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174"/>
  </p:notesMasterIdLst>
  <p:handoutMasterIdLst>
    <p:handoutMasterId r:id="rId175"/>
  </p:handoutMasterIdLst>
  <p:sldIdLst>
    <p:sldId id="491" r:id="rId2"/>
    <p:sldId id="394" r:id="rId3"/>
    <p:sldId id="422" r:id="rId4"/>
    <p:sldId id="423" r:id="rId5"/>
    <p:sldId id="424" r:id="rId6"/>
    <p:sldId id="425" r:id="rId7"/>
    <p:sldId id="429" r:id="rId8"/>
    <p:sldId id="426" r:id="rId9"/>
    <p:sldId id="427" r:id="rId10"/>
    <p:sldId id="430" r:id="rId11"/>
    <p:sldId id="431" r:id="rId12"/>
    <p:sldId id="432" r:id="rId13"/>
    <p:sldId id="347" r:id="rId14"/>
    <p:sldId id="349" r:id="rId15"/>
    <p:sldId id="350" r:id="rId16"/>
    <p:sldId id="351" r:id="rId17"/>
    <p:sldId id="531" r:id="rId18"/>
    <p:sldId id="352" r:id="rId19"/>
    <p:sldId id="353" r:id="rId20"/>
    <p:sldId id="528" r:id="rId21"/>
    <p:sldId id="383" r:id="rId22"/>
    <p:sldId id="384" r:id="rId23"/>
    <p:sldId id="525" r:id="rId24"/>
    <p:sldId id="526" r:id="rId25"/>
    <p:sldId id="527" r:id="rId26"/>
    <p:sldId id="279" r:id="rId27"/>
    <p:sldId id="280" r:id="rId28"/>
    <p:sldId id="282" r:id="rId29"/>
    <p:sldId id="283" r:id="rId30"/>
    <p:sldId id="511" r:id="rId31"/>
    <p:sldId id="512" r:id="rId32"/>
    <p:sldId id="298" r:id="rId33"/>
    <p:sldId id="300" r:id="rId34"/>
    <p:sldId id="513" r:id="rId35"/>
    <p:sldId id="514" r:id="rId36"/>
    <p:sldId id="515" r:id="rId37"/>
    <p:sldId id="516" r:id="rId38"/>
    <p:sldId id="517" r:id="rId39"/>
    <p:sldId id="518" r:id="rId40"/>
    <p:sldId id="519" r:id="rId41"/>
    <p:sldId id="520" r:id="rId42"/>
    <p:sldId id="286" r:id="rId43"/>
    <p:sldId id="287" r:id="rId44"/>
    <p:sldId id="288" r:id="rId45"/>
    <p:sldId id="289" r:id="rId46"/>
    <p:sldId id="290" r:id="rId47"/>
    <p:sldId id="291" r:id="rId48"/>
    <p:sldId id="292" r:id="rId49"/>
    <p:sldId id="294" r:id="rId50"/>
    <p:sldId id="497" r:id="rId51"/>
    <p:sldId id="498" r:id="rId52"/>
    <p:sldId id="332" r:id="rId53"/>
    <p:sldId id="297" r:id="rId54"/>
    <p:sldId id="476" r:id="rId55"/>
    <p:sldId id="301" r:id="rId56"/>
    <p:sldId id="302" r:id="rId57"/>
    <p:sldId id="303" r:id="rId58"/>
    <p:sldId id="304" r:id="rId59"/>
    <p:sldId id="305" r:id="rId60"/>
    <p:sldId id="306" r:id="rId61"/>
    <p:sldId id="308" r:id="rId62"/>
    <p:sldId id="337" r:id="rId63"/>
    <p:sldId id="499" r:id="rId64"/>
    <p:sldId id="500" r:id="rId65"/>
    <p:sldId id="386" r:id="rId66"/>
    <p:sldId id="387" r:id="rId67"/>
    <p:sldId id="388" r:id="rId68"/>
    <p:sldId id="389" r:id="rId69"/>
    <p:sldId id="390" r:id="rId70"/>
    <p:sldId id="391" r:id="rId71"/>
    <p:sldId id="392" r:id="rId72"/>
    <p:sldId id="393" r:id="rId73"/>
    <p:sldId id="501" r:id="rId74"/>
    <p:sldId id="502" r:id="rId75"/>
    <p:sldId id="503" r:id="rId76"/>
    <p:sldId id="344" r:id="rId77"/>
    <p:sldId id="345" r:id="rId78"/>
    <p:sldId id="346" r:id="rId79"/>
    <p:sldId id="504" r:id="rId80"/>
    <p:sldId id="505" r:id="rId81"/>
    <p:sldId id="506" r:id="rId82"/>
    <p:sldId id="385" r:id="rId83"/>
    <p:sldId id="507" r:id="rId84"/>
    <p:sldId id="508" r:id="rId85"/>
    <p:sldId id="509" r:id="rId86"/>
    <p:sldId id="381" r:id="rId87"/>
    <p:sldId id="510" r:id="rId88"/>
    <p:sldId id="312" r:id="rId89"/>
    <p:sldId id="313" r:id="rId90"/>
    <p:sldId id="524" r:id="rId91"/>
    <p:sldId id="314" r:id="rId92"/>
    <p:sldId id="315" r:id="rId93"/>
    <p:sldId id="316" r:id="rId94"/>
    <p:sldId id="317" r:id="rId95"/>
    <p:sldId id="318" r:id="rId96"/>
    <p:sldId id="319" r:id="rId97"/>
    <p:sldId id="320" r:id="rId98"/>
    <p:sldId id="321" r:id="rId99"/>
    <p:sldId id="322" r:id="rId100"/>
    <p:sldId id="323" r:id="rId101"/>
    <p:sldId id="324" r:id="rId102"/>
    <p:sldId id="325" r:id="rId103"/>
    <p:sldId id="326" r:id="rId104"/>
    <p:sldId id="327" r:id="rId105"/>
    <p:sldId id="395" r:id="rId106"/>
    <p:sldId id="328" r:id="rId107"/>
    <p:sldId id="329" r:id="rId108"/>
    <p:sldId id="330" r:id="rId109"/>
    <p:sldId id="331"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 id="368" r:id="rId124"/>
    <p:sldId id="369" r:id="rId125"/>
    <p:sldId id="370" r:id="rId126"/>
    <p:sldId id="522" r:id="rId127"/>
    <p:sldId id="523" r:id="rId128"/>
    <p:sldId id="496" r:id="rId129"/>
    <p:sldId id="443" r:id="rId130"/>
    <p:sldId id="444" r:id="rId131"/>
    <p:sldId id="445" r:id="rId132"/>
    <p:sldId id="446" r:id="rId133"/>
    <p:sldId id="447" r:id="rId134"/>
    <p:sldId id="448" r:id="rId135"/>
    <p:sldId id="449" r:id="rId136"/>
    <p:sldId id="450" r:id="rId137"/>
    <p:sldId id="451" r:id="rId138"/>
    <p:sldId id="452" r:id="rId139"/>
    <p:sldId id="453" r:id="rId140"/>
    <p:sldId id="454" r:id="rId141"/>
    <p:sldId id="455" r:id="rId142"/>
    <p:sldId id="456" r:id="rId143"/>
    <p:sldId id="457" r:id="rId144"/>
    <p:sldId id="458" r:id="rId145"/>
    <p:sldId id="459" r:id="rId146"/>
    <p:sldId id="460" r:id="rId147"/>
    <p:sldId id="461" r:id="rId148"/>
    <p:sldId id="462" r:id="rId149"/>
    <p:sldId id="463" r:id="rId150"/>
    <p:sldId id="464" r:id="rId151"/>
    <p:sldId id="465" r:id="rId152"/>
    <p:sldId id="466" r:id="rId153"/>
    <p:sldId id="467" r:id="rId154"/>
    <p:sldId id="468" r:id="rId155"/>
    <p:sldId id="469" r:id="rId156"/>
    <p:sldId id="338" r:id="rId157"/>
    <p:sldId id="339" r:id="rId158"/>
    <p:sldId id="340" r:id="rId159"/>
    <p:sldId id="341" r:id="rId160"/>
    <p:sldId id="342" r:id="rId161"/>
    <p:sldId id="348" r:id="rId162"/>
    <p:sldId id="470" r:id="rId163"/>
    <p:sldId id="471" r:id="rId164"/>
    <p:sldId id="472" r:id="rId165"/>
    <p:sldId id="343" r:id="rId166"/>
    <p:sldId id="493" r:id="rId167"/>
    <p:sldId id="742" r:id="rId168"/>
    <p:sldId id="743" r:id="rId169"/>
    <p:sldId id="744" r:id="rId170"/>
    <p:sldId id="663" r:id="rId171"/>
    <p:sldId id="746" r:id="rId172"/>
    <p:sldId id="745" r:id="rId17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10FF"/>
    <a:srgbClr val="F3FAFA"/>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26"/>
  </p:normalViewPr>
  <p:slideViewPr>
    <p:cSldViewPr>
      <p:cViewPr varScale="1">
        <p:scale>
          <a:sx n="116" d="100"/>
          <a:sy n="116" d="100"/>
        </p:scale>
        <p:origin x="960" y="192"/>
      </p:cViewPr>
      <p:guideLst>
        <p:guide orient="horz" pos="2160"/>
        <p:guide pos="2880"/>
      </p:guideLst>
    </p:cSldViewPr>
  </p:slideViewPr>
  <p:outlineViewPr>
    <p:cViewPr>
      <p:scale>
        <a:sx n="33" d="100"/>
        <a:sy n="33" d="100"/>
      </p:scale>
      <p:origin x="0" y="-103432"/>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19.12.22</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19.12.22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F521F11-4B2B-1C49-8AC4-989F151E9C3E}" type="slidenum">
              <a:rPr lang="de-DE" sz="1200"/>
              <a:pPr/>
              <a:t>3</a:t>
            </a:fld>
            <a:endParaRPr lang="de-DE"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8605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898B960-0B10-E24F-B035-5465E84E5DC8}" type="slidenum">
              <a:rPr lang="de-DE" sz="1200"/>
              <a:pPr/>
              <a:t>13</a:t>
            </a:fld>
            <a:endParaRPr lang="de-DE"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386554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48F42212-D98D-824A-AA84-1DDB149B2D62}" type="slidenum">
              <a:rPr lang="en-GB" sz="1400">
                <a:solidFill>
                  <a:srgbClr val="000000"/>
                </a:solidFill>
              </a:rPr>
              <a:pPr eaLnBrk="1" hangingPunct="1"/>
              <a:t>141</a:t>
            </a:fld>
            <a:endParaRPr lang="en-GB" sz="1400">
              <a:solidFill>
                <a:srgbClr val="000000"/>
              </a:solidFill>
            </a:endParaRPr>
          </a:p>
        </p:txBody>
      </p:sp>
      <p:sp>
        <p:nvSpPr>
          <p:cNvPr id="11161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1162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0907040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7D1DA933-BA0B-FE4A-B80C-2F102422539C}" type="slidenum">
              <a:rPr lang="en-GB" sz="1400">
                <a:solidFill>
                  <a:srgbClr val="000000"/>
                </a:solidFill>
              </a:rPr>
              <a:pPr eaLnBrk="1" hangingPunct="1"/>
              <a:t>142</a:t>
            </a:fld>
            <a:endParaRPr lang="en-GB" sz="1400">
              <a:solidFill>
                <a:srgbClr val="000000"/>
              </a:solidFill>
            </a:endParaRPr>
          </a:p>
        </p:txBody>
      </p:sp>
      <p:sp>
        <p:nvSpPr>
          <p:cNvPr id="11366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1366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671721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D2CE2E4-571C-524E-9D64-47514DCD0FDD}" type="slidenum">
              <a:rPr lang="en-GB" sz="1400">
                <a:solidFill>
                  <a:srgbClr val="000000"/>
                </a:solidFill>
              </a:rPr>
              <a:pPr eaLnBrk="1" hangingPunct="1"/>
              <a:t>143</a:t>
            </a:fld>
            <a:endParaRPr lang="en-GB" sz="1400">
              <a:solidFill>
                <a:srgbClr val="000000"/>
              </a:solidFill>
            </a:endParaRPr>
          </a:p>
        </p:txBody>
      </p:sp>
      <p:sp>
        <p:nvSpPr>
          <p:cNvPr id="1013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013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926020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214D0B2-5833-C44C-938E-4385DEC0A237}" type="slidenum">
              <a:rPr lang="en-GB" sz="1400">
                <a:solidFill>
                  <a:srgbClr val="000000"/>
                </a:solidFill>
              </a:rPr>
              <a:pPr eaLnBrk="1" hangingPunct="1"/>
              <a:t>144</a:t>
            </a:fld>
            <a:endParaRPr lang="en-GB" sz="1400">
              <a:solidFill>
                <a:srgbClr val="000000"/>
              </a:solidFill>
            </a:endParaRPr>
          </a:p>
        </p:txBody>
      </p:sp>
      <p:sp>
        <p:nvSpPr>
          <p:cNvPr id="11776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1776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5023318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7769A986-5DC5-1F40-A87A-528A745BCE5B}" type="slidenum">
              <a:rPr lang="en-GB" sz="1400">
                <a:solidFill>
                  <a:srgbClr val="000000"/>
                </a:solidFill>
              </a:rPr>
              <a:pPr eaLnBrk="1" hangingPunct="1"/>
              <a:t>145</a:t>
            </a:fld>
            <a:endParaRPr lang="en-GB" sz="1400">
              <a:solidFill>
                <a:srgbClr val="000000"/>
              </a:solidFill>
            </a:endParaRPr>
          </a:p>
        </p:txBody>
      </p:sp>
      <p:sp>
        <p:nvSpPr>
          <p:cNvPr id="11981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1981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5872756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908C2EC5-03D5-954D-B25F-6655CCC8A700}" type="slidenum">
              <a:rPr lang="en-GB" sz="1400">
                <a:solidFill>
                  <a:srgbClr val="000000"/>
                </a:solidFill>
              </a:rPr>
              <a:pPr eaLnBrk="1" hangingPunct="1"/>
              <a:t>146</a:t>
            </a:fld>
            <a:endParaRPr lang="en-GB" sz="1400">
              <a:solidFill>
                <a:srgbClr val="000000"/>
              </a:solidFill>
            </a:endParaRPr>
          </a:p>
        </p:txBody>
      </p:sp>
      <p:sp>
        <p:nvSpPr>
          <p:cNvPr id="9216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9216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837094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A55764AC-F71D-FF4C-A6CE-57D10ABB3B5C}" type="slidenum">
              <a:rPr lang="en-GB" sz="1400">
                <a:solidFill>
                  <a:srgbClr val="000000"/>
                </a:solidFill>
              </a:rPr>
              <a:pPr eaLnBrk="1" hangingPunct="1"/>
              <a:t>147</a:t>
            </a:fld>
            <a:endParaRPr lang="en-GB" sz="1400">
              <a:solidFill>
                <a:srgbClr val="000000"/>
              </a:solidFill>
            </a:endParaRPr>
          </a:p>
        </p:txBody>
      </p:sp>
      <p:sp>
        <p:nvSpPr>
          <p:cNvPr id="12493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2493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7930330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A61BD6D7-EC6A-8B48-8752-6485C416C965}" type="slidenum">
              <a:rPr lang="en-GB" sz="1400">
                <a:solidFill>
                  <a:srgbClr val="000000"/>
                </a:solidFill>
              </a:rPr>
              <a:pPr eaLnBrk="1" hangingPunct="1"/>
              <a:t>148</a:t>
            </a:fld>
            <a:endParaRPr lang="en-GB" sz="1400">
              <a:solidFill>
                <a:srgbClr val="000000"/>
              </a:solidFill>
            </a:endParaRPr>
          </a:p>
        </p:txBody>
      </p:sp>
      <p:sp>
        <p:nvSpPr>
          <p:cNvPr id="1269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269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8780029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88189B54-1AE4-4B43-8A27-3C49D95A641C}" type="slidenum">
              <a:rPr lang="en-GB" sz="1400">
                <a:solidFill>
                  <a:srgbClr val="000000"/>
                </a:solidFill>
              </a:rPr>
              <a:pPr eaLnBrk="1" hangingPunct="1"/>
              <a:t>149</a:t>
            </a:fld>
            <a:endParaRPr lang="en-GB" sz="1400">
              <a:solidFill>
                <a:srgbClr val="000000"/>
              </a:solidFill>
            </a:endParaRPr>
          </a:p>
        </p:txBody>
      </p:sp>
      <p:sp>
        <p:nvSpPr>
          <p:cNvPr id="12902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2902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0551502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1D98D4B-2705-CE4F-B8E0-24CBB22BDE7E}" type="slidenum">
              <a:rPr lang="en-GB" sz="1400">
                <a:solidFill>
                  <a:srgbClr val="000000"/>
                </a:solidFill>
              </a:rPr>
              <a:pPr eaLnBrk="1" hangingPunct="1"/>
              <a:t>150</a:t>
            </a:fld>
            <a:endParaRPr lang="en-GB" sz="1400">
              <a:solidFill>
                <a:srgbClr val="000000"/>
              </a:solidFill>
            </a:endParaRPr>
          </a:p>
        </p:txBody>
      </p:sp>
      <p:sp>
        <p:nvSpPr>
          <p:cNvPr id="131075"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31076"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041683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E085805-E979-B24D-8220-B2D0EDBBB4A7}" type="slidenum">
              <a:rPr lang="de-DE" sz="1200"/>
              <a:pPr/>
              <a:t>14</a:t>
            </a:fld>
            <a:endParaRPr lang="de-DE"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698160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AAB13DA-FBE0-AE42-B50B-AA57FFCD6989}" type="slidenum">
              <a:rPr lang="en-GB" sz="1400">
                <a:solidFill>
                  <a:srgbClr val="000000"/>
                </a:solidFill>
              </a:rPr>
              <a:pPr eaLnBrk="1" hangingPunct="1"/>
              <a:t>151</a:t>
            </a:fld>
            <a:endParaRPr lang="en-GB" sz="1400">
              <a:solidFill>
                <a:srgbClr val="000000"/>
              </a:solidFill>
            </a:endParaRPr>
          </a:p>
        </p:txBody>
      </p:sp>
      <p:sp>
        <p:nvSpPr>
          <p:cNvPr id="13312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3312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0478808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4A8355CE-C1AC-F749-BBE0-E8F0DC6DF98F}" type="slidenum">
              <a:rPr lang="en-GB" sz="1400">
                <a:solidFill>
                  <a:srgbClr val="000000"/>
                </a:solidFill>
              </a:rPr>
              <a:pPr eaLnBrk="1" hangingPunct="1"/>
              <a:t>152</a:t>
            </a:fld>
            <a:endParaRPr lang="en-GB" sz="1400">
              <a:solidFill>
                <a:srgbClr val="000000"/>
              </a:solidFill>
            </a:endParaRPr>
          </a:p>
        </p:txBody>
      </p:sp>
      <p:sp>
        <p:nvSpPr>
          <p:cNvPr id="13517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3517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7172681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45AABCEA-C048-3544-9A39-2E9BE09419B8}" type="slidenum">
              <a:rPr lang="en-GB" sz="1400">
                <a:solidFill>
                  <a:srgbClr val="000000"/>
                </a:solidFill>
              </a:rPr>
              <a:pPr eaLnBrk="1" hangingPunct="1"/>
              <a:t>153</a:t>
            </a:fld>
            <a:endParaRPr lang="en-GB" sz="1400">
              <a:solidFill>
                <a:srgbClr val="000000"/>
              </a:solidFill>
            </a:endParaRPr>
          </a:p>
        </p:txBody>
      </p:sp>
      <p:sp>
        <p:nvSpPr>
          <p:cNvPr id="13721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3722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5701886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45AABCEA-C048-3544-9A39-2E9BE09419B8}" type="slidenum">
              <a:rPr lang="en-GB" sz="1400">
                <a:solidFill>
                  <a:srgbClr val="000000"/>
                </a:solidFill>
              </a:rPr>
              <a:pPr eaLnBrk="1" hangingPunct="1"/>
              <a:t>154</a:t>
            </a:fld>
            <a:endParaRPr lang="en-GB" sz="1400">
              <a:solidFill>
                <a:srgbClr val="000000"/>
              </a:solidFill>
            </a:endParaRPr>
          </a:p>
        </p:txBody>
      </p:sp>
      <p:sp>
        <p:nvSpPr>
          <p:cNvPr id="13721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3722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95263971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B89D2DE5-9967-314C-BC26-E8EA838B1F4C}" type="slidenum">
              <a:rPr lang="en-GB" sz="1400">
                <a:solidFill>
                  <a:srgbClr val="000000"/>
                </a:solidFill>
              </a:rPr>
              <a:pPr eaLnBrk="1" hangingPunct="1"/>
              <a:t>155</a:t>
            </a:fld>
            <a:endParaRPr lang="en-GB" sz="1400">
              <a:solidFill>
                <a:srgbClr val="000000"/>
              </a:solidFill>
            </a:endParaRPr>
          </a:p>
        </p:txBody>
      </p:sp>
      <p:sp>
        <p:nvSpPr>
          <p:cNvPr id="141315"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41316"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4554649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3DD2F42-158A-9847-A12A-C14C826FA5AD}" type="slidenum">
              <a:rPr lang="en-US" sz="1200">
                <a:solidFill>
                  <a:schemeClr val="tx1"/>
                </a:solidFill>
              </a:rPr>
              <a:pPr eaLnBrk="1" hangingPunct="1"/>
              <a:t>156</a:t>
            </a:fld>
            <a:endParaRPr lang="en-US" sz="1200">
              <a:solidFill>
                <a:schemeClr val="tx1"/>
              </a:solidFill>
            </a:endParaRPr>
          </a:p>
        </p:txBody>
      </p:sp>
      <p:sp>
        <p:nvSpPr>
          <p:cNvPr id="145410" name="Rectangle 2"/>
          <p:cNvSpPr>
            <a:spLocks noGrp="1" noRot="1" noChangeAspect="1" noChangeArrowheads="1" noTextEdit="1"/>
          </p:cNvSpPr>
          <p:nvPr>
            <p:ph type="sldImg"/>
          </p:nvPr>
        </p:nvSpPr>
        <p:spPr>
          <a:xfrm>
            <a:off x="1146175" y="687388"/>
            <a:ext cx="4567238" cy="3425825"/>
          </a:xfrm>
          <a:ln/>
        </p:spPr>
      </p:sp>
      <p:sp>
        <p:nvSpPr>
          <p:cNvPr id="145411" name="Rectangle 3"/>
          <p:cNvSpPr>
            <a:spLocks noGrp="1" noChangeArrowheads="1"/>
          </p:cNvSpPr>
          <p:nvPr>
            <p:ph type="body" idx="1"/>
          </p:nvPr>
        </p:nvSpPr>
        <p:spPr>
          <a:xfrm>
            <a:off x="915890" y="4345036"/>
            <a:ext cx="5026221" cy="4111937"/>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29" tIns="46314" rIns="92629" bIns="46314"/>
          <a:lstStyle/>
          <a:p>
            <a:endParaRPr lang="de-DE">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8077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a:t>
            </a:r>
            <a:r>
              <a:rPr lang="de-DE" dirty="0"/>
              <a:t>:</a:t>
            </a:r>
            <a:r>
              <a:rPr lang="de-DE" baseline="0" dirty="0"/>
              <a:t> MDL = </a:t>
            </a:r>
            <a:r>
              <a:rPr lang="de-DE" baseline="0" dirty="0" err="1"/>
              <a:t>minimum</a:t>
            </a:r>
            <a:r>
              <a:rPr lang="de-DE" baseline="0" dirty="0"/>
              <a:t> </a:t>
            </a:r>
            <a:r>
              <a:rPr lang="de-DE" baseline="0" dirty="0" err="1"/>
              <a:t>description</a:t>
            </a:r>
            <a:r>
              <a:rPr lang="de-DE" baseline="0" dirty="0"/>
              <a:t> </a:t>
            </a:r>
            <a:r>
              <a:rPr lang="de-DE" baseline="0" dirty="0" err="1"/>
              <a:t>length</a:t>
            </a:r>
            <a:r>
              <a:rPr lang="de-DE" baseline="0" dirty="0"/>
              <a:t>, </a:t>
            </a:r>
            <a:r>
              <a:rPr lang="de-DE" baseline="0" dirty="0" err="1"/>
              <a:t>here</a:t>
            </a:r>
            <a:r>
              <a:rPr lang="de-DE" baseline="0" dirty="0"/>
              <a:t> </a:t>
            </a:r>
            <a:r>
              <a:rPr lang="de-DE" baseline="0" dirty="0" err="1"/>
              <a:t>network</a:t>
            </a:r>
            <a:r>
              <a:rPr lang="de-DE" baseline="0" dirty="0"/>
              <a:t> </a:t>
            </a:r>
            <a:r>
              <a:rPr lang="de-DE" baseline="0" dirty="0" err="1"/>
              <a:t>complexity</a:t>
            </a:r>
            <a:r>
              <a:rPr lang="de-DE" baseline="0" dirty="0"/>
              <a:t>; </a:t>
            </a:r>
            <a:r>
              <a:rPr lang="de-DE" baseline="0" dirty="0" err="1"/>
              <a:t>the</a:t>
            </a:r>
            <a:r>
              <a:rPr lang="de-DE" baseline="0" dirty="0"/>
              <a:t> </a:t>
            </a:r>
            <a:r>
              <a:rPr lang="de-DE" baseline="0" dirty="0" err="1"/>
              <a:t>more</a:t>
            </a:r>
            <a:r>
              <a:rPr lang="de-DE" baseline="0" dirty="0"/>
              <a:t> </a:t>
            </a:r>
            <a:r>
              <a:rPr lang="de-DE" baseline="0" dirty="0" err="1"/>
              <a:t>complex</a:t>
            </a:r>
            <a:r>
              <a:rPr lang="de-DE" baseline="0" dirty="0"/>
              <a:t> a </a:t>
            </a:r>
            <a:r>
              <a:rPr lang="de-DE" baseline="0" dirty="0" err="1"/>
              <a:t>system</a:t>
            </a:r>
            <a:r>
              <a:rPr lang="de-DE" baseline="0" dirty="0"/>
              <a:t> </a:t>
            </a:r>
            <a:r>
              <a:rPr lang="de-DE" baseline="0" dirty="0" err="1"/>
              <a:t>the</a:t>
            </a:r>
            <a:r>
              <a:rPr lang="de-DE" baseline="0" dirty="0"/>
              <a:t> </a:t>
            </a:r>
            <a:r>
              <a:rPr lang="de-DE" baseline="0" dirty="0" err="1"/>
              <a:t>lesser</a:t>
            </a:r>
            <a:r>
              <a:rPr lang="de-DE" baseline="0" dirty="0"/>
              <a:t> </a:t>
            </a:r>
            <a:r>
              <a:rPr lang="de-DE" baseline="0" dirty="0" err="1"/>
              <a:t>its</a:t>
            </a:r>
            <a:r>
              <a:rPr lang="de-DE" baseline="0" dirty="0"/>
              <a:t> </a:t>
            </a:r>
            <a:r>
              <a:rPr lang="de-DE" baseline="0" dirty="0" err="1"/>
              <a:t>probability</a:t>
            </a:r>
            <a:r>
              <a:rPr lang="de-DE" baseline="0" dirty="0"/>
              <a:t>. </a:t>
            </a:r>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158</a:t>
            </a:fld>
            <a:endParaRPr lang="en-US"/>
          </a:p>
        </p:txBody>
      </p:sp>
    </p:spTree>
    <p:extLst>
      <p:ext uri="{BB962C8B-B14F-4D97-AF65-F5344CB8AC3E}">
        <p14:creationId xmlns:p14="http://schemas.microsoft.com/office/powerpoint/2010/main" val="495857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85568A-26A2-5A5B-69DB-5C03F9C66DE2}"/>
              </a:ext>
            </a:extLst>
          </p:cNvPr>
          <p:cNvSpPr>
            <a:spLocks noGrp="1" noChangeArrowheads="1"/>
          </p:cNvSpPr>
          <p:nvPr>
            <p:ph type="sldNum" sz="quarter" idx="5"/>
          </p:nvPr>
        </p:nvSpPr>
        <p:spPr>
          <a:ln/>
        </p:spPr>
        <p:txBody>
          <a:bodyPr/>
          <a:lstStyle/>
          <a:p>
            <a:fld id="{7D8A9870-193C-3749-A3FE-DDB0C4E49A7A}" type="slidenum">
              <a:rPr lang="en-US" altLang="en-DE"/>
              <a:pPr/>
              <a:t>167</a:t>
            </a:fld>
            <a:endParaRPr lang="en-US" altLang="en-DE"/>
          </a:p>
        </p:txBody>
      </p:sp>
      <p:sp>
        <p:nvSpPr>
          <p:cNvPr id="918530" name="Rectangle 2">
            <a:extLst>
              <a:ext uri="{FF2B5EF4-FFF2-40B4-BE49-F238E27FC236}">
                <a16:creationId xmlns:a16="http://schemas.microsoft.com/office/drawing/2014/main" id="{96D5CF6D-2AD0-988F-E691-FA55CE1EDD83}"/>
              </a:ext>
            </a:extLst>
          </p:cNvPr>
          <p:cNvSpPr>
            <a:spLocks noChangeArrowheads="1" noTextEdit="1"/>
          </p:cNvSpPr>
          <p:nvPr>
            <p:ph type="sldImg"/>
          </p:nvPr>
        </p:nvSpPr>
        <p:spPr>
          <a:xfrm>
            <a:off x="1144588" y="687388"/>
            <a:ext cx="4570412" cy="3427412"/>
          </a:xfrm>
          <a:ln/>
        </p:spPr>
      </p:sp>
      <p:sp>
        <p:nvSpPr>
          <p:cNvPr id="918531" name="Rectangle 3">
            <a:extLst>
              <a:ext uri="{FF2B5EF4-FFF2-40B4-BE49-F238E27FC236}">
                <a16:creationId xmlns:a16="http://schemas.microsoft.com/office/drawing/2014/main" id="{30316D02-AD9D-33E5-4FDF-E7923548E3FD}"/>
              </a:ext>
            </a:extLst>
          </p:cNvPr>
          <p:cNvSpPr>
            <a:spLocks noGrp="1" noChangeArrowheads="1"/>
          </p:cNvSpPr>
          <p:nvPr>
            <p:ph type="body" idx="1"/>
          </p:nvPr>
        </p:nvSpPr>
        <p:spPr>
          <a:xfrm>
            <a:off x="914400" y="5846763"/>
            <a:ext cx="18445163" cy="1111250"/>
          </a:xfrm>
        </p:spPr>
        <p:txBody>
          <a:bodyPr/>
          <a:lstStyle/>
          <a:p>
            <a:r>
              <a:rPr lang="en-US" altLang="en-DE"/>
              <a:t>One of the key benefits of the propositional representation was our ability to represent our knowledge without explicit enumeration of the worlds.  In turns out that we can do the same in the probabilistic framework.  The key idea, introduced by Pearl in the Bayesian network framework, is to use locality of interaction.  This is an assumption which seems to be a fairly good approximation of the world in many cases. </a:t>
            </a:r>
          </a:p>
          <a:p>
            <a:endParaRPr lang="en-US" altLang="en-DE"/>
          </a:p>
          <a:p>
            <a:r>
              <a:rPr lang="en-US" altLang="en-DE"/>
              <a:t>However, this representation suffers from the same problem as other propositional representations.  We have to create separate representational units (propositions) for the different entities in our domain.  And the problem is that these instances are not independent.  For example, the difficulty of CS101 in one network is the same difficulty as in another, so evidence in one network should influence our beliefs in another.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56E122-4BAB-E9AC-4AE6-D75B8F649844}"/>
              </a:ext>
            </a:extLst>
          </p:cNvPr>
          <p:cNvSpPr>
            <a:spLocks noGrp="1" noChangeArrowheads="1"/>
          </p:cNvSpPr>
          <p:nvPr>
            <p:ph type="sldNum" sz="quarter" idx="5"/>
          </p:nvPr>
        </p:nvSpPr>
        <p:spPr>
          <a:ln/>
        </p:spPr>
        <p:txBody>
          <a:bodyPr/>
          <a:lstStyle/>
          <a:p>
            <a:fld id="{CC6B4F59-9CB7-A64A-A318-FF4807CF021C}" type="slidenum">
              <a:rPr lang="en-US" altLang="en-DE"/>
              <a:pPr/>
              <a:t>168</a:t>
            </a:fld>
            <a:endParaRPr lang="en-US" altLang="en-DE"/>
          </a:p>
        </p:txBody>
      </p:sp>
      <p:sp>
        <p:nvSpPr>
          <p:cNvPr id="400386" name="Rectangle 2">
            <a:extLst>
              <a:ext uri="{FF2B5EF4-FFF2-40B4-BE49-F238E27FC236}">
                <a16:creationId xmlns:a16="http://schemas.microsoft.com/office/drawing/2014/main" id="{E231B541-8DDC-0196-422C-AE3A0F52ECAE}"/>
              </a:ext>
            </a:extLst>
          </p:cNvPr>
          <p:cNvSpPr>
            <a:spLocks noChangeArrowheads="1" noTextEdit="1"/>
          </p:cNvSpPr>
          <p:nvPr>
            <p:ph type="sldImg"/>
          </p:nvPr>
        </p:nvSpPr>
        <p:spPr>
          <a:xfrm>
            <a:off x="1144588" y="687388"/>
            <a:ext cx="4570412" cy="3427412"/>
          </a:xfrm>
          <a:ln/>
        </p:spPr>
      </p:sp>
      <p:sp>
        <p:nvSpPr>
          <p:cNvPr id="400387" name="Rectangle 3">
            <a:extLst>
              <a:ext uri="{FF2B5EF4-FFF2-40B4-BE49-F238E27FC236}">
                <a16:creationId xmlns:a16="http://schemas.microsoft.com/office/drawing/2014/main" id="{C1291BBB-3E70-4C7B-73B3-91A3AC5FAE68}"/>
              </a:ext>
            </a:extLst>
          </p:cNvPr>
          <p:cNvSpPr>
            <a:spLocks noGrp="1" noChangeArrowheads="1"/>
          </p:cNvSpPr>
          <p:nvPr>
            <p:ph type="body" idx="1"/>
          </p:nvPr>
        </p:nvSpPr>
        <p:spPr>
          <a:xfrm>
            <a:off x="914400" y="5640388"/>
            <a:ext cx="18454688" cy="1528762"/>
          </a:xfrm>
        </p:spPr>
        <p:txBody>
          <a:bodyPr/>
          <a:lstStyle/>
          <a:p>
            <a:r>
              <a:rPr lang="en-US" altLang="en-DE"/>
              <a:t>A somewhat more transparent representation is based on attributes or propositions.  Here, the representation makes an explicit commitment </a:t>
            </a:r>
          </a:p>
          <a:p>
            <a:r>
              <a:rPr lang="en-US" altLang="en-DE"/>
              <a:t>that the world is described by a set of attributes or (in the binary case) propositional symbols.  The knowledge base tells us how these different symbols interact with each other.  Semantically, each possible world that the agent considers is an assignment of values to these attributes.  This more transparent representation gives us a lot more power.  For example, using logical inference techniques we can often conclude that certain propositions must take a specific truth value, without enumerating the entire space of truth assignments.</a:t>
            </a:r>
          </a:p>
          <a:p>
            <a:endParaRPr lang="en-US" altLang="en-DE"/>
          </a:p>
          <a:p>
            <a:r>
              <a:rPr lang="en-US" altLang="en-DE"/>
              <a:t>However, propositional reasoning has its own problems.  In many cases, it requires that we repeat what is basically the same piece of information many many times.  For example, if we wanted to write down the rules of chess (just those governing the single-move successor function), we would have to restate the rules for pawn movement separately for every board position.  In fact, this process would require about 10^7 axioms.  I can’t write even one of these axioms down for you, because it would be too long, so let me use a simpler example, one which will be my running example for most of this talk.   </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2759AB-29E6-09C4-4B84-30E26EC486A5}"/>
              </a:ext>
            </a:extLst>
          </p:cNvPr>
          <p:cNvSpPr>
            <a:spLocks noGrp="1" noChangeArrowheads="1"/>
          </p:cNvSpPr>
          <p:nvPr>
            <p:ph type="sldNum" sz="quarter" idx="5"/>
          </p:nvPr>
        </p:nvSpPr>
        <p:spPr>
          <a:ln/>
        </p:spPr>
        <p:txBody>
          <a:bodyPr/>
          <a:lstStyle/>
          <a:p>
            <a:fld id="{57425D31-680E-3944-8A3B-022A039CB41A}" type="slidenum">
              <a:rPr lang="en-US" altLang="en-DE"/>
              <a:pPr/>
              <a:t>169</a:t>
            </a:fld>
            <a:endParaRPr lang="en-US" altLang="en-DE"/>
          </a:p>
        </p:txBody>
      </p:sp>
      <p:sp>
        <p:nvSpPr>
          <p:cNvPr id="402434" name="Rectangle 2">
            <a:extLst>
              <a:ext uri="{FF2B5EF4-FFF2-40B4-BE49-F238E27FC236}">
                <a16:creationId xmlns:a16="http://schemas.microsoft.com/office/drawing/2014/main" id="{568059C2-9C34-2555-B9B7-AB46F40727D2}"/>
              </a:ext>
            </a:extLst>
          </p:cNvPr>
          <p:cNvSpPr>
            <a:spLocks noChangeArrowheads="1" noTextEdit="1"/>
          </p:cNvSpPr>
          <p:nvPr>
            <p:ph type="sldImg"/>
          </p:nvPr>
        </p:nvSpPr>
        <p:spPr>
          <a:xfrm>
            <a:off x="1144588" y="687388"/>
            <a:ext cx="4570412" cy="3427412"/>
          </a:xfrm>
          <a:ln/>
        </p:spPr>
      </p:sp>
      <p:sp>
        <p:nvSpPr>
          <p:cNvPr id="402435" name="Rectangle 3">
            <a:extLst>
              <a:ext uri="{FF2B5EF4-FFF2-40B4-BE49-F238E27FC236}">
                <a16:creationId xmlns:a16="http://schemas.microsoft.com/office/drawing/2014/main" id="{C8574126-8B86-FB45-7AEA-13817D4048C1}"/>
              </a:ext>
            </a:extLst>
          </p:cNvPr>
          <p:cNvSpPr>
            <a:spLocks noGrp="1" noChangeArrowheads="1"/>
          </p:cNvSpPr>
          <p:nvPr>
            <p:ph type="body" idx="1"/>
          </p:nvPr>
        </p:nvSpPr>
        <p:spPr>
          <a:xfrm>
            <a:off x="914400" y="5994400"/>
            <a:ext cx="18448338" cy="817563"/>
          </a:xfrm>
        </p:spPr>
        <p:txBody>
          <a:bodyPr/>
          <a:lstStyle/>
          <a:p>
            <a:r>
              <a:rPr lang="en-US" altLang="en-DE"/>
              <a:t>The reason for the tremendous representation inefficiency of propositional logic is that it does not contain the concept of an object.  When we think about the world, we always think about objects --- people, cars, cities, even talks --- are viewed as separate entities.  Each of these has its own properties, or attributes.  And, they are all linked to each other via a complex network of interactions.  A yet more transparent representation is relational logic.  In this case, the possible worlds specify a set of objects, their properties, and the relations between them.  By making objects explicit, we can now generalize over them, specifying universal patterns that apply to all objects.  This allows us to state many things at once, and provide a much more compact representation.  In particular, the rules of chess now require only about 100 axioms.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CD06E51-A0DE-FF4E-98C2-AADFBCAA0E65}" type="slidenum">
              <a:rPr lang="de-DE" sz="1200"/>
              <a:pPr/>
              <a:t>15</a:t>
            </a:fld>
            <a:endParaRPr lang="de-DE"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559334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8FEA31-8CAC-9DF5-D542-0440FA6D1CB8}"/>
              </a:ext>
            </a:extLst>
          </p:cNvPr>
          <p:cNvSpPr>
            <a:spLocks noGrp="1" noChangeArrowheads="1"/>
          </p:cNvSpPr>
          <p:nvPr>
            <p:ph type="sldNum" sz="quarter" idx="5"/>
          </p:nvPr>
        </p:nvSpPr>
        <p:spPr>
          <a:ln/>
        </p:spPr>
        <p:txBody>
          <a:bodyPr/>
          <a:lstStyle/>
          <a:p>
            <a:fld id="{D8AA33E1-3761-E649-AF0E-4E3DA607835B}" type="slidenum">
              <a:rPr lang="en-US" altLang="en-DE"/>
              <a:pPr/>
              <a:t>170</a:t>
            </a:fld>
            <a:endParaRPr lang="en-US" altLang="en-DE"/>
          </a:p>
        </p:txBody>
      </p:sp>
      <p:sp>
        <p:nvSpPr>
          <p:cNvPr id="771074" name="Rectangle 2">
            <a:extLst>
              <a:ext uri="{FF2B5EF4-FFF2-40B4-BE49-F238E27FC236}">
                <a16:creationId xmlns:a16="http://schemas.microsoft.com/office/drawing/2014/main" id="{7967F65E-1771-C35C-7835-0D9EA5A3E183}"/>
              </a:ext>
            </a:extLst>
          </p:cNvPr>
          <p:cNvSpPr>
            <a:spLocks noChangeArrowheads="1" noTextEdit="1"/>
          </p:cNvSpPr>
          <p:nvPr>
            <p:ph type="sldImg"/>
          </p:nvPr>
        </p:nvSpPr>
        <p:spPr>
          <a:xfrm>
            <a:off x="1144588" y="687388"/>
            <a:ext cx="4570412" cy="3427412"/>
          </a:xfrm>
          <a:ln/>
        </p:spPr>
      </p:sp>
      <p:sp>
        <p:nvSpPr>
          <p:cNvPr id="771075" name="Rectangle 3">
            <a:extLst>
              <a:ext uri="{FF2B5EF4-FFF2-40B4-BE49-F238E27FC236}">
                <a16:creationId xmlns:a16="http://schemas.microsoft.com/office/drawing/2014/main" id="{7F26AAC1-73F7-CC5D-0638-E6FA67C7C8F8}"/>
              </a:ext>
            </a:extLst>
          </p:cNvPr>
          <p:cNvSpPr>
            <a:spLocks noGrp="1" noChangeArrowheads="1"/>
          </p:cNvSpPr>
          <p:nvPr>
            <p:ph type="body" idx="1"/>
          </p:nvPr>
        </p:nvSpPr>
        <p:spPr>
          <a:xfrm>
            <a:off x="914400" y="6173788"/>
            <a:ext cx="18353088" cy="455612"/>
          </a:xfrm>
        </p:spPr>
        <p:txBody>
          <a:bodyPr/>
          <a:lstStyle/>
          <a:p>
            <a:r>
              <a:rPr lang="en-US" altLang="en-DE"/>
              <a:t>Let us consider an imaginary university called St. Nordaf.  St. Nordaf has two faculty, two students, two courses, and three registrations of students in courses, each of which is associated with a registration record.  These objects are linked to each other: professors teach classes, students register in classes, etc.  Each of the objects in the domain has properties that we care about.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A44C25-DCE5-0F27-DE7B-78FF7F6E13DD}"/>
              </a:ext>
            </a:extLst>
          </p:cNvPr>
          <p:cNvSpPr>
            <a:spLocks noGrp="1" noChangeArrowheads="1"/>
          </p:cNvSpPr>
          <p:nvPr>
            <p:ph type="sldNum" sz="quarter" idx="5"/>
          </p:nvPr>
        </p:nvSpPr>
        <p:spPr>
          <a:ln/>
        </p:spPr>
        <p:txBody>
          <a:bodyPr/>
          <a:lstStyle/>
          <a:p>
            <a:fld id="{A312163B-FFD9-6346-ABC0-83E7CF7823E3}" type="slidenum">
              <a:rPr lang="en-US" altLang="en-DE"/>
              <a:pPr/>
              <a:t>171</a:t>
            </a:fld>
            <a:endParaRPr lang="en-US" altLang="en-DE"/>
          </a:p>
        </p:txBody>
      </p:sp>
      <p:sp>
        <p:nvSpPr>
          <p:cNvPr id="247810" name="Rectangle 2">
            <a:extLst>
              <a:ext uri="{FF2B5EF4-FFF2-40B4-BE49-F238E27FC236}">
                <a16:creationId xmlns:a16="http://schemas.microsoft.com/office/drawing/2014/main" id="{445A6351-83D6-6F08-8AEE-B56C8184A0F0}"/>
              </a:ext>
            </a:extLst>
          </p:cNvPr>
          <p:cNvSpPr>
            <a:spLocks noChangeArrowheads="1" noTextEdit="1"/>
          </p:cNvSpPr>
          <p:nvPr>
            <p:ph type="sldImg"/>
          </p:nvPr>
        </p:nvSpPr>
        <p:spPr>
          <a:xfrm>
            <a:off x="1098550" y="676275"/>
            <a:ext cx="4603750" cy="3452813"/>
          </a:xfrm>
          <a:ln/>
        </p:spPr>
      </p:sp>
      <p:sp>
        <p:nvSpPr>
          <p:cNvPr id="247811" name="Rectangle 3">
            <a:extLst>
              <a:ext uri="{FF2B5EF4-FFF2-40B4-BE49-F238E27FC236}">
                <a16:creationId xmlns:a16="http://schemas.microsoft.com/office/drawing/2014/main" id="{5CDDE203-1DC1-AD20-CAAB-25555EB3678F}"/>
              </a:ext>
            </a:extLst>
          </p:cNvPr>
          <p:cNvSpPr>
            <a:spLocks noGrp="1" noChangeArrowheads="1"/>
          </p:cNvSpPr>
          <p:nvPr>
            <p:ph type="body" idx="1"/>
          </p:nvPr>
        </p:nvSpPr>
        <p:spPr>
          <a:xfrm>
            <a:off x="896938" y="5775325"/>
            <a:ext cx="18108612" cy="1292225"/>
          </a:xfrm>
        </p:spPr>
        <p:txBody>
          <a:bodyPr/>
          <a:lstStyle/>
          <a:p>
            <a:r>
              <a:rPr lang="en-US" altLang="en-DE"/>
              <a:t>The two key ideas that come to our rescue derive from the two approaches that we are trying to combine.  From relational logic, we have the notion of universal patterns, which hold for all objects in a class.  From Bayesian networks, we have the notion of locality of interaction, which in the relational case has a particular twist:  Links give us precisely a notion of “interaction”, and thereby provide a roadmap for which objects can interact with each other.</a:t>
            </a:r>
          </a:p>
          <a:p>
            <a:endParaRPr lang="en-US" altLang="en-DE"/>
          </a:p>
          <a:p>
            <a:r>
              <a:rPr lang="en-US" altLang="en-DE"/>
              <a:t>In this example, we have a template, like a universal quantifier for a probabilistic statement.  It tells us:  “For any registration record in my database, the grade of the student in the course depends on the intelligence of that student and the difficulty of that course.”  This dependency will be instantiated for every object (of the right type) in our domain.  It is also associated with a conditional probability distribution that specifies the nature of that dependence.  We can also have dependencies over several links, e.g., the satisfaction of a student on the teaching ability of the professor who teaches the course.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13682CB4-24EA-D44C-9FD2-AB64ECA78879}" type="slidenum">
              <a:rPr lang="de-DE" sz="1200"/>
              <a:pPr/>
              <a:t>16</a:t>
            </a:fld>
            <a:endParaRPr lang="de-DE"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3130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3117A79-52AA-C045-9B74-06DAE3ABA31C}" type="slidenum">
              <a:rPr lang="de-DE" sz="1200"/>
              <a:pPr/>
              <a:t>18</a:t>
            </a:fld>
            <a:endParaRPr lang="de-DE"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417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F9800D5-D0AD-8B4F-A3AB-B17CF1481B7C}" type="slidenum">
              <a:rPr lang="de-DE" sz="1200"/>
              <a:pPr/>
              <a:t>19</a:t>
            </a:fld>
            <a:endParaRPr lang="de-DE"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1896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925EAE2-DA71-1E12-D43A-0285FCD68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5B9252-C31C-E54E-860F-EF4A4F88D367}" type="slidenum">
              <a:rPr lang="en-US" altLang="en-DE"/>
              <a:pPr eaLnBrk="1" hangingPunct="1"/>
              <a:t>21</a:t>
            </a:fld>
            <a:endParaRPr lang="en-US" altLang="en-DE"/>
          </a:p>
        </p:txBody>
      </p:sp>
      <p:sp>
        <p:nvSpPr>
          <p:cNvPr id="60419" name="Rectangle 2">
            <a:extLst>
              <a:ext uri="{FF2B5EF4-FFF2-40B4-BE49-F238E27FC236}">
                <a16:creationId xmlns:a16="http://schemas.microsoft.com/office/drawing/2014/main" id="{103FEF10-F7BB-87E3-1ADB-A5B8D8F1E86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F4805639-5B27-57E6-1A36-2BB1719696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DE" altLang="en-DE"/>
          </a:p>
        </p:txBody>
      </p:sp>
    </p:spTree>
    <p:extLst>
      <p:ext uri="{BB962C8B-B14F-4D97-AF65-F5344CB8AC3E}">
        <p14:creationId xmlns:p14="http://schemas.microsoft.com/office/powerpoint/2010/main" val="1439173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5667AF5-19D4-EE2E-0767-333E612E93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527D09-067B-0248-9C98-C3D76F9B7838}" type="slidenum">
              <a:rPr lang="en-US" altLang="en-DE"/>
              <a:pPr eaLnBrk="1" hangingPunct="1"/>
              <a:t>22</a:t>
            </a:fld>
            <a:endParaRPr lang="en-US" altLang="en-DE"/>
          </a:p>
        </p:txBody>
      </p:sp>
      <p:sp>
        <p:nvSpPr>
          <p:cNvPr id="61443" name="Rectangle 2">
            <a:extLst>
              <a:ext uri="{FF2B5EF4-FFF2-40B4-BE49-F238E27FC236}">
                <a16:creationId xmlns:a16="http://schemas.microsoft.com/office/drawing/2014/main" id="{75DBF625-BFE6-E885-EE94-16FC60348C6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2BDD32E-1FBD-E66F-AC61-770675C3D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DE" altLang="en-DE"/>
          </a:p>
        </p:txBody>
      </p:sp>
    </p:spTree>
    <p:extLst>
      <p:ext uri="{BB962C8B-B14F-4D97-AF65-F5344CB8AC3E}">
        <p14:creationId xmlns:p14="http://schemas.microsoft.com/office/powerpoint/2010/main" val="2422212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2641F02-21A3-F27F-0166-D348BED9CA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E3143F-D1B1-A141-BD6D-0BB42AFFCD1F}" type="slidenum">
              <a:rPr lang="en-US" altLang="en-DE"/>
              <a:pPr eaLnBrk="1" hangingPunct="1"/>
              <a:t>23</a:t>
            </a:fld>
            <a:endParaRPr lang="en-US" altLang="en-DE"/>
          </a:p>
        </p:txBody>
      </p:sp>
      <p:sp>
        <p:nvSpPr>
          <p:cNvPr id="62467" name="Rectangle 2">
            <a:extLst>
              <a:ext uri="{FF2B5EF4-FFF2-40B4-BE49-F238E27FC236}">
                <a16:creationId xmlns:a16="http://schemas.microsoft.com/office/drawing/2014/main" id="{73FFDE43-40E4-0CD2-CD5A-9C133F8C799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5A1B5B2-C00F-9C4A-B4D3-05CE0DE00A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DE" altLang="en-DE"/>
          </a:p>
        </p:txBody>
      </p:sp>
    </p:spTree>
    <p:extLst>
      <p:ext uri="{BB962C8B-B14F-4D97-AF65-F5344CB8AC3E}">
        <p14:creationId xmlns:p14="http://schemas.microsoft.com/office/powerpoint/2010/main" val="149078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001630F-4513-6AF6-943C-7114FD657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F397A2-FC7C-4B48-8DD7-3F904194193A}" type="slidenum">
              <a:rPr lang="en-US" altLang="en-DE"/>
              <a:pPr eaLnBrk="1" hangingPunct="1"/>
              <a:t>24</a:t>
            </a:fld>
            <a:endParaRPr lang="en-US" altLang="en-DE"/>
          </a:p>
        </p:txBody>
      </p:sp>
      <p:sp>
        <p:nvSpPr>
          <p:cNvPr id="63491" name="Rectangle 2">
            <a:extLst>
              <a:ext uri="{FF2B5EF4-FFF2-40B4-BE49-F238E27FC236}">
                <a16:creationId xmlns:a16="http://schemas.microsoft.com/office/drawing/2014/main" id="{DEE58E6A-FA79-3289-31BA-E4FC613AE04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56637BA-5318-2F58-5892-A42E32A9B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DE" altLang="en-DE"/>
          </a:p>
        </p:txBody>
      </p:sp>
    </p:spTree>
    <p:extLst>
      <p:ext uri="{BB962C8B-B14F-4D97-AF65-F5344CB8AC3E}">
        <p14:creationId xmlns:p14="http://schemas.microsoft.com/office/powerpoint/2010/main" val="319819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32F0D2A-2E57-164D-AE6A-AB8924B79375}" type="slidenum">
              <a:rPr lang="de-DE" sz="1200"/>
              <a:pPr/>
              <a:t>4</a:t>
            </a:fld>
            <a:endParaRPr lang="de-DE"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Prior can come from statistical date or other insights e.g. dice (computational)</a:t>
            </a:r>
          </a:p>
        </p:txBody>
      </p:sp>
    </p:spTree>
    <p:extLst>
      <p:ext uri="{BB962C8B-B14F-4D97-AF65-F5344CB8AC3E}">
        <p14:creationId xmlns:p14="http://schemas.microsoft.com/office/powerpoint/2010/main" val="20265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3CFCB4C-CD38-AB44-B5A4-30F7EAD36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57410-3A74-DB42-8576-FDFC629419C2}" type="slidenum">
              <a:rPr lang="en-US" altLang="en-DE"/>
              <a:pPr eaLnBrk="1" hangingPunct="1"/>
              <a:t>25</a:t>
            </a:fld>
            <a:endParaRPr lang="en-US" altLang="en-DE"/>
          </a:p>
        </p:txBody>
      </p:sp>
      <p:sp>
        <p:nvSpPr>
          <p:cNvPr id="64515" name="Rectangle 2">
            <a:extLst>
              <a:ext uri="{FF2B5EF4-FFF2-40B4-BE49-F238E27FC236}">
                <a16:creationId xmlns:a16="http://schemas.microsoft.com/office/drawing/2014/main" id="{B1A8BCC4-6771-F3A6-453B-C87C0FC1B8A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240FFED-C9B1-7491-C402-097CC4BDE2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DE" altLang="en-DE"/>
          </a:p>
        </p:txBody>
      </p:sp>
    </p:spTree>
    <p:extLst>
      <p:ext uri="{BB962C8B-B14F-4D97-AF65-F5344CB8AC3E}">
        <p14:creationId xmlns:p14="http://schemas.microsoft.com/office/powerpoint/2010/main" val="377118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5D095850-157F-4806-9E22-BDE8B317B93A}" type="slidenum">
              <a:rPr lang="de-DE" sz="1200"/>
              <a:pPr/>
              <a:t>26</a:t>
            </a:fld>
            <a:endParaRPr lang="de-DE"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A27FD7D5-DA31-4652-92B5-92BBBDAC5DE6}" type="slidenum">
              <a:rPr lang="de-DE" sz="1200"/>
              <a:pPr/>
              <a:t>27</a:t>
            </a:fld>
            <a:endParaRPr lang="de-DE"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A136019D-C664-4412-AA60-45B03F398C5E}" type="slidenum">
              <a:rPr lang="de-DE" sz="1200"/>
              <a:pPr/>
              <a:t>28</a:t>
            </a:fld>
            <a:endParaRPr lang="de-DE"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Burglar alarm system installed. Judea Pearl researcher and living in LA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F5EF2332-3101-4186-BB57-0B9B00DCCF1E}" type="slidenum">
              <a:rPr lang="de-DE" sz="1200"/>
              <a:pPr/>
              <a:t>29</a:t>
            </a:fld>
            <a:endParaRPr lang="de-DE"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John nearly calls </a:t>
            </a:r>
            <a:r>
              <a:rPr lang="en-US" dirty="0" err="1">
                <a:latin typeface="Arial" charset="0"/>
              </a:rPr>
              <a:t>ervery</a:t>
            </a:r>
            <a:r>
              <a:rPr lang="en-US" dirty="0">
                <a:latin typeface="Arial" charset="0"/>
              </a:rPr>
              <a:t> time the alarm is ringing but sometimes confuses whether it is the telephone or the alarm.</a:t>
            </a:r>
          </a:p>
          <a:p>
            <a:pPr eaLnBrk="1" hangingPunct="1"/>
            <a:r>
              <a:rPr lang="en-US" dirty="0">
                <a:latin typeface="Arial" charset="0"/>
              </a:rPr>
              <a:t>Mary often hears loud music. J &amp; M only Alarm means we assume that they can not directly observe burglars and minor earthquakes.</a:t>
            </a:r>
          </a:p>
          <a:p>
            <a:pPr eaLnBrk="1" hangingPunct="1"/>
            <a:r>
              <a:rPr lang="en-US" dirty="0">
                <a:latin typeface="Arial" charset="0"/>
              </a:rPr>
              <a:t>Rows sum up to one because they represent all the cases for a variable. One must be the case. Any</a:t>
            </a:r>
            <a:r>
              <a:rPr lang="en-US" baseline="0" dirty="0">
                <a:latin typeface="Arial" charset="0"/>
              </a:rPr>
              <a:t> irrelevant attributes are encoded in </a:t>
            </a:r>
            <a:r>
              <a:rPr lang="en-US" baseline="0" dirty="0" err="1">
                <a:latin typeface="Arial" charset="0"/>
              </a:rPr>
              <a:t>prob</a:t>
            </a:r>
            <a:r>
              <a:rPr lang="en-US" baseline="0" dirty="0">
                <a:latin typeface="Arial" charset="0"/>
              </a:rPr>
              <a:t>-&gt; laziness, ignorance</a:t>
            </a:r>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5CA7FD78-EB61-4584-BD3A-9C6C35DCE60E}" type="slidenum">
              <a:rPr lang="de-DE" sz="1200"/>
              <a:pPr/>
              <a:t>30</a:t>
            </a:fld>
            <a:endParaRPr lang="de-DE"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59328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758A7BCE-FCFC-405C-8D91-92791684765D}" type="slidenum">
              <a:rPr lang="de-DE" sz="1200"/>
              <a:pPr/>
              <a:t>31</a:t>
            </a:fld>
            <a:endParaRPr lang="de-DE"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60427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B5E1B89D-8B3C-C641-9B48-B3718883FDE3}" type="slidenum">
              <a:rPr lang="en-GB" sz="1400">
                <a:solidFill>
                  <a:srgbClr val="000000"/>
                </a:solidFill>
              </a:rPr>
              <a:pPr eaLnBrk="1" hangingPunct="1"/>
              <a:t>34</a:t>
            </a:fld>
            <a:endParaRPr lang="en-GB" sz="1400">
              <a:solidFill>
                <a:srgbClr val="000000"/>
              </a:solidFill>
            </a:endParaRPr>
          </a:p>
        </p:txBody>
      </p:sp>
      <p:sp>
        <p:nvSpPr>
          <p:cNvPr id="501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501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20983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A4A5182-F64E-EC48-8B24-9E8B6393760F}" type="slidenum">
              <a:rPr lang="en-GB" sz="1400">
                <a:solidFill>
                  <a:srgbClr val="000000"/>
                </a:solidFill>
              </a:rPr>
              <a:pPr eaLnBrk="1" hangingPunct="1"/>
              <a:t>36</a:t>
            </a:fld>
            <a:endParaRPr lang="en-GB" sz="1400">
              <a:solidFill>
                <a:srgbClr val="000000"/>
              </a:solidFill>
            </a:endParaRPr>
          </a:p>
        </p:txBody>
      </p:sp>
      <p:sp>
        <p:nvSpPr>
          <p:cNvPr id="6246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246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65704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637DE97-87FB-4341-A09E-7B3EBFCEC302}" type="slidenum">
              <a:rPr lang="en-GB" sz="1400">
                <a:solidFill>
                  <a:srgbClr val="000000"/>
                </a:solidFill>
              </a:rPr>
              <a:pPr eaLnBrk="1" hangingPunct="1"/>
              <a:t>37</a:t>
            </a:fld>
            <a:endParaRPr lang="en-GB" sz="1400">
              <a:solidFill>
                <a:srgbClr val="000000"/>
              </a:solidFill>
            </a:endParaRPr>
          </a:p>
        </p:txBody>
      </p:sp>
      <p:sp>
        <p:nvSpPr>
          <p:cNvPr id="6656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656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31410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7579789-BFA9-F341-9E5D-6B4AAC45ADEC}" type="slidenum">
              <a:rPr lang="de-DE" sz="1200"/>
              <a:pPr/>
              <a:t>5</a:t>
            </a:fld>
            <a:endParaRPr lang="de-DE"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38110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67DD246-0BC7-A54C-9394-5E8EC70C1DC9}" type="slidenum">
              <a:rPr lang="en-GB" sz="1400">
                <a:solidFill>
                  <a:srgbClr val="000000"/>
                </a:solidFill>
              </a:rPr>
              <a:pPr eaLnBrk="1" hangingPunct="1"/>
              <a:t>38</a:t>
            </a:fld>
            <a:endParaRPr lang="en-GB" sz="1400">
              <a:solidFill>
                <a:srgbClr val="000000"/>
              </a:solidFill>
            </a:endParaRPr>
          </a:p>
        </p:txBody>
      </p:sp>
      <p:sp>
        <p:nvSpPr>
          <p:cNvPr id="6861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861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530697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A6416AC-EAEF-5945-9172-047FA87B6612}" type="slidenum">
              <a:rPr lang="en-GB" sz="1400">
                <a:solidFill>
                  <a:srgbClr val="000000"/>
                </a:solidFill>
              </a:rPr>
              <a:pPr eaLnBrk="1" hangingPunct="1"/>
              <a:t>39</a:t>
            </a:fld>
            <a:endParaRPr lang="en-GB" sz="1400">
              <a:solidFill>
                <a:srgbClr val="000000"/>
              </a:solidFill>
            </a:endParaRPr>
          </a:p>
        </p:txBody>
      </p:sp>
      <p:sp>
        <p:nvSpPr>
          <p:cNvPr id="7065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7066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743597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2C5074E6-8C6C-7C4F-BB3E-F47558061CA8}" type="slidenum">
              <a:rPr lang="en-GB" sz="1400">
                <a:solidFill>
                  <a:srgbClr val="000000"/>
                </a:solidFill>
              </a:rPr>
              <a:pPr eaLnBrk="1" hangingPunct="1"/>
              <a:t>40</a:t>
            </a:fld>
            <a:endParaRPr lang="en-GB" sz="1400">
              <a:solidFill>
                <a:srgbClr val="000000"/>
              </a:solidFill>
            </a:endParaRPr>
          </a:p>
        </p:txBody>
      </p:sp>
      <p:sp>
        <p:nvSpPr>
          <p:cNvPr id="7270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7270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097124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3B6D873E-0BFD-4B62-9B14-BACF38E987EE}" type="slidenum">
              <a:rPr lang="de-DE" sz="1200"/>
              <a:pPr/>
              <a:t>42</a:t>
            </a:fld>
            <a:endParaRPr lang="de-DE"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54511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D51F649B-1059-4E5E-A68B-49FB7DAED260}" type="slidenum">
              <a:rPr lang="de-DE" sz="1200"/>
              <a:pPr/>
              <a:t>43</a:t>
            </a:fld>
            <a:endParaRPr lang="de-DE"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71888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6E792549-62D4-49CE-9BA6-865CD8BA12CD}" type="slidenum">
              <a:rPr lang="de-DE" sz="1200"/>
              <a:pPr/>
              <a:t>44</a:t>
            </a:fld>
            <a:endParaRPr lang="de-DE"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70148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7DF55843-0387-4D63-B72C-DACBAB306CA2}" type="slidenum">
              <a:rPr lang="de-DE" sz="1200"/>
              <a:pPr/>
              <a:t>45</a:t>
            </a:fld>
            <a:endParaRPr lang="de-DE"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74279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418D92D0-8594-415E-AC9C-30D4877370AB}" type="slidenum">
              <a:rPr lang="de-DE" sz="1200"/>
              <a:pPr/>
              <a:t>46</a:t>
            </a:fld>
            <a:endParaRPr lang="de-DE"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28400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891F3B6A-460E-4A1E-BF82-5A8AC0B983D7}" type="slidenum">
              <a:rPr lang="de-DE" sz="1200"/>
              <a:pPr/>
              <a:t>47</a:t>
            </a:fld>
            <a:endParaRPr lang="de-DE"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45432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15FC244D-3842-42DD-B7F0-80C852751DBB}" type="slidenum">
              <a:rPr lang="de-DE" sz="1200"/>
              <a:pPr/>
              <a:t>48</a:t>
            </a:fld>
            <a:endParaRPr lang="de-DE"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4843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75A6C14C-908D-5D43-9AE9-44446B876C6F}" type="slidenum">
              <a:rPr lang="de-DE" sz="1200"/>
              <a:pPr/>
              <a:t>7</a:t>
            </a:fld>
            <a:endParaRPr lang="de-DE"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88836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1A413D5F-CD89-4E3F-8ECC-ADB669A9C532}" type="slidenum">
              <a:rPr lang="de-DE" sz="1200"/>
              <a:pPr/>
              <a:t>55</a:t>
            </a:fld>
            <a:endParaRPr lang="de-DE" sz="1200"/>
          </a:p>
        </p:txBody>
      </p:sp>
      <p:sp>
        <p:nvSpPr>
          <p:cNvPr id="92163" name="Text Box 1"/>
          <p:cNvSpPr>
            <a:spLocks noGrp="1" noRot="1" noChangeAspect="1" noChangeArrowheads="1" noTextEdit="1"/>
          </p:cNvSpPr>
          <p:nvPr>
            <p:ph type="sldImg"/>
          </p:nvPr>
        </p:nvSpPr>
        <p:spPr>
          <a:xfrm>
            <a:off x="1143000" y="685800"/>
            <a:ext cx="4570413" cy="3427413"/>
          </a:xfrm>
          <a:solidFill>
            <a:srgbClr val="FFFFFF"/>
          </a:solidFill>
          <a:ln/>
        </p:spPr>
      </p:sp>
      <p:sp>
        <p:nvSpPr>
          <p:cNvPr id="92164" name="Text Box 2"/>
          <p:cNvSpPr>
            <a:spLocks noGrp="1" noChangeArrowheads="1"/>
          </p:cNvSpPr>
          <p:nvPr>
            <p:ph type="body" idx="1"/>
          </p:nvPr>
        </p:nvSpPr>
        <p:spPr>
          <a:xfrm>
            <a:off x="914400" y="4343401"/>
            <a:ext cx="5027613" cy="40243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spTree>
    <p:extLst>
      <p:ext uri="{BB962C8B-B14F-4D97-AF65-F5344CB8AC3E}">
        <p14:creationId xmlns:p14="http://schemas.microsoft.com/office/powerpoint/2010/main" val="696660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9F8C43FC-744F-46F3-8804-72AEB466FD8F}" type="slidenum">
              <a:rPr lang="de-DE" sz="1200"/>
              <a:pPr/>
              <a:t>56</a:t>
            </a:fld>
            <a:endParaRPr lang="de-DE" sz="1200"/>
          </a:p>
        </p:txBody>
      </p:sp>
      <p:sp>
        <p:nvSpPr>
          <p:cNvPr id="93187" name="Text Box 1"/>
          <p:cNvSpPr>
            <a:spLocks noGrp="1" noRot="1" noChangeAspect="1" noChangeArrowheads="1" noTextEdit="1"/>
          </p:cNvSpPr>
          <p:nvPr>
            <p:ph type="sldImg"/>
          </p:nvPr>
        </p:nvSpPr>
        <p:spPr>
          <a:xfrm>
            <a:off x="1143000" y="685800"/>
            <a:ext cx="4570413" cy="3427413"/>
          </a:xfrm>
          <a:solidFill>
            <a:srgbClr val="FFFFFF"/>
          </a:solidFill>
          <a:ln/>
        </p:spPr>
      </p:sp>
      <p:sp>
        <p:nvSpPr>
          <p:cNvPr id="93188" name="Text Box 2"/>
          <p:cNvSpPr>
            <a:spLocks noGrp="1" noChangeArrowheads="1"/>
          </p:cNvSpPr>
          <p:nvPr>
            <p:ph type="body" idx="1"/>
          </p:nvPr>
        </p:nvSpPr>
        <p:spPr>
          <a:xfrm>
            <a:off x="914400" y="4343401"/>
            <a:ext cx="5027613" cy="40243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Tree>
    <p:extLst>
      <p:ext uri="{BB962C8B-B14F-4D97-AF65-F5344CB8AC3E}">
        <p14:creationId xmlns:p14="http://schemas.microsoft.com/office/powerpoint/2010/main" val="1293309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1416FE3F-ABD5-453E-8FEC-C54C0C552694}" type="slidenum">
              <a:rPr lang="de-DE" sz="1200"/>
              <a:pPr/>
              <a:t>57</a:t>
            </a:fld>
            <a:endParaRPr lang="de-DE" sz="1200"/>
          </a:p>
        </p:txBody>
      </p:sp>
      <p:sp>
        <p:nvSpPr>
          <p:cNvPr id="94211" name="Text Box 1"/>
          <p:cNvSpPr>
            <a:spLocks noGrp="1" noRot="1" noChangeAspect="1" noChangeArrowheads="1" noTextEdit="1"/>
          </p:cNvSpPr>
          <p:nvPr>
            <p:ph type="sldImg"/>
          </p:nvPr>
        </p:nvSpPr>
        <p:spPr>
          <a:xfrm>
            <a:off x="1143000" y="685800"/>
            <a:ext cx="4570413" cy="3427413"/>
          </a:xfrm>
          <a:solidFill>
            <a:srgbClr val="FFFFFF"/>
          </a:solidFill>
          <a:ln/>
        </p:spPr>
      </p:sp>
      <p:sp>
        <p:nvSpPr>
          <p:cNvPr id="94212" name="Text Box 2"/>
          <p:cNvSpPr>
            <a:spLocks noGrp="1" noChangeArrowheads="1"/>
          </p:cNvSpPr>
          <p:nvPr>
            <p:ph type="body" idx="1"/>
          </p:nvPr>
        </p:nvSpPr>
        <p:spPr>
          <a:xfrm>
            <a:off x="914400" y="4343401"/>
            <a:ext cx="5027613" cy="40243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Tree>
    <p:extLst>
      <p:ext uri="{BB962C8B-B14F-4D97-AF65-F5344CB8AC3E}">
        <p14:creationId xmlns:p14="http://schemas.microsoft.com/office/powerpoint/2010/main" val="1761059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8029BD5B-C5B9-4783-BA67-B29194F59D55}" type="slidenum">
              <a:rPr lang="de-DE" sz="1200"/>
              <a:pPr/>
              <a:t>58</a:t>
            </a:fld>
            <a:endParaRPr lang="de-DE" sz="1200"/>
          </a:p>
        </p:txBody>
      </p:sp>
      <p:sp>
        <p:nvSpPr>
          <p:cNvPr id="95235" name="Text Box 1"/>
          <p:cNvSpPr>
            <a:spLocks noGrp="1" noRot="1" noChangeAspect="1" noChangeArrowheads="1" noTextEdit="1"/>
          </p:cNvSpPr>
          <p:nvPr>
            <p:ph type="sldImg"/>
          </p:nvPr>
        </p:nvSpPr>
        <p:spPr>
          <a:xfrm>
            <a:off x="1143000" y="685800"/>
            <a:ext cx="4570413" cy="3427413"/>
          </a:xfrm>
          <a:solidFill>
            <a:srgbClr val="FFFFFF"/>
          </a:solidFill>
          <a:ln/>
        </p:spPr>
      </p:sp>
      <p:sp>
        <p:nvSpPr>
          <p:cNvPr id="95236" name="Text Box 2"/>
          <p:cNvSpPr>
            <a:spLocks noGrp="1" noChangeArrowheads="1"/>
          </p:cNvSpPr>
          <p:nvPr>
            <p:ph type="body" idx="1"/>
          </p:nvPr>
        </p:nvSpPr>
        <p:spPr>
          <a:xfrm>
            <a:off x="914400" y="4343401"/>
            <a:ext cx="5027613" cy="40243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Tree>
    <p:extLst>
      <p:ext uri="{BB962C8B-B14F-4D97-AF65-F5344CB8AC3E}">
        <p14:creationId xmlns:p14="http://schemas.microsoft.com/office/powerpoint/2010/main" val="1190488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61</a:t>
            </a:fld>
            <a:endParaRPr lang="en-US"/>
          </a:p>
        </p:txBody>
      </p:sp>
    </p:spTree>
    <p:extLst>
      <p:ext uri="{BB962C8B-B14F-4D97-AF65-F5344CB8AC3E}">
        <p14:creationId xmlns:p14="http://schemas.microsoft.com/office/powerpoint/2010/main" val="3694654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B1B27-2AD5-2240-9B74-D420DAB7ADCE}" type="slidenum">
              <a:rPr lang="en-US"/>
              <a:pPr/>
              <a:t>63</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r>
              <a:rPr lang="en-US" dirty="0"/>
              <a:t>This slide introduces BBNs and the notion of </a:t>
            </a:r>
            <a:r>
              <a:rPr lang="en-US" dirty="0" err="1"/>
              <a:t>polytree</a:t>
            </a:r>
            <a:r>
              <a:rPr lang="en-US" dirty="0"/>
              <a:t>.</a:t>
            </a:r>
          </a:p>
        </p:txBody>
      </p:sp>
    </p:spTree>
    <p:extLst>
      <p:ext uri="{BB962C8B-B14F-4D97-AF65-F5344CB8AC3E}">
        <p14:creationId xmlns:p14="http://schemas.microsoft.com/office/powerpoint/2010/main" val="3523444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89706-9F50-DA4C-B143-8B27A2539864}" type="slidenum">
              <a:rPr lang="en-US"/>
              <a:pPr/>
              <a:t>64</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r>
              <a:rPr lang="en-US"/>
              <a:t>Can have less than all nodes to compute (goal oriented).</a:t>
            </a:r>
          </a:p>
        </p:txBody>
      </p:sp>
    </p:spTree>
    <p:extLst>
      <p:ext uri="{BB962C8B-B14F-4D97-AF65-F5344CB8AC3E}">
        <p14:creationId xmlns:p14="http://schemas.microsoft.com/office/powerpoint/2010/main" val="1963424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45794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316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6085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4EA4F60-FFE2-0B4F-B3A0-04C481A36068}" type="slidenum">
              <a:rPr lang="de-DE" sz="1200"/>
              <a:pPr/>
              <a:t>8</a:t>
            </a:fld>
            <a:endParaRPr lang="de-DE"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37492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65740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7424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538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72640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6705022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7FAF3-A1B2-3546-A502-772717628966}" type="slidenum">
              <a:rPr lang="en-US"/>
              <a:pPr/>
              <a:t>73</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96891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64097-B47A-5344-81ED-6F83AE507EE2}" type="slidenum">
              <a:rPr lang="en-US"/>
              <a:pPr/>
              <a:t>74</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r>
              <a:rPr lang="en-US"/>
              <a:t>Arrows are to indicate that this is a general situation.</a:t>
            </a:r>
          </a:p>
        </p:txBody>
      </p:sp>
    </p:spTree>
    <p:extLst>
      <p:ext uri="{BB962C8B-B14F-4D97-AF65-F5344CB8AC3E}">
        <p14:creationId xmlns:p14="http://schemas.microsoft.com/office/powerpoint/2010/main" val="132671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6A423-4E67-9A46-A06D-6EC4DDB01AFA}" type="slidenum">
              <a:rPr lang="en-US"/>
              <a:pPr/>
              <a:t>75</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867" name="Rectangle 3"/>
          <p:cNvSpPr>
            <a:spLocks noGrp="1" noChangeArrowheads="1"/>
          </p:cNvSpPr>
          <p:nvPr>
            <p:ph type="body" idx="1"/>
          </p:nvPr>
        </p:nvSpPr>
        <p:spPr/>
        <p:txBody>
          <a:bodyPr/>
          <a:lstStyle/>
          <a:p>
            <a:r>
              <a:rPr lang="en-US"/>
              <a:t>Let</a:t>
            </a:r>
            <a:r>
              <a:rPr lang="ja-JP" altLang="en-US">
                <a:latin typeface="Arial"/>
              </a:rPr>
              <a:t>’</a:t>
            </a:r>
            <a:r>
              <a:rPr lang="en-US"/>
              <a:t>s figure out what the messages are. Make the reservation that it is not exactly CPT but evidence needs to be incorporated. What is a CPT? It captures what we should believe the value of the node is. Based on parent information – may involve (causal) evidence.</a:t>
            </a:r>
          </a:p>
        </p:txBody>
      </p:sp>
    </p:spTree>
    <p:extLst>
      <p:ext uri="{BB962C8B-B14F-4D97-AF65-F5344CB8AC3E}">
        <p14:creationId xmlns:p14="http://schemas.microsoft.com/office/powerpoint/2010/main" val="4141972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EDB61-0488-674A-B7C9-581F9492C9D5}" type="slidenum">
              <a:rPr lang="en-US"/>
              <a:pPr/>
              <a:t>76</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813034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525C7-07D7-1A45-AACC-5521044F2F54}" type="slidenum">
              <a:rPr lang="en-US"/>
              <a:pPr/>
              <a:t>77</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1221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83CE6CF-C061-4C43-96D2-DDCE690945CC}" type="slidenum">
              <a:rPr lang="de-DE" sz="1200"/>
              <a:pPr/>
              <a:t>9</a:t>
            </a:fld>
            <a:endParaRPr lang="de-DE"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Proofable Rules are important for algorithmically rewriting of statements.</a:t>
            </a:r>
          </a:p>
          <a:p>
            <a:pPr eaLnBrk="1" hangingPunct="1"/>
            <a:r>
              <a:rPr lang="en-US">
                <a:ea typeface="ＭＳ Ｐゴシック" charset="0"/>
                <a:cs typeface="ＭＳ Ｐゴシック" charset="0"/>
              </a:rPr>
              <a:t>First rules makes sense because we know that b=true we can rule out other worlds. Reduce view of the world sum also to one because</a:t>
            </a:r>
          </a:p>
          <a:p>
            <a:pPr eaLnBrk="1" hangingPunct="1"/>
            <a:r>
              <a:rPr lang="en-US">
                <a:ea typeface="ＭＳ Ｐゴシック" charset="0"/>
                <a:cs typeface="ＭＳ Ｐゴシック" charset="0"/>
              </a:rPr>
              <a:t>Sum must be one.Therefore the fraction.</a:t>
            </a:r>
          </a:p>
        </p:txBody>
      </p:sp>
    </p:spTree>
    <p:extLst>
      <p:ext uri="{BB962C8B-B14F-4D97-AF65-F5344CB8AC3E}">
        <p14:creationId xmlns:p14="http://schemas.microsoft.com/office/powerpoint/2010/main" val="11301067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F1238-335E-E849-B465-F93490E0C0A2}" type="slidenum">
              <a:rPr lang="en-US"/>
              <a:pPr/>
              <a:t>78</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462528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57E28-1E4C-1749-9C16-1671D03F033A}" type="slidenum">
              <a:rPr lang="en-US"/>
              <a:pPr/>
              <a:t>79</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8937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E15CA-1EDA-014D-8905-B030CF799FE8}" type="slidenum">
              <a:rPr lang="en-US"/>
              <a:pPr/>
              <a:t>80</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14627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74E93-E4F0-7A4F-A898-A2068ABF522C}" type="slidenum">
              <a:rPr lang="en-US"/>
              <a:pPr/>
              <a:t>81</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31509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74E93-E4F0-7A4F-A898-A2068ABF522C}" type="slidenum">
              <a:rPr lang="en-US"/>
              <a:pPr/>
              <a:t>82</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165952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055EE-318A-734C-8679-E562527CE86A}" type="slidenum">
              <a:rPr lang="en-US"/>
              <a:pPr/>
              <a:t>83</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97443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8F829-4A4A-854F-B65B-9A37A20D4C75}" type="slidenum">
              <a:rPr lang="en-US"/>
              <a:pPr/>
              <a:t>84</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p:txBody>
          <a:bodyPr/>
          <a:lstStyle/>
          <a:p>
            <a:r>
              <a:rPr lang="en-US"/>
              <a:t>in step 3, of course the message from Y may have been received too. analogously in step 4</a:t>
            </a:r>
          </a:p>
        </p:txBody>
      </p:sp>
    </p:spTree>
    <p:extLst>
      <p:ext uri="{BB962C8B-B14F-4D97-AF65-F5344CB8AC3E}">
        <p14:creationId xmlns:p14="http://schemas.microsoft.com/office/powerpoint/2010/main" val="169780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44A22-D72A-674C-A7C1-3C7EEF7D7F5A}" type="slidenum">
              <a:rPr lang="en-US"/>
              <a:pPr/>
              <a:t>85</a:t>
            </a:fld>
            <a:endParaRPr lang="en-US"/>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77587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t>
            </a:r>
            <a:r>
              <a:rPr lang="de-DE" dirty="0" err="1"/>
              <a:t>e</a:t>
            </a:r>
            <a:r>
              <a:rPr lang="de-DE" dirty="0"/>
              <a:t>) = </a:t>
            </a:r>
            <a:r>
              <a:rPr lang="de-DE" dirty="0" err="1"/>
              <a:t>Number</a:t>
            </a:r>
            <a:r>
              <a:rPr lang="de-DE" dirty="0"/>
              <a:t> </a:t>
            </a:r>
            <a:r>
              <a:rPr lang="de-DE" dirty="0" err="1"/>
              <a:t>of</a:t>
            </a:r>
            <a:r>
              <a:rPr lang="de-DE" dirty="0"/>
              <a:t>  </a:t>
            </a:r>
            <a:r>
              <a:rPr lang="de-DE" dirty="0" err="1"/>
              <a:t>samples</a:t>
            </a:r>
            <a:r>
              <a:rPr lang="de-DE" dirty="0"/>
              <a:t> </a:t>
            </a:r>
            <a:r>
              <a:rPr lang="de-DE" dirty="0" err="1"/>
              <a:t>generated</a:t>
            </a:r>
            <a:r>
              <a:rPr lang="de-DE" dirty="0"/>
              <a:t> </a:t>
            </a:r>
            <a:r>
              <a:rPr lang="de-DE" dirty="0" err="1"/>
              <a:t>for</a:t>
            </a:r>
            <a:r>
              <a:rPr lang="de-DE" dirty="0"/>
              <a:t> </a:t>
            </a:r>
            <a:r>
              <a:rPr lang="de-DE" dirty="0" err="1"/>
              <a:t>event</a:t>
            </a:r>
            <a:r>
              <a:rPr lang="de-DE" baseline="0" dirty="0"/>
              <a:t> </a:t>
            </a:r>
            <a:r>
              <a:rPr lang="de-DE" baseline="0" dirty="0" err="1"/>
              <a:t>e</a:t>
            </a:r>
            <a:endParaRPr lang="de-DE" baseline="0" dirty="0"/>
          </a:p>
          <a:p>
            <a:r>
              <a:rPr lang="de-DE" baseline="0" dirty="0"/>
              <a:t>Explanation </a:t>
            </a:r>
            <a:r>
              <a:rPr lang="de-DE" baseline="0" dirty="0" err="1"/>
              <a:t>of</a:t>
            </a:r>
            <a:r>
              <a:rPr lang="de-DE" baseline="0" dirty="0"/>
              <a:t> </a:t>
            </a:r>
            <a:r>
              <a:rPr lang="de-DE" baseline="0" dirty="0" err="1"/>
              <a:t>algorithm</a:t>
            </a:r>
            <a:r>
              <a:rPr lang="de-DE" baseline="0" dirty="0"/>
              <a:t> on </a:t>
            </a:r>
            <a:r>
              <a:rPr lang="de-DE" baseline="0" dirty="0" err="1"/>
              <a:t>next</a:t>
            </a:r>
            <a:r>
              <a:rPr lang="de-DE" baseline="0" dirty="0"/>
              <a:t> </a:t>
            </a:r>
            <a:r>
              <a:rPr lang="de-DE" baseline="0" dirty="0" err="1"/>
              <a:t>slide</a:t>
            </a:r>
            <a:r>
              <a:rPr lang="de-DE" baseline="0" dirty="0"/>
              <a:t>. Note </a:t>
            </a:r>
            <a:r>
              <a:rPr lang="de-DE" baseline="0" dirty="0" err="1"/>
              <a:t>that</a:t>
            </a:r>
            <a:r>
              <a:rPr lang="de-DE" baseline="0" dirty="0"/>
              <a:t> N = 511 </a:t>
            </a:r>
            <a:r>
              <a:rPr lang="de-DE" baseline="0" dirty="0" err="1"/>
              <a:t>is</a:t>
            </a:r>
            <a:r>
              <a:rPr lang="de-DE" baseline="0" dirty="0"/>
              <a:t> </a:t>
            </a:r>
            <a:r>
              <a:rPr lang="de-DE" baseline="0" dirty="0" err="1"/>
              <a:t>the</a:t>
            </a:r>
            <a:r>
              <a:rPr lang="de-DE" baseline="0" dirty="0"/>
              <a:t> </a:t>
            </a:r>
            <a:r>
              <a:rPr lang="de-DE" baseline="0" dirty="0" err="1"/>
              <a:t>outcome</a:t>
            </a:r>
            <a:r>
              <a:rPr lang="de-DE" baseline="0" dirty="0"/>
              <a:t> </a:t>
            </a:r>
            <a:r>
              <a:rPr lang="de-DE" baseline="0" dirty="0" err="1"/>
              <a:t>of</a:t>
            </a:r>
            <a:r>
              <a:rPr lang="de-DE" baseline="0" dirty="0"/>
              <a:t> </a:t>
            </a:r>
            <a:r>
              <a:rPr lang="de-DE" baseline="0" dirty="0" err="1"/>
              <a:t>the</a:t>
            </a:r>
            <a:r>
              <a:rPr lang="de-DE" baseline="0" dirty="0"/>
              <a:t> </a:t>
            </a:r>
            <a:r>
              <a:rPr lang="de-DE" baseline="0" dirty="0" err="1"/>
              <a:t>random</a:t>
            </a:r>
            <a:r>
              <a:rPr lang="de-DE" baseline="0" dirty="0"/>
              <a:t> </a:t>
            </a:r>
            <a:r>
              <a:rPr lang="de-DE" baseline="0" dirty="0" err="1"/>
              <a:t>sampling</a:t>
            </a:r>
            <a:r>
              <a:rPr lang="de-DE" baseline="0" dirty="0"/>
              <a:t>; </a:t>
            </a:r>
            <a:r>
              <a:rPr lang="de-DE" baseline="0" dirty="0" err="1"/>
              <a:t>it</a:t>
            </a:r>
            <a:r>
              <a:rPr lang="de-DE" baseline="0" dirty="0"/>
              <a:t> </a:t>
            </a:r>
            <a:r>
              <a:rPr lang="de-DE" baseline="0" dirty="0" err="1"/>
              <a:t>is</a:t>
            </a:r>
            <a:r>
              <a:rPr lang="de-DE" baseline="0" dirty="0"/>
              <a:t> not </a:t>
            </a:r>
            <a:r>
              <a:rPr lang="de-DE" baseline="0" dirty="0" err="1"/>
              <a:t>calculated</a:t>
            </a:r>
            <a:r>
              <a:rPr lang="de-DE" baseline="0" dirty="0"/>
              <a:t>.</a:t>
            </a:r>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91</a:t>
            </a:fld>
            <a:endParaRPr lang="en-US"/>
          </a:p>
        </p:txBody>
      </p:sp>
    </p:spTree>
    <p:extLst>
      <p:ext uri="{BB962C8B-B14F-4D97-AF65-F5344CB8AC3E}">
        <p14:creationId xmlns:p14="http://schemas.microsoft.com/office/powerpoint/2010/main" val="1198722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92</a:t>
            </a:fld>
            <a:endParaRPr lang="en-US"/>
          </a:p>
        </p:txBody>
      </p:sp>
    </p:spTree>
    <p:extLst>
      <p:ext uri="{BB962C8B-B14F-4D97-AF65-F5344CB8AC3E}">
        <p14:creationId xmlns:p14="http://schemas.microsoft.com/office/powerpoint/2010/main" val="157216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B226D56-022C-6B41-ABEE-1243F570B85B}" type="slidenum">
              <a:rPr lang="de-DE" sz="1200"/>
              <a:pPr/>
              <a:t>10</a:t>
            </a:fld>
            <a:endParaRPr lang="de-DE"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63542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Note: </a:t>
            </a:r>
            <a:r>
              <a:rPr lang="de-DE" dirty="0" err="1"/>
              <a:t>second</a:t>
            </a:r>
            <a:r>
              <a:rPr lang="de-DE" baseline="0" dirty="0"/>
              <a:t> </a:t>
            </a:r>
            <a:r>
              <a:rPr lang="de-DE" baseline="0" dirty="0" err="1"/>
              <a:t>probability</a:t>
            </a:r>
            <a:r>
              <a:rPr lang="de-DE" baseline="0" dirty="0"/>
              <a:t> </a:t>
            </a:r>
            <a:r>
              <a:rPr lang="de-DE" baseline="0" dirty="0" err="1"/>
              <a:t>is</a:t>
            </a:r>
            <a:r>
              <a:rPr lang="de-DE" baseline="0" dirty="0"/>
              <a:t>  0.9 = 1 – 0.1 = 1 – P(S|C)</a:t>
            </a:r>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93</a:t>
            </a:fld>
            <a:endParaRPr lang="en-US"/>
          </a:p>
        </p:txBody>
      </p:sp>
    </p:spTree>
    <p:extLst>
      <p:ext uri="{BB962C8B-B14F-4D97-AF65-F5344CB8AC3E}">
        <p14:creationId xmlns:p14="http://schemas.microsoft.com/office/powerpoint/2010/main" val="14991214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97</a:t>
            </a:fld>
            <a:endParaRPr lang="en-US"/>
          </a:p>
        </p:txBody>
      </p:sp>
    </p:spTree>
    <p:extLst>
      <p:ext uri="{BB962C8B-B14F-4D97-AF65-F5344CB8AC3E}">
        <p14:creationId xmlns:p14="http://schemas.microsoft.com/office/powerpoint/2010/main" val="37317042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many</a:t>
            </a:r>
            <a:r>
              <a:rPr lang="de-DE" dirty="0"/>
              <a:t> </a:t>
            </a:r>
            <a:r>
              <a:rPr lang="de-DE" dirty="0" err="1"/>
              <a:t>many</a:t>
            </a:r>
            <a:r>
              <a:rPr lang="de-DE" dirty="0"/>
              <a:t> </a:t>
            </a:r>
            <a:r>
              <a:rPr lang="de-DE" dirty="0" err="1"/>
              <a:t>runs</a:t>
            </a:r>
            <a:r>
              <a:rPr lang="de-DE" dirty="0"/>
              <a:t> will </a:t>
            </a:r>
            <a:r>
              <a:rPr lang="de-DE" dirty="0" err="1"/>
              <a:t>have</a:t>
            </a:r>
            <a:r>
              <a:rPr lang="de-DE" dirty="0"/>
              <a:t> </a:t>
            </a:r>
            <a:r>
              <a:rPr lang="de-DE" dirty="0" err="1"/>
              <a:t>to</a:t>
            </a:r>
            <a:r>
              <a:rPr lang="de-DE" dirty="0"/>
              <a:t> </a:t>
            </a:r>
            <a:r>
              <a:rPr lang="de-DE" dirty="0" err="1"/>
              <a:t>be</a:t>
            </a:r>
            <a:r>
              <a:rPr lang="de-DE" dirty="0"/>
              <a:t> </a:t>
            </a:r>
            <a:r>
              <a:rPr lang="de-DE" dirty="0" err="1"/>
              <a:t>discarded</a:t>
            </a:r>
            <a:r>
              <a:rPr lang="de-DE" dirty="0"/>
              <a:t> </a:t>
            </a:r>
            <a:r>
              <a:rPr lang="de-DE" dirty="0" err="1"/>
              <a:t>as</a:t>
            </a:r>
            <a:r>
              <a:rPr lang="de-DE" dirty="0"/>
              <a:t> </a:t>
            </a:r>
            <a:r>
              <a:rPr lang="de-DE" dirty="0" err="1"/>
              <a:t>the</a:t>
            </a:r>
            <a:r>
              <a:rPr lang="de-DE" dirty="0"/>
              <a:t> </a:t>
            </a:r>
            <a:r>
              <a:rPr lang="de-DE" dirty="0" err="1"/>
              <a:t>events</a:t>
            </a:r>
            <a:r>
              <a:rPr lang="de-DE" baseline="0" dirty="0"/>
              <a:t> </a:t>
            </a:r>
            <a:r>
              <a:rPr lang="de-DE" baseline="0" dirty="0" err="1"/>
              <a:t>have</a:t>
            </a:r>
            <a:r>
              <a:rPr lang="de-DE" baseline="0" dirty="0"/>
              <a:t> </a:t>
            </a:r>
            <a:r>
              <a:rPr lang="de-DE" baseline="0" dirty="0" err="1"/>
              <a:t>small</a:t>
            </a:r>
            <a:r>
              <a:rPr lang="de-DE" baseline="0" dirty="0"/>
              <a:t> </a:t>
            </a:r>
            <a:r>
              <a:rPr lang="de-DE" baseline="0" dirty="0" err="1"/>
              <a:t>probability</a:t>
            </a:r>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98</a:t>
            </a:fld>
            <a:endParaRPr lang="en-US"/>
          </a:p>
        </p:txBody>
      </p:sp>
    </p:spTree>
    <p:extLst>
      <p:ext uri="{BB962C8B-B14F-4D97-AF65-F5344CB8AC3E}">
        <p14:creationId xmlns:p14="http://schemas.microsoft.com/office/powerpoint/2010/main" val="17791849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atin typeface="Arial" charset="0"/>
              </a:rPr>
              <a:t>Weight is low because its a cloudy day what makes sprinkler unlikley</a:t>
            </a:r>
          </a:p>
        </p:txBody>
      </p:sp>
      <p:sp>
        <p:nvSpPr>
          <p:cNvPr id="96260"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B097167D-A045-425D-A073-1FAAF533467B}" type="slidenum">
              <a:rPr lang="de-DE" sz="1200"/>
              <a:pPr/>
              <a:t>100</a:t>
            </a:fld>
            <a:endParaRPr lang="de-DE" sz="1200"/>
          </a:p>
        </p:txBody>
      </p:sp>
    </p:spTree>
    <p:extLst>
      <p:ext uri="{BB962C8B-B14F-4D97-AF65-F5344CB8AC3E}">
        <p14:creationId xmlns:p14="http://schemas.microsoft.com/office/powerpoint/2010/main" val="30644055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44083">
              <a:defRPr/>
            </a:pPr>
            <a:r>
              <a:rPr lang="de-DE">
                <a:latin typeface="Arial" charset="0"/>
              </a:rPr>
              <a:t>Weight is high because its a cloudy day</a:t>
            </a:r>
            <a:r>
              <a:rPr lang="de-DE" baseline="0">
                <a:latin typeface="Arial" charset="0"/>
              </a:rPr>
              <a:t> and now sprinkler=fase</a:t>
            </a:r>
            <a:endParaRPr lang="de-DE">
              <a:latin typeface="Arial" charset="0"/>
            </a:endParaRPr>
          </a:p>
          <a:p>
            <a:endParaRPr lang="de-DE">
              <a:latin typeface="Arial" charset="0"/>
            </a:endParaRPr>
          </a:p>
        </p:txBody>
      </p:sp>
      <p:sp>
        <p:nvSpPr>
          <p:cNvPr id="9728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E7E99585-F96C-4B24-AC4E-8985B099BA83}" type="slidenum">
              <a:rPr lang="de-DE" sz="1200"/>
              <a:pPr/>
              <a:t>101</a:t>
            </a:fld>
            <a:endParaRPr lang="de-DE" sz="1200"/>
          </a:p>
        </p:txBody>
      </p:sp>
    </p:spTree>
    <p:extLst>
      <p:ext uri="{BB962C8B-B14F-4D97-AF65-F5344CB8AC3E}">
        <p14:creationId xmlns:p14="http://schemas.microsoft.com/office/powerpoint/2010/main" val="8271870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2A2079DF-04BF-2240-98E5-BF77663B7450}" type="slidenum">
              <a:rPr lang="en-GB" sz="1400">
                <a:solidFill>
                  <a:srgbClr val="000000"/>
                </a:solidFill>
              </a:rPr>
              <a:pPr eaLnBrk="1" hangingPunct="1"/>
              <a:t>112</a:t>
            </a:fld>
            <a:endParaRPr lang="en-GB" sz="1400">
              <a:solidFill>
                <a:srgbClr val="000000"/>
              </a:solidFill>
            </a:endParaRPr>
          </a:p>
        </p:txBody>
      </p:sp>
      <p:sp>
        <p:nvSpPr>
          <p:cNvPr id="245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245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0815537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BA836A2-4E07-BD42-BAE4-FEA881EB775F}" type="slidenum">
              <a:rPr lang="en-GB" sz="1400">
                <a:solidFill>
                  <a:srgbClr val="000000"/>
                </a:solidFill>
              </a:rPr>
              <a:pPr eaLnBrk="1" hangingPunct="1"/>
              <a:t>113</a:t>
            </a:fld>
            <a:endParaRPr lang="en-GB" sz="1400">
              <a:solidFill>
                <a:srgbClr val="000000"/>
              </a:solidFill>
            </a:endParaRPr>
          </a:p>
        </p:txBody>
      </p:sp>
      <p:sp>
        <p:nvSpPr>
          <p:cNvPr id="2662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2662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6935421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E18E10E-5F80-3741-911F-40C6B7DA6B59}" type="slidenum">
              <a:rPr lang="en-GB" sz="1400">
                <a:solidFill>
                  <a:srgbClr val="000000"/>
                </a:solidFill>
              </a:rPr>
              <a:pPr eaLnBrk="1" hangingPunct="1"/>
              <a:t>114</a:t>
            </a:fld>
            <a:endParaRPr lang="en-GB" sz="1400">
              <a:solidFill>
                <a:srgbClr val="000000"/>
              </a:solidFill>
            </a:endParaRPr>
          </a:p>
        </p:txBody>
      </p:sp>
      <p:sp>
        <p:nvSpPr>
          <p:cNvPr id="28675"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28676"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37905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D4476FFA-67B3-9642-83B9-8D04EC05802E}" type="slidenum">
              <a:rPr lang="en-GB" sz="1400">
                <a:solidFill>
                  <a:srgbClr val="000000"/>
                </a:solidFill>
              </a:rPr>
              <a:pPr eaLnBrk="1" hangingPunct="1"/>
              <a:t>115</a:t>
            </a:fld>
            <a:endParaRPr lang="en-GB" sz="1400">
              <a:solidFill>
                <a:srgbClr val="000000"/>
              </a:solidFill>
            </a:endParaRPr>
          </a:p>
        </p:txBody>
      </p:sp>
      <p:sp>
        <p:nvSpPr>
          <p:cNvPr id="3072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3072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802319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ABAF201-C09E-B841-A4C8-203447D1CC77}" type="slidenum">
              <a:rPr lang="en-GB" sz="1400">
                <a:solidFill>
                  <a:srgbClr val="000000"/>
                </a:solidFill>
              </a:rPr>
              <a:pPr eaLnBrk="1" hangingPunct="1"/>
              <a:t>116</a:t>
            </a:fld>
            <a:endParaRPr lang="en-GB" sz="1400">
              <a:solidFill>
                <a:srgbClr val="000000"/>
              </a:solidFill>
            </a:endParaRPr>
          </a:p>
        </p:txBody>
      </p:sp>
      <p:sp>
        <p:nvSpPr>
          <p:cNvPr id="3277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3277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95858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1D70FFF-9A99-824D-92C6-8DE78C3FBE12}" type="slidenum">
              <a:rPr lang="de-DE" sz="1200"/>
              <a:pPr/>
              <a:t>11</a:t>
            </a:fld>
            <a:endParaRPr lang="de-DE"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396409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BB4C993-84CB-A140-A48B-CD87DE72FAE1}" type="slidenum">
              <a:rPr lang="en-GB" sz="1400">
                <a:solidFill>
                  <a:srgbClr val="000000"/>
                </a:solidFill>
              </a:rPr>
              <a:pPr eaLnBrk="1" hangingPunct="1"/>
              <a:t>117</a:t>
            </a:fld>
            <a:endParaRPr lang="en-GB" sz="1400">
              <a:solidFill>
                <a:srgbClr val="000000"/>
              </a:solidFill>
            </a:endParaRPr>
          </a:p>
        </p:txBody>
      </p:sp>
      <p:sp>
        <p:nvSpPr>
          <p:cNvPr id="3481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3482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1857422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3D8DBD8E-9DD7-4B4F-9017-587ED6E2813B}" type="slidenum">
              <a:rPr lang="en-GB" sz="1400">
                <a:solidFill>
                  <a:srgbClr val="000000"/>
                </a:solidFill>
              </a:rPr>
              <a:pPr eaLnBrk="1" hangingPunct="1"/>
              <a:t>119</a:t>
            </a:fld>
            <a:endParaRPr lang="en-GB" sz="1400">
              <a:solidFill>
                <a:srgbClr val="000000"/>
              </a:solidFill>
            </a:endParaRPr>
          </a:p>
        </p:txBody>
      </p:sp>
      <p:sp>
        <p:nvSpPr>
          <p:cNvPr id="3789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3789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8704338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2E9AE6BC-5420-434E-97FE-AAB6579340DD}" type="slidenum">
              <a:rPr lang="en-GB" sz="1400">
                <a:solidFill>
                  <a:srgbClr val="000000"/>
                </a:solidFill>
              </a:rPr>
              <a:pPr eaLnBrk="1" hangingPunct="1"/>
              <a:t>120</a:t>
            </a:fld>
            <a:endParaRPr lang="en-GB" sz="1400">
              <a:solidFill>
                <a:srgbClr val="000000"/>
              </a:solidFill>
            </a:endParaRPr>
          </a:p>
        </p:txBody>
      </p:sp>
      <p:sp>
        <p:nvSpPr>
          <p:cNvPr id="3993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3994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619291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7200C32-5D36-D648-90D4-291614269A53}" type="slidenum">
              <a:rPr lang="en-GB" sz="1400">
                <a:solidFill>
                  <a:srgbClr val="000000"/>
                </a:solidFill>
              </a:rPr>
              <a:pPr eaLnBrk="1" hangingPunct="1"/>
              <a:t>121</a:t>
            </a:fld>
            <a:endParaRPr lang="en-GB" sz="1400">
              <a:solidFill>
                <a:srgbClr val="000000"/>
              </a:solidFill>
            </a:endParaRPr>
          </a:p>
        </p:txBody>
      </p:sp>
      <p:sp>
        <p:nvSpPr>
          <p:cNvPr id="4198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4198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9319857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BFEFD98-A732-844D-9BDC-F47F36D2DDF8}" type="slidenum">
              <a:rPr lang="en-GB" sz="1400">
                <a:solidFill>
                  <a:srgbClr val="000000"/>
                </a:solidFill>
              </a:rPr>
              <a:pPr eaLnBrk="1" hangingPunct="1"/>
              <a:t>123</a:t>
            </a:fld>
            <a:endParaRPr lang="en-GB" sz="1400">
              <a:solidFill>
                <a:srgbClr val="000000"/>
              </a:solidFill>
            </a:endParaRPr>
          </a:p>
        </p:txBody>
      </p:sp>
      <p:sp>
        <p:nvSpPr>
          <p:cNvPr id="4505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4506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6699723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862A012A-DF41-404B-837E-C72B6D70F95B}" type="slidenum">
              <a:rPr lang="en-GB" sz="1400">
                <a:solidFill>
                  <a:srgbClr val="000000"/>
                </a:solidFill>
              </a:rPr>
              <a:pPr eaLnBrk="1" hangingPunct="1"/>
              <a:t>124</a:t>
            </a:fld>
            <a:endParaRPr lang="en-GB" sz="1400">
              <a:solidFill>
                <a:srgbClr val="000000"/>
              </a:solidFill>
            </a:endParaRPr>
          </a:p>
        </p:txBody>
      </p:sp>
      <p:sp>
        <p:nvSpPr>
          <p:cNvPr id="4710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4710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1233928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B5E1B89D-8B3C-C641-9B48-B3718883FDE3}" type="slidenum">
              <a:rPr lang="en-GB" sz="1400">
                <a:solidFill>
                  <a:srgbClr val="000000"/>
                </a:solidFill>
              </a:rPr>
              <a:pPr eaLnBrk="1" hangingPunct="1"/>
              <a:t>126</a:t>
            </a:fld>
            <a:endParaRPr lang="en-GB" sz="1400">
              <a:solidFill>
                <a:srgbClr val="000000"/>
              </a:solidFill>
            </a:endParaRPr>
          </a:p>
        </p:txBody>
      </p:sp>
      <p:sp>
        <p:nvSpPr>
          <p:cNvPr id="501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501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9093887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127</a:t>
            </a:fld>
            <a:endParaRPr lang="en-US"/>
          </a:p>
        </p:txBody>
      </p:sp>
    </p:spTree>
    <p:extLst>
      <p:ext uri="{BB962C8B-B14F-4D97-AF65-F5344CB8AC3E}">
        <p14:creationId xmlns:p14="http://schemas.microsoft.com/office/powerpoint/2010/main" val="13725435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128</a:t>
            </a:fld>
            <a:endParaRPr lang="en-US"/>
          </a:p>
        </p:txBody>
      </p:sp>
    </p:spTree>
    <p:extLst>
      <p:ext uri="{BB962C8B-B14F-4D97-AF65-F5344CB8AC3E}">
        <p14:creationId xmlns:p14="http://schemas.microsoft.com/office/powerpoint/2010/main" val="6376286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1414300F-3389-114E-B46B-F6CED2CDAC6F}" type="slidenum">
              <a:rPr lang="en-GB" sz="1400">
                <a:solidFill>
                  <a:srgbClr val="000000"/>
                </a:solidFill>
              </a:rPr>
              <a:pPr eaLnBrk="1" hangingPunct="1"/>
              <a:t>130</a:t>
            </a:fld>
            <a:endParaRPr lang="en-GB" sz="1400">
              <a:solidFill>
                <a:srgbClr val="000000"/>
              </a:solidFill>
            </a:endParaRPr>
          </a:p>
        </p:txBody>
      </p:sp>
      <p:sp>
        <p:nvSpPr>
          <p:cNvPr id="8601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8602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3280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3C6031D7-63EB-534B-8056-2EB07F8D168B}" type="slidenum">
              <a:rPr lang="de-DE" sz="1200"/>
              <a:pPr/>
              <a:t>12</a:t>
            </a:fld>
            <a:endParaRPr lang="de-DE"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015417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893ECB68-2E5E-7C46-9FF3-0AF92DB4F716}" type="slidenum">
              <a:rPr lang="en-GB" sz="1400">
                <a:solidFill>
                  <a:srgbClr val="000000"/>
                </a:solidFill>
              </a:rPr>
              <a:pPr eaLnBrk="1" hangingPunct="1"/>
              <a:t>131</a:t>
            </a:fld>
            <a:endParaRPr lang="en-GB" sz="1400">
              <a:solidFill>
                <a:srgbClr val="000000"/>
              </a:solidFill>
            </a:endParaRPr>
          </a:p>
        </p:txBody>
      </p:sp>
      <p:sp>
        <p:nvSpPr>
          <p:cNvPr id="8806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8806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6422481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9B5B8D56-018E-7E4E-8618-4D0AB8884605}" type="slidenum">
              <a:rPr lang="en-GB" sz="1400">
                <a:solidFill>
                  <a:srgbClr val="000000"/>
                </a:solidFill>
              </a:rPr>
              <a:pPr eaLnBrk="1" hangingPunct="1"/>
              <a:t>132</a:t>
            </a:fld>
            <a:endParaRPr lang="en-GB" sz="1400">
              <a:solidFill>
                <a:srgbClr val="000000"/>
              </a:solidFill>
            </a:endParaRPr>
          </a:p>
        </p:txBody>
      </p:sp>
      <p:sp>
        <p:nvSpPr>
          <p:cNvPr id="90115"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90116"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7832828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908C2EC5-03D5-954D-B25F-6655CCC8A700}" type="slidenum">
              <a:rPr lang="en-GB" sz="1400">
                <a:solidFill>
                  <a:srgbClr val="000000"/>
                </a:solidFill>
              </a:rPr>
              <a:pPr eaLnBrk="1" hangingPunct="1"/>
              <a:t>133</a:t>
            </a:fld>
            <a:endParaRPr lang="en-GB" sz="1400">
              <a:solidFill>
                <a:srgbClr val="000000"/>
              </a:solidFill>
            </a:endParaRPr>
          </a:p>
        </p:txBody>
      </p:sp>
      <p:sp>
        <p:nvSpPr>
          <p:cNvPr id="9216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9216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301902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73FE0BE8-06C5-BD4E-B235-8AB7083E9567}" type="slidenum">
              <a:rPr lang="en-GB" sz="1400">
                <a:solidFill>
                  <a:srgbClr val="000000"/>
                </a:solidFill>
              </a:rPr>
              <a:pPr eaLnBrk="1" hangingPunct="1"/>
              <a:t>134</a:t>
            </a:fld>
            <a:endParaRPr lang="en-GB" sz="1400">
              <a:solidFill>
                <a:srgbClr val="000000"/>
              </a:solidFill>
            </a:endParaRPr>
          </a:p>
        </p:txBody>
      </p:sp>
      <p:sp>
        <p:nvSpPr>
          <p:cNvPr id="9421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9421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9150633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E1B2FB7-D750-1C4A-8488-219E6C8A9F4C}" type="slidenum">
              <a:rPr lang="en-GB" sz="1400">
                <a:solidFill>
                  <a:srgbClr val="000000"/>
                </a:solidFill>
              </a:rPr>
              <a:pPr eaLnBrk="1" hangingPunct="1"/>
              <a:t>135</a:t>
            </a:fld>
            <a:endParaRPr lang="en-GB" sz="1400">
              <a:solidFill>
                <a:srgbClr val="000000"/>
              </a:solidFill>
            </a:endParaRPr>
          </a:p>
        </p:txBody>
      </p:sp>
      <p:sp>
        <p:nvSpPr>
          <p:cNvPr id="9933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9933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205496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CD2CE2E4-571C-524E-9D64-47514DCD0FDD}" type="slidenum">
              <a:rPr lang="en-GB" sz="1400">
                <a:solidFill>
                  <a:srgbClr val="000000"/>
                </a:solidFill>
              </a:rPr>
              <a:pPr eaLnBrk="1" hangingPunct="1"/>
              <a:t>136</a:t>
            </a:fld>
            <a:endParaRPr lang="en-GB" sz="1400">
              <a:solidFill>
                <a:srgbClr val="000000"/>
              </a:solidFill>
            </a:endParaRPr>
          </a:p>
        </p:txBody>
      </p:sp>
      <p:sp>
        <p:nvSpPr>
          <p:cNvPr id="1013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013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397870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6D79739E-0E92-8B4B-84CD-282481CEE6A0}" type="slidenum">
              <a:rPr lang="en-GB" sz="1400">
                <a:solidFill>
                  <a:srgbClr val="000000"/>
                </a:solidFill>
              </a:rPr>
              <a:pPr eaLnBrk="1" hangingPunct="1"/>
              <a:t>137</a:t>
            </a:fld>
            <a:endParaRPr lang="en-GB" sz="1400">
              <a:solidFill>
                <a:srgbClr val="000000"/>
              </a:solidFill>
            </a:endParaRPr>
          </a:p>
        </p:txBody>
      </p:sp>
      <p:sp>
        <p:nvSpPr>
          <p:cNvPr id="10342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0342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3480322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BE9CC0A5-1BFD-B140-A940-2C9C53A274BD}" type="slidenum">
              <a:rPr lang="en-GB" sz="1400">
                <a:solidFill>
                  <a:srgbClr val="000000"/>
                </a:solidFill>
              </a:rPr>
              <a:pPr eaLnBrk="1" hangingPunct="1"/>
              <a:t>138</a:t>
            </a:fld>
            <a:endParaRPr lang="en-GB" sz="1400">
              <a:solidFill>
                <a:srgbClr val="000000"/>
              </a:solidFill>
            </a:endParaRPr>
          </a:p>
        </p:txBody>
      </p:sp>
      <p:sp>
        <p:nvSpPr>
          <p:cNvPr id="105475"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05476"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2667816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6350DF98-8DBE-C34B-A7C5-49AC50F39FA9}" type="slidenum">
              <a:rPr lang="en-GB" sz="1400">
                <a:solidFill>
                  <a:srgbClr val="000000"/>
                </a:solidFill>
              </a:rPr>
              <a:pPr eaLnBrk="1" hangingPunct="1"/>
              <a:t>139</a:t>
            </a:fld>
            <a:endParaRPr lang="en-GB" sz="1400">
              <a:solidFill>
                <a:srgbClr val="000000"/>
              </a:solidFill>
            </a:endParaRPr>
          </a:p>
        </p:txBody>
      </p:sp>
      <p:sp>
        <p:nvSpPr>
          <p:cNvPr id="10752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0752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911544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8BBBB3D1-0A37-874B-9E85-715F561784A0}" type="slidenum">
              <a:rPr lang="en-GB" sz="1400">
                <a:solidFill>
                  <a:srgbClr val="000000"/>
                </a:solidFill>
              </a:rPr>
              <a:pPr eaLnBrk="1" hangingPunct="1"/>
              <a:t>140</a:t>
            </a:fld>
            <a:endParaRPr lang="en-GB" sz="1400">
              <a:solidFill>
                <a:srgbClr val="000000"/>
              </a:solidFill>
            </a:endParaRPr>
          </a:p>
        </p:txBody>
      </p:sp>
      <p:sp>
        <p:nvSpPr>
          <p:cNvPr id="10957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10957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15313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D78-5243-2CEE-9925-B308A1B6846D}"/>
              </a:ext>
            </a:extLst>
          </p:cNvPr>
          <p:cNvSpPr>
            <a:spLocks noGrp="1"/>
          </p:cNvSpPr>
          <p:nvPr>
            <p:ph type="title"/>
          </p:nvPr>
        </p:nvSpPr>
        <p:spPr>
          <a:xfrm>
            <a:off x="998538" y="304800"/>
            <a:ext cx="7793037" cy="769938"/>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69FB3E02-FB49-61A6-16A2-1570F01FB582}"/>
              </a:ext>
            </a:extLst>
          </p:cNvPr>
          <p:cNvSpPr>
            <a:spLocks noGrp="1"/>
          </p:cNvSpPr>
          <p:nvPr>
            <p:ph type="body" sz="half" idx="1"/>
          </p:nvPr>
        </p:nvSpPr>
        <p:spPr>
          <a:xfrm>
            <a:off x="762000" y="1447800"/>
            <a:ext cx="8193088" cy="232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FE3F21CE-3E0C-65F3-36B6-00A4FA6045D3}"/>
              </a:ext>
            </a:extLst>
          </p:cNvPr>
          <p:cNvSpPr>
            <a:spLocks noGrp="1"/>
          </p:cNvSpPr>
          <p:nvPr>
            <p:ph sz="half" idx="2"/>
          </p:nvPr>
        </p:nvSpPr>
        <p:spPr>
          <a:xfrm>
            <a:off x="762000" y="3924300"/>
            <a:ext cx="8193088" cy="232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Footer Placeholder 4">
            <a:extLst>
              <a:ext uri="{FF2B5EF4-FFF2-40B4-BE49-F238E27FC236}">
                <a16:creationId xmlns:a16="http://schemas.microsoft.com/office/drawing/2014/main" id="{20491BE9-E504-06D2-9C6C-F1FEAC92E7A3}"/>
              </a:ext>
            </a:extLst>
          </p:cNvPr>
          <p:cNvSpPr>
            <a:spLocks noGrp="1"/>
          </p:cNvSpPr>
          <p:nvPr>
            <p:ph type="ftr" sz="quarter" idx="10"/>
          </p:nvPr>
        </p:nvSpPr>
        <p:spPr>
          <a:xfrm>
            <a:off x="3352800" y="6324600"/>
            <a:ext cx="2895600" cy="457200"/>
          </a:xfrm>
        </p:spPr>
        <p:txBody>
          <a:bodyPr/>
          <a:lstStyle>
            <a:lvl1pPr>
              <a:defRPr/>
            </a:lvl1pPr>
          </a:lstStyle>
          <a:p>
            <a:endParaRPr lang="en-US" altLang="en-DE"/>
          </a:p>
        </p:txBody>
      </p:sp>
      <p:sp>
        <p:nvSpPr>
          <p:cNvPr id="6" name="Slide Number Placeholder 5">
            <a:extLst>
              <a:ext uri="{FF2B5EF4-FFF2-40B4-BE49-F238E27FC236}">
                <a16:creationId xmlns:a16="http://schemas.microsoft.com/office/drawing/2014/main" id="{CFC3545D-86E8-3310-A53B-BE72DB890BAC}"/>
              </a:ext>
            </a:extLst>
          </p:cNvPr>
          <p:cNvSpPr>
            <a:spLocks noGrp="1"/>
          </p:cNvSpPr>
          <p:nvPr>
            <p:ph type="sldNum" sz="quarter" idx="11"/>
          </p:nvPr>
        </p:nvSpPr>
        <p:spPr>
          <a:xfrm>
            <a:off x="6781800" y="6324600"/>
            <a:ext cx="1905000" cy="457200"/>
          </a:xfrm>
        </p:spPr>
        <p:txBody>
          <a:bodyPr/>
          <a:lstStyle>
            <a:lvl1pPr>
              <a:defRPr/>
            </a:lvl1pPr>
          </a:lstStyle>
          <a:p>
            <a:fld id="{06E78044-AEAE-E841-A4CA-C1493B4B6DF1}" type="slidenum">
              <a:rPr lang="en-US" altLang="en-DE"/>
              <a:pPr/>
              <a:t>‹#›</a:t>
            </a:fld>
            <a:endParaRPr lang="en-US" altLang="en-DE"/>
          </a:p>
        </p:txBody>
      </p:sp>
    </p:spTree>
    <p:extLst>
      <p:ext uri="{BB962C8B-B14F-4D97-AF65-F5344CB8AC3E}">
        <p14:creationId xmlns:p14="http://schemas.microsoft.com/office/powerpoint/2010/main" val="42883131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DC84-FD5B-3105-2B88-7252B53CAD2A}"/>
              </a:ext>
            </a:extLst>
          </p:cNvPr>
          <p:cNvSpPr>
            <a:spLocks noGrp="1"/>
          </p:cNvSpPr>
          <p:nvPr>
            <p:ph type="title"/>
          </p:nvPr>
        </p:nvSpPr>
        <p:spPr>
          <a:xfrm>
            <a:off x="998538" y="304800"/>
            <a:ext cx="7793037" cy="769938"/>
          </a:xfrm>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906280A4-F101-9F7F-8E83-B6595863A7BF}"/>
              </a:ext>
            </a:extLst>
          </p:cNvPr>
          <p:cNvSpPr>
            <a:spLocks noGrp="1"/>
          </p:cNvSpPr>
          <p:nvPr>
            <p:ph sz="half" idx="1"/>
          </p:nvPr>
        </p:nvSpPr>
        <p:spPr>
          <a:xfrm>
            <a:off x="762000" y="1447800"/>
            <a:ext cx="8193088" cy="232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2085B0EB-C732-F091-9AC5-2BBBCC45E984}"/>
              </a:ext>
            </a:extLst>
          </p:cNvPr>
          <p:cNvSpPr>
            <a:spLocks noGrp="1"/>
          </p:cNvSpPr>
          <p:nvPr>
            <p:ph type="body" sz="half" idx="2"/>
          </p:nvPr>
        </p:nvSpPr>
        <p:spPr>
          <a:xfrm>
            <a:off x="762000" y="3924300"/>
            <a:ext cx="8193088" cy="232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Footer Placeholder 4">
            <a:extLst>
              <a:ext uri="{FF2B5EF4-FFF2-40B4-BE49-F238E27FC236}">
                <a16:creationId xmlns:a16="http://schemas.microsoft.com/office/drawing/2014/main" id="{A88420D2-C9A1-0A1E-A2F9-20013299C238}"/>
              </a:ext>
            </a:extLst>
          </p:cNvPr>
          <p:cNvSpPr>
            <a:spLocks noGrp="1"/>
          </p:cNvSpPr>
          <p:nvPr>
            <p:ph type="ftr" sz="quarter" idx="10"/>
          </p:nvPr>
        </p:nvSpPr>
        <p:spPr>
          <a:xfrm>
            <a:off x="3352800" y="6324600"/>
            <a:ext cx="2895600" cy="457200"/>
          </a:xfrm>
        </p:spPr>
        <p:txBody>
          <a:bodyPr/>
          <a:lstStyle>
            <a:lvl1pPr>
              <a:defRPr/>
            </a:lvl1pPr>
          </a:lstStyle>
          <a:p>
            <a:endParaRPr lang="en-US" altLang="en-DE"/>
          </a:p>
        </p:txBody>
      </p:sp>
      <p:sp>
        <p:nvSpPr>
          <p:cNvPr id="6" name="Slide Number Placeholder 5">
            <a:extLst>
              <a:ext uri="{FF2B5EF4-FFF2-40B4-BE49-F238E27FC236}">
                <a16:creationId xmlns:a16="http://schemas.microsoft.com/office/drawing/2014/main" id="{3CD9C02C-B6CF-C546-561F-11F0D5B635FB}"/>
              </a:ext>
            </a:extLst>
          </p:cNvPr>
          <p:cNvSpPr>
            <a:spLocks noGrp="1"/>
          </p:cNvSpPr>
          <p:nvPr>
            <p:ph type="sldNum" sz="quarter" idx="11"/>
          </p:nvPr>
        </p:nvSpPr>
        <p:spPr>
          <a:xfrm>
            <a:off x="6781800" y="6324600"/>
            <a:ext cx="1905000" cy="457200"/>
          </a:xfrm>
        </p:spPr>
        <p:txBody>
          <a:bodyPr/>
          <a:lstStyle>
            <a:lvl1pPr>
              <a:defRPr/>
            </a:lvl1pPr>
          </a:lstStyle>
          <a:p>
            <a:fld id="{DE0D415F-C654-E543-9CCC-AAF1A8B9E4AA}" type="slidenum">
              <a:rPr lang="en-US" altLang="en-DE"/>
              <a:pPr/>
              <a:t>‹#›</a:t>
            </a:fld>
            <a:endParaRPr lang="en-US" altLang="en-DE"/>
          </a:p>
        </p:txBody>
      </p:sp>
    </p:spTree>
    <p:extLst>
      <p:ext uri="{BB962C8B-B14F-4D97-AF65-F5344CB8AC3E}">
        <p14:creationId xmlns:p14="http://schemas.microsoft.com/office/powerpoint/2010/main" val="11304618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219200"/>
            <a:ext cx="8455025" cy="4492625"/>
          </a:xfrm>
        </p:spPr>
        <p:txBody>
          <a:bodyPr/>
          <a:lstStyle/>
          <a:p>
            <a:pPr lvl="0"/>
            <a:endParaRPr lang="en-CA" noProof="0"/>
          </a:p>
        </p:txBody>
      </p:sp>
      <p:sp>
        <p:nvSpPr>
          <p:cNvPr id="4" name="Date Placeholder 3"/>
          <p:cNvSpPr>
            <a:spLocks noGrp="1" noChangeArrowheads="1"/>
          </p:cNvSpPr>
          <p:nvPr>
            <p:ph type="dt" idx="10"/>
          </p:nvPr>
        </p:nvSpPr>
        <p:spPr>
          <a:xfrm>
            <a:off x="685800" y="6248400"/>
            <a:ext cx="1901825" cy="454025"/>
          </a:xfrm>
          <a:prstGeom prst="rect">
            <a:avLst/>
          </a:prstGeom>
          <a:ln/>
        </p:spPr>
        <p:txBody>
          <a:bodyPr/>
          <a:lstStyle>
            <a:lvl1pPr>
              <a:defRPr/>
            </a:lvl1pPr>
          </a:lstStyle>
          <a:p>
            <a:pPr>
              <a:defRPr/>
            </a:pPr>
            <a:endParaRPr lang="de-DE"/>
          </a:p>
        </p:txBody>
      </p:sp>
      <p:sp>
        <p:nvSpPr>
          <p:cNvPr id="5" name="Footer Placeholder 4"/>
          <p:cNvSpPr>
            <a:spLocks noGrp="1" noChangeArrowheads="1"/>
          </p:cNvSpPr>
          <p:nvPr>
            <p:ph type="ftr" idx="11"/>
          </p:nvPr>
        </p:nvSpPr>
        <p:spPr>
          <a:xfrm>
            <a:off x="3124200" y="6248400"/>
            <a:ext cx="2892425" cy="454025"/>
          </a:xfrm>
          <a:prstGeom prst="rect">
            <a:avLst/>
          </a:prstGeom>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9E7E58AE-6D6D-DC49-9B9B-2C0940CAF967}" type="slidenum">
              <a:rPr lang="en-GB"/>
              <a:pPr>
                <a:defRPr/>
              </a:pPr>
              <a:t>‹#›</a:t>
            </a:fld>
            <a:endParaRPr lang="en-GB"/>
          </a:p>
        </p:txBody>
      </p:sp>
    </p:spTree>
    <p:extLst>
      <p:ext uri="{BB962C8B-B14F-4D97-AF65-F5344CB8AC3E}">
        <p14:creationId xmlns:p14="http://schemas.microsoft.com/office/powerpoint/2010/main" val="161206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dt" idx="10"/>
          </p:nvPr>
        </p:nvSpPr>
        <p:spPr>
          <a:xfrm>
            <a:off x="685800" y="6248400"/>
            <a:ext cx="1901825" cy="454025"/>
          </a:xfrm>
          <a:prstGeom prst="rect">
            <a:avLst/>
          </a:prstGeom>
          <a:ln/>
        </p:spPr>
        <p:txBody>
          <a:bodyPr/>
          <a:lstStyle>
            <a:lvl1pPr>
              <a:defRPr/>
            </a:lvl1pPr>
          </a:lstStyle>
          <a:p>
            <a:pPr>
              <a:defRPr/>
            </a:pPr>
            <a:endParaRPr lang="de-DE"/>
          </a:p>
        </p:txBody>
      </p:sp>
      <p:sp>
        <p:nvSpPr>
          <p:cNvPr id="6" name="Rectangle 4"/>
          <p:cNvSpPr>
            <a:spLocks noGrp="1" noChangeArrowheads="1"/>
          </p:cNvSpPr>
          <p:nvPr>
            <p:ph type="ftr" idx="11"/>
          </p:nvPr>
        </p:nvSpPr>
        <p:spPr>
          <a:xfrm>
            <a:off x="3124200" y="6248400"/>
            <a:ext cx="2892425" cy="454025"/>
          </a:xfrm>
          <a:prstGeom prst="rect">
            <a:avLst/>
          </a:prstGeom>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CAB0E1D1-F5D4-0A42-A9B9-92FA449876E7}" type="slidenum">
              <a:rPr lang="en-GB"/>
              <a:pPr>
                <a:defRPr/>
              </a:pPr>
              <a:t>‹#›</a:t>
            </a:fld>
            <a:endParaRPr lang="en-GB"/>
          </a:p>
        </p:txBody>
      </p:sp>
    </p:spTree>
    <p:extLst>
      <p:ext uri="{BB962C8B-B14F-4D97-AF65-F5344CB8AC3E}">
        <p14:creationId xmlns:p14="http://schemas.microsoft.com/office/powerpoint/2010/main" val="7934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6" name="Footer Placeholder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A66919A4-7756-9147-869A-1BFBCCA8B3B7}" type="slidenum">
              <a:rPr lang="de-DE"/>
              <a:pPr/>
              <a:t>‹#›</a:t>
            </a:fld>
            <a:endParaRPr lang="de-DE"/>
          </a:p>
        </p:txBody>
      </p:sp>
    </p:spTree>
    <p:extLst>
      <p:ext uri="{BB962C8B-B14F-4D97-AF65-F5344CB8AC3E}">
        <p14:creationId xmlns:p14="http://schemas.microsoft.com/office/powerpoint/2010/main" val="187287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3"/>
          <p:cNvSpPr>
            <a:spLocks noGrp="1" noChangeArrowheads="1"/>
          </p:cNvSpPr>
          <p:nvPr>
            <p:ph type="dt" idx="10"/>
          </p:nvPr>
        </p:nvSpPr>
        <p:spPr>
          <a:xfrm>
            <a:off x="685800" y="6248400"/>
            <a:ext cx="1901825" cy="454025"/>
          </a:xfrm>
          <a:prstGeom prst="rect">
            <a:avLst/>
          </a:prstGeom>
          <a:ln/>
        </p:spPr>
        <p:txBody>
          <a:bodyPr/>
          <a:lstStyle>
            <a:lvl1pPr>
              <a:defRPr/>
            </a:lvl1pPr>
          </a:lstStyle>
          <a:p>
            <a:pPr>
              <a:defRPr/>
            </a:pPr>
            <a:endParaRPr lang="de-DE"/>
          </a:p>
        </p:txBody>
      </p:sp>
      <p:sp>
        <p:nvSpPr>
          <p:cNvPr id="7" name="Rectangle 4"/>
          <p:cNvSpPr>
            <a:spLocks noGrp="1" noChangeArrowheads="1"/>
          </p:cNvSpPr>
          <p:nvPr>
            <p:ph type="ftr" idx="11"/>
          </p:nvPr>
        </p:nvSpPr>
        <p:spPr>
          <a:xfrm>
            <a:off x="3124200" y="6248400"/>
            <a:ext cx="2892425" cy="454025"/>
          </a:xfrm>
          <a:prstGeom prst="rect">
            <a:avLst/>
          </a:prstGeom>
          <a:ln/>
        </p:spPr>
        <p:txBody>
          <a:bodyPr/>
          <a:lstStyle>
            <a:lvl1pPr>
              <a:defRPr/>
            </a:lvl1pPr>
          </a:lstStyle>
          <a:p>
            <a:pPr>
              <a:defRPr/>
            </a:pPr>
            <a:endParaRPr lang="de-DE"/>
          </a:p>
        </p:txBody>
      </p:sp>
      <p:sp>
        <p:nvSpPr>
          <p:cNvPr id="8" name="Rectangle 5"/>
          <p:cNvSpPr>
            <a:spLocks noGrp="1" noChangeArrowheads="1"/>
          </p:cNvSpPr>
          <p:nvPr>
            <p:ph type="sldNum" idx="12"/>
          </p:nvPr>
        </p:nvSpPr>
        <p:spPr>
          <a:ln/>
        </p:spPr>
        <p:txBody>
          <a:bodyPr/>
          <a:lstStyle>
            <a:lvl1pPr>
              <a:defRPr/>
            </a:lvl1pPr>
          </a:lstStyle>
          <a:p>
            <a:pPr>
              <a:defRPr/>
            </a:pPr>
            <a:fld id="{27B15C58-19C9-794A-B059-52B3EF783FD8}" type="slidenum">
              <a:rPr lang="en-GB"/>
              <a:pPr>
                <a:defRPr/>
              </a:pPr>
              <a:t>‹#›</a:t>
            </a:fld>
            <a:endParaRPr lang="en-GB"/>
          </a:p>
        </p:txBody>
      </p:sp>
    </p:spTree>
    <p:extLst>
      <p:ext uri="{BB962C8B-B14F-4D97-AF65-F5344CB8AC3E}">
        <p14:creationId xmlns:p14="http://schemas.microsoft.com/office/powerpoint/2010/main" val="209293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3"/>
          <p:cNvSpPr>
            <a:spLocks noGrp="1" noChangeArrowheads="1"/>
          </p:cNvSpPr>
          <p:nvPr>
            <p:ph type="dt" idx="10"/>
          </p:nvPr>
        </p:nvSpPr>
        <p:spPr>
          <a:xfrm>
            <a:off x="685800" y="6248400"/>
            <a:ext cx="1901825" cy="454025"/>
          </a:xfrm>
          <a:prstGeom prst="rect">
            <a:avLst/>
          </a:prstGeom>
          <a:ln/>
        </p:spPr>
        <p:txBody>
          <a:bodyPr/>
          <a:lstStyle>
            <a:lvl1pPr>
              <a:defRPr/>
            </a:lvl1pPr>
          </a:lstStyle>
          <a:p>
            <a:pPr>
              <a:defRPr/>
            </a:pPr>
            <a:endParaRPr lang="de-DE"/>
          </a:p>
        </p:txBody>
      </p:sp>
      <p:sp>
        <p:nvSpPr>
          <p:cNvPr id="4" name="Rectangle 4"/>
          <p:cNvSpPr>
            <a:spLocks noGrp="1" noChangeArrowheads="1"/>
          </p:cNvSpPr>
          <p:nvPr>
            <p:ph type="ftr" idx="11"/>
          </p:nvPr>
        </p:nvSpPr>
        <p:spPr>
          <a:xfrm>
            <a:off x="3124200" y="6248400"/>
            <a:ext cx="2892425" cy="454025"/>
          </a:xfrm>
          <a:prstGeom prst="rect">
            <a:avLst/>
          </a:prstGeom>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C21D80F6-5B77-CF4F-8BA3-5E7209D4A047}" type="slidenum">
              <a:rPr lang="en-GB"/>
              <a:pPr>
                <a:defRPr/>
              </a:pPr>
              <a:t>‹#›</a:t>
            </a:fld>
            <a:endParaRPr lang="en-GB"/>
          </a:p>
        </p:txBody>
      </p:sp>
    </p:spTree>
    <p:extLst>
      <p:ext uri="{BB962C8B-B14F-4D97-AF65-F5344CB8AC3E}">
        <p14:creationId xmlns:p14="http://schemas.microsoft.com/office/powerpoint/2010/main" val="23077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a:t>Mastertitelformat bearbeiten</a:t>
            </a:r>
          </a:p>
        </p:txBody>
      </p:sp>
      <p:sp>
        <p:nvSpPr>
          <p:cNvPr id="3" name="Textplatzhalter 2"/>
          <p:cNvSpPr>
            <a:spLocks noGrp="1"/>
          </p:cNvSpPr>
          <p:nvPr>
            <p:ph type="body" sz="half" idx="1"/>
          </p:nvPr>
        </p:nvSpPr>
        <p:spPr>
          <a:xfrm>
            <a:off x="457200" y="1600200"/>
            <a:ext cx="403860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91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41763"/>
            <a:ext cx="4038600" cy="21891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5"/>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7" name="Fußzeilenplatzhalt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8" name="Foliennummernplatzhalter 7"/>
          <p:cNvSpPr>
            <a:spLocks noGrp="1"/>
          </p:cNvSpPr>
          <p:nvPr>
            <p:ph type="sldNum" sz="quarter" idx="12"/>
          </p:nvPr>
        </p:nvSpPr>
        <p:spPr>
          <a:xfrm>
            <a:off x="6553200" y="6243638"/>
            <a:ext cx="2133600" cy="457200"/>
          </a:xfrm>
        </p:spPr>
        <p:txBody>
          <a:bodyPr/>
          <a:lstStyle>
            <a:lvl1pPr>
              <a:defRPr/>
            </a:lvl1pPr>
          </a:lstStyle>
          <a:p>
            <a:fld id="{AE411D63-1F34-384F-B755-1ADBFC063DB1}" type="slidenum">
              <a:rPr lang="en-US"/>
              <a:pPr/>
              <a:t>‹#›</a:t>
            </a:fld>
            <a:endParaRPr lang="en-US"/>
          </a:p>
        </p:txBody>
      </p:sp>
    </p:spTree>
    <p:extLst>
      <p:ext uri="{BB962C8B-B14F-4D97-AF65-F5344CB8AC3E}">
        <p14:creationId xmlns:p14="http://schemas.microsoft.com/office/powerpoint/2010/main" val="350015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305E8CB-AE69-4273-9B7F-83D8A302C363}" type="datetime1">
              <a:rPr lang="en-US"/>
              <a:pPr>
                <a:defRPr/>
              </a:pPr>
              <a:t>12/19/22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09D54F-FFE8-4FF3-BDE6-9CDF71245679}" type="slidenum">
              <a:rPr lang="en-US"/>
              <a:pPr>
                <a:defRPr/>
              </a:pPr>
              <a:t>‹#›</a:t>
            </a:fld>
            <a:endParaRPr lang="en-US"/>
          </a:p>
        </p:txBody>
      </p:sp>
    </p:spTree>
    <p:extLst>
      <p:ext uri="{BB962C8B-B14F-4D97-AF65-F5344CB8AC3E}">
        <p14:creationId xmlns:p14="http://schemas.microsoft.com/office/powerpoint/2010/main" val="182175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6" r:id="rId3"/>
    <p:sldLayoutId id="2147483877"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76.wmf"/><Relationship Id="rId5" Type="http://schemas.openxmlformats.org/officeDocument/2006/relationships/oleObject" Target="../embeddings/oleObject15.bin"/><Relationship Id="rId4" Type="http://schemas.openxmlformats.org/officeDocument/2006/relationships/image" Target="../media/image75.w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oleObject" Target="../embeddings/oleObject17.bin"/><Relationship Id="rId4" Type="http://schemas.openxmlformats.org/officeDocument/2006/relationships/image" Target="../media/image75.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79.wmf"/><Relationship Id="rId5" Type="http://schemas.openxmlformats.org/officeDocument/2006/relationships/oleObject" Target="../embeddings/oleObject19.bin"/><Relationship Id="rId4" Type="http://schemas.openxmlformats.org/officeDocument/2006/relationships/image" Target="../media/image78.wmf"/></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81.wmf"/><Relationship Id="rId5" Type="http://schemas.openxmlformats.org/officeDocument/2006/relationships/oleObject" Target="../embeddings/oleObject21.bin"/><Relationship Id="rId4" Type="http://schemas.openxmlformats.org/officeDocument/2006/relationships/image" Target="../media/image80.wmf"/></Relationships>
</file>

<file path=ppt/slides/_rels/slide1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4.wmf"/></Relationships>
</file>

<file path=ppt/slides/_rels/slide149.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08.xml"/><Relationship Id="rId1" Type="http://schemas.openxmlformats.org/officeDocument/2006/relationships/slideLayout" Target="../slideLayouts/slideLayout4.xml"/><Relationship Id="rId6" Type="http://schemas.openxmlformats.org/officeDocument/2006/relationships/image" Target="../media/image86.emf"/><Relationship Id="rId5" Type="http://schemas.openxmlformats.org/officeDocument/2006/relationships/oleObject" Target="../embeddings/oleObject24.bin"/><Relationship Id="rId4" Type="http://schemas.openxmlformats.org/officeDocument/2006/relationships/image" Target="../media/image85.w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6.bin"/><Relationship Id="rId7" Type="http://schemas.openxmlformats.org/officeDocument/2006/relationships/image" Target="../media/image83.png"/><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image" Target="../media/image89.wmf"/><Relationship Id="rId5" Type="http://schemas.openxmlformats.org/officeDocument/2006/relationships/oleObject" Target="../embeddings/oleObject27.bin"/><Relationship Id="rId4" Type="http://schemas.openxmlformats.org/officeDocument/2006/relationships/image" Target="../media/image88.wmf"/><Relationship Id="rId9" Type="http://schemas.openxmlformats.org/officeDocument/2006/relationships/image" Target="../media/image84.w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oleObject" Target="../embeddings/oleObject30.bin"/><Relationship Id="rId4" Type="http://schemas.openxmlformats.org/officeDocument/2006/relationships/image" Target="../media/image90.w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oleObject" Target="../embeddings/oleObject32.bin"/><Relationship Id="rId4" Type="http://schemas.openxmlformats.org/officeDocument/2006/relationships/image" Target="../media/image92.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94.w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96.emf"/><Relationship Id="rId2" Type="http://schemas.openxmlformats.org/officeDocument/2006/relationships/notesSlide" Target="../notesSlides/notesSlide113.xml"/><Relationship Id="rId1" Type="http://schemas.openxmlformats.org/officeDocument/2006/relationships/slideLayout" Target="../slideLayouts/slideLayout6.xml"/><Relationship Id="rId6" Type="http://schemas.openxmlformats.org/officeDocument/2006/relationships/image" Target="../media/image95.wmf"/><Relationship Id="rId5" Type="http://schemas.openxmlformats.org/officeDocument/2006/relationships/oleObject" Target="../embeddings/oleObject35.bin"/><Relationship Id="rId4" Type="http://schemas.openxmlformats.org/officeDocument/2006/relationships/image" Target="../media/image94.w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97.w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99.emf"/><Relationship Id="rId5" Type="http://schemas.openxmlformats.org/officeDocument/2006/relationships/oleObject" Target="../embeddings/oleObject38.bin"/><Relationship Id="rId4" Type="http://schemas.openxmlformats.org/officeDocument/2006/relationships/image" Target="../media/image98.e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118.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emf"/></Relationships>
</file>

<file path=ppt/slides/_rels/slide1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112.emf"/><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09.emf"/><Relationship Id="rId11" Type="http://schemas.openxmlformats.org/officeDocument/2006/relationships/image" Target="../media/image111.emf"/><Relationship Id="rId5" Type="http://schemas.openxmlformats.org/officeDocument/2006/relationships/oleObject" Target="../embeddings/oleObject42.bin"/><Relationship Id="rId10" Type="http://schemas.openxmlformats.org/officeDocument/2006/relationships/image" Target="../media/image110.emf"/><Relationship Id="rId4" Type="http://schemas.openxmlformats.org/officeDocument/2006/relationships/image" Target="../media/image108.emf"/><Relationship Id="rId9" Type="http://schemas.openxmlformats.org/officeDocument/2006/relationships/oleObject" Target="../embeddings/oleObject44.bin"/></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121.xml"/><Relationship Id="rId1" Type="http://schemas.openxmlformats.org/officeDocument/2006/relationships/slideLayout" Target="../slideLayouts/slideLayout10.xml"/><Relationship Id="rId4" Type="http://schemas.openxmlformats.org/officeDocument/2006/relationships/image" Target="../media/image113.emf"/></Relationships>
</file>

<file path=ppt/slides/_rels/slide17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43.emf"/></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46.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4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49.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50.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51.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130425"/>
            <a:ext cx="8784976" cy="1470025"/>
          </a:xfrm>
        </p:spPr>
        <p:txBody>
          <a:bodyPr/>
          <a:lstStyle/>
          <a:p>
            <a:pPr eaLnBrk="1" hangingPunct="1">
              <a:defRPr/>
            </a:pPr>
            <a:r>
              <a:rPr lang="de-DE" b="1" dirty="0"/>
              <a:t>Non-Standard-Datenbanken und Data Mining</a:t>
            </a:r>
            <a:endParaRPr lang="de-DE" dirty="0">
              <a:cs typeface="+mj-cs"/>
            </a:endParaRPr>
          </a:p>
        </p:txBody>
      </p:sp>
      <p:sp>
        <p:nvSpPr>
          <p:cNvPr id="3" name="Untertitel 2"/>
          <p:cNvSpPr>
            <a:spLocks noGrp="1"/>
          </p:cNvSpPr>
          <p:nvPr>
            <p:ph type="subTitle" idx="1"/>
          </p:nvPr>
        </p:nvSpPr>
        <p:spPr>
          <a:xfrm>
            <a:off x="827088" y="2708275"/>
            <a:ext cx="7632700" cy="3384550"/>
          </a:xfrm>
        </p:spPr>
        <p:txBody>
          <a:bodyPr/>
          <a:lstStyle/>
          <a:p>
            <a:pPr eaLnBrk="1" hangingPunct="1">
              <a:defRPr/>
            </a:pPr>
            <a:r>
              <a:rPr lang="de-DE" dirty="0" err="1">
                <a:cs typeface="+mn-cs"/>
              </a:rPr>
              <a:t>Bayesian</a:t>
            </a:r>
            <a:r>
              <a:rPr lang="de-DE" dirty="0">
                <a:cs typeface="+mn-cs"/>
              </a:rPr>
              <a:t> Networks, </a:t>
            </a:r>
            <a:r>
              <a:rPr lang="de-DE" dirty="0" err="1">
                <a:cs typeface="+mn-cs"/>
              </a:rPr>
              <a:t>Inference</a:t>
            </a:r>
            <a:r>
              <a:rPr lang="de-DE" dirty="0">
                <a:cs typeface="+mn-cs"/>
              </a:rPr>
              <a:t>, </a:t>
            </a:r>
            <a:r>
              <a:rPr lang="de-DE" dirty="0" err="1">
                <a:cs typeface="+mn-cs"/>
              </a:rPr>
              <a:t>and</a:t>
            </a:r>
            <a:r>
              <a:rPr lang="de-DE" dirty="0">
                <a:cs typeface="+mn-cs"/>
              </a:rPr>
              <a:t> Learning</a:t>
            </a:r>
          </a:p>
          <a:p>
            <a:pPr eaLnBrk="1" hangingPunct="1">
              <a:defRPr/>
            </a:pPr>
            <a:endParaRPr lang="de-DE" dirty="0">
              <a:cs typeface="+mn-cs"/>
            </a:endParaRPr>
          </a:p>
          <a:p>
            <a:pPr eaLnBrk="1" hangingPunct="1">
              <a:defRPr/>
            </a:pPr>
            <a:endParaRPr lang="de-DE" dirty="0">
              <a:cs typeface="+mn-cs"/>
            </a:endParaRPr>
          </a:p>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extLst>
      <p:ext uri="{BB962C8B-B14F-4D97-AF65-F5344CB8AC3E}">
        <p14:creationId xmlns:p14="http://schemas.microsoft.com/office/powerpoint/2010/main" val="3975154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atin typeface="+mn-lt"/>
                <a:ea typeface="ＭＳ Ｐゴシック" charset="0"/>
                <a:cs typeface="ＭＳ Ｐゴシック" charset="0"/>
              </a:rPr>
              <a:t>Marginalization and conditioning</a:t>
            </a:r>
            <a:endParaRPr lang="de-DE" sz="2400">
              <a:latin typeface="+mn-lt"/>
              <a:ea typeface="ＭＳ Ｐゴシック" charset="0"/>
              <a:cs typeface="ＭＳ Ｐゴシック" charset="0"/>
            </a:endParaRPr>
          </a:p>
        </p:txBody>
      </p:sp>
      <p:sp>
        <p:nvSpPr>
          <p:cNvPr id="56323" name="Rectangle 3"/>
          <p:cNvSpPr>
            <a:spLocks noGrp="1" noChangeArrowheads="1"/>
          </p:cNvSpPr>
          <p:nvPr>
            <p:ph type="body" idx="1"/>
          </p:nvPr>
        </p:nvSpPr>
        <p:spPr/>
        <p:txBody>
          <a:bodyPr/>
          <a:lstStyle/>
          <a:p>
            <a:pPr eaLnBrk="1" hangingPunct="1"/>
            <a:r>
              <a:rPr lang="en-US" sz="2800" dirty="0">
                <a:ea typeface="ＭＳ Ｐゴシック" charset="0"/>
              </a:rPr>
              <a:t>Let </a:t>
            </a:r>
            <a:r>
              <a:rPr lang="en-US" sz="2800" dirty="0">
                <a:solidFill>
                  <a:schemeClr val="accent1">
                    <a:lumMod val="50000"/>
                  </a:schemeClr>
                </a:solidFill>
                <a:ea typeface="ＭＳ Ｐゴシック" charset="0"/>
              </a:rPr>
              <a:t>Y, Z </a:t>
            </a:r>
            <a:r>
              <a:rPr lang="en-US" sz="2800" dirty="0">
                <a:ea typeface="ＭＳ Ｐゴシック" charset="0"/>
              </a:rPr>
              <a:t>be sequences of random variables </a:t>
            </a:r>
            <a:r>
              <a:rPr lang="en-US" sz="2800" dirty="0" err="1">
                <a:ea typeface="ＭＳ Ｐゴシック" charset="0"/>
              </a:rPr>
              <a:t>s.th</a:t>
            </a:r>
            <a:r>
              <a:rPr lang="en-US" sz="2800" dirty="0">
                <a:ea typeface="ＭＳ Ｐゴシック" charset="0"/>
              </a:rPr>
              <a:t>. </a:t>
            </a:r>
            <a:br>
              <a:rPr lang="en-US" sz="2800" dirty="0">
                <a:ea typeface="ＭＳ Ｐゴシック" charset="0"/>
              </a:rPr>
            </a:br>
            <a:r>
              <a:rPr lang="en-US" sz="2800" dirty="0">
                <a:solidFill>
                  <a:schemeClr val="accent1">
                    <a:lumMod val="50000"/>
                  </a:schemeClr>
                </a:solidFill>
                <a:ea typeface="ＭＳ Ｐゴシック" charset="0"/>
              </a:rPr>
              <a:t>Y </a:t>
            </a:r>
            <a:r>
              <a:rPr lang="en-US" sz="2800" dirty="0">
                <a:solidFill>
                  <a:schemeClr val="accent1">
                    <a:lumMod val="50000"/>
                  </a:schemeClr>
                </a:solidFill>
                <a:ea typeface="ＭＳ Ｐゴシック" charset="0"/>
                <a:sym typeface="Symbol" charset="0"/>
              </a:rPr>
              <a:t></a:t>
            </a:r>
            <a:r>
              <a:rPr lang="en-US" sz="2800" dirty="0">
                <a:solidFill>
                  <a:schemeClr val="accent1">
                    <a:lumMod val="50000"/>
                  </a:schemeClr>
                </a:solidFill>
                <a:ea typeface="ＭＳ Ｐゴシック" charset="0"/>
              </a:rPr>
              <a:t> Z </a:t>
            </a:r>
            <a:r>
              <a:rPr lang="en-US" sz="2800" dirty="0">
                <a:ea typeface="ＭＳ Ｐゴシック" charset="0"/>
              </a:rPr>
              <a:t>denotes all random variables describing the world</a:t>
            </a:r>
          </a:p>
          <a:p>
            <a:pPr eaLnBrk="1" hangingPunct="1"/>
            <a:endParaRPr lang="en-US" sz="2800" dirty="0">
              <a:ea typeface="ＭＳ Ｐゴシック" charset="0"/>
            </a:endParaRPr>
          </a:p>
          <a:p>
            <a:pPr eaLnBrk="1" hangingPunct="1"/>
            <a:r>
              <a:rPr lang="en-US" sz="2800" dirty="0">
                <a:ea typeface="ＭＳ Ｐゴシック" charset="0"/>
              </a:rPr>
              <a:t>Marginalization</a:t>
            </a:r>
            <a:endParaRPr lang="de-DE" sz="2800" dirty="0">
              <a:ea typeface="ＭＳ Ｐゴシック" charset="0"/>
            </a:endParaRPr>
          </a:p>
          <a:p>
            <a:pPr lvl="1" eaLnBrk="1" hangingPunct="1"/>
            <a:r>
              <a:rPr lang="de-DE" sz="2400" b="1" dirty="0">
                <a:solidFill>
                  <a:schemeClr val="accent1">
                    <a:lumMod val="50000"/>
                  </a:schemeClr>
                </a:solidFill>
                <a:ea typeface="ＭＳ Ｐゴシック" charset="0"/>
              </a:rPr>
              <a:t>P</a:t>
            </a:r>
            <a:r>
              <a:rPr lang="de-DE" sz="2400" dirty="0">
                <a:solidFill>
                  <a:schemeClr val="accent1">
                    <a:lumMod val="50000"/>
                  </a:schemeClr>
                </a:solidFill>
                <a:ea typeface="ＭＳ Ｐゴシック" charset="0"/>
              </a:rPr>
              <a:t>(</a:t>
            </a:r>
            <a:r>
              <a:rPr lang="de-DE" sz="2400" b="1" dirty="0">
                <a:solidFill>
                  <a:schemeClr val="accent1">
                    <a:lumMod val="50000"/>
                  </a:schemeClr>
                </a:solidFill>
                <a:ea typeface="ＭＳ Ｐゴシック" charset="0"/>
              </a:rPr>
              <a:t>Y</a:t>
            </a:r>
            <a:r>
              <a:rPr lang="de-DE" sz="2400" dirty="0">
                <a:solidFill>
                  <a:schemeClr val="accent1">
                    <a:lumMod val="50000"/>
                  </a:schemeClr>
                </a:solidFill>
                <a:ea typeface="ＭＳ Ｐゴシック" charset="0"/>
              </a:rPr>
              <a:t>) = </a:t>
            </a:r>
            <a:r>
              <a:rPr lang="el-GR" sz="2000" dirty="0">
                <a:solidFill>
                  <a:schemeClr val="accent1">
                    <a:lumMod val="50000"/>
                  </a:schemeClr>
                </a:solidFill>
                <a:ea typeface="ＭＳ Ｐゴシック" charset="0"/>
                <a:cs typeface="Arial" charset="0"/>
              </a:rPr>
              <a:t>Σ</a:t>
            </a:r>
            <a:r>
              <a:rPr lang="el-GR" sz="2000" b="1" baseline="-25000" dirty="0">
                <a:solidFill>
                  <a:schemeClr val="accent1">
                    <a:lumMod val="50000"/>
                  </a:schemeClr>
                </a:solidFill>
                <a:ea typeface="ＭＳ Ｐゴシック" charset="0"/>
                <a:cs typeface="Arial" charset="0"/>
              </a:rPr>
              <a:t>z</a:t>
            </a:r>
            <a:r>
              <a:rPr lang="de-DE" sz="2000" b="1" baseline="-25000" dirty="0">
                <a:solidFill>
                  <a:schemeClr val="accent1">
                    <a:lumMod val="50000"/>
                  </a:schemeClr>
                </a:solidFill>
                <a:ea typeface="ＭＳ Ｐゴシック" charset="0"/>
                <a:cs typeface="Arial" charset="0"/>
              </a:rPr>
              <a:t> ∈</a:t>
            </a:r>
            <a:r>
              <a:rPr lang="el-GR" sz="2000" b="1" baseline="-25000" dirty="0">
                <a:solidFill>
                  <a:schemeClr val="accent1">
                    <a:lumMod val="50000"/>
                  </a:schemeClr>
                </a:solidFill>
                <a:ea typeface="ＭＳ Ｐゴシック" charset="0"/>
                <a:cs typeface="Arial" charset="0"/>
              </a:rPr>
              <a:t> Z</a:t>
            </a:r>
            <a:r>
              <a:rPr lang="el-GR" sz="2000" b="1" dirty="0">
                <a:solidFill>
                  <a:schemeClr val="accent1">
                    <a:lumMod val="50000"/>
                  </a:schemeClr>
                </a:solidFill>
                <a:ea typeface="ＭＳ Ｐゴシック" charset="0"/>
                <a:cs typeface="Arial" charset="0"/>
              </a:rPr>
              <a:t>P</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Y</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z</a:t>
            </a:r>
            <a:r>
              <a:rPr lang="el-GR" sz="2000" dirty="0">
                <a:solidFill>
                  <a:schemeClr val="accent1">
                    <a:lumMod val="50000"/>
                  </a:schemeClr>
                </a:solidFill>
                <a:ea typeface="ＭＳ Ｐゴシック" charset="0"/>
                <a:cs typeface="Arial" charset="0"/>
              </a:rPr>
              <a:t>)</a:t>
            </a:r>
          </a:p>
          <a:p>
            <a:pPr eaLnBrk="1" hangingPunct="1"/>
            <a:endParaRPr lang="el-GR" sz="2400" dirty="0">
              <a:ea typeface="ＭＳ Ｐゴシック" charset="0"/>
              <a:cs typeface="Arial" charset="0"/>
            </a:endParaRPr>
          </a:p>
          <a:p>
            <a:pPr eaLnBrk="1" hangingPunct="1"/>
            <a:r>
              <a:rPr lang="en-US" sz="2800" dirty="0">
                <a:ea typeface="ＭＳ Ｐゴシック" charset="0"/>
              </a:rPr>
              <a:t>Conditioning</a:t>
            </a:r>
            <a:endParaRPr lang="de-DE" sz="2800" dirty="0">
              <a:ea typeface="ＭＳ Ｐゴシック" charset="0"/>
            </a:endParaRPr>
          </a:p>
          <a:p>
            <a:pPr lvl="1" eaLnBrk="1" hangingPunct="1"/>
            <a:r>
              <a:rPr lang="de-DE" sz="2400" b="1" dirty="0">
                <a:solidFill>
                  <a:schemeClr val="accent1">
                    <a:lumMod val="50000"/>
                  </a:schemeClr>
                </a:solidFill>
                <a:ea typeface="ＭＳ Ｐゴシック" charset="0"/>
              </a:rPr>
              <a:t>P</a:t>
            </a:r>
            <a:r>
              <a:rPr lang="de-DE" sz="2400" dirty="0">
                <a:solidFill>
                  <a:schemeClr val="accent1">
                    <a:lumMod val="50000"/>
                  </a:schemeClr>
                </a:solidFill>
                <a:ea typeface="ＭＳ Ｐゴシック" charset="0"/>
              </a:rPr>
              <a:t>(</a:t>
            </a:r>
            <a:r>
              <a:rPr lang="de-DE" sz="2400" b="1" dirty="0">
                <a:solidFill>
                  <a:schemeClr val="accent1">
                    <a:lumMod val="50000"/>
                  </a:schemeClr>
                </a:solidFill>
                <a:ea typeface="ＭＳ Ｐゴシック" charset="0"/>
              </a:rPr>
              <a:t>Y</a:t>
            </a:r>
            <a:r>
              <a:rPr lang="de-DE" sz="2400" dirty="0">
                <a:solidFill>
                  <a:schemeClr val="accent1">
                    <a:lumMod val="50000"/>
                  </a:schemeClr>
                </a:solidFill>
                <a:ea typeface="ＭＳ Ｐゴシック" charset="0"/>
              </a:rPr>
              <a:t>) = </a:t>
            </a:r>
            <a:r>
              <a:rPr lang="el-GR" sz="2000" dirty="0">
                <a:solidFill>
                  <a:schemeClr val="accent1">
                    <a:lumMod val="50000"/>
                  </a:schemeClr>
                </a:solidFill>
                <a:ea typeface="ＭＳ Ｐゴシック" charset="0"/>
                <a:cs typeface="Arial" charset="0"/>
              </a:rPr>
              <a:t>Σ</a:t>
            </a:r>
            <a:r>
              <a:rPr lang="el-GR" sz="2000" b="1" baseline="-25000" dirty="0">
                <a:solidFill>
                  <a:schemeClr val="accent1">
                    <a:lumMod val="50000"/>
                  </a:schemeClr>
                </a:solidFill>
                <a:ea typeface="ＭＳ Ｐゴシック" charset="0"/>
                <a:cs typeface="Arial" charset="0"/>
              </a:rPr>
              <a:t>z</a:t>
            </a:r>
            <a:r>
              <a:rPr lang="de-DE" sz="2000" b="1" baseline="-25000" dirty="0">
                <a:solidFill>
                  <a:schemeClr val="accent1">
                    <a:lumMod val="50000"/>
                  </a:schemeClr>
                </a:solidFill>
                <a:ea typeface="ＭＳ Ｐゴシック" charset="0"/>
                <a:cs typeface="Arial" charset="0"/>
              </a:rPr>
              <a:t> ∈</a:t>
            </a:r>
            <a:r>
              <a:rPr lang="el-GR" sz="2000" b="1" baseline="-25000" dirty="0">
                <a:solidFill>
                  <a:schemeClr val="accent1">
                    <a:lumMod val="50000"/>
                  </a:schemeClr>
                </a:solidFill>
                <a:ea typeface="ＭＳ Ｐゴシック" charset="0"/>
                <a:cs typeface="Arial" charset="0"/>
              </a:rPr>
              <a:t> Z</a:t>
            </a:r>
            <a:r>
              <a:rPr lang="el-GR" sz="2000" b="1" dirty="0">
                <a:solidFill>
                  <a:schemeClr val="accent1">
                    <a:lumMod val="50000"/>
                  </a:schemeClr>
                </a:solidFill>
                <a:ea typeface="ＭＳ Ｐゴシック" charset="0"/>
                <a:cs typeface="Arial" charset="0"/>
              </a:rPr>
              <a:t>P</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Y</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z</a:t>
            </a:r>
            <a:r>
              <a:rPr lang="el-GR" sz="2000" dirty="0">
                <a:solidFill>
                  <a:schemeClr val="accent1">
                    <a:lumMod val="50000"/>
                  </a:schemeClr>
                </a:solidFill>
                <a:ea typeface="ＭＳ Ｐゴシック" charset="0"/>
                <a:cs typeface="Arial" charset="0"/>
              </a:rPr>
              <a:t>)P(</a:t>
            </a:r>
            <a:r>
              <a:rPr lang="el-GR" sz="2000" b="1" dirty="0">
                <a:solidFill>
                  <a:schemeClr val="accent1">
                    <a:lumMod val="50000"/>
                  </a:schemeClr>
                </a:solidFill>
                <a:ea typeface="ＭＳ Ｐゴシック" charset="0"/>
                <a:cs typeface="Arial" charset="0"/>
              </a:rPr>
              <a:t>z</a:t>
            </a:r>
            <a:r>
              <a:rPr lang="el-GR" sz="2000" dirty="0">
                <a:solidFill>
                  <a:schemeClr val="accent1">
                    <a:lumMod val="50000"/>
                  </a:schemeClr>
                </a:solidFill>
                <a:ea typeface="ＭＳ Ｐゴシック" charset="0"/>
                <a:cs typeface="Arial" charset="0"/>
              </a:rPr>
              <a:t>)</a:t>
            </a:r>
            <a:endParaRPr lang="de-DE" sz="2000" dirty="0">
              <a:solidFill>
                <a:schemeClr val="accent1">
                  <a:lumMod val="50000"/>
                </a:schemeClr>
              </a:solidFill>
              <a:ea typeface="ＭＳ Ｐゴシック" charset="0"/>
              <a:cs typeface="Arial"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a:t>
            </a:fld>
            <a:endParaRPr lang="de-DE" dirty="0"/>
          </a:p>
        </p:txBody>
      </p:sp>
    </p:spTree>
    <p:extLst>
      <p:ext uri="{BB962C8B-B14F-4D97-AF65-F5344CB8AC3E}">
        <p14:creationId xmlns:p14="http://schemas.microsoft.com/office/powerpoint/2010/main" val="9816762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99381"/>
            <a:ext cx="3484562" cy="273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el 4"/>
          <p:cNvSpPr>
            <a:spLocks noGrp="1"/>
          </p:cNvSpPr>
          <p:nvPr>
            <p:ph type="title"/>
          </p:nvPr>
        </p:nvSpPr>
        <p:spPr>
          <a:xfrm>
            <a:off x="152400" y="332656"/>
            <a:ext cx="8092008" cy="810344"/>
          </a:xfrm>
        </p:spPr>
        <p:txBody>
          <a:bodyPr/>
          <a:lstStyle/>
          <a:p>
            <a:r>
              <a:rPr lang="de-DE" dirty="0" err="1"/>
              <a:t>Likelyhood</a:t>
            </a:r>
            <a:r>
              <a:rPr lang="de-DE" dirty="0"/>
              <a:t> </a:t>
            </a:r>
            <a:r>
              <a:rPr lang="de-DE" dirty="0" err="1"/>
              <a:t>Weighting</a:t>
            </a:r>
            <a:r>
              <a:rPr lang="de-DE" dirty="0"/>
              <a:t>: </a:t>
            </a:r>
            <a:r>
              <a:rPr lang="de-DE" dirty="0" err="1"/>
              <a:t>Example</a:t>
            </a:r>
            <a:endParaRPr lang="de-DE" dirty="0"/>
          </a:p>
        </p:txBody>
      </p:sp>
      <p:sp>
        <p:nvSpPr>
          <p:cNvPr id="61443" name="Rectangle 4"/>
          <p:cNvSpPr>
            <a:spLocks noGrp="1" noChangeArrowheads="1"/>
          </p:cNvSpPr>
          <p:nvPr>
            <p:ph type="body" idx="1"/>
          </p:nvPr>
        </p:nvSpPr>
        <p:spPr>
          <a:xfrm>
            <a:off x="152400" y="1556792"/>
            <a:ext cx="8229600" cy="4648200"/>
          </a:xfrm>
          <a:noFill/>
        </p:spPr>
        <p:txBody>
          <a:bodyPr/>
          <a:lstStyle/>
          <a:p>
            <a:pPr marL="609600" indent="-609600">
              <a:lnSpc>
                <a:spcPct val="80000"/>
              </a:lnSpc>
            </a:pPr>
            <a:r>
              <a:rPr lang="en-US" altLang="ko-KR" sz="2400" b="1" dirty="0" err="1">
                <a:solidFill>
                  <a:srgbClr val="008380"/>
                </a:solidFill>
                <a:ea typeface="굴림" pitchFamily="50" charset="-127"/>
              </a:rPr>
              <a:t>P</a:t>
            </a:r>
            <a:r>
              <a:rPr lang="en-US" altLang="ko-KR" sz="2400" dirty="0" err="1">
                <a:solidFill>
                  <a:srgbClr val="008380"/>
                </a:solidFill>
                <a:ea typeface="굴림" pitchFamily="50" charset="-127"/>
              </a:rPr>
              <a:t>(Rain|Sprinkler</a:t>
            </a:r>
            <a:r>
              <a:rPr lang="en-US" altLang="ko-KR" sz="2400" dirty="0">
                <a:solidFill>
                  <a:srgbClr val="008380"/>
                </a:solidFill>
                <a:ea typeface="굴림" pitchFamily="50" charset="-127"/>
              </a:rPr>
              <a:t>=true, </a:t>
            </a:r>
            <a:br>
              <a:rPr lang="en-US" altLang="ko-KR" sz="2400" dirty="0">
                <a:solidFill>
                  <a:srgbClr val="008380"/>
                </a:solidFill>
                <a:ea typeface="굴림" pitchFamily="50" charset="-127"/>
              </a:rPr>
            </a:br>
            <a:r>
              <a:rPr lang="en-US" altLang="ko-KR" sz="2400" dirty="0">
                <a:solidFill>
                  <a:srgbClr val="008380"/>
                </a:solidFill>
                <a:ea typeface="굴림" pitchFamily="50" charset="-127"/>
              </a:rPr>
              <a:t>            </a:t>
            </a:r>
            <a:r>
              <a:rPr lang="en-US" altLang="ko-KR" sz="2400" dirty="0" err="1">
                <a:solidFill>
                  <a:srgbClr val="008380"/>
                </a:solidFill>
                <a:ea typeface="굴림" pitchFamily="50" charset="-127"/>
              </a:rPr>
              <a:t>WetGrass</a:t>
            </a:r>
            <a:r>
              <a:rPr lang="en-US" altLang="ko-KR" sz="2400" dirty="0">
                <a:solidFill>
                  <a:srgbClr val="008380"/>
                </a:solidFill>
                <a:ea typeface="굴림" pitchFamily="50" charset="-127"/>
              </a:rPr>
              <a:t> = true)</a:t>
            </a:r>
            <a:r>
              <a:rPr lang="en-US" altLang="ko-KR" sz="2400" dirty="0">
                <a:ea typeface="굴림" pitchFamily="50" charset="-127"/>
              </a:rPr>
              <a:t>?</a:t>
            </a:r>
          </a:p>
          <a:p>
            <a:pPr marL="609600" indent="-609600">
              <a:lnSpc>
                <a:spcPct val="80000"/>
              </a:lnSpc>
            </a:pPr>
            <a:r>
              <a:rPr lang="en-US" altLang="ko-KR" sz="2400" dirty="0">
                <a:ea typeface="굴림" pitchFamily="50" charset="-127"/>
              </a:rPr>
              <a:t>Sampling</a:t>
            </a:r>
          </a:p>
          <a:p>
            <a:pPr marL="990600" lvl="1" indent="-533400">
              <a:lnSpc>
                <a:spcPct val="80000"/>
              </a:lnSpc>
            </a:pPr>
            <a:r>
              <a:rPr lang="en-US" altLang="ko-KR" sz="2000" dirty="0">
                <a:ea typeface="굴림" pitchFamily="50" charset="-127"/>
              </a:rPr>
              <a:t>The weight is set to </a:t>
            </a:r>
            <a:r>
              <a:rPr lang="en-US" altLang="ko-KR" sz="2000" dirty="0">
                <a:solidFill>
                  <a:srgbClr val="008380"/>
                </a:solidFill>
                <a:ea typeface="굴림" pitchFamily="50" charset="-127"/>
              </a:rPr>
              <a:t>1.0</a:t>
            </a:r>
          </a:p>
          <a:p>
            <a:pPr marL="990600" lvl="1" indent="-533400">
              <a:lnSpc>
                <a:spcPct val="80000"/>
              </a:lnSpc>
            </a:pPr>
            <a:r>
              <a:rPr lang="en-US" altLang="ko-KR" sz="2000" dirty="0">
                <a:ea typeface="굴림" pitchFamily="50" charset="-127"/>
              </a:rPr>
              <a:t>Sample from </a:t>
            </a:r>
            <a:r>
              <a:rPr lang="en-US" altLang="ko-KR" sz="2000" b="1" dirty="0">
                <a:solidFill>
                  <a:srgbClr val="008380"/>
                </a:solidFill>
                <a:ea typeface="굴림" pitchFamily="50" charset="-127"/>
              </a:rPr>
              <a:t>P</a:t>
            </a:r>
            <a:r>
              <a:rPr lang="en-US" altLang="ko-KR" sz="2000" dirty="0">
                <a:solidFill>
                  <a:srgbClr val="008380"/>
                </a:solidFill>
                <a:ea typeface="굴림" pitchFamily="50" charset="-127"/>
              </a:rPr>
              <a:t>(Cloudy) = (0.5,0.5) =&gt; true</a:t>
            </a:r>
          </a:p>
          <a:p>
            <a:pPr marL="990600" lvl="1" indent="-533400">
              <a:lnSpc>
                <a:spcPct val="80000"/>
              </a:lnSpc>
            </a:pPr>
            <a:r>
              <a:rPr lang="en-US" altLang="ko-KR" sz="2000" dirty="0">
                <a:solidFill>
                  <a:srgbClr val="008380"/>
                </a:solidFill>
                <a:ea typeface="굴림" pitchFamily="50" charset="-127"/>
              </a:rPr>
              <a:t>Sprinkler</a:t>
            </a:r>
            <a:r>
              <a:rPr lang="en-US" altLang="ko-KR" sz="2000" dirty="0">
                <a:ea typeface="굴림" pitchFamily="50" charset="-127"/>
              </a:rPr>
              <a:t> is an evidence variable with value  true </a:t>
            </a:r>
          </a:p>
          <a:p>
            <a:pPr marL="990600" lvl="1" indent="-533400">
              <a:lnSpc>
                <a:spcPct val="80000"/>
              </a:lnSpc>
              <a:buFont typeface="Wingdings" pitchFamily="2" charset="2"/>
              <a:buNone/>
            </a:pPr>
            <a:r>
              <a:rPr lang="en-US" altLang="ko-KR" sz="2000" dirty="0">
                <a:ea typeface="굴림" pitchFamily="50" charset="-127"/>
              </a:rPr>
              <a:t>	</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a:t>
            </a:r>
            <a:r>
              <a:rPr lang="en-US" altLang="ko-KR" sz="2000" dirty="0" err="1">
                <a:solidFill>
                  <a:srgbClr val="008380"/>
                </a:solidFill>
                <a:ea typeface="굴림" pitchFamily="50" charset="-127"/>
                <a:sym typeface="Wingdings" pitchFamily="2" charset="2"/>
              </a:rPr>
              <a:t></a:t>
            </a:r>
            <a:r>
              <a:rPr lang="en-US" altLang="ko-KR" sz="2000" dirty="0">
                <a:solidFill>
                  <a:srgbClr val="008380"/>
                </a:solidFill>
                <a:ea typeface="굴림" pitchFamily="50" charset="-127"/>
              </a:rPr>
              <a:t> </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 </a:t>
            </a:r>
            <a:r>
              <a:rPr lang="en-US" altLang="ko-KR" sz="2000" dirty="0" err="1">
                <a:solidFill>
                  <a:srgbClr val="008380"/>
                </a:solidFill>
                <a:ea typeface="굴림" pitchFamily="50" charset="-127"/>
              </a:rPr>
              <a:t>P(Sprinkler</a:t>
            </a:r>
            <a:r>
              <a:rPr lang="en-US" altLang="ko-KR" sz="2000" dirty="0">
                <a:solidFill>
                  <a:srgbClr val="008380"/>
                </a:solidFill>
                <a:ea typeface="굴림" pitchFamily="50" charset="-127"/>
              </a:rPr>
              <a:t>=true | Cloudy = true) = 0.1</a:t>
            </a:r>
          </a:p>
          <a:p>
            <a:pPr marL="990600" lvl="1" indent="-533400">
              <a:lnSpc>
                <a:spcPct val="80000"/>
              </a:lnSpc>
            </a:pPr>
            <a:r>
              <a:rPr lang="en-US" altLang="ko-KR" sz="2000" dirty="0">
                <a:ea typeface="굴림" pitchFamily="50" charset="-127"/>
              </a:rPr>
              <a:t>Sample from </a:t>
            </a:r>
            <a:r>
              <a:rPr lang="en-US" altLang="ko-KR" sz="2000" dirty="0">
                <a:solidFill>
                  <a:srgbClr val="008380"/>
                </a:solidFill>
                <a:ea typeface="굴림" pitchFamily="50" charset="-127"/>
              </a:rPr>
              <a:t>P(</a:t>
            </a:r>
            <a:r>
              <a:rPr lang="en-US" altLang="ko-KR" sz="2000" dirty="0" err="1">
                <a:solidFill>
                  <a:srgbClr val="008380"/>
                </a:solidFill>
                <a:ea typeface="굴림" pitchFamily="50" charset="-127"/>
              </a:rPr>
              <a:t>Rain|Cloudy</a:t>
            </a:r>
            <a:r>
              <a:rPr lang="en-US" altLang="ko-KR" sz="2000" dirty="0">
                <a:solidFill>
                  <a:srgbClr val="008380"/>
                </a:solidFill>
                <a:ea typeface="굴림" pitchFamily="50" charset="-127"/>
              </a:rPr>
              <a:t>=true)=(0.8,0.2) =&gt; true</a:t>
            </a:r>
          </a:p>
          <a:p>
            <a:pPr marL="990600" lvl="1" indent="-533400">
              <a:lnSpc>
                <a:spcPct val="80000"/>
              </a:lnSpc>
            </a:pPr>
            <a:r>
              <a:rPr lang="en-US" altLang="ko-KR" sz="2000" dirty="0" err="1">
                <a:solidFill>
                  <a:srgbClr val="008380"/>
                </a:solidFill>
                <a:ea typeface="굴림" pitchFamily="50" charset="-127"/>
              </a:rPr>
              <a:t>WetGrass</a:t>
            </a:r>
            <a:r>
              <a:rPr lang="en-US" altLang="ko-KR" sz="2000" dirty="0">
                <a:solidFill>
                  <a:srgbClr val="008380"/>
                </a:solidFill>
                <a:ea typeface="굴림" pitchFamily="50" charset="-127"/>
              </a:rPr>
              <a:t> </a:t>
            </a:r>
            <a:r>
              <a:rPr lang="en-US" altLang="ko-KR" sz="2000" dirty="0">
                <a:ea typeface="굴림" pitchFamily="50" charset="-127"/>
              </a:rPr>
              <a:t>is an evidence variable with value true</a:t>
            </a:r>
          </a:p>
          <a:p>
            <a:pPr marL="990600" lvl="1" indent="-533400">
              <a:lnSpc>
                <a:spcPct val="80000"/>
              </a:lnSpc>
              <a:buFont typeface="Wingdings" pitchFamily="2" charset="2"/>
              <a:buNone/>
            </a:pPr>
            <a:r>
              <a:rPr lang="en-US" altLang="ko-KR" sz="2000" dirty="0">
                <a:ea typeface="굴림" pitchFamily="50" charset="-127"/>
              </a:rPr>
              <a:t>	</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a:t>
            </a:r>
            <a:r>
              <a:rPr lang="en-US" altLang="ko-KR" sz="2000" dirty="0" err="1">
                <a:solidFill>
                  <a:srgbClr val="008380"/>
                </a:solidFill>
                <a:ea typeface="굴림" pitchFamily="50" charset="-127"/>
                <a:sym typeface="Wingdings" pitchFamily="2" charset="2"/>
              </a:rPr>
              <a:t></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 </a:t>
            </a:r>
            <a:r>
              <a:rPr lang="en-US" altLang="ko-KR" sz="2000" dirty="0" err="1">
                <a:solidFill>
                  <a:srgbClr val="008380"/>
                </a:solidFill>
                <a:ea typeface="굴림" pitchFamily="50" charset="-127"/>
              </a:rPr>
              <a:t>P(WetGrass</a:t>
            </a:r>
            <a:r>
              <a:rPr lang="en-US" altLang="ko-KR" sz="2000" dirty="0">
                <a:solidFill>
                  <a:srgbClr val="008380"/>
                </a:solidFill>
                <a:ea typeface="굴림" pitchFamily="50" charset="-127"/>
              </a:rPr>
              <a:t>=true |Sprinkler=true, Rain = true) = 0.099</a:t>
            </a:r>
          </a:p>
          <a:p>
            <a:pPr marL="990600" lvl="1" indent="-533400">
              <a:lnSpc>
                <a:spcPct val="80000"/>
              </a:lnSpc>
            </a:pPr>
            <a:r>
              <a:rPr lang="en-US" altLang="ko-KR" sz="2000" dirty="0">
                <a:solidFill>
                  <a:srgbClr val="008380"/>
                </a:solidFill>
                <a:ea typeface="굴림" pitchFamily="50" charset="-127"/>
              </a:rPr>
              <a:t>[true, true, true, true]</a:t>
            </a:r>
            <a:r>
              <a:rPr lang="en-US" altLang="ko-KR" sz="2000" dirty="0">
                <a:ea typeface="굴림" pitchFamily="50" charset="-127"/>
              </a:rPr>
              <a:t> with weight </a:t>
            </a:r>
            <a:r>
              <a:rPr lang="en-US" altLang="ko-KR" sz="2000" dirty="0">
                <a:solidFill>
                  <a:srgbClr val="008380"/>
                </a:solidFill>
                <a:ea typeface="굴림" pitchFamily="50" charset="-127"/>
              </a:rPr>
              <a:t>0.099</a:t>
            </a:r>
          </a:p>
          <a:p>
            <a:pPr marL="609600" indent="-609600">
              <a:lnSpc>
                <a:spcPct val="80000"/>
              </a:lnSpc>
            </a:pPr>
            <a:r>
              <a:rPr lang="en-US" altLang="ko-KR" sz="2400" dirty="0">
                <a:ea typeface="굴림" pitchFamily="50" charset="-127"/>
              </a:rPr>
              <a:t>Estimating</a:t>
            </a:r>
          </a:p>
          <a:p>
            <a:pPr marL="990600" lvl="1" indent="-533400">
              <a:lnSpc>
                <a:spcPct val="80000"/>
              </a:lnSpc>
            </a:pPr>
            <a:r>
              <a:rPr lang="en-US" altLang="ko-KR" sz="2000" dirty="0">
                <a:ea typeface="굴림" pitchFamily="50" charset="-127"/>
              </a:rPr>
              <a:t>Accumulating weights to either </a:t>
            </a:r>
            <a:r>
              <a:rPr lang="en-US" altLang="ko-KR" sz="2000" dirty="0">
                <a:solidFill>
                  <a:srgbClr val="008380"/>
                </a:solidFill>
                <a:ea typeface="굴림" pitchFamily="50" charset="-127"/>
              </a:rPr>
              <a:t>Rain=true </a:t>
            </a:r>
            <a:r>
              <a:rPr lang="en-US" altLang="ko-KR" sz="2000" dirty="0">
                <a:ea typeface="굴림" pitchFamily="50" charset="-127"/>
              </a:rPr>
              <a:t>or </a:t>
            </a:r>
            <a:r>
              <a:rPr lang="en-US" altLang="ko-KR" sz="2000" dirty="0">
                <a:solidFill>
                  <a:srgbClr val="008380"/>
                </a:solidFill>
                <a:ea typeface="굴림" pitchFamily="50" charset="-127"/>
              </a:rPr>
              <a:t>Rain=false</a:t>
            </a:r>
          </a:p>
          <a:p>
            <a:pPr marL="990600" lvl="1" indent="-533400">
              <a:lnSpc>
                <a:spcPct val="80000"/>
              </a:lnSpc>
            </a:pPr>
            <a:r>
              <a:rPr lang="en-US" altLang="ko-KR" sz="2000" dirty="0">
                <a:ea typeface="굴림" pitchFamily="50" charset="-127"/>
              </a:rPr>
              <a:t>Normalize (= divide by sum of weights)</a:t>
            </a:r>
          </a:p>
        </p:txBody>
      </p:sp>
      <p:sp>
        <p:nvSpPr>
          <p:cNvPr id="6" name="Slide Number Placeholder 3">
            <a:extLst>
              <a:ext uri="{FF2B5EF4-FFF2-40B4-BE49-F238E27FC236}">
                <a16:creationId xmlns:a16="http://schemas.microsoft.com/office/drawing/2014/main" id="{852AD59F-5A58-3A4C-9552-D6A1693E036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100</a:t>
            </a:fld>
            <a:endParaRPr lang="de-DE" dirty="0"/>
          </a:p>
        </p:txBody>
      </p:sp>
    </p:spTree>
    <p:extLst>
      <p:ext uri="{BB962C8B-B14F-4D97-AF65-F5344CB8AC3E}">
        <p14:creationId xmlns:p14="http://schemas.microsoft.com/office/powerpoint/2010/main" val="17517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4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4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4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926" y="1268760"/>
            <a:ext cx="3484562" cy="273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llipse 1"/>
          <p:cNvSpPr/>
          <p:nvPr/>
        </p:nvSpPr>
        <p:spPr bwMode="auto">
          <a:xfrm>
            <a:off x="6934175" y="1689271"/>
            <a:ext cx="576064" cy="23804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1"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Ellipse 5"/>
          <p:cNvSpPr/>
          <p:nvPr/>
        </p:nvSpPr>
        <p:spPr bwMode="auto">
          <a:xfrm>
            <a:off x="6934175" y="2708771"/>
            <a:ext cx="576064" cy="23804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1"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Titel 6"/>
          <p:cNvSpPr>
            <a:spLocks noGrp="1"/>
          </p:cNvSpPr>
          <p:nvPr>
            <p:ph type="title"/>
          </p:nvPr>
        </p:nvSpPr>
        <p:spPr>
          <a:xfrm>
            <a:off x="152400" y="260648"/>
            <a:ext cx="6795864" cy="1066800"/>
          </a:xfrm>
        </p:spPr>
        <p:txBody>
          <a:bodyPr/>
          <a:lstStyle/>
          <a:p>
            <a:r>
              <a:rPr lang="de-DE" dirty="0" err="1"/>
              <a:t>Likelyhood</a:t>
            </a:r>
            <a:r>
              <a:rPr lang="de-DE" dirty="0"/>
              <a:t> </a:t>
            </a:r>
            <a:r>
              <a:rPr lang="de-DE" dirty="0" err="1"/>
              <a:t>Weighting</a:t>
            </a:r>
            <a:r>
              <a:rPr lang="de-DE" dirty="0"/>
              <a:t>: </a:t>
            </a:r>
            <a:r>
              <a:rPr lang="de-DE" dirty="0" err="1"/>
              <a:t>Example</a:t>
            </a:r>
            <a:endParaRPr lang="de-DE" dirty="0"/>
          </a:p>
        </p:txBody>
      </p:sp>
      <p:sp>
        <p:nvSpPr>
          <p:cNvPr id="62467" name="Rectangle 4"/>
          <p:cNvSpPr>
            <a:spLocks noGrp="1" noChangeArrowheads="1"/>
          </p:cNvSpPr>
          <p:nvPr>
            <p:ph type="body" idx="1"/>
          </p:nvPr>
        </p:nvSpPr>
        <p:spPr>
          <a:xfrm>
            <a:off x="313059" y="2165176"/>
            <a:ext cx="8507413" cy="4648200"/>
          </a:xfrm>
          <a:noFill/>
        </p:spPr>
        <p:txBody>
          <a:bodyPr/>
          <a:lstStyle/>
          <a:p>
            <a:pPr marL="609600" indent="-609600">
              <a:lnSpc>
                <a:spcPct val="80000"/>
              </a:lnSpc>
            </a:pPr>
            <a:r>
              <a:rPr lang="en-US" altLang="ko-KR" sz="2400" b="1" dirty="0" err="1">
                <a:solidFill>
                  <a:srgbClr val="008380"/>
                </a:solidFill>
                <a:ea typeface="굴림" pitchFamily="50" charset="-127"/>
              </a:rPr>
              <a:t>P</a:t>
            </a:r>
            <a:r>
              <a:rPr lang="en-US" altLang="ko-KR" sz="2400" dirty="0" err="1">
                <a:solidFill>
                  <a:srgbClr val="008380"/>
                </a:solidFill>
                <a:ea typeface="굴림" pitchFamily="50" charset="-127"/>
              </a:rPr>
              <a:t>(Rain|Cloudy</a:t>
            </a:r>
            <a:r>
              <a:rPr lang="en-US" altLang="ko-KR" sz="2400" dirty="0">
                <a:solidFill>
                  <a:srgbClr val="008380"/>
                </a:solidFill>
                <a:ea typeface="굴림" pitchFamily="50" charset="-127"/>
              </a:rPr>
              <a:t>=true, </a:t>
            </a:r>
            <a:br>
              <a:rPr lang="en-US" altLang="ko-KR" sz="2400" dirty="0">
                <a:solidFill>
                  <a:srgbClr val="008380"/>
                </a:solidFill>
                <a:ea typeface="굴림" pitchFamily="50" charset="-127"/>
              </a:rPr>
            </a:br>
            <a:r>
              <a:rPr lang="en-US" altLang="ko-KR" sz="2400" dirty="0">
                <a:solidFill>
                  <a:srgbClr val="008380"/>
                </a:solidFill>
                <a:ea typeface="굴림" pitchFamily="50" charset="-127"/>
              </a:rPr>
              <a:t>            </a:t>
            </a:r>
            <a:r>
              <a:rPr lang="en-US" altLang="ko-KR" sz="2400" dirty="0" err="1">
                <a:solidFill>
                  <a:srgbClr val="008380"/>
                </a:solidFill>
                <a:ea typeface="굴림" pitchFamily="50" charset="-127"/>
              </a:rPr>
              <a:t>WetGrass</a:t>
            </a:r>
            <a:r>
              <a:rPr lang="en-US" altLang="ko-KR" sz="2400" dirty="0">
                <a:solidFill>
                  <a:srgbClr val="008380"/>
                </a:solidFill>
                <a:ea typeface="굴림" pitchFamily="50" charset="-127"/>
              </a:rPr>
              <a:t> = true)</a:t>
            </a:r>
            <a:r>
              <a:rPr lang="en-US" altLang="ko-KR" sz="2400" dirty="0">
                <a:ea typeface="굴림" pitchFamily="50" charset="-127"/>
              </a:rPr>
              <a:t>?</a:t>
            </a:r>
          </a:p>
          <a:p>
            <a:pPr marL="609600" indent="-609600">
              <a:lnSpc>
                <a:spcPct val="80000"/>
              </a:lnSpc>
            </a:pPr>
            <a:r>
              <a:rPr lang="en-US" altLang="ko-KR" sz="2400" dirty="0">
                <a:ea typeface="굴림" pitchFamily="50" charset="-127"/>
              </a:rPr>
              <a:t>Sampling</a:t>
            </a:r>
          </a:p>
          <a:p>
            <a:pPr marL="990600" lvl="1" indent="-533400">
              <a:lnSpc>
                <a:spcPct val="80000"/>
              </a:lnSpc>
            </a:pPr>
            <a:r>
              <a:rPr lang="en-US" altLang="ko-KR" sz="2000" dirty="0">
                <a:solidFill>
                  <a:srgbClr val="008380"/>
                </a:solidFill>
                <a:ea typeface="굴림" pitchFamily="50" charset="-127"/>
              </a:rPr>
              <a:t>Cloudy</a:t>
            </a:r>
            <a:r>
              <a:rPr lang="en-US" altLang="ko-KR" sz="2000" dirty="0">
                <a:ea typeface="굴림" pitchFamily="50" charset="-127"/>
              </a:rPr>
              <a:t> is an evidence </a:t>
            </a:r>
            <a:br>
              <a:rPr lang="en-US" altLang="ko-KR" sz="2000" dirty="0">
                <a:ea typeface="굴림" pitchFamily="50" charset="-127"/>
              </a:rPr>
            </a:br>
            <a:r>
              <a:rPr lang="en-US" altLang="ko-KR" sz="2000" dirty="0">
                <a:solidFill>
                  <a:srgbClr val="008380"/>
                </a:solidFill>
                <a:ea typeface="굴림" pitchFamily="50" charset="-127"/>
              </a:rPr>
              <a:t> </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a:t>
            </a:r>
            <a:r>
              <a:rPr lang="en-US" altLang="ko-KR" sz="2000" dirty="0" err="1">
                <a:solidFill>
                  <a:srgbClr val="008380"/>
                </a:solidFill>
                <a:ea typeface="굴림" pitchFamily="50" charset="-127"/>
                <a:sym typeface="Wingdings" pitchFamily="2" charset="2"/>
              </a:rPr>
              <a:t></a:t>
            </a:r>
            <a:r>
              <a:rPr lang="en-US" altLang="ko-KR" sz="2000" dirty="0">
                <a:solidFill>
                  <a:srgbClr val="008380"/>
                </a:solidFill>
                <a:ea typeface="굴림" pitchFamily="50" charset="-127"/>
              </a:rPr>
              <a:t> </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 </a:t>
            </a:r>
            <a:r>
              <a:rPr lang="en-US" altLang="ko-KR" sz="2000" dirty="0" err="1">
                <a:solidFill>
                  <a:srgbClr val="008380"/>
                </a:solidFill>
                <a:ea typeface="굴림" pitchFamily="50" charset="-127"/>
              </a:rPr>
              <a:t>P(Cloudy</a:t>
            </a:r>
            <a:r>
              <a:rPr lang="en-US" altLang="ko-KR" sz="2000" dirty="0">
                <a:solidFill>
                  <a:srgbClr val="008380"/>
                </a:solidFill>
                <a:ea typeface="굴림" pitchFamily="50" charset="-127"/>
              </a:rPr>
              <a:t> = true) = 0.5</a:t>
            </a:r>
          </a:p>
          <a:p>
            <a:pPr marL="990600" lvl="1" indent="-533400">
              <a:lnSpc>
                <a:spcPct val="80000"/>
              </a:lnSpc>
            </a:pPr>
            <a:r>
              <a:rPr lang="en-US" altLang="ko-KR" sz="2000" dirty="0">
                <a:solidFill>
                  <a:srgbClr val="008380"/>
                </a:solidFill>
                <a:ea typeface="굴림" pitchFamily="50" charset="-127"/>
              </a:rPr>
              <a:t>Sprinkler</a:t>
            </a:r>
            <a:r>
              <a:rPr lang="en-US" altLang="ko-KR" sz="2000" dirty="0">
                <a:ea typeface="굴림" pitchFamily="50" charset="-127"/>
              </a:rPr>
              <a:t> no evidence </a:t>
            </a:r>
          </a:p>
          <a:p>
            <a:pPr marL="990600" lvl="1" indent="-533400">
              <a:lnSpc>
                <a:spcPct val="80000"/>
              </a:lnSpc>
              <a:buFont typeface="Wingdings" pitchFamily="2" charset="2"/>
              <a:buNone/>
            </a:pPr>
            <a:r>
              <a:rPr lang="en-US" altLang="ko-KR" sz="2000" dirty="0">
                <a:ea typeface="굴림" pitchFamily="50" charset="-127"/>
              </a:rPr>
              <a:t>	Sample from </a:t>
            </a:r>
            <a:r>
              <a:rPr lang="en-US" altLang="ko-KR" sz="2000" dirty="0">
                <a:solidFill>
                  <a:srgbClr val="008380"/>
                </a:solidFill>
                <a:ea typeface="굴림" pitchFamily="50" charset="-127"/>
              </a:rPr>
              <a:t>P(Sprinkler| Cloudy=true)=(0.1, 0.9) =&gt; false</a:t>
            </a:r>
          </a:p>
          <a:p>
            <a:pPr marL="990600" lvl="1" indent="-533400">
              <a:lnSpc>
                <a:spcPct val="80000"/>
              </a:lnSpc>
            </a:pPr>
            <a:r>
              <a:rPr lang="en-US" altLang="ko-KR" sz="2000" dirty="0">
                <a:ea typeface="굴림" pitchFamily="50" charset="-127"/>
              </a:rPr>
              <a:t>Sample from </a:t>
            </a:r>
            <a:r>
              <a:rPr lang="en-US" altLang="ko-KR" sz="2000" dirty="0">
                <a:solidFill>
                  <a:srgbClr val="008380"/>
                </a:solidFill>
                <a:ea typeface="굴림" pitchFamily="50" charset="-127"/>
              </a:rPr>
              <a:t>P(</a:t>
            </a:r>
            <a:r>
              <a:rPr lang="en-US" altLang="ko-KR" sz="2000" dirty="0" err="1">
                <a:solidFill>
                  <a:srgbClr val="008380"/>
                </a:solidFill>
                <a:ea typeface="굴림" pitchFamily="50" charset="-127"/>
              </a:rPr>
              <a:t>Rain|Cloudy</a:t>
            </a:r>
            <a:r>
              <a:rPr lang="en-US" altLang="ko-KR" sz="2000" dirty="0">
                <a:solidFill>
                  <a:srgbClr val="008380"/>
                </a:solidFill>
                <a:ea typeface="굴림" pitchFamily="50" charset="-127"/>
              </a:rPr>
              <a:t>=true)=(0.8,0.2) =&gt; true</a:t>
            </a:r>
          </a:p>
          <a:p>
            <a:pPr marL="990600" lvl="1" indent="-533400">
              <a:lnSpc>
                <a:spcPct val="80000"/>
              </a:lnSpc>
            </a:pPr>
            <a:r>
              <a:rPr lang="en-US" altLang="ko-KR" sz="2000" dirty="0" err="1">
                <a:solidFill>
                  <a:srgbClr val="008380"/>
                </a:solidFill>
                <a:ea typeface="굴림" pitchFamily="50" charset="-127"/>
              </a:rPr>
              <a:t>WetGrass</a:t>
            </a:r>
            <a:r>
              <a:rPr lang="en-US" altLang="ko-KR" sz="2000" dirty="0">
                <a:solidFill>
                  <a:srgbClr val="008380"/>
                </a:solidFill>
                <a:ea typeface="굴림" pitchFamily="50" charset="-127"/>
              </a:rPr>
              <a:t> </a:t>
            </a:r>
            <a:r>
              <a:rPr lang="en-US" altLang="ko-KR" sz="2000" dirty="0">
                <a:ea typeface="굴림" pitchFamily="50" charset="-127"/>
              </a:rPr>
              <a:t>is an evidence variable with value true</a:t>
            </a:r>
          </a:p>
          <a:p>
            <a:pPr marL="990600" lvl="1" indent="-533400">
              <a:lnSpc>
                <a:spcPct val="80000"/>
              </a:lnSpc>
              <a:buFont typeface="Wingdings" pitchFamily="2" charset="2"/>
              <a:buNone/>
            </a:pPr>
            <a:r>
              <a:rPr lang="en-US" altLang="ko-KR" sz="2000" dirty="0">
                <a:ea typeface="굴림" pitchFamily="50" charset="-127"/>
              </a:rPr>
              <a:t>	</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a:t>
            </a:r>
            <a:r>
              <a:rPr lang="en-US" altLang="ko-KR" sz="2000" dirty="0" err="1">
                <a:solidFill>
                  <a:srgbClr val="008380"/>
                </a:solidFill>
                <a:ea typeface="굴림" pitchFamily="50" charset="-127"/>
                <a:sym typeface="Wingdings" pitchFamily="2" charset="2"/>
              </a:rPr>
              <a:t></a:t>
            </a:r>
            <a:r>
              <a:rPr lang="en-US" altLang="ko-KR" sz="2000" dirty="0" err="1">
                <a:solidFill>
                  <a:srgbClr val="008380"/>
                </a:solidFill>
                <a:ea typeface="굴림" pitchFamily="50" charset="-127"/>
              </a:rPr>
              <a:t>w</a:t>
            </a:r>
            <a:r>
              <a:rPr lang="en-US" altLang="ko-KR" sz="2000" dirty="0">
                <a:solidFill>
                  <a:srgbClr val="008380"/>
                </a:solidFill>
                <a:ea typeface="굴림" pitchFamily="50" charset="-127"/>
              </a:rPr>
              <a:t> * </a:t>
            </a:r>
            <a:r>
              <a:rPr lang="en-US" altLang="ko-KR" sz="2000" dirty="0" err="1">
                <a:solidFill>
                  <a:srgbClr val="008380"/>
                </a:solidFill>
                <a:ea typeface="굴림" pitchFamily="50" charset="-127"/>
              </a:rPr>
              <a:t>P(WetGrass</a:t>
            </a:r>
            <a:r>
              <a:rPr lang="en-US" altLang="ko-KR" sz="2000" dirty="0">
                <a:solidFill>
                  <a:srgbClr val="008380"/>
                </a:solidFill>
                <a:ea typeface="굴림" pitchFamily="50" charset="-127"/>
              </a:rPr>
              <a:t>=true |Sprinkler=false, Rain = true) = 0.45</a:t>
            </a:r>
          </a:p>
          <a:p>
            <a:pPr marL="990600" lvl="1" indent="-533400">
              <a:lnSpc>
                <a:spcPct val="80000"/>
              </a:lnSpc>
            </a:pPr>
            <a:r>
              <a:rPr lang="en-US" altLang="ko-KR" sz="2000" dirty="0">
                <a:solidFill>
                  <a:srgbClr val="008380"/>
                </a:solidFill>
                <a:ea typeface="굴림" pitchFamily="50" charset="-127"/>
              </a:rPr>
              <a:t>[true, false, true, true] </a:t>
            </a:r>
            <a:r>
              <a:rPr lang="en-US" altLang="ko-KR" sz="2000" dirty="0">
                <a:ea typeface="굴림" pitchFamily="50" charset="-127"/>
              </a:rPr>
              <a:t>with weight </a:t>
            </a:r>
            <a:r>
              <a:rPr lang="en-US" altLang="ko-KR" sz="2000" dirty="0">
                <a:solidFill>
                  <a:srgbClr val="008380"/>
                </a:solidFill>
                <a:ea typeface="굴림" pitchFamily="50" charset="-127"/>
              </a:rPr>
              <a:t>0.45</a:t>
            </a:r>
          </a:p>
        </p:txBody>
      </p:sp>
      <p:sp>
        <p:nvSpPr>
          <p:cNvPr id="8" name="Slide Number Placeholder 3">
            <a:extLst>
              <a:ext uri="{FF2B5EF4-FFF2-40B4-BE49-F238E27FC236}">
                <a16:creationId xmlns:a16="http://schemas.microsoft.com/office/drawing/2014/main" id="{F49F3351-7C53-5C45-A70A-8B1C77F7175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101</a:t>
            </a:fld>
            <a:endParaRPr lang="de-DE" dirty="0"/>
          </a:p>
        </p:txBody>
      </p:sp>
    </p:spTree>
    <p:extLst>
      <p:ext uri="{BB962C8B-B14F-4D97-AF65-F5344CB8AC3E}">
        <p14:creationId xmlns:p14="http://schemas.microsoft.com/office/powerpoint/2010/main" val="10411487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Likelihood</a:t>
            </a:r>
            <a:r>
              <a:rPr lang="de-DE" dirty="0"/>
              <a:t> </a:t>
            </a:r>
            <a:r>
              <a:rPr lang="de-DE" dirty="0" err="1"/>
              <a:t>analysis</a:t>
            </a:r>
            <a:endParaRPr lang="de-DE" dirty="0"/>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7978105" cy="50080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E8A49DC0-D417-644B-8DAF-B729DEB2900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102</a:t>
            </a:fld>
            <a:endParaRPr lang="de-DE" dirty="0"/>
          </a:p>
        </p:txBody>
      </p:sp>
    </p:spTree>
    <p:extLst>
      <p:ext uri="{BB962C8B-B14F-4D97-AF65-F5344CB8AC3E}">
        <p14:creationId xmlns:p14="http://schemas.microsoft.com/office/powerpoint/2010/main" val="6611771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60648"/>
            <a:ext cx="8229600" cy="648072"/>
          </a:xfrm>
        </p:spPr>
        <p:txBody>
          <a:bodyPr/>
          <a:lstStyle/>
          <a:p>
            <a:r>
              <a:rPr lang="en-US" dirty="0"/>
              <a:t>Likelihood weighting</a:t>
            </a: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752"/>
            <a:ext cx="7988300" cy="509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p:cNvSpPr txBox="1"/>
          <p:nvPr/>
        </p:nvSpPr>
        <p:spPr>
          <a:xfrm>
            <a:off x="755576" y="1268760"/>
            <a:ext cx="7632848" cy="648072"/>
          </a:xfrm>
          <a:prstGeom prst="rect">
            <a:avLst/>
          </a:prstGeom>
          <a:solidFill>
            <a:srgbClr val="FFFFFF"/>
          </a:solidFill>
        </p:spPr>
        <p:txBody>
          <a:bodyPr wrap="square" rtlCol="0">
            <a:spAutoFit/>
          </a:bodyPr>
          <a:lstStyle/>
          <a:p>
            <a:endParaRPr lang="de-DE" dirty="0"/>
          </a:p>
        </p:txBody>
      </p:sp>
      <p:sp>
        <p:nvSpPr>
          <p:cNvPr id="5" name="Slide Number Placeholder 3">
            <a:extLst>
              <a:ext uri="{FF2B5EF4-FFF2-40B4-BE49-F238E27FC236}">
                <a16:creationId xmlns:a16="http://schemas.microsoft.com/office/drawing/2014/main" id="{DB87B4DD-0CF6-384E-AA3F-BB41B0B5B6F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103</a:t>
            </a:fld>
            <a:endParaRPr lang="de-DE" dirty="0"/>
          </a:p>
        </p:txBody>
      </p:sp>
    </p:spTree>
    <p:extLst>
      <p:ext uri="{BB962C8B-B14F-4D97-AF65-F5344CB8AC3E}">
        <p14:creationId xmlns:p14="http://schemas.microsoft.com/office/powerpoint/2010/main" val="21676219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p:txBody>
          <a:bodyPr/>
          <a:lstStyle/>
          <a:p>
            <a:pPr>
              <a:lnSpc>
                <a:spcPct val="90000"/>
              </a:lnSpc>
            </a:pPr>
            <a:r>
              <a:rPr lang="en-US" altLang="ko-KR" sz="2400" dirty="0">
                <a:ea typeface="굴림" pitchFamily="50" charset="-127"/>
              </a:rPr>
              <a:t>Let’s think of the network as being in a particular current state specifying a value for every variable</a:t>
            </a:r>
          </a:p>
          <a:p>
            <a:pPr>
              <a:lnSpc>
                <a:spcPct val="90000"/>
              </a:lnSpc>
            </a:pPr>
            <a:endParaRPr lang="en-US" altLang="ko-KR" sz="2400" dirty="0">
              <a:ea typeface="굴림" pitchFamily="50" charset="-127"/>
            </a:endParaRPr>
          </a:p>
          <a:p>
            <a:pPr>
              <a:lnSpc>
                <a:spcPct val="90000"/>
              </a:lnSpc>
            </a:pPr>
            <a:r>
              <a:rPr lang="en-US" altLang="ko-KR" sz="2400" dirty="0">
                <a:ea typeface="굴림" pitchFamily="50" charset="-127"/>
              </a:rPr>
              <a:t>MCMC generates each event by making a random change to the preceding event</a:t>
            </a:r>
          </a:p>
          <a:p>
            <a:pPr>
              <a:lnSpc>
                <a:spcPct val="90000"/>
              </a:lnSpc>
            </a:pPr>
            <a:endParaRPr lang="en-US" altLang="ko-KR" sz="2400" dirty="0">
              <a:ea typeface="굴림" pitchFamily="50" charset="-127"/>
            </a:endParaRPr>
          </a:p>
          <a:p>
            <a:pPr>
              <a:lnSpc>
                <a:spcPct val="90000"/>
              </a:lnSpc>
            </a:pPr>
            <a:r>
              <a:rPr lang="en-US" altLang="ko-KR" sz="2400" dirty="0">
                <a:ea typeface="굴림" pitchFamily="50" charset="-127"/>
              </a:rPr>
              <a:t>The next state is generated by randomly sampling a value for one of the non-evidence variables </a:t>
            </a:r>
            <a:r>
              <a:rPr lang="en-US" altLang="ko-KR" sz="2400" dirty="0">
                <a:solidFill>
                  <a:srgbClr val="008380"/>
                </a:solidFill>
                <a:ea typeface="굴림" pitchFamily="50" charset="-127"/>
              </a:rPr>
              <a:t>X</a:t>
            </a:r>
            <a:r>
              <a:rPr lang="en-US" altLang="ko-KR" sz="2400" baseline="-25000" dirty="0">
                <a:solidFill>
                  <a:srgbClr val="008380"/>
                </a:solidFill>
                <a:ea typeface="굴림" pitchFamily="50" charset="-127"/>
              </a:rPr>
              <a:t>i</a:t>
            </a:r>
            <a:r>
              <a:rPr lang="en-US" altLang="ko-KR" sz="2400" dirty="0">
                <a:ea typeface="굴림" pitchFamily="50" charset="-127"/>
              </a:rPr>
              <a:t>, conditioned on the current values of the variables in the </a:t>
            </a:r>
            <a:r>
              <a:rPr lang="en-US" altLang="ko-KR" sz="2400" dirty="0">
                <a:solidFill>
                  <a:srgbClr val="0000FF"/>
                </a:solidFill>
                <a:ea typeface="굴림" pitchFamily="50" charset="-127"/>
              </a:rPr>
              <a:t>Markov blanket </a:t>
            </a:r>
            <a:r>
              <a:rPr lang="en-US" altLang="ko-KR" sz="2400" dirty="0">
                <a:ea typeface="굴림" pitchFamily="50" charset="-127"/>
              </a:rPr>
              <a:t>of </a:t>
            </a:r>
            <a:r>
              <a:rPr lang="en-US" altLang="ko-KR" sz="2400" dirty="0">
                <a:solidFill>
                  <a:srgbClr val="008380"/>
                </a:solidFill>
                <a:ea typeface="굴림" pitchFamily="50" charset="-127"/>
              </a:rPr>
              <a:t>X</a:t>
            </a:r>
            <a:r>
              <a:rPr lang="en-US" altLang="ko-KR" sz="2400" baseline="-25000" dirty="0">
                <a:solidFill>
                  <a:srgbClr val="008380"/>
                </a:solidFill>
                <a:ea typeface="굴림" pitchFamily="50" charset="-127"/>
              </a:rPr>
              <a:t>i</a:t>
            </a:r>
          </a:p>
          <a:p>
            <a:pPr>
              <a:lnSpc>
                <a:spcPct val="90000"/>
              </a:lnSpc>
            </a:pPr>
            <a:endParaRPr lang="en-US" altLang="ko-KR" sz="2400" baseline="-25000" dirty="0">
              <a:solidFill>
                <a:srgbClr val="008380"/>
              </a:solidFill>
              <a:ea typeface="굴림" pitchFamily="50" charset="-127"/>
            </a:endParaRPr>
          </a:p>
          <a:p>
            <a:pPr>
              <a:lnSpc>
                <a:spcPct val="90000"/>
              </a:lnSpc>
            </a:pPr>
            <a:r>
              <a:rPr lang="en-US" altLang="ko-KR" sz="2400" dirty="0">
                <a:ea typeface="굴림" pitchFamily="50" charset="-127"/>
              </a:rPr>
              <a:t>Likelihood Weighting only takes into account the evidences of the parents. (Problematic if evidence on leaves). </a:t>
            </a:r>
          </a:p>
        </p:txBody>
      </p:sp>
      <p:sp>
        <p:nvSpPr>
          <p:cNvPr id="4" name="Titel 3"/>
          <p:cNvSpPr>
            <a:spLocks noGrp="1"/>
          </p:cNvSpPr>
          <p:nvPr>
            <p:ph type="title"/>
          </p:nvPr>
        </p:nvSpPr>
        <p:spPr/>
        <p:txBody>
          <a:bodyPr/>
          <a:lstStyle/>
          <a:p>
            <a:r>
              <a:rPr lang="en-US" altLang="ko-KR" dirty="0">
                <a:ea typeface="굴림" pitchFamily="50" charset="-127"/>
              </a:rPr>
              <a:t>Markov Chain Monte Carlo</a:t>
            </a:r>
            <a:endParaRPr lang="de-DE" dirty="0"/>
          </a:p>
        </p:txBody>
      </p:sp>
      <p:sp>
        <p:nvSpPr>
          <p:cNvPr id="5" name="Slide Number Placeholder 3">
            <a:extLst>
              <a:ext uri="{FF2B5EF4-FFF2-40B4-BE49-F238E27FC236}">
                <a16:creationId xmlns:a16="http://schemas.microsoft.com/office/drawing/2014/main" id="{0A647C1D-34AF-B841-9594-F0C73A25DFA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104</a:t>
            </a:fld>
            <a:endParaRPr lang="de-DE" dirty="0"/>
          </a:p>
        </p:txBody>
      </p:sp>
    </p:spTree>
    <p:extLst>
      <p:ext uri="{BB962C8B-B14F-4D97-AF65-F5344CB8AC3E}">
        <p14:creationId xmlns:p14="http://schemas.microsoft.com/office/powerpoint/2010/main" val="6134123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ko-KR">
                <a:ea typeface="굴림" pitchFamily="50" charset="-127"/>
              </a:rPr>
              <a:t>Markov Blanket</a:t>
            </a:r>
          </a:p>
        </p:txBody>
      </p:sp>
      <p:sp>
        <p:nvSpPr>
          <p:cNvPr id="64515" name="Rectangle 3"/>
          <p:cNvSpPr>
            <a:spLocks noGrp="1" noChangeArrowheads="1"/>
          </p:cNvSpPr>
          <p:nvPr>
            <p:ph type="body" idx="1"/>
          </p:nvPr>
        </p:nvSpPr>
        <p:spPr>
          <a:xfrm>
            <a:off x="467544" y="1196752"/>
            <a:ext cx="8229600" cy="3886200"/>
          </a:xfrm>
        </p:spPr>
        <p:txBody>
          <a:bodyPr/>
          <a:lstStyle/>
          <a:p>
            <a:r>
              <a:rPr lang="en-US" altLang="ko-KR" sz="2000" dirty="0">
                <a:ea typeface="굴림" pitchFamily="50" charset="-127"/>
              </a:rPr>
              <a:t>Markov blanket: Parents + children + children’s parents</a:t>
            </a:r>
          </a:p>
          <a:p>
            <a:r>
              <a:rPr lang="en-US" altLang="ko-KR" sz="2000" dirty="0">
                <a:ea typeface="굴림" pitchFamily="50" charset="-127"/>
              </a:rPr>
              <a:t>Node is conditionally independent of all other nodes in network, given its Markov Blanket</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95166"/>
            <a:ext cx="4329113" cy="381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4D481A49-7C8B-654A-8ACF-B73F77D9F38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105</a:t>
            </a:fld>
            <a:endParaRPr lang="de-DE" dirty="0"/>
          </a:p>
        </p:txBody>
      </p:sp>
    </p:spTree>
    <p:extLst>
      <p:ext uri="{BB962C8B-B14F-4D97-AF65-F5344CB8AC3E}">
        <p14:creationId xmlns:p14="http://schemas.microsoft.com/office/powerpoint/2010/main" val="39871701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07" y="1196752"/>
            <a:ext cx="7311438"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876257" y="6165850"/>
            <a:ext cx="8126381" cy="369332"/>
          </a:xfrm>
          <a:prstGeom prst="rect">
            <a:avLst/>
          </a:prstGeom>
          <a:solidFill>
            <a:srgbClr val="FFFF99"/>
          </a:solidFill>
        </p:spPr>
        <p:txBody>
          <a:bodyPr wrap="none" rtlCol="0">
            <a:spAutoFit/>
          </a:bodyPr>
          <a:lstStyle/>
          <a:p>
            <a:r>
              <a:rPr lang="de-DE" dirty="0"/>
              <a:t>Arrows </a:t>
            </a:r>
            <a:r>
              <a:rPr lang="de-DE" dirty="0" err="1"/>
              <a:t>describe</a:t>
            </a:r>
            <a:r>
              <a:rPr lang="de-DE" dirty="0"/>
              <a:t> </a:t>
            </a:r>
            <a:r>
              <a:rPr lang="de-DE" dirty="0" err="1"/>
              <a:t>transition</a:t>
            </a:r>
            <a:r>
              <a:rPr lang="de-DE" dirty="0"/>
              <a:t> </a:t>
            </a:r>
            <a:r>
              <a:rPr lang="de-DE" dirty="0" err="1"/>
              <a:t>probabilities</a:t>
            </a:r>
            <a:r>
              <a:rPr lang="de-DE" dirty="0"/>
              <a:t>; </a:t>
            </a:r>
            <a:r>
              <a:rPr lang="de-DE" dirty="0" err="1"/>
              <a:t>leads</a:t>
            </a:r>
            <a:r>
              <a:rPr lang="de-DE" dirty="0"/>
              <a:t> </a:t>
            </a:r>
            <a:r>
              <a:rPr lang="de-DE" dirty="0" err="1"/>
              <a:t>to</a:t>
            </a:r>
            <a:r>
              <a:rPr lang="de-DE" dirty="0"/>
              <a:t> a (</a:t>
            </a:r>
            <a:r>
              <a:rPr lang="de-DE" dirty="0" err="1"/>
              <a:t>the</a:t>
            </a:r>
            <a:r>
              <a:rPr lang="de-DE" dirty="0"/>
              <a:t> </a:t>
            </a:r>
            <a:r>
              <a:rPr lang="de-DE" dirty="0" err="1"/>
              <a:t>Markov</a:t>
            </a:r>
            <a:r>
              <a:rPr lang="de-DE" dirty="0"/>
              <a:t>) </a:t>
            </a:r>
            <a:r>
              <a:rPr lang="de-DE" dirty="0" err="1"/>
              <a:t>chain</a:t>
            </a:r>
            <a:r>
              <a:rPr lang="de-DE" dirty="0"/>
              <a:t> </a:t>
            </a:r>
            <a:r>
              <a:rPr lang="de-DE" dirty="0" err="1"/>
              <a:t>of</a:t>
            </a:r>
            <a:r>
              <a:rPr lang="de-DE" dirty="0"/>
              <a:t> </a:t>
            </a:r>
            <a:r>
              <a:rPr lang="de-DE" dirty="0" err="1"/>
              <a:t>states</a:t>
            </a:r>
            <a:r>
              <a:rPr lang="de-DE" dirty="0"/>
              <a:t>  </a:t>
            </a:r>
          </a:p>
        </p:txBody>
      </p:sp>
      <p:sp>
        <p:nvSpPr>
          <p:cNvPr id="6" name="Slide Number Placeholder 3">
            <a:extLst>
              <a:ext uri="{FF2B5EF4-FFF2-40B4-BE49-F238E27FC236}">
                <a16:creationId xmlns:a16="http://schemas.microsoft.com/office/drawing/2014/main" id="{8AB7FC9A-2A81-0440-834B-2B3CE908201C}"/>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106</a:t>
            </a:fld>
            <a:endParaRPr lang="de-DE" dirty="0"/>
          </a:p>
        </p:txBody>
      </p:sp>
    </p:spTree>
    <p:extLst>
      <p:ext uri="{BB962C8B-B14F-4D97-AF65-F5344CB8AC3E}">
        <p14:creationId xmlns:p14="http://schemas.microsoft.com/office/powerpoint/2010/main" val="37924231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23528" y="1828800"/>
            <a:ext cx="8640960" cy="4648200"/>
          </a:xfrm>
        </p:spPr>
        <p:txBody>
          <a:bodyPr/>
          <a:lstStyle/>
          <a:p>
            <a:pPr>
              <a:lnSpc>
                <a:spcPct val="80000"/>
              </a:lnSpc>
            </a:pPr>
            <a:r>
              <a:rPr lang="en-US" altLang="ko-KR" sz="1800" dirty="0">
                <a:solidFill>
                  <a:srgbClr val="008380"/>
                </a:solidFill>
                <a:ea typeface="굴림" pitchFamily="50" charset="-127"/>
              </a:rPr>
              <a:t>P(</a:t>
            </a:r>
            <a:r>
              <a:rPr lang="en-US" altLang="ko-KR" sz="1800" dirty="0" err="1">
                <a:solidFill>
                  <a:srgbClr val="008380"/>
                </a:solidFill>
                <a:ea typeface="굴림" pitchFamily="50" charset="-127"/>
              </a:rPr>
              <a:t>Rain|Sprinkler</a:t>
            </a:r>
            <a:r>
              <a:rPr lang="en-US" altLang="ko-KR" sz="1800" dirty="0">
                <a:solidFill>
                  <a:srgbClr val="008380"/>
                </a:solidFill>
                <a:ea typeface="굴림" pitchFamily="50" charset="-127"/>
              </a:rPr>
              <a:t> = true, </a:t>
            </a:r>
            <a:r>
              <a:rPr lang="en-US" altLang="ko-KR" sz="1800" dirty="0" err="1">
                <a:solidFill>
                  <a:srgbClr val="008380"/>
                </a:solidFill>
                <a:ea typeface="굴림" pitchFamily="50" charset="-127"/>
              </a:rPr>
              <a:t>WetGrass</a:t>
            </a:r>
            <a:r>
              <a:rPr lang="en-US" altLang="ko-KR" sz="1800" dirty="0">
                <a:solidFill>
                  <a:srgbClr val="008380"/>
                </a:solidFill>
                <a:ea typeface="굴림" pitchFamily="50" charset="-127"/>
              </a:rPr>
              <a:t> = true) = ?</a:t>
            </a:r>
          </a:p>
          <a:p>
            <a:pPr>
              <a:lnSpc>
                <a:spcPct val="80000"/>
              </a:lnSpc>
            </a:pPr>
            <a:r>
              <a:rPr lang="en-US" altLang="ko-KR" sz="1800" dirty="0">
                <a:ea typeface="굴림" pitchFamily="50" charset="-127"/>
              </a:rPr>
              <a:t>Initial state is [</a:t>
            </a:r>
            <a:r>
              <a:rPr lang="en-US" altLang="ko-KR" sz="1800" dirty="0">
                <a:solidFill>
                  <a:srgbClr val="008380"/>
                </a:solidFill>
                <a:ea typeface="굴림" pitchFamily="50" charset="-127"/>
              </a:rPr>
              <a:t>true, true, false, true] (for [</a:t>
            </a:r>
            <a:r>
              <a:rPr lang="en-US" altLang="ko-KR" sz="1800" dirty="0" err="1">
                <a:solidFill>
                  <a:srgbClr val="008380"/>
                </a:solidFill>
                <a:ea typeface="굴림" pitchFamily="50" charset="-127"/>
              </a:rPr>
              <a:t>Cloudy,Sprinkler,Rain,WetGrass</a:t>
            </a:r>
            <a:r>
              <a:rPr lang="en-US" altLang="ko-KR" sz="1800" dirty="0">
                <a:solidFill>
                  <a:srgbClr val="008380"/>
                </a:solidFill>
                <a:ea typeface="굴림" pitchFamily="50" charset="-127"/>
              </a:rPr>
              <a:t>])</a:t>
            </a:r>
          </a:p>
          <a:p>
            <a:pPr>
              <a:lnSpc>
                <a:spcPct val="80000"/>
              </a:lnSpc>
            </a:pPr>
            <a:endParaRPr lang="en-US" altLang="ko-KR" sz="1800" dirty="0">
              <a:ea typeface="굴림" pitchFamily="50" charset="-127"/>
            </a:endParaRPr>
          </a:p>
          <a:p>
            <a:pPr>
              <a:lnSpc>
                <a:spcPct val="80000"/>
              </a:lnSpc>
            </a:pPr>
            <a:r>
              <a:rPr lang="en-US" altLang="ko-KR" sz="1800" dirty="0">
                <a:ea typeface="굴림" pitchFamily="50" charset="-127"/>
              </a:rPr>
              <a:t>The following steps are executed repeatedly:</a:t>
            </a:r>
          </a:p>
          <a:p>
            <a:pPr lvl="1">
              <a:lnSpc>
                <a:spcPct val="80000"/>
              </a:lnSpc>
            </a:pPr>
            <a:r>
              <a:rPr lang="en-US" altLang="ko-KR" sz="1800" dirty="0">
                <a:solidFill>
                  <a:srgbClr val="008380"/>
                </a:solidFill>
                <a:ea typeface="굴림" pitchFamily="50" charset="-127"/>
              </a:rPr>
              <a:t>Cloudy</a:t>
            </a:r>
            <a:r>
              <a:rPr lang="en-US" altLang="ko-KR" sz="1800" dirty="0">
                <a:ea typeface="굴림" pitchFamily="50" charset="-127"/>
              </a:rPr>
              <a:t> is sampled, given the current values of its Markov blanket variables</a:t>
            </a:r>
          </a:p>
          <a:p>
            <a:pPr lvl="1">
              <a:lnSpc>
                <a:spcPct val="80000"/>
              </a:lnSpc>
              <a:buFont typeface="Wingdings" pitchFamily="2" charset="2"/>
              <a:buNone/>
            </a:pPr>
            <a:r>
              <a:rPr lang="en-US" altLang="ko-KR" sz="1800" dirty="0">
                <a:ea typeface="굴림" pitchFamily="50" charset="-127"/>
              </a:rPr>
              <a:t>	So, we sample from </a:t>
            </a:r>
            <a:r>
              <a:rPr lang="en-US" altLang="ko-KR" sz="1800" dirty="0">
                <a:solidFill>
                  <a:srgbClr val="008380"/>
                </a:solidFill>
                <a:ea typeface="굴림" pitchFamily="50" charset="-127"/>
              </a:rPr>
              <a:t>P(</a:t>
            </a:r>
            <a:r>
              <a:rPr lang="en-US" altLang="ko-KR" sz="1800" dirty="0" err="1">
                <a:solidFill>
                  <a:srgbClr val="008380"/>
                </a:solidFill>
                <a:ea typeface="굴림" pitchFamily="50" charset="-127"/>
              </a:rPr>
              <a:t>Cloudy|Sprinkler</a:t>
            </a:r>
            <a:r>
              <a:rPr lang="en-US" altLang="ko-KR" sz="1800" dirty="0">
                <a:solidFill>
                  <a:srgbClr val="008380"/>
                </a:solidFill>
                <a:ea typeface="굴림" pitchFamily="50" charset="-127"/>
              </a:rPr>
              <a:t>= true, Rain=false)</a:t>
            </a:r>
          </a:p>
          <a:p>
            <a:pPr lvl="1">
              <a:lnSpc>
                <a:spcPct val="80000"/>
              </a:lnSpc>
              <a:buFont typeface="Wingdings" pitchFamily="2" charset="2"/>
              <a:buNone/>
            </a:pPr>
            <a:r>
              <a:rPr lang="en-US" altLang="ko-KR" sz="1800" dirty="0">
                <a:ea typeface="굴림" pitchFamily="50" charset="-127"/>
              </a:rPr>
              <a:t>	Suppose the result is </a:t>
            </a:r>
            <a:r>
              <a:rPr lang="en-US" altLang="ko-KR" sz="1800" dirty="0">
                <a:solidFill>
                  <a:srgbClr val="008380"/>
                </a:solidFill>
                <a:ea typeface="굴림" pitchFamily="50" charset="-127"/>
              </a:rPr>
              <a:t>Cloudy = false.</a:t>
            </a:r>
          </a:p>
          <a:p>
            <a:pPr lvl="1">
              <a:lnSpc>
                <a:spcPct val="80000"/>
              </a:lnSpc>
            </a:pPr>
            <a:r>
              <a:rPr lang="en-US" altLang="ko-KR" sz="1800" dirty="0">
                <a:ea typeface="굴림" pitchFamily="50" charset="-127"/>
              </a:rPr>
              <a:t>Now current state is </a:t>
            </a:r>
            <a:r>
              <a:rPr lang="en-US" altLang="ko-KR" sz="1800" dirty="0">
                <a:solidFill>
                  <a:srgbClr val="008380"/>
                </a:solidFill>
                <a:ea typeface="굴림" pitchFamily="50" charset="-127"/>
              </a:rPr>
              <a:t>[false, true, false, true] </a:t>
            </a:r>
            <a:r>
              <a:rPr lang="en-US" altLang="ko-KR" sz="1800" dirty="0">
                <a:ea typeface="굴림" pitchFamily="50" charset="-127"/>
              </a:rPr>
              <a:t>and counts are updated</a:t>
            </a:r>
          </a:p>
          <a:p>
            <a:pPr lvl="1">
              <a:lnSpc>
                <a:spcPct val="80000"/>
              </a:lnSpc>
            </a:pPr>
            <a:r>
              <a:rPr lang="en-US" altLang="ko-KR" sz="1800" dirty="0">
                <a:solidFill>
                  <a:srgbClr val="008380"/>
                </a:solidFill>
                <a:ea typeface="굴림" pitchFamily="50" charset="-127"/>
              </a:rPr>
              <a:t>Rain </a:t>
            </a:r>
            <a:r>
              <a:rPr lang="en-US" altLang="ko-KR" sz="1800" dirty="0">
                <a:ea typeface="굴림" pitchFamily="50" charset="-127"/>
              </a:rPr>
              <a:t>is sampled, given the current values of its Markov blanket variables</a:t>
            </a:r>
          </a:p>
          <a:p>
            <a:pPr lvl="1">
              <a:lnSpc>
                <a:spcPct val="80000"/>
              </a:lnSpc>
              <a:buFont typeface="Wingdings" pitchFamily="2" charset="2"/>
              <a:buNone/>
            </a:pPr>
            <a:r>
              <a:rPr lang="en-US" altLang="ko-KR" sz="1800" dirty="0">
                <a:ea typeface="굴림" pitchFamily="50" charset="-127"/>
              </a:rPr>
              <a:t>	So, we sample from </a:t>
            </a:r>
            <a:r>
              <a:rPr lang="en-US" altLang="ko-KR" sz="1800" dirty="0">
                <a:solidFill>
                  <a:srgbClr val="008380"/>
                </a:solidFill>
                <a:ea typeface="굴림" pitchFamily="50" charset="-127"/>
              </a:rPr>
              <a:t>P(</a:t>
            </a:r>
            <a:r>
              <a:rPr lang="en-US" altLang="ko-KR" sz="1800" dirty="0" err="1">
                <a:solidFill>
                  <a:srgbClr val="008380"/>
                </a:solidFill>
                <a:ea typeface="굴림" pitchFamily="50" charset="-127"/>
              </a:rPr>
              <a:t>Rain|Cloudy</a:t>
            </a:r>
            <a:r>
              <a:rPr lang="en-US" altLang="ko-KR" sz="1800" dirty="0">
                <a:solidFill>
                  <a:srgbClr val="008380"/>
                </a:solidFill>
                <a:ea typeface="굴림" pitchFamily="50" charset="-127"/>
              </a:rPr>
              <a:t>=</a:t>
            </a:r>
            <a:r>
              <a:rPr lang="en-US" altLang="ko-KR" sz="1800" dirty="0" err="1">
                <a:solidFill>
                  <a:srgbClr val="008380"/>
                </a:solidFill>
                <a:ea typeface="굴림" pitchFamily="50" charset="-127"/>
              </a:rPr>
              <a:t>false,Sprinkler</a:t>
            </a:r>
            <a:r>
              <a:rPr lang="en-US" altLang="ko-KR" sz="1800" dirty="0">
                <a:solidFill>
                  <a:srgbClr val="008380"/>
                </a:solidFill>
                <a:ea typeface="굴림" pitchFamily="50" charset="-127"/>
              </a:rPr>
              <a:t>=true, </a:t>
            </a:r>
            <a:r>
              <a:rPr lang="en-US" altLang="ko-KR" sz="1800" dirty="0" err="1">
                <a:solidFill>
                  <a:srgbClr val="008380"/>
                </a:solidFill>
                <a:ea typeface="굴림" pitchFamily="50" charset="-127"/>
              </a:rPr>
              <a:t>WetGrass</a:t>
            </a:r>
            <a:r>
              <a:rPr lang="en-US" altLang="ko-KR" sz="1800" dirty="0">
                <a:solidFill>
                  <a:srgbClr val="008380"/>
                </a:solidFill>
                <a:ea typeface="굴림" pitchFamily="50" charset="-127"/>
              </a:rPr>
              <a:t>=true)</a:t>
            </a:r>
          </a:p>
          <a:p>
            <a:pPr lvl="1">
              <a:lnSpc>
                <a:spcPct val="80000"/>
              </a:lnSpc>
              <a:buFont typeface="Wingdings" pitchFamily="2" charset="2"/>
              <a:buNone/>
            </a:pPr>
            <a:r>
              <a:rPr lang="en-US" altLang="ko-KR" sz="1800" dirty="0">
                <a:ea typeface="굴림" pitchFamily="50" charset="-127"/>
              </a:rPr>
              <a:t>	Suppose the result is </a:t>
            </a:r>
            <a:r>
              <a:rPr lang="en-US" altLang="ko-KR" sz="1800" dirty="0">
                <a:solidFill>
                  <a:srgbClr val="008380"/>
                </a:solidFill>
                <a:ea typeface="굴림" pitchFamily="50" charset="-127"/>
              </a:rPr>
              <a:t>Rain = true.</a:t>
            </a:r>
          </a:p>
          <a:p>
            <a:pPr lvl="1">
              <a:lnSpc>
                <a:spcPct val="80000"/>
              </a:lnSpc>
            </a:pPr>
            <a:r>
              <a:rPr lang="en-US" altLang="ko-KR" sz="1800" dirty="0">
                <a:ea typeface="굴림" pitchFamily="50" charset="-127"/>
              </a:rPr>
              <a:t>Then current state is </a:t>
            </a:r>
            <a:r>
              <a:rPr lang="en-US" altLang="ko-KR" sz="1800" dirty="0">
                <a:solidFill>
                  <a:srgbClr val="008380"/>
                </a:solidFill>
                <a:ea typeface="굴림" pitchFamily="50" charset="-127"/>
              </a:rPr>
              <a:t>[false, true, true, true]</a:t>
            </a:r>
          </a:p>
          <a:p>
            <a:pPr>
              <a:lnSpc>
                <a:spcPct val="80000"/>
              </a:lnSpc>
            </a:pPr>
            <a:r>
              <a:rPr lang="en-US" altLang="ko-KR" sz="1800" dirty="0">
                <a:ea typeface="굴림" pitchFamily="50" charset="-127"/>
              </a:rPr>
              <a:t>After all the iterations, let’s say the process visited </a:t>
            </a:r>
            <a:r>
              <a:rPr lang="en-US" altLang="ko-KR" sz="1800" dirty="0">
                <a:solidFill>
                  <a:srgbClr val="008380"/>
                </a:solidFill>
                <a:ea typeface="굴림" pitchFamily="50" charset="-127"/>
              </a:rPr>
              <a:t>20</a:t>
            </a:r>
            <a:r>
              <a:rPr lang="en-US" altLang="ko-KR" sz="1800" dirty="0">
                <a:ea typeface="굴림" pitchFamily="50" charset="-127"/>
              </a:rPr>
              <a:t> states where </a:t>
            </a:r>
            <a:r>
              <a:rPr lang="en-US" altLang="ko-KR" sz="1800" dirty="0">
                <a:solidFill>
                  <a:srgbClr val="008380"/>
                </a:solidFill>
                <a:ea typeface="굴림" pitchFamily="50" charset="-127"/>
              </a:rPr>
              <a:t>Rain</a:t>
            </a:r>
            <a:r>
              <a:rPr lang="en-US" altLang="ko-KR" sz="1800" dirty="0">
                <a:ea typeface="굴림" pitchFamily="50" charset="-127"/>
              </a:rPr>
              <a:t> is true and </a:t>
            </a:r>
            <a:r>
              <a:rPr lang="en-US" altLang="ko-KR" sz="1800" dirty="0">
                <a:solidFill>
                  <a:srgbClr val="008380"/>
                </a:solidFill>
                <a:ea typeface="굴림" pitchFamily="50" charset="-127"/>
              </a:rPr>
              <a:t>60</a:t>
            </a:r>
            <a:r>
              <a:rPr lang="en-US" altLang="ko-KR" sz="1800" dirty="0">
                <a:ea typeface="굴림" pitchFamily="50" charset="-127"/>
              </a:rPr>
              <a:t> states where </a:t>
            </a:r>
            <a:r>
              <a:rPr lang="en-US" altLang="ko-KR" sz="1800" dirty="0">
                <a:solidFill>
                  <a:srgbClr val="008380"/>
                </a:solidFill>
                <a:ea typeface="굴림" pitchFamily="50" charset="-127"/>
              </a:rPr>
              <a:t>Rain</a:t>
            </a:r>
            <a:r>
              <a:rPr lang="en-US" altLang="ko-KR" sz="1800" dirty="0">
                <a:ea typeface="굴림" pitchFamily="50" charset="-127"/>
              </a:rPr>
              <a:t> is false then the answer of the query is </a:t>
            </a:r>
            <a:r>
              <a:rPr lang="en-US" altLang="ko-KR" sz="1800" dirty="0">
                <a:solidFill>
                  <a:srgbClr val="008380"/>
                </a:solidFill>
                <a:ea typeface="굴림" pitchFamily="50" charset="-127"/>
              </a:rPr>
              <a:t>NORMALIZE((20,60))=(0.25,0.75)</a:t>
            </a:r>
          </a:p>
          <a:p>
            <a:pPr>
              <a:lnSpc>
                <a:spcPct val="80000"/>
              </a:lnSpc>
            </a:pPr>
            <a:endParaRPr lang="ko-KR" altLang="en-US" sz="1800" dirty="0">
              <a:ea typeface="굴림" pitchFamily="50" charset="-127"/>
            </a:endParaRP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450" y="0"/>
            <a:ext cx="2749550" cy="215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el 4"/>
          <p:cNvSpPr>
            <a:spLocks noGrp="1"/>
          </p:cNvSpPr>
          <p:nvPr>
            <p:ph type="title"/>
          </p:nvPr>
        </p:nvSpPr>
        <p:spPr>
          <a:xfrm>
            <a:off x="152400" y="332656"/>
            <a:ext cx="6172200" cy="1066800"/>
          </a:xfrm>
        </p:spPr>
        <p:txBody>
          <a:bodyPr/>
          <a:lstStyle/>
          <a:p>
            <a:r>
              <a:rPr lang="en-US" altLang="ko-KR" sz="2800" dirty="0">
                <a:ea typeface="굴림" pitchFamily="50" charset="-127"/>
              </a:rPr>
              <a:t>Markov Chain Monte Carlo: Example</a:t>
            </a:r>
            <a:endParaRPr lang="de-DE" sz="2800" dirty="0"/>
          </a:p>
        </p:txBody>
      </p:sp>
      <p:sp>
        <p:nvSpPr>
          <p:cNvPr id="6" name="Slide Number Placeholder 3">
            <a:extLst>
              <a:ext uri="{FF2B5EF4-FFF2-40B4-BE49-F238E27FC236}">
                <a16:creationId xmlns:a16="http://schemas.microsoft.com/office/drawing/2014/main" id="{268B865C-1E69-A04E-8746-7FE88CF437C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107</a:t>
            </a:fld>
            <a:endParaRPr lang="de-DE" dirty="0"/>
          </a:p>
        </p:txBody>
      </p:sp>
    </p:spTree>
    <p:extLst>
      <p:ext uri="{BB962C8B-B14F-4D97-AF65-F5344CB8AC3E}">
        <p14:creationId xmlns:p14="http://schemas.microsoft.com/office/powerpoint/2010/main" val="21579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56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56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56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88032"/>
            <a:ext cx="8229600" cy="548680"/>
          </a:xfrm>
        </p:spPr>
        <p:txBody>
          <a:bodyPr/>
          <a:lstStyle/>
          <a:p>
            <a:r>
              <a:rPr lang="en-US" dirty="0"/>
              <a:t>MCMC</a:t>
            </a:r>
          </a:p>
        </p:txBody>
      </p:sp>
      <p:pic>
        <p:nvPicPr>
          <p:cNvPr id="655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25" y="1167283"/>
            <a:ext cx="7585075" cy="492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feld 2"/>
          <p:cNvSpPr txBox="1"/>
          <p:nvPr/>
        </p:nvSpPr>
        <p:spPr>
          <a:xfrm>
            <a:off x="5004048" y="3573016"/>
            <a:ext cx="325668" cy="369332"/>
          </a:xfrm>
          <a:prstGeom prst="rect">
            <a:avLst/>
          </a:prstGeom>
          <a:solidFill>
            <a:schemeClr val="bg1"/>
          </a:solidFill>
        </p:spPr>
        <p:txBody>
          <a:bodyPr wrap="none" rtlCol="0">
            <a:spAutoFit/>
          </a:bodyPr>
          <a:lstStyle/>
          <a:p>
            <a:r>
              <a:rPr lang="de-DE" dirty="0"/>
              <a:t>Z</a:t>
            </a:r>
          </a:p>
        </p:txBody>
      </p:sp>
      <p:sp>
        <p:nvSpPr>
          <p:cNvPr id="7" name="Textfeld 6"/>
          <p:cNvSpPr txBox="1"/>
          <p:nvPr/>
        </p:nvSpPr>
        <p:spPr>
          <a:xfrm>
            <a:off x="2483768" y="3284984"/>
            <a:ext cx="300082" cy="369332"/>
          </a:xfrm>
          <a:prstGeom prst="rect">
            <a:avLst/>
          </a:prstGeom>
          <a:solidFill>
            <a:srgbClr val="FFFFFF"/>
          </a:solidFill>
        </p:spPr>
        <p:txBody>
          <a:bodyPr wrap="none" rtlCol="0">
            <a:spAutoFit/>
          </a:bodyPr>
          <a:lstStyle/>
          <a:p>
            <a:r>
              <a:rPr lang="de-DE" dirty="0"/>
              <a:t>s</a:t>
            </a:r>
          </a:p>
        </p:txBody>
      </p:sp>
      <p:sp>
        <p:nvSpPr>
          <p:cNvPr id="8" name="Textfeld 7"/>
          <p:cNvSpPr txBox="1"/>
          <p:nvPr/>
        </p:nvSpPr>
        <p:spPr>
          <a:xfrm>
            <a:off x="1751638" y="3573016"/>
            <a:ext cx="300082" cy="369332"/>
          </a:xfrm>
          <a:prstGeom prst="rect">
            <a:avLst/>
          </a:prstGeom>
          <a:solidFill>
            <a:srgbClr val="FFFFFF"/>
          </a:solidFill>
        </p:spPr>
        <p:txBody>
          <a:bodyPr wrap="none" rtlCol="0">
            <a:spAutoFit/>
          </a:bodyPr>
          <a:lstStyle/>
          <a:p>
            <a:r>
              <a:rPr lang="de-DE" dirty="0"/>
              <a:t>s</a:t>
            </a:r>
          </a:p>
        </p:txBody>
      </p:sp>
      <p:sp>
        <p:nvSpPr>
          <p:cNvPr id="9" name="Textfeld 8"/>
          <p:cNvSpPr txBox="1"/>
          <p:nvPr/>
        </p:nvSpPr>
        <p:spPr>
          <a:xfrm>
            <a:off x="3839870" y="4293096"/>
            <a:ext cx="300082" cy="369332"/>
          </a:xfrm>
          <a:prstGeom prst="rect">
            <a:avLst/>
          </a:prstGeom>
          <a:solidFill>
            <a:srgbClr val="FFFFFF"/>
          </a:solidFill>
        </p:spPr>
        <p:txBody>
          <a:bodyPr wrap="none" rtlCol="0">
            <a:spAutoFit/>
          </a:bodyPr>
          <a:lstStyle/>
          <a:p>
            <a:r>
              <a:rPr lang="de-DE" dirty="0"/>
              <a:t>s</a:t>
            </a:r>
          </a:p>
        </p:txBody>
      </p:sp>
      <p:sp>
        <p:nvSpPr>
          <p:cNvPr id="10" name="Textfeld 9"/>
          <p:cNvSpPr txBox="1"/>
          <p:nvPr/>
        </p:nvSpPr>
        <p:spPr>
          <a:xfrm>
            <a:off x="4716016" y="4571836"/>
            <a:ext cx="300082" cy="369332"/>
          </a:xfrm>
          <a:prstGeom prst="rect">
            <a:avLst/>
          </a:prstGeom>
          <a:solidFill>
            <a:srgbClr val="FFFFFF"/>
          </a:solidFill>
        </p:spPr>
        <p:txBody>
          <a:bodyPr wrap="none" rtlCol="0">
            <a:spAutoFit/>
          </a:bodyPr>
          <a:lstStyle/>
          <a:p>
            <a:r>
              <a:rPr lang="de-DE" dirty="0"/>
              <a:t>s</a:t>
            </a:r>
          </a:p>
        </p:txBody>
      </p:sp>
      <p:sp>
        <p:nvSpPr>
          <p:cNvPr id="12" name="Textfeld 11"/>
          <p:cNvSpPr txBox="1"/>
          <p:nvPr/>
        </p:nvSpPr>
        <p:spPr>
          <a:xfrm>
            <a:off x="5568062" y="4797152"/>
            <a:ext cx="300082" cy="369332"/>
          </a:xfrm>
          <a:prstGeom prst="rect">
            <a:avLst/>
          </a:prstGeom>
          <a:solidFill>
            <a:srgbClr val="FFFFFF"/>
          </a:solidFill>
        </p:spPr>
        <p:txBody>
          <a:bodyPr wrap="none" rtlCol="0">
            <a:spAutoFit/>
          </a:bodyPr>
          <a:lstStyle/>
          <a:p>
            <a:r>
              <a:rPr lang="de-DE" dirty="0"/>
              <a:t>s</a:t>
            </a:r>
          </a:p>
        </p:txBody>
      </p:sp>
      <p:sp>
        <p:nvSpPr>
          <p:cNvPr id="11" name="Slide Number Placeholder 3">
            <a:extLst>
              <a:ext uri="{FF2B5EF4-FFF2-40B4-BE49-F238E27FC236}">
                <a16:creationId xmlns:a16="http://schemas.microsoft.com/office/drawing/2014/main" id="{CE338B51-2BC0-7E4A-8C84-065253AEAC1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108</a:t>
            </a:fld>
            <a:endParaRPr lang="de-DE" dirty="0"/>
          </a:p>
        </p:txBody>
      </p:sp>
    </p:spTree>
    <p:extLst>
      <p:ext uri="{BB962C8B-B14F-4D97-AF65-F5344CB8AC3E}">
        <p14:creationId xmlns:p14="http://schemas.microsoft.com/office/powerpoint/2010/main" val="42904555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Summary</a:t>
            </a:r>
          </a:p>
        </p:txBody>
      </p:sp>
      <p:sp>
        <p:nvSpPr>
          <p:cNvPr id="67587" name="Rectangle 3"/>
          <p:cNvSpPr>
            <a:spLocks noGrp="1" noChangeArrowheads="1"/>
          </p:cNvSpPr>
          <p:nvPr>
            <p:ph type="body" idx="1"/>
          </p:nvPr>
        </p:nvSpPr>
        <p:spPr/>
        <p:txBody>
          <a:bodyPr/>
          <a:lstStyle/>
          <a:p>
            <a:pPr>
              <a:lnSpc>
                <a:spcPct val="90000"/>
              </a:lnSpc>
            </a:pPr>
            <a:r>
              <a:rPr lang="en-US" sz="2400" dirty="0"/>
              <a:t>Bayesian networks provide a natural representation for (causally induced) conditional independence</a:t>
            </a:r>
          </a:p>
          <a:p>
            <a:pPr>
              <a:lnSpc>
                <a:spcPct val="90000"/>
              </a:lnSpc>
            </a:pPr>
            <a:r>
              <a:rPr lang="en-US" sz="2400" dirty="0"/>
              <a:t>Topology + CPTs = compact representation of joint distribution</a:t>
            </a:r>
          </a:p>
          <a:p>
            <a:pPr>
              <a:lnSpc>
                <a:spcPct val="90000"/>
              </a:lnSpc>
            </a:pPr>
            <a:r>
              <a:rPr lang="en-US" sz="2400" dirty="0"/>
              <a:t>Generally easy for domain experts to construct</a:t>
            </a:r>
          </a:p>
          <a:p>
            <a:pPr>
              <a:lnSpc>
                <a:spcPct val="90000"/>
              </a:lnSpc>
            </a:pPr>
            <a:r>
              <a:rPr lang="en-US" sz="2400" dirty="0"/>
              <a:t>Exact inference by variable elimination</a:t>
            </a:r>
          </a:p>
          <a:p>
            <a:pPr lvl="1">
              <a:lnSpc>
                <a:spcPct val="90000"/>
              </a:lnSpc>
            </a:pPr>
            <a:r>
              <a:rPr lang="en-US" sz="2000" dirty="0" err="1"/>
              <a:t>polytime</a:t>
            </a:r>
            <a:r>
              <a:rPr lang="en-US" sz="2000" dirty="0"/>
              <a:t> on </a:t>
            </a:r>
            <a:r>
              <a:rPr lang="en-US" sz="2000" dirty="0" err="1"/>
              <a:t>polytrees</a:t>
            </a:r>
            <a:r>
              <a:rPr lang="en-US" sz="2000" dirty="0"/>
              <a:t>, NP-hard on general graphs</a:t>
            </a:r>
          </a:p>
          <a:p>
            <a:pPr lvl="1">
              <a:lnSpc>
                <a:spcPct val="90000"/>
              </a:lnSpc>
            </a:pPr>
            <a:r>
              <a:rPr lang="en-US" sz="2000" dirty="0"/>
              <a:t>space can be exponential as well</a:t>
            </a:r>
          </a:p>
          <a:p>
            <a:pPr>
              <a:lnSpc>
                <a:spcPct val="90000"/>
              </a:lnSpc>
            </a:pPr>
            <a:r>
              <a:rPr lang="en-US" sz="2200" dirty="0"/>
              <a:t>Exact inference by belief propagation on </a:t>
            </a:r>
            <a:r>
              <a:rPr lang="en-US" sz="2200" dirty="0" err="1"/>
              <a:t>polytrees</a:t>
            </a:r>
            <a:endParaRPr lang="en-US" sz="2200" dirty="0"/>
          </a:p>
          <a:p>
            <a:pPr>
              <a:lnSpc>
                <a:spcPct val="90000"/>
              </a:lnSpc>
            </a:pPr>
            <a:r>
              <a:rPr lang="en-US" sz="2400" dirty="0"/>
              <a:t>Approximate inference based on sampling and counting help to overcome complexity of exact inference</a:t>
            </a:r>
          </a:p>
        </p:txBody>
      </p:sp>
      <p:sp>
        <p:nvSpPr>
          <p:cNvPr id="4" name="Slide Number Placeholder 3">
            <a:extLst>
              <a:ext uri="{FF2B5EF4-FFF2-40B4-BE49-F238E27FC236}">
                <a16:creationId xmlns:a16="http://schemas.microsoft.com/office/drawing/2014/main" id="{2DE2AA5C-8784-7343-AA06-B15DC9B00A6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109</a:t>
            </a:fld>
            <a:endParaRPr lang="de-DE" dirty="0"/>
          </a:p>
        </p:txBody>
      </p:sp>
    </p:spTree>
    <p:extLst>
      <p:ext uri="{BB962C8B-B14F-4D97-AF65-F5344CB8AC3E}">
        <p14:creationId xmlns:p14="http://schemas.microsoft.com/office/powerpoint/2010/main" val="93032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Inference by enumeration</a:t>
            </a:r>
          </a:p>
        </p:txBody>
      </p:sp>
      <p:sp>
        <p:nvSpPr>
          <p:cNvPr id="58371"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br>
              <a:rPr lang="en-US" sz="2000" dirty="0">
                <a:ea typeface="ＭＳ Ｐゴシック" charset="0"/>
              </a:rPr>
            </a:b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buFont typeface="Times" charset="0"/>
              <a:buNone/>
            </a:pPr>
            <a:r>
              <a:rPr lang="en-US" sz="2000" dirty="0">
                <a:ea typeface="ＭＳ Ｐゴシック" charset="0"/>
              </a:rPr>
              <a:t>
For any proposition </a:t>
            </a:r>
            <a:r>
              <a:rPr lang="el-GR" sz="2000" dirty="0">
                <a:ea typeface="ＭＳ Ｐゴシック" charset="0"/>
                <a:cs typeface="Arial" charset="0"/>
              </a:rPr>
              <a:t>φ</a:t>
            </a:r>
            <a:r>
              <a:rPr lang="en-US" sz="2000" dirty="0">
                <a:ea typeface="ＭＳ Ｐゴシック" charset="0"/>
              </a:rPr>
              <a:t>, sum the atomic events where it is true: </a:t>
            </a:r>
            <a:br>
              <a:rPr lang="en-US" sz="2000" dirty="0">
                <a:ea typeface="ＭＳ Ｐゴシック" charset="0"/>
              </a:rPr>
            </a:br>
            <a:r>
              <a:rPr lang="en-US" sz="2000" dirty="0">
                <a:solidFill>
                  <a:schemeClr val="accent1">
                    <a:lumMod val="50000"/>
                  </a:schemeClr>
                </a:solidFill>
                <a:ea typeface="ＭＳ Ｐゴシック" charset="0"/>
              </a:rPr>
              <a:t>P(</a:t>
            </a:r>
            <a:r>
              <a:rPr lang="el-GR" sz="2000" dirty="0">
                <a:solidFill>
                  <a:schemeClr val="accent1">
                    <a:lumMod val="50000"/>
                  </a:schemeClr>
                </a:solidFill>
                <a:ea typeface="ＭＳ Ｐゴシック" charset="0"/>
                <a:cs typeface="Arial" charset="0"/>
              </a:rPr>
              <a:t>φ</a:t>
            </a:r>
            <a:r>
              <a:rPr lang="en-US" sz="2000" dirty="0">
                <a:solidFill>
                  <a:schemeClr val="accent1">
                    <a:lumMod val="50000"/>
                  </a:schemeClr>
                </a:solidFill>
                <a:ea typeface="ＭＳ Ｐゴシック" charset="0"/>
              </a:rPr>
              <a:t>) = </a:t>
            </a:r>
            <a:r>
              <a:rPr lang="el-GR" sz="2000" dirty="0">
                <a:solidFill>
                  <a:schemeClr val="accent1">
                    <a:lumMod val="50000"/>
                  </a:schemeClr>
                </a:solidFill>
                <a:ea typeface="ＭＳ Ｐゴシック" charset="0"/>
                <a:cs typeface="Arial" charset="0"/>
              </a:rPr>
              <a:t>Σ</a:t>
            </a:r>
            <a:r>
              <a:rPr lang="el-GR" sz="2000" baseline="-25000" dirty="0">
                <a:solidFill>
                  <a:schemeClr val="accent1">
                    <a:lumMod val="50000"/>
                  </a:schemeClr>
                </a:solidFill>
                <a:ea typeface="ＭＳ Ｐゴシック" charset="0"/>
                <a:cs typeface="Arial" charset="0"/>
              </a:rPr>
              <a:t>ω</a:t>
            </a:r>
            <a:r>
              <a:rPr lang="en-US" sz="2000" baseline="-25000" dirty="0">
                <a:solidFill>
                  <a:schemeClr val="accent1">
                    <a:lumMod val="50000"/>
                  </a:schemeClr>
                </a:solidFill>
                <a:ea typeface="ＭＳ Ｐゴシック" charset="0"/>
              </a:rPr>
              <a:t>:</a:t>
            </a:r>
            <a:r>
              <a:rPr lang="el-GR" sz="2000" baseline="-25000" dirty="0">
                <a:solidFill>
                  <a:schemeClr val="accent1">
                    <a:lumMod val="50000"/>
                  </a:schemeClr>
                </a:solidFill>
                <a:ea typeface="ＭＳ Ｐゴシック" charset="0"/>
                <a:cs typeface="Arial" charset="0"/>
              </a:rPr>
              <a:t>ω</a:t>
            </a:r>
            <a:r>
              <a:rPr lang="de-DE" sz="2000" baseline="-25000" dirty="0">
                <a:solidFill>
                  <a:schemeClr val="accent1">
                    <a:lumMod val="50000"/>
                  </a:schemeClr>
                </a:solidFill>
                <a:ea typeface="ＭＳ Ｐゴシック" charset="0"/>
                <a:cs typeface="Arial" charset="0"/>
              </a:rPr>
              <a:t>⊨</a:t>
            </a:r>
            <a:r>
              <a:rPr lang="el-GR" sz="2000" baseline="-25000" dirty="0">
                <a:solidFill>
                  <a:schemeClr val="accent1">
                    <a:lumMod val="50000"/>
                  </a:schemeClr>
                </a:solidFill>
                <a:ea typeface="ＭＳ Ｐゴシック" charset="0"/>
                <a:cs typeface="Arial" charset="0"/>
              </a:rPr>
              <a:t>φ</a:t>
            </a:r>
            <a:r>
              <a:rPr lang="en-US" sz="2000" dirty="0">
                <a:solidFill>
                  <a:schemeClr val="accent1">
                    <a:lumMod val="50000"/>
                  </a:schemeClr>
                </a:solidFill>
                <a:ea typeface="ＭＳ Ｐゴシック" charset="0"/>
              </a:rPr>
              <a:t> P(</a:t>
            </a:r>
            <a:r>
              <a:rPr lang="el-GR" sz="2000" dirty="0">
                <a:solidFill>
                  <a:schemeClr val="accent1">
                    <a:lumMod val="50000"/>
                  </a:schemeClr>
                </a:solidFill>
                <a:ea typeface="ＭＳ Ｐゴシック" charset="0"/>
                <a:cs typeface="Arial" charset="0"/>
              </a:rPr>
              <a:t>ω</a:t>
            </a:r>
            <a:r>
              <a:rPr lang="en-US" sz="2000" dirty="0">
                <a:solidFill>
                  <a:schemeClr val="accent1">
                    <a:lumMod val="50000"/>
                  </a:schemeClr>
                </a:solidFill>
                <a:ea typeface="ＭＳ Ｐゴシック" charset="0"/>
              </a:rPr>
              <a:t>)</a:t>
            </a:r>
            <a:r>
              <a:rPr lang="en-US" sz="2000" dirty="0">
                <a:ea typeface="ＭＳ Ｐゴシック" charset="0"/>
              </a:rPr>
              <a:t>
</a:t>
            </a:r>
          </a:p>
          <a:p>
            <a:pPr eaLnBrk="1" hangingPunct="1">
              <a:lnSpc>
                <a:spcPct val="90000"/>
              </a:lnSpc>
            </a:pPr>
            <a:r>
              <a:rPr lang="en-US" sz="2000" dirty="0">
                <a:solidFill>
                  <a:schemeClr val="accent1">
                    <a:lumMod val="50000"/>
                  </a:schemeClr>
                </a:solidFill>
                <a:ea typeface="ＭＳ Ｐゴシック" charset="0"/>
              </a:rPr>
              <a:t>P(cavity </a:t>
            </a:r>
            <a:r>
              <a:rPr lang="en-US" sz="2000" dirty="0">
                <a:solidFill>
                  <a:schemeClr val="accent1">
                    <a:lumMod val="50000"/>
                  </a:schemeClr>
                </a:solidFill>
                <a:ea typeface="ＭＳ Ｐゴシック" charset="0"/>
                <a:sym typeface="Symbol" charset="0"/>
              </a:rPr>
              <a:t></a:t>
            </a:r>
            <a:r>
              <a:rPr lang="en-US" sz="2000" dirty="0">
                <a:solidFill>
                  <a:schemeClr val="accent1">
                    <a:lumMod val="50000"/>
                  </a:schemeClr>
                </a:solidFill>
                <a:ea typeface="ＭＳ Ｐゴシック" charset="0"/>
              </a:rPr>
              <a:t> </a:t>
            </a:r>
            <a:r>
              <a:rPr lang="en-US" sz="2000" i="1" dirty="0">
                <a:solidFill>
                  <a:schemeClr val="accent1">
                    <a:lumMod val="50000"/>
                  </a:schemeClr>
                </a:solidFill>
                <a:ea typeface="ＭＳ Ｐゴシック" charset="0"/>
              </a:rPr>
              <a:t>toothache</a:t>
            </a:r>
            <a:r>
              <a:rPr lang="en-US" sz="2000" dirty="0">
                <a:solidFill>
                  <a:schemeClr val="accent1">
                    <a:lumMod val="50000"/>
                  </a:schemeClr>
                </a:solidFill>
                <a:ea typeface="ＭＳ Ｐゴシック" charset="0"/>
              </a:rPr>
              <a:t>) = 0.108 + 0.012 + 0.072 + 0.008+ 0.016 + 0.064 = 0.28</a:t>
            </a:r>
            <a:br>
              <a:rPr lang="en-US" sz="2000" dirty="0">
                <a:solidFill>
                  <a:schemeClr val="accent1">
                    <a:lumMod val="50000"/>
                  </a:schemeClr>
                </a:solidFill>
                <a:ea typeface="ＭＳ Ｐゴシック" charset="0"/>
              </a:rPr>
            </a:br>
            <a:br>
              <a:rPr lang="en-US" sz="2000" dirty="0">
                <a:ea typeface="ＭＳ Ｐゴシック" charset="0"/>
              </a:rPr>
            </a:br>
            <a:r>
              <a:rPr lang="en-US" sz="1600" dirty="0">
                <a:solidFill>
                  <a:schemeClr val="accent1">
                    <a:lumMod val="50000"/>
                  </a:schemeClr>
                </a:solidFill>
                <a:ea typeface="ＭＳ Ｐゴシック" charset="0"/>
              </a:rPr>
              <a:t>(P(</a:t>
            </a:r>
            <a:r>
              <a:rPr lang="en-US" sz="1600" i="1" dirty="0">
                <a:solidFill>
                  <a:schemeClr val="accent1">
                    <a:lumMod val="50000"/>
                  </a:schemeClr>
                </a:solidFill>
                <a:ea typeface="ＭＳ Ｐゴシック" charset="0"/>
              </a:rPr>
              <a:t>cavity </a:t>
            </a:r>
            <a:r>
              <a:rPr lang="en-US" sz="1600" dirty="0">
                <a:solidFill>
                  <a:schemeClr val="accent1">
                    <a:lumMod val="50000"/>
                  </a:schemeClr>
                </a:solidFill>
                <a:ea typeface="ＭＳ Ｐゴシック" charset="0"/>
                <a:sym typeface="Symbol" charset="0"/>
              </a:rPr>
              <a:t></a:t>
            </a:r>
            <a:r>
              <a:rPr lang="en-US" sz="1600" dirty="0">
                <a:solidFill>
                  <a:schemeClr val="accent1">
                    <a:lumMod val="50000"/>
                  </a:schemeClr>
                </a:solidFill>
                <a:ea typeface="ＭＳ Ｐゴシック" charset="0"/>
              </a:rPr>
              <a:t> </a:t>
            </a:r>
            <a:r>
              <a:rPr lang="en-US" sz="1600" i="1" dirty="0">
                <a:solidFill>
                  <a:schemeClr val="accent1">
                    <a:lumMod val="50000"/>
                  </a:schemeClr>
                </a:solidFill>
                <a:ea typeface="ＭＳ Ｐゴシック" charset="0"/>
              </a:rPr>
              <a:t>toothache</a:t>
            </a:r>
            <a:r>
              <a:rPr lang="en-US" sz="1600" dirty="0">
                <a:solidFill>
                  <a:schemeClr val="accent1">
                    <a:lumMod val="50000"/>
                  </a:schemeClr>
                </a:solidFill>
                <a:ea typeface="ＭＳ Ｐゴシック" charset="0"/>
              </a:rPr>
              <a:t>) = P(</a:t>
            </a:r>
            <a:r>
              <a:rPr lang="en-US" sz="1600" i="1" dirty="0">
                <a:solidFill>
                  <a:schemeClr val="accent1">
                    <a:lumMod val="50000"/>
                  </a:schemeClr>
                </a:solidFill>
                <a:ea typeface="ＭＳ Ｐゴシック" charset="0"/>
              </a:rPr>
              <a:t>cavity</a:t>
            </a:r>
            <a:r>
              <a:rPr lang="en-US" sz="1600" dirty="0">
                <a:solidFill>
                  <a:schemeClr val="accent1">
                    <a:lumMod val="50000"/>
                  </a:schemeClr>
                </a:solidFill>
                <a:ea typeface="ＭＳ Ｐゴシック" charset="0"/>
              </a:rPr>
              <a:t>) + P(</a:t>
            </a:r>
            <a:r>
              <a:rPr lang="en-US" sz="1600" i="1" dirty="0">
                <a:solidFill>
                  <a:schemeClr val="accent1">
                    <a:lumMod val="50000"/>
                  </a:schemeClr>
                </a:solidFill>
                <a:ea typeface="ＭＳ Ｐゴシック" charset="0"/>
              </a:rPr>
              <a:t>toothache</a:t>
            </a:r>
            <a:r>
              <a:rPr lang="en-US" sz="1600" dirty="0">
                <a:solidFill>
                  <a:schemeClr val="accent1">
                    <a:lumMod val="50000"/>
                  </a:schemeClr>
                </a:solidFill>
                <a:ea typeface="ＭＳ Ｐゴシック" charset="0"/>
              </a:rPr>
              <a:t>) – P(</a:t>
            </a:r>
            <a:r>
              <a:rPr lang="en-US" sz="1600" i="1" dirty="0">
                <a:solidFill>
                  <a:schemeClr val="accent1">
                    <a:lumMod val="50000"/>
                  </a:schemeClr>
                </a:solidFill>
                <a:ea typeface="ＭＳ Ｐゴシック" charset="0"/>
              </a:rPr>
              <a:t>cavity</a:t>
            </a:r>
            <a:r>
              <a:rPr lang="en-US" sz="1600" dirty="0">
                <a:solidFill>
                  <a:schemeClr val="accent1">
                    <a:lumMod val="50000"/>
                  </a:schemeClr>
                </a:solidFill>
                <a:ea typeface="ＭＳ Ｐゴシック" charset="0"/>
              </a:rPr>
              <a:t> </a:t>
            </a:r>
            <a:r>
              <a:rPr lang="en-US" sz="1600" dirty="0">
                <a:solidFill>
                  <a:schemeClr val="accent1">
                    <a:lumMod val="50000"/>
                  </a:schemeClr>
                </a:solidFill>
                <a:ea typeface="ＭＳ Ｐゴシック" charset="0"/>
                <a:sym typeface="Symbol" charset="0"/>
              </a:rPr>
              <a:t> </a:t>
            </a:r>
            <a:r>
              <a:rPr lang="en-US" sz="1600" i="1" dirty="0">
                <a:solidFill>
                  <a:schemeClr val="accent1">
                    <a:lumMod val="50000"/>
                  </a:schemeClr>
                </a:solidFill>
                <a:ea typeface="ＭＳ Ｐゴシック" charset="0"/>
                <a:sym typeface="Symbol" charset="0"/>
              </a:rPr>
              <a:t>toothache</a:t>
            </a:r>
            <a:r>
              <a:rPr lang="en-US" sz="1600" dirty="0">
                <a:solidFill>
                  <a:schemeClr val="accent1">
                    <a:lumMod val="50000"/>
                  </a:schemeClr>
                </a:solidFill>
                <a:ea typeface="ＭＳ Ｐゴシック" charset="0"/>
                <a:sym typeface="Symbol" charset="0"/>
              </a:rPr>
              <a:t>))</a:t>
            </a:r>
            <a:endParaRPr lang="en-US" sz="1600" dirty="0">
              <a:solidFill>
                <a:schemeClr val="accent1">
                  <a:lumMod val="50000"/>
                </a:schemeClr>
              </a:solidFill>
              <a:ea typeface="ＭＳ Ｐゴシック" charset="0"/>
            </a:endParaRPr>
          </a:p>
          <a:p>
            <a:pPr eaLnBrk="1" hangingPunct="1">
              <a:lnSpc>
                <a:spcPct val="90000"/>
              </a:lnSpc>
            </a:pPr>
            <a:endParaRPr lang="en-US" sz="1600" dirty="0">
              <a:ea typeface="ＭＳ Ｐゴシック" charset="0"/>
            </a:endParaRPr>
          </a:p>
          <a:p>
            <a:pPr eaLnBrk="1" hangingPunct="1">
              <a:lnSpc>
                <a:spcPct val="90000"/>
              </a:lnSpc>
            </a:pPr>
            <a:endParaRPr lang="en-US" sz="2000" dirty="0">
              <a:ea typeface="ＭＳ Ｐゴシック" charset="0"/>
            </a:endParaRPr>
          </a:p>
        </p:txBody>
      </p:sp>
      <p:pic>
        <p:nvPicPr>
          <p:cNvPr id="58372" name="Picture 4" descr="dentist-j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581400" cy="142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a:t>
            </a:fld>
            <a:endParaRPr lang="de-DE" dirty="0"/>
          </a:p>
        </p:txBody>
      </p:sp>
    </p:spTree>
    <p:extLst>
      <p:ext uri="{BB962C8B-B14F-4D97-AF65-F5344CB8AC3E}">
        <p14:creationId xmlns:p14="http://schemas.microsoft.com/office/powerpoint/2010/main" val="957639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Acknowledgements</a:t>
            </a:r>
            <a:endParaRPr lang="de-DE" dirty="0"/>
          </a:p>
        </p:txBody>
      </p:sp>
      <p:sp>
        <p:nvSpPr>
          <p:cNvPr id="3" name="Inhaltsplatzhalter 2"/>
          <p:cNvSpPr>
            <a:spLocks noGrp="1"/>
          </p:cNvSpPr>
          <p:nvPr>
            <p:ph idx="1"/>
          </p:nvPr>
        </p:nvSpPr>
        <p:spPr/>
        <p:txBody>
          <a:bodyPr/>
          <a:lstStyle/>
          <a:p>
            <a:r>
              <a:rPr lang="de-DE" dirty="0" err="1"/>
              <a:t>Slides</a:t>
            </a:r>
            <a:r>
              <a:rPr lang="de-DE" dirty="0"/>
              <a:t> </a:t>
            </a:r>
            <a:r>
              <a:rPr lang="de-DE" dirty="0" err="1"/>
              <a:t>from</a:t>
            </a:r>
            <a:r>
              <a:rPr lang="de-DE" dirty="0"/>
              <a:t> AIMA </a:t>
            </a:r>
            <a:r>
              <a:rPr lang="de-DE" dirty="0" err="1"/>
              <a:t>book</a:t>
            </a:r>
            <a:r>
              <a:rPr lang="de-DE" dirty="0"/>
              <a:t> </a:t>
            </a:r>
            <a:r>
              <a:rPr lang="de-DE" dirty="0" err="1"/>
              <a:t>provided</a:t>
            </a:r>
            <a:r>
              <a:rPr lang="de-DE" dirty="0"/>
              <a:t> </a:t>
            </a:r>
            <a:r>
              <a:rPr lang="de-DE" dirty="0" err="1"/>
              <a:t>by</a:t>
            </a:r>
            <a:r>
              <a:rPr lang="de-DE" dirty="0"/>
              <a:t> Cristina </a:t>
            </a:r>
            <a:r>
              <a:rPr lang="de-DE" dirty="0" err="1"/>
              <a:t>Conati</a:t>
            </a:r>
            <a:r>
              <a:rPr lang="de-DE" dirty="0"/>
              <a:t>, UBC</a:t>
            </a:r>
            <a:br>
              <a:rPr lang="de-DE" dirty="0"/>
            </a:b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110</a:t>
            </a:fld>
            <a:endParaRPr lang="de-DE"/>
          </a:p>
        </p:txBody>
      </p:sp>
      <p:pic>
        <p:nvPicPr>
          <p:cNvPr id="5" name="Picture 1029" descr="2e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336925" cy="410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138CFE67-AFC0-EF4C-8DAE-EEED8753EA38}"/>
              </a:ext>
            </a:extLst>
          </p:cNvPr>
          <p:cNvSpPr txBox="1">
            <a:spLocks/>
          </p:cNvSpPr>
          <p:nvPr/>
        </p:nvSpPr>
        <p:spPr bwMode="auto">
          <a:xfrm>
            <a:off x="8108950" y="65532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110</a:t>
            </a:fld>
            <a:endParaRPr lang="de-DE" dirty="0"/>
          </a:p>
        </p:txBody>
      </p:sp>
    </p:spTree>
    <p:extLst>
      <p:ext uri="{BB962C8B-B14F-4D97-AF65-F5344CB8AC3E}">
        <p14:creationId xmlns:p14="http://schemas.microsoft.com/office/powerpoint/2010/main" val="11605471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Rectangle 5"/>
          <p:cNvSpPr>
            <a:spLocks noChangeArrowheads="1"/>
          </p:cNvSpPr>
          <p:nvPr/>
        </p:nvSpPr>
        <p:spPr bwMode="auto">
          <a:xfrm>
            <a:off x="250825" y="1219228"/>
            <a:ext cx="3600450" cy="503238"/>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sp>
        <p:nvSpPr>
          <p:cNvPr id="22530" name="Rectangle 2"/>
          <p:cNvSpPr>
            <a:spLocks noGrp="1" noChangeArrowheads="1"/>
          </p:cNvSpPr>
          <p:nvPr>
            <p:ph type="title"/>
          </p:nvPr>
        </p:nvSpPr>
        <p:spPr/>
        <p:txBody>
          <a:bodyPr/>
          <a:lstStyle/>
          <a:p>
            <a:pPr eaLnBrk="1" hangingPunct="1"/>
            <a:r>
              <a:rPr lang="en-US" dirty="0">
                <a:latin typeface="+mn-lt"/>
              </a:rPr>
              <a:t>Data Mining Bayesian Networks</a:t>
            </a:r>
          </a:p>
        </p:txBody>
      </p:sp>
      <p:sp>
        <p:nvSpPr>
          <p:cNvPr id="22531" name="Rectangle 4"/>
          <p:cNvSpPr>
            <a:spLocks noChangeArrowheads="1"/>
          </p:cNvSpPr>
          <p:nvPr/>
        </p:nvSpPr>
        <p:spPr bwMode="auto">
          <a:xfrm>
            <a:off x="250825" y="1268759"/>
            <a:ext cx="8569325" cy="5039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rPr>
              <a:t>Full Bayesian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rPr>
              <a:t>MAP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rPr>
              <a:t>Maximum Likelihood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rPr>
              <a:t>Learning Bayesian Networks</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latin typeface="+mn-lt"/>
              </a:rPr>
              <a:t>Fully observable</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latin typeface="+mn-lt"/>
              </a:rPr>
              <a:t>With hidden (unobservable) variables</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111</a:t>
            </a:fld>
            <a:endParaRPr lang="de-DE" dirty="0"/>
          </a:p>
        </p:txBody>
      </p:sp>
    </p:spTree>
    <p:extLst>
      <p:ext uri="{BB962C8B-B14F-4D97-AF65-F5344CB8AC3E}">
        <p14:creationId xmlns:p14="http://schemas.microsoft.com/office/powerpoint/2010/main" val="1870056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09600" y="11588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Full Bayesian Learning</a:t>
            </a:r>
          </a:p>
        </p:txBody>
      </p:sp>
      <p:sp>
        <p:nvSpPr>
          <p:cNvPr id="23554" name="Rectangle 3"/>
          <p:cNvSpPr>
            <a:spLocks noGrp="1" noChangeArrowheads="1"/>
          </p:cNvSpPr>
          <p:nvPr>
            <p:ph type="body" idx="1"/>
          </p:nvPr>
        </p:nvSpPr>
        <p:spPr>
          <a:xfrm>
            <a:off x="250825" y="1196751"/>
            <a:ext cx="8569325" cy="5111973"/>
          </a:xfrm>
        </p:spPr>
        <p:txBody>
          <a:bodyPr/>
          <a:lstStyle/>
          <a:p>
            <a:pPr eaLnBrk="1" hangingPunct="1">
              <a:lnSpc>
                <a:spcPct val="90000"/>
              </a:lnSpc>
            </a:pPr>
            <a:r>
              <a:rPr lang="en-GB" dirty="0"/>
              <a:t>In the learning methods we have seen so far, the idea was always to find the best model that could explain some observations</a:t>
            </a:r>
          </a:p>
          <a:p>
            <a:pPr eaLnBrk="1" hangingPunct="1">
              <a:lnSpc>
                <a:spcPct val="90000"/>
              </a:lnSpc>
            </a:pPr>
            <a:r>
              <a:rPr lang="en-GB" dirty="0"/>
              <a:t>In contrast, </a:t>
            </a:r>
            <a:r>
              <a:rPr lang="en-GB" dirty="0">
                <a:solidFill>
                  <a:srgbClr val="0000FF"/>
                </a:solidFill>
              </a:rPr>
              <a:t>full Bayesian learning </a:t>
            </a:r>
            <a:r>
              <a:rPr lang="en-GB" dirty="0"/>
              <a:t>sees learning as Bayesian </a:t>
            </a:r>
            <a:r>
              <a:rPr lang="en-GB" dirty="0">
                <a:solidFill>
                  <a:srgbClr val="FF0000"/>
                </a:solidFill>
              </a:rPr>
              <a:t>updating of a probability distribution </a:t>
            </a:r>
            <a:r>
              <a:rPr lang="en-GB" dirty="0"/>
              <a:t>over the hypothesis space, given data</a:t>
            </a:r>
          </a:p>
          <a:p>
            <a:pPr lvl="1" eaLnBrk="1" hangingPunct="1">
              <a:lnSpc>
                <a:spcPct val="80000"/>
              </a:lnSpc>
            </a:pPr>
            <a:r>
              <a:rPr lang="en-GB" dirty="0">
                <a:solidFill>
                  <a:schemeClr val="accent1">
                    <a:lumMod val="50000"/>
                  </a:schemeClr>
                </a:solidFill>
                <a:ea typeface="Arial Unicode MS" charset="0"/>
                <a:cs typeface="Arial Unicode MS" charset="0"/>
              </a:rPr>
              <a:t>H</a:t>
            </a:r>
            <a:r>
              <a:rPr lang="en-GB" dirty="0">
                <a:ea typeface="Arial Unicode MS" charset="0"/>
                <a:cs typeface="Arial Unicode MS" charset="0"/>
              </a:rPr>
              <a:t> is the hypothesis variable</a:t>
            </a:r>
          </a:p>
          <a:p>
            <a:pPr lvl="1" eaLnBrk="1" hangingPunct="1">
              <a:lnSpc>
                <a:spcPct val="80000"/>
              </a:lnSpc>
            </a:pPr>
            <a:r>
              <a:rPr lang="en-GB" dirty="0">
                <a:ea typeface="Arial Unicode MS" charset="0"/>
                <a:cs typeface="Arial Unicode MS" charset="0"/>
              </a:rPr>
              <a:t>Possible hypotheses (values of </a:t>
            </a:r>
            <a:r>
              <a:rPr lang="en-GB" dirty="0">
                <a:solidFill>
                  <a:srgbClr val="3C8C93"/>
                </a:solidFill>
                <a:ea typeface="Arial Unicode MS" charset="0"/>
                <a:cs typeface="Arial Unicode MS" charset="0"/>
              </a:rPr>
              <a:t>H</a:t>
            </a:r>
            <a:r>
              <a:rPr lang="en-GB" dirty="0">
                <a:ea typeface="Arial Unicode MS" charset="0"/>
                <a:cs typeface="Arial Unicode MS" charset="0"/>
              </a:rPr>
              <a:t>) </a:t>
            </a:r>
            <a:r>
              <a:rPr lang="en-GB" dirty="0">
                <a:solidFill>
                  <a:srgbClr val="3C8C93"/>
                </a:solidFill>
                <a:ea typeface="Arial Unicode MS" charset="0"/>
                <a:cs typeface="Arial Unicode MS" charset="0"/>
              </a:rPr>
              <a:t>h</a:t>
            </a:r>
            <a:r>
              <a:rPr lang="en-GB" baseline="-25000" dirty="0">
                <a:solidFill>
                  <a:srgbClr val="3C8C93"/>
                </a:solidFill>
                <a:ea typeface="Arial Unicode MS" charset="0"/>
                <a:cs typeface="Arial Unicode MS" charset="0"/>
              </a:rPr>
              <a:t>1</a:t>
            </a:r>
            <a:r>
              <a:rPr lang="en-GB" dirty="0">
                <a:solidFill>
                  <a:srgbClr val="3C8C93"/>
                </a:solidFill>
                <a:ea typeface="Arial Unicode MS" charset="0"/>
                <a:cs typeface="Arial Unicode MS" charset="0"/>
              </a:rPr>
              <a:t>…, </a:t>
            </a:r>
            <a:r>
              <a:rPr lang="en-GB" dirty="0" err="1">
                <a:solidFill>
                  <a:srgbClr val="3C8C93"/>
                </a:solidFill>
                <a:ea typeface="Arial Unicode MS" charset="0"/>
                <a:cs typeface="Arial Unicode MS" charset="0"/>
              </a:rPr>
              <a:t>h</a:t>
            </a:r>
            <a:r>
              <a:rPr lang="en-GB" baseline="-25000" dirty="0" err="1">
                <a:solidFill>
                  <a:srgbClr val="3C8C93"/>
                </a:solidFill>
                <a:ea typeface="Arial Unicode MS" charset="0"/>
                <a:cs typeface="Arial Unicode MS" charset="0"/>
              </a:rPr>
              <a:t>n</a:t>
            </a:r>
            <a:r>
              <a:rPr lang="en-GB" dirty="0">
                <a:ea typeface="Arial Unicode MS" charset="0"/>
                <a:cs typeface="Arial Unicode MS" charset="0"/>
              </a:rPr>
              <a:t> </a:t>
            </a:r>
          </a:p>
          <a:p>
            <a:pPr lvl="1" eaLnBrk="1" hangingPunct="1">
              <a:lnSpc>
                <a:spcPct val="80000"/>
              </a:lnSpc>
            </a:pPr>
            <a:r>
              <a:rPr lang="en-GB" dirty="0">
                <a:solidFill>
                  <a:srgbClr val="3C8C93"/>
                </a:solidFill>
                <a:ea typeface="Arial Unicode MS" charset="0"/>
                <a:cs typeface="Arial Unicode MS" charset="0"/>
              </a:rPr>
              <a:t>P(H)</a:t>
            </a:r>
            <a:r>
              <a:rPr lang="en-GB" dirty="0">
                <a:ea typeface="Arial Unicode MS" charset="0"/>
                <a:cs typeface="Arial Unicode MS" charset="0"/>
              </a:rPr>
              <a:t> = prior probability distribution over hypothesis space</a:t>
            </a:r>
          </a:p>
          <a:p>
            <a:pPr eaLnBrk="1" hangingPunct="1">
              <a:lnSpc>
                <a:spcPct val="90000"/>
              </a:lnSpc>
            </a:pPr>
            <a:r>
              <a:rPr lang="en-GB" dirty="0" err="1">
                <a:solidFill>
                  <a:srgbClr val="3C8C93"/>
                </a:solidFill>
              </a:rPr>
              <a:t>j</a:t>
            </a:r>
            <a:r>
              <a:rPr lang="en-GB" baseline="-25000" dirty="0" err="1">
                <a:solidFill>
                  <a:srgbClr val="3C8C93"/>
                </a:solidFill>
              </a:rPr>
              <a:t>th</a:t>
            </a:r>
            <a:r>
              <a:rPr lang="en-GB" dirty="0"/>
              <a:t> observation </a:t>
            </a:r>
            <a:r>
              <a:rPr lang="en-GB" dirty="0" err="1">
                <a:solidFill>
                  <a:srgbClr val="3C8C93"/>
                </a:solidFill>
              </a:rPr>
              <a:t>d</a:t>
            </a:r>
            <a:r>
              <a:rPr lang="en-GB" baseline="-25000" dirty="0" err="1">
                <a:solidFill>
                  <a:srgbClr val="3C8C93"/>
                </a:solidFill>
              </a:rPr>
              <a:t>j</a:t>
            </a:r>
            <a:r>
              <a:rPr lang="en-GB" dirty="0"/>
              <a:t> gives the outcome of random variable </a:t>
            </a:r>
            <a:r>
              <a:rPr lang="en-GB" dirty="0" err="1">
                <a:solidFill>
                  <a:srgbClr val="3C8C93"/>
                </a:solidFill>
              </a:rPr>
              <a:t>D</a:t>
            </a:r>
            <a:r>
              <a:rPr lang="en-GB" baseline="-25000" dirty="0" err="1">
                <a:solidFill>
                  <a:srgbClr val="3C8C93"/>
                </a:solidFill>
              </a:rPr>
              <a:t>j</a:t>
            </a:r>
            <a:endParaRPr lang="en-GB" baseline="-25000" dirty="0">
              <a:solidFill>
                <a:srgbClr val="3C8C93"/>
              </a:solidFill>
            </a:endParaRPr>
          </a:p>
          <a:p>
            <a:pPr lvl="1" eaLnBrk="1" hangingPunct="1">
              <a:lnSpc>
                <a:spcPct val="80000"/>
              </a:lnSpc>
            </a:pPr>
            <a:r>
              <a:rPr lang="en-GB" dirty="0">
                <a:ea typeface="Arial Unicode MS" charset="0"/>
                <a:cs typeface="Arial Unicode MS" charset="0"/>
              </a:rPr>
              <a:t>training data </a:t>
            </a:r>
            <a:r>
              <a:rPr lang="en-GB" b="1" dirty="0">
                <a:solidFill>
                  <a:srgbClr val="3C8C93"/>
                </a:solidFill>
                <a:ea typeface="Arial Unicode MS" charset="0"/>
                <a:cs typeface="Arial Unicode MS" charset="0"/>
              </a:rPr>
              <a:t>d</a:t>
            </a:r>
            <a:r>
              <a:rPr lang="en-GB" dirty="0">
                <a:solidFill>
                  <a:srgbClr val="3C8C93"/>
                </a:solidFill>
                <a:ea typeface="Arial Unicode MS" charset="0"/>
                <a:cs typeface="Arial Unicode MS" charset="0"/>
              </a:rPr>
              <a:t>= d</a:t>
            </a:r>
            <a:r>
              <a:rPr lang="en-GB" baseline="-25000" dirty="0">
                <a:solidFill>
                  <a:srgbClr val="3C8C93"/>
                </a:solidFill>
                <a:ea typeface="Arial Unicode MS" charset="0"/>
                <a:cs typeface="Arial Unicode MS" charset="0"/>
              </a:rPr>
              <a:t>1</a:t>
            </a:r>
            <a:r>
              <a:rPr lang="en-GB" dirty="0">
                <a:solidFill>
                  <a:srgbClr val="3C8C93"/>
                </a:solidFill>
                <a:ea typeface="Arial Unicode MS" charset="0"/>
                <a:cs typeface="Arial Unicode MS" charset="0"/>
              </a:rPr>
              <a:t>,..,d</a:t>
            </a:r>
            <a:r>
              <a:rPr lang="en-GB" baseline="-25000" dirty="0">
                <a:solidFill>
                  <a:srgbClr val="3C8C93"/>
                </a:solidFill>
                <a:ea typeface="Arial Unicode MS" charset="0"/>
                <a:cs typeface="Arial Unicode MS" charset="0"/>
              </a:rPr>
              <a:t>k</a:t>
            </a:r>
            <a:endParaRPr lang="en-GB" dirty="0">
              <a:solidFill>
                <a:srgbClr val="3C8C93"/>
              </a:solidFill>
              <a:ea typeface="Arial Unicode MS" charset="0"/>
              <a:cs typeface="Arial Unicode MS" charset="0"/>
            </a:endParaRPr>
          </a:p>
          <a:p>
            <a:pPr lvl="1" eaLnBrk="1" hangingPunct="1">
              <a:lnSpc>
                <a:spcPct val="80000"/>
              </a:lnSpc>
            </a:pPr>
            <a:endParaRPr lang="en-GB" dirty="0">
              <a:ea typeface="Arial Unicode MS" charset="0"/>
              <a:cs typeface="Arial Unicode MS"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112</a:t>
            </a:fld>
            <a:endParaRPr lang="de-DE" dirty="0"/>
          </a:p>
        </p:txBody>
      </p:sp>
      <p:sp>
        <p:nvSpPr>
          <p:cNvPr id="2" name="TextBox 1"/>
          <p:cNvSpPr txBox="1"/>
          <p:nvPr/>
        </p:nvSpPr>
        <p:spPr>
          <a:xfrm>
            <a:off x="9880847" y="554854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3975542"/>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ChangeArrowheads="1"/>
          </p:cNvSpPr>
          <p:nvPr/>
        </p:nvSpPr>
        <p:spPr bwMode="auto">
          <a:xfrm>
            <a:off x="357188" y="1146845"/>
            <a:ext cx="85693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000" dirty="0">
                <a:solidFill>
                  <a:srgbClr val="000000"/>
                </a:solidFill>
                <a:latin typeface="+mn-lt"/>
              </a:rPr>
              <a:t>Suppose we have 5 types of candy bags</a:t>
            </a:r>
          </a:p>
          <a:p>
            <a:pPr marL="796925" lvl="1" indent="-339725">
              <a:lnSpc>
                <a:spcPct val="90000"/>
              </a:lnSpc>
              <a:buClr>
                <a:srgbClr val="000000"/>
              </a:buClr>
              <a:buSzPct val="100000"/>
              <a:buFont typeface="Arial" charset="0"/>
              <a:buChar char="•"/>
            </a:pPr>
            <a:r>
              <a:rPr lang="en-GB" sz="2000" dirty="0">
                <a:solidFill>
                  <a:srgbClr val="000000"/>
                </a:solidFill>
                <a:latin typeface="+mn-lt"/>
              </a:rPr>
              <a:t>10% are 100% cherry candies </a:t>
            </a:r>
            <a:r>
              <a:rPr lang="en-GB" sz="2000" dirty="0">
                <a:solidFill>
                  <a:srgbClr val="3333FF"/>
                </a:solidFill>
                <a:latin typeface="+mn-lt"/>
              </a:rPr>
              <a:t>(h</a:t>
            </a:r>
            <a:r>
              <a:rPr lang="en-GB" sz="2000" baseline="-25000" dirty="0">
                <a:solidFill>
                  <a:srgbClr val="3333FF"/>
                </a:solidFill>
                <a:latin typeface="+mn-lt"/>
              </a:rPr>
              <a:t>100</a:t>
            </a:r>
            <a:r>
              <a:rPr lang="en-GB" sz="2000" dirty="0">
                <a:solidFill>
                  <a:srgbClr val="3333FF"/>
                </a:solidFill>
                <a:latin typeface="+mn-lt"/>
              </a:rPr>
              <a:t>)</a:t>
            </a:r>
          </a:p>
          <a:p>
            <a:pPr marL="796925" lvl="1" indent="-339725">
              <a:lnSpc>
                <a:spcPct val="90000"/>
              </a:lnSpc>
              <a:buClr>
                <a:srgbClr val="000000"/>
              </a:buClr>
              <a:buSzPct val="100000"/>
              <a:buFont typeface="Arial" charset="0"/>
              <a:buChar char="•"/>
            </a:pPr>
            <a:r>
              <a:rPr lang="en-GB" sz="2000" dirty="0">
                <a:solidFill>
                  <a:srgbClr val="000000"/>
                </a:solidFill>
                <a:latin typeface="+mn-lt"/>
              </a:rPr>
              <a:t>20% are 75% cherry + 25% lime candies </a:t>
            </a:r>
            <a:r>
              <a:rPr lang="en-GB" sz="2000" dirty="0">
                <a:solidFill>
                  <a:srgbClr val="3333FF"/>
                </a:solidFill>
                <a:latin typeface="+mn-lt"/>
              </a:rPr>
              <a:t>(h</a:t>
            </a:r>
            <a:r>
              <a:rPr lang="en-GB" sz="2000" baseline="-25000" dirty="0">
                <a:solidFill>
                  <a:srgbClr val="3333FF"/>
                </a:solidFill>
                <a:latin typeface="+mn-lt"/>
              </a:rPr>
              <a:t>75</a:t>
            </a:r>
            <a:r>
              <a:rPr lang="en-GB" sz="2000" dirty="0">
                <a:solidFill>
                  <a:srgbClr val="3333FF"/>
                </a:solidFill>
                <a:latin typeface="+mn-lt"/>
              </a:rPr>
              <a:t>)</a:t>
            </a:r>
          </a:p>
          <a:p>
            <a:pPr marL="796925" lvl="1" indent="-339725">
              <a:lnSpc>
                <a:spcPct val="90000"/>
              </a:lnSpc>
              <a:buClr>
                <a:srgbClr val="000000"/>
              </a:buClr>
              <a:buSzPct val="100000"/>
              <a:buFont typeface="Arial" charset="0"/>
              <a:buChar char="•"/>
            </a:pPr>
            <a:r>
              <a:rPr lang="en-GB" sz="2000" dirty="0">
                <a:solidFill>
                  <a:srgbClr val="000000"/>
                </a:solidFill>
                <a:latin typeface="+mn-lt"/>
              </a:rPr>
              <a:t>40% are 50% cherry + 50% lime candies </a:t>
            </a:r>
            <a:r>
              <a:rPr lang="en-GB" sz="2000" dirty="0">
                <a:solidFill>
                  <a:srgbClr val="3333FF"/>
                </a:solidFill>
                <a:latin typeface="+mn-lt"/>
              </a:rPr>
              <a:t>(h</a:t>
            </a:r>
            <a:r>
              <a:rPr lang="en-GB" sz="2000" baseline="-25000" dirty="0">
                <a:solidFill>
                  <a:srgbClr val="3333FF"/>
                </a:solidFill>
                <a:latin typeface="+mn-lt"/>
              </a:rPr>
              <a:t>50</a:t>
            </a:r>
            <a:r>
              <a:rPr lang="en-GB" sz="2000" dirty="0">
                <a:solidFill>
                  <a:srgbClr val="3333FF"/>
                </a:solidFill>
                <a:latin typeface="+mn-lt"/>
              </a:rPr>
              <a:t>)</a:t>
            </a:r>
          </a:p>
          <a:p>
            <a:pPr marL="796925" lvl="1" indent="-339725">
              <a:lnSpc>
                <a:spcPct val="90000"/>
              </a:lnSpc>
              <a:buClr>
                <a:srgbClr val="000000"/>
              </a:buClr>
              <a:buSzPct val="100000"/>
              <a:buFont typeface="Arial" charset="0"/>
              <a:buChar char="•"/>
            </a:pPr>
            <a:r>
              <a:rPr lang="en-GB" sz="2000" dirty="0">
                <a:solidFill>
                  <a:srgbClr val="000000"/>
                </a:solidFill>
                <a:latin typeface="+mn-lt"/>
              </a:rPr>
              <a:t>20% are 25% cherry + 75% lime candies </a:t>
            </a:r>
            <a:r>
              <a:rPr lang="en-GB" sz="2000" dirty="0">
                <a:solidFill>
                  <a:srgbClr val="3333FF"/>
                </a:solidFill>
                <a:latin typeface="+mn-lt"/>
              </a:rPr>
              <a:t>(h</a:t>
            </a:r>
            <a:r>
              <a:rPr lang="en-GB" sz="2000" baseline="-25000" dirty="0">
                <a:solidFill>
                  <a:srgbClr val="3333FF"/>
                </a:solidFill>
                <a:latin typeface="+mn-lt"/>
              </a:rPr>
              <a:t>25</a:t>
            </a:r>
            <a:r>
              <a:rPr lang="en-GB" sz="2000" dirty="0">
                <a:solidFill>
                  <a:srgbClr val="3333FF"/>
                </a:solidFill>
                <a:latin typeface="+mn-lt"/>
              </a:rPr>
              <a:t>)</a:t>
            </a:r>
          </a:p>
          <a:p>
            <a:pPr marL="796925" lvl="1" indent="-339725">
              <a:lnSpc>
                <a:spcPct val="90000"/>
              </a:lnSpc>
              <a:buClr>
                <a:srgbClr val="000000"/>
              </a:buClr>
              <a:buSzPct val="100000"/>
              <a:buFont typeface="Arial" charset="0"/>
              <a:buChar char="•"/>
            </a:pPr>
            <a:r>
              <a:rPr lang="en-GB" sz="2000" dirty="0">
                <a:solidFill>
                  <a:srgbClr val="000000"/>
                </a:solidFill>
                <a:latin typeface="+mn-lt"/>
              </a:rPr>
              <a:t>10% are 100% lime  candies </a:t>
            </a:r>
            <a:r>
              <a:rPr lang="en-GB" sz="2000" dirty="0">
                <a:solidFill>
                  <a:srgbClr val="3333FF"/>
                </a:solidFill>
                <a:latin typeface="+mn-lt"/>
              </a:rPr>
              <a:t>(h</a:t>
            </a:r>
            <a:r>
              <a:rPr lang="en-GB" sz="2000" baseline="-25000" dirty="0">
                <a:solidFill>
                  <a:srgbClr val="3333FF"/>
                </a:solidFill>
                <a:latin typeface="+mn-lt"/>
              </a:rPr>
              <a:t>0</a:t>
            </a:r>
            <a:r>
              <a:rPr lang="en-GB" sz="2000" dirty="0">
                <a:solidFill>
                  <a:srgbClr val="3333FF"/>
                </a:solidFill>
                <a:latin typeface="+mn-lt"/>
              </a:rPr>
              <a:t>)</a:t>
            </a: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339725" indent="-339725">
              <a:lnSpc>
                <a:spcPct val="90000"/>
              </a:lnSpc>
              <a:buClr>
                <a:srgbClr val="000000"/>
              </a:buClr>
              <a:buSzPct val="100000"/>
              <a:buFont typeface="Arial" charset="0"/>
              <a:buChar char="•"/>
            </a:pPr>
            <a:r>
              <a:rPr lang="en-GB" sz="2000" dirty="0">
                <a:solidFill>
                  <a:schemeClr val="tx1"/>
                </a:solidFill>
                <a:latin typeface="+mn-lt"/>
              </a:rPr>
              <a:t>Then we observe candies drawn from some bag</a:t>
            </a: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buClr>
                <a:srgbClr val="000000"/>
              </a:buClr>
              <a:buSzPct val="100000"/>
              <a:buFont typeface="Arial" charset="0"/>
              <a:buChar char="•"/>
            </a:pPr>
            <a:endParaRPr lang="en-GB" sz="2000" dirty="0">
              <a:solidFill>
                <a:srgbClr val="3333FF"/>
              </a:solidFill>
              <a:latin typeface="+mn-lt"/>
            </a:endParaRPr>
          </a:p>
          <a:p>
            <a:pPr marL="796925" lvl="1" indent="-339725">
              <a:lnSpc>
                <a:spcPct val="90000"/>
              </a:lnSpc>
              <a:spcBef>
                <a:spcPts val="1800"/>
              </a:spcBef>
              <a:buClr>
                <a:srgbClr val="000000"/>
              </a:buClr>
              <a:buSzPct val="100000"/>
              <a:buFont typeface="Arial" charset="0"/>
              <a:buChar char="•"/>
            </a:pPr>
            <a:endParaRPr lang="en-GB" sz="2000" dirty="0">
              <a:solidFill>
                <a:srgbClr val="3333FF"/>
              </a:solidFill>
              <a:latin typeface="+mn-lt"/>
            </a:endParaRPr>
          </a:p>
        </p:txBody>
      </p:sp>
      <p:sp>
        <p:nvSpPr>
          <p:cNvPr id="25602" name="Rectangle 2"/>
          <p:cNvSpPr>
            <a:spLocks noGrp="1" noChangeArrowheads="1"/>
          </p:cNvSpPr>
          <p:nvPr>
            <p:ph type="title"/>
          </p:nvPr>
        </p:nvSpPr>
        <p:spPr>
          <a:xfrm>
            <a:off x="609600" y="11588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Example</a:t>
            </a:r>
          </a:p>
        </p:txBody>
      </p:sp>
      <p:sp>
        <p:nvSpPr>
          <p:cNvPr id="25603" name="Rectangle 7"/>
          <p:cNvSpPr>
            <a:spLocks noChangeArrowheads="1"/>
          </p:cNvSpPr>
          <p:nvPr/>
        </p:nvSpPr>
        <p:spPr bwMode="auto">
          <a:xfrm>
            <a:off x="395163" y="4581128"/>
            <a:ext cx="8569325"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000" dirty="0">
                <a:solidFill>
                  <a:srgbClr val="000000"/>
                </a:solidFill>
                <a:latin typeface="+mn-lt"/>
              </a:rPr>
              <a:t>Let</a:t>
            </a:r>
            <a:r>
              <a:rPr lang="de-DE" altLang="ja-JP" sz="2000" dirty="0">
                <a:solidFill>
                  <a:srgbClr val="000000"/>
                </a:solidFill>
                <a:latin typeface="+mn-lt"/>
              </a:rPr>
              <a:t>‘</a:t>
            </a:r>
            <a:r>
              <a:rPr lang="en-GB" altLang="ja-JP" sz="2000" dirty="0">
                <a:solidFill>
                  <a:srgbClr val="000000"/>
                </a:solidFill>
                <a:latin typeface="+mn-lt"/>
              </a:rPr>
              <a:t>s call </a:t>
            </a:r>
            <a:r>
              <a:rPr lang="el-GR" altLang="ja-JP" sz="2000" dirty="0">
                <a:solidFill>
                  <a:schemeClr val="accent1">
                    <a:lumMod val="50000"/>
                  </a:schemeClr>
                </a:solidFill>
                <a:latin typeface="+mn-lt"/>
                <a:cs typeface="Times New Roman" charset="0"/>
              </a:rPr>
              <a:t>𝜃</a:t>
            </a:r>
            <a:r>
              <a:rPr lang="en-US" altLang="ja-JP" sz="2000" dirty="0">
                <a:solidFill>
                  <a:srgbClr val="000000"/>
                </a:solidFill>
                <a:latin typeface="+mn-lt"/>
                <a:cs typeface="Times New Roman" charset="0"/>
              </a:rPr>
              <a:t> the parameter that defines the fraction of cherry candy in a bag, and </a:t>
            </a:r>
            <a:r>
              <a:rPr lang="en-US" altLang="ja-JP" sz="2000" dirty="0">
                <a:solidFill>
                  <a:srgbClr val="3C8C93"/>
                </a:solidFill>
                <a:latin typeface="+mn-lt"/>
                <a:cs typeface="Times New Roman" charset="0"/>
              </a:rPr>
              <a:t>h</a:t>
            </a:r>
            <a:r>
              <a:rPr lang="el-GR" altLang="ja-JP" sz="2000" baseline="-25000" dirty="0">
                <a:solidFill>
                  <a:srgbClr val="3C8C93"/>
                </a:solidFill>
                <a:latin typeface="+mn-lt"/>
                <a:cs typeface="Times New Roman" charset="0"/>
              </a:rPr>
              <a:t>𝜃</a:t>
            </a:r>
            <a:r>
              <a:rPr lang="en-US" altLang="ja-JP" sz="2000" baseline="-25000" dirty="0">
                <a:solidFill>
                  <a:srgbClr val="000000"/>
                </a:solidFill>
                <a:latin typeface="+mn-lt"/>
                <a:cs typeface="Times New Roman" charset="0"/>
              </a:rPr>
              <a:t> </a:t>
            </a:r>
            <a:r>
              <a:rPr lang="en-US" altLang="ja-JP" sz="2000" dirty="0">
                <a:solidFill>
                  <a:srgbClr val="000000"/>
                </a:solidFill>
                <a:latin typeface="+mn-lt"/>
                <a:cs typeface="Times New Roman" charset="0"/>
              </a:rPr>
              <a:t>the corresponding hypothesis</a:t>
            </a:r>
            <a:endParaRPr lang="el-GR" altLang="ja-JP" sz="2000" dirty="0">
              <a:solidFill>
                <a:srgbClr val="000000"/>
              </a:solidFill>
              <a:latin typeface="+mn-lt"/>
              <a:cs typeface="Times New Roman" charset="0"/>
            </a:endParaRPr>
          </a:p>
          <a:p>
            <a:pPr marL="339725" indent="-339725">
              <a:lnSpc>
                <a:spcPct val="90000"/>
              </a:lnSpc>
              <a:spcBef>
                <a:spcPts val="1800"/>
              </a:spcBef>
              <a:buClr>
                <a:srgbClr val="000000"/>
              </a:buClr>
              <a:buSzPct val="100000"/>
              <a:buFont typeface="Wingdings" charset="0"/>
              <a:buChar char=""/>
            </a:pPr>
            <a:r>
              <a:rPr lang="en-GB" sz="2000" dirty="0">
                <a:solidFill>
                  <a:srgbClr val="000000"/>
                </a:solidFill>
                <a:latin typeface="+mn-lt"/>
              </a:rPr>
              <a:t>Which of the five  kinds of bag has generated my 10 observations? </a:t>
            </a:r>
            <a:r>
              <a:rPr lang="en-GB" sz="2000" dirty="0">
                <a:solidFill>
                  <a:srgbClr val="3C8C93"/>
                </a:solidFill>
                <a:latin typeface="+mn-lt"/>
              </a:rPr>
              <a:t>P(h </a:t>
            </a:r>
            <a:r>
              <a:rPr lang="el-GR" sz="2000" baseline="-25000" dirty="0">
                <a:solidFill>
                  <a:srgbClr val="3C8C93"/>
                </a:solidFill>
                <a:latin typeface="+mn-lt"/>
                <a:cs typeface="Times New Roman" charset="0"/>
              </a:rPr>
              <a:t>𝜃</a:t>
            </a:r>
            <a:r>
              <a:rPr lang="en-GB" sz="2000" dirty="0">
                <a:solidFill>
                  <a:srgbClr val="3C8C93"/>
                </a:solidFill>
                <a:latin typeface="+mn-lt"/>
              </a:rPr>
              <a:t> |</a:t>
            </a:r>
            <a:r>
              <a:rPr lang="en-GB" sz="2000" b="1" dirty="0">
                <a:solidFill>
                  <a:srgbClr val="3C8C93"/>
                </a:solidFill>
                <a:latin typeface="+mn-lt"/>
              </a:rPr>
              <a:t>d</a:t>
            </a:r>
            <a:r>
              <a:rPr lang="en-GB" sz="2000" dirty="0">
                <a:solidFill>
                  <a:srgbClr val="3C8C93"/>
                </a:solidFill>
                <a:latin typeface="+mn-lt"/>
              </a:rPr>
              <a:t>)</a:t>
            </a:r>
            <a:r>
              <a:rPr lang="en-GB" sz="2000" dirty="0">
                <a:solidFill>
                  <a:srgbClr val="000000"/>
                </a:solidFill>
                <a:latin typeface="+mn-lt"/>
              </a:rPr>
              <a:t>.</a:t>
            </a:r>
          </a:p>
          <a:p>
            <a:pPr marL="339725" indent="-339725">
              <a:lnSpc>
                <a:spcPct val="90000"/>
              </a:lnSpc>
              <a:spcBef>
                <a:spcPts val="1800"/>
              </a:spcBef>
              <a:buClr>
                <a:srgbClr val="000000"/>
              </a:buClr>
              <a:buSzPct val="100000"/>
              <a:buFont typeface="Wingdings" charset="0"/>
              <a:buChar char=""/>
            </a:pPr>
            <a:r>
              <a:rPr lang="en-GB" sz="2000" dirty="0">
                <a:solidFill>
                  <a:srgbClr val="000000"/>
                </a:solidFill>
                <a:latin typeface="+mn-lt"/>
              </a:rPr>
              <a:t>What flavour will the next candy be? Prediction </a:t>
            </a:r>
            <a:r>
              <a:rPr lang="en-GB" sz="2000" b="1" dirty="0">
                <a:solidFill>
                  <a:srgbClr val="3C8C93"/>
                </a:solidFill>
                <a:latin typeface="+mn-lt"/>
              </a:rPr>
              <a:t>P</a:t>
            </a:r>
            <a:r>
              <a:rPr lang="en-GB" sz="2000" dirty="0">
                <a:solidFill>
                  <a:srgbClr val="3C8C93"/>
                </a:solidFill>
                <a:latin typeface="+mn-lt"/>
              </a:rPr>
              <a:t>(</a:t>
            </a:r>
            <a:r>
              <a:rPr lang="en-GB" sz="2000" dirty="0" err="1">
                <a:solidFill>
                  <a:srgbClr val="3C8C93"/>
                </a:solidFill>
                <a:latin typeface="+mn-lt"/>
              </a:rPr>
              <a:t>X|</a:t>
            </a:r>
            <a:r>
              <a:rPr lang="en-GB" sz="2000" b="1" dirty="0" err="1">
                <a:solidFill>
                  <a:srgbClr val="3C8C93"/>
                </a:solidFill>
                <a:latin typeface="+mn-lt"/>
              </a:rPr>
              <a:t>d</a:t>
            </a:r>
            <a:r>
              <a:rPr lang="en-GB" sz="2000" dirty="0">
                <a:solidFill>
                  <a:srgbClr val="3C8C93"/>
                </a:solidFill>
                <a:latin typeface="+mn-lt"/>
              </a:rPr>
              <a:t>)</a:t>
            </a:r>
          </a:p>
        </p:txBody>
      </p:sp>
      <p:pic>
        <p:nvPicPr>
          <p:cNvPr id="25604" name="Picture 6"/>
          <p:cNvPicPr>
            <a:picLocks noChangeAspect="1" noChangeArrowheads="1"/>
          </p:cNvPicPr>
          <p:nvPr/>
        </p:nvPicPr>
        <p:blipFill>
          <a:blip r:embed="rId3">
            <a:extLst>
              <a:ext uri="{28A0092B-C50C-407E-A947-70E740481C1C}">
                <a14:useLocalDpi xmlns:a14="http://schemas.microsoft.com/office/drawing/2010/main" val="0"/>
              </a:ext>
            </a:extLst>
          </a:blip>
          <a:srcRect l="18700" t="51884" r="19513" b="12621"/>
          <a:stretch>
            <a:fillRect/>
          </a:stretch>
        </p:blipFill>
        <p:spPr bwMode="auto">
          <a:xfrm>
            <a:off x="1643063" y="2997870"/>
            <a:ext cx="4929187" cy="124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l="62212" t="88074" b="1988"/>
          <a:stretch>
            <a:fillRect/>
          </a:stretch>
        </p:blipFill>
        <p:spPr bwMode="auto">
          <a:xfrm>
            <a:off x="5934521" y="4163477"/>
            <a:ext cx="31019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113</a:t>
            </a:fld>
            <a:endParaRPr lang="de-DE" dirty="0"/>
          </a:p>
        </p:txBody>
      </p:sp>
    </p:spTree>
    <p:extLst>
      <p:ext uri="{BB962C8B-B14F-4D97-AF65-F5344CB8AC3E}">
        <p14:creationId xmlns:p14="http://schemas.microsoft.com/office/powerpoint/2010/main" val="1372069551"/>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250825" y="1124744"/>
            <a:ext cx="8353425" cy="5472112"/>
          </a:xfrm>
        </p:spPr>
        <p:txBody>
          <a:bodyPr/>
          <a:lstStyle/>
          <a:p>
            <a:pPr eaLnBrk="1" hangingPunct="1">
              <a:lnSpc>
                <a:spcPct val="90000"/>
              </a:lnSpc>
            </a:pPr>
            <a:r>
              <a:rPr lang="en-GB" sz="2400" dirty="0"/>
              <a:t>Given the data so far, each hypothesis h</a:t>
            </a:r>
            <a:r>
              <a:rPr lang="en-GB" sz="2400" baseline="-25000" dirty="0"/>
              <a:t>i</a:t>
            </a:r>
            <a:r>
              <a:rPr lang="en-GB" sz="2400" dirty="0"/>
              <a:t> has a posterior probability:</a:t>
            </a:r>
          </a:p>
          <a:p>
            <a:pPr lvl="1" eaLnBrk="1" hangingPunct="1">
              <a:lnSpc>
                <a:spcPct val="80000"/>
              </a:lnSpc>
            </a:pPr>
            <a:r>
              <a:rPr lang="en-GB" sz="2000" dirty="0">
                <a:solidFill>
                  <a:srgbClr val="3C8C93"/>
                </a:solidFill>
                <a:ea typeface="Arial Unicode MS" charset="0"/>
                <a:cs typeface="Arial Unicode MS" charset="0"/>
              </a:rPr>
              <a:t>P(h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 </a:t>
            </a:r>
            <a:r>
              <a:rPr lang="el-GR" sz="2000" dirty="0">
                <a:solidFill>
                  <a:srgbClr val="3C8C93"/>
                </a:solidFill>
                <a:ea typeface="ＭＳ Ｐゴシック" charset="0"/>
                <a:cs typeface="ＭＳ Ｐゴシック" charset="0"/>
              </a:rPr>
              <a:t>α</a:t>
            </a:r>
            <a:r>
              <a:rPr lang="en-GB" sz="2000" dirty="0">
                <a:solidFill>
                  <a:srgbClr val="3C8C93"/>
                </a:solidFill>
                <a:ea typeface="Arial Unicode MS" charset="0"/>
                <a:cs typeface="Arial Unicode MS" charset="0"/>
              </a:rPr>
              <a:t>P(</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P(h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a:t>
            </a:r>
            <a:r>
              <a:rPr lang="en-GB" sz="2000" dirty="0">
                <a:ea typeface="Arial Unicode MS" charset="0"/>
                <a:cs typeface="Arial Unicode MS" charset="0"/>
              </a:rPr>
              <a:t>  (</a:t>
            </a:r>
            <a:r>
              <a:rPr lang="en-GB" sz="2000" b="1" dirty="0">
                <a:solidFill>
                  <a:schemeClr val="accent2"/>
                </a:solidFill>
                <a:ea typeface="Arial Unicode MS" charset="0"/>
                <a:cs typeface="Arial Unicode MS" charset="0"/>
              </a:rPr>
              <a:t>Bayes theorem</a:t>
            </a:r>
            <a:r>
              <a:rPr lang="en-GB" sz="2000" dirty="0">
                <a:ea typeface="Arial Unicode MS" charset="0"/>
                <a:cs typeface="Arial Unicode MS" charset="0"/>
              </a:rPr>
              <a:t>)</a:t>
            </a:r>
          </a:p>
          <a:p>
            <a:pPr lvl="1" eaLnBrk="1" hangingPunct="1">
              <a:lnSpc>
                <a:spcPct val="80000"/>
              </a:lnSpc>
            </a:pPr>
            <a:r>
              <a:rPr lang="en-GB" sz="2000" dirty="0">
                <a:ea typeface="Arial Unicode MS" charset="0"/>
                <a:cs typeface="Arial Unicode MS" charset="0"/>
              </a:rPr>
              <a:t>where </a:t>
            </a:r>
            <a:r>
              <a:rPr lang="en-GB" sz="2000" dirty="0">
                <a:solidFill>
                  <a:srgbClr val="3C8C93"/>
                </a:solidFill>
                <a:ea typeface="Arial Unicode MS" charset="0"/>
                <a:cs typeface="Arial Unicode MS" charset="0"/>
              </a:rPr>
              <a:t>P(</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r>
              <a:rPr lang="en-GB" sz="2000" dirty="0">
                <a:ea typeface="Arial Unicode MS" charset="0"/>
                <a:cs typeface="Arial Unicode MS" charset="0"/>
              </a:rPr>
              <a:t>is called the likelihood of the data under each hypothesis</a:t>
            </a:r>
          </a:p>
          <a:p>
            <a:pPr eaLnBrk="1" hangingPunct="1">
              <a:lnSpc>
                <a:spcPct val="90000"/>
              </a:lnSpc>
            </a:pPr>
            <a:r>
              <a:rPr lang="en-GB" sz="2400" dirty="0"/>
              <a:t>Predictions over a new entity X are a weighted average over the prediction of each hypothesis:</a:t>
            </a:r>
          </a:p>
          <a:p>
            <a:pPr lvl="1" eaLnBrk="1" hangingPunct="1">
              <a:lnSpc>
                <a:spcPct val="80000"/>
              </a:lnSpc>
            </a:pPr>
            <a:r>
              <a:rPr lang="en-GB" sz="2000" b="1" dirty="0">
                <a:solidFill>
                  <a:srgbClr val="3C8C93"/>
                </a:solidFill>
                <a:ea typeface="Arial Unicode MS" charset="0"/>
                <a:cs typeface="Arial Unicode MS" charset="0"/>
              </a:rPr>
              <a:t>P</a:t>
            </a:r>
            <a:r>
              <a:rPr lang="en-GB" sz="2000" dirty="0">
                <a:solidFill>
                  <a:srgbClr val="3C8C93"/>
                </a:solidFill>
                <a:ea typeface="Arial Unicode MS" charset="0"/>
                <a:cs typeface="Arial Unicode MS" charset="0"/>
              </a:rPr>
              <a:t>(</a:t>
            </a:r>
            <a:r>
              <a:rPr lang="en-GB" sz="2000" dirty="0" err="1">
                <a:solidFill>
                  <a:srgbClr val="3C8C93"/>
                </a:solidFill>
                <a:ea typeface="Arial Unicode MS" charset="0"/>
                <a:cs typeface="Arial Unicode MS" charset="0"/>
              </a:rPr>
              <a:t>X|</a:t>
            </a:r>
            <a:r>
              <a:rPr lang="en-GB" sz="2000" b="1" dirty="0" err="1">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 </a:t>
            </a:r>
          </a:p>
          <a:p>
            <a:pPr lvl="1" eaLnBrk="1" hangingPunct="1">
              <a:lnSpc>
                <a:spcPct val="80000"/>
              </a:lnSpc>
              <a:buFont typeface="Times New Roman" charset="0"/>
              <a:buNone/>
            </a:pPr>
            <a:r>
              <a:rPr lang="en-GB" sz="2000" dirty="0">
                <a:solidFill>
                  <a:srgbClr val="3C8C93"/>
                </a:solidFill>
                <a:ea typeface="ＭＳ Ｐゴシック" charset="0"/>
                <a:cs typeface="ＭＳ Ｐゴシック" charset="0"/>
              </a:rPr>
              <a:t>     = ∑</a:t>
            </a:r>
            <a:r>
              <a:rPr lang="en-GB" sz="2000" baseline="-25000" dirty="0" err="1">
                <a:solidFill>
                  <a:srgbClr val="3C8C93"/>
                </a:solidFill>
                <a:ea typeface="ＭＳ Ｐゴシック" charset="0"/>
                <a:cs typeface="ＭＳ Ｐゴシック"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P</a:t>
            </a:r>
            <a:r>
              <a:rPr lang="en-GB" sz="2000" dirty="0">
                <a:solidFill>
                  <a:srgbClr val="3C8C93"/>
                </a:solidFill>
                <a:ea typeface="Arial Unicode MS" charset="0"/>
                <a:cs typeface="Arial Unicode MS" charset="0"/>
              </a:rPr>
              <a:t>(X,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a:t>
            </a:r>
          </a:p>
          <a:p>
            <a:pPr lvl="1" eaLnBrk="1" hangingPunct="1">
              <a:lnSpc>
                <a:spcPct val="80000"/>
              </a:lnSpc>
              <a:buFont typeface="Times New Roman" charset="0"/>
              <a:buNone/>
            </a:pPr>
            <a:r>
              <a:rPr lang="en-GB" sz="2000" dirty="0">
                <a:solidFill>
                  <a:srgbClr val="3C8C93"/>
                </a:solidFill>
                <a:ea typeface="Arial Unicode MS" charset="0"/>
                <a:cs typeface="Arial Unicode MS" charset="0"/>
              </a:rPr>
              <a:t>      = </a:t>
            </a:r>
            <a:r>
              <a:rPr lang="en-GB" sz="2000" dirty="0">
                <a:solidFill>
                  <a:srgbClr val="3C8C93"/>
                </a:solidFill>
                <a:ea typeface="ＭＳ Ｐゴシック" charset="0"/>
                <a:cs typeface="ＭＳ Ｐゴシック" charset="0"/>
              </a:rPr>
              <a:t>∑</a:t>
            </a:r>
            <a:r>
              <a:rPr lang="en-GB" sz="2000" baseline="-25000" dirty="0" err="1">
                <a:solidFill>
                  <a:srgbClr val="3C8C93"/>
                </a:solidFill>
                <a:ea typeface="ＭＳ Ｐゴシック" charset="0"/>
                <a:cs typeface="ＭＳ Ｐゴシック"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P</a:t>
            </a:r>
            <a:r>
              <a:rPr lang="en-GB" sz="2000" dirty="0">
                <a:solidFill>
                  <a:srgbClr val="3C8C93"/>
                </a:solidFill>
                <a:ea typeface="Arial Unicode MS" charset="0"/>
                <a:cs typeface="Arial Unicode MS" charset="0"/>
              </a:rPr>
              <a:t>(X| </a:t>
            </a:r>
            <a:r>
              <a:rPr lang="en-GB" sz="2000" dirty="0" err="1">
                <a:solidFill>
                  <a:srgbClr val="3C8C93"/>
                </a:solidFill>
                <a:ea typeface="Arial Unicode MS" charset="0"/>
                <a:cs typeface="Arial Unicode MS" charset="0"/>
              </a:rPr>
              <a:t>h</a:t>
            </a:r>
            <a:r>
              <a:rPr lang="en-GB" sz="2000" baseline="-25000" dirty="0" err="1">
                <a:solidFill>
                  <a:srgbClr val="3C8C93"/>
                </a:solidFill>
                <a:ea typeface="Arial Unicode MS" charset="0"/>
                <a:cs typeface="Arial Unicode MS" charset="0"/>
              </a:rPr>
              <a:t>i</a:t>
            </a:r>
            <a:r>
              <a:rPr lang="en-GB" sz="2000" dirty="0" err="1">
                <a:solidFill>
                  <a:srgbClr val="3C8C93"/>
                </a:solidFill>
                <a:ea typeface="Arial Unicode MS" charset="0"/>
                <a:cs typeface="Arial Unicode MS" charset="0"/>
              </a:rPr>
              <a:t>,</a:t>
            </a:r>
            <a:r>
              <a:rPr lang="en-GB" sz="2000" b="1" dirty="0" err="1">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P(h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a:t>
            </a:r>
          </a:p>
          <a:p>
            <a:pPr lvl="1" eaLnBrk="1" hangingPunct="1">
              <a:lnSpc>
                <a:spcPct val="80000"/>
              </a:lnSpc>
              <a:buFont typeface="Times New Roman" charset="0"/>
              <a:buNone/>
            </a:pPr>
            <a:r>
              <a:rPr lang="en-GB" sz="2000" dirty="0">
                <a:solidFill>
                  <a:srgbClr val="3C8C93"/>
                </a:solidFill>
                <a:ea typeface="Arial Unicode MS" charset="0"/>
                <a:cs typeface="Arial Unicode MS" charset="0"/>
              </a:rPr>
              <a:t>      = </a:t>
            </a:r>
            <a:r>
              <a:rPr lang="en-GB" sz="2000" dirty="0">
                <a:solidFill>
                  <a:srgbClr val="3C8C93"/>
                </a:solidFill>
                <a:ea typeface="ＭＳ Ｐゴシック" charset="0"/>
                <a:cs typeface="ＭＳ Ｐゴシック" charset="0"/>
              </a:rPr>
              <a:t>∑</a:t>
            </a:r>
            <a:r>
              <a:rPr lang="en-GB" sz="2000" baseline="-25000" dirty="0" err="1">
                <a:solidFill>
                  <a:srgbClr val="3C8C93"/>
                </a:solidFill>
                <a:ea typeface="ＭＳ Ｐゴシック" charset="0"/>
                <a:cs typeface="ＭＳ Ｐゴシック"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P</a:t>
            </a:r>
            <a:r>
              <a:rPr lang="en-GB" sz="2000" dirty="0">
                <a:solidFill>
                  <a:srgbClr val="3C8C93"/>
                </a:solidFill>
                <a:ea typeface="Arial Unicode MS" charset="0"/>
                <a:cs typeface="Arial Unicode MS" charset="0"/>
              </a:rPr>
              <a:t>(X|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P(h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a:t>
            </a:r>
          </a:p>
          <a:p>
            <a:pPr lvl="1" eaLnBrk="1" hangingPunct="1">
              <a:lnSpc>
                <a:spcPct val="80000"/>
              </a:lnSpc>
              <a:buFont typeface="Times New Roman" charset="0"/>
              <a:buNone/>
            </a:pPr>
            <a:r>
              <a:rPr lang="en-GB" sz="2000" dirty="0">
                <a:solidFill>
                  <a:srgbClr val="3C8C93"/>
                </a:solidFill>
                <a:ea typeface="Arial Unicode MS" charset="0"/>
                <a:cs typeface="Arial Unicode MS" charset="0"/>
              </a:rPr>
              <a:t>    </a:t>
            </a:r>
            <a:r>
              <a:rPr lang="en-US" sz="2000" dirty="0">
                <a:solidFill>
                  <a:srgbClr val="3C8C93"/>
                </a:solidFill>
                <a:ea typeface="ＭＳ Ｐゴシック" charset="0"/>
                <a:cs typeface="ＭＳ Ｐゴシック" charset="0"/>
              </a:rPr>
              <a:t>~ </a:t>
            </a:r>
            <a:r>
              <a:rPr lang="en-GB" sz="2000" dirty="0">
                <a:solidFill>
                  <a:srgbClr val="3C8C93"/>
                </a:solidFill>
                <a:ea typeface="ＭＳ Ｐゴシック" charset="0"/>
                <a:cs typeface="ＭＳ Ｐゴシック" charset="0"/>
              </a:rPr>
              <a:t>∑</a:t>
            </a:r>
            <a:r>
              <a:rPr lang="en-GB" sz="2000" baseline="-25000" dirty="0" err="1">
                <a:solidFill>
                  <a:srgbClr val="3C8C93"/>
                </a:solidFill>
                <a:ea typeface="ＭＳ Ｐゴシック" charset="0"/>
                <a:cs typeface="ＭＳ Ｐゴシック" charset="0"/>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P</a:t>
            </a:r>
            <a:r>
              <a:rPr lang="en-GB" sz="2000" dirty="0">
                <a:solidFill>
                  <a:srgbClr val="3C8C93"/>
                </a:solidFill>
                <a:ea typeface="Arial Unicode MS" charset="0"/>
                <a:cs typeface="Arial Unicode MS" charset="0"/>
              </a:rPr>
              <a:t>(X|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P(</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P(h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p>
          <a:p>
            <a:pPr lvl="1" eaLnBrk="1" hangingPunct="1">
              <a:lnSpc>
                <a:spcPct val="80000"/>
              </a:lnSpc>
            </a:pPr>
            <a:r>
              <a:rPr lang="en-GB" sz="2000" dirty="0">
                <a:ea typeface="Arial Unicode MS" charset="0"/>
                <a:cs typeface="Arial Unicode MS" charset="0"/>
              </a:rPr>
              <a:t>The weights are given by the data likelihood and prior of each h</a:t>
            </a:r>
          </a:p>
          <a:p>
            <a:pPr marL="0" indent="0" eaLnBrk="1" hangingPunct="1">
              <a:lnSpc>
                <a:spcPct val="90000"/>
              </a:lnSpc>
              <a:buNone/>
            </a:pPr>
            <a:endParaRPr lang="en-GB" sz="2400" dirty="0"/>
          </a:p>
          <a:p>
            <a:pPr marL="0" indent="0" eaLnBrk="1" hangingPunct="1">
              <a:lnSpc>
                <a:spcPct val="90000"/>
              </a:lnSpc>
              <a:buNone/>
            </a:pPr>
            <a:r>
              <a:rPr lang="en-GB" sz="2400" dirty="0"/>
              <a:t>+ No need to pick one best-guess hypothesis!</a:t>
            </a:r>
          </a:p>
          <a:p>
            <a:pPr marL="0" indent="0" eaLnBrk="1" hangingPunct="1">
              <a:lnSpc>
                <a:spcPct val="90000"/>
              </a:lnSpc>
              <a:buNone/>
            </a:pPr>
            <a:r>
              <a:rPr lang="en-GB" sz="2400" dirty="0"/>
              <a:t>-  Need to iterate over all hypotheses</a:t>
            </a:r>
          </a:p>
        </p:txBody>
      </p:sp>
      <p:sp>
        <p:nvSpPr>
          <p:cNvPr id="187396" name="AutoShape 4"/>
          <p:cNvSpPr>
            <a:spLocks noChangeArrowheads="1"/>
          </p:cNvSpPr>
          <p:nvPr/>
        </p:nvSpPr>
        <p:spPr bwMode="auto">
          <a:xfrm>
            <a:off x="5364088" y="2880953"/>
            <a:ext cx="2088033" cy="1657350"/>
          </a:xfrm>
          <a:prstGeom prst="wedgeRoundRectCallout">
            <a:avLst>
              <a:gd name="adj1" fmla="val -200320"/>
              <a:gd name="adj2" fmla="val 26382"/>
              <a:gd name="adj3" fmla="val 16667"/>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charset="0"/>
              <a:buNone/>
            </a:pPr>
            <a:r>
              <a:rPr lang="en-US" sz="2000" dirty="0">
                <a:solidFill>
                  <a:schemeClr val="tx1"/>
                </a:solidFill>
              </a:rPr>
              <a:t>The data does not add anything to a  prediction given a hypothesis</a:t>
            </a:r>
            <a:endParaRPr lang="en-US" sz="2000" i="1" dirty="0">
              <a:solidFill>
                <a:schemeClr val="tx1"/>
              </a:solidFill>
            </a:endParaRPr>
          </a:p>
        </p:txBody>
      </p:sp>
      <p:sp>
        <p:nvSpPr>
          <p:cNvPr id="27651" name="Rectangle 2"/>
          <p:cNvSpPr>
            <a:spLocks noGrp="1" noChangeArrowheads="1"/>
          </p:cNvSpPr>
          <p:nvPr>
            <p:ph type="title"/>
          </p:nvPr>
        </p:nvSpPr>
        <p:spPr>
          <a:xfrm>
            <a:off x="323528" y="332656"/>
            <a:ext cx="8534400" cy="685801"/>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latin typeface="+mn-lt"/>
              </a:rPr>
              <a:t>Full Bayesian Learning</a:t>
            </a: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114</a:t>
            </a:fld>
            <a:endParaRPr lang="de-DE" dirty="0"/>
          </a:p>
        </p:txBody>
      </p:sp>
      <p:sp>
        <p:nvSpPr>
          <p:cNvPr id="2" name="Oval 1">
            <a:extLst>
              <a:ext uri="{FF2B5EF4-FFF2-40B4-BE49-F238E27FC236}">
                <a16:creationId xmlns:a16="http://schemas.microsoft.com/office/drawing/2014/main" id="{D4944031-35AD-4A43-9D9A-E603F8BE3B1C}"/>
              </a:ext>
            </a:extLst>
          </p:cNvPr>
          <p:cNvSpPr/>
          <p:nvPr/>
        </p:nvSpPr>
        <p:spPr>
          <a:xfrm>
            <a:off x="2123728" y="4365104"/>
            <a:ext cx="1008112" cy="43204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Rectangle 6">
            <a:extLst>
              <a:ext uri="{FF2B5EF4-FFF2-40B4-BE49-F238E27FC236}">
                <a16:creationId xmlns:a16="http://schemas.microsoft.com/office/drawing/2014/main" id="{D20D0F6A-D305-B54F-8EAD-EC2AE54465FD}"/>
              </a:ext>
            </a:extLst>
          </p:cNvPr>
          <p:cNvSpPr/>
          <p:nvPr/>
        </p:nvSpPr>
        <p:spPr>
          <a:xfrm>
            <a:off x="2843808" y="6314559"/>
            <a:ext cx="3235566" cy="369332"/>
          </a:xfrm>
          <a:prstGeom prst="rect">
            <a:avLst/>
          </a:prstGeom>
        </p:spPr>
        <p:txBody>
          <a:bodyPr wrap="none">
            <a:spAutoFit/>
          </a:bodyPr>
          <a:lstStyle/>
          <a:p>
            <a:r>
              <a:rPr lang="en-US" dirty="0"/>
              <a:t>Man </a:t>
            </a:r>
            <a:r>
              <a:rPr lang="en-US" dirty="0" err="1"/>
              <a:t>findet</a:t>
            </a:r>
            <a:r>
              <a:rPr lang="en-US" dirty="0"/>
              <a:t> </a:t>
            </a:r>
            <a:r>
              <a:rPr lang="en-US" dirty="0">
                <a:solidFill>
                  <a:srgbClr val="3C8C93"/>
                </a:solidFill>
              </a:rPr>
              <a:t>∝ </a:t>
            </a:r>
            <a:r>
              <a:rPr lang="en-US" dirty="0" err="1"/>
              <a:t>oder</a:t>
            </a:r>
            <a:r>
              <a:rPr lang="en-US" dirty="0">
                <a:solidFill>
                  <a:srgbClr val="3C8C93"/>
                </a:solidFill>
              </a:rPr>
              <a:t> ~ </a:t>
            </a:r>
            <a:r>
              <a:rPr lang="en-US" dirty="0" err="1"/>
              <a:t>oder</a:t>
            </a:r>
            <a:r>
              <a:rPr lang="en-US" dirty="0">
                <a:solidFill>
                  <a:srgbClr val="3C8C93"/>
                </a:solidFill>
              </a:rPr>
              <a:t> = 𝛼∙ …</a:t>
            </a:r>
            <a:endParaRPr lang="de-DE" dirty="0"/>
          </a:p>
        </p:txBody>
      </p:sp>
    </p:spTree>
    <p:extLst>
      <p:ext uri="{BB962C8B-B14F-4D97-AF65-F5344CB8AC3E}">
        <p14:creationId xmlns:p14="http://schemas.microsoft.com/office/powerpoint/2010/main" val="19695157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739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39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73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739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7395">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73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animBg="1"/>
      <p:bldP spid="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mn-lt"/>
              </a:rPr>
              <a:t>Example</a:t>
            </a:r>
          </a:p>
        </p:txBody>
      </p:sp>
      <p:sp>
        <p:nvSpPr>
          <p:cNvPr id="29698" name="Rectangle 4"/>
          <p:cNvSpPr>
            <a:spLocks noChangeArrowheads="1"/>
          </p:cNvSpPr>
          <p:nvPr/>
        </p:nvSpPr>
        <p:spPr bwMode="auto">
          <a:xfrm>
            <a:off x="179388" y="1052735"/>
            <a:ext cx="8857108" cy="70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rPr>
              <a:t>If we re-wrap each candy and return it to the bag, our 10 observations are independent and identically distributed, </a:t>
            </a:r>
            <a:r>
              <a:rPr lang="en-GB" sz="2400" dirty="0" err="1">
                <a:solidFill>
                  <a:srgbClr val="000000"/>
                </a:solidFill>
                <a:latin typeface="+mn-lt"/>
              </a:rPr>
              <a:t>i.i.d</a:t>
            </a:r>
            <a:r>
              <a:rPr lang="en-GB" sz="2400" dirty="0">
                <a:solidFill>
                  <a:srgbClr val="000000"/>
                </a:solidFill>
                <a:latin typeface="+mn-lt"/>
              </a:rPr>
              <a:t>, so</a:t>
            </a:r>
          </a:p>
          <a:p>
            <a:pPr marL="739775" lvl="1" indent="-282575">
              <a:lnSpc>
                <a:spcPct val="90000"/>
              </a:lnSpc>
              <a:spcBef>
                <a:spcPts val="1500"/>
              </a:spcBef>
              <a:buClr>
                <a:srgbClr val="000000"/>
              </a:buClr>
              <a:buSzPct val="100000"/>
              <a:buFont typeface="Times New Roman" charset="0"/>
              <a:buChar char="•"/>
            </a:pPr>
            <a:r>
              <a:rPr lang="en-GB" sz="2000" dirty="0">
                <a:solidFill>
                  <a:srgbClr val="3C8C93"/>
                </a:solidFill>
                <a:latin typeface="+mn-lt"/>
              </a:rPr>
              <a:t>P(</a:t>
            </a:r>
            <a:r>
              <a:rPr lang="en-GB" sz="2000" b="1" dirty="0">
                <a:solidFill>
                  <a:srgbClr val="3C8C93"/>
                </a:solidFill>
                <a:latin typeface="+mn-lt"/>
              </a:rPr>
              <a:t>d</a:t>
            </a:r>
            <a:r>
              <a:rPr lang="en-GB" sz="2000" dirty="0">
                <a:solidFill>
                  <a:srgbClr val="3C8C93"/>
                </a:solidFill>
                <a:latin typeface="+mn-lt"/>
              </a:rPr>
              <a:t>| h</a:t>
            </a:r>
            <a:r>
              <a:rPr lang="el-GR" sz="2000" baseline="-25000" dirty="0">
                <a:solidFill>
                  <a:srgbClr val="3C8C93"/>
                </a:solidFill>
                <a:latin typeface="+mn-lt"/>
                <a:cs typeface="Times New Roman" charset="0"/>
              </a:rPr>
              <a:t>𝜃</a:t>
            </a:r>
            <a:r>
              <a:rPr lang="en-GB" sz="2000" dirty="0">
                <a:solidFill>
                  <a:srgbClr val="3C8C93"/>
                </a:solidFill>
                <a:latin typeface="+mn-lt"/>
              </a:rPr>
              <a:t>) = ∏</a:t>
            </a:r>
            <a:r>
              <a:rPr lang="en-GB" sz="2000" baseline="-25000" dirty="0">
                <a:solidFill>
                  <a:srgbClr val="3C8C93"/>
                </a:solidFill>
                <a:latin typeface="+mn-lt"/>
              </a:rPr>
              <a:t>j </a:t>
            </a:r>
            <a:r>
              <a:rPr lang="en-GB" sz="2000" dirty="0">
                <a:solidFill>
                  <a:srgbClr val="3C8C93"/>
                </a:solidFill>
                <a:latin typeface="+mn-lt"/>
              </a:rPr>
              <a:t>P(</a:t>
            </a:r>
            <a:r>
              <a:rPr lang="en-GB" sz="2000" dirty="0" err="1">
                <a:solidFill>
                  <a:srgbClr val="3C8C93"/>
                </a:solidFill>
                <a:latin typeface="+mn-lt"/>
              </a:rPr>
              <a:t>d</a:t>
            </a:r>
            <a:r>
              <a:rPr lang="en-GB" sz="2000" baseline="-25000" dirty="0" err="1">
                <a:solidFill>
                  <a:srgbClr val="3C8C93"/>
                </a:solidFill>
                <a:latin typeface="+mn-lt"/>
              </a:rPr>
              <a:t>j</a:t>
            </a:r>
            <a:r>
              <a:rPr lang="en-GB" sz="2000" dirty="0">
                <a:solidFill>
                  <a:srgbClr val="3C8C93"/>
                </a:solidFill>
                <a:latin typeface="+mn-lt"/>
              </a:rPr>
              <a:t>| h</a:t>
            </a:r>
            <a:r>
              <a:rPr lang="el-GR" sz="2000" baseline="-25000" dirty="0">
                <a:solidFill>
                  <a:srgbClr val="3C8C93"/>
                </a:solidFill>
                <a:latin typeface="+mn-lt"/>
                <a:cs typeface="Times New Roman" charset="0"/>
              </a:rPr>
              <a:t>𝜃</a:t>
            </a:r>
            <a:r>
              <a:rPr lang="en-GB" sz="2000" dirty="0">
                <a:solidFill>
                  <a:srgbClr val="3C8C93"/>
                </a:solidFill>
                <a:latin typeface="+mn-lt"/>
              </a:rPr>
              <a:t>)</a:t>
            </a:r>
            <a:r>
              <a:rPr lang="en-GB" sz="2000" dirty="0">
                <a:solidFill>
                  <a:srgbClr val="000000"/>
                </a:solidFill>
                <a:latin typeface="+mn-lt"/>
              </a:rPr>
              <a:t>   for </a:t>
            </a:r>
            <a:r>
              <a:rPr lang="en-GB" sz="2000" dirty="0">
                <a:solidFill>
                  <a:srgbClr val="3C8C93"/>
                </a:solidFill>
                <a:latin typeface="+mn-lt"/>
              </a:rPr>
              <a:t>j=1,..,10</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rPr>
              <a:t>For a given h</a:t>
            </a:r>
            <a:r>
              <a:rPr lang="el-GR" sz="2400" baseline="-25000" dirty="0">
                <a:solidFill>
                  <a:srgbClr val="000000"/>
                </a:solidFill>
                <a:latin typeface="+mn-lt"/>
                <a:cs typeface="Times New Roman" charset="0"/>
              </a:rPr>
              <a:t>𝜃</a:t>
            </a:r>
            <a:r>
              <a:rPr lang="en-GB" sz="2400" dirty="0">
                <a:solidFill>
                  <a:srgbClr val="000000"/>
                </a:solidFill>
                <a:latin typeface="+mn-lt"/>
              </a:rPr>
              <a:t> , the value of P(</a:t>
            </a:r>
            <a:r>
              <a:rPr lang="en-GB" sz="2400" dirty="0" err="1">
                <a:solidFill>
                  <a:srgbClr val="000000"/>
                </a:solidFill>
                <a:latin typeface="+mn-lt"/>
              </a:rPr>
              <a:t>d</a:t>
            </a:r>
            <a:r>
              <a:rPr lang="en-GB" sz="2400" baseline="-25000" dirty="0" err="1">
                <a:solidFill>
                  <a:srgbClr val="000000"/>
                </a:solidFill>
                <a:latin typeface="+mn-lt"/>
              </a:rPr>
              <a:t>j</a:t>
            </a:r>
            <a:r>
              <a:rPr lang="en-GB" sz="2400" dirty="0">
                <a:solidFill>
                  <a:srgbClr val="000000"/>
                </a:solidFill>
                <a:latin typeface="+mn-lt"/>
              </a:rPr>
              <a:t>| h</a:t>
            </a:r>
            <a:r>
              <a:rPr lang="el-GR" sz="2400" baseline="-25000" dirty="0">
                <a:solidFill>
                  <a:srgbClr val="000000"/>
                </a:solidFill>
                <a:latin typeface="+mn-lt"/>
                <a:cs typeface="Times New Roman" charset="0"/>
              </a:rPr>
              <a:t>𝜃</a:t>
            </a:r>
            <a:r>
              <a:rPr lang="en-GB" sz="2400" dirty="0">
                <a:solidFill>
                  <a:srgbClr val="000000"/>
                </a:solidFill>
                <a:latin typeface="+mn-lt"/>
              </a:rPr>
              <a:t>) is</a:t>
            </a:r>
          </a:p>
          <a:p>
            <a:pPr marL="739775" lvl="1" indent="-282575">
              <a:lnSpc>
                <a:spcPct val="90000"/>
              </a:lnSpc>
              <a:spcBef>
                <a:spcPts val="1500"/>
              </a:spcBef>
              <a:buClr>
                <a:srgbClr val="000000"/>
              </a:buClr>
              <a:buSzPct val="100000"/>
              <a:buFont typeface="Times New Roman" charset="0"/>
              <a:buChar char="•"/>
            </a:pPr>
            <a:r>
              <a:rPr lang="en-GB" sz="2000" dirty="0">
                <a:solidFill>
                  <a:srgbClr val="3C8C93"/>
                </a:solidFill>
                <a:latin typeface="+mn-lt"/>
              </a:rPr>
              <a:t>P(</a:t>
            </a:r>
            <a:r>
              <a:rPr lang="en-GB" sz="2000" dirty="0" err="1">
                <a:solidFill>
                  <a:srgbClr val="3C8C93"/>
                </a:solidFill>
                <a:latin typeface="+mn-lt"/>
              </a:rPr>
              <a:t>d</a:t>
            </a:r>
            <a:r>
              <a:rPr lang="en-GB" sz="2000" baseline="-25000" dirty="0" err="1">
                <a:solidFill>
                  <a:srgbClr val="3C8C93"/>
                </a:solidFill>
                <a:latin typeface="+mn-lt"/>
              </a:rPr>
              <a:t>j</a:t>
            </a:r>
            <a:r>
              <a:rPr lang="en-GB" sz="2000" dirty="0">
                <a:solidFill>
                  <a:srgbClr val="3C8C93"/>
                </a:solidFill>
                <a:latin typeface="+mn-lt"/>
              </a:rPr>
              <a:t> = cherry| h</a:t>
            </a:r>
            <a:r>
              <a:rPr lang="el-GR" sz="2000" baseline="-25000" dirty="0">
                <a:solidFill>
                  <a:srgbClr val="3C8C93"/>
                </a:solidFill>
                <a:latin typeface="+mn-lt"/>
                <a:cs typeface="Times New Roman" charset="0"/>
              </a:rPr>
              <a:t>𝜃</a:t>
            </a:r>
            <a:r>
              <a:rPr lang="en-GB" sz="2000" dirty="0">
                <a:solidFill>
                  <a:srgbClr val="3C8C93"/>
                </a:solidFill>
                <a:latin typeface="+mn-lt"/>
              </a:rPr>
              <a:t>) = </a:t>
            </a:r>
            <a:r>
              <a:rPr lang="el-GR" sz="2000" dirty="0">
                <a:solidFill>
                  <a:srgbClr val="3C8C93"/>
                </a:solidFill>
                <a:latin typeface="+mn-lt"/>
                <a:cs typeface="Times New Roman" charset="0"/>
              </a:rPr>
              <a:t>𝜃</a:t>
            </a:r>
            <a:r>
              <a:rPr lang="en-US" sz="2000" dirty="0">
                <a:solidFill>
                  <a:srgbClr val="3C8C93"/>
                </a:solidFill>
                <a:latin typeface="+mn-lt"/>
                <a:cs typeface="Times New Roman" charset="0"/>
              </a:rPr>
              <a:t>;   </a:t>
            </a:r>
            <a:r>
              <a:rPr lang="en-GB" sz="2000" dirty="0">
                <a:solidFill>
                  <a:srgbClr val="3C8C93"/>
                </a:solidFill>
                <a:latin typeface="+mn-lt"/>
              </a:rPr>
              <a:t>P(</a:t>
            </a:r>
            <a:r>
              <a:rPr lang="en-GB" sz="2000" dirty="0" err="1">
                <a:solidFill>
                  <a:srgbClr val="3C8C93"/>
                </a:solidFill>
                <a:latin typeface="+mn-lt"/>
              </a:rPr>
              <a:t>d</a:t>
            </a:r>
            <a:r>
              <a:rPr lang="en-GB" sz="2000" baseline="-25000" dirty="0" err="1">
                <a:solidFill>
                  <a:srgbClr val="3C8C93"/>
                </a:solidFill>
                <a:latin typeface="+mn-lt"/>
              </a:rPr>
              <a:t>j</a:t>
            </a:r>
            <a:r>
              <a:rPr lang="en-GB" sz="2000" dirty="0">
                <a:solidFill>
                  <a:srgbClr val="3C8C93"/>
                </a:solidFill>
                <a:latin typeface="+mn-lt"/>
              </a:rPr>
              <a:t> = </a:t>
            </a:r>
            <a:r>
              <a:rPr lang="en-GB" sz="2000" dirty="0" err="1">
                <a:solidFill>
                  <a:srgbClr val="3C8C93"/>
                </a:solidFill>
                <a:latin typeface="+mn-lt"/>
              </a:rPr>
              <a:t>lime|h</a:t>
            </a:r>
            <a:r>
              <a:rPr lang="el-GR" sz="2000" baseline="-25000" dirty="0">
                <a:solidFill>
                  <a:srgbClr val="3C8C93"/>
                </a:solidFill>
                <a:latin typeface="+mn-lt"/>
                <a:cs typeface="Times New Roman" charset="0"/>
              </a:rPr>
              <a:t>𝜃</a:t>
            </a:r>
            <a:r>
              <a:rPr lang="en-GB" sz="2000" dirty="0">
                <a:solidFill>
                  <a:srgbClr val="3C8C93"/>
                </a:solidFill>
                <a:latin typeface="+mn-lt"/>
              </a:rPr>
              <a:t>) = (1-</a:t>
            </a:r>
            <a:r>
              <a:rPr lang="el-GR" sz="2000" dirty="0">
                <a:solidFill>
                  <a:srgbClr val="3C8C93"/>
                </a:solidFill>
                <a:latin typeface="+mn-lt"/>
                <a:cs typeface="Times New Roman" charset="0"/>
              </a:rPr>
              <a:t>𝜃</a:t>
            </a:r>
            <a:r>
              <a:rPr lang="en-US" sz="2000" dirty="0">
                <a:solidFill>
                  <a:srgbClr val="3C8C93"/>
                </a:solidFill>
                <a:latin typeface="+mn-lt"/>
                <a:cs typeface="Times New Roman" charset="0"/>
              </a:rPr>
              <a:t>)</a:t>
            </a:r>
            <a:r>
              <a:rPr lang="en-US" sz="2000" dirty="0">
                <a:solidFill>
                  <a:srgbClr val="000000"/>
                </a:solidFill>
                <a:latin typeface="+mn-lt"/>
                <a:cs typeface="Times New Roman" charset="0"/>
              </a:rPr>
              <a:t> </a:t>
            </a:r>
          </a:p>
          <a:p>
            <a:pPr marL="339725" indent="-339725">
              <a:lnSpc>
                <a:spcPct val="90000"/>
              </a:lnSpc>
              <a:spcBef>
                <a:spcPts val="1800"/>
              </a:spcBef>
              <a:buClr>
                <a:srgbClr val="000000"/>
              </a:buClr>
              <a:buSzPct val="100000"/>
              <a:buFont typeface="Wingdings" charset="0"/>
              <a:buChar char=""/>
            </a:pPr>
            <a:r>
              <a:rPr lang="en-US" sz="2400" dirty="0">
                <a:solidFill>
                  <a:srgbClr val="000000"/>
                </a:solidFill>
                <a:latin typeface="+mn-lt"/>
                <a:cs typeface="Times New Roman" charset="0"/>
              </a:rPr>
              <a:t>And given </a:t>
            </a:r>
            <a:r>
              <a:rPr lang="en-US" sz="2400" dirty="0">
                <a:solidFill>
                  <a:srgbClr val="3C8C93"/>
                </a:solidFill>
                <a:latin typeface="+mn-lt"/>
                <a:cs typeface="Times New Roman" charset="0"/>
              </a:rPr>
              <a:t>N</a:t>
            </a:r>
            <a:r>
              <a:rPr lang="en-US" sz="2400" dirty="0">
                <a:solidFill>
                  <a:srgbClr val="000000"/>
                </a:solidFill>
                <a:latin typeface="+mn-lt"/>
                <a:cs typeface="Times New Roman" charset="0"/>
              </a:rPr>
              <a:t> observations, of which </a:t>
            </a:r>
            <a:r>
              <a:rPr lang="en-US" sz="2400" dirty="0">
                <a:solidFill>
                  <a:srgbClr val="3C8C93"/>
                </a:solidFill>
                <a:latin typeface="+mn-lt"/>
                <a:cs typeface="Times New Roman" charset="0"/>
              </a:rPr>
              <a:t>c</a:t>
            </a:r>
            <a:r>
              <a:rPr lang="en-US" sz="2400" dirty="0">
                <a:solidFill>
                  <a:srgbClr val="000000"/>
                </a:solidFill>
                <a:latin typeface="+mn-lt"/>
                <a:cs typeface="Times New Roman" charset="0"/>
              </a:rPr>
              <a:t> are cherry and </a:t>
            </a:r>
            <a:r>
              <a:rPr lang="en-GB" sz="2400" dirty="0">
                <a:solidFill>
                  <a:srgbClr val="3C8C93"/>
                </a:solidFill>
                <a:latin typeface="+mn-lt"/>
              </a:rPr>
              <a:t>l = N-c</a:t>
            </a:r>
            <a:r>
              <a:rPr lang="en-GB" sz="2400" dirty="0">
                <a:solidFill>
                  <a:srgbClr val="000000"/>
                </a:solidFill>
                <a:latin typeface="+mn-lt"/>
              </a:rPr>
              <a:t> lime</a:t>
            </a:r>
            <a:endParaRPr lang="en-US" sz="2400" dirty="0">
              <a:solidFill>
                <a:srgbClr val="000000"/>
              </a:solidFill>
              <a:latin typeface="+mn-lt"/>
            </a:endParaRPr>
          </a:p>
        </p:txBody>
      </p:sp>
      <p:graphicFrame>
        <p:nvGraphicFramePr>
          <p:cNvPr id="29699" name="Object 5"/>
          <p:cNvGraphicFramePr>
            <a:graphicFrameLocks noGrp="1" noChangeAspect="1"/>
          </p:cNvGraphicFramePr>
          <p:nvPr>
            <p:ph idx="1"/>
            <p:extLst>
              <p:ext uri="{D42A27DB-BD31-4B8C-83A1-F6EECF244321}">
                <p14:modId xmlns:p14="http://schemas.microsoft.com/office/powerpoint/2010/main" val="1879923278"/>
              </p:ext>
            </p:extLst>
          </p:nvPr>
        </p:nvGraphicFramePr>
        <p:xfrm>
          <a:off x="2168525" y="3861048"/>
          <a:ext cx="4131667" cy="488537"/>
        </p:xfrm>
        <a:graphic>
          <a:graphicData uri="http://schemas.openxmlformats.org/presentationml/2006/ole">
            <mc:AlternateContent xmlns:mc="http://schemas.openxmlformats.org/markup-compatibility/2006">
              <mc:Choice xmlns:v="urn:schemas-microsoft-com:vml" Requires="v">
                <p:oleObj name="Formel" r:id="rId3" imgW="2578100" imgH="304800" progId="Equation.3">
                  <p:embed/>
                </p:oleObj>
              </mc:Choice>
              <mc:Fallback>
                <p:oleObj name="Formel" r:id="rId3" imgW="25781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525" y="3861048"/>
                        <a:ext cx="4131667" cy="488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7"/>
          <p:cNvSpPr>
            <a:spLocks noChangeArrowheads="1"/>
          </p:cNvSpPr>
          <p:nvPr/>
        </p:nvSpPr>
        <p:spPr bwMode="auto">
          <a:xfrm>
            <a:off x="250825" y="4506589"/>
            <a:ext cx="8569325" cy="2375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739775" lvl="1" indent="-282575">
              <a:lnSpc>
                <a:spcPct val="90000"/>
              </a:lnSpc>
              <a:spcBef>
                <a:spcPts val="1500"/>
              </a:spcBef>
              <a:buClr>
                <a:srgbClr val="000000"/>
              </a:buClr>
              <a:buSzPct val="100000"/>
              <a:buFont typeface="Times New Roman" charset="0"/>
              <a:buChar char="•"/>
            </a:pPr>
            <a:r>
              <a:rPr lang="en-GB" sz="1600" b="1" dirty="0">
                <a:solidFill>
                  <a:schemeClr val="accent2"/>
                </a:solidFill>
                <a:latin typeface="+mn-lt"/>
              </a:rPr>
              <a:t>Binomial distribution</a:t>
            </a:r>
            <a:r>
              <a:rPr lang="en-GB" sz="1600" dirty="0">
                <a:solidFill>
                  <a:schemeClr val="tx1"/>
                </a:solidFill>
                <a:latin typeface="+mn-lt"/>
              </a:rPr>
              <a:t>: probability of </a:t>
            </a:r>
            <a:r>
              <a:rPr lang="en-US" sz="1600" dirty="0">
                <a:solidFill>
                  <a:schemeClr val="tx1"/>
                </a:solidFill>
                <a:latin typeface="+mn-lt"/>
              </a:rPr>
              <a:t> # of successes in a sequence of </a:t>
            </a:r>
            <a:r>
              <a:rPr lang="en-US" sz="1600" dirty="0">
                <a:solidFill>
                  <a:srgbClr val="3C8C93"/>
                </a:solidFill>
                <a:latin typeface="+mn-lt"/>
              </a:rPr>
              <a:t>N</a:t>
            </a:r>
            <a:r>
              <a:rPr lang="en-US" sz="1600" dirty="0">
                <a:solidFill>
                  <a:schemeClr val="tx1"/>
                </a:solidFill>
                <a:latin typeface="+mn-lt"/>
              </a:rPr>
              <a:t> independent  trials with binary outcome, each of which yields success with probability </a:t>
            </a:r>
            <a:r>
              <a:rPr lang="el-GR" sz="1600" dirty="0">
                <a:solidFill>
                  <a:srgbClr val="3C8C93"/>
                </a:solidFill>
                <a:latin typeface="+mn-lt"/>
                <a:cs typeface="Times New Roman" charset="0"/>
              </a:rPr>
              <a:t>𝜃</a:t>
            </a:r>
            <a:r>
              <a:rPr lang="en-US" sz="1600" dirty="0">
                <a:solidFill>
                  <a:schemeClr val="tx1"/>
                </a:solidFill>
                <a:latin typeface="+mn-lt"/>
              </a:rPr>
              <a:t>.</a:t>
            </a:r>
            <a:r>
              <a:rPr lang="en-US" dirty="0">
                <a:solidFill>
                  <a:schemeClr val="tx1"/>
                </a:solidFill>
                <a:latin typeface="+mn-lt"/>
              </a:rPr>
              <a:t> </a:t>
            </a:r>
            <a:endParaRPr lang="en-US" sz="1600" dirty="0">
              <a:solidFill>
                <a:schemeClr val="tx1"/>
              </a:solidFill>
              <a:latin typeface="+mn-lt"/>
              <a:cs typeface="Times New Roman" charset="0"/>
            </a:endParaRPr>
          </a:p>
          <a:p>
            <a:pPr marL="339725" indent="-339725">
              <a:lnSpc>
                <a:spcPct val="90000"/>
              </a:lnSpc>
              <a:spcBef>
                <a:spcPts val="1800"/>
              </a:spcBef>
              <a:buClr>
                <a:srgbClr val="000000"/>
              </a:buClr>
              <a:buSzPct val="100000"/>
              <a:buFont typeface="Wingdings" charset="0"/>
              <a:buChar char=""/>
            </a:pPr>
            <a:r>
              <a:rPr lang="en-GB" sz="2400" dirty="0">
                <a:solidFill>
                  <a:srgbClr val="000000"/>
                </a:solidFill>
                <a:latin typeface="+mn-lt"/>
                <a:cs typeface="Times New Roman" charset="0"/>
              </a:rPr>
              <a:t>For instance, after observing </a:t>
            </a:r>
            <a:r>
              <a:rPr lang="en-GB" sz="2400" dirty="0">
                <a:solidFill>
                  <a:srgbClr val="3C8C93"/>
                </a:solidFill>
                <a:latin typeface="+mn-lt"/>
                <a:cs typeface="Times New Roman" charset="0"/>
              </a:rPr>
              <a:t>3</a:t>
            </a:r>
            <a:r>
              <a:rPr lang="en-GB" sz="2400" dirty="0">
                <a:solidFill>
                  <a:srgbClr val="000000"/>
                </a:solidFill>
                <a:latin typeface="+mn-lt"/>
                <a:cs typeface="Times New Roman" charset="0"/>
              </a:rPr>
              <a:t> lime candies in a row: </a:t>
            </a:r>
          </a:p>
          <a:p>
            <a:pPr marL="739775" lvl="1" indent="-282575">
              <a:lnSpc>
                <a:spcPct val="90000"/>
              </a:lnSpc>
              <a:spcBef>
                <a:spcPts val="1500"/>
              </a:spcBef>
              <a:buClr>
                <a:srgbClr val="000000"/>
              </a:buClr>
              <a:buSzPct val="100000"/>
              <a:buFont typeface="Times New Roman" charset="0"/>
              <a:buChar char="•"/>
            </a:pPr>
            <a:r>
              <a:rPr lang="en-GB" sz="2000" dirty="0">
                <a:solidFill>
                  <a:srgbClr val="3C8C93"/>
                </a:solidFill>
                <a:latin typeface="+mn-lt"/>
              </a:rPr>
              <a:t>P([lime, lime, lime] | h </a:t>
            </a:r>
            <a:r>
              <a:rPr lang="en-US" sz="2000" baseline="-25000" dirty="0">
                <a:solidFill>
                  <a:srgbClr val="3C8C93"/>
                </a:solidFill>
                <a:latin typeface="+mn-lt"/>
                <a:cs typeface="Times New Roman" charset="0"/>
              </a:rPr>
              <a:t>50</a:t>
            </a:r>
            <a:r>
              <a:rPr lang="en-GB" sz="2000" dirty="0">
                <a:solidFill>
                  <a:srgbClr val="3C8C93"/>
                </a:solidFill>
                <a:latin typeface="+mn-lt"/>
              </a:rPr>
              <a:t>) = 0.5</a:t>
            </a:r>
            <a:r>
              <a:rPr lang="en-GB" sz="2000" baseline="30000" dirty="0">
                <a:solidFill>
                  <a:srgbClr val="3C8C93"/>
                </a:solidFill>
                <a:latin typeface="+mn-lt"/>
              </a:rPr>
              <a:t>3 </a:t>
            </a:r>
            <a:r>
              <a:rPr lang="en-GB" sz="2000" dirty="0">
                <a:solidFill>
                  <a:srgbClr val="000000"/>
                </a:solidFill>
                <a:latin typeface="+mn-lt"/>
              </a:rPr>
              <a:t>because the probability of seeing lime for each observation is </a:t>
            </a:r>
            <a:r>
              <a:rPr lang="en-GB" sz="2000" dirty="0">
                <a:solidFill>
                  <a:srgbClr val="3C8C93"/>
                </a:solidFill>
                <a:latin typeface="+mn-lt"/>
              </a:rPr>
              <a:t>0.5</a:t>
            </a:r>
            <a:r>
              <a:rPr lang="en-GB" sz="2000" dirty="0">
                <a:solidFill>
                  <a:srgbClr val="000000"/>
                </a:solidFill>
                <a:latin typeface="+mn-lt"/>
              </a:rPr>
              <a:t> under this hypotheses</a:t>
            </a:r>
            <a:endParaRPr lang="en-GB" sz="2000" baseline="30000" dirty="0">
              <a:solidFill>
                <a:srgbClr val="000000"/>
              </a:solidFill>
              <a:latin typeface="+mn-lt"/>
            </a:endParaRP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115</a:t>
            </a:fld>
            <a:endParaRPr lang="de-DE" dirty="0"/>
          </a:p>
        </p:txBody>
      </p:sp>
    </p:spTree>
    <p:extLst>
      <p:ext uri="{BB962C8B-B14F-4D97-AF65-F5344CB8AC3E}">
        <p14:creationId xmlns:p14="http://schemas.microsoft.com/office/powerpoint/2010/main" val="1233295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70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D18A6-7B96-BC4B-80E8-7BC3D6CBD81B}"/>
              </a:ext>
            </a:extLst>
          </p:cNvPr>
          <p:cNvPicPr>
            <a:picLocks noChangeAspect="1"/>
          </p:cNvPicPr>
          <p:nvPr/>
        </p:nvPicPr>
        <p:blipFill>
          <a:blip r:embed="rId3"/>
          <a:stretch>
            <a:fillRect/>
          </a:stretch>
        </p:blipFill>
        <p:spPr>
          <a:xfrm>
            <a:off x="11269" y="220662"/>
            <a:ext cx="7010400" cy="4165600"/>
          </a:xfrm>
          <a:prstGeom prst="rect">
            <a:avLst/>
          </a:prstGeom>
        </p:spPr>
      </p:pic>
      <p:sp>
        <p:nvSpPr>
          <p:cNvPr id="3" name="Rechteck 2"/>
          <p:cNvSpPr/>
          <p:nvPr/>
        </p:nvSpPr>
        <p:spPr>
          <a:xfrm>
            <a:off x="179512" y="6021288"/>
            <a:ext cx="2088232" cy="64807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3542" name="Rectangle 6"/>
          <p:cNvSpPr>
            <a:spLocks noChangeArrowheads="1"/>
          </p:cNvSpPr>
          <p:nvPr/>
        </p:nvSpPr>
        <p:spPr bwMode="auto">
          <a:xfrm>
            <a:off x="107950" y="4532312"/>
            <a:ext cx="8569325" cy="2209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000" dirty="0">
                <a:solidFill>
                  <a:srgbClr val="000000"/>
                </a:solidFill>
              </a:rPr>
              <a:t>Initially, the </a:t>
            </a:r>
            <a:r>
              <a:rPr lang="en-GB" sz="2000" dirty="0" err="1">
                <a:solidFill>
                  <a:srgbClr val="3C8C93"/>
                </a:solidFill>
              </a:rPr>
              <a:t>h</a:t>
            </a:r>
            <a:r>
              <a:rPr lang="en-GB" sz="2000" baseline="-25000" dirty="0" err="1">
                <a:solidFill>
                  <a:srgbClr val="3C8C93"/>
                </a:solidFill>
              </a:rPr>
              <a:t>p</a:t>
            </a:r>
            <a:r>
              <a:rPr lang="en-GB" sz="2000" dirty="0">
                <a:solidFill>
                  <a:srgbClr val="000000"/>
                </a:solidFill>
              </a:rPr>
              <a:t> with higher priors dominate (</a:t>
            </a:r>
            <a:r>
              <a:rPr lang="en-GB" sz="2000" dirty="0">
                <a:solidFill>
                  <a:srgbClr val="3C8C93"/>
                </a:solidFill>
              </a:rPr>
              <a:t>h</a:t>
            </a:r>
            <a:r>
              <a:rPr lang="en-GB" sz="2000" baseline="-25000" dirty="0">
                <a:solidFill>
                  <a:srgbClr val="3C8C93"/>
                </a:solidFill>
              </a:rPr>
              <a:t>50</a:t>
            </a:r>
            <a:r>
              <a:rPr lang="en-GB" sz="2000" dirty="0">
                <a:solidFill>
                  <a:srgbClr val="000000"/>
                </a:solidFill>
              </a:rPr>
              <a:t> with prior = 0.4)</a:t>
            </a:r>
          </a:p>
          <a:p>
            <a:pPr marL="339725" indent="-339725">
              <a:lnSpc>
                <a:spcPct val="90000"/>
              </a:lnSpc>
              <a:spcBef>
                <a:spcPts val="1800"/>
              </a:spcBef>
              <a:buClr>
                <a:srgbClr val="000000"/>
              </a:buClr>
              <a:buSzPct val="100000"/>
              <a:buFont typeface="Wingdings" charset="0"/>
              <a:buChar char=""/>
            </a:pPr>
            <a:r>
              <a:rPr lang="en-GB" sz="2000" dirty="0">
                <a:solidFill>
                  <a:srgbClr val="000000"/>
                </a:solidFill>
              </a:rPr>
              <a:t>As data comes in, the finally best hypothesis (</a:t>
            </a:r>
            <a:r>
              <a:rPr lang="en-GB" sz="2000" dirty="0">
                <a:solidFill>
                  <a:srgbClr val="3C8C93"/>
                </a:solidFill>
              </a:rPr>
              <a:t>h</a:t>
            </a:r>
            <a:r>
              <a:rPr lang="en-GB" sz="2000" baseline="-25000" dirty="0">
                <a:solidFill>
                  <a:srgbClr val="3C8C93"/>
                </a:solidFill>
              </a:rPr>
              <a:t>0</a:t>
            </a:r>
            <a:r>
              <a:rPr lang="en-GB" sz="2000" dirty="0">
                <a:solidFill>
                  <a:srgbClr val="000000"/>
                </a:solidFill>
              </a:rPr>
              <a:t>) starts dominating, as the probability of seeing this data given the other hypotheses gets increasingly smaller</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After seeing three lime candies in a row, the probability that the bag is the all-lime one starts taking off</a:t>
            </a:r>
          </a:p>
        </p:txBody>
      </p:sp>
      <p:sp>
        <p:nvSpPr>
          <p:cNvPr id="31746" name="Text Box 7"/>
          <p:cNvSpPr txBox="1">
            <a:spLocks noChangeArrowheads="1"/>
          </p:cNvSpPr>
          <p:nvPr/>
        </p:nvSpPr>
        <p:spPr bwMode="auto">
          <a:xfrm>
            <a:off x="6784975" y="1368425"/>
            <a:ext cx="1100138"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US"/>
          </a:p>
        </p:txBody>
      </p:sp>
      <p:sp>
        <p:nvSpPr>
          <p:cNvPr id="193555" name="AutoShape 19"/>
          <p:cNvSpPr>
            <a:spLocks noChangeArrowheads="1"/>
          </p:cNvSpPr>
          <p:nvPr/>
        </p:nvSpPr>
        <p:spPr bwMode="auto">
          <a:xfrm>
            <a:off x="5435600" y="1797050"/>
            <a:ext cx="3455988" cy="647700"/>
          </a:xfrm>
          <a:prstGeom prst="wedgeRectCallout">
            <a:avLst>
              <a:gd name="adj1" fmla="val -65847"/>
              <a:gd name="adj2" fmla="val 23528"/>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charset="0"/>
              <a:buNone/>
            </a:pPr>
            <a:r>
              <a:rPr lang="en-GB" sz="2400" i="1">
                <a:solidFill>
                  <a:srgbClr val="000000"/>
                </a:solidFill>
              </a:rPr>
              <a:t>P(h</a:t>
            </a:r>
            <a:r>
              <a:rPr lang="en-GB" sz="2400" i="1" baseline="-25000">
                <a:solidFill>
                  <a:srgbClr val="000000"/>
                </a:solidFill>
              </a:rPr>
              <a:t>i</a:t>
            </a:r>
            <a:r>
              <a:rPr lang="en-GB" sz="2400" i="1">
                <a:solidFill>
                  <a:srgbClr val="000000"/>
                </a:solidFill>
              </a:rPr>
              <a:t> |</a:t>
            </a:r>
            <a:r>
              <a:rPr lang="en-GB" sz="2400" b="1">
                <a:solidFill>
                  <a:srgbClr val="000000"/>
                </a:solidFill>
              </a:rPr>
              <a:t>d</a:t>
            </a:r>
            <a:r>
              <a:rPr lang="en-GB" sz="2400" i="1">
                <a:solidFill>
                  <a:srgbClr val="000000"/>
                </a:solidFill>
              </a:rPr>
              <a:t>) = </a:t>
            </a:r>
            <a:r>
              <a:rPr lang="el-GR" sz="2400" i="1">
                <a:solidFill>
                  <a:srgbClr val="000000"/>
                </a:solidFill>
              </a:rPr>
              <a:t>α</a:t>
            </a:r>
            <a:r>
              <a:rPr lang="en-GB" sz="2400" i="1">
                <a:solidFill>
                  <a:srgbClr val="000000"/>
                </a:solidFill>
              </a:rPr>
              <a:t>P(</a:t>
            </a:r>
            <a:r>
              <a:rPr lang="en-GB" sz="2400" b="1">
                <a:solidFill>
                  <a:srgbClr val="000000"/>
                </a:solidFill>
              </a:rPr>
              <a:t>d</a:t>
            </a:r>
            <a:r>
              <a:rPr lang="en-GB" sz="2400" i="1">
                <a:solidFill>
                  <a:srgbClr val="000000"/>
                </a:solidFill>
              </a:rPr>
              <a:t>| h</a:t>
            </a:r>
            <a:r>
              <a:rPr lang="en-GB" sz="2400" i="1" baseline="-25000">
                <a:solidFill>
                  <a:srgbClr val="000000"/>
                </a:solidFill>
              </a:rPr>
              <a:t>i</a:t>
            </a:r>
            <a:r>
              <a:rPr lang="en-GB" sz="2400" i="1">
                <a:solidFill>
                  <a:srgbClr val="000000"/>
                </a:solidFill>
              </a:rPr>
              <a:t>) P(h</a:t>
            </a:r>
            <a:r>
              <a:rPr lang="en-GB" sz="2400" i="1" baseline="-25000">
                <a:solidFill>
                  <a:srgbClr val="000000"/>
                </a:solidFill>
              </a:rPr>
              <a:t>i</a:t>
            </a:r>
            <a:r>
              <a:rPr lang="en-GB" sz="2400" i="1">
                <a:solidFill>
                  <a:srgbClr val="000000"/>
                </a:solidFill>
              </a:rPr>
              <a:t>)</a:t>
            </a:r>
            <a:endParaRPr lang="en-US" sz="2400" i="1">
              <a:solidFill>
                <a:srgbClr val="000000"/>
              </a:solidFill>
            </a:endParaRPr>
          </a:p>
        </p:txBody>
      </p:sp>
      <p:sp>
        <p:nvSpPr>
          <p:cNvPr id="31749" name="Rectangle 2"/>
          <p:cNvSpPr>
            <a:spLocks noGrp="1" noChangeArrowheads="1"/>
          </p:cNvSpPr>
          <p:nvPr>
            <p:ph type="title"/>
          </p:nvPr>
        </p:nvSpPr>
        <p:spPr>
          <a:xfrm>
            <a:off x="381000" y="-76200"/>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All-limes: Posterior Probability of H</a:t>
            </a:r>
          </a:p>
        </p:txBody>
      </p:sp>
      <p:sp>
        <p:nvSpPr>
          <p:cNvPr id="11" name="Rechteck 10"/>
          <p:cNvSpPr/>
          <p:nvPr/>
        </p:nvSpPr>
        <p:spPr>
          <a:xfrm>
            <a:off x="6948264" y="692696"/>
            <a:ext cx="2088232" cy="648072"/>
          </a:xfrm>
          <a:prstGeom prst="rect">
            <a:avLst/>
          </a:prstGeom>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2"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116</a:t>
            </a:fld>
            <a:endParaRPr lang="de-DE" dirty="0"/>
          </a:p>
        </p:txBody>
      </p:sp>
    </p:spTree>
    <p:extLst>
      <p:ext uri="{BB962C8B-B14F-4D97-AF65-F5344CB8AC3E}">
        <p14:creationId xmlns:p14="http://schemas.microsoft.com/office/powerpoint/2010/main" val="10147037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35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35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35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5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913DE-7AF5-744A-82AE-C7B52F662166}"/>
              </a:ext>
            </a:extLst>
          </p:cNvPr>
          <p:cNvPicPr>
            <a:picLocks noChangeAspect="1"/>
          </p:cNvPicPr>
          <p:nvPr/>
        </p:nvPicPr>
        <p:blipFill>
          <a:blip r:embed="rId3"/>
          <a:stretch>
            <a:fillRect/>
          </a:stretch>
        </p:blipFill>
        <p:spPr>
          <a:xfrm>
            <a:off x="400050" y="784017"/>
            <a:ext cx="7556500" cy="4660900"/>
          </a:xfrm>
          <a:prstGeom prst="rect">
            <a:avLst/>
          </a:prstGeom>
        </p:spPr>
      </p:pic>
      <p:sp>
        <p:nvSpPr>
          <p:cNvPr id="6" name="Rechteck 5"/>
          <p:cNvSpPr/>
          <p:nvPr/>
        </p:nvSpPr>
        <p:spPr>
          <a:xfrm>
            <a:off x="72008" y="692696"/>
            <a:ext cx="9036496" cy="648072"/>
          </a:xfrm>
          <a:prstGeom prst="rect">
            <a:avLst/>
          </a:prstGeom>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33793" name="Rectangle 2"/>
          <p:cNvSpPr>
            <a:spLocks noGrp="1" noChangeArrowheads="1"/>
          </p:cNvSpPr>
          <p:nvPr>
            <p:ph type="title"/>
          </p:nvPr>
        </p:nvSpPr>
        <p:spPr>
          <a:xfrm>
            <a:off x="609600" y="11588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Prediction Probability</a:t>
            </a:r>
          </a:p>
        </p:txBody>
      </p:sp>
      <p:sp>
        <p:nvSpPr>
          <p:cNvPr id="195588" name="Rectangle 4"/>
          <p:cNvSpPr>
            <a:spLocks noChangeArrowheads="1"/>
          </p:cNvSpPr>
          <p:nvPr/>
        </p:nvSpPr>
        <p:spPr bwMode="auto">
          <a:xfrm>
            <a:off x="250825" y="5589588"/>
            <a:ext cx="85693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a:solidFill>
                  <a:srgbClr val="000000"/>
                </a:solidFill>
              </a:rPr>
              <a:t>The probability that the next candy is lime increases with the probability that the bag is an all-lime one</a:t>
            </a:r>
          </a:p>
        </p:txBody>
      </p:sp>
      <p:sp>
        <p:nvSpPr>
          <p:cNvPr id="195590" name="AutoShape 6"/>
          <p:cNvSpPr>
            <a:spLocks noChangeArrowheads="1"/>
          </p:cNvSpPr>
          <p:nvPr/>
        </p:nvSpPr>
        <p:spPr bwMode="auto">
          <a:xfrm>
            <a:off x="2928938" y="3429000"/>
            <a:ext cx="5686425" cy="504825"/>
          </a:xfrm>
          <a:prstGeom prst="wedgeRectCallout">
            <a:avLst>
              <a:gd name="adj1" fmla="val -36162"/>
              <a:gd name="adj2" fmla="val -262773"/>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charset="0"/>
              <a:buNone/>
            </a:pPr>
            <a:r>
              <a:rPr lang="en-GB" sz="2400">
                <a:solidFill>
                  <a:srgbClr val="000000"/>
                </a:solidFill>
              </a:rPr>
              <a:t>∑</a:t>
            </a:r>
            <a:r>
              <a:rPr lang="en-GB" sz="2400" baseline="-25000">
                <a:solidFill>
                  <a:srgbClr val="000000"/>
                </a:solidFill>
              </a:rPr>
              <a:t>i</a:t>
            </a:r>
            <a:r>
              <a:rPr lang="en-GB" sz="2400">
                <a:solidFill>
                  <a:srgbClr val="000000"/>
                </a:solidFill>
              </a:rPr>
              <a:t> P(next candy is lime| h</a:t>
            </a:r>
            <a:r>
              <a:rPr lang="en-GB" sz="2400" baseline="-25000">
                <a:solidFill>
                  <a:srgbClr val="000000"/>
                </a:solidFill>
              </a:rPr>
              <a:t>i</a:t>
            </a:r>
            <a:r>
              <a:rPr lang="en-GB" sz="2400">
                <a:solidFill>
                  <a:srgbClr val="000000"/>
                </a:solidFill>
              </a:rPr>
              <a:t>) P(h</a:t>
            </a:r>
            <a:r>
              <a:rPr lang="en-GB" sz="2400" baseline="-25000">
                <a:solidFill>
                  <a:srgbClr val="000000"/>
                </a:solidFill>
              </a:rPr>
              <a:t>i</a:t>
            </a:r>
            <a:r>
              <a:rPr lang="en-GB" sz="2400">
                <a:solidFill>
                  <a:srgbClr val="000000"/>
                </a:solidFill>
              </a:rPr>
              <a:t> |</a:t>
            </a:r>
            <a:r>
              <a:rPr lang="en-GB" sz="2400" b="1">
                <a:solidFill>
                  <a:srgbClr val="000000"/>
                </a:solidFill>
              </a:rPr>
              <a:t>d</a:t>
            </a:r>
            <a:r>
              <a:rPr lang="en-GB" sz="2400">
                <a:solidFill>
                  <a:srgbClr val="000000"/>
                </a:solidFill>
              </a:rPr>
              <a:t>)</a:t>
            </a:r>
            <a:endParaRPr lang="en-US" sz="2400">
              <a:solidFill>
                <a:srgbClr val="000000"/>
              </a:solidFill>
            </a:endParaRP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117</a:t>
            </a:fld>
            <a:endParaRPr lang="de-DE" dirty="0"/>
          </a:p>
        </p:txBody>
      </p:sp>
    </p:spTree>
    <p:extLst>
      <p:ext uri="{BB962C8B-B14F-4D97-AF65-F5344CB8AC3E}">
        <p14:creationId xmlns:p14="http://schemas.microsoft.com/office/powerpoint/2010/main" val="5653390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9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323850" y="1917651"/>
            <a:ext cx="3600450" cy="50323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sp>
        <p:nvSpPr>
          <p:cNvPr id="35842" name="Rectangle 3"/>
          <p:cNvSpPr>
            <a:spLocks noGrp="1" noChangeArrowheads="1"/>
          </p:cNvSpPr>
          <p:nvPr>
            <p:ph type="title"/>
          </p:nvPr>
        </p:nvSpPr>
        <p:spPr/>
        <p:txBody>
          <a:bodyPr/>
          <a:lstStyle/>
          <a:p>
            <a:pPr eaLnBrk="1" hangingPunct="1"/>
            <a:r>
              <a:rPr lang="en-US" dirty="0">
                <a:latin typeface="+mn-lt"/>
              </a:rPr>
              <a:t>Overview</a:t>
            </a:r>
          </a:p>
        </p:txBody>
      </p:sp>
      <p:sp>
        <p:nvSpPr>
          <p:cNvPr id="35843" name="Rectangle 4"/>
          <p:cNvSpPr>
            <a:spLocks noChangeArrowheads="1"/>
          </p:cNvSpPr>
          <p:nvPr/>
        </p:nvSpPr>
        <p:spPr bwMode="auto">
          <a:xfrm>
            <a:off x="574675" y="1412775"/>
            <a:ext cx="8569325" cy="489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Full Bayesian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MAP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Maximum Likelihood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Learning Bayesian Networks</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Fully observable</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With hidden (unobservable) variables</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118</a:t>
            </a:fld>
            <a:endParaRPr lang="de-DE" dirty="0"/>
          </a:p>
        </p:txBody>
      </p:sp>
    </p:spTree>
    <p:extLst>
      <p:ext uri="{BB962C8B-B14F-4D97-AF65-F5344CB8AC3E}">
        <p14:creationId xmlns:p14="http://schemas.microsoft.com/office/powerpoint/2010/main" val="121163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9552" y="26064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MAP approximation</a:t>
            </a:r>
          </a:p>
        </p:txBody>
      </p:sp>
      <p:sp>
        <p:nvSpPr>
          <p:cNvPr id="240643" name="Rectangle 3"/>
          <p:cNvSpPr>
            <a:spLocks noChangeArrowheads="1"/>
          </p:cNvSpPr>
          <p:nvPr/>
        </p:nvSpPr>
        <p:spPr bwMode="auto">
          <a:xfrm>
            <a:off x="251147" y="1196082"/>
            <a:ext cx="8569325" cy="51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Full Bayesian learning seems like a very safe bet, but unfortunately it does not work well in practice</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Summing over the hypothesis space is often intractable (e.g., 18,446,744,073,709,551,616 Boolean functions of 6 attributes)</a:t>
            </a:r>
          </a:p>
          <a:p>
            <a:pPr marL="339725" indent="-339725">
              <a:spcBef>
                <a:spcPts val="1800"/>
              </a:spcBef>
              <a:buClr>
                <a:srgbClr val="000000"/>
              </a:buClr>
              <a:buSzPct val="100000"/>
              <a:buFont typeface="Wingdings" charset="0"/>
              <a:buChar char=""/>
            </a:pPr>
            <a:r>
              <a:rPr lang="en-GB" sz="2400" dirty="0">
                <a:solidFill>
                  <a:srgbClr val="000000"/>
                </a:solidFill>
              </a:rPr>
              <a:t>Very common approximation: Maximum a posterior (MAP) learning: </a:t>
            </a:r>
          </a:p>
          <a:p>
            <a:pPr marL="739775" lvl="1" indent="-282575">
              <a:lnSpc>
                <a:spcPct val="90000"/>
              </a:lnSpc>
              <a:spcBef>
                <a:spcPts val="1500"/>
              </a:spcBef>
              <a:buClr>
                <a:srgbClr val="000000"/>
              </a:buClr>
              <a:buSzPct val="100000"/>
              <a:buFont typeface="Wingdings" charset="0"/>
              <a:buChar char="§"/>
            </a:pPr>
            <a:r>
              <a:rPr lang="en-GB" sz="2000" dirty="0">
                <a:solidFill>
                  <a:srgbClr val="000000"/>
                </a:solidFill>
              </a:rPr>
              <a:t>Instead of doing prediction by considering all possible hypotheses , as in</a:t>
            </a:r>
          </a:p>
          <a:p>
            <a:pPr marL="1143000" lvl="2" indent="-228600">
              <a:lnSpc>
                <a:spcPct val="90000"/>
              </a:lnSpc>
              <a:spcBef>
                <a:spcPts val="1500"/>
              </a:spcBef>
              <a:buClr>
                <a:srgbClr val="000000"/>
              </a:buClr>
              <a:buSzPct val="100000"/>
              <a:buFont typeface="Courier New" charset="0"/>
              <a:buChar char="o"/>
            </a:pPr>
            <a:r>
              <a:rPr lang="en-GB" sz="2000" dirty="0">
                <a:solidFill>
                  <a:srgbClr val="000000"/>
                </a:solidFill>
              </a:rPr>
              <a:t> </a:t>
            </a:r>
            <a:r>
              <a:rPr lang="en-GB" sz="2000" b="1" dirty="0">
                <a:solidFill>
                  <a:srgbClr val="3C8C93"/>
                </a:solidFill>
              </a:rPr>
              <a:t>P</a:t>
            </a:r>
            <a:r>
              <a:rPr lang="en-GB" sz="2000" dirty="0">
                <a:solidFill>
                  <a:srgbClr val="3C8C93"/>
                </a:solidFill>
              </a:rPr>
              <a:t>(</a:t>
            </a:r>
            <a:r>
              <a:rPr lang="en-GB" sz="2000" dirty="0" err="1">
                <a:solidFill>
                  <a:srgbClr val="3C8C93"/>
                </a:solidFill>
              </a:rPr>
              <a:t>X|</a:t>
            </a:r>
            <a:r>
              <a:rPr lang="en-GB" sz="2000" b="1" dirty="0" err="1">
                <a:solidFill>
                  <a:srgbClr val="3C8C93"/>
                </a:solidFill>
              </a:rPr>
              <a:t>d</a:t>
            </a:r>
            <a:r>
              <a:rPr lang="en-GB" sz="2000" dirty="0">
                <a:solidFill>
                  <a:srgbClr val="3C8C93"/>
                </a:solidFill>
              </a:rPr>
              <a:t>)  = </a:t>
            </a:r>
            <a:r>
              <a:rPr lang="en-GB" sz="2000" dirty="0">
                <a:solidFill>
                  <a:srgbClr val="3C8C93"/>
                </a:solidFill>
                <a:cs typeface="Times New Roman" charset="0"/>
              </a:rPr>
              <a:t>∑</a:t>
            </a:r>
            <a:r>
              <a:rPr lang="en-GB" sz="2000" baseline="-25000" dirty="0" err="1">
                <a:solidFill>
                  <a:srgbClr val="3C8C93"/>
                </a:solidFill>
                <a:cs typeface="Times New Roman" charset="0"/>
              </a:rPr>
              <a:t>i</a:t>
            </a:r>
            <a:r>
              <a:rPr lang="en-GB" sz="2000" dirty="0">
                <a:solidFill>
                  <a:srgbClr val="3C8C93"/>
                </a:solidFill>
              </a:rPr>
              <a:t> </a:t>
            </a:r>
            <a:r>
              <a:rPr lang="en-GB" sz="2000" b="1" dirty="0">
                <a:solidFill>
                  <a:srgbClr val="3C8C93"/>
                </a:solidFill>
              </a:rPr>
              <a:t>P</a:t>
            </a:r>
            <a:r>
              <a:rPr lang="en-GB" sz="2000" dirty="0">
                <a:solidFill>
                  <a:srgbClr val="3C8C93"/>
                </a:solidFill>
              </a:rPr>
              <a:t>(X| h</a:t>
            </a:r>
            <a:r>
              <a:rPr lang="en-GB" sz="2000" baseline="-25000" dirty="0">
                <a:solidFill>
                  <a:srgbClr val="3C8C93"/>
                </a:solidFill>
              </a:rPr>
              <a:t>i</a:t>
            </a:r>
            <a:r>
              <a:rPr lang="en-GB" sz="2000" dirty="0">
                <a:solidFill>
                  <a:srgbClr val="3C8C93"/>
                </a:solidFill>
              </a:rPr>
              <a:t>) P(h</a:t>
            </a:r>
            <a:r>
              <a:rPr lang="en-GB" sz="2000" baseline="-25000" dirty="0">
                <a:solidFill>
                  <a:srgbClr val="3C8C93"/>
                </a:solidFill>
              </a:rPr>
              <a:t>i</a:t>
            </a:r>
            <a:r>
              <a:rPr lang="en-GB" sz="2000" dirty="0">
                <a:solidFill>
                  <a:srgbClr val="3C8C93"/>
                </a:solidFill>
              </a:rPr>
              <a:t> |</a:t>
            </a:r>
            <a:r>
              <a:rPr lang="en-GB" sz="2000" b="1" dirty="0">
                <a:solidFill>
                  <a:srgbClr val="3C8C93"/>
                </a:solidFill>
              </a:rPr>
              <a:t>d</a:t>
            </a:r>
            <a:r>
              <a:rPr lang="en-GB" sz="2000" dirty="0">
                <a:solidFill>
                  <a:srgbClr val="3C8C93"/>
                </a:solidFill>
              </a:rPr>
              <a:t>) </a:t>
            </a:r>
            <a:r>
              <a:rPr lang="en-US" sz="2000" dirty="0">
                <a:solidFill>
                  <a:srgbClr val="3C8C93"/>
                </a:solidFill>
              </a:rPr>
              <a:t>∝ </a:t>
            </a:r>
            <a:r>
              <a:rPr lang="en-GB" sz="2000" dirty="0">
                <a:solidFill>
                  <a:srgbClr val="3C8C93"/>
                </a:solidFill>
              </a:rPr>
              <a:t>∑</a:t>
            </a:r>
            <a:r>
              <a:rPr lang="en-GB" sz="2000" baseline="-25000" dirty="0" err="1">
                <a:solidFill>
                  <a:srgbClr val="3C8C93"/>
                </a:solidFill>
              </a:rPr>
              <a:t>i</a:t>
            </a:r>
            <a:r>
              <a:rPr lang="en-GB" sz="2000" dirty="0">
                <a:solidFill>
                  <a:srgbClr val="3C8C93"/>
                </a:solidFill>
                <a:ea typeface="Arial Unicode MS" charset="0"/>
                <a:cs typeface="Arial Unicode MS" charset="0"/>
              </a:rPr>
              <a:t> </a:t>
            </a:r>
            <a:r>
              <a:rPr lang="en-GB" sz="2000" b="1" dirty="0">
                <a:solidFill>
                  <a:srgbClr val="3C8C93"/>
                </a:solidFill>
                <a:ea typeface="Arial Unicode MS" charset="0"/>
                <a:cs typeface="Arial Unicode MS" charset="0"/>
              </a:rPr>
              <a:t>P</a:t>
            </a:r>
            <a:r>
              <a:rPr lang="en-GB" sz="2000" dirty="0">
                <a:solidFill>
                  <a:srgbClr val="3C8C93"/>
                </a:solidFill>
                <a:ea typeface="Arial Unicode MS" charset="0"/>
                <a:cs typeface="Arial Unicode MS" charset="0"/>
              </a:rPr>
              <a:t>(X|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P(</a:t>
            </a:r>
            <a:r>
              <a:rPr lang="en-GB" sz="2000" b="1" dirty="0">
                <a:solidFill>
                  <a:srgbClr val="3C8C93"/>
                </a:solidFill>
                <a:ea typeface="Arial Unicode MS" charset="0"/>
                <a:cs typeface="Arial Unicode MS" charset="0"/>
              </a:rPr>
              <a:t>d</a:t>
            </a:r>
            <a:r>
              <a:rPr lang="en-GB" sz="2000" dirty="0">
                <a:solidFill>
                  <a:srgbClr val="3C8C93"/>
                </a:solidFill>
                <a:ea typeface="Arial Unicode MS" charset="0"/>
                <a:cs typeface="Arial Unicode MS" charset="0"/>
              </a:rPr>
              <a:t>| 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P(h</a:t>
            </a:r>
            <a:r>
              <a:rPr lang="en-GB" sz="2000" baseline="-25000" dirty="0">
                <a:solidFill>
                  <a:srgbClr val="3C8C93"/>
                </a:solidFill>
                <a:ea typeface="Arial Unicode MS" charset="0"/>
                <a:cs typeface="Arial Unicode MS" charset="0"/>
              </a:rPr>
              <a:t>i</a:t>
            </a:r>
            <a:r>
              <a:rPr lang="en-GB" sz="2000" dirty="0">
                <a:solidFill>
                  <a:srgbClr val="3C8C93"/>
                </a:solidFill>
                <a:ea typeface="Arial Unicode MS" charset="0"/>
                <a:cs typeface="Arial Unicode MS" charset="0"/>
              </a:rPr>
              <a:t>) </a:t>
            </a:r>
            <a:endParaRPr lang="en-GB" sz="2000" dirty="0">
              <a:solidFill>
                <a:srgbClr val="3C8C93"/>
              </a:solidFill>
            </a:endParaRPr>
          </a:p>
          <a:p>
            <a:pPr marL="739775" lvl="1" indent="-282575">
              <a:lnSpc>
                <a:spcPct val="90000"/>
              </a:lnSpc>
              <a:spcBef>
                <a:spcPts val="1500"/>
              </a:spcBef>
              <a:buClr>
                <a:srgbClr val="000000"/>
              </a:buClr>
              <a:buSzPct val="100000"/>
              <a:buFont typeface="Wingdings" charset="0"/>
              <a:buChar char="§"/>
            </a:pPr>
            <a:r>
              <a:rPr lang="en-GB" sz="2000" dirty="0">
                <a:solidFill>
                  <a:srgbClr val="000000"/>
                </a:solidFill>
              </a:rPr>
              <a:t>Make predictions based on </a:t>
            </a:r>
            <a:r>
              <a:rPr lang="en-GB" sz="2000" dirty="0" err="1">
                <a:solidFill>
                  <a:srgbClr val="000000"/>
                </a:solidFill>
              </a:rPr>
              <a:t>h</a:t>
            </a:r>
            <a:r>
              <a:rPr lang="en-GB" sz="2000" baseline="-25000" dirty="0" err="1">
                <a:solidFill>
                  <a:srgbClr val="000000"/>
                </a:solidFill>
              </a:rPr>
              <a:t>MAP</a:t>
            </a:r>
            <a:r>
              <a:rPr lang="en-GB" sz="2000" dirty="0">
                <a:solidFill>
                  <a:srgbClr val="000000"/>
                </a:solidFill>
              </a:rPr>
              <a:t> that maximises  </a:t>
            </a:r>
            <a:r>
              <a:rPr lang="en-GB" sz="2000" dirty="0">
                <a:solidFill>
                  <a:srgbClr val="3C8C93"/>
                </a:solidFill>
              </a:rPr>
              <a:t>P(h</a:t>
            </a:r>
            <a:r>
              <a:rPr lang="en-GB" sz="2000" baseline="-25000" dirty="0">
                <a:solidFill>
                  <a:srgbClr val="3C8C93"/>
                </a:solidFill>
              </a:rPr>
              <a:t>i</a:t>
            </a:r>
            <a:r>
              <a:rPr lang="en-GB" sz="2000" dirty="0">
                <a:solidFill>
                  <a:srgbClr val="3C8C93"/>
                </a:solidFill>
              </a:rPr>
              <a:t> |</a:t>
            </a:r>
            <a:r>
              <a:rPr lang="en-GB" sz="2000" b="1" dirty="0">
                <a:solidFill>
                  <a:srgbClr val="3C8C93"/>
                </a:solidFill>
              </a:rPr>
              <a:t>d</a:t>
            </a:r>
            <a:r>
              <a:rPr lang="en-GB" sz="2000" dirty="0">
                <a:solidFill>
                  <a:srgbClr val="3C8C93"/>
                </a:solidFill>
              </a:rPr>
              <a:t>)</a:t>
            </a:r>
            <a:r>
              <a:rPr lang="en-GB" sz="2400" dirty="0">
                <a:solidFill>
                  <a:srgbClr val="3C8C93"/>
                </a:solidFill>
              </a:rPr>
              <a:t> </a:t>
            </a:r>
          </a:p>
          <a:p>
            <a:pPr marL="1143000" lvl="2" indent="-228600">
              <a:lnSpc>
                <a:spcPct val="90000"/>
              </a:lnSpc>
              <a:spcBef>
                <a:spcPts val="1500"/>
              </a:spcBef>
              <a:buClr>
                <a:srgbClr val="000000"/>
              </a:buClr>
              <a:buSzPct val="100000"/>
              <a:buFont typeface="Courier New" charset="0"/>
              <a:buChar char="o"/>
            </a:pPr>
            <a:r>
              <a:rPr lang="en-GB" sz="2000" dirty="0">
                <a:solidFill>
                  <a:srgbClr val="000000"/>
                </a:solidFill>
              </a:rPr>
              <a:t>I.e., maximize </a:t>
            </a:r>
            <a:r>
              <a:rPr lang="en-GB" sz="2000" dirty="0">
                <a:solidFill>
                  <a:srgbClr val="3C8C93"/>
                </a:solidFill>
              </a:rPr>
              <a:t>P(</a:t>
            </a:r>
            <a:r>
              <a:rPr lang="en-GB" sz="2000" b="1" dirty="0">
                <a:solidFill>
                  <a:srgbClr val="3C8C93"/>
                </a:solidFill>
              </a:rPr>
              <a:t>d</a:t>
            </a:r>
            <a:r>
              <a:rPr lang="en-GB" sz="2000" dirty="0">
                <a:solidFill>
                  <a:srgbClr val="3C8C93"/>
                </a:solidFill>
              </a:rPr>
              <a:t>| h</a:t>
            </a:r>
            <a:r>
              <a:rPr lang="en-GB" sz="2000" baseline="-25000" dirty="0">
                <a:solidFill>
                  <a:srgbClr val="3C8C93"/>
                </a:solidFill>
              </a:rPr>
              <a:t>i</a:t>
            </a:r>
            <a:r>
              <a:rPr lang="en-GB" sz="2000" dirty="0">
                <a:solidFill>
                  <a:srgbClr val="3C8C93"/>
                </a:solidFill>
              </a:rPr>
              <a:t>) P(h</a:t>
            </a:r>
            <a:r>
              <a:rPr lang="en-GB" sz="2000" baseline="-25000" dirty="0">
                <a:solidFill>
                  <a:srgbClr val="3C8C93"/>
                </a:solidFill>
              </a:rPr>
              <a:t>i</a:t>
            </a:r>
            <a:r>
              <a:rPr lang="en-GB" sz="2000" dirty="0">
                <a:solidFill>
                  <a:srgbClr val="3C8C93"/>
                </a:solidFill>
              </a:rPr>
              <a:t>)</a:t>
            </a:r>
          </a:p>
          <a:p>
            <a:pPr marL="1143000" lvl="2" indent="-228600">
              <a:lnSpc>
                <a:spcPct val="90000"/>
              </a:lnSpc>
              <a:spcBef>
                <a:spcPts val="1500"/>
              </a:spcBef>
              <a:buClr>
                <a:srgbClr val="000000"/>
              </a:buClr>
              <a:buSzPct val="100000"/>
              <a:buFont typeface="Courier New" charset="0"/>
              <a:buChar char="o"/>
            </a:pPr>
            <a:r>
              <a:rPr lang="en-GB" sz="2000" b="1" dirty="0">
                <a:solidFill>
                  <a:srgbClr val="3C8C93"/>
                </a:solidFill>
              </a:rPr>
              <a:t>P</a:t>
            </a:r>
            <a:r>
              <a:rPr lang="en-GB" sz="2000" dirty="0">
                <a:solidFill>
                  <a:srgbClr val="3C8C93"/>
                </a:solidFill>
              </a:rPr>
              <a:t>(</a:t>
            </a:r>
            <a:r>
              <a:rPr lang="en-GB" sz="2000" dirty="0" err="1">
                <a:solidFill>
                  <a:srgbClr val="3C8C93"/>
                </a:solidFill>
              </a:rPr>
              <a:t>X|</a:t>
            </a:r>
            <a:r>
              <a:rPr lang="en-GB" sz="2000" b="1" dirty="0" err="1">
                <a:solidFill>
                  <a:srgbClr val="3C8C93"/>
                </a:solidFill>
              </a:rPr>
              <a:t>d</a:t>
            </a:r>
            <a:r>
              <a:rPr lang="en-GB" sz="2000" dirty="0">
                <a:solidFill>
                  <a:srgbClr val="3C8C93"/>
                </a:solidFill>
              </a:rPr>
              <a:t>) </a:t>
            </a:r>
            <a:r>
              <a:rPr lang="en-GB" sz="2000" dirty="0">
                <a:solidFill>
                  <a:srgbClr val="3C8C93"/>
                </a:solidFill>
                <a:cs typeface="Times New Roman" charset="0"/>
              </a:rPr>
              <a:t>≈</a:t>
            </a:r>
            <a:r>
              <a:rPr lang="en-GB" sz="2000" b="1" dirty="0">
                <a:solidFill>
                  <a:srgbClr val="3C8C93"/>
                </a:solidFill>
              </a:rPr>
              <a:t> P</a:t>
            </a:r>
            <a:r>
              <a:rPr lang="en-GB" sz="2000" dirty="0">
                <a:solidFill>
                  <a:srgbClr val="3C8C93"/>
                </a:solidFill>
              </a:rPr>
              <a:t>(X| </a:t>
            </a:r>
            <a:r>
              <a:rPr lang="en-GB" sz="2000" dirty="0" err="1">
                <a:solidFill>
                  <a:srgbClr val="3C8C93"/>
                </a:solidFill>
              </a:rPr>
              <a:t>h</a:t>
            </a:r>
            <a:r>
              <a:rPr lang="en-GB" sz="2000" baseline="-25000" dirty="0" err="1">
                <a:solidFill>
                  <a:srgbClr val="3C8C93"/>
                </a:solidFill>
              </a:rPr>
              <a:t>MAP</a:t>
            </a:r>
            <a:r>
              <a:rPr lang="en-GB" sz="2000" baseline="-25000" dirty="0">
                <a:solidFill>
                  <a:srgbClr val="3C8C93"/>
                </a:solidFill>
              </a:rPr>
              <a:t> </a:t>
            </a:r>
            <a:r>
              <a:rPr lang="en-GB" sz="2000" dirty="0">
                <a:solidFill>
                  <a:srgbClr val="3C8C93"/>
                </a:solidFill>
              </a:rPr>
              <a: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119</a:t>
            </a:fld>
            <a:endParaRPr lang="de-DE" dirty="0"/>
          </a:p>
        </p:txBody>
      </p:sp>
      <p:sp>
        <p:nvSpPr>
          <p:cNvPr id="3" name="Rectangle 2">
            <a:extLst>
              <a:ext uri="{FF2B5EF4-FFF2-40B4-BE49-F238E27FC236}">
                <a16:creationId xmlns:a16="http://schemas.microsoft.com/office/drawing/2014/main" id="{B8248ECF-655F-254D-BBC5-FFA2697B9FCE}"/>
              </a:ext>
            </a:extLst>
          </p:cNvPr>
          <p:cNvSpPr/>
          <p:nvPr/>
        </p:nvSpPr>
        <p:spPr>
          <a:xfrm>
            <a:off x="2843808" y="6314559"/>
            <a:ext cx="3235566" cy="369332"/>
          </a:xfrm>
          <a:prstGeom prst="rect">
            <a:avLst/>
          </a:prstGeom>
        </p:spPr>
        <p:txBody>
          <a:bodyPr wrap="none">
            <a:spAutoFit/>
          </a:bodyPr>
          <a:lstStyle/>
          <a:p>
            <a:r>
              <a:rPr lang="en-US" dirty="0"/>
              <a:t>Man </a:t>
            </a:r>
            <a:r>
              <a:rPr lang="en-US" dirty="0" err="1"/>
              <a:t>findet</a:t>
            </a:r>
            <a:r>
              <a:rPr lang="en-US" dirty="0"/>
              <a:t> </a:t>
            </a:r>
            <a:r>
              <a:rPr lang="en-US" dirty="0">
                <a:solidFill>
                  <a:srgbClr val="3C8C93"/>
                </a:solidFill>
              </a:rPr>
              <a:t>∝ </a:t>
            </a:r>
            <a:r>
              <a:rPr lang="en-US" dirty="0" err="1"/>
              <a:t>oder</a:t>
            </a:r>
            <a:r>
              <a:rPr lang="en-US" dirty="0">
                <a:solidFill>
                  <a:srgbClr val="3C8C93"/>
                </a:solidFill>
              </a:rPr>
              <a:t> ~ </a:t>
            </a:r>
            <a:r>
              <a:rPr lang="en-US" dirty="0" err="1"/>
              <a:t>oder</a:t>
            </a:r>
            <a:r>
              <a:rPr lang="en-US" dirty="0">
                <a:solidFill>
                  <a:srgbClr val="3C8C93"/>
                </a:solidFill>
              </a:rPr>
              <a:t> = 𝛼∙ …</a:t>
            </a:r>
            <a:endParaRPr lang="de-DE" dirty="0"/>
          </a:p>
        </p:txBody>
      </p:sp>
    </p:spTree>
    <p:extLst>
      <p:ext uri="{BB962C8B-B14F-4D97-AF65-F5344CB8AC3E}">
        <p14:creationId xmlns:p14="http://schemas.microsoft.com/office/powerpoint/2010/main" val="5778420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06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entist-j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28800"/>
            <a:ext cx="3657600" cy="145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60420" name="Rectangle 4"/>
          <p:cNvSpPr>
            <a:spLocks noGrp="1" noChangeArrowheads="1"/>
          </p:cNvSpPr>
          <p:nvPr>
            <p:ph type="body" idx="1"/>
          </p:nvPr>
        </p:nvSpPr>
        <p:spPr/>
        <p:txBody>
          <a:bodyPr/>
          <a:lstStyle/>
          <a:p>
            <a:pPr eaLnBrk="1" hangingPunct="1">
              <a:lnSpc>
                <a:spcPct val="90000"/>
              </a:lnSpc>
            </a:pPr>
            <a:r>
              <a:rPr lang="en-US" sz="2000" dirty="0">
                <a:ea typeface="ＭＳ Ｐゴシック" charset="0"/>
                <a:cs typeface="ＭＳ Ｐゴシック" charset="0"/>
              </a:rPr>
              <a:t>Start with the joint probability distribution:</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buFont typeface="Times" charset="0"/>
              <a:buNone/>
            </a:pPr>
            <a:endParaRPr lang="en-US" sz="2000" dirty="0">
              <a:ea typeface="ＭＳ Ｐゴシック" charset="0"/>
              <a:cs typeface="ＭＳ Ｐゴシック" charset="0"/>
            </a:endParaRPr>
          </a:p>
          <a:p>
            <a:pPr eaLnBrk="1" hangingPunct="1">
              <a:lnSpc>
                <a:spcPct val="90000"/>
              </a:lnSpc>
            </a:pPr>
            <a:r>
              <a:rPr lang="en-US" sz="2000" dirty="0">
                <a:ea typeface="ＭＳ Ｐゴシック" charset="0"/>
                <a:cs typeface="ＭＳ Ｐゴシック" charset="0"/>
              </a:rPr>
              <a:t>Can also compute conditional probabilities:</a:t>
            </a:r>
          </a:p>
          <a:p>
            <a:pPr eaLnBrk="1" hangingPunct="1">
              <a:lnSpc>
                <a:spcPct val="90000"/>
              </a:lnSpc>
              <a:buFont typeface="Times" charset="0"/>
              <a:buNone/>
            </a:pPr>
            <a:r>
              <a:rPr lang="en-US" sz="2000" dirty="0">
                <a:ea typeface="ＭＳ Ｐゴシック" charset="0"/>
                <a:cs typeface="ＭＳ Ｐゴシック" charset="0"/>
              </a:rPr>
              <a:t>	</a:t>
            </a:r>
            <a:r>
              <a:rPr lang="en-US" sz="2000" dirty="0">
                <a:solidFill>
                  <a:schemeClr val="accent1">
                    <a:lumMod val="50000"/>
                  </a:schemeClr>
                </a:solidFill>
                <a:ea typeface="ＭＳ Ｐゴシック" charset="0"/>
                <a:cs typeface="ＭＳ Ｐゴシック" charset="0"/>
              </a:rPr>
              <a:t>P(</a:t>
            </a:r>
            <a:r>
              <a:rPr lang="en-US" sz="2000" dirty="0">
                <a:solidFill>
                  <a:schemeClr val="accent1">
                    <a:lumMod val="50000"/>
                  </a:schemeClr>
                </a:solidFill>
                <a:ea typeface="ＭＳ Ｐゴシック" charset="0"/>
                <a:cs typeface="ＭＳ Ｐゴシック" charset="0"/>
                <a:sym typeface="Symbol" charset="0"/>
              </a:rPr>
              <a:t></a:t>
            </a:r>
            <a:r>
              <a:rPr lang="en-US" sz="2000" dirty="0">
                <a:solidFill>
                  <a:schemeClr val="accent1">
                    <a:lumMod val="50000"/>
                  </a:schemeClr>
                </a:solidFill>
                <a:ea typeface="ＭＳ Ｐゴシック" charset="0"/>
                <a:cs typeface="ＭＳ Ｐゴシック" charset="0"/>
              </a:rPr>
              <a:t>cavity | toothache) 	=       P(</a:t>
            </a:r>
            <a:r>
              <a:rPr lang="en-US" sz="2000" dirty="0">
                <a:solidFill>
                  <a:schemeClr val="accent1">
                    <a:lumMod val="50000"/>
                  </a:schemeClr>
                </a:solidFill>
                <a:ea typeface="ＭＳ Ｐゴシック" charset="0"/>
                <a:cs typeface="ＭＳ Ｐゴシック" charset="0"/>
                <a:sym typeface="Symbol" charset="0"/>
              </a:rPr>
              <a:t></a:t>
            </a:r>
            <a:r>
              <a:rPr lang="en-US" sz="2000" dirty="0">
                <a:solidFill>
                  <a:schemeClr val="accent1">
                    <a:lumMod val="50000"/>
                  </a:schemeClr>
                </a:solidFill>
                <a:ea typeface="ＭＳ Ｐゴシック" charset="0"/>
                <a:cs typeface="ＭＳ Ｐゴシック" charset="0"/>
              </a:rPr>
              <a:t>cavity </a:t>
            </a:r>
            <a:r>
              <a:rPr lang="en-US" sz="2000" dirty="0">
                <a:solidFill>
                  <a:schemeClr val="accent1">
                    <a:lumMod val="50000"/>
                  </a:schemeClr>
                </a:solidFill>
                <a:ea typeface="ＭＳ Ｐゴシック" charset="0"/>
                <a:cs typeface="ＭＳ Ｐゴシック" charset="0"/>
                <a:sym typeface="Symbol" charset="0"/>
              </a:rPr>
              <a:t> </a:t>
            </a:r>
            <a:r>
              <a:rPr lang="en-US" sz="2000" dirty="0">
                <a:solidFill>
                  <a:schemeClr val="accent1">
                    <a:lumMod val="50000"/>
                  </a:schemeClr>
                </a:solidFill>
                <a:ea typeface="ＭＳ Ｐゴシック" charset="0"/>
                <a:cs typeface="ＭＳ Ｐゴシック" charset="0"/>
              </a:rPr>
              <a:t>toothache)</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rPr>
              <a:t>		</a:t>
            </a:r>
            <a:r>
              <a:rPr lang="en-US" sz="2000" dirty="0">
                <a:solidFill>
                  <a:schemeClr val="accent1">
                    <a:lumMod val="50000"/>
                  </a:schemeClr>
                </a:solidFill>
                <a:ea typeface="ＭＳ Ｐゴシック" charset="0"/>
                <a:cs typeface="ＭＳ Ｐゴシック" charset="0"/>
              </a:rPr>
              <a:t>P(toothache)</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 	  0.016+0.064</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rPr>
              <a:t>			      </a:t>
            </a:r>
            <a:r>
              <a:rPr lang="en-US" sz="2000" dirty="0">
                <a:solidFill>
                  <a:schemeClr val="accent1">
                    <a:lumMod val="50000"/>
                  </a:schemeClr>
                </a:solidFill>
                <a:ea typeface="ＭＳ Ｐゴシック" charset="0"/>
                <a:cs typeface="ＭＳ Ｐゴシック" charset="0"/>
              </a:rPr>
              <a:t>0.108 + 0.012 + 0.016 + 0.064</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   </a:t>
            </a:r>
            <a:r>
              <a:rPr lang="en-US" sz="2000" dirty="0">
                <a:solidFill>
                  <a:schemeClr val="accent1">
                    <a:lumMod val="50000"/>
                  </a:schemeClr>
                </a:solidFill>
                <a:ea typeface="ＭＳ Ｐゴシック" charset="0"/>
              </a:rPr>
              <a:t>0.08/0.2 = </a:t>
            </a:r>
            <a:r>
              <a:rPr lang="en-US" sz="2000" dirty="0">
                <a:solidFill>
                  <a:schemeClr val="accent1">
                    <a:lumMod val="50000"/>
                  </a:schemeClr>
                </a:solidFill>
                <a:ea typeface="ＭＳ Ｐゴシック" charset="0"/>
                <a:cs typeface="ＭＳ Ｐゴシック" charset="0"/>
              </a:rPr>
              <a:t>0.4</a:t>
            </a:r>
            <a:r>
              <a:rPr lang="en-US" sz="2000" dirty="0">
                <a:ea typeface="ＭＳ Ｐゴシック" charset="0"/>
                <a:cs typeface="ＭＳ Ｐゴシック" charset="0"/>
              </a:rPr>
              <a:t>
      </a:t>
            </a:r>
            <a:br>
              <a:rPr lang="en-US" sz="2000" dirty="0">
                <a:ea typeface="ＭＳ Ｐゴシック" charset="0"/>
              </a:rPr>
            </a:br>
            <a:r>
              <a:rPr lang="en-US" sz="2000" dirty="0">
                <a:solidFill>
                  <a:schemeClr val="accent1">
                    <a:lumMod val="50000"/>
                  </a:schemeClr>
                </a:solidFill>
                <a:ea typeface="ＭＳ Ｐゴシック" charset="0"/>
                <a:cs typeface="ＭＳ Ｐゴシック" charset="0"/>
              </a:rPr>
              <a:t>P(cavity | toothache) = (0.108+0.012)/0.2 = 0.6</a:t>
            </a:r>
          </a:p>
          <a:p>
            <a:pPr eaLnBrk="1" hangingPunct="1">
              <a:lnSpc>
                <a:spcPct val="90000"/>
              </a:lnSpc>
            </a:pPr>
            <a:endParaRPr lang="en-US" sz="1600" dirty="0">
              <a:ea typeface="ＭＳ Ｐゴシック" charset="0"/>
              <a:cs typeface="ＭＳ Ｐゴシック" charset="0"/>
            </a:endParaRPr>
          </a:p>
        </p:txBody>
      </p:sp>
      <p:sp>
        <p:nvSpPr>
          <p:cNvPr id="60421" name="Line 5"/>
          <p:cNvSpPr>
            <a:spLocks noChangeShapeType="1"/>
          </p:cNvSpPr>
          <p:nvPr/>
        </p:nvSpPr>
        <p:spPr bwMode="auto">
          <a:xfrm>
            <a:off x="3563888" y="3910580"/>
            <a:ext cx="3124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0422" name="Line 6"/>
          <p:cNvSpPr>
            <a:spLocks noChangeShapeType="1"/>
          </p:cNvSpPr>
          <p:nvPr/>
        </p:nvSpPr>
        <p:spPr bwMode="auto">
          <a:xfrm>
            <a:off x="3557736" y="4555300"/>
            <a:ext cx="313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0423" name="Text Box 7"/>
          <p:cNvSpPr txBox="1">
            <a:spLocks noChangeArrowheads="1"/>
          </p:cNvSpPr>
          <p:nvPr/>
        </p:nvSpPr>
        <p:spPr bwMode="auto">
          <a:xfrm>
            <a:off x="7092280" y="3717032"/>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600" i="0" dirty="0"/>
              <a:t>Product rule</a:t>
            </a:r>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a:t>
            </a:fld>
            <a:endParaRPr lang="de-DE" dirty="0"/>
          </a:p>
        </p:txBody>
      </p:sp>
    </p:spTree>
    <p:extLst>
      <p:ext uri="{BB962C8B-B14F-4D97-AF65-F5344CB8AC3E}">
        <p14:creationId xmlns:p14="http://schemas.microsoft.com/office/powerpoint/2010/main" val="13180576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39552" y="222920"/>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MAP approximation</a:t>
            </a:r>
          </a:p>
        </p:txBody>
      </p:sp>
      <p:sp>
        <p:nvSpPr>
          <p:cNvPr id="197635" name="Rectangle 3"/>
          <p:cNvSpPr>
            <a:spLocks noChangeArrowheads="1"/>
          </p:cNvSpPr>
          <p:nvPr/>
        </p:nvSpPr>
        <p:spPr bwMode="auto">
          <a:xfrm>
            <a:off x="107131" y="1268090"/>
            <a:ext cx="8569325" cy="2088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en-GB" sz="2400" dirty="0">
                <a:solidFill>
                  <a:srgbClr val="000000"/>
                </a:solidFill>
              </a:rPr>
              <a:t>MAP is a good approximation when </a:t>
            </a:r>
            <a:r>
              <a:rPr lang="en-GB" sz="2400" dirty="0">
                <a:solidFill>
                  <a:srgbClr val="3C8C93"/>
                </a:solidFill>
              </a:rPr>
              <a:t>P(X |</a:t>
            </a:r>
            <a:r>
              <a:rPr lang="en-GB" sz="2400" b="1" dirty="0">
                <a:solidFill>
                  <a:srgbClr val="3C8C93"/>
                </a:solidFill>
              </a:rPr>
              <a:t>d</a:t>
            </a:r>
            <a:r>
              <a:rPr lang="en-GB" sz="2400" dirty="0">
                <a:solidFill>
                  <a:srgbClr val="3C8C93"/>
                </a:solidFill>
              </a:rPr>
              <a:t>) </a:t>
            </a:r>
            <a:r>
              <a:rPr lang="en-GB" sz="2400" dirty="0">
                <a:solidFill>
                  <a:srgbClr val="3C8C93"/>
                </a:solidFill>
                <a:cs typeface="Times New Roman" charset="0"/>
              </a:rPr>
              <a:t>≈ P(X| </a:t>
            </a:r>
            <a:r>
              <a:rPr lang="en-GB" sz="2400" dirty="0" err="1">
                <a:solidFill>
                  <a:srgbClr val="3C8C93"/>
                </a:solidFill>
              </a:rPr>
              <a:t>h</a:t>
            </a:r>
            <a:r>
              <a:rPr lang="en-GB" sz="2400" baseline="-25000" dirty="0" err="1">
                <a:solidFill>
                  <a:srgbClr val="3C8C93"/>
                </a:solidFill>
              </a:rPr>
              <a:t>MAP</a:t>
            </a:r>
            <a:r>
              <a:rPr lang="en-GB" sz="2400" dirty="0">
                <a:solidFill>
                  <a:srgbClr val="3C8C93"/>
                </a:solidFill>
                <a:cs typeface="Times New Roman" charset="0"/>
              </a:rPr>
              <a:t>)</a:t>
            </a:r>
            <a:r>
              <a:rPr lang="en-GB" sz="2400" dirty="0">
                <a:solidFill>
                  <a:srgbClr val="3C8C93"/>
                </a:solidFill>
              </a:rPr>
              <a:t> </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In our example, </a:t>
            </a:r>
            <a:r>
              <a:rPr lang="en-GB" sz="2000" dirty="0" err="1">
                <a:solidFill>
                  <a:srgbClr val="3C8C93"/>
                </a:solidFill>
              </a:rPr>
              <a:t>h</a:t>
            </a:r>
            <a:r>
              <a:rPr lang="en-GB" sz="2000" baseline="-25000" dirty="0" err="1">
                <a:solidFill>
                  <a:srgbClr val="3C8C93"/>
                </a:solidFill>
              </a:rPr>
              <a:t>MAP</a:t>
            </a:r>
            <a:r>
              <a:rPr lang="en-GB" sz="2000" dirty="0">
                <a:solidFill>
                  <a:srgbClr val="000000"/>
                </a:solidFill>
                <a:cs typeface="Times New Roman" charset="0"/>
              </a:rPr>
              <a:t> </a:t>
            </a:r>
            <a:r>
              <a:rPr lang="en-GB" sz="2000" dirty="0">
                <a:solidFill>
                  <a:srgbClr val="000000"/>
                </a:solidFill>
              </a:rPr>
              <a:t>is the all-lime bag after only 3 candies, predicting that the next candy will be lime with </a:t>
            </a:r>
            <a:r>
              <a:rPr lang="en-GB" sz="2000" dirty="0">
                <a:solidFill>
                  <a:srgbClr val="3C8C93"/>
                </a:solidFill>
              </a:rPr>
              <a:t>p =1</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The Bayesian learner gave a prediction of 0.8, safer after seeing only 3 candies</a:t>
            </a:r>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120</a:t>
            </a:fld>
            <a:endParaRPr lang="de-DE" dirty="0"/>
          </a:p>
        </p:txBody>
      </p:sp>
      <p:pic>
        <p:nvPicPr>
          <p:cNvPr id="4" name="Picture 3">
            <a:extLst>
              <a:ext uri="{FF2B5EF4-FFF2-40B4-BE49-F238E27FC236}">
                <a16:creationId xmlns:a16="http://schemas.microsoft.com/office/drawing/2014/main" id="{F340CCFA-79A7-5048-B69A-5EFB0719A725}"/>
              </a:ext>
            </a:extLst>
          </p:cNvPr>
          <p:cNvPicPr>
            <a:picLocks noChangeAspect="1"/>
          </p:cNvPicPr>
          <p:nvPr/>
        </p:nvPicPr>
        <p:blipFill>
          <a:blip r:embed="rId3"/>
          <a:stretch>
            <a:fillRect/>
          </a:stretch>
        </p:blipFill>
        <p:spPr>
          <a:xfrm>
            <a:off x="4610299" y="3340878"/>
            <a:ext cx="4354314" cy="2685770"/>
          </a:xfrm>
          <a:prstGeom prst="rect">
            <a:avLst/>
          </a:prstGeom>
        </p:spPr>
      </p:pic>
      <p:pic>
        <p:nvPicPr>
          <p:cNvPr id="6" name="Picture 5">
            <a:extLst>
              <a:ext uri="{FF2B5EF4-FFF2-40B4-BE49-F238E27FC236}">
                <a16:creationId xmlns:a16="http://schemas.microsoft.com/office/drawing/2014/main" id="{FF8C5956-3845-4440-AC00-ABEAB4D53003}"/>
              </a:ext>
            </a:extLst>
          </p:cNvPr>
          <p:cNvPicPr>
            <a:picLocks noChangeAspect="1"/>
          </p:cNvPicPr>
          <p:nvPr/>
        </p:nvPicPr>
        <p:blipFill>
          <a:blip r:embed="rId4"/>
          <a:stretch>
            <a:fillRect/>
          </a:stretch>
        </p:blipFill>
        <p:spPr>
          <a:xfrm>
            <a:off x="0" y="3335724"/>
            <a:ext cx="5029200" cy="2654300"/>
          </a:xfrm>
          <a:prstGeom prst="rect">
            <a:avLst/>
          </a:prstGeom>
        </p:spPr>
      </p:pic>
    </p:spTree>
    <p:extLst>
      <p:ext uri="{BB962C8B-B14F-4D97-AF65-F5344CB8AC3E}">
        <p14:creationId xmlns:p14="http://schemas.microsoft.com/office/powerpoint/2010/main" val="7236009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67544" y="26064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mn-lt"/>
              </a:rPr>
              <a:t>Bias</a:t>
            </a:r>
          </a:p>
        </p:txBody>
      </p:sp>
      <p:sp>
        <p:nvSpPr>
          <p:cNvPr id="199683" name="Rectangle 3"/>
          <p:cNvSpPr>
            <a:spLocks noChangeArrowheads="1"/>
          </p:cNvSpPr>
          <p:nvPr/>
        </p:nvSpPr>
        <p:spPr bwMode="auto">
          <a:xfrm>
            <a:off x="251147" y="1071811"/>
            <a:ext cx="8569325" cy="5453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As more data arrive, MAP and Bayesian prediction become closer, as MAP</a:t>
            </a:r>
            <a:r>
              <a:rPr lang="ja-JP" altLang="en-GB" sz="2400" dirty="0">
                <a:solidFill>
                  <a:srgbClr val="000000"/>
                </a:solidFill>
              </a:rPr>
              <a:t>’</a:t>
            </a:r>
            <a:r>
              <a:rPr lang="en-GB" altLang="ja-JP" sz="2400" dirty="0">
                <a:solidFill>
                  <a:srgbClr val="000000"/>
                </a:solidFill>
              </a:rPr>
              <a:t>s competing hypotheses become less likely</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Often easier to find MAP (optimization problem) than deal with a large summation problem</a:t>
            </a:r>
          </a:p>
          <a:p>
            <a:pPr marL="339725" indent="-339725">
              <a:lnSpc>
                <a:spcPct val="90000"/>
              </a:lnSpc>
              <a:spcBef>
                <a:spcPts val="1800"/>
              </a:spcBef>
              <a:buClr>
                <a:srgbClr val="000000"/>
              </a:buClr>
              <a:buSzPct val="100000"/>
              <a:buFont typeface="Wingdings" charset="0"/>
              <a:buChar char=""/>
            </a:pPr>
            <a:r>
              <a:rPr lang="en-GB" sz="2400" i="1" dirty="0">
                <a:solidFill>
                  <a:srgbClr val="000000"/>
                </a:solidFill>
              </a:rPr>
              <a:t>P(H)</a:t>
            </a:r>
            <a:r>
              <a:rPr lang="en-GB" sz="2400" dirty="0">
                <a:solidFill>
                  <a:srgbClr val="000000"/>
                </a:solidFill>
              </a:rPr>
              <a:t> plays an important role in both MAP and Full Bayesian Learning (defines learning bias)</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Used to  define a </a:t>
            </a:r>
            <a:r>
              <a:rPr lang="en-GB" sz="2400" dirty="0" err="1">
                <a:solidFill>
                  <a:srgbClr val="000000"/>
                </a:solidFill>
              </a:rPr>
              <a:t>tradeoff</a:t>
            </a:r>
            <a:r>
              <a:rPr lang="en-GB" sz="2400" dirty="0">
                <a:solidFill>
                  <a:srgbClr val="000000"/>
                </a:solidFill>
              </a:rPr>
              <a:t> between model complexity and its ability to fit the data</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More complex models can explain the data better =&gt; higher P(</a:t>
            </a:r>
            <a:r>
              <a:rPr lang="en-GB" sz="2000" b="1" dirty="0">
                <a:solidFill>
                  <a:srgbClr val="000000"/>
                </a:solidFill>
              </a:rPr>
              <a:t>d</a:t>
            </a:r>
            <a:r>
              <a:rPr lang="en-GB" sz="2000" dirty="0">
                <a:solidFill>
                  <a:srgbClr val="000000"/>
                </a:solidFill>
              </a:rPr>
              <a:t>| h</a:t>
            </a:r>
            <a:r>
              <a:rPr lang="en-GB" sz="2000" baseline="-25000" dirty="0">
                <a:solidFill>
                  <a:srgbClr val="000000"/>
                </a:solidFill>
              </a:rPr>
              <a:t>i</a:t>
            </a:r>
            <a:r>
              <a:rPr lang="en-GB" sz="2000" dirty="0">
                <a:solidFill>
                  <a:srgbClr val="000000"/>
                </a:solidFill>
              </a:rPr>
              <a:t>) </a:t>
            </a:r>
            <a:r>
              <a:rPr lang="en-GB" sz="2000" b="1" dirty="0">
                <a:solidFill>
                  <a:srgbClr val="000000"/>
                </a:solidFill>
              </a:rPr>
              <a:t>danger of </a:t>
            </a:r>
            <a:r>
              <a:rPr lang="en-GB" sz="2000" b="1" dirty="0" err="1">
                <a:solidFill>
                  <a:srgbClr val="000000"/>
                </a:solidFill>
              </a:rPr>
              <a:t>overfitting</a:t>
            </a:r>
            <a:endParaRPr lang="en-GB" sz="2000" b="1"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But they are less likely a priory because there are more of them than simpler model =&gt; lower P(h</a:t>
            </a:r>
            <a:r>
              <a:rPr lang="en-GB" sz="2000" baseline="-25000" dirty="0">
                <a:solidFill>
                  <a:srgbClr val="000000"/>
                </a:solidFill>
              </a:rPr>
              <a:t>i</a:t>
            </a:r>
            <a:r>
              <a:rPr lang="en-GB" sz="2000" dirty="0">
                <a:solidFill>
                  <a:srgbClr val="000000"/>
                </a:solidFill>
              </a:rPr>
              <a:t>) </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I.e. common learning bias is to penalize complexity</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121</a:t>
            </a:fld>
            <a:endParaRPr lang="de-DE" dirty="0"/>
          </a:p>
        </p:txBody>
      </p:sp>
    </p:spTree>
    <p:extLst>
      <p:ext uri="{BB962C8B-B14F-4D97-AF65-F5344CB8AC3E}">
        <p14:creationId xmlns:p14="http://schemas.microsoft.com/office/powerpoint/2010/main" val="12697374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968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68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968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395288" y="2348756"/>
            <a:ext cx="4537075" cy="504825"/>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sp>
        <p:nvSpPr>
          <p:cNvPr id="43010" name="Rectangle 3"/>
          <p:cNvSpPr>
            <a:spLocks noGrp="1" noChangeArrowheads="1"/>
          </p:cNvSpPr>
          <p:nvPr>
            <p:ph type="title"/>
          </p:nvPr>
        </p:nvSpPr>
        <p:spPr/>
        <p:txBody>
          <a:bodyPr/>
          <a:lstStyle/>
          <a:p>
            <a:pPr eaLnBrk="1" hangingPunct="1"/>
            <a:r>
              <a:rPr lang="en-US">
                <a:latin typeface="+mn-lt"/>
              </a:rPr>
              <a:t>Overview</a:t>
            </a:r>
          </a:p>
        </p:txBody>
      </p:sp>
      <p:sp>
        <p:nvSpPr>
          <p:cNvPr id="43011" name="Rectangle 4"/>
          <p:cNvSpPr>
            <a:spLocks noChangeArrowheads="1"/>
          </p:cNvSpPr>
          <p:nvPr/>
        </p:nvSpPr>
        <p:spPr bwMode="auto">
          <a:xfrm>
            <a:off x="574675" y="1269256"/>
            <a:ext cx="8569325" cy="547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Full Bayesian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MAP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Maximum Likelihood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Learning Bayesian Networks</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Fully observable</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With hidden (unobservable) variables</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122</a:t>
            </a:fld>
            <a:endParaRPr lang="de-DE" dirty="0"/>
          </a:p>
        </p:txBody>
      </p:sp>
    </p:spTree>
    <p:extLst>
      <p:ext uri="{BB962C8B-B14F-4D97-AF65-F5344CB8AC3E}">
        <p14:creationId xmlns:p14="http://schemas.microsoft.com/office/powerpoint/2010/main" val="139131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39552" y="26064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mn-lt"/>
              </a:rPr>
              <a:t>Maximum Likelihood (ML) Learning</a:t>
            </a:r>
          </a:p>
        </p:txBody>
      </p:sp>
      <p:sp>
        <p:nvSpPr>
          <p:cNvPr id="44034" name="Rectangle 3"/>
          <p:cNvSpPr>
            <a:spLocks noChangeArrowheads="1"/>
          </p:cNvSpPr>
          <p:nvPr/>
        </p:nvSpPr>
        <p:spPr bwMode="auto">
          <a:xfrm>
            <a:off x="251520" y="1340098"/>
            <a:ext cx="8317805" cy="3097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Further simplification over full Bayesian and MAP learning</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Assume uniform priors over the space of hypotheses</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MAP learning (maximize </a:t>
            </a:r>
            <a:r>
              <a:rPr lang="en-GB" sz="2000" i="1" dirty="0">
                <a:solidFill>
                  <a:srgbClr val="000000"/>
                </a:solidFill>
              </a:rPr>
              <a:t>P(</a:t>
            </a:r>
            <a:r>
              <a:rPr lang="en-GB" sz="2000" b="1" dirty="0">
                <a:solidFill>
                  <a:srgbClr val="000000"/>
                </a:solidFill>
              </a:rPr>
              <a:t>d</a:t>
            </a:r>
            <a:r>
              <a:rPr lang="en-GB" sz="2000" i="1" dirty="0">
                <a:solidFill>
                  <a:srgbClr val="000000"/>
                </a:solidFill>
              </a:rPr>
              <a:t>| h</a:t>
            </a:r>
            <a:r>
              <a:rPr lang="en-GB" sz="2000" i="1" baseline="-25000" dirty="0">
                <a:solidFill>
                  <a:srgbClr val="000000"/>
                </a:solidFill>
              </a:rPr>
              <a:t>i</a:t>
            </a:r>
            <a:r>
              <a:rPr lang="en-GB" sz="2000" i="1" dirty="0">
                <a:solidFill>
                  <a:srgbClr val="000000"/>
                </a:solidFill>
              </a:rPr>
              <a:t>) P(h</a:t>
            </a:r>
            <a:r>
              <a:rPr lang="en-GB" sz="2000" i="1" baseline="-25000" dirty="0">
                <a:solidFill>
                  <a:srgbClr val="000000"/>
                </a:solidFill>
              </a:rPr>
              <a:t>i</a:t>
            </a:r>
            <a:r>
              <a:rPr lang="en-GB" sz="2000" i="1" dirty="0">
                <a:solidFill>
                  <a:srgbClr val="000000"/>
                </a:solidFill>
              </a:rPr>
              <a:t>)</a:t>
            </a:r>
            <a:r>
              <a:rPr lang="en-GB" sz="2000" dirty="0">
                <a:solidFill>
                  <a:srgbClr val="000000"/>
                </a:solidFill>
              </a:rPr>
              <a:t>) reduces to maximize </a:t>
            </a:r>
            <a:r>
              <a:rPr lang="en-GB" sz="2000" i="1" dirty="0">
                <a:solidFill>
                  <a:srgbClr val="000000"/>
                </a:solidFill>
              </a:rPr>
              <a:t>P(</a:t>
            </a:r>
            <a:r>
              <a:rPr lang="en-GB" sz="2000" b="1" dirty="0">
                <a:solidFill>
                  <a:srgbClr val="000000"/>
                </a:solidFill>
              </a:rPr>
              <a:t>d</a:t>
            </a:r>
            <a:r>
              <a:rPr lang="en-GB" sz="2000" i="1" dirty="0">
                <a:solidFill>
                  <a:srgbClr val="000000"/>
                </a:solidFill>
              </a:rPr>
              <a:t>| h</a:t>
            </a:r>
            <a:r>
              <a:rPr lang="en-GB" sz="2000" i="1" baseline="-25000" dirty="0">
                <a:solidFill>
                  <a:srgbClr val="000000"/>
                </a:solidFill>
              </a:rPr>
              <a:t>i</a:t>
            </a:r>
            <a:r>
              <a:rPr lang="en-GB" sz="2000" i="1" dirty="0">
                <a:solidFill>
                  <a:srgbClr val="000000"/>
                </a:solidFill>
              </a:rPr>
              <a:t>)</a:t>
            </a:r>
            <a:r>
              <a:rPr lang="en-GB" sz="2000" dirty="0">
                <a:solidFill>
                  <a:srgbClr val="000000"/>
                </a:solidFill>
              </a:rPr>
              <a:t> </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When is ML appropriate?</a:t>
            </a:r>
          </a:p>
        </p:txBody>
      </p:sp>
      <p:sp>
        <p:nvSpPr>
          <p:cNvPr id="2" name="Rechteck 1"/>
          <p:cNvSpPr/>
          <p:nvPr/>
        </p:nvSpPr>
        <p:spPr>
          <a:xfrm>
            <a:off x="2545025" y="6183446"/>
            <a:ext cx="4139952" cy="430887"/>
          </a:xfrm>
          <a:prstGeom prst="rect">
            <a:avLst/>
          </a:prstGeom>
        </p:spPr>
        <p:txBody>
          <a:bodyPr wrap="square">
            <a:spAutoFit/>
          </a:bodyPr>
          <a:lstStyle/>
          <a:p>
            <a:r>
              <a:rPr lang="de-DE" sz="1100" dirty="0">
                <a:solidFill>
                  <a:srgbClr val="0000FF"/>
                </a:solidFill>
              </a:rPr>
              <a:t>Howard, R.: </a:t>
            </a:r>
            <a:r>
              <a:rPr lang="de-DE" sz="1100" dirty="0" err="1">
                <a:solidFill>
                  <a:srgbClr val="0000FF"/>
                </a:solidFill>
              </a:rPr>
              <a:t>Decision</a:t>
            </a:r>
            <a:r>
              <a:rPr lang="de-DE" sz="1100" dirty="0">
                <a:solidFill>
                  <a:srgbClr val="0000FF"/>
                </a:solidFill>
              </a:rPr>
              <a:t> </a:t>
            </a:r>
            <a:r>
              <a:rPr lang="de-DE" sz="1100" dirty="0" err="1">
                <a:solidFill>
                  <a:srgbClr val="0000FF"/>
                </a:solidFill>
              </a:rPr>
              <a:t>analysis</a:t>
            </a:r>
            <a:r>
              <a:rPr lang="de-DE" sz="1100" dirty="0">
                <a:solidFill>
                  <a:srgbClr val="0000FF"/>
                </a:solidFill>
              </a:rPr>
              <a:t>: </a:t>
            </a:r>
            <a:r>
              <a:rPr lang="de-DE" sz="1100" dirty="0" err="1">
                <a:solidFill>
                  <a:srgbClr val="0000FF"/>
                </a:solidFill>
              </a:rPr>
              <a:t>Perspectives</a:t>
            </a:r>
            <a:r>
              <a:rPr lang="de-DE" sz="1100" dirty="0">
                <a:solidFill>
                  <a:srgbClr val="0000FF"/>
                </a:solidFill>
              </a:rPr>
              <a:t> on </a:t>
            </a:r>
            <a:r>
              <a:rPr lang="de-DE" sz="1100" dirty="0" err="1">
                <a:solidFill>
                  <a:srgbClr val="0000FF"/>
                </a:solidFill>
              </a:rPr>
              <a:t>inference</a:t>
            </a:r>
            <a:r>
              <a:rPr lang="de-DE" sz="1100" dirty="0">
                <a:solidFill>
                  <a:srgbClr val="0000FF"/>
                </a:solidFill>
              </a:rPr>
              <a:t>, </a:t>
            </a:r>
            <a:r>
              <a:rPr lang="de-DE" sz="1100" dirty="0" err="1">
                <a:solidFill>
                  <a:srgbClr val="0000FF"/>
                </a:solidFill>
              </a:rPr>
              <a:t>decision</a:t>
            </a:r>
            <a:r>
              <a:rPr lang="de-DE" sz="1100" dirty="0">
                <a:solidFill>
                  <a:srgbClr val="0000FF"/>
                </a:solidFill>
              </a:rPr>
              <a:t>, </a:t>
            </a:r>
            <a:r>
              <a:rPr lang="de-DE" sz="1100" dirty="0" err="1">
                <a:solidFill>
                  <a:srgbClr val="0000FF"/>
                </a:solidFill>
              </a:rPr>
              <a:t>and</a:t>
            </a:r>
            <a:r>
              <a:rPr lang="de-DE" sz="1100" dirty="0">
                <a:solidFill>
                  <a:srgbClr val="0000FF"/>
                </a:solidFill>
              </a:rPr>
              <a:t> </a:t>
            </a:r>
            <a:r>
              <a:rPr lang="de-DE" sz="1100" dirty="0" err="1">
                <a:solidFill>
                  <a:srgbClr val="0000FF"/>
                </a:solidFill>
              </a:rPr>
              <a:t>experimentation</a:t>
            </a:r>
            <a:r>
              <a:rPr lang="de-DE" sz="1100" dirty="0">
                <a:solidFill>
                  <a:srgbClr val="0000FF"/>
                </a:solidFill>
              </a:rPr>
              <a:t>. </a:t>
            </a:r>
            <a:r>
              <a:rPr lang="de-DE" sz="1100" dirty="0" err="1">
                <a:solidFill>
                  <a:srgbClr val="0000FF"/>
                </a:solidFill>
              </a:rPr>
              <a:t>Proceedings</a:t>
            </a:r>
            <a:r>
              <a:rPr lang="de-DE" sz="1100" dirty="0">
                <a:solidFill>
                  <a:srgbClr val="0000FF"/>
                </a:solidFill>
              </a:rPr>
              <a:t> of </a:t>
            </a:r>
            <a:r>
              <a:rPr lang="de-DE" sz="1100" dirty="0" err="1">
                <a:solidFill>
                  <a:srgbClr val="0000FF"/>
                </a:solidFill>
              </a:rPr>
              <a:t>the</a:t>
            </a:r>
            <a:r>
              <a:rPr lang="de-DE" sz="1100" dirty="0">
                <a:solidFill>
                  <a:srgbClr val="0000FF"/>
                </a:solidFill>
              </a:rPr>
              <a:t> IEEE 58(5), 632-643, </a:t>
            </a:r>
            <a:r>
              <a:rPr lang="de-DE" sz="1100" b="1" dirty="0">
                <a:solidFill>
                  <a:srgbClr val="FF0000"/>
                </a:solidFill>
              </a:rPr>
              <a:t>1970</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123</a:t>
            </a:fld>
            <a:endParaRPr lang="de-DE" dirty="0"/>
          </a:p>
        </p:txBody>
      </p:sp>
    </p:spTree>
    <p:extLst>
      <p:ext uri="{BB962C8B-B14F-4D97-AF65-F5344CB8AC3E}">
        <p14:creationId xmlns:p14="http://schemas.microsoft.com/office/powerpoint/2010/main" val="1928963117"/>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02096" y="260648"/>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mn-lt"/>
              </a:rPr>
              <a:t>Maximum Likelihood (ML) Learning</a:t>
            </a:r>
          </a:p>
        </p:txBody>
      </p:sp>
      <p:sp>
        <p:nvSpPr>
          <p:cNvPr id="46082" name="Rectangle 3"/>
          <p:cNvSpPr>
            <a:spLocks noChangeArrowheads="1"/>
          </p:cNvSpPr>
          <p:nvPr/>
        </p:nvSpPr>
        <p:spPr bwMode="auto">
          <a:xfrm>
            <a:off x="323155" y="1340098"/>
            <a:ext cx="8569325" cy="4609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a:solidFill>
                  <a:srgbClr val="000000"/>
                </a:solidFill>
              </a:rPr>
              <a:t>Further simplification over Full Bayesian and MAP learning</a:t>
            </a:r>
          </a:p>
          <a:p>
            <a:pPr marL="739775" lvl="1" indent="-282575">
              <a:lnSpc>
                <a:spcPct val="90000"/>
              </a:lnSpc>
              <a:spcBef>
                <a:spcPts val="1500"/>
              </a:spcBef>
              <a:buClr>
                <a:srgbClr val="000000"/>
              </a:buClr>
              <a:buSzPct val="100000"/>
              <a:buFont typeface="Times New Roman" charset="0"/>
              <a:buChar char="•"/>
            </a:pPr>
            <a:r>
              <a:rPr lang="en-GB" sz="2000">
                <a:solidFill>
                  <a:srgbClr val="000000"/>
                </a:solidFill>
              </a:rPr>
              <a:t>Assume uniform prior over the space of hypotheses</a:t>
            </a:r>
          </a:p>
          <a:p>
            <a:pPr marL="739775" lvl="1" indent="-282575">
              <a:lnSpc>
                <a:spcPct val="90000"/>
              </a:lnSpc>
              <a:spcBef>
                <a:spcPts val="1500"/>
              </a:spcBef>
              <a:buClr>
                <a:srgbClr val="000000"/>
              </a:buClr>
              <a:buSzPct val="100000"/>
              <a:buFont typeface="Times New Roman" charset="0"/>
              <a:buChar char="•"/>
            </a:pPr>
            <a:r>
              <a:rPr lang="en-GB" sz="2000">
                <a:solidFill>
                  <a:srgbClr val="000000"/>
                </a:solidFill>
              </a:rPr>
              <a:t>MAP learning (maximize </a:t>
            </a:r>
            <a:r>
              <a:rPr lang="en-GB" sz="2000" i="1">
                <a:solidFill>
                  <a:srgbClr val="000000"/>
                </a:solidFill>
              </a:rPr>
              <a:t>P(</a:t>
            </a:r>
            <a:r>
              <a:rPr lang="en-GB" sz="2000" b="1" i="1">
                <a:solidFill>
                  <a:srgbClr val="000000"/>
                </a:solidFill>
              </a:rPr>
              <a:t>d</a:t>
            </a:r>
            <a:r>
              <a:rPr lang="en-GB" sz="2000" i="1">
                <a:solidFill>
                  <a:srgbClr val="000000"/>
                </a:solidFill>
              </a:rPr>
              <a:t>| h</a:t>
            </a:r>
            <a:r>
              <a:rPr lang="en-GB" sz="2000" i="1" baseline="-25000">
                <a:solidFill>
                  <a:srgbClr val="000000"/>
                </a:solidFill>
              </a:rPr>
              <a:t>i</a:t>
            </a:r>
            <a:r>
              <a:rPr lang="en-GB" sz="2000" i="1">
                <a:solidFill>
                  <a:srgbClr val="000000"/>
                </a:solidFill>
              </a:rPr>
              <a:t>) P(h</a:t>
            </a:r>
            <a:r>
              <a:rPr lang="en-GB" sz="2000" i="1" baseline="-25000">
                <a:solidFill>
                  <a:srgbClr val="000000"/>
                </a:solidFill>
              </a:rPr>
              <a:t>i</a:t>
            </a:r>
            <a:r>
              <a:rPr lang="en-GB" sz="2000" i="1">
                <a:solidFill>
                  <a:srgbClr val="000000"/>
                </a:solidFill>
              </a:rPr>
              <a:t>)</a:t>
            </a:r>
            <a:r>
              <a:rPr lang="en-GB" sz="2000">
                <a:solidFill>
                  <a:srgbClr val="000000"/>
                </a:solidFill>
              </a:rPr>
              <a:t>) reduces to maximize </a:t>
            </a:r>
            <a:r>
              <a:rPr lang="en-GB" sz="2000" i="1">
                <a:solidFill>
                  <a:srgbClr val="000000"/>
                </a:solidFill>
              </a:rPr>
              <a:t>P(</a:t>
            </a:r>
            <a:r>
              <a:rPr lang="en-GB" sz="2000" b="1" i="1">
                <a:solidFill>
                  <a:srgbClr val="000000"/>
                </a:solidFill>
              </a:rPr>
              <a:t>d</a:t>
            </a:r>
            <a:r>
              <a:rPr lang="en-GB" sz="2000" i="1">
                <a:solidFill>
                  <a:srgbClr val="000000"/>
                </a:solidFill>
              </a:rPr>
              <a:t>| h</a:t>
            </a:r>
            <a:r>
              <a:rPr lang="en-GB" sz="2000" i="1" baseline="-25000">
                <a:solidFill>
                  <a:srgbClr val="000000"/>
                </a:solidFill>
              </a:rPr>
              <a:t>i</a:t>
            </a:r>
            <a:r>
              <a:rPr lang="en-GB" sz="2000" i="1">
                <a:solidFill>
                  <a:srgbClr val="000000"/>
                </a:solidFill>
              </a:rPr>
              <a:t>)</a:t>
            </a:r>
            <a:r>
              <a:rPr lang="en-GB" sz="2000">
                <a:solidFill>
                  <a:srgbClr val="000000"/>
                </a:solidFill>
              </a:rPr>
              <a:t> </a:t>
            </a:r>
          </a:p>
          <a:p>
            <a:pPr marL="339725" indent="-339725">
              <a:lnSpc>
                <a:spcPct val="90000"/>
              </a:lnSpc>
              <a:spcBef>
                <a:spcPts val="1800"/>
              </a:spcBef>
              <a:buClr>
                <a:srgbClr val="000000"/>
              </a:buClr>
              <a:buSzPct val="100000"/>
              <a:buFont typeface="Wingdings" charset="0"/>
              <a:buChar char=""/>
            </a:pPr>
            <a:r>
              <a:rPr lang="en-GB" sz="2400">
                <a:solidFill>
                  <a:srgbClr val="000000"/>
                </a:solidFill>
              </a:rPr>
              <a:t>When is ML appropriate?</a:t>
            </a:r>
          </a:p>
          <a:p>
            <a:pPr marL="739775" lvl="1" indent="-282575">
              <a:lnSpc>
                <a:spcPct val="90000"/>
              </a:lnSpc>
              <a:spcBef>
                <a:spcPts val="1500"/>
              </a:spcBef>
              <a:buClr>
                <a:srgbClr val="000000"/>
              </a:buClr>
              <a:buSzPct val="100000"/>
              <a:buFont typeface="Times New Roman" charset="0"/>
              <a:buChar char="•"/>
            </a:pPr>
            <a:r>
              <a:rPr lang="en-GB" sz="2000">
                <a:solidFill>
                  <a:srgbClr val="000000"/>
                </a:solidFill>
              </a:rPr>
              <a:t>Used in statistics as the standard (non-bayesian) statistical learning method by those who distrust subjective nature of hypotheses priors </a:t>
            </a:r>
          </a:p>
          <a:p>
            <a:pPr marL="739775" lvl="1" indent="-282575">
              <a:lnSpc>
                <a:spcPct val="90000"/>
              </a:lnSpc>
              <a:spcBef>
                <a:spcPts val="1500"/>
              </a:spcBef>
              <a:buClr>
                <a:srgbClr val="000000"/>
              </a:buClr>
              <a:buSzPct val="100000"/>
              <a:buFont typeface="Times New Roman" charset="0"/>
              <a:buChar char="•"/>
            </a:pPr>
            <a:r>
              <a:rPr lang="en-GB" sz="2000">
                <a:solidFill>
                  <a:srgbClr val="000000"/>
                </a:solidFill>
              </a:rPr>
              <a:t>When the competing hypotheses are indeed equally likely (e.g. have same complexity)</a:t>
            </a:r>
            <a:endParaRPr lang="en-GB" sz="240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en-GB" sz="2000">
                <a:solidFill>
                  <a:srgbClr val="000000"/>
                </a:solidFill>
              </a:rPr>
              <a:t>With very large datasets, for which </a:t>
            </a:r>
            <a:r>
              <a:rPr lang="en-GB" sz="2000" i="1">
                <a:solidFill>
                  <a:srgbClr val="000000"/>
                </a:solidFill>
              </a:rPr>
              <a:t>P(</a:t>
            </a:r>
            <a:r>
              <a:rPr lang="en-GB" sz="2000" b="1" i="1">
                <a:solidFill>
                  <a:srgbClr val="000000"/>
                </a:solidFill>
              </a:rPr>
              <a:t>d</a:t>
            </a:r>
            <a:r>
              <a:rPr lang="en-GB" sz="2000" i="1">
                <a:solidFill>
                  <a:srgbClr val="000000"/>
                </a:solidFill>
              </a:rPr>
              <a:t>| h</a:t>
            </a:r>
            <a:r>
              <a:rPr lang="en-GB" sz="2000" i="1" baseline="-25000">
                <a:solidFill>
                  <a:srgbClr val="000000"/>
                </a:solidFill>
              </a:rPr>
              <a:t>i</a:t>
            </a:r>
            <a:r>
              <a:rPr lang="en-GB" sz="2000" i="1">
                <a:solidFill>
                  <a:srgbClr val="000000"/>
                </a:solidFill>
              </a:rPr>
              <a:t>) </a:t>
            </a:r>
            <a:r>
              <a:rPr lang="en-GB" sz="2000">
                <a:solidFill>
                  <a:srgbClr val="000000"/>
                </a:solidFill>
              </a:rPr>
              <a:t>tends to overcome  the influence of</a:t>
            </a:r>
            <a:r>
              <a:rPr lang="en-GB" sz="2000" i="1">
                <a:solidFill>
                  <a:srgbClr val="000000"/>
                </a:solidFill>
              </a:rPr>
              <a:t> P</a:t>
            </a:r>
            <a:r>
              <a:rPr lang="en-GB" sz="2000">
                <a:solidFill>
                  <a:srgbClr val="000000"/>
                </a:solidFill>
              </a:rPr>
              <a:t>(</a:t>
            </a:r>
            <a:r>
              <a:rPr lang="en-GB" sz="2000" i="1">
                <a:solidFill>
                  <a:srgbClr val="000000"/>
                </a:solidFill>
              </a:rPr>
              <a:t>h</a:t>
            </a:r>
            <a:r>
              <a:rPr lang="en-GB" sz="2000" i="1" baseline="-25000">
                <a:solidFill>
                  <a:srgbClr val="000000"/>
                </a:solidFill>
              </a:rPr>
              <a:t>i</a:t>
            </a:r>
            <a:r>
              <a:rPr lang="en-GB" sz="2000">
                <a:solidFill>
                  <a:srgbClr val="000000"/>
                </a:solidFill>
              </a:rPr>
              <a:t>)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124</a:t>
            </a:fld>
            <a:endParaRPr lang="de-DE" dirty="0"/>
          </a:p>
        </p:txBody>
      </p:sp>
    </p:spTree>
    <p:extLst>
      <p:ext uri="{BB962C8B-B14F-4D97-AF65-F5344CB8AC3E}">
        <p14:creationId xmlns:p14="http://schemas.microsoft.com/office/powerpoint/2010/main" val="1760781106"/>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674685" y="3401018"/>
            <a:ext cx="4537075" cy="504825"/>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sp>
        <p:nvSpPr>
          <p:cNvPr id="48130" name="Rectangle 3"/>
          <p:cNvSpPr>
            <a:spLocks noGrp="1" noChangeArrowheads="1"/>
          </p:cNvSpPr>
          <p:nvPr>
            <p:ph type="title"/>
          </p:nvPr>
        </p:nvSpPr>
        <p:spPr/>
        <p:txBody>
          <a:bodyPr/>
          <a:lstStyle/>
          <a:p>
            <a:pPr eaLnBrk="1" hangingPunct="1"/>
            <a:r>
              <a:rPr lang="en-US">
                <a:latin typeface="+mn-lt"/>
              </a:rPr>
              <a:t>Overview</a:t>
            </a:r>
          </a:p>
        </p:txBody>
      </p:sp>
      <p:sp>
        <p:nvSpPr>
          <p:cNvPr id="48131" name="Rectangle 4"/>
          <p:cNvSpPr>
            <a:spLocks noChangeArrowheads="1"/>
          </p:cNvSpPr>
          <p:nvPr/>
        </p:nvSpPr>
        <p:spPr bwMode="auto">
          <a:xfrm>
            <a:off x="574675" y="1269256"/>
            <a:ext cx="8569325" cy="547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Full Bayesian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MAP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Maximum Likelihood Learning</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Learning Bayesian Networks</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Fully observable (complete data)</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With hidden (unobservable) variables</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125</a:t>
            </a:fld>
            <a:endParaRPr lang="de-DE" dirty="0"/>
          </a:p>
        </p:txBody>
      </p:sp>
    </p:spTree>
    <p:extLst>
      <p:ext uri="{BB962C8B-B14F-4D97-AF65-F5344CB8AC3E}">
        <p14:creationId xmlns:p14="http://schemas.microsoft.com/office/powerpoint/2010/main" val="187943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67544" y="222920"/>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mn-lt"/>
              </a:rPr>
              <a:t>Learning BNs: Data </a:t>
            </a:r>
            <a:r>
              <a:rPr lang="en-GB">
                <a:latin typeface="+mn-lt"/>
              </a:rPr>
              <a:t>Science w/ Complete </a:t>
            </a:r>
            <a:r>
              <a:rPr lang="en-GB" dirty="0">
                <a:latin typeface="+mn-lt"/>
              </a:rPr>
              <a:t>Data</a:t>
            </a:r>
          </a:p>
        </p:txBody>
      </p:sp>
      <p:sp>
        <p:nvSpPr>
          <p:cNvPr id="207875" name="Rectangle 3"/>
          <p:cNvSpPr>
            <a:spLocks noChangeArrowheads="1"/>
          </p:cNvSpPr>
          <p:nvPr/>
        </p:nvSpPr>
        <p:spPr bwMode="auto">
          <a:xfrm>
            <a:off x="35123" y="1124074"/>
            <a:ext cx="8569325" cy="374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We will start by applying  ML to the simplest type  of </a:t>
            </a:r>
            <a:r>
              <a:rPr lang="en-GB" sz="2400" dirty="0" err="1">
                <a:solidFill>
                  <a:srgbClr val="000000"/>
                </a:solidFill>
              </a:rPr>
              <a:t>BNets</a:t>
            </a:r>
            <a:r>
              <a:rPr lang="en-GB" sz="2400" dirty="0">
                <a:solidFill>
                  <a:srgbClr val="000000"/>
                </a:solidFill>
              </a:rPr>
              <a:t> learning:</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known structure</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Data containing observations for all variables</a:t>
            </a:r>
          </a:p>
          <a:p>
            <a:pPr marL="1143000" lvl="2" indent="-228600">
              <a:lnSpc>
                <a:spcPct val="90000"/>
              </a:lnSpc>
              <a:spcBef>
                <a:spcPts val="1500"/>
              </a:spcBef>
              <a:buClr>
                <a:srgbClr val="000000"/>
              </a:buClr>
              <a:buSzPct val="100000"/>
              <a:buFont typeface="Wingdings" charset="0"/>
              <a:buChar char=""/>
            </a:pPr>
            <a:r>
              <a:rPr lang="en-GB" sz="1800" dirty="0">
                <a:solidFill>
                  <a:srgbClr val="000000"/>
                </a:solidFill>
              </a:rPr>
              <a:t>All variables are observable, no missing data</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The only thing that we need to learn are the network</a:t>
            </a:r>
            <a:r>
              <a:rPr lang="ja-JP" altLang="en-GB" sz="2400" dirty="0">
                <a:solidFill>
                  <a:srgbClr val="000000"/>
                </a:solidFill>
              </a:rPr>
              <a:t>’</a:t>
            </a:r>
            <a:r>
              <a:rPr lang="en-GB" altLang="ja-JP" sz="2400" dirty="0">
                <a:solidFill>
                  <a:srgbClr val="000000"/>
                </a:solidFill>
              </a:rPr>
              <a:t>s parameters</a:t>
            </a:r>
            <a:endParaRPr lang="en-GB" sz="2400" dirty="0">
              <a:solidFill>
                <a:srgbClr val="000000"/>
              </a:solidFill>
            </a:endParaRPr>
          </a:p>
        </p:txBody>
      </p:sp>
      <p:pic>
        <p:nvPicPr>
          <p:cNvPr id="207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821218"/>
            <a:ext cx="5616624" cy="2583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126</a:t>
            </a:fld>
            <a:endParaRPr lang="de-DE" dirty="0"/>
          </a:p>
        </p:txBody>
      </p:sp>
    </p:spTree>
    <p:extLst>
      <p:ext uri="{BB962C8B-B14F-4D97-AF65-F5344CB8AC3E}">
        <p14:creationId xmlns:p14="http://schemas.microsoft.com/office/powerpoint/2010/main" val="9880112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85F8-75F6-B046-A7FA-7DA97F6B3AAC}"/>
              </a:ext>
            </a:extLst>
          </p:cNvPr>
          <p:cNvSpPr>
            <a:spLocks noGrp="1"/>
          </p:cNvSpPr>
          <p:nvPr>
            <p:ph type="title"/>
          </p:nvPr>
        </p:nvSpPr>
        <p:spPr>
          <a:xfrm>
            <a:off x="266699" y="260350"/>
            <a:ext cx="8531225" cy="682625"/>
          </a:xfrm>
        </p:spPr>
        <p:txBody>
          <a:bodyPr/>
          <a:lstStyle/>
          <a:p>
            <a:r>
              <a:rPr lang="en-DE"/>
              <a:t>Maximum-Likelihood Estimation (MLE)</a:t>
            </a:r>
            <a:endParaRPr lang="en-DE" dirty="0"/>
          </a:p>
        </p:txBody>
      </p:sp>
      <p:sp>
        <p:nvSpPr>
          <p:cNvPr id="4" name="Slide Number Placeholder 3">
            <a:extLst>
              <a:ext uri="{FF2B5EF4-FFF2-40B4-BE49-F238E27FC236}">
                <a16:creationId xmlns:a16="http://schemas.microsoft.com/office/drawing/2014/main" id="{F515FAA4-BD27-4347-A895-76FB9AD50733}"/>
              </a:ext>
            </a:extLst>
          </p:cNvPr>
          <p:cNvSpPr>
            <a:spLocks noGrp="1"/>
          </p:cNvSpPr>
          <p:nvPr>
            <p:ph type="sldNum" idx="12"/>
          </p:nvPr>
        </p:nvSpPr>
        <p:spPr/>
        <p:txBody>
          <a:bodyPr/>
          <a:lstStyle/>
          <a:p>
            <a:pPr>
              <a:defRPr/>
            </a:pPr>
            <a:fld id="{9E7E58AE-6D6D-DC49-9B9B-2C0940CAF967}" type="slidenum">
              <a:rPr lang="en-GB" smtClean="0"/>
              <a:pPr>
                <a:defRPr/>
              </a:pPr>
              <a:t>127</a:t>
            </a:fld>
            <a:endParaRPr lang="en-GB"/>
          </a:p>
        </p:txBody>
      </p:sp>
      <p:graphicFrame>
        <p:nvGraphicFramePr>
          <p:cNvPr id="8" name="Object 2">
            <a:extLst>
              <a:ext uri="{FF2B5EF4-FFF2-40B4-BE49-F238E27FC236}">
                <a16:creationId xmlns:a16="http://schemas.microsoft.com/office/drawing/2014/main" id="{A06880E8-C985-B84B-8DEC-46B6B1761903}"/>
              </a:ext>
            </a:extLst>
          </p:cNvPr>
          <p:cNvGraphicFramePr>
            <a:graphicFrameLocks noChangeAspect="1"/>
          </p:cNvGraphicFramePr>
          <p:nvPr>
            <p:extLst>
              <p:ext uri="{D42A27DB-BD31-4B8C-83A1-F6EECF244321}">
                <p14:modId xmlns:p14="http://schemas.microsoft.com/office/powerpoint/2010/main" val="67756943"/>
              </p:ext>
            </p:extLst>
          </p:nvPr>
        </p:nvGraphicFramePr>
        <p:xfrm>
          <a:off x="1678451" y="1556792"/>
          <a:ext cx="5260975" cy="871538"/>
        </p:xfrm>
        <a:graphic>
          <a:graphicData uri="http://schemas.openxmlformats.org/presentationml/2006/ole">
            <mc:AlternateContent xmlns:mc="http://schemas.openxmlformats.org/markup-compatibility/2006">
              <mc:Choice xmlns:v="urn:schemas-microsoft-com:vml" Requires="v">
                <p:oleObj name="Formel" r:id="rId3" imgW="2209800" imgH="368300" progId="Equation.3">
                  <p:embed/>
                </p:oleObj>
              </mc:Choice>
              <mc:Fallback>
                <p:oleObj name="Formel" r:id="rId3" imgW="2209800" imgH="368300" progId="Equation.3">
                  <p:embed/>
                  <p:pic>
                    <p:nvPicPr>
                      <p:cNvPr id="6" name="Object 2">
                        <a:extLst>
                          <a:ext uri="{FF2B5EF4-FFF2-40B4-BE49-F238E27FC236}">
                            <a16:creationId xmlns:a16="http://schemas.microsoft.com/office/drawing/2014/main" id="{068058D3-A157-A344-986D-B7DE3BF1E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451" y="1556792"/>
                        <a:ext cx="5260975" cy="871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92E3FA91-CC61-EA4B-A4D4-9583F1C7C702}"/>
              </a:ext>
            </a:extLst>
          </p:cNvPr>
          <p:cNvSpPr txBox="1"/>
          <p:nvPr/>
        </p:nvSpPr>
        <p:spPr>
          <a:xfrm>
            <a:off x="238291" y="1555523"/>
            <a:ext cx="3024336" cy="523220"/>
          </a:xfrm>
          <a:prstGeom prst="rect">
            <a:avLst/>
          </a:prstGeom>
          <a:solidFill>
            <a:schemeClr val="bg1"/>
          </a:solidFill>
        </p:spPr>
        <p:txBody>
          <a:bodyPr wrap="square" rtlCol="0">
            <a:spAutoFit/>
          </a:bodyPr>
          <a:lstStyle/>
          <a:p>
            <a:pPr algn="r"/>
            <a:r>
              <a:rPr lang="en-US" sz="2800" dirty="0"/>
              <a:t>argmax</a:t>
            </a:r>
            <a:endParaRPr lang="en-DE" sz="2800" dirty="0"/>
          </a:p>
        </p:txBody>
      </p:sp>
      <p:sp>
        <p:nvSpPr>
          <p:cNvPr id="11" name="TextBox 10">
            <a:extLst>
              <a:ext uri="{FF2B5EF4-FFF2-40B4-BE49-F238E27FC236}">
                <a16:creationId xmlns:a16="http://schemas.microsoft.com/office/drawing/2014/main" id="{C2A5509A-74BB-234A-9AEB-20D894DB72FE}"/>
              </a:ext>
            </a:extLst>
          </p:cNvPr>
          <p:cNvSpPr txBox="1"/>
          <p:nvPr/>
        </p:nvSpPr>
        <p:spPr>
          <a:xfrm>
            <a:off x="2614555" y="1992561"/>
            <a:ext cx="341760" cy="369332"/>
          </a:xfrm>
          <a:prstGeom prst="rect">
            <a:avLst/>
          </a:prstGeom>
          <a:noFill/>
        </p:spPr>
        <p:txBody>
          <a:bodyPr wrap="none" rtlCol="0">
            <a:spAutoFit/>
          </a:bodyPr>
          <a:lstStyle/>
          <a:p>
            <a:r>
              <a:rPr lang="en-DE" dirty="0"/>
              <a:t>𝛳</a:t>
            </a:r>
          </a:p>
        </p:txBody>
      </p:sp>
      <p:sp>
        <p:nvSpPr>
          <p:cNvPr id="12" name="Text Placeholder 11">
            <a:extLst>
              <a:ext uri="{FF2B5EF4-FFF2-40B4-BE49-F238E27FC236}">
                <a16:creationId xmlns:a16="http://schemas.microsoft.com/office/drawing/2014/main" id="{0CF03A41-F6AB-4044-81DA-ED7275B5115B}"/>
              </a:ext>
            </a:extLst>
          </p:cNvPr>
          <p:cNvSpPr>
            <a:spLocks noGrp="1"/>
          </p:cNvSpPr>
          <p:nvPr>
            <p:ph type="body" idx="4294967295"/>
          </p:nvPr>
        </p:nvSpPr>
        <p:spPr>
          <a:xfrm>
            <a:off x="457200" y="2797662"/>
            <a:ext cx="8229600" cy="3368188"/>
          </a:xfrm>
        </p:spPr>
        <p:txBody>
          <a:bodyPr/>
          <a:lstStyle/>
          <a:p>
            <a:r>
              <a:rPr lang="en-DE" dirty="0"/>
              <a:t>Maximize log P(D | 𝛳)</a:t>
            </a:r>
          </a:p>
          <a:p>
            <a:r>
              <a:rPr lang="en-DE" dirty="0"/>
              <a:t>Compute the derivative of every summand</a:t>
            </a:r>
          </a:p>
          <a:p>
            <a:r>
              <a:rPr lang="en-DE" dirty="0"/>
              <a:t>Compute roots, resolve equation to each parameter</a:t>
            </a:r>
          </a:p>
          <a:p>
            <a:r>
              <a:rPr lang="en-DE" dirty="0"/>
              <a:t>Determine frequencies according to graph structure and CPT construction</a:t>
            </a:r>
          </a:p>
        </p:txBody>
      </p:sp>
    </p:spTree>
    <p:extLst>
      <p:ext uri="{BB962C8B-B14F-4D97-AF65-F5344CB8AC3E}">
        <p14:creationId xmlns:p14="http://schemas.microsoft.com/office/powerpoint/2010/main" val="604781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07BF-0173-4045-A2FF-DA0C3AFCADA8}"/>
              </a:ext>
            </a:extLst>
          </p:cNvPr>
          <p:cNvSpPr>
            <a:spLocks noGrp="1"/>
          </p:cNvSpPr>
          <p:nvPr>
            <p:ph type="title"/>
          </p:nvPr>
        </p:nvSpPr>
        <p:spPr/>
        <p:txBody>
          <a:bodyPr/>
          <a:lstStyle/>
          <a:p>
            <a:r>
              <a:rPr lang="de-DE" dirty="0"/>
              <a:t>Extension </a:t>
            </a:r>
            <a:r>
              <a:rPr lang="de-DE" dirty="0" err="1"/>
              <a:t>to</a:t>
            </a:r>
            <a:r>
              <a:rPr lang="de-DE" dirty="0"/>
              <a:t> MAP</a:t>
            </a:r>
          </a:p>
        </p:txBody>
      </p:sp>
      <p:pic>
        <p:nvPicPr>
          <p:cNvPr id="6" name="Content Placeholder 5">
            <a:extLst>
              <a:ext uri="{FF2B5EF4-FFF2-40B4-BE49-F238E27FC236}">
                <a16:creationId xmlns:a16="http://schemas.microsoft.com/office/drawing/2014/main" id="{F36018F0-AC55-A74B-A5C1-4B107E375DF0}"/>
              </a:ext>
            </a:extLst>
          </p:cNvPr>
          <p:cNvPicPr>
            <a:picLocks noGrp="1" noChangeAspect="1"/>
          </p:cNvPicPr>
          <p:nvPr>
            <p:ph idx="1"/>
          </p:nvPr>
        </p:nvPicPr>
        <p:blipFill>
          <a:blip r:embed="rId3"/>
          <a:stretch>
            <a:fillRect/>
          </a:stretch>
        </p:blipFill>
        <p:spPr>
          <a:xfrm>
            <a:off x="211027" y="1324580"/>
            <a:ext cx="8825469" cy="4624700"/>
          </a:xfrm>
        </p:spPr>
      </p:pic>
      <p:sp>
        <p:nvSpPr>
          <p:cNvPr id="4" name="Slide Number Placeholder 3">
            <a:extLst>
              <a:ext uri="{FF2B5EF4-FFF2-40B4-BE49-F238E27FC236}">
                <a16:creationId xmlns:a16="http://schemas.microsoft.com/office/drawing/2014/main" id="{66A34A40-4E50-3C43-BB11-5BFAC5BF9DCC}"/>
              </a:ext>
            </a:extLst>
          </p:cNvPr>
          <p:cNvSpPr>
            <a:spLocks noGrp="1"/>
          </p:cNvSpPr>
          <p:nvPr>
            <p:ph type="sldNum" sz="quarter" idx="12"/>
          </p:nvPr>
        </p:nvSpPr>
        <p:spPr/>
        <p:txBody>
          <a:bodyPr/>
          <a:lstStyle/>
          <a:p>
            <a:pPr>
              <a:defRPr/>
            </a:pPr>
            <a:fld id="{A4C577E2-95DD-1F4B-A688-E8FB02007787}" type="slidenum">
              <a:rPr lang="de-DE" smtClean="0"/>
              <a:pPr>
                <a:defRPr/>
              </a:pPr>
              <a:t>128</a:t>
            </a:fld>
            <a:endParaRPr lang="de-DE"/>
          </a:p>
        </p:txBody>
      </p:sp>
    </p:spTree>
    <p:extLst>
      <p:ext uri="{BB962C8B-B14F-4D97-AF65-F5344CB8AC3E}">
        <p14:creationId xmlns:p14="http://schemas.microsoft.com/office/powerpoint/2010/main" val="14705176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1331640" y="3284984"/>
            <a:ext cx="5328592" cy="504825"/>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de-DE" dirty="0"/>
          </a:p>
        </p:txBody>
      </p:sp>
      <p:sp>
        <p:nvSpPr>
          <p:cNvPr id="83970" name="Rectangle 3"/>
          <p:cNvSpPr>
            <a:spLocks noGrp="1" noChangeArrowheads="1"/>
          </p:cNvSpPr>
          <p:nvPr>
            <p:ph type="title"/>
          </p:nvPr>
        </p:nvSpPr>
        <p:spPr/>
        <p:txBody>
          <a:bodyPr/>
          <a:lstStyle/>
          <a:p>
            <a:pPr eaLnBrk="1" hangingPunct="1"/>
            <a:r>
              <a:rPr lang="de-DE" dirty="0"/>
              <a:t>Überblick</a:t>
            </a:r>
          </a:p>
        </p:txBody>
      </p:sp>
      <p:sp>
        <p:nvSpPr>
          <p:cNvPr id="83971" name="Rectangle 4"/>
          <p:cNvSpPr>
            <a:spLocks noChangeArrowheads="1"/>
          </p:cNvSpPr>
          <p:nvPr/>
        </p:nvSpPr>
        <p:spPr bwMode="auto">
          <a:xfrm>
            <a:off x="827088" y="1268760"/>
            <a:ext cx="8569325" cy="5111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Volles </a:t>
            </a:r>
            <a:r>
              <a:rPr lang="de-DE" sz="2400" dirty="0" err="1">
                <a:solidFill>
                  <a:srgbClr val="000000"/>
                </a:solidFill>
              </a:rPr>
              <a:t>Bayessches</a:t>
            </a:r>
            <a:r>
              <a:rPr lang="de-DE" sz="2400" dirty="0">
                <a:solidFill>
                  <a:srgbClr val="000000"/>
                </a:solidFill>
              </a:rPr>
              <a:t> Lernen (BMA)</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MAP-Lernen</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Maximum-</a:t>
            </a:r>
            <a:r>
              <a:rPr lang="de-DE" sz="2400" dirty="0" err="1">
                <a:solidFill>
                  <a:srgbClr val="000000"/>
                </a:solidFill>
              </a:rPr>
              <a:t>Likelihood</a:t>
            </a:r>
            <a:r>
              <a:rPr lang="de-DE" sz="2400" dirty="0">
                <a:solidFill>
                  <a:srgbClr val="000000"/>
                </a:solidFill>
              </a:rPr>
              <a:t>-Lernen</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Vollständig beobachtbar (vollständige Daten)</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Mit versteckten (</a:t>
            </a:r>
            <a:r>
              <a:rPr lang="de-DE" sz="2000" dirty="0" err="1">
                <a:solidFill>
                  <a:srgbClr val="000000"/>
                </a:solidFill>
              </a:rPr>
              <a:t>unbeobachtbaren</a:t>
            </a:r>
            <a:r>
              <a:rPr lang="de-DE" sz="2000" dirty="0">
                <a:solidFill>
                  <a:srgbClr val="000000"/>
                </a:solidFill>
              </a:rPr>
              <a:t>) Variablen</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129</a:t>
            </a:fld>
            <a:endParaRPr lang="de-DE" dirty="0"/>
          </a:p>
        </p:txBody>
      </p:sp>
    </p:spTree>
    <p:extLst>
      <p:ext uri="{BB962C8B-B14F-4D97-AF65-F5344CB8AC3E}">
        <p14:creationId xmlns:p14="http://schemas.microsoft.com/office/powerpoint/2010/main" val="84327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entist-joi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0768"/>
            <a:ext cx="3810000"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Normalization</a:t>
            </a:r>
          </a:p>
        </p:txBody>
      </p:sp>
      <p:sp>
        <p:nvSpPr>
          <p:cNvPr id="62468" name="Rectangle 4"/>
          <p:cNvSpPr>
            <a:spLocks noGrp="1" noChangeArrowheads="1"/>
          </p:cNvSpPr>
          <p:nvPr>
            <p:ph type="body" idx="1"/>
          </p:nvPr>
        </p:nvSpPr>
        <p:spPr>
          <a:xfrm>
            <a:off x="457200" y="3136231"/>
            <a:ext cx="8229600" cy="3001962"/>
          </a:xfrm>
        </p:spPr>
        <p:txBody>
          <a:bodyPr/>
          <a:lstStyle/>
          <a:p>
            <a:pPr eaLnBrk="1" hangingPunct="1">
              <a:lnSpc>
                <a:spcPct val="80000"/>
              </a:lnSpc>
            </a:pPr>
            <a:r>
              <a:rPr lang="en-US" sz="1800" dirty="0">
                <a:ea typeface="ＭＳ Ｐゴシック" charset="0"/>
              </a:rPr>
              <a:t>Denominator </a:t>
            </a:r>
            <a:r>
              <a:rPr lang="en-US" sz="1800" b="1" dirty="0">
                <a:ea typeface="ＭＳ Ｐゴシック" charset="0"/>
              </a:rPr>
              <a:t>P</a:t>
            </a:r>
            <a:r>
              <a:rPr lang="en-US" sz="1800" dirty="0">
                <a:ea typeface="ＭＳ Ｐゴシック" charset="0"/>
              </a:rPr>
              <a:t>(</a:t>
            </a:r>
            <a:r>
              <a:rPr lang="en-US" sz="1800" b="1" dirty="0">
                <a:ea typeface="ＭＳ Ｐゴシック" charset="0"/>
              </a:rPr>
              <a:t>z</a:t>
            </a:r>
            <a:r>
              <a:rPr lang="en-US" sz="1800" dirty="0">
                <a:ea typeface="ＭＳ Ｐゴシック" charset="0"/>
              </a:rPr>
              <a:t>) (or P(toothache) in the example before) can be viewed as a </a:t>
            </a:r>
            <a:r>
              <a:rPr lang="en-US" sz="1800" dirty="0">
                <a:solidFill>
                  <a:srgbClr val="FF0000"/>
                </a:solidFill>
                <a:ea typeface="ＭＳ Ｐゴシック" charset="0"/>
              </a:rPr>
              <a:t>normalization constant</a:t>
            </a:r>
            <a:r>
              <a:rPr lang="en-US" sz="1800" dirty="0">
                <a:ea typeface="ＭＳ Ｐゴシック" charset="0"/>
              </a:rPr>
              <a:t> α</a:t>
            </a:r>
          </a:p>
          <a:p>
            <a:pPr eaLnBrk="1" hangingPunct="1">
              <a:lnSpc>
                <a:spcPct val="80000"/>
              </a:lnSpc>
            </a:pPr>
            <a:endParaRPr lang="en-US" sz="1800" b="1" dirty="0">
              <a:ea typeface="ＭＳ Ｐゴシック" charset="0"/>
            </a:endParaRPr>
          </a:p>
          <a:p>
            <a:pPr eaLnBrk="1" hangingPunct="1">
              <a:lnSpc>
                <a:spcPct val="80000"/>
              </a:lnSpc>
              <a:buFont typeface="Times" charset="0"/>
              <a:buNone/>
            </a:pPr>
            <a:r>
              <a:rPr lang="en-US" sz="1800" b="1" dirty="0">
                <a:ea typeface="ＭＳ Ｐゴシック" charset="0"/>
              </a:rPr>
              <a:t>P</a:t>
            </a:r>
            <a:r>
              <a:rPr lang="en-US" sz="1800" dirty="0">
                <a:ea typeface="ＭＳ Ｐゴシック" charset="0"/>
              </a:rPr>
              <a:t>(Cavity | toothache) = α </a:t>
            </a:r>
            <a:r>
              <a:rPr lang="en-US" sz="1800" b="1" dirty="0">
                <a:ea typeface="ＭＳ Ｐゴシック" charset="0"/>
              </a:rPr>
              <a:t>P</a:t>
            </a:r>
            <a:r>
              <a:rPr lang="en-US" sz="1800" dirty="0">
                <a:ea typeface="ＭＳ Ｐゴシック" charset="0"/>
              </a:rPr>
              <a:t>(</a:t>
            </a:r>
            <a:r>
              <a:rPr lang="en-US" sz="1800" dirty="0" err="1">
                <a:ea typeface="ＭＳ Ｐゴシック" charset="0"/>
              </a:rPr>
              <a:t>Cavity,toothache</a:t>
            </a:r>
            <a:r>
              <a:rPr lang="en-US" sz="1800" dirty="0">
                <a:ea typeface="ＭＳ Ｐゴシック" charset="0"/>
              </a:rPr>
              <a:t>) </a:t>
            </a:r>
          </a:p>
          <a:p>
            <a:pPr lvl="1" eaLnBrk="1" hangingPunct="1">
              <a:lnSpc>
                <a:spcPct val="80000"/>
              </a:lnSpc>
              <a:buFont typeface="Wingdings" charset="0"/>
              <a:buNone/>
            </a:pPr>
            <a:r>
              <a:rPr lang="en-US" sz="1600" dirty="0">
                <a:ea typeface="ＭＳ Ｐゴシック" charset="0"/>
              </a:rPr>
              <a:t>= α [</a:t>
            </a:r>
            <a:r>
              <a:rPr lang="en-US" sz="1600" b="1" dirty="0">
                <a:ea typeface="ＭＳ Ｐゴシック" charset="0"/>
              </a:rPr>
              <a:t>P</a:t>
            </a:r>
            <a:r>
              <a:rPr lang="en-US" sz="1600" dirty="0">
                <a:ea typeface="ＭＳ Ｐゴシック" charset="0"/>
              </a:rPr>
              <a:t>(</a:t>
            </a:r>
            <a:r>
              <a:rPr lang="en-US" sz="1600" dirty="0" err="1">
                <a:ea typeface="ＭＳ Ｐゴシック" charset="0"/>
              </a:rPr>
              <a:t>Cavity,toothache,catch</a:t>
            </a:r>
            <a:r>
              <a:rPr lang="en-US" sz="1600" dirty="0">
                <a:ea typeface="ＭＳ Ｐゴシック" charset="0"/>
              </a:rPr>
              <a:t>) + </a:t>
            </a:r>
            <a:r>
              <a:rPr lang="en-US" sz="1600" b="1" dirty="0">
                <a:ea typeface="ＭＳ Ｐゴシック" charset="0"/>
              </a:rPr>
              <a:t>P</a:t>
            </a:r>
            <a:r>
              <a:rPr lang="en-US" sz="1600" dirty="0">
                <a:ea typeface="ＭＳ Ｐゴシック" charset="0"/>
              </a:rPr>
              <a:t>(</a:t>
            </a:r>
            <a:r>
              <a:rPr lang="en-US" sz="1600" dirty="0" err="1">
                <a:ea typeface="ＭＳ Ｐゴシック" charset="0"/>
              </a:rPr>
              <a:t>Cavity,toothache</a:t>
            </a:r>
            <a:r>
              <a:rPr lang="en-US" sz="1600" dirty="0">
                <a:ea typeface="ＭＳ Ｐゴシック" charset="0"/>
              </a:rPr>
              <a:t>,</a:t>
            </a:r>
            <a:r>
              <a:rPr lang="en-US" sz="1600" dirty="0">
                <a:ea typeface="ＭＳ Ｐゴシック" charset="0"/>
                <a:sym typeface="Symbol" charset="0"/>
              </a:rPr>
              <a:t></a:t>
            </a:r>
            <a:r>
              <a:rPr lang="en-US" sz="1600" dirty="0">
                <a:ea typeface="ＭＳ Ｐゴシック" charset="0"/>
              </a:rPr>
              <a:t> catch)]</a:t>
            </a:r>
          </a:p>
          <a:p>
            <a:pPr lvl="1" eaLnBrk="1" hangingPunct="1">
              <a:lnSpc>
                <a:spcPct val="80000"/>
              </a:lnSpc>
              <a:buFont typeface="Wingdings" charset="0"/>
              <a:buNone/>
            </a:pPr>
            <a:r>
              <a:rPr lang="en-US" sz="1600" dirty="0">
                <a:ea typeface="ＭＳ Ｐゴシック" charset="0"/>
              </a:rPr>
              <a:t>= </a:t>
            </a:r>
            <a:r>
              <a:rPr lang="el-GR" sz="1600" dirty="0">
                <a:ea typeface="ＭＳ Ｐゴシック" charset="0"/>
                <a:cs typeface="Arial" charset="0"/>
              </a:rPr>
              <a:t>α</a:t>
            </a:r>
            <a:r>
              <a:rPr lang="en-US" sz="1600" dirty="0">
                <a:ea typeface="ＭＳ Ｐゴシック" charset="0"/>
              </a:rPr>
              <a:t> [&lt;0.108,0.016&gt; + &lt;0.012,0.064&gt;] </a:t>
            </a:r>
          </a:p>
          <a:p>
            <a:pPr lvl="1" eaLnBrk="1" hangingPunct="1">
              <a:lnSpc>
                <a:spcPct val="80000"/>
              </a:lnSpc>
              <a:buFont typeface="Wingdings" charset="0"/>
              <a:buNone/>
            </a:pPr>
            <a:r>
              <a:rPr lang="en-US" sz="1600" dirty="0">
                <a:ea typeface="ＭＳ Ｐゴシック" charset="0"/>
              </a:rPr>
              <a:t>= α &lt;0.12,0.08&gt; = &lt;0.6,0.4&gt;
</a:t>
            </a:r>
          </a:p>
          <a:p>
            <a:pPr eaLnBrk="1" hangingPunct="1">
              <a:lnSpc>
                <a:spcPct val="80000"/>
              </a:lnSpc>
              <a:buFont typeface="Times" charset="0"/>
              <a:buNone/>
            </a:pPr>
            <a:r>
              <a:rPr lang="en-US" sz="1800" dirty="0">
                <a:ea typeface="ＭＳ Ｐゴシック" charset="0"/>
              </a:rPr>
              <a:t>General idea: compute distribution on query variable by fixing </a:t>
            </a:r>
            <a:r>
              <a:rPr lang="en-US" sz="1800" dirty="0">
                <a:solidFill>
                  <a:schemeClr val="accent2"/>
                </a:solidFill>
                <a:ea typeface="ＭＳ Ｐゴシック" charset="0"/>
              </a:rPr>
              <a:t>evidence variables</a:t>
            </a:r>
            <a:r>
              <a:rPr lang="en-US" sz="1800" dirty="0">
                <a:ea typeface="ＭＳ Ｐゴシック" charset="0"/>
              </a:rPr>
              <a:t> (Toothache) and summing over </a:t>
            </a:r>
            <a:r>
              <a:rPr lang="en-US" sz="1800" dirty="0">
                <a:solidFill>
                  <a:schemeClr val="accent2"/>
                </a:solidFill>
                <a:ea typeface="ＭＳ Ｐゴシック" charset="0"/>
              </a:rPr>
              <a:t>hidden variables </a:t>
            </a:r>
            <a:r>
              <a:rPr lang="en-US" sz="1800" dirty="0">
                <a:ea typeface="ＭＳ Ｐゴシック" charset="0"/>
              </a:rPr>
              <a:t>(Catch)</a:t>
            </a:r>
            <a:endParaRPr lang="en-US" sz="10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a:t>
            </a:fld>
            <a:endParaRPr lang="de-DE" dirty="0"/>
          </a:p>
        </p:txBody>
      </p:sp>
    </p:spTree>
    <p:extLst>
      <p:ext uri="{BB962C8B-B14F-4D97-AF65-F5344CB8AC3E}">
        <p14:creationId xmlns:p14="http://schemas.microsoft.com/office/powerpoint/2010/main" val="10107297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113" y="2562225"/>
            <a:ext cx="2147137" cy="281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588" y="2781300"/>
            <a:ext cx="1604962" cy="17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Parameterlernen mit versteckten Variablen</a:t>
            </a:r>
          </a:p>
        </p:txBody>
      </p:sp>
      <p:sp>
        <p:nvSpPr>
          <p:cNvPr id="8499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84995" name="Rectangle 4"/>
          <p:cNvSpPr>
            <a:spLocks noChangeArrowheads="1"/>
          </p:cNvSpPr>
          <p:nvPr/>
        </p:nvSpPr>
        <p:spPr bwMode="auto">
          <a:xfrm>
            <a:off x="0" y="1053108"/>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Bisher haben wir angenommen, Daten für jede Variable des BNs stehen zur Verfügung</a:t>
            </a:r>
          </a:p>
          <a:p>
            <a:pPr marL="339725" indent="-339725">
              <a:spcBef>
                <a:spcPts val="1800"/>
              </a:spcBef>
              <a:buClr>
                <a:srgbClr val="000000"/>
              </a:buClr>
              <a:buSzPct val="100000"/>
              <a:buFont typeface="Wingdings" charset="0"/>
              <a:buChar char=""/>
            </a:pPr>
            <a:r>
              <a:rPr lang="de-DE" sz="2400" dirty="0">
                <a:solidFill>
                  <a:srgbClr val="000000"/>
                </a:solidFill>
              </a:rPr>
              <a:t>Was machen wir, wenn das nicht der Fall ist, d.h. es gibt versteckte (</a:t>
            </a:r>
            <a:r>
              <a:rPr lang="de-DE" sz="2400" dirty="0" err="1">
                <a:solidFill>
                  <a:srgbClr val="000000"/>
                </a:solidFill>
              </a:rPr>
              <a:t>hidden</a:t>
            </a:r>
            <a:r>
              <a:rPr lang="de-DE" sz="2400" dirty="0">
                <a:solidFill>
                  <a:srgbClr val="000000"/>
                </a:solidFill>
              </a:rPr>
              <a:t>) Variablen im Netzwerk?</a:t>
            </a:r>
            <a:endParaRPr lang="de-DE" sz="2400" dirty="0">
              <a:solidFill>
                <a:srgbClr val="000000"/>
              </a:solidFill>
              <a:cs typeface="Times New Roman" charset="0"/>
            </a:endParaRPr>
          </a:p>
        </p:txBody>
      </p:sp>
      <p:sp>
        <p:nvSpPr>
          <p:cNvPr id="84998" name="Rectangle 7"/>
          <p:cNvSpPr>
            <a:spLocks noChangeArrowheads="1"/>
          </p:cNvSpPr>
          <p:nvPr/>
        </p:nvSpPr>
        <p:spPr bwMode="auto">
          <a:xfrm>
            <a:off x="179388" y="5516563"/>
            <a:ext cx="88566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cs typeface="Times New Roman" charset="0"/>
              </a:rPr>
              <a:t>Den Ansatz mit relativen Häufigkeiten können wir nicht so einfach übernehmen (keine Zähler für Variable H bekannt)</a:t>
            </a:r>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130</a:t>
            </a:fld>
            <a:endParaRPr lang="de-DE" dirty="0"/>
          </a:p>
        </p:txBody>
      </p:sp>
    </p:spTree>
    <p:extLst>
      <p:ext uri="{BB962C8B-B14F-4D97-AF65-F5344CB8AC3E}">
        <p14:creationId xmlns:p14="http://schemas.microsoft.com/office/powerpoint/2010/main" val="1714607953"/>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latin typeface="+mn-lt"/>
              </a:rPr>
              <a:t>Vermeintliche L</a:t>
            </a:r>
            <a:r>
              <a:rPr lang="de-DE" b="0" dirty="0">
                <a:latin typeface="+mn-lt"/>
              </a:rPr>
              <a:t>ösung</a:t>
            </a:r>
          </a:p>
        </p:txBody>
      </p:sp>
      <p:sp>
        <p:nvSpPr>
          <p:cNvPr id="87042"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87043" name="Rectangle 4"/>
          <p:cNvSpPr>
            <a:spLocks noChangeArrowheads="1"/>
          </p:cNvSpPr>
          <p:nvPr/>
        </p:nvSpPr>
        <p:spPr bwMode="auto">
          <a:xfrm>
            <a:off x="0" y="4149724"/>
            <a:ext cx="8964613"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Jede Variable habe 3 Werte (</a:t>
            </a:r>
            <a:r>
              <a:rPr lang="de-DE" sz="2000" dirty="0" err="1">
                <a:solidFill>
                  <a:srgbClr val="000000"/>
                </a:solidFill>
              </a:rPr>
              <a:t>low</a:t>
            </a:r>
            <a:r>
              <a:rPr lang="de-DE" sz="2000" dirty="0">
                <a:solidFill>
                  <a:srgbClr val="000000"/>
                </a:solidFill>
              </a:rPr>
              <a:t>, moderate, high)</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Die Zahlen an den Knoten repräsentieren, wie viele Parameter für die CPT des betreffenden Knotens bestimmt werden müssen</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78 Wahrscheinlichkeitswerte insgesamt</a:t>
            </a:r>
            <a:endParaRPr lang="de-DE" sz="2400" dirty="0">
              <a:solidFill>
                <a:srgbClr val="000000"/>
              </a:solidFill>
              <a:cs typeface="Times New Roman" charset="0"/>
            </a:endParaRPr>
          </a:p>
        </p:txBody>
      </p:sp>
      <p:graphicFrame>
        <p:nvGraphicFramePr>
          <p:cNvPr id="87044" name="Object 8"/>
          <p:cNvGraphicFramePr>
            <a:graphicFrameLocks noGrp="1" noChangeAspect="1"/>
          </p:cNvGraphicFramePr>
          <p:nvPr>
            <p:ph idx="1"/>
          </p:nvPr>
        </p:nvGraphicFramePr>
        <p:xfrm>
          <a:off x="2267744" y="2278281"/>
          <a:ext cx="2808758" cy="2230839"/>
        </p:xfrm>
        <a:graphic>
          <a:graphicData uri="http://schemas.openxmlformats.org/presentationml/2006/ole">
            <mc:AlternateContent xmlns:mc="http://schemas.openxmlformats.org/markup-compatibility/2006">
              <mc:Choice xmlns:v="urn:schemas-microsoft-com:vml" Requires="v">
                <p:oleObj name="Image" r:id="rId3" imgW="2590476" imgH="2057143" progId="">
                  <p:embed/>
                </p:oleObj>
              </mc:Choice>
              <mc:Fallback>
                <p:oleObj name="Image" r:id="rId3" imgW="2590476" imgH="20571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278281"/>
                        <a:ext cx="2808758" cy="2230839"/>
                      </a:xfrm>
                      <a:prstGeom prst="rect">
                        <a:avLst/>
                      </a:prstGeom>
                      <a:noFill/>
                      <a:ln>
                        <a:noFill/>
                      </a:ln>
                      <a:effectLst/>
                    </p:spPr>
                  </p:pic>
                </p:oleObj>
              </mc:Fallback>
            </mc:AlternateContent>
          </a:graphicData>
        </a:graphic>
      </p:graphicFrame>
      <p:sp>
        <p:nvSpPr>
          <p:cNvPr id="87045" name="Rectangle 10"/>
          <p:cNvSpPr>
            <a:spLocks noChangeArrowheads="1"/>
          </p:cNvSpPr>
          <p:nvPr/>
        </p:nvSpPr>
        <p:spPr bwMode="auto">
          <a:xfrm>
            <a:off x="179388" y="1124198"/>
            <a:ext cx="8496300" cy="1368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Vermeide versteckte Variablen</a:t>
            </a:r>
          </a:p>
          <a:p>
            <a:pPr marL="339725" indent="-339725">
              <a:spcBef>
                <a:spcPts val="1800"/>
              </a:spcBef>
              <a:buClr>
                <a:srgbClr val="000000"/>
              </a:buClr>
              <a:buSzPct val="100000"/>
              <a:buFont typeface="Wingdings" charset="0"/>
              <a:buChar char=""/>
            </a:pPr>
            <a:r>
              <a:rPr lang="de-DE" sz="2400" dirty="0">
                <a:solidFill>
                  <a:srgbClr val="000000"/>
                </a:solidFill>
              </a:rPr>
              <a:t>Könnte klappen bei kleinen Netzwerken</a:t>
            </a: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131</a:t>
            </a:fld>
            <a:endParaRPr lang="de-DE" dirty="0"/>
          </a:p>
        </p:txBody>
      </p:sp>
      <p:sp>
        <p:nvSpPr>
          <p:cNvPr id="2" name="Cloud Callout 1"/>
          <p:cNvSpPr/>
          <p:nvPr/>
        </p:nvSpPr>
        <p:spPr>
          <a:xfrm>
            <a:off x="5220072" y="2204865"/>
            <a:ext cx="2952328" cy="979836"/>
          </a:xfrm>
          <a:prstGeom prst="cloudCallout">
            <a:avLst>
              <a:gd name="adj1" fmla="val -61491"/>
              <a:gd name="adj2" fmla="val 762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Doch was machen wir hier?</a:t>
            </a:r>
          </a:p>
        </p:txBody>
      </p:sp>
    </p:spTree>
    <p:extLst>
      <p:ext uri="{BB962C8B-B14F-4D97-AF65-F5344CB8AC3E}">
        <p14:creationId xmlns:p14="http://schemas.microsoft.com/office/powerpoint/2010/main" val="14394624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2800" dirty="0" err="1">
                <a:latin typeface="+mn-lt"/>
              </a:rPr>
              <a:t>HeartDisease</a:t>
            </a:r>
            <a:r>
              <a:rPr lang="de-DE" sz="2800" dirty="0">
                <a:latin typeface="+mn-lt"/>
              </a:rPr>
              <a:t> wegzulassen ist gar keine gute Lösung!</a:t>
            </a:r>
            <a:endParaRPr lang="de-DE" sz="2800" b="0" dirty="0">
              <a:latin typeface="+mn-lt"/>
            </a:endParaRPr>
          </a:p>
        </p:txBody>
      </p:sp>
      <p:sp>
        <p:nvSpPr>
          <p:cNvPr id="89090"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89091" name="Rectangle 4"/>
          <p:cNvSpPr>
            <a:spLocks noChangeArrowheads="1"/>
          </p:cNvSpPr>
          <p:nvPr/>
        </p:nvSpPr>
        <p:spPr bwMode="auto">
          <a:xfrm>
            <a:off x="179388" y="3789362"/>
            <a:ext cx="8964612" cy="2375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Die Symptome sind nicht länger bedingt unabhängig </a:t>
            </a:r>
            <a:br>
              <a:rPr lang="de-DE" sz="2400" dirty="0">
                <a:solidFill>
                  <a:srgbClr val="000000"/>
                </a:solidFill>
              </a:rPr>
            </a:br>
            <a:r>
              <a:rPr lang="de-DE" sz="2400" dirty="0">
                <a:solidFill>
                  <a:srgbClr val="000000"/>
                </a:solidFill>
              </a:rPr>
              <a:t>gegeben die Elternknotenwerte</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Sehr viel mehr Kanten, sehr viel mehr Wahrscheinlichkeiten zu spezifizieren: 708 insgesamt</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Wir brauchen sehr viel mehr Daten, </a:t>
            </a:r>
            <a:br>
              <a:rPr lang="de-DE" sz="2000" dirty="0">
                <a:solidFill>
                  <a:srgbClr val="000000"/>
                </a:solidFill>
                <a:cs typeface="Times New Roman" charset="0"/>
              </a:rPr>
            </a:br>
            <a:r>
              <a:rPr lang="de-DE" sz="2000" dirty="0">
                <a:solidFill>
                  <a:srgbClr val="000000"/>
                </a:solidFill>
                <a:cs typeface="Times New Roman" charset="0"/>
              </a:rPr>
              <a:t>um diese ganzen Werte vernünftig zu lernen</a:t>
            </a:r>
          </a:p>
        </p:txBody>
      </p:sp>
      <p:graphicFrame>
        <p:nvGraphicFramePr>
          <p:cNvPr id="89092" name="Object 7"/>
          <p:cNvGraphicFramePr>
            <a:graphicFrameLocks noGrp="1" noChangeAspect="1"/>
          </p:cNvGraphicFramePr>
          <p:nvPr>
            <p:ph idx="1"/>
          </p:nvPr>
        </p:nvGraphicFramePr>
        <p:xfrm>
          <a:off x="3059113" y="1268413"/>
          <a:ext cx="2628900" cy="2235200"/>
        </p:xfrm>
        <a:graphic>
          <a:graphicData uri="http://schemas.openxmlformats.org/presentationml/2006/ole">
            <mc:AlternateContent xmlns:mc="http://schemas.openxmlformats.org/markup-compatibility/2006">
              <mc:Choice xmlns:v="urn:schemas-microsoft-com:vml" Requires="v">
                <p:oleObj name="Image" r:id="rId3" imgW="2628571" imgH="2234921" progId="">
                  <p:embed/>
                </p:oleObj>
              </mc:Choice>
              <mc:Fallback>
                <p:oleObj name="Image" r:id="rId3" imgW="2628571" imgH="223492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268413"/>
                        <a:ext cx="2628900" cy="223520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132</a:t>
            </a:fld>
            <a:endParaRPr lang="de-DE" dirty="0"/>
          </a:p>
        </p:txBody>
      </p:sp>
      <p:sp>
        <p:nvSpPr>
          <p:cNvPr id="2" name="TextBox 1"/>
          <p:cNvSpPr txBox="1"/>
          <p:nvPr/>
        </p:nvSpPr>
        <p:spPr>
          <a:xfrm>
            <a:off x="473336" y="1021976"/>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804842613"/>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285750" y="214313"/>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3200" b="0" dirty="0">
                <a:solidFill>
                  <a:srgbClr val="2D2DB9"/>
                </a:solidFill>
              </a:rPr>
              <a:t>Beispiel: Bonbonfabrik wieder einmal</a:t>
            </a:r>
            <a:br>
              <a:rPr lang="de-DE" sz="3200" b="0" dirty="0">
                <a:solidFill>
                  <a:srgbClr val="2D2DB9"/>
                </a:solidFill>
              </a:rPr>
            </a:br>
            <a:endParaRPr lang="de-DE" sz="3200" b="0" dirty="0">
              <a:solidFill>
                <a:srgbClr val="2D2DB9"/>
              </a:solidFill>
            </a:endParaRPr>
          </a:p>
        </p:txBody>
      </p:sp>
      <p:sp>
        <p:nvSpPr>
          <p:cNvPr id="91138"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91139" name="Rectangle 4"/>
          <p:cNvSpPr>
            <a:spLocks noChangeArrowheads="1"/>
          </p:cNvSpPr>
          <p:nvPr/>
        </p:nvSpPr>
        <p:spPr bwMode="auto">
          <a:xfrm>
            <a:off x="214313" y="1125116"/>
            <a:ext cx="8353425" cy="295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rPr>
              <a:t>Zwei Bonbontüten (1 </a:t>
            </a:r>
            <a:r>
              <a:rPr lang="de-DE" sz="2000" dirty="0" err="1">
                <a:solidFill>
                  <a:srgbClr val="000000"/>
                </a:solidFill>
              </a:rPr>
              <a:t>and</a:t>
            </a:r>
            <a:r>
              <a:rPr lang="de-DE" sz="2000" dirty="0">
                <a:solidFill>
                  <a:srgbClr val="000000"/>
                </a:solidFill>
              </a:rPr>
              <a:t> 2) wurden vermischt</a:t>
            </a:r>
          </a:p>
          <a:p>
            <a:pPr marL="339725" indent="-339725">
              <a:spcBef>
                <a:spcPts val="1800"/>
              </a:spcBef>
              <a:buClr>
                <a:srgbClr val="000000"/>
              </a:buClr>
              <a:buSzPct val="100000"/>
              <a:buFont typeface="Wingdings" charset="0"/>
              <a:buChar char=""/>
            </a:pPr>
            <a:r>
              <a:rPr lang="de-DE" sz="2000" dirty="0">
                <a:solidFill>
                  <a:srgbClr val="000000"/>
                </a:solidFill>
              </a:rPr>
              <a:t>Bonbons werden durch drei Eigenschaften beschrieben: </a:t>
            </a:r>
            <a:r>
              <a:rPr lang="de-DE" sz="2000" dirty="0" err="1">
                <a:solidFill>
                  <a:srgbClr val="000000"/>
                </a:solidFill>
              </a:rPr>
              <a:t>Flavor</a:t>
            </a:r>
            <a:r>
              <a:rPr lang="de-DE" sz="2000" dirty="0">
                <a:solidFill>
                  <a:srgbClr val="000000"/>
                </a:solidFill>
              </a:rPr>
              <a:t> und Wrapper wie vorher, plus Hole (ob ein Loch in der Mitte ist)</a:t>
            </a:r>
          </a:p>
          <a:p>
            <a:pPr marL="339725" indent="-339725">
              <a:spcBef>
                <a:spcPts val="1800"/>
              </a:spcBef>
              <a:buClr>
                <a:srgbClr val="000000"/>
              </a:buClr>
              <a:buSzPct val="100000"/>
              <a:buFont typeface="Wingdings" charset="0"/>
              <a:buChar char=""/>
            </a:pPr>
            <a:r>
              <a:rPr lang="de-DE" sz="2000" dirty="0">
                <a:solidFill>
                  <a:srgbClr val="000000"/>
                </a:solidFill>
              </a:rPr>
              <a:t>Die Merkmale </a:t>
            </a:r>
            <a:r>
              <a:rPr lang="de-DE" sz="2000">
                <a:solidFill>
                  <a:srgbClr val="000000"/>
                </a:solidFill>
              </a:rPr>
              <a:t>von Bonbons </a:t>
            </a:r>
            <a:r>
              <a:rPr lang="de-DE" sz="2000" dirty="0">
                <a:solidFill>
                  <a:srgbClr val="000000"/>
                </a:solidFill>
              </a:rPr>
              <a:t>hängen mit bestimmten Wahrscheinlichkeiten von der Tüte ab, aus der sie kommen</a:t>
            </a:r>
            <a:endParaRPr lang="de-DE" altLang="ja-JP" sz="2000" dirty="0">
              <a:solidFill>
                <a:srgbClr val="000000"/>
              </a:solidFill>
            </a:endParaRPr>
          </a:p>
          <a:p>
            <a:pPr marL="339725" indent="-339725">
              <a:spcBef>
                <a:spcPts val="1800"/>
              </a:spcBef>
              <a:buClr>
                <a:srgbClr val="000000"/>
              </a:buClr>
              <a:buSzPct val="100000"/>
              <a:buFont typeface="Wingdings" charset="0"/>
              <a:buChar char=""/>
            </a:pPr>
            <a:r>
              <a:rPr lang="de-DE" sz="2000" dirty="0">
                <a:solidFill>
                  <a:srgbClr val="000000"/>
                </a:solidFill>
              </a:rPr>
              <a:t>Wir wollen für jedes Bonbon vorhersagen, aus welcher Tüte es kam, je nach vorgefundenen Eigenschaften: </a:t>
            </a:r>
            <a:r>
              <a:rPr lang="de-DE" sz="2000" dirty="0" err="1">
                <a:solidFill>
                  <a:srgbClr val="000000"/>
                </a:solidFill>
              </a:rPr>
              <a:t>Naïve</a:t>
            </a:r>
            <a:r>
              <a:rPr lang="de-DE" sz="2000" dirty="0">
                <a:solidFill>
                  <a:srgbClr val="000000"/>
                </a:solidFill>
              </a:rPr>
              <a:t>-</a:t>
            </a:r>
            <a:r>
              <a:rPr lang="de-DE" sz="2000" dirty="0" err="1">
                <a:solidFill>
                  <a:srgbClr val="000000"/>
                </a:solidFill>
              </a:rPr>
              <a:t>Bayes</a:t>
            </a:r>
            <a:r>
              <a:rPr lang="de-DE" sz="2000" dirty="0">
                <a:solidFill>
                  <a:srgbClr val="000000"/>
                </a:solidFill>
              </a:rPr>
              <a:t>-Modell</a:t>
            </a:r>
          </a:p>
          <a:p>
            <a:pPr marL="339725" indent="-339725">
              <a:spcBef>
                <a:spcPts val="1800"/>
              </a:spcBef>
              <a:buClr>
                <a:srgbClr val="000000"/>
              </a:buClr>
              <a:buSzPct val="100000"/>
              <a:buFont typeface="Wingdings" charset="0"/>
              <a:buChar char=""/>
            </a:pPr>
            <a:endParaRPr lang="de-DE" sz="2000" dirty="0">
              <a:solidFill>
                <a:srgbClr val="000000"/>
              </a:solidFill>
            </a:endParaRPr>
          </a:p>
        </p:txBody>
      </p:sp>
      <p:pic>
        <p:nvPicPr>
          <p:cNvPr id="91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66" y="4077072"/>
            <a:ext cx="3456186" cy="2282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1" name="Text Box 6"/>
          <p:cNvSpPr txBox="1">
            <a:spLocks noChangeArrowheads="1"/>
          </p:cNvSpPr>
          <p:nvPr/>
        </p:nvSpPr>
        <p:spPr bwMode="auto">
          <a:xfrm>
            <a:off x="4643438" y="4292600"/>
            <a:ext cx="4249737" cy="2005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110000"/>
              </a:lnSpc>
              <a:buClr>
                <a:srgbClr val="000000"/>
              </a:buClr>
              <a:buSzPct val="100000"/>
              <a:buFont typeface="Times New Roman" charset="0"/>
              <a:buNone/>
            </a:pPr>
            <a:r>
              <a:rPr lang="de-DE" sz="2000" dirty="0">
                <a:solidFill>
                  <a:schemeClr val="tx1"/>
                </a:solidFill>
                <a:latin typeface="+mn-lt"/>
                <a:cs typeface="Times New Roman" charset="0"/>
              </a:rPr>
              <a:t>𝜃= P(Bag = 1)</a:t>
            </a:r>
          </a:p>
          <a:p>
            <a:pPr eaLnBrk="1" hangingPunct="1">
              <a:lnSpc>
                <a:spcPct val="110000"/>
              </a:lnSpc>
              <a:buClr>
                <a:srgbClr val="000000"/>
              </a:buClr>
              <a:buSzPct val="100000"/>
              <a:buFont typeface="Times New Roman" charset="0"/>
              <a:buNone/>
            </a:pPr>
            <a:r>
              <a:rPr lang="de-DE" sz="2000" dirty="0">
                <a:solidFill>
                  <a:schemeClr val="tx1"/>
                </a:solidFill>
                <a:latin typeface="+mn-lt"/>
              </a:rPr>
              <a:t>𝜃</a:t>
            </a:r>
            <a:r>
              <a:rPr lang="de-DE" sz="2000" baseline="-25000" dirty="0" err="1">
                <a:solidFill>
                  <a:schemeClr val="tx1"/>
                </a:solidFill>
                <a:latin typeface="+mn-lt"/>
              </a:rPr>
              <a:t>Fj</a:t>
            </a:r>
            <a:r>
              <a:rPr lang="de-DE" sz="2000" dirty="0">
                <a:solidFill>
                  <a:schemeClr val="tx1"/>
                </a:solidFill>
                <a:latin typeface="+mn-lt"/>
              </a:rPr>
              <a:t> = P(</a:t>
            </a:r>
            <a:r>
              <a:rPr lang="de-DE" sz="2000" dirty="0" err="1">
                <a:solidFill>
                  <a:schemeClr val="tx1"/>
                </a:solidFill>
                <a:latin typeface="+mn-lt"/>
              </a:rPr>
              <a:t>Flavor</a:t>
            </a:r>
            <a:r>
              <a:rPr lang="de-DE" sz="2000" dirty="0">
                <a:solidFill>
                  <a:schemeClr val="tx1"/>
                </a:solidFill>
                <a:latin typeface="+mn-lt"/>
              </a:rPr>
              <a:t> = </a:t>
            </a:r>
            <a:r>
              <a:rPr lang="de-DE" sz="2000" dirty="0" err="1">
                <a:solidFill>
                  <a:schemeClr val="tx1"/>
                </a:solidFill>
                <a:latin typeface="+mn-lt"/>
              </a:rPr>
              <a:t>cherry|Bag</a:t>
            </a:r>
            <a:r>
              <a:rPr lang="de-DE" sz="2000" dirty="0">
                <a:solidFill>
                  <a:schemeClr val="tx1"/>
                </a:solidFill>
                <a:latin typeface="+mn-lt"/>
              </a:rPr>
              <a:t> = </a:t>
            </a:r>
            <a:r>
              <a:rPr lang="de-DE" sz="2000" dirty="0" err="1">
                <a:solidFill>
                  <a:schemeClr val="tx1"/>
                </a:solidFill>
                <a:latin typeface="+mn-lt"/>
              </a:rPr>
              <a:t>j</a:t>
            </a:r>
            <a:r>
              <a:rPr lang="de-DE" sz="2000" dirty="0">
                <a:solidFill>
                  <a:schemeClr val="tx1"/>
                </a:solidFill>
                <a:latin typeface="+mn-lt"/>
              </a:rPr>
              <a:t>)</a:t>
            </a:r>
          </a:p>
          <a:p>
            <a:pPr eaLnBrk="1" hangingPunct="1">
              <a:lnSpc>
                <a:spcPct val="110000"/>
              </a:lnSpc>
              <a:buClr>
                <a:srgbClr val="000000"/>
              </a:buClr>
              <a:buSzPct val="100000"/>
              <a:buFont typeface="Times New Roman" charset="0"/>
              <a:buNone/>
            </a:pPr>
            <a:r>
              <a:rPr lang="de-DE" sz="2000" dirty="0">
                <a:solidFill>
                  <a:schemeClr val="tx1"/>
                </a:solidFill>
                <a:latin typeface="+mn-lt"/>
              </a:rPr>
              <a:t>𝜃</a:t>
            </a:r>
            <a:r>
              <a:rPr lang="de-DE" sz="2000" baseline="-25000" dirty="0" err="1">
                <a:solidFill>
                  <a:schemeClr val="tx1"/>
                </a:solidFill>
                <a:latin typeface="+mn-lt"/>
              </a:rPr>
              <a:t>Wj</a:t>
            </a:r>
            <a:r>
              <a:rPr lang="de-DE" sz="2000" dirty="0">
                <a:solidFill>
                  <a:schemeClr val="tx1"/>
                </a:solidFill>
                <a:latin typeface="+mn-lt"/>
              </a:rPr>
              <a:t> = P(Wrapper = </a:t>
            </a:r>
            <a:r>
              <a:rPr lang="de-DE" sz="2000" dirty="0" err="1">
                <a:solidFill>
                  <a:schemeClr val="tx1"/>
                </a:solidFill>
                <a:latin typeface="+mn-lt"/>
              </a:rPr>
              <a:t>red|Bag</a:t>
            </a:r>
            <a:r>
              <a:rPr lang="de-DE" sz="2000" dirty="0">
                <a:solidFill>
                  <a:schemeClr val="tx1"/>
                </a:solidFill>
                <a:latin typeface="+mn-lt"/>
              </a:rPr>
              <a:t> = </a:t>
            </a:r>
            <a:r>
              <a:rPr lang="de-DE" sz="2000" dirty="0" err="1">
                <a:solidFill>
                  <a:schemeClr val="tx1"/>
                </a:solidFill>
                <a:latin typeface="+mn-lt"/>
              </a:rPr>
              <a:t>j</a:t>
            </a:r>
            <a:r>
              <a:rPr lang="de-DE" sz="2000" dirty="0">
                <a:solidFill>
                  <a:schemeClr val="tx1"/>
                </a:solidFill>
                <a:latin typeface="+mn-lt"/>
              </a:rPr>
              <a:t>)</a:t>
            </a:r>
          </a:p>
          <a:p>
            <a:pPr eaLnBrk="1" hangingPunct="1">
              <a:lnSpc>
                <a:spcPct val="110000"/>
              </a:lnSpc>
              <a:buClr>
                <a:srgbClr val="000000"/>
              </a:buClr>
              <a:buSzPct val="100000"/>
              <a:buFont typeface="Times New Roman" charset="0"/>
              <a:buNone/>
            </a:pPr>
            <a:r>
              <a:rPr lang="de-DE" sz="2000" dirty="0">
                <a:solidFill>
                  <a:schemeClr val="tx1"/>
                </a:solidFill>
                <a:latin typeface="+mn-lt"/>
              </a:rPr>
              <a:t>𝜃</a:t>
            </a:r>
            <a:r>
              <a:rPr lang="de-DE" sz="2000" baseline="-25000" dirty="0" err="1">
                <a:solidFill>
                  <a:schemeClr val="tx1"/>
                </a:solidFill>
                <a:latin typeface="+mn-lt"/>
              </a:rPr>
              <a:t>Hj</a:t>
            </a:r>
            <a:r>
              <a:rPr lang="de-DE" sz="2000" dirty="0">
                <a:solidFill>
                  <a:schemeClr val="tx1"/>
                </a:solidFill>
                <a:latin typeface="+mn-lt"/>
              </a:rPr>
              <a:t> = P(Hole = </a:t>
            </a:r>
            <a:r>
              <a:rPr lang="de-DE" sz="2000" dirty="0" err="1">
                <a:solidFill>
                  <a:schemeClr val="tx1"/>
                </a:solidFill>
                <a:latin typeface="+mn-lt"/>
              </a:rPr>
              <a:t>yes|Bag</a:t>
            </a:r>
            <a:r>
              <a:rPr lang="de-DE" sz="2000" dirty="0">
                <a:solidFill>
                  <a:schemeClr val="tx1"/>
                </a:solidFill>
                <a:latin typeface="+mn-lt"/>
              </a:rPr>
              <a:t> = </a:t>
            </a:r>
            <a:r>
              <a:rPr lang="de-DE" sz="2000" dirty="0" err="1">
                <a:solidFill>
                  <a:schemeClr val="tx1"/>
                </a:solidFill>
                <a:latin typeface="+mn-lt"/>
              </a:rPr>
              <a:t>j</a:t>
            </a:r>
            <a:r>
              <a:rPr lang="de-DE" sz="2000" dirty="0">
                <a:solidFill>
                  <a:schemeClr val="tx1"/>
                </a:solidFill>
                <a:latin typeface="+mn-lt"/>
              </a:rPr>
              <a:t>)</a:t>
            </a:r>
          </a:p>
          <a:p>
            <a:pPr eaLnBrk="1" hangingPunct="1">
              <a:lnSpc>
                <a:spcPct val="90000"/>
              </a:lnSpc>
              <a:buClr>
                <a:srgbClr val="000000"/>
              </a:buClr>
              <a:buSzPct val="100000"/>
              <a:buFont typeface="Times New Roman" charset="0"/>
              <a:buNone/>
            </a:pPr>
            <a:endParaRPr lang="de-DE" sz="2000" dirty="0">
              <a:solidFill>
                <a:schemeClr val="tx1"/>
              </a:solidFill>
              <a:latin typeface="+mn-lt"/>
            </a:endParaRPr>
          </a:p>
          <a:p>
            <a:pPr eaLnBrk="1" hangingPunct="1">
              <a:lnSpc>
                <a:spcPct val="90000"/>
              </a:lnSpc>
              <a:buClr>
                <a:srgbClr val="000000"/>
              </a:buClr>
              <a:buSzPct val="100000"/>
              <a:buFont typeface="Times New Roman" charset="0"/>
              <a:buNone/>
            </a:pPr>
            <a:r>
              <a:rPr lang="de-DE" sz="2000" dirty="0" err="1">
                <a:solidFill>
                  <a:schemeClr val="tx1"/>
                </a:solidFill>
                <a:latin typeface="+mn-lt"/>
              </a:rPr>
              <a:t>j</a:t>
            </a:r>
            <a:r>
              <a:rPr lang="de-DE" sz="2000" dirty="0">
                <a:solidFill>
                  <a:schemeClr val="tx1"/>
                </a:solidFill>
                <a:latin typeface="+mn-lt"/>
              </a:rPr>
              <a:t> =1,2</a:t>
            </a: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133</a:t>
            </a:fld>
            <a:endParaRPr lang="de-DE" dirty="0"/>
          </a:p>
        </p:txBody>
      </p:sp>
      <p:sp>
        <p:nvSpPr>
          <p:cNvPr id="2" name="Rectangle 1"/>
          <p:cNvSpPr/>
          <p:nvPr/>
        </p:nvSpPr>
        <p:spPr>
          <a:xfrm>
            <a:off x="3707904" y="5949280"/>
            <a:ext cx="72008"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559532402"/>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err="1">
                <a:latin typeface="+mn-lt"/>
              </a:rPr>
              <a:t>Expectation-Maximization</a:t>
            </a:r>
            <a:r>
              <a:rPr lang="de-DE" b="0" dirty="0">
                <a:latin typeface="+mn-lt"/>
              </a:rPr>
              <a:t> (EM)</a:t>
            </a:r>
          </a:p>
        </p:txBody>
      </p:sp>
      <p:sp>
        <p:nvSpPr>
          <p:cNvPr id="93186"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93187" name="Rectangle 4"/>
          <p:cNvSpPr>
            <a:spLocks noChangeArrowheads="1"/>
          </p:cNvSpPr>
          <p:nvPr/>
        </p:nvSpPr>
        <p:spPr bwMode="auto">
          <a:xfrm>
            <a:off x="179388" y="1197124"/>
            <a:ext cx="8964612" cy="3528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Wenn wir versteckte Variablen beibehalten und die Netzwerkparameter aus Daten lernen wollen, haben wir eine Form des </a:t>
            </a:r>
            <a:r>
              <a:rPr lang="de-DE" sz="2400" dirty="0" err="1">
                <a:solidFill>
                  <a:srgbClr val="0B05FF"/>
                </a:solidFill>
              </a:rPr>
              <a:t>unüberwachten</a:t>
            </a:r>
            <a:r>
              <a:rPr lang="de-DE" sz="2400" dirty="0">
                <a:solidFill>
                  <a:srgbClr val="0B05FF"/>
                </a:solidFill>
              </a:rPr>
              <a:t> Lernens </a:t>
            </a:r>
            <a:r>
              <a:rPr lang="de-DE" sz="2400" dirty="0">
                <a:solidFill>
                  <a:srgbClr val="000000"/>
                </a:solidFill>
              </a:rPr>
              <a:t>(</a:t>
            </a:r>
            <a:r>
              <a:rPr lang="de-DE" sz="2400" i="1" dirty="0" err="1">
                <a:solidFill>
                  <a:srgbClr val="000000"/>
                </a:solidFill>
              </a:rPr>
              <a:t>unsupervised</a:t>
            </a:r>
            <a:r>
              <a:rPr lang="de-DE" sz="2400" i="1" dirty="0">
                <a:solidFill>
                  <a:srgbClr val="000000"/>
                </a:solidFill>
              </a:rPr>
              <a:t> </a:t>
            </a:r>
            <a:r>
              <a:rPr lang="de-DE" sz="2400" i="1" dirty="0" err="1">
                <a:solidFill>
                  <a:srgbClr val="000000"/>
                </a:solidFill>
              </a:rPr>
              <a:t>learning</a:t>
            </a:r>
            <a:r>
              <a:rPr lang="de-DE" sz="2400" dirty="0">
                <a:solidFill>
                  <a:srgbClr val="000000"/>
                </a:solidFill>
              </a:rPr>
              <a:t>)</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Die Daten geben nicht über alle Aspekte von Datenpunkten Auskunft</a:t>
            </a:r>
          </a:p>
          <a:p>
            <a:pPr marL="339725" indent="-339725">
              <a:spcBef>
                <a:spcPts val="1800"/>
              </a:spcBef>
              <a:buClr>
                <a:srgbClr val="000000"/>
              </a:buClr>
              <a:buSzPct val="100000"/>
              <a:buFont typeface="Wingdings" charset="0"/>
              <a:buChar char=""/>
            </a:pPr>
            <a:r>
              <a:rPr lang="de-DE" sz="2400" dirty="0" err="1">
                <a:solidFill>
                  <a:srgbClr val="000000"/>
                </a:solidFill>
                <a:cs typeface="Times New Roman" charset="0"/>
              </a:rPr>
              <a:t>Expectation-Maximization</a:t>
            </a:r>
            <a:endParaRPr lang="de-DE" sz="24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Genereller Algorithmus zum Lernen von Modellparametern bei unvollständigen Daten</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Hier für diskrete Datenwerte im BN-Kontext gezeigt</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134</a:t>
            </a:fld>
            <a:endParaRPr lang="de-DE" dirty="0"/>
          </a:p>
        </p:txBody>
      </p:sp>
    </p:spTree>
    <p:extLst>
      <p:ext uri="{BB962C8B-B14F-4D97-AF65-F5344CB8AC3E}">
        <p14:creationId xmlns:p14="http://schemas.microsoft.com/office/powerpoint/2010/main" val="1188659960"/>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EM: Generelle Idee</a:t>
            </a:r>
          </a:p>
        </p:txBody>
      </p:sp>
      <p:sp>
        <p:nvSpPr>
          <p:cNvPr id="98306"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98307" name="Rectangle 4"/>
          <p:cNvSpPr>
            <a:spLocks noChangeArrowheads="1"/>
          </p:cNvSpPr>
          <p:nvPr/>
        </p:nvSpPr>
        <p:spPr bwMode="auto">
          <a:xfrm>
            <a:off x="179388" y="3501008"/>
            <a:ext cx="8964612" cy="2736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cs typeface="Times New Roman" charset="0"/>
              </a:rPr>
              <a:t>Falls wir Daten für alle Variablen im BN hätten, könnten wir die Parameter mit ML- (oder MAP-) Ansätzen lernen</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Relative Häufigkeiten bestimmen, wie vorher besprochen</a:t>
            </a:r>
          </a:p>
          <a:p>
            <a:pPr marL="339725" indent="-339725">
              <a:spcBef>
                <a:spcPts val="1800"/>
              </a:spcBef>
              <a:buClr>
                <a:srgbClr val="000000"/>
              </a:buClr>
              <a:buSzPct val="100000"/>
              <a:buFont typeface="Wingdings" charset="0"/>
              <a:buChar char=""/>
            </a:pPr>
            <a:r>
              <a:rPr lang="de-DE" sz="2400" dirty="0">
                <a:solidFill>
                  <a:srgbClr val="000000"/>
                </a:solidFill>
                <a:cs typeface="Times New Roman" charset="0"/>
              </a:rPr>
              <a:t>Falls wir die Parameter hätten, könnten wir die </a:t>
            </a:r>
            <a:r>
              <a:rPr lang="de-DE" sz="2400" dirty="0" err="1">
                <a:solidFill>
                  <a:srgbClr val="000000"/>
                </a:solidFill>
                <a:cs typeface="Times New Roman" charset="0"/>
              </a:rPr>
              <a:t>Posterior</a:t>
            </a:r>
            <a:r>
              <a:rPr lang="de-DE" sz="2400" dirty="0">
                <a:solidFill>
                  <a:srgbClr val="000000"/>
                </a:solidFill>
                <a:cs typeface="Times New Roman" charset="0"/>
              </a:rPr>
              <a:t>-Wahrscheinlichkeiten jedes Ereignisses schätzen:</a:t>
            </a:r>
          </a:p>
          <a:p>
            <a:pPr marL="739775" lvl="1" indent="-282575">
              <a:lnSpc>
                <a:spcPct val="90000"/>
              </a:lnSpc>
              <a:spcBef>
                <a:spcPts val="1500"/>
              </a:spcBef>
              <a:buClr>
                <a:srgbClr val="000000"/>
              </a:buClr>
              <a:buSzPct val="100000"/>
              <a:buFont typeface="Times New Roman" charset="0"/>
              <a:buNone/>
            </a:pPr>
            <a:r>
              <a:rPr lang="de-DE" sz="2000" dirty="0">
                <a:solidFill>
                  <a:srgbClr val="000000"/>
                </a:solidFill>
                <a:cs typeface="Times New Roman" charset="0"/>
              </a:rPr>
              <a:t>P(H|A,B,C)</a:t>
            </a:r>
          </a:p>
        </p:txBody>
      </p:sp>
      <p:pic>
        <p:nvPicPr>
          <p:cNvPr id="983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197992"/>
            <a:ext cx="1649412" cy="215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30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485329"/>
            <a:ext cx="1604962" cy="17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135</a:t>
            </a:fld>
            <a:endParaRPr lang="de-DE" dirty="0"/>
          </a:p>
        </p:txBody>
      </p:sp>
      <p:sp>
        <p:nvSpPr>
          <p:cNvPr id="2" name="Rectangle 1"/>
          <p:cNvSpPr/>
          <p:nvPr/>
        </p:nvSpPr>
        <p:spPr>
          <a:xfrm>
            <a:off x="2214563" y="6023029"/>
            <a:ext cx="4572000" cy="646331"/>
          </a:xfrm>
          <a:prstGeom prst="rect">
            <a:avLst/>
          </a:prstGeom>
        </p:spPr>
        <p:txBody>
          <a:bodyPr>
            <a:spAutoFit/>
          </a:bodyPr>
          <a:lstStyle/>
          <a:p>
            <a:r>
              <a:rPr lang="de-DE" sz="1200" dirty="0" err="1">
                <a:solidFill>
                  <a:srgbClr val="3C36FF"/>
                </a:solidFill>
                <a:latin typeface="Helvetica" charset="0"/>
              </a:rPr>
              <a:t>Dempster</a:t>
            </a:r>
            <a:r>
              <a:rPr lang="de-DE" sz="1200" dirty="0">
                <a:solidFill>
                  <a:srgbClr val="3C36FF"/>
                </a:solidFill>
                <a:latin typeface="Helvetica" charset="0"/>
              </a:rPr>
              <a:t>, A.P., Laird. N.M., Rubin, D.B.: </a:t>
            </a:r>
            <a:r>
              <a:rPr lang="de-DE" sz="1200" i="1" dirty="0">
                <a:solidFill>
                  <a:srgbClr val="3C36FF"/>
                </a:solidFill>
                <a:latin typeface="Helvetica" charset="0"/>
              </a:rPr>
              <a:t>Maximum-</a:t>
            </a:r>
            <a:r>
              <a:rPr lang="de-DE" sz="1200" i="1" dirty="0" err="1">
                <a:solidFill>
                  <a:srgbClr val="3C36FF"/>
                </a:solidFill>
                <a:latin typeface="Helvetica" charset="0"/>
              </a:rPr>
              <a:t>Likelihood</a:t>
            </a:r>
            <a:r>
              <a:rPr lang="de-DE" sz="1200" i="1" dirty="0">
                <a:solidFill>
                  <a:srgbClr val="3C36FF"/>
                </a:solidFill>
                <a:latin typeface="Helvetica" charset="0"/>
              </a:rPr>
              <a:t> </a:t>
            </a:r>
            <a:r>
              <a:rPr lang="de-DE" sz="1200" i="1" dirty="0" err="1">
                <a:solidFill>
                  <a:srgbClr val="3C36FF"/>
                </a:solidFill>
                <a:latin typeface="Helvetica" charset="0"/>
              </a:rPr>
              <a:t>from</a:t>
            </a:r>
            <a:r>
              <a:rPr lang="de-DE" sz="1200" i="1" dirty="0">
                <a:solidFill>
                  <a:srgbClr val="3C36FF"/>
                </a:solidFill>
                <a:latin typeface="Helvetica" charset="0"/>
              </a:rPr>
              <a:t> </a:t>
            </a:r>
            <a:r>
              <a:rPr lang="de-DE" sz="1200" i="1" dirty="0" err="1">
                <a:solidFill>
                  <a:srgbClr val="3C36FF"/>
                </a:solidFill>
                <a:latin typeface="Helvetica" charset="0"/>
              </a:rPr>
              <a:t>incomplete</a:t>
            </a:r>
            <a:r>
              <a:rPr lang="de-DE" sz="1200" i="1" dirty="0">
                <a:solidFill>
                  <a:srgbClr val="3C36FF"/>
                </a:solidFill>
                <a:latin typeface="Helvetica" charset="0"/>
              </a:rPr>
              <a:t> </a:t>
            </a:r>
            <a:r>
              <a:rPr lang="de-DE" sz="1200" i="1" dirty="0" err="1">
                <a:solidFill>
                  <a:srgbClr val="3C36FF"/>
                </a:solidFill>
                <a:latin typeface="Helvetica" charset="0"/>
              </a:rPr>
              <a:t>data</a:t>
            </a:r>
            <a:r>
              <a:rPr lang="de-DE" sz="1200" i="1" dirty="0">
                <a:solidFill>
                  <a:srgbClr val="3C36FF"/>
                </a:solidFill>
                <a:latin typeface="Helvetica" charset="0"/>
              </a:rPr>
              <a:t> via </a:t>
            </a:r>
            <a:r>
              <a:rPr lang="de-DE" sz="1200" i="1" dirty="0" err="1">
                <a:solidFill>
                  <a:srgbClr val="3C36FF"/>
                </a:solidFill>
                <a:latin typeface="Helvetica" charset="0"/>
              </a:rPr>
              <a:t>the</a:t>
            </a:r>
            <a:r>
              <a:rPr lang="de-DE" sz="1200" i="1" dirty="0">
                <a:solidFill>
                  <a:srgbClr val="3C36FF"/>
                </a:solidFill>
                <a:latin typeface="Helvetica" charset="0"/>
              </a:rPr>
              <a:t> EM </a:t>
            </a:r>
            <a:r>
              <a:rPr lang="de-DE" sz="1200" i="1" dirty="0" err="1">
                <a:solidFill>
                  <a:srgbClr val="3C36FF"/>
                </a:solidFill>
                <a:latin typeface="Helvetica" charset="0"/>
              </a:rPr>
              <a:t>algorithm</a:t>
            </a:r>
            <a:r>
              <a:rPr lang="de-DE" sz="1200" dirty="0">
                <a:solidFill>
                  <a:srgbClr val="3C36FF"/>
                </a:solidFill>
                <a:latin typeface="Helvetica" charset="0"/>
              </a:rPr>
              <a:t>. Journal </a:t>
            </a:r>
            <a:r>
              <a:rPr lang="de-DE" sz="1200" dirty="0" err="1">
                <a:solidFill>
                  <a:srgbClr val="3C36FF"/>
                </a:solidFill>
                <a:latin typeface="Helvetica" charset="0"/>
              </a:rPr>
              <a:t>of</a:t>
            </a:r>
            <a:r>
              <a:rPr lang="de-DE" sz="1200" dirty="0">
                <a:solidFill>
                  <a:srgbClr val="3C36FF"/>
                </a:solidFill>
                <a:latin typeface="Helvetica" charset="0"/>
              </a:rPr>
              <a:t> </a:t>
            </a:r>
            <a:r>
              <a:rPr lang="de-DE" sz="1200" dirty="0" err="1">
                <a:solidFill>
                  <a:srgbClr val="3C36FF"/>
                </a:solidFill>
                <a:latin typeface="Helvetica" charset="0"/>
              </a:rPr>
              <a:t>the</a:t>
            </a:r>
            <a:r>
              <a:rPr lang="de-DE" sz="1200" dirty="0">
                <a:solidFill>
                  <a:srgbClr val="3C36FF"/>
                </a:solidFill>
                <a:latin typeface="Helvetica" charset="0"/>
              </a:rPr>
              <a:t> Royal Statistical Society, </a:t>
            </a:r>
            <a:r>
              <a:rPr lang="de-DE" sz="1200" b="1" dirty="0">
                <a:solidFill>
                  <a:srgbClr val="FF0000"/>
                </a:solidFill>
                <a:latin typeface="Helvetica" charset="0"/>
              </a:rPr>
              <a:t>1977</a:t>
            </a:r>
            <a:endParaRPr lang="de-DE" sz="1200" b="1" dirty="0">
              <a:solidFill>
                <a:srgbClr val="FF0000"/>
              </a:solidFill>
            </a:endParaRPr>
          </a:p>
        </p:txBody>
      </p:sp>
    </p:spTree>
    <p:extLst>
      <p:ext uri="{BB962C8B-B14F-4D97-AF65-F5344CB8AC3E}">
        <p14:creationId xmlns:p14="http://schemas.microsoft.com/office/powerpoint/2010/main" val="2131902493"/>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 </a:t>
            </a:r>
            <a:r>
              <a:rPr lang="de-DE" dirty="0"/>
              <a:t>Generelle Idee</a:t>
            </a:r>
            <a:endParaRPr lang="de-DE" b="0" dirty="0"/>
          </a:p>
        </p:txBody>
      </p:sp>
      <p:sp>
        <p:nvSpPr>
          <p:cNvPr id="10035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00355" name="Rectangle 4"/>
          <p:cNvSpPr>
            <a:spLocks noChangeArrowheads="1"/>
          </p:cNvSpPr>
          <p:nvPr/>
        </p:nvSpPr>
        <p:spPr bwMode="auto">
          <a:xfrm>
            <a:off x="323478" y="1340768"/>
            <a:ext cx="8208962" cy="4752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Der Algorithmus startet mit "erfundenen" (zufällig generierten) Informationen, um das Lernproblem zu lösen:</a:t>
            </a:r>
            <a:endParaRPr lang="de-DE" altLang="ja-JP" sz="24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Erfundene Netzwerkparameterwerte (virtuell notiert in den CPTs)</a:t>
            </a:r>
          </a:p>
          <a:p>
            <a:pPr marL="339725" indent="-339725">
              <a:spcBef>
                <a:spcPts val="1800"/>
              </a:spcBef>
              <a:buClr>
                <a:srgbClr val="000000"/>
              </a:buClr>
              <a:buSzPct val="100000"/>
              <a:buFont typeface="Wingdings" charset="0"/>
              <a:buChar char=""/>
            </a:pPr>
            <a:r>
              <a:rPr lang="de-DE" sz="2400" dirty="0">
                <a:solidFill>
                  <a:srgbClr val="000000"/>
                </a:solidFill>
              </a:rPr>
              <a:t>Dann werden die Initialwerte in zwei Schritten verfeinert:</a:t>
            </a: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cs typeface="Times New Roman" charset="0"/>
              </a:rPr>
              <a:t>Expectation</a:t>
            </a:r>
            <a:r>
              <a:rPr lang="de-DE" sz="2000" dirty="0">
                <a:solidFill>
                  <a:srgbClr val="000000"/>
                </a:solidFill>
                <a:cs typeface="Times New Roman" charset="0"/>
              </a:rPr>
              <a:t> (E): Aktualisiere die Daten (virtuell) mit aus dem aktuellen Modell hergeleiteten Erwartungen</a:t>
            </a: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cs typeface="Times New Roman" charset="0"/>
              </a:rPr>
              <a:t>Maximization</a:t>
            </a:r>
            <a:r>
              <a:rPr lang="de-DE" sz="2000" dirty="0">
                <a:solidFill>
                  <a:srgbClr val="000000"/>
                </a:solidFill>
                <a:cs typeface="Times New Roman" charset="0"/>
              </a:rPr>
              <a:t> (M): Gegeben die aktualisierten Daten, aktualisieren die Parameter des BNs mitteln Maximum </a:t>
            </a:r>
            <a:r>
              <a:rPr lang="de-DE" sz="2000" dirty="0" err="1">
                <a:solidFill>
                  <a:srgbClr val="000000"/>
                </a:solidFill>
                <a:cs typeface="Times New Roman" charset="0"/>
              </a:rPr>
              <a:t>Likelihood</a:t>
            </a:r>
            <a:r>
              <a:rPr lang="de-DE" sz="2000" dirty="0">
                <a:solidFill>
                  <a:srgbClr val="000000"/>
                </a:solidFill>
                <a:cs typeface="Times New Roman" charset="0"/>
              </a:rPr>
              <a:t> (ML) Ansatz</a:t>
            </a:r>
          </a:p>
          <a:p>
            <a:pPr marL="1143000" lvl="2" indent="-228600">
              <a:lnSpc>
                <a:spcPct val="90000"/>
              </a:lnSpc>
              <a:spcBef>
                <a:spcPts val="1500"/>
              </a:spcBef>
              <a:buClr>
                <a:srgbClr val="000000"/>
              </a:buClr>
              <a:buSzPct val="100000"/>
              <a:buFont typeface="Wingdings" charset="0"/>
              <a:buChar char=""/>
            </a:pPr>
            <a:r>
              <a:rPr lang="de-DE" sz="2000" dirty="0">
                <a:solidFill>
                  <a:srgbClr val="000000"/>
                </a:solidFill>
                <a:cs typeface="Times New Roman" charset="0"/>
              </a:rPr>
              <a:t>Das ist der gleiche Schritt, wie im voll beobachtbaren Fall</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136</a:t>
            </a:fld>
            <a:endParaRPr lang="de-DE" dirty="0"/>
          </a:p>
        </p:txBody>
      </p:sp>
      <p:sp>
        <p:nvSpPr>
          <p:cNvPr id="2" name="Rectangle 1"/>
          <p:cNvSpPr/>
          <p:nvPr/>
        </p:nvSpPr>
        <p:spPr>
          <a:xfrm>
            <a:off x="3066849" y="6289873"/>
            <a:ext cx="2722220" cy="307777"/>
          </a:xfrm>
          <a:prstGeom prst="rect">
            <a:avLst/>
          </a:prstGeom>
        </p:spPr>
        <p:txBody>
          <a:bodyPr wrap="none">
            <a:spAutoFit/>
          </a:bodyPr>
          <a:lstStyle/>
          <a:p>
            <a:r>
              <a:rPr lang="en-GB" sz="1400">
                <a:solidFill>
                  <a:srgbClr val="000000"/>
                </a:solidFill>
              </a:rPr>
              <a:t>CPT</a:t>
            </a:r>
            <a:r>
              <a:rPr lang="en-GB" sz="1400" dirty="0">
                <a:solidFill>
                  <a:srgbClr val="000000"/>
                </a:solidFill>
              </a:rPr>
              <a:t>: Conditional Probability Table</a:t>
            </a:r>
            <a:endParaRPr lang="en-US" sz="1400" dirty="0"/>
          </a:p>
        </p:txBody>
      </p:sp>
    </p:spTree>
    <p:extLst>
      <p:ext uri="{BB962C8B-B14F-4D97-AF65-F5344CB8AC3E}">
        <p14:creationId xmlns:p14="http://schemas.microsoft.com/office/powerpoint/2010/main" val="1000989271"/>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323279" y="260350"/>
            <a:ext cx="8785225" cy="503239"/>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 Wie funktioniert das mit Naive </a:t>
            </a:r>
            <a:r>
              <a:rPr lang="de-DE" b="0" dirty="0" err="1"/>
              <a:t>Bayes-Modelen</a:t>
            </a:r>
            <a:endParaRPr lang="de-DE" b="0" dirty="0"/>
          </a:p>
        </p:txBody>
      </p:sp>
      <p:sp>
        <p:nvSpPr>
          <p:cNvPr id="102402" name="Rectangle 3"/>
          <p:cNvSpPr>
            <a:spLocks noChangeArrowheads="1"/>
          </p:cNvSpPr>
          <p:nvPr/>
        </p:nvSpPr>
        <p:spPr bwMode="auto">
          <a:xfrm>
            <a:off x="0" y="1055265"/>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02403" name="Rectangle 4"/>
          <p:cNvSpPr>
            <a:spLocks noChangeArrowheads="1"/>
          </p:cNvSpPr>
          <p:nvPr/>
        </p:nvSpPr>
        <p:spPr bwMode="auto">
          <a:xfrm>
            <a:off x="179387" y="1272330"/>
            <a:ext cx="8785225" cy="3589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Betrachtet die folgenden Daten, …</a:t>
            </a:r>
          </a:p>
          <a:p>
            <a:pPr marL="796925" lvl="1" indent="-339725">
              <a:spcBef>
                <a:spcPts val="1800"/>
              </a:spcBef>
              <a:buClr>
                <a:srgbClr val="000000"/>
              </a:buClr>
              <a:buSzPct val="100000"/>
              <a:buFont typeface="Arial" charset="0"/>
              <a:buChar char="•"/>
            </a:pPr>
            <a:r>
              <a:rPr lang="de-DE" sz="2000" dirty="0">
                <a:solidFill>
                  <a:srgbClr val="000000"/>
                </a:solidFill>
              </a:rPr>
              <a:t>N Beispiele mit Booleschen Attributen X</a:t>
            </a:r>
            <a:r>
              <a:rPr lang="de-DE" sz="2000" baseline="-25000" dirty="0">
                <a:solidFill>
                  <a:srgbClr val="000000"/>
                </a:solidFill>
              </a:rPr>
              <a:t>1</a:t>
            </a:r>
            <a:r>
              <a:rPr lang="de-DE" sz="2000" dirty="0">
                <a:solidFill>
                  <a:srgbClr val="000000"/>
                </a:solidFill>
              </a:rPr>
              <a:t>, X</a:t>
            </a:r>
            <a:r>
              <a:rPr lang="de-DE" sz="2000" baseline="-25000" dirty="0">
                <a:solidFill>
                  <a:srgbClr val="000000"/>
                </a:solidFill>
              </a:rPr>
              <a:t>2</a:t>
            </a:r>
            <a:r>
              <a:rPr lang="de-DE" sz="2000" dirty="0">
                <a:solidFill>
                  <a:srgbClr val="000000"/>
                </a:solidFill>
              </a:rPr>
              <a:t>, X</a:t>
            </a:r>
            <a:r>
              <a:rPr lang="de-DE" sz="2000" baseline="-25000" dirty="0">
                <a:solidFill>
                  <a:srgbClr val="000000"/>
                </a:solidFill>
              </a:rPr>
              <a:t>3</a:t>
            </a:r>
            <a:r>
              <a:rPr lang="de-DE" sz="2000" dirty="0">
                <a:solidFill>
                  <a:srgbClr val="000000"/>
                </a:solidFill>
              </a:rPr>
              <a:t>, X</a:t>
            </a:r>
            <a:r>
              <a:rPr lang="de-DE" sz="2000" baseline="-25000" dirty="0">
                <a:solidFill>
                  <a:srgbClr val="000000"/>
                </a:solidFill>
              </a:rPr>
              <a:t>4</a:t>
            </a:r>
          </a:p>
          <a:p>
            <a:pPr marL="339725" indent="-339725">
              <a:spcBef>
                <a:spcPts val="1800"/>
              </a:spcBef>
              <a:buClr>
                <a:srgbClr val="000000"/>
              </a:buClr>
              <a:buSzPct val="100000"/>
              <a:buFont typeface="Times New Roman" charset="0"/>
              <a:buNone/>
            </a:pPr>
            <a:endParaRPr lang="de-DE" sz="2400" dirty="0">
              <a:solidFill>
                <a:srgbClr val="000000"/>
              </a:solidFill>
            </a:endParaRPr>
          </a:p>
          <a:p>
            <a:pPr marL="339725" indent="-339725">
              <a:spcBef>
                <a:spcPts val="1800"/>
              </a:spcBef>
              <a:buClr>
                <a:srgbClr val="000000"/>
              </a:buClr>
              <a:buSzPct val="100000"/>
              <a:buFont typeface="Wingdings" charset="0"/>
              <a:buChar char=""/>
            </a:pPr>
            <a:r>
              <a:rPr lang="de-DE" sz="2400" dirty="0">
                <a:solidFill>
                  <a:srgbClr val="000000"/>
                </a:solidFill>
              </a:rPr>
              <a:t>… die wir kategorisieren wollen mit möglichen Werten einer Klasse C = {1,2,3}</a:t>
            </a:r>
          </a:p>
          <a:p>
            <a:pPr marL="339725" indent="-339725">
              <a:spcBef>
                <a:spcPts val="1800"/>
              </a:spcBef>
              <a:buClr>
                <a:srgbClr val="000000"/>
              </a:buClr>
              <a:buSzPct val="100000"/>
              <a:buFont typeface="Wingdings" charset="0"/>
              <a:buChar char=""/>
            </a:pPr>
            <a:r>
              <a:rPr lang="de-DE" sz="2400" dirty="0">
                <a:solidFill>
                  <a:srgbClr val="000000"/>
                </a:solidFill>
              </a:rPr>
              <a:t>Wir verwenden einen naiven </a:t>
            </a:r>
            <a:r>
              <a:rPr lang="de-DE" sz="2400" dirty="0" err="1">
                <a:solidFill>
                  <a:srgbClr val="000000"/>
                </a:solidFill>
              </a:rPr>
              <a:t>Bayes-Klassifikator</a:t>
            </a:r>
            <a:r>
              <a:rPr lang="de-DE" sz="2400" dirty="0">
                <a:solidFill>
                  <a:srgbClr val="000000"/>
                </a:solidFill>
              </a:rPr>
              <a:t> mit versteckter Variable C</a:t>
            </a:r>
          </a:p>
        </p:txBody>
      </p:sp>
      <p:sp>
        <p:nvSpPr>
          <p:cNvPr id="102404" name="Text Box 7"/>
          <p:cNvSpPr txBox="1">
            <a:spLocks noChangeArrowheads="1"/>
          </p:cNvSpPr>
          <p:nvPr/>
        </p:nvSpPr>
        <p:spPr bwMode="auto">
          <a:xfrm>
            <a:off x="6286500" y="4888545"/>
            <a:ext cx="306494" cy="1408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r>
              <a:rPr lang="de-DE" sz="1900" b="1" dirty="0">
                <a:solidFill>
                  <a:schemeClr val="tx1"/>
                </a:solidFill>
              </a:rPr>
              <a:t>?</a:t>
            </a:r>
          </a:p>
          <a:p>
            <a:pPr eaLnBrk="1" hangingPunct="1">
              <a:lnSpc>
                <a:spcPct val="90000"/>
              </a:lnSpc>
              <a:buClr>
                <a:srgbClr val="000000"/>
              </a:buClr>
              <a:buSzPct val="100000"/>
              <a:buFont typeface="Times New Roman" charset="0"/>
              <a:buNone/>
            </a:pPr>
            <a:r>
              <a:rPr lang="de-DE" sz="1900" b="1" dirty="0">
                <a:solidFill>
                  <a:schemeClr val="tx1"/>
                </a:solidFill>
              </a:rPr>
              <a:t>?</a:t>
            </a:r>
          </a:p>
          <a:p>
            <a:pPr eaLnBrk="1" hangingPunct="1">
              <a:lnSpc>
                <a:spcPct val="90000"/>
              </a:lnSpc>
              <a:buClr>
                <a:srgbClr val="000000"/>
              </a:buClr>
              <a:buSzPct val="100000"/>
              <a:buFont typeface="Times New Roman" charset="0"/>
              <a:buNone/>
            </a:pPr>
            <a:r>
              <a:rPr lang="de-DE" sz="1900" b="1" dirty="0">
                <a:solidFill>
                  <a:schemeClr val="tx1"/>
                </a:solidFill>
              </a:rPr>
              <a:t>?</a:t>
            </a:r>
          </a:p>
          <a:p>
            <a:pPr eaLnBrk="1" hangingPunct="1">
              <a:lnSpc>
                <a:spcPct val="90000"/>
              </a:lnSpc>
              <a:buClr>
                <a:srgbClr val="000000"/>
              </a:buClr>
              <a:buSzPct val="100000"/>
              <a:buFont typeface="Times New Roman" charset="0"/>
              <a:buNone/>
            </a:pPr>
            <a:r>
              <a:rPr lang="de-DE" sz="1900" b="1" dirty="0">
                <a:solidFill>
                  <a:schemeClr val="tx1"/>
                </a:solidFill>
              </a:rPr>
              <a:t>?</a:t>
            </a:r>
          </a:p>
          <a:p>
            <a:pPr eaLnBrk="1" hangingPunct="1">
              <a:lnSpc>
                <a:spcPct val="90000"/>
              </a:lnSpc>
              <a:buClr>
                <a:srgbClr val="000000"/>
              </a:buClr>
              <a:buSzPct val="100000"/>
              <a:buFont typeface="Times New Roman" charset="0"/>
              <a:buNone/>
            </a:pPr>
            <a:r>
              <a:rPr lang="de-DE" sz="1900" b="1" dirty="0">
                <a:solidFill>
                  <a:schemeClr val="tx1"/>
                </a:solidFill>
              </a:rPr>
              <a:t>?</a:t>
            </a:r>
          </a:p>
        </p:txBody>
      </p:sp>
      <p:pic>
        <p:nvPicPr>
          <p:cNvPr id="102405" name="Picture 6"/>
          <p:cNvPicPr>
            <a:picLocks noChangeAspect="1" noChangeArrowheads="1"/>
          </p:cNvPicPr>
          <p:nvPr/>
        </p:nvPicPr>
        <p:blipFill>
          <a:blip r:embed="rId3">
            <a:extLst>
              <a:ext uri="{28A0092B-C50C-407E-A947-70E740481C1C}">
                <a14:useLocalDpi xmlns:a14="http://schemas.microsoft.com/office/drawing/2010/main" val="0"/>
              </a:ext>
            </a:extLst>
          </a:blip>
          <a:srcRect l="38060" r="29477"/>
          <a:stretch>
            <a:fillRect/>
          </a:stretch>
        </p:blipFill>
        <p:spPr bwMode="auto">
          <a:xfrm>
            <a:off x="6460753" y="1338609"/>
            <a:ext cx="2071687"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6" name="Picture 6"/>
          <p:cNvPicPr>
            <a:picLocks noChangeAspect="1" noChangeArrowheads="1"/>
          </p:cNvPicPr>
          <p:nvPr/>
        </p:nvPicPr>
        <p:blipFill>
          <a:blip r:embed="rId3">
            <a:extLst>
              <a:ext uri="{28A0092B-C50C-407E-A947-70E740481C1C}">
                <a14:useLocalDpi xmlns:a14="http://schemas.microsoft.com/office/drawing/2010/main" val="0"/>
              </a:ext>
            </a:extLst>
          </a:blip>
          <a:srcRect t="-4121" r="58582"/>
          <a:stretch>
            <a:fillRect/>
          </a:stretch>
        </p:blipFill>
        <p:spPr bwMode="auto">
          <a:xfrm>
            <a:off x="2286000" y="4504903"/>
            <a:ext cx="2643188" cy="180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7" name="Picture 6"/>
          <p:cNvPicPr>
            <a:picLocks noChangeAspect="1" noChangeArrowheads="1"/>
          </p:cNvPicPr>
          <p:nvPr/>
        </p:nvPicPr>
        <p:blipFill>
          <a:blip r:embed="rId3">
            <a:extLst>
              <a:ext uri="{28A0092B-C50C-407E-A947-70E740481C1C}">
                <a14:useLocalDpi xmlns:a14="http://schemas.microsoft.com/office/drawing/2010/main" val="0"/>
              </a:ext>
            </a:extLst>
          </a:blip>
          <a:srcRect l="71642" r="9328"/>
          <a:stretch>
            <a:fillRect/>
          </a:stretch>
        </p:blipFill>
        <p:spPr bwMode="auto">
          <a:xfrm>
            <a:off x="5114900" y="4581128"/>
            <a:ext cx="1257300"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137</a:t>
            </a:fld>
            <a:endParaRPr lang="de-DE" dirty="0"/>
          </a:p>
        </p:txBody>
      </p:sp>
    </p:spTree>
    <p:extLst>
      <p:ext uri="{BB962C8B-B14F-4D97-AF65-F5344CB8AC3E}">
        <p14:creationId xmlns:p14="http://schemas.microsoft.com/office/powerpoint/2010/main" val="1422451121"/>
      </p:ext>
    </p:extLst>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 Initialisierung</a:t>
            </a:r>
          </a:p>
        </p:txBody>
      </p:sp>
      <p:sp>
        <p:nvSpPr>
          <p:cNvPr id="104450"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04451" name="Rectangle 4"/>
          <p:cNvSpPr>
            <a:spLocks noChangeArrowheads="1"/>
          </p:cNvSpPr>
          <p:nvPr/>
        </p:nvSpPr>
        <p:spPr bwMode="auto">
          <a:xfrm>
            <a:off x="251470" y="1269132"/>
            <a:ext cx="82089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Der Algorithmus startet mit "erfundenen" (zufällig generierten) Informationen, um das Lernproblem zu lösen:</a:t>
            </a:r>
            <a:endParaRPr lang="de-DE" altLang="ja-JP" sz="24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Erfundene Netzwerkparameterwerte (virtuell notiert in den CPTs)</a:t>
            </a:r>
          </a:p>
        </p:txBody>
      </p:sp>
      <p:sp>
        <p:nvSpPr>
          <p:cNvPr id="104452" name="Text Box 7"/>
          <p:cNvSpPr txBox="1">
            <a:spLocks noChangeArrowheads="1"/>
          </p:cNvSpPr>
          <p:nvPr/>
        </p:nvSpPr>
        <p:spPr bwMode="auto">
          <a:xfrm>
            <a:off x="6929438" y="3437075"/>
            <a:ext cx="500062" cy="1408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r>
              <a:rPr lang="de-DE" sz="1900" b="1" dirty="0">
                <a:solidFill>
                  <a:schemeClr val="accent2"/>
                </a:solidFill>
              </a:rPr>
              <a:t>?</a:t>
            </a:r>
          </a:p>
          <a:p>
            <a:pPr eaLnBrk="1" hangingPunct="1">
              <a:lnSpc>
                <a:spcPct val="90000"/>
              </a:lnSpc>
              <a:buClr>
                <a:srgbClr val="000000"/>
              </a:buClr>
              <a:buSzPct val="100000"/>
              <a:buFont typeface="Times New Roman" charset="0"/>
              <a:buNone/>
            </a:pPr>
            <a:r>
              <a:rPr lang="de-DE" sz="1900" b="1" dirty="0">
                <a:solidFill>
                  <a:schemeClr val="accent2"/>
                </a:solidFill>
              </a:rPr>
              <a:t>?</a:t>
            </a:r>
          </a:p>
          <a:p>
            <a:pPr eaLnBrk="1" hangingPunct="1">
              <a:lnSpc>
                <a:spcPct val="90000"/>
              </a:lnSpc>
              <a:buClr>
                <a:srgbClr val="000000"/>
              </a:buClr>
              <a:buSzPct val="100000"/>
              <a:buFont typeface="Times New Roman" charset="0"/>
              <a:buNone/>
            </a:pPr>
            <a:r>
              <a:rPr lang="de-DE" sz="1900" b="1" dirty="0">
                <a:solidFill>
                  <a:schemeClr val="accent2"/>
                </a:solidFill>
              </a:rPr>
              <a:t>?</a:t>
            </a:r>
          </a:p>
          <a:p>
            <a:pPr eaLnBrk="1" hangingPunct="1">
              <a:lnSpc>
                <a:spcPct val="90000"/>
              </a:lnSpc>
              <a:buClr>
                <a:srgbClr val="000000"/>
              </a:buClr>
              <a:buSzPct val="100000"/>
              <a:buFont typeface="Times New Roman" charset="0"/>
              <a:buNone/>
            </a:pPr>
            <a:r>
              <a:rPr lang="de-DE" sz="1900" b="1" dirty="0">
                <a:solidFill>
                  <a:schemeClr val="accent2"/>
                </a:solidFill>
              </a:rPr>
              <a:t>?</a:t>
            </a:r>
          </a:p>
          <a:p>
            <a:pPr eaLnBrk="1" hangingPunct="1">
              <a:lnSpc>
                <a:spcPct val="90000"/>
              </a:lnSpc>
              <a:buClr>
                <a:srgbClr val="000000"/>
              </a:buClr>
              <a:buSzPct val="100000"/>
              <a:buFont typeface="Times New Roman" charset="0"/>
              <a:buNone/>
            </a:pPr>
            <a:r>
              <a:rPr lang="de-DE" sz="1900" b="1" dirty="0">
                <a:solidFill>
                  <a:schemeClr val="accent2"/>
                </a:solidFill>
              </a:rPr>
              <a:t>?</a:t>
            </a:r>
          </a:p>
        </p:txBody>
      </p:sp>
      <p:sp>
        <p:nvSpPr>
          <p:cNvPr id="104453" name="Text Box 7"/>
          <p:cNvSpPr txBox="1">
            <a:spLocks noChangeArrowheads="1"/>
          </p:cNvSpPr>
          <p:nvPr/>
        </p:nvSpPr>
        <p:spPr bwMode="auto">
          <a:xfrm>
            <a:off x="7308850" y="3500438"/>
            <a:ext cx="135165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r>
              <a:rPr lang="de-DE" sz="2000" b="1" dirty="0">
                <a:solidFill>
                  <a:schemeClr val="accent2"/>
                </a:solidFill>
              </a:rPr>
              <a:t>Definiere</a:t>
            </a:r>
          </a:p>
          <a:p>
            <a:pPr eaLnBrk="1" hangingPunct="1">
              <a:lnSpc>
                <a:spcPct val="90000"/>
              </a:lnSpc>
              <a:buClr>
                <a:srgbClr val="000000"/>
              </a:buClr>
              <a:buSzPct val="100000"/>
              <a:buFont typeface="Times New Roman" charset="0"/>
              <a:buNone/>
            </a:pPr>
            <a:r>
              <a:rPr lang="de-DE" sz="2000" b="1" dirty="0">
                <a:solidFill>
                  <a:schemeClr val="accent2"/>
                </a:solidFill>
              </a:rPr>
              <a:t>zufällige</a:t>
            </a:r>
          </a:p>
          <a:p>
            <a:pPr eaLnBrk="1" hangingPunct="1">
              <a:lnSpc>
                <a:spcPct val="90000"/>
              </a:lnSpc>
              <a:buClr>
                <a:srgbClr val="000000"/>
              </a:buClr>
              <a:buSzPct val="100000"/>
              <a:buFont typeface="Times New Roman" charset="0"/>
              <a:buNone/>
            </a:pPr>
            <a:r>
              <a:rPr lang="de-DE" sz="2000" b="1" dirty="0">
                <a:solidFill>
                  <a:schemeClr val="accent2"/>
                </a:solidFill>
              </a:rPr>
              <a:t>Parameter</a:t>
            </a:r>
          </a:p>
        </p:txBody>
      </p:sp>
      <p:pic>
        <p:nvPicPr>
          <p:cNvPr id="104454" name="Picture 6"/>
          <p:cNvPicPr>
            <a:picLocks noChangeAspect="1" noChangeArrowheads="1"/>
          </p:cNvPicPr>
          <p:nvPr/>
        </p:nvPicPr>
        <p:blipFill>
          <a:blip r:embed="rId3">
            <a:extLst>
              <a:ext uri="{28A0092B-C50C-407E-A947-70E740481C1C}">
                <a14:useLocalDpi xmlns:a14="http://schemas.microsoft.com/office/drawing/2010/main" val="0"/>
              </a:ext>
            </a:extLst>
          </a:blip>
          <a:srcRect t="-4121" r="58582"/>
          <a:stretch>
            <a:fillRect/>
          </a:stretch>
        </p:blipFill>
        <p:spPr bwMode="auto">
          <a:xfrm>
            <a:off x="2928938" y="3000375"/>
            <a:ext cx="2643187" cy="180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5" name="Picture 6"/>
          <p:cNvPicPr>
            <a:picLocks noChangeAspect="1" noChangeArrowheads="1"/>
          </p:cNvPicPr>
          <p:nvPr/>
        </p:nvPicPr>
        <p:blipFill>
          <a:blip r:embed="rId3">
            <a:extLst>
              <a:ext uri="{28A0092B-C50C-407E-A947-70E740481C1C}">
                <a14:useLocalDpi xmlns:a14="http://schemas.microsoft.com/office/drawing/2010/main" val="0"/>
              </a:ext>
            </a:extLst>
          </a:blip>
          <a:srcRect l="71642" r="9328"/>
          <a:stretch>
            <a:fillRect/>
          </a:stretch>
        </p:blipFill>
        <p:spPr bwMode="auto">
          <a:xfrm>
            <a:off x="5786438" y="3143250"/>
            <a:ext cx="1214437"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138</a:t>
            </a:fld>
            <a:endParaRPr lang="de-DE" dirty="0"/>
          </a:p>
        </p:txBody>
      </p:sp>
    </p:spTree>
    <p:extLst>
      <p:ext uri="{BB962C8B-B14F-4D97-AF65-F5344CB8AC3E}">
        <p14:creationId xmlns:p14="http://schemas.microsoft.com/office/powerpoint/2010/main" val="425432251"/>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288032" y="332656"/>
            <a:ext cx="9036496"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2600" b="0" dirty="0"/>
              <a:t>EM: </a:t>
            </a:r>
            <a:r>
              <a:rPr lang="de-DE" sz="2600" b="0" dirty="0" err="1"/>
              <a:t>Expectation</a:t>
            </a:r>
            <a:r>
              <a:rPr lang="de-DE" sz="2600" dirty="0"/>
              <a:t>-</a:t>
            </a:r>
            <a:r>
              <a:rPr lang="de-DE" sz="2600" b="0" dirty="0"/>
              <a:t>Schritt (Bestimmung der erwarteter Zahlen)</a:t>
            </a:r>
          </a:p>
        </p:txBody>
      </p:sp>
      <p:sp>
        <p:nvSpPr>
          <p:cNvPr id="106498"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06499" name="Rectangle 5"/>
          <p:cNvSpPr>
            <a:spLocks noChangeArrowheads="1"/>
          </p:cNvSpPr>
          <p:nvPr/>
        </p:nvSpPr>
        <p:spPr bwMode="auto">
          <a:xfrm>
            <a:off x="107504" y="3357563"/>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Was benötigen wir, um die Netzwerkparameter mit dem </a:t>
            </a:r>
            <a:br>
              <a:rPr lang="de-DE" sz="2400" dirty="0">
                <a:solidFill>
                  <a:srgbClr val="000000"/>
                </a:solidFill>
              </a:rPr>
            </a:br>
            <a:r>
              <a:rPr lang="de-DE" sz="2400" dirty="0">
                <a:solidFill>
                  <a:srgbClr val="000000"/>
                </a:solidFill>
              </a:rPr>
              <a:t>Maximum-</a:t>
            </a:r>
            <a:r>
              <a:rPr lang="de-DE" sz="2400" dirty="0" err="1">
                <a:solidFill>
                  <a:srgbClr val="000000"/>
                </a:solidFill>
              </a:rPr>
              <a:t>Likelihood</a:t>
            </a:r>
            <a:r>
              <a:rPr lang="de-DE" sz="2400" dirty="0">
                <a:solidFill>
                  <a:srgbClr val="000000"/>
                </a:solidFill>
              </a:rPr>
              <a:t>-Ansatz zu lernen?</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Für P(C) = Anzahl(Datenpunkte mit C=i) / Anzahl (alle Datenpunkte)    i=1,2,3</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Für P(</a:t>
            </a:r>
            <a:r>
              <a:rPr lang="de-DE" sz="2000" dirty="0" err="1">
                <a:solidFill>
                  <a:srgbClr val="000000"/>
                </a:solidFill>
              </a:rPr>
              <a:t>X</a:t>
            </a:r>
            <a:r>
              <a:rPr lang="de-DE" sz="2000" baseline="-25000" dirty="0" err="1">
                <a:solidFill>
                  <a:srgbClr val="000000"/>
                </a:solidFill>
              </a:rPr>
              <a:t>h</a:t>
            </a:r>
            <a:r>
              <a:rPr lang="de-DE" sz="2000" dirty="0" err="1">
                <a:solidFill>
                  <a:srgbClr val="000000"/>
                </a:solidFill>
              </a:rPr>
              <a:t>|C</a:t>
            </a:r>
            <a:r>
              <a:rPr lang="de-DE" sz="2000" dirty="0">
                <a:solidFill>
                  <a:srgbClr val="000000"/>
                </a:solidFill>
              </a:rPr>
              <a:t>) = Anzahl(Daten mit </a:t>
            </a:r>
            <a:r>
              <a:rPr lang="de-DE" sz="2000" dirty="0" err="1">
                <a:solidFill>
                  <a:srgbClr val="000000"/>
                </a:solidFill>
              </a:rPr>
              <a:t>X</a:t>
            </a:r>
            <a:r>
              <a:rPr lang="de-DE" sz="2000" baseline="-25000" dirty="0" err="1">
                <a:solidFill>
                  <a:srgbClr val="000000"/>
                </a:solidFill>
              </a:rPr>
              <a:t>h</a:t>
            </a:r>
            <a:r>
              <a:rPr lang="de-DE" sz="2000" dirty="0">
                <a:solidFill>
                  <a:srgbClr val="000000"/>
                </a:solidFill>
              </a:rPr>
              <a:t> = </a:t>
            </a:r>
            <a:r>
              <a:rPr lang="de-DE" sz="2000" dirty="0" err="1">
                <a:solidFill>
                  <a:srgbClr val="000000"/>
                </a:solidFill>
              </a:rPr>
              <a:t>val</a:t>
            </a:r>
            <a:r>
              <a:rPr lang="de-DE" sz="2000" baseline="-25000" dirty="0" err="1">
                <a:solidFill>
                  <a:srgbClr val="000000"/>
                </a:solidFill>
              </a:rPr>
              <a:t>k</a:t>
            </a:r>
            <a:r>
              <a:rPr lang="de-DE" sz="2000" dirty="0">
                <a:solidFill>
                  <a:srgbClr val="000000"/>
                </a:solidFill>
              </a:rPr>
              <a:t> und C=i) / Anzahl(Daten mit C=i)</a:t>
            </a:r>
          </a:p>
          <a:p>
            <a:pPr marL="739775" lvl="1" indent="-282575">
              <a:lnSpc>
                <a:spcPct val="90000"/>
              </a:lnSpc>
              <a:spcBef>
                <a:spcPts val="1500"/>
              </a:spcBef>
              <a:buClr>
                <a:srgbClr val="000000"/>
              </a:buClr>
              <a:buSzPct val="100000"/>
              <a:buFont typeface="Times New Roman" charset="0"/>
              <a:buNone/>
            </a:pPr>
            <a:r>
              <a:rPr lang="de-DE" sz="2000" dirty="0">
                <a:solidFill>
                  <a:srgbClr val="000000"/>
                </a:solidFill>
              </a:rPr>
              <a:t>                               für alle Werte </a:t>
            </a:r>
            <a:r>
              <a:rPr lang="de-DE" sz="2000" dirty="0" err="1">
                <a:solidFill>
                  <a:srgbClr val="000000"/>
                </a:solidFill>
              </a:rPr>
              <a:t>val</a:t>
            </a:r>
            <a:r>
              <a:rPr lang="de-DE" sz="2000" baseline="-25000" dirty="0" err="1">
                <a:solidFill>
                  <a:srgbClr val="000000"/>
                </a:solidFill>
              </a:rPr>
              <a:t>k</a:t>
            </a:r>
            <a:r>
              <a:rPr lang="de-DE" sz="2000" baseline="-25000" dirty="0">
                <a:solidFill>
                  <a:srgbClr val="000000"/>
                </a:solidFill>
              </a:rPr>
              <a:t>  </a:t>
            </a:r>
            <a:r>
              <a:rPr lang="de-DE" sz="2000" dirty="0">
                <a:solidFill>
                  <a:srgbClr val="000000"/>
                </a:solidFill>
              </a:rPr>
              <a:t>von </a:t>
            </a:r>
            <a:r>
              <a:rPr lang="de-DE" sz="2000" dirty="0" err="1">
                <a:solidFill>
                  <a:srgbClr val="000000"/>
                </a:solidFill>
              </a:rPr>
              <a:t>X</a:t>
            </a:r>
            <a:r>
              <a:rPr lang="de-DE" sz="2000" baseline="-25000" dirty="0" err="1">
                <a:solidFill>
                  <a:srgbClr val="000000"/>
                </a:solidFill>
              </a:rPr>
              <a:t>h</a:t>
            </a:r>
            <a:r>
              <a:rPr lang="de-DE" sz="2000" dirty="0">
                <a:solidFill>
                  <a:srgbClr val="000000"/>
                </a:solidFill>
              </a:rPr>
              <a:t> und  i=1,2,3</a:t>
            </a:r>
          </a:p>
        </p:txBody>
      </p:sp>
      <p:pic>
        <p:nvPicPr>
          <p:cNvPr id="1065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35410"/>
            <a:ext cx="6381750"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1" name="Text Box 8"/>
          <p:cNvSpPr txBox="1">
            <a:spLocks noChangeArrowheads="1"/>
          </p:cNvSpPr>
          <p:nvPr/>
        </p:nvSpPr>
        <p:spPr bwMode="auto">
          <a:xfrm>
            <a:off x="6762053" y="1666627"/>
            <a:ext cx="285750" cy="133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r>
              <a:rPr lang="de-DE" sz="1800" dirty="0">
                <a:solidFill>
                  <a:schemeClr val="tx1"/>
                </a:solidFill>
              </a:rPr>
              <a:t>?</a:t>
            </a:r>
          </a:p>
          <a:p>
            <a:pPr eaLnBrk="1" hangingPunct="1">
              <a:lnSpc>
                <a:spcPct val="90000"/>
              </a:lnSpc>
              <a:buClr>
                <a:srgbClr val="000000"/>
              </a:buClr>
              <a:buSzPct val="100000"/>
              <a:buFont typeface="Times New Roman" charset="0"/>
              <a:buNone/>
            </a:pPr>
            <a:r>
              <a:rPr lang="de-DE" sz="1800" dirty="0">
                <a:solidFill>
                  <a:schemeClr val="tx1"/>
                </a:solidFill>
              </a:rPr>
              <a:t>?</a:t>
            </a:r>
          </a:p>
          <a:p>
            <a:pPr eaLnBrk="1" hangingPunct="1">
              <a:lnSpc>
                <a:spcPct val="90000"/>
              </a:lnSpc>
              <a:buClr>
                <a:srgbClr val="000000"/>
              </a:buClr>
              <a:buSzPct val="100000"/>
              <a:buFont typeface="Times New Roman" charset="0"/>
              <a:buNone/>
            </a:pPr>
            <a:r>
              <a:rPr lang="de-DE" sz="1800" dirty="0">
                <a:solidFill>
                  <a:schemeClr val="tx1"/>
                </a:solidFill>
              </a:rPr>
              <a:t>?</a:t>
            </a:r>
          </a:p>
          <a:p>
            <a:pPr eaLnBrk="1" hangingPunct="1">
              <a:lnSpc>
                <a:spcPct val="90000"/>
              </a:lnSpc>
              <a:buClr>
                <a:srgbClr val="000000"/>
              </a:buClr>
              <a:buSzPct val="100000"/>
              <a:buFont typeface="Times New Roman" charset="0"/>
              <a:buNone/>
            </a:pPr>
            <a:r>
              <a:rPr lang="de-DE" sz="1800" dirty="0">
                <a:solidFill>
                  <a:schemeClr val="tx1"/>
                </a:solidFill>
              </a:rPr>
              <a:t>?</a:t>
            </a:r>
          </a:p>
          <a:p>
            <a:pPr eaLnBrk="1" hangingPunct="1">
              <a:lnSpc>
                <a:spcPct val="90000"/>
              </a:lnSpc>
              <a:buClr>
                <a:srgbClr val="000000"/>
              </a:buClr>
              <a:buSzPct val="100000"/>
              <a:buFont typeface="Times New Roman" charset="0"/>
              <a:buNone/>
            </a:pPr>
            <a:r>
              <a:rPr lang="de-DE" sz="1800" dirty="0">
                <a:solidFill>
                  <a:schemeClr val="tx1"/>
                </a:solidFill>
              </a:rPr>
              <a:t>?</a:t>
            </a: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139</a:t>
            </a:fld>
            <a:endParaRPr lang="de-DE" dirty="0"/>
          </a:p>
        </p:txBody>
      </p:sp>
    </p:spTree>
    <p:extLst>
      <p:ext uri="{BB962C8B-B14F-4D97-AF65-F5344CB8AC3E}">
        <p14:creationId xmlns:p14="http://schemas.microsoft.com/office/powerpoint/2010/main" val="6470547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 contd.</a:t>
            </a:r>
          </a:p>
        </p:txBody>
      </p:sp>
      <p:sp>
        <p:nvSpPr>
          <p:cNvPr id="64515" name="Rectangle 3"/>
          <p:cNvSpPr>
            <a:spLocks noGrp="1" noChangeArrowheads="1"/>
          </p:cNvSpPr>
          <p:nvPr>
            <p:ph type="body" idx="1"/>
          </p:nvPr>
        </p:nvSpPr>
        <p:spPr/>
        <p:txBody>
          <a:bodyPr/>
          <a:lstStyle/>
          <a:p>
            <a:pPr eaLnBrk="1" hangingPunct="1">
              <a:lnSpc>
                <a:spcPct val="80000"/>
              </a:lnSpc>
              <a:buFont typeface="Times" charset="0"/>
              <a:buNone/>
            </a:pPr>
            <a:r>
              <a:rPr lang="en-US" sz="1600">
                <a:ea typeface="ＭＳ Ｐゴシック" charset="0"/>
              </a:rPr>
              <a:t>Typically, we are interested in </a:t>
            </a:r>
          </a:p>
          <a:p>
            <a:pPr eaLnBrk="1" hangingPunct="1">
              <a:lnSpc>
                <a:spcPct val="80000"/>
              </a:lnSpc>
              <a:buFont typeface="Times" charset="0"/>
              <a:buNone/>
            </a:pPr>
            <a:r>
              <a:rPr lang="en-US" sz="1600">
                <a:ea typeface="ＭＳ Ｐゴシック" charset="0"/>
              </a:rPr>
              <a:t>	the posterior joint distribution of the </a:t>
            </a:r>
            <a:r>
              <a:rPr lang="en-US" sz="1600">
                <a:solidFill>
                  <a:schemeClr val="accent2"/>
                </a:solidFill>
                <a:ea typeface="ＭＳ Ｐゴシック" charset="0"/>
              </a:rPr>
              <a:t>query variables</a:t>
            </a:r>
            <a:r>
              <a:rPr lang="en-US" sz="1600">
                <a:ea typeface="ＭＳ Ｐゴシック" charset="0"/>
              </a:rPr>
              <a:t> </a:t>
            </a:r>
            <a:r>
              <a:rPr lang="en-US" sz="1600" b="1">
                <a:ea typeface="ＭＳ Ｐゴシック" charset="0"/>
              </a:rPr>
              <a:t>Y </a:t>
            </a:r>
          </a:p>
          <a:p>
            <a:pPr eaLnBrk="1" hangingPunct="1">
              <a:lnSpc>
                <a:spcPct val="80000"/>
              </a:lnSpc>
              <a:buFont typeface="Times" charset="0"/>
              <a:buNone/>
            </a:pPr>
            <a:r>
              <a:rPr lang="en-US" sz="1600">
                <a:ea typeface="ＭＳ Ｐゴシック" charset="0"/>
              </a:rPr>
              <a:t>	given specific values </a:t>
            </a:r>
            <a:r>
              <a:rPr lang="en-US" sz="1600" b="1">
                <a:ea typeface="ＭＳ Ｐゴシック" charset="0"/>
              </a:rPr>
              <a:t>e</a:t>
            </a:r>
            <a:r>
              <a:rPr lang="en-US" sz="1600">
                <a:ea typeface="ＭＳ Ｐゴシック" charset="0"/>
              </a:rPr>
              <a:t> for the </a:t>
            </a:r>
            <a:r>
              <a:rPr lang="en-US" sz="1600">
                <a:solidFill>
                  <a:schemeClr val="accent2"/>
                </a:solidFill>
                <a:ea typeface="ＭＳ Ｐゴシック" charset="0"/>
              </a:rPr>
              <a:t>evidence variables</a:t>
            </a:r>
            <a:r>
              <a:rPr lang="en-US" sz="1600">
                <a:ea typeface="ＭＳ Ｐゴシック" charset="0"/>
              </a:rPr>
              <a:t> </a:t>
            </a:r>
            <a:r>
              <a:rPr lang="en-US" sz="1600" b="1">
                <a:ea typeface="ＭＳ Ｐゴシック" charset="0"/>
              </a:rPr>
              <a:t>E</a:t>
            </a:r>
          </a:p>
          <a:p>
            <a:pPr eaLnBrk="1" hangingPunct="1">
              <a:lnSpc>
                <a:spcPct val="80000"/>
              </a:lnSpc>
              <a:buFont typeface="Times" charset="0"/>
              <a:buNone/>
            </a:pPr>
            <a:r>
              <a:rPr lang="en-US" sz="1600" b="1">
                <a:ea typeface="ＭＳ Ｐゴシック" charset="0"/>
              </a:rPr>
              <a:t>	(X</a:t>
            </a:r>
            <a:r>
              <a:rPr lang="en-US" sz="1600">
                <a:ea typeface="ＭＳ Ｐゴシック" charset="0"/>
              </a:rPr>
              <a:t> are all variables of the modeled world)</a:t>
            </a:r>
          </a:p>
          <a:p>
            <a:pPr eaLnBrk="1" hangingPunct="1">
              <a:lnSpc>
                <a:spcPct val="80000"/>
              </a:lnSpc>
              <a:buFont typeface="Times" charset="0"/>
              <a:buNone/>
            </a:pPr>
            <a:endParaRPr lang="en-US" sz="1600">
              <a:ea typeface="ＭＳ Ｐゴシック" charset="0"/>
            </a:endParaRPr>
          </a:p>
          <a:p>
            <a:pPr eaLnBrk="1" hangingPunct="1">
              <a:lnSpc>
                <a:spcPct val="80000"/>
              </a:lnSpc>
              <a:buFont typeface="Times" charset="0"/>
              <a:buNone/>
            </a:pPr>
            <a:r>
              <a:rPr lang="en-US" sz="1600">
                <a:ea typeface="ＭＳ Ｐゴシック" charset="0"/>
              </a:rPr>
              <a:t>Let the </a:t>
            </a:r>
            <a:r>
              <a:rPr lang="en-US" sz="1600">
                <a:solidFill>
                  <a:schemeClr val="accent2"/>
                </a:solidFill>
                <a:ea typeface="ＭＳ Ｐゴシック" charset="0"/>
              </a:rPr>
              <a:t>hidden variables</a:t>
            </a:r>
            <a:r>
              <a:rPr lang="en-US" sz="1600">
                <a:ea typeface="ＭＳ Ｐゴシック" charset="0"/>
              </a:rPr>
              <a:t> be </a:t>
            </a:r>
            <a:r>
              <a:rPr lang="en-US" sz="1600" b="1">
                <a:ea typeface="ＭＳ Ｐゴシック" charset="0"/>
              </a:rPr>
              <a:t>H </a:t>
            </a:r>
            <a:r>
              <a:rPr lang="en-US" sz="1600">
                <a:ea typeface="ＭＳ Ｐゴシック" charset="0"/>
              </a:rPr>
              <a:t>= </a:t>
            </a:r>
            <a:r>
              <a:rPr lang="en-US" sz="1600" b="1">
                <a:ea typeface="ＭＳ Ｐゴシック" charset="0"/>
              </a:rPr>
              <a:t>X </a:t>
            </a:r>
            <a:r>
              <a:rPr lang="en-US" sz="1600">
                <a:ea typeface="ＭＳ Ｐゴシック" charset="0"/>
              </a:rPr>
              <a:t>- </a:t>
            </a:r>
            <a:r>
              <a:rPr lang="en-US" sz="1600" b="1">
                <a:ea typeface="ＭＳ Ｐゴシック" charset="0"/>
              </a:rPr>
              <a:t>Y</a:t>
            </a:r>
            <a:r>
              <a:rPr lang="en-US" sz="1600">
                <a:ea typeface="ＭＳ Ｐゴシック" charset="0"/>
              </a:rPr>
              <a:t> – </a:t>
            </a:r>
            <a:r>
              <a:rPr lang="en-US" sz="1600" b="1">
                <a:ea typeface="ＭＳ Ｐゴシック" charset="0"/>
              </a:rPr>
              <a:t>E </a:t>
            </a:r>
            <a:r>
              <a:rPr lang="en-US" sz="1600">
                <a:ea typeface="ＭＳ Ｐゴシック" charset="0"/>
              </a:rPr>
              <a:t>then the required summation of joint entries is done by summing out the hidden variables:
</a:t>
            </a:r>
          </a:p>
          <a:p>
            <a:pPr marL="762000" lvl="1" indent="-304800" eaLnBrk="1" hangingPunct="1">
              <a:lnSpc>
                <a:spcPct val="80000"/>
              </a:lnSpc>
              <a:buFont typeface="Wingdings" charset="0"/>
              <a:buNone/>
            </a:pPr>
            <a:r>
              <a:rPr lang="en-US" sz="1400" b="1">
                <a:ea typeface="ＭＳ Ｐゴシック" charset="0"/>
              </a:rPr>
              <a:t>P</a:t>
            </a:r>
            <a:r>
              <a:rPr lang="en-US" sz="1400">
                <a:ea typeface="ＭＳ Ｐゴシック" charset="0"/>
              </a:rPr>
              <a:t>(</a:t>
            </a:r>
            <a:r>
              <a:rPr lang="en-US" sz="1400" b="1">
                <a:ea typeface="ＭＳ Ｐゴシック" charset="0"/>
              </a:rPr>
              <a:t>Y</a:t>
            </a:r>
            <a:r>
              <a:rPr lang="en-US" sz="1400">
                <a:ea typeface="ＭＳ Ｐゴシック" charset="0"/>
              </a:rPr>
              <a:t> | </a:t>
            </a:r>
            <a:r>
              <a:rPr lang="en-US" sz="1400" b="1">
                <a:ea typeface="ＭＳ Ｐゴシック" charset="0"/>
              </a:rPr>
              <a:t>E </a:t>
            </a:r>
            <a:r>
              <a:rPr lang="en-US" sz="1400">
                <a:ea typeface="ＭＳ Ｐゴシック" charset="0"/>
              </a:rPr>
              <a:t>= </a:t>
            </a:r>
            <a:r>
              <a:rPr lang="en-US" sz="1400" b="1">
                <a:ea typeface="ＭＳ Ｐゴシック" charset="0"/>
              </a:rPr>
              <a:t>e</a:t>
            </a:r>
            <a:r>
              <a:rPr lang="en-US" sz="1400">
                <a:ea typeface="ＭＳ Ｐゴシック" charset="0"/>
              </a:rPr>
              <a:t>) = α</a:t>
            </a:r>
            <a:r>
              <a:rPr lang="en-US" sz="1400" b="1">
                <a:ea typeface="ＭＳ Ｐゴシック" charset="0"/>
              </a:rPr>
              <a:t>P</a:t>
            </a:r>
            <a:r>
              <a:rPr lang="en-US" sz="1400">
                <a:ea typeface="ＭＳ Ｐゴシック" charset="0"/>
              </a:rPr>
              <a:t>(</a:t>
            </a:r>
            <a:r>
              <a:rPr lang="en-US" sz="1400" b="1">
                <a:ea typeface="ＭＳ Ｐゴシック" charset="0"/>
              </a:rPr>
              <a:t>Y</a:t>
            </a:r>
            <a:r>
              <a:rPr lang="en-US" sz="1400">
                <a:ea typeface="ＭＳ Ｐゴシック" charset="0"/>
              </a:rPr>
              <a:t>,</a:t>
            </a:r>
            <a:r>
              <a:rPr lang="en-US" sz="1400" b="1">
                <a:ea typeface="ＭＳ Ｐゴシック" charset="0"/>
              </a:rPr>
              <a:t>E</a:t>
            </a:r>
            <a:r>
              <a:rPr lang="en-US" sz="1400">
                <a:ea typeface="ＭＳ Ｐゴシック" charset="0"/>
              </a:rPr>
              <a:t> = </a:t>
            </a:r>
            <a:r>
              <a:rPr lang="en-US" sz="1400" b="1">
                <a:ea typeface="ＭＳ Ｐゴシック" charset="0"/>
              </a:rPr>
              <a:t>e</a:t>
            </a:r>
            <a:r>
              <a:rPr lang="en-US" sz="1400">
                <a:ea typeface="ＭＳ Ｐゴシック" charset="0"/>
              </a:rPr>
              <a:t>) = α</a:t>
            </a:r>
            <a:r>
              <a:rPr lang="el-GR" sz="1400">
                <a:ea typeface="ＭＳ Ｐゴシック" charset="0"/>
                <a:cs typeface="Arial" charset="0"/>
              </a:rPr>
              <a:t>Σ</a:t>
            </a:r>
            <a:r>
              <a:rPr lang="en-US" sz="1400" baseline="-25000">
                <a:ea typeface="ＭＳ Ｐゴシック" charset="0"/>
              </a:rPr>
              <a:t>h</a:t>
            </a:r>
            <a:r>
              <a:rPr lang="en-US" sz="1400" b="1">
                <a:ea typeface="ＭＳ Ｐゴシック" charset="0"/>
              </a:rPr>
              <a:t>P</a:t>
            </a:r>
            <a:r>
              <a:rPr lang="en-US" sz="1400">
                <a:ea typeface="ＭＳ Ｐゴシック" charset="0"/>
              </a:rPr>
              <a:t>(</a:t>
            </a:r>
            <a:r>
              <a:rPr lang="en-US" sz="1400" b="1">
                <a:ea typeface="ＭＳ Ｐゴシック" charset="0"/>
              </a:rPr>
              <a:t>Y</a:t>
            </a:r>
            <a:r>
              <a:rPr lang="en-US" sz="1400">
                <a:ea typeface="ＭＳ Ｐゴシック" charset="0"/>
              </a:rPr>
              <a:t>,</a:t>
            </a:r>
            <a:r>
              <a:rPr lang="en-US" sz="1400" b="1">
                <a:ea typeface="ＭＳ Ｐゴシック" charset="0"/>
              </a:rPr>
              <a:t>E</a:t>
            </a:r>
            <a:r>
              <a:rPr lang="en-US" sz="1400">
                <a:ea typeface="ＭＳ Ｐゴシック" charset="0"/>
              </a:rPr>
              <a:t>= </a:t>
            </a:r>
            <a:r>
              <a:rPr lang="en-US" sz="1400" b="1">
                <a:ea typeface="ＭＳ Ｐゴシック" charset="0"/>
              </a:rPr>
              <a:t>e</a:t>
            </a:r>
            <a:r>
              <a:rPr lang="en-US" sz="1400">
                <a:ea typeface="ＭＳ Ｐゴシック" charset="0"/>
              </a:rPr>
              <a:t>, </a:t>
            </a:r>
            <a:r>
              <a:rPr lang="en-US" sz="1400" b="1">
                <a:ea typeface="ＭＳ Ｐゴシック" charset="0"/>
              </a:rPr>
              <a:t>H</a:t>
            </a:r>
            <a:r>
              <a:rPr lang="en-US" sz="1400">
                <a:ea typeface="ＭＳ Ｐゴシック" charset="0"/>
              </a:rPr>
              <a:t> = </a:t>
            </a:r>
            <a:r>
              <a:rPr lang="en-US" sz="1400" b="1">
                <a:ea typeface="ＭＳ Ｐゴシック" charset="0"/>
              </a:rPr>
              <a:t>h</a:t>
            </a:r>
            <a:r>
              <a:rPr lang="en-US" sz="1400">
                <a:ea typeface="ＭＳ Ｐゴシック" charset="0"/>
              </a:rPr>
              <a:t>)
</a:t>
            </a:r>
            <a:endParaRPr lang="en-US" sz="1600">
              <a:ea typeface="ＭＳ Ｐゴシック" charset="0"/>
            </a:endParaRPr>
          </a:p>
          <a:p>
            <a:pPr eaLnBrk="1" hangingPunct="1">
              <a:lnSpc>
                <a:spcPct val="80000"/>
              </a:lnSpc>
            </a:pPr>
            <a:r>
              <a:rPr lang="en-US" sz="1600">
                <a:ea typeface="ＭＳ Ｐゴシック" charset="0"/>
              </a:rPr>
              <a:t>The terms in the summation are joint entries because </a:t>
            </a:r>
            <a:r>
              <a:rPr lang="en-US" sz="1600" b="1">
                <a:ea typeface="ＭＳ Ｐゴシック" charset="0"/>
              </a:rPr>
              <a:t>Y</a:t>
            </a:r>
            <a:r>
              <a:rPr lang="en-US" sz="1600">
                <a:ea typeface="ＭＳ Ｐゴシック" charset="0"/>
              </a:rPr>
              <a:t>, </a:t>
            </a:r>
            <a:r>
              <a:rPr lang="en-US" sz="1600" b="1">
                <a:ea typeface="ＭＳ Ｐゴシック" charset="0"/>
              </a:rPr>
              <a:t>E</a:t>
            </a:r>
            <a:r>
              <a:rPr lang="en-US" sz="1600">
                <a:ea typeface="ＭＳ Ｐゴシック" charset="0"/>
              </a:rPr>
              <a:t> and </a:t>
            </a:r>
            <a:r>
              <a:rPr lang="en-US" sz="1600" b="1">
                <a:ea typeface="ＭＳ Ｐゴシック" charset="0"/>
              </a:rPr>
              <a:t>H</a:t>
            </a:r>
            <a:r>
              <a:rPr lang="en-US" sz="1600">
                <a:ea typeface="ＭＳ Ｐゴシック" charset="0"/>
              </a:rPr>
              <a:t> together exhaust the set of random variables (</a:t>
            </a:r>
            <a:r>
              <a:rPr lang="en-US" sz="1600" b="1">
                <a:ea typeface="ＭＳ Ｐゴシック" charset="0"/>
              </a:rPr>
              <a:t>X</a:t>
            </a:r>
            <a:r>
              <a:rPr lang="en-US" sz="1600">
                <a:ea typeface="ＭＳ Ｐゴシック" charset="0"/>
              </a:rPr>
              <a:t>)</a:t>
            </a:r>
          </a:p>
          <a:p>
            <a:pPr eaLnBrk="1" hangingPunct="1">
              <a:lnSpc>
                <a:spcPct val="80000"/>
              </a:lnSpc>
            </a:pPr>
            <a:endParaRPr lang="en-US" sz="1600">
              <a:ea typeface="ＭＳ Ｐゴシック" charset="0"/>
            </a:endParaRPr>
          </a:p>
          <a:p>
            <a:pPr eaLnBrk="1" hangingPunct="1">
              <a:lnSpc>
                <a:spcPct val="80000"/>
              </a:lnSpc>
            </a:pPr>
            <a:r>
              <a:rPr lang="en-US" sz="1600">
                <a:ea typeface="ＭＳ Ｐゴシック" charset="0"/>
              </a:rPr>
              <a:t>Obvious problems:</a:t>
            </a:r>
          </a:p>
          <a:p>
            <a:pPr marL="762000" lvl="1" indent="-304800" eaLnBrk="1" hangingPunct="1">
              <a:lnSpc>
                <a:spcPct val="80000"/>
              </a:lnSpc>
              <a:buFontTx/>
              <a:buAutoNum type="arabicPeriod"/>
            </a:pPr>
            <a:r>
              <a:rPr lang="en-US" sz="1400">
                <a:ea typeface="ＭＳ Ｐゴシック" charset="0"/>
              </a:rPr>
              <a:t>Worst-case time complexity </a:t>
            </a:r>
            <a:r>
              <a:rPr lang="en-US" sz="1400" i="1">
                <a:ea typeface="ＭＳ Ｐゴシック" charset="0"/>
              </a:rPr>
              <a:t>O(d</a:t>
            </a:r>
            <a:r>
              <a:rPr lang="en-US" sz="1400" i="1" baseline="30000">
                <a:ea typeface="ＭＳ Ｐゴシック" charset="0"/>
              </a:rPr>
              <a:t>n</a:t>
            </a:r>
            <a:r>
              <a:rPr lang="en-US" sz="1400" i="1">
                <a:ea typeface="ＭＳ Ｐゴシック" charset="0"/>
              </a:rPr>
              <a:t>) </a:t>
            </a:r>
            <a:r>
              <a:rPr lang="en-US" sz="1400">
                <a:ea typeface="ＭＳ Ｐゴシック" charset="0"/>
              </a:rPr>
              <a:t>where </a:t>
            </a:r>
            <a:r>
              <a:rPr lang="en-US" sz="1400" i="1">
                <a:ea typeface="ＭＳ Ｐゴシック" charset="0"/>
              </a:rPr>
              <a:t>d</a:t>
            </a:r>
            <a:r>
              <a:rPr lang="en-US" sz="1400">
                <a:ea typeface="ＭＳ Ｐゴシック" charset="0"/>
              </a:rPr>
              <a:t> is the largest arity and n denotes the number of random variables</a:t>
            </a:r>
          </a:p>
          <a:p>
            <a:pPr marL="762000" lvl="1" indent="-304800" eaLnBrk="1" hangingPunct="1">
              <a:lnSpc>
                <a:spcPct val="80000"/>
              </a:lnSpc>
              <a:buFontTx/>
              <a:buAutoNum type="arabicPeriod"/>
            </a:pPr>
            <a:r>
              <a:rPr lang="en-US" sz="1400">
                <a:ea typeface="ＭＳ Ｐゴシック" charset="0"/>
              </a:rPr>
              <a:t>Space complexity </a:t>
            </a:r>
            <a:r>
              <a:rPr lang="en-US" sz="1400" i="1">
                <a:ea typeface="ＭＳ Ｐゴシック" charset="0"/>
              </a:rPr>
              <a:t>O(d</a:t>
            </a:r>
            <a:r>
              <a:rPr lang="en-US" sz="1400" i="1" baseline="30000">
                <a:ea typeface="ＭＳ Ｐゴシック" charset="0"/>
              </a:rPr>
              <a:t>n</a:t>
            </a:r>
            <a:r>
              <a:rPr lang="en-US" sz="1400" i="1">
                <a:ea typeface="ＭＳ Ｐゴシック" charset="0"/>
              </a:rPr>
              <a:t>)</a:t>
            </a:r>
            <a:r>
              <a:rPr lang="en-US" sz="1400">
                <a:ea typeface="ＭＳ Ｐゴシック" charset="0"/>
              </a:rPr>
              <a:t> to store the joint distribution</a:t>
            </a:r>
          </a:p>
          <a:p>
            <a:pPr marL="762000" lvl="1" indent="-304800" eaLnBrk="1" hangingPunct="1">
              <a:lnSpc>
                <a:spcPct val="80000"/>
              </a:lnSpc>
              <a:buFontTx/>
              <a:buAutoNum type="arabicPeriod"/>
            </a:pPr>
            <a:r>
              <a:rPr lang="en-US" sz="1400">
                <a:ea typeface="ＭＳ Ｐゴシック" charset="0"/>
              </a:rPr>
              <a:t>How to find the numbers for </a:t>
            </a:r>
            <a:r>
              <a:rPr lang="en-US" sz="1400" i="1">
                <a:ea typeface="ＭＳ Ｐゴシック" charset="0"/>
              </a:rPr>
              <a:t>O(d</a:t>
            </a:r>
            <a:r>
              <a:rPr lang="en-US" sz="1400" i="1" baseline="30000">
                <a:ea typeface="ＭＳ Ｐゴシック" charset="0"/>
              </a:rPr>
              <a:t>n</a:t>
            </a:r>
            <a:r>
              <a:rPr lang="en-US" sz="1400" i="1">
                <a:ea typeface="ＭＳ Ｐゴシック" charset="0"/>
              </a:rPr>
              <a:t>) </a:t>
            </a:r>
            <a:r>
              <a:rPr lang="en-US" sz="1400">
                <a:ea typeface="ＭＳ Ｐゴシック" charset="0"/>
              </a:rPr>
              <a:t>entries?</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a:t>
            </a:fld>
            <a:endParaRPr lang="de-DE" dirty="0"/>
          </a:p>
        </p:txBody>
      </p:sp>
    </p:spTree>
    <p:extLst>
      <p:ext uri="{BB962C8B-B14F-4D97-AF65-F5344CB8AC3E}">
        <p14:creationId xmlns:p14="http://schemas.microsoft.com/office/powerpoint/2010/main" val="14281843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08547" name="Rectangle 4"/>
          <p:cNvSpPr>
            <a:spLocks noChangeArrowheads="1"/>
          </p:cNvSpPr>
          <p:nvPr/>
        </p:nvSpPr>
        <p:spPr bwMode="auto">
          <a:xfrm>
            <a:off x="214313" y="1197124"/>
            <a:ext cx="84629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Bislang haben wir nur: N = Anzahl(Datenpunkte)</a:t>
            </a:r>
          </a:p>
          <a:p>
            <a:pPr marL="339725" indent="-339725">
              <a:spcBef>
                <a:spcPts val="1800"/>
              </a:spcBef>
              <a:buClr>
                <a:srgbClr val="000000"/>
              </a:buClr>
              <a:buSzPct val="100000"/>
              <a:buFont typeface="Wingdings" charset="0"/>
              <a:buChar char=""/>
            </a:pPr>
            <a:r>
              <a:rPr lang="de-DE" sz="2400" dirty="0">
                <a:solidFill>
                  <a:srgbClr val="000000"/>
                </a:solidFill>
              </a:rPr>
              <a:t>Wir </a:t>
            </a:r>
            <a:r>
              <a:rPr lang="de-DE" sz="2400" dirty="0">
                <a:solidFill>
                  <a:srgbClr val="0000FF"/>
                </a:solidFill>
              </a:rPr>
              <a:t>approximieren alle weiteren Zähler mit erwarteten Zählerwerten, </a:t>
            </a:r>
            <a:r>
              <a:rPr lang="de-DE" sz="2400" dirty="0">
                <a:solidFill>
                  <a:srgbClr val="FF0000"/>
                </a:solidFill>
              </a:rPr>
              <a:t>die aus dem Modell mit den "erfundenen" Parametern abgeleitet werden</a:t>
            </a:r>
          </a:p>
          <a:p>
            <a:pPr marL="339725" indent="-339725">
              <a:spcBef>
                <a:spcPts val="1800"/>
              </a:spcBef>
              <a:buClr>
                <a:srgbClr val="000000"/>
              </a:buClr>
              <a:buSzPct val="100000"/>
              <a:buFont typeface="Wingdings" charset="0"/>
              <a:buChar char=""/>
            </a:pPr>
            <a:r>
              <a:rPr lang="de-DE" sz="2400" dirty="0">
                <a:solidFill>
                  <a:srgbClr val="000000"/>
                </a:solidFill>
              </a:rPr>
              <a:t>Der erwartete Zähler                  ist die Summe, über alle N Beispieldaten, der Wahrscheinlichkeiten, dass jedes Beispiel in Kategorie i fällt</a:t>
            </a:r>
          </a:p>
          <a:p>
            <a:pPr marL="339725" indent="-339725">
              <a:spcBef>
                <a:spcPts val="1800"/>
              </a:spcBef>
              <a:buClr>
                <a:srgbClr val="000000"/>
              </a:buClr>
              <a:buSzPct val="100000"/>
              <a:buFont typeface="Wingdings" charset="0"/>
              <a:buChar char=""/>
            </a:pPr>
            <a:endParaRPr lang="de-DE" sz="2400" dirty="0">
              <a:solidFill>
                <a:srgbClr val="000000"/>
              </a:solidFill>
            </a:endParaRPr>
          </a:p>
          <a:p>
            <a:pPr marL="339725" indent="-339725">
              <a:spcBef>
                <a:spcPts val="1800"/>
              </a:spcBef>
              <a:buClr>
                <a:srgbClr val="000000"/>
              </a:buClr>
              <a:buSzPct val="100000"/>
              <a:buFont typeface="Wingdings" charset="0"/>
              <a:buChar char=""/>
            </a:pPr>
            <a:endParaRPr lang="de-DE" sz="2400" dirty="0">
              <a:solidFill>
                <a:srgbClr val="000000"/>
              </a:solidFill>
            </a:endParaRPr>
          </a:p>
          <a:p>
            <a:pPr marL="339725" indent="-339725">
              <a:spcBef>
                <a:spcPts val="1800"/>
              </a:spcBef>
              <a:buClr>
                <a:srgbClr val="000000"/>
              </a:buClr>
              <a:buSzPct val="100000"/>
              <a:buFont typeface="Times New Roman" charset="0"/>
              <a:buNone/>
            </a:pPr>
            <a:endParaRPr lang="de-DE" sz="2400" dirty="0">
              <a:solidFill>
                <a:srgbClr val="000000"/>
              </a:solidFill>
            </a:endParaRPr>
          </a:p>
          <a:p>
            <a:pPr marL="339725" indent="-339725">
              <a:spcBef>
                <a:spcPts val="1800"/>
              </a:spcBef>
              <a:buClr>
                <a:srgbClr val="000000"/>
              </a:buClr>
              <a:buSzPct val="100000"/>
              <a:buFont typeface="Wingdings" charset="0"/>
              <a:buChar char=""/>
            </a:pPr>
            <a:endParaRPr lang="de-DE" sz="2400" dirty="0">
              <a:solidFill>
                <a:srgbClr val="000000"/>
              </a:solidFill>
            </a:endParaRPr>
          </a:p>
        </p:txBody>
      </p:sp>
      <p:graphicFrame>
        <p:nvGraphicFramePr>
          <p:cNvPr id="108548" name="Object 14"/>
          <p:cNvGraphicFramePr>
            <a:graphicFrameLocks noChangeAspect="1"/>
          </p:cNvGraphicFramePr>
          <p:nvPr/>
        </p:nvGraphicFramePr>
        <p:xfrm>
          <a:off x="2918173" y="4149080"/>
          <a:ext cx="5759102" cy="1829446"/>
        </p:xfrm>
        <a:graphic>
          <a:graphicData uri="http://schemas.openxmlformats.org/presentationml/2006/ole">
            <mc:AlternateContent xmlns:mc="http://schemas.openxmlformats.org/markup-compatibility/2006">
              <mc:Choice xmlns:v="urn:schemas-microsoft-com:vml" Requires="v">
                <p:oleObj name="Equation" r:id="rId3" imgW="2870200" imgH="914400" progId="Equation.3">
                  <p:embed/>
                </p:oleObj>
              </mc:Choice>
              <mc:Fallback>
                <p:oleObj name="Equation" r:id="rId3" imgW="28702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173" y="4149080"/>
                        <a:ext cx="5759102" cy="182944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8549" name="Object 15"/>
          <p:cNvGraphicFramePr>
            <a:graphicFrameLocks noChangeAspect="1"/>
          </p:cNvGraphicFramePr>
          <p:nvPr/>
        </p:nvGraphicFramePr>
        <p:xfrm>
          <a:off x="3275856" y="3071395"/>
          <a:ext cx="1092198" cy="479400"/>
        </p:xfrm>
        <a:graphic>
          <a:graphicData uri="http://schemas.openxmlformats.org/presentationml/2006/ole">
            <mc:AlternateContent xmlns:mc="http://schemas.openxmlformats.org/markup-compatibility/2006">
              <mc:Choice xmlns:v="urn:schemas-microsoft-com:vml" Requires="v">
                <p:oleObj name="Formel" r:id="rId5" imgW="545863" imgH="241195" progId="Equation.3">
                  <p:embed/>
                </p:oleObj>
              </mc:Choice>
              <mc:Fallback>
                <p:oleObj name="Formel" r:id="rId5" imgW="545863"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071395"/>
                        <a:ext cx="1092198" cy="47940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140</a:t>
            </a:fld>
            <a:endParaRPr lang="de-DE" dirty="0"/>
          </a:p>
        </p:txBody>
      </p:sp>
      <p:sp>
        <p:nvSpPr>
          <p:cNvPr id="9" name="Rectangle 2"/>
          <p:cNvSpPr txBox="1">
            <a:spLocks noChangeArrowheads="1"/>
          </p:cNvSpPr>
          <p:nvPr/>
        </p:nvSpPr>
        <p:spPr bwMode="auto">
          <a:xfrm>
            <a:off x="288032" y="332656"/>
            <a:ext cx="9036496" cy="6826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189" algn="l" rtl="0" fontAlgn="base">
              <a:spcBef>
                <a:spcPct val="0"/>
              </a:spcBef>
              <a:spcAft>
                <a:spcPct val="0"/>
              </a:spcAft>
              <a:defRPr sz="3200">
                <a:solidFill>
                  <a:schemeClr val="tx1"/>
                </a:solidFill>
                <a:latin typeface="Myriad Pro" charset="0"/>
                <a:ea typeface="ＭＳ Ｐゴシック" charset="0"/>
              </a:defRPr>
            </a:lvl6pPr>
            <a:lvl7pPr marL="914377" algn="l" rtl="0" fontAlgn="base">
              <a:spcBef>
                <a:spcPct val="0"/>
              </a:spcBef>
              <a:spcAft>
                <a:spcPct val="0"/>
              </a:spcAft>
              <a:defRPr sz="3200">
                <a:solidFill>
                  <a:schemeClr val="tx1"/>
                </a:solidFill>
                <a:latin typeface="Myriad Pro" charset="0"/>
                <a:ea typeface="ＭＳ Ｐゴシック" charset="0"/>
              </a:defRPr>
            </a:lvl7pPr>
            <a:lvl8pPr marL="1371566" algn="l" rtl="0" fontAlgn="base">
              <a:spcBef>
                <a:spcPct val="0"/>
              </a:spcBef>
              <a:spcAft>
                <a:spcPct val="0"/>
              </a:spcAft>
              <a:defRPr sz="3200">
                <a:solidFill>
                  <a:schemeClr val="tx1"/>
                </a:solidFill>
                <a:latin typeface="Myriad Pro" charset="0"/>
                <a:ea typeface="ＭＳ Ｐゴシック" charset="0"/>
              </a:defRPr>
            </a:lvl8pPr>
            <a:lvl9pPr marL="1828754" algn="l" rtl="0" fontAlgn="base">
              <a:spcBef>
                <a:spcPct val="0"/>
              </a:spcBef>
              <a:spcAft>
                <a:spcPct val="0"/>
              </a:spcAft>
              <a:defRPr sz="3200">
                <a:solidFill>
                  <a:schemeClr val="tx1"/>
                </a:solidFill>
                <a:latin typeface="Myriad Pro" charset="0"/>
                <a:ea typeface="ＭＳ Ｐゴシック" charset="0"/>
              </a:defRPr>
            </a:lvl9p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2600" kern="0" dirty="0"/>
              <a:t>EM: </a:t>
            </a:r>
            <a:r>
              <a:rPr lang="de-DE" sz="2600" kern="0" dirty="0" err="1"/>
              <a:t>Expectation</a:t>
            </a:r>
            <a:r>
              <a:rPr lang="de-DE" sz="2600" kern="0" dirty="0"/>
              <a:t>-Schritt (Bestimmung der erwarteter Zahlen)</a:t>
            </a:r>
          </a:p>
        </p:txBody>
      </p:sp>
      <p:sp>
        <p:nvSpPr>
          <p:cNvPr id="8" name="TextBox 7">
            <a:extLst>
              <a:ext uri="{FF2B5EF4-FFF2-40B4-BE49-F238E27FC236}">
                <a16:creationId xmlns:a16="http://schemas.microsoft.com/office/drawing/2014/main" id="{9808F98A-C385-8E48-89FC-2B4BC941AFF0}"/>
              </a:ext>
            </a:extLst>
          </p:cNvPr>
          <p:cNvSpPr txBox="1"/>
          <p:nvPr/>
        </p:nvSpPr>
        <p:spPr>
          <a:xfrm>
            <a:off x="5658900" y="4365104"/>
            <a:ext cx="3305713" cy="400110"/>
          </a:xfrm>
          <a:prstGeom prst="rect">
            <a:avLst/>
          </a:prstGeom>
          <a:solidFill>
            <a:schemeClr val="bg1"/>
          </a:solidFill>
        </p:spPr>
        <p:txBody>
          <a:bodyPr wrap="none" rtlCol="0">
            <a:spAutoFit/>
          </a:bodyPr>
          <a:lstStyle/>
          <a:p>
            <a:r>
              <a:rPr lang="en-US" sz="2000" dirty="0">
                <a:latin typeface="Times" charset="0"/>
                <a:ea typeface="Times" charset="0"/>
                <a:cs typeface="Times" charset="0"/>
              </a:rPr>
              <a:t>Attribute von </a:t>
            </a:r>
            <a:r>
              <a:rPr lang="en-US" sz="2000" dirty="0" err="1">
                <a:latin typeface="Times" charset="0"/>
                <a:ea typeface="Times" charset="0"/>
                <a:cs typeface="Times" charset="0"/>
              </a:rPr>
              <a:t>Beispiel</a:t>
            </a:r>
            <a:r>
              <a:rPr lang="en-US" sz="2000" dirty="0">
                <a:latin typeface="Times" charset="0"/>
                <a:ea typeface="Times" charset="0"/>
                <a:cs typeface="Times" charset="0"/>
              </a:rPr>
              <a:t> </a:t>
            </a:r>
            <a:r>
              <a:rPr lang="en-US" sz="2000" dirty="0" err="1">
                <a:latin typeface="Times" charset="0"/>
                <a:ea typeface="Times" charset="0"/>
                <a:cs typeface="Times" charset="0"/>
              </a:rPr>
              <a:t>e</a:t>
            </a:r>
            <a:r>
              <a:rPr lang="en-US" sz="2000" baseline="-25000" dirty="0" err="1">
                <a:latin typeface="Times" charset="0"/>
                <a:ea typeface="Times" charset="0"/>
                <a:cs typeface="Times" charset="0"/>
              </a:rPr>
              <a:t>j</a:t>
            </a:r>
            <a:r>
              <a:rPr lang="en-US" sz="2000" dirty="0">
                <a:latin typeface="Times" charset="0"/>
                <a:ea typeface="Times" charset="0"/>
                <a:cs typeface="Times" charset="0"/>
              </a:rPr>
              <a:t> )       </a:t>
            </a:r>
          </a:p>
        </p:txBody>
      </p:sp>
    </p:spTree>
    <p:extLst>
      <p:ext uri="{BB962C8B-B14F-4D97-AF65-F5344CB8AC3E}">
        <p14:creationId xmlns:p14="http://schemas.microsoft.com/office/powerpoint/2010/main" val="98011132"/>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10595" name="Rectangle 4"/>
          <p:cNvSpPr>
            <a:spLocks noChangeArrowheads="1"/>
          </p:cNvSpPr>
          <p:nvPr/>
        </p:nvSpPr>
        <p:spPr bwMode="auto">
          <a:xfrm>
            <a:off x="214313" y="1000125"/>
            <a:ext cx="8462962" cy="509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rPr>
              <a:t>Wie erhalten wir die notwendigen Werte aus dem Modell?</a:t>
            </a:r>
          </a:p>
          <a:p>
            <a:pPr marL="339725" indent="-339725">
              <a:spcBef>
                <a:spcPts val="1800"/>
              </a:spcBef>
              <a:buClr>
                <a:srgbClr val="000000"/>
              </a:buClr>
              <a:buSzPct val="100000"/>
              <a:buFont typeface="Wingdings" charset="0"/>
              <a:buChar char=""/>
            </a:pPr>
            <a:endParaRPr lang="de-DE" sz="2000" dirty="0">
              <a:solidFill>
                <a:srgbClr val="000000"/>
              </a:solidFill>
            </a:endParaRPr>
          </a:p>
          <a:p>
            <a:pPr marL="339725" indent="-339725">
              <a:spcBef>
                <a:spcPts val="1800"/>
              </a:spcBef>
              <a:buClr>
                <a:srgbClr val="000000"/>
              </a:buClr>
              <a:buSzPct val="100000"/>
              <a:buFont typeface="Wingdings" charset="0"/>
              <a:buChar char=""/>
            </a:pPr>
            <a:endParaRPr lang="de-DE" sz="2000" dirty="0">
              <a:solidFill>
                <a:srgbClr val="000000"/>
              </a:solidFill>
            </a:endParaRPr>
          </a:p>
          <a:p>
            <a:pPr marL="339725" indent="-339725">
              <a:spcBef>
                <a:spcPts val="1800"/>
              </a:spcBef>
              <a:buClr>
                <a:srgbClr val="000000"/>
              </a:buClr>
              <a:buSzPct val="100000"/>
              <a:buFont typeface="Wingdings" charset="0"/>
              <a:buChar char=""/>
            </a:pPr>
            <a:endParaRPr lang="de-DE" sz="2000" dirty="0">
              <a:solidFill>
                <a:srgbClr val="000000"/>
              </a:solidFill>
            </a:endParaRPr>
          </a:p>
          <a:p>
            <a:pPr marL="339725" indent="-339725">
              <a:spcBef>
                <a:spcPts val="1800"/>
              </a:spcBef>
              <a:buClr>
                <a:srgbClr val="000000"/>
              </a:buClr>
              <a:buSzPct val="100000"/>
              <a:buFont typeface="Wingdings" charset="0"/>
              <a:buChar char=""/>
            </a:pPr>
            <a:r>
              <a:rPr lang="de-DE" sz="2000" dirty="0">
                <a:solidFill>
                  <a:srgbClr val="000000"/>
                </a:solidFill>
              </a:rPr>
              <a:t>Leicht mit naivem </a:t>
            </a:r>
            <a:r>
              <a:rPr lang="de-DE" sz="2000" dirty="0" err="1">
                <a:solidFill>
                  <a:srgbClr val="000000"/>
                </a:solidFill>
              </a:rPr>
              <a:t>Bayesschen</a:t>
            </a:r>
            <a:r>
              <a:rPr lang="de-DE" sz="2000" dirty="0">
                <a:solidFill>
                  <a:srgbClr val="000000"/>
                </a:solidFill>
              </a:rPr>
              <a:t> Netzwerk</a:t>
            </a:r>
            <a:endParaRPr lang="de-DE" sz="2000" i="1" dirty="0">
              <a:solidFill>
                <a:srgbClr val="000000"/>
              </a:solidFill>
            </a:endParaRPr>
          </a:p>
          <a:p>
            <a:pPr marL="339725" indent="-339725">
              <a:spcBef>
                <a:spcPts val="1800"/>
              </a:spcBef>
              <a:buClr>
                <a:srgbClr val="000000"/>
              </a:buClr>
              <a:buSzPct val="100000"/>
              <a:buFont typeface="Wingdings" charset="0"/>
              <a:buChar char=""/>
            </a:pPr>
            <a:endParaRPr lang="de-DE" sz="2400" i="1" dirty="0">
              <a:solidFill>
                <a:srgbClr val="000000"/>
              </a:solidFill>
            </a:endParaRPr>
          </a:p>
          <a:p>
            <a:pPr marL="339725" indent="-339725">
              <a:spcBef>
                <a:spcPts val="1800"/>
              </a:spcBef>
              <a:buClr>
                <a:srgbClr val="000000"/>
              </a:buClr>
              <a:buSzPct val="100000"/>
              <a:buFont typeface="Wingdings" charset="0"/>
              <a:buChar char=""/>
            </a:pPr>
            <a:endParaRPr lang="de-DE" sz="2400" i="1" dirty="0">
              <a:solidFill>
                <a:srgbClr val="000000"/>
              </a:solidFill>
            </a:endParaRPr>
          </a:p>
          <a:p>
            <a:pPr marL="339725" indent="-339725">
              <a:spcBef>
                <a:spcPts val="1800"/>
              </a:spcBef>
              <a:buClr>
                <a:srgbClr val="000000"/>
              </a:buClr>
              <a:buSzPct val="100000"/>
              <a:buFont typeface="Wingdings" charset="0"/>
              <a:buChar char=""/>
            </a:pPr>
            <a:endParaRPr lang="de-DE" sz="2400" i="1" dirty="0">
              <a:solidFill>
                <a:srgbClr val="000000"/>
              </a:solidFill>
            </a:endParaRPr>
          </a:p>
          <a:p>
            <a:pPr marL="339725" indent="-339725">
              <a:spcBef>
                <a:spcPts val="1800"/>
              </a:spcBef>
              <a:buClr>
                <a:srgbClr val="000000"/>
              </a:buClr>
              <a:buSzPct val="100000"/>
              <a:buFont typeface="Times New Roman" charset="0"/>
              <a:buNone/>
            </a:pPr>
            <a:endParaRPr lang="de-DE" sz="2400" i="1" dirty="0">
              <a:solidFill>
                <a:srgbClr val="000000"/>
              </a:solidFill>
            </a:endParaRPr>
          </a:p>
          <a:p>
            <a:pPr marL="339725" indent="-339725">
              <a:spcBef>
                <a:spcPts val="1800"/>
              </a:spcBef>
              <a:buClr>
                <a:srgbClr val="000000"/>
              </a:buClr>
              <a:buSzPct val="100000"/>
              <a:buFont typeface="Wingdings" charset="0"/>
              <a:buChar char=""/>
            </a:pPr>
            <a:endParaRPr lang="de-DE" sz="2400" i="1" dirty="0">
              <a:solidFill>
                <a:srgbClr val="000000"/>
              </a:solidFill>
            </a:endParaRPr>
          </a:p>
          <a:p>
            <a:pPr marL="339725" indent="-339725">
              <a:spcBef>
                <a:spcPts val="1800"/>
              </a:spcBef>
              <a:buClr>
                <a:srgbClr val="000000"/>
              </a:buClr>
              <a:buSzPct val="100000"/>
              <a:buFont typeface="Times New Roman" charset="0"/>
              <a:buNone/>
            </a:pPr>
            <a:endParaRPr lang="de-DE" sz="2400" i="1" dirty="0">
              <a:solidFill>
                <a:srgbClr val="000000"/>
              </a:solidFill>
            </a:endParaRPr>
          </a:p>
          <a:p>
            <a:pPr marL="339725" indent="-339725">
              <a:spcBef>
                <a:spcPts val="1800"/>
              </a:spcBef>
              <a:buClr>
                <a:srgbClr val="000000"/>
              </a:buClr>
              <a:buSzPct val="100000"/>
              <a:buFont typeface="Wingdings" charset="0"/>
              <a:buChar char=""/>
            </a:pPr>
            <a:endParaRPr lang="de-DE" sz="2400" dirty="0">
              <a:solidFill>
                <a:srgbClr val="000000"/>
              </a:solidFill>
            </a:endParaRPr>
          </a:p>
        </p:txBody>
      </p:sp>
      <p:graphicFrame>
        <p:nvGraphicFramePr>
          <p:cNvPr id="319502" name="Object 14"/>
          <p:cNvGraphicFramePr>
            <a:graphicFrameLocks noChangeAspect="1"/>
          </p:cNvGraphicFramePr>
          <p:nvPr/>
        </p:nvGraphicFramePr>
        <p:xfrm>
          <a:off x="2071688" y="1428750"/>
          <a:ext cx="5132387" cy="1630363"/>
        </p:xfrm>
        <a:graphic>
          <a:graphicData uri="http://schemas.openxmlformats.org/presentationml/2006/ole">
            <mc:AlternateContent xmlns:mc="http://schemas.openxmlformats.org/markup-compatibility/2006">
              <mc:Choice xmlns:v="urn:schemas-microsoft-com:vml" Requires="v">
                <p:oleObj name="Equation" r:id="rId3" imgW="2870200" imgH="914400" progId="Equation.3">
                  <p:embed/>
                </p:oleObj>
              </mc:Choice>
              <mc:Fallback>
                <p:oleObj name="Equation" r:id="rId3" imgW="28702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1428750"/>
                        <a:ext cx="5132387" cy="1630363"/>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 name="Object 3"/>
          <p:cNvGraphicFramePr>
            <a:graphicFrameLocks noChangeAspect="1"/>
          </p:cNvGraphicFramePr>
          <p:nvPr/>
        </p:nvGraphicFramePr>
        <p:xfrm>
          <a:off x="1214438" y="3714750"/>
          <a:ext cx="6196012" cy="1785938"/>
        </p:xfrm>
        <a:graphic>
          <a:graphicData uri="http://schemas.openxmlformats.org/presentationml/2006/ole">
            <mc:AlternateContent xmlns:mc="http://schemas.openxmlformats.org/markup-compatibility/2006">
              <mc:Choice xmlns:v="urn:schemas-microsoft-com:vml" Requires="v">
                <p:oleObj name="Formel" r:id="rId5" imgW="3340100" imgH="965200" progId="Equation.3">
                  <p:embed/>
                </p:oleObj>
              </mc:Choice>
              <mc:Fallback>
                <p:oleObj name="Formel" r:id="rId5" imgW="3340100" imgH="965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3714750"/>
                        <a:ext cx="6196012" cy="178593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Rounded Rectangular Callout 7"/>
          <p:cNvSpPr>
            <a:spLocks noChangeArrowheads="1"/>
          </p:cNvSpPr>
          <p:nvPr/>
        </p:nvSpPr>
        <p:spPr bwMode="auto">
          <a:xfrm>
            <a:off x="6360220" y="5589240"/>
            <a:ext cx="2676276" cy="811560"/>
          </a:xfrm>
          <a:prstGeom prst="wedgeRoundRectCallout">
            <a:avLst>
              <a:gd name="adj1" fmla="val -82435"/>
              <a:gd name="adj2" fmla="val -151722"/>
              <a:gd name="adj3" fmla="val 16667"/>
            </a:avLst>
          </a:prstGeom>
          <a:solidFill>
            <a:srgbClr val="FFFFCC"/>
          </a:solidFill>
          <a:ln w="9525">
            <a:solidFill>
              <a:schemeClr val="tx1"/>
            </a:solidFill>
            <a:round/>
            <a:headEnd/>
            <a:tailEnd/>
          </a:ln>
        </p:spPr>
        <p:txBody>
          <a:bodyPr/>
          <a:lstStyle/>
          <a:p>
            <a:pPr>
              <a:lnSpc>
                <a:spcPct val="90000"/>
              </a:lnSpc>
              <a:buClr>
                <a:srgbClr val="000000"/>
              </a:buClr>
              <a:buSzPct val="100000"/>
              <a:buFont typeface="Times New Roman" charset="0"/>
              <a:buNone/>
            </a:pPr>
            <a:r>
              <a:rPr lang="de-DE" sz="2000" dirty="0">
                <a:solidFill>
                  <a:schemeClr val="tx1"/>
                </a:solidFill>
                <a:latin typeface="+mj-lt"/>
              </a:rPr>
              <a:t>Erfundene Parameter für das Netzwerk</a:t>
            </a:r>
            <a:endParaRPr lang="de-DE" sz="2000" dirty="0">
              <a:latin typeface="+mj-lt"/>
            </a:endParaRPr>
          </a:p>
        </p:txBody>
      </p:sp>
      <p:sp>
        <p:nvSpPr>
          <p:cNvPr id="9" name="Rounded Rectangular Callout 8"/>
          <p:cNvSpPr>
            <a:spLocks noChangeArrowheads="1"/>
          </p:cNvSpPr>
          <p:nvPr/>
        </p:nvSpPr>
        <p:spPr bwMode="auto">
          <a:xfrm>
            <a:off x="285750" y="5715001"/>
            <a:ext cx="5143500" cy="738336"/>
          </a:xfrm>
          <a:prstGeom prst="wedgeRoundRectCallout">
            <a:avLst>
              <a:gd name="adj1" fmla="val -5935"/>
              <a:gd name="adj2" fmla="val -81449"/>
              <a:gd name="adj3" fmla="val 16667"/>
            </a:avLst>
          </a:prstGeom>
          <a:solidFill>
            <a:srgbClr val="FFFFCC"/>
          </a:solidFill>
          <a:ln w="9525">
            <a:solidFill>
              <a:schemeClr val="tx1"/>
            </a:solidFill>
            <a:round/>
            <a:headEnd/>
            <a:tailEnd/>
          </a:ln>
        </p:spPr>
        <p:txBody>
          <a:bodyPr/>
          <a:lstStyle/>
          <a:p>
            <a:pPr>
              <a:lnSpc>
                <a:spcPct val="90000"/>
              </a:lnSpc>
              <a:buClr>
                <a:srgbClr val="000000"/>
              </a:buClr>
              <a:buSzPct val="100000"/>
              <a:buFont typeface="Times New Roman" charset="0"/>
              <a:buNone/>
            </a:pPr>
            <a:r>
              <a:rPr lang="de-DE" sz="2000" dirty="0">
                <a:solidFill>
                  <a:schemeClr val="tx1"/>
                </a:solidFill>
              </a:rPr>
              <a:t>Auch direkt aus Netzwerk bestimmbar.</a:t>
            </a:r>
            <a:br>
              <a:rPr lang="de-DE" sz="2000" dirty="0">
                <a:solidFill>
                  <a:schemeClr val="tx1"/>
                </a:solidFill>
              </a:rPr>
            </a:br>
            <a:r>
              <a:rPr lang="de-DE" sz="2000" dirty="0">
                <a:solidFill>
                  <a:schemeClr val="tx1"/>
                </a:solidFill>
              </a:rPr>
              <a:t>Übungsaufgabe</a:t>
            </a:r>
            <a:endParaRPr lang="de-DE" sz="2000" dirty="0"/>
          </a:p>
        </p:txBody>
      </p:sp>
      <p:sp>
        <p:nvSpPr>
          <p:cNvPr id="10"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141</a:t>
            </a:fld>
            <a:endParaRPr lang="de-DE" dirty="0"/>
          </a:p>
        </p:txBody>
      </p:sp>
      <p:sp>
        <p:nvSpPr>
          <p:cNvPr id="11" name="Rectangle 2"/>
          <p:cNvSpPr>
            <a:spLocks noGrp="1" noChangeArrowheads="1"/>
          </p:cNvSpPr>
          <p:nvPr>
            <p:ph type="title"/>
          </p:nvPr>
        </p:nvSpPr>
        <p:spPr>
          <a:xfrm>
            <a:off x="288032" y="332656"/>
            <a:ext cx="9036496"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2600" b="0" dirty="0"/>
              <a:t>EM: </a:t>
            </a:r>
            <a:r>
              <a:rPr lang="de-DE" sz="2600" b="0" dirty="0" err="1"/>
              <a:t>Expectation</a:t>
            </a:r>
            <a:r>
              <a:rPr lang="de-DE" sz="2600" dirty="0"/>
              <a:t>-</a:t>
            </a:r>
            <a:r>
              <a:rPr lang="de-DE" sz="2600" b="0" dirty="0"/>
              <a:t>Schritt (Bestimmung der erwarteter Zahlen)</a:t>
            </a:r>
          </a:p>
        </p:txBody>
      </p:sp>
      <p:sp>
        <p:nvSpPr>
          <p:cNvPr id="3" name="TextBox 2"/>
          <p:cNvSpPr txBox="1"/>
          <p:nvPr/>
        </p:nvSpPr>
        <p:spPr>
          <a:xfrm>
            <a:off x="4499992" y="1611357"/>
            <a:ext cx="3305713" cy="400110"/>
          </a:xfrm>
          <a:prstGeom prst="rect">
            <a:avLst/>
          </a:prstGeom>
          <a:solidFill>
            <a:schemeClr val="bg1"/>
          </a:solidFill>
        </p:spPr>
        <p:txBody>
          <a:bodyPr wrap="none" rtlCol="0">
            <a:spAutoFit/>
          </a:bodyPr>
          <a:lstStyle/>
          <a:p>
            <a:r>
              <a:rPr lang="en-US" sz="2000" dirty="0">
                <a:latin typeface="Times" charset="0"/>
                <a:ea typeface="Times" charset="0"/>
                <a:cs typeface="Times" charset="0"/>
              </a:rPr>
              <a:t>Attribute von </a:t>
            </a:r>
            <a:r>
              <a:rPr lang="en-US" sz="2000" dirty="0" err="1">
                <a:latin typeface="Times" charset="0"/>
                <a:ea typeface="Times" charset="0"/>
                <a:cs typeface="Times" charset="0"/>
              </a:rPr>
              <a:t>Beispiel</a:t>
            </a:r>
            <a:r>
              <a:rPr lang="en-US" sz="2000" dirty="0">
                <a:latin typeface="Times" charset="0"/>
                <a:ea typeface="Times" charset="0"/>
                <a:cs typeface="Times" charset="0"/>
              </a:rPr>
              <a:t> </a:t>
            </a:r>
            <a:r>
              <a:rPr lang="en-US" sz="2000" dirty="0" err="1">
                <a:latin typeface="Times" charset="0"/>
                <a:ea typeface="Times" charset="0"/>
                <a:cs typeface="Times" charset="0"/>
              </a:rPr>
              <a:t>e</a:t>
            </a:r>
            <a:r>
              <a:rPr lang="en-US" sz="2000" baseline="-25000" dirty="0" err="1">
                <a:latin typeface="Times" charset="0"/>
                <a:ea typeface="Times" charset="0"/>
                <a:cs typeface="Times" charset="0"/>
              </a:rPr>
              <a:t>j</a:t>
            </a:r>
            <a:r>
              <a:rPr lang="en-US" sz="2000" dirty="0">
                <a:latin typeface="Times" charset="0"/>
                <a:ea typeface="Times" charset="0"/>
                <a:cs typeface="Times" charset="0"/>
              </a:rPr>
              <a:t> )       </a:t>
            </a:r>
          </a:p>
        </p:txBody>
      </p:sp>
    </p:spTree>
    <p:extLst>
      <p:ext uri="{BB962C8B-B14F-4D97-AF65-F5344CB8AC3E}">
        <p14:creationId xmlns:p14="http://schemas.microsoft.com/office/powerpoint/2010/main" val="11095788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4"/>
          <p:cNvSpPr>
            <a:spLocks noChangeArrowheads="1"/>
          </p:cNvSpPr>
          <p:nvPr/>
        </p:nvSpPr>
        <p:spPr bwMode="auto">
          <a:xfrm>
            <a:off x="214313" y="1268189"/>
            <a:ext cx="8462962" cy="292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defRPr/>
            </a:pPr>
            <a:r>
              <a:rPr lang="de-DE" sz="2400" dirty="0">
                <a:solidFill>
                  <a:srgbClr val="000000"/>
                </a:solidFill>
              </a:rPr>
              <a:t>Durch einen ähnlichen Schritt erhalten wir die erwarteten Zähler für Beispiele mit Attribut </a:t>
            </a:r>
            <a:r>
              <a:rPr lang="de-DE" sz="2400" i="1" dirty="0" err="1">
                <a:solidFill>
                  <a:srgbClr val="000000"/>
                </a:solidFill>
              </a:rPr>
              <a:t>X</a:t>
            </a:r>
            <a:r>
              <a:rPr lang="de-DE" sz="2400" i="1" baseline="-25000" dirty="0" err="1">
                <a:solidFill>
                  <a:srgbClr val="000000"/>
                </a:solidFill>
              </a:rPr>
              <a:t>h</a:t>
            </a:r>
            <a:r>
              <a:rPr lang="de-DE" sz="2400" i="1" dirty="0">
                <a:solidFill>
                  <a:srgbClr val="000000"/>
                </a:solidFill>
              </a:rPr>
              <a:t>= </a:t>
            </a:r>
            <a:r>
              <a:rPr lang="de-DE" sz="2400" i="1" dirty="0" err="1">
                <a:solidFill>
                  <a:srgbClr val="000000"/>
                </a:solidFill>
              </a:rPr>
              <a:t>val</a:t>
            </a:r>
            <a:r>
              <a:rPr lang="de-DE" sz="2400" i="1" baseline="-25000" dirty="0" err="1">
                <a:solidFill>
                  <a:srgbClr val="000000"/>
                </a:solidFill>
              </a:rPr>
              <a:t>k</a:t>
            </a:r>
            <a:r>
              <a:rPr lang="de-DE" sz="2400" i="1" dirty="0">
                <a:solidFill>
                  <a:srgbClr val="000000"/>
                </a:solidFill>
              </a:rPr>
              <a:t> </a:t>
            </a:r>
            <a:r>
              <a:rPr lang="de-DE" sz="2400" dirty="0">
                <a:solidFill>
                  <a:srgbClr val="000000"/>
                </a:solidFill>
              </a:rPr>
              <a:t>und Kategorie </a:t>
            </a:r>
            <a:r>
              <a:rPr lang="de-DE" sz="2400" i="1" dirty="0">
                <a:solidFill>
                  <a:srgbClr val="000000"/>
                </a:solidFill>
              </a:rPr>
              <a:t>i </a:t>
            </a:r>
          </a:p>
          <a:p>
            <a:pPr marL="339725" indent="-339725">
              <a:spcBef>
                <a:spcPts val="1800"/>
              </a:spcBef>
              <a:buClr>
                <a:srgbClr val="000000"/>
              </a:buClr>
              <a:buSzPct val="100000"/>
              <a:buFont typeface="Wingdings" charset="0"/>
              <a:buChar char=""/>
              <a:defRPr/>
            </a:pPr>
            <a:r>
              <a:rPr lang="de-DE" sz="2400" dirty="0">
                <a:solidFill>
                  <a:srgbClr val="000000"/>
                </a:solidFill>
              </a:rPr>
              <a:t>Diese werden später benötigt zur Schätzung von </a:t>
            </a:r>
            <a:r>
              <a:rPr lang="de-DE" sz="2400" b="1" dirty="0">
                <a:solidFill>
                  <a:srgbClr val="000000"/>
                </a:solidFill>
              </a:rPr>
              <a:t>P</a:t>
            </a:r>
            <a:r>
              <a:rPr lang="de-DE" sz="2400" dirty="0">
                <a:solidFill>
                  <a:srgbClr val="000000"/>
                </a:solidFill>
              </a:rPr>
              <a:t>(</a:t>
            </a:r>
            <a:r>
              <a:rPr lang="de-DE" sz="2400" dirty="0" err="1">
                <a:solidFill>
                  <a:srgbClr val="000000"/>
                </a:solidFill>
              </a:rPr>
              <a:t>X</a:t>
            </a:r>
            <a:r>
              <a:rPr lang="de-DE" sz="2400" baseline="-25000" dirty="0" err="1">
                <a:solidFill>
                  <a:srgbClr val="000000"/>
                </a:solidFill>
              </a:rPr>
              <a:t>h</a:t>
            </a:r>
            <a:r>
              <a:rPr lang="de-DE" sz="2400" dirty="0">
                <a:solidFill>
                  <a:srgbClr val="000000"/>
                </a:solidFill>
              </a:rPr>
              <a:t> | C):</a:t>
            </a:r>
          </a:p>
          <a:p>
            <a:pPr marL="739775" lvl="1" indent="-282575">
              <a:lnSpc>
                <a:spcPct val="90000"/>
              </a:lnSpc>
              <a:spcBef>
                <a:spcPts val="1500"/>
              </a:spcBef>
              <a:buClr>
                <a:srgbClr val="000000"/>
              </a:buClr>
              <a:buSzPct val="100000"/>
              <a:buFont typeface="Times New Roman" charset="0"/>
              <a:buChar char="•"/>
              <a:defRPr/>
            </a:pPr>
            <a:endParaRPr lang="de-DE" sz="2000" dirty="0">
              <a:solidFill>
                <a:srgbClr val="000000"/>
              </a:solidFill>
            </a:endParaRPr>
          </a:p>
          <a:p>
            <a:pPr lvl="1">
              <a:lnSpc>
                <a:spcPct val="90000"/>
              </a:lnSpc>
              <a:spcBef>
                <a:spcPts val="1500"/>
              </a:spcBef>
              <a:buClr>
                <a:srgbClr val="000000"/>
              </a:buClr>
              <a:buSzPct val="100000"/>
              <a:defRPr/>
            </a:pPr>
            <a:endParaRPr lang="de-DE" sz="2000" dirty="0">
              <a:solidFill>
                <a:srgbClr val="000000"/>
              </a:solidFill>
            </a:endParaRPr>
          </a:p>
          <a:p>
            <a:pPr marL="739775" lvl="1" indent="-282575">
              <a:lnSpc>
                <a:spcPct val="90000"/>
              </a:lnSpc>
              <a:spcBef>
                <a:spcPts val="1500"/>
              </a:spcBef>
              <a:buClr>
                <a:srgbClr val="000000"/>
              </a:buClr>
              <a:buSzPct val="100000"/>
              <a:buFont typeface="Times New Roman" charset="0"/>
              <a:buChar char="•"/>
              <a:defRPr/>
            </a:pPr>
            <a:r>
              <a:rPr lang="de-DE" sz="2000" dirty="0">
                <a:solidFill>
                  <a:srgbClr val="000000"/>
                </a:solidFill>
              </a:rPr>
              <a:t>für alle Werte </a:t>
            </a:r>
            <a:r>
              <a:rPr lang="de-DE" sz="2000" dirty="0" err="1">
                <a:solidFill>
                  <a:srgbClr val="000000"/>
                </a:solidFill>
              </a:rPr>
              <a:t>val</a:t>
            </a:r>
            <a:r>
              <a:rPr lang="de-DE" sz="2000" baseline="-25000" dirty="0" err="1">
                <a:solidFill>
                  <a:srgbClr val="000000"/>
                </a:solidFill>
              </a:rPr>
              <a:t>k</a:t>
            </a:r>
            <a:r>
              <a:rPr lang="de-DE" sz="2000" baseline="-25000" dirty="0">
                <a:solidFill>
                  <a:srgbClr val="000000"/>
                </a:solidFill>
              </a:rPr>
              <a:t>  </a:t>
            </a:r>
            <a:r>
              <a:rPr lang="de-DE" sz="2000" dirty="0">
                <a:solidFill>
                  <a:srgbClr val="000000"/>
                </a:solidFill>
              </a:rPr>
              <a:t>von </a:t>
            </a:r>
            <a:r>
              <a:rPr lang="de-DE" sz="2000" dirty="0" err="1">
                <a:solidFill>
                  <a:srgbClr val="000000"/>
                </a:solidFill>
              </a:rPr>
              <a:t>X</a:t>
            </a:r>
            <a:r>
              <a:rPr lang="de-DE" sz="2000" baseline="-25000" dirty="0" err="1">
                <a:solidFill>
                  <a:srgbClr val="000000"/>
                </a:solidFill>
              </a:rPr>
              <a:t>h</a:t>
            </a:r>
            <a:r>
              <a:rPr lang="de-DE" sz="2000" dirty="0">
                <a:solidFill>
                  <a:srgbClr val="000000"/>
                </a:solidFill>
              </a:rPr>
              <a:t> und  i=1,2,3</a:t>
            </a:r>
          </a:p>
          <a:p>
            <a:pPr marL="739775" lvl="1" indent="-282575">
              <a:spcBef>
                <a:spcPts val="1800"/>
              </a:spcBef>
              <a:buClr>
                <a:srgbClr val="000000"/>
              </a:buClr>
              <a:buSzPct val="100000"/>
              <a:buFont typeface="Arial" charset="0"/>
              <a:buChar char="•"/>
              <a:defRPr/>
            </a:pPr>
            <a:endParaRPr lang="de-DE" sz="2400" dirty="0">
              <a:solidFill>
                <a:srgbClr val="000000"/>
              </a:solidFill>
            </a:endParaRPr>
          </a:p>
        </p:txBody>
      </p:sp>
      <p:sp>
        <p:nvSpPr>
          <p:cNvPr id="112643" name="Rectangle 3"/>
          <p:cNvSpPr>
            <a:spLocks noChangeArrowheads="1"/>
          </p:cNvSpPr>
          <p:nvPr/>
        </p:nvSpPr>
        <p:spPr bwMode="auto">
          <a:xfrm>
            <a:off x="0" y="1196752"/>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graphicFrame>
        <p:nvGraphicFramePr>
          <p:cNvPr id="319502" name="Object 14"/>
          <p:cNvGraphicFramePr>
            <a:graphicFrameLocks noChangeAspect="1"/>
          </p:cNvGraphicFramePr>
          <p:nvPr/>
        </p:nvGraphicFramePr>
        <p:xfrm>
          <a:off x="1143000" y="4643438"/>
          <a:ext cx="6229350" cy="1368425"/>
        </p:xfrm>
        <a:graphic>
          <a:graphicData uri="http://schemas.openxmlformats.org/presentationml/2006/ole">
            <mc:AlternateContent xmlns:mc="http://schemas.openxmlformats.org/markup-compatibility/2006">
              <mc:Choice xmlns:v="urn:schemas-microsoft-com:vml" Requires="v">
                <p:oleObj name="Equation" r:id="rId3" imgW="3225800" imgH="711200" progId="Equation.3">
                  <p:embed/>
                </p:oleObj>
              </mc:Choice>
              <mc:Fallback>
                <p:oleObj name="Equation" r:id="rId3" imgW="32258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43438"/>
                        <a:ext cx="6229350" cy="1368425"/>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2645" name="Object 3"/>
          <p:cNvGraphicFramePr>
            <a:graphicFrameLocks noChangeAspect="1"/>
          </p:cNvGraphicFramePr>
          <p:nvPr/>
        </p:nvGraphicFramePr>
        <p:xfrm>
          <a:off x="357188" y="2833464"/>
          <a:ext cx="8504237" cy="790575"/>
        </p:xfrm>
        <a:graphic>
          <a:graphicData uri="http://schemas.openxmlformats.org/presentationml/2006/ole">
            <mc:AlternateContent xmlns:mc="http://schemas.openxmlformats.org/markup-compatibility/2006">
              <mc:Choice xmlns:v="urn:schemas-microsoft-com:vml" Requires="v">
                <p:oleObj name="Formel" r:id="rId5" imgW="5041900" imgH="469900" progId="Equation.3">
                  <p:embed/>
                </p:oleObj>
              </mc:Choice>
              <mc:Fallback>
                <p:oleObj name="Formel" r:id="rId5" imgW="50419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2833464"/>
                        <a:ext cx="8504237"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12646" name="Rectangle 4"/>
          <p:cNvSpPr>
            <a:spLocks noChangeArrowheads="1"/>
          </p:cNvSpPr>
          <p:nvPr/>
        </p:nvSpPr>
        <p:spPr bwMode="auto">
          <a:xfrm>
            <a:off x="357188" y="4197126"/>
            <a:ext cx="8462962" cy="2375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Zum Beispiel</a:t>
            </a:r>
          </a:p>
        </p:txBody>
      </p:sp>
      <p:sp>
        <p:nvSpPr>
          <p:cNvPr id="8" name="Rounded Rectangular Callout 7"/>
          <p:cNvSpPr>
            <a:spLocks noChangeArrowheads="1"/>
          </p:cNvSpPr>
          <p:nvPr/>
        </p:nvSpPr>
        <p:spPr bwMode="auto">
          <a:xfrm>
            <a:off x="3500438" y="5715000"/>
            <a:ext cx="5214937" cy="785813"/>
          </a:xfrm>
          <a:prstGeom prst="wedgeRoundRectCallout">
            <a:avLst>
              <a:gd name="adj1" fmla="val -21944"/>
              <a:gd name="adj2" fmla="val -104769"/>
              <a:gd name="adj3" fmla="val 16667"/>
            </a:avLst>
          </a:prstGeom>
          <a:solidFill>
            <a:srgbClr val="FFFFCC"/>
          </a:solidFill>
          <a:ln w="9525">
            <a:solidFill>
              <a:schemeClr val="tx1"/>
            </a:solidFill>
            <a:round/>
            <a:headEnd/>
            <a:tailEnd/>
          </a:ln>
        </p:spPr>
        <p:txBody>
          <a:bodyPr/>
          <a:lstStyle/>
          <a:p>
            <a:pPr>
              <a:lnSpc>
                <a:spcPct val="90000"/>
              </a:lnSpc>
              <a:buClr>
                <a:srgbClr val="000000"/>
              </a:buClr>
              <a:buSzPct val="100000"/>
              <a:buFont typeface="Times New Roman" charset="0"/>
              <a:buNone/>
            </a:pPr>
            <a:r>
              <a:rPr lang="de-DE" sz="2400" dirty="0">
                <a:solidFill>
                  <a:schemeClr val="tx1"/>
                </a:solidFill>
              </a:rPr>
              <a:t>Wiederum erhalten wir diese </a:t>
            </a:r>
            <a:r>
              <a:rPr lang="de-DE" sz="2400" dirty="0" err="1">
                <a:solidFill>
                  <a:schemeClr val="tx1"/>
                </a:solidFill>
              </a:rPr>
              <a:t>W'keiten</a:t>
            </a:r>
            <a:br>
              <a:rPr lang="de-DE" sz="2400" dirty="0">
                <a:solidFill>
                  <a:schemeClr val="tx1"/>
                </a:solidFill>
              </a:rPr>
            </a:br>
            <a:r>
              <a:rPr lang="de-DE" sz="2400" dirty="0">
                <a:solidFill>
                  <a:schemeClr val="tx1"/>
                </a:solidFill>
              </a:rPr>
              <a:t>aus dem aktuellen Modell</a:t>
            </a:r>
            <a:endParaRPr lang="de-DE" sz="2400" dirty="0"/>
          </a:p>
        </p:txBody>
      </p:sp>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142</a:t>
            </a:fld>
            <a:endParaRPr lang="de-DE" dirty="0"/>
          </a:p>
        </p:txBody>
      </p:sp>
      <p:sp>
        <p:nvSpPr>
          <p:cNvPr id="11" name="Rectangle 2"/>
          <p:cNvSpPr>
            <a:spLocks noGrp="1" noChangeArrowheads="1"/>
          </p:cNvSpPr>
          <p:nvPr>
            <p:ph type="title"/>
          </p:nvPr>
        </p:nvSpPr>
        <p:spPr>
          <a:xfrm>
            <a:off x="288032" y="332656"/>
            <a:ext cx="9036496"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2600" b="0" dirty="0"/>
              <a:t>EM: </a:t>
            </a:r>
            <a:r>
              <a:rPr lang="de-DE" sz="2600" b="0" dirty="0" err="1"/>
              <a:t>Expectation</a:t>
            </a:r>
            <a:r>
              <a:rPr lang="de-DE" sz="2600" dirty="0"/>
              <a:t>-</a:t>
            </a:r>
            <a:r>
              <a:rPr lang="de-DE" sz="2600" b="0" dirty="0"/>
              <a:t>Schritt (Bestimmung der erwarteter Zahlen)</a:t>
            </a:r>
          </a:p>
        </p:txBody>
      </p:sp>
    </p:spTree>
    <p:extLst>
      <p:ext uri="{BB962C8B-B14F-4D97-AF65-F5344CB8AC3E}">
        <p14:creationId xmlns:p14="http://schemas.microsoft.com/office/powerpoint/2010/main" val="13352336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5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 </a:t>
            </a:r>
            <a:r>
              <a:rPr lang="de-DE" dirty="0"/>
              <a:t>Generelle Idee</a:t>
            </a:r>
            <a:endParaRPr lang="de-DE" b="0" dirty="0"/>
          </a:p>
        </p:txBody>
      </p:sp>
      <p:sp>
        <p:nvSpPr>
          <p:cNvPr id="10035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00355" name="Rectangle 4"/>
          <p:cNvSpPr>
            <a:spLocks noChangeArrowheads="1"/>
          </p:cNvSpPr>
          <p:nvPr/>
        </p:nvSpPr>
        <p:spPr bwMode="auto">
          <a:xfrm>
            <a:off x="323478" y="1340768"/>
            <a:ext cx="8208962" cy="4752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Der Algorithmus startet mit "erfundenen" (zufällig generierten) Informationen, um das Lernproblem zu lösen:</a:t>
            </a:r>
            <a:endParaRPr lang="de-DE" altLang="ja-JP" sz="24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Erfundene Netzwerkparameterwerte (virtuell notiert in den CPTs)</a:t>
            </a:r>
          </a:p>
          <a:p>
            <a:pPr marL="339725" indent="-339725">
              <a:spcBef>
                <a:spcPts val="1800"/>
              </a:spcBef>
              <a:buClr>
                <a:srgbClr val="000000"/>
              </a:buClr>
              <a:buSzPct val="100000"/>
              <a:buFont typeface="Wingdings" charset="0"/>
              <a:buChar char=""/>
            </a:pPr>
            <a:r>
              <a:rPr lang="de-DE" sz="2400" dirty="0">
                <a:solidFill>
                  <a:srgbClr val="000000"/>
                </a:solidFill>
              </a:rPr>
              <a:t>Dann werden die Initialwerte in zwei Schritten verfeinert:</a:t>
            </a: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cs typeface="Times New Roman" charset="0"/>
              </a:rPr>
              <a:t>Expectation</a:t>
            </a:r>
            <a:r>
              <a:rPr lang="de-DE" sz="2000" dirty="0">
                <a:solidFill>
                  <a:srgbClr val="000000"/>
                </a:solidFill>
                <a:cs typeface="Times New Roman" charset="0"/>
              </a:rPr>
              <a:t> (E): Aktualisiere die Daten (virtuell) mit aus dem aktuellen Modell hergeleiteten Erwartungen</a:t>
            </a: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cs typeface="Times New Roman" charset="0"/>
              </a:rPr>
              <a:t>Maximization</a:t>
            </a:r>
            <a:r>
              <a:rPr lang="de-DE" sz="2000" dirty="0">
                <a:solidFill>
                  <a:srgbClr val="000000"/>
                </a:solidFill>
                <a:cs typeface="Times New Roman" charset="0"/>
              </a:rPr>
              <a:t> (M): Gegeben die aktualisierten Daten, aktualisieren die Parameter des BNs mitteln Maximum </a:t>
            </a:r>
            <a:r>
              <a:rPr lang="de-DE" sz="2000" dirty="0" err="1">
                <a:solidFill>
                  <a:srgbClr val="000000"/>
                </a:solidFill>
                <a:cs typeface="Times New Roman" charset="0"/>
              </a:rPr>
              <a:t>Likelihood</a:t>
            </a:r>
            <a:r>
              <a:rPr lang="de-DE" sz="2000" dirty="0">
                <a:solidFill>
                  <a:srgbClr val="000000"/>
                </a:solidFill>
                <a:cs typeface="Times New Roman" charset="0"/>
              </a:rPr>
              <a:t> (ML) Ansatz</a:t>
            </a:r>
          </a:p>
          <a:p>
            <a:pPr marL="1143000" lvl="2" indent="-228600">
              <a:lnSpc>
                <a:spcPct val="90000"/>
              </a:lnSpc>
              <a:spcBef>
                <a:spcPts val="1500"/>
              </a:spcBef>
              <a:buClr>
                <a:srgbClr val="000000"/>
              </a:buClr>
              <a:buSzPct val="100000"/>
              <a:buFont typeface="Wingdings" charset="0"/>
              <a:buChar char=""/>
            </a:pPr>
            <a:r>
              <a:rPr lang="de-DE" sz="2000" dirty="0">
                <a:solidFill>
                  <a:srgbClr val="000000"/>
                </a:solidFill>
                <a:cs typeface="Times New Roman" charset="0"/>
              </a:rPr>
              <a:t>Das ist der gleiche Schritt, wie im voll beobachtbaren Fall</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143</a:t>
            </a:fld>
            <a:endParaRPr lang="de-DE" dirty="0"/>
          </a:p>
        </p:txBody>
      </p:sp>
      <p:sp>
        <p:nvSpPr>
          <p:cNvPr id="2" name="Rectangle 1"/>
          <p:cNvSpPr/>
          <p:nvPr/>
        </p:nvSpPr>
        <p:spPr>
          <a:xfrm>
            <a:off x="3066849" y="6289873"/>
            <a:ext cx="2722220" cy="307777"/>
          </a:xfrm>
          <a:prstGeom prst="rect">
            <a:avLst/>
          </a:prstGeom>
        </p:spPr>
        <p:txBody>
          <a:bodyPr wrap="none">
            <a:spAutoFit/>
          </a:bodyPr>
          <a:lstStyle/>
          <a:p>
            <a:r>
              <a:rPr lang="en-GB" sz="1400">
                <a:solidFill>
                  <a:srgbClr val="000000"/>
                </a:solidFill>
              </a:rPr>
              <a:t>CPT</a:t>
            </a:r>
            <a:r>
              <a:rPr lang="en-GB" sz="1400" dirty="0">
                <a:solidFill>
                  <a:srgbClr val="000000"/>
                </a:solidFill>
              </a:rPr>
              <a:t>: Conditional Probability Table</a:t>
            </a:r>
            <a:endParaRPr lang="en-US" sz="1400" dirty="0"/>
          </a:p>
        </p:txBody>
      </p:sp>
    </p:spTree>
    <p:extLst>
      <p:ext uri="{BB962C8B-B14F-4D97-AF65-F5344CB8AC3E}">
        <p14:creationId xmlns:p14="http://schemas.microsoft.com/office/powerpoint/2010/main" val="1532906165"/>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4"/>
          <p:cNvSpPr>
            <a:spLocks noChangeArrowheads="1"/>
          </p:cNvSpPr>
          <p:nvPr/>
        </p:nvSpPr>
        <p:spPr bwMode="auto">
          <a:xfrm>
            <a:off x="214313" y="1197124"/>
            <a:ext cx="84629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Nun verfeinern wir die Netzwerkparameter mittels </a:t>
            </a:r>
            <a:br>
              <a:rPr lang="de-DE" sz="2400" dirty="0">
                <a:solidFill>
                  <a:srgbClr val="000000"/>
                </a:solidFill>
              </a:rPr>
            </a:br>
            <a:r>
              <a:rPr lang="de-DE" sz="2400" dirty="0">
                <a:solidFill>
                  <a:srgbClr val="000000"/>
                </a:solidFill>
              </a:rPr>
              <a:t>Maximum-</a:t>
            </a:r>
            <a:r>
              <a:rPr lang="de-DE" sz="2400" dirty="0" err="1">
                <a:solidFill>
                  <a:srgbClr val="000000"/>
                </a:solidFill>
              </a:rPr>
              <a:t>Likelihood</a:t>
            </a:r>
            <a:r>
              <a:rPr lang="de-DE" sz="2400" dirty="0">
                <a:solidFill>
                  <a:srgbClr val="000000"/>
                </a:solidFill>
              </a:rPr>
              <a:t>-Lernen auf den erwarteten Zählern</a:t>
            </a:r>
          </a:p>
        </p:txBody>
      </p:sp>
      <p:sp>
        <p:nvSpPr>
          <p:cNvPr id="116738" name="Rectangle 2"/>
          <p:cNvSpPr>
            <a:spLocks noGrp="1" noChangeArrowheads="1"/>
          </p:cNvSpPr>
          <p:nvPr>
            <p:ph type="title"/>
          </p:nvPr>
        </p:nvSpPr>
        <p:spPr>
          <a:xfrm>
            <a:off x="304800" y="298103"/>
            <a:ext cx="8624888"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3000" b="0" dirty="0" err="1"/>
              <a:t>Maximization</a:t>
            </a:r>
            <a:r>
              <a:rPr lang="de-DE" sz="3000" b="0" dirty="0"/>
              <a:t>-Schritt: (Verfeinerung der Parameter)</a:t>
            </a:r>
          </a:p>
        </p:txBody>
      </p:sp>
      <p:sp>
        <p:nvSpPr>
          <p:cNvPr id="116739" name="Rectangle 3"/>
          <p:cNvSpPr>
            <a:spLocks noChangeArrowheads="1"/>
          </p:cNvSpPr>
          <p:nvPr/>
        </p:nvSpPr>
        <p:spPr bwMode="auto">
          <a:xfrm>
            <a:off x="0" y="928688"/>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16740" name="Rectangle 5"/>
          <p:cNvSpPr>
            <a:spLocks noChangeArrowheads="1"/>
          </p:cNvSpPr>
          <p:nvPr/>
        </p:nvSpPr>
        <p:spPr bwMode="auto">
          <a:xfrm>
            <a:off x="0" y="4149080"/>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für alle Werte </a:t>
            </a:r>
            <a:r>
              <a:rPr lang="de-DE" sz="2000" i="1" dirty="0" err="1">
                <a:solidFill>
                  <a:srgbClr val="000000"/>
                </a:solidFill>
              </a:rPr>
              <a:t>val</a:t>
            </a:r>
            <a:r>
              <a:rPr lang="de-DE" sz="2000" i="1" baseline="-25000" dirty="0" err="1">
                <a:solidFill>
                  <a:srgbClr val="000000"/>
                </a:solidFill>
              </a:rPr>
              <a:t>k</a:t>
            </a:r>
            <a:r>
              <a:rPr lang="de-DE" sz="2000" baseline="-25000" dirty="0">
                <a:solidFill>
                  <a:srgbClr val="000000"/>
                </a:solidFill>
              </a:rPr>
              <a:t>  </a:t>
            </a:r>
            <a:r>
              <a:rPr lang="de-DE" sz="2000" dirty="0">
                <a:solidFill>
                  <a:srgbClr val="000000"/>
                </a:solidFill>
              </a:rPr>
              <a:t>von </a:t>
            </a:r>
            <a:r>
              <a:rPr lang="de-DE" sz="2000" i="1" dirty="0" err="1">
                <a:solidFill>
                  <a:srgbClr val="000000"/>
                </a:solidFill>
              </a:rPr>
              <a:t>X</a:t>
            </a:r>
            <a:r>
              <a:rPr lang="de-DE" sz="2000" i="1" baseline="-25000" dirty="0" err="1">
                <a:solidFill>
                  <a:srgbClr val="000000"/>
                </a:solidFill>
              </a:rPr>
              <a:t>j</a:t>
            </a:r>
            <a:r>
              <a:rPr lang="de-DE" sz="2000" dirty="0">
                <a:solidFill>
                  <a:srgbClr val="000000"/>
                </a:solidFill>
              </a:rPr>
              <a:t> und  </a:t>
            </a:r>
            <a:r>
              <a:rPr lang="de-DE" sz="2000" i="1" dirty="0">
                <a:solidFill>
                  <a:srgbClr val="000000"/>
                </a:solidFill>
              </a:rPr>
              <a:t>i=1,2,3</a:t>
            </a:r>
          </a:p>
        </p:txBody>
      </p:sp>
      <p:graphicFrame>
        <p:nvGraphicFramePr>
          <p:cNvPr id="116741" name="Object 14"/>
          <p:cNvGraphicFramePr>
            <a:graphicFrameLocks noChangeAspect="1"/>
          </p:cNvGraphicFramePr>
          <p:nvPr/>
        </p:nvGraphicFramePr>
        <p:xfrm>
          <a:off x="2928938" y="2000250"/>
          <a:ext cx="2225675" cy="768350"/>
        </p:xfrm>
        <a:graphic>
          <a:graphicData uri="http://schemas.openxmlformats.org/presentationml/2006/ole">
            <mc:AlternateContent xmlns:mc="http://schemas.openxmlformats.org/markup-compatibility/2006">
              <mc:Choice xmlns:v="urn:schemas-microsoft-com:vml" Requires="v">
                <p:oleObj name="Equation" r:id="rId3" imgW="1244600" imgH="431800" progId="Equation.3">
                  <p:embed/>
                </p:oleObj>
              </mc:Choice>
              <mc:Fallback>
                <p:oleObj name="Equation" r:id="rId3" imgW="1244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000250"/>
                        <a:ext cx="2225675" cy="76835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6742" name="Object 3"/>
          <p:cNvGraphicFramePr>
            <a:graphicFrameLocks noChangeAspect="1"/>
          </p:cNvGraphicFramePr>
          <p:nvPr/>
        </p:nvGraphicFramePr>
        <p:xfrm>
          <a:off x="1933575" y="3027363"/>
          <a:ext cx="4360863" cy="858837"/>
        </p:xfrm>
        <a:graphic>
          <a:graphicData uri="http://schemas.openxmlformats.org/presentationml/2006/ole">
            <mc:AlternateContent xmlns:mc="http://schemas.openxmlformats.org/markup-compatibility/2006">
              <mc:Choice xmlns:v="urn:schemas-microsoft-com:vml" Requires="v">
                <p:oleObj name="Formel" r:id="rId5" imgW="2438400" imgH="482600" progId="Equation.3">
                  <p:embed/>
                </p:oleObj>
              </mc:Choice>
              <mc:Fallback>
                <p:oleObj name="Formel" r:id="rId5" imgW="24384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3027363"/>
                        <a:ext cx="4360863" cy="858837"/>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144</a:t>
            </a:fld>
            <a:endParaRPr lang="de-DE" dirty="0"/>
          </a:p>
        </p:txBody>
      </p:sp>
    </p:spTree>
    <p:extLst>
      <p:ext uri="{BB962C8B-B14F-4D97-AF65-F5344CB8AC3E}">
        <p14:creationId xmlns:p14="http://schemas.microsoft.com/office/powerpoint/2010/main" val="805571443"/>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EM-Zyklus</a:t>
            </a:r>
          </a:p>
        </p:txBody>
      </p:sp>
      <p:sp>
        <p:nvSpPr>
          <p:cNvPr id="118786"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18787" name="Rectangle 4"/>
          <p:cNvSpPr>
            <a:spLocks noChangeArrowheads="1"/>
          </p:cNvSpPr>
          <p:nvPr/>
        </p:nvSpPr>
        <p:spPr bwMode="auto">
          <a:xfrm>
            <a:off x="539552" y="1196752"/>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Nun kann der E-Schritt wiederholt werden</a:t>
            </a:r>
          </a:p>
          <a:p>
            <a:pPr marL="339725" indent="-339725">
              <a:spcBef>
                <a:spcPts val="1800"/>
              </a:spcBef>
              <a:buClr>
                <a:srgbClr val="000000"/>
              </a:buClr>
              <a:buSzPct val="100000"/>
              <a:buFont typeface="Wingdings" charset="0"/>
              <a:buNone/>
            </a:pPr>
            <a:endParaRPr lang="de-DE" sz="2400" dirty="0">
              <a:solidFill>
                <a:srgbClr val="000000"/>
              </a:solidFill>
            </a:endParaRPr>
          </a:p>
        </p:txBody>
      </p:sp>
      <p:pic>
        <p:nvPicPr>
          <p:cNvPr id="1187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997200"/>
            <a:ext cx="6191250" cy="321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9" name="Rectangle 13"/>
          <p:cNvSpPr>
            <a:spLocks noChangeArrowheads="1"/>
          </p:cNvSpPr>
          <p:nvPr/>
        </p:nvSpPr>
        <p:spPr bwMode="auto">
          <a:xfrm>
            <a:off x="3492500" y="4221163"/>
            <a:ext cx="431800" cy="7921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de-DE" dirty="0"/>
          </a:p>
        </p:txBody>
      </p:sp>
      <p:sp>
        <p:nvSpPr>
          <p:cNvPr id="118790" name="Text Box 14"/>
          <p:cNvSpPr txBox="1">
            <a:spLocks noChangeArrowheads="1"/>
          </p:cNvSpPr>
          <p:nvPr/>
        </p:nvSpPr>
        <p:spPr bwMode="auto">
          <a:xfrm>
            <a:off x="1214438" y="2565400"/>
            <a:ext cx="2756138" cy="763286"/>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r>
              <a:rPr lang="de-DE" sz="2400" dirty="0">
                <a:solidFill>
                  <a:schemeClr val="tx1"/>
                </a:solidFill>
                <a:latin typeface="+mn-lt"/>
              </a:rPr>
              <a:t>Erwartete Zähler</a:t>
            </a:r>
            <a:br>
              <a:rPr lang="de-DE" sz="2400" dirty="0">
                <a:solidFill>
                  <a:schemeClr val="tx1"/>
                </a:solidFill>
                <a:latin typeface="+mn-lt"/>
              </a:rPr>
            </a:br>
            <a:r>
              <a:rPr lang="de-DE" sz="2400" dirty="0">
                <a:solidFill>
                  <a:schemeClr val="tx1"/>
                </a:solidFill>
                <a:latin typeface="+mn-lt"/>
              </a:rPr>
              <a:t>(“</a:t>
            </a:r>
            <a:r>
              <a:rPr lang="de-DE" sz="2400" dirty="0" err="1">
                <a:solidFill>
                  <a:schemeClr val="tx1"/>
                </a:solidFill>
                <a:latin typeface="+mn-lt"/>
              </a:rPr>
              <a:t>Augmented</a:t>
            </a:r>
            <a:r>
              <a:rPr lang="de-DE" sz="2400" dirty="0">
                <a:solidFill>
                  <a:schemeClr val="tx1"/>
                </a:solidFill>
                <a:latin typeface="+mn-lt"/>
              </a:rPr>
              <a:t> </a:t>
            </a:r>
            <a:r>
              <a:rPr lang="de-DE" sz="2400" dirty="0" err="1">
                <a:solidFill>
                  <a:schemeClr val="tx1"/>
                </a:solidFill>
                <a:latin typeface="+mn-lt"/>
              </a:rPr>
              <a:t>data</a:t>
            </a:r>
            <a:r>
              <a:rPr lang="de-DE" sz="2400" dirty="0">
                <a:solidFill>
                  <a:schemeClr val="tx1"/>
                </a:solidFill>
                <a:latin typeface="+mn-lt"/>
              </a:rPr>
              <a:t>”)</a:t>
            </a:r>
          </a:p>
        </p:txBody>
      </p:sp>
      <p:sp>
        <p:nvSpPr>
          <p:cNvPr id="118791" name="Text Box 15"/>
          <p:cNvSpPr txBox="1">
            <a:spLocks noChangeArrowheads="1"/>
          </p:cNvSpPr>
          <p:nvPr/>
        </p:nvSpPr>
        <p:spPr bwMode="auto">
          <a:xfrm>
            <a:off x="6156325" y="2924175"/>
            <a:ext cx="2946640" cy="433965"/>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r>
              <a:rPr lang="de-DE" sz="2400" dirty="0">
                <a:solidFill>
                  <a:schemeClr val="tx1"/>
                </a:solidFill>
                <a:latin typeface="+mn-lt"/>
              </a:rPr>
              <a:t>Wahrscheinlichkeiten</a:t>
            </a:r>
          </a:p>
        </p:txBody>
      </p:sp>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145</a:t>
            </a:fld>
            <a:endParaRPr lang="de-DE" dirty="0"/>
          </a:p>
        </p:txBody>
      </p:sp>
    </p:spTree>
    <p:extLst>
      <p:ext uri="{BB962C8B-B14F-4D97-AF65-F5344CB8AC3E}">
        <p14:creationId xmlns:p14="http://schemas.microsoft.com/office/powerpoint/2010/main" val="1725543312"/>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285750" y="214313"/>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3200" b="0" dirty="0">
                <a:solidFill>
                  <a:srgbClr val="2D2DB9"/>
                </a:solidFill>
              </a:rPr>
              <a:t>Beispiel: Bonbonfabrik wieder einmal</a:t>
            </a:r>
            <a:br>
              <a:rPr lang="de-DE" sz="3200" b="0" dirty="0">
                <a:solidFill>
                  <a:srgbClr val="2D2DB9"/>
                </a:solidFill>
              </a:rPr>
            </a:br>
            <a:endParaRPr lang="de-DE" sz="3200" b="0" dirty="0">
              <a:solidFill>
                <a:srgbClr val="2D2DB9"/>
              </a:solidFill>
            </a:endParaRPr>
          </a:p>
        </p:txBody>
      </p:sp>
      <p:sp>
        <p:nvSpPr>
          <p:cNvPr id="91138"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91139" name="Rectangle 4"/>
          <p:cNvSpPr>
            <a:spLocks noChangeArrowheads="1"/>
          </p:cNvSpPr>
          <p:nvPr/>
        </p:nvSpPr>
        <p:spPr bwMode="auto">
          <a:xfrm>
            <a:off x="214313" y="1125116"/>
            <a:ext cx="8353425" cy="295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rPr>
              <a:t>Zwei Bonbontüten (1 </a:t>
            </a:r>
            <a:r>
              <a:rPr lang="de-DE" sz="2000" dirty="0" err="1">
                <a:solidFill>
                  <a:srgbClr val="000000"/>
                </a:solidFill>
              </a:rPr>
              <a:t>and</a:t>
            </a:r>
            <a:r>
              <a:rPr lang="de-DE" sz="2000" dirty="0">
                <a:solidFill>
                  <a:srgbClr val="000000"/>
                </a:solidFill>
              </a:rPr>
              <a:t> 2) wurden vermischt</a:t>
            </a:r>
          </a:p>
          <a:p>
            <a:pPr marL="339725" indent="-339725">
              <a:spcBef>
                <a:spcPts val="1800"/>
              </a:spcBef>
              <a:buClr>
                <a:srgbClr val="000000"/>
              </a:buClr>
              <a:buSzPct val="100000"/>
              <a:buFont typeface="Wingdings" charset="0"/>
              <a:buChar char=""/>
            </a:pPr>
            <a:r>
              <a:rPr lang="de-DE" sz="2000" dirty="0">
                <a:solidFill>
                  <a:srgbClr val="000000"/>
                </a:solidFill>
              </a:rPr>
              <a:t>Bonbons werden durch drei Eigenschaften beschrieben: </a:t>
            </a:r>
            <a:r>
              <a:rPr lang="de-DE" sz="2000" dirty="0" err="1">
                <a:solidFill>
                  <a:srgbClr val="000000"/>
                </a:solidFill>
              </a:rPr>
              <a:t>Flavor</a:t>
            </a:r>
            <a:r>
              <a:rPr lang="de-DE" sz="2000" dirty="0">
                <a:solidFill>
                  <a:srgbClr val="000000"/>
                </a:solidFill>
              </a:rPr>
              <a:t> und Wrapper wie vorher, plus Hole (ob ein Loch in der Mitte ist)</a:t>
            </a:r>
          </a:p>
          <a:p>
            <a:pPr marL="339725" indent="-339725">
              <a:spcBef>
                <a:spcPts val="1800"/>
              </a:spcBef>
              <a:buClr>
                <a:srgbClr val="000000"/>
              </a:buClr>
              <a:buSzPct val="100000"/>
              <a:buFont typeface="Wingdings" charset="0"/>
              <a:buChar char=""/>
            </a:pPr>
            <a:r>
              <a:rPr lang="de-DE" sz="2000" dirty="0">
                <a:solidFill>
                  <a:srgbClr val="000000"/>
                </a:solidFill>
              </a:rPr>
              <a:t>Die Merkmale von Bonbon hängen mit bestimmten Wahrscheinlichkeiten von der Tüte ab, aus der sie kommen</a:t>
            </a:r>
            <a:endParaRPr lang="de-DE" altLang="ja-JP" sz="2000" dirty="0">
              <a:solidFill>
                <a:srgbClr val="000000"/>
              </a:solidFill>
            </a:endParaRPr>
          </a:p>
          <a:p>
            <a:pPr marL="339725" indent="-339725">
              <a:spcBef>
                <a:spcPts val="1800"/>
              </a:spcBef>
              <a:buClr>
                <a:srgbClr val="000000"/>
              </a:buClr>
              <a:buSzPct val="100000"/>
              <a:buFont typeface="Wingdings" charset="0"/>
              <a:buChar char=""/>
            </a:pPr>
            <a:r>
              <a:rPr lang="de-DE" sz="2000" dirty="0">
                <a:solidFill>
                  <a:srgbClr val="000000"/>
                </a:solidFill>
              </a:rPr>
              <a:t>Wir wollen für jedes Bonbon vorhersagen, aus welcher Tüte es kam, je nach vorgefundenen Eigenschaften: </a:t>
            </a:r>
            <a:r>
              <a:rPr lang="de-DE" sz="2000" dirty="0" err="1">
                <a:solidFill>
                  <a:srgbClr val="000000"/>
                </a:solidFill>
              </a:rPr>
              <a:t>Naïve</a:t>
            </a:r>
            <a:r>
              <a:rPr lang="de-DE" sz="2000" dirty="0">
                <a:solidFill>
                  <a:srgbClr val="000000"/>
                </a:solidFill>
              </a:rPr>
              <a:t>-</a:t>
            </a:r>
            <a:r>
              <a:rPr lang="de-DE" sz="2000" dirty="0" err="1">
                <a:solidFill>
                  <a:srgbClr val="000000"/>
                </a:solidFill>
              </a:rPr>
              <a:t>Bayes</a:t>
            </a:r>
            <a:r>
              <a:rPr lang="de-DE" sz="2000" dirty="0">
                <a:solidFill>
                  <a:srgbClr val="000000"/>
                </a:solidFill>
              </a:rPr>
              <a:t>-Modell</a:t>
            </a:r>
          </a:p>
          <a:p>
            <a:pPr marL="339725" indent="-339725">
              <a:spcBef>
                <a:spcPts val="1800"/>
              </a:spcBef>
              <a:buClr>
                <a:srgbClr val="000000"/>
              </a:buClr>
              <a:buSzPct val="100000"/>
              <a:buFont typeface="Wingdings" charset="0"/>
              <a:buChar char=""/>
            </a:pPr>
            <a:endParaRPr lang="de-DE" sz="2000" dirty="0">
              <a:solidFill>
                <a:srgbClr val="000000"/>
              </a:solidFill>
            </a:endParaRPr>
          </a:p>
        </p:txBody>
      </p:sp>
      <p:pic>
        <p:nvPicPr>
          <p:cNvPr id="91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66" y="4077072"/>
            <a:ext cx="3456186" cy="2282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1" name="Text Box 6"/>
          <p:cNvSpPr txBox="1">
            <a:spLocks noChangeArrowheads="1"/>
          </p:cNvSpPr>
          <p:nvPr/>
        </p:nvSpPr>
        <p:spPr bwMode="auto">
          <a:xfrm>
            <a:off x="4643438" y="4292600"/>
            <a:ext cx="4249737" cy="2005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110000"/>
              </a:lnSpc>
              <a:buClr>
                <a:srgbClr val="000000"/>
              </a:buClr>
              <a:buSzPct val="100000"/>
              <a:buFont typeface="Times New Roman" charset="0"/>
              <a:buNone/>
            </a:pPr>
            <a:r>
              <a:rPr lang="de-DE" sz="2000" dirty="0">
                <a:solidFill>
                  <a:schemeClr val="tx1"/>
                </a:solidFill>
                <a:latin typeface="+mn-lt"/>
                <a:cs typeface="Times New Roman" charset="0"/>
              </a:rPr>
              <a:t>𝜃= P(Bag = 1)</a:t>
            </a:r>
          </a:p>
          <a:p>
            <a:pPr eaLnBrk="1" hangingPunct="1">
              <a:lnSpc>
                <a:spcPct val="110000"/>
              </a:lnSpc>
              <a:buClr>
                <a:srgbClr val="000000"/>
              </a:buClr>
              <a:buSzPct val="100000"/>
              <a:buFont typeface="Times New Roman" charset="0"/>
              <a:buNone/>
            </a:pPr>
            <a:r>
              <a:rPr lang="de-DE" sz="2000" dirty="0">
                <a:solidFill>
                  <a:schemeClr val="tx1"/>
                </a:solidFill>
                <a:latin typeface="+mn-lt"/>
              </a:rPr>
              <a:t>𝜃</a:t>
            </a:r>
            <a:r>
              <a:rPr lang="de-DE" sz="2000" baseline="-25000" dirty="0" err="1">
                <a:solidFill>
                  <a:schemeClr val="tx1"/>
                </a:solidFill>
                <a:latin typeface="+mn-lt"/>
              </a:rPr>
              <a:t>Fj</a:t>
            </a:r>
            <a:r>
              <a:rPr lang="de-DE" sz="2000" dirty="0">
                <a:solidFill>
                  <a:schemeClr val="tx1"/>
                </a:solidFill>
                <a:latin typeface="+mn-lt"/>
              </a:rPr>
              <a:t> = P(</a:t>
            </a:r>
            <a:r>
              <a:rPr lang="de-DE" sz="2000" dirty="0" err="1">
                <a:solidFill>
                  <a:schemeClr val="tx1"/>
                </a:solidFill>
                <a:latin typeface="+mn-lt"/>
              </a:rPr>
              <a:t>Flavor</a:t>
            </a:r>
            <a:r>
              <a:rPr lang="de-DE" sz="2000" dirty="0">
                <a:solidFill>
                  <a:schemeClr val="tx1"/>
                </a:solidFill>
                <a:latin typeface="+mn-lt"/>
              </a:rPr>
              <a:t> = </a:t>
            </a:r>
            <a:r>
              <a:rPr lang="de-DE" sz="2000" dirty="0" err="1">
                <a:solidFill>
                  <a:schemeClr val="tx1"/>
                </a:solidFill>
                <a:latin typeface="+mn-lt"/>
              </a:rPr>
              <a:t>cherry|Bag</a:t>
            </a:r>
            <a:r>
              <a:rPr lang="de-DE" sz="2000" dirty="0">
                <a:solidFill>
                  <a:schemeClr val="tx1"/>
                </a:solidFill>
                <a:latin typeface="+mn-lt"/>
              </a:rPr>
              <a:t> = </a:t>
            </a:r>
            <a:r>
              <a:rPr lang="de-DE" sz="2000" dirty="0" err="1">
                <a:solidFill>
                  <a:schemeClr val="tx1"/>
                </a:solidFill>
                <a:latin typeface="+mn-lt"/>
              </a:rPr>
              <a:t>j</a:t>
            </a:r>
            <a:r>
              <a:rPr lang="de-DE" sz="2000" dirty="0">
                <a:solidFill>
                  <a:schemeClr val="tx1"/>
                </a:solidFill>
                <a:latin typeface="+mn-lt"/>
              </a:rPr>
              <a:t>)</a:t>
            </a:r>
          </a:p>
          <a:p>
            <a:pPr eaLnBrk="1" hangingPunct="1">
              <a:lnSpc>
                <a:spcPct val="110000"/>
              </a:lnSpc>
              <a:buClr>
                <a:srgbClr val="000000"/>
              </a:buClr>
              <a:buSzPct val="100000"/>
              <a:buFont typeface="Times New Roman" charset="0"/>
              <a:buNone/>
            </a:pPr>
            <a:r>
              <a:rPr lang="de-DE" sz="2000" dirty="0">
                <a:solidFill>
                  <a:schemeClr val="tx1"/>
                </a:solidFill>
                <a:latin typeface="+mn-lt"/>
              </a:rPr>
              <a:t>𝜃</a:t>
            </a:r>
            <a:r>
              <a:rPr lang="de-DE" sz="2000" baseline="-25000" dirty="0" err="1">
                <a:solidFill>
                  <a:schemeClr val="tx1"/>
                </a:solidFill>
                <a:latin typeface="+mn-lt"/>
              </a:rPr>
              <a:t>Wj</a:t>
            </a:r>
            <a:r>
              <a:rPr lang="de-DE" sz="2000" dirty="0">
                <a:solidFill>
                  <a:schemeClr val="tx1"/>
                </a:solidFill>
                <a:latin typeface="+mn-lt"/>
              </a:rPr>
              <a:t> = P(Wrapper = </a:t>
            </a:r>
            <a:r>
              <a:rPr lang="de-DE" sz="2000" dirty="0" err="1">
                <a:solidFill>
                  <a:schemeClr val="tx1"/>
                </a:solidFill>
                <a:latin typeface="+mn-lt"/>
              </a:rPr>
              <a:t>red|Bag</a:t>
            </a:r>
            <a:r>
              <a:rPr lang="de-DE" sz="2000" dirty="0">
                <a:solidFill>
                  <a:schemeClr val="tx1"/>
                </a:solidFill>
                <a:latin typeface="+mn-lt"/>
              </a:rPr>
              <a:t> = </a:t>
            </a:r>
            <a:r>
              <a:rPr lang="de-DE" sz="2000" dirty="0" err="1">
                <a:solidFill>
                  <a:schemeClr val="tx1"/>
                </a:solidFill>
                <a:latin typeface="+mn-lt"/>
              </a:rPr>
              <a:t>j</a:t>
            </a:r>
            <a:r>
              <a:rPr lang="de-DE" sz="2000" dirty="0">
                <a:solidFill>
                  <a:schemeClr val="tx1"/>
                </a:solidFill>
                <a:latin typeface="+mn-lt"/>
              </a:rPr>
              <a:t>)</a:t>
            </a:r>
          </a:p>
          <a:p>
            <a:pPr eaLnBrk="1" hangingPunct="1">
              <a:lnSpc>
                <a:spcPct val="110000"/>
              </a:lnSpc>
              <a:buClr>
                <a:srgbClr val="000000"/>
              </a:buClr>
              <a:buSzPct val="100000"/>
              <a:buFont typeface="Times New Roman" charset="0"/>
              <a:buNone/>
            </a:pPr>
            <a:r>
              <a:rPr lang="de-DE" sz="2000" dirty="0">
                <a:solidFill>
                  <a:schemeClr val="tx1"/>
                </a:solidFill>
                <a:latin typeface="+mn-lt"/>
              </a:rPr>
              <a:t>𝜃</a:t>
            </a:r>
            <a:r>
              <a:rPr lang="de-DE" sz="2000" baseline="-25000" dirty="0" err="1">
                <a:solidFill>
                  <a:schemeClr val="tx1"/>
                </a:solidFill>
                <a:latin typeface="+mn-lt"/>
              </a:rPr>
              <a:t>Hj</a:t>
            </a:r>
            <a:r>
              <a:rPr lang="de-DE" sz="2000" dirty="0">
                <a:solidFill>
                  <a:schemeClr val="tx1"/>
                </a:solidFill>
                <a:latin typeface="+mn-lt"/>
              </a:rPr>
              <a:t> = P(Hole = </a:t>
            </a:r>
            <a:r>
              <a:rPr lang="de-DE" sz="2000" dirty="0" err="1">
                <a:solidFill>
                  <a:schemeClr val="tx1"/>
                </a:solidFill>
                <a:latin typeface="+mn-lt"/>
              </a:rPr>
              <a:t>yes|Bag</a:t>
            </a:r>
            <a:r>
              <a:rPr lang="de-DE" sz="2000" dirty="0">
                <a:solidFill>
                  <a:schemeClr val="tx1"/>
                </a:solidFill>
                <a:latin typeface="+mn-lt"/>
              </a:rPr>
              <a:t> = </a:t>
            </a:r>
            <a:r>
              <a:rPr lang="de-DE" sz="2000" dirty="0" err="1">
                <a:solidFill>
                  <a:schemeClr val="tx1"/>
                </a:solidFill>
                <a:latin typeface="+mn-lt"/>
              </a:rPr>
              <a:t>j</a:t>
            </a:r>
            <a:r>
              <a:rPr lang="de-DE" sz="2000" dirty="0">
                <a:solidFill>
                  <a:schemeClr val="tx1"/>
                </a:solidFill>
                <a:latin typeface="+mn-lt"/>
              </a:rPr>
              <a:t>)</a:t>
            </a:r>
          </a:p>
          <a:p>
            <a:pPr eaLnBrk="1" hangingPunct="1">
              <a:lnSpc>
                <a:spcPct val="90000"/>
              </a:lnSpc>
              <a:buClr>
                <a:srgbClr val="000000"/>
              </a:buClr>
              <a:buSzPct val="100000"/>
              <a:buFont typeface="Times New Roman" charset="0"/>
              <a:buNone/>
            </a:pPr>
            <a:endParaRPr lang="de-DE" sz="2000" dirty="0">
              <a:solidFill>
                <a:schemeClr val="tx1"/>
              </a:solidFill>
              <a:latin typeface="+mn-lt"/>
            </a:endParaRPr>
          </a:p>
          <a:p>
            <a:pPr eaLnBrk="1" hangingPunct="1">
              <a:lnSpc>
                <a:spcPct val="90000"/>
              </a:lnSpc>
              <a:buClr>
                <a:srgbClr val="000000"/>
              </a:buClr>
              <a:buSzPct val="100000"/>
              <a:buFont typeface="Times New Roman" charset="0"/>
              <a:buNone/>
            </a:pPr>
            <a:r>
              <a:rPr lang="de-DE" sz="2000" dirty="0" err="1">
                <a:solidFill>
                  <a:schemeClr val="tx1"/>
                </a:solidFill>
                <a:latin typeface="+mn-lt"/>
              </a:rPr>
              <a:t>j</a:t>
            </a:r>
            <a:r>
              <a:rPr lang="de-DE" sz="2000" dirty="0">
                <a:solidFill>
                  <a:schemeClr val="tx1"/>
                </a:solidFill>
                <a:latin typeface="+mn-lt"/>
              </a:rPr>
              <a:t> =1,2</a:t>
            </a: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146</a:t>
            </a:fld>
            <a:endParaRPr lang="de-DE" dirty="0"/>
          </a:p>
        </p:txBody>
      </p:sp>
      <p:sp>
        <p:nvSpPr>
          <p:cNvPr id="2" name="Rectangle 1"/>
          <p:cNvSpPr/>
          <p:nvPr/>
        </p:nvSpPr>
        <p:spPr>
          <a:xfrm>
            <a:off x="3707904" y="5949280"/>
            <a:ext cx="72008"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300759638"/>
      </p:ext>
    </p:extLst>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Daten</a:t>
            </a:r>
          </a:p>
        </p:txBody>
      </p:sp>
      <p:sp>
        <p:nvSpPr>
          <p:cNvPr id="123906"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23907" name="Rectangle 4"/>
          <p:cNvSpPr>
            <a:spLocks noChangeArrowheads="1"/>
          </p:cNvSpPr>
          <p:nvPr/>
        </p:nvSpPr>
        <p:spPr bwMode="auto">
          <a:xfrm>
            <a:off x="251520" y="1197892"/>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Nehmen wir an, die wahren Parameter seien:</a:t>
            </a:r>
          </a:p>
          <a:p>
            <a:pPr marL="739775" lvl="1" indent="-282575">
              <a:lnSpc>
                <a:spcPct val="90000"/>
              </a:lnSpc>
              <a:spcBef>
                <a:spcPts val="1500"/>
              </a:spcBef>
              <a:buClr>
                <a:srgbClr val="000000"/>
              </a:buClr>
              <a:buSzPct val="100000"/>
              <a:buFont typeface="Times New Roman" charset="0"/>
              <a:buChar char="•"/>
            </a:pPr>
            <a:r>
              <a:rPr lang="de-DE" sz="2000" dirty="0">
                <a:solidFill>
                  <a:schemeClr val="tx1"/>
                </a:solidFill>
              </a:rPr>
              <a:t>𝜃= 0.5; </a:t>
            </a:r>
          </a:p>
          <a:p>
            <a:pPr marL="739775" lvl="1" indent="-282575">
              <a:lnSpc>
                <a:spcPct val="90000"/>
              </a:lnSpc>
              <a:spcBef>
                <a:spcPts val="1500"/>
              </a:spcBef>
              <a:buClr>
                <a:srgbClr val="000000"/>
              </a:buClr>
              <a:buSzPct val="100000"/>
              <a:buFont typeface="Times New Roman" charset="0"/>
              <a:buChar char="•"/>
            </a:pPr>
            <a:r>
              <a:rPr lang="de-DE" sz="2000" dirty="0">
                <a:solidFill>
                  <a:schemeClr val="tx1"/>
                </a:solidFill>
              </a:rPr>
              <a:t>𝜃</a:t>
            </a:r>
            <a:r>
              <a:rPr lang="de-DE" sz="2000" baseline="-25000" dirty="0">
                <a:solidFill>
                  <a:schemeClr val="tx1"/>
                </a:solidFill>
              </a:rPr>
              <a:t>F1</a:t>
            </a:r>
            <a:r>
              <a:rPr lang="de-DE" sz="2000" dirty="0">
                <a:solidFill>
                  <a:schemeClr val="tx1"/>
                </a:solidFill>
              </a:rPr>
              <a:t> = 𝜃</a:t>
            </a:r>
            <a:r>
              <a:rPr lang="de-DE" sz="2000" baseline="-25000" dirty="0">
                <a:solidFill>
                  <a:schemeClr val="tx1"/>
                </a:solidFill>
              </a:rPr>
              <a:t>W1</a:t>
            </a:r>
            <a:r>
              <a:rPr lang="de-DE" sz="2000" dirty="0">
                <a:solidFill>
                  <a:schemeClr val="tx1"/>
                </a:solidFill>
              </a:rPr>
              <a:t> = 𝜃</a:t>
            </a:r>
            <a:r>
              <a:rPr lang="de-DE" sz="2000" baseline="-25000" dirty="0">
                <a:solidFill>
                  <a:schemeClr val="tx1"/>
                </a:solidFill>
              </a:rPr>
              <a:t>H1</a:t>
            </a:r>
            <a:r>
              <a:rPr lang="de-DE" sz="2000" dirty="0">
                <a:solidFill>
                  <a:schemeClr val="tx1"/>
                </a:solidFill>
              </a:rPr>
              <a:t> = 0.8; </a:t>
            </a:r>
          </a:p>
          <a:p>
            <a:pPr marL="739775" lvl="1" indent="-282575">
              <a:lnSpc>
                <a:spcPct val="90000"/>
              </a:lnSpc>
              <a:spcBef>
                <a:spcPts val="1500"/>
              </a:spcBef>
              <a:buClr>
                <a:srgbClr val="000000"/>
              </a:buClr>
              <a:buSzPct val="100000"/>
              <a:buFont typeface="Times New Roman" charset="0"/>
              <a:buChar char="•"/>
            </a:pPr>
            <a:r>
              <a:rPr lang="de-DE" sz="2000" dirty="0">
                <a:solidFill>
                  <a:schemeClr val="tx1"/>
                </a:solidFill>
              </a:rPr>
              <a:t>𝜃</a:t>
            </a:r>
            <a:r>
              <a:rPr lang="de-DE" sz="2000" baseline="-25000" dirty="0">
                <a:solidFill>
                  <a:schemeClr val="tx1"/>
                </a:solidFill>
              </a:rPr>
              <a:t>F2</a:t>
            </a:r>
            <a:r>
              <a:rPr lang="de-DE" sz="2000" dirty="0">
                <a:solidFill>
                  <a:schemeClr val="tx1"/>
                </a:solidFill>
              </a:rPr>
              <a:t> = 𝜃</a:t>
            </a:r>
            <a:r>
              <a:rPr lang="de-DE" sz="2000" baseline="-25000" dirty="0">
                <a:solidFill>
                  <a:schemeClr val="tx1"/>
                </a:solidFill>
              </a:rPr>
              <a:t>W2</a:t>
            </a:r>
            <a:r>
              <a:rPr lang="de-DE" sz="2000" dirty="0">
                <a:solidFill>
                  <a:schemeClr val="tx1"/>
                </a:solidFill>
              </a:rPr>
              <a:t> = 𝜃</a:t>
            </a:r>
            <a:r>
              <a:rPr lang="de-DE" sz="2000" baseline="-25000" dirty="0">
                <a:solidFill>
                  <a:schemeClr val="tx1"/>
                </a:solidFill>
              </a:rPr>
              <a:t>H2</a:t>
            </a:r>
            <a:r>
              <a:rPr lang="de-DE" sz="2000" dirty="0">
                <a:solidFill>
                  <a:schemeClr val="tx1"/>
                </a:solidFill>
              </a:rPr>
              <a:t> = 0.3;</a:t>
            </a:r>
          </a:p>
          <a:p>
            <a:pPr marL="339725" indent="-339725">
              <a:spcBef>
                <a:spcPts val="1800"/>
              </a:spcBef>
              <a:buClr>
                <a:srgbClr val="000000"/>
              </a:buClr>
              <a:buSzPct val="100000"/>
              <a:buFont typeface="Wingdings" charset="0"/>
              <a:buChar char=""/>
            </a:pPr>
            <a:r>
              <a:rPr lang="de-DE" sz="2400" dirty="0">
                <a:solidFill>
                  <a:schemeClr val="tx1"/>
                </a:solidFill>
              </a:rPr>
              <a:t>Annahme: Die folgenden Zähler werden "gesampelt" aus </a:t>
            </a:r>
            <a:r>
              <a:rPr lang="de-DE" sz="2400" b="1" dirty="0">
                <a:solidFill>
                  <a:schemeClr val="tx1"/>
                </a:solidFill>
              </a:rPr>
              <a:t>P</a:t>
            </a:r>
            <a:r>
              <a:rPr lang="de-DE" sz="2400" dirty="0">
                <a:solidFill>
                  <a:schemeClr val="tx1"/>
                </a:solidFill>
              </a:rPr>
              <a:t>(C, F, W, H) (N = 1000): Wir haben einen Datensatz</a:t>
            </a: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a:p>
            <a:pPr marL="339725" indent="-339725">
              <a:spcBef>
                <a:spcPts val="1800"/>
              </a:spcBef>
              <a:buClr>
                <a:srgbClr val="000000"/>
              </a:buClr>
              <a:buSzPct val="100000"/>
              <a:buFont typeface="Wingdings" charset="0"/>
              <a:buChar char=""/>
            </a:pPr>
            <a:endParaRPr lang="de-DE" sz="2400" dirty="0">
              <a:solidFill>
                <a:srgbClr val="000000"/>
              </a:solidFill>
            </a:endParaRPr>
          </a:p>
        </p:txBody>
      </p:sp>
      <p:pic>
        <p:nvPicPr>
          <p:cNvPr id="1239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632" y="4081437"/>
            <a:ext cx="3230563" cy="114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9" name="Rectangle 8"/>
          <p:cNvSpPr>
            <a:spLocks noChangeArrowheads="1"/>
          </p:cNvSpPr>
          <p:nvPr/>
        </p:nvSpPr>
        <p:spPr bwMode="auto">
          <a:xfrm>
            <a:off x="395982" y="5301580"/>
            <a:ext cx="8353425" cy="1151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Wir wollen nun die wahren Parameter aus diesen Daten mittels EM rekonstruieren</a:t>
            </a:r>
            <a:endParaRPr lang="de-DE" sz="2400" dirty="0">
              <a:solidFill>
                <a:schemeClr val="tx1"/>
              </a:solidFill>
            </a:endParaRP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a:p>
            <a:pPr marL="339725" indent="-339725">
              <a:spcBef>
                <a:spcPts val="1800"/>
              </a:spcBef>
              <a:buClr>
                <a:srgbClr val="000000"/>
              </a:buClr>
              <a:buSzPct val="100000"/>
              <a:buFont typeface="Wingdings" charset="0"/>
              <a:buChar char=""/>
            </a:pPr>
            <a:endParaRPr lang="de-DE" sz="2400" dirty="0">
              <a:solidFill>
                <a:srgbClr val="000000"/>
              </a:solidFill>
            </a:endParaRP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147</a:t>
            </a:fld>
            <a:endParaRPr lang="de-DE" dirty="0"/>
          </a:p>
        </p:txBody>
      </p:sp>
    </p:spTree>
    <p:extLst>
      <p:ext uri="{BB962C8B-B14F-4D97-AF65-F5344CB8AC3E}">
        <p14:creationId xmlns:p14="http://schemas.microsoft.com/office/powerpoint/2010/main" val="1478382747"/>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 Initialisierung</a:t>
            </a:r>
          </a:p>
        </p:txBody>
      </p:sp>
      <p:sp>
        <p:nvSpPr>
          <p:cNvPr id="125954" name="Rectangle 3"/>
          <p:cNvSpPr>
            <a:spLocks noChangeArrowheads="1"/>
          </p:cNvSpPr>
          <p:nvPr/>
        </p:nvSpPr>
        <p:spPr bwMode="auto">
          <a:xfrm>
            <a:off x="0" y="1125066"/>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25955" name="Rectangle 4"/>
          <p:cNvSpPr>
            <a:spLocks noChangeArrowheads="1"/>
          </p:cNvSpPr>
          <p:nvPr/>
        </p:nvSpPr>
        <p:spPr bwMode="auto">
          <a:xfrm>
            <a:off x="179388" y="1198091"/>
            <a:ext cx="85693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Weise Parametern zufällige Initialwerte zu</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Zu Vereinfachung der Darstellung verwenden wir hier:</a:t>
            </a: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graphicFrame>
        <p:nvGraphicFramePr>
          <p:cNvPr id="334855" name="Object 7"/>
          <p:cNvGraphicFramePr>
            <a:graphicFrameLocks noChangeAspect="1"/>
          </p:cNvGraphicFramePr>
          <p:nvPr/>
        </p:nvGraphicFramePr>
        <p:xfrm>
          <a:off x="2555776" y="2447444"/>
          <a:ext cx="2860675" cy="1511300"/>
        </p:xfrm>
        <a:graphic>
          <a:graphicData uri="http://schemas.openxmlformats.org/presentationml/2006/ole">
            <mc:AlternateContent xmlns:mc="http://schemas.openxmlformats.org/markup-compatibility/2006">
              <mc:Choice xmlns:v="urn:schemas-microsoft-com:vml" Requires="v">
                <p:oleObj name="Formel" r:id="rId3" imgW="1473200" imgH="774700" progId="Equation.3">
                  <p:embed/>
                </p:oleObj>
              </mc:Choice>
              <mc:Fallback>
                <p:oleObj name="Formel" r:id="rId3" imgW="1473200" imgH="774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447444"/>
                        <a:ext cx="2860675"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34856" name="Rectangle 8"/>
          <p:cNvSpPr>
            <a:spLocks noChangeArrowheads="1"/>
          </p:cNvSpPr>
          <p:nvPr/>
        </p:nvSpPr>
        <p:spPr bwMode="auto">
          <a:xfrm>
            <a:off x="323850" y="4725516"/>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Nun durchlaufen wir einen EM-Zyklus </a:t>
            </a:r>
            <a:br>
              <a:rPr lang="de-DE" sz="2400" dirty="0">
                <a:solidFill>
                  <a:srgbClr val="000000"/>
                </a:solidFill>
              </a:rPr>
            </a:br>
            <a:r>
              <a:rPr lang="de-DE" sz="2400" dirty="0">
                <a:solidFill>
                  <a:srgbClr val="000000"/>
                </a:solidFill>
              </a:rPr>
              <a:t>zur Berechnung von </a:t>
            </a:r>
            <a:r>
              <a:rPr lang="de-DE" altLang="ja-JP" sz="2400" dirty="0">
                <a:solidFill>
                  <a:srgbClr val="000000"/>
                </a:solidFill>
                <a:cs typeface="Times New Roman" charset="0"/>
              </a:rPr>
              <a:t>𝜃</a:t>
            </a:r>
            <a:r>
              <a:rPr lang="de-DE" altLang="ja-JP" sz="2400" baseline="30000" dirty="0">
                <a:solidFill>
                  <a:srgbClr val="000000"/>
                </a:solidFill>
                <a:cs typeface="Times New Roman" charset="0"/>
              </a:rPr>
              <a:t>(1).</a:t>
            </a:r>
            <a:endParaRPr lang="de-DE" sz="2400" baseline="30000" dirty="0">
              <a:solidFill>
                <a:srgbClr val="000000"/>
              </a:solidFill>
              <a:cs typeface="Times New Roman" charset="0"/>
            </a:endParaRP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148</a:t>
            </a:fld>
            <a:endParaRPr lang="de-DE" dirty="0"/>
          </a:p>
        </p:txBody>
      </p:sp>
    </p:spTree>
    <p:extLst>
      <p:ext uri="{BB962C8B-B14F-4D97-AF65-F5344CB8AC3E}">
        <p14:creationId xmlns:p14="http://schemas.microsoft.com/office/powerpoint/2010/main" val="12227731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48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48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E-Schritt</a:t>
            </a:r>
          </a:p>
        </p:txBody>
      </p:sp>
      <p:graphicFrame>
        <p:nvGraphicFramePr>
          <p:cNvPr id="341001" name="Object 9"/>
          <p:cNvGraphicFramePr>
            <a:graphicFrameLocks noGrp="1" noChangeAspect="1"/>
          </p:cNvGraphicFramePr>
          <p:nvPr>
            <p:ph sz="half" idx="1"/>
          </p:nvPr>
        </p:nvGraphicFramePr>
        <p:xfrm>
          <a:off x="971550" y="3248100"/>
          <a:ext cx="6551613" cy="1474787"/>
        </p:xfrm>
        <a:graphic>
          <a:graphicData uri="http://schemas.openxmlformats.org/presentationml/2006/ole">
            <mc:AlternateContent xmlns:mc="http://schemas.openxmlformats.org/markup-compatibility/2006">
              <mc:Choice xmlns:v="urn:schemas-microsoft-com:vml" Requires="v">
                <p:oleObj name="Equation" r:id="rId3" imgW="3162300" imgH="711200" progId="Equation.3">
                  <p:embed/>
                </p:oleObj>
              </mc:Choice>
              <mc:Fallback>
                <p:oleObj name="Equation" r:id="rId3" imgW="31623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248100"/>
                        <a:ext cx="6551613" cy="1474787"/>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8003" name="Rectangle 3"/>
          <p:cNvSpPr>
            <a:spLocks noChangeArrowheads="1"/>
          </p:cNvSpPr>
          <p:nvPr/>
        </p:nvSpPr>
        <p:spPr bwMode="auto">
          <a:xfrm>
            <a:off x="0" y="1276945"/>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28004" name="Rectangle 4"/>
          <p:cNvSpPr>
            <a:spLocks noChangeArrowheads="1"/>
          </p:cNvSpPr>
          <p:nvPr/>
        </p:nvSpPr>
        <p:spPr bwMode="auto">
          <a:xfrm>
            <a:off x="250825" y="1061045"/>
            <a:ext cx="8893175" cy="3661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Zuerst brauchen wir die erwarteten Zähler für Bonbon von Tüte 1:</a:t>
            </a:r>
            <a:endParaRPr lang="de-DE" sz="24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r>
              <a:rPr lang="de-DE" sz="1800" dirty="0">
                <a:solidFill>
                  <a:srgbClr val="000000"/>
                </a:solidFill>
                <a:cs typeface="Times New Roman" charset="0"/>
              </a:rPr>
              <a:t>Addiere die Wahrscheinlichkeiten</a:t>
            </a:r>
            <a:r>
              <a:rPr lang="de-DE" dirty="0">
                <a:solidFill>
                  <a:srgbClr val="000000"/>
                </a:solidFill>
                <a:cs typeface="Times New Roman" charset="0"/>
              </a:rPr>
              <a:t>, dass jedes der N Datenpunkte aus Tüte 1 kommt</a:t>
            </a:r>
            <a:endParaRPr lang="de-DE" sz="18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r>
              <a:rPr lang="de-DE" dirty="0">
                <a:solidFill>
                  <a:srgbClr val="000000"/>
                </a:solidFill>
                <a:cs typeface="Times New Roman" charset="0"/>
              </a:rPr>
              <a:t>Seien </a:t>
            </a:r>
            <a:r>
              <a:rPr lang="de-DE" sz="1800" i="1" dirty="0" err="1">
                <a:solidFill>
                  <a:srgbClr val="000000"/>
                </a:solidFill>
                <a:cs typeface="Times New Roman" charset="0"/>
              </a:rPr>
              <a:t>flavor</a:t>
            </a:r>
            <a:r>
              <a:rPr lang="de-DE" sz="1800" i="1" baseline="-25000" dirty="0" err="1">
                <a:solidFill>
                  <a:srgbClr val="000000"/>
                </a:solidFill>
                <a:cs typeface="Times New Roman" charset="0"/>
              </a:rPr>
              <a:t>j</a:t>
            </a:r>
            <a:r>
              <a:rPr lang="de-DE" sz="1800" dirty="0">
                <a:solidFill>
                  <a:srgbClr val="000000"/>
                </a:solidFill>
                <a:cs typeface="Times New Roman" charset="0"/>
              </a:rPr>
              <a:t>, </a:t>
            </a:r>
            <a:r>
              <a:rPr lang="de-DE" sz="1800" i="1" dirty="0" err="1">
                <a:solidFill>
                  <a:srgbClr val="000000"/>
                </a:solidFill>
                <a:cs typeface="Times New Roman" charset="0"/>
              </a:rPr>
              <a:t>wrapper</a:t>
            </a:r>
            <a:r>
              <a:rPr lang="de-DE" sz="1800" i="1" baseline="-25000" dirty="0" err="1">
                <a:solidFill>
                  <a:srgbClr val="000000"/>
                </a:solidFill>
                <a:cs typeface="Times New Roman" charset="0"/>
              </a:rPr>
              <a:t>j</a:t>
            </a:r>
            <a:r>
              <a:rPr lang="de-DE" sz="1800" dirty="0">
                <a:solidFill>
                  <a:srgbClr val="000000"/>
                </a:solidFill>
                <a:cs typeface="Times New Roman" charset="0"/>
              </a:rPr>
              <a:t>, </a:t>
            </a:r>
            <a:r>
              <a:rPr lang="de-DE" sz="1800" i="1" dirty="0" err="1">
                <a:solidFill>
                  <a:srgbClr val="000000"/>
                </a:solidFill>
                <a:cs typeface="Times New Roman" charset="0"/>
              </a:rPr>
              <a:t>hole</a:t>
            </a:r>
            <a:r>
              <a:rPr lang="de-DE" sz="1800" i="1" baseline="-25000" dirty="0" err="1">
                <a:solidFill>
                  <a:srgbClr val="000000"/>
                </a:solidFill>
                <a:cs typeface="Times New Roman" charset="0"/>
              </a:rPr>
              <a:t>j</a:t>
            </a:r>
            <a:r>
              <a:rPr lang="de-DE" sz="1800" dirty="0">
                <a:solidFill>
                  <a:srgbClr val="000000"/>
                </a:solidFill>
                <a:cs typeface="Times New Roman" charset="0"/>
              </a:rPr>
              <a:t> die Werte der entsprechenden Attribute für den </a:t>
            </a:r>
            <a:r>
              <a:rPr lang="de-DE" sz="1800" dirty="0" err="1">
                <a:solidFill>
                  <a:srgbClr val="000000"/>
                </a:solidFill>
                <a:cs typeface="Times New Roman" charset="0"/>
              </a:rPr>
              <a:t>j-ten</a:t>
            </a:r>
            <a:r>
              <a:rPr lang="de-DE" sz="1800" dirty="0">
                <a:solidFill>
                  <a:srgbClr val="000000"/>
                </a:solidFill>
                <a:cs typeface="Times New Roman" charset="0"/>
              </a:rPr>
              <a:t> Datenpunkt</a:t>
            </a:r>
          </a:p>
          <a:p>
            <a:pPr marL="739775" lvl="1" indent="-282575">
              <a:lnSpc>
                <a:spcPct val="90000"/>
              </a:lnSpc>
              <a:spcBef>
                <a:spcPts val="1500"/>
              </a:spcBef>
              <a:buClr>
                <a:srgbClr val="000000"/>
              </a:buClr>
              <a:buSzPct val="100000"/>
              <a:buFont typeface="Times New Roman" charset="0"/>
              <a:buChar char="•"/>
            </a:pPr>
            <a:endParaRPr lang="de-DE" sz="1800" dirty="0">
              <a:solidFill>
                <a:schemeClr val="tx1"/>
              </a:solidFill>
            </a:endParaRP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graphicFrame>
        <p:nvGraphicFramePr>
          <p:cNvPr id="340997" name="Object 5"/>
          <p:cNvGraphicFramePr>
            <a:graphicFrameLocks noChangeAspect="1"/>
          </p:cNvGraphicFramePr>
          <p:nvPr/>
        </p:nvGraphicFramePr>
        <p:xfrm>
          <a:off x="909638" y="2636912"/>
          <a:ext cx="6623050" cy="920750"/>
        </p:xfrm>
        <a:graphic>
          <a:graphicData uri="http://schemas.openxmlformats.org/presentationml/2006/ole">
            <mc:AlternateContent xmlns:mc="http://schemas.openxmlformats.org/markup-compatibility/2006">
              <mc:Choice xmlns:v="urn:schemas-microsoft-com:vml" Requires="v">
                <p:oleObj name="Formel" r:id="rId5" imgW="3454400" imgH="482600" progId="Equation.3">
                  <p:embed/>
                </p:oleObj>
              </mc:Choice>
              <mc:Fallback>
                <p:oleObj name="Formel" r:id="rId5" imgW="34544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8" y="2636912"/>
                        <a:ext cx="6623050" cy="92075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41003" name="Object 11"/>
          <p:cNvGraphicFramePr>
            <a:graphicFrameLocks noGrp="1" noChangeAspect="1"/>
          </p:cNvGraphicFramePr>
          <p:nvPr>
            <p:ph sz="half" idx="2"/>
          </p:nvPr>
        </p:nvGraphicFramePr>
        <p:xfrm>
          <a:off x="611188" y="4760987"/>
          <a:ext cx="7705725" cy="1358900"/>
        </p:xfrm>
        <a:graphic>
          <a:graphicData uri="http://schemas.openxmlformats.org/presentationml/2006/ole">
            <mc:AlternateContent xmlns:mc="http://schemas.openxmlformats.org/markup-compatibility/2006">
              <mc:Choice xmlns:v="urn:schemas-microsoft-com:vml" Requires="v">
                <p:oleObj name="Formel" r:id="rId7" imgW="4470400" imgH="787400" progId="Equation.3">
                  <p:embed/>
                </p:oleObj>
              </mc:Choice>
              <mc:Fallback>
                <p:oleObj name="Formel" r:id="rId7" imgW="4470400" imgH="787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760987"/>
                        <a:ext cx="7705725" cy="135890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149</a:t>
            </a:fld>
            <a:endParaRPr lang="de-DE" dirty="0"/>
          </a:p>
        </p:txBody>
      </p:sp>
    </p:spTree>
    <p:extLst>
      <p:ext uri="{BB962C8B-B14F-4D97-AF65-F5344CB8AC3E}">
        <p14:creationId xmlns:p14="http://schemas.microsoft.com/office/powerpoint/2010/main" val="20291601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0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10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Independence</a:t>
            </a:r>
          </a:p>
        </p:txBody>
      </p:sp>
      <p:sp>
        <p:nvSpPr>
          <p:cNvPr id="66563" name="Rectangle 3"/>
          <p:cNvSpPr>
            <a:spLocks noGrp="1" noChangeArrowheads="1"/>
          </p:cNvSpPr>
          <p:nvPr>
            <p:ph type="body" idx="1"/>
          </p:nvPr>
        </p:nvSpPr>
        <p:spPr/>
        <p:txBody>
          <a:bodyPr/>
          <a:lstStyle/>
          <a:p>
            <a:pPr eaLnBrk="1" hangingPunct="1">
              <a:lnSpc>
                <a:spcPct val="80000"/>
              </a:lnSpc>
            </a:pPr>
            <a:r>
              <a:rPr lang="en-US" sz="2000" dirty="0">
                <a:ea typeface="ＭＳ Ｐゴシック" charset="0"/>
              </a:rPr>
              <a:t>A and B are independent </a:t>
            </a:r>
            <a:r>
              <a:rPr lang="en-US" sz="2000" dirty="0" err="1">
                <a:ea typeface="ＭＳ Ｐゴシック" charset="0"/>
              </a:rPr>
              <a:t>iff</a:t>
            </a:r>
            <a:endParaRPr lang="en-US" sz="2000" dirty="0">
              <a:ea typeface="ＭＳ Ｐゴシック" charset="0"/>
            </a:endParaRPr>
          </a:p>
          <a:p>
            <a:pPr eaLnBrk="1" hangingPunct="1">
              <a:lnSpc>
                <a:spcPct val="80000"/>
              </a:lnSpc>
              <a:buFont typeface="Times" charset="0"/>
              <a:buNone/>
            </a:pPr>
            <a:r>
              <a:rPr lang="en-US" sz="2000" b="1" dirty="0">
                <a:ea typeface="ＭＳ Ｐゴシック" charset="0"/>
              </a:rPr>
              <a:t>	P</a:t>
            </a:r>
            <a:r>
              <a:rPr lang="en-US" sz="2000" dirty="0">
                <a:ea typeface="ＭＳ Ｐゴシック" charset="0"/>
              </a:rPr>
              <a:t>(A|B) = </a:t>
            </a:r>
            <a:r>
              <a:rPr lang="en-US" sz="2000" b="1" dirty="0">
                <a:ea typeface="ＭＳ Ｐゴシック" charset="0"/>
              </a:rPr>
              <a:t>P</a:t>
            </a:r>
            <a:r>
              <a:rPr lang="en-US" sz="2000" dirty="0">
                <a:ea typeface="ＭＳ Ｐゴシック" charset="0"/>
              </a:rPr>
              <a:t>(A)    or </a:t>
            </a:r>
            <a:r>
              <a:rPr lang="en-US" sz="2000" b="1" dirty="0">
                <a:ea typeface="ＭＳ Ｐゴシック" charset="0"/>
              </a:rPr>
              <a:t>P</a:t>
            </a:r>
            <a:r>
              <a:rPr lang="en-US" sz="2000" dirty="0">
                <a:ea typeface="ＭＳ Ｐゴシック" charset="0"/>
              </a:rPr>
              <a:t>(B|A) = </a:t>
            </a:r>
            <a:r>
              <a:rPr lang="en-US" sz="2000" b="1" dirty="0">
                <a:ea typeface="ＭＳ Ｐゴシック" charset="0"/>
              </a:rPr>
              <a:t>P</a:t>
            </a:r>
            <a:r>
              <a:rPr lang="en-US" sz="2000" dirty="0">
                <a:ea typeface="ＭＳ Ｐゴシック" charset="0"/>
              </a:rPr>
              <a:t>(B)     or </a:t>
            </a:r>
            <a:r>
              <a:rPr lang="en-US" sz="2000" b="1" dirty="0">
                <a:ea typeface="ＭＳ Ｐゴシック" charset="0"/>
              </a:rPr>
              <a:t>P</a:t>
            </a:r>
            <a:r>
              <a:rPr lang="en-US" sz="2000" dirty="0">
                <a:ea typeface="ＭＳ Ｐゴシック" charset="0"/>
              </a:rPr>
              <a:t>(A, B) = </a:t>
            </a:r>
            <a:r>
              <a:rPr lang="en-US" sz="2000" b="1" dirty="0">
                <a:ea typeface="ＭＳ Ｐゴシック" charset="0"/>
              </a:rPr>
              <a:t>P</a:t>
            </a:r>
            <a:r>
              <a:rPr lang="en-US" sz="2000" dirty="0">
                <a:ea typeface="ＭＳ Ｐゴシック" charset="0"/>
              </a:rPr>
              <a:t>(A) </a:t>
            </a:r>
            <a:r>
              <a:rPr lang="en-US" sz="2000" b="1" dirty="0">
                <a:ea typeface="ＭＳ Ｐゴシック" charset="0"/>
              </a:rPr>
              <a:t>P</a:t>
            </a:r>
            <a:r>
              <a:rPr lang="en-US" sz="2000" dirty="0">
                <a:ea typeface="ＭＳ Ｐゴシック" charset="0"/>
              </a:rPr>
              <a:t>(B)
</a:t>
            </a:r>
          </a:p>
          <a:p>
            <a:pPr eaLnBrk="1" hangingPunct="1">
              <a:lnSpc>
                <a:spcPct val="80000"/>
              </a:lnSpc>
            </a:pPr>
            <a:endParaRPr lang="en-US" sz="2000" dirty="0">
              <a:ea typeface="ＭＳ Ｐゴシック" charset="0"/>
            </a:endParaRPr>
          </a:p>
          <a:p>
            <a:pPr eaLnBrk="1" hangingPunct="1">
              <a:lnSpc>
                <a:spcPct val="80000"/>
              </a:lnSpc>
            </a:pPr>
            <a:endParaRPr lang="en-US" sz="2000" dirty="0">
              <a:ea typeface="ＭＳ Ｐゴシック" charset="0"/>
            </a:endParaRPr>
          </a:p>
          <a:p>
            <a:pPr eaLnBrk="1" hangingPunct="1">
              <a:lnSpc>
                <a:spcPct val="80000"/>
              </a:lnSpc>
            </a:pPr>
            <a:endParaRPr lang="en-US" sz="2000" dirty="0">
              <a:ea typeface="ＭＳ Ｐゴシック" charset="0"/>
            </a:endParaRPr>
          </a:p>
          <a:p>
            <a:pPr lvl="1" eaLnBrk="1" hangingPunct="1">
              <a:lnSpc>
                <a:spcPct val="80000"/>
              </a:lnSpc>
              <a:buFont typeface="Wingdings" charset="0"/>
              <a:buNone/>
            </a:pPr>
            <a:endParaRPr lang="en-US" sz="1800" b="1" dirty="0">
              <a:ea typeface="ＭＳ Ｐゴシック" charset="0"/>
            </a:endParaRP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Catch, Cavity, Weather)</a:t>
            </a:r>
          </a:p>
          <a:p>
            <a:pPr lvl="1" eaLnBrk="1" hangingPunct="1">
              <a:lnSpc>
                <a:spcPct val="80000"/>
              </a:lnSpc>
              <a:buFont typeface="Wingdings" charset="0"/>
              <a:buNone/>
            </a:pPr>
            <a:r>
              <a:rPr lang="en-US" sz="1800" dirty="0">
                <a:ea typeface="ＭＳ Ｐゴシック" charset="0"/>
              </a:rPr>
              <a:t>	= </a:t>
            </a:r>
            <a:r>
              <a:rPr lang="en-US" sz="1800" b="1" dirty="0">
                <a:ea typeface="ＭＳ Ｐゴシック" charset="0"/>
              </a:rPr>
              <a:t>P</a:t>
            </a:r>
            <a:r>
              <a:rPr lang="en-US" sz="1800" dirty="0">
                <a:ea typeface="ＭＳ Ｐゴシック" charset="0"/>
              </a:rPr>
              <a:t>(Toothache, Catch, Cavity) </a:t>
            </a:r>
            <a:r>
              <a:rPr lang="en-US" sz="1800" b="1" dirty="0">
                <a:ea typeface="ＭＳ Ｐゴシック" charset="0"/>
              </a:rPr>
              <a:t>P</a:t>
            </a:r>
            <a:r>
              <a:rPr lang="en-US" sz="1800" dirty="0">
                <a:ea typeface="ＭＳ Ｐゴシック" charset="0"/>
              </a:rPr>
              <a:t>(Weather)</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32 entries reduced to 12; </a:t>
            </a:r>
          </a:p>
          <a:p>
            <a:pPr eaLnBrk="1" hangingPunct="1">
              <a:lnSpc>
                <a:spcPct val="80000"/>
              </a:lnSpc>
            </a:pPr>
            <a:r>
              <a:rPr lang="en-US" sz="2000" i="1" dirty="0">
                <a:ea typeface="ＭＳ Ｐゴシック" charset="0"/>
              </a:rPr>
              <a:t>Absolute</a:t>
            </a:r>
            <a:r>
              <a:rPr lang="en-US" sz="2000" dirty="0">
                <a:ea typeface="ＭＳ Ｐゴシック" charset="0"/>
              </a:rPr>
              <a:t> independence powerful but rare</a:t>
            </a:r>
            <a:endParaRPr lang="en-US" sz="1400" dirty="0">
              <a:ea typeface="ＭＳ Ｐゴシック" charset="0"/>
            </a:endParaRPr>
          </a:p>
          <a:p>
            <a:pPr eaLnBrk="1" hangingPunct="1">
              <a:lnSpc>
                <a:spcPct val="80000"/>
              </a:lnSpc>
            </a:pPr>
            <a:r>
              <a:rPr lang="en-US" sz="2000" dirty="0">
                <a:ea typeface="ＭＳ Ｐゴシック" charset="0"/>
              </a:rPr>
              <a:t>Dentistry is a large field with hundreds of variables, none of which are independent. What to do?</a:t>
            </a:r>
          </a:p>
        </p:txBody>
      </p:sp>
      <p:pic>
        <p:nvPicPr>
          <p:cNvPr id="66564" name="Picture 4" descr="weather-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3531"/>
            <a:ext cx="4343400" cy="108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a:t>
            </a:fld>
            <a:endParaRPr lang="de-DE" dirty="0"/>
          </a:p>
        </p:txBody>
      </p:sp>
    </p:spTree>
    <p:extLst>
      <p:ext uri="{BB962C8B-B14F-4D97-AF65-F5344CB8AC3E}">
        <p14:creationId xmlns:p14="http://schemas.microsoft.com/office/powerpoint/2010/main" val="16644361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a:t>
            </a:r>
            <a:r>
              <a:rPr lang="de-DE" b="0" dirty="0" err="1"/>
              <a:t>step</a:t>
            </a:r>
            <a:endParaRPr lang="de-DE" b="0" dirty="0"/>
          </a:p>
        </p:txBody>
      </p:sp>
      <p:graphicFrame>
        <p:nvGraphicFramePr>
          <p:cNvPr id="358406" name="Object 6"/>
          <p:cNvGraphicFramePr>
            <a:graphicFrameLocks noGrp="1" noChangeAspect="1"/>
          </p:cNvGraphicFramePr>
          <p:nvPr>
            <p:ph sz="half" idx="1"/>
          </p:nvPr>
        </p:nvGraphicFramePr>
        <p:xfrm>
          <a:off x="500063" y="4286250"/>
          <a:ext cx="5113337" cy="2184400"/>
        </p:xfrm>
        <a:graphic>
          <a:graphicData uri="http://schemas.openxmlformats.org/presentationml/2006/ole">
            <mc:AlternateContent xmlns:mc="http://schemas.openxmlformats.org/markup-compatibility/2006">
              <mc:Choice xmlns:v="urn:schemas-microsoft-com:vml" Requires="v">
                <p:oleObj name="Equation" r:id="rId3" imgW="2705100" imgH="1155700" progId="Equation.3">
                  <p:embed/>
                </p:oleObj>
              </mc:Choice>
              <mc:Fallback>
                <p:oleObj name="Equation" r:id="rId3" imgW="2705100" imgH="1155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286250"/>
                        <a:ext cx="5113337"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0051"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30052" name="Rectangle 7"/>
          <p:cNvSpPr>
            <a:spLocks noChangeArrowheads="1"/>
          </p:cNvSpPr>
          <p:nvPr/>
        </p:nvSpPr>
        <p:spPr bwMode="auto">
          <a:xfrm>
            <a:off x="574675" y="2286000"/>
            <a:ext cx="85693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Die Summation kann in die 8 Bonbongruppen aus der Tabelle </a:t>
            </a:r>
            <a:br>
              <a:rPr lang="de-DE" sz="2000" dirty="0">
                <a:solidFill>
                  <a:srgbClr val="000000"/>
                </a:solidFill>
                <a:cs typeface="Times New Roman" charset="0"/>
              </a:rPr>
            </a:br>
            <a:r>
              <a:rPr lang="de-DE" sz="2000" dirty="0">
                <a:solidFill>
                  <a:srgbClr val="000000"/>
                </a:solidFill>
                <a:cs typeface="Times New Roman" charset="0"/>
              </a:rPr>
              <a:t>aufgebrochen werden. </a:t>
            </a:r>
          </a:p>
          <a:p>
            <a:pPr marL="739775" lvl="1" indent="-282575">
              <a:lnSpc>
                <a:spcPct val="90000"/>
              </a:lnSpc>
              <a:spcBef>
                <a:spcPts val="1500"/>
              </a:spcBef>
              <a:buClr>
                <a:srgbClr val="000000"/>
              </a:buClr>
              <a:buSzPct val="100000"/>
              <a:buFont typeface="Times New Roman" charset="0"/>
              <a:buChar char="•"/>
            </a:pPr>
            <a:r>
              <a:rPr lang="de-DE" sz="1800" dirty="0">
                <a:solidFill>
                  <a:srgbClr val="000000"/>
                </a:solidFill>
                <a:cs typeface="Times New Roman" charset="0"/>
              </a:rPr>
              <a:t>Zum Beispiel ergibt die Summe über 273 </a:t>
            </a:r>
            <a:r>
              <a:rPr lang="de-DE" sz="1800" dirty="0" err="1">
                <a:solidFill>
                  <a:srgbClr val="000000"/>
                </a:solidFill>
                <a:cs typeface="Times New Roman" charset="0"/>
              </a:rPr>
              <a:t>cherry</a:t>
            </a:r>
            <a:r>
              <a:rPr lang="de-DE" sz="1800" dirty="0">
                <a:solidFill>
                  <a:srgbClr val="000000"/>
                </a:solidFill>
                <a:cs typeface="Times New Roman" charset="0"/>
              </a:rPr>
              <a:t>-Bonbons mit rotem Papier und einem Loch (erster Eintrag in der Tabelle)</a:t>
            </a:r>
          </a:p>
        </p:txBody>
      </p:sp>
      <p:graphicFrame>
        <p:nvGraphicFramePr>
          <p:cNvPr id="130053" name="Object 8"/>
          <p:cNvGraphicFramePr>
            <a:graphicFrameLocks noGrp="1" noChangeAspect="1"/>
          </p:cNvGraphicFramePr>
          <p:nvPr>
            <p:ph sz="half" idx="2"/>
          </p:nvPr>
        </p:nvGraphicFramePr>
        <p:xfrm>
          <a:off x="285750" y="712614"/>
          <a:ext cx="8256588" cy="1492250"/>
        </p:xfrm>
        <a:graphic>
          <a:graphicData uri="http://schemas.openxmlformats.org/presentationml/2006/ole">
            <mc:AlternateContent xmlns:mc="http://schemas.openxmlformats.org/markup-compatibility/2006">
              <mc:Choice xmlns:v="urn:schemas-microsoft-com:vml" Requires="v">
                <p:oleObj name="Equation" r:id="rId5" imgW="4356100" imgH="787400" progId="Equation.3">
                  <p:embed/>
                </p:oleObj>
              </mc:Choice>
              <mc:Fallback>
                <p:oleObj name="Equation" r:id="rId5" imgW="43561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712614"/>
                        <a:ext cx="8256588" cy="149225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3005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1917" y="3505373"/>
            <a:ext cx="3230563" cy="114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5" name="Rectangle 7"/>
          <p:cNvSpPr>
            <a:spLocks noChangeArrowheads="1"/>
          </p:cNvSpPr>
          <p:nvPr/>
        </p:nvSpPr>
        <p:spPr bwMode="auto">
          <a:xfrm>
            <a:off x="6662042" y="4076873"/>
            <a:ext cx="500063" cy="214313"/>
          </a:xfrm>
          <a:prstGeom prst="rect">
            <a:avLst/>
          </a:prstGeom>
          <a:noFill/>
          <a:ln w="412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a:lnSpc>
                <a:spcPct val="90000"/>
              </a:lnSpc>
              <a:buClr>
                <a:srgbClr val="000000"/>
              </a:buClr>
              <a:buSzPct val="100000"/>
              <a:buFont typeface="Times New Roman" charset="0"/>
              <a:buNone/>
            </a:pPr>
            <a:endParaRPr lang="de-DE" dirty="0"/>
          </a:p>
        </p:txBody>
      </p:sp>
      <p:graphicFrame>
        <p:nvGraphicFramePr>
          <p:cNvPr id="130056" name="Object 7"/>
          <p:cNvGraphicFramePr>
            <a:graphicFrameLocks noChangeAspect="1"/>
          </p:cNvGraphicFramePr>
          <p:nvPr/>
        </p:nvGraphicFramePr>
        <p:xfrm>
          <a:off x="6357938" y="4643438"/>
          <a:ext cx="2360612" cy="1243012"/>
        </p:xfrm>
        <a:graphic>
          <a:graphicData uri="http://schemas.openxmlformats.org/presentationml/2006/ole">
            <mc:AlternateContent xmlns:mc="http://schemas.openxmlformats.org/markup-compatibility/2006">
              <mc:Choice xmlns:v="urn:schemas-microsoft-com:vml" Requires="v">
                <p:oleObj name="Formel" r:id="rId8" imgW="1473200" imgH="774700" progId="Equation.3">
                  <p:embed/>
                </p:oleObj>
              </mc:Choice>
              <mc:Fallback>
                <p:oleObj name="Formel" r:id="rId8" imgW="1473200" imgH="774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7938" y="4643438"/>
                        <a:ext cx="2360612"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150</a:t>
            </a:fld>
            <a:endParaRPr lang="de-DE" dirty="0"/>
          </a:p>
        </p:txBody>
      </p:sp>
    </p:spTree>
    <p:extLst>
      <p:ext uri="{BB962C8B-B14F-4D97-AF65-F5344CB8AC3E}">
        <p14:creationId xmlns:p14="http://schemas.microsoft.com/office/powerpoint/2010/main" val="7829876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323850" y="226095"/>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M-Schritt</a:t>
            </a:r>
          </a:p>
        </p:txBody>
      </p:sp>
      <p:sp>
        <p:nvSpPr>
          <p:cNvPr id="132098" name="Rectangle 3"/>
          <p:cNvSpPr>
            <a:spLocks noChangeArrowheads="1"/>
          </p:cNvSpPr>
          <p:nvPr/>
        </p:nvSpPr>
        <p:spPr bwMode="auto">
          <a:xfrm>
            <a:off x="0" y="1443285"/>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32099" name="Rectangle 4"/>
          <p:cNvSpPr>
            <a:spLocks noChangeArrowheads="1"/>
          </p:cNvSpPr>
          <p:nvPr/>
        </p:nvSpPr>
        <p:spPr bwMode="auto">
          <a:xfrm>
            <a:off x="250825" y="1227385"/>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Mit der Berechnung der anderen 7 Bonbongruppe erhalten wir</a:t>
            </a:r>
            <a:endParaRPr lang="de-DE" sz="24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endParaRPr lang="de-DE" sz="1800" dirty="0">
              <a:solidFill>
                <a:schemeClr val="tx1"/>
              </a:solidFill>
            </a:endParaRP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graphicFrame>
        <p:nvGraphicFramePr>
          <p:cNvPr id="132100" name="Object 5"/>
          <p:cNvGraphicFramePr>
            <a:graphicFrameLocks noChangeAspect="1"/>
          </p:cNvGraphicFramePr>
          <p:nvPr/>
        </p:nvGraphicFramePr>
        <p:xfrm>
          <a:off x="3851275" y="1732210"/>
          <a:ext cx="2159000" cy="428625"/>
        </p:xfrm>
        <a:graphic>
          <a:graphicData uri="http://schemas.openxmlformats.org/presentationml/2006/ole">
            <mc:AlternateContent xmlns:mc="http://schemas.openxmlformats.org/markup-compatibility/2006">
              <mc:Choice xmlns:v="urn:schemas-microsoft-com:vml" Requires="v">
                <p:oleObj name="Equation" r:id="rId3" imgW="1206500" imgH="241300" progId="Equation.3">
                  <p:embed/>
                </p:oleObj>
              </mc:Choice>
              <mc:Fallback>
                <p:oleObj name="Equation" r:id="rId3" imgW="1206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732210"/>
                        <a:ext cx="2159000" cy="428625"/>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2101" name="Rectangle 9"/>
          <p:cNvSpPr>
            <a:spLocks noChangeArrowheads="1"/>
          </p:cNvSpPr>
          <p:nvPr/>
        </p:nvSpPr>
        <p:spPr bwMode="auto">
          <a:xfrm>
            <a:off x="323850" y="2451348"/>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Nun führen wir den M-Schritt aus, um 𝜃 zu verfeinern. Hierzu nehmen wir den erwarteten Zählerwert der Datenpunkte aus Tüte 1</a:t>
            </a:r>
            <a:endParaRPr lang="de-DE" sz="24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endParaRPr lang="de-DE" sz="1800" dirty="0">
              <a:solidFill>
                <a:schemeClr val="tx1"/>
              </a:solidFill>
            </a:endParaRPr>
          </a:p>
          <a:p>
            <a:pPr marL="339725" indent="-339725">
              <a:spcBef>
                <a:spcPts val="1800"/>
              </a:spcBef>
              <a:buClr>
                <a:srgbClr val="000000"/>
              </a:buClr>
              <a:buSzPct val="100000"/>
              <a:buFont typeface="Wingdings" charset="0"/>
              <a:buChar char=""/>
            </a:pPr>
            <a:endParaRPr lang="de-DE" sz="2400" dirty="0">
              <a:solidFill>
                <a:schemeClr val="tx1"/>
              </a:solidFill>
            </a:endParaRPr>
          </a:p>
        </p:txBody>
      </p:sp>
      <p:graphicFrame>
        <p:nvGraphicFramePr>
          <p:cNvPr id="132102" name="Object 10"/>
          <p:cNvGraphicFramePr>
            <a:graphicFrameLocks noGrp="1" noChangeAspect="1"/>
          </p:cNvGraphicFramePr>
          <p:nvPr>
            <p:ph idx="1"/>
          </p:nvPr>
        </p:nvGraphicFramePr>
        <p:xfrm>
          <a:off x="3236913" y="3222625"/>
          <a:ext cx="2670175" cy="587375"/>
        </p:xfrm>
        <a:graphic>
          <a:graphicData uri="http://schemas.openxmlformats.org/presentationml/2006/ole">
            <mc:AlternateContent xmlns:mc="http://schemas.openxmlformats.org/markup-compatibility/2006">
              <mc:Choice xmlns:v="urn:schemas-microsoft-com:vml" Requires="v">
                <p:oleObj name="Formel" r:id="rId5" imgW="1905000" imgH="419100" progId="Equation.3">
                  <p:embed/>
                </p:oleObj>
              </mc:Choice>
              <mc:Fallback>
                <p:oleObj name="Formel" r:id="rId5" imgW="1905000" imgH="419100" progId="Equation.3">
                  <p:embed/>
                  <p:pic>
                    <p:nvPicPr>
                      <p:cNvPr id="0" name=""/>
                      <p:cNvPicPr>
                        <a:picLocks noChangeAspect="1" noChangeArrowheads="1"/>
                      </p:cNvPicPr>
                      <p:nvPr/>
                    </p:nvPicPr>
                    <p:blipFill>
                      <a:blip r:embed="rId6"/>
                      <a:srcRect/>
                      <a:stretch>
                        <a:fillRect/>
                      </a:stretch>
                    </p:blipFill>
                    <p:spPr bwMode="auto">
                      <a:xfrm>
                        <a:off x="3236913" y="3222625"/>
                        <a:ext cx="2670175" cy="587375"/>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151</a:t>
            </a:fld>
            <a:endParaRPr lang="de-DE" dirty="0"/>
          </a:p>
        </p:txBody>
      </p:sp>
    </p:spTree>
    <p:extLst>
      <p:ext uri="{BB962C8B-B14F-4D97-AF65-F5344CB8AC3E}">
        <p14:creationId xmlns:p14="http://schemas.microsoft.com/office/powerpoint/2010/main" val="2072670918"/>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323850" y="226095"/>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Noch ein Parameter…</a:t>
            </a:r>
          </a:p>
        </p:txBody>
      </p:sp>
      <p:sp>
        <p:nvSpPr>
          <p:cNvPr id="134146" name="Rectangle 3"/>
          <p:cNvSpPr>
            <a:spLocks noChangeArrowheads="1"/>
          </p:cNvSpPr>
          <p:nvPr/>
        </p:nvSpPr>
        <p:spPr bwMode="auto">
          <a:xfrm>
            <a:off x="0" y="1341164"/>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34147" name="Rectangle 4"/>
          <p:cNvSpPr>
            <a:spLocks noChangeArrowheads="1"/>
          </p:cNvSpPr>
          <p:nvPr/>
        </p:nvSpPr>
        <p:spPr bwMode="auto">
          <a:xfrm>
            <a:off x="250825" y="1125264"/>
            <a:ext cx="8353425" cy="129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Wir machen das gleiche für den Parameter 𝜃</a:t>
            </a:r>
            <a:r>
              <a:rPr lang="de-DE" sz="2000" baseline="-25000" dirty="0">
                <a:solidFill>
                  <a:srgbClr val="000000"/>
                </a:solidFill>
                <a:cs typeface="Times New Roman" charset="0"/>
              </a:rPr>
              <a:t>F1</a:t>
            </a:r>
            <a:r>
              <a:rPr lang="de-DE" sz="2400" baseline="-25000" dirty="0">
                <a:solidFill>
                  <a:srgbClr val="000000"/>
                </a:solidFill>
                <a:cs typeface="Times New Roman" charset="0"/>
              </a:rPr>
              <a:t> </a:t>
            </a:r>
          </a:p>
          <a:p>
            <a:pPr marL="339725" indent="-339725">
              <a:spcBef>
                <a:spcPts val="1800"/>
              </a:spcBef>
              <a:buClr>
                <a:srgbClr val="000000"/>
              </a:buClr>
              <a:buSzPct val="100000"/>
              <a:buFont typeface="Wingdings" charset="0"/>
              <a:buChar char=""/>
            </a:pPr>
            <a:r>
              <a:rPr lang="de-DE" sz="2000" dirty="0">
                <a:solidFill>
                  <a:schemeClr val="tx1"/>
                </a:solidFill>
              </a:rPr>
              <a:t>E-Schritt: Bestimme erwarteten Zählerwert von </a:t>
            </a:r>
            <a:r>
              <a:rPr lang="de-DE" sz="2000" dirty="0" err="1">
                <a:solidFill>
                  <a:schemeClr val="tx1"/>
                </a:solidFill>
              </a:rPr>
              <a:t>cherry</a:t>
            </a:r>
            <a:r>
              <a:rPr lang="de-DE" sz="2000" dirty="0">
                <a:solidFill>
                  <a:schemeClr val="tx1"/>
                </a:solidFill>
              </a:rPr>
              <a:t>-Bonbons aus Tüte 1</a:t>
            </a: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graphicFrame>
        <p:nvGraphicFramePr>
          <p:cNvPr id="134148" name="Object 5"/>
          <p:cNvGraphicFramePr>
            <a:graphicFrameLocks noChangeAspect="1"/>
          </p:cNvGraphicFramePr>
          <p:nvPr/>
        </p:nvGraphicFramePr>
        <p:xfrm>
          <a:off x="611188" y="2152377"/>
          <a:ext cx="8007350" cy="1012825"/>
        </p:xfrm>
        <a:graphic>
          <a:graphicData uri="http://schemas.openxmlformats.org/presentationml/2006/ole">
            <mc:AlternateContent xmlns:mc="http://schemas.openxmlformats.org/markup-compatibility/2006">
              <mc:Choice xmlns:v="urn:schemas-microsoft-com:vml" Requires="v">
                <p:oleObj name="Formel" r:id="rId3" imgW="5397500" imgH="685800" progId="Equation.3">
                  <p:embed/>
                </p:oleObj>
              </mc:Choice>
              <mc:Fallback>
                <p:oleObj name="Formel" r:id="rId3" imgW="53975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152377"/>
                        <a:ext cx="8007350" cy="1012825"/>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49190" name="Object 6"/>
          <p:cNvGraphicFramePr>
            <a:graphicFrameLocks noGrp="1" noChangeAspect="1"/>
          </p:cNvGraphicFramePr>
          <p:nvPr>
            <p:ph idx="1"/>
          </p:nvPr>
        </p:nvGraphicFramePr>
        <p:xfrm>
          <a:off x="2268538" y="4943475"/>
          <a:ext cx="3832225" cy="784225"/>
        </p:xfrm>
        <a:graphic>
          <a:graphicData uri="http://schemas.openxmlformats.org/presentationml/2006/ole">
            <mc:AlternateContent xmlns:mc="http://schemas.openxmlformats.org/markup-compatibility/2006">
              <mc:Choice xmlns:v="urn:schemas-microsoft-com:vml" Requires="v">
                <p:oleObj name="Formel" r:id="rId5" imgW="2235200" imgH="457200" progId="Equation.3">
                  <p:embed/>
                </p:oleObj>
              </mc:Choice>
              <mc:Fallback>
                <p:oleObj name="Formel" r:id="rId5" imgW="2235200" imgH="457200" progId="Equation.3">
                  <p:embed/>
                  <p:pic>
                    <p:nvPicPr>
                      <p:cNvPr id="0" name=""/>
                      <p:cNvPicPr>
                        <a:picLocks noChangeAspect="1" noChangeArrowheads="1"/>
                      </p:cNvPicPr>
                      <p:nvPr/>
                    </p:nvPicPr>
                    <p:blipFill>
                      <a:blip r:embed="rId6"/>
                      <a:srcRect/>
                      <a:stretch>
                        <a:fillRect/>
                      </a:stretch>
                    </p:blipFill>
                    <p:spPr bwMode="auto">
                      <a:xfrm>
                        <a:off x="2268538" y="4943475"/>
                        <a:ext cx="3832225"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49191" name="Rectangle 7"/>
          <p:cNvSpPr>
            <a:spLocks noChangeArrowheads="1"/>
          </p:cNvSpPr>
          <p:nvPr/>
        </p:nvSpPr>
        <p:spPr bwMode="auto">
          <a:xfrm>
            <a:off x="250825" y="4149452"/>
            <a:ext cx="85693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M-Schritt: Verfeinere 𝜃</a:t>
            </a:r>
            <a:r>
              <a:rPr lang="de-DE" sz="2000" baseline="-25000" dirty="0">
                <a:solidFill>
                  <a:srgbClr val="000000"/>
                </a:solidFill>
                <a:cs typeface="Times New Roman" charset="0"/>
              </a:rPr>
              <a:t>F1</a:t>
            </a:r>
            <a:r>
              <a:rPr lang="de-DE" sz="2400" baseline="-25000" dirty="0">
                <a:solidFill>
                  <a:srgbClr val="000000"/>
                </a:solidFill>
                <a:cs typeface="Times New Roman" charset="0"/>
              </a:rPr>
              <a:t>  </a:t>
            </a:r>
            <a:r>
              <a:rPr lang="de-DE" sz="2000" dirty="0">
                <a:solidFill>
                  <a:srgbClr val="000000"/>
                </a:solidFill>
                <a:cs typeface="Times New Roman" charset="0"/>
              </a:rPr>
              <a:t>durch Bestimmung der relativen Häufigkeiten</a:t>
            </a:r>
          </a:p>
          <a:p>
            <a:pPr marL="339725" indent="-339725">
              <a:spcBef>
                <a:spcPts val="1800"/>
              </a:spcBef>
              <a:buClr>
                <a:srgbClr val="000000"/>
              </a:buClr>
              <a:buSzPct val="100000"/>
              <a:buFont typeface="Wingdings" charset="0"/>
              <a:buChar char=""/>
            </a:pPr>
            <a:endParaRPr lang="de-DE" sz="2000" dirty="0">
              <a:solidFill>
                <a:srgbClr val="000000"/>
              </a:solidFill>
              <a:cs typeface="Times New Roman" charset="0"/>
            </a:endParaRPr>
          </a:p>
        </p:txBody>
      </p:sp>
      <p:sp>
        <p:nvSpPr>
          <p:cNvPr id="134151" name="Rectangle 8"/>
          <p:cNvSpPr>
            <a:spLocks noChangeArrowheads="1"/>
          </p:cNvSpPr>
          <p:nvPr/>
        </p:nvSpPr>
        <p:spPr bwMode="auto">
          <a:xfrm>
            <a:off x="395288" y="3069952"/>
            <a:ext cx="8569325" cy="954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Bestimmbar aus naivem </a:t>
            </a:r>
            <a:r>
              <a:rPr lang="de-DE" sz="2000" dirty="0" err="1">
                <a:solidFill>
                  <a:srgbClr val="000000"/>
                </a:solidFill>
                <a:cs typeface="Times New Roman" charset="0"/>
              </a:rPr>
              <a:t>Bayesschen</a:t>
            </a:r>
            <a:r>
              <a:rPr lang="de-DE" sz="2000" dirty="0">
                <a:solidFill>
                  <a:srgbClr val="000000"/>
                </a:solidFill>
                <a:cs typeface="Times New Roman" charset="0"/>
              </a:rPr>
              <a:t> Modell wie vorher besprochen</a:t>
            </a:r>
          </a:p>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Als Übung…</a:t>
            </a:r>
          </a:p>
        </p:txBody>
      </p:sp>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152</a:t>
            </a:fld>
            <a:endParaRPr lang="de-DE" dirty="0"/>
          </a:p>
        </p:txBody>
      </p:sp>
    </p:spTree>
    <p:extLst>
      <p:ext uri="{BB962C8B-B14F-4D97-AF65-F5344CB8AC3E}">
        <p14:creationId xmlns:p14="http://schemas.microsoft.com/office/powerpoint/2010/main" val="2198720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9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1"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323850" y="2996952"/>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Für jeden Satz von Parametern können wir die Log-</a:t>
            </a:r>
            <a:r>
              <a:rPr lang="de-DE" sz="2000" dirty="0" err="1">
                <a:solidFill>
                  <a:srgbClr val="000000"/>
                </a:solidFill>
                <a:cs typeface="Times New Roman" charset="0"/>
              </a:rPr>
              <a:t>Likelihood</a:t>
            </a:r>
            <a:r>
              <a:rPr lang="de-DE" sz="2000" dirty="0">
                <a:solidFill>
                  <a:srgbClr val="000000"/>
                </a:solidFill>
                <a:cs typeface="Times New Roman" charset="0"/>
              </a:rPr>
              <a:t> bestimmen wie auch schon früher</a:t>
            </a:r>
          </a:p>
          <a:p>
            <a:pPr lvl="1">
              <a:lnSpc>
                <a:spcPct val="90000"/>
              </a:lnSpc>
              <a:spcBef>
                <a:spcPts val="1500"/>
              </a:spcBef>
              <a:buClr>
                <a:srgbClr val="000000"/>
              </a:buClr>
              <a:buSzPct val="100000"/>
            </a:pPr>
            <a:endParaRPr lang="de-DE" sz="2000" dirty="0">
              <a:solidFill>
                <a:schemeClr val="tx1"/>
              </a:solidFill>
            </a:endParaRPr>
          </a:p>
        </p:txBody>
      </p:sp>
      <p:sp>
        <p:nvSpPr>
          <p:cNvPr id="136194" name="Rectangle 3"/>
          <p:cNvSpPr>
            <a:spLocks noGrp="1" noChangeArrowheads="1"/>
          </p:cNvSpPr>
          <p:nvPr>
            <p:ph type="title"/>
          </p:nvPr>
        </p:nvSpPr>
        <p:spPr>
          <a:xfrm>
            <a:off x="304800" y="226095"/>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Lernergebnis</a:t>
            </a:r>
          </a:p>
        </p:txBody>
      </p:sp>
      <p:graphicFrame>
        <p:nvGraphicFramePr>
          <p:cNvPr id="136195" name="Object 4"/>
          <p:cNvGraphicFramePr>
            <a:graphicFrameLocks noGrp="1" noChangeAspect="1"/>
          </p:cNvGraphicFramePr>
          <p:nvPr>
            <p:ph sz="half" idx="1"/>
          </p:nvPr>
        </p:nvGraphicFramePr>
        <p:xfrm>
          <a:off x="2195513" y="1569219"/>
          <a:ext cx="4824412" cy="1355725"/>
        </p:xfrm>
        <a:graphic>
          <a:graphicData uri="http://schemas.openxmlformats.org/presentationml/2006/ole">
            <mc:AlternateContent xmlns:mc="http://schemas.openxmlformats.org/markup-compatibility/2006">
              <mc:Choice xmlns:v="urn:schemas-microsoft-com:vml" Requires="v">
                <p:oleObj name="Formel" r:id="rId3" imgW="2755900" imgH="774700" progId="Equation.3">
                  <p:embed/>
                </p:oleObj>
              </mc:Choice>
              <mc:Fallback>
                <p:oleObj name="Formel" r:id="rId3" imgW="2755900" imgH="774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569219"/>
                        <a:ext cx="4824412"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6196" name="Rectangle 6"/>
          <p:cNvSpPr>
            <a:spLocks noChangeArrowheads="1"/>
          </p:cNvSpPr>
          <p:nvPr/>
        </p:nvSpPr>
        <p:spPr bwMode="auto">
          <a:xfrm>
            <a:off x="0" y="1340395"/>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36197" name="Rectangle 7"/>
          <p:cNvSpPr>
            <a:spLocks noChangeArrowheads="1"/>
          </p:cNvSpPr>
          <p:nvPr/>
        </p:nvSpPr>
        <p:spPr bwMode="auto">
          <a:xfrm>
            <a:off x="250825" y="1052736"/>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Nach einem vollen Zyklus über alle Parameter haben wir</a:t>
            </a:r>
            <a:endParaRPr lang="de-DE" sz="2400" baseline="-250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sp>
        <p:nvSpPr>
          <p:cNvPr id="136198" name="Rectangle 10"/>
          <p:cNvSpPr>
            <a:spLocks noChangeArrowheads="1"/>
          </p:cNvSpPr>
          <p:nvPr/>
        </p:nvSpPr>
        <p:spPr bwMode="auto">
          <a:xfrm>
            <a:off x="323528" y="3890179"/>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Man kann zeigen, dass dieser Wert mit jeder EM-Iteration steigt (Konvergenz)</a:t>
            </a:r>
          </a:p>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EM mit Maximum-</a:t>
            </a:r>
            <a:r>
              <a:rPr lang="de-DE" sz="2000" dirty="0" err="1">
                <a:solidFill>
                  <a:srgbClr val="000000"/>
                </a:solidFill>
                <a:cs typeface="Times New Roman" charset="0"/>
              </a:rPr>
              <a:t>Likelihood</a:t>
            </a:r>
            <a:r>
              <a:rPr lang="de-DE" sz="2000" dirty="0">
                <a:solidFill>
                  <a:srgbClr val="000000"/>
                </a:solidFill>
                <a:cs typeface="Times New Roman" charset="0"/>
              </a:rPr>
              <a:t> bleibt aber bei lokalen Maxima hängen bleiben (ggf. mehrere Startwerte nehmen, Priors berücksichtigen oder MAP nehmen)</a:t>
            </a: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153</a:t>
            </a:fld>
            <a:endParaRPr lang="de-DE" dirty="0"/>
          </a:p>
        </p:txBody>
      </p:sp>
    </p:spTree>
    <p:extLst>
      <p:ext uri="{BB962C8B-B14F-4D97-AF65-F5344CB8AC3E}">
        <p14:creationId xmlns:p14="http://schemas.microsoft.com/office/powerpoint/2010/main" val="101800867"/>
      </p:ext>
    </p:extLst>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323850" y="2996952"/>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Für jeden Satz von Parametern können wir die Log-</a:t>
            </a:r>
            <a:r>
              <a:rPr lang="de-DE" sz="2000" dirty="0" err="1">
                <a:solidFill>
                  <a:srgbClr val="000000"/>
                </a:solidFill>
                <a:cs typeface="Times New Roman" charset="0"/>
              </a:rPr>
              <a:t>Likelihood</a:t>
            </a:r>
            <a:r>
              <a:rPr lang="de-DE" sz="2000" dirty="0">
                <a:solidFill>
                  <a:srgbClr val="000000"/>
                </a:solidFill>
                <a:cs typeface="Times New Roman" charset="0"/>
              </a:rPr>
              <a:t> bestimmen wie auch schon früher</a:t>
            </a:r>
          </a:p>
          <a:p>
            <a:pPr lvl="1">
              <a:lnSpc>
                <a:spcPct val="90000"/>
              </a:lnSpc>
              <a:spcBef>
                <a:spcPts val="1500"/>
              </a:spcBef>
              <a:buClr>
                <a:srgbClr val="000000"/>
              </a:buClr>
              <a:buSzPct val="100000"/>
            </a:pPr>
            <a:endParaRPr lang="de-DE" sz="2000" dirty="0">
              <a:solidFill>
                <a:schemeClr val="tx1"/>
              </a:solidFill>
            </a:endParaRPr>
          </a:p>
        </p:txBody>
      </p:sp>
      <p:sp>
        <p:nvSpPr>
          <p:cNvPr id="136194" name="Rectangle 3"/>
          <p:cNvSpPr>
            <a:spLocks noGrp="1" noChangeArrowheads="1"/>
          </p:cNvSpPr>
          <p:nvPr>
            <p:ph type="title"/>
          </p:nvPr>
        </p:nvSpPr>
        <p:spPr>
          <a:xfrm>
            <a:off x="304800" y="226095"/>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Lernergebnis</a:t>
            </a:r>
          </a:p>
        </p:txBody>
      </p:sp>
      <p:graphicFrame>
        <p:nvGraphicFramePr>
          <p:cNvPr id="136195" name="Object 4"/>
          <p:cNvGraphicFramePr>
            <a:graphicFrameLocks noGrp="1" noChangeAspect="1"/>
          </p:cNvGraphicFramePr>
          <p:nvPr>
            <p:ph sz="half" idx="1"/>
          </p:nvPr>
        </p:nvGraphicFramePr>
        <p:xfrm>
          <a:off x="2195513" y="1569219"/>
          <a:ext cx="4824412" cy="1355725"/>
        </p:xfrm>
        <a:graphic>
          <a:graphicData uri="http://schemas.openxmlformats.org/presentationml/2006/ole">
            <mc:AlternateContent xmlns:mc="http://schemas.openxmlformats.org/markup-compatibility/2006">
              <mc:Choice xmlns:v="urn:schemas-microsoft-com:vml" Requires="v">
                <p:oleObj name="Formel" r:id="rId3" imgW="2755900" imgH="774700" progId="Equation.3">
                  <p:embed/>
                </p:oleObj>
              </mc:Choice>
              <mc:Fallback>
                <p:oleObj name="Formel" r:id="rId3" imgW="2755900" imgH="774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569219"/>
                        <a:ext cx="4824412"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6196" name="Rectangle 6"/>
          <p:cNvSpPr>
            <a:spLocks noChangeArrowheads="1"/>
          </p:cNvSpPr>
          <p:nvPr/>
        </p:nvSpPr>
        <p:spPr bwMode="auto">
          <a:xfrm>
            <a:off x="0" y="1340395"/>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36197" name="Rectangle 7"/>
          <p:cNvSpPr>
            <a:spLocks noChangeArrowheads="1"/>
          </p:cNvSpPr>
          <p:nvPr/>
        </p:nvSpPr>
        <p:spPr bwMode="auto">
          <a:xfrm>
            <a:off x="250825" y="1052736"/>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Nach einem vollen Zyklus über alle Parameter haben wir</a:t>
            </a:r>
            <a:endParaRPr lang="de-DE" sz="2400" baseline="-25000" dirty="0">
              <a:solidFill>
                <a:srgbClr val="000000"/>
              </a:solidFill>
              <a:cs typeface="Times New Roman" charset="0"/>
            </a:endParaRPr>
          </a:p>
          <a:p>
            <a:pPr marL="739775" lvl="1" indent="-282575">
              <a:lnSpc>
                <a:spcPct val="90000"/>
              </a:lnSpc>
              <a:spcBef>
                <a:spcPts val="1500"/>
              </a:spcBef>
              <a:buClr>
                <a:srgbClr val="000000"/>
              </a:buClr>
              <a:buSzPct val="100000"/>
              <a:buFont typeface="Times New Roman" charset="0"/>
              <a:buChar char="•"/>
            </a:pPr>
            <a:endParaRPr lang="de-DE" sz="2000" dirty="0">
              <a:solidFill>
                <a:schemeClr val="tx1"/>
              </a:solidFill>
            </a:endParaRPr>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154</a:t>
            </a:fld>
            <a:endParaRPr lang="de-DE" dirty="0"/>
          </a:p>
        </p:txBody>
      </p:sp>
      <p:graphicFrame>
        <p:nvGraphicFramePr>
          <p:cNvPr id="9" name="Object 5"/>
          <p:cNvGraphicFramePr>
            <a:graphicFrameLocks noGrp="1" noChangeAspect="1"/>
          </p:cNvGraphicFramePr>
          <p:nvPr>
            <p:ph sz="quarter" idx="2"/>
          </p:nvPr>
        </p:nvGraphicFramePr>
        <p:xfrm>
          <a:off x="755576" y="3645024"/>
          <a:ext cx="7561262" cy="982662"/>
        </p:xfrm>
        <a:graphic>
          <a:graphicData uri="http://schemas.openxmlformats.org/presentationml/2006/ole">
            <mc:AlternateContent xmlns:mc="http://schemas.openxmlformats.org/markup-compatibility/2006">
              <mc:Choice xmlns:v="urn:schemas-microsoft-com:vml" Requires="v">
                <p:oleObj name="Formel" r:id="rId5" imgW="3517900" imgH="457200" progId="Equation.3">
                  <p:embed/>
                </p:oleObj>
              </mc:Choice>
              <mc:Fallback>
                <p:oleObj name="Formel" r:id="rId5" imgW="35179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645024"/>
                        <a:ext cx="7561262" cy="98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323850" y="4509120"/>
            <a:ext cx="4476750" cy="176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cs typeface="Times New Roman" charset="0"/>
              </a:rPr>
              <a:t>Wir können zeigen, das die Log-</a:t>
            </a:r>
            <a:r>
              <a:rPr lang="de-DE" sz="2000" dirty="0" err="1">
                <a:solidFill>
                  <a:srgbClr val="000000"/>
                </a:solidFill>
                <a:cs typeface="Times New Roman" charset="0"/>
              </a:rPr>
              <a:t>Likelihood</a:t>
            </a:r>
            <a:r>
              <a:rPr lang="de-DE" sz="2000" dirty="0">
                <a:solidFill>
                  <a:srgbClr val="000000"/>
                </a:solidFill>
                <a:cs typeface="Times New Roman" charset="0"/>
              </a:rPr>
              <a:t> </a:t>
            </a:r>
            <a:r>
              <a:rPr lang="de-DE" sz="2000" dirty="0">
                <a:solidFill>
                  <a:schemeClr val="accent1">
                    <a:lumMod val="50000"/>
                  </a:schemeClr>
                </a:solidFill>
                <a:cs typeface="Times New Roman" charset="0"/>
              </a:rPr>
              <a:t>L = log P(d, h</a:t>
            </a:r>
            <a:r>
              <a:rPr lang="de-DE" sz="2000" b="1" baseline="-25000" dirty="0">
                <a:solidFill>
                  <a:schemeClr val="accent1">
                    <a:lumMod val="50000"/>
                  </a:schemeClr>
                </a:solidFill>
                <a:cs typeface="Times New Roman" charset="0"/>
              </a:rPr>
              <a:t>𝜃</a:t>
            </a:r>
            <a:r>
              <a:rPr lang="de-DE" sz="2000" dirty="0">
                <a:solidFill>
                  <a:schemeClr val="accent1">
                    <a:lumMod val="50000"/>
                  </a:schemeClr>
                </a:solidFill>
                <a:cs typeface="Times New Roman" charset="0"/>
              </a:rPr>
              <a:t>)</a:t>
            </a:r>
            <a:br>
              <a:rPr lang="de-DE" sz="2000" dirty="0">
                <a:solidFill>
                  <a:schemeClr val="accent1">
                    <a:lumMod val="50000"/>
                  </a:schemeClr>
                </a:solidFill>
                <a:cs typeface="Times New Roman" charset="0"/>
              </a:rPr>
            </a:br>
            <a:r>
              <a:rPr lang="de-DE" sz="2000" dirty="0">
                <a:solidFill>
                  <a:srgbClr val="000000"/>
                </a:solidFill>
                <a:cs typeface="Times New Roman" charset="0"/>
              </a:rPr>
              <a:t>in jeder Iteration ansteigt, so dass die initiale </a:t>
            </a:r>
            <a:r>
              <a:rPr lang="de-DE" sz="2000" dirty="0" err="1">
                <a:solidFill>
                  <a:srgbClr val="000000"/>
                </a:solidFill>
                <a:cs typeface="Times New Roman" charset="0"/>
              </a:rPr>
              <a:t>Likelihood</a:t>
            </a:r>
            <a:r>
              <a:rPr lang="de-DE" sz="2000" dirty="0">
                <a:solidFill>
                  <a:srgbClr val="000000"/>
                </a:solidFill>
                <a:cs typeface="Times New Roman" charset="0"/>
              </a:rPr>
              <a:t> schon nach drei Iterationen überflügelt wird</a:t>
            </a:r>
            <a:endParaRPr lang="de-DE" sz="2000" dirty="0">
              <a:solidFill>
                <a:schemeClr val="tx1"/>
              </a:solidFill>
            </a:endParaRPr>
          </a:p>
        </p:txBody>
      </p:sp>
      <p:pic>
        <p:nvPicPr>
          <p:cNvPr id="11" name="Bild 8" descr="candy-progress64.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4500686"/>
            <a:ext cx="3048000"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Callout 1">
            <a:extLst>
              <a:ext uri="{FF2B5EF4-FFF2-40B4-BE49-F238E27FC236}">
                <a16:creationId xmlns:a16="http://schemas.microsoft.com/office/drawing/2014/main" id="{D79B2823-69F1-4649-ADC3-0D8A950B2EDB}"/>
              </a:ext>
            </a:extLst>
          </p:cNvPr>
          <p:cNvSpPr/>
          <p:nvPr/>
        </p:nvSpPr>
        <p:spPr>
          <a:xfrm>
            <a:off x="7524391" y="4909318"/>
            <a:ext cx="1895872" cy="720080"/>
          </a:xfrm>
          <a:prstGeom prst="wedgeEllipseCallout">
            <a:avLst>
              <a:gd name="adj1" fmla="val -50475"/>
              <a:gd name="adj2" fmla="val -745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accent1">
                    <a:lumMod val="50000"/>
                  </a:schemeClr>
                </a:solidFill>
              </a:rPr>
              <a:t>L </a:t>
            </a:r>
            <a:r>
              <a:rPr lang="de-DE" dirty="0" err="1">
                <a:solidFill>
                  <a:schemeClr val="accent1">
                    <a:lumMod val="50000"/>
                  </a:schemeClr>
                </a:solidFill>
              </a:rPr>
              <a:t>of</a:t>
            </a:r>
            <a:r>
              <a:rPr lang="de-DE" dirty="0">
                <a:solidFill>
                  <a:schemeClr val="accent1">
                    <a:lumMod val="50000"/>
                  </a:schemeClr>
                </a:solidFill>
              </a:rPr>
              <a:t> </a:t>
            </a:r>
            <a:r>
              <a:rPr lang="de-DE" dirty="0" err="1">
                <a:solidFill>
                  <a:schemeClr val="accent1">
                    <a:lumMod val="50000"/>
                  </a:schemeClr>
                </a:solidFill>
              </a:rPr>
              <a:t>true</a:t>
            </a:r>
            <a:r>
              <a:rPr lang="de-DE" dirty="0">
                <a:solidFill>
                  <a:schemeClr val="accent1">
                    <a:lumMod val="50000"/>
                  </a:schemeClr>
                </a:solidFill>
              </a:rPr>
              <a:t> </a:t>
            </a:r>
            <a:r>
              <a:rPr lang="de-DE" dirty="0" err="1">
                <a:solidFill>
                  <a:schemeClr val="accent1">
                    <a:lumMod val="50000"/>
                  </a:schemeClr>
                </a:solidFill>
              </a:rPr>
              <a:t>model</a:t>
            </a:r>
            <a:endParaRPr lang="de-DE" dirty="0">
              <a:solidFill>
                <a:schemeClr val="accent1">
                  <a:lumMod val="50000"/>
                </a:schemeClr>
              </a:solidFill>
            </a:endParaRPr>
          </a:p>
        </p:txBody>
      </p:sp>
      <p:sp>
        <p:nvSpPr>
          <p:cNvPr id="12" name="Oval Callout 11">
            <a:extLst>
              <a:ext uri="{FF2B5EF4-FFF2-40B4-BE49-F238E27FC236}">
                <a16:creationId xmlns:a16="http://schemas.microsoft.com/office/drawing/2014/main" id="{F9E74813-5B4E-724B-BA2C-86E8CDD4A189}"/>
              </a:ext>
            </a:extLst>
          </p:cNvPr>
          <p:cNvSpPr/>
          <p:nvPr/>
        </p:nvSpPr>
        <p:spPr>
          <a:xfrm>
            <a:off x="5913305" y="5431833"/>
            <a:ext cx="1895872" cy="720080"/>
          </a:xfrm>
          <a:prstGeom prst="wedgeEllipseCallout">
            <a:avLst>
              <a:gd name="adj1" fmla="val -61959"/>
              <a:gd name="adj2" fmla="val -765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accent1">
                    <a:lumMod val="50000"/>
                  </a:schemeClr>
                </a:solidFill>
              </a:rPr>
              <a:t>L </a:t>
            </a:r>
            <a:r>
              <a:rPr lang="de-DE" dirty="0" err="1">
                <a:solidFill>
                  <a:schemeClr val="accent1">
                    <a:lumMod val="50000"/>
                  </a:schemeClr>
                </a:solidFill>
              </a:rPr>
              <a:t>of</a:t>
            </a:r>
            <a:r>
              <a:rPr lang="de-DE" dirty="0">
                <a:solidFill>
                  <a:schemeClr val="accent1">
                    <a:lumMod val="50000"/>
                  </a:schemeClr>
                </a:solidFill>
              </a:rPr>
              <a:t> </a:t>
            </a:r>
            <a:r>
              <a:rPr lang="de-DE" dirty="0" err="1">
                <a:solidFill>
                  <a:schemeClr val="accent1">
                    <a:lumMod val="50000"/>
                  </a:schemeClr>
                </a:solidFill>
              </a:rPr>
              <a:t>iterated</a:t>
            </a:r>
            <a:br>
              <a:rPr lang="de-DE" dirty="0">
                <a:solidFill>
                  <a:schemeClr val="accent1">
                    <a:lumMod val="50000"/>
                  </a:schemeClr>
                </a:solidFill>
              </a:rPr>
            </a:br>
            <a:r>
              <a:rPr lang="de-DE" dirty="0" err="1">
                <a:solidFill>
                  <a:schemeClr val="accent1">
                    <a:lumMod val="50000"/>
                  </a:schemeClr>
                </a:solidFill>
              </a:rPr>
              <a:t>model</a:t>
            </a:r>
            <a:endParaRPr lang="de-DE" dirty="0">
              <a:solidFill>
                <a:schemeClr val="accent1">
                  <a:lumMod val="50000"/>
                </a:schemeClr>
              </a:solidFill>
            </a:endParaRPr>
          </a:p>
        </p:txBody>
      </p:sp>
      <p:sp>
        <p:nvSpPr>
          <p:cNvPr id="3" name="TextBox 2">
            <a:extLst>
              <a:ext uri="{FF2B5EF4-FFF2-40B4-BE49-F238E27FC236}">
                <a16:creationId xmlns:a16="http://schemas.microsoft.com/office/drawing/2014/main" id="{DDDB08EA-6427-0C42-AACF-5E23CB218653}"/>
              </a:ext>
            </a:extLst>
          </p:cNvPr>
          <p:cNvSpPr txBox="1"/>
          <p:nvPr/>
        </p:nvSpPr>
        <p:spPr>
          <a:xfrm>
            <a:off x="-2148114" y="4746171"/>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881703863"/>
      </p:ext>
    </p:extLst>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t>EM: Diskussion</a:t>
            </a:r>
          </a:p>
        </p:txBody>
      </p:sp>
      <p:sp>
        <p:nvSpPr>
          <p:cNvPr id="140290" name="Rectangle 3"/>
          <p:cNvSpPr>
            <a:spLocks noChangeArrowheads="1"/>
          </p:cNvSpPr>
          <p:nvPr/>
        </p:nvSpPr>
        <p:spPr bwMode="auto">
          <a:xfrm>
            <a:off x="0" y="1051669"/>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140291" name="Rectangle 4"/>
          <p:cNvSpPr>
            <a:spLocks noChangeArrowheads="1"/>
          </p:cNvSpPr>
          <p:nvPr/>
        </p:nvSpPr>
        <p:spPr bwMode="auto">
          <a:xfrm>
            <a:off x="323850" y="1124694"/>
            <a:ext cx="8353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Für komplexere BNs ist der Algorithmus der gleiche</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Im allgemeinen müssen wir die CPT-Einträge für jede Variable </a:t>
            </a:r>
            <a:r>
              <a:rPr lang="de-DE" sz="2000" dirty="0" err="1">
                <a:solidFill>
                  <a:srgbClr val="000000"/>
                </a:solidFill>
              </a:rPr>
              <a:t>X</a:t>
            </a:r>
            <a:r>
              <a:rPr lang="de-DE" sz="2000" baseline="-25000" dirty="0" err="1">
                <a:solidFill>
                  <a:srgbClr val="000000"/>
                </a:solidFill>
              </a:rPr>
              <a:t>i</a:t>
            </a:r>
            <a:r>
              <a:rPr lang="de-DE" sz="2000" dirty="0">
                <a:solidFill>
                  <a:srgbClr val="000000"/>
                </a:solidFill>
              </a:rPr>
              <a:t> gegeben die Elternknotenwerte </a:t>
            </a:r>
            <a:r>
              <a:rPr lang="de-DE" sz="2000" dirty="0" err="1">
                <a:solidFill>
                  <a:srgbClr val="000000"/>
                </a:solidFill>
              </a:rPr>
              <a:t>Pa</a:t>
            </a:r>
            <a:r>
              <a:rPr lang="de-DE" sz="2000" baseline="-25000" dirty="0" err="1">
                <a:solidFill>
                  <a:srgbClr val="000000"/>
                </a:solidFill>
              </a:rPr>
              <a:t>i</a:t>
            </a:r>
            <a:r>
              <a:rPr lang="de-DE" sz="2000" dirty="0">
                <a:solidFill>
                  <a:srgbClr val="000000"/>
                </a:solidFill>
              </a:rPr>
              <a:t> berechnen</a:t>
            </a:r>
            <a:endParaRPr lang="de-DE" sz="2000" baseline="-250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𝜃</a:t>
            </a:r>
            <a:r>
              <a:rPr lang="de-DE" sz="2000" baseline="-25000" dirty="0" err="1">
                <a:solidFill>
                  <a:srgbClr val="000000"/>
                </a:solidFill>
                <a:cs typeface="Times New Roman" charset="0"/>
              </a:rPr>
              <a:t>ijk</a:t>
            </a:r>
            <a:r>
              <a:rPr lang="de-DE" sz="2000" dirty="0">
                <a:solidFill>
                  <a:srgbClr val="000000"/>
                </a:solidFill>
                <a:cs typeface="Times New Roman" charset="0"/>
              </a:rPr>
              <a:t>= P(</a:t>
            </a:r>
            <a:r>
              <a:rPr lang="de-DE" sz="2000" dirty="0" err="1">
                <a:solidFill>
                  <a:srgbClr val="000000"/>
                </a:solidFill>
              </a:rPr>
              <a:t>X</a:t>
            </a:r>
            <a:r>
              <a:rPr lang="de-DE" sz="2000" baseline="-25000" dirty="0" err="1">
                <a:solidFill>
                  <a:srgbClr val="000000"/>
                </a:solidFill>
              </a:rPr>
              <a:t>i</a:t>
            </a:r>
            <a:r>
              <a:rPr lang="de-DE" sz="2000" dirty="0">
                <a:solidFill>
                  <a:srgbClr val="000000"/>
                </a:solidFill>
              </a:rPr>
              <a:t> = </a:t>
            </a:r>
            <a:r>
              <a:rPr lang="de-DE" sz="2000" dirty="0" err="1">
                <a:solidFill>
                  <a:srgbClr val="000000"/>
                </a:solidFill>
              </a:rPr>
              <a:t>x</a:t>
            </a:r>
            <a:r>
              <a:rPr lang="de-DE" sz="2000" baseline="-25000" dirty="0" err="1">
                <a:solidFill>
                  <a:srgbClr val="000000"/>
                </a:solidFill>
              </a:rPr>
              <a:t>ij</a:t>
            </a:r>
            <a:r>
              <a:rPr lang="de-DE" sz="2000" dirty="0" err="1">
                <a:solidFill>
                  <a:srgbClr val="000000"/>
                </a:solidFill>
              </a:rPr>
              <a:t>|Pa</a:t>
            </a:r>
            <a:r>
              <a:rPr lang="de-DE" sz="2000" baseline="-25000" dirty="0" err="1">
                <a:solidFill>
                  <a:srgbClr val="000000"/>
                </a:solidFill>
              </a:rPr>
              <a:t>i</a:t>
            </a:r>
            <a:r>
              <a:rPr lang="de-DE" sz="2000" baseline="-25000" dirty="0">
                <a:solidFill>
                  <a:srgbClr val="000000"/>
                </a:solidFill>
              </a:rPr>
              <a:t> = </a:t>
            </a:r>
            <a:r>
              <a:rPr lang="de-DE" sz="2000" dirty="0" err="1">
                <a:solidFill>
                  <a:srgbClr val="000000"/>
                </a:solidFill>
              </a:rPr>
              <a:t>pa</a:t>
            </a:r>
            <a:r>
              <a:rPr lang="de-DE" sz="2000" baseline="-25000" dirty="0" err="1">
                <a:solidFill>
                  <a:srgbClr val="000000"/>
                </a:solidFill>
              </a:rPr>
              <a:t>ik</a:t>
            </a:r>
            <a:r>
              <a:rPr lang="de-DE" sz="2000" dirty="0">
                <a:solidFill>
                  <a:srgbClr val="000000"/>
                </a:solidFill>
              </a:rPr>
              <a:t>)</a:t>
            </a:r>
          </a:p>
          <a:p>
            <a:pPr marL="739775" lvl="1" indent="-282575">
              <a:lnSpc>
                <a:spcPct val="90000"/>
              </a:lnSpc>
              <a:spcBef>
                <a:spcPts val="1500"/>
              </a:spcBef>
              <a:buClr>
                <a:srgbClr val="000000"/>
              </a:buClr>
              <a:buSzPct val="100000"/>
              <a:buFont typeface="Times New Roman" charset="0"/>
              <a:buChar char="•"/>
            </a:pPr>
            <a:endParaRPr lang="de-DE" sz="2000" dirty="0">
              <a:solidFill>
                <a:srgbClr val="000000"/>
              </a:solidFill>
              <a:cs typeface="Times New Roman" charset="0"/>
            </a:endParaRPr>
          </a:p>
        </p:txBody>
      </p:sp>
      <p:graphicFrame>
        <p:nvGraphicFramePr>
          <p:cNvPr id="140292" name="Object 5"/>
          <p:cNvGraphicFramePr>
            <a:graphicFrameLocks noGrp="1" noChangeAspect="1"/>
          </p:cNvGraphicFramePr>
          <p:nvPr>
            <p:ph idx="1"/>
          </p:nvPr>
        </p:nvGraphicFramePr>
        <p:xfrm>
          <a:off x="1042988" y="3067794"/>
          <a:ext cx="2655887" cy="735013"/>
        </p:xfrm>
        <a:graphic>
          <a:graphicData uri="http://schemas.openxmlformats.org/presentationml/2006/ole">
            <mc:AlternateContent xmlns:mc="http://schemas.openxmlformats.org/markup-compatibility/2006">
              <mc:Choice xmlns:v="urn:schemas-microsoft-com:vml" Requires="v">
                <p:oleObj name="Formel" r:id="rId3" imgW="1790700" imgH="495300" progId="Equation.3">
                  <p:embed/>
                </p:oleObj>
              </mc:Choice>
              <mc:Fallback>
                <p:oleObj name="Formel" r:id="rId3" imgW="17907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067794"/>
                        <a:ext cx="2655887"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40293" name="Rectangle 9"/>
          <p:cNvSpPr>
            <a:spLocks noChangeArrowheads="1"/>
          </p:cNvSpPr>
          <p:nvPr/>
        </p:nvSpPr>
        <p:spPr bwMode="auto">
          <a:xfrm>
            <a:off x="323850" y="4077444"/>
            <a:ext cx="8353425" cy="2323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cs typeface="Times New Roman" charset="0"/>
              </a:rPr>
              <a:t>Die erwarteten Zählerwerte werden durch Summierung über die Beispiele berechnet, nachdem all notwendigen </a:t>
            </a:r>
            <a:br>
              <a:rPr lang="de-DE" sz="2400" dirty="0">
                <a:solidFill>
                  <a:srgbClr val="000000"/>
                </a:solidFill>
                <a:cs typeface="Times New Roman" charset="0"/>
              </a:rPr>
            </a:br>
            <a:r>
              <a:rPr lang="de-DE" sz="2400" i="1" dirty="0">
                <a:solidFill>
                  <a:srgbClr val="000000"/>
                </a:solidFill>
                <a:cs typeface="Times New Roman" charset="0"/>
              </a:rPr>
              <a:t>P(</a:t>
            </a:r>
            <a:r>
              <a:rPr lang="de-DE" sz="2400" i="1" dirty="0" err="1">
                <a:solidFill>
                  <a:srgbClr val="000000"/>
                </a:solidFill>
              </a:rPr>
              <a:t>X</a:t>
            </a:r>
            <a:r>
              <a:rPr lang="de-DE" sz="2400" i="1" baseline="-25000" dirty="0" err="1">
                <a:solidFill>
                  <a:srgbClr val="000000"/>
                </a:solidFill>
              </a:rPr>
              <a:t>i</a:t>
            </a:r>
            <a:r>
              <a:rPr lang="de-DE" sz="2400" i="1" dirty="0">
                <a:solidFill>
                  <a:srgbClr val="000000"/>
                </a:solidFill>
              </a:rPr>
              <a:t> = </a:t>
            </a:r>
            <a:r>
              <a:rPr lang="de-DE" sz="2400" i="1" dirty="0" err="1">
                <a:solidFill>
                  <a:srgbClr val="000000"/>
                </a:solidFill>
              </a:rPr>
              <a:t>x</a:t>
            </a:r>
            <a:r>
              <a:rPr lang="de-DE" sz="2400" i="1" baseline="-25000" dirty="0" err="1">
                <a:solidFill>
                  <a:srgbClr val="000000"/>
                </a:solidFill>
              </a:rPr>
              <a:t>ij</a:t>
            </a:r>
            <a:r>
              <a:rPr lang="de-DE" sz="2400" i="1" dirty="0" err="1">
                <a:solidFill>
                  <a:srgbClr val="000000"/>
                </a:solidFill>
              </a:rPr>
              <a:t>,Pa</a:t>
            </a:r>
            <a:r>
              <a:rPr lang="de-DE" sz="2400" i="1" baseline="-25000" dirty="0" err="1">
                <a:solidFill>
                  <a:srgbClr val="000000"/>
                </a:solidFill>
              </a:rPr>
              <a:t>i</a:t>
            </a:r>
            <a:r>
              <a:rPr lang="de-DE" sz="2400" i="1" baseline="-25000" dirty="0">
                <a:solidFill>
                  <a:srgbClr val="000000"/>
                </a:solidFill>
              </a:rPr>
              <a:t> = </a:t>
            </a:r>
            <a:r>
              <a:rPr lang="de-DE" sz="2400" i="1" dirty="0" err="1">
                <a:solidFill>
                  <a:srgbClr val="000000"/>
                </a:solidFill>
              </a:rPr>
              <a:t>pa</a:t>
            </a:r>
            <a:r>
              <a:rPr lang="de-DE" sz="2400" i="1" baseline="-25000" dirty="0" err="1">
                <a:solidFill>
                  <a:srgbClr val="000000"/>
                </a:solidFill>
              </a:rPr>
              <a:t>ik</a:t>
            </a:r>
            <a:r>
              <a:rPr lang="de-DE" sz="2400" i="1" dirty="0">
                <a:solidFill>
                  <a:srgbClr val="000000"/>
                </a:solidFill>
              </a:rPr>
              <a:t>) </a:t>
            </a:r>
            <a:r>
              <a:rPr lang="de-DE" sz="2400" dirty="0">
                <a:solidFill>
                  <a:srgbClr val="000000"/>
                </a:solidFill>
              </a:rPr>
              <a:t>mittels BN-Algorithmen bestimmt sind</a:t>
            </a:r>
          </a:p>
          <a:p>
            <a:pPr marL="339725" indent="-339725">
              <a:spcBef>
                <a:spcPts val="1800"/>
              </a:spcBef>
              <a:buClr>
                <a:srgbClr val="000000"/>
              </a:buClr>
              <a:buSzPct val="100000"/>
              <a:buFont typeface="Wingdings" charset="0"/>
              <a:buChar char=""/>
            </a:pPr>
            <a:r>
              <a:rPr lang="de-DE" sz="2400" dirty="0">
                <a:solidFill>
                  <a:srgbClr val="000000"/>
                </a:solidFill>
              </a:rPr>
              <a:t>Das Verfahren kann in eine kombinatorische Explosion laufen (ggf. Approximationstechniken angewendet)</a:t>
            </a:r>
            <a:endParaRPr lang="de-DE" sz="2400" i="1" dirty="0">
              <a:solidFill>
                <a:srgbClr val="000000"/>
              </a:solidFill>
              <a:cs typeface="Times New Roman" charset="0"/>
            </a:endParaRP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155</a:t>
            </a:fld>
            <a:endParaRPr lang="de-DE" dirty="0"/>
          </a:p>
        </p:txBody>
      </p:sp>
    </p:spTree>
    <p:extLst>
      <p:ext uri="{BB962C8B-B14F-4D97-AF65-F5344CB8AC3E}">
        <p14:creationId xmlns:p14="http://schemas.microsoft.com/office/powerpoint/2010/main" val="170663779"/>
      </p:ext>
    </p:extLst>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Foliennummernplatzhalter 3"/>
          <p:cNvSpPr>
            <a:spLocks noGrp="1"/>
          </p:cNvSpPr>
          <p:nvPr>
            <p:ph type="sldNum" sz="quarter" idx="12"/>
          </p:nvPr>
        </p:nvSpPr>
        <p:spPr>
          <a:xfrm>
            <a:off x="685800" y="6248400"/>
            <a:ext cx="1901825" cy="454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l" eaLnBrk="1" hangingPunct="1"/>
            <a:fld id="{AF80D15A-3914-6D4E-BA64-6FEB4ABCBE72}" type="slidenum">
              <a:rPr lang="en-US" sz="1000">
                <a:solidFill>
                  <a:schemeClr val="tx1"/>
                </a:solidFill>
              </a:rPr>
              <a:pPr algn="l" eaLnBrk="1" hangingPunct="1"/>
              <a:t>156</a:t>
            </a:fld>
            <a:endParaRPr lang="en-US" sz="1000">
              <a:solidFill>
                <a:schemeClr val="tx1"/>
              </a:solidFill>
            </a:endParaRPr>
          </a:p>
        </p:txBody>
      </p:sp>
      <p:sp>
        <p:nvSpPr>
          <p:cNvPr id="144386" name="Rectangle 2"/>
          <p:cNvSpPr>
            <a:spLocks noGrp="1" noChangeArrowheads="1"/>
          </p:cNvSpPr>
          <p:nvPr>
            <p:ph type="title"/>
          </p:nvPr>
        </p:nvSpPr>
        <p:spPr>
          <a:xfrm>
            <a:off x="358899" y="260350"/>
            <a:ext cx="9037637" cy="1143000"/>
          </a:xfrm>
        </p:spPr>
        <p:txBody>
          <a:bodyPr/>
          <a:lstStyle/>
          <a:p>
            <a:r>
              <a:rPr lang="en-US">
                <a:latin typeface="+mn-lt"/>
                <a:cs typeface="ＭＳ Ｐゴシック" charset="0"/>
              </a:rPr>
              <a:t>Learning Bayesian network structures </a:t>
            </a:r>
          </a:p>
        </p:txBody>
      </p:sp>
      <p:sp>
        <p:nvSpPr>
          <p:cNvPr id="144387" name="Rectangle 3"/>
          <p:cNvSpPr>
            <a:spLocks noGrp="1" noChangeArrowheads="1"/>
          </p:cNvSpPr>
          <p:nvPr>
            <p:ph type="body" idx="1"/>
          </p:nvPr>
        </p:nvSpPr>
        <p:spPr/>
        <p:txBody>
          <a:bodyPr/>
          <a:lstStyle/>
          <a:p>
            <a:pPr marL="342900" indent="-342900"/>
            <a:r>
              <a:rPr lang="en-US" dirty="0">
                <a:cs typeface="ＭＳ Ｐゴシック" charset="0"/>
              </a:rPr>
              <a:t>Given training set</a:t>
            </a:r>
          </a:p>
          <a:p>
            <a:pPr marL="342900" indent="-342900"/>
            <a:r>
              <a:rPr lang="en-US" dirty="0">
                <a:cs typeface="ＭＳ Ｐゴシック" charset="0"/>
              </a:rPr>
              <a:t>Find model that best matches </a:t>
            </a:r>
            <a:r>
              <a:rPr lang="en-US" b="1" i="1" dirty="0">
                <a:cs typeface="ＭＳ Ｐゴシック" charset="0"/>
              </a:rPr>
              <a:t>D</a:t>
            </a:r>
            <a:endParaRPr lang="en-US" dirty="0">
              <a:cs typeface="ＭＳ Ｐゴシック" charset="0"/>
            </a:endParaRPr>
          </a:p>
          <a:p>
            <a:pPr marL="742950" lvl="1" indent="-285750"/>
            <a:r>
              <a:rPr lang="en-US" dirty="0">
                <a:ea typeface="ＭＳ Ｐゴシック" charset="0"/>
                <a:cs typeface="ＭＳ Ｐゴシック" charset="0"/>
              </a:rPr>
              <a:t>model selection </a:t>
            </a:r>
          </a:p>
          <a:p>
            <a:pPr marL="742950" lvl="1" indent="-285750"/>
            <a:r>
              <a:rPr lang="en-US" dirty="0">
                <a:ea typeface="ＭＳ Ｐゴシック" charset="0"/>
                <a:cs typeface="ＭＳ Ｐゴシック" charset="0"/>
              </a:rPr>
              <a:t>parameter estimation</a:t>
            </a:r>
          </a:p>
          <a:p>
            <a:pPr marL="742950" lvl="1" indent="-285750"/>
            <a:endParaRPr lang="en-US" dirty="0">
              <a:ea typeface="ＭＳ Ｐゴシック" charset="0"/>
              <a:cs typeface="ＭＳ Ｐゴシック" charset="0"/>
            </a:endParaRPr>
          </a:p>
        </p:txBody>
      </p:sp>
      <p:graphicFrame>
        <p:nvGraphicFramePr>
          <p:cNvPr id="144388" name="Object 2"/>
          <p:cNvGraphicFramePr>
            <a:graphicFrameLocks noChangeAspect="1"/>
          </p:cNvGraphicFramePr>
          <p:nvPr/>
        </p:nvGraphicFramePr>
        <p:xfrm>
          <a:off x="3473474" y="1224358"/>
          <a:ext cx="3249613" cy="527050"/>
        </p:xfrm>
        <a:graphic>
          <a:graphicData uri="http://schemas.openxmlformats.org/presentationml/2006/ole">
            <mc:AlternateContent xmlns:mc="http://schemas.openxmlformats.org/markup-compatibility/2006">
              <mc:Choice xmlns:v="urn:schemas-microsoft-com:vml" Requires="v">
                <p:oleObj name="Equation" r:id="rId3" imgW="1244600" imgH="203200" progId="Equation.3">
                  <p:embed/>
                </p:oleObj>
              </mc:Choice>
              <mc:Fallback>
                <p:oleObj name="Equation" r:id="rId3" imgW="1244600" imgH="203200" progId="Equation.3">
                  <p:embed/>
                  <p:pic>
                    <p:nvPicPr>
                      <p:cNvPr id="14438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74" y="1224358"/>
                        <a:ext cx="3249613" cy="527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4389" name="Rectangle 7"/>
          <p:cNvSpPr>
            <a:spLocks noChangeArrowheads="1"/>
          </p:cNvSpPr>
          <p:nvPr/>
        </p:nvSpPr>
        <p:spPr bwMode="auto">
          <a:xfrm>
            <a:off x="1403648" y="5589240"/>
            <a:ext cx="12620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b="1" dirty="0">
                <a:solidFill>
                  <a:schemeClr val="hlink"/>
                </a:solidFill>
              </a:rPr>
              <a:t>Data D</a:t>
            </a:r>
            <a:endParaRPr lang="en-US" b="1" dirty="0"/>
          </a:p>
        </p:txBody>
      </p:sp>
      <p:sp>
        <p:nvSpPr>
          <p:cNvPr id="354309" name="AutoShape 5"/>
          <p:cNvSpPr>
            <a:spLocks noChangeAspect="1" noChangeArrowheads="1"/>
          </p:cNvSpPr>
          <p:nvPr/>
        </p:nvSpPr>
        <p:spPr bwMode="auto">
          <a:xfrm>
            <a:off x="4800600" y="4252913"/>
            <a:ext cx="1941513" cy="1004887"/>
          </a:xfrm>
          <a:prstGeom prst="rightArrowCallout">
            <a:avLst>
              <a:gd name="adj1" fmla="val 16843"/>
              <a:gd name="adj2" fmla="val 25000"/>
              <a:gd name="adj3" fmla="val 48543"/>
              <a:gd name="adj4" fmla="val 66667"/>
            </a:avLst>
          </a:prstGeom>
          <a:solidFill>
            <a:schemeClr val="accent1">
              <a:alpha val="50000"/>
            </a:schemeClr>
          </a:solidFill>
          <a:ln w="12700">
            <a:noFill/>
            <a:miter lim="800000"/>
            <a:headEnd/>
            <a:tailEnd/>
          </a:ln>
          <a:effectLst>
            <a:prstShdw prst="shdw17" dist="17961" dir="2700000">
              <a:schemeClr val="accent1">
                <a:gamma/>
                <a:shade val="60000"/>
                <a:invGamma/>
                <a:alpha val="74998"/>
              </a:schemeClr>
            </a:prstShdw>
          </a:effectLst>
        </p:spPr>
        <p:txBody>
          <a:bodyPr anchor="ctr"/>
          <a:lstStyle/>
          <a:p>
            <a:pPr algn="ctr">
              <a:defRPr/>
            </a:pPr>
            <a:endParaRPr lang="en-US" b="1">
              <a:solidFill>
                <a:srgbClr val="CC99FF"/>
              </a:solidFill>
              <a:effectLst>
                <a:outerShdw blurRad="38100" dist="38100" dir="2700000" algn="tl">
                  <a:srgbClr val="000000"/>
                </a:outerShdw>
              </a:effectLst>
              <a:latin typeface="Arial" charset="0"/>
            </a:endParaRPr>
          </a:p>
          <a:p>
            <a:pPr algn="ctr">
              <a:defRPr/>
            </a:pPr>
            <a:r>
              <a:rPr lang="en-US" b="1">
                <a:solidFill>
                  <a:srgbClr val="CC99FF"/>
                </a:solidFill>
                <a:effectLst>
                  <a:outerShdw blurRad="38100" dist="38100" dir="2700000" algn="tl">
                    <a:srgbClr val="000000"/>
                  </a:outerShdw>
                </a:effectLst>
                <a:latin typeface="Arial" charset="0"/>
              </a:rPr>
              <a:t>Inducer</a:t>
            </a:r>
          </a:p>
          <a:p>
            <a:pPr algn="ctr">
              <a:defRPr/>
            </a:pPr>
            <a:endParaRPr lang="en-US">
              <a:solidFill>
                <a:srgbClr val="CC99FF"/>
              </a:solidFill>
              <a:latin typeface="Arial" charset="0"/>
            </a:endParaRPr>
          </a:p>
        </p:txBody>
      </p:sp>
      <p:sp>
        <p:nvSpPr>
          <p:cNvPr id="144391" name="AutoShape 6"/>
          <p:cNvSpPr>
            <a:spLocks noChangeArrowheads="1"/>
          </p:cNvSpPr>
          <p:nvPr/>
        </p:nvSpPr>
        <p:spPr bwMode="auto">
          <a:xfrm>
            <a:off x="3810000" y="4495800"/>
            <a:ext cx="735013" cy="4889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50195"/>
            </a:schemeClr>
          </a:solidFill>
          <a:ln w="12700">
            <a:solidFill>
              <a:schemeClr val="tx1"/>
            </a:solidFill>
            <a:miter lim="800000"/>
            <a:headEnd/>
            <a:tailEnd/>
          </a:ln>
        </p:spPr>
        <p:txBody>
          <a:bodyPr wrap="none" anchor="ctr">
            <a:spAutoFit/>
          </a:bodyPr>
          <a:lstStyle/>
          <a:p>
            <a:endParaRPr lang="de-DE"/>
          </a:p>
        </p:txBody>
      </p:sp>
      <p:grpSp>
        <p:nvGrpSpPr>
          <p:cNvPr id="144392" name="Group 8"/>
          <p:cNvGrpSpPr>
            <a:grpSpLocks/>
          </p:cNvGrpSpPr>
          <p:nvPr/>
        </p:nvGrpSpPr>
        <p:grpSpPr bwMode="auto">
          <a:xfrm>
            <a:off x="6858000" y="3810000"/>
            <a:ext cx="1524000" cy="1914525"/>
            <a:chOff x="4645" y="2359"/>
            <a:chExt cx="960" cy="1206"/>
          </a:xfrm>
        </p:grpSpPr>
        <p:sp>
          <p:nvSpPr>
            <p:cNvPr id="144396" name="Line 9"/>
            <p:cNvSpPr>
              <a:spLocks noChangeShapeType="1"/>
            </p:cNvSpPr>
            <p:nvPr/>
          </p:nvSpPr>
          <p:spPr bwMode="auto">
            <a:xfrm flipH="1">
              <a:off x="5148" y="2600"/>
              <a:ext cx="196" cy="220"/>
            </a:xfrm>
            <a:prstGeom prst="line">
              <a:avLst/>
            </a:prstGeom>
            <a:noFill/>
            <a:ln w="38100" cap="sq">
              <a:solidFill>
                <a:schemeClr val="tx1"/>
              </a:solidFill>
              <a:round/>
              <a:headEnd type="none" w="med" len="sm"/>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sp>
          <p:nvSpPr>
            <p:cNvPr id="144397" name="Line 10"/>
            <p:cNvSpPr>
              <a:spLocks noChangeShapeType="1"/>
            </p:cNvSpPr>
            <p:nvPr/>
          </p:nvSpPr>
          <p:spPr bwMode="auto">
            <a:xfrm>
              <a:off x="4844" y="2622"/>
              <a:ext cx="193" cy="198"/>
            </a:xfrm>
            <a:prstGeom prst="line">
              <a:avLst/>
            </a:prstGeom>
            <a:noFill/>
            <a:ln w="38100" cap="sq">
              <a:solidFill>
                <a:schemeClr val="tx1"/>
              </a:solidFill>
              <a:round/>
              <a:headEnd type="none" w="med" len="sm"/>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sp>
          <p:nvSpPr>
            <p:cNvPr id="144398" name="Line 11"/>
            <p:cNvSpPr>
              <a:spLocks noChangeShapeType="1"/>
            </p:cNvSpPr>
            <p:nvPr/>
          </p:nvSpPr>
          <p:spPr bwMode="auto">
            <a:xfrm>
              <a:off x="5111" y="3072"/>
              <a:ext cx="25" cy="240"/>
            </a:xfrm>
            <a:prstGeom prst="line">
              <a:avLst/>
            </a:prstGeom>
            <a:noFill/>
            <a:ln w="38100" cap="sq">
              <a:solidFill>
                <a:schemeClr val="tx1"/>
              </a:solidFill>
              <a:round/>
              <a:headEnd type="none" w="med" len="sm"/>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sp>
          <p:nvSpPr>
            <p:cNvPr id="144399" name="Oval 12"/>
            <p:cNvSpPr>
              <a:spLocks noChangeArrowheads="1"/>
            </p:cNvSpPr>
            <p:nvPr/>
          </p:nvSpPr>
          <p:spPr bwMode="auto">
            <a:xfrm>
              <a:off x="4927" y="3312"/>
              <a:ext cx="449" cy="253"/>
            </a:xfrm>
            <a:prstGeom prst="ellipse">
              <a:avLst/>
            </a:prstGeom>
            <a:solidFill>
              <a:srgbClr val="FF9933"/>
            </a:solidFill>
            <a:ln w="38100">
              <a:solidFill>
                <a:schemeClr val="tx1"/>
              </a:solidFill>
              <a:round/>
              <a:headEnd type="none" w="sm" len="sm"/>
              <a:tailEnd/>
            </a:ln>
          </p:spPr>
          <p:txBody>
            <a:bodyPr wrap="none" anchor="ctr"/>
            <a:lstStyle/>
            <a:p>
              <a:pPr algn="ctr"/>
              <a:r>
                <a:rPr lang="en-US" b="1" i="1"/>
                <a:t>C</a:t>
              </a:r>
            </a:p>
          </p:txBody>
        </p:sp>
        <p:sp>
          <p:nvSpPr>
            <p:cNvPr id="144400" name="Oval 13"/>
            <p:cNvSpPr>
              <a:spLocks noChangeArrowheads="1"/>
            </p:cNvSpPr>
            <p:nvPr/>
          </p:nvSpPr>
          <p:spPr bwMode="auto">
            <a:xfrm>
              <a:off x="4885" y="2829"/>
              <a:ext cx="448" cy="253"/>
            </a:xfrm>
            <a:prstGeom prst="ellipse">
              <a:avLst/>
            </a:prstGeom>
            <a:solidFill>
              <a:srgbClr val="FF9933"/>
            </a:solidFill>
            <a:ln w="38100">
              <a:solidFill>
                <a:schemeClr val="tx1"/>
              </a:solidFill>
              <a:round/>
              <a:headEnd type="none" w="sm" len="sm"/>
              <a:tailEnd/>
            </a:ln>
          </p:spPr>
          <p:txBody>
            <a:bodyPr wrap="none" anchor="ctr"/>
            <a:lstStyle/>
            <a:p>
              <a:pPr algn="ctr"/>
              <a:r>
                <a:rPr lang="en-US" b="1" i="1"/>
                <a:t>A</a:t>
              </a:r>
            </a:p>
          </p:txBody>
        </p:sp>
        <p:sp>
          <p:nvSpPr>
            <p:cNvPr id="144401" name="Oval 14"/>
            <p:cNvSpPr>
              <a:spLocks noChangeArrowheads="1"/>
            </p:cNvSpPr>
            <p:nvPr/>
          </p:nvSpPr>
          <p:spPr bwMode="auto">
            <a:xfrm>
              <a:off x="5156" y="2359"/>
              <a:ext cx="449" cy="253"/>
            </a:xfrm>
            <a:prstGeom prst="ellipse">
              <a:avLst/>
            </a:prstGeom>
            <a:solidFill>
              <a:srgbClr val="FF9933"/>
            </a:solidFill>
            <a:ln w="38100">
              <a:solidFill>
                <a:schemeClr val="tx1"/>
              </a:solidFill>
              <a:round/>
              <a:headEnd type="none" w="sm" len="sm"/>
              <a:tailEnd/>
            </a:ln>
          </p:spPr>
          <p:txBody>
            <a:bodyPr wrap="none" anchor="ctr"/>
            <a:lstStyle/>
            <a:p>
              <a:pPr algn="ctr"/>
              <a:r>
                <a:rPr lang="en-US" b="1" i="1"/>
                <a:t>E</a:t>
              </a:r>
            </a:p>
          </p:txBody>
        </p:sp>
        <p:sp>
          <p:nvSpPr>
            <p:cNvPr id="144402" name="Oval 15"/>
            <p:cNvSpPr>
              <a:spLocks noChangeArrowheads="1"/>
            </p:cNvSpPr>
            <p:nvPr/>
          </p:nvSpPr>
          <p:spPr bwMode="auto">
            <a:xfrm>
              <a:off x="4645" y="2359"/>
              <a:ext cx="448" cy="253"/>
            </a:xfrm>
            <a:prstGeom prst="ellipse">
              <a:avLst/>
            </a:prstGeom>
            <a:solidFill>
              <a:srgbClr val="FF9933"/>
            </a:solidFill>
            <a:ln w="38100">
              <a:solidFill>
                <a:schemeClr val="tx1"/>
              </a:solidFill>
              <a:round/>
              <a:headEnd type="none" w="sm" len="sm"/>
              <a:tailEnd/>
            </a:ln>
          </p:spPr>
          <p:txBody>
            <a:bodyPr wrap="none" anchor="ctr"/>
            <a:lstStyle/>
            <a:p>
              <a:pPr algn="ctr"/>
              <a:r>
                <a:rPr lang="en-US" b="1" i="1"/>
                <a:t>B</a:t>
              </a:r>
            </a:p>
          </p:txBody>
        </p:sp>
      </p:grpSp>
      <p:grpSp>
        <p:nvGrpSpPr>
          <p:cNvPr id="144393" name="Group 19"/>
          <p:cNvGrpSpPr>
            <a:grpSpLocks/>
          </p:cNvGrpSpPr>
          <p:nvPr/>
        </p:nvGrpSpPr>
        <p:grpSpPr bwMode="auto">
          <a:xfrm>
            <a:off x="796925" y="3962400"/>
            <a:ext cx="2860675" cy="1773238"/>
            <a:chOff x="144" y="2160"/>
            <a:chExt cx="1802" cy="1117"/>
          </a:xfrm>
        </p:grpSpPr>
        <p:sp>
          <p:nvSpPr>
            <p:cNvPr id="144394" name="AutoShape 16" descr="25%"/>
            <p:cNvSpPr>
              <a:spLocks noChangeAspect="1" noChangeArrowheads="1"/>
            </p:cNvSpPr>
            <p:nvPr/>
          </p:nvSpPr>
          <p:spPr bwMode="auto">
            <a:xfrm>
              <a:off x="144" y="2160"/>
              <a:ext cx="1802" cy="1117"/>
            </a:xfrm>
            <a:prstGeom prst="can">
              <a:avLst>
                <a:gd name="adj" fmla="val 22176"/>
              </a:avLst>
            </a:prstGeom>
            <a:pattFill prst="pct25">
              <a:fgClr>
                <a:srgbClr val="00FFFF"/>
              </a:fgClr>
              <a:bgClr>
                <a:srgbClr val="FFFFFF"/>
              </a:bgClr>
            </a:pattFill>
            <a:ln w="38100">
              <a:solidFill>
                <a:schemeClr val="tx1"/>
              </a:solidFill>
              <a:round/>
              <a:headEnd type="none" w="sm" len="sm"/>
              <a:tailEnd/>
            </a:ln>
          </p:spPr>
          <p:txBody>
            <a:bodyPr anchor="ctr">
              <a:spAutoFit/>
            </a:bodyPr>
            <a:lstStyle/>
            <a:p>
              <a:endParaRPr lang="de-DE"/>
            </a:p>
          </p:txBody>
        </p:sp>
        <p:graphicFrame>
          <p:nvGraphicFramePr>
            <p:cNvPr id="144395" name="Object 3"/>
            <p:cNvGraphicFramePr>
              <a:graphicFrameLocks noChangeAspect="1"/>
            </p:cNvGraphicFramePr>
            <p:nvPr/>
          </p:nvGraphicFramePr>
          <p:xfrm>
            <a:off x="336" y="2448"/>
            <a:ext cx="1463" cy="692"/>
          </p:xfrm>
          <a:graphic>
            <a:graphicData uri="http://schemas.openxmlformats.org/presentationml/2006/ole">
              <mc:AlternateContent xmlns:mc="http://schemas.openxmlformats.org/markup-compatibility/2006">
                <mc:Choice xmlns:v="urn:schemas-microsoft-com:vml" Requires="v">
                  <p:oleObj name="Formel" r:id="rId5" imgW="2006600" imgH="914400" progId="Equation.3">
                    <p:embed/>
                  </p:oleObj>
                </mc:Choice>
                <mc:Fallback>
                  <p:oleObj name="Formel" r:id="rId5" imgW="2006600" imgH="914400" progId="Equation.3">
                    <p:embed/>
                    <p:pic>
                      <p:nvPicPr>
                        <p:cNvPr id="14439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2448"/>
                          <a:ext cx="1463" cy="6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 name="Textfeld 1"/>
          <p:cNvSpPr txBox="1"/>
          <p:nvPr/>
        </p:nvSpPr>
        <p:spPr>
          <a:xfrm>
            <a:off x="2339752" y="6175895"/>
            <a:ext cx="6945957" cy="646331"/>
          </a:xfrm>
          <a:prstGeom prst="rect">
            <a:avLst/>
          </a:prstGeom>
          <a:solidFill>
            <a:srgbClr val="FFFF99"/>
          </a:solidFill>
        </p:spPr>
        <p:txBody>
          <a:bodyPr wrap="none" rtlCol="0">
            <a:spAutoFit/>
          </a:bodyPr>
          <a:lstStyle/>
          <a:p>
            <a:r>
              <a:rPr lang="de-DE" dirty="0" err="1"/>
              <a:t>Some</a:t>
            </a:r>
            <a:r>
              <a:rPr lang="de-DE" dirty="0"/>
              <a:t> </a:t>
            </a:r>
            <a:r>
              <a:rPr lang="de-DE" dirty="0" err="1"/>
              <a:t>of</a:t>
            </a:r>
            <a:r>
              <a:rPr lang="de-DE" dirty="0"/>
              <a:t> </a:t>
            </a:r>
            <a:r>
              <a:rPr lang="de-DE" dirty="0" err="1"/>
              <a:t>the</a:t>
            </a:r>
            <a:r>
              <a:rPr lang="de-DE" dirty="0"/>
              <a:t> </a:t>
            </a:r>
            <a:r>
              <a:rPr lang="de-DE" dirty="0" err="1"/>
              <a:t>following</a:t>
            </a:r>
            <a:r>
              <a:rPr lang="de-DE" dirty="0"/>
              <a:t> </a:t>
            </a:r>
            <a:r>
              <a:rPr lang="de-DE" dirty="0" err="1"/>
              <a:t>slides</a:t>
            </a:r>
            <a:r>
              <a:rPr lang="de-DE" dirty="0"/>
              <a:t> </a:t>
            </a:r>
            <a:r>
              <a:rPr lang="de-DE" dirty="0" err="1"/>
              <a:t>from</a:t>
            </a:r>
            <a:r>
              <a:rPr lang="de-DE" dirty="0"/>
              <a:t> an AI </a:t>
            </a:r>
            <a:r>
              <a:rPr lang="de-DE" dirty="0" err="1"/>
              <a:t>course</a:t>
            </a:r>
            <a:r>
              <a:rPr lang="de-DE" dirty="0"/>
              <a:t> „</a:t>
            </a:r>
            <a:r>
              <a:rPr lang="de-DE" dirty="0" err="1"/>
              <a:t>Graphical</a:t>
            </a:r>
            <a:r>
              <a:rPr lang="de-DE" dirty="0"/>
              <a:t> </a:t>
            </a:r>
            <a:r>
              <a:rPr lang="de-DE" dirty="0" err="1"/>
              <a:t>models</a:t>
            </a:r>
            <a:r>
              <a:rPr lang="de-DE" dirty="0"/>
              <a:t>“</a:t>
            </a:r>
          </a:p>
          <a:p>
            <a:r>
              <a:rPr lang="de-DE" dirty="0" err="1"/>
              <a:t>by</a:t>
            </a:r>
            <a:r>
              <a:rPr lang="de-DE" dirty="0"/>
              <a:t> Burgard/De </a:t>
            </a:r>
            <a:r>
              <a:rPr lang="de-DE" dirty="0" err="1"/>
              <a:t>Raedt</a:t>
            </a:r>
            <a:r>
              <a:rPr lang="de-DE" dirty="0"/>
              <a:t>/Kersting/Nebel </a:t>
            </a:r>
          </a:p>
        </p:txBody>
      </p:sp>
      <p:sp>
        <p:nvSpPr>
          <p:cNvPr id="21" name="Slide Number Placeholder 3">
            <a:extLst>
              <a:ext uri="{FF2B5EF4-FFF2-40B4-BE49-F238E27FC236}">
                <a16:creationId xmlns:a16="http://schemas.microsoft.com/office/drawing/2014/main" id="{DB721E4F-1F63-344F-908C-38744E105C9A}"/>
              </a:ext>
            </a:extLst>
          </p:cNvPr>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156</a:t>
            </a:fld>
            <a:endParaRPr lang="de-DE" dirty="0"/>
          </a:p>
        </p:txBody>
      </p:sp>
    </p:spTree>
    <p:extLst>
      <p:ext uri="{BB962C8B-B14F-4D97-AF65-F5344CB8AC3E}">
        <p14:creationId xmlns:p14="http://schemas.microsoft.com/office/powerpoint/2010/main" val="31136250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3" name="Foliennummernplatzhalter 3"/>
          <p:cNvSpPr>
            <a:spLocks noGrp="1"/>
          </p:cNvSpPr>
          <p:nvPr>
            <p:ph type="sldNum" sz="quarter" idx="12"/>
          </p:nvPr>
        </p:nvSpPr>
        <p:spPr>
          <a:xfrm>
            <a:off x="685800" y="6248400"/>
            <a:ext cx="1901825" cy="454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l" eaLnBrk="1" hangingPunct="1"/>
            <a:fld id="{89D0050D-844F-6540-9191-3A7AE82D001F}" type="slidenum">
              <a:rPr lang="en-US" sz="1000">
                <a:solidFill>
                  <a:schemeClr val="tx1"/>
                </a:solidFill>
              </a:rPr>
              <a:pPr algn="l" eaLnBrk="1" hangingPunct="1"/>
              <a:t>157</a:t>
            </a:fld>
            <a:endParaRPr lang="en-US" sz="1000">
              <a:solidFill>
                <a:schemeClr val="tx1"/>
              </a:solidFill>
            </a:endParaRPr>
          </a:p>
        </p:txBody>
      </p:sp>
      <p:sp>
        <p:nvSpPr>
          <p:cNvPr id="146434" name="Rectangle 2"/>
          <p:cNvSpPr>
            <a:spLocks noGrp="1" noChangeArrowheads="1"/>
          </p:cNvSpPr>
          <p:nvPr>
            <p:ph type="title"/>
          </p:nvPr>
        </p:nvSpPr>
        <p:spPr/>
        <p:txBody>
          <a:bodyPr/>
          <a:lstStyle/>
          <a:p>
            <a:r>
              <a:rPr lang="en-US">
                <a:latin typeface="+mn-lt"/>
                <a:cs typeface="ＭＳ Ｐゴシック" charset="0"/>
              </a:rPr>
              <a:t>Model selection</a:t>
            </a:r>
          </a:p>
        </p:txBody>
      </p:sp>
      <p:sp>
        <p:nvSpPr>
          <p:cNvPr id="358403" name="Rectangle 3"/>
          <p:cNvSpPr>
            <a:spLocks noGrp="1" noChangeArrowheads="1"/>
          </p:cNvSpPr>
          <p:nvPr>
            <p:ph type="body" idx="1"/>
          </p:nvPr>
        </p:nvSpPr>
        <p:spPr>
          <a:xfrm>
            <a:off x="539552" y="1268760"/>
            <a:ext cx="7772400" cy="4003675"/>
          </a:xfrm>
        </p:spPr>
        <p:txBody>
          <a:bodyPr/>
          <a:lstStyle/>
          <a:p>
            <a:pPr marL="174625" indent="-174625">
              <a:buFontTx/>
              <a:buNone/>
            </a:pPr>
            <a:r>
              <a:rPr lang="en-US" b="1" dirty="0">
                <a:cs typeface="ＭＳ Ｐゴシック" charset="0"/>
              </a:rPr>
              <a:t>Goal:</a:t>
            </a:r>
            <a:r>
              <a:rPr lang="en-US" dirty="0">
                <a:cs typeface="ＭＳ Ｐゴシック" charset="0"/>
              </a:rPr>
              <a:t> Select the best network structure, given the data</a:t>
            </a:r>
            <a:endParaRPr lang="en-US" b="1" dirty="0">
              <a:cs typeface="ＭＳ Ｐゴシック" charset="0"/>
            </a:endParaRPr>
          </a:p>
          <a:p>
            <a:pPr marL="174625" indent="-174625">
              <a:buFontTx/>
              <a:buNone/>
            </a:pPr>
            <a:r>
              <a:rPr lang="en-US" b="1" dirty="0">
                <a:cs typeface="ＭＳ Ｐゴシック" charset="0"/>
              </a:rPr>
              <a:t>Input:</a:t>
            </a:r>
          </a:p>
          <a:p>
            <a:pPr marL="517525" lvl="1" indent="-228600"/>
            <a:r>
              <a:rPr lang="en-US" sz="2400" dirty="0">
                <a:ea typeface="ＭＳ Ｐゴシック" charset="0"/>
                <a:cs typeface="ＭＳ Ｐゴシック" charset="0"/>
              </a:rPr>
              <a:t>Training data</a:t>
            </a:r>
          </a:p>
          <a:p>
            <a:pPr marL="517525" lvl="1" indent="-228600"/>
            <a:r>
              <a:rPr lang="en-US" sz="2400" dirty="0">
                <a:ea typeface="ＭＳ Ｐゴシック" charset="0"/>
                <a:cs typeface="ＭＳ Ｐゴシック" charset="0"/>
              </a:rPr>
              <a:t>Scoring function</a:t>
            </a:r>
            <a:endParaRPr lang="en-US" dirty="0">
              <a:ea typeface="ＭＳ Ｐゴシック" charset="0"/>
              <a:cs typeface="ＭＳ Ｐゴシック" charset="0"/>
            </a:endParaRPr>
          </a:p>
          <a:p>
            <a:pPr marL="174625" indent="-174625">
              <a:buFontTx/>
              <a:buNone/>
            </a:pPr>
            <a:r>
              <a:rPr lang="en-US" b="1" dirty="0">
                <a:cs typeface="ＭＳ Ｐゴシック" charset="0"/>
              </a:rPr>
              <a:t>Output:</a:t>
            </a:r>
          </a:p>
          <a:p>
            <a:pPr marL="517525" lvl="1" indent="-228600"/>
            <a:r>
              <a:rPr lang="en-US" sz="2400" dirty="0">
                <a:ea typeface="ＭＳ Ｐゴシック" charset="0"/>
                <a:cs typeface="ＭＳ Ｐゴシック" charset="0"/>
              </a:rPr>
              <a:t>A network that maximizes the score</a:t>
            </a:r>
          </a:p>
          <a:p>
            <a:pPr marL="174625" indent="-174625"/>
            <a:endParaRPr lang="en-US" sz="2800" dirty="0">
              <a:cs typeface="ＭＳ Ｐゴシック" charset="0"/>
            </a:endParaRPr>
          </a:p>
          <a:p>
            <a:pPr marL="174625" indent="-174625">
              <a:buFontTx/>
              <a:buNone/>
            </a:pPr>
            <a:endParaRPr lang="en-US" b="1" dirty="0">
              <a:solidFill>
                <a:srgbClr val="006699"/>
              </a:solidFill>
              <a:cs typeface="ＭＳ Ｐゴシック" charset="0"/>
            </a:endParaRPr>
          </a:p>
        </p:txBody>
      </p:sp>
      <p:sp>
        <p:nvSpPr>
          <p:cNvPr id="5" name="Slide Number Placeholder 3">
            <a:extLst>
              <a:ext uri="{FF2B5EF4-FFF2-40B4-BE49-F238E27FC236}">
                <a16:creationId xmlns:a16="http://schemas.microsoft.com/office/drawing/2014/main" id="{60D4E136-B5DA-9546-A398-3E5938C0574A}"/>
              </a:ext>
            </a:extLst>
          </p:cNvPr>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157</a:t>
            </a:fld>
            <a:endParaRPr lang="de-DE" dirty="0"/>
          </a:p>
        </p:txBody>
      </p:sp>
    </p:spTree>
    <p:extLst>
      <p:ext uri="{BB962C8B-B14F-4D97-AF65-F5344CB8AC3E}">
        <p14:creationId xmlns:p14="http://schemas.microsoft.com/office/powerpoint/2010/main" val="3111697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584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584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58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liennummernplatzhalter 3"/>
          <p:cNvSpPr>
            <a:spLocks noGrp="1"/>
          </p:cNvSpPr>
          <p:nvPr>
            <p:ph type="sldNum" sz="quarter" idx="12"/>
          </p:nvPr>
        </p:nvSpPr>
        <p:spPr>
          <a:xfrm>
            <a:off x="685800" y="6248400"/>
            <a:ext cx="1901825" cy="454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l" eaLnBrk="1" hangingPunct="1"/>
            <a:fld id="{EB1D0E71-11DB-EA4D-ABAA-032173B1717B}" type="slidenum">
              <a:rPr lang="en-US" sz="1000">
                <a:solidFill>
                  <a:schemeClr val="tx1"/>
                </a:solidFill>
              </a:rPr>
              <a:pPr algn="l" eaLnBrk="1" hangingPunct="1"/>
              <a:t>158</a:t>
            </a:fld>
            <a:endParaRPr lang="en-US" sz="1000">
              <a:solidFill>
                <a:schemeClr val="tx1"/>
              </a:solidFill>
            </a:endParaRPr>
          </a:p>
        </p:txBody>
      </p:sp>
      <p:sp>
        <p:nvSpPr>
          <p:cNvPr id="147458" name="Rectangle 2"/>
          <p:cNvSpPr>
            <a:spLocks noGrp="1" noChangeArrowheads="1"/>
          </p:cNvSpPr>
          <p:nvPr>
            <p:ph type="title"/>
          </p:nvPr>
        </p:nvSpPr>
        <p:spPr>
          <a:xfrm>
            <a:off x="395536" y="261466"/>
            <a:ext cx="8229600" cy="503238"/>
          </a:xfrm>
        </p:spPr>
        <p:txBody>
          <a:bodyPr/>
          <a:lstStyle/>
          <a:p>
            <a:r>
              <a:rPr lang="en-US" dirty="0">
                <a:latin typeface="+mn-lt"/>
                <a:cs typeface="ＭＳ Ｐゴシック" charset="0"/>
              </a:rPr>
              <a:t>Structure selection: Scoring</a:t>
            </a:r>
          </a:p>
        </p:txBody>
      </p:sp>
      <p:sp>
        <p:nvSpPr>
          <p:cNvPr id="147459" name="Rectangle 3"/>
          <p:cNvSpPr>
            <a:spLocks noGrp="1" noChangeArrowheads="1"/>
          </p:cNvSpPr>
          <p:nvPr>
            <p:ph type="body" idx="1"/>
          </p:nvPr>
        </p:nvSpPr>
        <p:spPr>
          <a:xfrm>
            <a:off x="304800" y="1168450"/>
            <a:ext cx="8534400" cy="2971800"/>
          </a:xfrm>
        </p:spPr>
        <p:txBody>
          <a:bodyPr/>
          <a:lstStyle/>
          <a:p>
            <a:pPr marL="342900" indent="-342900"/>
            <a:r>
              <a:rPr lang="en-US" dirty="0">
                <a:cs typeface="ＭＳ Ｐゴシック" charset="0"/>
              </a:rPr>
              <a:t>Bayesian: prior over parameters and structure</a:t>
            </a:r>
          </a:p>
          <a:p>
            <a:pPr marL="742950" lvl="1" indent="-285750"/>
            <a:r>
              <a:rPr lang="en-US" dirty="0">
                <a:ea typeface="ＭＳ Ｐゴシック" charset="0"/>
                <a:cs typeface="ＭＳ Ｐゴシック" charset="0"/>
              </a:rPr>
              <a:t>get balance between model complexity and fit to data as a byproduct</a:t>
            </a:r>
          </a:p>
          <a:p>
            <a:pPr marL="342900" indent="-342900"/>
            <a:endParaRPr lang="en-US" dirty="0">
              <a:cs typeface="ＭＳ Ｐゴシック" charset="0"/>
            </a:endParaRPr>
          </a:p>
          <a:p>
            <a:pPr marL="342900" indent="-342900"/>
            <a:r>
              <a:rPr lang="en-US" dirty="0" err="1">
                <a:solidFill>
                  <a:srgbClr val="008380"/>
                </a:solidFill>
                <a:cs typeface="ＭＳ Ｐゴシック" charset="0"/>
              </a:rPr>
              <a:t>Score</a:t>
            </a:r>
            <a:r>
              <a:rPr lang="en-US" baseline="-25000" dirty="0" err="1">
                <a:solidFill>
                  <a:srgbClr val="008380"/>
                </a:solidFill>
                <a:cs typeface="ＭＳ Ｐゴシック" charset="0"/>
              </a:rPr>
              <a:t>D</a:t>
            </a:r>
            <a:r>
              <a:rPr lang="en-US" dirty="0">
                <a:solidFill>
                  <a:srgbClr val="008380"/>
                </a:solidFill>
                <a:cs typeface="ＭＳ Ｐゴシック" charset="0"/>
              </a:rPr>
              <a:t> (G) = log P(G|D) = </a:t>
            </a:r>
            <a:r>
              <a:rPr lang="en-US" dirty="0">
                <a:solidFill>
                  <a:srgbClr val="008380"/>
                </a:solidFill>
                <a:cs typeface="ＭＳ Ｐゴシック" charset="0"/>
                <a:sym typeface="Symbol" charset="0"/>
              </a:rPr>
              <a:t> log [P(D|G) P(G)]</a:t>
            </a:r>
          </a:p>
          <a:p>
            <a:pPr marL="342900" indent="-342900"/>
            <a:r>
              <a:rPr lang="en-US" dirty="0">
                <a:cs typeface="ＭＳ Ｐゴシック" charset="0"/>
                <a:sym typeface="Symbol" charset="0"/>
              </a:rPr>
              <a:t>Marginal likelihood just comes from our parameter estimates</a:t>
            </a:r>
          </a:p>
          <a:p>
            <a:pPr marL="342900" indent="-342900"/>
            <a:r>
              <a:rPr lang="en-US" dirty="0">
                <a:cs typeface="ＭＳ Ｐゴシック" charset="0"/>
                <a:sym typeface="Symbol" charset="0"/>
              </a:rPr>
              <a:t>Prior on structure can be any measure we want; typically a function of the network complexity (MDL principle)</a:t>
            </a:r>
          </a:p>
        </p:txBody>
      </p:sp>
      <p:grpSp>
        <p:nvGrpSpPr>
          <p:cNvPr id="2" name="Group 5"/>
          <p:cNvGrpSpPr>
            <a:grpSpLocks/>
          </p:cNvGrpSpPr>
          <p:nvPr/>
        </p:nvGrpSpPr>
        <p:grpSpPr bwMode="auto">
          <a:xfrm>
            <a:off x="900113" y="5157795"/>
            <a:ext cx="7485064" cy="935039"/>
            <a:chOff x="567" y="3418"/>
            <a:chExt cx="4715" cy="589"/>
          </a:xfrm>
        </p:grpSpPr>
        <p:sp>
          <p:nvSpPr>
            <p:cNvPr id="147467" name="Rectangle 6"/>
            <p:cNvSpPr>
              <a:spLocks noChangeArrowheads="1"/>
            </p:cNvSpPr>
            <p:nvPr/>
          </p:nvSpPr>
          <p:spPr bwMode="auto">
            <a:xfrm>
              <a:off x="1428" y="3418"/>
              <a:ext cx="34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a14:hiddenLine>
              </a:ext>
            </a:extLst>
          </p:spPr>
          <p:txBody>
            <a:bodyPr wrap="none">
              <a:spAutoFit/>
            </a:bodyPr>
            <a:lstStyle/>
            <a:p>
              <a:r>
                <a:rPr lang="en-US" b="1" dirty="0">
                  <a:solidFill>
                    <a:srgbClr val="006699"/>
                  </a:solidFill>
                  <a:latin typeface="Arial" charset="0"/>
                </a:rPr>
                <a:t>Same key property: Decomposability</a:t>
              </a:r>
            </a:p>
          </p:txBody>
        </p:sp>
        <p:sp>
          <p:nvSpPr>
            <p:cNvPr id="147468" name="Text Box 7"/>
            <p:cNvSpPr txBox="1">
              <a:spLocks noChangeArrowheads="1"/>
            </p:cNvSpPr>
            <p:nvPr/>
          </p:nvSpPr>
          <p:spPr bwMode="auto">
            <a:xfrm>
              <a:off x="567" y="3677"/>
              <a:ext cx="4715"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a14:hiddenLine>
              </a:ext>
            </a:extLst>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r>
                <a:rPr lang="en-US" dirty="0">
                  <a:solidFill>
                    <a:srgbClr val="008380"/>
                  </a:solidFill>
                  <a:latin typeface="Arial" charset="0"/>
                </a:rPr>
                <a:t>Score(structure) = </a:t>
              </a:r>
              <a:r>
                <a:rPr lang="en-US" dirty="0">
                  <a:solidFill>
                    <a:srgbClr val="008380"/>
                  </a:solidFill>
                  <a:latin typeface="Symbol" charset="0"/>
                </a:rPr>
                <a:t>S</a:t>
              </a:r>
              <a:r>
                <a:rPr lang="en-US" i="1" baseline="-25000" dirty="0">
                  <a:solidFill>
                    <a:srgbClr val="008380"/>
                  </a:solidFill>
                </a:rPr>
                <a:t>i</a:t>
              </a:r>
              <a:r>
                <a:rPr lang="en-US" dirty="0">
                  <a:solidFill>
                    <a:srgbClr val="008380"/>
                  </a:solidFill>
                  <a:latin typeface="Arial" charset="0"/>
                </a:rPr>
                <a:t> Score(substructure of </a:t>
              </a:r>
              <a:r>
                <a:rPr lang="en-US" i="1" dirty="0">
                  <a:solidFill>
                    <a:srgbClr val="008380"/>
                  </a:solidFill>
                </a:rPr>
                <a:t>X</a:t>
              </a:r>
              <a:r>
                <a:rPr lang="en-US" i="1" baseline="-25000" dirty="0">
                  <a:solidFill>
                    <a:srgbClr val="008380"/>
                  </a:solidFill>
                </a:rPr>
                <a:t>i</a:t>
              </a:r>
              <a:r>
                <a:rPr lang="en-US" dirty="0">
                  <a:solidFill>
                    <a:srgbClr val="008380"/>
                  </a:solidFill>
                  <a:latin typeface="Arial" charset="0"/>
                </a:rPr>
                <a:t>)</a:t>
              </a:r>
            </a:p>
          </p:txBody>
        </p:sp>
      </p:grpSp>
      <p:sp>
        <p:nvSpPr>
          <p:cNvPr id="147461" name="Text Box 8"/>
          <p:cNvSpPr txBox="1">
            <a:spLocks noChangeArrowheads="1"/>
          </p:cNvSpPr>
          <p:nvPr/>
        </p:nvSpPr>
        <p:spPr bwMode="auto">
          <a:xfrm>
            <a:off x="4139952" y="2514382"/>
            <a:ext cx="2670723" cy="338554"/>
          </a:xfrm>
          <a:prstGeom prst="rect">
            <a:avLst/>
          </a:prstGeom>
          <a:solidFill>
            <a:srgbClr val="FFFF99"/>
          </a:solidFill>
          <a:ln>
            <a:noFill/>
          </a:ln>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r>
              <a:rPr lang="en-US" sz="1600" dirty="0">
                <a:solidFill>
                  <a:schemeClr val="tx1"/>
                </a:solidFill>
                <a:latin typeface="Myriad Pro"/>
                <a:cs typeface="Myriad Pro"/>
              </a:rPr>
              <a:t>Does G explain D with ML?</a:t>
            </a:r>
          </a:p>
        </p:txBody>
      </p:sp>
      <p:sp>
        <p:nvSpPr>
          <p:cNvPr id="147462" name="Text Box 9"/>
          <p:cNvSpPr txBox="1">
            <a:spLocks noChangeArrowheads="1"/>
          </p:cNvSpPr>
          <p:nvPr/>
        </p:nvSpPr>
        <p:spPr bwMode="auto">
          <a:xfrm>
            <a:off x="7236296" y="2514382"/>
            <a:ext cx="1579379" cy="338554"/>
          </a:xfrm>
          <a:prstGeom prst="rect">
            <a:avLst/>
          </a:prstGeom>
          <a:solidFill>
            <a:srgbClr val="FFFF99"/>
          </a:solidFill>
          <a:ln>
            <a:noFill/>
          </a:ln>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r>
              <a:rPr lang="en-US" sz="1600" dirty="0">
                <a:solidFill>
                  <a:schemeClr val="tx1"/>
                </a:solidFill>
                <a:latin typeface="Myriad Pro"/>
                <a:cs typeface="Myriad Pro"/>
              </a:rPr>
              <a:t>Prior </a:t>
            </a:r>
            <a:r>
              <a:rPr lang="en-US" sz="1600" dirty="0" err="1">
                <a:solidFill>
                  <a:schemeClr val="tx1"/>
                </a:solidFill>
                <a:latin typeface="Myriad Pro"/>
                <a:cs typeface="Myriad Pro"/>
              </a:rPr>
              <a:t>w.r.t</a:t>
            </a:r>
            <a:r>
              <a:rPr lang="en-US" sz="1600" dirty="0">
                <a:solidFill>
                  <a:schemeClr val="tx1"/>
                </a:solidFill>
                <a:latin typeface="Myriad Pro"/>
                <a:cs typeface="Myriad Pro"/>
              </a:rPr>
              <a:t>. MDL</a:t>
            </a:r>
          </a:p>
        </p:txBody>
      </p:sp>
      <p:sp>
        <p:nvSpPr>
          <p:cNvPr id="147463" name="Line 10"/>
          <p:cNvSpPr>
            <a:spLocks noChangeShapeType="1"/>
          </p:cNvSpPr>
          <p:nvPr/>
        </p:nvSpPr>
        <p:spPr bwMode="auto">
          <a:xfrm>
            <a:off x="4745612" y="2818359"/>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47464" name="Line 11"/>
          <p:cNvSpPr>
            <a:spLocks noChangeShapeType="1"/>
          </p:cNvSpPr>
          <p:nvPr/>
        </p:nvSpPr>
        <p:spPr bwMode="auto">
          <a:xfrm flipH="1">
            <a:off x="6565701" y="2852936"/>
            <a:ext cx="647069" cy="11782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47465" name="Text Box 8"/>
          <p:cNvSpPr txBox="1">
            <a:spLocks noChangeArrowheads="1"/>
          </p:cNvSpPr>
          <p:nvPr/>
        </p:nvSpPr>
        <p:spPr bwMode="auto">
          <a:xfrm>
            <a:off x="323528" y="2514382"/>
            <a:ext cx="3343283" cy="338554"/>
          </a:xfrm>
          <a:prstGeom prst="rect">
            <a:avLst/>
          </a:prstGeom>
          <a:solidFill>
            <a:srgbClr val="FFFF99"/>
          </a:solidFill>
          <a:ln>
            <a:noFill/>
          </a:ln>
        </p:spPr>
        <p:txBody>
          <a:bodyPr wrap="none">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r>
              <a:rPr lang="en-US" sz="1600" dirty="0">
                <a:solidFill>
                  <a:schemeClr val="tx1"/>
                </a:solidFill>
                <a:latin typeface="Myriad Pro"/>
                <a:cs typeface="Myriad Pro"/>
              </a:rPr>
              <a:t>Can we learn G</a:t>
            </a:r>
            <a:r>
              <a:rPr lang="ja-JP" altLang="en-US" sz="1600" dirty="0">
                <a:solidFill>
                  <a:schemeClr val="tx1"/>
                </a:solidFill>
                <a:latin typeface="Myriad Pro"/>
                <a:cs typeface="Myriad Pro"/>
              </a:rPr>
              <a:t>’</a:t>
            </a:r>
            <a:r>
              <a:rPr lang="en-US" altLang="ja-JP" sz="1600" dirty="0">
                <a:solidFill>
                  <a:schemeClr val="tx1"/>
                </a:solidFill>
                <a:latin typeface="Myriad Pro"/>
                <a:cs typeface="Myriad Pro"/>
              </a:rPr>
              <a:t>s </a:t>
            </a:r>
            <a:r>
              <a:rPr lang="en-US" altLang="ja-JP" sz="1600" dirty="0" err="1">
                <a:solidFill>
                  <a:schemeClr val="tx1"/>
                </a:solidFill>
                <a:latin typeface="Myriad Pro"/>
                <a:cs typeface="Myriad Pro"/>
              </a:rPr>
              <a:t>params</a:t>
            </a:r>
            <a:r>
              <a:rPr lang="en-US" altLang="ja-JP" sz="1600" dirty="0">
                <a:solidFill>
                  <a:schemeClr val="tx1"/>
                </a:solidFill>
                <a:latin typeface="Myriad Pro"/>
                <a:cs typeface="Myriad Pro"/>
              </a:rPr>
              <a:t> from D?</a:t>
            </a:r>
            <a:endParaRPr lang="en-US" sz="1600" dirty="0">
              <a:solidFill>
                <a:schemeClr val="tx1"/>
              </a:solidFill>
              <a:latin typeface="Myriad Pro"/>
              <a:cs typeface="Myriad Pro"/>
            </a:endParaRPr>
          </a:p>
        </p:txBody>
      </p:sp>
      <p:sp>
        <p:nvSpPr>
          <p:cNvPr id="147466" name="Line 10"/>
          <p:cNvSpPr>
            <a:spLocks noChangeShapeType="1"/>
          </p:cNvSpPr>
          <p:nvPr/>
        </p:nvSpPr>
        <p:spPr bwMode="auto">
          <a:xfrm>
            <a:off x="2667000" y="2873896"/>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4" name="Slide Number Placeholder 3">
            <a:extLst>
              <a:ext uri="{FF2B5EF4-FFF2-40B4-BE49-F238E27FC236}">
                <a16:creationId xmlns:a16="http://schemas.microsoft.com/office/drawing/2014/main" id="{BDC7D2AA-09A0-404B-A317-DDF61B5BA815}"/>
              </a:ext>
            </a:extLst>
          </p:cNvPr>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158</a:t>
            </a:fld>
            <a:endParaRPr lang="de-DE" dirty="0"/>
          </a:p>
        </p:txBody>
      </p:sp>
    </p:spTree>
    <p:extLst>
      <p:ext uri="{BB962C8B-B14F-4D97-AF65-F5344CB8AC3E}">
        <p14:creationId xmlns:p14="http://schemas.microsoft.com/office/powerpoint/2010/main" val="2012041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Foliennummernplatzhalter 2"/>
          <p:cNvSpPr>
            <a:spLocks noGrp="1"/>
          </p:cNvSpPr>
          <p:nvPr>
            <p:ph type="sldNum" sz="quarter" idx="12"/>
          </p:nvPr>
        </p:nvSpPr>
        <p:spPr>
          <a:xfrm>
            <a:off x="685800" y="6248400"/>
            <a:ext cx="1901825" cy="454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l" eaLnBrk="1" hangingPunct="1"/>
            <a:fld id="{239B7F0D-9AF9-8846-826D-A5272662F24C}" type="slidenum">
              <a:rPr lang="en-US" sz="1000">
                <a:solidFill>
                  <a:schemeClr val="tx1"/>
                </a:solidFill>
              </a:rPr>
              <a:pPr algn="l" eaLnBrk="1" hangingPunct="1"/>
              <a:t>159</a:t>
            </a:fld>
            <a:endParaRPr lang="en-US" sz="1000">
              <a:solidFill>
                <a:schemeClr val="tx1"/>
              </a:solidFill>
            </a:endParaRPr>
          </a:p>
        </p:txBody>
      </p:sp>
      <p:sp>
        <p:nvSpPr>
          <p:cNvPr id="148482" name="Rectangle 2"/>
          <p:cNvSpPr>
            <a:spLocks noGrp="1" noChangeArrowheads="1"/>
          </p:cNvSpPr>
          <p:nvPr>
            <p:ph type="title"/>
          </p:nvPr>
        </p:nvSpPr>
        <p:spPr/>
        <p:txBody>
          <a:bodyPr/>
          <a:lstStyle/>
          <a:p>
            <a:r>
              <a:rPr lang="en-US">
                <a:cs typeface="ＭＳ Ｐゴシック" charset="0"/>
              </a:rPr>
              <a:t>Heuristic search</a:t>
            </a:r>
          </a:p>
        </p:txBody>
      </p:sp>
      <p:grpSp>
        <p:nvGrpSpPr>
          <p:cNvPr id="148483" name="Group 3"/>
          <p:cNvGrpSpPr>
            <a:grpSpLocks/>
          </p:cNvGrpSpPr>
          <p:nvPr/>
        </p:nvGrpSpPr>
        <p:grpSpPr bwMode="auto">
          <a:xfrm>
            <a:off x="3038475" y="2365375"/>
            <a:ext cx="1814513" cy="1727200"/>
            <a:chOff x="1914" y="1535"/>
            <a:chExt cx="1143" cy="1088"/>
          </a:xfrm>
        </p:grpSpPr>
        <p:sp>
          <p:nvSpPr>
            <p:cNvPr id="148519" name="Oval 4"/>
            <p:cNvSpPr>
              <a:spLocks noChangeArrowheads="1"/>
            </p:cNvSpPr>
            <p:nvPr/>
          </p:nvSpPr>
          <p:spPr bwMode="auto">
            <a:xfrm>
              <a:off x="1914" y="1535"/>
              <a:ext cx="391"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B</a:t>
              </a:r>
            </a:p>
          </p:txBody>
        </p:sp>
        <p:sp>
          <p:nvSpPr>
            <p:cNvPr id="148520" name="Oval 5"/>
            <p:cNvSpPr>
              <a:spLocks noChangeArrowheads="1"/>
            </p:cNvSpPr>
            <p:nvPr/>
          </p:nvSpPr>
          <p:spPr bwMode="auto">
            <a:xfrm>
              <a:off x="2634" y="1535"/>
              <a:ext cx="423"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E</a:t>
              </a:r>
            </a:p>
          </p:txBody>
        </p:sp>
        <p:sp>
          <p:nvSpPr>
            <p:cNvPr id="148521" name="Oval 6"/>
            <p:cNvSpPr>
              <a:spLocks noChangeArrowheads="1"/>
            </p:cNvSpPr>
            <p:nvPr/>
          </p:nvSpPr>
          <p:spPr bwMode="auto">
            <a:xfrm>
              <a:off x="2250" y="1967"/>
              <a:ext cx="414"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A</a:t>
              </a:r>
            </a:p>
          </p:txBody>
        </p:sp>
        <p:sp>
          <p:nvSpPr>
            <p:cNvPr id="148522" name="Oval 7"/>
            <p:cNvSpPr>
              <a:spLocks noChangeArrowheads="1"/>
            </p:cNvSpPr>
            <p:nvPr/>
          </p:nvSpPr>
          <p:spPr bwMode="auto">
            <a:xfrm>
              <a:off x="2250" y="2447"/>
              <a:ext cx="391"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C</a:t>
              </a:r>
            </a:p>
          </p:txBody>
        </p:sp>
        <p:cxnSp>
          <p:nvCxnSpPr>
            <p:cNvPr id="148523" name="AutoShape 8"/>
            <p:cNvCxnSpPr>
              <a:cxnSpLocks noChangeShapeType="1"/>
              <a:stCxn id="148519" idx="4"/>
              <a:endCxn id="148521" idx="0"/>
            </p:cNvCxnSpPr>
            <p:nvPr/>
          </p:nvCxnSpPr>
          <p:spPr bwMode="auto">
            <a:xfrm>
              <a:off x="2110" y="1719"/>
              <a:ext cx="347" cy="23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24" name="AutoShape 9"/>
            <p:cNvCxnSpPr>
              <a:cxnSpLocks noChangeShapeType="1"/>
              <a:stCxn id="148520" idx="4"/>
              <a:endCxn id="148521" idx="0"/>
            </p:cNvCxnSpPr>
            <p:nvPr/>
          </p:nvCxnSpPr>
          <p:spPr bwMode="auto">
            <a:xfrm flipH="1">
              <a:off x="2457" y="1720"/>
              <a:ext cx="389" cy="23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25" name="AutoShape 10"/>
            <p:cNvCxnSpPr>
              <a:cxnSpLocks noChangeShapeType="1"/>
              <a:stCxn id="148521" idx="4"/>
              <a:endCxn id="148522" idx="0"/>
            </p:cNvCxnSpPr>
            <p:nvPr/>
          </p:nvCxnSpPr>
          <p:spPr bwMode="auto">
            <a:xfrm flipH="1">
              <a:off x="2446" y="2151"/>
              <a:ext cx="11" cy="28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148484" name="Group 11"/>
          <p:cNvGrpSpPr>
            <a:grpSpLocks/>
          </p:cNvGrpSpPr>
          <p:nvPr/>
        </p:nvGrpSpPr>
        <p:grpSpPr bwMode="auto">
          <a:xfrm>
            <a:off x="6208713" y="1495425"/>
            <a:ext cx="1814512" cy="1727200"/>
            <a:chOff x="3911" y="942"/>
            <a:chExt cx="1143" cy="1088"/>
          </a:xfrm>
        </p:grpSpPr>
        <p:sp>
          <p:nvSpPr>
            <p:cNvPr id="148511" name="Oval 12"/>
            <p:cNvSpPr>
              <a:spLocks noChangeArrowheads="1"/>
            </p:cNvSpPr>
            <p:nvPr/>
          </p:nvSpPr>
          <p:spPr bwMode="auto">
            <a:xfrm>
              <a:off x="3911" y="942"/>
              <a:ext cx="391"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B</a:t>
              </a:r>
            </a:p>
          </p:txBody>
        </p:sp>
        <p:sp>
          <p:nvSpPr>
            <p:cNvPr id="148512" name="Oval 13"/>
            <p:cNvSpPr>
              <a:spLocks noChangeArrowheads="1"/>
            </p:cNvSpPr>
            <p:nvPr/>
          </p:nvSpPr>
          <p:spPr bwMode="auto">
            <a:xfrm>
              <a:off x="4631" y="942"/>
              <a:ext cx="423"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E</a:t>
              </a:r>
            </a:p>
          </p:txBody>
        </p:sp>
        <p:sp>
          <p:nvSpPr>
            <p:cNvPr id="148513" name="Oval 14"/>
            <p:cNvSpPr>
              <a:spLocks noChangeArrowheads="1"/>
            </p:cNvSpPr>
            <p:nvPr/>
          </p:nvSpPr>
          <p:spPr bwMode="auto">
            <a:xfrm>
              <a:off x="4247" y="1374"/>
              <a:ext cx="414"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A</a:t>
              </a:r>
            </a:p>
          </p:txBody>
        </p:sp>
        <p:sp>
          <p:nvSpPr>
            <p:cNvPr id="148514" name="Oval 15"/>
            <p:cNvSpPr>
              <a:spLocks noChangeArrowheads="1"/>
            </p:cNvSpPr>
            <p:nvPr/>
          </p:nvSpPr>
          <p:spPr bwMode="auto">
            <a:xfrm>
              <a:off x="4247" y="1854"/>
              <a:ext cx="391"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C</a:t>
              </a:r>
            </a:p>
          </p:txBody>
        </p:sp>
        <p:cxnSp>
          <p:nvCxnSpPr>
            <p:cNvPr id="148515" name="AutoShape 16"/>
            <p:cNvCxnSpPr>
              <a:cxnSpLocks noChangeShapeType="1"/>
              <a:stCxn id="148511" idx="4"/>
              <a:endCxn id="148513" idx="0"/>
            </p:cNvCxnSpPr>
            <p:nvPr/>
          </p:nvCxnSpPr>
          <p:spPr bwMode="auto">
            <a:xfrm>
              <a:off x="4107" y="1126"/>
              <a:ext cx="347" cy="23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16" name="AutoShape 17"/>
            <p:cNvCxnSpPr>
              <a:cxnSpLocks noChangeShapeType="1"/>
              <a:stCxn id="148512" idx="4"/>
              <a:endCxn id="148513" idx="0"/>
            </p:cNvCxnSpPr>
            <p:nvPr/>
          </p:nvCxnSpPr>
          <p:spPr bwMode="auto">
            <a:xfrm flipH="1">
              <a:off x="4454" y="1127"/>
              <a:ext cx="389" cy="23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17" name="AutoShape 18"/>
            <p:cNvCxnSpPr>
              <a:cxnSpLocks noChangeShapeType="1"/>
              <a:stCxn id="148513" idx="4"/>
              <a:endCxn id="148514" idx="0"/>
            </p:cNvCxnSpPr>
            <p:nvPr/>
          </p:nvCxnSpPr>
          <p:spPr bwMode="auto">
            <a:xfrm flipH="1">
              <a:off x="4443" y="1558"/>
              <a:ext cx="11" cy="28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18" name="AutoShape 19"/>
            <p:cNvCxnSpPr>
              <a:cxnSpLocks noChangeShapeType="1"/>
              <a:stCxn id="148512" idx="4"/>
              <a:endCxn id="148514" idx="6"/>
            </p:cNvCxnSpPr>
            <p:nvPr/>
          </p:nvCxnSpPr>
          <p:spPr bwMode="auto">
            <a:xfrm rot="5400000">
              <a:off x="4337" y="1437"/>
              <a:ext cx="815" cy="196"/>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148485" name="Group 20"/>
          <p:cNvGrpSpPr>
            <a:grpSpLocks/>
          </p:cNvGrpSpPr>
          <p:nvPr/>
        </p:nvGrpSpPr>
        <p:grpSpPr bwMode="auto">
          <a:xfrm>
            <a:off x="6629400" y="4648200"/>
            <a:ext cx="1814513" cy="1727200"/>
            <a:chOff x="864" y="2928"/>
            <a:chExt cx="1143" cy="1088"/>
          </a:xfrm>
        </p:grpSpPr>
        <p:sp>
          <p:nvSpPr>
            <p:cNvPr id="148505" name="Oval 21"/>
            <p:cNvSpPr>
              <a:spLocks noChangeArrowheads="1"/>
            </p:cNvSpPr>
            <p:nvPr/>
          </p:nvSpPr>
          <p:spPr bwMode="auto">
            <a:xfrm>
              <a:off x="864" y="2928"/>
              <a:ext cx="391"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B</a:t>
              </a:r>
            </a:p>
          </p:txBody>
        </p:sp>
        <p:sp>
          <p:nvSpPr>
            <p:cNvPr id="148506" name="Oval 22"/>
            <p:cNvSpPr>
              <a:spLocks noChangeArrowheads="1"/>
            </p:cNvSpPr>
            <p:nvPr/>
          </p:nvSpPr>
          <p:spPr bwMode="auto">
            <a:xfrm>
              <a:off x="1584" y="2928"/>
              <a:ext cx="423"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E</a:t>
              </a:r>
            </a:p>
          </p:txBody>
        </p:sp>
        <p:sp>
          <p:nvSpPr>
            <p:cNvPr id="148507" name="Oval 23"/>
            <p:cNvSpPr>
              <a:spLocks noChangeArrowheads="1"/>
            </p:cNvSpPr>
            <p:nvPr/>
          </p:nvSpPr>
          <p:spPr bwMode="auto">
            <a:xfrm>
              <a:off x="1200" y="3360"/>
              <a:ext cx="414"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A</a:t>
              </a:r>
            </a:p>
          </p:txBody>
        </p:sp>
        <p:sp>
          <p:nvSpPr>
            <p:cNvPr id="148508" name="Oval 24"/>
            <p:cNvSpPr>
              <a:spLocks noChangeArrowheads="1"/>
            </p:cNvSpPr>
            <p:nvPr/>
          </p:nvSpPr>
          <p:spPr bwMode="auto">
            <a:xfrm>
              <a:off x="1200" y="3840"/>
              <a:ext cx="391"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C</a:t>
              </a:r>
            </a:p>
          </p:txBody>
        </p:sp>
        <p:cxnSp>
          <p:nvCxnSpPr>
            <p:cNvPr id="148509" name="AutoShape 25"/>
            <p:cNvCxnSpPr>
              <a:cxnSpLocks noChangeShapeType="1"/>
              <a:stCxn id="148505" idx="4"/>
              <a:endCxn id="148507" idx="0"/>
            </p:cNvCxnSpPr>
            <p:nvPr/>
          </p:nvCxnSpPr>
          <p:spPr bwMode="auto">
            <a:xfrm>
              <a:off x="1060" y="3112"/>
              <a:ext cx="347" cy="23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10" name="AutoShape 26"/>
            <p:cNvCxnSpPr>
              <a:cxnSpLocks noChangeShapeType="1"/>
              <a:stCxn id="148507" idx="4"/>
              <a:endCxn id="148508" idx="0"/>
            </p:cNvCxnSpPr>
            <p:nvPr/>
          </p:nvCxnSpPr>
          <p:spPr bwMode="auto">
            <a:xfrm flipH="1">
              <a:off x="1396" y="3544"/>
              <a:ext cx="11" cy="28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148486" name="Group 27"/>
          <p:cNvGrpSpPr>
            <a:grpSpLocks/>
          </p:cNvGrpSpPr>
          <p:nvPr/>
        </p:nvGrpSpPr>
        <p:grpSpPr bwMode="auto">
          <a:xfrm>
            <a:off x="457200" y="4648200"/>
            <a:ext cx="1814513" cy="1727200"/>
            <a:chOff x="4080" y="2976"/>
            <a:chExt cx="1143" cy="1088"/>
          </a:xfrm>
        </p:grpSpPr>
        <p:sp>
          <p:nvSpPr>
            <p:cNvPr id="148498" name="Oval 28"/>
            <p:cNvSpPr>
              <a:spLocks noChangeArrowheads="1"/>
            </p:cNvSpPr>
            <p:nvPr/>
          </p:nvSpPr>
          <p:spPr bwMode="auto">
            <a:xfrm>
              <a:off x="4080" y="2976"/>
              <a:ext cx="391"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B</a:t>
              </a:r>
            </a:p>
          </p:txBody>
        </p:sp>
        <p:sp>
          <p:nvSpPr>
            <p:cNvPr id="148499" name="Oval 29"/>
            <p:cNvSpPr>
              <a:spLocks noChangeArrowheads="1"/>
            </p:cNvSpPr>
            <p:nvPr/>
          </p:nvSpPr>
          <p:spPr bwMode="auto">
            <a:xfrm>
              <a:off x="4800" y="2976"/>
              <a:ext cx="423"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E</a:t>
              </a:r>
            </a:p>
          </p:txBody>
        </p:sp>
        <p:sp>
          <p:nvSpPr>
            <p:cNvPr id="148500" name="Oval 30"/>
            <p:cNvSpPr>
              <a:spLocks noChangeArrowheads="1"/>
            </p:cNvSpPr>
            <p:nvPr/>
          </p:nvSpPr>
          <p:spPr bwMode="auto">
            <a:xfrm>
              <a:off x="4416" y="3408"/>
              <a:ext cx="414" cy="175"/>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A</a:t>
              </a:r>
            </a:p>
          </p:txBody>
        </p:sp>
        <p:sp>
          <p:nvSpPr>
            <p:cNvPr id="148501" name="Oval 31"/>
            <p:cNvSpPr>
              <a:spLocks noChangeArrowheads="1"/>
            </p:cNvSpPr>
            <p:nvPr/>
          </p:nvSpPr>
          <p:spPr bwMode="auto">
            <a:xfrm>
              <a:off x="4416" y="3888"/>
              <a:ext cx="391"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t>C</a:t>
              </a:r>
            </a:p>
          </p:txBody>
        </p:sp>
        <p:cxnSp>
          <p:nvCxnSpPr>
            <p:cNvPr id="148502" name="AutoShape 32"/>
            <p:cNvCxnSpPr>
              <a:cxnSpLocks noChangeShapeType="1"/>
              <a:stCxn id="148498" idx="4"/>
              <a:endCxn id="148500" idx="0"/>
            </p:cNvCxnSpPr>
            <p:nvPr/>
          </p:nvCxnSpPr>
          <p:spPr bwMode="auto">
            <a:xfrm>
              <a:off x="4276" y="3160"/>
              <a:ext cx="347" cy="23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8503" name="AutoShape 33"/>
            <p:cNvCxnSpPr>
              <a:cxnSpLocks noChangeShapeType="1"/>
              <a:stCxn id="148499" idx="4"/>
              <a:endCxn id="148500" idx="0"/>
            </p:cNvCxnSpPr>
            <p:nvPr/>
          </p:nvCxnSpPr>
          <p:spPr bwMode="auto">
            <a:xfrm flipH="1">
              <a:off x="4623" y="3161"/>
              <a:ext cx="389" cy="238"/>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148504" name="AutoShape 34"/>
            <p:cNvCxnSpPr>
              <a:cxnSpLocks noChangeShapeType="1"/>
              <a:stCxn id="148500" idx="4"/>
              <a:endCxn id="148501" idx="0"/>
            </p:cNvCxnSpPr>
            <p:nvPr/>
          </p:nvCxnSpPr>
          <p:spPr bwMode="auto">
            <a:xfrm flipH="1">
              <a:off x="4612" y="3592"/>
              <a:ext cx="11" cy="28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148487" name="Group 35"/>
          <p:cNvGrpSpPr>
            <a:grpSpLocks/>
          </p:cNvGrpSpPr>
          <p:nvPr/>
        </p:nvGrpSpPr>
        <p:grpSpPr bwMode="auto">
          <a:xfrm>
            <a:off x="4953000" y="2057400"/>
            <a:ext cx="1560513" cy="1001713"/>
            <a:chOff x="1372" y="666"/>
            <a:chExt cx="983" cy="631"/>
          </a:xfrm>
        </p:grpSpPr>
        <p:sp>
          <p:nvSpPr>
            <p:cNvPr id="148496" name="Text Box 36"/>
            <p:cNvSpPr txBox="1">
              <a:spLocks noChangeArrowheads="1"/>
            </p:cNvSpPr>
            <p:nvPr/>
          </p:nvSpPr>
          <p:spPr bwMode="auto">
            <a:xfrm rot="-1271001">
              <a:off x="1413" y="1047"/>
              <a:ext cx="84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ctr" eaLnBrk="1" hangingPunct="1">
                <a:spcBef>
                  <a:spcPct val="20000"/>
                </a:spcBef>
              </a:pPr>
              <a:r>
                <a:rPr lang="en-US" sz="2000">
                  <a:solidFill>
                    <a:schemeClr val="tx1"/>
                  </a:solidFill>
                  <a:latin typeface="Arial" charset="0"/>
                </a:rPr>
                <a:t>Δscore(</a:t>
              </a:r>
              <a:r>
                <a:rPr lang="en-US" sz="2000" i="1">
                  <a:solidFill>
                    <a:schemeClr val="tx1"/>
                  </a:solidFill>
                  <a:latin typeface="Arial" charset="0"/>
                </a:rPr>
                <a:t>C</a:t>
              </a:r>
              <a:r>
                <a:rPr lang="en-US" sz="2000">
                  <a:solidFill>
                    <a:schemeClr val="tx1"/>
                  </a:solidFill>
                  <a:latin typeface="Arial" charset="0"/>
                </a:rPr>
                <a:t>)</a:t>
              </a:r>
            </a:p>
          </p:txBody>
        </p:sp>
        <p:sp>
          <p:nvSpPr>
            <p:cNvPr id="148497" name="AutoShape 37"/>
            <p:cNvSpPr>
              <a:spLocks noChangeArrowheads="1"/>
            </p:cNvSpPr>
            <p:nvPr/>
          </p:nvSpPr>
          <p:spPr bwMode="auto">
            <a:xfrm rot="-1271001">
              <a:off x="1372" y="666"/>
              <a:ext cx="983" cy="466"/>
            </a:xfrm>
            <a:prstGeom prst="rightArrow">
              <a:avLst>
                <a:gd name="adj1" fmla="val 50000"/>
                <a:gd name="adj2" fmla="val 52736"/>
              </a:avLst>
            </a:prstGeom>
            <a:solidFill>
              <a:srgbClr val="CC99FF"/>
            </a:solidFill>
            <a:ln w="38100">
              <a:solidFill>
                <a:schemeClr val="tx1"/>
              </a:solidFill>
              <a:miter lim="800000"/>
              <a:headEnd type="none" w="sm" len="sm"/>
              <a:tailEnd/>
            </a:ln>
          </p:spPr>
          <p:txBody>
            <a:bodyPr wrap="none" anchor="ctr">
              <a:spAutoFit/>
            </a:bodyPr>
            <a:lstStyle/>
            <a:p>
              <a:pPr algn="ctr"/>
              <a:r>
                <a:rPr lang="en-US" sz="2000" b="1">
                  <a:latin typeface="Arial" charset="0"/>
                </a:rPr>
                <a:t>Add</a:t>
              </a:r>
              <a:r>
                <a:rPr lang="en-US" sz="2000">
                  <a:latin typeface="Arial" charset="0"/>
                </a:rPr>
                <a:t> </a:t>
              </a:r>
              <a:r>
                <a:rPr lang="en-US" sz="2000" i="1">
                  <a:latin typeface="Arial" charset="0"/>
                </a:rPr>
                <a:t>E</a:t>
              </a:r>
              <a:r>
                <a:rPr lang="en-US" sz="2000" i="1">
                  <a:latin typeface="Arial" charset="0"/>
                  <a:sym typeface="Symbol" charset="0"/>
                </a:rPr>
                <a:t>C</a:t>
              </a:r>
              <a:endParaRPr lang="en-US" sz="2000">
                <a:latin typeface="Arial" charset="0"/>
              </a:endParaRPr>
            </a:p>
          </p:txBody>
        </p:sp>
      </p:grpSp>
      <p:grpSp>
        <p:nvGrpSpPr>
          <p:cNvPr id="148488" name="Group 38"/>
          <p:cNvGrpSpPr>
            <a:grpSpLocks/>
          </p:cNvGrpSpPr>
          <p:nvPr/>
        </p:nvGrpSpPr>
        <p:grpSpPr bwMode="auto">
          <a:xfrm rot="2997210">
            <a:off x="4381500" y="4076700"/>
            <a:ext cx="1847850" cy="1009650"/>
            <a:chOff x="1293" y="661"/>
            <a:chExt cx="1164" cy="636"/>
          </a:xfrm>
        </p:grpSpPr>
        <p:sp>
          <p:nvSpPr>
            <p:cNvPr id="148494" name="Text Box 39"/>
            <p:cNvSpPr txBox="1">
              <a:spLocks noChangeArrowheads="1"/>
            </p:cNvSpPr>
            <p:nvPr/>
          </p:nvSpPr>
          <p:spPr bwMode="auto">
            <a:xfrm rot="-1271001">
              <a:off x="1417" y="1047"/>
              <a:ext cx="8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ctr" eaLnBrk="1" hangingPunct="1">
                <a:spcBef>
                  <a:spcPct val="20000"/>
                </a:spcBef>
              </a:pPr>
              <a:r>
                <a:rPr lang="en-US" sz="2000">
                  <a:solidFill>
                    <a:schemeClr val="tx1"/>
                  </a:solidFill>
                  <a:latin typeface="Arial" charset="0"/>
                </a:rPr>
                <a:t>Δscore(</a:t>
              </a:r>
              <a:r>
                <a:rPr lang="en-US" sz="2000" i="1">
                  <a:solidFill>
                    <a:schemeClr val="tx1"/>
                  </a:solidFill>
                  <a:latin typeface="Arial" charset="0"/>
                </a:rPr>
                <a:t>A</a:t>
              </a:r>
              <a:r>
                <a:rPr lang="en-US" sz="2000">
                  <a:solidFill>
                    <a:schemeClr val="tx1"/>
                  </a:solidFill>
                  <a:latin typeface="Arial" charset="0"/>
                </a:rPr>
                <a:t>)</a:t>
              </a:r>
            </a:p>
          </p:txBody>
        </p:sp>
        <p:sp>
          <p:nvSpPr>
            <p:cNvPr id="148495" name="AutoShape 40"/>
            <p:cNvSpPr>
              <a:spLocks noChangeArrowheads="1"/>
            </p:cNvSpPr>
            <p:nvPr/>
          </p:nvSpPr>
          <p:spPr bwMode="auto">
            <a:xfrm rot="-1271001">
              <a:off x="1293" y="661"/>
              <a:ext cx="1164" cy="466"/>
            </a:xfrm>
            <a:prstGeom prst="rightArrow">
              <a:avLst>
                <a:gd name="adj1" fmla="val 50000"/>
                <a:gd name="adj2" fmla="val 62446"/>
              </a:avLst>
            </a:prstGeom>
            <a:solidFill>
              <a:srgbClr val="CC99FF"/>
            </a:solidFill>
            <a:ln w="38100">
              <a:solidFill>
                <a:schemeClr val="tx1"/>
              </a:solidFill>
              <a:miter lim="800000"/>
              <a:headEnd type="none" w="sm" len="sm"/>
              <a:tailEnd/>
            </a:ln>
          </p:spPr>
          <p:txBody>
            <a:bodyPr wrap="none" anchor="ctr">
              <a:spAutoFit/>
            </a:bodyPr>
            <a:lstStyle/>
            <a:p>
              <a:pPr algn="ctr"/>
              <a:r>
                <a:rPr lang="en-US" sz="2000" b="1">
                  <a:latin typeface="Arial" charset="0"/>
                </a:rPr>
                <a:t>Delete</a:t>
              </a:r>
              <a:r>
                <a:rPr lang="en-US" sz="2000">
                  <a:latin typeface="Arial" charset="0"/>
                </a:rPr>
                <a:t> </a:t>
              </a:r>
              <a:r>
                <a:rPr lang="en-US" sz="2000" i="1">
                  <a:latin typeface="Arial" charset="0"/>
                </a:rPr>
                <a:t>E</a:t>
              </a:r>
              <a:r>
                <a:rPr lang="en-US" sz="2000" i="1">
                  <a:latin typeface="Arial" charset="0"/>
                  <a:sym typeface="Symbol" charset="0"/>
                </a:rPr>
                <a:t>A</a:t>
              </a:r>
              <a:endParaRPr lang="en-US" sz="2000">
                <a:latin typeface="Arial" charset="0"/>
              </a:endParaRPr>
            </a:p>
          </p:txBody>
        </p:sp>
      </p:grpSp>
      <p:grpSp>
        <p:nvGrpSpPr>
          <p:cNvPr id="148489" name="Group 41"/>
          <p:cNvGrpSpPr>
            <a:grpSpLocks/>
          </p:cNvGrpSpPr>
          <p:nvPr/>
        </p:nvGrpSpPr>
        <p:grpSpPr bwMode="auto">
          <a:xfrm rot="-3045324">
            <a:off x="1422400" y="3530600"/>
            <a:ext cx="2108200" cy="990600"/>
            <a:chOff x="2701" y="3456"/>
            <a:chExt cx="1328" cy="624"/>
          </a:xfrm>
        </p:grpSpPr>
        <p:sp>
          <p:nvSpPr>
            <p:cNvPr id="148492" name="Text Box 42"/>
            <p:cNvSpPr txBox="1">
              <a:spLocks noChangeArrowheads="1"/>
            </p:cNvSpPr>
            <p:nvPr/>
          </p:nvSpPr>
          <p:spPr bwMode="auto">
            <a:xfrm rot="1726209">
              <a:off x="2952" y="3830"/>
              <a:ext cx="8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ctr" eaLnBrk="1" hangingPunct="1">
                <a:spcBef>
                  <a:spcPct val="20000"/>
                </a:spcBef>
              </a:pPr>
              <a:r>
                <a:rPr lang="en-US" sz="2000">
                  <a:solidFill>
                    <a:schemeClr val="tx1"/>
                  </a:solidFill>
                  <a:latin typeface="Arial" charset="0"/>
                </a:rPr>
                <a:t>Δscore(</a:t>
              </a:r>
              <a:r>
                <a:rPr lang="en-US" sz="2000" i="1">
                  <a:solidFill>
                    <a:schemeClr val="tx1"/>
                  </a:solidFill>
                  <a:latin typeface="Arial" charset="0"/>
                </a:rPr>
                <a:t>A</a:t>
              </a:r>
              <a:r>
                <a:rPr lang="en-US" sz="2000">
                  <a:solidFill>
                    <a:schemeClr val="tx1"/>
                  </a:solidFill>
                  <a:latin typeface="Arial" charset="0"/>
                </a:rPr>
                <a:t>)</a:t>
              </a:r>
            </a:p>
          </p:txBody>
        </p:sp>
        <p:sp>
          <p:nvSpPr>
            <p:cNvPr id="148493" name="AutoShape 43"/>
            <p:cNvSpPr>
              <a:spLocks noChangeArrowheads="1"/>
            </p:cNvSpPr>
            <p:nvPr/>
          </p:nvSpPr>
          <p:spPr bwMode="auto">
            <a:xfrm rot="1726209">
              <a:off x="2701" y="3456"/>
              <a:ext cx="1328" cy="466"/>
            </a:xfrm>
            <a:prstGeom prst="leftArrow">
              <a:avLst>
                <a:gd name="adj1" fmla="val 50000"/>
                <a:gd name="adj2" fmla="val 71245"/>
              </a:avLst>
            </a:prstGeom>
            <a:solidFill>
              <a:srgbClr val="CC99FF"/>
            </a:solidFill>
            <a:ln w="38100">
              <a:solidFill>
                <a:schemeClr val="tx1"/>
              </a:solidFill>
              <a:miter lim="800000"/>
              <a:headEnd type="none" w="sm" len="sm"/>
              <a:tailEnd/>
            </a:ln>
          </p:spPr>
          <p:txBody>
            <a:bodyPr wrap="none" anchor="ctr">
              <a:spAutoFit/>
            </a:bodyPr>
            <a:lstStyle/>
            <a:p>
              <a:pPr algn="ctr"/>
              <a:r>
                <a:rPr lang="en-US" sz="2000" b="1">
                  <a:latin typeface="Arial" charset="0"/>
                </a:rPr>
                <a:t>Reverse</a:t>
              </a:r>
              <a:r>
                <a:rPr lang="en-US" sz="2000">
                  <a:latin typeface="Arial" charset="0"/>
                </a:rPr>
                <a:t> </a:t>
              </a:r>
              <a:r>
                <a:rPr lang="en-US" sz="2000" i="1">
                  <a:latin typeface="Arial" charset="0"/>
                </a:rPr>
                <a:t>E</a:t>
              </a:r>
              <a:r>
                <a:rPr lang="en-US" sz="2000" i="1">
                  <a:latin typeface="Arial" charset="0"/>
                  <a:sym typeface="Symbol" charset="0"/>
                </a:rPr>
                <a:t>A</a:t>
              </a:r>
              <a:endParaRPr lang="en-US" sz="2000">
                <a:latin typeface="Arial" charset="0"/>
              </a:endParaRPr>
            </a:p>
          </p:txBody>
        </p:sp>
      </p:grpSp>
      <p:sp>
        <p:nvSpPr>
          <p:cNvPr id="148490" name="AutoShape 44"/>
          <p:cNvSpPr>
            <a:spLocks noChangeArrowheads="1"/>
          </p:cNvSpPr>
          <p:nvPr/>
        </p:nvSpPr>
        <p:spPr bwMode="auto">
          <a:xfrm rot="1811270">
            <a:off x="1081088" y="1541463"/>
            <a:ext cx="1981200" cy="609600"/>
          </a:xfrm>
          <a:prstGeom prst="leftArrow">
            <a:avLst>
              <a:gd name="adj1" fmla="val 50000"/>
              <a:gd name="adj2" fmla="val 81250"/>
            </a:avLst>
          </a:prstGeom>
          <a:solidFill>
            <a:srgbClr val="CC99FF"/>
          </a:solidFill>
          <a:ln w="38100">
            <a:solidFill>
              <a:schemeClr val="tx1"/>
            </a:solidFill>
            <a:miter lim="800000"/>
            <a:headEnd type="none" w="sm" len="sm"/>
            <a:tailEnd/>
          </a:ln>
        </p:spPr>
        <p:txBody>
          <a:bodyPr anchor="ctr">
            <a:spAutoFit/>
          </a:bodyPr>
          <a:lstStyle/>
          <a:p>
            <a:endParaRPr lang="de-DE"/>
          </a:p>
        </p:txBody>
      </p:sp>
      <p:sp>
        <p:nvSpPr>
          <p:cNvPr id="148491" name="Oval 45"/>
          <p:cNvSpPr>
            <a:spLocks noChangeArrowheads="1"/>
          </p:cNvSpPr>
          <p:nvPr/>
        </p:nvSpPr>
        <p:spPr bwMode="auto">
          <a:xfrm>
            <a:off x="2752725" y="1870075"/>
            <a:ext cx="2362200" cy="2362200"/>
          </a:xfrm>
          <a:prstGeom prst="ellipse">
            <a:avLst/>
          </a:prstGeom>
          <a:noFill/>
          <a:ln w="38100">
            <a:solidFill>
              <a:schemeClr val="tx1"/>
            </a:solidFill>
            <a:prstDash val="sysDot"/>
            <a:round/>
            <a:headEnd type="none" w="sm" len="sm"/>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47" name="Slide Number Placeholder 3">
            <a:extLst>
              <a:ext uri="{FF2B5EF4-FFF2-40B4-BE49-F238E27FC236}">
                <a16:creationId xmlns:a16="http://schemas.microsoft.com/office/drawing/2014/main" id="{1538DE6C-BB22-424C-819B-C41C2D864CF8}"/>
              </a:ext>
            </a:extLst>
          </p:cNvPr>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159</a:t>
            </a:fld>
            <a:endParaRPr lang="de-DE" dirty="0"/>
          </a:p>
        </p:txBody>
      </p:sp>
    </p:spTree>
    <p:extLst>
      <p:ext uri="{BB962C8B-B14F-4D97-AF65-F5344CB8AC3E}">
        <p14:creationId xmlns:p14="http://schemas.microsoft.com/office/powerpoint/2010/main" val="239428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a:t>
            </a:r>
          </a:p>
        </p:txBody>
      </p:sp>
      <p:sp>
        <p:nvSpPr>
          <p:cNvPr id="68611" name="Rectangle 3"/>
          <p:cNvSpPr>
            <a:spLocks noGrp="1" noChangeArrowheads="1"/>
          </p:cNvSpPr>
          <p:nvPr>
            <p:ph type="body" idx="1"/>
          </p:nvPr>
        </p:nvSpPr>
        <p:spPr>
          <a:xfrm>
            <a:off x="457200" y="1340768"/>
            <a:ext cx="8229600" cy="4525963"/>
          </a:xfrm>
        </p:spPr>
        <p:txBody>
          <a:bodyPr/>
          <a:lstStyle/>
          <a:p>
            <a:pPr eaLnBrk="1" hangingPunct="1">
              <a:lnSpc>
                <a:spcPct val="80000"/>
              </a:lnSpc>
            </a:pPr>
            <a:r>
              <a:rPr lang="en-US" sz="2000" b="1" dirty="0">
                <a:ea typeface="ＭＳ Ｐゴシック" charset="0"/>
              </a:rPr>
              <a:t>P</a:t>
            </a:r>
            <a:r>
              <a:rPr lang="en-US" sz="2000" dirty="0">
                <a:ea typeface="ＭＳ Ｐゴシック" charset="0"/>
              </a:rPr>
              <a:t>(Toothache, Cavity, Catch) has 2</a:t>
            </a:r>
            <a:r>
              <a:rPr lang="en-US" sz="2000" baseline="30000" dirty="0">
                <a:ea typeface="ＭＳ Ｐゴシック" charset="0"/>
              </a:rPr>
              <a:t>3</a:t>
            </a:r>
            <a:r>
              <a:rPr lang="en-US" sz="2000" dirty="0">
                <a:ea typeface="ＭＳ Ｐゴシック" charset="0"/>
              </a:rPr>
              <a:t> – 1 = 7 independent entries </a:t>
            </a:r>
            <a:endParaRPr lang="en-US" sz="1400" dirty="0">
              <a:ea typeface="ＭＳ Ｐゴシック" charset="0"/>
            </a:endParaRPr>
          </a:p>
          <a:p>
            <a:pPr eaLnBrk="1" hangingPunct="1">
              <a:lnSpc>
                <a:spcPct val="80000"/>
              </a:lnSpc>
            </a:pPr>
            <a:r>
              <a:rPr lang="en-US" sz="2000" dirty="0">
                <a:ea typeface="ＭＳ Ｐゴシック" charset="0"/>
              </a:rPr>
              <a:t>If I have a cavity, the probability that the probe catches in it doesn't depend on whether I have a toothache:</a:t>
            </a:r>
          </a:p>
          <a:p>
            <a:pPr lvl="1" eaLnBrk="1" hangingPunct="1">
              <a:lnSpc>
                <a:spcPct val="80000"/>
              </a:lnSpc>
              <a:buFont typeface="Wingdings" charset="0"/>
              <a:buNone/>
            </a:pPr>
            <a:r>
              <a:rPr lang="en-US" sz="1800" dirty="0">
                <a:ea typeface="ＭＳ Ｐゴシック" charset="0"/>
              </a:rPr>
              <a:t>(1) </a:t>
            </a:r>
            <a:r>
              <a:rPr lang="en-US" sz="1800" b="1" dirty="0">
                <a:ea typeface="ＭＳ Ｐゴシック" charset="0"/>
              </a:rPr>
              <a:t>P</a:t>
            </a:r>
            <a:r>
              <a:rPr lang="en-US" sz="1800" dirty="0">
                <a:ea typeface="ＭＳ Ｐゴシック" charset="0"/>
              </a:rPr>
              <a:t>(catch | toothache, cavity) = </a:t>
            </a:r>
            <a:r>
              <a:rPr lang="en-US" sz="1800" b="1" dirty="0">
                <a:ea typeface="ＭＳ Ｐゴシック" charset="0"/>
              </a:rPr>
              <a:t>P</a:t>
            </a:r>
            <a:r>
              <a:rPr lang="en-US" sz="1800" dirty="0">
                <a:ea typeface="ＭＳ Ｐゴシック" charset="0"/>
              </a:rPr>
              <a:t>(catch | cavity)</a:t>
            </a:r>
          </a:p>
          <a:p>
            <a:pPr lvl="4" eaLnBrk="1" hangingPunct="1">
              <a:lnSpc>
                <a:spcPct val="80000"/>
              </a:lnSpc>
            </a:pPr>
            <a:endParaRPr lang="en-US" sz="1400" dirty="0">
              <a:ea typeface="ＭＳ Ｐゴシック" charset="0"/>
            </a:endParaRPr>
          </a:p>
          <a:p>
            <a:pPr eaLnBrk="1" hangingPunct="1">
              <a:lnSpc>
                <a:spcPct val="80000"/>
              </a:lnSpc>
            </a:pPr>
            <a:r>
              <a:rPr lang="en-US" sz="2000" dirty="0">
                <a:ea typeface="ＭＳ Ｐゴシック" charset="0"/>
              </a:rPr>
              <a:t>The same independence holds if I haven't got a cavity:</a:t>
            </a:r>
          </a:p>
          <a:p>
            <a:pPr lvl="1" eaLnBrk="1" hangingPunct="1">
              <a:lnSpc>
                <a:spcPct val="80000"/>
              </a:lnSpc>
              <a:buFont typeface="Wingdings" charset="0"/>
              <a:buNone/>
            </a:pPr>
            <a:r>
              <a:rPr lang="en-US" sz="1800" dirty="0">
                <a:ea typeface="ＭＳ Ｐゴシック" charset="0"/>
              </a:rPr>
              <a:t>(2) </a:t>
            </a:r>
            <a:r>
              <a:rPr lang="en-US" sz="1800" b="1" dirty="0">
                <a:ea typeface="ＭＳ Ｐゴシック" charset="0"/>
              </a:rPr>
              <a:t>P</a:t>
            </a:r>
            <a:r>
              <a:rPr lang="en-US" sz="1800" dirty="0">
                <a:ea typeface="ＭＳ Ｐゴシック" charset="0"/>
              </a:rPr>
              <a:t>(catch | </a:t>
            </a:r>
            <a:r>
              <a:rPr lang="en-US" sz="1800" dirty="0" err="1">
                <a:ea typeface="ＭＳ Ｐゴシック" charset="0"/>
              </a:rPr>
              <a:t>toothache,</a:t>
            </a:r>
            <a:r>
              <a:rPr lang="en-US" sz="1800" dirty="0" err="1">
                <a:ea typeface="ＭＳ Ｐゴシック" charset="0"/>
                <a:sym typeface="Symbol" charset="0"/>
              </a:rPr>
              <a:t></a:t>
            </a:r>
            <a:r>
              <a:rPr lang="en-US" sz="1800" dirty="0" err="1">
                <a:ea typeface="ＭＳ Ｐゴシック" charset="0"/>
              </a:rPr>
              <a:t>cavity</a:t>
            </a:r>
            <a:r>
              <a:rPr lang="en-US" sz="1800" dirty="0">
                <a:ea typeface="ＭＳ Ｐゴシック" charset="0"/>
              </a:rPr>
              <a:t>) = </a:t>
            </a:r>
            <a:r>
              <a:rPr lang="en-US" sz="1800" b="1" dirty="0">
                <a:ea typeface="ＭＳ Ｐゴシック" charset="0"/>
              </a:rPr>
              <a:t>P</a:t>
            </a:r>
            <a:r>
              <a:rPr lang="en-US" sz="1800" dirty="0">
                <a:ea typeface="ＭＳ Ｐゴシック" charset="0"/>
              </a:rPr>
              <a:t>(catch | </a:t>
            </a:r>
            <a:r>
              <a:rPr lang="en-US" sz="1800" dirty="0">
                <a:ea typeface="ＭＳ Ｐゴシック" charset="0"/>
                <a:sym typeface="Symbol" charset="0"/>
              </a:rPr>
              <a:t></a:t>
            </a:r>
            <a:r>
              <a:rPr lang="en-US" sz="1800" dirty="0">
                <a:ea typeface="ＭＳ Ｐゴシック" charset="0"/>
              </a:rPr>
              <a:t>cavity)</a:t>
            </a:r>
            <a:r>
              <a:rPr lang="en-US" sz="1400" dirty="0">
                <a:ea typeface="ＭＳ Ｐゴシック" charset="0"/>
              </a:rPr>
              <a:t>
</a:t>
            </a:r>
          </a:p>
          <a:p>
            <a:pPr eaLnBrk="1" hangingPunct="1">
              <a:lnSpc>
                <a:spcPct val="80000"/>
              </a:lnSpc>
            </a:pPr>
            <a:r>
              <a:rPr lang="en-US" sz="2000" dirty="0">
                <a:ea typeface="ＭＳ Ｐゴシック" charset="0"/>
              </a:rPr>
              <a:t>Catch is </a:t>
            </a:r>
            <a:r>
              <a:rPr lang="en-US" sz="2000" dirty="0">
                <a:solidFill>
                  <a:srgbClr val="FF0000"/>
                </a:solidFill>
                <a:ea typeface="ＭＳ Ｐゴシック" charset="0"/>
              </a:rPr>
              <a:t>conditionally independent</a:t>
            </a:r>
            <a:r>
              <a:rPr lang="en-US" sz="2000" dirty="0">
                <a:ea typeface="ＭＳ Ｐゴシック" charset="0"/>
              </a:rPr>
              <a:t> of Toothache given Cavity:</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(Catch | </a:t>
            </a:r>
            <a:r>
              <a:rPr lang="en-US" sz="1800" dirty="0" err="1">
                <a:ea typeface="ＭＳ Ｐゴシック" charset="0"/>
              </a:rPr>
              <a:t>Toothache,Cavity</a:t>
            </a:r>
            <a:r>
              <a:rPr lang="en-US" sz="1800" dirty="0">
                <a:ea typeface="ＭＳ Ｐゴシック" charset="0"/>
              </a:rPr>
              <a:t>) = </a:t>
            </a:r>
            <a:r>
              <a:rPr lang="en-US" sz="1800" b="1" dirty="0">
                <a:ea typeface="ＭＳ Ｐゴシック" charset="0"/>
              </a:rPr>
              <a:t>P</a:t>
            </a:r>
            <a:r>
              <a:rPr lang="en-US" sz="1800" dirty="0">
                <a:ea typeface="ＭＳ Ｐゴシック" charset="0"/>
              </a:rPr>
              <a:t>(Catch | Cavity)
</a:t>
            </a:r>
            <a:endParaRPr lang="en-US" sz="1400" dirty="0">
              <a:ea typeface="ＭＳ Ｐゴシック" charset="0"/>
            </a:endParaRPr>
          </a:p>
          <a:p>
            <a:pPr eaLnBrk="1" hangingPunct="1">
              <a:lnSpc>
                <a:spcPct val="80000"/>
              </a:lnSpc>
            </a:pPr>
            <a:r>
              <a:rPr lang="en-US" sz="2000" dirty="0">
                <a:ea typeface="ＭＳ Ｐゴシック" charset="0"/>
              </a:rPr>
              <a:t>Equivalent statements:</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 Catch, Cavity) = </a:t>
            </a:r>
            <a:r>
              <a:rPr lang="en-US" sz="1800" b="1" dirty="0">
                <a:ea typeface="ＭＳ Ｐゴシック" charset="0"/>
              </a:rPr>
              <a:t>P</a:t>
            </a:r>
            <a:r>
              <a:rPr lang="en-US" sz="1800" dirty="0">
                <a:ea typeface="ＭＳ Ｐゴシック" charset="0"/>
              </a:rPr>
              <a:t>(Toothache | Cavity)
</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Catch | Cavity) = </a:t>
            </a:r>
            <a:r>
              <a:rPr lang="en-US" sz="1800" b="1" dirty="0">
                <a:ea typeface="ＭＳ Ｐゴシック" charset="0"/>
              </a:rPr>
              <a:t>P</a:t>
            </a:r>
            <a:r>
              <a:rPr lang="en-US" sz="1800" dirty="0">
                <a:ea typeface="ＭＳ Ｐゴシック" charset="0"/>
              </a:rPr>
              <a:t>(Toothache | Cavity) </a:t>
            </a:r>
            <a:r>
              <a:rPr lang="en-US" sz="1800" b="1" dirty="0">
                <a:ea typeface="ＭＳ Ｐゴシック" charset="0"/>
              </a:rPr>
              <a:t>P</a:t>
            </a:r>
            <a:r>
              <a:rPr lang="en-US" sz="1800" dirty="0">
                <a:ea typeface="ＭＳ Ｐゴシック" charset="0"/>
              </a:rPr>
              <a:t>(Catch | Cavity)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a:t>
            </a:fld>
            <a:endParaRPr lang="de-DE" dirty="0"/>
          </a:p>
        </p:txBody>
      </p:sp>
    </p:spTree>
    <p:extLst>
      <p:ext uri="{BB962C8B-B14F-4D97-AF65-F5344CB8AC3E}">
        <p14:creationId xmlns:p14="http://schemas.microsoft.com/office/powerpoint/2010/main" val="2684504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el 1"/>
          <p:cNvSpPr>
            <a:spLocks noGrp="1"/>
          </p:cNvSpPr>
          <p:nvPr>
            <p:ph type="title"/>
          </p:nvPr>
        </p:nvSpPr>
        <p:spPr/>
        <p:txBody>
          <a:bodyPr/>
          <a:lstStyle/>
          <a:p>
            <a:endParaRPr lang="de-DE">
              <a:latin typeface="Times New Roman" charset="0"/>
              <a:cs typeface="ＭＳ Ｐゴシック" charset="0"/>
            </a:endParaRPr>
          </a:p>
        </p:txBody>
      </p:sp>
      <p:sp>
        <p:nvSpPr>
          <p:cNvPr id="149506" name="Foliennummernplatzhalter 2"/>
          <p:cNvSpPr>
            <a:spLocks noGrp="1"/>
          </p:cNvSpPr>
          <p:nvPr>
            <p:ph type="sldNum" sz="quarter" idx="12"/>
          </p:nvPr>
        </p:nvSpPr>
        <p:spPr>
          <a:xfrm>
            <a:off x="685800" y="6248400"/>
            <a:ext cx="1901825" cy="454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l" eaLnBrk="1" hangingPunct="1"/>
            <a:fld id="{EC4346CF-35F9-BD4D-9FD7-5B22CFBF4FF4}" type="slidenum">
              <a:rPr lang="en-US" sz="1000">
                <a:solidFill>
                  <a:schemeClr val="tx1"/>
                </a:solidFill>
              </a:rPr>
              <a:pPr algn="l" eaLnBrk="1" hangingPunct="1"/>
              <a:t>160</a:t>
            </a:fld>
            <a:endParaRPr lang="en-US" sz="1000">
              <a:solidFill>
                <a:schemeClr val="tx1"/>
              </a:solidFill>
            </a:endParaRPr>
          </a:p>
        </p:txBody>
      </p:sp>
      <p:pic>
        <p:nvPicPr>
          <p:cNvPr id="149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88913"/>
            <a:ext cx="9261476"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feld 2"/>
          <p:cNvSpPr txBox="1"/>
          <p:nvPr/>
        </p:nvSpPr>
        <p:spPr>
          <a:xfrm>
            <a:off x="6003773" y="4566325"/>
            <a:ext cx="3173113" cy="2031325"/>
          </a:xfrm>
          <a:prstGeom prst="rect">
            <a:avLst/>
          </a:prstGeom>
          <a:solidFill>
            <a:srgbClr val="FFFF99"/>
          </a:solidFill>
        </p:spPr>
        <p:txBody>
          <a:bodyPr wrap="none" rtlCol="0">
            <a:spAutoFit/>
          </a:bodyPr>
          <a:lstStyle/>
          <a:p>
            <a:r>
              <a:rPr lang="de-DE" dirty="0" err="1"/>
              <a:t>That‘s</a:t>
            </a:r>
            <a:r>
              <a:rPr lang="de-DE" dirty="0"/>
              <a:t> </a:t>
            </a:r>
            <a:r>
              <a:rPr lang="de-DE" dirty="0" err="1"/>
              <a:t>fine</a:t>
            </a:r>
            <a:r>
              <a:rPr lang="de-DE" dirty="0"/>
              <a:t>. </a:t>
            </a:r>
          </a:p>
          <a:p>
            <a:r>
              <a:rPr lang="de-DE" dirty="0"/>
              <a:t>But </a:t>
            </a:r>
            <a:r>
              <a:rPr lang="de-DE" dirty="0" err="1"/>
              <a:t>what</a:t>
            </a:r>
            <a:r>
              <a:rPr lang="de-DE" dirty="0"/>
              <a:t> </a:t>
            </a:r>
            <a:r>
              <a:rPr lang="de-DE" dirty="0" err="1"/>
              <a:t>to</a:t>
            </a:r>
            <a:r>
              <a:rPr lang="de-DE" dirty="0"/>
              <a:t> do </a:t>
            </a:r>
            <a:r>
              <a:rPr lang="de-DE" dirty="0" err="1"/>
              <a:t>if</a:t>
            </a:r>
            <a:r>
              <a:rPr lang="de-DE" dirty="0"/>
              <a:t> </a:t>
            </a:r>
            <a:r>
              <a:rPr lang="de-DE" dirty="0" err="1"/>
              <a:t>we</a:t>
            </a:r>
            <a:r>
              <a:rPr lang="de-DE" dirty="0"/>
              <a:t> </a:t>
            </a:r>
            <a:r>
              <a:rPr lang="de-DE" dirty="0" err="1"/>
              <a:t>have</a:t>
            </a:r>
            <a:r>
              <a:rPr lang="de-DE" dirty="0"/>
              <a:t> </a:t>
            </a:r>
          </a:p>
          <a:p>
            <a:r>
              <a:rPr lang="de-DE" dirty="0"/>
              <a:t>non-</a:t>
            </a:r>
            <a:r>
              <a:rPr lang="de-DE" dirty="0" err="1"/>
              <a:t>complete</a:t>
            </a:r>
            <a:r>
              <a:rPr lang="de-DE" dirty="0"/>
              <a:t> </a:t>
            </a:r>
            <a:r>
              <a:rPr lang="de-DE" dirty="0" err="1"/>
              <a:t>data</a:t>
            </a:r>
            <a:r>
              <a:rPr lang="de-DE" dirty="0"/>
              <a:t>??</a:t>
            </a:r>
          </a:p>
          <a:p>
            <a:endParaRPr lang="de-DE" dirty="0"/>
          </a:p>
          <a:p>
            <a:r>
              <a:rPr lang="de-DE" dirty="0" err="1"/>
              <a:t>Cannot</a:t>
            </a:r>
            <a:r>
              <a:rPr lang="de-DE" dirty="0"/>
              <a:t> </a:t>
            </a:r>
            <a:r>
              <a:rPr lang="de-DE" dirty="0" err="1"/>
              <a:t>use</a:t>
            </a:r>
            <a:r>
              <a:rPr lang="de-DE" dirty="0"/>
              <a:t> </a:t>
            </a:r>
            <a:r>
              <a:rPr lang="de-DE" dirty="0" err="1"/>
              <a:t>decomposability</a:t>
            </a:r>
            <a:endParaRPr lang="de-DE" dirty="0"/>
          </a:p>
          <a:p>
            <a:endParaRPr lang="de-DE" dirty="0"/>
          </a:p>
          <a:p>
            <a:r>
              <a:rPr lang="de-DE" dirty="0"/>
              <a:t>=&gt; </a:t>
            </a:r>
            <a:r>
              <a:rPr lang="de-DE" dirty="0" err="1"/>
              <a:t>Rerun</a:t>
            </a:r>
            <a:r>
              <a:rPr lang="de-DE" dirty="0"/>
              <a:t> </a:t>
            </a:r>
            <a:r>
              <a:rPr lang="de-DE" dirty="0" err="1"/>
              <a:t>parameter</a:t>
            </a:r>
            <a:r>
              <a:rPr lang="de-DE" dirty="0"/>
              <a:t> </a:t>
            </a:r>
            <a:r>
              <a:rPr lang="de-DE" dirty="0" err="1"/>
              <a:t>estimation</a:t>
            </a:r>
            <a:r>
              <a:rPr lang="de-DE" dirty="0"/>
              <a:t> </a:t>
            </a:r>
          </a:p>
        </p:txBody>
      </p:sp>
      <p:sp>
        <p:nvSpPr>
          <p:cNvPr id="6" name="Slide Number Placeholder 3">
            <a:extLst>
              <a:ext uri="{FF2B5EF4-FFF2-40B4-BE49-F238E27FC236}">
                <a16:creationId xmlns:a16="http://schemas.microsoft.com/office/drawing/2014/main" id="{59D6C2F1-7538-5C40-99F3-2BB3CBE7ECA5}"/>
              </a:ext>
            </a:extLst>
          </p:cNvPr>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160</a:t>
            </a:fld>
            <a:endParaRPr lang="de-DE" dirty="0"/>
          </a:p>
        </p:txBody>
      </p:sp>
    </p:spTree>
    <p:extLst>
      <p:ext uri="{BB962C8B-B14F-4D97-AF65-F5344CB8AC3E}">
        <p14:creationId xmlns:p14="http://schemas.microsoft.com/office/powerpoint/2010/main" val="3043172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AutoShape 2"/>
          <p:cNvSpPr>
            <a:spLocks noGrp="1" noChangeArrowheads="1"/>
          </p:cNvSpPr>
          <p:nvPr>
            <p:ph type="title"/>
          </p:nvPr>
        </p:nvSpPr>
        <p:spPr/>
        <p:txBody>
          <a:bodyPr/>
          <a:lstStyle/>
          <a:p>
            <a:r>
              <a:rPr lang="en-US"/>
              <a:t>Local Search in Practice</a:t>
            </a:r>
          </a:p>
        </p:txBody>
      </p:sp>
      <p:grpSp>
        <p:nvGrpSpPr>
          <p:cNvPr id="381956" name="Group 4"/>
          <p:cNvGrpSpPr>
            <a:grpSpLocks/>
          </p:cNvGrpSpPr>
          <p:nvPr/>
        </p:nvGrpSpPr>
        <p:grpSpPr bwMode="auto">
          <a:xfrm>
            <a:off x="5346700" y="1785938"/>
            <a:ext cx="1069975" cy="2382837"/>
            <a:chOff x="869" y="550"/>
            <a:chExt cx="674" cy="1501"/>
          </a:xfrm>
        </p:grpSpPr>
        <p:sp>
          <p:nvSpPr>
            <p:cNvPr id="381957" name="Rectangle 5"/>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58" name="Text Box 6"/>
            <p:cNvSpPr txBox="1">
              <a:spLocks noChangeArrowheads="1"/>
            </p:cNvSpPr>
            <p:nvPr/>
          </p:nvSpPr>
          <p:spPr bwMode="auto">
            <a:xfrm>
              <a:off x="1054" y="550"/>
              <a:ext cx="30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i="1">
                  <a:latin typeface="Comic Sans MS" charset="0"/>
                </a:rPr>
                <a:t>G</a:t>
              </a:r>
              <a:r>
                <a:rPr lang="en-US" sz="2400" i="1" baseline="-25000">
                  <a:latin typeface="Comic Sans MS" charset="0"/>
                </a:rPr>
                <a:t>1</a:t>
              </a:r>
              <a:endParaRPr lang="en-US" sz="2400" i="1">
                <a:latin typeface="Comic Sans MS" charset="0"/>
              </a:endParaRPr>
            </a:p>
          </p:txBody>
        </p:sp>
      </p:grpSp>
      <p:grpSp>
        <p:nvGrpSpPr>
          <p:cNvPr id="381959" name="Group 7"/>
          <p:cNvGrpSpPr>
            <a:grpSpLocks/>
          </p:cNvGrpSpPr>
          <p:nvPr/>
        </p:nvGrpSpPr>
        <p:grpSpPr bwMode="auto">
          <a:xfrm>
            <a:off x="1187450" y="1798638"/>
            <a:ext cx="1069975" cy="2382837"/>
            <a:chOff x="748" y="1133"/>
            <a:chExt cx="674" cy="1501"/>
          </a:xfrm>
        </p:grpSpPr>
        <p:grpSp>
          <p:nvGrpSpPr>
            <p:cNvPr id="381960" name="Group 8"/>
            <p:cNvGrpSpPr>
              <a:grpSpLocks/>
            </p:cNvGrpSpPr>
            <p:nvPr/>
          </p:nvGrpSpPr>
          <p:grpSpPr bwMode="auto">
            <a:xfrm>
              <a:off x="748" y="1133"/>
              <a:ext cx="674" cy="1501"/>
              <a:chOff x="869" y="550"/>
              <a:chExt cx="674" cy="1501"/>
            </a:xfrm>
          </p:grpSpPr>
          <p:sp>
            <p:nvSpPr>
              <p:cNvPr id="381961" name="Rectangle 9"/>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62" name="Text Box 10"/>
              <p:cNvSpPr txBox="1">
                <a:spLocks noChangeArrowheads="1"/>
              </p:cNvSpPr>
              <p:nvPr/>
            </p:nvSpPr>
            <p:spPr bwMode="auto">
              <a:xfrm>
                <a:off x="1044" y="550"/>
                <a:ext cx="32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i="1">
                    <a:latin typeface="Comic Sans MS" charset="0"/>
                  </a:rPr>
                  <a:t>G</a:t>
                </a:r>
                <a:r>
                  <a:rPr lang="en-US" sz="2400" i="1" baseline="-25000">
                    <a:latin typeface="Comic Sans MS" charset="0"/>
                  </a:rPr>
                  <a:t>3</a:t>
                </a:r>
                <a:endParaRPr lang="en-US" sz="2400" i="1">
                  <a:latin typeface="Comic Sans MS" charset="0"/>
                </a:endParaRPr>
              </a:p>
            </p:txBody>
          </p:sp>
        </p:grpSp>
        <p:sp>
          <p:nvSpPr>
            <p:cNvPr id="381963" name="Freeform 11"/>
            <p:cNvSpPr>
              <a:spLocks/>
            </p:cNvSpPr>
            <p:nvPr/>
          </p:nvSpPr>
          <p:spPr bwMode="auto">
            <a:xfrm>
              <a:off x="821" y="1554"/>
              <a:ext cx="504" cy="884"/>
            </a:xfrm>
            <a:custGeom>
              <a:avLst/>
              <a:gdLst>
                <a:gd name="T0" fmla="*/ 0 w 504"/>
                <a:gd name="T1" fmla="*/ 0 h 884"/>
                <a:gd name="T2" fmla="*/ 149 w 504"/>
                <a:gd name="T3" fmla="*/ 18 h 884"/>
                <a:gd name="T4" fmla="*/ 189 w 504"/>
                <a:gd name="T5" fmla="*/ 63 h 884"/>
                <a:gd name="T6" fmla="*/ 86 w 504"/>
                <a:gd name="T7" fmla="*/ 195 h 884"/>
                <a:gd name="T8" fmla="*/ 138 w 504"/>
                <a:gd name="T9" fmla="*/ 275 h 884"/>
                <a:gd name="T10" fmla="*/ 343 w 504"/>
                <a:gd name="T11" fmla="*/ 115 h 884"/>
                <a:gd name="T12" fmla="*/ 492 w 504"/>
                <a:gd name="T13" fmla="*/ 269 h 884"/>
                <a:gd name="T14" fmla="*/ 269 w 504"/>
                <a:gd name="T15" fmla="*/ 400 h 884"/>
                <a:gd name="T16" fmla="*/ 395 w 504"/>
                <a:gd name="T17" fmla="*/ 492 h 884"/>
                <a:gd name="T18" fmla="*/ 400 w 504"/>
                <a:gd name="T19" fmla="*/ 635 h 884"/>
                <a:gd name="T20" fmla="*/ 155 w 504"/>
                <a:gd name="T21" fmla="*/ 509 h 884"/>
                <a:gd name="T22" fmla="*/ 75 w 504"/>
                <a:gd name="T23" fmla="*/ 840 h 884"/>
                <a:gd name="T24" fmla="*/ 286 w 504"/>
                <a:gd name="T25" fmla="*/ 77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884">
                  <a:moveTo>
                    <a:pt x="0" y="0"/>
                  </a:moveTo>
                  <a:cubicBezTo>
                    <a:pt x="50" y="7"/>
                    <a:pt x="99" y="12"/>
                    <a:pt x="149" y="18"/>
                  </a:cubicBezTo>
                  <a:cubicBezTo>
                    <a:pt x="177" y="26"/>
                    <a:pt x="178" y="35"/>
                    <a:pt x="189" y="63"/>
                  </a:cubicBezTo>
                  <a:cubicBezTo>
                    <a:pt x="179" y="92"/>
                    <a:pt x="100" y="166"/>
                    <a:pt x="86" y="195"/>
                  </a:cubicBezTo>
                  <a:cubicBezTo>
                    <a:pt x="77" y="230"/>
                    <a:pt x="117" y="253"/>
                    <a:pt x="138" y="275"/>
                  </a:cubicBezTo>
                  <a:cubicBezTo>
                    <a:pt x="162" y="294"/>
                    <a:pt x="320" y="96"/>
                    <a:pt x="343" y="115"/>
                  </a:cubicBezTo>
                  <a:cubicBezTo>
                    <a:pt x="402" y="114"/>
                    <a:pt x="504" y="222"/>
                    <a:pt x="492" y="269"/>
                  </a:cubicBezTo>
                  <a:cubicBezTo>
                    <a:pt x="480" y="316"/>
                    <a:pt x="285" y="363"/>
                    <a:pt x="269" y="400"/>
                  </a:cubicBezTo>
                  <a:cubicBezTo>
                    <a:pt x="272" y="415"/>
                    <a:pt x="398" y="476"/>
                    <a:pt x="395" y="492"/>
                  </a:cubicBezTo>
                  <a:cubicBezTo>
                    <a:pt x="391" y="517"/>
                    <a:pt x="452" y="608"/>
                    <a:pt x="400" y="635"/>
                  </a:cubicBezTo>
                  <a:cubicBezTo>
                    <a:pt x="348" y="662"/>
                    <a:pt x="188" y="510"/>
                    <a:pt x="155" y="509"/>
                  </a:cubicBezTo>
                  <a:cubicBezTo>
                    <a:pt x="122" y="508"/>
                    <a:pt x="64" y="818"/>
                    <a:pt x="75" y="840"/>
                  </a:cubicBezTo>
                  <a:cubicBezTo>
                    <a:pt x="97" y="884"/>
                    <a:pt x="242" y="786"/>
                    <a:pt x="286" y="772"/>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grpSp>
      <p:grpSp>
        <p:nvGrpSpPr>
          <p:cNvPr id="381964" name="Group 12"/>
          <p:cNvGrpSpPr>
            <a:grpSpLocks/>
          </p:cNvGrpSpPr>
          <p:nvPr/>
        </p:nvGrpSpPr>
        <p:grpSpPr bwMode="auto">
          <a:xfrm>
            <a:off x="3338513" y="1798638"/>
            <a:ext cx="1069975" cy="2382837"/>
            <a:chOff x="2103" y="1133"/>
            <a:chExt cx="674" cy="1501"/>
          </a:xfrm>
        </p:grpSpPr>
        <p:grpSp>
          <p:nvGrpSpPr>
            <p:cNvPr id="381965" name="Group 13"/>
            <p:cNvGrpSpPr>
              <a:grpSpLocks/>
            </p:cNvGrpSpPr>
            <p:nvPr/>
          </p:nvGrpSpPr>
          <p:grpSpPr bwMode="auto">
            <a:xfrm>
              <a:off x="2103" y="1133"/>
              <a:ext cx="674" cy="1501"/>
              <a:chOff x="869" y="550"/>
              <a:chExt cx="674" cy="1501"/>
            </a:xfrm>
          </p:grpSpPr>
          <p:sp>
            <p:nvSpPr>
              <p:cNvPr id="381966" name="Rectangle 14"/>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67" name="Text Box 15"/>
              <p:cNvSpPr txBox="1">
                <a:spLocks noChangeArrowheads="1"/>
              </p:cNvSpPr>
              <p:nvPr/>
            </p:nvSpPr>
            <p:spPr bwMode="auto">
              <a:xfrm>
                <a:off x="1044" y="550"/>
                <a:ext cx="32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i="1">
                    <a:latin typeface="Comic Sans MS" charset="0"/>
                  </a:rPr>
                  <a:t>G</a:t>
                </a:r>
                <a:r>
                  <a:rPr lang="en-US" sz="2400" i="1" baseline="-25000">
                    <a:latin typeface="Comic Sans MS" charset="0"/>
                  </a:rPr>
                  <a:t>2</a:t>
                </a:r>
                <a:endParaRPr lang="en-US" sz="2400" i="1">
                  <a:latin typeface="Comic Sans MS" charset="0"/>
                </a:endParaRPr>
              </a:p>
            </p:txBody>
          </p:sp>
        </p:grpSp>
        <p:sp>
          <p:nvSpPr>
            <p:cNvPr id="381968" name="Freeform 16"/>
            <p:cNvSpPr>
              <a:spLocks/>
            </p:cNvSpPr>
            <p:nvPr/>
          </p:nvSpPr>
          <p:spPr bwMode="auto">
            <a:xfrm>
              <a:off x="2296" y="1591"/>
              <a:ext cx="360" cy="868"/>
            </a:xfrm>
            <a:custGeom>
              <a:avLst/>
              <a:gdLst>
                <a:gd name="T0" fmla="*/ 0 w 360"/>
                <a:gd name="T1" fmla="*/ 0 h 868"/>
                <a:gd name="T2" fmla="*/ 155 w 360"/>
                <a:gd name="T3" fmla="*/ 103 h 868"/>
                <a:gd name="T4" fmla="*/ 52 w 360"/>
                <a:gd name="T5" fmla="*/ 234 h 868"/>
                <a:gd name="T6" fmla="*/ 35 w 360"/>
                <a:gd name="T7" fmla="*/ 514 h 868"/>
                <a:gd name="T8" fmla="*/ 160 w 360"/>
                <a:gd name="T9" fmla="*/ 571 h 868"/>
                <a:gd name="T10" fmla="*/ 178 w 360"/>
                <a:gd name="T11" fmla="*/ 405 h 868"/>
                <a:gd name="T12" fmla="*/ 320 w 360"/>
                <a:gd name="T13" fmla="*/ 394 h 868"/>
                <a:gd name="T14" fmla="*/ 326 w 360"/>
                <a:gd name="T15" fmla="*/ 588 h 868"/>
                <a:gd name="T16" fmla="*/ 115 w 360"/>
                <a:gd name="T17" fmla="*/ 754 h 868"/>
                <a:gd name="T18" fmla="*/ 246 w 360"/>
                <a:gd name="T19"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868">
                  <a:moveTo>
                    <a:pt x="0" y="0"/>
                  </a:moveTo>
                  <a:cubicBezTo>
                    <a:pt x="73" y="32"/>
                    <a:pt x="146" y="64"/>
                    <a:pt x="155" y="103"/>
                  </a:cubicBezTo>
                  <a:cubicBezTo>
                    <a:pt x="164" y="142"/>
                    <a:pt x="72" y="165"/>
                    <a:pt x="52" y="234"/>
                  </a:cubicBezTo>
                  <a:cubicBezTo>
                    <a:pt x="32" y="303"/>
                    <a:pt x="17" y="458"/>
                    <a:pt x="35" y="514"/>
                  </a:cubicBezTo>
                  <a:cubicBezTo>
                    <a:pt x="53" y="570"/>
                    <a:pt x="136" y="589"/>
                    <a:pt x="160" y="571"/>
                  </a:cubicBezTo>
                  <a:cubicBezTo>
                    <a:pt x="184" y="553"/>
                    <a:pt x="151" y="434"/>
                    <a:pt x="178" y="405"/>
                  </a:cubicBezTo>
                  <a:cubicBezTo>
                    <a:pt x="205" y="376"/>
                    <a:pt x="295" y="364"/>
                    <a:pt x="320" y="394"/>
                  </a:cubicBezTo>
                  <a:cubicBezTo>
                    <a:pt x="345" y="424"/>
                    <a:pt x="360" y="528"/>
                    <a:pt x="326" y="588"/>
                  </a:cubicBezTo>
                  <a:cubicBezTo>
                    <a:pt x="292" y="648"/>
                    <a:pt x="128" y="707"/>
                    <a:pt x="115" y="754"/>
                  </a:cubicBezTo>
                  <a:cubicBezTo>
                    <a:pt x="102" y="801"/>
                    <a:pt x="174" y="834"/>
                    <a:pt x="246" y="868"/>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grpSp>
      <p:sp>
        <p:nvSpPr>
          <p:cNvPr id="381969" name="Freeform 17"/>
          <p:cNvSpPr>
            <a:spLocks/>
          </p:cNvSpPr>
          <p:nvPr/>
        </p:nvSpPr>
        <p:spPr bwMode="auto">
          <a:xfrm>
            <a:off x="5514975" y="2593975"/>
            <a:ext cx="869950" cy="1406525"/>
          </a:xfrm>
          <a:custGeom>
            <a:avLst/>
            <a:gdLst>
              <a:gd name="T0" fmla="*/ 45 w 548"/>
              <a:gd name="T1" fmla="*/ 0 h 886"/>
              <a:gd name="T2" fmla="*/ 302 w 548"/>
              <a:gd name="T3" fmla="*/ 52 h 886"/>
              <a:gd name="T4" fmla="*/ 193 w 548"/>
              <a:gd name="T5" fmla="*/ 172 h 886"/>
              <a:gd name="T6" fmla="*/ 113 w 548"/>
              <a:gd name="T7" fmla="*/ 183 h 886"/>
              <a:gd name="T8" fmla="*/ 67 w 548"/>
              <a:gd name="T9" fmla="*/ 132 h 886"/>
              <a:gd name="T10" fmla="*/ 5 w 548"/>
              <a:gd name="T11" fmla="*/ 258 h 886"/>
              <a:gd name="T12" fmla="*/ 39 w 548"/>
              <a:gd name="T13" fmla="*/ 423 h 886"/>
              <a:gd name="T14" fmla="*/ 170 w 548"/>
              <a:gd name="T15" fmla="*/ 378 h 886"/>
              <a:gd name="T16" fmla="*/ 250 w 548"/>
              <a:gd name="T17" fmla="*/ 360 h 886"/>
              <a:gd name="T18" fmla="*/ 227 w 548"/>
              <a:gd name="T19" fmla="*/ 498 h 886"/>
              <a:gd name="T20" fmla="*/ 85 w 548"/>
              <a:gd name="T21" fmla="*/ 652 h 886"/>
              <a:gd name="T22" fmla="*/ 245 w 548"/>
              <a:gd name="T23" fmla="*/ 800 h 886"/>
              <a:gd name="T24" fmla="*/ 365 w 548"/>
              <a:gd name="T25" fmla="*/ 698 h 886"/>
              <a:gd name="T26" fmla="*/ 456 w 548"/>
              <a:gd name="T27" fmla="*/ 520 h 886"/>
              <a:gd name="T28" fmla="*/ 445 w 548"/>
              <a:gd name="T29" fmla="*/ 372 h 886"/>
              <a:gd name="T30" fmla="*/ 542 w 548"/>
              <a:gd name="T31" fmla="*/ 480 h 886"/>
              <a:gd name="T32" fmla="*/ 479 w 548"/>
              <a:gd name="T33" fmla="*/ 692 h 886"/>
              <a:gd name="T34" fmla="*/ 382 w 548"/>
              <a:gd name="T35" fmla="*/ 852 h 886"/>
              <a:gd name="T36" fmla="*/ 456 w 548"/>
              <a:gd name="T37"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8" h="886">
                <a:moveTo>
                  <a:pt x="45" y="0"/>
                </a:moveTo>
                <a:cubicBezTo>
                  <a:pt x="161" y="11"/>
                  <a:pt x="277" y="23"/>
                  <a:pt x="302" y="52"/>
                </a:cubicBezTo>
                <a:cubicBezTo>
                  <a:pt x="327" y="81"/>
                  <a:pt x="224" y="150"/>
                  <a:pt x="193" y="172"/>
                </a:cubicBezTo>
                <a:cubicBezTo>
                  <a:pt x="162" y="194"/>
                  <a:pt x="134" y="190"/>
                  <a:pt x="113" y="183"/>
                </a:cubicBezTo>
                <a:cubicBezTo>
                  <a:pt x="92" y="176"/>
                  <a:pt x="85" y="120"/>
                  <a:pt x="67" y="132"/>
                </a:cubicBezTo>
                <a:cubicBezTo>
                  <a:pt x="49" y="144"/>
                  <a:pt x="10" y="210"/>
                  <a:pt x="5" y="258"/>
                </a:cubicBezTo>
                <a:cubicBezTo>
                  <a:pt x="0" y="306"/>
                  <a:pt x="11" y="403"/>
                  <a:pt x="39" y="423"/>
                </a:cubicBezTo>
                <a:cubicBezTo>
                  <a:pt x="67" y="443"/>
                  <a:pt x="135" y="388"/>
                  <a:pt x="170" y="378"/>
                </a:cubicBezTo>
                <a:cubicBezTo>
                  <a:pt x="205" y="368"/>
                  <a:pt x="241" y="340"/>
                  <a:pt x="250" y="360"/>
                </a:cubicBezTo>
                <a:cubicBezTo>
                  <a:pt x="259" y="380"/>
                  <a:pt x="254" y="449"/>
                  <a:pt x="227" y="498"/>
                </a:cubicBezTo>
                <a:cubicBezTo>
                  <a:pt x="200" y="547"/>
                  <a:pt x="82" y="602"/>
                  <a:pt x="85" y="652"/>
                </a:cubicBezTo>
                <a:cubicBezTo>
                  <a:pt x="88" y="702"/>
                  <a:pt x="198" y="792"/>
                  <a:pt x="245" y="800"/>
                </a:cubicBezTo>
                <a:cubicBezTo>
                  <a:pt x="292" y="808"/>
                  <a:pt x="330" y="745"/>
                  <a:pt x="365" y="698"/>
                </a:cubicBezTo>
                <a:cubicBezTo>
                  <a:pt x="400" y="651"/>
                  <a:pt x="443" y="574"/>
                  <a:pt x="456" y="520"/>
                </a:cubicBezTo>
                <a:cubicBezTo>
                  <a:pt x="469" y="466"/>
                  <a:pt x="431" y="379"/>
                  <a:pt x="445" y="372"/>
                </a:cubicBezTo>
                <a:cubicBezTo>
                  <a:pt x="459" y="365"/>
                  <a:pt x="536" y="427"/>
                  <a:pt x="542" y="480"/>
                </a:cubicBezTo>
                <a:cubicBezTo>
                  <a:pt x="548" y="533"/>
                  <a:pt x="506" y="630"/>
                  <a:pt x="479" y="692"/>
                </a:cubicBezTo>
                <a:cubicBezTo>
                  <a:pt x="452" y="754"/>
                  <a:pt x="386" y="820"/>
                  <a:pt x="382" y="852"/>
                </a:cubicBezTo>
                <a:cubicBezTo>
                  <a:pt x="378" y="884"/>
                  <a:pt x="443" y="879"/>
                  <a:pt x="456" y="886"/>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sp>
        <p:nvSpPr>
          <p:cNvPr id="381970" name="AutoShape 18"/>
          <p:cNvSpPr>
            <a:spLocks noChangeArrowheads="1"/>
          </p:cNvSpPr>
          <p:nvPr/>
        </p:nvSpPr>
        <p:spPr bwMode="auto">
          <a:xfrm>
            <a:off x="6950075" y="2640013"/>
            <a:ext cx="1646238" cy="898525"/>
          </a:xfrm>
          <a:prstGeom prst="wedgeRoundRectCallout">
            <a:avLst>
              <a:gd name="adj1" fmla="val -88380"/>
              <a:gd name="adj2" fmla="val 20500"/>
              <a:gd name="adj3" fmla="val 16667"/>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a:latin typeface="Arial" charset="0"/>
              </a:rPr>
              <a:t>Parametric optimization (EM)</a:t>
            </a:r>
            <a:endParaRPr lang="en-US" sz="2400">
              <a:latin typeface="Arial" charset="0"/>
            </a:endParaRPr>
          </a:p>
        </p:txBody>
      </p:sp>
      <p:sp>
        <p:nvSpPr>
          <p:cNvPr id="381971" name="AutoShape 19"/>
          <p:cNvSpPr>
            <a:spLocks noChangeArrowheads="1"/>
          </p:cNvSpPr>
          <p:nvPr/>
        </p:nvSpPr>
        <p:spPr bwMode="auto">
          <a:xfrm>
            <a:off x="7029450" y="1598613"/>
            <a:ext cx="1868488" cy="371475"/>
          </a:xfrm>
          <a:prstGeom prst="wedgeRoundRectCallout">
            <a:avLst>
              <a:gd name="adj1" fmla="val -87296"/>
              <a:gd name="adj2" fmla="val 155556"/>
              <a:gd name="adj3" fmla="val 16667"/>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Arial" charset="0"/>
              </a:rPr>
              <a:t>Parameter space</a:t>
            </a:r>
            <a:endParaRPr lang="en-US" sz="2400">
              <a:latin typeface="Arial" charset="0"/>
            </a:endParaRPr>
          </a:p>
        </p:txBody>
      </p:sp>
      <p:sp>
        <p:nvSpPr>
          <p:cNvPr id="381972" name="AutoShape 20"/>
          <p:cNvSpPr>
            <a:spLocks noChangeArrowheads="1"/>
          </p:cNvSpPr>
          <p:nvPr/>
        </p:nvSpPr>
        <p:spPr bwMode="auto">
          <a:xfrm>
            <a:off x="6869113" y="3794125"/>
            <a:ext cx="1733550" cy="371475"/>
          </a:xfrm>
          <a:prstGeom prst="wedgeRoundRectCallout">
            <a:avLst>
              <a:gd name="adj1" fmla="val -86079"/>
              <a:gd name="adj2" fmla="val -426"/>
              <a:gd name="adj3" fmla="val 16667"/>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Arial" charset="0"/>
              </a:rPr>
              <a:t>Local Maximum</a:t>
            </a:r>
          </a:p>
        </p:txBody>
      </p:sp>
      <p:grpSp>
        <p:nvGrpSpPr>
          <p:cNvPr id="381973" name="Group 21"/>
          <p:cNvGrpSpPr>
            <a:grpSpLocks/>
          </p:cNvGrpSpPr>
          <p:nvPr/>
        </p:nvGrpSpPr>
        <p:grpSpPr bwMode="auto">
          <a:xfrm>
            <a:off x="1716088" y="4256088"/>
            <a:ext cx="6126162" cy="2424112"/>
            <a:chOff x="1081" y="2681"/>
            <a:chExt cx="3859" cy="1527"/>
          </a:xfrm>
        </p:grpSpPr>
        <p:grpSp>
          <p:nvGrpSpPr>
            <p:cNvPr id="381974" name="Group 22"/>
            <p:cNvGrpSpPr>
              <a:grpSpLocks/>
            </p:cNvGrpSpPr>
            <p:nvPr/>
          </p:nvGrpSpPr>
          <p:grpSpPr bwMode="auto">
            <a:xfrm>
              <a:off x="1081" y="2707"/>
              <a:ext cx="674" cy="1501"/>
              <a:chOff x="869" y="550"/>
              <a:chExt cx="674" cy="1501"/>
            </a:xfrm>
          </p:grpSpPr>
          <p:sp>
            <p:nvSpPr>
              <p:cNvPr id="381975" name="Rectangle 23"/>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76" name="Text Box 24"/>
              <p:cNvSpPr txBox="1">
                <a:spLocks noChangeArrowheads="1"/>
              </p:cNvSpPr>
              <p:nvPr/>
            </p:nvSpPr>
            <p:spPr bwMode="auto">
              <a:xfrm>
                <a:off x="1044" y="550"/>
                <a:ext cx="32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2400" i="1">
                    <a:latin typeface="Comic Sans MS" charset="0"/>
                  </a:rPr>
                  <a:t>G</a:t>
                </a:r>
                <a:r>
                  <a:rPr lang="en-US" sz="2400" i="1" baseline="-25000">
                    <a:latin typeface="Comic Sans MS" charset="0"/>
                  </a:rPr>
                  <a:t>4</a:t>
                </a:r>
                <a:endParaRPr lang="en-US" sz="2400" i="1">
                  <a:latin typeface="Comic Sans MS" charset="0"/>
                </a:endParaRPr>
              </a:p>
            </p:txBody>
          </p:sp>
        </p:grpSp>
        <p:grpSp>
          <p:nvGrpSpPr>
            <p:cNvPr id="381977" name="Group 25"/>
            <p:cNvGrpSpPr>
              <a:grpSpLocks/>
            </p:cNvGrpSpPr>
            <p:nvPr/>
          </p:nvGrpSpPr>
          <p:grpSpPr bwMode="auto">
            <a:xfrm>
              <a:off x="4266" y="2681"/>
              <a:ext cx="674" cy="1501"/>
              <a:chOff x="869" y="550"/>
              <a:chExt cx="674" cy="1501"/>
            </a:xfrm>
          </p:grpSpPr>
          <p:sp>
            <p:nvSpPr>
              <p:cNvPr id="381978" name="Rectangle 26"/>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79" name="Text Box 27"/>
              <p:cNvSpPr txBox="1">
                <a:spLocks noChangeArrowheads="1"/>
              </p:cNvSpPr>
              <p:nvPr/>
            </p:nvSpPr>
            <p:spPr bwMode="auto">
              <a:xfrm>
                <a:off x="1049" y="550"/>
                <a:ext cx="314"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2400" i="1">
                    <a:latin typeface="Comic Sans MS" charset="0"/>
                  </a:rPr>
                  <a:t>G</a:t>
                </a:r>
                <a:r>
                  <a:rPr lang="en-US" sz="2400" i="1" baseline="-25000">
                    <a:latin typeface="Comic Sans MS" charset="0"/>
                  </a:rPr>
                  <a:t>n</a:t>
                </a:r>
                <a:endParaRPr lang="en-US" sz="2400" i="1">
                  <a:latin typeface="Comic Sans MS" charset="0"/>
                </a:endParaRPr>
              </a:p>
            </p:txBody>
          </p:sp>
        </p:grpSp>
        <p:sp>
          <p:nvSpPr>
            <p:cNvPr id="381980" name="Freeform 28"/>
            <p:cNvSpPr>
              <a:spLocks/>
            </p:cNvSpPr>
            <p:nvPr/>
          </p:nvSpPr>
          <p:spPr bwMode="auto">
            <a:xfrm>
              <a:off x="1153" y="3185"/>
              <a:ext cx="508" cy="928"/>
            </a:xfrm>
            <a:custGeom>
              <a:avLst/>
              <a:gdLst>
                <a:gd name="T0" fmla="*/ 34 w 508"/>
                <a:gd name="T1" fmla="*/ 4 h 928"/>
                <a:gd name="T2" fmla="*/ 68 w 508"/>
                <a:gd name="T3" fmla="*/ 9 h 928"/>
                <a:gd name="T4" fmla="*/ 223 w 508"/>
                <a:gd name="T5" fmla="*/ 61 h 928"/>
                <a:gd name="T6" fmla="*/ 46 w 508"/>
                <a:gd name="T7" fmla="*/ 164 h 928"/>
                <a:gd name="T8" fmla="*/ 400 w 508"/>
                <a:gd name="T9" fmla="*/ 261 h 928"/>
                <a:gd name="T10" fmla="*/ 183 w 508"/>
                <a:gd name="T11" fmla="*/ 284 h 928"/>
                <a:gd name="T12" fmla="*/ 108 w 508"/>
                <a:gd name="T13" fmla="*/ 427 h 928"/>
                <a:gd name="T14" fmla="*/ 257 w 508"/>
                <a:gd name="T15" fmla="*/ 358 h 928"/>
                <a:gd name="T16" fmla="*/ 331 w 508"/>
                <a:gd name="T17" fmla="*/ 529 h 928"/>
                <a:gd name="T18" fmla="*/ 126 w 508"/>
                <a:gd name="T19" fmla="*/ 575 h 928"/>
                <a:gd name="T20" fmla="*/ 40 w 508"/>
                <a:gd name="T21" fmla="*/ 735 h 928"/>
                <a:gd name="T22" fmla="*/ 166 w 508"/>
                <a:gd name="T23" fmla="*/ 838 h 928"/>
                <a:gd name="T24" fmla="*/ 200 w 508"/>
                <a:gd name="T25" fmla="*/ 667 h 928"/>
                <a:gd name="T26" fmla="*/ 286 w 508"/>
                <a:gd name="T27" fmla="*/ 792 h 928"/>
                <a:gd name="T28" fmla="*/ 388 w 508"/>
                <a:gd name="T29" fmla="*/ 907 h 928"/>
                <a:gd name="T30" fmla="*/ 446 w 508"/>
                <a:gd name="T31" fmla="*/ 667 h 928"/>
                <a:gd name="T32" fmla="*/ 508 w 508"/>
                <a:gd name="T33" fmla="*/ 4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928">
                  <a:moveTo>
                    <a:pt x="34" y="4"/>
                  </a:moveTo>
                  <a:cubicBezTo>
                    <a:pt x="35" y="2"/>
                    <a:pt x="37" y="0"/>
                    <a:pt x="68" y="9"/>
                  </a:cubicBezTo>
                  <a:cubicBezTo>
                    <a:pt x="99" y="18"/>
                    <a:pt x="227" y="35"/>
                    <a:pt x="223" y="61"/>
                  </a:cubicBezTo>
                  <a:cubicBezTo>
                    <a:pt x="219" y="87"/>
                    <a:pt x="17" y="131"/>
                    <a:pt x="46" y="164"/>
                  </a:cubicBezTo>
                  <a:cubicBezTo>
                    <a:pt x="75" y="197"/>
                    <a:pt x="377" y="241"/>
                    <a:pt x="400" y="261"/>
                  </a:cubicBezTo>
                  <a:cubicBezTo>
                    <a:pt x="423" y="281"/>
                    <a:pt x="232" y="256"/>
                    <a:pt x="183" y="284"/>
                  </a:cubicBezTo>
                  <a:cubicBezTo>
                    <a:pt x="134" y="312"/>
                    <a:pt x="0" y="347"/>
                    <a:pt x="108" y="427"/>
                  </a:cubicBezTo>
                  <a:cubicBezTo>
                    <a:pt x="216" y="507"/>
                    <a:pt x="220" y="341"/>
                    <a:pt x="257" y="358"/>
                  </a:cubicBezTo>
                  <a:cubicBezTo>
                    <a:pt x="294" y="375"/>
                    <a:pt x="353" y="493"/>
                    <a:pt x="331" y="529"/>
                  </a:cubicBezTo>
                  <a:cubicBezTo>
                    <a:pt x="309" y="565"/>
                    <a:pt x="174" y="541"/>
                    <a:pt x="126" y="575"/>
                  </a:cubicBezTo>
                  <a:cubicBezTo>
                    <a:pt x="78" y="609"/>
                    <a:pt x="33" y="691"/>
                    <a:pt x="40" y="735"/>
                  </a:cubicBezTo>
                  <a:cubicBezTo>
                    <a:pt x="47" y="779"/>
                    <a:pt x="139" y="849"/>
                    <a:pt x="166" y="838"/>
                  </a:cubicBezTo>
                  <a:cubicBezTo>
                    <a:pt x="193" y="827"/>
                    <a:pt x="180" y="675"/>
                    <a:pt x="200" y="667"/>
                  </a:cubicBezTo>
                  <a:cubicBezTo>
                    <a:pt x="220" y="659"/>
                    <a:pt x="255" y="752"/>
                    <a:pt x="286" y="792"/>
                  </a:cubicBezTo>
                  <a:cubicBezTo>
                    <a:pt x="317" y="832"/>
                    <a:pt x="361" y="928"/>
                    <a:pt x="388" y="907"/>
                  </a:cubicBezTo>
                  <a:cubicBezTo>
                    <a:pt x="415" y="886"/>
                    <a:pt x="426" y="750"/>
                    <a:pt x="446" y="667"/>
                  </a:cubicBezTo>
                  <a:cubicBezTo>
                    <a:pt x="466" y="584"/>
                    <a:pt x="487" y="496"/>
                    <a:pt x="508" y="409"/>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sp>
          <p:nvSpPr>
            <p:cNvPr id="381981" name="Freeform 29"/>
            <p:cNvSpPr>
              <a:spLocks/>
            </p:cNvSpPr>
            <p:nvPr/>
          </p:nvSpPr>
          <p:spPr bwMode="auto">
            <a:xfrm>
              <a:off x="4389" y="3114"/>
              <a:ext cx="421" cy="934"/>
            </a:xfrm>
            <a:custGeom>
              <a:avLst/>
              <a:gdLst>
                <a:gd name="T0" fmla="*/ 15 w 421"/>
                <a:gd name="T1" fmla="*/ 94 h 934"/>
                <a:gd name="T2" fmla="*/ 187 w 421"/>
                <a:gd name="T3" fmla="*/ 9 h 934"/>
                <a:gd name="T4" fmla="*/ 301 w 421"/>
                <a:gd name="T5" fmla="*/ 37 h 934"/>
                <a:gd name="T6" fmla="*/ 101 w 421"/>
                <a:gd name="T7" fmla="*/ 221 h 934"/>
                <a:gd name="T8" fmla="*/ 10 w 421"/>
                <a:gd name="T9" fmla="*/ 409 h 934"/>
                <a:gd name="T10" fmla="*/ 158 w 421"/>
                <a:gd name="T11" fmla="*/ 489 h 934"/>
                <a:gd name="T12" fmla="*/ 227 w 421"/>
                <a:gd name="T13" fmla="*/ 392 h 934"/>
                <a:gd name="T14" fmla="*/ 369 w 421"/>
                <a:gd name="T15" fmla="*/ 381 h 934"/>
                <a:gd name="T16" fmla="*/ 375 w 421"/>
                <a:gd name="T17" fmla="*/ 649 h 934"/>
                <a:gd name="T18" fmla="*/ 164 w 421"/>
                <a:gd name="T19" fmla="*/ 741 h 934"/>
                <a:gd name="T20" fmla="*/ 421 w 421"/>
                <a:gd name="T21"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934">
                  <a:moveTo>
                    <a:pt x="15" y="94"/>
                  </a:moveTo>
                  <a:cubicBezTo>
                    <a:pt x="44" y="81"/>
                    <a:pt x="139" y="18"/>
                    <a:pt x="187" y="9"/>
                  </a:cubicBezTo>
                  <a:cubicBezTo>
                    <a:pt x="235" y="0"/>
                    <a:pt x="315" y="2"/>
                    <a:pt x="301" y="37"/>
                  </a:cubicBezTo>
                  <a:cubicBezTo>
                    <a:pt x="287" y="72"/>
                    <a:pt x="150" y="159"/>
                    <a:pt x="101" y="221"/>
                  </a:cubicBezTo>
                  <a:cubicBezTo>
                    <a:pt x="52" y="283"/>
                    <a:pt x="0" y="364"/>
                    <a:pt x="10" y="409"/>
                  </a:cubicBezTo>
                  <a:cubicBezTo>
                    <a:pt x="20" y="454"/>
                    <a:pt x="122" y="492"/>
                    <a:pt x="158" y="489"/>
                  </a:cubicBezTo>
                  <a:cubicBezTo>
                    <a:pt x="194" y="486"/>
                    <a:pt x="192" y="410"/>
                    <a:pt x="227" y="392"/>
                  </a:cubicBezTo>
                  <a:cubicBezTo>
                    <a:pt x="262" y="374"/>
                    <a:pt x="344" y="338"/>
                    <a:pt x="369" y="381"/>
                  </a:cubicBezTo>
                  <a:cubicBezTo>
                    <a:pt x="394" y="424"/>
                    <a:pt x="409" y="589"/>
                    <a:pt x="375" y="649"/>
                  </a:cubicBezTo>
                  <a:cubicBezTo>
                    <a:pt x="341" y="709"/>
                    <a:pt x="156" y="694"/>
                    <a:pt x="164" y="741"/>
                  </a:cubicBezTo>
                  <a:cubicBezTo>
                    <a:pt x="172" y="788"/>
                    <a:pt x="368" y="894"/>
                    <a:pt x="421" y="934"/>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grpSp>
          <p:nvGrpSpPr>
            <p:cNvPr id="381982" name="Group 30"/>
            <p:cNvGrpSpPr>
              <a:grpSpLocks/>
            </p:cNvGrpSpPr>
            <p:nvPr/>
          </p:nvGrpSpPr>
          <p:grpSpPr bwMode="auto">
            <a:xfrm>
              <a:off x="2239" y="3378"/>
              <a:ext cx="1312" cy="156"/>
              <a:chOff x="2349" y="2899"/>
              <a:chExt cx="1312" cy="156"/>
            </a:xfrm>
          </p:grpSpPr>
          <p:sp>
            <p:nvSpPr>
              <p:cNvPr id="381983" name="Oval 31"/>
              <p:cNvSpPr>
                <a:spLocks noChangeArrowheads="1"/>
              </p:cNvSpPr>
              <p:nvPr/>
            </p:nvSpPr>
            <p:spPr bwMode="auto">
              <a:xfrm>
                <a:off x="2349" y="2899"/>
                <a:ext cx="160" cy="15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84" name="Oval 32"/>
              <p:cNvSpPr>
                <a:spLocks noChangeArrowheads="1"/>
              </p:cNvSpPr>
              <p:nvPr/>
            </p:nvSpPr>
            <p:spPr bwMode="auto">
              <a:xfrm>
                <a:off x="2925" y="2900"/>
                <a:ext cx="160" cy="15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1985" name="Oval 33"/>
              <p:cNvSpPr>
                <a:spLocks noChangeArrowheads="1"/>
              </p:cNvSpPr>
              <p:nvPr/>
            </p:nvSpPr>
            <p:spPr bwMode="auto">
              <a:xfrm>
                <a:off x="3501" y="2900"/>
                <a:ext cx="160" cy="15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grpSp>
      </p:grpSp>
      <p:sp>
        <p:nvSpPr>
          <p:cNvPr id="381986" name="Freeform 34"/>
          <p:cNvSpPr>
            <a:spLocks/>
          </p:cNvSpPr>
          <p:nvPr/>
        </p:nvSpPr>
        <p:spPr bwMode="auto">
          <a:xfrm flipH="1" flipV="1">
            <a:off x="5567363" y="2589213"/>
            <a:ext cx="55562" cy="42862"/>
          </a:xfrm>
          <a:custGeom>
            <a:avLst/>
            <a:gdLst>
              <a:gd name="T0" fmla="*/ 45 w 548"/>
              <a:gd name="T1" fmla="*/ 0 h 886"/>
              <a:gd name="T2" fmla="*/ 302 w 548"/>
              <a:gd name="T3" fmla="*/ 52 h 886"/>
              <a:gd name="T4" fmla="*/ 193 w 548"/>
              <a:gd name="T5" fmla="*/ 172 h 886"/>
              <a:gd name="T6" fmla="*/ 113 w 548"/>
              <a:gd name="T7" fmla="*/ 183 h 886"/>
              <a:gd name="T8" fmla="*/ 67 w 548"/>
              <a:gd name="T9" fmla="*/ 132 h 886"/>
              <a:gd name="T10" fmla="*/ 5 w 548"/>
              <a:gd name="T11" fmla="*/ 258 h 886"/>
              <a:gd name="T12" fmla="*/ 39 w 548"/>
              <a:gd name="T13" fmla="*/ 423 h 886"/>
              <a:gd name="T14" fmla="*/ 170 w 548"/>
              <a:gd name="T15" fmla="*/ 378 h 886"/>
              <a:gd name="T16" fmla="*/ 250 w 548"/>
              <a:gd name="T17" fmla="*/ 360 h 886"/>
              <a:gd name="T18" fmla="*/ 227 w 548"/>
              <a:gd name="T19" fmla="*/ 498 h 886"/>
              <a:gd name="T20" fmla="*/ 85 w 548"/>
              <a:gd name="T21" fmla="*/ 652 h 886"/>
              <a:gd name="T22" fmla="*/ 245 w 548"/>
              <a:gd name="T23" fmla="*/ 800 h 886"/>
              <a:gd name="T24" fmla="*/ 365 w 548"/>
              <a:gd name="T25" fmla="*/ 698 h 886"/>
              <a:gd name="T26" fmla="*/ 456 w 548"/>
              <a:gd name="T27" fmla="*/ 520 h 886"/>
              <a:gd name="T28" fmla="*/ 445 w 548"/>
              <a:gd name="T29" fmla="*/ 372 h 886"/>
              <a:gd name="T30" fmla="*/ 542 w 548"/>
              <a:gd name="T31" fmla="*/ 480 h 886"/>
              <a:gd name="T32" fmla="*/ 479 w 548"/>
              <a:gd name="T33" fmla="*/ 692 h 886"/>
              <a:gd name="T34" fmla="*/ 382 w 548"/>
              <a:gd name="T35" fmla="*/ 852 h 886"/>
              <a:gd name="T36" fmla="*/ 456 w 548"/>
              <a:gd name="T37"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8" h="886">
                <a:moveTo>
                  <a:pt x="45" y="0"/>
                </a:moveTo>
                <a:cubicBezTo>
                  <a:pt x="161" y="11"/>
                  <a:pt x="277" y="23"/>
                  <a:pt x="302" y="52"/>
                </a:cubicBezTo>
                <a:cubicBezTo>
                  <a:pt x="327" y="81"/>
                  <a:pt x="224" y="150"/>
                  <a:pt x="193" y="172"/>
                </a:cubicBezTo>
                <a:cubicBezTo>
                  <a:pt x="162" y="194"/>
                  <a:pt x="134" y="190"/>
                  <a:pt x="113" y="183"/>
                </a:cubicBezTo>
                <a:cubicBezTo>
                  <a:pt x="92" y="176"/>
                  <a:pt x="85" y="120"/>
                  <a:pt x="67" y="132"/>
                </a:cubicBezTo>
                <a:cubicBezTo>
                  <a:pt x="49" y="144"/>
                  <a:pt x="10" y="210"/>
                  <a:pt x="5" y="258"/>
                </a:cubicBezTo>
                <a:cubicBezTo>
                  <a:pt x="0" y="306"/>
                  <a:pt x="11" y="403"/>
                  <a:pt x="39" y="423"/>
                </a:cubicBezTo>
                <a:cubicBezTo>
                  <a:pt x="67" y="443"/>
                  <a:pt x="135" y="388"/>
                  <a:pt x="170" y="378"/>
                </a:cubicBezTo>
                <a:cubicBezTo>
                  <a:pt x="205" y="368"/>
                  <a:pt x="241" y="340"/>
                  <a:pt x="250" y="360"/>
                </a:cubicBezTo>
                <a:cubicBezTo>
                  <a:pt x="259" y="380"/>
                  <a:pt x="254" y="449"/>
                  <a:pt x="227" y="498"/>
                </a:cubicBezTo>
                <a:cubicBezTo>
                  <a:pt x="200" y="547"/>
                  <a:pt x="82" y="602"/>
                  <a:pt x="85" y="652"/>
                </a:cubicBezTo>
                <a:cubicBezTo>
                  <a:pt x="88" y="702"/>
                  <a:pt x="198" y="792"/>
                  <a:pt x="245" y="800"/>
                </a:cubicBezTo>
                <a:cubicBezTo>
                  <a:pt x="292" y="808"/>
                  <a:pt x="330" y="745"/>
                  <a:pt x="365" y="698"/>
                </a:cubicBezTo>
                <a:cubicBezTo>
                  <a:pt x="400" y="651"/>
                  <a:pt x="443" y="574"/>
                  <a:pt x="456" y="520"/>
                </a:cubicBezTo>
                <a:cubicBezTo>
                  <a:pt x="469" y="466"/>
                  <a:pt x="431" y="379"/>
                  <a:pt x="445" y="372"/>
                </a:cubicBezTo>
                <a:cubicBezTo>
                  <a:pt x="459" y="365"/>
                  <a:pt x="536" y="427"/>
                  <a:pt x="542" y="480"/>
                </a:cubicBezTo>
                <a:cubicBezTo>
                  <a:pt x="548" y="533"/>
                  <a:pt x="506" y="630"/>
                  <a:pt x="479" y="692"/>
                </a:cubicBezTo>
                <a:cubicBezTo>
                  <a:pt x="452" y="754"/>
                  <a:pt x="386" y="820"/>
                  <a:pt x="382" y="852"/>
                </a:cubicBezTo>
                <a:cubicBezTo>
                  <a:pt x="378" y="884"/>
                  <a:pt x="443" y="879"/>
                  <a:pt x="456" y="886"/>
                </a:cubicBezTo>
              </a:path>
            </a:pathLst>
          </a:custGeom>
          <a:noFill/>
          <a:ln w="28575" cap="flat" cmpd="sng">
            <a:solidFill>
              <a:srgbClr val="FF0000"/>
            </a:solidFill>
            <a:prstDash val="solid"/>
            <a:round/>
            <a:headEnd type="none"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endParaRPr lang="de-DE"/>
          </a:p>
        </p:txBody>
      </p:sp>
      <p:sp>
        <p:nvSpPr>
          <p:cNvPr id="381989" name="Rectangle 37"/>
          <p:cNvSpPr>
            <a:spLocks noGrp="1" noChangeArrowheads="1"/>
          </p:cNvSpPr>
          <p:nvPr>
            <p:ph type="body" idx="1"/>
          </p:nvPr>
        </p:nvSpPr>
        <p:spPr>
          <a:xfrm>
            <a:off x="608013" y="1428750"/>
            <a:ext cx="8002587" cy="533400"/>
          </a:xfrm>
          <a:noFill/>
          <a:ln/>
        </p:spPr>
        <p:txBody>
          <a:bodyPr/>
          <a:lstStyle/>
          <a:p>
            <a:r>
              <a:rPr lang="en-US"/>
              <a:t>Perform EM for each candidate graph</a:t>
            </a:r>
          </a:p>
        </p:txBody>
      </p:sp>
      <p:sp>
        <p:nvSpPr>
          <p:cNvPr id="35" name="Slide Number Placeholder 3">
            <a:extLst>
              <a:ext uri="{FF2B5EF4-FFF2-40B4-BE49-F238E27FC236}">
                <a16:creationId xmlns:a16="http://schemas.microsoft.com/office/drawing/2014/main" id="{4E8B6597-ED32-264F-A6A0-B63F7F40B9FC}"/>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161</a:t>
            </a:fld>
            <a:endParaRPr lang="de-DE" dirty="0"/>
          </a:p>
        </p:txBody>
      </p:sp>
    </p:spTree>
    <p:extLst>
      <p:ext uri="{BB962C8B-B14F-4D97-AF65-F5344CB8AC3E}">
        <p14:creationId xmlns:p14="http://schemas.microsoft.com/office/powerpoint/2010/main" val="1881176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196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8197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819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8196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81959"/>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381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9" grpId="0" animBg="1"/>
      <p:bldP spid="381970" grpId="0" animBg="1" autoUpdateAnimBg="0"/>
      <p:bldP spid="381972" grpId="0" animBg="1"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AutoShape 2"/>
          <p:cNvSpPr>
            <a:spLocks noGrp="1" noChangeArrowheads="1"/>
          </p:cNvSpPr>
          <p:nvPr>
            <p:ph type="title"/>
          </p:nvPr>
        </p:nvSpPr>
        <p:spPr/>
        <p:txBody>
          <a:bodyPr/>
          <a:lstStyle/>
          <a:p>
            <a:r>
              <a:rPr lang="en-US"/>
              <a:t>Local Search in Practice</a:t>
            </a:r>
          </a:p>
        </p:txBody>
      </p:sp>
      <p:sp>
        <p:nvSpPr>
          <p:cNvPr id="386051" name="Rectangle 3"/>
          <p:cNvSpPr>
            <a:spLocks noGrp="1" noChangeArrowheads="1"/>
          </p:cNvSpPr>
          <p:nvPr>
            <p:ph type="body" idx="1"/>
          </p:nvPr>
        </p:nvSpPr>
        <p:spPr>
          <a:xfrm>
            <a:off x="608013" y="1428750"/>
            <a:ext cx="8002587" cy="533400"/>
          </a:xfrm>
        </p:spPr>
        <p:txBody>
          <a:bodyPr/>
          <a:lstStyle/>
          <a:p>
            <a:r>
              <a:rPr lang="en-US"/>
              <a:t>Perform EM for each candidate graph</a:t>
            </a:r>
          </a:p>
        </p:txBody>
      </p:sp>
      <p:grpSp>
        <p:nvGrpSpPr>
          <p:cNvPr id="386052" name="Group 4"/>
          <p:cNvGrpSpPr>
            <a:grpSpLocks/>
          </p:cNvGrpSpPr>
          <p:nvPr/>
        </p:nvGrpSpPr>
        <p:grpSpPr bwMode="auto">
          <a:xfrm>
            <a:off x="5346700" y="1785938"/>
            <a:ext cx="1069975" cy="2382837"/>
            <a:chOff x="869" y="550"/>
            <a:chExt cx="674" cy="1501"/>
          </a:xfrm>
        </p:grpSpPr>
        <p:sp>
          <p:nvSpPr>
            <p:cNvPr id="386053" name="Rectangle 5"/>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54" name="Text Box 6"/>
            <p:cNvSpPr txBox="1">
              <a:spLocks noChangeArrowheads="1"/>
            </p:cNvSpPr>
            <p:nvPr/>
          </p:nvSpPr>
          <p:spPr bwMode="auto">
            <a:xfrm>
              <a:off x="1054" y="550"/>
              <a:ext cx="30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i="1">
                  <a:latin typeface="Comic Sans MS" charset="0"/>
                </a:rPr>
                <a:t>G</a:t>
              </a:r>
              <a:r>
                <a:rPr lang="en-US" sz="2400" i="1" baseline="-25000">
                  <a:latin typeface="Comic Sans MS" charset="0"/>
                </a:rPr>
                <a:t>1</a:t>
              </a:r>
              <a:endParaRPr lang="en-US" sz="2400" i="1">
                <a:latin typeface="Comic Sans MS" charset="0"/>
              </a:endParaRPr>
            </a:p>
          </p:txBody>
        </p:sp>
      </p:grpSp>
      <p:grpSp>
        <p:nvGrpSpPr>
          <p:cNvPr id="386055" name="Group 7"/>
          <p:cNvGrpSpPr>
            <a:grpSpLocks/>
          </p:cNvGrpSpPr>
          <p:nvPr/>
        </p:nvGrpSpPr>
        <p:grpSpPr bwMode="auto">
          <a:xfrm>
            <a:off x="1187450" y="1798638"/>
            <a:ext cx="1069975" cy="2382837"/>
            <a:chOff x="748" y="1133"/>
            <a:chExt cx="674" cy="1501"/>
          </a:xfrm>
        </p:grpSpPr>
        <p:grpSp>
          <p:nvGrpSpPr>
            <p:cNvPr id="386056" name="Group 8"/>
            <p:cNvGrpSpPr>
              <a:grpSpLocks/>
            </p:cNvGrpSpPr>
            <p:nvPr/>
          </p:nvGrpSpPr>
          <p:grpSpPr bwMode="auto">
            <a:xfrm>
              <a:off x="748" y="1133"/>
              <a:ext cx="674" cy="1501"/>
              <a:chOff x="869" y="550"/>
              <a:chExt cx="674" cy="1501"/>
            </a:xfrm>
          </p:grpSpPr>
          <p:sp>
            <p:nvSpPr>
              <p:cNvPr id="386057" name="Rectangle 9"/>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58" name="Text Box 10"/>
              <p:cNvSpPr txBox="1">
                <a:spLocks noChangeArrowheads="1"/>
              </p:cNvSpPr>
              <p:nvPr/>
            </p:nvSpPr>
            <p:spPr bwMode="auto">
              <a:xfrm>
                <a:off x="1044" y="550"/>
                <a:ext cx="32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i="1">
                    <a:latin typeface="Comic Sans MS" charset="0"/>
                  </a:rPr>
                  <a:t>G</a:t>
                </a:r>
                <a:r>
                  <a:rPr lang="en-US" sz="2400" i="1" baseline="-25000">
                    <a:latin typeface="Comic Sans MS" charset="0"/>
                  </a:rPr>
                  <a:t>3</a:t>
                </a:r>
                <a:endParaRPr lang="en-US" sz="2400" i="1">
                  <a:latin typeface="Comic Sans MS" charset="0"/>
                </a:endParaRPr>
              </a:p>
            </p:txBody>
          </p:sp>
        </p:grpSp>
        <p:sp>
          <p:nvSpPr>
            <p:cNvPr id="386059" name="Freeform 11"/>
            <p:cNvSpPr>
              <a:spLocks/>
            </p:cNvSpPr>
            <p:nvPr/>
          </p:nvSpPr>
          <p:spPr bwMode="auto">
            <a:xfrm>
              <a:off x="821" y="1554"/>
              <a:ext cx="504" cy="884"/>
            </a:xfrm>
            <a:custGeom>
              <a:avLst/>
              <a:gdLst>
                <a:gd name="T0" fmla="*/ 0 w 504"/>
                <a:gd name="T1" fmla="*/ 0 h 884"/>
                <a:gd name="T2" fmla="*/ 149 w 504"/>
                <a:gd name="T3" fmla="*/ 18 h 884"/>
                <a:gd name="T4" fmla="*/ 189 w 504"/>
                <a:gd name="T5" fmla="*/ 63 h 884"/>
                <a:gd name="T6" fmla="*/ 86 w 504"/>
                <a:gd name="T7" fmla="*/ 195 h 884"/>
                <a:gd name="T8" fmla="*/ 138 w 504"/>
                <a:gd name="T9" fmla="*/ 275 h 884"/>
                <a:gd name="T10" fmla="*/ 343 w 504"/>
                <a:gd name="T11" fmla="*/ 115 h 884"/>
                <a:gd name="T12" fmla="*/ 492 w 504"/>
                <a:gd name="T13" fmla="*/ 269 h 884"/>
                <a:gd name="T14" fmla="*/ 269 w 504"/>
                <a:gd name="T15" fmla="*/ 400 h 884"/>
                <a:gd name="T16" fmla="*/ 395 w 504"/>
                <a:gd name="T17" fmla="*/ 492 h 884"/>
                <a:gd name="T18" fmla="*/ 400 w 504"/>
                <a:gd name="T19" fmla="*/ 635 h 884"/>
                <a:gd name="T20" fmla="*/ 155 w 504"/>
                <a:gd name="T21" fmla="*/ 509 h 884"/>
                <a:gd name="T22" fmla="*/ 75 w 504"/>
                <a:gd name="T23" fmla="*/ 840 h 884"/>
                <a:gd name="T24" fmla="*/ 286 w 504"/>
                <a:gd name="T25" fmla="*/ 77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884">
                  <a:moveTo>
                    <a:pt x="0" y="0"/>
                  </a:moveTo>
                  <a:cubicBezTo>
                    <a:pt x="50" y="7"/>
                    <a:pt x="99" y="12"/>
                    <a:pt x="149" y="18"/>
                  </a:cubicBezTo>
                  <a:cubicBezTo>
                    <a:pt x="177" y="26"/>
                    <a:pt x="178" y="35"/>
                    <a:pt x="189" y="63"/>
                  </a:cubicBezTo>
                  <a:cubicBezTo>
                    <a:pt x="179" y="92"/>
                    <a:pt x="100" y="166"/>
                    <a:pt x="86" y="195"/>
                  </a:cubicBezTo>
                  <a:cubicBezTo>
                    <a:pt x="77" y="230"/>
                    <a:pt x="117" y="253"/>
                    <a:pt x="138" y="275"/>
                  </a:cubicBezTo>
                  <a:cubicBezTo>
                    <a:pt x="162" y="294"/>
                    <a:pt x="320" y="96"/>
                    <a:pt x="343" y="115"/>
                  </a:cubicBezTo>
                  <a:cubicBezTo>
                    <a:pt x="402" y="114"/>
                    <a:pt x="504" y="222"/>
                    <a:pt x="492" y="269"/>
                  </a:cubicBezTo>
                  <a:cubicBezTo>
                    <a:pt x="480" y="316"/>
                    <a:pt x="285" y="363"/>
                    <a:pt x="269" y="400"/>
                  </a:cubicBezTo>
                  <a:cubicBezTo>
                    <a:pt x="272" y="415"/>
                    <a:pt x="398" y="476"/>
                    <a:pt x="395" y="492"/>
                  </a:cubicBezTo>
                  <a:cubicBezTo>
                    <a:pt x="391" y="517"/>
                    <a:pt x="452" y="608"/>
                    <a:pt x="400" y="635"/>
                  </a:cubicBezTo>
                  <a:cubicBezTo>
                    <a:pt x="348" y="662"/>
                    <a:pt x="188" y="510"/>
                    <a:pt x="155" y="509"/>
                  </a:cubicBezTo>
                  <a:cubicBezTo>
                    <a:pt x="122" y="508"/>
                    <a:pt x="64" y="818"/>
                    <a:pt x="75" y="840"/>
                  </a:cubicBezTo>
                  <a:cubicBezTo>
                    <a:pt x="97" y="884"/>
                    <a:pt x="242" y="786"/>
                    <a:pt x="286" y="772"/>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grpSp>
      <p:grpSp>
        <p:nvGrpSpPr>
          <p:cNvPr id="386060" name="Group 12"/>
          <p:cNvGrpSpPr>
            <a:grpSpLocks/>
          </p:cNvGrpSpPr>
          <p:nvPr/>
        </p:nvGrpSpPr>
        <p:grpSpPr bwMode="auto">
          <a:xfrm>
            <a:off x="3338513" y="1798638"/>
            <a:ext cx="1069975" cy="2382837"/>
            <a:chOff x="2103" y="1133"/>
            <a:chExt cx="674" cy="1501"/>
          </a:xfrm>
        </p:grpSpPr>
        <p:grpSp>
          <p:nvGrpSpPr>
            <p:cNvPr id="386061" name="Group 13"/>
            <p:cNvGrpSpPr>
              <a:grpSpLocks/>
            </p:cNvGrpSpPr>
            <p:nvPr/>
          </p:nvGrpSpPr>
          <p:grpSpPr bwMode="auto">
            <a:xfrm>
              <a:off x="2103" y="1133"/>
              <a:ext cx="674" cy="1501"/>
              <a:chOff x="869" y="550"/>
              <a:chExt cx="674" cy="1501"/>
            </a:xfrm>
          </p:grpSpPr>
          <p:sp>
            <p:nvSpPr>
              <p:cNvPr id="386062" name="Rectangle 14"/>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63" name="Text Box 15"/>
              <p:cNvSpPr txBox="1">
                <a:spLocks noChangeArrowheads="1"/>
              </p:cNvSpPr>
              <p:nvPr/>
            </p:nvSpPr>
            <p:spPr bwMode="auto">
              <a:xfrm>
                <a:off x="1044" y="550"/>
                <a:ext cx="32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i="1">
                    <a:latin typeface="Comic Sans MS" charset="0"/>
                  </a:rPr>
                  <a:t>G</a:t>
                </a:r>
                <a:r>
                  <a:rPr lang="en-US" sz="2400" i="1" baseline="-25000">
                    <a:latin typeface="Comic Sans MS" charset="0"/>
                  </a:rPr>
                  <a:t>2</a:t>
                </a:r>
                <a:endParaRPr lang="en-US" sz="2400" i="1">
                  <a:latin typeface="Comic Sans MS" charset="0"/>
                </a:endParaRPr>
              </a:p>
            </p:txBody>
          </p:sp>
        </p:grpSp>
        <p:sp>
          <p:nvSpPr>
            <p:cNvPr id="386064" name="Freeform 16"/>
            <p:cNvSpPr>
              <a:spLocks/>
            </p:cNvSpPr>
            <p:nvPr/>
          </p:nvSpPr>
          <p:spPr bwMode="auto">
            <a:xfrm>
              <a:off x="2296" y="1591"/>
              <a:ext cx="360" cy="868"/>
            </a:xfrm>
            <a:custGeom>
              <a:avLst/>
              <a:gdLst>
                <a:gd name="T0" fmla="*/ 0 w 360"/>
                <a:gd name="T1" fmla="*/ 0 h 868"/>
                <a:gd name="T2" fmla="*/ 155 w 360"/>
                <a:gd name="T3" fmla="*/ 103 h 868"/>
                <a:gd name="T4" fmla="*/ 52 w 360"/>
                <a:gd name="T5" fmla="*/ 234 h 868"/>
                <a:gd name="T6" fmla="*/ 35 w 360"/>
                <a:gd name="T7" fmla="*/ 514 h 868"/>
                <a:gd name="T8" fmla="*/ 160 w 360"/>
                <a:gd name="T9" fmla="*/ 571 h 868"/>
                <a:gd name="T10" fmla="*/ 178 w 360"/>
                <a:gd name="T11" fmla="*/ 405 h 868"/>
                <a:gd name="T12" fmla="*/ 320 w 360"/>
                <a:gd name="T13" fmla="*/ 394 h 868"/>
                <a:gd name="T14" fmla="*/ 326 w 360"/>
                <a:gd name="T15" fmla="*/ 588 h 868"/>
                <a:gd name="T16" fmla="*/ 115 w 360"/>
                <a:gd name="T17" fmla="*/ 754 h 868"/>
                <a:gd name="T18" fmla="*/ 246 w 360"/>
                <a:gd name="T19"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868">
                  <a:moveTo>
                    <a:pt x="0" y="0"/>
                  </a:moveTo>
                  <a:cubicBezTo>
                    <a:pt x="73" y="32"/>
                    <a:pt x="146" y="64"/>
                    <a:pt x="155" y="103"/>
                  </a:cubicBezTo>
                  <a:cubicBezTo>
                    <a:pt x="164" y="142"/>
                    <a:pt x="72" y="165"/>
                    <a:pt x="52" y="234"/>
                  </a:cubicBezTo>
                  <a:cubicBezTo>
                    <a:pt x="32" y="303"/>
                    <a:pt x="17" y="458"/>
                    <a:pt x="35" y="514"/>
                  </a:cubicBezTo>
                  <a:cubicBezTo>
                    <a:pt x="53" y="570"/>
                    <a:pt x="136" y="589"/>
                    <a:pt x="160" y="571"/>
                  </a:cubicBezTo>
                  <a:cubicBezTo>
                    <a:pt x="184" y="553"/>
                    <a:pt x="151" y="434"/>
                    <a:pt x="178" y="405"/>
                  </a:cubicBezTo>
                  <a:cubicBezTo>
                    <a:pt x="205" y="376"/>
                    <a:pt x="295" y="364"/>
                    <a:pt x="320" y="394"/>
                  </a:cubicBezTo>
                  <a:cubicBezTo>
                    <a:pt x="345" y="424"/>
                    <a:pt x="360" y="528"/>
                    <a:pt x="326" y="588"/>
                  </a:cubicBezTo>
                  <a:cubicBezTo>
                    <a:pt x="292" y="648"/>
                    <a:pt x="128" y="707"/>
                    <a:pt x="115" y="754"/>
                  </a:cubicBezTo>
                  <a:cubicBezTo>
                    <a:pt x="102" y="801"/>
                    <a:pt x="174" y="834"/>
                    <a:pt x="246" y="868"/>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grpSp>
      <p:sp>
        <p:nvSpPr>
          <p:cNvPr id="386065" name="Freeform 17"/>
          <p:cNvSpPr>
            <a:spLocks/>
          </p:cNvSpPr>
          <p:nvPr/>
        </p:nvSpPr>
        <p:spPr bwMode="auto">
          <a:xfrm>
            <a:off x="5514975" y="2593975"/>
            <a:ext cx="869950" cy="1406525"/>
          </a:xfrm>
          <a:custGeom>
            <a:avLst/>
            <a:gdLst>
              <a:gd name="T0" fmla="*/ 45 w 548"/>
              <a:gd name="T1" fmla="*/ 0 h 886"/>
              <a:gd name="T2" fmla="*/ 302 w 548"/>
              <a:gd name="T3" fmla="*/ 52 h 886"/>
              <a:gd name="T4" fmla="*/ 193 w 548"/>
              <a:gd name="T5" fmla="*/ 172 h 886"/>
              <a:gd name="T6" fmla="*/ 113 w 548"/>
              <a:gd name="T7" fmla="*/ 183 h 886"/>
              <a:gd name="T8" fmla="*/ 67 w 548"/>
              <a:gd name="T9" fmla="*/ 132 h 886"/>
              <a:gd name="T10" fmla="*/ 5 w 548"/>
              <a:gd name="T11" fmla="*/ 258 h 886"/>
              <a:gd name="T12" fmla="*/ 39 w 548"/>
              <a:gd name="T13" fmla="*/ 423 h 886"/>
              <a:gd name="T14" fmla="*/ 170 w 548"/>
              <a:gd name="T15" fmla="*/ 378 h 886"/>
              <a:gd name="T16" fmla="*/ 250 w 548"/>
              <a:gd name="T17" fmla="*/ 360 h 886"/>
              <a:gd name="T18" fmla="*/ 227 w 548"/>
              <a:gd name="T19" fmla="*/ 498 h 886"/>
              <a:gd name="T20" fmla="*/ 85 w 548"/>
              <a:gd name="T21" fmla="*/ 652 h 886"/>
              <a:gd name="T22" fmla="*/ 245 w 548"/>
              <a:gd name="T23" fmla="*/ 800 h 886"/>
              <a:gd name="T24" fmla="*/ 365 w 548"/>
              <a:gd name="T25" fmla="*/ 698 h 886"/>
              <a:gd name="T26" fmla="*/ 456 w 548"/>
              <a:gd name="T27" fmla="*/ 520 h 886"/>
              <a:gd name="T28" fmla="*/ 445 w 548"/>
              <a:gd name="T29" fmla="*/ 372 h 886"/>
              <a:gd name="T30" fmla="*/ 542 w 548"/>
              <a:gd name="T31" fmla="*/ 480 h 886"/>
              <a:gd name="T32" fmla="*/ 479 w 548"/>
              <a:gd name="T33" fmla="*/ 692 h 886"/>
              <a:gd name="T34" fmla="*/ 382 w 548"/>
              <a:gd name="T35" fmla="*/ 852 h 886"/>
              <a:gd name="T36" fmla="*/ 456 w 548"/>
              <a:gd name="T37"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8" h="886">
                <a:moveTo>
                  <a:pt x="45" y="0"/>
                </a:moveTo>
                <a:cubicBezTo>
                  <a:pt x="161" y="11"/>
                  <a:pt x="277" y="23"/>
                  <a:pt x="302" y="52"/>
                </a:cubicBezTo>
                <a:cubicBezTo>
                  <a:pt x="327" y="81"/>
                  <a:pt x="224" y="150"/>
                  <a:pt x="193" y="172"/>
                </a:cubicBezTo>
                <a:cubicBezTo>
                  <a:pt x="162" y="194"/>
                  <a:pt x="134" y="190"/>
                  <a:pt x="113" y="183"/>
                </a:cubicBezTo>
                <a:cubicBezTo>
                  <a:pt x="92" y="176"/>
                  <a:pt x="85" y="120"/>
                  <a:pt x="67" y="132"/>
                </a:cubicBezTo>
                <a:cubicBezTo>
                  <a:pt x="49" y="144"/>
                  <a:pt x="10" y="210"/>
                  <a:pt x="5" y="258"/>
                </a:cubicBezTo>
                <a:cubicBezTo>
                  <a:pt x="0" y="306"/>
                  <a:pt x="11" y="403"/>
                  <a:pt x="39" y="423"/>
                </a:cubicBezTo>
                <a:cubicBezTo>
                  <a:pt x="67" y="443"/>
                  <a:pt x="135" y="388"/>
                  <a:pt x="170" y="378"/>
                </a:cubicBezTo>
                <a:cubicBezTo>
                  <a:pt x="205" y="368"/>
                  <a:pt x="241" y="340"/>
                  <a:pt x="250" y="360"/>
                </a:cubicBezTo>
                <a:cubicBezTo>
                  <a:pt x="259" y="380"/>
                  <a:pt x="254" y="449"/>
                  <a:pt x="227" y="498"/>
                </a:cubicBezTo>
                <a:cubicBezTo>
                  <a:pt x="200" y="547"/>
                  <a:pt x="82" y="602"/>
                  <a:pt x="85" y="652"/>
                </a:cubicBezTo>
                <a:cubicBezTo>
                  <a:pt x="88" y="702"/>
                  <a:pt x="198" y="792"/>
                  <a:pt x="245" y="800"/>
                </a:cubicBezTo>
                <a:cubicBezTo>
                  <a:pt x="292" y="808"/>
                  <a:pt x="330" y="745"/>
                  <a:pt x="365" y="698"/>
                </a:cubicBezTo>
                <a:cubicBezTo>
                  <a:pt x="400" y="651"/>
                  <a:pt x="443" y="574"/>
                  <a:pt x="456" y="520"/>
                </a:cubicBezTo>
                <a:cubicBezTo>
                  <a:pt x="469" y="466"/>
                  <a:pt x="431" y="379"/>
                  <a:pt x="445" y="372"/>
                </a:cubicBezTo>
                <a:cubicBezTo>
                  <a:pt x="459" y="365"/>
                  <a:pt x="536" y="427"/>
                  <a:pt x="542" y="480"/>
                </a:cubicBezTo>
                <a:cubicBezTo>
                  <a:pt x="548" y="533"/>
                  <a:pt x="506" y="630"/>
                  <a:pt x="479" y="692"/>
                </a:cubicBezTo>
                <a:cubicBezTo>
                  <a:pt x="452" y="754"/>
                  <a:pt x="386" y="820"/>
                  <a:pt x="382" y="852"/>
                </a:cubicBezTo>
                <a:cubicBezTo>
                  <a:pt x="378" y="884"/>
                  <a:pt x="443" y="879"/>
                  <a:pt x="456" y="886"/>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sp>
        <p:nvSpPr>
          <p:cNvPr id="386066" name="AutoShape 18"/>
          <p:cNvSpPr>
            <a:spLocks noChangeArrowheads="1"/>
          </p:cNvSpPr>
          <p:nvPr/>
        </p:nvSpPr>
        <p:spPr bwMode="auto">
          <a:xfrm>
            <a:off x="6950075" y="2640013"/>
            <a:ext cx="1646238" cy="898525"/>
          </a:xfrm>
          <a:prstGeom prst="wedgeRoundRectCallout">
            <a:avLst>
              <a:gd name="adj1" fmla="val -88380"/>
              <a:gd name="adj2" fmla="val 20500"/>
              <a:gd name="adj3" fmla="val 16667"/>
            </a:avLst>
          </a:prstGeom>
          <a:solidFill>
            <a:srgbClr val="FFFF99">
              <a:alpha val="50000"/>
            </a:srgbClr>
          </a:solidFill>
          <a:ln w="12700">
            <a:solidFill>
              <a:schemeClr val="tx1"/>
            </a:solidFill>
            <a:miter lim="800000"/>
            <a:headEnd type="none" w="sm" len="sm"/>
            <a:tailEnd type="none" w="sm" len="sm"/>
          </a:ln>
          <a:effectLst/>
        </p:spPr>
        <p:txBody>
          <a:bodyPr anchor="ctr">
            <a:spAutoFit/>
          </a:bodyPr>
          <a:lstStyle/>
          <a:p>
            <a:pPr algn="ctr"/>
            <a:r>
              <a:rPr lang="en-US" sz="1600" dirty="0">
                <a:latin typeface="Arial" charset="0"/>
              </a:rPr>
              <a:t>Parametric optimization (EM)</a:t>
            </a:r>
            <a:endParaRPr lang="en-US" sz="2400" dirty="0">
              <a:latin typeface="Arial" charset="0"/>
            </a:endParaRPr>
          </a:p>
        </p:txBody>
      </p:sp>
      <p:sp>
        <p:nvSpPr>
          <p:cNvPr id="386067" name="AutoShape 19"/>
          <p:cNvSpPr>
            <a:spLocks noChangeArrowheads="1"/>
          </p:cNvSpPr>
          <p:nvPr/>
        </p:nvSpPr>
        <p:spPr bwMode="auto">
          <a:xfrm>
            <a:off x="7029450" y="1598613"/>
            <a:ext cx="1868488" cy="371475"/>
          </a:xfrm>
          <a:prstGeom prst="wedgeRoundRectCallout">
            <a:avLst>
              <a:gd name="adj1" fmla="val -87296"/>
              <a:gd name="adj2" fmla="val 155556"/>
              <a:gd name="adj3" fmla="val 16667"/>
            </a:avLst>
          </a:prstGeom>
          <a:solidFill>
            <a:srgbClr val="FFFF99">
              <a:alpha val="50000"/>
            </a:srgbClr>
          </a:solidFill>
          <a:ln w="12700">
            <a:solidFill>
              <a:schemeClr val="tx1"/>
            </a:solidFill>
            <a:miter lim="800000"/>
            <a:headEnd type="none" w="sm" len="sm"/>
            <a:tailEnd type="none" w="sm" len="sm"/>
          </a:ln>
          <a:effectLst/>
        </p:spPr>
        <p:txBody>
          <a:bodyPr wrap="none" anchor="ctr">
            <a:spAutoFit/>
          </a:bodyPr>
          <a:lstStyle/>
          <a:p>
            <a:pPr algn="ctr"/>
            <a:r>
              <a:rPr lang="en-US" sz="1600" dirty="0">
                <a:latin typeface="Arial" charset="0"/>
              </a:rPr>
              <a:t>Parameter space</a:t>
            </a:r>
            <a:endParaRPr lang="en-US" sz="2400" dirty="0">
              <a:latin typeface="Arial" charset="0"/>
            </a:endParaRPr>
          </a:p>
        </p:txBody>
      </p:sp>
      <p:sp>
        <p:nvSpPr>
          <p:cNvPr id="386068" name="AutoShape 20"/>
          <p:cNvSpPr>
            <a:spLocks noChangeArrowheads="1"/>
          </p:cNvSpPr>
          <p:nvPr/>
        </p:nvSpPr>
        <p:spPr bwMode="auto">
          <a:xfrm>
            <a:off x="6869113" y="3794125"/>
            <a:ext cx="1733550" cy="371475"/>
          </a:xfrm>
          <a:prstGeom prst="wedgeRoundRectCallout">
            <a:avLst>
              <a:gd name="adj1" fmla="val -86079"/>
              <a:gd name="adj2" fmla="val -426"/>
              <a:gd name="adj3" fmla="val 16667"/>
            </a:avLst>
          </a:prstGeom>
          <a:solidFill>
            <a:srgbClr val="FFFF99">
              <a:alpha val="50000"/>
            </a:srgbClr>
          </a:solidFill>
          <a:ln w="12700">
            <a:solidFill>
              <a:schemeClr val="tx1"/>
            </a:solidFill>
            <a:miter lim="800000"/>
            <a:headEnd type="none" w="sm" len="sm"/>
            <a:tailEnd type="none" w="sm" len="sm"/>
          </a:ln>
          <a:effectLst/>
        </p:spPr>
        <p:txBody>
          <a:bodyPr wrap="none" anchor="ctr">
            <a:spAutoFit/>
          </a:bodyPr>
          <a:lstStyle/>
          <a:p>
            <a:pPr algn="ctr"/>
            <a:r>
              <a:rPr lang="en-US" sz="1600" dirty="0">
                <a:latin typeface="Arial" charset="0"/>
              </a:rPr>
              <a:t>Local Maximum</a:t>
            </a:r>
          </a:p>
        </p:txBody>
      </p:sp>
      <p:grpSp>
        <p:nvGrpSpPr>
          <p:cNvPr id="386069" name="Group 21"/>
          <p:cNvGrpSpPr>
            <a:grpSpLocks/>
          </p:cNvGrpSpPr>
          <p:nvPr/>
        </p:nvGrpSpPr>
        <p:grpSpPr bwMode="auto">
          <a:xfrm>
            <a:off x="1716088" y="4256088"/>
            <a:ext cx="6126162" cy="2424112"/>
            <a:chOff x="1081" y="2681"/>
            <a:chExt cx="3859" cy="1527"/>
          </a:xfrm>
        </p:grpSpPr>
        <p:grpSp>
          <p:nvGrpSpPr>
            <p:cNvPr id="386070" name="Group 22"/>
            <p:cNvGrpSpPr>
              <a:grpSpLocks/>
            </p:cNvGrpSpPr>
            <p:nvPr/>
          </p:nvGrpSpPr>
          <p:grpSpPr bwMode="auto">
            <a:xfrm>
              <a:off x="1081" y="2707"/>
              <a:ext cx="674" cy="1501"/>
              <a:chOff x="869" y="550"/>
              <a:chExt cx="674" cy="1501"/>
            </a:xfrm>
          </p:grpSpPr>
          <p:sp>
            <p:nvSpPr>
              <p:cNvPr id="386071" name="Rectangle 23"/>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72" name="Text Box 24"/>
              <p:cNvSpPr txBox="1">
                <a:spLocks noChangeArrowheads="1"/>
              </p:cNvSpPr>
              <p:nvPr/>
            </p:nvSpPr>
            <p:spPr bwMode="auto">
              <a:xfrm>
                <a:off x="1044" y="550"/>
                <a:ext cx="325"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2400" i="1">
                    <a:latin typeface="Comic Sans MS" charset="0"/>
                  </a:rPr>
                  <a:t>G</a:t>
                </a:r>
                <a:r>
                  <a:rPr lang="en-US" sz="2400" i="1" baseline="-25000">
                    <a:latin typeface="Comic Sans MS" charset="0"/>
                  </a:rPr>
                  <a:t>4</a:t>
                </a:r>
                <a:endParaRPr lang="en-US" sz="2400" i="1">
                  <a:latin typeface="Comic Sans MS" charset="0"/>
                </a:endParaRPr>
              </a:p>
            </p:txBody>
          </p:sp>
        </p:grpSp>
        <p:grpSp>
          <p:nvGrpSpPr>
            <p:cNvPr id="386073" name="Group 25"/>
            <p:cNvGrpSpPr>
              <a:grpSpLocks/>
            </p:cNvGrpSpPr>
            <p:nvPr/>
          </p:nvGrpSpPr>
          <p:grpSpPr bwMode="auto">
            <a:xfrm>
              <a:off x="4266" y="2681"/>
              <a:ext cx="674" cy="1501"/>
              <a:chOff x="869" y="550"/>
              <a:chExt cx="674" cy="1501"/>
            </a:xfrm>
          </p:grpSpPr>
          <p:sp>
            <p:nvSpPr>
              <p:cNvPr id="386074" name="Rectangle 26"/>
              <p:cNvSpPr>
                <a:spLocks noChangeArrowheads="1"/>
              </p:cNvSpPr>
              <p:nvPr/>
            </p:nvSpPr>
            <p:spPr bwMode="auto">
              <a:xfrm>
                <a:off x="869" y="897"/>
                <a:ext cx="674" cy="115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75" name="Text Box 27"/>
              <p:cNvSpPr txBox="1">
                <a:spLocks noChangeArrowheads="1"/>
              </p:cNvSpPr>
              <p:nvPr/>
            </p:nvSpPr>
            <p:spPr bwMode="auto">
              <a:xfrm>
                <a:off x="1049" y="550"/>
                <a:ext cx="314" cy="326"/>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2400" i="1">
                    <a:latin typeface="Comic Sans MS" charset="0"/>
                  </a:rPr>
                  <a:t>G</a:t>
                </a:r>
                <a:r>
                  <a:rPr lang="en-US" sz="2400" i="1" baseline="-25000">
                    <a:latin typeface="Comic Sans MS" charset="0"/>
                  </a:rPr>
                  <a:t>n</a:t>
                </a:r>
                <a:endParaRPr lang="en-US" sz="2400" i="1">
                  <a:latin typeface="Comic Sans MS" charset="0"/>
                </a:endParaRPr>
              </a:p>
            </p:txBody>
          </p:sp>
        </p:grpSp>
        <p:sp>
          <p:nvSpPr>
            <p:cNvPr id="386076" name="Freeform 28"/>
            <p:cNvSpPr>
              <a:spLocks/>
            </p:cNvSpPr>
            <p:nvPr/>
          </p:nvSpPr>
          <p:spPr bwMode="auto">
            <a:xfrm>
              <a:off x="1153" y="3185"/>
              <a:ext cx="508" cy="928"/>
            </a:xfrm>
            <a:custGeom>
              <a:avLst/>
              <a:gdLst>
                <a:gd name="T0" fmla="*/ 34 w 508"/>
                <a:gd name="T1" fmla="*/ 4 h 928"/>
                <a:gd name="T2" fmla="*/ 68 w 508"/>
                <a:gd name="T3" fmla="*/ 9 h 928"/>
                <a:gd name="T4" fmla="*/ 223 w 508"/>
                <a:gd name="T5" fmla="*/ 61 h 928"/>
                <a:gd name="T6" fmla="*/ 46 w 508"/>
                <a:gd name="T7" fmla="*/ 164 h 928"/>
                <a:gd name="T8" fmla="*/ 400 w 508"/>
                <a:gd name="T9" fmla="*/ 261 h 928"/>
                <a:gd name="T10" fmla="*/ 183 w 508"/>
                <a:gd name="T11" fmla="*/ 284 h 928"/>
                <a:gd name="T12" fmla="*/ 108 w 508"/>
                <a:gd name="T13" fmla="*/ 427 h 928"/>
                <a:gd name="T14" fmla="*/ 257 w 508"/>
                <a:gd name="T15" fmla="*/ 358 h 928"/>
                <a:gd name="T16" fmla="*/ 331 w 508"/>
                <a:gd name="T17" fmla="*/ 529 h 928"/>
                <a:gd name="T18" fmla="*/ 126 w 508"/>
                <a:gd name="T19" fmla="*/ 575 h 928"/>
                <a:gd name="T20" fmla="*/ 40 w 508"/>
                <a:gd name="T21" fmla="*/ 735 h 928"/>
                <a:gd name="T22" fmla="*/ 166 w 508"/>
                <a:gd name="T23" fmla="*/ 838 h 928"/>
                <a:gd name="T24" fmla="*/ 200 w 508"/>
                <a:gd name="T25" fmla="*/ 667 h 928"/>
                <a:gd name="T26" fmla="*/ 286 w 508"/>
                <a:gd name="T27" fmla="*/ 792 h 928"/>
                <a:gd name="T28" fmla="*/ 388 w 508"/>
                <a:gd name="T29" fmla="*/ 907 h 928"/>
                <a:gd name="T30" fmla="*/ 446 w 508"/>
                <a:gd name="T31" fmla="*/ 667 h 928"/>
                <a:gd name="T32" fmla="*/ 508 w 508"/>
                <a:gd name="T33" fmla="*/ 4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928">
                  <a:moveTo>
                    <a:pt x="34" y="4"/>
                  </a:moveTo>
                  <a:cubicBezTo>
                    <a:pt x="35" y="2"/>
                    <a:pt x="37" y="0"/>
                    <a:pt x="68" y="9"/>
                  </a:cubicBezTo>
                  <a:cubicBezTo>
                    <a:pt x="99" y="18"/>
                    <a:pt x="227" y="35"/>
                    <a:pt x="223" y="61"/>
                  </a:cubicBezTo>
                  <a:cubicBezTo>
                    <a:pt x="219" y="87"/>
                    <a:pt x="17" y="131"/>
                    <a:pt x="46" y="164"/>
                  </a:cubicBezTo>
                  <a:cubicBezTo>
                    <a:pt x="75" y="197"/>
                    <a:pt x="377" y="241"/>
                    <a:pt x="400" y="261"/>
                  </a:cubicBezTo>
                  <a:cubicBezTo>
                    <a:pt x="423" y="281"/>
                    <a:pt x="232" y="256"/>
                    <a:pt x="183" y="284"/>
                  </a:cubicBezTo>
                  <a:cubicBezTo>
                    <a:pt x="134" y="312"/>
                    <a:pt x="0" y="347"/>
                    <a:pt x="108" y="427"/>
                  </a:cubicBezTo>
                  <a:cubicBezTo>
                    <a:pt x="216" y="507"/>
                    <a:pt x="220" y="341"/>
                    <a:pt x="257" y="358"/>
                  </a:cubicBezTo>
                  <a:cubicBezTo>
                    <a:pt x="294" y="375"/>
                    <a:pt x="353" y="493"/>
                    <a:pt x="331" y="529"/>
                  </a:cubicBezTo>
                  <a:cubicBezTo>
                    <a:pt x="309" y="565"/>
                    <a:pt x="174" y="541"/>
                    <a:pt x="126" y="575"/>
                  </a:cubicBezTo>
                  <a:cubicBezTo>
                    <a:pt x="78" y="609"/>
                    <a:pt x="33" y="691"/>
                    <a:pt x="40" y="735"/>
                  </a:cubicBezTo>
                  <a:cubicBezTo>
                    <a:pt x="47" y="779"/>
                    <a:pt x="139" y="849"/>
                    <a:pt x="166" y="838"/>
                  </a:cubicBezTo>
                  <a:cubicBezTo>
                    <a:pt x="193" y="827"/>
                    <a:pt x="180" y="675"/>
                    <a:pt x="200" y="667"/>
                  </a:cubicBezTo>
                  <a:cubicBezTo>
                    <a:pt x="220" y="659"/>
                    <a:pt x="255" y="752"/>
                    <a:pt x="286" y="792"/>
                  </a:cubicBezTo>
                  <a:cubicBezTo>
                    <a:pt x="317" y="832"/>
                    <a:pt x="361" y="928"/>
                    <a:pt x="388" y="907"/>
                  </a:cubicBezTo>
                  <a:cubicBezTo>
                    <a:pt x="415" y="886"/>
                    <a:pt x="426" y="750"/>
                    <a:pt x="446" y="667"/>
                  </a:cubicBezTo>
                  <a:cubicBezTo>
                    <a:pt x="466" y="584"/>
                    <a:pt x="487" y="496"/>
                    <a:pt x="508" y="409"/>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sp>
          <p:nvSpPr>
            <p:cNvPr id="386077" name="Freeform 29"/>
            <p:cNvSpPr>
              <a:spLocks/>
            </p:cNvSpPr>
            <p:nvPr/>
          </p:nvSpPr>
          <p:spPr bwMode="auto">
            <a:xfrm>
              <a:off x="4389" y="3114"/>
              <a:ext cx="421" cy="934"/>
            </a:xfrm>
            <a:custGeom>
              <a:avLst/>
              <a:gdLst>
                <a:gd name="T0" fmla="*/ 15 w 421"/>
                <a:gd name="T1" fmla="*/ 94 h 934"/>
                <a:gd name="T2" fmla="*/ 187 w 421"/>
                <a:gd name="T3" fmla="*/ 9 h 934"/>
                <a:gd name="T4" fmla="*/ 301 w 421"/>
                <a:gd name="T5" fmla="*/ 37 h 934"/>
                <a:gd name="T6" fmla="*/ 101 w 421"/>
                <a:gd name="T7" fmla="*/ 221 h 934"/>
                <a:gd name="T8" fmla="*/ 10 w 421"/>
                <a:gd name="T9" fmla="*/ 409 h 934"/>
                <a:gd name="T10" fmla="*/ 158 w 421"/>
                <a:gd name="T11" fmla="*/ 489 h 934"/>
                <a:gd name="T12" fmla="*/ 227 w 421"/>
                <a:gd name="T13" fmla="*/ 392 h 934"/>
                <a:gd name="T14" fmla="*/ 369 w 421"/>
                <a:gd name="T15" fmla="*/ 381 h 934"/>
                <a:gd name="T16" fmla="*/ 375 w 421"/>
                <a:gd name="T17" fmla="*/ 649 h 934"/>
                <a:gd name="T18" fmla="*/ 164 w 421"/>
                <a:gd name="T19" fmla="*/ 741 h 934"/>
                <a:gd name="T20" fmla="*/ 421 w 421"/>
                <a:gd name="T21"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934">
                  <a:moveTo>
                    <a:pt x="15" y="94"/>
                  </a:moveTo>
                  <a:cubicBezTo>
                    <a:pt x="44" y="81"/>
                    <a:pt x="139" y="18"/>
                    <a:pt x="187" y="9"/>
                  </a:cubicBezTo>
                  <a:cubicBezTo>
                    <a:pt x="235" y="0"/>
                    <a:pt x="315" y="2"/>
                    <a:pt x="301" y="37"/>
                  </a:cubicBezTo>
                  <a:cubicBezTo>
                    <a:pt x="287" y="72"/>
                    <a:pt x="150" y="159"/>
                    <a:pt x="101" y="221"/>
                  </a:cubicBezTo>
                  <a:cubicBezTo>
                    <a:pt x="52" y="283"/>
                    <a:pt x="0" y="364"/>
                    <a:pt x="10" y="409"/>
                  </a:cubicBezTo>
                  <a:cubicBezTo>
                    <a:pt x="20" y="454"/>
                    <a:pt x="122" y="492"/>
                    <a:pt x="158" y="489"/>
                  </a:cubicBezTo>
                  <a:cubicBezTo>
                    <a:pt x="194" y="486"/>
                    <a:pt x="192" y="410"/>
                    <a:pt x="227" y="392"/>
                  </a:cubicBezTo>
                  <a:cubicBezTo>
                    <a:pt x="262" y="374"/>
                    <a:pt x="344" y="338"/>
                    <a:pt x="369" y="381"/>
                  </a:cubicBezTo>
                  <a:cubicBezTo>
                    <a:pt x="394" y="424"/>
                    <a:pt x="409" y="589"/>
                    <a:pt x="375" y="649"/>
                  </a:cubicBezTo>
                  <a:cubicBezTo>
                    <a:pt x="341" y="709"/>
                    <a:pt x="156" y="694"/>
                    <a:pt x="164" y="741"/>
                  </a:cubicBezTo>
                  <a:cubicBezTo>
                    <a:pt x="172" y="788"/>
                    <a:pt x="368" y="894"/>
                    <a:pt x="421" y="934"/>
                  </a:cubicBezTo>
                </a:path>
              </a:pathLst>
            </a:custGeom>
            <a:noFill/>
            <a:ln w="28575" cap="flat" cmpd="sng">
              <a:solidFill>
                <a:srgbClr val="FF0000"/>
              </a:solidFill>
              <a:prstDash val="solid"/>
              <a:round/>
              <a:headEnd type="none" w="sm" len="sm"/>
              <a:tailEnd type="oval"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endParaRPr lang="de-DE"/>
            </a:p>
          </p:txBody>
        </p:sp>
        <p:grpSp>
          <p:nvGrpSpPr>
            <p:cNvPr id="386078" name="Group 30"/>
            <p:cNvGrpSpPr>
              <a:grpSpLocks/>
            </p:cNvGrpSpPr>
            <p:nvPr/>
          </p:nvGrpSpPr>
          <p:grpSpPr bwMode="auto">
            <a:xfrm>
              <a:off x="2239" y="3378"/>
              <a:ext cx="1312" cy="156"/>
              <a:chOff x="2349" y="2899"/>
              <a:chExt cx="1312" cy="156"/>
            </a:xfrm>
          </p:grpSpPr>
          <p:sp>
            <p:nvSpPr>
              <p:cNvPr id="386079" name="Oval 31"/>
              <p:cNvSpPr>
                <a:spLocks noChangeArrowheads="1"/>
              </p:cNvSpPr>
              <p:nvPr/>
            </p:nvSpPr>
            <p:spPr bwMode="auto">
              <a:xfrm>
                <a:off x="2349" y="2899"/>
                <a:ext cx="160" cy="15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80" name="Oval 32"/>
              <p:cNvSpPr>
                <a:spLocks noChangeArrowheads="1"/>
              </p:cNvSpPr>
              <p:nvPr/>
            </p:nvSpPr>
            <p:spPr bwMode="auto">
              <a:xfrm>
                <a:off x="2925" y="2900"/>
                <a:ext cx="160" cy="15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386081" name="Oval 33"/>
              <p:cNvSpPr>
                <a:spLocks noChangeArrowheads="1"/>
              </p:cNvSpPr>
              <p:nvPr/>
            </p:nvSpPr>
            <p:spPr bwMode="auto">
              <a:xfrm>
                <a:off x="3501" y="2900"/>
                <a:ext cx="160" cy="15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grpSp>
      </p:grpSp>
      <p:sp>
        <p:nvSpPr>
          <p:cNvPr id="386082" name="Freeform 34"/>
          <p:cNvSpPr>
            <a:spLocks/>
          </p:cNvSpPr>
          <p:nvPr/>
        </p:nvSpPr>
        <p:spPr bwMode="auto">
          <a:xfrm flipH="1" flipV="1">
            <a:off x="5567363" y="2589213"/>
            <a:ext cx="55562" cy="42862"/>
          </a:xfrm>
          <a:custGeom>
            <a:avLst/>
            <a:gdLst>
              <a:gd name="T0" fmla="*/ 45 w 548"/>
              <a:gd name="T1" fmla="*/ 0 h 886"/>
              <a:gd name="T2" fmla="*/ 302 w 548"/>
              <a:gd name="T3" fmla="*/ 52 h 886"/>
              <a:gd name="T4" fmla="*/ 193 w 548"/>
              <a:gd name="T5" fmla="*/ 172 h 886"/>
              <a:gd name="T6" fmla="*/ 113 w 548"/>
              <a:gd name="T7" fmla="*/ 183 h 886"/>
              <a:gd name="T8" fmla="*/ 67 w 548"/>
              <a:gd name="T9" fmla="*/ 132 h 886"/>
              <a:gd name="T10" fmla="*/ 5 w 548"/>
              <a:gd name="T11" fmla="*/ 258 h 886"/>
              <a:gd name="T12" fmla="*/ 39 w 548"/>
              <a:gd name="T13" fmla="*/ 423 h 886"/>
              <a:gd name="T14" fmla="*/ 170 w 548"/>
              <a:gd name="T15" fmla="*/ 378 h 886"/>
              <a:gd name="T16" fmla="*/ 250 w 548"/>
              <a:gd name="T17" fmla="*/ 360 h 886"/>
              <a:gd name="T18" fmla="*/ 227 w 548"/>
              <a:gd name="T19" fmla="*/ 498 h 886"/>
              <a:gd name="T20" fmla="*/ 85 w 548"/>
              <a:gd name="T21" fmla="*/ 652 h 886"/>
              <a:gd name="T22" fmla="*/ 245 w 548"/>
              <a:gd name="T23" fmla="*/ 800 h 886"/>
              <a:gd name="T24" fmla="*/ 365 w 548"/>
              <a:gd name="T25" fmla="*/ 698 h 886"/>
              <a:gd name="T26" fmla="*/ 456 w 548"/>
              <a:gd name="T27" fmla="*/ 520 h 886"/>
              <a:gd name="T28" fmla="*/ 445 w 548"/>
              <a:gd name="T29" fmla="*/ 372 h 886"/>
              <a:gd name="T30" fmla="*/ 542 w 548"/>
              <a:gd name="T31" fmla="*/ 480 h 886"/>
              <a:gd name="T32" fmla="*/ 479 w 548"/>
              <a:gd name="T33" fmla="*/ 692 h 886"/>
              <a:gd name="T34" fmla="*/ 382 w 548"/>
              <a:gd name="T35" fmla="*/ 852 h 886"/>
              <a:gd name="T36" fmla="*/ 456 w 548"/>
              <a:gd name="T37"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8" h="886">
                <a:moveTo>
                  <a:pt x="45" y="0"/>
                </a:moveTo>
                <a:cubicBezTo>
                  <a:pt x="161" y="11"/>
                  <a:pt x="277" y="23"/>
                  <a:pt x="302" y="52"/>
                </a:cubicBezTo>
                <a:cubicBezTo>
                  <a:pt x="327" y="81"/>
                  <a:pt x="224" y="150"/>
                  <a:pt x="193" y="172"/>
                </a:cubicBezTo>
                <a:cubicBezTo>
                  <a:pt x="162" y="194"/>
                  <a:pt x="134" y="190"/>
                  <a:pt x="113" y="183"/>
                </a:cubicBezTo>
                <a:cubicBezTo>
                  <a:pt x="92" y="176"/>
                  <a:pt x="85" y="120"/>
                  <a:pt x="67" y="132"/>
                </a:cubicBezTo>
                <a:cubicBezTo>
                  <a:pt x="49" y="144"/>
                  <a:pt x="10" y="210"/>
                  <a:pt x="5" y="258"/>
                </a:cubicBezTo>
                <a:cubicBezTo>
                  <a:pt x="0" y="306"/>
                  <a:pt x="11" y="403"/>
                  <a:pt x="39" y="423"/>
                </a:cubicBezTo>
                <a:cubicBezTo>
                  <a:pt x="67" y="443"/>
                  <a:pt x="135" y="388"/>
                  <a:pt x="170" y="378"/>
                </a:cubicBezTo>
                <a:cubicBezTo>
                  <a:pt x="205" y="368"/>
                  <a:pt x="241" y="340"/>
                  <a:pt x="250" y="360"/>
                </a:cubicBezTo>
                <a:cubicBezTo>
                  <a:pt x="259" y="380"/>
                  <a:pt x="254" y="449"/>
                  <a:pt x="227" y="498"/>
                </a:cubicBezTo>
                <a:cubicBezTo>
                  <a:pt x="200" y="547"/>
                  <a:pt x="82" y="602"/>
                  <a:pt x="85" y="652"/>
                </a:cubicBezTo>
                <a:cubicBezTo>
                  <a:pt x="88" y="702"/>
                  <a:pt x="198" y="792"/>
                  <a:pt x="245" y="800"/>
                </a:cubicBezTo>
                <a:cubicBezTo>
                  <a:pt x="292" y="808"/>
                  <a:pt x="330" y="745"/>
                  <a:pt x="365" y="698"/>
                </a:cubicBezTo>
                <a:cubicBezTo>
                  <a:pt x="400" y="651"/>
                  <a:pt x="443" y="574"/>
                  <a:pt x="456" y="520"/>
                </a:cubicBezTo>
                <a:cubicBezTo>
                  <a:pt x="469" y="466"/>
                  <a:pt x="431" y="379"/>
                  <a:pt x="445" y="372"/>
                </a:cubicBezTo>
                <a:cubicBezTo>
                  <a:pt x="459" y="365"/>
                  <a:pt x="536" y="427"/>
                  <a:pt x="542" y="480"/>
                </a:cubicBezTo>
                <a:cubicBezTo>
                  <a:pt x="548" y="533"/>
                  <a:pt x="506" y="630"/>
                  <a:pt x="479" y="692"/>
                </a:cubicBezTo>
                <a:cubicBezTo>
                  <a:pt x="452" y="754"/>
                  <a:pt x="386" y="820"/>
                  <a:pt x="382" y="852"/>
                </a:cubicBezTo>
                <a:cubicBezTo>
                  <a:pt x="378" y="884"/>
                  <a:pt x="443" y="879"/>
                  <a:pt x="456" y="886"/>
                </a:cubicBezTo>
              </a:path>
            </a:pathLst>
          </a:custGeom>
          <a:noFill/>
          <a:ln w="28575" cap="flat" cmpd="sng">
            <a:solidFill>
              <a:srgbClr val="FF0000"/>
            </a:solidFill>
            <a:prstDash val="solid"/>
            <a:round/>
            <a:headEnd type="none" w="sm" len="sm"/>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endParaRPr lang="de-DE"/>
          </a:p>
        </p:txBody>
      </p:sp>
      <p:sp>
        <p:nvSpPr>
          <p:cNvPr id="386084" name="AutoShape 36"/>
          <p:cNvSpPr>
            <a:spLocks noChangeArrowheads="1"/>
          </p:cNvSpPr>
          <p:nvPr/>
        </p:nvSpPr>
        <p:spPr bwMode="auto">
          <a:xfrm>
            <a:off x="774700" y="4270375"/>
            <a:ext cx="7618413" cy="2341563"/>
          </a:xfrm>
          <a:prstGeom prst="roundRect">
            <a:avLst>
              <a:gd name="adj" fmla="val 16667"/>
            </a:avLst>
          </a:prstGeom>
          <a:solidFill>
            <a:srgbClr val="FFFF99"/>
          </a:solidFill>
          <a:ln>
            <a:noFill/>
          </a:ln>
          <a:effectLst/>
        </p:spPr>
        <p:txBody>
          <a:bodyPr wrap="none" anchor="ctr"/>
          <a:lstStyle/>
          <a:p>
            <a:pPr>
              <a:spcBef>
                <a:spcPct val="20000"/>
              </a:spcBef>
              <a:buClr>
                <a:srgbClr val="474747"/>
              </a:buClr>
              <a:buSzPct val="70000"/>
              <a:buFont typeface="Monotype Sorts" charset="0"/>
              <a:buChar char="u"/>
            </a:pPr>
            <a:r>
              <a:rPr lang="en-US" sz="2400" dirty="0">
                <a:latin typeface="Arial" charset="0"/>
              </a:rPr>
              <a:t> Computationally expensive:</a:t>
            </a:r>
          </a:p>
          <a:p>
            <a:pPr lvl="1">
              <a:spcBef>
                <a:spcPct val="20000"/>
              </a:spcBef>
              <a:buClr>
                <a:srgbClr val="474747"/>
              </a:buClr>
              <a:buSzPct val="60000"/>
              <a:buFont typeface="Monotype Sorts" charset="0"/>
              <a:buChar char="l"/>
            </a:pPr>
            <a:r>
              <a:rPr lang="en-US" sz="2400" dirty="0">
                <a:latin typeface="Arial" charset="0"/>
              </a:rPr>
              <a:t> Parameter optimization via EM </a:t>
            </a:r>
            <a:r>
              <a:rPr lang="en-US" sz="2400" dirty="0">
                <a:latin typeface="Arial" charset="0"/>
                <a:cs typeface="Arial" charset="0"/>
              </a:rPr>
              <a:t>—</a:t>
            </a:r>
            <a:r>
              <a:rPr lang="en-US" sz="2400" dirty="0">
                <a:latin typeface="Arial" charset="0"/>
              </a:rPr>
              <a:t> non-trivial</a:t>
            </a:r>
          </a:p>
          <a:p>
            <a:pPr lvl="1">
              <a:spcBef>
                <a:spcPct val="20000"/>
              </a:spcBef>
              <a:buClr>
                <a:srgbClr val="474747"/>
              </a:buClr>
              <a:buSzPct val="60000"/>
              <a:buFont typeface="Monotype Sorts" charset="0"/>
              <a:buChar char="l"/>
            </a:pPr>
            <a:r>
              <a:rPr lang="en-US" sz="2400" dirty="0">
                <a:latin typeface="Arial" charset="0"/>
              </a:rPr>
              <a:t> Need to perform EM for all candidate structures</a:t>
            </a:r>
          </a:p>
          <a:p>
            <a:pPr lvl="1">
              <a:spcBef>
                <a:spcPct val="20000"/>
              </a:spcBef>
              <a:buClr>
                <a:srgbClr val="474747"/>
              </a:buClr>
              <a:buSzPct val="60000"/>
              <a:buFont typeface="Monotype Sorts" charset="0"/>
              <a:buChar char="l"/>
            </a:pPr>
            <a:r>
              <a:rPr lang="en-US" sz="2400" dirty="0">
                <a:latin typeface="Arial" charset="0"/>
              </a:rPr>
              <a:t> Spend time even on poor candidates</a:t>
            </a:r>
          </a:p>
          <a:p>
            <a:pPr>
              <a:spcBef>
                <a:spcPct val="20000"/>
              </a:spcBef>
              <a:buClr>
                <a:srgbClr val="474747"/>
              </a:buClr>
              <a:buSzPct val="70000"/>
              <a:buFont typeface="Monotype Sorts" charset="0"/>
              <a:buNone/>
            </a:pPr>
            <a:r>
              <a:rPr lang="en-US" sz="2400" dirty="0">
                <a:latin typeface="Arial" charset="0"/>
                <a:sym typeface="Symbol" charset="0"/>
              </a:rPr>
              <a:t> </a:t>
            </a:r>
            <a:r>
              <a:rPr lang="en-US" sz="2400" dirty="0">
                <a:latin typeface="Arial" charset="0"/>
              </a:rPr>
              <a:t>In practice, considers only a few candidates</a:t>
            </a:r>
          </a:p>
          <a:p>
            <a:endParaRPr lang="en-US" dirty="0"/>
          </a:p>
        </p:txBody>
      </p:sp>
      <p:sp>
        <p:nvSpPr>
          <p:cNvPr id="36" name="Slide Number Placeholder 3">
            <a:extLst>
              <a:ext uri="{FF2B5EF4-FFF2-40B4-BE49-F238E27FC236}">
                <a16:creationId xmlns:a16="http://schemas.microsoft.com/office/drawing/2014/main" id="{186F1B7A-62E9-D04C-AAD7-0D1DD74FA61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162</a:t>
            </a:fld>
            <a:endParaRPr lang="de-DE" dirty="0"/>
          </a:p>
        </p:txBody>
      </p:sp>
    </p:spTree>
    <p:extLst>
      <p:ext uri="{BB962C8B-B14F-4D97-AF65-F5344CB8AC3E}">
        <p14:creationId xmlns:p14="http://schemas.microsoft.com/office/powerpoint/2010/main" val="3467929255"/>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AutoShape 2"/>
          <p:cNvSpPr>
            <a:spLocks noGrp="1" noChangeArrowheads="1"/>
          </p:cNvSpPr>
          <p:nvPr>
            <p:ph type="title"/>
          </p:nvPr>
        </p:nvSpPr>
        <p:spPr/>
        <p:txBody>
          <a:bodyPr/>
          <a:lstStyle/>
          <a:p>
            <a:r>
              <a:rPr lang="en-US" dirty="0"/>
              <a:t>Structural EM [Friedman et al. 98] </a:t>
            </a:r>
            <a:br>
              <a:rPr lang="en-US" dirty="0"/>
            </a:br>
            <a:endParaRPr lang="en-US" dirty="0"/>
          </a:p>
        </p:txBody>
      </p:sp>
      <p:sp>
        <p:nvSpPr>
          <p:cNvPr id="382979" name="Rectangle 3"/>
          <p:cNvSpPr>
            <a:spLocks noGrp="1" noChangeArrowheads="1"/>
          </p:cNvSpPr>
          <p:nvPr>
            <p:ph type="body" idx="1"/>
          </p:nvPr>
        </p:nvSpPr>
        <p:spPr>
          <a:xfrm>
            <a:off x="414338" y="1311275"/>
            <a:ext cx="8229600" cy="4782021"/>
          </a:xfrm>
        </p:spPr>
        <p:txBody>
          <a:bodyPr/>
          <a:lstStyle/>
          <a:p>
            <a:pPr marL="285750" indent="-285750">
              <a:buFontTx/>
              <a:buNone/>
            </a:pPr>
            <a:r>
              <a:rPr lang="en-US" sz="3200" dirty="0"/>
              <a:t>Recall, in complete data we had</a:t>
            </a:r>
          </a:p>
          <a:p>
            <a:pPr marL="517525" lvl="1" indent="-228600"/>
            <a:r>
              <a:rPr lang="en-US" sz="3000" dirty="0"/>
              <a:t>Decomposition </a:t>
            </a:r>
            <a:r>
              <a:rPr lang="en-US" sz="3000" dirty="0">
                <a:sym typeface="Symbol" charset="0"/>
              </a:rPr>
              <a:t> efficient search</a:t>
            </a:r>
            <a:endParaRPr lang="en-US" sz="3000" dirty="0"/>
          </a:p>
          <a:p>
            <a:pPr marL="285750" indent="-285750"/>
            <a:endParaRPr lang="en-US" sz="3200" dirty="0"/>
          </a:p>
          <a:p>
            <a:pPr marL="285750" indent="-285750">
              <a:buFontTx/>
              <a:buNone/>
            </a:pPr>
            <a:r>
              <a:rPr lang="en-US" sz="3200" b="1" dirty="0">
                <a:solidFill>
                  <a:srgbClr val="FF0000"/>
                </a:solidFill>
              </a:rPr>
              <a:t>Idea</a:t>
            </a:r>
            <a:r>
              <a:rPr lang="en-US" sz="3200" dirty="0">
                <a:solidFill>
                  <a:srgbClr val="FF0000"/>
                </a:solidFill>
              </a:rPr>
              <a:t>: </a:t>
            </a:r>
          </a:p>
          <a:p>
            <a:pPr marL="285750" indent="-285750"/>
            <a:r>
              <a:rPr lang="en-US" sz="3200" dirty="0"/>
              <a:t>Instead of optimizing the real score… </a:t>
            </a:r>
          </a:p>
          <a:p>
            <a:pPr marL="285750" indent="-285750"/>
            <a:r>
              <a:rPr lang="en-US" sz="3200" dirty="0"/>
              <a:t>Find </a:t>
            </a:r>
            <a:r>
              <a:rPr lang="en-US" sz="3200" dirty="0">
                <a:solidFill>
                  <a:srgbClr val="FF0000"/>
                </a:solidFill>
              </a:rPr>
              <a:t>decomposable </a:t>
            </a:r>
            <a:r>
              <a:rPr lang="en-US" sz="3200" dirty="0"/>
              <a:t>alternative score</a:t>
            </a:r>
          </a:p>
          <a:p>
            <a:pPr marL="285750" indent="-285750"/>
            <a:r>
              <a:rPr lang="en-US" sz="3200" dirty="0"/>
              <a:t>Such that maximizing new score </a:t>
            </a:r>
          </a:p>
          <a:p>
            <a:pPr lvl="2" indent="-190500">
              <a:buFontTx/>
              <a:buNone/>
            </a:pPr>
            <a:r>
              <a:rPr lang="en-US" sz="3000" b="1" dirty="0">
                <a:sym typeface="Symbol" charset="0"/>
              </a:rPr>
              <a:t>	</a:t>
            </a:r>
            <a:r>
              <a:rPr lang="en-US" sz="3400" b="1" dirty="0">
                <a:sym typeface="Symbol" charset="0"/>
              </a:rPr>
              <a:t></a:t>
            </a:r>
            <a:r>
              <a:rPr lang="en-US" sz="3400" dirty="0">
                <a:sym typeface="Monotype Sorts" charset="0"/>
              </a:rPr>
              <a:t> improvement in real score</a:t>
            </a:r>
          </a:p>
          <a:p>
            <a:pPr lvl="2" indent="-190500">
              <a:buFontTx/>
              <a:buNone/>
            </a:pPr>
            <a:endParaRPr lang="en-US" sz="3400" dirty="0">
              <a:sym typeface="Monotype Sorts" charset="0"/>
            </a:endParaRPr>
          </a:p>
        </p:txBody>
      </p:sp>
      <p:sp>
        <p:nvSpPr>
          <p:cNvPr id="382980" name="Rectangle 4"/>
          <p:cNvSpPr>
            <a:spLocks noChangeArrowheads="1"/>
          </p:cNvSpPr>
          <p:nvPr/>
        </p:nvSpPr>
        <p:spPr bwMode="auto">
          <a:xfrm>
            <a:off x="385763" y="4687888"/>
            <a:ext cx="8458200" cy="167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lstStyle/>
          <a:p>
            <a:endParaRPr lang="de-DE" sz="2400">
              <a:latin typeface="Arial" charset="0"/>
            </a:endParaRPr>
          </a:p>
        </p:txBody>
      </p:sp>
      <p:graphicFrame>
        <p:nvGraphicFramePr>
          <p:cNvPr id="38298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Formel" r:id="rId2" imgW="114548" imgH="216016" progId="Equation.3">
                  <p:embed/>
                </p:oleObj>
              </mc:Choice>
              <mc:Fallback>
                <p:oleObj name="Formel" r:id="rId2" imgW="114548" imgH="216016" progId="Equation.3">
                  <p:embed/>
                  <p:pic>
                    <p:nvPicPr>
                      <p:cNvPr id="38298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id="{F2812823-8FD7-A940-B7CB-B30D47BB635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163</a:t>
            </a:fld>
            <a:endParaRPr lang="de-DE" dirty="0"/>
          </a:p>
        </p:txBody>
      </p:sp>
    </p:spTree>
    <p:extLst>
      <p:ext uri="{BB962C8B-B14F-4D97-AF65-F5344CB8AC3E}">
        <p14:creationId xmlns:p14="http://schemas.microsoft.com/office/powerpoint/2010/main" val="7286064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AutoShape 2"/>
          <p:cNvSpPr>
            <a:spLocks noGrp="1" noChangeArrowheads="1"/>
          </p:cNvSpPr>
          <p:nvPr>
            <p:ph type="title"/>
          </p:nvPr>
        </p:nvSpPr>
        <p:spPr/>
        <p:txBody>
          <a:bodyPr/>
          <a:lstStyle/>
          <a:p>
            <a:r>
              <a:rPr lang="en-US" dirty="0"/>
              <a:t>Structural EM </a:t>
            </a:r>
            <a:br>
              <a:rPr lang="en-US" dirty="0"/>
            </a:br>
            <a:endParaRPr lang="en-US" sz="1600" dirty="0"/>
          </a:p>
        </p:txBody>
      </p:sp>
      <p:sp>
        <p:nvSpPr>
          <p:cNvPr id="384003" name="Rectangle 3"/>
          <p:cNvSpPr>
            <a:spLocks noGrp="1" noChangeArrowheads="1"/>
          </p:cNvSpPr>
          <p:nvPr>
            <p:ph type="body" idx="1"/>
          </p:nvPr>
        </p:nvSpPr>
        <p:spPr>
          <a:xfrm>
            <a:off x="300038" y="1311275"/>
            <a:ext cx="8204200" cy="5362575"/>
          </a:xfrm>
        </p:spPr>
        <p:txBody>
          <a:bodyPr/>
          <a:lstStyle/>
          <a:p>
            <a:pPr>
              <a:lnSpc>
                <a:spcPct val="90000"/>
              </a:lnSpc>
              <a:buFontTx/>
              <a:buNone/>
            </a:pPr>
            <a:r>
              <a:rPr lang="en-US" sz="2800" b="1"/>
              <a:t>Idea:</a:t>
            </a:r>
            <a:r>
              <a:rPr lang="en-US" sz="2800"/>
              <a:t> </a:t>
            </a:r>
          </a:p>
          <a:p>
            <a:pPr>
              <a:lnSpc>
                <a:spcPct val="90000"/>
              </a:lnSpc>
            </a:pPr>
            <a:r>
              <a:rPr lang="en-US" sz="2800"/>
              <a:t>Use current model to help evaluate new structures</a:t>
            </a:r>
          </a:p>
          <a:p>
            <a:pPr>
              <a:lnSpc>
                <a:spcPct val="90000"/>
              </a:lnSpc>
              <a:buFontTx/>
              <a:buNone/>
            </a:pPr>
            <a:endParaRPr lang="en-US" sz="2800" b="1"/>
          </a:p>
          <a:p>
            <a:pPr>
              <a:lnSpc>
                <a:spcPct val="90000"/>
              </a:lnSpc>
              <a:buFontTx/>
              <a:buNone/>
            </a:pPr>
            <a:r>
              <a:rPr lang="en-US" sz="2800" b="1"/>
              <a:t>Outline:</a:t>
            </a:r>
            <a:endParaRPr lang="en-US" sz="2800"/>
          </a:p>
          <a:p>
            <a:pPr>
              <a:lnSpc>
                <a:spcPct val="90000"/>
              </a:lnSpc>
            </a:pPr>
            <a:r>
              <a:rPr lang="en-US" sz="2800"/>
              <a:t>Perform search in (Structure, Parameters) space</a:t>
            </a:r>
          </a:p>
          <a:p>
            <a:pPr>
              <a:lnSpc>
                <a:spcPct val="90000"/>
              </a:lnSpc>
            </a:pPr>
            <a:r>
              <a:rPr lang="en-US" sz="2800"/>
              <a:t>At each iteration, use current model for finding either:</a:t>
            </a:r>
          </a:p>
          <a:p>
            <a:pPr lvl="1">
              <a:lnSpc>
                <a:spcPct val="90000"/>
              </a:lnSpc>
            </a:pPr>
            <a:r>
              <a:rPr lang="en-US" sz="2600"/>
              <a:t>Better scoring parameters: </a:t>
            </a:r>
            <a:r>
              <a:rPr lang="ja-JP" altLang="en-US" sz="2600">
                <a:latin typeface="Arial"/>
              </a:rPr>
              <a:t>“</a:t>
            </a:r>
            <a:r>
              <a:rPr lang="en-US" sz="2600"/>
              <a:t>parametric</a:t>
            </a:r>
            <a:r>
              <a:rPr lang="ja-JP" altLang="en-US" sz="2600">
                <a:latin typeface="Arial"/>
              </a:rPr>
              <a:t>”</a:t>
            </a:r>
            <a:r>
              <a:rPr lang="en-US" sz="2600"/>
              <a:t> EM step</a:t>
            </a:r>
          </a:p>
          <a:p>
            <a:pPr lvl="1">
              <a:lnSpc>
                <a:spcPct val="90000"/>
              </a:lnSpc>
              <a:buFontTx/>
              <a:buNone/>
            </a:pPr>
            <a:r>
              <a:rPr lang="en-US" sz="2600"/>
              <a:t>or</a:t>
            </a:r>
          </a:p>
          <a:p>
            <a:pPr lvl="1">
              <a:lnSpc>
                <a:spcPct val="90000"/>
              </a:lnSpc>
            </a:pPr>
            <a:r>
              <a:rPr lang="en-US" sz="2600"/>
              <a:t>Better scoring structure: </a:t>
            </a:r>
            <a:r>
              <a:rPr lang="ja-JP" altLang="en-US" sz="2600">
                <a:latin typeface="Arial"/>
              </a:rPr>
              <a:t>“</a:t>
            </a:r>
            <a:r>
              <a:rPr lang="en-US" sz="2600"/>
              <a:t>structural</a:t>
            </a:r>
            <a:r>
              <a:rPr lang="ja-JP" altLang="en-US" sz="2600">
                <a:latin typeface="Arial"/>
              </a:rPr>
              <a:t>”</a:t>
            </a:r>
            <a:r>
              <a:rPr lang="en-US" sz="2600"/>
              <a:t> EM step</a:t>
            </a:r>
          </a:p>
        </p:txBody>
      </p:sp>
      <p:sp>
        <p:nvSpPr>
          <p:cNvPr id="2" name="Rectangle 1">
            <a:extLst>
              <a:ext uri="{FF2B5EF4-FFF2-40B4-BE49-F238E27FC236}">
                <a16:creationId xmlns:a16="http://schemas.microsoft.com/office/drawing/2014/main" id="{3CC12EDC-5EA7-E344-A9C4-BE812448DA8F}"/>
              </a:ext>
            </a:extLst>
          </p:cNvPr>
          <p:cNvSpPr/>
          <p:nvPr/>
        </p:nvSpPr>
        <p:spPr>
          <a:xfrm>
            <a:off x="2221533" y="6166763"/>
            <a:ext cx="4798739" cy="430887"/>
          </a:xfrm>
          <a:prstGeom prst="rect">
            <a:avLst/>
          </a:prstGeom>
        </p:spPr>
        <p:txBody>
          <a:bodyPr wrap="square">
            <a:spAutoFit/>
          </a:bodyPr>
          <a:lstStyle/>
          <a:p>
            <a:r>
              <a:rPr lang="de-DE" sz="1100" dirty="0" err="1">
                <a:solidFill>
                  <a:srgbClr val="0B10FF"/>
                </a:solidFill>
              </a:rPr>
              <a:t>Nir</a:t>
            </a:r>
            <a:r>
              <a:rPr lang="de-DE" sz="1100" dirty="0">
                <a:solidFill>
                  <a:srgbClr val="0B10FF"/>
                </a:solidFill>
              </a:rPr>
              <a:t> Friedman. The </a:t>
            </a:r>
            <a:r>
              <a:rPr lang="de-DE" sz="1100" dirty="0" err="1">
                <a:solidFill>
                  <a:srgbClr val="0B10FF"/>
                </a:solidFill>
              </a:rPr>
              <a:t>Bayesian</a:t>
            </a:r>
            <a:r>
              <a:rPr lang="de-DE" sz="1100" dirty="0">
                <a:solidFill>
                  <a:srgbClr val="0B10FF"/>
                </a:solidFill>
              </a:rPr>
              <a:t> </a:t>
            </a:r>
            <a:r>
              <a:rPr lang="de-DE" sz="1100" dirty="0" err="1">
                <a:solidFill>
                  <a:srgbClr val="0B10FF"/>
                </a:solidFill>
              </a:rPr>
              <a:t>structural</a:t>
            </a:r>
            <a:r>
              <a:rPr lang="de-DE" sz="1100" dirty="0">
                <a:solidFill>
                  <a:srgbClr val="0B10FF"/>
                </a:solidFill>
              </a:rPr>
              <a:t> EM </a:t>
            </a:r>
            <a:r>
              <a:rPr lang="de-DE" sz="1100" dirty="0" err="1">
                <a:solidFill>
                  <a:srgbClr val="0B10FF"/>
                </a:solidFill>
              </a:rPr>
              <a:t>algorithm</a:t>
            </a:r>
            <a:r>
              <a:rPr lang="de-DE" sz="1100" dirty="0">
                <a:solidFill>
                  <a:srgbClr val="0B10FF"/>
                </a:solidFill>
              </a:rPr>
              <a:t>. In </a:t>
            </a:r>
            <a:r>
              <a:rPr lang="de-DE" sz="1100" dirty="0" err="1">
                <a:solidFill>
                  <a:srgbClr val="0B10FF"/>
                </a:solidFill>
              </a:rPr>
              <a:t>Proceedings</a:t>
            </a:r>
            <a:r>
              <a:rPr lang="de-DE" sz="1100" dirty="0">
                <a:solidFill>
                  <a:srgbClr val="0B10FF"/>
                </a:solidFill>
              </a:rPr>
              <a:t> </a:t>
            </a:r>
            <a:r>
              <a:rPr lang="de-DE" sz="1100" dirty="0" err="1">
                <a:solidFill>
                  <a:srgbClr val="0B10FF"/>
                </a:solidFill>
              </a:rPr>
              <a:t>of</a:t>
            </a:r>
            <a:r>
              <a:rPr lang="de-DE" sz="1100" dirty="0">
                <a:solidFill>
                  <a:srgbClr val="0B10FF"/>
                </a:solidFill>
              </a:rPr>
              <a:t> </a:t>
            </a:r>
            <a:r>
              <a:rPr lang="de-DE" sz="1100" dirty="0" err="1">
                <a:solidFill>
                  <a:srgbClr val="0B10FF"/>
                </a:solidFill>
              </a:rPr>
              <a:t>the</a:t>
            </a:r>
            <a:r>
              <a:rPr lang="de-DE" sz="1100" dirty="0">
                <a:solidFill>
                  <a:srgbClr val="0B10FF"/>
                </a:solidFill>
              </a:rPr>
              <a:t> 14th </a:t>
            </a:r>
            <a:r>
              <a:rPr lang="de-DE" sz="1100" dirty="0" err="1">
                <a:solidFill>
                  <a:srgbClr val="0B10FF"/>
                </a:solidFill>
              </a:rPr>
              <a:t>conference</a:t>
            </a:r>
            <a:r>
              <a:rPr lang="de-DE" sz="1100" dirty="0">
                <a:solidFill>
                  <a:srgbClr val="0B10FF"/>
                </a:solidFill>
              </a:rPr>
              <a:t> on </a:t>
            </a:r>
            <a:r>
              <a:rPr lang="de-DE" sz="1100" dirty="0" err="1">
                <a:solidFill>
                  <a:srgbClr val="0B10FF"/>
                </a:solidFill>
              </a:rPr>
              <a:t>Uncertainty</a:t>
            </a:r>
            <a:r>
              <a:rPr lang="de-DE" sz="1100" dirty="0">
                <a:solidFill>
                  <a:srgbClr val="0B10FF"/>
                </a:solidFill>
              </a:rPr>
              <a:t> in </a:t>
            </a:r>
            <a:r>
              <a:rPr lang="de-DE" sz="1100" dirty="0" err="1">
                <a:solidFill>
                  <a:srgbClr val="0B10FF"/>
                </a:solidFill>
              </a:rPr>
              <a:t>artificial</a:t>
            </a:r>
            <a:r>
              <a:rPr lang="de-DE" sz="1100" dirty="0">
                <a:solidFill>
                  <a:srgbClr val="0B10FF"/>
                </a:solidFill>
              </a:rPr>
              <a:t> </a:t>
            </a:r>
            <a:r>
              <a:rPr lang="de-DE" sz="1100" dirty="0" err="1">
                <a:solidFill>
                  <a:srgbClr val="0B10FF"/>
                </a:solidFill>
              </a:rPr>
              <a:t>intelligence</a:t>
            </a:r>
            <a:r>
              <a:rPr lang="de-DE" sz="1100" dirty="0">
                <a:solidFill>
                  <a:srgbClr val="0B10FF"/>
                </a:solidFill>
              </a:rPr>
              <a:t> (UAI'98), 129-138. </a:t>
            </a:r>
            <a:r>
              <a:rPr lang="de-DE" sz="1100" b="1" dirty="0">
                <a:solidFill>
                  <a:srgbClr val="FF0000"/>
                </a:solidFill>
              </a:rPr>
              <a:t>1998</a:t>
            </a:r>
          </a:p>
        </p:txBody>
      </p:sp>
      <p:sp>
        <p:nvSpPr>
          <p:cNvPr id="5" name="Slide Number Placeholder 3">
            <a:extLst>
              <a:ext uri="{FF2B5EF4-FFF2-40B4-BE49-F238E27FC236}">
                <a16:creationId xmlns:a16="http://schemas.microsoft.com/office/drawing/2014/main" id="{44B3722D-6E01-284C-8AD5-E316B8BAE3D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164</a:t>
            </a:fld>
            <a:endParaRPr lang="de-DE" dirty="0"/>
          </a:p>
        </p:txBody>
      </p:sp>
    </p:spTree>
    <p:extLst>
      <p:ext uri="{BB962C8B-B14F-4D97-AF65-F5344CB8AC3E}">
        <p14:creationId xmlns:p14="http://schemas.microsoft.com/office/powerpoint/2010/main" val="402010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oliennummernplatzhalter 3"/>
          <p:cNvSpPr>
            <a:spLocks noGrp="1"/>
          </p:cNvSpPr>
          <p:nvPr>
            <p:ph type="sldNum" sz="quarter" idx="12"/>
          </p:nvPr>
        </p:nvSpPr>
        <p:spPr>
          <a:xfrm>
            <a:off x="685800" y="6248400"/>
            <a:ext cx="1901825" cy="454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algn="l" eaLnBrk="1" hangingPunct="1"/>
            <a:fld id="{B56091FA-60E3-1542-BF28-8D3C6B91BED6}" type="slidenum">
              <a:rPr lang="en-US" sz="1000">
                <a:solidFill>
                  <a:schemeClr val="tx1"/>
                </a:solidFill>
              </a:rPr>
              <a:pPr algn="l" eaLnBrk="1" hangingPunct="1"/>
              <a:t>165</a:t>
            </a:fld>
            <a:endParaRPr lang="en-US" sz="1000">
              <a:solidFill>
                <a:schemeClr val="tx1"/>
              </a:solidFill>
            </a:endParaRPr>
          </a:p>
        </p:txBody>
      </p:sp>
      <p:sp>
        <p:nvSpPr>
          <p:cNvPr id="150530" name="Rectangle 2"/>
          <p:cNvSpPr>
            <a:spLocks noGrp="1" noChangeArrowheads="1"/>
          </p:cNvSpPr>
          <p:nvPr>
            <p:ph type="title"/>
          </p:nvPr>
        </p:nvSpPr>
        <p:spPr/>
        <p:txBody>
          <a:bodyPr/>
          <a:lstStyle/>
          <a:p>
            <a:r>
              <a:rPr lang="en-US">
                <a:latin typeface="+mn-lt"/>
                <a:cs typeface="ＭＳ Ｐゴシック" charset="0"/>
              </a:rPr>
              <a:t>Variations on a theme</a:t>
            </a:r>
          </a:p>
        </p:txBody>
      </p:sp>
      <p:sp>
        <p:nvSpPr>
          <p:cNvPr id="150531" name="Rectangle 3"/>
          <p:cNvSpPr>
            <a:spLocks noGrp="1" noChangeArrowheads="1"/>
          </p:cNvSpPr>
          <p:nvPr>
            <p:ph type="body" idx="1"/>
          </p:nvPr>
        </p:nvSpPr>
        <p:spPr/>
        <p:txBody>
          <a:bodyPr/>
          <a:lstStyle/>
          <a:p>
            <a:r>
              <a:rPr lang="en-US" b="1" dirty="0">
                <a:cs typeface="ＭＳ Ｐゴシック" charset="0"/>
              </a:rPr>
              <a:t>Known structure, fully observable</a:t>
            </a:r>
            <a:r>
              <a:rPr lang="en-US" dirty="0">
                <a:cs typeface="ＭＳ Ｐゴシック" charset="0"/>
              </a:rPr>
              <a:t>: only need to do parameter estimation</a:t>
            </a:r>
          </a:p>
          <a:p>
            <a:r>
              <a:rPr lang="en-US" b="1" dirty="0">
                <a:cs typeface="ＭＳ Ｐゴシック" charset="0"/>
              </a:rPr>
              <a:t>Known structure, hidden variables: </a:t>
            </a:r>
            <a:br>
              <a:rPr lang="en-US" b="1" dirty="0">
                <a:cs typeface="ＭＳ Ｐゴシック" charset="0"/>
              </a:rPr>
            </a:br>
            <a:r>
              <a:rPr lang="en-US" dirty="0">
                <a:cs typeface="ＭＳ Ｐゴシック" charset="0"/>
              </a:rPr>
              <a:t>use expectation maximization (EM) to estimate parameters</a:t>
            </a:r>
          </a:p>
          <a:p>
            <a:r>
              <a:rPr lang="en-US" b="1" dirty="0">
                <a:cs typeface="ＭＳ Ｐゴシック" charset="0"/>
              </a:rPr>
              <a:t>Unknown structure, fully observable:</a:t>
            </a:r>
            <a:r>
              <a:rPr lang="en-US" dirty="0">
                <a:cs typeface="ＭＳ Ｐゴシック" charset="0"/>
              </a:rPr>
              <a:t> do heuristic search through structure space, then parameter estimation</a:t>
            </a:r>
          </a:p>
          <a:p>
            <a:r>
              <a:rPr lang="en-US" b="1" dirty="0">
                <a:cs typeface="ＭＳ Ｐゴシック" charset="0"/>
              </a:rPr>
              <a:t>Unknown structure, hidden variables: </a:t>
            </a:r>
            <a:r>
              <a:rPr lang="en-US" dirty="0">
                <a:cs typeface="ＭＳ Ｐゴシック" charset="0"/>
              </a:rPr>
              <a:t>structural EM</a:t>
            </a:r>
          </a:p>
        </p:txBody>
      </p:sp>
      <p:sp>
        <p:nvSpPr>
          <p:cNvPr id="5" name="Slide Number Placeholder 3">
            <a:extLst>
              <a:ext uri="{FF2B5EF4-FFF2-40B4-BE49-F238E27FC236}">
                <a16:creationId xmlns:a16="http://schemas.microsoft.com/office/drawing/2014/main" id="{F67F5614-4B51-B740-B2D8-D9D508B26C0E}"/>
              </a:ext>
            </a:extLst>
          </p:cNvPr>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165</a:t>
            </a:fld>
            <a:endParaRPr lang="de-DE" dirty="0"/>
          </a:p>
        </p:txBody>
      </p:sp>
    </p:spTree>
    <p:extLst>
      <p:ext uri="{BB962C8B-B14F-4D97-AF65-F5344CB8AC3E}">
        <p14:creationId xmlns:p14="http://schemas.microsoft.com/office/powerpoint/2010/main" val="507531558"/>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D8FE-4F0D-7349-811B-1FFF7AA2BE5A}"/>
              </a:ext>
            </a:extLst>
          </p:cNvPr>
          <p:cNvSpPr>
            <a:spLocks noGrp="1"/>
          </p:cNvSpPr>
          <p:nvPr>
            <p:ph type="title"/>
          </p:nvPr>
        </p:nvSpPr>
        <p:spPr/>
        <p:txBody>
          <a:bodyPr/>
          <a:lstStyle/>
          <a:p>
            <a:r>
              <a:rPr lang="de-DE" dirty="0"/>
              <a:t>Big Datasets </a:t>
            </a:r>
            <a:r>
              <a:rPr lang="de-DE" dirty="0" err="1"/>
              <a:t>Destroy</a:t>
            </a:r>
            <a:r>
              <a:rPr lang="de-DE" dirty="0"/>
              <a:t> Simple </a:t>
            </a:r>
            <a:r>
              <a:rPr lang="de-DE" dirty="0" err="1"/>
              <a:t>Abstractions</a:t>
            </a:r>
            <a:endParaRPr lang="de-DE" dirty="0"/>
          </a:p>
        </p:txBody>
      </p:sp>
      <p:sp>
        <p:nvSpPr>
          <p:cNvPr id="4" name="Slide Number Placeholder 3">
            <a:extLst>
              <a:ext uri="{FF2B5EF4-FFF2-40B4-BE49-F238E27FC236}">
                <a16:creationId xmlns:a16="http://schemas.microsoft.com/office/drawing/2014/main" id="{EA40A952-28F2-0141-AE90-C69F5144CB80}"/>
              </a:ext>
            </a:extLst>
          </p:cNvPr>
          <p:cNvSpPr>
            <a:spLocks noGrp="1"/>
          </p:cNvSpPr>
          <p:nvPr>
            <p:ph type="sldNum" sz="quarter" idx="12"/>
          </p:nvPr>
        </p:nvSpPr>
        <p:spPr/>
        <p:txBody>
          <a:bodyPr/>
          <a:lstStyle/>
          <a:p>
            <a:pPr>
              <a:defRPr/>
            </a:pPr>
            <a:fld id="{A4C577E2-95DD-1F4B-A688-E8FB02007787}" type="slidenum">
              <a:rPr lang="de-DE" smtClean="0"/>
              <a:pPr>
                <a:defRPr/>
              </a:pPr>
              <a:t>166</a:t>
            </a:fld>
            <a:endParaRPr lang="de-DE" dirty="0"/>
          </a:p>
        </p:txBody>
      </p:sp>
      <p:pic>
        <p:nvPicPr>
          <p:cNvPr id="5" name="Picture 7">
            <a:extLst>
              <a:ext uri="{FF2B5EF4-FFF2-40B4-BE49-F238E27FC236}">
                <a16:creationId xmlns:a16="http://schemas.microsoft.com/office/drawing/2014/main" id="{2CA532A7-164D-9D44-B5F9-594D7F618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05934"/>
            <a:ext cx="12858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0018A2D8-CEA7-B74E-A374-89205D6A7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7253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a:extLst>
              <a:ext uri="{FF2B5EF4-FFF2-40B4-BE49-F238E27FC236}">
                <a16:creationId xmlns:a16="http://schemas.microsoft.com/office/drawing/2014/main" id="{7CC9F825-4875-DB49-AD28-B9B2B7091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6293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a:extLst>
              <a:ext uri="{FF2B5EF4-FFF2-40B4-BE49-F238E27FC236}">
                <a16:creationId xmlns:a16="http://schemas.microsoft.com/office/drawing/2014/main" id="{2B288410-18D4-654E-B921-3188BB902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48534"/>
            <a:ext cx="1843088"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4">
            <a:extLst>
              <a:ext uri="{FF2B5EF4-FFF2-40B4-BE49-F238E27FC236}">
                <a16:creationId xmlns:a16="http://schemas.microsoft.com/office/drawing/2014/main" id="{13BD7EF9-DABB-5E4F-AE22-4670F54C3AA5}"/>
              </a:ext>
            </a:extLst>
          </p:cNvPr>
          <p:cNvSpPr>
            <a:spLocks noChangeArrowheads="1"/>
          </p:cNvSpPr>
          <p:nvPr/>
        </p:nvSpPr>
        <p:spPr bwMode="auto">
          <a:xfrm>
            <a:off x="3581400" y="2005734"/>
            <a:ext cx="2362200" cy="2286000"/>
          </a:xfrm>
          <a:prstGeom prst="can">
            <a:avLst>
              <a:gd name="adj" fmla="val 25000"/>
            </a:avLst>
          </a:prstGeom>
          <a:solidFill>
            <a:schemeClr val="accent1">
              <a:lumMod val="90000"/>
            </a:schemeClr>
          </a:solidFill>
          <a:ln w="38100">
            <a:solidFill>
              <a:schemeClr val="bg2"/>
            </a:solidFill>
            <a:round/>
            <a:headEnd/>
            <a:tailEnd/>
          </a:ln>
          <a:effectLst/>
        </p:spPr>
        <p:txBody>
          <a:bodyPr wrap="none" lIns="0" tIns="0" rIns="0" bIns="0" anchor="ctr"/>
          <a:lstStyle/>
          <a:p>
            <a:pPr algn="ctr" eaLnBrk="1" hangingPunct="1">
              <a:defRPr/>
            </a:pPr>
            <a:endParaRPr lang="de-DE" altLang="de-DE">
              <a:solidFill>
                <a:schemeClr val="bg2"/>
              </a:solidFill>
              <a:effectLst>
                <a:outerShdw blurRad="38100" dist="38100" dir="2700000" algn="tl">
                  <a:srgbClr val="FFFFFF"/>
                </a:outerShdw>
              </a:effectLst>
              <a:cs typeface="+mn-cs"/>
            </a:endParaRPr>
          </a:p>
        </p:txBody>
      </p:sp>
      <p:graphicFrame>
        <p:nvGraphicFramePr>
          <p:cNvPr id="10" name="Group 15">
            <a:extLst>
              <a:ext uri="{FF2B5EF4-FFF2-40B4-BE49-F238E27FC236}">
                <a16:creationId xmlns:a16="http://schemas.microsoft.com/office/drawing/2014/main" id="{5218359D-030B-7547-B83D-0EF7B6C9DB42}"/>
              </a:ext>
            </a:extLst>
          </p:cNvPr>
          <p:cNvGraphicFramePr>
            <a:graphicFrameLocks noGrp="1"/>
          </p:cNvGraphicFramePr>
          <p:nvPr>
            <p:extLst>
              <p:ext uri="{D42A27DB-BD31-4B8C-83A1-F6EECF244321}">
                <p14:modId xmlns:p14="http://schemas.microsoft.com/office/powerpoint/2010/main" val="1682349154"/>
              </p:ext>
            </p:extLst>
          </p:nvPr>
        </p:nvGraphicFramePr>
        <p:xfrm>
          <a:off x="3810000" y="2691534"/>
          <a:ext cx="1027113" cy="873125"/>
        </p:xfrm>
        <a:graphic>
          <a:graphicData uri="http://schemas.openxmlformats.org/drawingml/2006/table">
            <a:tbl>
              <a:tblPr/>
              <a:tblGrid>
                <a:gridCol w="342900">
                  <a:extLst>
                    <a:ext uri="{9D8B030D-6E8A-4147-A177-3AD203B41FA5}">
                      <a16:colId xmlns:a16="http://schemas.microsoft.com/office/drawing/2014/main" val="3021624016"/>
                    </a:ext>
                  </a:extLst>
                </a:gridCol>
                <a:gridCol w="341313">
                  <a:extLst>
                    <a:ext uri="{9D8B030D-6E8A-4147-A177-3AD203B41FA5}">
                      <a16:colId xmlns:a16="http://schemas.microsoft.com/office/drawing/2014/main" val="430401359"/>
                    </a:ext>
                  </a:extLst>
                </a:gridCol>
                <a:gridCol w="342900">
                  <a:extLst>
                    <a:ext uri="{9D8B030D-6E8A-4147-A177-3AD203B41FA5}">
                      <a16:colId xmlns:a16="http://schemas.microsoft.com/office/drawing/2014/main" val="1064377981"/>
                    </a:ext>
                  </a:extLst>
                </a:gridCol>
              </a:tblGrid>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1" i="0" u="sng" strike="noStrike" cap="none" normalizeH="0" baseline="0">
                          <a:ln>
                            <a:noFill/>
                          </a:ln>
                          <a:solidFill>
                            <a:srgbClr val="FFFFFF"/>
                          </a:solidFill>
                          <a:effectLst/>
                          <a:latin typeface="Verdana" panose="020B0604030504040204" pitchFamily="34" charset="0"/>
                          <a:cs typeface="Arial" panose="020B0604020202020204" pitchFamily="34"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1" i="0" u="sng" strike="noStrike" cap="none" normalizeH="0" baseline="0">
                          <a:ln>
                            <a:noFill/>
                          </a:ln>
                          <a:solidFill>
                            <a:srgbClr val="FFFFFF"/>
                          </a:solidFill>
                          <a:effectLst/>
                          <a:latin typeface="Verdana" panose="020B0604030504040204" pitchFamily="34" charset="0"/>
                          <a:cs typeface="Arial" panose="020B0604020202020204" pitchFamily="34" charset="0"/>
                        </a:rPr>
                        <a:t>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1" i="0" u="sng" strike="noStrike" cap="none" normalizeH="0" baseline="0">
                          <a:ln>
                            <a:noFill/>
                          </a:ln>
                          <a:solidFill>
                            <a:srgbClr val="FFFFFF"/>
                          </a:solidFill>
                          <a:effectLst/>
                          <a:latin typeface="Verdana" panose="020B0604030504040204" pitchFamily="34" charset="0"/>
                          <a:cs typeface="Arial" panose="020B0604020202020204" pitchFamily="34" charset="0"/>
                        </a:rPr>
                        <a:t>temp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0611768"/>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2359806"/>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0792711"/>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2245919"/>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5135779"/>
                  </a:ext>
                </a:extLst>
              </a:tr>
            </a:tbl>
          </a:graphicData>
        </a:graphic>
      </p:graphicFrame>
      <p:graphicFrame>
        <p:nvGraphicFramePr>
          <p:cNvPr id="11" name="Group 41">
            <a:extLst>
              <a:ext uri="{FF2B5EF4-FFF2-40B4-BE49-F238E27FC236}">
                <a16:creationId xmlns:a16="http://schemas.microsoft.com/office/drawing/2014/main" id="{18168CE4-8CD1-B049-8B54-E4FC2C863F0C}"/>
              </a:ext>
            </a:extLst>
          </p:cNvPr>
          <p:cNvGraphicFramePr>
            <a:graphicFrameLocks noGrp="1"/>
          </p:cNvGraphicFramePr>
          <p:nvPr>
            <p:extLst>
              <p:ext uri="{D42A27DB-BD31-4B8C-83A1-F6EECF244321}">
                <p14:modId xmlns:p14="http://schemas.microsoft.com/office/powerpoint/2010/main" val="2171492431"/>
              </p:ext>
            </p:extLst>
          </p:nvPr>
        </p:nvGraphicFramePr>
        <p:xfrm>
          <a:off x="4724400" y="2843934"/>
          <a:ext cx="1027113" cy="873125"/>
        </p:xfrm>
        <a:graphic>
          <a:graphicData uri="http://schemas.openxmlformats.org/drawingml/2006/table">
            <a:tbl>
              <a:tblPr/>
              <a:tblGrid>
                <a:gridCol w="342900">
                  <a:extLst>
                    <a:ext uri="{9D8B030D-6E8A-4147-A177-3AD203B41FA5}">
                      <a16:colId xmlns:a16="http://schemas.microsoft.com/office/drawing/2014/main" val="122026971"/>
                    </a:ext>
                  </a:extLst>
                </a:gridCol>
                <a:gridCol w="341313">
                  <a:extLst>
                    <a:ext uri="{9D8B030D-6E8A-4147-A177-3AD203B41FA5}">
                      <a16:colId xmlns:a16="http://schemas.microsoft.com/office/drawing/2014/main" val="815108153"/>
                    </a:ext>
                  </a:extLst>
                </a:gridCol>
                <a:gridCol w="342900">
                  <a:extLst>
                    <a:ext uri="{9D8B030D-6E8A-4147-A177-3AD203B41FA5}">
                      <a16:colId xmlns:a16="http://schemas.microsoft.com/office/drawing/2014/main" val="1334114067"/>
                    </a:ext>
                  </a:extLst>
                </a:gridCol>
              </a:tblGrid>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1" i="0" u="sng" strike="noStrike" cap="none" normalizeH="0" baseline="0">
                          <a:ln>
                            <a:noFill/>
                          </a:ln>
                          <a:solidFill>
                            <a:srgbClr val="FFFFFF"/>
                          </a:solidFill>
                          <a:effectLst/>
                          <a:latin typeface="Verdana" panose="020B0604030504040204" pitchFamily="34" charset="0"/>
                          <a:cs typeface="Arial" panose="020B0604020202020204" pitchFamily="34"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1" i="0" u="sng" strike="noStrike" cap="none" normalizeH="0" baseline="0">
                          <a:ln>
                            <a:noFill/>
                          </a:ln>
                          <a:solidFill>
                            <a:srgbClr val="FFFFFF"/>
                          </a:solidFill>
                          <a:effectLst/>
                          <a:latin typeface="Verdana" panose="020B0604030504040204" pitchFamily="34" charset="0"/>
                          <a:cs typeface="Arial" panose="020B0604020202020204" pitchFamily="34" charset="0"/>
                        </a:rPr>
                        <a:t>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1" i="0" u="sng" strike="noStrike" cap="none" normalizeH="0" baseline="0">
                          <a:ln>
                            <a:noFill/>
                          </a:ln>
                          <a:solidFill>
                            <a:srgbClr val="FFFFFF"/>
                          </a:solidFill>
                          <a:effectLst/>
                          <a:latin typeface="Verdana" panose="020B0604030504040204" pitchFamily="34" charset="0"/>
                          <a:cs typeface="Arial" panose="020B0604020202020204" pitchFamily="34" charset="0"/>
                        </a:rPr>
                        <a:t>temp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9204647"/>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4567318"/>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4881224"/>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4324052"/>
                  </a:ext>
                </a:extLst>
              </a:tr>
              <a:tr h="174625">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10am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buClr>
                          <a:schemeClr val="tx1"/>
                        </a:buClr>
                        <a:buFont typeface="Wingdings" pitchFamily="2" charset="2"/>
                        <a:defRPr sz="2400">
                          <a:solidFill>
                            <a:srgbClr val="FFFFFF"/>
                          </a:solidFill>
                          <a:latin typeface="Verdana" panose="020B0604030504040204" pitchFamily="34" charset="0"/>
                          <a:cs typeface="Arial" panose="020B0604020202020204" pitchFamily="34" charset="0"/>
                        </a:defRPr>
                      </a:lvl1pPr>
                      <a:lvl2pPr>
                        <a:lnSpc>
                          <a:spcPct val="95000"/>
                        </a:lnSpc>
                        <a:spcBef>
                          <a:spcPct val="30000"/>
                        </a:spcBef>
                        <a:buClr>
                          <a:schemeClr val="tx1"/>
                        </a:buClr>
                        <a:defRPr sz="2000">
                          <a:solidFill>
                            <a:schemeClr val="tx1"/>
                          </a:solidFill>
                          <a:latin typeface="Verdana" panose="020B0604030504040204" pitchFamily="34" charset="0"/>
                          <a:cs typeface="Arial" panose="020B0604020202020204" pitchFamily="34" charset="0"/>
                        </a:defRPr>
                      </a:lvl2pPr>
                      <a:lvl3pPr>
                        <a:lnSpc>
                          <a:spcPct val="95000"/>
                        </a:lnSpc>
                        <a:spcBef>
                          <a:spcPct val="30000"/>
                        </a:spcBef>
                        <a:buClr>
                          <a:schemeClr val="tx1"/>
                        </a:buClr>
                        <a:defRPr sz="2000">
                          <a:solidFill>
                            <a:srgbClr val="FFFFFF"/>
                          </a:solidFill>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altLang="de-DE" sz="400" b="0" i="0" u="none" strike="noStrike" cap="none" normalizeH="0" baseline="0">
                          <a:ln>
                            <a:noFill/>
                          </a:ln>
                          <a:solidFill>
                            <a:srgbClr val="FFFFFF"/>
                          </a:solidFill>
                          <a:effectLst/>
                          <a:latin typeface="Verdana" panose="020B0604030504040204" pitchFamily="34" charset="0"/>
                          <a:cs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322407"/>
                  </a:ext>
                </a:extLst>
              </a:tr>
            </a:tbl>
          </a:graphicData>
        </a:graphic>
      </p:graphicFrame>
      <p:sp>
        <p:nvSpPr>
          <p:cNvPr id="12" name="Text Box 67">
            <a:extLst>
              <a:ext uri="{FF2B5EF4-FFF2-40B4-BE49-F238E27FC236}">
                <a16:creationId xmlns:a16="http://schemas.microsoft.com/office/drawing/2014/main" id="{6AB34771-EE97-5540-82F2-69771EC2C223}"/>
              </a:ext>
            </a:extLst>
          </p:cNvPr>
          <p:cNvSpPr txBox="1">
            <a:spLocks noChangeArrowheads="1"/>
          </p:cNvSpPr>
          <p:nvPr/>
        </p:nvSpPr>
        <p:spPr bwMode="auto">
          <a:xfrm>
            <a:off x="3810000" y="3859934"/>
            <a:ext cx="15255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de-DE"/>
              <a:t>Raw Data Tables</a:t>
            </a:r>
          </a:p>
        </p:txBody>
      </p:sp>
      <p:sp>
        <p:nvSpPr>
          <p:cNvPr id="13" name="Text Box 68">
            <a:extLst>
              <a:ext uri="{FF2B5EF4-FFF2-40B4-BE49-F238E27FC236}">
                <a16:creationId xmlns:a16="http://schemas.microsoft.com/office/drawing/2014/main" id="{A90B9760-8AAD-214D-B6CA-579A67E3D4B1}"/>
              </a:ext>
            </a:extLst>
          </p:cNvPr>
          <p:cNvSpPr txBox="1">
            <a:spLocks noChangeArrowheads="1"/>
          </p:cNvSpPr>
          <p:nvPr/>
        </p:nvSpPr>
        <p:spPr bwMode="auto">
          <a:xfrm>
            <a:off x="3810000" y="4369522"/>
            <a:ext cx="16022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de-DE" dirty="0"/>
              <a:t>Relational DBMS</a:t>
            </a:r>
          </a:p>
        </p:txBody>
      </p:sp>
      <p:sp>
        <p:nvSpPr>
          <p:cNvPr id="14" name="Text Box 69">
            <a:extLst>
              <a:ext uri="{FF2B5EF4-FFF2-40B4-BE49-F238E27FC236}">
                <a16:creationId xmlns:a16="http://schemas.microsoft.com/office/drawing/2014/main" id="{D841D847-E0BA-C441-8FB3-A5B14DC5FBE6}"/>
              </a:ext>
            </a:extLst>
          </p:cNvPr>
          <p:cNvSpPr txBox="1">
            <a:spLocks noChangeArrowheads="1"/>
          </p:cNvSpPr>
          <p:nvPr/>
        </p:nvSpPr>
        <p:spPr bwMode="auto">
          <a:xfrm>
            <a:off x="457200" y="4444134"/>
            <a:ext cx="26399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de-DE" dirty="0"/>
              <a:t>Sensor/RFID streams</a:t>
            </a:r>
          </a:p>
          <a:p>
            <a:pPr eaLnBrk="1" hangingPunct="1">
              <a:defRPr/>
            </a:pPr>
            <a:r>
              <a:rPr lang="en-US" altLang="de-DE" dirty="0"/>
              <a:t>(+ metadata, floor plans, …)</a:t>
            </a:r>
          </a:p>
        </p:txBody>
      </p:sp>
      <p:sp>
        <p:nvSpPr>
          <p:cNvPr id="15" name="AutoShape 71">
            <a:extLst>
              <a:ext uri="{FF2B5EF4-FFF2-40B4-BE49-F238E27FC236}">
                <a16:creationId xmlns:a16="http://schemas.microsoft.com/office/drawing/2014/main" id="{DE11E388-B766-F645-9061-4D1377164A56}"/>
              </a:ext>
            </a:extLst>
          </p:cNvPr>
          <p:cNvSpPr>
            <a:spLocks noChangeArrowheads="1"/>
          </p:cNvSpPr>
          <p:nvPr/>
        </p:nvSpPr>
        <p:spPr bwMode="auto">
          <a:xfrm rot="1096962">
            <a:off x="2349500" y="2104159"/>
            <a:ext cx="1295400" cy="304800"/>
          </a:xfrm>
          <a:prstGeom prst="rightArrow">
            <a:avLst>
              <a:gd name="adj1" fmla="val 50000"/>
              <a:gd name="adj2" fmla="val 106250"/>
            </a:avLst>
          </a:prstGeom>
          <a:solidFill>
            <a:srgbClr val="FFC000"/>
          </a:solidFill>
          <a:ln w="9525">
            <a:solidFill>
              <a:schemeClr val="tx1"/>
            </a:solidFill>
            <a:miter lim="800000"/>
            <a:headEnd/>
            <a:tailEnd/>
          </a:ln>
          <a:effec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16" name="AutoShape 72">
            <a:extLst>
              <a:ext uri="{FF2B5EF4-FFF2-40B4-BE49-F238E27FC236}">
                <a16:creationId xmlns:a16="http://schemas.microsoft.com/office/drawing/2014/main" id="{90AB6377-A002-FB4B-AC4B-2FF33171E6EA}"/>
              </a:ext>
            </a:extLst>
          </p:cNvPr>
          <p:cNvSpPr>
            <a:spLocks noChangeArrowheads="1"/>
          </p:cNvSpPr>
          <p:nvPr/>
        </p:nvSpPr>
        <p:spPr bwMode="auto">
          <a:xfrm rot="20218304">
            <a:off x="2587625" y="3590059"/>
            <a:ext cx="990600" cy="304800"/>
          </a:xfrm>
          <a:prstGeom prst="rightArrow">
            <a:avLst>
              <a:gd name="adj1" fmla="val 50000"/>
              <a:gd name="adj2" fmla="val 81250"/>
            </a:avLst>
          </a:prstGeom>
          <a:solidFill>
            <a:srgbClr val="FFC000"/>
          </a:solidFill>
          <a:ln w="9525">
            <a:solidFill>
              <a:schemeClr val="tx1"/>
            </a:solidFill>
            <a:miter lim="800000"/>
            <a:headEnd/>
            <a:tailEnd/>
          </a:ln>
          <a:effec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17" name="AutoShape 73">
            <a:extLst>
              <a:ext uri="{FF2B5EF4-FFF2-40B4-BE49-F238E27FC236}">
                <a16:creationId xmlns:a16="http://schemas.microsoft.com/office/drawing/2014/main" id="{3436D927-70C5-F949-97F9-E6A2E32594C3}"/>
              </a:ext>
            </a:extLst>
          </p:cNvPr>
          <p:cNvSpPr>
            <a:spLocks noChangeArrowheads="1"/>
          </p:cNvSpPr>
          <p:nvPr/>
        </p:nvSpPr>
        <p:spPr bwMode="auto">
          <a:xfrm>
            <a:off x="2362200" y="2843934"/>
            <a:ext cx="1219200" cy="257175"/>
          </a:xfrm>
          <a:prstGeom prst="rightArrow">
            <a:avLst>
              <a:gd name="adj1" fmla="val 50000"/>
              <a:gd name="adj2" fmla="val 118519"/>
            </a:avLst>
          </a:prstGeom>
          <a:solidFill>
            <a:srgbClr val="FFC000"/>
          </a:solidFill>
          <a:ln w="9525">
            <a:solidFill>
              <a:schemeClr val="tx1"/>
            </a:solidFill>
            <a:miter lim="800000"/>
            <a:headEnd/>
            <a:tailEnd/>
          </a:ln>
          <a:effec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18" name="Text Box 75">
            <a:extLst>
              <a:ext uri="{FF2B5EF4-FFF2-40B4-BE49-F238E27FC236}">
                <a16:creationId xmlns:a16="http://schemas.microsoft.com/office/drawing/2014/main" id="{E75AA450-318E-024A-9990-5FF68D1E6E05}"/>
              </a:ext>
            </a:extLst>
          </p:cNvPr>
          <p:cNvSpPr txBox="1">
            <a:spLocks noChangeArrowheads="1"/>
          </p:cNvSpPr>
          <p:nvPr/>
        </p:nvSpPr>
        <p:spPr bwMode="auto">
          <a:xfrm>
            <a:off x="3498801" y="1269906"/>
            <a:ext cx="16196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de-DE" dirty="0"/>
              <a:t>SELECT *</a:t>
            </a:r>
          </a:p>
          <a:p>
            <a:pPr eaLnBrk="1" hangingPunct="1">
              <a:defRPr/>
            </a:pPr>
            <a:r>
              <a:rPr lang="en-US" altLang="de-DE" dirty="0"/>
              <a:t>FROM  RAWDATA</a:t>
            </a:r>
          </a:p>
        </p:txBody>
      </p:sp>
      <p:sp>
        <p:nvSpPr>
          <p:cNvPr id="19" name="Text Box 76">
            <a:extLst>
              <a:ext uri="{FF2B5EF4-FFF2-40B4-BE49-F238E27FC236}">
                <a16:creationId xmlns:a16="http://schemas.microsoft.com/office/drawing/2014/main" id="{516362BC-D6D9-3849-9CBB-067B689160D8}"/>
              </a:ext>
            </a:extLst>
          </p:cNvPr>
          <p:cNvSpPr txBox="1">
            <a:spLocks noChangeArrowheads="1"/>
          </p:cNvSpPr>
          <p:nvPr/>
        </p:nvSpPr>
        <p:spPr bwMode="auto">
          <a:xfrm>
            <a:off x="7315200" y="2158134"/>
            <a:ext cx="1376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defRPr/>
            </a:pPr>
            <a:r>
              <a:rPr lang="en-US" altLang="de-DE"/>
              <a:t>INPUT FILE </a:t>
            </a:r>
          </a:p>
        </p:txBody>
      </p:sp>
      <p:grpSp>
        <p:nvGrpSpPr>
          <p:cNvPr id="20" name="Group 94">
            <a:extLst>
              <a:ext uri="{FF2B5EF4-FFF2-40B4-BE49-F238E27FC236}">
                <a16:creationId xmlns:a16="http://schemas.microsoft.com/office/drawing/2014/main" id="{97CD603C-F258-0A4D-89FE-0433686DE615}"/>
              </a:ext>
            </a:extLst>
          </p:cNvPr>
          <p:cNvGrpSpPr>
            <a:grpSpLocks/>
          </p:cNvGrpSpPr>
          <p:nvPr/>
        </p:nvGrpSpPr>
        <p:grpSpPr bwMode="auto">
          <a:xfrm>
            <a:off x="7391400" y="2843934"/>
            <a:ext cx="1673225" cy="914400"/>
            <a:chOff x="4272" y="1632"/>
            <a:chExt cx="1045" cy="912"/>
          </a:xfrm>
        </p:grpSpPr>
        <p:sp>
          <p:nvSpPr>
            <p:cNvPr id="21" name="Oval 77">
              <a:extLst>
                <a:ext uri="{FF2B5EF4-FFF2-40B4-BE49-F238E27FC236}">
                  <a16:creationId xmlns:a16="http://schemas.microsoft.com/office/drawing/2014/main" id="{FD3B59C3-BC92-4941-978A-C150B4A4A885}"/>
                </a:ext>
              </a:extLst>
            </p:cNvPr>
            <p:cNvSpPr>
              <a:spLocks noChangeArrowheads="1"/>
            </p:cNvSpPr>
            <p:nvPr/>
          </p:nvSpPr>
          <p:spPr bwMode="auto">
            <a:xfrm>
              <a:off x="4272" y="1632"/>
              <a:ext cx="192" cy="192"/>
            </a:xfrm>
            <a:prstGeom prst="ellipse">
              <a:avLst/>
            </a:prstGeom>
            <a:solidFill>
              <a:schemeClr val="accent1">
                <a:lumMod val="75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22" name="Oval 78">
              <a:extLst>
                <a:ext uri="{FF2B5EF4-FFF2-40B4-BE49-F238E27FC236}">
                  <a16:creationId xmlns:a16="http://schemas.microsoft.com/office/drawing/2014/main" id="{80E062D6-E196-CD4A-93BB-1707B874DA6A}"/>
                </a:ext>
              </a:extLst>
            </p:cNvPr>
            <p:cNvSpPr>
              <a:spLocks noChangeArrowheads="1"/>
            </p:cNvSpPr>
            <p:nvPr/>
          </p:nvSpPr>
          <p:spPr bwMode="auto">
            <a:xfrm>
              <a:off x="4752" y="1632"/>
              <a:ext cx="192" cy="192"/>
            </a:xfrm>
            <a:prstGeom prst="ellipse">
              <a:avLst/>
            </a:prstGeom>
            <a:solidFill>
              <a:schemeClr val="accent1">
                <a:lumMod val="75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23" name="Line 79">
              <a:extLst>
                <a:ext uri="{FF2B5EF4-FFF2-40B4-BE49-F238E27FC236}">
                  <a16:creationId xmlns:a16="http://schemas.microsoft.com/office/drawing/2014/main" id="{C575ECA7-8B88-1448-B39E-E8600F66FE2B}"/>
                </a:ext>
              </a:extLst>
            </p:cNvPr>
            <p:cNvSpPr>
              <a:spLocks noChangeShapeType="1"/>
            </p:cNvSpPr>
            <p:nvPr/>
          </p:nvSpPr>
          <p:spPr bwMode="auto">
            <a:xfrm>
              <a:off x="4464" y="1729"/>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defRPr/>
              </a:pPr>
              <a:endParaRPr lang="de-DE">
                <a:effectLst>
                  <a:outerShdw blurRad="38100" dist="38100" dir="2700000" algn="tl">
                    <a:srgbClr val="000000">
                      <a:alpha val="43137"/>
                    </a:srgbClr>
                  </a:outerShdw>
                </a:effectLst>
                <a:cs typeface="+mn-cs"/>
              </a:endParaRPr>
            </a:p>
          </p:txBody>
        </p:sp>
        <p:sp>
          <p:nvSpPr>
            <p:cNvPr id="24" name="Oval 80">
              <a:extLst>
                <a:ext uri="{FF2B5EF4-FFF2-40B4-BE49-F238E27FC236}">
                  <a16:creationId xmlns:a16="http://schemas.microsoft.com/office/drawing/2014/main" id="{685D2092-62A1-7B4E-A851-03803FDE6E01}"/>
                </a:ext>
              </a:extLst>
            </p:cNvPr>
            <p:cNvSpPr>
              <a:spLocks noChangeArrowheads="1"/>
            </p:cNvSpPr>
            <p:nvPr/>
          </p:nvSpPr>
          <p:spPr bwMode="auto">
            <a:xfrm>
              <a:off x="4272" y="2017"/>
              <a:ext cx="192" cy="192"/>
            </a:xfrm>
            <a:prstGeom prst="ellipse">
              <a:avLst/>
            </a:prstGeom>
            <a:solidFill>
              <a:schemeClr val="accent1">
                <a:lumMod val="75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25" name="Oval 81">
              <a:extLst>
                <a:ext uri="{FF2B5EF4-FFF2-40B4-BE49-F238E27FC236}">
                  <a16:creationId xmlns:a16="http://schemas.microsoft.com/office/drawing/2014/main" id="{FCC69BD8-F797-B44E-883B-D34A885FD872}"/>
                </a:ext>
              </a:extLst>
            </p:cNvPr>
            <p:cNvSpPr>
              <a:spLocks noChangeArrowheads="1"/>
            </p:cNvSpPr>
            <p:nvPr/>
          </p:nvSpPr>
          <p:spPr bwMode="auto">
            <a:xfrm>
              <a:off x="4752" y="2017"/>
              <a:ext cx="192" cy="192"/>
            </a:xfrm>
            <a:prstGeom prst="ellipse">
              <a:avLst/>
            </a:prstGeom>
            <a:solidFill>
              <a:schemeClr val="accent1">
                <a:lumMod val="75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26" name="Line 82">
              <a:extLst>
                <a:ext uri="{FF2B5EF4-FFF2-40B4-BE49-F238E27FC236}">
                  <a16:creationId xmlns:a16="http://schemas.microsoft.com/office/drawing/2014/main" id="{CFFE51FE-DF50-1146-974C-9B5B175A8CF4}"/>
                </a:ext>
              </a:extLst>
            </p:cNvPr>
            <p:cNvSpPr>
              <a:spLocks noChangeShapeType="1"/>
            </p:cNvSpPr>
            <p:nvPr/>
          </p:nvSpPr>
          <p:spPr bwMode="auto">
            <a:xfrm>
              <a:off x="4368" y="1824"/>
              <a:ext cx="0" cy="1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defRPr/>
              </a:pPr>
              <a:endParaRPr lang="de-DE">
                <a:effectLst>
                  <a:outerShdw blurRad="38100" dist="38100" dir="2700000" algn="tl">
                    <a:srgbClr val="000000">
                      <a:alpha val="43137"/>
                    </a:srgbClr>
                  </a:outerShdw>
                </a:effectLst>
                <a:cs typeface="+mn-cs"/>
              </a:endParaRPr>
            </a:p>
          </p:txBody>
        </p:sp>
        <p:sp>
          <p:nvSpPr>
            <p:cNvPr id="27" name="Line 83">
              <a:extLst>
                <a:ext uri="{FF2B5EF4-FFF2-40B4-BE49-F238E27FC236}">
                  <a16:creationId xmlns:a16="http://schemas.microsoft.com/office/drawing/2014/main" id="{8313F5DB-F8D9-794D-9ADC-73BE75EC6A16}"/>
                </a:ext>
              </a:extLst>
            </p:cNvPr>
            <p:cNvSpPr>
              <a:spLocks noChangeShapeType="1"/>
            </p:cNvSpPr>
            <p:nvPr/>
          </p:nvSpPr>
          <p:spPr bwMode="auto">
            <a:xfrm>
              <a:off x="4848" y="1824"/>
              <a:ext cx="0" cy="1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defRPr/>
              </a:pPr>
              <a:endParaRPr lang="de-DE">
                <a:effectLst>
                  <a:outerShdw blurRad="38100" dist="38100" dir="2700000" algn="tl">
                    <a:srgbClr val="000000">
                      <a:alpha val="43137"/>
                    </a:srgbClr>
                  </a:outerShdw>
                </a:effectLst>
                <a:cs typeface="+mn-cs"/>
              </a:endParaRPr>
            </a:p>
          </p:txBody>
        </p:sp>
        <p:sp>
          <p:nvSpPr>
            <p:cNvPr id="28" name="Oval 84">
              <a:extLst>
                <a:ext uri="{FF2B5EF4-FFF2-40B4-BE49-F238E27FC236}">
                  <a16:creationId xmlns:a16="http://schemas.microsoft.com/office/drawing/2014/main" id="{F96F78B3-442F-3847-A4CE-34858D55AE52}"/>
                </a:ext>
              </a:extLst>
            </p:cNvPr>
            <p:cNvSpPr>
              <a:spLocks noChangeArrowheads="1"/>
            </p:cNvSpPr>
            <p:nvPr/>
          </p:nvSpPr>
          <p:spPr bwMode="auto">
            <a:xfrm>
              <a:off x="4272" y="2352"/>
              <a:ext cx="192" cy="192"/>
            </a:xfrm>
            <a:prstGeom prst="ellipse">
              <a:avLst/>
            </a:prstGeom>
            <a:solidFill>
              <a:schemeClr val="accent1">
                <a:lumMod val="75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cxnSp>
          <p:nvCxnSpPr>
            <p:cNvPr id="29" name="AutoShape 87">
              <a:extLst>
                <a:ext uri="{FF2B5EF4-FFF2-40B4-BE49-F238E27FC236}">
                  <a16:creationId xmlns:a16="http://schemas.microsoft.com/office/drawing/2014/main" id="{8874B1CB-C5DB-3C4D-9E89-5AD4449AE84F}"/>
                </a:ext>
              </a:extLst>
            </p:cNvPr>
            <p:cNvCxnSpPr>
              <a:cxnSpLocks noChangeShapeType="1"/>
            </p:cNvCxnSpPr>
            <p:nvPr/>
          </p:nvCxnSpPr>
          <p:spPr bwMode="auto">
            <a:xfrm rot="10800000" flipV="1">
              <a:off x="4272" y="1728"/>
              <a:ext cx="9" cy="720"/>
            </a:xfrm>
            <a:prstGeom prst="curvedConnector3">
              <a:avLst>
                <a:gd name="adj1" fmla="val 16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88">
              <a:extLst>
                <a:ext uri="{FF2B5EF4-FFF2-40B4-BE49-F238E27FC236}">
                  <a16:creationId xmlns:a16="http://schemas.microsoft.com/office/drawing/2014/main" id="{5C4DAF64-BC4B-E943-91BE-D590E4DB4BF6}"/>
                </a:ext>
              </a:extLst>
            </p:cNvPr>
            <p:cNvSpPr>
              <a:spLocks noChangeArrowheads="1"/>
            </p:cNvSpPr>
            <p:nvPr/>
          </p:nvSpPr>
          <p:spPr bwMode="auto">
            <a:xfrm>
              <a:off x="4752" y="2352"/>
              <a:ext cx="192" cy="192"/>
            </a:xfrm>
            <a:prstGeom prst="ellipse">
              <a:avLst/>
            </a:prstGeom>
            <a:solidFill>
              <a:schemeClr val="accent1">
                <a:lumMod val="75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cxnSp>
          <p:nvCxnSpPr>
            <p:cNvPr id="31" name="AutoShape 89">
              <a:extLst>
                <a:ext uri="{FF2B5EF4-FFF2-40B4-BE49-F238E27FC236}">
                  <a16:creationId xmlns:a16="http://schemas.microsoft.com/office/drawing/2014/main" id="{3DCA816F-60CF-3E45-A18D-2433F52A5E20}"/>
                </a:ext>
              </a:extLst>
            </p:cNvPr>
            <p:cNvCxnSpPr>
              <a:cxnSpLocks noChangeShapeType="1"/>
            </p:cNvCxnSpPr>
            <p:nvPr/>
          </p:nvCxnSpPr>
          <p:spPr bwMode="auto">
            <a:xfrm rot="10800000" flipV="1">
              <a:off x="4752" y="1728"/>
              <a:ext cx="9" cy="720"/>
            </a:xfrm>
            <a:prstGeom prst="curvedConnector3">
              <a:avLst>
                <a:gd name="adj1" fmla="val 16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90">
              <a:extLst>
                <a:ext uri="{FF2B5EF4-FFF2-40B4-BE49-F238E27FC236}">
                  <a16:creationId xmlns:a16="http://schemas.microsoft.com/office/drawing/2014/main" id="{2AC90427-4502-DD4E-AC15-6284ED88BE1B}"/>
                </a:ext>
              </a:extLst>
            </p:cNvPr>
            <p:cNvSpPr>
              <a:spLocks noChangeShapeType="1"/>
            </p:cNvSpPr>
            <p:nvPr/>
          </p:nvSpPr>
          <p:spPr bwMode="auto">
            <a:xfrm>
              <a:off x="4464" y="2497"/>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defRPr/>
              </a:pPr>
              <a:endParaRPr lang="de-DE">
                <a:effectLst>
                  <a:outerShdw blurRad="38100" dist="38100" dir="2700000" algn="tl">
                    <a:srgbClr val="000000">
                      <a:alpha val="43137"/>
                    </a:srgbClr>
                  </a:outerShdw>
                </a:effectLst>
                <a:cs typeface="+mn-cs"/>
              </a:endParaRPr>
            </a:p>
          </p:txBody>
        </p:sp>
        <p:sp>
          <p:nvSpPr>
            <p:cNvPr id="33" name="Line 91">
              <a:extLst>
                <a:ext uri="{FF2B5EF4-FFF2-40B4-BE49-F238E27FC236}">
                  <a16:creationId xmlns:a16="http://schemas.microsoft.com/office/drawing/2014/main" id="{21F6B2DF-CB57-1C46-989B-927D4CACC772}"/>
                </a:ext>
              </a:extLst>
            </p:cNvPr>
            <p:cNvSpPr>
              <a:spLocks noChangeShapeType="1"/>
            </p:cNvSpPr>
            <p:nvPr/>
          </p:nvSpPr>
          <p:spPr bwMode="auto">
            <a:xfrm>
              <a:off x="4944" y="1729"/>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defRPr/>
              </a:pPr>
              <a:endParaRPr lang="de-DE">
                <a:effectLst>
                  <a:outerShdw blurRad="38100" dist="38100" dir="2700000" algn="tl">
                    <a:srgbClr val="000000">
                      <a:alpha val="43137"/>
                    </a:srgbClr>
                  </a:outerShdw>
                </a:effectLst>
                <a:cs typeface="+mn-cs"/>
              </a:endParaRPr>
            </a:p>
          </p:txBody>
        </p:sp>
        <p:sp>
          <p:nvSpPr>
            <p:cNvPr id="34" name="Line 92">
              <a:extLst>
                <a:ext uri="{FF2B5EF4-FFF2-40B4-BE49-F238E27FC236}">
                  <a16:creationId xmlns:a16="http://schemas.microsoft.com/office/drawing/2014/main" id="{6AB4744D-6890-D149-8745-96B55A38AAB0}"/>
                </a:ext>
              </a:extLst>
            </p:cNvPr>
            <p:cNvSpPr>
              <a:spLocks noChangeShapeType="1"/>
            </p:cNvSpPr>
            <p:nvPr/>
          </p:nvSpPr>
          <p:spPr bwMode="auto">
            <a:xfrm>
              <a:off x="4944" y="2497"/>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defRPr/>
              </a:pPr>
              <a:endParaRPr lang="de-DE">
                <a:effectLst>
                  <a:outerShdw blurRad="38100" dist="38100" dir="2700000" algn="tl">
                    <a:srgbClr val="000000">
                      <a:alpha val="43137"/>
                    </a:srgbClr>
                  </a:outerShdw>
                </a:effectLst>
                <a:cs typeface="+mn-cs"/>
              </a:endParaRPr>
            </a:p>
          </p:txBody>
        </p:sp>
        <p:sp>
          <p:nvSpPr>
            <p:cNvPr id="35" name="Text Box 93">
              <a:extLst>
                <a:ext uri="{FF2B5EF4-FFF2-40B4-BE49-F238E27FC236}">
                  <a16:creationId xmlns:a16="http://schemas.microsoft.com/office/drawing/2014/main" id="{031A3D98-7E5E-284A-967D-3AF0FC071AF1}"/>
                </a:ext>
              </a:extLst>
            </p:cNvPr>
            <p:cNvSpPr txBox="1">
              <a:spLocks noChangeArrowheads="1"/>
            </p:cNvSpPr>
            <p:nvPr/>
          </p:nvSpPr>
          <p:spPr bwMode="auto">
            <a:xfrm>
              <a:off x="5136" y="1968"/>
              <a:ext cx="181"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de-DE" sz="2800">
                  <a:effectLst>
                    <a:outerShdw blurRad="38100" dist="38100" dir="2700000" algn="tl">
                      <a:srgbClr val="000000"/>
                    </a:outerShdw>
                  </a:effectLst>
                  <a:cs typeface="+mn-cs"/>
                </a:rPr>
                <a:t>…</a:t>
              </a:r>
            </a:p>
          </p:txBody>
        </p:sp>
      </p:grpSp>
      <p:sp>
        <p:nvSpPr>
          <p:cNvPr id="36" name="Text Box 95">
            <a:extLst>
              <a:ext uri="{FF2B5EF4-FFF2-40B4-BE49-F238E27FC236}">
                <a16:creationId xmlns:a16="http://schemas.microsoft.com/office/drawing/2014/main" id="{14BC1FF2-EE80-034F-B31B-75F16AA50EA4}"/>
              </a:ext>
            </a:extLst>
          </p:cNvPr>
          <p:cNvSpPr txBox="1">
            <a:spLocks noChangeArrowheads="1"/>
          </p:cNvSpPr>
          <p:nvPr/>
        </p:nvSpPr>
        <p:spPr bwMode="auto">
          <a:xfrm>
            <a:off x="7239000" y="4139334"/>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defRPr/>
            </a:pPr>
            <a:r>
              <a:rPr lang="en-US" altLang="de-DE" dirty="0"/>
              <a:t>OUTPUT FILE </a:t>
            </a:r>
          </a:p>
        </p:txBody>
      </p:sp>
      <p:sp>
        <p:nvSpPr>
          <p:cNvPr id="37" name="AutoShape 96">
            <a:extLst>
              <a:ext uri="{FF2B5EF4-FFF2-40B4-BE49-F238E27FC236}">
                <a16:creationId xmlns:a16="http://schemas.microsoft.com/office/drawing/2014/main" id="{D80E5BF4-6582-9349-AF81-8E3E7D874DDF}"/>
              </a:ext>
            </a:extLst>
          </p:cNvPr>
          <p:cNvSpPr>
            <a:spLocks noChangeArrowheads="1"/>
          </p:cNvSpPr>
          <p:nvPr/>
        </p:nvSpPr>
        <p:spPr bwMode="auto">
          <a:xfrm>
            <a:off x="5867400" y="1777134"/>
            <a:ext cx="2514600" cy="381000"/>
          </a:xfrm>
          <a:prstGeom prst="curvedDownArrow">
            <a:avLst>
              <a:gd name="adj1" fmla="val 132000"/>
              <a:gd name="adj2" fmla="val 264000"/>
              <a:gd name="adj3" fmla="val 33333"/>
            </a:avLst>
          </a:prstGeom>
          <a:solidFill>
            <a:srgbClr val="FF0000"/>
          </a:solidFill>
          <a:ln w="9525">
            <a:solidFill>
              <a:schemeClr val="tx1"/>
            </a:solidFill>
            <a:miter lim="800000"/>
            <a:headEnd/>
            <a:tailEnd/>
          </a:ln>
          <a:effec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38" name="AutoShape 97">
            <a:extLst>
              <a:ext uri="{FF2B5EF4-FFF2-40B4-BE49-F238E27FC236}">
                <a16:creationId xmlns:a16="http://schemas.microsoft.com/office/drawing/2014/main" id="{69BFB573-0FBB-F647-B77F-476ABE88203F}"/>
              </a:ext>
            </a:extLst>
          </p:cNvPr>
          <p:cNvSpPr>
            <a:spLocks noChangeArrowheads="1"/>
          </p:cNvSpPr>
          <p:nvPr/>
        </p:nvSpPr>
        <p:spPr bwMode="auto">
          <a:xfrm>
            <a:off x="7772400" y="2462934"/>
            <a:ext cx="304800" cy="304800"/>
          </a:xfrm>
          <a:prstGeom prst="downArrow">
            <a:avLst>
              <a:gd name="adj1" fmla="val 50000"/>
              <a:gd name="adj2" fmla="val 250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39" name="AutoShape 98">
            <a:extLst>
              <a:ext uri="{FF2B5EF4-FFF2-40B4-BE49-F238E27FC236}">
                <a16:creationId xmlns:a16="http://schemas.microsoft.com/office/drawing/2014/main" id="{AF8278DE-59C1-424C-97FF-2D34F134BAAD}"/>
              </a:ext>
            </a:extLst>
          </p:cNvPr>
          <p:cNvSpPr>
            <a:spLocks noChangeArrowheads="1"/>
          </p:cNvSpPr>
          <p:nvPr/>
        </p:nvSpPr>
        <p:spPr bwMode="auto">
          <a:xfrm>
            <a:off x="7772400" y="3834534"/>
            <a:ext cx="304800" cy="304800"/>
          </a:xfrm>
          <a:prstGeom prst="downArrow">
            <a:avLst>
              <a:gd name="adj1" fmla="val 50000"/>
              <a:gd name="adj2" fmla="val 250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defRPr/>
            </a:pPr>
            <a:endParaRPr lang="de-DE">
              <a:effectLst>
                <a:outerShdw blurRad="38100" dist="38100" dir="2700000" algn="tl">
                  <a:srgbClr val="000000">
                    <a:alpha val="43137"/>
                  </a:srgbClr>
                </a:outerShdw>
              </a:effectLst>
              <a:cs typeface="+mn-cs"/>
            </a:endParaRPr>
          </a:p>
        </p:txBody>
      </p:sp>
      <p:sp>
        <p:nvSpPr>
          <p:cNvPr id="40" name="AutoShape 99">
            <a:extLst>
              <a:ext uri="{FF2B5EF4-FFF2-40B4-BE49-F238E27FC236}">
                <a16:creationId xmlns:a16="http://schemas.microsoft.com/office/drawing/2014/main" id="{4105A6C7-E275-7849-8580-67B70425824F}"/>
              </a:ext>
            </a:extLst>
          </p:cNvPr>
          <p:cNvSpPr>
            <a:spLocks noChangeArrowheads="1"/>
          </p:cNvSpPr>
          <p:nvPr/>
        </p:nvSpPr>
        <p:spPr bwMode="auto">
          <a:xfrm flipH="1">
            <a:off x="5638800" y="4444134"/>
            <a:ext cx="2362200" cy="428625"/>
          </a:xfrm>
          <a:prstGeom prst="curvedUpArrow">
            <a:avLst>
              <a:gd name="adj1" fmla="val 110222"/>
              <a:gd name="adj2" fmla="val 220444"/>
              <a:gd name="adj3" fmla="val 33333"/>
            </a:avLst>
          </a:prstGeom>
          <a:solidFill>
            <a:srgbClr val="FFC000"/>
          </a:solidFill>
          <a:ln w="9525">
            <a:solidFill>
              <a:schemeClr val="tx1"/>
            </a:solidFill>
            <a:miter lim="800000"/>
            <a:headEnd/>
            <a:tailEnd/>
          </a:ln>
          <a:effectLst/>
        </p:spPr>
        <p:txBody>
          <a:bodyPr wrap="none" lIns="0" tIns="0" rIns="0" bIns="0" anchor="ctr"/>
          <a:lstStyle/>
          <a:p>
            <a:pPr algn="ctr" eaLnBrk="1" hangingPunct="1">
              <a:defRPr/>
            </a:pPr>
            <a:endParaRPr lang="de-DE" altLang="de-DE">
              <a:effectLst>
                <a:outerShdw blurRad="38100" dist="38100" dir="2700000" algn="tl">
                  <a:srgbClr val="000000"/>
                </a:outerShdw>
              </a:effectLst>
              <a:cs typeface="+mn-cs"/>
            </a:endParaRPr>
          </a:p>
        </p:txBody>
      </p:sp>
      <p:sp>
        <p:nvSpPr>
          <p:cNvPr id="3" name="Rectangle 2">
            <a:extLst>
              <a:ext uri="{FF2B5EF4-FFF2-40B4-BE49-F238E27FC236}">
                <a16:creationId xmlns:a16="http://schemas.microsoft.com/office/drawing/2014/main" id="{6655260E-C57F-0542-B6B9-747101314287}"/>
              </a:ext>
            </a:extLst>
          </p:cNvPr>
          <p:cNvSpPr/>
          <p:nvPr/>
        </p:nvSpPr>
        <p:spPr>
          <a:xfrm>
            <a:off x="3135413" y="6606073"/>
            <a:ext cx="3020763" cy="307777"/>
          </a:xfrm>
          <a:prstGeom prst="rect">
            <a:avLst/>
          </a:prstGeom>
        </p:spPr>
        <p:txBody>
          <a:bodyPr wrap="none">
            <a:spAutoFit/>
          </a:bodyPr>
          <a:lstStyle/>
          <a:p>
            <a:r>
              <a:rPr lang="en-US" altLang="de-DE" sz="1400" dirty="0">
                <a:solidFill>
                  <a:schemeClr val="bg1"/>
                </a:solidFill>
              </a:rPr>
              <a:t>Minos </a:t>
            </a:r>
            <a:r>
              <a:rPr lang="en-US" altLang="de-DE" sz="1400" dirty="0" err="1">
                <a:solidFill>
                  <a:schemeClr val="bg1"/>
                </a:solidFill>
              </a:rPr>
              <a:t>Garofalakis</a:t>
            </a:r>
            <a:r>
              <a:rPr lang="en-US" altLang="de-DE" sz="1400" dirty="0">
                <a:solidFill>
                  <a:schemeClr val="bg1"/>
                </a:solidFill>
              </a:rPr>
              <a:t>, </a:t>
            </a:r>
            <a:r>
              <a:rPr lang="en-US" altLang="de-DE" sz="1400" dirty="0" err="1">
                <a:solidFill>
                  <a:schemeClr val="bg1"/>
                </a:solidFill>
              </a:rPr>
              <a:t>Projekt</a:t>
            </a:r>
            <a:r>
              <a:rPr lang="en-US" altLang="de-DE" sz="1400" dirty="0">
                <a:solidFill>
                  <a:schemeClr val="bg1"/>
                </a:solidFill>
              </a:rPr>
              <a:t> </a:t>
            </a:r>
            <a:r>
              <a:rPr lang="en-US" altLang="de-DE" sz="1400" dirty="0" err="1">
                <a:solidFill>
                  <a:schemeClr val="bg1"/>
                </a:solidFill>
              </a:rPr>
              <a:t>HeisenData</a:t>
            </a:r>
            <a:r>
              <a:rPr lang="en-US" altLang="de-DE" sz="1400" dirty="0">
                <a:solidFill>
                  <a:schemeClr val="bg1"/>
                </a:solidFill>
              </a:rPr>
              <a:t> </a:t>
            </a:r>
            <a:endParaRPr lang="de-DE" sz="1400" dirty="0">
              <a:solidFill>
                <a:schemeClr val="bg1"/>
              </a:solidFill>
            </a:endParaRPr>
          </a:p>
        </p:txBody>
      </p:sp>
      <p:sp>
        <p:nvSpPr>
          <p:cNvPr id="43" name="Rectangle 42">
            <a:extLst>
              <a:ext uri="{FF2B5EF4-FFF2-40B4-BE49-F238E27FC236}">
                <a16:creationId xmlns:a16="http://schemas.microsoft.com/office/drawing/2014/main" id="{9D410CD6-62CA-544D-BB6B-52F4CA0BEFCA}"/>
              </a:ext>
            </a:extLst>
          </p:cNvPr>
          <p:cNvSpPr/>
          <p:nvPr/>
        </p:nvSpPr>
        <p:spPr>
          <a:xfrm>
            <a:off x="4427984" y="5013176"/>
            <a:ext cx="5042914" cy="938719"/>
          </a:xfrm>
          <a:prstGeom prst="rect">
            <a:avLst/>
          </a:prstGeom>
        </p:spPr>
        <p:txBody>
          <a:bodyPr wrap="square">
            <a:spAutoFit/>
          </a:bodyPr>
          <a:lstStyle/>
          <a:p>
            <a:r>
              <a:rPr lang="de-DE" sz="1100" b="1" dirty="0" err="1">
                <a:solidFill>
                  <a:srgbClr val="FF0000"/>
                </a:solidFill>
              </a:rPr>
              <a:t>HeisenData</a:t>
            </a:r>
            <a:r>
              <a:rPr lang="de-DE" sz="1100" dirty="0">
                <a:solidFill>
                  <a:srgbClr val="0B10FF"/>
                </a:solidFill>
              </a:rPr>
              <a:t> -- </a:t>
            </a:r>
            <a:r>
              <a:rPr lang="de-DE" sz="1100" dirty="0" err="1">
                <a:solidFill>
                  <a:srgbClr val="0B10FF"/>
                </a:solidFill>
              </a:rPr>
              <a:t>Towards</a:t>
            </a:r>
            <a:r>
              <a:rPr lang="de-DE" sz="1100" dirty="0">
                <a:solidFill>
                  <a:srgbClr val="0B10FF"/>
                </a:solidFill>
              </a:rPr>
              <a:t> a Next-Generation </a:t>
            </a:r>
            <a:r>
              <a:rPr lang="de-DE" sz="1100" dirty="0" err="1">
                <a:solidFill>
                  <a:srgbClr val="0B10FF"/>
                </a:solidFill>
              </a:rPr>
              <a:t>Uncertain</a:t>
            </a:r>
            <a:r>
              <a:rPr lang="de-DE" sz="1100" dirty="0">
                <a:solidFill>
                  <a:srgbClr val="0B10FF"/>
                </a:solidFill>
              </a:rPr>
              <a:t> Data Management System</a:t>
            </a:r>
          </a:p>
          <a:p>
            <a:r>
              <a:rPr lang="de-DE" sz="1100" dirty="0">
                <a:solidFill>
                  <a:srgbClr val="0B10FF"/>
                </a:solidFill>
              </a:rPr>
              <a:t>Project </a:t>
            </a:r>
            <a:r>
              <a:rPr lang="de-DE" sz="1100" dirty="0" err="1">
                <a:solidFill>
                  <a:srgbClr val="0B10FF"/>
                </a:solidFill>
              </a:rPr>
              <a:t>Funding</a:t>
            </a:r>
            <a:r>
              <a:rPr lang="de-DE" sz="1100" dirty="0">
                <a:solidFill>
                  <a:srgbClr val="0B10FF"/>
                </a:solidFill>
              </a:rPr>
              <a:t>: FP7 Marie-Curie International Reintegration Grants</a:t>
            </a:r>
          </a:p>
          <a:p>
            <a:r>
              <a:rPr lang="de-DE" sz="1100" dirty="0">
                <a:solidFill>
                  <a:srgbClr val="0B10FF"/>
                </a:solidFill>
              </a:rPr>
              <a:t>                             (FP7-PEOPLE-2009-RG, Reference </a:t>
            </a:r>
            <a:r>
              <a:rPr lang="de-DE" sz="1100" dirty="0" err="1">
                <a:solidFill>
                  <a:srgbClr val="0B10FF"/>
                </a:solidFill>
              </a:rPr>
              <a:t>No</a:t>
            </a:r>
            <a:r>
              <a:rPr lang="de-DE" sz="1100" dirty="0">
                <a:solidFill>
                  <a:srgbClr val="0B10FF"/>
                </a:solidFill>
              </a:rPr>
              <a:t>. 249217) </a:t>
            </a:r>
          </a:p>
          <a:p>
            <a:r>
              <a:rPr lang="de-DE" sz="1100" dirty="0">
                <a:solidFill>
                  <a:srgbClr val="0B10FF"/>
                </a:solidFill>
              </a:rPr>
              <a:t>Project Duration: </a:t>
            </a:r>
            <a:r>
              <a:rPr lang="de-DE" sz="1100" b="1" dirty="0">
                <a:solidFill>
                  <a:srgbClr val="FF0000"/>
                </a:solidFill>
              </a:rPr>
              <a:t>1/3/2010 - 28/2/2014 </a:t>
            </a:r>
          </a:p>
          <a:p>
            <a:r>
              <a:rPr lang="de-DE" sz="1100" dirty="0">
                <a:solidFill>
                  <a:srgbClr val="0B10FF"/>
                </a:solidFill>
              </a:rPr>
              <a:t>Fellow &amp; Scientist-in-Charge: Prof. Minos </a:t>
            </a:r>
            <a:r>
              <a:rPr lang="de-DE" sz="1100" dirty="0" err="1">
                <a:solidFill>
                  <a:srgbClr val="0B10FF"/>
                </a:solidFill>
              </a:rPr>
              <a:t>Garofalakis</a:t>
            </a:r>
            <a:endParaRPr lang="de-DE" sz="1100" dirty="0">
              <a:solidFill>
                <a:srgbClr val="0B10FF"/>
              </a:solidFill>
            </a:endParaRPr>
          </a:p>
        </p:txBody>
      </p:sp>
      <p:sp>
        <p:nvSpPr>
          <p:cNvPr id="44" name="Rectangle 43">
            <a:extLst>
              <a:ext uri="{FF2B5EF4-FFF2-40B4-BE49-F238E27FC236}">
                <a16:creationId xmlns:a16="http://schemas.microsoft.com/office/drawing/2014/main" id="{4F646BBB-FFF9-CD41-BE97-0A5F832F1A76}"/>
              </a:ext>
            </a:extLst>
          </p:cNvPr>
          <p:cNvSpPr/>
          <p:nvPr/>
        </p:nvSpPr>
        <p:spPr>
          <a:xfrm>
            <a:off x="48386" y="5013176"/>
            <a:ext cx="4572000" cy="938719"/>
          </a:xfrm>
          <a:prstGeom prst="rect">
            <a:avLst/>
          </a:prstGeom>
        </p:spPr>
        <p:txBody>
          <a:bodyPr>
            <a:spAutoFit/>
          </a:bodyPr>
          <a:lstStyle/>
          <a:p>
            <a:r>
              <a:rPr lang="de-DE" sz="1100" dirty="0">
                <a:solidFill>
                  <a:srgbClr val="0B10FF"/>
                </a:solidFill>
              </a:rPr>
              <a:t>Managing Large, </a:t>
            </a:r>
            <a:r>
              <a:rPr lang="de-DE" sz="1100" dirty="0" err="1">
                <a:solidFill>
                  <a:srgbClr val="0B10FF"/>
                </a:solidFill>
              </a:rPr>
              <a:t>Uncertain</a:t>
            </a:r>
            <a:r>
              <a:rPr lang="de-DE" sz="1100" dirty="0">
                <a:solidFill>
                  <a:srgbClr val="0B10FF"/>
                </a:solidFill>
              </a:rPr>
              <a:t> Data</a:t>
            </a:r>
          </a:p>
          <a:p>
            <a:r>
              <a:rPr lang="de-DE" sz="1100" b="1" dirty="0" err="1">
                <a:solidFill>
                  <a:srgbClr val="FF0000"/>
                </a:solidFill>
              </a:rPr>
              <a:t>Repositories</a:t>
            </a:r>
            <a:r>
              <a:rPr lang="de-DE" sz="1100" b="1" dirty="0">
                <a:solidFill>
                  <a:srgbClr val="FF0000"/>
                </a:solidFill>
              </a:rPr>
              <a:t> </a:t>
            </a:r>
            <a:r>
              <a:rPr lang="de-DE" sz="1100" b="1" dirty="0" err="1">
                <a:solidFill>
                  <a:srgbClr val="FF0000"/>
                </a:solidFill>
              </a:rPr>
              <a:t>with</a:t>
            </a:r>
            <a:r>
              <a:rPr lang="de-DE" sz="1100" b="1" dirty="0">
                <a:solidFill>
                  <a:srgbClr val="FF0000"/>
                </a:solidFill>
              </a:rPr>
              <a:t> </a:t>
            </a:r>
            <a:r>
              <a:rPr lang="de-DE" sz="1100" b="1" dirty="0" err="1">
                <a:solidFill>
                  <a:srgbClr val="FF0000"/>
                </a:solidFill>
              </a:rPr>
              <a:t>Probabilistic</a:t>
            </a:r>
            <a:r>
              <a:rPr lang="de-DE" sz="1100" b="1" dirty="0">
                <a:solidFill>
                  <a:srgbClr val="FF0000"/>
                </a:solidFill>
              </a:rPr>
              <a:t> </a:t>
            </a:r>
            <a:r>
              <a:rPr lang="de-DE" sz="1100" b="1" dirty="0" err="1">
                <a:solidFill>
                  <a:srgbClr val="FF0000"/>
                </a:solidFill>
              </a:rPr>
              <a:t>Graphical</a:t>
            </a:r>
            <a:r>
              <a:rPr lang="de-DE" sz="1100" b="1" dirty="0">
                <a:solidFill>
                  <a:srgbClr val="FF0000"/>
                </a:solidFill>
              </a:rPr>
              <a:t> Models</a:t>
            </a:r>
          </a:p>
          <a:p>
            <a:r>
              <a:rPr lang="de-DE" sz="1100" dirty="0">
                <a:solidFill>
                  <a:srgbClr val="0B10FF"/>
                </a:solidFill>
              </a:rPr>
              <a:t>Daisy </a:t>
            </a:r>
            <a:r>
              <a:rPr lang="de-DE" sz="1100" dirty="0" err="1">
                <a:solidFill>
                  <a:srgbClr val="0B10FF"/>
                </a:solidFill>
              </a:rPr>
              <a:t>Zhe</a:t>
            </a:r>
            <a:r>
              <a:rPr lang="de-DE" sz="1100" dirty="0">
                <a:solidFill>
                  <a:srgbClr val="0B10FF"/>
                </a:solidFill>
              </a:rPr>
              <a:t> Wang+, </a:t>
            </a:r>
            <a:r>
              <a:rPr lang="de-DE" sz="1100" dirty="0" err="1">
                <a:solidFill>
                  <a:srgbClr val="0B10FF"/>
                </a:solidFill>
              </a:rPr>
              <a:t>Eirinaios</a:t>
            </a:r>
            <a:r>
              <a:rPr lang="de-DE" sz="1100" dirty="0">
                <a:solidFill>
                  <a:srgbClr val="0B10FF"/>
                </a:solidFill>
              </a:rPr>
              <a:t> </a:t>
            </a:r>
            <a:r>
              <a:rPr lang="de-DE" sz="1100" dirty="0" err="1">
                <a:solidFill>
                  <a:srgbClr val="0B10FF"/>
                </a:solidFill>
              </a:rPr>
              <a:t>Michelakis</a:t>
            </a:r>
            <a:r>
              <a:rPr lang="de-DE" sz="1100" dirty="0">
                <a:solidFill>
                  <a:srgbClr val="0B10FF"/>
                </a:solidFill>
              </a:rPr>
              <a:t>+, Minos </a:t>
            </a:r>
            <a:r>
              <a:rPr lang="de-DE" sz="1100" dirty="0" err="1">
                <a:solidFill>
                  <a:srgbClr val="0B10FF"/>
                </a:solidFill>
              </a:rPr>
              <a:t>Garofalakis</a:t>
            </a:r>
            <a:r>
              <a:rPr lang="de-DE" sz="1100" dirty="0">
                <a:solidFill>
                  <a:srgbClr val="0B10FF"/>
                </a:solidFill>
              </a:rPr>
              <a:t>*+, Joseph M. </a:t>
            </a:r>
            <a:r>
              <a:rPr lang="de-DE" sz="1100" dirty="0" err="1">
                <a:solidFill>
                  <a:srgbClr val="0B10FF"/>
                </a:solidFill>
              </a:rPr>
              <a:t>Hellerstein</a:t>
            </a:r>
            <a:r>
              <a:rPr lang="de-DE" sz="1100" dirty="0">
                <a:solidFill>
                  <a:srgbClr val="0B10FF"/>
                </a:solidFill>
              </a:rPr>
              <a:t>+ University </a:t>
            </a:r>
            <a:r>
              <a:rPr lang="de-DE" sz="1100" dirty="0" err="1">
                <a:solidFill>
                  <a:srgbClr val="0B10FF"/>
                </a:solidFill>
              </a:rPr>
              <a:t>of</a:t>
            </a:r>
            <a:r>
              <a:rPr lang="de-DE" sz="1100" dirty="0">
                <a:solidFill>
                  <a:srgbClr val="0B10FF"/>
                </a:solidFill>
              </a:rPr>
              <a:t> California Berkeley+, Yahoo! Research* </a:t>
            </a:r>
            <a:br>
              <a:rPr lang="de-DE" sz="1100" dirty="0">
                <a:solidFill>
                  <a:srgbClr val="0B10FF"/>
                </a:solidFill>
              </a:rPr>
            </a:br>
            <a:r>
              <a:rPr lang="de-DE" sz="1100" dirty="0">
                <a:solidFill>
                  <a:srgbClr val="0B10FF"/>
                </a:solidFill>
              </a:rPr>
              <a:t>25th August </a:t>
            </a:r>
            <a:r>
              <a:rPr lang="de-DE" sz="1100" b="1" dirty="0">
                <a:solidFill>
                  <a:srgbClr val="FF0000"/>
                </a:solidFill>
              </a:rPr>
              <a:t>2008</a:t>
            </a:r>
            <a:r>
              <a:rPr lang="de-DE" sz="1100" dirty="0">
                <a:solidFill>
                  <a:srgbClr val="0B10FF"/>
                </a:solidFill>
              </a:rPr>
              <a:t>, VLDB</a:t>
            </a:r>
          </a:p>
        </p:txBody>
      </p:sp>
      <p:sp>
        <p:nvSpPr>
          <p:cNvPr id="41" name="Oval Callout 40">
            <a:extLst>
              <a:ext uri="{FF2B5EF4-FFF2-40B4-BE49-F238E27FC236}">
                <a16:creationId xmlns:a16="http://schemas.microsoft.com/office/drawing/2014/main" id="{6E36BD92-6FB1-F24D-8FE8-C4BFC2517D7E}"/>
              </a:ext>
            </a:extLst>
          </p:cNvPr>
          <p:cNvSpPr/>
          <p:nvPr/>
        </p:nvSpPr>
        <p:spPr>
          <a:xfrm>
            <a:off x="5751513" y="793750"/>
            <a:ext cx="2514600" cy="784946"/>
          </a:xfrm>
          <a:prstGeom prst="wedgeEllipseCallout">
            <a:avLst>
              <a:gd name="adj1" fmla="val -69344"/>
              <a:gd name="adj2" fmla="val 101331"/>
            </a:avLst>
          </a:prstGeom>
          <a:gradFill>
            <a:gsLst>
              <a:gs pos="0">
                <a:srgbClr val="FF0000"/>
              </a:gs>
              <a:gs pos="10000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Big </a:t>
            </a:r>
            <a:r>
              <a:rPr lang="de-DE" dirty="0" err="1">
                <a:solidFill>
                  <a:schemeClr val="tx1"/>
                </a:solidFill>
              </a:rPr>
              <a:t>data</a:t>
            </a:r>
            <a:endParaRPr lang="de-DE" dirty="0">
              <a:solidFill>
                <a:schemeClr val="tx1"/>
              </a:solidFill>
            </a:endParaRPr>
          </a:p>
        </p:txBody>
      </p:sp>
      <p:sp>
        <p:nvSpPr>
          <p:cNvPr id="45" name="Oval Callout 44">
            <a:extLst>
              <a:ext uri="{FF2B5EF4-FFF2-40B4-BE49-F238E27FC236}">
                <a16:creationId xmlns:a16="http://schemas.microsoft.com/office/drawing/2014/main" id="{FAF0B0EC-8B0F-9C48-A2FC-60BE8D578196}"/>
              </a:ext>
            </a:extLst>
          </p:cNvPr>
          <p:cNvSpPr/>
          <p:nvPr/>
        </p:nvSpPr>
        <p:spPr>
          <a:xfrm>
            <a:off x="337685" y="1142093"/>
            <a:ext cx="2514600" cy="784946"/>
          </a:xfrm>
          <a:prstGeom prst="wedgeEllipseCallout">
            <a:avLst>
              <a:gd name="adj1" fmla="val 82460"/>
              <a:gd name="adj2" fmla="val 68048"/>
            </a:avLst>
          </a:prstGeom>
          <a:gradFill>
            <a:gsLst>
              <a:gs pos="0">
                <a:srgbClr val="FF0000"/>
              </a:gs>
              <a:gs pos="10000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solidFill>
                  <a:schemeClr val="tx1"/>
                </a:solidFill>
              </a:rPr>
              <a:t>Probabilistic</a:t>
            </a:r>
            <a:r>
              <a:rPr lang="de-DE" dirty="0">
                <a:solidFill>
                  <a:schemeClr val="tx1"/>
                </a:solidFill>
              </a:rPr>
              <a:t> </a:t>
            </a:r>
            <a:r>
              <a:rPr lang="de-DE" dirty="0" err="1">
                <a:solidFill>
                  <a:schemeClr val="tx1"/>
                </a:solidFill>
              </a:rPr>
              <a:t>data</a:t>
            </a:r>
            <a:endParaRPr lang="de-DE" dirty="0">
              <a:solidFill>
                <a:schemeClr val="tx1"/>
              </a:solidFill>
            </a:endParaRPr>
          </a:p>
        </p:txBody>
      </p:sp>
      <p:sp>
        <p:nvSpPr>
          <p:cNvPr id="46" name="Rectangle 45">
            <a:extLst>
              <a:ext uri="{FF2B5EF4-FFF2-40B4-BE49-F238E27FC236}">
                <a16:creationId xmlns:a16="http://schemas.microsoft.com/office/drawing/2014/main" id="{49BCCBBB-6783-F042-963F-5E46C6C50D1A}"/>
              </a:ext>
            </a:extLst>
          </p:cNvPr>
          <p:cNvSpPr/>
          <p:nvPr/>
        </p:nvSpPr>
        <p:spPr>
          <a:xfrm>
            <a:off x="2188672" y="6039321"/>
            <a:ext cx="4903608" cy="600164"/>
          </a:xfrm>
          <a:prstGeom prst="rect">
            <a:avLst/>
          </a:prstGeom>
        </p:spPr>
        <p:txBody>
          <a:bodyPr wrap="square">
            <a:spAutoFit/>
          </a:bodyPr>
          <a:lstStyle/>
          <a:p>
            <a:r>
              <a:rPr lang="de-DE" sz="1100" noProof="1">
                <a:solidFill>
                  <a:srgbClr val="0B10FF"/>
                </a:solidFill>
              </a:rPr>
              <a:t>Daisy Zhe Wang, Eirinaios Michelakis, Minos Garofalakis, and Joseph M. Hellerstein. "</a:t>
            </a:r>
            <a:r>
              <a:rPr lang="de-DE" sz="1100" b="1" noProof="1">
                <a:solidFill>
                  <a:srgbClr val="FF0000"/>
                </a:solidFill>
              </a:rPr>
              <a:t>BAYESSTORE</a:t>
            </a:r>
            <a:r>
              <a:rPr lang="de-DE" sz="1100" noProof="1">
                <a:solidFill>
                  <a:srgbClr val="0B10FF"/>
                </a:solidFill>
              </a:rPr>
              <a:t>: Managing Large, Uncertain Data Repositories with Probabilistic Graphical Models", Proceedings of VLDB'2008 (PVLDB, Vol. 1), </a:t>
            </a:r>
            <a:r>
              <a:rPr lang="de-DE" sz="1100" b="1" noProof="1">
                <a:solidFill>
                  <a:srgbClr val="FF0000"/>
                </a:solidFill>
              </a:rPr>
              <a:t>2008</a:t>
            </a:r>
            <a:r>
              <a:rPr lang="de-DE" sz="1100" noProof="1">
                <a:solidFill>
                  <a:srgbClr val="0B10FF"/>
                </a:solidFill>
              </a:rPr>
              <a:t>.</a:t>
            </a:r>
          </a:p>
        </p:txBody>
      </p:sp>
    </p:spTree>
    <p:extLst>
      <p:ext uri="{BB962C8B-B14F-4D97-AF65-F5344CB8AC3E}">
        <p14:creationId xmlns:p14="http://schemas.microsoft.com/office/powerpoint/2010/main" val="24014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par>
                                <p:cTn id="23" presetID="9"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dissolv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6" grpId="0"/>
      <p:bldP spid="40" grpId="0" animBg="1"/>
      <p:bldP spid="41" grpId="0" animBg="1"/>
      <p:bldP spid="45"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54C106BC-02D5-518E-54BC-8AB0F05B622C}"/>
              </a:ext>
            </a:extLst>
          </p:cNvPr>
          <p:cNvSpPr>
            <a:spLocks noGrp="1" noChangeArrowheads="1"/>
          </p:cNvSpPr>
          <p:nvPr>
            <p:ph type="title"/>
          </p:nvPr>
        </p:nvSpPr>
        <p:spPr>
          <a:xfrm>
            <a:off x="426355" y="238877"/>
            <a:ext cx="7793037" cy="769938"/>
          </a:xfrm>
        </p:spPr>
        <p:txBody>
          <a:bodyPr/>
          <a:lstStyle/>
          <a:p>
            <a:r>
              <a:rPr lang="en-US" altLang="en-DE" dirty="0"/>
              <a:t>Bayesian Networks: Isomorphic Structures</a:t>
            </a:r>
          </a:p>
        </p:txBody>
      </p:sp>
      <p:sp>
        <p:nvSpPr>
          <p:cNvPr id="917507" name="Rectangle 3">
            <a:extLst>
              <a:ext uri="{FF2B5EF4-FFF2-40B4-BE49-F238E27FC236}">
                <a16:creationId xmlns:a16="http://schemas.microsoft.com/office/drawing/2014/main" id="{67F352C6-59EB-5D15-F8CC-4BD63F4067E0}"/>
              </a:ext>
            </a:extLst>
          </p:cNvPr>
          <p:cNvSpPr>
            <a:spLocks noGrp="1" noChangeArrowheads="1"/>
          </p:cNvSpPr>
          <p:nvPr>
            <p:ph type="body" sz="half" idx="1"/>
          </p:nvPr>
        </p:nvSpPr>
        <p:spPr>
          <a:xfrm>
            <a:off x="762000" y="1447800"/>
            <a:ext cx="8193088" cy="1219200"/>
          </a:xfrm>
        </p:spPr>
        <p:txBody>
          <a:bodyPr/>
          <a:lstStyle/>
          <a:p>
            <a:r>
              <a:rPr lang="en-US" altLang="en-DE"/>
              <a:t>Bayesian nets use propositional representation</a:t>
            </a:r>
          </a:p>
          <a:p>
            <a:r>
              <a:rPr lang="en-US" altLang="en-DE"/>
              <a:t>Real world has objects, related to each other</a:t>
            </a:r>
          </a:p>
        </p:txBody>
      </p:sp>
      <p:sp>
        <p:nvSpPr>
          <p:cNvPr id="917508" name="Oval 4">
            <a:extLst>
              <a:ext uri="{FF2B5EF4-FFF2-40B4-BE49-F238E27FC236}">
                <a16:creationId xmlns:a16="http://schemas.microsoft.com/office/drawing/2014/main" id="{3307ACF6-CC1C-1BD1-D35D-1821DF8E2493}"/>
              </a:ext>
            </a:extLst>
          </p:cNvPr>
          <p:cNvSpPr>
            <a:spLocks noChangeArrowheads="1"/>
          </p:cNvSpPr>
          <p:nvPr/>
        </p:nvSpPr>
        <p:spPr bwMode="auto">
          <a:xfrm>
            <a:off x="594629" y="3419475"/>
            <a:ext cx="2192338" cy="622300"/>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400" b="1">
                <a:latin typeface="Arial" panose="020B0604020202020204" pitchFamily="34" charset="0"/>
              </a:rPr>
              <a:t>Intelligence</a:t>
            </a:r>
          </a:p>
        </p:txBody>
      </p:sp>
      <p:sp>
        <p:nvSpPr>
          <p:cNvPr id="917509" name="Oval 5">
            <a:extLst>
              <a:ext uri="{FF2B5EF4-FFF2-40B4-BE49-F238E27FC236}">
                <a16:creationId xmlns:a16="http://schemas.microsoft.com/office/drawing/2014/main" id="{9D00CB9B-575B-31D5-54AC-53BC3526BD4D}"/>
              </a:ext>
            </a:extLst>
          </p:cNvPr>
          <p:cNvSpPr>
            <a:spLocks noChangeArrowheads="1"/>
          </p:cNvSpPr>
          <p:nvPr/>
        </p:nvSpPr>
        <p:spPr bwMode="auto">
          <a:xfrm>
            <a:off x="2971117" y="3555503"/>
            <a:ext cx="2208212" cy="432792"/>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DE" sz="1400" b="1">
                <a:latin typeface="Arial" panose="020B0604020202020204" pitchFamily="34" charset="0"/>
              </a:rPr>
              <a:t>Difficulty</a:t>
            </a:r>
          </a:p>
        </p:txBody>
      </p:sp>
      <p:sp>
        <p:nvSpPr>
          <p:cNvPr id="917510" name="Oval 6">
            <a:extLst>
              <a:ext uri="{FF2B5EF4-FFF2-40B4-BE49-F238E27FC236}">
                <a16:creationId xmlns:a16="http://schemas.microsoft.com/office/drawing/2014/main" id="{B1E14864-8ADD-7DF8-B392-7539502AFE5B}"/>
              </a:ext>
            </a:extLst>
          </p:cNvPr>
          <p:cNvSpPr>
            <a:spLocks noChangeArrowheads="1"/>
          </p:cNvSpPr>
          <p:nvPr/>
        </p:nvSpPr>
        <p:spPr bwMode="auto">
          <a:xfrm>
            <a:off x="1924954" y="4549278"/>
            <a:ext cx="1743075" cy="432792"/>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DE" sz="1400" b="1">
                <a:latin typeface="Arial" panose="020B0604020202020204" pitchFamily="34" charset="0"/>
              </a:rPr>
              <a:t>Grade</a:t>
            </a:r>
          </a:p>
        </p:txBody>
      </p:sp>
      <p:cxnSp>
        <p:nvCxnSpPr>
          <p:cNvPr id="917511" name="AutoShape 7">
            <a:extLst>
              <a:ext uri="{FF2B5EF4-FFF2-40B4-BE49-F238E27FC236}">
                <a16:creationId xmlns:a16="http://schemas.microsoft.com/office/drawing/2014/main" id="{1A39D019-915F-F90B-4A06-E132D7A55CC8}"/>
              </a:ext>
            </a:extLst>
          </p:cNvPr>
          <p:cNvCxnSpPr>
            <a:cxnSpLocks noChangeShapeType="1"/>
            <a:stCxn id="917508" idx="4"/>
            <a:endCxn id="917510" idx="1"/>
          </p:cNvCxnSpPr>
          <p:nvPr/>
        </p:nvCxnSpPr>
        <p:spPr bwMode="auto">
          <a:xfrm>
            <a:off x="1690798" y="4041775"/>
            <a:ext cx="489423" cy="57088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7512" name="AutoShape 8">
            <a:extLst>
              <a:ext uri="{FF2B5EF4-FFF2-40B4-BE49-F238E27FC236}">
                <a16:creationId xmlns:a16="http://schemas.microsoft.com/office/drawing/2014/main" id="{47F94261-E4CA-CACB-D56E-FCB6B468606D}"/>
              </a:ext>
            </a:extLst>
          </p:cNvPr>
          <p:cNvCxnSpPr>
            <a:cxnSpLocks noChangeShapeType="1"/>
            <a:stCxn id="917509" idx="4"/>
            <a:endCxn id="917510" idx="7"/>
          </p:cNvCxnSpPr>
          <p:nvPr/>
        </p:nvCxnSpPr>
        <p:spPr bwMode="auto">
          <a:xfrm flipH="1">
            <a:off x="3412762" y="3988295"/>
            <a:ext cx="662461" cy="62436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17513" name="Group 9">
            <a:extLst>
              <a:ext uri="{FF2B5EF4-FFF2-40B4-BE49-F238E27FC236}">
                <a16:creationId xmlns:a16="http://schemas.microsoft.com/office/drawing/2014/main" id="{C0091ED2-0681-C4CD-36C6-090C39531B33}"/>
              </a:ext>
            </a:extLst>
          </p:cNvPr>
          <p:cNvGrpSpPr>
            <a:grpSpLocks/>
          </p:cNvGrpSpPr>
          <p:nvPr/>
        </p:nvGrpSpPr>
        <p:grpSpPr bwMode="auto">
          <a:xfrm>
            <a:off x="747029" y="3563938"/>
            <a:ext cx="3790950" cy="1216025"/>
            <a:chOff x="350" y="2357"/>
            <a:chExt cx="2388" cy="766"/>
          </a:xfrm>
        </p:grpSpPr>
        <p:sp>
          <p:nvSpPr>
            <p:cNvPr id="917514" name="Oval 10">
              <a:extLst>
                <a:ext uri="{FF2B5EF4-FFF2-40B4-BE49-F238E27FC236}">
                  <a16:creationId xmlns:a16="http://schemas.microsoft.com/office/drawing/2014/main" id="{B673EDDB-077E-F66E-DB74-A420F4FCC287}"/>
                </a:ext>
              </a:extLst>
            </p:cNvPr>
            <p:cNvSpPr>
              <a:spLocks noChangeArrowheads="1"/>
            </p:cNvSpPr>
            <p:nvPr/>
          </p:nvSpPr>
          <p:spPr bwMode="auto">
            <a:xfrm>
              <a:off x="350" y="2357"/>
              <a:ext cx="1145" cy="286"/>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Intell_Jane</a:t>
              </a:r>
            </a:p>
          </p:txBody>
        </p:sp>
        <p:sp>
          <p:nvSpPr>
            <p:cNvPr id="917515" name="Oval 11">
              <a:extLst>
                <a:ext uri="{FF2B5EF4-FFF2-40B4-BE49-F238E27FC236}">
                  <a16:creationId xmlns:a16="http://schemas.microsoft.com/office/drawing/2014/main" id="{B56CC0CD-50AF-A3ED-DDEB-2489CD225BAD}"/>
                </a:ext>
              </a:extLst>
            </p:cNvPr>
            <p:cNvSpPr>
              <a:spLocks noChangeArrowheads="1"/>
            </p:cNvSpPr>
            <p:nvPr/>
          </p:nvSpPr>
          <p:spPr bwMode="auto">
            <a:xfrm>
              <a:off x="1584" y="2358"/>
              <a:ext cx="1154" cy="283"/>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Diffic_CS101</a:t>
              </a:r>
            </a:p>
          </p:txBody>
        </p:sp>
        <p:sp>
          <p:nvSpPr>
            <p:cNvPr id="917516" name="Oval 12">
              <a:extLst>
                <a:ext uri="{FF2B5EF4-FFF2-40B4-BE49-F238E27FC236}">
                  <a16:creationId xmlns:a16="http://schemas.microsoft.com/office/drawing/2014/main" id="{C0758784-7775-9FB9-6354-103D7187A12D}"/>
                </a:ext>
              </a:extLst>
            </p:cNvPr>
            <p:cNvSpPr>
              <a:spLocks noChangeArrowheads="1"/>
            </p:cNvSpPr>
            <p:nvPr/>
          </p:nvSpPr>
          <p:spPr bwMode="auto">
            <a:xfrm>
              <a:off x="753" y="2837"/>
              <a:ext cx="1533" cy="286"/>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Grade_Jane_CS101</a:t>
              </a:r>
            </a:p>
          </p:txBody>
        </p:sp>
        <p:cxnSp>
          <p:nvCxnSpPr>
            <p:cNvPr id="917517" name="AutoShape 13">
              <a:extLst>
                <a:ext uri="{FF2B5EF4-FFF2-40B4-BE49-F238E27FC236}">
                  <a16:creationId xmlns:a16="http://schemas.microsoft.com/office/drawing/2014/main" id="{6B1DA9EC-A70A-8365-83A4-A91F8D61DA05}"/>
                </a:ext>
              </a:extLst>
            </p:cNvPr>
            <p:cNvCxnSpPr>
              <a:cxnSpLocks noChangeShapeType="1"/>
              <a:stCxn id="917514" idx="4"/>
              <a:endCxn id="917516" idx="1"/>
            </p:cNvCxnSpPr>
            <p:nvPr/>
          </p:nvCxnSpPr>
          <p:spPr bwMode="auto">
            <a:xfrm>
              <a:off x="923" y="2643"/>
              <a:ext cx="54" cy="23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7518" name="AutoShape 14">
              <a:extLst>
                <a:ext uri="{FF2B5EF4-FFF2-40B4-BE49-F238E27FC236}">
                  <a16:creationId xmlns:a16="http://schemas.microsoft.com/office/drawing/2014/main" id="{E503F214-1751-8ADF-9C87-930122F3B76B}"/>
                </a:ext>
              </a:extLst>
            </p:cNvPr>
            <p:cNvCxnSpPr>
              <a:cxnSpLocks noChangeShapeType="1"/>
              <a:stCxn id="917515" idx="4"/>
              <a:endCxn id="917516" idx="7"/>
            </p:cNvCxnSpPr>
            <p:nvPr/>
          </p:nvCxnSpPr>
          <p:spPr bwMode="auto">
            <a:xfrm flipH="1">
              <a:off x="2062" y="2641"/>
              <a:ext cx="99" cy="238"/>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17519" name="Group 15">
            <a:extLst>
              <a:ext uri="{FF2B5EF4-FFF2-40B4-BE49-F238E27FC236}">
                <a16:creationId xmlns:a16="http://schemas.microsoft.com/office/drawing/2014/main" id="{242E865D-595E-16CB-17D4-7FDB003465FE}"/>
              </a:ext>
            </a:extLst>
          </p:cNvPr>
          <p:cNvGrpSpPr>
            <a:grpSpLocks/>
          </p:cNvGrpSpPr>
          <p:nvPr/>
        </p:nvGrpSpPr>
        <p:grpSpPr bwMode="auto">
          <a:xfrm>
            <a:off x="748617" y="5095875"/>
            <a:ext cx="3790950" cy="1216025"/>
            <a:chOff x="351" y="3322"/>
            <a:chExt cx="2388" cy="766"/>
          </a:xfrm>
        </p:grpSpPr>
        <p:sp>
          <p:nvSpPr>
            <p:cNvPr id="917520" name="Oval 16">
              <a:extLst>
                <a:ext uri="{FF2B5EF4-FFF2-40B4-BE49-F238E27FC236}">
                  <a16:creationId xmlns:a16="http://schemas.microsoft.com/office/drawing/2014/main" id="{22ADD0D1-35F6-17E1-E1F8-2A67F9CA77B8}"/>
                </a:ext>
              </a:extLst>
            </p:cNvPr>
            <p:cNvSpPr>
              <a:spLocks noChangeArrowheads="1"/>
            </p:cNvSpPr>
            <p:nvPr/>
          </p:nvSpPr>
          <p:spPr bwMode="auto">
            <a:xfrm>
              <a:off x="351" y="3322"/>
              <a:ext cx="1145" cy="286"/>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Intell_George</a:t>
              </a:r>
            </a:p>
          </p:txBody>
        </p:sp>
        <p:sp>
          <p:nvSpPr>
            <p:cNvPr id="917521" name="Oval 17">
              <a:extLst>
                <a:ext uri="{FF2B5EF4-FFF2-40B4-BE49-F238E27FC236}">
                  <a16:creationId xmlns:a16="http://schemas.microsoft.com/office/drawing/2014/main" id="{46795321-B639-25EB-1BF9-9C30012E91F7}"/>
                </a:ext>
              </a:extLst>
            </p:cNvPr>
            <p:cNvSpPr>
              <a:spLocks noChangeArrowheads="1"/>
            </p:cNvSpPr>
            <p:nvPr/>
          </p:nvSpPr>
          <p:spPr bwMode="auto">
            <a:xfrm>
              <a:off x="1585" y="3323"/>
              <a:ext cx="1154" cy="283"/>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Diffic_Geo101</a:t>
              </a:r>
            </a:p>
          </p:txBody>
        </p:sp>
        <p:sp>
          <p:nvSpPr>
            <p:cNvPr id="917522" name="Oval 18">
              <a:extLst>
                <a:ext uri="{FF2B5EF4-FFF2-40B4-BE49-F238E27FC236}">
                  <a16:creationId xmlns:a16="http://schemas.microsoft.com/office/drawing/2014/main" id="{A293A96E-FEF1-2CDB-3F8F-761ADC9BC647}"/>
                </a:ext>
              </a:extLst>
            </p:cNvPr>
            <p:cNvSpPr>
              <a:spLocks noChangeArrowheads="1"/>
            </p:cNvSpPr>
            <p:nvPr/>
          </p:nvSpPr>
          <p:spPr bwMode="auto">
            <a:xfrm>
              <a:off x="693" y="3802"/>
              <a:ext cx="1693" cy="286"/>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Grade_George_Geo101</a:t>
              </a:r>
            </a:p>
          </p:txBody>
        </p:sp>
        <p:cxnSp>
          <p:nvCxnSpPr>
            <p:cNvPr id="917523" name="AutoShape 19">
              <a:extLst>
                <a:ext uri="{FF2B5EF4-FFF2-40B4-BE49-F238E27FC236}">
                  <a16:creationId xmlns:a16="http://schemas.microsoft.com/office/drawing/2014/main" id="{DD7346B4-7CAC-1370-BE22-2E64292B521C}"/>
                </a:ext>
              </a:extLst>
            </p:cNvPr>
            <p:cNvCxnSpPr>
              <a:cxnSpLocks noChangeShapeType="1"/>
              <a:stCxn id="917520" idx="4"/>
              <a:endCxn id="917522" idx="1"/>
            </p:cNvCxnSpPr>
            <p:nvPr/>
          </p:nvCxnSpPr>
          <p:spPr bwMode="auto">
            <a:xfrm>
              <a:off x="924" y="3608"/>
              <a:ext cx="17" cy="23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7524" name="AutoShape 20">
              <a:extLst>
                <a:ext uri="{FF2B5EF4-FFF2-40B4-BE49-F238E27FC236}">
                  <a16:creationId xmlns:a16="http://schemas.microsoft.com/office/drawing/2014/main" id="{07ED7EB6-F3D6-2E6E-0ADB-4DFAC17B2B1D}"/>
                </a:ext>
              </a:extLst>
            </p:cNvPr>
            <p:cNvCxnSpPr>
              <a:cxnSpLocks noChangeShapeType="1"/>
              <a:stCxn id="917521" idx="4"/>
              <a:endCxn id="917522" idx="7"/>
            </p:cNvCxnSpPr>
            <p:nvPr/>
          </p:nvCxnSpPr>
          <p:spPr bwMode="auto">
            <a:xfrm flipH="1">
              <a:off x="2138" y="3606"/>
              <a:ext cx="24" cy="238"/>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17525" name="Group 21">
            <a:extLst>
              <a:ext uri="{FF2B5EF4-FFF2-40B4-BE49-F238E27FC236}">
                <a16:creationId xmlns:a16="http://schemas.microsoft.com/office/drawing/2014/main" id="{8EDDAFA0-7EF0-5B85-2488-E4442F8CF9FE}"/>
              </a:ext>
            </a:extLst>
          </p:cNvPr>
          <p:cNvGrpSpPr>
            <a:grpSpLocks/>
          </p:cNvGrpSpPr>
          <p:nvPr/>
        </p:nvGrpSpPr>
        <p:grpSpPr bwMode="auto">
          <a:xfrm>
            <a:off x="4993592" y="3584575"/>
            <a:ext cx="3790950" cy="1216025"/>
            <a:chOff x="3121" y="2466"/>
            <a:chExt cx="2388" cy="766"/>
          </a:xfrm>
        </p:grpSpPr>
        <p:sp>
          <p:nvSpPr>
            <p:cNvPr id="917526" name="Oval 22">
              <a:extLst>
                <a:ext uri="{FF2B5EF4-FFF2-40B4-BE49-F238E27FC236}">
                  <a16:creationId xmlns:a16="http://schemas.microsoft.com/office/drawing/2014/main" id="{B028ED89-E4C8-686C-C35B-31F339CA4704}"/>
                </a:ext>
              </a:extLst>
            </p:cNvPr>
            <p:cNvSpPr>
              <a:spLocks noChangeArrowheads="1"/>
            </p:cNvSpPr>
            <p:nvPr/>
          </p:nvSpPr>
          <p:spPr bwMode="auto">
            <a:xfrm>
              <a:off x="3121" y="2466"/>
              <a:ext cx="1145" cy="286"/>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Intell_George</a:t>
              </a:r>
            </a:p>
          </p:txBody>
        </p:sp>
        <p:sp>
          <p:nvSpPr>
            <p:cNvPr id="917527" name="Oval 23">
              <a:extLst>
                <a:ext uri="{FF2B5EF4-FFF2-40B4-BE49-F238E27FC236}">
                  <a16:creationId xmlns:a16="http://schemas.microsoft.com/office/drawing/2014/main" id="{5E058C9D-5875-DA5E-E480-8EFFDF8E5093}"/>
                </a:ext>
              </a:extLst>
            </p:cNvPr>
            <p:cNvSpPr>
              <a:spLocks noChangeArrowheads="1"/>
            </p:cNvSpPr>
            <p:nvPr/>
          </p:nvSpPr>
          <p:spPr bwMode="auto">
            <a:xfrm>
              <a:off x="4355" y="2467"/>
              <a:ext cx="1154" cy="283"/>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Diffic_CS101</a:t>
              </a:r>
            </a:p>
          </p:txBody>
        </p:sp>
        <p:sp>
          <p:nvSpPr>
            <p:cNvPr id="917528" name="Oval 24">
              <a:extLst>
                <a:ext uri="{FF2B5EF4-FFF2-40B4-BE49-F238E27FC236}">
                  <a16:creationId xmlns:a16="http://schemas.microsoft.com/office/drawing/2014/main" id="{78A1198A-3246-F2E2-1C7B-0B1BCBAE75EE}"/>
                </a:ext>
              </a:extLst>
            </p:cNvPr>
            <p:cNvSpPr>
              <a:spLocks noChangeArrowheads="1"/>
            </p:cNvSpPr>
            <p:nvPr/>
          </p:nvSpPr>
          <p:spPr bwMode="auto">
            <a:xfrm>
              <a:off x="3463" y="2946"/>
              <a:ext cx="1693" cy="286"/>
            </a:xfrm>
            <a:prstGeom prst="ellipse">
              <a:avLst/>
            </a:prstGeom>
            <a:solidFill>
              <a:schemeClr val="accent1">
                <a:alpha val="50000"/>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600">
                  <a:latin typeface="Arial" panose="020B0604020202020204" pitchFamily="34" charset="0"/>
                </a:rPr>
                <a:t>Grade_George_CS101</a:t>
              </a:r>
            </a:p>
          </p:txBody>
        </p:sp>
        <p:cxnSp>
          <p:nvCxnSpPr>
            <p:cNvPr id="917529" name="AutoShape 25">
              <a:extLst>
                <a:ext uri="{FF2B5EF4-FFF2-40B4-BE49-F238E27FC236}">
                  <a16:creationId xmlns:a16="http://schemas.microsoft.com/office/drawing/2014/main" id="{9C24D3BC-B772-7E3D-3579-B60FE8B4D97A}"/>
                </a:ext>
              </a:extLst>
            </p:cNvPr>
            <p:cNvCxnSpPr>
              <a:cxnSpLocks noChangeShapeType="1"/>
              <a:stCxn id="917526" idx="4"/>
              <a:endCxn id="917528" idx="1"/>
            </p:cNvCxnSpPr>
            <p:nvPr/>
          </p:nvCxnSpPr>
          <p:spPr bwMode="auto">
            <a:xfrm>
              <a:off x="3694" y="2752"/>
              <a:ext cx="17" cy="23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7530" name="AutoShape 26">
              <a:extLst>
                <a:ext uri="{FF2B5EF4-FFF2-40B4-BE49-F238E27FC236}">
                  <a16:creationId xmlns:a16="http://schemas.microsoft.com/office/drawing/2014/main" id="{30E56014-895F-D666-D3DC-4295A0583DC1}"/>
                </a:ext>
              </a:extLst>
            </p:cNvPr>
            <p:cNvCxnSpPr>
              <a:cxnSpLocks noChangeShapeType="1"/>
              <a:stCxn id="917527" idx="4"/>
              <a:endCxn id="917528" idx="7"/>
            </p:cNvCxnSpPr>
            <p:nvPr/>
          </p:nvCxnSpPr>
          <p:spPr bwMode="auto">
            <a:xfrm flipH="1">
              <a:off x="4908" y="2750"/>
              <a:ext cx="24" cy="238"/>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17531" name="Group 27">
            <a:extLst>
              <a:ext uri="{FF2B5EF4-FFF2-40B4-BE49-F238E27FC236}">
                <a16:creationId xmlns:a16="http://schemas.microsoft.com/office/drawing/2014/main" id="{9DE69BDD-B631-9B77-EF18-DAED17282475}"/>
              </a:ext>
            </a:extLst>
          </p:cNvPr>
          <p:cNvGrpSpPr>
            <a:grpSpLocks/>
          </p:cNvGrpSpPr>
          <p:nvPr/>
        </p:nvGrpSpPr>
        <p:grpSpPr bwMode="auto">
          <a:xfrm>
            <a:off x="3818842" y="2667000"/>
            <a:ext cx="4002087" cy="920750"/>
            <a:chOff x="2285" y="1792"/>
            <a:chExt cx="2521" cy="580"/>
          </a:xfrm>
        </p:grpSpPr>
        <p:sp>
          <p:nvSpPr>
            <p:cNvPr id="917532" name="Freeform 28">
              <a:extLst>
                <a:ext uri="{FF2B5EF4-FFF2-40B4-BE49-F238E27FC236}">
                  <a16:creationId xmlns:a16="http://schemas.microsoft.com/office/drawing/2014/main" id="{D919147F-DF20-4DA8-346B-D5EA59D98708}"/>
                </a:ext>
              </a:extLst>
            </p:cNvPr>
            <p:cNvSpPr>
              <a:spLocks/>
            </p:cNvSpPr>
            <p:nvPr/>
          </p:nvSpPr>
          <p:spPr bwMode="auto">
            <a:xfrm>
              <a:off x="2285" y="1792"/>
              <a:ext cx="2521" cy="569"/>
            </a:xfrm>
            <a:custGeom>
              <a:avLst/>
              <a:gdLst>
                <a:gd name="T0" fmla="*/ 0 w 2521"/>
                <a:gd name="T1" fmla="*/ 569 h 569"/>
                <a:gd name="T2" fmla="*/ 595 w 2521"/>
                <a:gd name="T3" fmla="*/ 219 h 569"/>
                <a:gd name="T4" fmla="*/ 1369 w 2521"/>
                <a:gd name="T5" fmla="*/ 2 h 569"/>
                <a:gd name="T6" fmla="*/ 2049 w 2521"/>
                <a:gd name="T7" fmla="*/ 229 h 569"/>
                <a:gd name="T8" fmla="*/ 2521 w 2521"/>
                <a:gd name="T9" fmla="*/ 559 h 569"/>
              </a:gdLst>
              <a:ahLst/>
              <a:cxnLst>
                <a:cxn ang="0">
                  <a:pos x="T0" y="T1"/>
                </a:cxn>
                <a:cxn ang="0">
                  <a:pos x="T2" y="T3"/>
                </a:cxn>
                <a:cxn ang="0">
                  <a:pos x="T4" y="T5"/>
                </a:cxn>
                <a:cxn ang="0">
                  <a:pos x="T6" y="T7"/>
                </a:cxn>
                <a:cxn ang="0">
                  <a:pos x="T8" y="T9"/>
                </a:cxn>
              </a:cxnLst>
              <a:rect l="0" t="0" r="r" b="b"/>
              <a:pathLst>
                <a:path w="2521" h="569">
                  <a:moveTo>
                    <a:pt x="0" y="569"/>
                  </a:moveTo>
                  <a:cubicBezTo>
                    <a:pt x="99" y="511"/>
                    <a:pt x="367" y="313"/>
                    <a:pt x="595" y="219"/>
                  </a:cubicBezTo>
                  <a:cubicBezTo>
                    <a:pt x="823" y="125"/>
                    <a:pt x="1127" y="0"/>
                    <a:pt x="1369" y="2"/>
                  </a:cubicBezTo>
                  <a:cubicBezTo>
                    <a:pt x="1611" y="4"/>
                    <a:pt x="1857" y="136"/>
                    <a:pt x="2049" y="229"/>
                  </a:cubicBezTo>
                  <a:cubicBezTo>
                    <a:pt x="2241" y="322"/>
                    <a:pt x="2423" y="490"/>
                    <a:pt x="2521" y="559"/>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sp>
          <p:nvSpPr>
            <p:cNvPr id="917533" name="Freeform 29">
              <a:extLst>
                <a:ext uri="{FF2B5EF4-FFF2-40B4-BE49-F238E27FC236}">
                  <a16:creationId xmlns:a16="http://schemas.microsoft.com/office/drawing/2014/main" id="{BF0FFAAC-19B9-6E47-9076-BFBC7E9DEF11}"/>
                </a:ext>
              </a:extLst>
            </p:cNvPr>
            <p:cNvSpPr>
              <a:spLocks/>
            </p:cNvSpPr>
            <p:nvPr/>
          </p:nvSpPr>
          <p:spPr bwMode="auto">
            <a:xfrm>
              <a:off x="2352" y="1843"/>
              <a:ext cx="2379" cy="529"/>
            </a:xfrm>
            <a:custGeom>
              <a:avLst/>
              <a:gdLst>
                <a:gd name="T0" fmla="*/ 0 w 2379"/>
                <a:gd name="T1" fmla="*/ 529 h 529"/>
                <a:gd name="T2" fmla="*/ 594 w 2379"/>
                <a:gd name="T3" fmla="*/ 197 h 529"/>
                <a:gd name="T4" fmla="*/ 1236 w 2379"/>
                <a:gd name="T5" fmla="*/ 8 h 529"/>
                <a:gd name="T6" fmla="*/ 1793 w 2379"/>
                <a:gd name="T7" fmla="*/ 149 h 529"/>
                <a:gd name="T8" fmla="*/ 2379 w 2379"/>
                <a:gd name="T9" fmla="*/ 508 h 529"/>
              </a:gdLst>
              <a:ahLst/>
              <a:cxnLst>
                <a:cxn ang="0">
                  <a:pos x="T0" y="T1"/>
                </a:cxn>
                <a:cxn ang="0">
                  <a:pos x="T2" y="T3"/>
                </a:cxn>
                <a:cxn ang="0">
                  <a:pos x="T4" y="T5"/>
                </a:cxn>
                <a:cxn ang="0">
                  <a:pos x="T6" y="T7"/>
                </a:cxn>
                <a:cxn ang="0">
                  <a:pos x="T8" y="T9"/>
                </a:cxn>
              </a:cxnLst>
              <a:rect l="0" t="0" r="r" b="b"/>
              <a:pathLst>
                <a:path w="2379" h="529">
                  <a:moveTo>
                    <a:pt x="0" y="529"/>
                  </a:moveTo>
                  <a:cubicBezTo>
                    <a:pt x="99" y="474"/>
                    <a:pt x="388" y="284"/>
                    <a:pt x="594" y="197"/>
                  </a:cubicBezTo>
                  <a:cubicBezTo>
                    <a:pt x="800" y="110"/>
                    <a:pt x="1036" y="16"/>
                    <a:pt x="1236" y="8"/>
                  </a:cubicBezTo>
                  <a:cubicBezTo>
                    <a:pt x="1436" y="0"/>
                    <a:pt x="1602" y="66"/>
                    <a:pt x="1793" y="149"/>
                  </a:cubicBezTo>
                  <a:cubicBezTo>
                    <a:pt x="1984" y="232"/>
                    <a:pt x="2257" y="433"/>
                    <a:pt x="2379" y="508"/>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a:p>
          </p:txBody>
        </p:sp>
      </p:grpSp>
      <p:grpSp>
        <p:nvGrpSpPr>
          <p:cNvPr id="917534" name="Group 30">
            <a:extLst>
              <a:ext uri="{FF2B5EF4-FFF2-40B4-BE49-F238E27FC236}">
                <a16:creationId xmlns:a16="http://schemas.microsoft.com/office/drawing/2014/main" id="{E1850829-C8E2-ECD3-503E-8B9224467F0B}"/>
              </a:ext>
            </a:extLst>
          </p:cNvPr>
          <p:cNvGrpSpPr>
            <a:grpSpLocks/>
          </p:cNvGrpSpPr>
          <p:nvPr/>
        </p:nvGrpSpPr>
        <p:grpSpPr bwMode="auto">
          <a:xfrm>
            <a:off x="2439304" y="3975100"/>
            <a:ext cx="2984500" cy="1306513"/>
            <a:chOff x="1416" y="2616"/>
            <a:chExt cx="1880" cy="823"/>
          </a:xfrm>
        </p:grpSpPr>
        <p:sp>
          <p:nvSpPr>
            <p:cNvPr id="917535" name="Line 31">
              <a:extLst>
                <a:ext uri="{FF2B5EF4-FFF2-40B4-BE49-F238E27FC236}">
                  <a16:creationId xmlns:a16="http://schemas.microsoft.com/office/drawing/2014/main" id="{E352E8B6-CF7A-A2A7-DF59-83BA1D5B8C66}"/>
                </a:ext>
              </a:extLst>
            </p:cNvPr>
            <p:cNvSpPr>
              <a:spLocks noChangeShapeType="1"/>
            </p:cNvSpPr>
            <p:nvPr/>
          </p:nvSpPr>
          <p:spPr bwMode="auto">
            <a:xfrm flipV="1">
              <a:off x="1416" y="2616"/>
              <a:ext cx="1813" cy="793"/>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sz="1400"/>
            </a:p>
          </p:txBody>
        </p:sp>
        <p:sp>
          <p:nvSpPr>
            <p:cNvPr id="917536" name="Line 32">
              <a:extLst>
                <a:ext uri="{FF2B5EF4-FFF2-40B4-BE49-F238E27FC236}">
                  <a16:creationId xmlns:a16="http://schemas.microsoft.com/office/drawing/2014/main" id="{EFCD1B35-EBA1-5A56-ED37-536487CB4958}"/>
                </a:ext>
              </a:extLst>
            </p:cNvPr>
            <p:cNvSpPr>
              <a:spLocks noChangeShapeType="1"/>
            </p:cNvSpPr>
            <p:nvPr/>
          </p:nvSpPr>
          <p:spPr bwMode="auto">
            <a:xfrm flipV="1">
              <a:off x="1483" y="2646"/>
              <a:ext cx="1813" cy="793"/>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sz="1400"/>
            </a:p>
          </p:txBody>
        </p:sp>
      </p:grpSp>
      <p:sp>
        <p:nvSpPr>
          <p:cNvPr id="917537" name="AutoShape 33">
            <a:extLst>
              <a:ext uri="{FF2B5EF4-FFF2-40B4-BE49-F238E27FC236}">
                <a16:creationId xmlns:a16="http://schemas.microsoft.com/office/drawing/2014/main" id="{FFF986E8-E63B-752D-7F84-B1581C417605}"/>
              </a:ext>
            </a:extLst>
          </p:cNvPr>
          <p:cNvSpPr>
            <a:spLocks noChangeArrowheads="1"/>
          </p:cNvSpPr>
          <p:nvPr/>
        </p:nvSpPr>
        <p:spPr bwMode="auto">
          <a:xfrm>
            <a:off x="8444817" y="4449763"/>
            <a:ext cx="366960" cy="400050"/>
          </a:xfrm>
          <a:prstGeom prst="upArrow">
            <a:avLst>
              <a:gd name="adj1" fmla="val 50000"/>
              <a:gd name="adj2" fmla="val 50962"/>
            </a:avLst>
          </a:prstGeom>
          <a:solidFill>
            <a:srgbClr val="33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DE" sz="1400"/>
          </a:p>
        </p:txBody>
      </p:sp>
      <p:sp>
        <p:nvSpPr>
          <p:cNvPr id="917538" name="AutoShape 34">
            <a:extLst>
              <a:ext uri="{FF2B5EF4-FFF2-40B4-BE49-F238E27FC236}">
                <a16:creationId xmlns:a16="http://schemas.microsoft.com/office/drawing/2014/main" id="{DB7D3A80-992F-07D9-3B20-870024CCAB30}"/>
              </a:ext>
            </a:extLst>
          </p:cNvPr>
          <p:cNvSpPr>
            <a:spLocks noChangeArrowheads="1"/>
          </p:cNvSpPr>
          <p:nvPr/>
        </p:nvSpPr>
        <p:spPr bwMode="auto">
          <a:xfrm rot="10800000">
            <a:off x="3487054" y="3065264"/>
            <a:ext cx="330200" cy="370284"/>
          </a:xfrm>
          <a:prstGeom prst="upArrow">
            <a:avLst>
              <a:gd name="adj1" fmla="val 50000"/>
              <a:gd name="adj2" fmla="val 38582"/>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sz="1400"/>
          </a:p>
        </p:txBody>
      </p:sp>
      <p:sp>
        <p:nvSpPr>
          <p:cNvPr id="917539" name="Oval 35">
            <a:extLst>
              <a:ext uri="{FF2B5EF4-FFF2-40B4-BE49-F238E27FC236}">
                <a16:creationId xmlns:a16="http://schemas.microsoft.com/office/drawing/2014/main" id="{8E375773-71C6-8340-67AC-C98CB29C3819}"/>
              </a:ext>
            </a:extLst>
          </p:cNvPr>
          <p:cNvSpPr>
            <a:spLocks noChangeArrowheads="1"/>
          </p:cNvSpPr>
          <p:nvPr/>
        </p:nvSpPr>
        <p:spPr bwMode="auto">
          <a:xfrm>
            <a:off x="1382029" y="4318000"/>
            <a:ext cx="2433638" cy="454025"/>
          </a:xfrm>
          <a:prstGeom prst="ellipse">
            <a:avLst/>
          </a:prstGeom>
          <a:solidFill>
            <a:srgbClr val="33CC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2000" b="1">
                <a:latin typeface="Arial" panose="020B0604020202020204" pitchFamily="34" charset="0"/>
              </a:rPr>
              <a:t>A</a:t>
            </a:r>
          </a:p>
        </p:txBody>
      </p:sp>
      <p:sp>
        <p:nvSpPr>
          <p:cNvPr id="917540" name="Oval 36">
            <a:extLst>
              <a:ext uri="{FF2B5EF4-FFF2-40B4-BE49-F238E27FC236}">
                <a16:creationId xmlns:a16="http://schemas.microsoft.com/office/drawing/2014/main" id="{1E0C3E74-9711-E5C6-ED5C-CC275C19E960}"/>
              </a:ext>
            </a:extLst>
          </p:cNvPr>
          <p:cNvSpPr>
            <a:spLocks noChangeArrowheads="1"/>
          </p:cNvSpPr>
          <p:nvPr/>
        </p:nvSpPr>
        <p:spPr bwMode="auto">
          <a:xfrm>
            <a:off x="5531754" y="4341813"/>
            <a:ext cx="2687638" cy="454025"/>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2000" b="1">
                <a:latin typeface="Arial" panose="020B0604020202020204" pitchFamily="34" charset="0"/>
              </a:rPr>
              <a:t>C</a:t>
            </a:r>
          </a:p>
        </p:txBody>
      </p:sp>
      <p:sp>
        <p:nvSpPr>
          <p:cNvPr id="917541" name="AutoShape 37">
            <a:extLst>
              <a:ext uri="{FF2B5EF4-FFF2-40B4-BE49-F238E27FC236}">
                <a16:creationId xmlns:a16="http://schemas.microsoft.com/office/drawing/2014/main" id="{E1622221-818A-88EF-9ECF-0CA3FE6F24D0}"/>
              </a:ext>
            </a:extLst>
          </p:cNvPr>
          <p:cNvSpPr>
            <a:spLocks noChangeArrowheads="1"/>
          </p:cNvSpPr>
          <p:nvPr/>
        </p:nvSpPr>
        <p:spPr bwMode="auto">
          <a:xfrm rot="10800000">
            <a:off x="5738129" y="2787650"/>
            <a:ext cx="330200" cy="720725"/>
          </a:xfrm>
          <a:prstGeom prst="upArrow">
            <a:avLst>
              <a:gd name="adj1" fmla="val 50000"/>
              <a:gd name="adj2" fmla="val 54567"/>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a:p>
        </p:txBody>
      </p:sp>
      <p:sp>
        <p:nvSpPr>
          <p:cNvPr id="917542" name="AutoShape 38">
            <a:extLst>
              <a:ext uri="{FF2B5EF4-FFF2-40B4-BE49-F238E27FC236}">
                <a16:creationId xmlns:a16="http://schemas.microsoft.com/office/drawing/2014/main" id="{B3FF6D96-D160-5356-3E75-D089F4F7E19D}"/>
              </a:ext>
            </a:extLst>
          </p:cNvPr>
          <p:cNvSpPr>
            <a:spLocks noChangeArrowheads="1"/>
          </p:cNvSpPr>
          <p:nvPr/>
        </p:nvSpPr>
        <p:spPr bwMode="auto">
          <a:xfrm rot="10800000">
            <a:off x="4096654" y="5902127"/>
            <a:ext cx="330200" cy="370284"/>
          </a:xfrm>
          <a:prstGeom prst="upArrow">
            <a:avLst>
              <a:gd name="adj1" fmla="val 50000"/>
              <a:gd name="adj2" fmla="val 38582"/>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DE" sz="1400"/>
          </a:p>
        </p:txBody>
      </p:sp>
      <p:sp>
        <p:nvSpPr>
          <p:cNvPr id="917543" name="Text Box 39">
            <a:extLst>
              <a:ext uri="{FF2B5EF4-FFF2-40B4-BE49-F238E27FC236}">
                <a16:creationId xmlns:a16="http://schemas.microsoft.com/office/drawing/2014/main" id="{38FF2F50-95EC-E742-0F5B-CC37037E1F70}"/>
              </a:ext>
            </a:extLst>
          </p:cNvPr>
          <p:cNvSpPr txBox="1">
            <a:spLocks noChangeArrowheads="1"/>
          </p:cNvSpPr>
          <p:nvPr/>
        </p:nvSpPr>
        <p:spPr bwMode="auto">
          <a:xfrm>
            <a:off x="572404" y="3509963"/>
            <a:ext cx="7772400" cy="5794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DE" sz="3200" b="1">
                <a:latin typeface="Arial" panose="020B0604020202020204" pitchFamily="34" charset="0"/>
              </a:rPr>
              <a:t>These “instances” are </a:t>
            </a:r>
            <a:r>
              <a:rPr lang="en-US" altLang="en-DE" sz="3200" b="1" i="1">
                <a:latin typeface="Arial" panose="020B0604020202020204" pitchFamily="34" charset="0"/>
              </a:rPr>
              <a:t>not</a:t>
            </a:r>
            <a:r>
              <a:rPr lang="en-US" altLang="en-DE" sz="3200" b="1">
                <a:latin typeface="Arial" panose="020B0604020202020204" pitchFamily="34" charset="0"/>
              </a:rPr>
              <a:t> independent</a:t>
            </a:r>
          </a:p>
        </p:txBody>
      </p:sp>
      <p:sp>
        <p:nvSpPr>
          <p:cNvPr id="3" name="TextBox 2">
            <a:extLst>
              <a:ext uri="{FF2B5EF4-FFF2-40B4-BE49-F238E27FC236}">
                <a16:creationId xmlns:a16="http://schemas.microsoft.com/office/drawing/2014/main" id="{109F646E-2B98-DF7C-11E8-35ACAA455A7B}"/>
              </a:ext>
            </a:extLst>
          </p:cNvPr>
          <p:cNvSpPr txBox="1"/>
          <p:nvPr/>
        </p:nvSpPr>
        <p:spPr>
          <a:xfrm>
            <a:off x="554215" y="6634246"/>
            <a:ext cx="7967527" cy="253916"/>
          </a:xfrm>
          <a:prstGeom prst="rect">
            <a:avLst/>
          </a:prstGeom>
          <a:noFill/>
        </p:spPr>
        <p:txBody>
          <a:bodyPr wrap="square">
            <a:spAutoFit/>
          </a:bodyPr>
          <a:lstStyle/>
          <a:p>
            <a:pPr algn="ctr"/>
            <a:r>
              <a:rPr lang="en-DE" sz="1050" dirty="0">
                <a:solidFill>
                  <a:schemeClr val="bg1"/>
                </a:solidFill>
              </a:rPr>
              <a:t>Probabilistic Models  of Relational Domains, Daphne Koller, Stanford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1750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1750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175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175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175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175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175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175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917534"/>
                                        </p:tgtEl>
                                        <p:attrNameLst>
                                          <p:attrName>style.visibility</p:attrName>
                                        </p:attrNameLst>
                                      </p:cBhvr>
                                      <p:to>
                                        <p:strVal val="visible"/>
                                      </p:to>
                                    </p:set>
                                    <p:animEffect transition="in" filter="wipe(right)">
                                      <p:cBhvr>
                                        <p:cTn id="29" dur="500"/>
                                        <p:tgtEl>
                                          <p:spTgt spid="9175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917531"/>
                                        </p:tgtEl>
                                        <p:attrNameLst>
                                          <p:attrName>style.visibility</p:attrName>
                                        </p:attrNameLst>
                                      </p:cBhvr>
                                      <p:to>
                                        <p:strVal val="visible"/>
                                      </p:to>
                                    </p:set>
                                    <p:animEffect transition="in" filter="wipe(right)">
                                      <p:cBhvr>
                                        <p:cTn id="34" dur="500"/>
                                        <p:tgtEl>
                                          <p:spTgt spid="9175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917539"/>
                                        </p:tgtEl>
                                        <p:attrNameLst>
                                          <p:attrName>style.visibility</p:attrName>
                                        </p:attrNameLst>
                                      </p:cBhvr>
                                      <p:to>
                                        <p:strVal val="visible"/>
                                      </p:to>
                                    </p:set>
                                    <p:animEffect transition="in" filter="dissolve">
                                      <p:cBhvr>
                                        <p:cTn id="39" dur="500"/>
                                        <p:tgtEl>
                                          <p:spTgt spid="9175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 fill="hold" nodeType="clickEffect">
                                  <p:stCondLst>
                                    <p:cond delay="0"/>
                                  </p:stCondLst>
                                  <p:childTnLst>
                                    <p:set>
                                      <p:cBhvr>
                                        <p:cTn id="43" dur="1" fill="hold">
                                          <p:stCondLst>
                                            <p:cond delay="0"/>
                                          </p:stCondLst>
                                        </p:cTn>
                                        <p:tgtEl>
                                          <p:spTgt spid="917538"/>
                                        </p:tgtEl>
                                        <p:attrNameLst>
                                          <p:attrName>style.visibility</p:attrName>
                                        </p:attrNameLst>
                                      </p:cBhvr>
                                      <p:to>
                                        <p:strVal val="visible"/>
                                      </p:to>
                                    </p:set>
                                    <p:anim calcmode="lin" valueType="num">
                                      <p:cBhvr>
                                        <p:cTn id="44" dur="500" fill="hold"/>
                                        <p:tgtEl>
                                          <p:spTgt spid="917538"/>
                                        </p:tgtEl>
                                        <p:attrNameLst>
                                          <p:attrName>ppt_x</p:attrName>
                                        </p:attrNameLst>
                                      </p:cBhvr>
                                      <p:tavLst>
                                        <p:tav tm="0">
                                          <p:val>
                                            <p:strVal val="#ppt_x"/>
                                          </p:val>
                                        </p:tav>
                                        <p:tav tm="100000">
                                          <p:val>
                                            <p:strVal val="#ppt_x"/>
                                          </p:val>
                                        </p:tav>
                                      </p:tavLst>
                                    </p:anim>
                                    <p:anim calcmode="lin" valueType="num">
                                      <p:cBhvr>
                                        <p:cTn id="45" dur="500" fill="hold"/>
                                        <p:tgtEl>
                                          <p:spTgt spid="917538"/>
                                        </p:tgtEl>
                                        <p:attrNameLst>
                                          <p:attrName>ppt_y</p:attrName>
                                        </p:attrNameLst>
                                      </p:cBhvr>
                                      <p:tavLst>
                                        <p:tav tm="0">
                                          <p:val>
                                            <p:strVal val="#ppt_y-#ppt_h/2"/>
                                          </p:val>
                                        </p:tav>
                                        <p:tav tm="100000">
                                          <p:val>
                                            <p:strVal val="#ppt_y"/>
                                          </p:val>
                                        </p:tav>
                                      </p:tavLst>
                                    </p:anim>
                                    <p:anim calcmode="lin" valueType="num">
                                      <p:cBhvr>
                                        <p:cTn id="46" dur="500" fill="hold"/>
                                        <p:tgtEl>
                                          <p:spTgt spid="917538"/>
                                        </p:tgtEl>
                                        <p:attrNameLst>
                                          <p:attrName>ppt_w</p:attrName>
                                        </p:attrNameLst>
                                      </p:cBhvr>
                                      <p:tavLst>
                                        <p:tav tm="0">
                                          <p:val>
                                            <p:strVal val="#ppt_w"/>
                                          </p:val>
                                        </p:tav>
                                        <p:tav tm="100000">
                                          <p:val>
                                            <p:strVal val="#ppt_w"/>
                                          </p:val>
                                        </p:tav>
                                      </p:tavLst>
                                    </p:anim>
                                    <p:anim calcmode="lin" valueType="num">
                                      <p:cBhvr>
                                        <p:cTn id="47" dur="500" fill="hold"/>
                                        <p:tgtEl>
                                          <p:spTgt spid="917538"/>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4" fill="hold" nodeType="clickEffect">
                                  <p:stCondLst>
                                    <p:cond delay="0"/>
                                  </p:stCondLst>
                                  <p:childTnLst>
                                    <p:set>
                                      <p:cBhvr>
                                        <p:cTn id="51" dur="1" fill="hold">
                                          <p:stCondLst>
                                            <p:cond delay="0"/>
                                          </p:stCondLst>
                                        </p:cTn>
                                        <p:tgtEl>
                                          <p:spTgt spid="917537"/>
                                        </p:tgtEl>
                                        <p:attrNameLst>
                                          <p:attrName>style.visibility</p:attrName>
                                        </p:attrNameLst>
                                      </p:cBhvr>
                                      <p:to>
                                        <p:strVal val="visible"/>
                                      </p:to>
                                    </p:set>
                                    <p:anim calcmode="lin" valueType="num">
                                      <p:cBhvr>
                                        <p:cTn id="52" dur="500" fill="hold"/>
                                        <p:tgtEl>
                                          <p:spTgt spid="917537"/>
                                        </p:tgtEl>
                                        <p:attrNameLst>
                                          <p:attrName>ppt_x</p:attrName>
                                        </p:attrNameLst>
                                      </p:cBhvr>
                                      <p:tavLst>
                                        <p:tav tm="0">
                                          <p:val>
                                            <p:strVal val="#ppt_x"/>
                                          </p:val>
                                        </p:tav>
                                        <p:tav tm="100000">
                                          <p:val>
                                            <p:strVal val="#ppt_x"/>
                                          </p:val>
                                        </p:tav>
                                      </p:tavLst>
                                    </p:anim>
                                    <p:anim calcmode="lin" valueType="num">
                                      <p:cBhvr>
                                        <p:cTn id="53" dur="500" fill="hold"/>
                                        <p:tgtEl>
                                          <p:spTgt spid="917537"/>
                                        </p:tgtEl>
                                        <p:attrNameLst>
                                          <p:attrName>ppt_y</p:attrName>
                                        </p:attrNameLst>
                                      </p:cBhvr>
                                      <p:tavLst>
                                        <p:tav tm="0">
                                          <p:val>
                                            <p:strVal val="#ppt_y+#ppt_h/2"/>
                                          </p:val>
                                        </p:tav>
                                        <p:tav tm="100000">
                                          <p:val>
                                            <p:strVal val="#ppt_y"/>
                                          </p:val>
                                        </p:tav>
                                      </p:tavLst>
                                    </p:anim>
                                    <p:anim calcmode="lin" valueType="num">
                                      <p:cBhvr>
                                        <p:cTn id="54" dur="500" fill="hold"/>
                                        <p:tgtEl>
                                          <p:spTgt spid="917537"/>
                                        </p:tgtEl>
                                        <p:attrNameLst>
                                          <p:attrName>ppt_w</p:attrName>
                                        </p:attrNameLst>
                                      </p:cBhvr>
                                      <p:tavLst>
                                        <p:tav tm="0">
                                          <p:val>
                                            <p:strVal val="#ppt_w"/>
                                          </p:val>
                                        </p:tav>
                                        <p:tav tm="100000">
                                          <p:val>
                                            <p:strVal val="#ppt_w"/>
                                          </p:val>
                                        </p:tav>
                                      </p:tavLst>
                                    </p:anim>
                                    <p:anim calcmode="lin" valueType="num">
                                      <p:cBhvr>
                                        <p:cTn id="55" dur="500" fill="hold"/>
                                        <p:tgtEl>
                                          <p:spTgt spid="917537"/>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917540"/>
                                        </p:tgtEl>
                                        <p:attrNameLst>
                                          <p:attrName>style.visibility</p:attrName>
                                        </p:attrNameLst>
                                      </p:cBhvr>
                                      <p:to>
                                        <p:strVal val="visible"/>
                                      </p:to>
                                    </p:set>
                                    <p:animEffect transition="in" filter="dissolve">
                                      <p:cBhvr>
                                        <p:cTn id="60" dur="500"/>
                                        <p:tgtEl>
                                          <p:spTgt spid="917540"/>
                                        </p:tgtEl>
                                      </p:cBhvr>
                                    </p:animEffect>
                                  </p:childTnLst>
                                </p:cTn>
                              </p:par>
                              <p:par>
                                <p:cTn id="61" presetID="1" presetClass="exit" presetSubtype="0" fill="hold" nodeType="withEffect">
                                  <p:stCondLst>
                                    <p:cond delay="0"/>
                                  </p:stCondLst>
                                  <p:childTnLst>
                                    <p:set>
                                      <p:cBhvr>
                                        <p:cTn id="62" dur="1" fill="hold">
                                          <p:stCondLst>
                                            <p:cond delay="0"/>
                                          </p:stCondLst>
                                        </p:cTn>
                                        <p:tgtEl>
                                          <p:spTgt spid="91753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917537"/>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7" presetClass="entr" presetSubtype="1" fill="hold" nodeType="clickEffect">
                                  <p:stCondLst>
                                    <p:cond delay="0"/>
                                  </p:stCondLst>
                                  <p:childTnLst>
                                    <p:set>
                                      <p:cBhvr>
                                        <p:cTn id="68" dur="1" fill="hold">
                                          <p:stCondLst>
                                            <p:cond delay="0"/>
                                          </p:stCondLst>
                                        </p:cTn>
                                        <p:tgtEl>
                                          <p:spTgt spid="917541"/>
                                        </p:tgtEl>
                                        <p:attrNameLst>
                                          <p:attrName>style.visibility</p:attrName>
                                        </p:attrNameLst>
                                      </p:cBhvr>
                                      <p:to>
                                        <p:strVal val="visible"/>
                                      </p:to>
                                    </p:set>
                                    <p:anim calcmode="lin" valueType="num">
                                      <p:cBhvr>
                                        <p:cTn id="69" dur="500" fill="hold"/>
                                        <p:tgtEl>
                                          <p:spTgt spid="917541"/>
                                        </p:tgtEl>
                                        <p:attrNameLst>
                                          <p:attrName>ppt_x</p:attrName>
                                        </p:attrNameLst>
                                      </p:cBhvr>
                                      <p:tavLst>
                                        <p:tav tm="0">
                                          <p:val>
                                            <p:strVal val="#ppt_x"/>
                                          </p:val>
                                        </p:tav>
                                        <p:tav tm="100000">
                                          <p:val>
                                            <p:strVal val="#ppt_x"/>
                                          </p:val>
                                        </p:tav>
                                      </p:tavLst>
                                    </p:anim>
                                    <p:anim calcmode="lin" valueType="num">
                                      <p:cBhvr>
                                        <p:cTn id="70" dur="500" fill="hold"/>
                                        <p:tgtEl>
                                          <p:spTgt spid="917541"/>
                                        </p:tgtEl>
                                        <p:attrNameLst>
                                          <p:attrName>ppt_y</p:attrName>
                                        </p:attrNameLst>
                                      </p:cBhvr>
                                      <p:tavLst>
                                        <p:tav tm="0">
                                          <p:val>
                                            <p:strVal val="#ppt_y-#ppt_h/2"/>
                                          </p:val>
                                        </p:tav>
                                        <p:tav tm="100000">
                                          <p:val>
                                            <p:strVal val="#ppt_y"/>
                                          </p:val>
                                        </p:tav>
                                      </p:tavLst>
                                    </p:anim>
                                    <p:anim calcmode="lin" valueType="num">
                                      <p:cBhvr>
                                        <p:cTn id="71" dur="500" fill="hold"/>
                                        <p:tgtEl>
                                          <p:spTgt spid="917541"/>
                                        </p:tgtEl>
                                        <p:attrNameLst>
                                          <p:attrName>ppt_w</p:attrName>
                                        </p:attrNameLst>
                                      </p:cBhvr>
                                      <p:tavLst>
                                        <p:tav tm="0">
                                          <p:val>
                                            <p:strVal val="#ppt_w"/>
                                          </p:val>
                                        </p:tav>
                                        <p:tav tm="100000">
                                          <p:val>
                                            <p:strVal val="#ppt_w"/>
                                          </p:val>
                                        </p:tav>
                                      </p:tavLst>
                                    </p:anim>
                                    <p:anim calcmode="lin" valueType="num">
                                      <p:cBhvr>
                                        <p:cTn id="72" dur="500" fill="hold"/>
                                        <p:tgtEl>
                                          <p:spTgt spid="917541"/>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 fill="hold" nodeType="clickEffect">
                                  <p:stCondLst>
                                    <p:cond delay="0"/>
                                  </p:stCondLst>
                                  <p:childTnLst>
                                    <p:set>
                                      <p:cBhvr>
                                        <p:cTn id="76" dur="1" fill="hold">
                                          <p:stCondLst>
                                            <p:cond delay="0"/>
                                          </p:stCondLst>
                                        </p:cTn>
                                        <p:tgtEl>
                                          <p:spTgt spid="917542"/>
                                        </p:tgtEl>
                                        <p:attrNameLst>
                                          <p:attrName>style.visibility</p:attrName>
                                        </p:attrNameLst>
                                      </p:cBhvr>
                                      <p:to>
                                        <p:strVal val="visible"/>
                                      </p:to>
                                    </p:set>
                                    <p:anim calcmode="lin" valueType="num">
                                      <p:cBhvr>
                                        <p:cTn id="77" dur="500" fill="hold"/>
                                        <p:tgtEl>
                                          <p:spTgt spid="917542"/>
                                        </p:tgtEl>
                                        <p:attrNameLst>
                                          <p:attrName>ppt_x</p:attrName>
                                        </p:attrNameLst>
                                      </p:cBhvr>
                                      <p:tavLst>
                                        <p:tav tm="0">
                                          <p:val>
                                            <p:strVal val="#ppt_x"/>
                                          </p:val>
                                        </p:tav>
                                        <p:tav tm="100000">
                                          <p:val>
                                            <p:strVal val="#ppt_x"/>
                                          </p:val>
                                        </p:tav>
                                      </p:tavLst>
                                    </p:anim>
                                    <p:anim calcmode="lin" valueType="num">
                                      <p:cBhvr>
                                        <p:cTn id="78" dur="500" fill="hold"/>
                                        <p:tgtEl>
                                          <p:spTgt spid="917542"/>
                                        </p:tgtEl>
                                        <p:attrNameLst>
                                          <p:attrName>ppt_y</p:attrName>
                                        </p:attrNameLst>
                                      </p:cBhvr>
                                      <p:tavLst>
                                        <p:tav tm="0">
                                          <p:val>
                                            <p:strVal val="#ppt_y-#ppt_h/2"/>
                                          </p:val>
                                        </p:tav>
                                        <p:tav tm="100000">
                                          <p:val>
                                            <p:strVal val="#ppt_y"/>
                                          </p:val>
                                        </p:tav>
                                      </p:tavLst>
                                    </p:anim>
                                    <p:anim calcmode="lin" valueType="num">
                                      <p:cBhvr>
                                        <p:cTn id="79" dur="500" fill="hold"/>
                                        <p:tgtEl>
                                          <p:spTgt spid="917542"/>
                                        </p:tgtEl>
                                        <p:attrNameLst>
                                          <p:attrName>ppt_w</p:attrName>
                                        </p:attrNameLst>
                                      </p:cBhvr>
                                      <p:tavLst>
                                        <p:tav tm="0">
                                          <p:val>
                                            <p:strVal val="#ppt_w"/>
                                          </p:val>
                                        </p:tav>
                                        <p:tav tm="100000">
                                          <p:val>
                                            <p:strVal val="#ppt_w"/>
                                          </p:val>
                                        </p:tav>
                                      </p:tavLst>
                                    </p:anim>
                                    <p:anim calcmode="lin" valueType="num">
                                      <p:cBhvr>
                                        <p:cTn id="80" dur="500" fill="hold"/>
                                        <p:tgtEl>
                                          <p:spTgt spid="917542"/>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499"/>
                                          </p:stCondLst>
                                        </p:cTn>
                                        <p:tgtEl>
                                          <p:spTgt spid="917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8" grpId="0" animBg="1"/>
      <p:bldP spid="917509" grpId="0" animBg="1"/>
      <p:bldP spid="917510" grpId="0" animBg="1"/>
      <p:bldP spid="917539" grpId="0" animBg="1"/>
      <p:bldP spid="917540" grpId="0" animBg="1"/>
      <p:bldP spid="917543" grpId="0" animBg="1"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B367EE02-DE9F-4B48-AD81-D26618024D26}"/>
              </a:ext>
            </a:extLst>
          </p:cNvPr>
          <p:cNvSpPr>
            <a:spLocks noGrp="1" noChangeArrowheads="1"/>
          </p:cNvSpPr>
          <p:nvPr>
            <p:ph type="title"/>
          </p:nvPr>
        </p:nvSpPr>
        <p:spPr/>
        <p:txBody>
          <a:bodyPr/>
          <a:lstStyle/>
          <a:p>
            <a:r>
              <a:rPr lang="en-US" altLang="en-DE"/>
              <a:t>Attribute-Based Worlds</a:t>
            </a:r>
          </a:p>
        </p:txBody>
      </p:sp>
      <p:grpSp>
        <p:nvGrpSpPr>
          <p:cNvPr id="399364" name="Group 4">
            <a:extLst>
              <a:ext uri="{FF2B5EF4-FFF2-40B4-BE49-F238E27FC236}">
                <a16:creationId xmlns:a16="http://schemas.microsoft.com/office/drawing/2014/main" id="{C07C54C2-102F-1826-4EDB-51A248DCAC0D}"/>
              </a:ext>
            </a:extLst>
          </p:cNvPr>
          <p:cNvGrpSpPr>
            <a:grpSpLocks/>
          </p:cNvGrpSpPr>
          <p:nvPr/>
        </p:nvGrpSpPr>
        <p:grpSpPr bwMode="auto">
          <a:xfrm>
            <a:off x="2070100" y="1135063"/>
            <a:ext cx="6543675" cy="2695575"/>
            <a:chOff x="1697" y="715"/>
            <a:chExt cx="3729" cy="1698"/>
          </a:xfrm>
        </p:grpSpPr>
        <p:sp>
          <p:nvSpPr>
            <p:cNvPr id="399365" name="Freeform 5">
              <a:extLst>
                <a:ext uri="{FF2B5EF4-FFF2-40B4-BE49-F238E27FC236}">
                  <a16:creationId xmlns:a16="http://schemas.microsoft.com/office/drawing/2014/main" id="{A54C2630-DB57-3E76-2AE7-B8F127E978F7}"/>
                </a:ext>
              </a:extLst>
            </p:cNvPr>
            <p:cNvSpPr>
              <a:spLocks/>
            </p:cNvSpPr>
            <p:nvPr/>
          </p:nvSpPr>
          <p:spPr bwMode="auto">
            <a:xfrm>
              <a:off x="1708" y="749"/>
              <a:ext cx="3672" cy="1450"/>
            </a:xfrm>
            <a:custGeom>
              <a:avLst/>
              <a:gdLst>
                <a:gd name="T0" fmla="*/ 123 w 1883"/>
                <a:gd name="T1" fmla="*/ 930 h 954"/>
                <a:gd name="T2" fmla="*/ 100 w 1883"/>
                <a:gd name="T3" fmla="*/ 881 h 954"/>
                <a:gd name="T4" fmla="*/ 84 w 1883"/>
                <a:gd name="T5" fmla="*/ 833 h 954"/>
                <a:gd name="T6" fmla="*/ 62 w 1883"/>
                <a:gd name="T7" fmla="*/ 784 h 954"/>
                <a:gd name="T8" fmla="*/ 34 w 1883"/>
                <a:gd name="T9" fmla="*/ 701 h 954"/>
                <a:gd name="T10" fmla="*/ 25 w 1883"/>
                <a:gd name="T11" fmla="*/ 495 h 954"/>
                <a:gd name="T12" fmla="*/ 18 w 1883"/>
                <a:gd name="T13" fmla="*/ 396 h 954"/>
                <a:gd name="T14" fmla="*/ 6 w 1883"/>
                <a:gd name="T15" fmla="*/ 262 h 954"/>
                <a:gd name="T16" fmla="*/ 0 w 1883"/>
                <a:gd name="T17" fmla="*/ 190 h 954"/>
                <a:gd name="T18" fmla="*/ 16 w 1883"/>
                <a:gd name="T19" fmla="*/ 50 h 954"/>
                <a:gd name="T20" fmla="*/ 47 w 1883"/>
                <a:gd name="T21" fmla="*/ 16 h 954"/>
                <a:gd name="T22" fmla="*/ 100 w 1883"/>
                <a:gd name="T23" fmla="*/ 11 h 954"/>
                <a:gd name="T24" fmla="*/ 165 w 1883"/>
                <a:gd name="T25" fmla="*/ 5 h 954"/>
                <a:gd name="T26" fmla="*/ 221 w 1883"/>
                <a:gd name="T27" fmla="*/ 3 h 954"/>
                <a:gd name="T28" fmla="*/ 245 w 1883"/>
                <a:gd name="T29" fmla="*/ 3 h 954"/>
                <a:gd name="T30" fmla="*/ 275 w 1883"/>
                <a:gd name="T31" fmla="*/ 3 h 954"/>
                <a:gd name="T32" fmla="*/ 320 w 1883"/>
                <a:gd name="T33" fmla="*/ 1 h 954"/>
                <a:gd name="T34" fmla="*/ 372 w 1883"/>
                <a:gd name="T35" fmla="*/ 1 h 954"/>
                <a:gd name="T36" fmla="*/ 428 w 1883"/>
                <a:gd name="T37" fmla="*/ 0 h 954"/>
                <a:gd name="T38" fmla="*/ 483 w 1883"/>
                <a:gd name="T39" fmla="*/ 0 h 954"/>
                <a:gd name="T40" fmla="*/ 529 w 1883"/>
                <a:gd name="T41" fmla="*/ 1 h 954"/>
                <a:gd name="T42" fmla="*/ 562 w 1883"/>
                <a:gd name="T43" fmla="*/ 1 h 954"/>
                <a:gd name="T44" fmla="*/ 583 w 1883"/>
                <a:gd name="T45" fmla="*/ 4 h 954"/>
                <a:gd name="T46" fmla="*/ 624 w 1883"/>
                <a:gd name="T47" fmla="*/ 4 h 954"/>
                <a:gd name="T48" fmla="*/ 686 w 1883"/>
                <a:gd name="T49" fmla="*/ 5 h 954"/>
                <a:gd name="T50" fmla="*/ 759 w 1883"/>
                <a:gd name="T51" fmla="*/ 5 h 954"/>
                <a:gd name="T52" fmla="*/ 835 w 1883"/>
                <a:gd name="T53" fmla="*/ 7 h 954"/>
                <a:gd name="T54" fmla="*/ 910 w 1883"/>
                <a:gd name="T55" fmla="*/ 7 h 954"/>
                <a:gd name="T56" fmla="*/ 973 w 1883"/>
                <a:gd name="T57" fmla="*/ 7 h 954"/>
                <a:gd name="T58" fmla="*/ 1018 w 1883"/>
                <a:gd name="T59" fmla="*/ 7 h 954"/>
                <a:gd name="T60" fmla="*/ 1048 w 1883"/>
                <a:gd name="T61" fmla="*/ 7 h 954"/>
                <a:gd name="T62" fmla="*/ 1122 w 1883"/>
                <a:gd name="T63" fmla="*/ 7 h 954"/>
                <a:gd name="T64" fmla="*/ 1235 w 1883"/>
                <a:gd name="T65" fmla="*/ 7 h 954"/>
                <a:gd name="T66" fmla="*/ 1373 w 1883"/>
                <a:gd name="T67" fmla="*/ 7 h 954"/>
                <a:gd name="T68" fmla="*/ 1517 w 1883"/>
                <a:gd name="T69" fmla="*/ 8 h 954"/>
                <a:gd name="T70" fmla="*/ 1654 w 1883"/>
                <a:gd name="T71" fmla="*/ 10 h 954"/>
                <a:gd name="T72" fmla="*/ 1765 w 1883"/>
                <a:gd name="T73" fmla="*/ 14 h 954"/>
                <a:gd name="T74" fmla="*/ 1834 w 1883"/>
                <a:gd name="T75" fmla="*/ 20 h 954"/>
                <a:gd name="T76" fmla="*/ 1870 w 1883"/>
                <a:gd name="T77" fmla="*/ 99 h 954"/>
                <a:gd name="T78" fmla="*/ 1883 w 1883"/>
                <a:gd name="T79" fmla="*/ 404 h 954"/>
                <a:gd name="T80" fmla="*/ 1876 w 1883"/>
                <a:gd name="T81" fmla="*/ 488 h 954"/>
                <a:gd name="T82" fmla="*/ 1857 w 1883"/>
                <a:gd name="T83" fmla="*/ 494 h 954"/>
                <a:gd name="T84" fmla="*/ 1834 w 1883"/>
                <a:gd name="T85" fmla="*/ 499 h 954"/>
                <a:gd name="T86" fmla="*/ 1818 w 1883"/>
                <a:gd name="T87" fmla="*/ 518 h 954"/>
                <a:gd name="T88" fmla="*/ 1752 w 1883"/>
                <a:gd name="T89" fmla="*/ 63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3" h="954">
                  <a:moveTo>
                    <a:pt x="143" y="954"/>
                  </a:moveTo>
                  <a:lnTo>
                    <a:pt x="123" y="930"/>
                  </a:lnTo>
                  <a:lnTo>
                    <a:pt x="110" y="905"/>
                  </a:lnTo>
                  <a:lnTo>
                    <a:pt x="100" y="881"/>
                  </a:lnTo>
                  <a:lnTo>
                    <a:pt x="93" y="856"/>
                  </a:lnTo>
                  <a:lnTo>
                    <a:pt x="84" y="833"/>
                  </a:lnTo>
                  <a:lnTo>
                    <a:pt x="75" y="809"/>
                  </a:lnTo>
                  <a:lnTo>
                    <a:pt x="62" y="784"/>
                  </a:lnTo>
                  <a:lnTo>
                    <a:pt x="45" y="758"/>
                  </a:lnTo>
                  <a:lnTo>
                    <a:pt x="34" y="701"/>
                  </a:lnTo>
                  <a:lnTo>
                    <a:pt x="28" y="597"/>
                  </a:lnTo>
                  <a:lnTo>
                    <a:pt x="25" y="495"/>
                  </a:lnTo>
                  <a:lnTo>
                    <a:pt x="22" y="437"/>
                  </a:lnTo>
                  <a:lnTo>
                    <a:pt x="18" y="396"/>
                  </a:lnTo>
                  <a:lnTo>
                    <a:pt x="12" y="328"/>
                  </a:lnTo>
                  <a:lnTo>
                    <a:pt x="6" y="262"/>
                  </a:lnTo>
                  <a:lnTo>
                    <a:pt x="2" y="227"/>
                  </a:lnTo>
                  <a:lnTo>
                    <a:pt x="0" y="190"/>
                  </a:lnTo>
                  <a:lnTo>
                    <a:pt x="5" y="119"/>
                  </a:lnTo>
                  <a:lnTo>
                    <a:pt x="16" y="50"/>
                  </a:lnTo>
                  <a:lnTo>
                    <a:pt x="32" y="17"/>
                  </a:lnTo>
                  <a:lnTo>
                    <a:pt x="47" y="16"/>
                  </a:lnTo>
                  <a:lnTo>
                    <a:pt x="70" y="13"/>
                  </a:lnTo>
                  <a:lnTo>
                    <a:pt x="100" y="11"/>
                  </a:lnTo>
                  <a:lnTo>
                    <a:pt x="133" y="8"/>
                  </a:lnTo>
                  <a:lnTo>
                    <a:pt x="165" y="5"/>
                  </a:lnTo>
                  <a:lnTo>
                    <a:pt x="195" y="4"/>
                  </a:lnTo>
                  <a:lnTo>
                    <a:pt x="221" y="3"/>
                  </a:lnTo>
                  <a:lnTo>
                    <a:pt x="236" y="3"/>
                  </a:lnTo>
                  <a:lnTo>
                    <a:pt x="245" y="3"/>
                  </a:lnTo>
                  <a:lnTo>
                    <a:pt x="258" y="3"/>
                  </a:lnTo>
                  <a:lnTo>
                    <a:pt x="275" y="3"/>
                  </a:lnTo>
                  <a:lnTo>
                    <a:pt x="296" y="1"/>
                  </a:lnTo>
                  <a:lnTo>
                    <a:pt x="320" y="1"/>
                  </a:lnTo>
                  <a:lnTo>
                    <a:pt x="346" y="1"/>
                  </a:lnTo>
                  <a:lnTo>
                    <a:pt x="372" y="1"/>
                  </a:lnTo>
                  <a:lnTo>
                    <a:pt x="401" y="0"/>
                  </a:lnTo>
                  <a:lnTo>
                    <a:pt x="428" y="0"/>
                  </a:lnTo>
                  <a:lnTo>
                    <a:pt x="457" y="0"/>
                  </a:lnTo>
                  <a:lnTo>
                    <a:pt x="483" y="0"/>
                  </a:lnTo>
                  <a:lnTo>
                    <a:pt x="507" y="0"/>
                  </a:lnTo>
                  <a:lnTo>
                    <a:pt x="529" y="1"/>
                  </a:lnTo>
                  <a:lnTo>
                    <a:pt x="547" y="1"/>
                  </a:lnTo>
                  <a:lnTo>
                    <a:pt x="562" y="1"/>
                  </a:lnTo>
                  <a:lnTo>
                    <a:pt x="572" y="3"/>
                  </a:lnTo>
                  <a:lnTo>
                    <a:pt x="583" y="4"/>
                  </a:lnTo>
                  <a:lnTo>
                    <a:pt x="601" y="4"/>
                  </a:lnTo>
                  <a:lnTo>
                    <a:pt x="624" y="4"/>
                  </a:lnTo>
                  <a:lnTo>
                    <a:pt x="652" y="5"/>
                  </a:lnTo>
                  <a:lnTo>
                    <a:pt x="686" y="5"/>
                  </a:lnTo>
                  <a:lnTo>
                    <a:pt x="722" y="5"/>
                  </a:lnTo>
                  <a:lnTo>
                    <a:pt x="759" y="5"/>
                  </a:lnTo>
                  <a:lnTo>
                    <a:pt x="798" y="7"/>
                  </a:lnTo>
                  <a:lnTo>
                    <a:pt x="835" y="7"/>
                  </a:lnTo>
                  <a:lnTo>
                    <a:pt x="874" y="7"/>
                  </a:lnTo>
                  <a:lnTo>
                    <a:pt x="910" y="7"/>
                  </a:lnTo>
                  <a:lnTo>
                    <a:pt x="943" y="7"/>
                  </a:lnTo>
                  <a:lnTo>
                    <a:pt x="973" y="7"/>
                  </a:lnTo>
                  <a:lnTo>
                    <a:pt x="998" y="7"/>
                  </a:lnTo>
                  <a:lnTo>
                    <a:pt x="1018" y="7"/>
                  </a:lnTo>
                  <a:lnTo>
                    <a:pt x="1031" y="7"/>
                  </a:lnTo>
                  <a:lnTo>
                    <a:pt x="1048" y="7"/>
                  </a:lnTo>
                  <a:lnTo>
                    <a:pt x="1078" y="7"/>
                  </a:lnTo>
                  <a:lnTo>
                    <a:pt x="1122" y="7"/>
                  </a:lnTo>
                  <a:lnTo>
                    <a:pt x="1175" y="7"/>
                  </a:lnTo>
                  <a:lnTo>
                    <a:pt x="1235" y="7"/>
                  </a:lnTo>
                  <a:lnTo>
                    <a:pt x="1303" y="7"/>
                  </a:lnTo>
                  <a:lnTo>
                    <a:pt x="1373" y="7"/>
                  </a:lnTo>
                  <a:lnTo>
                    <a:pt x="1445" y="7"/>
                  </a:lnTo>
                  <a:lnTo>
                    <a:pt x="1517" y="8"/>
                  </a:lnTo>
                  <a:lnTo>
                    <a:pt x="1588" y="8"/>
                  </a:lnTo>
                  <a:lnTo>
                    <a:pt x="1654" y="10"/>
                  </a:lnTo>
                  <a:lnTo>
                    <a:pt x="1713" y="11"/>
                  </a:lnTo>
                  <a:lnTo>
                    <a:pt x="1765" y="14"/>
                  </a:lnTo>
                  <a:lnTo>
                    <a:pt x="1805" y="17"/>
                  </a:lnTo>
                  <a:lnTo>
                    <a:pt x="1834" y="20"/>
                  </a:lnTo>
                  <a:lnTo>
                    <a:pt x="1848" y="23"/>
                  </a:lnTo>
                  <a:lnTo>
                    <a:pt x="1870" y="99"/>
                  </a:lnTo>
                  <a:lnTo>
                    <a:pt x="1880" y="252"/>
                  </a:lnTo>
                  <a:lnTo>
                    <a:pt x="1883" y="404"/>
                  </a:lnTo>
                  <a:lnTo>
                    <a:pt x="1880" y="482"/>
                  </a:lnTo>
                  <a:lnTo>
                    <a:pt x="1876" y="488"/>
                  </a:lnTo>
                  <a:lnTo>
                    <a:pt x="1867" y="491"/>
                  </a:lnTo>
                  <a:lnTo>
                    <a:pt x="1857" y="494"/>
                  </a:lnTo>
                  <a:lnTo>
                    <a:pt x="1844" y="495"/>
                  </a:lnTo>
                  <a:lnTo>
                    <a:pt x="1834" y="499"/>
                  </a:lnTo>
                  <a:lnTo>
                    <a:pt x="1824" y="507"/>
                  </a:lnTo>
                  <a:lnTo>
                    <a:pt x="1818" y="518"/>
                  </a:lnTo>
                  <a:lnTo>
                    <a:pt x="1817" y="535"/>
                  </a:lnTo>
                  <a:lnTo>
                    <a:pt x="1752" y="633"/>
                  </a:lnTo>
                  <a:lnTo>
                    <a:pt x="143" y="95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399366" name="Freeform 6">
              <a:extLst>
                <a:ext uri="{FF2B5EF4-FFF2-40B4-BE49-F238E27FC236}">
                  <a16:creationId xmlns:a16="http://schemas.microsoft.com/office/drawing/2014/main" id="{D838903A-3480-684E-2C51-F01C83184543}"/>
                </a:ext>
              </a:extLst>
            </p:cNvPr>
            <p:cNvSpPr>
              <a:spLocks/>
            </p:cNvSpPr>
            <p:nvPr/>
          </p:nvSpPr>
          <p:spPr bwMode="auto">
            <a:xfrm>
              <a:off x="1904" y="866"/>
              <a:ext cx="3360" cy="1547"/>
            </a:xfrm>
            <a:custGeom>
              <a:avLst/>
              <a:gdLst>
                <a:gd name="T0" fmla="*/ 667 w 1627"/>
                <a:gd name="T1" fmla="*/ 0 h 1035"/>
                <a:gd name="T2" fmla="*/ 783 w 1627"/>
                <a:gd name="T3" fmla="*/ 0 h 1035"/>
                <a:gd name="T4" fmla="*/ 924 w 1627"/>
                <a:gd name="T5" fmla="*/ 1 h 1035"/>
                <a:gd name="T6" fmla="*/ 1060 w 1627"/>
                <a:gd name="T7" fmla="*/ 2 h 1035"/>
                <a:gd name="T8" fmla="*/ 1162 w 1627"/>
                <a:gd name="T9" fmla="*/ 4 h 1035"/>
                <a:gd name="T10" fmla="*/ 1221 w 1627"/>
                <a:gd name="T11" fmla="*/ 7 h 1035"/>
                <a:gd name="T12" fmla="*/ 1301 w 1627"/>
                <a:gd name="T13" fmla="*/ 7 h 1035"/>
                <a:gd name="T14" fmla="*/ 1384 w 1627"/>
                <a:gd name="T15" fmla="*/ 10 h 1035"/>
                <a:gd name="T16" fmla="*/ 1458 w 1627"/>
                <a:gd name="T17" fmla="*/ 17 h 1035"/>
                <a:gd name="T18" fmla="*/ 1545 w 1627"/>
                <a:gd name="T19" fmla="*/ 20 h 1035"/>
                <a:gd name="T20" fmla="*/ 1599 w 1627"/>
                <a:gd name="T21" fmla="*/ 31 h 1035"/>
                <a:gd name="T22" fmla="*/ 1620 w 1627"/>
                <a:gd name="T23" fmla="*/ 99 h 1035"/>
                <a:gd name="T24" fmla="*/ 1622 w 1627"/>
                <a:gd name="T25" fmla="*/ 302 h 1035"/>
                <a:gd name="T26" fmla="*/ 1627 w 1627"/>
                <a:gd name="T27" fmla="*/ 604 h 1035"/>
                <a:gd name="T28" fmla="*/ 1618 w 1627"/>
                <a:gd name="T29" fmla="*/ 980 h 1035"/>
                <a:gd name="T30" fmla="*/ 1612 w 1627"/>
                <a:gd name="T31" fmla="*/ 1006 h 1035"/>
                <a:gd name="T32" fmla="*/ 1602 w 1627"/>
                <a:gd name="T33" fmla="*/ 1016 h 1035"/>
                <a:gd name="T34" fmla="*/ 1563 w 1627"/>
                <a:gd name="T35" fmla="*/ 1025 h 1035"/>
                <a:gd name="T36" fmla="*/ 1530 w 1627"/>
                <a:gd name="T37" fmla="*/ 1025 h 1035"/>
                <a:gd name="T38" fmla="*/ 1499 w 1627"/>
                <a:gd name="T39" fmla="*/ 1019 h 1035"/>
                <a:gd name="T40" fmla="*/ 1443 w 1627"/>
                <a:gd name="T41" fmla="*/ 1020 h 1035"/>
                <a:gd name="T42" fmla="*/ 1301 w 1627"/>
                <a:gd name="T43" fmla="*/ 1023 h 1035"/>
                <a:gd name="T44" fmla="*/ 1107 w 1627"/>
                <a:gd name="T45" fmla="*/ 1028 h 1035"/>
                <a:gd name="T46" fmla="*/ 904 w 1627"/>
                <a:gd name="T47" fmla="*/ 1032 h 1035"/>
                <a:gd name="T48" fmla="*/ 739 w 1627"/>
                <a:gd name="T49" fmla="*/ 1035 h 1035"/>
                <a:gd name="T50" fmla="*/ 650 w 1627"/>
                <a:gd name="T51" fmla="*/ 1035 h 1035"/>
                <a:gd name="T52" fmla="*/ 569 w 1627"/>
                <a:gd name="T53" fmla="*/ 1030 h 1035"/>
                <a:gd name="T54" fmla="*/ 481 w 1627"/>
                <a:gd name="T55" fmla="*/ 1023 h 1035"/>
                <a:gd name="T56" fmla="*/ 395 w 1627"/>
                <a:gd name="T57" fmla="*/ 1018 h 1035"/>
                <a:gd name="T58" fmla="*/ 319 w 1627"/>
                <a:gd name="T59" fmla="*/ 1015 h 1035"/>
                <a:gd name="T60" fmla="*/ 262 w 1627"/>
                <a:gd name="T61" fmla="*/ 1018 h 1035"/>
                <a:gd name="T62" fmla="*/ 215 w 1627"/>
                <a:gd name="T63" fmla="*/ 1022 h 1035"/>
                <a:gd name="T64" fmla="*/ 162 w 1627"/>
                <a:gd name="T65" fmla="*/ 1023 h 1035"/>
                <a:gd name="T66" fmla="*/ 110 w 1627"/>
                <a:gd name="T67" fmla="*/ 1022 h 1035"/>
                <a:gd name="T68" fmla="*/ 64 w 1627"/>
                <a:gd name="T69" fmla="*/ 1016 h 1035"/>
                <a:gd name="T70" fmla="*/ 31 w 1627"/>
                <a:gd name="T71" fmla="*/ 1009 h 1035"/>
                <a:gd name="T72" fmla="*/ 0 w 1627"/>
                <a:gd name="T73" fmla="*/ 977 h 1035"/>
                <a:gd name="T74" fmla="*/ 3 w 1627"/>
                <a:gd name="T75" fmla="*/ 708 h 1035"/>
                <a:gd name="T76" fmla="*/ 9 w 1627"/>
                <a:gd name="T77" fmla="*/ 210 h 1035"/>
                <a:gd name="T78" fmla="*/ 26 w 1627"/>
                <a:gd name="T79" fmla="*/ 44 h 1035"/>
                <a:gd name="T80" fmla="*/ 48 w 1627"/>
                <a:gd name="T81" fmla="*/ 18 h 1035"/>
                <a:gd name="T82" fmla="*/ 93 w 1627"/>
                <a:gd name="T83" fmla="*/ 11 h 1035"/>
                <a:gd name="T84" fmla="*/ 156 w 1627"/>
                <a:gd name="T85" fmla="*/ 4 h 1035"/>
                <a:gd name="T86" fmla="*/ 225 w 1627"/>
                <a:gd name="T87" fmla="*/ 1 h 1035"/>
                <a:gd name="T88" fmla="*/ 290 w 1627"/>
                <a:gd name="T89" fmla="*/ 1 h 1035"/>
                <a:gd name="T90" fmla="*/ 339 w 1627"/>
                <a:gd name="T91" fmla="*/ 5 h 1035"/>
                <a:gd name="T92" fmla="*/ 401 w 1627"/>
                <a:gd name="T93" fmla="*/ 8 h 1035"/>
                <a:gd name="T94" fmla="*/ 474 w 1627"/>
                <a:gd name="T95" fmla="*/ 8 h 1035"/>
                <a:gd name="T96" fmla="*/ 543 w 1627"/>
                <a:gd name="T97" fmla="*/ 5 h 1035"/>
                <a:gd name="T98" fmla="*/ 595 w 1627"/>
                <a:gd name="T99" fmla="*/ 2 h 1035"/>
                <a:gd name="T100" fmla="*/ 615 w 1627"/>
                <a:gd name="T101" fmla="*/ 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7" h="1035">
                  <a:moveTo>
                    <a:pt x="615" y="1"/>
                  </a:moveTo>
                  <a:lnTo>
                    <a:pt x="638" y="1"/>
                  </a:lnTo>
                  <a:lnTo>
                    <a:pt x="667" y="0"/>
                  </a:lnTo>
                  <a:lnTo>
                    <a:pt x="701" y="0"/>
                  </a:lnTo>
                  <a:lnTo>
                    <a:pt x="740" y="0"/>
                  </a:lnTo>
                  <a:lnTo>
                    <a:pt x="783" y="0"/>
                  </a:lnTo>
                  <a:lnTo>
                    <a:pt x="829" y="0"/>
                  </a:lnTo>
                  <a:lnTo>
                    <a:pt x="877" y="0"/>
                  </a:lnTo>
                  <a:lnTo>
                    <a:pt x="924" y="1"/>
                  </a:lnTo>
                  <a:lnTo>
                    <a:pt x="970" y="1"/>
                  </a:lnTo>
                  <a:lnTo>
                    <a:pt x="1017" y="1"/>
                  </a:lnTo>
                  <a:lnTo>
                    <a:pt x="1060" y="2"/>
                  </a:lnTo>
                  <a:lnTo>
                    <a:pt x="1099" y="2"/>
                  </a:lnTo>
                  <a:lnTo>
                    <a:pt x="1133" y="2"/>
                  </a:lnTo>
                  <a:lnTo>
                    <a:pt x="1162" y="4"/>
                  </a:lnTo>
                  <a:lnTo>
                    <a:pt x="1185" y="4"/>
                  </a:lnTo>
                  <a:lnTo>
                    <a:pt x="1199" y="5"/>
                  </a:lnTo>
                  <a:lnTo>
                    <a:pt x="1221" y="7"/>
                  </a:lnTo>
                  <a:lnTo>
                    <a:pt x="1245" y="7"/>
                  </a:lnTo>
                  <a:lnTo>
                    <a:pt x="1273" y="7"/>
                  </a:lnTo>
                  <a:lnTo>
                    <a:pt x="1301" y="7"/>
                  </a:lnTo>
                  <a:lnTo>
                    <a:pt x="1329" y="8"/>
                  </a:lnTo>
                  <a:lnTo>
                    <a:pt x="1356" y="8"/>
                  </a:lnTo>
                  <a:lnTo>
                    <a:pt x="1384" y="10"/>
                  </a:lnTo>
                  <a:lnTo>
                    <a:pt x="1407" y="13"/>
                  </a:lnTo>
                  <a:lnTo>
                    <a:pt x="1431" y="15"/>
                  </a:lnTo>
                  <a:lnTo>
                    <a:pt x="1458" y="17"/>
                  </a:lnTo>
                  <a:lnTo>
                    <a:pt x="1489" y="18"/>
                  </a:lnTo>
                  <a:lnTo>
                    <a:pt x="1517" y="18"/>
                  </a:lnTo>
                  <a:lnTo>
                    <a:pt x="1545" y="20"/>
                  </a:lnTo>
                  <a:lnTo>
                    <a:pt x="1569" y="23"/>
                  </a:lnTo>
                  <a:lnTo>
                    <a:pt x="1588" y="26"/>
                  </a:lnTo>
                  <a:lnTo>
                    <a:pt x="1599" y="31"/>
                  </a:lnTo>
                  <a:lnTo>
                    <a:pt x="1611" y="47"/>
                  </a:lnTo>
                  <a:lnTo>
                    <a:pt x="1617" y="69"/>
                  </a:lnTo>
                  <a:lnTo>
                    <a:pt x="1620" y="99"/>
                  </a:lnTo>
                  <a:lnTo>
                    <a:pt x="1621" y="138"/>
                  </a:lnTo>
                  <a:lnTo>
                    <a:pt x="1622" y="205"/>
                  </a:lnTo>
                  <a:lnTo>
                    <a:pt x="1622" y="302"/>
                  </a:lnTo>
                  <a:lnTo>
                    <a:pt x="1624" y="407"/>
                  </a:lnTo>
                  <a:lnTo>
                    <a:pt x="1625" y="493"/>
                  </a:lnTo>
                  <a:lnTo>
                    <a:pt x="1627" y="604"/>
                  </a:lnTo>
                  <a:lnTo>
                    <a:pt x="1627" y="758"/>
                  </a:lnTo>
                  <a:lnTo>
                    <a:pt x="1625" y="902"/>
                  </a:lnTo>
                  <a:lnTo>
                    <a:pt x="1618" y="980"/>
                  </a:lnTo>
                  <a:lnTo>
                    <a:pt x="1615" y="992"/>
                  </a:lnTo>
                  <a:lnTo>
                    <a:pt x="1614" y="1000"/>
                  </a:lnTo>
                  <a:lnTo>
                    <a:pt x="1612" y="1006"/>
                  </a:lnTo>
                  <a:lnTo>
                    <a:pt x="1611" y="1010"/>
                  </a:lnTo>
                  <a:lnTo>
                    <a:pt x="1608" y="1013"/>
                  </a:lnTo>
                  <a:lnTo>
                    <a:pt x="1602" y="1016"/>
                  </a:lnTo>
                  <a:lnTo>
                    <a:pt x="1594" y="1019"/>
                  </a:lnTo>
                  <a:lnTo>
                    <a:pt x="1579" y="1022"/>
                  </a:lnTo>
                  <a:lnTo>
                    <a:pt x="1563" y="1025"/>
                  </a:lnTo>
                  <a:lnTo>
                    <a:pt x="1552" y="1026"/>
                  </a:lnTo>
                  <a:lnTo>
                    <a:pt x="1540" y="1025"/>
                  </a:lnTo>
                  <a:lnTo>
                    <a:pt x="1530" y="1025"/>
                  </a:lnTo>
                  <a:lnTo>
                    <a:pt x="1520" y="1022"/>
                  </a:lnTo>
                  <a:lnTo>
                    <a:pt x="1510" y="1020"/>
                  </a:lnTo>
                  <a:lnTo>
                    <a:pt x="1499" y="1019"/>
                  </a:lnTo>
                  <a:lnTo>
                    <a:pt x="1484" y="1019"/>
                  </a:lnTo>
                  <a:lnTo>
                    <a:pt x="1470" y="1019"/>
                  </a:lnTo>
                  <a:lnTo>
                    <a:pt x="1443" y="1020"/>
                  </a:lnTo>
                  <a:lnTo>
                    <a:pt x="1404" y="1020"/>
                  </a:lnTo>
                  <a:lnTo>
                    <a:pt x="1356" y="1022"/>
                  </a:lnTo>
                  <a:lnTo>
                    <a:pt x="1301" y="1023"/>
                  </a:lnTo>
                  <a:lnTo>
                    <a:pt x="1241" y="1025"/>
                  </a:lnTo>
                  <a:lnTo>
                    <a:pt x="1175" y="1026"/>
                  </a:lnTo>
                  <a:lnTo>
                    <a:pt x="1107" y="1028"/>
                  </a:lnTo>
                  <a:lnTo>
                    <a:pt x="1038" y="1029"/>
                  </a:lnTo>
                  <a:lnTo>
                    <a:pt x="970" y="1030"/>
                  </a:lnTo>
                  <a:lnTo>
                    <a:pt x="904" y="1032"/>
                  </a:lnTo>
                  <a:lnTo>
                    <a:pt x="842" y="1033"/>
                  </a:lnTo>
                  <a:lnTo>
                    <a:pt x="788" y="1033"/>
                  </a:lnTo>
                  <a:lnTo>
                    <a:pt x="739" y="1035"/>
                  </a:lnTo>
                  <a:lnTo>
                    <a:pt x="700" y="1035"/>
                  </a:lnTo>
                  <a:lnTo>
                    <a:pt x="673" y="1035"/>
                  </a:lnTo>
                  <a:lnTo>
                    <a:pt x="650" y="1035"/>
                  </a:lnTo>
                  <a:lnTo>
                    <a:pt x="624" y="1033"/>
                  </a:lnTo>
                  <a:lnTo>
                    <a:pt x="598" y="1032"/>
                  </a:lnTo>
                  <a:lnTo>
                    <a:pt x="569" y="1030"/>
                  </a:lnTo>
                  <a:lnTo>
                    <a:pt x="540" y="1028"/>
                  </a:lnTo>
                  <a:lnTo>
                    <a:pt x="511" y="1026"/>
                  </a:lnTo>
                  <a:lnTo>
                    <a:pt x="481" y="1023"/>
                  </a:lnTo>
                  <a:lnTo>
                    <a:pt x="452" y="1022"/>
                  </a:lnTo>
                  <a:lnTo>
                    <a:pt x="422" y="1020"/>
                  </a:lnTo>
                  <a:lnTo>
                    <a:pt x="395" y="1018"/>
                  </a:lnTo>
                  <a:lnTo>
                    <a:pt x="367" y="1016"/>
                  </a:lnTo>
                  <a:lnTo>
                    <a:pt x="342" y="1016"/>
                  </a:lnTo>
                  <a:lnTo>
                    <a:pt x="319" y="1015"/>
                  </a:lnTo>
                  <a:lnTo>
                    <a:pt x="297" y="1015"/>
                  </a:lnTo>
                  <a:lnTo>
                    <a:pt x="278" y="1016"/>
                  </a:lnTo>
                  <a:lnTo>
                    <a:pt x="262" y="1018"/>
                  </a:lnTo>
                  <a:lnTo>
                    <a:pt x="248" y="1019"/>
                  </a:lnTo>
                  <a:lnTo>
                    <a:pt x="232" y="1020"/>
                  </a:lnTo>
                  <a:lnTo>
                    <a:pt x="215" y="1022"/>
                  </a:lnTo>
                  <a:lnTo>
                    <a:pt x="198" y="1023"/>
                  </a:lnTo>
                  <a:lnTo>
                    <a:pt x="179" y="1023"/>
                  </a:lnTo>
                  <a:lnTo>
                    <a:pt x="162" y="1023"/>
                  </a:lnTo>
                  <a:lnTo>
                    <a:pt x="144" y="1023"/>
                  </a:lnTo>
                  <a:lnTo>
                    <a:pt x="126" y="1022"/>
                  </a:lnTo>
                  <a:lnTo>
                    <a:pt x="110" y="1022"/>
                  </a:lnTo>
                  <a:lnTo>
                    <a:pt x="93" y="1020"/>
                  </a:lnTo>
                  <a:lnTo>
                    <a:pt x="78" y="1019"/>
                  </a:lnTo>
                  <a:lnTo>
                    <a:pt x="64" y="1016"/>
                  </a:lnTo>
                  <a:lnTo>
                    <a:pt x="51" y="1015"/>
                  </a:lnTo>
                  <a:lnTo>
                    <a:pt x="39" y="1012"/>
                  </a:lnTo>
                  <a:lnTo>
                    <a:pt x="31" y="1009"/>
                  </a:lnTo>
                  <a:lnTo>
                    <a:pt x="23" y="1006"/>
                  </a:lnTo>
                  <a:lnTo>
                    <a:pt x="6" y="994"/>
                  </a:lnTo>
                  <a:lnTo>
                    <a:pt x="0" y="977"/>
                  </a:lnTo>
                  <a:lnTo>
                    <a:pt x="0" y="935"/>
                  </a:lnTo>
                  <a:lnTo>
                    <a:pt x="2" y="853"/>
                  </a:lnTo>
                  <a:lnTo>
                    <a:pt x="3" y="708"/>
                  </a:lnTo>
                  <a:lnTo>
                    <a:pt x="5" y="518"/>
                  </a:lnTo>
                  <a:lnTo>
                    <a:pt x="8" y="335"/>
                  </a:lnTo>
                  <a:lnTo>
                    <a:pt x="9" y="210"/>
                  </a:lnTo>
                  <a:lnTo>
                    <a:pt x="12" y="138"/>
                  </a:lnTo>
                  <a:lnTo>
                    <a:pt x="18" y="82"/>
                  </a:lnTo>
                  <a:lnTo>
                    <a:pt x="26" y="44"/>
                  </a:lnTo>
                  <a:lnTo>
                    <a:pt x="35" y="24"/>
                  </a:lnTo>
                  <a:lnTo>
                    <a:pt x="39" y="21"/>
                  </a:lnTo>
                  <a:lnTo>
                    <a:pt x="48" y="18"/>
                  </a:lnTo>
                  <a:lnTo>
                    <a:pt x="59" y="15"/>
                  </a:lnTo>
                  <a:lnTo>
                    <a:pt x="75" y="13"/>
                  </a:lnTo>
                  <a:lnTo>
                    <a:pt x="93" y="11"/>
                  </a:lnTo>
                  <a:lnTo>
                    <a:pt x="111" y="8"/>
                  </a:lnTo>
                  <a:lnTo>
                    <a:pt x="133" y="7"/>
                  </a:lnTo>
                  <a:lnTo>
                    <a:pt x="156" y="4"/>
                  </a:lnTo>
                  <a:lnTo>
                    <a:pt x="179" y="2"/>
                  </a:lnTo>
                  <a:lnTo>
                    <a:pt x="202" y="1"/>
                  </a:lnTo>
                  <a:lnTo>
                    <a:pt x="225" y="1"/>
                  </a:lnTo>
                  <a:lnTo>
                    <a:pt x="248" y="0"/>
                  </a:lnTo>
                  <a:lnTo>
                    <a:pt x="270" y="0"/>
                  </a:lnTo>
                  <a:lnTo>
                    <a:pt x="290" y="1"/>
                  </a:lnTo>
                  <a:lnTo>
                    <a:pt x="307" y="2"/>
                  </a:lnTo>
                  <a:lnTo>
                    <a:pt x="323" y="4"/>
                  </a:lnTo>
                  <a:lnTo>
                    <a:pt x="339" y="5"/>
                  </a:lnTo>
                  <a:lnTo>
                    <a:pt x="357" y="7"/>
                  </a:lnTo>
                  <a:lnTo>
                    <a:pt x="378" y="8"/>
                  </a:lnTo>
                  <a:lnTo>
                    <a:pt x="401" y="8"/>
                  </a:lnTo>
                  <a:lnTo>
                    <a:pt x="425" y="8"/>
                  </a:lnTo>
                  <a:lnTo>
                    <a:pt x="449" y="8"/>
                  </a:lnTo>
                  <a:lnTo>
                    <a:pt x="474" y="8"/>
                  </a:lnTo>
                  <a:lnTo>
                    <a:pt x="497" y="7"/>
                  </a:lnTo>
                  <a:lnTo>
                    <a:pt x="521" y="5"/>
                  </a:lnTo>
                  <a:lnTo>
                    <a:pt x="543" y="5"/>
                  </a:lnTo>
                  <a:lnTo>
                    <a:pt x="563" y="4"/>
                  </a:lnTo>
                  <a:lnTo>
                    <a:pt x="580" y="2"/>
                  </a:lnTo>
                  <a:lnTo>
                    <a:pt x="595" y="2"/>
                  </a:lnTo>
                  <a:lnTo>
                    <a:pt x="605" y="1"/>
                  </a:lnTo>
                  <a:lnTo>
                    <a:pt x="612" y="1"/>
                  </a:lnTo>
                  <a:lnTo>
                    <a:pt x="615"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399367" name="Freeform 7">
              <a:extLst>
                <a:ext uri="{FF2B5EF4-FFF2-40B4-BE49-F238E27FC236}">
                  <a16:creationId xmlns:a16="http://schemas.microsoft.com/office/drawing/2014/main" id="{4C66631B-6BE1-CE1D-F067-FE3307F5AD86}"/>
                </a:ext>
              </a:extLst>
            </p:cNvPr>
            <p:cNvSpPr>
              <a:spLocks/>
            </p:cNvSpPr>
            <p:nvPr/>
          </p:nvSpPr>
          <p:spPr bwMode="auto">
            <a:xfrm>
              <a:off x="1697" y="715"/>
              <a:ext cx="2156" cy="1278"/>
            </a:xfrm>
            <a:custGeom>
              <a:avLst/>
              <a:gdLst>
                <a:gd name="T0" fmla="*/ 757 w 1021"/>
                <a:gd name="T1" fmla="*/ 16 h 782"/>
                <a:gd name="T2" fmla="*/ 812 w 1021"/>
                <a:gd name="T3" fmla="*/ 19 h 782"/>
                <a:gd name="T4" fmla="*/ 867 w 1021"/>
                <a:gd name="T5" fmla="*/ 21 h 782"/>
                <a:gd name="T6" fmla="*/ 922 w 1021"/>
                <a:gd name="T7" fmla="*/ 21 h 782"/>
                <a:gd name="T8" fmla="*/ 976 w 1021"/>
                <a:gd name="T9" fmla="*/ 22 h 782"/>
                <a:gd name="T10" fmla="*/ 1015 w 1021"/>
                <a:gd name="T11" fmla="*/ 23 h 782"/>
                <a:gd name="T12" fmla="*/ 1021 w 1021"/>
                <a:gd name="T13" fmla="*/ 34 h 782"/>
                <a:gd name="T14" fmla="*/ 947 w 1021"/>
                <a:gd name="T15" fmla="*/ 39 h 782"/>
                <a:gd name="T16" fmla="*/ 873 w 1021"/>
                <a:gd name="T17" fmla="*/ 38 h 782"/>
                <a:gd name="T18" fmla="*/ 793 w 1021"/>
                <a:gd name="T19" fmla="*/ 39 h 782"/>
                <a:gd name="T20" fmla="*/ 709 w 1021"/>
                <a:gd name="T21" fmla="*/ 39 h 782"/>
                <a:gd name="T22" fmla="*/ 625 w 1021"/>
                <a:gd name="T23" fmla="*/ 38 h 782"/>
                <a:gd name="T24" fmla="*/ 540 w 1021"/>
                <a:gd name="T25" fmla="*/ 35 h 782"/>
                <a:gd name="T26" fmla="*/ 454 w 1021"/>
                <a:gd name="T27" fmla="*/ 35 h 782"/>
                <a:gd name="T28" fmla="*/ 366 w 1021"/>
                <a:gd name="T29" fmla="*/ 38 h 782"/>
                <a:gd name="T30" fmla="*/ 310 w 1021"/>
                <a:gd name="T31" fmla="*/ 42 h 782"/>
                <a:gd name="T32" fmla="*/ 255 w 1021"/>
                <a:gd name="T33" fmla="*/ 45 h 782"/>
                <a:gd name="T34" fmla="*/ 199 w 1021"/>
                <a:gd name="T35" fmla="*/ 47 h 782"/>
                <a:gd name="T36" fmla="*/ 143 w 1021"/>
                <a:gd name="T37" fmla="*/ 49 h 782"/>
                <a:gd name="T38" fmla="*/ 87 w 1021"/>
                <a:gd name="T39" fmla="*/ 52 h 782"/>
                <a:gd name="T40" fmla="*/ 58 w 1021"/>
                <a:gd name="T41" fmla="*/ 58 h 782"/>
                <a:gd name="T42" fmla="*/ 45 w 1021"/>
                <a:gd name="T43" fmla="*/ 94 h 782"/>
                <a:gd name="T44" fmla="*/ 51 w 1021"/>
                <a:gd name="T45" fmla="*/ 219 h 782"/>
                <a:gd name="T46" fmla="*/ 58 w 1021"/>
                <a:gd name="T47" fmla="*/ 376 h 782"/>
                <a:gd name="T48" fmla="*/ 65 w 1021"/>
                <a:gd name="T49" fmla="*/ 556 h 782"/>
                <a:gd name="T50" fmla="*/ 61 w 1021"/>
                <a:gd name="T51" fmla="*/ 742 h 782"/>
                <a:gd name="T52" fmla="*/ 64 w 1021"/>
                <a:gd name="T53" fmla="*/ 769 h 782"/>
                <a:gd name="T54" fmla="*/ 65 w 1021"/>
                <a:gd name="T55" fmla="*/ 779 h 782"/>
                <a:gd name="T56" fmla="*/ 54 w 1021"/>
                <a:gd name="T57" fmla="*/ 778 h 782"/>
                <a:gd name="T58" fmla="*/ 46 w 1021"/>
                <a:gd name="T59" fmla="*/ 752 h 782"/>
                <a:gd name="T60" fmla="*/ 23 w 1021"/>
                <a:gd name="T61" fmla="*/ 478 h 782"/>
                <a:gd name="T62" fmla="*/ 13 w 1021"/>
                <a:gd name="T63" fmla="*/ 326 h 782"/>
                <a:gd name="T64" fmla="*/ 5 w 1021"/>
                <a:gd name="T65" fmla="*/ 232 h 782"/>
                <a:gd name="T66" fmla="*/ 5 w 1021"/>
                <a:gd name="T67" fmla="*/ 124 h 782"/>
                <a:gd name="T68" fmla="*/ 3 w 1021"/>
                <a:gd name="T69" fmla="*/ 61 h 782"/>
                <a:gd name="T70" fmla="*/ 25 w 1021"/>
                <a:gd name="T71" fmla="*/ 28 h 782"/>
                <a:gd name="T72" fmla="*/ 55 w 1021"/>
                <a:gd name="T73" fmla="*/ 18 h 782"/>
                <a:gd name="T74" fmla="*/ 88 w 1021"/>
                <a:gd name="T75" fmla="*/ 12 h 782"/>
                <a:gd name="T76" fmla="*/ 157 w 1021"/>
                <a:gd name="T77" fmla="*/ 11 h 782"/>
                <a:gd name="T78" fmla="*/ 226 w 1021"/>
                <a:gd name="T79" fmla="*/ 8 h 782"/>
                <a:gd name="T80" fmla="*/ 295 w 1021"/>
                <a:gd name="T81" fmla="*/ 5 h 782"/>
                <a:gd name="T82" fmla="*/ 365 w 1021"/>
                <a:gd name="T83" fmla="*/ 2 h 782"/>
                <a:gd name="T84" fmla="*/ 435 w 1021"/>
                <a:gd name="T85" fmla="*/ 0 h 782"/>
                <a:gd name="T86" fmla="*/ 491 w 1021"/>
                <a:gd name="T87" fmla="*/ 3 h 782"/>
                <a:gd name="T88" fmla="*/ 540 w 1021"/>
                <a:gd name="T89" fmla="*/ 6 h 782"/>
                <a:gd name="T90" fmla="*/ 591 w 1021"/>
                <a:gd name="T91" fmla="*/ 8 h 782"/>
                <a:gd name="T92" fmla="*/ 639 w 1021"/>
                <a:gd name="T93" fmla="*/ 11 h 782"/>
                <a:gd name="T94" fmla="*/ 688 w 1021"/>
                <a:gd name="T95" fmla="*/ 1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1" h="782">
                  <a:moveTo>
                    <a:pt x="720" y="15"/>
                  </a:moveTo>
                  <a:lnTo>
                    <a:pt x="739" y="16"/>
                  </a:lnTo>
                  <a:lnTo>
                    <a:pt x="757" y="16"/>
                  </a:lnTo>
                  <a:lnTo>
                    <a:pt x="776" y="18"/>
                  </a:lnTo>
                  <a:lnTo>
                    <a:pt x="793" y="18"/>
                  </a:lnTo>
                  <a:lnTo>
                    <a:pt x="812" y="19"/>
                  </a:lnTo>
                  <a:lnTo>
                    <a:pt x="831" y="19"/>
                  </a:lnTo>
                  <a:lnTo>
                    <a:pt x="848" y="19"/>
                  </a:lnTo>
                  <a:lnTo>
                    <a:pt x="867" y="21"/>
                  </a:lnTo>
                  <a:lnTo>
                    <a:pt x="884" y="21"/>
                  </a:lnTo>
                  <a:lnTo>
                    <a:pt x="903" y="21"/>
                  </a:lnTo>
                  <a:lnTo>
                    <a:pt x="922" y="21"/>
                  </a:lnTo>
                  <a:lnTo>
                    <a:pt x="939" y="21"/>
                  </a:lnTo>
                  <a:lnTo>
                    <a:pt x="958" y="22"/>
                  </a:lnTo>
                  <a:lnTo>
                    <a:pt x="976" y="22"/>
                  </a:lnTo>
                  <a:lnTo>
                    <a:pt x="994" y="22"/>
                  </a:lnTo>
                  <a:lnTo>
                    <a:pt x="1012" y="22"/>
                  </a:lnTo>
                  <a:lnTo>
                    <a:pt x="1015" y="23"/>
                  </a:lnTo>
                  <a:lnTo>
                    <a:pt x="1018" y="26"/>
                  </a:lnTo>
                  <a:lnTo>
                    <a:pt x="1021" y="29"/>
                  </a:lnTo>
                  <a:lnTo>
                    <a:pt x="1021" y="34"/>
                  </a:lnTo>
                  <a:lnTo>
                    <a:pt x="996" y="36"/>
                  </a:lnTo>
                  <a:lnTo>
                    <a:pt x="972" y="39"/>
                  </a:lnTo>
                  <a:lnTo>
                    <a:pt x="947" y="39"/>
                  </a:lnTo>
                  <a:lnTo>
                    <a:pt x="923" y="39"/>
                  </a:lnTo>
                  <a:lnTo>
                    <a:pt x="897" y="39"/>
                  </a:lnTo>
                  <a:lnTo>
                    <a:pt x="873" y="38"/>
                  </a:lnTo>
                  <a:lnTo>
                    <a:pt x="848" y="38"/>
                  </a:lnTo>
                  <a:lnTo>
                    <a:pt x="822" y="38"/>
                  </a:lnTo>
                  <a:lnTo>
                    <a:pt x="793" y="39"/>
                  </a:lnTo>
                  <a:lnTo>
                    <a:pt x="765" y="39"/>
                  </a:lnTo>
                  <a:lnTo>
                    <a:pt x="737" y="41"/>
                  </a:lnTo>
                  <a:lnTo>
                    <a:pt x="709" y="39"/>
                  </a:lnTo>
                  <a:lnTo>
                    <a:pt x="681" y="39"/>
                  </a:lnTo>
                  <a:lnTo>
                    <a:pt x="652" y="39"/>
                  </a:lnTo>
                  <a:lnTo>
                    <a:pt x="625" y="38"/>
                  </a:lnTo>
                  <a:lnTo>
                    <a:pt x="596" y="36"/>
                  </a:lnTo>
                  <a:lnTo>
                    <a:pt x="567" y="36"/>
                  </a:lnTo>
                  <a:lnTo>
                    <a:pt x="540" y="35"/>
                  </a:lnTo>
                  <a:lnTo>
                    <a:pt x="511" y="35"/>
                  </a:lnTo>
                  <a:lnTo>
                    <a:pt x="483" y="34"/>
                  </a:lnTo>
                  <a:lnTo>
                    <a:pt x="454" y="35"/>
                  </a:lnTo>
                  <a:lnTo>
                    <a:pt x="425" y="35"/>
                  </a:lnTo>
                  <a:lnTo>
                    <a:pt x="396" y="36"/>
                  </a:lnTo>
                  <a:lnTo>
                    <a:pt x="366" y="38"/>
                  </a:lnTo>
                  <a:lnTo>
                    <a:pt x="347" y="39"/>
                  </a:lnTo>
                  <a:lnTo>
                    <a:pt x="329" y="41"/>
                  </a:lnTo>
                  <a:lnTo>
                    <a:pt x="310" y="42"/>
                  </a:lnTo>
                  <a:lnTo>
                    <a:pt x="291" y="44"/>
                  </a:lnTo>
                  <a:lnTo>
                    <a:pt x="272" y="44"/>
                  </a:lnTo>
                  <a:lnTo>
                    <a:pt x="255" y="45"/>
                  </a:lnTo>
                  <a:lnTo>
                    <a:pt x="236" y="45"/>
                  </a:lnTo>
                  <a:lnTo>
                    <a:pt x="218" y="47"/>
                  </a:lnTo>
                  <a:lnTo>
                    <a:pt x="199" y="47"/>
                  </a:lnTo>
                  <a:lnTo>
                    <a:pt x="180" y="48"/>
                  </a:lnTo>
                  <a:lnTo>
                    <a:pt x="162" y="48"/>
                  </a:lnTo>
                  <a:lnTo>
                    <a:pt x="143" y="49"/>
                  </a:lnTo>
                  <a:lnTo>
                    <a:pt x="124" y="51"/>
                  </a:lnTo>
                  <a:lnTo>
                    <a:pt x="106" y="51"/>
                  </a:lnTo>
                  <a:lnTo>
                    <a:pt x="87" y="52"/>
                  </a:lnTo>
                  <a:lnTo>
                    <a:pt x="67" y="54"/>
                  </a:lnTo>
                  <a:lnTo>
                    <a:pt x="62" y="57"/>
                  </a:lnTo>
                  <a:lnTo>
                    <a:pt x="58" y="58"/>
                  </a:lnTo>
                  <a:lnTo>
                    <a:pt x="54" y="61"/>
                  </a:lnTo>
                  <a:lnTo>
                    <a:pt x="51" y="64"/>
                  </a:lnTo>
                  <a:lnTo>
                    <a:pt x="45" y="94"/>
                  </a:lnTo>
                  <a:lnTo>
                    <a:pt x="46" y="136"/>
                  </a:lnTo>
                  <a:lnTo>
                    <a:pt x="48" y="178"/>
                  </a:lnTo>
                  <a:lnTo>
                    <a:pt x="51" y="219"/>
                  </a:lnTo>
                  <a:lnTo>
                    <a:pt x="55" y="261"/>
                  </a:lnTo>
                  <a:lnTo>
                    <a:pt x="55" y="317"/>
                  </a:lnTo>
                  <a:lnTo>
                    <a:pt x="58" y="376"/>
                  </a:lnTo>
                  <a:lnTo>
                    <a:pt x="62" y="437"/>
                  </a:lnTo>
                  <a:lnTo>
                    <a:pt x="67" y="496"/>
                  </a:lnTo>
                  <a:lnTo>
                    <a:pt x="65" y="556"/>
                  </a:lnTo>
                  <a:lnTo>
                    <a:pt x="67" y="618"/>
                  </a:lnTo>
                  <a:lnTo>
                    <a:pt x="67" y="680"/>
                  </a:lnTo>
                  <a:lnTo>
                    <a:pt x="61" y="742"/>
                  </a:lnTo>
                  <a:lnTo>
                    <a:pt x="62" y="751"/>
                  </a:lnTo>
                  <a:lnTo>
                    <a:pt x="62" y="759"/>
                  </a:lnTo>
                  <a:lnTo>
                    <a:pt x="64" y="769"/>
                  </a:lnTo>
                  <a:lnTo>
                    <a:pt x="68" y="776"/>
                  </a:lnTo>
                  <a:lnTo>
                    <a:pt x="68" y="778"/>
                  </a:lnTo>
                  <a:lnTo>
                    <a:pt x="65" y="779"/>
                  </a:lnTo>
                  <a:lnTo>
                    <a:pt x="64" y="781"/>
                  </a:lnTo>
                  <a:lnTo>
                    <a:pt x="61" y="782"/>
                  </a:lnTo>
                  <a:lnTo>
                    <a:pt x="54" y="778"/>
                  </a:lnTo>
                  <a:lnTo>
                    <a:pt x="51" y="769"/>
                  </a:lnTo>
                  <a:lnTo>
                    <a:pt x="51" y="761"/>
                  </a:lnTo>
                  <a:lnTo>
                    <a:pt x="46" y="752"/>
                  </a:lnTo>
                  <a:lnTo>
                    <a:pt x="39" y="660"/>
                  </a:lnTo>
                  <a:lnTo>
                    <a:pt x="32" y="569"/>
                  </a:lnTo>
                  <a:lnTo>
                    <a:pt x="23" y="478"/>
                  </a:lnTo>
                  <a:lnTo>
                    <a:pt x="15" y="386"/>
                  </a:lnTo>
                  <a:lnTo>
                    <a:pt x="13" y="356"/>
                  </a:lnTo>
                  <a:lnTo>
                    <a:pt x="13" y="326"/>
                  </a:lnTo>
                  <a:lnTo>
                    <a:pt x="12" y="296"/>
                  </a:lnTo>
                  <a:lnTo>
                    <a:pt x="9" y="267"/>
                  </a:lnTo>
                  <a:lnTo>
                    <a:pt x="5" y="232"/>
                  </a:lnTo>
                  <a:lnTo>
                    <a:pt x="3" y="196"/>
                  </a:lnTo>
                  <a:lnTo>
                    <a:pt x="2" y="160"/>
                  </a:lnTo>
                  <a:lnTo>
                    <a:pt x="5" y="124"/>
                  </a:lnTo>
                  <a:lnTo>
                    <a:pt x="2" y="103"/>
                  </a:lnTo>
                  <a:lnTo>
                    <a:pt x="0" y="83"/>
                  </a:lnTo>
                  <a:lnTo>
                    <a:pt x="3" y="61"/>
                  </a:lnTo>
                  <a:lnTo>
                    <a:pt x="9" y="42"/>
                  </a:lnTo>
                  <a:lnTo>
                    <a:pt x="16" y="34"/>
                  </a:lnTo>
                  <a:lnTo>
                    <a:pt x="25" y="28"/>
                  </a:lnTo>
                  <a:lnTo>
                    <a:pt x="35" y="22"/>
                  </a:lnTo>
                  <a:lnTo>
                    <a:pt x="45" y="19"/>
                  </a:lnTo>
                  <a:lnTo>
                    <a:pt x="55" y="18"/>
                  </a:lnTo>
                  <a:lnTo>
                    <a:pt x="67" y="15"/>
                  </a:lnTo>
                  <a:lnTo>
                    <a:pt x="78" y="13"/>
                  </a:lnTo>
                  <a:lnTo>
                    <a:pt x="88" y="12"/>
                  </a:lnTo>
                  <a:lnTo>
                    <a:pt x="111" y="12"/>
                  </a:lnTo>
                  <a:lnTo>
                    <a:pt x="134" y="12"/>
                  </a:lnTo>
                  <a:lnTo>
                    <a:pt x="157" y="11"/>
                  </a:lnTo>
                  <a:lnTo>
                    <a:pt x="180" y="11"/>
                  </a:lnTo>
                  <a:lnTo>
                    <a:pt x="203" y="9"/>
                  </a:lnTo>
                  <a:lnTo>
                    <a:pt x="226" y="8"/>
                  </a:lnTo>
                  <a:lnTo>
                    <a:pt x="249" y="6"/>
                  </a:lnTo>
                  <a:lnTo>
                    <a:pt x="272" y="6"/>
                  </a:lnTo>
                  <a:lnTo>
                    <a:pt x="295" y="5"/>
                  </a:lnTo>
                  <a:lnTo>
                    <a:pt x="319" y="3"/>
                  </a:lnTo>
                  <a:lnTo>
                    <a:pt x="342" y="2"/>
                  </a:lnTo>
                  <a:lnTo>
                    <a:pt x="365" y="2"/>
                  </a:lnTo>
                  <a:lnTo>
                    <a:pt x="388" y="0"/>
                  </a:lnTo>
                  <a:lnTo>
                    <a:pt x="412" y="0"/>
                  </a:lnTo>
                  <a:lnTo>
                    <a:pt x="435" y="0"/>
                  </a:lnTo>
                  <a:lnTo>
                    <a:pt x="460" y="0"/>
                  </a:lnTo>
                  <a:lnTo>
                    <a:pt x="475" y="2"/>
                  </a:lnTo>
                  <a:lnTo>
                    <a:pt x="491" y="3"/>
                  </a:lnTo>
                  <a:lnTo>
                    <a:pt x="508" y="5"/>
                  </a:lnTo>
                  <a:lnTo>
                    <a:pt x="524" y="5"/>
                  </a:lnTo>
                  <a:lnTo>
                    <a:pt x="540" y="6"/>
                  </a:lnTo>
                  <a:lnTo>
                    <a:pt x="557" y="6"/>
                  </a:lnTo>
                  <a:lnTo>
                    <a:pt x="573" y="8"/>
                  </a:lnTo>
                  <a:lnTo>
                    <a:pt x="591" y="8"/>
                  </a:lnTo>
                  <a:lnTo>
                    <a:pt x="606" y="9"/>
                  </a:lnTo>
                  <a:lnTo>
                    <a:pt x="624" y="9"/>
                  </a:lnTo>
                  <a:lnTo>
                    <a:pt x="639" y="11"/>
                  </a:lnTo>
                  <a:lnTo>
                    <a:pt x="657" y="11"/>
                  </a:lnTo>
                  <a:lnTo>
                    <a:pt x="673" y="12"/>
                  </a:lnTo>
                  <a:lnTo>
                    <a:pt x="688" y="12"/>
                  </a:lnTo>
                  <a:lnTo>
                    <a:pt x="704" y="13"/>
                  </a:lnTo>
                  <a:lnTo>
                    <a:pt x="7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399368" name="Freeform 8">
              <a:extLst>
                <a:ext uri="{FF2B5EF4-FFF2-40B4-BE49-F238E27FC236}">
                  <a16:creationId xmlns:a16="http://schemas.microsoft.com/office/drawing/2014/main" id="{8D7B89B2-C438-174E-F90F-4A9D70937235}"/>
                </a:ext>
              </a:extLst>
            </p:cNvPr>
            <p:cNvSpPr>
              <a:spLocks/>
            </p:cNvSpPr>
            <p:nvPr/>
          </p:nvSpPr>
          <p:spPr bwMode="auto">
            <a:xfrm>
              <a:off x="3812" y="742"/>
              <a:ext cx="1614" cy="777"/>
            </a:xfrm>
            <a:custGeom>
              <a:avLst/>
              <a:gdLst>
                <a:gd name="T0" fmla="*/ 459 w 789"/>
                <a:gd name="T1" fmla="*/ 1 h 488"/>
                <a:gd name="T2" fmla="*/ 494 w 789"/>
                <a:gd name="T3" fmla="*/ 0 h 488"/>
                <a:gd name="T4" fmla="*/ 528 w 789"/>
                <a:gd name="T5" fmla="*/ 0 h 488"/>
                <a:gd name="T6" fmla="*/ 561 w 789"/>
                <a:gd name="T7" fmla="*/ 1 h 488"/>
                <a:gd name="T8" fmla="*/ 596 w 789"/>
                <a:gd name="T9" fmla="*/ 3 h 488"/>
                <a:gd name="T10" fmla="*/ 630 w 789"/>
                <a:gd name="T11" fmla="*/ 4 h 488"/>
                <a:gd name="T12" fmla="*/ 665 w 789"/>
                <a:gd name="T13" fmla="*/ 6 h 488"/>
                <a:gd name="T14" fmla="*/ 699 w 789"/>
                <a:gd name="T15" fmla="*/ 6 h 488"/>
                <a:gd name="T16" fmla="*/ 724 w 789"/>
                <a:gd name="T17" fmla="*/ 7 h 488"/>
                <a:gd name="T18" fmla="*/ 740 w 789"/>
                <a:gd name="T19" fmla="*/ 7 h 488"/>
                <a:gd name="T20" fmla="*/ 756 w 789"/>
                <a:gd name="T21" fmla="*/ 10 h 488"/>
                <a:gd name="T22" fmla="*/ 767 w 789"/>
                <a:gd name="T23" fmla="*/ 17 h 488"/>
                <a:gd name="T24" fmla="*/ 781 w 789"/>
                <a:gd name="T25" fmla="*/ 35 h 488"/>
                <a:gd name="T26" fmla="*/ 786 w 789"/>
                <a:gd name="T27" fmla="*/ 65 h 488"/>
                <a:gd name="T28" fmla="*/ 789 w 789"/>
                <a:gd name="T29" fmla="*/ 174 h 488"/>
                <a:gd name="T30" fmla="*/ 781 w 789"/>
                <a:gd name="T31" fmla="*/ 360 h 488"/>
                <a:gd name="T32" fmla="*/ 776 w 789"/>
                <a:gd name="T33" fmla="*/ 462 h 488"/>
                <a:gd name="T34" fmla="*/ 774 w 789"/>
                <a:gd name="T35" fmla="*/ 484 h 488"/>
                <a:gd name="T36" fmla="*/ 763 w 789"/>
                <a:gd name="T37" fmla="*/ 481 h 488"/>
                <a:gd name="T38" fmla="*/ 760 w 789"/>
                <a:gd name="T39" fmla="*/ 459 h 488"/>
                <a:gd name="T40" fmla="*/ 760 w 789"/>
                <a:gd name="T41" fmla="*/ 419 h 488"/>
                <a:gd name="T42" fmla="*/ 758 w 789"/>
                <a:gd name="T43" fmla="*/ 357 h 488"/>
                <a:gd name="T44" fmla="*/ 760 w 789"/>
                <a:gd name="T45" fmla="*/ 261 h 488"/>
                <a:gd name="T46" fmla="*/ 751 w 789"/>
                <a:gd name="T47" fmla="*/ 131 h 488"/>
                <a:gd name="T48" fmla="*/ 738 w 789"/>
                <a:gd name="T49" fmla="*/ 55 h 488"/>
                <a:gd name="T50" fmla="*/ 715 w 789"/>
                <a:gd name="T51" fmla="*/ 46 h 488"/>
                <a:gd name="T52" fmla="*/ 676 w 789"/>
                <a:gd name="T53" fmla="*/ 43 h 488"/>
                <a:gd name="T54" fmla="*/ 623 w 789"/>
                <a:gd name="T55" fmla="*/ 40 h 488"/>
                <a:gd name="T56" fmla="*/ 570 w 789"/>
                <a:gd name="T57" fmla="*/ 37 h 488"/>
                <a:gd name="T58" fmla="*/ 517 w 789"/>
                <a:gd name="T59" fmla="*/ 36 h 488"/>
                <a:gd name="T60" fmla="*/ 463 w 789"/>
                <a:gd name="T61" fmla="*/ 35 h 488"/>
                <a:gd name="T62" fmla="*/ 409 w 789"/>
                <a:gd name="T63" fmla="*/ 35 h 488"/>
                <a:gd name="T64" fmla="*/ 355 w 789"/>
                <a:gd name="T65" fmla="*/ 35 h 488"/>
                <a:gd name="T66" fmla="*/ 302 w 789"/>
                <a:gd name="T67" fmla="*/ 36 h 488"/>
                <a:gd name="T68" fmla="*/ 258 w 789"/>
                <a:gd name="T69" fmla="*/ 35 h 488"/>
                <a:gd name="T70" fmla="*/ 225 w 789"/>
                <a:gd name="T71" fmla="*/ 33 h 488"/>
                <a:gd name="T72" fmla="*/ 190 w 789"/>
                <a:gd name="T73" fmla="*/ 32 h 488"/>
                <a:gd name="T74" fmla="*/ 157 w 789"/>
                <a:gd name="T75" fmla="*/ 30 h 488"/>
                <a:gd name="T76" fmla="*/ 124 w 789"/>
                <a:gd name="T77" fmla="*/ 29 h 488"/>
                <a:gd name="T78" fmla="*/ 91 w 789"/>
                <a:gd name="T79" fmla="*/ 27 h 488"/>
                <a:gd name="T80" fmla="*/ 58 w 789"/>
                <a:gd name="T81" fmla="*/ 27 h 488"/>
                <a:gd name="T82" fmla="*/ 24 w 789"/>
                <a:gd name="T83" fmla="*/ 27 h 488"/>
                <a:gd name="T84" fmla="*/ 7 w 789"/>
                <a:gd name="T85" fmla="*/ 26 h 488"/>
                <a:gd name="T86" fmla="*/ 3 w 789"/>
                <a:gd name="T87" fmla="*/ 24 h 488"/>
                <a:gd name="T88" fmla="*/ 1 w 789"/>
                <a:gd name="T89" fmla="*/ 17 h 488"/>
                <a:gd name="T90" fmla="*/ 9 w 789"/>
                <a:gd name="T91" fmla="*/ 13 h 488"/>
                <a:gd name="T92" fmla="*/ 40 w 789"/>
                <a:gd name="T93" fmla="*/ 10 h 488"/>
                <a:gd name="T94" fmla="*/ 94 w 789"/>
                <a:gd name="T95" fmla="*/ 9 h 488"/>
                <a:gd name="T96" fmla="*/ 147 w 789"/>
                <a:gd name="T97" fmla="*/ 7 h 488"/>
                <a:gd name="T98" fmla="*/ 199 w 789"/>
                <a:gd name="T99" fmla="*/ 6 h 488"/>
                <a:gd name="T100" fmla="*/ 252 w 789"/>
                <a:gd name="T101" fmla="*/ 4 h 488"/>
                <a:gd name="T102" fmla="*/ 305 w 789"/>
                <a:gd name="T103" fmla="*/ 3 h 488"/>
                <a:gd name="T104" fmla="*/ 360 w 789"/>
                <a:gd name="T105" fmla="*/ 3 h 488"/>
                <a:gd name="T106" fmla="*/ 414 w 789"/>
                <a:gd name="T107" fmla="*/ 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9" h="488">
                  <a:moveTo>
                    <a:pt x="442" y="3"/>
                  </a:moveTo>
                  <a:lnTo>
                    <a:pt x="459" y="1"/>
                  </a:lnTo>
                  <a:lnTo>
                    <a:pt x="476" y="0"/>
                  </a:lnTo>
                  <a:lnTo>
                    <a:pt x="494" y="0"/>
                  </a:lnTo>
                  <a:lnTo>
                    <a:pt x="511" y="0"/>
                  </a:lnTo>
                  <a:lnTo>
                    <a:pt x="528" y="0"/>
                  </a:lnTo>
                  <a:lnTo>
                    <a:pt x="544" y="1"/>
                  </a:lnTo>
                  <a:lnTo>
                    <a:pt x="561" y="1"/>
                  </a:lnTo>
                  <a:lnTo>
                    <a:pt x="579" y="1"/>
                  </a:lnTo>
                  <a:lnTo>
                    <a:pt x="596" y="3"/>
                  </a:lnTo>
                  <a:lnTo>
                    <a:pt x="613" y="4"/>
                  </a:lnTo>
                  <a:lnTo>
                    <a:pt x="630" y="4"/>
                  </a:lnTo>
                  <a:lnTo>
                    <a:pt x="648" y="6"/>
                  </a:lnTo>
                  <a:lnTo>
                    <a:pt x="665" y="6"/>
                  </a:lnTo>
                  <a:lnTo>
                    <a:pt x="682" y="6"/>
                  </a:lnTo>
                  <a:lnTo>
                    <a:pt x="699" y="6"/>
                  </a:lnTo>
                  <a:lnTo>
                    <a:pt x="717" y="6"/>
                  </a:lnTo>
                  <a:lnTo>
                    <a:pt x="724" y="7"/>
                  </a:lnTo>
                  <a:lnTo>
                    <a:pt x="733" y="7"/>
                  </a:lnTo>
                  <a:lnTo>
                    <a:pt x="740" y="7"/>
                  </a:lnTo>
                  <a:lnTo>
                    <a:pt x="748" y="9"/>
                  </a:lnTo>
                  <a:lnTo>
                    <a:pt x="756" y="10"/>
                  </a:lnTo>
                  <a:lnTo>
                    <a:pt x="763" y="13"/>
                  </a:lnTo>
                  <a:lnTo>
                    <a:pt x="767" y="17"/>
                  </a:lnTo>
                  <a:lnTo>
                    <a:pt x="771" y="23"/>
                  </a:lnTo>
                  <a:lnTo>
                    <a:pt x="781" y="35"/>
                  </a:lnTo>
                  <a:lnTo>
                    <a:pt x="784" y="49"/>
                  </a:lnTo>
                  <a:lnTo>
                    <a:pt x="786" y="65"/>
                  </a:lnTo>
                  <a:lnTo>
                    <a:pt x="787" y="81"/>
                  </a:lnTo>
                  <a:lnTo>
                    <a:pt x="789" y="174"/>
                  </a:lnTo>
                  <a:lnTo>
                    <a:pt x="786" y="266"/>
                  </a:lnTo>
                  <a:lnTo>
                    <a:pt x="781" y="360"/>
                  </a:lnTo>
                  <a:lnTo>
                    <a:pt x="779" y="453"/>
                  </a:lnTo>
                  <a:lnTo>
                    <a:pt x="776" y="462"/>
                  </a:lnTo>
                  <a:lnTo>
                    <a:pt x="776" y="474"/>
                  </a:lnTo>
                  <a:lnTo>
                    <a:pt x="774" y="484"/>
                  </a:lnTo>
                  <a:lnTo>
                    <a:pt x="767" y="488"/>
                  </a:lnTo>
                  <a:lnTo>
                    <a:pt x="763" y="481"/>
                  </a:lnTo>
                  <a:lnTo>
                    <a:pt x="761" y="471"/>
                  </a:lnTo>
                  <a:lnTo>
                    <a:pt x="760" y="459"/>
                  </a:lnTo>
                  <a:lnTo>
                    <a:pt x="758" y="449"/>
                  </a:lnTo>
                  <a:lnTo>
                    <a:pt x="760" y="419"/>
                  </a:lnTo>
                  <a:lnTo>
                    <a:pt x="760" y="387"/>
                  </a:lnTo>
                  <a:lnTo>
                    <a:pt x="758" y="357"/>
                  </a:lnTo>
                  <a:lnTo>
                    <a:pt x="757" y="325"/>
                  </a:lnTo>
                  <a:lnTo>
                    <a:pt x="760" y="261"/>
                  </a:lnTo>
                  <a:lnTo>
                    <a:pt x="757" y="196"/>
                  </a:lnTo>
                  <a:lnTo>
                    <a:pt x="751" y="131"/>
                  </a:lnTo>
                  <a:lnTo>
                    <a:pt x="744" y="66"/>
                  </a:lnTo>
                  <a:lnTo>
                    <a:pt x="738" y="55"/>
                  </a:lnTo>
                  <a:lnTo>
                    <a:pt x="728" y="49"/>
                  </a:lnTo>
                  <a:lnTo>
                    <a:pt x="715" y="46"/>
                  </a:lnTo>
                  <a:lnTo>
                    <a:pt x="702" y="45"/>
                  </a:lnTo>
                  <a:lnTo>
                    <a:pt x="676" y="43"/>
                  </a:lnTo>
                  <a:lnTo>
                    <a:pt x="649" y="42"/>
                  </a:lnTo>
                  <a:lnTo>
                    <a:pt x="623" y="40"/>
                  </a:lnTo>
                  <a:lnTo>
                    <a:pt x="597" y="39"/>
                  </a:lnTo>
                  <a:lnTo>
                    <a:pt x="570" y="37"/>
                  </a:lnTo>
                  <a:lnTo>
                    <a:pt x="544" y="37"/>
                  </a:lnTo>
                  <a:lnTo>
                    <a:pt x="517" y="36"/>
                  </a:lnTo>
                  <a:lnTo>
                    <a:pt x="489" y="36"/>
                  </a:lnTo>
                  <a:lnTo>
                    <a:pt x="463" y="35"/>
                  </a:lnTo>
                  <a:lnTo>
                    <a:pt x="436" y="35"/>
                  </a:lnTo>
                  <a:lnTo>
                    <a:pt x="409" y="35"/>
                  </a:lnTo>
                  <a:lnTo>
                    <a:pt x="383" y="35"/>
                  </a:lnTo>
                  <a:lnTo>
                    <a:pt x="355" y="35"/>
                  </a:lnTo>
                  <a:lnTo>
                    <a:pt x="328" y="35"/>
                  </a:lnTo>
                  <a:lnTo>
                    <a:pt x="302" y="36"/>
                  </a:lnTo>
                  <a:lnTo>
                    <a:pt x="275" y="36"/>
                  </a:lnTo>
                  <a:lnTo>
                    <a:pt x="258" y="35"/>
                  </a:lnTo>
                  <a:lnTo>
                    <a:pt x="240" y="35"/>
                  </a:lnTo>
                  <a:lnTo>
                    <a:pt x="225" y="33"/>
                  </a:lnTo>
                  <a:lnTo>
                    <a:pt x="207" y="32"/>
                  </a:lnTo>
                  <a:lnTo>
                    <a:pt x="190" y="32"/>
                  </a:lnTo>
                  <a:lnTo>
                    <a:pt x="174" y="30"/>
                  </a:lnTo>
                  <a:lnTo>
                    <a:pt x="157" y="30"/>
                  </a:lnTo>
                  <a:lnTo>
                    <a:pt x="141" y="29"/>
                  </a:lnTo>
                  <a:lnTo>
                    <a:pt x="124" y="29"/>
                  </a:lnTo>
                  <a:lnTo>
                    <a:pt x="108" y="27"/>
                  </a:lnTo>
                  <a:lnTo>
                    <a:pt x="91" y="27"/>
                  </a:lnTo>
                  <a:lnTo>
                    <a:pt x="75" y="27"/>
                  </a:lnTo>
                  <a:lnTo>
                    <a:pt x="58" y="27"/>
                  </a:lnTo>
                  <a:lnTo>
                    <a:pt x="42" y="27"/>
                  </a:lnTo>
                  <a:lnTo>
                    <a:pt x="24" y="27"/>
                  </a:lnTo>
                  <a:lnTo>
                    <a:pt x="9" y="27"/>
                  </a:lnTo>
                  <a:lnTo>
                    <a:pt x="7" y="26"/>
                  </a:lnTo>
                  <a:lnTo>
                    <a:pt x="4" y="26"/>
                  </a:lnTo>
                  <a:lnTo>
                    <a:pt x="3" y="24"/>
                  </a:lnTo>
                  <a:lnTo>
                    <a:pt x="0" y="23"/>
                  </a:lnTo>
                  <a:lnTo>
                    <a:pt x="1" y="17"/>
                  </a:lnTo>
                  <a:lnTo>
                    <a:pt x="4" y="14"/>
                  </a:lnTo>
                  <a:lnTo>
                    <a:pt x="9" y="13"/>
                  </a:lnTo>
                  <a:lnTo>
                    <a:pt x="13" y="11"/>
                  </a:lnTo>
                  <a:lnTo>
                    <a:pt x="40" y="10"/>
                  </a:lnTo>
                  <a:lnTo>
                    <a:pt x="66" y="10"/>
                  </a:lnTo>
                  <a:lnTo>
                    <a:pt x="94" y="9"/>
                  </a:lnTo>
                  <a:lnTo>
                    <a:pt x="119" y="7"/>
                  </a:lnTo>
                  <a:lnTo>
                    <a:pt x="147" y="7"/>
                  </a:lnTo>
                  <a:lnTo>
                    <a:pt x="173" y="6"/>
                  </a:lnTo>
                  <a:lnTo>
                    <a:pt x="199" y="6"/>
                  </a:lnTo>
                  <a:lnTo>
                    <a:pt x="226" y="4"/>
                  </a:lnTo>
                  <a:lnTo>
                    <a:pt x="252" y="4"/>
                  </a:lnTo>
                  <a:lnTo>
                    <a:pt x="279" y="3"/>
                  </a:lnTo>
                  <a:lnTo>
                    <a:pt x="305" y="3"/>
                  </a:lnTo>
                  <a:lnTo>
                    <a:pt x="332" y="3"/>
                  </a:lnTo>
                  <a:lnTo>
                    <a:pt x="360" y="3"/>
                  </a:lnTo>
                  <a:lnTo>
                    <a:pt x="387" y="3"/>
                  </a:lnTo>
                  <a:lnTo>
                    <a:pt x="414" y="3"/>
                  </a:lnTo>
                  <a:lnTo>
                    <a:pt x="44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399369" name="Freeform 9">
              <a:extLst>
                <a:ext uri="{FF2B5EF4-FFF2-40B4-BE49-F238E27FC236}">
                  <a16:creationId xmlns:a16="http://schemas.microsoft.com/office/drawing/2014/main" id="{08127400-FE22-CD4B-F515-01F4C1812470}"/>
                </a:ext>
              </a:extLst>
            </p:cNvPr>
            <p:cNvSpPr>
              <a:spLocks/>
            </p:cNvSpPr>
            <p:nvPr/>
          </p:nvSpPr>
          <p:spPr bwMode="auto">
            <a:xfrm>
              <a:off x="1869" y="837"/>
              <a:ext cx="2578" cy="1372"/>
            </a:xfrm>
            <a:custGeom>
              <a:avLst/>
              <a:gdLst>
                <a:gd name="T0" fmla="*/ 734 w 1248"/>
                <a:gd name="T1" fmla="*/ 2 h 844"/>
                <a:gd name="T2" fmla="*/ 821 w 1248"/>
                <a:gd name="T3" fmla="*/ 6 h 844"/>
                <a:gd name="T4" fmla="*/ 907 w 1248"/>
                <a:gd name="T5" fmla="*/ 12 h 844"/>
                <a:gd name="T6" fmla="*/ 993 w 1248"/>
                <a:gd name="T7" fmla="*/ 16 h 844"/>
                <a:gd name="T8" fmla="*/ 1080 w 1248"/>
                <a:gd name="T9" fmla="*/ 19 h 844"/>
                <a:gd name="T10" fmla="*/ 1152 w 1248"/>
                <a:gd name="T11" fmla="*/ 19 h 844"/>
                <a:gd name="T12" fmla="*/ 1193 w 1248"/>
                <a:gd name="T13" fmla="*/ 20 h 844"/>
                <a:gd name="T14" fmla="*/ 1234 w 1248"/>
                <a:gd name="T15" fmla="*/ 23 h 844"/>
                <a:gd name="T16" fmla="*/ 1248 w 1248"/>
                <a:gd name="T17" fmla="*/ 28 h 844"/>
                <a:gd name="T18" fmla="*/ 1245 w 1248"/>
                <a:gd name="T19" fmla="*/ 35 h 844"/>
                <a:gd name="T20" fmla="*/ 1152 w 1248"/>
                <a:gd name="T21" fmla="*/ 39 h 844"/>
                <a:gd name="T22" fmla="*/ 1054 w 1248"/>
                <a:gd name="T23" fmla="*/ 41 h 844"/>
                <a:gd name="T24" fmla="*/ 954 w 1248"/>
                <a:gd name="T25" fmla="*/ 41 h 844"/>
                <a:gd name="T26" fmla="*/ 855 w 1248"/>
                <a:gd name="T27" fmla="*/ 41 h 844"/>
                <a:gd name="T28" fmla="*/ 756 w 1248"/>
                <a:gd name="T29" fmla="*/ 41 h 844"/>
                <a:gd name="T30" fmla="*/ 675 w 1248"/>
                <a:gd name="T31" fmla="*/ 39 h 844"/>
                <a:gd name="T32" fmla="*/ 625 w 1248"/>
                <a:gd name="T33" fmla="*/ 41 h 844"/>
                <a:gd name="T34" fmla="*/ 574 w 1248"/>
                <a:gd name="T35" fmla="*/ 44 h 844"/>
                <a:gd name="T36" fmla="*/ 524 w 1248"/>
                <a:gd name="T37" fmla="*/ 45 h 844"/>
                <a:gd name="T38" fmla="*/ 472 w 1248"/>
                <a:gd name="T39" fmla="*/ 45 h 844"/>
                <a:gd name="T40" fmla="*/ 420 w 1248"/>
                <a:gd name="T41" fmla="*/ 45 h 844"/>
                <a:gd name="T42" fmla="*/ 357 w 1248"/>
                <a:gd name="T43" fmla="*/ 45 h 844"/>
                <a:gd name="T44" fmla="*/ 294 w 1248"/>
                <a:gd name="T45" fmla="*/ 46 h 844"/>
                <a:gd name="T46" fmla="*/ 230 w 1248"/>
                <a:gd name="T47" fmla="*/ 48 h 844"/>
                <a:gd name="T48" fmla="*/ 166 w 1248"/>
                <a:gd name="T49" fmla="*/ 49 h 844"/>
                <a:gd name="T50" fmla="*/ 101 w 1248"/>
                <a:gd name="T51" fmla="*/ 52 h 844"/>
                <a:gd name="T52" fmla="*/ 62 w 1248"/>
                <a:gd name="T53" fmla="*/ 65 h 844"/>
                <a:gd name="T54" fmla="*/ 52 w 1248"/>
                <a:gd name="T55" fmla="*/ 128 h 844"/>
                <a:gd name="T56" fmla="*/ 48 w 1248"/>
                <a:gd name="T57" fmla="*/ 271 h 844"/>
                <a:gd name="T58" fmla="*/ 40 w 1248"/>
                <a:gd name="T59" fmla="*/ 697 h 844"/>
                <a:gd name="T60" fmla="*/ 26 w 1248"/>
                <a:gd name="T61" fmla="*/ 841 h 844"/>
                <a:gd name="T62" fmla="*/ 16 w 1248"/>
                <a:gd name="T63" fmla="*/ 820 h 844"/>
                <a:gd name="T64" fmla="*/ 3 w 1248"/>
                <a:gd name="T65" fmla="*/ 455 h 844"/>
                <a:gd name="T66" fmla="*/ 6 w 1248"/>
                <a:gd name="T67" fmla="*/ 261 h 844"/>
                <a:gd name="T68" fmla="*/ 2 w 1248"/>
                <a:gd name="T69" fmla="*/ 153 h 844"/>
                <a:gd name="T70" fmla="*/ 3 w 1248"/>
                <a:gd name="T71" fmla="*/ 45 h 844"/>
                <a:gd name="T72" fmla="*/ 32 w 1248"/>
                <a:gd name="T73" fmla="*/ 19 h 844"/>
                <a:gd name="T74" fmla="*/ 81 w 1248"/>
                <a:gd name="T75" fmla="*/ 15 h 844"/>
                <a:gd name="T76" fmla="*/ 134 w 1248"/>
                <a:gd name="T77" fmla="*/ 15 h 844"/>
                <a:gd name="T78" fmla="*/ 187 w 1248"/>
                <a:gd name="T79" fmla="*/ 15 h 844"/>
                <a:gd name="T80" fmla="*/ 242 w 1248"/>
                <a:gd name="T81" fmla="*/ 13 h 844"/>
                <a:gd name="T82" fmla="*/ 295 w 1248"/>
                <a:gd name="T83" fmla="*/ 9 h 844"/>
                <a:gd name="T84" fmla="*/ 353 w 1248"/>
                <a:gd name="T85" fmla="*/ 3 h 844"/>
                <a:gd name="T86" fmla="*/ 419 w 1248"/>
                <a:gd name="T87" fmla="*/ 2 h 844"/>
                <a:gd name="T88" fmla="*/ 482 w 1248"/>
                <a:gd name="T89" fmla="*/ 3 h 844"/>
                <a:gd name="T90" fmla="*/ 546 w 1248"/>
                <a:gd name="T91" fmla="*/ 3 h 844"/>
                <a:gd name="T92" fmla="*/ 610 w 1248"/>
                <a:gd name="T93" fmla="*/ 3 h 844"/>
                <a:gd name="T94" fmla="*/ 677 w 1248"/>
                <a:gd name="T95"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8" h="844">
                  <a:moveTo>
                    <a:pt x="677" y="0"/>
                  </a:moveTo>
                  <a:lnTo>
                    <a:pt x="705" y="2"/>
                  </a:lnTo>
                  <a:lnTo>
                    <a:pt x="734" y="2"/>
                  </a:lnTo>
                  <a:lnTo>
                    <a:pt x="763" y="3"/>
                  </a:lnTo>
                  <a:lnTo>
                    <a:pt x="792" y="5"/>
                  </a:lnTo>
                  <a:lnTo>
                    <a:pt x="821" y="6"/>
                  </a:lnTo>
                  <a:lnTo>
                    <a:pt x="849" y="9"/>
                  </a:lnTo>
                  <a:lnTo>
                    <a:pt x="878" y="10"/>
                  </a:lnTo>
                  <a:lnTo>
                    <a:pt x="907" y="12"/>
                  </a:lnTo>
                  <a:lnTo>
                    <a:pt x="936" y="13"/>
                  </a:lnTo>
                  <a:lnTo>
                    <a:pt x="964" y="15"/>
                  </a:lnTo>
                  <a:lnTo>
                    <a:pt x="993" y="16"/>
                  </a:lnTo>
                  <a:lnTo>
                    <a:pt x="1022" y="18"/>
                  </a:lnTo>
                  <a:lnTo>
                    <a:pt x="1051" y="19"/>
                  </a:lnTo>
                  <a:lnTo>
                    <a:pt x="1080" y="19"/>
                  </a:lnTo>
                  <a:lnTo>
                    <a:pt x="1108" y="19"/>
                  </a:lnTo>
                  <a:lnTo>
                    <a:pt x="1137" y="18"/>
                  </a:lnTo>
                  <a:lnTo>
                    <a:pt x="1152" y="19"/>
                  </a:lnTo>
                  <a:lnTo>
                    <a:pt x="1164" y="20"/>
                  </a:lnTo>
                  <a:lnTo>
                    <a:pt x="1179" y="20"/>
                  </a:lnTo>
                  <a:lnTo>
                    <a:pt x="1193" y="20"/>
                  </a:lnTo>
                  <a:lnTo>
                    <a:pt x="1208" y="22"/>
                  </a:lnTo>
                  <a:lnTo>
                    <a:pt x="1221" y="22"/>
                  </a:lnTo>
                  <a:lnTo>
                    <a:pt x="1234" y="23"/>
                  </a:lnTo>
                  <a:lnTo>
                    <a:pt x="1245" y="25"/>
                  </a:lnTo>
                  <a:lnTo>
                    <a:pt x="1247" y="26"/>
                  </a:lnTo>
                  <a:lnTo>
                    <a:pt x="1248" y="28"/>
                  </a:lnTo>
                  <a:lnTo>
                    <a:pt x="1247" y="31"/>
                  </a:lnTo>
                  <a:lnTo>
                    <a:pt x="1247" y="32"/>
                  </a:lnTo>
                  <a:lnTo>
                    <a:pt x="1245" y="35"/>
                  </a:lnTo>
                  <a:lnTo>
                    <a:pt x="1218" y="38"/>
                  </a:lnTo>
                  <a:lnTo>
                    <a:pt x="1185" y="39"/>
                  </a:lnTo>
                  <a:lnTo>
                    <a:pt x="1152" y="39"/>
                  </a:lnTo>
                  <a:lnTo>
                    <a:pt x="1120" y="39"/>
                  </a:lnTo>
                  <a:lnTo>
                    <a:pt x="1087" y="41"/>
                  </a:lnTo>
                  <a:lnTo>
                    <a:pt x="1054" y="41"/>
                  </a:lnTo>
                  <a:lnTo>
                    <a:pt x="1021" y="41"/>
                  </a:lnTo>
                  <a:lnTo>
                    <a:pt x="987" y="41"/>
                  </a:lnTo>
                  <a:lnTo>
                    <a:pt x="954" y="41"/>
                  </a:lnTo>
                  <a:lnTo>
                    <a:pt x="921" y="41"/>
                  </a:lnTo>
                  <a:lnTo>
                    <a:pt x="888" y="41"/>
                  </a:lnTo>
                  <a:lnTo>
                    <a:pt x="855" y="41"/>
                  </a:lnTo>
                  <a:lnTo>
                    <a:pt x="822" y="41"/>
                  </a:lnTo>
                  <a:lnTo>
                    <a:pt x="789" y="41"/>
                  </a:lnTo>
                  <a:lnTo>
                    <a:pt x="756" y="41"/>
                  </a:lnTo>
                  <a:lnTo>
                    <a:pt x="724" y="39"/>
                  </a:lnTo>
                  <a:lnTo>
                    <a:pt x="691" y="39"/>
                  </a:lnTo>
                  <a:lnTo>
                    <a:pt x="675" y="39"/>
                  </a:lnTo>
                  <a:lnTo>
                    <a:pt x="658" y="41"/>
                  </a:lnTo>
                  <a:lnTo>
                    <a:pt x="642" y="41"/>
                  </a:lnTo>
                  <a:lnTo>
                    <a:pt x="625" y="41"/>
                  </a:lnTo>
                  <a:lnTo>
                    <a:pt x="609" y="42"/>
                  </a:lnTo>
                  <a:lnTo>
                    <a:pt x="592" y="42"/>
                  </a:lnTo>
                  <a:lnTo>
                    <a:pt x="574" y="44"/>
                  </a:lnTo>
                  <a:lnTo>
                    <a:pt x="559" y="44"/>
                  </a:lnTo>
                  <a:lnTo>
                    <a:pt x="541" y="45"/>
                  </a:lnTo>
                  <a:lnTo>
                    <a:pt x="524" y="45"/>
                  </a:lnTo>
                  <a:lnTo>
                    <a:pt x="507" y="45"/>
                  </a:lnTo>
                  <a:lnTo>
                    <a:pt x="490" y="45"/>
                  </a:lnTo>
                  <a:lnTo>
                    <a:pt x="472" y="45"/>
                  </a:lnTo>
                  <a:lnTo>
                    <a:pt x="455" y="45"/>
                  </a:lnTo>
                  <a:lnTo>
                    <a:pt x="438" y="45"/>
                  </a:lnTo>
                  <a:lnTo>
                    <a:pt x="420" y="45"/>
                  </a:lnTo>
                  <a:lnTo>
                    <a:pt x="399" y="45"/>
                  </a:lnTo>
                  <a:lnTo>
                    <a:pt x="377" y="45"/>
                  </a:lnTo>
                  <a:lnTo>
                    <a:pt x="357" y="45"/>
                  </a:lnTo>
                  <a:lnTo>
                    <a:pt x="336" y="45"/>
                  </a:lnTo>
                  <a:lnTo>
                    <a:pt x="314" y="46"/>
                  </a:lnTo>
                  <a:lnTo>
                    <a:pt x="294" y="46"/>
                  </a:lnTo>
                  <a:lnTo>
                    <a:pt x="272" y="46"/>
                  </a:lnTo>
                  <a:lnTo>
                    <a:pt x="251" y="46"/>
                  </a:lnTo>
                  <a:lnTo>
                    <a:pt x="230" y="48"/>
                  </a:lnTo>
                  <a:lnTo>
                    <a:pt x="209" y="48"/>
                  </a:lnTo>
                  <a:lnTo>
                    <a:pt x="187" y="49"/>
                  </a:lnTo>
                  <a:lnTo>
                    <a:pt x="166" y="49"/>
                  </a:lnTo>
                  <a:lnTo>
                    <a:pt x="144" y="51"/>
                  </a:lnTo>
                  <a:lnTo>
                    <a:pt x="122" y="52"/>
                  </a:lnTo>
                  <a:lnTo>
                    <a:pt x="101" y="52"/>
                  </a:lnTo>
                  <a:lnTo>
                    <a:pt x="79" y="54"/>
                  </a:lnTo>
                  <a:lnTo>
                    <a:pt x="69" y="58"/>
                  </a:lnTo>
                  <a:lnTo>
                    <a:pt x="62" y="65"/>
                  </a:lnTo>
                  <a:lnTo>
                    <a:pt x="56" y="74"/>
                  </a:lnTo>
                  <a:lnTo>
                    <a:pt x="52" y="82"/>
                  </a:lnTo>
                  <a:lnTo>
                    <a:pt x="52" y="128"/>
                  </a:lnTo>
                  <a:lnTo>
                    <a:pt x="52" y="176"/>
                  </a:lnTo>
                  <a:lnTo>
                    <a:pt x="52" y="223"/>
                  </a:lnTo>
                  <a:lnTo>
                    <a:pt x="48" y="271"/>
                  </a:lnTo>
                  <a:lnTo>
                    <a:pt x="48" y="415"/>
                  </a:lnTo>
                  <a:lnTo>
                    <a:pt x="46" y="556"/>
                  </a:lnTo>
                  <a:lnTo>
                    <a:pt x="40" y="697"/>
                  </a:lnTo>
                  <a:lnTo>
                    <a:pt x="29" y="838"/>
                  </a:lnTo>
                  <a:lnTo>
                    <a:pt x="28" y="840"/>
                  </a:lnTo>
                  <a:lnTo>
                    <a:pt x="26" y="841"/>
                  </a:lnTo>
                  <a:lnTo>
                    <a:pt x="25" y="844"/>
                  </a:lnTo>
                  <a:lnTo>
                    <a:pt x="23" y="844"/>
                  </a:lnTo>
                  <a:lnTo>
                    <a:pt x="16" y="820"/>
                  </a:lnTo>
                  <a:lnTo>
                    <a:pt x="12" y="699"/>
                  </a:lnTo>
                  <a:lnTo>
                    <a:pt x="7" y="576"/>
                  </a:lnTo>
                  <a:lnTo>
                    <a:pt x="3" y="455"/>
                  </a:lnTo>
                  <a:lnTo>
                    <a:pt x="0" y="336"/>
                  </a:lnTo>
                  <a:lnTo>
                    <a:pt x="6" y="300"/>
                  </a:lnTo>
                  <a:lnTo>
                    <a:pt x="6" y="261"/>
                  </a:lnTo>
                  <a:lnTo>
                    <a:pt x="4" y="223"/>
                  </a:lnTo>
                  <a:lnTo>
                    <a:pt x="3" y="188"/>
                  </a:lnTo>
                  <a:lnTo>
                    <a:pt x="2" y="153"/>
                  </a:lnTo>
                  <a:lnTo>
                    <a:pt x="0" y="117"/>
                  </a:lnTo>
                  <a:lnTo>
                    <a:pt x="0" y="81"/>
                  </a:lnTo>
                  <a:lnTo>
                    <a:pt x="3" y="45"/>
                  </a:lnTo>
                  <a:lnTo>
                    <a:pt x="10" y="33"/>
                  </a:lnTo>
                  <a:lnTo>
                    <a:pt x="20" y="25"/>
                  </a:lnTo>
                  <a:lnTo>
                    <a:pt x="32" y="19"/>
                  </a:lnTo>
                  <a:lnTo>
                    <a:pt x="45" y="16"/>
                  </a:lnTo>
                  <a:lnTo>
                    <a:pt x="62" y="16"/>
                  </a:lnTo>
                  <a:lnTo>
                    <a:pt x="81" y="15"/>
                  </a:lnTo>
                  <a:lnTo>
                    <a:pt x="98" y="15"/>
                  </a:lnTo>
                  <a:lnTo>
                    <a:pt x="115" y="15"/>
                  </a:lnTo>
                  <a:lnTo>
                    <a:pt x="134" y="15"/>
                  </a:lnTo>
                  <a:lnTo>
                    <a:pt x="151" y="15"/>
                  </a:lnTo>
                  <a:lnTo>
                    <a:pt x="170" y="15"/>
                  </a:lnTo>
                  <a:lnTo>
                    <a:pt x="187" y="15"/>
                  </a:lnTo>
                  <a:lnTo>
                    <a:pt x="206" y="13"/>
                  </a:lnTo>
                  <a:lnTo>
                    <a:pt x="223" y="13"/>
                  </a:lnTo>
                  <a:lnTo>
                    <a:pt x="242" y="13"/>
                  </a:lnTo>
                  <a:lnTo>
                    <a:pt x="259" y="12"/>
                  </a:lnTo>
                  <a:lnTo>
                    <a:pt x="278" y="10"/>
                  </a:lnTo>
                  <a:lnTo>
                    <a:pt x="295" y="9"/>
                  </a:lnTo>
                  <a:lnTo>
                    <a:pt x="314" y="8"/>
                  </a:lnTo>
                  <a:lnTo>
                    <a:pt x="331" y="5"/>
                  </a:lnTo>
                  <a:lnTo>
                    <a:pt x="353" y="3"/>
                  </a:lnTo>
                  <a:lnTo>
                    <a:pt x="376" y="3"/>
                  </a:lnTo>
                  <a:lnTo>
                    <a:pt x="397" y="2"/>
                  </a:lnTo>
                  <a:lnTo>
                    <a:pt x="419" y="2"/>
                  </a:lnTo>
                  <a:lnTo>
                    <a:pt x="441" y="2"/>
                  </a:lnTo>
                  <a:lnTo>
                    <a:pt x="462" y="2"/>
                  </a:lnTo>
                  <a:lnTo>
                    <a:pt x="482" y="3"/>
                  </a:lnTo>
                  <a:lnTo>
                    <a:pt x="504" y="3"/>
                  </a:lnTo>
                  <a:lnTo>
                    <a:pt x="525" y="3"/>
                  </a:lnTo>
                  <a:lnTo>
                    <a:pt x="546" y="3"/>
                  </a:lnTo>
                  <a:lnTo>
                    <a:pt x="567" y="3"/>
                  </a:lnTo>
                  <a:lnTo>
                    <a:pt x="589" y="3"/>
                  </a:lnTo>
                  <a:lnTo>
                    <a:pt x="610" y="3"/>
                  </a:lnTo>
                  <a:lnTo>
                    <a:pt x="632" y="3"/>
                  </a:lnTo>
                  <a:lnTo>
                    <a:pt x="655" y="2"/>
                  </a:lnTo>
                  <a:lnTo>
                    <a:pt x="6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399370" name="Freeform 10">
              <a:extLst>
                <a:ext uri="{FF2B5EF4-FFF2-40B4-BE49-F238E27FC236}">
                  <a16:creationId xmlns:a16="http://schemas.microsoft.com/office/drawing/2014/main" id="{97944874-4EE5-1AE8-4B64-ACC8FAB0D604}"/>
                </a:ext>
              </a:extLst>
            </p:cNvPr>
            <p:cNvSpPr>
              <a:spLocks/>
            </p:cNvSpPr>
            <p:nvPr/>
          </p:nvSpPr>
          <p:spPr bwMode="auto">
            <a:xfrm>
              <a:off x="4640" y="878"/>
              <a:ext cx="658" cy="807"/>
            </a:xfrm>
            <a:custGeom>
              <a:avLst/>
              <a:gdLst>
                <a:gd name="T0" fmla="*/ 287 w 318"/>
                <a:gd name="T1" fmla="*/ 3 h 497"/>
                <a:gd name="T2" fmla="*/ 306 w 318"/>
                <a:gd name="T3" fmla="*/ 8 h 497"/>
                <a:gd name="T4" fmla="*/ 318 w 318"/>
                <a:gd name="T5" fmla="*/ 69 h 497"/>
                <a:gd name="T6" fmla="*/ 313 w 318"/>
                <a:gd name="T7" fmla="*/ 173 h 497"/>
                <a:gd name="T8" fmla="*/ 313 w 318"/>
                <a:gd name="T9" fmla="*/ 292 h 497"/>
                <a:gd name="T10" fmla="*/ 308 w 318"/>
                <a:gd name="T11" fmla="*/ 423 h 497"/>
                <a:gd name="T12" fmla="*/ 309 w 318"/>
                <a:gd name="T13" fmla="*/ 492 h 497"/>
                <a:gd name="T14" fmla="*/ 305 w 318"/>
                <a:gd name="T15" fmla="*/ 497 h 497"/>
                <a:gd name="T16" fmla="*/ 300 w 318"/>
                <a:gd name="T17" fmla="*/ 497 h 497"/>
                <a:gd name="T18" fmla="*/ 296 w 318"/>
                <a:gd name="T19" fmla="*/ 495 h 497"/>
                <a:gd name="T20" fmla="*/ 295 w 318"/>
                <a:gd name="T21" fmla="*/ 462 h 497"/>
                <a:gd name="T22" fmla="*/ 293 w 318"/>
                <a:gd name="T23" fmla="*/ 399 h 497"/>
                <a:gd name="T24" fmla="*/ 289 w 318"/>
                <a:gd name="T25" fmla="*/ 325 h 497"/>
                <a:gd name="T26" fmla="*/ 287 w 318"/>
                <a:gd name="T27" fmla="*/ 245 h 497"/>
                <a:gd name="T28" fmla="*/ 286 w 318"/>
                <a:gd name="T29" fmla="*/ 180 h 497"/>
                <a:gd name="T30" fmla="*/ 280 w 318"/>
                <a:gd name="T31" fmla="*/ 132 h 497"/>
                <a:gd name="T32" fmla="*/ 277 w 318"/>
                <a:gd name="T33" fmla="*/ 91 h 497"/>
                <a:gd name="T34" fmla="*/ 269 w 318"/>
                <a:gd name="T35" fmla="*/ 50 h 497"/>
                <a:gd name="T36" fmla="*/ 237 w 318"/>
                <a:gd name="T37" fmla="*/ 34 h 497"/>
                <a:gd name="T38" fmla="*/ 207 w 318"/>
                <a:gd name="T39" fmla="*/ 31 h 497"/>
                <a:gd name="T40" fmla="*/ 177 w 318"/>
                <a:gd name="T41" fmla="*/ 29 h 497"/>
                <a:gd name="T42" fmla="*/ 145 w 318"/>
                <a:gd name="T43" fmla="*/ 27 h 497"/>
                <a:gd name="T44" fmla="*/ 115 w 318"/>
                <a:gd name="T45" fmla="*/ 24 h 497"/>
                <a:gd name="T46" fmla="*/ 83 w 318"/>
                <a:gd name="T47" fmla="*/ 23 h 497"/>
                <a:gd name="T48" fmla="*/ 53 w 318"/>
                <a:gd name="T49" fmla="*/ 20 h 497"/>
                <a:gd name="T50" fmla="*/ 21 w 318"/>
                <a:gd name="T51" fmla="*/ 17 h 497"/>
                <a:gd name="T52" fmla="*/ 4 w 318"/>
                <a:gd name="T53" fmla="*/ 14 h 497"/>
                <a:gd name="T54" fmla="*/ 1 w 318"/>
                <a:gd name="T55" fmla="*/ 11 h 497"/>
                <a:gd name="T56" fmla="*/ 2 w 318"/>
                <a:gd name="T57" fmla="*/ 4 h 497"/>
                <a:gd name="T58" fmla="*/ 18 w 318"/>
                <a:gd name="T59" fmla="*/ 1 h 497"/>
                <a:gd name="T60" fmla="*/ 41 w 318"/>
                <a:gd name="T61" fmla="*/ 0 h 497"/>
                <a:gd name="T62" fmla="*/ 71 w 318"/>
                <a:gd name="T63" fmla="*/ 1 h 497"/>
                <a:gd name="T64" fmla="*/ 103 w 318"/>
                <a:gd name="T65" fmla="*/ 1 h 497"/>
                <a:gd name="T66" fmla="*/ 136 w 318"/>
                <a:gd name="T67" fmla="*/ 0 h 497"/>
                <a:gd name="T68" fmla="*/ 168 w 318"/>
                <a:gd name="T69" fmla="*/ 0 h 497"/>
                <a:gd name="T70" fmla="*/ 200 w 318"/>
                <a:gd name="T71" fmla="*/ 0 h 497"/>
                <a:gd name="T72" fmla="*/ 231 w 318"/>
                <a:gd name="T73" fmla="*/ 0 h 497"/>
                <a:gd name="T74" fmla="*/ 263 w 318"/>
                <a:gd name="T75"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497">
                  <a:moveTo>
                    <a:pt x="279" y="1"/>
                  </a:moveTo>
                  <a:lnTo>
                    <a:pt x="287" y="3"/>
                  </a:lnTo>
                  <a:lnTo>
                    <a:pt x="297" y="4"/>
                  </a:lnTo>
                  <a:lnTo>
                    <a:pt x="306" y="8"/>
                  </a:lnTo>
                  <a:lnTo>
                    <a:pt x="313" y="17"/>
                  </a:lnTo>
                  <a:lnTo>
                    <a:pt x="318" y="69"/>
                  </a:lnTo>
                  <a:lnTo>
                    <a:pt x="316" y="121"/>
                  </a:lnTo>
                  <a:lnTo>
                    <a:pt x="313" y="173"/>
                  </a:lnTo>
                  <a:lnTo>
                    <a:pt x="315" y="224"/>
                  </a:lnTo>
                  <a:lnTo>
                    <a:pt x="313" y="292"/>
                  </a:lnTo>
                  <a:lnTo>
                    <a:pt x="310" y="358"/>
                  </a:lnTo>
                  <a:lnTo>
                    <a:pt x="308" y="423"/>
                  </a:lnTo>
                  <a:lnTo>
                    <a:pt x="309" y="489"/>
                  </a:lnTo>
                  <a:lnTo>
                    <a:pt x="309" y="492"/>
                  </a:lnTo>
                  <a:lnTo>
                    <a:pt x="308" y="495"/>
                  </a:lnTo>
                  <a:lnTo>
                    <a:pt x="305" y="497"/>
                  </a:lnTo>
                  <a:lnTo>
                    <a:pt x="303" y="497"/>
                  </a:lnTo>
                  <a:lnTo>
                    <a:pt x="300" y="497"/>
                  </a:lnTo>
                  <a:lnTo>
                    <a:pt x="297" y="497"/>
                  </a:lnTo>
                  <a:lnTo>
                    <a:pt x="296" y="495"/>
                  </a:lnTo>
                  <a:lnTo>
                    <a:pt x="296" y="492"/>
                  </a:lnTo>
                  <a:lnTo>
                    <a:pt x="295" y="462"/>
                  </a:lnTo>
                  <a:lnTo>
                    <a:pt x="293" y="430"/>
                  </a:lnTo>
                  <a:lnTo>
                    <a:pt x="293" y="399"/>
                  </a:lnTo>
                  <a:lnTo>
                    <a:pt x="293" y="368"/>
                  </a:lnTo>
                  <a:lnTo>
                    <a:pt x="289" y="325"/>
                  </a:lnTo>
                  <a:lnTo>
                    <a:pt x="287" y="285"/>
                  </a:lnTo>
                  <a:lnTo>
                    <a:pt x="287" y="245"/>
                  </a:lnTo>
                  <a:lnTo>
                    <a:pt x="284" y="203"/>
                  </a:lnTo>
                  <a:lnTo>
                    <a:pt x="286" y="180"/>
                  </a:lnTo>
                  <a:lnTo>
                    <a:pt x="284" y="155"/>
                  </a:lnTo>
                  <a:lnTo>
                    <a:pt x="280" y="132"/>
                  </a:lnTo>
                  <a:lnTo>
                    <a:pt x="279" y="109"/>
                  </a:lnTo>
                  <a:lnTo>
                    <a:pt x="277" y="91"/>
                  </a:lnTo>
                  <a:lnTo>
                    <a:pt x="274" y="69"/>
                  </a:lnTo>
                  <a:lnTo>
                    <a:pt x="269" y="50"/>
                  </a:lnTo>
                  <a:lnTo>
                    <a:pt x="253" y="37"/>
                  </a:lnTo>
                  <a:lnTo>
                    <a:pt x="237" y="34"/>
                  </a:lnTo>
                  <a:lnTo>
                    <a:pt x="223" y="33"/>
                  </a:lnTo>
                  <a:lnTo>
                    <a:pt x="207" y="31"/>
                  </a:lnTo>
                  <a:lnTo>
                    <a:pt x="191" y="30"/>
                  </a:lnTo>
                  <a:lnTo>
                    <a:pt x="177" y="29"/>
                  </a:lnTo>
                  <a:lnTo>
                    <a:pt x="161" y="27"/>
                  </a:lnTo>
                  <a:lnTo>
                    <a:pt x="145" y="27"/>
                  </a:lnTo>
                  <a:lnTo>
                    <a:pt x="129" y="26"/>
                  </a:lnTo>
                  <a:lnTo>
                    <a:pt x="115" y="24"/>
                  </a:lnTo>
                  <a:lnTo>
                    <a:pt x="99" y="24"/>
                  </a:lnTo>
                  <a:lnTo>
                    <a:pt x="83" y="23"/>
                  </a:lnTo>
                  <a:lnTo>
                    <a:pt x="67" y="21"/>
                  </a:lnTo>
                  <a:lnTo>
                    <a:pt x="53" y="20"/>
                  </a:lnTo>
                  <a:lnTo>
                    <a:pt x="37" y="19"/>
                  </a:lnTo>
                  <a:lnTo>
                    <a:pt x="21" y="17"/>
                  </a:lnTo>
                  <a:lnTo>
                    <a:pt x="5" y="14"/>
                  </a:lnTo>
                  <a:lnTo>
                    <a:pt x="4" y="14"/>
                  </a:lnTo>
                  <a:lnTo>
                    <a:pt x="2" y="13"/>
                  </a:lnTo>
                  <a:lnTo>
                    <a:pt x="1" y="11"/>
                  </a:lnTo>
                  <a:lnTo>
                    <a:pt x="0" y="10"/>
                  </a:lnTo>
                  <a:lnTo>
                    <a:pt x="2" y="4"/>
                  </a:lnTo>
                  <a:lnTo>
                    <a:pt x="10" y="3"/>
                  </a:lnTo>
                  <a:lnTo>
                    <a:pt x="18" y="1"/>
                  </a:lnTo>
                  <a:lnTo>
                    <a:pt x="25" y="0"/>
                  </a:lnTo>
                  <a:lnTo>
                    <a:pt x="41" y="0"/>
                  </a:lnTo>
                  <a:lnTo>
                    <a:pt x="57" y="0"/>
                  </a:lnTo>
                  <a:lnTo>
                    <a:pt x="71" y="1"/>
                  </a:lnTo>
                  <a:lnTo>
                    <a:pt x="87" y="1"/>
                  </a:lnTo>
                  <a:lnTo>
                    <a:pt x="103" y="1"/>
                  </a:lnTo>
                  <a:lnTo>
                    <a:pt x="119" y="0"/>
                  </a:lnTo>
                  <a:lnTo>
                    <a:pt x="136" y="0"/>
                  </a:lnTo>
                  <a:lnTo>
                    <a:pt x="152" y="0"/>
                  </a:lnTo>
                  <a:lnTo>
                    <a:pt x="168" y="0"/>
                  </a:lnTo>
                  <a:lnTo>
                    <a:pt x="184" y="0"/>
                  </a:lnTo>
                  <a:lnTo>
                    <a:pt x="200" y="0"/>
                  </a:lnTo>
                  <a:lnTo>
                    <a:pt x="215" y="0"/>
                  </a:lnTo>
                  <a:lnTo>
                    <a:pt x="231" y="0"/>
                  </a:lnTo>
                  <a:lnTo>
                    <a:pt x="247" y="0"/>
                  </a:lnTo>
                  <a:lnTo>
                    <a:pt x="263" y="1"/>
                  </a:lnTo>
                  <a:lnTo>
                    <a:pt x="2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grpSp>
      <p:graphicFrame>
        <p:nvGraphicFramePr>
          <p:cNvPr id="399371" name="Object 11">
            <a:extLst>
              <a:ext uri="{FF2B5EF4-FFF2-40B4-BE49-F238E27FC236}">
                <a16:creationId xmlns:a16="http://schemas.microsoft.com/office/drawing/2014/main" id="{76B8E1E0-4AB4-AF89-8E6B-0A4BE1007018}"/>
              </a:ext>
            </a:extLst>
          </p:cNvPr>
          <p:cNvGraphicFramePr>
            <a:graphicFrameLocks noChangeAspect="1"/>
          </p:cNvGraphicFramePr>
          <p:nvPr>
            <p:ph sz="half" idx="4294967295"/>
          </p:nvPr>
        </p:nvGraphicFramePr>
        <p:xfrm>
          <a:off x="7402513" y="2139950"/>
          <a:ext cx="1741487" cy="3768725"/>
        </p:xfrm>
        <a:graphic>
          <a:graphicData uri="http://schemas.openxmlformats.org/presentationml/2006/ole">
            <mc:AlternateContent xmlns:mc="http://schemas.openxmlformats.org/markup-compatibility/2006">
              <mc:Choice xmlns:v="urn:schemas-microsoft-com:vml" Requires="v">
                <p:oleObj name="Clip" r:id="rId3" imgW="6870700" imgH="14401800" progId="MS_ClipArt_Gallery.2">
                  <p:embed/>
                </p:oleObj>
              </mc:Choice>
              <mc:Fallback>
                <p:oleObj name="Clip" r:id="rId3" imgW="6870700" imgH="14401800" progId="MS_ClipArt_Gallery.2">
                  <p:embed/>
                  <p:pic>
                    <p:nvPicPr>
                      <p:cNvPr id="399371" name="Object 11">
                        <a:extLst>
                          <a:ext uri="{FF2B5EF4-FFF2-40B4-BE49-F238E27FC236}">
                            <a16:creationId xmlns:a16="http://schemas.microsoft.com/office/drawing/2014/main" id="{76B8E1E0-4AB4-AF89-8E6B-0A4BE1007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513" y="2139950"/>
                        <a:ext cx="1741487"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99374" name="Group 14">
            <a:extLst>
              <a:ext uri="{FF2B5EF4-FFF2-40B4-BE49-F238E27FC236}">
                <a16:creationId xmlns:a16="http://schemas.microsoft.com/office/drawing/2014/main" id="{B1976FD5-5FD8-B8C9-D73C-FDB804155571}"/>
              </a:ext>
            </a:extLst>
          </p:cNvPr>
          <p:cNvGrpSpPr>
            <a:grpSpLocks/>
          </p:cNvGrpSpPr>
          <p:nvPr/>
        </p:nvGrpSpPr>
        <p:grpSpPr bwMode="auto">
          <a:xfrm>
            <a:off x="2522538" y="1468438"/>
            <a:ext cx="5721350" cy="1343025"/>
            <a:chOff x="1589" y="925"/>
            <a:chExt cx="3604" cy="846"/>
          </a:xfrm>
        </p:grpSpPr>
        <p:sp>
          <p:nvSpPr>
            <p:cNvPr id="399375" name="Text Box 15">
              <a:extLst>
                <a:ext uri="{FF2B5EF4-FFF2-40B4-BE49-F238E27FC236}">
                  <a16:creationId xmlns:a16="http://schemas.microsoft.com/office/drawing/2014/main" id="{3465B694-C8FC-7345-4430-62A4B5B6E4D3}"/>
                </a:ext>
              </a:extLst>
            </p:cNvPr>
            <p:cNvSpPr txBox="1">
              <a:spLocks noChangeArrowheads="1"/>
            </p:cNvSpPr>
            <p:nvPr/>
          </p:nvSpPr>
          <p:spPr bwMode="auto">
            <a:xfrm>
              <a:off x="1589" y="925"/>
              <a:ext cx="3466" cy="2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sz="1600">
                  <a:solidFill>
                    <a:srgbClr val="FFFFFF"/>
                  </a:solidFill>
                  <a:latin typeface="Comic Sans MS" panose="030F0902030302020204" pitchFamily="66" charset="0"/>
                </a:rPr>
                <a:t>Smart_Jane &amp;  easy_CS101 </a:t>
              </a:r>
              <a:r>
                <a:rPr lang="en-US" altLang="en-DE" sz="1600">
                  <a:solidFill>
                    <a:srgbClr val="FFFFFF"/>
                  </a:solidFill>
                  <a:latin typeface="Comic Sans MS" panose="030F0902030302020204" pitchFamily="66" charset="0"/>
                  <a:sym typeface="ZapfDingbats" pitchFamily="82" charset="2"/>
                </a:rPr>
                <a:t></a:t>
              </a:r>
              <a:r>
                <a:rPr lang="en-US" altLang="en-DE" sz="1600">
                  <a:solidFill>
                    <a:srgbClr val="FFFFFF"/>
                  </a:solidFill>
                  <a:latin typeface="Comic Sans MS" panose="030F0902030302020204" pitchFamily="66" charset="0"/>
                </a:rPr>
                <a:t> GetA_Jane_CS101  </a:t>
              </a:r>
            </a:p>
          </p:txBody>
        </p:sp>
        <p:sp>
          <p:nvSpPr>
            <p:cNvPr id="399376" name="Text Box 16">
              <a:extLst>
                <a:ext uri="{FF2B5EF4-FFF2-40B4-BE49-F238E27FC236}">
                  <a16:creationId xmlns:a16="http://schemas.microsoft.com/office/drawing/2014/main" id="{446F76C0-748D-EE65-1188-42CD8C6170B9}"/>
                </a:ext>
              </a:extLst>
            </p:cNvPr>
            <p:cNvSpPr txBox="1">
              <a:spLocks noChangeArrowheads="1"/>
            </p:cNvSpPr>
            <p:nvPr/>
          </p:nvSpPr>
          <p:spPr bwMode="auto">
            <a:xfrm>
              <a:off x="1589" y="1136"/>
              <a:ext cx="3566" cy="2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sz="1600">
                  <a:solidFill>
                    <a:srgbClr val="FFFFFF"/>
                  </a:solidFill>
                  <a:latin typeface="Comic Sans MS" panose="030F0902030302020204" pitchFamily="66" charset="0"/>
                </a:rPr>
                <a:t>Smart_Mike &amp;  easy_Geo101 </a:t>
              </a:r>
              <a:r>
                <a:rPr lang="en-US" altLang="en-DE" sz="1600">
                  <a:solidFill>
                    <a:srgbClr val="FFFFFF"/>
                  </a:solidFill>
                  <a:latin typeface="Comic Sans MS" panose="030F0902030302020204" pitchFamily="66" charset="0"/>
                  <a:sym typeface="ZapfDingbats" pitchFamily="82" charset="2"/>
                </a:rPr>
                <a:t></a:t>
              </a:r>
              <a:r>
                <a:rPr lang="en-US" altLang="en-DE" sz="1600">
                  <a:solidFill>
                    <a:srgbClr val="FFFFFF"/>
                  </a:solidFill>
                  <a:latin typeface="Comic Sans MS" panose="030F0902030302020204" pitchFamily="66" charset="0"/>
                </a:rPr>
                <a:t> GetA_Mike_Geo101  </a:t>
              </a:r>
            </a:p>
          </p:txBody>
        </p:sp>
        <p:sp>
          <p:nvSpPr>
            <p:cNvPr id="399377" name="Text Box 17">
              <a:extLst>
                <a:ext uri="{FF2B5EF4-FFF2-40B4-BE49-F238E27FC236}">
                  <a16:creationId xmlns:a16="http://schemas.microsoft.com/office/drawing/2014/main" id="{BB99EEC0-6DC8-D92E-C5AE-64262CD70450}"/>
                </a:ext>
              </a:extLst>
            </p:cNvPr>
            <p:cNvSpPr txBox="1">
              <a:spLocks noChangeArrowheads="1"/>
            </p:cNvSpPr>
            <p:nvPr/>
          </p:nvSpPr>
          <p:spPr bwMode="auto">
            <a:xfrm>
              <a:off x="1589" y="1347"/>
              <a:ext cx="3604" cy="2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sz="1600">
                  <a:solidFill>
                    <a:schemeClr val="bg1"/>
                  </a:solidFill>
                  <a:latin typeface="Comic Sans MS" panose="030F0902030302020204" pitchFamily="66" charset="0"/>
                </a:rPr>
                <a:t>Smart_Jane &amp;  easy_Geo101 </a:t>
              </a:r>
              <a:r>
                <a:rPr lang="en-US" altLang="en-DE" sz="1600">
                  <a:solidFill>
                    <a:schemeClr val="bg1"/>
                  </a:solidFill>
                  <a:latin typeface="Comic Sans MS" panose="030F0902030302020204" pitchFamily="66" charset="0"/>
                  <a:sym typeface="ZapfDingbats" pitchFamily="82" charset="2"/>
                </a:rPr>
                <a:t></a:t>
              </a:r>
              <a:r>
                <a:rPr lang="en-US" altLang="en-DE" sz="1600">
                  <a:solidFill>
                    <a:schemeClr val="bg1"/>
                  </a:solidFill>
                  <a:latin typeface="Comic Sans MS" panose="030F0902030302020204" pitchFamily="66" charset="0"/>
                </a:rPr>
                <a:t> GetA_Jane_Geo101  </a:t>
              </a:r>
            </a:p>
          </p:txBody>
        </p:sp>
        <p:sp>
          <p:nvSpPr>
            <p:cNvPr id="399378" name="Text Box 18">
              <a:extLst>
                <a:ext uri="{FF2B5EF4-FFF2-40B4-BE49-F238E27FC236}">
                  <a16:creationId xmlns:a16="http://schemas.microsoft.com/office/drawing/2014/main" id="{DA740F71-96B9-DAEC-02D4-A0175B044D97}"/>
                </a:ext>
              </a:extLst>
            </p:cNvPr>
            <p:cNvSpPr txBox="1">
              <a:spLocks noChangeArrowheads="1"/>
            </p:cNvSpPr>
            <p:nvPr/>
          </p:nvSpPr>
          <p:spPr bwMode="auto">
            <a:xfrm>
              <a:off x="1589" y="1558"/>
              <a:ext cx="3566" cy="2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sz="1600" dirty="0" err="1">
                  <a:solidFill>
                    <a:srgbClr val="FFFFFF"/>
                  </a:solidFill>
                  <a:latin typeface="Comic Sans MS" panose="030F0902030302020204" pitchFamily="66" charset="0"/>
                </a:rPr>
                <a:t>Smart_Rick</a:t>
              </a:r>
              <a:r>
                <a:rPr lang="en-US" altLang="en-DE" sz="1600" dirty="0">
                  <a:solidFill>
                    <a:srgbClr val="FFFFFF"/>
                  </a:solidFill>
                  <a:latin typeface="Comic Sans MS" panose="030F0902030302020204" pitchFamily="66" charset="0"/>
                </a:rPr>
                <a:t> &amp;  easy_CS221 </a:t>
              </a:r>
              <a:r>
                <a:rPr lang="en-US" altLang="en-DE" sz="1600" dirty="0">
                  <a:solidFill>
                    <a:srgbClr val="FFFFFF"/>
                  </a:solidFill>
                  <a:latin typeface="Comic Sans MS" panose="030F0902030302020204" pitchFamily="66" charset="0"/>
                  <a:sym typeface="ZapfDingbats" pitchFamily="82" charset="2"/>
                </a:rPr>
                <a:t></a:t>
              </a:r>
              <a:r>
                <a:rPr lang="en-US" altLang="en-DE" sz="1600" dirty="0">
                  <a:solidFill>
                    <a:srgbClr val="FFFFFF"/>
                  </a:solidFill>
                  <a:latin typeface="Comic Sans MS" panose="030F0902030302020204" pitchFamily="66" charset="0"/>
                </a:rPr>
                <a:t> </a:t>
              </a:r>
              <a:r>
                <a:rPr lang="en-US" altLang="en-DE" sz="1600" dirty="0" err="1">
                  <a:solidFill>
                    <a:srgbClr val="FFFFFF"/>
                  </a:solidFill>
                  <a:latin typeface="Comic Sans MS" panose="030F0902030302020204" pitchFamily="66" charset="0"/>
                </a:rPr>
                <a:t>GetA_Rick_C</a:t>
              </a:r>
              <a:endParaRPr lang="en-US" altLang="en-DE" sz="1600" dirty="0">
                <a:solidFill>
                  <a:srgbClr val="FFFFFF"/>
                </a:solidFill>
                <a:latin typeface="Comic Sans MS" panose="030F0902030302020204" pitchFamily="66" charset="0"/>
              </a:endParaRPr>
            </a:p>
          </p:txBody>
        </p:sp>
      </p:grpSp>
      <p:pic>
        <p:nvPicPr>
          <p:cNvPr id="399379" name="Picture 19">
            <a:extLst>
              <a:ext uri="{FF2B5EF4-FFF2-40B4-BE49-F238E27FC236}">
                <a16:creationId xmlns:a16="http://schemas.microsoft.com/office/drawing/2014/main" id="{FFE133AA-94BB-3111-4FBD-03613B68E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963" y="1358900"/>
            <a:ext cx="1317625" cy="2543175"/>
          </a:xfrm>
          <a:prstGeom prst="rect">
            <a:avLst/>
          </a:prstGeom>
          <a:noFill/>
          <a:extLst>
            <a:ext uri="{909E8E84-426E-40DD-AFC4-6F175D3DCCD1}">
              <a14:hiddenFill xmlns:a14="http://schemas.microsoft.com/office/drawing/2010/main">
                <a:solidFill>
                  <a:srgbClr val="FFFFFF"/>
                </a:solidFill>
              </a14:hiddenFill>
            </a:ext>
          </a:extLst>
        </p:spPr>
      </p:pic>
      <p:sp>
        <p:nvSpPr>
          <p:cNvPr id="399381" name="Rectangle 21">
            <a:extLst>
              <a:ext uri="{FF2B5EF4-FFF2-40B4-BE49-F238E27FC236}">
                <a16:creationId xmlns:a16="http://schemas.microsoft.com/office/drawing/2014/main" id="{E35C7AB8-7710-AD9A-13A5-0BF56D1DD1C9}"/>
              </a:ext>
            </a:extLst>
          </p:cNvPr>
          <p:cNvSpPr>
            <a:spLocks noChangeArrowheads="1"/>
          </p:cNvSpPr>
          <p:nvPr/>
        </p:nvSpPr>
        <p:spPr bwMode="auto">
          <a:xfrm>
            <a:off x="312738" y="3986213"/>
            <a:ext cx="7358062"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gn="l">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gn="l">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gn="l">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gn="l">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r>
              <a:rPr lang="en-US" altLang="en-DE" sz="2800"/>
              <a:t>World = assignment of values to attributes / truth values to propositional symbols</a:t>
            </a:r>
          </a:p>
        </p:txBody>
      </p:sp>
      <p:sp>
        <p:nvSpPr>
          <p:cNvPr id="2" name="TextBox 1">
            <a:extLst>
              <a:ext uri="{FF2B5EF4-FFF2-40B4-BE49-F238E27FC236}">
                <a16:creationId xmlns:a16="http://schemas.microsoft.com/office/drawing/2014/main" id="{52EFCE87-B033-3634-6D15-F2C993AAB44B}"/>
              </a:ext>
            </a:extLst>
          </p:cNvPr>
          <p:cNvSpPr txBox="1"/>
          <p:nvPr/>
        </p:nvSpPr>
        <p:spPr>
          <a:xfrm>
            <a:off x="554215" y="6634246"/>
            <a:ext cx="7967527" cy="253916"/>
          </a:xfrm>
          <a:prstGeom prst="rect">
            <a:avLst/>
          </a:prstGeom>
          <a:noFill/>
        </p:spPr>
        <p:txBody>
          <a:bodyPr wrap="square">
            <a:spAutoFit/>
          </a:bodyPr>
          <a:lstStyle/>
          <a:p>
            <a:pPr algn="ctr"/>
            <a:r>
              <a:rPr lang="en-DE" sz="1050" dirty="0">
                <a:solidFill>
                  <a:schemeClr val="bg1"/>
                </a:solidFill>
              </a:rPr>
              <a:t>Probabilistic Models  of Relational Domains, Daphne Koller, Stanford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500"/>
                                        <p:tgtEl>
                                          <p:spTgt spid="399371"/>
                                        </p:tgtEl>
                                      </p:cBhvr>
                                    </p:animEffect>
                                    <p:set>
                                      <p:cBhvr>
                                        <p:cTn id="11" dur="1" fill="hold">
                                          <p:stCondLst>
                                            <p:cond delay="499"/>
                                          </p:stCondLst>
                                        </p:cTn>
                                        <p:tgtEl>
                                          <p:spTgt spid="399371"/>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399379"/>
                                        </p:tgtEl>
                                        <p:attrNameLst>
                                          <p:attrName>style.visibility</p:attrName>
                                        </p:attrNameLst>
                                      </p:cBhvr>
                                      <p:to>
                                        <p:strVal val="visible"/>
                                      </p:to>
                                    </p:set>
                                    <p:animEffect transition="in" filter="dissolve">
                                      <p:cBhvr>
                                        <p:cTn id="14" dur="500"/>
                                        <p:tgtEl>
                                          <p:spTgt spid="399379"/>
                                        </p:tgtEl>
                                      </p:cBhvr>
                                    </p:animEffect>
                                  </p:childTnLst>
                                </p:cTn>
                              </p:par>
                            </p:childTnLst>
                          </p:cTn>
                        </p:par>
                        <p:par>
                          <p:cTn id="15" fill="hold" nodeType="afterGroup">
                            <p:stCondLst>
                              <p:cond delay="500"/>
                            </p:stCondLst>
                            <p:childTnLst>
                              <p:par>
                                <p:cTn id="16" presetID="22" presetClass="entr" presetSubtype="1" fill="hold" nodeType="afterEffect">
                                  <p:stCondLst>
                                    <p:cond delay="0"/>
                                  </p:stCondLst>
                                  <p:childTnLst>
                                    <p:set>
                                      <p:cBhvr>
                                        <p:cTn id="17" dur="1" fill="hold">
                                          <p:stCondLst>
                                            <p:cond delay="0"/>
                                          </p:stCondLst>
                                        </p:cTn>
                                        <p:tgtEl>
                                          <p:spTgt spid="399374"/>
                                        </p:tgtEl>
                                        <p:attrNameLst>
                                          <p:attrName>style.visibility</p:attrName>
                                        </p:attrNameLst>
                                      </p:cBhvr>
                                      <p:to>
                                        <p:strVal val="visible"/>
                                      </p:to>
                                    </p:set>
                                    <p:animEffect transition="in" filter="wipe(up)">
                                      <p:cBhvr>
                                        <p:cTn id="18" dur="500"/>
                                        <p:tgtEl>
                                          <p:spTgt spid="399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1"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1410" name="Group 2">
            <a:extLst>
              <a:ext uri="{FF2B5EF4-FFF2-40B4-BE49-F238E27FC236}">
                <a16:creationId xmlns:a16="http://schemas.microsoft.com/office/drawing/2014/main" id="{E441DDC7-B051-F086-3E95-8F09F7098135}"/>
              </a:ext>
            </a:extLst>
          </p:cNvPr>
          <p:cNvGrpSpPr>
            <a:grpSpLocks/>
          </p:cNvGrpSpPr>
          <p:nvPr/>
        </p:nvGrpSpPr>
        <p:grpSpPr bwMode="auto">
          <a:xfrm>
            <a:off x="2070100" y="1135063"/>
            <a:ext cx="6543675" cy="2695575"/>
            <a:chOff x="1697" y="715"/>
            <a:chExt cx="3729" cy="1698"/>
          </a:xfrm>
        </p:grpSpPr>
        <p:sp>
          <p:nvSpPr>
            <p:cNvPr id="401411" name="Freeform 3">
              <a:extLst>
                <a:ext uri="{FF2B5EF4-FFF2-40B4-BE49-F238E27FC236}">
                  <a16:creationId xmlns:a16="http://schemas.microsoft.com/office/drawing/2014/main" id="{3169F712-B346-749E-8EA8-715677F16918}"/>
                </a:ext>
              </a:extLst>
            </p:cNvPr>
            <p:cNvSpPr>
              <a:spLocks/>
            </p:cNvSpPr>
            <p:nvPr/>
          </p:nvSpPr>
          <p:spPr bwMode="auto">
            <a:xfrm>
              <a:off x="1708" y="749"/>
              <a:ext cx="3672" cy="1450"/>
            </a:xfrm>
            <a:custGeom>
              <a:avLst/>
              <a:gdLst>
                <a:gd name="T0" fmla="*/ 123 w 1883"/>
                <a:gd name="T1" fmla="*/ 930 h 954"/>
                <a:gd name="T2" fmla="*/ 100 w 1883"/>
                <a:gd name="T3" fmla="*/ 881 h 954"/>
                <a:gd name="T4" fmla="*/ 84 w 1883"/>
                <a:gd name="T5" fmla="*/ 833 h 954"/>
                <a:gd name="T6" fmla="*/ 62 w 1883"/>
                <a:gd name="T7" fmla="*/ 784 h 954"/>
                <a:gd name="T8" fmla="*/ 34 w 1883"/>
                <a:gd name="T9" fmla="*/ 701 h 954"/>
                <a:gd name="T10" fmla="*/ 25 w 1883"/>
                <a:gd name="T11" fmla="*/ 495 h 954"/>
                <a:gd name="T12" fmla="*/ 18 w 1883"/>
                <a:gd name="T13" fmla="*/ 396 h 954"/>
                <a:gd name="T14" fmla="*/ 6 w 1883"/>
                <a:gd name="T15" fmla="*/ 262 h 954"/>
                <a:gd name="T16" fmla="*/ 0 w 1883"/>
                <a:gd name="T17" fmla="*/ 190 h 954"/>
                <a:gd name="T18" fmla="*/ 16 w 1883"/>
                <a:gd name="T19" fmla="*/ 50 h 954"/>
                <a:gd name="T20" fmla="*/ 47 w 1883"/>
                <a:gd name="T21" fmla="*/ 16 h 954"/>
                <a:gd name="T22" fmla="*/ 100 w 1883"/>
                <a:gd name="T23" fmla="*/ 11 h 954"/>
                <a:gd name="T24" fmla="*/ 165 w 1883"/>
                <a:gd name="T25" fmla="*/ 5 h 954"/>
                <a:gd name="T26" fmla="*/ 221 w 1883"/>
                <a:gd name="T27" fmla="*/ 3 h 954"/>
                <a:gd name="T28" fmla="*/ 245 w 1883"/>
                <a:gd name="T29" fmla="*/ 3 h 954"/>
                <a:gd name="T30" fmla="*/ 275 w 1883"/>
                <a:gd name="T31" fmla="*/ 3 h 954"/>
                <a:gd name="T32" fmla="*/ 320 w 1883"/>
                <a:gd name="T33" fmla="*/ 1 h 954"/>
                <a:gd name="T34" fmla="*/ 372 w 1883"/>
                <a:gd name="T35" fmla="*/ 1 h 954"/>
                <a:gd name="T36" fmla="*/ 428 w 1883"/>
                <a:gd name="T37" fmla="*/ 0 h 954"/>
                <a:gd name="T38" fmla="*/ 483 w 1883"/>
                <a:gd name="T39" fmla="*/ 0 h 954"/>
                <a:gd name="T40" fmla="*/ 529 w 1883"/>
                <a:gd name="T41" fmla="*/ 1 h 954"/>
                <a:gd name="T42" fmla="*/ 562 w 1883"/>
                <a:gd name="T43" fmla="*/ 1 h 954"/>
                <a:gd name="T44" fmla="*/ 583 w 1883"/>
                <a:gd name="T45" fmla="*/ 4 h 954"/>
                <a:gd name="T46" fmla="*/ 624 w 1883"/>
                <a:gd name="T47" fmla="*/ 4 h 954"/>
                <a:gd name="T48" fmla="*/ 686 w 1883"/>
                <a:gd name="T49" fmla="*/ 5 h 954"/>
                <a:gd name="T50" fmla="*/ 759 w 1883"/>
                <a:gd name="T51" fmla="*/ 5 h 954"/>
                <a:gd name="T52" fmla="*/ 835 w 1883"/>
                <a:gd name="T53" fmla="*/ 7 h 954"/>
                <a:gd name="T54" fmla="*/ 910 w 1883"/>
                <a:gd name="T55" fmla="*/ 7 h 954"/>
                <a:gd name="T56" fmla="*/ 973 w 1883"/>
                <a:gd name="T57" fmla="*/ 7 h 954"/>
                <a:gd name="T58" fmla="*/ 1018 w 1883"/>
                <a:gd name="T59" fmla="*/ 7 h 954"/>
                <a:gd name="T60" fmla="*/ 1048 w 1883"/>
                <a:gd name="T61" fmla="*/ 7 h 954"/>
                <a:gd name="T62" fmla="*/ 1122 w 1883"/>
                <a:gd name="T63" fmla="*/ 7 h 954"/>
                <a:gd name="T64" fmla="*/ 1235 w 1883"/>
                <a:gd name="T65" fmla="*/ 7 h 954"/>
                <a:gd name="T66" fmla="*/ 1373 w 1883"/>
                <a:gd name="T67" fmla="*/ 7 h 954"/>
                <a:gd name="T68" fmla="*/ 1517 w 1883"/>
                <a:gd name="T69" fmla="*/ 8 h 954"/>
                <a:gd name="T70" fmla="*/ 1654 w 1883"/>
                <a:gd name="T71" fmla="*/ 10 h 954"/>
                <a:gd name="T72" fmla="*/ 1765 w 1883"/>
                <a:gd name="T73" fmla="*/ 14 h 954"/>
                <a:gd name="T74" fmla="*/ 1834 w 1883"/>
                <a:gd name="T75" fmla="*/ 20 h 954"/>
                <a:gd name="T76" fmla="*/ 1870 w 1883"/>
                <a:gd name="T77" fmla="*/ 99 h 954"/>
                <a:gd name="T78" fmla="*/ 1883 w 1883"/>
                <a:gd name="T79" fmla="*/ 404 h 954"/>
                <a:gd name="T80" fmla="*/ 1876 w 1883"/>
                <a:gd name="T81" fmla="*/ 488 h 954"/>
                <a:gd name="T82" fmla="*/ 1857 w 1883"/>
                <a:gd name="T83" fmla="*/ 494 h 954"/>
                <a:gd name="T84" fmla="*/ 1834 w 1883"/>
                <a:gd name="T85" fmla="*/ 499 h 954"/>
                <a:gd name="T86" fmla="*/ 1818 w 1883"/>
                <a:gd name="T87" fmla="*/ 518 h 954"/>
                <a:gd name="T88" fmla="*/ 1752 w 1883"/>
                <a:gd name="T89" fmla="*/ 63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3" h="954">
                  <a:moveTo>
                    <a:pt x="143" y="954"/>
                  </a:moveTo>
                  <a:lnTo>
                    <a:pt x="123" y="930"/>
                  </a:lnTo>
                  <a:lnTo>
                    <a:pt x="110" y="905"/>
                  </a:lnTo>
                  <a:lnTo>
                    <a:pt x="100" y="881"/>
                  </a:lnTo>
                  <a:lnTo>
                    <a:pt x="93" y="856"/>
                  </a:lnTo>
                  <a:lnTo>
                    <a:pt x="84" y="833"/>
                  </a:lnTo>
                  <a:lnTo>
                    <a:pt x="75" y="809"/>
                  </a:lnTo>
                  <a:lnTo>
                    <a:pt x="62" y="784"/>
                  </a:lnTo>
                  <a:lnTo>
                    <a:pt x="45" y="758"/>
                  </a:lnTo>
                  <a:lnTo>
                    <a:pt x="34" y="701"/>
                  </a:lnTo>
                  <a:lnTo>
                    <a:pt x="28" y="597"/>
                  </a:lnTo>
                  <a:lnTo>
                    <a:pt x="25" y="495"/>
                  </a:lnTo>
                  <a:lnTo>
                    <a:pt x="22" y="437"/>
                  </a:lnTo>
                  <a:lnTo>
                    <a:pt x="18" y="396"/>
                  </a:lnTo>
                  <a:lnTo>
                    <a:pt x="12" y="328"/>
                  </a:lnTo>
                  <a:lnTo>
                    <a:pt x="6" y="262"/>
                  </a:lnTo>
                  <a:lnTo>
                    <a:pt x="2" y="227"/>
                  </a:lnTo>
                  <a:lnTo>
                    <a:pt x="0" y="190"/>
                  </a:lnTo>
                  <a:lnTo>
                    <a:pt x="5" y="119"/>
                  </a:lnTo>
                  <a:lnTo>
                    <a:pt x="16" y="50"/>
                  </a:lnTo>
                  <a:lnTo>
                    <a:pt x="32" y="17"/>
                  </a:lnTo>
                  <a:lnTo>
                    <a:pt x="47" y="16"/>
                  </a:lnTo>
                  <a:lnTo>
                    <a:pt x="70" y="13"/>
                  </a:lnTo>
                  <a:lnTo>
                    <a:pt x="100" y="11"/>
                  </a:lnTo>
                  <a:lnTo>
                    <a:pt x="133" y="8"/>
                  </a:lnTo>
                  <a:lnTo>
                    <a:pt x="165" y="5"/>
                  </a:lnTo>
                  <a:lnTo>
                    <a:pt x="195" y="4"/>
                  </a:lnTo>
                  <a:lnTo>
                    <a:pt x="221" y="3"/>
                  </a:lnTo>
                  <a:lnTo>
                    <a:pt x="236" y="3"/>
                  </a:lnTo>
                  <a:lnTo>
                    <a:pt x="245" y="3"/>
                  </a:lnTo>
                  <a:lnTo>
                    <a:pt x="258" y="3"/>
                  </a:lnTo>
                  <a:lnTo>
                    <a:pt x="275" y="3"/>
                  </a:lnTo>
                  <a:lnTo>
                    <a:pt x="296" y="1"/>
                  </a:lnTo>
                  <a:lnTo>
                    <a:pt x="320" y="1"/>
                  </a:lnTo>
                  <a:lnTo>
                    <a:pt x="346" y="1"/>
                  </a:lnTo>
                  <a:lnTo>
                    <a:pt x="372" y="1"/>
                  </a:lnTo>
                  <a:lnTo>
                    <a:pt x="401" y="0"/>
                  </a:lnTo>
                  <a:lnTo>
                    <a:pt x="428" y="0"/>
                  </a:lnTo>
                  <a:lnTo>
                    <a:pt x="457" y="0"/>
                  </a:lnTo>
                  <a:lnTo>
                    <a:pt x="483" y="0"/>
                  </a:lnTo>
                  <a:lnTo>
                    <a:pt x="507" y="0"/>
                  </a:lnTo>
                  <a:lnTo>
                    <a:pt x="529" y="1"/>
                  </a:lnTo>
                  <a:lnTo>
                    <a:pt x="547" y="1"/>
                  </a:lnTo>
                  <a:lnTo>
                    <a:pt x="562" y="1"/>
                  </a:lnTo>
                  <a:lnTo>
                    <a:pt x="572" y="3"/>
                  </a:lnTo>
                  <a:lnTo>
                    <a:pt x="583" y="4"/>
                  </a:lnTo>
                  <a:lnTo>
                    <a:pt x="601" y="4"/>
                  </a:lnTo>
                  <a:lnTo>
                    <a:pt x="624" y="4"/>
                  </a:lnTo>
                  <a:lnTo>
                    <a:pt x="652" y="5"/>
                  </a:lnTo>
                  <a:lnTo>
                    <a:pt x="686" y="5"/>
                  </a:lnTo>
                  <a:lnTo>
                    <a:pt x="722" y="5"/>
                  </a:lnTo>
                  <a:lnTo>
                    <a:pt x="759" y="5"/>
                  </a:lnTo>
                  <a:lnTo>
                    <a:pt x="798" y="7"/>
                  </a:lnTo>
                  <a:lnTo>
                    <a:pt x="835" y="7"/>
                  </a:lnTo>
                  <a:lnTo>
                    <a:pt x="874" y="7"/>
                  </a:lnTo>
                  <a:lnTo>
                    <a:pt x="910" y="7"/>
                  </a:lnTo>
                  <a:lnTo>
                    <a:pt x="943" y="7"/>
                  </a:lnTo>
                  <a:lnTo>
                    <a:pt x="973" y="7"/>
                  </a:lnTo>
                  <a:lnTo>
                    <a:pt x="998" y="7"/>
                  </a:lnTo>
                  <a:lnTo>
                    <a:pt x="1018" y="7"/>
                  </a:lnTo>
                  <a:lnTo>
                    <a:pt x="1031" y="7"/>
                  </a:lnTo>
                  <a:lnTo>
                    <a:pt x="1048" y="7"/>
                  </a:lnTo>
                  <a:lnTo>
                    <a:pt x="1078" y="7"/>
                  </a:lnTo>
                  <a:lnTo>
                    <a:pt x="1122" y="7"/>
                  </a:lnTo>
                  <a:lnTo>
                    <a:pt x="1175" y="7"/>
                  </a:lnTo>
                  <a:lnTo>
                    <a:pt x="1235" y="7"/>
                  </a:lnTo>
                  <a:lnTo>
                    <a:pt x="1303" y="7"/>
                  </a:lnTo>
                  <a:lnTo>
                    <a:pt x="1373" y="7"/>
                  </a:lnTo>
                  <a:lnTo>
                    <a:pt x="1445" y="7"/>
                  </a:lnTo>
                  <a:lnTo>
                    <a:pt x="1517" y="8"/>
                  </a:lnTo>
                  <a:lnTo>
                    <a:pt x="1588" y="8"/>
                  </a:lnTo>
                  <a:lnTo>
                    <a:pt x="1654" y="10"/>
                  </a:lnTo>
                  <a:lnTo>
                    <a:pt x="1713" y="11"/>
                  </a:lnTo>
                  <a:lnTo>
                    <a:pt x="1765" y="14"/>
                  </a:lnTo>
                  <a:lnTo>
                    <a:pt x="1805" y="17"/>
                  </a:lnTo>
                  <a:lnTo>
                    <a:pt x="1834" y="20"/>
                  </a:lnTo>
                  <a:lnTo>
                    <a:pt x="1848" y="23"/>
                  </a:lnTo>
                  <a:lnTo>
                    <a:pt x="1870" y="99"/>
                  </a:lnTo>
                  <a:lnTo>
                    <a:pt x="1880" y="252"/>
                  </a:lnTo>
                  <a:lnTo>
                    <a:pt x="1883" y="404"/>
                  </a:lnTo>
                  <a:lnTo>
                    <a:pt x="1880" y="482"/>
                  </a:lnTo>
                  <a:lnTo>
                    <a:pt x="1876" y="488"/>
                  </a:lnTo>
                  <a:lnTo>
                    <a:pt x="1867" y="491"/>
                  </a:lnTo>
                  <a:lnTo>
                    <a:pt x="1857" y="494"/>
                  </a:lnTo>
                  <a:lnTo>
                    <a:pt x="1844" y="495"/>
                  </a:lnTo>
                  <a:lnTo>
                    <a:pt x="1834" y="499"/>
                  </a:lnTo>
                  <a:lnTo>
                    <a:pt x="1824" y="507"/>
                  </a:lnTo>
                  <a:lnTo>
                    <a:pt x="1818" y="518"/>
                  </a:lnTo>
                  <a:lnTo>
                    <a:pt x="1817" y="535"/>
                  </a:lnTo>
                  <a:lnTo>
                    <a:pt x="1752" y="633"/>
                  </a:lnTo>
                  <a:lnTo>
                    <a:pt x="143" y="95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1412" name="Freeform 4">
              <a:extLst>
                <a:ext uri="{FF2B5EF4-FFF2-40B4-BE49-F238E27FC236}">
                  <a16:creationId xmlns:a16="http://schemas.microsoft.com/office/drawing/2014/main" id="{D937EF2B-2CBC-A6BE-30AF-1DA02A22623F}"/>
                </a:ext>
              </a:extLst>
            </p:cNvPr>
            <p:cNvSpPr>
              <a:spLocks/>
            </p:cNvSpPr>
            <p:nvPr/>
          </p:nvSpPr>
          <p:spPr bwMode="auto">
            <a:xfrm>
              <a:off x="1904" y="866"/>
              <a:ext cx="3360" cy="1547"/>
            </a:xfrm>
            <a:custGeom>
              <a:avLst/>
              <a:gdLst>
                <a:gd name="T0" fmla="*/ 667 w 1627"/>
                <a:gd name="T1" fmla="*/ 0 h 1035"/>
                <a:gd name="T2" fmla="*/ 783 w 1627"/>
                <a:gd name="T3" fmla="*/ 0 h 1035"/>
                <a:gd name="T4" fmla="*/ 924 w 1627"/>
                <a:gd name="T5" fmla="*/ 1 h 1035"/>
                <a:gd name="T6" fmla="*/ 1060 w 1627"/>
                <a:gd name="T7" fmla="*/ 2 h 1035"/>
                <a:gd name="T8" fmla="*/ 1162 w 1627"/>
                <a:gd name="T9" fmla="*/ 4 h 1035"/>
                <a:gd name="T10" fmla="*/ 1221 w 1627"/>
                <a:gd name="T11" fmla="*/ 7 h 1035"/>
                <a:gd name="T12" fmla="*/ 1301 w 1627"/>
                <a:gd name="T13" fmla="*/ 7 h 1035"/>
                <a:gd name="T14" fmla="*/ 1384 w 1627"/>
                <a:gd name="T15" fmla="*/ 10 h 1035"/>
                <a:gd name="T16" fmla="*/ 1458 w 1627"/>
                <a:gd name="T17" fmla="*/ 17 h 1035"/>
                <a:gd name="T18" fmla="*/ 1545 w 1627"/>
                <a:gd name="T19" fmla="*/ 20 h 1035"/>
                <a:gd name="T20" fmla="*/ 1599 w 1627"/>
                <a:gd name="T21" fmla="*/ 31 h 1035"/>
                <a:gd name="T22" fmla="*/ 1620 w 1627"/>
                <a:gd name="T23" fmla="*/ 99 h 1035"/>
                <a:gd name="T24" fmla="*/ 1622 w 1627"/>
                <a:gd name="T25" fmla="*/ 302 h 1035"/>
                <a:gd name="T26" fmla="*/ 1627 w 1627"/>
                <a:gd name="T27" fmla="*/ 604 h 1035"/>
                <a:gd name="T28" fmla="*/ 1618 w 1627"/>
                <a:gd name="T29" fmla="*/ 980 h 1035"/>
                <a:gd name="T30" fmla="*/ 1612 w 1627"/>
                <a:gd name="T31" fmla="*/ 1006 h 1035"/>
                <a:gd name="T32" fmla="*/ 1602 w 1627"/>
                <a:gd name="T33" fmla="*/ 1016 h 1035"/>
                <a:gd name="T34" fmla="*/ 1563 w 1627"/>
                <a:gd name="T35" fmla="*/ 1025 h 1035"/>
                <a:gd name="T36" fmla="*/ 1530 w 1627"/>
                <a:gd name="T37" fmla="*/ 1025 h 1035"/>
                <a:gd name="T38" fmla="*/ 1499 w 1627"/>
                <a:gd name="T39" fmla="*/ 1019 h 1035"/>
                <a:gd name="T40" fmla="*/ 1443 w 1627"/>
                <a:gd name="T41" fmla="*/ 1020 h 1035"/>
                <a:gd name="T42" fmla="*/ 1301 w 1627"/>
                <a:gd name="T43" fmla="*/ 1023 h 1035"/>
                <a:gd name="T44" fmla="*/ 1107 w 1627"/>
                <a:gd name="T45" fmla="*/ 1028 h 1035"/>
                <a:gd name="T46" fmla="*/ 904 w 1627"/>
                <a:gd name="T47" fmla="*/ 1032 h 1035"/>
                <a:gd name="T48" fmla="*/ 739 w 1627"/>
                <a:gd name="T49" fmla="*/ 1035 h 1035"/>
                <a:gd name="T50" fmla="*/ 650 w 1627"/>
                <a:gd name="T51" fmla="*/ 1035 h 1035"/>
                <a:gd name="T52" fmla="*/ 569 w 1627"/>
                <a:gd name="T53" fmla="*/ 1030 h 1035"/>
                <a:gd name="T54" fmla="*/ 481 w 1627"/>
                <a:gd name="T55" fmla="*/ 1023 h 1035"/>
                <a:gd name="T56" fmla="*/ 395 w 1627"/>
                <a:gd name="T57" fmla="*/ 1018 h 1035"/>
                <a:gd name="T58" fmla="*/ 319 w 1627"/>
                <a:gd name="T59" fmla="*/ 1015 h 1035"/>
                <a:gd name="T60" fmla="*/ 262 w 1627"/>
                <a:gd name="T61" fmla="*/ 1018 h 1035"/>
                <a:gd name="T62" fmla="*/ 215 w 1627"/>
                <a:gd name="T63" fmla="*/ 1022 h 1035"/>
                <a:gd name="T64" fmla="*/ 162 w 1627"/>
                <a:gd name="T65" fmla="*/ 1023 h 1035"/>
                <a:gd name="T66" fmla="*/ 110 w 1627"/>
                <a:gd name="T67" fmla="*/ 1022 h 1035"/>
                <a:gd name="T68" fmla="*/ 64 w 1627"/>
                <a:gd name="T69" fmla="*/ 1016 h 1035"/>
                <a:gd name="T70" fmla="*/ 31 w 1627"/>
                <a:gd name="T71" fmla="*/ 1009 h 1035"/>
                <a:gd name="T72" fmla="*/ 0 w 1627"/>
                <a:gd name="T73" fmla="*/ 977 h 1035"/>
                <a:gd name="T74" fmla="*/ 3 w 1627"/>
                <a:gd name="T75" fmla="*/ 708 h 1035"/>
                <a:gd name="T76" fmla="*/ 9 w 1627"/>
                <a:gd name="T77" fmla="*/ 210 h 1035"/>
                <a:gd name="T78" fmla="*/ 26 w 1627"/>
                <a:gd name="T79" fmla="*/ 44 h 1035"/>
                <a:gd name="T80" fmla="*/ 48 w 1627"/>
                <a:gd name="T81" fmla="*/ 18 h 1035"/>
                <a:gd name="T82" fmla="*/ 93 w 1627"/>
                <a:gd name="T83" fmla="*/ 11 h 1035"/>
                <a:gd name="T84" fmla="*/ 156 w 1627"/>
                <a:gd name="T85" fmla="*/ 4 h 1035"/>
                <a:gd name="T86" fmla="*/ 225 w 1627"/>
                <a:gd name="T87" fmla="*/ 1 h 1035"/>
                <a:gd name="T88" fmla="*/ 290 w 1627"/>
                <a:gd name="T89" fmla="*/ 1 h 1035"/>
                <a:gd name="T90" fmla="*/ 339 w 1627"/>
                <a:gd name="T91" fmla="*/ 5 h 1035"/>
                <a:gd name="T92" fmla="*/ 401 w 1627"/>
                <a:gd name="T93" fmla="*/ 8 h 1035"/>
                <a:gd name="T94" fmla="*/ 474 w 1627"/>
                <a:gd name="T95" fmla="*/ 8 h 1035"/>
                <a:gd name="T96" fmla="*/ 543 w 1627"/>
                <a:gd name="T97" fmla="*/ 5 h 1035"/>
                <a:gd name="T98" fmla="*/ 595 w 1627"/>
                <a:gd name="T99" fmla="*/ 2 h 1035"/>
                <a:gd name="T100" fmla="*/ 615 w 1627"/>
                <a:gd name="T101" fmla="*/ 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7" h="1035">
                  <a:moveTo>
                    <a:pt x="615" y="1"/>
                  </a:moveTo>
                  <a:lnTo>
                    <a:pt x="638" y="1"/>
                  </a:lnTo>
                  <a:lnTo>
                    <a:pt x="667" y="0"/>
                  </a:lnTo>
                  <a:lnTo>
                    <a:pt x="701" y="0"/>
                  </a:lnTo>
                  <a:lnTo>
                    <a:pt x="740" y="0"/>
                  </a:lnTo>
                  <a:lnTo>
                    <a:pt x="783" y="0"/>
                  </a:lnTo>
                  <a:lnTo>
                    <a:pt x="829" y="0"/>
                  </a:lnTo>
                  <a:lnTo>
                    <a:pt x="877" y="0"/>
                  </a:lnTo>
                  <a:lnTo>
                    <a:pt x="924" y="1"/>
                  </a:lnTo>
                  <a:lnTo>
                    <a:pt x="970" y="1"/>
                  </a:lnTo>
                  <a:lnTo>
                    <a:pt x="1017" y="1"/>
                  </a:lnTo>
                  <a:lnTo>
                    <a:pt x="1060" y="2"/>
                  </a:lnTo>
                  <a:lnTo>
                    <a:pt x="1099" y="2"/>
                  </a:lnTo>
                  <a:lnTo>
                    <a:pt x="1133" y="2"/>
                  </a:lnTo>
                  <a:lnTo>
                    <a:pt x="1162" y="4"/>
                  </a:lnTo>
                  <a:lnTo>
                    <a:pt x="1185" y="4"/>
                  </a:lnTo>
                  <a:lnTo>
                    <a:pt x="1199" y="5"/>
                  </a:lnTo>
                  <a:lnTo>
                    <a:pt x="1221" y="7"/>
                  </a:lnTo>
                  <a:lnTo>
                    <a:pt x="1245" y="7"/>
                  </a:lnTo>
                  <a:lnTo>
                    <a:pt x="1273" y="7"/>
                  </a:lnTo>
                  <a:lnTo>
                    <a:pt x="1301" y="7"/>
                  </a:lnTo>
                  <a:lnTo>
                    <a:pt x="1329" y="8"/>
                  </a:lnTo>
                  <a:lnTo>
                    <a:pt x="1356" y="8"/>
                  </a:lnTo>
                  <a:lnTo>
                    <a:pt x="1384" y="10"/>
                  </a:lnTo>
                  <a:lnTo>
                    <a:pt x="1407" y="13"/>
                  </a:lnTo>
                  <a:lnTo>
                    <a:pt x="1431" y="15"/>
                  </a:lnTo>
                  <a:lnTo>
                    <a:pt x="1458" y="17"/>
                  </a:lnTo>
                  <a:lnTo>
                    <a:pt x="1489" y="18"/>
                  </a:lnTo>
                  <a:lnTo>
                    <a:pt x="1517" y="18"/>
                  </a:lnTo>
                  <a:lnTo>
                    <a:pt x="1545" y="20"/>
                  </a:lnTo>
                  <a:lnTo>
                    <a:pt x="1569" y="23"/>
                  </a:lnTo>
                  <a:lnTo>
                    <a:pt x="1588" y="26"/>
                  </a:lnTo>
                  <a:lnTo>
                    <a:pt x="1599" y="31"/>
                  </a:lnTo>
                  <a:lnTo>
                    <a:pt x="1611" y="47"/>
                  </a:lnTo>
                  <a:lnTo>
                    <a:pt x="1617" y="69"/>
                  </a:lnTo>
                  <a:lnTo>
                    <a:pt x="1620" y="99"/>
                  </a:lnTo>
                  <a:lnTo>
                    <a:pt x="1621" y="138"/>
                  </a:lnTo>
                  <a:lnTo>
                    <a:pt x="1622" y="205"/>
                  </a:lnTo>
                  <a:lnTo>
                    <a:pt x="1622" y="302"/>
                  </a:lnTo>
                  <a:lnTo>
                    <a:pt x="1624" y="407"/>
                  </a:lnTo>
                  <a:lnTo>
                    <a:pt x="1625" y="493"/>
                  </a:lnTo>
                  <a:lnTo>
                    <a:pt x="1627" y="604"/>
                  </a:lnTo>
                  <a:lnTo>
                    <a:pt x="1627" y="758"/>
                  </a:lnTo>
                  <a:lnTo>
                    <a:pt x="1625" y="902"/>
                  </a:lnTo>
                  <a:lnTo>
                    <a:pt x="1618" y="980"/>
                  </a:lnTo>
                  <a:lnTo>
                    <a:pt x="1615" y="992"/>
                  </a:lnTo>
                  <a:lnTo>
                    <a:pt x="1614" y="1000"/>
                  </a:lnTo>
                  <a:lnTo>
                    <a:pt x="1612" y="1006"/>
                  </a:lnTo>
                  <a:lnTo>
                    <a:pt x="1611" y="1010"/>
                  </a:lnTo>
                  <a:lnTo>
                    <a:pt x="1608" y="1013"/>
                  </a:lnTo>
                  <a:lnTo>
                    <a:pt x="1602" y="1016"/>
                  </a:lnTo>
                  <a:lnTo>
                    <a:pt x="1594" y="1019"/>
                  </a:lnTo>
                  <a:lnTo>
                    <a:pt x="1579" y="1022"/>
                  </a:lnTo>
                  <a:lnTo>
                    <a:pt x="1563" y="1025"/>
                  </a:lnTo>
                  <a:lnTo>
                    <a:pt x="1552" y="1026"/>
                  </a:lnTo>
                  <a:lnTo>
                    <a:pt x="1540" y="1025"/>
                  </a:lnTo>
                  <a:lnTo>
                    <a:pt x="1530" y="1025"/>
                  </a:lnTo>
                  <a:lnTo>
                    <a:pt x="1520" y="1022"/>
                  </a:lnTo>
                  <a:lnTo>
                    <a:pt x="1510" y="1020"/>
                  </a:lnTo>
                  <a:lnTo>
                    <a:pt x="1499" y="1019"/>
                  </a:lnTo>
                  <a:lnTo>
                    <a:pt x="1484" y="1019"/>
                  </a:lnTo>
                  <a:lnTo>
                    <a:pt x="1470" y="1019"/>
                  </a:lnTo>
                  <a:lnTo>
                    <a:pt x="1443" y="1020"/>
                  </a:lnTo>
                  <a:lnTo>
                    <a:pt x="1404" y="1020"/>
                  </a:lnTo>
                  <a:lnTo>
                    <a:pt x="1356" y="1022"/>
                  </a:lnTo>
                  <a:lnTo>
                    <a:pt x="1301" y="1023"/>
                  </a:lnTo>
                  <a:lnTo>
                    <a:pt x="1241" y="1025"/>
                  </a:lnTo>
                  <a:lnTo>
                    <a:pt x="1175" y="1026"/>
                  </a:lnTo>
                  <a:lnTo>
                    <a:pt x="1107" y="1028"/>
                  </a:lnTo>
                  <a:lnTo>
                    <a:pt x="1038" y="1029"/>
                  </a:lnTo>
                  <a:lnTo>
                    <a:pt x="970" y="1030"/>
                  </a:lnTo>
                  <a:lnTo>
                    <a:pt x="904" y="1032"/>
                  </a:lnTo>
                  <a:lnTo>
                    <a:pt x="842" y="1033"/>
                  </a:lnTo>
                  <a:lnTo>
                    <a:pt x="788" y="1033"/>
                  </a:lnTo>
                  <a:lnTo>
                    <a:pt x="739" y="1035"/>
                  </a:lnTo>
                  <a:lnTo>
                    <a:pt x="700" y="1035"/>
                  </a:lnTo>
                  <a:lnTo>
                    <a:pt x="673" y="1035"/>
                  </a:lnTo>
                  <a:lnTo>
                    <a:pt x="650" y="1035"/>
                  </a:lnTo>
                  <a:lnTo>
                    <a:pt x="624" y="1033"/>
                  </a:lnTo>
                  <a:lnTo>
                    <a:pt x="598" y="1032"/>
                  </a:lnTo>
                  <a:lnTo>
                    <a:pt x="569" y="1030"/>
                  </a:lnTo>
                  <a:lnTo>
                    <a:pt x="540" y="1028"/>
                  </a:lnTo>
                  <a:lnTo>
                    <a:pt x="511" y="1026"/>
                  </a:lnTo>
                  <a:lnTo>
                    <a:pt x="481" y="1023"/>
                  </a:lnTo>
                  <a:lnTo>
                    <a:pt x="452" y="1022"/>
                  </a:lnTo>
                  <a:lnTo>
                    <a:pt x="422" y="1020"/>
                  </a:lnTo>
                  <a:lnTo>
                    <a:pt x="395" y="1018"/>
                  </a:lnTo>
                  <a:lnTo>
                    <a:pt x="367" y="1016"/>
                  </a:lnTo>
                  <a:lnTo>
                    <a:pt x="342" y="1016"/>
                  </a:lnTo>
                  <a:lnTo>
                    <a:pt x="319" y="1015"/>
                  </a:lnTo>
                  <a:lnTo>
                    <a:pt x="297" y="1015"/>
                  </a:lnTo>
                  <a:lnTo>
                    <a:pt x="278" y="1016"/>
                  </a:lnTo>
                  <a:lnTo>
                    <a:pt x="262" y="1018"/>
                  </a:lnTo>
                  <a:lnTo>
                    <a:pt x="248" y="1019"/>
                  </a:lnTo>
                  <a:lnTo>
                    <a:pt x="232" y="1020"/>
                  </a:lnTo>
                  <a:lnTo>
                    <a:pt x="215" y="1022"/>
                  </a:lnTo>
                  <a:lnTo>
                    <a:pt x="198" y="1023"/>
                  </a:lnTo>
                  <a:lnTo>
                    <a:pt x="179" y="1023"/>
                  </a:lnTo>
                  <a:lnTo>
                    <a:pt x="162" y="1023"/>
                  </a:lnTo>
                  <a:lnTo>
                    <a:pt x="144" y="1023"/>
                  </a:lnTo>
                  <a:lnTo>
                    <a:pt x="126" y="1022"/>
                  </a:lnTo>
                  <a:lnTo>
                    <a:pt x="110" y="1022"/>
                  </a:lnTo>
                  <a:lnTo>
                    <a:pt x="93" y="1020"/>
                  </a:lnTo>
                  <a:lnTo>
                    <a:pt x="78" y="1019"/>
                  </a:lnTo>
                  <a:lnTo>
                    <a:pt x="64" y="1016"/>
                  </a:lnTo>
                  <a:lnTo>
                    <a:pt x="51" y="1015"/>
                  </a:lnTo>
                  <a:lnTo>
                    <a:pt x="39" y="1012"/>
                  </a:lnTo>
                  <a:lnTo>
                    <a:pt x="31" y="1009"/>
                  </a:lnTo>
                  <a:lnTo>
                    <a:pt x="23" y="1006"/>
                  </a:lnTo>
                  <a:lnTo>
                    <a:pt x="6" y="994"/>
                  </a:lnTo>
                  <a:lnTo>
                    <a:pt x="0" y="977"/>
                  </a:lnTo>
                  <a:lnTo>
                    <a:pt x="0" y="935"/>
                  </a:lnTo>
                  <a:lnTo>
                    <a:pt x="2" y="853"/>
                  </a:lnTo>
                  <a:lnTo>
                    <a:pt x="3" y="708"/>
                  </a:lnTo>
                  <a:lnTo>
                    <a:pt x="5" y="518"/>
                  </a:lnTo>
                  <a:lnTo>
                    <a:pt x="8" y="335"/>
                  </a:lnTo>
                  <a:lnTo>
                    <a:pt x="9" y="210"/>
                  </a:lnTo>
                  <a:lnTo>
                    <a:pt x="12" y="138"/>
                  </a:lnTo>
                  <a:lnTo>
                    <a:pt x="18" y="82"/>
                  </a:lnTo>
                  <a:lnTo>
                    <a:pt x="26" y="44"/>
                  </a:lnTo>
                  <a:lnTo>
                    <a:pt x="35" y="24"/>
                  </a:lnTo>
                  <a:lnTo>
                    <a:pt x="39" y="21"/>
                  </a:lnTo>
                  <a:lnTo>
                    <a:pt x="48" y="18"/>
                  </a:lnTo>
                  <a:lnTo>
                    <a:pt x="59" y="15"/>
                  </a:lnTo>
                  <a:lnTo>
                    <a:pt x="75" y="13"/>
                  </a:lnTo>
                  <a:lnTo>
                    <a:pt x="93" y="11"/>
                  </a:lnTo>
                  <a:lnTo>
                    <a:pt x="111" y="8"/>
                  </a:lnTo>
                  <a:lnTo>
                    <a:pt x="133" y="7"/>
                  </a:lnTo>
                  <a:lnTo>
                    <a:pt x="156" y="4"/>
                  </a:lnTo>
                  <a:lnTo>
                    <a:pt x="179" y="2"/>
                  </a:lnTo>
                  <a:lnTo>
                    <a:pt x="202" y="1"/>
                  </a:lnTo>
                  <a:lnTo>
                    <a:pt x="225" y="1"/>
                  </a:lnTo>
                  <a:lnTo>
                    <a:pt x="248" y="0"/>
                  </a:lnTo>
                  <a:lnTo>
                    <a:pt x="270" y="0"/>
                  </a:lnTo>
                  <a:lnTo>
                    <a:pt x="290" y="1"/>
                  </a:lnTo>
                  <a:lnTo>
                    <a:pt x="307" y="2"/>
                  </a:lnTo>
                  <a:lnTo>
                    <a:pt x="323" y="4"/>
                  </a:lnTo>
                  <a:lnTo>
                    <a:pt x="339" y="5"/>
                  </a:lnTo>
                  <a:lnTo>
                    <a:pt x="357" y="7"/>
                  </a:lnTo>
                  <a:lnTo>
                    <a:pt x="378" y="8"/>
                  </a:lnTo>
                  <a:lnTo>
                    <a:pt x="401" y="8"/>
                  </a:lnTo>
                  <a:lnTo>
                    <a:pt x="425" y="8"/>
                  </a:lnTo>
                  <a:lnTo>
                    <a:pt x="449" y="8"/>
                  </a:lnTo>
                  <a:lnTo>
                    <a:pt x="474" y="8"/>
                  </a:lnTo>
                  <a:lnTo>
                    <a:pt x="497" y="7"/>
                  </a:lnTo>
                  <a:lnTo>
                    <a:pt x="521" y="5"/>
                  </a:lnTo>
                  <a:lnTo>
                    <a:pt x="543" y="5"/>
                  </a:lnTo>
                  <a:lnTo>
                    <a:pt x="563" y="4"/>
                  </a:lnTo>
                  <a:lnTo>
                    <a:pt x="580" y="2"/>
                  </a:lnTo>
                  <a:lnTo>
                    <a:pt x="595" y="2"/>
                  </a:lnTo>
                  <a:lnTo>
                    <a:pt x="605" y="1"/>
                  </a:lnTo>
                  <a:lnTo>
                    <a:pt x="612" y="1"/>
                  </a:lnTo>
                  <a:lnTo>
                    <a:pt x="615"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1413" name="Freeform 5">
              <a:extLst>
                <a:ext uri="{FF2B5EF4-FFF2-40B4-BE49-F238E27FC236}">
                  <a16:creationId xmlns:a16="http://schemas.microsoft.com/office/drawing/2014/main" id="{51CFEC78-E696-1181-F896-3CA1CBA048DF}"/>
                </a:ext>
              </a:extLst>
            </p:cNvPr>
            <p:cNvSpPr>
              <a:spLocks/>
            </p:cNvSpPr>
            <p:nvPr/>
          </p:nvSpPr>
          <p:spPr bwMode="auto">
            <a:xfrm>
              <a:off x="1697" y="715"/>
              <a:ext cx="2156" cy="1278"/>
            </a:xfrm>
            <a:custGeom>
              <a:avLst/>
              <a:gdLst>
                <a:gd name="T0" fmla="*/ 757 w 1021"/>
                <a:gd name="T1" fmla="*/ 16 h 782"/>
                <a:gd name="T2" fmla="*/ 812 w 1021"/>
                <a:gd name="T3" fmla="*/ 19 h 782"/>
                <a:gd name="T4" fmla="*/ 867 w 1021"/>
                <a:gd name="T5" fmla="*/ 21 h 782"/>
                <a:gd name="T6" fmla="*/ 922 w 1021"/>
                <a:gd name="T7" fmla="*/ 21 h 782"/>
                <a:gd name="T8" fmla="*/ 976 w 1021"/>
                <a:gd name="T9" fmla="*/ 22 h 782"/>
                <a:gd name="T10" fmla="*/ 1015 w 1021"/>
                <a:gd name="T11" fmla="*/ 23 h 782"/>
                <a:gd name="T12" fmla="*/ 1021 w 1021"/>
                <a:gd name="T13" fmla="*/ 34 h 782"/>
                <a:gd name="T14" fmla="*/ 947 w 1021"/>
                <a:gd name="T15" fmla="*/ 39 h 782"/>
                <a:gd name="T16" fmla="*/ 873 w 1021"/>
                <a:gd name="T17" fmla="*/ 38 h 782"/>
                <a:gd name="T18" fmla="*/ 793 w 1021"/>
                <a:gd name="T19" fmla="*/ 39 h 782"/>
                <a:gd name="T20" fmla="*/ 709 w 1021"/>
                <a:gd name="T21" fmla="*/ 39 h 782"/>
                <a:gd name="T22" fmla="*/ 625 w 1021"/>
                <a:gd name="T23" fmla="*/ 38 h 782"/>
                <a:gd name="T24" fmla="*/ 540 w 1021"/>
                <a:gd name="T25" fmla="*/ 35 h 782"/>
                <a:gd name="T26" fmla="*/ 454 w 1021"/>
                <a:gd name="T27" fmla="*/ 35 h 782"/>
                <a:gd name="T28" fmla="*/ 366 w 1021"/>
                <a:gd name="T29" fmla="*/ 38 h 782"/>
                <a:gd name="T30" fmla="*/ 310 w 1021"/>
                <a:gd name="T31" fmla="*/ 42 h 782"/>
                <a:gd name="T32" fmla="*/ 255 w 1021"/>
                <a:gd name="T33" fmla="*/ 45 h 782"/>
                <a:gd name="T34" fmla="*/ 199 w 1021"/>
                <a:gd name="T35" fmla="*/ 47 h 782"/>
                <a:gd name="T36" fmla="*/ 143 w 1021"/>
                <a:gd name="T37" fmla="*/ 49 h 782"/>
                <a:gd name="T38" fmla="*/ 87 w 1021"/>
                <a:gd name="T39" fmla="*/ 52 h 782"/>
                <a:gd name="T40" fmla="*/ 58 w 1021"/>
                <a:gd name="T41" fmla="*/ 58 h 782"/>
                <a:gd name="T42" fmla="*/ 45 w 1021"/>
                <a:gd name="T43" fmla="*/ 94 h 782"/>
                <a:gd name="T44" fmla="*/ 51 w 1021"/>
                <a:gd name="T45" fmla="*/ 219 h 782"/>
                <a:gd name="T46" fmla="*/ 58 w 1021"/>
                <a:gd name="T47" fmla="*/ 376 h 782"/>
                <a:gd name="T48" fmla="*/ 65 w 1021"/>
                <a:gd name="T49" fmla="*/ 556 h 782"/>
                <a:gd name="T50" fmla="*/ 61 w 1021"/>
                <a:gd name="T51" fmla="*/ 742 h 782"/>
                <a:gd name="T52" fmla="*/ 64 w 1021"/>
                <a:gd name="T53" fmla="*/ 769 h 782"/>
                <a:gd name="T54" fmla="*/ 65 w 1021"/>
                <a:gd name="T55" fmla="*/ 779 h 782"/>
                <a:gd name="T56" fmla="*/ 54 w 1021"/>
                <a:gd name="T57" fmla="*/ 778 h 782"/>
                <a:gd name="T58" fmla="*/ 46 w 1021"/>
                <a:gd name="T59" fmla="*/ 752 h 782"/>
                <a:gd name="T60" fmla="*/ 23 w 1021"/>
                <a:gd name="T61" fmla="*/ 478 h 782"/>
                <a:gd name="T62" fmla="*/ 13 w 1021"/>
                <a:gd name="T63" fmla="*/ 326 h 782"/>
                <a:gd name="T64" fmla="*/ 5 w 1021"/>
                <a:gd name="T65" fmla="*/ 232 h 782"/>
                <a:gd name="T66" fmla="*/ 5 w 1021"/>
                <a:gd name="T67" fmla="*/ 124 h 782"/>
                <a:gd name="T68" fmla="*/ 3 w 1021"/>
                <a:gd name="T69" fmla="*/ 61 h 782"/>
                <a:gd name="T70" fmla="*/ 25 w 1021"/>
                <a:gd name="T71" fmla="*/ 28 h 782"/>
                <a:gd name="T72" fmla="*/ 55 w 1021"/>
                <a:gd name="T73" fmla="*/ 18 h 782"/>
                <a:gd name="T74" fmla="*/ 88 w 1021"/>
                <a:gd name="T75" fmla="*/ 12 h 782"/>
                <a:gd name="T76" fmla="*/ 157 w 1021"/>
                <a:gd name="T77" fmla="*/ 11 h 782"/>
                <a:gd name="T78" fmla="*/ 226 w 1021"/>
                <a:gd name="T79" fmla="*/ 8 h 782"/>
                <a:gd name="T80" fmla="*/ 295 w 1021"/>
                <a:gd name="T81" fmla="*/ 5 h 782"/>
                <a:gd name="T82" fmla="*/ 365 w 1021"/>
                <a:gd name="T83" fmla="*/ 2 h 782"/>
                <a:gd name="T84" fmla="*/ 435 w 1021"/>
                <a:gd name="T85" fmla="*/ 0 h 782"/>
                <a:gd name="T86" fmla="*/ 491 w 1021"/>
                <a:gd name="T87" fmla="*/ 3 h 782"/>
                <a:gd name="T88" fmla="*/ 540 w 1021"/>
                <a:gd name="T89" fmla="*/ 6 h 782"/>
                <a:gd name="T90" fmla="*/ 591 w 1021"/>
                <a:gd name="T91" fmla="*/ 8 h 782"/>
                <a:gd name="T92" fmla="*/ 639 w 1021"/>
                <a:gd name="T93" fmla="*/ 11 h 782"/>
                <a:gd name="T94" fmla="*/ 688 w 1021"/>
                <a:gd name="T95" fmla="*/ 1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1" h="782">
                  <a:moveTo>
                    <a:pt x="720" y="15"/>
                  </a:moveTo>
                  <a:lnTo>
                    <a:pt x="739" y="16"/>
                  </a:lnTo>
                  <a:lnTo>
                    <a:pt x="757" y="16"/>
                  </a:lnTo>
                  <a:lnTo>
                    <a:pt x="776" y="18"/>
                  </a:lnTo>
                  <a:lnTo>
                    <a:pt x="793" y="18"/>
                  </a:lnTo>
                  <a:lnTo>
                    <a:pt x="812" y="19"/>
                  </a:lnTo>
                  <a:lnTo>
                    <a:pt x="831" y="19"/>
                  </a:lnTo>
                  <a:lnTo>
                    <a:pt x="848" y="19"/>
                  </a:lnTo>
                  <a:lnTo>
                    <a:pt x="867" y="21"/>
                  </a:lnTo>
                  <a:lnTo>
                    <a:pt x="884" y="21"/>
                  </a:lnTo>
                  <a:lnTo>
                    <a:pt x="903" y="21"/>
                  </a:lnTo>
                  <a:lnTo>
                    <a:pt x="922" y="21"/>
                  </a:lnTo>
                  <a:lnTo>
                    <a:pt x="939" y="21"/>
                  </a:lnTo>
                  <a:lnTo>
                    <a:pt x="958" y="22"/>
                  </a:lnTo>
                  <a:lnTo>
                    <a:pt x="976" y="22"/>
                  </a:lnTo>
                  <a:lnTo>
                    <a:pt x="994" y="22"/>
                  </a:lnTo>
                  <a:lnTo>
                    <a:pt x="1012" y="22"/>
                  </a:lnTo>
                  <a:lnTo>
                    <a:pt x="1015" y="23"/>
                  </a:lnTo>
                  <a:lnTo>
                    <a:pt x="1018" y="26"/>
                  </a:lnTo>
                  <a:lnTo>
                    <a:pt x="1021" y="29"/>
                  </a:lnTo>
                  <a:lnTo>
                    <a:pt x="1021" y="34"/>
                  </a:lnTo>
                  <a:lnTo>
                    <a:pt x="996" y="36"/>
                  </a:lnTo>
                  <a:lnTo>
                    <a:pt x="972" y="39"/>
                  </a:lnTo>
                  <a:lnTo>
                    <a:pt x="947" y="39"/>
                  </a:lnTo>
                  <a:lnTo>
                    <a:pt x="923" y="39"/>
                  </a:lnTo>
                  <a:lnTo>
                    <a:pt x="897" y="39"/>
                  </a:lnTo>
                  <a:lnTo>
                    <a:pt x="873" y="38"/>
                  </a:lnTo>
                  <a:lnTo>
                    <a:pt x="848" y="38"/>
                  </a:lnTo>
                  <a:lnTo>
                    <a:pt x="822" y="38"/>
                  </a:lnTo>
                  <a:lnTo>
                    <a:pt x="793" y="39"/>
                  </a:lnTo>
                  <a:lnTo>
                    <a:pt x="765" y="39"/>
                  </a:lnTo>
                  <a:lnTo>
                    <a:pt x="737" y="41"/>
                  </a:lnTo>
                  <a:lnTo>
                    <a:pt x="709" y="39"/>
                  </a:lnTo>
                  <a:lnTo>
                    <a:pt x="681" y="39"/>
                  </a:lnTo>
                  <a:lnTo>
                    <a:pt x="652" y="39"/>
                  </a:lnTo>
                  <a:lnTo>
                    <a:pt x="625" y="38"/>
                  </a:lnTo>
                  <a:lnTo>
                    <a:pt x="596" y="36"/>
                  </a:lnTo>
                  <a:lnTo>
                    <a:pt x="567" y="36"/>
                  </a:lnTo>
                  <a:lnTo>
                    <a:pt x="540" y="35"/>
                  </a:lnTo>
                  <a:lnTo>
                    <a:pt x="511" y="35"/>
                  </a:lnTo>
                  <a:lnTo>
                    <a:pt x="483" y="34"/>
                  </a:lnTo>
                  <a:lnTo>
                    <a:pt x="454" y="35"/>
                  </a:lnTo>
                  <a:lnTo>
                    <a:pt x="425" y="35"/>
                  </a:lnTo>
                  <a:lnTo>
                    <a:pt x="396" y="36"/>
                  </a:lnTo>
                  <a:lnTo>
                    <a:pt x="366" y="38"/>
                  </a:lnTo>
                  <a:lnTo>
                    <a:pt x="347" y="39"/>
                  </a:lnTo>
                  <a:lnTo>
                    <a:pt x="329" y="41"/>
                  </a:lnTo>
                  <a:lnTo>
                    <a:pt x="310" y="42"/>
                  </a:lnTo>
                  <a:lnTo>
                    <a:pt x="291" y="44"/>
                  </a:lnTo>
                  <a:lnTo>
                    <a:pt x="272" y="44"/>
                  </a:lnTo>
                  <a:lnTo>
                    <a:pt x="255" y="45"/>
                  </a:lnTo>
                  <a:lnTo>
                    <a:pt x="236" y="45"/>
                  </a:lnTo>
                  <a:lnTo>
                    <a:pt x="218" y="47"/>
                  </a:lnTo>
                  <a:lnTo>
                    <a:pt x="199" y="47"/>
                  </a:lnTo>
                  <a:lnTo>
                    <a:pt x="180" y="48"/>
                  </a:lnTo>
                  <a:lnTo>
                    <a:pt x="162" y="48"/>
                  </a:lnTo>
                  <a:lnTo>
                    <a:pt x="143" y="49"/>
                  </a:lnTo>
                  <a:lnTo>
                    <a:pt x="124" y="51"/>
                  </a:lnTo>
                  <a:lnTo>
                    <a:pt x="106" y="51"/>
                  </a:lnTo>
                  <a:lnTo>
                    <a:pt x="87" y="52"/>
                  </a:lnTo>
                  <a:lnTo>
                    <a:pt x="67" y="54"/>
                  </a:lnTo>
                  <a:lnTo>
                    <a:pt x="62" y="57"/>
                  </a:lnTo>
                  <a:lnTo>
                    <a:pt x="58" y="58"/>
                  </a:lnTo>
                  <a:lnTo>
                    <a:pt x="54" y="61"/>
                  </a:lnTo>
                  <a:lnTo>
                    <a:pt x="51" y="64"/>
                  </a:lnTo>
                  <a:lnTo>
                    <a:pt x="45" y="94"/>
                  </a:lnTo>
                  <a:lnTo>
                    <a:pt x="46" y="136"/>
                  </a:lnTo>
                  <a:lnTo>
                    <a:pt x="48" y="178"/>
                  </a:lnTo>
                  <a:lnTo>
                    <a:pt x="51" y="219"/>
                  </a:lnTo>
                  <a:lnTo>
                    <a:pt x="55" y="261"/>
                  </a:lnTo>
                  <a:lnTo>
                    <a:pt x="55" y="317"/>
                  </a:lnTo>
                  <a:lnTo>
                    <a:pt x="58" y="376"/>
                  </a:lnTo>
                  <a:lnTo>
                    <a:pt x="62" y="437"/>
                  </a:lnTo>
                  <a:lnTo>
                    <a:pt x="67" y="496"/>
                  </a:lnTo>
                  <a:lnTo>
                    <a:pt x="65" y="556"/>
                  </a:lnTo>
                  <a:lnTo>
                    <a:pt x="67" y="618"/>
                  </a:lnTo>
                  <a:lnTo>
                    <a:pt x="67" y="680"/>
                  </a:lnTo>
                  <a:lnTo>
                    <a:pt x="61" y="742"/>
                  </a:lnTo>
                  <a:lnTo>
                    <a:pt x="62" y="751"/>
                  </a:lnTo>
                  <a:lnTo>
                    <a:pt x="62" y="759"/>
                  </a:lnTo>
                  <a:lnTo>
                    <a:pt x="64" y="769"/>
                  </a:lnTo>
                  <a:lnTo>
                    <a:pt x="68" y="776"/>
                  </a:lnTo>
                  <a:lnTo>
                    <a:pt x="68" y="778"/>
                  </a:lnTo>
                  <a:lnTo>
                    <a:pt x="65" y="779"/>
                  </a:lnTo>
                  <a:lnTo>
                    <a:pt x="64" y="781"/>
                  </a:lnTo>
                  <a:lnTo>
                    <a:pt x="61" y="782"/>
                  </a:lnTo>
                  <a:lnTo>
                    <a:pt x="54" y="778"/>
                  </a:lnTo>
                  <a:lnTo>
                    <a:pt x="51" y="769"/>
                  </a:lnTo>
                  <a:lnTo>
                    <a:pt x="51" y="761"/>
                  </a:lnTo>
                  <a:lnTo>
                    <a:pt x="46" y="752"/>
                  </a:lnTo>
                  <a:lnTo>
                    <a:pt x="39" y="660"/>
                  </a:lnTo>
                  <a:lnTo>
                    <a:pt x="32" y="569"/>
                  </a:lnTo>
                  <a:lnTo>
                    <a:pt x="23" y="478"/>
                  </a:lnTo>
                  <a:lnTo>
                    <a:pt x="15" y="386"/>
                  </a:lnTo>
                  <a:lnTo>
                    <a:pt x="13" y="356"/>
                  </a:lnTo>
                  <a:lnTo>
                    <a:pt x="13" y="326"/>
                  </a:lnTo>
                  <a:lnTo>
                    <a:pt x="12" y="296"/>
                  </a:lnTo>
                  <a:lnTo>
                    <a:pt x="9" y="267"/>
                  </a:lnTo>
                  <a:lnTo>
                    <a:pt x="5" y="232"/>
                  </a:lnTo>
                  <a:lnTo>
                    <a:pt x="3" y="196"/>
                  </a:lnTo>
                  <a:lnTo>
                    <a:pt x="2" y="160"/>
                  </a:lnTo>
                  <a:lnTo>
                    <a:pt x="5" y="124"/>
                  </a:lnTo>
                  <a:lnTo>
                    <a:pt x="2" y="103"/>
                  </a:lnTo>
                  <a:lnTo>
                    <a:pt x="0" y="83"/>
                  </a:lnTo>
                  <a:lnTo>
                    <a:pt x="3" y="61"/>
                  </a:lnTo>
                  <a:lnTo>
                    <a:pt x="9" y="42"/>
                  </a:lnTo>
                  <a:lnTo>
                    <a:pt x="16" y="34"/>
                  </a:lnTo>
                  <a:lnTo>
                    <a:pt x="25" y="28"/>
                  </a:lnTo>
                  <a:lnTo>
                    <a:pt x="35" y="22"/>
                  </a:lnTo>
                  <a:lnTo>
                    <a:pt x="45" y="19"/>
                  </a:lnTo>
                  <a:lnTo>
                    <a:pt x="55" y="18"/>
                  </a:lnTo>
                  <a:lnTo>
                    <a:pt x="67" y="15"/>
                  </a:lnTo>
                  <a:lnTo>
                    <a:pt x="78" y="13"/>
                  </a:lnTo>
                  <a:lnTo>
                    <a:pt x="88" y="12"/>
                  </a:lnTo>
                  <a:lnTo>
                    <a:pt x="111" y="12"/>
                  </a:lnTo>
                  <a:lnTo>
                    <a:pt x="134" y="12"/>
                  </a:lnTo>
                  <a:lnTo>
                    <a:pt x="157" y="11"/>
                  </a:lnTo>
                  <a:lnTo>
                    <a:pt x="180" y="11"/>
                  </a:lnTo>
                  <a:lnTo>
                    <a:pt x="203" y="9"/>
                  </a:lnTo>
                  <a:lnTo>
                    <a:pt x="226" y="8"/>
                  </a:lnTo>
                  <a:lnTo>
                    <a:pt x="249" y="6"/>
                  </a:lnTo>
                  <a:lnTo>
                    <a:pt x="272" y="6"/>
                  </a:lnTo>
                  <a:lnTo>
                    <a:pt x="295" y="5"/>
                  </a:lnTo>
                  <a:lnTo>
                    <a:pt x="319" y="3"/>
                  </a:lnTo>
                  <a:lnTo>
                    <a:pt x="342" y="2"/>
                  </a:lnTo>
                  <a:lnTo>
                    <a:pt x="365" y="2"/>
                  </a:lnTo>
                  <a:lnTo>
                    <a:pt x="388" y="0"/>
                  </a:lnTo>
                  <a:lnTo>
                    <a:pt x="412" y="0"/>
                  </a:lnTo>
                  <a:lnTo>
                    <a:pt x="435" y="0"/>
                  </a:lnTo>
                  <a:lnTo>
                    <a:pt x="460" y="0"/>
                  </a:lnTo>
                  <a:lnTo>
                    <a:pt x="475" y="2"/>
                  </a:lnTo>
                  <a:lnTo>
                    <a:pt x="491" y="3"/>
                  </a:lnTo>
                  <a:lnTo>
                    <a:pt x="508" y="5"/>
                  </a:lnTo>
                  <a:lnTo>
                    <a:pt x="524" y="5"/>
                  </a:lnTo>
                  <a:lnTo>
                    <a:pt x="540" y="6"/>
                  </a:lnTo>
                  <a:lnTo>
                    <a:pt x="557" y="6"/>
                  </a:lnTo>
                  <a:lnTo>
                    <a:pt x="573" y="8"/>
                  </a:lnTo>
                  <a:lnTo>
                    <a:pt x="591" y="8"/>
                  </a:lnTo>
                  <a:lnTo>
                    <a:pt x="606" y="9"/>
                  </a:lnTo>
                  <a:lnTo>
                    <a:pt x="624" y="9"/>
                  </a:lnTo>
                  <a:lnTo>
                    <a:pt x="639" y="11"/>
                  </a:lnTo>
                  <a:lnTo>
                    <a:pt x="657" y="11"/>
                  </a:lnTo>
                  <a:lnTo>
                    <a:pt x="673" y="12"/>
                  </a:lnTo>
                  <a:lnTo>
                    <a:pt x="688" y="12"/>
                  </a:lnTo>
                  <a:lnTo>
                    <a:pt x="704" y="13"/>
                  </a:lnTo>
                  <a:lnTo>
                    <a:pt x="7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1414" name="Freeform 6">
              <a:extLst>
                <a:ext uri="{FF2B5EF4-FFF2-40B4-BE49-F238E27FC236}">
                  <a16:creationId xmlns:a16="http://schemas.microsoft.com/office/drawing/2014/main" id="{4D1D3063-3D90-81DE-B9FA-B5E800444FD8}"/>
                </a:ext>
              </a:extLst>
            </p:cNvPr>
            <p:cNvSpPr>
              <a:spLocks/>
            </p:cNvSpPr>
            <p:nvPr/>
          </p:nvSpPr>
          <p:spPr bwMode="auto">
            <a:xfrm>
              <a:off x="3812" y="742"/>
              <a:ext cx="1614" cy="777"/>
            </a:xfrm>
            <a:custGeom>
              <a:avLst/>
              <a:gdLst>
                <a:gd name="T0" fmla="*/ 459 w 789"/>
                <a:gd name="T1" fmla="*/ 1 h 488"/>
                <a:gd name="T2" fmla="*/ 494 w 789"/>
                <a:gd name="T3" fmla="*/ 0 h 488"/>
                <a:gd name="T4" fmla="*/ 528 w 789"/>
                <a:gd name="T5" fmla="*/ 0 h 488"/>
                <a:gd name="T6" fmla="*/ 561 w 789"/>
                <a:gd name="T7" fmla="*/ 1 h 488"/>
                <a:gd name="T8" fmla="*/ 596 w 789"/>
                <a:gd name="T9" fmla="*/ 3 h 488"/>
                <a:gd name="T10" fmla="*/ 630 w 789"/>
                <a:gd name="T11" fmla="*/ 4 h 488"/>
                <a:gd name="T12" fmla="*/ 665 w 789"/>
                <a:gd name="T13" fmla="*/ 6 h 488"/>
                <a:gd name="T14" fmla="*/ 699 w 789"/>
                <a:gd name="T15" fmla="*/ 6 h 488"/>
                <a:gd name="T16" fmla="*/ 724 w 789"/>
                <a:gd name="T17" fmla="*/ 7 h 488"/>
                <a:gd name="T18" fmla="*/ 740 w 789"/>
                <a:gd name="T19" fmla="*/ 7 h 488"/>
                <a:gd name="T20" fmla="*/ 756 w 789"/>
                <a:gd name="T21" fmla="*/ 10 h 488"/>
                <a:gd name="T22" fmla="*/ 767 w 789"/>
                <a:gd name="T23" fmla="*/ 17 h 488"/>
                <a:gd name="T24" fmla="*/ 781 w 789"/>
                <a:gd name="T25" fmla="*/ 35 h 488"/>
                <a:gd name="T26" fmla="*/ 786 w 789"/>
                <a:gd name="T27" fmla="*/ 65 h 488"/>
                <a:gd name="T28" fmla="*/ 789 w 789"/>
                <a:gd name="T29" fmla="*/ 174 h 488"/>
                <a:gd name="T30" fmla="*/ 781 w 789"/>
                <a:gd name="T31" fmla="*/ 360 h 488"/>
                <a:gd name="T32" fmla="*/ 776 w 789"/>
                <a:gd name="T33" fmla="*/ 462 h 488"/>
                <a:gd name="T34" fmla="*/ 774 w 789"/>
                <a:gd name="T35" fmla="*/ 484 h 488"/>
                <a:gd name="T36" fmla="*/ 763 w 789"/>
                <a:gd name="T37" fmla="*/ 481 h 488"/>
                <a:gd name="T38" fmla="*/ 760 w 789"/>
                <a:gd name="T39" fmla="*/ 459 h 488"/>
                <a:gd name="T40" fmla="*/ 760 w 789"/>
                <a:gd name="T41" fmla="*/ 419 h 488"/>
                <a:gd name="T42" fmla="*/ 758 w 789"/>
                <a:gd name="T43" fmla="*/ 357 h 488"/>
                <a:gd name="T44" fmla="*/ 760 w 789"/>
                <a:gd name="T45" fmla="*/ 261 h 488"/>
                <a:gd name="T46" fmla="*/ 751 w 789"/>
                <a:gd name="T47" fmla="*/ 131 h 488"/>
                <a:gd name="T48" fmla="*/ 738 w 789"/>
                <a:gd name="T49" fmla="*/ 55 h 488"/>
                <a:gd name="T50" fmla="*/ 715 w 789"/>
                <a:gd name="T51" fmla="*/ 46 h 488"/>
                <a:gd name="T52" fmla="*/ 676 w 789"/>
                <a:gd name="T53" fmla="*/ 43 h 488"/>
                <a:gd name="T54" fmla="*/ 623 w 789"/>
                <a:gd name="T55" fmla="*/ 40 h 488"/>
                <a:gd name="T56" fmla="*/ 570 w 789"/>
                <a:gd name="T57" fmla="*/ 37 h 488"/>
                <a:gd name="T58" fmla="*/ 517 w 789"/>
                <a:gd name="T59" fmla="*/ 36 h 488"/>
                <a:gd name="T60" fmla="*/ 463 w 789"/>
                <a:gd name="T61" fmla="*/ 35 h 488"/>
                <a:gd name="T62" fmla="*/ 409 w 789"/>
                <a:gd name="T63" fmla="*/ 35 h 488"/>
                <a:gd name="T64" fmla="*/ 355 w 789"/>
                <a:gd name="T65" fmla="*/ 35 h 488"/>
                <a:gd name="T66" fmla="*/ 302 w 789"/>
                <a:gd name="T67" fmla="*/ 36 h 488"/>
                <a:gd name="T68" fmla="*/ 258 w 789"/>
                <a:gd name="T69" fmla="*/ 35 h 488"/>
                <a:gd name="T70" fmla="*/ 225 w 789"/>
                <a:gd name="T71" fmla="*/ 33 h 488"/>
                <a:gd name="T72" fmla="*/ 190 w 789"/>
                <a:gd name="T73" fmla="*/ 32 h 488"/>
                <a:gd name="T74" fmla="*/ 157 w 789"/>
                <a:gd name="T75" fmla="*/ 30 h 488"/>
                <a:gd name="T76" fmla="*/ 124 w 789"/>
                <a:gd name="T77" fmla="*/ 29 h 488"/>
                <a:gd name="T78" fmla="*/ 91 w 789"/>
                <a:gd name="T79" fmla="*/ 27 h 488"/>
                <a:gd name="T80" fmla="*/ 58 w 789"/>
                <a:gd name="T81" fmla="*/ 27 h 488"/>
                <a:gd name="T82" fmla="*/ 24 w 789"/>
                <a:gd name="T83" fmla="*/ 27 h 488"/>
                <a:gd name="T84" fmla="*/ 7 w 789"/>
                <a:gd name="T85" fmla="*/ 26 h 488"/>
                <a:gd name="T86" fmla="*/ 3 w 789"/>
                <a:gd name="T87" fmla="*/ 24 h 488"/>
                <a:gd name="T88" fmla="*/ 1 w 789"/>
                <a:gd name="T89" fmla="*/ 17 h 488"/>
                <a:gd name="T90" fmla="*/ 9 w 789"/>
                <a:gd name="T91" fmla="*/ 13 h 488"/>
                <a:gd name="T92" fmla="*/ 40 w 789"/>
                <a:gd name="T93" fmla="*/ 10 h 488"/>
                <a:gd name="T94" fmla="*/ 94 w 789"/>
                <a:gd name="T95" fmla="*/ 9 h 488"/>
                <a:gd name="T96" fmla="*/ 147 w 789"/>
                <a:gd name="T97" fmla="*/ 7 h 488"/>
                <a:gd name="T98" fmla="*/ 199 w 789"/>
                <a:gd name="T99" fmla="*/ 6 h 488"/>
                <a:gd name="T100" fmla="*/ 252 w 789"/>
                <a:gd name="T101" fmla="*/ 4 h 488"/>
                <a:gd name="T102" fmla="*/ 305 w 789"/>
                <a:gd name="T103" fmla="*/ 3 h 488"/>
                <a:gd name="T104" fmla="*/ 360 w 789"/>
                <a:gd name="T105" fmla="*/ 3 h 488"/>
                <a:gd name="T106" fmla="*/ 414 w 789"/>
                <a:gd name="T107" fmla="*/ 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9" h="488">
                  <a:moveTo>
                    <a:pt x="442" y="3"/>
                  </a:moveTo>
                  <a:lnTo>
                    <a:pt x="459" y="1"/>
                  </a:lnTo>
                  <a:lnTo>
                    <a:pt x="476" y="0"/>
                  </a:lnTo>
                  <a:lnTo>
                    <a:pt x="494" y="0"/>
                  </a:lnTo>
                  <a:lnTo>
                    <a:pt x="511" y="0"/>
                  </a:lnTo>
                  <a:lnTo>
                    <a:pt x="528" y="0"/>
                  </a:lnTo>
                  <a:lnTo>
                    <a:pt x="544" y="1"/>
                  </a:lnTo>
                  <a:lnTo>
                    <a:pt x="561" y="1"/>
                  </a:lnTo>
                  <a:lnTo>
                    <a:pt x="579" y="1"/>
                  </a:lnTo>
                  <a:lnTo>
                    <a:pt x="596" y="3"/>
                  </a:lnTo>
                  <a:lnTo>
                    <a:pt x="613" y="4"/>
                  </a:lnTo>
                  <a:lnTo>
                    <a:pt x="630" y="4"/>
                  </a:lnTo>
                  <a:lnTo>
                    <a:pt x="648" y="6"/>
                  </a:lnTo>
                  <a:lnTo>
                    <a:pt x="665" y="6"/>
                  </a:lnTo>
                  <a:lnTo>
                    <a:pt x="682" y="6"/>
                  </a:lnTo>
                  <a:lnTo>
                    <a:pt x="699" y="6"/>
                  </a:lnTo>
                  <a:lnTo>
                    <a:pt x="717" y="6"/>
                  </a:lnTo>
                  <a:lnTo>
                    <a:pt x="724" y="7"/>
                  </a:lnTo>
                  <a:lnTo>
                    <a:pt x="733" y="7"/>
                  </a:lnTo>
                  <a:lnTo>
                    <a:pt x="740" y="7"/>
                  </a:lnTo>
                  <a:lnTo>
                    <a:pt x="748" y="9"/>
                  </a:lnTo>
                  <a:lnTo>
                    <a:pt x="756" y="10"/>
                  </a:lnTo>
                  <a:lnTo>
                    <a:pt x="763" y="13"/>
                  </a:lnTo>
                  <a:lnTo>
                    <a:pt x="767" y="17"/>
                  </a:lnTo>
                  <a:lnTo>
                    <a:pt x="771" y="23"/>
                  </a:lnTo>
                  <a:lnTo>
                    <a:pt x="781" y="35"/>
                  </a:lnTo>
                  <a:lnTo>
                    <a:pt x="784" y="49"/>
                  </a:lnTo>
                  <a:lnTo>
                    <a:pt x="786" y="65"/>
                  </a:lnTo>
                  <a:lnTo>
                    <a:pt x="787" y="81"/>
                  </a:lnTo>
                  <a:lnTo>
                    <a:pt x="789" y="174"/>
                  </a:lnTo>
                  <a:lnTo>
                    <a:pt x="786" y="266"/>
                  </a:lnTo>
                  <a:lnTo>
                    <a:pt x="781" y="360"/>
                  </a:lnTo>
                  <a:lnTo>
                    <a:pt x="779" y="453"/>
                  </a:lnTo>
                  <a:lnTo>
                    <a:pt x="776" y="462"/>
                  </a:lnTo>
                  <a:lnTo>
                    <a:pt x="776" y="474"/>
                  </a:lnTo>
                  <a:lnTo>
                    <a:pt x="774" y="484"/>
                  </a:lnTo>
                  <a:lnTo>
                    <a:pt x="767" y="488"/>
                  </a:lnTo>
                  <a:lnTo>
                    <a:pt x="763" y="481"/>
                  </a:lnTo>
                  <a:lnTo>
                    <a:pt x="761" y="471"/>
                  </a:lnTo>
                  <a:lnTo>
                    <a:pt x="760" y="459"/>
                  </a:lnTo>
                  <a:lnTo>
                    <a:pt x="758" y="449"/>
                  </a:lnTo>
                  <a:lnTo>
                    <a:pt x="760" y="419"/>
                  </a:lnTo>
                  <a:lnTo>
                    <a:pt x="760" y="387"/>
                  </a:lnTo>
                  <a:lnTo>
                    <a:pt x="758" y="357"/>
                  </a:lnTo>
                  <a:lnTo>
                    <a:pt x="757" y="325"/>
                  </a:lnTo>
                  <a:lnTo>
                    <a:pt x="760" y="261"/>
                  </a:lnTo>
                  <a:lnTo>
                    <a:pt x="757" y="196"/>
                  </a:lnTo>
                  <a:lnTo>
                    <a:pt x="751" y="131"/>
                  </a:lnTo>
                  <a:lnTo>
                    <a:pt x="744" y="66"/>
                  </a:lnTo>
                  <a:lnTo>
                    <a:pt x="738" y="55"/>
                  </a:lnTo>
                  <a:lnTo>
                    <a:pt x="728" y="49"/>
                  </a:lnTo>
                  <a:lnTo>
                    <a:pt x="715" y="46"/>
                  </a:lnTo>
                  <a:lnTo>
                    <a:pt x="702" y="45"/>
                  </a:lnTo>
                  <a:lnTo>
                    <a:pt x="676" y="43"/>
                  </a:lnTo>
                  <a:lnTo>
                    <a:pt x="649" y="42"/>
                  </a:lnTo>
                  <a:lnTo>
                    <a:pt x="623" y="40"/>
                  </a:lnTo>
                  <a:lnTo>
                    <a:pt x="597" y="39"/>
                  </a:lnTo>
                  <a:lnTo>
                    <a:pt x="570" y="37"/>
                  </a:lnTo>
                  <a:lnTo>
                    <a:pt x="544" y="37"/>
                  </a:lnTo>
                  <a:lnTo>
                    <a:pt x="517" y="36"/>
                  </a:lnTo>
                  <a:lnTo>
                    <a:pt x="489" y="36"/>
                  </a:lnTo>
                  <a:lnTo>
                    <a:pt x="463" y="35"/>
                  </a:lnTo>
                  <a:lnTo>
                    <a:pt x="436" y="35"/>
                  </a:lnTo>
                  <a:lnTo>
                    <a:pt x="409" y="35"/>
                  </a:lnTo>
                  <a:lnTo>
                    <a:pt x="383" y="35"/>
                  </a:lnTo>
                  <a:lnTo>
                    <a:pt x="355" y="35"/>
                  </a:lnTo>
                  <a:lnTo>
                    <a:pt x="328" y="35"/>
                  </a:lnTo>
                  <a:lnTo>
                    <a:pt x="302" y="36"/>
                  </a:lnTo>
                  <a:lnTo>
                    <a:pt x="275" y="36"/>
                  </a:lnTo>
                  <a:lnTo>
                    <a:pt x="258" y="35"/>
                  </a:lnTo>
                  <a:lnTo>
                    <a:pt x="240" y="35"/>
                  </a:lnTo>
                  <a:lnTo>
                    <a:pt x="225" y="33"/>
                  </a:lnTo>
                  <a:lnTo>
                    <a:pt x="207" y="32"/>
                  </a:lnTo>
                  <a:lnTo>
                    <a:pt x="190" y="32"/>
                  </a:lnTo>
                  <a:lnTo>
                    <a:pt x="174" y="30"/>
                  </a:lnTo>
                  <a:lnTo>
                    <a:pt x="157" y="30"/>
                  </a:lnTo>
                  <a:lnTo>
                    <a:pt x="141" y="29"/>
                  </a:lnTo>
                  <a:lnTo>
                    <a:pt x="124" y="29"/>
                  </a:lnTo>
                  <a:lnTo>
                    <a:pt x="108" y="27"/>
                  </a:lnTo>
                  <a:lnTo>
                    <a:pt x="91" y="27"/>
                  </a:lnTo>
                  <a:lnTo>
                    <a:pt x="75" y="27"/>
                  </a:lnTo>
                  <a:lnTo>
                    <a:pt x="58" y="27"/>
                  </a:lnTo>
                  <a:lnTo>
                    <a:pt x="42" y="27"/>
                  </a:lnTo>
                  <a:lnTo>
                    <a:pt x="24" y="27"/>
                  </a:lnTo>
                  <a:lnTo>
                    <a:pt x="9" y="27"/>
                  </a:lnTo>
                  <a:lnTo>
                    <a:pt x="7" y="26"/>
                  </a:lnTo>
                  <a:lnTo>
                    <a:pt x="4" y="26"/>
                  </a:lnTo>
                  <a:lnTo>
                    <a:pt x="3" y="24"/>
                  </a:lnTo>
                  <a:lnTo>
                    <a:pt x="0" y="23"/>
                  </a:lnTo>
                  <a:lnTo>
                    <a:pt x="1" y="17"/>
                  </a:lnTo>
                  <a:lnTo>
                    <a:pt x="4" y="14"/>
                  </a:lnTo>
                  <a:lnTo>
                    <a:pt x="9" y="13"/>
                  </a:lnTo>
                  <a:lnTo>
                    <a:pt x="13" y="11"/>
                  </a:lnTo>
                  <a:lnTo>
                    <a:pt x="40" y="10"/>
                  </a:lnTo>
                  <a:lnTo>
                    <a:pt x="66" y="10"/>
                  </a:lnTo>
                  <a:lnTo>
                    <a:pt x="94" y="9"/>
                  </a:lnTo>
                  <a:lnTo>
                    <a:pt x="119" y="7"/>
                  </a:lnTo>
                  <a:lnTo>
                    <a:pt x="147" y="7"/>
                  </a:lnTo>
                  <a:lnTo>
                    <a:pt x="173" y="6"/>
                  </a:lnTo>
                  <a:lnTo>
                    <a:pt x="199" y="6"/>
                  </a:lnTo>
                  <a:lnTo>
                    <a:pt x="226" y="4"/>
                  </a:lnTo>
                  <a:lnTo>
                    <a:pt x="252" y="4"/>
                  </a:lnTo>
                  <a:lnTo>
                    <a:pt x="279" y="3"/>
                  </a:lnTo>
                  <a:lnTo>
                    <a:pt x="305" y="3"/>
                  </a:lnTo>
                  <a:lnTo>
                    <a:pt x="332" y="3"/>
                  </a:lnTo>
                  <a:lnTo>
                    <a:pt x="360" y="3"/>
                  </a:lnTo>
                  <a:lnTo>
                    <a:pt x="387" y="3"/>
                  </a:lnTo>
                  <a:lnTo>
                    <a:pt x="414" y="3"/>
                  </a:lnTo>
                  <a:lnTo>
                    <a:pt x="44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1415" name="Freeform 7">
              <a:extLst>
                <a:ext uri="{FF2B5EF4-FFF2-40B4-BE49-F238E27FC236}">
                  <a16:creationId xmlns:a16="http://schemas.microsoft.com/office/drawing/2014/main" id="{FFC16751-6929-23D7-CEDC-6CB91B896EDA}"/>
                </a:ext>
              </a:extLst>
            </p:cNvPr>
            <p:cNvSpPr>
              <a:spLocks/>
            </p:cNvSpPr>
            <p:nvPr/>
          </p:nvSpPr>
          <p:spPr bwMode="auto">
            <a:xfrm>
              <a:off x="1869" y="837"/>
              <a:ext cx="2578" cy="1372"/>
            </a:xfrm>
            <a:custGeom>
              <a:avLst/>
              <a:gdLst>
                <a:gd name="T0" fmla="*/ 734 w 1248"/>
                <a:gd name="T1" fmla="*/ 2 h 844"/>
                <a:gd name="T2" fmla="*/ 821 w 1248"/>
                <a:gd name="T3" fmla="*/ 6 h 844"/>
                <a:gd name="T4" fmla="*/ 907 w 1248"/>
                <a:gd name="T5" fmla="*/ 12 h 844"/>
                <a:gd name="T6" fmla="*/ 993 w 1248"/>
                <a:gd name="T7" fmla="*/ 16 h 844"/>
                <a:gd name="T8" fmla="*/ 1080 w 1248"/>
                <a:gd name="T9" fmla="*/ 19 h 844"/>
                <a:gd name="T10" fmla="*/ 1152 w 1248"/>
                <a:gd name="T11" fmla="*/ 19 h 844"/>
                <a:gd name="T12" fmla="*/ 1193 w 1248"/>
                <a:gd name="T13" fmla="*/ 20 h 844"/>
                <a:gd name="T14" fmla="*/ 1234 w 1248"/>
                <a:gd name="T15" fmla="*/ 23 h 844"/>
                <a:gd name="T16" fmla="*/ 1248 w 1248"/>
                <a:gd name="T17" fmla="*/ 28 h 844"/>
                <a:gd name="T18" fmla="*/ 1245 w 1248"/>
                <a:gd name="T19" fmla="*/ 35 h 844"/>
                <a:gd name="T20" fmla="*/ 1152 w 1248"/>
                <a:gd name="T21" fmla="*/ 39 h 844"/>
                <a:gd name="T22" fmla="*/ 1054 w 1248"/>
                <a:gd name="T23" fmla="*/ 41 h 844"/>
                <a:gd name="T24" fmla="*/ 954 w 1248"/>
                <a:gd name="T25" fmla="*/ 41 h 844"/>
                <a:gd name="T26" fmla="*/ 855 w 1248"/>
                <a:gd name="T27" fmla="*/ 41 h 844"/>
                <a:gd name="T28" fmla="*/ 756 w 1248"/>
                <a:gd name="T29" fmla="*/ 41 h 844"/>
                <a:gd name="T30" fmla="*/ 675 w 1248"/>
                <a:gd name="T31" fmla="*/ 39 h 844"/>
                <a:gd name="T32" fmla="*/ 625 w 1248"/>
                <a:gd name="T33" fmla="*/ 41 h 844"/>
                <a:gd name="T34" fmla="*/ 574 w 1248"/>
                <a:gd name="T35" fmla="*/ 44 h 844"/>
                <a:gd name="T36" fmla="*/ 524 w 1248"/>
                <a:gd name="T37" fmla="*/ 45 h 844"/>
                <a:gd name="T38" fmla="*/ 472 w 1248"/>
                <a:gd name="T39" fmla="*/ 45 h 844"/>
                <a:gd name="T40" fmla="*/ 420 w 1248"/>
                <a:gd name="T41" fmla="*/ 45 h 844"/>
                <a:gd name="T42" fmla="*/ 357 w 1248"/>
                <a:gd name="T43" fmla="*/ 45 h 844"/>
                <a:gd name="T44" fmla="*/ 294 w 1248"/>
                <a:gd name="T45" fmla="*/ 46 h 844"/>
                <a:gd name="T46" fmla="*/ 230 w 1248"/>
                <a:gd name="T47" fmla="*/ 48 h 844"/>
                <a:gd name="T48" fmla="*/ 166 w 1248"/>
                <a:gd name="T49" fmla="*/ 49 h 844"/>
                <a:gd name="T50" fmla="*/ 101 w 1248"/>
                <a:gd name="T51" fmla="*/ 52 h 844"/>
                <a:gd name="T52" fmla="*/ 62 w 1248"/>
                <a:gd name="T53" fmla="*/ 65 h 844"/>
                <a:gd name="T54" fmla="*/ 52 w 1248"/>
                <a:gd name="T55" fmla="*/ 128 h 844"/>
                <a:gd name="T56" fmla="*/ 48 w 1248"/>
                <a:gd name="T57" fmla="*/ 271 h 844"/>
                <a:gd name="T58" fmla="*/ 40 w 1248"/>
                <a:gd name="T59" fmla="*/ 697 h 844"/>
                <a:gd name="T60" fmla="*/ 26 w 1248"/>
                <a:gd name="T61" fmla="*/ 841 h 844"/>
                <a:gd name="T62" fmla="*/ 16 w 1248"/>
                <a:gd name="T63" fmla="*/ 820 h 844"/>
                <a:gd name="T64" fmla="*/ 3 w 1248"/>
                <a:gd name="T65" fmla="*/ 455 h 844"/>
                <a:gd name="T66" fmla="*/ 6 w 1248"/>
                <a:gd name="T67" fmla="*/ 261 h 844"/>
                <a:gd name="T68" fmla="*/ 2 w 1248"/>
                <a:gd name="T69" fmla="*/ 153 h 844"/>
                <a:gd name="T70" fmla="*/ 3 w 1248"/>
                <a:gd name="T71" fmla="*/ 45 h 844"/>
                <a:gd name="T72" fmla="*/ 32 w 1248"/>
                <a:gd name="T73" fmla="*/ 19 h 844"/>
                <a:gd name="T74" fmla="*/ 81 w 1248"/>
                <a:gd name="T75" fmla="*/ 15 h 844"/>
                <a:gd name="T76" fmla="*/ 134 w 1248"/>
                <a:gd name="T77" fmla="*/ 15 h 844"/>
                <a:gd name="T78" fmla="*/ 187 w 1248"/>
                <a:gd name="T79" fmla="*/ 15 h 844"/>
                <a:gd name="T80" fmla="*/ 242 w 1248"/>
                <a:gd name="T81" fmla="*/ 13 h 844"/>
                <a:gd name="T82" fmla="*/ 295 w 1248"/>
                <a:gd name="T83" fmla="*/ 9 h 844"/>
                <a:gd name="T84" fmla="*/ 353 w 1248"/>
                <a:gd name="T85" fmla="*/ 3 h 844"/>
                <a:gd name="T86" fmla="*/ 419 w 1248"/>
                <a:gd name="T87" fmla="*/ 2 h 844"/>
                <a:gd name="T88" fmla="*/ 482 w 1248"/>
                <a:gd name="T89" fmla="*/ 3 h 844"/>
                <a:gd name="T90" fmla="*/ 546 w 1248"/>
                <a:gd name="T91" fmla="*/ 3 h 844"/>
                <a:gd name="T92" fmla="*/ 610 w 1248"/>
                <a:gd name="T93" fmla="*/ 3 h 844"/>
                <a:gd name="T94" fmla="*/ 677 w 1248"/>
                <a:gd name="T95"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8" h="844">
                  <a:moveTo>
                    <a:pt x="677" y="0"/>
                  </a:moveTo>
                  <a:lnTo>
                    <a:pt x="705" y="2"/>
                  </a:lnTo>
                  <a:lnTo>
                    <a:pt x="734" y="2"/>
                  </a:lnTo>
                  <a:lnTo>
                    <a:pt x="763" y="3"/>
                  </a:lnTo>
                  <a:lnTo>
                    <a:pt x="792" y="5"/>
                  </a:lnTo>
                  <a:lnTo>
                    <a:pt x="821" y="6"/>
                  </a:lnTo>
                  <a:lnTo>
                    <a:pt x="849" y="9"/>
                  </a:lnTo>
                  <a:lnTo>
                    <a:pt x="878" y="10"/>
                  </a:lnTo>
                  <a:lnTo>
                    <a:pt x="907" y="12"/>
                  </a:lnTo>
                  <a:lnTo>
                    <a:pt x="936" y="13"/>
                  </a:lnTo>
                  <a:lnTo>
                    <a:pt x="964" y="15"/>
                  </a:lnTo>
                  <a:lnTo>
                    <a:pt x="993" y="16"/>
                  </a:lnTo>
                  <a:lnTo>
                    <a:pt x="1022" y="18"/>
                  </a:lnTo>
                  <a:lnTo>
                    <a:pt x="1051" y="19"/>
                  </a:lnTo>
                  <a:lnTo>
                    <a:pt x="1080" y="19"/>
                  </a:lnTo>
                  <a:lnTo>
                    <a:pt x="1108" y="19"/>
                  </a:lnTo>
                  <a:lnTo>
                    <a:pt x="1137" y="18"/>
                  </a:lnTo>
                  <a:lnTo>
                    <a:pt x="1152" y="19"/>
                  </a:lnTo>
                  <a:lnTo>
                    <a:pt x="1164" y="20"/>
                  </a:lnTo>
                  <a:lnTo>
                    <a:pt x="1179" y="20"/>
                  </a:lnTo>
                  <a:lnTo>
                    <a:pt x="1193" y="20"/>
                  </a:lnTo>
                  <a:lnTo>
                    <a:pt x="1208" y="22"/>
                  </a:lnTo>
                  <a:lnTo>
                    <a:pt x="1221" y="22"/>
                  </a:lnTo>
                  <a:lnTo>
                    <a:pt x="1234" y="23"/>
                  </a:lnTo>
                  <a:lnTo>
                    <a:pt x="1245" y="25"/>
                  </a:lnTo>
                  <a:lnTo>
                    <a:pt x="1247" y="26"/>
                  </a:lnTo>
                  <a:lnTo>
                    <a:pt x="1248" y="28"/>
                  </a:lnTo>
                  <a:lnTo>
                    <a:pt x="1247" y="31"/>
                  </a:lnTo>
                  <a:lnTo>
                    <a:pt x="1247" y="32"/>
                  </a:lnTo>
                  <a:lnTo>
                    <a:pt x="1245" y="35"/>
                  </a:lnTo>
                  <a:lnTo>
                    <a:pt x="1218" y="38"/>
                  </a:lnTo>
                  <a:lnTo>
                    <a:pt x="1185" y="39"/>
                  </a:lnTo>
                  <a:lnTo>
                    <a:pt x="1152" y="39"/>
                  </a:lnTo>
                  <a:lnTo>
                    <a:pt x="1120" y="39"/>
                  </a:lnTo>
                  <a:lnTo>
                    <a:pt x="1087" y="41"/>
                  </a:lnTo>
                  <a:lnTo>
                    <a:pt x="1054" y="41"/>
                  </a:lnTo>
                  <a:lnTo>
                    <a:pt x="1021" y="41"/>
                  </a:lnTo>
                  <a:lnTo>
                    <a:pt x="987" y="41"/>
                  </a:lnTo>
                  <a:lnTo>
                    <a:pt x="954" y="41"/>
                  </a:lnTo>
                  <a:lnTo>
                    <a:pt x="921" y="41"/>
                  </a:lnTo>
                  <a:lnTo>
                    <a:pt x="888" y="41"/>
                  </a:lnTo>
                  <a:lnTo>
                    <a:pt x="855" y="41"/>
                  </a:lnTo>
                  <a:lnTo>
                    <a:pt x="822" y="41"/>
                  </a:lnTo>
                  <a:lnTo>
                    <a:pt x="789" y="41"/>
                  </a:lnTo>
                  <a:lnTo>
                    <a:pt x="756" y="41"/>
                  </a:lnTo>
                  <a:lnTo>
                    <a:pt x="724" y="39"/>
                  </a:lnTo>
                  <a:lnTo>
                    <a:pt x="691" y="39"/>
                  </a:lnTo>
                  <a:lnTo>
                    <a:pt x="675" y="39"/>
                  </a:lnTo>
                  <a:lnTo>
                    <a:pt x="658" y="41"/>
                  </a:lnTo>
                  <a:lnTo>
                    <a:pt x="642" y="41"/>
                  </a:lnTo>
                  <a:lnTo>
                    <a:pt x="625" y="41"/>
                  </a:lnTo>
                  <a:lnTo>
                    <a:pt x="609" y="42"/>
                  </a:lnTo>
                  <a:lnTo>
                    <a:pt x="592" y="42"/>
                  </a:lnTo>
                  <a:lnTo>
                    <a:pt x="574" y="44"/>
                  </a:lnTo>
                  <a:lnTo>
                    <a:pt x="559" y="44"/>
                  </a:lnTo>
                  <a:lnTo>
                    <a:pt x="541" y="45"/>
                  </a:lnTo>
                  <a:lnTo>
                    <a:pt x="524" y="45"/>
                  </a:lnTo>
                  <a:lnTo>
                    <a:pt x="507" y="45"/>
                  </a:lnTo>
                  <a:lnTo>
                    <a:pt x="490" y="45"/>
                  </a:lnTo>
                  <a:lnTo>
                    <a:pt x="472" y="45"/>
                  </a:lnTo>
                  <a:lnTo>
                    <a:pt x="455" y="45"/>
                  </a:lnTo>
                  <a:lnTo>
                    <a:pt x="438" y="45"/>
                  </a:lnTo>
                  <a:lnTo>
                    <a:pt x="420" y="45"/>
                  </a:lnTo>
                  <a:lnTo>
                    <a:pt x="399" y="45"/>
                  </a:lnTo>
                  <a:lnTo>
                    <a:pt x="377" y="45"/>
                  </a:lnTo>
                  <a:lnTo>
                    <a:pt x="357" y="45"/>
                  </a:lnTo>
                  <a:lnTo>
                    <a:pt x="336" y="45"/>
                  </a:lnTo>
                  <a:lnTo>
                    <a:pt x="314" y="46"/>
                  </a:lnTo>
                  <a:lnTo>
                    <a:pt x="294" y="46"/>
                  </a:lnTo>
                  <a:lnTo>
                    <a:pt x="272" y="46"/>
                  </a:lnTo>
                  <a:lnTo>
                    <a:pt x="251" y="46"/>
                  </a:lnTo>
                  <a:lnTo>
                    <a:pt x="230" y="48"/>
                  </a:lnTo>
                  <a:lnTo>
                    <a:pt x="209" y="48"/>
                  </a:lnTo>
                  <a:lnTo>
                    <a:pt x="187" y="49"/>
                  </a:lnTo>
                  <a:lnTo>
                    <a:pt x="166" y="49"/>
                  </a:lnTo>
                  <a:lnTo>
                    <a:pt x="144" y="51"/>
                  </a:lnTo>
                  <a:lnTo>
                    <a:pt x="122" y="52"/>
                  </a:lnTo>
                  <a:lnTo>
                    <a:pt x="101" y="52"/>
                  </a:lnTo>
                  <a:lnTo>
                    <a:pt x="79" y="54"/>
                  </a:lnTo>
                  <a:lnTo>
                    <a:pt x="69" y="58"/>
                  </a:lnTo>
                  <a:lnTo>
                    <a:pt x="62" y="65"/>
                  </a:lnTo>
                  <a:lnTo>
                    <a:pt x="56" y="74"/>
                  </a:lnTo>
                  <a:lnTo>
                    <a:pt x="52" y="82"/>
                  </a:lnTo>
                  <a:lnTo>
                    <a:pt x="52" y="128"/>
                  </a:lnTo>
                  <a:lnTo>
                    <a:pt x="52" y="176"/>
                  </a:lnTo>
                  <a:lnTo>
                    <a:pt x="52" y="223"/>
                  </a:lnTo>
                  <a:lnTo>
                    <a:pt x="48" y="271"/>
                  </a:lnTo>
                  <a:lnTo>
                    <a:pt x="48" y="415"/>
                  </a:lnTo>
                  <a:lnTo>
                    <a:pt x="46" y="556"/>
                  </a:lnTo>
                  <a:lnTo>
                    <a:pt x="40" y="697"/>
                  </a:lnTo>
                  <a:lnTo>
                    <a:pt x="29" y="838"/>
                  </a:lnTo>
                  <a:lnTo>
                    <a:pt x="28" y="840"/>
                  </a:lnTo>
                  <a:lnTo>
                    <a:pt x="26" y="841"/>
                  </a:lnTo>
                  <a:lnTo>
                    <a:pt x="25" y="844"/>
                  </a:lnTo>
                  <a:lnTo>
                    <a:pt x="23" y="844"/>
                  </a:lnTo>
                  <a:lnTo>
                    <a:pt x="16" y="820"/>
                  </a:lnTo>
                  <a:lnTo>
                    <a:pt x="12" y="699"/>
                  </a:lnTo>
                  <a:lnTo>
                    <a:pt x="7" y="576"/>
                  </a:lnTo>
                  <a:lnTo>
                    <a:pt x="3" y="455"/>
                  </a:lnTo>
                  <a:lnTo>
                    <a:pt x="0" y="336"/>
                  </a:lnTo>
                  <a:lnTo>
                    <a:pt x="6" y="300"/>
                  </a:lnTo>
                  <a:lnTo>
                    <a:pt x="6" y="261"/>
                  </a:lnTo>
                  <a:lnTo>
                    <a:pt x="4" y="223"/>
                  </a:lnTo>
                  <a:lnTo>
                    <a:pt x="3" y="188"/>
                  </a:lnTo>
                  <a:lnTo>
                    <a:pt x="2" y="153"/>
                  </a:lnTo>
                  <a:lnTo>
                    <a:pt x="0" y="117"/>
                  </a:lnTo>
                  <a:lnTo>
                    <a:pt x="0" y="81"/>
                  </a:lnTo>
                  <a:lnTo>
                    <a:pt x="3" y="45"/>
                  </a:lnTo>
                  <a:lnTo>
                    <a:pt x="10" y="33"/>
                  </a:lnTo>
                  <a:lnTo>
                    <a:pt x="20" y="25"/>
                  </a:lnTo>
                  <a:lnTo>
                    <a:pt x="32" y="19"/>
                  </a:lnTo>
                  <a:lnTo>
                    <a:pt x="45" y="16"/>
                  </a:lnTo>
                  <a:lnTo>
                    <a:pt x="62" y="16"/>
                  </a:lnTo>
                  <a:lnTo>
                    <a:pt x="81" y="15"/>
                  </a:lnTo>
                  <a:lnTo>
                    <a:pt x="98" y="15"/>
                  </a:lnTo>
                  <a:lnTo>
                    <a:pt x="115" y="15"/>
                  </a:lnTo>
                  <a:lnTo>
                    <a:pt x="134" y="15"/>
                  </a:lnTo>
                  <a:lnTo>
                    <a:pt x="151" y="15"/>
                  </a:lnTo>
                  <a:lnTo>
                    <a:pt x="170" y="15"/>
                  </a:lnTo>
                  <a:lnTo>
                    <a:pt x="187" y="15"/>
                  </a:lnTo>
                  <a:lnTo>
                    <a:pt x="206" y="13"/>
                  </a:lnTo>
                  <a:lnTo>
                    <a:pt x="223" y="13"/>
                  </a:lnTo>
                  <a:lnTo>
                    <a:pt x="242" y="13"/>
                  </a:lnTo>
                  <a:lnTo>
                    <a:pt x="259" y="12"/>
                  </a:lnTo>
                  <a:lnTo>
                    <a:pt x="278" y="10"/>
                  </a:lnTo>
                  <a:lnTo>
                    <a:pt x="295" y="9"/>
                  </a:lnTo>
                  <a:lnTo>
                    <a:pt x="314" y="8"/>
                  </a:lnTo>
                  <a:lnTo>
                    <a:pt x="331" y="5"/>
                  </a:lnTo>
                  <a:lnTo>
                    <a:pt x="353" y="3"/>
                  </a:lnTo>
                  <a:lnTo>
                    <a:pt x="376" y="3"/>
                  </a:lnTo>
                  <a:lnTo>
                    <a:pt x="397" y="2"/>
                  </a:lnTo>
                  <a:lnTo>
                    <a:pt x="419" y="2"/>
                  </a:lnTo>
                  <a:lnTo>
                    <a:pt x="441" y="2"/>
                  </a:lnTo>
                  <a:lnTo>
                    <a:pt x="462" y="2"/>
                  </a:lnTo>
                  <a:lnTo>
                    <a:pt x="482" y="3"/>
                  </a:lnTo>
                  <a:lnTo>
                    <a:pt x="504" y="3"/>
                  </a:lnTo>
                  <a:lnTo>
                    <a:pt x="525" y="3"/>
                  </a:lnTo>
                  <a:lnTo>
                    <a:pt x="546" y="3"/>
                  </a:lnTo>
                  <a:lnTo>
                    <a:pt x="567" y="3"/>
                  </a:lnTo>
                  <a:lnTo>
                    <a:pt x="589" y="3"/>
                  </a:lnTo>
                  <a:lnTo>
                    <a:pt x="610" y="3"/>
                  </a:lnTo>
                  <a:lnTo>
                    <a:pt x="632" y="3"/>
                  </a:lnTo>
                  <a:lnTo>
                    <a:pt x="655" y="2"/>
                  </a:lnTo>
                  <a:lnTo>
                    <a:pt x="6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1416" name="Freeform 8">
              <a:extLst>
                <a:ext uri="{FF2B5EF4-FFF2-40B4-BE49-F238E27FC236}">
                  <a16:creationId xmlns:a16="http://schemas.microsoft.com/office/drawing/2014/main" id="{76A29B3D-FCDF-3A99-574D-FD5FCC9906B2}"/>
                </a:ext>
              </a:extLst>
            </p:cNvPr>
            <p:cNvSpPr>
              <a:spLocks/>
            </p:cNvSpPr>
            <p:nvPr/>
          </p:nvSpPr>
          <p:spPr bwMode="auto">
            <a:xfrm>
              <a:off x="4640" y="878"/>
              <a:ext cx="658" cy="807"/>
            </a:xfrm>
            <a:custGeom>
              <a:avLst/>
              <a:gdLst>
                <a:gd name="T0" fmla="*/ 287 w 318"/>
                <a:gd name="T1" fmla="*/ 3 h 497"/>
                <a:gd name="T2" fmla="*/ 306 w 318"/>
                <a:gd name="T3" fmla="*/ 8 h 497"/>
                <a:gd name="T4" fmla="*/ 318 w 318"/>
                <a:gd name="T5" fmla="*/ 69 h 497"/>
                <a:gd name="T6" fmla="*/ 313 w 318"/>
                <a:gd name="T7" fmla="*/ 173 h 497"/>
                <a:gd name="T8" fmla="*/ 313 w 318"/>
                <a:gd name="T9" fmla="*/ 292 h 497"/>
                <a:gd name="T10" fmla="*/ 308 w 318"/>
                <a:gd name="T11" fmla="*/ 423 h 497"/>
                <a:gd name="T12" fmla="*/ 309 w 318"/>
                <a:gd name="T13" fmla="*/ 492 h 497"/>
                <a:gd name="T14" fmla="*/ 305 w 318"/>
                <a:gd name="T15" fmla="*/ 497 h 497"/>
                <a:gd name="T16" fmla="*/ 300 w 318"/>
                <a:gd name="T17" fmla="*/ 497 h 497"/>
                <a:gd name="T18" fmla="*/ 296 w 318"/>
                <a:gd name="T19" fmla="*/ 495 h 497"/>
                <a:gd name="T20" fmla="*/ 295 w 318"/>
                <a:gd name="T21" fmla="*/ 462 h 497"/>
                <a:gd name="T22" fmla="*/ 293 w 318"/>
                <a:gd name="T23" fmla="*/ 399 h 497"/>
                <a:gd name="T24" fmla="*/ 289 w 318"/>
                <a:gd name="T25" fmla="*/ 325 h 497"/>
                <a:gd name="T26" fmla="*/ 287 w 318"/>
                <a:gd name="T27" fmla="*/ 245 h 497"/>
                <a:gd name="T28" fmla="*/ 286 w 318"/>
                <a:gd name="T29" fmla="*/ 180 h 497"/>
                <a:gd name="T30" fmla="*/ 280 w 318"/>
                <a:gd name="T31" fmla="*/ 132 h 497"/>
                <a:gd name="T32" fmla="*/ 277 w 318"/>
                <a:gd name="T33" fmla="*/ 91 h 497"/>
                <a:gd name="T34" fmla="*/ 269 w 318"/>
                <a:gd name="T35" fmla="*/ 50 h 497"/>
                <a:gd name="T36" fmla="*/ 237 w 318"/>
                <a:gd name="T37" fmla="*/ 34 h 497"/>
                <a:gd name="T38" fmla="*/ 207 w 318"/>
                <a:gd name="T39" fmla="*/ 31 h 497"/>
                <a:gd name="T40" fmla="*/ 177 w 318"/>
                <a:gd name="T41" fmla="*/ 29 h 497"/>
                <a:gd name="T42" fmla="*/ 145 w 318"/>
                <a:gd name="T43" fmla="*/ 27 h 497"/>
                <a:gd name="T44" fmla="*/ 115 w 318"/>
                <a:gd name="T45" fmla="*/ 24 h 497"/>
                <a:gd name="T46" fmla="*/ 83 w 318"/>
                <a:gd name="T47" fmla="*/ 23 h 497"/>
                <a:gd name="T48" fmla="*/ 53 w 318"/>
                <a:gd name="T49" fmla="*/ 20 h 497"/>
                <a:gd name="T50" fmla="*/ 21 w 318"/>
                <a:gd name="T51" fmla="*/ 17 h 497"/>
                <a:gd name="T52" fmla="*/ 4 w 318"/>
                <a:gd name="T53" fmla="*/ 14 h 497"/>
                <a:gd name="T54" fmla="*/ 1 w 318"/>
                <a:gd name="T55" fmla="*/ 11 h 497"/>
                <a:gd name="T56" fmla="*/ 2 w 318"/>
                <a:gd name="T57" fmla="*/ 4 h 497"/>
                <a:gd name="T58" fmla="*/ 18 w 318"/>
                <a:gd name="T59" fmla="*/ 1 h 497"/>
                <a:gd name="T60" fmla="*/ 41 w 318"/>
                <a:gd name="T61" fmla="*/ 0 h 497"/>
                <a:gd name="T62" fmla="*/ 71 w 318"/>
                <a:gd name="T63" fmla="*/ 1 h 497"/>
                <a:gd name="T64" fmla="*/ 103 w 318"/>
                <a:gd name="T65" fmla="*/ 1 h 497"/>
                <a:gd name="T66" fmla="*/ 136 w 318"/>
                <a:gd name="T67" fmla="*/ 0 h 497"/>
                <a:gd name="T68" fmla="*/ 168 w 318"/>
                <a:gd name="T69" fmla="*/ 0 h 497"/>
                <a:gd name="T70" fmla="*/ 200 w 318"/>
                <a:gd name="T71" fmla="*/ 0 h 497"/>
                <a:gd name="T72" fmla="*/ 231 w 318"/>
                <a:gd name="T73" fmla="*/ 0 h 497"/>
                <a:gd name="T74" fmla="*/ 263 w 318"/>
                <a:gd name="T75"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497">
                  <a:moveTo>
                    <a:pt x="279" y="1"/>
                  </a:moveTo>
                  <a:lnTo>
                    <a:pt x="287" y="3"/>
                  </a:lnTo>
                  <a:lnTo>
                    <a:pt x="297" y="4"/>
                  </a:lnTo>
                  <a:lnTo>
                    <a:pt x="306" y="8"/>
                  </a:lnTo>
                  <a:lnTo>
                    <a:pt x="313" y="17"/>
                  </a:lnTo>
                  <a:lnTo>
                    <a:pt x="318" y="69"/>
                  </a:lnTo>
                  <a:lnTo>
                    <a:pt x="316" y="121"/>
                  </a:lnTo>
                  <a:lnTo>
                    <a:pt x="313" y="173"/>
                  </a:lnTo>
                  <a:lnTo>
                    <a:pt x="315" y="224"/>
                  </a:lnTo>
                  <a:lnTo>
                    <a:pt x="313" y="292"/>
                  </a:lnTo>
                  <a:lnTo>
                    <a:pt x="310" y="358"/>
                  </a:lnTo>
                  <a:lnTo>
                    <a:pt x="308" y="423"/>
                  </a:lnTo>
                  <a:lnTo>
                    <a:pt x="309" y="489"/>
                  </a:lnTo>
                  <a:lnTo>
                    <a:pt x="309" y="492"/>
                  </a:lnTo>
                  <a:lnTo>
                    <a:pt x="308" y="495"/>
                  </a:lnTo>
                  <a:lnTo>
                    <a:pt x="305" y="497"/>
                  </a:lnTo>
                  <a:lnTo>
                    <a:pt x="303" y="497"/>
                  </a:lnTo>
                  <a:lnTo>
                    <a:pt x="300" y="497"/>
                  </a:lnTo>
                  <a:lnTo>
                    <a:pt x="297" y="497"/>
                  </a:lnTo>
                  <a:lnTo>
                    <a:pt x="296" y="495"/>
                  </a:lnTo>
                  <a:lnTo>
                    <a:pt x="296" y="492"/>
                  </a:lnTo>
                  <a:lnTo>
                    <a:pt x="295" y="462"/>
                  </a:lnTo>
                  <a:lnTo>
                    <a:pt x="293" y="430"/>
                  </a:lnTo>
                  <a:lnTo>
                    <a:pt x="293" y="399"/>
                  </a:lnTo>
                  <a:lnTo>
                    <a:pt x="293" y="368"/>
                  </a:lnTo>
                  <a:lnTo>
                    <a:pt x="289" y="325"/>
                  </a:lnTo>
                  <a:lnTo>
                    <a:pt x="287" y="285"/>
                  </a:lnTo>
                  <a:lnTo>
                    <a:pt x="287" y="245"/>
                  </a:lnTo>
                  <a:lnTo>
                    <a:pt x="284" y="203"/>
                  </a:lnTo>
                  <a:lnTo>
                    <a:pt x="286" y="180"/>
                  </a:lnTo>
                  <a:lnTo>
                    <a:pt x="284" y="155"/>
                  </a:lnTo>
                  <a:lnTo>
                    <a:pt x="280" y="132"/>
                  </a:lnTo>
                  <a:lnTo>
                    <a:pt x="279" y="109"/>
                  </a:lnTo>
                  <a:lnTo>
                    <a:pt x="277" y="91"/>
                  </a:lnTo>
                  <a:lnTo>
                    <a:pt x="274" y="69"/>
                  </a:lnTo>
                  <a:lnTo>
                    <a:pt x="269" y="50"/>
                  </a:lnTo>
                  <a:lnTo>
                    <a:pt x="253" y="37"/>
                  </a:lnTo>
                  <a:lnTo>
                    <a:pt x="237" y="34"/>
                  </a:lnTo>
                  <a:lnTo>
                    <a:pt x="223" y="33"/>
                  </a:lnTo>
                  <a:lnTo>
                    <a:pt x="207" y="31"/>
                  </a:lnTo>
                  <a:lnTo>
                    <a:pt x="191" y="30"/>
                  </a:lnTo>
                  <a:lnTo>
                    <a:pt x="177" y="29"/>
                  </a:lnTo>
                  <a:lnTo>
                    <a:pt x="161" y="27"/>
                  </a:lnTo>
                  <a:lnTo>
                    <a:pt x="145" y="27"/>
                  </a:lnTo>
                  <a:lnTo>
                    <a:pt x="129" y="26"/>
                  </a:lnTo>
                  <a:lnTo>
                    <a:pt x="115" y="24"/>
                  </a:lnTo>
                  <a:lnTo>
                    <a:pt x="99" y="24"/>
                  </a:lnTo>
                  <a:lnTo>
                    <a:pt x="83" y="23"/>
                  </a:lnTo>
                  <a:lnTo>
                    <a:pt x="67" y="21"/>
                  </a:lnTo>
                  <a:lnTo>
                    <a:pt x="53" y="20"/>
                  </a:lnTo>
                  <a:lnTo>
                    <a:pt x="37" y="19"/>
                  </a:lnTo>
                  <a:lnTo>
                    <a:pt x="21" y="17"/>
                  </a:lnTo>
                  <a:lnTo>
                    <a:pt x="5" y="14"/>
                  </a:lnTo>
                  <a:lnTo>
                    <a:pt x="4" y="14"/>
                  </a:lnTo>
                  <a:lnTo>
                    <a:pt x="2" y="13"/>
                  </a:lnTo>
                  <a:lnTo>
                    <a:pt x="1" y="11"/>
                  </a:lnTo>
                  <a:lnTo>
                    <a:pt x="0" y="10"/>
                  </a:lnTo>
                  <a:lnTo>
                    <a:pt x="2" y="4"/>
                  </a:lnTo>
                  <a:lnTo>
                    <a:pt x="10" y="3"/>
                  </a:lnTo>
                  <a:lnTo>
                    <a:pt x="18" y="1"/>
                  </a:lnTo>
                  <a:lnTo>
                    <a:pt x="25" y="0"/>
                  </a:lnTo>
                  <a:lnTo>
                    <a:pt x="41" y="0"/>
                  </a:lnTo>
                  <a:lnTo>
                    <a:pt x="57" y="0"/>
                  </a:lnTo>
                  <a:lnTo>
                    <a:pt x="71" y="1"/>
                  </a:lnTo>
                  <a:lnTo>
                    <a:pt x="87" y="1"/>
                  </a:lnTo>
                  <a:lnTo>
                    <a:pt x="103" y="1"/>
                  </a:lnTo>
                  <a:lnTo>
                    <a:pt x="119" y="0"/>
                  </a:lnTo>
                  <a:lnTo>
                    <a:pt x="136" y="0"/>
                  </a:lnTo>
                  <a:lnTo>
                    <a:pt x="152" y="0"/>
                  </a:lnTo>
                  <a:lnTo>
                    <a:pt x="168" y="0"/>
                  </a:lnTo>
                  <a:lnTo>
                    <a:pt x="184" y="0"/>
                  </a:lnTo>
                  <a:lnTo>
                    <a:pt x="200" y="0"/>
                  </a:lnTo>
                  <a:lnTo>
                    <a:pt x="215" y="0"/>
                  </a:lnTo>
                  <a:lnTo>
                    <a:pt x="231" y="0"/>
                  </a:lnTo>
                  <a:lnTo>
                    <a:pt x="247" y="0"/>
                  </a:lnTo>
                  <a:lnTo>
                    <a:pt x="263" y="1"/>
                  </a:lnTo>
                  <a:lnTo>
                    <a:pt x="2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grpSp>
      <p:sp>
        <p:nvSpPr>
          <p:cNvPr id="401417" name="Rectangle 9">
            <a:extLst>
              <a:ext uri="{FF2B5EF4-FFF2-40B4-BE49-F238E27FC236}">
                <a16:creationId xmlns:a16="http://schemas.microsoft.com/office/drawing/2014/main" id="{D40DC353-4C42-0064-BB72-02DC782387BC}"/>
              </a:ext>
            </a:extLst>
          </p:cNvPr>
          <p:cNvSpPr>
            <a:spLocks noGrp="1" noChangeArrowheads="1"/>
          </p:cNvSpPr>
          <p:nvPr>
            <p:ph type="title"/>
          </p:nvPr>
        </p:nvSpPr>
        <p:spPr/>
        <p:txBody>
          <a:bodyPr/>
          <a:lstStyle/>
          <a:p>
            <a:r>
              <a:rPr lang="en-US" altLang="en-DE"/>
              <a:t>Object-Relational Worlds</a:t>
            </a:r>
          </a:p>
        </p:txBody>
      </p:sp>
      <p:sp>
        <p:nvSpPr>
          <p:cNvPr id="401418" name="Rectangle 10">
            <a:extLst>
              <a:ext uri="{FF2B5EF4-FFF2-40B4-BE49-F238E27FC236}">
                <a16:creationId xmlns:a16="http://schemas.microsoft.com/office/drawing/2014/main" id="{B6284EF4-8F71-5AB1-59B1-5E182253EF57}"/>
              </a:ext>
            </a:extLst>
          </p:cNvPr>
          <p:cNvSpPr>
            <a:spLocks noGrp="1" noChangeArrowheads="1"/>
          </p:cNvSpPr>
          <p:nvPr>
            <p:ph type="body" sz="half" idx="2"/>
          </p:nvPr>
        </p:nvSpPr>
        <p:spPr>
          <a:xfrm>
            <a:off x="312738" y="4011613"/>
            <a:ext cx="8605837" cy="2084387"/>
          </a:xfrm>
        </p:spPr>
        <p:txBody>
          <a:bodyPr/>
          <a:lstStyle/>
          <a:p>
            <a:r>
              <a:rPr lang="en-US" altLang="en-DE"/>
              <a:t>World = relational interpretation:</a:t>
            </a:r>
          </a:p>
          <a:p>
            <a:pPr lvl="1"/>
            <a:r>
              <a:rPr lang="en-US" altLang="en-DE"/>
              <a:t>Objects in the domain</a:t>
            </a:r>
          </a:p>
          <a:p>
            <a:pPr lvl="1"/>
            <a:r>
              <a:rPr lang="en-US" altLang="en-DE"/>
              <a:t>Properties of these objects</a:t>
            </a:r>
          </a:p>
          <a:p>
            <a:pPr lvl="1"/>
            <a:r>
              <a:rPr lang="en-US" altLang="en-DE"/>
              <a:t>Relations (links) between objects</a:t>
            </a:r>
          </a:p>
        </p:txBody>
      </p:sp>
      <p:sp>
        <p:nvSpPr>
          <p:cNvPr id="401419" name="Text Box 11">
            <a:extLst>
              <a:ext uri="{FF2B5EF4-FFF2-40B4-BE49-F238E27FC236}">
                <a16:creationId xmlns:a16="http://schemas.microsoft.com/office/drawing/2014/main" id="{0941693C-FD57-1045-03D7-2C97B44083CB}"/>
              </a:ext>
            </a:extLst>
          </p:cNvPr>
          <p:cNvSpPr txBox="1">
            <a:spLocks noChangeArrowheads="1"/>
          </p:cNvSpPr>
          <p:nvPr/>
        </p:nvSpPr>
        <p:spPr bwMode="auto">
          <a:xfrm>
            <a:off x="2657475" y="2143125"/>
            <a:ext cx="5454650" cy="8223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a:solidFill>
                  <a:schemeClr val="bg1"/>
                </a:solidFill>
                <a:latin typeface="Comic Sans MS" panose="030F0902030302020204" pitchFamily="66" charset="0"/>
                <a:sym typeface="Symbol" pitchFamily="2" charset="2"/>
              </a:rPr>
              <a:t>x,y(</a:t>
            </a:r>
            <a:r>
              <a:rPr lang="en-US" altLang="en-DE">
                <a:solidFill>
                  <a:schemeClr val="bg1"/>
                </a:solidFill>
                <a:latin typeface="Comic Sans MS" panose="030F0902030302020204" pitchFamily="66" charset="0"/>
              </a:rPr>
              <a:t>Smart(x) &amp; Easy(y)  &amp; Take(x,y)</a:t>
            </a:r>
          </a:p>
          <a:p>
            <a:pPr algn="l"/>
            <a:r>
              <a:rPr lang="en-US" altLang="en-DE">
                <a:solidFill>
                  <a:schemeClr val="bg1"/>
                </a:solidFill>
                <a:latin typeface="Comic Sans MS" panose="030F0902030302020204" pitchFamily="66" charset="0"/>
              </a:rPr>
              <a:t>                          </a:t>
            </a:r>
            <a:r>
              <a:rPr lang="en-US" altLang="en-DE">
                <a:solidFill>
                  <a:schemeClr val="bg1"/>
                </a:solidFill>
                <a:latin typeface="Comic Sans MS" panose="030F0902030302020204" pitchFamily="66" charset="0"/>
                <a:sym typeface="ZapfDingbats" pitchFamily="82" charset="2"/>
              </a:rPr>
              <a:t> Grade(A,x,y))</a:t>
            </a:r>
          </a:p>
        </p:txBody>
      </p:sp>
      <p:pic>
        <p:nvPicPr>
          <p:cNvPr id="401420" name="Picture 12">
            <a:extLst>
              <a:ext uri="{FF2B5EF4-FFF2-40B4-BE49-F238E27FC236}">
                <a16:creationId xmlns:a16="http://schemas.microsoft.com/office/drawing/2014/main" id="{0A528A42-BF99-490B-7B6F-5D225E6B5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1528763"/>
            <a:ext cx="1317625"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8CBE2D-F2C3-C260-981B-43C4C46BA7AE}"/>
              </a:ext>
            </a:extLst>
          </p:cNvPr>
          <p:cNvSpPr txBox="1"/>
          <p:nvPr/>
        </p:nvSpPr>
        <p:spPr>
          <a:xfrm>
            <a:off x="554215" y="6634246"/>
            <a:ext cx="7967527" cy="253916"/>
          </a:xfrm>
          <a:prstGeom prst="rect">
            <a:avLst/>
          </a:prstGeom>
          <a:noFill/>
        </p:spPr>
        <p:txBody>
          <a:bodyPr wrap="square">
            <a:spAutoFit/>
          </a:bodyPr>
          <a:lstStyle/>
          <a:p>
            <a:pPr algn="ctr"/>
            <a:r>
              <a:rPr lang="en-DE" sz="1050" dirty="0">
                <a:solidFill>
                  <a:schemeClr val="bg1"/>
                </a:solidFill>
              </a:rPr>
              <a:t>Probabilistic Models  of Relational Domains, Daphne Koller, Stanford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14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14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14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141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1420"/>
                                        </p:tgtEl>
                                        <p:attrNameLst>
                                          <p:attrName>style.visibility</p:attrName>
                                        </p:attrNameLst>
                                      </p:cBhvr>
                                      <p:to>
                                        <p:strVal val="visible"/>
                                      </p:to>
                                    </p:set>
                                    <p:animEffect transition="in" filter="dissolve">
                                      <p:cBhvr>
                                        <p:cTn id="17" dur="500"/>
                                        <p:tgtEl>
                                          <p:spTgt spid="401420"/>
                                        </p:tgtEl>
                                      </p:cBhvr>
                                    </p:animEffect>
                                  </p:childTnLst>
                                </p:cTn>
                              </p:par>
                              <p:par>
                                <p:cTn id="18" presetID="22" presetClass="entr" presetSubtype="8" fill="hold" nodeType="withEffect">
                                  <p:stCondLst>
                                    <p:cond delay="0"/>
                                  </p:stCondLst>
                                  <p:childTnLst>
                                    <p:set>
                                      <p:cBhvr>
                                        <p:cTn id="19" dur="1" fill="hold">
                                          <p:stCondLst>
                                            <p:cond delay="0"/>
                                          </p:stCondLst>
                                        </p:cTn>
                                        <p:tgtEl>
                                          <p:spTgt spid="401419"/>
                                        </p:tgtEl>
                                        <p:attrNameLst>
                                          <p:attrName>style.visibility</p:attrName>
                                        </p:attrNameLst>
                                      </p:cBhvr>
                                      <p:to>
                                        <p:strVal val="visible"/>
                                      </p:to>
                                    </p:set>
                                    <p:animEffect transition="in" filter="wipe(left)">
                                      <p:cBhvr>
                                        <p:cTn id="20" dur="500"/>
                                        <p:tgtEl>
                                          <p:spTgt spid="40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2327-6ACA-3E54-90ED-1508FA2558B6}"/>
              </a:ext>
            </a:extLst>
          </p:cNvPr>
          <p:cNvSpPr>
            <a:spLocks noGrp="1"/>
          </p:cNvSpPr>
          <p:nvPr>
            <p:ph type="title"/>
          </p:nvPr>
        </p:nvSpPr>
        <p:spPr/>
        <p:txBody>
          <a:bodyPr/>
          <a:lstStyle/>
          <a:p>
            <a:r>
              <a:rPr lang="en-DE" dirty="0"/>
              <a:t>Representation of Domain Knowledge</a:t>
            </a:r>
          </a:p>
        </p:txBody>
      </p:sp>
      <p:sp>
        <p:nvSpPr>
          <p:cNvPr id="3" name="Content Placeholder 2">
            <a:extLst>
              <a:ext uri="{FF2B5EF4-FFF2-40B4-BE49-F238E27FC236}">
                <a16:creationId xmlns:a16="http://schemas.microsoft.com/office/drawing/2014/main" id="{34065020-1992-3302-3D0D-ADE3C5116610}"/>
              </a:ext>
            </a:extLst>
          </p:cNvPr>
          <p:cNvSpPr>
            <a:spLocks noGrp="1"/>
          </p:cNvSpPr>
          <p:nvPr>
            <p:ph idx="1"/>
          </p:nvPr>
        </p:nvSpPr>
        <p:spPr/>
        <p:txBody>
          <a:bodyPr/>
          <a:lstStyle/>
          <a:p>
            <a:pPr marL="0" indent="0" eaLnBrk="1" hangingPunct="1">
              <a:lnSpc>
                <a:spcPct val="80000"/>
              </a:lnSpc>
              <a:buNone/>
            </a:pPr>
            <a:r>
              <a:rPr lang="en-US" sz="2000" dirty="0">
                <a:ea typeface="ＭＳ Ｐゴシック" charset="0"/>
              </a:rPr>
              <a:t>P(A | B) = P(A, B) / P(B)</a:t>
            </a:r>
          </a:p>
          <a:p>
            <a:pPr marL="0" indent="0" eaLnBrk="1" hangingPunct="1">
              <a:lnSpc>
                <a:spcPct val="80000"/>
              </a:lnSpc>
              <a:buNone/>
            </a:pPr>
            <a:endParaRPr lang="en-US" sz="2000" dirty="0">
              <a:ea typeface="ＭＳ Ｐゴシック" charset="0"/>
            </a:endParaRPr>
          </a:p>
          <a:p>
            <a:pPr marL="0" indent="0" eaLnBrk="1" hangingPunct="1">
              <a:lnSpc>
                <a:spcPct val="80000"/>
              </a:lnSpc>
              <a:buNone/>
            </a:pPr>
            <a:r>
              <a:rPr lang="en-US" sz="2000" dirty="0">
                <a:ea typeface="ＭＳ Ｐゴシック" charset="0"/>
              </a:rPr>
              <a:t>Catch is </a:t>
            </a:r>
            <a:r>
              <a:rPr lang="en-US" sz="2000" dirty="0">
                <a:solidFill>
                  <a:srgbClr val="FF0000"/>
                </a:solidFill>
                <a:ea typeface="ＭＳ Ｐゴシック" charset="0"/>
              </a:rPr>
              <a:t>conditionally independent</a:t>
            </a:r>
            <a:r>
              <a:rPr lang="en-US" sz="2000" dirty="0">
                <a:ea typeface="ＭＳ Ｐゴシック" charset="0"/>
              </a:rPr>
              <a:t> of Toothache given Cavity:</a:t>
            </a:r>
          </a:p>
          <a:p>
            <a:pPr marL="0" indent="0" eaLnBrk="1" hangingPunct="1">
              <a:lnSpc>
                <a:spcPct val="80000"/>
              </a:lnSpc>
              <a:buNone/>
            </a:pPr>
            <a:r>
              <a:rPr lang="en-US" sz="1800" b="1" dirty="0">
                <a:highlight>
                  <a:srgbClr val="FFFF00"/>
                </a:highlight>
                <a:ea typeface="ＭＳ Ｐゴシック" charset="0"/>
              </a:rPr>
              <a:t>P</a:t>
            </a:r>
            <a:r>
              <a:rPr lang="en-US" sz="1800" dirty="0">
                <a:highlight>
                  <a:srgbClr val="FFFF00"/>
                </a:highlight>
                <a:ea typeface="ＭＳ Ｐゴシック" charset="0"/>
              </a:rPr>
              <a:t>(Catch | Toothache, Cavity)</a:t>
            </a:r>
            <a:r>
              <a:rPr lang="en-US" sz="1800" dirty="0">
                <a:ea typeface="ＭＳ Ｐゴシック" charset="0"/>
              </a:rPr>
              <a:t> = </a:t>
            </a:r>
            <a:r>
              <a:rPr lang="en-US" sz="1800" b="1" dirty="0">
                <a:highlight>
                  <a:srgbClr val="C0C0C0"/>
                </a:highlight>
                <a:ea typeface="ＭＳ Ｐゴシック" charset="0"/>
              </a:rPr>
              <a:t>P</a:t>
            </a:r>
            <a:r>
              <a:rPr lang="en-US" sz="1800" dirty="0">
                <a:highlight>
                  <a:srgbClr val="C0C0C0"/>
                </a:highlight>
                <a:ea typeface="ＭＳ Ｐゴシック" charset="0"/>
              </a:rPr>
              <a:t>(Catch | Cavity) </a:t>
            </a:r>
          </a:p>
          <a:p>
            <a:pPr marL="0" indent="0" eaLnBrk="1" hangingPunct="1">
              <a:lnSpc>
                <a:spcPct val="80000"/>
              </a:lnSpc>
              <a:buNone/>
            </a:pPr>
            <a:endParaRPr lang="en-US" sz="1800" dirty="0">
              <a:ea typeface="ＭＳ Ｐゴシック" charset="0"/>
            </a:endParaRPr>
          </a:p>
          <a:p>
            <a:pPr marL="0" indent="0" eaLnBrk="1" hangingPunct="1">
              <a:lnSpc>
                <a:spcPct val="80000"/>
              </a:lnSpc>
              <a:buNone/>
            </a:pPr>
            <a:r>
              <a:rPr lang="en-US" sz="2000" dirty="0">
                <a:ea typeface="ＭＳ Ｐゴシック" charset="0"/>
              </a:rPr>
              <a:t>Equivalent statements:</a:t>
            </a:r>
          </a:p>
          <a:p>
            <a:pPr marL="0" indent="0" eaLnBrk="1" hangingPunct="1">
              <a:lnSpc>
                <a:spcPct val="80000"/>
              </a:lnSpc>
              <a:buNone/>
            </a:pPr>
            <a:r>
              <a:rPr lang="en-US" sz="1800" b="1" dirty="0">
                <a:ea typeface="ＭＳ Ｐゴシック" charset="0"/>
              </a:rPr>
              <a:t>P</a:t>
            </a:r>
            <a:r>
              <a:rPr lang="en-US" sz="1800" dirty="0">
                <a:ea typeface="ＭＳ Ｐゴシック" charset="0"/>
              </a:rPr>
              <a:t>(Toothache | Catch, Cavity) = </a:t>
            </a:r>
            <a:r>
              <a:rPr lang="en-US" sz="1800" b="1" dirty="0">
                <a:ea typeface="ＭＳ Ｐゴシック" charset="0"/>
              </a:rPr>
              <a:t>P</a:t>
            </a:r>
            <a:r>
              <a:rPr lang="en-US" sz="1800" dirty="0">
                <a:ea typeface="ＭＳ Ｐゴシック" charset="0"/>
              </a:rPr>
              <a:t>(Toothache | Cavity)</a:t>
            </a:r>
          </a:p>
          <a:p>
            <a:pPr lvl="1" eaLnBrk="1" hangingPunct="1">
              <a:lnSpc>
                <a:spcPct val="80000"/>
              </a:lnSpc>
              <a:buFont typeface="Wingdings" charset="0"/>
              <a:buNone/>
            </a:pPr>
            <a:endParaRPr lang="en-US" sz="1800" b="1" dirty="0">
              <a:ea typeface="ＭＳ Ｐゴシック" charset="0"/>
            </a:endParaRPr>
          </a:p>
          <a:p>
            <a:pPr lvl="1" indent="-733425"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 Catch, Cavity) </a:t>
            </a:r>
          </a:p>
          <a:p>
            <a:pPr lvl="1" indent="-733425" eaLnBrk="1" hangingPunct="1">
              <a:lnSpc>
                <a:spcPct val="80000"/>
              </a:lnSpc>
              <a:buFont typeface="Wingdings" charset="0"/>
              <a:buNone/>
            </a:pPr>
            <a:r>
              <a:rPr lang="en-US" sz="1800" dirty="0">
                <a:ea typeface="ＭＳ Ｐゴシック" charset="0"/>
              </a:rPr>
              <a:t>= </a:t>
            </a:r>
            <a:r>
              <a:rPr lang="en-US" sz="1800" b="1" dirty="0">
                <a:ea typeface="ＭＳ Ｐゴシック" charset="0"/>
              </a:rPr>
              <a:t>P</a:t>
            </a:r>
            <a:r>
              <a:rPr lang="en-US" sz="1800" dirty="0">
                <a:ea typeface="ＭＳ Ｐゴシック" charset="0"/>
              </a:rPr>
              <a:t>(Toothache, Catch, Cavity)</a:t>
            </a:r>
            <a:r>
              <a:rPr lang="en-US" sz="1800" b="1" dirty="0">
                <a:ea typeface="ＭＳ Ｐゴシック" charset="0"/>
              </a:rPr>
              <a:t>  </a:t>
            </a:r>
            <a:r>
              <a:rPr lang="en-US" sz="1800" dirty="0">
                <a:ea typeface="ＭＳ Ｐゴシック" charset="0"/>
              </a:rPr>
              <a:t>/</a:t>
            </a:r>
            <a:r>
              <a:rPr lang="en-US" sz="1800" b="1" dirty="0">
                <a:ea typeface="ＭＳ Ｐゴシック" charset="0"/>
              </a:rPr>
              <a:t>  P</a:t>
            </a:r>
            <a:r>
              <a:rPr lang="en-US" sz="1800" dirty="0">
                <a:ea typeface="ＭＳ Ｐゴシック" charset="0"/>
              </a:rPr>
              <a:t>(Catch, Cavity)</a:t>
            </a:r>
          </a:p>
          <a:p>
            <a:pPr marL="0" indent="0">
              <a:buNone/>
            </a:pPr>
            <a:r>
              <a:rPr lang="en-US" sz="1800" dirty="0">
                <a:ea typeface="ＭＳ Ｐゴシック" charset="0"/>
              </a:rPr>
              <a:t>= </a:t>
            </a:r>
            <a:r>
              <a:rPr lang="en-US" sz="1800" b="1" dirty="0">
                <a:ea typeface="ＭＳ Ｐゴシック" charset="0"/>
              </a:rPr>
              <a:t>P</a:t>
            </a:r>
            <a:r>
              <a:rPr lang="en-US" sz="1800" dirty="0">
                <a:ea typeface="ＭＳ Ｐゴシック" charset="0"/>
              </a:rPr>
              <a:t>(Catch, Toothache, Cavity) /</a:t>
            </a:r>
            <a:r>
              <a:rPr lang="en-US" sz="1800" b="1" dirty="0">
                <a:ea typeface="ＭＳ Ｐゴシック" charset="0"/>
              </a:rPr>
              <a:t> P</a:t>
            </a:r>
            <a:r>
              <a:rPr lang="en-US" sz="1800" dirty="0">
                <a:ea typeface="ＭＳ Ｐゴシック" charset="0"/>
              </a:rPr>
              <a:t>(Catch | Cavity) </a:t>
            </a:r>
            <a:r>
              <a:rPr lang="en-US" sz="1800" b="1" dirty="0">
                <a:ea typeface="ＭＳ Ｐゴシック" charset="0"/>
              </a:rPr>
              <a:t>P</a:t>
            </a:r>
            <a:r>
              <a:rPr lang="en-US" sz="1800" dirty="0">
                <a:ea typeface="ＭＳ Ｐゴシック" charset="0"/>
              </a:rPr>
              <a:t>(Cavity)</a:t>
            </a:r>
          </a:p>
          <a:p>
            <a:pPr marL="0" indent="0">
              <a:buNone/>
            </a:pPr>
            <a:r>
              <a:rPr lang="en-US" sz="1800" dirty="0">
                <a:ea typeface="ＭＳ Ｐゴシック" charset="0"/>
              </a:rPr>
              <a:t>= </a:t>
            </a:r>
            <a:r>
              <a:rPr lang="en-US" sz="1800" b="1" dirty="0">
                <a:highlight>
                  <a:srgbClr val="FFFF00"/>
                </a:highlight>
                <a:ea typeface="ＭＳ Ｐゴシック" charset="0"/>
              </a:rPr>
              <a:t>P</a:t>
            </a:r>
            <a:r>
              <a:rPr lang="en-US" sz="1800" dirty="0">
                <a:highlight>
                  <a:srgbClr val="FFFF00"/>
                </a:highlight>
                <a:ea typeface="ＭＳ Ｐゴシック" charset="0"/>
              </a:rPr>
              <a:t>(Catch | Toothache, Cavity)</a:t>
            </a:r>
            <a:r>
              <a:rPr lang="en-US" sz="1800" b="1" dirty="0">
                <a:ea typeface="ＭＳ Ｐゴシック" charset="0"/>
              </a:rPr>
              <a:t> P</a:t>
            </a:r>
            <a:r>
              <a:rPr lang="en-US" sz="1800" dirty="0">
                <a:ea typeface="ＭＳ Ｐゴシック" charset="0"/>
              </a:rPr>
              <a:t>(Toothache, Cavity) / </a:t>
            </a:r>
            <a:r>
              <a:rPr lang="en-US" sz="1800" b="1" dirty="0">
                <a:ea typeface="ＭＳ Ｐゴシック" charset="0"/>
              </a:rPr>
              <a:t>P</a:t>
            </a:r>
            <a:r>
              <a:rPr lang="en-US" sz="1800" dirty="0">
                <a:ea typeface="ＭＳ Ｐゴシック" charset="0"/>
              </a:rPr>
              <a:t>(Catch | Cavity) </a:t>
            </a:r>
            <a:r>
              <a:rPr lang="en-US" sz="1800" b="1" dirty="0">
                <a:ea typeface="ＭＳ Ｐゴシック" charset="0"/>
              </a:rPr>
              <a:t>P</a:t>
            </a:r>
            <a:r>
              <a:rPr lang="en-US" sz="1800" dirty="0">
                <a:ea typeface="ＭＳ Ｐゴシック" charset="0"/>
              </a:rPr>
              <a:t>(Cavity)</a:t>
            </a:r>
          </a:p>
          <a:p>
            <a:pPr marL="0" indent="0">
              <a:buNone/>
            </a:pPr>
            <a:r>
              <a:rPr lang="en-US" sz="1800" dirty="0">
                <a:ea typeface="ＭＳ Ｐゴシック" charset="0"/>
              </a:rPr>
              <a:t>= </a:t>
            </a:r>
            <a:r>
              <a:rPr lang="en-US" sz="1800" b="1" dirty="0">
                <a:highlight>
                  <a:srgbClr val="C0C0C0"/>
                </a:highlight>
                <a:ea typeface="ＭＳ Ｐゴシック" charset="0"/>
              </a:rPr>
              <a:t>P</a:t>
            </a:r>
            <a:r>
              <a:rPr lang="en-US" sz="1800" dirty="0">
                <a:highlight>
                  <a:srgbClr val="C0C0C0"/>
                </a:highlight>
                <a:ea typeface="ＭＳ Ｐゴシック" charset="0"/>
              </a:rPr>
              <a:t>(Catch | Cavity)</a:t>
            </a:r>
            <a:r>
              <a:rPr lang="en-US" sz="1800" b="1" dirty="0">
                <a:highlight>
                  <a:srgbClr val="C0C0C0"/>
                </a:highlight>
                <a:ea typeface="ＭＳ Ｐゴシック" charset="0"/>
              </a:rPr>
              <a:t> </a:t>
            </a:r>
            <a:r>
              <a:rPr lang="en-US" sz="1800" b="1" dirty="0">
                <a:ea typeface="ＭＳ Ｐゴシック" charset="0"/>
              </a:rPr>
              <a:t>P</a:t>
            </a:r>
            <a:r>
              <a:rPr lang="en-US" sz="1800" dirty="0">
                <a:ea typeface="ＭＳ Ｐゴシック" charset="0"/>
              </a:rPr>
              <a:t>(Toothache | Cavity)</a:t>
            </a:r>
            <a:r>
              <a:rPr lang="en-US" sz="1800" b="1" dirty="0">
                <a:ea typeface="ＭＳ Ｐゴシック" charset="0"/>
              </a:rPr>
              <a:t> P</a:t>
            </a:r>
            <a:r>
              <a:rPr lang="en-US" sz="1800" dirty="0">
                <a:ea typeface="ＭＳ Ｐゴシック" charset="0"/>
              </a:rPr>
              <a:t>(Cavity) / </a:t>
            </a:r>
            <a:r>
              <a:rPr lang="en-US" sz="1800" b="1" dirty="0">
                <a:ea typeface="ＭＳ Ｐゴシック" charset="0"/>
              </a:rPr>
              <a:t>P</a:t>
            </a:r>
            <a:r>
              <a:rPr lang="en-US" sz="1800" dirty="0">
                <a:ea typeface="ＭＳ Ｐゴシック" charset="0"/>
              </a:rPr>
              <a:t>(Catch | Cavity) </a:t>
            </a:r>
            <a:r>
              <a:rPr lang="en-US" sz="1800" b="1" dirty="0">
                <a:ea typeface="ＭＳ Ｐゴシック" charset="0"/>
              </a:rPr>
              <a:t>P</a:t>
            </a:r>
            <a:r>
              <a:rPr lang="en-US" sz="1800" dirty="0">
                <a:ea typeface="ＭＳ Ｐゴシック" charset="0"/>
              </a:rPr>
              <a:t>(Cavity)</a:t>
            </a:r>
          </a:p>
          <a:p>
            <a:pPr marL="0" indent="0">
              <a:buNone/>
            </a:pPr>
            <a:r>
              <a:rPr lang="en-US" sz="1800" dirty="0">
                <a:ea typeface="ＭＳ Ｐゴシック" charset="0"/>
              </a:rPr>
              <a:t>= </a:t>
            </a:r>
            <a:r>
              <a:rPr lang="en-US" sz="1800" b="1" dirty="0">
                <a:ea typeface="ＭＳ Ｐゴシック" charset="0"/>
              </a:rPr>
              <a:t>P</a:t>
            </a:r>
            <a:r>
              <a:rPr lang="en-US" sz="1800" dirty="0">
                <a:ea typeface="ＭＳ Ｐゴシック" charset="0"/>
              </a:rPr>
              <a:t>(Toothache | Cavity)</a:t>
            </a:r>
          </a:p>
          <a:p>
            <a:pPr marL="0" indent="0">
              <a:buNone/>
            </a:pPr>
            <a:endParaRPr lang="en-DE" sz="1800" dirty="0"/>
          </a:p>
        </p:txBody>
      </p:sp>
      <p:sp>
        <p:nvSpPr>
          <p:cNvPr id="4" name="Slide Number Placeholder 3">
            <a:extLst>
              <a:ext uri="{FF2B5EF4-FFF2-40B4-BE49-F238E27FC236}">
                <a16:creationId xmlns:a16="http://schemas.microsoft.com/office/drawing/2014/main" id="{BEBA2254-CC69-896D-65E0-71A77373110D}"/>
              </a:ext>
            </a:extLst>
          </p:cNvPr>
          <p:cNvSpPr>
            <a:spLocks noGrp="1"/>
          </p:cNvSpPr>
          <p:nvPr>
            <p:ph type="sldNum" sz="quarter" idx="12"/>
          </p:nvPr>
        </p:nvSpPr>
        <p:spPr/>
        <p:txBody>
          <a:bodyPr/>
          <a:lstStyle/>
          <a:p>
            <a:pPr>
              <a:defRPr/>
            </a:pPr>
            <a:fld id="{A4C577E2-95DD-1F4B-A688-E8FB02007787}" type="slidenum">
              <a:rPr lang="de-DE" smtClean="0"/>
              <a:pPr>
                <a:defRPr/>
              </a:pPr>
              <a:t>17</a:t>
            </a:fld>
            <a:endParaRPr lang="de-DE"/>
          </a:p>
        </p:txBody>
      </p:sp>
    </p:spTree>
    <p:extLst>
      <p:ext uri="{BB962C8B-B14F-4D97-AF65-F5344CB8AC3E}">
        <p14:creationId xmlns:p14="http://schemas.microsoft.com/office/powerpoint/2010/main" val="10474502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a:extLst>
              <a:ext uri="{FF2B5EF4-FFF2-40B4-BE49-F238E27FC236}">
                <a16:creationId xmlns:a16="http://schemas.microsoft.com/office/drawing/2014/main" id="{E0AF2286-A31B-BDC6-7A46-5AAB45C50090}"/>
              </a:ext>
            </a:extLst>
          </p:cNvPr>
          <p:cNvSpPr>
            <a:spLocks noGrp="1" noChangeArrowheads="1"/>
          </p:cNvSpPr>
          <p:nvPr>
            <p:ph type="title"/>
          </p:nvPr>
        </p:nvSpPr>
        <p:spPr/>
        <p:txBody>
          <a:bodyPr/>
          <a:lstStyle/>
          <a:p>
            <a:r>
              <a:rPr lang="en-US" altLang="en-DE"/>
              <a:t>St. Nordaf University</a:t>
            </a:r>
          </a:p>
        </p:txBody>
      </p:sp>
      <p:graphicFrame>
        <p:nvGraphicFramePr>
          <p:cNvPr id="770051" name="Object 3">
            <a:extLst>
              <a:ext uri="{FF2B5EF4-FFF2-40B4-BE49-F238E27FC236}">
                <a16:creationId xmlns:a16="http://schemas.microsoft.com/office/drawing/2014/main" id="{CCC1DECA-74FA-1DFE-963D-6E89296EBDD7}"/>
              </a:ext>
            </a:extLst>
          </p:cNvPr>
          <p:cNvGraphicFramePr>
            <a:graphicFrameLocks noChangeAspect="1"/>
          </p:cNvGraphicFramePr>
          <p:nvPr/>
        </p:nvGraphicFramePr>
        <p:xfrm>
          <a:off x="2424113" y="1079631"/>
          <a:ext cx="647700" cy="1103312"/>
        </p:xfrm>
        <a:graphic>
          <a:graphicData uri="http://schemas.openxmlformats.org/presentationml/2006/ole">
            <mc:AlternateContent xmlns:mc="http://schemas.openxmlformats.org/markup-compatibility/2006">
              <mc:Choice xmlns:v="urn:schemas-microsoft-com:vml" Requires="v">
                <p:oleObj name="Clip" r:id="rId3" imgW="8407400" imgH="14376400" progId="MS_ClipArt_Gallery.2">
                  <p:embed/>
                </p:oleObj>
              </mc:Choice>
              <mc:Fallback>
                <p:oleObj name="Clip" r:id="rId3" imgW="8407400" imgH="14376400" progId="MS_ClipArt_Gallery.2">
                  <p:embed/>
                  <p:pic>
                    <p:nvPicPr>
                      <p:cNvPr id="770051" name="Object 3">
                        <a:extLst>
                          <a:ext uri="{FF2B5EF4-FFF2-40B4-BE49-F238E27FC236}">
                            <a16:creationId xmlns:a16="http://schemas.microsoft.com/office/drawing/2014/main" id="{CCC1DECA-74FA-1DFE-963D-6E89296EB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079631"/>
                        <a:ext cx="647700" cy="11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052" name="Object 4">
            <a:extLst>
              <a:ext uri="{FF2B5EF4-FFF2-40B4-BE49-F238E27FC236}">
                <a16:creationId xmlns:a16="http://schemas.microsoft.com/office/drawing/2014/main" id="{60900F0E-6AFC-690D-82A8-675F0551453A}"/>
              </a:ext>
            </a:extLst>
          </p:cNvPr>
          <p:cNvGraphicFramePr>
            <a:graphicFrameLocks noChangeAspect="1"/>
          </p:cNvGraphicFramePr>
          <p:nvPr/>
        </p:nvGraphicFramePr>
        <p:xfrm>
          <a:off x="8335963" y="5386518"/>
          <a:ext cx="285750" cy="828675"/>
        </p:xfrm>
        <a:graphic>
          <a:graphicData uri="http://schemas.openxmlformats.org/presentationml/2006/ole">
            <mc:AlternateContent xmlns:mc="http://schemas.openxmlformats.org/markup-compatibility/2006">
              <mc:Choice xmlns:v="urn:schemas-microsoft-com:vml" Requires="v">
                <p:oleObj name="Clip" r:id="rId5" imgW="5130800" imgH="14795500" progId="MS_ClipArt_Gallery.2">
                  <p:embed/>
                </p:oleObj>
              </mc:Choice>
              <mc:Fallback>
                <p:oleObj name="Clip" r:id="rId5" imgW="5130800" imgH="14795500" progId="MS_ClipArt_Gallery.2">
                  <p:embed/>
                  <p:pic>
                    <p:nvPicPr>
                      <p:cNvPr id="770052" name="Object 4">
                        <a:extLst>
                          <a:ext uri="{FF2B5EF4-FFF2-40B4-BE49-F238E27FC236}">
                            <a16:creationId xmlns:a16="http://schemas.microsoft.com/office/drawing/2014/main" id="{60900F0E-6AFC-690D-82A8-675F05514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5963" y="5386518"/>
                        <a:ext cx="28575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053" name="Object 5">
            <a:extLst>
              <a:ext uri="{FF2B5EF4-FFF2-40B4-BE49-F238E27FC236}">
                <a16:creationId xmlns:a16="http://schemas.microsoft.com/office/drawing/2014/main" id="{557AE740-7E1A-6098-097A-B4FE6C98361A}"/>
              </a:ext>
            </a:extLst>
          </p:cNvPr>
          <p:cNvGraphicFramePr>
            <a:graphicFrameLocks noChangeAspect="1"/>
          </p:cNvGraphicFramePr>
          <p:nvPr/>
        </p:nvGraphicFramePr>
        <p:xfrm>
          <a:off x="652463" y="1054231"/>
          <a:ext cx="496887" cy="1042987"/>
        </p:xfrm>
        <a:graphic>
          <a:graphicData uri="http://schemas.openxmlformats.org/presentationml/2006/ole">
            <mc:AlternateContent xmlns:mc="http://schemas.openxmlformats.org/markup-compatibility/2006">
              <mc:Choice xmlns:v="urn:schemas-microsoft-com:vml" Requires="v">
                <p:oleObj name="Clip" r:id="rId7" imgW="6870700" imgH="14401800" progId="MS_ClipArt_Gallery.2">
                  <p:embed/>
                </p:oleObj>
              </mc:Choice>
              <mc:Fallback>
                <p:oleObj name="Clip" r:id="rId7" imgW="6870700" imgH="14401800" progId="MS_ClipArt_Gallery.2">
                  <p:embed/>
                  <p:pic>
                    <p:nvPicPr>
                      <p:cNvPr id="770053" name="Object 5">
                        <a:extLst>
                          <a:ext uri="{FF2B5EF4-FFF2-40B4-BE49-F238E27FC236}">
                            <a16:creationId xmlns:a16="http://schemas.microsoft.com/office/drawing/2014/main" id="{557AE740-7E1A-6098-097A-B4FE6C9836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3" y="1054231"/>
                        <a:ext cx="496887"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054" name="Object 6">
            <a:extLst>
              <a:ext uri="{FF2B5EF4-FFF2-40B4-BE49-F238E27FC236}">
                <a16:creationId xmlns:a16="http://schemas.microsoft.com/office/drawing/2014/main" id="{B5F7E558-BE6A-3256-1FBF-245AA995B854}"/>
              </a:ext>
            </a:extLst>
          </p:cNvPr>
          <p:cNvGraphicFramePr>
            <a:graphicFrameLocks noChangeAspect="1"/>
          </p:cNvGraphicFramePr>
          <p:nvPr/>
        </p:nvGraphicFramePr>
        <p:xfrm>
          <a:off x="8243888" y="3022731"/>
          <a:ext cx="369887" cy="935037"/>
        </p:xfrm>
        <a:graphic>
          <a:graphicData uri="http://schemas.openxmlformats.org/presentationml/2006/ole">
            <mc:AlternateContent xmlns:mc="http://schemas.openxmlformats.org/markup-compatibility/2006">
              <mc:Choice xmlns:v="urn:schemas-microsoft-com:vml" Requires="v">
                <p:oleObj name="Clip" r:id="rId9" imgW="5702300" imgH="14414500" progId="MS_ClipArt_Gallery.2">
                  <p:embed/>
                </p:oleObj>
              </mc:Choice>
              <mc:Fallback>
                <p:oleObj name="Clip" r:id="rId9" imgW="5702300" imgH="14414500" progId="MS_ClipArt_Gallery.2">
                  <p:embed/>
                  <p:pic>
                    <p:nvPicPr>
                      <p:cNvPr id="770054" name="Object 6">
                        <a:extLst>
                          <a:ext uri="{FF2B5EF4-FFF2-40B4-BE49-F238E27FC236}">
                            <a16:creationId xmlns:a16="http://schemas.microsoft.com/office/drawing/2014/main" id="{B5F7E558-BE6A-3256-1FBF-245AA995B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3888" y="3022731"/>
                        <a:ext cx="369887"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0055" name="Form">
            <a:extLst>
              <a:ext uri="{FF2B5EF4-FFF2-40B4-BE49-F238E27FC236}">
                <a16:creationId xmlns:a16="http://schemas.microsoft.com/office/drawing/2014/main" id="{4CDE08AF-A764-8C34-369D-C84E970EB0C5}"/>
              </a:ext>
            </a:extLst>
          </p:cNvPr>
          <p:cNvSpPr>
            <a:spLocks noEditPoints="1" noChangeArrowheads="1"/>
          </p:cNvSpPr>
          <p:nvPr/>
        </p:nvSpPr>
        <p:spPr bwMode="auto">
          <a:xfrm>
            <a:off x="4927600" y="3289431"/>
            <a:ext cx="355600" cy="41433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DE"/>
          </a:p>
        </p:txBody>
      </p:sp>
      <p:sp>
        <p:nvSpPr>
          <p:cNvPr id="770056" name="Form">
            <a:extLst>
              <a:ext uri="{FF2B5EF4-FFF2-40B4-BE49-F238E27FC236}">
                <a16:creationId xmlns:a16="http://schemas.microsoft.com/office/drawing/2014/main" id="{6E15D50F-FC37-C652-D377-481D033D4628}"/>
              </a:ext>
            </a:extLst>
          </p:cNvPr>
          <p:cNvSpPr>
            <a:spLocks noEditPoints="1" noChangeArrowheads="1"/>
          </p:cNvSpPr>
          <p:nvPr/>
        </p:nvSpPr>
        <p:spPr bwMode="auto">
          <a:xfrm>
            <a:off x="4927600" y="6005643"/>
            <a:ext cx="355600" cy="41433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DE"/>
          </a:p>
        </p:txBody>
      </p:sp>
      <p:sp>
        <p:nvSpPr>
          <p:cNvPr id="770057" name="Form">
            <a:extLst>
              <a:ext uri="{FF2B5EF4-FFF2-40B4-BE49-F238E27FC236}">
                <a16:creationId xmlns:a16="http://schemas.microsoft.com/office/drawing/2014/main" id="{BA90B71B-DC6C-DD41-6EF0-9034BBD7560C}"/>
              </a:ext>
            </a:extLst>
          </p:cNvPr>
          <p:cNvSpPr>
            <a:spLocks noEditPoints="1" noChangeArrowheads="1"/>
          </p:cNvSpPr>
          <p:nvPr/>
        </p:nvSpPr>
        <p:spPr bwMode="auto">
          <a:xfrm>
            <a:off x="4927600" y="4713418"/>
            <a:ext cx="355600" cy="41433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DE"/>
          </a:p>
        </p:txBody>
      </p:sp>
      <p:cxnSp>
        <p:nvCxnSpPr>
          <p:cNvPr id="770058" name="AutoShape 10">
            <a:extLst>
              <a:ext uri="{FF2B5EF4-FFF2-40B4-BE49-F238E27FC236}">
                <a16:creationId xmlns:a16="http://schemas.microsoft.com/office/drawing/2014/main" id="{0D5E7BAE-E47D-5B17-7693-3DEFF2383FD8}"/>
              </a:ext>
            </a:extLst>
          </p:cNvPr>
          <p:cNvCxnSpPr>
            <a:cxnSpLocks noChangeShapeType="1"/>
            <a:endCxn id="770091" idx="0"/>
          </p:cNvCxnSpPr>
          <p:nvPr/>
        </p:nvCxnSpPr>
        <p:spPr bwMode="auto">
          <a:xfrm rot="16200000" flipH="1">
            <a:off x="1978026" y="2952880"/>
            <a:ext cx="1543050" cy="3175"/>
          </a:xfrm>
          <a:prstGeom prst="bentConnector3">
            <a:avLst>
              <a:gd name="adj1" fmla="val 50000"/>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0059" name="AutoShape 11">
            <a:extLst>
              <a:ext uri="{FF2B5EF4-FFF2-40B4-BE49-F238E27FC236}">
                <a16:creationId xmlns:a16="http://schemas.microsoft.com/office/drawing/2014/main" id="{7F9013A6-AF59-3CFD-83AD-47DC636A7C82}"/>
              </a:ext>
            </a:extLst>
          </p:cNvPr>
          <p:cNvCxnSpPr>
            <a:cxnSpLocks noChangeShapeType="1"/>
            <a:endCxn id="770072" idx="0"/>
          </p:cNvCxnSpPr>
          <p:nvPr/>
        </p:nvCxnSpPr>
        <p:spPr bwMode="auto">
          <a:xfrm rot="5400000">
            <a:off x="-582612" y="3578355"/>
            <a:ext cx="2965450" cy="3175"/>
          </a:xfrm>
          <a:prstGeom prst="bentConnector3">
            <a:avLst>
              <a:gd name="adj1" fmla="val 50000"/>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0060" name="Text Box 12">
            <a:extLst>
              <a:ext uri="{FF2B5EF4-FFF2-40B4-BE49-F238E27FC236}">
                <a16:creationId xmlns:a16="http://schemas.microsoft.com/office/drawing/2014/main" id="{9185AA62-A698-E603-314E-680A15782F77}"/>
              </a:ext>
            </a:extLst>
          </p:cNvPr>
          <p:cNvSpPr txBox="1">
            <a:spLocks noChangeArrowheads="1"/>
          </p:cNvSpPr>
          <p:nvPr/>
        </p:nvSpPr>
        <p:spPr bwMode="auto">
          <a:xfrm rot="16200000">
            <a:off x="2062956" y="2820325"/>
            <a:ext cx="995363"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Teaches</a:t>
            </a:r>
          </a:p>
        </p:txBody>
      </p:sp>
      <p:sp>
        <p:nvSpPr>
          <p:cNvPr id="770061" name="Text Box 13">
            <a:extLst>
              <a:ext uri="{FF2B5EF4-FFF2-40B4-BE49-F238E27FC236}">
                <a16:creationId xmlns:a16="http://schemas.microsoft.com/office/drawing/2014/main" id="{8F1F3247-1E9B-249A-E538-349B6B59EE38}"/>
              </a:ext>
            </a:extLst>
          </p:cNvPr>
          <p:cNvSpPr txBox="1">
            <a:spLocks noChangeArrowheads="1"/>
          </p:cNvSpPr>
          <p:nvPr/>
        </p:nvSpPr>
        <p:spPr bwMode="auto">
          <a:xfrm rot="16200000">
            <a:off x="221456" y="2820325"/>
            <a:ext cx="995363"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Teaches</a:t>
            </a:r>
          </a:p>
        </p:txBody>
      </p:sp>
      <p:sp>
        <p:nvSpPr>
          <p:cNvPr id="770062" name="Text Box 14">
            <a:extLst>
              <a:ext uri="{FF2B5EF4-FFF2-40B4-BE49-F238E27FC236}">
                <a16:creationId xmlns:a16="http://schemas.microsoft.com/office/drawing/2014/main" id="{1322E0B9-1093-2C69-BEE4-85CA2D4555C2}"/>
              </a:ext>
            </a:extLst>
          </p:cNvPr>
          <p:cNvSpPr txBox="1">
            <a:spLocks noChangeArrowheads="1"/>
          </p:cNvSpPr>
          <p:nvPr/>
        </p:nvSpPr>
        <p:spPr bwMode="auto">
          <a:xfrm>
            <a:off x="3829050" y="3178306"/>
            <a:ext cx="1098550"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In-course</a:t>
            </a:r>
          </a:p>
        </p:txBody>
      </p:sp>
      <p:sp>
        <p:nvSpPr>
          <p:cNvPr id="770063" name="Text Box 15">
            <a:extLst>
              <a:ext uri="{FF2B5EF4-FFF2-40B4-BE49-F238E27FC236}">
                <a16:creationId xmlns:a16="http://schemas.microsoft.com/office/drawing/2014/main" id="{9669B47D-F1BD-26DB-F857-A33D2C28F06E}"/>
              </a:ext>
            </a:extLst>
          </p:cNvPr>
          <p:cNvSpPr txBox="1">
            <a:spLocks noChangeArrowheads="1"/>
          </p:cNvSpPr>
          <p:nvPr/>
        </p:nvSpPr>
        <p:spPr bwMode="auto">
          <a:xfrm>
            <a:off x="3829050" y="4984881"/>
            <a:ext cx="1098550"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In-course</a:t>
            </a:r>
          </a:p>
        </p:txBody>
      </p:sp>
      <p:sp>
        <p:nvSpPr>
          <p:cNvPr id="770064" name="Text Box 16">
            <a:extLst>
              <a:ext uri="{FF2B5EF4-FFF2-40B4-BE49-F238E27FC236}">
                <a16:creationId xmlns:a16="http://schemas.microsoft.com/office/drawing/2014/main" id="{820C78EE-59FA-8F34-6786-40299358CBD1}"/>
              </a:ext>
            </a:extLst>
          </p:cNvPr>
          <p:cNvSpPr txBox="1">
            <a:spLocks noChangeArrowheads="1"/>
          </p:cNvSpPr>
          <p:nvPr/>
        </p:nvSpPr>
        <p:spPr bwMode="auto">
          <a:xfrm>
            <a:off x="5740400" y="3202118"/>
            <a:ext cx="1233488"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Registered</a:t>
            </a:r>
          </a:p>
        </p:txBody>
      </p:sp>
      <p:sp>
        <p:nvSpPr>
          <p:cNvPr id="770065" name="Text Box 17">
            <a:extLst>
              <a:ext uri="{FF2B5EF4-FFF2-40B4-BE49-F238E27FC236}">
                <a16:creationId xmlns:a16="http://schemas.microsoft.com/office/drawing/2014/main" id="{5D521F0C-7E99-F4F2-8C1B-A150A042A1EE}"/>
              </a:ext>
            </a:extLst>
          </p:cNvPr>
          <p:cNvSpPr txBox="1">
            <a:spLocks noChangeArrowheads="1"/>
          </p:cNvSpPr>
          <p:nvPr/>
        </p:nvSpPr>
        <p:spPr bwMode="auto">
          <a:xfrm>
            <a:off x="3829050" y="6323143"/>
            <a:ext cx="1098550"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In-course</a:t>
            </a:r>
          </a:p>
        </p:txBody>
      </p:sp>
      <p:sp>
        <p:nvSpPr>
          <p:cNvPr id="770066" name="Text Box 18">
            <a:extLst>
              <a:ext uri="{FF2B5EF4-FFF2-40B4-BE49-F238E27FC236}">
                <a16:creationId xmlns:a16="http://schemas.microsoft.com/office/drawing/2014/main" id="{8F4BBC76-A521-1AD6-65DF-6F4A21B83820}"/>
              </a:ext>
            </a:extLst>
          </p:cNvPr>
          <p:cNvSpPr txBox="1">
            <a:spLocks noChangeArrowheads="1"/>
          </p:cNvSpPr>
          <p:nvPr/>
        </p:nvSpPr>
        <p:spPr bwMode="auto">
          <a:xfrm>
            <a:off x="2287588" y="1614618"/>
            <a:ext cx="1314450" cy="3667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800">
                <a:latin typeface="Arial" panose="020B0604020202020204" pitchFamily="34" charset="0"/>
              </a:rPr>
              <a:t>Prof. Smith</a:t>
            </a:r>
          </a:p>
        </p:txBody>
      </p:sp>
      <p:sp>
        <p:nvSpPr>
          <p:cNvPr id="770067" name="Text Box 19">
            <a:extLst>
              <a:ext uri="{FF2B5EF4-FFF2-40B4-BE49-F238E27FC236}">
                <a16:creationId xmlns:a16="http://schemas.microsoft.com/office/drawing/2014/main" id="{44F06FF3-461F-6B54-AD89-55044D1A6F73}"/>
              </a:ext>
            </a:extLst>
          </p:cNvPr>
          <p:cNvSpPr txBox="1">
            <a:spLocks noChangeArrowheads="1"/>
          </p:cNvSpPr>
          <p:nvPr/>
        </p:nvSpPr>
        <p:spPr bwMode="auto">
          <a:xfrm>
            <a:off x="292100" y="1614618"/>
            <a:ext cx="1339850" cy="3667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800">
                <a:latin typeface="Arial" panose="020B0604020202020204" pitchFamily="34" charset="0"/>
              </a:rPr>
              <a:t>Prof. Jones</a:t>
            </a:r>
          </a:p>
        </p:txBody>
      </p:sp>
      <p:sp>
        <p:nvSpPr>
          <p:cNvPr id="770068" name="Text Box 20">
            <a:extLst>
              <a:ext uri="{FF2B5EF4-FFF2-40B4-BE49-F238E27FC236}">
                <a16:creationId xmlns:a16="http://schemas.microsoft.com/office/drawing/2014/main" id="{290BA1E7-7141-21F0-581E-7D85295F1958}"/>
              </a:ext>
            </a:extLst>
          </p:cNvPr>
          <p:cNvSpPr txBox="1">
            <a:spLocks noChangeArrowheads="1"/>
          </p:cNvSpPr>
          <p:nvPr/>
        </p:nvSpPr>
        <p:spPr bwMode="auto">
          <a:xfrm>
            <a:off x="7939088" y="3981581"/>
            <a:ext cx="946150" cy="3667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800">
                <a:latin typeface="Arial" panose="020B0604020202020204" pitchFamily="34" charset="0"/>
              </a:rPr>
              <a:t>George</a:t>
            </a:r>
          </a:p>
        </p:txBody>
      </p:sp>
      <p:sp>
        <p:nvSpPr>
          <p:cNvPr id="770069" name="Text Box 21">
            <a:extLst>
              <a:ext uri="{FF2B5EF4-FFF2-40B4-BE49-F238E27FC236}">
                <a16:creationId xmlns:a16="http://schemas.microsoft.com/office/drawing/2014/main" id="{D88C3C1B-6730-A3BA-37ED-73C5F25BCA15}"/>
              </a:ext>
            </a:extLst>
          </p:cNvPr>
          <p:cNvSpPr txBox="1">
            <a:spLocks noChangeArrowheads="1"/>
          </p:cNvSpPr>
          <p:nvPr/>
        </p:nvSpPr>
        <p:spPr bwMode="auto">
          <a:xfrm>
            <a:off x="8074025" y="6234243"/>
            <a:ext cx="679450" cy="3667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800">
                <a:latin typeface="Arial" panose="020B0604020202020204" pitchFamily="34" charset="0"/>
              </a:rPr>
              <a:t>Jane</a:t>
            </a:r>
          </a:p>
        </p:txBody>
      </p:sp>
      <p:sp>
        <p:nvSpPr>
          <p:cNvPr id="770070" name="Rectangle 22">
            <a:extLst>
              <a:ext uri="{FF2B5EF4-FFF2-40B4-BE49-F238E27FC236}">
                <a16:creationId xmlns:a16="http://schemas.microsoft.com/office/drawing/2014/main" id="{ADDB356D-3C29-F509-230E-A9207CDA4568}"/>
              </a:ext>
            </a:extLst>
          </p:cNvPr>
          <p:cNvSpPr>
            <a:spLocks noChangeArrowheads="1"/>
          </p:cNvSpPr>
          <p:nvPr/>
        </p:nvSpPr>
        <p:spPr bwMode="auto">
          <a:xfrm>
            <a:off x="236538" y="5005518"/>
            <a:ext cx="1325562" cy="889000"/>
          </a:xfrm>
          <a:prstGeom prst="rect">
            <a:avLst/>
          </a:prstGeom>
          <a:solidFill>
            <a:srgbClr val="402000"/>
          </a:solidFill>
          <a:ln w="6350">
            <a:solidFill>
              <a:srgbClr val="000000"/>
            </a:solidFill>
            <a:miter lim="800000"/>
            <a:headEnd/>
            <a:tailEnd/>
          </a:ln>
        </p:spPr>
        <p:txBody>
          <a:bodyPr/>
          <a:lstStyle/>
          <a:p>
            <a:endParaRPr lang="en-DE"/>
          </a:p>
        </p:txBody>
      </p:sp>
      <p:sp>
        <p:nvSpPr>
          <p:cNvPr id="770071" name="Rectangle 23">
            <a:extLst>
              <a:ext uri="{FF2B5EF4-FFF2-40B4-BE49-F238E27FC236}">
                <a16:creationId xmlns:a16="http://schemas.microsoft.com/office/drawing/2014/main" id="{556CD594-A594-9B3A-EA4A-515FB73A172B}"/>
              </a:ext>
            </a:extLst>
          </p:cNvPr>
          <p:cNvSpPr>
            <a:spLocks noChangeArrowheads="1"/>
          </p:cNvSpPr>
          <p:nvPr/>
        </p:nvSpPr>
        <p:spPr bwMode="auto">
          <a:xfrm>
            <a:off x="254000" y="5018218"/>
            <a:ext cx="1290638" cy="862013"/>
          </a:xfrm>
          <a:prstGeom prst="rect">
            <a:avLst/>
          </a:prstGeom>
          <a:solidFill>
            <a:srgbClr val="A05000"/>
          </a:solidFill>
          <a:ln w="6350">
            <a:solidFill>
              <a:srgbClr val="000000"/>
            </a:solidFill>
            <a:miter lim="800000"/>
            <a:headEnd/>
            <a:tailEnd/>
          </a:ln>
        </p:spPr>
        <p:txBody>
          <a:bodyPr/>
          <a:lstStyle/>
          <a:p>
            <a:endParaRPr lang="en-DE"/>
          </a:p>
        </p:txBody>
      </p:sp>
      <p:sp>
        <p:nvSpPr>
          <p:cNvPr id="770072" name="Rectangle 24">
            <a:extLst>
              <a:ext uri="{FF2B5EF4-FFF2-40B4-BE49-F238E27FC236}">
                <a16:creationId xmlns:a16="http://schemas.microsoft.com/office/drawing/2014/main" id="{C20CD0FF-44CC-32CE-015A-6C118D995A5F}"/>
              </a:ext>
            </a:extLst>
          </p:cNvPr>
          <p:cNvSpPr>
            <a:spLocks noChangeArrowheads="1"/>
          </p:cNvSpPr>
          <p:nvPr/>
        </p:nvSpPr>
        <p:spPr bwMode="auto">
          <a:xfrm>
            <a:off x="284163" y="5062668"/>
            <a:ext cx="1228725" cy="774700"/>
          </a:xfrm>
          <a:prstGeom prst="rect">
            <a:avLst/>
          </a:prstGeom>
          <a:solidFill>
            <a:srgbClr val="336600"/>
          </a:solidFill>
          <a:ln w="6350">
            <a:solidFill>
              <a:srgbClr val="000000"/>
            </a:solidFill>
            <a:miter lim="800000"/>
            <a:headEnd/>
            <a:tailEnd/>
          </a:ln>
        </p:spPr>
        <p:txBody>
          <a:bodyPr/>
          <a:lstStyle/>
          <a:p>
            <a:endParaRPr lang="en-DE"/>
          </a:p>
        </p:txBody>
      </p:sp>
      <p:grpSp>
        <p:nvGrpSpPr>
          <p:cNvPr id="770073" name="Group 25">
            <a:extLst>
              <a:ext uri="{FF2B5EF4-FFF2-40B4-BE49-F238E27FC236}">
                <a16:creationId xmlns:a16="http://schemas.microsoft.com/office/drawing/2014/main" id="{CB93F28A-7248-7944-4CE7-295A450D25FB}"/>
              </a:ext>
            </a:extLst>
          </p:cNvPr>
          <p:cNvGrpSpPr>
            <a:grpSpLocks/>
          </p:cNvGrpSpPr>
          <p:nvPr/>
        </p:nvGrpSpPr>
        <p:grpSpPr bwMode="auto">
          <a:xfrm>
            <a:off x="427038" y="5867531"/>
            <a:ext cx="1489075" cy="731837"/>
            <a:chOff x="3900" y="3180"/>
            <a:chExt cx="1326" cy="676"/>
          </a:xfrm>
        </p:grpSpPr>
        <p:grpSp>
          <p:nvGrpSpPr>
            <p:cNvPr id="770074" name="Group 26">
              <a:extLst>
                <a:ext uri="{FF2B5EF4-FFF2-40B4-BE49-F238E27FC236}">
                  <a16:creationId xmlns:a16="http://schemas.microsoft.com/office/drawing/2014/main" id="{E0D50E97-2C56-B4ED-BDBA-ABE9837B40CD}"/>
                </a:ext>
              </a:extLst>
            </p:cNvPr>
            <p:cNvGrpSpPr>
              <a:grpSpLocks/>
            </p:cNvGrpSpPr>
            <p:nvPr/>
          </p:nvGrpSpPr>
          <p:grpSpPr bwMode="auto">
            <a:xfrm>
              <a:off x="4904" y="3756"/>
              <a:ext cx="68" cy="100"/>
              <a:chOff x="4904" y="3756"/>
              <a:chExt cx="68" cy="100"/>
            </a:xfrm>
          </p:grpSpPr>
          <p:sp>
            <p:nvSpPr>
              <p:cNvPr id="770075" name="Freeform 27">
                <a:extLst>
                  <a:ext uri="{FF2B5EF4-FFF2-40B4-BE49-F238E27FC236}">
                    <a16:creationId xmlns:a16="http://schemas.microsoft.com/office/drawing/2014/main" id="{25B8489B-A51C-F127-8283-7B0362792C89}"/>
                  </a:ext>
                </a:extLst>
              </p:cNvPr>
              <p:cNvSpPr>
                <a:spLocks/>
              </p:cNvSpPr>
              <p:nvPr/>
            </p:nvSpPr>
            <p:spPr bwMode="auto">
              <a:xfrm>
                <a:off x="4954" y="3770"/>
                <a:ext cx="18" cy="86"/>
              </a:xfrm>
              <a:custGeom>
                <a:avLst/>
                <a:gdLst>
                  <a:gd name="T0" fmla="*/ 0 w 53"/>
                  <a:gd name="T1" fmla="*/ 259 h 259"/>
                  <a:gd name="T2" fmla="*/ 0 w 53"/>
                  <a:gd name="T3" fmla="*/ 32 h 259"/>
                  <a:gd name="T4" fmla="*/ 53 w 53"/>
                  <a:gd name="T5" fmla="*/ 0 h 259"/>
                  <a:gd name="T6" fmla="*/ 53 w 53"/>
                  <a:gd name="T7" fmla="*/ 208 h 259"/>
                  <a:gd name="T8" fmla="*/ 0 w 53"/>
                  <a:gd name="T9" fmla="*/ 259 h 259"/>
                </a:gdLst>
                <a:ahLst/>
                <a:cxnLst>
                  <a:cxn ang="0">
                    <a:pos x="T0" y="T1"/>
                  </a:cxn>
                  <a:cxn ang="0">
                    <a:pos x="T2" y="T3"/>
                  </a:cxn>
                  <a:cxn ang="0">
                    <a:pos x="T4" y="T5"/>
                  </a:cxn>
                  <a:cxn ang="0">
                    <a:pos x="T6" y="T7"/>
                  </a:cxn>
                  <a:cxn ang="0">
                    <a:pos x="T8" y="T9"/>
                  </a:cxn>
                </a:cxnLst>
                <a:rect l="0" t="0" r="r" b="b"/>
                <a:pathLst>
                  <a:path w="53" h="259">
                    <a:moveTo>
                      <a:pt x="0" y="259"/>
                    </a:moveTo>
                    <a:lnTo>
                      <a:pt x="0" y="32"/>
                    </a:lnTo>
                    <a:lnTo>
                      <a:pt x="53" y="0"/>
                    </a:lnTo>
                    <a:lnTo>
                      <a:pt x="53" y="208"/>
                    </a:lnTo>
                    <a:lnTo>
                      <a:pt x="0" y="259"/>
                    </a:lnTo>
                    <a:close/>
                  </a:path>
                </a:pathLst>
              </a:custGeom>
              <a:solidFill>
                <a:srgbClr val="201000"/>
              </a:solidFill>
              <a:ln w="6350">
                <a:solidFill>
                  <a:srgbClr val="000000"/>
                </a:solidFill>
                <a:prstDash val="solid"/>
                <a:round/>
                <a:headEnd/>
                <a:tailEnd/>
              </a:ln>
            </p:spPr>
            <p:txBody>
              <a:bodyPr/>
              <a:lstStyle/>
              <a:p>
                <a:endParaRPr lang="en-DE"/>
              </a:p>
            </p:txBody>
          </p:sp>
          <p:sp>
            <p:nvSpPr>
              <p:cNvPr id="770076" name="Rectangle 28">
                <a:extLst>
                  <a:ext uri="{FF2B5EF4-FFF2-40B4-BE49-F238E27FC236}">
                    <a16:creationId xmlns:a16="http://schemas.microsoft.com/office/drawing/2014/main" id="{A625E32F-3895-F7CC-33D0-139BF917923A}"/>
                  </a:ext>
                </a:extLst>
              </p:cNvPr>
              <p:cNvSpPr>
                <a:spLocks noChangeArrowheads="1"/>
              </p:cNvSpPr>
              <p:nvPr/>
            </p:nvSpPr>
            <p:spPr bwMode="auto">
              <a:xfrm>
                <a:off x="4904" y="3756"/>
                <a:ext cx="49" cy="99"/>
              </a:xfrm>
              <a:prstGeom prst="rect">
                <a:avLst/>
              </a:prstGeom>
              <a:solidFill>
                <a:srgbClr val="402000"/>
              </a:solidFill>
              <a:ln w="6350">
                <a:solidFill>
                  <a:srgbClr val="000000"/>
                </a:solidFill>
                <a:miter lim="800000"/>
                <a:headEnd/>
                <a:tailEnd/>
              </a:ln>
            </p:spPr>
            <p:txBody>
              <a:bodyPr/>
              <a:lstStyle/>
              <a:p>
                <a:endParaRPr lang="en-DE"/>
              </a:p>
            </p:txBody>
          </p:sp>
        </p:grpSp>
        <p:grpSp>
          <p:nvGrpSpPr>
            <p:cNvPr id="770077" name="Group 29">
              <a:extLst>
                <a:ext uri="{FF2B5EF4-FFF2-40B4-BE49-F238E27FC236}">
                  <a16:creationId xmlns:a16="http://schemas.microsoft.com/office/drawing/2014/main" id="{48EB503C-151D-E705-2894-84D31BD40733}"/>
                </a:ext>
              </a:extLst>
            </p:cNvPr>
            <p:cNvGrpSpPr>
              <a:grpSpLocks/>
            </p:cNvGrpSpPr>
            <p:nvPr/>
          </p:nvGrpSpPr>
          <p:grpSpPr bwMode="auto">
            <a:xfrm>
              <a:off x="4057" y="3756"/>
              <a:ext cx="67" cy="100"/>
              <a:chOff x="4057" y="3756"/>
              <a:chExt cx="67" cy="100"/>
            </a:xfrm>
          </p:grpSpPr>
          <p:sp>
            <p:nvSpPr>
              <p:cNvPr id="770078" name="Freeform 30">
                <a:extLst>
                  <a:ext uri="{FF2B5EF4-FFF2-40B4-BE49-F238E27FC236}">
                    <a16:creationId xmlns:a16="http://schemas.microsoft.com/office/drawing/2014/main" id="{6E639A4C-D6A0-4D4D-EE92-0A7EABB93785}"/>
                  </a:ext>
                </a:extLst>
              </p:cNvPr>
              <p:cNvSpPr>
                <a:spLocks/>
              </p:cNvSpPr>
              <p:nvPr/>
            </p:nvSpPr>
            <p:spPr bwMode="auto">
              <a:xfrm>
                <a:off x="4107" y="3770"/>
                <a:ext cx="17" cy="86"/>
              </a:xfrm>
              <a:custGeom>
                <a:avLst/>
                <a:gdLst>
                  <a:gd name="T0" fmla="*/ 0 w 52"/>
                  <a:gd name="T1" fmla="*/ 259 h 259"/>
                  <a:gd name="T2" fmla="*/ 0 w 52"/>
                  <a:gd name="T3" fmla="*/ 32 h 259"/>
                  <a:gd name="T4" fmla="*/ 52 w 52"/>
                  <a:gd name="T5" fmla="*/ 0 h 259"/>
                  <a:gd name="T6" fmla="*/ 52 w 52"/>
                  <a:gd name="T7" fmla="*/ 208 h 259"/>
                  <a:gd name="T8" fmla="*/ 0 w 52"/>
                  <a:gd name="T9" fmla="*/ 259 h 259"/>
                </a:gdLst>
                <a:ahLst/>
                <a:cxnLst>
                  <a:cxn ang="0">
                    <a:pos x="T0" y="T1"/>
                  </a:cxn>
                  <a:cxn ang="0">
                    <a:pos x="T2" y="T3"/>
                  </a:cxn>
                  <a:cxn ang="0">
                    <a:pos x="T4" y="T5"/>
                  </a:cxn>
                  <a:cxn ang="0">
                    <a:pos x="T6" y="T7"/>
                  </a:cxn>
                  <a:cxn ang="0">
                    <a:pos x="T8" y="T9"/>
                  </a:cxn>
                </a:cxnLst>
                <a:rect l="0" t="0" r="r" b="b"/>
                <a:pathLst>
                  <a:path w="52" h="259">
                    <a:moveTo>
                      <a:pt x="0" y="259"/>
                    </a:moveTo>
                    <a:lnTo>
                      <a:pt x="0" y="32"/>
                    </a:lnTo>
                    <a:lnTo>
                      <a:pt x="52" y="0"/>
                    </a:lnTo>
                    <a:lnTo>
                      <a:pt x="52" y="208"/>
                    </a:lnTo>
                    <a:lnTo>
                      <a:pt x="0" y="259"/>
                    </a:lnTo>
                    <a:close/>
                  </a:path>
                </a:pathLst>
              </a:custGeom>
              <a:solidFill>
                <a:srgbClr val="201000"/>
              </a:solidFill>
              <a:ln w="6350">
                <a:solidFill>
                  <a:srgbClr val="000000"/>
                </a:solidFill>
                <a:prstDash val="solid"/>
                <a:round/>
                <a:headEnd/>
                <a:tailEnd/>
              </a:ln>
            </p:spPr>
            <p:txBody>
              <a:bodyPr/>
              <a:lstStyle/>
              <a:p>
                <a:endParaRPr lang="en-DE"/>
              </a:p>
            </p:txBody>
          </p:sp>
          <p:sp>
            <p:nvSpPr>
              <p:cNvPr id="770079" name="Rectangle 31">
                <a:extLst>
                  <a:ext uri="{FF2B5EF4-FFF2-40B4-BE49-F238E27FC236}">
                    <a16:creationId xmlns:a16="http://schemas.microsoft.com/office/drawing/2014/main" id="{11FFCD86-904E-BA57-0B27-4CF447BD77C6}"/>
                  </a:ext>
                </a:extLst>
              </p:cNvPr>
              <p:cNvSpPr>
                <a:spLocks noChangeArrowheads="1"/>
              </p:cNvSpPr>
              <p:nvPr/>
            </p:nvSpPr>
            <p:spPr bwMode="auto">
              <a:xfrm>
                <a:off x="4057" y="3756"/>
                <a:ext cx="49" cy="99"/>
              </a:xfrm>
              <a:prstGeom prst="rect">
                <a:avLst/>
              </a:prstGeom>
              <a:solidFill>
                <a:srgbClr val="402000"/>
              </a:solidFill>
              <a:ln w="6350">
                <a:solidFill>
                  <a:srgbClr val="000000"/>
                </a:solidFill>
                <a:miter lim="800000"/>
                <a:headEnd/>
                <a:tailEnd/>
              </a:ln>
            </p:spPr>
            <p:txBody>
              <a:bodyPr/>
              <a:lstStyle/>
              <a:p>
                <a:endParaRPr lang="en-DE"/>
              </a:p>
            </p:txBody>
          </p:sp>
        </p:grpSp>
        <p:sp>
          <p:nvSpPr>
            <p:cNvPr id="770080" name="Freeform 32">
              <a:extLst>
                <a:ext uri="{FF2B5EF4-FFF2-40B4-BE49-F238E27FC236}">
                  <a16:creationId xmlns:a16="http://schemas.microsoft.com/office/drawing/2014/main" id="{4DD75F63-7594-D086-C0A2-3328F48633F3}"/>
                </a:ext>
              </a:extLst>
            </p:cNvPr>
            <p:cNvSpPr>
              <a:spLocks/>
            </p:cNvSpPr>
            <p:nvPr/>
          </p:nvSpPr>
          <p:spPr bwMode="auto">
            <a:xfrm>
              <a:off x="5043" y="3204"/>
              <a:ext cx="140" cy="584"/>
            </a:xfrm>
            <a:custGeom>
              <a:avLst/>
              <a:gdLst>
                <a:gd name="T0" fmla="*/ 0 w 420"/>
                <a:gd name="T1" fmla="*/ 1753 h 1753"/>
                <a:gd name="T2" fmla="*/ 0 w 420"/>
                <a:gd name="T3" fmla="*/ 679 h 1753"/>
                <a:gd name="T4" fmla="*/ 420 w 420"/>
                <a:gd name="T5" fmla="*/ 0 h 1753"/>
                <a:gd name="T6" fmla="*/ 420 w 420"/>
                <a:gd name="T7" fmla="*/ 889 h 1753"/>
                <a:gd name="T8" fmla="*/ 0 w 420"/>
                <a:gd name="T9" fmla="*/ 1753 h 1753"/>
              </a:gdLst>
              <a:ahLst/>
              <a:cxnLst>
                <a:cxn ang="0">
                  <a:pos x="T0" y="T1"/>
                </a:cxn>
                <a:cxn ang="0">
                  <a:pos x="T2" y="T3"/>
                </a:cxn>
                <a:cxn ang="0">
                  <a:pos x="T4" y="T5"/>
                </a:cxn>
                <a:cxn ang="0">
                  <a:pos x="T6" y="T7"/>
                </a:cxn>
                <a:cxn ang="0">
                  <a:pos x="T8" y="T9"/>
                </a:cxn>
              </a:cxnLst>
              <a:rect l="0" t="0" r="r" b="b"/>
              <a:pathLst>
                <a:path w="420" h="1753">
                  <a:moveTo>
                    <a:pt x="0" y="1753"/>
                  </a:moveTo>
                  <a:lnTo>
                    <a:pt x="0" y="679"/>
                  </a:lnTo>
                  <a:lnTo>
                    <a:pt x="420" y="0"/>
                  </a:lnTo>
                  <a:lnTo>
                    <a:pt x="420" y="889"/>
                  </a:lnTo>
                  <a:lnTo>
                    <a:pt x="0" y="1753"/>
                  </a:lnTo>
                  <a:close/>
                </a:path>
              </a:pathLst>
            </a:custGeom>
            <a:solidFill>
              <a:srgbClr val="402000"/>
            </a:solidFill>
            <a:ln w="6350">
              <a:solidFill>
                <a:srgbClr val="000000"/>
              </a:solidFill>
              <a:prstDash val="solid"/>
              <a:round/>
              <a:headEnd/>
              <a:tailEnd/>
            </a:ln>
          </p:spPr>
          <p:txBody>
            <a:bodyPr/>
            <a:lstStyle/>
            <a:p>
              <a:endParaRPr lang="en-DE"/>
            </a:p>
          </p:txBody>
        </p:sp>
        <p:sp>
          <p:nvSpPr>
            <p:cNvPr id="770081" name="Rectangle 33">
              <a:extLst>
                <a:ext uri="{FF2B5EF4-FFF2-40B4-BE49-F238E27FC236}">
                  <a16:creationId xmlns:a16="http://schemas.microsoft.com/office/drawing/2014/main" id="{2DB51D67-E919-EC8B-849E-C91AD589D30C}"/>
                </a:ext>
              </a:extLst>
            </p:cNvPr>
            <p:cNvSpPr>
              <a:spLocks noChangeArrowheads="1"/>
            </p:cNvSpPr>
            <p:nvPr/>
          </p:nvSpPr>
          <p:spPr bwMode="auto">
            <a:xfrm>
              <a:off x="3982" y="3417"/>
              <a:ext cx="1060" cy="370"/>
            </a:xfrm>
            <a:prstGeom prst="rect">
              <a:avLst/>
            </a:prstGeom>
            <a:solidFill>
              <a:srgbClr val="603000"/>
            </a:solidFill>
            <a:ln w="6350">
              <a:solidFill>
                <a:srgbClr val="000000"/>
              </a:solidFill>
              <a:miter lim="800000"/>
              <a:headEnd/>
              <a:tailEnd/>
            </a:ln>
          </p:spPr>
          <p:txBody>
            <a:bodyPr/>
            <a:lstStyle/>
            <a:p>
              <a:endParaRPr lang="en-DE"/>
            </a:p>
          </p:txBody>
        </p:sp>
        <p:grpSp>
          <p:nvGrpSpPr>
            <p:cNvPr id="770082" name="Group 34">
              <a:extLst>
                <a:ext uri="{FF2B5EF4-FFF2-40B4-BE49-F238E27FC236}">
                  <a16:creationId xmlns:a16="http://schemas.microsoft.com/office/drawing/2014/main" id="{1F19028A-1418-4C3B-A84E-9FA2A47CBCC1}"/>
                </a:ext>
              </a:extLst>
            </p:cNvPr>
            <p:cNvGrpSpPr>
              <a:grpSpLocks/>
            </p:cNvGrpSpPr>
            <p:nvPr/>
          </p:nvGrpSpPr>
          <p:grpSpPr bwMode="auto">
            <a:xfrm>
              <a:off x="3900" y="3180"/>
              <a:ext cx="1326" cy="269"/>
              <a:chOff x="3900" y="3180"/>
              <a:chExt cx="1326" cy="269"/>
            </a:xfrm>
          </p:grpSpPr>
          <p:sp>
            <p:nvSpPr>
              <p:cNvPr id="770083" name="Freeform 35">
                <a:extLst>
                  <a:ext uri="{FF2B5EF4-FFF2-40B4-BE49-F238E27FC236}">
                    <a16:creationId xmlns:a16="http://schemas.microsoft.com/office/drawing/2014/main" id="{D9C32CE5-9150-F5C3-8CC4-0BF2472D6A13}"/>
                  </a:ext>
                </a:extLst>
              </p:cNvPr>
              <p:cNvSpPr>
                <a:spLocks/>
              </p:cNvSpPr>
              <p:nvPr/>
            </p:nvSpPr>
            <p:spPr bwMode="auto">
              <a:xfrm>
                <a:off x="3900" y="3180"/>
                <a:ext cx="1326" cy="227"/>
              </a:xfrm>
              <a:custGeom>
                <a:avLst/>
                <a:gdLst>
                  <a:gd name="T0" fmla="*/ 647 w 3976"/>
                  <a:gd name="T1" fmla="*/ 0 h 679"/>
                  <a:gd name="T2" fmla="*/ 3976 w 3976"/>
                  <a:gd name="T3" fmla="*/ 0 h 679"/>
                  <a:gd name="T4" fmla="*/ 3572 w 3976"/>
                  <a:gd name="T5" fmla="*/ 679 h 679"/>
                  <a:gd name="T6" fmla="*/ 0 w 3976"/>
                  <a:gd name="T7" fmla="*/ 679 h 679"/>
                  <a:gd name="T8" fmla="*/ 647 w 3976"/>
                  <a:gd name="T9" fmla="*/ 0 h 679"/>
                </a:gdLst>
                <a:ahLst/>
                <a:cxnLst>
                  <a:cxn ang="0">
                    <a:pos x="T0" y="T1"/>
                  </a:cxn>
                  <a:cxn ang="0">
                    <a:pos x="T2" y="T3"/>
                  </a:cxn>
                  <a:cxn ang="0">
                    <a:pos x="T4" y="T5"/>
                  </a:cxn>
                  <a:cxn ang="0">
                    <a:pos x="T6" y="T7"/>
                  </a:cxn>
                  <a:cxn ang="0">
                    <a:pos x="T8" y="T9"/>
                  </a:cxn>
                </a:cxnLst>
                <a:rect l="0" t="0" r="r" b="b"/>
                <a:pathLst>
                  <a:path w="3976" h="679">
                    <a:moveTo>
                      <a:pt x="647" y="0"/>
                    </a:moveTo>
                    <a:lnTo>
                      <a:pt x="3976" y="0"/>
                    </a:lnTo>
                    <a:lnTo>
                      <a:pt x="3572" y="679"/>
                    </a:lnTo>
                    <a:lnTo>
                      <a:pt x="0" y="679"/>
                    </a:lnTo>
                    <a:lnTo>
                      <a:pt x="647" y="0"/>
                    </a:lnTo>
                    <a:close/>
                  </a:path>
                </a:pathLst>
              </a:custGeom>
              <a:solidFill>
                <a:srgbClr val="804000"/>
              </a:solidFill>
              <a:ln w="6350">
                <a:solidFill>
                  <a:srgbClr val="000000"/>
                </a:solidFill>
                <a:prstDash val="solid"/>
                <a:round/>
                <a:headEnd/>
                <a:tailEnd/>
              </a:ln>
            </p:spPr>
            <p:txBody>
              <a:bodyPr/>
              <a:lstStyle/>
              <a:p>
                <a:endParaRPr lang="en-DE"/>
              </a:p>
            </p:txBody>
          </p:sp>
          <p:sp>
            <p:nvSpPr>
              <p:cNvPr id="770084" name="Rectangle 36">
                <a:extLst>
                  <a:ext uri="{FF2B5EF4-FFF2-40B4-BE49-F238E27FC236}">
                    <a16:creationId xmlns:a16="http://schemas.microsoft.com/office/drawing/2014/main" id="{A3CE2E42-5BB1-C7D3-D371-97A623058F67}"/>
                  </a:ext>
                </a:extLst>
              </p:cNvPr>
              <p:cNvSpPr>
                <a:spLocks noChangeArrowheads="1"/>
              </p:cNvSpPr>
              <p:nvPr/>
            </p:nvSpPr>
            <p:spPr bwMode="auto">
              <a:xfrm>
                <a:off x="3901" y="3407"/>
                <a:ext cx="1189" cy="42"/>
              </a:xfrm>
              <a:prstGeom prst="rect">
                <a:avLst/>
              </a:prstGeom>
              <a:solidFill>
                <a:srgbClr val="603000"/>
              </a:solidFill>
              <a:ln w="6350">
                <a:solidFill>
                  <a:srgbClr val="000000"/>
                </a:solidFill>
                <a:miter lim="800000"/>
                <a:headEnd/>
                <a:tailEnd/>
              </a:ln>
            </p:spPr>
            <p:txBody>
              <a:bodyPr/>
              <a:lstStyle/>
              <a:p>
                <a:endParaRPr lang="en-DE"/>
              </a:p>
            </p:txBody>
          </p:sp>
          <p:sp>
            <p:nvSpPr>
              <p:cNvPr id="770085" name="Freeform 37">
                <a:extLst>
                  <a:ext uri="{FF2B5EF4-FFF2-40B4-BE49-F238E27FC236}">
                    <a16:creationId xmlns:a16="http://schemas.microsoft.com/office/drawing/2014/main" id="{E3C5611C-9A9F-0A6E-ED0E-ED455446082F}"/>
                  </a:ext>
                </a:extLst>
              </p:cNvPr>
              <p:cNvSpPr>
                <a:spLocks/>
              </p:cNvSpPr>
              <p:nvPr/>
            </p:nvSpPr>
            <p:spPr bwMode="auto">
              <a:xfrm>
                <a:off x="5092" y="3181"/>
                <a:ext cx="134" cy="268"/>
              </a:xfrm>
              <a:custGeom>
                <a:avLst/>
                <a:gdLst>
                  <a:gd name="T0" fmla="*/ 0 w 403"/>
                  <a:gd name="T1" fmla="*/ 805 h 805"/>
                  <a:gd name="T2" fmla="*/ 0 w 403"/>
                  <a:gd name="T3" fmla="*/ 677 h 805"/>
                  <a:gd name="T4" fmla="*/ 403 w 403"/>
                  <a:gd name="T5" fmla="*/ 0 h 805"/>
                  <a:gd name="T6" fmla="*/ 402 w 403"/>
                  <a:gd name="T7" fmla="*/ 106 h 805"/>
                  <a:gd name="T8" fmla="*/ 0 w 403"/>
                  <a:gd name="T9" fmla="*/ 805 h 805"/>
                </a:gdLst>
                <a:ahLst/>
                <a:cxnLst>
                  <a:cxn ang="0">
                    <a:pos x="T0" y="T1"/>
                  </a:cxn>
                  <a:cxn ang="0">
                    <a:pos x="T2" y="T3"/>
                  </a:cxn>
                  <a:cxn ang="0">
                    <a:pos x="T4" y="T5"/>
                  </a:cxn>
                  <a:cxn ang="0">
                    <a:pos x="T6" y="T7"/>
                  </a:cxn>
                  <a:cxn ang="0">
                    <a:pos x="T8" y="T9"/>
                  </a:cxn>
                </a:cxnLst>
                <a:rect l="0" t="0" r="r" b="b"/>
                <a:pathLst>
                  <a:path w="403" h="805">
                    <a:moveTo>
                      <a:pt x="0" y="805"/>
                    </a:moveTo>
                    <a:lnTo>
                      <a:pt x="0" y="677"/>
                    </a:lnTo>
                    <a:lnTo>
                      <a:pt x="403" y="0"/>
                    </a:lnTo>
                    <a:lnTo>
                      <a:pt x="402" y="106"/>
                    </a:lnTo>
                    <a:lnTo>
                      <a:pt x="0" y="805"/>
                    </a:lnTo>
                    <a:close/>
                  </a:path>
                </a:pathLst>
              </a:custGeom>
              <a:solidFill>
                <a:srgbClr val="402000"/>
              </a:solidFill>
              <a:ln w="6350">
                <a:solidFill>
                  <a:srgbClr val="000000"/>
                </a:solidFill>
                <a:prstDash val="solid"/>
                <a:round/>
                <a:headEnd/>
                <a:tailEnd/>
              </a:ln>
            </p:spPr>
            <p:txBody>
              <a:bodyPr/>
              <a:lstStyle/>
              <a:p>
                <a:endParaRPr lang="en-DE"/>
              </a:p>
            </p:txBody>
          </p:sp>
        </p:grpSp>
      </p:grpSp>
      <p:sp>
        <p:nvSpPr>
          <p:cNvPr id="770086" name="Text Box 38">
            <a:extLst>
              <a:ext uri="{FF2B5EF4-FFF2-40B4-BE49-F238E27FC236}">
                <a16:creationId xmlns:a16="http://schemas.microsoft.com/office/drawing/2014/main" id="{966C1B57-4B4B-302A-6C54-66FD4EE5B5C0}"/>
              </a:ext>
            </a:extLst>
          </p:cNvPr>
          <p:cNvSpPr txBox="1">
            <a:spLocks noChangeArrowheads="1"/>
          </p:cNvSpPr>
          <p:nvPr/>
        </p:nvSpPr>
        <p:spPr bwMode="auto">
          <a:xfrm>
            <a:off x="323850" y="5042031"/>
            <a:ext cx="1257300"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a:solidFill>
                  <a:schemeClr val="bg1"/>
                </a:solidFill>
                <a:latin typeface="Arial" panose="020B0604020202020204" pitchFamily="34" charset="0"/>
              </a:rPr>
              <a:t>Welcome to</a:t>
            </a:r>
          </a:p>
        </p:txBody>
      </p:sp>
      <p:sp>
        <p:nvSpPr>
          <p:cNvPr id="770087" name="Text Box 39">
            <a:extLst>
              <a:ext uri="{FF2B5EF4-FFF2-40B4-BE49-F238E27FC236}">
                <a16:creationId xmlns:a16="http://schemas.microsoft.com/office/drawing/2014/main" id="{BA0037AB-6DB0-8E16-69DA-1CB05BE926CD}"/>
              </a:ext>
            </a:extLst>
          </p:cNvPr>
          <p:cNvSpPr txBox="1">
            <a:spLocks noChangeArrowheads="1"/>
          </p:cNvSpPr>
          <p:nvPr/>
        </p:nvSpPr>
        <p:spPr bwMode="auto">
          <a:xfrm>
            <a:off x="236538" y="5327781"/>
            <a:ext cx="11176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b="1">
                <a:solidFill>
                  <a:schemeClr val="bg1"/>
                </a:solidFill>
                <a:latin typeface="Arial" panose="020B0604020202020204" pitchFamily="34" charset="0"/>
              </a:rPr>
              <a:t>CS101</a:t>
            </a:r>
          </a:p>
        </p:txBody>
      </p:sp>
      <p:pic>
        <p:nvPicPr>
          <p:cNvPr id="770088" name="Picture 40">
            <a:extLst>
              <a:ext uri="{FF2B5EF4-FFF2-40B4-BE49-F238E27FC236}">
                <a16:creationId xmlns:a16="http://schemas.microsoft.com/office/drawing/2014/main" id="{B0BE2DE2-4E1C-8D37-CEA9-8841AD7A391B}"/>
              </a:ext>
            </a:extLst>
          </p:cNvPr>
          <p:cNvPicPr>
            <a:picLocks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a:xfrm>
            <a:off x="1371600" y="5669093"/>
            <a:ext cx="463550" cy="37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70089" name="Group 41">
            <a:extLst>
              <a:ext uri="{FF2B5EF4-FFF2-40B4-BE49-F238E27FC236}">
                <a16:creationId xmlns:a16="http://schemas.microsoft.com/office/drawing/2014/main" id="{5016B8AE-1DC6-B134-B7E7-881CE80D52AD}"/>
              </a:ext>
            </a:extLst>
          </p:cNvPr>
          <p:cNvGrpSpPr>
            <a:grpSpLocks/>
          </p:cNvGrpSpPr>
          <p:nvPr/>
        </p:nvGrpSpPr>
        <p:grpSpPr bwMode="auto">
          <a:xfrm>
            <a:off x="2087563" y="3713293"/>
            <a:ext cx="1679575" cy="1593850"/>
            <a:chOff x="1315" y="2230"/>
            <a:chExt cx="1058" cy="1004"/>
          </a:xfrm>
        </p:grpSpPr>
        <p:sp>
          <p:nvSpPr>
            <p:cNvPr id="770090" name="Rectangle 42">
              <a:extLst>
                <a:ext uri="{FF2B5EF4-FFF2-40B4-BE49-F238E27FC236}">
                  <a16:creationId xmlns:a16="http://schemas.microsoft.com/office/drawing/2014/main" id="{4C485111-EC06-F956-2A8C-1BCB27E4D416}"/>
                </a:ext>
              </a:extLst>
            </p:cNvPr>
            <p:cNvSpPr>
              <a:spLocks noChangeArrowheads="1"/>
            </p:cNvSpPr>
            <p:nvPr/>
          </p:nvSpPr>
          <p:spPr bwMode="auto">
            <a:xfrm>
              <a:off x="1315" y="2230"/>
              <a:ext cx="835" cy="560"/>
            </a:xfrm>
            <a:prstGeom prst="rect">
              <a:avLst/>
            </a:prstGeom>
            <a:solidFill>
              <a:srgbClr val="402000"/>
            </a:solidFill>
            <a:ln w="6350">
              <a:solidFill>
                <a:srgbClr val="000000"/>
              </a:solidFill>
              <a:miter lim="800000"/>
              <a:headEnd/>
              <a:tailEnd/>
            </a:ln>
          </p:spPr>
          <p:txBody>
            <a:bodyPr/>
            <a:lstStyle/>
            <a:p>
              <a:endParaRPr lang="en-DE"/>
            </a:p>
          </p:txBody>
        </p:sp>
        <p:sp>
          <p:nvSpPr>
            <p:cNvPr id="770091" name="Rectangle 43">
              <a:extLst>
                <a:ext uri="{FF2B5EF4-FFF2-40B4-BE49-F238E27FC236}">
                  <a16:creationId xmlns:a16="http://schemas.microsoft.com/office/drawing/2014/main" id="{61A30EBA-EE21-A9AC-4F2D-02E0206701CA}"/>
                </a:ext>
              </a:extLst>
            </p:cNvPr>
            <p:cNvSpPr>
              <a:spLocks noChangeArrowheads="1"/>
            </p:cNvSpPr>
            <p:nvPr/>
          </p:nvSpPr>
          <p:spPr bwMode="auto">
            <a:xfrm>
              <a:off x="1326" y="2238"/>
              <a:ext cx="813" cy="543"/>
            </a:xfrm>
            <a:prstGeom prst="rect">
              <a:avLst/>
            </a:prstGeom>
            <a:solidFill>
              <a:srgbClr val="A05000"/>
            </a:solidFill>
            <a:ln w="6350">
              <a:solidFill>
                <a:srgbClr val="000000"/>
              </a:solidFill>
              <a:miter lim="800000"/>
              <a:headEnd/>
              <a:tailEnd/>
            </a:ln>
          </p:spPr>
          <p:txBody>
            <a:bodyPr/>
            <a:lstStyle/>
            <a:p>
              <a:endParaRPr lang="en-DE"/>
            </a:p>
          </p:txBody>
        </p:sp>
        <p:sp>
          <p:nvSpPr>
            <p:cNvPr id="770092" name="Rectangle 44">
              <a:extLst>
                <a:ext uri="{FF2B5EF4-FFF2-40B4-BE49-F238E27FC236}">
                  <a16:creationId xmlns:a16="http://schemas.microsoft.com/office/drawing/2014/main" id="{5E3F8DE0-AD1D-9061-90F4-DBCAC6D9B278}"/>
                </a:ext>
              </a:extLst>
            </p:cNvPr>
            <p:cNvSpPr>
              <a:spLocks noChangeArrowheads="1"/>
            </p:cNvSpPr>
            <p:nvPr/>
          </p:nvSpPr>
          <p:spPr bwMode="auto">
            <a:xfrm>
              <a:off x="1345" y="2266"/>
              <a:ext cx="774" cy="488"/>
            </a:xfrm>
            <a:prstGeom prst="rect">
              <a:avLst/>
            </a:prstGeom>
            <a:solidFill>
              <a:srgbClr val="336600"/>
            </a:solidFill>
            <a:ln w="6350">
              <a:solidFill>
                <a:srgbClr val="000000"/>
              </a:solidFill>
              <a:miter lim="800000"/>
              <a:headEnd/>
              <a:tailEnd/>
            </a:ln>
          </p:spPr>
          <p:txBody>
            <a:bodyPr/>
            <a:lstStyle/>
            <a:p>
              <a:endParaRPr lang="en-DE"/>
            </a:p>
          </p:txBody>
        </p:sp>
        <p:grpSp>
          <p:nvGrpSpPr>
            <p:cNvPr id="770093" name="Group 45">
              <a:extLst>
                <a:ext uri="{FF2B5EF4-FFF2-40B4-BE49-F238E27FC236}">
                  <a16:creationId xmlns:a16="http://schemas.microsoft.com/office/drawing/2014/main" id="{52B10615-7278-739B-3A42-A70FD3E1750E}"/>
                </a:ext>
              </a:extLst>
            </p:cNvPr>
            <p:cNvGrpSpPr>
              <a:grpSpLocks/>
            </p:cNvGrpSpPr>
            <p:nvPr/>
          </p:nvGrpSpPr>
          <p:grpSpPr bwMode="auto">
            <a:xfrm>
              <a:off x="1435" y="2773"/>
              <a:ext cx="938" cy="461"/>
              <a:chOff x="3900" y="3180"/>
              <a:chExt cx="1326" cy="676"/>
            </a:xfrm>
          </p:grpSpPr>
          <p:grpSp>
            <p:nvGrpSpPr>
              <p:cNvPr id="770094" name="Group 46">
                <a:extLst>
                  <a:ext uri="{FF2B5EF4-FFF2-40B4-BE49-F238E27FC236}">
                    <a16:creationId xmlns:a16="http://schemas.microsoft.com/office/drawing/2014/main" id="{718AD0CA-2212-900D-8FE8-DDF6EFB2B4E6}"/>
                  </a:ext>
                </a:extLst>
              </p:cNvPr>
              <p:cNvGrpSpPr>
                <a:grpSpLocks/>
              </p:cNvGrpSpPr>
              <p:nvPr/>
            </p:nvGrpSpPr>
            <p:grpSpPr bwMode="auto">
              <a:xfrm>
                <a:off x="4904" y="3756"/>
                <a:ext cx="68" cy="100"/>
                <a:chOff x="4904" y="3756"/>
                <a:chExt cx="68" cy="100"/>
              </a:xfrm>
            </p:grpSpPr>
            <p:sp>
              <p:nvSpPr>
                <p:cNvPr id="770095" name="Freeform 47">
                  <a:extLst>
                    <a:ext uri="{FF2B5EF4-FFF2-40B4-BE49-F238E27FC236}">
                      <a16:creationId xmlns:a16="http://schemas.microsoft.com/office/drawing/2014/main" id="{1E981462-985A-3658-D757-065323796C5D}"/>
                    </a:ext>
                  </a:extLst>
                </p:cNvPr>
                <p:cNvSpPr>
                  <a:spLocks/>
                </p:cNvSpPr>
                <p:nvPr/>
              </p:nvSpPr>
              <p:spPr bwMode="auto">
                <a:xfrm>
                  <a:off x="4954" y="3770"/>
                  <a:ext cx="18" cy="86"/>
                </a:xfrm>
                <a:custGeom>
                  <a:avLst/>
                  <a:gdLst>
                    <a:gd name="T0" fmla="*/ 0 w 53"/>
                    <a:gd name="T1" fmla="*/ 259 h 259"/>
                    <a:gd name="T2" fmla="*/ 0 w 53"/>
                    <a:gd name="T3" fmla="*/ 32 h 259"/>
                    <a:gd name="T4" fmla="*/ 53 w 53"/>
                    <a:gd name="T5" fmla="*/ 0 h 259"/>
                    <a:gd name="T6" fmla="*/ 53 w 53"/>
                    <a:gd name="T7" fmla="*/ 208 h 259"/>
                    <a:gd name="T8" fmla="*/ 0 w 53"/>
                    <a:gd name="T9" fmla="*/ 259 h 259"/>
                  </a:gdLst>
                  <a:ahLst/>
                  <a:cxnLst>
                    <a:cxn ang="0">
                      <a:pos x="T0" y="T1"/>
                    </a:cxn>
                    <a:cxn ang="0">
                      <a:pos x="T2" y="T3"/>
                    </a:cxn>
                    <a:cxn ang="0">
                      <a:pos x="T4" y="T5"/>
                    </a:cxn>
                    <a:cxn ang="0">
                      <a:pos x="T6" y="T7"/>
                    </a:cxn>
                    <a:cxn ang="0">
                      <a:pos x="T8" y="T9"/>
                    </a:cxn>
                  </a:cxnLst>
                  <a:rect l="0" t="0" r="r" b="b"/>
                  <a:pathLst>
                    <a:path w="53" h="259">
                      <a:moveTo>
                        <a:pt x="0" y="259"/>
                      </a:moveTo>
                      <a:lnTo>
                        <a:pt x="0" y="32"/>
                      </a:lnTo>
                      <a:lnTo>
                        <a:pt x="53" y="0"/>
                      </a:lnTo>
                      <a:lnTo>
                        <a:pt x="53" y="208"/>
                      </a:lnTo>
                      <a:lnTo>
                        <a:pt x="0" y="259"/>
                      </a:lnTo>
                      <a:close/>
                    </a:path>
                  </a:pathLst>
                </a:custGeom>
                <a:solidFill>
                  <a:srgbClr val="201000"/>
                </a:solidFill>
                <a:ln w="6350">
                  <a:solidFill>
                    <a:srgbClr val="000000"/>
                  </a:solidFill>
                  <a:prstDash val="solid"/>
                  <a:round/>
                  <a:headEnd/>
                  <a:tailEnd/>
                </a:ln>
              </p:spPr>
              <p:txBody>
                <a:bodyPr/>
                <a:lstStyle/>
                <a:p>
                  <a:endParaRPr lang="en-DE"/>
                </a:p>
              </p:txBody>
            </p:sp>
            <p:sp>
              <p:nvSpPr>
                <p:cNvPr id="770096" name="Rectangle 48">
                  <a:extLst>
                    <a:ext uri="{FF2B5EF4-FFF2-40B4-BE49-F238E27FC236}">
                      <a16:creationId xmlns:a16="http://schemas.microsoft.com/office/drawing/2014/main" id="{DA558589-19FD-B41A-C74A-1E74DF54A307}"/>
                    </a:ext>
                  </a:extLst>
                </p:cNvPr>
                <p:cNvSpPr>
                  <a:spLocks noChangeArrowheads="1"/>
                </p:cNvSpPr>
                <p:nvPr/>
              </p:nvSpPr>
              <p:spPr bwMode="auto">
                <a:xfrm>
                  <a:off x="4904" y="3756"/>
                  <a:ext cx="49" cy="99"/>
                </a:xfrm>
                <a:prstGeom prst="rect">
                  <a:avLst/>
                </a:prstGeom>
                <a:solidFill>
                  <a:srgbClr val="402000"/>
                </a:solidFill>
                <a:ln w="6350">
                  <a:solidFill>
                    <a:srgbClr val="000000"/>
                  </a:solidFill>
                  <a:miter lim="800000"/>
                  <a:headEnd/>
                  <a:tailEnd/>
                </a:ln>
              </p:spPr>
              <p:txBody>
                <a:bodyPr/>
                <a:lstStyle/>
                <a:p>
                  <a:endParaRPr lang="en-DE"/>
                </a:p>
              </p:txBody>
            </p:sp>
          </p:grpSp>
          <p:grpSp>
            <p:nvGrpSpPr>
              <p:cNvPr id="770097" name="Group 49">
                <a:extLst>
                  <a:ext uri="{FF2B5EF4-FFF2-40B4-BE49-F238E27FC236}">
                    <a16:creationId xmlns:a16="http://schemas.microsoft.com/office/drawing/2014/main" id="{B3ACE30B-0F20-27D9-4424-984092BC27CA}"/>
                  </a:ext>
                </a:extLst>
              </p:cNvPr>
              <p:cNvGrpSpPr>
                <a:grpSpLocks/>
              </p:cNvGrpSpPr>
              <p:nvPr/>
            </p:nvGrpSpPr>
            <p:grpSpPr bwMode="auto">
              <a:xfrm>
                <a:off x="4057" y="3756"/>
                <a:ext cx="67" cy="100"/>
                <a:chOff x="4057" y="3756"/>
                <a:chExt cx="67" cy="100"/>
              </a:xfrm>
            </p:grpSpPr>
            <p:sp>
              <p:nvSpPr>
                <p:cNvPr id="770098" name="Freeform 50">
                  <a:extLst>
                    <a:ext uri="{FF2B5EF4-FFF2-40B4-BE49-F238E27FC236}">
                      <a16:creationId xmlns:a16="http://schemas.microsoft.com/office/drawing/2014/main" id="{651B48B2-E081-52E1-FDE6-CF1406D433BD}"/>
                    </a:ext>
                  </a:extLst>
                </p:cNvPr>
                <p:cNvSpPr>
                  <a:spLocks/>
                </p:cNvSpPr>
                <p:nvPr/>
              </p:nvSpPr>
              <p:spPr bwMode="auto">
                <a:xfrm>
                  <a:off x="4107" y="3770"/>
                  <a:ext cx="17" cy="86"/>
                </a:xfrm>
                <a:custGeom>
                  <a:avLst/>
                  <a:gdLst>
                    <a:gd name="T0" fmla="*/ 0 w 52"/>
                    <a:gd name="T1" fmla="*/ 259 h 259"/>
                    <a:gd name="T2" fmla="*/ 0 w 52"/>
                    <a:gd name="T3" fmla="*/ 32 h 259"/>
                    <a:gd name="T4" fmla="*/ 52 w 52"/>
                    <a:gd name="T5" fmla="*/ 0 h 259"/>
                    <a:gd name="T6" fmla="*/ 52 w 52"/>
                    <a:gd name="T7" fmla="*/ 208 h 259"/>
                    <a:gd name="T8" fmla="*/ 0 w 52"/>
                    <a:gd name="T9" fmla="*/ 259 h 259"/>
                  </a:gdLst>
                  <a:ahLst/>
                  <a:cxnLst>
                    <a:cxn ang="0">
                      <a:pos x="T0" y="T1"/>
                    </a:cxn>
                    <a:cxn ang="0">
                      <a:pos x="T2" y="T3"/>
                    </a:cxn>
                    <a:cxn ang="0">
                      <a:pos x="T4" y="T5"/>
                    </a:cxn>
                    <a:cxn ang="0">
                      <a:pos x="T6" y="T7"/>
                    </a:cxn>
                    <a:cxn ang="0">
                      <a:pos x="T8" y="T9"/>
                    </a:cxn>
                  </a:cxnLst>
                  <a:rect l="0" t="0" r="r" b="b"/>
                  <a:pathLst>
                    <a:path w="52" h="259">
                      <a:moveTo>
                        <a:pt x="0" y="259"/>
                      </a:moveTo>
                      <a:lnTo>
                        <a:pt x="0" y="32"/>
                      </a:lnTo>
                      <a:lnTo>
                        <a:pt x="52" y="0"/>
                      </a:lnTo>
                      <a:lnTo>
                        <a:pt x="52" y="208"/>
                      </a:lnTo>
                      <a:lnTo>
                        <a:pt x="0" y="259"/>
                      </a:lnTo>
                      <a:close/>
                    </a:path>
                  </a:pathLst>
                </a:custGeom>
                <a:solidFill>
                  <a:srgbClr val="201000"/>
                </a:solidFill>
                <a:ln w="6350">
                  <a:solidFill>
                    <a:srgbClr val="000000"/>
                  </a:solidFill>
                  <a:prstDash val="solid"/>
                  <a:round/>
                  <a:headEnd/>
                  <a:tailEnd/>
                </a:ln>
              </p:spPr>
              <p:txBody>
                <a:bodyPr/>
                <a:lstStyle/>
                <a:p>
                  <a:endParaRPr lang="en-DE"/>
                </a:p>
              </p:txBody>
            </p:sp>
            <p:sp>
              <p:nvSpPr>
                <p:cNvPr id="770099" name="Rectangle 51">
                  <a:extLst>
                    <a:ext uri="{FF2B5EF4-FFF2-40B4-BE49-F238E27FC236}">
                      <a16:creationId xmlns:a16="http://schemas.microsoft.com/office/drawing/2014/main" id="{3ECFE55A-6A44-D31B-1BC1-2A81A7E513A0}"/>
                    </a:ext>
                  </a:extLst>
                </p:cNvPr>
                <p:cNvSpPr>
                  <a:spLocks noChangeArrowheads="1"/>
                </p:cNvSpPr>
                <p:nvPr/>
              </p:nvSpPr>
              <p:spPr bwMode="auto">
                <a:xfrm>
                  <a:off x="4057" y="3756"/>
                  <a:ext cx="49" cy="99"/>
                </a:xfrm>
                <a:prstGeom prst="rect">
                  <a:avLst/>
                </a:prstGeom>
                <a:solidFill>
                  <a:srgbClr val="402000"/>
                </a:solidFill>
                <a:ln w="6350">
                  <a:solidFill>
                    <a:srgbClr val="000000"/>
                  </a:solidFill>
                  <a:miter lim="800000"/>
                  <a:headEnd/>
                  <a:tailEnd/>
                </a:ln>
              </p:spPr>
              <p:txBody>
                <a:bodyPr/>
                <a:lstStyle/>
                <a:p>
                  <a:endParaRPr lang="en-DE"/>
                </a:p>
              </p:txBody>
            </p:sp>
          </p:grpSp>
          <p:sp>
            <p:nvSpPr>
              <p:cNvPr id="770100" name="Freeform 52">
                <a:extLst>
                  <a:ext uri="{FF2B5EF4-FFF2-40B4-BE49-F238E27FC236}">
                    <a16:creationId xmlns:a16="http://schemas.microsoft.com/office/drawing/2014/main" id="{3A00204F-13D7-B227-9814-074884419563}"/>
                  </a:ext>
                </a:extLst>
              </p:cNvPr>
              <p:cNvSpPr>
                <a:spLocks/>
              </p:cNvSpPr>
              <p:nvPr/>
            </p:nvSpPr>
            <p:spPr bwMode="auto">
              <a:xfrm>
                <a:off x="5043" y="3204"/>
                <a:ext cx="140" cy="584"/>
              </a:xfrm>
              <a:custGeom>
                <a:avLst/>
                <a:gdLst>
                  <a:gd name="T0" fmla="*/ 0 w 420"/>
                  <a:gd name="T1" fmla="*/ 1753 h 1753"/>
                  <a:gd name="T2" fmla="*/ 0 w 420"/>
                  <a:gd name="T3" fmla="*/ 679 h 1753"/>
                  <a:gd name="T4" fmla="*/ 420 w 420"/>
                  <a:gd name="T5" fmla="*/ 0 h 1753"/>
                  <a:gd name="T6" fmla="*/ 420 w 420"/>
                  <a:gd name="T7" fmla="*/ 889 h 1753"/>
                  <a:gd name="T8" fmla="*/ 0 w 420"/>
                  <a:gd name="T9" fmla="*/ 1753 h 1753"/>
                </a:gdLst>
                <a:ahLst/>
                <a:cxnLst>
                  <a:cxn ang="0">
                    <a:pos x="T0" y="T1"/>
                  </a:cxn>
                  <a:cxn ang="0">
                    <a:pos x="T2" y="T3"/>
                  </a:cxn>
                  <a:cxn ang="0">
                    <a:pos x="T4" y="T5"/>
                  </a:cxn>
                  <a:cxn ang="0">
                    <a:pos x="T6" y="T7"/>
                  </a:cxn>
                  <a:cxn ang="0">
                    <a:pos x="T8" y="T9"/>
                  </a:cxn>
                </a:cxnLst>
                <a:rect l="0" t="0" r="r" b="b"/>
                <a:pathLst>
                  <a:path w="420" h="1753">
                    <a:moveTo>
                      <a:pt x="0" y="1753"/>
                    </a:moveTo>
                    <a:lnTo>
                      <a:pt x="0" y="679"/>
                    </a:lnTo>
                    <a:lnTo>
                      <a:pt x="420" y="0"/>
                    </a:lnTo>
                    <a:lnTo>
                      <a:pt x="420" y="889"/>
                    </a:lnTo>
                    <a:lnTo>
                      <a:pt x="0" y="1753"/>
                    </a:lnTo>
                    <a:close/>
                  </a:path>
                </a:pathLst>
              </a:custGeom>
              <a:solidFill>
                <a:srgbClr val="402000"/>
              </a:solidFill>
              <a:ln w="6350">
                <a:solidFill>
                  <a:srgbClr val="000000"/>
                </a:solidFill>
                <a:prstDash val="solid"/>
                <a:round/>
                <a:headEnd/>
                <a:tailEnd/>
              </a:ln>
            </p:spPr>
            <p:txBody>
              <a:bodyPr/>
              <a:lstStyle/>
              <a:p>
                <a:endParaRPr lang="en-DE"/>
              </a:p>
            </p:txBody>
          </p:sp>
          <p:sp>
            <p:nvSpPr>
              <p:cNvPr id="770101" name="Rectangle 53">
                <a:extLst>
                  <a:ext uri="{FF2B5EF4-FFF2-40B4-BE49-F238E27FC236}">
                    <a16:creationId xmlns:a16="http://schemas.microsoft.com/office/drawing/2014/main" id="{B6830540-4828-8F16-CBCA-96DCCF3D5BDA}"/>
                  </a:ext>
                </a:extLst>
              </p:cNvPr>
              <p:cNvSpPr>
                <a:spLocks noChangeArrowheads="1"/>
              </p:cNvSpPr>
              <p:nvPr/>
            </p:nvSpPr>
            <p:spPr bwMode="auto">
              <a:xfrm>
                <a:off x="3982" y="3417"/>
                <a:ext cx="1060" cy="370"/>
              </a:xfrm>
              <a:prstGeom prst="rect">
                <a:avLst/>
              </a:prstGeom>
              <a:solidFill>
                <a:srgbClr val="603000"/>
              </a:solidFill>
              <a:ln w="6350">
                <a:solidFill>
                  <a:srgbClr val="000000"/>
                </a:solidFill>
                <a:miter lim="800000"/>
                <a:headEnd/>
                <a:tailEnd/>
              </a:ln>
            </p:spPr>
            <p:txBody>
              <a:bodyPr/>
              <a:lstStyle/>
              <a:p>
                <a:endParaRPr lang="en-DE"/>
              </a:p>
            </p:txBody>
          </p:sp>
          <p:grpSp>
            <p:nvGrpSpPr>
              <p:cNvPr id="770102" name="Group 54">
                <a:extLst>
                  <a:ext uri="{FF2B5EF4-FFF2-40B4-BE49-F238E27FC236}">
                    <a16:creationId xmlns:a16="http://schemas.microsoft.com/office/drawing/2014/main" id="{42068AC5-2D98-74F2-533C-49C76D8CCA12}"/>
                  </a:ext>
                </a:extLst>
              </p:cNvPr>
              <p:cNvGrpSpPr>
                <a:grpSpLocks/>
              </p:cNvGrpSpPr>
              <p:nvPr/>
            </p:nvGrpSpPr>
            <p:grpSpPr bwMode="auto">
              <a:xfrm>
                <a:off x="3900" y="3180"/>
                <a:ext cx="1326" cy="269"/>
                <a:chOff x="3900" y="3180"/>
                <a:chExt cx="1326" cy="269"/>
              </a:xfrm>
            </p:grpSpPr>
            <p:sp>
              <p:nvSpPr>
                <p:cNvPr id="770103" name="Freeform 55">
                  <a:extLst>
                    <a:ext uri="{FF2B5EF4-FFF2-40B4-BE49-F238E27FC236}">
                      <a16:creationId xmlns:a16="http://schemas.microsoft.com/office/drawing/2014/main" id="{50289A80-40AE-EFD1-FBF1-A6ED22F484B9}"/>
                    </a:ext>
                  </a:extLst>
                </p:cNvPr>
                <p:cNvSpPr>
                  <a:spLocks/>
                </p:cNvSpPr>
                <p:nvPr/>
              </p:nvSpPr>
              <p:spPr bwMode="auto">
                <a:xfrm>
                  <a:off x="3900" y="3180"/>
                  <a:ext cx="1326" cy="227"/>
                </a:xfrm>
                <a:custGeom>
                  <a:avLst/>
                  <a:gdLst>
                    <a:gd name="T0" fmla="*/ 647 w 3976"/>
                    <a:gd name="T1" fmla="*/ 0 h 679"/>
                    <a:gd name="T2" fmla="*/ 3976 w 3976"/>
                    <a:gd name="T3" fmla="*/ 0 h 679"/>
                    <a:gd name="T4" fmla="*/ 3572 w 3976"/>
                    <a:gd name="T5" fmla="*/ 679 h 679"/>
                    <a:gd name="T6" fmla="*/ 0 w 3976"/>
                    <a:gd name="T7" fmla="*/ 679 h 679"/>
                    <a:gd name="T8" fmla="*/ 647 w 3976"/>
                    <a:gd name="T9" fmla="*/ 0 h 679"/>
                  </a:gdLst>
                  <a:ahLst/>
                  <a:cxnLst>
                    <a:cxn ang="0">
                      <a:pos x="T0" y="T1"/>
                    </a:cxn>
                    <a:cxn ang="0">
                      <a:pos x="T2" y="T3"/>
                    </a:cxn>
                    <a:cxn ang="0">
                      <a:pos x="T4" y="T5"/>
                    </a:cxn>
                    <a:cxn ang="0">
                      <a:pos x="T6" y="T7"/>
                    </a:cxn>
                    <a:cxn ang="0">
                      <a:pos x="T8" y="T9"/>
                    </a:cxn>
                  </a:cxnLst>
                  <a:rect l="0" t="0" r="r" b="b"/>
                  <a:pathLst>
                    <a:path w="3976" h="679">
                      <a:moveTo>
                        <a:pt x="647" y="0"/>
                      </a:moveTo>
                      <a:lnTo>
                        <a:pt x="3976" y="0"/>
                      </a:lnTo>
                      <a:lnTo>
                        <a:pt x="3572" y="679"/>
                      </a:lnTo>
                      <a:lnTo>
                        <a:pt x="0" y="679"/>
                      </a:lnTo>
                      <a:lnTo>
                        <a:pt x="647" y="0"/>
                      </a:lnTo>
                      <a:close/>
                    </a:path>
                  </a:pathLst>
                </a:custGeom>
                <a:solidFill>
                  <a:srgbClr val="804000"/>
                </a:solidFill>
                <a:ln w="6350">
                  <a:solidFill>
                    <a:srgbClr val="000000"/>
                  </a:solidFill>
                  <a:prstDash val="solid"/>
                  <a:round/>
                  <a:headEnd/>
                  <a:tailEnd/>
                </a:ln>
              </p:spPr>
              <p:txBody>
                <a:bodyPr/>
                <a:lstStyle/>
                <a:p>
                  <a:endParaRPr lang="en-DE"/>
                </a:p>
              </p:txBody>
            </p:sp>
            <p:sp>
              <p:nvSpPr>
                <p:cNvPr id="770104" name="Rectangle 56">
                  <a:extLst>
                    <a:ext uri="{FF2B5EF4-FFF2-40B4-BE49-F238E27FC236}">
                      <a16:creationId xmlns:a16="http://schemas.microsoft.com/office/drawing/2014/main" id="{82FB6256-4CF4-46AA-BDE0-55992EBA6214}"/>
                    </a:ext>
                  </a:extLst>
                </p:cNvPr>
                <p:cNvSpPr>
                  <a:spLocks noChangeArrowheads="1"/>
                </p:cNvSpPr>
                <p:nvPr/>
              </p:nvSpPr>
              <p:spPr bwMode="auto">
                <a:xfrm>
                  <a:off x="3901" y="3407"/>
                  <a:ext cx="1189" cy="42"/>
                </a:xfrm>
                <a:prstGeom prst="rect">
                  <a:avLst/>
                </a:prstGeom>
                <a:solidFill>
                  <a:srgbClr val="603000"/>
                </a:solidFill>
                <a:ln w="6350">
                  <a:solidFill>
                    <a:srgbClr val="000000"/>
                  </a:solidFill>
                  <a:miter lim="800000"/>
                  <a:headEnd/>
                  <a:tailEnd/>
                </a:ln>
              </p:spPr>
              <p:txBody>
                <a:bodyPr/>
                <a:lstStyle/>
                <a:p>
                  <a:endParaRPr lang="en-DE"/>
                </a:p>
              </p:txBody>
            </p:sp>
            <p:sp>
              <p:nvSpPr>
                <p:cNvPr id="770105" name="Freeform 57">
                  <a:extLst>
                    <a:ext uri="{FF2B5EF4-FFF2-40B4-BE49-F238E27FC236}">
                      <a16:creationId xmlns:a16="http://schemas.microsoft.com/office/drawing/2014/main" id="{52AB8FBB-9B59-66BC-A81F-17E00E69DF7F}"/>
                    </a:ext>
                  </a:extLst>
                </p:cNvPr>
                <p:cNvSpPr>
                  <a:spLocks/>
                </p:cNvSpPr>
                <p:nvPr/>
              </p:nvSpPr>
              <p:spPr bwMode="auto">
                <a:xfrm>
                  <a:off x="5092" y="3181"/>
                  <a:ext cx="134" cy="268"/>
                </a:xfrm>
                <a:custGeom>
                  <a:avLst/>
                  <a:gdLst>
                    <a:gd name="T0" fmla="*/ 0 w 403"/>
                    <a:gd name="T1" fmla="*/ 805 h 805"/>
                    <a:gd name="T2" fmla="*/ 0 w 403"/>
                    <a:gd name="T3" fmla="*/ 677 h 805"/>
                    <a:gd name="T4" fmla="*/ 403 w 403"/>
                    <a:gd name="T5" fmla="*/ 0 h 805"/>
                    <a:gd name="T6" fmla="*/ 402 w 403"/>
                    <a:gd name="T7" fmla="*/ 106 h 805"/>
                    <a:gd name="T8" fmla="*/ 0 w 403"/>
                    <a:gd name="T9" fmla="*/ 805 h 805"/>
                  </a:gdLst>
                  <a:ahLst/>
                  <a:cxnLst>
                    <a:cxn ang="0">
                      <a:pos x="T0" y="T1"/>
                    </a:cxn>
                    <a:cxn ang="0">
                      <a:pos x="T2" y="T3"/>
                    </a:cxn>
                    <a:cxn ang="0">
                      <a:pos x="T4" y="T5"/>
                    </a:cxn>
                    <a:cxn ang="0">
                      <a:pos x="T6" y="T7"/>
                    </a:cxn>
                    <a:cxn ang="0">
                      <a:pos x="T8" y="T9"/>
                    </a:cxn>
                  </a:cxnLst>
                  <a:rect l="0" t="0" r="r" b="b"/>
                  <a:pathLst>
                    <a:path w="403" h="805">
                      <a:moveTo>
                        <a:pt x="0" y="805"/>
                      </a:moveTo>
                      <a:lnTo>
                        <a:pt x="0" y="677"/>
                      </a:lnTo>
                      <a:lnTo>
                        <a:pt x="403" y="0"/>
                      </a:lnTo>
                      <a:lnTo>
                        <a:pt x="402" y="106"/>
                      </a:lnTo>
                      <a:lnTo>
                        <a:pt x="0" y="805"/>
                      </a:lnTo>
                      <a:close/>
                    </a:path>
                  </a:pathLst>
                </a:custGeom>
                <a:solidFill>
                  <a:srgbClr val="402000"/>
                </a:solidFill>
                <a:ln w="6350">
                  <a:solidFill>
                    <a:srgbClr val="000000"/>
                  </a:solidFill>
                  <a:prstDash val="solid"/>
                  <a:round/>
                  <a:headEnd/>
                  <a:tailEnd/>
                </a:ln>
              </p:spPr>
              <p:txBody>
                <a:bodyPr/>
                <a:lstStyle/>
                <a:p>
                  <a:endParaRPr lang="en-DE"/>
                </a:p>
              </p:txBody>
            </p:sp>
          </p:grpSp>
        </p:grpSp>
        <p:sp>
          <p:nvSpPr>
            <p:cNvPr id="770106" name="Text Box 58">
              <a:extLst>
                <a:ext uri="{FF2B5EF4-FFF2-40B4-BE49-F238E27FC236}">
                  <a16:creationId xmlns:a16="http://schemas.microsoft.com/office/drawing/2014/main" id="{A4500EFA-9041-5837-9C3C-30CE0A9CC6D5}"/>
                </a:ext>
              </a:extLst>
            </p:cNvPr>
            <p:cNvSpPr txBox="1">
              <a:spLocks noChangeArrowheads="1"/>
            </p:cNvSpPr>
            <p:nvPr/>
          </p:nvSpPr>
          <p:spPr bwMode="auto">
            <a:xfrm>
              <a:off x="1370" y="2253"/>
              <a:ext cx="792" cy="2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a:solidFill>
                    <a:schemeClr val="bg1"/>
                  </a:solidFill>
                  <a:latin typeface="Arial" panose="020B0604020202020204" pitchFamily="34" charset="0"/>
                </a:rPr>
                <a:t>Welcome to</a:t>
              </a:r>
            </a:p>
          </p:txBody>
        </p:sp>
        <p:sp>
          <p:nvSpPr>
            <p:cNvPr id="770107" name="Text Box 59">
              <a:extLst>
                <a:ext uri="{FF2B5EF4-FFF2-40B4-BE49-F238E27FC236}">
                  <a16:creationId xmlns:a16="http://schemas.microsoft.com/office/drawing/2014/main" id="{382413E9-E337-678A-AA5A-7FFE937A5791}"/>
                </a:ext>
              </a:extLst>
            </p:cNvPr>
            <p:cNvSpPr txBox="1">
              <a:spLocks noChangeArrowheads="1"/>
            </p:cNvSpPr>
            <p:nvPr/>
          </p:nvSpPr>
          <p:spPr bwMode="auto">
            <a:xfrm>
              <a:off x="1315" y="2433"/>
              <a:ext cx="810" cy="28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b="1">
                  <a:solidFill>
                    <a:schemeClr val="bg1"/>
                  </a:solidFill>
                  <a:latin typeface="Arial" panose="020B0604020202020204" pitchFamily="34" charset="0"/>
                </a:rPr>
                <a:t>Geo101</a:t>
              </a:r>
            </a:p>
          </p:txBody>
        </p:sp>
        <p:grpSp>
          <p:nvGrpSpPr>
            <p:cNvPr id="770108" name="Group 60">
              <a:extLst>
                <a:ext uri="{FF2B5EF4-FFF2-40B4-BE49-F238E27FC236}">
                  <a16:creationId xmlns:a16="http://schemas.microsoft.com/office/drawing/2014/main" id="{361FF598-AD67-C0F2-EEC4-6002C46A55A2}"/>
                </a:ext>
              </a:extLst>
            </p:cNvPr>
            <p:cNvGrpSpPr>
              <a:grpSpLocks/>
            </p:cNvGrpSpPr>
            <p:nvPr/>
          </p:nvGrpSpPr>
          <p:grpSpPr bwMode="auto">
            <a:xfrm>
              <a:off x="2043" y="2563"/>
              <a:ext cx="232" cy="306"/>
              <a:chOff x="4669" y="2873"/>
              <a:chExt cx="328" cy="448"/>
            </a:xfrm>
          </p:grpSpPr>
          <p:sp>
            <p:nvSpPr>
              <p:cNvPr id="770109" name="Oval 61">
                <a:extLst>
                  <a:ext uri="{FF2B5EF4-FFF2-40B4-BE49-F238E27FC236}">
                    <a16:creationId xmlns:a16="http://schemas.microsoft.com/office/drawing/2014/main" id="{0B9FF544-236F-940C-54FB-1219AB2DA515}"/>
                  </a:ext>
                </a:extLst>
              </p:cNvPr>
              <p:cNvSpPr>
                <a:spLocks noChangeArrowheads="1"/>
              </p:cNvSpPr>
              <p:nvPr/>
            </p:nvSpPr>
            <p:spPr bwMode="auto">
              <a:xfrm>
                <a:off x="4732" y="3265"/>
                <a:ext cx="202" cy="56"/>
              </a:xfrm>
              <a:prstGeom prst="ellipse">
                <a:avLst/>
              </a:prstGeom>
              <a:solidFill>
                <a:srgbClr val="804000"/>
              </a:solidFill>
              <a:ln w="6350">
                <a:solidFill>
                  <a:srgbClr val="000000"/>
                </a:solidFill>
                <a:round/>
                <a:headEnd/>
                <a:tailEnd/>
              </a:ln>
            </p:spPr>
            <p:txBody>
              <a:bodyPr/>
              <a:lstStyle/>
              <a:p>
                <a:endParaRPr lang="en-DE"/>
              </a:p>
            </p:txBody>
          </p:sp>
          <p:sp>
            <p:nvSpPr>
              <p:cNvPr id="770110" name="Rectangle 62">
                <a:extLst>
                  <a:ext uri="{FF2B5EF4-FFF2-40B4-BE49-F238E27FC236}">
                    <a16:creationId xmlns:a16="http://schemas.microsoft.com/office/drawing/2014/main" id="{FBE991EB-73AA-2376-A02E-1E7D687C9CCF}"/>
                  </a:ext>
                </a:extLst>
              </p:cNvPr>
              <p:cNvSpPr>
                <a:spLocks noChangeArrowheads="1"/>
              </p:cNvSpPr>
              <p:nvPr/>
            </p:nvSpPr>
            <p:spPr bwMode="auto">
              <a:xfrm>
                <a:off x="4822" y="3195"/>
                <a:ext cx="23" cy="90"/>
              </a:xfrm>
              <a:prstGeom prst="rect">
                <a:avLst/>
              </a:prstGeom>
              <a:solidFill>
                <a:srgbClr val="804000"/>
              </a:solidFill>
              <a:ln w="6350">
                <a:solidFill>
                  <a:srgbClr val="000000"/>
                </a:solidFill>
                <a:miter lim="800000"/>
                <a:headEnd/>
                <a:tailEnd/>
              </a:ln>
            </p:spPr>
            <p:txBody>
              <a:bodyPr/>
              <a:lstStyle/>
              <a:p>
                <a:endParaRPr lang="en-DE"/>
              </a:p>
            </p:txBody>
          </p:sp>
          <p:sp>
            <p:nvSpPr>
              <p:cNvPr id="770111" name="Freeform 63">
                <a:extLst>
                  <a:ext uri="{FF2B5EF4-FFF2-40B4-BE49-F238E27FC236}">
                    <a16:creationId xmlns:a16="http://schemas.microsoft.com/office/drawing/2014/main" id="{97D98A62-20E3-4A72-63FF-26035402BA9C}"/>
                  </a:ext>
                </a:extLst>
              </p:cNvPr>
              <p:cNvSpPr>
                <a:spLocks/>
              </p:cNvSpPr>
              <p:nvPr/>
            </p:nvSpPr>
            <p:spPr bwMode="auto">
              <a:xfrm>
                <a:off x="4715" y="2889"/>
                <a:ext cx="247" cy="303"/>
              </a:xfrm>
              <a:custGeom>
                <a:avLst/>
                <a:gdLst>
                  <a:gd name="T0" fmla="*/ 0 w 742"/>
                  <a:gd name="T1" fmla="*/ 883 h 908"/>
                  <a:gd name="T2" fmla="*/ 722 w 742"/>
                  <a:gd name="T3" fmla="*/ 0 h 908"/>
                  <a:gd name="T4" fmla="*/ 742 w 742"/>
                  <a:gd name="T5" fmla="*/ 27 h 908"/>
                  <a:gd name="T6" fmla="*/ 22 w 742"/>
                  <a:gd name="T7" fmla="*/ 908 h 908"/>
                  <a:gd name="T8" fmla="*/ 0 w 742"/>
                  <a:gd name="T9" fmla="*/ 883 h 908"/>
                </a:gdLst>
                <a:ahLst/>
                <a:cxnLst>
                  <a:cxn ang="0">
                    <a:pos x="T0" y="T1"/>
                  </a:cxn>
                  <a:cxn ang="0">
                    <a:pos x="T2" y="T3"/>
                  </a:cxn>
                  <a:cxn ang="0">
                    <a:pos x="T4" y="T5"/>
                  </a:cxn>
                  <a:cxn ang="0">
                    <a:pos x="T6" y="T7"/>
                  </a:cxn>
                  <a:cxn ang="0">
                    <a:pos x="T8" y="T9"/>
                  </a:cxn>
                </a:cxnLst>
                <a:rect l="0" t="0" r="r" b="b"/>
                <a:pathLst>
                  <a:path w="742" h="908">
                    <a:moveTo>
                      <a:pt x="0" y="883"/>
                    </a:moveTo>
                    <a:lnTo>
                      <a:pt x="722" y="0"/>
                    </a:lnTo>
                    <a:lnTo>
                      <a:pt x="742" y="27"/>
                    </a:lnTo>
                    <a:lnTo>
                      <a:pt x="22" y="908"/>
                    </a:lnTo>
                    <a:lnTo>
                      <a:pt x="0" y="883"/>
                    </a:lnTo>
                    <a:close/>
                  </a:path>
                </a:pathLst>
              </a:custGeom>
              <a:solidFill>
                <a:srgbClr val="804000"/>
              </a:solidFill>
              <a:ln w="6350">
                <a:solidFill>
                  <a:srgbClr val="000000"/>
                </a:solidFill>
                <a:prstDash val="solid"/>
                <a:round/>
                <a:headEnd/>
                <a:tailEnd/>
              </a:ln>
            </p:spPr>
            <p:txBody>
              <a:bodyPr/>
              <a:lstStyle/>
              <a:p>
                <a:endParaRPr lang="en-DE"/>
              </a:p>
            </p:txBody>
          </p:sp>
          <p:sp>
            <p:nvSpPr>
              <p:cNvPr id="770112" name="Freeform 64">
                <a:extLst>
                  <a:ext uri="{FF2B5EF4-FFF2-40B4-BE49-F238E27FC236}">
                    <a16:creationId xmlns:a16="http://schemas.microsoft.com/office/drawing/2014/main" id="{C5F8CF38-1375-F5D6-9090-4FA9056184B8}"/>
                  </a:ext>
                </a:extLst>
              </p:cNvPr>
              <p:cNvSpPr>
                <a:spLocks/>
              </p:cNvSpPr>
              <p:nvPr/>
            </p:nvSpPr>
            <p:spPr bwMode="auto">
              <a:xfrm>
                <a:off x="4720" y="2899"/>
                <a:ext cx="277" cy="305"/>
              </a:xfrm>
              <a:custGeom>
                <a:avLst/>
                <a:gdLst>
                  <a:gd name="T0" fmla="*/ 0 w 615"/>
                  <a:gd name="T1" fmla="*/ 591 h 677"/>
                  <a:gd name="T2" fmla="*/ 238 w 615"/>
                  <a:gd name="T3" fmla="*/ 676 h 677"/>
                  <a:gd name="T4" fmla="*/ 615 w 615"/>
                  <a:gd name="T5" fmla="*/ 298 h 677"/>
                  <a:gd name="T6" fmla="*/ 472 w 615"/>
                  <a:gd name="T7" fmla="*/ 0 h 677"/>
                  <a:gd name="T8" fmla="*/ 238 w 615"/>
                  <a:gd name="T9" fmla="*/ 298 h 677"/>
                  <a:gd name="T10" fmla="*/ 0 w 615"/>
                  <a:gd name="T11" fmla="*/ 591 h 677"/>
                </a:gdLst>
                <a:ahLst/>
                <a:cxnLst>
                  <a:cxn ang="0">
                    <a:pos x="T0" y="T1"/>
                  </a:cxn>
                  <a:cxn ang="0">
                    <a:pos x="T2" y="T3"/>
                  </a:cxn>
                  <a:cxn ang="0">
                    <a:pos x="T4" y="T5"/>
                  </a:cxn>
                  <a:cxn ang="0">
                    <a:pos x="T6" y="T7"/>
                  </a:cxn>
                  <a:cxn ang="0">
                    <a:pos x="T8" y="T9"/>
                  </a:cxn>
                  <a:cxn ang="0">
                    <a:pos x="T10" y="T11"/>
                  </a:cxn>
                </a:cxnLst>
                <a:rect l="0" t="0" r="r" b="b"/>
                <a:pathLst>
                  <a:path w="615" h="677">
                    <a:moveTo>
                      <a:pt x="0" y="591"/>
                    </a:moveTo>
                    <a:cubicBezTo>
                      <a:pt x="67" y="646"/>
                      <a:pt x="151" y="676"/>
                      <a:pt x="238" y="676"/>
                    </a:cubicBezTo>
                    <a:cubicBezTo>
                      <a:pt x="446" y="677"/>
                      <a:pt x="615" y="507"/>
                      <a:pt x="615" y="298"/>
                    </a:cubicBezTo>
                    <a:cubicBezTo>
                      <a:pt x="615" y="182"/>
                      <a:pt x="562" y="72"/>
                      <a:pt x="472" y="0"/>
                    </a:cubicBezTo>
                    <a:lnTo>
                      <a:pt x="238" y="298"/>
                    </a:lnTo>
                    <a:lnTo>
                      <a:pt x="0" y="59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grpSp>
            <p:nvGrpSpPr>
              <p:cNvPr id="770113" name="Group 65">
                <a:extLst>
                  <a:ext uri="{FF2B5EF4-FFF2-40B4-BE49-F238E27FC236}">
                    <a16:creationId xmlns:a16="http://schemas.microsoft.com/office/drawing/2014/main" id="{79F8D71B-FCEE-BBA0-5CC2-5F5ED806467C}"/>
                  </a:ext>
                </a:extLst>
              </p:cNvPr>
              <p:cNvGrpSpPr>
                <a:grpSpLocks/>
              </p:cNvGrpSpPr>
              <p:nvPr/>
            </p:nvGrpSpPr>
            <p:grpSpPr bwMode="auto">
              <a:xfrm>
                <a:off x="4669" y="2873"/>
                <a:ext cx="312" cy="313"/>
                <a:chOff x="4669" y="2873"/>
                <a:chExt cx="312" cy="313"/>
              </a:xfrm>
            </p:grpSpPr>
            <p:sp>
              <p:nvSpPr>
                <p:cNvPr id="770114" name="Oval 66">
                  <a:extLst>
                    <a:ext uri="{FF2B5EF4-FFF2-40B4-BE49-F238E27FC236}">
                      <a16:creationId xmlns:a16="http://schemas.microsoft.com/office/drawing/2014/main" id="{2E09C2A6-BF3C-B5D2-BE6D-A409EB99E00E}"/>
                    </a:ext>
                  </a:extLst>
                </p:cNvPr>
                <p:cNvSpPr>
                  <a:spLocks noChangeArrowheads="1"/>
                </p:cNvSpPr>
                <p:nvPr/>
              </p:nvSpPr>
              <p:spPr bwMode="auto">
                <a:xfrm>
                  <a:off x="4669" y="2873"/>
                  <a:ext cx="312" cy="313"/>
                </a:xfrm>
                <a:prstGeom prst="ellipse">
                  <a:avLst/>
                </a:prstGeom>
                <a:solidFill>
                  <a:srgbClr val="0000FF"/>
                </a:solidFill>
                <a:ln w="6350">
                  <a:solidFill>
                    <a:srgbClr val="000000"/>
                  </a:solidFill>
                  <a:round/>
                  <a:headEnd/>
                  <a:tailEnd/>
                </a:ln>
              </p:spPr>
              <p:txBody>
                <a:bodyPr/>
                <a:lstStyle/>
                <a:p>
                  <a:endParaRPr lang="en-DE"/>
                </a:p>
              </p:txBody>
            </p:sp>
            <p:sp>
              <p:nvSpPr>
                <p:cNvPr id="770115" name="Freeform 67">
                  <a:extLst>
                    <a:ext uri="{FF2B5EF4-FFF2-40B4-BE49-F238E27FC236}">
                      <a16:creationId xmlns:a16="http://schemas.microsoft.com/office/drawing/2014/main" id="{86B8BBF1-C291-1C33-8637-6A8AF899B576}"/>
                    </a:ext>
                  </a:extLst>
                </p:cNvPr>
                <p:cNvSpPr>
                  <a:spLocks/>
                </p:cNvSpPr>
                <p:nvPr/>
              </p:nvSpPr>
              <p:spPr bwMode="auto">
                <a:xfrm>
                  <a:off x="4721" y="2912"/>
                  <a:ext cx="123" cy="266"/>
                </a:xfrm>
                <a:custGeom>
                  <a:avLst/>
                  <a:gdLst>
                    <a:gd name="T0" fmla="*/ 135 w 370"/>
                    <a:gd name="T1" fmla="*/ 9 h 797"/>
                    <a:gd name="T2" fmla="*/ 81 w 370"/>
                    <a:gd name="T3" fmla="*/ 14 h 797"/>
                    <a:gd name="T4" fmla="*/ 107 w 370"/>
                    <a:gd name="T5" fmla="*/ 82 h 797"/>
                    <a:gd name="T6" fmla="*/ 60 w 370"/>
                    <a:gd name="T7" fmla="*/ 150 h 797"/>
                    <a:gd name="T8" fmla="*/ 14 w 370"/>
                    <a:gd name="T9" fmla="*/ 215 h 797"/>
                    <a:gd name="T10" fmla="*/ 0 w 370"/>
                    <a:gd name="T11" fmla="*/ 282 h 797"/>
                    <a:gd name="T12" fmla="*/ 23 w 370"/>
                    <a:gd name="T13" fmla="*/ 266 h 797"/>
                    <a:gd name="T14" fmla="*/ 23 w 370"/>
                    <a:gd name="T15" fmla="*/ 348 h 797"/>
                    <a:gd name="T16" fmla="*/ 65 w 370"/>
                    <a:gd name="T17" fmla="*/ 390 h 797"/>
                    <a:gd name="T18" fmla="*/ 96 w 370"/>
                    <a:gd name="T19" fmla="*/ 420 h 797"/>
                    <a:gd name="T20" fmla="*/ 130 w 370"/>
                    <a:gd name="T21" fmla="*/ 456 h 797"/>
                    <a:gd name="T22" fmla="*/ 123 w 370"/>
                    <a:gd name="T23" fmla="*/ 495 h 797"/>
                    <a:gd name="T24" fmla="*/ 112 w 370"/>
                    <a:gd name="T25" fmla="*/ 528 h 797"/>
                    <a:gd name="T26" fmla="*/ 139 w 370"/>
                    <a:gd name="T27" fmla="*/ 583 h 797"/>
                    <a:gd name="T28" fmla="*/ 178 w 370"/>
                    <a:gd name="T29" fmla="*/ 607 h 797"/>
                    <a:gd name="T30" fmla="*/ 172 w 370"/>
                    <a:gd name="T31" fmla="*/ 695 h 797"/>
                    <a:gd name="T32" fmla="*/ 184 w 370"/>
                    <a:gd name="T33" fmla="*/ 783 h 797"/>
                    <a:gd name="T34" fmla="*/ 208 w 370"/>
                    <a:gd name="T35" fmla="*/ 797 h 797"/>
                    <a:gd name="T36" fmla="*/ 220 w 370"/>
                    <a:gd name="T37" fmla="*/ 766 h 797"/>
                    <a:gd name="T38" fmla="*/ 239 w 370"/>
                    <a:gd name="T39" fmla="*/ 711 h 797"/>
                    <a:gd name="T40" fmla="*/ 252 w 370"/>
                    <a:gd name="T41" fmla="*/ 688 h 797"/>
                    <a:gd name="T42" fmla="*/ 283 w 370"/>
                    <a:gd name="T43" fmla="*/ 675 h 797"/>
                    <a:gd name="T44" fmla="*/ 315 w 370"/>
                    <a:gd name="T45" fmla="*/ 633 h 797"/>
                    <a:gd name="T46" fmla="*/ 347 w 370"/>
                    <a:gd name="T47" fmla="*/ 586 h 797"/>
                    <a:gd name="T48" fmla="*/ 367 w 370"/>
                    <a:gd name="T49" fmla="*/ 537 h 797"/>
                    <a:gd name="T50" fmla="*/ 319 w 370"/>
                    <a:gd name="T51" fmla="*/ 521 h 797"/>
                    <a:gd name="T52" fmla="*/ 281 w 370"/>
                    <a:gd name="T53" fmla="*/ 514 h 797"/>
                    <a:gd name="T54" fmla="*/ 271 w 370"/>
                    <a:gd name="T55" fmla="*/ 491 h 797"/>
                    <a:gd name="T56" fmla="*/ 223 w 370"/>
                    <a:gd name="T57" fmla="*/ 459 h 797"/>
                    <a:gd name="T58" fmla="*/ 188 w 370"/>
                    <a:gd name="T59" fmla="*/ 445 h 797"/>
                    <a:gd name="T60" fmla="*/ 151 w 370"/>
                    <a:gd name="T61" fmla="*/ 440 h 797"/>
                    <a:gd name="T62" fmla="*/ 135 w 370"/>
                    <a:gd name="T63" fmla="*/ 445 h 797"/>
                    <a:gd name="T64" fmla="*/ 119 w 370"/>
                    <a:gd name="T65" fmla="*/ 406 h 797"/>
                    <a:gd name="T66" fmla="*/ 100 w 370"/>
                    <a:gd name="T67" fmla="*/ 381 h 797"/>
                    <a:gd name="T68" fmla="*/ 76 w 370"/>
                    <a:gd name="T69" fmla="*/ 371 h 797"/>
                    <a:gd name="T70" fmla="*/ 62 w 370"/>
                    <a:gd name="T71" fmla="*/ 344 h 797"/>
                    <a:gd name="T72" fmla="*/ 76 w 370"/>
                    <a:gd name="T73" fmla="*/ 332 h 797"/>
                    <a:gd name="T74" fmla="*/ 107 w 370"/>
                    <a:gd name="T75" fmla="*/ 328 h 797"/>
                    <a:gd name="T76" fmla="*/ 146 w 370"/>
                    <a:gd name="T77" fmla="*/ 358 h 797"/>
                    <a:gd name="T78" fmla="*/ 172 w 370"/>
                    <a:gd name="T79" fmla="*/ 318 h 797"/>
                    <a:gd name="T80" fmla="*/ 188 w 370"/>
                    <a:gd name="T81" fmla="*/ 300 h 797"/>
                    <a:gd name="T82" fmla="*/ 211 w 370"/>
                    <a:gd name="T83" fmla="*/ 279 h 797"/>
                    <a:gd name="T84" fmla="*/ 243 w 370"/>
                    <a:gd name="T85" fmla="*/ 279 h 797"/>
                    <a:gd name="T86" fmla="*/ 259 w 370"/>
                    <a:gd name="T87" fmla="*/ 247 h 797"/>
                    <a:gd name="T88" fmla="*/ 275 w 370"/>
                    <a:gd name="T89" fmla="*/ 266 h 797"/>
                    <a:gd name="T90" fmla="*/ 269 w 370"/>
                    <a:gd name="T91" fmla="*/ 227 h 797"/>
                    <a:gd name="T92" fmla="*/ 255 w 370"/>
                    <a:gd name="T93" fmla="*/ 204 h 797"/>
                    <a:gd name="T94" fmla="*/ 239 w 370"/>
                    <a:gd name="T95" fmla="*/ 179 h 797"/>
                    <a:gd name="T96" fmla="*/ 211 w 370"/>
                    <a:gd name="T97" fmla="*/ 200 h 797"/>
                    <a:gd name="T98" fmla="*/ 190 w 370"/>
                    <a:gd name="T99" fmla="*/ 224 h 797"/>
                    <a:gd name="T100" fmla="*/ 181 w 370"/>
                    <a:gd name="T101" fmla="*/ 196 h 797"/>
                    <a:gd name="T102" fmla="*/ 190 w 370"/>
                    <a:gd name="T103" fmla="*/ 163 h 797"/>
                    <a:gd name="T104" fmla="*/ 230 w 370"/>
                    <a:gd name="T105" fmla="*/ 150 h 797"/>
                    <a:gd name="T106" fmla="*/ 217 w 370"/>
                    <a:gd name="T107" fmla="*/ 134 h 797"/>
                    <a:gd name="T108" fmla="*/ 197 w 370"/>
                    <a:gd name="T109" fmla="*/ 127 h 797"/>
                    <a:gd name="T110" fmla="*/ 181 w 370"/>
                    <a:gd name="T111" fmla="*/ 117 h 797"/>
                    <a:gd name="T112" fmla="*/ 200 w 370"/>
                    <a:gd name="T113" fmla="*/ 117 h 797"/>
                    <a:gd name="T114" fmla="*/ 198 w 370"/>
                    <a:gd name="T115" fmla="*/ 92 h 797"/>
                    <a:gd name="T116" fmla="*/ 181 w 370"/>
                    <a:gd name="T117" fmla="*/ 108 h 797"/>
                    <a:gd name="T118" fmla="*/ 174 w 370"/>
                    <a:gd name="T119" fmla="*/ 16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797">
                      <a:moveTo>
                        <a:pt x="174" y="16"/>
                      </a:moveTo>
                      <a:lnTo>
                        <a:pt x="155" y="0"/>
                      </a:lnTo>
                      <a:lnTo>
                        <a:pt x="135" y="9"/>
                      </a:lnTo>
                      <a:lnTo>
                        <a:pt x="126" y="3"/>
                      </a:lnTo>
                      <a:lnTo>
                        <a:pt x="96" y="23"/>
                      </a:lnTo>
                      <a:lnTo>
                        <a:pt x="81" y="14"/>
                      </a:lnTo>
                      <a:lnTo>
                        <a:pt x="103" y="36"/>
                      </a:lnTo>
                      <a:lnTo>
                        <a:pt x="109" y="36"/>
                      </a:lnTo>
                      <a:lnTo>
                        <a:pt x="107" y="82"/>
                      </a:lnTo>
                      <a:lnTo>
                        <a:pt x="76" y="124"/>
                      </a:lnTo>
                      <a:lnTo>
                        <a:pt x="76" y="147"/>
                      </a:lnTo>
                      <a:lnTo>
                        <a:pt x="60" y="150"/>
                      </a:lnTo>
                      <a:lnTo>
                        <a:pt x="53" y="166"/>
                      </a:lnTo>
                      <a:lnTo>
                        <a:pt x="39" y="177"/>
                      </a:lnTo>
                      <a:lnTo>
                        <a:pt x="14" y="215"/>
                      </a:lnTo>
                      <a:lnTo>
                        <a:pt x="14" y="227"/>
                      </a:lnTo>
                      <a:lnTo>
                        <a:pt x="14" y="254"/>
                      </a:lnTo>
                      <a:lnTo>
                        <a:pt x="0" y="282"/>
                      </a:lnTo>
                      <a:lnTo>
                        <a:pt x="14" y="318"/>
                      </a:lnTo>
                      <a:lnTo>
                        <a:pt x="14" y="289"/>
                      </a:lnTo>
                      <a:lnTo>
                        <a:pt x="23" y="266"/>
                      </a:lnTo>
                      <a:lnTo>
                        <a:pt x="23" y="300"/>
                      </a:lnTo>
                      <a:lnTo>
                        <a:pt x="23" y="318"/>
                      </a:lnTo>
                      <a:lnTo>
                        <a:pt x="23" y="348"/>
                      </a:lnTo>
                      <a:lnTo>
                        <a:pt x="43" y="381"/>
                      </a:lnTo>
                      <a:lnTo>
                        <a:pt x="53" y="387"/>
                      </a:lnTo>
                      <a:lnTo>
                        <a:pt x="65" y="390"/>
                      </a:lnTo>
                      <a:lnTo>
                        <a:pt x="76" y="394"/>
                      </a:lnTo>
                      <a:lnTo>
                        <a:pt x="81" y="420"/>
                      </a:lnTo>
                      <a:lnTo>
                        <a:pt x="96" y="420"/>
                      </a:lnTo>
                      <a:lnTo>
                        <a:pt x="100" y="449"/>
                      </a:lnTo>
                      <a:lnTo>
                        <a:pt x="112" y="456"/>
                      </a:lnTo>
                      <a:lnTo>
                        <a:pt x="130" y="456"/>
                      </a:lnTo>
                      <a:lnTo>
                        <a:pt x="146" y="461"/>
                      </a:lnTo>
                      <a:lnTo>
                        <a:pt x="130" y="495"/>
                      </a:lnTo>
                      <a:lnTo>
                        <a:pt x="123" y="495"/>
                      </a:lnTo>
                      <a:lnTo>
                        <a:pt x="123" y="505"/>
                      </a:lnTo>
                      <a:lnTo>
                        <a:pt x="119" y="518"/>
                      </a:lnTo>
                      <a:lnTo>
                        <a:pt x="112" y="528"/>
                      </a:lnTo>
                      <a:lnTo>
                        <a:pt x="126" y="546"/>
                      </a:lnTo>
                      <a:lnTo>
                        <a:pt x="135" y="569"/>
                      </a:lnTo>
                      <a:lnTo>
                        <a:pt x="139" y="583"/>
                      </a:lnTo>
                      <a:lnTo>
                        <a:pt x="151" y="592"/>
                      </a:lnTo>
                      <a:lnTo>
                        <a:pt x="165" y="596"/>
                      </a:lnTo>
                      <a:lnTo>
                        <a:pt x="178" y="607"/>
                      </a:lnTo>
                      <a:lnTo>
                        <a:pt x="178" y="656"/>
                      </a:lnTo>
                      <a:lnTo>
                        <a:pt x="178" y="668"/>
                      </a:lnTo>
                      <a:lnTo>
                        <a:pt x="172" y="695"/>
                      </a:lnTo>
                      <a:lnTo>
                        <a:pt x="172" y="721"/>
                      </a:lnTo>
                      <a:lnTo>
                        <a:pt x="184" y="746"/>
                      </a:lnTo>
                      <a:lnTo>
                        <a:pt x="184" y="783"/>
                      </a:lnTo>
                      <a:lnTo>
                        <a:pt x="200" y="789"/>
                      </a:lnTo>
                      <a:lnTo>
                        <a:pt x="211" y="784"/>
                      </a:lnTo>
                      <a:lnTo>
                        <a:pt x="208" y="797"/>
                      </a:lnTo>
                      <a:lnTo>
                        <a:pt x="231" y="796"/>
                      </a:lnTo>
                      <a:lnTo>
                        <a:pt x="213" y="783"/>
                      </a:lnTo>
                      <a:lnTo>
                        <a:pt x="220" y="766"/>
                      </a:lnTo>
                      <a:lnTo>
                        <a:pt x="223" y="743"/>
                      </a:lnTo>
                      <a:lnTo>
                        <a:pt x="223" y="730"/>
                      </a:lnTo>
                      <a:lnTo>
                        <a:pt x="239" y="711"/>
                      </a:lnTo>
                      <a:lnTo>
                        <a:pt x="246" y="714"/>
                      </a:lnTo>
                      <a:lnTo>
                        <a:pt x="259" y="700"/>
                      </a:lnTo>
                      <a:lnTo>
                        <a:pt x="252" y="688"/>
                      </a:lnTo>
                      <a:lnTo>
                        <a:pt x="266" y="695"/>
                      </a:lnTo>
                      <a:lnTo>
                        <a:pt x="281" y="679"/>
                      </a:lnTo>
                      <a:lnTo>
                        <a:pt x="283" y="675"/>
                      </a:lnTo>
                      <a:lnTo>
                        <a:pt x="302" y="656"/>
                      </a:lnTo>
                      <a:lnTo>
                        <a:pt x="290" y="645"/>
                      </a:lnTo>
                      <a:lnTo>
                        <a:pt x="315" y="633"/>
                      </a:lnTo>
                      <a:lnTo>
                        <a:pt x="337" y="622"/>
                      </a:lnTo>
                      <a:lnTo>
                        <a:pt x="347" y="614"/>
                      </a:lnTo>
                      <a:lnTo>
                        <a:pt x="347" y="586"/>
                      </a:lnTo>
                      <a:lnTo>
                        <a:pt x="363" y="569"/>
                      </a:lnTo>
                      <a:lnTo>
                        <a:pt x="370" y="546"/>
                      </a:lnTo>
                      <a:lnTo>
                        <a:pt x="367" y="537"/>
                      </a:lnTo>
                      <a:lnTo>
                        <a:pt x="356" y="534"/>
                      </a:lnTo>
                      <a:lnTo>
                        <a:pt x="337" y="521"/>
                      </a:lnTo>
                      <a:lnTo>
                        <a:pt x="319" y="521"/>
                      </a:lnTo>
                      <a:lnTo>
                        <a:pt x="300" y="514"/>
                      </a:lnTo>
                      <a:lnTo>
                        <a:pt x="283" y="518"/>
                      </a:lnTo>
                      <a:lnTo>
                        <a:pt x="281" y="514"/>
                      </a:lnTo>
                      <a:lnTo>
                        <a:pt x="286" y="511"/>
                      </a:lnTo>
                      <a:lnTo>
                        <a:pt x="281" y="491"/>
                      </a:lnTo>
                      <a:lnTo>
                        <a:pt x="271" y="491"/>
                      </a:lnTo>
                      <a:lnTo>
                        <a:pt x="262" y="479"/>
                      </a:lnTo>
                      <a:lnTo>
                        <a:pt x="246" y="475"/>
                      </a:lnTo>
                      <a:lnTo>
                        <a:pt x="223" y="459"/>
                      </a:lnTo>
                      <a:lnTo>
                        <a:pt x="217" y="452"/>
                      </a:lnTo>
                      <a:lnTo>
                        <a:pt x="190" y="452"/>
                      </a:lnTo>
                      <a:lnTo>
                        <a:pt x="188" y="445"/>
                      </a:lnTo>
                      <a:lnTo>
                        <a:pt x="178" y="449"/>
                      </a:lnTo>
                      <a:lnTo>
                        <a:pt x="178" y="440"/>
                      </a:lnTo>
                      <a:lnTo>
                        <a:pt x="151" y="440"/>
                      </a:lnTo>
                      <a:lnTo>
                        <a:pt x="146" y="449"/>
                      </a:lnTo>
                      <a:lnTo>
                        <a:pt x="139" y="449"/>
                      </a:lnTo>
                      <a:lnTo>
                        <a:pt x="135" y="445"/>
                      </a:lnTo>
                      <a:lnTo>
                        <a:pt x="116" y="445"/>
                      </a:lnTo>
                      <a:lnTo>
                        <a:pt x="112" y="440"/>
                      </a:lnTo>
                      <a:lnTo>
                        <a:pt x="119" y="406"/>
                      </a:lnTo>
                      <a:lnTo>
                        <a:pt x="112" y="401"/>
                      </a:lnTo>
                      <a:lnTo>
                        <a:pt x="100" y="397"/>
                      </a:lnTo>
                      <a:lnTo>
                        <a:pt x="100" y="381"/>
                      </a:lnTo>
                      <a:lnTo>
                        <a:pt x="103" y="367"/>
                      </a:lnTo>
                      <a:lnTo>
                        <a:pt x="88" y="367"/>
                      </a:lnTo>
                      <a:lnTo>
                        <a:pt x="76" y="371"/>
                      </a:lnTo>
                      <a:lnTo>
                        <a:pt x="69" y="371"/>
                      </a:lnTo>
                      <a:lnTo>
                        <a:pt x="62" y="358"/>
                      </a:lnTo>
                      <a:lnTo>
                        <a:pt x="62" y="344"/>
                      </a:lnTo>
                      <a:lnTo>
                        <a:pt x="72" y="341"/>
                      </a:lnTo>
                      <a:lnTo>
                        <a:pt x="76" y="341"/>
                      </a:lnTo>
                      <a:lnTo>
                        <a:pt x="76" y="332"/>
                      </a:lnTo>
                      <a:lnTo>
                        <a:pt x="78" y="318"/>
                      </a:lnTo>
                      <a:lnTo>
                        <a:pt x="100" y="318"/>
                      </a:lnTo>
                      <a:lnTo>
                        <a:pt x="107" y="328"/>
                      </a:lnTo>
                      <a:lnTo>
                        <a:pt x="132" y="332"/>
                      </a:lnTo>
                      <a:lnTo>
                        <a:pt x="135" y="358"/>
                      </a:lnTo>
                      <a:lnTo>
                        <a:pt x="146" y="358"/>
                      </a:lnTo>
                      <a:lnTo>
                        <a:pt x="146" y="344"/>
                      </a:lnTo>
                      <a:lnTo>
                        <a:pt x="149" y="332"/>
                      </a:lnTo>
                      <a:lnTo>
                        <a:pt x="172" y="318"/>
                      </a:lnTo>
                      <a:lnTo>
                        <a:pt x="181" y="312"/>
                      </a:lnTo>
                      <a:lnTo>
                        <a:pt x="184" y="302"/>
                      </a:lnTo>
                      <a:lnTo>
                        <a:pt x="188" y="300"/>
                      </a:lnTo>
                      <a:lnTo>
                        <a:pt x="194" y="293"/>
                      </a:lnTo>
                      <a:lnTo>
                        <a:pt x="207" y="293"/>
                      </a:lnTo>
                      <a:lnTo>
                        <a:pt x="211" y="279"/>
                      </a:lnTo>
                      <a:lnTo>
                        <a:pt x="213" y="277"/>
                      </a:lnTo>
                      <a:lnTo>
                        <a:pt x="230" y="273"/>
                      </a:lnTo>
                      <a:lnTo>
                        <a:pt x="243" y="279"/>
                      </a:lnTo>
                      <a:lnTo>
                        <a:pt x="234" y="266"/>
                      </a:lnTo>
                      <a:lnTo>
                        <a:pt x="243" y="247"/>
                      </a:lnTo>
                      <a:lnTo>
                        <a:pt x="259" y="247"/>
                      </a:lnTo>
                      <a:lnTo>
                        <a:pt x="259" y="256"/>
                      </a:lnTo>
                      <a:lnTo>
                        <a:pt x="259" y="263"/>
                      </a:lnTo>
                      <a:lnTo>
                        <a:pt x="275" y="266"/>
                      </a:lnTo>
                      <a:lnTo>
                        <a:pt x="271" y="256"/>
                      </a:lnTo>
                      <a:lnTo>
                        <a:pt x="269" y="247"/>
                      </a:lnTo>
                      <a:lnTo>
                        <a:pt x="269" y="227"/>
                      </a:lnTo>
                      <a:lnTo>
                        <a:pt x="259" y="227"/>
                      </a:lnTo>
                      <a:lnTo>
                        <a:pt x="259" y="211"/>
                      </a:lnTo>
                      <a:lnTo>
                        <a:pt x="255" y="204"/>
                      </a:lnTo>
                      <a:lnTo>
                        <a:pt x="243" y="201"/>
                      </a:lnTo>
                      <a:lnTo>
                        <a:pt x="239" y="189"/>
                      </a:lnTo>
                      <a:lnTo>
                        <a:pt x="239" y="179"/>
                      </a:lnTo>
                      <a:lnTo>
                        <a:pt x="211" y="182"/>
                      </a:lnTo>
                      <a:lnTo>
                        <a:pt x="207" y="186"/>
                      </a:lnTo>
                      <a:lnTo>
                        <a:pt x="211" y="200"/>
                      </a:lnTo>
                      <a:lnTo>
                        <a:pt x="197" y="208"/>
                      </a:lnTo>
                      <a:lnTo>
                        <a:pt x="197" y="221"/>
                      </a:lnTo>
                      <a:lnTo>
                        <a:pt x="190" y="224"/>
                      </a:lnTo>
                      <a:lnTo>
                        <a:pt x="188" y="211"/>
                      </a:lnTo>
                      <a:lnTo>
                        <a:pt x="194" y="204"/>
                      </a:lnTo>
                      <a:lnTo>
                        <a:pt x="181" y="196"/>
                      </a:lnTo>
                      <a:lnTo>
                        <a:pt x="174" y="186"/>
                      </a:lnTo>
                      <a:lnTo>
                        <a:pt x="174" y="170"/>
                      </a:lnTo>
                      <a:lnTo>
                        <a:pt x="190" y="163"/>
                      </a:lnTo>
                      <a:lnTo>
                        <a:pt x="211" y="161"/>
                      </a:lnTo>
                      <a:lnTo>
                        <a:pt x="217" y="150"/>
                      </a:lnTo>
                      <a:lnTo>
                        <a:pt x="230" y="150"/>
                      </a:lnTo>
                      <a:lnTo>
                        <a:pt x="230" y="138"/>
                      </a:lnTo>
                      <a:lnTo>
                        <a:pt x="220" y="134"/>
                      </a:lnTo>
                      <a:lnTo>
                        <a:pt x="217" y="134"/>
                      </a:lnTo>
                      <a:lnTo>
                        <a:pt x="217" y="111"/>
                      </a:lnTo>
                      <a:lnTo>
                        <a:pt x="207" y="127"/>
                      </a:lnTo>
                      <a:lnTo>
                        <a:pt x="197" y="127"/>
                      </a:lnTo>
                      <a:lnTo>
                        <a:pt x="190" y="121"/>
                      </a:lnTo>
                      <a:lnTo>
                        <a:pt x="190" y="117"/>
                      </a:lnTo>
                      <a:lnTo>
                        <a:pt x="181" y="117"/>
                      </a:lnTo>
                      <a:lnTo>
                        <a:pt x="181" y="104"/>
                      </a:lnTo>
                      <a:lnTo>
                        <a:pt x="194" y="117"/>
                      </a:lnTo>
                      <a:lnTo>
                        <a:pt x="200" y="117"/>
                      </a:lnTo>
                      <a:lnTo>
                        <a:pt x="207" y="104"/>
                      </a:lnTo>
                      <a:lnTo>
                        <a:pt x="213" y="94"/>
                      </a:lnTo>
                      <a:lnTo>
                        <a:pt x="198" y="92"/>
                      </a:lnTo>
                      <a:lnTo>
                        <a:pt x="194" y="85"/>
                      </a:lnTo>
                      <a:lnTo>
                        <a:pt x="189" y="96"/>
                      </a:lnTo>
                      <a:lnTo>
                        <a:pt x="181" y="108"/>
                      </a:lnTo>
                      <a:lnTo>
                        <a:pt x="178" y="76"/>
                      </a:lnTo>
                      <a:lnTo>
                        <a:pt x="167" y="69"/>
                      </a:lnTo>
                      <a:lnTo>
                        <a:pt x="174"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16" name="Freeform 68">
                  <a:extLst>
                    <a:ext uri="{FF2B5EF4-FFF2-40B4-BE49-F238E27FC236}">
                      <a16:creationId xmlns:a16="http://schemas.microsoft.com/office/drawing/2014/main" id="{1304CB3B-91C0-0D53-85D9-8B34785D1F15}"/>
                    </a:ext>
                  </a:extLst>
                </p:cNvPr>
                <p:cNvSpPr>
                  <a:spLocks/>
                </p:cNvSpPr>
                <p:nvPr/>
              </p:nvSpPr>
              <p:spPr bwMode="auto">
                <a:xfrm>
                  <a:off x="4769" y="2873"/>
                  <a:ext cx="199" cy="136"/>
                </a:xfrm>
                <a:custGeom>
                  <a:avLst/>
                  <a:gdLst>
                    <a:gd name="T0" fmla="*/ 97 w 598"/>
                    <a:gd name="T1" fmla="*/ 13 h 406"/>
                    <a:gd name="T2" fmla="*/ 57 w 598"/>
                    <a:gd name="T3" fmla="*/ 39 h 406"/>
                    <a:gd name="T4" fmla="*/ 57 w 598"/>
                    <a:gd name="T5" fmla="*/ 13 h 406"/>
                    <a:gd name="T6" fmla="*/ 33 w 598"/>
                    <a:gd name="T7" fmla="*/ 33 h 406"/>
                    <a:gd name="T8" fmla="*/ 18 w 598"/>
                    <a:gd name="T9" fmla="*/ 75 h 406"/>
                    <a:gd name="T10" fmla="*/ 27 w 598"/>
                    <a:gd name="T11" fmla="*/ 109 h 406"/>
                    <a:gd name="T12" fmla="*/ 69 w 598"/>
                    <a:gd name="T13" fmla="*/ 85 h 406"/>
                    <a:gd name="T14" fmla="*/ 108 w 598"/>
                    <a:gd name="T15" fmla="*/ 75 h 406"/>
                    <a:gd name="T16" fmla="*/ 134 w 598"/>
                    <a:gd name="T17" fmla="*/ 67 h 406"/>
                    <a:gd name="T18" fmla="*/ 181 w 598"/>
                    <a:gd name="T19" fmla="*/ 78 h 406"/>
                    <a:gd name="T20" fmla="*/ 190 w 598"/>
                    <a:gd name="T21" fmla="*/ 105 h 406"/>
                    <a:gd name="T22" fmla="*/ 239 w 598"/>
                    <a:gd name="T23" fmla="*/ 114 h 406"/>
                    <a:gd name="T24" fmla="*/ 254 w 598"/>
                    <a:gd name="T25" fmla="*/ 121 h 406"/>
                    <a:gd name="T26" fmla="*/ 282 w 598"/>
                    <a:gd name="T27" fmla="*/ 118 h 406"/>
                    <a:gd name="T28" fmla="*/ 281 w 598"/>
                    <a:gd name="T29" fmla="*/ 128 h 406"/>
                    <a:gd name="T30" fmla="*/ 285 w 598"/>
                    <a:gd name="T31" fmla="*/ 155 h 406"/>
                    <a:gd name="T32" fmla="*/ 293 w 598"/>
                    <a:gd name="T33" fmla="*/ 178 h 406"/>
                    <a:gd name="T34" fmla="*/ 297 w 598"/>
                    <a:gd name="T35" fmla="*/ 197 h 406"/>
                    <a:gd name="T36" fmla="*/ 282 w 598"/>
                    <a:gd name="T37" fmla="*/ 190 h 406"/>
                    <a:gd name="T38" fmla="*/ 261 w 598"/>
                    <a:gd name="T39" fmla="*/ 211 h 406"/>
                    <a:gd name="T40" fmla="*/ 275 w 598"/>
                    <a:gd name="T41" fmla="*/ 244 h 406"/>
                    <a:gd name="T42" fmla="*/ 293 w 598"/>
                    <a:gd name="T43" fmla="*/ 278 h 406"/>
                    <a:gd name="T44" fmla="*/ 319 w 598"/>
                    <a:gd name="T45" fmla="*/ 268 h 406"/>
                    <a:gd name="T46" fmla="*/ 302 w 598"/>
                    <a:gd name="T47" fmla="*/ 247 h 406"/>
                    <a:gd name="T48" fmla="*/ 293 w 598"/>
                    <a:gd name="T49" fmla="*/ 221 h 406"/>
                    <a:gd name="T50" fmla="*/ 309 w 598"/>
                    <a:gd name="T51" fmla="*/ 238 h 406"/>
                    <a:gd name="T52" fmla="*/ 327 w 598"/>
                    <a:gd name="T53" fmla="*/ 244 h 406"/>
                    <a:gd name="T54" fmla="*/ 324 w 598"/>
                    <a:gd name="T55" fmla="*/ 271 h 406"/>
                    <a:gd name="T56" fmla="*/ 309 w 598"/>
                    <a:gd name="T57" fmla="*/ 287 h 406"/>
                    <a:gd name="T58" fmla="*/ 306 w 598"/>
                    <a:gd name="T59" fmla="*/ 287 h 406"/>
                    <a:gd name="T60" fmla="*/ 306 w 598"/>
                    <a:gd name="T61" fmla="*/ 315 h 406"/>
                    <a:gd name="T62" fmla="*/ 300 w 598"/>
                    <a:gd name="T63" fmla="*/ 342 h 406"/>
                    <a:gd name="T64" fmla="*/ 294 w 598"/>
                    <a:gd name="T65" fmla="*/ 376 h 406"/>
                    <a:gd name="T66" fmla="*/ 312 w 598"/>
                    <a:gd name="T67" fmla="*/ 406 h 406"/>
                    <a:gd name="T68" fmla="*/ 339 w 598"/>
                    <a:gd name="T69" fmla="*/ 390 h 406"/>
                    <a:gd name="T70" fmla="*/ 341 w 598"/>
                    <a:gd name="T71" fmla="*/ 367 h 406"/>
                    <a:gd name="T72" fmla="*/ 381 w 598"/>
                    <a:gd name="T73" fmla="*/ 337 h 406"/>
                    <a:gd name="T74" fmla="*/ 382 w 598"/>
                    <a:gd name="T75" fmla="*/ 328 h 406"/>
                    <a:gd name="T76" fmla="*/ 368 w 598"/>
                    <a:gd name="T77" fmla="*/ 321 h 406"/>
                    <a:gd name="T78" fmla="*/ 412 w 598"/>
                    <a:gd name="T79" fmla="*/ 323 h 406"/>
                    <a:gd name="T80" fmla="*/ 416 w 598"/>
                    <a:gd name="T81" fmla="*/ 309 h 406"/>
                    <a:gd name="T82" fmla="*/ 445 w 598"/>
                    <a:gd name="T83" fmla="*/ 306 h 406"/>
                    <a:gd name="T84" fmla="*/ 471 w 598"/>
                    <a:gd name="T85" fmla="*/ 333 h 406"/>
                    <a:gd name="T86" fmla="*/ 509 w 598"/>
                    <a:gd name="T87" fmla="*/ 342 h 406"/>
                    <a:gd name="T88" fmla="*/ 545 w 598"/>
                    <a:gd name="T89" fmla="*/ 356 h 406"/>
                    <a:gd name="T90" fmla="*/ 588 w 598"/>
                    <a:gd name="T91" fmla="*/ 365 h 406"/>
                    <a:gd name="T92" fmla="*/ 594 w 598"/>
                    <a:gd name="T93" fmla="*/ 318 h 406"/>
                    <a:gd name="T94" fmla="*/ 584 w 598"/>
                    <a:gd name="T95" fmla="*/ 268 h 406"/>
                    <a:gd name="T96" fmla="*/ 565 w 598"/>
                    <a:gd name="T97" fmla="*/ 248 h 406"/>
                    <a:gd name="T98" fmla="*/ 555 w 598"/>
                    <a:gd name="T99" fmla="*/ 278 h 406"/>
                    <a:gd name="T100" fmla="*/ 521 w 598"/>
                    <a:gd name="T101" fmla="*/ 264 h 406"/>
                    <a:gd name="T102" fmla="*/ 557 w 598"/>
                    <a:gd name="T103" fmla="*/ 234 h 406"/>
                    <a:gd name="T104" fmla="*/ 525 w 598"/>
                    <a:gd name="T105" fmla="*/ 167 h 406"/>
                    <a:gd name="T106" fmla="*/ 466 w 598"/>
                    <a:gd name="T107" fmla="*/ 109 h 406"/>
                    <a:gd name="T108" fmla="*/ 405 w 598"/>
                    <a:gd name="T109" fmla="*/ 67 h 406"/>
                    <a:gd name="T110" fmla="*/ 328 w 598"/>
                    <a:gd name="T111" fmla="*/ 29 h 406"/>
                    <a:gd name="T112" fmla="*/ 254 w 598"/>
                    <a:gd name="T113" fmla="*/ 9 h 406"/>
                    <a:gd name="T114" fmla="*/ 185 w 598"/>
                    <a:gd name="T115"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406">
                      <a:moveTo>
                        <a:pt x="138" y="1"/>
                      </a:moveTo>
                      <a:lnTo>
                        <a:pt x="115" y="4"/>
                      </a:lnTo>
                      <a:lnTo>
                        <a:pt x="97" y="13"/>
                      </a:lnTo>
                      <a:lnTo>
                        <a:pt x="72" y="16"/>
                      </a:lnTo>
                      <a:lnTo>
                        <a:pt x="72" y="33"/>
                      </a:lnTo>
                      <a:lnTo>
                        <a:pt x="57" y="39"/>
                      </a:lnTo>
                      <a:lnTo>
                        <a:pt x="45" y="43"/>
                      </a:lnTo>
                      <a:lnTo>
                        <a:pt x="46" y="28"/>
                      </a:lnTo>
                      <a:lnTo>
                        <a:pt x="57" y="13"/>
                      </a:lnTo>
                      <a:lnTo>
                        <a:pt x="33" y="21"/>
                      </a:lnTo>
                      <a:lnTo>
                        <a:pt x="24" y="33"/>
                      </a:lnTo>
                      <a:lnTo>
                        <a:pt x="33" y="33"/>
                      </a:lnTo>
                      <a:lnTo>
                        <a:pt x="33" y="48"/>
                      </a:lnTo>
                      <a:lnTo>
                        <a:pt x="20" y="58"/>
                      </a:lnTo>
                      <a:lnTo>
                        <a:pt x="18" y="75"/>
                      </a:lnTo>
                      <a:lnTo>
                        <a:pt x="33" y="87"/>
                      </a:lnTo>
                      <a:lnTo>
                        <a:pt x="0" y="106"/>
                      </a:lnTo>
                      <a:lnTo>
                        <a:pt x="27" y="109"/>
                      </a:lnTo>
                      <a:lnTo>
                        <a:pt x="37" y="97"/>
                      </a:lnTo>
                      <a:lnTo>
                        <a:pt x="58" y="101"/>
                      </a:lnTo>
                      <a:lnTo>
                        <a:pt x="69" y="85"/>
                      </a:lnTo>
                      <a:lnTo>
                        <a:pt x="69" y="79"/>
                      </a:lnTo>
                      <a:lnTo>
                        <a:pt x="81" y="75"/>
                      </a:lnTo>
                      <a:lnTo>
                        <a:pt x="108" y="75"/>
                      </a:lnTo>
                      <a:lnTo>
                        <a:pt x="118" y="79"/>
                      </a:lnTo>
                      <a:lnTo>
                        <a:pt x="139" y="78"/>
                      </a:lnTo>
                      <a:lnTo>
                        <a:pt x="134" y="67"/>
                      </a:lnTo>
                      <a:lnTo>
                        <a:pt x="170" y="64"/>
                      </a:lnTo>
                      <a:lnTo>
                        <a:pt x="167" y="78"/>
                      </a:lnTo>
                      <a:lnTo>
                        <a:pt x="181" y="78"/>
                      </a:lnTo>
                      <a:lnTo>
                        <a:pt x="203" y="90"/>
                      </a:lnTo>
                      <a:lnTo>
                        <a:pt x="185" y="91"/>
                      </a:lnTo>
                      <a:lnTo>
                        <a:pt x="190" y="105"/>
                      </a:lnTo>
                      <a:lnTo>
                        <a:pt x="212" y="106"/>
                      </a:lnTo>
                      <a:lnTo>
                        <a:pt x="230" y="114"/>
                      </a:lnTo>
                      <a:lnTo>
                        <a:pt x="239" y="114"/>
                      </a:lnTo>
                      <a:lnTo>
                        <a:pt x="248" y="106"/>
                      </a:lnTo>
                      <a:lnTo>
                        <a:pt x="248" y="114"/>
                      </a:lnTo>
                      <a:lnTo>
                        <a:pt x="254" y="121"/>
                      </a:lnTo>
                      <a:lnTo>
                        <a:pt x="266" y="118"/>
                      </a:lnTo>
                      <a:lnTo>
                        <a:pt x="273" y="109"/>
                      </a:lnTo>
                      <a:lnTo>
                        <a:pt x="282" y="118"/>
                      </a:lnTo>
                      <a:lnTo>
                        <a:pt x="273" y="118"/>
                      </a:lnTo>
                      <a:lnTo>
                        <a:pt x="251" y="128"/>
                      </a:lnTo>
                      <a:lnTo>
                        <a:pt x="281" y="128"/>
                      </a:lnTo>
                      <a:lnTo>
                        <a:pt x="281" y="136"/>
                      </a:lnTo>
                      <a:lnTo>
                        <a:pt x="275" y="143"/>
                      </a:lnTo>
                      <a:lnTo>
                        <a:pt x="285" y="155"/>
                      </a:lnTo>
                      <a:lnTo>
                        <a:pt x="293" y="166"/>
                      </a:lnTo>
                      <a:lnTo>
                        <a:pt x="293" y="175"/>
                      </a:lnTo>
                      <a:lnTo>
                        <a:pt x="293" y="178"/>
                      </a:lnTo>
                      <a:lnTo>
                        <a:pt x="302" y="187"/>
                      </a:lnTo>
                      <a:lnTo>
                        <a:pt x="309" y="197"/>
                      </a:lnTo>
                      <a:lnTo>
                        <a:pt x="297" y="197"/>
                      </a:lnTo>
                      <a:lnTo>
                        <a:pt x="297" y="193"/>
                      </a:lnTo>
                      <a:lnTo>
                        <a:pt x="290" y="182"/>
                      </a:lnTo>
                      <a:lnTo>
                        <a:pt x="282" y="190"/>
                      </a:lnTo>
                      <a:lnTo>
                        <a:pt x="263" y="193"/>
                      </a:lnTo>
                      <a:lnTo>
                        <a:pt x="269" y="194"/>
                      </a:lnTo>
                      <a:lnTo>
                        <a:pt x="261" y="211"/>
                      </a:lnTo>
                      <a:lnTo>
                        <a:pt x="266" y="224"/>
                      </a:lnTo>
                      <a:lnTo>
                        <a:pt x="269" y="241"/>
                      </a:lnTo>
                      <a:lnTo>
                        <a:pt x="275" y="244"/>
                      </a:lnTo>
                      <a:lnTo>
                        <a:pt x="278" y="268"/>
                      </a:lnTo>
                      <a:lnTo>
                        <a:pt x="285" y="272"/>
                      </a:lnTo>
                      <a:lnTo>
                        <a:pt x="293" y="278"/>
                      </a:lnTo>
                      <a:lnTo>
                        <a:pt x="302" y="275"/>
                      </a:lnTo>
                      <a:lnTo>
                        <a:pt x="314" y="272"/>
                      </a:lnTo>
                      <a:lnTo>
                        <a:pt x="319" y="268"/>
                      </a:lnTo>
                      <a:lnTo>
                        <a:pt x="312" y="256"/>
                      </a:lnTo>
                      <a:lnTo>
                        <a:pt x="312" y="251"/>
                      </a:lnTo>
                      <a:lnTo>
                        <a:pt x="302" y="247"/>
                      </a:lnTo>
                      <a:lnTo>
                        <a:pt x="300" y="244"/>
                      </a:lnTo>
                      <a:lnTo>
                        <a:pt x="297" y="238"/>
                      </a:lnTo>
                      <a:lnTo>
                        <a:pt x="293" y="221"/>
                      </a:lnTo>
                      <a:lnTo>
                        <a:pt x="300" y="232"/>
                      </a:lnTo>
                      <a:lnTo>
                        <a:pt x="302" y="241"/>
                      </a:lnTo>
                      <a:lnTo>
                        <a:pt x="309" y="238"/>
                      </a:lnTo>
                      <a:lnTo>
                        <a:pt x="321" y="229"/>
                      </a:lnTo>
                      <a:lnTo>
                        <a:pt x="319" y="238"/>
                      </a:lnTo>
                      <a:lnTo>
                        <a:pt x="327" y="244"/>
                      </a:lnTo>
                      <a:lnTo>
                        <a:pt x="324" y="256"/>
                      </a:lnTo>
                      <a:lnTo>
                        <a:pt x="333" y="259"/>
                      </a:lnTo>
                      <a:lnTo>
                        <a:pt x="324" y="271"/>
                      </a:lnTo>
                      <a:lnTo>
                        <a:pt x="329" y="275"/>
                      </a:lnTo>
                      <a:lnTo>
                        <a:pt x="317" y="290"/>
                      </a:lnTo>
                      <a:lnTo>
                        <a:pt x="309" y="287"/>
                      </a:lnTo>
                      <a:lnTo>
                        <a:pt x="309" y="275"/>
                      </a:lnTo>
                      <a:lnTo>
                        <a:pt x="305" y="280"/>
                      </a:lnTo>
                      <a:lnTo>
                        <a:pt x="306" y="287"/>
                      </a:lnTo>
                      <a:lnTo>
                        <a:pt x="314" y="295"/>
                      </a:lnTo>
                      <a:lnTo>
                        <a:pt x="306" y="306"/>
                      </a:lnTo>
                      <a:lnTo>
                        <a:pt x="306" y="315"/>
                      </a:lnTo>
                      <a:lnTo>
                        <a:pt x="300" y="336"/>
                      </a:lnTo>
                      <a:lnTo>
                        <a:pt x="297" y="337"/>
                      </a:lnTo>
                      <a:lnTo>
                        <a:pt x="300" y="342"/>
                      </a:lnTo>
                      <a:lnTo>
                        <a:pt x="319" y="342"/>
                      </a:lnTo>
                      <a:lnTo>
                        <a:pt x="317" y="357"/>
                      </a:lnTo>
                      <a:lnTo>
                        <a:pt x="294" y="376"/>
                      </a:lnTo>
                      <a:lnTo>
                        <a:pt x="302" y="390"/>
                      </a:lnTo>
                      <a:lnTo>
                        <a:pt x="300" y="391"/>
                      </a:lnTo>
                      <a:lnTo>
                        <a:pt x="312" y="406"/>
                      </a:lnTo>
                      <a:lnTo>
                        <a:pt x="321" y="402"/>
                      </a:lnTo>
                      <a:lnTo>
                        <a:pt x="331" y="390"/>
                      </a:lnTo>
                      <a:lnTo>
                        <a:pt x="339" y="390"/>
                      </a:lnTo>
                      <a:lnTo>
                        <a:pt x="331" y="379"/>
                      </a:lnTo>
                      <a:lnTo>
                        <a:pt x="333" y="369"/>
                      </a:lnTo>
                      <a:lnTo>
                        <a:pt x="341" y="367"/>
                      </a:lnTo>
                      <a:lnTo>
                        <a:pt x="341" y="348"/>
                      </a:lnTo>
                      <a:lnTo>
                        <a:pt x="351" y="336"/>
                      </a:lnTo>
                      <a:lnTo>
                        <a:pt x="381" y="337"/>
                      </a:lnTo>
                      <a:lnTo>
                        <a:pt x="382" y="342"/>
                      </a:lnTo>
                      <a:lnTo>
                        <a:pt x="387" y="337"/>
                      </a:lnTo>
                      <a:lnTo>
                        <a:pt x="382" y="328"/>
                      </a:lnTo>
                      <a:lnTo>
                        <a:pt x="360" y="328"/>
                      </a:lnTo>
                      <a:lnTo>
                        <a:pt x="356" y="315"/>
                      </a:lnTo>
                      <a:lnTo>
                        <a:pt x="368" y="321"/>
                      </a:lnTo>
                      <a:lnTo>
                        <a:pt x="390" y="319"/>
                      </a:lnTo>
                      <a:lnTo>
                        <a:pt x="408" y="333"/>
                      </a:lnTo>
                      <a:lnTo>
                        <a:pt x="412" y="323"/>
                      </a:lnTo>
                      <a:lnTo>
                        <a:pt x="409" y="309"/>
                      </a:lnTo>
                      <a:lnTo>
                        <a:pt x="418" y="298"/>
                      </a:lnTo>
                      <a:lnTo>
                        <a:pt x="416" y="309"/>
                      </a:lnTo>
                      <a:lnTo>
                        <a:pt x="426" y="319"/>
                      </a:lnTo>
                      <a:lnTo>
                        <a:pt x="440" y="319"/>
                      </a:lnTo>
                      <a:lnTo>
                        <a:pt x="445" y="306"/>
                      </a:lnTo>
                      <a:lnTo>
                        <a:pt x="460" y="295"/>
                      </a:lnTo>
                      <a:lnTo>
                        <a:pt x="470" y="314"/>
                      </a:lnTo>
                      <a:lnTo>
                        <a:pt x="471" y="333"/>
                      </a:lnTo>
                      <a:lnTo>
                        <a:pt x="483" y="340"/>
                      </a:lnTo>
                      <a:lnTo>
                        <a:pt x="498" y="336"/>
                      </a:lnTo>
                      <a:lnTo>
                        <a:pt x="509" y="342"/>
                      </a:lnTo>
                      <a:lnTo>
                        <a:pt x="524" y="340"/>
                      </a:lnTo>
                      <a:lnTo>
                        <a:pt x="526" y="349"/>
                      </a:lnTo>
                      <a:lnTo>
                        <a:pt x="545" y="356"/>
                      </a:lnTo>
                      <a:lnTo>
                        <a:pt x="561" y="363"/>
                      </a:lnTo>
                      <a:lnTo>
                        <a:pt x="580" y="381"/>
                      </a:lnTo>
                      <a:lnTo>
                        <a:pt x="588" y="365"/>
                      </a:lnTo>
                      <a:lnTo>
                        <a:pt x="594" y="342"/>
                      </a:lnTo>
                      <a:lnTo>
                        <a:pt x="595" y="329"/>
                      </a:lnTo>
                      <a:lnTo>
                        <a:pt x="594" y="318"/>
                      </a:lnTo>
                      <a:lnTo>
                        <a:pt x="598" y="303"/>
                      </a:lnTo>
                      <a:lnTo>
                        <a:pt x="591" y="288"/>
                      </a:lnTo>
                      <a:lnTo>
                        <a:pt x="584" y="268"/>
                      </a:lnTo>
                      <a:lnTo>
                        <a:pt x="592" y="275"/>
                      </a:lnTo>
                      <a:lnTo>
                        <a:pt x="578" y="251"/>
                      </a:lnTo>
                      <a:lnTo>
                        <a:pt x="565" y="248"/>
                      </a:lnTo>
                      <a:lnTo>
                        <a:pt x="563" y="257"/>
                      </a:lnTo>
                      <a:lnTo>
                        <a:pt x="552" y="253"/>
                      </a:lnTo>
                      <a:lnTo>
                        <a:pt x="555" y="278"/>
                      </a:lnTo>
                      <a:lnTo>
                        <a:pt x="530" y="278"/>
                      </a:lnTo>
                      <a:lnTo>
                        <a:pt x="517" y="271"/>
                      </a:lnTo>
                      <a:lnTo>
                        <a:pt x="521" y="264"/>
                      </a:lnTo>
                      <a:lnTo>
                        <a:pt x="532" y="263"/>
                      </a:lnTo>
                      <a:lnTo>
                        <a:pt x="551" y="241"/>
                      </a:lnTo>
                      <a:lnTo>
                        <a:pt x="557" y="234"/>
                      </a:lnTo>
                      <a:lnTo>
                        <a:pt x="557" y="217"/>
                      </a:lnTo>
                      <a:lnTo>
                        <a:pt x="551" y="202"/>
                      </a:lnTo>
                      <a:lnTo>
                        <a:pt x="525" y="167"/>
                      </a:lnTo>
                      <a:lnTo>
                        <a:pt x="503" y="141"/>
                      </a:lnTo>
                      <a:lnTo>
                        <a:pt x="486" y="125"/>
                      </a:lnTo>
                      <a:lnTo>
                        <a:pt x="466" y="109"/>
                      </a:lnTo>
                      <a:lnTo>
                        <a:pt x="447" y="94"/>
                      </a:lnTo>
                      <a:lnTo>
                        <a:pt x="426" y="81"/>
                      </a:lnTo>
                      <a:lnTo>
                        <a:pt x="405" y="67"/>
                      </a:lnTo>
                      <a:lnTo>
                        <a:pt x="381" y="52"/>
                      </a:lnTo>
                      <a:lnTo>
                        <a:pt x="354" y="40"/>
                      </a:lnTo>
                      <a:lnTo>
                        <a:pt x="328" y="29"/>
                      </a:lnTo>
                      <a:lnTo>
                        <a:pt x="298" y="20"/>
                      </a:lnTo>
                      <a:lnTo>
                        <a:pt x="278" y="14"/>
                      </a:lnTo>
                      <a:lnTo>
                        <a:pt x="254" y="9"/>
                      </a:lnTo>
                      <a:lnTo>
                        <a:pt x="231" y="5"/>
                      </a:lnTo>
                      <a:lnTo>
                        <a:pt x="207" y="2"/>
                      </a:lnTo>
                      <a:lnTo>
                        <a:pt x="185" y="1"/>
                      </a:lnTo>
                      <a:lnTo>
                        <a:pt x="161" y="0"/>
                      </a:lnTo>
                      <a:lnTo>
                        <a:pt x="138" y="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17" name="Freeform 69">
                  <a:extLst>
                    <a:ext uri="{FF2B5EF4-FFF2-40B4-BE49-F238E27FC236}">
                      <a16:creationId xmlns:a16="http://schemas.microsoft.com/office/drawing/2014/main" id="{FF2C27B9-EB2C-9D68-8490-F3F3585F7837}"/>
                    </a:ext>
                  </a:extLst>
                </p:cNvPr>
                <p:cNvSpPr>
                  <a:spLocks/>
                </p:cNvSpPr>
                <p:nvPr/>
              </p:nvSpPr>
              <p:spPr bwMode="auto">
                <a:xfrm>
                  <a:off x="4869" y="2985"/>
                  <a:ext cx="109" cy="142"/>
                </a:xfrm>
                <a:custGeom>
                  <a:avLst/>
                  <a:gdLst>
                    <a:gd name="T0" fmla="*/ 164 w 329"/>
                    <a:gd name="T1" fmla="*/ 8 h 425"/>
                    <a:gd name="T2" fmla="*/ 135 w 329"/>
                    <a:gd name="T3" fmla="*/ 21 h 425"/>
                    <a:gd name="T4" fmla="*/ 130 w 329"/>
                    <a:gd name="T5" fmla="*/ 39 h 425"/>
                    <a:gd name="T6" fmla="*/ 94 w 329"/>
                    <a:gd name="T7" fmla="*/ 47 h 425"/>
                    <a:gd name="T8" fmla="*/ 54 w 329"/>
                    <a:gd name="T9" fmla="*/ 52 h 425"/>
                    <a:gd name="T10" fmla="*/ 40 w 329"/>
                    <a:gd name="T11" fmla="*/ 71 h 425"/>
                    <a:gd name="T12" fmla="*/ 19 w 329"/>
                    <a:gd name="T13" fmla="*/ 93 h 425"/>
                    <a:gd name="T14" fmla="*/ 13 w 329"/>
                    <a:gd name="T15" fmla="*/ 122 h 425"/>
                    <a:gd name="T16" fmla="*/ 5 w 329"/>
                    <a:gd name="T17" fmla="*/ 144 h 425"/>
                    <a:gd name="T18" fmla="*/ 9 w 329"/>
                    <a:gd name="T19" fmla="*/ 176 h 425"/>
                    <a:gd name="T20" fmla="*/ 21 w 329"/>
                    <a:gd name="T21" fmla="*/ 213 h 425"/>
                    <a:gd name="T22" fmla="*/ 62 w 329"/>
                    <a:gd name="T23" fmla="*/ 238 h 425"/>
                    <a:gd name="T24" fmla="*/ 99 w 329"/>
                    <a:gd name="T25" fmla="*/ 224 h 425"/>
                    <a:gd name="T26" fmla="*/ 121 w 329"/>
                    <a:gd name="T27" fmla="*/ 209 h 425"/>
                    <a:gd name="T28" fmla="*/ 135 w 329"/>
                    <a:gd name="T29" fmla="*/ 214 h 425"/>
                    <a:gd name="T30" fmla="*/ 157 w 329"/>
                    <a:gd name="T31" fmla="*/ 217 h 425"/>
                    <a:gd name="T32" fmla="*/ 163 w 329"/>
                    <a:gd name="T33" fmla="*/ 247 h 425"/>
                    <a:gd name="T34" fmla="*/ 178 w 329"/>
                    <a:gd name="T35" fmla="*/ 256 h 425"/>
                    <a:gd name="T36" fmla="*/ 197 w 329"/>
                    <a:gd name="T37" fmla="*/ 292 h 425"/>
                    <a:gd name="T38" fmla="*/ 186 w 329"/>
                    <a:gd name="T39" fmla="*/ 318 h 425"/>
                    <a:gd name="T40" fmla="*/ 187 w 329"/>
                    <a:gd name="T41" fmla="*/ 340 h 425"/>
                    <a:gd name="T42" fmla="*/ 202 w 329"/>
                    <a:gd name="T43" fmla="*/ 371 h 425"/>
                    <a:gd name="T44" fmla="*/ 211 w 329"/>
                    <a:gd name="T45" fmla="*/ 406 h 425"/>
                    <a:gd name="T46" fmla="*/ 228 w 329"/>
                    <a:gd name="T47" fmla="*/ 425 h 425"/>
                    <a:gd name="T48" fmla="*/ 257 w 329"/>
                    <a:gd name="T49" fmla="*/ 392 h 425"/>
                    <a:gd name="T50" fmla="*/ 294 w 329"/>
                    <a:gd name="T51" fmla="*/ 323 h 425"/>
                    <a:gd name="T52" fmla="*/ 318 w 329"/>
                    <a:gd name="T53" fmla="*/ 252 h 425"/>
                    <a:gd name="T54" fmla="*/ 322 w 329"/>
                    <a:gd name="T55" fmla="*/ 203 h 425"/>
                    <a:gd name="T56" fmla="*/ 318 w 329"/>
                    <a:gd name="T57" fmla="*/ 187 h 425"/>
                    <a:gd name="T58" fmla="*/ 321 w 329"/>
                    <a:gd name="T59" fmla="*/ 128 h 425"/>
                    <a:gd name="T60" fmla="*/ 327 w 329"/>
                    <a:gd name="T61" fmla="*/ 85 h 425"/>
                    <a:gd name="T62" fmla="*/ 327 w 329"/>
                    <a:gd name="T63" fmla="*/ 70 h 425"/>
                    <a:gd name="T64" fmla="*/ 322 w 329"/>
                    <a:gd name="T65" fmla="*/ 48 h 425"/>
                    <a:gd name="T66" fmla="*/ 306 w 329"/>
                    <a:gd name="T67" fmla="*/ 25 h 425"/>
                    <a:gd name="T68" fmla="*/ 287 w 329"/>
                    <a:gd name="T69" fmla="*/ 54 h 425"/>
                    <a:gd name="T70" fmla="*/ 256 w 329"/>
                    <a:gd name="T71" fmla="*/ 47 h 425"/>
                    <a:gd name="T72" fmla="*/ 236 w 329"/>
                    <a:gd name="T73" fmla="*/ 40 h 425"/>
                    <a:gd name="T74" fmla="*/ 215 w 329"/>
                    <a:gd name="T75" fmla="*/ 24 h 425"/>
                    <a:gd name="T76" fmla="*/ 190 w 329"/>
                    <a:gd name="T77" fmla="*/ 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9" h="425">
                      <a:moveTo>
                        <a:pt x="168" y="0"/>
                      </a:moveTo>
                      <a:lnTo>
                        <a:pt x="164" y="8"/>
                      </a:lnTo>
                      <a:lnTo>
                        <a:pt x="140" y="21"/>
                      </a:lnTo>
                      <a:lnTo>
                        <a:pt x="135" y="21"/>
                      </a:lnTo>
                      <a:lnTo>
                        <a:pt x="128" y="31"/>
                      </a:lnTo>
                      <a:lnTo>
                        <a:pt x="130" y="39"/>
                      </a:lnTo>
                      <a:lnTo>
                        <a:pt x="121" y="44"/>
                      </a:lnTo>
                      <a:lnTo>
                        <a:pt x="94" y="47"/>
                      </a:lnTo>
                      <a:lnTo>
                        <a:pt x="78" y="36"/>
                      </a:lnTo>
                      <a:lnTo>
                        <a:pt x="54" y="52"/>
                      </a:lnTo>
                      <a:lnTo>
                        <a:pt x="50" y="56"/>
                      </a:lnTo>
                      <a:lnTo>
                        <a:pt x="40" y="71"/>
                      </a:lnTo>
                      <a:lnTo>
                        <a:pt x="25" y="71"/>
                      </a:lnTo>
                      <a:lnTo>
                        <a:pt x="19" y="93"/>
                      </a:lnTo>
                      <a:lnTo>
                        <a:pt x="19" y="106"/>
                      </a:lnTo>
                      <a:lnTo>
                        <a:pt x="13" y="122"/>
                      </a:lnTo>
                      <a:lnTo>
                        <a:pt x="10" y="125"/>
                      </a:lnTo>
                      <a:lnTo>
                        <a:pt x="5" y="144"/>
                      </a:lnTo>
                      <a:lnTo>
                        <a:pt x="0" y="159"/>
                      </a:lnTo>
                      <a:lnTo>
                        <a:pt x="9" y="176"/>
                      </a:lnTo>
                      <a:lnTo>
                        <a:pt x="9" y="194"/>
                      </a:lnTo>
                      <a:lnTo>
                        <a:pt x="21" y="213"/>
                      </a:lnTo>
                      <a:lnTo>
                        <a:pt x="48" y="233"/>
                      </a:lnTo>
                      <a:lnTo>
                        <a:pt x="62" y="238"/>
                      </a:lnTo>
                      <a:lnTo>
                        <a:pt x="85" y="229"/>
                      </a:lnTo>
                      <a:lnTo>
                        <a:pt x="99" y="224"/>
                      </a:lnTo>
                      <a:lnTo>
                        <a:pt x="118" y="211"/>
                      </a:lnTo>
                      <a:lnTo>
                        <a:pt x="121" y="209"/>
                      </a:lnTo>
                      <a:lnTo>
                        <a:pt x="128" y="207"/>
                      </a:lnTo>
                      <a:lnTo>
                        <a:pt x="135" y="214"/>
                      </a:lnTo>
                      <a:lnTo>
                        <a:pt x="148" y="209"/>
                      </a:lnTo>
                      <a:lnTo>
                        <a:pt x="157" y="217"/>
                      </a:lnTo>
                      <a:lnTo>
                        <a:pt x="160" y="236"/>
                      </a:lnTo>
                      <a:lnTo>
                        <a:pt x="163" y="247"/>
                      </a:lnTo>
                      <a:lnTo>
                        <a:pt x="168" y="249"/>
                      </a:lnTo>
                      <a:lnTo>
                        <a:pt x="178" y="256"/>
                      </a:lnTo>
                      <a:lnTo>
                        <a:pt x="184" y="264"/>
                      </a:lnTo>
                      <a:lnTo>
                        <a:pt x="197" y="292"/>
                      </a:lnTo>
                      <a:lnTo>
                        <a:pt x="193" y="296"/>
                      </a:lnTo>
                      <a:lnTo>
                        <a:pt x="186" y="318"/>
                      </a:lnTo>
                      <a:lnTo>
                        <a:pt x="183" y="325"/>
                      </a:lnTo>
                      <a:lnTo>
                        <a:pt x="187" y="340"/>
                      </a:lnTo>
                      <a:lnTo>
                        <a:pt x="198" y="356"/>
                      </a:lnTo>
                      <a:lnTo>
                        <a:pt x="202" y="371"/>
                      </a:lnTo>
                      <a:lnTo>
                        <a:pt x="206" y="385"/>
                      </a:lnTo>
                      <a:lnTo>
                        <a:pt x="211" y="406"/>
                      </a:lnTo>
                      <a:lnTo>
                        <a:pt x="211" y="423"/>
                      </a:lnTo>
                      <a:lnTo>
                        <a:pt x="228" y="425"/>
                      </a:lnTo>
                      <a:lnTo>
                        <a:pt x="240" y="419"/>
                      </a:lnTo>
                      <a:lnTo>
                        <a:pt x="257" y="392"/>
                      </a:lnTo>
                      <a:lnTo>
                        <a:pt x="275" y="361"/>
                      </a:lnTo>
                      <a:lnTo>
                        <a:pt x="294" y="323"/>
                      </a:lnTo>
                      <a:lnTo>
                        <a:pt x="310" y="280"/>
                      </a:lnTo>
                      <a:lnTo>
                        <a:pt x="318" y="252"/>
                      </a:lnTo>
                      <a:lnTo>
                        <a:pt x="326" y="214"/>
                      </a:lnTo>
                      <a:lnTo>
                        <a:pt x="322" y="203"/>
                      </a:lnTo>
                      <a:lnTo>
                        <a:pt x="321" y="197"/>
                      </a:lnTo>
                      <a:lnTo>
                        <a:pt x="318" y="187"/>
                      </a:lnTo>
                      <a:lnTo>
                        <a:pt x="317" y="151"/>
                      </a:lnTo>
                      <a:lnTo>
                        <a:pt x="321" y="128"/>
                      </a:lnTo>
                      <a:lnTo>
                        <a:pt x="329" y="104"/>
                      </a:lnTo>
                      <a:lnTo>
                        <a:pt x="327" y="85"/>
                      </a:lnTo>
                      <a:lnTo>
                        <a:pt x="327" y="74"/>
                      </a:lnTo>
                      <a:lnTo>
                        <a:pt x="327" y="70"/>
                      </a:lnTo>
                      <a:lnTo>
                        <a:pt x="322" y="58"/>
                      </a:lnTo>
                      <a:lnTo>
                        <a:pt x="322" y="48"/>
                      </a:lnTo>
                      <a:lnTo>
                        <a:pt x="314" y="25"/>
                      </a:lnTo>
                      <a:lnTo>
                        <a:pt x="306" y="25"/>
                      </a:lnTo>
                      <a:lnTo>
                        <a:pt x="296" y="44"/>
                      </a:lnTo>
                      <a:lnTo>
                        <a:pt x="287" y="54"/>
                      </a:lnTo>
                      <a:lnTo>
                        <a:pt x="280" y="43"/>
                      </a:lnTo>
                      <a:lnTo>
                        <a:pt x="256" y="47"/>
                      </a:lnTo>
                      <a:lnTo>
                        <a:pt x="246" y="39"/>
                      </a:lnTo>
                      <a:lnTo>
                        <a:pt x="236" y="40"/>
                      </a:lnTo>
                      <a:lnTo>
                        <a:pt x="222" y="25"/>
                      </a:lnTo>
                      <a:lnTo>
                        <a:pt x="215" y="24"/>
                      </a:lnTo>
                      <a:lnTo>
                        <a:pt x="203" y="16"/>
                      </a:lnTo>
                      <a:lnTo>
                        <a:pt x="190" y="8"/>
                      </a:lnTo>
                      <a:lnTo>
                        <a:pt x="16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18" name="Freeform 70">
                  <a:extLst>
                    <a:ext uri="{FF2B5EF4-FFF2-40B4-BE49-F238E27FC236}">
                      <a16:creationId xmlns:a16="http://schemas.microsoft.com/office/drawing/2014/main" id="{08596B94-CCEA-EAE6-DDDB-67EA52A17768}"/>
                    </a:ext>
                  </a:extLst>
                </p:cNvPr>
                <p:cNvSpPr>
                  <a:spLocks/>
                </p:cNvSpPr>
                <p:nvPr/>
              </p:nvSpPr>
              <p:spPr bwMode="auto">
                <a:xfrm>
                  <a:off x="4795" y="2951"/>
                  <a:ext cx="12" cy="23"/>
                </a:xfrm>
                <a:custGeom>
                  <a:avLst/>
                  <a:gdLst>
                    <a:gd name="T0" fmla="*/ 11 w 36"/>
                    <a:gd name="T1" fmla="*/ 0 h 69"/>
                    <a:gd name="T2" fmla="*/ 0 w 36"/>
                    <a:gd name="T3" fmla="*/ 8 h 69"/>
                    <a:gd name="T4" fmla="*/ 8 w 36"/>
                    <a:gd name="T5" fmla="*/ 19 h 69"/>
                    <a:gd name="T6" fmla="*/ 15 w 36"/>
                    <a:gd name="T7" fmla="*/ 19 h 69"/>
                    <a:gd name="T8" fmla="*/ 19 w 36"/>
                    <a:gd name="T9" fmla="*/ 35 h 69"/>
                    <a:gd name="T10" fmla="*/ 12 w 36"/>
                    <a:gd name="T11" fmla="*/ 46 h 69"/>
                    <a:gd name="T12" fmla="*/ 0 w 36"/>
                    <a:gd name="T13" fmla="*/ 50 h 69"/>
                    <a:gd name="T14" fmla="*/ 12 w 36"/>
                    <a:gd name="T15" fmla="*/ 51 h 69"/>
                    <a:gd name="T16" fmla="*/ 23 w 36"/>
                    <a:gd name="T17" fmla="*/ 69 h 69"/>
                    <a:gd name="T18" fmla="*/ 24 w 36"/>
                    <a:gd name="T19" fmla="*/ 61 h 69"/>
                    <a:gd name="T20" fmla="*/ 28 w 36"/>
                    <a:gd name="T21" fmla="*/ 61 h 69"/>
                    <a:gd name="T22" fmla="*/ 29 w 36"/>
                    <a:gd name="T23" fmla="*/ 47 h 69"/>
                    <a:gd name="T24" fmla="*/ 34 w 36"/>
                    <a:gd name="T25" fmla="*/ 51 h 69"/>
                    <a:gd name="T26" fmla="*/ 36 w 36"/>
                    <a:gd name="T27" fmla="*/ 47 h 69"/>
                    <a:gd name="T28" fmla="*/ 32 w 36"/>
                    <a:gd name="T29" fmla="*/ 37 h 69"/>
                    <a:gd name="T30" fmla="*/ 34 w 36"/>
                    <a:gd name="T31" fmla="*/ 27 h 69"/>
                    <a:gd name="T32" fmla="*/ 27 w 36"/>
                    <a:gd name="T33" fmla="*/ 16 h 69"/>
                    <a:gd name="T34" fmla="*/ 23 w 36"/>
                    <a:gd name="T35" fmla="*/ 15 h 69"/>
                    <a:gd name="T36" fmla="*/ 11 w 36"/>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9">
                      <a:moveTo>
                        <a:pt x="11" y="0"/>
                      </a:moveTo>
                      <a:lnTo>
                        <a:pt x="0" y="8"/>
                      </a:lnTo>
                      <a:lnTo>
                        <a:pt x="8" y="19"/>
                      </a:lnTo>
                      <a:lnTo>
                        <a:pt x="15" y="19"/>
                      </a:lnTo>
                      <a:lnTo>
                        <a:pt x="19" y="35"/>
                      </a:lnTo>
                      <a:lnTo>
                        <a:pt x="12" y="46"/>
                      </a:lnTo>
                      <a:lnTo>
                        <a:pt x="0" y="50"/>
                      </a:lnTo>
                      <a:lnTo>
                        <a:pt x="12" y="51"/>
                      </a:lnTo>
                      <a:lnTo>
                        <a:pt x="23" y="69"/>
                      </a:lnTo>
                      <a:lnTo>
                        <a:pt x="24" y="61"/>
                      </a:lnTo>
                      <a:lnTo>
                        <a:pt x="28" y="61"/>
                      </a:lnTo>
                      <a:lnTo>
                        <a:pt x="29" y="47"/>
                      </a:lnTo>
                      <a:lnTo>
                        <a:pt x="34" y="51"/>
                      </a:lnTo>
                      <a:lnTo>
                        <a:pt x="36" y="47"/>
                      </a:lnTo>
                      <a:lnTo>
                        <a:pt x="32" y="37"/>
                      </a:lnTo>
                      <a:lnTo>
                        <a:pt x="34" y="27"/>
                      </a:lnTo>
                      <a:lnTo>
                        <a:pt x="27" y="16"/>
                      </a:lnTo>
                      <a:lnTo>
                        <a:pt x="23" y="15"/>
                      </a:lnTo>
                      <a:lnTo>
                        <a:pt x="11"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19" name="Freeform 71">
                  <a:extLst>
                    <a:ext uri="{FF2B5EF4-FFF2-40B4-BE49-F238E27FC236}">
                      <a16:creationId xmlns:a16="http://schemas.microsoft.com/office/drawing/2014/main" id="{C4FB9D87-F459-00A2-24F4-F7BF58FBABF9}"/>
                    </a:ext>
                  </a:extLst>
                </p:cNvPr>
                <p:cNvSpPr>
                  <a:spLocks/>
                </p:cNvSpPr>
                <p:nvPr/>
              </p:nvSpPr>
              <p:spPr bwMode="auto">
                <a:xfrm>
                  <a:off x="4803" y="2938"/>
                  <a:ext cx="12" cy="10"/>
                </a:xfrm>
                <a:custGeom>
                  <a:avLst/>
                  <a:gdLst>
                    <a:gd name="T0" fmla="*/ 35 w 35"/>
                    <a:gd name="T1" fmla="*/ 0 h 29"/>
                    <a:gd name="T2" fmla="*/ 30 w 35"/>
                    <a:gd name="T3" fmla="*/ 10 h 29"/>
                    <a:gd name="T4" fmla="*/ 7 w 35"/>
                    <a:gd name="T5" fmla="*/ 29 h 29"/>
                    <a:gd name="T6" fmla="*/ 0 w 35"/>
                    <a:gd name="T7" fmla="*/ 19 h 29"/>
                    <a:gd name="T8" fmla="*/ 15 w 35"/>
                    <a:gd name="T9" fmla="*/ 8 h 29"/>
                    <a:gd name="T10" fmla="*/ 14 w 35"/>
                    <a:gd name="T11" fmla="*/ 7 h 29"/>
                    <a:gd name="T12" fmla="*/ 20 w 35"/>
                    <a:gd name="T13" fmla="*/ 0 h 29"/>
                    <a:gd name="T14" fmla="*/ 35 w 35"/>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9">
                      <a:moveTo>
                        <a:pt x="35" y="0"/>
                      </a:moveTo>
                      <a:lnTo>
                        <a:pt x="30" y="10"/>
                      </a:lnTo>
                      <a:lnTo>
                        <a:pt x="7" y="29"/>
                      </a:lnTo>
                      <a:lnTo>
                        <a:pt x="0" y="19"/>
                      </a:lnTo>
                      <a:lnTo>
                        <a:pt x="15" y="8"/>
                      </a:lnTo>
                      <a:lnTo>
                        <a:pt x="14" y="7"/>
                      </a:lnTo>
                      <a:lnTo>
                        <a:pt x="20" y="0"/>
                      </a:lnTo>
                      <a:lnTo>
                        <a:pt x="3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20" name="Freeform 72">
                  <a:extLst>
                    <a:ext uri="{FF2B5EF4-FFF2-40B4-BE49-F238E27FC236}">
                      <a16:creationId xmlns:a16="http://schemas.microsoft.com/office/drawing/2014/main" id="{DD3391D7-750B-095E-4D28-B6FCF6F7AE85}"/>
                    </a:ext>
                  </a:extLst>
                </p:cNvPr>
                <p:cNvSpPr>
                  <a:spLocks/>
                </p:cNvSpPr>
                <p:nvPr/>
              </p:nvSpPr>
              <p:spPr bwMode="auto">
                <a:xfrm>
                  <a:off x="4812" y="2939"/>
                  <a:ext cx="21" cy="39"/>
                </a:xfrm>
                <a:custGeom>
                  <a:avLst/>
                  <a:gdLst>
                    <a:gd name="T0" fmla="*/ 48 w 64"/>
                    <a:gd name="T1" fmla="*/ 0 h 115"/>
                    <a:gd name="T2" fmla="*/ 43 w 64"/>
                    <a:gd name="T3" fmla="*/ 8 h 115"/>
                    <a:gd name="T4" fmla="*/ 36 w 64"/>
                    <a:gd name="T5" fmla="*/ 0 h 115"/>
                    <a:gd name="T6" fmla="*/ 21 w 64"/>
                    <a:gd name="T7" fmla="*/ 3 h 115"/>
                    <a:gd name="T8" fmla="*/ 15 w 64"/>
                    <a:gd name="T9" fmla="*/ 9 h 115"/>
                    <a:gd name="T10" fmla="*/ 9 w 64"/>
                    <a:gd name="T11" fmla="*/ 9 h 115"/>
                    <a:gd name="T12" fmla="*/ 4 w 64"/>
                    <a:gd name="T13" fmla="*/ 19 h 115"/>
                    <a:gd name="T14" fmla="*/ 0 w 64"/>
                    <a:gd name="T15" fmla="*/ 24 h 115"/>
                    <a:gd name="T16" fmla="*/ 0 w 64"/>
                    <a:gd name="T17" fmla="*/ 32 h 115"/>
                    <a:gd name="T18" fmla="*/ 9 w 64"/>
                    <a:gd name="T19" fmla="*/ 38 h 115"/>
                    <a:gd name="T20" fmla="*/ 12 w 64"/>
                    <a:gd name="T21" fmla="*/ 43 h 115"/>
                    <a:gd name="T22" fmla="*/ 10 w 64"/>
                    <a:gd name="T23" fmla="*/ 57 h 115"/>
                    <a:gd name="T24" fmla="*/ 13 w 64"/>
                    <a:gd name="T25" fmla="*/ 66 h 115"/>
                    <a:gd name="T26" fmla="*/ 17 w 64"/>
                    <a:gd name="T27" fmla="*/ 72 h 115"/>
                    <a:gd name="T28" fmla="*/ 12 w 64"/>
                    <a:gd name="T29" fmla="*/ 81 h 115"/>
                    <a:gd name="T30" fmla="*/ 12 w 64"/>
                    <a:gd name="T31" fmla="*/ 86 h 115"/>
                    <a:gd name="T32" fmla="*/ 15 w 64"/>
                    <a:gd name="T33" fmla="*/ 101 h 115"/>
                    <a:gd name="T34" fmla="*/ 16 w 64"/>
                    <a:gd name="T35" fmla="*/ 111 h 115"/>
                    <a:gd name="T36" fmla="*/ 21 w 64"/>
                    <a:gd name="T37" fmla="*/ 109 h 115"/>
                    <a:gd name="T38" fmla="*/ 25 w 64"/>
                    <a:gd name="T39" fmla="*/ 115 h 115"/>
                    <a:gd name="T40" fmla="*/ 36 w 64"/>
                    <a:gd name="T41" fmla="*/ 112 h 115"/>
                    <a:gd name="T42" fmla="*/ 39 w 64"/>
                    <a:gd name="T43" fmla="*/ 100 h 115"/>
                    <a:gd name="T44" fmla="*/ 39 w 64"/>
                    <a:gd name="T45" fmla="*/ 93 h 115"/>
                    <a:gd name="T46" fmla="*/ 44 w 64"/>
                    <a:gd name="T47" fmla="*/ 86 h 115"/>
                    <a:gd name="T48" fmla="*/ 50 w 64"/>
                    <a:gd name="T49" fmla="*/ 84 h 115"/>
                    <a:gd name="T50" fmla="*/ 58 w 64"/>
                    <a:gd name="T51" fmla="*/ 69 h 115"/>
                    <a:gd name="T52" fmla="*/ 63 w 64"/>
                    <a:gd name="T53" fmla="*/ 69 h 115"/>
                    <a:gd name="T54" fmla="*/ 64 w 64"/>
                    <a:gd name="T55" fmla="*/ 62 h 115"/>
                    <a:gd name="T56" fmla="*/ 64 w 64"/>
                    <a:gd name="T57" fmla="*/ 55 h 115"/>
                    <a:gd name="T58" fmla="*/ 60 w 64"/>
                    <a:gd name="T59" fmla="*/ 49 h 115"/>
                    <a:gd name="T60" fmla="*/ 60 w 64"/>
                    <a:gd name="T61" fmla="*/ 38 h 115"/>
                    <a:gd name="T62" fmla="*/ 56 w 64"/>
                    <a:gd name="T63" fmla="*/ 28 h 115"/>
                    <a:gd name="T64" fmla="*/ 50 w 64"/>
                    <a:gd name="T65" fmla="*/ 16 h 115"/>
                    <a:gd name="T66" fmla="*/ 48 w 64"/>
                    <a:gd name="T6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115">
                      <a:moveTo>
                        <a:pt x="48" y="0"/>
                      </a:moveTo>
                      <a:lnTo>
                        <a:pt x="43" y="8"/>
                      </a:lnTo>
                      <a:lnTo>
                        <a:pt x="36" y="0"/>
                      </a:lnTo>
                      <a:lnTo>
                        <a:pt x="21" y="3"/>
                      </a:lnTo>
                      <a:lnTo>
                        <a:pt x="15" y="9"/>
                      </a:lnTo>
                      <a:lnTo>
                        <a:pt x="9" y="9"/>
                      </a:lnTo>
                      <a:lnTo>
                        <a:pt x="4" y="19"/>
                      </a:lnTo>
                      <a:lnTo>
                        <a:pt x="0" y="24"/>
                      </a:lnTo>
                      <a:lnTo>
                        <a:pt x="0" y="32"/>
                      </a:lnTo>
                      <a:lnTo>
                        <a:pt x="9" y="38"/>
                      </a:lnTo>
                      <a:lnTo>
                        <a:pt x="12" y="43"/>
                      </a:lnTo>
                      <a:lnTo>
                        <a:pt x="10" y="57"/>
                      </a:lnTo>
                      <a:lnTo>
                        <a:pt x="13" y="66"/>
                      </a:lnTo>
                      <a:lnTo>
                        <a:pt x="17" y="72"/>
                      </a:lnTo>
                      <a:lnTo>
                        <a:pt x="12" y="81"/>
                      </a:lnTo>
                      <a:lnTo>
                        <a:pt x="12" y="86"/>
                      </a:lnTo>
                      <a:lnTo>
                        <a:pt x="15" y="101"/>
                      </a:lnTo>
                      <a:lnTo>
                        <a:pt x="16" y="111"/>
                      </a:lnTo>
                      <a:lnTo>
                        <a:pt x="21" y="109"/>
                      </a:lnTo>
                      <a:lnTo>
                        <a:pt x="25" y="115"/>
                      </a:lnTo>
                      <a:lnTo>
                        <a:pt x="36" y="112"/>
                      </a:lnTo>
                      <a:lnTo>
                        <a:pt x="39" y="100"/>
                      </a:lnTo>
                      <a:lnTo>
                        <a:pt x="39" y="93"/>
                      </a:lnTo>
                      <a:lnTo>
                        <a:pt x="44" y="86"/>
                      </a:lnTo>
                      <a:lnTo>
                        <a:pt x="50" y="84"/>
                      </a:lnTo>
                      <a:lnTo>
                        <a:pt x="58" y="69"/>
                      </a:lnTo>
                      <a:lnTo>
                        <a:pt x="63" y="69"/>
                      </a:lnTo>
                      <a:lnTo>
                        <a:pt x="64" y="62"/>
                      </a:lnTo>
                      <a:lnTo>
                        <a:pt x="64" y="55"/>
                      </a:lnTo>
                      <a:lnTo>
                        <a:pt x="60" y="49"/>
                      </a:lnTo>
                      <a:lnTo>
                        <a:pt x="60" y="38"/>
                      </a:lnTo>
                      <a:lnTo>
                        <a:pt x="56" y="28"/>
                      </a:lnTo>
                      <a:lnTo>
                        <a:pt x="50" y="16"/>
                      </a:lnTo>
                      <a:lnTo>
                        <a:pt x="4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21" name="Freeform 73">
                  <a:extLst>
                    <a:ext uri="{FF2B5EF4-FFF2-40B4-BE49-F238E27FC236}">
                      <a16:creationId xmlns:a16="http://schemas.microsoft.com/office/drawing/2014/main" id="{AD0DCB74-48F1-017C-90EF-8447C7FE22F5}"/>
                    </a:ext>
                  </a:extLst>
                </p:cNvPr>
                <p:cNvSpPr>
                  <a:spLocks/>
                </p:cNvSpPr>
                <p:nvPr/>
              </p:nvSpPr>
              <p:spPr bwMode="auto">
                <a:xfrm>
                  <a:off x="4838" y="2964"/>
                  <a:ext cx="5" cy="5"/>
                </a:xfrm>
                <a:custGeom>
                  <a:avLst/>
                  <a:gdLst>
                    <a:gd name="T0" fmla="*/ 11 w 15"/>
                    <a:gd name="T1" fmla="*/ 0 h 14"/>
                    <a:gd name="T2" fmla="*/ 15 w 15"/>
                    <a:gd name="T3" fmla="*/ 4 h 14"/>
                    <a:gd name="T4" fmla="*/ 12 w 15"/>
                    <a:gd name="T5" fmla="*/ 14 h 14"/>
                    <a:gd name="T6" fmla="*/ 4 w 15"/>
                    <a:gd name="T7" fmla="*/ 14 h 14"/>
                    <a:gd name="T8" fmla="*/ 0 w 15"/>
                    <a:gd name="T9" fmla="*/ 6 h 14"/>
                    <a:gd name="T10" fmla="*/ 11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1" y="0"/>
                      </a:moveTo>
                      <a:lnTo>
                        <a:pt x="15" y="4"/>
                      </a:lnTo>
                      <a:lnTo>
                        <a:pt x="12" y="14"/>
                      </a:lnTo>
                      <a:lnTo>
                        <a:pt x="4" y="14"/>
                      </a:lnTo>
                      <a:lnTo>
                        <a:pt x="0" y="6"/>
                      </a:lnTo>
                      <a:lnTo>
                        <a:pt x="11"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22" name="Freeform 74">
                  <a:extLst>
                    <a:ext uri="{FF2B5EF4-FFF2-40B4-BE49-F238E27FC236}">
                      <a16:creationId xmlns:a16="http://schemas.microsoft.com/office/drawing/2014/main" id="{F4957A75-CB0F-DF61-0E96-32BC0F11A055}"/>
                    </a:ext>
                  </a:extLst>
                </p:cNvPr>
                <p:cNvSpPr>
                  <a:spLocks/>
                </p:cNvSpPr>
                <p:nvPr/>
              </p:nvSpPr>
              <p:spPr bwMode="auto">
                <a:xfrm>
                  <a:off x="4858" y="2972"/>
                  <a:ext cx="10" cy="12"/>
                </a:xfrm>
                <a:custGeom>
                  <a:avLst/>
                  <a:gdLst>
                    <a:gd name="T0" fmla="*/ 29 w 29"/>
                    <a:gd name="T1" fmla="*/ 27 h 37"/>
                    <a:gd name="T2" fmla="*/ 20 w 29"/>
                    <a:gd name="T3" fmla="*/ 11 h 37"/>
                    <a:gd name="T4" fmla="*/ 10 w 29"/>
                    <a:gd name="T5" fmla="*/ 6 h 37"/>
                    <a:gd name="T6" fmla="*/ 1 w 29"/>
                    <a:gd name="T7" fmla="*/ 0 h 37"/>
                    <a:gd name="T8" fmla="*/ 0 w 29"/>
                    <a:gd name="T9" fmla="*/ 7 h 37"/>
                    <a:gd name="T10" fmla="*/ 20 w 29"/>
                    <a:gd name="T11" fmla="*/ 27 h 37"/>
                    <a:gd name="T12" fmla="*/ 20 w 29"/>
                    <a:gd name="T13" fmla="*/ 37 h 37"/>
                    <a:gd name="T14" fmla="*/ 29 w 29"/>
                    <a:gd name="T15" fmla="*/ 2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7">
                      <a:moveTo>
                        <a:pt x="29" y="27"/>
                      </a:moveTo>
                      <a:lnTo>
                        <a:pt x="20" y="11"/>
                      </a:lnTo>
                      <a:lnTo>
                        <a:pt x="10" y="6"/>
                      </a:lnTo>
                      <a:lnTo>
                        <a:pt x="1" y="0"/>
                      </a:lnTo>
                      <a:lnTo>
                        <a:pt x="0" y="7"/>
                      </a:lnTo>
                      <a:lnTo>
                        <a:pt x="20" y="27"/>
                      </a:lnTo>
                      <a:lnTo>
                        <a:pt x="20" y="37"/>
                      </a:lnTo>
                      <a:lnTo>
                        <a:pt x="29" y="2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23" name="Freeform 75">
                  <a:extLst>
                    <a:ext uri="{FF2B5EF4-FFF2-40B4-BE49-F238E27FC236}">
                      <a16:creationId xmlns:a16="http://schemas.microsoft.com/office/drawing/2014/main" id="{3F9FA3ED-AF7B-523C-34CD-9B4057F0B8A8}"/>
                    </a:ext>
                  </a:extLst>
                </p:cNvPr>
                <p:cNvSpPr>
                  <a:spLocks/>
                </p:cNvSpPr>
                <p:nvPr/>
              </p:nvSpPr>
              <p:spPr bwMode="auto">
                <a:xfrm>
                  <a:off x="4858" y="2978"/>
                  <a:ext cx="5" cy="4"/>
                </a:xfrm>
                <a:custGeom>
                  <a:avLst/>
                  <a:gdLst>
                    <a:gd name="T0" fmla="*/ 13 w 13"/>
                    <a:gd name="T1" fmla="*/ 12 h 12"/>
                    <a:gd name="T2" fmla="*/ 2 w 13"/>
                    <a:gd name="T3" fmla="*/ 0 h 12"/>
                    <a:gd name="T4" fmla="*/ 0 w 13"/>
                    <a:gd name="T5" fmla="*/ 10 h 12"/>
                    <a:gd name="T6" fmla="*/ 13 w 13"/>
                    <a:gd name="T7" fmla="*/ 12 h 12"/>
                  </a:gdLst>
                  <a:ahLst/>
                  <a:cxnLst>
                    <a:cxn ang="0">
                      <a:pos x="T0" y="T1"/>
                    </a:cxn>
                    <a:cxn ang="0">
                      <a:pos x="T2" y="T3"/>
                    </a:cxn>
                    <a:cxn ang="0">
                      <a:pos x="T4" y="T5"/>
                    </a:cxn>
                    <a:cxn ang="0">
                      <a:pos x="T6" y="T7"/>
                    </a:cxn>
                  </a:cxnLst>
                  <a:rect l="0" t="0" r="r" b="b"/>
                  <a:pathLst>
                    <a:path w="13" h="12">
                      <a:moveTo>
                        <a:pt x="13" y="12"/>
                      </a:moveTo>
                      <a:lnTo>
                        <a:pt x="2" y="0"/>
                      </a:lnTo>
                      <a:lnTo>
                        <a:pt x="0" y="10"/>
                      </a:lnTo>
                      <a:lnTo>
                        <a:pt x="13" y="1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770124" name="Freeform 76">
                  <a:extLst>
                    <a:ext uri="{FF2B5EF4-FFF2-40B4-BE49-F238E27FC236}">
                      <a16:creationId xmlns:a16="http://schemas.microsoft.com/office/drawing/2014/main" id="{1FE2EC3F-E9B5-A33B-BED8-83A1F1E3FB75}"/>
                    </a:ext>
                  </a:extLst>
                </p:cNvPr>
                <p:cNvSpPr>
                  <a:spLocks/>
                </p:cNvSpPr>
                <p:nvPr/>
              </p:nvSpPr>
              <p:spPr bwMode="auto">
                <a:xfrm>
                  <a:off x="4846" y="2918"/>
                  <a:ext cx="12" cy="6"/>
                </a:xfrm>
                <a:custGeom>
                  <a:avLst/>
                  <a:gdLst>
                    <a:gd name="T0" fmla="*/ 36 w 36"/>
                    <a:gd name="T1" fmla="*/ 18 h 19"/>
                    <a:gd name="T2" fmla="*/ 27 w 36"/>
                    <a:gd name="T3" fmla="*/ 15 h 19"/>
                    <a:gd name="T4" fmla="*/ 19 w 36"/>
                    <a:gd name="T5" fmla="*/ 12 h 19"/>
                    <a:gd name="T6" fmla="*/ 0 w 36"/>
                    <a:gd name="T7" fmla="*/ 0 h 19"/>
                    <a:gd name="T8" fmla="*/ 8 w 36"/>
                    <a:gd name="T9" fmla="*/ 14 h 19"/>
                    <a:gd name="T10" fmla="*/ 17 w 36"/>
                    <a:gd name="T11" fmla="*/ 19 h 19"/>
                    <a:gd name="T12" fmla="*/ 36 w 36"/>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6" y="18"/>
                      </a:moveTo>
                      <a:lnTo>
                        <a:pt x="27" y="15"/>
                      </a:lnTo>
                      <a:lnTo>
                        <a:pt x="19" y="12"/>
                      </a:lnTo>
                      <a:lnTo>
                        <a:pt x="0" y="0"/>
                      </a:lnTo>
                      <a:lnTo>
                        <a:pt x="8" y="14"/>
                      </a:lnTo>
                      <a:lnTo>
                        <a:pt x="17" y="19"/>
                      </a:lnTo>
                      <a:lnTo>
                        <a:pt x="36" y="1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grpSp>
        </p:grpSp>
      </p:grpSp>
      <p:pic>
        <p:nvPicPr>
          <p:cNvPr id="770125" name="Picture 77">
            <a:extLst>
              <a:ext uri="{FF2B5EF4-FFF2-40B4-BE49-F238E27FC236}">
                <a16:creationId xmlns:a16="http://schemas.microsoft.com/office/drawing/2014/main" id="{EB3DC06E-5E50-4D5A-F61D-8A5E05AD4A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43900" y="5343656"/>
            <a:ext cx="255588" cy="180975"/>
          </a:xfrm>
          <a:prstGeom prst="rect">
            <a:avLst/>
          </a:prstGeom>
          <a:noFill/>
          <a:extLst>
            <a:ext uri="{909E8E84-426E-40DD-AFC4-6F175D3DCCD1}">
              <a14:hiddenFill xmlns:a14="http://schemas.microsoft.com/office/drawing/2010/main">
                <a:solidFill>
                  <a:srgbClr val="FFFFFF"/>
                </a:solidFill>
              </a14:hiddenFill>
            </a:ext>
          </a:extLst>
        </p:spPr>
      </p:pic>
      <p:grpSp>
        <p:nvGrpSpPr>
          <p:cNvPr id="770126" name="Group 78">
            <a:extLst>
              <a:ext uri="{FF2B5EF4-FFF2-40B4-BE49-F238E27FC236}">
                <a16:creationId xmlns:a16="http://schemas.microsoft.com/office/drawing/2014/main" id="{329726EF-B6E1-3E0D-CF21-43342480E445}"/>
              </a:ext>
            </a:extLst>
          </p:cNvPr>
          <p:cNvGrpSpPr>
            <a:grpSpLocks/>
          </p:cNvGrpSpPr>
          <p:nvPr/>
        </p:nvGrpSpPr>
        <p:grpSpPr bwMode="auto">
          <a:xfrm>
            <a:off x="0" y="1640018"/>
            <a:ext cx="3884613" cy="355600"/>
            <a:chOff x="0" y="924"/>
            <a:chExt cx="2447" cy="224"/>
          </a:xfrm>
        </p:grpSpPr>
        <p:sp>
          <p:nvSpPr>
            <p:cNvPr id="770127" name="Oval 79">
              <a:extLst>
                <a:ext uri="{FF2B5EF4-FFF2-40B4-BE49-F238E27FC236}">
                  <a16:creationId xmlns:a16="http://schemas.microsoft.com/office/drawing/2014/main" id="{D46DB463-8479-D846-8A05-F32185C91B49}"/>
                </a:ext>
              </a:extLst>
            </p:cNvPr>
            <p:cNvSpPr>
              <a:spLocks noChangeArrowheads="1"/>
            </p:cNvSpPr>
            <p:nvPr/>
          </p:nvSpPr>
          <p:spPr bwMode="auto">
            <a:xfrm>
              <a:off x="1247" y="926"/>
              <a:ext cx="1200" cy="222"/>
            </a:xfrm>
            <a:prstGeom prst="ellipse">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Teaching-ability</a:t>
              </a:r>
            </a:p>
          </p:txBody>
        </p:sp>
        <p:sp>
          <p:nvSpPr>
            <p:cNvPr id="770128" name="Oval 80">
              <a:extLst>
                <a:ext uri="{FF2B5EF4-FFF2-40B4-BE49-F238E27FC236}">
                  <a16:creationId xmlns:a16="http://schemas.microsoft.com/office/drawing/2014/main" id="{80F2F8F1-A2DE-5BEA-5823-80B0162A1B7A}"/>
                </a:ext>
              </a:extLst>
            </p:cNvPr>
            <p:cNvSpPr>
              <a:spLocks noChangeArrowheads="1"/>
            </p:cNvSpPr>
            <p:nvPr/>
          </p:nvSpPr>
          <p:spPr bwMode="auto">
            <a:xfrm>
              <a:off x="0" y="924"/>
              <a:ext cx="1200" cy="222"/>
            </a:xfrm>
            <a:prstGeom prst="ellipse">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Teaching-ability</a:t>
              </a:r>
            </a:p>
          </p:txBody>
        </p:sp>
      </p:grpSp>
      <p:grpSp>
        <p:nvGrpSpPr>
          <p:cNvPr id="770129" name="Group 81">
            <a:extLst>
              <a:ext uri="{FF2B5EF4-FFF2-40B4-BE49-F238E27FC236}">
                <a16:creationId xmlns:a16="http://schemas.microsoft.com/office/drawing/2014/main" id="{35B5E417-0F39-0C94-CB51-D9F21BDDF286}"/>
              </a:ext>
            </a:extLst>
          </p:cNvPr>
          <p:cNvGrpSpPr>
            <a:grpSpLocks/>
          </p:cNvGrpSpPr>
          <p:nvPr/>
        </p:nvGrpSpPr>
        <p:grpSpPr bwMode="auto">
          <a:xfrm>
            <a:off x="487363" y="4827718"/>
            <a:ext cx="3125787" cy="1668463"/>
            <a:chOff x="307" y="2932"/>
            <a:chExt cx="1969" cy="1051"/>
          </a:xfrm>
        </p:grpSpPr>
        <p:sp>
          <p:nvSpPr>
            <p:cNvPr id="770130" name="Oval 82">
              <a:extLst>
                <a:ext uri="{FF2B5EF4-FFF2-40B4-BE49-F238E27FC236}">
                  <a16:creationId xmlns:a16="http://schemas.microsoft.com/office/drawing/2014/main" id="{66B1D432-5E0F-3D95-6306-DABF595389DC}"/>
                </a:ext>
              </a:extLst>
            </p:cNvPr>
            <p:cNvSpPr>
              <a:spLocks noChangeArrowheads="1"/>
            </p:cNvSpPr>
            <p:nvPr/>
          </p:nvSpPr>
          <p:spPr bwMode="auto">
            <a:xfrm>
              <a:off x="307" y="3729"/>
              <a:ext cx="802" cy="254"/>
            </a:xfrm>
            <a:prstGeom prst="ellipse">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Difficulty</a:t>
              </a:r>
            </a:p>
          </p:txBody>
        </p:sp>
        <p:sp>
          <p:nvSpPr>
            <p:cNvPr id="770131" name="Oval 83">
              <a:extLst>
                <a:ext uri="{FF2B5EF4-FFF2-40B4-BE49-F238E27FC236}">
                  <a16:creationId xmlns:a16="http://schemas.microsoft.com/office/drawing/2014/main" id="{E3E418A5-2FFA-68CF-DD9F-ED82A1183CFE}"/>
                </a:ext>
              </a:extLst>
            </p:cNvPr>
            <p:cNvSpPr>
              <a:spLocks noChangeArrowheads="1"/>
            </p:cNvSpPr>
            <p:nvPr/>
          </p:nvSpPr>
          <p:spPr bwMode="auto">
            <a:xfrm>
              <a:off x="1474" y="2932"/>
              <a:ext cx="802" cy="229"/>
            </a:xfrm>
            <a:prstGeom prst="ellipse">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Difficulty</a:t>
              </a:r>
            </a:p>
          </p:txBody>
        </p:sp>
      </p:grpSp>
      <p:cxnSp>
        <p:nvCxnSpPr>
          <p:cNvPr id="770132" name="AutoShape 84">
            <a:extLst>
              <a:ext uri="{FF2B5EF4-FFF2-40B4-BE49-F238E27FC236}">
                <a16:creationId xmlns:a16="http://schemas.microsoft.com/office/drawing/2014/main" id="{6E9DF03A-8274-DA24-B0ED-B432CC399040}"/>
              </a:ext>
            </a:extLst>
          </p:cNvPr>
          <p:cNvCxnSpPr>
            <a:cxnSpLocks noChangeShapeType="1"/>
            <a:stCxn id="770105" idx="3"/>
            <a:endCxn id="770055" idx="6"/>
          </p:cNvCxnSpPr>
          <p:nvPr/>
        </p:nvCxnSpPr>
        <p:spPr bwMode="auto">
          <a:xfrm flipV="1">
            <a:off x="3767138" y="3497393"/>
            <a:ext cx="1160462" cy="1117600"/>
          </a:xfrm>
          <a:prstGeom prst="straightConnector1">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0133" name="AutoShape 85">
            <a:extLst>
              <a:ext uri="{FF2B5EF4-FFF2-40B4-BE49-F238E27FC236}">
                <a16:creationId xmlns:a16="http://schemas.microsoft.com/office/drawing/2014/main" id="{5A7F5A53-F6D5-53D7-D2DC-89C533BD917D}"/>
              </a:ext>
            </a:extLst>
          </p:cNvPr>
          <p:cNvCxnSpPr>
            <a:cxnSpLocks noChangeShapeType="1"/>
            <a:stCxn id="770105" idx="3"/>
            <a:endCxn id="770057" idx="6"/>
          </p:cNvCxnSpPr>
          <p:nvPr/>
        </p:nvCxnSpPr>
        <p:spPr bwMode="auto">
          <a:xfrm>
            <a:off x="3767138" y="4614993"/>
            <a:ext cx="1160462" cy="306388"/>
          </a:xfrm>
          <a:prstGeom prst="straightConnector1">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0134" name="AutoShape 86">
            <a:extLst>
              <a:ext uri="{FF2B5EF4-FFF2-40B4-BE49-F238E27FC236}">
                <a16:creationId xmlns:a16="http://schemas.microsoft.com/office/drawing/2014/main" id="{131B0B42-5F48-8062-1B9F-44FE02F8AF1B}"/>
              </a:ext>
            </a:extLst>
          </p:cNvPr>
          <p:cNvCxnSpPr>
            <a:cxnSpLocks noChangeShapeType="1"/>
            <a:stCxn id="770080" idx="3"/>
            <a:endCxn id="770056" idx="6"/>
          </p:cNvCxnSpPr>
          <p:nvPr/>
        </p:nvCxnSpPr>
        <p:spPr bwMode="auto">
          <a:xfrm>
            <a:off x="1868488" y="6213606"/>
            <a:ext cx="3059112" cy="0"/>
          </a:xfrm>
          <a:prstGeom prst="straightConnector1">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0135" name="AutoShape 87">
            <a:extLst>
              <a:ext uri="{FF2B5EF4-FFF2-40B4-BE49-F238E27FC236}">
                <a16:creationId xmlns:a16="http://schemas.microsoft.com/office/drawing/2014/main" id="{04A99A1D-F619-735A-C077-51C588A9A128}"/>
              </a:ext>
            </a:extLst>
          </p:cNvPr>
          <p:cNvCxnSpPr>
            <a:cxnSpLocks noChangeShapeType="1"/>
            <a:stCxn id="770055" idx="3"/>
          </p:cNvCxnSpPr>
          <p:nvPr/>
        </p:nvCxnSpPr>
        <p:spPr bwMode="auto">
          <a:xfrm flipV="1">
            <a:off x="5283200" y="3491043"/>
            <a:ext cx="2960688" cy="6350"/>
          </a:xfrm>
          <a:prstGeom prst="straightConnector1">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0136" name="AutoShape 88">
            <a:extLst>
              <a:ext uri="{FF2B5EF4-FFF2-40B4-BE49-F238E27FC236}">
                <a16:creationId xmlns:a16="http://schemas.microsoft.com/office/drawing/2014/main" id="{90AB6179-5993-CB3A-B11B-221F580BBE27}"/>
              </a:ext>
            </a:extLst>
          </p:cNvPr>
          <p:cNvCxnSpPr>
            <a:cxnSpLocks noChangeShapeType="1"/>
            <a:stCxn id="770057" idx="3"/>
          </p:cNvCxnSpPr>
          <p:nvPr/>
        </p:nvCxnSpPr>
        <p:spPr bwMode="auto">
          <a:xfrm>
            <a:off x="5283200" y="4921381"/>
            <a:ext cx="3052763" cy="879475"/>
          </a:xfrm>
          <a:prstGeom prst="straightConnector1">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0137" name="AutoShape 89">
            <a:extLst>
              <a:ext uri="{FF2B5EF4-FFF2-40B4-BE49-F238E27FC236}">
                <a16:creationId xmlns:a16="http://schemas.microsoft.com/office/drawing/2014/main" id="{1FE4AD20-B8FC-F0DE-A642-C632B95DBE76}"/>
              </a:ext>
            </a:extLst>
          </p:cNvPr>
          <p:cNvCxnSpPr>
            <a:cxnSpLocks noChangeShapeType="1"/>
            <a:stCxn id="770056" idx="3"/>
          </p:cNvCxnSpPr>
          <p:nvPr/>
        </p:nvCxnSpPr>
        <p:spPr bwMode="auto">
          <a:xfrm flipV="1">
            <a:off x="5283200" y="5800856"/>
            <a:ext cx="3052763" cy="412750"/>
          </a:xfrm>
          <a:prstGeom prst="straightConnector1">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0138" name="Text Box 90">
            <a:extLst>
              <a:ext uri="{FF2B5EF4-FFF2-40B4-BE49-F238E27FC236}">
                <a16:creationId xmlns:a16="http://schemas.microsoft.com/office/drawing/2014/main" id="{B628B825-D009-E955-5CAD-668988168D44}"/>
              </a:ext>
            </a:extLst>
          </p:cNvPr>
          <p:cNvSpPr txBox="1">
            <a:spLocks noChangeArrowheads="1"/>
          </p:cNvSpPr>
          <p:nvPr/>
        </p:nvSpPr>
        <p:spPr bwMode="auto">
          <a:xfrm>
            <a:off x="5741988" y="4749931"/>
            <a:ext cx="1233487"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Registered</a:t>
            </a:r>
          </a:p>
        </p:txBody>
      </p:sp>
      <p:sp>
        <p:nvSpPr>
          <p:cNvPr id="770139" name="Text Box 91">
            <a:extLst>
              <a:ext uri="{FF2B5EF4-FFF2-40B4-BE49-F238E27FC236}">
                <a16:creationId xmlns:a16="http://schemas.microsoft.com/office/drawing/2014/main" id="{A88BD19D-B149-C425-5DA4-88932FFA8AFE}"/>
              </a:ext>
            </a:extLst>
          </p:cNvPr>
          <p:cNvSpPr txBox="1">
            <a:spLocks noChangeArrowheads="1"/>
          </p:cNvSpPr>
          <p:nvPr/>
        </p:nvSpPr>
        <p:spPr bwMode="auto">
          <a:xfrm>
            <a:off x="5741988" y="6112006"/>
            <a:ext cx="1233487"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1600" b="1">
                <a:latin typeface="Arial" panose="020B0604020202020204" pitchFamily="34" charset="0"/>
              </a:rPr>
              <a:t>Registered</a:t>
            </a:r>
          </a:p>
        </p:txBody>
      </p:sp>
      <p:sp>
        <p:nvSpPr>
          <p:cNvPr id="770140" name="Oval 92">
            <a:extLst>
              <a:ext uri="{FF2B5EF4-FFF2-40B4-BE49-F238E27FC236}">
                <a16:creationId xmlns:a16="http://schemas.microsoft.com/office/drawing/2014/main" id="{A1E2FE32-E9F9-46E7-AF77-D1BCC0BD59BE}"/>
              </a:ext>
            </a:extLst>
          </p:cNvPr>
          <p:cNvSpPr>
            <a:spLocks noChangeArrowheads="1"/>
          </p:cNvSpPr>
          <p:nvPr/>
        </p:nvSpPr>
        <p:spPr bwMode="auto">
          <a:xfrm>
            <a:off x="4662488" y="5859593"/>
            <a:ext cx="977900" cy="365125"/>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Grade</a:t>
            </a:r>
          </a:p>
        </p:txBody>
      </p:sp>
      <p:sp>
        <p:nvSpPr>
          <p:cNvPr id="770141" name="Oval 93">
            <a:extLst>
              <a:ext uri="{FF2B5EF4-FFF2-40B4-BE49-F238E27FC236}">
                <a16:creationId xmlns:a16="http://schemas.microsoft.com/office/drawing/2014/main" id="{F70488BD-A15F-4098-BBAA-AEAD63A2F028}"/>
              </a:ext>
            </a:extLst>
          </p:cNvPr>
          <p:cNvSpPr>
            <a:spLocks noChangeArrowheads="1"/>
          </p:cNvSpPr>
          <p:nvPr/>
        </p:nvSpPr>
        <p:spPr bwMode="auto">
          <a:xfrm>
            <a:off x="4662488" y="4567368"/>
            <a:ext cx="977900" cy="365125"/>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Grade</a:t>
            </a:r>
          </a:p>
        </p:txBody>
      </p:sp>
      <p:sp>
        <p:nvSpPr>
          <p:cNvPr id="770142" name="Oval 94">
            <a:extLst>
              <a:ext uri="{FF2B5EF4-FFF2-40B4-BE49-F238E27FC236}">
                <a16:creationId xmlns:a16="http://schemas.microsoft.com/office/drawing/2014/main" id="{3266A4DD-90BB-0C08-A139-C5E17400B241}"/>
              </a:ext>
            </a:extLst>
          </p:cNvPr>
          <p:cNvSpPr>
            <a:spLocks noChangeArrowheads="1"/>
          </p:cNvSpPr>
          <p:nvPr/>
        </p:nvSpPr>
        <p:spPr bwMode="auto">
          <a:xfrm>
            <a:off x="4662488" y="3097343"/>
            <a:ext cx="977900" cy="365125"/>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Grade</a:t>
            </a:r>
          </a:p>
        </p:txBody>
      </p:sp>
      <p:sp>
        <p:nvSpPr>
          <p:cNvPr id="770143" name="Oval 95">
            <a:extLst>
              <a:ext uri="{FF2B5EF4-FFF2-40B4-BE49-F238E27FC236}">
                <a16:creationId xmlns:a16="http://schemas.microsoft.com/office/drawing/2014/main" id="{C0696B6A-C132-4408-678D-E92F2D27AEEE}"/>
              </a:ext>
            </a:extLst>
          </p:cNvPr>
          <p:cNvSpPr>
            <a:spLocks noChangeArrowheads="1"/>
          </p:cNvSpPr>
          <p:nvPr/>
        </p:nvSpPr>
        <p:spPr bwMode="auto">
          <a:xfrm>
            <a:off x="4624388" y="6283456"/>
            <a:ext cx="1055687" cy="365125"/>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Satisfac</a:t>
            </a:r>
          </a:p>
        </p:txBody>
      </p:sp>
      <p:sp>
        <p:nvSpPr>
          <p:cNvPr id="770144" name="Oval 96">
            <a:extLst>
              <a:ext uri="{FF2B5EF4-FFF2-40B4-BE49-F238E27FC236}">
                <a16:creationId xmlns:a16="http://schemas.microsoft.com/office/drawing/2014/main" id="{40386C8A-4DB8-71A5-FD7B-ABFC66D2F59A}"/>
              </a:ext>
            </a:extLst>
          </p:cNvPr>
          <p:cNvSpPr>
            <a:spLocks noChangeArrowheads="1"/>
          </p:cNvSpPr>
          <p:nvPr/>
        </p:nvSpPr>
        <p:spPr bwMode="auto">
          <a:xfrm>
            <a:off x="4622800" y="4978531"/>
            <a:ext cx="1055688" cy="365125"/>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Satisfac</a:t>
            </a:r>
          </a:p>
        </p:txBody>
      </p:sp>
      <p:sp>
        <p:nvSpPr>
          <p:cNvPr id="770145" name="Oval 97">
            <a:extLst>
              <a:ext uri="{FF2B5EF4-FFF2-40B4-BE49-F238E27FC236}">
                <a16:creationId xmlns:a16="http://schemas.microsoft.com/office/drawing/2014/main" id="{33D5F535-5631-8913-325E-9533667990E4}"/>
              </a:ext>
            </a:extLst>
          </p:cNvPr>
          <p:cNvSpPr>
            <a:spLocks noChangeArrowheads="1"/>
          </p:cNvSpPr>
          <p:nvPr/>
        </p:nvSpPr>
        <p:spPr bwMode="auto">
          <a:xfrm>
            <a:off x="4622800" y="3500568"/>
            <a:ext cx="1055688" cy="365125"/>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Satisfac</a:t>
            </a:r>
          </a:p>
        </p:txBody>
      </p:sp>
      <p:grpSp>
        <p:nvGrpSpPr>
          <p:cNvPr id="770146" name="Group 98">
            <a:extLst>
              <a:ext uri="{FF2B5EF4-FFF2-40B4-BE49-F238E27FC236}">
                <a16:creationId xmlns:a16="http://schemas.microsoft.com/office/drawing/2014/main" id="{CE2E6824-8412-82A2-92D8-08929D7FB3C7}"/>
              </a:ext>
            </a:extLst>
          </p:cNvPr>
          <p:cNvGrpSpPr>
            <a:grpSpLocks/>
          </p:cNvGrpSpPr>
          <p:nvPr/>
        </p:nvGrpSpPr>
        <p:grpSpPr bwMode="auto">
          <a:xfrm>
            <a:off x="7540625" y="3321181"/>
            <a:ext cx="1390650" cy="2722562"/>
            <a:chOff x="4750" y="1983"/>
            <a:chExt cx="876" cy="1715"/>
          </a:xfrm>
        </p:grpSpPr>
        <p:sp>
          <p:nvSpPr>
            <p:cNvPr id="770147" name="Oval 99">
              <a:extLst>
                <a:ext uri="{FF2B5EF4-FFF2-40B4-BE49-F238E27FC236}">
                  <a16:creationId xmlns:a16="http://schemas.microsoft.com/office/drawing/2014/main" id="{C829EEDC-F366-4C71-0768-8693060936F3}"/>
                </a:ext>
              </a:extLst>
            </p:cNvPr>
            <p:cNvSpPr>
              <a:spLocks noChangeArrowheads="1"/>
            </p:cNvSpPr>
            <p:nvPr/>
          </p:nvSpPr>
          <p:spPr bwMode="auto">
            <a:xfrm>
              <a:off x="4750" y="3444"/>
              <a:ext cx="875" cy="254"/>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Intelligence</a:t>
              </a:r>
            </a:p>
          </p:txBody>
        </p:sp>
        <p:sp>
          <p:nvSpPr>
            <p:cNvPr id="770148" name="Oval 100">
              <a:extLst>
                <a:ext uri="{FF2B5EF4-FFF2-40B4-BE49-F238E27FC236}">
                  <a16:creationId xmlns:a16="http://schemas.microsoft.com/office/drawing/2014/main" id="{30EDF20B-231B-317D-9015-34F36B6DCA4C}"/>
                </a:ext>
              </a:extLst>
            </p:cNvPr>
            <p:cNvSpPr>
              <a:spLocks noChangeArrowheads="1"/>
            </p:cNvSpPr>
            <p:nvPr/>
          </p:nvSpPr>
          <p:spPr bwMode="auto">
            <a:xfrm>
              <a:off x="4751" y="1983"/>
              <a:ext cx="875" cy="254"/>
            </a:xfrm>
            <a:prstGeom prst="ellipse">
              <a:avLst/>
            </a:prstGeom>
            <a:solidFill>
              <a:srgbClr val="CCFFFF">
                <a:alpha val="80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a:latin typeface="Arial" panose="020B0604020202020204" pitchFamily="34" charset="0"/>
                </a:rPr>
                <a:t>Intelligence</a:t>
              </a:r>
            </a:p>
          </p:txBody>
        </p:sp>
      </p:grpSp>
      <p:grpSp>
        <p:nvGrpSpPr>
          <p:cNvPr id="770175" name="Group 127">
            <a:extLst>
              <a:ext uri="{FF2B5EF4-FFF2-40B4-BE49-F238E27FC236}">
                <a16:creationId xmlns:a16="http://schemas.microsoft.com/office/drawing/2014/main" id="{7A8477AE-0891-54D6-41FB-13FBD178715A}"/>
              </a:ext>
            </a:extLst>
          </p:cNvPr>
          <p:cNvGrpSpPr>
            <a:grpSpLocks/>
          </p:cNvGrpSpPr>
          <p:nvPr/>
        </p:nvGrpSpPr>
        <p:grpSpPr bwMode="auto">
          <a:xfrm>
            <a:off x="9525" y="1638431"/>
            <a:ext cx="8943975" cy="5021262"/>
            <a:chOff x="6" y="913"/>
            <a:chExt cx="5634" cy="3163"/>
          </a:xfrm>
        </p:grpSpPr>
        <p:sp>
          <p:nvSpPr>
            <p:cNvPr id="770176" name="Oval 128">
              <a:extLst>
                <a:ext uri="{FF2B5EF4-FFF2-40B4-BE49-F238E27FC236}">
                  <a16:creationId xmlns:a16="http://schemas.microsoft.com/office/drawing/2014/main" id="{2E18CE4F-0FFB-320E-0947-86B19DAF538E}"/>
                </a:ext>
              </a:extLst>
            </p:cNvPr>
            <p:cNvSpPr>
              <a:spLocks noChangeArrowheads="1"/>
            </p:cNvSpPr>
            <p:nvPr/>
          </p:nvSpPr>
          <p:spPr bwMode="auto">
            <a:xfrm>
              <a:off x="1253" y="921"/>
              <a:ext cx="1200" cy="222"/>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High</a:t>
              </a:r>
            </a:p>
          </p:txBody>
        </p:sp>
        <p:sp>
          <p:nvSpPr>
            <p:cNvPr id="770177" name="Oval 129">
              <a:extLst>
                <a:ext uri="{FF2B5EF4-FFF2-40B4-BE49-F238E27FC236}">
                  <a16:creationId xmlns:a16="http://schemas.microsoft.com/office/drawing/2014/main" id="{6679DE4B-5066-5FB9-1B7C-D7FCD0FC32C7}"/>
                </a:ext>
              </a:extLst>
            </p:cNvPr>
            <p:cNvSpPr>
              <a:spLocks noChangeArrowheads="1"/>
            </p:cNvSpPr>
            <p:nvPr/>
          </p:nvSpPr>
          <p:spPr bwMode="auto">
            <a:xfrm>
              <a:off x="6" y="913"/>
              <a:ext cx="1200" cy="222"/>
            </a:xfrm>
            <a:prstGeom prst="ellipse">
              <a:avLst/>
            </a:prstGeom>
            <a:solidFill>
              <a:srgbClr val="00CC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High</a:t>
              </a:r>
            </a:p>
          </p:txBody>
        </p:sp>
        <p:sp>
          <p:nvSpPr>
            <p:cNvPr id="770178" name="Oval 130">
              <a:extLst>
                <a:ext uri="{FF2B5EF4-FFF2-40B4-BE49-F238E27FC236}">
                  <a16:creationId xmlns:a16="http://schemas.microsoft.com/office/drawing/2014/main" id="{B8D4A4E1-2AE1-1745-A67A-52AB9B9BFC78}"/>
                </a:ext>
              </a:extLst>
            </p:cNvPr>
            <p:cNvSpPr>
              <a:spLocks noChangeArrowheads="1"/>
            </p:cNvSpPr>
            <p:nvPr/>
          </p:nvSpPr>
          <p:spPr bwMode="auto">
            <a:xfrm>
              <a:off x="313" y="3726"/>
              <a:ext cx="802" cy="254"/>
            </a:xfrm>
            <a:prstGeom prst="ellipse">
              <a:avLst/>
            </a:prstGeom>
            <a:solidFill>
              <a:srgbClr val="00CC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Hard</a:t>
              </a:r>
            </a:p>
          </p:txBody>
        </p:sp>
        <p:sp>
          <p:nvSpPr>
            <p:cNvPr id="770179" name="Oval 131">
              <a:extLst>
                <a:ext uri="{FF2B5EF4-FFF2-40B4-BE49-F238E27FC236}">
                  <a16:creationId xmlns:a16="http://schemas.microsoft.com/office/drawing/2014/main" id="{3456AF0E-7F70-5752-0FA8-66C56F539BA4}"/>
                </a:ext>
              </a:extLst>
            </p:cNvPr>
            <p:cNvSpPr>
              <a:spLocks noChangeArrowheads="1"/>
            </p:cNvSpPr>
            <p:nvPr/>
          </p:nvSpPr>
          <p:spPr bwMode="auto">
            <a:xfrm>
              <a:off x="1480" y="2927"/>
              <a:ext cx="802" cy="229"/>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Easy</a:t>
              </a:r>
            </a:p>
          </p:txBody>
        </p:sp>
        <p:sp>
          <p:nvSpPr>
            <p:cNvPr id="770180" name="Oval 132">
              <a:extLst>
                <a:ext uri="{FF2B5EF4-FFF2-40B4-BE49-F238E27FC236}">
                  <a16:creationId xmlns:a16="http://schemas.microsoft.com/office/drawing/2014/main" id="{FA84E575-B883-F172-F92A-4C635566FECD}"/>
                </a:ext>
              </a:extLst>
            </p:cNvPr>
            <p:cNvSpPr>
              <a:spLocks noChangeArrowheads="1"/>
            </p:cNvSpPr>
            <p:nvPr/>
          </p:nvSpPr>
          <p:spPr bwMode="auto">
            <a:xfrm>
              <a:off x="2943" y="3579"/>
              <a:ext cx="616" cy="230"/>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A</a:t>
              </a:r>
            </a:p>
          </p:txBody>
        </p:sp>
        <p:sp>
          <p:nvSpPr>
            <p:cNvPr id="770181" name="Oval 133">
              <a:extLst>
                <a:ext uri="{FF2B5EF4-FFF2-40B4-BE49-F238E27FC236}">
                  <a16:creationId xmlns:a16="http://schemas.microsoft.com/office/drawing/2014/main" id="{50FB7E19-DD38-61DB-39DB-D13121BA3B96}"/>
                </a:ext>
              </a:extLst>
            </p:cNvPr>
            <p:cNvSpPr>
              <a:spLocks noChangeArrowheads="1"/>
            </p:cNvSpPr>
            <p:nvPr/>
          </p:nvSpPr>
          <p:spPr bwMode="auto">
            <a:xfrm>
              <a:off x="2943" y="2765"/>
              <a:ext cx="616" cy="230"/>
            </a:xfrm>
            <a:prstGeom prst="ellipse">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C</a:t>
              </a:r>
            </a:p>
          </p:txBody>
        </p:sp>
        <p:sp>
          <p:nvSpPr>
            <p:cNvPr id="770182" name="Oval 134">
              <a:extLst>
                <a:ext uri="{FF2B5EF4-FFF2-40B4-BE49-F238E27FC236}">
                  <a16:creationId xmlns:a16="http://schemas.microsoft.com/office/drawing/2014/main" id="{9B230C7E-992B-61AF-9E5C-E47AC20EF8A9}"/>
                </a:ext>
              </a:extLst>
            </p:cNvPr>
            <p:cNvSpPr>
              <a:spLocks noChangeArrowheads="1"/>
            </p:cNvSpPr>
            <p:nvPr/>
          </p:nvSpPr>
          <p:spPr bwMode="auto">
            <a:xfrm>
              <a:off x="2943" y="1841"/>
              <a:ext cx="616" cy="230"/>
            </a:xfrm>
            <a:prstGeom prst="ellipse">
              <a:avLst/>
            </a:prstGeom>
            <a:solidFill>
              <a:srgbClr val="FFFF66"/>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solidFill>
                    <a:srgbClr val="000000"/>
                  </a:solidFill>
                  <a:latin typeface="Arial" panose="020B0604020202020204" pitchFamily="34" charset="0"/>
                </a:rPr>
                <a:t>B</a:t>
              </a:r>
            </a:p>
          </p:txBody>
        </p:sp>
        <p:sp>
          <p:nvSpPr>
            <p:cNvPr id="770183" name="Oval 135">
              <a:extLst>
                <a:ext uri="{FF2B5EF4-FFF2-40B4-BE49-F238E27FC236}">
                  <a16:creationId xmlns:a16="http://schemas.microsoft.com/office/drawing/2014/main" id="{AF51BDEB-B0F6-3EC7-5017-4F9FF31FB41A}"/>
                </a:ext>
              </a:extLst>
            </p:cNvPr>
            <p:cNvSpPr>
              <a:spLocks noChangeArrowheads="1"/>
            </p:cNvSpPr>
            <p:nvPr/>
          </p:nvSpPr>
          <p:spPr bwMode="auto">
            <a:xfrm>
              <a:off x="2919" y="3846"/>
              <a:ext cx="665" cy="230"/>
            </a:xfrm>
            <a:prstGeom prst="ellipse">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Hate</a:t>
              </a:r>
            </a:p>
          </p:txBody>
        </p:sp>
        <p:sp>
          <p:nvSpPr>
            <p:cNvPr id="770184" name="Oval 136">
              <a:extLst>
                <a:ext uri="{FF2B5EF4-FFF2-40B4-BE49-F238E27FC236}">
                  <a16:creationId xmlns:a16="http://schemas.microsoft.com/office/drawing/2014/main" id="{C743A6F6-D50E-D27B-9C14-3170C260C1FA}"/>
                </a:ext>
              </a:extLst>
            </p:cNvPr>
            <p:cNvSpPr>
              <a:spLocks noChangeArrowheads="1"/>
            </p:cNvSpPr>
            <p:nvPr/>
          </p:nvSpPr>
          <p:spPr bwMode="auto">
            <a:xfrm>
              <a:off x="2918" y="3024"/>
              <a:ext cx="665" cy="230"/>
            </a:xfrm>
            <a:prstGeom prst="ellipse">
              <a:avLst/>
            </a:prstGeom>
            <a:solidFill>
              <a:srgbClr val="FF33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Hate</a:t>
              </a:r>
            </a:p>
          </p:txBody>
        </p:sp>
        <p:sp>
          <p:nvSpPr>
            <p:cNvPr id="770185" name="Oval 137">
              <a:extLst>
                <a:ext uri="{FF2B5EF4-FFF2-40B4-BE49-F238E27FC236}">
                  <a16:creationId xmlns:a16="http://schemas.microsoft.com/office/drawing/2014/main" id="{6CCD7814-C76F-AA66-27F7-5D17137D3516}"/>
                </a:ext>
              </a:extLst>
            </p:cNvPr>
            <p:cNvSpPr>
              <a:spLocks noChangeArrowheads="1"/>
            </p:cNvSpPr>
            <p:nvPr/>
          </p:nvSpPr>
          <p:spPr bwMode="auto">
            <a:xfrm>
              <a:off x="2918" y="2095"/>
              <a:ext cx="665" cy="230"/>
            </a:xfrm>
            <a:prstGeom prst="ellipse">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Hate</a:t>
              </a:r>
            </a:p>
          </p:txBody>
        </p:sp>
        <p:sp>
          <p:nvSpPr>
            <p:cNvPr id="770186" name="Oval 138">
              <a:extLst>
                <a:ext uri="{FF2B5EF4-FFF2-40B4-BE49-F238E27FC236}">
                  <a16:creationId xmlns:a16="http://schemas.microsoft.com/office/drawing/2014/main" id="{5FC37A1B-906F-639F-E744-D3A38688A8C8}"/>
                </a:ext>
              </a:extLst>
            </p:cNvPr>
            <p:cNvSpPr>
              <a:spLocks noChangeArrowheads="1"/>
            </p:cNvSpPr>
            <p:nvPr/>
          </p:nvSpPr>
          <p:spPr bwMode="auto">
            <a:xfrm>
              <a:off x="4764" y="3439"/>
              <a:ext cx="875" cy="254"/>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Smart</a:t>
              </a:r>
            </a:p>
          </p:txBody>
        </p:sp>
        <p:sp>
          <p:nvSpPr>
            <p:cNvPr id="770187" name="Oval 139">
              <a:extLst>
                <a:ext uri="{FF2B5EF4-FFF2-40B4-BE49-F238E27FC236}">
                  <a16:creationId xmlns:a16="http://schemas.microsoft.com/office/drawing/2014/main" id="{7E46F0BF-6458-7E76-68BD-F2BEE5CFF4B7}"/>
                </a:ext>
              </a:extLst>
            </p:cNvPr>
            <p:cNvSpPr>
              <a:spLocks noChangeArrowheads="1"/>
            </p:cNvSpPr>
            <p:nvPr/>
          </p:nvSpPr>
          <p:spPr bwMode="auto">
            <a:xfrm>
              <a:off x="4765" y="1978"/>
              <a:ext cx="875" cy="254"/>
            </a:xfrm>
            <a:prstGeom prst="ellipse">
              <a:avLst/>
            </a:prstGeom>
            <a:solidFill>
              <a:srgbClr val="FF33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Weak</a:t>
              </a:r>
            </a:p>
          </p:txBody>
        </p:sp>
      </p:grpSp>
      <p:grpSp>
        <p:nvGrpSpPr>
          <p:cNvPr id="770188" name="Group 140">
            <a:extLst>
              <a:ext uri="{FF2B5EF4-FFF2-40B4-BE49-F238E27FC236}">
                <a16:creationId xmlns:a16="http://schemas.microsoft.com/office/drawing/2014/main" id="{354DCBA5-2F3C-DC34-E787-D36507409990}"/>
              </a:ext>
            </a:extLst>
          </p:cNvPr>
          <p:cNvGrpSpPr>
            <a:grpSpLocks/>
          </p:cNvGrpSpPr>
          <p:nvPr/>
        </p:nvGrpSpPr>
        <p:grpSpPr bwMode="auto">
          <a:xfrm>
            <a:off x="0" y="1638431"/>
            <a:ext cx="8943975" cy="5021262"/>
            <a:chOff x="0" y="915"/>
            <a:chExt cx="5634" cy="3163"/>
          </a:xfrm>
        </p:grpSpPr>
        <p:sp>
          <p:nvSpPr>
            <p:cNvPr id="770189" name="Oval 141">
              <a:extLst>
                <a:ext uri="{FF2B5EF4-FFF2-40B4-BE49-F238E27FC236}">
                  <a16:creationId xmlns:a16="http://schemas.microsoft.com/office/drawing/2014/main" id="{DC47DC15-6B39-AA66-DC02-99F22905E871}"/>
                </a:ext>
              </a:extLst>
            </p:cNvPr>
            <p:cNvSpPr>
              <a:spLocks noChangeArrowheads="1"/>
            </p:cNvSpPr>
            <p:nvPr/>
          </p:nvSpPr>
          <p:spPr bwMode="auto">
            <a:xfrm>
              <a:off x="1247" y="923"/>
              <a:ext cx="1200" cy="222"/>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High</a:t>
              </a:r>
            </a:p>
          </p:txBody>
        </p:sp>
        <p:sp>
          <p:nvSpPr>
            <p:cNvPr id="770190" name="Oval 142">
              <a:extLst>
                <a:ext uri="{FF2B5EF4-FFF2-40B4-BE49-F238E27FC236}">
                  <a16:creationId xmlns:a16="http://schemas.microsoft.com/office/drawing/2014/main" id="{72075C84-E3C9-0C4D-FD6A-0575C9A519E1}"/>
                </a:ext>
              </a:extLst>
            </p:cNvPr>
            <p:cNvSpPr>
              <a:spLocks noChangeArrowheads="1"/>
            </p:cNvSpPr>
            <p:nvPr/>
          </p:nvSpPr>
          <p:spPr bwMode="auto">
            <a:xfrm>
              <a:off x="0" y="915"/>
              <a:ext cx="1200" cy="222"/>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Low</a:t>
              </a:r>
            </a:p>
          </p:txBody>
        </p:sp>
        <p:sp>
          <p:nvSpPr>
            <p:cNvPr id="770191" name="Oval 143">
              <a:extLst>
                <a:ext uri="{FF2B5EF4-FFF2-40B4-BE49-F238E27FC236}">
                  <a16:creationId xmlns:a16="http://schemas.microsoft.com/office/drawing/2014/main" id="{39BFCDE5-A1C1-CA98-FC2D-73BA5ACF45F3}"/>
                </a:ext>
              </a:extLst>
            </p:cNvPr>
            <p:cNvSpPr>
              <a:spLocks noChangeArrowheads="1"/>
            </p:cNvSpPr>
            <p:nvPr/>
          </p:nvSpPr>
          <p:spPr bwMode="auto">
            <a:xfrm>
              <a:off x="307" y="3728"/>
              <a:ext cx="802" cy="254"/>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Easy</a:t>
              </a:r>
            </a:p>
          </p:txBody>
        </p:sp>
        <p:sp>
          <p:nvSpPr>
            <p:cNvPr id="770192" name="Oval 144">
              <a:extLst>
                <a:ext uri="{FF2B5EF4-FFF2-40B4-BE49-F238E27FC236}">
                  <a16:creationId xmlns:a16="http://schemas.microsoft.com/office/drawing/2014/main" id="{1E9AB45E-DF78-D535-0719-CD6E0EFCEDD1}"/>
                </a:ext>
              </a:extLst>
            </p:cNvPr>
            <p:cNvSpPr>
              <a:spLocks noChangeArrowheads="1"/>
            </p:cNvSpPr>
            <p:nvPr/>
          </p:nvSpPr>
          <p:spPr bwMode="auto">
            <a:xfrm>
              <a:off x="1474" y="2929"/>
              <a:ext cx="802" cy="229"/>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Easy</a:t>
              </a:r>
            </a:p>
          </p:txBody>
        </p:sp>
        <p:sp>
          <p:nvSpPr>
            <p:cNvPr id="770193" name="Oval 145">
              <a:extLst>
                <a:ext uri="{FF2B5EF4-FFF2-40B4-BE49-F238E27FC236}">
                  <a16:creationId xmlns:a16="http://schemas.microsoft.com/office/drawing/2014/main" id="{A58C1887-9242-EAB8-965F-A55776ECF313}"/>
                </a:ext>
              </a:extLst>
            </p:cNvPr>
            <p:cNvSpPr>
              <a:spLocks noChangeArrowheads="1"/>
            </p:cNvSpPr>
            <p:nvPr/>
          </p:nvSpPr>
          <p:spPr bwMode="auto">
            <a:xfrm>
              <a:off x="2937" y="3581"/>
              <a:ext cx="616" cy="230"/>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A</a:t>
              </a:r>
            </a:p>
          </p:txBody>
        </p:sp>
        <p:sp>
          <p:nvSpPr>
            <p:cNvPr id="770194" name="Oval 146">
              <a:extLst>
                <a:ext uri="{FF2B5EF4-FFF2-40B4-BE49-F238E27FC236}">
                  <a16:creationId xmlns:a16="http://schemas.microsoft.com/office/drawing/2014/main" id="{480906B0-6B19-4293-28A6-45C5457593D9}"/>
                </a:ext>
              </a:extLst>
            </p:cNvPr>
            <p:cNvSpPr>
              <a:spLocks noChangeArrowheads="1"/>
            </p:cNvSpPr>
            <p:nvPr/>
          </p:nvSpPr>
          <p:spPr bwMode="auto">
            <a:xfrm>
              <a:off x="2937" y="2767"/>
              <a:ext cx="616" cy="230"/>
            </a:xfrm>
            <a:prstGeom prst="ellipse">
              <a:avLst/>
            </a:prstGeom>
            <a:solidFill>
              <a:srgbClr val="FFFF66"/>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solidFill>
                    <a:srgbClr val="000000"/>
                  </a:solidFill>
                  <a:latin typeface="Arial" panose="020B0604020202020204" pitchFamily="34" charset="0"/>
                </a:rPr>
                <a:t>B</a:t>
              </a:r>
            </a:p>
          </p:txBody>
        </p:sp>
        <p:sp>
          <p:nvSpPr>
            <p:cNvPr id="770195" name="Oval 147">
              <a:extLst>
                <a:ext uri="{FF2B5EF4-FFF2-40B4-BE49-F238E27FC236}">
                  <a16:creationId xmlns:a16="http://schemas.microsoft.com/office/drawing/2014/main" id="{4A3FA6F6-3BED-C246-ABDD-A0D21DB98F0E}"/>
                </a:ext>
              </a:extLst>
            </p:cNvPr>
            <p:cNvSpPr>
              <a:spLocks noChangeArrowheads="1"/>
            </p:cNvSpPr>
            <p:nvPr/>
          </p:nvSpPr>
          <p:spPr bwMode="auto">
            <a:xfrm>
              <a:off x="2937" y="1843"/>
              <a:ext cx="616" cy="230"/>
            </a:xfrm>
            <a:prstGeom prst="ellipse">
              <a:avLst/>
            </a:prstGeom>
            <a:solidFill>
              <a:srgbClr val="FF33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C</a:t>
              </a:r>
            </a:p>
          </p:txBody>
        </p:sp>
        <p:sp>
          <p:nvSpPr>
            <p:cNvPr id="770196" name="Oval 148">
              <a:extLst>
                <a:ext uri="{FF2B5EF4-FFF2-40B4-BE49-F238E27FC236}">
                  <a16:creationId xmlns:a16="http://schemas.microsoft.com/office/drawing/2014/main" id="{AE29C68A-A22F-A301-ECE6-75F4F046F6C7}"/>
                </a:ext>
              </a:extLst>
            </p:cNvPr>
            <p:cNvSpPr>
              <a:spLocks noChangeArrowheads="1"/>
            </p:cNvSpPr>
            <p:nvPr/>
          </p:nvSpPr>
          <p:spPr bwMode="auto">
            <a:xfrm>
              <a:off x="2913" y="3848"/>
              <a:ext cx="665" cy="230"/>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Like</a:t>
              </a:r>
            </a:p>
          </p:txBody>
        </p:sp>
        <p:sp>
          <p:nvSpPr>
            <p:cNvPr id="770197" name="Oval 149">
              <a:extLst>
                <a:ext uri="{FF2B5EF4-FFF2-40B4-BE49-F238E27FC236}">
                  <a16:creationId xmlns:a16="http://schemas.microsoft.com/office/drawing/2014/main" id="{9049FE6D-52DA-F076-F9FE-BE8C11C3BB45}"/>
                </a:ext>
              </a:extLst>
            </p:cNvPr>
            <p:cNvSpPr>
              <a:spLocks noChangeArrowheads="1"/>
            </p:cNvSpPr>
            <p:nvPr/>
          </p:nvSpPr>
          <p:spPr bwMode="auto">
            <a:xfrm>
              <a:off x="2912" y="3026"/>
              <a:ext cx="665" cy="230"/>
            </a:xfrm>
            <a:prstGeom prst="ellipse">
              <a:avLst/>
            </a:prstGeom>
            <a:solidFill>
              <a:srgbClr val="FF33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Hate</a:t>
              </a:r>
            </a:p>
          </p:txBody>
        </p:sp>
        <p:sp>
          <p:nvSpPr>
            <p:cNvPr id="770198" name="Oval 150">
              <a:extLst>
                <a:ext uri="{FF2B5EF4-FFF2-40B4-BE49-F238E27FC236}">
                  <a16:creationId xmlns:a16="http://schemas.microsoft.com/office/drawing/2014/main" id="{13BAA19B-0A66-FC9F-BC8C-7AAB930FEA3A}"/>
                </a:ext>
              </a:extLst>
            </p:cNvPr>
            <p:cNvSpPr>
              <a:spLocks noChangeArrowheads="1"/>
            </p:cNvSpPr>
            <p:nvPr/>
          </p:nvSpPr>
          <p:spPr bwMode="auto">
            <a:xfrm>
              <a:off x="2912" y="2097"/>
              <a:ext cx="665" cy="230"/>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Like</a:t>
              </a:r>
            </a:p>
          </p:txBody>
        </p:sp>
        <p:sp>
          <p:nvSpPr>
            <p:cNvPr id="770199" name="Oval 151">
              <a:extLst>
                <a:ext uri="{FF2B5EF4-FFF2-40B4-BE49-F238E27FC236}">
                  <a16:creationId xmlns:a16="http://schemas.microsoft.com/office/drawing/2014/main" id="{8B94EC9E-54A7-6BFF-8A2F-2D931B512017}"/>
                </a:ext>
              </a:extLst>
            </p:cNvPr>
            <p:cNvSpPr>
              <a:spLocks noChangeArrowheads="1"/>
            </p:cNvSpPr>
            <p:nvPr/>
          </p:nvSpPr>
          <p:spPr bwMode="auto">
            <a:xfrm>
              <a:off x="4758" y="3441"/>
              <a:ext cx="875" cy="254"/>
            </a:xfrm>
            <a:prstGeom prst="ellipse">
              <a:avLst/>
            </a:prstGeom>
            <a:solidFill>
              <a:srgbClr val="00CC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Smart</a:t>
              </a:r>
            </a:p>
          </p:txBody>
        </p:sp>
        <p:sp>
          <p:nvSpPr>
            <p:cNvPr id="770200" name="Oval 152">
              <a:extLst>
                <a:ext uri="{FF2B5EF4-FFF2-40B4-BE49-F238E27FC236}">
                  <a16:creationId xmlns:a16="http://schemas.microsoft.com/office/drawing/2014/main" id="{DD045C3F-F829-9B9D-2E14-40074C5552E5}"/>
                </a:ext>
              </a:extLst>
            </p:cNvPr>
            <p:cNvSpPr>
              <a:spLocks noChangeArrowheads="1"/>
            </p:cNvSpPr>
            <p:nvPr/>
          </p:nvSpPr>
          <p:spPr bwMode="auto">
            <a:xfrm>
              <a:off x="4759" y="1980"/>
              <a:ext cx="875" cy="254"/>
            </a:xfrm>
            <a:prstGeom prst="ellipse">
              <a:avLst/>
            </a:prstGeom>
            <a:solidFill>
              <a:srgbClr val="FF33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DE" sz="1800" b="1">
                  <a:latin typeface="Arial" panose="020B0604020202020204" pitchFamily="34" charset="0"/>
                </a:rPr>
                <a:t>Weak</a:t>
              </a:r>
            </a:p>
          </p:txBody>
        </p:sp>
      </p:grpSp>
      <p:sp>
        <p:nvSpPr>
          <p:cNvPr id="2" name="TextBox 1">
            <a:extLst>
              <a:ext uri="{FF2B5EF4-FFF2-40B4-BE49-F238E27FC236}">
                <a16:creationId xmlns:a16="http://schemas.microsoft.com/office/drawing/2014/main" id="{D0CFA0D2-EF92-C3D4-1562-351049BD692F}"/>
              </a:ext>
            </a:extLst>
          </p:cNvPr>
          <p:cNvSpPr txBox="1"/>
          <p:nvPr/>
        </p:nvSpPr>
        <p:spPr>
          <a:xfrm>
            <a:off x="554215" y="6634246"/>
            <a:ext cx="7967527" cy="253916"/>
          </a:xfrm>
          <a:prstGeom prst="rect">
            <a:avLst/>
          </a:prstGeom>
          <a:noFill/>
        </p:spPr>
        <p:txBody>
          <a:bodyPr wrap="square">
            <a:spAutoFit/>
          </a:bodyPr>
          <a:lstStyle/>
          <a:p>
            <a:pPr algn="ctr"/>
            <a:r>
              <a:rPr lang="en-DE" sz="1050" dirty="0">
                <a:solidFill>
                  <a:schemeClr val="bg1"/>
                </a:solidFill>
              </a:rPr>
              <a:t>Probabilistic Models  of Relational Domains, Daphne Koller, Stanford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012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7006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7006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01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0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01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01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01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01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01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701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70175"/>
                                        </p:tgtEl>
                                        <p:attrNameLst>
                                          <p:attrName>style.visibility</p:attrName>
                                        </p:attrNameLst>
                                      </p:cBhvr>
                                      <p:to>
                                        <p:strVal val="visible"/>
                                      </p:to>
                                    </p:set>
                                    <p:animEffect transition="in" filter="dissolve">
                                      <p:cBhvr>
                                        <p:cTn id="37" dur="500"/>
                                        <p:tgtEl>
                                          <p:spTgt spid="7701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770188"/>
                                        </p:tgtEl>
                                        <p:attrNameLst>
                                          <p:attrName>style.visibility</p:attrName>
                                        </p:attrNameLst>
                                      </p:cBhvr>
                                      <p:to>
                                        <p:strVal val="visible"/>
                                      </p:to>
                                    </p:set>
                                    <p:animEffect transition="in" filter="dissolve">
                                      <p:cBhvr>
                                        <p:cTn id="42" dur="500"/>
                                        <p:tgtEl>
                                          <p:spTgt spid="77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6" grpId="0"/>
      <p:bldP spid="770067" grpId="0"/>
      <p:bldP spid="770140" grpId="0" animBg="1"/>
      <p:bldP spid="770141" grpId="0" animBg="1"/>
      <p:bldP spid="770142" grpId="0" animBg="1"/>
      <p:bldP spid="770143" grpId="0" animBg="1"/>
      <p:bldP spid="770144" grpId="0" animBg="1"/>
      <p:bldP spid="770145"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241FDAF2-0A8D-4F07-40D3-D6936CD00AEB}"/>
              </a:ext>
            </a:extLst>
          </p:cNvPr>
          <p:cNvSpPr>
            <a:spLocks noGrp="1" noChangeArrowheads="1"/>
          </p:cNvSpPr>
          <p:nvPr>
            <p:ph type="title"/>
          </p:nvPr>
        </p:nvSpPr>
        <p:spPr/>
        <p:txBody>
          <a:bodyPr/>
          <a:lstStyle/>
          <a:p>
            <a:r>
              <a:rPr lang="en-US" altLang="en-DE"/>
              <a:t>Relational Bayesian Network</a:t>
            </a:r>
          </a:p>
        </p:txBody>
      </p:sp>
      <p:sp>
        <p:nvSpPr>
          <p:cNvPr id="246787" name="Rectangle 3">
            <a:extLst>
              <a:ext uri="{FF2B5EF4-FFF2-40B4-BE49-F238E27FC236}">
                <a16:creationId xmlns:a16="http://schemas.microsoft.com/office/drawing/2014/main" id="{90D9E69C-4C46-0257-049A-26DE67D37F41}"/>
              </a:ext>
            </a:extLst>
          </p:cNvPr>
          <p:cNvSpPr>
            <a:spLocks noGrp="1" noChangeArrowheads="1"/>
          </p:cNvSpPr>
          <p:nvPr>
            <p:ph type="body" sz="half" idx="1"/>
          </p:nvPr>
        </p:nvSpPr>
        <p:spPr>
          <a:xfrm>
            <a:off x="381000" y="1371600"/>
            <a:ext cx="8763000" cy="1312863"/>
          </a:xfrm>
        </p:spPr>
        <p:txBody>
          <a:bodyPr/>
          <a:lstStyle/>
          <a:p>
            <a:r>
              <a:rPr lang="en-US" altLang="en-DE" sz="2400"/>
              <a:t>Universals: Probabilistic patterns hold for all objects in class</a:t>
            </a:r>
          </a:p>
          <a:p>
            <a:r>
              <a:rPr lang="en-US" altLang="en-DE" sz="2400"/>
              <a:t>Locality: Represent direct probabilistic dependencies</a:t>
            </a:r>
          </a:p>
          <a:p>
            <a:pPr lvl="1"/>
            <a:r>
              <a:rPr lang="en-US" altLang="en-DE"/>
              <a:t>Links define potential interactions</a:t>
            </a:r>
          </a:p>
        </p:txBody>
      </p:sp>
      <p:grpSp>
        <p:nvGrpSpPr>
          <p:cNvPr id="246788" name="Group 4">
            <a:extLst>
              <a:ext uri="{FF2B5EF4-FFF2-40B4-BE49-F238E27FC236}">
                <a16:creationId xmlns:a16="http://schemas.microsoft.com/office/drawing/2014/main" id="{73282826-AED7-8C78-8541-8BA39A0D07FB}"/>
              </a:ext>
            </a:extLst>
          </p:cNvPr>
          <p:cNvGrpSpPr>
            <a:grpSpLocks/>
          </p:cNvGrpSpPr>
          <p:nvPr/>
        </p:nvGrpSpPr>
        <p:grpSpPr bwMode="auto">
          <a:xfrm>
            <a:off x="5208588" y="3494088"/>
            <a:ext cx="2732087" cy="2347912"/>
            <a:chOff x="3336" y="2228"/>
            <a:chExt cx="1752" cy="1600"/>
          </a:xfrm>
        </p:grpSpPr>
        <p:cxnSp>
          <p:nvCxnSpPr>
            <p:cNvPr id="246789" name="AutoShape 5">
              <a:extLst>
                <a:ext uri="{FF2B5EF4-FFF2-40B4-BE49-F238E27FC236}">
                  <a16:creationId xmlns:a16="http://schemas.microsoft.com/office/drawing/2014/main" id="{100F9415-2BA4-8C54-0BCE-527348C66402}"/>
                </a:ext>
              </a:extLst>
            </p:cNvPr>
            <p:cNvCxnSpPr>
              <a:cxnSpLocks noChangeShapeType="1"/>
              <a:stCxn id="246794" idx="3"/>
              <a:endCxn id="246790" idx="2"/>
            </p:cNvCxnSpPr>
            <p:nvPr/>
          </p:nvCxnSpPr>
          <p:spPr bwMode="auto">
            <a:xfrm flipV="1">
              <a:off x="3336" y="2878"/>
              <a:ext cx="1075" cy="950"/>
            </a:xfrm>
            <a:prstGeom prst="bentConnector2">
              <a:avLst/>
            </a:prstGeom>
            <a:noFill/>
            <a:ln w="76200">
              <a:solidFill>
                <a:schemeClr val="tx1"/>
              </a:solidFill>
              <a:prstDash val="sysDot"/>
              <a:miter lim="800000"/>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790" name="Rectangle 6">
              <a:extLst>
                <a:ext uri="{FF2B5EF4-FFF2-40B4-BE49-F238E27FC236}">
                  <a16:creationId xmlns:a16="http://schemas.microsoft.com/office/drawing/2014/main" id="{4DBA662B-2FC1-41B5-72E1-C42763F8C082}"/>
                </a:ext>
              </a:extLst>
            </p:cNvPr>
            <p:cNvSpPr>
              <a:spLocks noChangeArrowheads="1"/>
            </p:cNvSpPr>
            <p:nvPr/>
          </p:nvSpPr>
          <p:spPr bwMode="auto">
            <a:xfrm>
              <a:off x="3733" y="2228"/>
              <a:ext cx="1355" cy="626"/>
            </a:xfrm>
            <a:prstGeom prst="rect">
              <a:avLst/>
            </a:prstGeom>
            <a:noFill/>
            <a:ln w="76200" cap="rnd">
              <a:solidFill>
                <a:srgbClr val="9999FF"/>
              </a:solidFill>
              <a:prstDash val="sysDot"/>
              <a:miter lim="800000"/>
              <a:headEnd type="none" w="sm" len="sm"/>
              <a:tailEnd type="none" w="sm" len="sm"/>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DE" altLang="en-DE" sz="2000" b="1" i="1">
                <a:solidFill>
                  <a:srgbClr val="00FF99"/>
                </a:solidFill>
                <a:latin typeface="Comic Sans MS" panose="030F0902030302020204" pitchFamily="66" charset="0"/>
              </a:endParaRPr>
            </a:p>
          </p:txBody>
        </p:sp>
        <p:sp>
          <p:nvSpPr>
            <p:cNvPr id="246791" name="Text Box 7">
              <a:extLst>
                <a:ext uri="{FF2B5EF4-FFF2-40B4-BE49-F238E27FC236}">
                  <a16:creationId xmlns:a16="http://schemas.microsoft.com/office/drawing/2014/main" id="{AA4D2B2B-38C1-0771-8A9B-F578119C6684}"/>
                </a:ext>
              </a:extLst>
            </p:cNvPr>
            <p:cNvSpPr txBox="1">
              <a:spLocks noChangeArrowheads="1"/>
            </p:cNvSpPr>
            <p:nvPr/>
          </p:nvSpPr>
          <p:spPr bwMode="auto">
            <a:xfrm>
              <a:off x="3733" y="2228"/>
              <a:ext cx="91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b="1" i="1">
                  <a:solidFill>
                    <a:srgbClr val="9999FF"/>
                  </a:solidFill>
                  <a:latin typeface="Comic Sans MS" panose="030F0902030302020204" pitchFamily="66" charset="0"/>
                </a:rPr>
                <a:t>Student</a:t>
              </a:r>
            </a:p>
          </p:txBody>
        </p:sp>
        <p:sp>
          <p:nvSpPr>
            <p:cNvPr id="246792" name="Text Box 8">
              <a:extLst>
                <a:ext uri="{FF2B5EF4-FFF2-40B4-BE49-F238E27FC236}">
                  <a16:creationId xmlns:a16="http://schemas.microsoft.com/office/drawing/2014/main" id="{275EAB90-B76A-EC07-74F2-037C5F62EB28}"/>
                </a:ext>
              </a:extLst>
            </p:cNvPr>
            <p:cNvSpPr txBox="1">
              <a:spLocks noChangeArrowheads="1"/>
            </p:cNvSpPr>
            <p:nvPr/>
          </p:nvSpPr>
          <p:spPr bwMode="auto">
            <a:xfrm>
              <a:off x="3811" y="2490"/>
              <a:ext cx="1032"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latin typeface="Comic Sans MS" panose="030F0902030302020204" pitchFamily="66" charset="0"/>
                </a:rPr>
                <a:t>Intelligence</a:t>
              </a:r>
            </a:p>
          </p:txBody>
        </p:sp>
      </p:grpSp>
      <p:grpSp>
        <p:nvGrpSpPr>
          <p:cNvPr id="246793" name="Group 9">
            <a:extLst>
              <a:ext uri="{FF2B5EF4-FFF2-40B4-BE49-F238E27FC236}">
                <a16:creationId xmlns:a16="http://schemas.microsoft.com/office/drawing/2014/main" id="{B66E6960-DFCC-B134-EFA4-BFE304A29F36}"/>
              </a:ext>
            </a:extLst>
          </p:cNvPr>
          <p:cNvGrpSpPr>
            <a:grpSpLocks/>
          </p:cNvGrpSpPr>
          <p:nvPr/>
        </p:nvGrpSpPr>
        <p:grpSpPr bwMode="auto">
          <a:xfrm>
            <a:off x="2989263" y="5260975"/>
            <a:ext cx="2181225" cy="1176338"/>
            <a:chOff x="1913" y="3432"/>
            <a:chExt cx="1399" cy="801"/>
          </a:xfrm>
        </p:grpSpPr>
        <p:sp>
          <p:nvSpPr>
            <p:cNvPr id="246794" name="Rectangle 10">
              <a:extLst>
                <a:ext uri="{FF2B5EF4-FFF2-40B4-BE49-F238E27FC236}">
                  <a16:creationId xmlns:a16="http://schemas.microsoft.com/office/drawing/2014/main" id="{C67E562C-F09B-9E54-6825-0446131194CD}"/>
                </a:ext>
              </a:extLst>
            </p:cNvPr>
            <p:cNvSpPr>
              <a:spLocks noChangeArrowheads="1"/>
            </p:cNvSpPr>
            <p:nvPr/>
          </p:nvSpPr>
          <p:spPr bwMode="auto">
            <a:xfrm>
              <a:off x="1957" y="3432"/>
              <a:ext cx="1355" cy="792"/>
            </a:xfrm>
            <a:prstGeom prst="rect">
              <a:avLst/>
            </a:prstGeom>
            <a:noFill/>
            <a:ln w="76200">
              <a:solidFill>
                <a:srgbClr val="9999FF"/>
              </a:solidFill>
              <a:miter lim="800000"/>
              <a:headEnd type="none" w="sm" len="sm"/>
              <a:tailEnd type="none" w="sm" len="sm"/>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DE" altLang="en-DE" sz="2000" b="1" i="1">
                <a:solidFill>
                  <a:srgbClr val="00FF99"/>
                </a:solidFill>
                <a:latin typeface="Comic Sans MS" panose="030F0902030302020204" pitchFamily="66" charset="0"/>
              </a:endParaRPr>
            </a:p>
          </p:txBody>
        </p:sp>
        <p:sp>
          <p:nvSpPr>
            <p:cNvPr id="246795" name="Text Box 11">
              <a:extLst>
                <a:ext uri="{FF2B5EF4-FFF2-40B4-BE49-F238E27FC236}">
                  <a16:creationId xmlns:a16="http://schemas.microsoft.com/office/drawing/2014/main" id="{F9701E18-3DB4-F636-A65D-857E7D581E83}"/>
                </a:ext>
              </a:extLst>
            </p:cNvPr>
            <p:cNvSpPr txBox="1">
              <a:spLocks noChangeArrowheads="1"/>
            </p:cNvSpPr>
            <p:nvPr/>
          </p:nvSpPr>
          <p:spPr bwMode="auto">
            <a:xfrm>
              <a:off x="1913" y="3432"/>
              <a:ext cx="1399"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b="1" i="1">
                  <a:solidFill>
                    <a:srgbClr val="9999FF"/>
                  </a:solidFill>
                  <a:latin typeface="Comic Sans MS" panose="030F0902030302020204" pitchFamily="66" charset="0"/>
                </a:rPr>
                <a:t>Reg</a:t>
              </a:r>
            </a:p>
          </p:txBody>
        </p:sp>
        <p:sp>
          <p:nvSpPr>
            <p:cNvPr id="246796" name="Text Box 12">
              <a:extLst>
                <a:ext uri="{FF2B5EF4-FFF2-40B4-BE49-F238E27FC236}">
                  <a16:creationId xmlns:a16="http://schemas.microsoft.com/office/drawing/2014/main" id="{B4919FFC-A14D-8D8D-F5E6-F9417B98FAED}"/>
                </a:ext>
              </a:extLst>
            </p:cNvPr>
            <p:cNvSpPr txBox="1">
              <a:spLocks noChangeArrowheads="1"/>
            </p:cNvSpPr>
            <p:nvPr/>
          </p:nvSpPr>
          <p:spPr bwMode="auto">
            <a:xfrm>
              <a:off x="2001" y="3711"/>
              <a:ext cx="584"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latin typeface="Comic Sans MS" panose="030F0902030302020204" pitchFamily="66" charset="0"/>
                </a:rPr>
                <a:t>Grade</a:t>
              </a:r>
            </a:p>
          </p:txBody>
        </p:sp>
        <p:sp>
          <p:nvSpPr>
            <p:cNvPr id="246797" name="Text Box 13">
              <a:extLst>
                <a:ext uri="{FF2B5EF4-FFF2-40B4-BE49-F238E27FC236}">
                  <a16:creationId xmlns:a16="http://schemas.microsoft.com/office/drawing/2014/main" id="{D519BC3C-AAB0-73BF-0BFC-9BB8ED094D90}"/>
                </a:ext>
              </a:extLst>
            </p:cNvPr>
            <p:cNvSpPr txBox="1">
              <a:spLocks noChangeArrowheads="1"/>
            </p:cNvSpPr>
            <p:nvPr/>
          </p:nvSpPr>
          <p:spPr bwMode="auto">
            <a:xfrm>
              <a:off x="2001" y="3963"/>
              <a:ext cx="1073"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latin typeface="Comic Sans MS" panose="030F0902030302020204" pitchFamily="66" charset="0"/>
                </a:rPr>
                <a:t>Satisfaction</a:t>
              </a:r>
            </a:p>
          </p:txBody>
        </p:sp>
      </p:grpSp>
      <p:grpSp>
        <p:nvGrpSpPr>
          <p:cNvPr id="246798" name="Group 14">
            <a:extLst>
              <a:ext uri="{FF2B5EF4-FFF2-40B4-BE49-F238E27FC236}">
                <a16:creationId xmlns:a16="http://schemas.microsoft.com/office/drawing/2014/main" id="{EBF8FD6E-0FFC-A1EE-EA8C-8163D29BF8A3}"/>
              </a:ext>
            </a:extLst>
          </p:cNvPr>
          <p:cNvGrpSpPr>
            <a:grpSpLocks/>
          </p:cNvGrpSpPr>
          <p:nvPr/>
        </p:nvGrpSpPr>
        <p:grpSpPr bwMode="auto">
          <a:xfrm>
            <a:off x="304800" y="4046538"/>
            <a:ext cx="2714625" cy="1795462"/>
            <a:chOff x="192" y="2604"/>
            <a:chExt cx="1741" cy="1224"/>
          </a:xfrm>
        </p:grpSpPr>
        <p:sp>
          <p:nvSpPr>
            <p:cNvPr id="246799" name="Rectangle 15">
              <a:extLst>
                <a:ext uri="{FF2B5EF4-FFF2-40B4-BE49-F238E27FC236}">
                  <a16:creationId xmlns:a16="http://schemas.microsoft.com/office/drawing/2014/main" id="{5B066BDA-9264-22BF-B5EF-9A35FE5F47D5}"/>
                </a:ext>
              </a:extLst>
            </p:cNvPr>
            <p:cNvSpPr>
              <a:spLocks noChangeArrowheads="1"/>
            </p:cNvSpPr>
            <p:nvPr/>
          </p:nvSpPr>
          <p:spPr bwMode="auto">
            <a:xfrm>
              <a:off x="192" y="2604"/>
              <a:ext cx="1355" cy="561"/>
            </a:xfrm>
            <a:prstGeom prst="rect">
              <a:avLst/>
            </a:prstGeom>
            <a:noFill/>
            <a:ln w="76200" cap="rnd">
              <a:solidFill>
                <a:srgbClr val="9999FF"/>
              </a:solidFill>
              <a:prstDash val="sysDot"/>
              <a:miter lim="800000"/>
              <a:headEnd type="none" w="sm" len="sm"/>
              <a:tailEnd type="none" w="sm" len="sm"/>
            </a:ln>
            <a:effectLst/>
            <a:extLst>
              <a:ext uri="{909E8E84-426E-40DD-AFC4-6F175D3DCCD1}">
                <a14:hiddenFill xmlns:a14="http://schemas.microsoft.com/office/drawing/2010/main">
                  <a:solidFill>
                    <a:srgbClr val="FFFF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DE" altLang="en-DE" sz="2000" b="1" i="1">
                <a:solidFill>
                  <a:srgbClr val="00FF99"/>
                </a:solidFill>
                <a:latin typeface="Comic Sans MS" panose="030F0902030302020204" pitchFamily="66" charset="0"/>
              </a:endParaRPr>
            </a:p>
          </p:txBody>
        </p:sp>
        <p:sp>
          <p:nvSpPr>
            <p:cNvPr id="246800" name="Text Box 16">
              <a:extLst>
                <a:ext uri="{FF2B5EF4-FFF2-40B4-BE49-F238E27FC236}">
                  <a16:creationId xmlns:a16="http://schemas.microsoft.com/office/drawing/2014/main" id="{4652092D-E35D-99B1-FD7B-6E716E3B333B}"/>
                </a:ext>
              </a:extLst>
            </p:cNvPr>
            <p:cNvSpPr txBox="1">
              <a:spLocks noChangeArrowheads="1"/>
            </p:cNvSpPr>
            <p:nvPr/>
          </p:nvSpPr>
          <p:spPr bwMode="auto">
            <a:xfrm>
              <a:off x="192" y="2604"/>
              <a:ext cx="91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b="1" i="1">
                  <a:solidFill>
                    <a:srgbClr val="9999FF"/>
                  </a:solidFill>
                  <a:latin typeface="Comic Sans MS" panose="030F0902030302020204" pitchFamily="66" charset="0"/>
                </a:rPr>
                <a:t>Course</a:t>
              </a:r>
            </a:p>
          </p:txBody>
        </p:sp>
        <p:sp>
          <p:nvSpPr>
            <p:cNvPr id="246801" name="Text Box 17">
              <a:extLst>
                <a:ext uri="{FF2B5EF4-FFF2-40B4-BE49-F238E27FC236}">
                  <a16:creationId xmlns:a16="http://schemas.microsoft.com/office/drawing/2014/main" id="{340CF7A7-6136-0CAA-268F-B8D414BE5742}"/>
                </a:ext>
              </a:extLst>
            </p:cNvPr>
            <p:cNvSpPr txBox="1">
              <a:spLocks noChangeArrowheads="1"/>
            </p:cNvSpPr>
            <p:nvPr/>
          </p:nvSpPr>
          <p:spPr bwMode="auto">
            <a:xfrm>
              <a:off x="279" y="2883"/>
              <a:ext cx="87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latin typeface="Comic Sans MS" panose="030F0902030302020204" pitchFamily="66" charset="0"/>
                </a:rPr>
                <a:t>Difficulty</a:t>
              </a:r>
            </a:p>
          </p:txBody>
        </p:sp>
        <p:cxnSp>
          <p:nvCxnSpPr>
            <p:cNvPr id="246802" name="AutoShape 18">
              <a:extLst>
                <a:ext uri="{FF2B5EF4-FFF2-40B4-BE49-F238E27FC236}">
                  <a16:creationId xmlns:a16="http://schemas.microsoft.com/office/drawing/2014/main" id="{D078BD62-62F3-ADA1-B56C-48F5DEC7A8CD}"/>
                </a:ext>
              </a:extLst>
            </p:cNvPr>
            <p:cNvCxnSpPr>
              <a:cxnSpLocks noChangeShapeType="1"/>
              <a:stCxn id="246794" idx="1"/>
              <a:endCxn id="246799" idx="2"/>
            </p:cNvCxnSpPr>
            <p:nvPr/>
          </p:nvCxnSpPr>
          <p:spPr bwMode="auto">
            <a:xfrm rot="10800000">
              <a:off x="870" y="3189"/>
              <a:ext cx="1063" cy="639"/>
            </a:xfrm>
            <a:prstGeom prst="bentConnector2">
              <a:avLst/>
            </a:prstGeom>
            <a:noFill/>
            <a:ln w="76200">
              <a:solidFill>
                <a:schemeClr val="tx1"/>
              </a:solidFill>
              <a:prstDash val="sysDot"/>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6803" name="AutoShape 19">
            <a:extLst>
              <a:ext uri="{FF2B5EF4-FFF2-40B4-BE49-F238E27FC236}">
                <a16:creationId xmlns:a16="http://schemas.microsoft.com/office/drawing/2014/main" id="{0E76EB23-EA49-0508-87A7-7CE8B76C4CB4}"/>
              </a:ext>
            </a:extLst>
          </p:cNvPr>
          <p:cNvCxnSpPr>
            <a:cxnSpLocks noChangeShapeType="1"/>
            <a:stCxn id="246792" idx="1"/>
            <a:endCxn id="246796" idx="3"/>
          </p:cNvCxnSpPr>
          <p:nvPr/>
        </p:nvCxnSpPr>
        <p:spPr bwMode="auto">
          <a:xfrm rot="10800000" flipV="1">
            <a:off x="4037013" y="4076700"/>
            <a:ext cx="1912937" cy="1792288"/>
          </a:xfrm>
          <a:prstGeom prst="curvedConnector3">
            <a:avLst>
              <a:gd name="adj1" fmla="val 49958"/>
            </a:avLst>
          </a:prstGeom>
          <a:noFill/>
          <a:ln w="38100">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804" name="AutoShape 20">
            <a:extLst>
              <a:ext uri="{FF2B5EF4-FFF2-40B4-BE49-F238E27FC236}">
                <a16:creationId xmlns:a16="http://schemas.microsoft.com/office/drawing/2014/main" id="{F4D7690C-B998-1B3B-ED9A-E1A9B83C2A8E}"/>
              </a:ext>
            </a:extLst>
          </p:cNvPr>
          <p:cNvCxnSpPr>
            <a:cxnSpLocks noChangeShapeType="1"/>
            <a:stCxn id="246806" idx="1"/>
            <a:endCxn id="246799" idx="0"/>
          </p:cNvCxnSpPr>
          <p:nvPr/>
        </p:nvCxnSpPr>
        <p:spPr bwMode="auto">
          <a:xfrm rot="10800000" flipV="1">
            <a:off x="1362075" y="3594100"/>
            <a:ext cx="1549400" cy="414338"/>
          </a:xfrm>
          <a:prstGeom prst="bentConnector2">
            <a:avLst/>
          </a:prstGeom>
          <a:noFill/>
          <a:ln w="76200">
            <a:solidFill>
              <a:schemeClr val="tx1"/>
            </a:solidFill>
            <a:prstDash val="sysDot"/>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805" name="Group 21">
            <a:extLst>
              <a:ext uri="{FF2B5EF4-FFF2-40B4-BE49-F238E27FC236}">
                <a16:creationId xmlns:a16="http://schemas.microsoft.com/office/drawing/2014/main" id="{33514D66-0D47-3EAE-2B5C-8CB2E7572B5E}"/>
              </a:ext>
            </a:extLst>
          </p:cNvPr>
          <p:cNvGrpSpPr>
            <a:grpSpLocks/>
          </p:cNvGrpSpPr>
          <p:nvPr/>
        </p:nvGrpSpPr>
        <p:grpSpPr bwMode="auto">
          <a:xfrm>
            <a:off x="2949575" y="2971800"/>
            <a:ext cx="2384425" cy="1244600"/>
            <a:chOff x="1858" y="1872"/>
            <a:chExt cx="1502" cy="784"/>
          </a:xfrm>
        </p:grpSpPr>
        <p:sp>
          <p:nvSpPr>
            <p:cNvPr id="246806" name="Rectangle 22">
              <a:extLst>
                <a:ext uri="{FF2B5EF4-FFF2-40B4-BE49-F238E27FC236}">
                  <a16:creationId xmlns:a16="http://schemas.microsoft.com/office/drawing/2014/main" id="{87119AAF-AFEE-99BA-D4E1-0105667F78A9}"/>
                </a:ext>
              </a:extLst>
            </p:cNvPr>
            <p:cNvSpPr>
              <a:spLocks noChangeArrowheads="1"/>
            </p:cNvSpPr>
            <p:nvPr/>
          </p:nvSpPr>
          <p:spPr bwMode="auto">
            <a:xfrm>
              <a:off x="1858" y="1872"/>
              <a:ext cx="1502" cy="784"/>
            </a:xfrm>
            <a:prstGeom prst="rect">
              <a:avLst/>
            </a:prstGeom>
            <a:noFill/>
            <a:ln w="76200" cap="rnd">
              <a:solidFill>
                <a:srgbClr val="9999FF"/>
              </a:solidFill>
              <a:prstDash val="sysDot"/>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DE" altLang="en-DE" sz="2000" b="1">
                <a:solidFill>
                  <a:srgbClr val="00FF99"/>
                </a:solidFill>
                <a:latin typeface="Comic Sans MS" panose="030F0902030302020204" pitchFamily="66" charset="0"/>
              </a:endParaRPr>
            </a:p>
          </p:txBody>
        </p:sp>
        <p:sp>
          <p:nvSpPr>
            <p:cNvPr id="246807" name="Text Box 23">
              <a:extLst>
                <a:ext uri="{FF2B5EF4-FFF2-40B4-BE49-F238E27FC236}">
                  <a16:creationId xmlns:a16="http://schemas.microsoft.com/office/drawing/2014/main" id="{98B01ADA-0052-BA20-C043-2405936D717B}"/>
                </a:ext>
              </a:extLst>
            </p:cNvPr>
            <p:cNvSpPr txBox="1">
              <a:spLocks noChangeArrowheads="1"/>
            </p:cNvSpPr>
            <p:nvPr/>
          </p:nvSpPr>
          <p:spPr bwMode="auto">
            <a:xfrm>
              <a:off x="1858" y="1872"/>
              <a:ext cx="11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DE" b="1" i="1">
                  <a:solidFill>
                    <a:srgbClr val="9999FF"/>
                  </a:solidFill>
                  <a:latin typeface="Comic Sans MS" panose="030F0902030302020204" pitchFamily="66" charset="0"/>
                </a:rPr>
                <a:t>Professor</a:t>
              </a:r>
            </a:p>
          </p:txBody>
        </p:sp>
        <p:sp>
          <p:nvSpPr>
            <p:cNvPr id="246808" name="Text Box 24">
              <a:extLst>
                <a:ext uri="{FF2B5EF4-FFF2-40B4-BE49-F238E27FC236}">
                  <a16:creationId xmlns:a16="http://schemas.microsoft.com/office/drawing/2014/main" id="{6FE79714-8D07-26FC-821D-9DE0349A414B}"/>
                </a:ext>
              </a:extLst>
            </p:cNvPr>
            <p:cNvSpPr txBox="1">
              <a:spLocks noChangeArrowheads="1"/>
            </p:cNvSpPr>
            <p:nvPr/>
          </p:nvSpPr>
          <p:spPr bwMode="auto">
            <a:xfrm>
              <a:off x="1921" y="2132"/>
              <a:ext cx="1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latin typeface="Comic Sans MS" panose="030F0902030302020204" pitchFamily="66" charset="0"/>
                </a:rPr>
                <a:t>Teaching-Ability</a:t>
              </a:r>
            </a:p>
          </p:txBody>
        </p:sp>
        <p:sp>
          <p:nvSpPr>
            <p:cNvPr id="246809" name="Text Box 25">
              <a:extLst>
                <a:ext uri="{FF2B5EF4-FFF2-40B4-BE49-F238E27FC236}">
                  <a16:creationId xmlns:a16="http://schemas.microsoft.com/office/drawing/2014/main" id="{9DEB98DF-D9B2-0602-8D6D-47DE687AF21E}"/>
                </a:ext>
              </a:extLst>
            </p:cNvPr>
            <p:cNvSpPr txBox="1">
              <a:spLocks noChangeArrowheads="1"/>
            </p:cNvSpPr>
            <p:nvPr/>
          </p:nvSpPr>
          <p:spPr bwMode="auto">
            <a:xfrm>
              <a:off x="1921" y="2398"/>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DE" altLang="en-DE" sz="2000" b="1">
                <a:latin typeface="Comic Sans MS" panose="030F0902030302020204" pitchFamily="66" charset="0"/>
              </a:endParaRPr>
            </a:p>
          </p:txBody>
        </p:sp>
      </p:grpSp>
      <p:cxnSp>
        <p:nvCxnSpPr>
          <p:cNvPr id="246810" name="AutoShape 26">
            <a:extLst>
              <a:ext uri="{FF2B5EF4-FFF2-40B4-BE49-F238E27FC236}">
                <a16:creationId xmlns:a16="http://schemas.microsoft.com/office/drawing/2014/main" id="{6007F521-B949-B1BB-A66C-28DA1B5673E2}"/>
              </a:ext>
            </a:extLst>
          </p:cNvPr>
          <p:cNvCxnSpPr>
            <a:cxnSpLocks noChangeShapeType="1"/>
            <a:stCxn id="246808" idx="1"/>
            <a:endCxn id="246797" idx="1"/>
          </p:cNvCxnSpPr>
          <p:nvPr/>
        </p:nvCxnSpPr>
        <p:spPr bwMode="auto">
          <a:xfrm rot="10800000" flipH="1" flipV="1">
            <a:off x="3049588" y="3582988"/>
            <a:ext cx="76200" cy="2655887"/>
          </a:xfrm>
          <a:prstGeom prst="curvedConnector3">
            <a:avLst>
              <a:gd name="adj1" fmla="val -300000"/>
            </a:avLst>
          </a:prstGeom>
          <a:noFill/>
          <a:ln w="38100">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811" name="AutoShape 27">
            <a:extLst>
              <a:ext uri="{FF2B5EF4-FFF2-40B4-BE49-F238E27FC236}">
                <a16:creationId xmlns:a16="http://schemas.microsoft.com/office/drawing/2014/main" id="{2530B58C-8AE7-5894-5D4E-4DB7F3599A1D}"/>
              </a:ext>
            </a:extLst>
          </p:cNvPr>
          <p:cNvCxnSpPr>
            <a:cxnSpLocks noChangeShapeType="1"/>
            <a:stCxn id="246801" idx="3"/>
            <a:endCxn id="246796" idx="1"/>
          </p:cNvCxnSpPr>
          <p:nvPr/>
        </p:nvCxnSpPr>
        <p:spPr bwMode="auto">
          <a:xfrm>
            <a:off x="1797050" y="4654550"/>
            <a:ext cx="1328738" cy="1214438"/>
          </a:xfrm>
          <a:prstGeom prst="curvedConnector3">
            <a:avLst>
              <a:gd name="adj1" fmla="val 49940"/>
            </a:avLst>
          </a:prstGeom>
          <a:noFill/>
          <a:ln w="38100">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17" name="Text Box 33">
            <a:extLst>
              <a:ext uri="{FF2B5EF4-FFF2-40B4-BE49-F238E27FC236}">
                <a16:creationId xmlns:a16="http://schemas.microsoft.com/office/drawing/2014/main" id="{745563EB-9E8B-731F-1063-2AA30B1FF2ED}"/>
              </a:ext>
            </a:extLst>
          </p:cNvPr>
          <p:cNvSpPr txBox="1">
            <a:spLocks noChangeArrowheads="1"/>
          </p:cNvSpPr>
          <p:nvPr/>
        </p:nvSpPr>
        <p:spPr bwMode="auto">
          <a:xfrm>
            <a:off x="200365" y="6028930"/>
            <a:ext cx="2157815" cy="230832"/>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DE" sz="900" dirty="0">
                <a:solidFill>
                  <a:srgbClr val="0B10FF"/>
                </a:solidFill>
                <a:latin typeface="Arial" panose="020B0604020202020204" pitchFamily="34" charset="0"/>
              </a:rPr>
              <a:t>[K. &amp; Pfeffer; Poole; Ngo &amp; </a:t>
            </a:r>
            <a:r>
              <a:rPr lang="en-US" altLang="en-DE" sz="900" dirty="0" err="1">
                <a:solidFill>
                  <a:srgbClr val="0B10FF"/>
                </a:solidFill>
                <a:latin typeface="Arial" panose="020B0604020202020204" pitchFamily="34" charset="0"/>
              </a:rPr>
              <a:t>Haddawy</a:t>
            </a:r>
            <a:r>
              <a:rPr lang="en-US" altLang="en-DE" sz="900" dirty="0">
                <a:solidFill>
                  <a:srgbClr val="0B10FF"/>
                </a:solidFill>
                <a:latin typeface="Arial" panose="020B0604020202020204" pitchFamily="34" charset="0"/>
              </a:rPr>
              <a:t>]</a:t>
            </a:r>
          </a:p>
        </p:txBody>
      </p:sp>
      <p:grpSp>
        <p:nvGrpSpPr>
          <p:cNvPr id="246818" name="Group 34">
            <a:extLst>
              <a:ext uri="{FF2B5EF4-FFF2-40B4-BE49-F238E27FC236}">
                <a16:creationId xmlns:a16="http://schemas.microsoft.com/office/drawing/2014/main" id="{CDCC246A-5B87-71F7-C01C-9A67409F3BBC}"/>
              </a:ext>
            </a:extLst>
          </p:cNvPr>
          <p:cNvGrpSpPr>
            <a:grpSpLocks/>
          </p:cNvGrpSpPr>
          <p:nvPr/>
        </p:nvGrpSpPr>
        <p:grpSpPr bwMode="auto">
          <a:xfrm>
            <a:off x="5499100" y="4662488"/>
            <a:ext cx="3644900" cy="1914525"/>
            <a:chOff x="3455" y="2938"/>
            <a:chExt cx="2296" cy="1206"/>
          </a:xfrm>
        </p:grpSpPr>
        <p:sp>
          <p:nvSpPr>
            <p:cNvPr id="246819" name="AutoShape 35">
              <a:extLst>
                <a:ext uri="{FF2B5EF4-FFF2-40B4-BE49-F238E27FC236}">
                  <a16:creationId xmlns:a16="http://schemas.microsoft.com/office/drawing/2014/main" id="{C45A414B-2A88-1D3B-08E8-E1921BAE9F35}"/>
                </a:ext>
              </a:extLst>
            </p:cNvPr>
            <p:cNvSpPr>
              <a:spLocks noChangeArrowheads="1"/>
            </p:cNvSpPr>
            <p:nvPr/>
          </p:nvSpPr>
          <p:spPr bwMode="auto">
            <a:xfrm>
              <a:off x="3490" y="2938"/>
              <a:ext cx="2143" cy="1134"/>
            </a:xfrm>
            <a:prstGeom prst="wedgeRoundRectCallout">
              <a:avLst>
                <a:gd name="adj1" fmla="val -99440"/>
                <a:gd name="adj2" fmla="val 19931"/>
                <a:gd name="adj3" fmla="val 16667"/>
              </a:avLst>
            </a:prstGeom>
            <a:solidFill>
              <a:srgbClr val="DDDDDD"/>
            </a:solidFill>
            <a:ln w="28575">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DE" altLang="en-DE" sz="1800" i="1">
                <a:solidFill>
                  <a:schemeClr val="bg1"/>
                </a:solidFill>
              </a:endParaRPr>
            </a:p>
          </p:txBody>
        </p:sp>
        <p:graphicFrame>
          <p:nvGraphicFramePr>
            <p:cNvPr id="246820" name="Object 36">
              <a:extLst>
                <a:ext uri="{FF2B5EF4-FFF2-40B4-BE49-F238E27FC236}">
                  <a16:creationId xmlns:a16="http://schemas.microsoft.com/office/drawing/2014/main" id="{6D172D28-41CB-E85B-B44C-23B9D6703305}"/>
                </a:ext>
              </a:extLst>
            </p:cNvPr>
            <p:cNvGraphicFramePr>
              <a:graphicFrameLocks noChangeAspect="1"/>
            </p:cNvGraphicFramePr>
            <p:nvPr/>
          </p:nvGraphicFramePr>
          <p:xfrm>
            <a:off x="3455" y="2948"/>
            <a:ext cx="2296" cy="1196"/>
          </p:xfrm>
          <a:graphic>
            <a:graphicData uri="http://schemas.openxmlformats.org/presentationml/2006/ole">
              <mc:AlternateContent xmlns:mc="http://schemas.openxmlformats.org/markup-compatibility/2006">
                <mc:Choice xmlns:v="urn:schemas-microsoft-com:vml" Requires="v">
                  <p:oleObj name="Chart" r:id="rId3" imgW="5930900" imgH="3098800" progId="MSGraph.Chart.8">
                    <p:embed followColorScheme="full"/>
                  </p:oleObj>
                </mc:Choice>
                <mc:Fallback>
                  <p:oleObj name="Chart" r:id="rId3" imgW="5930900" imgH="3098800" progId="MSGraph.Chart.8">
                    <p:embed followColorScheme="full"/>
                    <p:pic>
                      <p:nvPicPr>
                        <p:cNvPr id="246820" name="Object 36">
                          <a:extLst>
                            <a:ext uri="{FF2B5EF4-FFF2-40B4-BE49-F238E27FC236}">
                              <a16:creationId xmlns:a16="http://schemas.microsoft.com/office/drawing/2014/main" id="{6D172D28-41CB-E85B-B44C-23B9D6703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 y="2948"/>
                          <a:ext cx="2296" cy="1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46812" name="Group 28">
            <a:extLst>
              <a:ext uri="{FF2B5EF4-FFF2-40B4-BE49-F238E27FC236}">
                <a16:creationId xmlns:a16="http://schemas.microsoft.com/office/drawing/2014/main" id="{09282C6D-BD74-284F-FE36-63CEB48165F0}"/>
              </a:ext>
            </a:extLst>
          </p:cNvPr>
          <p:cNvGrpSpPr>
            <a:grpSpLocks/>
          </p:cNvGrpSpPr>
          <p:nvPr/>
        </p:nvGrpSpPr>
        <p:grpSpPr bwMode="auto">
          <a:xfrm>
            <a:off x="6629400" y="4670425"/>
            <a:ext cx="1801813" cy="396875"/>
            <a:chOff x="4176" y="2942"/>
            <a:chExt cx="1135" cy="250"/>
          </a:xfrm>
        </p:grpSpPr>
        <p:sp>
          <p:nvSpPr>
            <p:cNvPr id="246813" name="Text Box 29">
              <a:extLst>
                <a:ext uri="{FF2B5EF4-FFF2-40B4-BE49-F238E27FC236}">
                  <a16:creationId xmlns:a16="http://schemas.microsoft.com/office/drawing/2014/main" id="{FFA25BE5-2CF5-A4A5-6CFC-41355CDE98ED}"/>
                </a:ext>
              </a:extLst>
            </p:cNvPr>
            <p:cNvSpPr txBox="1">
              <a:spLocks noChangeArrowheads="1"/>
            </p:cNvSpPr>
            <p:nvPr/>
          </p:nvSpPr>
          <p:spPr bwMode="auto">
            <a:xfrm>
              <a:off x="4176" y="2942"/>
              <a:ext cx="232" cy="250"/>
            </a:xfrm>
            <a:prstGeom prst="rect">
              <a:avLst/>
            </a:prstGeom>
            <a:solidFill>
              <a:srgbClr val="000000">
                <a:alpha val="83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solidFill>
                    <a:srgbClr val="009999"/>
                  </a:solidFill>
                  <a:latin typeface="Arial" panose="020B0604020202020204" pitchFamily="34" charset="0"/>
                </a:rPr>
                <a:t>A</a:t>
              </a:r>
            </a:p>
          </p:txBody>
        </p:sp>
        <p:sp>
          <p:nvSpPr>
            <p:cNvPr id="246814" name="Text Box 30">
              <a:extLst>
                <a:ext uri="{FF2B5EF4-FFF2-40B4-BE49-F238E27FC236}">
                  <a16:creationId xmlns:a16="http://schemas.microsoft.com/office/drawing/2014/main" id="{411D1DB5-4365-4A9F-C422-24E42947AF8A}"/>
                </a:ext>
              </a:extLst>
            </p:cNvPr>
            <p:cNvSpPr txBox="1">
              <a:spLocks noChangeArrowheads="1"/>
            </p:cNvSpPr>
            <p:nvPr/>
          </p:nvSpPr>
          <p:spPr bwMode="auto">
            <a:xfrm>
              <a:off x="4608" y="2942"/>
              <a:ext cx="232" cy="250"/>
            </a:xfrm>
            <a:prstGeom prst="rect">
              <a:avLst/>
            </a:prstGeom>
            <a:solidFill>
              <a:srgbClr val="000000">
                <a:alpha val="83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solidFill>
                    <a:srgbClr val="FFFF66"/>
                  </a:solidFill>
                  <a:latin typeface="Arial" panose="020B0604020202020204" pitchFamily="34" charset="0"/>
                </a:rPr>
                <a:t>B</a:t>
              </a:r>
            </a:p>
          </p:txBody>
        </p:sp>
        <p:sp>
          <p:nvSpPr>
            <p:cNvPr id="246815" name="Text Box 31">
              <a:extLst>
                <a:ext uri="{FF2B5EF4-FFF2-40B4-BE49-F238E27FC236}">
                  <a16:creationId xmlns:a16="http://schemas.microsoft.com/office/drawing/2014/main" id="{F1193664-C91A-8BF4-1B38-2F2D55E8B52B}"/>
                </a:ext>
              </a:extLst>
            </p:cNvPr>
            <p:cNvSpPr txBox="1">
              <a:spLocks noChangeArrowheads="1"/>
            </p:cNvSpPr>
            <p:nvPr/>
          </p:nvSpPr>
          <p:spPr bwMode="auto">
            <a:xfrm>
              <a:off x="5079" y="2942"/>
              <a:ext cx="232" cy="250"/>
            </a:xfrm>
            <a:prstGeom prst="rect">
              <a:avLst/>
            </a:prstGeom>
            <a:solidFill>
              <a:srgbClr val="000000">
                <a:alpha val="83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DE" sz="2000" b="1">
                  <a:solidFill>
                    <a:srgbClr val="FF0000"/>
                  </a:solidFill>
                  <a:latin typeface="Arial" panose="020B0604020202020204" pitchFamily="34" charset="0"/>
                </a:rPr>
                <a:t>C</a:t>
              </a:r>
            </a:p>
          </p:txBody>
        </p:sp>
      </p:grpSp>
      <p:sp>
        <p:nvSpPr>
          <p:cNvPr id="2" name="TextBox 1">
            <a:extLst>
              <a:ext uri="{FF2B5EF4-FFF2-40B4-BE49-F238E27FC236}">
                <a16:creationId xmlns:a16="http://schemas.microsoft.com/office/drawing/2014/main" id="{DF63246F-4F14-391B-5CA5-89A11B5CDC03}"/>
              </a:ext>
            </a:extLst>
          </p:cNvPr>
          <p:cNvSpPr txBox="1"/>
          <p:nvPr/>
        </p:nvSpPr>
        <p:spPr>
          <a:xfrm>
            <a:off x="554215" y="6634246"/>
            <a:ext cx="7967527" cy="253916"/>
          </a:xfrm>
          <a:prstGeom prst="rect">
            <a:avLst/>
          </a:prstGeom>
          <a:noFill/>
        </p:spPr>
        <p:txBody>
          <a:bodyPr wrap="square">
            <a:spAutoFit/>
          </a:bodyPr>
          <a:lstStyle/>
          <a:p>
            <a:pPr algn="ctr"/>
            <a:r>
              <a:rPr lang="en-DE" sz="1050" dirty="0">
                <a:solidFill>
                  <a:schemeClr val="bg1"/>
                </a:solidFill>
              </a:rPr>
              <a:t>Probabilistic Models  of Relational Domains, Daphne Koller, Stanford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7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679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46788"/>
                                        </p:tgtEl>
                                        <p:attrNameLst>
                                          <p:attrName>style.visibility</p:attrName>
                                        </p:attrNameLst>
                                      </p:cBhvr>
                                      <p:to>
                                        <p:strVal val="visible"/>
                                      </p:to>
                                    </p:set>
                                    <p:animEffect transition="in" filter="wipe(down)">
                                      <p:cBhvr>
                                        <p:cTn id="21" dur="500"/>
                                        <p:tgtEl>
                                          <p:spTgt spid="24678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246803"/>
                                        </p:tgtEl>
                                        <p:attrNameLst>
                                          <p:attrName>style.visibility</p:attrName>
                                        </p:attrNameLst>
                                      </p:cBhvr>
                                      <p:to>
                                        <p:strVal val="visible"/>
                                      </p:to>
                                    </p:set>
                                    <p:animEffect transition="in" filter="wipe(up)">
                                      <p:cBhvr>
                                        <p:cTn id="25" dur="500"/>
                                        <p:tgtEl>
                                          <p:spTgt spid="2468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46798"/>
                                        </p:tgtEl>
                                        <p:attrNameLst>
                                          <p:attrName>style.visibility</p:attrName>
                                        </p:attrNameLst>
                                      </p:cBhvr>
                                      <p:to>
                                        <p:strVal val="visible"/>
                                      </p:to>
                                    </p:set>
                                    <p:animEffect transition="in" filter="wipe(down)">
                                      <p:cBhvr>
                                        <p:cTn id="30" dur="500"/>
                                        <p:tgtEl>
                                          <p:spTgt spid="246798"/>
                                        </p:tgtEl>
                                      </p:cBhvr>
                                    </p:animEffec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246811"/>
                                        </p:tgtEl>
                                        <p:attrNameLst>
                                          <p:attrName>style.visibility</p:attrName>
                                        </p:attrNameLst>
                                      </p:cBhvr>
                                      <p:to>
                                        <p:strVal val="visible"/>
                                      </p:to>
                                    </p:set>
                                    <p:animEffect transition="in" filter="wipe(up)">
                                      <p:cBhvr>
                                        <p:cTn id="34" dur="500"/>
                                        <p:tgtEl>
                                          <p:spTgt spid="2468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46818"/>
                                        </p:tgtEl>
                                        <p:attrNameLst>
                                          <p:attrName>style.visibility</p:attrName>
                                        </p:attrNameLst>
                                      </p:cBhvr>
                                      <p:to>
                                        <p:strVal val="visible"/>
                                      </p:to>
                                    </p:set>
                                    <p:animEffect transition="in" filter="dissolve">
                                      <p:cBhvr>
                                        <p:cTn id="39" dur="500"/>
                                        <p:tgtEl>
                                          <p:spTgt spid="246818"/>
                                        </p:tgtEl>
                                      </p:cBhvr>
                                    </p:animEffect>
                                  </p:childTnLst>
                                </p:cTn>
                              </p:par>
                              <p:par>
                                <p:cTn id="40" presetID="1" presetClass="entr" presetSubtype="0" fill="hold" nodeType="withEffect">
                                  <p:stCondLst>
                                    <p:cond delay="0"/>
                                  </p:stCondLst>
                                  <p:childTnLst>
                                    <p:set>
                                      <p:cBhvr>
                                        <p:cTn id="41" dur="1" fill="hold">
                                          <p:stCondLst>
                                            <p:cond delay="0"/>
                                          </p:stCondLst>
                                        </p:cTn>
                                        <p:tgtEl>
                                          <p:spTgt spid="24681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246804"/>
                                        </p:tgtEl>
                                        <p:attrNameLst>
                                          <p:attrName>style.visibility</p:attrName>
                                        </p:attrNameLst>
                                      </p:cBhvr>
                                      <p:to>
                                        <p:strVal val="visible"/>
                                      </p:to>
                                    </p:set>
                                    <p:animEffect transition="in" filter="wipe(down)">
                                      <p:cBhvr>
                                        <p:cTn id="46" dur="500"/>
                                        <p:tgtEl>
                                          <p:spTgt spid="246804"/>
                                        </p:tgtEl>
                                      </p:cBhvr>
                                    </p:animEffect>
                                  </p:childTnLst>
                                </p:cTn>
                              </p:par>
                            </p:childTnLst>
                          </p:cTn>
                        </p:par>
                        <p:par>
                          <p:cTn id="47" fill="hold" nodeType="afterGroup">
                            <p:stCondLst>
                              <p:cond delay="500"/>
                            </p:stCondLst>
                            <p:childTnLst>
                              <p:par>
                                <p:cTn id="48" presetID="1" presetClass="entr" presetSubtype="0" fill="hold" nodeType="afterEffect">
                                  <p:stCondLst>
                                    <p:cond delay="0"/>
                                  </p:stCondLst>
                                  <p:childTnLst>
                                    <p:set>
                                      <p:cBhvr>
                                        <p:cTn id="49" dur="1" fill="hold">
                                          <p:stCondLst>
                                            <p:cond delay="0"/>
                                          </p:stCondLst>
                                        </p:cTn>
                                        <p:tgtEl>
                                          <p:spTgt spid="246805"/>
                                        </p:tgtEl>
                                        <p:attrNameLst>
                                          <p:attrName>style.visibility</p:attrName>
                                        </p:attrNameLst>
                                      </p:cBhvr>
                                      <p:to>
                                        <p:strVal val="visible"/>
                                      </p:to>
                                    </p:set>
                                  </p:childTnLst>
                                </p:cTn>
                              </p:par>
                            </p:childTnLst>
                          </p:cTn>
                        </p:par>
                        <p:par>
                          <p:cTn id="50" fill="hold" nodeType="afterGroup">
                            <p:stCondLst>
                              <p:cond delay="500"/>
                            </p:stCondLst>
                            <p:childTnLst>
                              <p:par>
                                <p:cTn id="51" presetID="22" presetClass="entr" presetSubtype="1" fill="hold" nodeType="afterEffect">
                                  <p:stCondLst>
                                    <p:cond delay="0"/>
                                  </p:stCondLst>
                                  <p:childTnLst>
                                    <p:set>
                                      <p:cBhvr>
                                        <p:cTn id="52" dur="1" fill="hold">
                                          <p:stCondLst>
                                            <p:cond delay="0"/>
                                          </p:stCondLst>
                                        </p:cTn>
                                        <p:tgtEl>
                                          <p:spTgt spid="246810"/>
                                        </p:tgtEl>
                                        <p:attrNameLst>
                                          <p:attrName>style.visibility</p:attrName>
                                        </p:attrNameLst>
                                      </p:cBhvr>
                                      <p:to>
                                        <p:strVal val="visible"/>
                                      </p:to>
                                    </p:set>
                                    <p:animEffect transition="in" filter="wipe(up)">
                                      <p:cBhvr>
                                        <p:cTn id="53" dur="500"/>
                                        <p:tgtEl>
                                          <p:spTgt spid="24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867517-4F02-94D7-8AAE-B5977D259DEC}"/>
              </a:ext>
            </a:extLst>
          </p:cNvPr>
          <p:cNvSpPr>
            <a:spLocks noGrp="1"/>
          </p:cNvSpPr>
          <p:nvPr>
            <p:ph type="sldNum" sz="quarter" idx="12"/>
          </p:nvPr>
        </p:nvSpPr>
        <p:spPr/>
        <p:txBody>
          <a:bodyPr/>
          <a:lstStyle/>
          <a:p>
            <a:pPr>
              <a:defRPr/>
            </a:pPr>
            <a:fld id="{A4C577E2-95DD-1F4B-A688-E8FB02007787}" type="slidenum">
              <a:rPr lang="de-DE" smtClean="0"/>
              <a:pPr>
                <a:defRPr/>
              </a:pPr>
              <a:t>172</a:t>
            </a:fld>
            <a:endParaRPr lang="de-DE"/>
          </a:p>
        </p:txBody>
      </p:sp>
      <p:sp>
        <p:nvSpPr>
          <p:cNvPr id="10" name="Rectangle 9">
            <a:extLst>
              <a:ext uri="{FF2B5EF4-FFF2-40B4-BE49-F238E27FC236}">
                <a16:creationId xmlns:a16="http://schemas.microsoft.com/office/drawing/2014/main" id="{D7E9322A-34E1-F7C9-D087-283E44DF17DC}"/>
              </a:ext>
            </a:extLst>
          </p:cNvPr>
          <p:cNvSpPr/>
          <p:nvPr/>
        </p:nvSpPr>
        <p:spPr>
          <a:xfrm>
            <a:off x="107504" y="836712"/>
            <a:ext cx="9036496"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pic>
        <p:nvPicPr>
          <p:cNvPr id="6" name="Picture 5" descr="Graphical user interface, website&#10;&#10;Description automatically generated">
            <a:extLst>
              <a:ext uri="{FF2B5EF4-FFF2-40B4-BE49-F238E27FC236}">
                <a16:creationId xmlns:a16="http://schemas.microsoft.com/office/drawing/2014/main" id="{76EB6906-D6DF-83CF-D90B-B826008FCEE9}"/>
              </a:ext>
            </a:extLst>
          </p:cNvPr>
          <p:cNvPicPr>
            <a:picLocks noChangeAspect="1"/>
          </p:cNvPicPr>
          <p:nvPr/>
        </p:nvPicPr>
        <p:blipFill>
          <a:blip r:embed="rId2"/>
          <a:stretch>
            <a:fillRect/>
          </a:stretch>
        </p:blipFill>
        <p:spPr>
          <a:xfrm>
            <a:off x="539552" y="17784"/>
            <a:ext cx="7772400" cy="6574790"/>
          </a:xfrm>
          <a:prstGeom prst="rect">
            <a:avLst/>
          </a:prstGeom>
        </p:spPr>
      </p:pic>
      <p:sp>
        <p:nvSpPr>
          <p:cNvPr id="9" name="Oval Callout 8">
            <a:extLst>
              <a:ext uri="{FF2B5EF4-FFF2-40B4-BE49-F238E27FC236}">
                <a16:creationId xmlns:a16="http://schemas.microsoft.com/office/drawing/2014/main" id="{57F8D8CA-3E98-6276-5C44-0BE449E8A656}"/>
              </a:ext>
            </a:extLst>
          </p:cNvPr>
          <p:cNvSpPr/>
          <p:nvPr/>
        </p:nvSpPr>
        <p:spPr>
          <a:xfrm>
            <a:off x="4860032" y="1052736"/>
            <a:ext cx="4032448" cy="1296144"/>
          </a:xfrm>
          <a:prstGeom prst="wedgeEllipseCallout">
            <a:avLst>
              <a:gd name="adj1" fmla="val -55257"/>
              <a:gd name="adj2" fmla="val 4380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Develop probabilistic relational model inside a database</a:t>
            </a:r>
          </a:p>
        </p:txBody>
      </p:sp>
    </p:spTree>
    <p:extLst>
      <p:ext uri="{BB962C8B-B14F-4D97-AF65-F5344CB8AC3E}">
        <p14:creationId xmlns:p14="http://schemas.microsoft.com/office/powerpoint/2010/main" val="127337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 contd.</a:t>
            </a:r>
          </a:p>
        </p:txBody>
      </p:sp>
      <p:sp>
        <p:nvSpPr>
          <p:cNvPr id="70659" name="Rectangle 3"/>
          <p:cNvSpPr>
            <a:spLocks noGrp="1" noChangeArrowheads="1"/>
          </p:cNvSpPr>
          <p:nvPr>
            <p:ph type="body" idx="1"/>
          </p:nvPr>
        </p:nvSpPr>
        <p:spPr/>
        <p:txBody>
          <a:bodyPr/>
          <a:lstStyle/>
          <a:p>
            <a:pPr eaLnBrk="1" hangingPunct="1">
              <a:lnSpc>
                <a:spcPct val="80000"/>
              </a:lnSpc>
            </a:pPr>
            <a:r>
              <a:rPr lang="en-US" sz="2400" dirty="0">
                <a:ea typeface="ＭＳ Ｐゴシック" charset="0"/>
              </a:rPr>
              <a:t>Write out full joint distribution using chain rule:</a:t>
            </a:r>
          </a:p>
          <a:p>
            <a:pPr eaLnBrk="1" hangingPunct="1">
              <a:lnSpc>
                <a:spcPct val="80000"/>
              </a:lnSpc>
              <a:buFont typeface="Times" charset="0"/>
              <a:buNone/>
            </a:pPr>
            <a:r>
              <a:rPr lang="en-US" sz="2400" b="1" dirty="0">
                <a:ea typeface="ＭＳ Ｐゴシック" charset="0"/>
              </a:rPr>
              <a:t>	P</a:t>
            </a:r>
            <a:r>
              <a:rPr lang="en-US" sz="2400" dirty="0">
                <a:ea typeface="ＭＳ Ｐゴシック" charset="0"/>
              </a:rPr>
              <a:t>(Toothache, Catch, Cavity)</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Catch, Cavity) </a:t>
            </a:r>
            <a:r>
              <a:rPr lang="en-US" sz="2000" b="1" dirty="0">
                <a:ea typeface="ＭＳ Ｐゴシック" charset="0"/>
              </a:rPr>
              <a:t>P</a:t>
            </a:r>
            <a:r>
              <a:rPr lang="en-US" sz="2000" dirty="0">
                <a:ea typeface="ＭＳ Ｐゴシック" charset="0"/>
              </a:rPr>
              <a:t>(Catch, Cavity)
</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Catch, Cavity) </a:t>
            </a:r>
            <a:r>
              <a:rPr lang="en-US" sz="2000" b="1" dirty="0">
                <a:ea typeface="ＭＳ Ｐゴシック" charset="0"/>
              </a:rPr>
              <a:t>P</a:t>
            </a:r>
            <a:r>
              <a:rPr lang="en-US" sz="2000" dirty="0">
                <a:ea typeface="ＭＳ Ｐゴシック" charset="0"/>
              </a:rPr>
              <a:t>(Catch | Cavity) </a:t>
            </a:r>
            <a:r>
              <a:rPr lang="en-US" sz="2000" b="1" dirty="0">
                <a:ea typeface="ＭＳ Ｐゴシック" charset="0"/>
              </a:rPr>
              <a:t>P</a:t>
            </a:r>
            <a:r>
              <a:rPr lang="en-US" sz="2000" dirty="0">
                <a:ea typeface="ＭＳ Ｐゴシック" charset="0"/>
              </a:rPr>
              <a:t>(Cavity)
</a:t>
            </a:r>
            <a:r>
              <a:rPr lang="en-US" sz="2000" i="1" dirty="0">
                <a:ea typeface="ＭＳ Ｐゴシック" charset="0"/>
              </a:rPr>
              <a:t>conditional independence</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Cavity) </a:t>
            </a:r>
            <a:r>
              <a:rPr lang="en-US" sz="2000" b="1" dirty="0">
                <a:ea typeface="ＭＳ Ｐゴシック" charset="0"/>
              </a:rPr>
              <a:t>P</a:t>
            </a:r>
            <a:r>
              <a:rPr lang="en-US" sz="2000" dirty="0">
                <a:ea typeface="ＭＳ Ｐゴシック" charset="0"/>
              </a:rPr>
              <a:t>(Catch | Cavity) </a:t>
            </a:r>
            <a:r>
              <a:rPr lang="en-US" sz="2000" b="1" dirty="0">
                <a:ea typeface="ＭＳ Ｐゴシック" charset="0"/>
              </a:rPr>
              <a:t>P</a:t>
            </a:r>
            <a:r>
              <a:rPr lang="en-US" sz="2000" dirty="0">
                <a:ea typeface="ＭＳ Ｐゴシック" charset="0"/>
              </a:rPr>
              <a:t>(Cavity)
</a:t>
            </a:r>
          </a:p>
          <a:p>
            <a:pPr eaLnBrk="1" hangingPunct="1">
              <a:lnSpc>
                <a:spcPct val="80000"/>
              </a:lnSpc>
              <a:buFont typeface="Times" charset="0"/>
              <a:buNone/>
            </a:pPr>
            <a:r>
              <a:rPr lang="en-US" sz="2400" dirty="0">
                <a:ea typeface="ＭＳ Ｐゴシック" charset="0"/>
              </a:rPr>
              <a:t>	i.e., 2 + 2 + 1 = 5 independent numbers</a:t>
            </a:r>
            <a:endParaRPr lang="en-US" sz="1600" dirty="0">
              <a:solidFill>
                <a:srgbClr val="FF0000"/>
              </a:solidFill>
              <a:ea typeface="ＭＳ Ｐゴシック" charset="0"/>
            </a:endParaRPr>
          </a:p>
          <a:p>
            <a:pPr eaLnBrk="1" hangingPunct="1">
              <a:lnSpc>
                <a:spcPct val="80000"/>
              </a:lnSpc>
            </a:pPr>
            <a:r>
              <a:rPr lang="en-US" sz="2400" dirty="0">
                <a:ea typeface="ＭＳ Ｐゴシック" charset="0"/>
              </a:rPr>
              <a:t>In most cases, the use of conditional independence </a:t>
            </a:r>
            <a:r>
              <a:rPr lang="en-US" sz="2400" dirty="0">
                <a:solidFill>
                  <a:srgbClr val="0B10FF"/>
                </a:solidFill>
                <a:ea typeface="ＭＳ Ｐゴシック" charset="0"/>
              </a:rPr>
              <a:t>reduces the size of the representation of the joint distribution </a:t>
            </a:r>
            <a:br>
              <a:rPr lang="en-US" sz="2400" dirty="0">
                <a:ea typeface="ＭＳ Ｐゴシック" charset="0"/>
              </a:rPr>
            </a:br>
            <a:r>
              <a:rPr lang="en-US" sz="2400" dirty="0">
                <a:solidFill>
                  <a:srgbClr val="00B050"/>
                </a:solidFill>
                <a:ea typeface="ＭＳ Ｐゴシック" charset="0"/>
              </a:rPr>
              <a:t>from exponential in n to linear in n</a:t>
            </a:r>
            <a:endParaRPr lang="en-US" sz="1600" dirty="0">
              <a:solidFill>
                <a:srgbClr val="FF0000"/>
              </a:solidFill>
              <a:ea typeface="ＭＳ Ｐゴシック" charset="0"/>
            </a:endParaRPr>
          </a:p>
          <a:p>
            <a:pPr eaLnBrk="1" hangingPunct="1">
              <a:lnSpc>
                <a:spcPct val="80000"/>
              </a:lnSpc>
            </a:pPr>
            <a:r>
              <a:rPr lang="en-US" sz="2400" dirty="0">
                <a:ea typeface="ＭＳ Ｐゴシック" charset="0"/>
              </a:rPr>
              <a:t>Conditional independence is our </a:t>
            </a:r>
            <a:r>
              <a:rPr lang="en-US" sz="2400" dirty="0">
                <a:solidFill>
                  <a:srgbClr val="0B10FF"/>
                </a:solidFill>
                <a:ea typeface="ＭＳ Ｐゴシック" charset="0"/>
              </a:rPr>
              <a:t>most basic and robust form of knowledge about uncertain environments</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18</a:t>
            </a:fld>
            <a:endParaRPr lang="de-DE" dirty="0"/>
          </a:p>
        </p:txBody>
      </p:sp>
      <p:sp>
        <p:nvSpPr>
          <p:cNvPr id="2" name="Cloud Callout 1">
            <a:extLst>
              <a:ext uri="{FF2B5EF4-FFF2-40B4-BE49-F238E27FC236}">
                <a16:creationId xmlns:a16="http://schemas.microsoft.com/office/drawing/2014/main" id="{9F47A296-77FF-B36D-74DB-78F75C244F2D}"/>
              </a:ext>
            </a:extLst>
          </p:cNvPr>
          <p:cNvSpPr/>
          <p:nvPr/>
        </p:nvSpPr>
        <p:spPr>
          <a:xfrm>
            <a:off x="7164288" y="332730"/>
            <a:ext cx="2267744" cy="1728490"/>
          </a:xfrm>
          <a:prstGeom prst="cloudCallout">
            <a:avLst>
              <a:gd name="adj1" fmla="val -78158"/>
              <a:gd name="adj2" fmla="val 363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Very many factorizations</a:t>
            </a:r>
          </a:p>
        </p:txBody>
      </p:sp>
    </p:spTree>
    <p:extLst>
      <p:ext uri="{BB962C8B-B14F-4D97-AF65-F5344CB8AC3E}">
        <p14:creationId xmlns:p14="http://schemas.microsoft.com/office/powerpoint/2010/main" val="8420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Naïve Bayes Model</a:t>
            </a:r>
          </a:p>
        </p:txBody>
      </p:sp>
      <p:sp>
        <p:nvSpPr>
          <p:cNvPr id="74755"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pic>
        <p:nvPicPr>
          <p:cNvPr id="74756"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540750" cy="470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sp>
        <p:nvSpPr>
          <p:cNvPr id="2" name="TextBox 1"/>
          <p:cNvSpPr txBox="1"/>
          <p:nvPr/>
        </p:nvSpPr>
        <p:spPr>
          <a:xfrm>
            <a:off x="1453587" y="5805264"/>
            <a:ext cx="6234399" cy="646331"/>
          </a:xfrm>
          <a:prstGeom prst="rect">
            <a:avLst/>
          </a:prstGeom>
          <a:noFill/>
        </p:spPr>
        <p:txBody>
          <a:bodyPr wrap="none" rtlCol="0">
            <a:spAutoFit/>
          </a:bodyPr>
          <a:lstStyle/>
          <a:p>
            <a:pPr algn="ctr"/>
            <a:r>
              <a:rPr lang="en-US" dirty="0"/>
              <a:t>Usually, the assumption that effects are independent is wrong, </a:t>
            </a:r>
            <a:br>
              <a:rPr lang="en-US" dirty="0"/>
            </a:br>
            <a:r>
              <a:rPr lang="en-US" dirty="0"/>
              <a:t>but works well </a:t>
            </a:r>
            <a:r>
              <a:rPr lang="en-US"/>
              <a:t>in practice</a:t>
            </a:r>
            <a:endParaRPr lang="en-US" dirty="0"/>
          </a:p>
        </p:txBody>
      </p:sp>
      <p:sp>
        <p:nvSpPr>
          <p:cNvPr id="3" name="Rectangle 2">
            <a:extLst>
              <a:ext uri="{FF2B5EF4-FFF2-40B4-BE49-F238E27FC236}">
                <a16:creationId xmlns:a16="http://schemas.microsoft.com/office/drawing/2014/main" id="{8A93A81F-526F-5142-94FC-94C7C00FB20F}"/>
              </a:ext>
            </a:extLst>
          </p:cNvPr>
          <p:cNvSpPr/>
          <p:nvPr/>
        </p:nvSpPr>
        <p:spPr>
          <a:xfrm>
            <a:off x="190625" y="2276872"/>
            <a:ext cx="8507288" cy="36222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049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A9E-100A-5C4F-A413-2ABC0D0F26E4}"/>
              </a:ext>
            </a:extLst>
          </p:cNvPr>
          <p:cNvSpPr>
            <a:spLocks noGrp="1"/>
          </p:cNvSpPr>
          <p:nvPr>
            <p:ph type="title"/>
          </p:nvPr>
        </p:nvSpPr>
        <p:spPr/>
        <p:txBody>
          <a:bodyPr/>
          <a:lstStyle/>
          <a:p>
            <a:r>
              <a:rPr lang="de-DE" dirty="0"/>
              <a:t>Übersicht</a:t>
            </a:r>
          </a:p>
        </p:txBody>
      </p:sp>
      <p:sp>
        <p:nvSpPr>
          <p:cNvPr id="3" name="Content Placeholder 2">
            <a:extLst>
              <a:ext uri="{FF2B5EF4-FFF2-40B4-BE49-F238E27FC236}">
                <a16:creationId xmlns:a16="http://schemas.microsoft.com/office/drawing/2014/main" id="{E8183314-610D-A640-BCBE-92CC0261D472}"/>
              </a:ext>
            </a:extLst>
          </p:cNvPr>
          <p:cNvSpPr>
            <a:spLocks noGrp="1"/>
          </p:cNvSpPr>
          <p:nvPr>
            <p:ph idx="1"/>
          </p:nvPr>
        </p:nvSpPr>
        <p:spPr/>
        <p:txBody>
          <a:bodyPr/>
          <a:lstStyle/>
          <a:p>
            <a:r>
              <a:rPr lang="de-DE" sz="1400" dirty="0"/>
              <a:t>Semistrukturierte Datenbanken (JSON, XML) und Volltextsuche </a:t>
            </a:r>
          </a:p>
          <a:p>
            <a:r>
              <a:rPr lang="de-DE" sz="1400" dirty="0"/>
              <a:t>Information </a:t>
            </a:r>
            <a:r>
              <a:rPr lang="de-DE" sz="1400" dirty="0" err="1"/>
              <a:t>Retrieval</a:t>
            </a:r>
            <a:r>
              <a:rPr lang="de-DE" sz="1400" dirty="0"/>
              <a:t> </a:t>
            </a:r>
          </a:p>
          <a:p>
            <a:r>
              <a:rPr lang="de-DE" sz="1400" dirty="0"/>
              <a:t>Mehrdimensionale Indexstrukturen </a:t>
            </a:r>
          </a:p>
          <a:p>
            <a:r>
              <a:rPr lang="de-DE" sz="1400" dirty="0"/>
              <a:t>Cluster-Bildung </a:t>
            </a:r>
          </a:p>
          <a:p>
            <a:r>
              <a:rPr lang="de-DE" sz="1400" dirty="0"/>
              <a:t>Einbettungstechniken </a:t>
            </a:r>
          </a:p>
          <a:p>
            <a:r>
              <a:rPr lang="de-DE" sz="1400" dirty="0"/>
              <a:t>First-</a:t>
            </a:r>
            <a:r>
              <a:rPr lang="de-DE" sz="1400" dirty="0" err="1"/>
              <a:t>n</a:t>
            </a:r>
            <a:r>
              <a:rPr lang="de-DE" sz="1400" dirty="0"/>
              <a:t>-, Top-</a:t>
            </a:r>
            <a:r>
              <a:rPr lang="de-DE" sz="1400" dirty="0" err="1"/>
              <a:t>k</a:t>
            </a:r>
            <a:r>
              <a:rPr lang="de-DE" sz="1400" dirty="0"/>
              <a:t>-, und Skyline-Anfragen </a:t>
            </a:r>
          </a:p>
          <a:p>
            <a:r>
              <a:rPr lang="de-DE" sz="1400" dirty="0"/>
              <a:t>Probabilistische Datenbanken, Anfragebeantwortung, Top-</a:t>
            </a:r>
            <a:r>
              <a:rPr lang="de-DE" sz="1400" dirty="0" err="1"/>
              <a:t>k</a:t>
            </a:r>
            <a:r>
              <a:rPr lang="de-DE" sz="1400" dirty="0"/>
              <a:t>-Anfragen und Open-World-Annahme </a:t>
            </a:r>
          </a:p>
          <a:p>
            <a:r>
              <a:rPr lang="de-DE" sz="1400" dirty="0">
                <a:highlight>
                  <a:srgbClr val="00FF00"/>
                </a:highlight>
              </a:rPr>
              <a:t>Probabilistische Modellierung, </a:t>
            </a:r>
            <a:r>
              <a:rPr lang="de-DE" sz="1400" dirty="0" err="1">
                <a:highlight>
                  <a:srgbClr val="00FF00"/>
                </a:highlight>
              </a:rPr>
              <a:t>Bayes</a:t>
            </a:r>
            <a:r>
              <a:rPr lang="de-DE" sz="1400" dirty="0">
                <a:highlight>
                  <a:srgbClr val="00FF00"/>
                </a:highlight>
              </a:rPr>
              <a:t>-Netze, Anfragebeantwortungsalgorithmen, Lernverfahren,</a:t>
            </a:r>
          </a:p>
          <a:p>
            <a:r>
              <a:rPr lang="de-DE" sz="1400" dirty="0"/>
              <a:t>Temporale Datenbanken und das relationale Modell, </a:t>
            </a:r>
          </a:p>
          <a:p>
            <a:r>
              <a:rPr lang="de-DE" sz="1400" dirty="0"/>
              <a:t>Probabilistische Temporale Datenbanken</a:t>
            </a:r>
          </a:p>
          <a:p>
            <a:r>
              <a:rPr lang="de-DE" sz="1400" dirty="0"/>
              <a:t>SQL: neue Entwicklungen (z.B. JSON-Strukturen und Arrays), Zeitreihen (z.B. </a:t>
            </a:r>
            <a:r>
              <a:rPr lang="de-DE" sz="1400" dirty="0" err="1"/>
              <a:t>TimeScaleDB</a:t>
            </a:r>
            <a:r>
              <a:rPr lang="de-DE" sz="1400" dirty="0"/>
              <a:t>)</a:t>
            </a:r>
          </a:p>
          <a:p>
            <a:r>
              <a:rPr lang="de-DE" sz="1400" dirty="0"/>
              <a:t>Stromdatenbanken, Prinzipien der Fenster-orientierten inkrementellen Verarbeitung </a:t>
            </a:r>
          </a:p>
          <a:p>
            <a:r>
              <a:rPr lang="de-DE" sz="1400" dirty="0"/>
              <a:t>Approximationstechniken für Stromdatenverarbeitung, Stream-Mining </a:t>
            </a:r>
          </a:p>
          <a:p>
            <a:r>
              <a:rPr lang="de-DE" sz="1400" dirty="0"/>
              <a:t>Probabilistische raum-zeitliche Datenbanken und </a:t>
            </a:r>
            <a:r>
              <a:rPr lang="de-DE" sz="1400" dirty="0" err="1"/>
              <a:t>Stromdatenverarbeitungsssysteme</a:t>
            </a:r>
            <a:r>
              <a:rPr lang="de-DE" sz="1400" dirty="0"/>
              <a:t>: Anfragen und Indexstrukturen, Raum-zeitliches Data Mining, Probabilistische Skylines </a:t>
            </a:r>
          </a:p>
          <a:p>
            <a:r>
              <a:rPr lang="de-DE" sz="1400" dirty="0"/>
              <a:t>Von </a:t>
            </a:r>
            <a:r>
              <a:rPr lang="de-DE" sz="1400" dirty="0" err="1"/>
              <a:t>NoSQL</a:t>
            </a:r>
            <a:r>
              <a:rPr lang="de-DE" sz="1400" dirty="0"/>
              <a:t>- zu </a:t>
            </a:r>
            <a:r>
              <a:rPr lang="de-DE" sz="1400" dirty="0" err="1"/>
              <a:t>NewSQL</a:t>
            </a:r>
            <a:r>
              <a:rPr lang="de-DE" sz="1400" dirty="0"/>
              <a:t>-Datenbanken, CAP-Theorem, </a:t>
            </a:r>
            <a:r>
              <a:rPr lang="de-DE" sz="1400" dirty="0" err="1"/>
              <a:t>Blockchain</a:t>
            </a:r>
            <a:r>
              <a:rPr lang="de-DE" sz="1400" dirty="0"/>
              <a:t>-Datenbanken </a:t>
            </a:r>
          </a:p>
        </p:txBody>
      </p:sp>
      <p:sp>
        <p:nvSpPr>
          <p:cNvPr id="4" name="Slide Number Placeholder 3">
            <a:extLst>
              <a:ext uri="{FF2B5EF4-FFF2-40B4-BE49-F238E27FC236}">
                <a16:creationId xmlns:a16="http://schemas.microsoft.com/office/drawing/2014/main" id="{A7B24CCC-01D8-644F-BD8D-DC16832CA7C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384597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9852-40BA-83EA-1DB4-97BCF2B61C47}"/>
              </a:ext>
            </a:extLst>
          </p:cNvPr>
          <p:cNvSpPr>
            <a:spLocks noGrp="1"/>
          </p:cNvSpPr>
          <p:nvPr>
            <p:ph type="title"/>
          </p:nvPr>
        </p:nvSpPr>
        <p:spPr/>
        <p:txBody>
          <a:bodyPr/>
          <a:lstStyle/>
          <a:p>
            <a:r>
              <a:rPr lang="en-DE" dirty="0"/>
              <a:t>Agents</a:t>
            </a:r>
          </a:p>
        </p:txBody>
      </p:sp>
      <p:sp>
        <p:nvSpPr>
          <p:cNvPr id="3" name="Content Placeholder 2">
            <a:extLst>
              <a:ext uri="{FF2B5EF4-FFF2-40B4-BE49-F238E27FC236}">
                <a16:creationId xmlns:a16="http://schemas.microsoft.com/office/drawing/2014/main" id="{A01CD3AA-F5BB-130E-D1A8-9C96ED905D7A}"/>
              </a:ext>
            </a:extLst>
          </p:cNvPr>
          <p:cNvSpPr>
            <a:spLocks noGrp="1"/>
          </p:cNvSpPr>
          <p:nvPr>
            <p:ph idx="1"/>
          </p:nvPr>
        </p:nvSpPr>
        <p:spPr>
          <a:xfrm>
            <a:off x="457199" y="1196975"/>
            <a:ext cx="8507413" cy="4968875"/>
          </a:xfrm>
        </p:spPr>
        <p:txBody>
          <a:bodyPr/>
          <a:lstStyle/>
          <a:p>
            <a:r>
              <a:rPr lang="en-DE" sz="2400" dirty="0"/>
              <a:t>Example: Agent D (doctor) treating patients</a:t>
            </a:r>
          </a:p>
          <a:p>
            <a:r>
              <a:rPr lang="en-DE" sz="2400" dirty="0"/>
              <a:t>Joint distribution: his understanding of the world (belief state)</a:t>
            </a:r>
          </a:p>
          <a:p>
            <a:pPr lvl="1"/>
            <a:r>
              <a:rPr lang="en-DE" sz="2000" dirty="0"/>
              <a:t>reason about inputs and </a:t>
            </a:r>
          </a:p>
          <a:p>
            <a:pPr lvl="1"/>
            <a:r>
              <a:rPr lang="en-DE" sz="2000" dirty="0"/>
              <a:t>act such that outputs are produced </a:t>
            </a:r>
          </a:p>
          <a:p>
            <a:r>
              <a:rPr lang="en-DE" sz="2400" dirty="0"/>
              <a:t>Input (so-called evidence) is based on the structure of the joint</a:t>
            </a:r>
          </a:p>
          <a:p>
            <a:r>
              <a:rPr lang="en-DE" sz="2400" dirty="0">
                <a:solidFill>
                  <a:srgbClr val="0B10FF"/>
                </a:solidFill>
              </a:rPr>
              <a:t>Evidence about the world</a:t>
            </a:r>
            <a:br>
              <a:rPr lang="en-DE" sz="2400" dirty="0">
                <a:solidFill>
                  <a:srgbClr val="0B10FF"/>
                </a:solidFill>
              </a:rPr>
            </a:br>
            <a:r>
              <a:rPr lang="en-DE" sz="2400" dirty="0">
                <a:solidFill>
                  <a:srgbClr val="0B10FF"/>
                </a:solidFill>
              </a:rPr>
              <a:t>can be uncertain</a:t>
            </a:r>
            <a:r>
              <a:rPr lang="en-DE" sz="2400" dirty="0"/>
              <a:t>, i.e. we </a:t>
            </a:r>
            <a:br>
              <a:rPr lang="en-DE" sz="2400" dirty="0"/>
            </a:br>
            <a:r>
              <a:rPr lang="en-DE" sz="2400" dirty="0"/>
              <a:t>need to update belief state</a:t>
            </a:r>
          </a:p>
          <a:p>
            <a:r>
              <a:rPr lang="en-DE" sz="2400" dirty="0"/>
              <a:t>For a computational agent </a:t>
            </a:r>
            <a:br>
              <a:rPr lang="en-DE" sz="2400" dirty="0"/>
            </a:br>
            <a:r>
              <a:rPr lang="en-DE" sz="2400" dirty="0"/>
              <a:t>we </a:t>
            </a:r>
            <a:r>
              <a:rPr lang="en-DE" sz="2400" dirty="0">
                <a:solidFill>
                  <a:srgbClr val="0B10FF"/>
                </a:solidFill>
              </a:rPr>
              <a:t>need a computationally </a:t>
            </a:r>
            <a:br>
              <a:rPr lang="en-DE" sz="2400" dirty="0">
                <a:solidFill>
                  <a:srgbClr val="0B10FF"/>
                </a:solidFill>
              </a:rPr>
            </a:br>
            <a:r>
              <a:rPr lang="en-DE" sz="2400" dirty="0">
                <a:solidFill>
                  <a:srgbClr val="0B10FF"/>
                </a:solidFill>
              </a:rPr>
              <a:t>feasible representation</a:t>
            </a:r>
            <a:r>
              <a:rPr lang="en-DE" sz="2400" dirty="0"/>
              <a:t> of the joint </a:t>
            </a:r>
            <a:br>
              <a:rPr lang="en-DE" sz="2400" dirty="0"/>
            </a:br>
            <a:r>
              <a:rPr lang="en-DE" sz="2400" dirty="0"/>
              <a:t>for implementing reasoning and acting</a:t>
            </a:r>
          </a:p>
        </p:txBody>
      </p:sp>
      <p:sp>
        <p:nvSpPr>
          <p:cNvPr id="4" name="Slide Number Placeholder 3">
            <a:extLst>
              <a:ext uri="{FF2B5EF4-FFF2-40B4-BE49-F238E27FC236}">
                <a16:creationId xmlns:a16="http://schemas.microsoft.com/office/drawing/2014/main" id="{10C61119-720F-72EA-D811-7D00900829FE}"/>
              </a:ext>
            </a:extLst>
          </p:cNvPr>
          <p:cNvSpPr>
            <a:spLocks noGrp="1"/>
          </p:cNvSpPr>
          <p:nvPr>
            <p:ph type="sldNum" sz="quarter" idx="12"/>
          </p:nvPr>
        </p:nvSpPr>
        <p:spPr/>
        <p:txBody>
          <a:bodyPr/>
          <a:lstStyle/>
          <a:p>
            <a:pPr>
              <a:defRPr/>
            </a:pPr>
            <a:fld id="{A4C577E2-95DD-1F4B-A688-E8FB02007787}" type="slidenum">
              <a:rPr lang="de-DE" smtClean="0"/>
              <a:pPr>
                <a:defRPr/>
              </a:pPr>
              <a:t>20</a:t>
            </a:fld>
            <a:endParaRPr lang="de-DE"/>
          </a:p>
        </p:txBody>
      </p:sp>
      <p:sp>
        <p:nvSpPr>
          <p:cNvPr id="5" name="Cloud Callout 4">
            <a:extLst>
              <a:ext uri="{FF2B5EF4-FFF2-40B4-BE49-F238E27FC236}">
                <a16:creationId xmlns:a16="http://schemas.microsoft.com/office/drawing/2014/main" id="{A97B1560-20E9-441E-A149-425BC5ADD598}"/>
              </a:ext>
            </a:extLst>
          </p:cNvPr>
          <p:cNvSpPr/>
          <p:nvPr/>
        </p:nvSpPr>
        <p:spPr>
          <a:xfrm>
            <a:off x="4710905" y="3681412"/>
            <a:ext cx="5040560" cy="1584176"/>
          </a:xfrm>
          <a:prstGeom prst="cloudCallout">
            <a:avLst>
              <a:gd name="adj1" fmla="val -19325"/>
              <a:gd name="adj2" fmla="val -75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If the </a:t>
            </a:r>
            <a:r>
              <a:rPr lang="en-DE" dirty="0">
                <a:solidFill>
                  <a:srgbClr val="0B10FF"/>
                </a:solidFill>
              </a:rPr>
              <a:t>structure</a:t>
            </a:r>
            <a:r>
              <a:rPr lang="en-DE" dirty="0">
                <a:solidFill>
                  <a:sysClr val="windowText" lastClr="000000"/>
                </a:solidFill>
              </a:rPr>
              <a:t> of joint distribution were </a:t>
            </a:r>
            <a:r>
              <a:rPr lang="en-DE" dirty="0">
                <a:solidFill>
                  <a:srgbClr val="0B10FF"/>
                </a:solidFill>
              </a:rPr>
              <a:t>adapted</a:t>
            </a:r>
            <a:r>
              <a:rPr lang="en-DE" dirty="0">
                <a:solidFill>
                  <a:sysClr val="windowText" lastClr="000000"/>
                </a:solidFill>
              </a:rPr>
              <a:t> by the agent itself, we would enter the realm of </a:t>
            </a:r>
            <a:r>
              <a:rPr lang="en-DE" dirty="0">
                <a:solidFill>
                  <a:srgbClr val="0B10FF"/>
                </a:solidFill>
              </a:rPr>
              <a:t>AI</a:t>
            </a:r>
          </a:p>
        </p:txBody>
      </p:sp>
    </p:spTree>
    <p:extLst>
      <p:ext uri="{BB962C8B-B14F-4D97-AF65-F5344CB8AC3E}">
        <p14:creationId xmlns:p14="http://schemas.microsoft.com/office/powerpoint/2010/main" val="25365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372EEC45-9705-CC51-47E5-E41613C5CB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CDDB8F-3E03-8844-83D1-3C88A84566EF}" type="slidenum">
              <a:rPr lang="en-US" altLang="en-DE">
                <a:latin typeface="+mn-lt"/>
              </a:rPr>
              <a:pPr eaLnBrk="1" hangingPunct="1"/>
              <a:t>21</a:t>
            </a:fld>
            <a:endParaRPr lang="en-US" altLang="en-DE">
              <a:latin typeface="+mn-lt"/>
            </a:endParaRPr>
          </a:p>
        </p:txBody>
      </p:sp>
      <p:sp>
        <p:nvSpPr>
          <p:cNvPr id="17411" name="Rectangle 2">
            <a:extLst>
              <a:ext uri="{FF2B5EF4-FFF2-40B4-BE49-F238E27FC236}">
                <a16:creationId xmlns:a16="http://schemas.microsoft.com/office/drawing/2014/main" id="{653B3622-4C1D-7238-0532-843A0E33FE64}"/>
              </a:ext>
            </a:extLst>
          </p:cNvPr>
          <p:cNvSpPr>
            <a:spLocks noGrp="1" noChangeArrowheads="1"/>
          </p:cNvSpPr>
          <p:nvPr>
            <p:ph type="title"/>
          </p:nvPr>
        </p:nvSpPr>
        <p:spPr>
          <a:xfrm>
            <a:off x="337119" y="267544"/>
            <a:ext cx="8627493" cy="497160"/>
          </a:xfrm>
        </p:spPr>
        <p:txBody>
          <a:bodyPr/>
          <a:lstStyle/>
          <a:p>
            <a:pPr eaLnBrk="1" hangingPunct="1"/>
            <a:r>
              <a:rPr lang="en-US" altLang="en-DE" dirty="0"/>
              <a:t>Uncertain Evidence: Updating the Belief State</a:t>
            </a:r>
          </a:p>
        </p:txBody>
      </p:sp>
      <p:graphicFrame>
        <p:nvGraphicFramePr>
          <p:cNvPr id="142339" name="Group 3">
            <a:extLst>
              <a:ext uri="{FF2B5EF4-FFF2-40B4-BE49-F238E27FC236}">
                <a16:creationId xmlns:a16="http://schemas.microsoft.com/office/drawing/2014/main" id="{64588409-331B-5428-80F4-9AFF34F75A6E}"/>
              </a:ext>
            </a:extLst>
          </p:cNvPr>
          <p:cNvGraphicFramePr>
            <a:graphicFrameLocks noGrp="1"/>
          </p:cNvGraphicFramePr>
          <p:nvPr/>
        </p:nvGraphicFramePr>
        <p:xfrm>
          <a:off x="457200" y="1354138"/>
          <a:ext cx="8305800" cy="2614611"/>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mn-lt"/>
                          <a:cs typeface="Times New Roman" pitchFamily="18" charset="0"/>
                          <a:sym typeface="Symbol" pitchFamily="18" charset="2"/>
                        </a:rPr>
                        <a:t></a:t>
                      </a: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44" name="Rectangle 35">
            <a:extLst>
              <a:ext uri="{FF2B5EF4-FFF2-40B4-BE49-F238E27FC236}">
                <a16:creationId xmlns:a16="http://schemas.microsoft.com/office/drawing/2014/main" id="{85AEC82E-64F0-024C-9D39-F8A3BBA1FEAC}"/>
              </a:ext>
            </a:extLst>
          </p:cNvPr>
          <p:cNvSpPr>
            <a:spLocks noChangeArrowheads="1"/>
          </p:cNvSpPr>
          <p:nvPr/>
        </p:nvSpPr>
        <p:spPr bwMode="auto">
          <a:xfrm>
            <a:off x="2209800" y="1371600"/>
            <a:ext cx="3124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rPr>
              <a:t>Toothache</a:t>
            </a:r>
          </a:p>
        </p:txBody>
      </p:sp>
      <p:sp>
        <p:nvSpPr>
          <p:cNvPr id="17445" name="Rectangle 36">
            <a:extLst>
              <a:ext uri="{FF2B5EF4-FFF2-40B4-BE49-F238E27FC236}">
                <a16:creationId xmlns:a16="http://schemas.microsoft.com/office/drawing/2014/main" id="{11545DA0-E974-102A-BFC5-072C7A8E40FA}"/>
              </a:ext>
            </a:extLst>
          </p:cNvPr>
          <p:cNvSpPr>
            <a:spLocks noChangeArrowheads="1"/>
          </p:cNvSpPr>
          <p:nvPr/>
        </p:nvSpPr>
        <p:spPr bwMode="auto">
          <a:xfrm>
            <a:off x="5505450" y="1371600"/>
            <a:ext cx="31432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sym typeface="Symbol" pitchFamily="2" charset="2"/>
              </a:rPr>
              <a:t></a:t>
            </a:r>
            <a:r>
              <a:rPr lang="en-US" altLang="en-DE" sz="2800">
                <a:latin typeface="+mn-lt"/>
              </a:rPr>
              <a:t>Toothache</a:t>
            </a:r>
          </a:p>
        </p:txBody>
      </p:sp>
      <p:sp>
        <p:nvSpPr>
          <p:cNvPr id="17446" name="Rectangle 37">
            <a:extLst>
              <a:ext uri="{FF2B5EF4-FFF2-40B4-BE49-F238E27FC236}">
                <a16:creationId xmlns:a16="http://schemas.microsoft.com/office/drawing/2014/main" id="{D2695E7A-0ACA-07BE-5D0C-4AC040457815}"/>
              </a:ext>
            </a:extLst>
          </p:cNvPr>
          <p:cNvSpPr>
            <a:spLocks noChangeArrowheads="1"/>
          </p:cNvSpPr>
          <p:nvPr/>
        </p:nvSpPr>
        <p:spPr bwMode="auto">
          <a:xfrm>
            <a:off x="381000" y="4114800"/>
            <a:ext cx="8458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0033CC"/>
              </a:buClr>
              <a:buFont typeface="Wingdings" pitchFamily="2" charset="2"/>
              <a:buChar char="§"/>
            </a:pPr>
            <a:r>
              <a:rPr lang="en-US" altLang="en-DE" sz="2800" dirty="0">
                <a:latin typeface="+mn-lt"/>
              </a:rPr>
              <a:t>Let D now observe Toothache=true with probability 0.8 (e.g., “the patient says so”) </a:t>
            </a:r>
          </a:p>
          <a:p>
            <a:pPr eaLnBrk="1" hangingPunct="1">
              <a:spcBef>
                <a:spcPct val="20000"/>
              </a:spcBef>
              <a:buClr>
                <a:srgbClr val="0033CC"/>
              </a:buClr>
              <a:buFont typeface="Wingdings" pitchFamily="2" charset="2"/>
              <a:buChar char="§"/>
            </a:pPr>
            <a:r>
              <a:rPr lang="en-US" altLang="en-DE" sz="2800" dirty="0">
                <a:solidFill>
                  <a:srgbClr val="0033CC"/>
                </a:solidFill>
                <a:latin typeface="+mn-lt"/>
              </a:rPr>
              <a:t>How should D update its belief state?</a:t>
            </a:r>
          </a:p>
        </p:txBody>
      </p:sp>
    </p:spTree>
    <p:extLst>
      <p:ext uri="{BB962C8B-B14F-4D97-AF65-F5344CB8AC3E}">
        <p14:creationId xmlns:p14="http://schemas.microsoft.com/office/powerpoint/2010/main" val="367278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0B96AE64-CB36-837B-0E05-8EAAC70B2D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69ECC4-CC63-4444-8641-087DB15068AD}" type="slidenum">
              <a:rPr lang="en-US" altLang="en-DE">
                <a:latin typeface="+mn-lt"/>
              </a:rPr>
              <a:pPr eaLnBrk="1" hangingPunct="1"/>
              <a:t>22</a:t>
            </a:fld>
            <a:endParaRPr lang="en-US" altLang="en-DE">
              <a:latin typeface="+mn-lt"/>
            </a:endParaRPr>
          </a:p>
        </p:txBody>
      </p:sp>
      <p:graphicFrame>
        <p:nvGraphicFramePr>
          <p:cNvPr id="143363" name="Group 3">
            <a:extLst>
              <a:ext uri="{FF2B5EF4-FFF2-40B4-BE49-F238E27FC236}">
                <a16:creationId xmlns:a16="http://schemas.microsoft.com/office/drawing/2014/main" id="{DB00A2B3-8061-DC04-C7DE-59CA68FF1561}"/>
              </a:ext>
            </a:extLst>
          </p:cNvPr>
          <p:cNvGraphicFramePr>
            <a:graphicFrameLocks noGrp="1"/>
          </p:cNvGraphicFramePr>
          <p:nvPr/>
        </p:nvGraphicFramePr>
        <p:xfrm>
          <a:off x="457200" y="1354138"/>
          <a:ext cx="8305800" cy="2614611"/>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mn-lt"/>
                          <a:cs typeface="Times New Roman" pitchFamily="18" charset="0"/>
                          <a:sym typeface="Symbol" pitchFamily="18" charset="2"/>
                        </a:rPr>
                        <a:t></a:t>
                      </a: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468" name="Rectangle 35">
            <a:extLst>
              <a:ext uri="{FF2B5EF4-FFF2-40B4-BE49-F238E27FC236}">
                <a16:creationId xmlns:a16="http://schemas.microsoft.com/office/drawing/2014/main" id="{81BA3914-E413-A020-55DD-894CB2D446BA}"/>
              </a:ext>
            </a:extLst>
          </p:cNvPr>
          <p:cNvSpPr>
            <a:spLocks noChangeArrowheads="1"/>
          </p:cNvSpPr>
          <p:nvPr/>
        </p:nvSpPr>
        <p:spPr bwMode="auto">
          <a:xfrm>
            <a:off x="2209800" y="1371600"/>
            <a:ext cx="3124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rPr>
              <a:t>Toothache</a:t>
            </a:r>
          </a:p>
        </p:txBody>
      </p:sp>
      <p:sp>
        <p:nvSpPr>
          <p:cNvPr id="18469" name="Rectangle 36">
            <a:extLst>
              <a:ext uri="{FF2B5EF4-FFF2-40B4-BE49-F238E27FC236}">
                <a16:creationId xmlns:a16="http://schemas.microsoft.com/office/drawing/2014/main" id="{47439B19-A4FE-ABDB-B8ED-B47EF3A299F4}"/>
              </a:ext>
            </a:extLst>
          </p:cNvPr>
          <p:cNvSpPr>
            <a:spLocks noChangeArrowheads="1"/>
          </p:cNvSpPr>
          <p:nvPr/>
        </p:nvSpPr>
        <p:spPr bwMode="auto">
          <a:xfrm>
            <a:off x="5505450" y="1371600"/>
            <a:ext cx="31432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sym typeface="Symbol" pitchFamily="2" charset="2"/>
              </a:rPr>
              <a:t></a:t>
            </a:r>
            <a:r>
              <a:rPr lang="en-US" altLang="en-DE" sz="2800">
                <a:latin typeface="+mn-lt"/>
              </a:rPr>
              <a:t>Toothache</a:t>
            </a:r>
          </a:p>
        </p:txBody>
      </p:sp>
      <p:sp>
        <p:nvSpPr>
          <p:cNvPr id="143397" name="Rectangle 37">
            <a:extLst>
              <a:ext uri="{FF2B5EF4-FFF2-40B4-BE49-F238E27FC236}">
                <a16:creationId xmlns:a16="http://schemas.microsoft.com/office/drawing/2014/main" id="{272050B6-524A-8637-9939-FA3096998483}"/>
              </a:ext>
            </a:extLst>
          </p:cNvPr>
          <p:cNvSpPr>
            <a:spLocks noChangeArrowheads="1"/>
          </p:cNvSpPr>
          <p:nvPr/>
        </p:nvSpPr>
        <p:spPr bwMode="auto">
          <a:xfrm>
            <a:off x="381000" y="411480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0033CC"/>
              </a:buClr>
              <a:buFont typeface="Wingdings" pitchFamily="2" charset="2"/>
              <a:buChar char="§"/>
            </a:pPr>
            <a:r>
              <a:rPr lang="en-US" altLang="en-DE" sz="2400">
                <a:latin typeface="+mn-lt"/>
              </a:rPr>
              <a:t>Let E be the evidence such that P(Toothache|E) = 0.8</a:t>
            </a:r>
          </a:p>
          <a:p>
            <a:pPr eaLnBrk="1" hangingPunct="1">
              <a:spcBef>
                <a:spcPct val="20000"/>
              </a:spcBef>
              <a:buClr>
                <a:srgbClr val="0033CC"/>
              </a:buClr>
              <a:buFont typeface="Wingdings" pitchFamily="2" charset="2"/>
              <a:buChar char="§"/>
            </a:pPr>
            <a:r>
              <a:rPr lang="en-US" altLang="en-DE" sz="2400">
                <a:latin typeface="+mn-lt"/>
              </a:rPr>
              <a:t>We want to compute P(c</a:t>
            </a:r>
            <a:r>
              <a:rPr lang="en-US" altLang="en-DE" sz="2400" b="1">
                <a:latin typeface="+mn-lt"/>
                <a:sym typeface="Symbol" pitchFamily="2" charset="2"/>
              </a:rPr>
              <a:t></a:t>
            </a:r>
            <a:r>
              <a:rPr lang="en-US" altLang="en-DE" sz="2400">
                <a:latin typeface="+mn-lt"/>
                <a:sym typeface="Symbol" pitchFamily="2" charset="2"/>
              </a:rPr>
              <a:t>t</a:t>
            </a:r>
            <a:r>
              <a:rPr lang="en-US" altLang="en-DE" sz="2400" b="1">
                <a:latin typeface="+mn-lt"/>
                <a:sym typeface="Symbol" pitchFamily="2" charset="2"/>
              </a:rPr>
              <a:t></a:t>
            </a:r>
            <a:r>
              <a:rPr lang="en-US" altLang="en-DE" sz="2400">
                <a:latin typeface="+mn-lt"/>
              </a:rPr>
              <a:t>pc|E) = P(c</a:t>
            </a:r>
            <a:r>
              <a:rPr lang="en-US" altLang="en-DE" sz="2400" b="1">
                <a:latin typeface="+mn-lt"/>
                <a:sym typeface="Symbol" pitchFamily="2" charset="2"/>
              </a:rPr>
              <a:t></a:t>
            </a:r>
            <a:r>
              <a:rPr lang="en-US" altLang="en-DE" sz="2400">
                <a:latin typeface="+mn-lt"/>
              </a:rPr>
              <a:t>pc|t,E) P(t|E)</a:t>
            </a:r>
            <a:endParaRPr lang="en-US" altLang="en-DE" sz="2400">
              <a:solidFill>
                <a:srgbClr val="993300"/>
              </a:solidFill>
              <a:latin typeface="+mn-lt"/>
            </a:endParaRPr>
          </a:p>
          <a:p>
            <a:pPr eaLnBrk="1" hangingPunct="1">
              <a:spcBef>
                <a:spcPct val="20000"/>
              </a:spcBef>
              <a:buClr>
                <a:srgbClr val="0033CC"/>
              </a:buClr>
              <a:buFont typeface="Wingdings" pitchFamily="2" charset="2"/>
              <a:buChar char="§"/>
            </a:pPr>
            <a:r>
              <a:rPr lang="en-US" altLang="en-DE" sz="2400">
                <a:solidFill>
                  <a:srgbClr val="0033CC"/>
                </a:solidFill>
                <a:latin typeface="+mn-lt"/>
              </a:rPr>
              <a:t>Since E is not directly related to the cavity or the probe catch</a:t>
            </a:r>
            <a:r>
              <a:rPr lang="en-US" altLang="en-DE" sz="2400">
                <a:latin typeface="+mn-lt"/>
              </a:rPr>
              <a:t>, we consider that c and pc are independent of E given t, hence: </a:t>
            </a:r>
            <a:r>
              <a:rPr lang="en-US" altLang="en-DE" sz="2400">
                <a:solidFill>
                  <a:srgbClr val="990033"/>
                </a:solidFill>
                <a:latin typeface="+mn-lt"/>
              </a:rPr>
              <a:t>P(c</a:t>
            </a:r>
            <a:r>
              <a:rPr lang="en-US" altLang="en-DE" sz="2400" b="1">
                <a:solidFill>
                  <a:srgbClr val="990033"/>
                </a:solidFill>
                <a:latin typeface="+mn-lt"/>
                <a:sym typeface="Symbol" pitchFamily="2" charset="2"/>
              </a:rPr>
              <a:t></a:t>
            </a:r>
            <a:r>
              <a:rPr lang="en-US" altLang="en-DE" sz="2400">
                <a:solidFill>
                  <a:srgbClr val="990033"/>
                </a:solidFill>
                <a:latin typeface="+mn-lt"/>
              </a:rPr>
              <a:t>pc|t,E) = P(c</a:t>
            </a:r>
            <a:r>
              <a:rPr lang="en-US" altLang="en-DE" sz="2400" b="1">
                <a:solidFill>
                  <a:srgbClr val="990033"/>
                </a:solidFill>
                <a:latin typeface="+mn-lt"/>
                <a:sym typeface="Symbol" pitchFamily="2" charset="2"/>
              </a:rPr>
              <a:t></a:t>
            </a:r>
            <a:r>
              <a:rPr lang="en-US" altLang="en-DE" sz="2400">
                <a:solidFill>
                  <a:srgbClr val="990033"/>
                </a:solidFill>
                <a:latin typeface="+mn-lt"/>
              </a:rPr>
              <a:t>pc|t)</a:t>
            </a:r>
            <a:r>
              <a:rPr lang="en-US" altLang="en-DE" sz="2400">
                <a:latin typeface="+mn-lt"/>
              </a:rPr>
              <a:t> </a:t>
            </a:r>
          </a:p>
        </p:txBody>
      </p:sp>
      <p:sp>
        <p:nvSpPr>
          <p:cNvPr id="3" name="Title 2">
            <a:extLst>
              <a:ext uri="{FF2B5EF4-FFF2-40B4-BE49-F238E27FC236}">
                <a16:creationId xmlns:a16="http://schemas.microsoft.com/office/drawing/2014/main" id="{A3F66852-09BD-942E-89EA-29890DBE0F76}"/>
              </a:ext>
            </a:extLst>
          </p:cNvPr>
          <p:cNvSpPr>
            <a:spLocks noGrp="1"/>
          </p:cNvSpPr>
          <p:nvPr>
            <p:ph type="title"/>
          </p:nvPr>
        </p:nvSpPr>
        <p:spPr/>
        <p:txBody>
          <a:bodyPr/>
          <a:lstStyle/>
          <a:p>
            <a:r>
              <a:rPr lang="en-US" altLang="en-DE" dirty="0"/>
              <a:t>Uncertain Evidence: Updating the Belief State</a:t>
            </a:r>
            <a:endParaRPr lang="en-DE" dirty="0"/>
          </a:p>
        </p:txBody>
      </p:sp>
    </p:spTree>
    <p:extLst>
      <p:ext uri="{BB962C8B-B14F-4D97-AF65-F5344CB8AC3E}">
        <p14:creationId xmlns:p14="http://schemas.microsoft.com/office/powerpoint/2010/main" val="219250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0A342955-3B30-7DE0-660C-8FC87924FC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D816A2-EC15-4043-A736-C8C4324A93A7}" type="slidenum">
              <a:rPr lang="en-US" altLang="en-DE">
                <a:latin typeface="+mn-lt"/>
              </a:rPr>
              <a:pPr eaLnBrk="1" hangingPunct="1"/>
              <a:t>23</a:t>
            </a:fld>
            <a:endParaRPr lang="en-US" altLang="en-DE">
              <a:latin typeface="+mn-lt"/>
            </a:endParaRPr>
          </a:p>
        </p:txBody>
      </p:sp>
      <p:sp>
        <p:nvSpPr>
          <p:cNvPr id="19459" name="Rectangle 51">
            <a:extLst>
              <a:ext uri="{FF2B5EF4-FFF2-40B4-BE49-F238E27FC236}">
                <a16:creationId xmlns:a16="http://schemas.microsoft.com/office/drawing/2014/main" id="{6287E7A0-17DD-84B0-6757-2EBAAB967D6B}"/>
              </a:ext>
            </a:extLst>
          </p:cNvPr>
          <p:cNvSpPr>
            <a:spLocks noChangeArrowheads="1"/>
          </p:cNvSpPr>
          <p:nvPr/>
        </p:nvSpPr>
        <p:spPr bwMode="auto">
          <a:xfrm>
            <a:off x="381000" y="411480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0033CC"/>
              </a:buClr>
              <a:buFont typeface="Wingdings" pitchFamily="2" charset="2"/>
              <a:buChar char="§"/>
            </a:pPr>
            <a:r>
              <a:rPr lang="en-US" altLang="en-DE" sz="2400">
                <a:latin typeface="+mn-lt"/>
              </a:rPr>
              <a:t>Let E be the evidence such that P(Toothache|E) = 0.8</a:t>
            </a:r>
          </a:p>
          <a:p>
            <a:pPr eaLnBrk="1" hangingPunct="1">
              <a:spcBef>
                <a:spcPct val="20000"/>
              </a:spcBef>
              <a:buClr>
                <a:srgbClr val="0033CC"/>
              </a:buClr>
              <a:buFont typeface="Wingdings" pitchFamily="2" charset="2"/>
              <a:buChar char="§"/>
            </a:pPr>
            <a:r>
              <a:rPr lang="en-US" altLang="en-DE" sz="2400">
                <a:latin typeface="+mn-lt"/>
              </a:rPr>
              <a:t>We want to compute P(c</a:t>
            </a:r>
            <a:r>
              <a:rPr lang="en-US" altLang="en-DE" sz="2400" b="1">
                <a:latin typeface="+mn-lt"/>
                <a:sym typeface="Symbol" pitchFamily="2" charset="2"/>
              </a:rPr>
              <a:t></a:t>
            </a:r>
            <a:r>
              <a:rPr lang="en-US" altLang="en-DE" sz="2400">
                <a:latin typeface="+mn-lt"/>
                <a:sym typeface="Symbol" pitchFamily="2" charset="2"/>
              </a:rPr>
              <a:t>t</a:t>
            </a:r>
            <a:r>
              <a:rPr lang="en-US" altLang="en-DE" sz="2400" b="1">
                <a:latin typeface="+mn-lt"/>
                <a:sym typeface="Symbol" pitchFamily="2" charset="2"/>
              </a:rPr>
              <a:t></a:t>
            </a:r>
            <a:r>
              <a:rPr lang="en-US" altLang="en-DE" sz="2400">
                <a:latin typeface="+mn-lt"/>
              </a:rPr>
              <a:t>pc|E) = P(c</a:t>
            </a:r>
            <a:r>
              <a:rPr lang="en-US" altLang="en-DE" sz="2400" b="1">
                <a:latin typeface="+mn-lt"/>
                <a:sym typeface="Symbol" pitchFamily="2" charset="2"/>
              </a:rPr>
              <a:t></a:t>
            </a:r>
            <a:r>
              <a:rPr lang="en-US" altLang="en-DE" sz="2400">
                <a:latin typeface="+mn-lt"/>
              </a:rPr>
              <a:t>pc|t,E) P(t|E)</a:t>
            </a:r>
            <a:endParaRPr lang="en-US" altLang="en-DE" sz="2400">
              <a:solidFill>
                <a:srgbClr val="993300"/>
              </a:solidFill>
              <a:latin typeface="+mn-lt"/>
            </a:endParaRPr>
          </a:p>
          <a:p>
            <a:pPr eaLnBrk="1" hangingPunct="1">
              <a:spcBef>
                <a:spcPct val="20000"/>
              </a:spcBef>
              <a:buClr>
                <a:srgbClr val="0033CC"/>
              </a:buClr>
              <a:buFont typeface="Wingdings" pitchFamily="2" charset="2"/>
              <a:buChar char="§"/>
            </a:pPr>
            <a:r>
              <a:rPr lang="en-US" altLang="en-DE" sz="2400">
                <a:solidFill>
                  <a:srgbClr val="660066"/>
                </a:solidFill>
                <a:latin typeface="+mn-lt"/>
              </a:rPr>
              <a:t>Since E is not directly related to the cavity or the probe catch</a:t>
            </a:r>
            <a:r>
              <a:rPr lang="en-US" altLang="en-DE" sz="2400">
                <a:latin typeface="+mn-lt"/>
              </a:rPr>
              <a:t>, we consider that c and pc are independent of E given t, hence: P(c</a:t>
            </a:r>
            <a:r>
              <a:rPr lang="en-US" altLang="en-DE" sz="2400" b="1">
                <a:latin typeface="+mn-lt"/>
                <a:sym typeface="Symbol" pitchFamily="2" charset="2"/>
              </a:rPr>
              <a:t></a:t>
            </a:r>
            <a:r>
              <a:rPr lang="en-US" altLang="en-DE" sz="2400">
                <a:latin typeface="+mn-lt"/>
              </a:rPr>
              <a:t>pc|t,E) = P(c</a:t>
            </a:r>
            <a:r>
              <a:rPr lang="en-US" altLang="en-DE" sz="2400" b="1">
                <a:latin typeface="+mn-lt"/>
                <a:sym typeface="Symbol" pitchFamily="2" charset="2"/>
              </a:rPr>
              <a:t></a:t>
            </a:r>
            <a:r>
              <a:rPr lang="en-US" altLang="en-DE" sz="2400">
                <a:latin typeface="+mn-lt"/>
              </a:rPr>
              <a:t>pc|t) </a:t>
            </a:r>
          </a:p>
        </p:txBody>
      </p:sp>
      <p:grpSp>
        <p:nvGrpSpPr>
          <p:cNvPr id="2" name="Group 50">
            <a:extLst>
              <a:ext uri="{FF2B5EF4-FFF2-40B4-BE49-F238E27FC236}">
                <a16:creationId xmlns:a16="http://schemas.microsoft.com/office/drawing/2014/main" id="{8D679A8D-CFD1-B559-A2C0-8FA01D3E239E}"/>
              </a:ext>
            </a:extLst>
          </p:cNvPr>
          <p:cNvGrpSpPr>
            <a:grpSpLocks/>
          </p:cNvGrpSpPr>
          <p:nvPr/>
        </p:nvGrpSpPr>
        <p:grpSpPr bwMode="auto">
          <a:xfrm>
            <a:off x="2971800" y="2674938"/>
            <a:ext cx="5816600" cy="3519487"/>
            <a:chOff x="1872" y="1685"/>
            <a:chExt cx="3664" cy="2217"/>
          </a:xfrm>
        </p:grpSpPr>
        <p:sp>
          <p:nvSpPr>
            <p:cNvPr id="19520" name="Rectangle 42">
              <a:extLst>
                <a:ext uri="{FF2B5EF4-FFF2-40B4-BE49-F238E27FC236}">
                  <a16:creationId xmlns:a16="http://schemas.microsoft.com/office/drawing/2014/main" id="{4934BDB8-E07A-9514-B62F-4C83A3357675}"/>
                </a:ext>
              </a:extLst>
            </p:cNvPr>
            <p:cNvSpPr>
              <a:spLocks noChangeArrowheads="1"/>
            </p:cNvSpPr>
            <p:nvPr/>
          </p:nvSpPr>
          <p:spPr bwMode="auto">
            <a:xfrm>
              <a:off x="3433" y="1685"/>
              <a:ext cx="2103" cy="795"/>
            </a:xfrm>
            <a:prstGeom prst="rect">
              <a:avLst/>
            </a:prstGeom>
            <a:solidFill>
              <a:srgbClr val="CCFFFF"/>
            </a:solidFill>
            <a:ln w="38100">
              <a:solidFill>
                <a:srgbClr val="00737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DE" altLang="en-DE">
                <a:latin typeface="+mn-lt"/>
              </a:endParaRPr>
            </a:p>
          </p:txBody>
        </p:sp>
        <p:sp>
          <p:nvSpPr>
            <p:cNvPr id="19521" name="Line 46">
              <a:extLst>
                <a:ext uri="{FF2B5EF4-FFF2-40B4-BE49-F238E27FC236}">
                  <a16:creationId xmlns:a16="http://schemas.microsoft.com/office/drawing/2014/main" id="{1AF9E43B-52F2-87D3-AF52-27032D41A61D}"/>
                </a:ext>
              </a:extLst>
            </p:cNvPr>
            <p:cNvSpPr>
              <a:spLocks noChangeShapeType="1"/>
            </p:cNvSpPr>
            <p:nvPr/>
          </p:nvSpPr>
          <p:spPr bwMode="auto">
            <a:xfrm flipV="1">
              <a:off x="4176" y="2484"/>
              <a:ext cx="96" cy="1008"/>
            </a:xfrm>
            <a:prstGeom prst="line">
              <a:avLst/>
            </a:prstGeom>
            <a:noFill/>
            <a:ln w="28575">
              <a:solidFill>
                <a:srgbClr val="007370"/>
              </a:solidFill>
              <a:round/>
              <a:headEnd/>
              <a:tailEnd type="triangle" w="med" len="me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22" name="Text Box 44">
              <a:extLst>
                <a:ext uri="{FF2B5EF4-FFF2-40B4-BE49-F238E27FC236}">
                  <a16:creationId xmlns:a16="http://schemas.microsoft.com/office/drawing/2014/main" id="{435938F8-0209-8167-254F-47B3E59D7D4F}"/>
                </a:ext>
              </a:extLst>
            </p:cNvPr>
            <p:cNvSpPr txBox="1">
              <a:spLocks noChangeArrowheads="1"/>
            </p:cNvSpPr>
            <p:nvPr/>
          </p:nvSpPr>
          <p:spPr bwMode="auto">
            <a:xfrm>
              <a:off x="1872" y="3456"/>
              <a:ext cx="2098" cy="446"/>
            </a:xfrm>
            <a:prstGeom prst="rect">
              <a:avLst/>
            </a:prstGeom>
            <a:solidFill>
              <a:srgbClr val="CCFFFF"/>
            </a:solidFill>
            <a:ln w="9525">
              <a:solidFill>
                <a:srgbClr val="007370"/>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sz="2000">
                  <a:solidFill>
                    <a:srgbClr val="007370"/>
                  </a:solidFill>
                  <a:latin typeface="+mn-lt"/>
                </a:rPr>
                <a:t>To get these 4 probabilities </a:t>
              </a:r>
              <a:br>
                <a:rPr lang="en-US" altLang="en-DE" sz="2000">
                  <a:solidFill>
                    <a:srgbClr val="990033"/>
                  </a:solidFill>
                  <a:latin typeface="+mn-lt"/>
                </a:rPr>
              </a:br>
              <a:r>
                <a:rPr lang="en-US" altLang="en-DE" sz="2000">
                  <a:solidFill>
                    <a:srgbClr val="007370"/>
                  </a:solidFill>
                  <a:latin typeface="+mn-lt"/>
                </a:rPr>
                <a:t>we normalize their sum to 0.2</a:t>
              </a:r>
            </a:p>
          </p:txBody>
        </p:sp>
      </p:grpSp>
      <p:grpSp>
        <p:nvGrpSpPr>
          <p:cNvPr id="19461" name="Group 49">
            <a:extLst>
              <a:ext uri="{FF2B5EF4-FFF2-40B4-BE49-F238E27FC236}">
                <a16:creationId xmlns:a16="http://schemas.microsoft.com/office/drawing/2014/main" id="{E70B110F-7A9F-4175-734B-298A8298026D}"/>
              </a:ext>
            </a:extLst>
          </p:cNvPr>
          <p:cNvGrpSpPr>
            <a:grpSpLocks/>
          </p:cNvGrpSpPr>
          <p:nvPr/>
        </p:nvGrpSpPr>
        <p:grpSpPr bwMode="auto">
          <a:xfrm>
            <a:off x="762000" y="2667000"/>
            <a:ext cx="4681538" cy="2517775"/>
            <a:chOff x="480" y="1680"/>
            <a:chExt cx="2949" cy="1586"/>
          </a:xfrm>
        </p:grpSpPr>
        <p:sp>
          <p:nvSpPr>
            <p:cNvPr id="19517" name="Rectangle 41">
              <a:extLst>
                <a:ext uri="{FF2B5EF4-FFF2-40B4-BE49-F238E27FC236}">
                  <a16:creationId xmlns:a16="http://schemas.microsoft.com/office/drawing/2014/main" id="{D587BA5C-DA00-6E56-BCF3-1E8587CF44A0}"/>
                </a:ext>
              </a:extLst>
            </p:cNvPr>
            <p:cNvSpPr>
              <a:spLocks noChangeArrowheads="1"/>
            </p:cNvSpPr>
            <p:nvPr/>
          </p:nvSpPr>
          <p:spPr bwMode="auto">
            <a:xfrm>
              <a:off x="1326" y="1680"/>
              <a:ext cx="2103" cy="795"/>
            </a:xfrm>
            <a:prstGeom prst="rect">
              <a:avLst/>
            </a:prstGeom>
            <a:solidFill>
              <a:srgbClr val="FFFF99"/>
            </a:solidFill>
            <a:ln w="57150">
              <a:solidFill>
                <a:srgbClr val="99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DE" altLang="en-DE">
                <a:latin typeface="+mn-lt"/>
              </a:endParaRPr>
            </a:p>
          </p:txBody>
        </p:sp>
        <p:sp>
          <p:nvSpPr>
            <p:cNvPr id="19518" name="Text Box 43">
              <a:extLst>
                <a:ext uri="{FF2B5EF4-FFF2-40B4-BE49-F238E27FC236}">
                  <a16:creationId xmlns:a16="http://schemas.microsoft.com/office/drawing/2014/main" id="{27D3BFD6-E2D3-B334-01C2-3E7FBCA53C73}"/>
                </a:ext>
              </a:extLst>
            </p:cNvPr>
            <p:cNvSpPr txBox="1">
              <a:spLocks noChangeArrowheads="1"/>
            </p:cNvSpPr>
            <p:nvPr/>
          </p:nvSpPr>
          <p:spPr bwMode="auto">
            <a:xfrm>
              <a:off x="480" y="2820"/>
              <a:ext cx="2098" cy="446"/>
            </a:xfrm>
            <a:prstGeom prst="rect">
              <a:avLst/>
            </a:prstGeom>
            <a:solidFill>
              <a:srgbClr val="FFFF99"/>
            </a:solidFill>
            <a:ln w="9525">
              <a:solidFill>
                <a:srgbClr val="9900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sz="2000">
                  <a:solidFill>
                    <a:srgbClr val="990033"/>
                  </a:solidFill>
                  <a:latin typeface="+mn-lt"/>
                </a:rPr>
                <a:t>To get these 4 probabilities </a:t>
              </a:r>
              <a:br>
                <a:rPr lang="en-US" altLang="en-DE" sz="2000">
                  <a:solidFill>
                    <a:srgbClr val="990033"/>
                  </a:solidFill>
                  <a:latin typeface="+mn-lt"/>
                </a:rPr>
              </a:br>
              <a:r>
                <a:rPr lang="en-US" altLang="en-DE" sz="2000">
                  <a:solidFill>
                    <a:srgbClr val="990033"/>
                  </a:solidFill>
                  <a:latin typeface="+mn-lt"/>
                </a:rPr>
                <a:t>we normalize their sum to 0.8</a:t>
              </a:r>
            </a:p>
          </p:txBody>
        </p:sp>
        <p:sp>
          <p:nvSpPr>
            <p:cNvPr id="19519" name="Line 45">
              <a:extLst>
                <a:ext uri="{FF2B5EF4-FFF2-40B4-BE49-F238E27FC236}">
                  <a16:creationId xmlns:a16="http://schemas.microsoft.com/office/drawing/2014/main" id="{A17A9355-FD7A-864B-840E-81F819D079FE}"/>
                </a:ext>
              </a:extLst>
            </p:cNvPr>
            <p:cNvSpPr>
              <a:spLocks noChangeShapeType="1"/>
            </p:cNvSpPr>
            <p:nvPr/>
          </p:nvSpPr>
          <p:spPr bwMode="auto">
            <a:xfrm flipV="1">
              <a:off x="1680" y="2484"/>
              <a:ext cx="480" cy="336"/>
            </a:xfrm>
            <a:prstGeom prst="line">
              <a:avLst/>
            </a:prstGeom>
            <a:noFill/>
            <a:ln w="2857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DE">
                <a:latin typeface="+mn-lt"/>
              </a:endParaRPr>
            </a:p>
          </p:txBody>
        </p:sp>
      </p:grpSp>
      <p:graphicFrame>
        <p:nvGraphicFramePr>
          <p:cNvPr id="144437" name="Group 53">
            <a:extLst>
              <a:ext uri="{FF2B5EF4-FFF2-40B4-BE49-F238E27FC236}">
                <a16:creationId xmlns:a16="http://schemas.microsoft.com/office/drawing/2014/main" id="{E8F87B25-3A76-5DA7-8B65-51975E7C29DF}"/>
              </a:ext>
            </a:extLst>
          </p:cNvPr>
          <p:cNvGraphicFramePr>
            <a:graphicFrameLocks noGrp="1"/>
          </p:cNvGraphicFramePr>
          <p:nvPr/>
        </p:nvGraphicFramePr>
        <p:xfrm>
          <a:off x="457200" y="1354138"/>
          <a:ext cx="8305800" cy="2608261"/>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mn-lt"/>
                          <a:cs typeface="Times New Roman" pitchFamily="18" charset="0"/>
                          <a:sym typeface="Symbol" pitchFamily="18" charset="2"/>
                        </a:rPr>
                        <a:t></a:t>
                      </a: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95" name="Rectangle 35">
            <a:extLst>
              <a:ext uri="{FF2B5EF4-FFF2-40B4-BE49-F238E27FC236}">
                <a16:creationId xmlns:a16="http://schemas.microsoft.com/office/drawing/2014/main" id="{B0179FC3-3A74-7D79-B14B-D412D0BBEBE2}"/>
              </a:ext>
            </a:extLst>
          </p:cNvPr>
          <p:cNvSpPr>
            <a:spLocks noChangeArrowheads="1"/>
          </p:cNvSpPr>
          <p:nvPr/>
        </p:nvSpPr>
        <p:spPr bwMode="auto">
          <a:xfrm>
            <a:off x="2209800" y="1371600"/>
            <a:ext cx="3124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rPr>
              <a:t>Toothache</a:t>
            </a:r>
          </a:p>
        </p:txBody>
      </p:sp>
      <p:sp>
        <p:nvSpPr>
          <p:cNvPr id="19496" name="Rectangle 36">
            <a:extLst>
              <a:ext uri="{FF2B5EF4-FFF2-40B4-BE49-F238E27FC236}">
                <a16:creationId xmlns:a16="http://schemas.microsoft.com/office/drawing/2014/main" id="{FE936405-DEBF-3E60-7584-6D1755D74E6F}"/>
              </a:ext>
            </a:extLst>
          </p:cNvPr>
          <p:cNvSpPr>
            <a:spLocks noChangeArrowheads="1"/>
          </p:cNvSpPr>
          <p:nvPr/>
        </p:nvSpPr>
        <p:spPr bwMode="auto">
          <a:xfrm>
            <a:off x="5505450" y="1371600"/>
            <a:ext cx="31432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sym typeface="Symbol" pitchFamily="2" charset="2"/>
              </a:rPr>
              <a:t></a:t>
            </a:r>
            <a:r>
              <a:rPr lang="en-US" altLang="en-DE" sz="2800">
                <a:latin typeface="+mn-lt"/>
              </a:rPr>
              <a:t>Toothache</a:t>
            </a:r>
          </a:p>
        </p:txBody>
      </p:sp>
      <p:grpSp>
        <p:nvGrpSpPr>
          <p:cNvPr id="4" name="Group 65">
            <a:extLst>
              <a:ext uri="{FF2B5EF4-FFF2-40B4-BE49-F238E27FC236}">
                <a16:creationId xmlns:a16="http://schemas.microsoft.com/office/drawing/2014/main" id="{DEA2AD0D-04E4-4AC5-29CB-C75D46CB1007}"/>
              </a:ext>
            </a:extLst>
          </p:cNvPr>
          <p:cNvGrpSpPr>
            <a:grpSpLocks/>
          </p:cNvGrpSpPr>
          <p:nvPr/>
        </p:nvGrpSpPr>
        <p:grpSpPr bwMode="auto">
          <a:xfrm>
            <a:off x="2286000" y="2743200"/>
            <a:ext cx="3070225" cy="1208088"/>
            <a:chOff x="1440" y="1728"/>
            <a:chExt cx="1934" cy="761"/>
          </a:xfrm>
        </p:grpSpPr>
        <p:sp>
          <p:nvSpPr>
            <p:cNvPr id="19509" name="Line 52">
              <a:extLst>
                <a:ext uri="{FF2B5EF4-FFF2-40B4-BE49-F238E27FC236}">
                  <a16:creationId xmlns:a16="http://schemas.microsoft.com/office/drawing/2014/main" id="{170DA269-7446-F02B-CBFF-ADC9EA6A98A5}"/>
                </a:ext>
              </a:extLst>
            </p:cNvPr>
            <p:cNvSpPr>
              <a:spLocks noChangeShapeType="1"/>
            </p:cNvSpPr>
            <p:nvPr/>
          </p:nvSpPr>
          <p:spPr bwMode="auto">
            <a:xfrm flipV="1">
              <a:off x="1440" y="1728"/>
              <a:ext cx="528" cy="24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10" name="Line 54">
              <a:extLst>
                <a:ext uri="{FF2B5EF4-FFF2-40B4-BE49-F238E27FC236}">
                  <a16:creationId xmlns:a16="http://schemas.microsoft.com/office/drawing/2014/main" id="{FC07DB2C-3481-F965-E88B-1A0A0B972A0F}"/>
                </a:ext>
              </a:extLst>
            </p:cNvPr>
            <p:cNvSpPr>
              <a:spLocks noChangeShapeType="1"/>
            </p:cNvSpPr>
            <p:nvPr/>
          </p:nvSpPr>
          <p:spPr bwMode="auto">
            <a:xfrm flipV="1">
              <a:off x="1440" y="2112"/>
              <a:ext cx="528" cy="24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11" name="Line 58">
              <a:extLst>
                <a:ext uri="{FF2B5EF4-FFF2-40B4-BE49-F238E27FC236}">
                  <a16:creationId xmlns:a16="http://schemas.microsoft.com/office/drawing/2014/main" id="{737E2675-5917-1FBD-ED83-1FF1F115EEA7}"/>
                </a:ext>
              </a:extLst>
            </p:cNvPr>
            <p:cNvSpPr>
              <a:spLocks noChangeShapeType="1"/>
            </p:cNvSpPr>
            <p:nvPr/>
          </p:nvSpPr>
          <p:spPr bwMode="auto">
            <a:xfrm flipV="1">
              <a:off x="2448" y="1728"/>
              <a:ext cx="528" cy="24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12" name="Line 59">
              <a:extLst>
                <a:ext uri="{FF2B5EF4-FFF2-40B4-BE49-F238E27FC236}">
                  <a16:creationId xmlns:a16="http://schemas.microsoft.com/office/drawing/2014/main" id="{EC9309A0-0D42-79A8-1EE9-067229DC6A9C}"/>
                </a:ext>
              </a:extLst>
            </p:cNvPr>
            <p:cNvSpPr>
              <a:spLocks noChangeShapeType="1"/>
            </p:cNvSpPr>
            <p:nvPr/>
          </p:nvSpPr>
          <p:spPr bwMode="auto">
            <a:xfrm flipV="1">
              <a:off x="2496" y="2112"/>
              <a:ext cx="528" cy="24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13" name="Text Box 61">
              <a:extLst>
                <a:ext uri="{FF2B5EF4-FFF2-40B4-BE49-F238E27FC236}">
                  <a16:creationId xmlns:a16="http://schemas.microsoft.com/office/drawing/2014/main" id="{652FA4C0-304A-BD1F-08B6-21F5B3DC3788}"/>
                </a:ext>
              </a:extLst>
            </p:cNvPr>
            <p:cNvSpPr txBox="1">
              <a:spLocks noChangeArrowheads="1"/>
            </p:cNvSpPr>
            <p:nvPr/>
          </p:nvSpPr>
          <p:spPr bwMode="auto">
            <a:xfrm>
              <a:off x="1920" y="1872"/>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990000"/>
                  </a:solidFill>
                  <a:latin typeface="+mn-lt"/>
                </a:rPr>
                <a:t>0.432</a:t>
              </a:r>
            </a:p>
          </p:txBody>
        </p:sp>
        <p:sp>
          <p:nvSpPr>
            <p:cNvPr id="19514" name="Text Box 62">
              <a:extLst>
                <a:ext uri="{FF2B5EF4-FFF2-40B4-BE49-F238E27FC236}">
                  <a16:creationId xmlns:a16="http://schemas.microsoft.com/office/drawing/2014/main" id="{9D1E2727-A44E-7C59-1BE5-DDFE25D013B5}"/>
                </a:ext>
              </a:extLst>
            </p:cNvPr>
            <p:cNvSpPr txBox="1">
              <a:spLocks noChangeArrowheads="1"/>
            </p:cNvSpPr>
            <p:nvPr/>
          </p:nvSpPr>
          <p:spPr bwMode="auto">
            <a:xfrm>
              <a:off x="1920" y="2256"/>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990000"/>
                  </a:solidFill>
                  <a:latin typeface="+mn-lt"/>
                </a:rPr>
                <a:t>0.064</a:t>
              </a:r>
            </a:p>
          </p:txBody>
        </p:sp>
        <p:sp>
          <p:nvSpPr>
            <p:cNvPr id="19515" name="Text Box 63">
              <a:extLst>
                <a:ext uri="{FF2B5EF4-FFF2-40B4-BE49-F238E27FC236}">
                  <a16:creationId xmlns:a16="http://schemas.microsoft.com/office/drawing/2014/main" id="{6F340EA4-287B-4DF6-B4FA-DD2AAC831C77}"/>
                </a:ext>
              </a:extLst>
            </p:cNvPr>
            <p:cNvSpPr txBox="1">
              <a:spLocks noChangeArrowheads="1"/>
            </p:cNvSpPr>
            <p:nvPr/>
          </p:nvSpPr>
          <p:spPr bwMode="auto">
            <a:xfrm>
              <a:off x="2928" y="2256"/>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990000"/>
                  </a:solidFill>
                  <a:latin typeface="+mn-lt"/>
                </a:rPr>
                <a:t>0.256</a:t>
              </a:r>
            </a:p>
          </p:txBody>
        </p:sp>
        <p:sp>
          <p:nvSpPr>
            <p:cNvPr id="19516" name="Text Box 64">
              <a:extLst>
                <a:ext uri="{FF2B5EF4-FFF2-40B4-BE49-F238E27FC236}">
                  <a16:creationId xmlns:a16="http://schemas.microsoft.com/office/drawing/2014/main" id="{F92E45EC-DA92-0A16-B0A2-6DE9BFB57D81}"/>
                </a:ext>
              </a:extLst>
            </p:cNvPr>
            <p:cNvSpPr txBox="1">
              <a:spLocks noChangeArrowheads="1"/>
            </p:cNvSpPr>
            <p:nvPr/>
          </p:nvSpPr>
          <p:spPr bwMode="auto">
            <a:xfrm>
              <a:off x="2928" y="1872"/>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990000"/>
                  </a:solidFill>
                  <a:latin typeface="+mn-lt"/>
                </a:rPr>
                <a:t>0.048</a:t>
              </a:r>
            </a:p>
          </p:txBody>
        </p:sp>
      </p:grpSp>
      <p:grpSp>
        <p:nvGrpSpPr>
          <p:cNvPr id="5" name="Group 78">
            <a:extLst>
              <a:ext uri="{FF2B5EF4-FFF2-40B4-BE49-F238E27FC236}">
                <a16:creationId xmlns:a16="http://schemas.microsoft.com/office/drawing/2014/main" id="{EF3B67C2-9D89-2BF7-45B5-7F96D5DDE05B}"/>
              </a:ext>
            </a:extLst>
          </p:cNvPr>
          <p:cNvGrpSpPr>
            <a:grpSpLocks/>
          </p:cNvGrpSpPr>
          <p:nvPr/>
        </p:nvGrpSpPr>
        <p:grpSpPr bwMode="auto">
          <a:xfrm>
            <a:off x="5562600" y="2743200"/>
            <a:ext cx="3146425" cy="1208088"/>
            <a:chOff x="3504" y="1728"/>
            <a:chExt cx="1982" cy="761"/>
          </a:xfrm>
        </p:grpSpPr>
        <p:grpSp>
          <p:nvGrpSpPr>
            <p:cNvPr id="19499" name="Group 67">
              <a:extLst>
                <a:ext uri="{FF2B5EF4-FFF2-40B4-BE49-F238E27FC236}">
                  <a16:creationId xmlns:a16="http://schemas.microsoft.com/office/drawing/2014/main" id="{AB728422-2260-2C89-4F82-862DF031F644}"/>
                </a:ext>
              </a:extLst>
            </p:cNvPr>
            <p:cNvGrpSpPr>
              <a:grpSpLocks/>
            </p:cNvGrpSpPr>
            <p:nvPr/>
          </p:nvGrpSpPr>
          <p:grpSpPr bwMode="auto">
            <a:xfrm>
              <a:off x="3504" y="1728"/>
              <a:ext cx="1584" cy="624"/>
              <a:chOff x="3504" y="1728"/>
              <a:chExt cx="1584" cy="624"/>
            </a:xfrm>
          </p:grpSpPr>
          <p:sp>
            <p:nvSpPr>
              <p:cNvPr id="19505" name="Line 55">
                <a:extLst>
                  <a:ext uri="{FF2B5EF4-FFF2-40B4-BE49-F238E27FC236}">
                    <a16:creationId xmlns:a16="http://schemas.microsoft.com/office/drawing/2014/main" id="{AB7B6E8C-200C-52C4-C521-E421308EEF42}"/>
                  </a:ext>
                </a:extLst>
              </p:cNvPr>
              <p:cNvSpPr>
                <a:spLocks noChangeShapeType="1"/>
              </p:cNvSpPr>
              <p:nvPr/>
            </p:nvSpPr>
            <p:spPr bwMode="auto">
              <a:xfrm flipV="1">
                <a:off x="4560" y="2112"/>
                <a:ext cx="528" cy="240"/>
              </a:xfrm>
              <a:prstGeom prst="line">
                <a:avLst/>
              </a:prstGeom>
              <a:noFill/>
              <a:ln w="38100">
                <a:solidFill>
                  <a:srgbClr val="00737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06" name="Line 56">
                <a:extLst>
                  <a:ext uri="{FF2B5EF4-FFF2-40B4-BE49-F238E27FC236}">
                    <a16:creationId xmlns:a16="http://schemas.microsoft.com/office/drawing/2014/main" id="{70196A13-ED2A-2F66-CE93-2905FF8CDD90}"/>
                  </a:ext>
                </a:extLst>
              </p:cNvPr>
              <p:cNvSpPr>
                <a:spLocks noChangeShapeType="1"/>
              </p:cNvSpPr>
              <p:nvPr/>
            </p:nvSpPr>
            <p:spPr bwMode="auto">
              <a:xfrm flipV="1">
                <a:off x="4560" y="1728"/>
                <a:ext cx="528" cy="240"/>
              </a:xfrm>
              <a:prstGeom prst="line">
                <a:avLst/>
              </a:prstGeom>
              <a:noFill/>
              <a:ln w="38100">
                <a:solidFill>
                  <a:srgbClr val="00737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07" name="Line 57">
                <a:extLst>
                  <a:ext uri="{FF2B5EF4-FFF2-40B4-BE49-F238E27FC236}">
                    <a16:creationId xmlns:a16="http://schemas.microsoft.com/office/drawing/2014/main" id="{6996153C-B286-7645-C975-6675E9040CA6}"/>
                  </a:ext>
                </a:extLst>
              </p:cNvPr>
              <p:cNvSpPr>
                <a:spLocks noChangeShapeType="1"/>
              </p:cNvSpPr>
              <p:nvPr/>
            </p:nvSpPr>
            <p:spPr bwMode="auto">
              <a:xfrm flipV="1">
                <a:off x="3504" y="2112"/>
                <a:ext cx="528" cy="240"/>
              </a:xfrm>
              <a:prstGeom prst="line">
                <a:avLst/>
              </a:prstGeom>
              <a:noFill/>
              <a:ln w="38100">
                <a:solidFill>
                  <a:srgbClr val="00737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sp>
            <p:nvSpPr>
              <p:cNvPr id="19508" name="Line 60">
                <a:extLst>
                  <a:ext uri="{FF2B5EF4-FFF2-40B4-BE49-F238E27FC236}">
                    <a16:creationId xmlns:a16="http://schemas.microsoft.com/office/drawing/2014/main" id="{9A36319F-8B92-2D54-EF3B-07D603D24093}"/>
                  </a:ext>
                </a:extLst>
              </p:cNvPr>
              <p:cNvSpPr>
                <a:spLocks noChangeShapeType="1"/>
              </p:cNvSpPr>
              <p:nvPr/>
            </p:nvSpPr>
            <p:spPr bwMode="auto">
              <a:xfrm flipV="1">
                <a:off x="3552" y="1728"/>
                <a:ext cx="528" cy="240"/>
              </a:xfrm>
              <a:prstGeom prst="line">
                <a:avLst/>
              </a:prstGeom>
              <a:noFill/>
              <a:ln w="38100">
                <a:solidFill>
                  <a:srgbClr val="007370"/>
                </a:solidFill>
                <a:round/>
                <a:headEnd/>
                <a:tailEnd/>
              </a:ln>
              <a:extLst>
                <a:ext uri="{909E8E84-426E-40DD-AFC4-6F175D3DCCD1}">
                  <a14:hiddenFill xmlns:a14="http://schemas.microsoft.com/office/drawing/2010/main">
                    <a:noFill/>
                  </a14:hiddenFill>
                </a:ext>
              </a:extLst>
            </p:spPr>
            <p:txBody>
              <a:bodyPr/>
              <a:lstStyle/>
              <a:p>
                <a:endParaRPr lang="en-DE">
                  <a:latin typeface="+mn-lt"/>
                </a:endParaRPr>
              </a:p>
            </p:txBody>
          </p:sp>
        </p:grpSp>
        <p:grpSp>
          <p:nvGrpSpPr>
            <p:cNvPr id="19500" name="Group 77">
              <a:extLst>
                <a:ext uri="{FF2B5EF4-FFF2-40B4-BE49-F238E27FC236}">
                  <a16:creationId xmlns:a16="http://schemas.microsoft.com/office/drawing/2014/main" id="{664A93AF-B6B6-41E6-C895-836DA00B0AA6}"/>
                </a:ext>
              </a:extLst>
            </p:cNvPr>
            <p:cNvGrpSpPr>
              <a:grpSpLocks/>
            </p:cNvGrpSpPr>
            <p:nvPr/>
          </p:nvGrpSpPr>
          <p:grpSpPr bwMode="auto">
            <a:xfrm>
              <a:off x="4032" y="1872"/>
              <a:ext cx="1454" cy="617"/>
              <a:chOff x="4032" y="1872"/>
              <a:chExt cx="1454" cy="617"/>
            </a:xfrm>
          </p:grpSpPr>
          <p:sp>
            <p:nvSpPr>
              <p:cNvPr id="19501" name="Text Box 73">
                <a:extLst>
                  <a:ext uri="{FF2B5EF4-FFF2-40B4-BE49-F238E27FC236}">
                    <a16:creationId xmlns:a16="http://schemas.microsoft.com/office/drawing/2014/main" id="{B55E2E19-EAD8-202F-DF32-5772588D1FE0}"/>
                  </a:ext>
                </a:extLst>
              </p:cNvPr>
              <p:cNvSpPr txBox="1">
                <a:spLocks noChangeArrowheads="1"/>
              </p:cNvSpPr>
              <p:nvPr/>
            </p:nvSpPr>
            <p:spPr bwMode="auto">
              <a:xfrm>
                <a:off x="4032" y="1872"/>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007370"/>
                    </a:solidFill>
                    <a:latin typeface="+mn-lt"/>
                  </a:rPr>
                  <a:t>0.018</a:t>
                </a:r>
              </a:p>
            </p:txBody>
          </p:sp>
          <p:sp>
            <p:nvSpPr>
              <p:cNvPr id="19502" name="Text Box 74">
                <a:extLst>
                  <a:ext uri="{FF2B5EF4-FFF2-40B4-BE49-F238E27FC236}">
                    <a16:creationId xmlns:a16="http://schemas.microsoft.com/office/drawing/2014/main" id="{18F18AC5-3452-0E87-E12D-DB62FC376475}"/>
                  </a:ext>
                </a:extLst>
              </p:cNvPr>
              <p:cNvSpPr txBox="1">
                <a:spLocks noChangeArrowheads="1"/>
              </p:cNvSpPr>
              <p:nvPr/>
            </p:nvSpPr>
            <p:spPr bwMode="auto">
              <a:xfrm>
                <a:off x="4032" y="2256"/>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007370"/>
                    </a:solidFill>
                    <a:latin typeface="+mn-lt"/>
                  </a:rPr>
                  <a:t>0.036</a:t>
                </a:r>
              </a:p>
            </p:txBody>
          </p:sp>
          <p:sp>
            <p:nvSpPr>
              <p:cNvPr id="19503" name="Text Box 75">
                <a:extLst>
                  <a:ext uri="{FF2B5EF4-FFF2-40B4-BE49-F238E27FC236}">
                    <a16:creationId xmlns:a16="http://schemas.microsoft.com/office/drawing/2014/main" id="{BEC38F8F-6272-F3DA-6BA7-3E6719F421CF}"/>
                  </a:ext>
                </a:extLst>
              </p:cNvPr>
              <p:cNvSpPr txBox="1">
                <a:spLocks noChangeArrowheads="1"/>
              </p:cNvSpPr>
              <p:nvPr/>
            </p:nvSpPr>
            <p:spPr bwMode="auto">
              <a:xfrm>
                <a:off x="5040" y="2256"/>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007370"/>
                    </a:solidFill>
                    <a:latin typeface="+mn-lt"/>
                  </a:rPr>
                  <a:t>0.144</a:t>
                </a:r>
              </a:p>
            </p:txBody>
          </p:sp>
          <p:sp>
            <p:nvSpPr>
              <p:cNvPr id="19504" name="Text Box 76">
                <a:extLst>
                  <a:ext uri="{FF2B5EF4-FFF2-40B4-BE49-F238E27FC236}">
                    <a16:creationId xmlns:a16="http://schemas.microsoft.com/office/drawing/2014/main" id="{FA97D88E-4913-6BF6-A96D-236DF83493DE}"/>
                  </a:ext>
                </a:extLst>
              </p:cNvPr>
              <p:cNvSpPr txBox="1">
                <a:spLocks noChangeArrowheads="1"/>
              </p:cNvSpPr>
              <p:nvPr/>
            </p:nvSpPr>
            <p:spPr bwMode="auto">
              <a:xfrm>
                <a:off x="5040" y="1872"/>
                <a:ext cx="4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DE">
                    <a:solidFill>
                      <a:srgbClr val="007370"/>
                    </a:solidFill>
                    <a:latin typeface="+mn-lt"/>
                  </a:rPr>
                  <a:t>0.002</a:t>
                </a:r>
              </a:p>
            </p:txBody>
          </p:sp>
        </p:grpSp>
      </p:grpSp>
      <p:sp>
        <p:nvSpPr>
          <p:cNvPr id="6" name="Title 5">
            <a:extLst>
              <a:ext uri="{FF2B5EF4-FFF2-40B4-BE49-F238E27FC236}">
                <a16:creationId xmlns:a16="http://schemas.microsoft.com/office/drawing/2014/main" id="{94875600-7969-C4BA-627E-0983E2A37CD3}"/>
              </a:ext>
            </a:extLst>
          </p:cNvPr>
          <p:cNvSpPr>
            <a:spLocks noGrp="1"/>
          </p:cNvSpPr>
          <p:nvPr>
            <p:ph type="title"/>
          </p:nvPr>
        </p:nvSpPr>
        <p:spPr/>
        <p:txBody>
          <a:bodyPr/>
          <a:lstStyle/>
          <a:p>
            <a:r>
              <a:rPr lang="en-US" altLang="en-DE" dirty="0"/>
              <a:t>Uncertain Evidence: Updating the Belief State</a:t>
            </a:r>
            <a:endParaRPr lang="en-DE" dirty="0"/>
          </a:p>
        </p:txBody>
      </p:sp>
    </p:spTree>
    <p:extLst>
      <p:ext uri="{BB962C8B-B14F-4D97-AF65-F5344CB8AC3E}">
        <p14:creationId xmlns:p14="http://schemas.microsoft.com/office/powerpoint/2010/main" val="296367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1ECE42D5-54EA-9B8C-C726-F72F7F81CC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32DACF-BFFA-E542-8BA9-DB15C7E3F950}" type="slidenum">
              <a:rPr lang="en-US" altLang="en-DE">
                <a:latin typeface="+mn-lt"/>
              </a:rPr>
              <a:pPr eaLnBrk="1" hangingPunct="1"/>
              <a:t>24</a:t>
            </a:fld>
            <a:endParaRPr lang="en-US" altLang="en-DE">
              <a:latin typeface="+mn-lt"/>
            </a:endParaRPr>
          </a:p>
        </p:txBody>
      </p:sp>
      <p:sp>
        <p:nvSpPr>
          <p:cNvPr id="20484" name="Rectangle 3">
            <a:extLst>
              <a:ext uri="{FF2B5EF4-FFF2-40B4-BE49-F238E27FC236}">
                <a16:creationId xmlns:a16="http://schemas.microsoft.com/office/drawing/2014/main" id="{3AD3E0F4-A90D-DD75-3834-D52577BA1CB5}"/>
              </a:ext>
            </a:extLst>
          </p:cNvPr>
          <p:cNvSpPr>
            <a:spLocks noGrp="1" noChangeArrowheads="1"/>
          </p:cNvSpPr>
          <p:nvPr>
            <p:ph type="body" idx="1"/>
          </p:nvPr>
        </p:nvSpPr>
        <p:spPr>
          <a:xfrm>
            <a:off x="304800" y="1600200"/>
            <a:ext cx="8610600" cy="4525963"/>
          </a:xfrm>
        </p:spPr>
        <p:txBody>
          <a:bodyPr/>
          <a:lstStyle/>
          <a:p>
            <a:pPr eaLnBrk="1" hangingPunct="1">
              <a:buClr>
                <a:srgbClr val="0033CC"/>
              </a:buClr>
              <a:buFont typeface="Wingdings" pitchFamily="2" charset="2"/>
              <a:buChar char="§"/>
            </a:pPr>
            <a:r>
              <a:rPr lang="en-US" altLang="en-DE"/>
              <a:t>If a state is described by n propositions, then a belief state contains </a:t>
            </a:r>
            <a:r>
              <a:rPr lang="en-US" altLang="en-DE">
                <a:solidFill>
                  <a:srgbClr val="FF0000"/>
                </a:solidFill>
              </a:rPr>
              <a:t>2</a:t>
            </a:r>
            <a:r>
              <a:rPr lang="en-US" altLang="en-DE" baseline="30000">
                <a:solidFill>
                  <a:srgbClr val="FF0000"/>
                </a:solidFill>
              </a:rPr>
              <a:t>n</a:t>
            </a:r>
            <a:r>
              <a:rPr lang="en-US" altLang="en-DE"/>
              <a:t> states (possibly, some have probability 0)</a:t>
            </a:r>
          </a:p>
          <a:p>
            <a:pPr eaLnBrk="1" hangingPunct="1">
              <a:buClr>
                <a:srgbClr val="0033CC"/>
              </a:buClr>
              <a:buFont typeface="Wingdings" pitchFamily="2" charset="2"/>
              <a:buChar char="§"/>
            </a:pPr>
            <a:r>
              <a:rPr lang="en-US" altLang="en-DE">
                <a:solidFill>
                  <a:srgbClr val="0033CC"/>
                </a:solidFill>
                <a:sym typeface="Symbol" pitchFamily="2" charset="2"/>
              </a:rPr>
              <a:t> </a:t>
            </a:r>
            <a:r>
              <a:rPr lang="en-US" altLang="en-DE">
                <a:solidFill>
                  <a:srgbClr val="0033CC"/>
                </a:solidFill>
              </a:rPr>
              <a:t>Modeling difficulty</a:t>
            </a:r>
            <a:r>
              <a:rPr lang="en-US" altLang="en-DE"/>
              <a:t>: many numbers must be entered in the first place</a:t>
            </a:r>
          </a:p>
          <a:p>
            <a:pPr eaLnBrk="1" hangingPunct="1">
              <a:buClr>
                <a:srgbClr val="0033CC"/>
              </a:buClr>
              <a:buFont typeface="Wingdings" pitchFamily="2" charset="2"/>
              <a:buChar char="§"/>
            </a:pPr>
            <a:r>
              <a:rPr lang="en-US" altLang="en-DE">
                <a:solidFill>
                  <a:srgbClr val="0033CC"/>
                </a:solidFill>
                <a:sym typeface="Symbol" pitchFamily="2" charset="2"/>
              </a:rPr>
              <a:t> </a:t>
            </a:r>
            <a:r>
              <a:rPr lang="en-US" altLang="en-DE">
                <a:solidFill>
                  <a:srgbClr val="0033CC"/>
                </a:solidFill>
              </a:rPr>
              <a:t>Computational issue</a:t>
            </a:r>
            <a:r>
              <a:rPr lang="en-US" altLang="en-DE"/>
              <a:t>: memory size and time</a:t>
            </a:r>
          </a:p>
        </p:txBody>
      </p:sp>
      <p:sp>
        <p:nvSpPr>
          <p:cNvPr id="3" name="Title 2">
            <a:extLst>
              <a:ext uri="{FF2B5EF4-FFF2-40B4-BE49-F238E27FC236}">
                <a16:creationId xmlns:a16="http://schemas.microsoft.com/office/drawing/2014/main" id="{1A7DA402-BEA5-CFDD-7B2F-580DB0EACFCA}"/>
              </a:ext>
            </a:extLst>
          </p:cNvPr>
          <p:cNvSpPr>
            <a:spLocks noGrp="1"/>
          </p:cNvSpPr>
          <p:nvPr>
            <p:ph type="title"/>
          </p:nvPr>
        </p:nvSpPr>
        <p:spPr/>
        <p:txBody>
          <a:bodyPr/>
          <a:lstStyle/>
          <a:p>
            <a:r>
              <a:rPr lang="en-DE" dirty="0"/>
              <a:t>Issues</a:t>
            </a:r>
          </a:p>
        </p:txBody>
      </p:sp>
    </p:spTree>
    <p:extLst>
      <p:ext uri="{BB962C8B-B14F-4D97-AF65-F5344CB8AC3E}">
        <p14:creationId xmlns:p14="http://schemas.microsoft.com/office/powerpoint/2010/main" val="214617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26FA1D8F-842E-583A-5C1A-4930014889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EA74DE-13D5-B846-A526-19EF1114B96E}" type="slidenum">
              <a:rPr lang="en-US" altLang="en-DE"/>
              <a:pPr eaLnBrk="1" hangingPunct="1"/>
              <a:t>25</a:t>
            </a:fld>
            <a:endParaRPr lang="en-US" altLang="en-DE"/>
          </a:p>
        </p:txBody>
      </p:sp>
      <p:sp>
        <p:nvSpPr>
          <p:cNvPr id="21507" name="Rectangle 3">
            <a:extLst>
              <a:ext uri="{FF2B5EF4-FFF2-40B4-BE49-F238E27FC236}">
                <a16:creationId xmlns:a16="http://schemas.microsoft.com/office/drawing/2014/main" id="{581F8A5D-0113-9B74-C31F-932BD72F387A}"/>
              </a:ext>
            </a:extLst>
          </p:cNvPr>
          <p:cNvSpPr>
            <a:spLocks noGrp="1" noChangeArrowheads="1"/>
          </p:cNvSpPr>
          <p:nvPr>
            <p:ph type="body" idx="1"/>
          </p:nvPr>
        </p:nvSpPr>
        <p:spPr>
          <a:xfrm>
            <a:off x="457200" y="3657600"/>
            <a:ext cx="8229600" cy="2819400"/>
          </a:xfrm>
        </p:spPr>
        <p:txBody>
          <a:bodyPr/>
          <a:lstStyle/>
          <a:p>
            <a:pPr eaLnBrk="1" hangingPunct="1">
              <a:lnSpc>
                <a:spcPct val="80000"/>
              </a:lnSpc>
              <a:buClr>
                <a:srgbClr val="0033CC"/>
              </a:buClr>
              <a:buFont typeface="Wingdings" pitchFamily="2" charset="2"/>
              <a:buChar char="§"/>
            </a:pPr>
            <a:r>
              <a:rPr lang="en-US" altLang="en-DE" sz="2800" dirty="0">
                <a:solidFill>
                  <a:srgbClr val="0033CC"/>
                </a:solidFill>
              </a:rPr>
              <a:t>Toothache and </a:t>
            </a:r>
            <a:r>
              <a:rPr lang="en-US" altLang="en-DE" sz="2800" dirty="0" err="1">
                <a:solidFill>
                  <a:srgbClr val="0033CC"/>
                </a:solidFill>
              </a:rPr>
              <a:t>PCatch</a:t>
            </a:r>
            <a:r>
              <a:rPr lang="en-US" altLang="en-DE" sz="2800" dirty="0">
                <a:solidFill>
                  <a:srgbClr val="0033CC"/>
                </a:solidFill>
              </a:rPr>
              <a:t> are independent given Cavity (or </a:t>
            </a:r>
            <a:r>
              <a:rPr lang="en-US" altLang="en-DE" sz="2400" b="1" dirty="0">
                <a:solidFill>
                  <a:srgbClr val="0033CC"/>
                </a:solidFill>
                <a:cs typeface="Times New Roman" panose="02020603050405020304" pitchFamily="18" charset="0"/>
                <a:sym typeface="Symbol" pitchFamily="2" charset="2"/>
              </a:rPr>
              <a:t></a:t>
            </a:r>
            <a:r>
              <a:rPr lang="en-US" altLang="en-DE" sz="2800" dirty="0">
                <a:solidFill>
                  <a:srgbClr val="0033CC"/>
                </a:solidFill>
              </a:rPr>
              <a:t>Cavity), but this relation is hidden in the numbers !</a:t>
            </a:r>
            <a:r>
              <a:rPr lang="en-US" altLang="en-DE" sz="2800" dirty="0">
                <a:solidFill>
                  <a:srgbClr val="990000"/>
                </a:solidFill>
              </a:rPr>
              <a:t> </a:t>
            </a:r>
            <a:r>
              <a:rPr lang="en-US" altLang="en-DE" sz="2800" dirty="0">
                <a:solidFill>
                  <a:schemeClr val="bg2"/>
                </a:solidFill>
              </a:rPr>
              <a:t>[Verify this]</a:t>
            </a:r>
            <a:br>
              <a:rPr lang="en-US" altLang="en-DE" sz="2800" dirty="0">
                <a:solidFill>
                  <a:schemeClr val="bg2"/>
                </a:solidFill>
              </a:rPr>
            </a:br>
            <a:endParaRPr lang="en-US" altLang="en-DE" sz="1600" dirty="0">
              <a:solidFill>
                <a:schemeClr val="bg2"/>
              </a:solidFill>
            </a:endParaRPr>
          </a:p>
          <a:p>
            <a:pPr eaLnBrk="1" hangingPunct="1">
              <a:lnSpc>
                <a:spcPct val="80000"/>
              </a:lnSpc>
              <a:buClr>
                <a:srgbClr val="0033CC"/>
              </a:buClr>
              <a:buFont typeface="Wingdings" pitchFamily="2" charset="2"/>
              <a:buChar char="§"/>
            </a:pPr>
            <a:r>
              <a:rPr lang="en-US" altLang="en-DE" sz="2800" dirty="0">
                <a:solidFill>
                  <a:srgbClr val="990033"/>
                </a:solidFill>
              </a:rPr>
              <a:t>Bayesian networks</a:t>
            </a:r>
            <a:r>
              <a:rPr lang="en-US" altLang="en-DE" sz="2800" dirty="0"/>
              <a:t> explicitly represent independence among propositions to reduce the number of probabilities defining a belief state</a:t>
            </a:r>
          </a:p>
        </p:txBody>
      </p:sp>
      <p:sp>
        <p:nvSpPr>
          <p:cNvPr id="2" name="Rectangle 1">
            <a:extLst>
              <a:ext uri="{FF2B5EF4-FFF2-40B4-BE49-F238E27FC236}">
                <a16:creationId xmlns:a16="http://schemas.microsoft.com/office/drawing/2014/main" id="{A5871D58-CB58-AD26-0470-C79A10FCB9BC}"/>
              </a:ext>
            </a:extLst>
          </p:cNvPr>
          <p:cNvSpPr/>
          <p:nvPr/>
        </p:nvSpPr>
        <p:spPr>
          <a:xfrm>
            <a:off x="0" y="836712"/>
            <a:ext cx="9144000"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graphicFrame>
        <p:nvGraphicFramePr>
          <p:cNvPr id="147460" name="Group 4">
            <a:extLst>
              <a:ext uri="{FF2B5EF4-FFF2-40B4-BE49-F238E27FC236}">
                <a16:creationId xmlns:a16="http://schemas.microsoft.com/office/drawing/2014/main" id="{170738C5-3B16-186E-127F-8927D757A44E}"/>
              </a:ext>
            </a:extLst>
          </p:cNvPr>
          <p:cNvGraphicFramePr>
            <a:graphicFrameLocks noGrp="1"/>
          </p:cNvGraphicFramePr>
          <p:nvPr>
            <p:extLst>
              <p:ext uri="{D42A27DB-BD31-4B8C-83A1-F6EECF244321}">
                <p14:modId xmlns:p14="http://schemas.microsoft.com/office/powerpoint/2010/main" val="3373555972"/>
              </p:ext>
            </p:extLst>
          </p:nvPr>
        </p:nvGraphicFramePr>
        <p:xfrm>
          <a:off x="533400" y="685800"/>
          <a:ext cx="8305800" cy="2614614"/>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PCatch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sym typeface="Symbol" pitchFamily="18" charset="2"/>
                        </a:rPr>
                        <a:t>P</a:t>
                      </a:r>
                      <a:r>
                        <a:rPr kumimoji="0" lang="en-US" sz="2800" b="0" i="0" u="none" strike="noStrike" cap="none" normalizeH="0" baseline="0">
                          <a:ln>
                            <a:noFill/>
                          </a:ln>
                          <a:solidFill>
                            <a:schemeClr val="tx1"/>
                          </a:solidFill>
                          <a:effectLst/>
                          <a:latin typeface="+mn-lt"/>
                          <a:cs typeface="Arial" pitchFamily="34" charset="0"/>
                        </a:rPr>
                        <a:t>Catch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mn-lt"/>
                          <a:cs typeface="Times New Roman" pitchFamily="18" charset="0"/>
                          <a:sym typeface="Symbol" pitchFamily="18" charset="2"/>
                        </a:rPr>
                        <a:t></a:t>
                      </a:r>
                      <a:r>
                        <a:rPr kumimoji="0" lang="en-US" sz="2800" b="0" i="0" u="none" strike="noStrike" cap="none" normalizeH="0" baseline="0">
                          <a:ln>
                            <a:noFill/>
                          </a:ln>
                          <a:solidFill>
                            <a:schemeClr val="tx1"/>
                          </a:solidFill>
                          <a:effectLst/>
                          <a:latin typeface="+mn-lt"/>
                          <a:cs typeface="Arial" pitchFamily="34" charset="0"/>
                        </a:rPr>
                        <a:t>Cavity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cs typeface="Arial" pitchFamily="34" charset="0"/>
                        </a:rPr>
                        <a:t>0.144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540" name="Rectangle 36">
            <a:extLst>
              <a:ext uri="{FF2B5EF4-FFF2-40B4-BE49-F238E27FC236}">
                <a16:creationId xmlns:a16="http://schemas.microsoft.com/office/drawing/2014/main" id="{497EEA78-C661-4E4E-5299-042777D1C6B8}"/>
              </a:ext>
            </a:extLst>
          </p:cNvPr>
          <p:cNvSpPr>
            <a:spLocks noChangeArrowheads="1"/>
          </p:cNvSpPr>
          <p:nvPr/>
        </p:nvSpPr>
        <p:spPr bwMode="auto">
          <a:xfrm>
            <a:off x="2286000" y="703263"/>
            <a:ext cx="3124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dirty="0">
                <a:latin typeface="+mn-lt"/>
              </a:rPr>
              <a:t>Toothache</a:t>
            </a:r>
          </a:p>
        </p:txBody>
      </p:sp>
      <p:sp>
        <p:nvSpPr>
          <p:cNvPr id="21541" name="Rectangle 37">
            <a:extLst>
              <a:ext uri="{FF2B5EF4-FFF2-40B4-BE49-F238E27FC236}">
                <a16:creationId xmlns:a16="http://schemas.microsoft.com/office/drawing/2014/main" id="{3E323C0F-9E2E-23B6-8187-3D43EFC2FF70}"/>
              </a:ext>
            </a:extLst>
          </p:cNvPr>
          <p:cNvSpPr>
            <a:spLocks noChangeArrowheads="1"/>
          </p:cNvSpPr>
          <p:nvPr/>
        </p:nvSpPr>
        <p:spPr bwMode="auto">
          <a:xfrm>
            <a:off x="5581650" y="703263"/>
            <a:ext cx="31432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DE" sz="2800">
                <a:latin typeface="+mn-lt"/>
                <a:sym typeface="Symbol" pitchFamily="2" charset="2"/>
              </a:rPr>
              <a:t></a:t>
            </a:r>
            <a:r>
              <a:rPr lang="en-US" altLang="en-DE" sz="2800">
                <a:latin typeface="+mn-lt"/>
              </a:rPr>
              <a:t>Toothache</a:t>
            </a:r>
          </a:p>
        </p:txBody>
      </p:sp>
    </p:spTree>
    <p:extLst>
      <p:ext uri="{BB962C8B-B14F-4D97-AF65-F5344CB8AC3E}">
        <p14:creationId xmlns:p14="http://schemas.microsoft.com/office/powerpoint/2010/main" val="64293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Bayesian networks</a:t>
            </a:r>
          </a:p>
        </p:txBody>
      </p:sp>
      <p:sp>
        <p:nvSpPr>
          <p:cNvPr id="10243" name="Rectangle 3"/>
          <p:cNvSpPr>
            <a:spLocks noGrp="1" noChangeArrowheads="1"/>
          </p:cNvSpPr>
          <p:nvPr>
            <p:ph type="body" idx="1"/>
          </p:nvPr>
        </p:nvSpPr>
        <p:spPr/>
        <p:txBody>
          <a:bodyPr/>
          <a:lstStyle/>
          <a:p>
            <a:pPr eaLnBrk="1" hangingPunct="1">
              <a:lnSpc>
                <a:spcPct val="80000"/>
              </a:lnSpc>
            </a:pPr>
            <a:r>
              <a:rPr lang="en-US" sz="2400"/>
              <a:t>A simple, graphical notation for conditional independence assertions and hence for compact specification of full joint distributions</a:t>
            </a:r>
          </a:p>
          <a:p>
            <a:pPr eaLnBrk="1" hangingPunct="1">
              <a:lnSpc>
                <a:spcPct val="80000"/>
              </a:lnSpc>
            </a:pPr>
            <a:endParaRPr lang="en-US" sz="2400"/>
          </a:p>
          <a:p>
            <a:pPr eaLnBrk="1" hangingPunct="1">
              <a:lnSpc>
                <a:spcPct val="80000"/>
              </a:lnSpc>
            </a:pPr>
            <a:r>
              <a:rPr lang="en-US" sz="2400"/>
              <a:t>Syntax:</a:t>
            </a:r>
          </a:p>
          <a:p>
            <a:pPr lvl="1" eaLnBrk="1" hangingPunct="1">
              <a:lnSpc>
                <a:spcPct val="80000"/>
              </a:lnSpc>
            </a:pPr>
            <a:r>
              <a:rPr lang="en-US" sz="2000"/>
              <a:t>a set of nodes, one per variable</a:t>
            </a:r>
          </a:p>
          <a:p>
            <a:pPr lvl="1" eaLnBrk="1" hangingPunct="1">
              <a:lnSpc>
                <a:spcPct val="80000"/>
              </a:lnSpc>
            </a:pPr>
            <a:r>
              <a:rPr lang="en-US" sz="2000"/>
              <a:t>a directed, acyclic graph (link </a:t>
            </a:r>
            <a:r>
              <a:rPr lang="en-US" sz="2000">
                <a:cs typeface="Arial" charset="0"/>
              </a:rPr>
              <a:t>≈ </a:t>
            </a:r>
            <a:r>
              <a:rPr lang="en-US" sz="2000"/>
              <a:t>"directly influences")</a:t>
            </a:r>
          </a:p>
          <a:p>
            <a:pPr lvl="1" eaLnBrk="1" hangingPunct="1">
              <a:lnSpc>
                <a:spcPct val="80000"/>
              </a:lnSpc>
            </a:pPr>
            <a:r>
              <a:rPr lang="en-US" sz="2000"/>
              <a:t>a conditional distribution for each node given its parents:</a:t>
            </a:r>
          </a:p>
          <a:p>
            <a:pPr lvl="2" algn="ctr" eaLnBrk="1" hangingPunct="1">
              <a:lnSpc>
                <a:spcPct val="80000"/>
              </a:lnSpc>
              <a:buFont typeface="Wingdings" pitchFamily="2" charset="2"/>
              <a:buNone/>
            </a:pPr>
            <a:r>
              <a:rPr lang="en-US" sz="1800" b="1"/>
              <a:t>P </a:t>
            </a:r>
            <a:r>
              <a:rPr lang="en-US" sz="1800"/>
              <a:t>(X</a:t>
            </a:r>
            <a:r>
              <a:rPr lang="en-US" sz="1800" baseline="-25000"/>
              <a:t>i </a:t>
            </a:r>
            <a:r>
              <a:rPr lang="en-US" sz="1800"/>
              <a:t>| Parents (X</a:t>
            </a:r>
            <a:r>
              <a:rPr lang="en-US" sz="1800" baseline="-25000"/>
              <a:t>i</a:t>
            </a:r>
            <a:r>
              <a:rPr lang="en-US" sz="1800"/>
              <a:t>))</a:t>
            </a:r>
          </a:p>
          <a:p>
            <a:pPr lvl="2" algn="ctr" eaLnBrk="1" hangingPunct="1">
              <a:lnSpc>
                <a:spcPct val="80000"/>
              </a:lnSpc>
              <a:buFont typeface="Wingdings" pitchFamily="2" charset="2"/>
              <a:buNone/>
            </a:pPr>
            <a:endParaRPr lang="en-US" sz="1800"/>
          </a:p>
          <a:p>
            <a:pPr eaLnBrk="1" hangingPunct="1">
              <a:lnSpc>
                <a:spcPct val="80000"/>
              </a:lnSpc>
            </a:pPr>
            <a:r>
              <a:rPr lang="en-US" sz="2400"/>
              <a:t>In the simplest case, conditional distribution represented as a </a:t>
            </a:r>
            <a:r>
              <a:rPr lang="en-US" sz="2400">
                <a:solidFill>
                  <a:schemeClr val="accent2"/>
                </a:solidFill>
              </a:rPr>
              <a:t>conditional probability table</a:t>
            </a:r>
            <a:r>
              <a:rPr lang="en-US" sz="2400"/>
              <a:t> (CPT) giving the distribution over </a:t>
            </a:r>
            <a:r>
              <a:rPr lang="en-US" sz="2400" i="1"/>
              <a:t>X</a:t>
            </a:r>
            <a:r>
              <a:rPr lang="en-US" sz="2400" i="1" baseline="-25000"/>
              <a:t>i</a:t>
            </a:r>
            <a:r>
              <a:rPr lang="en-US" sz="2400"/>
              <a:t> for each combination of parent values</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dirty="0"/>
          </a:p>
        </p:txBody>
      </p:sp>
    </p:spTree>
    <p:extLst>
      <p:ext uri="{BB962C8B-B14F-4D97-AF65-F5344CB8AC3E}">
        <p14:creationId xmlns:p14="http://schemas.microsoft.com/office/powerpoint/2010/main" val="387931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Example</a:t>
            </a:r>
          </a:p>
        </p:txBody>
      </p:sp>
      <p:sp>
        <p:nvSpPr>
          <p:cNvPr id="11267" name="Rectangle 3"/>
          <p:cNvSpPr>
            <a:spLocks noGrp="1" noChangeArrowheads="1"/>
          </p:cNvSpPr>
          <p:nvPr>
            <p:ph type="body" idx="1"/>
          </p:nvPr>
        </p:nvSpPr>
        <p:spPr/>
        <p:txBody>
          <a:bodyPr/>
          <a:lstStyle/>
          <a:p>
            <a:pPr eaLnBrk="1" hangingPunct="1">
              <a:lnSpc>
                <a:spcPct val="90000"/>
              </a:lnSpc>
            </a:pPr>
            <a:r>
              <a:rPr lang="en-US" sz="2400"/>
              <a:t>Topology of network encodes conditional independence assertions:</a:t>
            </a:r>
          </a:p>
          <a:p>
            <a:pPr eaLnBrk="1" hangingPunct="1">
              <a:lnSpc>
                <a:spcPct val="90000"/>
              </a:lnSpc>
              <a:buFont typeface="Times" charset="0"/>
              <a:buNone/>
            </a:pPr>
            <a:endParaRPr lang="en-US" sz="2400"/>
          </a:p>
          <a:p>
            <a:pPr eaLnBrk="1" hangingPunct="1">
              <a:lnSpc>
                <a:spcPct val="90000"/>
              </a:lnSpc>
              <a:buFont typeface="Times" charset="0"/>
              <a:buNone/>
            </a:pPr>
            <a:endParaRPr lang="en-US" sz="2400"/>
          </a:p>
          <a:p>
            <a:pPr eaLnBrk="1" hangingPunct="1">
              <a:lnSpc>
                <a:spcPct val="90000"/>
              </a:lnSpc>
              <a:buFont typeface="Times" charset="0"/>
              <a:buNone/>
            </a:pPr>
            <a:endParaRPr lang="en-US" sz="2400"/>
          </a:p>
          <a:p>
            <a:pPr eaLnBrk="1" hangingPunct="1">
              <a:lnSpc>
                <a:spcPct val="90000"/>
              </a:lnSpc>
              <a:buFont typeface="Times" charset="0"/>
              <a:buNone/>
            </a:pPr>
            <a:endParaRPr lang="en-US" sz="2400"/>
          </a:p>
          <a:p>
            <a:pPr eaLnBrk="1" hangingPunct="1">
              <a:lnSpc>
                <a:spcPct val="90000"/>
              </a:lnSpc>
              <a:buFont typeface="Times" charset="0"/>
              <a:buNone/>
            </a:pPr>
            <a:endParaRPr lang="en-US" sz="2400"/>
          </a:p>
          <a:p>
            <a:pPr eaLnBrk="1" hangingPunct="1">
              <a:lnSpc>
                <a:spcPct val="90000"/>
              </a:lnSpc>
              <a:buFont typeface="Times" charset="0"/>
              <a:buNone/>
            </a:pPr>
            <a:endParaRPr lang="en-US" sz="2400"/>
          </a:p>
          <a:p>
            <a:pPr eaLnBrk="1" hangingPunct="1">
              <a:lnSpc>
                <a:spcPct val="90000"/>
              </a:lnSpc>
            </a:pPr>
            <a:r>
              <a:rPr lang="en-US" sz="2400" i="1"/>
              <a:t>Weather</a:t>
            </a:r>
            <a:r>
              <a:rPr lang="en-US" sz="2400"/>
              <a:t> is independent of the other variables</a:t>
            </a:r>
          </a:p>
          <a:p>
            <a:pPr eaLnBrk="1" hangingPunct="1">
              <a:lnSpc>
                <a:spcPct val="90000"/>
              </a:lnSpc>
            </a:pPr>
            <a:r>
              <a:rPr lang="en-US" sz="2400" i="1"/>
              <a:t>Toothache</a:t>
            </a:r>
            <a:r>
              <a:rPr lang="en-US" sz="2400"/>
              <a:t> and </a:t>
            </a:r>
            <a:r>
              <a:rPr lang="en-US" sz="2400" i="1"/>
              <a:t>Catch</a:t>
            </a:r>
            <a:r>
              <a:rPr lang="en-US" sz="2400"/>
              <a:t> are conditionally independent given </a:t>
            </a:r>
            <a:r>
              <a:rPr lang="en-US" sz="2400" i="1"/>
              <a:t>Cavity</a:t>
            </a:r>
            <a:endParaRPr lang="en-US" sz="2400"/>
          </a:p>
        </p:txBody>
      </p:sp>
      <p:pic>
        <p:nvPicPr>
          <p:cNvPr id="11268" name="Picture 4" descr="dentist-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16832"/>
            <a:ext cx="4419600" cy="218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27</a:t>
            </a:fld>
            <a:endParaRPr lang="de-DE" dirty="0"/>
          </a:p>
        </p:txBody>
      </p:sp>
    </p:spTree>
    <p:extLst>
      <p:ext uri="{BB962C8B-B14F-4D97-AF65-F5344CB8AC3E}">
        <p14:creationId xmlns:p14="http://schemas.microsoft.com/office/powerpoint/2010/main" val="4252513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Example</a:t>
            </a:r>
          </a:p>
        </p:txBody>
      </p:sp>
      <p:sp>
        <p:nvSpPr>
          <p:cNvPr id="13315" name="Rectangle 3"/>
          <p:cNvSpPr>
            <a:spLocks noGrp="1" noChangeArrowheads="1"/>
          </p:cNvSpPr>
          <p:nvPr>
            <p:ph type="body" idx="1"/>
          </p:nvPr>
        </p:nvSpPr>
        <p:spPr/>
        <p:txBody>
          <a:bodyPr/>
          <a:lstStyle/>
          <a:p>
            <a:pPr eaLnBrk="1" hangingPunct="1">
              <a:lnSpc>
                <a:spcPct val="90000"/>
              </a:lnSpc>
            </a:pPr>
            <a:r>
              <a:rPr lang="en-US" sz="1800" dirty="0"/>
              <a:t>I'm at work, neighbor John calls to say my alarm is ringing, but neighbor Mary doesn't call. Sometimes it's set off by minor earthquakes. Is there a burglary?</a:t>
            </a:r>
          </a:p>
          <a:p>
            <a:pPr eaLnBrk="1" hangingPunct="1">
              <a:lnSpc>
                <a:spcPct val="90000"/>
              </a:lnSpc>
            </a:pPr>
            <a:endParaRPr lang="en-US" sz="1800" dirty="0"/>
          </a:p>
          <a:p>
            <a:pPr eaLnBrk="1" hangingPunct="1">
              <a:lnSpc>
                <a:spcPct val="90000"/>
              </a:lnSpc>
            </a:pPr>
            <a:r>
              <a:rPr lang="en-US" sz="1800" dirty="0"/>
              <a:t>Variables: </a:t>
            </a:r>
            <a:r>
              <a:rPr lang="en-US" sz="1800" i="1" dirty="0"/>
              <a:t>Burglary</a:t>
            </a:r>
            <a:r>
              <a:rPr lang="en-US" sz="1800" dirty="0"/>
              <a:t>, </a:t>
            </a:r>
            <a:r>
              <a:rPr lang="en-US" sz="1800" i="1" dirty="0"/>
              <a:t>Earthquake</a:t>
            </a:r>
            <a:r>
              <a:rPr lang="en-US" sz="1800" dirty="0"/>
              <a:t>, </a:t>
            </a:r>
            <a:r>
              <a:rPr lang="en-US" sz="1800" i="1" dirty="0"/>
              <a:t>Alarm</a:t>
            </a:r>
            <a:r>
              <a:rPr lang="en-US" sz="1800" dirty="0"/>
              <a:t>, </a:t>
            </a:r>
            <a:r>
              <a:rPr lang="en-US" sz="1800" i="1" dirty="0" err="1"/>
              <a:t>JohnCalls</a:t>
            </a:r>
            <a:r>
              <a:rPr lang="en-US" sz="1800" dirty="0"/>
              <a:t>, </a:t>
            </a:r>
            <a:r>
              <a:rPr lang="en-US" sz="1800" i="1" dirty="0" err="1"/>
              <a:t>MaryCalls</a:t>
            </a:r>
            <a:endParaRPr lang="en-US" sz="1800" dirty="0"/>
          </a:p>
          <a:p>
            <a:pPr eaLnBrk="1" hangingPunct="1">
              <a:lnSpc>
                <a:spcPct val="90000"/>
              </a:lnSpc>
            </a:pPr>
            <a:endParaRPr lang="en-US" sz="1800" dirty="0"/>
          </a:p>
          <a:p>
            <a:pPr eaLnBrk="1" hangingPunct="1">
              <a:lnSpc>
                <a:spcPct val="90000"/>
              </a:lnSpc>
            </a:pPr>
            <a:r>
              <a:rPr lang="en-US" sz="1800" dirty="0"/>
              <a:t>Network topology reflects "causal" knowledge:</a:t>
            </a:r>
          </a:p>
          <a:p>
            <a:pPr lvl="1" eaLnBrk="1" hangingPunct="1">
              <a:lnSpc>
                <a:spcPct val="90000"/>
              </a:lnSpc>
            </a:pPr>
            <a:r>
              <a:rPr lang="en-US" sz="1600" dirty="0"/>
              <a:t>A burglar can set the alarm off</a:t>
            </a:r>
          </a:p>
          <a:p>
            <a:pPr lvl="1" eaLnBrk="1" hangingPunct="1">
              <a:lnSpc>
                <a:spcPct val="90000"/>
              </a:lnSpc>
            </a:pPr>
            <a:r>
              <a:rPr lang="en-US" sz="1600" dirty="0"/>
              <a:t>An earthquake can set the alarm off</a:t>
            </a:r>
          </a:p>
          <a:p>
            <a:pPr lvl="1" eaLnBrk="1" hangingPunct="1">
              <a:lnSpc>
                <a:spcPct val="90000"/>
              </a:lnSpc>
            </a:pPr>
            <a:r>
              <a:rPr lang="en-US" sz="1600" dirty="0"/>
              <a:t>The alarm can cause Mary to call</a:t>
            </a:r>
          </a:p>
          <a:p>
            <a:pPr lvl="1" eaLnBrk="1" hangingPunct="1">
              <a:lnSpc>
                <a:spcPct val="90000"/>
              </a:lnSpc>
            </a:pPr>
            <a:r>
              <a:rPr lang="en-US" sz="1600" dirty="0"/>
              <a:t>The alarm can cause John to call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Tree>
    <p:extLst>
      <p:ext uri="{BB962C8B-B14F-4D97-AF65-F5344CB8AC3E}">
        <p14:creationId xmlns:p14="http://schemas.microsoft.com/office/powerpoint/2010/main" val="4083805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Example contd.</a:t>
            </a:r>
          </a:p>
        </p:txBody>
      </p:sp>
      <p:pic>
        <p:nvPicPr>
          <p:cNvPr id="14339" name="Picture 3" descr="burgl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72400" cy="423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Tree>
    <p:extLst>
      <p:ext uri="{BB962C8B-B14F-4D97-AF65-F5344CB8AC3E}">
        <p14:creationId xmlns:p14="http://schemas.microsoft.com/office/powerpoint/2010/main" val="3432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39726" y="1196752"/>
            <a:ext cx="8291512" cy="4525962"/>
          </a:xfrm>
        </p:spPr>
        <p:txBody>
          <a:bodyPr/>
          <a:lstStyle/>
          <a:p>
            <a:pPr marL="609600" indent="-609600" eaLnBrk="1" hangingPunct="1">
              <a:spcBef>
                <a:spcPct val="0"/>
              </a:spcBef>
              <a:buFont typeface="Times" charset="0"/>
              <a:buNone/>
            </a:pPr>
            <a:r>
              <a:rPr lang="de-DE" sz="2000" dirty="0">
                <a:ea typeface="ＭＳ Ｐゴシック" charset="0"/>
                <a:cs typeface="ＭＳ Ｐゴシック" charset="0"/>
              </a:rPr>
              <a:t>Zahnarzt-Problem mit vier Variablen: </a:t>
            </a:r>
          </a:p>
          <a:p>
            <a:pPr eaLnBrk="1" hangingPunct="1">
              <a:spcBef>
                <a:spcPct val="0"/>
              </a:spcBef>
            </a:pPr>
            <a:r>
              <a:rPr lang="de-DE" sz="2000" dirty="0" err="1">
                <a:solidFill>
                  <a:srgbClr val="3333FF"/>
                </a:solidFill>
                <a:ea typeface="ＭＳ Ｐゴシック" charset="0"/>
                <a:cs typeface="ＭＳ Ｐゴシック" charset="0"/>
              </a:rPr>
              <a:t>Toothache</a:t>
            </a:r>
            <a:r>
              <a:rPr lang="de-DE" sz="2000" dirty="0">
                <a:ea typeface="ＭＳ Ｐゴシック" charset="0"/>
                <a:cs typeface="ＭＳ Ｐゴシック" charset="0"/>
              </a:rPr>
              <a:t> (Sind besagte Schmerzen wirklich Zahnschmerzen?)</a:t>
            </a:r>
          </a:p>
          <a:p>
            <a:pPr eaLnBrk="1" hangingPunct="1">
              <a:spcBef>
                <a:spcPct val="0"/>
              </a:spcBef>
            </a:pPr>
            <a:r>
              <a:rPr lang="de-DE" sz="2000" dirty="0" err="1">
                <a:solidFill>
                  <a:srgbClr val="3333FF"/>
                </a:solidFill>
                <a:ea typeface="ＭＳ Ｐゴシック" charset="0"/>
                <a:cs typeface="ＭＳ Ｐゴシック" charset="0"/>
              </a:rPr>
              <a:t>Cavity</a:t>
            </a:r>
            <a:r>
              <a:rPr lang="de-DE" sz="2000" dirty="0">
                <a:ea typeface="ＭＳ Ｐゴシック" charset="0"/>
                <a:cs typeface="ＭＳ Ｐゴシック" charset="0"/>
              </a:rPr>
              <a:t> (Es könnte ein Loch sein?)</a:t>
            </a:r>
          </a:p>
          <a:p>
            <a:pPr eaLnBrk="1" hangingPunct="1">
              <a:spcBef>
                <a:spcPct val="0"/>
              </a:spcBef>
            </a:pPr>
            <a:r>
              <a:rPr lang="de-DE" sz="2000" dirty="0">
                <a:solidFill>
                  <a:srgbClr val="3333FF"/>
                </a:solidFill>
                <a:ea typeface="ＭＳ Ｐゴシック" charset="0"/>
                <a:cs typeface="ＭＳ Ｐゴシック" charset="0"/>
              </a:rPr>
              <a:t>Catch</a:t>
            </a:r>
            <a:r>
              <a:rPr lang="de-DE" sz="2000" dirty="0">
                <a:ea typeface="ＭＳ Ｐゴシック" charset="0"/>
                <a:cs typeface="ＭＳ Ｐゴシック" charset="0"/>
              </a:rPr>
              <a:t> (Stahlinstrument erzeugt Testschmerz?)</a:t>
            </a:r>
          </a:p>
          <a:p>
            <a:pPr eaLnBrk="1" hangingPunct="1">
              <a:spcBef>
                <a:spcPct val="0"/>
              </a:spcBef>
            </a:pPr>
            <a:r>
              <a:rPr lang="de-DE" sz="2000" dirty="0" err="1">
                <a:solidFill>
                  <a:srgbClr val="3333FF"/>
                </a:solidFill>
                <a:ea typeface="ＭＳ Ｐゴシック" charset="0"/>
                <a:cs typeface="ＭＳ Ｐゴシック" charset="0"/>
              </a:rPr>
              <a:t>Weather</a:t>
            </a:r>
            <a:r>
              <a:rPr lang="de-DE" sz="2000" dirty="0">
                <a:ea typeface="ＭＳ Ｐゴシック" charset="0"/>
                <a:cs typeface="ＭＳ Ｐゴシック" charset="0"/>
              </a:rPr>
              <a:t> (Wetter: </a:t>
            </a:r>
            <a:r>
              <a:rPr lang="de-DE" sz="2000" dirty="0" err="1">
                <a:ea typeface="ＭＳ Ｐゴシック" charset="0"/>
                <a:cs typeface="ＭＳ Ｐゴシック" charset="0"/>
              </a:rPr>
              <a:t>sunny,rainy,cloudy,snow</a:t>
            </a:r>
            <a:r>
              <a:rPr lang="de-DE" sz="2000" dirty="0">
                <a:ea typeface="ＭＳ Ｐゴシック" charset="0"/>
                <a:cs typeface="ＭＳ Ｐゴシック" charset="0"/>
              </a:rPr>
              <a:t>)</a:t>
            </a:r>
          </a:p>
          <a:p>
            <a:pPr marL="609600" indent="-609600" eaLnBrk="1" hangingPunct="1">
              <a:spcBef>
                <a:spcPct val="0"/>
              </a:spcBef>
              <a:buFont typeface="Times" charset="0"/>
              <a:buNone/>
            </a:pPr>
            <a:endParaRPr lang="de-DE" sz="2000" b="1" dirty="0">
              <a:ea typeface="ＭＳ Ｐゴシック" charset="0"/>
              <a:cs typeface="ＭＳ Ｐゴシック" charset="0"/>
            </a:endParaRPr>
          </a:p>
        </p:txBody>
      </p:sp>
      <p:pic>
        <p:nvPicPr>
          <p:cNvPr id="38915" name="Picture 4" descr="dent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44208" y="2924944"/>
            <a:ext cx="1800225" cy="1763712"/>
          </a:xfrm>
        </p:spPr>
      </p:pic>
      <p:sp>
        <p:nvSpPr>
          <p:cNvPr id="38916" name="Rectangle 5"/>
          <p:cNvSpPr>
            <a:spLocks noGrp="1" noChangeArrowheads="1"/>
          </p:cNvSpPr>
          <p:nvPr>
            <p:ph type="title"/>
          </p:nvPr>
        </p:nvSpPr>
        <p:spPr>
          <a:xfrm>
            <a:off x="228600" y="260648"/>
            <a:ext cx="8915400" cy="1066800"/>
          </a:xfrm>
        </p:spPr>
        <p:txBody>
          <a:bodyPr/>
          <a:lstStyle/>
          <a:p>
            <a:pPr eaLnBrk="1" hangingPunct="1"/>
            <a:r>
              <a:rPr lang="de-DE" dirty="0">
                <a:latin typeface="+mn-lt"/>
                <a:ea typeface="ＭＳ Ｐゴシック" charset="0"/>
                <a:cs typeface="ＭＳ Ｐゴシック" charset="0"/>
              </a:rPr>
              <a:t>Beispiel</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a:t>
            </a:fld>
            <a:endParaRPr lang="de-DE" dirty="0"/>
          </a:p>
        </p:txBody>
      </p:sp>
      <p:pic>
        <p:nvPicPr>
          <p:cNvPr id="6" name="Picture 1029" descr="2e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057" y="3270051"/>
            <a:ext cx="2494631" cy="307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028"/>
          <p:cNvSpPr>
            <a:spLocks noChangeArrowheads="1"/>
          </p:cNvSpPr>
          <p:nvPr/>
        </p:nvSpPr>
        <p:spPr bwMode="auto">
          <a:xfrm>
            <a:off x="4296197" y="4824153"/>
            <a:ext cx="2534816"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chemeClr val="accent1"/>
              </a:buClr>
            </a:pPr>
            <a:r>
              <a:rPr lang="de-DE" dirty="0">
                <a:latin typeface="+mn-lt"/>
              </a:rPr>
              <a:t>Nachfolgende Präsentationen enthalten Material aus Kapitel</a:t>
            </a:r>
            <a:r>
              <a:rPr lang="de-DE" i="0" dirty="0">
                <a:latin typeface="+mn-lt"/>
              </a:rPr>
              <a:t> 14 </a:t>
            </a:r>
            <a:br>
              <a:rPr lang="de-DE" i="0" dirty="0">
                <a:latin typeface="+mn-lt"/>
              </a:rPr>
            </a:br>
            <a:r>
              <a:rPr lang="de-DE" i="0" dirty="0">
                <a:latin typeface="+mn-lt"/>
              </a:rPr>
              <a:t>(Sektion 1 </a:t>
            </a:r>
            <a:r>
              <a:rPr lang="de-DE" i="0" dirty="0" err="1">
                <a:latin typeface="+mn-lt"/>
              </a:rPr>
              <a:t>and</a:t>
            </a:r>
            <a:r>
              <a:rPr lang="de-DE" i="0" dirty="0">
                <a:latin typeface="+mn-lt"/>
              </a:rPr>
              <a:t> 2)</a:t>
            </a:r>
          </a:p>
        </p:txBody>
      </p:sp>
    </p:spTree>
    <p:extLst>
      <p:ext uri="{BB962C8B-B14F-4D97-AF65-F5344CB8AC3E}">
        <p14:creationId xmlns:p14="http://schemas.microsoft.com/office/powerpoint/2010/main" val="169328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Compactness</a:t>
            </a:r>
          </a:p>
        </p:txBody>
      </p:sp>
      <p:sp>
        <p:nvSpPr>
          <p:cNvPr id="15363" name="Rectangle 3"/>
          <p:cNvSpPr>
            <a:spLocks noGrp="1" noChangeArrowheads="1"/>
          </p:cNvSpPr>
          <p:nvPr>
            <p:ph type="body" idx="1"/>
          </p:nvPr>
        </p:nvSpPr>
        <p:spPr/>
        <p:txBody>
          <a:bodyPr/>
          <a:lstStyle/>
          <a:p>
            <a:pPr eaLnBrk="1" hangingPunct="1">
              <a:lnSpc>
                <a:spcPct val="90000"/>
              </a:lnSpc>
            </a:pPr>
            <a:r>
              <a:rPr lang="en-US" sz="1800" dirty="0"/>
              <a:t>A CPT for Boolean </a:t>
            </a:r>
            <a:r>
              <a:rPr lang="en-US" sz="1800" i="1" dirty="0">
                <a:solidFill>
                  <a:schemeClr val="accent1">
                    <a:lumMod val="50000"/>
                  </a:schemeClr>
                </a:solidFill>
              </a:rPr>
              <a:t>X</a:t>
            </a:r>
            <a:r>
              <a:rPr lang="en-US" sz="1800" i="1" baseline="-25000" dirty="0">
                <a:solidFill>
                  <a:schemeClr val="accent1">
                    <a:lumMod val="50000"/>
                  </a:schemeClr>
                </a:solidFill>
              </a:rPr>
              <a:t>i</a:t>
            </a:r>
            <a:r>
              <a:rPr lang="en-US" sz="1800" dirty="0"/>
              <a:t> with </a:t>
            </a:r>
            <a:r>
              <a:rPr lang="en-US" sz="1800" i="1" dirty="0">
                <a:solidFill>
                  <a:schemeClr val="accent1">
                    <a:lumMod val="50000"/>
                  </a:schemeClr>
                </a:solidFill>
              </a:rPr>
              <a:t>k</a:t>
            </a:r>
            <a:r>
              <a:rPr lang="en-US" sz="1800" dirty="0"/>
              <a:t> Boolean parents has </a:t>
            </a:r>
            <a:r>
              <a:rPr lang="en-US" sz="1800" i="1" dirty="0">
                <a:solidFill>
                  <a:schemeClr val="accent1">
                    <a:lumMod val="50000"/>
                  </a:schemeClr>
                </a:solidFill>
              </a:rPr>
              <a:t>2</a:t>
            </a:r>
            <a:r>
              <a:rPr lang="en-US" sz="1800" i="1" baseline="30000" dirty="0">
                <a:solidFill>
                  <a:schemeClr val="accent1">
                    <a:lumMod val="50000"/>
                  </a:schemeClr>
                </a:solidFill>
              </a:rPr>
              <a:t>k</a:t>
            </a:r>
            <a:r>
              <a:rPr lang="en-US" sz="1800" dirty="0">
                <a:solidFill>
                  <a:schemeClr val="accent1">
                    <a:lumMod val="50000"/>
                  </a:schemeClr>
                </a:solidFill>
              </a:rPr>
              <a:t> </a:t>
            </a:r>
            <a:r>
              <a:rPr lang="en-US" sz="1800" dirty="0"/>
              <a:t>rows for the combinations of parent values</a:t>
            </a:r>
          </a:p>
          <a:p>
            <a:pPr eaLnBrk="1" hangingPunct="1">
              <a:lnSpc>
                <a:spcPct val="90000"/>
              </a:lnSpc>
            </a:pPr>
            <a:endParaRPr lang="en-US" sz="1800" dirty="0"/>
          </a:p>
          <a:p>
            <a:pPr eaLnBrk="1" hangingPunct="1">
              <a:lnSpc>
                <a:spcPct val="90000"/>
              </a:lnSpc>
            </a:pPr>
            <a:r>
              <a:rPr lang="en-US" sz="1800" dirty="0"/>
              <a:t>Each row requires one number </a:t>
            </a:r>
            <a:r>
              <a:rPr lang="en-US" sz="1800" i="1" dirty="0">
                <a:solidFill>
                  <a:schemeClr val="accent1">
                    <a:lumMod val="50000"/>
                  </a:schemeClr>
                </a:solidFill>
              </a:rPr>
              <a:t>p</a:t>
            </a:r>
            <a:r>
              <a:rPr lang="en-US" sz="1800" dirty="0"/>
              <a:t> for </a:t>
            </a:r>
            <a:r>
              <a:rPr lang="en-US" sz="1800" i="1" dirty="0">
                <a:solidFill>
                  <a:schemeClr val="accent1">
                    <a:lumMod val="50000"/>
                  </a:schemeClr>
                </a:solidFill>
              </a:rPr>
              <a:t>X</a:t>
            </a:r>
            <a:r>
              <a:rPr lang="en-US" sz="1800" i="1" baseline="-25000" dirty="0">
                <a:solidFill>
                  <a:schemeClr val="accent1">
                    <a:lumMod val="50000"/>
                  </a:schemeClr>
                </a:solidFill>
              </a:rPr>
              <a:t>i</a:t>
            </a:r>
            <a:r>
              <a:rPr lang="en-US" sz="1800" i="1" dirty="0">
                <a:solidFill>
                  <a:schemeClr val="accent1">
                    <a:lumMod val="50000"/>
                  </a:schemeClr>
                </a:solidFill>
              </a:rPr>
              <a:t> = true</a:t>
            </a:r>
            <a:br>
              <a:rPr lang="en-US" sz="1800" i="1" dirty="0"/>
            </a:br>
            <a:r>
              <a:rPr lang="en-US" sz="1800" dirty="0"/>
              <a:t>(the number for  </a:t>
            </a:r>
            <a:r>
              <a:rPr lang="en-US" sz="1800" i="1" dirty="0">
                <a:solidFill>
                  <a:schemeClr val="accent1">
                    <a:lumMod val="50000"/>
                  </a:schemeClr>
                </a:solidFill>
              </a:rPr>
              <a:t>X</a:t>
            </a:r>
            <a:r>
              <a:rPr lang="en-US" sz="1800" i="1" baseline="-25000" dirty="0">
                <a:solidFill>
                  <a:schemeClr val="accent1">
                    <a:lumMod val="50000"/>
                  </a:schemeClr>
                </a:solidFill>
              </a:rPr>
              <a:t>i</a:t>
            </a:r>
            <a:r>
              <a:rPr lang="en-US" sz="1800" dirty="0">
                <a:solidFill>
                  <a:schemeClr val="accent1">
                    <a:lumMod val="50000"/>
                  </a:schemeClr>
                </a:solidFill>
              </a:rPr>
              <a:t> = </a:t>
            </a:r>
            <a:r>
              <a:rPr lang="en-US" sz="1800" i="1" dirty="0">
                <a:solidFill>
                  <a:schemeClr val="accent1">
                    <a:lumMod val="50000"/>
                  </a:schemeClr>
                </a:solidFill>
              </a:rPr>
              <a:t>false</a:t>
            </a:r>
            <a:r>
              <a:rPr lang="en-US" sz="1800" dirty="0">
                <a:solidFill>
                  <a:schemeClr val="accent1">
                    <a:lumMod val="50000"/>
                  </a:schemeClr>
                </a:solidFill>
              </a:rPr>
              <a:t> </a:t>
            </a:r>
            <a:r>
              <a:rPr lang="en-US" sz="1800" dirty="0"/>
              <a:t>is just </a:t>
            </a:r>
            <a:r>
              <a:rPr lang="en-US" sz="1800" i="1" dirty="0">
                <a:solidFill>
                  <a:schemeClr val="accent1">
                    <a:lumMod val="50000"/>
                  </a:schemeClr>
                </a:solidFill>
              </a:rPr>
              <a:t>1-p</a:t>
            </a:r>
            <a:r>
              <a:rPr lang="en-US" sz="1800" dirty="0"/>
              <a:t>)</a:t>
            </a:r>
          </a:p>
          <a:p>
            <a:pPr eaLnBrk="1" hangingPunct="1">
              <a:lnSpc>
                <a:spcPct val="90000"/>
              </a:lnSpc>
            </a:pPr>
            <a:endParaRPr lang="en-US" sz="1800" dirty="0"/>
          </a:p>
          <a:p>
            <a:pPr eaLnBrk="1" hangingPunct="1">
              <a:lnSpc>
                <a:spcPct val="90000"/>
              </a:lnSpc>
            </a:pPr>
            <a:r>
              <a:rPr lang="en-US" sz="1800" dirty="0"/>
              <a:t>If each variable has no more than </a:t>
            </a:r>
            <a:r>
              <a:rPr lang="en-US" sz="1800" i="1" dirty="0"/>
              <a:t>k</a:t>
            </a:r>
            <a:r>
              <a:rPr lang="en-US" sz="1800" dirty="0"/>
              <a:t> parents, </a:t>
            </a:r>
            <a:br>
              <a:rPr lang="en-US" sz="1800" dirty="0"/>
            </a:br>
            <a:r>
              <a:rPr lang="en-US" sz="1800" dirty="0"/>
              <a:t>the complete network requires </a:t>
            </a:r>
            <a:r>
              <a:rPr lang="en-US" sz="1800" dirty="0">
                <a:solidFill>
                  <a:schemeClr val="accent1">
                    <a:lumMod val="50000"/>
                  </a:schemeClr>
                </a:solidFill>
              </a:rPr>
              <a:t>n </a:t>
            </a:r>
            <a:r>
              <a:rPr lang="en-US" sz="1800" dirty="0">
                <a:solidFill>
                  <a:schemeClr val="accent1">
                    <a:lumMod val="50000"/>
                  </a:schemeClr>
                </a:solidFill>
                <a:cs typeface="Arial" charset="0"/>
              </a:rPr>
              <a:t>·</a:t>
            </a:r>
            <a:r>
              <a:rPr lang="en-US" sz="1800" dirty="0">
                <a:solidFill>
                  <a:schemeClr val="accent1">
                    <a:lumMod val="50000"/>
                  </a:schemeClr>
                </a:solidFill>
              </a:rPr>
              <a:t> 2</a:t>
            </a:r>
            <a:r>
              <a:rPr lang="en-US" sz="1800" baseline="30000" dirty="0">
                <a:solidFill>
                  <a:schemeClr val="accent1">
                    <a:lumMod val="50000"/>
                  </a:schemeClr>
                </a:solidFill>
              </a:rPr>
              <a:t>k</a:t>
            </a:r>
            <a:r>
              <a:rPr lang="en-US" sz="1800" dirty="0">
                <a:solidFill>
                  <a:schemeClr val="accent1">
                    <a:lumMod val="50000"/>
                  </a:schemeClr>
                </a:solidFill>
              </a:rPr>
              <a:t> </a:t>
            </a:r>
            <a:r>
              <a:rPr lang="en-US" sz="1800" dirty="0"/>
              <a:t>numbers</a:t>
            </a:r>
          </a:p>
          <a:p>
            <a:pPr eaLnBrk="1" hangingPunct="1">
              <a:lnSpc>
                <a:spcPct val="90000"/>
              </a:lnSpc>
            </a:pPr>
            <a:endParaRPr lang="en-US" sz="1800" dirty="0"/>
          </a:p>
          <a:p>
            <a:pPr eaLnBrk="1" hangingPunct="1">
              <a:lnSpc>
                <a:spcPct val="90000"/>
              </a:lnSpc>
            </a:pPr>
            <a:r>
              <a:rPr lang="en-US" sz="1800" dirty="0"/>
              <a:t>i.e., grows linearly with </a:t>
            </a:r>
            <a:r>
              <a:rPr lang="en-US" sz="1800" i="1" dirty="0">
                <a:solidFill>
                  <a:schemeClr val="accent1">
                    <a:lumMod val="50000"/>
                  </a:schemeClr>
                </a:solidFill>
              </a:rPr>
              <a:t>n</a:t>
            </a:r>
            <a:r>
              <a:rPr lang="en-US" sz="1800" dirty="0"/>
              <a:t>, vs. </a:t>
            </a:r>
            <a:r>
              <a:rPr lang="en-US" sz="1800" i="1" dirty="0">
                <a:solidFill>
                  <a:schemeClr val="accent1">
                    <a:lumMod val="50000"/>
                  </a:schemeClr>
                </a:solidFill>
              </a:rPr>
              <a:t>2</a:t>
            </a:r>
            <a:r>
              <a:rPr lang="en-US" sz="1800" i="1" baseline="30000" dirty="0">
                <a:solidFill>
                  <a:schemeClr val="accent1">
                    <a:lumMod val="50000"/>
                  </a:schemeClr>
                </a:solidFill>
              </a:rPr>
              <a:t>n</a:t>
            </a:r>
            <a:r>
              <a:rPr lang="en-US" sz="1800" i="1" dirty="0"/>
              <a:t> </a:t>
            </a:r>
            <a:r>
              <a:rPr lang="en-US" sz="1800" dirty="0"/>
              <a:t>for the full joint distribution</a:t>
            </a:r>
          </a:p>
          <a:p>
            <a:pPr eaLnBrk="1" hangingPunct="1">
              <a:lnSpc>
                <a:spcPct val="90000"/>
              </a:lnSpc>
            </a:pPr>
            <a:endParaRPr lang="en-US" sz="1800" dirty="0"/>
          </a:p>
          <a:p>
            <a:pPr eaLnBrk="1" hangingPunct="1">
              <a:lnSpc>
                <a:spcPct val="90000"/>
              </a:lnSpc>
            </a:pPr>
            <a:r>
              <a:rPr lang="en-US" sz="1800" dirty="0"/>
              <a:t>For burglary net, </a:t>
            </a:r>
            <a:r>
              <a:rPr lang="en-US" sz="1800" dirty="0">
                <a:solidFill>
                  <a:schemeClr val="accent1">
                    <a:lumMod val="50000"/>
                  </a:schemeClr>
                </a:solidFill>
              </a:rPr>
              <a:t>1 + 1 + 4 + 2 + 2 = 10 </a:t>
            </a:r>
            <a:r>
              <a:rPr lang="en-US" sz="1800" dirty="0"/>
              <a:t>numbers (vs. </a:t>
            </a:r>
            <a:r>
              <a:rPr lang="en-US" sz="1800" dirty="0">
                <a:solidFill>
                  <a:schemeClr val="accent1">
                    <a:lumMod val="50000"/>
                  </a:schemeClr>
                </a:solidFill>
              </a:rPr>
              <a:t>2</a:t>
            </a:r>
            <a:r>
              <a:rPr lang="en-US" sz="1800" baseline="30000" dirty="0">
                <a:solidFill>
                  <a:schemeClr val="accent1">
                    <a:lumMod val="50000"/>
                  </a:schemeClr>
                </a:solidFill>
              </a:rPr>
              <a:t>5</a:t>
            </a:r>
            <a:r>
              <a:rPr lang="en-US" sz="1800" dirty="0">
                <a:solidFill>
                  <a:schemeClr val="accent1">
                    <a:lumMod val="50000"/>
                  </a:schemeClr>
                </a:solidFill>
              </a:rPr>
              <a:t>-1 = 31</a:t>
            </a:r>
            <a:r>
              <a:rPr lang="en-US" sz="1800" dirty="0"/>
              <a:t>)</a:t>
            </a:r>
          </a:p>
        </p:txBody>
      </p:sp>
      <p:pic>
        <p:nvPicPr>
          <p:cNvPr id="15364" name="Picture 4" descr="burglary-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31293"/>
            <a:ext cx="1209675"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Tree>
    <p:extLst>
      <p:ext uri="{BB962C8B-B14F-4D97-AF65-F5344CB8AC3E}">
        <p14:creationId xmlns:p14="http://schemas.microsoft.com/office/powerpoint/2010/main" val="2323279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Semantics</a:t>
            </a:r>
          </a:p>
        </p:txBody>
      </p:sp>
      <p:sp>
        <p:nvSpPr>
          <p:cNvPr id="16387" name="Rectangle 3"/>
          <p:cNvSpPr>
            <a:spLocks noGrp="1" noChangeArrowheads="1"/>
          </p:cNvSpPr>
          <p:nvPr>
            <p:ph type="body" idx="1"/>
          </p:nvPr>
        </p:nvSpPr>
        <p:spPr/>
        <p:txBody>
          <a:bodyPr/>
          <a:lstStyle/>
          <a:p>
            <a:pPr eaLnBrk="1" hangingPunct="1">
              <a:buFont typeface="Times" charset="0"/>
              <a:buNone/>
            </a:pPr>
            <a:r>
              <a:rPr lang="en-US" sz="2000" dirty="0"/>
              <a:t>The full joint distribution is defined as the product of the local conditional distributions:
</a:t>
            </a:r>
          </a:p>
          <a:p>
            <a:pPr eaLnBrk="1" hangingPunct="1">
              <a:buFont typeface="Times" charset="0"/>
              <a:buNone/>
            </a:pPr>
            <a:r>
              <a:rPr lang="en-US" sz="2000" b="1" dirty="0"/>
              <a:t>	</a:t>
            </a:r>
            <a:r>
              <a:rPr lang="en-US" sz="2000" b="1" i="1" dirty="0">
                <a:solidFill>
                  <a:schemeClr val="accent1">
                    <a:lumMod val="50000"/>
                  </a:schemeClr>
                </a:solidFill>
              </a:rPr>
              <a:t>P </a:t>
            </a:r>
            <a:r>
              <a:rPr lang="en-US" sz="2000" i="1" dirty="0">
                <a:solidFill>
                  <a:schemeClr val="accent1">
                    <a:lumMod val="50000"/>
                  </a:schemeClr>
                </a:solidFill>
              </a:rPr>
              <a:t>(X</a:t>
            </a:r>
            <a:r>
              <a:rPr lang="en-US" sz="2000" i="1" baseline="-25000" dirty="0">
                <a:solidFill>
                  <a:schemeClr val="accent1">
                    <a:lumMod val="50000"/>
                  </a:schemeClr>
                </a:solidFill>
              </a:rPr>
              <a:t>1</a:t>
            </a:r>
            <a:r>
              <a:rPr lang="en-US" sz="2000" i="1" dirty="0">
                <a:solidFill>
                  <a:schemeClr val="accent1">
                    <a:lumMod val="50000"/>
                  </a:schemeClr>
                </a:solidFill>
              </a:rPr>
              <a:t>, … ,</a:t>
            </a:r>
            <a:r>
              <a:rPr lang="en-US" sz="2000" i="1" dirty="0" err="1">
                <a:solidFill>
                  <a:schemeClr val="accent1">
                    <a:lumMod val="50000"/>
                  </a:schemeClr>
                </a:solidFill>
              </a:rPr>
              <a:t>X</a:t>
            </a:r>
            <a:r>
              <a:rPr lang="en-US" sz="2000" i="1" baseline="-25000" dirty="0" err="1">
                <a:solidFill>
                  <a:schemeClr val="accent1">
                    <a:lumMod val="50000"/>
                  </a:schemeClr>
                </a:solidFill>
              </a:rPr>
              <a:t>n</a:t>
            </a:r>
            <a:r>
              <a:rPr lang="en-US" sz="2000" i="1" dirty="0">
                <a:solidFill>
                  <a:schemeClr val="accent1">
                    <a:lumMod val="50000"/>
                  </a:schemeClr>
                </a:solidFill>
              </a:rPr>
              <a:t>) = </a:t>
            </a:r>
            <a:r>
              <a:rPr lang="el-GR" sz="2800" i="1" dirty="0">
                <a:solidFill>
                  <a:schemeClr val="accent1">
                    <a:lumMod val="50000"/>
                  </a:schemeClr>
                </a:solidFill>
                <a:cs typeface="Arial" charset="0"/>
              </a:rPr>
              <a:t>π</a:t>
            </a:r>
            <a:r>
              <a:rPr lang="en-US" sz="2000" i="1" baseline="-25000" dirty="0" err="1">
                <a:solidFill>
                  <a:schemeClr val="accent1">
                    <a:lumMod val="50000"/>
                  </a:schemeClr>
                </a:solidFill>
              </a:rPr>
              <a:t>i</a:t>
            </a:r>
            <a:r>
              <a:rPr lang="en-US" sz="2000" i="1" baseline="-25000" dirty="0">
                <a:solidFill>
                  <a:schemeClr val="accent1">
                    <a:lumMod val="50000"/>
                  </a:schemeClr>
                </a:solidFill>
              </a:rPr>
              <a:t> = 1</a:t>
            </a:r>
            <a:r>
              <a:rPr lang="en-US" sz="2000" i="1" dirty="0">
                <a:solidFill>
                  <a:schemeClr val="accent1">
                    <a:lumMod val="50000"/>
                  </a:schemeClr>
                </a:solidFill>
              </a:rPr>
              <a:t> </a:t>
            </a:r>
            <a:r>
              <a:rPr lang="en-US" sz="2000" b="1" i="1" dirty="0">
                <a:solidFill>
                  <a:schemeClr val="accent1">
                    <a:lumMod val="50000"/>
                  </a:schemeClr>
                </a:solidFill>
              </a:rPr>
              <a:t>P</a:t>
            </a:r>
            <a:r>
              <a:rPr lang="en-US" sz="2000" i="1" dirty="0">
                <a:solidFill>
                  <a:schemeClr val="accent1">
                    <a:lumMod val="50000"/>
                  </a:schemeClr>
                </a:solidFill>
              </a:rPr>
              <a:t> (X</a:t>
            </a:r>
            <a:r>
              <a:rPr lang="en-US" sz="2000" i="1" baseline="-25000" dirty="0">
                <a:solidFill>
                  <a:schemeClr val="accent1">
                    <a:lumMod val="50000"/>
                  </a:schemeClr>
                </a:solidFill>
              </a:rPr>
              <a:t>i </a:t>
            </a:r>
            <a:r>
              <a:rPr lang="en-US" sz="2000" i="1" dirty="0">
                <a:solidFill>
                  <a:schemeClr val="accent1">
                    <a:lumMod val="50000"/>
                  </a:schemeClr>
                </a:solidFill>
              </a:rPr>
              <a:t>| </a:t>
            </a:r>
            <a:r>
              <a:rPr lang="en-US" sz="2000" i="1" dirty="0" err="1">
                <a:solidFill>
                  <a:schemeClr val="accent1">
                    <a:lumMod val="50000"/>
                  </a:schemeClr>
                </a:solidFill>
              </a:rPr>
              <a:t>Parents(X</a:t>
            </a:r>
            <a:r>
              <a:rPr lang="en-US" sz="2000" i="1" baseline="-25000" dirty="0" err="1">
                <a:solidFill>
                  <a:schemeClr val="accent1">
                    <a:lumMod val="50000"/>
                  </a:schemeClr>
                </a:solidFill>
              </a:rPr>
              <a:t>i</a:t>
            </a:r>
            <a:r>
              <a:rPr lang="en-US" sz="2000" i="1" dirty="0">
                <a:solidFill>
                  <a:schemeClr val="accent1">
                    <a:lumMod val="50000"/>
                  </a:schemeClr>
                </a:solidFill>
              </a:rPr>
              <a:t>))</a:t>
            </a:r>
            <a:r>
              <a:rPr lang="en-US" sz="2000" i="1" dirty="0"/>
              <a:t>
</a:t>
            </a:r>
          </a:p>
          <a:p>
            <a:pPr lvl="4" eaLnBrk="1" hangingPunct="1"/>
            <a:endParaRPr lang="en-US" sz="1400" dirty="0"/>
          </a:p>
          <a:p>
            <a:pPr eaLnBrk="1" hangingPunct="1">
              <a:buFont typeface="Times" charset="0"/>
              <a:buNone/>
            </a:pPr>
            <a:r>
              <a:rPr lang="en-US" sz="2000" dirty="0"/>
              <a:t>e.g., </a:t>
            </a:r>
            <a:r>
              <a:rPr lang="en-US" sz="2000" b="1" i="1" dirty="0" err="1">
                <a:solidFill>
                  <a:schemeClr val="accent1">
                    <a:lumMod val="50000"/>
                  </a:schemeClr>
                </a:solidFill>
              </a:rPr>
              <a:t>P</a:t>
            </a:r>
            <a:r>
              <a:rPr lang="en-US" sz="2000" i="1" dirty="0" err="1">
                <a:solidFill>
                  <a:schemeClr val="accent1">
                    <a:lumMod val="50000"/>
                  </a:schemeClr>
                </a:solidFill>
              </a:rPr>
              <a:t>(j</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rPr>
              <a:t>m</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a:t>
            </a:r>
            <a:r>
              <a:rPr lang="en-US" sz="2000" i="1" dirty="0"/>
              <a:t>
</a:t>
            </a:r>
          </a:p>
          <a:p>
            <a:pPr eaLnBrk="1" hangingPunct="1">
              <a:buFont typeface="Times" charset="0"/>
              <a:buNone/>
            </a:pPr>
            <a:r>
              <a:rPr lang="en-US" sz="2000" i="1" dirty="0"/>
              <a:t>	=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rPr>
              <a:t>j</a:t>
            </a:r>
            <a:r>
              <a:rPr lang="en-US" sz="2000" i="1" dirty="0">
                <a:solidFill>
                  <a:schemeClr val="accent1">
                    <a:lumMod val="50000"/>
                  </a:schemeClr>
                </a:solidFill>
              </a:rPr>
              <a:t> | a)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rPr>
              <a:t>m</a:t>
            </a:r>
            <a:r>
              <a:rPr lang="en-US" sz="2000" i="1" dirty="0">
                <a:solidFill>
                  <a:schemeClr val="accent1">
                    <a:lumMod val="50000"/>
                  </a:schemeClr>
                </a:solidFill>
              </a:rPr>
              <a:t> | a) </a:t>
            </a:r>
            <a:r>
              <a:rPr lang="en-US" sz="2000" b="1" i="1" dirty="0">
                <a:solidFill>
                  <a:schemeClr val="accent1">
                    <a:lumMod val="50000"/>
                  </a:schemeClr>
                </a:solidFill>
              </a:rPr>
              <a:t>P </a:t>
            </a:r>
            <a:r>
              <a:rPr lang="en-US" sz="2000" i="1" dirty="0">
                <a:solidFill>
                  <a:schemeClr val="accent1">
                    <a:lumMod val="50000"/>
                  </a:schemeClr>
                </a:solidFill>
              </a:rPr>
              <a:t>(a |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a:t>
            </a:r>
          </a:p>
          <a:p>
            <a:pPr>
              <a:buFont typeface="Times" charset="0"/>
              <a:buNone/>
            </a:pPr>
            <a:r>
              <a:rPr lang="de-DE" sz="2000" dirty="0"/>
              <a:t>	= </a:t>
            </a:r>
            <a:r>
              <a:rPr lang="de-DE" sz="2000" dirty="0">
                <a:solidFill>
                  <a:schemeClr val="accent1">
                    <a:lumMod val="50000"/>
                  </a:schemeClr>
                </a:solidFill>
              </a:rPr>
              <a:t>0.90x0.7x0.001x0.999x0.998</a:t>
            </a:r>
            <a:br>
              <a:rPr lang="de-DE" sz="2000" dirty="0"/>
            </a:br>
            <a:r>
              <a:rPr lang="de-DE" sz="2000" dirty="0">
                <a:sym typeface="Symbol" pitchFamily="18" charset="2"/>
              </a:rPr>
              <a:t></a:t>
            </a:r>
            <a:r>
              <a:rPr lang="de-DE" sz="2000" dirty="0"/>
              <a:t> </a:t>
            </a:r>
            <a:r>
              <a:rPr lang="de-DE" sz="2000" dirty="0">
                <a:solidFill>
                  <a:schemeClr val="accent1">
                    <a:lumMod val="50000"/>
                  </a:schemeClr>
                </a:solidFill>
              </a:rPr>
              <a:t>0.00063</a:t>
            </a:r>
            <a:br>
              <a:rPr lang="en-US" sz="2000" i="1" dirty="0"/>
            </a:br>
            <a:r>
              <a:rPr lang="en-US" sz="2000" i="1" dirty="0"/>
              <a:t>
</a:t>
            </a:r>
          </a:p>
          <a:p>
            <a:pPr eaLnBrk="1" hangingPunct="1">
              <a:buFont typeface="Times" charset="0"/>
              <a:buNone/>
            </a:pPr>
            <a:r>
              <a:rPr lang="en-US" sz="2000" dirty="0"/>
              <a:t>
</a:t>
            </a:r>
          </a:p>
        </p:txBody>
      </p:sp>
      <p:sp>
        <p:nvSpPr>
          <p:cNvPr id="16388" name="Text Box 5"/>
          <p:cNvSpPr txBox="1">
            <a:spLocks noChangeArrowheads="1"/>
          </p:cNvSpPr>
          <p:nvPr/>
        </p:nvSpPr>
        <p:spPr bwMode="auto">
          <a:xfrm>
            <a:off x="2555776" y="2132856"/>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400" dirty="0"/>
              <a:t>n</a:t>
            </a:r>
          </a:p>
        </p:txBody>
      </p:sp>
      <p:pic>
        <p:nvPicPr>
          <p:cNvPr id="16389" name="Picture 3" descr="burgl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935" y="1772816"/>
            <a:ext cx="3851253" cy="2100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31</a:t>
            </a:fld>
            <a:endParaRPr lang="de-DE" dirty="0"/>
          </a:p>
        </p:txBody>
      </p:sp>
    </p:spTree>
    <p:extLst>
      <p:ext uri="{BB962C8B-B14F-4D97-AF65-F5344CB8AC3E}">
        <p14:creationId xmlns:p14="http://schemas.microsoft.com/office/powerpoint/2010/main" val="1032353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p>
        </p:txBody>
      </p:sp>
      <p:sp>
        <p:nvSpPr>
          <p:cNvPr id="34819" name="Rectangle 3"/>
          <p:cNvSpPr>
            <a:spLocks noGrp="1" noChangeArrowheads="1"/>
          </p:cNvSpPr>
          <p:nvPr>
            <p:ph type="body" idx="1"/>
          </p:nvPr>
        </p:nvSpPr>
        <p:spPr/>
        <p:txBody>
          <a:bodyPr/>
          <a:lstStyle/>
          <a:p>
            <a:pPr eaLnBrk="1" hangingPunct="1"/>
            <a:endParaRPr lang="en-US"/>
          </a:p>
        </p:txBody>
      </p:sp>
      <p:pic>
        <p:nvPicPr>
          <p:cNvPr id="34820" name="Picture 4" descr="06-Bayesian-3-not-use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32</a:t>
            </a:fld>
            <a:endParaRPr lang="de-DE" dirty="0"/>
          </a:p>
        </p:txBody>
      </p:sp>
      <p:sp>
        <p:nvSpPr>
          <p:cNvPr id="3" name="Rectangle 2">
            <a:extLst>
              <a:ext uri="{FF2B5EF4-FFF2-40B4-BE49-F238E27FC236}">
                <a16:creationId xmlns:a16="http://schemas.microsoft.com/office/drawing/2014/main" id="{40356363-57DF-0245-894B-DC2566558064}"/>
              </a:ext>
            </a:extLst>
          </p:cNvPr>
          <p:cNvSpPr/>
          <p:nvPr/>
        </p:nvSpPr>
        <p:spPr>
          <a:xfrm>
            <a:off x="1043608" y="4797152"/>
            <a:ext cx="6048672"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77341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8640"/>
            <a:ext cx="8229600" cy="1143000"/>
          </a:xfrm>
        </p:spPr>
        <p:txBody>
          <a:bodyPr/>
          <a:lstStyle/>
          <a:p>
            <a:r>
              <a:rPr lang="en-US" dirty="0"/>
              <a:t>Evaluation Tree</a:t>
            </a:r>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770687" cy="447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bgerundetes Rechteck 3"/>
          <p:cNvSpPr>
            <a:spLocks noChangeArrowheads="1"/>
          </p:cNvSpPr>
          <p:nvPr/>
        </p:nvSpPr>
        <p:spPr bwMode="auto">
          <a:xfrm>
            <a:off x="1547813" y="3644900"/>
            <a:ext cx="1368425" cy="1871663"/>
          </a:xfrm>
          <a:prstGeom prst="roundRect">
            <a:avLst>
              <a:gd name="adj" fmla="val 16667"/>
            </a:avLst>
          </a:prstGeom>
          <a:noFill/>
          <a:ln w="28575" algn="ctr">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 name="Abgerundetes Rechteck 4"/>
          <p:cNvSpPr>
            <a:spLocks noChangeArrowheads="1"/>
          </p:cNvSpPr>
          <p:nvPr/>
        </p:nvSpPr>
        <p:spPr bwMode="auto">
          <a:xfrm>
            <a:off x="4716463" y="3644900"/>
            <a:ext cx="1368425" cy="1871663"/>
          </a:xfrm>
          <a:prstGeom prst="roundRect">
            <a:avLst>
              <a:gd name="adj" fmla="val 16667"/>
            </a:avLst>
          </a:prstGeom>
          <a:noFill/>
          <a:ln w="28575" algn="ctr">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 name="Abgerundetes Rechteck 5"/>
          <p:cNvSpPr/>
          <p:nvPr/>
        </p:nvSpPr>
        <p:spPr bwMode="auto">
          <a:xfrm>
            <a:off x="3276600" y="3644900"/>
            <a:ext cx="1366838" cy="1871663"/>
          </a:xfrm>
          <a:prstGeom prst="roundRect">
            <a:avLst/>
          </a:prstGeom>
          <a:noFill/>
          <a:ln w="28575" cap="flat" cmpd="sng" algn="ctr">
            <a:solidFill>
              <a:schemeClr val="accent6"/>
            </a:solidFill>
            <a:prstDash val="solid"/>
            <a:round/>
            <a:headEnd type="none" w="med" len="med"/>
            <a:tailEnd type="none" w="med" len="med"/>
          </a:ln>
          <a:effectLst/>
        </p:spPr>
        <p:txBody>
          <a:bodyPr/>
          <a:lstStyle/>
          <a:p>
            <a:pPr>
              <a:defRPr/>
            </a:pPr>
            <a:endParaRPr lang="de-DE">
              <a:latin typeface="Arial" pitchFamily="-65" charset="0"/>
              <a:ea typeface="ＭＳ Ｐゴシック" pitchFamily="-65" charset="-128"/>
              <a:cs typeface="ＭＳ Ｐゴシック" pitchFamily="-65" charset="-128"/>
            </a:endParaRPr>
          </a:p>
        </p:txBody>
      </p:sp>
      <p:sp>
        <p:nvSpPr>
          <p:cNvPr id="7" name="Abgerundetes Rechteck 6"/>
          <p:cNvSpPr/>
          <p:nvPr/>
        </p:nvSpPr>
        <p:spPr bwMode="auto">
          <a:xfrm>
            <a:off x="6659563" y="3644900"/>
            <a:ext cx="1368425" cy="1871663"/>
          </a:xfrm>
          <a:prstGeom prst="roundRect">
            <a:avLst/>
          </a:prstGeom>
          <a:noFill/>
          <a:ln w="28575" cap="flat" cmpd="sng" algn="ctr">
            <a:solidFill>
              <a:schemeClr val="accent6"/>
            </a:solidFill>
            <a:prstDash val="solid"/>
            <a:round/>
            <a:headEnd type="none" w="med" len="med"/>
            <a:tailEnd type="none" w="med" len="med"/>
          </a:ln>
          <a:effectLst/>
        </p:spPr>
        <p:txBody>
          <a:bodyPr/>
          <a:lstStyle/>
          <a:p>
            <a:pPr>
              <a:defRPr/>
            </a:pPr>
            <a:endParaRPr lang="de-DE">
              <a:latin typeface="Arial" pitchFamily="-65" charset="0"/>
              <a:ea typeface="ＭＳ Ｐゴシック" pitchFamily="-65" charset="-128"/>
              <a:cs typeface="ＭＳ Ｐゴシック" pitchFamily="-65" charset="-128"/>
            </a:endParaRPr>
          </a:p>
        </p:txBody>
      </p:sp>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44675"/>
            <a:ext cx="3343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33</a:t>
            </a:fld>
            <a:endParaRPr lang="de-DE" dirty="0"/>
          </a:p>
        </p:txBody>
      </p:sp>
    </p:spTree>
    <p:extLst>
      <p:ext uri="{BB962C8B-B14F-4D97-AF65-F5344CB8AC3E}">
        <p14:creationId xmlns:p14="http://schemas.microsoft.com/office/powerpoint/2010/main" val="1408825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67544" y="222920"/>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mn-lt"/>
              </a:rPr>
              <a:t>Learning BNs: Data </a:t>
            </a:r>
            <a:r>
              <a:rPr lang="en-GB">
                <a:latin typeface="+mn-lt"/>
              </a:rPr>
              <a:t>Science w/ Complete </a:t>
            </a:r>
            <a:r>
              <a:rPr lang="en-GB" dirty="0">
                <a:latin typeface="+mn-lt"/>
              </a:rPr>
              <a:t>Data</a:t>
            </a:r>
          </a:p>
        </p:txBody>
      </p:sp>
      <p:sp>
        <p:nvSpPr>
          <p:cNvPr id="207875" name="Rectangle 3"/>
          <p:cNvSpPr>
            <a:spLocks noChangeArrowheads="1"/>
          </p:cNvSpPr>
          <p:nvPr/>
        </p:nvSpPr>
        <p:spPr bwMode="auto">
          <a:xfrm>
            <a:off x="35123" y="1124074"/>
            <a:ext cx="8569325" cy="374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We will start by applying  ML to the simplest type  of </a:t>
            </a:r>
            <a:r>
              <a:rPr lang="en-GB" sz="2400" dirty="0" err="1">
                <a:solidFill>
                  <a:srgbClr val="000000"/>
                </a:solidFill>
              </a:rPr>
              <a:t>BNets</a:t>
            </a:r>
            <a:r>
              <a:rPr lang="en-GB" sz="2400" dirty="0">
                <a:solidFill>
                  <a:srgbClr val="000000"/>
                </a:solidFill>
              </a:rPr>
              <a:t> learning:</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known structure</a:t>
            </a:r>
          </a:p>
          <a:p>
            <a:pPr marL="739775" lvl="1" indent="-282575">
              <a:lnSpc>
                <a:spcPct val="90000"/>
              </a:lnSpc>
              <a:spcBef>
                <a:spcPts val="1500"/>
              </a:spcBef>
              <a:buClr>
                <a:srgbClr val="000000"/>
              </a:buClr>
              <a:buSzPct val="100000"/>
              <a:buFont typeface="Times New Roman" charset="0"/>
              <a:buChar char="•"/>
            </a:pPr>
            <a:r>
              <a:rPr lang="en-GB" sz="2000" dirty="0">
                <a:solidFill>
                  <a:srgbClr val="000000"/>
                </a:solidFill>
              </a:rPr>
              <a:t>Data containing observations for all variables</a:t>
            </a:r>
          </a:p>
          <a:p>
            <a:pPr marL="1143000" lvl="2" indent="-228600">
              <a:lnSpc>
                <a:spcPct val="90000"/>
              </a:lnSpc>
              <a:spcBef>
                <a:spcPts val="1500"/>
              </a:spcBef>
              <a:buClr>
                <a:srgbClr val="000000"/>
              </a:buClr>
              <a:buSzPct val="100000"/>
              <a:buFont typeface="Wingdings" charset="0"/>
              <a:buChar char=""/>
            </a:pPr>
            <a:r>
              <a:rPr lang="en-GB" sz="1800" dirty="0">
                <a:solidFill>
                  <a:srgbClr val="000000"/>
                </a:solidFill>
              </a:rPr>
              <a:t>All variables are observable, no missing data</a:t>
            </a: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The only thing that we need to learn are the network</a:t>
            </a:r>
            <a:r>
              <a:rPr lang="ja-JP" altLang="en-GB" sz="2400" dirty="0">
                <a:solidFill>
                  <a:srgbClr val="000000"/>
                </a:solidFill>
              </a:rPr>
              <a:t>’</a:t>
            </a:r>
            <a:r>
              <a:rPr lang="en-GB" altLang="ja-JP" sz="2400" dirty="0">
                <a:solidFill>
                  <a:srgbClr val="000000"/>
                </a:solidFill>
              </a:rPr>
              <a:t>s parameters</a:t>
            </a:r>
            <a:endParaRPr lang="en-GB" sz="2400" dirty="0">
              <a:solidFill>
                <a:srgbClr val="000000"/>
              </a:solidFill>
            </a:endParaRPr>
          </a:p>
        </p:txBody>
      </p:sp>
      <p:pic>
        <p:nvPicPr>
          <p:cNvPr id="207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821218"/>
            <a:ext cx="5616624" cy="2583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34</a:t>
            </a:fld>
            <a:endParaRPr lang="de-DE" dirty="0"/>
          </a:p>
        </p:txBody>
      </p:sp>
    </p:spTree>
    <p:extLst>
      <p:ext uri="{BB962C8B-B14F-4D97-AF65-F5344CB8AC3E}">
        <p14:creationId xmlns:p14="http://schemas.microsoft.com/office/powerpoint/2010/main" val="40881830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7544" y="260648"/>
            <a:ext cx="8208912" cy="1143000"/>
          </a:xfrm>
        </p:spPr>
        <p:txBody>
          <a:bodyPr/>
          <a:lstStyle/>
          <a:p>
            <a:r>
              <a:rPr lang="en-US" dirty="0">
                <a:latin typeface="+mn-lt"/>
              </a:rPr>
              <a:t>Maximum-Likelihood-</a:t>
            </a:r>
            <a:r>
              <a:rPr lang="en-US" dirty="0" err="1">
                <a:latin typeface="+mn-lt"/>
              </a:rPr>
              <a:t>Parameterschätzung</a:t>
            </a:r>
            <a:endParaRPr lang="en-US" dirty="0">
              <a:latin typeface="+mn-lt"/>
            </a:endParaRPr>
          </a:p>
        </p:txBody>
      </p:sp>
      <p:sp>
        <p:nvSpPr>
          <p:cNvPr id="97283" name="Rectangle 3"/>
          <p:cNvSpPr>
            <a:spLocks noGrp="1" noChangeArrowheads="1"/>
          </p:cNvSpPr>
          <p:nvPr>
            <p:ph type="body" idx="1"/>
          </p:nvPr>
        </p:nvSpPr>
        <p:spPr>
          <a:xfrm>
            <a:off x="304800" y="1371600"/>
            <a:ext cx="8534400" cy="5105400"/>
          </a:xfrm>
        </p:spPr>
        <p:txBody>
          <a:bodyPr/>
          <a:lstStyle/>
          <a:p>
            <a:pPr marL="342900" indent="-342900"/>
            <a:r>
              <a:rPr lang="en-US" dirty="0" err="1"/>
              <a:t>Nehme</a:t>
            </a:r>
            <a:r>
              <a:rPr lang="en-US" dirty="0"/>
              <a:t> an, die </a:t>
            </a:r>
            <a:r>
              <a:rPr lang="en-US" dirty="0" err="1"/>
              <a:t>Struktur</a:t>
            </a:r>
            <a:r>
              <a:rPr lang="en-US" dirty="0"/>
              <a:t> </a:t>
            </a:r>
            <a:r>
              <a:rPr lang="en-US" dirty="0" err="1"/>
              <a:t>eines</a:t>
            </a:r>
            <a:r>
              <a:rPr lang="en-US" dirty="0"/>
              <a:t> BNs </a:t>
            </a:r>
            <a:r>
              <a:rPr lang="en-US" dirty="0" err="1"/>
              <a:t>sei</a:t>
            </a:r>
            <a:r>
              <a:rPr lang="en-US" dirty="0"/>
              <a:t> </a:t>
            </a:r>
            <a:r>
              <a:rPr lang="en-US" dirty="0" err="1"/>
              <a:t>bekannt</a:t>
            </a:r>
            <a:endParaRPr lang="en-US" dirty="0"/>
          </a:p>
          <a:p>
            <a:pPr marL="342900" indent="-342900"/>
            <a:r>
              <a:rPr lang="en-US" dirty="0" err="1"/>
              <a:t>Ziel</a:t>
            </a:r>
            <a:r>
              <a:rPr lang="en-US" dirty="0"/>
              <a:t>: </a:t>
            </a:r>
            <a:r>
              <a:rPr lang="en-US" dirty="0" err="1"/>
              <a:t>Schätze</a:t>
            </a:r>
            <a:r>
              <a:rPr lang="en-US" dirty="0"/>
              <a:t> BN-Parameter </a:t>
            </a:r>
            <a:r>
              <a:rPr lang="en-US" b="1" dirty="0"/>
              <a:t>𝜃</a:t>
            </a:r>
            <a:endParaRPr lang="en-US" dirty="0"/>
          </a:p>
          <a:p>
            <a:pPr marL="742950" lvl="1" indent="-285750"/>
            <a:r>
              <a:rPr lang="en-US" dirty="0" err="1">
                <a:ea typeface="Arial Unicode MS" charset="0"/>
                <a:cs typeface="Arial Unicode MS" charset="0"/>
              </a:rPr>
              <a:t>Einträge</a:t>
            </a:r>
            <a:r>
              <a:rPr lang="en-US" dirty="0">
                <a:ea typeface="Arial Unicode MS" charset="0"/>
                <a:cs typeface="Arial Unicode MS" charset="0"/>
              </a:rPr>
              <a:t> in CPTs, P(X | Parents(X))</a:t>
            </a:r>
          </a:p>
          <a:p>
            <a:pPr marL="342900" indent="-342900"/>
            <a:r>
              <a:rPr lang="en-US" dirty="0"/>
              <a:t>Eine </a:t>
            </a:r>
            <a:r>
              <a:rPr lang="en-US" dirty="0" err="1"/>
              <a:t>Parametrierung</a:t>
            </a:r>
            <a:r>
              <a:rPr lang="en-US" dirty="0"/>
              <a:t> </a:t>
            </a:r>
            <a:r>
              <a:rPr lang="en-US" b="1" dirty="0"/>
              <a:t>𝜃</a:t>
            </a:r>
            <a:r>
              <a:rPr lang="en-US" dirty="0"/>
              <a:t> </a:t>
            </a:r>
            <a:r>
              <a:rPr lang="en-US" dirty="0">
                <a:sym typeface="Symbol" charset="0"/>
              </a:rPr>
              <a:t> </a:t>
            </a:r>
            <a:r>
              <a:rPr lang="en-US" dirty="0" err="1">
                <a:sym typeface="Symbol" charset="0"/>
              </a:rPr>
              <a:t>ist</a:t>
            </a:r>
            <a:r>
              <a:rPr lang="en-US" dirty="0">
                <a:sym typeface="Symbol" charset="0"/>
              </a:rPr>
              <a:t> gut, falls </a:t>
            </a:r>
            <a:r>
              <a:rPr lang="en-US" dirty="0" err="1">
                <a:sym typeface="Symbol" charset="0"/>
              </a:rPr>
              <a:t>hierdurch</a:t>
            </a:r>
            <a:r>
              <a:rPr lang="en-US" dirty="0">
                <a:sym typeface="Symbol" charset="0"/>
              </a:rPr>
              <a:t> die </a:t>
            </a:r>
            <a:r>
              <a:rPr lang="en-US" dirty="0" err="1">
                <a:sym typeface="Symbol" charset="0"/>
              </a:rPr>
              <a:t>beobachteten</a:t>
            </a:r>
            <a:r>
              <a:rPr lang="en-US" dirty="0">
                <a:sym typeface="Symbol" charset="0"/>
              </a:rPr>
              <a:t> </a:t>
            </a:r>
            <a:r>
              <a:rPr lang="en-US" dirty="0" err="1">
                <a:sym typeface="Symbol" charset="0"/>
              </a:rPr>
              <a:t>Daten</a:t>
            </a:r>
            <a:r>
              <a:rPr lang="en-US" dirty="0">
                <a:sym typeface="Symbol" charset="0"/>
              </a:rPr>
              <a:t> </a:t>
            </a:r>
            <a:r>
              <a:rPr lang="en-US" dirty="0" err="1">
                <a:sym typeface="Symbol" charset="0"/>
              </a:rPr>
              <a:t>wahrscheinlich</a:t>
            </a:r>
            <a:r>
              <a:rPr lang="en-US" dirty="0">
                <a:sym typeface="Symbol" charset="0"/>
              </a:rPr>
              <a:t> </a:t>
            </a:r>
            <a:r>
              <a:rPr lang="en-US" dirty="0" err="1">
                <a:sym typeface="Symbol" charset="0"/>
              </a:rPr>
              <a:t>generiert</a:t>
            </a:r>
            <a:r>
              <a:rPr lang="en-US" dirty="0">
                <a:sym typeface="Symbol" charset="0"/>
              </a:rPr>
              <a:t> </a:t>
            </a:r>
            <a:r>
              <a:rPr lang="en-US" dirty="0" err="1">
                <a:sym typeface="Symbol" charset="0"/>
              </a:rPr>
              <a:t>werden</a:t>
            </a:r>
            <a:r>
              <a:rPr lang="en-US" dirty="0">
                <a:sym typeface="Symbol" charset="0"/>
              </a:rPr>
              <a:t>:</a:t>
            </a:r>
          </a:p>
          <a:p>
            <a:pPr marL="342900" indent="-342900"/>
            <a:endParaRPr lang="en-US" dirty="0">
              <a:sym typeface="Symbol" charset="0"/>
            </a:endParaRPr>
          </a:p>
          <a:p>
            <a:pPr marL="342900" indent="-342900">
              <a:buFont typeface="Wingdings" charset="0"/>
              <a:buNone/>
            </a:pPr>
            <a:endParaRPr lang="en-US" dirty="0">
              <a:sym typeface="Symbol" charset="0"/>
            </a:endParaRPr>
          </a:p>
          <a:p>
            <a:r>
              <a:rPr lang="en-US" dirty="0">
                <a:sym typeface="Symbol" charset="0"/>
              </a:rPr>
              <a:t>Maximum Likelihood Estimation </a:t>
            </a:r>
            <a:br>
              <a:rPr lang="en-US" dirty="0">
                <a:sym typeface="Symbol" charset="0"/>
              </a:rPr>
            </a:br>
            <a:r>
              <a:rPr lang="en-US" dirty="0">
                <a:sym typeface="Symbol" charset="0"/>
              </a:rPr>
              <a:t>(MLE) </a:t>
            </a:r>
            <a:r>
              <a:rPr lang="en-US" dirty="0" err="1">
                <a:sym typeface="Symbol" charset="0"/>
              </a:rPr>
              <a:t>Prinzip</a:t>
            </a:r>
            <a:r>
              <a:rPr lang="en-US" dirty="0">
                <a:sym typeface="Symbol" charset="0"/>
              </a:rPr>
              <a:t>: </a:t>
            </a:r>
            <a:r>
              <a:rPr lang="en-US" dirty="0" err="1">
                <a:sym typeface="Symbol" charset="0"/>
              </a:rPr>
              <a:t>Wähle</a:t>
            </a:r>
            <a:r>
              <a:rPr lang="en-US" dirty="0">
                <a:sym typeface="Symbol" charset="0"/>
              </a:rPr>
              <a:t> </a:t>
            </a:r>
            <a:r>
              <a:rPr lang="en-US" b="1" dirty="0"/>
              <a:t>𝜃</a:t>
            </a:r>
            <a:r>
              <a:rPr lang="en-US" b="1" baseline="30000" dirty="0"/>
              <a:t>*</a:t>
            </a:r>
            <a:r>
              <a:rPr lang="en-US" dirty="0">
                <a:sym typeface="Symbol" charset="0"/>
              </a:rPr>
              <a:t> so,</a:t>
            </a:r>
            <a:br>
              <a:rPr lang="en-US" dirty="0">
                <a:sym typeface="Symbol" charset="0"/>
              </a:rPr>
            </a:br>
            <a:r>
              <a:rPr lang="en-US" dirty="0" err="1">
                <a:sym typeface="Symbol" charset="0"/>
              </a:rPr>
              <a:t>dass</a:t>
            </a:r>
            <a:r>
              <a:rPr lang="en-US" dirty="0">
                <a:sym typeface="Symbol" charset="0"/>
              </a:rPr>
              <a:t> </a:t>
            </a:r>
            <a:r>
              <a:rPr lang="en-US" i="1" dirty="0">
                <a:sym typeface="Symbol" charset="0"/>
              </a:rPr>
              <a:t>P(D|</a:t>
            </a:r>
            <a:r>
              <a:rPr lang="en-US" b="1" dirty="0"/>
              <a:t> 𝜃</a:t>
            </a:r>
            <a:r>
              <a:rPr lang="en-US" b="1" baseline="30000" dirty="0"/>
              <a:t>*</a:t>
            </a:r>
            <a:r>
              <a:rPr lang="en-US" dirty="0"/>
              <a:t>) </a:t>
            </a:r>
            <a:r>
              <a:rPr lang="en-US" dirty="0" err="1">
                <a:sym typeface="Symbol" charset="0"/>
              </a:rPr>
              <a:t>maximiert</a:t>
            </a:r>
            <a:r>
              <a:rPr lang="en-US" dirty="0">
                <a:sym typeface="Symbol" charset="0"/>
              </a:rPr>
              <a:t> </a:t>
            </a:r>
            <a:r>
              <a:rPr lang="en-US" dirty="0" err="1">
                <a:sym typeface="Symbol" charset="0"/>
              </a:rPr>
              <a:t>wird</a:t>
            </a:r>
            <a:endParaRPr lang="en-US" dirty="0">
              <a:sym typeface="Symbol" charset="0"/>
            </a:endParaRPr>
          </a:p>
          <a:p>
            <a:pPr marL="342900" indent="-342900"/>
            <a:endParaRPr lang="en-US" dirty="0">
              <a:sym typeface="Symbol" charset="0"/>
            </a:endParaRPr>
          </a:p>
        </p:txBody>
      </p:sp>
      <p:graphicFrame>
        <p:nvGraphicFramePr>
          <p:cNvPr id="97284" name="Object 2"/>
          <p:cNvGraphicFramePr>
            <a:graphicFrameLocks noChangeAspect="1"/>
          </p:cNvGraphicFramePr>
          <p:nvPr/>
        </p:nvGraphicFramePr>
        <p:xfrm>
          <a:off x="1259632" y="3689350"/>
          <a:ext cx="5260975" cy="871538"/>
        </p:xfrm>
        <a:graphic>
          <a:graphicData uri="http://schemas.openxmlformats.org/presentationml/2006/ole">
            <mc:AlternateContent xmlns:mc="http://schemas.openxmlformats.org/markup-compatibility/2006">
              <mc:Choice xmlns:v="urn:schemas-microsoft-com:vml" Requires="v">
                <p:oleObj name="Formel" r:id="rId2" imgW="2209800" imgH="368300" progId="Equation.3">
                  <p:embed/>
                </p:oleObj>
              </mc:Choice>
              <mc:Fallback>
                <p:oleObj name="Formel" r:id="rId2" imgW="2209800" imgH="368300" progId="Equation.3">
                  <p:embed/>
                  <p:pic>
                    <p:nvPicPr>
                      <p:cNvPr id="9728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89350"/>
                        <a:ext cx="5260975" cy="871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7285" name="AutoShape 5"/>
          <p:cNvSpPr>
            <a:spLocks noChangeArrowheads="1"/>
          </p:cNvSpPr>
          <p:nvPr/>
        </p:nvSpPr>
        <p:spPr bwMode="auto">
          <a:xfrm>
            <a:off x="5784462" y="4665941"/>
            <a:ext cx="2878404" cy="1328023"/>
          </a:xfrm>
          <a:prstGeom prst="wedgeRoundRectCallout">
            <a:avLst>
              <a:gd name="adj1" fmla="val -62136"/>
              <a:gd name="adj2" fmla="val -82929"/>
              <a:gd name="adj3" fmla="val 16667"/>
            </a:avLst>
          </a:prstGeom>
          <a:solidFill>
            <a:schemeClr val="accent1">
              <a:alpha val="50195"/>
            </a:schemeClr>
          </a:solidFill>
          <a:ln w="12700">
            <a:solidFill>
              <a:schemeClr val="tx1"/>
            </a:solidFill>
            <a:miter lim="800000"/>
            <a:headEnd/>
            <a:tailEnd/>
          </a:ln>
        </p:spPr>
        <p:txBody>
          <a:bodyPr wrap="square" anchor="ctr">
            <a:spAutoFit/>
          </a:bodyPr>
          <a:lstStyle/>
          <a:p>
            <a:pPr algn="ctr"/>
            <a:r>
              <a:rPr lang="en-US" dirty="0" err="1">
                <a:latin typeface="Arial" charset="0"/>
              </a:rPr>
              <a:t>Gleichverteilte</a:t>
            </a:r>
            <a:r>
              <a:rPr lang="en-US" dirty="0">
                <a:latin typeface="Arial" charset="0"/>
              </a:rPr>
              <a:t>, </a:t>
            </a:r>
            <a:r>
              <a:rPr lang="en-US" dirty="0" err="1">
                <a:latin typeface="Arial" charset="0"/>
              </a:rPr>
              <a:t>unabhängige</a:t>
            </a:r>
            <a:r>
              <a:rPr lang="en-US" dirty="0">
                <a:latin typeface="Arial" charset="0"/>
              </a:rPr>
              <a:t> </a:t>
            </a:r>
            <a:r>
              <a:rPr lang="en-US" dirty="0" err="1">
                <a:latin typeface="Arial" charset="0"/>
              </a:rPr>
              <a:t>Stichprobem</a:t>
            </a:r>
            <a:br>
              <a:rPr lang="en-US" dirty="0">
                <a:latin typeface="Arial" charset="0"/>
              </a:rPr>
            </a:br>
            <a:r>
              <a:rPr lang="en-US" dirty="0">
                <a:latin typeface="Arial" charset="0"/>
              </a:rPr>
              <a:t>(</a:t>
            </a:r>
            <a:r>
              <a:rPr lang="en-US" dirty="0" err="1">
                <a:latin typeface="Arial" charset="0"/>
              </a:rPr>
              <a:t>i.i.d</a:t>
            </a:r>
            <a:r>
              <a:rPr lang="en-US" dirty="0">
                <a:latin typeface="Arial" charset="0"/>
              </a:rPr>
              <a:t>. samples)</a:t>
            </a:r>
          </a:p>
        </p:txBody>
      </p:sp>
      <p:sp>
        <p:nvSpPr>
          <p:cNvPr id="7" name="Foliennummernplatzhalter 3"/>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35</a:t>
            </a:fld>
            <a:endParaRPr lang="de-DE" dirty="0"/>
          </a:p>
        </p:txBody>
      </p:sp>
      <p:sp>
        <p:nvSpPr>
          <p:cNvPr id="2" name="Rectangle 1"/>
          <p:cNvSpPr/>
          <p:nvPr/>
        </p:nvSpPr>
        <p:spPr>
          <a:xfrm>
            <a:off x="1187624" y="3689350"/>
            <a:ext cx="1728192" cy="6037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9118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Anwendungsbeispiel Bonbonfabrik</a:t>
            </a:r>
          </a:p>
        </p:txBody>
      </p:sp>
      <p:sp>
        <p:nvSpPr>
          <p:cNvPr id="61442" name="Rectangle 3"/>
          <p:cNvSpPr>
            <a:spLocks noChangeArrowheads="1"/>
          </p:cNvSpPr>
          <p:nvPr/>
        </p:nvSpPr>
        <p:spPr bwMode="auto">
          <a:xfrm>
            <a:off x="259107" y="1223122"/>
            <a:ext cx="8280920" cy="367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Ein Hersteller wählt die Farbe des Bonbonpapiers mit einer bestimmten Wahrscheinlichkeit je nach Geschmack, wobei die </a:t>
            </a:r>
            <a:r>
              <a:rPr lang="de-DE" sz="2400">
                <a:solidFill>
                  <a:srgbClr val="000000"/>
                </a:solidFill>
              </a:rPr>
              <a:t>entsprechende Verteilung </a:t>
            </a:r>
            <a:r>
              <a:rPr lang="de-DE" sz="2400" dirty="0">
                <a:solidFill>
                  <a:srgbClr val="000000"/>
                </a:solidFill>
              </a:rPr>
              <a:t>nicht bekannt sei</a:t>
            </a:r>
          </a:p>
          <a:p>
            <a:pPr marL="796925" lvl="1" indent="-339725">
              <a:lnSpc>
                <a:spcPct val="90000"/>
              </a:lnSpc>
              <a:spcBef>
                <a:spcPts val="1800"/>
              </a:spcBef>
              <a:buClr>
                <a:srgbClr val="000000"/>
              </a:buClr>
              <a:buSzPct val="100000"/>
              <a:buFont typeface="Wingdings" charset="0"/>
              <a:buChar char=""/>
            </a:pPr>
            <a:r>
              <a:rPr lang="de-DE" sz="2000" dirty="0">
                <a:solidFill>
                  <a:srgbClr val="000000"/>
                </a:solidFill>
              </a:rPr>
              <a:t>Wenn Geschmack=</a:t>
            </a:r>
            <a:r>
              <a:rPr lang="de-DE" sz="2000" dirty="0" err="1">
                <a:solidFill>
                  <a:srgbClr val="000000"/>
                </a:solidFill>
              </a:rPr>
              <a:t>cherry</a:t>
            </a:r>
            <a:r>
              <a:rPr lang="de-DE" sz="2000" dirty="0">
                <a:solidFill>
                  <a:srgbClr val="000000"/>
                </a:solidFill>
              </a:rPr>
              <a:t>, wähle rotes Papier mit </a:t>
            </a:r>
            <a:r>
              <a:rPr lang="de-DE" sz="2000" dirty="0" err="1">
                <a:solidFill>
                  <a:srgbClr val="000000"/>
                </a:solidFill>
              </a:rPr>
              <a:t>W'keit</a:t>
            </a:r>
            <a:r>
              <a:rPr lang="de-DE" sz="2000" dirty="0">
                <a:solidFill>
                  <a:srgbClr val="000000"/>
                </a:solidFill>
              </a:rPr>
              <a:t> </a:t>
            </a:r>
            <a:r>
              <a:rPr lang="de-DE" sz="2000" i="1" dirty="0">
                <a:solidFill>
                  <a:srgbClr val="000000"/>
                </a:solidFill>
              </a:rPr>
              <a:t>𝜃</a:t>
            </a:r>
            <a:r>
              <a:rPr lang="de-DE" sz="2000" i="1" baseline="-25000" dirty="0">
                <a:solidFill>
                  <a:srgbClr val="000000"/>
                </a:solidFill>
              </a:rPr>
              <a:t>1</a:t>
            </a:r>
            <a:endParaRPr lang="de-DE" sz="2000" dirty="0">
              <a:solidFill>
                <a:srgbClr val="000000"/>
              </a:solidFill>
            </a:endParaRPr>
          </a:p>
          <a:p>
            <a:pPr marL="796925" lvl="1" indent="-339725">
              <a:lnSpc>
                <a:spcPct val="90000"/>
              </a:lnSpc>
              <a:spcBef>
                <a:spcPts val="1800"/>
              </a:spcBef>
              <a:buClr>
                <a:srgbClr val="000000"/>
              </a:buClr>
              <a:buSzPct val="100000"/>
              <a:buFont typeface="Wingdings" charset="0"/>
              <a:buChar char=""/>
            </a:pPr>
            <a:r>
              <a:rPr lang="de-DE" sz="2000" dirty="0">
                <a:solidFill>
                  <a:srgbClr val="000000"/>
                </a:solidFill>
              </a:rPr>
              <a:t>Wenn Geschmack=</a:t>
            </a:r>
            <a:r>
              <a:rPr lang="de-DE" sz="2000" dirty="0" err="1">
                <a:solidFill>
                  <a:srgbClr val="000000"/>
                </a:solidFill>
              </a:rPr>
              <a:t>lime</a:t>
            </a:r>
            <a:r>
              <a:rPr lang="de-DE" sz="2000" dirty="0">
                <a:solidFill>
                  <a:srgbClr val="000000"/>
                </a:solidFill>
              </a:rPr>
              <a:t>, wähle rotes Papier mit </a:t>
            </a:r>
            <a:r>
              <a:rPr lang="de-DE" sz="2000" dirty="0" err="1">
                <a:solidFill>
                  <a:srgbClr val="000000"/>
                </a:solidFill>
              </a:rPr>
              <a:t>W'keit</a:t>
            </a:r>
            <a:r>
              <a:rPr lang="de-DE" sz="2000" dirty="0">
                <a:solidFill>
                  <a:srgbClr val="000000"/>
                </a:solidFill>
              </a:rPr>
              <a:t> </a:t>
            </a:r>
            <a:r>
              <a:rPr lang="de-DE" sz="2000" i="1" dirty="0">
                <a:solidFill>
                  <a:srgbClr val="000000"/>
                </a:solidFill>
              </a:rPr>
              <a:t>𝜃</a:t>
            </a:r>
            <a:r>
              <a:rPr lang="de-DE" sz="2000" i="1" baseline="-25000" dirty="0">
                <a:solidFill>
                  <a:srgbClr val="000000"/>
                </a:solidFill>
              </a:rPr>
              <a:t>2</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Das </a:t>
            </a:r>
            <a:r>
              <a:rPr lang="de-DE" sz="2400" dirty="0" err="1">
                <a:solidFill>
                  <a:srgbClr val="000000"/>
                </a:solidFill>
              </a:rPr>
              <a:t>Bayessche</a:t>
            </a:r>
            <a:r>
              <a:rPr lang="de-DE" sz="2400" dirty="0">
                <a:solidFill>
                  <a:srgbClr val="000000"/>
                </a:solidFill>
              </a:rPr>
              <a:t> Netzwerk enthält drei zu lernende Parameter</a:t>
            </a:r>
          </a:p>
          <a:p>
            <a:pPr marL="796925" lvl="1" indent="-339725">
              <a:lnSpc>
                <a:spcPct val="90000"/>
              </a:lnSpc>
              <a:spcBef>
                <a:spcPts val="1500"/>
              </a:spcBef>
              <a:buClr>
                <a:srgbClr val="000000"/>
              </a:buClr>
              <a:buSzPct val="100000"/>
              <a:buFont typeface="Times New Roman" charset="0"/>
              <a:buChar char="•"/>
            </a:pPr>
            <a:r>
              <a:rPr lang="de-DE" sz="2000" i="1" dirty="0">
                <a:solidFill>
                  <a:srgbClr val="000000"/>
                </a:solidFill>
                <a:cs typeface="Times New Roman" charset="0"/>
              </a:rPr>
              <a:t>𝜃 𝜃 </a:t>
            </a:r>
            <a:r>
              <a:rPr lang="de-DE" sz="2000" i="1" baseline="-25000" dirty="0">
                <a:solidFill>
                  <a:srgbClr val="000000"/>
                </a:solidFill>
                <a:cs typeface="Times New Roman" charset="0"/>
              </a:rPr>
              <a:t>1</a:t>
            </a:r>
            <a:r>
              <a:rPr lang="de-DE" sz="2000" i="1" dirty="0">
                <a:solidFill>
                  <a:srgbClr val="000000"/>
                </a:solidFill>
                <a:cs typeface="Times New Roman" charset="0"/>
              </a:rPr>
              <a:t> 𝜃 </a:t>
            </a:r>
            <a:r>
              <a:rPr lang="de-DE" sz="2000" i="1" baseline="-25000" dirty="0">
                <a:solidFill>
                  <a:srgbClr val="000000"/>
                </a:solidFill>
                <a:cs typeface="Times New Roman" charset="0"/>
              </a:rPr>
              <a:t>2</a:t>
            </a:r>
            <a:r>
              <a:rPr lang="de-DE" sz="2000" i="1" dirty="0">
                <a:solidFill>
                  <a:srgbClr val="000000"/>
                </a:solidFill>
                <a:cs typeface="Times New Roman" charset="0"/>
              </a:rPr>
              <a:t> </a:t>
            </a:r>
            <a:endParaRPr lang="de-DE" sz="2000" dirty="0">
              <a:solidFill>
                <a:srgbClr val="000000"/>
              </a:solidFill>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36</a:t>
            </a:fld>
            <a:endParaRPr lang="de-DE" dirty="0"/>
          </a:p>
        </p:txBody>
      </p:sp>
      <p:grpSp>
        <p:nvGrpSpPr>
          <p:cNvPr id="5" name="Group 6"/>
          <p:cNvGrpSpPr>
            <a:grpSpLocks/>
          </p:cNvGrpSpPr>
          <p:nvPr/>
        </p:nvGrpSpPr>
        <p:grpSpPr bwMode="auto">
          <a:xfrm>
            <a:off x="3571875" y="4214813"/>
            <a:ext cx="2281238" cy="2284412"/>
            <a:chOff x="1882" y="2251"/>
            <a:chExt cx="1805" cy="1859"/>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2251"/>
              <a:ext cx="1578" cy="1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882" y="3249"/>
              <a:ext cx="590" cy="2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grpSp>
    </p:spTree>
    <p:extLst>
      <p:ext uri="{BB962C8B-B14F-4D97-AF65-F5344CB8AC3E}">
        <p14:creationId xmlns:p14="http://schemas.microsoft.com/office/powerpoint/2010/main" val="25838511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Anwendungsbeispiel Bonbonfabrik</a:t>
            </a:r>
            <a:endParaRPr lang="en-GB" b="0" dirty="0">
              <a:latin typeface="+mn-lt"/>
            </a:endParaRPr>
          </a:p>
        </p:txBody>
      </p:sp>
      <p:sp>
        <p:nvSpPr>
          <p:cNvPr id="65538" name="Rectangle 3"/>
          <p:cNvSpPr>
            <a:spLocks noChangeArrowheads="1"/>
          </p:cNvSpPr>
          <p:nvPr/>
        </p:nvSpPr>
        <p:spPr bwMode="auto">
          <a:xfrm>
            <a:off x="287337" y="1052066"/>
            <a:ext cx="8893175" cy="5401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a:solidFill>
                  <a:srgbClr val="000000"/>
                </a:solidFill>
              </a:rPr>
              <a:t>P( W=green,  F = cherry| h</a:t>
            </a:r>
            <a:r>
              <a:rPr lang="de-DE" sz="2000" baseline="-25000">
                <a:solidFill>
                  <a:srgbClr val="000000"/>
                </a:solidFill>
                <a:cs typeface="Times New Roman" charset="0"/>
              </a:rPr>
              <a:t>𝜃𝜃</a:t>
            </a:r>
            <a:r>
              <a:rPr lang="de-DE" sz="2000" baseline="-40000">
                <a:solidFill>
                  <a:srgbClr val="000000"/>
                </a:solidFill>
                <a:cs typeface="Times New Roman" charset="0"/>
              </a:rPr>
              <a:t>1</a:t>
            </a:r>
            <a:r>
              <a:rPr lang="de-DE" sz="2000" baseline="-25000">
                <a:solidFill>
                  <a:srgbClr val="000000"/>
                </a:solidFill>
                <a:cs typeface="Times New Roman" charset="0"/>
              </a:rPr>
              <a:t>𝜃</a:t>
            </a:r>
            <a:r>
              <a:rPr lang="de-DE" sz="2000" baseline="-40000">
                <a:solidFill>
                  <a:srgbClr val="000000"/>
                </a:solidFill>
                <a:cs typeface="Times New Roman" charset="0"/>
              </a:rPr>
              <a:t>2</a:t>
            </a:r>
            <a:r>
              <a:rPr lang="de-DE" sz="2000">
                <a:solidFill>
                  <a:srgbClr val="000000"/>
                </a:solidFill>
              </a:rPr>
              <a:t>) =</a:t>
            </a:r>
            <a:r>
              <a:rPr lang="de-DE" sz="2000" i="1">
                <a:solidFill>
                  <a:srgbClr val="000000"/>
                </a:solidFill>
              </a:rPr>
              <a:t> </a:t>
            </a:r>
            <a:r>
              <a:rPr lang="de-DE" sz="2000" b="1">
                <a:solidFill>
                  <a:srgbClr val="000000"/>
                </a:solidFill>
              </a:rPr>
              <a:t>(*)</a:t>
            </a:r>
          </a:p>
          <a:p>
            <a:pPr marL="339725" indent="-339725">
              <a:spcBef>
                <a:spcPts val="1800"/>
              </a:spcBef>
              <a:buClr>
                <a:srgbClr val="000000"/>
              </a:buClr>
              <a:buSzPct val="100000"/>
              <a:buFont typeface="Wingdings" charset="0"/>
              <a:buNone/>
            </a:pPr>
            <a:r>
              <a:rPr lang="de-DE" sz="2000">
                <a:solidFill>
                  <a:srgbClr val="000000"/>
                </a:solidFill>
              </a:rPr>
              <a:t>      = P( W=green|F = cherry, h</a:t>
            </a:r>
            <a:r>
              <a:rPr lang="de-DE" sz="2000" baseline="-25000">
                <a:solidFill>
                  <a:srgbClr val="000000"/>
                </a:solidFill>
                <a:cs typeface="Times New Roman" charset="0"/>
              </a:rPr>
              <a:t>𝜃𝜃</a:t>
            </a:r>
            <a:r>
              <a:rPr lang="de-DE" sz="2000" baseline="-40000">
                <a:solidFill>
                  <a:srgbClr val="000000"/>
                </a:solidFill>
                <a:cs typeface="Times New Roman" charset="0"/>
              </a:rPr>
              <a:t>1</a:t>
            </a:r>
            <a:r>
              <a:rPr lang="de-DE" sz="2000" baseline="-25000">
                <a:solidFill>
                  <a:srgbClr val="000000"/>
                </a:solidFill>
                <a:cs typeface="Times New Roman" charset="0"/>
              </a:rPr>
              <a:t>𝜃</a:t>
            </a:r>
            <a:r>
              <a:rPr lang="de-DE" sz="2000" baseline="-40000">
                <a:solidFill>
                  <a:srgbClr val="000000"/>
                </a:solidFill>
                <a:cs typeface="Times New Roman" charset="0"/>
              </a:rPr>
              <a:t>2</a:t>
            </a:r>
            <a:r>
              <a:rPr lang="de-DE" sz="2000">
                <a:solidFill>
                  <a:srgbClr val="000000"/>
                </a:solidFill>
              </a:rPr>
              <a:t>) P( F = cherry| h</a:t>
            </a:r>
            <a:r>
              <a:rPr lang="de-DE" sz="2000" baseline="-25000">
                <a:solidFill>
                  <a:srgbClr val="000000"/>
                </a:solidFill>
                <a:cs typeface="Times New Roman" charset="0"/>
              </a:rPr>
              <a:t>𝜃𝜃</a:t>
            </a:r>
            <a:r>
              <a:rPr lang="de-DE" sz="2000" baseline="-40000">
                <a:solidFill>
                  <a:srgbClr val="000000"/>
                </a:solidFill>
                <a:cs typeface="Times New Roman" charset="0"/>
              </a:rPr>
              <a:t>1</a:t>
            </a:r>
            <a:r>
              <a:rPr lang="de-DE" sz="2000" baseline="-25000">
                <a:solidFill>
                  <a:srgbClr val="000000"/>
                </a:solidFill>
                <a:cs typeface="Times New Roman" charset="0"/>
              </a:rPr>
              <a:t>𝜃</a:t>
            </a:r>
            <a:r>
              <a:rPr lang="de-DE" sz="2000" baseline="-40000">
                <a:solidFill>
                  <a:srgbClr val="000000"/>
                </a:solidFill>
                <a:cs typeface="Times New Roman" charset="0"/>
              </a:rPr>
              <a:t>2</a:t>
            </a:r>
            <a:r>
              <a:rPr lang="de-DE" sz="2000">
                <a:solidFill>
                  <a:srgbClr val="000000"/>
                </a:solidFill>
              </a:rPr>
              <a:t>) </a:t>
            </a:r>
          </a:p>
          <a:p>
            <a:pPr marL="339725" indent="-339725">
              <a:spcBef>
                <a:spcPts val="1800"/>
              </a:spcBef>
              <a:buClr>
                <a:srgbClr val="000000"/>
              </a:buClr>
              <a:buSzPct val="100000"/>
              <a:buFont typeface="Wingdings" charset="0"/>
              <a:buNone/>
            </a:pPr>
            <a:r>
              <a:rPr lang="de-DE" sz="2000">
                <a:solidFill>
                  <a:srgbClr val="000000"/>
                </a:solidFill>
              </a:rPr>
              <a:t>     = </a:t>
            </a:r>
            <a:r>
              <a:rPr lang="de-DE" sz="2000">
                <a:solidFill>
                  <a:srgbClr val="000000"/>
                </a:solidFill>
                <a:cs typeface="Times New Roman" charset="0"/>
              </a:rPr>
              <a:t>𝜃 (1-𝜃 </a:t>
            </a:r>
            <a:r>
              <a:rPr lang="de-DE" sz="2000" baseline="-25000">
                <a:solidFill>
                  <a:srgbClr val="000000"/>
                </a:solidFill>
                <a:cs typeface="Times New Roman" charset="0"/>
              </a:rPr>
              <a:t>1</a:t>
            </a:r>
            <a:r>
              <a:rPr lang="de-DE" sz="2000">
                <a:solidFill>
                  <a:srgbClr val="000000"/>
                </a:solidFill>
                <a:cs typeface="Times New Roman" charset="0"/>
              </a:rPr>
              <a:t>)</a:t>
            </a:r>
            <a:endParaRPr lang="de-DE" sz="2000">
              <a:solidFill>
                <a:srgbClr val="000000"/>
              </a:solidFill>
            </a:endParaRPr>
          </a:p>
          <a:p>
            <a:pPr marL="339725" indent="-339725">
              <a:spcBef>
                <a:spcPts val="1800"/>
              </a:spcBef>
              <a:buClr>
                <a:srgbClr val="000000"/>
              </a:buClr>
              <a:buSzPct val="100000"/>
              <a:buFont typeface="Wingdings" charset="0"/>
              <a:buChar char=""/>
            </a:pPr>
            <a:r>
              <a:rPr lang="de-DE" sz="2400">
                <a:solidFill>
                  <a:srgbClr val="000000"/>
                </a:solidFill>
              </a:rPr>
              <a:t>Wir packen N Bonbons aus</a:t>
            </a:r>
          </a:p>
          <a:p>
            <a:pPr marL="739775" lvl="1" indent="-282575">
              <a:lnSpc>
                <a:spcPct val="90000"/>
              </a:lnSpc>
              <a:spcBef>
                <a:spcPts val="1500"/>
              </a:spcBef>
              <a:buClr>
                <a:srgbClr val="000000"/>
              </a:buClr>
              <a:buSzPct val="100000"/>
              <a:buFont typeface="Times New Roman" charset="0"/>
              <a:buChar char="•"/>
            </a:pPr>
            <a:r>
              <a:rPr lang="de-DE" sz="2000" i="1">
                <a:solidFill>
                  <a:srgbClr val="000000"/>
                </a:solidFill>
              </a:rPr>
              <a:t>c</a:t>
            </a:r>
            <a:r>
              <a:rPr lang="de-DE" sz="2000">
                <a:solidFill>
                  <a:srgbClr val="000000"/>
                </a:solidFill>
              </a:rPr>
              <a:t> sind cherry und </a:t>
            </a:r>
            <a:r>
              <a:rPr lang="de-DE" sz="2000">
                <a:solidFill>
                  <a:srgbClr val="000000"/>
                </a:solidFill>
                <a:latin typeface="Freestyle Script" charset="0"/>
              </a:rPr>
              <a:t>l</a:t>
            </a:r>
            <a:r>
              <a:rPr lang="de-DE" sz="2000">
                <a:solidFill>
                  <a:srgbClr val="000000"/>
                </a:solidFill>
              </a:rPr>
              <a:t> sind lime</a:t>
            </a:r>
          </a:p>
          <a:p>
            <a:pPr marL="739775" lvl="1" indent="-282575">
              <a:lnSpc>
                <a:spcPct val="90000"/>
              </a:lnSpc>
              <a:spcBef>
                <a:spcPts val="1500"/>
              </a:spcBef>
              <a:buClr>
                <a:srgbClr val="000000"/>
              </a:buClr>
              <a:buSzPct val="100000"/>
              <a:buFont typeface="Times New Roman" charset="0"/>
              <a:buChar char="•"/>
            </a:pPr>
            <a:r>
              <a:rPr lang="de-DE" sz="2000">
                <a:solidFill>
                  <a:srgbClr val="000000"/>
                </a:solidFill>
              </a:rPr>
              <a:t>r</a:t>
            </a:r>
            <a:r>
              <a:rPr lang="de-DE" sz="2000" baseline="30000">
                <a:solidFill>
                  <a:srgbClr val="000000"/>
                </a:solidFill>
              </a:rPr>
              <a:t>c</a:t>
            </a:r>
            <a:r>
              <a:rPr lang="de-DE" sz="2000">
                <a:solidFill>
                  <a:srgbClr val="000000"/>
                </a:solidFill>
              </a:rPr>
              <a:t> cherry mit rotem Papier, g</a:t>
            </a:r>
            <a:r>
              <a:rPr lang="de-DE" sz="2000" baseline="30000">
                <a:solidFill>
                  <a:srgbClr val="000000"/>
                </a:solidFill>
              </a:rPr>
              <a:t>c</a:t>
            </a:r>
            <a:r>
              <a:rPr lang="de-DE" sz="2000">
                <a:solidFill>
                  <a:srgbClr val="000000"/>
                </a:solidFill>
              </a:rPr>
              <a:t> cherry mit grünem Papier</a:t>
            </a:r>
          </a:p>
          <a:p>
            <a:pPr marL="739775" lvl="1" indent="-282575">
              <a:lnSpc>
                <a:spcPct val="90000"/>
              </a:lnSpc>
              <a:spcBef>
                <a:spcPts val="1500"/>
              </a:spcBef>
              <a:buClr>
                <a:srgbClr val="000000"/>
              </a:buClr>
              <a:buSzPct val="100000"/>
              <a:buFont typeface="Times New Roman" charset="0"/>
              <a:buChar char="•"/>
            </a:pPr>
            <a:r>
              <a:rPr lang="de-DE" sz="2000">
                <a:solidFill>
                  <a:srgbClr val="000000"/>
                </a:solidFill>
              </a:rPr>
              <a:t>r</a:t>
            </a:r>
            <a:r>
              <a:rPr lang="de-DE" sz="2000" baseline="30000">
                <a:solidFill>
                  <a:srgbClr val="000000"/>
                </a:solidFill>
              </a:rPr>
              <a:t>l</a:t>
            </a:r>
            <a:r>
              <a:rPr lang="de-DE" sz="2000">
                <a:solidFill>
                  <a:srgbClr val="000000"/>
                </a:solidFill>
              </a:rPr>
              <a:t> lime mit rotem Papier, g </a:t>
            </a:r>
            <a:r>
              <a:rPr lang="de-DE" sz="2000" baseline="30000">
                <a:solidFill>
                  <a:srgbClr val="000000"/>
                </a:solidFill>
                <a:latin typeface="Freestyle Script" charset="0"/>
              </a:rPr>
              <a:t>l</a:t>
            </a:r>
            <a:r>
              <a:rPr lang="de-DE" sz="2000">
                <a:solidFill>
                  <a:srgbClr val="000000"/>
                </a:solidFill>
              </a:rPr>
              <a:t> lime mit grünem Papier</a:t>
            </a:r>
          </a:p>
          <a:p>
            <a:pPr marL="739775" lvl="1" indent="-282575">
              <a:lnSpc>
                <a:spcPct val="90000"/>
              </a:lnSpc>
              <a:spcBef>
                <a:spcPts val="1500"/>
              </a:spcBef>
              <a:buClr>
                <a:srgbClr val="000000"/>
              </a:buClr>
              <a:buSzPct val="100000"/>
              <a:buFont typeface="Times New Roman" charset="0"/>
              <a:buChar char="•"/>
            </a:pPr>
            <a:r>
              <a:rPr lang="de-DE" sz="1800">
                <a:solidFill>
                  <a:srgbClr val="000000"/>
                </a:solidFill>
                <a:cs typeface="Times New Roman" charset="0"/>
              </a:rPr>
              <a:t>Jeder Versuch liefert eine Kombination aus Papier und Geschmack wie  bei (*)</a:t>
            </a:r>
            <a:endParaRPr lang="de-DE" sz="2000">
              <a:solidFill>
                <a:srgbClr val="000000"/>
              </a:solidFill>
            </a:endParaRPr>
          </a:p>
          <a:p>
            <a:pPr marL="339725" indent="-339725">
              <a:spcBef>
                <a:spcPts val="1800"/>
              </a:spcBef>
              <a:buClr>
                <a:srgbClr val="000000"/>
              </a:buClr>
              <a:buSzPct val="100000"/>
              <a:buFont typeface="Wingdings" charset="0"/>
              <a:buChar char=""/>
            </a:pPr>
            <a:r>
              <a:rPr lang="de-DE" sz="2000">
                <a:solidFill>
                  <a:srgbClr val="000000"/>
                </a:solidFill>
              </a:rPr>
              <a:t>P(</a:t>
            </a:r>
            <a:r>
              <a:rPr lang="de-DE" sz="2000" b="1">
                <a:solidFill>
                  <a:srgbClr val="000000"/>
                </a:solidFill>
              </a:rPr>
              <a:t>d</a:t>
            </a:r>
            <a:r>
              <a:rPr lang="de-DE" sz="2000">
                <a:solidFill>
                  <a:srgbClr val="000000"/>
                </a:solidFill>
              </a:rPr>
              <a:t>| h</a:t>
            </a:r>
            <a:r>
              <a:rPr lang="de-DE" sz="2000" baseline="-25000">
                <a:solidFill>
                  <a:srgbClr val="000000"/>
                </a:solidFill>
                <a:cs typeface="Times New Roman" charset="0"/>
              </a:rPr>
              <a:t>𝜃𝜃</a:t>
            </a:r>
            <a:r>
              <a:rPr lang="de-DE" sz="2000" baseline="-40000">
                <a:solidFill>
                  <a:srgbClr val="000000"/>
                </a:solidFill>
                <a:cs typeface="Times New Roman" charset="0"/>
              </a:rPr>
              <a:t>1</a:t>
            </a:r>
            <a:r>
              <a:rPr lang="de-DE" sz="2000" baseline="-25000">
                <a:solidFill>
                  <a:srgbClr val="000000"/>
                </a:solidFill>
                <a:cs typeface="Times New Roman" charset="0"/>
              </a:rPr>
              <a:t>𝜃</a:t>
            </a:r>
            <a:r>
              <a:rPr lang="de-DE" sz="2000" baseline="-40000">
                <a:solidFill>
                  <a:srgbClr val="000000"/>
                </a:solidFill>
                <a:cs typeface="Times New Roman" charset="0"/>
              </a:rPr>
              <a:t>2</a:t>
            </a:r>
            <a:r>
              <a:rPr lang="de-DE" sz="2000">
                <a:solidFill>
                  <a:srgbClr val="000000"/>
                </a:solidFill>
              </a:rPr>
              <a:t>) </a:t>
            </a:r>
          </a:p>
          <a:p>
            <a:pPr marL="339725" indent="-339725">
              <a:spcBef>
                <a:spcPts val="1800"/>
              </a:spcBef>
              <a:buClr>
                <a:srgbClr val="000000"/>
              </a:buClr>
              <a:buSzPct val="100000"/>
              <a:buFont typeface="Wingdings" charset="0"/>
              <a:buNone/>
            </a:pPr>
            <a:r>
              <a:rPr lang="de-DE" sz="2000">
                <a:solidFill>
                  <a:srgbClr val="000000"/>
                </a:solidFill>
              </a:rPr>
              <a:t>      = </a:t>
            </a:r>
            <a:r>
              <a:rPr lang="de-DE" sz="2000">
                <a:solidFill>
                  <a:srgbClr val="000000"/>
                </a:solidFill>
                <a:latin typeface="Arial Unicode MS" charset="0"/>
              </a:rPr>
              <a:t>∏</a:t>
            </a:r>
            <a:r>
              <a:rPr lang="de-DE" sz="2000" baseline="-25000">
                <a:solidFill>
                  <a:srgbClr val="000000"/>
                </a:solidFill>
                <a:latin typeface="Arial Unicode MS" charset="0"/>
              </a:rPr>
              <a:t>j </a:t>
            </a:r>
            <a:r>
              <a:rPr lang="de-DE" sz="2000">
                <a:solidFill>
                  <a:srgbClr val="000000"/>
                </a:solidFill>
              </a:rPr>
              <a:t>P(d</a:t>
            </a:r>
            <a:r>
              <a:rPr lang="de-DE" sz="2000" baseline="-25000">
                <a:solidFill>
                  <a:srgbClr val="000000"/>
                </a:solidFill>
              </a:rPr>
              <a:t>j</a:t>
            </a:r>
            <a:r>
              <a:rPr lang="de-DE" sz="2000">
                <a:solidFill>
                  <a:srgbClr val="000000"/>
                </a:solidFill>
              </a:rPr>
              <a:t>| h</a:t>
            </a:r>
            <a:r>
              <a:rPr lang="de-DE" sz="2000" baseline="-25000">
                <a:solidFill>
                  <a:srgbClr val="000000"/>
                </a:solidFill>
                <a:cs typeface="Times New Roman" charset="0"/>
              </a:rPr>
              <a:t>𝜃𝜃</a:t>
            </a:r>
            <a:r>
              <a:rPr lang="de-DE" sz="2000" baseline="-40000">
                <a:solidFill>
                  <a:srgbClr val="000000"/>
                </a:solidFill>
                <a:cs typeface="Times New Roman" charset="0"/>
              </a:rPr>
              <a:t>1</a:t>
            </a:r>
            <a:r>
              <a:rPr lang="de-DE" sz="2000" baseline="-25000">
                <a:solidFill>
                  <a:srgbClr val="000000"/>
                </a:solidFill>
                <a:cs typeface="Times New Roman" charset="0"/>
              </a:rPr>
              <a:t>𝜃</a:t>
            </a:r>
            <a:r>
              <a:rPr lang="de-DE" sz="2000" baseline="-40000">
                <a:solidFill>
                  <a:srgbClr val="000000"/>
                </a:solidFill>
                <a:cs typeface="Times New Roman" charset="0"/>
              </a:rPr>
              <a:t>2</a:t>
            </a:r>
            <a:r>
              <a:rPr lang="de-DE" sz="2000">
                <a:solidFill>
                  <a:srgbClr val="000000"/>
                </a:solidFill>
              </a:rPr>
              <a:t>)  </a:t>
            </a:r>
            <a:r>
              <a:rPr lang="de-DE" sz="2000">
                <a:solidFill>
                  <a:srgbClr val="000000"/>
                </a:solidFill>
                <a:cs typeface="Times New Roman" charset="0"/>
              </a:rPr>
              <a:t>= 𝜃</a:t>
            </a:r>
            <a:r>
              <a:rPr lang="de-DE" sz="2000" i="1" baseline="30000">
                <a:solidFill>
                  <a:srgbClr val="000000"/>
                </a:solidFill>
                <a:cs typeface="Times New Roman" charset="0"/>
              </a:rPr>
              <a:t>c</a:t>
            </a:r>
            <a:r>
              <a:rPr lang="de-DE" sz="2000" i="1">
                <a:solidFill>
                  <a:srgbClr val="000000"/>
                </a:solidFill>
                <a:cs typeface="Times New Roman" charset="0"/>
              </a:rPr>
              <a:t> </a:t>
            </a:r>
            <a:r>
              <a:rPr lang="de-DE" sz="2000">
                <a:solidFill>
                  <a:srgbClr val="000000"/>
                </a:solidFill>
                <a:cs typeface="Times New Roman" charset="0"/>
              </a:rPr>
              <a:t>(1-𝜃) </a:t>
            </a:r>
            <a:r>
              <a:rPr lang="de-DE" sz="2000" baseline="30000">
                <a:solidFill>
                  <a:srgbClr val="000000"/>
                </a:solidFill>
                <a:latin typeface="Freestyle Script" charset="0"/>
              </a:rPr>
              <a:t>l</a:t>
            </a:r>
            <a:r>
              <a:rPr lang="de-DE" sz="2000">
                <a:solidFill>
                  <a:srgbClr val="000000"/>
                </a:solidFill>
                <a:cs typeface="Times New Roman" charset="0"/>
              </a:rPr>
              <a:t> (𝜃 </a:t>
            </a:r>
            <a:r>
              <a:rPr lang="de-DE" sz="2000" baseline="-25000">
                <a:solidFill>
                  <a:srgbClr val="000000"/>
                </a:solidFill>
                <a:cs typeface="Times New Roman" charset="0"/>
              </a:rPr>
              <a:t>1</a:t>
            </a:r>
            <a:r>
              <a:rPr lang="de-DE" sz="2000">
                <a:solidFill>
                  <a:srgbClr val="000000"/>
                </a:solidFill>
                <a:cs typeface="Times New Roman" charset="0"/>
              </a:rPr>
              <a:t>) </a:t>
            </a:r>
            <a:r>
              <a:rPr lang="de-DE" sz="2000" baseline="30000">
                <a:solidFill>
                  <a:srgbClr val="000000"/>
                </a:solidFill>
              </a:rPr>
              <a:t>r</a:t>
            </a:r>
            <a:r>
              <a:rPr lang="de-DE" sz="2000" baseline="44000">
                <a:solidFill>
                  <a:srgbClr val="000000"/>
                </a:solidFill>
              </a:rPr>
              <a:t>c</a:t>
            </a:r>
            <a:r>
              <a:rPr lang="de-DE" sz="2000">
                <a:solidFill>
                  <a:srgbClr val="000000"/>
                </a:solidFill>
                <a:cs typeface="Times New Roman" charset="0"/>
              </a:rPr>
              <a:t> (1-𝜃 </a:t>
            </a:r>
            <a:r>
              <a:rPr lang="de-DE" sz="2000" baseline="-25000">
                <a:solidFill>
                  <a:srgbClr val="000000"/>
                </a:solidFill>
                <a:cs typeface="Times New Roman" charset="0"/>
              </a:rPr>
              <a:t>1</a:t>
            </a:r>
            <a:r>
              <a:rPr lang="de-DE" sz="2000">
                <a:solidFill>
                  <a:srgbClr val="000000"/>
                </a:solidFill>
                <a:cs typeface="Times New Roman" charset="0"/>
              </a:rPr>
              <a:t>) </a:t>
            </a:r>
            <a:r>
              <a:rPr lang="de-DE" sz="2000" baseline="30000">
                <a:solidFill>
                  <a:srgbClr val="000000"/>
                </a:solidFill>
              </a:rPr>
              <a:t>g</a:t>
            </a:r>
            <a:r>
              <a:rPr lang="de-DE" sz="2000" baseline="44000">
                <a:solidFill>
                  <a:srgbClr val="000000"/>
                </a:solidFill>
              </a:rPr>
              <a:t>c </a:t>
            </a:r>
            <a:r>
              <a:rPr lang="de-DE" sz="2000">
                <a:solidFill>
                  <a:srgbClr val="000000"/>
                </a:solidFill>
                <a:cs typeface="Times New Roman" charset="0"/>
              </a:rPr>
              <a:t>(𝜃 </a:t>
            </a:r>
            <a:r>
              <a:rPr lang="de-DE" sz="2000" baseline="-25000">
                <a:solidFill>
                  <a:srgbClr val="000000"/>
                </a:solidFill>
                <a:cs typeface="Times New Roman" charset="0"/>
              </a:rPr>
              <a:t>2</a:t>
            </a:r>
            <a:r>
              <a:rPr lang="de-DE" sz="2000">
                <a:solidFill>
                  <a:srgbClr val="000000"/>
                </a:solidFill>
                <a:cs typeface="Times New Roman" charset="0"/>
              </a:rPr>
              <a:t>) </a:t>
            </a:r>
            <a:r>
              <a:rPr lang="de-DE" sz="2000" baseline="30000">
                <a:solidFill>
                  <a:srgbClr val="000000"/>
                </a:solidFill>
              </a:rPr>
              <a:t>r </a:t>
            </a:r>
            <a:r>
              <a:rPr lang="de-DE" sz="2000" baseline="30000">
                <a:solidFill>
                  <a:srgbClr val="000000"/>
                </a:solidFill>
                <a:latin typeface="Freestyle Script" charset="0"/>
              </a:rPr>
              <a:t>l</a:t>
            </a:r>
            <a:r>
              <a:rPr lang="de-DE" sz="2000">
                <a:solidFill>
                  <a:srgbClr val="000000"/>
                </a:solidFill>
                <a:cs typeface="Times New Roman" charset="0"/>
              </a:rPr>
              <a:t> (1-𝜃 </a:t>
            </a:r>
            <a:r>
              <a:rPr lang="de-DE" sz="2000" baseline="-25000">
                <a:solidFill>
                  <a:srgbClr val="000000"/>
                </a:solidFill>
                <a:cs typeface="Times New Roman" charset="0"/>
              </a:rPr>
              <a:t>2</a:t>
            </a:r>
            <a:r>
              <a:rPr lang="de-DE" sz="2000">
                <a:solidFill>
                  <a:srgbClr val="000000"/>
                </a:solidFill>
                <a:cs typeface="Times New Roman" charset="0"/>
              </a:rPr>
              <a:t>) </a:t>
            </a:r>
            <a:r>
              <a:rPr lang="de-DE" sz="2000" baseline="30000">
                <a:solidFill>
                  <a:srgbClr val="000000"/>
                </a:solidFill>
              </a:rPr>
              <a:t>g </a:t>
            </a:r>
            <a:r>
              <a:rPr lang="de-DE" sz="2000" baseline="30000">
                <a:solidFill>
                  <a:srgbClr val="000000"/>
                </a:solidFill>
                <a:latin typeface="Freestyle Script" charset="0"/>
              </a:rPr>
              <a:t>l</a:t>
            </a:r>
            <a:r>
              <a:rPr lang="de-DE" sz="2000" baseline="44000">
                <a:solidFill>
                  <a:srgbClr val="000000"/>
                </a:solidFill>
              </a:rPr>
              <a:t> </a:t>
            </a:r>
          </a:p>
        </p:txBody>
      </p:sp>
      <p:grpSp>
        <p:nvGrpSpPr>
          <p:cNvPr id="65539" name="Group 5"/>
          <p:cNvGrpSpPr>
            <a:grpSpLocks/>
          </p:cNvGrpSpPr>
          <p:nvPr/>
        </p:nvGrpSpPr>
        <p:grpSpPr bwMode="auto">
          <a:xfrm>
            <a:off x="6516216" y="1413445"/>
            <a:ext cx="2160587" cy="2087563"/>
            <a:chOff x="1882" y="2251"/>
            <a:chExt cx="1805" cy="1859"/>
          </a:xfrm>
        </p:grpSpPr>
        <p:pic>
          <p:nvPicPr>
            <p:cNvPr id="655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2251"/>
              <a:ext cx="1578" cy="1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Rectangle 7"/>
            <p:cNvSpPr>
              <a:spLocks noChangeArrowheads="1"/>
            </p:cNvSpPr>
            <p:nvPr/>
          </p:nvSpPr>
          <p:spPr bwMode="auto">
            <a:xfrm>
              <a:off x="1882" y="3249"/>
              <a:ext cx="590" cy="2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gr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37</a:t>
            </a:fld>
            <a:endParaRPr lang="de-DE" dirty="0"/>
          </a:p>
        </p:txBody>
      </p:sp>
    </p:spTree>
    <p:extLst>
      <p:ext uri="{BB962C8B-B14F-4D97-AF65-F5344CB8AC3E}">
        <p14:creationId xmlns:p14="http://schemas.microsoft.com/office/powerpoint/2010/main" val="36620925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Anwendungsbeispiel Bonbonfabrik</a:t>
            </a:r>
            <a:endParaRPr lang="de-DE" b="0" dirty="0">
              <a:latin typeface="+mn-lt"/>
            </a:endParaRPr>
          </a:p>
        </p:txBody>
      </p:sp>
      <p:sp>
        <p:nvSpPr>
          <p:cNvPr id="67586" name="Rectangle 3"/>
          <p:cNvSpPr>
            <a:spLocks noChangeArrowheads="1"/>
          </p:cNvSpPr>
          <p:nvPr/>
        </p:nvSpPr>
        <p:spPr bwMode="auto">
          <a:xfrm>
            <a:off x="215899" y="1124074"/>
            <a:ext cx="8964613" cy="2088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Maximierung des Logarithmus der Zielfunktion</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L = </a:t>
            </a:r>
            <a:r>
              <a:rPr lang="de-DE" sz="2000" i="1" dirty="0" err="1">
                <a:solidFill>
                  <a:srgbClr val="000000"/>
                </a:solidFill>
              </a:rPr>
              <a:t>c</a:t>
            </a:r>
            <a:r>
              <a:rPr lang="de-DE" sz="2000" dirty="0" err="1">
                <a:solidFill>
                  <a:srgbClr val="000000"/>
                </a:solidFill>
              </a:rPr>
              <a:t>log</a:t>
            </a:r>
            <a:r>
              <a:rPr lang="de-DE" sz="2000" i="1" dirty="0">
                <a:solidFill>
                  <a:srgbClr val="000000"/>
                </a:solidFill>
                <a:cs typeface="Times New Roman" charset="0"/>
              </a:rPr>
              <a:t>𝜃  + </a:t>
            </a:r>
            <a:r>
              <a:rPr lang="de-DE" sz="2000" dirty="0">
                <a:solidFill>
                  <a:srgbClr val="000000"/>
                </a:solidFill>
                <a:latin typeface="Freestyle Script" charset="0"/>
              </a:rPr>
              <a:t>l </a:t>
            </a:r>
            <a:r>
              <a:rPr lang="de-DE" sz="2000" dirty="0">
                <a:solidFill>
                  <a:srgbClr val="000000"/>
                </a:solidFill>
                <a:cs typeface="Times New Roman" charset="0"/>
              </a:rPr>
              <a:t>log(1- 𝜃) + </a:t>
            </a:r>
            <a:r>
              <a:rPr lang="de-DE" sz="2000" dirty="0" err="1">
                <a:solidFill>
                  <a:srgbClr val="000000"/>
                </a:solidFill>
              </a:rPr>
              <a:t>r</a:t>
            </a:r>
            <a:r>
              <a:rPr lang="de-DE" sz="2000" baseline="30000" dirty="0" err="1">
                <a:solidFill>
                  <a:srgbClr val="000000"/>
                </a:solidFill>
              </a:rPr>
              <a:t>c</a:t>
            </a:r>
            <a:r>
              <a:rPr lang="de-DE" sz="2000" i="1" dirty="0">
                <a:solidFill>
                  <a:srgbClr val="000000"/>
                </a:solidFill>
              </a:rPr>
              <a:t> </a:t>
            </a:r>
            <a:r>
              <a:rPr lang="de-DE" sz="2000" dirty="0">
                <a:solidFill>
                  <a:srgbClr val="000000"/>
                </a:solidFill>
              </a:rPr>
              <a:t>log </a:t>
            </a:r>
            <a:r>
              <a:rPr lang="de-DE" sz="2000" dirty="0">
                <a:solidFill>
                  <a:srgbClr val="000000"/>
                </a:solidFill>
                <a:cs typeface="Times New Roman" charset="0"/>
              </a:rPr>
              <a:t>𝜃 </a:t>
            </a:r>
            <a:r>
              <a:rPr lang="de-DE" sz="2000" baseline="-25000" dirty="0">
                <a:solidFill>
                  <a:srgbClr val="000000"/>
                </a:solidFill>
                <a:cs typeface="Times New Roman" charset="0"/>
              </a:rPr>
              <a:t>1</a:t>
            </a:r>
            <a:r>
              <a:rPr lang="de-DE" sz="2000" i="1" dirty="0">
                <a:solidFill>
                  <a:srgbClr val="000000"/>
                </a:solidFill>
                <a:cs typeface="Times New Roman" charset="0"/>
              </a:rPr>
              <a:t> + </a:t>
            </a:r>
            <a:r>
              <a:rPr lang="de-DE" sz="2000" dirty="0" err="1">
                <a:solidFill>
                  <a:srgbClr val="000000"/>
                </a:solidFill>
              </a:rPr>
              <a:t>g</a:t>
            </a:r>
            <a:r>
              <a:rPr lang="de-DE" sz="2000" baseline="30000" dirty="0" err="1">
                <a:solidFill>
                  <a:srgbClr val="000000"/>
                </a:solidFill>
              </a:rPr>
              <a:t>c</a:t>
            </a:r>
            <a:r>
              <a:rPr lang="de-DE" sz="2000" dirty="0">
                <a:solidFill>
                  <a:srgbClr val="000000"/>
                </a:solidFill>
                <a:latin typeface="Freestyle Script" charset="0"/>
              </a:rPr>
              <a:t> </a:t>
            </a:r>
            <a:r>
              <a:rPr lang="de-DE" sz="2000" dirty="0">
                <a:solidFill>
                  <a:srgbClr val="000000"/>
                </a:solidFill>
                <a:cs typeface="Times New Roman" charset="0"/>
              </a:rPr>
              <a:t>log(1- 𝜃 </a:t>
            </a:r>
            <a:r>
              <a:rPr lang="de-DE" sz="2000" baseline="-25000" dirty="0">
                <a:solidFill>
                  <a:srgbClr val="000000"/>
                </a:solidFill>
                <a:cs typeface="Times New Roman" charset="0"/>
              </a:rPr>
              <a:t>1</a:t>
            </a:r>
            <a:r>
              <a:rPr lang="de-DE" sz="2000" dirty="0">
                <a:solidFill>
                  <a:srgbClr val="000000"/>
                </a:solidFill>
                <a:cs typeface="Times New Roman" charset="0"/>
              </a:rPr>
              <a:t>) + </a:t>
            </a:r>
            <a:r>
              <a:rPr lang="de-DE" sz="2000" dirty="0" err="1">
                <a:solidFill>
                  <a:srgbClr val="000000"/>
                </a:solidFill>
              </a:rPr>
              <a:t>r</a:t>
            </a:r>
            <a:r>
              <a:rPr lang="de-DE" sz="2000" baseline="30000" dirty="0" err="1">
                <a:solidFill>
                  <a:srgbClr val="000000"/>
                </a:solidFill>
              </a:rPr>
              <a:t>l</a:t>
            </a:r>
            <a:r>
              <a:rPr lang="de-DE" sz="2000" i="1" dirty="0">
                <a:solidFill>
                  <a:srgbClr val="000000"/>
                </a:solidFill>
              </a:rPr>
              <a:t> </a:t>
            </a:r>
            <a:r>
              <a:rPr lang="de-DE" sz="2000" dirty="0">
                <a:solidFill>
                  <a:srgbClr val="000000"/>
                </a:solidFill>
              </a:rPr>
              <a:t>log </a:t>
            </a:r>
            <a:r>
              <a:rPr lang="de-DE" sz="2000" dirty="0">
                <a:solidFill>
                  <a:srgbClr val="000000"/>
                </a:solidFill>
                <a:cs typeface="Times New Roman" charset="0"/>
              </a:rPr>
              <a:t>𝜃 </a:t>
            </a:r>
            <a:r>
              <a:rPr lang="de-DE" sz="2000" baseline="-25000" dirty="0">
                <a:solidFill>
                  <a:srgbClr val="000000"/>
                </a:solidFill>
                <a:cs typeface="Times New Roman" charset="0"/>
              </a:rPr>
              <a:t>2</a:t>
            </a:r>
            <a:r>
              <a:rPr lang="de-DE" sz="2000" i="1" dirty="0">
                <a:solidFill>
                  <a:srgbClr val="000000"/>
                </a:solidFill>
                <a:cs typeface="Times New Roman" charset="0"/>
              </a:rPr>
              <a:t> + </a:t>
            </a:r>
            <a:r>
              <a:rPr lang="de-DE" sz="2000" dirty="0" err="1">
                <a:solidFill>
                  <a:srgbClr val="000000"/>
                </a:solidFill>
              </a:rPr>
              <a:t>g</a:t>
            </a:r>
            <a:r>
              <a:rPr lang="de-DE" sz="2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latin typeface="Freestyle Script" charset="0"/>
              </a:rPr>
              <a:t> </a:t>
            </a:r>
            <a:r>
              <a:rPr lang="de-DE" sz="2000" dirty="0">
                <a:solidFill>
                  <a:srgbClr val="000000"/>
                </a:solidFill>
                <a:cs typeface="Times New Roman" charset="0"/>
              </a:rPr>
              <a:t>log(1- 𝜃 </a:t>
            </a:r>
            <a:r>
              <a:rPr lang="de-DE" sz="2000" baseline="-25000" dirty="0">
                <a:solidFill>
                  <a:srgbClr val="000000"/>
                </a:solidFill>
                <a:cs typeface="Times New Roman" charset="0"/>
              </a:rPr>
              <a:t>2</a:t>
            </a:r>
            <a:r>
              <a:rPr lang="de-DE" sz="2000" dirty="0">
                <a:solidFill>
                  <a:srgbClr val="000000"/>
                </a:solidFill>
                <a:cs typeface="Times New Roman" charset="0"/>
              </a:rPr>
              <a:t>) </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cs typeface="Times New Roman" charset="0"/>
              </a:rPr>
              <a:t>Bestimmung der Ableitungen bzgl. </a:t>
            </a:r>
            <a:r>
              <a:rPr lang="de-DE" sz="2400" i="1" dirty="0">
                <a:solidFill>
                  <a:srgbClr val="000000"/>
                </a:solidFill>
                <a:cs typeface="Times New Roman" charset="0"/>
              </a:rPr>
              <a:t>𝜃, 𝜃 </a:t>
            </a:r>
            <a:r>
              <a:rPr lang="de-DE" sz="2400" i="1" baseline="-25000" dirty="0">
                <a:solidFill>
                  <a:srgbClr val="000000"/>
                </a:solidFill>
                <a:cs typeface="Times New Roman" charset="0"/>
              </a:rPr>
              <a:t>1</a:t>
            </a:r>
            <a:r>
              <a:rPr lang="de-DE" sz="2400" i="1" dirty="0">
                <a:solidFill>
                  <a:srgbClr val="000000"/>
                </a:solidFill>
                <a:cs typeface="Times New Roman" charset="0"/>
              </a:rPr>
              <a:t> ,𝜃 </a:t>
            </a:r>
            <a:r>
              <a:rPr lang="de-DE" sz="2400" i="1" baseline="-25000" dirty="0">
                <a:solidFill>
                  <a:srgbClr val="000000"/>
                </a:solidFill>
                <a:cs typeface="Times New Roman" charset="0"/>
              </a:rPr>
              <a:t>2</a:t>
            </a:r>
            <a:r>
              <a:rPr lang="de-DE" sz="2400" i="1" dirty="0">
                <a:solidFill>
                  <a:srgbClr val="000000"/>
                </a:solidFill>
                <a:cs typeface="Times New Roman" charset="0"/>
              </a:rPr>
              <a:t> </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Ausdrücke ohne Term, nach dem abgeleitet wird, verschwinden</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90006"/>
            <a:ext cx="6264423" cy="3086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dirty="0"/>
          </a:p>
        </p:txBody>
      </p:sp>
    </p:spTree>
    <p:extLst>
      <p:ext uri="{BB962C8B-B14F-4D97-AF65-F5344CB8AC3E}">
        <p14:creationId xmlns:p14="http://schemas.microsoft.com/office/powerpoint/2010/main" val="126982268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Maximum-</a:t>
            </a:r>
            <a:r>
              <a:rPr lang="de-DE" dirty="0" err="1"/>
              <a:t>Likelihood</a:t>
            </a:r>
            <a:r>
              <a:rPr lang="de-DE" dirty="0"/>
              <a:t>-Parameterschätzung</a:t>
            </a:r>
            <a:endParaRPr lang="de-DE" b="0" dirty="0">
              <a:latin typeface="+mn-lt"/>
            </a:endParaRPr>
          </a:p>
        </p:txBody>
      </p:sp>
      <p:sp>
        <p:nvSpPr>
          <p:cNvPr id="6963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69635" name="Rectangle 5"/>
          <p:cNvSpPr>
            <a:spLocks noChangeArrowheads="1"/>
          </p:cNvSpPr>
          <p:nvPr/>
        </p:nvSpPr>
        <p:spPr bwMode="auto">
          <a:xfrm>
            <a:off x="179388" y="1484312"/>
            <a:ext cx="8353425" cy="3456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Schätzung durch Bildung relativer Häufigkeiten</a:t>
            </a:r>
          </a:p>
          <a:p>
            <a:pPr marL="339725" indent="-339725">
              <a:spcBef>
                <a:spcPts val="1800"/>
              </a:spcBef>
              <a:buClr>
                <a:srgbClr val="000000"/>
              </a:buClr>
              <a:buSzPct val="100000"/>
              <a:buFont typeface="Wingdings" charset="0"/>
              <a:buChar char=""/>
            </a:pPr>
            <a:r>
              <a:rPr lang="de-DE" sz="2400" dirty="0">
                <a:solidFill>
                  <a:srgbClr val="000000"/>
                </a:solidFill>
              </a:rPr>
              <a:t>Dieser Prozess ist auf jedes voll beobachtbare BN anwendbar</a:t>
            </a:r>
          </a:p>
          <a:p>
            <a:pPr marL="339725" indent="-339725">
              <a:spcBef>
                <a:spcPts val="1800"/>
              </a:spcBef>
              <a:buClr>
                <a:srgbClr val="000000"/>
              </a:buClr>
              <a:buSzPct val="100000"/>
              <a:buFont typeface="Wingdings" charset="0"/>
              <a:buChar char=""/>
            </a:pPr>
            <a:r>
              <a:rPr lang="de-DE" sz="2400" dirty="0">
                <a:solidFill>
                  <a:srgbClr val="000000"/>
                </a:solidFill>
              </a:rPr>
              <a:t>Mit vollständigen Daten und Maximum-</a:t>
            </a:r>
            <a:r>
              <a:rPr lang="de-DE" sz="2400" dirty="0" err="1">
                <a:solidFill>
                  <a:srgbClr val="000000"/>
                </a:solidFill>
              </a:rPr>
              <a:t>Likelihood</a:t>
            </a:r>
            <a:r>
              <a:rPr lang="de-DE" sz="2400" dirty="0">
                <a:solidFill>
                  <a:srgbClr val="000000"/>
                </a:solidFill>
              </a:rPr>
              <a:t>-Parameterschätzung:</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Parameterlernen zerfällt in separate Lernprobleme für jeden Parameter (CPT) durch </a:t>
            </a:r>
            <a:r>
              <a:rPr lang="de-DE" sz="2000" dirty="0" err="1">
                <a:solidFill>
                  <a:srgbClr val="000000"/>
                </a:solidFill>
              </a:rPr>
              <a:t>Logarithmierung</a:t>
            </a:r>
            <a:endParaRPr lang="de-DE" sz="20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Jeder Parameter wird durch die relative Häufigkeit eines Knotenwertes bei gegebenen Werten der Elternknoten bestimmt</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Tree>
    <p:extLst>
      <p:ext uri="{BB962C8B-B14F-4D97-AF65-F5344CB8AC3E}">
        <p14:creationId xmlns:p14="http://schemas.microsoft.com/office/powerpoint/2010/main" val="36855223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Bayesian Approach: Prior probability</a:t>
            </a:r>
          </a:p>
        </p:txBody>
      </p:sp>
      <p:sp>
        <p:nvSpPr>
          <p:cNvPr id="40963" name="Rectangle 3"/>
          <p:cNvSpPr>
            <a:spLocks noGrp="1" noChangeArrowheads="1"/>
          </p:cNvSpPr>
          <p:nvPr>
            <p:ph type="body" idx="1"/>
          </p:nvPr>
        </p:nvSpPr>
        <p:spPr>
          <a:xfrm>
            <a:off x="467544" y="1412776"/>
            <a:ext cx="8229600" cy="4343400"/>
          </a:xfrm>
        </p:spPr>
        <p:txBody>
          <a:bodyPr/>
          <a:lstStyle/>
          <a:p>
            <a:pPr eaLnBrk="1" hangingPunct="1">
              <a:lnSpc>
                <a:spcPct val="120000"/>
              </a:lnSpc>
            </a:pPr>
            <a:r>
              <a:rPr lang="en-US" sz="2400" dirty="0">
                <a:solidFill>
                  <a:schemeClr val="accent2"/>
                </a:solidFill>
                <a:ea typeface="ＭＳ Ｐゴシック" charset="0"/>
              </a:rPr>
              <a:t>Prior</a:t>
            </a:r>
            <a:r>
              <a:rPr lang="en-US" sz="2400" dirty="0">
                <a:ea typeface="ＭＳ Ｐゴシック" charset="0"/>
              </a:rPr>
              <a:t> or </a:t>
            </a:r>
            <a:r>
              <a:rPr lang="en-US" sz="2400" dirty="0">
                <a:solidFill>
                  <a:schemeClr val="accent2"/>
                </a:solidFill>
                <a:ea typeface="ＭＳ Ｐゴシック" charset="0"/>
              </a:rPr>
              <a:t>unconditional</a:t>
            </a:r>
            <a:r>
              <a:rPr lang="en-US" sz="2400" dirty="0">
                <a:ea typeface="ＭＳ Ｐゴシック" charset="0"/>
              </a:rPr>
              <a:t> </a:t>
            </a:r>
            <a:r>
              <a:rPr lang="en-US" sz="2400" dirty="0">
                <a:solidFill>
                  <a:schemeClr val="accent2"/>
                </a:solidFill>
                <a:ea typeface="ＭＳ Ｐゴシック" charset="0"/>
              </a:rPr>
              <a:t>probabilities</a:t>
            </a:r>
            <a:r>
              <a:rPr lang="en-US" sz="2400" dirty="0">
                <a:ea typeface="ＭＳ Ｐゴシック" charset="0"/>
              </a:rPr>
              <a:t> of propositions</a:t>
            </a:r>
          </a:p>
          <a:p>
            <a:pPr lvl="1" eaLnBrk="1" hangingPunct="1">
              <a:lnSpc>
                <a:spcPct val="120000"/>
              </a:lnSpc>
              <a:buFont typeface="Wingdings" charset="0"/>
              <a:buNone/>
            </a:pPr>
            <a:r>
              <a:rPr lang="en-US" sz="2000" dirty="0">
                <a:ea typeface="ＭＳ Ｐゴシック" charset="0"/>
              </a:rPr>
              <a:t>e.g., </a:t>
            </a:r>
            <a:r>
              <a:rPr lang="en-US" sz="2000" dirty="0">
                <a:solidFill>
                  <a:schemeClr val="accent1">
                    <a:lumMod val="50000"/>
                  </a:schemeClr>
                </a:solidFill>
                <a:ea typeface="ＭＳ Ｐゴシック" charset="0"/>
              </a:rPr>
              <a:t>P(</a:t>
            </a:r>
            <a:r>
              <a:rPr lang="en-US" sz="2000" i="1" dirty="0">
                <a:solidFill>
                  <a:schemeClr val="accent1">
                    <a:lumMod val="50000"/>
                  </a:schemeClr>
                </a:solidFill>
                <a:ea typeface="ＭＳ Ｐゴシック" charset="0"/>
              </a:rPr>
              <a:t>Cavity</a:t>
            </a:r>
            <a:r>
              <a:rPr lang="en-US" sz="2000" dirty="0">
                <a:solidFill>
                  <a:schemeClr val="accent1">
                    <a:lumMod val="50000"/>
                  </a:schemeClr>
                </a:solidFill>
                <a:ea typeface="ＭＳ Ｐゴシック" charset="0"/>
              </a:rPr>
              <a:t> = true) = 0.1 </a:t>
            </a:r>
            <a:r>
              <a:rPr lang="en-US" sz="2000" dirty="0">
                <a:ea typeface="ＭＳ Ｐゴシック" charset="0"/>
              </a:rPr>
              <a:t>and </a:t>
            </a:r>
            <a:r>
              <a:rPr lang="en-US" sz="2000" dirty="0">
                <a:solidFill>
                  <a:schemeClr val="accent1">
                    <a:lumMod val="50000"/>
                  </a:schemeClr>
                </a:solidFill>
                <a:ea typeface="ＭＳ Ｐゴシック" charset="0"/>
              </a:rPr>
              <a:t>P(</a:t>
            </a:r>
            <a:r>
              <a:rPr lang="en-US" sz="2000" i="1" dirty="0">
                <a:solidFill>
                  <a:schemeClr val="accent1">
                    <a:lumMod val="50000"/>
                  </a:schemeClr>
                </a:solidFill>
                <a:ea typeface="ＭＳ Ｐゴシック" charset="0"/>
              </a:rPr>
              <a:t>Weather</a:t>
            </a:r>
            <a:r>
              <a:rPr lang="en-US" sz="2000" dirty="0">
                <a:solidFill>
                  <a:schemeClr val="accent1">
                    <a:lumMod val="50000"/>
                  </a:schemeClr>
                </a:solidFill>
                <a:ea typeface="ＭＳ Ｐゴシック" charset="0"/>
              </a:rPr>
              <a:t> = sunny) = 0.72 </a:t>
            </a:r>
            <a:r>
              <a:rPr lang="en-US" sz="2000" dirty="0">
                <a:ea typeface="ＭＳ Ｐゴシック" charset="0"/>
              </a:rPr>
              <a:t>correspond to belief prior to arrival of any (new) evidence
</a:t>
            </a:r>
          </a:p>
          <a:p>
            <a:pPr lvl="4" eaLnBrk="1" hangingPunct="1">
              <a:lnSpc>
                <a:spcPct val="80000"/>
              </a:lnSpc>
            </a:pPr>
            <a:endParaRPr lang="en-US" sz="1600" dirty="0">
              <a:ea typeface="ＭＳ Ｐゴシック" charset="0"/>
            </a:endParaRPr>
          </a:p>
          <a:p>
            <a:pPr eaLnBrk="1" hangingPunct="1">
              <a:lnSpc>
                <a:spcPct val="110000"/>
              </a:lnSpc>
            </a:pPr>
            <a:r>
              <a:rPr lang="en-US" sz="2400" dirty="0">
                <a:solidFill>
                  <a:schemeClr val="accent2"/>
                </a:solidFill>
                <a:ea typeface="ＭＳ Ｐゴシック" charset="0"/>
              </a:rPr>
              <a:t>Probability distribution</a:t>
            </a:r>
            <a:r>
              <a:rPr lang="en-US" sz="2400" dirty="0">
                <a:ea typeface="ＭＳ Ｐゴシック" charset="0"/>
              </a:rPr>
              <a:t> </a:t>
            </a:r>
            <a:br>
              <a:rPr lang="en-US" sz="2400" dirty="0">
                <a:ea typeface="ＭＳ Ｐゴシック" charset="0"/>
              </a:rPr>
            </a:br>
            <a:r>
              <a:rPr lang="en-US" sz="2400" dirty="0">
                <a:ea typeface="ＭＳ Ｐゴシック" charset="0"/>
              </a:rPr>
              <a:t>gives values for all possible assignments:</a:t>
            </a:r>
          </a:p>
          <a:p>
            <a:pPr lvl="1" eaLnBrk="1" hangingPunct="1">
              <a:lnSpc>
                <a:spcPct val="110000"/>
              </a:lnSpc>
              <a:buFont typeface="Wingdings" charset="0"/>
              <a:buNone/>
            </a:pP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i="1" dirty="0">
                <a:solidFill>
                  <a:schemeClr val="accent1">
                    <a:lumMod val="50000"/>
                  </a:schemeClr>
                </a:solidFill>
                <a:ea typeface="ＭＳ Ｐゴシック" charset="0"/>
              </a:rPr>
              <a:t>Weather</a:t>
            </a:r>
            <a:r>
              <a:rPr lang="en-US" sz="2000" dirty="0">
                <a:solidFill>
                  <a:schemeClr val="accent1">
                    <a:lumMod val="50000"/>
                  </a:schemeClr>
                </a:solidFill>
                <a:ea typeface="ＭＳ Ｐゴシック" charset="0"/>
              </a:rPr>
              <a:t>) = &lt;0.72, 0.1, 0.08, 0.1&gt;</a:t>
            </a:r>
            <a:r>
              <a:rPr lang="en-US" sz="2000" baseline="30000" dirty="0">
                <a:solidFill>
                  <a:schemeClr val="accent1">
                    <a:lumMod val="50000"/>
                  </a:schemeClr>
                </a:solidFill>
                <a:ea typeface="ＭＳ Ｐゴシック" charset="0"/>
              </a:rPr>
              <a:t>T</a:t>
            </a:r>
            <a:r>
              <a:rPr lang="en-US" sz="2000" dirty="0">
                <a:solidFill>
                  <a:schemeClr val="accent1">
                    <a:lumMod val="50000"/>
                  </a:schemeClr>
                </a:solidFill>
                <a:ea typeface="ＭＳ Ｐゴシック" charset="0"/>
              </a:rPr>
              <a:t> </a:t>
            </a:r>
            <a:br>
              <a:rPr lang="en-US" sz="2000" dirty="0">
                <a:ea typeface="ＭＳ Ｐゴシック" charset="0"/>
              </a:rPr>
            </a:br>
            <a:r>
              <a:rPr lang="en-US" sz="2000" dirty="0">
                <a:ea typeface="ＭＳ Ｐゴシック" charset="0"/>
              </a:rPr>
              <a:t>(</a:t>
            </a:r>
            <a:r>
              <a:rPr lang="en-US" sz="2000" dirty="0">
                <a:solidFill>
                  <a:srgbClr val="FF0000"/>
                </a:solidFill>
                <a:ea typeface="ＭＳ Ｐゴシック" charset="0"/>
              </a:rPr>
              <a:t>normalized</a:t>
            </a:r>
            <a:r>
              <a:rPr lang="en-US" sz="2000" dirty="0">
                <a:ea typeface="ＭＳ Ｐゴシック" charset="0"/>
              </a:rPr>
              <a:t>, i.e., sums to 1 because one condition must be the case)</a:t>
            </a:r>
          </a:p>
          <a:p>
            <a:pPr lvl="4" eaLnBrk="1" hangingPunct="1">
              <a:lnSpc>
                <a:spcPct val="80000"/>
              </a:lnSpc>
              <a:buFont typeface="Wingdings" charset="0"/>
              <a:buNone/>
            </a:pPr>
            <a:r>
              <a:rPr lang="en-US" sz="1600" dirty="0">
                <a:ea typeface="ＭＳ Ｐゴシック" charset="0"/>
              </a:rPr>
              <a:t>			</a:t>
            </a:r>
          </a:p>
          <a:p>
            <a:pPr eaLnBrk="1" hangingPunct="1">
              <a:lnSpc>
                <a:spcPct val="80000"/>
              </a:lnSpc>
            </a:pPr>
            <a:endParaRPr lang="en-US" sz="2400" dirty="0">
              <a:solidFill>
                <a:srgbClr val="FF0000"/>
              </a:solidFill>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a:t>
            </a:fld>
            <a:endParaRPr lang="de-DE" dirty="0"/>
          </a:p>
        </p:txBody>
      </p:sp>
    </p:spTree>
    <p:extLst>
      <p:ext uri="{BB962C8B-B14F-4D97-AF65-F5344CB8AC3E}">
        <p14:creationId xmlns:p14="http://schemas.microsoft.com/office/powerpoint/2010/main" val="151461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Beliebte Anwendung: Naives </a:t>
            </a:r>
            <a:r>
              <a:rPr lang="de-DE" b="0" dirty="0" err="1">
                <a:latin typeface="+mn-lt"/>
              </a:rPr>
              <a:t>Bayes</a:t>
            </a:r>
            <a:r>
              <a:rPr lang="de-DE" b="0" dirty="0">
                <a:latin typeface="+mn-lt"/>
              </a:rPr>
              <a:t>-Modell</a:t>
            </a:r>
          </a:p>
        </p:txBody>
      </p:sp>
      <p:sp>
        <p:nvSpPr>
          <p:cNvPr id="71682"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en-US" sz="2400">
              <a:solidFill>
                <a:srgbClr val="000000"/>
              </a:solidFill>
              <a:cs typeface="Times New Roman" charset="0"/>
            </a:endParaRPr>
          </a:p>
        </p:txBody>
      </p:sp>
      <p:sp>
        <p:nvSpPr>
          <p:cNvPr id="71683" name="Rectangle 5"/>
          <p:cNvSpPr>
            <a:spLocks noChangeArrowheads="1"/>
          </p:cNvSpPr>
          <p:nvPr/>
        </p:nvSpPr>
        <p:spPr bwMode="auto">
          <a:xfrm>
            <a:off x="142875" y="1143000"/>
            <a:ext cx="84677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err="1">
                <a:solidFill>
                  <a:srgbClr val="000000"/>
                </a:solidFill>
              </a:rPr>
              <a:t>Naïve</a:t>
            </a:r>
            <a:r>
              <a:rPr lang="de-DE" sz="2400" dirty="0">
                <a:solidFill>
                  <a:srgbClr val="000000"/>
                </a:solidFill>
              </a:rPr>
              <a:t> </a:t>
            </a:r>
            <a:r>
              <a:rPr lang="de-DE" sz="2400" dirty="0" err="1">
                <a:solidFill>
                  <a:srgbClr val="000000"/>
                </a:solidFill>
              </a:rPr>
              <a:t>Bayes</a:t>
            </a:r>
            <a:r>
              <a:rPr lang="de-DE" sz="2400" dirty="0">
                <a:solidFill>
                  <a:srgbClr val="000000"/>
                </a:solidFill>
              </a:rPr>
              <a:t>-Modell: Sehr einfaches </a:t>
            </a:r>
            <a:br>
              <a:rPr lang="de-DE" sz="2400" dirty="0">
                <a:solidFill>
                  <a:srgbClr val="000000"/>
                </a:solidFill>
              </a:rPr>
            </a:br>
            <a:r>
              <a:rPr lang="de-DE" sz="2400" dirty="0" err="1">
                <a:solidFill>
                  <a:srgbClr val="000000"/>
                </a:solidFill>
              </a:rPr>
              <a:t>Bayessches</a:t>
            </a:r>
            <a:r>
              <a:rPr lang="de-DE" sz="2400" dirty="0">
                <a:solidFill>
                  <a:srgbClr val="000000"/>
                </a:solidFill>
              </a:rPr>
              <a:t> Netzwerk zur Klassifikation</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Klassenvariable C</a:t>
            </a:r>
            <a:r>
              <a:rPr lang="de-DE" sz="2000" dirty="0">
                <a:solidFill>
                  <a:srgbClr val="000000"/>
                </a:solidFill>
              </a:rPr>
              <a:t> (vorherzusagen) bildet Wurzel</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Attributvariablen </a:t>
            </a:r>
            <a:r>
              <a:rPr lang="de-DE" sz="2000" i="1" dirty="0" err="1">
                <a:solidFill>
                  <a:srgbClr val="000000"/>
                </a:solidFill>
              </a:rPr>
              <a:t>X</a:t>
            </a:r>
            <a:r>
              <a:rPr lang="de-DE" sz="2000" i="1" baseline="-25000" dirty="0" err="1">
                <a:solidFill>
                  <a:srgbClr val="000000"/>
                </a:solidFill>
              </a:rPr>
              <a:t>i</a:t>
            </a:r>
            <a:r>
              <a:rPr lang="de-DE" sz="2000" dirty="0">
                <a:solidFill>
                  <a:srgbClr val="000000"/>
                </a:solidFill>
              </a:rPr>
              <a:t> (Beobachtungen) sind Blätter</a:t>
            </a: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Naiv, weil angenommen wird, dass die Attributwerte bedingt unabhängig sind, wenn die Klasse gegeben ist</a:t>
            </a:r>
          </a:p>
          <a:p>
            <a:pPr marL="339725" indent="-339725">
              <a:lnSpc>
                <a:spcPct val="90000"/>
              </a:lnSpc>
              <a:spcBef>
                <a:spcPts val="1500"/>
              </a:spcBef>
              <a:buClr>
                <a:srgbClr val="000000"/>
              </a:buClr>
              <a:buSzPct val="100000"/>
              <a:buFont typeface="Wingdings" charset="0"/>
              <a:buChar char="Ø"/>
            </a:pPr>
            <a:endParaRPr lang="de-DE" sz="2000" dirty="0">
              <a:solidFill>
                <a:srgbClr val="000000"/>
              </a:solidFill>
            </a:endParaRPr>
          </a:p>
          <a:p>
            <a:pPr marL="339725" indent="-339725">
              <a:lnSpc>
                <a:spcPct val="90000"/>
              </a:lnSpc>
              <a:spcBef>
                <a:spcPts val="1500"/>
              </a:spcBef>
              <a:buClr>
                <a:srgbClr val="000000"/>
              </a:buClr>
              <a:buSzPct val="100000"/>
              <a:buFont typeface="Wingdings" charset="0"/>
              <a:buChar char="Ø"/>
            </a:pPr>
            <a:endParaRPr lang="de-DE" sz="2000" dirty="0">
              <a:solidFill>
                <a:srgbClr val="000000"/>
              </a:solidFill>
            </a:endParaRP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Deterministische Vorhersagen können durch Wahl der wahrscheinlichsten Klasse erreicht werden</a:t>
            </a: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Skalierung auf realen Daten sehr gut:</a:t>
            </a:r>
          </a:p>
          <a:p>
            <a:pPr marL="800100" lvl="1" indent="-342900">
              <a:lnSpc>
                <a:spcPct val="90000"/>
              </a:lnSpc>
              <a:spcBef>
                <a:spcPts val="1500"/>
              </a:spcBef>
              <a:buClr>
                <a:srgbClr val="000000"/>
              </a:buClr>
              <a:buSzPct val="100000"/>
              <a:buFont typeface="Arial" charset="0"/>
              <a:buChar char="•"/>
            </a:pPr>
            <a:r>
              <a:rPr lang="de-DE" sz="2000" dirty="0">
                <a:solidFill>
                  <a:srgbClr val="000000"/>
                </a:solidFill>
              </a:rPr>
              <a:t>2n + 1 Parameter benötigt</a:t>
            </a:r>
          </a:p>
        </p:txBody>
      </p:sp>
      <p:sp>
        <p:nvSpPr>
          <p:cNvPr id="71684" name="Oval 4"/>
          <p:cNvSpPr>
            <a:spLocks noChangeArrowheads="1"/>
          </p:cNvSpPr>
          <p:nvPr/>
        </p:nvSpPr>
        <p:spPr bwMode="auto">
          <a:xfrm>
            <a:off x="7371754" y="1124744"/>
            <a:ext cx="785813"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CA" b="1">
                <a:solidFill>
                  <a:schemeClr val="tx1"/>
                </a:solidFill>
              </a:rPr>
              <a:t>C</a:t>
            </a:r>
          </a:p>
        </p:txBody>
      </p:sp>
      <p:sp>
        <p:nvSpPr>
          <p:cNvPr id="71685" name="Oval 6"/>
          <p:cNvSpPr>
            <a:spLocks noChangeArrowheads="1"/>
          </p:cNvSpPr>
          <p:nvPr/>
        </p:nvSpPr>
        <p:spPr bwMode="auto">
          <a:xfrm>
            <a:off x="6300192" y="2124869"/>
            <a:ext cx="785812"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1</a:t>
            </a:r>
            <a:endParaRPr lang="en-CA" b="1">
              <a:solidFill>
                <a:schemeClr val="tx1"/>
              </a:solidFill>
            </a:endParaRPr>
          </a:p>
        </p:txBody>
      </p:sp>
      <p:sp>
        <p:nvSpPr>
          <p:cNvPr id="71686" name="Oval 7"/>
          <p:cNvSpPr>
            <a:spLocks noChangeArrowheads="1"/>
          </p:cNvSpPr>
          <p:nvPr/>
        </p:nvSpPr>
        <p:spPr bwMode="auto">
          <a:xfrm>
            <a:off x="8300442" y="1839119"/>
            <a:ext cx="785812"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n</a:t>
            </a:r>
            <a:endParaRPr lang="en-CA" b="1">
              <a:solidFill>
                <a:schemeClr val="tx1"/>
              </a:solidFill>
            </a:endParaRPr>
          </a:p>
        </p:txBody>
      </p:sp>
      <p:sp>
        <p:nvSpPr>
          <p:cNvPr id="71687" name="Oval 8"/>
          <p:cNvSpPr>
            <a:spLocks noChangeArrowheads="1"/>
          </p:cNvSpPr>
          <p:nvPr/>
        </p:nvSpPr>
        <p:spPr bwMode="auto">
          <a:xfrm>
            <a:off x="7228879" y="2339181"/>
            <a:ext cx="785813"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2</a:t>
            </a:r>
            <a:endParaRPr lang="en-CA" b="1">
              <a:solidFill>
                <a:schemeClr val="tx1"/>
              </a:solidFill>
            </a:endParaRPr>
          </a:p>
        </p:txBody>
      </p:sp>
      <p:cxnSp>
        <p:nvCxnSpPr>
          <p:cNvPr id="71688" name="Straight Arrow Connector 10"/>
          <p:cNvCxnSpPr>
            <a:cxnSpLocks noChangeShapeType="1"/>
            <a:stCxn id="71684" idx="2"/>
            <a:endCxn id="71685" idx="0"/>
          </p:cNvCxnSpPr>
          <p:nvPr/>
        </p:nvCxnSpPr>
        <p:spPr bwMode="auto">
          <a:xfrm rot="10800000" flipV="1">
            <a:off x="6693892" y="1410494"/>
            <a:ext cx="677862" cy="7143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89" name="Straight Arrow Connector 11"/>
          <p:cNvCxnSpPr>
            <a:cxnSpLocks noChangeShapeType="1"/>
            <a:stCxn id="71684" idx="4"/>
            <a:endCxn id="71687" idx="0"/>
          </p:cNvCxnSpPr>
          <p:nvPr/>
        </p:nvCxnSpPr>
        <p:spPr bwMode="auto">
          <a:xfrm rot="5400000">
            <a:off x="7372548" y="1946275"/>
            <a:ext cx="642937" cy="1428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90" name="Straight Arrow Connector 14"/>
          <p:cNvCxnSpPr>
            <a:cxnSpLocks noChangeShapeType="1"/>
            <a:stCxn id="71684" idx="6"/>
            <a:endCxn id="71686" idx="0"/>
          </p:cNvCxnSpPr>
          <p:nvPr/>
        </p:nvCxnSpPr>
        <p:spPr bwMode="auto">
          <a:xfrm>
            <a:off x="8157567" y="1410494"/>
            <a:ext cx="534987" cy="42862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91" name="Straight Arrow Connector 24"/>
          <p:cNvCxnSpPr>
            <a:cxnSpLocks noChangeShapeType="1"/>
            <a:stCxn id="71684" idx="5"/>
          </p:cNvCxnSpPr>
          <p:nvPr/>
        </p:nvCxnSpPr>
        <p:spPr bwMode="auto">
          <a:xfrm rot="16200000" flipH="1">
            <a:off x="7736879" y="1918494"/>
            <a:ext cx="655638" cy="4286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71692" name="Object 5"/>
          <p:cNvGraphicFramePr>
            <a:graphicFrameLocks noChangeAspect="1"/>
          </p:cNvGraphicFramePr>
          <p:nvPr/>
        </p:nvGraphicFramePr>
        <p:xfrm>
          <a:off x="1714500" y="3714750"/>
          <a:ext cx="5721350" cy="739775"/>
        </p:xfrm>
        <a:graphic>
          <a:graphicData uri="http://schemas.openxmlformats.org/presentationml/2006/ole">
            <mc:AlternateContent xmlns:mc="http://schemas.openxmlformats.org/markup-compatibility/2006">
              <mc:Choice xmlns:v="urn:schemas-microsoft-com:vml" Requires="v">
                <p:oleObj name="Equation" r:id="rId3" imgW="3340100" imgH="431800" progId="Equation.3">
                  <p:embed/>
                </p:oleObj>
              </mc:Choice>
              <mc:Fallback>
                <p:oleObj name="Equation" r:id="rId3" imgW="3340100" imgH="431800" progId="Equation.3">
                  <p:embed/>
                  <p:pic>
                    <p:nvPicPr>
                      <p:cNvPr id="7169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714750"/>
                        <a:ext cx="572135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3"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Formel" r:id="rId5" imgW="114151" imgH="215619" progId="Equation.3">
                  <p:embed/>
                </p:oleObj>
              </mc:Choice>
              <mc:Fallback>
                <p:oleObj name="Formel" r:id="rId5" imgW="114151" imgH="215619" progId="Equation.3">
                  <p:embed/>
                  <p:pic>
                    <p:nvPicPr>
                      <p:cNvPr id="7169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Tree>
    <p:extLst>
      <p:ext uri="{BB962C8B-B14F-4D97-AF65-F5344CB8AC3E}">
        <p14:creationId xmlns:p14="http://schemas.microsoft.com/office/powerpoint/2010/main" val="24908172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3A91-6CED-6E4A-B0EC-65A0DCC2F656}"/>
              </a:ext>
            </a:extLst>
          </p:cNvPr>
          <p:cNvSpPr>
            <a:spLocks noGrp="1"/>
          </p:cNvSpPr>
          <p:nvPr>
            <p:ph type="title"/>
          </p:nvPr>
        </p:nvSpPr>
        <p:spPr/>
        <p:txBody>
          <a:bodyPr/>
          <a:lstStyle/>
          <a:p>
            <a:r>
              <a:rPr lang="de-DE" dirty="0"/>
              <a:t>Anwendung: Diagnose</a:t>
            </a:r>
          </a:p>
        </p:txBody>
      </p:sp>
      <p:pic>
        <p:nvPicPr>
          <p:cNvPr id="6" name="Content Placeholder 5">
            <a:extLst>
              <a:ext uri="{FF2B5EF4-FFF2-40B4-BE49-F238E27FC236}">
                <a16:creationId xmlns:a16="http://schemas.microsoft.com/office/drawing/2014/main" id="{0917A1EF-8087-8746-AAFE-E6D139516A72}"/>
              </a:ext>
            </a:extLst>
          </p:cNvPr>
          <p:cNvPicPr>
            <a:picLocks noGrp="1" noChangeAspect="1"/>
          </p:cNvPicPr>
          <p:nvPr>
            <p:ph idx="1"/>
          </p:nvPr>
        </p:nvPicPr>
        <p:blipFill>
          <a:blip r:embed="rId2"/>
          <a:stretch>
            <a:fillRect/>
          </a:stretch>
        </p:blipFill>
        <p:spPr>
          <a:xfrm>
            <a:off x="152719" y="1268760"/>
            <a:ext cx="8229600" cy="3429000"/>
          </a:xfrm>
        </p:spPr>
      </p:pic>
      <p:sp>
        <p:nvSpPr>
          <p:cNvPr id="4" name="Slide Number Placeholder 3">
            <a:extLst>
              <a:ext uri="{FF2B5EF4-FFF2-40B4-BE49-F238E27FC236}">
                <a16:creationId xmlns:a16="http://schemas.microsoft.com/office/drawing/2014/main" id="{2EF0FAF1-685E-FC48-82CE-9A3279D34812}"/>
              </a:ext>
            </a:extLst>
          </p:cNvPr>
          <p:cNvSpPr>
            <a:spLocks noGrp="1"/>
          </p:cNvSpPr>
          <p:nvPr>
            <p:ph type="sldNum" sz="quarter" idx="12"/>
          </p:nvPr>
        </p:nvSpPr>
        <p:spPr/>
        <p:txBody>
          <a:bodyPr/>
          <a:lstStyle/>
          <a:p>
            <a:pPr>
              <a:defRPr/>
            </a:pPr>
            <a:fld id="{E912F2AC-72A6-5242-BB66-261AC8F7AC4C}" type="slidenum">
              <a:rPr lang="de-DE" smtClean="0"/>
              <a:pPr>
                <a:defRPr/>
              </a:pPr>
              <a:t>41</a:t>
            </a:fld>
            <a:endParaRPr lang="de-DE"/>
          </a:p>
        </p:txBody>
      </p:sp>
    </p:spTree>
    <p:extLst>
      <p:ext uri="{BB962C8B-B14F-4D97-AF65-F5344CB8AC3E}">
        <p14:creationId xmlns:p14="http://schemas.microsoft.com/office/powerpoint/2010/main" val="1271963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Constructing Bayesian networks</a:t>
            </a:r>
          </a:p>
        </p:txBody>
      </p:sp>
      <p:sp>
        <p:nvSpPr>
          <p:cNvPr id="20483" name="Rectangle 3"/>
          <p:cNvSpPr>
            <a:spLocks noGrp="1" noChangeArrowheads="1"/>
          </p:cNvSpPr>
          <p:nvPr>
            <p:ph type="body" idx="1"/>
          </p:nvPr>
        </p:nvSpPr>
        <p:spPr/>
        <p:txBody>
          <a:bodyPr/>
          <a:lstStyle/>
          <a:p>
            <a:pPr eaLnBrk="1" hangingPunct="1">
              <a:lnSpc>
                <a:spcPct val="90000"/>
              </a:lnSpc>
            </a:pPr>
            <a:r>
              <a:rPr lang="en-US" sz="2000" dirty="0"/>
              <a:t>1. Choose an ordering of variables </a:t>
            </a:r>
            <a:r>
              <a:rPr lang="en-US" sz="2000" dirty="0">
                <a:solidFill>
                  <a:srgbClr val="008380"/>
                </a:solidFill>
              </a:rPr>
              <a:t>X</a:t>
            </a:r>
            <a:r>
              <a:rPr lang="en-US" sz="2000" baseline="-25000" dirty="0">
                <a:solidFill>
                  <a:srgbClr val="008380"/>
                </a:solidFill>
              </a:rPr>
              <a:t>1</a:t>
            </a:r>
            <a:r>
              <a:rPr lang="en-US" sz="2000" dirty="0">
                <a:solidFill>
                  <a:srgbClr val="008380"/>
                </a:solidFill>
              </a:rPr>
              <a:t>, … ,</a:t>
            </a:r>
            <a:r>
              <a:rPr lang="en-US" sz="2000" dirty="0" err="1">
                <a:solidFill>
                  <a:srgbClr val="008380"/>
                </a:solidFill>
              </a:rPr>
              <a:t>X</a:t>
            </a:r>
            <a:r>
              <a:rPr lang="en-US" sz="2000" baseline="-25000" dirty="0" err="1">
                <a:solidFill>
                  <a:srgbClr val="008380"/>
                </a:solidFill>
              </a:rPr>
              <a:t>n</a:t>
            </a:r>
            <a:endParaRPr lang="en-US" sz="2000" dirty="0">
              <a:solidFill>
                <a:srgbClr val="008380"/>
              </a:solidFill>
            </a:endParaRPr>
          </a:p>
          <a:p>
            <a:pPr eaLnBrk="1" hangingPunct="1">
              <a:lnSpc>
                <a:spcPct val="90000"/>
              </a:lnSpc>
            </a:pPr>
            <a:r>
              <a:rPr lang="en-US" sz="2000" dirty="0"/>
              <a:t>2. For </a:t>
            </a:r>
            <a:r>
              <a:rPr lang="en-US" sz="2000" dirty="0" err="1">
                <a:solidFill>
                  <a:srgbClr val="008380"/>
                </a:solidFill>
              </a:rPr>
              <a:t>i</a:t>
            </a:r>
            <a:r>
              <a:rPr lang="en-US" sz="2000" dirty="0">
                <a:solidFill>
                  <a:srgbClr val="008380"/>
                </a:solidFill>
              </a:rPr>
              <a:t> = 1</a:t>
            </a:r>
            <a:r>
              <a:rPr lang="en-US" sz="2000" dirty="0"/>
              <a:t> to </a:t>
            </a:r>
            <a:r>
              <a:rPr lang="en-US" sz="2000" dirty="0">
                <a:solidFill>
                  <a:srgbClr val="008380"/>
                </a:solidFill>
              </a:rPr>
              <a:t>n</a:t>
            </a:r>
          </a:p>
          <a:p>
            <a:pPr lvl="1" eaLnBrk="1" hangingPunct="1">
              <a:lnSpc>
                <a:spcPct val="90000"/>
              </a:lnSpc>
            </a:pPr>
            <a:r>
              <a:rPr lang="en-US" sz="1800" dirty="0"/>
              <a:t>add </a:t>
            </a:r>
            <a:r>
              <a:rPr lang="en-US" sz="1800" dirty="0">
                <a:solidFill>
                  <a:srgbClr val="008380"/>
                </a:solidFill>
              </a:rPr>
              <a:t>X</a:t>
            </a:r>
            <a:r>
              <a:rPr lang="en-US" sz="1800" baseline="-25000" dirty="0">
                <a:solidFill>
                  <a:srgbClr val="008380"/>
                </a:solidFill>
              </a:rPr>
              <a:t>i</a:t>
            </a:r>
            <a:r>
              <a:rPr lang="en-US" sz="1800" dirty="0">
                <a:solidFill>
                  <a:srgbClr val="008380"/>
                </a:solidFill>
              </a:rPr>
              <a:t> </a:t>
            </a:r>
            <a:r>
              <a:rPr lang="en-US" sz="1800" dirty="0"/>
              <a:t>to the network</a:t>
            </a:r>
            <a:br>
              <a:rPr lang="en-US" sz="1800" dirty="0"/>
            </a:br>
            <a:endParaRPr lang="en-US" sz="1800" dirty="0"/>
          </a:p>
          <a:p>
            <a:pPr lvl="1" eaLnBrk="1" hangingPunct="1">
              <a:lnSpc>
                <a:spcPct val="90000"/>
              </a:lnSpc>
            </a:pPr>
            <a:r>
              <a:rPr lang="en-US" sz="1800" dirty="0"/>
              <a:t>select parents from </a:t>
            </a:r>
            <a:r>
              <a:rPr lang="en-US" sz="1800" dirty="0">
                <a:solidFill>
                  <a:srgbClr val="008380"/>
                </a:solidFill>
              </a:rPr>
              <a:t>X</a:t>
            </a:r>
            <a:r>
              <a:rPr lang="en-US" sz="1800" baseline="-25000" dirty="0">
                <a:solidFill>
                  <a:srgbClr val="008380"/>
                </a:solidFill>
              </a:rPr>
              <a:t>1</a:t>
            </a:r>
            <a:r>
              <a:rPr lang="en-US" sz="1800" dirty="0">
                <a:solidFill>
                  <a:srgbClr val="008380"/>
                </a:solidFill>
              </a:rPr>
              <a:t>, … ,X</a:t>
            </a:r>
            <a:r>
              <a:rPr lang="en-US" sz="1800" baseline="-25000" dirty="0">
                <a:solidFill>
                  <a:srgbClr val="008380"/>
                </a:solidFill>
              </a:rPr>
              <a:t>i-1</a:t>
            </a:r>
            <a:r>
              <a:rPr lang="en-US" sz="1800" dirty="0"/>
              <a:t> such that</a:t>
            </a:r>
          </a:p>
          <a:p>
            <a:pPr lvl="1" algn="ctr" eaLnBrk="1" hangingPunct="1">
              <a:lnSpc>
                <a:spcPct val="90000"/>
              </a:lnSpc>
              <a:buFont typeface="Wingdings" pitchFamily="2" charset="2"/>
              <a:buNone/>
            </a:pPr>
            <a:r>
              <a:rPr lang="fr-FR" sz="1800" dirty="0"/>
              <a:t>	</a:t>
            </a:r>
            <a:r>
              <a:rPr lang="fr-FR" sz="1800" b="1" dirty="0">
                <a:solidFill>
                  <a:srgbClr val="008380"/>
                </a:solidFill>
              </a:rPr>
              <a:t>P</a:t>
            </a:r>
            <a:r>
              <a:rPr lang="fr-FR" sz="1800" dirty="0">
                <a:solidFill>
                  <a:srgbClr val="008380"/>
                </a:solidFill>
              </a:rPr>
              <a:t> (X</a:t>
            </a:r>
            <a:r>
              <a:rPr lang="fr-FR" sz="1800" baseline="-25000" dirty="0">
                <a:solidFill>
                  <a:srgbClr val="008380"/>
                </a:solidFill>
              </a:rPr>
              <a:t>i</a:t>
            </a:r>
            <a:r>
              <a:rPr lang="fr-FR" sz="1800" dirty="0">
                <a:solidFill>
                  <a:srgbClr val="008380"/>
                </a:solidFill>
              </a:rPr>
              <a:t> | Parents(X</a:t>
            </a:r>
            <a:r>
              <a:rPr lang="fr-FR" sz="1800" baseline="-25000" dirty="0">
                <a:solidFill>
                  <a:srgbClr val="008380"/>
                </a:solidFill>
              </a:rPr>
              <a:t>i</a:t>
            </a:r>
            <a:r>
              <a:rPr lang="fr-FR" sz="1800" dirty="0">
                <a:solidFill>
                  <a:srgbClr val="008380"/>
                </a:solidFill>
              </a:rPr>
              <a:t>)) = </a:t>
            </a:r>
            <a:r>
              <a:rPr lang="fr-FR" sz="1800" b="1" dirty="0">
                <a:solidFill>
                  <a:srgbClr val="008380"/>
                </a:solidFill>
              </a:rPr>
              <a:t>P</a:t>
            </a:r>
            <a:r>
              <a:rPr lang="fr-FR" sz="1800" dirty="0">
                <a:solidFill>
                  <a:srgbClr val="008380"/>
                </a:solidFill>
              </a:rPr>
              <a:t> (X</a:t>
            </a:r>
            <a:r>
              <a:rPr lang="fr-FR" sz="1800" baseline="-25000" dirty="0">
                <a:solidFill>
                  <a:srgbClr val="008380"/>
                </a:solidFill>
              </a:rPr>
              <a:t>i</a:t>
            </a:r>
            <a:r>
              <a:rPr lang="fr-FR" sz="1800" dirty="0">
                <a:solidFill>
                  <a:srgbClr val="008380"/>
                </a:solidFill>
              </a:rPr>
              <a:t> | X</a:t>
            </a:r>
            <a:r>
              <a:rPr lang="fr-FR" sz="1800" baseline="-25000" dirty="0">
                <a:solidFill>
                  <a:srgbClr val="008380"/>
                </a:solidFill>
              </a:rPr>
              <a:t>1</a:t>
            </a:r>
            <a:r>
              <a:rPr lang="fr-FR" sz="1800" dirty="0">
                <a:solidFill>
                  <a:srgbClr val="008380"/>
                </a:solidFill>
              </a:rPr>
              <a:t>, ... X</a:t>
            </a:r>
            <a:r>
              <a:rPr lang="fr-FR" sz="1800" baseline="-25000" dirty="0">
                <a:solidFill>
                  <a:srgbClr val="008380"/>
                </a:solidFill>
              </a:rPr>
              <a:t>i-1</a:t>
            </a:r>
            <a:r>
              <a:rPr lang="fr-FR" sz="1800" dirty="0">
                <a:solidFill>
                  <a:srgbClr val="008380"/>
                </a:solidFill>
              </a:rPr>
              <a:t>)</a:t>
            </a:r>
          </a:p>
          <a:p>
            <a:pPr lvl="1" eaLnBrk="1" hangingPunct="1">
              <a:lnSpc>
                <a:spcPct val="90000"/>
              </a:lnSpc>
              <a:buFont typeface="Wingdings" pitchFamily="2" charset="2"/>
              <a:buNone/>
            </a:pPr>
            <a:endParaRPr lang="en-US" sz="1800" i="1" dirty="0"/>
          </a:p>
          <a:p>
            <a:pPr eaLnBrk="1" hangingPunct="1">
              <a:lnSpc>
                <a:spcPct val="90000"/>
              </a:lnSpc>
              <a:buFont typeface="Times" charset="0"/>
              <a:buNone/>
            </a:pPr>
            <a:r>
              <a:rPr lang="en-US" sz="2000" dirty="0"/>
              <a:t>This choice of parents guarantees:
</a:t>
            </a:r>
          </a:p>
          <a:p>
            <a:pPr eaLnBrk="1" hangingPunct="1">
              <a:lnSpc>
                <a:spcPct val="90000"/>
              </a:lnSpc>
              <a:buNone/>
            </a:pPr>
            <a:r>
              <a:rPr lang="en-US" sz="2000" dirty="0"/>
              <a:t>	                           (chain rule)				</a:t>
            </a:r>
          </a:p>
          <a:p>
            <a:pPr eaLnBrk="1" hangingPunct="1">
              <a:lnSpc>
                <a:spcPct val="90000"/>
              </a:lnSpc>
              <a:buFont typeface="Times" charset="0"/>
              <a:buNone/>
            </a:pPr>
            <a:r>
              <a:rPr lang="en-US" sz="2000" b="1" dirty="0">
                <a:solidFill>
                  <a:srgbClr val="008380"/>
                </a:solidFill>
              </a:rPr>
              <a:t>P</a:t>
            </a:r>
            <a:r>
              <a:rPr lang="en-US" sz="2000" dirty="0">
                <a:solidFill>
                  <a:srgbClr val="008380"/>
                </a:solidFill>
              </a:rPr>
              <a:t> (X</a:t>
            </a:r>
            <a:r>
              <a:rPr lang="en-US" sz="2000" baseline="-25000" dirty="0">
                <a:solidFill>
                  <a:srgbClr val="008380"/>
                </a:solidFill>
              </a:rPr>
              <a:t>1</a:t>
            </a:r>
            <a:r>
              <a:rPr lang="en-US" sz="2000" dirty="0">
                <a:solidFill>
                  <a:srgbClr val="008380"/>
                </a:solidFill>
              </a:rPr>
              <a:t>, … ,</a:t>
            </a:r>
            <a:r>
              <a:rPr lang="en-US" sz="2000" dirty="0" err="1">
                <a:solidFill>
                  <a:srgbClr val="008380"/>
                </a:solidFill>
              </a:rPr>
              <a:t>X</a:t>
            </a:r>
            <a:r>
              <a:rPr lang="en-US" sz="2000" baseline="-25000" dirty="0" err="1">
                <a:solidFill>
                  <a:srgbClr val="008380"/>
                </a:solidFill>
              </a:rPr>
              <a:t>n</a:t>
            </a:r>
            <a:r>
              <a:rPr lang="en-US" sz="2000" dirty="0">
                <a:solidFill>
                  <a:srgbClr val="008380"/>
                </a:solidFill>
              </a:rPr>
              <a:t>)       	=       </a:t>
            </a:r>
            <a:r>
              <a:rPr lang="de-DE" sz="2000" dirty="0">
                <a:solidFill>
                  <a:srgbClr val="008380"/>
                </a:solidFill>
                <a:cs typeface="Arial" charset="0"/>
              </a:rPr>
              <a:t>𝚷</a:t>
            </a:r>
            <a:r>
              <a:rPr lang="en-US" sz="2000" baseline="-25000" dirty="0" err="1">
                <a:solidFill>
                  <a:srgbClr val="008380"/>
                </a:solidFill>
              </a:rPr>
              <a:t>i</a:t>
            </a:r>
            <a:r>
              <a:rPr lang="en-US" sz="2000" baseline="-25000" dirty="0">
                <a:solidFill>
                  <a:srgbClr val="008380"/>
                </a:solidFill>
              </a:rPr>
              <a:t> =1</a:t>
            </a:r>
            <a:r>
              <a:rPr lang="en-US" sz="2000" dirty="0">
                <a:solidFill>
                  <a:srgbClr val="008380"/>
                </a:solidFill>
              </a:rPr>
              <a:t> </a:t>
            </a:r>
            <a:r>
              <a:rPr lang="en-US" sz="2000" b="1" dirty="0">
                <a:solidFill>
                  <a:srgbClr val="008380"/>
                </a:solidFill>
              </a:rPr>
              <a:t>P</a:t>
            </a:r>
            <a:r>
              <a:rPr lang="en-US" sz="2000" dirty="0">
                <a:solidFill>
                  <a:srgbClr val="008380"/>
                </a:solidFill>
              </a:rPr>
              <a:t> (X</a:t>
            </a:r>
            <a:r>
              <a:rPr lang="en-US" sz="2000" baseline="-25000" dirty="0">
                <a:solidFill>
                  <a:srgbClr val="008380"/>
                </a:solidFill>
              </a:rPr>
              <a:t>i</a:t>
            </a:r>
            <a:r>
              <a:rPr lang="en-US" sz="2000" dirty="0">
                <a:solidFill>
                  <a:srgbClr val="008380"/>
                </a:solidFill>
              </a:rPr>
              <a:t> | X</a:t>
            </a:r>
            <a:r>
              <a:rPr lang="en-US" sz="2000" baseline="-25000" dirty="0">
                <a:solidFill>
                  <a:srgbClr val="008380"/>
                </a:solidFill>
              </a:rPr>
              <a:t>1</a:t>
            </a:r>
            <a:r>
              <a:rPr lang="en-US" sz="2000" dirty="0">
                <a:solidFill>
                  <a:srgbClr val="008380"/>
                </a:solidFill>
              </a:rPr>
              <a:t>, … , X</a:t>
            </a:r>
            <a:r>
              <a:rPr lang="en-US" sz="2000" baseline="-25000" dirty="0">
                <a:solidFill>
                  <a:srgbClr val="008380"/>
                </a:solidFill>
              </a:rPr>
              <a:t>i-1</a:t>
            </a:r>
            <a:r>
              <a:rPr lang="en-US" sz="2000" dirty="0">
                <a:solidFill>
                  <a:srgbClr val="008380"/>
                </a:solidFill>
              </a:rPr>
              <a:t>)</a:t>
            </a:r>
          </a:p>
          <a:p>
            <a:pPr eaLnBrk="1" hangingPunct="1">
              <a:lnSpc>
                <a:spcPct val="90000"/>
              </a:lnSpc>
              <a:buNone/>
            </a:pPr>
            <a:r>
              <a:rPr lang="en-US" sz="2000" dirty="0"/>
              <a:t>			</a:t>
            </a:r>
          </a:p>
          <a:p>
            <a:pPr eaLnBrk="1" hangingPunct="1">
              <a:lnSpc>
                <a:spcPct val="90000"/>
              </a:lnSpc>
              <a:buNone/>
            </a:pPr>
            <a:r>
              <a:rPr lang="en-US" sz="2000" dirty="0"/>
              <a:t>			(by construction)
                   </a:t>
            </a:r>
            <a:r>
              <a:rPr lang="en-US" sz="2000" baseline="-25000" dirty="0"/>
              <a:t>			</a:t>
            </a:r>
          </a:p>
          <a:p>
            <a:pPr eaLnBrk="1" hangingPunct="1">
              <a:lnSpc>
                <a:spcPct val="90000"/>
              </a:lnSpc>
              <a:buNone/>
            </a:pPr>
            <a:r>
              <a:rPr lang="en-US" sz="2000" i="1" baseline="-25000" dirty="0"/>
              <a:t>                                                   </a:t>
            </a:r>
            <a:r>
              <a:rPr lang="en-US" sz="2000" baseline="-25000" dirty="0">
                <a:solidFill>
                  <a:srgbClr val="008380"/>
                </a:solidFill>
              </a:rPr>
              <a:t> </a:t>
            </a:r>
            <a:r>
              <a:rPr lang="en-US" sz="2000" dirty="0">
                <a:solidFill>
                  <a:srgbClr val="008380"/>
                </a:solidFill>
              </a:rPr>
              <a:t>=</a:t>
            </a:r>
            <a:r>
              <a:rPr lang="en-US" sz="2000" i="1" dirty="0"/>
              <a:t>       </a:t>
            </a:r>
            <a:r>
              <a:rPr lang="de-DE" sz="2000" dirty="0">
                <a:solidFill>
                  <a:srgbClr val="008380"/>
                </a:solidFill>
                <a:cs typeface="Arial" charset="0"/>
              </a:rPr>
              <a:t>𝚷</a:t>
            </a:r>
            <a:r>
              <a:rPr lang="en-US" sz="2000" baseline="-25000" dirty="0" err="1">
                <a:solidFill>
                  <a:srgbClr val="008380"/>
                </a:solidFill>
              </a:rPr>
              <a:t>i</a:t>
            </a:r>
            <a:r>
              <a:rPr lang="en-US" sz="2000" baseline="-25000" dirty="0">
                <a:solidFill>
                  <a:srgbClr val="008380"/>
                </a:solidFill>
              </a:rPr>
              <a:t> =1</a:t>
            </a:r>
            <a:r>
              <a:rPr lang="en-US" sz="2000" b="1" dirty="0">
                <a:solidFill>
                  <a:srgbClr val="008380"/>
                </a:solidFill>
              </a:rPr>
              <a:t>P</a:t>
            </a:r>
            <a:r>
              <a:rPr lang="en-US" sz="2000" dirty="0">
                <a:solidFill>
                  <a:srgbClr val="008380"/>
                </a:solidFill>
              </a:rPr>
              <a:t> (X</a:t>
            </a:r>
            <a:r>
              <a:rPr lang="en-US" sz="2000" baseline="-25000" dirty="0">
                <a:solidFill>
                  <a:srgbClr val="008380"/>
                </a:solidFill>
              </a:rPr>
              <a:t>i </a:t>
            </a:r>
            <a:r>
              <a:rPr lang="en-US" sz="2000" dirty="0">
                <a:solidFill>
                  <a:srgbClr val="008380"/>
                </a:solidFill>
              </a:rPr>
              <a:t>| Parents(X</a:t>
            </a:r>
            <a:r>
              <a:rPr lang="en-US" sz="2000" baseline="-25000" dirty="0">
                <a:solidFill>
                  <a:srgbClr val="008380"/>
                </a:solidFill>
              </a:rPr>
              <a:t>i</a:t>
            </a:r>
            <a:r>
              <a:rPr lang="en-US" sz="2000" dirty="0">
                <a:solidFill>
                  <a:srgbClr val="008380"/>
                </a:solidFill>
              </a:rPr>
              <a:t>))</a:t>
            </a:r>
            <a:r>
              <a:rPr lang="en-US" sz="2000" dirty="0"/>
              <a:t>
</a:t>
            </a:r>
          </a:p>
        </p:txBody>
      </p:sp>
      <p:sp>
        <p:nvSpPr>
          <p:cNvPr id="20484" name="Text Box 4"/>
          <p:cNvSpPr txBox="1">
            <a:spLocks noChangeArrowheads="1"/>
          </p:cNvSpPr>
          <p:nvPr/>
        </p:nvSpPr>
        <p:spPr bwMode="auto">
          <a:xfrm>
            <a:off x="2987824" y="4293096"/>
            <a:ext cx="26828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200" i="0" dirty="0">
                <a:solidFill>
                  <a:srgbClr val="008380"/>
                </a:solidFill>
              </a:rPr>
              <a:t>n</a:t>
            </a:r>
          </a:p>
        </p:txBody>
      </p:sp>
      <p:sp>
        <p:nvSpPr>
          <p:cNvPr id="20485" name="Text Box 5"/>
          <p:cNvSpPr txBox="1">
            <a:spLocks noChangeArrowheads="1"/>
          </p:cNvSpPr>
          <p:nvPr/>
        </p:nvSpPr>
        <p:spPr bwMode="auto">
          <a:xfrm flipH="1">
            <a:off x="2699792" y="5522119"/>
            <a:ext cx="216024"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200" i="0" dirty="0">
                <a:solidFill>
                  <a:srgbClr val="008380"/>
                </a:solidFill>
              </a:rPr>
              <a:t>n</a:t>
            </a:r>
          </a:p>
        </p:txBody>
      </p:sp>
      <p:sp>
        <p:nvSpPr>
          <p:cNvPr id="6" name="Slide Number Placeholder 3">
            <a:extLst>
              <a:ext uri="{FF2B5EF4-FFF2-40B4-BE49-F238E27FC236}">
                <a16:creationId xmlns:a16="http://schemas.microsoft.com/office/drawing/2014/main" id="{FE0B3E21-50E1-CE43-AF5E-E9856EB8A58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spTree>
    <p:extLst>
      <p:ext uri="{BB962C8B-B14F-4D97-AF65-F5344CB8AC3E}">
        <p14:creationId xmlns:p14="http://schemas.microsoft.com/office/powerpoint/2010/main" val="2047958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a:lstStyle/>
          <a:p>
            <a:pPr eaLnBrk="1" hangingPunct="1"/>
            <a:r>
              <a:rPr lang="en-US" sz="2400" dirty="0"/>
              <a:t>Suppose we choose the ordering </a:t>
            </a:r>
            <a:r>
              <a:rPr lang="en-US" sz="2400" dirty="0">
                <a:solidFill>
                  <a:srgbClr val="008380"/>
                </a:solidFill>
              </a:rPr>
              <a:t>M, J, A, B, E</a:t>
            </a:r>
          </a:p>
          <a:p>
            <a:pPr eaLnBrk="1" hangingPunct="1"/>
            <a:endParaRPr lang="en-US" sz="2400" i="1" dirty="0"/>
          </a:p>
          <a:p>
            <a:pPr eaLnBrk="1" hangingPunct="1"/>
            <a:endParaRPr lang="en-US" sz="2400" dirty="0"/>
          </a:p>
          <a:p>
            <a:pPr eaLnBrk="1" hangingPunct="1"/>
            <a:endParaRPr lang="en-US" sz="2400" dirty="0"/>
          </a:p>
          <a:p>
            <a:pPr eaLnBrk="1" hangingPunct="1"/>
            <a:endParaRPr lang="en-US" sz="2400" dirty="0"/>
          </a:p>
          <a:p>
            <a:pPr eaLnBrk="1" hangingPunct="1">
              <a:buFont typeface="Times" charset="0"/>
              <a:buNone/>
            </a:pPr>
            <a:r>
              <a:rPr lang="en-US" sz="2400" b="1" dirty="0">
                <a:solidFill>
                  <a:srgbClr val="008380"/>
                </a:solidFill>
              </a:rPr>
              <a:t>P</a:t>
            </a:r>
            <a:r>
              <a:rPr lang="en-US" sz="2400" dirty="0">
                <a:solidFill>
                  <a:srgbClr val="008380"/>
                </a:solidFill>
              </a:rPr>
              <a:t>(J | M) = </a:t>
            </a:r>
            <a:r>
              <a:rPr lang="en-US" sz="2400" b="1" dirty="0">
                <a:solidFill>
                  <a:srgbClr val="008380"/>
                </a:solidFill>
              </a:rPr>
              <a:t>P</a:t>
            </a:r>
            <a:r>
              <a:rPr lang="en-US" sz="2400" dirty="0">
                <a:solidFill>
                  <a:srgbClr val="008380"/>
                </a:solidFill>
              </a:rPr>
              <a:t>(J)?
</a:t>
            </a:r>
          </a:p>
          <a:p>
            <a:pPr eaLnBrk="1" hangingPunct="1"/>
            <a:endParaRPr lang="en-US" sz="2400" i="1" dirty="0"/>
          </a:p>
        </p:txBody>
      </p:sp>
      <p:sp>
        <p:nvSpPr>
          <p:cNvPr id="21507" name="Rectangle 3"/>
          <p:cNvSpPr>
            <a:spLocks noGrp="1" noChangeArrowheads="1"/>
          </p:cNvSpPr>
          <p:nvPr>
            <p:ph type="title"/>
          </p:nvPr>
        </p:nvSpPr>
        <p:spPr/>
        <p:txBody>
          <a:bodyPr/>
          <a:lstStyle/>
          <a:p>
            <a:pPr eaLnBrk="1" hangingPunct="1"/>
            <a:r>
              <a:rPr lang="en-US"/>
              <a:t>Example</a:t>
            </a:r>
          </a:p>
        </p:txBody>
      </p:sp>
      <p:pic>
        <p:nvPicPr>
          <p:cNvPr id="21508" name="Picture 4" descr="burglary-make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844824"/>
            <a:ext cx="2438400" cy="212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AC591B9E-3815-3349-B577-4199CE04C52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dirty="0"/>
          </a:p>
        </p:txBody>
      </p:sp>
    </p:spTree>
    <p:extLst>
      <p:ext uri="{BB962C8B-B14F-4D97-AF65-F5344CB8AC3E}">
        <p14:creationId xmlns:p14="http://schemas.microsoft.com/office/powerpoint/2010/main" val="3550613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eaLnBrk="1" hangingPunct="1"/>
            <a:r>
              <a:rPr lang="en-US" sz="2400" dirty="0"/>
              <a:t>Suppose we choose the ordering </a:t>
            </a:r>
            <a:r>
              <a:rPr lang="en-US" sz="2400" dirty="0">
                <a:solidFill>
                  <a:srgbClr val="008380"/>
                </a:solidFill>
              </a:rPr>
              <a:t>M, J, A, B, E</a:t>
            </a:r>
          </a:p>
          <a:p>
            <a:pPr eaLnBrk="1" hangingPunct="1">
              <a:buFont typeface="Times" charset="0"/>
              <a:buNone/>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buFont typeface="Times" charset="0"/>
              <a:buNone/>
            </a:pPr>
            <a:r>
              <a:rPr lang="en-US" sz="2400" b="1" dirty="0">
                <a:solidFill>
                  <a:srgbClr val="008380"/>
                </a:solidFill>
              </a:rPr>
              <a:t>P</a:t>
            </a:r>
            <a:r>
              <a:rPr lang="en-US" sz="2400" dirty="0">
                <a:solidFill>
                  <a:srgbClr val="008380"/>
                </a:solidFill>
              </a:rPr>
              <a:t>(J | M) = </a:t>
            </a:r>
            <a:r>
              <a:rPr lang="en-US" sz="2400" b="1" dirty="0">
                <a:solidFill>
                  <a:srgbClr val="008380"/>
                </a:solidFill>
              </a:rPr>
              <a:t>P</a:t>
            </a:r>
            <a:r>
              <a:rPr lang="en-US" sz="2400" dirty="0">
                <a:solidFill>
                  <a:srgbClr val="008380"/>
                </a:solidFill>
              </a:rPr>
              <a:t>(J)? </a:t>
            </a:r>
            <a:r>
              <a:rPr lang="en-US" sz="2400" b="1" dirty="0"/>
              <a:t>No</a:t>
            </a:r>
            <a:endParaRPr lang="en-US" sz="2400" b="1" i="1" dirty="0"/>
          </a:p>
          <a:p>
            <a:pPr eaLnBrk="1" hangingPunct="1">
              <a:buFont typeface="Times" charset="0"/>
              <a:buNone/>
            </a:pPr>
            <a:r>
              <a:rPr lang="en-US" sz="2400" b="1" dirty="0">
                <a:solidFill>
                  <a:srgbClr val="008380"/>
                </a:solidFill>
              </a:rPr>
              <a:t>P</a:t>
            </a:r>
            <a:r>
              <a:rPr lang="en-US" sz="2400" dirty="0">
                <a:solidFill>
                  <a:srgbClr val="008380"/>
                </a:solidFill>
              </a:rPr>
              <a:t>(A | J, M) = </a:t>
            </a:r>
            <a:r>
              <a:rPr lang="en-US" sz="2400" b="1" dirty="0">
                <a:solidFill>
                  <a:srgbClr val="008380"/>
                </a:solidFill>
              </a:rPr>
              <a:t>P</a:t>
            </a:r>
            <a:r>
              <a:rPr lang="en-US" sz="2400" dirty="0">
                <a:solidFill>
                  <a:srgbClr val="008380"/>
                </a:solidFill>
              </a:rPr>
              <a:t>(A)?</a:t>
            </a:r>
            <a:r>
              <a:rPr lang="en-US" sz="2400" b="1" dirty="0">
                <a:solidFill>
                  <a:srgbClr val="008380"/>
                </a:solidFill>
              </a:rPr>
              <a:t> P</a:t>
            </a:r>
            <a:r>
              <a:rPr lang="en-US" sz="2400" dirty="0">
                <a:solidFill>
                  <a:srgbClr val="008380"/>
                </a:solidFill>
              </a:rPr>
              <a:t>(A | J, M) = </a:t>
            </a:r>
            <a:r>
              <a:rPr lang="en-US" sz="2400" b="1" dirty="0">
                <a:solidFill>
                  <a:srgbClr val="008380"/>
                </a:solidFill>
              </a:rPr>
              <a:t>P</a:t>
            </a:r>
            <a:r>
              <a:rPr lang="en-US" sz="2400" dirty="0">
                <a:solidFill>
                  <a:srgbClr val="008380"/>
                </a:solidFill>
              </a:rPr>
              <a:t>(A | J)? </a:t>
            </a:r>
          </a:p>
          <a:p>
            <a:pPr eaLnBrk="1" hangingPunct="1">
              <a:buFont typeface="Times" charset="0"/>
              <a:buNone/>
            </a:pPr>
            <a:endParaRPr lang="en-US" sz="2400" i="1" dirty="0"/>
          </a:p>
          <a:p>
            <a:pPr eaLnBrk="1" hangingPunct="1"/>
            <a:endParaRPr lang="en-US" sz="2400" i="1" dirty="0"/>
          </a:p>
        </p:txBody>
      </p:sp>
      <p:pic>
        <p:nvPicPr>
          <p:cNvPr id="22531" name="Picture 3" descr="burglary-make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844824"/>
            <a:ext cx="2438400" cy="212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title"/>
          </p:nvPr>
        </p:nvSpPr>
        <p:spPr/>
        <p:txBody>
          <a:bodyPr/>
          <a:lstStyle/>
          <a:p>
            <a:pPr eaLnBrk="1" hangingPunct="1"/>
            <a:r>
              <a:rPr lang="en-US"/>
              <a:t>Example</a:t>
            </a:r>
          </a:p>
        </p:txBody>
      </p:sp>
      <p:sp>
        <p:nvSpPr>
          <p:cNvPr id="5" name="Slide Number Placeholder 3">
            <a:extLst>
              <a:ext uri="{FF2B5EF4-FFF2-40B4-BE49-F238E27FC236}">
                <a16:creationId xmlns:a16="http://schemas.microsoft.com/office/drawing/2014/main" id="{EB16F4BB-1105-9548-8805-C5610CDB76B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dirty="0"/>
          </a:p>
        </p:txBody>
      </p:sp>
    </p:spTree>
    <p:extLst>
      <p:ext uri="{BB962C8B-B14F-4D97-AF65-F5344CB8AC3E}">
        <p14:creationId xmlns:p14="http://schemas.microsoft.com/office/powerpoint/2010/main" val="3288765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p:txBody>
          <a:bodyPr/>
          <a:lstStyle/>
          <a:p>
            <a:pPr eaLnBrk="1" hangingPunct="1"/>
            <a:r>
              <a:rPr lang="en-US" sz="2400" dirty="0"/>
              <a:t>Suppose we choose the ordering </a:t>
            </a:r>
            <a:r>
              <a:rPr lang="en-US" sz="2400" dirty="0">
                <a:solidFill>
                  <a:srgbClr val="008380"/>
                </a:solidFill>
              </a:rPr>
              <a:t>M, J, A, B, E</a:t>
            </a:r>
          </a:p>
          <a:p>
            <a:pPr eaLnBrk="1" hangingPunct="1"/>
            <a:endParaRPr lang="en-US" sz="2400" i="1" dirty="0"/>
          </a:p>
          <a:p>
            <a:pPr eaLnBrk="1" hangingPunct="1"/>
            <a:endParaRPr lang="en-US" sz="2400" i="1" dirty="0"/>
          </a:p>
          <a:p>
            <a:pPr eaLnBrk="1" hangingPunct="1"/>
            <a:endParaRPr lang="en-US" sz="2400" dirty="0"/>
          </a:p>
          <a:p>
            <a:pPr eaLnBrk="1" hangingPunct="1"/>
            <a:endParaRPr lang="en-US" sz="2400" dirty="0"/>
          </a:p>
          <a:p>
            <a:pPr eaLnBrk="1" hangingPunct="1"/>
            <a:endParaRPr lang="en-US" sz="2400" dirty="0">
              <a:solidFill>
                <a:srgbClr val="008380"/>
              </a:solidFill>
            </a:endParaRPr>
          </a:p>
          <a:p>
            <a:pPr eaLnBrk="1" hangingPunct="1">
              <a:buFont typeface="Times" charset="0"/>
              <a:buNone/>
            </a:pPr>
            <a:r>
              <a:rPr lang="en-US" sz="2400" b="1" dirty="0">
                <a:solidFill>
                  <a:srgbClr val="008380"/>
                </a:solidFill>
              </a:rPr>
              <a:t>P</a:t>
            </a:r>
            <a:r>
              <a:rPr lang="en-US" sz="2400" dirty="0">
                <a:solidFill>
                  <a:srgbClr val="008380"/>
                </a:solidFill>
              </a:rPr>
              <a:t>(J | M) = </a:t>
            </a:r>
            <a:r>
              <a:rPr lang="en-US" sz="2400" b="1" dirty="0">
                <a:solidFill>
                  <a:srgbClr val="008380"/>
                </a:solidFill>
              </a:rPr>
              <a:t>P</a:t>
            </a:r>
            <a:r>
              <a:rPr lang="en-US" sz="2400" dirty="0">
                <a:solidFill>
                  <a:srgbClr val="008380"/>
                </a:solidFill>
              </a:rPr>
              <a:t>(J)? </a:t>
            </a:r>
            <a:r>
              <a:rPr lang="en-US" sz="2400" b="1" dirty="0"/>
              <a:t>No</a:t>
            </a:r>
          </a:p>
          <a:p>
            <a:pPr eaLnBrk="1" hangingPunct="1">
              <a:buNone/>
            </a:pPr>
            <a:r>
              <a:rPr lang="en-US" sz="2400" b="1" dirty="0">
                <a:solidFill>
                  <a:srgbClr val="008380"/>
                </a:solidFill>
              </a:rPr>
              <a:t>P</a:t>
            </a:r>
            <a:r>
              <a:rPr lang="en-US" sz="2400" dirty="0">
                <a:solidFill>
                  <a:srgbClr val="008380"/>
                </a:solidFill>
              </a:rPr>
              <a:t>(A | J, M) = </a:t>
            </a:r>
            <a:r>
              <a:rPr lang="en-US" sz="2400" b="1" dirty="0">
                <a:solidFill>
                  <a:srgbClr val="008380"/>
                </a:solidFill>
              </a:rPr>
              <a:t>P</a:t>
            </a:r>
            <a:r>
              <a:rPr lang="en-US" sz="2400" dirty="0">
                <a:solidFill>
                  <a:srgbClr val="008380"/>
                </a:solidFill>
              </a:rPr>
              <a:t>(A)? </a:t>
            </a:r>
            <a:r>
              <a:rPr lang="en-US" sz="2400" b="1" dirty="0">
                <a:solidFill>
                  <a:srgbClr val="008380"/>
                </a:solidFill>
              </a:rPr>
              <a:t>P</a:t>
            </a:r>
            <a:r>
              <a:rPr lang="en-US" sz="2400" dirty="0">
                <a:solidFill>
                  <a:srgbClr val="008380"/>
                </a:solidFill>
              </a:rPr>
              <a:t>(A | J, M) = </a:t>
            </a:r>
            <a:r>
              <a:rPr lang="en-US" sz="2400" b="1" dirty="0">
                <a:solidFill>
                  <a:srgbClr val="008380"/>
                </a:solidFill>
              </a:rPr>
              <a:t>P</a:t>
            </a:r>
            <a:r>
              <a:rPr lang="en-US" sz="2400" dirty="0">
                <a:solidFill>
                  <a:srgbClr val="008380"/>
                </a:solidFill>
              </a:rPr>
              <a:t>(A | J)? </a:t>
            </a:r>
            <a:r>
              <a:rPr lang="en-US" sz="2400" b="1" dirty="0">
                <a:solidFill>
                  <a:srgbClr val="000000"/>
                </a:solidFill>
              </a:rPr>
              <a:t>No</a:t>
            </a:r>
            <a:endParaRPr lang="en-US" dirty="0">
              <a:solidFill>
                <a:srgbClr val="000000"/>
              </a:solidFill>
            </a:endParaRPr>
          </a:p>
          <a:p>
            <a:pPr eaLnBrk="1" hangingPunct="1">
              <a:buFont typeface="Times" charset="0"/>
              <a:buNone/>
            </a:pPr>
            <a:r>
              <a:rPr lang="en-US" sz="2400" b="1" dirty="0">
                <a:solidFill>
                  <a:srgbClr val="008380"/>
                </a:solidFill>
              </a:rPr>
              <a:t>P</a:t>
            </a:r>
            <a:r>
              <a:rPr lang="en-US" sz="2400" dirty="0">
                <a:solidFill>
                  <a:srgbClr val="008380"/>
                </a:solidFill>
              </a:rPr>
              <a:t>(B | A, J, M) = </a:t>
            </a:r>
            <a:r>
              <a:rPr lang="en-US" sz="2400" b="1" dirty="0">
                <a:solidFill>
                  <a:srgbClr val="008380"/>
                </a:solidFill>
              </a:rPr>
              <a:t>P</a:t>
            </a:r>
            <a:r>
              <a:rPr lang="en-US" sz="2400" dirty="0">
                <a:solidFill>
                  <a:srgbClr val="008380"/>
                </a:solidFill>
              </a:rPr>
              <a:t>(B | A)? </a:t>
            </a:r>
          </a:p>
          <a:p>
            <a:pPr eaLnBrk="1" hangingPunct="1">
              <a:buFont typeface="Times" charset="0"/>
              <a:buNone/>
            </a:pPr>
            <a:r>
              <a:rPr lang="en-US" sz="2400" b="1" dirty="0">
                <a:solidFill>
                  <a:srgbClr val="008380"/>
                </a:solidFill>
              </a:rPr>
              <a:t>P</a:t>
            </a:r>
            <a:r>
              <a:rPr lang="en-US" sz="2400" dirty="0">
                <a:solidFill>
                  <a:srgbClr val="008380"/>
                </a:solidFill>
              </a:rPr>
              <a:t>(B | A, J, M) = </a:t>
            </a:r>
            <a:r>
              <a:rPr lang="en-US" sz="2400" b="1" dirty="0">
                <a:solidFill>
                  <a:srgbClr val="008380"/>
                </a:solidFill>
              </a:rPr>
              <a:t>P</a:t>
            </a:r>
            <a:r>
              <a:rPr lang="en-US" sz="2400" dirty="0">
                <a:solidFill>
                  <a:srgbClr val="008380"/>
                </a:solidFill>
              </a:rPr>
              <a:t>(B)?</a:t>
            </a:r>
          </a:p>
        </p:txBody>
      </p:sp>
      <p:sp>
        <p:nvSpPr>
          <p:cNvPr id="23555" name="Rectangle 3"/>
          <p:cNvSpPr>
            <a:spLocks noGrp="1" noChangeArrowheads="1"/>
          </p:cNvSpPr>
          <p:nvPr>
            <p:ph type="title"/>
          </p:nvPr>
        </p:nvSpPr>
        <p:spPr/>
        <p:txBody>
          <a:bodyPr/>
          <a:lstStyle/>
          <a:p>
            <a:pPr eaLnBrk="1" hangingPunct="1"/>
            <a:r>
              <a:rPr lang="en-US"/>
              <a:t>Example</a:t>
            </a:r>
          </a:p>
        </p:txBody>
      </p:sp>
      <p:pic>
        <p:nvPicPr>
          <p:cNvPr id="23556" name="Picture 4" descr="burglary-make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772816"/>
            <a:ext cx="2438400" cy="212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E455584-0C5D-2248-ACD4-15D7658CBCC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dirty="0"/>
          </a:p>
        </p:txBody>
      </p:sp>
    </p:spTree>
    <p:extLst>
      <p:ext uri="{BB962C8B-B14F-4D97-AF65-F5344CB8AC3E}">
        <p14:creationId xmlns:p14="http://schemas.microsoft.com/office/powerpoint/2010/main" val="3548971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p:txBody>
          <a:bodyPr/>
          <a:lstStyle/>
          <a:p>
            <a:pPr eaLnBrk="1" hangingPunct="1"/>
            <a:r>
              <a:rPr lang="en-US" sz="2000" dirty="0"/>
              <a:t>Suppose we choose the ordering </a:t>
            </a:r>
            <a:r>
              <a:rPr lang="en-US" sz="2000" dirty="0">
                <a:solidFill>
                  <a:srgbClr val="008380"/>
                </a:solidFill>
              </a:rPr>
              <a:t>M, J, A, B, E</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buFont typeface="Times" charset="0"/>
              <a:buNone/>
            </a:pPr>
            <a:r>
              <a:rPr lang="en-US" sz="2000" b="1" dirty="0">
                <a:solidFill>
                  <a:srgbClr val="008380"/>
                </a:solidFill>
              </a:rPr>
              <a:t>P</a:t>
            </a:r>
            <a:r>
              <a:rPr lang="en-US" sz="2000" dirty="0">
                <a:solidFill>
                  <a:srgbClr val="008380"/>
                </a:solidFill>
              </a:rPr>
              <a:t>(J | M) = </a:t>
            </a:r>
            <a:r>
              <a:rPr lang="en-US" sz="2000" b="1" dirty="0">
                <a:solidFill>
                  <a:srgbClr val="008380"/>
                </a:solidFill>
              </a:rPr>
              <a:t>P</a:t>
            </a:r>
            <a:r>
              <a:rPr lang="en-US" sz="2000" dirty="0">
                <a:solidFill>
                  <a:srgbClr val="008380"/>
                </a:solidFill>
              </a:rPr>
              <a:t>(J)? </a:t>
            </a:r>
            <a:r>
              <a:rPr lang="en-US" sz="2000" b="1" dirty="0"/>
              <a:t>No</a:t>
            </a:r>
          </a:p>
          <a:p>
            <a:pPr eaLnBrk="1" hangingPunct="1">
              <a:buFont typeface="Times" charset="0"/>
              <a:buNone/>
            </a:pPr>
            <a:r>
              <a:rPr lang="en-US" sz="2000" b="1" dirty="0">
                <a:solidFill>
                  <a:srgbClr val="008380"/>
                </a:solidFill>
              </a:rPr>
              <a:t>P</a:t>
            </a:r>
            <a:r>
              <a:rPr lang="en-US" sz="2000" dirty="0">
                <a:solidFill>
                  <a:srgbClr val="008380"/>
                </a:solidFill>
              </a:rPr>
              <a:t>(A | J, M) = </a:t>
            </a:r>
            <a:r>
              <a:rPr lang="en-US" sz="2000" b="1" dirty="0">
                <a:solidFill>
                  <a:srgbClr val="008380"/>
                </a:solidFill>
              </a:rPr>
              <a:t>P</a:t>
            </a:r>
            <a:r>
              <a:rPr lang="en-US" sz="2000" dirty="0">
                <a:solidFill>
                  <a:srgbClr val="008380"/>
                </a:solidFill>
              </a:rPr>
              <a:t>(A | J)? </a:t>
            </a:r>
            <a:r>
              <a:rPr lang="en-US" sz="2000" b="1" dirty="0">
                <a:solidFill>
                  <a:srgbClr val="008380"/>
                </a:solidFill>
              </a:rPr>
              <a:t>P</a:t>
            </a:r>
            <a:r>
              <a:rPr lang="en-US" sz="2000" dirty="0">
                <a:solidFill>
                  <a:srgbClr val="008380"/>
                </a:solidFill>
              </a:rPr>
              <a:t>(A | J, M) = </a:t>
            </a:r>
            <a:r>
              <a:rPr lang="en-US" sz="2000" b="1" dirty="0">
                <a:solidFill>
                  <a:srgbClr val="008380"/>
                </a:solidFill>
              </a:rPr>
              <a:t>P</a:t>
            </a:r>
            <a:r>
              <a:rPr lang="en-US" sz="2000" dirty="0">
                <a:solidFill>
                  <a:srgbClr val="008380"/>
                </a:solidFill>
              </a:rPr>
              <a:t>(A)? </a:t>
            </a:r>
            <a:r>
              <a:rPr lang="en-US" sz="2000" b="1" dirty="0">
                <a:solidFill>
                  <a:srgbClr val="000000"/>
                </a:solidFill>
              </a:rPr>
              <a:t>No</a:t>
            </a:r>
            <a:endParaRPr lang="en-US" sz="2800" dirty="0">
              <a:solidFill>
                <a:srgbClr val="000000"/>
              </a:solidFill>
            </a:endParaRPr>
          </a:p>
          <a:p>
            <a:pPr eaLnBrk="1" hangingPunct="1">
              <a:buFont typeface="Times" charset="0"/>
              <a:buNone/>
            </a:pPr>
            <a:r>
              <a:rPr lang="en-US" sz="2000" b="1" dirty="0">
                <a:solidFill>
                  <a:srgbClr val="008380"/>
                </a:solidFill>
              </a:rPr>
              <a:t>P</a:t>
            </a:r>
            <a:r>
              <a:rPr lang="en-US" sz="2000" dirty="0">
                <a:solidFill>
                  <a:srgbClr val="008380"/>
                </a:solidFill>
              </a:rPr>
              <a:t>(B | A, J, M) = </a:t>
            </a:r>
            <a:r>
              <a:rPr lang="en-US" sz="2000" b="1" dirty="0">
                <a:solidFill>
                  <a:srgbClr val="008380"/>
                </a:solidFill>
              </a:rPr>
              <a:t>P</a:t>
            </a:r>
            <a:r>
              <a:rPr lang="en-US" sz="2000" dirty="0">
                <a:solidFill>
                  <a:srgbClr val="008380"/>
                </a:solidFill>
              </a:rPr>
              <a:t>(B | A)? </a:t>
            </a:r>
            <a:r>
              <a:rPr lang="en-US" sz="2000" b="1" dirty="0">
                <a:solidFill>
                  <a:srgbClr val="000000"/>
                </a:solidFill>
              </a:rPr>
              <a:t>Yes</a:t>
            </a:r>
          </a:p>
          <a:p>
            <a:pPr eaLnBrk="1" hangingPunct="1">
              <a:buFont typeface="Times" charset="0"/>
              <a:buNone/>
            </a:pPr>
            <a:r>
              <a:rPr lang="en-US" sz="2000" b="1" dirty="0">
                <a:solidFill>
                  <a:srgbClr val="008380"/>
                </a:solidFill>
              </a:rPr>
              <a:t>P</a:t>
            </a:r>
            <a:r>
              <a:rPr lang="en-US" sz="2000" dirty="0">
                <a:solidFill>
                  <a:srgbClr val="008380"/>
                </a:solidFill>
              </a:rPr>
              <a:t>(B | A, J, M) = </a:t>
            </a:r>
            <a:r>
              <a:rPr lang="en-US" sz="2000" b="1" dirty="0">
                <a:solidFill>
                  <a:srgbClr val="008380"/>
                </a:solidFill>
              </a:rPr>
              <a:t>P</a:t>
            </a:r>
            <a:r>
              <a:rPr lang="en-US" sz="2000" dirty="0">
                <a:solidFill>
                  <a:srgbClr val="008380"/>
                </a:solidFill>
              </a:rPr>
              <a:t>(B)? </a:t>
            </a:r>
            <a:r>
              <a:rPr lang="en-US" sz="2000" b="1" dirty="0">
                <a:solidFill>
                  <a:srgbClr val="000000"/>
                </a:solidFill>
              </a:rPr>
              <a:t>No</a:t>
            </a:r>
          </a:p>
          <a:p>
            <a:pPr eaLnBrk="1" hangingPunct="1">
              <a:buFont typeface="Times" charset="0"/>
              <a:buNone/>
            </a:pPr>
            <a:r>
              <a:rPr lang="en-US" sz="2000" b="1" dirty="0">
                <a:solidFill>
                  <a:srgbClr val="008380"/>
                </a:solidFill>
              </a:rPr>
              <a:t>P</a:t>
            </a:r>
            <a:r>
              <a:rPr lang="en-US" sz="2000" dirty="0">
                <a:solidFill>
                  <a:srgbClr val="008380"/>
                </a:solidFill>
              </a:rPr>
              <a:t>(E | B, A ,J, M) = </a:t>
            </a:r>
            <a:r>
              <a:rPr lang="en-US" sz="2000" b="1" dirty="0">
                <a:solidFill>
                  <a:srgbClr val="008380"/>
                </a:solidFill>
              </a:rPr>
              <a:t>P</a:t>
            </a:r>
            <a:r>
              <a:rPr lang="en-US" sz="2000" dirty="0">
                <a:solidFill>
                  <a:srgbClr val="008380"/>
                </a:solidFill>
              </a:rPr>
              <a:t>(E | A)?</a:t>
            </a:r>
          </a:p>
          <a:p>
            <a:pPr eaLnBrk="1" hangingPunct="1">
              <a:buFont typeface="Times" charset="0"/>
              <a:buNone/>
            </a:pPr>
            <a:r>
              <a:rPr lang="en-US" sz="2000" b="1" dirty="0">
                <a:solidFill>
                  <a:srgbClr val="008380"/>
                </a:solidFill>
              </a:rPr>
              <a:t>P</a:t>
            </a:r>
            <a:r>
              <a:rPr lang="en-US" sz="2000" dirty="0">
                <a:solidFill>
                  <a:srgbClr val="008380"/>
                </a:solidFill>
              </a:rPr>
              <a:t>(E | B, A, J, M) = </a:t>
            </a:r>
            <a:r>
              <a:rPr lang="en-US" sz="2000" b="1" dirty="0">
                <a:solidFill>
                  <a:srgbClr val="008380"/>
                </a:solidFill>
              </a:rPr>
              <a:t>P</a:t>
            </a:r>
            <a:r>
              <a:rPr lang="en-US" sz="2000" dirty="0">
                <a:solidFill>
                  <a:srgbClr val="008380"/>
                </a:solidFill>
              </a:rPr>
              <a:t>(E | A, B)?</a:t>
            </a:r>
            <a:endParaRPr lang="en-US" sz="2800" dirty="0">
              <a:solidFill>
                <a:srgbClr val="008380"/>
              </a:solidFill>
            </a:endParaRPr>
          </a:p>
        </p:txBody>
      </p:sp>
      <p:sp>
        <p:nvSpPr>
          <p:cNvPr id="24579" name="Rectangle 3"/>
          <p:cNvSpPr>
            <a:spLocks noGrp="1" noChangeArrowheads="1"/>
          </p:cNvSpPr>
          <p:nvPr>
            <p:ph type="title"/>
          </p:nvPr>
        </p:nvSpPr>
        <p:spPr/>
        <p:txBody>
          <a:bodyPr/>
          <a:lstStyle/>
          <a:p>
            <a:pPr eaLnBrk="1" hangingPunct="1"/>
            <a:r>
              <a:rPr lang="en-US"/>
              <a:t>Example</a:t>
            </a:r>
          </a:p>
        </p:txBody>
      </p:sp>
      <p:pic>
        <p:nvPicPr>
          <p:cNvPr id="24580" name="Picture 4" descr="burglary-make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700808"/>
            <a:ext cx="2438400" cy="212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946F7D61-D8F2-FD4A-B495-7DFA4BEB0B6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dirty="0"/>
          </a:p>
        </p:txBody>
      </p:sp>
    </p:spTree>
    <p:extLst>
      <p:ext uri="{BB962C8B-B14F-4D97-AF65-F5344CB8AC3E}">
        <p14:creationId xmlns:p14="http://schemas.microsoft.com/office/powerpoint/2010/main" val="3269764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67544" y="1340768"/>
            <a:ext cx="8229600" cy="4525963"/>
          </a:xfrm>
        </p:spPr>
        <p:txBody>
          <a:bodyPr/>
          <a:lstStyle/>
          <a:p>
            <a:pPr eaLnBrk="1" hangingPunct="1"/>
            <a:r>
              <a:rPr lang="en-US" sz="2000" dirty="0"/>
              <a:t>Suppose we choose the ordering </a:t>
            </a:r>
            <a:r>
              <a:rPr lang="en-US" sz="2000" dirty="0">
                <a:solidFill>
                  <a:srgbClr val="008380"/>
                </a:solidFill>
              </a:rPr>
              <a:t>M, J, A, B, E</a:t>
            </a:r>
            <a:br>
              <a:rPr lang="en-US" sz="2000" dirty="0"/>
            </a:br>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buFont typeface="Times" charset="0"/>
              <a:buNone/>
            </a:pPr>
            <a:r>
              <a:rPr lang="en-US" sz="2000" b="1" dirty="0">
                <a:solidFill>
                  <a:srgbClr val="008380"/>
                </a:solidFill>
              </a:rPr>
              <a:t>P</a:t>
            </a:r>
            <a:r>
              <a:rPr lang="en-US" sz="2000" dirty="0">
                <a:solidFill>
                  <a:srgbClr val="008380"/>
                </a:solidFill>
              </a:rPr>
              <a:t>(J | M) = </a:t>
            </a:r>
            <a:r>
              <a:rPr lang="en-US" sz="2000" b="1" dirty="0">
                <a:solidFill>
                  <a:srgbClr val="008380"/>
                </a:solidFill>
              </a:rPr>
              <a:t>P</a:t>
            </a:r>
            <a:r>
              <a:rPr lang="en-US" sz="2000" dirty="0">
                <a:solidFill>
                  <a:srgbClr val="008380"/>
                </a:solidFill>
              </a:rPr>
              <a:t>(J)? </a:t>
            </a:r>
            <a:r>
              <a:rPr lang="en-US" sz="2000" b="1" dirty="0"/>
              <a:t>No </a:t>
            </a:r>
          </a:p>
          <a:p>
            <a:pPr eaLnBrk="1" hangingPunct="1">
              <a:buFont typeface="Times" charset="0"/>
              <a:buNone/>
            </a:pPr>
            <a:r>
              <a:rPr lang="en-US" sz="2000" b="1" dirty="0">
                <a:solidFill>
                  <a:srgbClr val="008380"/>
                </a:solidFill>
              </a:rPr>
              <a:t>P</a:t>
            </a:r>
            <a:r>
              <a:rPr lang="en-US" sz="2000" dirty="0">
                <a:solidFill>
                  <a:srgbClr val="008380"/>
                </a:solidFill>
              </a:rPr>
              <a:t>(A | J, M) = </a:t>
            </a:r>
            <a:r>
              <a:rPr lang="en-US" sz="2000" b="1" dirty="0">
                <a:solidFill>
                  <a:srgbClr val="008380"/>
                </a:solidFill>
              </a:rPr>
              <a:t>P</a:t>
            </a:r>
            <a:r>
              <a:rPr lang="en-US" sz="2000" dirty="0">
                <a:solidFill>
                  <a:srgbClr val="008380"/>
                </a:solidFill>
              </a:rPr>
              <a:t>(A | J)? </a:t>
            </a:r>
            <a:r>
              <a:rPr lang="en-US" sz="2000" b="1" dirty="0">
                <a:solidFill>
                  <a:srgbClr val="008380"/>
                </a:solidFill>
              </a:rPr>
              <a:t>P</a:t>
            </a:r>
            <a:r>
              <a:rPr lang="en-US" sz="2000" dirty="0">
                <a:solidFill>
                  <a:srgbClr val="008380"/>
                </a:solidFill>
              </a:rPr>
              <a:t>(A | J, M) = </a:t>
            </a:r>
            <a:r>
              <a:rPr lang="en-US" sz="2000" b="1" dirty="0">
                <a:solidFill>
                  <a:srgbClr val="008380"/>
                </a:solidFill>
              </a:rPr>
              <a:t>P</a:t>
            </a:r>
            <a:r>
              <a:rPr lang="en-US" sz="2000" dirty="0">
                <a:solidFill>
                  <a:srgbClr val="008380"/>
                </a:solidFill>
              </a:rPr>
              <a:t>(A)? </a:t>
            </a:r>
            <a:r>
              <a:rPr lang="en-US" sz="2000" b="1" dirty="0">
                <a:solidFill>
                  <a:srgbClr val="000000"/>
                </a:solidFill>
              </a:rPr>
              <a:t>No</a:t>
            </a:r>
          </a:p>
          <a:p>
            <a:pPr eaLnBrk="1" hangingPunct="1">
              <a:buFont typeface="Times" charset="0"/>
              <a:buNone/>
            </a:pPr>
            <a:r>
              <a:rPr lang="en-US" sz="2000" b="1" dirty="0">
                <a:solidFill>
                  <a:srgbClr val="008380"/>
                </a:solidFill>
              </a:rPr>
              <a:t>P</a:t>
            </a:r>
            <a:r>
              <a:rPr lang="en-US" sz="2000" dirty="0">
                <a:solidFill>
                  <a:srgbClr val="008380"/>
                </a:solidFill>
              </a:rPr>
              <a:t>(B | A, J, M) = </a:t>
            </a:r>
            <a:r>
              <a:rPr lang="en-US" sz="2000" b="1" dirty="0">
                <a:solidFill>
                  <a:srgbClr val="008380"/>
                </a:solidFill>
              </a:rPr>
              <a:t>P</a:t>
            </a:r>
            <a:r>
              <a:rPr lang="en-US" sz="2000" dirty="0">
                <a:solidFill>
                  <a:srgbClr val="008380"/>
                </a:solidFill>
              </a:rPr>
              <a:t>(B | A)? </a:t>
            </a:r>
            <a:r>
              <a:rPr lang="en-US" sz="2000" b="1" dirty="0">
                <a:solidFill>
                  <a:srgbClr val="000000"/>
                </a:solidFill>
              </a:rPr>
              <a:t>Yes</a:t>
            </a:r>
          </a:p>
          <a:p>
            <a:pPr eaLnBrk="1" hangingPunct="1">
              <a:buFont typeface="Times" charset="0"/>
              <a:buNone/>
            </a:pPr>
            <a:r>
              <a:rPr lang="en-US" sz="2000" b="1" dirty="0">
                <a:solidFill>
                  <a:srgbClr val="008380"/>
                </a:solidFill>
              </a:rPr>
              <a:t>P</a:t>
            </a:r>
            <a:r>
              <a:rPr lang="en-US" sz="2000" dirty="0">
                <a:solidFill>
                  <a:srgbClr val="008380"/>
                </a:solidFill>
              </a:rPr>
              <a:t>(B | A, J, M) = </a:t>
            </a:r>
            <a:r>
              <a:rPr lang="en-US" sz="2000" b="1" dirty="0">
                <a:solidFill>
                  <a:srgbClr val="008380"/>
                </a:solidFill>
              </a:rPr>
              <a:t>P</a:t>
            </a:r>
            <a:r>
              <a:rPr lang="en-US" sz="2000" dirty="0">
                <a:solidFill>
                  <a:srgbClr val="008380"/>
                </a:solidFill>
              </a:rPr>
              <a:t>(B)? </a:t>
            </a:r>
            <a:r>
              <a:rPr lang="en-US" sz="2000" b="1" dirty="0">
                <a:solidFill>
                  <a:srgbClr val="000000"/>
                </a:solidFill>
              </a:rPr>
              <a:t>No</a:t>
            </a:r>
          </a:p>
          <a:p>
            <a:pPr eaLnBrk="1" hangingPunct="1">
              <a:buFont typeface="Times" charset="0"/>
              <a:buNone/>
            </a:pPr>
            <a:r>
              <a:rPr lang="en-US" sz="2000" b="1" dirty="0">
                <a:solidFill>
                  <a:srgbClr val="008380"/>
                </a:solidFill>
              </a:rPr>
              <a:t>P</a:t>
            </a:r>
            <a:r>
              <a:rPr lang="en-US" sz="2000" dirty="0">
                <a:solidFill>
                  <a:srgbClr val="008380"/>
                </a:solidFill>
              </a:rPr>
              <a:t>(E | B, A, J, M) = </a:t>
            </a:r>
            <a:r>
              <a:rPr lang="en-US" sz="2000" b="1" dirty="0">
                <a:solidFill>
                  <a:srgbClr val="008380"/>
                </a:solidFill>
              </a:rPr>
              <a:t>P</a:t>
            </a:r>
            <a:r>
              <a:rPr lang="en-US" sz="2000" dirty="0">
                <a:solidFill>
                  <a:srgbClr val="008380"/>
                </a:solidFill>
              </a:rPr>
              <a:t>(E | A)? </a:t>
            </a:r>
            <a:r>
              <a:rPr lang="en-US" sz="2000" b="1" dirty="0">
                <a:solidFill>
                  <a:srgbClr val="000000"/>
                </a:solidFill>
              </a:rPr>
              <a:t>No</a:t>
            </a:r>
          </a:p>
          <a:p>
            <a:pPr eaLnBrk="1" hangingPunct="1">
              <a:buFont typeface="Times" charset="0"/>
              <a:buNone/>
            </a:pPr>
            <a:r>
              <a:rPr lang="en-US" sz="2000" b="1" dirty="0">
                <a:solidFill>
                  <a:srgbClr val="008380"/>
                </a:solidFill>
              </a:rPr>
              <a:t>P</a:t>
            </a:r>
            <a:r>
              <a:rPr lang="en-US" sz="2000" dirty="0">
                <a:solidFill>
                  <a:srgbClr val="008380"/>
                </a:solidFill>
              </a:rPr>
              <a:t>(E | B, A, J, M) = </a:t>
            </a:r>
            <a:r>
              <a:rPr lang="en-US" sz="2000" b="1" dirty="0">
                <a:solidFill>
                  <a:srgbClr val="008380"/>
                </a:solidFill>
              </a:rPr>
              <a:t>P</a:t>
            </a:r>
            <a:r>
              <a:rPr lang="en-US" sz="2000" dirty="0">
                <a:solidFill>
                  <a:srgbClr val="008380"/>
                </a:solidFill>
              </a:rPr>
              <a:t>(E | A, B)? </a:t>
            </a:r>
            <a:r>
              <a:rPr lang="en-US" sz="2000" b="1" dirty="0">
                <a:solidFill>
                  <a:srgbClr val="000000"/>
                </a:solidFill>
              </a:rPr>
              <a:t>Yes</a:t>
            </a:r>
            <a:endParaRPr lang="en-US" sz="2000" dirty="0">
              <a:solidFill>
                <a:srgbClr val="000000"/>
              </a:solidFill>
            </a:endParaRPr>
          </a:p>
        </p:txBody>
      </p:sp>
      <p:sp>
        <p:nvSpPr>
          <p:cNvPr id="25603" name="Rectangle 3"/>
          <p:cNvSpPr>
            <a:spLocks noGrp="1" noChangeArrowheads="1"/>
          </p:cNvSpPr>
          <p:nvPr>
            <p:ph type="title"/>
          </p:nvPr>
        </p:nvSpPr>
        <p:spPr/>
        <p:txBody>
          <a:bodyPr/>
          <a:lstStyle/>
          <a:p>
            <a:pPr eaLnBrk="1" hangingPunct="1"/>
            <a:r>
              <a:rPr lang="en-US"/>
              <a:t>Example</a:t>
            </a:r>
          </a:p>
        </p:txBody>
      </p:sp>
      <p:pic>
        <p:nvPicPr>
          <p:cNvPr id="25604" name="Picture 4" descr="burglary-make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49513"/>
            <a:ext cx="2438400" cy="212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ECD306B9-DEC6-1D49-A178-1FDAF200CE0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dirty="0"/>
          </a:p>
        </p:txBody>
      </p:sp>
    </p:spTree>
    <p:extLst>
      <p:ext uri="{BB962C8B-B14F-4D97-AF65-F5344CB8AC3E}">
        <p14:creationId xmlns:p14="http://schemas.microsoft.com/office/powerpoint/2010/main" val="575895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Example contd.</a:t>
            </a:r>
          </a:p>
        </p:txBody>
      </p:sp>
      <p:sp>
        <p:nvSpPr>
          <p:cNvPr id="26627" name="Rectangle 3"/>
          <p:cNvSpPr>
            <a:spLocks noGrp="1" noChangeArrowheads="1"/>
          </p:cNvSpPr>
          <p:nvPr>
            <p:ph type="body" idx="1"/>
          </p:nvPr>
        </p:nvSpPr>
        <p:spPr/>
        <p:txBody>
          <a:bodyPr/>
          <a:lstStyle/>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r>
              <a:rPr lang="en-US" sz="1800" dirty="0"/>
              <a:t>Deciding conditional independence is hard in non-causal directions</a:t>
            </a:r>
          </a:p>
          <a:p>
            <a:pPr eaLnBrk="1" hangingPunct="1"/>
            <a:r>
              <a:rPr lang="en-US" sz="1800" dirty="0"/>
              <a:t>(Causal models and conditional independence seem hardwired for humans!)</a:t>
            </a:r>
          </a:p>
          <a:p>
            <a:pPr eaLnBrk="1" hangingPunct="1"/>
            <a:r>
              <a:rPr lang="en-US" sz="1800" dirty="0"/>
              <a:t>Network is less compact:</a:t>
            </a:r>
            <a:r>
              <a:rPr lang="en-US" sz="1800" dirty="0">
                <a:solidFill>
                  <a:srgbClr val="008380"/>
                </a:solidFill>
              </a:rPr>
              <a:t> 1 + 2 + 4 + 2 + 4 = 13 </a:t>
            </a:r>
            <a:r>
              <a:rPr lang="en-US" sz="1800" dirty="0"/>
              <a:t>numbers needed</a:t>
            </a:r>
            <a:br>
              <a:rPr lang="en-US" sz="1800" dirty="0"/>
            </a:br>
            <a:r>
              <a:rPr lang="en-US" sz="1800" dirty="0"/>
              <a:t>instead of </a:t>
            </a:r>
            <a:r>
              <a:rPr lang="en-US" sz="1800" dirty="0">
                <a:solidFill>
                  <a:srgbClr val="008380"/>
                </a:solidFill>
              </a:rPr>
              <a:t>10</a:t>
            </a:r>
            <a:r>
              <a:rPr lang="en-US" sz="1800" dirty="0"/>
              <a:t>.</a:t>
            </a:r>
          </a:p>
        </p:txBody>
      </p:sp>
      <p:pic>
        <p:nvPicPr>
          <p:cNvPr id="26628" name="Picture 4" descr="burglary-make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412776"/>
            <a:ext cx="2743200" cy="238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2141764C-EC6B-894C-9E2A-66B6828BEEC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dirty="0"/>
          </a:p>
        </p:txBody>
      </p:sp>
    </p:spTree>
    <p:extLst>
      <p:ext uri="{BB962C8B-B14F-4D97-AF65-F5344CB8AC3E}">
        <p14:creationId xmlns:p14="http://schemas.microsoft.com/office/powerpoint/2010/main" val="3627564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dirty="0"/>
              <a:t>Hybrid (</a:t>
            </a:r>
            <a:r>
              <a:rPr lang="de-DE" dirty="0" err="1"/>
              <a:t>discrete+continuous</a:t>
            </a:r>
            <a:r>
              <a:rPr lang="de-DE" dirty="0"/>
              <a:t>) </a:t>
            </a:r>
            <a:r>
              <a:rPr lang="de-DE" dirty="0" err="1"/>
              <a:t>networks</a:t>
            </a:r>
            <a:endParaRPr lang="de-DE" dirty="0"/>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7913" y="1874838"/>
            <a:ext cx="6988175" cy="4525962"/>
          </a:xfrm>
          <a:noFill/>
        </p:spPr>
      </p:pic>
      <p:sp>
        <p:nvSpPr>
          <p:cNvPr id="2" name="Textfeld 1"/>
          <p:cNvSpPr txBox="1"/>
          <p:nvPr/>
        </p:nvSpPr>
        <p:spPr>
          <a:xfrm>
            <a:off x="755576" y="1340768"/>
            <a:ext cx="6288087" cy="369332"/>
          </a:xfrm>
          <a:prstGeom prst="rect">
            <a:avLst/>
          </a:prstGeom>
          <a:noFill/>
        </p:spPr>
        <p:txBody>
          <a:bodyPr wrap="none" rtlCol="0">
            <a:spAutoFit/>
          </a:bodyPr>
          <a:lstStyle/>
          <a:p>
            <a:r>
              <a:rPr lang="de-DE" dirty="0"/>
              <a:t>BNs </a:t>
            </a:r>
            <a:r>
              <a:rPr lang="de-DE" dirty="0" err="1"/>
              <a:t>can</a:t>
            </a:r>
            <a:r>
              <a:rPr lang="de-DE" dirty="0"/>
              <a:t> also deal </a:t>
            </a:r>
            <a:r>
              <a:rPr lang="de-DE" dirty="0" err="1"/>
              <a:t>with</a:t>
            </a:r>
            <a:r>
              <a:rPr lang="de-DE" dirty="0"/>
              <a:t> </a:t>
            </a:r>
            <a:r>
              <a:rPr lang="de-DE" dirty="0" err="1"/>
              <a:t>continuous</a:t>
            </a:r>
            <a:r>
              <a:rPr lang="de-DE" dirty="0"/>
              <a:t> RVs </a:t>
            </a:r>
            <a:r>
              <a:rPr lang="de-DE" dirty="0" err="1"/>
              <a:t>or</a:t>
            </a:r>
            <a:r>
              <a:rPr lang="de-DE" dirty="0"/>
              <a:t> </a:t>
            </a:r>
            <a:r>
              <a:rPr lang="de-DE" dirty="0" err="1"/>
              <a:t>even</a:t>
            </a:r>
            <a:r>
              <a:rPr lang="de-DE" dirty="0"/>
              <a:t> hybrid </a:t>
            </a:r>
            <a:r>
              <a:rPr lang="de-DE" dirty="0" err="1"/>
              <a:t>ones</a:t>
            </a:r>
            <a:endParaRPr lang="de-DE" dirty="0"/>
          </a:p>
        </p:txBody>
      </p:sp>
      <p:sp>
        <p:nvSpPr>
          <p:cNvPr id="5" name="Slide Number Placeholder 3">
            <a:extLst>
              <a:ext uri="{FF2B5EF4-FFF2-40B4-BE49-F238E27FC236}">
                <a16:creationId xmlns:a16="http://schemas.microsoft.com/office/drawing/2014/main" id="{5C1A91FD-D215-9348-9C67-14510182D2B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dirty="0"/>
          </a:p>
        </p:txBody>
      </p:sp>
      <p:sp>
        <p:nvSpPr>
          <p:cNvPr id="3" name="TextBox 2">
            <a:extLst>
              <a:ext uri="{FF2B5EF4-FFF2-40B4-BE49-F238E27FC236}">
                <a16:creationId xmlns:a16="http://schemas.microsoft.com/office/drawing/2014/main" id="{9671AF66-702C-8841-F749-20CDCD1E3B8E}"/>
              </a:ext>
            </a:extLst>
          </p:cNvPr>
          <p:cNvSpPr txBox="1"/>
          <p:nvPr/>
        </p:nvSpPr>
        <p:spPr>
          <a:xfrm>
            <a:off x="5727881" y="5262251"/>
            <a:ext cx="2228495" cy="307777"/>
          </a:xfrm>
          <a:prstGeom prst="rect">
            <a:avLst/>
          </a:prstGeom>
          <a:noFill/>
        </p:spPr>
        <p:txBody>
          <a:bodyPr wrap="none" rtlCol="0">
            <a:spAutoFit/>
          </a:bodyPr>
          <a:lstStyle/>
          <a:p>
            <a:r>
              <a:rPr lang="en-DE" sz="1400" dirty="0"/>
              <a:t>(e.g., Gaussian Distribution)</a:t>
            </a:r>
          </a:p>
        </p:txBody>
      </p:sp>
    </p:spTree>
    <p:extLst>
      <p:ext uri="{BB962C8B-B14F-4D97-AF65-F5344CB8AC3E}">
        <p14:creationId xmlns:p14="http://schemas.microsoft.com/office/powerpoint/2010/main" val="40012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Full joint probability distribution</a:t>
            </a:r>
          </a:p>
        </p:txBody>
      </p:sp>
      <p:sp>
        <p:nvSpPr>
          <p:cNvPr id="43011" name="Rectangle 3"/>
          <p:cNvSpPr>
            <a:spLocks noGrp="1" noChangeArrowheads="1"/>
          </p:cNvSpPr>
          <p:nvPr>
            <p:ph type="body" idx="1"/>
          </p:nvPr>
        </p:nvSpPr>
        <p:spPr/>
        <p:txBody>
          <a:bodyPr/>
          <a:lstStyle/>
          <a:p>
            <a:pPr lvl="4" eaLnBrk="1" hangingPunct="1">
              <a:lnSpc>
                <a:spcPct val="80000"/>
              </a:lnSpc>
              <a:buFont typeface="Wingdings" charset="0"/>
              <a:buNone/>
            </a:pPr>
            <a:r>
              <a:rPr lang="en-US" sz="1200" dirty="0">
                <a:ea typeface="ＭＳ Ｐゴシック" charset="0"/>
              </a:rPr>
              <a:t>			</a:t>
            </a:r>
          </a:p>
          <a:p>
            <a:pPr eaLnBrk="1" hangingPunct="1">
              <a:lnSpc>
                <a:spcPct val="80000"/>
              </a:lnSpc>
            </a:pPr>
            <a:r>
              <a:rPr lang="en-US" sz="1800" dirty="0">
                <a:solidFill>
                  <a:schemeClr val="accent2"/>
                </a:solidFill>
                <a:ea typeface="ＭＳ Ｐゴシック" charset="0"/>
              </a:rPr>
              <a:t>Joint probability distribution</a:t>
            </a:r>
            <a:r>
              <a:rPr lang="en-US" sz="1800" dirty="0">
                <a:ea typeface="ＭＳ Ｐゴシック" charset="0"/>
              </a:rPr>
              <a:t> for a set of random variables gives the probability of every atomic event on those random variables</a:t>
            </a:r>
          </a:p>
          <a:p>
            <a:pPr lvl="1" eaLnBrk="1" hangingPunct="1">
              <a:lnSpc>
                <a:spcPct val="80000"/>
              </a:lnSpc>
              <a:buFont typeface="Wingdings" charset="0"/>
              <a:buNone/>
            </a:pP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dirty="0" err="1">
                <a:solidFill>
                  <a:schemeClr val="accent1">
                    <a:lumMod val="50000"/>
                  </a:schemeClr>
                </a:solidFill>
                <a:ea typeface="ＭＳ Ｐゴシック" charset="0"/>
              </a:rPr>
              <a:t>Weather,Cavity</a:t>
            </a:r>
            <a:r>
              <a:rPr lang="en-US" sz="1600" dirty="0">
                <a:solidFill>
                  <a:schemeClr val="accent1">
                    <a:lumMod val="50000"/>
                  </a:schemeClr>
                </a:solidFill>
                <a:ea typeface="ＭＳ Ｐゴシック" charset="0"/>
              </a:rPr>
              <a:t>)</a:t>
            </a:r>
            <a:r>
              <a:rPr lang="en-US" sz="1600" dirty="0">
                <a:ea typeface="ＭＳ Ｐゴシック" charset="0"/>
              </a:rPr>
              <a:t> is a 4 </a:t>
            </a:r>
            <a:r>
              <a:rPr lang="en-US" sz="1600" dirty="0">
                <a:ea typeface="ＭＳ Ｐゴシック" charset="0"/>
                <a:cs typeface="Arial" charset="0"/>
              </a:rPr>
              <a:t>× </a:t>
            </a:r>
            <a:r>
              <a:rPr lang="en-US" sz="1600" dirty="0">
                <a:ea typeface="ＭＳ Ｐゴシック" charset="0"/>
              </a:rPr>
              <a:t>2 matrix of values: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buFont typeface="Times" charset="0"/>
              <a:buNone/>
            </a:pPr>
            <a:r>
              <a:rPr lang="en-US" sz="1800" dirty="0">
                <a:ea typeface="ＭＳ Ｐゴシック" charset="0"/>
              </a:rPr>
              <a:t>	Weather =		sunny	rainy	cloudy	snow </a:t>
            </a:r>
          </a:p>
          <a:p>
            <a:pPr eaLnBrk="1" hangingPunct="1">
              <a:lnSpc>
                <a:spcPct val="80000"/>
              </a:lnSpc>
              <a:buFont typeface="Times" charset="0"/>
              <a:buNone/>
            </a:pPr>
            <a:r>
              <a:rPr lang="en-US" sz="1800" dirty="0">
                <a:ea typeface="ＭＳ Ｐゴシック" charset="0"/>
              </a:rPr>
              <a:t>	Cavity = true 		0.144	0.02 	0.016 	0.02</a:t>
            </a:r>
          </a:p>
          <a:p>
            <a:pPr eaLnBrk="1" hangingPunct="1">
              <a:lnSpc>
                <a:spcPct val="80000"/>
              </a:lnSpc>
              <a:buFont typeface="Times" charset="0"/>
              <a:buNone/>
            </a:pPr>
            <a:r>
              <a:rPr lang="en-US" sz="1800" dirty="0">
                <a:ea typeface="ＭＳ Ｐゴシック" charset="0"/>
              </a:rPr>
              <a:t>	Cavity = false		0.576	0.08 	0.064 	0.08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Full joint probability distribution: all random variables involved</a:t>
            </a:r>
            <a:endParaRPr lang="en-US" sz="2400" dirty="0">
              <a:ea typeface="ＭＳ Ｐゴシック" charset="0"/>
            </a:endParaRPr>
          </a:p>
          <a:p>
            <a:pPr lvl="1" eaLnBrk="1" hangingPunct="1">
              <a:lnSpc>
                <a:spcPct val="80000"/>
              </a:lnSpc>
            </a:pP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(Toothache, Catch, Cavity, Weather)</a:t>
            </a:r>
          </a:p>
          <a:p>
            <a:pPr lvl="1" eaLnBrk="1" hangingPunct="1">
              <a:lnSpc>
                <a:spcPct val="80000"/>
              </a:lnSpc>
            </a:pPr>
            <a:endParaRPr lang="en-US" sz="1600" dirty="0">
              <a:solidFill>
                <a:srgbClr val="FF0000"/>
              </a:solidFill>
              <a:ea typeface="ＭＳ Ｐゴシック" charset="0"/>
            </a:endParaRPr>
          </a:p>
          <a:p>
            <a:pPr eaLnBrk="1" hangingPunct="1">
              <a:lnSpc>
                <a:spcPct val="80000"/>
              </a:lnSpc>
            </a:pPr>
            <a:r>
              <a:rPr lang="en-US" sz="1800" dirty="0">
                <a:solidFill>
                  <a:srgbClr val="FF0000"/>
                </a:solidFill>
                <a:ea typeface="ＭＳ Ｐゴシック" charset="0"/>
              </a:rPr>
              <a:t>Every query about a domain can be answered by the full joint distribution</a:t>
            </a:r>
          </a:p>
        </p:txBody>
      </p:sp>
      <p:sp>
        <p:nvSpPr>
          <p:cNvPr id="43012" name="Line 4"/>
          <p:cNvSpPr>
            <a:spLocks noChangeShapeType="1"/>
          </p:cNvSpPr>
          <p:nvPr/>
        </p:nvSpPr>
        <p:spPr bwMode="auto">
          <a:xfrm>
            <a:off x="827584" y="2852936"/>
            <a:ext cx="562967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43013" name="Line 5"/>
          <p:cNvSpPr>
            <a:spLocks noChangeShapeType="1"/>
          </p:cNvSpPr>
          <p:nvPr/>
        </p:nvSpPr>
        <p:spPr bwMode="auto">
          <a:xfrm flipH="1">
            <a:off x="2267744" y="2484636"/>
            <a:ext cx="99" cy="101637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a:t>
            </a:fld>
            <a:endParaRPr lang="de-DE" dirty="0"/>
          </a:p>
        </p:txBody>
      </p:sp>
    </p:spTree>
    <p:extLst>
      <p:ext uri="{BB962C8B-B14F-4D97-AF65-F5344CB8AC3E}">
        <p14:creationId xmlns:p14="http://schemas.microsoft.com/office/powerpoint/2010/main" val="1473785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DE"/>
              <a:t>Continuous child variables</a:t>
            </a:r>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5850" y="2008188"/>
            <a:ext cx="6972300" cy="4257675"/>
          </a:xfrm>
          <a:noFill/>
        </p:spPr>
      </p:pic>
      <p:sp>
        <p:nvSpPr>
          <p:cNvPr id="4" name="Slide Number Placeholder 3">
            <a:extLst>
              <a:ext uri="{FF2B5EF4-FFF2-40B4-BE49-F238E27FC236}">
                <a16:creationId xmlns:a16="http://schemas.microsoft.com/office/drawing/2014/main" id="{651599EA-E512-194B-82E1-C99F046D1A3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dirty="0"/>
          </a:p>
        </p:txBody>
      </p:sp>
    </p:spTree>
    <p:extLst>
      <p:ext uri="{BB962C8B-B14F-4D97-AF65-F5344CB8AC3E}">
        <p14:creationId xmlns:p14="http://schemas.microsoft.com/office/powerpoint/2010/main" val="3201106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a:t>Continuous child variables</a:t>
            </a:r>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989138"/>
            <a:ext cx="7551737" cy="4648200"/>
          </a:xfrm>
          <a:noFill/>
        </p:spPr>
      </p:pic>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786765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7113D296-5CE5-6E4D-98FF-6C907549475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51</a:t>
            </a:fld>
            <a:endParaRPr lang="de-DE" dirty="0"/>
          </a:p>
        </p:txBody>
      </p:sp>
      <p:sp>
        <p:nvSpPr>
          <p:cNvPr id="2" name="TextBox 1">
            <a:extLst>
              <a:ext uri="{FF2B5EF4-FFF2-40B4-BE49-F238E27FC236}">
                <a16:creationId xmlns:a16="http://schemas.microsoft.com/office/drawing/2014/main" id="{6075091F-365A-FB26-E9F5-53C7BCBCFF8C}"/>
              </a:ext>
            </a:extLst>
          </p:cNvPr>
          <p:cNvSpPr txBox="1"/>
          <p:nvPr/>
        </p:nvSpPr>
        <p:spPr>
          <a:xfrm>
            <a:off x="3491880" y="6237312"/>
            <a:ext cx="2130711" cy="369332"/>
          </a:xfrm>
          <a:prstGeom prst="rect">
            <a:avLst/>
          </a:prstGeom>
          <a:noFill/>
        </p:spPr>
        <p:txBody>
          <a:bodyPr wrap="none" rtlCol="0">
            <a:spAutoFit/>
          </a:bodyPr>
          <a:lstStyle/>
          <a:p>
            <a:r>
              <a:rPr lang="en-DE" dirty="0"/>
              <a:t>LG = linear Gaussian</a:t>
            </a:r>
          </a:p>
        </p:txBody>
      </p:sp>
    </p:spTree>
    <p:extLst>
      <p:ext uri="{BB962C8B-B14F-4D97-AF65-F5344CB8AC3E}">
        <p14:creationId xmlns:p14="http://schemas.microsoft.com/office/powerpoint/2010/main" val="4083014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Noisy-OR-Representation</a:t>
            </a:r>
          </a:p>
        </p:txBody>
      </p:sp>
      <p:sp>
        <p:nvSpPr>
          <p:cNvPr id="3" name="Inhaltsplatzhalter 2"/>
          <p:cNvSpPr>
            <a:spLocks noGrp="1"/>
          </p:cNvSpPr>
          <p:nvPr>
            <p:ph idx="1"/>
          </p:nvPr>
        </p:nvSpPr>
        <p:spPr>
          <a:xfrm>
            <a:off x="457200" y="4797152"/>
            <a:ext cx="4978896" cy="1368698"/>
          </a:xfrm>
        </p:spPr>
        <p:txBody>
          <a:bodyPr/>
          <a:lstStyle/>
          <a:p>
            <a:r>
              <a:rPr lang="en-US"/>
              <a:t>Substantial reduction of the probabilities to be stored</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52</a:t>
            </a:fld>
            <a:endParaRPr lang="de-DE"/>
          </a:p>
        </p:txBody>
      </p:sp>
      <p:sp>
        <p:nvSpPr>
          <p:cNvPr id="6" name="Oval 5"/>
          <p:cNvSpPr/>
          <p:nvPr/>
        </p:nvSpPr>
        <p:spPr>
          <a:xfrm>
            <a:off x="1619672" y="2708920"/>
            <a:ext cx="720080" cy="720080"/>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C</a:t>
            </a:r>
          </a:p>
        </p:txBody>
      </p:sp>
      <p:cxnSp>
        <p:nvCxnSpPr>
          <p:cNvPr id="8" name="Gerade Verbindung mit Pfeil 7"/>
          <p:cNvCxnSpPr>
            <a:endCxn id="6" idx="1"/>
          </p:cNvCxnSpPr>
          <p:nvPr/>
        </p:nvCxnSpPr>
        <p:spPr>
          <a:xfrm>
            <a:off x="971600" y="1988840"/>
            <a:ext cx="753525" cy="82553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a:endCxn id="6" idx="7"/>
          </p:cNvCxnSpPr>
          <p:nvPr/>
        </p:nvCxnSpPr>
        <p:spPr>
          <a:xfrm flipH="1">
            <a:off x="2234299" y="2060848"/>
            <a:ext cx="753525" cy="75352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827584" y="2204864"/>
            <a:ext cx="479618" cy="369332"/>
          </a:xfrm>
          <a:prstGeom prst="rect">
            <a:avLst/>
          </a:prstGeom>
          <a:noFill/>
        </p:spPr>
        <p:txBody>
          <a:bodyPr wrap="none" rtlCol="0">
            <a:spAutoFit/>
          </a:bodyPr>
          <a:lstStyle/>
          <a:p>
            <a:r>
              <a:rPr lang="de-DE" dirty="0"/>
              <a:t>0.8</a:t>
            </a:r>
          </a:p>
        </p:txBody>
      </p:sp>
      <p:sp>
        <p:nvSpPr>
          <p:cNvPr id="14" name="Textfeld 13"/>
          <p:cNvSpPr txBox="1"/>
          <p:nvPr/>
        </p:nvSpPr>
        <p:spPr>
          <a:xfrm>
            <a:off x="2699792" y="2204864"/>
            <a:ext cx="479618" cy="369332"/>
          </a:xfrm>
          <a:prstGeom prst="rect">
            <a:avLst/>
          </a:prstGeom>
          <a:noFill/>
        </p:spPr>
        <p:txBody>
          <a:bodyPr wrap="none" rtlCol="0">
            <a:spAutoFit/>
          </a:bodyPr>
          <a:lstStyle/>
          <a:p>
            <a:r>
              <a:rPr lang="de-DE" dirty="0"/>
              <a:t>0.1</a:t>
            </a:r>
          </a:p>
        </p:txBody>
      </p:sp>
      <p:sp>
        <p:nvSpPr>
          <p:cNvPr id="17" name="Oval 16"/>
          <p:cNvSpPr/>
          <p:nvPr/>
        </p:nvSpPr>
        <p:spPr>
          <a:xfrm>
            <a:off x="5185741" y="2780928"/>
            <a:ext cx="720080" cy="720080"/>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C</a:t>
            </a:r>
          </a:p>
        </p:txBody>
      </p:sp>
      <p:cxnSp>
        <p:nvCxnSpPr>
          <p:cNvPr id="18" name="Gerade Verbindung mit Pfeil 17"/>
          <p:cNvCxnSpPr>
            <a:endCxn id="17" idx="1"/>
          </p:cNvCxnSpPr>
          <p:nvPr/>
        </p:nvCxnSpPr>
        <p:spPr>
          <a:xfrm>
            <a:off x="4537669" y="2060848"/>
            <a:ext cx="753525" cy="82553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a:endCxn id="17" idx="7"/>
          </p:cNvCxnSpPr>
          <p:nvPr/>
        </p:nvCxnSpPr>
        <p:spPr>
          <a:xfrm flipH="1">
            <a:off x="5800368" y="2060848"/>
            <a:ext cx="792088" cy="82553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463312" y="1340768"/>
            <a:ext cx="720080" cy="720080"/>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A</a:t>
            </a:r>
          </a:p>
        </p:txBody>
      </p:sp>
      <p:sp>
        <p:nvSpPr>
          <p:cNvPr id="22" name="Oval 21"/>
          <p:cNvSpPr/>
          <p:nvPr/>
        </p:nvSpPr>
        <p:spPr>
          <a:xfrm>
            <a:off x="2699792" y="1340768"/>
            <a:ext cx="720080" cy="720080"/>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B</a:t>
            </a:r>
          </a:p>
        </p:txBody>
      </p:sp>
      <p:sp>
        <p:nvSpPr>
          <p:cNvPr id="23" name="Oval 22"/>
          <p:cNvSpPr/>
          <p:nvPr/>
        </p:nvSpPr>
        <p:spPr>
          <a:xfrm>
            <a:off x="4139952" y="1340768"/>
            <a:ext cx="720080" cy="720080"/>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A</a:t>
            </a:r>
          </a:p>
        </p:txBody>
      </p:sp>
      <p:sp>
        <p:nvSpPr>
          <p:cNvPr id="24" name="Oval 23"/>
          <p:cNvSpPr/>
          <p:nvPr/>
        </p:nvSpPr>
        <p:spPr>
          <a:xfrm>
            <a:off x="6376432" y="1340768"/>
            <a:ext cx="720080" cy="720080"/>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B</a:t>
            </a:r>
          </a:p>
        </p:txBody>
      </p:sp>
      <p:sp>
        <p:nvSpPr>
          <p:cNvPr id="59" name="Rechteck 58"/>
          <p:cNvSpPr/>
          <p:nvPr/>
        </p:nvSpPr>
        <p:spPr>
          <a:xfrm>
            <a:off x="6300192" y="2780928"/>
            <a:ext cx="2376264" cy="1800200"/>
          </a:xfrm>
          <a:prstGeom prst="rect">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60" name="Gerade Verbindung 59"/>
          <p:cNvCxnSpPr/>
          <p:nvPr/>
        </p:nvCxnSpPr>
        <p:spPr>
          <a:xfrm>
            <a:off x="6300192" y="3140968"/>
            <a:ext cx="237626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Gerade Verbindung 60"/>
          <p:cNvCxnSpPr/>
          <p:nvPr/>
        </p:nvCxnSpPr>
        <p:spPr>
          <a:xfrm>
            <a:off x="6300192" y="3501008"/>
            <a:ext cx="237626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Gerade Verbindung 61"/>
          <p:cNvCxnSpPr/>
          <p:nvPr/>
        </p:nvCxnSpPr>
        <p:spPr>
          <a:xfrm>
            <a:off x="6300192" y="3861048"/>
            <a:ext cx="237626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Gerade Verbindung 62"/>
          <p:cNvCxnSpPr/>
          <p:nvPr/>
        </p:nvCxnSpPr>
        <p:spPr>
          <a:xfrm>
            <a:off x="6300192" y="4221088"/>
            <a:ext cx="237626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4" name="Textfeld 63"/>
          <p:cNvSpPr txBox="1"/>
          <p:nvPr/>
        </p:nvSpPr>
        <p:spPr>
          <a:xfrm>
            <a:off x="6300192" y="2780928"/>
            <a:ext cx="325935" cy="369332"/>
          </a:xfrm>
          <a:prstGeom prst="rect">
            <a:avLst/>
          </a:prstGeom>
          <a:noFill/>
        </p:spPr>
        <p:txBody>
          <a:bodyPr wrap="none" rtlCol="0">
            <a:spAutoFit/>
          </a:bodyPr>
          <a:lstStyle/>
          <a:p>
            <a:r>
              <a:rPr lang="de-DE" dirty="0"/>
              <a:t>A</a:t>
            </a:r>
          </a:p>
        </p:txBody>
      </p:sp>
      <p:sp>
        <p:nvSpPr>
          <p:cNvPr id="65" name="Textfeld 64"/>
          <p:cNvSpPr txBox="1"/>
          <p:nvPr/>
        </p:nvSpPr>
        <p:spPr>
          <a:xfrm>
            <a:off x="6660232" y="2780928"/>
            <a:ext cx="309777" cy="369332"/>
          </a:xfrm>
          <a:prstGeom prst="rect">
            <a:avLst/>
          </a:prstGeom>
          <a:noFill/>
        </p:spPr>
        <p:txBody>
          <a:bodyPr wrap="none" rtlCol="0">
            <a:spAutoFit/>
          </a:bodyPr>
          <a:lstStyle/>
          <a:p>
            <a:r>
              <a:rPr lang="de-DE" dirty="0"/>
              <a:t>B</a:t>
            </a:r>
          </a:p>
        </p:txBody>
      </p:sp>
      <p:sp>
        <p:nvSpPr>
          <p:cNvPr id="66" name="Textfeld 65"/>
          <p:cNvSpPr txBox="1"/>
          <p:nvPr/>
        </p:nvSpPr>
        <p:spPr>
          <a:xfrm>
            <a:off x="6300193" y="3140968"/>
            <a:ext cx="325934" cy="369332"/>
          </a:xfrm>
          <a:prstGeom prst="rect">
            <a:avLst/>
          </a:prstGeom>
          <a:noFill/>
        </p:spPr>
        <p:txBody>
          <a:bodyPr wrap="square" rtlCol="0">
            <a:spAutoFit/>
          </a:bodyPr>
          <a:lstStyle/>
          <a:p>
            <a:r>
              <a:rPr lang="de-DE" dirty="0"/>
              <a:t>f</a:t>
            </a:r>
          </a:p>
        </p:txBody>
      </p:sp>
      <p:sp>
        <p:nvSpPr>
          <p:cNvPr id="67" name="Textfeld 66"/>
          <p:cNvSpPr txBox="1"/>
          <p:nvPr/>
        </p:nvSpPr>
        <p:spPr>
          <a:xfrm>
            <a:off x="6660233" y="3140968"/>
            <a:ext cx="309776" cy="369332"/>
          </a:xfrm>
          <a:prstGeom prst="rect">
            <a:avLst/>
          </a:prstGeom>
          <a:noFill/>
        </p:spPr>
        <p:txBody>
          <a:bodyPr wrap="square" rtlCol="0">
            <a:spAutoFit/>
          </a:bodyPr>
          <a:lstStyle/>
          <a:p>
            <a:r>
              <a:rPr lang="de-DE" dirty="0"/>
              <a:t>f</a:t>
            </a:r>
          </a:p>
        </p:txBody>
      </p:sp>
      <p:sp>
        <p:nvSpPr>
          <p:cNvPr id="68" name="Textfeld 67"/>
          <p:cNvSpPr txBox="1"/>
          <p:nvPr/>
        </p:nvSpPr>
        <p:spPr>
          <a:xfrm>
            <a:off x="6300193" y="3501008"/>
            <a:ext cx="325934" cy="369332"/>
          </a:xfrm>
          <a:prstGeom prst="rect">
            <a:avLst/>
          </a:prstGeom>
          <a:noFill/>
        </p:spPr>
        <p:txBody>
          <a:bodyPr wrap="square" rtlCol="0">
            <a:spAutoFit/>
          </a:bodyPr>
          <a:lstStyle/>
          <a:p>
            <a:r>
              <a:rPr lang="de-DE" dirty="0"/>
              <a:t>f</a:t>
            </a:r>
          </a:p>
        </p:txBody>
      </p:sp>
      <p:sp>
        <p:nvSpPr>
          <p:cNvPr id="69" name="Textfeld 68"/>
          <p:cNvSpPr txBox="1"/>
          <p:nvPr/>
        </p:nvSpPr>
        <p:spPr>
          <a:xfrm>
            <a:off x="6660233" y="3501008"/>
            <a:ext cx="309776" cy="369332"/>
          </a:xfrm>
          <a:prstGeom prst="rect">
            <a:avLst/>
          </a:prstGeom>
          <a:noFill/>
        </p:spPr>
        <p:txBody>
          <a:bodyPr wrap="square" rtlCol="0">
            <a:spAutoFit/>
          </a:bodyPr>
          <a:lstStyle/>
          <a:p>
            <a:r>
              <a:rPr lang="de-DE" dirty="0"/>
              <a:t>t</a:t>
            </a:r>
          </a:p>
        </p:txBody>
      </p:sp>
      <p:sp>
        <p:nvSpPr>
          <p:cNvPr id="70" name="Textfeld 69"/>
          <p:cNvSpPr txBox="1"/>
          <p:nvPr/>
        </p:nvSpPr>
        <p:spPr>
          <a:xfrm>
            <a:off x="6300193" y="3861048"/>
            <a:ext cx="325934" cy="369332"/>
          </a:xfrm>
          <a:prstGeom prst="rect">
            <a:avLst/>
          </a:prstGeom>
          <a:noFill/>
        </p:spPr>
        <p:txBody>
          <a:bodyPr wrap="square" rtlCol="0">
            <a:spAutoFit/>
          </a:bodyPr>
          <a:lstStyle/>
          <a:p>
            <a:r>
              <a:rPr lang="de-DE" dirty="0"/>
              <a:t>t</a:t>
            </a:r>
          </a:p>
        </p:txBody>
      </p:sp>
      <p:sp>
        <p:nvSpPr>
          <p:cNvPr id="71" name="Textfeld 70"/>
          <p:cNvSpPr txBox="1"/>
          <p:nvPr/>
        </p:nvSpPr>
        <p:spPr>
          <a:xfrm>
            <a:off x="6660233" y="3861048"/>
            <a:ext cx="309776" cy="369332"/>
          </a:xfrm>
          <a:prstGeom prst="rect">
            <a:avLst/>
          </a:prstGeom>
          <a:noFill/>
        </p:spPr>
        <p:txBody>
          <a:bodyPr wrap="square" rtlCol="0">
            <a:spAutoFit/>
          </a:bodyPr>
          <a:lstStyle/>
          <a:p>
            <a:r>
              <a:rPr lang="de-DE" dirty="0"/>
              <a:t>f</a:t>
            </a:r>
          </a:p>
        </p:txBody>
      </p:sp>
      <p:sp>
        <p:nvSpPr>
          <p:cNvPr id="72" name="Textfeld 71"/>
          <p:cNvSpPr txBox="1"/>
          <p:nvPr/>
        </p:nvSpPr>
        <p:spPr>
          <a:xfrm>
            <a:off x="6300193" y="4221088"/>
            <a:ext cx="325934" cy="369332"/>
          </a:xfrm>
          <a:prstGeom prst="rect">
            <a:avLst/>
          </a:prstGeom>
          <a:noFill/>
        </p:spPr>
        <p:txBody>
          <a:bodyPr wrap="square" rtlCol="0">
            <a:spAutoFit/>
          </a:bodyPr>
          <a:lstStyle/>
          <a:p>
            <a:r>
              <a:rPr lang="de-DE" dirty="0"/>
              <a:t>t</a:t>
            </a:r>
          </a:p>
        </p:txBody>
      </p:sp>
      <p:sp>
        <p:nvSpPr>
          <p:cNvPr id="73" name="Textfeld 72"/>
          <p:cNvSpPr txBox="1"/>
          <p:nvPr/>
        </p:nvSpPr>
        <p:spPr>
          <a:xfrm>
            <a:off x="6660233" y="4221088"/>
            <a:ext cx="309776" cy="369332"/>
          </a:xfrm>
          <a:prstGeom prst="rect">
            <a:avLst/>
          </a:prstGeom>
          <a:noFill/>
        </p:spPr>
        <p:txBody>
          <a:bodyPr wrap="square" rtlCol="0">
            <a:spAutoFit/>
          </a:bodyPr>
          <a:lstStyle/>
          <a:p>
            <a:r>
              <a:rPr lang="de-DE" dirty="0"/>
              <a:t>t</a:t>
            </a:r>
          </a:p>
        </p:txBody>
      </p:sp>
      <p:sp>
        <p:nvSpPr>
          <p:cNvPr id="74" name="Textfeld 73"/>
          <p:cNvSpPr txBox="1"/>
          <p:nvPr/>
        </p:nvSpPr>
        <p:spPr>
          <a:xfrm>
            <a:off x="7164288" y="2780928"/>
            <a:ext cx="288079" cy="369332"/>
          </a:xfrm>
          <a:prstGeom prst="rect">
            <a:avLst/>
          </a:prstGeom>
          <a:noFill/>
        </p:spPr>
        <p:txBody>
          <a:bodyPr wrap="none" rtlCol="0">
            <a:spAutoFit/>
          </a:bodyPr>
          <a:lstStyle/>
          <a:p>
            <a:r>
              <a:rPr lang="de-DE" dirty="0"/>
              <a:t>c</a:t>
            </a:r>
          </a:p>
        </p:txBody>
      </p:sp>
      <p:sp>
        <p:nvSpPr>
          <p:cNvPr id="75" name="Textfeld 74"/>
          <p:cNvSpPr txBox="1"/>
          <p:nvPr/>
        </p:nvSpPr>
        <p:spPr>
          <a:xfrm>
            <a:off x="6948265" y="3140968"/>
            <a:ext cx="576064" cy="369332"/>
          </a:xfrm>
          <a:prstGeom prst="rect">
            <a:avLst/>
          </a:prstGeom>
          <a:noFill/>
        </p:spPr>
        <p:txBody>
          <a:bodyPr wrap="square" rtlCol="0">
            <a:spAutoFit/>
          </a:bodyPr>
          <a:lstStyle/>
          <a:p>
            <a:r>
              <a:rPr lang="de-DE" dirty="0"/>
              <a:t>0.0</a:t>
            </a:r>
          </a:p>
        </p:txBody>
      </p:sp>
      <p:sp>
        <p:nvSpPr>
          <p:cNvPr id="76" name="Textfeld 75"/>
          <p:cNvSpPr txBox="1"/>
          <p:nvPr/>
        </p:nvSpPr>
        <p:spPr>
          <a:xfrm>
            <a:off x="6959504" y="3501008"/>
            <a:ext cx="504056" cy="369332"/>
          </a:xfrm>
          <a:prstGeom prst="rect">
            <a:avLst/>
          </a:prstGeom>
          <a:noFill/>
        </p:spPr>
        <p:txBody>
          <a:bodyPr wrap="square" rtlCol="0">
            <a:spAutoFit/>
          </a:bodyPr>
          <a:lstStyle/>
          <a:p>
            <a:r>
              <a:rPr lang="de-DE" dirty="0"/>
              <a:t>0.1</a:t>
            </a:r>
          </a:p>
        </p:txBody>
      </p:sp>
      <p:sp>
        <p:nvSpPr>
          <p:cNvPr id="77" name="Textfeld 76"/>
          <p:cNvSpPr txBox="1"/>
          <p:nvPr/>
        </p:nvSpPr>
        <p:spPr>
          <a:xfrm>
            <a:off x="6959504" y="3861048"/>
            <a:ext cx="504056" cy="369332"/>
          </a:xfrm>
          <a:prstGeom prst="rect">
            <a:avLst/>
          </a:prstGeom>
          <a:noFill/>
        </p:spPr>
        <p:txBody>
          <a:bodyPr wrap="square" rtlCol="0">
            <a:spAutoFit/>
          </a:bodyPr>
          <a:lstStyle/>
          <a:p>
            <a:r>
              <a:rPr lang="de-DE" dirty="0"/>
              <a:t>0.8</a:t>
            </a:r>
          </a:p>
        </p:txBody>
      </p:sp>
      <p:sp>
        <p:nvSpPr>
          <p:cNvPr id="78" name="Textfeld 77"/>
          <p:cNvSpPr txBox="1"/>
          <p:nvPr/>
        </p:nvSpPr>
        <p:spPr>
          <a:xfrm>
            <a:off x="6959503" y="4221088"/>
            <a:ext cx="1932977" cy="369332"/>
          </a:xfrm>
          <a:prstGeom prst="rect">
            <a:avLst/>
          </a:prstGeom>
          <a:noFill/>
        </p:spPr>
        <p:txBody>
          <a:bodyPr wrap="square" rtlCol="0">
            <a:spAutoFit/>
          </a:bodyPr>
          <a:lstStyle/>
          <a:p>
            <a:r>
              <a:rPr lang="de-DE" dirty="0"/>
              <a:t>0.1+0.8 - 0.1*0.8</a:t>
            </a:r>
          </a:p>
        </p:txBody>
      </p:sp>
      <p:sp>
        <p:nvSpPr>
          <p:cNvPr id="79" name="Pfeil nach rechts 78"/>
          <p:cNvSpPr/>
          <p:nvPr/>
        </p:nvSpPr>
        <p:spPr>
          <a:xfrm>
            <a:off x="3059832" y="2636912"/>
            <a:ext cx="1512168" cy="1008112"/>
          </a:xfrm>
          <a:prstGeom prst="rightArrow">
            <a:avLst/>
          </a:prstGeom>
          <a:solidFill>
            <a:srgbClr val="FFFF00"/>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Meaning</a:t>
            </a:r>
          </a:p>
        </p:txBody>
      </p:sp>
      <p:sp>
        <p:nvSpPr>
          <p:cNvPr id="38" name="Slide Number Placeholder 3">
            <a:extLst>
              <a:ext uri="{FF2B5EF4-FFF2-40B4-BE49-F238E27FC236}">
                <a16:creationId xmlns:a16="http://schemas.microsoft.com/office/drawing/2014/main" id="{E68BBFBA-27D2-694A-B74E-8E2CE56976F2}"/>
              </a:ext>
            </a:extLst>
          </p:cNvPr>
          <p:cNvSpPr txBox="1">
            <a:spLocks/>
          </p:cNvSpPr>
          <p:nvPr/>
        </p:nvSpPr>
        <p:spPr bwMode="auto">
          <a:xfrm>
            <a:off x="8108950" y="65532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52</a:t>
            </a:fld>
            <a:endParaRPr lang="de-DE" dirty="0"/>
          </a:p>
        </p:txBody>
      </p:sp>
    </p:spTree>
    <p:extLst>
      <p:ext uri="{BB962C8B-B14F-4D97-AF65-F5344CB8AC3E}">
        <p14:creationId xmlns:p14="http://schemas.microsoft.com/office/powerpoint/2010/main" val="403970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p>
        </p:txBody>
      </p:sp>
      <p:sp>
        <p:nvSpPr>
          <p:cNvPr id="33795" name="Rectangle 3"/>
          <p:cNvSpPr>
            <a:spLocks noGrp="1" noChangeArrowheads="1"/>
          </p:cNvSpPr>
          <p:nvPr>
            <p:ph type="body" idx="1"/>
          </p:nvPr>
        </p:nvSpPr>
        <p:spPr/>
        <p:txBody>
          <a:bodyPr/>
          <a:lstStyle/>
          <a:p>
            <a:pPr eaLnBrk="1" hangingPunct="1"/>
            <a:endParaRPr lang="en-US"/>
          </a:p>
        </p:txBody>
      </p:sp>
      <p:pic>
        <p:nvPicPr>
          <p:cNvPr id="33796" name="Picture 4" descr="06-Bayesian-3-not-used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0E7EB5-868E-614E-9CBF-F623D5093954}"/>
              </a:ext>
            </a:extLst>
          </p:cNvPr>
          <p:cNvSpPr txBox="1"/>
          <p:nvPr/>
        </p:nvSpPr>
        <p:spPr>
          <a:xfrm>
            <a:off x="2267744" y="4005064"/>
            <a:ext cx="5906169" cy="369332"/>
          </a:xfrm>
          <a:prstGeom prst="rect">
            <a:avLst/>
          </a:prstGeom>
          <a:solidFill>
            <a:schemeClr val="bg1"/>
          </a:solidFill>
        </p:spPr>
        <p:txBody>
          <a:bodyPr wrap="none" rtlCol="0">
            <a:spAutoFit/>
          </a:bodyPr>
          <a:lstStyle/>
          <a:p>
            <a:r>
              <a:rPr lang="de-DE" dirty="0" err="1"/>
              <a:t>what</a:t>
            </a:r>
            <a:r>
              <a:rPr lang="de-DE" dirty="0"/>
              <a:t> must </a:t>
            </a:r>
            <a:r>
              <a:rPr lang="de-DE" dirty="0" err="1"/>
              <a:t>be</a:t>
            </a:r>
            <a:r>
              <a:rPr lang="de-DE" dirty="0"/>
              <a:t> </a:t>
            </a:r>
            <a:r>
              <a:rPr lang="de-DE" dirty="0" err="1"/>
              <a:t>true</a:t>
            </a:r>
            <a:r>
              <a:rPr lang="de-DE" dirty="0"/>
              <a:t> </a:t>
            </a:r>
            <a:r>
              <a:rPr lang="de-DE" dirty="0" err="1"/>
              <a:t>to</a:t>
            </a:r>
            <a:r>
              <a:rPr lang="de-DE" dirty="0"/>
              <a:t> </a:t>
            </a:r>
            <a:r>
              <a:rPr lang="de-DE" dirty="0" err="1"/>
              <a:t>allow</a:t>
            </a:r>
            <a:r>
              <a:rPr lang="de-DE" dirty="0"/>
              <a:t> </a:t>
            </a:r>
            <a:r>
              <a:rPr lang="de-DE" dirty="0" err="1"/>
              <a:t>for</a:t>
            </a:r>
            <a:r>
              <a:rPr lang="de-DE" dirty="0"/>
              <a:t> a </a:t>
            </a:r>
            <a:r>
              <a:rPr lang="de-DE" dirty="0" err="1"/>
              <a:t>certain</a:t>
            </a:r>
            <a:r>
              <a:rPr lang="de-DE" dirty="0"/>
              <a:t> (</a:t>
            </a:r>
            <a:r>
              <a:rPr lang="de-DE" dirty="0" err="1"/>
              <a:t>desired</a:t>
            </a:r>
            <a:r>
              <a:rPr lang="de-DE" dirty="0"/>
              <a:t>) </a:t>
            </a:r>
            <a:r>
              <a:rPr lang="de-DE" dirty="0" err="1"/>
              <a:t>conclusion</a:t>
            </a:r>
            <a:r>
              <a:rPr lang="de-DE" dirty="0"/>
              <a:t>?</a:t>
            </a:r>
          </a:p>
        </p:txBody>
      </p:sp>
      <p:sp>
        <p:nvSpPr>
          <p:cNvPr id="6" name="Slide Number Placeholder 3">
            <a:extLst>
              <a:ext uri="{FF2B5EF4-FFF2-40B4-BE49-F238E27FC236}">
                <a16:creationId xmlns:a16="http://schemas.microsoft.com/office/drawing/2014/main" id="{8C6268A5-9A59-D547-91EC-88548499140C}"/>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53</a:t>
            </a:fld>
            <a:endParaRPr lang="de-DE" dirty="0"/>
          </a:p>
        </p:txBody>
      </p:sp>
    </p:spTree>
    <p:extLst>
      <p:ext uri="{BB962C8B-B14F-4D97-AF65-F5344CB8AC3E}">
        <p14:creationId xmlns:p14="http://schemas.microsoft.com/office/powerpoint/2010/main" val="3292935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p>
        </p:txBody>
      </p:sp>
      <p:sp>
        <p:nvSpPr>
          <p:cNvPr id="34819" name="Rectangle 3"/>
          <p:cNvSpPr>
            <a:spLocks noGrp="1" noChangeArrowheads="1"/>
          </p:cNvSpPr>
          <p:nvPr>
            <p:ph type="body" idx="1"/>
          </p:nvPr>
        </p:nvSpPr>
        <p:spPr/>
        <p:txBody>
          <a:bodyPr/>
          <a:lstStyle/>
          <a:p>
            <a:pPr eaLnBrk="1" hangingPunct="1"/>
            <a:endParaRPr lang="en-US"/>
          </a:p>
        </p:txBody>
      </p:sp>
      <p:pic>
        <p:nvPicPr>
          <p:cNvPr id="34820" name="Picture 4" descr="06-Bayesian-3-not-use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209"/>
            <a:ext cx="88392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p:cNvSpPr txBox="1"/>
          <p:nvPr/>
        </p:nvSpPr>
        <p:spPr>
          <a:xfrm>
            <a:off x="1187625" y="5229200"/>
            <a:ext cx="5328592" cy="92333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a:t>
            </a:r>
            <a:r>
              <a:rPr lang="de-DE" dirty="0" err="1"/>
              <a:t>Calculation</a:t>
            </a:r>
            <a:r>
              <a:rPr lang="de-DE" dirty="0"/>
              <a:t> </a:t>
            </a:r>
            <a:r>
              <a:rPr lang="de-DE" dirty="0" err="1"/>
              <a:t>over</a:t>
            </a:r>
            <a:r>
              <a:rPr lang="de-DE" dirty="0"/>
              <a:t> </a:t>
            </a:r>
            <a:r>
              <a:rPr lang="de-DE" dirty="0" err="1"/>
              <a:t>sum-product</a:t>
            </a:r>
            <a:r>
              <a:rPr lang="de-DE" dirty="0"/>
              <a:t> </a:t>
            </a:r>
            <a:r>
              <a:rPr lang="de-DE" dirty="0" err="1"/>
              <a:t>evaluation</a:t>
            </a:r>
            <a:r>
              <a:rPr lang="de-DE" dirty="0"/>
              <a:t> </a:t>
            </a:r>
            <a:r>
              <a:rPr lang="de-DE" dirty="0" err="1"/>
              <a:t>tree</a:t>
            </a:r>
            <a:endParaRPr lang="de-DE" dirty="0"/>
          </a:p>
          <a:p>
            <a:r>
              <a:rPr lang="de-DE" dirty="0" err="1"/>
              <a:t>with</a:t>
            </a:r>
            <a:r>
              <a:rPr lang="de-DE" dirty="0"/>
              <a:t> </a:t>
            </a:r>
            <a:r>
              <a:rPr lang="de-DE" dirty="0" err="1"/>
              <a:t>path</a:t>
            </a:r>
            <a:r>
              <a:rPr lang="de-DE" dirty="0"/>
              <a:t> </a:t>
            </a:r>
            <a:r>
              <a:rPr lang="de-DE" dirty="0" err="1"/>
              <a:t>length</a:t>
            </a:r>
            <a:r>
              <a:rPr lang="de-DE" dirty="0"/>
              <a:t> </a:t>
            </a:r>
            <a:r>
              <a:rPr lang="de-DE" dirty="0" err="1"/>
              <a:t>n</a:t>
            </a:r>
            <a:r>
              <a:rPr lang="de-DE" dirty="0"/>
              <a:t> (=</a:t>
            </a:r>
            <a:r>
              <a:rPr lang="de-DE" dirty="0" err="1"/>
              <a:t>number</a:t>
            </a:r>
            <a:r>
              <a:rPr lang="de-DE" dirty="0"/>
              <a:t> </a:t>
            </a:r>
            <a:r>
              <a:rPr lang="de-DE" dirty="0" err="1"/>
              <a:t>of</a:t>
            </a:r>
            <a:r>
              <a:rPr lang="de-DE" dirty="0"/>
              <a:t> RVs) </a:t>
            </a:r>
            <a:r>
              <a:rPr lang="de-DE" dirty="0" err="1"/>
              <a:t>and</a:t>
            </a:r>
            <a:r>
              <a:rPr lang="de-DE" dirty="0"/>
              <a:t> </a:t>
            </a:r>
            <a:r>
              <a:rPr lang="de-DE" dirty="0" err="1"/>
              <a:t>degree</a:t>
            </a:r>
            <a:r>
              <a:rPr lang="de-DE" dirty="0"/>
              <a:t> d </a:t>
            </a:r>
          </a:p>
          <a:p>
            <a:r>
              <a:rPr lang="de-DE" dirty="0"/>
              <a:t>(= maximal </a:t>
            </a:r>
            <a:r>
              <a:rPr lang="de-DE" dirty="0" err="1"/>
              <a:t>number</a:t>
            </a:r>
            <a:r>
              <a:rPr lang="de-DE" dirty="0"/>
              <a:t> </a:t>
            </a:r>
            <a:r>
              <a:rPr lang="de-DE" dirty="0" err="1"/>
              <a:t>domain</a:t>
            </a:r>
            <a:r>
              <a:rPr lang="de-DE" dirty="0"/>
              <a:t> </a:t>
            </a:r>
            <a:r>
              <a:rPr lang="de-DE" dirty="0" err="1"/>
              <a:t>elements</a:t>
            </a:r>
            <a:r>
              <a:rPr lang="de-DE" dirty="0"/>
              <a:t>) )</a:t>
            </a:r>
          </a:p>
        </p:txBody>
      </p:sp>
      <p:sp>
        <p:nvSpPr>
          <p:cNvPr id="6" name="Slide Number Placeholder 3">
            <a:extLst>
              <a:ext uri="{FF2B5EF4-FFF2-40B4-BE49-F238E27FC236}">
                <a16:creationId xmlns:a16="http://schemas.microsoft.com/office/drawing/2014/main" id="{FD9AB23D-A2EA-CF46-8F0C-41B066927A3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54</a:t>
            </a:fld>
            <a:endParaRPr lang="de-DE" dirty="0"/>
          </a:p>
        </p:txBody>
      </p:sp>
    </p:spTree>
    <p:extLst>
      <p:ext uri="{BB962C8B-B14F-4D97-AF65-F5344CB8AC3E}">
        <p14:creationId xmlns:p14="http://schemas.microsoft.com/office/powerpoint/2010/main" val="1830931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2"/>
          <p:cNvSpPr>
            <a:spLocks noGrp="1"/>
          </p:cNvSpPr>
          <p:nvPr>
            <p:ph type="title"/>
          </p:nvPr>
        </p:nvSpPr>
        <p:spPr/>
        <p:txBody>
          <a:bodyPr/>
          <a:lstStyle/>
          <a:p>
            <a:r>
              <a:rPr lang="en-US" dirty="0"/>
              <a:t>Basic Objects of VE</a:t>
            </a:r>
          </a:p>
        </p:txBody>
      </p:sp>
      <p:sp>
        <p:nvSpPr>
          <p:cNvPr id="4" name="Inhaltsplatzhalter 3"/>
          <p:cNvSpPr>
            <a:spLocks noGrp="1"/>
          </p:cNvSpPr>
          <p:nvPr>
            <p:ph idx="1"/>
          </p:nvPr>
        </p:nvSpPr>
        <p:spPr>
          <a:xfrm>
            <a:off x="395536" y="2924944"/>
            <a:ext cx="8229600" cy="2808312"/>
          </a:xfrm>
        </p:spPr>
        <p:txBody>
          <a:bodyPr/>
          <a:lstStyle/>
          <a:p>
            <a:pPr>
              <a:buFont typeface="Times" pitchFamily="-110" charset="0"/>
              <a:buChar char="•"/>
              <a:defRPr/>
            </a:pPr>
            <a:r>
              <a:rPr lang="en-US" sz="2400" dirty="0">
                <a:ea typeface="ＭＳ Ｐゴシック" charset="-128"/>
              </a:rPr>
              <a:t>Track objects called </a:t>
            </a:r>
            <a:r>
              <a:rPr lang="en-US" sz="2400" dirty="0">
                <a:solidFill>
                  <a:srgbClr val="0000FF"/>
                </a:solidFill>
                <a:ea typeface="ＭＳ Ｐゴシック" charset="-128"/>
              </a:rPr>
              <a:t>factors</a:t>
            </a:r>
          </a:p>
          <a:p>
            <a:pPr marL="0" indent="0">
              <a:buNone/>
              <a:defRPr/>
            </a:pPr>
            <a:r>
              <a:rPr lang="en-US" sz="2400" dirty="0">
                <a:solidFill>
                  <a:srgbClr val="0000FF"/>
                </a:solidFill>
                <a:ea typeface="ＭＳ Ｐゴシック" charset="-128"/>
              </a:rPr>
              <a:t>   </a:t>
            </a:r>
            <a:r>
              <a:rPr lang="en-US" sz="2400" dirty="0">
                <a:ea typeface="ＭＳ Ｐゴシック" charset="-128"/>
              </a:rPr>
              <a:t>(right-to-left, in tree: bottom up)</a:t>
            </a:r>
          </a:p>
          <a:p>
            <a:pPr>
              <a:buFont typeface="Times" pitchFamily="-110" charset="0"/>
              <a:buChar char="•"/>
              <a:defRPr/>
            </a:pPr>
            <a:r>
              <a:rPr lang="en-US" sz="2400" dirty="0">
                <a:ea typeface="ＭＳ Ｐゴシック" charset="-128"/>
              </a:rPr>
              <a:t>Initial factors are local CPTs</a:t>
            </a:r>
            <a:br>
              <a:rPr lang="en-US" sz="2400" dirty="0">
                <a:ea typeface="ＭＳ Ｐゴシック" charset="-128"/>
              </a:rPr>
            </a:br>
            <a:br>
              <a:rPr lang="en-US" sz="2400" dirty="0">
                <a:ea typeface="ＭＳ Ｐゴシック" charset="-128"/>
              </a:rPr>
            </a:br>
            <a:br>
              <a:rPr lang="en-US" sz="2400" dirty="0">
                <a:ea typeface="ＭＳ Ｐゴシック" charset="-128"/>
              </a:rPr>
            </a:br>
            <a:endParaRPr lang="en-US" sz="2400" dirty="0">
              <a:ea typeface="ＭＳ Ｐゴシック" charset="-128"/>
            </a:endParaRPr>
          </a:p>
          <a:p>
            <a:pPr>
              <a:buFont typeface="Times" pitchFamily="-110" charset="0"/>
              <a:buChar char="•"/>
              <a:defRPr/>
            </a:pPr>
            <a:r>
              <a:rPr lang="en-US" sz="2400" dirty="0">
                <a:ea typeface="ＭＳ Ｐゴシック" charset="-128"/>
              </a:rPr>
              <a:t>During elimination create new factors</a:t>
            </a:r>
          </a:p>
          <a:p>
            <a:pPr>
              <a:buFont typeface="Times" pitchFamily="-110" charset="0"/>
              <a:buChar char="•"/>
              <a:defRPr/>
            </a:pPr>
            <a:r>
              <a:rPr lang="en-US" sz="2400" dirty="0">
                <a:ea typeface="ＭＳ Ｐゴシック" charset="-128"/>
              </a:rPr>
              <a:t>Form of  </a:t>
            </a:r>
            <a:r>
              <a:rPr lang="en-US" sz="2400" dirty="0">
                <a:solidFill>
                  <a:srgbClr val="0000FF"/>
                </a:solidFill>
                <a:ea typeface="ＭＳ Ｐゴシック" charset="-128"/>
              </a:rPr>
              <a:t>Dynamic Programming</a:t>
            </a:r>
          </a:p>
          <a:p>
            <a:pPr marL="0" indent="0">
              <a:buNone/>
              <a:defRPr/>
            </a:pPr>
            <a:endParaRPr lang="en-US" sz="2800" dirty="0">
              <a:ea typeface="ＭＳ Ｐゴシック" charset="-128"/>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780928"/>
            <a:ext cx="1438275" cy="160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293096"/>
            <a:ext cx="4192588" cy="87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00808"/>
            <a:ext cx="7843906"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p:cNvSpPr txBox="1"/>
          <p:nvPr/>
        </p:nvSpPr>
        <p:spPr>
          <a:xfrm>
            <a:off x="6012160" y="4316486"/>
            <a:ext cx="859531" cy="923330"/>
          </a:xfrm>
          <a:prstGeom prst="rect">
            <a:avLst/>
          </a:prstGeom>
          <a:noFill/>
        </p:spPr>
        <p:txBody>
          <a:bodyPr wrap="none" rtlCol="0">
            <a:spAutoFit/>
          </a:bodyPr>
          <a:lstStyle/>
          <a:p>
            <a:r>
              <a:rPr lang="de-DE" i="1" dirty="0">
                <a:latin typeface="Times New Roman" panose="02020603050405020304" pitchFamily="18" charset="0"/>
                <a:cs typeface="Times New Roman" panose="02020603050405020304" pitchFamily="18" charset="0"/>
              </a:rPr>
              <a:t>P</a:t>
            </a:r>
            <a:r>
              <a:rPr lang="de-DE" dirty="0">
                <a:latin typeface="Times New Roman" panose="02020603050405020304" pitchFamily="18" charset="0"/>
                <a:cs typeface="Times New Roman" panose="02020603050405020304" pitchFamily="18" charset="0"/>
              </a:rPr>
              <a:t>(</a:t>
            </a:r>
            <a:r>
              <a:rPr lang="de-DE" i="1" dirty="0">
                <a:latin typeface="Times New Roman" panose="02020603050405020304" pitchFamily="18" charset="0"/>
                <a:cs typeface="Times New Roman" panose="02020603050405020304" pitchFamily="18" charset="0"/>
              </a:rPr>
              <a:t>M</a:t>
            </a:r>
            <a:r>
              <a:rPr lang="de-DE" dirty="0">
                <a:latin typeface="Times New Roman" panose="02020603050405020304" pitchFamily="18" charset="0"/>
                <a:cs typeface="Times New Roman" panose="02020603050405020304" pitchFamily="18" charset="0"/>
              </a:rPr>
              <a:t>|</a:t>
            </a:r>
            <a:r>
              <a:rPr lang="de-DE" i="1" dirty="0">
                <a:latin typeface="Times New Roman" panose="02020603050405020304" pitchFamily="18" charset="0"/>
                <a:cs typeface="Times New Roman" panose="02020603050405020304" pitchFamily="18" charset="0"/>
              </a:rPr>
              <a:t>A</a:t>
            </a:r>
            <a:r>
              <a:rPr lang="de-DE" dirty="0">
                <a:latin typeface="Times New Roman" panose="02020603050405020304" pitchFamily="18" charset="0"/>
                <a:cs typeface="Times New Roman" panose="02020603050405020304" pitchFamily="18" charset="0"/>
              </a:rPr>
              <a:t>)</a:t>
            </a:r>
          </a:p>
          <a:p>
            <a:endParaRPr lang="de-DE" dirty="0">
              <a:latin typeface="Times New Roman" panose="02020603050405020304" pitchFamily="18" charset="0"/>
              <a:cs typeface="Times New Roman" panose="02020603050405020304" pitchFamily="18" charset="0"/>
            </a:endParaRPr>
          </a:p>
          <a:p>
            <a:r>
              <a:rPr lang="de-DE" i="1" dirty="0" err="1">
                <a:latin typeface="Times New Roman" panose="02020603050405020304" pitchFamily="18" charset="0"/>
                <a:cs typeface="Times New Roman" panose="02020603050405020304" pitchFamily="18" charset="0"/>
              </a:rPr>
              <a:t>f</a:t>
            </a:r>
            <a:r>
              <a:rPr lang="de-DE" baseline="-25000" dirty="0" err="1">
                <a:latin typeface="Times New Roman" panose="02020603050405020304" pitchFamily="18" charset="0"/>
                <a:cs typeface="Times New Roman" panose="02020603050405020304" pitchFamily="18" charset="0"/>
              </a:rPr>
              <a:t>M</a:t>
            </a:r>
            <a:r>
              <a:rPr lang="de-DE" dirty="0">
                <a:latin typeface="Times New Roman" panose="02020603050405020304" pitchFamily="18" charset="0"/>
                <a:cs typeface="Times New Roman" panose="02020603050405020304" pitchFamily="18" charset="0"/>
              </a:rPr>
              <a:t>(</a:t>
            </a:r>
            <a:r>
              <a:rPr lang="de-DE" i="1" dirty="0">
                <a:latin typeface="Times New Roman" panose="02020603050405020304" pitchFamily="18" charset="0"/>
                <a:cs typeface="Times New Roman" panose="02020603050405020304" pitchFamily="18" charset="0"/>
              </a:rPr>
              <a:t>A</a:t>
            </a:r>
            <a:r>
              <a:rPr lang="de-DE" dirty="0">
                <a:latin typeface="Times New Roman" panose="02020603050405020304" pitchFamily="18" charset="0"/>
                <a:cs typeface="Times New Roman" panose="02020603050405020304" pitchFamily="18" charset="0"/>
              </a:rPr>
              <a:t>)</a:t>
            </a:r>
          </a:p>
        </p:txBody>
      </p:sp>
      <p:sp>
        <p:nvSpPr>
          <p:cNvPr id="5" name="Geschweifte Klammer rechts 4"/>
          <p:cNvSpPr/>
          <p:nvPr/>
        </p:nvSpPr>
        <p:spPr>
          <a:xfrm rot="5400000">
            <a:off x="6192180" y="4329100"/>
            <a:ext cx="432048" cy="792088"/>
          </a:xfrm>
          <a:prstGeom prst="rightBrace">
            <a:avLst>
              <a:gd name="adj1" fmla="val 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455673C-9E30-1840-BCDA-DE6915FDE066}"/>
              </a:ext>
            </a:extLst>
          </p:cNvPr>
          <p:cNvSpPr/>
          <p:nvPr/>
        </p:nvSpPr>
        <p:spPr>
          <a:xfrm>
            <a:off x="2267744" y="1394670"/>
            <a:ext cx="604867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0" name="Slide Number Placeholder 3">
            <a:extLst>
              <a:ext uri="{FF2B5EF4-FFF2-40B4-BE49-F238E27FC236}">
                <a16:creationId xmlns:a16="http://schemas.microsoft.com/office/drawing/2014/main" id="{4560F60D-B969-EE4E-A293-86BEA034E7E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55</a:t>
            </a:fld>
            <a:endParaRPr lang="de-DE" dirty="0"/>
          </a:p>
        </p:txBody>
      </p:sp>
    </p:spTree>
    <p:extLst>
      <p:ext uri="{BB962C8B-B14F-4D97-AF65-F5344CB8AC3E}">
        <p14:creationId xmlns:p14="http://schemas.microsoft.com/office/powerpoint/2010/main" val="4275441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2"/>
          <p:cNvSpPr>
            <a:spLocks noGrp="1"/>
          </p:cNvSpPr>
          <p:nvPr>
            <p:ph type="title"/>
          </p:nvPr>
        </p:nvSpPr>
        <p:spPr/>
        <p:txBody>
          <a:bodyPr/>
          <a:lstStyle/>
          <a:p>
            <a:r>
              <a:rPr lang="en-US" dirty="0"/>
              <a:t>Basic Operations: </a:t>
            </a:r>
            <a:r>
              <a:rPr lang="en-US" dirty="0" err="1"/>
              <a:t>Pointwise</a:t>
            </a:r>
            <a:r>
              <a:rPr lang="en-US" dirty="0"/>
              <a:t> Product</a:t>
            </a:r>
          </a:p>
        </p:txBody>
      </p:sp>
      <p:sp>
        <p:nvSpPr>
          <p:cNvPr id="2" name="Inhaltsplatzhalter 1"/>
          <p:cNvSpPr>
            <a:spLocks noGrp="1"/>
          </p:cNvSpPr>
          <p:nvPr>
            <p:ph idx="1"/>
          </p:nvPr>
        </p:nvSpPr>
        <p:spPr>
          <a:xfrm>
            <a:off x="251520" y="1874838"/>
            <a:ext cx="8435280" cy="4525962"/>
          </a:xfrm>
        </p:spPr>
        <p:txBody>
          <a:bodyPr/>
          <a:lstStyle/>
          <a:p>
            <a:r>
              <a:rPr lang="en-US" dirty="0" err="1">
                <a:solidFill>
                  <a:srgbClr val="0000FF"/>
                </a:solidFill>
              </a:rPr>
              <a:t>Pointwise</a:t>
            </a:r>
            <a:r>
              <a:rPr lang="en-US" dirty="0">
                <a:solidFill>
                  <a:srgbClr val="0000FF"/>
                </a:solidFill>
              </a:rPr>
              <a:t> product </a:t>
            </a:r>
            <a:r>
              <a:rPr lang="en-US" dirty="0"/>
              <a:t>of factors </a:t>
            </a:r>
            <a:r>
              <a:rPr lang="en-US" b="1" dirty="0">
                <a:solidFill>
                  <a:srgbClr val="008380"/>
                </a:solidFill>
              </a:rPr>
              <a:t>f</a:t>
            </a:r>
            <a:r>
              <a:rPr lang="en-US" i="1" baseline="-25000" dirty="0">
                <a:solidFill>
                  <a:srgbClr val="008380"/>
                </a:solidFill>
              </a:rPr>
              <a:t>1</a:t>
            </a:r>
            <a:r>
              <a:rPr lang="en-US" i="1" dirty="0"/>
              <a:t> </a:t>
            </a:r>
            <a:r>
              <a:rPr lang="en-US" dirty="0"/>
              <a:t>and </a:t>
            </a:r>
            <a:r>
              <a:rPr lang="en-US" b="1" dirty="0">
                <a:solidFill>
                  <a:srgbClr val="008380"/>
                </a:solidFill>
              </a:rPr>
              <a:t>f</a:t>
            </a:r>
            <a:r>
              <a:rPr lang="en-US" i="1" baseline="-25000" dirty="0">
                <a:solidFill>
                  <a:srgbClr val="008380"/>
                </a:solidFill>
              </a:rPr>
              <a:t>2</a:t>
            </a:r>
          </a:p>
          <a:p>
            <a:pPr lvl="1"/>
            <a:r>
              <a:rPr lang="de-DE" dirty="0" err="1"/>
              <a:t>for</a:t>
            </a:r>
            <a:r>
              <a:rPr lang="de-DE" dirty="0"/>
              <a:t> </a:t>
            </a:r>
            <a:r>
              <a:rPr lang="de-DE" dirty="0" err="1"/>
              <a:t>example</a:t>
            </a:r>
            <a:r>
              <a:rPr lang="de-DE" dirty="0"/>
              <a:t>: </a:t>
            </a:r>
            <a:r>
              <a:rPr lang="de-DE" b="1" dirty="0">
                <a:solidFill>
                  <a:srgbClr val="008380"/>
                </a:solidFill>
              </a:rPr>
              <a:t>f</a:t>
            </a:r>
            <a:r>
              <a:rPr lang="de-DE" sz="3200" baseline="-25000" dirty="0">
                <a:solidFill>
                  <a:srgbClr val="008380"/>
                </a:solidFill>
                <a:cs typeface="ＭＳ Ｐゴシック" charset="-128"/>
              </a:rPr>
              <a:t>1</a:t>
            </a:r>
            <a:r>
              <a:rPr lang="de-DE" dirty="0">
                <a:solidFill>
                  <a:srgbClr val="008380"/>
                </a:solidFill>
              </a:rPr>
              <a:t>(A,B) * </a:t>
            </a:r>
            <a:r>
              <a:rPr lang="de-DE" b="1" dirty="0">
                <a:solidFill>
                  <a:srgbClr val="008380"/>
                </a:solidFill>
              </a:rPr>
              <a:t>f</a:t>
            </a:r>
            <a:r>
              <a:rPr lang="de-DE" sz="3200" baseline="-25000" dirty="0">
                <a:solidFill>
                  <a:srgbClr val="008380"/>
                </a:solidFill>
                <a:cs typeface="ＭＳ Ｐゴシック" charset="-128"/>
              </a:rPr>
              <a:t>2</a:t>
            </a:r>
            <a:r>
              <a:rPr lang="de-DE" dirty="0">
                <a:solidFill>
                  <a:srgbClr val="008380"/>
                </a:solidFill>
              </a:rPr>
              <a:t>(B,C)= </a:t>
            </a:r>
            <a:r>
              <a:rPr lang="de-DE" b="1" dirty="0">
                <a:solidFill>
                  <a:srgbClr val="008380"/>
                </a:solidFill>
              </a:rPr>
              <a:t>f</a:t>
            </a:r>
            <a:r>
              <a:rPr lang="de-DE" dirty="0">
                <a:solidFill>
                  <a:srgbClr val="008380"/>
                </a:solidFill>
              </a:rPr>
              <a:t>(A,B,C)</a:t>
            </a:r>
          </a:p>
          <a:p>
            <a:pPr lvl="1"/>
            <a:r>
              <a:rPr lang="de-DE" dirty="0"/>
              <a:t>in </a:t>
            </a:r>
            <a:r>
              <a:rPr lang="de-DE" dirty="0" err="1"/>
              <a:t>general</a:t>
            </a:r>
            <a:r>
              <a:rPr lang="de-DE" dirty="0"/>
              <a:t>:</a:t>
            </a:r>
            <a:br>
              <a:rPr lang="de-DE" dirty="0"/>
            </a:br>
            <a:r>
              <a:rPr lang="de-DE" dirty="0">
                <a:solidFill>
                  <a:srgbClr val="008380"/>
                </a:solidFill>
              </a:rPr>
              <a:t> </a:t>
            </a:r>
            <a:r>
              <a:rPr lang="de-DE" sz="2400" b="1" dirty="0">
                <a:solidFill>
                  <a:srgbClr val="008380"/>
                </a:solidFill>
              </a:rPr>
              <a:t>f</a:t>
            </a:r>
            <a:r>
              <a:rPr lang="de-DE" sz="2400" i="1" baseline="-25000" dirty="0">
                <a:solidFill>
                  <a:srgbClr val="008380"/>
                </a:solidFill>
                <a:cs typeface="ＭＳ Ｐゴシック" charset="-128"/>
              </a:rPr>
              <a:t>1</a:t>
            </a:r>
            <a:r>
              <a:rPr lang="de-DE" sz="2400" dirty="0">
                <a:solidFill>
                  <a:srgbClr val="008380"/>
                </a:solidFill>
              </a:rPr>
              <a:t>(X</a:t>
            </a:r>
            <a:r>
              <a:rPr lang="de-DE" sz="2400" baseline="-25000" dirty="0">
                <a:solidFill>
                  <a:srgbClr val="008380"/>
                </a:solidFill>
              </a:rPr>
              <a:t>1</a:t>
            </a:r>
            <a:r>
              <a:rPr lang="de-DE" sz="2400" dirty="0">
                <a:solidFill>
                  <a:srgbClr val="008380"/>
                </a:solidFill>
              </a:rPr>
              <a:t>,...,X</a:t>
            </a:r>
            <a:r>
              <a:rPr lang="de-DE" sz="2400" baseline="-25000" dirty="0">
                <a:solidFill>
                  <a:srgbClr val="008380"/>
                </a:solidFill>
              </a:rPr>
              <a:t>j</a:t>
            </a:r>
            <a:r>
              <a:rPr lang="de-DE" sz="2400" dirty="0">
                <a:solidFill>
                  <a:srgbClr val="008380"/>
                </a:solidFill>
              </a:rPr>
              <a:t>,Y</a:t>
            </a:r>
            <a:r>
              <a:rPr lang="de-DE" sz="2400" baseline="-25000" dirty="0">
                <a:solidFill>
                  <a:srgbClr val="008380"/>
                </a:solidFill>
              </a:rPr>
              <a:t>1</a:t>
            </a:r>
            <a:r>
              <a:rPr lang="de-DE" sz="2400" dirty="0">
                <a:solidFill>
                  <a:srgbClr val="008380"/>
                </a:solidFill>
              </a:rPr>
              <a:t>,…,</a:t>
            </a:r>
            <a:r>
              <a:rPr lang="de-DE" sz="2400" dirty="0" err="1">
                <a:solidFill>
                  <a:srgbClr val="008380"/>
                </a:solidFill>
              </a:rPr>
              <a:t>Y</a:t>
            </a:r>
            <a:r>
              <a:rPr lang="de-DE" sz="2400" baseline="-25000" dirty="0" err="1">
                <a:solidFill>
                  <a:srgbClr val="008380"/>
                </a:solidFill>
              </a:rPr>
              <a:t>k</a:t>
            </a:r>
            <a:r>
              <a:rPr lang="de-DE" sz="2400" dirty="0">
                <a:solidFill>
                  <a:srgbClr val="008380"/>
                </a:solidFill>
              </a:rPr>
              <a:t>) *</a:t>
            </a:r>
            <a:r>
              <a:rPr lang="de-DE" sz="2400" b="1" dirty="0">
                <a:solidFill>
                  <a:srgbClr val="008380"/>
                </a:solidFill>
              </a:rPr>
              <a:t>f</a:t>
            </a:r>
            <a:r>
              <a:rPr lang="de-DE" sz="2400" i="1" baseline="-25000" dirty="0">
                <a:solidFill>
                  <a:srgbClr val="008380"/>
                </a:solidFill>
                <a:cs typeface="ＭＳ Ｐゴシック" charset="-128"/>
              </a:rPr>
              <a:t>2</a:t>
            </a:r>
            <a:r>
              <a:rPr lang="de-DE" sz="2400" dirty="0">
                <a:solidFill>
                  <a:srgbClr val="008380"/>
                </a:solidFill>
              </a:rPr>
              <a:t>(Y</a:t>
            </a:r>
            <a:r>
              <a:rPr lang="de-DE" sz="2400" baseline="-25000" dirty="0">
                <a:solidFill>
                  <a:srgbClr val="008380"/>
                </a:solidFill>
              </a:rPr>
              <a:t>1</a:t>
            </a:r>
            <a:r>
              <a:rPr lang="de-DE" sz="2400" dirty="0">
                <a:solidFill>
                  <a:srgbClr val="008380"/>
                </a:solidFill>
              </a:rPr>
              <a:t>,…,Y</a:t>
            </a:r>
            <a:r>
              <a:rPr lang="de-DE" sz="2400" baseline="-25000" dirty="0">
                <a:solidFill>
                  <a:srgbClr val="008380"/>
                </a:solidFill>
              </a:rPr>
              <a:t>k</a:t>
            </a:r>
            <a:r>
              <a:rPr lang="de-DE" sz="2400" dirty="0">
                <a:solidFill>
                  <a:srgbClr val="008380"/>
                </a:solidFill>
              </a:rPr>
              <a:t>,Z</a:t>
            </a:r>
            <a:r>
              <a:rPr lang="de-DE" sz="2400" baseline="-25000" dirty="0">
                <a:solidFill>
                  <a:srgbClr val="008380"/>
                </a:solidFill>
              </a:rPr>
              <a:t>1</a:t>
            </a:r>
            <a:r>
              <a:rPr lang="de-DE" sz="2400" dirty="0">
                <a:solidFill>
                  <a:srgbClr val="008380"/>
                </a:solidFill>
              </a:rPr>
              <a:t>,…,</a:t>
            </a:r>
            <a:r>
              <a:rPr lang="de-DE" sz="2400" dirty="0" err="1">
                <a:solidFill>
                  <a:srgbClr val="008380"/>
                </a:solidFill>
              </a:rPr>
              <a:t>Z</a:t>
            </a:r>
            <a:r>
              <a:rPr lang="de-DE" sz="2400" baseline="-25000" dirty="0" err="1">
                <a:solidFill>
                  <a:srgbClr val="008380"/>
                </a:solidFill>
              </a:rPr>
              <a:t>l</a:t>
            </a:r>
            <a:r>
              <a:rPr lang="de-DE" sz="2400" dirty="0">
                <a:solidFill>
                  <a:srgbClr val="008380"/>
                </a:solidFill>
              </a:rPr>
              <a:t>)</a:t>
            </a:r>
            <a:r>
              <a:rPr lang="de-DE" dirty="0">
                <a:solidFill>
                  <a:srgbClr val="008380"/>
                </a:solidFill>
              </a:rPr>
              <a:t>=  	</a:t>
            </a:r>
            <a:r>
              <a:rPr lang="de-DE" sz="2400" b="1" dirty="0">
                <a:solidFill>
                  <a:srgbClr val="008380"/>
                </a:solidFill>
              </a:rPr>
              <a:t>f</a:t>
            </a:r>
            <a:r>
              <a:rPr lang="de-DE" sz="2400" dirty="0">
                <a:solidFill>
                  <a:srgbClr val="008380"/>
                </a:solidFill>
              </a:rPr>
              <a:t>(X</a:t>
            </a:r>
            <a:r>
              <a:rPr lang="de-DE" sz="2400" baseline="-25000" dirty="0">
                <a:solidFill>
                  <a:srgbClr val="008380"/>
                </a:solidFill>
              </a:rPr>
              <a:t>1</a:t>
            </a:r>
            <a:r>
              <a:rPr lang="de-DE" sz="2400" dirty="0">
                <a:solidFill>
                  <a:srgbClr val="008380"/>
                </a:solidFill>
              </a:rPr>
              <a:t>,...,X</a:t>
            </a:r>
            <a:r>
              <a:rPr lang="de-DE" sz="2400" baseline="-25000" dirty="0">
                <a:solidFill>
                  <a:srgbClr val="008380"/>
                </a:solidFill>
              </a:rPr>
              <a:t>j</a:t>
            </a:r>
            <a:r>
              <a:rPr lang="de-DE" sz="2400" dirty="0">
                <a:solidFill>
                  <a:srgbClr val="008380"/>
                </a:solidFill>
              </a:rPr>
              <a:t>,Y</a:t>
            </a:r>
            <a:r>
              <a:rPr lang="de-DE" sz="2400" baseline="-25000" dirty="0">
                <a:solidFill>
                  <a:srgbClr val="008380"/>
                </a:solidFill>
              </a:rPr>
              <a:t>1</a:t>
            </a:r>
            <a:r>
              <a:rPr lang="de-DE" sz="2400" dirty="0">
                <a:solidFill>
                  <a:srgbClr val="008380"/>
                </a:solidFill>
              </a:rPr>
              <a:t>,…,Y</a:t>
            </a:r>
            <a:r>
              <a:rPr lang="de-DE" sz="2400" baseline="-25000" dirty="0">
                <a:solidFill>
                  <a:srgbClr val="008380"/>
                </a:solidFill>
              </a:rPr>
              <a:t>k</a:t>
            </a:r>
            <a:r>
              <a:rPr lang="de-DE" sz="2400" dirty="0">
                <a:solidFill>
                  <a:srgbClr val="008380"/>
                </a:solidFill>
              </a:rPr>
              <a:t>,Z</a:t>
            </a:r>
            <a:r>
              <a:rPr lang="de-DE" sz="2400" baseline="-25000" dirty="0">
                <a:solidFill>
                  <a:srgbClr val="008380"/>
                </a:solidFill>
              </a:rPr>
              <a:t>1</a:t>
            </a:r>
            <a:r>
              <a:rPr lang="de-DE" sz="2400" dirty="0">
                <a:solidFill>
                  <a:srgbClr val="008380"/>
                </a:solidFill>
              </a:rPr>
              <a:t>,…,</a:t>
            </a:r>
            <a:r>
              <a:rPr lang="de-DE" sz="2400" dirty="0" err="1">
                <a:solidFill>
                  <a:srgbClr val="008380"/>
                </a:solidFill>
              </a:rPr>
              <a:t>Z</a:t>
            </a:r>
            <a:r>
              <a:rPr lang="de-DE" sz="2400" baseline="-25000" dirty="0" err="1">
                <a:solidFill>
                  <a:srgbClr val="008380"/>
                </a:solidFill>
              </a:rPr>
              <a:t>l</a:t>
            </a:r>
            <a:r>
              <a:rPr lang="de-DE" sz="2400" dirty="0">
                <a:solidFill>
                  <a:srgbClr val="008380"/>
                </a:solidFill>
              </a:rPr>
              <a:t>)</a:t>
            </a:r>
          </a:p>
          <a:p>
            <a:pPr lvl="1"/>
            <a:r>
              <a:rPr lang="en-US" dirty="0"/>
              <a:t>has </a:t>
            </a:r>
            <a:r>
              <a:rPr lang="en-US" dirty="0">
                <a:solidFill>
                  <a:srgbClr val="008380"/>
                </a:solidFill>
              </a:rPr>
              <a:t>2</a:t>
            </a:r>
            <a:r>
              <a:rPr lang="en-US" i="1" baseline="30000" dirty="0">
                <a:solidFill>
                  <a:srgbClr val="008380"/>
                </a:solidFill>
              </a:rPr>
              <a:t>j+k+l </a:t>
            </a:r>
            <a:r>
              <a:rPr lang="en-US" dirty="0"/>
              <a:t>entries (if all variables are binary)</a:t>
            </a:r>
          </a:p>
          <a:p>
            <a:pPr lvl="1"/>
            <a:endParaRPr lang="en-US" dirty="0"/>
          </a:p>
        </p:txBody>
      </p:sp>
      <p:sp>
        <p:nvSpPr>
          <p:cNvPr id="4" name="Slide Number Placeholder 3">
            <a:extLst>
              <a:ext uri="{FF2B5EF4-FFF2-40B4-BE49-F238E27FC236}">
                <a16:creationId xmlns:a16="http://schemas.microsoft.com/office/drawing/2014/main" id="{A35ADB7D-5BE1-F346-9E30-97099D99EDA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56</a:t>
            </a:fld>
            <a:endParaRPr lang="de-DE" dirty="0"/>
          </a:p>
        </p:txBody>
      </p:sp>
    </p:spTree>
    <p:extLst>
      <p:ext uri="{BB962C8B-B14F-4D97-AF65-F5344CB8AC3E}">
        <p14:creationId xmlns:p14="http://schemas.microsoft.com/office/powerpoint/2010/main" val="541895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a:xfrm>
            <a:off x="194691" y="332657"/>
            <a:ext cx="6033493" cy="504056"/>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err="1"/>
              <a:t>Join</a:t>
            </a:r>
            <a:r>
              <a:rPr lang="de-DE" dirty="0"/>
              <a:t> </a:t>
            </a:r>
            <a:r>
              <a:rPr lang="de-DE" dirty="0" err="1"/>
              <a:t>by</a:t>
            </a:r>
            <a:r>
              <a:rPr lang="de-DE" dirty="0"/>
              <a:t> </a:t>
            </a:r>
            <a:r>
              <a:rPr lang="de-DE" dirty="0" err="1"/>
              <a:t>pointwise</a:t>
            </a:r>
            <a:r>
              <a:rPr lang="de-DE" dirty="0"/>
              <a:t> </a:t>
            </a:r>
            <a:r>
              <a:rPr lang="de-DE" dirty="0" err="1"/>
              <a:t>product</a:t>
            </a:r>
            <a:endParaRPr 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364124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7268738" cy="23248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157656"/>
            <a:ext cx="4722051" cy="390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Gerade Verbindung 4"/>
          <p:cNvCxnSpPr/>
          <p:nvPr/>
        </p:nvCxnSpPr>
        <p:spPr>
          <a:xfrm>
            <a:off x="4716016" y="3789040"/>
            <a:ext cx="216024" cy="0"/>
          </a:xfrm>
          <a:prstGeom prst="line">
            <a:avLst/>
          </a:prstGeom>
          <a:ln w="857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573C48D-5543-3344-9B47-57ACBD85CBC0}"/>
              </a:ext>
            </a:extLst>
          </p:cNvPr>
          <p:cNvSpPr/>
          <p:nvPr/>
        </p:nvSpPr>
        <p:spPr>
          <a:xfrm>
            <a:off x="5323248" y="1914376"/>
            <a:ext cx="3641240" cy="2432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8" name="Slide Number Placeholder 3">
            <a:extLst>
              <a:ext uri="{FF2B5EF4-FFF2-40B4-BE49-F238E27FC236}">
                <a16:creationId xmlns:a16="http://schemas.microsoft.com/office/drawing/2014/main" id="{F354DA2D-8C0B-DB4F-809B-975DC5E47789}"/>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57</a:t>
            </a:fld>
            <a:endParaRPr lang="de-DE" dirty="0"/>
          </a:p>
        </p:txBody>
      </p:sp>
    </p:spTree>
    <p:extLst>
      <p:ext uri="{BB962C8B-B14F-4D97-AF65-F5344CB8AC3E}">
        <p14:creationId xmlns:p14="http://schemas.microsoft.com/office/powerpoint/2010/main" val="2015697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Basic Operations: Summing out</a:t>
            </a:r>
          </a:p>
        </p:txBody>
      </p:sp>
      <p:sp>
        <p:nvSpPr>
          <p:cNvPr id="2" name="Inhaltsplatzhalter 1"/>
          <p:cNvSpPr>
            <a:spLocks noGrp="1"/>
          </p:cNvSpPr>
          <p:nvPr>
            <p:ph idx="1"/>
          </p:nvPr>
        </p:nvSpPr>
        <p:spPr/>
        <p:txBody>
          <a:bodyPr/>
          <a:lstStyle/>
          <a:p>
            <a:r>
              <a:rPr lang="en-US" dirty="0"/>
              <a:t>Summing out a variable from a product of factors</a:t>
            </a:r>
          </a:p>
          <a:p>
            <a:pPr lvl="1"/>
            <a:r>
              <a:rPr lang="en-US" dirty="0"/>
              <a:t>Move any constant factors outside the summation</a:t>
            </a:r>
          </a:p>
          <a:p>
            <a:pPr lvl="1"/>
            <a:r>
              <a:rPr lang="en-US" dirty="0"/>
              <a:t>Add up </a:t>
            </a:r>
            <a:r>
              <a:rPr lang="en-US" dirty="0" err="1"/>
              <a:t>submatrices</a:t>
            </a:r>
            <a:r>
              <a:rPr lang="en-US" dirty="0"/>
              <a:t> in </a:t>
            </a:r>
            <a:r>
              <a:rPr lang="en-US" dirty="0" err="1"/>
              <a:t>pointwise</a:t>
            </a:r>
            <a:r>
              <a:rPr lang="en-US" dirty="0"/>
              <a:t> product of remaining factors</a:t>
            </a:r>
            <a:br>
              <a:rPr lang="en-US" dirty="0"/>
            </a:br>
            <a:r>
              <a:rPr lang="en-US" dirty="0">
                <a:solidFill>
                  <a:srgbClr val="008380"/>
                </a:solidFill>
                <a:latin typeface="Cambria Math"/>
                <a:ea typeface="Cambria Math"/>
              </a:rPr>
              <a:t>𝛴</a:t>
            </a:r>
            <a:r>
              <a:rPr lang="en-US" baseline="-25000" dirty="0">
                <a:solidFill>
                  <a:srgbClr val="008380"/>
                </a:solidFill>
                <a:latin typeface="Cambria Math"/>
                <a:ea typeface="Cambria Math"/>
              </a:rPr>
              <a:t>x</a:t>
            </a:r>
            <a:r>
              <a:rPr lang="en-US" dirty="0">
                <a:solidFill>
                  <a:srgbClr val="008380"/>
                </a:solidFill>
                <a:latin typeface="Cambria Math"/>
                <a:ea typeface="Cambria Math"/>
              </a:rPr>
              <a:t> f</a:t>
            </a:r>
            <a:r>
              <a:rPr lang="en-US" baseline="-25000" dirty="0">
                <a:solidFill>
                  <a:srgbClr val="008380"/>
                </a:solidFill>
                <a:latin typeface="Cambria Math"/>
                <a:ea typeface="Cambria Math"/>
              </a:rPr>
              <a:t>1</a:t>
            </a:r>
            <a:r>
              <a:rPr lang="en-US" dirty="0">
                <a:solidFill>
                  <a:srgbClr val="008380"/>
                </a:solidFill>
                <a:latin typeface="Cambria Math"/>
                <a:ea typeface="Cambria Math"/>
              </a:rPr>
              <a:t>* …*</a:t>
            </a:r>
            <a:r>
              <a:rPr lang="en-US" dirty="0" err="1">
                <a:solidFill>
                  <a:srgbClr val="008380"/>
                </a:solidFill>
                <a:latin typeface="Cambria Math"/>
                <a:ea typeface="Cambria Math"/>
              </a:rPr>
              <a:t>f</a:t>
            </a:r>
            <a:r>
              <a:rPr lang="en-US" baseline="-25000" dirty="0" err="1">
                <a:solidFill>
                  <a:srgbClr val="008380"/>
                </a:solidFill>
                <a:latin typeface="Cambria Math"/>
                <a:ea typeface="Cambria Math"/>
              </a:rPr>
              <a:t>k</a:t>
            </a:r>
            <a:r>
              <a:rPr lang="en-US" dirty="0">
                <a:solidFill>
                  <a:srgbClr val="008380"/>
                </a:solidFill>
                <a:latin typeface="Cambria Math"/>
                <a:ea typeface="Cambria Math"/>
              </a:rPr>
              <a:t>    =    f</a:t>
            </a:r>
            <a:r>
              <a:rPr lang="en-US" baseline="-25000" dirty="0">
                <a:solidFill>
                  <a:srgbClr val="008380"/>
                </a:solidFill>
                <a:latin typeface="Cambria Math"/>
                <a:ea typeface="Cambria Math"/>
              </a:rPr>
              <a:t>1</a:t>
            </a:r>
            <a:r>
              <a:rPr lang="en-US" dirty="0">
                <a:solidFill>
                  <a:srgbClr val="008380"/>
                </a:solidFill>
                <a:latin typeface="Cambria Math"/>
                <a:ea typeface="Cambria Math"/>
              </a:rPr>
              <a:t>*…*f</a:t>
            </a:r>
            <a:r>
              <a:rPr lang="en-US" baseline="-25000" dirty="0">
                <a:solidFill>
                  <a:srgbClr val="008380"/>
                </a:solidFill>
                <a:latin typeface="Cambria Math"/>
                <a:ea typeface="Cambria Math"/>
              </a:rPr>
              <a:t>i</a:t>
            </a:r>
            <a:r>
              <a:rPr lang="en-US" dirty="0">
                <a:solidFill>
                  <a:srgbClr val="008380"/>
                </a:solidFill>
                <a:latin typeface="Cambria Math"/>
                <a:ea typeface="Cambria Math"/>
              </a:rPr>
              <a:t>*𝛴</a:t>
            </a:r>
            <a:r>
              <a:rPr lang="en-US" baseline="-25000" dirty="0">
                <a:solidFill>
                  <a:srgbClr val="008380"/>
                </a:solidFill>
                <a:latin typeface="Cambria Math"/>
                <a:ea typeface="Cambria Math"/>
              </a:rPr>
              <a:t>x</a:t>
            </a:r>
            <a:r>
              <a:rPr lang="en-US" dirty="0">
                <a:solidFill>
                  <a:srgbClr val="008380"/>
                </a:solidFill>
                <a:latin typeface="Cambria Math"/>
                <a:ea typeface="Cambria Math"/>
              </a:rPr>
              <a:t> f</a:t>
            </a:r>
            <a:r>
              <a:rPr lang="en-US" baseline="-25000" dirty="0">
                <a:solidFill>
                  <a:srgbClr val="008380"/>
                </a:solidFill>
                <a:latin typeface="Cambria Math"/>
                <a:ea typeface="Cambria Math"/>
              </a:rPr>
              <a:t>i+1</a:t>
            </a:r>
            <a:r>
              <a:rPr lang="en-US" dirty="0">
                <a:solidFill>
                  <a:srgbClr val="008380"/>
                </a:solidFill>
                <a:latin typeface="Cambria Math"/>
                <a:ea typeface="Cambria Math"/>
              </a:rPr>
              <a:t>*…*</a:t>
            </a:r>
            <a:r>
              <a:rPr lang="en-US" dirty="0" err="1">
                <a:solidFill>
                  <a:srgbClr val="008380"/>
                </a:solidFill>
                <a:latin typeface="Cambria Math"/>
                <a:ea typeface="Cambria Math"/>
              </a:rPr>
              <a:t>f</a:t>
            </a:r>
            <a:r>
              <a:rPr lang="en-US" baseline="-25000" dirty="0" err="1">
                <a:solidFill>
                  <a:srgbClr val="008380"/>
                </a:solidFill>
                <a:latin typeface="Cambria Math"/>
                <a:ea typeface="Cambria Math"/>
              </a:rPr>
              <a:t>k</a:t>
            </a:r>
            <a:br>
              <a:rPr lang="en-US" dirty="0">
                <a:solidFill>
                  <a:srgbClr val="008380"/>
                </a:solidFill>
                <a:latin typeface="Cambria Math"/>
                <a:ea typeface="Cambria Math"/>
              </a:rPr>
            </a:br>
            <a:r>
              <a:rPr lang="en-US" dirty="0">
                <a:solidFill>
                  <a:srgbClr val="008380"/>
                </a:solidFill>
                <a:latin typeface="Cambria Math"/>
                <a:ea typeface="Cambria Math"/>
              </a:rPr>
              <a:t>		       =    f</a:t>
            </a:r>
            <a:r>
              <a:rPr lang="en-US" baseline="-25000" dirty="0">
                <a:solidFill>
                  <a:srgbClr val="008380"/>
                </a:solidFill>
                <a:latin typeface="Cambria Math"/>
                <a:ea typeface="Cambria Math"/>
              </a:rPr>
              <a:t>1</a:t>
            </a:r>
            <a:r>
              <a:rPr lang="en-US" dirty="0">
                <a:solidFill>
                  <a:srgbClr val="008380"/>
                </a:solidFill>
                <a:latin typeface="Cambria Math"/>
                <a:ea typeface="Cambria Math"/>
              </a:rPr>
              <a:t>*…*f</a:t>
            </a:r>
            <a:r>
              <a:rPr lang="en-US" baseline="-25000" dirty="0">
                <a:solidFill>
                  <a:srgbClr val="008380"/>
                </a:solidFill>
                <a:latin typeface="Cambria Math"/>
                <a:ea typeface="Cambria Math"/>
              </a:rPr>
              <a:t>i</a:t>
            </a:r>
            <a:r>
              <a:rPr lang="en-US" dirty="0">
                <a:solidFill>
                  <a:srgbClr val="008380"/>
                </a:solidFill>
                <a:latin typeface="Cambria Math"/>
                <a:ea typeface="Cambria Math"/>
              </a:rPr>
              <a:t>* </a:t>
            </a:r>
            <a:r>
              <a:rPr lang="en-US" dirty="0" err="1">
                <a:solidFill>
                  <a:srgbClr val="008380"/>
                </a:solidFill>
                <a:latin typeface="Cambria Math"/>
                <a:ea typeface="Cambria Math"/>
              </a:rPr>
              <a:t>f</a:t>
            </a:r>
            <a:r>
              <a:rPr lang="en-US" baseline="-25000" dirty="0" err="1">
                <a:solidFill>
                  <a:srgbClr val="008380"/>
                </a:solidFill>
                <a:latin typeface="Cambria Math"/>
                <a:ea typeface="Cambria Math"/>
              </a:rPr>
              <a:t>X</a:t>
            </a:r>
            <a:br>
              <a:rPr lang="en-US" dirty="0">
                <a:solidFill>
                  <a:srgbClr val="008380"/>
                </a:solidFill>
              </a:rPr>
            </a:br>
            <a:br>
              <a:rPr lang="en-US" dirty="0"/>
            </a:br>
            <a:r>
              <a:rPr lang="en-US" dirty="0"/>
              <a:t>assuming </a:t>
            </a:r>
            <a:r>
              <a:rPr lang="en-US" b="1" dirty="0">
                <a:solidFill>
                  <a:srgbClr val="008380"/>
                </a:solidFill>
              </a:rPr>
              <a:t>f</a:t>
            </a:r>
            <a:r>
              <a:rPr lang="en-US" i="1" baseline="-25000" dirty="0">
                <a:solidFill>
                  <a:srgbClr val="008380"/>
                </a:solidFill>
              </a:rPr>
              <a:t>1</a:t>
            </a:r>
            <a:r>
              <a:rPr lang="en-US" i="1" dirty="0">
                <a:solidFill>
                  <a:srgbClr val="008380"/>
                </a:solidFill>
              </a:rPr>
              <a:t>, …, </a:t>
            </a:r>
            <a:r>
              <a:rPr lang="en-US" b="1" dirty="0">
                <a:solidFill>
                  <a:srgbClr val="008380"/>
                </a:solidFill>
              </a:rPr>
              <a:t>f</a:t>
            </a:r>
            <a:r>
              <a:rPr lang="en-US" i="1" baseline="-25000" dirty="0">
                <a:solidFill>
                  <a:srgbClr val="008380"/>
                </a:solidFill>
              </a:rPr>
              <a:t>i</a:t>
            </a:r>
            <a:r>
              <a:rPr lang="en-US" i="1" dirty="0">
                <a:solidFill>
                  <a:srgbClr val="008380"/>
                </a:solidFill>
              </a:rPr>
              <a:t> </a:t>
            </a:r>
            <a:r>
              <a:rPr lang="en-US" dirty="0"/>
              <a:t>do not depend on </a:t>
            </a:r>
            <a:r>
              <a:rPr lang="en-US" i="1" dirty="0"/>
              <a:t>X</a:t>
            </a:r>
            <a:endParaRPr lang="en-US" dirty="0"/>
          </a:p>
        </p:txBody>
      </p:sp>
      <p:sp>
        <p:nvSpPr>
          <p:cNvPr id="4" name="Slide Number Placeholder 3">
            <a:extLst>
              <a:ext uri="{FF2B5EF4-FFF2-40B4-BE49-F238E27FC236}">
                <a16:creationId xmlns:a16="http://schemas.microsoft.com/office/drawing/2014/main" id="{81C73EAC-EFAF-D643-A464-CA2992E9379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58</a:t>
            </a:fld>
            <a:endParaRPr lang="de-DE" dirty="0"/>
          </a:p>
        </p:txBody>
      </p:sp>
    </p:spTree>
    <p:extLst>
      <p:ext uri="{BB962C8B-B14F-4D97-AF65-F5344CB8AC3E}">
        <p14:creationId xmlns:p14="http://schemas.microsoft.com/office/powerpoint/2010/main" val="3599345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dirty="0" err="1"/>
              <a:t>Summing</a:t>
            </a:r>
            <a:r>
              <a:rPr lang="de-DE" dirty="0"/>
              <a:t> out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14" y="2882553"/>
            <a:ext cx="2511412"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260" y="1844824"/>
            <a:ext cx="5229283" cy="432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69" y="3089337"/>
            <a:ext cx="4367231"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801826" y="3089337"/>
            <a:ext cx="2255746" cy="461665"/>
          </a:xfrm>
          <a:prstGeom prst="rect">
            <a:avLst/>
          </a:prstGeom>
          <a:noFill/>
        </p:spPr>
        <p:txBody>
          <a:bodyPr wrap="none" rtlCol="0">
            <a:spAutoFit/>
          </a:bodyPr>
          <a:lstStyle/>
          <a:p>
            <a:r>
              <a:rPr lang="de-DE" i="0"/>
              <a:t>Summing out </a:t>
            </a:r>
            <a:r>
              <a:rPr lang="de-DE"/>
              <a:t>a</a:t>
            </a:r>
          </a:p>
        </p:txBody>
      </p:sp>
      <p:sp>
        <p:nvSpPr>
          <p:cNvPr id="4" name="Pfeil nach rechts 3"/>
          <p:cNvSpPr/>
          <p:nvPr/>
        </p:nvSpPr>
        <p:spPr bwMode="auto">
          <a:xfrm>
            <a:off x="3617625" y="3841515"/>
            <a:ext cx="690376" cy="242316"/>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1"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a:extLst>
              <a:ext uri="{FF2B5EF4-FFF2-40B4-BE49-F238E27FC236}">
                <a16:creationId xmlns:a16="http://schemas.microsoft.com/office/drawing/2014/main" id="{84BE916B-06A2-5345-B11C-4F8A438AEBA8}"/>
              </a:ext>
            </a:extLst>
          </p:cNvPr>
          <p:cNvSpPr/>
          <p:nvPr/>
        </p:nvSpPr>
        <p:spPr>
          <a:xfrm>
            <a:off x="4860031" y="1637853"/>
            <a:ext cx="4007511" cy="2432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9" name="Slide Number Placeholder 3">
            <a:extLst>
              <a:ext uri="{FF2B5EF4-FFF2-40B4-BE49-F238E27FC236}">
                <a16:creationId xmlns:a16="http://schemas.microsoft.com/office/drawing/2014/main" id="{A23603D4-5220-9246-8807-C5190F214D0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59</a:t>
            </a:fld>
            <a:endParaRPr lang="de-DE" dirty="0"/>
          </a:p>
        </p:txBody>
      </p:sp>
    </p:spTree>
    <p:extLst>
      <p:ext uri="{BB962C8B-B14F-4D97-AF65-F5344CB8AC3E}">
        <p14:creationId xmlns:p14="http://schemas.microsoft.com/office/powerpoint/2010/main" val="58532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Discrete random variables: Notation</a:t>
            </a:r>
          </a:p>
        </p:txBody>
      </p:sp>
      <p:sp>
        <p:nvSpPr>
          <p:cNvPr id="3" name="Inhaltsplatzhalter 2"/>
          <p:cNvSpPr>
            <a:spLocks noGrp="1"/>
          </p:cNvSpPr>
          <p:nvPr>
            <p:ph idx="1"/>
          </p:nvPr>
        </p:nvSpPr>
        <p:spPr/>
        <p:txBody>
          <a:bodyPr/>
          <a:lstStyle/>
          <a:p>
            <a:r>
              <a:rPr lang="en-US" dirty="0">
                <a:solidFill>
                  <a:schemeClr val="accent1">
                    <a:lumMod val="50000"/>
                  </a:schemeClr>
                </a:solidFill>
              </a:rPr>
              <a:t>Dom(Weather) = {sunny, rainy, cloudy, snow}</a:t>
            </a:r>
            <a:r>
              <a:rPr lang="en-US" dirty="0"/>
              <a:t> and </a:t>
            </a:r>
            <a:r>
              <a:rPr lang="en-US" dirty="0">
                <a:solidFill>
                  <a:schemeClr val="accent1">
                    <a:lumMod val="50000"/>
                  </a:schemeClr>
                </a:solidFill>
              </a:rPr>
              <a:t>Dom(Weather) </a:t>
            </a:r>
            <a:r>
              <a:rPr lang="en-US" dirty="0"/>
              <a:t>disjoint from domain of other random variables:</a:t>
            </a:r>
          </a:p>
          <a:p>
            <a:pPr lvl="1"/>
            <a:r>
              <a:rPr lang="en-US" dirty="0"/>
              <a:t>Atomic event </a:t>
            </a:r>
            <a:r>
              <a:rPr lang="en-US" dirty="0">
                <a:solidFill>
                  <a:schemeClr val="accent1">
                    <a:lumMod val="50000"/>
                  </a:schemeClr>
                </a:solidFill>
              </a:rPr>
              <a:t>Weather=rainy </a:t>
            </a:r>
            <a:r>
              <a:rPr lang="en-US" dirty="0"/>
              <a:t>often written as </a:t>
            </a:r>
            <a:r>
              <a:rPr lang="en-US" dirty="0">
                <a:solidFill>
                  <a:schemeClr val="accent1">
                    <a:lumMod val="50000"/>
                  </a:schemeClr>
                </a:solidFill>
              </a:rPr>
              <a:t>rainy</a:t>
            </a:r>
          </a:p>
          <a:p>
            <a:pPr lvl="1"/>
            <a:r>
              <a:rPr lang="en-US" dirty="0"/>
              <a:t>Example: </a:t>
            </a:r>
            <a:r>
              <a:rPr lang="en-US" dirty="0">
                <a:solidFill>
                  <a:schemeClr val="accent1">
                    <a:lumMod val="50000"/>
                  </a:schemeClr>
                </a:solidFill>
              </a:rPr>
              <a:t>P(rainy)</a:t>
            </a:r>
            <a:r>
              <a:rPr lang="en-US" dirty="0"/>
              <a:t>, the random variable </a:t>
            </a:r>
            <a:r>
              <a:rPr lang="en-US" dirty="0">
                <a:solidFill>
                  <a:schemeClr val="accent1">
                    <a:lumMod val="50000"/>
                  </a:schemeClr>
                </a:solidFill>
              </a:rPr>
              <a:t>Weather</a:t>
            </a:r>
            <a:r>
              <a:rPr lang="en-US" dirty="0"/>
              <a:t> is implicitly defined by the value </a:t>
            </a:r>
            <a:r>
              <a:rPr lang="en-US" dirty="0">
                <a:solidFill>
                  <a:schemeClr val="accent1">
                    <a:lumMod val="50000"/>
                  </a:schemeClr>
                </a:solidFill>
              </a:rPr>
              <a:t>rainy</a:t>
            </a:r>
          </a:p>
          <a:p>
            <a:r>
              <a:rPr lang="en-US" dirty="0"/>
              <a:t>Boolean variable </a:t>
            </a:r>
            <a:r>
              <a:rPr lang="en-US" dirty="0">
                <a:solidFill>
                  <a:schemeClr val="accent1">
                    <a:lumMod val="50000"/>
                  </a:schemeClr>
                </a:solidFill>
              </a:rPr>
              <a:t>Cavity</a:t>
            </a:r>
          </a:p>
          <a:p>
            <a:pPr lvl="1"/>
            <a:r>
              <a:rPr lang="en-US" dirty="0"/>
              <a:t>Atomic event </a:t>
            </a:r>
            <a:r>
              <a:rPr lang="en-US" dirty="0">
                <a:solidFill>
                  <a:schemeClr val="accent1">
                    <a:lumMod val="50000"/>
                  </a:schemeClr>
                </a:solidFill>
              </a:rPr>
              <a:t>Cavity=true</a:t>
            </a:r>
            <a:r>
              <a:rPr lang="en-US" dirty="0"/>
              <a:t> written as </a:t>
            </a:r>
            <a:r>
              <a:rPr lang="en-US" dirty="0">
                <a:solidFill>
                  <a:schemeClr val="accent1">
                    <a:lumMod val="50000"/>
                  </a:schemeClr>
                </a:solidFill>
              </a:rPr>
              <a:t>cavity</a:t>
            </a:r>
          </a:p>
          <a:p>
            <a:pPr lvl="1"/>
            <a:r>
              <a:rPr lang="en-US" dirty="0"/>
              <a:t>Atomic event </a:t>
            </a:r>
            <a:r>
              <a:rPr lang="en-US" dirty="0">
                <a:solidFill>
                  <a:schemeClr val="accent1">
                    <a:lumMod val="50000"/>
                  </a:schemeClr>
                </a:solidFill>
              </a:rPr>
              <a:t>Cavity=false</a:t>
            </a:r>
            <a:r>
              <a:rPr lang="en-US" dirty="0"/>
              <a:t> written as </a:t>
            </a:r>
            <a:r>
              <a:rPr lang="en-US" dirty="0">
                <a:solidFill>
                  <a:schemeClr val="accent1">
                    <a:lumMod val="50000"/>
                  </a:schemeClr>
                </a:solidFill>
                <a:ea typeface="ＭＳ Ｐゴシック" charset="0"/>
                <a:cs typeface="ＭＳ Ｐゴシック" charset="0"/>
                <a:sym typeface="Symbol" charset="0"/>
              </a:rPr>
              <a:t>c</a:t>
            </a:r>
            <a:r>
              <a:rPr lang="en-US" dirty="0">
                <a:solidFill>
                  <a:schemeClr val="accent1">
                    <a:lumMod val="50000"/>
                  </a:schemeClr>
                </a:solidFill>
              </a:rPr>
              <a:t>avity</a:t>
            </a:r>
            <a:endParaRPr lang="en-US" dirty="0">
              <a:solidFill>
                <a:schemeClr val="accent1">
                  <a:lumMod val="50000"/>
                </a:schemeClr>
              </a:solidFill>
              <a:ea typeface="ＭＳ Ｐゴシック" charset="0"/>
              <a:cs typeface="ＭＳ Ｐゴシック" charset="0"/>
              <a:sym typeface="Symbol" charset="0"/>
            </a:endParaRPr>
          </a:p>
          <a:p>
            <a:pPr lvl="1"/>
            <a:r>
              <a:rPr lang="en-US" dirty="0">
                <a:ea typeface="ＭＳ Ｐゴシック" charset="0"/>
                <a:cs typeface="ＭＳ Ｐゴシック" charset="0"/>
                <a:sym typeface="Symbol" charset="0"/>
              </a:rPr>
              <a:t>Examples: </a:t>
            </a:r>
            <a:r>
              <a:rPr lang="en-US" dirty="0">
                <a:solidFill>
                  <a:schemeClr val="accent1">
                    <a:lumMod val="50000"/>
                  </a:schemeClr>
                </a:solidFill>
                <a:ea typeface="ＭＳ Ｐゴシック" charset="0"/>
                <a:cs typeface="ＭＳ Ｐゴシック" charset="0"/>
                <a:sym typeface="Symbol" charset="0"/>
              </a:rPr>
              <a:t>P(c</a:t>
            </a:r>
            <a:r>
              <a:rPr lang="en-US" dirty="0">
                <a:solidFill>
                  <a:schemeClr val="accent1">
                    <a:lumMod val="50000"/>
                  </a:schemeClr>
                </a:solidFill>
              </a:rPr>
              <a:t>avity</a:t>
            </a:r>
            <a:r>
              <a:rPr lang="en-US" dirty="0">
                <a:solidFill>
                  <a:schemeClr val="accent1">
                    <a:lumMod val="50000"/>
                  </a:schemeClr>
                </a:solidFill>
                <a:ea typeface="ＭＳ Ｐゴシック" charset="0"/>
                <a:cs typeface="ＭＳ Ｐゴシック" charset="0"/>
                <a:sym typeface="Symbol" charset="0"/>
              </a:rPr>
              <a:t>)</a:t>
            </a:r>
            <a:r>
              <a:rPr lang="en-US" dirty="0">
                <a:ea typeface="ＭＳ Ｐゴシック" charset="0"/>
                <a:cs typeface="ＭＳ Ｐゴシック" charset="0"/>
                <a:sym typeface="Symbol" charset="0"/>
              </a:rPr>
              <a:t> or </a:t>
            </a:r>
            <a:r>
              <a:rPr lang="en-US" dirty="0">
                <a:solidFill>
                  <a:schemeClr val="accent1">
                    <a:lumMod val="50000"/>
                  </a:schemeClr>
                </a:solidFill>
                <a:ea typeface="ＭＳ Ｐゴシック" charset="0"/>
                <a:cs typeface="ＭＳ Ｐゴシック" charset="0"/>
                <a:sym typeface="Symbol" charset="0"/>
              </a:rPr>
              <a:t>P(c</a:t>
            </a:r>
            <a:r>
              <a:rPr lang="en-US" dirty="0">
                <a:solidFill>
                  <a:schemeClr val="accent1">
                    <a:lumMod val="50000"/>
                  </a:schemeClr>
                </a:solidFill>
              </a:rPr>
              <a:t>avity</a:t>
            </a:r>
            <a:r>
              <a:rPr lang="en-US" dirty="0">
                <a:solidFill>
                  <a:schemeClr val="accent1">
                    <a:lumMod val="50000"/>
                  </a:schemeClr>
                </a:solidFill>
                <a:ea typeface="ＭＳ Ｐゴシック" charset="0"/>
                <a:cs typeface="ＭＳ Ｐゴシック" charset="0"/>
                <a:sym typeface="Symbol" charset="0"/>
              </a:rPr>
              <a:t>)</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a:t>
            </a:fld>
            <a:endParaRPr lang="de-DE"/>
          </a:p>
        </p:txBody>
      </p:sp>
    </p:spTree>
    <p:extLst>
      <p:ext uri="{BB962C8B-B14F-4D97-AF65-F5344CB8AC3E}">
        <p14:creationId xmlns:p14="http://schemas.microsoft.com/office/powerpoint/2010/main" val="780739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dirty="0"/>
              <a:t>VE </a:t>
            </a:r>
            <a:r>
              <a:rPr lang="de-DE" dirty="0" err="1"/>
              <a:t>result</a:t>
            </a:r>
            <a:r>
              <a:rPr lang="de-DE" dirty="0"/>
              <a:t> </a:t>
            </a:r>
            <a:r>
              <a:rPr lang="de-DE" dirty="0" err="1"/>
              <a:t>for</a:t>
            </a:r>
            <a:r>
              <a:rPr lang="de-DE" dirty="0"/>
              <a:t> </a:t>
            </a:r>
            <a:r>
              <a:rPr lang="de-DE" dirty="0" err="1"/>
              <a:t>Burglary</a:t>
            </a:r>
            <a:r>
              <a:rPr lang="de-DE" dirty="0"/>
              <a:t> </a:t>
            </a:r>
            <a:r>
              <a:rPr lang="de-DE" dirty="0" err="1"/>
              <a:t>Example</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6791325" cy="332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CD7B23B0-DC27-B949-A15F-D0060541802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60</a:t>
            </a:fld>
            <a:endParaRPr lang="de-DE" dirty="0"/>
          </a:p>
        </p:txBody>
      </p:sp>
    </p:spTree>
    <p:extLst>
      <p:ext uri="{BB962C8B-B14F-4D97-AF65-F5344CB8AC3E}">
        <p14:creationId xmlns:p14="http://schemas.microsoft.com/office/powerpoint/2010/main" val="3884105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536" y="288032"/>
            <a:ext cx="8229600" cy="692696"/>
          </a:xfrm>
        </p:spPr>
        <p:txBody>
          <a:bodyPr/>
          <a:lstStyle/>
          <a:p>
            <a:r>
              <a:rPr lang="en-US" dirty="0"/>
              <a:t>Optimization by Finding Irrelevant Variables</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844675"/>
            <a:ext cx="8458200" cy="445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eck 1"/>
          <p:cNvSpPr/>
          <p:nvPr/>
        </p:nvSpPr>
        <p:spPr bwMode="auto">
          <a:xfrm>
            <a:off x="395536" y="5589240"/>
            <a:ext cx="7920880" cy="5040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solidFill>
                  <a:srgbClr val="FFFFFF"/>
                </a:solidFill>
              </a:ln>
              <a:effectLst/>
              <a:latin typeface="Arial" pitchFamily="-65" charset="0"/>
              <a:ea typeface="ＭＳ Ｐゴシック" pitchFamily="-65" charset="-128"/>
              <a:cs typeface="ＭＳ Ｐゴシック" pitchFamily="-65" charset="-128"/>
            </a:endParaRPr>
          </a:p>
        </p:txBody>
      </p:sp>
      <p:sp>
        <p:nvSpPr>
          <p:cNvPr id="3" name="Textfeld 2"/>
          <p:cNvSpPr txBox="1"/>
          <p:nvPr/>
        </p:nvSpPr>
        <p:spPr>
          <a:xfrm>
            <a:off x="3203848" y="4869160"/>
            <a:ext cx="3302482" cy="369332"/>
          </a:xfrm>
          <a:prstGeom prst="rect">
            <a:avLst/>
          </a:prstGeom>
          <a:solidFill>
            <a:schemeClr val="bg1"/>
          </a:solidFill>
        </p:spPr>
        <p:txBody>
          <a:bodyPr wrap="none" rtlCol="0">
            <a:spAutoFit/>
          </a:bodyPr>
          <a:lstStyle/>
          <a:p>
            <a:r>
              <a:rPr lang="de-DE" dirty="0"/>
              <a:t> {Alarm, </a:t>
            </a:r>
            <a:r>
              <a:rPr lang="de-DE" dirty="0" err="1"/>
              <a:t>Earthquake</a:t>
            </a:r>
            <a:r>
              <a:rPr lang="de-DE" dirty="0"/>
              <a:t>, </a:t>
            </a:r>
            <a:r>
              <a:rPr lang="de-DE" dirty="0" err="1"/>
              <a:t>Burglary</a:t>
            </a:r>
            <a:r>
              <a:rPr lang="de-DE" dirty="0"/>
              <a:t>}</a:t>
            </a:r>
          </a:p>
        </p:txBody>
      </p:sp>
      <p:sp>
        <p:nvSpPr>
          <p:cNvPr id="4" name="Textfeld 3"/>
          <p:cNvSpPr txBox="1"/>
          <p:nvPr/>
        </p:nvSpPr>
        <p:spPr>
          <a:xfrm>
            <a:off x="1979712" y="5589240"/>
            <a:ext cx="5256584" cy="923330"/>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solidFill>
                  <a:schemeClr val="tx1"/>
                </a:solidFill>
              </a:rPr>
              <a:t>Irrelevant variables </a:t>
            </a:r>
            <a:r>
              <a:rPr lang="de-DE" dirty="0" err="1">
                <a:solidFill>
                  <a:schemeClr val="tx1"/>
                </a:solidFill>
              </a:rPr>
              <a:t>can</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identified</a:t>
            </a:r>
            <a:r>
              <a:rPr lang="de-DE" dirty="0">
                <a:solidFill>
                  <a:schemeClr val="tx1"/>
                </a:solidFill>
              </a:rPr>
              <a:t> </a:t>
            </a:r>
            <a:r>
              <a:rPr lang="de-DE" dirty="0" err="1">
                <a:solidFill>
                  <a:schemeClr val="tx1"/>
                </a:solidFill>
              </a:rPr>
              <a:t>by</a:t>
            </a:r>
            <a:r>
              <a:rPr lang="de-DE" dirty="0">
                <a:solidFill>
                  <a:schemeClr val="tx1"/>
                </a:solidFill>
              </a:rPr>
              <a:t> a </a:t>
            </a:r>
            <a:r>
              <a:rPr lang="de-DE" dirty="0" err="1">
                <a:solidFill>
                  <a:schemeClr val="tx1"/>
                </a:solidFill>
              </a:rPr>
              <a:t>graph</a:t>
            </a:r>
            <a:r>
              <a:rPr lang="de-DE" dirty="0">
                <a:solidFill>
                  <a:schemeClr val="tx1"/>
                </a:solidFill>
              </a:rPr>
              <a:t> </a:t>
            </a:r>
            <a:r>
              <a:rPr lang="de-DE" dirty="0" err="1">
                <a:solidFill>
                  <a:schemeClr val="tx1"/>
                </a:solidFill>
              </a:rPr>
              <a:t>theoretical</a:t>
            </a:r>
            <a:r>
              <a:rPr lang="de-DE" dirty="0">
                <a:solidFill>
                  <a:schemeClr val="tx1"/>
                </a:solidFill>
              </a:rPr>
              <a:t> </a:t>
            </a:r>
            <a:r>
              <a:rPr lang="de-DE" dirty="0" err="1">
                <a:solidFill>
                  <a:schemeClr val="tx1"/>
                </a:solidFill>
              </a:rPr>
              <a:t>criterion</a:t>
            </a:r>
            <a:r>
              <a:rPr lang="de-DE" dirty="0">
                <a:solidFill>
                  <a:schemeClr val="tx1"/>
                </a:solidFill>
              </a:rPr>
              <a:t> on </a:t>
            </a:r>
            <a:r>
              <a:rPr lang="de-DE" dirty="0" err="1">
                <a:solidFill>
                  <a:schemeClr val="tx1"/>
                </a:solidFill>
              </a:rPr>
              <a:t>the</a:t>
            </a:r>
            <a:r>
              <a:rPr lang="de-DE" dirty="0">
                <a:solidFill>
                  <a:schemeClr val="tx1"/>
                </a:solidFill>
              </a:rPr>
              <a:t> </a:t>
            </a:r>
            <a:r>
              <a:rPr lang="de-DE" dirty="0" err="1">
                <a:solidFill>
                  <a:schemeClr val="tx1"/>
                </a:solidFill>
              </a:rPr>
              <a:t>associated</a:t>
            </a:r>
            <a:r>
              <a:rPr lang="de-DE" dirty="0">
                <a:solidFill>
                  <a:schemeClr val="tx1"/>
                </a:solidFill>
              </a:rPr>
              <a:t>  </a:t>
            </a:r>
            <a:r>
              <a:rPr lang="de-DE" dirty="0" err="1">
                <a:solidFill>
                  <a:srgbClr val="0000FF"/>
                </a:solidFill>
              </a:rPr>
              <a:t>moral</a:t>
            </a:r>
            <a:r>
              <a:rPr lang="de-DE" dirty="0">
                <a:solidFill>
                  <a:srgbClr val="0000FF"/>
                </a:solidFill>
              </a:rPr>
              <a:t> </a:t>
            </a:r>
            <a:r>
              <a:rPr lang="de-DE" dirty="0" err="1">
                <a:solidFill>
                  <a:srgbClr val="0000FF"/>
                </a:solidFill>
              </a:rPr>
              <a:t>graph</a:t>
            </a:r>
            <a:r>
              <a:rPr lang="de-DE" dirty="0">
                <a:solidFill>
                  <a:srgbClr val="0000FF"/>
                </a:solidFill>
              </a:rPr>
              <a:t> </a:t>
            </a:r>
            <a:r>
              <a:rPr lang="de-DE" dirty="0" err="1">
                <a:solidFill>
                  <a:srgbClr val="000000"/>
                </a:solidFill>
              </a:rPr>
              <a:t>by</a:t>
            </a:r>
            <a:r>
              <a:rPr lang="de-DE" dirty="0">
                <a:solidFill>
                  <a:srgbClr val="000000"/>
                </a:solidFill>
              </a:rPr>
              <a:t> </a:t>
            </a:r>
            <a:r>
              <a:rPr lang="de-DE" dirty="0">
                <a:solidFill>
                  <a:srgbClr val="0000FF"/>
                </a:solidFill>
              </a:rPr>
              <a:t>m-separation</a:t>
            </a:r>
            <a:endParaRPr lang="de-DE" dirty="0">
              <a:solidFill>
                <a:srgbClr val="008000"/>
              </a:solidFill>
            </a:endParaRPr>
          </a:p>
        </p:txBody>
      </p:sp>
      <p:sp>
        <p:nvSpPr>
          <p:cNvPr id="7" name="Slide Number Placeholder 3">
            <a:extLst>
              <a:ext uri="{FF2B5EF4-FFF2-40B4-BE49-F238E27FC236}">
                <a16:creationId xmlns:a16="http://schemas.microsoft.com/office/drawing/2014/main" id="{3E4776F0-029B-C443-8804-703567A73984}"/>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61</a:t>
            </a:fld>
            <a:endParaRPr lang="de-DE" dirty="0"/>
          </a:p>
        </p:txBody>
      </p:sp>
    </p:spTree>
    <p:extLst>
      <p:ext uri="{BB962C8B-B14F-4D97-AF65-F5344CB8AC3E}">
        <p14:creationId xmlns:p14="http://schemas.microsoft.com/office/powerpoint/2010/main" val="3044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600" dirty="0"/>
              <a:t>What else can we do?</a:t>
            </a:r>
          </a:p>
        </p:txBody>
      </p:sp>
      <p:sp>
        <p:nvSpPr>
          <p:cNvPr id="2" name="Inhaltsplatzhalter 1"/>
          <p:cNvSpPr>
            <a:spLocks noGrp="1"/>
          </p:cNvSpPr>
          <p:nvPr>
            <p:ph idx="1"/>
          </p:nvPr>
        </p:nvSpPr>
        <p:spPr>
          <a:xfrm>
            <a:off x="467544" y="1340768"/>
            <a:ext cx="8208912" cy="4968552"/>
          </a:xfrm>
        </p:spPr>
        <p:txBody>
          <a:bodyPr/>
          <a:lstStyle/>
          <a:p>
            <a:r>
              <a:rPr lang="de-DE" sz="2600" dirty="0"/>
              <a:t>General </a:t>
            </a:r>
            <a:r>
              <a:rPr lang="de-DE" sz="2600" dirty="0" err="1"/>
              <a:t>methodology</a:t>
            </a:r>
            <a:r>
              <a:rPr lang="de-DE" sz="2600" dirty="0"/>
              <a:t>: </a:t>
            </a:r>
            <a:r>
              <a:rPr lang="de-DE" sz="2600" dirty="0" err="1"/>
              <a:t>Consider</a:t>
            </a:r>
            <a:r>
              <a:rPr lang="de-DE" sz="2600" dirty="0"/>
              <a:t> </a:t>
            </a:r>
            <a:r>
              <a:rPr lang="de-DE" sz="2600" dirty="0" err="1"/>
              <a:t>special</a:t>
            </a:r>
            <a:r>
              <a:rPr lang="de-DE" sz="2600" dirty="0"/>
              <a:t> </a:t>
            </a:r>
            <a:r>
              <a:rPr lang="de-DE" sz="2600" dirty="0" err="1"/>
              <a:t>cases</a:t>
            </a:r>
            <a:r>
              <a:rPr lang="de-DE" sz="2600" dirty="0"/>
              <a:t> (</a:t>
            </a:r>
            <a:r>
              <a:rPr lang="de-DE" sz="2600" dirty="0" err="1"/>
              <a:t>special</a:t>
            </a:r>
            <a:r>
              <a:rPr lang="de-DE" sz="2600" dirty="0"/>
              <a:t> </a:t>
            </a:r>
            <a:r>
              <a:rPr lang="de-DE" sz="2600" dirty="0" err="1"/>
              <a:t>data</a:t>
            </a:r>
            <a:r>
              <a:rPr lang="de-DE" sz="2600" dirty="0"/>
              <a:t> </a:t>
            </a:r>
            <a:r>
              <a:rPr lang="de-DE" sz="2600" dirty="0" err="1"/>
              <a:t>structures</a:t>
            </a:r>
            <a:r>
              <a:rPr lang="de-DE" sz="2600" dirty="0"/>
              <a:t>)</a:t>
            </a:r>
          </a:p>
          <a:p>
            <a:endParaRPr lang="de-DE" sz="2600" dirty="0"/>
          </a:p>
          <a:p>
            <a:r>
              <a:rPr lang="de-DE" dirty="0" err="1"/>
              <a:t>Here</a:t>
            </a:r>
            <a:r>
              <a:rPr lang="de-DE" dirty="0"/>
              <a:t>: </a:t>
            </a:r>
            <a:r>
              <a:rPr lang="de-DE" dirty="0" err="1"/>
              <a:t>Consider</a:t>
            </a:r>
            <a:r>
              <a:rPr lang="de-DE" dirty="0"/>
              <a:t> </a:t>
            </a:r>
            <a:r>
              <a:rPr lang="de-DE" dirty="0" err="1">
                <a:solidFill>
                  <a:srgbClr val="0000FF"/>
                </a:solidFill>
              </a:rPr>
              <a:t>polytrees</a:t>
            </a:r>
            <a:r>
              <a:rPr lang="de-DE" dirty="0">
                <a:solidFill>
                  <a:srgbClr val="0000FF"/>
                </a:solidFill>
              </a:rPr>
              <a:t> (</a:t>
            </a:r>
            <a:r>
              <a:rPr lang="de-DE" dirty="0" err="1">
                <a:solidFill>
                  <a:srgbClr val="0000FF"/>
                </a:solidFill>
              </a:rPr>
              <a:t>singly</a:t>
            </a:r>
            <a:r>
              <a:rPr lang="de-DE" dirty="0">
                <a:solidFill>
                  <a:srgbClr val="0000FF"/>
                </a:solidFill>
              </a:rPr>
              <a:t> </a:t>
            </a:r>
            <a:r>
              <a:rPr lang="de-DE" dirty="0" err="1">
                <a:solidFill>
                  <a:srgbClr val="0000FF"/>
                </a:solidFill>
              </a:rPr>
              <a:t>connected</a:t>
            </a:r>
            <a:r>
              <a:rPr lang="de-DE" dirty="0">
                <a:solidFill>
                  <a:srgbClr val="0000FF"/>
                </a:solidFill>
              </a:rPr>
              <a:t> </a:t>
            </a:r>
            <a:r>
              <a:rPr lang="de-DE" dirty="0" err="1">
                <a:solidFill>
                  <a:srgbClr val="0000FF"/>
                </a:solidFill>
              </a:rPr>
              <a:t>networks</a:t>
            </a:r>
            <a:r>
              <a:rPr lang="de-DE" dirty="0">
                <a:solidFill>
                  <a:srgbClr val="0000FF"/>
                </a:solidFill>
              </a:rPr>
              <a:t>)</a:t>
            </a:r>
          </a:p>
          <a:p>
            <a:endParaRPr lang="de-DE" dirty="0"/>
          </a:p>
          <a:p>
            <a:r>
              <a:rPr lang="de-DE" dirty="0"/>
              <a:t>The </a:t>
            </a:r>
            <a:r>
              <a:rPr lang="de-DE" dirty="0" err="1"/>
              <a:t>following</a:t>
            </a:r>
            <a:r>
              <a:rPr lang="de-DE" dirty="0"/>
              <a:t> </a:t>
            </a:r>
            <a:r>
              <a:rPr lang="de-DE" dirty="0" err="1"/>
              <a:t>slides</a:t>
            </a:r>
            <a:r>
              <a:rPr lang="de-DE" dirty="0"/>
              <a:t> on </a:t>
            </a:r>
            <a:r>
              <a:rPr lang="de-DE" dirty="0" err="1"/>
              <a:t>Pearl‘s</a:t>
            </a:r>
            <a:r>
              <a:rPr lang="de-DE" dirty="0"/>
              <a:t> </a:t>
            </a:r>
            <a:r>
              <a:rPr lang="de-DE" dirty="0">
                <a:solidFill>
                  <a:srgbClr val="0000FF"/>
                </a:solidFill>
              </a:rPr>
              <a:t>belief </a:t>
            </a:r>
            <a:r>
              <a:rPr lang="de-DE" dirty="0" err="1">
                <a:solidFill>
                  <a:srgbClr val="0000FF"/>
                </a:solidFill>
              </a:rPr>
              <a:t>propagation</a:t>
            </a:r>
            <a:r>
              <a:rPr lang="de-DE" dirty="0">
                <a:solidFill>
                  <a:srgbClr val="0000FF"/>
                </a:solidFill>
              </a:rPr>
              <a:t> </a:t>
            </a:r>
            <a:r>
              <a:rPr lang="de-DE" dirty="0" err="1">
                <a:solidFill>
                  <a:srgbClr val="0000FF"/>
                </a:solidFill>
              </a:rPr>
              <a:t>algorithm</a:t>
            </a:r>
            <a:r>
              <a:rPr lang="de-DE" dirty="0">
                <a:solidFill>
                  <a:srgbClr val="0000FF"/>
                </a:solidFill>
              </a:rPr>
              <a:t> </a:t>
            </a:r>
            <a:r>
              <a:rPr lang="de-DE" dirty="0" err="1"/>
              <a:t>are</a:t>
            </a:r>
            <a:r>
              <a:rPr lang="de-DE" dirty="0"/>
              <a:t> </a:t>
            </a:r>
            <a:r>
              <a:rPr lang="de-DE" dirty="0" err="1"/>
              <a:t>b</a:t>
            </a:r>
            <a:r>
              <a:rPr lang="de-DE" sz="2600" dirty="0" err="1"/>
              <a:t>ased</a:t>
            </a:r>
            <a:r>
              <a:rPr lang="de-DE" sz="2600" dirty="0"/>
              <a:t> on </a:t>
            </a:r>
            <a:r>
              <a:rPr lang="de-DE" sz="2600" dirty="0" err="1"/>
              <a:t>slides</a:t>
            </a:r>
            <a:r>
              <a:rPr lang="de-DE" sz="2600" dirty="0"/>
              <a:t> </a:t>
            </a:r>
            <a:r>
              <a:rPr lang="de-DE" sz="2600" dirty="0" err="1"/>
              <a:t>by</a:t>
            </a:r>
            <a:r>
              <a:rPr lang="de-DE" sz="2600" dirty="0"/>
              <a:t> </a:t>
            </a:r>
            <a:r>
              <a:rPr lang="de-DE" dirty="0"/>
              <a:t>T</a:t>
            </a:r>
            <a:r>
              <a:rPr lang="de-DE" sz="2600" dirty="0"/>
              <a:t>omas </a:t>
            </a:r>
            <a:r>
              <a:rPr lang="de-DE" dirty="0" err="1"/>
              <a:t>S</a:t>
            </a:r>
            <a:r>
              <a:rPr lang="de-DE" sz="2600" dirty="0" err="1"/>
              <a:t>ingliar</a:t>
            </a:r>
            <a:r>
              <a:rPr lang="de-DE" sz="2600" dirty="0"/>
              <a:t> (</a:t>
            </a:r>
            <a:r>
              <a:rPr lang="de-DE" sz="2600" dirty="0" err="1"/>
              <a:t>adapted</a:t>
            </a:r>
            <a:r>
              <a:rPr lang="de-DE" sz="2600" dirty="0"/>
              <a:t> </a:t>
            </a:r>
            <a:r>
              <a:rPr lang="de-DE" sz="2600" dirty="0" err="1"/>
              <a:t>by</a:t>
            </a:r>
            <a:r>
              <a:rPr lang="de-DE" sz="2600" dirty="0"/>
              <a:t> Daniel </a:t>
            </a:r>
            <a:r>
              <a:rPr lang="de-DE" sz="2600" dirty="0" err="1"/>
              <a:t>Lowd</a:t>
            </a:r>
            <a:r>
              <a:rPr lang="de-DE" sz="2600" dirty="0"/>
              <a:t>)</a:t>
            </a:r>
          </a:p>
          <a:p>
            <a:pPr marL="0" indent="0">
              <a:buNone/>
            </a:pPr>
            <a:endParaRPr lang="de-DE" dirty="0"/>
          </a:p>
          <a:p>
            <a:pPr marL="0" indent="0">
              <a:buNone/>
            </a:pPr>
            <a:endParaRPr lang="de-DE" sz="2600" dirty="0"/>
          </a:p>
        </p:txBody>
      </p:sp>
      <p:sp>
        <p:nvSpPr>
          <p:cNvPr id="4" name="Slide Number Placeholder 3">
            <a:extLst>
              <a:ext uri="{FF2B5EF4-FFF2-40B4-BE49-F238E27FC236}">
                <a16:creationId xmlns:a16="http://schemas.microsoft.com/office/drawing/2014/main" id="{EE1E71BA-3B84-C048-9C30-FF361F88AB2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62</a:t>
            </a:fld>
            <a:endParaRPr lang="de-DE" dirty="0"/>
          </a:p>
        </p:txBody>
      </p:sp>
    </p:spTree>
    <p:extLst>
      <p:ext uri="{BB962C8B-B14F-4D97-AF65-F5344CB8AC3E}">
        <p14:creationId xmlns:p14="http://schemas.microsoft.com/office/powerpoint/2010/main" val="154257700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err="1"/>
              <a:t>Polytree</a:t>
            </a:r>
            <a:r>
              <a:rPr lang="en-US" dirty="0"/>
              <a:t> Bayesian Networks</a:t>
            </a:r>
          </a:p>
        </p:txBody>
      </p:sp>
      <p:sp>
        <p:nvSpPr>
          <p:cNvPr id="25603" name="Rectangle 3"/>
          <p:cNvSpPr>
            <a:spLocks noGrp="1" noChangeArrowheads="1"/>
          </p:cNvSpPr>
          <p:nvPr>
            <p:ph type="body" idx="1"/>
          </p:nvPr>
        </p:nvSpPr>
        <p:spPr/>
        <p:txBody>
          <a:bodyPr/>
          <a:lstStyle/>
          <a:p>
            <a:r>
              <a:rPr lang="en-US" sz="2400" dirty="0"/>
              <a:t>Bayesian network graph is a </a:t>
            </a:r>
            <a:r>
              <a:rPr lang="en-US" sz="2400" i="1" dirty="0" err="1">
                <a:solidFill>
                  <a:srgbClr val="0000FF"/>
                </a:solidFill>
              </a:rPr>
              <a:t>polytree</a:t>
            </a:r>
            <a:r>
              <a:rPr lang="en-US" sz="2400" i="1" dirty="0">
                <a:solidFill>
                  <a:srgbClr val="0000FF"/>
                </a:solidFill>
              </a:rPr>
              <a:t> (alias: singly connected network)</a:t>
            </a:r>
            <a:r>
              <a:rPr lang="en-US" sz="2400" dirty="0">
                <a:solidFill>
                  <a:srgbClr val="0000FF"/>
                </a:solidFill>
              </a:rPr>
              <a:t> </a:t>
            </a:r>
            <a:r>
              <a:rPr lang="en-US" sz="2400" dirty="0" err="1"/>
              <a:t>iff</a:t>
            </a:r>
            <a:r>
              <a:rPr lang="en-US" sz="2400" dirty="0"/>
              <a:t> there is at most one path between any two nodes, </a:t>
            </a:r>
            <a:r>
              <a:rPr lang="en-US" sz="2400" dirty="0">
                <a:solidFill>
                  <a:srgbClr val="008380"/>
                </a:solidFill>
              </a:rPr>
              <a:t>V</a:t>
            </a:r>
            <a:r>
              <a:rPr lang="en-US" sz="2400" baseline="-25000" dirty="0">
                <a:solidFill>
                  <a:srgbClr val="008380"/>
                </a:solidFill>
              </a:rPr>
              <a:t>i</a:t>
            </a:r>
            <a:r>
              <a:rPr lang="en-US" sz="2400" dirty="0">
                <a:solidFill>
                  <a:srgbClr val="008380"/>
                </a:solidFill>
              </a:rPr>
              <a:t> </a:t>
            </a:r>
            <a:r>
              <a:rPr lang="en-US" sz="2400" dirty="0"/>
              <a:t>and </a:t>
            </a:r>
            <a:r>
              <a:rPr lang="en-US" sz="2400" dirty="0" err="1">
                <a:solidFill>
                  <a:srgbClr val="008380"/>
                </a:solidFill>
              </a:rPr>
              <a:t>V</a:t>
            </a:r>
            <a:r>
              <a:rPr lang="en-US" sz="2400" baseline="-25000" dirty="0" err="1">
                <a:solidFill>
                  <a:srgbClr val="008380"/>
                </a:solidFill>
              </a:rPr>
              <a:t>k</a:t>
            </a:r>
            <a:r>
              <a:rPr lang="en-US" sz="2400" baseline="-25000" dirty="0"/>
              <a:t>  </a:t>
            </a:r>
            <a:r>
              <a:rPr lang="en-US" sz="2400" dirty="0"/>
              <a:t>(</a:t>
            </a:r>
            <a:r>
              <a:rPr lang="en-US" sz="2400" dirty="0" err="1"/>
              <a:t>iff</a:t>
            </a:r>
            <a:r>
              <a:rPr lang="en-US" sz="2400" dirty="0"/>
              <a:t> the underlying non-directed graph is a tree)</a:t>
            </a:r>
            <a:endParaRPr lang="en-US" sz="3000" dirty="0"/>
          </a:p>
          <a:p>
            <a:r>
              <a:rPr lang="en-US" sz="2600" dirty="0"/>
              <a:t>Exact BN inference is NP-hard but </a:t>
            </a:r>
            <a:r>
              <a:rPr lang="en-US" sz="2600" dirty="0">
                <a:solidFill>
                  <a:srgbClr val="008380"/>
                </a:solidFill>
              </a:rPr>
              <a:t>O(n)</a:t>
            </a:r>
            <a:r>
              <a:rPr lang="en-US" sz="2600" dirty="0"/>
              <a:t> on </a:t>
            </a:r>
            <a:r>
              <a:rPr lang="en-US" sz="2600" dirty="0" err="1"/>
              <a:t>polytree</a:t>
            </a:r>
            <a:endParaRPr lang="en-US" dirty="0"/>
          </a:p>
          <a:p>
            <a:r>
              <a:rPr lang="en-US" dirty="0"/>
              <a:t>(Non-)Examples:</a:t>
            </a:r>
            <a:endParaRPr lang="en-US" sz="2600" dirty="0"/>
          </a:p>
        </p:txBody>
      </p:sp>
      <p:grpSp>
        <p:nvGrpSpPr>
          <p:cNvPr id="4" name="Group 4"/>
          <p:cNvGrpSpPr>
            <a:grpSpLocks/>
          </p:cNvGrpSpPr>
          <p:nvPr/>
        </p:nvGrpSpPr>
        <p:grpSpPr bwMode="auto">
          <a:xfrm>
            <a:off x="683568" y="3811810"/>
            <a:ext cx="1588467" cy="2122488"/>
            <a:chOff x="768" y="1560"/>
            <a:chExt cx="1248" cy="2160"/>
          </a:xfrm>
        </p:grpSpPr>
        <p:sp>
          <p:nvSpPr>
            <p:cNvPr id="5" name="Oval 5"/>
            <p:cNvSpPr>
              <a:spLocks noChangeArrowheads="1"/>
            </p:cNvSpPr>
            <p:nvPr/>
          </p:nvSpPr>
          <p:spPr bwMode="auto">
            <a:xfrm>
              <a:off x="1296" y="1560"/>
              <a:ext cx="240" cy="24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V</a:t>
              </a:r>
              <a:r>
                <a:rPr lang="en-US" baseline="-25000" dirty="0"/>
                <a:t>1</a:t>
              </a:r>
              <a:endParaRPr lang="en-US" dirty="0"/>
            </a:p>
          </p:txBody>
        </p:sp>
        <p:sp>
          <p:nvSpPr>
            <p:cNvPr id="6" name="Oval 6"/>
            <p:cNvSpPr>
              <a:spLocks noChangeArrowheads="1"/>
            </p:cNvSpPr>
            <p:nvPr/>
          </p:nvSpPr>
          <p:spPr bwMode="auto">
            <a:xfrm>
              <a:off x="768" y="3480"/>
              <a:ext cx="240" cy="24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5</a:t>
              </a:r>
              <a:endParaRPr lang="en-US"/>
            </a:p>
          </p:txBody>
        </p:sp>
        <p:sp>
          <p:nvSpPr>
            <p:cNvPr id="7" name="Oval 7"/>
            <p:cNvSpPr>
              <a:spLocks noChangeArrowheads="1"/>
            </p:cNvSpPr>
            <p:nvPr/>
          </p:nvSpPr>
          <p:spPr bwMode="auto">
            <a:xfrm>
              <a:off x="1776" y="2232"/>
              <a:ext cx="240" cy="24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V</a:t>
              </a:r>
              <a:r>
                <a:rPr lang="en-US" baseline="-25000" dirty="0"/>
                <a:t>2</a:t>
              </a:r>
              <a:endParaRPr lang="en-US" dirty="0"/>
            </a:p>
          </p:txBody>
        </p:sp>
        <p:sp>
          <p:nvSpPr>
            <p:cNvPr id="8" name="Oval 8"/>
            <p:cNvSpPr>
              <a:spLocks noChangeArrowheads="1"/>
            </p:cNvSpPr>
            <p:nvPr/>
          </p:nvSpPr>
          <p:spPr bwMode="auto">
            <a:xfrm>
              <a:off x="1296" y="2856"/>
              <a:ext cx="240" cy="24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4</a:t>
              </a:r>
              <a:endParaRPr lang="en-US"/>
            </a:p>
          </p:txBody>
        </p:sp>
        <p:sp>
          <p:nvSpPr>
            <p:cNvPr id="9" name="Oval 9"/>
            <p:cNvSpPr>
              <a:spLocks noChangeArrowheads="1"/>
            </p:cNvSpPr>
            <p:nvPr/>
          </p:nvSpPr>
          <p:spPr bwMode="auto">
            <a:xfrm>
              <a:off x="768" y="2232"/>
              <a:ext cx="240" cy="24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3</a:t>
              </a:r>
              <a:endParaRPr lang="en-US"/>
            </a:p>
          </p:txBody>
        </p:sp>
        <p:sp>
          <p:nvSpPr>
            <p:cNvPr id="10" name="Line 10"/>
            <p:cNvSpPr>
              <a:spLocks noChangeShapeType="1"/>
            </p:cNvSpPr>
            <p:nvPr/>
          </p:nvSpPr>
          <p:spPr bwMode="auto">
            <a:xfrm>
              <a:off x="1488" y="1800"/>
              <a:ext cx="384"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1" name="Line 11"/>
            <p:cNvSpPr>
              <a:spLocks noChangeShapeType="1"/>
            </p:cNvSpPr>
            <p:nvPr/>
          </p:nvSpPr>
          <p:spPr bwMode="auto">
            <a:xfrm flipH="1">
              <a:off x="960" y="1800"/>
              <a:ext cx="384"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2" name="Line 12"/>
            <p:cNvSpPr>
              <a:spLocks noChangeShapeType="1"/>
            </p:cNvSpPr>
            <p:nvPr/>
          </p:nvSpPr>
          <p:spPr bwMode="auto">
            <a:xfrm>
              <a:off x="960" y="2472"/>
              <a:ext cx="384" cy="38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3" name="Line 13"/>
            <p:cNvSpPr>
              <a:spLocks noChangeShapeType="1"/>
            </p:cNvSpPr>
            <p:nvPr/>
          </p:nvSpPr>
          <p:spPr bwMode="auto">
            <a:xfrm flipH="1">
              <a:off x="1488" y="2472"/>
              <a:ext cx="336" cy="38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4" name="Line 14"/>
            <p:cNvSpPr>
              <a:spLocks noChangeShapeType="1"/>
            </p:cNvSpPr>
            <p:nvPr/>
          </p:nvSpPr>
          <p:spPr bwMode="auto">
            <a:xfrm flipH="1">
              <a:off x="960" y="3096"/>
              <a:ext cx="384" cy="38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 name="Oval 15"/>
            <p:cNvSpPr>
              <a:spLocks noChangeArrowheads="1"/>
            </p:cNvSpPr>
            <p:nvPr/>
          </p:nvSpPr>
          <p:spPr bwMode="auto">
            <a:xfrm>
              <a:off x="1776" y="3480"/>
              <a:ext cx="240" cy="24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6</a:t>
              </a:r>
              <a:endParaRPr lang="en-US"/>
            </a:p>
          </p:txBody>
        </p:sp>
        <p:sp>
          <p:nvSpPr>
            <p:cNvPr id="16" name="Line 16"/>
            <p:cNvSpPr>
              <a:spLocks noChangeShapeType="1"/>
            </p:cNvSpPr>
            <p:nvPr/>
          </p:nvSpPr>
          <p:spPr bwMode="auto">
            <a:xfrm>
              <a:off x="1872" y="2472"/>
              <a:ext cx="1" cy="100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17" name="Group 46"/>
          <p:cNvGrpSpPr>
            <a:grpSpLocks/>
          </p:cNvGrpSpPr>
          <p:nvPr/>
        </p:nvGrpSpPr>
        <p:grpSpPr bwMode="auto">
          <a:xfrm>
            <a:off x="3645162" y="3861048"/>
            <a:ext cx="1793935" cy="2122487"/>
            <a:chOff x="2160" y="1063"/>
            <a:chExt cx="1493" cy="2489"/>
          </a:xfrm>
        </p:grpSpPr>
        <p:sp>
          <p:nvSpPr>
            <p:cNvPr id="18" name="Oval 18"/>
            <p:cNvSpPr>
              <a:spLocks noChangeArrowheads="1"/>
            </p:cNvSpPr>
            <p:nvPr/>
          </p:nvSpPr>
          <p:spPr bwMode="auto">
            <a:xfrm>
              <a:off x="2792" y="1063"/>
              <a:ext cx="287"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1</a:t>
              </a:r>
              <a:endParaRPr lang="en-US"/>
            </a:p>
          </p:txBody>
        </p:sp>
        <p:sp>
          <p:nvSpPr>
            <p:cNvPr id="19" name="Oval 19"/>
            <p:cNvSpPr>
              <a:spLocks noChangeArrowheads="1"/>
            </p:cNvSpPr>
            <p:nvPr/>
          </p:nvSpPr>
          <p:spPr bwMode="auto">
            <a:xfrm>
              <a:off x="2160" y="3275"/>
              <a:ext cx="287"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5</a:t>
              </a:r>
              <a:endParaRPr lang="en-US"/>
            </a:p>
          </p:txBody>
        </p:sp>
        <p:sp>
          <p:nvSpPr>
            <p:cNvPr id="20" name="Oval 20"/>
            <p:cNvSpPr>
              <a:spLocks noChangeArrowheads="1"/>
            </p:cNvSpPr>
            <p:nvPr/>
          </p:nvSpPr>
          <p:spPr bwMode="auto">
            <a:xfrm>
              <a:off x="3366" y="1837"/>
              <a:ext cx="287"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2</a:t>
              </a:r>
              <a:endParaRPr lang="en-US"/>
            </a:p>
          </p:txBody>
        </p:sp>
        <p:sp>
          <p:nvSpPr>
            <p:cNvPr id="21" name="Oval 21"/>
            <p:cNvSpPr>
              <a:spLocks noChangeArrowheads="1"/>
            </p:cNvSpPr>
            <p:nvPr/>
          </p:nvSpPr>
          <p:spPr bwMode="auto">
            <a:xfrm>
              <a:off x="2792" y="2556"/>
              <a:ext cx="287"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4</a:t>
              </a:r>
              <a:endParaRPr lang="en-US"/>
            </a:p>
          </p:txBody>
        </p:sp>
        <p:sp>
          <p:nvSpPr>
            <p:cNvPr id="22" name="Oval 22"/>
            <p:cNvSpPr>
              <a:spLocks noChangeArrowheads="1"/>
            </p:cNvSpPr>
            <p:nvPr/>
          </p:nvSpPr>
          <p:spPr bwMode="auto">
            <a:xfrm>
              <a:off x="2160" y="1837"/>
              <a:ext cx="287"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3</a:t>
              </a:r>
              <a:endParaRPr lang="en-US"/>
            </a:p>
          </p:txBody>
        </p:sp>
        <p:sp>
          <p:nvSpPr>
            <p:cNvPr id="23" name="Line 24"/>
            <p:cNvSpPr>
              <a:spLocks noChangeShapeType="1"/>
            </p:cNvSpPr>
            <p:nvPr/>
          </p:nvSpPr>
          <p:spPr bwMode="auto">
            <a:xfrm flipH="1">
              <a:off x="2390" y="1340"/>
              <a:ext cx="459" cy="49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4" name="Line 25"/>
            <p:cNvSpPr>
              <a:spLocks noChangeShapeType="1"/>
            </p:cNvSpPr>
            <p:nvPr/>
          </p:nvSpPr>
          <p:spPr bwMode="auto">
            <a:xfrm>
              <a:off x="2390" y="2114"/>
              <a:ext cx="459" cy="44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 name="Line 26"/>
            <p:cNvSpPr>
              <a:spLocks noChangeShapeType="1"/>
            </p:cNvSpPr>
            <p:nvPr/>
          </p:nvSpPr>
          <p:spPr bwMode="auto">
            <a:xfrm flipH="1">
              <a:off x="3021" y="2114"/>
              <a:ext cx="402" cy="44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6" name="Line 27"/>
            <p:cNvSpPr>
              <a:spLocks noChangeShapeType="1"/>
            </p:cNvSpPr>
            <p:nvPr/>
          </p:nvSpPr>
          <p:spPr bwMode="auto">
            <a:xfrm flipH="1">
              <a:off x="2390" y="2833"/>
              <a:ext cx="459" cy="44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7" name="Oval 28"/>
            <p:cNvSpPr>
              <a:spLocks noChangeArrowheads="1"/>
            </p:cNvSpPr>
            <p:nvPr/>
          </p:nvSpPr>
          <p:spPr bwMode="auto">
            <a:xfrm>
              <a:off x="3366" y="3275"/>
              <a:ext cx="287"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6</a:t>
              </a:r>
              <a:endParaRPr lang="en-US"/>
            </a:p>
          </p:txBody>
        </p:sp>
        <p:sp>
          <p:nvSpPr>
            <p:cNvPr id="28" name="Line 29"/>
            <p:cNvSpPr>
              <a:spLocks noChangeShapeType="1"/>
            </p:cNvSpPr>
            <p:nvPr/>
          </p:nvSpPr>
          <p:spPr bwMode="auto">
            <a:xfrm>
              <a:off x="3481" y="2114"/>
              <a:ext cx="1" cy="1161"/>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29" name="Group 50"/>
          <p:cNvGrpSpPr>
            <a:grpSpLocks/>
          </p:cNvGrpSpPr>
          <p:nvPr/>
        </p:nvGrpSpPr>
        <p:grpSpPr bwMode="auto">
          <a:xfrm>
            <a:off x="6627940" y="3789040"/>
            <a:ext cx="1590870" cy="937169"/>
            <a:chOff x="4080" y="1637"/>
            <a:chExt cx="1324" cy="1099"/>
          </a:xfrm>
        </p:grpSpPr>
        <p:sp>
          <p:nvSpPr>
            <p:cNvPr id="30" name="Oval 31"/>
            <p:cNvSpPr>
              <a:spLocks noChangeArrowheads="1"/>
            </p:cNvSpPr>
            <p:nvPr/>
          </p:nvSpPr>
          <p:spPr bwMode="auto">
            <a:xfrm>
              <a:off x="5136" y="1692"/>
              <a:ext cx="268"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1</a:t>
              </a:r>
              <a:endParaRPr lang="en-US"/>
            </a:p>
          </p:txBody>
        </p:sp>
        <p:sp>
          <p:nvSpPr>
            <p:cNvPr id="31" name="Oval 33"/>
            <p:cNvSpPr>
              <a:spLocks noChangeArrowheads="1"/>
            </p:cNvSpPr>
            <p:nvPr/>
          </p:nvSpPr>
          <p:spPr bwMode="auto">
            <a:xfrm>
              <a:off x="5136" y="2459"/>
              <a:ext cx="268"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2</a:t>
              </a:r>
              <a:endParaRPr lang="en-US"/>
            </a:p>
          </p:txBody>
        </p:sp>
        <p:sp>
          <p:nvSpPr>
            <p:cNvPr id="32" name="Oval 35"/>
            <p:cNvSpPr>
              <a:spLocks noChangeArrowheads="1"/>
            </p:cNvSpPr>
            <p:nvPr/>
          </p:nvSpPr>
          <p:spPr bwMode="auto">
            <a:xfrm>
              <a:off x="4080" y="2459"/>
              <a:ext cx="268"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3</a:t>
              </a:r>
              <a:endParaRPr lang="en-US"/>
            </a:p>
          </p:txBody>
        </p:sp>
        <p:sp>
          <p:nvSpPr>
            <p:cNvPr id="33" name="Line 36"/>
            <p:cNvSpPr>
              <a:spLocks noChangeShapeType="1"/>
            </p:cNvSpPr>
            <p:nvPr/>
          </p:nvSpPr>
          <p:spPr bwMode="auto">
            <a:xfrm>
              <a:off x="4224" y="1914"/>
              <a:ext cx="0" cy="54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4" name="Line 37"/>
            <p:cNvSpPr>
              <a:spLocks noChangeShapeType="1"/>
            </p:cNvSpPr>
            <p:nvPr/>
          </p:nvSpPr>
          <p:spPr bwMode="auto">
            <a:xfrm flipH="1">
              <a:off x="4294" y="1969"/>
              <a:ext cx="910" cy="49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5" name="Oval 43"/>
            <p:cNvSpPr>
              <a:spLocks noChangeArrowheads="1"/>
            </p:cNvSpPr>
            <p:nvPr/>
          </p:nvSpPr>
          <p:spPr bwMode="auto">
            <a:xfrm>
              <a:off x="4080" y="1637"/>
              <a:ext cx="268" cy="27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4</a:t>
              </a:r>
              <a:endParaRPr lang="en-US"/>
            </a:p>
          </p:txBody>
        </p:sp>
        <p:sp>
          <p:nvSpPr>
            <p:cNvPr id="36" name="Line 48"/>
            <p:cNvSpPr>
              <a:spLocks noChangeShapeType="1"/>
            </p:cNvSpPr>
            <p:nvPr/>
          </p:nvSpPr>
          <p:spPr bwMode="auto">
            <a:xfrm flipH="1">
              <a:off x="5280" y="1969"/>
              <a:ext cx="0" cy="49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7" name="Line 49"/>
            <p:cNvSpPr>
              <a:spLocks noChangeShapeType="1"/>
            </p:cNvSpPr>
            <p:nvPr/>
          </p:nvSpPr>
          <p:spPr bwMode="auto">
            <a:xfrm>
              <a:off x="4294" y="1914"/>
              <a:ext cx="842" cy="55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pSp>
      <p:sp>
        <p:nvSpPr>
          <p:cNvPr id="2" name="Textfeld 1"/>
          <p:cNvSpPr txBox="1"/>
          <p:nvPr/>
        </p:nvSpPr>
        <p:spPr>
          <a:xfrm>
            <a:off x="1187624" y="6093296"/>
            <a:ext cx="261535" cy="369332"/>
          </a:xfrm>
          <a:prstGeom prst="rect">
            <a:avLst/>
          </a:prstGeom>
          <a:noFill/>
        </p:spPr>
        <p:txBody>
          <a:bodyPr wrap="none" rtlCol="0">
            <a:spAutoFit/>
          </a:bodyPr>
          <a:lstStyle/>
          <a:p>
            <a:r>
              <a:rPr lang="de-DE" dirty="0"/>
              <a:t>-</a:t>
            </a:r>
          </a:p>
        </p:txBody>
      </p:sp>
      <p:sp>
        <p:nvSpPr>
          <p:cNvPr id="39" name="Textfeld 38"/>
          <p:cNvSpPr txBox="1"/>
          <p:nvPr/>
        </p:nvSpPr>
        <p:spPr>
          <a:xfrm>
            <a:off x="4390286" y="6084004"/>
            <a:ext cx="325730" cy="369332"/>
          </a:xfrm>
          <a:prstGeom prst="rect">
            <a:avLst/>
          </a:prstGeom>
          <a:noFill/>
        </p:spPr>
        <p:txBody>
          <a:bodyPr wrap="none" rtlCol="0">
            <a:spAutoFit/>
          </a:bodyPr>
          <a:lstStyle/>
          <a:p>
            <a:r>
              <a:rPr lang="de-DE" dirty="0"/>
              <a:t>+</a:t>
            </a:r>
          </a:p>
        </p:txBody>
      </p:sp>
      <p:sp>
        <p:nvSpPr>
          <p:cNvPr id="40" name="Textfeld 39"/>
          <p:cNvSpPr txBox="1"/>
          <p:nvPr/>
        </p:nvSpPr>
        <p:spPr>
          <a:xfrm>
            <a:off x="7524328" y="6093296"/>
            <a:ext cx="261535" cy="369332"/>
          </a:xfrm>
          <a:prstGeom prst="rect">
            <a:avLst/>
          </a:prstGeom>
          <a:noFill/>
        </p:spPr>
        <p:txBody>
          <a:bodyPr wrap="none" rtlCol="0">
            <a:spAutoFit/>
          </a:bodyPr>
          <a:lstStyle/>
          <a:p>
            <a:r>
              <a:rPr lang="de-DE" dirty="0"/>
              <a:t>-</a:t>
            </a:r>
          </a:p>
        </p:txBody>
      </p:sp>
      <p:sp>
        <p:nvSpPr>
          <p:cNvPr id="41" name="Slide Number Placeholder 3">
            <a:extLst>
              <a:ext uri="{FF2B5EF4-FFF2-40B4-BE49-F238E27FC236}">
                <a16:creationId xmlns:a16="http://schemas.microsoft.com/office/drawing/2014/main" id="{A379A013-6F92-D247-B092-A6ADDCA749B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63</a:t>
            </a:fld>
            <a:endParaRPr lang="de-DE" dirty="0"/>
          </a:p>
        </p:txBody>
      </p:sp>
    </p:spTree>
    <p:extLst>
      <p:ext uri="{BB962C8B-B14F-4D97-AF65-F5344CB8AC3E}">
        <p14:creationId xmlns:p14="http://schemas.microsoft.com/office/powerpoint/2010/main" val="33614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Our inference task</a:t>
            </a:r>
          </a:p>
        </p:txBody>
      </p:sp>
      <p:sp>
        <p:nvSpPr>
          <p:cNvPr id="26627" name="Rectangle 3"/>
          <p:cNvSpPr>
            <a:spLocks noGrp="1" noChangeArrowheads="1"/>
          </p:cNvSpPr>
          <p:nvPr>
            <p:ph type="body" sz="half" idx="1"/>
          </p:nvPr>
        </p:nvSpPr>
        <p:spPr>
          <a:xfrm>
            <a:off x="457200" y="1600200"/>
            <a:ext cx="8229600" cy="4530725"/>
          </a:xfrm>
        </p:spPr>
        <p:txBody>
          <a:bodyPr/>
          <a:lstStyle/>
          <a:p>
            <a:r>
              <a:rPr lang="en-US" sz="2400" dirty="0"/>
              <a:t>We know the values of </a:t>
            </a:r>
            <a:r>
              <a:rPr lang="en-US" sz="2400" dirty="0">
                <a:solidFill>
                  <a:schemeClr val="tx2"/>
                </a:solidFill>
              </a:rPr>
              <a:t>evidence variables</a:t>
            </a:r>
            <a:r>
              <a:rPr lang="en-US" sz="2400" dirty="0"/>
              <a:t> given in set </a:t>
            </a:r>
            <a:r>
              <a:rPr lang="en-US" sz="2400" dirty="0">
                <a:solidFill>
                  <a:srgbClr val="008380"/>
                </a:solidFill>
              </a:rPr>
              <a:t>E:</a:t>
            </a:r>
          </a:p>
          <a:p>
            <a:endParaRPr lang="en-US" sz="2400" i="1" dirty="0"/>
          </a:p>
          <a:p>
            <a:r>
              <a:rPr lang="en-US" sz="2400" dirty="0"/>
              <a:t>We wish to compute the conditional probability </a:t>
            </a:r>
            <a:r>
              <a:rPr lang="en-US" sz="2400" dirty="0">
                <a:solidFill>
                  <a:srgbClr val="008380"/>
                </a:solidFill>
              </a:rPr>
              <a:t>P(X</a:t>
            </a:r>
            <a:r>
              <a:rPr lang="en-US" sz="2400" baseline="-25000" dirty="0">
                <a:solidFill>
                  <a:srgbClr val="008380"/>
                </a:solidFill>
              </a:rPr>
              <a:t>i</a:t>
            </a:r>
            <a:r>
              <a:rPr lang="en-US" sz="2400" dirty="0">
                <a:solidFill>
                  <a:srgbClr val="008380"/>
                </a:solidFill>
              </a:rPr>
              <a:t> |E)</a:t>
            </a:r>
            <a:br>
              <a:rPr lang="en-US" sz="2400" dirty="0">
                <a:solidFill>
                  <a:srgbClr val="008380"/>
                </a:solidFill>
              </a:rPr>
            </a:br>
            <a:r>
              <a:rPr lang="en-US" sz="2400" dirty="0"/>
              <a:t>for all </a:t>
            </a:r>
            <a:r>
              <a:rPr lang="en-US" sz="2400" dirty="0">
                <a:solidFill>
                  <a:schemeClr val="tx2"/>
                </a:solidFill>
              </a:rPr>
              <a:t>non-evidence variables</a:t>
            </a:r>
            <a:r>
              <a:rPr lang="en-US" sz="2400" dirty="0"/>
              <a:t> </a:t>
            </a:r>
            <a:r>
              <a:rPr lang="en-US" sz="2400" dirty="0">
                <a:solidFill>
                  <a:srgbClr val="008380"/>
                </a:solidFill>
              </a:rPr>
              <a:t>X</a:t>
            </a:r>
            <a:r>
              <a:rPr lang="en-US" sz="2400" baseline="-25000" dirty="0">
                <a:solidFill>
                  <a:srgbClr val="008380"/>
                </a:solidFill>
              </a:rPr>
              <a:t>i</a:t>
            </a:r>
            <a:r>
              <a:rPr lang="en-US" sz="2400" dirty="0"/>
              <a:t>.</a:t>
            </a:r>
          </a:p>
          <a:p>
            <a:endParaRPr lang="en-US" sz="2400" i="1" dirty="0"/>
          </a:p>
          <a:p>
            <a:r>
              <a:rPr lang="en-US" sz="2400" dirty="0">
                <a:solidFill>
                  <a:srgbClr val="FF0000"/>
                </a:solidFill>
              </a:rPr>
              <a:t>IDEA</a:t>
            </a:r>
            <a:r>
              <a:rPr lang="en-US" sz="2400" dirty="0"/>
              <a:t>:</a:t>
            </a:r>
          </a:p>
          <a:p>
            <a:pPr lvl="1"/>
            <a:r>
              <a:rPr lang="en-US" sz="2200" dirty="0"/>
              <a:t> Do variable elimination </a:t>
            </a:r>
            <a:r>
              <a:rPr lang="en-US" sz="2200" dirty="0">
                <a:solidFill>
                  <a:srgbClr val="FF0000"/>
                </a:solidFill>
              </a:rPr>
              <a:t>in parallel</a:t>
            </a:r>
            <a:r>
              <a:rPr lang="en-US" sz="2200" dirty="0"/>
              <a:t> (locally on each node/RV)</a:t>
            </a:r>
          </a:p>
          <a:p>
            <a:pPr lvl="1"/>
            <a:r>
              <a:rPr lang="en-US" sz="2200" dirty="0">
                <a:solidFill>
                  <a:srgbClr val="FF0000"/>
                </a:solidFill>
              </a:rPr>
              <a:t>Send/receive required data </a:t>
            </a:r>
            <a:r>
              <a:rPr lang="en-US" sz="2200" dirty="0"/>
              <a:t>to/from other nodes</a:t>
            </a:r>
          </a:p>
          <a:p>
            <a:pPr marL="457200" lvl="1" indent="0">
              <a:buNone/>
            </a:pPr>
            <a:endParaRPr lang="en-US" sz="2200" dirty="0"/>
          </a:p>
          <a:p>
            <a:r>
              <a:rPr lang="en-US" dirty="0"/>
              <a:t>The following soldier counting example on message passing is adapted from slides of M. Gormley</a:t>
            </a:r>
          </a:p>
        </p:txBody>
      </p:sp>
      <p:graphicFrame>
        <p:nvGraphicFramePr>
          <p:cNvPr id="26628" name="Object 4"/>
          <p:cNvGraphicFramePr>
            <a:graphicFrameLocks noGrp="1" noChangeAspect="1"/>
          </p:cNvGraphicFramePr>
          <p:nvPr>
            <p:ph sz="quarter" idx="2"/>
          </p:nvPr>
        </p:nvGraphicFramePr>
        <p:xfrm>
          <a:off x="1676400" y="2057400"/>
          <a:ext cx="1138238" cy="474663"/>
        </p:xfrm>
        <a:graphic>
          <a:graphicData uri="http://schemas.openxmlformats.org/presentationml/2006/ole">
            <mc:AlternateContent xmlns:mc="http://schemas.openxmlformats.org/markup-compatibility/2006">
              <mc:Choice xmlns:v="urn:schemas-microsoft-com:vml" Requires="v">
                <p:oleObj name="Formel" r:id="rId3" imgW="609732" imgH="254287" progId="Equation.3">
                  <p:embed/>
                </p:oleObj>
              </mc:Choice>
              <mc:Fallback>
                <p:oleObj name="Formel" r:id="rId3" imgW="609732" imgH="254287" progId="Equation.3">
                  <p:embed/>
                  <p:pic>
                    <p:nvPicPr>
                      <p:cNvPr id="266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1138238"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E91FFCCE-C97F-3D4E-9569-0B7B7660A47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64</a:t>
            </a:fld>
            <a:endParaRPr lang="de-DE" dirty="0"/>
          </a:p>
        </p:txBody>
      </p:sp>
    </p:spTree>
    <p:extLst>
      <p:ext uri="{BB962C8B-B14F-4D97-AF65-F5344CB8AC3E}">
        <p14:creationId xmlns:p14="http://schemas.microsoft.com/office/powerpoint/2010/main" val="40206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val 5"/>
          <p:cNvSpPr>
            <a:spLocks noChangeArrowheads="1"/>
          </p:cNvSpPr>
          <p:nvPr/>
        </p:nvSpPr>
        <p:spPr bwMode="auto">
          <a:xfrm>
            <a:off x="3763963" y="3043238"/>
            <a:ext cx="450850" cy="447675"/>
          </a:xfrm>
          <a:prstGeom prst="ellipse">
            <a:avLst/>
          </a:prstGeom>
          <a:noFill/>
          <a:ln w="38100">
            <a:solidFill>
              <a:schemeClr val="accent2"/>
            </a:solidFill>
            <a:round/>
            <a:headEnd/>
            <a:tailEnd/>
          </a:ln>
        </p:spPr>
        <p:txBody>
          <a:bodyPr wrap="none" anchor="ctr"/>
          <a:lstStyle/>
          <a:p>
            <a:endParaRPr lang="en-US" sz="1800"/>
          </a:p>
        </p:txBody>
      </p:sp>
      <p:sp>
        <p:nvSpPr>
          <p:cNvPr id="41986" name="Oval 5"/>
          <p:cNvSpPr>
            <a:spLocks noChangeArrowheads="1"/>
          </p:cNvSpPr>
          <p:nvPr/>
        </p:nvSpPr>
        <p:spPr bwMode="auto">
          <a:xfrm>
            <a:off x="5243513" y="3063875"/>
            <a:ext cx="450850" cy="447675"/>
          </a:xfrm>
          <a:prstGeom prst="ellipse">
            <a:avLst/>
          </a:prstGeom>
          <a:noFill/>
          <a:ln w="38100">
            <a:solidFill>
              <a:schemeClr val="accent2"/>
            </a:solidFill>
            <a:round/>
            <a:headEnd/>
            <a:tailEnd/>
          </a:ln>
        </p:spPr>
        <p:txBody>
          <a:bodyPr wrap="none" anchor="ctr"/>
          <a:lstStyle/>
          <a:p>
            <a:endParaRPr lang="en-US" sz="1800"/>
          </a:p>
        </p:txBody>
      </p:sp>
      <p:sp>
        <p:nvSpPr>
          <p:cNvPr id="41987" name="Oval 5"/>
          <p:cNvSpPr>
            <a:spLocks noChangeArrowheads="1"/>
          </p:cNvSpPr>
          <p:nvPr/>
        </p:nvSpPr>
        <p:spPr bwMode="auto">
          <a:xfrm>
            <a:off x="6615113" y="3063875"/>
            <a:ext cx="450850" cy="447675"/>
          </a:xfrm>
          <a:prstGeom prst="ellipse">
            <a:avLst/>
          </a:prstGeom>
          <a:noFill/>
          <a:ln w="38100">
            <a:solidFill>
              <a:schemeClr val="accent2"/>
            </a:solidFill>
            <a:round/>
            <a:headEnd/>
            <a:tailEnd/>
          </a:ln>
        </p:spPr>
        <p:txBody>
          <a:bodyPr wrap="none" anchor="ctr"/>
          <a:lstStyle/>
          <a:p>
            <a:endParaRPr lang="en-US" sz="1800"/>
          </a:p>
        </p:txBody>
      </p:sp>
      <p:sp>
        <p:nvSpPr>
          <p:cNvPr id="41988" name="Oval 5"/>
          <p:cNvSpPr>
            <a:spLocks noChangeArrowheads="1"/>
          </p:cNvSpPr>
          <p:nvPr/>
        </p:nvSpPr>
        <p:spPr bwMode="auto">
          <a:xfrm>
            <a:off x="7986713" y="3063875"/>
            <a:ext cx="450850" cy="447675"/>
          </a:xfrm>
          <a:prstGeom prst="ellipse">
            <a:avLst/>
          </a:prstGeom>
          <a:noFill/>
          <a:ln w="38100">
            <a:solidFill>
              <a:schemeClr val="accent2"/>
            </a:solidFill>
            <a:round/>
            <a:headEnd/>
            <a:tailEnd/>
          </a:ln>
        </p:spPr>
        <p:txBody>
          <a:bodyPr wrap="none" anchor="ctr"/>
          <a:lstStyle/>
          <a:p>
            <a:endParaRPr lang="en-US" sz="1800"/>
          </a:p>
        </p:txBody>
      </p:sp>
      <p:sp>
        <p:nvSpPr>
          <p:cNvPr id="41989" name="Oval 5"/>
          <p:cNvSpPr>
            <a:spLocks noChangeArrowheads="1"/>
          </p:cNvSpPr>
          <p:nvPr/>
        </p:nvSpPr>
        <p:spPr bwMode="auto">
          <a:xfrm>
            <a:off x="2271713" y="3063875"/>
            <a:ext cx="450850" cy="447675"/>
          </a:xfrm>
          <a:prstGeom prst="ellipse">
            <a:avLst/>
          </a:prstGeom>
          <a:noFill/>
          <a:ln w="38100">
            <a:solidFill>
              <a:schemeClr val="accent2"/>
            </a:solidFill>
            <a:round/>
            <a:headEnd/>
            <a:tailEnd/>
          </a:ln>
        </p:spPr>
        <p:txBody>
          <a:bodyPr wrap="none" anchor="ctr"/>
          <a:lstStyle/>
          <a:p>
            <a:endParaRPr lang="en-US" sz="1800"/>
          </a:p>
        </p:txBody>
      </p:sp>
      <p:sp>
        <p:nvSpPr>
          <p:cNvPr id="41990" name="Oval 5"/>
          <p:cNvSpPr>
            <a:spLocks noChangeArrowheads="1"/>
          </p:cNvSpPr>
          <p:nvPr/>
        </p:nvSpPr>
        <p:spPr bwMode="auto">
          <a:xfrm>
            <a:off x="823913" y="3063875"/>
            <a:ext cx="450850" cy="447675"/>
          </a:xfrm>
          <a:prstGeom prst="ellipse">
            <a:avLst/>
          </a:prstGeom>
          <a:noFill/>
          <a:ln w="38100">
            <a:solidFill>
              <a:schemeClr val="accent2"/>
            </a:solidFill>
            <a:round/>
            <a:headEnd/>
            <a:tailEnd/>
          </a:ln>
        </p:spPr>
        <p:txBody>
          <a:bodyPr wrap="none" anchor="ctr"/>
          <a:lstStyle/>
          <a:p>
            <a:endParaRPr lang="en-US" sz="1800"/>
          </a:p>
        </p:txBody>
      </p:sp>
      <p:sp>
        <p:nvSpPr>
          <p:cNvPr id="2" name="Title 4"/>
          <p:cNvSpPr>
            <a:spLocks noGrp="1"/>
          </p:cNvSpPr>
          <p:nvPr>
            <p:ph type="title" idx="4294967295"/>
          </p:nvPr>
        </p:nvSpPr>
        <p:spPr>
          <a:xfrm>
            <a:off x="0" y="0"/>
            <a:ext cx="0" cy="0"/>
          </a:xfrm>
        </p:spPr>
        <p:txBody>
          <a:bodyPr rtlCol="0">
            <a:normAutofit fontScale="90000"/>
          </a:bodyPr>
          <a:lstStyle/>
          <a:p>
            <a:pPr eaLnBrk="1" fontAlgn="auto" hangingPunct="1">
              <a:spcAft>
                <a:spcPts val="0"/>
              </a:spcAft>
              <a:defRPr/>
            </a:pPr>
            <a:r>
              <a:rPr lang="en-US" dirty="0">
                <a:cs typeface="Arial" charset="0"/>
              </a:rPr>
              <a:t> ____  ____ __      ______  ______</a:t>
            </a:r>
          </a:p>
        </p:txBody>
      </p:sp>
      <p:sp>
        <p:nvSpPr>
          <p:cNvPr id="41992" name="Title 4"/>
          <p:cNvSpPr>
            <a:spLocks noGrp="1"/>
          </p:cNvSpPr>
          <p:nvPr>
            <p:ph type="title" idx="4294967295"/>
          </p:nvPr>
        </p:nvSpPr>
        <p:spPr>
          <a:xfrm>
            <a:off x="0" y="260648"/>
            <a:ext cx="8229600" cy="503238"/>
          </a:xfrm>
        </p:spPr>
        <p:style>
          <a:lnRef idx="2">
            <a:schemeClr val="accent3"/>
          </a:lnRef>
          <a:fillRef idx="1">
            <a:schemeClr val="lt1"/>
          </a:fillRef>
          <a:effectRef idx="0">
            <a:schemeClr val="accent3"/>
          </a:effectRef>
          <a:fontRef idx="minor">
            <a:schemeClr val="dk1"/>
          </a:fontRef>
        </p:style>
        <p:txBody>
          <a:bodyPr/>
          <a:lstStyle/>
          <a:p>
            <a:pPr eaLnBrk="1" hangingPunct="1"/>
            <a:r>
              <a:rPr lang="en-US" dirty="0">
                <a:cs typeface="Arial" charset="0"/>
              </a:rPr>
              <a:t>   Counting soldiers example (linear)</a:t>
            </a:r>
          </a:p>
        </p:txBody>
      </p:sp>
      <p:cxnSp>
        <p:nvCxnSpPr>
          <p:cNvPr id="29729" name="Straight Arrow Connector 65"/>
          <p:cNvCxnSpPr>
            <a:cxnSpLocks noChangeShapeType="1"/>
          </p:cNvCxnSpPr>
          <p:nvPr/>
        </p:nvCxnSpPr>
        <p:spPr bwMode="auto">
          <a:xfrm>
            <a:off x="4419600" y="3598863"/>
            <a:ext cx="609600" cy="1587"/>
          </a:xfrm>
          <a:prstGeom prst="straightConnector1">
            <a:avLst/>
          </a:prstGeom>
          <a:noFill/>
          <a:ln w="38100">
            <a:solidFill>
              <a:schemeClr val="hlink"/>
            </a:solidFill>
            <a:round/>
            <a:headEnd type="arrow" w="med" len="med"/>
            <a:tailEnd/>
          </a:ln>
        </p:spPr>
      </p:cxnSp>
      <p:sp>
        <p:nvSpPr>
          <p:cNvPr id="29752" name="AutoShape 56"/>
          <p:cNvSpPr>
            <a:spLocks noChangeArrowheads="1"/>
          </p:cNvSpPr>
          <p:nvPr/>
        </p:nvSpPr>
        <p:spPr bwMode="auto">
          <a:xfrm>
            <a:off x="4191000" y="3810000"/>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a:t>3 behind you</a:t>
            </a:r>
          </a:p>
        </p:txBody>
      </p:sp>
      <p:cxnSp>
        <p:nvCxnSpPr>
          <p:cNvPr id="29754" name="Straight Arrow Connector 65"/>
          <p:cNvCxnSpPr>
            <a:cxnSpLocks noChangeShapeType="1"/>
          </p:cNvCxnSpPr>
          <p:nvPr/>
        </p:nvCxnSpPr>
        <p:spPr bwMode="auto">
          <a:xfrm>
            <a:off x="5867400" y="3590925"/>
            <a:ext cx="609600" cy="1588"/>
          </a:xfrm>
          <a:prstGeom prst="straightConnector1">
            <a:avLst/>
          </a:prstGeom>
          <a:noFill/>
          <a:ln w="38100">
            <a:solidFill>
              <a:schemeClr val="hlink"/>
            </a:solidFill>
            <a:round/>
            <a:headEnd type="arrow" w="med" len="med"/>
            <a:tailEnd/>
          </a:ln>
        </p:spPr>
      </p:cxnSp>
      <p:sp>
        <p:nvSpPr>
          <p:cNvPr id="29755" name="AutoShape 59"/>
          <p:cNvSpPr>
            <a:spLocks noChangeArrowheads="1"/>
          </p:cNvSpPr>
          <p:nvPr/>
        </p:nvSpPr>
        <p:spPr bwMode="auto">
          <a:xfrm>
            <a:off x="5638800" y="3810000"/>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a:t>2 behind you</a:t>
            </a:r>
          </a:p>
        </p:txBody>
      </p:sp>
      <p:cxnSp>
        <p:nvCxnSpPr>
          <p:cNvPr id="29756" name="Straight Arrow Connector 65"/>
          <p:cNvCxnSpPr>
            <a:cxnSpLocks noChangeShapeType="1"/>
          </p:cNvCxnSpPr>
          <p:nvPr/>
        </p:nvCxnSpPr>
        <p:spPr bwMode="auto">
          <a:xfrm>
            <a:off x="7239000" y="3590925"/>
            <a:ext cx="609600" cy="1588"/>
          </a:xfrm>
          <a:prstGeom prst="straightConnector1">
            <a:avLst/>
          </a:prstGeom>
          <a:noFill/>
          <a:ln w="38100">
            <a:solidFill>
              <a:schemeClr val="hlink"/>
            </a:solidFill>
            <a:round/>
            <a:headEnd type="arrow" w="med" len="med"/>
            <a:tailEnd/>
          </a:ln>
        </p:spPr>
      </p:cxnSp>
      <p:sp>
        <p:nvSpPr>
          <p:cNvPr id="29757" name="AutoShape 61"/>
          <p:cNvSpPr>
            <a:spLocks noChangeArrowheads="1"/>
          </p:cNvSpPr>
          <p:nvPr/>
        </p:nvSpPr>
        <p:spPr bwMode="auto">
          <a:xfrm>
            <a:off x="7010400" y="3810000"/>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a:t>1 behind you</a:t>
            </a:r>
          </a:p>
        </p:txBody>
      </p:sp>
      <p:cxnSp>
        <p:nvCxnSpPr>
          <p:cNvPr id="29758" name="Straight Arrow Connector 65"/>
          <p:cNvCxnSpPr>
            <a:cxnSpLocks noChangeShapeType="1"/>
          </p:cNvCxnSpPr>
          <p:nvPr/>
        </p:nvCxnSpPr>
        <p:spPr bwMode="auto">
          <a:xfrm>
            <a:off x="2971800" y="3598863"/>
            <a:ext cx="609600" cy="1587"/>
          </a:xfrm>
          <a:prstGeom prst="straightConnector1">
            <a:avLst/>
          </a:prstGeom>
          <a:noFill/>
          <a:ln w="38100">
            <a:solidFill>
              <a:schemeClr val="hlink"/>
            </a:solidFill>
            <a:round/>
            <a:headEnd type="arrow" w="med" len="med"/>
            <a:tailEnd/>
          </a:ln>
        </p:spPr>
      </p:cxnSp>
      <p:sp>
        <p:nvSpPr>
          <p:cNvPr id="29759" name="AutoShape 63"/>
          <p:cNvSpPr>
            <a:spLocks noChangeArrowheads="1"/>
          </p:cNvSpPr>
          <p:nvPr/>
        </p:nvSpPr>
        <p:spPr bwMode="auto">
          <a:xfrm>
            <a:off x="2743200" y="3810000"/>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a:t>4 behind you</a:t>
            </a:r>
          </a:p>
        </p:txBody>
      </p:sp>
      <p:grpSp>
        <p:nvGrpSpPr>
          <p:cNvPr id="29793" name="Group 97"/>
          <p:cNvGrpSpPr>
            <a:grpSpLocks/>
          </p:cNvGrpSpPr>
          <p:nvPr/>
        </p:nvGrpSpPr>
        <p:grpSpPr bwMode="auto">
          <a:xfrm>
            <a:off x="762000" y="2722563"/>
            <a:ext cx="7772400" cy="1622425"/>
            <a:chOff x="480" y="1715"/>
            <a:chExt cx="4896" cy="1022"/>
          </a:xfrm>
        </p:grpSpPr>
        <p:grpSp>
          <p:nvGrpSpPr>
            <p:cNvPr id="42020" name="Group 67"/>
            <p:cNvGrpSpPr>
              <a:grpSpLocks/>
            </p:cNvGrpSpPr>
            <p:nvPr/>
          </p:nvGrpSpPr>
          <p:grpSpPr bwMode="auto">
            <a:xfrm>
              <a:off x="2332" y="1715"/>
              <a:ext cx="384" cy="1009"/>
              <a:chOff x="2332" y="1715"/>
              <a:chExt cx="384" cy="1009"/>
            </a:xfrm>
          </p:grpSpPr>
          <p:sp>
            <p:nvSpPr>
              <p:cNvPr id="42036"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2037"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2021" name="Group 70"/>
            <p:cNvGrpSpPr>
              <a:grpSpLocks/>
            </p:cNvGrpSpPr>
            <p:nvPr/>
          </p:nvGrpSpPr>
          <p:grpSpPr bwMode="auto">
            <a:xfrm>
              <a:off x="3264" y="1728"/>
              <a:ext cx="384" cy="1009"/>
              <a:chOff x="2332" y="1715"/>
              <a:chExt cx="384" cy="1009"/>
            </a:xfrm>
          </p:grpSpPr>
          <p:sp>
            <p:nvSpPr>
              <p:cNvPr id="42034"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2035"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2022" name="Group 73"/>
            <p:cNvGrpSpPr>
              <a:grpSpLocks/>
            </p:cNvGrpSpPr>
            <p:nvPr/>
          </p:nvGrpSpPr>
          <p:grpSpPr bwMode="auto">
            <a:xfrm>
              <a:off x="4128" y="1728"/>
              <a:ext cx="384" cy="1009"/>
              <a:chOff x="2332" y="1715"/>
              <a:chExt cx="384" cy="1009"/>
            </a:xfrm>
          </p:grpSpPr>
          <p:sp>
            <p:nvSpPr>
              <p:cNvPr id="42032"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2033"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2023" name="Group 76"/>
            <p:cNvGrpSpPr>
              <a:grpSpLocks/>
            </p:cNvGrpSpPr>
            <p:nvPr/>
          </p:nvGrpSpPr>
          <p:grpSpPr bwMode="auto">
            <a:xfrm>
              <a:off x="4992" y="1728"/>
              <a:ext cx="384" cy="1009"/>
              <a:chOff x="2332" y="1715"/>
              <a:chExt cx="384" cy="1009"/>
            </a:xfrm>
          </p:grpSpPr>
          <p:sp>
            <p:nvSpPr>
              <p:cNvPr id="42030"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2031"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2024" name="Group 79"/>
            <p:cNvGrpSpPr>
              <a:grpSpLocks/>
            </p:cNvGrpSpPr>
            <p:nvPr/>
          </p:nvGrpSpPr>
          <p:grpSpPr bwMode="auto">
            <a:xfrm>
              <a:off x="1392" y="1728"/>
              <a:ext cx="384" cy="1009"/>
              <a:chOff x="2332" y="1715"/>
              <a:chExt cx="384" cy="1009"/>
            </a:xfrm>
          </p:grpSpPr>
          <p:sp>
            <p:nvSpPr>
              <p:cNvPr id="42028"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2029"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2025" name="Group 82"/>
            <p:cNvGrpSpPr>
              <a:grpSpLocks/>
            </p:cNvGrpSpPr>
            <p:nvPr/>
          </p:nvGrpSpPr>
          <p:grpSpPr bwMode="auto">
            <a:xfrm>
              <a:off x="480" y="1728"/>
              <a:ext cx="384" cy="1009"/>
              <a:chOff x="2332" y="1715"/>
              <a:chExt cx="384" cy="1009"/>
            </a:xfrm>
          </p:grpSpPr>
          <p:sp>
            <p:nvSpPr>
              <p:cNvPr id="42026"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2027"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cxnSp>
        <p:nvCxnSpPr>
          <p:cNvPr id="29794" name="Straight Arrow Connector 65"/>
          <p:cNvCxnSpPr>
            <a:cxnSpLocks noChangeShapeType="1"/>
          </p:cNvCxnSpPr>
          <p:nvPr/>
        </p:nvCxnSpPr>
        <p:spPr bwMode="auto">
          <a:xfrm>
            <a:off x="1447800" y="3598863"/>
            <a:ext cx="609600" cy="1587"/>
          </a:xfrm>
          <a:prstGeom prst="straightConnector1">
            <a:avLst/>
          </a:prstGeom>
          <a:noFill/>
          <a:ln w="38100">
            <a:solidFill>
              <a:schemeClr val="hlink"/>
            </a:solidFill>
            <a:round/>
            <a:headEnd type="arrow" w="med" len="med"/>
            <a:tailEnd/>
          </a:ln>
        </p:spPr>
      </p:cxnSp>
      <p:sp>
        <p:nvSpPr>
          <p:cNvPr id="29795" name="AutoShape 99"/>
          <p:cNvSpPr>
            <a:spLocks noChangeArrowheads="1"/>
          </p:cNvSpPr>
          <p:nvPr/>
        </p:nvSpPr>
        <p:spPr bwMode="auto">
          <a:xfrm>
            <a:off x="1219200" y="3810000"/>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a:t>5 behind you</a:t>
            </a:r>
          </a:p>
        </p:txBody>
      </p:sp>
      <p:cxnSp>
        <p:nvCxnSpPr>
          <p:cNvPr id="29804" name="Straight Arrow Connector 65"/>
          <p:cNvCxnSpPr>
            <a:cxnSpLocks noChangeShapeType="1"/>
          </p:cNvCxnSpPr>
          <p:nvPr/>
        </p:nvCxnSpPr>
        <p:spPr bwMode="auto">
          <a:xfrm flipH="1" flipV="1">
            <a:off x="1524000" y="3216275"/>
            <a:ext cx="609600" cy="1588"/>
          </a:xfrm>
          <a:prstGeom prst="straightConnector1">
            <a:avLst/>
          </a:prstGeom>
          <a:noFill/>
          <a:ln w="38100">
            <a:solidFill>
              <a:schemeClr val="hlink"/>
            </a:solidFill>
            <a:round/>
            <a:headEnd type="arrow" w="med" len="med"/>
            <a:tailEnd/>
          </a:ln>
        </p:spPr>
      </p:cxnSp>
      <p:sp>
        <p:nvSpPr>
          <p:cNvPr id="29805" name="AutoShape 109"/>
          <p:cNvSpPr>
            <a:spLocks noChangeArrowheads="1"/>
          </p:cNvSpPr>
          <p:nvPr/>
        </p:nvSpPr>
        <p:spPr bwMode="auto">
          <a:xfrm>
            <a:off x="1314450" y="2057400"/>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1 </a:t>
            </a:r>
            <a:br>
              <a:rPr lang="en-US" sz="2000"/>
            </a:br>
            <a:r>
              <a:rPr lang="en-US" sz="2000"/>
              <a:t>before</a:t>
            </a:r>
            <a:br>
              <a:rPr lang="en-US" sz="2000"/>
            </a:br>
            <a:r>
              <a:rPr lang="en-US" sz="2000"/>
              <a:t>you</a:t>
            </a:r>
          </a:p>
        </p:txBody>
      </p:sp>
      <p:cxnSp>
        <p:nvCxnSpPr>
          <p:cNvPr id="29812" name="Straight Arrow Connector 65"/>
          <p:cNvCxnSpPr>
            <a:cxnSpLocks noChangeShapeType="1"/>
          </p:cNvCxnSpPr>
          <p:nvPr/>
        </p:nvCxnSpPr>
        <p:spPr bwMode="auto">
          <a:xfrm flipH="1" flipV="1">
            <a:off x="3048000" y="3216275"/>
            <a:ext cx="609600" cy="1588"/>
          </a:xfrm>
          <a:prstGeom prst="straightConnector1">
            <a:avLst/>
          </a:prstGeom>
          <a:noFill/>
          <a:ln w="38100">
            <a:solidFill>
              <a:schemeClr val="hlink"/>
            </a:solidFill>
            <a:round/>
            <a:headEnd type="arrow" w="med" len="med"/>
            <a:tailEnd/>
          </a:ln>
        </p:spPr>
      </p:cxnSp>
      <p:sp>
        <p:nvSpPr>
          <p:cNvPr id="29813" name="AutoShape 117"/>
          <p:cNvSpPr>
            <a:spLocks noChangeArrowheads="1"/>
          </p:cNvSpPr>
          <p:nvPr/>
        </p:nvSpPr>
        <p:spPr bwMode="auto">
          <a:xfrm>
            <a:off x="2838450" y="2057400"/>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2 before</a:t>
            </a:r>
            <a:br>
              <a:rPr lang="en-US" sz="2000"/>
            </a:br>
            <a:r>
              <a:rPr lang="en-US" sz="2000"/>
              <a:t>you</a:t>
            </a:r>
          </a:p>
        </p:txBody>
      </p:sp>
      <p:grpSp>
        <p:nvGrpSpPr>
          <p:cNvPr id="29811" name="Group 115"/>
          <p:cNvGrpSpPr>
            <a:grpSpLocks/>
          </p:cNvGrpSpPr>
          <p:nvPr/>
        </p:nvGrpSpPr>
        <p:grpSpPr bwMode="auto">
          <a:xfrm>
            <a:off x="3505207" y="1241424"/>
            <a:ext cx="942977" cy="1806573"/>
            <a:chOff x="2208" y="782"/>
            <a:chExt cx="594" cy="1138"/>
          </a:xfrm>
        </p:grpSpPr>
        <p:sp>
          <p:nvSpPr>
            <p:cNvPr id="42018" name="Line 35"/>
            <p:cNvSpPr>
              <a:spLocks noChangeShapeType="1"/>
            </p:cNvSpPr>
            <p:nvPr/>
          </p:nvSpPr>
          <p:spPr bwMode="auto">
            <a:xfrm flipV="1">
              <a:off x="2514" y="1200"/>
              <a:ext cx="0" cy="720"/>
            </a:xfrm>
            <a:prstGeom prst="line">
              <a:avLst/>
            </a:prstGeom>
            <a:noFill/>
            <a:ln w="38100">
              <a:solidFill>
                <a:schemeClr val="accent2"/>
              </a:solidFill>
              <a:round/>
              <a:headEnd/>
              <a:tailEnd/>
            </a:ln>
          </p:spPr>
          <p:txBody>
            <a:bodyPr wrap="none"/>
            <a:lstStyle/>
            <a:p>
              <a:endParaRPr lang="en-US"/>
            </a:p>
          </p:txBody>
        </p:sp>
        <p:sp>
          <p:nvSpPr>
            <p:cNvPr id="42019" name="Rectangle 36"/>
            <p:cNvSpPr>
              <a:spLocks noChangeArrowheads="1"/>
            </p:cNvSpPr>
            <p:nvPr/>
          </p:nvSpPr>
          <p:spPr bwMode="auto">
            <a:xfrm flipV="1">
              <a:off x="2208" y="782"/>
              <a:ext cx="594" cy="479"/>
            </a:xfrm>
            <a:prstGeom prst="rect">
              <a:avLst/>
            </a:prstGeom>
            <a:solidFill>
              <a:srgbClr val="FFDE81"/>
            </a:solidFill>
            <a:ln w="38100">
              <a:solidFill>
                <a:schemeClr val="accent2"/>
              </a:solidFill>
              <a:miter lim="800000"/>
              <a:headEnd/>
              <a:tailEnd/>
            </a:ln>
          </p:spPr>
          <p:txBody>
            <a:bodyPr rot="10800000" wrap="none" lIns="72000" tIns="72000" rIns="72000" bIns="72000" anchor="ctr">
              <a:spAutoFit/>
            </a:bodyPr>
            <a:lstStyle/>
            <a:p>
              <a:r>
                <a:rPr lang="en-US" sz="2000" dirty="0"/>
                <a:t>there's</a:t>
              </a:r>
            </a:p>
            <a:p>
              <a:r>
                <a:rPr lang="en-US" sz="2000" dirty="0"/>
                <a:t>1 of me</a:t>
              </a:r>
            </a:p>
          </p:txBody>
        </p:sp>
      </p:grpSp>
      <p:cxnSp>
        <p:nvCxnSpPr>
          <p:cNvPr id="29815" name="Straight Arrow Connector 65"/>
          <p:cNvCxnSpPr>
            <a:cxnSpLocks noChangeShapeType="1"/>
          </p:cNvCxnSpPr>
          <p:nvPr/>
        </p:nvCxnSpPr>
        <p:spPr bwMode="auto">
          <a:xfrm flipH="1" flipV="1">
            <a:off x="4495800" y="3217863"/>
            <a:ext cx="609600" cy="1587"/>
          </a:xfrm>
          <a:prstGeom prst="straightConnector1">
            <a:avLst/>
          </a:prstGeom>
          <a:noFill/>
          <a:ln w="38100">
            <a:solidFill>
              <a:schemeClr val="hlink"/>
            </a:solidFill>
            <a:round/>
            <a:headEnd type="arrow" w="med" len="med"/>
            <a:tailEnd/>
          </a:ln>
        </p:spPr>
      </p:cxnSp>
      <p:sp>
        <p:nvSpPr>
          <p:cNvPr id="29816" name="AutoShape 120"/>
          <p:cNvSpPr>
            <a:spLocks noChangeArrowheads="1"/>
          </p:cNvSpPr>
          <p:nvPr/>
        </p:nvSpPr>
        <p:spPr bwMode="auto">
          <a:xfrm>
            <a:off x="4286250" y="2057400"/>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3 before</a:t>
            </a:r>
            <a:br>
              <a:rPr lang="en-US" sz="2000"/>
            </a:br>
            <a:r>
              <a:rPr lang="en-US" sz="2000"/>
              <a:t>you</a:t>
            </a:r>
          </a:p>
        </p:txBody>
      </p:sp>
      <p:cxnSp>
        <p:nvCxnSpPr>
          <p:cNvPr id="29817" name="Straight Arrow Connector 65"/>
          <p:cNvCxnSpPr>
            <a:cxnSpLocks noChangeShapeType="1"/>
          </p:cNvCxnSpPr>
          <p:nvPr/>
        </p:nvCxnSpPr>
        <p:spPr bwMode="auto">
          <a:xfrm flipH="1" flipV="1">
            <a:off x="5943600" y="3208338"/>
            <a:ext cx="609600" cy="1587"/>
          </a:xfrm>
          <a:prstGeom prst="straightConnector1">
            <a:avLst/>
          </a:prstGeom>
          <a:noFill/>
          <a:ln w="38100">
            <a:solidFill>
              <a:schemeClr val="hlink"/>
            </a:solidFill>
            <a:round/>
            <a:headEnd type="arrow" w="med" len="med"/>
            <a:tailEnd/>
          </a:ln>
        </p:spPr>
      </p:cxnSp>
      <p:sp>
        <p:nvSpPr>
          <p:cNvPr id="29818" name="AutoShape 122"/>
          <p:cNvSpPr>
            <a:spLocks noChangeArrowheads="1"/>
          </p:cNvSpPr>
          <p:nvPr/>
        </p:nvSpPr>
        <p:spPr bwMode="auto">
          <a:xfrm>
            <a:off x="5734050" y="2057400"/>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4 before</a:t>
            </a:r>
            <a:br>
              <a:rPr lang="en-US" sz="2000"/>
            </a:br>
            <a:r>
              <a:rPr lang="en-US" sz="2000"/>
              <a:t>you</a:t>
            </a:r>
          </a:p>
        </p:txBody>
      </p:sp>
      <p:cxnSp>
        <p:nvCxnSpPr>
          <p:cNvPr id="29819" name="Straight Arrow Connector 65"/>
          <p:cNvCxnSpPr>
            <a:cxnSpLocks noChangeShapeType="1"/>
          </p:cNvCxnSpPr>
          <p:nvPr/>
        </p:nvCxnSpPr>
        <p:spPr bwMode="auto">
          <a:xfrm flipH="1" flipV="1">
            <a:off x="7391400" y="3198813"/>
            <a:ext cx="609600" cy="1587"/>
          </a:xfrm>
          <a:prstGeom prst="straightConnector1">
            <a:avLst/>
          </a:prstGeom>
          <a:noFill/>
          <a:ln w="38100">
            <a:solidFill>
              <a:schemeClr val="hlink"/>
            </a:solidFill>
            <a:round/>
            <a:headEnd type="arrow" w="med" len="med"/>
            <a:tailEnd/>
          </a:ln>
        </p:spPr>
      </p:cxnSp>
      <p:sp>
        <p:nvSpPr>
          <p:cNvPr id="29820" name="AutoShape 124"/>
          <p:cNvSpPr>
            <a:spLocks noChangeArrowheads="1"/>
          </p:cNvSpPr>
          <p:nvPr/>
        </p:nvSpPr>
        <p:spPr bwMode="auto">
          <a:xfrm>
            <a:off x="7162800" y="2057400"/>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5 before</a:t>
            </a:r>
            <a:br>
              <a:rPr lang="en-US" sz="2000"/>
            </a:br>
            <a:r>
              <a:rPr lang="en-US" sz="2000"/>
              <a:t>you</a:t>
            </a:r>
          </a:p>
        </p:txBody>
      </p:sp>
      <p:sp>
        <p:nvSpPr>
          <p:cNvPr id="55" name="TextBox 54"/>
          <p:cNvSpPr txBox="1"/>
          <p:nvPr/>
        </p:nvSpPr>
        <p:spPr>
          <a:xfrm>
            <a:off x="323528" y="5445224"/>
            <a:ext cx="8136904" cy="415925"/>
          </a:xfrm>
          <a:prstGeom prst="rect">
            <a:avLst/>
          </a:prstGeom>
          <a:noFill/>
        </p:spPr>
        <p:txBody>
          <a:bodyPr anchor="ctr"/>
          <a:lstStyle/>
          <a:p>
            <a:pPr fontAlgn="auto">
              <a:spcBef>
                <a:spcPts val="0"/>
              </a:spcBef>
              <a:spcAft>
                <a:spcPts val="0"/>
              </a:spcAft>
              <a:defRPr/>
            </a:pPr>
            <a:r>
              <a:rPr lang="en-US" sz="1800" dirty="0">
                <a:latin typeface="+mn-lt"/>
                <a:cs typeface="+mn-cs"/>
              </a:rPr>
              <a:t>adapted from </a:t>
            </a:r>
          </a:p>
          <a:p>
            <a:pPr fontAlgn="auto">
              <a:spcBef>
                <a:spcPts val="0"/>
              </a:spcBef>
              <a:spcAft>
                <a:spcPts val="0"/>
              </a:spcAft>
              <a:defRPr/>
            </a:pPr>
            <a:r>
              <a:rPr lang="en-US" sz="1800" dirty="0">
                <a:solidFill>
                  <a:srgbClr val="3366FF"/>
                </a:solidFill>
                <a:latin typeface="+mn-lt"/>
                <a:cs typeface="+mn-cs"/>
              </a:rPr>
              <a:t>MacKay (2003): </a:t>
            </a:r>
            <a:r>
              <a:rPr lang="en-US" dirty="0">
                <a:solidFill>
                  <a:srgbClr val="3366FF"/>
                </a:solidFill>
              </a:rPr>
              <a:t>Information Theory, Inference and Learning Algorithms. </a:t>
            </a:r>
          </a:p>
          <a:p>
            <a:pPr fontAlgn="auto">
              <a:spcBef>
                <a:spcPts val="0"/>
              </a:spcBef>
              <a:spcAft>
                <a:spcPts val="0"/>
              </a:spcAft>
              <a:defRPr/>
            </a:pPr>
            <a:endParaRPr lang="en-US" sz="1800" dirty="0">
              <a:latin typeface="+mn-lt"/>
              <a:cs typeface="+mn-cs"/>
            </a:endParaRPr>
          </a:p>
        </p:txBody>
      </p:sp>
      <p:sp>
        <p:nvSpPr>
          <p:cNvPr id="54" name="Slide Number Placeholder 3">
            <a:extLst>
              <a:ext uri="{FF2B5EF4-FFF2-40B4-BE49-F238E27FC236}">
                <a16:creationId xmlns:a16="http://schemas.microsoft.com/office/drawing/2014/main" id="{59ECC434-A2F1-1740-9D89-3A51759D00B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65</a:t>
            </a:fld>
            <a:endParaRPr lang="de-DE" dirty="0"/>
          </a:p>
        </p:txBody>
      </p:sp>
    </p:spTree>
    <p:extLst>
      <p:ext uri="{BB962C8B-B14F-4D97-AF65-F5344CB8AC3E}">
        <p14:creationId xmlns:p14="http://schemas.microsoft.com/office/powerpoint/2010/main" val="344788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93"/>
                                        </p:tgtEl>
                                        <p:attrNameLst>
                                          <p:attrName>style.visibility</p:attrName>
                                        </p:attrNameLst>
                                      </p:cBhvr>
                                      <p:to>
                                        <p:strVal val="visible"/>
                                      </p:to>
                                    </p:set>
                                    <p:animEffect transition="in" filter="fade">
                                      <p:cBhvr>
                                        <p:cTn id="7" dur="2000"/>
                                        <p:tgtEl>
                                          <p:spTgt spid="297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9756"/>
                                        </p:tgtEl>
                                        <p:attrNameLst>
                                          <p:attrName>style.visibility</p:attrName>
                                        </p:attrNameLst>
                                      </p:cBhvr>
                                      <p:to>
                                        <p:strVal val="visible"/>
                                      </p:to>
                                    </p:set>
                                    <p:animEffect transition="in" filter="wipe(right)">
                                      <p:cBhvr>
                                        <p:cTn id="12" dur="500"/>
                                        <p:tgtEl>
                                          <p:spTgt spid="2975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9757"/>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2" fill="hold" nodeType="afterEffect">
                                  <p:stCondLst>
                                    <p:cond delay="300"/>
                                  </p:stCondLst>
                                  <p:childTnLst>
                                    <p:set>
                                      <p:cBhvr>
                                        <p:cTn id="17" dur="1" fill="hold">
                                          <p:stCondLst>
                                            <p:cond delay="0"/>
                                          </p:stCondLst>
                                        </p:cTn>
                                        <p:tgtEl>
                                          <p:spTgt spid="29754"/>
                                        </p:tgtEl>
                                        <p:attrNameLst>
                                          <p:attrName>style.visibility</p:attrName>
                                        </p:attrNameLst>
                                      </p:cBhvr>
                                      <p:to>
                                        <p:strVal val="visible"/>
                                      </p:to>
                                    </p:set>
                                    <p:animEffect transition="in" filter="wipe(right)">
                                      <p:cBhvr>
                                        <p:cTn id="18" dur="500"/>
                                        <p:tgtEl>
                                          <p:spTgt spid="2975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9755"/>
                                        </p:tgtEl>
                                        <p:attrNameLst>
                                          <p:attrName>style.visibility</p:attrName>
                                        </p:attrNameLst>
                                      </p:cBhvr>
                                      <p:to>
                                        <p:strVal val="visible"/>
                                      </p:to>
                                    </p:set>
                                  </p:childTnLst>
                                </p:cTn>
                              </p:par>
                            </p:childTnLst>
                          </p:cTn>
                        </p:par>
                        <p:par>
                          <p:cTn id="21" fill="hold" nodeType="afterGroup">
                            <p:stCondLst>
                              <p:cond delay="1300"/>
                            </p:stCondLst>
                            <p:childTnLst>
                              <p:par>
                                <p:cTn id="22" presetID="22" presetClass="entr" presetSubtype="2" fill="hold" nodeType="afterEffect">
                                  <p:stCondLst>
                                    <p:cond delay="300"/>
                                  </p:stCondLst>
                                  <p:childTnLst>
                                    <p:set>
                                      <p:cBhvr>
                                        <p:cTn id="23" dur="1" fill="hold">
                                          <p:stCondLst>
                                            <p:cond delay="0"/>
                                          </p:stCondLst>
                                        </p:cTn>
                                        <p:tgtEl>
                                          <p:spTgt spid="29729"/>
                                        </p:tgtEl>
                                        <p:attrNameLst>
                                          <p:attrName>style.visibility</p:attrName>
                                        </p:attrNameLst>
                                      </p:cBhvr>
                                      <p:to>
                                        <p:strVal val="visible"/>
                                      </p:to>
                                    </p:set>
                                    <p:animEffect transition="in" filter="wipe(right)">
                                      <p:cBhvr>
                                        <p:cTn id="24" dur="500"/>
                                        <p:tgtEl>
                                          <p:spTgt spid="2972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97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nodeType="clickEffect">
                                  <p:stCondLst>
                                    <p:cond delay="0"/>
                                  </p:stCondLst>
                                  <p:childTnLst>
                                    <p:set>
                                      <p:cBhvr>
                                        <p:cTn id="30" dur="1" fill="hold">
                                          <p:stCondLst>
                                            <p:cond delay="0"/>
                                          </p:stCondLst>
                                        </p:cTn>
                                        <p:tgtEl>
                                          <p:spTgt spid="29811"/>
                                        </p:tgtEl>
                                        <p:attrNameLst>
                                          <p:attrName>style.visibility</p:attrName>
                                        </p:attrNameLst>
                                      </p:cBhvr>
                                      <p:to>
                                        <p:strVal val="visible"/>
                                      </p:to>
                                    </p:set>
                                    <p:anim calcmode="lin" valueType="num">
                                      <p:cBhvr>
                                        <p:cTn id="31" dur="500" fill="hold"/>
                                        <p:tgtEl>
                                          <p:spTgt spid="29811"/>
                                        </p:tgtEl>
                                        <p:attrNameLst>
                                          <p:attrName>ppt_x</p:attrName>
                                        </p:attrNameLst>
                                      </p:cBhvr>
                                      <p:tavLst>
                                        <p:tav tm="0">
                                          <p:val>
                                            <p:strVal val="#ppt_x"/>
                                          </p:val>
                                        </p:tav>
                                        <p:tav tm="100000">
                                          <p:val>
                                            <p:strVal val="#ppt_x"/>
                                          </p:val>
                                        </p:tav>
                                      </p:tavLst>
                                    </p:anim>
                                    <p:anim calcmode="lin" valueType="num">
                                      <p:cBhvr>
                                        <p:cTn id="32" dur="500" fill="hold"/>
                                        <p:tgtEl>
                                          <p:spTgt spid="29811"/>
                                        </p:tgtEl>
                                        <p:attrNameLst>
                                          <p:attrName>ppt_y</p:attrName>
                                        </p:attrNameLst>
                                      </p:cBhvr>
                                      <p:tavLst>
                                        <p:tav tm="0">
                                          <p:val>
                                            <p:strVal val="#ppt_y+#ppt_h/2"/>
                                          </p:val>
                                        </p:tav>
                                        <p:tav tm="100000">
                                          <p:val>
                                            <p:strVal val="#ppt_y"/>
                                          </p:val>
                                        </p:tav>
                                      </p:tavLst>
                                    </p:anim>
                                    <p:anim calcmode="lin" valueType="num">
                                      <p:cBhvr>
                                        <p:cTn id="33" dur="500" fill="hold"/>
                                        <p:tgtEl>
                                          <p:spTgt spid="29811"/>
                                        </p:tgtEl>
                                        <p:attrNameLst>
                                          <p:attrName>ppt_w</p:attrName>
                                        </p:attrNameLst>
                                      </p:cBhvr>
                                      <p:tavLst>
                                        <p:tav tm="0">
                                          <p:val>
                                            <p:strVal val="#ppt_w"/>
                                          </p:val>
                                        </p:tav>
                                        <p:tav tm="100000">
                                          <p:val>
                                            <p:strVal val="#ppt_w"/>
                                          </p:val>
                                        </p:tav>
                                      </p:tavLst>
                                    </p:anim>
                                    <p:anim calcmode="lin" valueType="num">
                                      <p:cBhvr>
                                        <p:cTn id="34" dur="500" fill="hold"/>
                                        <p:tgtEl>
                                          <p:spTgt spid="2981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nodeType="clickEffect">
                                  <p:stCondLst>
                                    <p:cond delay="0"/>
                                  </p:stCondLst>
                                  <p:childTnLst>
                                    <p:set>
                                      <p:cBhvr>
                                        <p:cTn id="38" dur="1" fill="hold">
                                          <p:stCondLst>
                                            <p:cond delay="0"/>
                                          </p:stCondLst>
                                        </p:cTn>
                                        <p:tgtEl>
                                          <p:spTgt spid="29758"/>
                                        </p:tgtEl>
                                        <p:attrNameLst>
                                          <p:attrName>style.visibility</p:attrName>
                                        </p:attrNameLst>
                                      </p:cBhvr>
                                      <p:to>
                                        <p:strVal val="visible"/>
                                      </p:to>
                                    </p:set>
                                    <p:animEffect transition="in" filter="wipe(right)">
                                      <p:cBhvr>
                                        <p:cTn id="39" dur="500"/>
                                        <p:tgtEl>
                                          <p:spTgt spid="2975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29759"/>
                                        </p:tgtEl>
                                        <p:attrNameLst>
                                          <p:attrName>style.visibility</p:attrName>
                                        </p:attrNameLst>
                                      </p:cBhvr>
                                      <p:to>
                                        <p:strVal val="visible"/>
                                      </p:to>
                                    </p:set>
                                  </p:childTnLst>
                                </p:cTn>
                              </p:par>
                            </p:childTnLst>
                          </p:cTn>
                        </p:par>
                        <p:par>
                          <p:cTn id="42" fill="hold" nodeType="afterGroup">
                            <p:stCondLst>
                              <p:cond delay="500"/>
                            </p:stCondLst>
                            <p:childTnLst>
                              <p:par>
                                <p:cTn id="43" presetID="22" presetClass="entr" presetSubtype="2" fill="hold" nodeType="afterEffect">
                                  <p:stCondLst>
                                    <p:cond delay="300"/>
                                  </p:stCondLst>
                                  <p:childTnLst>
                                    <p:set>
                                      <p:cBhvr>
                                        <p:cTn id="44" dur="1" fill="hold">
                                          <p:stCondLst>
                                            <p:cond delay="0"/>
                                          </p:stCondLst>
                                        </p:cTn>
                                        <p:tgtEl>
                                          <p:spTgt spid="29794"/>
                                        </p:tgtEl>
                                        <p:attrNameLst>
                                          <p:attrName>style.visibility</p:attrName>
                                        </p:attrNameLst>
                                      </p:cBhvr>
                                      <p:to>
                                        <p:strVal val="visible"/>
                                      </p:to>
                                    </p:set>
                                    <p:animEffect transition="in" filter="wipe(right)">
                                      <p:cBhvr>
                                        <p:cTn id="45" dur="500"/>
                                        <p:tgtEl>
                                          <p:spTgt spid="29794"/>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979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29811"/>
                                        </p:tgtEl>
                                        <p:attrNameLst>
                                          <p:attrName>style.visibility</p:attrName>
                                        </p:attrNameLst>
                                      </p:cBhvr>
                                      <p:to>
                                        <p:strVal val="hidden"/>
                                      </p:to>
                                    </p:set>
                                  </p:childTnLst>
                                </p:cTn>
                              </p:par>
                              <p:par>
                                <p:cTn id="52" presetID="22" presetClass="entr" presetSubtype="8" fill="hold" nodeType="withEffect">
                                  <p:stCondLst>
                                    <p:cond delay="0"/>
                                  </p:stCondLst>
                                  <p:childTnLst>
                                    <p:set>
                                      <p:cBhvr>
                                        <p:cTn id="53" dur="1" fill="hold">
                                          <p:stCondLst>
                                            <p:cond delay="0"/>
                                          </p:stCondLst>
                                        </p:cTn>
                                        <p:tgtEl>
                                          <p:spTgt spid="29804"/>
                                        </p:tgtEl>
                                        <p:attrNameLst>
                                          <p:attrName>style.visibility</p:attrName>
                                        </p:attrNameLst>
                                      </p:cBhvr>
                                      <p:to>
                                        <p:strVal val="visible"/>
                                      </p:to>
                                    </p:set>
                                    <p:animEffect transition="in" filter="wipe(left)">
                                      <p:cBhvr>
                                        <p:cTn id="54" dur="500"/>
                                        <p:tgtEl>
                                          <p:spTgt spid="29804"/>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9805"/>
                                        </p:tgtEl>
                                        <p:attrNameLst>
                                          <p:attrName>style.visibility</p:attrName>
                                        </p:attrNameLst>
                                      </p:cBhvr>
                                      <p:to>
                                        <p:strVal val="visible"/>
                                      </p:to>
                                    </p:set>
                                  </p:childTnLst>
                                </p:cTn>
                              </p:par>
                            </p:childTnLst>
                          </p:cTn>
                        </p:par>
                        <p:par>
                          <p:cTn id="57" fill="hold" nodeType="afterGroup">
                            <p:stCondLst>
                              <p:cond delay="500"/>
                            </p:stCondLst>
                            <p:childTnLst>
                              <p:par>
                                <p:cTn id="58" presetID="22" presetClass="entr" presetSubtype="8" fill="hold" nodeType="afterEffect">
                                  <p:stCondLst>
                                    <p:cond delay="300"/>
                                  </p:stCondLst>
                                  <p:childTnLst>
                                    <p:set>
                                      <p:cBhvr>
                                        <p:cTn id="59" dur="1" fill="hold">
                                          <p:stCondLst>
                                            <p:cond delay="0"/>
                                          </p:stCondLst>
                                        </p:cTn>
                                        <p:tgtEl>
                                          <p:spTgt spid="29812"/>
                                        </p:tgtEl>
                                        <p:attrNameLst>
                                          <p:attrName>style.visibility</p:attrName>
                                        </p:attrNameLst>
                                      </p:cBhvr>
                                      <p:to>
                                        <p:strVal val="visible"/>
                                      </p:to>
                                    </p:set>
                                    <p:animEffect transition="in" filter="wipe(left)">
                                      <p:cBhvr>
                                        <p:cTn id="60" dur="500"/>
                                        <p:tgtEl>
                                          <p:spTgt spid="29812"/>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981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4" fill="hold" nodeType="clickEffect">
                                  <p:stCondLst>
                                    <p:cond delay="0"/>
                                  </p:stCondLst>
                                  <p:childTnLst>
                                    <p:set>
                                      <p:cBhvr>
                                        <p:cTn id="66" dur="1" fill="hold">
                                          <p:stCondLst>
                                            <p:cond delay="0"/>
                                          </p:stCondLst>
                                        </p:cTn>
                                        <p:tgtEl>
                                          <p:spTgt spid="29811"/>
                                        </p:tgtEl>
                                        <p:attrNameLst>
                                          <p:attrName>style.visibility</p:attrName>
                                        </p:attrNameLst>
                                      </p:cBhvr>
                                      <p:to>
                                        <p:strVal val="visible"/>
                                      </p:to>
                                    </p:set>
                                    <p:anim calcmode="lin" valueType="num">
                                      <p:cBhvr>
                                        <p:cTn id="67" dur="500" fill="hold"/>
                                        <p:tgtEl>
                                          <p:spTgt spid="29811"/>
                                        </p:tgtEl>
                                        <p:attrNameLst>
                                          <p:attrName>ppt_x</p:attrName>
                                        </p:attrNameLst>
                                      </p:cBhvr>
                                      <p:tavLst>
                                        <p:tav tm="0">
                                          <p:val>
                                            <p:strVal val="#ppt_x"/>
                                          </p:val>
                                        </p:tav>
                                        <p:tav tm="100000">
                                          <p:val>
                                            <p:strVal val="#ppt_x"/>
                                          </p:val>
                                        </p:tav>
                                      </p:tavLst>
                                    </p:anim>
                                    <p:anim calcmode="lin" valueType="num">
                                      <p:cBhvr>
                                        <p:cTn id="68" dur="500" fill="hold"/>
                                        <p:tgtEl>
                                          <p:spTgt spid="29811"/>
                                        </p:tgtEl>
                                        <p:attrNameLst>
                                          <p:attrName>ppt_y</p:attrName>
                                        </p:attrNameLst>
                                      </p:cBhvr>
                                      <p:tavLst>
                                        <p:tav tm="0">
                                          <p:val>
                                            <p:strVal val="#ppt_y+#ppt_h/2"/>
                                          </p:val>
                                        </p:tav>
                                        <p:tav tm="100000">
                                          <p:val>
                                            <p:strVal val="#ppt_y"/>
                                          </p:val>
                                        </p:tav>
                                      </p:tavLst>
                                    </p:anim>
                                    <p:anim calcmode="lin" valueType="num">
                                      <p:cBhvr>
                                        <p:cTn id="69" dur="500" fill="hold"/>
                                        <p:tgtEl>
                                          <p:spTgt spid="29811"/>
                                        </p:tgtEl>
                                        <p:attrNameLst>
                                          <p:attrName>ppt_w</p:attrName>
                                        </p:attrNameLst>
                                      </p:cBhvr>
                                      <p:tavLst>
                                        <p:tav tm="0">
                                          <p:val>
                                            <p:strVal val="#ppt_w"/>
                                          </p:val>
                                        </p:tav>
                                        <p:tav tm="100000">
                                          <p:val>
                                            <p:strVal val="#ppt_w"/>
                                          </p:val>
                                        </p:tav>
                                      </p:tavLst>
                                    </p:anim>
                                    <p:anim calcmode="lin" valueType="num">
                                      <p:cBhvr>
                                        <p:cTn id="70" dur="500" fill="hold"/>
                                        <p:tgtEl>
                                          <p:spTgt spid="29811"/>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29815"/>
                                        </p:tgtEl>
                                        <p:attrNameLst>
                                          <p:attrName>style.visibility</p:attrName>
                                        </p:attrNameLst>
                                      </p:cBhvr>
                                      <p:to>
                                        <p:strVal val="visible"/>
                                      </p:to>
                                    </p:set>
                                    <p:animEffect transition="in" filter="wipe(left)">
                                      <p:cBhvr>
                                        <p:cTn id="75" dur="500"/>
                                        <p:tgtEl>
                                          <p:spTgt spid="29815"/>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29816"/>
                                        </p:tgtEl>
                                        <p:attrNameLst>
                                          <p:attrName>style.visibility</p:attrName>
                                        </p:attrNameLst>
                                      </p:cBhvr>
                                      <p:to>
                                        <p:strVal val="visible"/>
                                      </p:to>
                                    </p:set>
                                  </p:childTnLst>
                                </p:cTn>
                              </p:par>
                            </p:childTnLst>
                          </p:cTn>
                        </p:par>
                        <p:par>
                          <p:cTn id="78" fill="hold" nodeType="afterGroup">
                            <p:stCondLst>
                              <p:cond delay="500"/>
                            </p:stCondLst>
                            <p:childTnLst>
                              <p:par>
                                <p:cTn id="79" presetID="22" presetClass="entr" presetSubtype="8" fill="hold" nodeType="afterEffect">
                                  <p:stCondLst>
                                    <p:cond delay="300"/>
                                  </p:stCondLst>
                                  <p:childTnLst>
                                    <p:set>
                                      <p:cBhvr>
                                        <p:cTn id="80" dur="1" fill="hold">
                                          <p:stCondLst>
                                            <p:cond delay="0"/>
                                          </p:stCondLst>
                                        </p:cTn>
                                        <p:tgtEl>
                                          <p:spTgt spid="29817"/>
                                        </p:tgtEl>
                                        <p:attrNameLst>
                                          <p:attrName>style.visibility</p:attrName>
                                        </p:attrNameLst>
                                      </p:cBhvr>
                                      <p:to>
                                        <p:strVal val="visible"/>
                                      </p:to>
                                    </p:set>
                                    <p:animEffect transition="in" filter="wipe(left)">
                                      <p:cBhvr>
                                        <p:cTn id="81" dur="500"/>
                                        <p:tgtEl>
                                          <p:spTgt spid="29817"/>
                                        </p:tgtEl>
                                      </p:cBhvr>
                                    </p:animEffect>
                                  </p:childTnLst>
                                </p:cTn>
                              </p:par>
                              <p:par>
                                <p:cTn id="82" presetID="1" presetClass="entr" presetSubtype="0" fill="hold" grpId="0" nodeType="withEffect">
                                  <p:stCondLst>
                                    <p:cond delay="0"/>
                                  </p:stCondLst>
                                  <p:childTnLst>
                                    <p:set>
                                      <p:cBhvr>
                                        <p:cTn id="83" dur="1" fill="hold">
                                          <p:stCondLst>
                                            <p:cond delay="0"/>
                                          </p:stCondLst>
                                        </p:cTn>
                                        <p:tgtEl>
                                          <p:spTgt spid="29818"/>
                                        </p:tgtEl>
                                        <p:attrNameLst>
                                          <p:attrName>style.visibility</p:attrName>
                                        </p:attrNameLst>
                                      </p:cBhvr>
                                      <p:to>
                                        <p:strVal val="visible"/>
                                      </p:to>
                                    </p:set>
                                  </p:childTnLst>
                                </p:cTn>
                              </p:par>
                            </p:childTnLst>
                          </p:cTn>
                        </p:par>
                        <p:par>
                          <p:cTn id="84" fill="hold" nodeType="afterGroup">
                            <p:stCondLst>
                              <p:cond delay="1300"/>
                            </p:stCondLst>
                            <p:childTnLst>
                              <p:par>
                                <p:cTn id="85" presetID="22" presetClass="entr" presetSubtype="8" fill="hold" nodeType="afterEffect">
                                  <p:stCondLst>
                                    <p:cond delay="300"/>
                                  </p:stCondLst>
                                  <p:childTnLst>
                                    <p:set>
                                      <p:cBhvr>
                                        <p:cTn id="86" dur="1" fill="hold">
                                          <p:stCondLst>
                                            <p:cond delay="0"/>
                                          </p:stCondLst>
                                        </p:cTn>
                                        <p:tgtEl>
                                          <p:spTgt spid="29819"/>
                                        </p:tgtEl>
                                        <p:attrNameLst>
                                          <p:attrName>style.visibility</p:attrName>
                                        </p:attrNameLst>
                                      </p:cBhvr>
                                      <p:to>
                                        <p:strVal val="visible"/>
                                      </p:to>
                                    </p:set>
                                    <p:animEffect transition="in" filter="wipe(left)">
                                      <p:cBhvr>
                                        <p:cTn id="87" dur="500"/>
                                        <p:tgtEl>
                                          <p:spTgt spid="29819"/>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29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52" grpId="0" animBg="1"/>
      <p:bldP spid="29755" grpId="0" animBg="1"/>
      <p:bldP spid="29757" grpId="0" animBg="1"/>
      <p:bldP spid="29759" grpId="0" animBg="1"/>
      <p:bldP spid="29795" grpId="0" animBg="1"/>
      <p:bldP spid="29805" grpId="0" animBg="1"/>
      <p:bldP spid="29813" grpId="0" animBg="1"/>
      <p:bldP spid="29816" grpId="0" animBg="1"/>
      <p:bldP spid="29818" grpId="0" animBg="1"/>
      <p:bldP spid="298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4"/>
          <p:cNvSpPr>
            <a:spLocks noGrp="1"/>
          </p:cNvSpPr>
          <p:nvPr>
            <p:ph type="title" idx="4294967295"/>
          </p:nvPr>
        </p:nvSpPr>
        <p:spPr/>
        <p:txBody>
          <a:bodyPr rtlCol="0">
            <a:normAutofit fontScale="90000"/>
          </a:bodyPr>
          <a:lstStyle/>
          <a:p>
            <a:pPr eaLnBrk="1" fontAlgn="auto" hangingPunct="1">
              <a:spcAft>
                <a:spcPts val="0"/>
              </a:spcAft>
              <a:defRPr/>
            </a:pPr>
            <a:r>
              <a:rPr lang="en-US" dirty="0">
                <a:cs typeface="Arial" charset="0"/>
              </a:rPr>
              <a:t> Counting soldiers example (beliefs)</a:t>
            </a:r>
          </a:p>
        </p:txBody>
      </p:sp>
      <p:cxnSp>
        <p:nvCxnSpPr>
          <p:cNvPr id="44034" name="Straight Arrow Connector 65"/>
          <p:cNvCxnSpPr>
            <a:cxnSpLocks noChangeShapeType="1"/>
          </p:cNvCxnSpPr>
          <p:nvPr/>
        </p:nvCxnSpPr>
        <p:spPr bwMode="auto">
          <a:xfrm>
            <a:off x="4419600" y="3581400"/>
            <a:ext cx="609600" cy="1588"/>
          </a:xfrm>
          <a:prstGeom prst="straightConnector1">
            <a:avLst/>
          </a:prstGeom>
          <a:noFill/>
          <a:ln w="38100">
            <a:solidFill>
              <a:schemeClr val="hlink"/>
            </a:solidFill>
            <a:round/>
            <a:headEnd type="arrow" w="med" len="med"/>
            <a:tailEnd/>
          </a:ln>
        </p:spPr>
      </p:cxnSp>
      <p:sp>
        <p:nvSpPr>
          <p:cNvPr id="44035" name="AutoShape 6"/>
          <p:cNvSpPr>
            <a:spLocks noChangeArrowheads="1"/>
          </p:cNvSpPr>
          <p:nvPr/>
        </p:nvSpPr>
        <p:spPr bwMode="auto">
          <a:xfrm>
            <a:off x="4191000" y="3810000"/>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dirty="0"/>
              <a:t>3 behind you</a:t>
            </a:r>
          </a:p>
        </p:txBody>
      </p:sp>
      <p:grpSp>
        <p:nvGrpSpPr>
          <p:cNvPr id="44036" name="Group 7"/>
          <p:cNvGrpSpPr>
            <a:grpSpLocks/>
          </p:cNvGrpSpPr>
          <p:nvPr/>
        </p:nvGrpSpPr>
        <p:grpSpPr bwMode="auto">
          <a:xfrm>
            <a:off x="762000" y="2722563"/>
            <a:ext cx="7772400" cy="1622425"/>
            <a:chOff x="480" y="1715"/>
            <a:chExt cx="4896" cy="1022"/>
          </a:xfrm>
        </p:grpSpPr>
        <p:grpSp>
          <p:nvGrpSpPr>
            <p:cNvPr id="44072" name="Group 8"/>
            <p:cNvGrpSpPr>
              <a:grpSpLocks/>
            </p:cNvGrpSpPr>
            <p:nvPr/>
          </p:nvGrpSpPr>
          <p:grpSpPr bwMode="auto">
            <a:xfrm>
              <a:off x="2332" y="1715"/>
              <a:ext cx="384" cy="1009"/>
              <a:chOff x="2332" y="1715"/>
              <a:chExt cx="384" cy="1009"/>
            </a:xfrm>
          </p:grpSpPr>
          <p:sp>
            <p:nvSpPr>
              <p:cNvPr id="44088"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89"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73" name="Group 11"/>
            <p:cNvGrpSpPr>
              <a:grpSpLocks/>
            </p:cNvGrpSpPr>
            <p:nvPr/>
          </p:nvGrpSpPr>
          <p:grpSpPr bwMode="auto">
            <a:xfrm>
              <a:off x="3264" y="1728"/>
              <a:ext cx="384" cy="1009"/>
              <a:chOff x="2332" y="1715"/>
              <a:chExt cx="384" cy="1009"/>
            </a:xfrm>
          </p:grpSpPr>
          <p:sp>
            <p:nvSpPr>
              <p:cNvPr id="44086"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87"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74" name="Group 14"/>
            <p:cNvGrpSpPr>
              <a:grpSpLocks/>
            </p:cNvGrpSpPr>
            <p:nvPr/>
          </p:nvGrpSpPr>
          <p:grpSpPr bwMode="auto">
            <a:xfrm>
              <a:off x="4128" y="1728"/>
              <a:ext cx="384" cy="1009"/>
              <a:chOff x="2332" y="1715"/>
              <a:chExt cx="384" cy="1009"/>
            </a:xfrm>
          </p:grpSpPr>
          <p:sp>
            <p:nvSpPr>
              <p:cNvPr id="44084"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85"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75" name="Group 17"/>
            <p:cNvGrpSpPr>
              <a:grpSpLocks/>
            </p:cNvGrpSpPr>
            <p:nvPr/>
          </p:nvGrpSpPr>
          <p:grpSpPr bwMode="auto">
            <a:xfrm>
              <a:off x="4992" y="1728"/>
              <a:ext cx="384" cy="1009"/>
              <a:chOff x="2332" y="1715"/>
              <a:chExt cx="384" cy="1009"/>
            </a:xfrm>
          </p:grpSpPr>
          <p:sp>
            <p:nvSpPr>
              <p:cNvPr id="44082"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83"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76" name="Group 20"/>
            <p:cNvGrpSpPr>
              <a:grpSpLocks/>
            </p:cNvGrpSpPr>
            <p:nvPr/>
          </p:nvGrpSpPr>
          <p:grpSpPr bwMode="auto">
            <a:xfrm>
              <a:off x="1392" y="1728"/>
              <a:ext cx="384" cy="1009"/>
              <a:chOff x="2332" y="1715"/>
              <a:chExt cx="384" cy="1009"/>
            </a:xfrm>
          </p:grpSpPr>
          <p:sp>
            <p:nvSpPr>
              <p:cNvPr id="44080"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81"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77" name="Group 23"/>
            <p:cNvGrpSpPr>
              <a:grpSpLocks/>
            </p:cNvGrpSpPr>
            <p:nvPr/>
          </p:nvGrpSpPr>
          <p:grpSpPr bwMode="auto">
            <a:xfrm>
              <a:off x="480" y="1728"/>
              <a:ext cx="384" cy="1009"/>
              <a:chOff x="2332" y="1715"/>
              <a:chExt cx="384" cy="1009"/>
            </a:xfrm>
          </p:grpSpPr>
          <p:sp>
            <p:nvSpPr>
              <p:cNvPr id="44078"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79"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sp>
        <p:nvSpPr>
          <p:cNvPr id="44037" name="AutoShape 26"/>
          <p:cNvSpPr>
            <a:spLocks noChangeArrowheads="1"/>
          </p:cNvSpPr>
          <p:nvPr/>
        </p:nvSpPr>
        <p:spPr bwMode="auto">
          <a:xfrm>
            <a:off x="2819400" y="2057400"/>
            <a:ext cx="1143000" cy="914400"/>
          </a:xfrm>
          <a:prstGeom prst="wedgeRoundRectCallout">
            <a:avLst>
              <a:gd name="adj1" fmla="val -65278"/>
              <a:gd name="adj2" fmla="val 85417"/>
              <a:gd name="adj3" fmla="val 16667"/>
            </a:avLst>
          </a:prstGeom>
          <a:solidFill>
            <a:srgbClr val="6699FF"/>
          </a:solidFill>
          <a:ln w="9525">
            <a:solidFill>
              <a:schemeClr val="tx1"/>
            </a:solidFill>
            <a:miter lim="800000"/>
            <a:headEnd/>
            <a:tailEnd/>
          </a:ln>
        </p:spPr>
        <p:txBody>
          <a:bodyPr/>
          <a:lstStyle/>
          <a:p>
            <a:pPr>
              <a:lnSpc>
                <a:spcPct val="80000"/>
              </a:lnSpc>
            </a:pPr>
            <a:r>
              <a:rPr lang="en-US" sz="2000"/>
              <a:t>2 before</a:t>
            </a:r>
            <a:br>
              <a:rPr lang="en-US" sz="2000"/>
            </a:br>
            <a:r>
              <a:rPr lang="en-US" sz="2000"/>
              <a:t>you</a:t>
            </a:r>
          </a:p>
        </p:txBody>
      </p:sp>
      <p:grpSp>
        <p:nvGrpSpPr>
          <p:cNvPr id="44038" name="Group 27"/>
          <p:cNvGrpSpPr>
            <a:grpSpLocks/>
          </p:cNvGrpSpPr>
          <p:nvPr/>
        </p:nvGrpSpPr>
        <p:grpSpPr bwMode="auto">
          <a:xfrm>
            <a:off x="3505202" y="1344613"/>
            <a:ext cx="850901" cy="1703387"/>
            <a:chOff x="2208" y="847"/>
            <a:chExt cx="536" cy="1073"/>
          </a:xfrm>
        </p:grpSpPr>
        <p:sp>
          <p:nvSpPr>
            <p:cNvPr id="44070" name="Line 35"/>
            <p:cNvSpPr>
              <a:spLocks noChangeShapeType="1"/>
            </p:cNvSpPr>
            <p:nvPr/>
          </p:nvSpPr>
          <p:spPr bwMode="auto">
            <a:xfrm flipV="1">
              <a:off x="2514" y="1200"/>
              <a:ext cx="0" cy="720"/>
            </a:xfrm>
            <a:prstGeom prst="line">
              <a:avLst/>
            </a:prstGeom>
            <a:noFill/>
            <a:ln w="38100">
              <a:solidFill>
                <a:schemeClr val="accent2"/>
              </a:solidFill>
              <a:round/>
              <a:headEnd/>
              <a:tailEnd/>
            </a:ln>
          </p:spPr>
          <p:txBody>
            <a:bodyPr wrap="none"/>
            <a:lstStyle/>
            <a:p>
              <a:endParaRPr lang="en-US"/>
            </a:p>
          </p:txBody>
        </p:sp>
        <p:sp>
          <p:nvSpPr>
            <p:cNvPr id="44071" name="Rectangle 36"/>
            <p:cNvSpPr>
              <a:spLocks noChangeArrowheads="1"/>
            </p:cNvSpPr>
            <p:nvPr/>
          </p:nvSpPr>
          <p:spPr bwMode="auto">
            <a:xfrm flipV="1">
              <a:off x="2208" y="847"/>
              <a:ext cx="536" cy="349"/>
            </a:xfrm>
            <a:prstGeom prst="rect">
              <a:avLst/>
            </a:prstGeom>
            <a:solidFill>
              <a:srgbClr val="FFDE81"/>
            </a:solidFill>
            <a:ln w="38100">
              <a:solidFill>
                <a:schemeClr val="accent2"/>
              </a:solidFill>
              <a:miter lim="800000"/>
              <a:headEnd/>
              <a:tailEnd/>
            </a:ln>
          </p:spPr>
          <p:txBody>
            <a:bodyPr rot="10800000" wrap="square" lIns="0" tIns="0" rIns="0" bIns="0" anchor="ctr">
              <a:spAutoFit/>
            </a:bodyPr>
            <a:lstStyle/>
            <a:p>
              <a:r>
                <a:rPr lang="en-US" dirty="0"/>
                <a:t> there's</a:t>
              </a:r>
            </a:p>
            <a:p>
              <a:r>
                <a:rPr lang="en-US" dirty="0"/>
                <a:t> 1 of me</a:t>
              </a:r>
            </a:p>
          </p:txBody>
        </p:sp>
      </p:grpSp>
      <p:sp>
        <p:nvSpPr>
          <p:cNvPr id="170014" name="AutoShape 30"/>
          <p:cNvSpPr>
            <a:spLocks noChangeArrowheads="1"/>
          </p:cNvSpPr>
          <p:nvPr/>
        </p:nvSpPr>
        <p:spPr bwMode="auto">
          <a:xfrm>
            <a:off x="4724400" y="1057275"/>
            <a:ext cx="2362200" cy="1676400"/>
          </a:xfrm>
          <a:prstGeom prst="cloudCallout">
            <a:avLst>
              <a:gd name="adj1" fmla="val -69556"/>
              <a:gd name="adj2" fmla="val 67708"/>
            </a:avLst>
          </a:prstGeom>
          <a:solidFill>
            <a:schemeClr val="accent2">
              <a:lumMod val="60000"/>
              <a:lumOff val="40000"/>
            </a:schemeClr>
          </a:solidFill>
          <a:ln w="9525">
            <a:solidFill>
              <a:schemeClr val="accent2">
                <a:lumMod val="75000"/>
              </a:schemeClr>
            </a:solidFill>
            <a:round/>
            <a:headEnd/>
            <a:tailEnd/>
          </a:ln>
          <a:effectLst/>
        </p:spPr>
        <p:txBody>
          <a:bodyPr/>
          <a:lstStyle/>
          <a:p>
            <a:pPr fontAlgn="auto">
              <a:spcBef>
                <a:spcPts val="0"/>
              </a:spcBef>
              <a:spcAft>
                <a:spcPts val="0"/>
              </a:spcAft>
              <a:defRPr/>
            </a:pPr>
            <a:r>
              <a:rPr lang="en-US" sz="1800" dirty="0">
                <a:latin typeface="+mn-lt"/>
                <a:cs typeface="+mn-cs"/>
              </a:rPr>
              <a:t>Belief:</a:t>
            </a:r>
            <a:br>
              <a:rPr lang="en-US" sz="1800" dirty="0">
                <a:latin typeface="+mn-lt"/>
                <a:cs typeface="+mn-cs"/>
              </a:rPr>
            </a:br>
            <a:r>
              <a:rPr lang="en-US" sz="1800" dirty="0">
                <a:latin typeface="+mn-lt"/>
                <a:cs typeface="+mn-cs"/>
              </a:rPr>
              <a:t>Must be</a:t>
            </a:r>
          </a:p>
          <a:p>
            <a:pPr fontAlgn="auto">
              <a:spcBef>
                <a:spcPts val="0"/>
              </a:spcBef>
              <a:spcAft>
                <a:spcPts val="0"/>
              </a:spcAft>
              <a:defRPr/>
            </a:pPr>
            <a:r>
              <a:rPr lang="en-US" sz="1800" dirty="0">
                <a:latin typeface="+mn-lt"/>
                <a:cs typeface="+mn-cs"/>
              </a:rPr>
              <a:t>2 + 1 + 3 = 6 of us</a:t>
            </a:r>
          </a:p>
        </p:txBody>
      </p:sp>
      <p:sp>
        <p:nvSpPr>
          <p:cNvPr id="44040" name="Text Box 32"/>
          <p:cNvSpPr txBox="1">
            <a:spLocks noChangeArrowheads="1"/>
          </p:cNvSpPr>
          <p:nvPr/>
        </p:nvSpPr>
        <p:spPr bwMode="auto">
          <a:xfrm>
            <a:off x="2667000" y="3810000"/>
            <a:ext cx="1414463" cy="915988"/>
          </a:xfrm>
          <a:prstGeom prst="rect">
            <a:avLst/>
          </a:prstGeom>
          <a:noFill/>
          <a:ln w="9525">
            <a:noFill/>
            <a:miter lim="800000"/>
            <a:headEnd/>
            <a:tailEnd/>
          </a:ln>
        </p:spPr>
        <p:txBody>
          <a:bodyPr wrap="none">
            <a:spAutoFit/>
          </a:bodyPr>
          <a:lstStyle/>
          <a:p>
            <a:r>
              <a:rPr lang="en-US" sz="1800">
                <a:solidFill>
                  <a:srgbClr val="FF0000"/>
                </a:solidFill>
              </a:rPr>
              <a:t>only see</a:t>
            </a:r>
          </a:p>
          <a:p>
            <a:r>
              <a:rPr lang="en-US" sz="1800">
                <a:solidFill>
                  <a:srgbClr val="FF0000"/>
                </a:solidFill>
              </a:rPr>
              <a:t>my incoming</a:t>
            </a:r>
          </a:p>
          <a:p>
            <a:r>
              <a:rPr lang="en-US" sz="1800">
                <a:solidFill>
                  <a:srgbClr val="FF0000"/>
                </a:solidFill>
              </a:rPr>
              <a:t>messages</a:t>
            </a:r>
          </a:p>
        </p:txBody>
      </p:sp>
      <p:cxnSp>
        <p:nvCxnSpPr>
          <p:cNvPr id="44041" name="Straight Arrow Connector 65"/>
          <p:cNvCxnSpPr>
            <a:cxnSpLocks noChangeShapeType="1"/>
          </p:cNvCxnSpPr>
          <p:nvPr/>
        </p:nvCxnSpPr>
        <p:spPr bwMode="auto">
          <a:xfrm flipH="1" flipV="1">
            <a:off x="3048000" y="3198813"/>
            <a:ext cx="609600" cy="1587"/>
          </a:xfrm>
          <a:prstGeom prst="straightConnector1">
            <a:avLst/>
          </a:prstGeom>
          <a:noFill/>
          <a:ln w="38100">
            <a:solidFill>
              <a:schemeClr val="hlink"/>
            </a:solidFill>
            <a:round/>
            <a:headEnd type="arrow" w="med" len="med"/>
            <a:tailEnd/>
          </a:ln>
        </p:spPr>
      </p:cxnSp>
      <p:grpSp>
        <p:nvGrpSpPr>
          <p:cNvPr id="44046" name="Group 7"/>
          <p:cNvGrpSpPr>
            <a:grpSpLocks/>
          </p:cNvGrpSpPr>
          <p:nvPr/>
        </p:nvGrpSpPr>
        <p:grpSpPr bwMode="auto">
          <a:xfrm>
            <a:off x="762000" y="2722563"/>
            <a:ext cx="7772400" cy="1622425"/>
            <a:chOff x="480" y="1715"/>
            <a:chExt cx="4896" cy="1022"/>
          </a:xfrm>
        </p:grpSpPr>
        <p:grpSp>
          <p:nvGrpSpPr>
            <p:cNvPr id="44049" name="Group 8"/>
            <p:cNvGrpSpPr>
              <a:grpSpLocks/>
            </p:cNvGrpSpPr>
            <p:nvPr/>
          </p:nvGrpSpPr>
          <p:grpSpPr bwMode="auto">
            <a:xfrm>
              <a:off x="2332" y="1715"/>
              <a:ext cx="384" cy="1009"/>
              <a:chOff x="2332" y="1715"/>
              <a:chExt cx="384" cy="1009"/>
            </a:xfrm>
          </p:grpSpPr>
          <p:sp>
            <p:nvSpPr>
              <p:cNvPr id="44065"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66"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50" name="Group 11"/>
            <p:cNvGrpSpPr>
              <a:grpSpLocks/>
            </p:cNvGrpSpPr>
            <p:nvPr/>
          </p:nvGrpSpPr>
          <p:grpSpPr bwMode="auto">
            <a:xfrm>
              <a:off x="3264" y="1728"/>
              <a:ext cx="384" cy="1009"/>
              <a:chOff x="2332" y="1715"/>
              <a:chExt cx="384" cy="1009"/>
            </a:xfrm>
          </p:grpSpPr>
          <p:sp>
            <p:nvSpPr>
              <p:cNvPr id="44063"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64"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51" name="Group 14"/>
            <p:cNvGrpSpPr>
              <a:grpSpLocks/>
            </p:cNvGrpSpPr>
            <p:nvPr/>
          </p:nvGrpSpPr>
          <p:grpSpPr bwMode="auto">
            <a:xfrm>
              <a:off x="4128" y="1728"/>
              <a:ext cx="384" cy="1009"/>
              <a:chOff x="2332" y="1715"/>
              <a:chExt cx="384" cy="1009"/>
            </a:xfrm>
          </p:grpSpPr>
          <p:sp>
            <p:nvSpPr>
              <p:cNvPr id="44061"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62"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52" name="Group 17"/>
            <p:cNvGrpSpPr>
              <a:grpSpLocks/>
            </p:cNvGrpSpPr>
            <p:nvPr/>
          </p:nvGrpSpPr>
          <p:grpSpPr bwMode="auto">
            <a:xfrm>
              <a:off x="4992" y="1728"/>
              <a:ext cx="384" cy="1009"/>
              <a:chOff x="2332" y="1715"/>
              <a:chExt cx="384" cy="1009"/>
            </a:xfrm>
          </p:grpSpPr>
          <p:sp>
            <p:nvSpPr>
              <p:cNvPr id="44059"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60"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53" name="Group 20"/>
            <p:cNvGrpSpPr>
              <a:grpSpLocks/>
            </p:cNvGrpSpPr>
            <p:nvPr/>
          </p:nvGrpSpPr>
          <p:grpSpPr bwMode="auto">
            <a:xfrm>
              <a:off x="1392" y="1728"/>
              <a:ext cx="384" cy="1009"/>
              <a:chOff x="2332" y="1715"/>
              <a:chExt cx="384" cy="1009"/>
            </a:xfrm>
          </p:grpSpPr>
          <p:sp>
            <p:nvSpPr>
              <p:cNvPr id="44057"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58"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4054" name="Group 23"/>
            <p:cNvGrpSpPr>
              <a:grpSpLocks/>
            </p:cNvGrpSpPr>
            <p:nvPr/>
          </p:nvGrpSpPr>
          <p:grpSpPr bwMode="auto">
            <a:xfrm>
              <a:off x="480" y="1728"/>
              <a:ext cx="384" cy="1009"/>
              <a:chOff x="2332" y="1715"/>
              <a:chExt cx="384" cy="1009"/>
            </a:xfrm>
          </p:grpSpPr>
          <p:sp>
            <p:nvSpPr>
              <p:cNvPr id="44055"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4056"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sp>
        <p:nvSpPr>
          <p:cNvPr id="44047" name="AutoShape 26"/>
          <p:cNvSpPr>
            <a:spLocks noChangeArrowheads="1"/>
          </p:cNvSpPr>
          <p:nvPr/>
        </p:nvSpPr>
        <p:spPr bwMode="auto">
          <a:xfrm>
            <a:off x="2828925" y="2057400"/>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2 before</a:t>
            </a:r>
            <a:br>
              <a:rPr lang="en-US" sz="2000"/>
            </a:br>
            <a:r>
              <a:rPr lang="en-US" sz="2000"/>
              <a:t>you</a:t>
            </a:r>
          </a:p>
        </p:txBody>
      </p:sp>
      <p:sp>
        <p:nvSpPr>
          <p:cNvPr id="44048" name="Freeform 85"/>
          <p:cNvSpPr>
            <a:spLocks noChangeArrowheads="1"/>
          </p:cNvSpPr>
          <p:nvPr/>
        </p:nvSpPr>
        <p:spPr bwMode="auto">
          <a:xfrm flipV="1">
            <a:off x="3352800" y="2743200"/>
            <a:ext cx="1295400" cy="1295400"/>
          </a:xfrm>
          <a:custGeom>
            <a:avLst/>
            <a:gdLst>
              <a:gd name="T0" fmla="*/ 97703 w 1298089"/>
              <a:gd name="T1" fmla="*/ 63589 h 1253266"/>
              <a:gd name="T2" fmla="*/ 172314 w 1298089"/>
              <a:gd name="T3" fmla="*/ 1259067 h 1253266"/>
              <a:gd name="T4" fmla="*/ 1131593 w 1298089"/>
              <a:gd name="T5" fmla="*/ 1271783 h 1253266"/>
              <a:gd name="T6" fmla="*/ 1099617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rot="10800000" wrap="none"/>
          <a:lstStyle/>
          <a:p>
            <a:endParaRPr lang="en-US"/>
          </a:p>
        </p:txBody>
      </p:sp>
      <p:sp>
        <p:nvSpPr>
          <p:cNvPr id="53" name="Slide Number Placeholder 3">
            <a:extLst>
              <a:ext uri="{FF2B5EF4-FFF2-40B4-BE49-F238E27FC236}">
                <a16:creationId xmlns:a16="http://schemas.microsoft.com/office/drawing/2014/main" id="{CC900E12-64FA-584F-92D7-34C371CA066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66</a:t>
            </a:fld>
            <a:endParaRPr lang="de-DE" dirty="0"/>
          </a:p>
        </p:txBody>
      </p:sp>
    </p:spTree>
    <p:extLst>
      <p:ext uri="{BB962C8B-B14F-4D97-AF65-F5344CB8AC3E}">
        <p14:creationId xmlns:p14="http://schemas.microsoft.com/office/powerpoint/2010/main" val="46166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0014"/>
                                        </p:tgtEl>
                                        <p:attrNameLst>
                                          <p:attrName>style.visibility</p:attrName>
                                        </p:attrNameLst>
                                      </p:cBhvr>
                                      <p:to>
                                        <p:strVal val="visible"/>
                                      </p:to>
                                    </p:set>
                                    <p:animEffect transition="in" filter="wipe(down)">
                                      <p:cBhvr>
                                        <p:cTn id="7" dur="500"/>
                                        <p:tgtEl>
                                          <p:spTgt spid="170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8" name="Title 4"/>
          <p:cNvSpPr>
            <a:spLocks noGrp="1"/>
          </p:cNvSpPr>
          <p:nvPr>
            <p:ph type="title" idx="4294967295"/>
          </p:nvPr>
        </p:nvSpPr>
        <p:spPr/>
        <p:txBody>
          <a:bodyPr rtlCol="0">
            <a:normAutofit fontScale="90000"/>
          </a:bodyPr>
          <a:lstStyle/>
          <a:p>
            <a:pPr eaLnBrk="1" fontAlgn="auto" hangingPunct="1">
              <a:spcAft>
                <a:spcPts val="0"/>
              </a:spcAft>
              <a:defRPr/>
            </a:pPr>
            <a:r>
              <a:rPr lang="en-US" dirty="0">
                <a:cs typeface="Arial" charset="0"/>
              </a:rPr>
              <a:t> Counting soldiers example (locality)</a:t>
            </a:r>
          </a:p>
        </p:txBody>
      </p:sp>
      <p:cxnSp>
        <p:nvCxnSpPr>
          <p:cNvPr id="46082" name="Straight Arrow Connector 65"/>
          <p:cNvCxnSpPr>
            <a:cxnSpLocks noChangeShapeType="1"/>
          </p:cNvCxnSpPr>
          <p:nvPr/>
        </p:nvCxnSpPr>
        <p:spPr bwMode="auto">
          <a:xfrm>
            <a:off x="2895600" y="3565525"/>
            <a:ext cx="609600" cy="1588"/>
          </a:xfrm>
          <a:prstGeom prst="straightConnector1">
            <a:avLst/>
          </a:prstGeom>
          <a:noFill/>
          <a:ln w="38100">
            <a:solidFill>
              <a:schemeClr val="hlink"/>
            </a:solidFill>
            <a:round/>
            <a:headEnd type="arrow" w="med" len="med"/>
            <a:tailEnd/>
          </a:ln>
        </p:spPr>
      </p:cxnSp>
      <p:sp>
        <p:nvSpPr>
          <p:cNvPr id="46083" name="AutoShape 12"/>
          <p:cNvSpPr>
            <a:spLocks noChangeArrowheads="1"/>
          </p:cNvSpPr>
          <p:nvPr/>
        </p:nvSpPr>
        <p:spPr bwMode="auto">
          <a:xfrm>
            <a:off x="2667000" y="3794125"/>
            <a:ext cx="1143000" cy="914400"/>
          </a:xfrm>
          <a:prstGeom prst="wedgeRoundRectCallout">
            <a:avLst>
              <a:gd name="adj1" fmla="val 40833"/>
              <a:gd name="adj2" fmla="val -89065"/>
              <a:gd name="adj3" fmla="val 16667"/>
            </a:avLst>
          </a:prstGeom>
          <a:solidFill>
            <a:schemeClr val="hlink"/>
          </a:solidFill>
          <a:ln w="9525">
            <a:solidFill>
              <a:schemeClr val="tx1"/>
            </a:solidFill>
            <a:miter lim="800000"/>
            <a:headEnd/>
            <a:tailEnd/>
          </a:ln>
        </p:spPr>
        <p:txBody>
          <a:bodyPr/>
          <a:lstStyle/>
          <a:p>
            <a:pPr>
              <a:lnSpc>
                <a:spcPct val="80000"/>
              </a:lnSpc>
            </a:pPr>
            <a:r>
              <a:rPr lang="en-US" sz="2000"/>
              <a:t>4 behind you</a:t>
            </a:r>
          </a:p>
        </p:txBody>
      </p:sp>
      <p:grpSp>
        <p:nvGrpSpPr>
          <p:cNvPr id="46084" name="Group 19"/>
          <p:cNvGrpSpPr>
            <a:grpSpLocks/>
          </p:cNvGrpSpPr>
          <p:nvPr/>
        </p:nvGrpSpPr>
        <p:grpSpPr bwMode="auto">
          <a:xfrm>
            <a:off x="762000" y="2722563"/>
            <a:ext cx="7772400" cy="1622425"/>
            <a:chOff x="480" y="1715"/>
            <a:chExt cx="4896" cy="1022"/>
          </a:xfrm>
        </p:grpSpPr>
        <p:grpSp>
          <p:nvGrpSpPr>
            <p:cNvPr id="46105" name="Group 20"/>
            <p:cNvGrpSpPr>
              <a:grpSpLocks/>
            </p:cNvGrpSpPr>
            <p:nvPr/>
          </p:nvGrpSpPr>
          <p:grpSpPr bwMode="auto">
            <a:xfrm>
              <a:off x="2332" y="1715"/>
              <a:ext cx="384" cy="1009"/>
              <a:chOff x="2332" y="1715"/>
              <a:chExt cx="384" cy="1009"/>
            </a:xfrm>
          </p:grpSpPr>
          <p:sp>
            <p:nvSpPr>
              <p:cNvPr id="46121"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6122"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6106" name="Group 23"/>
            <p:cNvGrpSpPr>
              <a:grpSpLocks/>
            </p:cNvGrpSpPr>
            <p:nvPr/>
          </p:nvGrpSpPr>
          <p:grpSpPr bwMode="auto">
            <a:xfrm>
              <a:off x="3264" y="1728"/>
              <a:ext cx="384" cy="1009"/>
              <a:chOff x="2332" y="1715"/>
              <a:chExt cx="384" cy="1009"/>
            </a:xfrm>
          </p:grpSpPr>
          <p:sp>
            <p:nvSpPr>
              <p:cNvPr id="46119"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6120"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6107" name="Group 26"/>
            <p:cNvGrpSpPr>
              <a:grpSpLocks/>
            </p:cNvGrpSpPr>
            <p:nvPr/>
          </p:nvGrpSpPr>
          <p:grpSpPr bwMode="auto">
            <a:xfrm>
              <a:off x="4128" y="1728"/>
              <a:ext cx="384" cy="1009"/>
              <a:chOff x="2332" y="1715"/>
              <a:chExt cx="384" cy="1009"/>
            </a:xfrm>
          </p:grpSpPr>
          <p:sp>
            <p:nvSpPr>
              <p:cNvPr id="46117"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6118"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6108" name="Group 29"/>
            <p:cNvGrpSpPr>
              <a:grpSpLocks/>
            </p:cNvGrpSpPr>
            <p:nvPr/>
          </p:nvGrpSpPr>
          <p:grpSpPr bwMode="auto">
            <a:xfrm>
              <a:off x="4992" y="1728"/>
              <a:ext cx="384" cy="1009"/>
              <a:chOff x="2332" y="1715"/>
              <a:chExt cx="384" cy="1009"/>
            </a:xfrm>
          </p:grpSpPr>
          <p:sp>
            <p:nvSpPr>
              <p:cNvPr id="46115"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6116"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6109" name="Group 32"/>
            <p:cNvGrpSpPr>
              <a:grpSpLocks/>
            </p:cNvGrpSpPr>
            <p:nvPr/>
          </p:nvGrpSpPr>
          <p:grpSpPr bwMode="auto">
            <a:xfrm>
              <a:off x="1392" y="1728"/>
              <a:ext cx="384" cy="1009"/>
              <a:chOff x="2332" y="1715"/>
              <a:chExt cx="384" cy="1009"/>
            </a:xfrm>
          </p:grpSpPr>
          <p:sp>
            <p:nvSpPr>
              <p:cNvPr id="46113"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6114"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nvGrpSpPr>
            <p:cNvPr id="46110" name="Group 35"/>
            <p:cNvGrpSpPr>
              <a:grpSpLocks/>
            </p:cNvGrpSpPr>
            <p:nvPr/>
          </p:nvGrpSpPr>
          <p:grpSpPr bwMode="auto">
            <a:xfrm>
              <a:off x="480" y="1728"/>
              <a:ext cx="384" cy="1009"/>
              <a:chOff x="2332" y="1715"/>
              <a:chExt cx="384" cy="1009"/>
            </a:xfrm>
          </p:grpSpPr>
          <p:sp>
            <p:nvSpPr>
              <p:cNvPr id="46111" name="Oval 5"/>
              <p:cNvSpPr>
                <a:spLocks noChangeArrowheads="1"/>
              </p:cNvSpPr>
              <p:nvPr/>
            </p:nvSpPr>
            <p:spPr bwMode="auto">
              <a:xfrm>
                <a:off x="2371" y="1917"/>
                <a:ext cx="284" cy="282"/>
              </a:xfrm>
              <a:prstGeom prst="ellipse">
                <a:avLst/>
              </a:prstGeom>
              <a:noFill/>
              <a:ln w="38100">
                <a:solidFill>
                  <a:schemeClr val="accent2"/>
                </a:solidFill>
                <a:round/>
                <a:headEnd/>
                <a:tailEnd/>
              </a:ln>
            </p:spPr>
            <p:txBody>
              <a:bodyPr wrap="none" anchor="ctr"/>
              <a:lstStyle/>
              <a:p>
                <a:endParaRPr lang="en-US" sz="1800"/>
              </a:p>
            </p:txBody>
          </p:sp>
          <p:pic>
            <p:nvPicPr>
              <p:cNvPr id="46112" name="Picture 6" descr="soldiers-line"/>
              <p:cNvPicPr>
                <a:picLocks noChangeAspect="1" noChangeArrowheads="1"/>
              </p:cNvPicPr>
              <p:nvPr/>
            </p:nvPicPr>
            <p:blipFill>
              <a:blip r:embed="rId3">
                <a:clrChange>
                  <a:clrFrom>
                    <a:srgbClr val="FFFFFF"/>
                  </a:clrFrom>
                  <a:clrTo>
                    <a:srgbClr val="FFFFFF">
                      <a:alpha val="0"/>
                    </a:srgbClr>
                  </a:clrTo>
                </a:clrChange>
              </a:blip>
              <a:srcRect r="91850"/>
              <a:stretch>
                <a:fillRect/>
              </a:stretch>
            </p:blipFill>
            <p:spPr bwMode="auto">
              <a:xfrm>
                <a:off x="2332" y="1715"/>
                <a:ext cx="384" cy="1009"/>
              </a:xfrm>
              <a:prstGeom prst="rect">
                <a:avLst/>
              </a:prstGeom>
              <a:noFill/>
              <a:ln w="9525">
                <a:noFill/>
                <a:miter lim="800000"/>
                <a:headEnd/>
                <a:tailEnd/>
              </a:ln>
            </p:spPr>
          </p:pic>
        </p:grpSp>
      </p:grpSp>
      <p:sp>
        <p:nvSpPr>
          <p:cNvPr id="46085" name="AutoShape 43"/>
          <p:cNvSpPr>
            <a:spLocks noChangeArrowheads="1"/>
          </p:cNvSpPr>
          <p:nvPr/>
        </p:nvSpPr>
        <p:spPr bwMode="auto">
          <a:xfrm>
            <a:off x="1295400" y="2041525"/>
            <a:ext cx="1143000" cy="914400"/>
          </a:xfrm>
          <a:prstGeom prst="wedgeRoundRectCallout">
            <a:avLst>
              <a:gd name="adj1" fmla="val -65278"/>
              <a:gd name="adj2" fmla="val 85417"/>
              <a:gd name="adj3" fmla="val 16667"/>
            </a:avLst>
          </a:prstGeom>
          <a:solidFill>
            <a:schemeClr val="hlink"/>
          </a:solidFill>
          <a:ln w="9525">
            <a:solidFill>
              <a:schemeClr val="tx1"/>
            </a:solidFill>
            <a:miter lim="800000"/>
            <a:headEnd/>
            <a:tailEnd/>
          </a:ln>
        </p:spPr>
        <p:txBody>
          <a:bodyPr/>
          <a:lstStyle/>
          <a:p>
            <a:pPr>
              <a:lnSpc>
                <a:spcPct val="80000"/>
              </a:lnSpc>
            </a:pPr>
            <a:r>
              <a:rPr lang="en-US" sz="2000"/>
              <a:t>1 before</a:t>
            </a:r>
            <a:br>
              <a:rPr lang="en-US" sz="2000"/>
            </a:br>
            <a:r>
              <a:rPr lang="en-US" sz="2000"/>
              <a:t>you</a:t>
            </a:r>
          </a:p>
        </p:txBody>
      </p:sp>
      <p:grpSp>
        <p:nvGrpSpPr>
          <p:cNvPr id="46086" name="Group 44"/>
          <p:cNvGrpSpPr>
            <a:grpSpLocks/>
          </p:cNvGrpSpPr>
          <p:nvPr/>
        </p:nvGrpSpPr>
        <p:grpSpPr bwMode="auto">
          <a:xfrm>
            <a:off x="1981204" y="1258886"/>
            <a:ext cx="865189" cy="1773235"/>
            <a:chOff x="2208" y="803"/>
            <a:chExt cx="545" cy="1117"/>
          </a:xfrm>
        </p:grpSpPr>
        <p:sp>
          <p:nvSpPr>
            <p:cNvPr id="46103" name="Line 35"/>
            <p:cNvSpPr>
              <a:spLocks noChangeShapeType="1"/>
            </p:cNvSpPr>
            <p:nvPr/>
          </p:nvSpPr>
          <p:spPr bwMode="auto">
            <a:xfrm flipV="1">
              <a:off x="2514" y="1200"/>
              <a:ext cx="0" cy="720"/>
            </a:xfrm>
            <a:prstGeom prst="line">
              <a:avLst/>
            </a:prstGeom>
            <a:noFill/>
            <a:ln w="38100">
              <a:solidFill>
                <a:schemeClr val="accent2"/>
              </a:solidFill>
              <a:round/>
              <a:headEnd/>
              <a:tailEnd/>
            </a:ln>
          </p:spPr>
          <p:txBody>
            <a:bodyPr wrap="none"/>
            <a:lstStyle/>
            <a:p>
              <a:endParaRPr lang="en-US"/>
            </a:p>
          </p:txBody>
        </p:sp>
        <p:sp>
          <p:nvSpPr>
            <p:cNvPr id="46104" name="Rectangle 36"/>
            <p:cNvSpPr>
              <a:spLocks noChangeArrowheads="1"/>
            </p:cNvSpPr>
            <p:nvPr/>
          </p:nvSpPr>
          <p:spPr bwMode="auto">
            <a:xfrm flipV="1">
              <a:off x="2208" y="803"/>
              <a:ext cx="545" cy="441"/>
            </a:xfrm>
            <a:prstGeom prst="rect">
              <a:avLst/>
            </a:prstGeom>
            <a:solidFill>
              <a:srgbClr val="FFDE81"/>
            </a:solidFill>
            <a:ln w="38100">
              <a:solidFill>
                <a:schemeClr val="accent2"/>
              </a:solidFill>
              <a:miter lim="800000"/>
              <a:headEnd/>
              <a:tailEnd/>
            </a:ln>
          </p:spPr>
          <p:txBody>
            <a:bodyPr rot="10800000" wrap="none" lIns="72000" tIns="72000" rIns="72000" bIns="72000" anchor="ctr">
              <a:spAutoFit/>
            </a:bodyPr>
            <a:lstStyle/>
            <a:p>
              <a:r>
                <a:rPr lang="en-US" dirty="0"/>
                <a:t>there's</a:t>
              </a:r>
            </a:p>
            <a:p>
              <a:r>
                <a:rPr lang="en-US" dirty="0"/>
                <a:t>1 of me</a:t>
              </a:r>
            </a:p>
          </p:txBody>
        </p:sp>
      </p:grpSp>
      <p:sp>
        <p:nvSpPr>
          <p:cNvPr id="46087" name="Freeform 85"/>
          <p:cNvSpPr>
            <a:spLocks noChangeArrowheads="1"/>
          </p:cNvSpPr>
          <p:nvPr/>
        </p:nvSpPr>
        <p:spPr bwMode="auto">
          <a:xfrm flipV="1">
            <a:off x="1828800" y="2727325"/>
            <a:ext cx="1295400" cy="1295400"/>
          </a:xfrm>
          <a:custGeom>
            <a:avLst/>
            <a:gdLst>
              <a:gd name="T0" fmla="*/ 97703 w 1298089"/>
              <a:gd name="T1" fmla="*/ 63589 h 1253266"/>
              <a:gd name="T2" fmla="*/ 172314 w 1298089"/>
              <a:gd name="T3" fmla="*/ 1259067 h 1253266"/>
              <a:gd name="T4" fmla="*/ 1131593 w 1298089"/>
              <a:gd name="T5" fmla="*/ 1271783 h 1253266"/>
              <a:gd name="T6" fmla="*/ 1099617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rot="10800000" wrap="none"/>
          <a:lstStyle/>
          <a:p>
            <a:endParaRPr lang="en-US"/>
          </a:p>
        </p:txBody>
      </p:sp>
      <p:sp>
        <p:nvSpPr>
          <p:cNvPr id="46088" name="Text Box 55"/>
          <p:cNvSpPr txBox="1">
            <a:spLocks noChangeArrowheads="1"/>
          </p:cNvSpPr>
          <p:nvPr/>
        </p:nvSpPr>
        <p:spPr bwMode="auto">
          <a:xfrm>
            <a:off x="1143000" y="3794125"/>
            <a:ext cx="1414463" cy="915988"/>
          </a:xfrm>
          <a:prstGeom prst="rect">
            <a:avLst/>
          </a:prstGeom>
          <a:noFill/>
          <a:ln w="9525">
            <a:noFill/>
            <a:miter lim="800000"/>
            <a:headEnd/>
            <a:tailEnd/>
          </a:ln>
        </p:spPr>
        <p:txBody>
          <a:bodyPr wrap="none">
            <a:spAutoFit/>
          </a:bodyPr>
          <a:lstStyle/>
          <a:p>
            <a:r>
              <a:rPr lang="en-US" sz="1800">
                <a:solidFill>
                  <a:srgbClr val="FF0000"/>
                </a:solidFill>
              </a:rPr>
              <a:t>only see</a:t>
            </a:r>
          </a:p>
          <a:p>
            <a:r>
              <a:rPr lang="en-US" sz="1800">
                <a:solidFill>
                  <a:srgbClr val="FF0000"/>
                </a:solidFill>
              </a:rPr>
              <a:t>my incoming</a:t>
            </a:r>
          </a:p>
          <a:p>
            <a:r>
              <a:rPr lang="en-US" sz="1800">
                <a:solidFill>
                  <a:srgbClr val="FF0000"/>
                </a:solidFill>
              </a:rPr>
              <a:t>messages</a:t>
            </a:r>
          </a:p>
        </p:txBody>
      </p:sp>
      <p:cxnSp>
        <p:nvCxnSpPr>
          <p:cNvPr id="46089" name="Straight Arrow Connector 65"/>
          <p:cNvCxnSpPr>
            <a:cxnSpLocks noChangeShapeType="1"/>
          </p:cNvCxnSpPr>
          <p:nvPr/>
        </p:nvCxnSpPr>
        <p:spPr bwMode="auto">
          <a:xfrm flipH="1" flipV="1">
            <a:off x="1524000" y="3182938"/>
            <a:ext cx="609600" cy="1587"/>
          </a:xfrm>
          <a:prstGeom prst="straightConnector1">
            <a:avLst/>
          </a:prstGeom>
          <a:noFill/>
          <a:ln w="38100">
            <a:solidFill>
              <a:schemeClr val="hlink"/>
            </a:solidFill>
            <a:round/>
            <a:headEnd type="arrow" w="med" len="med"/>
            <a:tailEnd/>
          </a:ln>
        </p:spPr>
      </p:cxnSp>
      <p:sp>
        <p:nvSpPr>
          <p:cNvPr id="170014" name="AutoShape 30"/>
          <p:cNvSpPr>
            <a:spLocks noChangeArrowheads="1"/>
          </p:cNvSpPr>
          <p:nvPr/>
        </p:nvSpPr>
        <p:spPr bwMode="auto">
          <a:xfrm>
            <a:off x="4724400" y="1057275"/>
            <a:ext cx="2362200" cy="1676400"/>
          </a:xfrm>
          <a:prstGeom prst="cloudCallout">
            <a:avLst>
              <a:gd name="adj1" fmla="val -69556"/>
              <a:gd name="adj2" fmla="val 67708"/>
            </a:avLst>
          </a:prstGeom>
          <a:solidFill>
            <a:schemeClr val="accent2">
              <a:lumMod val="60000"/>
              <a:lumOff val="40000"/>
            </a:schemeClr>
          </a:solidFill>
          <a:ln w="9525">
            <a:solidFill>
              <a:schemeClr val="accent2">
                <a:lumMod val="75000"/>
              </a:schemeClr>
            </a:solidFill>
            <a:round/>
            <a:headEnd/>
            <a:tailEnd/>
          </a:ln>
          <a:effectLst/>
        </p:spPr>
        <p:txBody>
          <a:bodyPr/>
          <a:lstStyle/>
          <a:p>
            <a:pPr fontAlgn="auto">
              <a:spcBef>
                <a:spcPts val="0"/>
              </a:spcBef>
              <a:spcAft>
                <a:spcPts val="0"/>
              </a:spcAft>
              <a:defRPr/>
            </a:pPr>
            <a:r>
              <a:rPr lang="en-US" sz="1800" dirty="0">
                <a:latin typeface="+mn-lt"/>
                <a:cs typeface="+mn-cs"/>
              </a:rPr>
              <a:t>Belief:</a:t>
            </a:r>
            <a:br>
              <a:rPr lang="en-US" sz="1800" dirty="0">
                <a:latin typeface="+mn-lt"/>
                <a:cs typeface="+mn-cs"/>
              </a:rPr>
            </a:br>
            <a:r>
              <a:rPr lang="en-US" sz="1800" dirty="0">
                <a:latin typeface="+mn-lt"/>
                <a:cs typeface="+mn-cs"/>
              </a:rPr>
              <a:t>Must be</a:t>
            </a:r>
          </a:p>
          <a:p>
            <a:pPr fontAlgn="auto">
              <a:spcBef>
                <a:spcPts val="0"/>
              </a:spcBef>
              <a:spcAft>
                <a:spcPts val="0"/>
              </a:spcAft>
              <a:defRPr/>
            </a:pPr>
            <a:r>
              <a:rPr lang="en-US" sz="1800" dirty="0">
                <a:latin typeface="+mn-lt"/>
                <a:cs typeface="+mn-cs"/>
              </a:rPr>
              <a:t>2 + 1 + 3 = 6 of us</a:t>
            </a:r>
          </a:p>
        </p:txBody>
      </p:sp>
      <p:sp>
        <p:nvSpPr>
          <p:cNvPr id="3" name="AutoShape 30"/>
          <p:cNvSpPr>
            <a:spLocks noChangeArrowheads="1"/>
          </p:cNvSpPr>
          <p:nvPr/>
        </p:nvSpPr>
        <p:spPr bwMode="auto">
          <a:xfrm>
            <a:off x="2857872" y="1038225"/>
            <a:ext cx="2362200" cy="1676400"/>
          </a:xfrm>
          <a:prstGeom prst="cloudCallout">
            <a:avLst>
              <a:gd name="adj1" fmla="val -82995"/>
              <a:gd name="adj2" fmla="val 66477"/>
            </a:avLst>
          </a:prstGeom>
          <a:solidFill>
            <a:srgbClr val="FED46C"/>
          </a:solidFill>
          <a:ln w="9525">
            <a:solidFill>
              <a:srgbClr val="C58D01"/>
            </a:solidFill>
            <a:round/>
            <a:headEnd/>
            <a:tailEnd/>
          </a:ln>
        </p:spPr>
        <p:txBody>
          <a:bodyPr/>
          <a:lstStyle/>
          <a:p>
            <a:r>
              <a:rPr lang="en-US" sz="1800" dirty="0"/>
              <a:t>Belief:</a:t>
            </a:r>
            <a:br>
              <a:rPr lang="en-US" sz="1800" dirty="0"/>
            </a:br>
            <a:r>
              <a:rPr lang="en-US" sz="1800" dirty="0"/>
              <a:t>Must be</a:t>
            </a:r>
          </a:p>
          <a:p>
            <a:r>
              <a:rPr lang="en-US" sz="1800" dirty="0"/>
              <a:t>1 + 1 + 4 = 6 of us</a:t>
            </a:r>
          </a:p>
        </p:txBody>
      </p:sp>
      <p:sp>
        <p:nvSpPr>
          <p:cNvPr id="34" name="Slide Number Placeholder 3">
            <a:extLst>
              <a:ext uri="{FF2B5EF4-FFF2-40B4-BE49-F238E27FC236}">
                <a16:creationId xmlns:a16="http://schemas.microsoft.com/office/drawing/2014/main" id="{2EFB20A7-900A-7C45-946D-1F613537CFE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67</a:t>
            </a:fld>
            <a:endParaRPr lang="de-DE" dirty="0"/>
          </a:p>
        </p:txBody>
      </p:sp>
    </p:spTree>
    <p:extLst>
      <p:ext uri="{BB962C8B-B14F-4D97-AF65-F5344CB8AC3E}">
        <p14:creationId xmlns:p14="http://schemas.microsoft.com/office/powerpoint/2010/main" val="33410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48"/>
          <p:cNvGrpSpPr>
            <a:grpSpLocks/>
          </p:cNvGrpSpPr>
          <p:nvPr/>
        </p:nvGrpSpPr>
        <p:grpSpPr bwMode="auto">
          <a:xfrm>
            <a:off x="990600" y="1190625"/>
            <a:ext cx="7142163" cy="4829175"/>
            <a:chOff x="624" y="750"/>
            <a:chExt cx="4499" cy="3042"/>
          </a:xfrm>
        </p:grpSpPr>
        <p:sp>
          <p:nvSpPr>
            <p:cNvPr id="48143" name="Oval 5"/>
            <p:cNvSpPr>
              <a:spLocks noChangeArrowheads="1"/>
            </p:cNvSpPr>
            <p:nvPr/>
          </p:nvSpPr>
          <p:spPr bwMode="auto">
            <a:xfrm>
              <a:off x="868" y="1350"/>
              <a:ext cx="284" cy="282"/>
            </a:xfrm>
            <a:prstGeom prst="ellipse">
              <a:avLst/>
            </a:prstGeom>
            <a:noFill/>
            <a:ln w="38100">
              <a:solidFill>
                <a:schemeClr val="accent2"/>
              </a:solidFill>
              <a:round/>
              <a:headEnd/>
              <a:tailEnd/>
            </a:ln>
          </p:spPr>
          <p:txBody>
            <a:bodyPr wrap="none" anchor="ctr"/>
            <a:lstStyle/>
            <a:p>
              <a:endParaRPr lang="en-US" sz="1800"/>
            </a:p>
          </p:txBody>
        </p:sp>
        <p:sp>
          <p:nvSpPr>
            <p:cNvPr id="48144" name="Oval 5"/>
            <p:cNvSpPr>
              <a:spLocks noChangeArrowheads="1"/>
            </p:cNvSpPr>
            <p:nvPr/>
          </p:nvSpPr>
          <p:spPr bwMode="auto">
            <a:xfrm>
              <a:off x="1396" y="1656"/>
              <a:ext cx="284" cy="282"/>
            </a:xfrm>
            <a:prstGeom prst="ellipse">
              <a:avLst/>
            </a:prstGeom>
            <a:noFill/>
            <a:ln w="38100">
              <a:solidFill>
                <a:schemeClr val="accent2"/>
              </a:solidFill>
              <a:round/>
              <a:headEnd/>
              <a:tailEnd/>
            </a:ln>
          </p:spPr>
          <p:txBody>
            <a:bodyPr wrap="none" anchor="ctr"/>
            <a:lstStyle/>
            <a:p>
              <a:endParaRPr lang="en-US" sz="1800"/>
            </a:p>
          </p:txBody>
        </p:sp>
        <p:sp>
          <p:nvSpPr>
            <p:cNvPr id="48145" name="Oval 5"/>
            <p:cNvSpPr>
              <a:spLocks noChangeArrowheads="1"/>
            </p:cNvSpPr>
            <p:nvPr/>
          </p:nvSpPr>
          <p:spPr bwMode="auto">
            <a:xfrm>
              <a:off x="1766" y="821"/>
              <a:ext cx="284" cy="282"/>
            </a:xfrm>
            <a:prstGeom prst="ellipse">
              <a:avLst/>
            </a:prstGeom>
            <a:noFill/>
            <a:ln w="38100">
              <a:solidFill>
                <a:schemeClr val="accent2"/>
              </a:solidFill>
              <a:round/>
              <a:headEnd/>
              <a:tailEnd/>
            </a:ln>
          </p:spPr>
          <p:txBody>
            <a:bodyPr wrap="none" anchor="ctr"/>
            <a:lstStyle/>
            <a:p>
              <a:endParaRPr lang="en-US" sz="1800"/>
            </a:p>
          </p:txBody>
        </p:sp>
        <p:sp>
          <p:nvSpPr>
            <p:cNvPr id="48146" name="Oval 5"/>
            <p:cNvSpPr>
              <a:spLocks noChangeArrowheads="1"/>
            </p:cNvSpPr>
            <p:nvPr/>
          </p:nvSpPr>
          <p:spPr bwMode="auto">
            <a:xfrm>
              <a:off x="2718" y="1174"/>
              <a:ext cx="284" cy="282"/>
            </a:xfrm>
            <a:prstGeom prst="ellipse">
              <a:avLst/>
            </a:prstGeom>
            <a:noFill/>
            <a:ln w="38100">
              <a:solidFill>
                <a:schemeClr val="accent2"/>
              </a:solidFill>
              <a:round/>
              <a:headEnd/>
              <a:tailEnd/>
            </a:ln>
          </p:spPr>
          <p:txBody>
            <a:bodyPr wrap="none" anchor="ctr"/>
            <a:lstStyle/>
            <a:p>
              <a:endParaRPr lang="en-US" sz="1800"/>
            </a:p>
          </p:txBody>
        </p:sp>
        <p:sp>
          <p:nvSpPr>
            <p:cNvPr id="48147" name="Oval 5"/>
            <p:cNvSpPr>
              <a:spLocks noChangeArrowheads="1"/>
            </p:cNvSpPr>
            <p:nvPr/>
          </p:nvSpPr>
          <p:spPr bwMode="auto">
            <a:xfrm>
              <a:off x="3282" y="1832"/>
              <a:ext cx="284" cy="282"/>
            </a:xfrm>
            <a:prstGeom prst="ellipse">
              <a:avLst/>
            </a:prstGeom>
            <a:noFill/>
            <a:ln w="38100">
              <a:solidFill>
                <a:schemeClr val="accent2"/>
              </a:solidFill>
              <a:round/>
              <a:headEnd/>
              <a:tailEnd/>
            </a:ln>
          </p:spPr>
          <p:txBody>
            <a:bodyPr wrap="none" anchor="ctr"/>
            <a:lstStyle/>
            <a:p>
              <a:endParaRPr lang="en-US" sz="1800"/>
            </a:p>
          </p:txBody>
        </p:sp>
        <p:sp>
          <p:nvSpPr>
            <p:cNvPr id="48148" name="Oval 5"/>
            <p:cNvSpPr>
              <a:spLocks noChangeArrowheads="1"/>
            </p:cNvSpPr>
            <p:nvPr/>
          </p:nvSpPr>
          <p:spPr bwMode="auto">
            <a:xfrm>
              <a:off x="3864" y="1344"/>
              <a:ext cx="284" cy="282"/>
            </a:xfrm>
            <a:prstGeom prst="ellipse">
              <a:avLst/>
            </a:prstGeom>
            <a:noFill/>
            <a:ln w="38100">
              <a:solidFill>
                <a:schemeClr val="accent2"/>
              </a:solidFill>
              <a:round/>
              <a:headEnd/>
              <a:tailEnd/>
            </a:ln>
          </p:spPr>
          <p:txBody>
            <a:bodyPr wrap="none" anchor="ctr"/>
            <a:lstStyle/>
            <a:p>
              <a:endParaRPr lang="en-US" sz="1800"/>
            </a:p>
          </p:txBody>
        </p:sp>
        <p:sp>
          <p:nvSpPr>
            <p:cNvPr id="48149" name="Oval 5"/>
            <p:cNvSpPr>
              <a:spLocks noChangeArrowheads="1"/>
            </p:cNvSpPr>
            <p:nvPr/>
          </p:nvSpPr>
          <p:spPr bwMode="auto">
            <a:xfrm>
              <a:off x="4246" y="891"/>
              <a:ext cx="284" cy="282"/>
            </a:xfrm>
            <a:prstGeom prst="ellipse">
              <a:avLst/>
            </a:prstGeom>
            <a:noFill/>
            <a:ln w="38100">
              <a:solidFill>
                <a:schemeClr val="accent2"/>
              </a:solidFill>
              <a:round/>
              <a:headEnd/>
              <a:tailEnd/>
            </a:ln>
          </p:spPr>
          <p:txBody>
            <a:bodyPr wrap="none" anchor="ctr"/>
            <a:lstStyle/>
            <a:p>
              <a:endParaRPr lang="en-US" sz="1800"/>
            </a:p>
          </p:txBody>
        </p:sp>
        <p:sp>
          <p:nvSpPr>
            <p:cNvPr id="48150" name="Oval 5"/>
            <p:cNvSpPr>
              <a:spLocks noChangeArrowheads="1"/>
            </p:cNvSpPr>
            <p:nvPr/>
          </p:nvSpPr>
          <p:spPr bwMode="auto">
            <a:xfrm>
              <a:off x="4757" y="1485"/>
              <a:ext cx="284" cy="282"/>
            </a:xfrm>
            <a:prstGeom prst="ellipse">
              <a:avLst/>
            </a:prstGeom>
            <a:noFill/>
            <a:ln w="38100">
              <a:solidFill>
                <a:schemeClr val="accent2"/>
              </a:solidFill>
              <a:round/>
              <a:headEnd/>
              <a:tailEnd/>
            </a:ln>
          </p:spPr>
          <p:txBody>
            <a:bodyPr wrap="none" anchor="ctr"/>
            <a:lstStyle/>
            <a:p>
              <a:endParaRPr lang="en-US" sz="1800"/>
            </a:p>
          </p:txBody>
        </p:sp>
        <p:sp>
          <p:nvSpPr>
            <p:cNvPr id="48151" name="Oval 5"/>
            <p:cNvSpPr>
              <a:spLocks noChangeArrowheads="1"/>
            </p:cNvSpPr>
            <p:nvPr/>
          </p:nvSpPr>
          <p:spPr bwMode="auto">
            <a:xfrm>
              <a:off x="3511" y="2496"/>
              <a:ext cx="284" cy="282"/>
            </a:xfrm>
            <a:prstGeom prst="ellipse">
              <a:avLst/>
            </a:prstGeom>
            <a:noFill/>
            <a:ln w="38100">
              <a:solidFill>
                <a:schemeClr val="accent2"/>
              </a:solidFill>
              <a:round/>
              <a:headEnd/>
              <a:tailEnd/>
            </a:ln>
          </p:spPr>
          <p:txBody>
            <a:bodyPr wrap="none" anchor="ctr"/>
            <a:lstStyle/>
            <a:p>
              <a:endParaRPr lang="en-US" sz="1800"/>
            </a:p>
          </p:txBody>
        </p:sp>
        <p:sp>
          <p:nvSpPr>
            <p:cNvPr id="48152" name="Oval 5"/>
            <p:cNvSpPr>
              <a:spLocks noChangeArrowheads="1"/>
            </p:cNvSpPr>
            <p:nvPr/>
          </p:nvSpPr>
          <p:spPr bwMode="auto">
            <a:xfrm>
              <a:off x="3870" y="3089"/>
              <a:ext cx="284" cy="282"/>
            </a:xfrm>
            <a:prstGeom prst="ellipse">
              <a:avLst/>
            </a:prstGeom>
            <a:noFill/>
            <a:ln w="38100">
              <a:solidFill>
                <a:schemeClr val="accent2"/>
              </a:solidFill>
              <a:round/>
              <a:headEnd/>
              <a:tailEnd/>
            </a:ln>
          </p:spPr>
          <p:txBody>
            <a:bodyPr wrap="none" anchor="ctr"/>
            <a:lstStyle/>
            <a:p>
              <a:endParaRPr lang="en-US" sz="1800"/>
            </a:p>
          </p:txBody>
        </p:sp>
        <p:sp>
          <p:nvSpPr>
            <p:cNvPr id="48153" name="Oval 5"/>
            <p:cNvSpPr>
              <a:spLocks noChangeArrowheads="1"/>
            </p:cNvSpPr>
            <p:nvPr/>
          </p:nvSpPr>
          <p:spPr bwMode="auto">
            <a:xfrm>
              <a:off x="2682" y="2778"/>
              <a:ext cx="284" cy="282"/>
            </a:xfrm>
            <a:prstGeom prst="ellipse">
              <a:avLst/>
            </a:prstGeom>
            <a:noFill/>
            <a:ln w="38100">
              <a:solidFill>
                <a:schemeClr val="accent2"/>
              </a:solidFill>
              <a:round/>
              <a:headEnd/>
              <a:tailEnd/>
            </a:ln>
          </p:spPr>
          <p:txBody>
            <a:bodyPr wrap="none" anchor="ctr"/>
            <a:lstStyle/>
            <a:p>
              <a:endParaRPr lang="en-US" sz="1800"/>
            </a:p>
          </p:txBody>
        </p:sp>
        <p:sp>
          <p:nvSpPr>
            <p:cNvPr id="48154" name="Oval 5"/>
            <p:cNvSpPr>
              <a:spLocks noChangeArrowheads="1"/>
            </p:cNvSpPr>
            <p:nvPr/>
          </p:nvSpPr>
          <p:spPr bwMode="auto">
            <a:xfrm>
              <a:off x="1301" y="2460"/>
              <a:ext cx="284" cy="282"/>
            </a:xfrm>
            <a:prstGeom prst="ellipse">
              <a:avLst/>
            </a:prstGeom>
            <a:noFill/>
            <a:ln w="38100">
              <a:solidFill>
                <a:schemeClr val="accent2"/>
              </a:solidFill>
              <a:round/>
              <a:headEnd/>
              <a:tailEnd/>
            </a:ln>
          </p:spPr>
          <p:txBody>
            <a:bodyPr wrap="none" anchor="ctr"/>
            <a:lstStyle/>
            <a:p>
              <a:endParaRPr lang="en-US" sz="1800"/>
            </a:p>
          </p:txBody>
        </p:sp>
        <p:sp>
          <p:nvSpPr>
            <p:cNvPr id="48155" name="Oval 5"/>
            <p:cNvSpPr>
              <a:spLocks noChangeArrowheads="1"/>
            </p:cNvSpPr>
            <p:nvPr/>
          </p:nvSpPr>
          <p:spPr bwMode="auto">
            <a:xfrm>
              <a:off x="931" y="2842"/>
              <a:ext cx="284" cy="282"/>
            </a:xfrm>
            <a:prstGeom prst="ellipse">
              <a:avLst/>
            </a:prstGeom>
            <a:noFill/>
            <a:ln w="38100">
              <a:solidFill>
                <a:schemeClr val="accent2"/>
              </a:solidFill>
              <a:round/>
              <a:headEnd/>
              <a:tailEnd/>
            </a:ln>
          </p:spPr>
          <p:txBody>
            <a:bodyPr wrap="none" anchor="ctr"/>
            <a:lstStyle/>
            <a:p>
              <a:endParaRPr lang="en-US" sz="1800"/>
            </a:p>
          </p:txBody>
        </p:sp>
        <p:sp>
          <p:nvSpPr>
            <p:cNvPr id="48156" name="Oval 5"/>
            <p:cNvSpPr>
              <a:spLocks noChangeArrowheads="1"/>
            </p:cNvSpPr>
            <p:nvPr/>
          </p:nvSpPr>
          <p:spPr bwMode="auto">
            <a:xfrm>
              <a:off x="1507" y="3195"/>
              <a:ext cx="284" cy="282"/>
            </a:xfrm>
            <a:prstGeom prst="ellipse">
              <a:avLst/>
            </a:prstGeom>
            <a:noFill/>
            <a:ln w="38100">
              <a:solidFill>
                <a:schemeClr val="accent2"/>
              </a:solidFill>
              <a:round/>
              <a:headEnd/>
              <a:tailEnd/>
            </a:ln>
          </p:spPr>
          <p:txBody>
            <a:bodyPr wrap="none" anchor="ctr"/>
            <a:lstStyle/>
            <a:p>
              <a:endParaRPr lang="en-US" sz="1800"/>
            </a:p>
          </p:txBody>
        </p:sp>
        <p:pic>
          <p:nvPicPr>
            <p:cNvPr id="48157" name="Picture 3" descr="soldiers-tre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4" y="750"/>
              <a:ext cx="4499" cy="3042"/>
            </a:xfrm>
            <a:prstGeom prst="rect">
              <a:avLst/>
            </a:prstGeom>
            <a:noFill/>
            <a:ln w="9525">
              <a:noFill/>
              <a:miter lim="800000"/>
              <a:headEnd/>
              <a:tailEnd/>
            </a:ln>
          </p:spPr>
        </p:pic>
        <p:sp>
          <p:nvSpPr>
            <p:cNvPr id="48158" name="Rectangle 15"/>
            <p:cNvSpPr>
              <a:spLocks noChangeArrowheads="1"/>
            </p:cNvSpPr>
            <p:nvPr/>
          </p:nvSpPr>
          <p:spPr bwMode="auto">
            <a:xfrm>
              <a:off x="2640" y="3312"/>
              <a:ext cx="432" cy="288"/>
            </a:xfrm>
            <a:prstGeom prst="rect">
              <a:avLst/>
            </a:prstGeom>
            <a:solidFill>
              <a:schemeClr val="bg1"/>
            </a:solidFill>
            <a:ln w="9525">
              <a:noFill/>
              <a:miter lim="800000"/>
              <a:headEnd/>
              <a:tailEnd/>
            </a:ln>
          </p:spPr>
          <p:txBody>
            <a:bodyPr wrap="none" anchor="ctr"/>
            <a:lstStyle/>
            <a:p>
              <a:endParaRPr lang="en-US" sz="1800"/>
            </a:p>
          </p:txBody>
        </p:sp>
        <p:sp>
          <p:nvSpPr>
            <p:cNvPr id="48159" name="Rectangle 16"/>
            <p:cNvSpPr>
              <a:spLocks noChangeArrowheads="1"/>
            </p:cNvSpPr>
            <p:nvPr/>
          </p:nvSpPr>
          <p:spPr bwMode="auto">
            <a:xfrm>
              <a:off x="3648" y="1920"/>
              <a:ext cx="768" cy="288"/>
            </a:xfrm>
            <a:prstGeom prst="rect">
              <a:avLst/>
            </a:prstGeom>
            <a:solidFill>
              <a:schemeClr val="bg1"/>
            </a:solidFill>
            <a:ln w="9525">
              <a:noFill/>
              <a:miter lim="800000"/>
              <a:headEnd/>
              <a:tailEnd/>
            </a:ln>
          </p:spPr>
          <p:txBody>
            <a:bodyPr wrap="none" anchor="ctr"/>
            <a:lstStyle/>
            <a:p>
              <a:endParaRPr lang="en-US" sz="1800"/>
            </a:p>
          </p:txBody>
        </p:sp>
        <p:sp>
          <p:nvSpPr>
            <p:cNvPr id="48160" name="Freeform 85"/>
            <p:cNvSpPr>
              <a:spLocks noChangeArrowheads="1"/>
            </p:cNvSpPr>
            <p:nvPr/>
          </p:nvSpPr>
          <p:spPr bwMode="auto">
            <a:xfrm rot="3451082" flipV="1">
              <a:off x="3018" y="1632"/>
              <a:ext cx="672" cy="768"/>
            </a:xfrm>
            <a:custGeom>
              <a:avLst/>
              <a:gdLst>
                <a:gd name="T0" fmla="*/ 0 w 1298089"/>
                <a:gd name="T1" fmla="*/ 0 h 1253266"/>
                <a:gd name="T2" fmla="*/ 0 w 1298089"/>
                <a:gd name="T3" fmla="*/ 0 h 1253266"/>
                <a:gd name="T4" fmla="*/ 0 w 1298089"/>
                <a:gd name="T5" fmla="*/ 0 h 1253266"/>
                <a:gd name="T6" fmla="*/ 0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vert="eaVert" wrap="none"/>
            <a:lstStyle/>
            <a:p>
              <a:endParaRPr lang="en-US"/>
            </a:p>
          </p:txBody>
        </p:sp>
      </p:grpSp>
      <p:sp>
        <p:nvSpPr>
          <p:cNvPr id="30722" name="Title 1"/>
          <p:cNvSpPr>
            <a:spLocks noGrp="1"/>
          </p:cNvSpPr>
          <p:nvPr>
            <p:ph type="title" idx="4294967295"/>
          </p:nvPr>
        </p:nvSpPr>
        <p:spPr/>
        <p:txBody>
          <a:bodyPr rtlCol="0">
            <a:normAutofit fontScale="90000"/>
          </a:bodyPr>
          <a:lstStyle/>
          <a:p>
            <a:pPr eaLnBrk="1" fontAlgn="auto" hangingPunct="1">
              <a:spcAft>
                <a:spcPts val="0"/>
              </a:spcAft>
              <a:defRPr/>
            </a:pPr>
            <a:r>
              <a:rPr lang="en-US" dirty="0">
                <a:cs typeface="Arial" charset="0"/>
              </a:rPr>
              <a:t> Counting soldiers example (in </a:t>
            </a:r>
            <a:r>
              <a:rPr lang="en-US" dirty="0" err="1">
                <a:cs typeface="Arial" charset="0"/>
              </a:rPr>
              <a:t>polytree</a:t>
            </a:r>
            <a:r>
              <a:rPr lang="en-US" dirty="0">
                <a:cs typeface="Arial" charset="0"/>
              </a:rPr>
              <a:t>)</a:t>
            </a:r>
          </a:p>
        </p:txBody>
      </p:sp>
      <p:sp>
        <p:nvSpPr>
          <p:cNvPr id="30754" name="Line 34"/>
          <p:cNvSpPr>
            <a:spLocks noChangeShapeType="1"/>
          </p:cNvSpPr>
          <p:nvPr/>
        </p:nvSpPr>
        <p:spPr bwMode="auto">
          <a:xfrm flipH="1" flipV="1">
            <a:off x="5334000" y="3505200"/>
            <a:ext cx="247650" cy="457200"/>
          </a:xfrm>
          <a:prstGeom prst="line">
            <a:avLst/>
          </a:prstGeom>
          <a:noFill/>
          <a:ln w="76200">
            <a:solidFill>
              <a:schemeClr val="hlink"/>
            </a:solidFill>
            <a:round/>
            <a:headEnd type="arrow" w="med" len="med"/>
            <a:tailEnd/>
          </a:ln>
        </p:spPr>
        <p:txBody>
          <a:bodyPr wrap="none" anchor="ctr"/>
          <a:lstStyle/>
          <a:p>
            <a:endParaRPr lang="en-US"/>
          </a:p>
        </p:txBody>
      </p:sp>
      <p:sp>
        <p:nvSpPr>
          <p:cNvPr id="30755" name="Line 35"/>
          <p:cNvSpPr>
            <a:spLocks noChangeShapeType="1"/>
          </p:cNvSpPr>
          <p:nvPr/>
        </p:nvSpPr>
        <p:spPr bwMode="auto">
          <a:xfrm>
            <a:off x="4724400" y="2514600"/>
            <a:ext cx="381000" cy="457200"/>
          </a:xfrm>
          <a:prstGeom prst="line">
            <a:avLst/>
          </a:prstGeom>
          <a:noFill/>
          <a:ln w="38100">
            <a:solidFill>
              <a:schemeClr val="hlink"/>
            </a:solidFill>
            <a:round/>
            <a:headEnd/>
            <a:tailEnd type="arrow" w="med" len="med"/>
          </a:ln>
        </p:spPr>
        <p:txBody>
          <a:bodyPr wrap="none" anchor="ctr"/>
          <a:lstStyle/>
          <a:p>
            <a:endParaRPr lang="en-US"/>
          </a:p>
        </p:txBody>
      </p:sp>
      <p:sp>
        <p:nvSpPr>
          <p:cNvPr id="30756" name="Line 36"/>
          <p:cNvSpPr>
            <a:spLocks noChangeShapeType="1"/>
          </p:cNvSpPr>
          <p:nvPr/>
        </p:nvSpPr>
        <p:spPr bwMode="auto">
          <a:xfrm flipH="1">
            <a:off x="5486400" y="2438400"/>
            <a:ext cx="533400" cy="381000"/>
          </a:xfrm>
          <a:prstGeom prst="line">
            <a:avLst/>
          </a:prstGeom>
          <a:noFill/>
          <a:ln w="38100">
            <a:solidFill>
              <a:schemeClr val="hlink"/>
            </a:solidFill>
            <a:round/>
            <a:headEnd/>
            <a:tailEnd type="arrow" w="med" len="med"/>
          </a:ln>
        </p:spPr>
        <p:txBody>
          <a:bodyPr wrap="none" anchor="ctr"/>
          <a:lstStyle/>
          <a:p>
            <a:endParaRPr lang="en-US"/>
          </a:p>
        </p:txBody>
      </p:sp>
      <p:sp>
        <p:nvSpPr>
          <p:cNvPr id="30757" name="AutoShape 37"/>
          <p:cNvSpPr>
            <a:spLocks noChangeArrowheads="1"/>
          </p:cNvSpPr>
          <p:nvPr/>
        </p:nvSpPr>
        <p:spPr bwMode="auto">
          <a:xfrm>
            <a:off x="3581400" y="2667000"/>
            <a:ext cx="1143000" cy="396875"/>
          </a:xfrm>
          <a:prstGeom prst="wedgeRoundRectCallout">
            <a:avLst>
              <a:gd name="adj1" fmla="val 20278"/>
              <a:gd name="adj2" fmla="val -137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7 here</a:t>
            </a:r>
          </a:p>
        </p:txBody>
      </p:sp>
      <p:sp>
        <p:nvSpPr>
          <p:cNvPr id="30758" name="AutoShape 38"/>
          <p:cNvSpPr>
            <a:spLocks noChangeArrowheads="1"/>
          </p:cNvSpPr>
          <p:nvPr/>
        </p:nvSpPr>
        <p:spPr bwMode="auto">
          <a:xfrm>
            <a:off x="5105400" y="1905000"/>
            <a:ext cx="1143000" cy="396875"/>
          </a:xfrm>
          <a:prstGeom prst="wedgeRoundRectCallout">
            <a:avLst>
              <a:gd name="adj1" fmla="val 44028"/>
              <a:gd name="adj2" fmla="val 71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30759" name="AutoShape 39"/>
          <p:cNvSpPr>
            <a:spLocks noChangeArrowheads="1"/>
          </p:cNvSpPr>
          <p:nvPr/>
        </p:nvSpPr>
        <p:spPr bwMode="auto">
          <a:xfrm>
            <a:off x="3810000" y="3641725"/>
            <a:ext cx="1371600" cy="625475"/>
          </a:xfrm>
          <a:prstGeom prst="wedgeRoundRectCallout">
            <a:avLst>
              <a:gd name="adj1" fmla="val 52431"/>
              <a:gd name="adj2" fmla="val -99745"/>
              <a:gd name="adj3" fmla="val 16667"/>
            </a:avLst>
          </a:prstGeom>
          <a:solidFill>
            <a:schemeClr val="hlink"/>
          </a:solidFill>
          <a:ln w="9525">
            <a:solidFill>
              <a:schemeClr val="tx1"/>
            </a:solidFill>
            <a:miter lim="800000"/>
            <a:headEnd/>
            <a:tailEnd/>
          </a:ln>
        </p:spPr>
        <p:txBody>
          <a:bodyPr/>
          <a:lstStyle/>
          <a:p>
            <a:pPr>
              <a:lnSpc>
                <a:spcPct val="80000"/>
              </a:lnSpc>
            </a:pPr>
            <a:r>
              <a:rPr lang="en-US" sz="1800"/>
              <a:t>11 here</a:t>
            </a:r>
          </a:p>
          <a:p>
            <a:pPr>
              <a:lnSpc>
                <a:spcPct val="80000"/>
              </a:lnSpc>
            </a:pPr>
            <a:r>
              <a:rPr lang="en-US" sz="1800"/>
              <a:t>(= 7+3+1)</a:t>
            </a:r>
          </a:p>
        </p:txBody>
      </p:sp>
      <p:grpSp>
        <p:nvGrpSpPr>
          <p:cNvPr id="30763" name="Group 43"/>
          <p:cNvGrpSpPr>
            <a:grpSpLocks/>
          </p:cNvGrpSpPr>
          <p:nvPr/>
        </p:nvGrpSpPr>
        <p:grpSpPr bwMode="auto">
          <a:xfrm>
            <a:off x="5683250" y="2971800"/>
            <a:ext cx="1239838" cy="342900"/>
            <a:chOff x="3580" y="1872"/>
            <a:chExt cx="781" cy="216"/>
          </a:xfrm>
        </p:grpSpPr>
        <p:sp>
          <p:nvSpPr>
            <p:cNvPr id="48141" name="Line 35"/>
            <p:cNvSpPr>
              <a:spLocks noChangeShapeType="1"/>
            </p:cNvSpPr>
            <p:nvPr/>
          </p:nvSpPr>
          <p:spPr bwMode="auto">
            <a:xfrm>
              <a:off x="3580" y="1957"/>
              <a:ext cx="216" cy="7"/>
            </a:xfrm>
            <a:prstGeom prst="line">
              <a:avLst/>
            </a:prstGeom>
            <a:noFill/>
            <a:ln w="38100">
              <a:solidFill>
                <a:schemeClr val="accent2"/>
              </a:solidFill>
              <a:round/>
              <a:headEnd/>
              <a:tailEnd/>
            </a:ln>
          </p:spPr>
          <p:txBody>
            <a:bodyPr wrap="none"/>
            <a:lstStyle/>
            <a:p>
              <a:endParaRPr lang="en-US"/>
            </a:p>
          </p:txBody>
        </p:sp>
        <p:sp>
          <p:nvSpPr>
            <p:cNvPr id="48142" name="Rectangle 36"/>
            <p:cNvSpPr>
              <a:spLocks noChangeArrowheads="1"/>
            </p:cNvSpPr>
            <p:nvPr/>
          </p:nvSpPr>
          <p:spPr bwMode="auto">
            <a:xfrm flipV="1">
              <a:off x="3792" y="1872"/>
              <a:ext cx="569" cy="216"/>
            </a:xfrm>
            <a:prstGeom prst="rect">
              <a:avLst/>
            </a:prstGeom>
            <a:solidFill>
              <a:srgbClr val="FFDE81"/>
            </a:solidFill>
            <a:ln w="38100">
              <a:solidFill>
                <a:schemeClr val="accent2"/>
              </a:solidFill>
              <a:miter lim="800000"/>
              <a:headEnd/>
              <a:tailEnd/>
            </a:ln>
          </p:spPr>
          <p:txBody>
            <a:bodyPr rot="10800000" wrap="none" lIns="0" tIns="0" rIns="0" bIns="0" anchor="ctr">
              <a:spAutoFit/>
            </a:bodyPr>
            <a:lstStyle/>
            <a:p>
              <a:r>
                <a:rPr lang="en-US" sz="1800"/>
                <a:t>1 of me</a:t>
              </a:r>
            </a:p>
          </p:txBody>
        </p:sp>
      </p:grpSp>
      <p:sp>
        <p:nvSpPr>
          <p:cNvPr id="32" name="Slide Number Placeholder 3">
            <a:extLst>
              <a:ext uri="{FF2B5EF4-FFF2-40B4-BE49-F238E27FC236}">
                <a16:creationId xmlns:a16="http://schemas.microsoft.com/office/drawing/2014/main" id="{DCD4E9E3-C07B-6A4D-B2D0-CBAD330450A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68</a:t>
            </a:fld>
            <a:endParaRPr lang="de-DE" dirty="0"/>
          </a:p>
        </p:txBody>
      </p:sp>
    </p:spTree>
    <p:extLst>
      <p:ext uri="{BB962C8B-B14F-4D97-AF65-F5344CB8AC3E}">
        <p14:creationId xmlns:p14="http://schemas.microsoft.com/office/powerpoint/2010/main" val="64309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5"/>
                                        </p:tgtEl>
                                        <p:attrNameLst>
                                          <p:attrName>style.visibility</p:attrName>
                                        </p:attrNameLst>
                                      </p:cBhvr>
                                      <p:to>
                                        <p:strVal val="visible"/>
                                      </p:to>
                                    </p:set>
                                    <p:animEffect transition="in" filter="wipe(up)">
                                      <p:cBhvr>
                                        <p:cTn id="7" dur="500"/>
                                        <p:tgtEl>
                                          <p:spTgt spid="3075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0757"/>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30756"/>
                                        </p:tgtEl>
                                        <p:attrNameLst>
                                          <p:attrName>style.visibility</p:attrName>
                                        </p:attrNameLst>
                                      </p:cBhvr>
                                      <p:to>
                                        <p:strVal val="visible"/>
                                      </p:to>
                                    </p:set>
                                    <p:animEffect transition="in" filter="wipe(up)">
                                      <p:cBhvr>
                                        <p:cTn id="12" dur="500"/>
                                        <p:tgtEl>
                                          <p:spTgt spid="3075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07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nodeType="clickEffect">
                                  <p:stCondLst>
                                    <p:cond delay="0"/>
                                  </p:stCondLst>
                                  <p:childTnLst>
                                    <p:set>
                                      <p:cBhvr>
                                        <p:cTn id="18" dur="1" fill="hold">
                                          <p:stCondLst>
                                            <p:cond delay="0"/>
                                          </p:stCondLst>
                                        </p:cTn>
                                        <p:tgtEl>
                                          <p:spTgt spid="30763"/>
                                        </p:tgtEl>
                                        <p:attrNameLst>
                                          <p:attrName>style.visibility</p:attrName>
                                        </p:attrNameLst>
                                      </p:cBhvr>
                                      <p:to>
                                        <p:strVal val="visible"/>
                                      </p:to>
                                    </p:set>
                                    <p:anim calcmode="lin" valueType="num">
                                      <p:cBhvr>
                                        <p:cTn id="19" dur="500" fill="hold"/>
                                        <p:tgtEl>
                                          <p:spTgt spid="30763"/>
                                        </p:tgtEl>
                                        <p:attrNameLst>
                                          <p:attrName>ppt_x</p:attrName>
                                        </p:attrNameLst>
                                      </p:cBhvr>
                                      <p:tavLst>
                                        <p:tav tm="0">
                                          <p:val>
                                            <p:strVal val="#ppt_x-#ppt_w/2"/>
                                          </p:val>
                                        </p:tav>
                                        <p:tav tm="100000">
                                          <p:val>
                                            <p:strVal val="#ppt_x"/>
                                          </p:val>
                                        </p:tav>
                                      </p:tavLst>
                                    </p:anim>
                                    <p:anim calcmode="lin" valueType="num">
                                      <p:cBhvr>
                                        <p:cTn id="20" dur="500" fill="hold"/>
                                        <p:tgtEl>
                                          <p:spTgt spid="30763"/>
                                        </p:tgtEl>
                                        <p:attrNameLst>
                                          <p:attrName>ppt_y</p:attrName>
                                        </p:attrNameLst>
                                      </p:cBhvr>
                                      <p:tavLst>
                                        <p:tav tm="0">
                                          <p:val>
                                            <p:strVal val="#ppt_y"/>
                                          </p:val>
                                        </p:tav>
                                        <p:tav tm="100000">
                                          <p:val>
                                            <p:strVal val="#ppt_y"/>
                                          </p:val>
                                        </p:tav>
                                      </p:tavLst>
                                    </p:anim>
                                    <p:anim calcmode="lin" valueType="num">
                                      <p:cBhvr>
                                        <p:cTn id="21" dur="500" fill="hold"/>
                                        <p:tgtEl>
                                          <p:spTgt spid="30763"/>
                                        </p:tgtEl>
                                        <p:attrNameLst>
                                          <p:attrName>ppt_w</p:attrName>
                                        </p:attrNameLst>
                                      </p:cBhvr>
                                      <p:tavLst>
                                        <p:tav tm="0">
                                          <p:val>
                                            <p:fltVal val="0"/>
                                          </p:val>
                                        </p:tav>
                                        <p:tav tm="100000">
                                          <p:val>
                                            <p:strVal val="#ppt_w"/>
                                          </p:val>
                                        </p:tav>
                                      </p:tavLst>
                                    </p:anim>
                                    <p:anim calcmode="lin" valueType="num">
                                      <p:cBhvr>
                                        <p:cTn id="22" dur="500" fill="hold"/>
                                        <p:tgtEl>
                                          <p:spTgt spid="3076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0754"/>
                                        </p:tgtEl>
                                        <p:attrNameLst>
                                          <p:attrName>style.visibility</p:attrName>
                                        </p:attrNameLst>
                                      </p:cBhvr>
                                      <p:to>
                                        <p:strVal val="visible"/>
                                      </p:to>
                                    </p:set>
                                    <p:animEffect transition="in" filter="wipe(up)">
                                      <p:cBhvr>
                                        <p:cTn id="26" dur="500"/>
                                        <p:tgtEl>
                                          <p:spTgt spid="30754"/>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0759"/>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1" fill="hold" grpId="1" nodeType="afterEffect">
                                  <p:stCondLst>
                                    <p:cond delay="0"/>
                                  </p:stCondLst>
                                  <p:childTnLst>
                                    <p:set>
                                      <p:cBhvr>
                                        <p:cTn id="31" dur="1" fill="hold">
                                          <p:stCondLst>
                                            <p:cond delay="0"/>
                                          </p:stCondLst>
                                        </p:cTn>
                                        <p:tgtEl>
                                          <p:spTgt spid="30754"/>
                                        </p:tgtEl>
                                        <p:attrNameLst>
                                          <p:attrName>style.visibility</p:attrName>
                                        </p:attrNameLst>
                                      </p:cBhvr>
                                      <p:to>
                                        <p:strVal val="visible"/>
                                      </p:to>
                                    </p:set>
                                    <p:animEffect transition="in" filter="wipe(up)">
                                      <p:cBhvr>
                                        <p:cTn id="32" dur="500"/>
                                        <p:tgtEl>
                                          <p:spTgt spid="30754"/>
                                        </p:tgtEl>
                                      </p:cBhvr>
                                    </p:animEffect>
                                  </p:childTnLst>
                                </p:cTn>
                              </p:par>
                            </p:childTnLst>
                          </p:cTn>
                        </p:par>
                        <p:par>
                          <p:cTn id="33" fill="hold" nodeType="afterGroup">
                            <p:stCondLst>
                              <p:cond delay="1500"/>
                            </p:stCondLst>
                            <p:childTnLst>
                              <p:par>
                                <p:cTn id="34" presetID="22" presetClass="entr" presetSubtype="1" fill="hold" grpId="2" nodeType="afterEffect">
                                  <p:stCondLst>
                                    <p:cond delay="0"/>
                                  </p:stCondLst>
                                  <p:childTnLst>
                                    <p:set>
                                      <p:cBhvr>
                                        <p:cTn id="35" dur="1" fill="hold">
                                          <p:stCondLst>
                                            <p:cond delay="0"/>
                                          </p:stCondLst>
                                        </p:cTn>
                                        <p:tgtEl>
                                          <p:spTgt spid="30754"/>
                                        </p:tgtEl>
                                        <p:attrNameLst>
                                          <p:attrName>style.visibility</p:attrName>
                                        </p:attrNameLst>
                                      </p:cBhvr>
                                      <p:to>
                                        <p:strVal val="visible"/>
                                      </p:to>
                                    </p:set>
                                    <p:animEffect transition="in" filter="wipe(up)">
                                      <p:cBhvr>
                                        <p:cTn id="36" dur="500"/>
                                        <p:tgtEl>
                                          <p:spTgt spid="3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4" grpId="0" animBg="1"/>
      <p:bldP spid="30754" grpId="1" animBg="1"/>
      <p:bldP spid="30754" grpId="2" animBg="1"/>
      <p:bldP spid="30755" grpId="0" animBg="1"/>
      <p:bldP spid="30756" grpId="0" animBg="1"/>
      <p:bldP spid="30757" grpId="0" animBg="1"/>
      <p:bldP spid="30758" grpId="0" animBg="1"/>
      <p:bldP spid="3075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
          <p:cNvGrpSpPr>
            <a:grpSpLocks/>
          </p:cNvGrpSpPr>
          <p:nvPr/>
        </p:nvGrpSpPr>
        <p:grpSpPr bwMode="auto">
          <a:xfrm>
            <a:off x="990600" y="1190625"/>
            <a:ext cx="7142163" cy="4829175"/>
            <a:chOff x="624" y="750"/>
            <a:chExt cx="4499" cy="3042"/>
          </a:xfrm>
        </p:grpSpPr>
        <p:sp>
          <p:nvSpPr>
            <p:cNvPr id="50188" name="Oval 5"/>
            <p:cNvSpPr>
              <a:spLocks noChangeArrowheads="1"/>
            </p:cNvSpPr>
            <p:nvPr/>
          </p:nvSpPr>
          <p:spPr bwMode="auto">
            <a:xfrm>
              <a:off x="868" y="1350"/>
              <a:ext cx="284" cy="282"/>
            </a:xfrm>
            <a:prstGeom prst="ellipse">
              <a:avLst/>
            </a:prstGeom>
            <a:noFill/>
            <a:ln w="38100">
              <a:solidFill>
                <a:schemeClr val="accent2"/>
              </a:solidFill>
              <a:round/>
              <a:headEnd/>
              <a:tailEnd/>
            </a:ln>
          </p:spPr>
          <p:txBody>
            <a:bodyPr wrap="none" anchor="ctr"/>
            <a:lstStyle/>
            <a:p>
              <a:endParaRPr lang="en-US" sz="1800"/>
            </a:p>
          </p:txBody>
        </p:sp>
        <p:sp>
          <p:nvSpPr>
            <p:cNvPr id="50189" name="Oval 5"/>
            <p:cNvSpPr>
              <a:spLocks noChangeArrowheads="1"/>
            </p:cNvSpPr>
            <p:nvPr/>
          </p:nvSpPr>
          <p:spPr bwMode="auto">
            <a:xfrm>
              <a:off x="1396" y="1656"/>
              <a:ext cx="284" cy="282"/>
            </a:xfrm>
            <a:prstGeom prst="ellipse">
              <a:avLst/>
            </a:prstGeom>
            <a:noFill/>
            <a:ln w="38100">
              <a:solidFill>
                <a:schemeClr val="accent2"/>
              </a:solidFill>
              <a:round/>
              <a:headEnd/>
              <a:tailEnd/>
            </a:ln>
          </p:spPr>
          <p:txBody>
            <a:bodyPr wrap="none" anchor="ctr"/>
            <a:lstStyle/>
            <a:p>
              <a:endParaRPr lang="en-US" sz="1800"/>
            </a:p>
          </p:txBody>
        </p:sp>
        <p:sp>
          <p:nvSpPr>
            <p:cNvPr id="50190" name="Oval 5"/>
            <p:cNvSpPr>
              <a:spLocks noChangeArrowheads="1"/>
            </p:cNvSpPr>
            <p:nvPr/>
          </p:nvSpPr>
          <p:spPr bwMode="auto">
            <a:xfrm>
              <a:off x="1766" y="821"/>
              <a:ext cx="284" cy="282"/>
            </a:xfrm>
            <a:prstGeom prst="ellipse">
              <a:avLst/>
            </a:prstGeom>
            <a:noFill/>
            <a:ln w="38100">
              <a:solidFill>
                <a:schemeClr val="accent2"/>
              </a:solidFill>
              <a:round/>
              <a:headEnd/>
              <a:tailEnd/>
            </a:ln>
          </p:spPr>
          <p:txBody>
            <a:bodyPr wrap="none" anchor="ctr"/>
            <a:lstStyle/>
            <a:p>
              <a:endParaRPr lang="en-US" sz="1800"/>
            </a:p>
          </p:txBody>
        </p:sp>
        <p:sp>
          <p:nvSpPr>
            <p:cNvPr id="50191" name="Oval 5"/>
            <p:cNvSpPr>
              <a:spLocks noChangeArrowheads="1"/>
            </p:cNvSpPr>
            <p:nvPr/>
          </p:nvSpPr>
          <p:spPr bwMode="auto">
            <a:xfrm>
              <a:off x="2718" y="1174"/>
              <a:ext cx="284" cy="282"/>
            </a:xfrm>
            <a:prstGeom prst="ellipse">
              <a:avLst/>
            </a:prstGeom>
            <a:noFill/>
            <a:ln w="38100">
              <a:solidFill>
                <a:schemeClr val="accent2"/>
              </a:solidFill>
              <a:round/>
              <a:headEnd/>
              <a:tailEnd/>
            </a:ln>
          </p:spPr>
          <p:txBody>
            <a:bodyPr wrap="none" anchor="ctr"/>
            <a:lstStyle/>
            <a:p>
              <a:endParaRPr lang="en-US" sz="1800"/>
            </a:p>
          </p:txBody>
        </p:sp>
        <p:sp>
          <p:nvSpPr>
            <p:cNvPr id="50192" name="Oval 5"/>
            <p:cNvSpPr>
              <a:spLocks noChangeArrowheads="1"/>
            </p:cNvSpPr>
            <p:nvPr/>
          </p:nvSpPr>
          <p:spPr bwMode="auto">
            <a:xfrm>
              <a:off x="3282" y="1832"/>
              <a:ext cx="284" cy="282"/>
            </a:xfrm>
            <a:prstGeom prst="ellipse">
              <a:avLst/>
            </a:prstGeom>
            <a:noFill/>
            <a:ln w="38100">
              <a:solidFill>
                <a:schemeClr val="accent2"/>
              </a:solidFill>
              <a:round/>
              <a:headEnd/>
              <a:tailEnd/>
            </a:ln>
          </p:spPr>
          <p:txBody>
            <a:bodyPr wrap="none" anchor="ctr"/>
            <a:lstStyle/>
            <a:p>
              <a:endParaRPr lang="en-US" sz="1800"/>
            </a:p>
          </p:txBody>
        </p:sp>
        <p:sp>
          <p:nvSpPr>
            <p:cNvPr id="50193" name="Oval 5"/>
            <p:cNvSpPr>
              <a:spLocks noChangeArrowheads="1"/>
            </p:cNvSpPr>
            <p:nvPr/>
          </p:nvSpPr>
          <p:spPr bwMode="auto">
            <a:xfrm>
              <a:off x="3864" y="1344"/>
              <a:ext cx="284" cy="282"/>
            </a:xfrm>
            <a:prstGeom prst="ellipse">
              <a:avLst/>
            </a:prstGeom>
            <a:noFill/>
            <a:ln w="38100">
              <a:solidFill>
                <a:schemeClr val="accent2"/>
              </a:solidFill>
              <a:round/>
              <a:headEnd/>
              <a:tailEnd/>
            </a:ln>
          </p:spPr>
          <p:txBody>
            <a:bodyPr wrap="none" anchor="ctr"/>
            <a:lstStyle/>
            <a:p>
              <a:endParaRPr lang="en-US" sz="1800"/>
            </a:p>
          </p:txBody>
        </p:sp>
        <p:sp>
          <p:nvSpPr>
            <p:cNvPr id="50194" name="Oval 5"/>
            <p:cNvSpPr>
              <a:spLocks noChangeArrowheads="1"/>
            </p:cNvSpPr>
            <p:nvPr/>
          </p:nvSpPr>
          <p:spPr bwMode="auto">
            <a:xfrm>
              <a:off x="4246" y="891"/>
              <a:ext cx="284" cy="282"/>
            </a:xfrm>
            <a:prstGeom prst="ellipse">
              <a:avLst/>
            </a:prstGeom>
            <a:noFill/>
            <a:ln w="38100">
              <a:solidFill>
                <a:schemeClr val="accent2"/>
              </a:solidFill>
              <a:round/>
              <a:headEnd/>
              <a:tailEnd/>
            </a:ln>
          </p:spPr>
          <p:txBody>
            <a:bodyPr wrap="none" anchor="ctr"/>
            <a:lstStyle/>
            <a:p>
              <a:endParaRPr lang="en-US" sz="1800"/>
            </a:p>
          </p:txBody>
        </p:sp>
        <p:sp>
          <p:nvSpPr>
            <p:cNvPr id="50195" name="Oval 5"/>
            <p:cNvSpPr>
              <a:spLocks noChangeArrowheads="1"/>
            </p:cNvSpPr>
            <p:nvPr/>
          </p:nvSpPr>
          <p:spPr bwMode="auto">
            <a:xfrm>
              <a:off x="4757" y="1485"/>
              <a:ext cx="284" cy="282"/>
            </a:xfrm>
            <a:prstGeom prst="ellipse">
              <a:avLst/>
            </a:prstGeom>
            <a:noFill/>
            <a:ln w="38100">
              <a:solidFill>
                <a:schemeClr val="accent2"/>
              </a:solidFill>
              <a:round/>
              <a:headEnd/>
              <a:tailEnd/>
            </a:ln>
          </p:spPr>
          <p:txBody>
            <a:bodyPr wrap="none" anchor="ctr"/>
            <a:lstStyle/>
            <a:p>
              <a:endParaRPr lang="en-US" sz="1800"/>
            </a:p>
          </p:txBody>
        </p:sp>
        <p:sp>
          <p:nvSpPr>
            <p:cNvPr id="50196" name="Oval 5"/>
            <p:cNvSpPr>
              <a:spLocks noChangeArrowheads="1"/>
            </p:cNvSpPr>
            <p:nvPr/>
          </p:nvSpPr>
          <p:spPr bwMode="auto">
            <a:xfrm>
              <a:off x="3511" y="2496"/>
              <a:ext cx="284" cy="282"/>
            </a:xfrm>
            <a:prstGeom prst="ellipse">
              <a:avLst/>
            </a:prstGeom>
            <a:noFill/>
            <a:ln w="38100">
              <a:solidFill>
                <a:schemeClr val="accent2"/>
              </a:solidFill>
              <a:round/>
              <a:headEnd/>
              <a:tailEnd/>
            </a:ln>
          </p:spPr>
          <p:txBody>
            <a:bodyPr wrap="none" anchor="ctr"/>
            <a:lstStyle/>
            <a:p>
              <a:endParaRPr lang="en-US" sz="1800"/>
            </a:p>
          </p:txBody>
        </p:sp>
        <p:sp>
          <p:nvSpPr>
            <p:cNvPr id="50197" name="Oval 5"/>
            <p:cNvSpPr>
              <a:spLocks noChangeArrowheads="1"/>
            </p:cNvSpPr>
            <p:nvPr/>
          </p:nvSpPr>
          <p:spPr bwMode="auto">
            <a:xfrm>
              <a:off x="3870" y="3089"/>
              <a:ext cx="284" cy="282"/>
            </a:xfrm>
            <a:prstGeom prst="ellipse">
              <a:avLst/>
            </a:prstGeom>
            <a:noFill/>
            <a:ln w="38100">
              <a:solidFill>
                <a:schemeClr val="accent2"/>
              </a:solidFill>
              <a:round/>
              <a:headEnd/>
              <a:tailEnd/>
            </a:ln>
          </p:spPr>
          <p:txBody>
            <a:bodyPr wrap="none" anchor="ctr"/>
            <a:lstStyle/>
            <a:p>
              <a:endParaRPr lang="en-US" sz="1800"/>
            </a:p>
          </p:txBody>
        </p:sp>
        <p:sp>
          <p:nvSpPr>
            <p:cNvPr id="50198" name="Oval 5"/>
            <p:cNvSpPr>
              <a:spLocks noChangeArrowheads="1"/>
            </p:cNvSpPr>
            <p:nvPr/>
          </p:nvSpPr>
          <p:spPr bwMode="auto">
            <a:xfrm>
              <a:off x="2682" y="2778"/>
              <a:ext cx="284" cy="282"/>
            </a:xfrm>
            <a:prstGeom prst="ellipse">
              <a:avLst/>
            </a:prstGeom>
            <a:noFill/>
            <a:ln w="38100">
              <a:solidFill>
                <a:schemeClr val="accent2"/>
              </a:solidFill>
              <a:round/>
              <a:headEnd/>
              <a:tailEnd/>
            </a:ln>
          </p:spPr>
          <p:txBody>
            <a:bodyPr wrap="none" anchor="ctr"/>
            <a:lstStyle/>
            <a:p>
              <a:endParaRPr lang="en-US" sz="1800"/>
            </a:p>
          </p:txBody>
        </p:sp>
        <p:sp>
          <p:nvSpPr>
            <p:cNvPr id="50199" name="Oval 5"/>
            <p:cNvSpPr>
              <a:spLocks noChangeArrowheads="1"/>
            </p:cNvSpPr>
            <p:nvPr/>
          </p:nvSpPr>
          <p:spPr bwMode="auto">
            <a:xfrm>
              <a:off x="1301" y="2460"/>
              <a:ext cx="284" cy="282"/>
            </a:xfrm>
            <a:prstGeom prst="ellipse">
              <a:avLst/>
            </a:prstGeom>
            <a:noFill/>
            <a:ln w="38100">
              <a:solidFill>
                <a:schemeClr val="accent2"/>
              </a:solidFill>
              <a:round/>
              <a:headEnd/>
              <a:tailEnd/>
            </a:ln>
          </p:spPr>
          <p:txBody>
            <a:bodyPr wrap="none" anchor="ctr"/>
            <a:lstStyle/>
            <a:p>
              <a:endParaRPr lang="en-US" sz="1800"/>
            </a:p>
          </p:txBody>
        </p:sp>
        <p:sp>
          <p:nvSpPr>
            <p:cNvPr id="50200" name="Oval 5"/>
            <p:cNvSpPr>
              <a:spLocks noChangeArrowheads="1"/>
            </p:cNvSpPr>
            <p:nvPr/>
          </p:nvSpPr>
          <p:spPr bwMode="auto">
            <a:xfrm>
              <a:off x="931" y="2842"/>
              <a:ext cx="284" cy="282"/>
            </a:xfrm>
            <a:prstGeom prst="ellipse">
              <a:avLst/>
            </a:prstGeom>
            <a:noFill/>
            <a:ln w="38100">
              <a:solidFill>
                <a:schemeClr val="accent2"/>
              </a:solidFill>
              <a:round/>
              <a:headEnd/>
              <a:tailEnd/>
            </a:ln>
          </p:spPr>
          <p:txBody>
            <a:bodyPr wrap="none" anchor="ctr"/>
            <a:lstStyle/>
            <a:p>
              <a:endParaRPr lang="en-US" sz="1800"/>
            </a:p>
          </p:txBody>
        </p:sp>
        <p:sp>
          <p:nvSpPr>
            <p:cNvPr id="50201" name="Oval 5"/>
            <p:cNvSpPr>
              <a:spLocks noChangeArrowheads="1"/>
            </p:cNvSpPr>
            <p:nvPr/>
          </p:nvSpPr>
          <p:spPr bwMode="auto">
            <a:xfrm>
              <a:off x="1507" y="3195"/>
              <a:ext cx="284" cy="282"/>
            </a:xfrm>
            <a:prstGeom prst="ellipse">
              <a:avLst/>
            </a:prstGeom>
            <a:noFill/>
            <a:ln w="38100">
              <a:solidFill>
                <a:schemeClr val="accent2"/>
              </a:solidFill>
              <a:round/>
              <a:headEnd/>
              <a:tailEnd/>
            </a:ln>
          </p:spPr>
          <p:txBody>
            <a:bodyPr wrap="none" anchor="ctr"/>
            <a:lstStyle/>
            <a:p>
              <a:endParaRPr lang="en-US" sz="1800"/>
            </a:p>
          </p:txBody>
        </p:sp>
        <p:pic>
          <p:nvPicPr>
            <p:cNvPr id="50202" name="Picture 3" descr="soldiers-tre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4" y="750"/>
              <a:ext cx="4499" cy="3042"/>
            </a:xfrm>
            <a:prstGeom prst="rect">
              <a:avLst/>
            </a:prstGeom>
            <a:noFill/>
            <a:ln w="9525">
              <a:noFill/>
              <a:miter lim="800000"/>
              <a:headEnd/>
              <a:tailEnd/>
            </a:ln>
          </p:spPr>
        </p:pic>
        <p:sp>
          <p:nvSpPr>
            <p:cNvPr id="50203" name="Rectangle 18"/>
            <p:cNvSpPr>
              <a:spLocks noChangeArrowheads="1"/>
            </p:cNvSpPr>
            <p:nvPr/>
          </p:nvSpPr>
          <p:spPr bwMode="auto">
            <a:xfrm>
              <a:off x="2640" y="3312"/>
              <a:ext cx="432" cy="288"/>
            </a:xfrm>
            <a:prstGeom prst="rect">
              <a:avLst/>
            </a:prstGeom>
            <a:solidFill>
              <a:schemeClr val="bg1"/>
            </a:solidFill>
            <a:ln w="9525">
              <a:noFill/>
              <a:miter lim="800000"/>
              <a:headEnd/>
              <a:tailEnd/>
            </a:ln>
          </p:spPr>
          <p:txBody>
            <a:bodyPr wrap="none" anchor="ctr"/>
            <a:lstStyle/>
            <a:p>
              <a:endParaRPr lang="en-US" sz="1800"/>
            </a:p>
          </p:txBody>
        </p:sp>
        <p:sp>
          <p:nvSpPr>
            <p:cNvPr id="50204" name="Rectangle 19"/>
            <p:cNvSpPr>
              <a:spLocks noChangeArrowheads="1"/>
            </p:cNvSpPr>
            <p:nvPr/>
          </p:nvSpPr>
          <p:spPr bwMode="auto">
            <a:xfrm>
              <a:off x="3648" y="1920"/>
              <a:ext cx="768" cy="288"/>
            </a:xfrm>
            <a:prstGeom prst="rect">
              <a:avLst/>
            </a:prstGeom>
            <a:solidFill>
              <a:schemeClr val="bg1"/>
            </a:solidFill>
            <a:ln w="9525">
              <a:noFill/>
              <a:miter lim="800000"/>
              <a:headEnd/>
              <a:tailEnd/>
            </a:ln>
          </p:spPr>
          <p:txBody>
            <a:bodyPr wrap="none" anchor="ctr"/>
            <a:lstStyle/>
            <a:p>
              <a:endParaRPr lang="en-US" sz="1800"/>
            </a:p>
          </p:txBody>
        </p:sp>
        <p:sp>
          <p:nvSpPr>
            <p:cNvPr id="50205" name="Freeform 85"/>
            <p:cNvSpPr>
              <a:spLocks noChangeArrowheads="1"/>
            </p:cNvSpPr>
            <p:nvPr/>
          </p:nvSpPr>
          <p:spPr bwMode="auto">
            <a:xfrm rot="3451082" flipV="1">
              <a:off x="3018" y="1632"/>
              <a:ext cx="672" cy="768"/>
            </a:xfrm>
            <a:custGeom>
              <a:avLst/>
              <a:gdLst>
                <a:gd name="T0" fmla="*/ 0 w 1298089"/>
                <a:gd name="T1" fmla="*/ 0 h 1253266"/>
                <a:gd name="T2" fmla="*/ 0 w 1298089"/>
                <a:gd name="T3" fmla="*/ 0 h 1253266"/>
                <a:gd name="T4" fmla="*/ 0 w 1298089"/>
                <a:gd name="T5" fmla="*/ 0 h 1253266"/>
                <a:gd name="T6" fmla="*/ 0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vert="eaVert" wrap="none"/>
            <a:lstStyle/>
            <a:p>
              <a:endParaRPr lang="en-US"/>
            </a:p>
          </p:txBody>
        </p:sp>
      </p:grpSp>
      <p:sp>
        <p:nvSpPr>
          <p:cNvPr id="176152" name="Line 24"/>
          <p:cNvSpPr>
            <a:spLocks noChangeShapeType="1"/>
          </p:cNvSpPr>
          <p:nvPr/>
        </p:nvSpPr>
        <p:spPr bwMode="auto">
          <a:xfrm>
            <a:off x="4692650" y="2613025"/>
            <a:ext cx="393700" cy="454025"/>
          </a:xfrm>
          <a:prstGeom prst="line">
            <a:avLst/>
          </a:prstGeom>
          <a:noFill/>
          <a:ln w="76200">
            <a:solidFill>
              <a:schemeClr val="hlink"/>
            </a:solidFill>
            <a:round/>
            <a:headEnd type="arrow" w="med" len="med"/>
            <a:tailEnd/>
          </a:ln>
        </p:spPr>
        <p:txBody>
          <a:bodyPr wrap="none" anchor="ctr"/>
          <a:lstStyle/>
          <a:p>
            <a:endParaRPr lang="en-US"/>
          </a:p>
        </p:txBody>
      </p:sp>
      <p:sp>
        <p:nvSpPr>
          <p:cNvPr id="176153" name="Line 25"/>
          <p:cNvSpPr>
            <a:spLocks noChangeShapeType="1"/>
          </p:cNvSpPr>
          <p:nvPr/>
        </p:nvSpPr>
        <p:spPr bwMode="auto">
          <a:xfrm flipH="1" flipV="1">
            <a:off x="5410200" y="3500438"/>
            <a:ext cx="198438" cy="404812"/>
          </a:xfrm>
          <a:prstGeom prst="line">
            <a:avLst/>
          </a:prstGeom>
          <a:noFill/>
          <a:ln w="38100">
            <a:solidFill>
              <a:schemeClr val="hlink"/>
            </a:solidFill>
            <a:round/>
            <a:headEnd/>
            <a:tailEnd type="arrow" w="med" len="med"/>
          </a:ln>
        </p:spPr>
        <p:txBody>
          <a:bodyPr wrap="none" anchor="ctr"/>
          <a:lstStyle/>
          <a:p>
            <a:endParaRPr lang="en-US"/>
          </a:p>
        </p:txBody>
      </p:sp>
      <p:sp>
        <p:nvSpPr>
          <p:cNvPr id="176154" name="Line 26"/>
          <p:cNvSpPr>
            <a:spLocks noChangeShapeType="1"/>
          </p:cNvSpPr>
          <p:nvPr/>
        </p:nvSpPr>
        <p:spPr bwMode="auto">
          <a:xfrm flipH="1">
            <a:off x="5486400" y="2457450"/>
            <a:ext cx="533400" cy="381000"/>
          </a:xfrm>
          <a:prstGeom prst="line">
            <a:avLst/>
          </a:prstGeom>
          <a:noFill/>
          <a:ln w="38100">
            <a:solidFill>
              <a:schemeClr val="hlink"/>
            </a:solidFill>
            <a:round/>
            <a:headEnd/>
            <a:tailEnd type="arrow" w="med" len="med"/>
          </a:ln>
        </p:spPr>
        <p:txBody>
          <a:bodyPr wrap="none" anchor="ctr"/>
          <a:lstStyle/>
          <a:p>
            <a:endParaRPr lang="en-US"/>
          </a:p>
        </p:txBody>
      </p:sp>
      <p:sp>
        <p:nvSpPr>
          <p:cNvPr id="176155" name="AutoShape 27"/>
          <p:cNvSpPr>
            <a:spLocks noChangeArrowheads="1"/>
          </p:cNvSpPr>
          <p:nvPr/>
        </p:nvSpPr>
        <p:spPr bwMode="auto">
          <a:xfrm>
            <a:off x="4343400" y="3886200"/>
            <a:ext cx="1143000" cy="396875"/>
          </a:xfrm>
          <a:prstGeom prst="wedgeRoundRectCallout">
            <a:avLst>
              <a:gd name="adj1" fmla="val 60972"/>
              <a:gd name="adj2" fmla="val 60000"/>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176156" name="AutoShape 28"/>
          <p:cNvSpPr>
            <a:spLocks noChangeArrowheads="1"/>
          </p:cNvSpPr>
          <p:nvPr/>
        </p:nvSpPr>
        <p:spPr bwMode="auto">
          <a:xfrm>
            <a:off x="5105400" y="1905000"/>
            <a:ext cx="1143000" cy="396875"/>
          </a:xfrm>
          <a:prstGeom prst="wedgeRoundRectCallout">
            <a:avLst>
              <a:gd name="adj1" fmla="val 44028"/>
              <a:gd name="adj2" fmla="val 71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176157" name="AutoShape 29"/>
          <p:cNvSpPr>
            <a:spLocks noChangeArrowheads="1"/>
          </p:cNvSpPr>
          <p:nvPr/>
        </p:nvSpPr>
        <p:spPr bwMode="auto">
          <a:xfrm>
            <a:off x="3276600" y="2819400"/>
            <a:ext cx="1371600" cy="625475"/>
          </a:xfrm>
          <a:prstGeom prst="wedgeRoundRectCallout">
            <a:avLst>
              <a:gd name="adj1" fmla="val 90625"/>
              <a:gd name="adj2" fmla="val 25634"/>
              <a:gd name="adj3" fmla="val 16667"/>
            </a:avLst>
          </a:prstGeom>
          <a:solidFill>
            <a:schemeClr val="hlink"/>
          </a:solidFill>
          <a:ln w="9525">
            <a:solidFill>
              <a:schemeClr val="tx1"/>
            </a:solidFill>
            <a:miter lim="800000"/>
            <a:headEnd/>
            <a:tailEnd/>
          </a:ln>
        </p:spPr>
        <p:txBody>
          <a:bodyPr/>
          <a:lstStyle/>
          <a:p>
            <a:pPr>
              <a:lnSpc>
                <a:spcPct val="80000"/>
              </a:lnSpc>
            </a:pPr>
            <a:r>
              <a:rPr lang="en-US" sz="1800"/>
              <a:t>7 here</a:t>
            </a:r>
          </a:p>
          <a:p>
            <a:pPr>
              <a:lnSpc>
                <a:spcPct val="80000"/>
              </a:lnSpc>
            </a:pPr>
            <a:r>
              <a:rPr lang="en-US" sz="1800"/>
              <a:t>(= 3+3+1)</a:t>
            </a:r>
          </a:p>
        </p:txBody>
      </p:sp>
      <p:sp>
        <p:nvSpPr>
          <p:cNvPr id="32" name="Title 1"/>
          <p:cNvSpPr txBox="1">
            <a:spLocks/>
          </p:cNvSpPr>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0000" lnSpcReduction="10000"/>
          </a:bodyPr>
          <a:lst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a:lstStyle>
          <a:p>
            <a:pPr eaLnBrk="1" fontAlgn="auto" hangingPunct="1">
              <a:spcAft>
                <a:spcPts val="0"/>
              </a:spcAft>
              <a:defRPr/>
            </a:pPr>
            <a:r>
              <a:rPr lang="en-US">
                <a:cs typeface="Arial" charset="0"/>
              </a:rPr>
              <a:t> Counting soldiers example (in polytree)</a:t>
            </a:r>
            <a:endParaRPr lang="en-US" dirty="0">
              <a:cs typeface="Arial" charset="0"/>
            </a:endParaRPr>
          </a:p>
        </p:txBody>
      </p:sp>
      <p:sp>
        <p:nvSpPr>
          <p:cNvPr id="29" name="Slide Number Placeholder 3">
            <a:extLst>
              <a:ext uri="{FF2B5EF4-FFF2-40B4-BE49-F238E27FC236}">
                <a16:creationId xmlns:a16="http://schemas.microsoft.com/office/drawing/2014/main" id="{B4D9903C-440C-C949-8EC2-0F4D2670DB4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69</a:t>
            </a:fld>
            <a:endParaRPr lang="de-DE" dirty="0"/>
          </a:p>
        </p:txBody>
      </p:sp>
    </p:spTree>
    <p:extLst>
      <p:ext uri="{BB962C8B-B14F-4D97-AF65-F5344CB8AC3E}">
        <p14:creationId xmlns:p14="http://schemas.microsoft.com/office/powerpoint/2010/main" val="4093137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6153"/>
                                        </p:tgtEl>
                                        <p:attrNameLst>
                                          <p:attrName>style.visibility</p:attrName>
                                        </p:attrNameLst>
                                      </p:cBhvr>
                                      <p:to>
                                        <p:strVal val="visible"/>
                                      </p:to>
                                    </p:set>
                                    <p:animEffect transition="in" filter="wipe(down)">
                                      <p:cBhvr>
                                        <p:cTn id="7" dur="500"/>
                                        <p:tgtEl>
                                          <p:spTgt spid="17615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6155"/>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176154"/>
                                        </p:tgtEl>
                                        <p:attrNameLst>
                                          <p:attrName>style.visibility</p:attrName>
                                        </p:attrNameLst>
                                      </p:cBhvr>
                                      <p:to>
                                        <p:strVal val="visible"/>
                                      </p:to>
                                    </p:set>
                                    <p:animEffect transition="in" filter="wipe(up)">
                                      <p:cBhvr>
                                        <p:cTn id="12" dur="500"/>
                                        <p:tgtEl>
                                          <p:spTgt spid="17615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761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6152"/>
                                        </p:tgtEl>
                                        <p:attrNameLst>
                                          <p:attrName>style.visibility</p:attrName>
                                        </p:attrNameLst>
                                      </p:cBhvr>
                                      <p:to>
                                        <p:strVal val="visible"/>
                                      </p:to>
                                    </p:set>
                                    <p:animEffect transition="in" filter="wipe(down)">
                                      <p:cBhvr>
                                        <p:cTn id="19" dur="500"/>
                                        <p:tgtEl>
                                          <p:spTgt spid="17615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6157"/>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4" fill="hold" grpId="1" nodeType="afterEffect">
                                  <p:stCondLst>
                                    <p:cond delay="0"/>
                                  </p:stCondLst>
                                  <p:childTnLst>
                                    <p:set>
                                      <p:cBhvr>
                                        <p:cTn id="24" dur="1" fill="hold">
                                          <p:stCondLst>
                                            <p:cond delay="0"/>
                                          </p:stCondLst>
                                        </p:cTn>
                                        <p:tgtEl>
                                          <p:spTgt spid="176152"/>
                                        </p:tgtEl>
                                        <p:attrNameLst>
                                          <p:attrName>style.visibility</p:attrName>
                                        </p:attrNameLst>
                                      </p:cBhvr>
                                      <p:to>
                                        <p:strVal val="visible"/>
                                      </p:to>
                                    </p:set>
                                    <p:animEffect transition="in" filter="wipe(down)">
                                      <p:cBhvr>
                                        <p:cTn id="25" dur="500"/>
                                        <p:tgtEl>
                                          <p:spTgt spid="176152"/>
                                        </p:tgtEl>
                                      </p:cBhvr>
                                    </p:animEffect>
                                  </p:childTnLst>
                                </p:cTn>
                              </p:par>
                            </p:childTnLst>
                          </p:cTn>
                        </p:par>
                        <p:par>
                          <p:cTn id="26" fill="hold" nodeType="afterGroup">
                            <p:stCondLst>
                              <p:cond delay="1000"/>
                            </p:stCondLst>
                            <p:childTnLst>
                              <p:par>
                                <p:cTn id="27" presetID="22" presetClass="entr" presetSubtype="4" fill="hold" grpId="2" nodeType="afterEffect">
                                  <p:stCondLst>
                                    <p:cond delay="0"/>
                                  </p:stCondLst>
                                  <p:childTnLst>
                                    <p:set>
                                      <p:cBhvr>
                                        <p:cTn id="28" dur="1" fill="hold">
                                          <p:stCondLst>
                                            <p:cond delay="0"/>
                                          </p:stCondLst>
                                        </p:cTn>
                                        <p:tgtEl>
                                          <p:spTgt spid="176152"/>
                                        </p:tgtEl>
                                        <p:attrNameLst>
                                          <p:attrName>style.visibility</p:attrName>
                                        </p:attrNameLst>
                                      </p:cBhvr>
                                      <p:to>
                                        <p:strVal val="visible"/>
                                      </p:to>
                                    </p:set>
                                    <p:animEffect transition="in" filter="wipe(down)">
                                      <p:cBhvr>
                                        <p:cTn id="29" dur="500"/>
                                        <p:tgtEl>
                                          <p:spTgt spid="17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52" grpId="0" animBg="1"/>
      <p:bldP spid="176152" grpId="1" animBg="1"/>
      <p:bldP spid="176152" grpId="2" animBg="1"/>
      <p:bldP spid="176153" grpId="0" animBg="1"/>
      <p:bldP spid="176154" grpId="0" animBg="1"/>
      <p:bldP spid="176155" grpId="0" animBg="1"/>
      <p:bldP spid="176156" grpId="0" animBg="1"/>
      <p:bldP spid="176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54275"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p>
          <a:p>
            <a:pPr eaLnBrk="1" hangingPunct="1">
              <a:lnSpc>
                <a:spcPct val="90000"/>
              </a:lnSpc>
            </a:pPr>
            <a:endParaRPr lang="en-US" sz="2000" dirty="0">
              <a:ea typeface="ＭＳ Ｐゴシック" charset="0"/>
            </a:endParaRPr>
          </a:p>
          <a:p>
            <a:pPr marL="0" indent="0" eaLnBrk="1" hangingPunct="1">
              <a:lnSpc>
                <a:spcPct val="90000"/>
              </a:lnSpc>
              <a:buNone/>
            </a:pPr>
            <a:br>
              <a:rPr lang="en-US" sz="2000" dirty="0">
                <a:ea typeface="ＭＳ Ｐゴシック" charset="0"/>
              </a:rPr>
            </a:br>
            <a:endParaRPr lang="en-US" sz="2000" dirty="0">
              <a:ea typeface="ＭＳ Ｐゴシック" charset="0"/>
            </a:endParaRPr>
          </a:p>
          <a:p>
            <a:pPr eaLnBrk="1" hangingPunct="1">
              <a:lnSpc>
                <a:spcPct val="90000"/>
              </a:lnSpc>
              <a:buFont typeface="Times" charset="0"/>
              <a:buNone/>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For any proposition </a:t>
            </a:r>
            <a:r>
              <a:rPr lang="el-GR" sz="2000" dirty="0">
                <a:solidFill>
                  <a:schemeClr val="accent1">
                    <a:lumMod val="50000"/>
                  </a:schemeClr>
                </a:solidFill>
                <a:ea typeface="ＭＳ Ｐゴシック" charset="0"/>
                <a:cs typeface="Arial" charset="0"/>
              </a:rPr>
              <a:t>φ</a:t>
            </a:r>
            <a:r>
              <a:rPr lang="en-US" sz="2000" dirty="0">
                <a:ea typeface="ＭＳ Ｐゴシック" charset="0"/>
              </a:rPr>
              <a:t>, sum the probability</a:t>
            </a:r>
            <a:br>
              <a:rPr lang="en-US" sz="2000" dirty="0">
                <a:ea typeface="ＭＳ Ｐゴシック" charset="0"/>
              </a:rPr>
            </a:br>
            <a:r>
              <a:rPr lang="en-US" sz="2000" dirty="0">
                <a:ea typeface="ＭＳ Ｐゴシック" charset="0"/>
              </a:rPr>
              <a:t>where it is true:  </a:t>
            </a:r>
            <a:r>
              <a:rPr lang="en-US" sz="2000" dirty="0">
                <a:solidFill>
                  <a:schemeClr val="accent1">
                    <a:lumMod val="50000"/>
                  </a:schemeClr>
                </a:solidFill>
                <a:ea typeface="ＭＳ Ｐゴシック" charset="0"/>
              </a:rPr>
              <a:t>P(</a:t>
            </a:r>
            <a:r>
              <a:rPr lang="el-GR" sz="2000" dirty="0">
                <a:solidFill>
                  <a:schemeClr val="accent1">
                    <a:lumMod val="50000"/>
                  </a:schemeClr>
                </a:solidFill>
                <a:ea typeface="ＭＳ Ｐゴシック" charset="0"/>
                <a:cs typeface="Arial" charset="0"/>
              </a:rPr>
              <a:t>φ</a:t>
            </a:r>
            <a:r>
              <a:rPr lang="en-US" sz="2000" dirty="0">
                <a:solidFill>
                  <a:schemeClr val="accent1">
                    <a:lumMod val="50000"/>
                  </a:schemeClr>
                </a:solidFill>
                <a:ea typeface="ＭＳ Ｐゴシック" charset="0"/>
              </a:rPr>
              <a:t>) = </a:t>
            </a:r>
            <a:r>
              <a:rPr lang="el-GR" sz="2000" dirty="0">
                <a:solidFill>
                  <a:schemeClr val="accent1">
                    <a:lumMod val="50000"/>
                  </a:schemeClr>
                </a:solidFill>
                <a:ea typeface="ＭＳ Ｐゴシック" charset="0"/>
                <a:cs typeface="Arial" charset="0"/>
              </a:rPr>
              <a:t>Σ</a:t>
            </a:r>
            <a:r>
              <a:rPr lang="el-GR" sz="2000" baseline="-25000" dirty="0">
                <a:solidFill>
                  <a:schemeClr val="accent1">
                    <a:lumMod val="50000"/>
                  </a:schemeClr>
                </a:solidFill>
                <a:ea typeface="ＭＳ Ｐゴシック" charset="0"/>
                <a:cs typeface="Arial" charset="0"/>
              </a:rPr>
              <a:t>ω</a:t>
            </a:r>
            <a:r>
              <a:rPr lang="en-US" sz="2000" baseline="-25000" dirty="0">
                <a:solidFill>
                  <a:schemeClr val="accent1">
                    <a:lumMod val="50000"/>
                  </a:schemeClr>
                </a:solidFill>
                <a:ea typeface="ＭＳ Ｐゴシック" charset="0"/>
              </a:rPr>
              <a:t>:</a:t>
            </a:r>
            <a:r>
              <a:rPr lang="el-GR" sz="2000" baseline="-25000" dirty="0">
                <a:solidFill>
                  <a:schemeClr val="accent1">
                    <a:lumMod val="50000"/>
                  </a:schemeClr>
                </a:solidFill>
                <a:ea typeface="ＭＳ Ｐゴシック" charset="0"/>
                <a:cs typeface="Arial" charset="0"/>
              </a:rPr>
              <a:t>ω╞φ</a:t>
            </a:r>
            <a:r>
              <a:rPr lang="en-US" sz="2000" dirty="0">
                <a:solidFill>
                  <a:schemeClr val="accent1">
                    <a:lumMod val="50000"/>
                  </a:schemeClr>
                </a:solidFill>
                <a:ea typeface="ＭＳ Ｐゴシック" charset="0"/>
              </a:rPr>
              <a:t> P(</a:t>
            </a:r>
            <a:r>
              <a:rPr lang="el-GR" sz="2000" dirty="0">
                <a:solidFill>
                  <a:schemeClr val="accent1">
                    <a:lumMod val="50000"/>
                  </a:schemeClr>
                </a:solidFill>
                <a:ea typeface="ＭＳ Ｐゴシック" charset="0"/>
                <a:cs typeface="Arial" charset="0"/>
              </a:rPr>
              <a:t>ω</a:t>
            </a:r>
            <a:r>
              <a:rPr lang="en-US" sz="2000" dirty="0">
                <a:solidFill>
                  <a:schemeClr val="accent1">
                    <a:lumMod val="50000"/>
                  </a:schemeClr>
                </a:solidFill>
                <a:ea typeface="ＭＳ Ｐゴシック" charset="0"/>
              </a:rPr>
              <a:t>)</a:t>
            </a:r>
            <a:br>
              <a:rPr lang="en-US" sz="2000" dirty="0">
                <a:ea typeface="ＭＳ Ｐゴシック" charset="0"/>
              </a:rPr>
            </a:br>
            <a:endParaRPr lang="en-US" sz="2000" dirty="0">
              <a:ea typeface="ＭＳ Ｐゴシック" charset="0"/>
            </a:endParaRPr>
          </a:p>
          <a:p>
            <a:pPr eaLnBrk="1" hangingPunct="1">
              <a:lnSpc>
                <a:spcPct val="90000"/>
              </a:lnSpc>
            </a:pPr>
            <a:r>
              <a:rPr lang="en-US" sz="2000" dirty="0">
                <a:solidFill>
                  <a:schemeClr val="accent1">
                    <a:lumMod val="50000"/>
                  </a:schemeClr>
                </a:solidFill>
                <a:ea typeface="ＭＳ Ｐゴシック" charset="0"/>
              </a:rPr>
              <a:t>P(</a:t>
            </a:r>
            <a:r>
              <a:rPr lang="en-US" sz="2000" i="1" dirty="0">
                <a:solidFill>
                  <a:schemeClr val="accent1">
                    <a:lumMod val="50000"/>
                  </a:schemeClr>
                </a:solidFill>
                <a:ea typeface="ＭＳ Ｐゴシック" charset="0"/>
              </a:rPr>
              <a:t>toothache</a:t>
            </a:r>
            <a:r>
              <a:rPr lang="en-US" sz="2000" dirty="0">
                <a:solidFill>
                  <a:schemeClr val="accent1">
                    <a:lumMod val="50000"/>
                  </a:schemeClr>
                </a:solidFill>
                <a:ea typeface="ＭＳ Ｐゴシック" charset="0"/>
              </a:rPr>
              <a:t>) = 0.108 + 0.012 + 0.016 + 0.064 = 0.2</a:t>
            </a: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Unconditional or </a:t>
            </a:r>
            <a:r>
              <a:rPr lang="en-US" sz="2000" b="1" dirty="0">
                <a:ea typeface="ＭＳ Ｐゴシック" charset="0"/>
              </a:rPr>
              <a:t>marginal probability </a:t>
            </a:r>
            <a:r>
              <a:rPr lang="en-US" sz="2000" dirty="0">
                <a:ea typeface="ＭＳ Ｐゴシック" charset="0"/>
              </a:rPr>
              <a:t>of toothache</a:t>
            </a:r>
          </a:p>
          <a:p>
            <a:pPr eaLnBrk="1" hangingPunct="1">
              <a:lnSpc>
                <a:spcPct val="90000"/>
              </a:lnSpc>
            </a:pPr>
            <a:r>
              <a:rPr lang="en-US" sz="2000" dirty="0">
                <a:ea typeface="ＭＳ Ｐゴシック" charset="0"/>
              </a:rPr>
              <a:t>Process is called marginalization or summing out</a:t>
            </a:r>
          </a:p>
          <a:p>
            <a:pPr eaLnBrk="1" hangingPunct="1">
              <a:lnSpc>
                <a:spcPct val="90000"/>
              </a:lnSpc>
            </a:pPr>
            <a:endParaRPr lang="en-US" sz="1600" dirty="0">
              <a:ea typeface="ＭＳ Ｐゴシック" charset="0"/>
            </a:endParaRPr>
          </a:p>
        </p:txBody>
      </p:sp>
      <p:pic>
        <p:nvPicPr>
          <p:cNvPr id="54276" name="Picture 4" descr="dentist-j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834009"/>
            <a:ext cx="3657600" cy="145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a:t>
            </a:fld>
            <a:endParaRPr lang="de-DE" dirty="0"/>
          </a:p>
        </p:txBody>
      </p:sp>
      <p:sp>
        <p:nvSpPr>
          <p:cNvPr id="2" name="Rectangle 1"/>
          <p:cNvSpPr/>
          <p:nvPr/>
        </p:nvSpPr>
        <p:spPr>
          <a:xfrm>
            <a:off x="2286000" y="6077634"/>
            <a:ext cx="4572000" cy="646331"/>
          </a:xfrm>
          <a:prstGeom prst="rect">
            <a:avLst/>
          </a:prstGeom>
        </p:spPr>
        <p:txBody>
          <a:bodyPr>
            <a:spAutoFit/>
          </a:bodyPr>
          <a:lstStyle/>
          <a:p>
            <a:pPr lvl="1"/>
            <a:r>
              <a:rPr lang="de-DE" dirty="0">
                <a:solidFill>
                  <a:srgbClr val="0B05FF"/>
                </a:solidFill>
              </a:rPr>
              <a:t>Ax</a:t>
            </a:r>
            <a:r>
              <a:rPr lang="de-DE" baseline="-25000" dirty="0">
                <a:solidFill>
                  <a:srgbClr val="0B05FF"/>
                </a:solidFill>
              </a:rPr>
              <a:t>3</a:t>
            </a:r>
            <a:r>
              <a:rPr lang="de-DE" dirty="0">
                <a:solidFill>
                  <a:srgbClr val="0B05FF"/>
                </a:solidFill>
              </a:rPr>
              <a:t>: </a:t>
            </a:r>
            <a:r>
              <a:rPr lang="de-DE" dirty="0">
                <a:solidFill>
                  <a:schemeClr val="accent1">
                    <a:lumMod val="50000"/>
                  </a:schemeClr>
                </a:solidFill>
              </a:rPr>
              <a:t>P(A ∪ B) = P(A) + P(B) </a:t>
            </a:r>
            <a:br>
              <a:rPr lang="de-DE" dirty="0"/>
            </a:br>
            <a:r>
              <a:rPr lang="de-DE" dirty="0"/>
              <a:t>         </a:t>
            </a:r>
            <a:r>
              <a:rPr lang="de-DE" dirty="0" err="1"/>
              <a:t>for</a:t>
            </a:r>
            <a:r>
              <a:rPr lang="de-DE" dirty="0"/>
              <a:t> </a:t>
            </a:r>
            <a:r>
              <a:rPr lang="de-DE" dirty="0" err="1"/>
              <a:t>disjoint</a:t>
            </a:r>
            <a:r>
              <a:rPr lang="de-DE" dirty="0"/>
              <a:t> </a:t>
            </a:r>
            <a:r>
              <a:rPr lang="de-DE"/>
              <a:t>events</a:t>
            </a:r>
            <a:r>
              <a:rPr lang="de-DE" dirty="0"/>
              <a:t> </a:t>
            </a:r>
            <a:r>
              <a:rPr lang="de-DE" dirty="0">
                <a:solidFill>
                  <a:schemeClr val="accent1">
                    <a:lumMod val="50000"/>
                  </a:schemeClr>
                </a:solidFill>
              </a:rPr>
              <a:t>A, B ⊆ </a:t>
            </a:r>
            <a:r>
              <a:rPr lang="de-DE" dirty="0" err="1">
                <a:solidFill>
                  <a:schemeClr val="accent1">
                    <a:lumMod val="50000"/>
                  </a:schemeClr>
                </a:solidFill>
              </a:rPr>
              <a:t>Ω</a:t>
            </a:r>
            <a:r>
              <a:rPr lang="de-DE" dirty="0">
                <a:solidFill>
                  <a:schemeClr val="accent1">
                    <a:lumMod val="50000"/>
                  </a:schemeClr>
                </a:solidFill>
              </a:rPr>
              <a:t> </a:t>
            </a:r>
          </a:p>
        </p:txBody>
      </p:sp>
    </p:spTree>
    <p:extLst>
      <p:ext uri="{BB962C8B-B14F-4D97-AF65-F5344CB8AC3E}">
        <p14:creationId xmlns:p14="http://schemas.microsoft.com/office/powerpoint/2010/main" val="1411482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2"/>
          <p:cNvGrpSpPr>
            <a:grpSpLocks/>
          </p:cNvGrpSpPr>
          <p:nvPr/>
        </p:nvGrpSpPr>
        <p:grpSpPr bwMode="auto">
          <a:xfrm>
            <a:off x="990600" y="1190625"/>
            <a:ext cx="7142163" cy="4829175"/>
            <a:chOff x="624" y="750"/>
            <a:chExt cx="4499" cy="3042"/>
          </a:xfrm>
        </p:grpSpPr>
        <p:sp>
          <p:nvSpPr>
            <p:cNvPr id="52236" name="Oval 5"/>
            <p:cNvSpPr>
              <a:spLocks noChangeArrowheads="1"/>
            </p:cNvSpPr>
            <p:nvPr/>
          </p:nvSpPr>
          <p:spPr bwMode="auto">
            <a:xfrm>
              <a:off x="868" y="1350"/>
              <a:ext cx="284" cy="282"/>
            </a:xfrm>
            <a:prstGeom prst="ellipse">
              <a:avLst/>
            </a:prstGeom>
            <a:noFill/>
            <a:ln w="38100">
              <a:solidFill>
                <a:schemeClr val="accent2"/>
              </a:solidFill>
              <a:round/>
              <a:headEnd/>
              <a:tailEnd/>
            </a:ln>
          </p:spPr>
          <p:txBody>
            <a:bodyPr wrap="none" anchor="ctr"/>
            <a:lstStyle/>
            <a:p>
              <a:endParaRPr lang="en-US" sz="1800"/>
            </a:p>
          </p:txBody>
        </p:sp>
        <p:sp>
          <p:nvSpPr>
            <p:cNvPr id="52237" name="Oval 5"/>
            <p:cNvSpPr>
              <a:spLocks noChangeArrowheads="1"/>
            </p:cNvSpPr>
            <p:nvPr/>
          </p:nvSpPr>
          <p:spPr bwMode="auto">
            <a:xfrm>
              <a:off x="1396" y="1656"/>
              <a:ext cx="284" cy="282"/>
            </a:xfrm>
            <a:prstGeom prst="ellipse">
              <a:avLst/>
            </a:prstGeom>
            <a:noFill/>
            <a:ln w="38100">
              <a:solidFill>
                <a:schemeClr val="accent2"/>
              </a:solidFill>
              <a:round/>
              <a:headEnd/>
              <a:tailEnd/>
            </a:ln>
          </p:spPr>
          <p:txBody>
            <a:bodyPr wrap="none" anchor="ctr"/>
            <a:lstStyle/>
            <a:p>
              <a:endParaRPr lang="en-US" sz="1800"/>
            </a:p>
          </p:txBody>
        </p:sp>
        <p:sp>
          <p:nvSpPr>
            <p:cNvPr id="52238" name="Oval 5"/>
            <p:cNvSpPr>
              <a:spLocks noChangeArrowheads="1"/>
            </p:cNvSpPr>
            <p:nvPr/>
          </p:nvSpPr>
          <p:spPr bwMode="auto">
            <a:xfrm>
              <a:off x="1766" y="821"/>
              <a:ext cx="284" cy="282"/>
            </a:xfrm>
            <a:prstGeom prst="ellipse">
              <a:avLst/>
            </a:prstGeom>
            <a:noFill/>
            <a:ln w="38100">
              <a:solidFill>
                <a:schemeClr val="accent2"/>
              </a:solidFill>
              <a:round/>
              <a:headEnd/>
              <a:tailEnd/>
            </a:ln>
          </p:spPr>
          <p:txBody>
            <a:bodyPr wrap="none" anchor="ctr"/>
            <a:lstStyle/>
            <a:p>
              <a:endParaRPr lang="en-US" sz="1800"/>
            </a:p>
          </p:txBody>
        </p:sp>
        <p:sp>
          <p:nvSpPr>
            <p:cNvPr id="52239" name="Oval 5"/>
            <p:cNvSpPr>
              <a:spLocks noChangeArrowheads="1"/>
            </p:cNvSpPr>
            <p:nvPr/>
          </p:nvSpPr>
          <p:spPr bwMode="auto">
            <a:xfrm>
              <a:off x="2718" y="1174"/>
              <a:ext cx="284" cy="282"/>
            </a:xfrm>
            <a:prstGeom prst="ellipse">
              <a:avLst/>
            </a:prstGeom>
            <a:noFill/>
            <a:ln w="38100">
              <a:solidFill>
                <a:schemeClr val="accent2"/>
              </a:solidFill>
              <a:round/>
              <a:headEnd/>
              <a:tailEnd/>
            </a:ln>
          </p:spPr>
          <p:txBody>
            <a:bodyPr wrap="none" anchor="ctr"/>
            <a:lstStyle/>
            <a:p>
              <a:endParaRPr lang="en-US" sz="1800"/>
            </a:p>
          </p:txBody>
        </p:sp>
        <p:sp>
          <p:nvSpPr>
            <p:cNvPr id="52240" name="Oval 5"/>
            <p:cNvSpPr>
              <a:spLocks noChangeArrowheads="1"/>
            </p:cNvSpPr>
            <p:nvPr/>
          </p:nvSpPr>
          <p:spPr bwMode="auto">
            <a:xfrm>
              <a:off x="3282" y="1832"/>
              <a:ext cx="284" cy="282"/>
            </a:xfrm>
            <a:prstGeom prst="ellipse">
              <a:avLst/>
            </a:prstGeom>
            <a:noFill/>
            <a:ln w="38100">
              <a:solidFill>
                <a:schemeClr val="accent2"/>
              </a:solidFill>
              <a:round/>
              <a:headEnd/>
              <a:tailEnd/>
            </a:ln>
          </p:spPr>
          <p:txBody>
            <a:bodyPr wrap="none" anchor="ctr"/>
            <a:lstStyle/>
            <a:p>
              <a:endParaRPr lang="en-US" sz="1800"/>
            </a:p>
          </p:txBody>
        </p:sp>
        <p:sp>
          <p:nvSpPr>
            <p:cNvPr id="52241" name="Oval 5"/>
            <p:cNvSpPr>
              <a:spLocks noChangeArrowheads="1"/>
            </p:cNvSpPr>
            <p:nvPr/>
          </p:nvSpPr>
          <p:spPr bwMode="auto">
            <a:xfrm>
              <a:off x="3864" y="1344"/>
              <a:ext cx="284" cy="282"/>
            </a:xfrm>
            <a:prstGeom prst="ellipse">
              <a:avLst/>
            </a:prstGeom>
            <a:noFill/>
            <a:ln w="38100">
              <a:solidFill>
                <a:schemeClr val="accent2"/>
              </a:solidFill>
              <a:round/>
              <a:headEnd/>
              <a:tailEnd/>
            </a:ln>
          </p:spPr>
          <p:txBody>
            <a:bodyPr wrap="none" anchor="ctr"/>
            <a:lstStyle/>
            <a:p>
              <a:endParaRPr lang="en-US" sz="1800"/>
            </a:p>
          </p:txBody>
        </p:sp>
        <p:sp>
          <p:nvSpPr>
            <p:cNvPr id="52242" name="Oval 5"/>
            <p:cNvSpPr>
              <a:spLocks noChangeArrowheads="1"/>
            </p:cNvSpPr>
            <p:nvPr/>
          </p:nvSpPr>
          <p:spPr bwMode="auto">
            <a:xfrm>
              <a:off x="4246" y="891"/>
              <a:ext cx="284" cy="282"/>
            </a:xfrm>
            <a:prstGeom prst="ellipse">
              <a:avLst/>
            </a:prstGeom>
            <a:noFill/>
            <a:ln w="38100">
              <a:solidFill>
                <a:schemeClr val="accent2"/>
              </a:solidFill>
              <a:round/>
              <a:headEnd/>
              <a:tailEnd/>
            </a:ln>
          </p:spPr>
          <p:txBody>
            <a:bodyPr wrap="none" anchor="ctr"/>
            <a:lstStyle/>
            <a:p>
              <a:endParaRPr lang="en-US" sz="1800"/>
            </a:p>
          </p:txBody>
        </p:sp>
        <p:sp>
          <p:nvSpPr>
            <p:cNvPr id="52243" name="Oval 5"/>
            <p:cNvSpPr>
              <a:spLocks noChangeArrowheads="1"/>
            </p:cNvSpPr>
            <p:nvPr/>
          </p:nvSpPr>
          <p:spPr bwMode="auto">
            <a:xfrm>
              <a:off x="4757" y="1485"/>
              <a:ext cx="284" cy="282"/>
            </a:xfrm>
            <a:prstGeom prst="ellipse">
              <a:avLst/>
            </a:prstGeom>
            <a:noFill/>
            <a:ln w="38100">
              <a:solidFill>
                <a:schemeClr val="accent2"/>
              </a:solidFill>
              <a:round/>
              <a:headEnd/>
              <a:tailEnd/>
            </a:ln>
          </p:spPr>
          <p:txBody>
            <a:bodyPr wrap="none" anchor="ctr"/>
            <a:lstStyle/>
            <a:p>
              <a:endParaRPr lang="en-US" sz="1800"/>
            </a:p>
          </p:txBody>
        </p:sp>
        <p:sp>
          <p:nvSpPr>
            <p:cNvPr id="52244" name="Oval 5"/>
            <p:cNvSpPr>
              <a:spLocks noChangeArrowheads="1"/>
            </p:cNvSpPr>
            <p:nvPr/>
          </p:nvSpPr>
          <p:spPr bwMode="auto">
            <a:xfrm>
              <a:off x="3511" y="2496"/>
              <a:ext cx="284" cy="282"/>
            </a:xfrm>
            <a:prstGeom prst="ellipse">
              <a:avLst/>
            </a:prstGeom>
            <a:noFill/>
            <a:ln w="38100">
              <a:solidFill>
                <a:schemeClr val="accent2"/>
              </a:solidFill>
              <a:round/>
              <a:headEnd/>
              <a:tailEnd/>
            </a:ln>
          </p:spPr>
          <p:txBody>
            <a:bodyPr wrap="none" anchor="ctr"/>
            <a:lstStyle/>
            <a:p>
              <a:endParaRPr lang="en-US" sz="1800"/>
            </a:p>
          </p:txBody>
        </p:sp>
        <p:sp>
          <p:nvSpPr>
            <p:cNvPr id="52245" name="Oval 5"/>
            <p:cNvSpPr>
              <a:spLocks noChangeArrowheads="1"/>
            </p:cNvSpPr>
            <p:nvPr/>
          </p:nvSpPr>
          <p:spPr bwMode="auto">
            <a:xfrm>
              <a:off x="3870" y="3089"/>
              <a:ext cx="284" cy="282"/>
            </a:xfrm>
            <a:prstGeom prst="ellipse">
              <a:avLst/>
            </a:prstGeom>
            <a:noFill/>
            <a:ln w="38100">
              <a:solidFill>
                <a:schemeClr val="accent2"/>
              </a:solidFill>
              <a:round/>
              <a:headEnd/>
              <a:tailEnd/>
            </a:ln>
          </p:spPr>
          <p:txBody>
            <a:bodyPr wrap="none" anchor="ctr"/>
            <a:lstStyle/>
            <a:p>
              <a:endParaRPr lang="en-US" sz="1800"/>
            </a:p>
          </p:txBody>
        </p:sp>
        <p:sp>
          <p:nvSpPr>
            <p:cNvPr id="52246" name="Oval 5"/>
            <p:cNvSpPr>
              <a:spLocks noChangeArrowheads="1"/>
            </p:cNvSpPr>
            <p:nvPr/>
          </p:nvSpPr>
          <p:spPr bwMode="auto">
            <a:xfrm>
              <a:off x="2682" y="2778"/>
              <a:ext cx="284" cy="282"/>
            </a:xfrm>
            <a:prstGeom prst="ellipse">
              <a:avLst/>
            </a:prstGeom>
            <a:noFill/>
            <a:ln w="38100">
              <a:solidFill>
                <a:schemeClr val="accent2"/>
              </a:solidFill>
              <a:round/>
              <a:headEnd/>
              <a:tailEnd/>
            </a:ln>
          </p:spPr>
          <p:txBody>
            <a:bodyPr wrap="none" anchor="ctr"/>
            <a:lstStyle/>
            <a:p>
              <a:endParaRPr lang="en-US" sz="1800"/>
            </a:p>
          </p:txBody>
        </p:sp>
        <p:sp>
          <p:nvSpPr>
            <p:cNvPr id="52247" name="Oval 5"/>
            <p:cNvSpPr>
              <a:spLocks noChangeArrowheads="1"/>
            </p:cNvSpPr>
            <p:nvPr/>
          </p:nvSpPr>
          <p:spPr bwMode="auto">
            <a:xfrm>
              <a:off x="1301" y="2460"/>
              <a:ext cx="284" cy="282"/>
            </a:xfrm>
            <a:prstGeom prst="ellipse">
              <a:avLst/>
            </a:prstGeom>
            <a:noFill/>
            <a:ln w="38100">
              <a:solidFill>
                <a:schemeClr val="accent2"/>
              </a:solidFill>
              <a:round/>
              <a:headEnd/>
              <a:tailEnd/>
            </a:ln>
          </p:spPr>
          <p:txBody>
            <a:bodyPr wrap="none" anchor="ctr"/>
            <a:lstStyle/>
            <a:p>
              <a:endParaRPr lang="en-US" sz="1800"/>
            </a:p>
          </p:txBody>
        </p:sp>
        <p:sp>
          <p:nvSpPr>
            <p:cNvPr id="52248" name="Oval 5"/>
            <p:cNvSpPr>
              <a:spLocks noChangeArrowheads="1"/>
            </p:cNvSpPr>
            <p:nvPr/>
          </p:nvSpPr>
          <p:spPr bwMode="auto">
            <a:xfrm>
              <a:off x="931" y="2842"/>
              <a:ext cx="284" cy="282"/>
            </a:xfrm>
            <a:prstGeom prst="ellipse">
              <a:avLst/>
            </a:prstGeom>
            <a:noFill/>
            <a:ln w="38100">
              <a:solidFill>
                <a:schemeClr val="accent2"/>
              </a:solidFill>
              <a:round/>
              <a:headEnd/>
              <a:tailEnd/>
            </a:ln>
          </p:spPr>
          <p:txBody>
            <a:bodyPr wrap="none" anchor="ctr"/>
            <a:lstStyle/>
            <a:p>
              <a:endParaRPr lang="en-US" sz="1800"/>
            </a:p>
          </p:txBody>
        </p:sp>
        <p:sp>
          <p:nvSpPr>
            <p:cNvPr id="52249" name="Oval 5"/>
            <p:cNvSpPr>
              <a:spLocks noChangeArrowheads="1"/>
            </p:cNvSpPr>
            <p:nvPr/>
          </p:nvSpPr>
          <p:spPr bwMode="auto">
            <a:xfrm>
              <a:off x="1507" y="3195"/>
              <a:ext cx="284" cy="282"/>
            </a:xfrm>
            <a:prstGeom prst="ellipse">
              <a:avLst/>
            </a:prstGeom>
            <a:noFill/>
            <a:ln w="38100">
              <a:solidFill>
                <a:schemeClr val="accent2"/>
              </a:solidFill>
              <a:round/>
              <a:headEnd/>
              <a:tailEnd/>
            </a:ln>
          </p:spPr>
          <p:txBody>
            <a:bodyPr wrap="none" anchor="ctr"/>
            <a:lstStyle/>
            <a:p>
              <a:endParaRPr lang="en-US" sz="1800"/>
            </a:p>
          </p:txBody>
        </p:sp>
        <p:pic>
          <p:nvPicPr>
            <p:cNvPr id="52250" name="Picture 3" descr="soldiers-tre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4" y="750"/>
              <a:ext cx="4499" cy="3042"/>
            </a:xfrm>
            <a:prstGeom prst="rect">
              <a:avLst/>
            </a:prstGeom>
            <a:noFill/>
            <a:ln w="9525">
              <a:noFill/>
              <a:miter lim="800000"/>
              <a:headEnd/>
              <a:tailEnd/>
            </a:ln>
          </p:spPr>
        </p:pic>
        <p:sp>
          <p:nvSpPr>
            <p:cNvPr id="52251" name="Rectangle 18"/>
            <p:cNvSpPr>
              <a:spLocks noChangeArrowheads="1"/>
            </p:cNvSpPr>
            <p:nvPr/>
          </p:nvSpPr>
          <p:spPr bwMode="auto">
            <a:xfrm>
              <a:off x="2640" y="3312"/>
              <a:ext cx="432" cy="288"/>
            </a:xfrm>
            <a:prstGeom prst="rect">
              <a:avLst/>
            </a:prstGeom>
            <a:solidFill>
              <a:schemeClr val="bg1"/>
            </a:solidFill>
            <a:ln w="9525">
              <a:noFill/>
              <a:miter lim="800000"/>
              <a:headEnd/>
              <a:tailEnd/>
            </a:ln>
          </p:spPr>
          <p:txBody>
            <a:bodyPr wrap="none" anchor="ctr"/>
            <a:lstStyle/>
            <a:p>
              <a:endParaRPr lang="en-US" sz="1800"/>
            </a:p>
          </p:txBody>
        </p:sp>
        <p:sp>
          <p:nvSpPr>
            <p:cNvPr id="52252" name="Rectangle 19"/>
            <p:cNvSpPr>
              <a:spLocks noChangeArrowheads="1"/>
            </p:cNvSpPr>
            <p:nvPr/>
          </p:nvSpPr>
          <p:spPr bwMode="auto">
            <a:xfrm>
              <a:off x="3648" y="1920"/>
              <a:ext cx="768" cy="288"/>
            </a:xfrm>
            <a:prstGeom prst="rect">
              <a:avLst/>
            </a:prstGeom>
            <a:solidFill>
              <a:schemeClr val="bg1"/>
            </a:solidFill>
            <a:ln w="9525">
              <a:noFill/>
              <a:miter lim="800000"/>
              <a:headEnd/>
              <a:tailEnd/>
            </a:ln>
          </p:spPr>
          <p:txBody>
            <a:bodyPr wrap="none" anchor="ctr"/>
            <a:lstStyle/>
            <a:p>
              <a:endParaRPr lang="en-US" sz="1800"/>
            </a:p>
          </p:txBody>
        </p:sp>
        <p:sp>
          <p:nvSpPr>
            <p:cNvPr id="52253" name="Freeform 85"/>
            <p:cNvSpPr>
              <a:spLocks noChangeArrowheads="1"/>
            </p:cNvSpPr>
            <p:nvPr/>
          </p:nvSpPr>
          <p:spPr bwMode="auto">
            <a:xfrm rot="3451082" flipV="1">
              <a:off x="3018" y="1632"/>
              <a:ext cx="672" cy="768"/>
            </a:xfrm>
            <a:custGeom>
              <a:avLst/>
              <a:gdLst>
                <a:gd name="T0" fmla="*/ 0 w 1298089"/>
                <a:gd name="T1" fmla="*/ 0 h 1253266"/>
                <a:gd name="T2" fmla="*/ 0 w 1298089"/>
                <a:gd name="T3" fmla="*/ 0 h 1253266"/>
                <a:gd name="T4" fmla="*/ 0 w 1298089"/>
                <a:gd name="T5" fmla="*/ 0 h 1253266"/>
                <a:gd name="T6" fmla="*/ 0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vert="eaVert" wrap="none"/>
            <a:lstStyle/>
            <a:p>
              <a:endParaRPr lang="en-US"/>
            </a:p>
          </p:txBody>
        </p:sp>
      </p:grpSp>
      <p:sp>
        <p:nvSpPr>
          <p:cNvPr id="174104" name="Line 24"/>
          <p:cNvSpPr>
            <a:spLocks noChangeShapeType="1"/>
          </p:cNvSpPr>
          <p:nvPr/>
        </p:nvSpPr>
        <p:spPr bwMode="auto">
          <a:xfrm flipH="1">
            <a:off x="5581650" y="2430463"/>
            <a:ext cx="495300" cy="350837"/>
          </a:xfrm>
          <a:prstGeom prst="line">
            <a:avLst/>
          </a:prstGeom>
          <a:noFill/>
          <a:ln w="76200">
            <a:solidFill>
              <a:schemeClr val="hlink"/>
            </a:solidFill>
            <a:round/>
            <a:headEnd type="arrow" w="med" len="med"/>
            <a:tailEnd/>
          </a:ln>
        </p:spPr>
        <p:txBody>
          <a:bodyPr wrap="none" anchor="ctr"/>
          <a:lstStyle/>
          <a:p>
            <a:endParaRPr lang="en-US"/>
          </a:p>
        </p:txBody>
      </p:sp>
      <p:sp>
        <p:nvSpPr>
          <p:cNvPr id="174105" name="Line 25"/>
          <p:cNvSpPr>
            <a:spLocks noChangeShapeType="1"/>
          </p:cNvSpPr>
          <p:nvPr/>
        </p:nvSpPr>
        <p:spPr bwMode="auto">
          <a:xfrm>
            <a:off x="4724400" y="2514600"/>
            <a:ext cx="381000" cy="457200"/>
          </a:xfrm>
          <a:prstGeom prst="line">
            <a:avLst/>
          </a:prstGeom>
          <a:noFill/>
          <a:ln w="38100">
            <a:solidFill>
              <a:schemeClr val="hlink"/>
            </a:solidFill>
            <a:round/>
            <a:headEnd/>
            <a:tailEnd type="arrow" w="med" len="med"/>
          </a:ln>
        </p:spPr>
        <p:txBody>
          <a:bodyPr wrap="none" anchor="ctr"/>
          <a:lstStyle/>
          <a:p>
            <a:endParaRPr lang="en-US"/>
          </a:p>
        </p:txBody>
      </p:sp>
      <p:sp>
        <p:nvSpPr>
          <p:cNvPr id="174106" name="Line 26"/>
          <p:cNvSpPr>
            <a:spLocks noChangeShapeType="1"/>
          </p:cNvSpPr>
          <p:nvPr/>
        </p:nvSpPr>
        <p:spPr bwMode="auto">
          <a:xfrm flipH="1" flipV="1">
            <a:off x="5410200" y="3505200"/>
            <a:ext cx="228600" cy="457200"/>
          </a:xfrm>
          <a:prstGeom prst="line">
            <a:avLst/>
          </a:prstGeom>
          <a:noFill/>
          <a:ln w="38100">
            <a:solidFill>
              <a:schemeClr val="hlink"/>
            </a:solidFill>
            <a:round/>
            <a:headEnd/>
            <a:tailEnd type="arrow" w="med" len="med"/>
          </a:ln>
        </p:spPr>
        <p:txBody>
          <a:bodyPr wrap="none" anchor="ctr"/>
          <a:lstStyle/>
          <a:p>
            <a:endParaRPr lang="en-US"/>
          </a:p>
        </p:txBody>
      </p:sp>
      <p:sp>
        <p:nvSpPr>
          <p:cNvPr id="174107" name="AutoShape 27"/>
          <p:cNvSpPr>
            <a:spLocks noChangeArrowheads="1"/>
          </p:cNvSpPr>
          <p:nvPr/>
        </p:nvSpPr>
        <p:spPr bwMode="auto">
          <a:xfrm>
            <a:off x="3581400" y="2667000"/>
            <a:ext cx="1143000" cy="396875"/>
          </a:xfrm>
          <a:prstGeom prst="wedgeRoundRectCallout">
            <a:avLst>
              <a:gd name="adj1" fmla="val 20278"/>
              <a:gd name="adj2" fmla="val -137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7 here</a:t>
            </a:r>
          </a:p>
        </p:txBody>
      </p:sp>
      <p:sp>
        <p:nvSpPr>
          <p:cNvPr id="174108" name="AutoShape 28"/>
          <p:cNvSpPr>
            <a:spLocks noChangeArrowheads="1"/>
          </p:cNvSpPr>
          <p:nvPr/>
        </p:nvSpPr>
        <p:spPr bwMode="auto">
          <a:xfrm>
            <a:off x="4267200" y="3810000"/>
            <a:ext cx="1143000" cy="396875"/>
          </a:xfrm>
          <a:prstGeom prst="wedgeRoundRectCallout">
            <a:avLst>
              <a:gd name="adj1" fmla="val 65278"/>
              <a:gd name="adj2" fmla="val 73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174109" name="AutoShape 29"/>
          <p:cNvSpPr>
            <a:spLocks noChangeArrowheads="1"/>
          </p:cNvSpPr>
          <p:nvPr/>
        </p:nvSpPr>
        <p:spPr bwMode="auto">
          <a:xfrm>
            <a:off x="4876800" y="1584325"/>
            <a:ext cx="1371600" cy="625475"/>
          </a:xfrm>
          <a:prstGeom prst="wedgeRoundRectCallout">
            <a:avLst>
              <a:gd name="adj1" fmla="val -12963"/>
              <a:gd name="adj2" fmla="val 160153"/>
              <a:gd name="adj3" fmla="val 16667"/>
            </a:avLst>
          </a:prstGeom>
          <a:solidFill>
            <a:schemeClr val="hlink"/>
          </a:solidFill>
          <a:ln w="9525">
            <a:solidFill>
              <a:schemeClr val="tx1"/>
            </a:solidFill>
            <a:miter lim="800000"/>
            <a:headEnd/>
            <a:tailEnd/>
          </a:ln>
        </p:spPr>
        <p:txBody>
          <a:bodyPr/>
          <a:lstStyle/>
          <a:p>
            <a:pPr>
              <a:lnSpc>
                <a:spcPct val="80000"/>
              </a:lnSpc>
            </a:pPr>
            <a:r>
              <a:rPr lang="en-US" sz="1800"/>
              <a:t>11 here</a:t>
            </a:r>
          </a:p>
          <a:p>
            <a:pPr>
              <a:lnSpc>
                <a:spcPct val="80000"/>
              </a:lnSpc>
            </a:pPr>
            <a:r>
              <a:rPr lang="en-US" sz="1800"/>
              <a:t>(= 7+3+1)</a:t>
            </a:r>
          </a:p>
        </p:txBody>
      </p:sp>
      <p:sp>
        <p:nvSpPr>
          <p:cNvPr id="32" name="Title 1"/>
          <p:cNvSpPr txBox="1">
            <a:spLocks/>
          </p:cNvSpPr>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0000" lnSpcReduction="10000"/>
          </a:bodyPr>
          <a:lst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a:lstStyle>
          <a:p>
            <a:pPr eaLnBrk="1" fontAlgn="auto" hangingPunct="1">
              <a:spcAft>
                <a:spcPts val="0"/>
              </a:spcAft>
              <a:defRPr/>
            </a:pPr>
            <a:r>
              <a:rPr lang="en-US">
                <a:cs typeface="Arial" charset="0"/>
              </a:rPr>
              <a:t> Counting soldiers example (in polytree)</a:t>
            </a:r>
            <a:endParaRPr lang="en-US" dirty="0">
              <a:cs typeface="Arial" charset="0"/>
            </a:endParaRPr>
          </a:p>
        </p:txBody>
      </p:sp>
      <p:sp>
        <p:nvSpPr>
          <p:cNvPr id="29" name="Slide Number Placeholder 3">
            <a:extLst>
              <a:ext uri="{FF2B5EF4-FFF2-40B4-BE49-F238E27FC236}">
                <a16:creationId xmlns:a16="http://schemas.microsoft.com/office/drawing/2014/main" id="{2867C2BE-A36D-DA4D-8487-CABD62FF981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70</a:t>
            </a:fld>
            <a:endParaRPr lang="de-DE" dirty="0"/>
          </a:p>
        </p:txBody>
      </p:sp>
    </p:spTree>
    <p:extLst>
      <p:ext uri="{BB962C8B-B14F-4D97-AF65-F5344CB8AC3E}">
        <p14:creationId xmlns:p14="http://schemas.microsoft.com/office/powerpoint/2010/main" val="443049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4105"/>
                                        </p:tgtEl>
                                        <p:attrNameLst>
                                          <p:attrName>style.visibility</p:attrName>
                                        </p:attrNameLst>
                                      </p:cBhvr>
                                      <p:to>
                                        <p:strVal val="visible"/>
                                      </p:to>
                                    </p:set>
                                    <p:animEffect transition="in" filter="wipe(up)">
                                      <p:cBhvr>
                                        <p:cTn id="7" dur="500"/>
                                        <p:tgtEl>
                                          <p:spTgt spid="17410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4107"/>
                                        </p:tgtEl>
                                        <p:attrNameLst>
                                          <p:attrName>style.visibility</p:attrName>
                                        </p:attrNameLst>
                                      </p:cBhvr>
                                      <p:to>
                                        <p:strVal val="visible"/>
                                      </p:to>
                                    </p:set>
                                  </p:childTnLst>
                                </p:cTn>
                              </p:par>
                              <p:par>
                                <p:cTn id="10" presetID="22" presetClass="entr" presetSubtype="4" fill="hold" grpId="0" nodeType="withEffect">
                                  <p:stCondLst>
                                    <p:cond delay="0"/>
                                  </p:stCondLst>
                                  <p:childTnLst>
                                    <p:set>
                                      <p:cBhvr>
                                        <p:cTn id="11" dur="1" fill="hold">
                                          <p:stCondLst>
                                            <p:cond delay="0"/>
                                          </p:stCondLst>
                                        </p:cTn>
                                        <p:tgtEl>
                                          <p:spTgt spid="174106"/>
                                        </p:tgtEl>
                                        <p:attrNameLst>
                                          <p:attrName>style.visibility</p:attrName>
                                        </p:attrNameLst>
                                      </p:cBhvr>
                                      <p:to>
                                        <p:strVal val="visible"/>
                                      </p:to>
                                    </p:set>
                                    <p:animEffect transition="in" filter="wipe(down)">
                                      <p:cBhvr>
                                        <p:cTn id="12" dur="500"/>
                                        <p:tgtEl>
                                          <p:spTgt spid="17410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741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4104"/>
                                        </p:tgtEl>
                                        <p:attrNameLst>
                                          <p:attrName>style.visibility</p:attrName>
                                        </p:attrNameLst>
                                      </p:cBhvr>
                                      <p:to>
                                        <p:strVal val="visible"/>
                                      </p:to>
                                    </p:set>
                                    <p:animEffect transition="in" filter="wipe(down)">
                                      <p:cBhvr>
                                        <p:cTn id="19" dur="500"/>
                                        <p:tgtEl>
                                          <p:spTgt spid="17410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4109"/>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4" fill="hold" grpId="1" nodeType="afterEffect">
                                  <p:stCondLst>
                                    <p:cond delay="0"/>
                                  </p:stCondLst>
                                  <p:childTnLst>
                                    <p:set>
                                      <p:cBhvr>
                                        <p:cTn id="24" dur="1" fill="hold">
                                          <p:stCondLst>
                                            <p:cond delay="0"/>
                                          </p:stCondLst>
                                        </p:cTn>
                                        <p:tgtEl>
                                          <p:spTgt spid="174104"/>
                                        </p:tgtEl>
                                        <p:attrNameLst>
                                          <p:attrName>style.visibility</p:attrName>
                                        </p:attrNameLst>
                                      </p:cBhvr>
                                      <p:to>
                                        <p:strVal val="visible"/>
                                      </p:to>
                                    </p:set>
                                    <p:animEffect transition="in" filter="wipe(down)">
                                      <p:cBhvr>
                                        <p:cTn id="25" dur="500"/>
                                        <p:tgtEl>
                                          <p:spTgt spid="174104"/>
                                        </p:tgtEl>
                                      </p:cBhvr>
                                    </p:animEffect>
                                  </p:childTnLst>
                                </p:cTn>
                              </p:par>
                            </p:childTnLst>
                          </p:cTn>
                        </p:par>
                        <p:par>
                          <p:cTn id="26" fill="hold" nodeType="afterGroup">
                            <p:stCondLst>
                              <p:cond delay="1000"/>
                            </p:stCondLst>
                            <p:childTnLst>
                              <p:par>
                                <p:cTn id="27" presetID="22" presetClass="entr" presetSubtype="4" fill="hold" grpId="2" nodeType="afterEffect">
                                  <p:stCondLst>
                                    <p:cond delay="0"/>
                                  </p:stCondLst>
                                  <p:childTnLst>
                                    <p:set>
                                      <p:cBhvr>
                                        <p:cTn id="28" dur="1" fill="hold">
                                          <p:stCondLst>
                                            <p:cond delay="0"/>
                                          </p:stCondLst>
                                        </p:cTn>
                                        <p:tgtEl>
                                          <p:spTgt spid="174104"/>
                                        </p:tgtEl>
                                        <p:attrNameLst>
                                          <p:attrName>style.visibility</p:attrName>
                                        </p:attrNameLst>
                                      </p:cBhvr>
                                      <p:to>
                                        <p:strVal val="visible"/>
                                      </p:to>
                                    </p:set>
                                    <p:animEffect transition="in" filter="wipe(down)">
                                      <p:cBhvr>
                                        <p:cTn id="29" dur="500"/>
                                        <p:tgtEl>
                                          <p:spTgt spid="17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4" grpId="0" animBg="1"/>
      <p:bldP spid="174104" grpId="1" animBg="1"/>
      <p:bldP spid="174104" grpId="2" animBg="1"/>
      <p:bldP spid="174105" grpId="0" animBg="1"/>
      <p:bldP spid="174106" grpId="0" animBg="1"/>
      <p:bldP spid="174107" grpId="0" animBg="1"/>
      <p:bldP spid="174108" grpId="0" animBg="1"/>
      <p:bldP spid="17410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2"/>
          <p:cNvGrpSpPr>
            <a:grpSpLocks/>
          </p:cNvGrpSpPr>
          <p:nvPr/>
        </p:nvGrpSpPr>
        <p:grpSpPr bwMode="auto">
          <a:xfrm>
            <a:off x="990600" y="1190625"/>
            <a:ext cx="7142163" cy="4829175"/>
            <a:chOff x="624" y="750"/>
            <a:chExt cx="4499" cy="3042"/>
          </a:xfrm>
        </p:grpSpPr>
        <p:sp>
          <p:nvSpPr>
            <p:cNvPr id="54285" name="Oval 5"/>
            <p:cNvSpPr>
              <a:spLocks noChangeArrowheads="1"/>
            </p:cNvSpPr>
            <p:nvPr/>
          </p:nvSpPr>
          <p:spPr bwMode="auto">
            <a:xfrm>
              <a:off x="868" y="1350"/>
              <a:ext cx="284" cy="282"/>
            </a:xfrm>
            <a:prstGeom prst="ellipse">
              <a:avLst/>
            </a:prstGeom>
            <a:noFill/>
            <a:ln w="38100">
              <a:solidFill>
                <a:schemeClr val="accent2"/>
              </a:solidFill>
              <a:round/>
              <a:headEnd/>
              <a:tailEnd/>
            </a:ln>
          </p:spPr>
          <p:txBody>
            <a:bodyPr wrap="none" anchor="ctr"/>
            <a:lstStyle/>
            <a:p>
              <a:endParaRPr lang="en-US" sz="1800"/>
            </a:p>
          </p:txBody>
        </p:sp>
        <p:sp>
          <p:nvSpPr>
            <p:cNvPr id="54286" name="Oval 5"/>
            <p:cNvSpPr>
              <a:spLocks noChangeArrowheads="1"/>
            </p:cNvSpPr>
            <p:nvPr/>
          </p:nvSpPr>
          <p:spPr bwMode="auto">
            <a:xfrm>
              <a:off x="1396" y="1656"/>
              <a:ext cx="284" cy="282"/>
            </a:xfrm>
            <a:prstGeom prst="ellipse">
              <a:avLst/>
            </a:prstGeom>
            <a:noFill/>
            <a:ln w="38100">
              <a:solidFill>
                <a:schemeClr val="accent2"/>
              </a:solidFill>
              <a:round/>
              <a:headEnd/>
              <a:tailEnd/>
            </a:ln>
          </p:spPr>
          <p:txBody>
            <a:bodyPr wrap="none" anchor="ctr"/>
            <a:lstStyle/>
            <a:p>
              <a:endParaRPr lang="en-US" sz="1800"/>
            </a:p>
          </p:txBody>
        </p:sp>
        <p:sp>
          <p:nvSpPr>
            <p:cNvPr id="54287" name="Oval 5"/>
            <p:cNvSpPr>
              <a:spLocks noChangeArrowheads="1"/>
            </p:cNvSpPr>
            <p:nvPr/>
          </p:nvSpPr>
          <p:spPr bwMode="auto">
            <a:xfrm>
              <a:off x="1766" y="821"/>
              <a:ext cx="284" cy="282"/>
            </a:xfrm>
            <a:prstGeom prst="ellipse">
              <a:avLst/>
            </a:prstGeom>
            <a:noFill/>
            <a:ln w="38100">
              <a:solidFill>
                <a:schemeClr val="accent2"/>
              </a:solidFill>
              <a:round/>
              <a:headEnd/>
              <a:tailEnd/>
            </a:ln>
          </p:spPr>
          <p:txBody>
            <a:bodyPr wrap="none" anchor="ctr"/>
            <a:lstStyle/>
            <a:p>
              <a:endParaRPr lang="en-US" sz="1800"/>
            </a:p>
          </p:txBody>
        </p:sp>
        <p:sp>
          <p:nvSpPr>
            <p:cNvPr id="54288" name="Oval 5"/>
            <p:cNvSpPr>
              <a:spLocks noChangeArrowheads="1"/>
            </p:cNvSpPr>
            <p:nvPr/>
          </p:nvSpPr>
          <p:spPr bwMode="auto">
            <a:xfrm>
              <a:off x="2718" y="1174"/>
              <a:ext cx="284" cy="282"/>
            </a:xfrm>
            <a:prstGeom prst="ellipse">
              <a:avLst/>
            </a:prstGeom>
            <a:noFill/>
            <a:ln w="38100">
              <a:solidFill>
                <a:schemeClr val="accent2"/>
              </a:solidFill>
              <a:round/>
              <a:headEnd/>
              <a:tailEnd/>
            </a:ln>
          </p:spPr>
          <p:txBody>
            <a:bodyPr wrap="none" anchor="ctr"/>
            <a:lstStyle/>
            <a:p>
              <a:endParaRPr lang="en-US" sz="1800"/>
            </a:p>
          </p:txBody>
        </p:sp>
        <p:sp>
          <p:nvSpPr>
            <p:cNvPr id="54289" name="Oval 5"/>
            <p:cNvSpPr>
              <a:spLocks noChangeArrowheads="1"/>
            </p:cNvSpPr>
            <p:nvPr/>
          </p:nvSpPr>
          <p:spPr bwMode="auto">
            <a:xfrm>
              <a:off x="3282" y="1832"/>
              <a:ext cx="284" cy="282"/>
            </a:xfrm>
            <a:prstGeom prst="ellipse">
              <a:avLst/>
            </a:prstGeom>
            <a:noFill/>
            <a:ln w="38100">
              <a:solidFill>
                <a:schemeClr val="accent2"/>
              </a:solidFill>
              <a:round/>
              <a:headEnd/>
              <a:tailEnd/>
            </a:ln>
          </p:spPr>
          <p:txBody>
            <a:bodyPr wrap="none" anchor="ctr"/>
            <a:lstStyle/>
            <a:p>
              <a:endParaRPr lang="en-US" sz="1800"/>
            </a:p>
          </p:txBody>
        </p:sp>
        <p:sp>
          <p:nvSpPr>
            <p:cNvPr id="54290" name="Oval 5"/>
            <p:cNvSpPr>
              <a:spLocks noChangeArrowheads="1"/>
            </p:cNvSpPr>
            <p:nvPr/>
          </p:nvSpPr>
          <p:spPr bwMode="auto">
            <a:xfrm>
              <a:off x="3864" y="1344"/>
              <a:ext cx="284" cy="282"/>
            </a:xfrm>
            <a:prstGeom prst="ellipse">
              <a:avLst/>
            </a:prstGeom>
            <a:noFill/>
            <a:ln w="38100">
              <a:solidFill>
                <a:schemeClr val="accent2"/>
              </a:solidFill>
              <a:round/>
              <a:headEnd/>
              <a:tailEnd/>
            </a:ln>
          </p:spPr>
          <p:txBody>
            <a:bodyPr wrap="none" anchor="ctr"/>
            <a:lstStyle/>
            <a:p>
              <a:endParaRPr lang="en-US" sz="1800"/>
            </a:p>
          </p:txBody>
        </p:sp>
        <p:sp>
          <p:nvSpPr>
            <p:cNvPr id="54291" name="Oval 5"/>
            <p:cNvSpPr>
              <a:spLocks noChangeArrowheads="1"/>
            </p:cNvSpPr>
            <p:nvPr/>
          </p:nvSpPr>
          <p:spPr bwMode="auto">
            <a:xfrm>
              <a:off x="4246" y="891"/>
              <a:ext cx="284" cy="282"/>
            </a:xfrm>
            <a:prstGeom prst="ellipse">
              <a:avLst/>
            </a:prstGeom>
            <a:noFill/>
            <a:ln w="38100">
              <a:solidFill>
                <a:schemeClr val="accent2"/>
              </a:solidFill>
              <a:round/>
              <a:headEnd/>
              <a:tailEnd/>
            </a:ln>
          </p:spPr>
          <p:txBody>
            <a:bodyPr wrap="none" anchor="ctr"/>
            <a:lstStyle/>
            <a:p>
              <a:endParaRPr lang="en-US" sz="1800"/>
            </a:p>
          </p:txBody>
        </p:sp>
        <p:sp>
          <p:nvSpPr>
            <p:cNvPr id="54292" name="Oval 5"/>
            <p:cNvSpPr>
              <a:spLocks noChangeArrowheads="1"/>
            </p:cNvSpPr>
            <p:nvPr/>
          </p:nvSpPr>
          <p:spPr bwMode="auto">
            <a:xfrm>
              <a:off x="4757" y="1485"/>
              <a:ext cx="284" cy="282"/>
            </a:xfrm>
            <a:prstGeom prst="ellipse">
              <a:avLst/>
            </a:prstGeom>
            <a:noFill/>
            <a:ln w="38100">
              <a:solidFill>
                <a:schemeClr val="accent2"/>
              </a:solidFill>
              <a:round/>
              <a:headEnd/>
              <a:tailEnd/>
            </a:ln>
          </p:spPr>
          <p:txBody>
            <a:bodyPr wrap="none" anchor="ctr"/>
            <a:lstStyle/>
            <a:p>
              <a:endParaRPr lang="en-US" sz="1800"/>
            </a:p>
          </p:txBody>
        </p:sp>
        <p:sp>
          <p:nvSpPr>
            <p:cNvPr id="54293" name="Oval 5"/>
            <p:cNvSpPr>
              <a:spLocks noChangeArrowheads="1"/>
            </p:cNvSpPr>
            <p:nvPr/>
          </p:nvSpPr>
          <p:spPr bwMode="auto">
            <a:xfrm>
              <a:off x="3511" y="2496"/>
              <a:ext cx="284" cy="282"/>
            </a:xfrm>
            <a:prstGeom prst="ellipse">
              <a:avLst/>
            </a:prstGeom>
            <a:noFill/>
            <a:ln w="38100">
              <a:solidFill>
                <a:schemeClr val="accent2"/>
              </a:solidFill>
              <a:round/>
              <a:headEnd/>
              <a:tailEnd/>
            </a:ln>
          </p:spPr>
          <p:txBody>
            <a:bodyPr wrap="none" anchor="ctr"/>
            <a:lstStyle/>
            <a:p>
              <a:endParaRPr lang="en-US" sz="1800"/>
            </a:p>
          </p:txBody>
        </p:sp>
        <p:sp>
          <p:nvSpPr>
            <p:cNvPr id="54294" name="Oval 5"/>
            <p:cNvSpPr>
              <a:spLocks noChangeArrowheads="1"/>
            </p:cNvSpPr>
            <p:nvPr/>
          </p:nvSpPr>
          <p:spPr bwMode="auto">
            <a:xfrm>
              <a:off x="3870" y="3089"/>
              <a:ext cx="284" cy="282"/>
            </a:xfrm>
            <a:prstGeom prst="ellipse">
              <a:avLst/>
            </a:prstGeom>
            <a:noFill/>
            <a:ln w="38100">
              <a:solidFill>
                <a:schemeClr val="accent2"/>
              </a:solidFill>
              <a:round/>
              <a:headEnd/>
              <a:tailEnd/>
            </a:ln>
          </p:spPr>
          <p:txBody>
            <a:bodyPr wrap="none" anchor="ctr"/>
            <a:lstStyle/>
            <a:p>
              <a:endParaRPr lang="en-US" sz="1800"/>
            </a:p>
          </p:txBody>
        </p:sp>
        <p:sp>
          <p:nvSpPr>
            <p:cNvPr id="54295" name="Oval 5"/>
            <p:cNvSpPr>
              <a:spLocks noChangeArrowheads="1"/>
            </p:cNvSpPr>
            <p:nvPr/>
          </p:nvSpPr>
          <p:spPr bwMode="auto">
            <a:xfrm>
              <a:off x="2682" y="2778"/>
              <a:ext cx="284" cy="282"/>
            </a:xfrm>
            <a:prstGeom prst="ellipse">
              <a:avLst/>
            </a:prstGeom>
            <a:noFill/>
            <a:ln w="38100">
              <a:solidFill>
                <a:schemeClr val="accent2"/>
              </a:solidFill>
              <a:round/>
              <a:headEnd/>
              <a:tailEnd/>
            </a:ln>
          </p:spPr>
          <p:txBody>
            <a:bodyPr wrap="none" anchor="ctr"/>
            <a:lstStyle/>
            <a:p>
              <a:endParaRPr lang="en-US" sz="1800"/>
            </a:p>
          </p:txBody>
        </p:sp>
        <p:sp>
          <p:nvSpPr>
            <p:cNvPr id="54296" name="Oval 5"/>
            <p:cNvSpPr>
              <a:spLocks noChangeArrowheads="1"/>
            </p:cNvSpPr>
            <p:nvPr/>
          </p:nvSpPr>
          <p:spPr bwMode="auto">
            <a:xfrm>
              <a:off x="1301" y="2460"/>
              <a:ext cx="284" cy="282"/>
            </a:xfrm>
            <a:prstGeom prst="ellipse">
              <a:avLst/>
            </a:prstGeom>
            <a:noFill/>
            <a:ln w="38100">
              <a:solidFill>
                <a:schemeClr val="accent2"/>
              </a:solidFill>
              <a:round/>
              <a:headEnd/>
              <a:tailEnd/>
            </a:ln>
          </p:spPr>
          <p:txBody>
            <a:bodyPr wrap="none" anchor="ctr"/>
            <a:lstStyle/>
            <a:p>
              <a:endParaRPr lang="en-US" sz="1800"/>
            </a:p>
          </p:txBody>
        </p:sp>
        <p:sp>
          <p:nvSpPr>
            <p:cNvPr id="54297" name="Oval 5"/>
            <p:cNvSpPr>
              <a:spLocks noChangeArrowheads="1"/>
            </p:cNvSpPr>
            <p:nvPr/>
          </p:nvSpPr>
          <p:spPr bwMode="auto">
            <a:xfrm>
              <a:off x="931" y="2842"/>
              <a:ext cx="284" cy="282"/>
            </a:xfrm>
            <a:prstGeom prst="ellipse">
              <a:avLst/>
            </a:prstGeom>
            <a:noFill/>
            <a:ln w="38100">
              <a:solidFill>
                <a:schemeClr val="accent2"/>
              </a:solidFill>
              <a:round/>
              <a:headEnd/>
              <a:tailEnd/>
            </a:ln>
          </p:spPr>
          <p:txBody>
            <a:bodyPr wrap="none" anchor="ctr"/>
            <a:lstStyle/>
            <a:p>
              <a:endParaRPr lang="en-US" sz="1800"/>
            </a:p>
          </p:txBody>
        </p:sp>
        <p:sp>
          <p:nvSpPr>
            <p:cNvPr id="54298" name="Oval 5"/>
            <p:cNvSpPr>
              <a:spLocks noChangeArrowheads="1"/>
            </p:cNvSpPr>
            <p:nvPr/>
          </p:nvSpPr>
          <p:spPr bwMode="auto">
            <a:xfrm>
              <a:off x="1507" y="3195"/>
              <a:ext cx="284" cy="282"/>
            </a:xfrm>
            <a:prstGeom prst="ellipse">
              <a:avLst/>
            </a:prstGeom>
            <a:noFill/>
            <a:ln w="38100">
              <a:solidFill>
                <a:schemeClr val="accent2"/>
              </a:solidFill>
              <a:round/>
              <a:headEnd/>
              <a:tailEnd/>
            </a:ln>
          </p:spPr>
          <p:txBody>
            <a:bodyPr wrap="none" anchor="ctr"/>
            <a:lstStyle/>
            <a:p>
              <a:endParaRPr lang="en-US" sz="1800"/>
            </a:p>
          </p:txBody>
        </p:sp>
        <p:pic>
          <p:nvPicPr>
            <p:cNvPr id="54299" name="Picture 3" descr="soldiers-tre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4" y="750"/>
              <a:ext cx="4499" cy="3042"/>
            </a:xfrm>
            <a:prstGeom prst="rect">
              <a:avLst/>
            </a:prstGeom>
            <a:noFill/>
            <a:ln w="9525">
              <a:noFill/>
              <a:miter lim="800000"/>
              <a:headEnd/>
              <a:tailEnd/>
            </a:ln>
          </p:spPr>
        </p:pic>
        <p:sp>
          <p:nvSpPr>
            <p:cNvPr id="54300" name="Rectangle 18"/>
            <p:cNvSpPr>
              <a:spLocks noChangeArrowheads="1"/>
            </p:cNvSpPr>
            <p:nvPr/>
          </p:nvSpPr>
          <p:spPr bwMode="auto">
            <a:xfrm>
              <a:off x="2640" y="3312"/>
              <a:ext cx="432" cy="288"/>
            </a:xfrm>
            <a:prstGeom prst="rect">
              <a:avLst/>
            </a:prstGeom>
            <a:solidFill>
              <a:schemeClr val="bg1"/>
            </a:solidFill>
            <a:ln w="9525">
              <a:noFill/>
              <a:miter lim="800000"/>
              <a:headEnd/>
              <a:tailEnd/>
            </a:ln>
          </p:spPr>
          <p:txBody>
            <a:bodyPr wrap="none" anchor="ctr"/>
            <a:lstStyle/>
            <a:p>
              <a:endParaRPr lang="en-US" sz="1800"/>
            </a:p>
          </p:txBody>
        </p:sp>
        <p:sp>
          <p:nvSpPr>
            <p:cNvPr id="54301" name="Rectangle 19"/>
            <p:cNvSpPr>
              <a:spLocks noChangeArrowheads="1"/>
            </p:cNvSpPr>
            <p:nvPr/>
          </p:nvSpPr>
          <p:spPr bwMode="auto">
            <a:xfrm>
              <a:off x="3648" y="1920"/>
              <a:ext cx="768" cy="288"/>
            </a:xfrm>
            <a:prstGeom prst="rect">
              <a:avLst/>
            </a:prstGeom>
            <a:solidFill>
              <a:schemeClr val="bg1"/>
            </a:solidFill>
            <a:ln w="9525">
              <a:noFill/>
              <a:miter lim="800000"/>
              <a:headEnd/>
              <a:tailEnd/>
            </a:ln>
          </p:spPr>
          <p:txBody>
            <a:bodyPr wrap="none" anchor="ctr"/>
            <a:lstStyle/>
            <a:p>
              <a:endParaRPr lang="en-US" sz="1800"/>
            </a:p>
          </p:txBody>
        </p:sp>
        <p:sp>
          <p:nvSpPr>
            <p:cNvPr id="54302" name="Freeform 85"/>
            <p:cNvSpPr>
              <a:spLocks noChangeArrowheads="1"/>
            </p:cNvSpPr>
            <p:nvPr/>
          </p:nvSpPr>
          <p:spPr bwMode="auto">
            <a:xfrm rot="3451082" flipV="1">
              <a:off x="3018" y="1632"/>
              <a:ext cx="672" cy="768"/>
            </a:xfrm>
            <a:custGeom>
              <a:avLst/>
              <a:gdLst>
                <a:gd name="T0" fmla="*/ 0 w 1298089"/>
                <a:gd name="T1" fmla="*/ 0 h 1253266"/>
                <a:gd name="T2" fmla="*/ 0 w 1298089"/>
                <a:gd name="T3" fmla="*/ 0 h 1253266"/>
                <a:gd name="T4" fmla="*/ 0 w 1298089"/>
                <a:gd name="T5" fmla="*/ 0 h 1253266"/>
                <a:gd name="T6" fmla="*/ 0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vert="eaVert" wrap="none"/>
            <a:lstStyle/>
            <a:p>
              <a:endParaRPr lang="en-US"/>
            </a:p>
          </p:txBody>
        </p:sp>
      </p:grpSp>
      <p:sp>
        <p:nvSpPr>
          <p:cNvPr id="178201" name="Line 25"/>
          <p:cNvSpPr>
            <a:spLocks noChangeShapeType="1"/>
          </p:cNvSpPr>
          <p:nvPr/>
        </p:nvSpPr>
        <p:spPr bwMode="auto">
          <a:xfrm>
            <a:off x="4724400" y="2514600"/>
            <a:ext cx="381000" cy="457200"/>
          </a:xfrm>
          <a:prstGeom prst="line">
            <a:avLst/>
          </a:prstGeom>
          <a:noFill/>
          <a:ln w="38100">
            <a:solidFill>
              <a:schemeClr val="hlink"/>
            </a:solidFill>
            <a:round/>
            <a:headEnd/>
            <a:tailEnd type="arrow" w="med" len="med"/>
          </a:ln>
        </p:spPr>
        <p:txBody>
          <a:bodyPr wrap="none" anchor="ctr"/>
          <a:lstStyle/>
          <a:p>
            <a:endParaRPr lang="en-US"/>
          </a:p>
        </p:txBody>
      </p:sp>
      <p:sp>
        <p:nvSpPr>
          <p:cNvPr id="178202" name="Line 26"/>
          <p:cNvSpPr>
            <a:spLocks noChangeShapeType="1"/>
          </p:cNvSpPr>
          <p:nvPr/>
        </p:nvSpPr>
        <p:spPr bwMode="auto">
          <a:xfrm flipH="1" flipV="1">
            <a:off x="5410200" y="3505200"/>
            <a:ext cx="228600" cy="457200"/>
          </a:xfrm>
          <a:prstGeom prst="line">
            <a:avLst/>
          </a:prstGeom>
          <a:noFill/>
          <a:ln w="38100">
            <a:solidFill>
              <a:schemeClr val="hlink"/>
            </a:solidFill>
            <a:round/>
            <a:headEnd/>
            <a:tailEnd type="arrow" w="med" len="med"/>
          </a:ln>
        </p:spPr>
        <p:txBody>
          <a:bodyPr wrap="none" anchor="ctr"/>
          <a:lstStyle/>
          <a:p>
            <a:endParaRPr lang="en-US"/>
          </a:p>
        </p:txBody>
      </p:sp>
      <p:sp>
        <p:nvSpPr>
          <p:cNvPr id="178203" name="AutoShape 27"/>
          <p:cNvSpPr>
            <a:spLocks noChangeArrowheads="1"/>
          </p:cNvSpPr>
          <p:nvPr/>
        </p:nvSpPr>
        <p:spPr bwMode="auto">
          <a:xfrm>
            <a:off x="3581400" y="2667000"/>
            <a:ext cx="1143000" cy="396875"/>
          </a:xfrm>
          <a:prstGeom prst="wedgeRoundRectCallout">
            <a:avLst>
              <a:gd name="adj1" fmla="val 20278"/>
              <a:gd name="adj2" fmla="val -137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7 here</a:t>
            </a:r>
          </a:p>
        </p:txBody>
      </p:sp>
      <p:sp>
        <p:nvSpPr>
          <p:cNvPr id="178204" name="AutoShape 28"/>
          <p:cNvSpPr>
            <a:spLocks noChangeArrowheads="1"/>
          </p:cNvSpPr>
          <p:nvPr/>
        </p:nvSpPr>
        <p:spPr bwMode="auto">
          <a:xfrm>
            <a:off x="4267200" y="3810000"/>
            <a:ext cx="1143000" cy="396875"/>
          </a:xfrm>
          <a:prstGeom prst="wedgeRoundRectCallout">
            <a:avLst>
              <a:gd name="adj1" fmla="val 65278"/>
              <a:gd name="adj2" fmla="val 73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178206" name="Line 30"/>
          <p:cNvSpPr>
            <a:spLocks noChangeShapeType="1"/>
          </p:cNvSpPr>
          <p:nvPr/>
        </p:nvSpPr>
        <p:spPr bwMode="auto">
          <a:xfrm flipH="1">
            <a:off x="5486400" y="2438400"/>
            <a:ext cx="533400" cy="381000"/>
          </a:xfrm>
          <a:prstGeom prst="line">
            <a:avLst/>
          </a:prstGeom>
          <a:noFill/>
          <a:ln w="38100">
            <a:solidFill>
              <a:schemeClr val="hlink"/>
            </a:solidFill>
            <a:round/>
            <a:headEnd/>
            <a:tailEnd type="arrow" w="med" len="med"/>
          </a:ln>
        </p:spPr>
        <p:txBody>
          <a:bodyPr wrap="none" anchor="ctr"/>
          <a:lstStyle/>
          <a:p>
            <a:endParaRPr lang="en-US"/>
          </a:p>
        </p:txBody>
      </p:sp>
      <p:sp>
        <p:nvSpPr>
          <p:cNvPr id="178207" name="AutoShape 31"/>
          <p:cNvSpPr>
            <a:spLocks noChangeArrowheads="1"/>
          </p:cNvSpPr>
          <p:nvPr/>
        </p:nvSpPr>
        <p:spPr bwMode="auto">
          <a:xfrm>
            <a:off x="5105400" y="1905000"/>
            <a:ext cx="1143000" cy="396875"/>
          </a:xfrm>
          <a:prstGeom prst="wedgeRoundRectCallout">
            <a:avLst>
              <a:gd name="adj1" fmla="val 44028"/>
              <a:gd name="adj2" fmla="val 71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178209" name="AutoShape 33"/>
          <p:cNvSpPr>
            <a:spLocks noChangeArrowheads="1"/>
          </p:cNvSpPr>
          <p:nvPr/>
        </p:nvSpPr>
        <p:spPr bwMode="auto">
          <a:xfrm>
            <a:off x="6248400" y="2971800"/>
            <a:ext cx="2362200" cy="1295400"/>
          </a:xfrm>
          <a:prstGeom prst="cloudCallout">
            <a:avLst>
              <a:gd name="adj1" fmla="val -71102"/>
              <a:gd name="adj2" fmla="val -33088"/>
            </a:avLst>
          </a:prstGeom>
          <a:solidFill>
            <a:schemeClr val="accent2">
              <a:lumMod val="60000"/>
              <a:lumOff val="40000"/>
            </a:schemeClr>
          </a:solidFill>
          <a:ln w="9525">
            <a:solidFill>
              <a:schemeClr val="accent2">
                <a:lumMod val="75000"/>
              </a:schemeClr>
            </a:solidFill>
            <a:round/>
            <a:headEnd/>
            <a:tailEnd/>
          </a:ln>
          <a:effectLst/>
        </p:spPr>
        <p:txBody>
          <a:bodyPr/>
          <a:lstStyle/>
          <a:p>
            <a:pPr fontAlgn="auto">
              <a:spcBef>
                <a:spcPts val="0"/>
              </a:spcBef>
              <a:spcAft>
                <a:spcPts val="0"/>
              </a:spcAft>
              <a:defRPr/>
            </a:pPr>
            <a:r>
              <a:rPr lang="en-US" sz="1800">
                <a:latin typeface="+mn-lt"/>
                <a:cs typeface="+mn-cs"/>
              </a:rPr>
              <a:t>Belief:</a:t>
            </a:r>
          </a:p>
          <a:p>
            <a:pPr fontAlgn="auto">
              <a:spcBef>
                <a:spcPts val="0"/>
              </a:spcBef>
              <a:spcAft>
                <a:spcPts val="0"/>
              </a:spcAft>
              <a:defRPr/>
            </a:pPr>
            <a:r>
              <a:rPr lang="en-US" sz="1800">
                <a:latin typeface="+mn-lt"/>
                <a:cs typeface="+mn-cs"/>
              </a:rPr>
              <a:t>Must be</a:t>
            </a:r>
          </a:p>
          <a:p>
            <a:pPr fontAlgn="auto">
              <a:spcBef>
                <a:spcPts val="0"/>
              </a:spcBef>
              <a:spcAft>
                <a:spcPts val="0"/>
              </a:spcAft>
              <a:defRPr/>
            </a:pPr>
            <a:r>
              <a:rPr lang="en-US" sz="1800">
                <a:latin typeface="+mn-lt"/>
                <a:cs typeface="+mn-cs"/>
              </a:rPr>
              <a:t>14 of us</a:t>
            </a:r>
          </a:p>
        </p:txBody>
      </p:sp>
      <p:sp>
        <p:nvSpPr>
          <p:cNvPr id="35" name="Title 1"/>
          <p:cNvSpPr txBox="1">
            <a:spLocks/>
          </p:cNvSpPr>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0000" lnSpcReduction="10000"/>
          </a:bodyPr>
          <a:lst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a:lstStyle>
          <a:p>
            <a:pPr eaLnBrk="1" fontAlgn="auto" hangingPunct="1">
              <a:spcAft>
                <a:spcPts val="0"/>
              </a:spcAft>
              <a:defRPr/>
            </a:pPr>
            <a:r>
              <a:rPr lang="en-US">
                <a:cs typeface="Arial" charset="0"/>
              </a:rPr>
              <a:t> Counting soldiers example (in polytree)</a:t>
            </a:r>
            <a:endParaRPr lang="en-US" dirty="0">
              <a:cs typeface="Arial" charset="0"/>
            </a:endParaRPr>
          </a:p>
        </p:txBody>
      </p:sp>
      <p:sp>
        <p:nvSpPr>
          <p:cNvPr id="30" name="Slide Number Placeholder 3">
            <a:extLst>
              <a:ext uri="{FF2B5EF4-FFF2-40B4-BE49-F238E27FC236}">
                <a16:creationId xmlns:a16="http://schemas.microsoft.com/office/drawing/2014/main" id="{6E92A7FE-4A31-E14B-BB0D-6ED73015AC6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71</a:t>
            </a:fld>
            <a:endParaRPr lang="de-DE" dirty="0"/>
          </a:p>
        </p:txBody>
      </p:sp>
    </p:spTree>
    <p:extLst>
      <p:ext uri="{BB962C8B-B14F-4D97-AF65-F5344CB8AC3E}">
        <p14:creationId xmlns:p14="http://schemas.microsoft.com/office/powerpoint/2010/main" val="1514742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8209">
                                            <p:bg/>
                                          </p:spTgt>
                                        </p:tgtEl>
                                        <p:attrNameLst>
                                          <p:attrName>style.visibility</p:attrName>
                                        </p:attrNameLst>
                                      </p:cBhvr>
                                      <p:to>
                                        <p:strVal val="visible"/>
                                      </p:to>
                                    </p:set>
                                    <p:animEffect transition="in" filter="wipe(left)">
                                      <p:cBhvr>
                                        <p:cTn id="7" dur="500"/>
                                        <p:tgtEl>
                                          <p:spTgt spid="178209">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8209">
                                            <p:txEl>
                                              <p:pRg st="0" end="0"/>
                                            </p:txEl>
                                          </p:spTgt>
                                        </p:tgtEl>
                                        <p:attrNameLst>
                                          <p:attrName>style.visibility</p:attrName>
                                        </p:attrNameLst>
                                      </p:cBhvr>
                                      <p:to>
                                        <p:strVal val="visible"/>
                                      </p:to>
                                    </p:set>
                                    <p:animEffect transition="in" filter="wipe(left)">
                                      <p:cBhvr>
                                        <p:cTn id="10" dur="500"/>
                                        <p:tgtEl>
                                          <p:spTgt spid="17820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8201"/>
                                        </p:tgtEl>
                                        <p:attrNameLst>
                                          <p:attrName>style.visibility</p:attrName>
                                        </p:attrNameLst>
                                      </p:cBhvr>
                                      <p:to>
                                        <p:strVal val="visible"/>
                                      </p:to>
                                    </p:set>
                                    <p:animEffect transition="in" filter="wipe(up)">
                                      <p:cBhvr>
                                        <p:cTn id="15" dur="500"/>
                                        <p:tgtEl>
                                          <p:spTgt spid="17820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78203"/>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178202"/>
                                        </p:tgtEl>
                                        <p:attrNameLst>
                                          <p:attrName>style.visibility</p:attrName>
                                        </p:attrNameLst>
                                      </p:cBhvr>
                                      <p:to>
                                        <p:strVal val="visible"/>
                                      </p:to>
                                    </p:set>
                                    <p:animEffect transition="in" filter="wipe(down)">
                                      <p:cBhvr>
                                        <p:cTn id="20" dur="500"/>
                                        <p:tgtEl>
                                          <p:spTgt spid="17820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78204"/>
                                        </p:tgtEl>
                                        <p:attrNameLst>
                                          <p:attrName>style.visibility</p:attrName>
                                        </p:attrNameLst>
                                      </p:cBhvr>
                                      <p:to>
                                        <p:strVal val="visible"/>
                                      </p:to>
                                    </p:set>
                                  </p:childTnLst>
                                </p:cTn>
                              </p:par>
                              <p:par>
                                <p:cTn id="23" presetID="22" presetClass="entr" presetSubtype="1" fill="hold" grpId="0" nodeType="withEffect">
                                  <p:stCondLst>
                                    <p:cond delay="0"/>
                                  </p:stCondLst>
                                  <p:childTnLst>
                                    <p:set>
                                      <p:cBhvr>
                                        <p:cTn id="24" dur="1" fill="hold">
                                          <p:stCondLst>
                                            <p:cond delay="0"/>
                                          </p:stCondLst>
                                        </p:cTn>
                                        <p:tgtEl>
                                          <p:spTgt spid="178206"/>
                                        </p:tgtEl>
                                        <p:attrNameLst>
                                          <p:attrName>style.visibility</p:attrName>
                                        </p:attrNameLst>
                                      </p:cBhvr>
                                      <p:to>
                                        <p:strVal val="visible"/>
                                      </p:to>
                                    </p:set>
                                    <p:animEffect transition="in" filter="wipe(up)">
                                      <p:cBhvr>
                                        <p:cTn id="25" dur="500"/>
                                        <p:tgtEl>
                                          <p:spTgt spid="17820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8207"/>
                                        </p:tgtEl>
                                        <p:attrNameLst>
                                          <p:attrName>style.visibility</p:attrName>
                                        </p:attrNameLst>
                                      </p:cBhvr>
                                      <p:to>
                                        <p:strVal val="visible"/>
                                      </p:to>
                                    </p:se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8209">
                                            <p:txEl>
                                              <p:pRg st="1" end="1"/>
                                            </p:txEl>
                                          </p:spTgt>
                                        </p:tgtEl>
                                        <p:attrNameLst>
                                          <p:attrName>style.visibility</p:attrName>
                                        </p:attrNameLst>
                                      </p:cBhvr>
                                      <p:to>
                                        <p:strVal val="visible"/>
                                      </p:to>
                                    </p:set>
                                    <p:animEffect transition="in" filter="fade">
                                      <p:cBhvr>
                                        <p:cTn id="31" dur="2000"/>
                                        <p:tgtEl>
                                          <p:spTgt spid="17820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8209">
                                            <p:txEl>
                                              <p:pRg st="2" end="2"/>
                                            </p:txEl>
                                          </p:spTgt>
                                        </p:tgtEl>
                                        <p:attrNameLst>
                                          <p:attrName>style.visibility</p:attrName>
                                        </p:attrNameLst>
                                      </p:cBhvr>
                                      <p:to>
                                        <p:strVal val="visible"/>
                                      </p:to>
                                    </p:set>
                                    <p:animEffect transition="in" filter="fade">
                                      <p:cBhvr>
                                        <p:cTn id="34" dur="2000"/>
                                        <p:tgtEl>
                                          <p:spTgt spid="1782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1" grpId="0" animBg="1"/>
      <p:bldP spid="178202" grpId="0" animBg="1"/>
      <p:bldP spid="178203" grpId="0" animBg="1"/>
      <p:bldP spid="178204" grpId="0" animBg="1"/>
      <p:bldP spid="178206" grpId="0" animBg="1"/>
      <p:bldP spid="178207" grpId="0" animBg="1"/>
      <p:bldP spid="178209" grpId="0" build="allAtOnce"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2"/>
          <p:cNvGrpSpPr>
            <a:grpSpLocks/>
          </p:cNvGrpSpPr>
          <p:nvPr/>
        </p:nvGrpSpPr>
        <p:grpSpPr bwMode="auto">
          <a:xfrm>
            <a:off x="990600" y="1190625"/>
            <a:ext cx="7142163" cy="4829175"/>
            <a:chOff x="624" y="750"/>
            <a:chExt cx="4499" cy="3042"/>
          </a:xfrm>
        </p:grpSpPr>
        <p:sp>
          <p:nvSpPr>
            <p:cNvPr id="56335" name="Oval 5"/>
            <p:cNvSpPr>
              <a:spLocks noChangeArrowheads="1"/>
            </p:cNvSpPr>
            <p:nvPr/>
          </p:nvSpPr>
          <p:spPr bwMode="auto">
            <a:xfrm>
              <a:off x="868" y="1350"/>
              <a:ext cx="284" cy="282"/>
            </a:xfrm>
            <a:prstGeom prst="ellipse">
              <a:avLst/>
            </a:prstGeom>
            <a:noFill/>
            <a:ln w="38100">
              <a:solidFill>
                <a:schemeClr val="accent2"/>
              </a:solidFill>
              <a:round/>
              <a:headEnd/>
              <a:tailEnd/>
            </a:ln>
          </p:spPr>
          <p:txBody>
            <a:bodyPr wrap="none" anchor="ctr"/>
            <a:lstStyle/>
            <a:p>
              <a:endParaRPr lang="en-US" sz="1800"/>
            </a:p>
          </p:txBody>
        </p:sp>
        <p:sp>
          <p:nvSpPr>
            <p:cNvPr id="56336" name="Oval 5"/>
            <p:cNvSpPr>
              <a:spLocks noChangeArrowheads="1"/>
            </p:cNvSpPr>
            <p:nvPr/>
          </p:nvSpPr>
          <p:spPr bwMode="auto">
            <a:xfrm>
              <a:off x="1396" y="1656"/>
              <a:ext cx="284" cy="282"/>
            </a:xfrm>
            <a:prstGeom prst="ellipse">
              <a:avLst/>
            </a:prstGeom>
            <a:noFill/>
            <a:ln w="38100">
              <a:solidFill>
                <a:schemeClr val="accent2"/>
              </a:solidFill>
              <a:round/>
              <a:headEnd/>
              <a:tailEnd/>
            </a:ln>
          </p:spPr>
          <p:txBody>
            <a:bodyPr wrap="none" anchor="ctr"/>
            <a:lstStyle/>
            <a:p>
              <a:endParaRPr lang="en-US" sz="1800"/>
            </a:p>
          </p:txBody>
        </p:sp>
        <p:sp>
          <p:nvSpPr>
            <p:cNvPr id="56337" name="Oval 5"/>
            <p:cNvSpPr>
              <a:spLocks noChangeArrowheads="1"/>
            </p:cNvSpPr>
            <p:nvPr/>
          </p:nvSpPr>
          <p:spPr bwMode="auto">
            <a:xfrm>
              <a:off x="1766" y="821"/>
              <a:ext cx="284" cy="282"/>
            </a:xfrm>
            <a:prstGeom prst="ellipse">
              <a:avLst/>
            </a:prstGeom>
            <a:noFill/>
            <a:ln w="38100">
              <a:solidFill>
                <a:schemeClr val="accent2"/>
              </a:solidFill>
              <a:round/>
              <a:headEnd/>
              <a:tailEnd/>
            </a:ln>
          </p:spPr>
          <p:txBody>
            <a:bodyPr wrap="none" anchor="ctr"/>
            <a:lstStyle/>
            <a:p>
              <a:endParaRPr lang="en-US" sz="1800"/>
            </a:p>
          </p:txBody>
        </p:sp>
        <p:sp>
          <p:nvSpPr>
            <p:cNvPr id="56338" name="Oval 5"/>
            <p:cNvSpPr>
              <a:spLocks noChangeArrowheads="1"/>
            </p:cNvSpPr>
            <p:nvPr/>
          </p:nvSpPr>
          <p:spPr bwMode="auto">
            <a:xfrm>
              <a:off x="2718" y="1174"/>
              <a:ext cx="284" cy="282"/>
            </a:xfrm>
            <a:prstGeom prst="ellipse">
              <a:avLst/>
            </a:prstGeom>
            <a:noFill/>
            <a:ln w="38100">
              <a:solidFill>
                <a:schemeClr val="accent2"/>
              </a:solidFill>
              <a:round/>
              <a:headEnd/>
              <a:tailEnd/>
            </a:ln>
          </p:spPr>
          <p:txBody>
            <a:bodyPr wrap="none" anchor="ctr"/>
            <a:lstStyle/>
            <a:p>
              <a:endParaRPr lang="en-US" sz="1800"/>
            </a:p>
          </p:txBody>
        </p:sp>
        <p:sp>
          <p:nvSpPr>
            <p:cNvPr id="56339" name="Oval 5"/>
            <p:cNvSpPr>
              <a:spLocks noChangeArrowheads="1"/>
            </p:cNvSpPr>
            <p:nvPr/>
          </p:nvSpPr>
          <p:spPr bwMode="auto">
            <a:xfrm>
              <a:off x="3282" y="1832"/>
              <a:ext cx="284" cy="282"/>
            </a:xfrm>
            <a:prstGeom prst="ellipse">
              <a:avLst/>
            </a:prstGeom>
            <a:noFill/>
            <a:ln w="38100">
              <a:solidFill>
                <a:schemeClr val="accent2"/>
              </a:solidFill>
              <a:round/>
              <a:headEnd/>
              <a:tailEnd/>
            </a:ln>
          </p:spPr>
          <p:txBody>
            <a:bodyPr wrap="none" anchor="ctr"/>
            <a:lstStyle/>
            <a:p>
              <a:endParaRPr lang="en-US" sz="1800"/>
            </a:p>
          </p:txBody>
        </p:sp>
        <p:sp>
          <p:nvSpPr>
            <p:cNvPr id="56340" name="Oval 5"/>
            <p:cNvSpPr>
              <a:spLocks noChangeArrowheads="1"/>
            </p:cNvSpPr>
            <p:nvPr/>
          </p:nvSpPr>
          <p:spPr bwMode="auto">
            <a:xfrm>
              <a:off x="3864" y="1344"/>
              <a:ext cx="284" cy="282"/>
            </a:xfrm>
            <a:prstGeom prst="ellipse">
              <a:avLst/>
            </a:prstGeom>
            <a:noFill/>
            <a:ln w="38100">
              <a:solidFill>
                <a:schemeClr val="accent2"/>
              </a:solidFill>
              <a:round/>
              <a:headEnd/>
              <a:tailEnd/>
            </a:ln>
          </p:spPr>
          <p:txBody>
            <a:bodyPr wrap="none" anchor="ctr"/>
            <a:lstStyle/>
            <a:p>
              <a:endParaRPr lang="en-US" sz="1800"/>
            </a:p>
          </p:txBody>
        </p:sp>
        <p:sp>
          <p:nvSpPr>
            <p:cNvPr id="56341" name="Oval 5"/>
            <p:cNvSpPr>
              <a:spLocks noChangeArrowheads="1"/>
            </p:cNvSpPr>
            <p:nvPr/>
          </p:nvSpPr>
          <p:spPr bwMode="auto">
            <a:xfrm>
              <a:off x="4246" y="891"/>
              <a:ext cx="284" cy="282"/>
            </a:xfrm>
            <a:prstGeom prst="ellipse">
              <a:avLst/>
            </a:prstGeom>
            <a:noFill/>
            <a:ln w="38100">
              <a:solidFill>
                <a:schemeClr val="accent2"/>
              </a:solidFill>
              <a:round/>
              <a:headEnd/>
              <a:tailEnd/>
            </a:ln>
          </p:spPr>
          <p:txBody>
            <a:bodyPr wrap="none" anchor="ctr"/>
            <a:lstStyle/>
            <a:p>
              <a:endParaRPr lang="en-US" sz="1800"/>
            </a:p>
          </p:txBody>
        </p:sp>
        <p:sp>
          <p:nvSpPr>
            <p:cNvPr id="56342" name="Oval 5"/>
            <p:cNvSpPr>
              <a:spLocks noChangeArrowheads="1"/>
            </p:cNvSpPr>
            <p:nvPr/>
          </p:nvSpPr>
          <p:spPr bwMode="auto">
            <a:xfrm>
              <a:off x="4757" y="1485"/>
              <a:ext cx="284" cy="282"/>
            </a:xfrm>
            <a:prstGeom prst="ellipse">
              <a:avLst/>
            </a:prstGeom>
            <a:noFill/>
            <a:ln w="38100">
              <a:solidFill>
                <a:schemeClr val="accent2"/>
              </a:solidFill>
              <a:round/>
              <a:headEnd/>
              <a:tailEnd/>
            </a:ln>
          </p:spPr>
          <p:txBody>
            <a:bodyPr wrap="none" anchor="ctr"/>
            <a:lstStyle/>
            <a:p>
              <a:endParaRPr lang="en-US" sz="1800"/>
            </a:p>
          </p:txBody>
        </p:sp>
        <p:sp>
          <p:nvSpPr>
            <p:cNvPr id="56343" name="Oval 5"/>
            <p:cNvSpPr>
              <a:spLocks noChangeArrowheads="1"/>
            </p:cNvSpPr>
            <p:nvPr/>
          </p:nvSpPr>
          <p:spPr bwMode="auto">
            <a:xfrm>
              <a:off x="3511" y="2496"/>
              <a:ext cx="284" cy="282"/>
            </a:xfrm>
            <a:prstGeom prst="ellipse">
              <a:avLst/>
            </a:prstGeom>
            <a:noFill/>
            <a:ln w="38100">
              <a:solidFill>
                <a:schemeClr val="accent2"/>
              </a:solidFill>
              <a:round/>
              <a:headEnd/>
              <a:tailEnd/>
            </a:ln>
          </p:spPr>
          <p:txBody>
            <a:bodyPr wrap="none" anchor="ctr"/>
            <a:lstStyle/>
            <a:p>
              <a:endParaRPr lang="en-US" sz="1800"/>
            </a:p>
          </p:txBody>
        </p:sp>
        <p:sp>
          <p:nvSpPr>
            <p:cNvPr id="56344" name="Oval 5"/>
            <p:cNvSpPr>
              <a:spLocks noChangeArrowheads="1"/>
            </p:cNvSpPr>
            <p:nvPr/>
          </p:nvSpPr>
          <p:spPr bwMode="auto">
            <a:xfrm>
              <a:off x="3870" y="3089"/>
              <a:ext cx="284" cy="282"/>
            </a:xfrm>
            <a:prstGeom prst="ellipse">
              <a:avLst/>
            </a:prstGeom>
            <a:noFill/>
            <a:ln w="38100">
              <a:solidFill>
                <a:schemeClr val="accent2"/>
              </a:solidFill>
              <a:round/>
              <a:headEnd/>
              <a:tailEnd/>
            </a:ln>
          </p:spPr>
          <p:txBody>
            <a:bodyPr wrap="none" anchor="ctr"/>
            <a:lstStyle/>
            <a:p>
              <a:endParaRPr lang="en-US" sz="1800"/>
            </a:p>
          </p:txBody>
        </p:sp>
        <p:sp>
          <p:nvSpPr>
            <p:cNvPr id="56345" name="Oval 5"/>
            <p:cNvSpPr>
              <a:spLocks noChangeArrowheads="1"/>
            </p:cNvSpPr>
            <p:nvPr/>
          </p:nvSpPr>
          <p:spPr bwMode="auto">
            <a:xfrm>
              <a:off x="2682" y="2778"/>
              <a:ext cx="284" cy="282"/>
            </a:xfrm>
            <a:prstGeom prst="ellipse">
              <a:avLst/>
            </a:prstGeom>
            <a:noFill/>
            <a:ln w="38100">
              <a:solidFill>
                <a:schemeClr val="accent2"/>
              </a:solidFill>
              <a:round/>
              <a:headEnd/>
              <a:tailEnd/>
            </a:ln>
          </p:spPr>
          <p:txBody>
            <a:bodyPr wrap="none" anchor="ctr"/>
            <a:lstStyle/>
            <a:p>
              <a:endParaRPr lang="en-US" sz="1800"/>
            </a:p>
          </p:txBody>
        </p:sp>
        <p:sp>
          <p:nvSpPr>
            <p:cNvPr id="56346" name="Oval 5"/>
            <p:cNvSpPr>
              <a:spLocks noChangeArrowheads="1"/>
            </p:cNvSpPr>
            <p:nvPr/>
          </p:nvSpPr>
          <p:spPr bwMode="auto">
            <a:xfrm>
              <a:off x="1301" y="2460"/>
              <a:ext cx="284" cy="282"/>
            </a:xfrm>
            <a:prstGeom prst="ellipse">
              <a:avLst/>
            </a:prstGeom>
            <a:noFill/>
            <a:ln w="38100">
              <a:solidFill>
                <a:schemeClr val="accent2"/>
              </a:solidFill>
              <a:round/>
              <a:headEnd/>
              <a:tailEnd/>
            </a:ln>
          </p:spPr>
          <p:txBody>
            <a:bodyPr wrap="none" anchor="ctr"/>
            <a:lstStyle/>
            <a:p>
              <a:endParaRPr lang="en-US" sz="1800"/>
            </a:p>
          </p:txBody>
        </p:sp>
        <p:sp>
          <p:nvSpPr>
            <p:cNvPr id="56347" name="Oval 5"/>
            <p:cNvSpPr>
              <a:spLocks noChangeArrowheads="1"/>
            </p:cNvSpPr>
            <p:nvPr/>
          </p:nvSpPr>
          <p:spPr bwMode="auto">
            <a:xfrm>
              <a:off x="931" y="2842"/>
              <a:ext cx="284" cy="282"/>
            </a:xfrm>
            <a:prstGeom prst="ellipse">
              <a:avLst/>
            </a:prstGeom>
            <a:noFill/>
            <a:ln w="38100">
              <a:solidFill>
                <a:schemeClr val="accent2"/>
              </a:solidFill>
              <a:round/>
              <a:headEnd/>
              <a:tailEnd/>
            </a:ln>
          </p:spPr>
          <p:txBody>
            <a:bodyPr wrap="none" anchor="ctr"/>
            <a:lstStyle/>
            <a:p>
              <a:endParaRPr lang="en-US" sz="1800"/>
            </a:p>
          </p:txBody>
        </p:sp>
        <p:sp>
          <p:nvSpPr>
            <p:cNvPr id="56348" name="Oval 5"/>
            <p:cNvSpPr>
              <a:spLocks noChangeArrowheads="1"/>
            </p:cNvSpPr>
            <p:nvPr/>
          </p:nvSpPr>
          <p:spPr bwMode="auto">
            <a:xfrm>
              <a:off x="1507" y="3195"/>
              <a:ext cx="284" cy="282"/>
            </a:xfrm>
            <a:prstGeom prst="ellipse">
              <a:avLst/>
            </a:prstGeom>
            <a:noFill/>
            <a:ln w="38100">
              <a:solidFill>
                <a:schemeClr val="accent2"/>
              </a:solidFill>
              <a:round/>
              <a:headEnd/>
              <a:tailEnd/>
            </a:ln>
          </p:spPr>
          <p:txBody>
            <a:bodyPr wrap="none" anchor="ctr"/>
            <a:lstStyle/>
            <a:p>
              <a:endParaRPr lang="en-US" sz="1800"/>
            </a:p>
          </p:txBody>
        </p:sp>
        <p:pic>
          <p:nvPicPr>
            <p:cNvPr id="56349" name="Picture 3" descr="soldiers-tre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4" y="750"/>
              <a:ext cx="4499" cy="3042"/>
            </a:xfrm>
            <a:prstGeom prst="rect">
              <a:avLst/>
            </a:prstGeom>
            <a:noFill/>
            <a:ln w="9525">
              <a:noFill/>
              <a:miter lim="800000"/>
              <a:headEnd/>
              <a:tailEnd/>
            </a:ln>
          </p:spPr>
        </p:pic>
        <p:sp>
          <p:nvSpPr>
            <p:cNvPr id="56350" name="Rectangle 18"/>
            <p:cNvSpPr>
              <a:spLocks noChangeArrowheads="1"/>
            </p:cNvSpPr>
            <p:nvPr/>
          </p:nvSpPr>
          <p:spPr bwMode="auto">
            <a:xfrm>
              <a:off x="2640" y="3312"/>
              <a:ext cx="432" cy="288"/>
            </a:xfrm>
            <a:prstGeom prst="rect">
              <a:avLst/>
            </a:prstGeom>
            <a:solidFill>
              <a:schemeClr val="bg1"/>
            </a:solidFill>
            <a:ln w="9525">
              <a:noFill/>
              <a:miter lim="800000"/>
              <a:headEnd/>
              <a:tailEnd/>
            </a:ln>
          </p:spPr>
          <p:txBody>
            <a:bodyPr wrap="none" anchor="ctr"/>
            <a:lstStyle/>
            <a:p>
              <a:endParaRPr lang="en-US" sz="1800"/>
            </a:p>
          </p:txBody>
        </p:sp>
        <p:sp>
          <p:nvSpPr>
            <p:cNvPr id="56351" name="Rectangle 19"/>
            <p:cNvSpPr>
              <a:spLocks noChangeArrowheads="1"/>
            </p:cNvSpPr>
            <p:nvPr/>
          </p:nvSpPr>
          <p:spPr bwMode="auto">
            <a:xfrm>
              <a:off x="3648" y="1920"/>
              <a:ext cx="768" cy="288"/>
            </a:xfrm>
            <a:prstGeom prst="rect">
              <a:avLst/>
            </a:prstGeom>
            <a:solidFill>
              <a:schemeClr val="bg1"/>
            </a:solidFill>
            <a:ln w="9525">
              <a:noFill/>
              <a:miter lim="800000"/>
              <a:headEnd/>
              <a:tailEnd/>
            </a:ln>
          </p:spPr>
          <p:txBody>
            <a:bodyPr wrap="none" anchor="ctr"/>
            <a:lstStyle/>
            <a:p>
              <a:endParaRPr lang="en-US" sz="1800"/>
            </a:p>
          </p:txBody>
        </p:sp>
        <p:sp>
          <p:nvSpPr>
            <p:cNvPr id="56352" name="Freeform 85"/>
            <p:cNvSpPr>
              <a:spLocks noChangeArrowheads="1"/>
            </p:cNvSpPr>
            <p:nvPr/>
          </p:nvSpPr>
          <p:spPr bwMode="auto">
            <a:xfrm rot="3451082" flipV="1">
              <a:off x="3018" y="1632"/>
              <a:ext cx="672" cy="768"/>
            </a:xfrm>
            <a:custGeom>
              <a:avLst/>
              <a:gdLst>
                <a:gd name="T0" fmla="*/ 0 w 1298089"/>
                <a:gd name="T1" fmla="*/ 0 h 1253266"/>
                <a:gd name="T2" fmla="*/ 0 w 1298089"/>
                <a:gd name="T3" fmla="*/ 0 h 1253266"/>
                <a:gd name="T4" fmla="*/ 0 w 1298089"/>
                <a:gd name="T5" fmla="*/ 0 h 1253266"/>
                <a:gd name="T6" fmla="*/ 0 w 1298089"/>
                <a:gd name="T7" fmla="*/ 0 h 1253266"/>
                <a:gd name="T8" fmla="*/ 0 60000 65536"/>
                <a:gd name="T9" fmla="*/ 0 60000 65536"/>
                <a:gd name="T10" fmla="*/ 0 60000 65536"/>
                <a:gd name="T11" fmla="*/ 0 60000 65536"/>
                <a:gd name="T12" fmla="*/ 0 w 1298089"/>
                <a:gd name="T13" fmla="*/ 0 h 1253266"/>
                <a:gd name="T14" fmla="*/ 1298089 w 1298089"/>
                <a:gd name="T15" fmla="*/ 1253266 h 1253266"/>
              </a:gdLst>
              <a:ahLst/>
              <a:cxnLst>
                <a:cxn ang="T8">
                  <a:pos x="T0" y="T1"/>
                </a:cxn>
                <a:cxn ang="T9">
                  <a:pos x="T2" y="T3"/>
                </a:cxn>
                <a:cxn ang="T10">
                  <a:pos x="T4" y="T5"/>
                </a:cxn>
                <a:cxn ang="T11">
                  <a:pos x="T6" y="T7"/>
                </a:cxn>
              </a:cxnLst>
              <a:rect l="T12" t="T13" r="T14" b="T15"/>
              <a:pathLst>
                <a:path w="1298089" h="1253266">
                  <a:moveTo>
                    <a:pt x="98611" y="53788"/>
                  </a:moveTo>
                  <a:cubicBezTo>
                    <a:pt x="49305" y="474233"/>
                    <a:pt x="0" y="894678"/>
                    <a:pt x="173915" y="1065007"/>
                  </a:cubicBezTo>
                  <a:cubicBezTo>
                    <a:pt x="347830" y="1235336"/>
                    <a:pt x="986117" y="1253266"/>
                    <a:pt x="1142103" y="1075765"/>
                  </a:cubicBezTo>
                  <a:cubicBezTo>
                    <a:pt x="1298089" y="898264"/>
                    <a:pt x="1203959" y="449132"/>
                    <a:pt x="1109830" y="0"/>
                  </a:cubicBezTo>
                </a:path>
              </a:pathLst>
            </a:custGeom>
            <a:noFill/>
            <a:ln w="22225">
              <a:solidFill>
                <a:srgbClr val="FF0000"/>
              </a:solidFill>
              <a:prstDash val="dash"/>
              <a:round/>
              <a:headEnd/>
              <a:tailEnd/>
            </a:ln>
          </p:spPr>
          <p:txBody>
            <a:bodyPr vert="eaVert" wrap="none"/>
            <a:lstStyle/>
            <a:p>
              <a:endParaRPr lang="en-US"/>
            </a:p>
          </p:txBody>
        </p:sp>
      </p:grpSp>
      <p:sp>
        <p:nvSpPr>
          <p:cNvPr id="56324" name="Line 24"/>
          <p:cNvSpPr>
            <a:spLocks noChangeShapeType="1"/>
          </p:cNvSpPr>
          <p:nvPr/>
        </p:nvSpPr>
        <p:spPr bwMode="auto">
          <a:xfrm>
            <a:off x="4724400" y="2514600"/>
            <a:ext cx="381000" cy="457200"/>
          </a:xfrm>
          <a:prstGeom prst="line">
            <a:avLst/>
          </a:prstGeom>
          <a:noFill/>
          <a:ln w="38100">
            <a:solidFill>
              <a:schemeClr val="hlink"/>
            </a:solidFill>
            <a:round/>
            <a:headEnd/>
            <a:tailEnd type="arrow" w="med" len="med"/>
          </a:ln>
        </p:spPr>
        <p:txBody>
          <a:bodyPr wrap="none" anchor="ctr"/>
          <a:lstStyle/>
          <a:p>
            <a:endParaRPr lang="en-US"/>
          </a:p>
        </p:txBody>
      </p:sp>
      <p:sp>
        <p:nvSpPr>
          <p:cNvPr id="56325" name="Line 25"/>
          <p:cNvSpPr>
            <a:spLocks noChangeShapeType="1"/>
          </p:cNvSpPr>
          <p:nvPr/>
        </p:nvSpPr>
        <p:spPr bwMode="auto">
          <a:xfrm flipH="1" flipV="1">
            <a:off x="5410200" y="3505200"/>
            <a:ext cx="228600" cy="457200"/>
          </a:xfrm>
          <a:prstGeom prst="line">
            <a:avLst/>
          </a:prstGeom>
          <a:noFill/>
          <a:ln w="38100">
            <a:solidFill>
              <a:schemeClr val="hlink"/>
            </a:solidFill>
            <a:round/>
            <a:headEnd/>
            <a:tailEnd type="arrow" w="med" len="med"/>
          </a:ln>
        </p:spPr>
        <p:txBody>
          <a:bodyPr wrap="none" anchor="ctr"/>
          <a:lstStyle/>
          <a:p>
            <a:endParaRPr lang="en-US"/>
          </a:p>
        </p:txBody>
      </p:sp>
      <p:sp>
        <p:nvSpPr>
          <p:cNvPr id="56326" name="AutoShape 26"/>
          <p:cNvSpPr>
            <a:spLocks noChangeArrowheads="1"/>
          </p:cNvSpPr>
          <p:nvPr/>
        </p:nvSpPr>
        <p:spPr bwMode="auto">
          <a:xfrm>
            <a:off x="3581400" y="2667000"/>
            <a:ext cx="1143000" cy="396875"/>
          </a:xfrm>
          <a:prstGeom prst="wedgeRoundRectCallout">
            <a:avLst>
              <a:gd name="adj1" fmla="val 20278"/>
              <a:gd name="adj2" fmla="val -137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7 here</a:t>
            </a:r>
          </a:p>
        </p:txBody>
      </p:sp>
      <p:sp>
        <p:nvSpPr>
          <p:cNvPr id="56327" name="AutoShape 27"/>
          <p:cNvSpPr>
            <a:spLocks noChangeArrowheads="1"/>
          </p:cNvSpPr>
          <p:nvPr/>
        </p:nvSpPr>
        <p:spPr bwMode="auto">
          <a:xfrm>
            <a:off x="4267200" y="3810000"/>
            <a:ext cx="1143000" cy="396875"/>
          </a:xfrm>
          <a:prstGeom prst="wedgeRoundRectCallout">
            <a:avLst>
              <a:gd name="adj1" fmla="val 65278"/>
              <a:gd name="adj2" fmla="val 73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56328" name="Line 28"/>
          <p:cNvSpPr>
            <a:spLocks noChangeShapeType="1"/>
          </p:cNvSpPr>
          <p:nvPr/>
        </p:nvSpPr>
        <p:spPr bwMode="auto">
          <a:xfrm flipH="1">
            <a:off x="5486400" y="2438400"/>
            <a:ext cx="533400" cy="381000"/>
          </a:xfrm>
          <a:prstGeom prst="line">
            <a:avLst/>
          </a:prstGeom>
          <a:noFill/>
          <a:ln w="38100">
            <a:solidFill>
              <a:schemeClr val="hlink"/>
            </a:solidFill>
            <a:round/>
            <a:headEnd/>
            <a:tailEnd type="arrow" w="med" len="med"/>
          </a:ln>
        </p:spPr>
        <p:txBody>
          <a:bodyPr wrap="none" anchor="ctr"/>
          <a:lstStyle/>
          <a:p>
            <a:endParaRPr lang="en-US"/>
          </a:p>
        </p:txBody>
      </p:sp>
      <p:sp>
        <p:nvSpPr>
          <p:cNvPr id="56329" name="AutoShape 29"/>
          <p:cNvSpPr>
            <a:spLocks noChangeArrowheads="1"/>
          </p:cNvSpPr>
          <p:nvPr/>
        </p:nvSpPr>
        <p:spPr bwMode="auto">
          <a:xfrm>
            <a:off x="5105400" y="1905000"/>
            <a:ext cx="1143000" cy="396875"/>
          </a:xfrm>
          <a:prstGeom prst="wedgeRoundRectCallout">
            <a:avLst>
              <a:gd name="adj1" fmla="val 44028"/>
              <a:gd name="adj2" fmla="val 71602"/>
              <a:gd name="adj3" fmla="val 16667"/>
            </a:avLst>
          </a:prstGeom>
          <a:solidFill>
            <a:schemeClr val="hlink"/>
          </a:solidFill>
          <a:ln w="9525">
            <a:solidFill>
              <a:schemeClr val="tx1"/>
            </a:solidFill>
            <a:miter lim="800000"/>
            <a:headEnd/>
            <a:tailEnd/>
          </a:ln>
        </p:spPr>
        <p:txBody>
          <a:bodyPr/>
          <a:lstStyle/>
          <a:p>
            <a:pPr>
              <a:lnSpc>
                <a:spcPct val="80000"/>
              </a:lnSpc>
            </a:pPr>
            <a:r>
              <a:rPr lang="en-US" sz="1800"/>
              <a:t>3 here</a:t>
            </a:r>
          </a:p>
        </p:txBody>
      </p:sp>
      <p:sp>
        <p:nvSpPr>
          <p:cNvPr id="180254" name="AutoShape 30"/>
          <p:cNvSpPr>
            <a:spLocks noChangeArrowheads="1"/>
          </p:cNvSpPr>
          <p:nvPr/>
        </p:nvSpPr>
        <p:spPr bwMode="auto">
          <a:xfrm>
            <a:off x="6248400" y="2971800"/>
            <a:ext cx="2362200" cy="1295400"/>
          </a:xfrm>
          <a:prstGeom prst="cloudCallout">
            <a:avLst>
              <a:gd name="adj1" fmla="val -71102"/>
              <a:gd name="adj2" fmla="val -33088"/>
            </a:avLst>
          </a:prstGeom>
          <a:solidFill>
            <a:schemeClr val="accent2">
              <a:lumMod val="60000"/>
              <a:lumOff val="40000"/>
            </a:schemeClr>
          </a:solidFill>
          <a:ln w="9525">
            <a:solidFill>
              <a:schemeClr val="accent2">
                <a:lumMod val="75000"/>
              </a:schemeClr>
            </a:solidFill>
            <a:round/>
            <a:headEnd/>
            <a:tailEnd/>
          </a:ln>
          <a:effectLst/>
        </p:spPr>
        <p:txBody>
          <a:bodyPr/>
          <a:lstStyle/>
          <a:p>
            <a:pPr fontAlgn="auto">
              <a:spcBef>
                <a:spcPts val="0"/>
              </a:spcBef>
              <a:spcAft>
                <a:spcPts val="0"/>
              </a:spcAft>
              <a:defRPr/>
            </a:pPr>
            <a:r>
              <a:rPr lang="en-US" sz="1800">
                <a:latin typeface="+mn-lt"/>
                <a:cs typeface="+mn-cs"/>
              </a:rPr>
              <a:t>Belief:</a:t>
            </a:r>
            <a:br>
              <a:rPr lang="en-US" sz="1800">
                <a:latin typeface="+mn-lt"/>
                <a:cs typeface="+mn-cs"/>
              </a:rPr>
            </a:br>
            <a:r>
              <a:rPr lang="en-US" sz="1800">
                <a:latin typeface="+mn-lt"/>
                <a:cs typeface="+mn-cs"/>
              </a:rPr>
              <a:t>Must be</a:t>
            </a:r>
          </a:p>
          <a:p>
            <a:pPr fontAlgn="auto">
              <a:spcBef>
                <a:spcPts val="0"/>
              </a:spcBef>
              <a:spcAft>
                <a:spcPts val="0"/>
              </a:spcAft>
              <a:defRPr/>
            </a:pPr>
            <a:r>
              <a:rPr lang="en-US" sz="1800">
                <a:latin typeface="+mn-lt"/>
                <a:cs typeface="+mn-cs"/>
              </a:rPr>
              <a:t>14 of us</a:t>
            </a:r>
          </a:p>
        </p:txBody>
      </p:sp>
      <p:sp>
        <p:nvSpPr>
          <p:cNvPr id="180256" name="Line 32"/>
          <p:cNvSpPr>
            <a:spLocks noChangeShapeType="1"/>
          </p:cNvSpPr>
          <p:nvPr/>
        </p:nvSpPr>
        <p:spPr bwMode="auto">
          <a:xfrm flipV="1">
            <a:off x="2971800" y="5267325"/>
            <a:ext cx="3065463" cy="127000"/>
          </a:xfrm>
          <a:prstGeom prst="line">
            <a:avLst/>
          </a:prstGeom>
          <a:noFill/>
          <a:ln w="38100">
            <a:solidFill>
              <a:schemeClr val="tx1"/>
            </a:solidFill>
            <a:round/>
            <a:headEnd/>
            <a:tailEnd/>
          </a:ln>
        </p:spPr>
        <p:txBody>
          <a:bodyPr/>
          <a:lstStyle/>
          <a:p>
            <a:endParaRPr lang="en-US"/>
          </a:p>
        </p:txBody>
      </p:sp>
      <p:sp>
        <p:nvSpPr>
          <p:cNvPr id="180257" name="Text Box 33"/>
          <p:cNvSpPr txBox="1">
            <a:spLocks noChangeArrowheads="1"/>
          </p:cNvSpPr>
          <p:nvPr/>
        </p:nvSpPr>
        <p:spPr bwMode="auto">
          <a:xfrm rot="-139922">
            <a:off x="3071764" y="5418823"/>
            <a:ext cx="2941217" cy="646331"/>
          </a:xfrm>
          <a:prstGeom prst="rect">
            <a:avLst/>
          </a:prstGeom>
          <a:noFill/>
          <a:ln w="9525">
            <a:noFill/>
            <a:miter lim="800000"/>
            <a:headEnd/>
            <a:tailEnd/>
          </a:ln>
        </p:spPr>
        <p:txBody>
          <a:bodyPr wrap="none">
            <a:spAutoFit/>
          </a:bodyPr>
          <a:lstStyle/>
          <a:p>
            <a:r>
              <a:rPr lang="en-US" sz="1800" dirty="0"/>
              <a:t>wouldn't work correctly</a:t>
            </a:r>
            <a:br>
              <a:rPr lang="en-US" sz="1800" dirty="0"/>
            </a:br>
            <a:r>
              <a:rPr lang="en-US" sz="1800" dirty="0"/>
              <a:t>with a 'loopy' (cyclic) graph</a:t>
            </a:r>
          </a:p>
        </p:txBody>
      </p:sp>
      <p:sp>
        <p:nvSpPr>
          <p:cNvPr id="35" name="Title 1"/>
          <p:cNvSpPr txBox="1">
            <a:spLocks/>
          </p:cNvSpPr>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0000" lnSpcReduction="10000"/>
          </a:bodyPr>
          <a:lst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a:lstStyle>
          <a:p>
            <a:pPr eaLnBrk="1" fontAlgn="auto" hangingPunct="1">
              <a:spcAft>
                <a:spcPts val="0"/>
              </a:spcAft>
              <a:defRPr/>
            </a:pPr>
            <a:r>
              <a:rPr lang="en-US" dirty="0">
                <a:cs typeface="Arial" charset="0"/>
              </a:rPr>
              <a:t> Counting soldiers example (non-circularity)</a:t>
            </a:r>
          </a:p>
        </p:txBody>
      </p:sp>
      <p:sp>
        <p:nvSpPr>
          <p:cNvPr id="2" name="Textfeld 1"/>
          <p:cNvSpPr txBox="1"/>
          <p:nvPr/>
        </p:nvSpPr>
        <p:spPr>
          <a:xfrm rot="21223581">
            <a:off x="5726316" y="5294102"/>
            <a:ext cx="3238800" cy="1200329"/>
          </a:xfrm>
          <a:prstGeom prst="rect">
            <a:avLst/>
          </a:prstGeom>
          <a:solidFill>
            <a:srgbClr val="FFFF99"/>
          </a:solidFill>
        </p:spPr>
        <p:txBody>
          <a:bodyPr wrap="none" rtlCol="0">
            <a:spAutoFit/>
          </a:bodyPr>
          <a:lstStyle/>
          <a:p>
            <a:r>
              <a:rPr lang="de-DE" dirty="0">
                <a:solidFill>
                  <a:srgbClr val="000000"/>
                </a:solidFill>
              </a:rPr>
              <a:t>But </a:t>
            </a:r>
            <a:r>
              <a:rPr lang="de-DE" dirty="0" err="1">
                <a:solidFill>
                  <a:srgbClr val="000000"/>
                </a:solidFill>
              </a:rPr>
              <a:t>you</a:t>
            </a:r>
            <a:r>
              <a:rPr lang="de-DE" dirty="0">
                <a:solidFill>
                  <a:srgbClr val="000000"/>
                </a:solidFill>
              </a:rPr>
              <a:t> </a:t>
            </a:r>
            <a:r>
              <a:rPr lang="de-DE" dirty="0" err="1">
                <a:solidFill>
                  <a:srgbClr val="000000"/>
                </a:solidFill>
              </a:rPr>
              <a:t>might</a:t>
            </a:r>
            <a:r>
              <a:rPr lang="de-DE" dirty="0">
                <a:solidFill>
                  <a:srgbClr val="000000"/>
                </a:solidFill>
              </a:rPr>
              <a:t> </a:t>
            </a:r>
            <a:r>
              <a:rPr lang="de-DE" dirty="0" err="1">
                <a:solidFill>
                  <a:srgbClr val="000000"/>
                </a:solidFill>
              </a:rPr>
              <a:t>foresee</a:t>
            </a:r>
            <a:r>
              <a:rPr lang="de-DE" dirty="0">
                <a:solidFill>
                  <a:srgbClr val="000000"/>
                </a:solidFill>
              </a:rPr>
              <a:t> </a:t>
            </a:r>
          </a:p>
          <a:p>
            <a:r>
              <a:rPr lang="de-DE" dirty="0" err="1">
                <a:solidFill>
                  <a:srgbClr val="000000"/>
                </a:solidFill>
              </a:rPr>
              <a:t>the</a:t>
            </a:r>
            <a:r>
              <a:rPr lang="de-DE" dirty="0">
                <a:solidFill>
                  <a:srgbClr val="000000"/>
                </a:solidFill>
              </a:rPr>
              <a:t> </a:t>
            </a:r>
            <a:r>
              <a:rPr lang="de-DE" dirty="0" err="1">
                <a:solidFill>
                  <a:srgbClr val="0000FF"/>
                </a:solidFill>
              </a:rPr>
              <a:t>junction</a:t>
            </a:r>
            <a:r>
              <a:rPr lang="de-DE" dirty="0">
                <a:solidFill>
                  <a:srgbClr val="000000"/>
                </a:solidFill>
              </a:rPr>
              <a:t> </a:t>
            </a:r>
            <a:r>
              <a:rPr lang="de-DE" dirty="0" err="1">
                <a:solidFill>
                  <a:srgbClr val="0000FF"/>
                </a:solidFill>
              </a:rPr>
              <a:t>tree</a:t>
            </a:r>
            <a:r>
              <a:rPr lang="de-DE" dirty="0">
                <a:solidFill>
                  <a:srgbClr val="0000FF"/>
                </a:solidFill>
              </a:rPr>
              <a:t> </a:t>
            </a:r>
            <a:r>
              <a:rPr lang="de-DE" dirty="0" err="1">
                <a:solidFill>
                  <a:srgbClr val="0000FF"/>
                </a:solidFill>
              </a:rPr>
              <a:t>algorithm</a:t>
            </a:r>
            <a:r>
              <a:rPr lang="de-DE" dirty="0">
                <a:solidFill>
                  <a:srgbClr val="000000"/>
                </a:solidFill>
              </a:rPr>
              <a:t>: </a:t>
            </a:r>
          </a:p>
          <a:p>
            <a:r>
              <a:rPr lang="de-DE" dirty="0" err="1">
                <a:solidFill>
                  <a:srgbClr val="000000"/>
                </a:solidFill>
              </a:rPr>
              <a:t>One</a:t>
            </a:r>
            <a:r>
              <a:rPr lang="de-DE" dirty="0">
                <a:solidFill>
                  <a:srgbClr val="000000"/>
                </a:solidFill>
              </a:rPr>
              <a:t> </a:t>
            </a:r>
            <a:r>
              <a:rPr lang="de-DE" dirty="0" err="1">
                <a:solidFill>
                  <a:srgbClr val="000000"/>
                </a:solidFill>
              </a:rPr>
              <a:t>has</a:t>
            </a:r>
            <a:r>
              <a:rPr lang="de-DE" dirty="0">
                <a:solidFill>
                  <a:srgbClr val="000000"/>
                </a:solidFill>
              </a:rPr>
              <a:t> </a:t>
            </a:r>
            <a:r>
              <a:rPr lang="de-DE" dirty="0" err="1">
                <a:solidFill>
                  <a:srgbClr val="000000"/>
                </a:solidFill>
              </a:rPr>
              <a:t>to</a:t>
            </a:r>
            <a:r>
              <a:rPr lang="de-DE" dirty="0">
                <a:solidFill>
                  <a:srgbClr val="000000"/>
                </a:solidFill>
              </a:rPr>
              <a:t> </a:t>
            </a:r>
            <a:r>
              <a:rPr lang="de-DE" dirty="0" err="1">
                <a:solidFill>
                  <a:srgbClr val="000000"/>
                </a:solidFill>
              </a:rPr>
              <a:t>partition</a:t>
            </a:r>
            <a:r>
              <a:rPr lang="de-DE" dirty="0">
                <a:solidFill>
                  <a:srgbClr val="000000"/>
                </a:solidFill>
              </a:rPr>
              <a:t> </a:t>
            </a:r>
            <a:r>
              <a:rPr lang="de-DE" dirty="0" err="1">
                <a:solidFill>
                  <a:srgbClr val="000000"/>
                </a:solidFill>
              </a:rPr>
              <a:t>the</a:t>
            </a:r>
            <a:r>
              <a:rPr lang="de-DE" dirty="0">
                <a:solidFill>
                  <a:srgbClr val="000000"/>
                </a:solidFill>
              </a:rPr>
              <a:t> </a:t>
            </a:r>
            <a:r>
              <a:rPr lang="de-DE" dirty="0" err="1">
                <a:solidFill>
                  <a:srgbClr val="000000"/>
                </a:solidFill>
              </a:rPr>
              <a:t>graph</a:t>
            </a:r>
            <a:r>
              <a:rPr lang="de-DE" dirty="0">
                <a:solidFill>
                  <a:srgbClr val="000000"/>
                </a:solidFill>
              </a:rPr>
              <a:t> </a:t>
            </a:r>
          </a:p>
          <a:p>
            <a:r>
              <a:rPr lang="de-DE" dirty="0" err="1">
                <a:solidFill>
                  <a:srgbClr val="000000"/>
                </a:solidFill>
              </a:rPr>
              <a:t>into</a:t>
            </a:r>
            <a:r>
              <a:rPr lang="de-DE" dirty="0">
                <a:solidFill>
                  <a:srgbClr val="000000"/>
                </a:solidFill>
              </a:rPr>
              <a:t> a </a:t>
            </a:r>
            <a:r>
              <a:rPr lang="de-DE" dirty="0" err="1">
                <a:solidFill>
                  <a:srgbClr val="000000"/>
                </a:solidFill>
              </a:rPr>
              <a:t>tree</a:t>
            </a:r>
            <a:r>
              <a:rPr lang="de-DE" dirty="0">
                <a:solidFill>
                  <a:srgbClr val="000000"/>
                </a:solidFill>
              </a:rPr>
              <a:t> </a:t>
            </a:r>
            <a:r>
              <a:rPr lang="de-DE" dirty="0" err="1">
                <a:solidFill>
                  <a:srgbClr val="000000"/>
                </a:solidFill>
              </a:rPr>
              <a:t>of</a:t>
            </a:r>
            <a:r>
              <a:rPr lang="de-DE" dirty="0">
                <a:solidFill>
                  <a:srgbClr val="000000"/>
                </a:solidFill>
              </a:rPr>
              <a:t> </a:t>
            </a:r>
            <a:r>
              <a:rPr lang="de-DE" dirty="0" err="1">
                <a:solidFill>
                  <a:srgbClr val="000000"/>
                </a:solidFill>
              </a:rPr>
              <a:t>clusters</a:t>
            </a:r>
            <a:r>
              <a:rPr lang="de-DE" dirty="0">
                <a:solidFill>
                  <a:srgbClr val="000000"/>
                </a:solidFill>
              </a:rPr>
              <a:t> </a:t>
            </a:r>
          </a:p>
        </p:txBody>
      </p:sp>
      <p:sp>
        <p:nvSpPr>
          <p:cNvPr id="33" name="Slide Number Placeholder 3">
            <a:extLst>
              <a:ext uri="{FF2B5EF4-FFF2-40B4-BE49-F238E27FC236}">
                <a16:creationId xmlns:a16="http://schemas.microsoft.com/office/drawing/2014/main" id="{093788F7-75D6-0F45-A99F-E7B06BA9BD94}"/>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72</a:t>
            </a:fld>
            <a:endParaRPr lang="de-DE" dirty="0"/>
          </a:p>
        </p:txBody>
      </p:sp>
    </p:spTree>
    <p:extLst>
      <p:ext uri="{BB962C8B-B14F-4D97-AF65-F5344CB8AC3E}">
        <p14:creationId xmlns:p14="http://schemas.microsoft.com/office/powerpoint/2010/main" val="47092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0256"/>
                                        </p:tgtEl>
                                        <p:attrNameLst>
                                          <p:attrName>style.visibility</p:attrName>
                                        </p:attrNameLst>
                                      </p:cBhvr>
                                      <p:to>
                                        <p:strVal val="visible"/>
                                      </p:to>
                                    </p:set>
                                    <p:animEffect transition="in" filter="wipe(right)">
                                      <p:cBhvr>
                                        <p:cTn id="7" dur="500"/>
                                        <p:tgtEl>
                                          <p:spTgt spid="1802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257"/>
                                        </p:tgtEl>
                                        <p:attrNameLst>
                                          <p:attrName>style.visibility</p:attrName>
                                        </p:attrNameLst>
                                      </p:cBhvr>
                                      <p:to>
                                        <p:strVal val="visible"/>
                                      </p:to>
                                    </p:set>
                                    <p:animEffect transition="in" filter="fade">
                                      <p:cBhvr>
                                        <p:cTn id="10" dur="2000"/>
                                        <p:tgtEl>
                                          <p:spTgt spid="18025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6" grpId="0" animBg="1"/>
      <p:bldP spid="180257" grpId="0"/>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Pearl</a:t>
            </a:r>
            <a:r>
              <a:rPr lang="de-DE" dirty="0">
                <a:latin typeface="Arial"/>
              </a:rPr>
              <a:t>‘</a:t>
            </a:r>
            <a:r>
              <a:rPr lang="en-US" dirty="0"/>
              <a:t>s belief propagation algorithm</a:t>
            </a:r>
          </a:p>
        </p:txBody>
      </p:sp>
      <p:sp>
        <p:nvSpPr>
          <p:cNvPr id="33795" name="Rectangle 3"/>
          <p:cNvSpPr>
            <a:spLocks noGrp="1" noChangeArrowheads="1"/>
          </p:cNvSpPr>
          <p:nvPr>
            <p:ph type="body" sz="half" idx="1"/>
          </p:nvPr>
        </p:nvSpPr>
        <p:spPr>
          <a:xfrm>
            <a:off x="457200" y="1600200"/>
            <a:ext cx="8137525" cy="4530725"/>
          </a:xfrm>
        </p:spPr>
        <p:txBody>
          <a:bodyPr/>
          <a:lstStyle/>
          <a:p>
            <a:r>
              <a:rPr lang="en-US" sz="2400" dirty="0"/>
              <a:t>Local computation for one node </a:t>
            </a:r>
            <a:r>
              <a:rPr lang="en-US" sz="2400" dirty="0">
                <a:solidFill>
                  <a:srgbClr val="008380"/>
                </a:solidFill>
              </a:rPr>
              <a:t>V </a:t>
            </a:r>
            <a:r>
              <a:rPr lang="en-US" sz="2400" dirty="0"/>
              <a:t>desired</a:t>
            </a:r>
          </a:p>
          <a:p>
            <a:r>
              <a:rPr lang="en-US" sz="2400" dirty="0"/>
              <a:t>Information flows through the links of </a:t>
            </a:r>
            <a:r>
              <a:rPr lang="en-US" sz="2400" dirty="0">
                <a:solidFill>
                  <a:srgbClr val="008380"/>
                </a:solidFill>
              </a:rPr>
              <a:t>G</a:t>
            </a:r>
            <a:endParaRPr lang="sk-SK" sz="2400" dirty="0">
              <a:solidFill>
                <a:srgbClr val="008380"/>
              </a:solidFill>
            </a:endParaRPr>
          </a:p>
          <a:p>
            <a:pPr lvl="1"/>
            <a:r>
              <a:rPr lang="sk-SK" sz="2000" dirty="0"/>
              <a:t>flows as messages of two types </a:t>
            </a:r>
            <a:r>
              <a:rPr lang="en-US" sz="2000" dirty="0"/>
              <a:t>– </a:t>
            </a:r>
            <a:r>
              <a:rPr lang="el-GR" sz="2000" dirty="0">
                <a:solidFill>
                  <a:srgbClr val="008380"/>
                </a:solidFill>
                <a:cs typeface="Arial" charset="0"/>
              </a:rPr>
              <a:t>λ</a:t>
            </a:r>
            <a:r>
              <a:rPr lang="en-US" sz="2000" dirty="0">
                <a:cs typeface="Arial" charset="0"/>
              </a:rPr>
              <a:t> and </a:t>
            </a:r>
            <a:r>
              <a:rPr lang="el-GR" sz="2000" dirty="0">
                <a:solidFill>
                  <a:srgbClr val="008380"/>
                </a:solidFill>
                <a:cs typeface="Arial" charset="0"/>
              </a:rPr>
              <a:t>π</a:t>
            </a:r>
          </a:p>
          <a:p>
            <a:r>
              <a:rPr lang="en-US" sz="2400" dirty="0">
                <a:solidFill>
                  <a:srgbClr val="008380"/>
                </a:solidFill>
              </a:rPr>
              <a:t>V </a:t>
            </a:r>
            <a:r>
              <a:rPr lang="en-US" sz="2400" dirty="0"/>
              <a:t>splits network into two </a:t>
            </a:r>
            <a:r>
              <a:rPr lang="en-US" sz="2400" dirty="0">
                <a:solidFill>
                  <a:srgbClr val="FF0000"/>
                </a:solidFill>
              </a:rPr>
              <a:t>disjoint</a:t>
            </a:r>
            <a:r>
              <a:rPr lang="en-US" sz="2400" dirty="0">
                <a:solidFill>
                  <a:srgbClr val="FF6600"/>
                </a:solidFill>
              </a:rPr>
              <a:t> </a:t>
            </a:r>
            <a:r>
              <a:rPr lang="en-US" sz="2400" dirty="0"/>
              <a:t>parts</a:t>
            </a:r>
          </a:p>
          <a:p>
            <a:pPr lvl="1"/>
            <a:r>
              <a:rPr lang="en-US" sz="2000" dirty="0"/>
              <a:t>Strong independence assumptions induced – crucial!</a:t>
            </a:r>
          </a:p>
          <a:p>
            <a:pPr lvl="1"/>
            <a:endParaRPr lang="en-US" sz="2000" dirty="0"/>
          </a:p>
          <a:p>
            <a:r>
              <a:rPr lang="en-US" sz="2400" dirty="0"/>
              <a:t>Denote </a:t>
            </a:r>
            <a:r>
              <a:rPr lang="en-US" sz="2400" dirty="0">
                <a:solidFill>
                  <a:srgbClr val="008380"/>
                </a:solidFill>
              </a:rPr>
              <a:t>E</a:t>
            </a:r>
            <a:r>
              <a:rPr lang="en-US" sz="2400" baseline="-25000" dirty="0">
                <a:solidFill>
                  <a:srgbClr val="008380"/>
                </a:solidFill>
              </a:rPr>
              <a:t>V</a:t>
            </a:r>
            <a:r>
              <a:rPr lang="en-US" sz="2400" baseline="30000" dirty="0">
                <a:solidFill>
                  <a:srgbClr val="008380"/>
                </a:solidFill>
              </a:rPr>
              <a:t>+</a:t>
            </a:r>
            <a:r>
              <a:rPr lang="en-US" sz="2400" dirty="0">
                <a:solidFill>
                  <a:srgbClr val="008380"/>
                </a:solidFill>
              </a:rPr>
              <a:t> </a:t>
            </a:r>
            <a:r>
              <a:rPr lang="en-US" sz="2400" dirty="0"/>
              <a:t>the part of evidence accessible </a:t>
            </a:r>
            <a:br>
              <a:rPr lang="en-US" sz="2400" dirty="0"/>
            </a:br>
            <a:r>
              <a:rPr lang="en-US" sz="2400" dirty="0"/>
              <a:t>through the parents of </a:t>
            </a:r>
            <a:r>
              <a:rPr lang="en-US" sz="2400" dirty="0">
                <a:solidFill>
                  <a:srgbClr val="008380"/>
                </a:solidFill>
              </a:rPr>
              <a:t>V</a:t>
            </a:r>
            <a:r>
              <a:rPr lang="sk-SK" sz="2400" dirty="0"/>
              <a:t> </a:t>
            </a:r>
            <a:r>
              <a:rPr lang="en-US" sz="2400" dirty="0"/>
              <a:t>(</a:t>
            </a:r>
            <a:r>
              <a:rPr lang="en-US" sz="2400" dirty="0">
                <a:solidFill>
                  <a:srgbClr val="0000FF"/>
                </a:solidFill>
              </a:rPr>
              <a:t>causal, </a:t>
            </a:r>
            <a:r>
              <a:rPr lang="en-US" sz="2800" b="1" dirty="0">
                <a:solidFill>
                  <a:srgbClr val="0000FF"/>
                </a:solidFill>
              </a:rPr>
              <a:t>p</a:t>
            </a:r>
            <a:r>
              <a:rPr lang="en-US" sz="2400" dirty="0">
                <a:solidFill>
                  <a:srgbClr val="0000FF"/>
                </a:solidFill>
              </a:rPr>
              <a:t>redictive, </a:t>
            </a:r>
            <a:r>
              <a:rPr lang="en-US" sz="2400" b="1" dirty="0">
                <a:solidFill>
                  <a:srgbClr val="0000FF"/>
                </a:solidFill>
              </a:rPr>
              <a:t>p</a:t>
            </a:r>
            <a:r>
              <a:rPr lang="en-US" sz="2400" dirty="0">
                <a:solidFill>
                  <a:srgbClr val="0000FF"/>
                </a:solidFill>
              </a:rPr>
              <a:t>rior</a:t>
            </a:r>
            <a:r>
              <a:rPr lang="en-US" sz="2400" dirty="0"/>
              <a:t>)</a:t>
            </a:r>
          </a:p>
          <a:p>
            <a:pPr lvl="1"/>
            <a:r>
              <a:rPr lang="en-US" sz="2000" dirty="0"/>
              <a:t>passed downward in </a:t>
            </a:r>
            <a:r>
              <a:rPr lang="el-GR" sz="2000" dirty="0">
                <a:solidFill>
                  <a:srgbClr val="008380"/>
                </a:solidFill>
                <a:cs typeface="Arial" charset="0"/>
              </a:rPr>
              <a:t>π</a:t>
            </a:r>
            <a:r>
              <a:rPr lang="en-US" sz="2000" dirty="0">
                <a:solidFill>
                  <a:srgbClr val="008380"/>
                </a:solidFill>
                <a:cs typeface="Arial" charset="0"/>
              </a:rPr>
              <a:t> </a:t>
            </a:r>
            <a:r>
              <a:rPr lang="en-US" sz="2000" dirty="0">
                <a:cs typeface="Arial" charset="0"/>
              </a:rPr>
              <a:t>messages</a:t>
            </a:r>
            <a:endParaRPr lang="en-US" sz="2000" dirty="0"/>
          </a:p>
          <a:p>
            <a:r>
              <a:rPr lang="en-US" sz="2400" dirty="0"/>
              <a:t>Analogously, let</a:t>
            </a:r>
            <a:r>
              <a:rPr lang="en-US" sz="2400" i="1" dirty="0">
                <a:solidFill>
                  <a:srgbClr val="008380"/>
                </a:solidFill>
              </a:rPr>
              <a:t> E</a:t>
            </a:r>
            <a:r>
              <a:rPr lang="en-US" sz="2400" i="1" baseline="-25000" dirty="0">
                <a:solidFill>
                  <a:srgbClr val="008380"/>
                </a:solidFill>
              </a:rPr>
              <a:t>V</a:t>
            </a:r>
            <a:r>
              <a:rPr lang="en-US" sz="2400" i="1" baseline="30000" dirty="0">
                <a:solidFill>
                  <a:srgbClr val="008380"/>
                </a:solidFill>
              </a:rPr>
              <a:t>-</a:t>
            </a:r>
            <a:r>
              <a:rPr lang="en-US" sz="2400" i="1" dirty="0">
                <a:solidFill>
                  <a:srgbClr val="008380"/>
                </a:solidFill>
              </a:rPr>
              <a:t> </a:t>
            </a:r>
            <a:r>
              <a:rPr lang="sk-SK" sz="2400" dirty="0"/>
              <a:t>be </a:t>
            </a:r>
            <a:r>
              <a:rPr lang="en-US" sz="2400" dirty="0"/>
              <a:t>the </a:t>
            </a:r>
            <a:r>
              <a:rPr lang="en-US" sz="2400" dirty="0">
                <a:solidFill>
                  <a:srgbClr val="0000FF"/>
                </a:solidFill>
              </a:rPr>
              <a:t>diagnostic (or </a:t>
            </a:r>
            <a:r>
              <a:rPr lang="en-US" sz="2400" b="1" dirty="0">
                <a:solidFill>
                  <a:srgbClr val="0000FF"/>
                </a:solidFill>
              </a:rPr>
              <a:t>l</a:t>
            </a:r>
            <a:r>
              <a:rPr lang="en-US" sz="2400" dirty="0">
                <a:solidFill>
                  <a:srgbClr val="0000FF"/>
                </a:solidFill>
              </a:rPr>
              <a:t>ikelihood) </a:t>
            </a:r>
            <a:r>
              <a:rPr lang="en-US" sz="2400" dirty="0"/>
              <a:t>evidence</a:t>
            </a:r>
          </a:p>
          <a:p>
            <a:pPr lvl="1"/>
            <a:r>
              <a:rPr lang="en-US" sz="2000" dirty="0"/>
              <a:t>passed upwards in </a:t>
            </a:r>
            <a:r>
              <a:rPr lang="el-GR" sz="2000" dirty="0">
                <a:solidFill>
                  <a:srgbClr val="008380"/>
                </a:solidFill>
                <a:cs typeface="Arial" charset="0"/>
              </a:rPr>
              <a:t>λ</a:t>
            </a:r>
            <a:r>
              <a:rPr lang="en-US" sz="2000" dirty="0">
                <a:solidFill>
                  <a:srgbClr val="008380"/>
                </a:solidFill>
                <a:cs typeface="Arial" charset="0"/>
              </a:rPr>
              <a:t> </a:t>
            </a:r>
            <a:r>
              <a:rPr lang="en-US" sz="2000" dirty="0">
                <a:cs typeface="Arial" charset="0"/>
              </a:rPr>
              <a:t>messages</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482043F-0387-F041-8FDA-547AE87F610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73</a:t>
            </a:fld>
            <a:endParaRPr lang="de-DE" dirty="0"/>
          </a:p>
        </p:txBody>
      </p:sp>
    </p:spTree>
    <p:extLst>
      <p:ext uri="{BB962C8B-B14F-4D97-AF65-F5344CB8AC3E}">
        <p14:creationId xmlns:p14="http://schemas.microsoft.com/office/powerpoint/2010/main" val="10044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Pearl</a:t>
            </a:r>
            <a:r>
              <a:rPr lang="de-DE" dirty="0">
                <a:latin typeface="Arial"/>
              </a:rPr>
              <a:t>‘</a:t>
            </a:r>
            <a:r>
              <a:rPr lang="en-US" dirty="0"/>
              <a:t>s Belief Propagation</a:t>
            </a:r>
          </a:p>
        </p:txBody>
      </p:sp>
      <p:sp>
        <p:nvSpPr>
          <p:cNvPr id="31748" name="Oval 4"/>
          <p:cNvSpPr>
            <a:spLocks noChangeArrowheads="1"/>
          </p:cNvSpPr>
          <p:nvPr/>
        </p:nvSpPr>
        <p:spPr bwMode="auto">
          <a:xfrm>
            <a:off x="4267200" y="3200400"/>
            <a:ext cx="4572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31749" name="Oval 5"/>
          <p:cNvSpPr>
            <a:spLocks noChangeArrowheads="1"/>
          </p:cNvSpPr>
          <p:nvPr/>
        </p:nvSpPr>
        <p:spPr bwMode="auto">
          <a:xfrm>
            <a:off x="6400800" y="1600200"/>
            <a:ext cx="4572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U</a:t>
            </a:r>
            <a:r>
              <a:rPr lang="en-US" baseline="-25000"/>
              <a:t>2</a:t>
            </a:r>
            <a:endParaRPr lang="en-US"/>
          </a:p>
        </p:txBody>
      </p:sp>
      <p:sp>
        <p:nvSpPr>
          <p:cNvPr id="31750" name="Oval 6"/>
          <p:cNvSpPr>
            <a:spLocks noChangeArrowheads="1"/>
          </p:cNvSpPr>
          <p:nvPr/>
        </p:nvSpPr>
        <p:spPr bwMode="auto">
          <a:xfrm>
            <a:off x="1828800" y="5257800"/>
            <a:ext cx="4572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1</a:t>
            </a:r>
            <a:endParaRPr lang="en-US"/>
          </a:p>
        </p:txBody>
      </p:sp>
      <p:sp>
        <p:nvSpPr>
          <p:cNvPr id="31751" name="Oval 7"/>
          <p:cNvSpPr>
            <a:spLocks noChangeArrowheads="1"/>
          </p:cNvSpPr>
          <p:nvPr/>
        </p:nvSpPr>
        <p:spPr bwMode="auto">
          <a:xfrm>
            <a:off x="6400800" y="5257800"/>
            <a:ext cx="4572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2</a:t>
            </a:r>
            <a:endParaRPr lang="en-US"/>
          </a:p>
        </p:txBody>
      </p:sp>
      <p:sp>
        <p:nvSpPr>
          <p:cNvPr id="31752" name="Oval 8"/>
          <p:cNvSpPr>
            <a:spLocks noChangeArrowheads="1"/>
          </p:cNvSpPr>
          <p:nvPr/>
        </p:nvSpPr>
        <p:spPr bwMode="auto">
          <a:xfrm>
            <a:off x="1828800" y="1600200"/>
            <a:ext cx="4572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U</a:t>
            </a:r>
            <a:r>
              <a:rPr lang="en-US" baseline="-25000"/>
              <a:t>1</a:t>
            </a:r>
            <a:endParaRPr lang="en-US"/>
          </a:p>
        </p:txBody>
      </p:sp>
      <p:sp>
        <p:nvSpPr>
          <p:cNvPr id="31755" name="Line 11"/>
          <p:cNvSpPr>
            <a:spLocks noChangeShapeType="1"/>
          </p:cNvSpPr>
          <p:nvPr/>
        </p:nvSpPr>
        <p:spPr bwMode="auto">
          <a:xfrm>
            <a:off x="2219325" y="1987550"/>
            <a:ext cx="2047875" cy="13652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56" name="Line 12"/>
          <p:cNvSpPr>
            <a:spLocks noChangeShapeType="1"/>
          </p:cNvSpPr>
          <p:nvPr/>
        </p:nvSpPr>
        <p:spPr bwMode="auto">
          <a:xfrm flipH="1">
            <a:off x="4724400" y="1987550"/>
            <a:ext cx="1744663" cy="13652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57" name="Line 13"/>
          <p:cNvSpPr>
            <a:spLocks noChangeShapeType="1"/>
          </p:cNvSpPr>
          <p:nvPr/>
        </p:nvSpPr>
        <p:spPr bwMode="auto">
          <a:xfrm>
            <a:off x="4648200" y="3581400"/>
            <a:ext cx="1820863" cy="17446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58" name="Line 14"/>
          <p:cNvSpPr>
            <a:spLocks noChangeShapeType="1"/>
          </p:cNvSpPr>
          <p:nvPr/>
        </p:nvSpPr>
        <p:spPr bwMode="auto">
          <a:xfrm flipH="1">
            <a:off x="2219325" y="3581400"/>
            <a:ext cx="2125663" cy="17446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59" name="Line 15"/>
          <p:cNvSpPr>
            <a:spLocks noChangeShapeType="1"/>
          </p:cNvSpPr>
          <p:nvPr/>
        </p:nvSpPr>
        <p:spPr bwMode="auto">
          <a:xfrm flipH="1">
            <a:off x="1460500" y="5629275"/>
            <a:ext cx="368300" cy="3794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0" name="Line 16"/>
          <p:cNvSpPr>
            <a:spLocks noChangeShapeType="1"/>
          </p:cNvSpPr>
          <p:nvPr/>
        </p:nvSpPr>
        <p:spPr bwMode="auto">
          <a:xfrm>
            <a:off x="2219325" y="5629275"/>
            <a:ext cx="379413" cy="3794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1" name="Line 17"/>
          <p:cNvSpPr>
            <a:spLocks noChangeShapeType="1"/>
          </p:cNvSpPr>
          <p:nvPr/>
        </p:nvSpPr>
        <p:spPr bwMode="auto">
          <a:xfrm flipH="1">
            <a:off x="1460500" y="1987550"/>
            <a:ext cx="455613" cy="4556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2" name="Line 18"/>
          <p:cNvSpPr>
            <a:spLocks noChangeShapeType="1"/>
          </p:cNvSpPr>
          <p:nvPr/>
        </p:nvSpPr>
        <p:spPr bwMode="auto">
          <a:xfrm flipH="1">
            <a:off x="6089650" y="5629275"/>
            <a:ext cx="379413" cy="3794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4" name="Line 20"/>
          <p:cNvSpPr>
            <a:spLocks noChangeShapeType="1"/>
          </p:cNvSpPr>
          <p:nvPr/>
        </p:nvSpPr>
        <p:spPr bwMode="auto">
          <a:xfrm>
            <a:off x="6772275" y="1987550"/>
            <a:ext cx="531813" cy="5302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5" name="Line 21"/>
          <p:cNvSpPr>
            <a:spLocks noChangeShapeType="1"/>
          </p:cNvSpPr>
          <p:nvPr/>
        </p:nvSpPr>
        <p:spPr bwMode="auto">
          <a:xfrm>
            <a:off x="6772275" y="5629275"/>
            <a:ext cx="379413" cy="3794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6" name="Line 22"/>
          <p:cNvSpPr>
            <a:spLocks noChangeShapeType="1"/>
          </p:cNvSpPr>
          <p:nvPr/>
        </p:nvSpPr>
        <p:spPr bwMode="auto">
          <a:xfrm>
            <a:off x="1612900" y="1152525"/>
            <a:ext cx="303213" cy="5302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8" name="Line 24"/>
          <p:cNvSpPr>
            <a:spLocks noChangeShapeType="1"/>
          </p:cNvSpPr>
          <p:nvPr/>
        </p:nvSpPr>
        <p:spPr bwMode="auto">
          <a:xfrm flipH="1">
            <a:off x="2219325" y="1152525"/>
            <a:ext cx="227013" cy="5302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69" name="Line 25"/>
          <p:cNvSpPr>
            <a:spLocks noChangeShapeType="1"/>
          </p:cNvSpPr>
          <p:nvPr/>
        </p:nvSpPr>
        <p:spPr bwMode="auto">
          <a:xfrm>
            <a:off x="6242050" y="1152525"/>
            <a:ext cx="227013" cy="5302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0" name="Line 26"/>
          <p:cNvSpPr>
            <a:spLocks noChangeShapeType="1"/>
          </p:cNvSpPr>
          <p:nvPr/>
        </p:nvSpPr>
        <p:spPr bwMode="auto">
          <a:xfrm flipH="1">
            <a:off x="6772275" y="1152525"/>
            <a:ext cx="379413" cy="5302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1" name="Rectangle 27"/>
          <p:cNvSpPr>
            <a:spLocks noChangeArrowheads="1"/>
          </p:cNvSpPr>
          <p:nvPr/>
        </p:nvSpPr>
        <p:spPr bwMode="auto">
          <a:xfrm>
            <a:off x="5895975" y="2649538"/>
            <a:ext cx="12557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l-GR" i="1"/>
              <a:t>π</a:t>
            </a:r>
            <a:r>
              <a:rPr lang="en-US" i="1"/>
              <a:t>(U</a:t>
            </a:r>
            <a:r>
              <a:rPr lang="en-US" i="1" baseline="-25000"/>
              <a:t>2</a:t>
            </a:r>
            <a:r>
              <a:rPr lang="en-US" i="1"/>
              <a:t>)</a:t>
            </a:r>
          </a:p>
        </p:txBody>
      </p:sp>
      <p:sp>
        <p:nvSpPr>
          <p:cNvPr id="31772" name="Line 28"/>
          <p:cNvSpPr>
            <a:spLocks noChangeShapeType="1"/>
          </p:cNvSpPr>
          <p:nvPr/>
        </p:nvSpPr>
        <p:spPr bwMode="auto">
          <a:xfrm flipH="1">
            <a:off x="5705475" y="2530475"/>
            <a:ext cx="379413" cy="3032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3" name="Line 29"/>
          <p:cNvSpPr>
            <a:spLocks noChangeShapeType="1"/>
          </p:cNvSpPr>
          <p:nvPr/>
        </p:nvSpPr>
        <p:spPr bwMode="auto">
          <a:xfrm flipH="1">
            <a:off x="3281363" y="4340225"/>
            <a:ext cx="379412" cy="3032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4" name="Rectangle 30"/>
          <p:cNvSpPr>
            <a:spLocks noChangeArrowheads="1"/>
          </p:cNvSpPr>
          <p:nvPr/>
        </p:nvSpPr>
        <p:spPr bwMode="auto">
          <a:xfrm>
            <a:off x="3492500" y="4340225"/>
            <a:ext cx="7270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i="1"/>
              <a:t>π</a:t>
            </a:r>
            <a:r>
              <a:rPr lang="en-US" i="1"/>
              <a:t>(V</a:t>
            </a:r>
            <a:r>
              <a:rPr lang="en-US" i="1" baseline="-25000"/>
              <a:t>1</a:t>
            </a:r>
            <a:r>
              <a:rPr lang="en-US" i="1"/>
              <a:t>)</a:t>
            </a:r>
          </a:p>
        </p:txBody>
      </p:sp>
      <p:sp>
        <p:nvSpPr>
          <p:cNvPr id="31775" name="Line 31"/>
          <p:cNvSpPr>
            <a:spLocks noChangeShapeType="1"/>
          </p:cNvSpPr>
          <p:nvPr/>
        </p:nvSpPr>
        <p:spPr bwMode="auto">
          <a:xfrm>
            <a:off x="3216275" y="2443163"/>
            <a:ext cx="550863" cy="3857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6" name="Line 32"/>
          <p:cNvSpPr>
            <a:spLocks noChangeShapeType="1"/>
          </p:cNvSpPr>
          <p:nvPr/>
        </p:nvSpPr>
        <p:spPr bwMode="auto">
          <a:xfrm flipH="1" flipV="1">
            <a:off x="3038475" y="2708275"/>
            <a:ext cx="52705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7" name="Line 33"/>
          <p:cNvSpPr>
            <a:spLocks noChangeShapeType="1"/>
          </p:cNvSpPr>
          <p:nvPr/>
        </p:nvSpPr>
        <p:spPr bwMode="auto">
          <a:xfrm flipH="1" flipV="1">
            <a:off x="5289550" y="4414838"/>
            <a:ext cx="379413"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8" name="Line 34"/>
          <p:cNvSpPr>
            <a:spLocks noChangeShapeType="1"/>
          </p:cNvSpPr>
          <p:nvPr/>
        </p:nvSpPr>
        <p:spPr bwMode="auto">
          <a:xfrm>
            <a:off x="5494338" y="4227513"/>
            <a:ext cx="420687" cy="4159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79" name="Rectangle 35"/>
          <p:cNvSpPr>
            <a:spLocks noChangeArrowheads="1"/>
          </p:cNvSpPr>
          <p:nvPr/>
        </p:nvSpPr>
        <p:spPr bwMode="auto">
          <a:xfrm>
            <a:off x="5668963" y="4156075"/>
            <a:ext cx="110331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l-GR" i="1"/>
              <a:t>π</a:t>
            </a:r>
            <a:r>
              <a:rPr lang="en-US" i="1"/>
              <a:t>(V</a:t>
            </a:r>
            <a:r>
              <a:rPr lang="en-US" i="1" baseline="-25000"/>
              <a:t>2</a:t>
            </a:r>
            <a:r>
              <a:rPr lang="en-US" i="1"/>
              <a:t>)</a:t>
            </a:r>
          </a:p>
        </p:txBody>
      </p:sp>
      <p:sp>
        <p:nvSpPr>
          <p:cNvPr id="31780" name="Rectangle 36"/>
          <p:cNvSpPr>
            <a:spLocks noChangeArrowheads="1"/>
          </p:cNvSpPr>
          <p:nvPr/>
        </p:nvSpPr>
        <p:spPr bwMode="auto">
          <a:xfrm>
            <a:off x="3492500" y="2333625"/>
            <a:ext cx="8524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l-GR" i="1"/>
              <a:t>π</a:t>
            </a:r>
            <a:r>
              <a:rPr lang="en-US" i="1"/>
              <a:t>(U</a:t>
            </a:r>
            <a:r>
              <a:rPr lang="en-US" i="1" baseline="-25000"/>
              <a:t>1</a:t>
            </a:r>
            <a:r>
              <a:rPr lang="en-US" i="1"/>
              <a:t>)</a:t>
            </a:r>
          </a:p>
        </p:txBody>
      </p:sp>
      <p:sp>
        <p:nvSpPr>
          <p:cNvPr id="31781" name="Rectangle 37"/>
          <p:cNvSpPr>
            <a:spLocks noChangeArrowheads="1"/>
          </p:cNvSpPr>
          <p:nvPr/>
        </p:nvSpPr>
        <p:spPr bwMode="auto">
          <a:xfrm>
            <a:off x="2598738" y="2833688"/>
            <a:ext cx="6985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i="1" dirty="0"/>
              <a:t>λ</a:t>
            </a:r>
            <a:r>
              <a:rPr lang="en-US" i="1" dirty="0"/>
              <a:t>(U</a:t>
            </a:r>
            <a:r>
              <a:rPr lang="en-US" i="1" baseline="-25000" dirty="0"/>
              <a:t>1</a:t>
            </a:r>
            <a:r>
              <a:rPr lang="en-US" i="1" dirty="0"/>
              <a:t>)</a:t>
            </a:r>
          </a:p>
        </p:txBody>
      </p:sp>
      <p:sp>
        <p:nvSpPr>
          <p:cNvPr id="31782" name="Rectangle 38"/>
          <p:cNvSpPr>
            <a:spLocks noChangeArrowheads="1"/>
          </p:cNvSpPr>
          <p:nvPr/>
        </p:nvSpPr>
        <p:spPr bwMode="auto">
          <a:xfrm>
            <a:off x="4808538" y="4522788"/>
            <a:ext cx="685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i="1"/>
              <a:t>λ</a:t>
            </a:r>
            <a:r>
              <a:rPr lang="en-US" i="1"/>
              <a:t>(V</a:t>
            </a:r>
            <a:r>
              <a:rPr lang="en-US" i="1" baseline="-25000"/>
              <a:t>2</a:t>
            </a:r>
            <a:r>
              <a:rPr lang="en-US" i="1"/>
              <a:t>)</a:t>
            </a:r>
          </a:p>
        </p:txBody>
      </p:sp>
      <p:sp>
        <p:nvSpPr>
          <p:cNvPr id="31783" name="Line 39"/>
          <p:cNvSpPr>
            <a:spLocks noChangeShapeType="1"/>
          </p:cNvSpPr>
          <p:nvPr/>
        </p:nvSpPr>
        <p:spPr bwMode="auto">
          <a:xfrm flipV="1">
            <a:off x="5291138" y="2295525"/>
            <a:ext cx="414337" cy="3540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84" name="Line 40"/>
          <p:cNvSpPr>
            <a:spLocks noChangeShapeType="1"/>
          </p:cNvSpPr>
          <p:nvPr/>
        </p:nvSpPr>
        <p:spPr bwMode="auto">
          <a:xfrm flipV="1">
            <a:off x="3019425" y="4038600"/>
            <a:ext cx="473075"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1785" name="Rectangle 41"/>
          <p:cNvSpPr>
            <a:spLocks noChangeArrowheads="1"/>
          </p:cNvSpPr>
          <p:nvPr/>
        </p:nvSpPr>
        <p:spPr bwMode="auto">
          <a:xfrm>
            <a:off x="2446338" y="3971925"/>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i="1"/>
              <a:t>λ</a:t>
            </a:r>
            <a:r>
              <a:rPr lang="en-US" i="1"/>
              <a:t>(V</a:t>
            </a:r>
            <a:r>
              <a:rPr lang="en-US" i="1" baseline="-25000"/>
              <a:t>1</a:t>
            </a:r>
            <a:r>
              <a:rPr lang="en-US" i="1"/>
              <a:t>)</a:t>
            </a:r>
          </a:p>
        </p:txBody>
      </p:sp>
      <p:sp>
        <p:nvSpPr>
          <p:cNvPr id="31786" name="Rectangle 42"/>
          <p:cNvSpPr>
            <a:spLocks noChangeArrowheads="1"/>
          </p:cNvSpPr>
          <p:nvPr/>
        </p:nvSpPr>
        <p:spPr bwMode="auto">
          <a:xfrm>
            <a:off x="4724400" y="2111375"/>
            <a:ext cx="6985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i="1"/>
              <a:t>λ</a:t>
            </a:r>
            <a:r>
              <a:rPr lang="en-US" i="1"/>
              <a:t>(U</a:t>
            </a:r>
            <a:r>
              <a:rPr lang="en-US" i="1" baseline="-25000"/>
              <a:t>2</a:t>
            </a:r>
            <a:r>
              <a:rPr lang="en-US" i="1"/>
              <a:t>)</a:t>
            </a:r>
          </a:p>
        </p:txBody>
      </p:sp>
      <p:sp>
        <p:nvSpPr>
          <p:cNvPr id="38" name="Slide Number Placeholder 3">
            <a:extLst>
              <a:ext uri="{FF2B5EF4-FFF2-40B4-BE49-F238E27FC236}">
                <a16:creationId xmlns:a16="http://schemas.microsoft.com/office/drawing/2014/main" id="{B8CACC6B-0403-194B-91B9-F06EEA8AC11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74</a:t>
            </a:fld>
            <a:endParaRPr lang="de-DE" dirty="0"/>
          </a:p>
        </p:txBody>
      </p:sp>
    </p:spTree>
    <p:extLst>
      <p:ext uri="{BB962C8B-B14F-4D97-AF65-F5344CB8AC3E}">
        <p14:creationId xmlns:p14="http://schemas.microsoft.com/office/powerpoint/2010/main" val="3914714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The </a:t>
            </a:r>
            <a:r>
              <a:rPr lang="en-US" dirty="0">
                <a:sym typeface="Symbol" charset="0"/>
              </a:rPr>
              <a:t> </a:t>
            </a:r>
            <a:r>
              <a:rPr lang="en-US" dirty="0"/>
              <a:t>Messages</a:t>
            </a:r>
          </a:p>
        </p:txBody>
      </p:sp>
      <p:sp>
        <p:nvSpPr>
          <p:cNvPr id="35843" name="Rectangle 3"/>
          <p:cNvSpPr>
            <a:spLocks noGrp="1" noChangeArrowheads="1"/>
          </p:cNvSpPr>
          <p:nvPr>
            <p:ph type="body" idx="1"/>
          </p:nvPr>
        </p:nvSpPr>
        <p:spPr/>
        <p:txBody>
          <a:bodyPr/>
          <a:lstStyle/>
          <a:p>
            <a:r>
              <a:rPr lang="en-US" sz="2400" dirty="0"/>
              <a:t>What are the messages?</a:t>
            </a:r>
          </a:p>
          <a:p>
            <a:r>
              <a:rPr lang="en-US" sz="2400" dirty="0"/>
              <a:t>For simplicity, let the nodes be Boolean</a:t>
            </a:r>
            <a:endParaRPr lang="en-US" sz="2400" i="1" dirty="0"/>
          </a:p>
        </p:txBody>
      </p:sp>
      <p:sp>
        <p:nvSpPr>
          <p:cNvPr id="35847" name="Oval 7"/>
          <p:cNvSpPr>
            <a:spLocks noChangeArrowheads="1"/>
          </p:cNvSpPr>
          <p:nvPr/>
        </p:nvSpPr>
        <p:spPr bwMode="auto">
          <a:xfrm>
            <a:off x="1219200" y="3200400"/>
            <a:ext cx="609600" cy="609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1</a:t>
            </a:r>
            <a:endParaRPr lang="en-US"/>
          </a:p>
        </p:txBody>
      </p:sp>
      <p:sp>
        <p:nvSpPr>
          <p:cNvPr id="35848" name="Oval 8"/>
          <p:cNvSpPr>
            <a:spLocks noChangeArrowheads="1"/>
          </p:cNvSpPr>
          <p:nvPr/>
        </p:nvSpPr>
        <p:spPr bwMode="auto">
          <a:xfrm>
            <a:off x="1219200" y="4800600"/>
            <a:ext cx="609600" cy="609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2</a:t>
            </a:r>
            <a:endParaRPr lang="en-US"/>
          </a:p>
        </p:txBody>
      </p:sp>
      <p:sp>
        <p:nvSpPr>
          <p:cNvPr id="35849" name="Line 9"/>
          <p:cNvSpPr>
            <a:spLocks noChangeShapeType="1"/>
          </p:cNvSpPr>
          <p:nvPr/>
        </p:nvSpPr>
        <p:spPr bwMode="auto">
          <a:xfrm>
            <a:off x="1524000" y="3810000"/>
            <a:ext cx="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aphicFrame>
        <p:nvGraphicFramePr>
          <p:cNvPr id="35953" name="Group 113"/>
          <p:cNvGraphicFramePr>
            <a:graphicFrameLocks noGrp="1"/>
          </p:cNvGraphicFramePr>
          <p:nvPr/>
        </p:nvGraphicFramePr>
        <p:xfrm>
          <a:off x="2095500" y="2713038"/>
          <a:ext cx="1333500" cy="731520"/>
        </p:xfrm>
        <a:graphic>
          <a:graphicData uri="http://schemas.openxmlformats.org/drawingml/2006/table">
            <a:tbl>
              <a:tblPr/>
              <a:tblGrid>
                <a:gridCol w="803275">
                  <a:extLst>
                    <a:ext uri="{9D8B030D-6E8A-4147-A177-3AD203B41FA5}">
                      <a16:colId xmlns:a16="http://schemas.microsoft.com/office/drawing/2014/main" val="20000"/>
                    </a:ext>
                  </a:extLst>
                </a:gridCol>
                <a:gridCol w="530225">
                  <a:extLst>
                    <a:ext uri="{9D8B030D-6E8A-4147-A177-3AD203B41FA5}">
                      <a16:colId xmlns:a16="http://schemas.microsoft.com/office/drawing/2014/main" val="20001"/>
                    </a:ext>
                  </a:extLst>
                </a:gridCol>
              </a:tblGrid>
              <a:tr h="1778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1</a:t>
                      </a:r>
                      <a:r>
                        <a:rPr kumimoji="0" lang="en-US" sz="1800" b="0" i="0" u="none" strike="noStrike" cap="none" normalizeH="0" baseline="0">
                          <a:ln>
                            <a:noFill/>
                          </a:ln>
                          <a:solidFill>
                            <a:schemeClr val="tx1"/>
                          </a:solidFill>
                          <a:effectLst/>
                          <a:latin typeface="Arial" charset="0"/>
                          <a:ea typeface="ＭＳ Ｐゴシック"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2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1</a:t>
                      </a:r>
                      <a:r>
                        <a:rPr kumimoji="0" lang="en-US" sz="1800" b="0" i="0" u="none" strike="noStrike" cap="none" normalizeH="0" baseline="0">
                          <a:ln>
                            <a:noFill/>
                          </a:ln>
                          <a:solidFill>
                            <a:schemeClr val="tx1"/>
                          </a:solidFill>
                          <a:effectLst/>
                          <a:latin typeface="Arial" charset="0"/>
                          <a:ea typeface="ＭＳ Ｐゴシック"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5974" name="Group 134"/>
          <p:cNvGraphicFramePr>
            <a:graphicFrameLocks noGrp="1"/>
          </p:cNvGraphicFramePr>
          <p:nvPr/>
        </p:nvGraphicFramePr>
        <p:xfrm>
          <a:off x="2362200" y="4495800"/>
          <a:ext cx="2362200" cy="1219200"/>
        </p:xfrm>
        <a:graphic>
          <a:graphicData uri="http://schemas.openxmlformats.org/drawingml/2006/table">
            <a:tbl>
              <a:tblPr/>
              <a:tblGrid>
                <a:gridCol w="877888">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1362">
                  <a:extLst>
                    <a:ext uri="{9D8B030D-6E8A-4147-A177-3AD203B41FA5}">
                      <a16:colId xmlns:a16="http://schemas.microsoft.com/office/drawing/2014/main" val="20002"/>
                    </a:ext>
                  </a:extLst>
                </a:gridCol>
              </a:tblGrid>
              <a:tr h="3778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1</a:t>
                      </a:r>
                      <a:r>
                        <a:rPr kumimoji="0" lang="en-US" sz="1800" b="0" i="0" u="none" strike="noStrike" cap="none" normalizeH="0" baseline="0">
                          <a:ln>
                            <a:noFill/>
                          </a:ln>
                          <a:solidFill>
                            <a:schemeClr val="tx1"/>
                          </a:solidFill>
                          <a:effectLst/>
                          <a:latin typeface="Arial" charset="0"/>
                          <a:ea typeface="ＭＳ Ｐゴシック"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1</a:t>
                      </a:r>
                      <a:r>
                        <a:rPr kumimoji="0" lang="en-US" sz="1800" b="0" i="0" u="none" strike="noStrike" cap="none" normalizeH="0" baseline="0">
                          <a:ln>
                            <a:noFill/>
                          </a:ln>
                          <a:solidFill>
                            <a:schemeClr val="tx1"/>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2</a:t>
                      </a:r>
                      <a:r>
                        <a:rPr kumimoji="0" lang="en-US" sz="1800" b="0" i="0" u="none" strike="noStrike" cap="none" normalizeH="0" baseline="0">
                          <a:ln>
                            <a:noFill/>
                          </a:ln>
                          <a:solidFill>
                            <a:schemeClr val="tx1"/>
                          </a:solidFill>
                          <a:effectLst/>
                          <a:latin typeface="Arial" charset="0"/>
                          <a:ea typeface="ＭＳ Ｐゴシック"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2</a:t>
                      </a:r>
                      <a:r>
                        <a:rPr kumimoji="0" lang="en-US" sz="1800" b="0" i="0" u="none" strike="noStrike" cap="none" normalizeH="0" baseline="0">
                          <a:ln>
                            <a:noFill/>
                          </a:ln>
                          <a:solidFill>
                            <a:schemeClr val="tx1"/>
                          </a:solidFill>
                          <a:effectLst/>
                          <a:latin typeface="Arial" charset="0"/>
                          <a:ea typeface="ＭＳ Ｐゴシック"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970" name="Line 130"/>
          <p:cNvSpPr>
            <a:spLocks noChangeShapeType="1"/>
          </p:cNvSpPr>
          <p:nvPr/>
        </p:nvSpPr>
        <p:spPr bwMode="auto">
          <a:xfrm>
            <a:off x="1524000" y="4267200"/>
            <a:ext cx="83820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5975" name="Text Box 135"/>
          <p:cNvSpPr txBox="1">
            <a:spLocks noChangeArrowheads="1"/>
          </p:cNvSpPr>
          <p:nvPr/>
        </p:nvSpPr>
        <p:spPr bwMode="auto">
          <a:xfrm>
            <a:off x="4419600" y="2713038"/>
            <a:ext cx="4038600" cy="2017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The message passes on information.</a:t>
            </a:r>
          </a:p>
          <a:p>
            <a:pPr>
              <a:spcBef>
                <a:spcPct val="50000"/>
              </a:spcBef>
            </a:pPr>
            <a:r>
              <a:rPr lang="en-US" dirty="0"/>
              <a:t>What information? Observe: </a:t>
            </a:r>
          </a:p>
          <a:p>
            <a:pPr>
              <a:spcBef>
                <a:spcPct val="50000"/>
              </a:spcBef>
            </a:pPr>
            <a:r>
              <a:rPr lang="en-US" dirty="0">
                <a:solidFill>
                  <a:srgbClr val="008380"/>
                </a:solidFill>
              </a:rPr>
              <a:t>P(V</a:t>
            </a:r>
            <a:r>
              <a:rPr lang="en-US" baseline="-25000" dirty="0">
                <a:solidFill>
                  <a:srgbClr val="008380"/>
                </a:solidFill>
              </a:rPr>
              <a:t>2</a:t>
            </a:r>
            <a:r>
              <a:rPr lang="en-US" dirty="0">
                <a:solidFill>
                  <a:srgbClr val="008380"/>
                </a:solidFill>
              </a:rPr>
              <a:t>) = P(V</a:t>
            </a:r>
            <a:r>
              <a:rPr lang="en-US" baseline="-25000" dirty="0">
                <a:solidFill>
                  <a:srgbClr val="008380"/>
                </a:solidFill>
              </a:rPr>
              <a:t>2</a:t>
            </a:r>
            <a:r>
              <a:rPr lang="en-US" dirty="0">
                <a:solidFill>
                  <a:srgbClr val="008380"/>
                </a:solidFill>
              </a:rPr>
              <a:t>| V</a:t>
            </a:r>
            <a:r>
              <a:rPr lang="en-US" baseline="-25000" dirty="0">
                <a:solidFill>
                  <a:srgbClr val="008380"/>
                </a:solidFill>
              </a:rPr>
              <a:t>1</a:t>
            </a:r>
            <a:r>
              <a:rPr lang="en-US" dirty="0">
                <a:solidFill>
                  <a:srgbClr val="008380"/>
                </a:solidFill>
              </a:rPr>
              <a:t>=T)P(V</a:t>
            </a:r>
            <a:r>
              <a:rPr lang="en-US" baseline="-25000" dirty="0">
                <a:solidFill>
                  <a:srgbClr val="008380"/>
                </a:solidFill>
              </a:rPr>
              <a:t>1</a:t>
            </a:r>
            <a:r>
              <a:rPr lang="en-US" dirty="0">
                <a:solidFill>
                  <a:srgbClr val="008380"/>
                </a:solidFill>
              </a:rPr>
              <a:t>=T)</a:t>
            </a:r>
          </a:p>
          <a:p>
            <a:pPr>
              <a:spcBef>
                <a:spcPct val="50000"/>
              </a:spcBef>
            </a:pPr>
            <a:r>
              <a:rPr lang="en-US" dirty="0">
                <a:solidFill>
                  <a:srgbClr val="008380"/>
                </a:solidFill>
              </a:rPr>
              <a:t>	+ P(V</a:t>
            </a:r>
            <a:r>
              <a:rPr lang="en-US" baseline="-25000" dirty="0">
                <a:solidFill>
                  <a:srgbClr val="008380"/>
                </a:solidFill>
              </a:rPr>
              <a:t>2</a:t>
            </a:r>
            <a:r>
              <a:rPr lang="en-US" dirty="0">
                <a:solidFill>
                  <a:srgbClr val="008380"/>
                </a:solidFill>
              </a:rPr>
              <a:t>| V</a:t>
            </a:r>
            <a:r>
              <a:rPr lang="en-US" baseline="-25000" dirty="0">
                <a:solidFill>
                  <a:srgbClr val="008380"/>
                </a:solidFill>
              </a:rPr>
              <a:t>1</a:t>
            </a:r>
            <a:r>
              <a:rPr lang="en-US" dirty="0">
                <a:solidFill>
                  <a:srgbClr val="008380"/>
                </a:solidFill>
              </a:rPr>
              <a:t>=F)P(V</a:t>
            </a:r>
            <a:r>
              <a:rPr lang="en-US" baseline="-25000" dirty="0">
                <a:solidFill>
                  <a:srgbClr val="008380"/>
                </a:solidFill>
              </a:rPr>
              <a:t>1</a:t>
            </a:r>
            <a:r>
              <a:rPr lang="en-US" dirty="0">
                <a:solidFill>
                  <a:srgbClr val="008380"/>
                </a:solidFill>
              </a:rPr>
              <a:t>=F)</a:t>
            </a:r>
          </a:p>
          <a:p>
            <a:pPr>
              <a:spcBef>
                <a:spcPct val="50000"/>
              </a:spcBef>
            </a:pPr>
            <a:r>
              <a:rPr lang="en-US" dirty="0"/>
              <a:t> </a:t>
            </a:r>
          </a:p>
        </p:txBody>
      </p:sp>
      <p:sp>
        <p:nvSpPr>
          <p:cNvPr id="35977" name="Text Box 137"/>
          <p:cNvSpPr txBox="1">
            <a:spLocks noChangeArrowheads="1"/>
          </p:cNvSpPr>
          <p:nvPr/>
        </p:nvSpPr>
        <p:spPr bwMode="auto">
          <a:xfrm>
            <a:off x="4953000" y="4495800"/>
            <a:ext cx="3505200" cy="1328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The information needed is the CPT of </a:t>
            </a:r>
            <a:r>
              <a:rPr lang="en-US" dirty="0">
                <a:solidFill>
                  <a:srgbClr val="008380"/>
                </a:solidFill>
              </a:rPr>
              <a:t>V</a:t>
            </a:r>
            <a:r>
              <a:rPr lang="en-US" baseline="-25000" dirty="0">
                <a:solidFill>
                  <a:srgbClr val="008380"/>
                </a:solidFill>
              </a:rPr>
              <a:t>1</a:t>
            </a:r>
            <a:r>
              <a:rPr lang="en-US" dirty="0">
                <a:solidFill>
                  <a:srgbClr val="008380"/>
                </a:solidFill>
              </a:rPr>
              <a:t> = </a:t>
            </a:r>
            <a:r>
              <a:rPr lang="en-US" dirty="0">
                <a:solidFill>
                  <a:srgbClr val="008380"/>
                </a:solidFill>
                <a:sym typeface="Symbol" charset="0"/>
              </a:rPr>
              <a:t></a:t>
            </a:r>
            <a:r>
              <a:rPr lang="en-US" baseline="-25000" dirty="0">
                <a:solidFill>
                  <a:srgbClr val="008380"/>
                </a:solidFill>
                <a:sym typeface="Symbol" charset="0"/>
              </a:rPr>
              <a:t>V</a:t>
            </a:r>
            <a:r>
              <a:rPr lang="en-US" dirty="0">
                <a:solidFill>
                  <a:srgbClr val="008380"/>
                </a:solidFill>
                <a:sym typeface="Symbol" charset="0"/>
              </a:rPr>
              <a:t>(V</a:t>
            </a:r>
            <a:r>
              <a:rPr lang="en-US" baseline="-25000" dirty="0">
                <a:solidFill>
                  <a:srgbClr val="008380"/>
                </a:solidFill>
                <a:sym typeface="Symbol" charset="0"/>
              </a:rPr>
              <a:t>1</a:t>
            </a:r>
            <a:r>
              <a:rPr lang="en-US" dirty="0">
                <a:solidFill>
                  <a:srgbClr val="008380"/>
                </a:solidFill>
                <a:sym typeface="Symbol" charset="0"/>
              </a:rPr>
              <a:t>)</a:t>
            </a:r>
          </a:p>
          <a:p>
            <a:pPr>
              <a:spcBef>
                <a:spcPct val="50000"/>
              </a:spcBef>
            </a:pPr>
            <a:r>
              <a:rPr lang="en-US" dirty="0">
                <a:solidFill>
                  <a:srgbClr val="008380"/>
                </a:solidFill>
                <a:sym typeface="Symbol" charset="0"/>
              </a:rPr>
              <a:t> </a:t>
            </a:r>
            <a:r>
              <a:rPr lang="en-US" dirty="0">
                <a:sym typeface="Symbol" charset="0"/>
              </a:rPr>
              <a:t>messages capture information passed from parent to child</a:t>
            </a:r>
          </a:p>
        </p:txBody>
      </p:sp>
      <p:sp>
        <p:nvSpPr>
          <p:cNvPr id="2" name="Rectangle 1">
            <a:extLst>
              <a:ext uri="{FF2B5EF4-FFF2-40B4-BE49-F238E27FC236}">
                <a16:creationId xmlns:a16="http://schemas.microsoft.com/office/drawing/2014/main" id="{B37F5B2D-5033-A245-8A53-A59C580D8A39}"/>
              </a:ext>
            </a:extLst>
          </p:cNvPr>
          <p:cNvSpPr/>
          <p:nvPr/>
        </p:nvSpPr>
        <p:spPr>
          <a:xfrm>
            <a:off x="6228184" y="3501008"/>
            <a:ext cx="864096" cy="432048"/>
          </a:xfrm>
          <a:prstGeom prst="rect">
            <a:avLst/>
          </a:prstGeom>
          <a:solidFill>
            <a:srgbClr val="FFFF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13" name="Rectangle 12">
            <a:extLst>
              <a:ext uri="{FF2B5EF4-FFF2-40B4-BE49-F238E27FC236}">
                <a16:creationId xmlns:a16="http://schemas.microsoft.com/office/drawing/2014/main" id="{14D5EE92-7785-9742-8B13-EACF4EE8BA91}"/>
              </a:ext>
            </a:extLst>
          </p:cNvPr>
          <p:cNvSpPr/>
          <p:nvPr/>
        </p:nvSpPr>
        <p:spPr>
          <a:xfrm>
            <a:off x="6588224" y="3932808"/>
            <a:ext cx="864096" cy="432048"/>
          </a:xfrm>
          <a:prstGeom prst="rect">
            <a:avLst/>
          </a:prstGeom>
          <a:solidFill>
            <a:srgbClr val="FFFF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14" name="Slide Number Placeholder 3">
            <a:extLst>
              <a:ext uri="{FF2B5EF4-FFF2-40B4-BE49-F238E27FC236}">
                <a16:creationId xmlns:a16="http://schemas.microsoft.com/office/drawing/2014/main" id="{D94C6D5E-7704-924A-A214-46D4A82F4DD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75</a:t>
            </a:fld>
            <a:endParaRPr lang="de-DE" dirty="0"/>
          </a:p>
        </p:txBody>
      </p:sp>
    </p:spTree>
    <p:extLst>
      <p:ext uri="{BB962C8B-B14F-4D97-AF65-F5344CB8AC3E}">
        <p14:creationId xmlns:p14="http://schemas.microsoft.com/office/powerpoint/2010/main" val="1677338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977"/>
                                        </p:tgtEl>
                                        <p:attrNameLst>
                                          <p:attrName>style.visibility</p:attrName>
                                        </p:attrNameLst>
                                      </p:cBhvr>
                                      <p:to>
                                        <p:strVal val="visible"/>
                                      </p:to>
                                    </p:set>
                                    <p:anim calcmode="lin" valueType="num">
                                      <p:cBhvr additive="base">
                                        <p:cTn id="7" dur="500" fill="hold"/>
                                        <p:tgtEl>
                                          <p:spTgt spid="35977"/>
                                        </p:tgtEl>
                                        <p:attrNameLst>
                                          <p:attrName>ppt_x</p:attrName>
                                        </p:attrNameLst>
                                      </p:cBhvr>
                                      <p:tavLst>
                                        <p:tav tm="0">
                                          <p:val>
                                            <p:strVal val="1+#ppt_w/2"/>
                                          </p:val>
                                        </p:tav>
                                        <p:tav tm="100000">
                                          <p:val>
                                            <p:strVal val="#ppt_x"/>
                                          </p:val>
                                        </p:tav>
                                      </p:tavLst>
                                    </p:anim>
                                    <p:anim calcmode="lin" valueType="num">
                                      <p:cBhvr additive="base">
                                        <p:cTn id="8" dur="500" fill="hold"/>
                                        <p:tgtEl>
                                          <p:spTgt spid="35977"/>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77" grpId="0" autoUpdateAnimBg="0"/>
      <p:bldP spid="2"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The Evidence</a:t>
            </a:r>
          </a:p>
        </p:txBody>
      </p:sp>
      <p:sp>
        <p:nvSpPr>
          <p:cNvPr id="39939" name="Rectangle 3"/>
          <p:cNvSpPr>
            <a:spLocks noGrp="1" noChangeArrowheads="1"/>
          </p:cNvSpPr>
          <p:nvPr>
            <p:ph type="body" idx="1"/>
          </p:nvPr>
        </p:nvSpPr>
        <p:spPr/>
        <p:txBody>
          <a:bodyPr/>
          <a:lstStyle/>
          <a:p>
            <a:r>
              <a:rPr lang="en-US" sz="2400" dirty="0"/>
              <a:t>Evidence – values of observed nodes</a:t>
            </a:r>
          </a:p>
          <a:p>
            <a:pPr lvl="1"/>
            <a:r>
              <a:rPr lang="en-US" sz="2000" dirty="0">
                <a:solidFill>
                  <a:srgbClr val="008380"/>
                </a:solidFill>
              </a:rPr>
              <a:t>V</a:t>
            </a:r>
            <a:r>
              <a:rPr lang="en-US" sz="2000" baseline="-25000" dirty="0">
                <a:solidFill>
                  <a:srgbClr val="008380"/>
                </a:solidFill>
              </a:rPr>
              <a:t>3</a:t>
            </a:r>
            <a:r>
              <a:rPr lang="en-US" sz="2000" dirty="0">
                <a:solidFill>
                  <a:srgbClr val="008380"/>
                </a:solidFill>
              </a:rPr>
              <a:t> = T, V</a:t>
            </a:r>
            <a:r>
              <a:rPr lang="en-US" sz="2000" baseline="-25000" dirty="0">
                <a:solidFill>
                  <a:srgbClr val="008380"/>
                </a:solidFill>
              </a:rPr>
              <a:t>6</a:t>
            </a:r>
            <a:r>
              <a:rPr lang="en-US" sz="2000" dirty="0">
                <a:solidFill>
                  <a:srgbClr val="008380"/>
                </a:solidFill>
              </a:rPr>
              <a:t> = 3</a:t>
            </a:r>
          </a:p>
          <a:p>
            <a:r>
              <a:rPr lang="en-US" sz="2400" dirty="0"/>
              <a:t>Our belief in what the value of </a:t>
            </a:r>
            <a:r>
              <a:rPr lang="en-US" sz="2400" dirty="0">
                <a:solidFill>
                  <a:srgbClr val="008380"/>
                </a:solidFill>
              </a:rPr>
              <a:t>V</a:t>
            </a:r>
            <a:r>
              <a:rPr lang="en-US" sz="2400" baseline="-25000" dirty="0">
                <a:solidFill>
                  <a:srgbClr val="008380"/>
                </a:solidFill>
              </a:rPr>
              <a:t>i</a:t>
            </a:r>
            <a:br>
              <a:rPr lang="en-US" sz="2400" dirty="0"/>
            </a:br>
            <a:r>
              <a:rPr lang="ja-JP" altLang="en-US" sz="2400" dirty="0">
                <a:latin typeface="Arial"/>
              </a:rPr>
              <a:t>‘</a:t>
            </a:r>
            <a:r>
              <a:rPr lang="en-US" sz="2400" dirty="0"/>
              <a:t>should</a:t>
            </a:r>
            <a:r>
              <a:rPr lang="ja-JP" altLang="en-US" sz="2400" dirty="0">
                <a:latin typeface="Arial"/>
              </a:rPr>
              <a:t>’</a:t>
            </a:r>
            <a:r>
              <a:rPr lang="en-US" sz="2400" dirty="0"/>
              <a:t> </a:t>
            </a:r>
            <a:r>
              <a:rPr lang="en-US" sz="2400"/>
              <a:t>be changed</a:t>
            </a:r>
            <a:endParaRPr lang="en-US" sz="2400" dirty="0"/>
          </a:p>
          <a:p>
            <a:r>
              <a:rPr lang="en-US" sz="2400" dirty="0"/>
              <a:t>This belief is propagated</a:t>
            </a:r>
          </a:p>
          <a:p>
            <a:r>
              <a:rPr lang="en-US" sz="2400" dirty="0"/>
              <a:t> As if the CPTs became</a:t>
            </a:r>
          </a:p>
        </p:txBody>
      </p:sp>
      <p:sp>
        <p:nvSpPr>
          <p:cNvPr id="39940" name="Oval 4"/>
          <p:cNvSpPr>
            <a:spLocks noChangeArrowheads="1"/>
          </p:cNvSpPr>
          <p:nvPr/>
        </p:nvSpPr>
        <p:spPr bwMode="auto">
          <a:xfrm>
            <a:off x="7391400" y="1790700"/>
            <a:ext cx="381000" cy="381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1</a:t>
            </a:r>
            <a:endParaRPr lang="en-US"/>
          </a:p>
        </p:txBody>
      </p:sp>
      <p:sp>
        <p:nvSpPr>
          <p:cNvPr id="39941" name="Oval 5"/>
          <p:cNvSpPr>
            <a:spLocks noChangeArrowheads="1"/>
          </p:cNvSpPr>
          <p:nvPr/>
        </p:nvSpPr>
        <p:spPr bwMode="auto">
          <a:xfrm>
            <a:off x="6553200" y="4838700"/>
            <a:ext cx="381000" cy="381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5</a:t>
            </a:r>
            <a:endParaRPr lang="en-US"/>
          </a:p>
        </p:txBody>
      </p:sp>
      <p:sp>
        <p:nvSpPr>
          <p:cNvPr id="39942" name="Oval 6"/>
          <p:cNvSpPr>
            <a:spLocks noChangeArrowheads="1"/>
          </p:cNvSpPr>
          <p:nvPr/>
        </p:nvSpPr>
        <p:spPr bwMode="auto">
          <a:xfrm>
            <a:off x="8153400" y="2857500"/>
            <a:ext cx="381000" cy="381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2</a:t>
            </a:r>
            <a:endParaRPr lang="en-US"/>
          </a:p>
        </p:txBody>
      </p:sp>
      <p:sp>
        <p:nvSpPr>
          <p:cNvPr id="39943" name="Oval 7"/>
          <p:cNvSpPr>
            <a:spLocks noChangeArrowheads="1"/>
          </p:cNvSpPr>
          <p:nvPr/>
        </p:nvSpPr>
        <p:spPr bwMode="auto">
          <a:xfrm>
            <a:off x="7391400" y="3848100"/>
            <a:ext cx="381000" cy="381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4</a:t>
            </a:r>
            <a:endParaRPr lang="en-US"/>
          </a:p>
        </p:txBody>
      </p:sp>
      <p:sp>
        <p:nvSpPr>
          <p:cNvPr id="39944" name="Oval 8"/>
          <p:cNvSpPr>
            <a:spLocks noChangeArrowheads="1"/>
          </p:cNvSpPr>
          <p:nvPr/>
        </p:nvSpPr>
        <p:spPr bwMode="auto">
          <a:xfrm>
            <a:off x="6553200" y="2857500"/>
            <a:ext cx="381000" cy="381000"/>
          </a:xfrm>
          <a:prstGeom prst="ellipse">
            <a:avLst/>
          </a:prstGeom>
          <a:solidFill>
            <a:srgbClr val="99CC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3</a:t>
            </a:r>
            <a:endParaRPr lang="en-US"/>
          </a:p>
        </p:txBody>
      </p:sp>
      <p:sp>
        <p:nvSpPr>
          <p:cNvPr id="39945" name="Line 9"/>
          <p:cNvSpPr>
            <a:spLocks noChangeShapeType="1"/>
          </p:cNvSpPr>
          <p:nvPr/>
        </p:nvSpPr>
        <p:spPr bwMode="auto">
          <a:xfrm>
            <a:off x="7696200" y="2171700"/>
            <a:ext cx="60960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9947" name="Line 11"/>
          <p:cNvSpPr>
            <a:spLocks noChangeShapeType="1"/>
          </p:cNvSpPr>
          <p:nvPr/>
        </p:nvSpPr>
        <p:spPr bwMode="auto">
          <a:xfrm>
            <a:off x="6858000" y="32385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9948" name="Line 12"/>
          <p:cNvSpPr>
            <a:spLocks noChangeShapeType="1"/>
          </p:cNvSpPr>
          <p:nvPr/>
        </p:nvSpPr>
        <p:spPr bwMode="auto">
          <a:xfrm flipH="1">
            <a:off x="7696200" y="3238500"/>
            <a:ext cx="5334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9949" name="Line 13"/>
          <p:cNvSpPr>
            <a:spLocks noChangeShapeType="1"/>
          </p:cNvSpPr>
          <p:nvPr/>
        </p:nvSpPr>
        <p:spPr bwMode="auto">
          <a:xfrm flipH="1">
            <a:off x="6858000" y="42291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9950" name="Oval 14"/>
          <p:cNvSpPr>
            <a:spLocks noChangeArrowheads="1"/>
          </p:cNvSpPr>
          <p:nvPr/>
        </p:nvSpPr>
        <p:spPr bwMode="auto">
          <a:xfrm>
            <a:off x="8153400" y="4838700"/>
            <a:ext cx="381000" cy="381000"/>
          </a:xfrm>
          <a:prstGeom prst="ellipse">
            <a:avLst/>
          </a:prstGeom>
          <a:solidFill>
            <a:srgbClr val="99CC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6</a:t>
            </a:r>
            <a:endParaRPr lang="en-US"/>
          </a:p>
        </p:txBody>
      </p:sp>
      <p:sp>
        <p:nvSpPr>
          <p:cNvPr id="39951" name="Line 15"/>
          <p:cNvSpPr>
            <a:spLocks noChangeShapeType="1"/>
          </p:cNvSpPr>
          <p:nvPr/>
        </p:nvSpPr>
        <p:spPr bwMode="auto">
          <a:xfrm>
            <a:off x="8305800" y="3238500"/>
            <a:ext cx="0" cy="1600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aphicFrame>
        <p:nvGraphicFramePr>
          <p:cNvPr id="39976" name="Group 40"/>
          <p:cNvGraphicFramePr>
            <a:graphicFrameLocks noGrp="1"/>
          </p:cNvGraphicFramePr>
          <p:nvPr/>
        </p:nvGraphicFramePr>
        <p:xfrm>
          <a:off x="990600" y="4229100"/>
          <a:ext cx="1333500" cy="731520"/>
        </p:xfrm>
        <a:graphic>
          <a:graphicData uri="http://schemas.openxmlformats.org/drawingml/2006/table">
            <a:tbl>
              <a:tblPr/>
              <a:tblGrid>
                <a:gridCol w="803275">
                  <a:extLst>
                    <a:ext uri="{9D8B030D-6E8A-4147-A177-3AD203B41FA5}">
                      <a16:colId xmlns:a16="http://schemas.microsoft.com/office/drawing/2014/main" val="20000"/>
                    </a:ext>
                  </a:extLst>
                </a:gridCol>
                <a:gridCol w="530225">
                  <a:extLst>
                    <a:ext uri="{9D8B030D-6E8A-4147-A177-3AD203B41FA5}">
                      <a16:colId xmlns:a16="http://schemas.microsoft.com/office/drawing/2014/main" val="20001"/>
                    </a:ext>
                  </a:extLst>
                </a:gridCol>
              </a:tblGrid>
              <a:tr h="1778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3</a:t>
                      </a:r>
                      <a:r>
                        <a:rPr kumimoji="0" lang="en-US" sz="1800" b="0" i="0" u="none" strike="noStrike" cap="none" normalizeH="0" baseline="0">
                          <a:ln>
                            <a:noFill/>
                          </a:ln>
                          <a:solidFill>
                            <a:schemeClr val="tx1"/>
                          </a:solidFill>
                          <a:effectLst/>
                          <a:latin typeface="Arial" charset="0"/>
                          <a:ea typeface="ＭＳ Ｐゴシック"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2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3</a:t>
                      </a:r>
                      <a:r>
                        <a:rPr kumimoji="0" lang="en-US" sz="1800" b="0" i="0" u="none" strike="noStrike" cap="none" normalizeH="0" baseline="0">
                          <a:ln>
                            <a:noFill/>
                          </a:ln>
                          <a:solidFill>
                            <a:schemeClr val="tx1"/>
                          </a:solidFill>
                          <a:effectLst/>
                          <a:latin typeface="Arial" charset="0"/>
                          <a:ea typeface="ＭＳ Ｐゴシック"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0019" name="Group 83"/>
          <p:cNvGraphicFramePr>
            <a:graphicFrameLocks noGrp="1"/>
          </p:cNvGraphicFramePr>
          <p:nvPr/>
        </p:nvGraphicFramePr>
        <p:xfrm>
          <a:off x="2773363" y="4229100"/>
          <a:ext cx="2209800" cy="1660525"/>
        </p:xfrm>
        <a:graphic>
          <a:graphicData uri="http://schemas.openxmlformats.org/drawingml/2006/table">
            <a:tbl>
              <a:tblPr/>
              <a:tblGrid>
                <a:gridCol w="820737">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693738">
                  <a:extLst>
                    <a:ext uri="{9D8B030D-6E8A-4147-A177-3AD203B41FA5}">
                      <a16:colId xmlns:a16="http://schemas.microsoft.com/office/drawing/2014/main" val="20002"/>
                    </a:ext>
                  </a:extLst>
                </a:gridCol>
              </a:tblGrid>
              <a:tr h="3778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2</a:t>
                      </a:r>
                      <a:r>
                        <a:rPr kumimoji="0" lang="en-US" sz="1800" b="0" i="0" u="none" strike="noStrike" cap="none" normalizeH="0" baseline="0">
                          <a:ln>
                            <a:noFill/>
                          </a:ln>
                          <a:solidFill>
                            <a:schemeClr val="tx1"/>
                          </a:solidFill>
                          <a:effectLst/>
                          <a:latin typeface="Arial" charset="0"/>
                          <a:ea typeface="ＭＳ Ｐゴシック"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2</a:t>
                      </a:r>
                      <a:r>
                        <a:rPr kumimoji="0" lang="en-US" sz="1800" b="0" i="0" u="none" strike="noStrike" cap="none" normalizeH="0" baseline="0">
                          <a:ln>
                            <a:noFill/>
                          </a:ln>
                          <a:solidFill>
                            <a:schemeClr val="tx1"/>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6</a:t>
                      </a:r>
                      <a:r>
                        <a:rPr kumimoji="0" lang="en-US" sz="18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6</a:t>
                      </a:r>
                      <a:r>
                        <a:rPr kumimoji="0" lang="en-US" sz="1800" b="0" i="0" u="none" strike="noStrike" cap="none" normalizeH="0" baseline="0">
                          <a:ln>
                            <a:noFill/>
                          </a:ln>
                          <a:solidFill>
                            <a:schemeClr val="tx1"/>
                          </a:solidFill>
                          <a:effectLst/>
                          <a:latin typeface="Arial" charset="0"/>
                          <a:ea typeface="ＭＳ Ｐゴシック"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V</a:t>
                      </a:r>
                      <a:r>
                        <a:rPr kumimoji="0" lang="en-US" sz="1800" b="0" i="0" u="none" strike="noStrike" cap="none" normalizeH="0" baseline="-25000">
                          <a:ln>
                            <a:noFill/>
                          </a:ln>
                          <a:solidFill>
                            <a:schemeClr val="tx1"/>
                          </a:solidFill>
                          <a:effectLst/>
                          <a:latin typeface="Arial" charset="0"/>
                          <a:ea typeface="ＭＳ Ｐゴシック" charset="0"/>
                        </a:rPr>
                        <a:t>6</a:t>
                      </a:r>
                      <a:r>
                        <a:rPr kumimoji="0" lang="en-US" sz="1800" b="0" i="0" u="none" strike="noStrike" cap="none" normalizeH="0" baseline="0">
                          <a:ln>
                            <a:noFill/>
                          </a:ln>
                          <a:solidFill>
                            <a:schemeClr val="tx1"/>
                          </a:solidFill>
                          <a:effectLst/>
                          <a:latin typeface="Arial" charset="0"/>
                          <a:ea typeface="ＭＳ Ｐゴシック"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 name="Slide Number Placeholder 3">
            <a:extLst>
              <a:ext uri="{FF2B5EF4-FFF2-40B4-BE49-F238E27FC236}">
                <a16:creationId xmlns:a16="http://schemas.microsoft.com/office/drawing/2014/main" id="{F7847CD4-74B1-F843-A7AB-E03C6272A94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76</a:t>
            </a:fld>
            <a:endParaRPr lang="de-DE" dirty="0"/>
          </a:p>
        </p:txBody>
      </p:sp>
    </p:spTree>
    <p:extLst>
      <p:ext uri="{BB962C8B-B14F-4D97-AF65-F5344CB8AC3E}">
        <p14:creationId xmlns:p14="http://schemas.microsoft.com/office/powerpoint/2010/main" val="22677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The Messages</a:t>
            </a:r>
          </a:p>
        </p:txBody>
      </p:sp>
      <p:sp>
        <p:nvSpPr>
          <p:cNvPr id="37891" name="Rectangle 3"/>
          <p:cNvSpPr>
            <a:spLocks noGrp="1" noChangeArrowheads="1"/>
          </p:cNvSpPr>
          <p:nvPr>
            <p:ph type="body" sz="half" idx="1"/>
          </p:nvPr>
        </p:nvSpPr>
        <p:spPr>
          <a:xfrm>
            <a:off x="457200" y="1556792"/>
            <a:ext cx="8440738" cy="4530725"/>
          </a:xfrm>
        </p:spPr>
        <p:txBody>
          <a:bodyPr/>
          <a:lstStyle/>
          <a:p>
            <a:r>
              <a:rPr lang="en-US" sz="2400" dirty="0"/>
              <a:t>We know what the </a:t>
            </a:r>
            <a:r>
              <a:rPr lang="en-US" sz="2400" dirty="0">
                <a:solidFill>
                  <a:srgbClr val="008380"/>
                </a:solidFill>
                <a:sym typeface="Symbol" charset="0"/>
              </a:rPr>
              <a:t></a:t>
            </a:r>
            <a:r>
              <a:rPr lang="en-US" sz="2400" dirty="0">
                <a:sym typeface="Symbol" charset="0"/>
              </a:rPr>
              <a:t> messages are</a:t>
            </a:r>
          </a:p>
          <a:p>
            <a:r>
              <a:rPr lang="en-US" sz="2400" dirty="0">
                <a:sym typeface="Symbol" charset="0"/>
              </a:rPr>
              <a:t>What about </a:t>
            </a:r>
            <a:r>
              <a:rPr lang="en-US" sz="2400" dirty="0">
                <a:solidFill>
                  <a:srgbClr val="008380"/>
                </a:solidFill>
                <a:sym typeface="Symbol" charset="0"/>
              </a:rPr>
              <a:t></a:t>
            </a:r>
            <a:r>
              <a:rPr lang="en-US" sz="2400" dirty="0">
                <a:sym typeface="Symbol" charset="0"/>
              </a:rPr>
              <a:t>?</a:t>
            </a:r>
          </a:p>
          <a:p>
            <a:endParaRPr lang="en-US" sz="2400" dirty="0">
              <a:sym typeface="Symbol" charset="0"/>
            </a:endParaRPr>
          </a:p>
          <a:p>
            <a:endParaRPr lang="en-US" sz="2400" dirty="0">
              <a:sym typeface="Symbol" charset="0"/>
            </a:endParaRPr>
          </a:p>
          <a:p>
            <a:endParaRPr lang="en-US" sz="2400" dirty="0">
              <a:sym typeface="Symbol" charset="0"/>
            </a:endParaRPr>
          </a:p>
          <a:p>
            <a:endParaRPr lang="en-US" sz="2400" dirty="0">
              <a:sym typeface="Symbol" charset="0"/>
            </a:endParaRPr>
          </a:p>
          <a:p>
            <a:endParaRPr lang="en-US" sz="2400" dirty="0">
              <a:sym typeface="Symbol" charset="0"/>
            </a:endParaRPr>
          </a:p>
          <a:p>
            <a:endParaRPr lang="en-US" sz="2400" dirty="0">
              <a:sym typeface="Symbol" charset="0"/>
            </a:endParaRPr>
          </a:p>
          <a:p>
            <a:endParaRPr lang="en-US" sz="2400" dirty="0">
              <a:sym typeface="Symbol" charset="0"/>
            </a:endParaRPr>
          </a:p>
          <a:p>
            <a:r>
              <a:rPr lang="en-US" sz="2400" dirty="0">
                <a:sym typeface="Symbol" charset="0"/>
              </a:rPr>
              <a:t>The messages are </a:t>
            </a:r>
            <a:r>
              <a:rPr lang="en-US" sz="2400" dirty="0">
                <a:solidFill>
                  <a:srgbClr val="008380"/>
                </a:solidFill>
                <a:sym typeface="Symbol" charset="0"/>
              </a:rPr>
              <a:t>(V)=P(V|E</a:t>
            </a:r>
            <a:r>
              <a:rPr lang="en-US" sz="2400" baseline="30000" dirty="0">
                <a:solidFill>
                  <a:srgbClr val="008380"/>
                </a:solidFill>
                <a:sym typeface="Symbol" charset="0"/>
              </a:rPr>
              <a:t>+</a:t>
            </a:r>
            <a:r>
              <a:rPr lang="en-US" sz="2400" dirty="0">
                <a:solidFill>
                  <a:srgbClr val="008380"/>
                </a:solidFill>
                <a:sym typeface="Symbol" charset="0"/>
              </a:rPr>
              <a:t>)</a:t>
            </a:r>
            <a:r>
              <a:rPr lang="en-US" sz="2400" dirty="0">
                <a:sym typeface="Symbol" charset="0"/>
              </a:rPr>
              <a:t> and </a:t>
            </a:r>
            <a:r>
              <a:rPr lang="en-US" sz="2400" dirty="0">
                <a:solidFill>
                  <a:srgbClr val="008380"/>
                </a:solidFill>
                <a:sym typeface="Symbol" charset="0"/>
              </a:rPr>
              <a:t>(V)=P(E</a:t>
            </a:r>
            <a:r>
              <a:rPr lang="en-US" sz="2400" baseline="30000" dirty="0">
                <a:solidFill>
                  <a:srgbClr val="008380"/>
                </a:solidFill>
                <a:sym typeface="Symbol" charset="0"/>
              </a:rPr>
              <a:t>-</a:t>
            </a:r>
            <a:r>
              <a:rPr lang="en-US" sz="2400" dirty="0">
                <a:solidFill>
                  <a:srgbClr val="008380"/>
                </a:solidFill>
                <a:sym typeface="Symbol" charset="0"/>
              </a:rPr>
              <a:t>|V)</a:t>
            </a:r>
          </a:p>
        </p:txBody>
      </p:sp>
      <p:sp>
        <p:nvSpPr>
          <p:cNvPr id="37892" name="Oval 4"/>
          <p:cNvSpPr>
            <a:spLocks noChangeArrowheads="1"/>
          </p:cNvSpPr>
          <p:nvPr/>
        </p:nvSpPr>
        <p:spPr bwMode="auto">
          <a:xfrm>
            <a:off x="1219200" y="2895600"/>
            <a:ext cx="609600" cy="609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1</a:t>
            </a:r>
            <a:endParaRPr lang="en-US"/>
          </a:p>
        </p:txBody>
      </p:sp>
      <p:sp>
        <p:nvSpPr>
          <p:cNvPr id="37893" name="Oval 5"/>
          <p:cNvSpPr>
            <a:spLocks noChangeArrowheads="1"/>
          </p:cNvSpPr>
          <p:nvPr/>
        </p:nvSpPr>
        <p:spPr bwMode="auto">
          <a:xfrm>
            <a:off x="1219200" y="4495800"/>
            <a:ext cx="609600" cy="609600"/>
          </a:xfrm>
          <a:prstGeom prst="ellipse">
            <a:avLst/>
          </a:prstGeom>
          <a:solidFill>
            <a:srgbClr val="99CC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r>
              <a:rPr lang="en-US" baseline="-25000"/>
              <a:t>2</a:t>
            </a:r>
            <a:endParaRPr lang="en-US"/>
          </a:p>
        </p:txBody>
      </p:sp>
      <p:sp>
        <p:nvSpPr>
          <p:cNvPr id="37894" name="Line 6"/>
          <p:cNvSpPr>
            <a:spLocks noChangeShapeType="1"/>
          </p:cNvSpPr>
          <p:nvPr/>
        </p:nvSpPr>
        <p:spPr bwMode="auto">
          <a:xfrm>
            <a:off x="1524000" y="3505200"/>
            <a:ext cx="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37895" name="Text Box 7"/>
          <p:cNvSpPr txBox="1">
            <a:spLocks noChangeArrowheads="1"/>
          </p:cNvSpPr>
          <p:nvPr/>
        </p:nvSpPr>
        <p:spPr bwMode="auto">
          <a:xfrm>
            <a:off x="2743200" y="2590800"/>
            <a:ext cx="5715000" cy="278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Assume </a:t>
            </a:r>
            <a:r>
              <a:rPr lang="en-US" dirty="0">
                <a:solidFill>
                  <a:srgbClr val="008380"/>
                </a:solidFill>
              </a:rPr>
              <a:t>E = { V</a:t>
            </a:r>
            <a:r>
              <a:rPr lang="en-US" baseline="-25000" dirty="0">
                <a:solidFill>
                  <a:srgbClr val="008380"/>
                </a:solidFill>
              </a:rPr>
              <a:t>2</a:t>
            </a:r>
            <a:r>
              <a:rPr lang="en-US" dirty="0">
                <a:solidFill>
                  <a:srgbClr val="008380"/>
                </a:solidFill>
              </a:rPr>
              <a:t> } </a:t>
            </a:r>
            <a:r>
              <a:rPr lang="en-US" dirty="0"/>
              <a:t>and compute by Bayes rule:</a:t>
            </a:r>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r>
              <a:rPr lang="en-US" dirty="0"/>
              <a:t>The information not available at </a:t>
            </a:r>
            <a:r>
              <a:rPr lang="en-US" dirty="0">
                <a:solidFill>
                  <a:srgbClr val="008380"/>
                </a:solidFill>
              </a:rPr>
              <a:t>V</a:t>
            </a:r>
            <a:r>
              <a:rPr lang="en-US" baseline="-25000" dirty="0">
                <a:solidFill>
                  <a:srgbClr val="008380"/>
                </a:solidFill>
              </a:rPr>
              <a:t>1</a:t>
            </a:r>
            <a:r>
              <a:rPr lang="en-US" dirty="0"/>
              <a:t> is </a:t>
            </a:r>
            <a:r>
              <a:rPr lang="en-US" dirty="0">
                <a:solidFill>
                  <a:srgbClr val="008380"/>
                </a:solidFill>
              </a:rPr>
              <a:t>P(V</a:t>
            </a:r>
            <a:r>
              <a:rPr lang="en-US" baseline="-25000" dirty="0">
                <a:solidFill>
                  <a:srgbClr val="008380"/>
                </a:solidFill>
              </a:rPr>
              <a:t>2</a:t>
            </a:r>
            <a:r>
              <a:rPr lang="en-US" dirty="0">
                <a:solidFill>
                  <a:srgbClr val="008380"/>
                </a:solidFill>
              </a:rPr>
              <a:t>|V</a:t>
            </a:r>
            <a:r>
              <a:rPr lang="en-US" baseline="-25000" dirty="0">
                <a:solidFill>
                  <a:srgbClr val="008380"/>
                </a:solidFill>
              </a:rPr>
              <a:t>1</a:t>
            </a:r>
            <a:r>
              <a:rPr lang="en-US" dirty="0">
                <a:solidFill>
                  <a:srgbClr val="008380"/>
                </a:solidFill>
              </a:rPr>
              <a:t>)</a:t>
            </a:r>
            <a:r>
              <a:rPr lang="en-US" dirty="0"/>
              <a:t>. To be passed upwards by a </a:t>
            </a:r>
            <a:r>
              <a:rPr lang="en-US" dirty="0">
                <a:solidFill>
                  <a:srgbClr val="008380"/>
                </a:solidFill>
                <a:sym typeface="Symbol" charset="0"/>
              </a:rPr>
              <a:t></a:t>
            </a:r>
            <a:r>
              <a:rPr lang="en-US" dirty="0">
                <a:sym typeface="Symbol" charset="0"/>
              </a:rPr>
              <a:t>-message. </a:t>
            </a:r>
            <a:r>
              <a:rPr lang="en-US" sz="1600" dirty="0">
                <a:sym typeface="Symbol" charset="0"/>
              </a:rPr>
              <a:t>Again, this is not in general exactly the CPT, but the </a:t>
            </a:r>
            <a:r>
              <a:rPr lang="en-US" sz="1600" dirty="0">
                <a:solidFill>
                  <a:srgbClr val="FF0000"/>
                </a:solidFill>
                <a:sym typeface="Symbol" charset="0"/>
              </a:rPr>
              <a:t>belief </a:t>
            </a:r>
            <a:r>
              <a:rPr lang="en-US" sz="1600" dirty="0">
                <a:sym typeface="Symbol" charset="0"/>
              </a:rPr>
              <a:t>based on evidence down the tree.</a:t>
            </a:r>
            <a:endParaRPr lang="en-US" sz="1600" i="1" dirty="0">
              <a:solidFill>
                <a:schemeClr val="tx2"/>
              </a:solidFill>
              <a:sym typeface="Symbol" charset="0"/>
            </a:endParaRPr>
          </a:p>
        </p:txBody>
      </p:sp>
      <p:graphicFrame>
        <p:nvGraphicFramePr>
          <p:cNvPr id="37897" name="Object 9"/>
          <p:cNvGraphicFramePr>
            <a:graphicFrameLocks noGrp="1" noChangeAspect="1"/>
          </p:cNvGraphicFramePr>
          <p:nvPr>
            <p:ph sz="half" idx="2"/>
          </p:nvPr>
        </p:nvGraphicFramePr>
        <p:xfrm>
          <a:off x="2743200" y="3089275"/>
          <a:ext cx="5243513" cy="828675"/>
        </p:xfrm>
        <a:graphic>
          <a:graphicData uri="http://schemas.openxmlformats.org/presentationml/2006/ole">
            <mc:AlternateContent xmlns:mc="http://schemas.openxmlformats.org/markup-compatibility/2006">
              <mc:Choice xmlns:v="urn:schemas-microsoft-com:vml" Requires="v">
                <p:oleObj name="Formel" r:id="rId3" imgW="2730500" imgH="431800" progId="Equation.3">
                  <p:embed/>
                </p:oleObj>
              </mc:Choice>
              <mc:Fallback>
                <p:oleObj name="Formel" r:id="rId3" imgW="2730500" imgH="431800" progId="Equation.3">
                  <p:embed/>
                  <p:pic>
                    <p:nvPicPr>
                      <p:cNvPr id="37897" name="Object 9"/>
                      <p:cNvPicPr>
                        <a:picLocks noChangeAspect="1" noChangeArrowheads="1"/>
                      </p:cNvPicPr>
                      <p:nvPr/>
                    </p:nvPicPr>
                    <p:blipFill>
                      <a:blip r:embed="rId4"/>
                      <a:srcRect/>
                      <a:stretch>
                        <a:fillRect/>
                      </a:stretch>
                    </p:blipFill>
                    <p:spPr bwMode="auto">
                      <a:xfrm>
                        <a:off x="2743200" y="3089275"/>
                        <a:ext cx="5243513" cy="828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 name="Slide Number Placeholder 3">
            <a:extLst>
              <a:ext uri="{FF2B5EF4-FFF2-40B4-BE49-F238E27FC236}">
                <a16:creationId xmlns:a16="http://schemas.microsoft.com/office/drawing/2014/main" id="{AAB062D0-5C67-794D-9793-DDC6F449BAC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77</a:t>
            </a:fld>
            <a:endParaRPr lang="de-DE" dirty="0"/>
          </a:p>
        </p:txBody>
      </p:sp>
    </p:spTree>
    <p:extLst>
      <p:ext uri="{BB962C8B-B14F-4D97-AF65-F5344CB8AC3E}">
        <p14:creationId xmlns:p14="http://schemas.microsoft.com/office/powerpoint/2010/main" val="2291524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Combination of evidence in node V </a:t>
            </a:r>
          </a:p>
        </p:txBody>
      </p:sp>
      <p:sp>
        <p:nvSpPr>
          <p:cNvPr id="43011" name="Rectangle 3"/>
          <p:cNvSpPr>
            <a:spLocks noGrp="1" noChangeArrowheads="1"/>
          </p:cNvSpPr>
          <p:nvPr>
            <p:ph type="body" sz="half" idx="1"/>
          </p:nvPr>
        </p:nvSpPr>
        <p:spPr>
          <a:xfrm>
            <a:off x="457200" y="1600200"/>
            <a:ext cx="8440738" cy="4530725"/>
          </a:xfrm>
        </p:spPr>
        <p:txBody>
          <a:bodyPr/>
          <a:lstStyle/>
          <a:p>
            <a:r>
              <a:rPr lang="en-US" sz="2600" dirty="0"/>
              <a:t>Recall that </a:t>
            </a:r>
            <a:r>
              <a:rPr lang="en-US" sz="2600" dirty="0">
                <a:solidFill>
                  <a:srgbClr val="008380"/>
                </a:solidFill>
              </a:rPr>
              <a:t>E</a:t>
            </a:r>
            <a:r>
              <a:rPr lang="en-US" sz="2600" baseline="-25000" dirty="0">
                <a:solidFill>
                  <a:srgbClr val="008380"/>
                </a:solidFill>
              </a:rPr>
              <a:t>V</a:t>
            </a:r>
            <a:r>
              <a:rPr lang="en-US" sz="2600" dirty="0">
                <a:solidFill>
                  <a:srgbClr val="008380"/>
                </a:solidFill>
              </a:rPr>
              <a:t> = E</a:t>
            </a:r>
            <a:r>
              <a:rPr lang="en-US" sz="2600" baseline="-25000" dirty="0">
                <a:solidFill>
                  <a:srgbClr val="008380"/>
                </a:solidFill>
              </a:rPr>
              <a:t>V</a:t>
            </a:r>
            <a:r>
              <a:rPr lang="en-US" sz="2600" baseline="30000" dirty="0">
                <a:solidFill>
                  <a:srgbClr val="008380"/>
                </a:solidFill>
              </a:rPr>
              <a:t>+ </a:t>
            </a:r>
            <a:r>
              <a:rPr lang="en-US" sz="2600" dirty="0">
                <a:solidFill>
                  <a:srgbClr val="008380"/>
                </a:solidFill>
                <a:sym typeface="Symbol" charset="0"/>
              </a:rPr>
              <a:t> E</a:t>
            </a:r>
            <a:r>
              <a:rPr lang="en-US" sz="2600" baseline="-25000" dirty="0">
                <a:solidFill>
                  <a:srgbClr val="008380"/>
                </a:solidFill>
                <a:sym typeface="Symbol" charset="0"/>
              </a:rPr>
              <a:t>V</a:t>
            </a:r>
            <a:r>
              <a:rPr lang="en-US" sz="2600" baseline="30000" dirty="0">
                <a:solidFill>
                  <a:srgbClr val="008380"/>
                </a:solidFill>
                <a:sym typeface="Symbol" charset="0"/>
              </a:rPr>
              <a:t>-</a:t>
            </a:r>
            <a:r>
              <a:rPr lang="en-US" sz="2600" dirty="0">
                <a:solidFill>
                  <a:srgbClr val="008380"/>
                </a:solidFill>
                <a:sym typeface="Symbol" charset="0"/>
              </a:rPr>
              <a:t> </a:t>
            </a:r>
            <a:r>
              <a:rPr lang="en-US" sz="2600" dirty="0">
                <a:sym typeface="Symbol" charset="0"/>
              </a:rPr>
              <a:t>and let us compute</a:t>
            </a:r>
          </a:p>
          <a:p>
            <a:endParaRPr lang="en-US" sz="2600" dirty="0">
              <a:sym typeface="Symbol" charset="0"/>
            </a:endParaRPr>
          </a:p>
          <a:p>
            <a:endParaRPr lang="en-US" sz="2600" dirty="0">
              <a:sym typeface="Symbol" charset="0"/>
            </a:endParaRPr>
          </a:p>
          <a:p>
            <a:endParaRPr lang="en-US" sz="2600" dirty="0">
              <a:sym typeface="Symbol" charset="0"/>
            </a:endParaRPr>
          </a:p>
          <a:p>
            <a:endParaRPr lang="en-US" sz="2600" dirty="0">
              <a:sym typeface="Symbol" charset="0"/>
            </a:endParaRPr>
          </a:p>
          <a:p>
            <a:endParaRPr lang="en-US" sz="2600" dirty="0">
              <a:sym typeface="Symbol" charset="0"/>
            </a:endParaRPr>
          </a:p>
          <a:p>
            <a:r>
              <a:rPr lang="el-GR" sz="2600" dirty="0">
                <a:solidFill>
                  <a:srgbClr val="008380"/>
                </a:solidFill>
                <a:cs typeface="Arial" charset="0"/>
                <a:sym typeface="Symbol" charset="0"/>
              </a:rPr>
              <a:t>α</a:t>
            </a:r>
            <a:r>
              <a:rPr lang="en-US" sz="2600" dirty="0">
                <a:solidFill>
                  <a:srgbClr val="008380"/>
                </a:solidFill>
                <a:cs typeface="Arial" charset="0"/>
                <a:sym typeface="Symbol" charset="0"/>
              </a:rPr>
              <a:t> </a:t>
            </a:r>
            <a:r>
              <a:rPr lang="en-US" sz="2600" dirty="0">
                <a:cs typeface="Arial" charset="0"/>
                <a:sym typeface="Symbol" charset="0"/>
              </a:rPr>
              <a:t>is the normalization constant (  </a:t>
            </a:r>
            <a:r>
              <a:rPr lang="en-US" sz="2600" dirty="0">
                <a:solidFill>
                  <a:srgbClr val="008380"/>
                </a:solidFill>
                <a:cs typeface="Arial" charset="0"/>
                <a:sym typeface="Symbol" charset="0"/>
              </a:rPr>
              <a:t>1/P(E</a:t>
            </a:r>
            <a:r>
              <a:rPr lang="en-US" sz="2600" baseline="30000" dirty="0">
                <a:solidFill>
                  <a:srgbClr val="008380"/>
                </a:solidFill>
                <a:cs typeface="Arial" charset="0"/>
                <a:sym typeface="Symbol" charset="0"/>
              </a:rPr>
              <a:t>-</a:t>
            </a:r>
            <a:r>
              <a:rPr lang="en-US" sz="2600" dirty="0">
                <a:solidFill>
                  <a:srgbClr val="008380"/>
                </a:solidFill>
                <a:cs typeface="Arial" charset="0"/>
                <a:sym typeface="Symbol" charset="0"/>
              </a:rPr>
              <a:t>|E</a:t>
            </a:r>
            <a:r>
              <a:rPr lang="en-US" sz="2600" baseline="30000" dirty="0">
                <a:solidFill>
                  <a:srgbClr val="008380"/>
                </a:solidFill>
                <a:cs typeface="Arial" charset="0"/>
                <a:sym typeface="Symbol" charset="0"/>
              </a:rPr>
              <a:t>+</a:t>
            </a:r>
            <a:r>
              <a:rPr lang="en-US" sz="2600" dirty="0">
                <a:solidFill>
                  <a:srgbClr val="008380"/>
                </a:solidFill>
                <a:cs typeface="Arial" charset="0"/>
                <a:sym typeface="Symbol" charset="0"/>
              </a:rPr>
              <a:t>)</a:t>
            </a:r>
            <a:r>
              <a:rPr lang="en-US" sz="2600" dirty="0">
                <a:cs typeface="Arial" charset="0"/>
                <a:sym typeface="Symbol" charset="0"/>
              </a:rPr>
              <a:t>  )</a:t>
            </a:r>
          </a:p>
          <a:p>
            <a:pPr lvl="1"/>
            <a:r>
              <a:rPr lang="en-US" sz="2400" dirty="0">
                <a:cs typeface="Arial" charset="0"/>
                <a:sym typeface="Symbol" charset="0"/>
              </a:rPr>
              <a:t>normalization is not necessary (can do it at the end)</a:t>
            </a:r>
          </a:p>
          <a:p>
            <a:pPr lvl="1"/>
            <a:r>
              <a:rPr lang="en-US" sz="2400" dirty="0">
                <a:cs typeface="Arial" charset="0"/>
                <a:sym typeface="Symbol" charset="0"/>
              </a:rPr>
              <a:t>but may prevent numerical underflow problems</a:t>
            </a:r>
            <a:endParaRPr lang="en-US" sz="2400" dirty="0">
              <a:sym typeface="Symbol" charset="0"/>
            </a:endParaRPr>
          </a:p>
        </p:txBody>
      </p:sp>
      <p:graphicFrame>
        <p:nvGraphicFramePr>
          <p:cNvPr id="43012" name="Object 4"/>
          <p:cNvGraphicFramePr>
            <a:graphicFrameLocks noGrp="1" noChangeAspect="1"/>
          </p:cNvGraphicFramePr>
          <p:nvPr>
            <p:ph sz="half" idx="2"/>
          </p:nvPr>
        </p:nvGraphicFramePr>
        <p:xfrm>
          <a:off x="928688" y="2366963"/>
          <a:ext cx="7058025" cy="1581150"/>
        </p:xfrm>
        <a:graphic>
          <a:graphicData uri="http://schemas.openxmlformats.org/presentationml/2006/ole">
            <mc:AlternateContent xmlns:mc="http://schemas.openxmlformats.org/markup-compatibility/2006">
              <mc:Choice xmlns:v="urn:schemas-microsoft-com:vml" Requires="v">
                <p:oleObj name="Formel" r:id="rId3" imgW="3175396" imgH="711597" progId="Equation.3">
                  <p:embed/>
                </p:oleObj>
              </mc:Choice>
              <mc:Fallback>
                <p:oleObj name="Formel" r:id="rId3" imgW="3175396" imgH="711597" progId="Equation.3">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366963"/>
                        <a:ext cx="7058025" cy="1581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E3D9D5C4-0189-C34A-8D6F-AFF02564114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78</a:t>
            </a:fld>
            <a:endParaRPr lang="de-DE" dirty="0"/>
          </a:p>
        </p:txBody>
      </p:sp>
    </p:spTree>
    <p:extLst>
      <p:ext uri="{BB962C8B-B14F-4D97-AF65-F5344CB8AC3E}">
        <p14:creationId xmlns:p14="http://schemas.microsoft.com/office/powerpoint/2010/main" val="13413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 </a:t>
            </a:r>
            <a:r>
              <a:rPr lang="en-US" dirty="0" err="1"/>
              <a:t>λ</a:t>
            </a:r>
            <a:r>
              <a:rPr lang="en-US" dirty="0"/>
              <a:t> message combination </a:t>
            </a:r>
          </a:p>
        </p:txBody>
      </p:sp>
      <p:sp>
        <p:nvSpPr>
          <p:cNvPr id="44035" name="Rectangle 3"/>
          <p:cNvSpPr>
            <a:spLocks noGrp="1" noChangeArrowheads="1"/>
          </p:cNvSpPr>
          <p:nvPr>
            <p:ph type="body" sz="half" idx="1"/>
          </p:nvPr>
        </p:nvSpPr>
        <p:spPr>
          <a:xfrm>
            <a:off x="457200" y="1600200"/>
            <a:ext cx="8229600" cy="4530725"/>
          </a:xfrm>
        </p:spPr>
        <p:txBody>
          <a:bodyPr/>
          <a:lstStyle/>
          <a:p>
            <a:r>
              <a:rPr lang="en-US" sz="2400" dirty="0"/>
              <a:t>Assume </a:t>
            </a:r>
            <a:r>
              <a:rPr lang="en-US" sz="2400" dirty="0">
                <a:solidFill>
                  <a:srgbClr val="008380"/>
                </a:solidFill>
              </a:rPr>
              <a:t>X </a:t>
            </a:r>
            <a:r>
              <a:rPr lang="en-US" sz="2400" dirty="0"/>
              <a:t>received </a:t>
            </a:r>
            <a:r>
              <a:rPr lang="el-GR" sz="2400" dirty="0">
                <a:solidFill>
                  <a:srgbClr val="008380"/>
                </a:solidFill>
                <a:cs typeface="Arial" charset="0"/>
              </a:rPr>
              <a:t>λ</a:t>
            </a:r>
            <a:r>
              <a:rPr lang="en-US" sz="2400" dirty="0">
                <a:cs typeface="Arial" charset="0"/>
              </a:rPr>
              <a:t>-</a:t>
            </a:r>
            <a:r>
              <a:rPr lang="en-US" sz="2400" dirty="0"/>
              <a:t>messages from neighbors</a:t>
            </a:r>
          </a:p>
          <a:p>
            <a:r>
              <a:rPr lang="en-US" sz="2400" dirty="0"/>
              <a:t>How to compute </a:t>
            </a:r>
            <a:r>
              <a:rPr lang="el-GR" sz="2400" dirty="0">
                <a:solidFill>
                  <a:srgbClr val="008380"/>
                </a:solidFill>
                <a:cs typeface="Arial" charset="0"/>
              </a:rPr>
              <a:t>λ</a:t>
            </a:r>
            <a:r>
              <a:rPr lang="en-US" sz="2400" dirty="0">
                <a:solidFill>
                  <a:srgbClr val="008380"/>
                </a:solidFill>
                <a:cs typeface="Arial" charset="0"/>
              </a:rPr>
              <a:t>(x) = P(e</a:t>
            </a:r>
            <a:r>
              <a:rPr lang="en-US" sz="2400" baseline="30000" dirty="0">
                <a:solidFill>
                  <a:srgbClr val="008380"/>
                </a:solidFill>
                <a:cs typeface="Arial" charset="0"/>
              </a:rPr>
              <a:t>-</a:t>
            </a:r>
            <a:r>
              <a:rPr lang="en-US" sz="2400" dirty="0">
                <a:solidFill>
                  <a:srgbClr val="008380"/>
                </a:solidFill>
                <a:cs typeface="Arial" charset="0"/>
              </a:rPr>
              <a:t>|x)</a:t>
            </a:r>
            <a:r>
              <a:rPr lang="en-US" sz="2400" dirty="0">
                <a:cs typeface="Arial" charset="0"/>
              </a:rPr>
              <a:t>?</a:t>
            </a:r>
          </a:p>
          <a:p>
            <a:r>
              <a:rPr lang="en-US" sz="2400" dirty="0">
                <a:cs typeface="Arial" charset="0"/>
              </a:rPr>
              <a:t>Let </a:t>
            </a:r>
            <a:r>
              <a:rPr lang="en-US" sz="2400" dirty="0">
                <a:solidFill>
                  <a:srgbClr val="008380"/>
                </a:solidFill>
                <a:cs typeface="Arial" charset="0"/>
              </a:rPr>
              <a:t>Y</a:t>
            </a:r>
            <a:r>
              <a:rPr lang="en-US" sz="2400" baseline="-25000" dirty="0">
                <a:solidFill>
                  <a:srgbClr val="008380"/>
                </a:solidFill>
                <a:cs typeface="Arial" charset="0"/>
              </a:rPr>
              <a:t>1</a:t>
            </a:r>
            <a:r>
              <a:rPr lang="en-US" sz="2400" dirty="0">
                <a:solidFill>
                  <a:srgbClr val="008380"/>
                </a:solidFill>
                <a:cs typeface="Arial" charset="0"/>
              </a:rPr>
              <a:t>, … , </a:t>
            </a:r>
            <a:r>
              <a:rPr lang="en-US" sz="2400" dirty="0" err="1">
                <a:solidFill>
                  <a:srgbClr val="008380"/>
                </a:solidFill>
                <a:cs typeface="Arial" charset="0"/>
              </a:rPr>
              <a:t>Y</a:t>
            </a:r>
            <a:r>
              <a:rPr lang="en-US" sz="2400" baseline="-25000" dirty="0" err="1">
                <a:solidFill>
                  <a:srgbClr val="008380"/>
                </a:solidFill>
                <a:cs typeface="Arial" charset="0"/>
              </a:rPr>
              <a:t>c</a:t>
            </a:r>
            <a:r>
              <a:rPr lang="en-US" sz="2400" dirty="0">
                <a:solidFill>
                  <a:srgbClr val="008380"/>
                </a:solidFill>
                <a:cs typeface="Arial" charset="0"/>
              </a:rPr>
              <a:t> </a:t>
            </a:r>
            <a:r>
              <a:rPr lang="en-US" sz="2400" dirty="0">
                <a:cs typeface="Arial" charset="0"/>
              </a:rPr>
              <a:t>be the children of </a:t>
            </a:r>
            <a:r>
              <a:rPr lang="en-US" sz="2400" dirty="0">
                <a:solidFill>
                  <a:srgbClr val="008380"/>
                </a:solidFill>
                <a:cs typeface="Arial" charset="0"/>
              </a:rPr>
              <a:t>X</a:t>
            </a:r>
          </a:p>
          <a:p>
            <a:r>
              <a:rPr lang="el-GR" sz="2400" dirty="0">
                <a:solidFill>
                  <a:srgbClr val="008380"/>
                </a:solidFill>
                <a:cs typeface="Arial" charset="0"/>
              </a:rPr>
              <a:t>λ</a:t>
            </a:r>
            <a:r>
              <a:rPr lang="en-US" sz="2400" baseline="-25000" dirty="0">
                <a:solidFill>
                  <a:srgbClr val="008380"/>
                </a:solidFill>
                <a:cs typeface="Arial" charset="0"/>
              </a:rPr>
              <a:t>YX</a:t>
            </a:r>
            <a:r>
              <a:rPr lang="en-US" sz="2400" dirty="0">
                <a:solidFill>
                  <a:srgbClr val="008380"/>
                </a:solidFill>
                <a:cs typeface="Arial" charset="0"/>
              </a:rPr>
              <a:t>(x) </a:t>
            </a:r>
            <a:r>
              <a:rPr lang="en-US" sz="2400" dirty="0">
                <a:cs typeface="Arial" charset="0"/>
              </a:rPr>
              <a:t>denotes the </a:t>
            </a:r>
            <a:r>
              <a:rPr lang="el-GR" sz="2400" dirty="0">
                <a:solidFill>
                  <a:srgbClr val="008380"/>
                </a:solidFill>
                <a:cs typeface="Arial" charset="0"/>
              </a:rPr>
              <a:t>λ</a:t>
            </a:r>
            <a:r>
              <a:rPr lang="en-US" sz="2400" dirty="0">
                <a:cs typeface="Arial" charset="0"/>
              </a:rPr>
              <a:t>-message sent from </a:t>
            </a:r>
            <a:r>
              <a:rPr lang="en-US" sz="2400" dirty="0">
                <a:solidFill>
                  <a:srgbClr val="008380"/>
                </a:solidFill>
                <a:cs typeface="Arial" charset="0"/>
              </a:rPr>
              <a:t>Y</a:t>
            </a:r>
            <a:r>
              <a:rPr lang="en-US" sz="2400" dirty="0">
                <a:cs typeface="Arial" charset="0"/>
              </a:rPr>
              <a:t> to </a:t>
            </a:r>
            <a:r>
              <a:rPr lang="en-US" sz="2400" dirty="0">
                <a:solidFill>
                  <a:srgbClr val="008380"/>
                </a:solidFill>
                <a:cs typeface="Arial" charset="0"/>
              </a:rPr>
              <a:t>X</a:t>
            </a:r>
            <a:endParaRPr lang="en-US" sz="2400" i="1" dirty="0">
              <a:solidFill>
                <a:srgbClr val="008380"/>
              </a:solidFill>
              <a:cs typeface="Arial" charset="0"/>
            </a:endParaRPr>
          </a:p>
          <a:p>
            <a:endParaRPr lang="en-US" sz="2400" dirty="0"/>
          </a:p>
        </p:txBody>
      </p:sp>
      <p:graphicFrame>
        <p:nvGraphicFramePr>
          <p:cNvPr id="44036" name="Object 4"/>
          <p:cNvGraphicFramePr>
            <a:graphicFrameLocks noGrp="1" noChangeAspect="1"/>
          </p:cNvGraphicFramePr>
          <p:nvPr>
            <p:ph sz="quarter" idx="2"/>
          </p:nvPr>
        </p:nvGraphicFramePr>
        <p:xfrm>
          <a:off x="852488" y="3748088"/>
          <a:ext cx="3113087" cy="1244600"/>
        </p:xfrm>
        <a:graphic>
          <a:graphicData uri="http://schemas.openxmlformats.org/presentationml/2006/ole">
            <mc:AlternateContent xmlns:mc="http://schemas.openxmlformats.org/markup-compatibility/2006">
              <mc:Choice xmlns:v="urn:schemas-microsoft-com:vml" Requires="v">
                <p:oleObj name="Formel" r:id="rId3" imgW="1143397" imgH="457597" progId="Equation.3">
                  <p:embed/>
                </p:oleObj>
              </mc:Choice>
              <mc:Fallback>
                <p:oleObj name="Formel" r:id="rId3" imgW="1143397" imgH="457597" progId="Equation.3">
                  <p:embed/>
                  <p:pic>
                    <p:nvPicPr>
                      <p:cNvPr id="440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748088"/>
                        <a:ext cx="3113087" cy="1244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Textfeld 1"/>
          <p:cNvSpPr txBox="1"/>
          <p:nvPr/>
        </p:nvSpPr>
        <p:spPr>
          <a:xfrm>
            <a:off x="971600" y="5013176"/>
            <a:ext cx="4104009" cy="1200329"/>
          </a:xfrm>
          <a:prstGeom prst="rect">
            <a:avLst/>
          </a:prstGeom>
          <a:solidFill>
            <a:srgbClr val="FFFF99"/>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de-DE" dirty="0"/>
              <a:t>Derivation:</a:t>
            </a:r>
          </a:p>
          <a:p>
            <a:pPr marL="285750" indent="-285750">
              <a:buFont typeface="Arial" charset="0"/>
              <a:buChar char="•"/>
            </a:pPr>
            <a:r>
              <a:rPr lang="de-DE" dirty="0"/>
              <a:t> </a:t>
            </a:r>
            <a:r>
              <a:rPr lang="de-DE" dirty="0" err="1"/>
              <a:t>Assume</a:t>
            </a:r>
            <a:r>
              <a:rPr lang="de-DE" dirty="0"/>
              <a:t> </a:t>
            </a:r>
            <a:r>
              <a:rPr lang="de-DE" dirty="0" err="1"/>
              <a:t>two</a:t>
            </a:r>
            <a:r>
              <a:rPr lang="de-DE" dirty="0"/>
              <a:t> </a:t>
            </a:r>
            <a:r>
              <a:rPr lang="de-DE" dirty="0" err="1"/>
              <a:t>children</a:t>
            </a:r>
            <a:r>
              <a:rPr lang="de-DE" dirty="0">
                <a:solidFill>
                  <a:srgbClr val="008380"/>
                </a:solidFill>
              </a:rPr>
              <a:t> Y</a:t>
            </a:r>
            <a:r>
              <a:rPr lang="de-DE" dirty="0"/>
              <a:t>, </a:t>
            </a:r>
            <a:r>
              <a:rPr lang="de-DE" dirty="0">
                <a:solidFill>
                  <a:srgbClr val="008380"/>
                </a:solidFill>
              </a:rPr>
              <a:t>Z</a:t>
            </a:r>
            <a:r>
              <a:rPr lang="de-DE" dirty="0"/>
              <a:t> </a:t>
            </a:r>
            <a:r>
              <a:rPr lang="de-DE" dirty="0" err="1"/>
              <a:t>of</a:t>
            </a:r>
            <a:r>
              <a:rPr lang="de-DE" dirty="0"/>
              <a:t> </a:t>
            </a:r>
            <a:r>
              <a:rPr lang="de-DE" dirty="0">
                <a:solidFill>
                  <a:srgbClr val="008380"/>
                </a:solidFill>
              </a:rPr>
              <a:t>X</a:t>
            </a:r>
            <a:r>
              <a:rPr lang="de-DE" dirty="0"/>
              <a:t>; </a:t>
            </a:r>
            <a:r>
              <a:rPr lang="de-DE" dirty="0" err="1"/>
              <a:t>then</a:t>
            </a:r>
            <a:r>
              <a:rPr lang="de-DE" dirty="0"/>
              <a:t>:</a:t>
            </a:r>
          </a:p>
          <a:p>
            <a:pPr marL="285750" indent="-285750">
              <a:buFont typeface="Arial" charset="0"/>
              <a:buChar char="•"/>
            </a:pPr>
            <a:r>
              <a:rPr lang="de-DE" dirty="0"/>
              <a:t> </a:t>
            </a:r>
            <a:r>
              <a:rPr lang="de-DE" dirty="0">
                <a:solidFill>
                  <a:srgbClr val="008380"/>
                </a:solidFill>
              </a:rPr>
              <a:t>P(</a:t>
            </a:r>
            <a:r>
              <a:rPr lang="de-DE" dirty="0" err="1">
                <a:solidFill>
                  <a:srgbClr val="008380"/>
                </a:solidFill>
              </a:rPr>
              <a:t>e</a:t>
            </a:r>
            <a:r>
              <a:rPr lang="de-DE" baseline="30000" dirty="0">
                <a:solidFill>
                  <a:srgbClr val="008380"/>
                </a:solidFill>
              </a:rPr>
              <a:t>-</a:t>
            </a:r>
            <a:r>
              <a:rPr lang="de-DE" dirty="0">
                <a:solidFill>
                  <a:srgbClr val="008380"/>
                </a:solidFill>
              </a:rPr>
              <a:t>|x) = P(</a:t>
            </a:r>
            <a:r>
              <a:rPr lang="de-DE" dirty="0" err="1">
                <a:solidFill>
                  <a:srgbClr val="008380"/>
                </a:solidFill>
              </a:rPr>
              <a:t>e</a:t>
            </a:r>
            <a:r>
              <a:rPr lang="de-DE" baseline="30000" dirty="0">
                <a:solidFill>
                  <a:srgbClr val="008380"/>
                </a:solidFill>
              </a:rPr>
              <a:t>-</a:t>
            </a:r>
            <a:r>
              <a:rPr lang="de-DE" baseline="-25000" dirty="0">
                <a:solidFill>
                  <a:srgbClr val="008380"/>
                </a:solidFill>
              </a:rPr>
              <a:t>Y</a:t>
            </a:r>
            <a:r>
              <a:rPr lang="de-DE" dirty="0">
                <a:solidFill>
                  <a:srgbClr val="008380"/>
                </a:solidFill>
              </a:rPr>
              <a:t>, </a:t>
            </a:r>
            <a:r>
              <a:rPr lang="de-DE" dirty="0" err="1">
                <a:solidFill>
                  <a:srgbClr val="008380"/>
                </a:solidFill>
              </a:rPr>
              <a:t>e</a:t>
            </a:r>
            <a:r>
              <a:rPr lang="de-DE" baseline="30000" dirty="0" err="1">
                <a:solidFill>
                  <a:srgbClr val="008380"/>
                </a:solidFill>
              </a:rPr>
              <a:t>-</a:t>
            </a:r>
            <a:r>
              <a:rPr lang="de-DE" baseline="-25000" dirty="0" err="1">
                <a:solidFill>
                  <a:srgbClr val="008380"/>
                </a:solidFill>
              </a:rPr>
              <a:t>Z</a:t>
            </a:r>
            <a:r>
              <a:rPr lang="de-DE" dirty="0" err="1">
                <a:solidFill>
                  <a:srgbClr val="008380"/>
                </a:solidFill>
              </a:rPr>
              <a:t>|x</a:t>
            </a:r>
            <a:r>
              <a:rPr lang="de-DE" dirty="0">
                <a:solidFill>
                  <a:srgbClr val="008380"/>
                </a:solidFill>
              </a:rPr>
              <a:t>) = P(</a:t>
            </a:r>
            <a:r>
              <a:rPr lang="de-DE" dirty="0" err="1">
                <a:solidFill>
                  <a:srgbClr val="008380"/>
                </a:solidFill>
              </a:rPr>
              <a:t>e</a:t>
            </a:r>
            <a:r>
              <a:rPr lang="de-DE" baseline="30000" dirty="0" err="1">
                <a:solidFill>
                  <a:srgbClr val="008380"/>
                </a:solidFill>
              </a:rPr>
              <a:t>-</a:t>
            </a:r>
            <a:r>
              <a:rPr lang="de-DE" baseline="-25000" dirty="0" err="1">
                <a:solidFill>
                  <a:srgbClr val="008380"/>
                </a:solidFill>
              </a:rPr>
              <a:t>Y</a:t>
            </a:r>
            <a:r>
              <a:rPr lang="de-DE" dirty="0" err="1">
                <a:solidFill>
                  <a:srgbClr val="008380"/>
                </a:solidFill>
              </a:rPr>
              <a:t>|x</a:t>
            </a:r>
            <a:r>
              <a:rPr lang="de-DE" dirty="0">
                <a:solidFill>
                  <a:srgbClr val="008380"/>
                </a:solidFill>
              </a:rPr>
              <a:t>)* P(</a:t>
            </a:r>
            <a:r>
              <a:rPr lang="de-DE" dirty="0" err="1">
                <a:solidFill>
                  <a:srgbClr val="008380"/>
                </a:solidFill>
              </a:rPr>
              <a:t>e</a:t>
            </a:r>
            <a:r>
              <a:rPr lang="de-DE" baseline="30000" dirty="0" err="1">
                <a:solidFill>
                  <a:srgbClr val="008380"/>
                </a:solidFill>
              </a:rPr>
              <a:t>-</a:t>
            </a:r>
            <a:r>
              <a:rPr lang="de-DE" baseline="-25000" dirty="0" err="1">
                <a:solidFill>
                  <a:srgbClr val="008380"/>
                </a:solidFill>
              </a:rPr>
              <a:t>Z</a:t>
            </a:r>
            <a:r>
              <a:rPr lang="de-DE" dirty="0" err="1">
                <a:solidFill>
                  <a:srgbClr val="008380"/>
                </a:solidFill>
              </a:rPr>
              <a:t>|x</a:t>
            </a:r>
            <a:r>
              <a:rPr lang="de-DE" dirty="0">
                <a:solidFill>
                  <a:srgbClr val="008380"/>
                </a:solidFill>
              </a:rPr>
              <a:t>) </a:t>
            </a:r>
          </a:p>
          <a:p>
            <a:r>
              <a:rPr lang="de-DE" dirty="0"/>
              <a:t>      (</a:t>
            </a:r>
            <a:r>
              <a:rPr lang="de-DE" dirty="0" err="1"/>
              <a:t>siblings</a:t>
            </a:r>
            <a:r>
              <a:rPr lang="de-DE" dirty="0"/>
              <a:t> </a:t>
            </a:r>
            <a:r>
              <a:rPr lang="de-DE" dirty="0" err="1"/>
              <a:t>independent</a:t>
            </a:r>
            <a:r>
              <a:rPr lang="de-DE" dirty="0"/>
              <a:t> </a:t>
            </a:r>
            <a:r>
              <a:rPr lang="de-DE" dirty="0" err="1"/>
              <a:t>given</a:t>
            </a:r>
            <a:r>
              <a:rPr lang="de-DE" dirty="0"/>
              <a:t> </a:t>
            </a:r>
            <a:r>
              <a:rPr lang="de-DE" dirty="0" err="1"/>
              <a:t>parent</a:t>
            </a:r>
            <a:r>
              <a:rPr lang="de-DE" dirty="0"/>
              <a:t>)</a:t>
            </a:r>
          </a:p>
        </p:txBody>
      </p:sp>
      <p:sp>
        <p:nvSpPr>
          <p:cNvPr id="6" name="Slide Number Placeholder 3">
            <a:extLst>
              <a:ext uri="{FF2B5EF4-FFF2-40B4-BE49-F238E27FC236}">
                <a16:creationId xmlns:a16="http://schemas.microsoft.com/office/drawing/2014/main" id="{DC148629-8B67-724D-9320-0DE407CDB02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79</a:t>
            </a:fld>
            <a:endParaRPr lang="de-DE" dirty="0"/>
          </a:p>
        </p:txBody>
      </p:sp>
    </p:spTree>
    <p:extLst>
      <p:ext uri="{BB962C8B-B14F-4D97-AF65-F5344CB8AC3E}">
        <p14:creationId xmlns:p14="http://schemas.microsoft.com/office/powerpoint/2010/main" val="125687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1+#ppt_w/2"/>
                                          </p:val>
                                        </p:tav>
                                        <p:tav tm="100000">
                                          <p:val>
                                            <p:strVal val="#ppt_x"/>
                                          </p:val>
                                        </p:tav>
                                      </p:tavLst>
                                    </p:anim>
                                    <p:anim calcmode="lin" valueType="num">
                                      <p:cBhvr additive="base">
                                        <p:cTn id="8" dur="500" fill="hold"/>
                                        <p:tgtEl>
                                          <p:spTgt spid="440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48131" name="Rectangle 3"/>
          <p:cNvSpPr>
            <a:spLocks noGrp="1" noChangeArrowheads="1"/>
          </p:cNvSpPr>
          <p:nvPr>
            <p:ph type="body" idx="1"/>
          </p:nvPr>
        </p:nvSpPr>
        <p:spPr/>
        <p:txBody>
          <a:bodyPr/>
          <a:lstStyle/>
          <a:p>
            <a:pPr eaLnBrk="1" hangingPunct="1">
              <a:lnSpc>
                <a:spcPct val="80000"/>
              </a:lnSpc>
            </a:pPr>
            <a:r>
              <a:rPr lang="en-US" sz="2000" dirty="0">
                <a:solidFill>
                  <a:schemeClr val="accent2"/>
                </a:solidFill>
                <a:ea typeface="ＭＳ Ｐゴシック" charset="0"/>
              </a:rPr>
              <a:t>Conditional</a:t>
            </a:r>
            <a:r>
              <a:rPr lang="en-US" sz="2000" dirty="0">
                <a:ea typeface="ＭＳ Ｐゴシック" charset="0"/>
              </a:rPr>
              <a:t> or </a:t>
            </a:r>
            <a:r>
              <a:rPr lang="en-US" sz="2000" dirty="0">
                <a:solidFill>
                  <a:schemeClr val="accent2"/>
                </a:solidFill>
                <a:ea typeface="ＭＳ Ｐゴシック" charset="0"/>
              </a:rPr>
              <a:t>posterior probabilities</a:t>
            </a:r>
          </a:p>
          <a:p>
            <a:pPr lvl="1" eaLnBrk="1" hangingPunct="1">
              <a:lnSpc>
                <a:spcPct val="80000"/>
              </a:lnSpc>
              <a:buFont typeface="Wingdings" charset="0"/>
              <a:buNone/>
            </a:pPr>
            <a:r>
              <a:rPr lang="en-US" sz="1800" dirty="0">
                <a:ea typeface="ＭＳ Ｐゴシック" charset="0"/>
              </a:rPr>
              <a:t>e.g., </a:t>
            </a: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cavity</a:t>
            </a:r>
            <a:r>
              <a:rPr lang="en-US" sz="1800" dirty="0">
                <a:solidFill>
                  <a:schemeClr val="accent1">
                    <a:lumMod val="50000"/>
                  </a:schemeClr>
                </a:solidFill>
                <a:ea typeface="ＭＳ Ｐゴシック" charset="0"/>
              </a:rPr>
              <a:t> | </a:t>
            </a:r>
            <a:r>
              <a:rPr lang="en-US" sz="1800" i="1" dirty="0">
                <a:solidFill>
                  <a:schemeClr val="accent1">
                    <a:lumMod val="50000"/>
                  </a:schemeClr>
                </a:solidFill>
                <a:ea typeface="ＭＳ Ｐゴシック" charset="0"/>
              </a:rPr>
              <a:t>toothache</a:t>
            </a:r>
            <a:r>
              <a:rPr lang="en-US" sz="1800" dirty="0">
                <a:solidFill>
                  <a:schemeClr val="accent1">
                    <a:lumMod val="50000"/>
                  </a:schemeClr>
                </a:solidFill>
                <a:ea typeface="ＭＳ Ｐゴシック" charset="0"/>
              </a:rPr>
              <a:t>) = 0.8</a:t>
            </a:r>
            <a:r>
              <a:rPr lang="en-US" sz="1800" dirty="0">
                <a:ea typeface="ＭＳ Ｐゴシック" charset="0"/>
              </a:rPr>
              <a:t>
             or: </a:t>
            </a:r>
            <a:r>
              <a:rPr lang="en-US" sz="1800" dirty="0">
                <a:solidFill>
                  <a:schemeClr val="accent1">
                    <a:lumMod val="50000"/>
                  </a:schemeClr>
                </a:solidFill>
                <a:ea typeface="ＭＳ Ｐゴシック" charset="0"/>
              </a:rPr>
              <a:t>&lt;0.8&gt;</a:t>
            </a:r>
          </a:p>
          <a:p>
            <a:pPr lvl="1" eaLnBrk="1" hangingPunct="1">
              <a:lnSpc>
                <a:spcPct val="80000"/>
              </a:lnSpc>
              <a:buFont typeface="Wingdings" charset="0"/>
              <a:buNone/>
            </a:pPr>
            <a:r>
              <a:rPr lang="en-US" sz="1800" dirty="0">
                <a:ea typeface="ＭＳ Ｐゴシック" charset="0"/>
              </a:rPr>
              <a:t>i.e., given that </a:t>
            </a:r>
            <a:r>
              <a:rPr lang="en-US" sz="1800" i="1" dirty="0">
                <a:solidFill>
                  <a:schemeClr val="accent1">
                    <a:lumMod val="50000"/>
                  </a:schemeClr>
                </a:solidFill>
                <a:ea typeface="ＭＳ Ｐゴシック" charset="0"/>
              </a:rPr>
              <a:t>Toothache=true</a:t>
            </a:r>
            <a:r>
              <a:rPr lang="en-US" sz="1800" dirty="0">
                <a:ea typeface="ＭＳ Ｐゴシック" charset="0"/>
              </a:rPr>
              <a:t> is all I know</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(Notation for conditional distributions:</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Cavity </a:t>
            </a:r>
            <a:r>
              <a:rPr lang="en-US" sz="1800" dirty="0">
                <a:solidFill>
                  <a:schemeClr val="accent1">
                    <a:lumMod val="50000"/>
                  </a:schemeClr>
                </a:solidFill>
                <a:ea typeface="ＭＳ Ｐゴシック" charset="0"/>
              </a:rPr>
              <a:t>| </a:t>
            </a:r>
            <a:r>
              <a:rPr lang="en-US" sz="1800" i="1" dirty="0">
                <a:solidFill>
                  <a:schemeClr val="accent1">
                    <a:lumMod val="50000"/>
                  </a:schemeClr>
                </a:solidFill>
                <a:ea typeface="ＭＳ Ｐゴシック" charset="0"/>
              </a:rPr>
              <a:t>Toothache</a:t>
            </a:r>
            <a:r>
              <a:rPr lang="en-US" sz="1800" dirty="0">
                <a:solidFill>
                  <a:schemeClr val="accent1">
                    <a:lumMod val="50000"/>
                  </a:schemeClr>
                </a:solidFill>
                <a:ea typeface="ＭＳ Ｐゴシック" charset="0"/>
              </a:rPr>
              <a:t>) </a:t>
            </a:r>
            <a:r>
              <a:rPr lang="en-US" sz="1800" dirty="0">
                <a:ea typeface="ＭＳ Ｐゴシック" charset="0"/>
              </a:rPr>
              <a:t>is a 2-element vector of 2-element vectors
</a:t>
            </a:r>
          </a:p>
          <a:p>
            <a:pPr eaLnBrk="1" hangingPunct="1">
              <a:lnSpc>
                <a:spcPct val="80000"/>
              </a:lnSpc>
            </a:pPr>
            <a:r>
              <a:rPr lang="en-US" sz="2000" dirty="0">
                <a:ea typeface="ＭＳ Ｐゴシック" charset="0"/>
              </a:rPr>
              <a:t>If we know more, e.g., </a:t>
            </a:r>
            <a:r>
              <a:rPr lang="en-US" sz="2000" i="1" dirty="0">
                <a:solidFill>
                  <a:schemeClr val="accent1">
                    <a:lumMod val="50000"/>
                  </a:schemeClr>
                </a:solidFill>
                <a:ea typeface="ＭＳ Ｐゴシック" charset="0"/>
              </a:rPr>
              <a:t>cavity</a:t>
            </a:r>
            <a:r>
              <a:rPr lang="en-US" sz="2000" dirty="0">
                <a:solidFill>
                  <a:schemeClr val="accent1">
                    <a:lumMod val="50000"/>
                  </a:schemeClr>
                </a:solidFill>
                <a:ea typeface="ＭＳ Ｐゴシック" charset="0"/>
              </a:rPr>
              <a:t> </a:t>
            </a:r>
            <a:r>
              <a:rPr lang="en-US" sz="2000" dirty="0">
                <a:ea typeface="ＭＳ Ｐゴシック" charset="0"/>
              </a:rPr>
              <a:t>is also given, then we have</a:t>
            </a:r>
          </a:p>
          <a:p>
            <a:pPr lvl="1" eaLnBrk="1" hangingPunct="1">
              <a:lnSpc>
                <a:spcPct val="80000"/>
              </a:lnSpc>
              <a:buFont typeface="Wingdings" charset="0"/>
              <a:buNone/>
            </a:pP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cavity | toothache, cavity</a:t>
            </a:r>
            <a:r>
              <a:rPr lang="en-US" sz="1800" dirty="0">
                <a:solidFill>
                  <a:schemeClr val="accent1">
                    <a:lumMod val="50000"/>
                  </a:schemeClr>
                </a:solidFill>
                <a:ea typeface="ＭＳ Ｐゴシック" charset="0"/>
              </a:rPr>
              <a:t>) = 1</a:t>
            </a:r>
          </a:p>
          <a:p>
            <a:pPr eaLnBrk="1" hangingPunct="1">
              <a:lnSpc>
                <a:spcPct val="80000"/>
              </a:lnSpc>
              <a:buFont typeface="Times" charset="0"/>
              <a:buNone/>
            </a:pPr>
            <a:endParaRPr lang="en-US" sz="2000" dirty="0">
              <a:ea typeface="ＭＳ Ｐゴシック" charset="0"/>
            </a:endParaRPr>
          </a:p>
          <a:p>
            <a:pPr eaLnBrk="1" hangingPunct="1">
              <a:lnSpc>
                <a:spcPct val="80000"/>
              </a:lnSpc>
            </a:pPr>
            <a:r>
              <a:rPr lang="en-US" sz="2000" dirty="0">
                <a:ea typeface="ＭＳ Ｐゴシック" charset="0"/>
              </a:rPr>
              <a:t>New evidence may be irrelevant, allowing simplification, e.g.,</a:t>
            </a:r>
          </a:p>
          <a:p>
            <a:pPr lvl="1" eaLnBrk="1" hangingPunct="1">
              <a:lnSpc>
                <a:spcPct val="80000"/>
              </a:lnSpc>
              <a:buFont typeface="Wingdings" charset="0"/>
              <a:buNone/>
            </a:pP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cavity | toothache, sunny</a:t>
            </a:r>
            <a:r>
              <a:rPr lang="en-US" sz="1800" dirty="0">
                <a:solidFill>
                  <a:schemeClr val="accent1">
                    <a:lumMod val="50000"/>
                  </a:schemeClr>
                </a:solidFill>
                <a:ea typeface="ＭＳ Ｐゴシック" charset="0"/>
              </a:rPr>
              <a:t>) = P(</a:t>
            </a:r>
            <a:r>
              <a:rPr lang="en-US" sz="1800" i="1" dirty="0">
                <a:solidFill>
                  <a:schemeClr val="accent1">
                    <a:lumMod val="50000"/>
                  </a:schemeClr>
                </a:solidFill>
                <a:ea typeface="ＭＳ Ｐゴシック" charset="0"/>
              </a:rPr>
              <a:t>cavity </a:t>
            </a:r>
            <a:r>
              <a:rPr lang="en-US" sz="1800" dirty="0">
                <a:solidFill>
                  <a:schemeClr val="accent1">
                    <a:lumMod val="50000"/>
                  </a:schemeClr>
                </a:solidFill>
                <a:ea typeface="ＭＳ Ｐゴシック" charset="0"/>
              </a:rPr>
              <a:t>| </a:t>
            </a:r>
            <a:r>
              <a:rPr lang="en-US" sz="1800" i="1" dirty="0">
                <a:solidFill>
                  <a:schemeClr val="accent1">
                    <a:lumMod val="50000"/>
                  </a:schemeClr>
                </a:solidFill>
                <a:ea typeface="ＭＳ Ｐゴシック" charset="0"/>
              </a:rPr>
              <a:t>toothache</a:t>
            </a:r>
            <a:r>
              <a:rPr lang="en-US" sz="1800" dirty="0">
                <a:solidFill>
                  <a:schemeClr val="accent1">
                    <a:lumMod val="50000"/>
                  </a:schemeClr>
                </a:solidFill>
                <a:ea typeface="ＭＳ Ｐゴシック" charset="0"/>
              </a:rPr>
              <a:t>) = 0.8</a:t>
            </a:r>
          </a:p>
          <a:p>
            <a:pPr lvl="1" eaLnBrk="1" hangingPunct="1">
              <a:lnSpc>
                <a:spcPct val="80000"/>
              </a:lnSpc>
              <a:buFont typeface="Wingdings" charset="0"/>
              <a:buNone/>
            </a:pPr>
            <a:endParaRPr lang="en-US" sz="1800" dirty="0">
              <a:ea typeface="ＭＳ Ｐゴシック" charset="0"/>
            </a:endParaRPr>
          </a:p>
          <a:p>
            <a:pPr eaLnBrk="1" hangingPunct="1">
              <a:lnSpc>
                <a:spcPct val="80000"/>
              </a:lnSpc>
            </a:pPr>
            <a:r>
              <a:rPr lang="en-US" sz="2000" dirty="0">
                <a:ea typeface="ＭＳ Ｐゴシック" charset="0"/>
              </a:rPr>
              <a:t>This kind of inference, sanctioned by domain knowledge, is crucial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a:t>
            </a:fld>
            <a:endParaRPr lang="de-DE" dirty="0"/>
          </a:p>
        </p:txBody>
      </p:sp>
    </p:spTree>
    <p:extLst>
      <p:ext uri="{BB962C8B-B14F-4D97-AF65-F5344CB8AC3E}">
        <p14:creationId xmlns:p14="http://schemas.microsoft.com/office/powerpoint/2010/main" val="6367948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 π message combination</a:t>
            </a:r>
          </a:p>
        </p:txBody>
      </p:sp>
      <p:sp>
        <p:nvSpPr>
          <p:cNvPr id="57347" name="Rectangle 3"/>
          <p:cNvSpPr>
            <a:spLocks noGrp="1" noChangeArrowheads="1"/>
          </p:cNvSpPr>
          <p:nvPr>
            <p:ph type="body" sz="half" idx="1"/>
          </p:nvPr>
        </p:nvSpPr>
        <p:spPr>
          <a:xfrm>
            <a:off x="457200" y="1600200"/>
            <a:ext cx="8229600" cy="4530725"/>
          </a:xfrm>
        </p:spPr>
        <p:txBody>
          <a:bodyPr/>
          <a:lstStyle/>
          <a:p>
            <a:r>
              <a:rPr lang="en-US" sz="2400" dirty="0"/>
              <a:t>Assume </a:t>
            </a:r>
            <a:r>
              <a:rPr lang="en-US" sz="2400" dirty="0">
                <a:solidFill>
                  <a:srgbClr val="008380"/>
                </a:solidFill>
              </a:rPr>
              <a:t>X</a:t>
            </a:r>
            <a:r>
              <a:rPr lang="en-US" sz="2400" dirty="0"/>
              <a:t> received </a:t>
            </a:r>
            <a:r>
              <a:rPr lang="el-GR" sz="2400" dirty="0">
                <a:solidFill>
                  <a:srgbClr val="008380"/>
                </a:solidFill>
                <a:cs typeface="Arial" charset="0"/>
              </a:rPr>
              <a:t>π</a:t>
            </a:r>
            <a:r>
              <a:rPr lang="en-US" sz="2400" dirty="0">
                <a:cs typeface="Arial" charset="0"/>
              </a:rPr>
              <a:t>-</a:t>
            </a:r>
            <a:r>
              <a:rPr lang="en-US" sz="2400" dirty="0"/>
              <a:t>messages from neighbors</a:t>
            </a:r>
          </a:p>
          <a:p>
            <a:r>
              <a:rPr lang="en-US" sz="2400" dirty="0"/>
              <a:t>How to compute </a:t>
            </a:r>
            <a:r>
              <a:rPr lang="el-GR" sz="2400" dirty="0">
                <a:solidFill>
                  <a:srgbClr val="008380"/>
                </a:solidFill>
                <a:cs typeface="Arial" charset="0"/>
              </a:rPr>
              <a:t>π</a:t>
            </a:r>
            <a:r>
              <a:rPr lang="en-US" sz="2400" dirty="0">
                <a:solidFill>
                  <a:srgbClr val="008380"/>
                </a:solidFill>
                <a:cs typeface="Arial" charset="0"/>
              </a:rPr>
              <a:t>(x) = P(</a:t>
            </a:r>
            <a:r>
              <a:rPr lang="en-US" sz="2400" dirty="0" err="1">
                <a:solidFill>
                  <a:srgbClr val="008380"/>
                </a:solidFill>
                <a:cs typeface="Arial" charset="0"/>
              </a:rPr>
              <a:t>x|e</a:t>
            </a:r>
            <a:r>
              <a:rPr lang="en-US" sz="2400" baseline="30000" dirty="0">
                <a:solidFill>
                  <a:srgbClr val="008380"/>
                </a:solidFill>
                <a:cs typeface="Arial" charset="0"/>
              </a:rPr>
              <a:t>+</a:t>
            </a:r>
            <a:r>
              <a:rPr lang="en-US" sz="2400" dirty="0">
                <a:solidFill>
                  <a:srgbClr val="008380"/>
                </a:solidFill>
                <a:cs typeface="Arial" charset="0"/>
              </a:rPr>
              <a:t>) </a:t>
            </a:r>
            <a:r>
              <a:rPr lang="en-US" sz="2400" i="1" dirty="0">
                <a:cs typeface="Arial" charset="0"/>
              </a:rPr>
              <a:t>?</a:t>
            </a:r>
          </a:p>
          <a:p>
            <a:r>
              <a:rPr lang="en-US" sz="2400" dirty="0">
                <a:cs typeface="Arial" charset="0"/>
              </a:rPr>
              <a:t>Let </a:t>
            </a:r>
            <a:r>
              <a:rPr lang="en-US" sz="2400" dirty="0">
                <a:solidFill>
                  <a:srgbClr val="008380"/>
                </a:solidFill>
                <a:cs typeface="Arial" charset="0"/>
              </a:rPr>
              <a:t>U</a:t>
            </a:r>
            <a:r>
              <a:rPr lang="en-US" sz="2400" baseline="-25000" dirty="0">
                <a:solidFill>
                  <a:srgbClr val="008380"/>
                </a:solidFill>
                <a:cs typeface="Arial" charset="0"/>
              </a:rPr>
              <a:t>1</a:t>
            </a:r>
            <a:r>
              <a:rPr lang="en-US" sz="2400" dirty="0">
                <a:solidFill>
                  <a:srgbClr val="008380"/>
                </a:solidFill>
                <a:cs typeface="Arial" charset="0"/>
              </a:rPr>
              <a:t>, … , U</a:t>
            </a:r>
            <a:r>
              <a:rPr lang="en-US" sz="2400" baseline="-25000" dirty="0">
                <a:solidFill>
                  <a:srgbClr val="008380"/>
                </a:solidFill>
                <a:cs typeface="Arial" charset="0"/>
              </a:rPr>
              <a:t>p</a:t>
            </a:r>
            <a:r>
              <a:rPr lang="en-US" sz="2400" dirty="0">
                <a:solidFill>
                  <a:srgbClr val="008380"/>
                </a:solidFill>
                <a:cs typeface="Arial" charset="0"/>
              </a:rPr>
              <a:t> </a:t>
            </a:r>
            <a:r>
              <a:rPr lang="en-US" sz="2400" dirty="0">
                <a:cs typeface="Arial" charset="0"/>
              </a:rPr>
              <a:t>be the parents of </a:t>
            </a:r>
            <a:r>
              <a:rPr lang="en-US" sz="2400" dirty="0">
                <a:solidFill>
                  <a:srgbClr val="008380"/>
                </a:solidFill>
                <a:cs typeface="Arial" charset="0"/>
              </a:rPr>
              <a:t>X</a:t>
            </a:r>
          </a:p>
          <a:p>
            <a:r>
              <a:rPr lang="el-GR" sz="2400" dirty="0">
                <a:solidFill>
                  <a:srgbClr val="008380"/>
                </a:solidFill>
                <a:cs typeface="Arial" charset="0"/>
              </a:rPr>
              <a:t>π</a:t>
            </a:r>
            <a:r>
              <a:rPr lang="en-US" sz="2400" baseline="-25000" dirty="0">
                <a:solidFill>
                  <a:srgbClr val="008380"/>
                </a:solidFill>
                <a:cs typeface="Arial" charset="0"/>
              </a:rPr>
              <a:t>XY</a:t>
            </a:r>
            <a:r>
              <a:rPr lang="en-US" sz="2400" dirty="0">
                <a:solidFill>
                  <a:srgbClr val="008380"/>
                </a:solidFill>
                <a:cs typeface="Arial" charset="0"/>
              </a:rPr>
              <a:t>(x) </a:t>
            </a:r>
            <a:r>
              <a:rPr lang="en-US" sz="2400" dirty="0">
                <a:cs typeface="Arial" charset="0"/>
              </a:rPr>
              <a:t>denotes the </a:t>
            </a:r>
            <a:r>
              <a:rPr lang="el-GR" sz="2400" dirty="0">
                <a:solidFill>
                  <a:srgbClr val="008380"/>
                </a:solidFill>
                <a:cs typeface="Arial" charset="0"/>
              </a:rPr>
              <a:t>π</a:t>
            </a:r>
            <a:r>
              <a:rPr lang="en-US" sz="2400" dirty="0">
                <a:cs typeface="Arial" charset="0"/>
              </a:rPr>
              <a:t>-message sent from </a:t>
            </a:r>
            <a:r>
              <a:rPr lang="en-US" sz="2400" dirty="0">
                <a:solidFill>
                  <a:srgbClr val="008380"/>
                </a:solidFill>
                <a:cs typeface="Arial" charset="0"/>
              </a:rPr>
              <a:t>X</a:t>
            </a:r>
            <a:r>
              <a:rPr lang="en-US" sz="2400" dirty="0">
                <a:cs typeface="Arial" charset="0"/>
              </a:rPr>
              <a:t> to </a:t>
            </a:r>
            <a:r>
              <a:rPr lang="en-US" sz="2400" dirty="0">
                <a:solidFill>
                  <a:srgbClr val="008380"/>
                </a:solidFill>
                <a:cs typeface="Arial" charset="0"/>
              </a:rPr>
              <a:t>Y</a:t>
            </a:r>
          </a:p>
          <a:p>
            <a:r>
              <a:rPr lang="en-US" sz="2400" dirty="0">
                <a:cs typeface="Arial" charset="0"/>
              </a:rPr>
              <a:t>summation over the CPT</a:t>
            </a:r>
          </a:p>
          <a:p>
            <a:endParaRPr lang="en-US" sz="2400" dirty="0">
              <a:cs typeface="Arial" charset="0"/>
            </a:endParaRPr>
          </a:p>
          <a:p>
            <a:pPr>
              <a:buFont typeface="Wingdings" charset="0"/>
              <a:buNone/>
            </a:pPr>
            <a:endParaRPr lang="en-US" sz="2600" dirty="0"/>
          </a:p>
        </p:txBody>
      </p:sp>
      <p:graphicFrame>
        <p:nvGraphicFramePr>
          <p:cNvPr id="57348" name="Object 4"/>
          <p:cNvGraphicFramePr>
            <a:graphicFrameLocks noGrp="1" noChangeAspect="1"/>
          </p:cNvGraphicFramePr>
          <p:nvPr>
            <p:ph sz="half" idx="2"/>
          </p:nvPr>
        </p:nvGraphicFramePr>
        <p:xfrm>
          <a:off x="928688" y="4035425"/>
          <a:ext cx="5843587" cy="1168400"/>
        </p:xfrm>
        <a:graphic>
          <a:graphicData uri="http://schemas.openxmlformats.org/presentationml/2006/ole">
            <mc:AlternateContent xmlns:mc="http://schemas.openxmlformats.org/markup-compatibility/2006">
              <mc:Choice xmlns:v="urn:schemas-microsoft-com:vml" Requires="v">
                <p:oleObj name="Formel" r:id="rId3" imgW="2413396" imgH="482997" progId="Equation.3">
                  <p:embed/>
                </p:oleObj>
              </mc:Choice>
              <mc:Fallback>
                <p:oleObj name="Formel" r:id="rId3" imgW="2413396" imgH="482997" progId="Equation.3">
                  <p:embed/>
                  <p:pic>
                    <p:nvPicPr>
                      <p:cNvPr id="573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4035425"/>
                        <a:ext cx="5843587" cy="116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Textfeld 1"/>
          <p:cNvSpPr txBox="1"/>
          <p:nvPr/>
        </p:nvSpPr>
        <p:spPr>
          <a:xfrm>
            <a:off x="1086899" y="5641480"/>
            <a:ext cx="6258445" cy="646331"/>
          </a:xfrm>
          <a:prstGeom prst="rect">
            <a:avLst/>
          </a:prstGeom>
          <a:solidFill>
            <a:srgbClr val="FFFF99"/>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de-DE" dirty="0"/>
              <a:t>Derivation: </a:t>
            </a:r>
            <a:r>
              <a:rPr lang="de-DE" dirty="0" err="1"/>
              <a:t>Condition</a:t>
            </a:r>
            <a:r>
              <a:rPr lang="de-DE" dirty="0"/>
              <a:t> on all </a:t>
            </a:r>
            <a:r>
              <a:rPr lang="de-DE" dirty="0" err="1">
                <a:solidFill>
                  <a:srgbClr val="008380"/>
                </a:solidFill>
              </a:rPr>
              <a:t>U</a:t>
            </a:r>
            <a:r>
              <a:rPr lang="de-DE" baseline="-25000" dirty="0" err="1">
                <a:solidFill>
                  <a:srgbClr val="008380"/>
                </a:solidFill>
              </a:rPr>
              <a:t>i</a:t>
            </a:r>
            <a:r>
              <a:rPr lang="de-DE" dirty="0">
                <a:solidFill>
                  <a:srgbClr val="008380"/>
                </a:solidFill>
              </a:rPr>
              <a:t> </a:t>
            </a:r>
            <a:r>
              <a:rPr lang="de-DE" dirty="0" err="1"/>
              <a:t>and</a:t>
            </a:r>
            <a:r>
              <a:rPr lang="de-DE" dirty="0"/>
              <a:t> </a:t>
            </a:r>
            <a:r>
              <a:rPr lang="de-DE" dirty="0" err="1"/>
              <a:t>note</a:t>
            </a:r>
            <a:r>
              <a:rPr lang="de-DE" dirty="0"/>
              <a:t> </a:t>
            </a:r>
            <a:r>
              <a:rPr lang="de-DE" dirty="0" err="1"/>
              <a:t>that</a:t>
            </a:r>
            <a:r>
              <a:rPr lang="de-DE" dirty="0"/>
              <a:t> </a:t>
            </a:r>
            <a:r>
              <a:rPr lang="de-DE" dirty="0" err="1"/>
              <a:t>each</a:t>
            </a:r>
            <a:r>
              <a:rPr lang="de-DE" dirty="0"/>
              <a:t> pair </a:t>
            </a:r>
          </a:p>
          <a:p>
            <a:r>
              <a:rPr lang="de-DE" dirty="0"/>
              <a:t>(</a:t>
            </a:r>
            <a:r>
              <a:rPr lang="de-DE" dirty="0" err="1"/>
              <a:t>parent</a:t>
            </a:r>
            <a:r>
              <a:rPr lang="de-DE" dirty="0"/>
              <a:t> </a:t>
            </a:r>
            <a:r>
              <a:rPr lang="de-DE" dirty="0" err="1">
                <a:solidFill>
                  <a:srgbClr val="008380"/>
                </a:solidFill>
              </a:rPr>
              <a:t>U</a:t>
            </a:r>
            <a:r>
              <a:rPr lang="de-DE" baseline="-25000" dirty="0" err="1">
                <a:solidFill>
                  <a:srgbClr val="008380"/>
                </a:solidFill>
              </a:rPr>
              <a:t>i</a:t>
            </a:r>
            <a:r>
              <a:rPr lang="de-DE" dirty="0" err="1">
                <a:solidFill>
                  <a:srgbClr val="008380"/>
                </a:solidFill>
              </a:rPr>
              <a:t>,</a:t>
            </a:r>
            <a:r>
              <a:rPr lang="de-DE" dirty="0" err="1"/>
              <a:t>evidence</a:t>
            </a:r>
            <a:r>
              <a:rPr lang="de-DE" dirty="0"/>
              <a:t> </a:t>
            </a:r>
            <a:r>
              <a:rPr lang="de-DE" dirty="0" err="1">
                <a:solidFill>
                  <a:srgbClr val="008380"/>
                </a:solidFill>
              </a:rPr>
              <a:t>e</a:t>
            </a:r>
            <a:r>
              <a:rPr lang="de-DE" baseline="30000" dirty="0" err="1">
                <a:solidFill>
                  <a:srgbClr val="008380"/>
                </a:solidFill>
              </a:rPr>
              <a:t>+</a:t>
            </a:r>
            <a:r>
              <a:rPr lang="de-DE" baseline="-25000" dirty="0" err="1">
                <a:solidFill>
                  <a:srgbClr val="008380"/>
                </a:solidFill>
              </a:rPr>
              <a:t>i</a:t>
            </a:r>
            <a:r>
              <a:rPr lang="de-DE" dirty="0"/>
              <a:t>) </a:t>
            </a:r>
            <a:r>
              <a:rPr lang="de-DE" dirty="0" err="1"/>
              <a:t>is</a:t>
            </a:r>
            <a:r>
              <a:rPr lang="de-DE" dirty="0"/>
              <a:t> </a:t>
            </a:r>
            <a:r>
              <a:rPr lang="de-DE" dirty="0" err="1"/>
              <a:t>independent</a:t>
            </a:r>
            <a:r>
              <a:rPr lang="de-DE" dirty="0"/>
              <a:t> </a:t>
            </a:r>
            <a:r>
              <a:rPr lang="de-DE" dirty="0" err="1"/>
              <a:t>of</a:t>
            </a:r>
            <a:r>
              <a:rPr lang="de-DE" dirty="0"/>
              <a:t> </a:t>
            </a:r>
            <a:r>
              <a:rPr lang="de-DE" dirty="0" err="1"/>
              <a:t>the</a:t>
            </a:r>
            <a:r>
              <a:rPr lang="de-DE" dirty="0"/>
              <a:t> </a:t>
            </a:r>
            <a:r>
              <a:rPr lang="de-DE" dirty="0" err="1"/>
              <a:t>other</a:t>
            </a:r>
            <a:r>
              <a:rPr lang="de-DE" dirty="0"/>
              <a:t> </a:t>
            </a:r>
            <a:r>
              <a:rPr lang="de-DE" dirty="0" err="1"/>
              <a:t>pairs</a:t>
            </a:r>
            <a:r>
              <a:rPr lang="de-DE" dirty="0"/>
              <a:t> </a:t>
            </a:r>
            <a:r>
              <a:rPr lang="de-DE" dirty="0">
                <a:solidFill>
                  <a:srgbClr val="008380"/>
                </a:solidFill>
              </a:rPr>
              <a:t>(</a:t>
            </a:r>
            <a:r>
              <a:rPr lang="de-DE" dirty="0" err="1">
                <a:solidFill>
                  <a:srgbClr val="008380"/>
                </a:solidFill>
              </a:rPr>
              <a:t>U</a:t>
            </a:r>
            <a:r>
              <a:rPr lang="de-DE" baseline="-25000" dirty="0" err="1">
                <a:solidFill>
                  <a:srgbClr val="008380"/>
                </a:solidFill>
              </a:rPr>
              <a:t>j</a:t>
            </a:r>
            <a:r>
              <a:rPr lang="de-DE" dirty="0" err="1">
                <a:solidFill>
                  <a:srgbClr val="008380"/>
                </a:solidFill>
              </a:rPr>
              <a:t>,e</a:t>
            </a:r>
            <a:r>
              <a:rPr lang="de-DE" baseline="30000" dirty="0" err="1">
                <a:solidFill>
                  <a:srgbClr val="008380"/>
                </a:solidFill>
              </a:rPr>
              <a:t>+</a:t>
            </a:r>
            <a:r>
              <a:rPr lang="de-DE" baseline="-25000" dirty="0" err="1">
                <a:solidFill>
                  <a:srgbClr val="008380"/>
                </a:solidFill>
              </a:rPr>
              <a:t>j</a:t>
            </a:r>
            <a:r>
              <a:rPr lang="de-DE" dirty="0">
                <a:solidFill>
                  <a:srgbClr val="008380"/>
                </a:solidFill>
              </a:rPr>
              <a:t>)</a:t>
            </a:r>
          </a:p>
        </p:txBody>
      </p:sp>
      <p:sp>
        <p:nvSpPr>
          <p:cNvPr id="6" name="Slide Number Placeholder 3">
            <a:extLst>
              <a:ext uri="{FF2B5EF4-FFF2-40B4-BE49-F238E27FC236}">
                <a16:creationId xmlns:a16="http://schemas.microsoft.com/office/drawing/2014/main" id="{DFDC51B3-BB0A-384C-ACF4-2A22DB95E45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80</a:t>
            </a:fld>
            <a:endParaRPr lang="de-DE" dirty="0"/>
          </a:p>
        </p:txBody>
      </p:sp>
    </p:spTree>
    <p:extLst>
      <p:ext uri="{BB962C8B-B14F-4D97-AF65-F5344CB8AC3E}">
        <p14:creationId xmlns:p14="http://schemas.microsoft.com/office/powerpoint/2010/main" val="3040913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1+#ppt_w/2"/>
                                          </p:val>
                                        </p:tav>
                                        <p:tav tm="100000">
                                          <p:val>
                                            <p:strVal val="#ppt_x"/>
                                          </p:val>
                                        </p:tav>
                                      </p:tavLst>
                                    </p:anim>
                                    <p:anim calcmode="lin" valueType="num">
                                      <p:cBhvr additive="base">
                                        <p:cTn id="8"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Messages to pass</a:t>
            </a:r>
          </a:p>
        </p:txBody>
      </p:sp>
      <p:sp>
        <p:nvSpPr>
          <p:cNvPr id="59395" name="Rectangle 3"/>
          <p:cNvSpPr>
            <a:spLocks noGrp="1" noChangeArrowheads="1"/>
          </p:cNvSpPr>
          <p:nvPr>
            <p:ph type="body" sz="half" idx="1"/>
          </p:nvPr>
        </p:nvSpPr>
        <p:spPr>
          <a:xfrm>
            <a:off x="457200" y="1600201"/>
            <a:ext cx="8229600" cy="1756792"/>
          </a:xfrm>
        </p:spPr>
        <p:style>
          <a:lnRef idx="2">
            <a:schemeClr val="accent6"/>
          </a:lnRef>
          <a:fillRef idx="1">
            <a:schemeClr val="lt1"/>
          </a:fillRef>
          <a:effectRef idx="0">
            <a:schemeClr val="accent6"/>
          </a:effectRef>
          <a:fontRef idx="minor">
            <a:schemeClr val="dk1"/>
          </a:fontRef>
        </p:style>
        <p:txBody>
          <a:bodyPr/>
          <a:lstStyle/>
          <a:p>
            <a:r>
              <a:rPr lang="en-US" sz="2000" dirty="0"/>
              <a:t>We need to compute </a:t>
            </a:r>
            <a:r>
              <a:rPr lang="el-GR" sz="2000" dirty="0">
                <a:solidFill>
                  <a:srgbClr val="008380"/>
                </a:solidFill>
                <a:cs typeface="Arial" charset="0"/>
              </a:rPr>
              <a:t>π</a:t>
            </a:r>
            <a:r>
              <a:rPr lang="en-US" sz="2000" baseline="-25000" dirty="0">
                <a:solidFill>
                  <a:srgbClr val="008380"/>
                </a:solidFill>
                <a:cs typeface="Arial" charset="0"/>
              </a:rPr>
              <a:t>XY</a:t>
            </a:r>
            <a:r>
              <a:rPr lang="en-US" sz="2000" dirty="0">
                <a:solidFill>
                  <a:srgbClr val="008380"/>
                </a:solidFill>
                <a:cs typeface="Arial" charset="0"/>
              </a:rPr>
              <a:t>(x) </a:t>
            </a:r>
            <a:r>
              <a:rPr lang="en-US" sz="2000" dirty="0">
                <a:solidFill>
                  <a:schemeClr val="tx1"/>
                </a:solidFill>
                <a:cs typeface="Arial" charset="0"/>
              </a:rPr>
              <a:t>for each child </a:t>
            </a:r>
            <a:r>
              <a:rPr lang="en-US" sz="2000" dirty="0">
                <a:solidFill>
                  <a:srgbClr val="008380"/>
                </a:solidFill>
                <a:cs typeface="Arial" charset="0"/>
              </a:rPr>
              <a:t>Y</a:t>
            </a:r>
          </a:p>
          <a:p>
            <a:endParaRPr lang="en-US" sz="2000" i="1" dirty="0">
              <a:cs typeface="Arial" charset="0"/>
            </a:endParaRPr>
          </a:p>
          <a:p>
            <a:endParaRPr lang="en-US" sz="2000" i="1" dirty="0">
              <a:cs typeface="Arial" charset="0"/>
            </a:endParaRPr>
          </a:p>
          <a:p>
            <a:endParaRPr lang="en-US" sz="2000" i="1" dirty="0">
              <a:cs typeface="Arial" charset="0"/>
            </a:endParaRPr>
          </a:p>
          <a:p>
            <a:endParaRPr lang="en-US" sz="2000" i="1" dirty="0">
              <a:cs typeface="Arial" charset="0"/>
            </a:endParaRPr>
          </a:p>
          <a:p>
            <a:pPr>
              <a:buNone/>
            </a:pPr>
            <a:endParaRPr lang="en-US" sz="2000" dirty="0">
              <a:cs typeface="Arial" charset="0"/>
            </a:endParaRPr>
          </a:p>
        </p:txBody>
      </p:sp>
      <p:graphicFrame>
        <p:nvGraphicFramePr>
          <p:cNvPr id="59396" name="Object 4"/>
          <p:cNvGraphicFramePr>
            <a:graphicFrameLocks noGrp="1" noChangeAspect="1"/>
          </p:cNvGraphicFramePr>
          <p:nvPr>
            <p:ph sz="quarter" idx="2"/>
          </p:nvPr>
        </p:nvGraphicFramePr>
        <p:xfrm>
          <a:off x="1004888" y="2141538"/>
          <a:ext cx="5540375" cy="1155700"/>
        </p:xfrm>
        <a:graphic>
          <a:graphicData uri="http://schemas.openxmlformats.org/presentationml/2006/ole">
            <mc:AlternateContent xmlns:mc="http://schemas.openxmlformats.org/markup-compatibility/2006">
              <mc:Choice xmlns:v="urn:schemas-microsoft-com:vml" Requires="v">
                <p:oleObj name="Equation" r:id="rId3" imgW="1765696" imgH="368697" progId="Equation.3">
                  <p:embed/>
                </p:oleObj>
              </mc:Choice>
              <mc:Fallback>
                <p:oleObj name="Equation" r:id="rId3" imgW="1765696" imgH="368697" progId="Equation.3">
                  <p:embed/>
                  <p:pic>
                    <p:nvPicPr>
                      <p:cNvPr id="593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2141538"/>
                        <a:ext cx="5540375" cy="1155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3" name="Textfeld 2"/>
          <p:cNvSpPr txBox="1"/>
          <p:nvPr/>
        </p:nvSpPr>
        <p:spPr>
          <a:xfrm>
            <a:off x="611560" y="3717032"/>
            <a:ext cx="4293163" cy="2308324"/>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wrap="none" rtlCol="0">
            <a:spAutoFit/>
          </a:bodyPr>
          <a:lstStyle/>
          <a:p>
            <a:pPr>
              <a:buNone/>
            </a:pPr>
            <a:r>
              <a:rPr lang="en-US" dirty="0">
                <a:cs typeface="Arial" charset="0"/>
              </a:rPr>
              <a:t>Derivation</a:t>
            </a:r>
          </a:p>
          <a:p>
            <a:pPr>
              <a:buNone/>
            </a:pPr>
            <a:r>
              <a:rPr lang="en-US" dirty="0">
                <a:solidFill>
                  <a:srgbClr val="008380"/>
                </a:solidFill>
                <a:cs typeface="Arial" charset="0"/>
              </a:rPr>
              <a:t>π</a:t>
            </a:r>
            <a:r>
              <a:rPr lang="en-US" baseline="-25000" dirty="0" err="1">
                <a:solidFill>
                  <a:srgbClr val="008380"/>
                </a:solidFill>
                <a:cs typeface="Arial" charset="0"/>
              </a:rPr>
              <a:t>XYj</a:t>
            </a:r>
            <a:r>
              <a:rPr lang="en-US" dirty="0">
                <a:solidFill>
                  <a:srgbClr val="008380"/>
                </a:solidFill>
                <a:cs typeface="Arial" charset="0"/>
              </a:rPr>
              <a:t> </a:t>
            </a:r>
          </a:p>
          <a:p>
            <a:pPr>
              <a:buNone/>
            </a:pPr>
            <a:r>
              <a:rPr lang="en-US" dirty="0">
                <a:solidFill>
                  <a:srgbClr val="008380"/>
                </a:solidFill>
                <a:cs typeface="Arial" charset="0"/>
              </a:rPr>
              <a:t>= P(x | </a:t>
            </a:r>
            <a:r>
              <a:rPr lang="en-US" dirty="0" err="1">
                <a:solidFill>
                  <a:srgbClr val="008380"/>
                </a:solidFill>
                <a:cs typeface="Arial" charset="0"/>
              </a:rPr>
              <a:t>e</a:t>
            </a:r>
            <a:r>
              <a:rPr lang="en-US" baseline="30000" dirty="0" err="1">
                <a:solidFill>
                  <a:srgbClr val="008380"/>
                </a:solidFill>
                <a:cs typeface="Arial" charset="0"/>
              </a:rPr>
              <a:t>+</a:t>
            </a:r>
            <a:r>
              <a:rPr lang="en-US" baseline="-25000" dirty="0" err="1">
                <a:solidFill>
                  <a:srgbClr val="008380"/>
                </a:solidFill>
                <a:cs typeface="Arial" charset="0"/>
              </a:rPr>
              <a:t>XYj</a:t>
            </a:r>
            <a:r>
              <a:rPr lang="en-US" dirty="0">
                <a:solidFill>
                  <a:srgbClr val="008380"/>
                </a:solidFill>
                <a:cs typeface="Arial" charset="0"/>
              </a:rPr>
              <a:t>) </a:t>
            </a:r>
          </a:p>
          <a:p>
            <a:pPr>
              <a:buNone/>
            </a:pPr>
            <a:r>
              <a:rPr lang="en-US" dirty="0">
                <a:solidFill>
                  <a:srgbClr val="008380"/>
                </a:solidFill>
                <a:cs typeface="Arial" charset="0"/>
              </a:rPr>
              <a:t>= P(x</a:t>
            </a:r>
            <a:r>
              <a:rPr lang="en-US" baseline="-25000" dirty="0">
                <a:solidFill>
                  <a:srgbClr val="008380"/>
                </a:solidFill>
                <a:cs typeface="Arial" charset="0"/>
              </a:rPr>
              <a:t> </a:t>
            </a:r>
            <a:r>
              <a:rPr lang="en-US" dirty="0">
                <a:solidFill>
                  <a:srgbClr val="008380"/>
                </a:solidFill>
                <a:cs typeface="Arial" charset="0"/>
              </a:rPr>
              <a:t>| e – e</a:t>
            </a:r>
            <a:r>
              <a:rPr lang="en-US" baseline="30000" dirty="0">
                <a:solidFill>
                  <a:srgbClr val="008380"/>
                </a:solidFill>
                <a:cs typeface="Arial" charset="0"/>
              </a:rPr>
              <a:t>-</a:t>
            </a:r>
            <a:r>
              <a:rPr lang="en-US" baseline="-25000" dirty="0" err="1">
                <a:solidFill>
                  <a:srgbClr val="008380"/>
                </a:solidFill>
                <a:cs typeface="Arial" charset="0"/>
              </a:rPr>
              <a:t>XYj</a:t>
            </a:r>
            <a:r>
              <a:rPr lang="en-US" dirty="0">
                <a:solidFill>
                  <a:srgbClr val="008380"/>
                </a:solidFill>
                <a:cs typeface="Arial" charset="0"/>
              </a:rPr>
              <a:t>) = </a:t>
            </a:r>
          </a:p>
          <a:p>
            <a:pPr>
              <a:buFont typeface="Wingdings" charset="0"/>
              <a:buNone/>
            </a:pPr>
            <a:r>
              <a:rPr lang="en-US" dirty="0">
                <a:cs typeface="Arial" charset="0"/>
              </a:rPr>
              <a:t>= [ </a:t>
            </a:r>
            <a:r>
              <a:rPr lang="en-US" dirty="0">
                <a:solidFill>
                  <a:srgbClr val="008380"/>
                </a:solidFill>
                <a:cs typeface="Arial" charset="0"/>
              </a:rPr>
              <a:t>Bel(x</a:t>
            </a:r>
            <a:r>
              <a:rPr lang="en-US" dirty="0">
                <a:cs typeface="Arial" charset="0"/>
              </a:rPr>
              <a:t>) when evidence </a:t>
            </a:r>
            <a:r>
              <a:rPr lang="en-US" dirty="0">
                <a:solidFill>
                  <a:srgbClr val="008380"/>
                </a:solidFill>
                <a:cs typeface="Arial" charset="0"/>
              </a:rPr>
              <a:t>e</a:t>
            </a:r>
            <a:r>
              <a:rPr lang="en-US" baseline="30000" dirty="0">
                <a:solidFill>
                  <a:srgbClr val="008380"/>
                </a:solidFill>
                <a:cs typeface="Arial" charset="0"/>
              </a:rPr>
              <a:t>-</a:t>
            </a:r>
            <a:r>
              <a:rPr lang="en-US" baseline="-25000" dirty="0" err="1">
                <a:solidFill>
                  <a:srgbClr val="008380"/>
                </a:solidFill>
                <a:cs typeface="Arial" charset="0"/>
              </a:rPr>
              <a:t>XYj</a:t>
            </a:r>
            <a:r>
              <a:rPr lang="en-US" baseline="-25000" dirty="0">
                <a:solidFill>
                  <a:srgbClr val="008380"/>
                </a:solidFill>
                <a:cs typeface="Arial" charset="0"/>
              </a:rPr>
              <a:t> </a:t>
            </a:r>
            <a:r>
              <a:rPr lang="en-US" dirty="0">
                <a:cs typeface="Arial" charset="0"/>
              </a:rPr>
              <a:t>is </a:t>
            </a:r>
            <a:r>
              <a:rPr lang="en-US" dirty="0" err="1">
                <a:cs typeface="Arial" charset="0"/>
              </a:rPr>
              <a:t>surpressed</a:t>
            </a:r>
            <a:r>
              <a:rPr lang="en-US" dirty="0">
                <a:cs typeface="Arial" charset="0"/>
              </a:rPr>
              <a:t>]</a:t>
            </a:r>
          </a:p>
          <a:p>
            <a:pPr>
              <a:buFont typeface="Wingdings" charset="0"/>
              <a:buNone/>
            </a:pPr>
            <a:r>
              <a:rPr lang="en-US" dirty="0">
                <a:cs typeface="Arial" charset="0"/>
              </a:rPr>
              <a:t>= </a:t>
            </a:r>
            <a:r>
              <a:rPr lang="en-US" dirty="0" err="1">
                <a:solidFill>
                  <a:srgbClr val="008380"/>
                </a:solidFill>
                <a:cs typeface="Arial" charset="0"/>
              </a:rPr>
              <a:t>Bel</a:t>
            </a:r>
            <a:r>
              <a:rPr lang="en-US" dirty="0">
                <a:solidFill>
                  <a:srgbClr val="008380"/>
                </a:solidFill>
                <a:cs typeface="Arial" charset="0"/>
              </a:rPr>
              <a:t>(x) </a:t>
            </a:r>
            <a:r>
              <a:rPr lang="en-US" dirty="0">
                <a:cs typeface="Arial" charset="0"/>
              </a:rPr>
              <a:t>setting </a:t>
            </a:r>
            <a:r>
              <a:rPr lang="en-US" dirty="0" err="1">
                <a:solidFill>
                  <a:srgbClr val="008380"/>
                </a:solidFill>
                <a:cs typeface="Arial" charset="0"/>
              </a:rPr>
              <a:t>λ</a:t>
            </a:r>
            <a:r>
              <a:rPr lang="en-US" baseline="-25000" dirty="0" err="1">
                <a:solidFill>
                  <a:srgbClr val="008380"/>
                </a:solidFill>
                <a:cs typeface="Arial" charset="0"/>
              </a:rPr>
              <a:t>XYj</a:t>
            </a:r>
            <a:r>
              <a:rPr lang="en-US" dirty="0">
                <a:solidFill>
                  <a:srgbClr val="008380"/>
                </a:solidFill>
                <a:cs typeface="Arial" charset="0"/>
              </a:rPr>
              <a:t>(x) = 1 </a:t>
            </a:r>
          </a:p>
          <a:p>
            <a:pPr>
              <a:buFont typeface="Wingdings" charset="0"/>
              <a:buNone/>
            </a:pPr>
            <a:r>
              <a:rPr lang="en-US" dirty="0">
                <a:cs typeface="Arial" charset="0"/>
              </a:rPr>
              <a:t>= formula above </a:t>
            </a:r>
          </a:p>
          <a:p>
            <a:endParaRPr lang="de-DE" dirty="0"/>
          </a:p>
        </p:txBody>
      </p:sp>
      <p:sp>
        <p:nvSpPr>
          <p:cNvPr id="2" name="Textfeld 1"/>
          <p:cNvSpPr txBox="1"/>
          <p:nvPr/>
        </p:nvSpPr>
        <p:spPr>
          <a:xfrm>
            <a:off x="5292080" y="3717033"/>
            <a:ext cx="3394720" cy="1938992"/>
          </a:xfrm>
          <a:prstGeom prst="rect">
            <a:avLst/>
          </a:prstGeom>
          <a:noFill/>
        </p:spPr>
        <p:txBody>
          <a:bodyPr wrap="square" rtlCol="0">
            <a:spAutoFit/>
          </a:bodyPr>
          <a:lstStyle/>
          <a:p>
            <a:endParaRPr lang="de-DE" baseline="-25000" dirty="0"/>
          </a:p>
          <a:p>
            <a:r>
              <a:rPr lang="de-DE" dirty="0" err="1"/>
              <a:t>e</a:t>
            </a:r>
            <a:r>
              <a:rPr lang="de-DE" baseline="30000" dirty="0" err="1"/>
              <a:t>+</a:t>
            </a:r>
            <a:r>
              <a:rPr lang="de-DE" baseline="-25000" dirty="0" err="1"/>
              <a:t>XY</a:t>
            </a:r>
            <a:r>
              <a:rPr lang="de-DE" baseline="-25000" dirty="0"/>
              <a:t> </a:t>
            </a:r>
            <a:r>
              <a:rPr lang="de-DE" dirty="0"/>
              <a:t>= </a:t>
            </a:r>
            <a:r>
              <a:rPr lang="de-DE" dirty="0" err="1"/>
              <a:t>evidences</a:t>
            </a:r>
            <a:r>
              <a:rPr lang="de-DE" dirty="0"/>
              <a:t> on </a:t>
            </a:r>
            <a:r>
              <a:rPr lang="de-DE" dirty="0" err="1"/>
              <a:t>tail</a:t>
            </a:r>
            <a:r>
              <a:rPr lang="de-DE" dirty="0"/>
              <a:t> </a:t>
            </a:r>
            <a:r>
              <a:rPr lang="de-DE" dirty="0" err="1"/>
              <a:t>side</a:t>
            </a:r>
            <a:endParaRPr lang="de-DE" dirty="0"/>
          </a:p>
          <a:p>
            <a:r>
              <a:rPr lang="de-DE" dirty="0"/>
              <a:t>            (X </a:t>
            </a:r>
            <a:r>
              <a:rPr lang="de-DE" dirty="0" err="1"/>
              <a:t>side</a:t>
            </a:r>
            <a:r>
              <a:rPr lang="de-DE" dirty="0"/>
              <a:t>)  </a:t>
            </a:r>
            <a:r>
              <a:rPr lang="de-DE" dirty="0" err="1"/>
              <a:t>of</a:t>
            </a:r>
            <a:r>
              <a:rPr lang="de-DE" dirty="0"/>
              <a:t> link X-&gt;Y</a:t>
            </a:r>
          </a:p>
          <a:p>
            <a:endParaRPr lang="de-DE" baseline="-25000" dirty="0"/>
          </a:p>
          <a:p>
            <a:r>
              <a:rPr lang="de-DE" dirty="0" err="1"/>
              <a:t>e</a:t>
            </a:r>
            <a:r>
              <a:rPr lang="de-DE" baseline="30000" dirty="0"/>
              <a:t>-</a:t>
            </a:r>
            <a:r>
              <a:rPr lang="de-DE" baseline="-25000" dirty="0"/>
              <a:t>XY </a:t>
            </a:r>
            <a:r>
              <a:rPr lang="de-DE" dirty="0"/>
              <a:t>= </a:t>
            </a:r>
            <a:r>
              <a:rPr lang="de-DE" dirty="0" err="1"/>
              <a:t>evidences</a:t>
            </a:r>
            <a:r>
              <a:rPr lang="de-DE" dirty="0"/>
              <a:t>  on </a:t>
            </a:r>
            <a:r>
              <a:rPr lang="de-DE" dirty="0" err="1"/>
              <a:t>head</a:t>
            </a:r>
            <a:r>
              <a:rPr lang="de-DE" dirty="0"/>
              <a:t> </a:t>
            </a:r>
            <a:r>
              <a:rPr lang="de-DE" dirty="0" err="1"/>
              <a:t>side</a:t>
            </a:r>
            <a:r>
              <a:rPr lang="de-DE" dirty="0"/>
              <a:t> </a:t>
            </a:r>
          </a:p>
          <a:p>
            <a:r>
              <a:rPr lang="de-DE" dirty="0"/>
              <a:t>           (Y-</a:t>
            </a:r>
            <a:r>
              <a:rPr lang="de-DE" dirty="0" err="1"/>
              <a:t>side</a:t>
            </a:r>
            <a:r>
              <a:rPr lang="de-DE" dirty="0"/>
              <a:t>)  </a:t>
            </a:r>
            <a:r>
              <a:rPr lang="de-DE" dirty="0" err="1"/>
              <a:t>of</a:t>
            </a:r>
            <a:r>
              <a:rPr lang="de-DE" dirty="0"/>
              <a:t> link X -&gt; Y</a:t>
            </a:r>
          </a:p>
          <a:p>
            <a:endParaRPr lang="de-DE" baseline="-25000" dirty="0"/>
          </a:p>
          <a:p>
            <a:r>
              <a:rPr lang="de-DE" baseline="-25000" dirty="0"/>
              <a:t> </a:t>
            </a:r>
          </a:p>
        </p:txBody>
      </p:sp>
      <p:sp>
        <p:nvSpPr>
          <p:cNvPr id="7" name="Slide Number Placeholder 3">
            <a:extLst>
              <a:ext uri="{FF2B5EF4-FFF2-40B4-BE49-F238E27FC236}">
                <a16:creationId xmlns:a16="http://schemas.microsoft.com/office/drawing/2014/main" id="{92B396DD-F554-A543-B6A0-9EAB8756ECB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81</a:t>
            </a:fld>
            <a:endParaRPr lang="de-DE" dirty="0"/>
          </a:p>
        </p:txBody>
      </p:sp>
    </p:spTree>
    <p:extLst>
      <p:ext uri="{BB962C8B-B14F-4D97-AF65-F5344CB8AC3E}">
        <p14:creationId xmlns:p14="http://schemas.microsoft.com/office/powerpoint/2010/main" val="4275786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1+#ppt_w/2"/>
                                          </p:val>
                                        </p:tav>
                                        <p:tav tm="100000">
                                          <p:val>
                                            <p:strVal val="#ppt_x"/>
                                          </p:val>
                                        </p:tav>
                                      </p:tavLst>
                                    </p:anim>
                                    <p:anim calcmode="lin" valueType="num">
                                      <p:cBhvr additive="base">
                                        <p:cTn id="8"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3528" y="272951"/>
            <a:ext cx="8229600" cy="1139825"/>
          </a:xfrm>
        </p:spPr>
        <p:txBody>
          <a:bodyPr/>
          <a:lstStyle/>
          <a:p>
            <a:r>
              <a:rPr lang="en-US" dirty="0"/>
              <a:t>Messages to pass</a:t>
            </a:r>
          </a:p>
        </p:txBody>
      </p:sp>
      <p:sp>
        <p:nvSpPr>
          <p:cNvPr id="59395" name="Rectangle 3"/>
          <p:cNvSpPr>
            <a:spLocks noGrp="1" noChangeArrowheads="1"/>
          </p:cNvSpPr>
          <p:nvPr>
            <p:ph type="body" sz="half" idx="1"/>
          </p:nvPr>
        </p:nvSpPr>
        <p:spPr>
          <a:xfrm>
            <a:off x="467544" y="3904456"/>
            <a:ext cx="8229600" cy="2548880"/>
          </a:xfrm>
        </p:spPr>
        <p:txBody>
          <a:bodyPr/>
          <a:lstStyle/>
          <a:p>
            <a:r>
              <a:rPr lang="en-US" sz="2000" dirty="0">
                <a:cs typeface="Arial" charset="0"/>
              </a:rPr>
              <a:t>Symbolically, group other </a:t>
            </a:r>
            <a:r>
              <a:rPr lang="en-US" sz="2000" dirty="0">
                <a:solidFill>
                  <a:srgbClr val="008380"/>
                </a:solidFill>
                <a:cs typeface="Arial" charset="0"/>
              </a:rPr>
              <a:t>(≠X)</a:t>
            </a:r>
            <a:r>
              <a:rPr lang="en-US" sz="2000" dirty="0">
                <a:cs typeface="Arial" charset="0"/>
              </a:rPr>
              <a:t> parents of </a:t>
            </a:r>
            <a:r>
              <a:rPr lang="en-US" sz="2000" dirty="0" err="1">
                <a:solidFill>
                  <a:srgbClr val="008380"/>
                </a:solidFill>
                <a:cs typeface="Arial" charset="0"/>
              </a:rPr>
              <a:t>Y</a:t>
            </a:r>
            <a:r>
              <a:rPr lang="en-US" sz="2000" baseline="-25000" dirty="0" err="1">
                <a:solidFill>
                  <a:srgbClr val="008380"/>
                </a:solidFill>
                <a:cs typeface="Arial" charset="0"/>
              </a:rPr>
              <a:t>j</a:t>
            </a:r>
            <a:r>
              <a:rPr lang="en-US" sz="2000" dirty="0">
                <a:cs typeface="Arial" charset="0"/>
              </a:rPr>
              <a:t> into single complex </a:t>
            </a:r>
          </a:p>
          <a:p>
            <a:pPr marL="0" indent="0">
              <a:buNone/>
            </a:pPr>
            <a:r>
              <a:rPr lang="en-US" sz="2000" dirty="0">
                <a:solidFill>
                  <a:srgbClr val="008380"/>
                </a:solidFill>
                <a:cs typeface="Arial" charset="0"/>
              </a:rPr>
              <a:t>     V = V</a:t>
            </a:r>
            <a:r>
              <a:rPr lang="en-US" sz="2000" baseline="-25000" dirty="0">
                <a:solidFill>
                  <a:srgbClr val="008380"/>
                </a:solidFill>
                <a:cs typeface="Arial" charset="0"/>
              </a:rPr>
              <a:t>1</a:t>
            </a:r>
            <a:r>
              <a:rPr lang="en-US" sz="2000" dirty="0">
                <a:solidFill>
                  <a:srgbClr val="008380"/>
                </a:solidFill>
                <a:cs typeface="Arial" charset="0"/>
              </a:rPr>
              <a:t>, … , </a:t>
            </a:r>
            <a:r>
              <a:rPr lang="en-US" sz="2000" dirty="0" err="1">
                <a:solidFill>
                  <a:srgbClr val="008380"/>
                </a:solidFill>
                <a:cs typeface="Arial" charset="0"/>
              </a:rPr>
              <a:t>V</a:t>
            </a:r>
            <a:r>
              <a:rPr lang="en-US" sz="2000" baseline="-25000" dirty="0" err="1">
                <a:solidFill>
                  <a:srgbClr val="008380"/>
                </a:solidFill>
                <a:cs typeface="Arial" charset="0"/>
              </a:rPr>
              <a:t>q</a:t>
            </a:r>
            <a:r>
              <a:rPr lang="en-US" sz="2000" baseline="-25000" dirty="0">
                <a:solidFill>
                  <a:srgbClr val="008380"/>
                </a:solidFill>
                <a:cs typeface="Arial" charset="0"/>
              </a:rPr>
              <a:t> </a:t>
            </a:r>
            <a:r>
              <a:rPr lang="en-US" sz="2000" dirty="0">
                <a:cs typeface="Arial" charset="0"/>
              </a:rPr>
              <a:t>and treat link </a:t>
            </a:r>
            <a:r>
              <a:rPr lang="en-US" sz="2000" dirty="0">
                <a:solidFill>
                  <a:srgbClr val="008380"/>
                </a:solidFill>
                <a:cs typeface="Arial" charset="0"/>
              </a:rPr>
              <a:t>X-&gt;</a:t>
            </a:r>
            <a:r>
              <a:rPr lang="en-US" sz="2000" dirty="0" err="1">
                <a:solidFill>
                  <a:srgbClr val="008380"/>
                </a:solidFill>
                <a:cs typeface="Arial" charset="0"/>
              </a:rPr>
              <a:t>Y</a:t>
            </a:r>
            <a:r>
              <a:rPr lang="en-US" sz="2000" baseline="-25000" dirty="0" err="1">
                <a:solidFill>
                  <a:srgbClr val="008380"/>
                </a:solidFill>
                <a:cs typeface="Arial" charset="0"/>
              </a:rPr>
              <a:t>j</a:t>
            </a:r>
            <a:r>
              <a:rPr lang="en-US" sz="2000" dirty="0">
                <a:solidFill>
                  <a:srgbClr val="008380"/>
                </a:solidFill>
                <a:cs typeface="Arial" charset="0"/>
              </a:rPr>
              <a:t> </a:t>
            </a:r>
            <a:r>
              <a:rPr lang="en-US" sz="2000" dirty="0">
                <a:cs typeface="Arial" charset="0"/>
              </a:rPr>
              <a:t>vs. </a:t>
            </a:r>
            <a:r>
              <a:rPr lang="en-US" sz="2000" dirty="0">
                <a:solidFill>
                  <a:srgbClr val="008380"/>
                </a:solidFill>
                <a:cs typeface="Arial" charset="0"/>
              </a:rPr>
              <a:t>V-&gt; </a:t>
            </a:r>
            <a:r>
              <a:rPr lang="en-US" sz="2000" dirty="0" err="1">
                <a:solidFill>
                  <a:srgbClr val="008380"/>
                </a:solidFill>
                <a:cs typeface="Arial" charset="0"/>
              </a:rPr>
              <a:t>Y</a:t>
            </a:r>
            <a:r>
              <a:rPr lang="en-US" sz="2000" baseline="-25000" dirty="0" err="1">
                <a:solidFill>
                  <a:srgbClr val="008380"/>
                </a:solidFill>
                <a:cs typeface="Arial" charset="0"/>
              </a:rPr>
              <a:t>j</a:t>
            </a:r>
            <a:r>
              <a:rPr lang="en-US" sz="2000" dirty="0">
                <a:cs typeface="Arial" charset="0"/>
              </a:rPr>
              <a:t> </a:t>
            </a:r>
          </a:p>
          <a:p>
            <a:pPr>
              <a:buFont typeface="Wingdings" charset="0"/>
              <a:buNone/>
            </a:pPr>
            <a:endParaRPr lang="en-US" sz="2000" dirty="0">
              <a:cs typeface="Arial" charset="0"/>
            </a:endParaRPr>
          </a:p>
        </p:txBody>
      </p:sp>
      <p:graphicFrame>
        <p:nvGraphicFramePr>
          <p:cNvPr id="59398" name="Object 6"/>
          <p:cNvGraphicFramePr>
            <a:graphicFrameLocks noGrp="1" noChangeAspect="1"/>
          </p:cNvGraphicFramePr>
          <p:nvPr>
            <p:ph sz="quarter" idx="3"/>
          </p:nvPr>
        </p:nvGraphicFramePr>
        <p:xfrm>
          <a:off x="971600" y="5125616"/>
          <a:ext cx="6678612" cy="1255712"/>
        </p:xfrm>
        <a:graphic>
          <a:graphicData uri="http://schemas.openxmlformats.org/presentationml/2006/ole">
            <mc:AlternateContent xmlns:mc="http://schemas.openxmlformats.org/markup-compatibility/2006">
              <mc:Choice xmlns:v="urn:schemas-microsoft-com:vml" Requires="v">
                <p:oleObj name="Formel" r:id="rId3" imgW="3111896" imgH="482997" progId="Equation.3">
                  <p:embed/>
                </p:oleObj>
              </mc:Choice>
              <mc:Fallback>
                <p:oleObj name="Formel" r:id="rId3" imgW="3111896" imgH="482997" progId="Equation.3">
                  <p:embed/>
                  <p:pic>
                    <p:nvPicPr>
                      <p:cNvPr id="593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125616"/>
                        <a:ext cx="6678612" cy="1255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3" name="Freihandform 2"/>
          <p:cNvSpPr/>
          <p:nvPr/>
        </p:nvSpPr>
        <p:spPr>
          <a:xfrm>
            <a:off x="179512" y="1331476"/>
            <a:ext cx="1506316" cy="1527566"/>
          </a:xfrm>
          <a:custGeom>
            <a:avLst/>
            <a:gdLst>
              <a:gd name="connsiteX0" fmla="*/ 101895 w 1506316"/>
              <a:gd name="connsiteY0" fmla="*/ 439596 h 1527566"/>
              <a:gd name="connsiteX1" fmla="*/ 101895 w 1506316"/>
              <a:gd name="connsiteY1" fmla="*/ 439596 h 1527566"/>
              <a:gd name="connsiteX2" fmla="*/ 4196 w 1506316"/>
              <a:gd name="connsiteY2" fmla="*/ 757082 h 1527566"/>
              <a:gd name="connsiteX3" fmla="*/ 28621 w 1506316"/>
              <a:gd name="connsiteY3" fmla="*/ 1208889 h 1527566"/>
              <a:gd name="connsiteX4" fmla="*/ 53046 w 1506316"/>
              <a:gd name="connsiteY4" fmla="*/ 1282155 h 1527566"/>
              <a:gd name="connsiteX5" fmla="*/ 114108 w 1506316"/>
              <a:gd name="connsiteY5" fmla="*/ 1367632 h 1527566"/>
              <a:gd name="connsiteX6" fmla="*/ 468266 w 1506316"/>
              <a:gd name="connsiteY6" fmla="*/ 1343210 h 1527566"/>
              <a:gd name="connsiteX7" fmla="*/ 504903 w 1506316"/>
              <a:gd name="connsiteY7" fmla="*/ 1330999 h 1527566"/>
              <a:gd name="connsiteX8" fmla="*/ 663664 w 1506316"/>
              <a:gd name="connsiteY8" fmla="*/ 1343210 h 1527566"/>
              <a:gd name="connsiteX9" fmla="*/ 810212 w 1506316"/>
              <a:gd name="connsiteY9" fmla="*/ 1477531 h 1527566"/>
              <a:gd name="connsiteX10" fmla="*/ 846849 w 1506316"/>
              <a:gd name="connsiteY10" fmla="*/ 1489742 h 1527566"/>
              <a:gd name="connsiteX11" fmla="*/ 871274 w 1506316"/>
              <a:gd name="connsiteY11" fmla="*/ 1526375 h 1527566"/>
              <a:gd name="connsiteX12" fmla="*/ 1433042 w 1506316"/>
              <a:gd name="connsiteY12" fmla="*/ 1501953 h 1527566"/>
              <a:gd name="connsiteX13" fmla="*/ 1457467 w 1506316"/>
              <a:gd name="connsiteY13" fmla="*/ 1453109 h 1527566"/>
              <a:gd name="connsiteX14" fmla="*/ 1481891 w 1506316"/>
              <a:gd name="connsiteY14" fmla="*/ 1379843 h 1527566"/>
              <a:gd name="connsiteX15" fmla="*/ 1506316 w 1506316"/>
              <a:gd name="connsiteY15" fmla="*/ 1269944 h 1527566"/>
              <a:gd name="connsiteX16" fmla="*/ 1494104 w 1506316"/>
              <a:gd name="connsiteY16" fmla="*/ 622761 h 1527566"/>
              <a:gd name="connsiteX17" fmla="*/ 1433042 w 1506316"/>
              <a:gd name="connsiteY17" fmla="*/ 537284 h 1527566"/>
              <a:gd name="connsiteX18" fmla="*/ 1408617 w 1506316"/>
              <a:gd name="connsiteY18" fmla="*/ 500651 h 1527566"/>
              <a:gd name="connsiteX19" fmla="*/ 1347555 w 1506316"/>
              <a:gd name="connsiteY19" fmla="*/ 476229 h 1527566"/>
              <a:gd name="connsiteX20" fmla="*/ 1176582 w 1506316"/>
              <a:gd name="connsiteY20" fmla="*/ 427385 h 1527566"/>
              <a:gd name="connsiteX21" fmla="*/ 1066671 w 1506316"/>
              <a:gd name="connsiteY21" fmla="*/ 402963 h 1527566"/>
              <a:gd name="connsiteX22" fmla="*/ 1030034 w 1506316"/>
              <a:gd name="connsiteY22" fmla="*/ 378541 h 1527566"/>
              <a:gd name="connsiteX23" fmla="*/ 932335 w 1506316"/>
              <a:gd name="connsiteY23" fmla="*/ 354119 h 1527566"/>
              <a:gd name="connsiteX24" fmla="*/ 785787 w 1506316"/>
              <a:gd name="connsiteY24" fmla="*/ 232009 h 1527566"/>
              <a:gd name="connsiteX25" fmla="*/ 736938 w 1506316"/>
              <a:gd name="connsiteY25" fmla="*/ 195376 h 1527566"/>
              <a:gd name="connsiteX26" fmla="*/ 578177 w 1506316"/>
              <a:gd name="connsiteY26" fmla="*/ 24422 h 1527566"/>
              <a:gd name="connsiteX27" fmla="*/ 492691 w 1506316"/>
              <a:gd name="connsiteY27" fmla="*/ 0 h 1527566"/>
              <a:gd name="connsiteX28" fmla="*/ 248443 w 1506316"/>
              <a:gd name="connsiteY28" fmla="*/ 12211 h 1527566"/>
              <a:gd name="connsiteX29" fmla="*/ 211806 w 1506316"/>
              <a:gd name="connsiteY29" fmla="*/ 48844 h 1527566"/>
              <a:gd name="connsiteX30" fmla="*/ 162957 w 1506316"/>
              <a:gd name="connsiteY30" fmla="*/ 122110 h 1527566"/>
              <a:gd name="connsiteX31" fmla="*/ 138532 w 1506316"/>
              <a:gd name="connsiteY31" fmla="*/ 195376 h 1527566"/>
              <a:gd name="connsiteX32" fmla="*/ 114108 w 1506316"/>
              <a:gd name="connsiteY32" fmla="*/ 305275 h 1527566"/>
              <a:gd name="connsiteX33" fmla="*/ 101895 w 1506316"/>
              <a:gd name="connsiteY33" fmla="*/ 341908 h 1527566"/>
              <a:gd name="connsiteX34" fmla="*/ 77471 w 1506316"/>
              <a:gd name="connsiteY34" fmla="*/ 464018 h 1527566"/>
              <a:gd name="connsiteX35" fmla="*/ 65258 w 1506316"/>
              <a:gd name="connsiteY35" fmla="*/ 500651 h 1527566"/>
              <a:gd name="connsiteX36" fmla="*/ 65258 w 1506316"/>
              <a:gd name="connsiteY36" fmla="*/ 500651 h 15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06316" h="1527566">
                <a:moveTo>
                  <a:pt x="101895" y="439596"/>
                </a:moveTo>
                <a:lnTo>
                  <a:pt x="101895" y="439596"/>
                </a:lnTo>
                <a:cubicBezTo>
                  <a:pt x="-30898" y="572375"/>
                  <a:pt x="4196" y="499162"/>
                  <a:pt x="4196" y="757082"/>
                </a:cubicBezTo>
                <a:cubicBezTo>
                  <a:pt x="4196" y="759468"/>
                  <a:pt x="5466" y="1100843"/>
                  <a:pt x="28621" y="1208889"/>
                </a:cubicBezTo>
                <a:cubicBezTo>
                  <a:pt x="34016" y="1234061"/>
                  <a:pt x="37599" y="1261561"/>
                  <a:pt x="53046" y="1282155"/>
                </a:cubicBezTo>
                <a:cubicBezTo>
                  <a:pt x="98489" y="1342740"/>
                  <a:pt x="78393" y="1314065"/>
                  <a:pt x="114108" y="1367632"/>
                </a:cubicBezTo>
                <a:cubicBezTo>
                  <a:pt x="250496" y="1361950"/>
                  <a:pt x="348987" y="1373026"/>
                  <a:pt x="468266" y="1343210"/>
                </a:cubicBezTo>
                <a:cubicBezTo>
                  <a:pt x="480755" y="1340088"/>
                  <a:pt x="492691" y="1335069"/>
                  <a:pt x="504903" y="1330999"/>
                </a:cubicBezTo>
                <a:cubicBezTo>
                  <a:pt x="557823" y="1335069"/>
                  <a:pt x="613782" y="1325073"/>
                  <a:pt x="663664" y="1343210"/>
                </a:cubicBezTo>
                <a:cubicBezTo>
                  <a:pt x="835107" y="1405546"/>
                  <a:pt x="725788" y="1407185"/>
                  <a:pt x="810212" y="1477531"/>
                </a:cubicBezTo>
                <a:cubicBezTo>
                  <a:pt x="820102" y="1485771"/>
                  <a:pt x="834637" y="1485672"/>
                  <a:pt x="846849" y="1489742"/>
                </a:cubicBezTo>
                <a:cubicBezTo>
                  <a:pt x="854991" y="1501953"/>
                  <a:pt x="856601" y="1526069"/>
                  <a:pt x="871274" y="1526375"/>
                </a:cubicBezTo>
                <a:cubicBezTo>
                  <a:pt x="1058666" y="1530279"/>
                  <a:pt x="1247056" y="1525199"/>
                  <a:pt x="1433042" y="1501953"/>
                </a:cubicBezTo>
                <a:cubicBezTo>
                  <a:pt x="1451105" y="1499695"/>
                  <a:pt x="1450706" y="1470010"/>
                  <a:pt x="1457467" y="1453109"/>
                </a:cubicBezTo>
                <a:cubicBezTo>
                  <a:pt x="1467029" y="1429207"/>
                  <a:pt x="1476842" y="1405086"/>
                  <a:pt x="1481891" y="1379843"/>
                </a:cubicBezTo>
                <a:cubicBezTo>
                  <a:pt x="1497396" y="1302332"/>
                  <a:pt x="1489070" y="1338923"/>
                  <a:pt x="1506316" y="1269944"/>
                </a:cubicBezTo>
                <a:cubicBezTo>
                  <a:pt x="1502245" y="1054216"/>
                  <a:pt x="1501806" y="838390"/>
                  <a:pt x="1494104" y="622761"/>
                </a:cubicBezTo>
                <a:cubicBezTo>
                  <a:pt x="1492571" y="579839"/>
                  <a:pt x="1458860" y="567401"/>
                  <a:pt x="1433042" y="537284"/>
                </a:cubicBezTo>
                <a:cubicBezTo>
                  <a:pt x="1423490" y="526141"/>
                  <a:pt x="1420560" y="509181"/>
                  <a:pt x="1408617" y="500651"/>
                </a:cubicBezTo>
                <a:cubicBezTo>
                  <a:pt x="1390778" y="487910"/>
                  <a:pt x="1368157" y="483720"/>
                  <a:pt x="1347555" y="476229"/>
                </a:cubicBezTo>
                <a:cubicBezTo>
                  <a:pt x="1088804" y="382148"/>
                  <a:pt x="1499570" y="535036"/>
                  <a:pt x="1176582" y="427385"/>
                </a:cubicBezTo>
                <a:cubicBezTo>
                  <a:pt x="1116454" y="407344"/>
                  <a:pt x="1152643" y="417290"/>
                  <a:pt x="1066671" y="402963"/>
                </a:cubicBezTo>
                <a:cubicBezTo>
                  <a:pt x="1054459" y="394822"/>
                  <a:pt x="1043827" y="383556"/>
                  <a:pt x="1030034" y="378541"/>
                </a:cubicBezTo>
                <a:cubicBezTo>
                  <a:pt x="998486" y="367070"/>
                  <a:pt x="932335" y="354119"/>
                  <a:pt x="932335" y="354119"/>
                </a:cubicBezTo>
                <a:cubicBezTo>
                  <a:pt x="678981" y="164125"/>
                  <a:pt x="941051" y="367851"/>
                  <a:pt x="785787" y="232009"/>
                </a:cubicBezTo>
                <a:cubicBezTo>
                  <a:pt x="770469" y="218607"/>
                  <a:pt x="750184" y="210828"/>
                  <a:pt x="736938" y="195376"/>
                </a:cubicBezTo>
                <a:cubicBezTo>
                  <a:pt x="656145" y="101128"/>
                  <a:pt x="673481" y="64128"/>
                  <a:pt x="578177" y="24422"/>
                </a:cubicBezTo>
                <a:cubicBezTo>
                  <a:pt x="550821" y="13025"/>
                  <a:pt x="521186" y="8141"/>
                  <a:pt x="492691" y="0"/>
                </a:cubicBezTo>
                <a:cubicBezTo>
                  <a:pt x="411275" y="4070"/>
                  <a:pt x="328755" y="-1755"/>
                  <a:pt x="248443" y="12211"/>
                </a:cubicBezTo>
                <a:cubicBezTo>
                  <a:pt x="231428" y="15170"/>
                  <a:pt x="222409" y="35213"/>
                  <a:pt x="211806" y="48844"/>
                </a:cubicBezTo>
                <a:cubicBezTo>
                  <a:pt x="193784" y="72013"/>
                  <a:pt x="162957" y="122110"/>
                  <a:pt x="162957" y="122110"/>
                </a:cubicBezTo>
                <a:cubicBezTo>
                  <a:pt x="154815" y="146532"/>
                  <a:pt x="143581" y="170133"/>
                  <a:pt x="138532" y="195376"/>
                </a:cubicBezTo>
                <a:cubicBezTo>
                  <a:pt x="130139" y="237337"/>
                  <a:pt x="125604" y="265043"/>
                  <a:pt x="114108" y="305275"/>
                </a:cubicBezTo>
                <a:cubicBezTo>
                  <a:pt x="110571" y="317651"/>
                  <a:pt x="104790" y="329366"/>
                  <a:pt x="101895" y="341908"/>
                </a:cubicBezTo>
                <a:cubicBezTo>
                  <a:pt x="92560" y="382354"/>
                  <a:pt x="90599" y="424639"/>
                  <a:pt x="77471" y="464018"/>
                </a:cubicBezTo>
                <a:lnTo>
                  <a:pt x="65258" y="500651"/>
                </a:lnTo>
                <a:lnTo>
                  <a:pt x="65258" y="500651"/>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 name="Freihandform 3"/>
          <p:cNvSpPr/>
          <p:nvPr/>
        </p:nvSpPr>
        <p:spPr>
          <a:xfrm>
            <a:off x="2555776" y="1259468"/>
            <a:ext cx="1323550" cy="1526374"/>
          </a:xfrm>
          <a:custGeom>
            <a:avLst/>
            <a:gdLst>
              <a:gd name="connsiteX0" fmla="*/ 337376 w 1323550"/>
              <a:gd name="connsiteY0" fmla="*/ 329697 h 1526374"/>
              <a:gd name="connsiteX1" fmla="*/ 337376 w 1323550"/>
              <a:gd name="connsiteY1" fmla="*/ 329697 h 1526374"/>
              <a:gd name="connsiteX2" fmla="*/ 203040 w 1323550"/>
              <a:gd name="connsiteY2" fmla="*/ 354119 h 1526374"/>
              <a:gd name="connsiteX3" fmla="*/ 166403 w 1323550"/>
              <a:gd name="connsiteY3" fmla="*/ 366330 h 1526374"/>
              <a:gd name="connsiteX4" fmla="*/ 129766 w 1323550"/>
              <a:gd name="connsiteY4" fmla="*/ 415174 h 1526374"/>
              <a:gd name="connsiteX5" fmla="*/ 80916 w 1323550"/>
              <a:gd name="connsiteY5" fmla="*/ 464018 h 1526374"/>
              <a:gd name="connsiteX6" fmla="*/ 19854 w 1323550"/>
              <a:gd name="connsiteY6" fmla="*/ 549495 h 1526374"/>
              <a:gd name="connsiteX7" fmla="*/ 32067 w 1323550"/>
              <a:gd name="connsiteY7" fmla="*/ 1001302 h 1526374"/>
              <a:gd name="connsiteX8" fmla="*/ 93129 w 1323550"/>
              <a:gd name="connsiteY8" fmla="*/ 1025724 h 1526374"/>
              <a:gd name="connsiteX9" fmla="*/ 190827 w 1323550"/>
              <a:gd name="connsiteY9" fmla="*/ 1050146 h 1526374"/>
              <a:gd name="connsiteX10" fmla="*/ 374013 w 1323550"/>
              <a:gd name="connsiteY10" fmla="*/ 1135623 h 1526374"/>
              <a:gd name="connsiteX11" fmla="*/ 422862 w 1323550"/>
              <a:gd name="connsiteY11" fmla="*/ 1160045 h 1526374"/>
              <a:gd name="connsiteX12" fmla="*/ 496136 w 1323550"/>
              <a:gd name="connsiteY12" fmla="*/ 1221100 h 1526374"/>
              <a:gd name="connsiteX13" fmla="*/ 520561 w 1323550"/>
              <a:gd name="connsiteY13" fmla="*/ 1257733 h 1526374"/>
              <a:gd name="connsiteX14" fmla="*/ 544986 w 1323550"/>
              <a:gd name="connsiteY14" fmla="*/ 1306577 h 1526374"/>
              <a:gd name="connsiteX15" fmla="*/ 581623 w 1323550"/>
              <a:gd name="connsiteY15" fmla="*/ 1355421 h 1526374"/>
              <a:gd name="connsiteX16" fmla="*/ 679322 w 1323550"/>
              <a:gd name="connsiteY16" fmla="*/ 1477531 h 1526374"/>
              <a:gd name="connsiteX17" fmla="*/ 728171 w 1323550"/>
              <a:gd name="connsiteY17" fmla="*/ 1501952 h 1526374"/>
              <a:gd name="connsiteX18" fmla="*/ 764808 w 1323550"/>
              <a:gd name="connsiteY18" fmla="*/ 1526374 h 1526374"/>
              <a:gd name="connsiteX19" fmla="*/ 1021267 w 1323550"/>
              <a:gd name="connsiteY19" fmla="*/ 1489741 h 1526374"/>
              <a:gd name="connsiteX20" fmla="*/ 1045692 w 1323550"/>
              <a:gd name="connsiteY20" fmla="*/ 1453109 h 1526374"/>
              <a:gd name="connsiteX21" fmla="*/ 1057905 w 1323550"/>
              <a:gd name="connsiteY21" fmla="*/ 1392054 h 1526374"/>
              <a:gd name="connsiteX22" fmla="*/ 1118966 w 1323550"/>
              <a:gd name="connsiteY22" fmla="*/ 1306577 h 1526374"/>
              <a:gd name="connsiteX23" fmla="*/ 1155603 w 1323550"/>
              <a:gd name="connsiteY23" fmla="*/ 1147834 h 1526374"/>
              <a:gd name="connsiteX24" fmla="*/ 1180028 w 1323550"/>
              <a:gd name="connsiteY24" fmla="*/ 805926 h 1526374"/>
              <a:gd name="connsiteX25" fmla="*/ 1204453 w 1323550"/>
              <a:gd name="connsiteY25" fmla="*/ 757082 h 1526374"/>
              <a:gd name="connsiteX26" fmla="*/ 1253302 w 1323550"/>
              <a:gd name="connsiteY26" fmla="*/ 671605 h 1526374"/>
              <a:gd name="connsiteX27" fmla="*/ 1302152 w 1323550"/>
              <a:gd name="connsiteY27" fmla="*/ 586128 h 1526374"/>
              <a:gd name="connsiteX28" fmla="*/ 1302152 w 1323550"/>
              <a:gd name="connsiteY28" fmla="*/ 305275 h 1526374"/>
              <a:gd name="connsiteX29" fmla="*/ 1265515 w 1323550"/>
              <a:gd name="connsiteY29" fmla="*/ 158743 h 1526374"/>
              <a:gd name="connsiteX30" fmla="*/ 1228877 w 1323550"/>
              <a:gd name="connsiteY30" fmla="*/ 109899 h 1526374"/>
              <a:gd name="connsiteX31" fmla="*/ 1106754 w 1323550"/>
              <a:gd name="connsiteY31" fmla="*/ 0 h 1526374"/>
              <a:gd name="connsiteX32" fmla="*/ 899144 w 1323550"/>
              <a:gd name="connsiteY32" fmla="*/ 24422 h 1526374"/>
              <a:gd name="connsiteX33" fmla="*/ 862507 w 1323550"/>
              <a:gd name="connsiteY33" fmla="*/ 36633 h 1526374"/>
              <a:gd name="connsiteX34" fmla="*/ 764808 w 1323550"/>
              <a:gd name="connsiteY34" fmla="*/ 73266 h 1526374"/>
              <a:gd name="connsiteX35" fmla="*/ 667109 w 1323550"/>
              <a:gd name="connsiteY35" fmla="*/ 146532 h 1526374"/>
              <a:gd name="connsiteX36" fmla="*/ 618260 w 1323550"/>
              <a:gd name="connsiteY36" fmla="*/ 170954 h 1526374"/>
              <a:gd name="connsiteX37" fmla="*/ 581623 w 1323550"/>
              <a:gd name="connsiteY37" fmla="*/ 207587 h 1526374"/>
              <a:gd name="connsiteX38" fmla="*/ 532773 w 1323550"/>
              <a:gd name="connsiteY38" fmla="*/ 232009 h 1526374"/>
              <a:gd name="connsiteX39" fmla="*/ 496136 w 1323550"/>
              <a:gd name="connsiteY39" fmla="*/ 256431 h 1526374"/>
              <a:gd name="connsiteX40" fmla="*/ 349588 w 1323550"/>
              <a:gd name="connsiteY40" fmla="*/ 293064 h 1526374"/>
              <a:gd name="connsiteX41" fmla="*/ 264102 w 1323550"/>
              <a:gd name="connsiteY41" fmla="*/ 329697 h 1526374"/>
              <a:gd name="connsiteX42" fmla="*/ 337376 w 1323550"/>
              <a:gd name="connsiteY42" fmla="*/ 329697 h 1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23550" h="1526374">
                <a:moveTo>
                  <a:pt x="337376" y="329697"/>
                </a:moveTo>
                <a:lnTo>
                  <a:pt x="337376" y="329697"/>
                </a:lnTo>
                <a:cubicBezTo>
                  <a:pt x="292597" y="337838"/>
                  <a:pt x="247543" y="344584"/>
                  <a:pt x="203040" y="354119"/>
                </a:cubicBezTo>
                <a:cubicBezTo>
                  <a:pt x="190453" y="356816"/>
                  <a:pt x="176293" y="358090"/>
                  <a:pt x="166403" y="366330"/>
                </a:cubicBezTo>
                <a:cubicBezTo>
                  <a:pt x="150767" y="379358"/>
                  <a:pt x="143169" y="399858"/>
                  <a:pt x="129766" y="415174"/>
                </a:cubicBezTo>
                <a:cubicBezTo>
                  <a:pt x="114602" y="432502"/>
                  <a:pt x="96080" y="446690"/>
                  <a:pt x="80916" y="464018"/>
                </a:cubicBezTo>
                <a:cubicBezTo>
                  <a:pt x="59711" y="488249"/>
                  <a:pt x="38091" y="522143"/>
                  <a:pt x="19854" y="549495"/>
                </a:cubicBezTo>
                <a:cubicBezTo>
                  <a:pt x="-1038" y="716619"/>
                  <a:pt x="-16238" y="787405"/>
                  <a:pt x="32067" y="1001302"/>
                </a:cubicBezTo>
                <a:cubicBezTo>
                  <a:pt x="36896" y="1022685"/>
                  <a:pt x="72177" y="1019278"/>
                  <a:pt x="93129" y="1025724"/>
                </a:cubicBezTo>
                <a:cubicBezTo>
                  <a:pt x="125213" y="1035595"/>
                  <a:pt x="159659" y="1037680"/>
                  <a:pt x="190827" y="1050146"/>
                </a:cubicBezTo>
                <a:cubicBezTo>
                  <a:pt x="294145" y="1091469"/>
                  <a:pt x="232284" y="1064766"/>
                  <a:pt x="374013" y="1135623"/>
                </a:cubicBezTo>
                <a:cubicBezTo>
                  <a:pt x="390296" y="1143764"/>
                  <a:pt x="409989" y="1147173"/>
                  <a:pt x="422862" y="1160045"/>
                </a:cubicBezTo>
                <a:cubicBezTo>
                  <a:pt x="469878" y="1207056"/>
                  <a:pt x="445129" y="1187099"/>
                  <a:pt x="496136" y="1221100"/>
                </a:cubicBezTo>
                <a:cubicBezTo>
                  <a:pt x="504278" y="1233311"/>
                  <a:pt x="513279" y="1244991"/>
                  <a:pt x="520561" y="1257733"/>
                </a:cubicBezTo>
                <a:cubicBezTo>
                  <a:pt x="529593" y="1273538"/>
                  <a:pt x="535337" y="1291141"/>
                  <a:pt x="544986" y="1306577"/>
                </a:cubicBezTo>
                <a:cubicBezTo>
                  <a:pt x="555774" y="1323835"/>
                  <a:pt x="569951" y="1338748"/>
                  <a:pt x="581623" y="1355421"/>
                </a:cubicBezTo>
                <a:cubicBezTo>
                  <a:pt x="617044" y="1406017"/>
                  <a:pt x="630270" y="1440747"/>
                  <a:pt x="679322" y="1477531"/>
                </a:cubicBezTo>
                <a:cubicBezTo>
                  <a:pt x="693886" y="1488453"/>
                  <a:pt x="712365" y="1492921"/>
                  <a:pt x="728171" y="1501952"/>
                </a:cubicBezTo>
                <a:cubicBezTo>
                  <a:pt x="740915" y="1509233"/>
                  <a:pt x="752596" y="1518233"/>
                  <a:pt x="764808" y="1526374"/>
                </a:cubicBezTo>
                <a:cubicBezTo>
                  <a:pt x="807457" y="1523709"/>
                  <a:pt x="958272" y="1534732"/>
                  <a:pt x="1021267" y="1489741"/>
                </a:cubicBezTo>
                <a:cubicBezTo>
                  <a:pt x="1033210" y="1481211"/>
                  <a:pt x="1037550" y="1465320"/>
                  <a:pt x="1045692" y="1453109"/>
                </a:cubicBezTo>
                <a:cubicBezTo>
                  <a:pt x="1049763" y="1432757"/>
                  <a:pt x="1050617" y="1411487"/>
                  <a:pt x="1057905" y="1392054"/>
                </a:cubicBezTo>
                <a:cubicBezTo>
                  <a:pt x="1062370" y="1380148"/>
                  <a:pt x="1116858" y="1309388"/>
                  <a:pt x="1118966" y="1306577"/>
                </a:cubicBezTo>
                <a:cubicBezTo>
                  <a:pt x="1145916" y="1171845"/>
                  <a:pt x="1130264" y="1223846"/>
                  <a:pt x="1155603" y="1147834"/>
                </a:cubicBezTo>
                <a:cubicBezTo>
                  <a:pt x="1163745" y="1033865"/>
                  <a:pt x="1165854" y="919303"/>
                  <a:pt x="1180028" y="805926"/>
                </a:cubicBezTo>
                <a:cubicBezTo>
                  <a:pt x="1182286" y="787863"/>
                  <a:pt x="1195735" y="773062"/>
                  <a:pt x="1204453" y="757082"/>
                </a:cubicBezTo>
                <a:cubicBezTo>
                  <a:pt x="1220169" y="728273"/>
                  <a:pt x="1237586" y="700414"/>
                  <a:pt x="1253302" y="671605"/>
                </a:cubicBezTo>
                <a:cubicBezTo>
                  <a:pt x="1299782" y="586401"/>
                  <a:pt x="1255139" y="656639"/>
                  <a:pt x="1302152" y="586128"/>
                </a:cubicBezTo>
                <a:cubicBezTo>
                  <a:pt x="1339253" y="474834"/>
                  <a:pt x="1320631" y="545478"/>
                  <a:pt x="1302152" y="305275"/>
                </a:cubicBezTo>
                <a:cubicBezTo>
                  <a:pt x="1298992" y="264206"/>
                  <a:pt x="1283955" y="195618"/>
                  <a:pt x="1265515" y="158743"/>
                </a:cubicBezTo>
                <a:cubicBezTo>
                  <a:pt x="1256412" y="140539"/>
                  <a:pt x="1242569" y="124958"/>
                  <a:pt x="1228877" y="109899"/>
                </a:cubicBezTo>
                <a:cubicBezTo>
                  <a:pt x="1155133" y="28790"/>
                  <a:pt x="1168864" y="41402"/>
                  <a:pt x="1106754" y="0"/>
                </a:cubicBezTo>
                <a:cubicBezTo>
                  <a:pt x="1037551" y="8141"/>
                  <a:pt x="968054" y="14087"/>
                  <a:pt x="899144" y="24422"/>
                </a:cubicBezTo>
                <a:cubicBezTo>
                  <a:pt x="886414" y="26331"/>
                  <a:pt x="874605" y="32234"/>
                  <a:pt x="862507" y="36633"/>
                </a:cubicBezTo>
                <a:cubicBezTo>
                  <a:pt x="829820" y="48518"/>
                  <a:pt x="797374" y="61055"/>
                  <a:pt x="764808" y="73266"/>
                </a:cubicBezTo>
                <a:cubicBezTo>
                  <a:pt x="732242" y="97688"/>
                  <a:pt x="703519" y="128329"/>
                  <a:pt x="667109" y="146532"/>
                </a:cubicBezTo>
                <a:cubicBezTo>
                  <a:pt x="650826" y="154673"/>
                  <a:pt x="633074" y="160374"/>
                  <a:pt x="618260" y="170954"/>
                </a:cubicBezTo>
                <a:cubicBezTo>
                  <a:pt x="604206" y="180991"/>
                  <a:pt x="595677" y="197550"/>
                  <a:pt x="581623" y="207587"/>
                </a:cubicBezTo>
                <a:cubicBezTo>
                  <a:pt x="566809" y="218168"/>
                  <a:pt x="548580" y="222978"/>
                  <a:pt x="532773" y="232009"/>
                </a:cubicBezTo>
                <a:cubicBezTo>
                  <a:pt x="520030" y="239290"/>
                  <a:pt x="509929" y="251416"/>
                  <a:pt x="496136" y="256431"/>
                </a:cubicBezTo>
                <a:cubicBezTo>
                  <a:pt x="361806" y="305273"/>
                  <a:pt x="441177" y="262538"/>
                  <a:pt x="349588" y="293064"/>
                </a:cubicBezTo>
                <a:cubicBezTo>
                  <a:pt x="270853" y="319306"/>
                  <a:pt x="294520" y="299282"/>
                  <a:pt x="264102" y="329697"/>
                </a:cubicBezTo>
                <a:lnTo>
                  <a:pt x="337376" y="329697"/>
                </a:lnTo>
                <a:close/>
              </a:path>
            </a:pathLst>
          </a:cu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2339752" y="3068960"/>
            <a:ext cx="576064" cy="369332"/>
          </a:xfrm>
          <a:prstGeom prst="rect">
            <a:avLst/>
          </a:prstGeom>
          <a:noFill/>
        </p:spPr>
        <p:txBody>
          <a:bodyPr wrap="square" rtlCol="0">
            <a:spAutoFit/>
          </a:bodyPr>
          <a:lstStyle/>
          <a:p>
            <a:r>
              <a:rPr lang="de-DE" dirty="0" err="1"/>
              <a:t>Yj</a:t>
            </a:r>
            <a:endParaRPr lang="de-DE" dirty="0"/>
          </a:p>
        </p:txBody>
      </p:sp>
      <p:sp>
        <p:nvSpPr>
          <p:cNvPr id="6" name="Textfeld 5"/>
          <p:cNvSpPr txBox="1"/>
          <p:nvPr/>
        </p:nvSpPr>
        <p:spPr>
          <a:xfrm>
            <a:off x="1713091" y="2483604"/>
            <a:ext cx="338629" cy="369332"/>
          </a:xfrm>
          <a:prstGeom prst="rect">
            <a:avLst/>
          </a:prstGeom>
          <a:noFill/>
        </p:spPr>
        <p:txBody>
          <a:bodyPr wrap="none" rtlCol="0">
            <a:spAutoFit/>
          </a:bodyPr>
          <a:lstStyle/>
          <a:p>
            <a:r>
              <a:rPr lang="de-DE" dirty="0"/>
              <a:t>X</a:t>
            </a:r>
          </a:p>
        </p:txBody>
      </p:sp>
      <p:sp>
        <p:nvSpPr>
          <p:cNvPr id="7" name="Textfeld 6"/>
          <p:cNvSpPr txBox="1"/>
          <p:nvPr/>
        </p:nvSpPr>
        <p:spPr>
          <a:xfrm>
            <a:off x="2843808" y="2483604"/>
            <a:ext cx="351453" cy="369332"/>
          </a:xfrm>
          <a:prstGeom prst="rect">
            <a:avLst/>
          </a:prstGeom>
          <a:noFill/>
        </p:spPr>
        <p:txBody>
          <a:bodyPr wrap="none" rtlCol="0">
            <a:spAutoFit/>
          </a:bodyPr>
          <a:lstStyle/>
          <a:p>
            <a:r>
              <a:rPr lang="de-DE" dirty="0"/>
              <a:t>V</a:t>
            </a:r>
          </a:p>
        </p:txBody>
      </p:sp>
      <p:sp>
        <p:nvSpPr>
          <p:cNvPr id="8" name="Textfeld 7"/>
          <p:cNvSpPr txBox="1"/>
          <p:nvPr/>
        </p:nvSpPr>
        <p:spPr>
          <a:xfrm>
            <a:off x="3923928" y="1331476"/>
            <a:ext cx="605417" cy="369332"/>
          </a:xfrm>
          <a:prstGeom prst="rect">
            <a:avLst/>
          </a:prstGeom>
          <a:noFill/>
        </p:spPr>
        <p:txBody>
          <a:bodyPr wrap="none" rtlCol="0">
            <a:spAutoFit/>
          </a:bodyPr>
          <a:lstStyle/>
          <a:p>
            <a:r>
              <a:rPr lang="de-DE" dirty="0" err="1"/>
              <a:t>e</a:t>
            </a:r>
            <a:r>
              <a:rPr lang="de-DE" baseline="30000" dirty="0" err="1"/>
              <a:t>+</a:t>
            </a:r>
            <a:r>
              <a:rPr lang="de-DE" baseline="-25000" dirty="0" err="1"/>
              <a:t>VYj</a:t>
            </a:r>
            <a:endParaRPr lang="de-DE" baseline="-25000" dirty="0"/>
          </a:p>
        </p:txBody>
      </p:sp>
      <p:cxnSp>
        <p:nvCxnSpPr>
          <p:cNvPr id="15" name="Gerade Verbindung mit Pfeil 14"/>
          <p:cNvCxnSpPr>
            <a:endCxn id="5" idx="1"/>
          </p:cNvCxnSpPr>
          <p:nvPr/>
        </p:nvCxnSpPr>
        <p:spPr>
          <a:xfrm>
            <a:off x="1835696" y="2708920"/>
            <a:ext cx="504056" cy="544706"/>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endCxn id="6" idx="1"/>
          </p:cNvCxnSpPr>
          <p:nvPr/>
        </p:nvCxnSpPr>
        <p:spPr>
          <a:xfrm>
            <a:off x="1187625" y="2204864"/>
            <a:ext cx="525466" cy="463406"/>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a:stCxn id="7" idx="2"/>
          </p:cNvCxnSpPr>
          <p:nvPr/>
        </p:nvCxnSpPr>
        <p:spPr>
          <a:xfrm flipH="1">
            <a:off x="2555777" y="2852936"/>
            <a:ext cx="463758" cy="288032"/>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24" name="Textfeld 23"/>
          <p:cNvSpPr txBox="1"/>
          <p:nvPr/>
        </p:nvSpPr>
        <p:spPr>
          <a:xfrm>
            <a:off x="971600" y="1115452"/>
            <a:ext cx="605417" cy="369332"/>
          </a:xfrm>
          <a:prstGeom prst="rect">
            <a:avLst/>
          </a:prstGeom>
          <a:noFill/>
        </p:spPr>
        <p:txBody>
          <a:bodyPr wrap="none" rtlCol="0">
            <a:spAutoFit/>
          </a:bodyPr>
          <a:lstStyle/>
          <a:p>
            <a:r>
              <a:rPr lang="de-DE" dirty="0" err="1"/>
              <a:t>e</a:t>
            </a:r>
            <a:r>
              <a:rPr lang="de-DE" baseline="30000" dirty="0" err="1"/>
              <a:t>+</a:t>
            </a:r>
            <a:r>
              <a:rPr lang="de-DE" baseline="-25000" dirty="0" err="1"/>
              <a:t>XYj</a:t>
            </a:r>
            <a:endParaRPr lang="de-DE" baseline="-25000" dirty="0"/>
          </a:p>
        </p:txBody>
      </p:sp>
      <p:cxnSp>
        <p:nvCxnSpPr>
          <p:cNvPr id="42" name="Gerade Verbindung mit Pfeil 41"/>
          <p:cNvCxnSpPr>
            <a:endCxn id="3" idx="15"/>
          </p:cNvCxnSpPr>
          <p:nvPr/>
        </p:nvCxnSpPr>
        <p:spPr>
          <a:xfrm>
            <a:off x="1475657" y="2060848"/>
            <a:ext cx="210171" cy="540572"/>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a:endCxn id="7" idx="0"/>
          </p:cNvCxnSpPr>
          <p:nvPr/>
        </p:nvCxnSpPr>
        <p:spPr>
          <a:xfrm flipH="1">
            <a:off x="3019535" y="1772816"/>
            <a:ext cx="328330" cy="710788"/>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8" name="Gerade Verbindung mit Pfeil 47"/>
          <p:cNvCxnSpPr/>
          <p:nvPr/>
        </p:nvCxnSpPr>
        <p:spPr>
          <a:xfrm flipH="1">
            <a:off x="3131840" y="2276873"/>
            <a:ext cx="648073" cy="288031"/>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59408" name="Textfeld 59407"/>
          <p:cNvSpPr txBox="1"/>
          <p:nvPr/>
        </p:nvSpPr>
        <p:spPr>
          <a:xfrm>
            <a:off x="5336798" y="1436854"/>
            <a:ext cx="3483674" cy="2031325"/>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solidFill>
                  <a:schemeClr val="tx1"/>
                </a:solidFill>
              </a:rPr>
              <a:t>Derivation </a:t>
            </a:r>
            <a:r>
              <a:rPr lang="de-DE" dirty="0" err="1">
                <a:solidFill>
                  <a:schemeClr val="tx1"/>
                </a:solidFill>
              </a:rPr>
              <a:t>hint</a:t>
            </a:r>
            <a:endParaRPr lang="de-DE" dirty="0">
              <a:solidFill>
                <a:schemeClr val="tx1"/>
              </a:solidFill>
            </a:endParaRPr>
          </a:p>
          <a:p>
            <a:pPr marL="285750" indent="-285750">
              <a:buFont typeface="Arial"/>
              <a:buChar char="•"/>
            </a:pPr>
            <a:r>
              <a:rPr lang="de-DE" dirty="0" err="1">
                <a:solidFill>
                  <a:srgbClr val="008380"/>
                </a:solidFill>
              </a:rPr>
              <a:t>λ</a:t>
            </a:r>
            <a:r>
              <a:rPr lang="de-DE" baseline="-25000" dirty="0" err="1">
                <a:solidFill>
                  <a:srgbClr val="008380"/>
                </a:solidFill>
              </a:rPr>
              <a:t>YjX</a:t>
            </a:r>
            <a:r>
              <a:rPr lang="de-DE" dirty="0">
                <a:solidFill>
                  <a:srgbClr val="008380"/>
                </a:solidFill>
              </a:rPr>
              <a:t> = P(</a:t>
            </a:r>
            <a:r>
              <a:rPr lang="de-DE" dirty="0" err="1">
                <a:solidFill>
                  <a:srgbClr val="008380"/>
                </a:solidFill>
              </a:rPr>
              <a:t>e</a:t>
            </a:r>
            <a:r>
              <a:rPr lang="de-DE" baseline="30000" dirty="0" err="1">
                <a:solidFill>
                  <a:srgbClr val="008380"/>
                </a:solidFill>
              </a:rPr>
              <a:t>-</a:t>
            </a:r>
            <a:r>
              <a:rPr lang="de-DE" baseline="-25000" dirty="0" err="1">
                <a:solidFill>
                  <a:srgbClr val="008380"/>
                </a:solidFill>
              </a:rPr>
              <a:t>XYj</a:t>
            </a:r>
            <a:r>
              <a:rPr lang="de-DE" dirty="0" err="1">
                <a:solidFill>
                  <a:srgbClr val="008380"/>
                </a:solidFill>
              </a:rPr>
              <a:t>|x</a:t>
            </a:r>
            <a:r>
              <a:rPr lang="de-DE" dirty="0">
                <a:solidFill>
                  <a:srgbClr val="008380"/>
                </a:solidFill>
              </a:rPr>
              <a:t>) </a:t>
            </a:r>
          </a:p>
          <a:p>
            <a:r>
              <a:rPr lang="de-DE" dirty="0">
                <a:solidFill>
                  <a:srgbClr val="008380"/>
                </a:solidFill>
              </a:rPr>
              <a:t>   =    P(</a:t>
            </a:r>
            <a:r>
              <a:rPr lang="de-DE" dirty="0" err="1">
                <a:solidFill>
                  <a:srgbClr val="008380"/>
                </a:solidFill>
              </a:rPr>
              <a:t>e</a:t>
            </a:r>
            <a:r>
              <a:rPr lang="de-DE" baseline="30000" dirty="0" err="1">
                <a:solidFill>
                  <a:srgbClr val="008380"/>
                </a:solidFill>
              </a:rPr>
              <a:t>+</a:t>
            </a:r>
            <a:r>
              <a:rPr lang="de-DE" baseline="-25000" dirty="0" err="1">
                <a:solidFill>
                  <a:srgbClr val="008380"/>
                </a:solidFill>
              </a:rPr>
              <a:t>VYj</a:t>
            </a:r>
            <a:r>
              <a:rPr lang="de-DE" dirty="0" err="1">
                <a:solidFill>
                  <a:srgbClr val="008380"/>
                </a:solidFill>
              </a:rPr>
              <a:t>,e</a:t>
            </a:r>
            <a:r>
              <a:rPr lang="de-DE" baseline="30000" dirty="0" err="1">
                <a:solidFill>
                  <a:srgbClr val="008380"/>
                </a:solidFill>
              </a:rPr>
              <a:t>-</a:t>
            </a:r>
            <a:r>
              <a:rPr lang="de-DE" baseline="-25000" dirty="0" err="1">
                <a:solidFill>
                  <a:srgbClr val="008380"/>
                </a:solidFill>
              </a:rPr>
              <a:t>Yj</a:t>
            </a:r>
            <a:r>
              <a:rPr lang="de-DE" dirty="0" err="1">
                <a:solidFill>
                  <a:srgbClr val="008380"/>
                </a:solidFill>
              </a:rPr>
              <a:t>|X</a:t>
            </a:r>
            <a:r>
              <a:rPr lang="de-DE" dirty="0">
                <a:solidFill>
                  <a:srgbClr val="008380"/>
                </a:solidFill>
              </a:rPr>
              <a:t>) </a:t>
            </a:r>
          </a:p>
          <a:p>
            <a:pPr marL="285750" indent="-285750">
              <a:buFont typeface="Arial"/>
              <a:buChar char="•"/>
            </a:pPr>
            <a:r>
              <a:rPr lang="de-DE" dirty="0" err="1"/>
              <a:t>then</a:t>
            </a:r>
            <a:r>
              <a:rPr lang="de-DE" dirty="0"/>
              <a:t>  </a:t>
            </a:r>
            <a:r>
              <a:rPr lang="de-DE" dirty="0" err="1"/>
              <a:t>condition</a:t>
            </a:r>
            <a:r>
              <a:rPr lang="de-DE" dirty="0"/>
              <a:t> on </a:t>
            </a:r>
            <a:r>
              <a:rPr lang="de-DE" dirty="0">
                <a:solidFill>
                  <a:srgbClr val="008380"/>
                </a:solidFill>
              </a:rPr>
              <a:t>YJ</a:t>
            </a:r>
            <a:r>
              <a:rPr lang="de-DE" dirty="0"/>
              <a:t> </a:t>
            </a:r>
            <a:r>
              <a:rPr lang="de-DE" dirty="0" err="1"/>
              <a:t>and</a:t>
            </a:r>
            <a:r>
              <a:rPr lang="de-DE" dirty="0"/>
              <a:t> </a:t>
            </a:r>
            <a:r>
              <a:rPr lang="de-DE" dirty="0">
                <a:solidFill>
                  <a:srgbClr val="008380"/>
                </a:solidFill>
              </a:rPr>
              <a:t>V</a:t>
            </a:r>
            <a:r>
              <a:rPr lang="de-DE" dirty="0"/>
              <a:t>, </a:t>
            </a:r>
          </a:p>
          <a:p>
            <a:pPr marL="285750" indent="-285750">
              <a:buFont typeface="Arial"/>
              <a:buChar char="•"/>
            </a:pPr>
            <a:r>
              <a:rPr lang="de-DE" dirty="0" err="1"/>
              <a:t>And</a:t>
            </a:r>
            <a:r>
              <a:rPr lang="de-DE" dirty="0"/>
              <a:t> </a:t>
            </a:r>
            <a:r>
              <a:rPr lang="de-DE" dirty="0" err="1"/>
              <a:t>use</a:t>
            </a:r>
            <a:r>
              <a:rPr lang="de-DE" dirty="0"/>
              <a:t> </a:t>
            </a:r>
            <a:r>
              <a:rPr lang="de-DE" dirty="0" err="1"/>
              <a:t>independences</a:t>
            </a:r>
            <a:endParaRPr lang="de-DE" dirty="0"/>
          </a:p>
          <a:p>
            <a:pPr marL="742950" lvl="1" indent="-285750">
              <a:buFont typeface="Arial"/>
              <a:buChar char="•"/>
            </a:pPr>
            <a:r>
              <a:rPr lang="de-DE" dirty="0" err="1">
                <a:solidFill>
                  <a:srgbClr val="008380"/>
                </a:solidFill>
              </a:rPr>
              <a:t>Y</a:t>
            </a:r>
            <a:r>
              <a:rPr lang="de-DE" baseline="-25000" dirty="0" err="1">
                <a:solidFill>
                  <a:srgbClr val="008380"/>
                </a:solidFill>
              </a:rPr>
              <a:t>j</a:t>
            </a:r>
            <a:r>
              <a:rPr lang="de-DE" dirty="0"/>
              <a:t> separates </a:t>
            </a:r>
            <a:r>
              <a:rPr lang="de-DE" dirty="0" err="1">
                <a:solidFill>
                  <a:srgbClr val="008380"/>
                </a:solidFill>
              </a:rPr>
              <a:t>e</a:t>
            </a:r>
            <a:r>
              <a:rPr lang="de-DE" baseline="30000" dirty="0" err="1">
                <a:solidFill>
                  <a:srgbClr val="008380"/>
                </a:solidFill>
              </a:rPr>
              <a:t>+</a:t>
            </a:r>
            <a:r>
              <a:rPr lang="de-DE" baseline="-25000" dirty="0" err="1">
                <a:solidFill>
                  <a:srgbClr val="008380"/>
                </a:solidFill>
              </a:rPr>
              <a:t>VYj</a:t>
            </a:r>
            <a:r>
              <a:rPr lang="de-DE" baseline="-25000" dirty="0">
                <a:solidFill>
                  <a:srgbClr val="008380"/>
                </a:solidFill>
              </a:rPr>
              <a:t> </a:t>
            </a:r>
            <a:r>
              <a:rPr lang="de-DE" dirty="0" err="1"/>
              <a:t>from</a:t>
            </a:r>
            <a:r>
              <a:rPr lang="de-DE" dirty="0"/>
              <a:t> </a:t>
            </a:r>
            <a:r>
              <a:rPr lang="de-DE" dirty="0" err="1">
                <a:solidFill>
                  <a:srgbClr val="008380"/>
                </a:solidFill>
              </a:rPr>
              <a:t>e</a:t>
            </a:r>
            <a:r>
              <a:rPr lang="de-DE" baseline="30000" dirty="0" err="1">
                <a:solidFill>
                  <a:srgbClr val="008380"/>
                </a:solidFill>
              </a:rPr>
              <a:t>-</a:t>
            </a:r>
            <a:r>
              <a:rPr lang="de-DE" baseline="-25000" dirty="0" err="1">
                <a:solidFill>
                  <a:srgbClr val="008380"/>
                </a:solidFill>
              </a:rPr>
              <a:t>Yj</a:t>
            </a:r>
            <a:r>
              <a:rPr lang="de-DE" dirty="0">
                <a:solidFill>
                  <a:srgbClr val="008380"/>
                </a:solidFill>
              </a:rPr>
              <a:t> </a:t>
            </a:r>
          </a:p>
          <a:p>
            <a:pPr marL="742950" lvl="1" indent="-285750">
              <a:buFont typeface="Arial"/>
              <a:buChar char="•"/>
            </a:pPr>
            <a:r>
              <a:rPr lang="de-DE" dirty="0">
                <a:solidFill>
                  <a:srgbClr val="008380"/>
                </a:solidFill>
              </a:rPr>
              <a:t>V</a:t>
            </a:r>
            <a:r>
              <a:rPr lang="de-DE" dirty="0"/>
              <a:t> separates </a:t>
            </a:r>
            <a:r>
              <a:rPr lang="de-DE" dirty="0" err="1">
                <a:solidFill>
                  <a:srgbClr val="008380"/>
                </a:solidFill>
              </a:rPr>
              <a:t>e</a:t>
            </a:r>
            <a:r>
              <a:rPr lang="de-DE" baseline="30000" dirty="0" err="1">
                <a:solidFill>
                  <a:srgbClr val="008380"/>
                </a:solidFill>
              </a:rPr>
              <a:t>+</a:t>
            </a:r>
            <a:r>
              <a:rPr lang="de-DE" baseline="-25000" dirty="0" err="1">
                <a:solidFill>
                  <a:srgbClr val="008380"/>
                </a:solidFill>
              </a:rPr>
              <a:t>VYj</a:t>
            </a:r>
            <a:r>
              <a:rPr lang="de-DE" baseline="-25000" dirty="0">
                <a:solidFill>
                  <a:srgbClr val="008380"/>
                </a:solidFill>
              </a:rPr>
              <a:t> </a:t>
            </a:r>
            <a:r>
              <a:rPr lang="de-DE" dirty="0" err="1"/>
              <a:t>from</a:t>
            </a:r>
            <a:r>
              <a:rPr lang="de-DE" dirty="0"/>
              <a:t> </a:t>
            </a:r>
            <a:r>
              <a:rPr lang="de-DE" dirty="0">
                <a:solidFill>
                  <a:srgbClr val="008380"/>
                </a:solidFill>
              </a:rPr>
              <a:t>X</a:t>
            </a:r>
          </a:p>
        </p:txBody>
      </p:sp>
      <p:sp>
        <p:nvSpPr>
          <p:cNvPr id="59409" name="Textfeld 59408"/>
          <p:cNvSpPr txBox="1"/>
          <p:nvPr/>
        </p:nvSpPr>
        <p:spPr>
          <a:xfrm>
            <a:off x="2915816" y="3491716"/>
            <a:ext cx="464152" cy="369332"/>
          </a:xfrm>
          <a:prstGeom prst="rect">
            <a:avLst/>
          </a:prstGeom>
          <a:noFill/>
        </p:spPr>
        <p:txBody>
          <a:bodyPr wrap="none" rtlCol="0">
            <a:spAutoFit/>
          </a:bodyPr>
          <a:lstStyle/>
          <a:p>
            <a:r>
              <a:rPr lang="de-DE" dirty="0" err="1"/>
              <a:t>e</a:t>
            </a:r>
            <a:r>
              <a:rPr lang="de-DE" baseline="30000" dirty="0" err="1"/>
              <a:t>-</a:t>
            </a:r>
            <a:r>
              <a:rPr lang="de-DE" baseline="-25000" dirty="0" err="1"/>
              <a:t>Yj</a:t>
            </a:r>
            <a:endParaRPr lang="de-DE" baseline="-25000" dirty="0"/>
          </a:p>
        </p:txBody>
      </p:sp>
      <p:cxnSp>
        <p:nvCxnSpPr>
          <p:cNvPr id="59411" name="Gerade Verbindung mit Pfeil 59410"/>
          <p:cNvCxnSpPr>
            <a:stCxn id="24" idx="2"/>
          </p:cNvCxnSpPr>
          <p:nvPr/>
        </p:nvCxnSpPr>
        <p:spPr>
          <a:xfrm flipH="1">
            <a:off x="971600" y="1484784"/>
            <a:ext cx="302709" cy="350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Gerade Verbindung mit Pfeil 54"/>
          <p:cNvCxnSpPr/>
          <p:nvPr/>
        </p:nvCxnSpPr>
        <p:spPr>
          <a:xfrm flipH="1">
            <a:off x="3707904" y="1547500"/>
            <a:ext cx="302709" cy="350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H="1" flipV="1">
            <a:off x="2627784" y="3347700"/>
            <a:ext cx="216024" cy="112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chteck 29"/>
          <p:cNvSpPr/>
          <p:nvPr/>
        </p:nvSpPr>
        <p:spPr>
          <a:xfrm>
            <a:off x="1331640" y="2996952"/>
            <a:ext cx="539556" cy="369332"/>
          </a:xfrm>
          <a:prstGeom prst="rect">
            <a:avLst/>
          </a:prstGeom>
        </p:spPr>
        <p:txBody>
          <a:bodyPr wrap="none">
            <a:spAutoFit/>
          </a:bodyPr>
          <a:lstStyle/>
          <a:p>
            <a:r>
              <a:rPr lang="de-DE" dirty="0" err="1">
                <a:solidFill>
                  <a:srgbClr val="008380"/>
                </a:solidFill>
              </a:rPr>
              <a:t>λ</a:t>
            </a:r>
            <a:r>
              <a:rPr lang="de-DE" baseline="-25000" dirty="0" err="1">
                <a:solidFill>
                  <a:srgbClr val="008380"/>
                </a:solidFill>
              </a:rPr>
              <a:t>YjX</a:t>
            </a:r>
            <a:endParaRPr lang="de-DE" dirty="0"/>
          </a:p>
        </p:txBody>
      </p:sp>
      <p:cxnSp>
        <p:nvCxnSpPr>
          <p:cNvPr id="43" name="Gerade Verbindung mit Pfeil 42"/>
          <p:cNvCxnSpPr/>
          <p:nvPr/>
        </p:nvCxnSpPr>
        <p:spPr>
          <a:xfrm flipH="1" flipV="1">
            <a:off x="1619672" y="2780928"/>
            <a:ext cx="432048" cy="504056"/>
          </a:xfrm>
          <a:prstGeom prst="straightConnector1">
            <a:avLst/>
          </a:prstGeom>
          <a:ln>
            <a:solidFill>
              <a:srgbClr val="00838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46" name="Rechteck 45"/>
          <p:cNvSpPr/>
          <p:nvPr/>
        </p:nvSpPr>
        <p:spPr>
          <a:xfrm>
            <a:off x="2369076" y="3573016"/>
            <a:ext cx="436913" cy="369332"/>
          </a:xfrm>
          <a:prstGeom prst="rect">
            <a:avLst/>
          </a:prstGeom>
        </p:spPr>
        <p:txBody>
          <a:bodyPr wrap="none">
            <a:spAutoFit/>
          </a:bodyPr>
          <a:lstStyle/>
          <a:p>
            <a:r>
              <a:rPr lang="de-DE" dirty="0" err="1">
                <a:solidFill>
                  <a:srgbClr val="008380"/>
                </a:solidFill>
              </a:rPr>
              <a:t>λ</a:t>
            </a:r>
            <a:r>
              <a:rPr lang="de-DE" baseline="-25000" dirty="0" err="1">
                <a:solidFill>
                  <a:srgbClr val="008380"/>
                </a:solidFill>
              </a:rPr>
              <a:t>Yj</a:t>
            </a:r>
            <a:endParaRPr lang="de-DE" dirty="0"/>
          </a:p>
        </p:txBody>
      </p:sp>
      <p:cxnSp>
        <p:nvCxnSpPr>
          <p:cNvPr id="47" name="Gerade Verbindung mit Pfeil 46"/>
          <p:cNvCxnSpPr/>
          <p:nvPr/>
        </p:nvCxnSpPr>
        <p:spPr>
          <a:xfrm flipH="1" flipV="1">
            <a:off x="2483768" y="3429000"/>
            <a:ext cx="432048" cy="504056"/>
          </a:xfrm>
          <a:prstGeom prst="straightConnector1">
            <a:avLst/>
          </a:prstGeom>
          <a:ln>
            <a:solidFill>
              <a:srgbClr val="00838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27" name="Slide Number Placeholder 3">
            <a:extLst>
              <a:ext uri="{FF2B5EF4-FFF2-40B4-BE49-F238E27FC236}">
                <a16:creationId xmlns:a16="http://schemas.microsoft.com/office/drawing/2014/main" id="{0907351E-996C-CE46-81FC-1E66090ACC0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82</a:t>
            </a:fld>
            <a:endParaRPr lang="de-DE" dirty="0"/>
          </a:p>
        </p:txBody>
      </p:sp>
    </p:spTree>
    <p:extLst>
      <p:ext uri="{BB962C8B-B14F-4D97-AF65-F5344CB8AC3E}">
        <p14:creationId xmlns:p14="http://schemas.microsoft.com/office/powerpoint/2010/main" val="547578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1+#ppt_w/2"/>
                                          </p:val>
                                        </p:tav>
                                        <p:tav tm="100000">
                                          <p:val>
                                            <p:strVal val="#ppt_x"/>
                                          </p:val>
                                        </p:tav>
                                      </p:tavLst>
                                    </p:anim>
                                    <p:anim calcmode="lin" valueType="num">
                                      <p:cBhvr additive="base">
                                        <p:cTn id="8" dur="500" fill="hold"/>
                                        <p:tgtEl>
                                          <p:spTgt spid="593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800" dirty="0"/>
              <a:t>Pearl’s Belief Propagation Algorithm</a:t>
            </a:r>
          </a:p>
        </p:txBody>
      </p:sp>
      <p:sp>
        <p:nvSpPr>
          <p:cNvPr id="46083" name="Rectangle 3"/>
          <p:cNvSpPr>
            <a:spLocks noGrp="1" noChangeArrowheads="1"/>
          </p:cNvSpPr>
          <p:nvPr>
            <p:ph type="body" idx="1"/>
          </p:nvPr>
        </p:nvSpPr>
        <p:spPr/>
        <p:txBody>
          <a:bodyPr/>
          <a:lstStyle/>
          <a:p>
            <a:pPr marL="914400" lvl="1" indent="-457200"/>
            <a:r>
              <a:rPr lang="en-US" dirty="0"/>
              <a:t>Initialization step</a:t>
            </a:r>
          </a:p>
          <a:p>
            <a:pPr lvl="2"/>
            <a:r>
              <a:rPr lang="en-US" dirty="0">
                <a:sym typeface="Symbol" charset="0"/>
              </a:rPr>
              <a:t>For all </a:t>
            </a:r>
            <a:r>
              <a:rPr lang="en-US" dirty="0">
                <a:solidFill>
                  <a:srgbClr val="008380"/>
                </a:solidFill>
                <a:sym typeface="Symbol" charset="0"/>
              </a:rPr>
              <a:t>V</a:t>
            </a:r>
            <a:r>
              <a:rPr lang="en-US" baseline="-25000" dirty="0">
                <a:solidFill>
                  <a:srgbClr val="008380"/>
                </a:solidFill>
                <a:sym typeface="Symbol" charset="0"/>
              </a:rPr>
              <a:t>i</a:t>
            </a:r>
            <a:r>
              <a:rPr lang="en-US" dirty="0">
                <a:solidFill>
                  <a:srgbClr val="008380"/>
                </a:solidFill>
                <a:sym typeface="Symbol" charset="0"/>
              </a:rPr>
              <a:t>=</a:t>
            </a:r>
            <a:r>
              <a:rPr lang="en-US" dirty="0" err="1">
                <a:solidFill>
                  <a:srgbClr val="008380"/>
                </a:solidFill>
                <a:sym typeface="Symbol" charset="0"/>
              </a:rPr>
              <a:t>e</a:t>
            </a:r>
            <a:r>
              <a:rPr lang="en-US" baseline="-25000" dirty="0" err="1">
                <a:solidFill>
                  <a:srgbClr val="008380"/>
                </a:solidFill>
                <a:sym typeface="Symbol" charset="0"/>
              </a:rPr>
              <a:t>i</a:t>
            </a:r>
            <a:r>
              <a:rPr lang="en-US" dirty="0">
                <a:solidFill>
                  <a:srgbClr val="008380"/>
                </a:solidFill>
                <a:sym typeface="Symbol" charset="0"/>
              </a:rPr>
              <a:t> in E</a:t>
            </a:r>
            <a:r>
              <a:rPr lang="en-US" dirty="0">
                <a:sym typeface="Symbol" charset="0"/>
              </a:rPr>
              <a:t>: </a:t>
            </a:r>
          </a:p>
          <a:p>
            <a:pPr lvl="3"/>
            <a:r>
              <a:rPr lang="en-US" dirty="0">
                <a:solidFill>
                  <a:srgbClr val="008380"/>
                </a:solidFill>
                <a:sym typeface="Symbol" charset="0"/>
              </a:rPr>
              <a:t>(x</a:t>
            </a:r>
            <a:r>
              <a:rPr lang="en-US" baseline="-25000" dirty="0">
                <a:solidFill>
                  <a:srgbClr val="008380"/>
                </a:solidFill>
                <a:sym typeface="Symbol" charset="0"/>
              </a:rPr>
              <a:t>i</a:t>
            </a:r>
            <a:r>
              <a:rPr lang="en-US" dirty="0">
                <a:solidFill>
                  <a:srgbClr val="008380"/>
                </a:solidFill>
                <a:sym typeface="Symbol" charset="0"/>
              </a:rPr>
              <a:t>) = 1 </a:t>
            </a:r>
            <a:r>
              <a:rPr lang="en-US" dirty="0">
                <a:sym typeface="Symbol" charset="0"/>
              </a:rPr>
              <a:t>whenever </a:t>
            </a:r>
            <a:r>
              <a:rPr lang="en-US" dirty="0">
                <a:solidFill>
                  <a:srgbClr val="008380"/>
                </a:solidFill>
                <a:sym typeface="Symbol" charset="0"/>
              </a:rPr>
              <a:t>x</a:t>
            </a:r>
            <a:r>
              <a:rPr lang="en-US" baseline="-25000" dirty="0">
                <a:solidFill>
                  <a:srgbClr val="008380"/>
                </a:solidFill>
                <a:sym typeface="Symbol" charset="0"/>
              </a:rPr>
              <a:t>i</a:t>
            </a:r>
            <a:r>
              <a:rPr lang="en-US" dirty="0">
                <a:solidFill>
                  <a:srgbClr val="008380"/>
                </a:solidFill>
                <a:sym typeface="Symbol" charset="0"/>
              </a:rPr>
              <a:t> </a:t>
            </a:r>
            <a:r>
              <a:rPr lang="en-US" dirty="0">
                <a:solidFill>
                  <a:srgbClr val="008380"/>
                </a:solidFill>
                <a:cs typeface="Arial" charset="0"/>
                <a:sym typeface="Symbol" charset="0"/>
              </a:rPr>
              <a:t>= </a:t>
            </a:r>
            <a:r>
              <a:rPr lang="en-US" dirty="0" err="1">
                <a:solidFill>
                  <a:srgbClr val="008380"/>
                </a:solidFill>
                <a:cs typeface="Arial" charset="0"/>
                <a:sym typeface="Symbol" charset="0"/>
              </a:rPr>
              <a:t>e</a:t>
            </a:r>
            <a:r>
              <a:rPr lang="en-US" baseline="-25000" dirty="0" err="1">
                <a:solidFill>
                  <a:srgbClr val="008380"/>
                </a:solidFill>
                <a:cs typeface="Arial" charset="0"/>
                <a:sym typeface="Symbol" charset="0"/>
              </a:rPr>
              <a:t>i</a:t>
            </a:r>
            <a:r>
              <a:rPr lang="en-US" baseline="-25000" dirty="0">
                <a:solidFill>
                  <a:srgbClr val="008380"/>
                </a:solidFill>
                <a:cs typeface="Arial" charset="0"/>
                <a:sym typeface="Symbol" charset="0"/>
              </a:rPr>
              <a:t> </a:t>
            </a:r>
            <a:r>
              <a:rPr lang="en-US" dirty="0">
                <a:cs typeface="Arial" charset="0"/>
                <a:sym typeface="Symbol" charset="0"/>
              </a:rPr>
              <a:t>;  </a:t>
            </a:r>
            <a:r>
              <a:rPr lang="en-US" dirty="0">
                <a:solidFill>
                  <a:srgbClr val="008380"/>
                </a:solidFill>
                <a:cs typeface="Arial" charset="0"/>
                <a:sym typeface="Symbol" charset="0"/>
              </a:rPr>
              <a:t>0</a:t>
            </a:r>
            <a:r>
              <a:rPr lang="en-US" dirty="0">
                <a:cs typeface="Arial" charset="0"/>
                <a:sym typeface="Symbol" charset="0"/>
              </a:rPr>
              <a:t> otherwise</a:t>
            </a:r>
            <a:endParaRPr lang="en-US" dirty="0">
              <a:sym typeface="Symbol" charset="0"/>
            </a:endParaRPr>
          </a:p>
          <a:p>
            <a:pPr lvl="3"/>
            <a:r>
              <a:rPr lang="en-US" dirty="0">
                <a:solidFill>
                  <a:srgbClr val="008380"/>
                </a:solidFill>
                <a:sym typeface="Symbol" charset="0"/>
              </a:rPr>
              <a:t>(x</a:t>
            </a:r>
            <a:r>
              <a:rPr lang="en-US" baseline="-25000" dirty="0">
                <a:solidFill>
                  <a:srgbClr val="008380"/>
                </a:solidFill>
                <a:sym typeface="Symbol" charset="0"/>
              </a:rPr>
              <a:t>i</a:t>
            </a:r>
            <a:r>
              <a:rPr lang="en-US" dirty="0">
                <a:solidFill>
                  <a:srgbClr val="008380"/>
                </a:solidFill>
                <a:sym typeface="Symbol" charset="0"/>
              </a:rPr>
              <a:t>) = 1 </a:t>
            </a:r>
            <a:r>
              <a:rPr lang="en-US" dirty="0">
                <a:sym typeface="Symbol" charset="0"/>
              </a:rPr>
              <a:t>whenever </a:t>
            </a:r>
            <a:r>
              <a:rPr lang="en-US" dirty="0">
                <a:solidFill>
                  <a:srgbClr val="008380"/>
                </a:solidFill>
                <a:sym typeface="Symbol" charset="0"/>
              </a:rPr>
              <a:t>x</a:t>
            </a:r>
            <a:r>
              <a:rPr lang="en-US" baseline="-25000" dirty="0">
                <a:solidFill>
                  <a:srgbClr val="008380"/>
                </a:solidFill>
                <a:sym typeface="Symbol" charset="0"/>
              </a:rPr>
              <a:t>i</a:t>
            </a:r>
            <a:r>
              <a:rPr lang="en-US" dirty="0">
                <a:solidFill>
                  <a:srgbClr val="008380"/>
                </a:solidFill>
                <a:sym typeface="Symbol" charset="0"/>
              </a:rPr>
              <a:t> </a:t>
            </a:r>
            <a:r>
              <a:rPr lang="en-US" dirty="0">
                <a:solidFill>
                  <a:srgbClr val="008380"/>
                </a:solidFill>
                <a:cs typeface="Arial" charset="0"/>
                <a:sym typeface="Symbol" charset="0"/>
              </a:rPr>
              <a:t>= </a:t>
            </a:r>
            <a:r>
              <a:rPr lang="en-US" dirty="0" err="1">
                <a:solidFill>
                  <a:srgbClr val="008380"/>
                </a:solidFill>
                <a:cs typeface="Arial" charset="0"/>
                <a:sym typeface="Symbol" charset="0"/>
              </a:rPr>
              <a:t>e</a:t>
            </a:r>
            <a:r>
              <a:rPr lang="en-US" baseline="-25000" dirty="0" err="1">
                <a:solidFill>
                  <a:srgbClr val="008380"/>
                </a:solidFill>
                <a:cs typeface="Arial" charset="0"/>
                <a:sym typeface="Symbol" charset="0"/>
              </a:rPr>
              <a:t>i</a:t>
            </a:r>
            <a:r>
              <a:rPr lang="en-US" baseline="-25000" dirty="0">
                <a:solidFill>
                  <a:srgbClr val="008380"/>
                </a:solidFill>
                <a:cs typeface="Arial" charset="0"/>
                <a:sym typeface="Symbol" charset="0"/>
              </a:rPr>
              <a:t> </a:t>
            </a:r>
            <a:r>
              <a:rPr lang="en-US" dirty="0">
                <a:cs typeface="Arial" charset="0"/>
                <a:sym typeface="Symbol" charset="0"/>
              </a:rPr>
              <a:t>;  </a:t>
            </a:r>
            <a:r>
              <a:rPr lang="en-US" dirty="0">
                <a:solidFill>
                  <a:srgbClr val="008380"/>
                </a:solidFill>
                <a:cs typeface="Arial" charset="0"/>
                <a:sym typeface="Symbol" charset="0"/>
              </a:rPr>
              <a:t>0</a:t>
            </a:r>
            <a:r>
              <a:rPr lang="en-US" dirty="0">
                <a:cs typeface="Arial" charset="0"/>
                <a:sym typeface="Symbol" charset="0"/>
              </a:rPr>
              <a:t> otherwise</a:t>
            </a:r>
            <a:endParaRPr lang="en-US" dirty="0">
              <a:sym typeface="Symbol" charset="0"/>
            </a:endParaRPr>
          </a:p>
          <a:p>
            <a:pPr lvl="2"/>
            <a:r>
              <a:rPr lang="en-US" dirty="0"/>
              <a:t>For nodes (not in </a:t>
            </a:r>
            <a:r>
              <a:rPr lang="en-US" dirty="0">
                <a:solidFill>
                  <a:srgbClr val="008380"/>
                </a:solidFill>
              </a:rPr>
              <a:t>E</a:t>
            </a:r>
            <a:r>
              <a:rPr lang="en-US" dirty="0"/>
              <a:t>) without parents</a:t>
            </a:r>
          </a:p>
          <a:p>
            <a:pPr lvl="3"/>
            <a:r>
              <a:rPr lang="en-US" dirty="0">
                <a:solidFill>
                  <a:srgbClr val="008380"/>
                </a:solidFill>
                <a:sym typeface="Symbol" charset="0"/>
              </a:rPr>
              <a:t>(x</a:t>
            </a:r>
            <a:r>
              <a:rPr lang="en-US" baseline="-25000" dirty="0">
                <a:solidFill>
                  <a:srgbClr val="008380"/>
                </a:solidFill>
                <a:sym typeface="Symbol" charset="0"/>
              </a:rPr>
              <a:t>i</a:t>
            </a:r>
            <a:r>
              <a:rPr lang="en-US" dirty="0">
                <a:solidFill>
                  <a:srgbClr val="008380"/>
                </a:solidFill>
                <a:sym typeface="Symbol" charset="0"/>
              </a:rPr>
              <a:t>) = p(x</a:t>
            </a:r>
            <a:r>
              <a:rPr lang="en-US" baseline="-25000" dirty="0">
                <a:solidFill>
                  <a:srgbClr val="008380"/>
                </a:solidFill>
                <a:sym typeface="Symbol" charset="0"/>
              </a:rPr>
              <a:t>i</a:t>
            </a:r>
            <a:r>
              <a:rPr lang="en-US" dirty="0">
                <a:solidFill>
                  <a:srgbClr val="008380"/>
                </a:solidFill>
                <a:sym typeface="Symbol" charset="0"/>
              </a:rPr>
              <a:t>)  </a:t>
            </a:r>
            <a:r>
              <a:rPr lang="en-US" dirty="0">
                <a:sym typeface="Symbol" charset="0"/>
              </a:rPr>
              <a:t>-  prior probabilities</a:t>
            </a:r>
          </a:p>
          <a:p>
            <a:pPr lvl="2"/>
            <a:r>
              <a:rPr lang="en-US" dirty="0">
                <a:sym typeface="Symbol" charset="0"/>
              </a:rPr>
              <a:t>For nodes without children</a:t>
            </a:r>
          </a:p>
          <a:p>
            <a:pPr lvl="3"/>
            <a:r>
              <a:rPr lang="en-US" dirty="0">
                <a:solidFill>
                  <a:srgbClr val="008380"/>
                </a:solidFill>
                <a:sym typeface="Symbol" charset="0"/>
              </a:rPr>
              <a:t>(x</a:t>
            </a:r>
            <a:r>
              <a:rPr lang="en-US" baseline="-25000" dirty="0">
                <a:solidFill>
                  <a:srgbClr val="008380"/>
                </a:solidFill>
                <a:sym typeface="Symbol" charset="0"/>
              </a:rPr>
              <a:t>i</a:t>
            </a:r>
            <a:r>
              <a:rPr lang="en-US" dirty="0">
                <a:solidFill>
                  <a:srgbClr val="008380"/>
                </a:solidFill>
                <a:sym typeface="Symbol" charset="0"/>
              </a:rPr>
              <a:t>) = 1 </a:t>
            </a:r>
            <a:r>
              <a:rPr lang="en-US" dirty="0">
                <a:sym typeface="Symbol" charset="0"/>
              </a:rPr>
              <a:t>uniformly (normalize at end)</a:t>
            </a:r>
          </a:p>
        </p:txBody>
      </p:sp>
      <p:sp>
        <p:nvSpPr>
          <p:cNvPr id="4" name="Slide Number Placeholder 3">
            <a:extLst>
              <a:ext uri="{FF2B5EF4-FFF2-40B4-BE49-F238E27FC236}">
                <a16:creationId xmlns:a16="http://schemas.microsoft.com/office/drawing/2014/main" id="{5FF6B23E-2157-CB4F-8189-9DA2D7C2FAC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83</a:t>
            </a:fld>
            <a:endParaRPr lang="de-DE" dirty="0"/>
          </a:p>
        </p:txBody>
      </p:sp>
    </p:spTree>
    <p:extLst>
      <p:ext uri="{BB962C8B-B14F-4D97-AF65-F5344CB8AC3E}">
        <p14:creationId xmlns:p14="http://schemas.microsoft.com/office/powerpoint/2010/main" val="38257032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800" dirty="0"/>
              <a:t>Pearl’s Belief Propagation Algorithm</a:t>
            </a:r>
          </a:p>
        </p:txBody>
      </p:sp>
      <p:sp>
        <p:nvSpPr>
          <p:cNvPr id="47107" name="Rectangle 3"/>
          <p:cNvSpPr>
            <a:spLocks noGrp="1" noChangeArrowheads="1"/>
          </p:cNvSpPr>
          <p:nvPr>
            <p:ph type="body" idx="1"/>
          </p:nvPr>
        </p:nvSpPr>
        <p:spPr/>
        <p:txBody>
          <a:bodyPr/>
          <a:lstStyle/>
          <a:p>
            <a:pPr lvl="1"/>
            <a:r>
              <a:rPr lang="en-US" sz="2400" dirty="0"/>
              <a:t>Iterate until no change occurs</a:t>
            </a:r>
          </a:p>
          <a:p>
            <a:pPr lvl="2"/>
            <a:r>
              <a:rPr lang="en-US" sz="1800" dirty="0"/>
              <a:t>(For each node </a:t>
            </a:r>
            <a:r>
              <a:rPr lang="en-US" sz="1800" dirty="0">
                <a:solidFill>
                  <a:srgbClr val="008380"/>
                </a:solidFill>
              </a:rPr>
              <a:t>X</a:t>
            </a:r>
            <a:r>
              <a:rPr lang="en-US" sz="1800" dirty="0"/>
              <a:t>) if </a:t>
            </a:r>
            <a:r>
              <a:rPr lang="en-US" sz="1800" dirty="0">
                <a:solidFill>
                  <a:srgbClr val="008380"/>
                </a:solidFill>
              </a:rPr>
              <a:t>X</a:t>
            </a:r>
            <a:r>
              <a:rPr lang="en-US" sz="1800" dirty="0"/>
              <a:t> has received all the </a:t>
            </a:r>
            <a:r>
              <a:rPr lang="el-GR" sz="1800" dirty="0">
                <a:solidFill>
                  <a:srgbClr val="008380"/>
                </a:solidFill>
                <a:cs typeface="Arial" charset="0"/>
              </a:rPr>
              <a:t>π</a:t>
            </a:r>
            <a:r>
              <a:rPr lang="en-US" sz="1800" dirty="0">
                <a:solidFill>
                  <a:srgbClr val="008380"/>
                </a:solidFill>
                <a:cs typeface="Arial" charset="0"/>
              </a:rPr>
              <a:t> </a:t>
            </a:r>
            <a:r>
              <a:rPr lang="en-US" sz="1800" dirty="0">
                <a:cs typeface="Arial" charset="0"/>
              </a:rPr>
              <a:t>messages from its parents, calculate </a:t>
            </a:r>
            <a:r>
              <a:rPr lang="el-GR" sz="1800" dirty="0">
                <a:solidFill>
                  <a:srgbClr val="008380"/>
                </a:solidFill>
                <a:cs typeface="Arial" charset="0"/>
              </a:rPr>
              <a:t>π</a:t>
            </a:r>
            <a:r>
              <a:rPr lang="en-US" sz="1800" dirty="0">
                <a:solidFill>
                  <a:srgbClr val="008380"/>
                </a:solidFill>
                <a:cs typeface="Arial" charset="0"/>
              </a:rPr>
              <a:t>(x</a:t>
            </a:r>
            <a:r>
              <a:rPr lang="en-US" sz="1800" dirty="0">
                <a:cs typeface="Arial" charset="0"/>
              </a:rPr>
              <a:t>)</a:t>
            </a:r>
          </a:p>
          <a:p>
            <a:pPr lvl="2"/>
            <a:r>
              <a:rPr lang="en-US" sz="1800" dirty="0"/>
              <a:t>(For each node </a:t>
            </a:r>
            <a:r>
              <a:rPr lang="en-US" sz="1800" dirty="0">
                <a:solidFill>
                  <a:srgbClr val="008380"/>
                </a:solidFill>
              </a:rPr>
              <a:t>X</a:t>
            </a:r>
            <a:r>
              <a:rPr lang="en-US" sz="1800" dirty="0"/>
              <a:t>) if </a:t>
            </a:r>
            <a:r>
              <a:rPr lang="en-US" sz="1800" dirty="0">
                <a:solidFill>
                  <a:srgbClr val="008380"/>
                </a:solidFill>
              </a:rPr>
              <a:t>X</a:t>
            </a:r>
            <a:r>
              <a:rPr lang="en-US" sz="1800" dirty="0"/>
              <a:t> has received all the </a:t>
            </a:r>
            <a:r>
              <a:rPr lang="el-GR" sz="1800" dirty="0">
                <a:solidFill>
                  <a:srgbClr val="008380"/>
                </a:solidFill>
                <a:cs typeface="Arial" charset="0"/>
              </a:rPr>
              <a:t>λ</a:t>
            </a:r>
            <a:r>
              <a:rPr lang="en-US" sz="1800" dirty="0">
                <a:solidFill>
                  <a:srgbClr val="008380"/>
                </a:solidFill>
                <a:cs typeface="Arial" charset="0"/>
              </a:rPr>
              <a:t> </a:t>
            </a:r>
            <a:r>
              <a:rPr lang="en-US" sz="1800" dirty="0">
                <a:cs typeface="Arial" charset="0"/>
              </a:rPr>
              <a:t>messages from its children, calculate </a:t>
            </a:r>
            <a:r>
              <a:rPr lang="el-GR" sz="1800" dirty="0">
                <a:solidFill>
                  <a:srgbClr val="008380"/>
                </a:solidFill>
                <a:cs typeface="Arial" charset="0"/>
              </a:rPr>
              <a:t>λ</a:t>
            </a:r>
            <a:r>
              <a:rPr lang="en-US" sz="1800" dirty="0">
                <a:solidFill>
                  <a:srgbClr val="008380"/>
                </a:solidFill>
                <a:cs typeface="Arial" charset="0"/>
              </a:rPr>
              <a:t>(x)</a:t>
            </a:r>
          </a:p>
          <a:p>
            <a:pPr lvl="2"/>
            <a:r>
              <a:rPr lang="en-US" sz="1800" dirty="0"/>
              <a:t>(For each node </a:t>
            </a:r>
            <a:r>
              <a:rPr lang="en-US" sz="1800" dirty="0">
                <a:solidFill>
                  <a:srgbClr val="008380"/>
                </a:solidFill>
              </a:rPr>
              <a:t>X</a:t>
            </a:r>
            <a:r>
              <a:rPr lang="en-US" sz="1800" dirty="0"/>
              <a:t>) if </a:t>
            </a:r>
            <a:r>
              <a:rPr lang="el-GR" sz="1800" dirty="0">
                <a:solidFill>
                  <a:srgbClr val="008380"/>
                </a:solidFill>
                <a:cs typeface="Arial" charset="0"/>
              </a:rPr>
              <a:t>π</a:t>
            </a:r>
            <a:r>
              <a:rPr lang="en-US" sz="1800" dirty="0">
                <a:solidFill>
                  <a:srgbClr val="008380"/>
                </a:solidFill>
                <a:cs typeface="Arial" charset="0"/>
              </a:rPr>
              <a:t>(x</a:t>
            </a:r>
            <a:r>
              <a:rPr lang="en-US" sz="1800" dirty="0">
                <a:cs typeface="Arial" charset="0"/>
              </a:rPr>
              <a:t>) has been calculated and </a:t>
            </a:r>
            <a:r>
              <a:rPr lang="en-US" sz="1800" dirty="0">
                <a:solidFill>
                  <a:srgbClr val="008380"/>
                </a:solidFill>
                <a:cs typeface="Arial" charset="0"/>
              </a:rPr>
              <a:t>X</a:t>
            </a:r>
            <a:r>
              <a:rPr lang="en-US" sz="1800" dirty="0">
                <a:cs typeface="Arial" charset="0"/>
              </a:rPr>
              <a:t> received all the </a:t>
            </a:r>
            <a:r>
              <a:rPr lang="el-GR" sz="1800" dirty="0">
                <a:solidFill>
                  <a:srgbClr val="008380"/>
                </a:solidFill>
                <a:cs typeface="Arial" charset="0"/>
              </a:rPr>
              <a:t>λ</a:t>
            </a:r>
            <a:r>
              <a:rPr lang="en-US" sz="1800" dirty="0">
                <a:cs typeface="Arial" charset="0"/>
              </a:rPr>
              <a:t>-messages from all its children (except </a:t>
            </a:r>
            <a:r>
              <a:rPr lang="en-US" sz="1800" dirty="0">
                <a:solidFill>
                  <a:srgbClr val="008380"/>
                </a:solidFill>
                <a:cs typeface="Arial" charset="0"/>
              </a:rPr>
              <a:t>Y</a:t>
            </a:r>
            <a:r>
              <a:rPr lang="en-US" sz="1800" dirty="0">
                <a:cs typeface="Arial" charset="0"/>
              </a:rPr>
              <a:t>), calculate </a:t>
            </a:r>
            <a:r>
              <a:rPr lang="el-GR" sz="1800" dirty="0">
                <a:solidFill>
                  <a:srgbClr val="008380"/>
                </a:solidFill>
                <a:cs typeface="Arial" charset="0"/>
              </a:rPr>
              <a:t>π</a:t>
            </a:r>
            <a:r>
              <a:rPr lang="en-US" sz="1800" baseline="-25000" dirty="0">
                <a:solidFill>
                  <a:srgbClr val="008380"/>
                </a:solidFill>
                <a:cs typeface="Arial" charset="0"/>
              </a:rPr>
              <a:t>XY</a:t>
            </a:r>
            <a:r>
              <a:rPr lang="en-US" sz="1800" dirty="0">
                <a:solidFill>
                  <a:srgbClr val="008380"/>
                </a:solidFill>
                <a:cs typeface="Arial" charset="0"/>
              </a:rPr>
              <a:t>(x) </a:t>
            </a:r>
            <a:r>
              <a:rPr lang="en-US" sz="1800" dirty="0">
                <a:cs typeface="Arial" charset="0"/>
              </a:rPr>
              <a:t>and send it to </a:t>
            </a:r>
            <a:r>
              <a:rPr lang="en-US" sz="1800" dirty="0">
                <a:solidFill>
                  <a:srgbClr val="008380"/>
                </a:solidFill>
                <a:cs typeface="Arial" charset="0"/>
              </a:rPr>
              <a:t>Y</a:t>
            </a:r>
            <a:r>
              <a:rPr lang="en-US" sz="1800" dirty="0">
                <a:cs typeface="Arial" charset="0"/>
              </a:rPr>
              <a:t>.</a:t>
            </a:r>
          </a:p>
          <a:p>
            <a:pPr lvl="2"/>
            <a:r>
              <a:rPr lang="en-US" sz="1800" dirty="0"/>
              <a:t>(For each node </a:t>
            </a:r>
            <a:r>
              <a:rPr lang="en-US" sz="1800" dirty="0">
                <a:solidFill>
                  <a:srgbClr val="008380"/>
                </a:solidFill>
              </a:rPr>
              <a:t>X</a:t>
            </a:r>
            <a:r>
              <a:rPr lang="en-US" sz="1800" dirty="0"/>
              <a:t>) if </a:t>
            </a:r>
            <a:r>
              <a:rPr lang="el-GR" sz="1800" dirty="0">
                <a:solidFill>
                  <a:srgbClr val="008380"/>
                </a:solidFill>
                <a:cs typeface="Arial" charset="0"/>
              </a:rPr>
              <a:t>λ</a:t>
            </a:r>
            <a:r>
              <a:rPr lang="en-US" sz="1800" dirty="0">
                <a:solidFill>
                  <a:srgbClr val="008380"/>
                </a:solidFill>
                <a:cs typeface="Arial" charset="0"/>
              </a:rPr>
              <a:t>(x) </a:t>
            </a:r>
            <a:r>
              <a:rPr lang="en-US" sz="1800" dirty="0">
                <a:cs typeface="Arial" charset="0"/>
              </a:rPr>
              <a:t>has been calculated and </a:t>
            </a:r>
            <a:r>
              <a:rPr lang="en-US" sz="1800" dirty="0">
                <a:solidFill>
                  <a:srgbClr val="008380"/>
                </a:solidFill>
                <a:cs typeface="Arial" charset="0"/>
              </a:rPr>
              <a:t>X</a:t>
            </a:r>
            <a:r>
              <a:rPr lang="en-US" sz="1800" dirty="0">
                <a:cs typeface="Arial" charset="0"/>
              </a:rPr>
              <a:t> received all the </a:t>
            </a:r>
            <a:r>
              <a:rPr lang="el-GR" sz="1800" dirty="0">
                <a:solidFill>
                  <a:srgbClr val="008380"/>
                </a:solidFill>
                <a:cs typeface="Arial" charset="0"/>
              </a:rPr>
              <a:t>π</a:t>
            </a:r>
            <a:r>
              <a:rPr lang="en-US" sz="1800" dirty="0">
                <a:cs typeface="Arial" charset="0"/>
              </a:rPr>
              <a:t>-messages from all parents (except </a:t>
            </a:r>
            <a:r>
              <a:rPr lang="en-US" sz="1800" dirty="0">
                <a:solidFill>
                  <a:srgbClr val="008380"/>
                </a:solidFill>
                <a:cs typeface="Arial" charset="0"/>
              </a:rPr>
              <a:t>U</a:t>
            </a:r>
            <a:r>
              <a:rPr lang="en-US" sz="1800" dirty="0">
                <a:cs typeface="Arial" charset="0"/>
              </a:rPr>
              <a:t>), calculate </a:t>
            </a:r>
            <a:r>
              <a:rPr lang="el-GR" sz="1800" dirty="0">
                <a:solidFill>
                  <a:srgbClr val="008380"/>
                </a:solidFill>
                <a:cs typeface="Arial" charset="0"/>
              </a:rPr>
              <a:t>λ</a:t>
            </a:r>
            <a:r>
              <a:rPr lang="en-US" sz="1800" baseline="-25000" dirty="0">
                <a:solidFill>
                  <a:srgbClr val="008380"/>
                </a:solidFill>
                <a:cs typeface="Arial" charset="0"/>
              </a:rPr>
              <a:t>XU</a:t>
            </a:r>
            <a:r>
              <a:rPr lang="en-US" sz="1800" dirty="0">
                <a:solidFill>
                  <a:srgbClr val="008380"/>
                </a:solidFill>
                <a:cs typeface="Arial" charset="0"/>
              </a:rPr>
              <a:t>(u) </a:t>
            </a:r>
            <a:r>
              <a:rPr lang="en-US" sz="1800" dirty="0">
                <a:cs typeface="Arial" charset="0"/>
              </a:rPr>
              <a:t>and send it to </a:t>
            </a:r>
            <a:r>
              <a:rPr lang="en-US" sz="1800" dirty="0">
                <a:solidFill>
                  <a:srgbClr val="008380"/>
                </a:solidFill>
                <a:cs typeface="Arial" charset="0"/>
              </a:rPr>
              <a:t>U</a:t>
            </a:r>
            <a:r>
              <a:rPr lang="en-US" sz="2400" dirty="0">
                <a:cs typeface="Arial" charset="0"/>
              </a:rPr>
              <a:t>.</a:t>
            </a:r>
          </a:p>
          <a:p>
            <a:pPr lvl="1"/>
            <a:r>
              <a:rPr lang="en-US" sz="2400" dirty="0">
                <a:cs typeface="Arial" charset="0"/>
              </a:rPr>
              <a:t>Compute </a:t>
            </a:r>
            <a:r>
              <a:rPr lang="en-US" sz="2400" dirty="0">
                <a:solidFill>
                  <a:srgbClr val="008380"/>
                </a:solidFill>
                <a:cs typeface="Arial" charset="0"/>
              </a:rPr>
              <a:t>BEL(X) = </a:t>
            </a:r>
            <a:r>
              <a:rPr lang="el-GR" sz="2400" dirty="0">
                <a:solidFill>
                  <a:srgbClr val="008380"/>
                </a:solidFill>
                <a:cs typeface="Arial" charset="0"/>
              </a:rPr>
              <a:t>λ</a:t>
            </a:r>
            <a:r>
              <a:rPr lang="en-US" sz="2400" dirty="0">
                <a:solidFill>
                  <a:srgbClr val="008380"/>
                </a:solidFill>
                <a:cs typeface="Arial" charset="0"/>
              </a:rPr>
              <a:t>(x)</a:t>
            </a:r>
            <a:r>
              <a:rPr lang="el-GR" sz="2400" dirty="0">
                <a:solidFill>
                  <a:srgbClr val="008380"/>
                </a:solidFill>
                <a:cs typeface="Arial" charset="0"/>
              </a:rPr>
              <a:t>π</a:t>
            </a:r>
            <a:r>
              <a:rPr lang="en-US" sz="2400" dirty="0">
                <a:solidFill>
                  <a:srgbClr val="008380"/>
                </a:solidFill>
                <a:cs typeface="Arial" charset="0"/>
              </a:rPr>
              <a:t>(x)</a:t>
            </a:r>
            <a:r>
              <a:rPr lang="en-US" sz="2400" dirty="0">
                <a:cs typeface="Arial" charset="0"/>
              </a:rPr>
              <a:t> and normalize</a:t>
            </a:r>
            <a:endParaRPr lang="el-GR" sz="2800" dirty="0">
              <a:cs typeface="Arial" charset="0"/>
            </a:endParaRPr>
          </a:p>
        </p:txBody>
      </p:sp>
      <p:sp>
        <p:nvSpPr>
          <p:cNvPr id="4" name="Slide Number Placeholder 3">
            <a:extLst>
              <a:ext uri="{FF2B5EF4-FFF2-40B4-BE49-F238E27FC236}">
                <a16:creationId xmlns:a16="http://schemas.microsoft.com/office/drawing/2014/main" id="{B98C75CC-5B90-BA46-81FB-04B1D776BB7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84</a:t>
            </a:fld>
            <a:endParaRPr lang="de-DE" dirty="0"/>
          </a:p>
        </p:txBody>
      </p:sp>
    </p:spTree>
    <p:extLst>
      <p:ext uri="{BB962C8B-B14F-4D97-AF65-F5344CB8AC3E}">
        <p14:creationId xmlns:p14="http://schemas.microsoft.com/office/powerpoint/2010/main" val="3815065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Complexity</a:t>
            </a:r>
          </a:p>
        </p:txBody>
      </p:sp>
      <p:sp>
        <p:nvSpPr>
          <p:cNvPr id="48131" name="Rectangle 3"/>
          <p:cNvSpPr>
            <a:spLocks noGrp="1" noChangeArrowheads="1"/>
          </p:cNvSpPr>
          <p:nvPr>
            <p:ph type="body" idx="1"/>
          </p:nvPr>
        </p:nvSpPr>
        <p:spPr/>
        <p:txBody>
          <a:bodyPr/>
          <a:lstStyle/>
          <a:p>
            <a:r>
              <a:rPr lang="en-US" sz="2400" dirty="0"/>
              <a:t>On a </a:t>
            </a:r>
            <a:r>
              <a:rPr lang="en-US" sz="2400" dirty="0" err="1"/>
              <a:t>polytree</a:t>
            </a:r>
            <a:r>
              <a:rPr lang="en-US" sz="2400" dirty="0"/>
              <a:t>, the BP algorithm converges in time proportional to diameter of network – at most linear</a:t>
            </a:r>
          </a:p>
          <a:p>
            <a:r>
              <a:rPr lang="en-US" sz="2400" dirty="0"/>
              <a:t>Work done in a node is proportional to the size of CPT</a:t>
            </a:r>
          </a:p>
          <a:p>
            <a:r>
              <a:rPr lang="en-US" sz="2400" dirty="0"/>
              <a:t>Hence BP is linear in number of network parameters</a:t>
            </a:r>
          </a:p>
          <a:p>
            <a:r>
              <a:rPr lang="en-US" sz="2400" dirty="0"/>
              <a:t>For general BNs</a:t>
            </a:r>
          </a:p>
          <a:p>
            <a:pPr lvl="1"/>
            <a:r>
              <a:rPr lang="en-US" sz="2000" dirty="0"/>
              <a:t>Exact inference is NP-hard</a:t>
            </a:r>
          </a:p>
          <a:p>
            <a:pPr lvl="1"/>
            <a:r>
              <a:rPr lang="en-US" sz="2000" dirty="0"/>
              <a:t>Approximate inference is NP-hard</a:t>
            </a:r>
          </a:p>
          <a:p>
            <a:pPr lvl="1"/>
            <a:endParaRPr lang="en-US" sz="2000" dirty="0"/>
          </a:p>
          <a:p>
            <a:r>
              <a:rPr lang="en-US" sz="2200" dirty="0"/>
              <a:t>Most BNs are not </a:t>
            </a:r>
            <a:r>
              <a:rPr lang="en-US" sz="2200" dirty="0" err="1"/>
              <a:t>polytrees</a:t>
            </a:r>
            <a:r>
              <a:rPr lang="en-US" sz="2200" dirty="0"/>
              <a:t>. What to do?</a:t>
            </a:r>
          </a:p>
          <a:p>
            <a:pPr lvl="1"/>
            <a:r>
              <a:rPr lang="en-US" sz="2200" dirty="0">
                <a:solidFill>
                  <a:srgbClr val="0000FF"/>
                </a:solidFill>
              </a:rPr>
              <a:t>Clustering (e.g., junction tree) </a:t>
            </a:r>
            <a:r>
              <a:rPr lang="en-US" sz="2200" dirty="0"/>
              <a:t>algorithm (somewhat later) to make graph tree like and then use BP </a:t>
            </a:r>
          </a:p>
          <a:p>
            <a:pPr lvl="1"/>
            <a:r>
              <a:rPr lang="en-US" sz="2200" dirty="0"/>
              <a:t>Approximate inference (next slides)</a:t>
            </a:r>
          </a:p>
          <a:p>
            <a:pPr lvl="1"/>
            <a:endParaRPr lang="en-US" sz="2000" dirty="0"/>
          </a:p>
        </p:txBody>
      </p:sp>
      <p:sp>
        <p:nvSpPr>
          <p:cNvPr id="4" name="Slide Number Placeholder 3">
            <a:extLst>
              <a:ext uri="{FF2B5EF4-FFF2-40B4-BE49-F238E27FC236}">
                <a16:creationId xmlns:a16="http://schemas.microsoft.com/office/drawing/2014/main" id="{526B0ACA-915B-3E42-AE59-51A0223BB82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85</a:t>
            </a:fld>
            <a:endParaRPr lang="de-DE" dirty="0"/>
          </a:p>
        </p:txBody>
      </p:sp>
    </p:spTree>
    <p:extLst>
      <p:ext uri="{BB962C8B-B14F-4D97-AF65-F5344CB8AC3E}">
        <p14:creationId xmlns:p14="http://schemas.microsoft.com/office/powerpoint/2010/main" val="35521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Approximate</a:t>
            </a:r>
            <a:r>
              <a:rPr lang="de-DE" dirty="0"/>
              <a:t> </a:t>
            </a:r>
            <a:r>
              <a:rPr lang="de-DE" dirty="0" err="1"/>
              <a:t>Inference</a:t>
            </a:r>
            <a:r>
              <a:rPr lang="de-DE" dirty="0"/>
              <a:t> </a:t>
            </a:r>
            <a:r>
              <a:rPr lang="de-DE" dirty="0" err="1"/>
              <a:t>over</a:t>
            </a:r>
            <a:r>
              <a:rPr lang="de-DE" dirty="0"/>
              <a:t> BNs</a:t>
            </a:r>
          </a:p>
        </p:txBody>
      </p:sp>
      <p:sp>
        <p:nvSpPr>
          <p:cNvPr id="3" name="Untertitel 2"/>
          <p:cNvSpPr>
            <a:spLocks noGrp="1"/>
          </p:cNvSpPr>
          <p:nvPr>
            <p:ph type="subTitle" idx="1"/>
          </p:nvPr>
        </p:nvSpPr>
        <p:spPr/>
        <p:txBody>
          <a:bodyPr/>
          <a:lstStyle/>
          <a:p>
            <a:endParaRPr lang="de-DE"/>
          </a:p>
        </p:txBody>
      </p:sp>
      <p:sp>
        <p:nvSpPr>
          <p:cNvPr id="4" name="Slide Number Placeholder 3">
            <a:extLst>
              <a:ext uri="{FF2B5EF4-FFF2-40B4-BE49-F238E27FC236}">
                <a16:creationId xmlns:a16="http://schemas.microsoft.com/office/drawing/2014/main" id="{0EB35BC2-F7E2-2B4D-AE46-08B434BD4B8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86</a:t>
            </a:fld>
            <a:endParaRPr lang="de-DE" dirty="0"/>
          </a:p>
        </p:txBody>
      </p:sp>
    </p:spTree>
    <p:extLst>
      <p:ext uri="{BB962C8B-B14F-4D97-AF65-F5344CB8AC3E}">
        <p14:creationId xmlns:p14="http://schemas.microsoft.com/office/powerpoint/2010/main" val="367832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Approximation</a:t>
            </a:r>
          </a:p>
        </p:txBody>
      </p:sp>
      <p:sp>
        <p:nvSpPr>
          <p:cNvPr id="3" name="Inhaltsplatzhalter 2"/>
          <p:cNvSpPr>
            <a:spLocks noGrp="1"/>
          </p:cNvSpPr>
          <p:nvPr>
            <p:ph idx="1"/>
          </p:nvPr>
        </p:nvSpPr>
        <p:spPr/>
        <p:txBody>
          <a:bodyPr/>
          <a:lstStyle/>
          <a:p>
            <a:r>
              <a:rPr lang="de-DE" dirty="0" err="1"/>
              <a:t>We</a:t>
            </a:r>
            <a:r>
              <a:rPr lang="de-DE" dirty="0"/>
              <a:t> </a:t>
            </a:r>
            <a:r>
              <a:rPr lang="de-DE" dirty="0" err="1"/>
              <a:t>are</a:t>
            </a:r>
            <a:r>
              <a:rPr lang="de-DE" dirty="0"/>
              <a:t> </a:t>
            </a:r>
            <a:r>
              <a:rPr lang="de-DE" dirty="0" err="1"/>
              <a:t>going</a:t>
            </a:r>
            <a:r>
              <a:rPr lang="de-DE" dirty="0"/>
              <a:t> </a:t>
            </a:r>
            <a:r>
              <a:rPr lang="de-DE" dirty="0" err="1"/>
              <a:t>to</a:t>
            </a:r>
            <a:r>
              <a:rPr lang="de-DE" dirty="0"/>
              <a:t> </a:t>
            </a:r>
            <a:r>
              <a:rPr lang="de-DE" dirty="0" err="1"/>
              <a:t>approximate</a:t>
            </a:r>
            <a:r>
              <a:rPr lang="de-DE" dirty="0"/>
              <a:t> </a:t>
            </a:r>
            <a:r>
              <a:rPr lang="de-DE" dirty="0" err="1"/>
              <a:t>answers</a:t>
            </a:r>
            <a:r>
              <a:rPr lang="de-DE" dirty="0"/>
              <a:t> </a:t>
            </a:r>
            <a:r>
              <a:rPr lang="de-DE" dirty="0" err="1"/>
              <a:t>to</a:t>
            </a:r>
            <a:r>
              <a:rPr lang="de-DE" dirty="0"/>
              <a:t> </a:t>
            </a:r>
            <a:r>
              <a:rPr lang="de-DE" dirty="0" err="1"/>
              <a:t>queries</a:t>
            </a:r>
            <a:r>
              <a:rPr lang="de-DE" dirty="0"/>
              <a:t> such </a:t>
            </a:r>
            <a:r>
              <a:rPr lang="de-DE" dirty="0" err="1"/>
              <a:t>as</a:t>
            </a:r>
            <a:r>
              <a:rPr lang="de-DE" dirty="0"/>
              <a:t> </a:t>
            </a:r>
            <a:r>
              <a:rPr lang="de-DE" dirty="0" err="1"/>
              <a:t>the</a:t>
            </a:r>
            <a:r>
              <a:rPr lang="de-DE" dirty="0"/>
              <a:t> </a:t>
            </a:r>
            <a:r>
              <a:rPr lang="de-DE" dirty="0" err="1"/>
              <a:t>posterior</a:t>
            </a:r>
            <a:r>
              <a:rPr lang="de-DE" dirty="0">
                <a:solidFill>
                  <a:srgbClr val="008380"/>
                </a:solidFill>
              </a:rPr>
              <a:t> P(X|E)</a:t>
            </a:r>
            <a:r>
              <a:rPr lang="de-DE" dirty="0"/>
              <a:t>.</a:t>
            </a:r>
          </a:p>
          <a:p>
            <a:endParaRPr lang="de-DE" dirty="0"/>
          </a:p>
          <a:p>
            <a:r>
              <a:rPr lang="de-DE" dirty="0" err="1"/>
              <a:t>Here</a:t>
            </a:r>
            <a:r>
              <a:rPr lang="de-DE" dirty="0"/>
              <a:t> </a:t>
            </a:r>
            <a:r>
              <a:rPr lang="de-DE" dirty="0" err="1"/>
              <a:t>we</a:t>
            </a:r>
            <a:r>
              <a:rPr lang="de-DE" dirty="0"/>
              <a:t> </a:t>
            </a:r>
            <a:r>
              <a:rPr lang="de-DE" dirty="0" err="1"/>
              <a:t>presume</a:t>
            </a:r>
            <a:r>
              <a:rPr lang="de-DE" dirty="0"/>
              <a:t> an intuitive </a:t>
            </a:r>
            <a:r>
              <a:rPr lang="de-DE" dirty="0" err="1"/>
              <a:t>notion</a:t>
            </a:r>
            <a:r>
              <a:rPr lang="de-DE" dirty="0"/>
              <a:t> </a:t>
            </a:r>
            <a:r>
              <a:rPr lang="de-DE" dirty="0" err="1"/>
              <a:t>of</a:t>
            </a:r>
            <a:r>
              <a:rPr lang="de-DE" dirty="0"/>
              <a:t> </a:t>
            </a:r>
            <a:r>
              <a:rPr lang="de-DE" dirty="0" err="1"/>
              <a:t>approximation</a:t>
            </a:r>
            <a:r>
              <a:rPr lang="de-DE" dirty="0"/>
              <a:t>: </a:t>
            </a:r>
          </a:p>
          <a:p>
            <a:pPr lvl="1"/>
            <a:r>
              <a:rPr lang="de-DE" dirty="0"/>
              <a:t>The </a:t>
            </a:r>
            <a:r>
              <a:rPr lang="de-DE" dirty="0" err="1"/>
              <a:t>answer</a:t>
            </a:r>
            <a:r>
              <a:rPr lang="de-DE" dirty="0"/>
              <a:t> </a:t>
            </a:r>
            <a:r>
              <a:rPr lang="de-DE" dirty="0" err="1"/>
              <a:t>may</a:t>
            </a:r>
            <a:r>
              <a:rPr lang="de-DE" dirty="0"/>
              <a:t> </a:t>
            </a:r>
            <a:r>
              <a:rPr lang="de-DE" dirty="0" err="1"/>
              <a:t>be</a:t>
            </a:r>
            <a:r>
              <a:rPr lang="de-DE" dirty="0"/>
              <a:t> </a:t>
            </a:r>
            <a:r>
              <a:rPr lang="de-DE" dirty="0" err="1"/>
              <a:t>erroneous</a:t>
            </a:r>
            <a:r>
              <a:rPr lang="de-DE" dirty="0"/>
              <a:t> </a:t>
            </a:r>
            <a:r>
              <a:rPr lang="de-DE" dirty="0" err="1"/>
              <a:t>to</a:t>
            </a:r>
            <a:r>
              <a:rPr lang="de-DE" dirty="0"/>
              <a:t> </a:t>
            </a:r>
            <a:r>
              <a:rPr lang="de-DE" dirty="0" err="1"/>
              <a:t>some</a:t>
            </a:r>
            <a:r>
              <a:rPr lang="de-DE" dirty="0"/>
              <a:t> </a:t>
            </a:r>
            <a:r>
              <a:rPr lang="de-DE" dirty="0" err="1"/>
              <a:t>extent</a:t>
            </a:r>
            <a:endParaRPr lang="de-DE" dirty="0"/>
          </a:p>
          <a:p>
            <a:pPr marL="457200" lvl="1" indent="0">
              <a:buNone/>
            </a:pPr>
            <a:endParaRPr lang="de-DE" dirty="0"/>
          </a:p>
          <a:p>
            <a:r>
              <a:rPr lang="de-DE" dirty="0" err="1"/>
              <a:t>Formally</a:t>
            </a:r>
            <a:r>
              <a:rPr lang="de-DE" dirty="0"/>
              <a:t> </a:t>
            </a:r>
            <a:r>
              <a:rPr lang="de-DE" dirty="0" err="1"/>
              <a:t>treated</a:t>
            </a:r>
            <a:r>
              <a:rPr lang="de-DE" dirty="0"/>
              <a:t> in PAC </a:t>
            </a:r>
            <a:r>
              <a:rPr lang="de-DE" dirty="0" err="1"/>
              <a:t>theory</a:t>
            </a:r>
            <a:r>
              <a:rPr lang="de-DE" dirty="0"/>
              <a:t> (</a:t>
            </a:r>
            <a:r>
              <a:rPr lang="de-DE" dirty="0" err="1"/>
              <a:t>Probably</a:t>
            </a:r>
            <a:r>
              <a:rPr lang="de-DE" dirty="0"/>
              <a:t> </a:t>
            </a:r>
            <a:r>
              <a:rPr lang="de-DE" dirty="0" err="1"/>
              <a:t>Approximately</a:t>
            </a:r>
            <a:r>
              <a:rPr lang="de-DE" dirty="0"/>
              <a:t> </a:t>
            </a:r>
            <a:r>
              <a:rPr lang="de-DE" dirty="0" err="1"/>
              <a:t>Correct</a:t>
            </a:r>
            <a:r>
              <a:rPr lang="de-DE" dirty="0"/>
              <a:t>) </a:t>
            </a:r>
            <a:r>
              <a:rPr lang="de-DE" dirty="0" err="1"/>
              <a:t>by</a:t>
            </a:r>
            <a:r>
              <a:rPr lang="de-DE" dirty="0"/>
              <a:t> </a:t>
            </a:r>
            <a:r>
              <a:rPr lang="de-DE" dirty="0" err="1"/>
              <a:t>parameters</a:t>
            </a:r>
            <a:r>
              <a:rPr lang="de-DE" dirty="0"/>
              <a:t> (</a:t>
            </a:r>
            <a:r>
              <a:rPr lang="de-DE" dirty="0" err="1">
                <a:solidFill>
                  <a:srgbClr val="008380"/>
                </a:solidFill>
              </a:rPr>
              <a:t>δ,ε</a:t>
            </a:r>
            <a:r>
              <a:rPr lang="de-DE" dirty="0"/>
              <a:t>)</a:t>
            </a:r>
          </a:p>
          <a:p>
            <a:pPr lvl="1"/>
            <a:r>
              <a:rPr lang="de-DE" dirty="0" err="1"/>
              <a:t>Confidence</a:t>
            </a:r>
            <a:r>
              <a:rPr lang="de-DE" dirty="0"/>
              <a:t> (</a:t>
            </a:r>
            <a:r>
              <a:rPr lang="de-DE" dirty="0" err="1"/>
              <a:t>quantified</a:t>
            </a:r>
            <a:r>
              <a:rPr lang="de-DE" dirty="0"/>
              <a:t> </a:t>
            </a:r>
            <a:r>
              <a:rPr lang="de-DE" dirty="0" err="1"/>
              <a:t>by</a:t>
            </a:r>
            <a:r>
              <a:rPr lang="de-DE" dirty="0">
                <a:solidFill>
                  <a:srgbClr val="008380"/>
                </a:solidFill>
              </a:rPr>
              <a:t> </a:t>
            </a:r>
            <a:r>
              <a:rPr lang="de-DE" dirty="0" err="1">
                <a:solidFill>
                  <a:srgbClr val="008380"/>
                </a:solidFill>
              </a:rPr>
              <a:t>δ</a:t>
            </a:r>
            <a:r>
              <a:rPr lang="de-DE" dirty="0"/>
              <a:t>) in </a:t>
            </a:r>
            <a:r>
              <a:rPr lang="de-DE" dirty="0" err="1"/>
              <a:t>that</a:t>
            </a:r>
            <a:r>
              <a:rPr lang="de-DE" dirty="0"/>
              <a:t> </a:t>
            </a:r>
            <a:r>
              <a:rPr lang="de-DE" dirty="0" err="1"/>
              <a:t>found</a:t>
            </a:r>
            <a:r>
              <a:rPr lang="de-DE" dirty="0"/>
              <a:t> </a:t>
            </a:r>
            <a:r>
              <a:rPr lang="de-DE" dirty="0" err="1"/>
              <a:t>solution</a:t>
            </a:r>
            <a:r>
              <a:rPr lang="de-DE" dirty="0"/>
              <a:t> </a:t>
            </a:r>
            <a:r>
              <a:rPr lang="de-DE" dirty="0" err="1"/>
              <a:t>maximally</a:t>
            </a:r>
            <a:r>
              <a:rPr lang="de-DE" dirty="0"/>
              <a:t> </a:t>
            </a:r>
            <a:r>
              <a:rPr lang="de-DE" dirty="0" err="1"/>
              <a:t>deviates</a:t>
            </a:r>
            <a:r>
              <a:rPr lang="de-DE" dirty="0"/>
              <a:t> </a:t>
            </a:r>
            <a:r>
              <a:rPr lang="de-DE" dirty="0" err="1"/>
              <a:t>from</a:t>
            </a:r>
            <a:r>
              <a:rPr lang="de-DE" dirty="0"/>
              <a:t> </a:t>
            </a:r>
            <a:r>
              <a:rPr lang="de-DE" dirty="0" err="1"/>
              <a:t>true</a:t>
            </a:r>
            <a:r>
              <a:rPr lang="de-DE" dirty="0"/>
              <a:t> </a:t>
            </a:r>
            <a:r>
              <a:rPr lang="de-DE" dirty="0" err="1"/>
              <a:t>solution</a:t>
            </a:r>
            <a:r>
              <a:rPr lang="de-DE" dirty="0"/>
              <a:t> </a:t>
            </a:r>
            <a:r>
              <a:rPr lang="de-DE" dirty="0" err="1"/>
              <a:t>up</a:t>
            </a:r>
            <a:r>
              <a:rPr lang="de-DE" dirty="0"/>
              <a:t> </a:t>
            </a:r>
            <a:r>
              <a:rPr lang="de-DE" dirty="0" err="1"/>
              <a:t>to</a:t>
            </a:r>
            <a:r>
              <a:rPr lang="de-DE" dirty="0"/>
              <a:t> </a:t>
            </a:r>
            <a:r>
              <a:rPr lang="de-DE" dirty="0" err="1">
                <a:solidFill>
                  <a:srgbClr val="008380"/>
                </a:solidFill>
              </a:rPr>
              <a:t>ε</a:t>
            </a:r>
            <a:endParaRPr lang="de-DE" dirty="0">
              <a:solidFill>
                <a:srgbClr val="008380"/>
              </a:solidFill>
            </a:endParaRP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87</a:t>
            </a:fld>
            <a:endParaRPr lang="de-DE"/>
          </a:p>
        </p:txBody>
      </p:sp>
      <p:sp>
        <p:nvSpPr>
          <p:cNvPr id="5" name="Slide Number Placeholder 3">
            <a:extLst>
              <a:ext uri="{FF2B5EF4-FFF2-40B4-BE49-F238E27FC236}">
                <a16:creationId xmlns:a16="http://schemas.microsoft.com/office/drawing/2014/main" id="{03392FD4-4F91-674C-A8CE-0BDEBF496502}"/>
              </a:ext>
            </a:extLst>
          </p:cNvPr>
          <p:cNvSpPr txBox="1">
            <a:spLocks/>
          </p:cNvSpPr>
          <p:nvPr/>
        </p:nvSpPr>
        <p:spPr bwMode="auto">
          <a:xfrm>
            <a:off x="8108950" y="65532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87</a:t>
            </a:fld>
            <a:endParaRPr lang="de-DE" dirty="0"/>
          </a:p>
        </p:txBody>
      </p:sp>
    </p:spTree>
    <p:extLst>
      <p:ext uri="{BB962C8B-B14F-4D97-AF65-F5344CB8AC3E}">
        <p14:creationId xmlns:p14="http://schemas.microsoft.com/office/powerpoint/2010/main" val="26513778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260350"/>
            <a:ext cx="8229600" cy="936402"/>
          </a:xfrm>
        </p:spPr>
        <p:txBody>
          <a:bodyPr/>
          <a:lstStyle/>
          <a:p>
            <a:r>
              <a:rPr lang="en-US" altLang="ko-KR" sz="2800" dirty="0">
                <a:ea typeface="굴림" pitchFamily="50" charset="-127"/>
              </a:rPr>
              <a:t>Approximate Inference in Bayesian Networks</a:t>
            </a:r>
          </a:p>
        </p:txBody>
      </p:sp>
      <p:sp>
        <p:nvSpPr>
          <p:cNvPr id="51203" name="Rectangle 3"/>
          <p:cNvSpPr>
            <a:spLocks noGrp="1" noChangeArrowheads="1"/>
          </p:cNvSpPr>
          <p:nvPr>
            <p:ph type="body" idx="1"/>
          </p:nvPr>
        </p:nvSpPr>
        <p:spPr/>
        <p:txBody>
          <a:bodyPr/>
          <a:lstStyle/>
          <a:p>
            <a:pPr marL="0" indent="0">
              <a:lnSpc>
                <a:spcPct val="90000"/>
              </a:lnSpc>
              <a:buNone/>
            </a:pPr>
            <a:r>
              <a:rPr lang="en-US" altLang="ko-KR" sz="2400" dirty="0">
                <a:ea typeface="굴림" pitchFamily="50" charset="-127"/>
              </a:rPr>
              <a:t>Monte Carlo algorithm</a:t>
            </a:r>
          </a:p>
          <a:p>
            <a:pPr lvl="1">
              <a:lnSpc>
                <a:spcPct val="90000"/>
              </a:lnSpc>
            </a:pPr>
            <a:r>
              <a:rPr lang="en-US" altLang="ko-KR" sz="2000" dirty="0">
                <a:ea typeface="굴림" pitchFamily="50" charset="-127"/>
              </a:rPr>
              <a:t>Widely used to estimate quantities that are difficult to calculate exactly (Remember:  for BNs NP-hardness)</a:t>
            </a:r>
          </a:p>
          <a:p>
            <a:pPr lvl="1">
              <a:lnSpc>
                <a:spcPct val="90000"/>
              </a:lnSpc>
            </a:pPr>
            <a:r>
              <a:rPr lang="en-US" altLang="ko-KR" sz="2000" dirty="0">
                <a:ea typeface="굴림" pitchFamily="50" charset="-127"/>
              </a:rPr>
              <a:t>Randomized sampling algorithm</a:t>
            </a:r>
          </a:p>
          <a:p>
            <a:pPr lvl="1">
              <a:lnSpc>
                <a:spcPct val="90000"/>
              </a:lnSpc>
            </a:pPr>
            <a:r>
              <a:rPr lang="en-US" altLang="ko-KR" sz="2000" dirty="0">
                <a:ea typeface="굴림" pitchFamily="50" charset="-127"/>
              </a:rPr>
              <a:t>Accuracy depends on the number of samples</a:t>
            </a:r>
          </a:p>
          <a:p>
            <a:pPr lvl="1">
              <a:lnSpc>
                <a:spcPct val="90000"/>
              </a:lnSpc>
            </a:pPr>
            <a:r>
              <a:rPr lang="en-US" altLang="ko-KR" sz="2000" dirty="0">
                <a:ea typeface="굴림" pitchFamily="50" charset="-127"/>
              </a:rPr>
              <a:t>Two families</a:t>
            </a:r>
          </a:p>
          <a:p>
            <a:pPr lvl="2">
              <a:lnSpc>
                <a:spcPct val="90000"/>
              </a:lnSpc>
            </a:pPr>
            <a:r>
              <a:rPr lang="en-US" altLang="ko-KR" sz="1800" dirty="0">
                <a:ea typeface="굴림" pitchFamily="50" charset="-127"/>
              </a:rPr>
              <a:t>Direct sampling</a:t>
            </a:r>
          </a:p>
          <a:p>
            <a:pPr lvl="2">
              <a:lnSpc>
                <a:spcPct val="90000"/>
              </a:lnSpc>
            </a:pPr>
            <a:r>
              <a:rPr lang="en-US" altLang="ko-KR" sz="1800" dirty="0">
                <a:ea typeface="굴림" pitchFamily="50" charset="-127"/>
              </a:rPr>
              <a:t>Markov chain sampling</a:t>
            </a:r>
          </a:p>
          <a:p>
            <a:pPr lvl="2">
              <a:lnSpc>
                <a:spcPct val="90000"/>
              </a:lnSpc>
            </a:pPr>
            <a:endParaRPr lang="en-US" altLang="ko-KR" sz="1800" dirty="0">
              <a:ea typeface="굴림" pitchFamily="50" charset="-127"/>
            </a:endParaRPr>
          </a:p>
          <a:p>
            <a:pPr lvl="2">
              <a:lnSpc>
                <a:spcPct val="90000"/>
              </a:lnSpc>
            </a:pPr>
            <a:endParaRPr lang="en-US" altLang="ko-KR" sz="1800" dirty="0">
              <a:ea typeface="굴림" pitchFamily="50" charset="-127"/>
            </a:endParaRPr>
          </a:p>
        </p:txBody>
      </p:sp>
      <p:sp>
        <p:nvSpPr>
          <p:cNvPr id="4" name="Slide Number Placeholder 3">
            <a:extLst>
              <a:ext uri="{FF2B5EF4-FFF2-40B4-BE49-F238E27FC236}">
                <a16:creationId xmlns:a16="http://schemas.microsoft.com/office/drawing/2014/main" id="{A33B6A92-3387-034A-BA8D-5E6F0A92282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88</a:t>
            </a:fld>
            <a:endParaRPr lang="de-DE" dirty="0"/>
          </a:p>
        </p:txBody>
      </p:sp>
    </p:spTree>
    <p:extLst>
      <p:ext uri="{BB962C8B-B14F-4D97-AF65-F5344CB8AC3E}">
        <p14:creationId xmlns:p14="http://schemas.microsoft.com/office/powerpoint/2010/main" val="2798386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97768"/>
            <a:ext cx="8229600" cy="638944"/>
          </a:xfrm>
        </p:spPr>
        <p:txBody>
          <a:bodyPr/>
          <a:lstStyle/>
          <a:p>
            <a:r>
              <a:rPr lang="en-US" dirty="0"/>
              <a:t>Inference by stochastic simulation</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784"/>
            <a:ext cx="8534400" cy="373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84E63D5-B32B-6048-9B09-56904A65902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89</a:t>
            </a:fld>
            <a:endParaRPr lang="de-DE" dirty="0"/>
          </a:p>
        </p:txBody>
      </p:sp>
    </p:spTree>
    <p:extLst>
      <p:ext uri="{BB962C8B-B14F-4D97-AF65-F5344CB8AC3E}">
        <p14:creationId xmlns:p14="http://schemas.microsoft.com/office/powerpoint/2010/main" val="42316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50179" name="Rectangle 3"/>
          <p:cNvSpPr>
            <a:spLocks noGrp="1" noChangeArrowheads="1"/>
          </p:cNvSpPr>
          <p:nvPr>
            <p:ph type="body" idx="1"/>
          </p:nvPr>
        </p:nvSpPr>
        <p:spPr>
          <a:xfrm>
            <a:off x="457200" y="1340768"/>
            <a:ext cx="8229600" cy="4713287"/>
          </a:xfrm>
        </p:spPr>
        <p:txBody>
          <a:bodyPr/>
          <a:lstStyle/>
          <a:p>
            <a:pPr eaLnBrk="1" hangingPunct="1">
              <a:lnSpc>
                <a:spcPct val="80000"/>
              </a:lnSpc>
            </a:pPr>
            <a:r>
              <a:rPr lang="en-US" sz="1800" dirty="0">
                <a:ea typeface="ＭＳ Ｐゴシック" charset="0"/>
              </a:rPr>
              <a:t>Definition of conditional probability (in terms of </a:t>
            </a:r>
            <a:r>
              <a:rPr lang="en-US" sz="1800" dirty="0" err="1">
                <a:ea typeface="ＭＳ Ｐゴシック" charset="0"/>
              </a:rPr>
              <a:t>uncond</a:t>
            </a:r>
            <a:r>
              <a:rPr lang="en-US" sz="1800" dirty="0">
                <a:ea typeface="ＭＳ Ｐゴシック" charset="0"/>
              </a:rPr>
              <a:t>. prob.):</a:t>
            </a:r>
          </a:p>
          <a:p>
            <a:pPr lvl="1" eaLnBrk="1" hangingPunct="1">
              <a:lnSpc>
                <a:spcPct val="80000"/>
              </a:lnSpc>
              <a:buFont typeface="Wingdings" charset="0"/>
              <a:buNone/>
            </a:pPr>
            <a:r>
              <a:rPr lang="en-US" sz="1600" dirty="0">
                <a:solidFill>
                  <a:schemeClr val="accent1">
                    <a:lumMod val="50000"/>
                  </a:schemeClr>
                </a:solidFill>
                <a:ea typeface="ＭＳ Ｐゴシック" charset="0"/>
              </a:rPr>
              <a:t>P(a | b) = P(a </a:t>
            </a:r>
            <a:r>
              <a:rPr lang="en-US" sz="1600" dirty="0">
                <a:solidFill>
                  <a:schemeClr val="accent1">
                    <a:lumMod val="50000"/>
                  </a:schemeClr>
                </a:solidFill>
                <a:ea typeface="ＭＳ Ｐゴシック" charset="0"/>
                <a:sym typeface="Symbol" charset="0"/>
              </a:rPr>
              <a:t></a:t>
            </a:r>
            <a:r>
              <a:rPr lang="en-US" sz="1600" dirty="0">
                <a:solidFill>
                  <a:schemeClr val="accent1">
                    <a:lumMod val="50000"/>
                  </a:schemeClr>
                </a:solidFill>
                <a:ea typeface="ＭＳ Ｐゴシック" charset="0"/>
              </a:rPr>
              <a:t> b) / P(b) if  P(b) &gt; 0</a:t>
            </a:r>
            <a:r>
              <a:rPr lang="en-US" sz="1600" dirty="0">
                <a:ea typeface="ＭＳ Ｐゴシック" charset="0"/>
              </a:rPr>
              <a:t>
</a:t>
            </a:r>
            <a:endParaRPr lang="en-US" sz="1200" dirty="0">
              <a:ea typeface="ＭＳ Ｐゴシック" charset="0"/>
            </a:endParaRPr>
          </a:p>
          <a:p>
            <a:pPr eaLnBrk="1" hangingPunct="1">
              <a:lnSpc>
                <a:spcPct val="80000"/>
              </a:lnSpc>
            </a:pPr>
            <a:r>
              <a:rPr lang="en-US" sz="1800" dirty="0">
                <a:solidFill>
                  <a:schemeClr val="accent2"/>
                </a:solidFill>
                <a:ea typeface="ＭＳ Ｐゴシック" charset="0"/>
              </a:rPr>
              <a:t>Product rule</a:t>
            </a:r>
            <a:r>
              <a:rPr lang="en-US" sz="1800" dirty="0">
                <a:ea typeface="ＭＳ Ｐゴシック" charset="0"/>
              </a:rPr>
              <a:t> gives an alternative formulation (</a:t>
            </a:r>
            <a:r>
              <a:rPr lang="en-US" sz="1800" dirty="0">
                <a:ea typeface="ＭＳ Ｐゴシック" charset="0"/>
                <a:sym typeface="Symbol" charset="0"/>
              </a:rPr>
              <a:t> </a:t>
            </a:r>
            <a:r>
              <a:rPr lang="en-US" sz="1800" dirty="0">
                <a:ea typeface="ＭＳ Ｐゴシック" charset="0"/>
              </a:rPr>
              <a:t>is commutative):</a:t>
            </a:r>
          </a:p>
          <a:p>
            <a:pPr lvl="1" eaLnBrk="1" hangingPunct="1">
              <a:lnSpc>
                <a:spcPct val="80000"/>
              </a:lnSpc>
              <a:buFont typeface="Wingdings" charset="0"/>
              <a:buNone/>
            </a:pPr>
            <a:r>
              <a:rPr lang="en-US" sz="1600" dirty="0">
                <a:solidFill>
                  <a:schemeClr val="accent1">
                    <a:lumMod val="50000"/>
                  </a:schemeClr>
                </a:solidFill>
                <a:ea typeface="ＭＳ Ｐゴシック" charset="0"/>
              </a:rPr>
              <a:t>P(a </a:t>
            </a:r>
            <a:r>
              <a:rPr lang="en-US" sz="1600" dirty="0">
                <a:solidFill>
                  <a:schemeClr val="accent1">
                    <a:lumMod val="50000"/>
                  </a:schemeClr>
                </a:solidFill>
                <a:ea typeface="ＭＳ Ｐゴシック" charset="0"/>
                <a:sym typeface="Symbol" charset="0"/>
              </a:rPr>
              <a:t></a:t>
            </a:r>
            <a:r>
              <a:rPr lang="en-US" sz="1600" dirty="0">
                <a:solidFill>
                  <a:schemeClr val="accent1">
                    <a:lumMod val="50000"/>
                  </a:schemeClr>
                </a:solidFill>
                <a:ea typeface="ＭＳ Ｐゴシック" charset="0"/>
              </a:rPr>
              <a:t> b) = P(a | b) P(b) = P(b | a) P(a)</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A general version holds for whole distributions, e.g.,</a:t>
            </a:r>
          </a:p>
          <a:p>
            <a:pPr lvl="1" eaLnBrk="1" hangingPunct="1">
              <a:lnSpc>
                <a:spcPct val="80000"/>
              </a:lnSpc>
              <a:buFont typeface="Wingdings" charset="0"/>
              <a:buNone/>
            </a:pP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i="1" dirty="0" err="1">
                <a:solidFill>
                  <a:schemeClr val="accent1">
                    <a:lumMod val="50000"/>
                  </a:schemeClr>
                </a:solidFill>
                <a:ea typeface="ＭＳ Ｐゴシック" charset="0"/>
              </a:rPr>
              <a:t>Weather,Cavity</a:t>
            </a: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i="1" dirty="0">
                <a:solidFill>
                  <a:schemeClr val="accent1">
                    <a:lumMod val="50000"/>
                  </a:schemeClr>
                </a:solidFill>
                <a:ea typeface="ＭＳ Ｐゴシック" charset="0"/>
              </a:rPr>
              <a:t>Weather | Cavity</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i="1" dirty="0">
                <a:solidFill>
                  <a:schemeClr val="accent1">
                    <a:lumMod val="50000"/>
                  </a:schemeClr>
                </a:solidFill>
                <a:ea typeface="ＭＳ Ｐゴシック" charset="0"/>
              </a:rPr>
              <a:t>Cavity</a:t>
            </a:r>
            <a:r>
              <a:rPr lang="en-US" sz="1600" dirty="0">
                <a:solidFill>
                  <a:schemeClr val="accent1">
                    <a:lumMod val="50000"/>
                  </a:schemeClr>
                </a:solidFill>
                <a:ea typeface="ＭＳ Ｐゴシック" charset="0"/>
              </a:rPr>
              <a:t>)</a:t>
            </a:r>
          </a:p>
          <a:p>
            <a:pPr eaLnBrk="1" hangingPunct="1">
              <a:lnSpc>
                <a:spcPct val="80000"/>
              </a:lnSpc>
              <a:buFont typeface="Times" charset="0"/>
              <a:buNone/>
            </a:pPr>
            <a:r>
              <a:rPr lang="en-US" sz="1800" dirty="0">
                <a:ea typeface="ＭＳ Ｐゴシック" charset="0"/>
              </a:rPr>
              <a:t>       </a:t>
            </a:r>
          </a:p>
          <a:p>
            <a:pPr eaLnBrk="1" hangingPunct="1">
              <a:lnSpc>
                <a:spcPct val="80000"/>
              </a:lnSpc>
              <a:buFont typeface="Times" charset="0"/>
              <a:buNone/>
            </a:pPr>
            <a:r>
              <a:rPr lang="en-US" sz="1800" dirty="0">
                <a:ea typeface="ＭＳ Ｐゴシック" charset="0"/>
              </a:rPr>
              <a:t>      View as a set of 4 </a:t>
            </a:r>
            <a:r>
              <a:rPr lang="en-US" sz="1800" dirty="0">
                <a:ea typeface="ＭＳ Ｐゴシック" charset="0"/>
                <a:cs typeface="Arial" charset="0"/>
              </a:rPr>
              <a:t>× </a:t>
            </a:r>
            <a:r>
              <a:rPr lang="en-US" sz="1800" dirty="0">
                <a:ea typeface="ＭＳ Ｐゴシック" charset="0"/>
              </a:rPr>
              <a:t>2 equations, </a:t>
            </a:r>
            <a:r>
              <a:rPr lang="en-US" sz="1800" dirty="0">
                <a:solidFill>
                  <a:srgbClr val="FF0000"/>
                </a:solidFill>
                <a:ea typeface="ＭＳ Ｐゴシック" charset="0"/>
              </a:rPr>
              <a:t>not</a:t>
            </a:r>
            <a:r>
              <a:rPr lang="en-US" sz="1800" dirty="0">
                <a:ea typeface="ＭＳ Ｐゴシック" charset="0"/>
              </a:rPr>
              <a:t> matrix </a:t>
            </a:r>
            <a:r>
              <a:rPr lang="en-US" sz="1800" dirty="0" err="1">
                <a:ea typeface="ＭＳ Ｐゴシック" charset="0"/>
              </a:rPr>
              <a:t>mult</a:t>
            </a:r>
            <a:r>
              <a:rPr lang="en-US" sz="1800" dirty="0">
                <a:ea typeface="ＭＳ Ｐゴシック" charset="0"/>
              </a:rPr>
              <a:t>.</a:t>
            </a:r>
            <a:br>
              <a:rPr lang="en-US" sz="1800" dirty="0">
                <a:ea typeface="ＭＳ Ｐゴシック" charset="0"/>
              </a:rPr>
            </a:br>
            <a:r>
              <a:rPr lang="en-US" sz="1800" dirty="0">
                <a:ea typeface="ＭＳ Ｐゴシック" charset="0"/>
              </a:rPr>
              <a:t>    </a:t>
            </a:r>
            <a:r>
              <a:rPr lang="en-US" sz="1000" dirty="0">
                <a:ea typeface="ＭＳ Ｐゴシック" charset="0"/>
              </a:rPr>
              <a:t>(1,1)</a:t>
            </a:r>
            <a:r>
              <a:rPr lang="en-US" sz="1800" dirty="0">
                <a:ea typeface="ＭＳ Ｐゴシック" charset="0"/>
              </a:rPr>
              <a:t> </a:t>
            </a:r>
            <a:r>
              <a:rPr lang="en-US" sz="1400" dirty="0">
                <a:solidFill>
                  <a:schemeClr val="accent1">
                    <a:lumMod val="50000"/>
                  </a:schemeClr>
                </a:solidFill>
                <a:ea typeface="ＭＳ Ｐゴシック" charset="0"/>
              </a:rPr>
              <a:t>P</a:t>
            </a:r>
            <a:r>
              <a:rPr lang="en-US" sz="1600" i="1" dirty="0">
                <a:solidFill>
                  <a:schemeClr val="accent1">
                    <a:lumMod val="50000"/>
                  </a:schemeClr>
                </a:solidFill>
                <a:ea typeface="ＭＳ Ｐゴシック" charset="0"/>
              </a:rPr>
              <a:t>(Weather=sunny </a:t>
            </a:r>
            <a:r>
              <a:rPr lang="en-US" sz="1800" i="1" dirty="0">
                <a:solidFill>
                  <a:schemeClr val="accent1">
                    <a:lumMod val="50000"/>
                  </a:schemeClr>
                </a:solidFill>
                <a:ea typeface="ＭＳ Ｐゴシック" charset="0"/>
              </a:rPr>
              <a:t>|</a:t>
            </a:r>
            <a:r>
              <a:rPr lang="en-US" sz="1600" i="1" dirty="0">
                <a:solidFill>
                  <a:schemeClr val="accent1">
                    <a:lumMod val="50000"/>
                  </a:schemeClr>
                </a:solidFill>
                <a:ea typeface="ＭＳ Ｐゴシック" charset="0"/>
              </a:rPr>
              <a:t>Cavity=true</a:t>
            </a:r>
            <a:r>
              <a:rPr lang="en-US" sz="1800" dirty="0">
                <a:solidFill>
                  <a:schemeClr val="accent1">
                    <a:lumMod val="50000"/>
                  </a:schemeClr>
                </a:solidFill>
                <a:ea typeface="ＭＳ Ｐゴシック" charset="0"/>
              </a:rPr>
              <a:t>) </a:t>
            </a:r>
            <a:r>
              <a:rPr lang="en-US" sz="1400"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i="1" dirty="0">
                <a:solidFill>
                  <a:schemeClr val="accent1">
                    <a:lumMod val="50000"/>
                  </a:schemeClr>
                </a:solidFill>
                <a:ea typeface="ＭＳ Ｐゴシック" charset="0"/>
              </a:rPr>
              <a:t>Cavity=true</a:t>
            </a:r>
            <a:r>
              <a:rPr lang="en-US" sz="1600" dirty="0">
                <a:solidFill>
                  <a:schemeClr val="accent1">
                    <a:lumMod val="50000"/>
                  </a:schemeClr>
                </a:solidFill>
                <a:ea typeface="ＭＳ Ｐゴシック" charset="0"/>
              </a:rPr>
              <a:t>)</a:t>
            </a:r>
          </a:p>
          <a:p>
            <a:pPr eaLnBrk="1" hangingPunct="1">
              <a:lnSpc>
                <a:spcPct val="80000"/>
              </a:lnSpc>
              <a:buFont typeface="Times" charset="0"/>
              <a:buNone/>
            </a:pPr>
            <a:r>
              <a:rPr lang="en-US" sz="1000" dirty="0">
                <a:ea typeface="ＭＳ Ｐゴシック" charset="0"/>
              </a:rPr>
              <a:t>	       (1,2)</a:t>
            </a:r>
            <a:r>
              <a:rPr lang="en-US" sz="1800" dirty="0">
                <a:ea typeface="ＭＳ Ｐゴシック" charset="0"/>
              </a:rPr>
              <a:t> </a:t>
            </a:r>
            <a:r>
              <a:rPr lang="en-US" sz="1400" dirty="0">
                <a:solidFill>
                  <a:schemeClr val="accent1">
                    <a:lumMod val="50000"/>
                  </a:schemeClr>
                </a:solidFill>
                <a:ea typeface="ＭＳ Ｐゴシック" charset="0"/>
              </a:rPr>
              <a:t>P</a:t>
            </a:r>
            <a:r>
              <a:rPr lang="en-US" sz="1600" i="1" dirty="0">
                <a:solidFill>
                  <a:schemeClr val="accent1">
                    <a:lumMod val="50000"/>
                  </a:schemeClr>
                </a:solidFill>
                <a:ea typeface="ＭＳ Ｐゴシック" charset="0"/>
              </a:rPr>
              <a:t>(Weather=sunny </a:t>
            </a:r>
            <a:r>
              <a:rPr lang="en-US" sz="1800" i="1" dirty="0">
                <a:solidFill>
                  <a:schemeClr val="accent1">
                    <a:lumMod val="50000"/>
                  </a:schemeClr>
                </a:solidFill>
                <a:ea typeface="ＭＳ Ｐゴシック" charset="0"/>
              </a:rPr>
              <a:t>|</a:t>
            </a:r>
            <a:r>
              <a:rPr lang="en-US" sz="1600" i="1" dirty="0">
                <a:solidFill>
                  <a:schemeClr val="accent1">
                    <a:lumMod val="50000"/>
                  </a:schemeClr>
                </a:solidFill>
                <a:ea typeface="ＭＳ Ｐゴシック" charset="0"/>
              </a:rPr>
              <a:t>Cavity=false</a:t>
            </a:r>
            <a:r>
              <a:rPr lang="en-US" sz="1800" dirty="0">
                <a:solidFill>
                  <a:schemeClr val="accent1">
                    <a:lumMod val="50000"/>
                  </a:schemeClr>
                </a:solidFill>
                <a:ea typeface="ＭＳ Ｐゴシック" charset="0"/>
              </a:rPr>
              <a:t>) </a:t>
            </a:r>
            <a:r>
              <a:rPr lang="en-US" sz="1400"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i="1" dirty="0">
                <a:solidFill>
                  <a:schemeClr val="accent1">
                    <a:lumMod val="50000"/>
                  </a:schemeClr>
                </a:solidFill>
                <a:ea typeface="ＭＳ Ｐゴシック" charset="0"/>
              </a:rPr>
              <a:t>Cavity=false</a:t>
            </a:r>
            <a:r>
              <a:rPr lang="en-US" sz="1600" dirty="0">
                <a:solidFill>
                  <a:schemeClr val="accent1">
                    <a:lumMod val="50000"/>
                  </a:schemeClr>
                </a:solidFill>
                <a:ea typeface="ＭＳ Ｐゴシック" charset="0"/>
              </a:rPr>
              <a:t>),</a:t>
            </a:r>
            <a:r>
              <a:rPr lang="en-US" sz="1800" dirty="0">
                <a:solidFill>
                  <a:schemeClr val="accent1">
                    <a:lumMod val="50000"/>
                  </a:schemeClr>
                </a:solidFill>
                <a:ea typeface="ＭＳ Ｐゴシック" charset="0"/>
              </a:rPr>
              <a:t> </a:t>
            </a:r>
            <a:r>
              <a:rPr lang="en-US" sz="1600" dirty="0">
                <a:solidFill>
                  <a:schemeClr val="accent1">
                    <a:lumMod val="50000"/>
                  </a:schemeClr>
                </a:solidFill>
                <a:ea typeface="ＭＳ Ｐゴシック" charset="0"/>
              </a:rPr>
              <a:t>….</a:t>
            </a:r>
          </a:p>
          <a:p>
            <a:pPr lvl="4" eaLnBrk="1" hangingPunct="1">
              <a:lnSpc>
                <a:spcPct val="80000"/>
              </a:lnSpc>
              <a:buFont typeface="Wingdings" charset="0"/>
              <a:buNone/>
            </a:pPr>
            <a:endParaRPr lang="en-US" sz="1200" dirty="0">
              <a:solidFill>
                <a:schemeClr val="accent2"/>
              </a:solidFill>
              <a:ea typeface="ＭＳ Ｐゴシック" charset="0"/>
            </a:endParaRPr>
          </a:p>
          <a:p>
            <a:pPr eaLnBrk="1" hangingPunct="1">
              <a:lnSpc>
                <a:spcPct val="80000"/>
              </a:lnSpc>
            </a:pPr>
            <a:r>
              <a:rPr lang="en-US" sz="1800" dirty="0">
                <a:solidFill>
                  <a:schemeClr val="accent2"/>
                </a:solidFill>
                <a:ea typeface="ＭＳ Ｐゴシック" charset="0"/>
              </a:rPr>
              <a:t>Chain rule</a:t>
            </a:r>
            <a:r>
              <a:rPr lang="en-US" sz="1800" dirty="0">
                <a:ea typeface="ＭＳ Ｐゴシック" charset="0"/>
              </a:rPr>
              <a:t> is derived by successive application of product rule:</a:t>
            </a:r>
            <a:br>
              <a:rPr lang="en-US" sz="1800" dirty="0">
                <a:ea typeface="ＭＳ Ｐゴシック" charset="0"/>
              </a:rPr>
            </a:br>
            <a:endParaRPr lang="en-US" sz="1800" dirty="0">
              <a:ea typeface="ＭＳ Ｐゴシック" charset="0"/>
            </a:endParaRPr>
          </a:p>
          <a:p>
            <a:pPr lvl="1" eaLnBrk="1" hangingPunct="1">
              <a:lnSpc>
                <a:spcPct val="80000"/>
              </a:lnSpc>
              <a:buFont typeface="Wingdings" charset="0"/>
              <a:buNone/>
            </a:pP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 …,</a:t>
            </a:r>
            <a:r>
              <a:rPr lang="en-US" sz="1600" dirty="0" err="1">
                <a:solidFill>
                  <a:schemeClr val="accent1">
                    <a:lumMod val="50000"/>
                  </a:schemeClr>
                </a:solidFill>
                <a:ea typeface="ＭＳ Ｐゴシック" charset="0"/>
              </a:rPr>
              <a:t>X</a:t>
            </a:r>
            <a:r>
              <a:rPr lang="en-US" sz="1600" baseline="-25000" dirty="0" err="1">
                <a:solidFill>
                  <a:schemeClr val="accent1">
                    <a:lumMod val="50000"/>
                  </a:schemeClr>
                </a:solidFill>
                <a:ea typeface="ＭＳ Ｐゴシック" charset="0"/>
              </a:rPr>
              <a:t>n</a:t>
            </a: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dirty="0" err="1">
                <a:solidFill>
                  <a:schemeClr val="accent1">
                    <a:lumMod val="50000"/>
                  </a:schemeClr>
                </a:solidFill>
                <a:ea typeface="ＭＳ Ｐゴシック" charset="0"/>
              </a:rPr>
              <a:t>X</a:t>
            </a:r>
            <a:r>
              <a:rPr lang="en-US" sz="1600" baseline="-25000" dirty="0" err="1">
                <a:solidFill>
                  <a:schemeClr val="accent1">
                    <a:lumMod val="50000"/>
                  </a:schemeClr>
                </a:solidFill>
                <a:ea typeface="ＭＳ Ｐゴシック" charset="0"/>
              </a:rPr>
              <a:t>n</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a:t>
            </a:r>
          </a:p>
          <a:p>
            <a:pPr lvl="1" eaLnBrk="1" hangingPunct="1">
              <a:lnSpc>
                <a:spcPct val="80000"/>
              </a:lnSpc>
              <a:buFont typeface="Wingdings" charset="0"/>
              <a:buNone/>
            </a:pP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n-2</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n-2</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dirty="0" err="1">
                <a:solidFill>
                  <a:schemeClr val="accent1">
                    <a:lumMod val="50000"/>
                  </a:schemeClr>
                </a:solidFill>
                <a:ea typeface="ＭＳ Ｐゴシック" charset="0"/>
              </a:rPr>
              <a:t>X</a:t>
            </a:r>
            <a:r>
              <a:rPr lang="en-US" sz="1600" baseline="-25000" dirty="0" err="1">
                <a:solidFill>
                  <a:schemeClr val="accent1">
                    <a:lumMod val="50000"/>
                  </a:schemeClr>
                </a:solidFill>
                <a:ea typeface="ＭＳ Ｐゴシック" charset="0"/>
              </a:rPr>
              <a:t>n</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a:t>
            </a:r>
          </a:p>
          <a:p>
            <a:pPr lvl="1" eaLnBrk="1" hangingPunct="1">
              <a:lnSpc>
                <a:spcPct val="80000"/>
              </a:lnSpc>
              <a:buFont typeface="Wingdings" charset="0"/>
              <a:buNone/>
            </a:pPr>
            <a:r>
              <a:rPr lang="en-US" sz="1600" dirty="0">
                <a:solidFill>
                  <a:schemeClr val="accent1">
                    <a:lumMod val="50000"/>
                  </a:schemeClr>
                </a:solidFill>
                <a:ea typeface="ＭＳ Ｐゴシック" charset="0"/>
              </a:rPr>
              <a:t>                  	= …</a:t>
            </a:r>
          </a:p>
          <a:p>
            <a:pPr lvl="1" eaLnBrk="1" hangingPunct="1">
              <a:lnSpc>
                <a:spcPct val="80000"/>
              </a:lnSpc>
              <a:buFont typeface="Wingdings" charset="0"/>
              <a:buNone/>
            </a:pPr>
            <a:r>
              <a:rPr lang="en-US" sz="1600" dirty="0">
                <a:solidFill>
                  <a:schemeClr val="accent1">
                    <a:lumMod val="50000"/>
                  </a:schemeClr>
                </a:solidFill>
                <a:ea typeface="ＭＳ Ｐゴシック" charset="0"/>
              </a:rPr>
              <a:t>                  	= </a:t>
            </a:r>
            <a:r>
              <a:rPr lang="el-GR" sz="1600" dirty="0">
                <a:solidFill>
                  <a:schemeClr val="accent1">
                    <a:lumMod val="50000"/>
                  </a:schemeClr>
                </a:solidFill>
                <a:ea typeface="ＭＳ Ｐゴシック" charset="0"/>
                <a:cs typeface="Arial" charset="0"/>
              </a:rPr>
              <a:t>       </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i</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i-1</a:t>
            </a:r>
            <a:r>
              <a:rPr lang="en-US" sz="1600" dirty="0">
                <a:solidFill>
                  <a:schemeClr val="accent1">
                    <a:lumMod val="50000"/>
                  </a:schemeClr>
                </a:solidFill>
                <a:ea typeface="ＭＳ Ｐゴシック" charset="0"/>
              </a:rPr>
              <a:t>)</a:t>
            </a:r>
            <a:r>
              <a:rPr lang="en-US" sz="1600" dirty="0">
                <a:ea typeface="ＭＳ Ｐゴシック" charset="0"/>
              </a:rPr>
              <a:t>
</a:t>
            </a:r>
          </a:p>
        </p:txBody>
      </p:sp>
      <p:pic>
        <p:nvPicPr>
          <p:cNvPr id="50180" name="Picture 4"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55776" y="5741888"/>
            <a:ext cx="5334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a:t>
            </a:fld>
            <a:endParaRPr lang="de-DE" dirty="0"/>
          </a:p>
        </p:txBody>
      </p:sp>
    </p:spTree>
    <p:extLst>
      <p:ext uri="{BB962C8B-B14F-4D97-AF65-F5344CB8AC3E}">
        <p14:creationId xmlns:p14="http://schemas.microsoft.com/office/powerpoint/2010/main" val="5640701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5BAC70E7-9B9D-2E40-A543-EADF93279ABD}"/>
              </a:ext>
            </a:extLst>
          </p:cNvPr>
          <p:cNvSpPr>
            <a:spLocks noGrp="1"/>
          </p:cNvSpPr>
          <p:nvPr>
            <p:ph type="sldNum" sz="quarter" idx="12"/>
          </p:nvPr>
        </p:nvSpPr>
        <p:spPr/>
        <p:txBody>
          <a:bodyPr/>
          <a:lstStyle/>
          <a:p>
            <a:fld id="{43A58813-C553-B746-A446-E42BA1E1F451}" type="slidenum">
              <a:rPr lang="en-US" altLang="en-DE"/>
              <a:pPr/>
              <a:t>90</a:t>
            </a:fld>
            <a:endParaRPr lang="en-US" altLang="en-DE"/>
          </a:p>
        </p:txBody>
      </p:sp>
      <p:sp>
        <p:nvSpPr>
          <p:cNvPr id="130050" name="Rectangle 2">
            <a:extLst>
              <a:ext uri="{FF2B5EF4-FFF2-40B4-BE49-F238E27FC236}">
                <a16:creationId xmlns:a16="http://schemas.microsoft.com/office/drawing/2014/main" id="{26F402DD-E75B-A340-87F4-66A67ECAA964}"/>
              </a:ext>
            </a:extLst>
          </p:cNvPr>
          <p:cNvSpPr>
            <a:spLocks noGrp="1" noChangeArrowheads="1"/>
          </p:cNvSpPr>
          <p:nvPr>
            <p:ph type="title"/>
          </p:nvPr>
        </p:nvSpPr>
        <p:spPr/>
        <p:txBody>
          <a:bodyPr/>
          <a:lstStyle/>
          <a:p>
            <a:r>
              <a:rPr lang="en-US" altLang="en-DE"/>
              <a:t>Sampling A Value</a:t>
            </a:r>
          </a:p>
        </p:txBody>
      </p:sp>
      <p:sp>
        <p:nvSpPr>
          <p:cNvPr id="130051" name="Rectangle 3">
            <a:extLst>
              <a:ext uri="{FF2B5EF4-FFF2-40B4-BE49-F238E27FC236}">
                <a16:creationId xmlns:a16="http://schemas.microsoft.com/office/drawing/2014/main" id="{05CA98E5-FF62-134A-B5B6-4B0385342386}"/>
              </a:ext>
            </a:extLst>
          </p:cNvPr>
          <p:cNvSpPr>
            <a:spLocks noGrp="1" noChangeArrowheads="1"/>
          </p:cNvSpPr>
          <p:nvPr>
            <p:ph type="body" idx="1"/>
          </p:nvPr>
        </p:nvSpPr>
        <p:spPr>
          <a:xfrm>
            <a:off x="377272" y="1371600"/>
            <a:ext cx="8574088" cy="4114800"/>
          </a:xfrm>
        </p:spPr>
        <p:txBody>
          <a:bodyPr/>
          <a:lstStyle/>
          <a:p>
            <a:pPr marL="609600" indent="-609600">
              <a:buFont typeface="Wingdings" pitchFamily="2" charset="2"/>
              <a:buNone/>
            </a:pPr>
            <a:r>
              <a:rPr lang="en-US" altLang="en-DE" sz="2800" dirty="0">
                <a:sym typeface="Wingdings" pitchFamily="2" charset="2"/>
              </a:rPr>
              <a:t>What does it mean to sample </a:t>
            </a:r>
            <a:r>
              <a:rPr lang="en-US" altLang="en-DE" sz="2800" dirty="0" err="1">
                <a:sym typeface="Wingdings" pitchFamily="2" charset="2"/>
              </a:rPr>
              <a:t>x</a:t>
            </a:r>
            <a:r>
              <a:rPr lang="en-US" altLang="en-DE" sz="2800" baseline="-25000" dirty="0" err="1">
                <a:sym typeface="Wingdings" pitchFamily="2" charset="2"/>
              </a:rPr>
              <a:t>i</a:t>
            </a:r>
            <a:r>
              <a:rPr lang="en-US" altLang="en-DE" sz="2800" baseline="30000" dirty="0" err="1"/>
              <a:t>t</a:t>
            </a:r>
            <a:r>
              <a:rPr lang="en-US" altLang="en-DE" sz="2800" dirty="0">
                <a:sym typeface="Wingdings" pitchFamily="2" charset="2"/>
              </a:rPr>
              <a:t> from P(X</a:t>
            </a:r>
            <a:r>
              <a:rPr lang="en-US" altLang="en-DE" sz="2800" baseline="-25000" dirty="0">
                <a:sym typeface="Wingdings" pitchFamily="2" charset="2"/>
              </a:rPr>
              <a:t>i</a:t>
            </a:r>
            <a:r>
              <a:rPr lang="en-US" altLang="en-DE" sz="2800" dirty="0">
                <a:sym typeface="Wingdings" pitchFamily="2" charset="2"/>
              </a:rPr>
              <a:t> | </a:t>
            </a:r>
            <a:r>
              <a:rPr lang="en-US" altLang="en-DE" sz="2800" dirty="0" err="1">
                <a:sym typeface="Wingdings" pitchFamily="2" charset="2"/>
              </a:rPr>
              <a:t>pa</a:t>
            </a:r>
            <a:r>
              <a:rPr lang="en-US" altLang="en-DE" sz="2800" baseline="-25000" dirty="0" err="1">
                <a:sym typeface="Wingdings" pitchFamily="2" charset="2"/>
              </a:rPr>
              <a:t>i</a:t>
            </a:r>
            <a:r>
              <a:rPr lang="en-US" altLang="en-DE" sz="2800" dirty="0">
                <a:sym typeface="Wingdings" pitchFamily="2" charset="2"/>
              </a:rPr>
              <a:t>) ?</a:t>
            </a:r>
          </a:p>
          <a:p>
            <a:pPr marL="609600" indent="-609600"/>
            <a:r>
              <a:rPr lang="en-US" altLang="en-DE" sz="2800" dirty="0"/>
              <a:t>Assume D(X</a:t>
            </a:r>
            <a:r>
              <a:rPr lang="en-US" altLang="en-DE" sz="2800" baseline="-25000" dirty="0">
                <a:sym typeface="Wingdings" pitchFamily="2" charset="2"/>
              </a:rPr>
              <a:t>i</a:t>
            </a:r>
            <a:r>
              <a:rPr lang="en-US" altLang="en-DE" sz="2800" dirty="0"/>
              <a:t>)={0,1}</a:t>
            </a:r>
          </a:p>
          <a:p>
            <a:pPr marL="609600" indent="-609600"/>
            <a:r>
              <a:rPr lang="en-US" altLang="en-DE" sz="2800" dirty="0"/>
              <a:t>Assume </a:t>
            </a:r>
            <a:r>
              <a:rPr lang="en-US" altLang="en-DE" sz="2800" dirty="0">
                <a:sym typeface="Wingdings" pitchFamily="2" charset="2"/>
              </a:rPr>
              <a:t>P(X</a:t>
            </a:r>
            <a:r>
              <a:rPr lang="en-US" altLang="en-DE" sz="2800" baseline="-25000" dirty="0">
                <a:sym typeface="Wingdings" pitchFamily="2" charset="2"/>
              </a:rPr>
              <a:t>i</a:t>
            </a:r>
            <a:r>
              <a:rPr lang="en-US" altLang="en-DE" sz="2800" dirty="0">
                <a:sym typeface="Wingdings" pitchFamily="2" charset="2"/>
              </a:rPr>
              <a:t> | </a:t>
            </a:r>
            <a:r>
              <a:rPr lang="en-US" altLang="en-DE" sz="2800" dirty="0" err="1">
                <a:sym typeface="Wingdings" pitchFamily="2" charset="2"/>
              </a:rPr>
              <a:t>pa</a:t>
            </a:r>
            <a:r>
              <a:rPr lang="en-US" altLang="en-DE" sz="2800" baseline="-25000" dirty="0" err="1">
                <a:sym typeface="Wingdings" pitchFamily="2" charset="2"/>
              </a:rPr>
              <a:t>i</a:t>
            </a:r>
            <a:r>
              <a:rPr lang="en-US" altLang="en-DE" sz="2800" dirty="0">
                <a:sym typeface="Wingdings" pitchFamily="2" charset="2"/>
              </a:rPr>
              <a:t>) = (0.3, 0.7)</a:t>
            </a:r>
            <a:endParaRPr lang="en-US" altLang="en-DE" sz="2800" dirty="0"/>
          </a:p>
          <a:p>
            <a:pPr marL="609600" indent="-609600"/>
            <a:endParaRPr lang="en-US" altLang="en-DE" sz="2800" dirty="0"/>
          </a:p>
          <a:p>
            <a:pPr marL="609600" indent="-609600"/>
            <a:endParaRPr lang="en-US" altLang="en-DE" sz="2800" dirty="0"/>
          </a:p>
          <a:p>
            <a:pPr marL="609600" indent="-609600"/>
            <a:r>
              <a:rPr lang="en-US" altLang="en-DE" sz="2800" dirty="0"/>
              <a:t>Draw a random number </a:t>
            </a:r>
            <a:r>
              <a:rPr lang="en-US" altLang="en-DE" sz="2800" b="1" dirty="0"/>
              <a:t>r</a:t>
            </a:r>
            <a:r>
              <a:rPr lang="en-US" altLang="en-DE" sz="2800" dirty="0"/>
              <a:t> from [0,1]</a:t>
            </a:r>
          </a:p>
          <a:p>
            <a:pPr marL="609600" indent="-609600">
              <a:buFont typeface="Wingdings" pitchFamily="2" charset="2"/>
              <a:buNone/>
            </a:pPr>
            <a:r>
              <a:rPr lang="en-US" altLang="en-DE" sz="2800" dirty="0"/>
              <a:t>	If </a:t>
            </a:r>
            <a:r>
              <a:rPr lang="en-US" altLang="en-DE" sz="2800" b="1" dirty="0"/>
              <a:t>r</a:t>
            </a:r>
            <a:r>
              <a:rPr lang="en-US" altLang="en-DE" sz="2800" dirty="0"/>
              <a:t> falls in [0,0.3], set X</a:t>
            </a:r>
            <a:r>
              <a:rPr lang="en-US" altLang="en-DE" sz="2800" baseline="-25000" dirty="0">
                <a:sym typeface="Wingdings" pitchFamily="2" charset="2"/>
              </a:rPr>
              <a:t>i</a:t>
            </a:r>
            <a:r>
              <a:rPr lang="en-US" altLang="en-DE" sz="2800" dirty="0"/>
              <a:t> = 0</a:t>
            </a:r>
          </a:p>
          <a:p>
            <a:pPr marL="609600" indent="-609600">
              <a:buFont typeface="Wingdings" pitchFamily="2" charset="2"/>
              <a:buNone/>
            </a:pPr>
            <a:r>
              <a:rPr lang="en-US" altLang="en-DE" sz="2800" dirty="0"/>
              <a:t>	If </a:t>
            </a:r>
            <a:r>
              <a:rPr lang="en-US" altLang="en-DE" sz="2800" b="1" dirty="0"/>
              <a:t>r</a:t>
            </a:r>
            <a:r>
              <a:rPr lang="en-US" altLang="en-DE" sz="2800" dirty="0"/>
              <a:t> falls in [0.3,1], set X</a:t>
            </a:r>
            <a:r>
              <a:rPr lang="en-US" altLang="en-DE" sz="2800" baseline="-25000" dirty="0">
                <a:sym typeface="Wingdings" pitchFamily="2" charset="2"/>
              </a:rPr>
              <a:t>i</a:t>
            </a:r>
            <a:r>
              <a:rPr lang="en-US" altLang="en-DE" sz="2800" dirty="0"/>
              <a:t>=1</a:t>
            </a:r>
          </a:p>
        </p:txBody>
      </p:sp>
      <p:grpSp>
        <p:nvGrpSpPr>
          <p:cNvPr id="130065" name="Group 17">
            <a:extLst>
              <a:ext uri="{FF2B5EF4-FFF2-40B4-BE49-F238E27FC236}">
                <a16:creationId xmlns:a16="http://schemas.microsoft.com/office/drawing/2014/main" id="{446A1615-5D4B-CB48-B7D1-4820D0F51C71}"/>
              </a:ext>
            </a:extLst>
          </p:cNvPr>
          <p:cNvGrpSpPr>
            <a:grpSpLocks/>
          </p:cNvGrpSpPr>
          <p:nvPr/>
        </p:nvGrpSpPr>
        <p:grpSpPr bwMode="auto">
          <a:xfrm>
            <a:off x="2053672" y="3087687"/>
            <a:ext cx="5181600" cy="685800"/>
            <a:chOff x="1296" y="2352"/>
            <a:chExt cx="3264" cy="432"/>
          </a:xfrm>
        </p:grpSpPr>
        <p:grpSp>
          <p:nvGrpSpPr>
            <p:cNvPr id="130057" name="Group 9">
              <a:extLst>
                <a:ext uri="{FF2B5EF4-FFF2-40B4-BE49-F238E27FC236}">
                  <a16:creationId xmlns:a16="http://schemas.microsoft.com/office/drawing/2014/main" id="{C16C8B75-B7EF-5042-ADFD-9E7ED015FB0D}"/>
                </a:ext>
              </a:extLst>
            </p:cNvPr>
            <p:cNvGrpSpPr>
              <a:grpSpLocks/>
            </p:cNvGrpSpPr>
            <p:nvPr/>
          </p:nvGrpSpPr>
          <p:grpSpPr bwMode="auto">
            <a:xfrm>
              <a:off x="1296" y="2352"/>
              <a:ext cx="3264" cy="96"/>
              <a:chOff x="864" y="4032"/>
              <a:chExt cx="3264" cy="96"/>
            </a:xfrm>
          </p:grpSpPr>
          <p:sp>
            <p:nvSpPr>
              <p:cNvPr id="130052" name="Line 4">
                <a:extLst>
                  <a:ext uri="{FF2B5EF4-FFF2-40B4-BE49-F238E27FC236}">
                    <a16:creationId xmlns:a16="http://schemas.microsoft.com/office/drawing/2014/main" id="{D8514581-2BDC-1441-A315-3F5E37F67687}"/>
                  </a:ext>
                </a:extLst>
              </p:cNvPr>
              <p:cNvSpPr>
                <a:spLocks noChangeShapeType="1"/>
              </p:cNvSpPr>
              <p:nvPr/>
            </p:nvSpPr>
            <p:spPr bwMode="auto">
              <a:xfrm>
                <a:off x="864" y="4080"/>
                <a:ext cx="326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DE"/>
              </a:p>
            </p:txBody>
          </p:sp>
          <p:sp>
            <p:nvSpPr>
              <p:cNvPr id="130053" name="Line 5">
                <a:extLst>
                  <a:ext uri="{FF2B5EF4-FFF2-40B4-BE49-F238E27FC236}">
                    <a16:creationId xmlns:a16="http://schemas.microsoft.com/office/drawing/2014/main" id="{6D8D8D08-D38A-B44E-BFC2-D589147B0565}"/>
                  </a:ext>
                </a:extLst>
              </p:cNvPr>
              <p:cNvSpPr>
                <a:spLocks noChangeShapeType="1"/>
              </p:cNvSpPr>
              <p:nvPr/>
            </p:nvSpPr>
            <p:spPr bwMode="auto">
              <a:xfrm>
                <a:off x="1200" y="4032"/>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DE"/>
              </a:p>
            </p:txBody>
          </p:sp>
          <p:sp>
            <p:nvSpPr>
              <p:cNvPr id="130054" name="Line 6">
                <a:extLst>
                  <a:ext uri="{FF2B5EF4-FFF2-40B4-BE49-F238E27FC236}">
                    <a16:creationId xmlns:a16="http://schemas.microsoft.com/office/drawing/2014/main" id="{1C1B2BDD-092F-C342-A141-C0BBE667C1C6}"/>
                  </a:ext>
                </a:extLst>
              </p:cNvPr>
              <p:cNvSpPr>
                <a:spLocks noChangeShapeType="1"/>
              </p:cNvSpPr>
              <p:nvPr/>
            </p:nvSpPr>
            <p:spPr bwMode="auto">
              <a:xfrm>
                <a:off x="3456" y="4032"/>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DE"/>
              </a:p>
            </p:txBody>
          </p:sp>
          <p:sp>
            <p:nvSpPr>
              <p:cNvPr id="130056" name="Line 8">
                <a:extLst>
                  <a:ext uri="{FF2B5EF4-FFF2-40B4-BE49-F238E27FC236}">
                    <a16:creationId xmlns:a16="http://schemas.microsoft.com/office/drawing/2014/main" id="{A9F76EAF-1BD8-5D49-9ED5-1D5BE0EFDC7E}"/>
                  </a:ext>
                </a:extLst>
              </p:cNvPr>
              <p:cNvSpPr>
                <a:spLocks noChangeShapeType="1"/>
              </p:cNvSpPr>
              <p:nvPr/>
            </p:nvSpPr>
            <p:spPr bwMode="auto">
              <a:xfrm>
                <a:off x="1920" y="4032"/>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DE"/>
              </a:p>
            </p:txBody>
          </p:sp>
        </p:grpSp>
        <p:sp>
          <p:nvSpPr>
            <p:cNvPr id="130058" name="Text Box 10">
              <a:extLst>
                <a:ext uri="{FF2B5EF4-FFF2-40B4-BE49-F238E27FC236}">
                  <a16:creationId xmlns:a16="http://schemas.microsoft.com/office/drawing/2014/main" id="{11E2FBB8-DD60-DC4C-863F-693618AFA11F}"/>
                </a:ext>
              </a:extLst>
            </p:cNvPr>
            <p:cNvSpPr txBox="1">
              <a:spLocks noChangeArrowheads="1"/>
            </p:cNvSpPr>
            <p:nvPr/>
          </p:nvSpPr>
          <p:spPr bwMode="auto">
            <a:xfrm>
              <a:off x="1536" y="249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DE" sz="2400"/>
                <a:t>0</a:t>
              </a:r>
            </a:p>
          </p:txBody>
        </p:sp>
        <p:sp>
          <p:nvSpPr>
            <p:cNvPr id="130059" name="Text Box 11">
              <a:extLst>
                <a:ext uri="{FF2B5EF4-FFF2-40B4-BE49-F238E27FC236}">
                  <a16:creationId xmlns:a16="http://schemas.microsoft.com/office/drawing/2014/main" id="{B9D4A32B-3206-E24D-B3C8-5203EF9EE3A1}"/>
                </a:ext>
              </a:extLst>
            </p:cNvPr>
            <p:cNvSpPr txBox="1">
              <a:spLocks noChangeArrowheads="1"/>
            </p:cNvSpPr>
            <p:nvPr/>
          </p:nvSpPr>
          <p:spPr bwMode="auto">
            <a:xfrm>
              <a:off x="3792" y="249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DE" sz="2400"/>
                <a:t>1</a:t>
              </a:r>
            </a:p>
          </p:txBody>
        </p:sp>
        <p:sp>
          <p:nvSpPr>
            <p:cNvPr id="130060" name="Text Box 12">
              <a:extLst>
                <a:ext uri="{FF2B5EF4-FFF2-40B4-BE49-F238E27FC236}">
                  <a16:creationId xmlns:a16="http://schemas.microsoft.com/office/drawing/2014/main" id="{93537792-C8A7-064B-B18F-EF946223DD4B}"/>
                </a:ext>
              </a:extLst>
            </p:cNvPr>
            <p:cNvSpPr txBox="1">
              <a:spLocks noChangeArrowheads="1"/>
            </p:cNvSpPr>
            <p:nvPr/>
          </p:nvSpPr>
          <p:spPr bwMode="auto">
            <a:xfrm>
              <a:off x="2208" y="2496"/>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DE" sz="2400"/>
                <a:t>0.3</a:t>
              </a:r>
            </a:p>
          </p:txBody>
        </p:sp>
        <p:sp>
          <p:nvSpPr>
            <p:cNvPr id="130062" name="Line 14">
              <a:extLst>
                <a:ext uri="{FF2B5EF4-FFF2-40B4-BE49-F238E27FC236}">
                  <a16:creationId xmlns:a16="http://schemas.microsoft.com/office/drawing/2014/main" id="{58A50A23-6B96-7D4B-B0D3-5601518AE0CF}"/>
                </a:ext>
              </a:extLst>
            </p:cNvPr>
            <p:cNvSpPr>
              <a:spLocks noChangeShapeType="1"/>
            </p:cNvSpPr>
            <p:nvPr/>
          </p:nvSpPr>
          <p:spPr bwMode="auto">
            <a:xfrm>
              <a:off x="3072" y="2352"/>
              <a:ext cx="144"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DE"/>
            </a:p>
          </p:txBody>
        </p:sp>
        <p:sp>
          <p:nvSpPr>
            <p:cNvPr id="130063" name="Line 15">
              <a:extLst>
                <a:ext uri="{FF2B5EF4-FFF2-40B4-BE49-F238E27FC236}">
                  <a16:creationId xmlns:a16="http://schemas.microsoft.com/office/drawing/2014/main" id="{450AB111-0089-5B44-9E84-0D246C0A730D}"/>
                </a:ext>
              </a:extLst>
            </p:cNvPr>
            <p:cNvSpPr>
              <a:spLocks noChangeShapeType="1"/>
            </p:cNvSpPr>
            <p:nvPr/>
          </p:nvSpPr>
          <p:spPr bwMode="auto">
            <a:xfrm flipH="1">
              <a:off x="3120" y="2352"/>
              <a:ext cx="48"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DE"/>
            </a:p>
          </p:txBody>
        </p:sp>
        <p:sp>
          <p:nvSpPr>
            <p:cNvPr id="130064" name="Text Box 16">
              <a:extLst>
                <a:ext uri="{FF2B5EF4-FFF2-40B4-BE49-F238E27FC236}">
                  <a16:creationId xmlns:a16="http://schemas.microsoft.com/office/drawing/2014/main" id="{BA64A8CD-85F6-4645-96B7-D125EEF29A55}"/>
                </a:ext>
              </a:extLst>
            </p:cNvPr>
            <p:cNvSpPr txBox="1">
              <a:spLocks noChangeArrowheads="1"/>
            </p:cNvSpPr>
            <p:nvPr/>
          </p:nvSpPr>
          <p:spPr bwMode="auto">
            <a:xfrm>
              <a:off x="3072"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DE" sz="2400" b="1"/>
                <a:t>r</a:t>
              </a:r>
            </a:p>
          </p:txBody>
        </p:sp>
      </p:grpSp>
    </p:spTree>
    <p:extLst>
      <p:ext uri="{BB962C8B-B14F-4D97-AF65-F5344CB8AC3E}">
        <p14:creationId xmlns:p14="http://schemas.microsoft.com/office/powerpoint/2010/main" val="3692302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26" name="Oval 46"/>
          <p:cNvSpPr>
            <a:spLocks noChangeArrowheads="1"/>
          </p:cNvSpPr>
          <p:nvPr/>
        </p:nvSpPr>
        <p:spPr bwMode="auto">
          <a:xfrm>
            <a:off x="127446" y="5387752"/>
            <a:ext cx="1524000" cy="381000"/>
          </a:xfrm>
          <a:prstGeom prst="ellipse">
            <a:avLst/>
          </a:prstGeom>
          <a:solidFill>
            <a:schemeClr val="bg1"/>
          </a:solidFill>
          <a:ln w="9525">
            <a:solidFill>
              <a:srgbClr val="FF0000"/>
            </a:solidFill>
            <a:round/>
            <a:headEnd/>
            <a:tailEnd/>
          </a:ln>
        </p:spPr>
        <p:txBody>
          <a:bodyPr wrap="none" anchor="ctr"/>
          <a:lstStyle/>
          <a:p>
            <a:endParaRPr lang="de-DE"/>
          </a:p>
        </p:txBody>
      </p:sp>
      <p:sp>
        <p:nvSpPr>
          <p:cNvPr id="46125" name="Oval 45"/>
          <p:cNvSpPr>
            <a:spLocks noChangeArrowheads="1"/>
          </p:cNvSpPr>
          <p:nvPr/>
        </p:nvSpPr>
        <p:spPr bwMode="auto">
          <a:xfrm>
            <a:off x="3099246" y="2415952"/>
            <a:ext cx="1295400" cy="381000"/>
          </a:xfrm>
          <a:prstGeom prst="ellipse">
            <a:avLst/>
          </a:prstGeom>
          <a:solidFill>
            <a:schemeClr val="bg1"/>
          </a:solidFill>
          <a:ln w="9525">
            <a:solidFill>
              <a:srgbClr val="FF0000"/>
            </a:solidFill>
            <a:round/>
            <a:headEnd/>
            <a:tailEnd/>
          </a:ln>
        </p:spPr>
        <p:txBody>
          <a:bodyPr wrap="none" anchor="ctr"/>
          <a:lstStyle/>
          <a:p>
            <a:endParaRPr lang="de-DE"/>
          </a:p>
        </p:txBody>
      </p:sp>
      <p:sp>
        <p:nvSpPr>
          <p:cNvPr id="46124" name="Oval 44"/>
          <p:cNvSpPr>
            <a:spLocks noChangeArrowheads="1"/>
          </p:cNvSpPr>
          <p:nvPr/>
        </p:nvSpPr>
        <p:spPr bwMode="auto">
          <a:xfrm>
            <a:off x="107504" y="2564904"/>
            <a:ext cx="1295400" cy="381000"/>
          </a:xfrm>
          <a:prstGeom prst="ellipse">
            <a:avLst/>
          </a:prstGeom>
          <a:solidFill>
            <a:schemeClr val="bg1"/>
          </a:solidFill>
          <a:ln w="9525">
            <a:solidFill>
              <a:srgbClr val="FF0000"/>
            </a:solidFill>
            <a:round/>
            <a:headEnd/>
            <a:tailEnd/>
          </a:ln>
        </p:spPr>
        <p:txBody>
          <a:bodyPr wrap="none" anchor="ctr"/>
          <a:lstStyle/>
          <a:p>
            <a:endParaRPr lang="de-DE"/>
          </a:p>
        </p:txBody>
      </p:sp>
      <p:sp>
        <p:nvSpPr>
          <p:cNvPr id="46123" name="Oval 43"/>
          <p:cNvSpPr>
            <a:spLocks noChangeArrowheads="1"/>
          </p:cNvSpPr>
          <p:nvPr/>
        </p:nvSpPr>
        <p:spPr bwMode="auto">
          <a:xfrm>
            <a:off x="1575246" y="1196752"/>
            <a:ext cx="1219200" cy="457200"/>
          </a:xfrm>
          <a:prstGeom prst="ellipse">
            <a:avLst/>
          </a:prstGeom>
          <a:solidFill>
            <a:schemeClr val="bg1"/>
          </a:solidFill>
          <a:ln w="9525">
            <a:solidFill>
              <a:srgbClr val="FF0000"/>
            </a:solidFill>
            <a:round/>
            <a:headEnd/>
            <a:tailEnd/>
          </a:ln>
        </p:spPr>
        <p:txBody>
          <a:bodyPr wrap="none" anchor="ctr"/>
          <a:lstStyle/>
          <a:p>
            <a:endParaRPr lang="de-DE"/>
          </a:p>
        </p:txBody>
      </p:sp>
      <p:sp>
        <p:nvSpPr>
          <p:cNvPr id="54278" name="AutoShape 38"/>
          <p:cNvSpPr>
            <a:spLocks noChangeArrowheads="1"/>
          </p:cNvSpPr>
          <p:nvPr/>
        </p:nvSpPr>
        <p:spPr bwMode="auto">
          <a:xfrm>
            <a:off x="4699446" y="1501552"/>
            <a:ext cx="4267200" cy="2971800"/>
          </a:xfrm>
          <a:prstGeom prst="flowChartProcess">
            <a:avLst/>
          </a:prstGeom>
          <a:solidFill>
            <a:schemeClr val="bg1"/>
          </a:solidFill>
          <a:ln w="9525">
            <a:solidFill>
              <a:schemeClr val="tx1"/>
            </a:solidFill>
            <a:miter lim="800000"/>
            <a:headEnd/>
            <a:tailEnd/>
          </a:ln>
        </p:spPr>
        <p:txBody>
          <a:bodyPr wrap="none" anchor="ctr"/>
          <a:lstStyle/>
          <a:p>
            <a:endParaRPr lang="de-DE"/>
          </a:p>
        </p:txBody>
      </p:sp>
      <p:sp>
        <p:nvSpPr>
          <p:cNvPr id="54279" name="Rectangle 2"/>
          <p:cNvSpPr>
            <a:spLocks noGrp="1" noChangeArrowheads="1"/>
          </p:cNvSpPr>
          <p:nvPr>
            <p:ph type="title"/>
          </p:nvPr>
        </p:nvSpPr>
        <p:spPr/>
        <p:txBody>
          <a:bodyPr/>
          <a:lstStyle/>
          <a:p>
            <a:r>
              <a:rPr lang="en-US" altLang="ko-KR">
                <a:ea typeface="굴림" pitchFamily="50" charset="-127"/>
              </a:rPr>
              <a:t>Example in simple case</a:t>
            </a:r>
          </a:p>
        </p:txBody>
      </p:sp>
      <p:sp>
        <p:nvSpPr>
          <p:cNvPr id="54280" name="Oval 4"/>
          <p:cNvSpPr>
            <a:spLocks noChangeArrowheads="1"/>
          </p:cNvSpPr>
          <p:nvPr/>
        </p:nvSpPr>
        <p:spPr bwMode="auto">
          <a:xfrm>
            <a:off x="1557784" y="1723802"/>
            <a:ext cx="1319212" cy="576263"/>
          </a:xfrm>
          <a:prstGeom prst="ellipse">
            <a:avLst/>
          </a:prstGeom>
          <a:solidFill>
            <a:srgbClr val="800000"/>
          </a:solidFill>
          <a:ln w="9525" algn="ctr">
            <a:solidFill>
              <a:schemeClr val="tx1"/>
            </a:solidFill>
            <a:round/>
            <a:headEnd/>
            <a:tailEnd/>
          </a:ln>
        </p:spPr>
        <p:txBody>
          <a:bodyPr wrap="none" anchor="ctr"/>
          <a:lstStyle/>
          <a:p>
            <a:pPr marL="342900" indent="-342900" algn="ctr" eaLnBrk="1" hangingPunct="1">
              <a:spcBef>
                <a:spcPct val="20000"/>
              </a:spcBef>
            </a:pPr>
            <a:r>
              <a:rPr lang="en-US" altLang="ko-KR" sz="2000">
                <a:solidFill>
                  <a:schemeClr val="bg1"/>
                </a:solidFill>
                <a:ea typeface="굴림" pitchFamily="50" charset="-127"/>
              </a:rPr>
              <a:t>Cloudy</a:t>
            </a:r>
          </a:p>
        </p:txBody>
      </p:sp>
      <p:sp>
        <p:nvSpPr>
          <p:cNvPr id="54281" name="Oval 5"/>
          <p:cNvSpPr>
            <a:spLocks noChangeArrowheads="1"/>
          </p:cNvSpPr>
          <p:nvPr/>
        </p:nvSpPr>
        <p:spPr bwMode="auto">
          <a:xfrm>
            <a:off x="1697484" y="4244752"/>
            <a:ext cx="1249362" cy="576263"/>
          </a:xfrm>
          <a:prstGeom prst="ellipse">
            <a:avLst/>
          </a:prstGeom>
          <a:solidFill>
            <a:srgbClr val="800000"/>
          </a:solidFill>
          <a:ln w="9525" algn="ctr">
            <a:solidFill>
              <a:schemeClr val="tx1"/>
            </a:solidFill>
            <a:round/>
            <a:headEnd/>
            <a:tailEnd/>
          </a:ln>
        </p:spPr>
        <p:txBody>
          <a:bodyPr wrap="none" anchor="ctr"/>
          <a:lstStyle/>
          <a:p>
            <a:pPr marL="342900" indent="-342900" algn="ctr" eaLnBrk="1" hangingPunct="1">
              <a:spcBef>
                <a:spcPct val="20000"/>
              </a:spcBef>
            </a:pPr>
            <a:r>
              <a:rPr lang="en-US" altLang="ko-KR" sz="2000">
                <a:solidFill>
                  <a:schemeClr val="bg1"/>
                </a:solidFill>
                <a:ea typeface="굴림" pitchFamily="50" charset="-127"/>
              </a:rPr>
              <a:t>WetGrass</a:t>
            </a:r>
          </a:p>
        </p:txBody>
      </p:sp>
      <p:sp>
        <p:nvSpPr>
          <p:cNvPr id="54282" name="Oval 6"/>
          <p:cNvSpPr>
            <a:spLocks noChangeArrowheads="1"/>
          </p:cNvSpPr>
          <p:nvPr/>
        </p:nvSpPr>
        <p:spPr bwMode="auto">
          <a:xfrm>
            <a:off x="864046" y="3165252"/>
            <a:ext cx="1317625" cy="576263"/>
          </a:xfrm>
          <a:prstGeom prst="ellipse">
            <a:avLst/>
          </a:prstGeom>
          <a:solidFill>
            <a:srgbClr val="800000"/>
          </a:solidFill>
          <a:ln w="9525" algn="ctr">
            <a:solidFill>
              <a:schemeClr val="tx1"/>
            </a:solidFill>
            <a:round/>
            <a:headEnd/>
            <a:tailEnd/>
          </a:ln>
        </p:spPr>
        <p:txBody>
          <a:bodyPr wrap="none" anchor="ctr"/>
          <a:lstStyle/>
          <a:p>
            <a:pPr marL="342900" indent="-342900" algn="ctr" eaLnBrk="1" hangingPunct="1">
              <a:spcBef>
                <a:spcPct val="20000"/>
              </a:spcBef>
            </a:pPr>
            <a:r>
              <a:rPr lang="en-US" altLang="ko-KR" sz="2000">
                <a:solidFill>
                  <a:schemeClr val="bg1"/>
                </a:solidFill>
                <a:ea typeface="굴림" pitchFamily="50" charset="-127"/>
              </a:rPr>
              <a:t>Sprinkler</a:t>
            </a:r>
          </a:p>
        </p:txBody>
      </p:sp>
      <p:sp>
        <p:nvSpPr>
          <p:cNvPr id="54283" name="Oval 7"/>
          <p:cNvSpPr>
            <a:spLocks noChangeArrowheads="1"/>
          </p:cNvSpPr>
          <p:nvPr/>
        </p:nvSpPr>
        <p:spPr bwMode="auto">
          <a:xfrm>
            <a:off x="2461071" y="3092227"/>
            <a:ext cx="1317625" cy="576263"/>
          </a:xfrm>
          <a:prstGeom prst="ellipse">
            <a:avLst/>
          </a:prstGeom>
          <a:solidFill>
            <a:srgbClr val="800000"/>
          </a:solidFill>
          <a:ln w="9525" algn="ctr">
            <a:solidFill>
              <a:schemeClr val="tx1"/>
            </a:solidFill>
            <a:round/>
            <a:headEnd/>
            <a:tailEnd/>
          </a:ln>
        </p:spPr>
        <p:txBody>
          <a:bodyPr wrap="none" anchor="ctr"/>
          <a:lstStyle/>
          <a:p>
            <a:pPr marL="342900" indent="-342900" algn="ctr" eaLnBrk="1" hangingPunct="1">
              <a:spcBef>
                <a:spcPct val="20000"/>
              </a:spcBef>
            </a:pPr>
            <a:r>
              <a:rPr lang="en-US" altLang="ko-KR" sz="2000">
                <a:solidFill>
                  <a:schemeClr val="bg1"/>
                </a:solidFill>
                <a:ea typeface="굴림" pitchFamily="50" charset="-127"/>
              </a:rPr>
              <a:t>Rain</a:t>
            </a:r>
          </a:p>
        </p:txBody>
      </p:sp>
      <p:sp>
        <p:nvSpPr>
          <p:cNvPr id="54284" name="Line 8"/>
          <p:cNvSpPr>
            <a:spLocks noChangeShapeType="1"/>
          </p:cNvSpPr>
          <p:nvPr/>
        </p:nvSpPr>
        <p:spPr bwMode="auto">
          <a:xfrm flipH="1">
            <a:off x="1279971" y="2300065"/>
            <a:ext cx="555625" cy="86360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54285" name="Line 9"/>
          <p:cNvSpPr>
            <a:spLocks noChangeShapeType="1"/>
          </p:cNvSpPr>
          <p:nvPr/>
        </p:nvSpPr>
        <p:spPr bwMode="auto">
          <a:xfrm>
            <a:off x="1489521" y="3739927"/>
            <a:ext cx="415925" cy="576263"/>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54286" name="Line 10"/>
          <p:cNvSpPr>
            <a:spLocks noChangeShapeType="1"/>
          </p:cNvSpPr>
          <p:nvPr/>
        </p:nvSpPr>
        <p:spPr bwMode="auto">
          <a:xfrm flipH="1">
            <a:off x="2597596" y="3668490"/>
            <a:ext cx="347663" cy="64770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54287" name="Line 11"/>
          <p:cNvSpPr>
            <a:spLocks noChangeShapeType="1"/>
          </p:cNvSpPr>
          <p:nvPr/>
        </p:nvSpPr>
        <p:spPr bwMode="auto">
          <a:xfrm>
            <a:off x="2597596" y="2300065"/>
            <a:ext cx="279400" cy="792162"/>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54288" name="Text Box 12"/>
          <p:cNvSpPr txBox="1">
            <a:spLocks noChangeArrowheads="1"/>
          </p:cNvSpPr>
          <p:nvPr/>
        </p:nvSpPr>
        <p:spPr bwMode="auto">
          <a:xfrm>
            <a:off x="133796" y="4340002"/>
            <a:ext cx="1557884" cy="1661994"/>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spcBef>
                <a:spcPct val="50000"/>
              </a:spcBef>
            </a:pPr>
            <a:r>
              <a:rPr lang="en-US" altLang="ko-KR" sz="1200" b="1" dirty="0">
                <a:ea typeface="굴림" pitchFamily="50" charset="-127"/>
              </a:rPr>
              <a:t>S	R    P(W|S,R)</a:t>
            </a:r>
          </a:p>
          <a:p>
            <a:pPr eaLnBrk="1" hangingPunct="1">
              <a:spcBef>
                <a:spcPct val="50000"/>
              </a:spcBef>
            </a:pPr>
            <a:r>
              <a:rPr lang="en-US" altLang="ko-KR" sz="1200" b="1" dirty="0">
                <a:ea typeface="굴림" pitchFamily="50" charset="-127"/>
              </a:rPr>
              <a:t>______________</a:t>
            </a:r>
          </a:p>
          <a:p>
            <a:pPr eaLnBrk="1" hangingPunct="1">
              <a:spcBef>
                <a:spcPct val="50000"/>
              </a:spcBef>
            </a:pPr>
            <a:r>
              <a:rPr lang="en-US" altLang="ko-KR" sz="1200" b="1" dirty="0">
                <a:ea typeface="굴림" pitchFamily="50" charset="-127"/>
              </a:rPr>
              <a:t>t	t	.99</a:t>
            </a:r>
          </a:p>
          <a:p>
            <a:pPr eaLnBrk="1" hangingPunct="1">
              <a:spcBef>
                <a:spcPct val="50000"/>
              </a:spcBef>
            </a:pPr>
            <a:r>
              <a:rPr lang="en-US" altLang="ko-KR" sz="1200" b="1" dirty="0">
                <a:ea typeface="굴림" pitchFamily="50" charset="-127"/>
              </a:rPr>
              <a:t>t	f	.90</a:t>
            </a:r>
          </a:p>
          <a:p>
            <a:pPr eaLnBrk="1" hangingPunct="1">
              <a:spcBef>
                <a:spcPct val="50000"/>
              </a:spcBef>
            </a:pPr>
            <a:r>
              <a:rPr lang="en-US" altLang="ko-KR" sz="1200" b="1" dirty="0">
                <a:ea typeface="굴림" pitchFamily="50" charset="-127"/>
              </a:rPr>
              <a:t>f	t	.90</a:t>
            </a:r>
          </a:p>
          <a:p>
            <a:pPr eaLnBrk="1" hangingPunct="1">
              <a:spcBef>
                <a:spcPct val="50000"/>
              </a:spcBef>
            </a:pPr>
            <a:r>
              <a:rPr lang="en-US" altLang="ko-KR" sz="1200" b="1" dirty="0">
                <a:ea typeface="굴림" pitchFamily="50" charset="-127"/>
              </a:rPr>
              <a:t>f	f	.00</a:t>
            </a:r>
          </a:p>
        </p:txBody>
      </p:sp>
      <p:sp>
        <p:nvSpPr>
          <p:cNvPr id="54289" name="Text Box 13"/>
          <p:cNvSpPr txBox="1">
            <a:spLocks noChangeArrowheads="1"/>
          </p:cNvSpPr>
          <p:nvPr/>
        </p:nvSpPr>
        <p:spPr bwMode="auto">
          <a:xfrm>
            <a:off x="1749871" y="1292002"/>
            <a:ext cx="762000" cy="284163"/>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342900" indent="-342900">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spcBef>
                <a:spcPct val="50000"/>
              </a:spcBef>
            </a:pPr>
            <a:r>
              <a:rPr lang="en-US" altLang="ko-KR" sz="1200" b="1">
                <a:ea typeface="굴림" pitchFamily="50" charset="-127"/>
              </a:rPr>
              <a:t>P(C)=.5</a:t>
            </a:r>
          </a:p>
        </p:txBody>
      </p:sp>
      <p:sp>
        <p:nvSpPr>
          <p:cNvPr id="54290" name="Text Box 14"/>
          <p:cNvSpPr txBox="1">
            <a:spLocks noChangeArrowheads="1"/>
          </p:cNvSpPr>
          <p:nvPr/>
        </p:nvSpPr>
        <p:spPr bwMode="auto">
          <a:xfrm>
            <a:off x="3291334" y="1901602"/>
            <a:ext cx="992634" cy="1107996"/>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spcBef>
                <a:spcPct val="50000"/>
              </a:spcBef>
            </a:pPr>
            <a:r>
              <a:rPr lang="en-US" altLang="ko-KR" sz="1200" b="1" dirty="0">
                <a:ea typeface="굴림" pitchFamily="50" charset="-127"/>
              </a:rPr>
              <a:t>C    P(R|C)</a:t>
            </a:r>
          </a:p>
          <a:p>
            <a:pPr eaLnBrk="1" hangingPunct="1">
              <a:spcBef>
                <a:spcPct val="50000"/>
              </a:spcBef>
            </a:pPr>
            <a:r>
              <a:rPr lang="en-US" altLang="ko-KR" sz="1200" b="1" dirty="0">
                <a:ea typeface="굴림" pitchFamily="50" charset="-127"/>
              </a:rPr>
              <a:t>________</a:t>
            </a:r>
          </a:p>
          <a:p>
            <a:pPr eaLnBrk="1" hangingPunct="1">
              <a:spcBef>
                <a:spcPct val="50000"/>
              </a:spcBef>
            </a:pPr>
            <a:r>
              <a:rPr lang="en-US" altLang="ko-KR" sz="1200" b="1" dirty="0">
                <a:ea typeface="굴림" pitchFamily="50" charset="-127"/>
              </a:rPr>
              <a:t>t	.80</a:t>
            </a:r>
          </a:p>
          <a:p>
            <a:pPr eaLnBrk="1" hangingPunct="1">
              <a:spcBef>
                <a:spcPct val="50000"/>
              </a:spcBef>
            </a:pPr>
            <a:r>
              <a:rPr lang="en-US" altLang="ko-KR" sz="1200" b="1" dirty="0">
                <a:ea typeface="굴림" pitchFamily="50" charset="-127"/>
              </a:rPr>
              <a:t>f	.20</a:t>
            </a:r>
          </a:p>
        </p:txBody>
      </p:sp>
      <p:sp>
        <p:nvSpPr>
          <p:cNvPr id="54291" name="Text Box 15"/>
          <p:cNvSpPr txBox="1">
            <a:spLocks noChangeArrowheads="1"/>
          </p:cNvSpPr>
          <p:nvPr/>
        </p:nvSpPr>
        <p:spPr bwMode="auto">
          <a:xfrm>
            <a:off x="354459" y="2054002"/>
            <a:ext cx="905173" cy="1107996"/>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spcBef>
                <a:spcPct val="50000"/>
              </a:spcBef>
            </a:pPr>
            <a:r>
              <a:rPr lang="en-US" altLang="ko-KR" sz="1200" b="1" dirty="0">
                <a:ea typeface="굴림" pitchFamily="50" charset="-127"/>
              </a:rPr>
              <a:t>C   P(S|C)</a:t>
            </a:r>
          </a:p>
          <a:p>
            <a:pPr eaLnBrk="1" hangingPunct="1">
              <a:spcBef>
                <a:spcPct val="50000"/>
              </a:spcBef>
            </a:pPr>
            <a:r>
              <a:rPr lang="en-US" altLang="ko-KR" sz="1200" b="1" dirty="0">
                <a:ea typeface="굴림" pitchFamily="50" charset="-127"/>
              </a:rPr>
              <a:t>________</a:t>
            </a:r>
          </a:p>
          <a:p>
            <a:pPr eaLnBrk="1" hangingPunct="1">
              <a:spcBef>
                <a:spcPct val="50000"/>
              </a:spcBef>
            </a:pPr>
            <a:r>
              <a:rPr lang="en-US" altLang="ko-KR" sz="1200" b="1" dirty="0">
                <a:ea typeface="굴림" pitchFamily="50" charset="-127"/>
              </a:rPr>
              <a:t>t	.10</a:t>
            </a:r>
          </a:p>
          <a:p>
            <a:pPr eaLnBrk="1" hangingPunct="1">
              <a:spcBef>
                <a:spcPct val="50000"/>
              </a:spcBef>
            </a:pPr>
            <a:r>
              <a:rPr lang="en-US" altLang="ko-KR" sz="1200" b="1" dirty="0">
                <a:ea typeface="굴림" pitchFamily="50" charset="-127"/>
              </a:rPr>
              <a:t>f	.50</a:t>
            </a:r>
          </a:p>
        </p:txBody>
      </p:sp>
      <p:sp>
        <p:nvSpPr>
          <p:cNvPr id="54292" name="Text Box 17"/>
          <p:cNvSpPr txBox="1">
            <a:spLocks noChangeArrowheads="1"/>
          </p:cNvSpPr>
          <p:nvPr/>
        </p:nvSpPr>
        <p:spPr bwMode="auto">
          <a:xfrm>
            <a:off x="4845496" y="1842865"/>
            <a:ext cx="4191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2000">
                <a:ea typeface="굴림" pitchFamily="50" charset="-127"/>
              </a:rPr>
              <a:t>[Cloudy, Sprinkler, Rain, WetGrass]</a:t>
            </a:r>
          </a:p>
        </p:txBody>
      </p:sp>
      <p:sp>
        <p:nvSpPr>
          <p:cNvPr id="46098" name="Text Box 18"/>
          <p:cNvSpPr txBox="1">
            <a:spLocks noChangeArrowheads="1"/>
          </p:cNvSpPr>
          <p:nvPr/>
        </p:nvSpPr>
        <p:spPr bwMode="auto">
          <a:xfrm>
            <a:off x="4845496" y="2354040"/>
            <a:ext cx="26003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2000">
                <a:ea typeface="굴림" pitchFamily="50" charset="-127"/>
              </a:rPr>
              <a:t>[true,         ,       ,       ]</a:t>
            </a:r>
          </a:p>
        </p:txBody>
      </p:sp>
      <p:sp>
        <p:nvSpPr>
          <p:cNvPr id="46111" name="Text Box 31"/>
          <p:cNvSpPr txBox="1">
            <a:spLocks noChangeArrowheads="1"/>
          </p:cNvSpPr>
          <p:nvPr/>
        </p:nvSpPr>
        <p:spPr bwMode="auto">
          <a:xfrm>
            <a:off x="4851846" y="2811240"/>
            <a:ext cx="25781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2000">
                <a:ea typeface="굴림" pitchFamily="50" charset="-127"/>
              </a:rPr>
              <a:t>[true, false,       ,       ]</a:t>
            </a:r>
          </a:p>
        </p:txBody>
      </p:sp>
      <p:sp>
        <p:nvSpPr>
          <p:cNvPr id="46112" name="Text Box 32"/>
          <p:cNvSpPr txBox="1">
            <a:spLocks noChangeArrowheads="1"/>
          </p:cNvSpPr>
          <p:nvPr/>
        </p:nvSpPr>
        <p:spPr bwMode="auto">
          <a:xfrm>
            <a:off x="4858196" y="3268440"/>
            <a:ext cx="25955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2000">
                <a:ea typeface="굴림" pitchFamily="50" charset="-127"/>
              </a:rPr>
              <a:t>[true, false, true,       ]</a:t>
            </a:r>
          </a:p>
        </p:txBody>
      </p:sp>
      <p:sp>
        <p:nvSpPr>
          <p:cNvPr id="46113" name="Text Box 33"/>
          <p:cNvSpPr txBox="1">
            <a:spLocks noChangeArrowheads="1"/>
          </p:cNvSpPr>
          <p:nvPr/>
        </p:nvSpPr>
        <p:spPr bwMode="auto">
          <a:xfrm>
            <a:off x="4864546" y="3725640"/>
            <a:ext cx="2613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2000">
                <a:ea typeface="굴림" pitchFamily="50" charset="-127"/>
              </a:rPr>
              <a:t>[true, false, true, true]</a:t>
            </a:r>
          </a:p>
        </p:txBody>
      </p:sp>
      <p:sp>
        <p:nvSpPr>
          <p:cNvPr id="54297" name="Text Box 36"/>
          <p:cNvSpPr txBox="1">
            <a:spLocks noChangeArrowheads="1"/>
          </p:cNvSpPr>
          <p:nvPr/>
        </p:nvSpPr>
        <p:spPr bwMode="auto">
          <a:xfrm>
            <a:off x="4242246" y="1333277"/>
            <a:ext cx="1254125" cy="406400"/>
          </a:xfrm>
          <a:prstGeom prst="rect">
            <a:avLst/>
          </a:prstGeom>
          <a:solidFill>
            <a:schemeClr val="bg1"/>
          </a:solidFill>
          <a:ln w="9525">
            <a:solidFill>
              <a:schemeClr val="tx1"/>
            </a:solidFill>
            <a:miter lim="800000"/>
            <a:headEnd/>
            <a:tailEnd/>
          </a:ln>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2000">
                <a:ea typeface="굴림" pitchFamily="50" charset="-127"/>
              </a:rPr>
              <a:t>Sampling</a:t>
            </a:r>
          </a:p>
        </p:txBody>
      </p:sp>
      <p:grpSp>
        <p:nvGrpSpPr>
          <p:cNvPr id="54298" name="Group 40"/>
          <p:cNvGrpSpPr>
            <a:grpSpLocks/>
          </p:cNvGrpSpPr>
          <p:nvPr/>
        </p:nvGrpSpPr>
        <p:grpSpPr bwMode="auto">
          <a:xfrm>
            <a:off x="2987824" y="4509120"/>
            <a:ext cx="6051785" cy="2015452"/>
            <a:chOff x="2630" y="2992"/>
            <a:chExt cx="2986" cy="1076"/>
          </a:xfrm>
        </p:grpSpPr>
        <p:sp>
          <p:nvSpPr>
            <p:cNvPr id="54300" name="Rectangle 39"/>
            <p:cNvSpPr>
              <a:spLocks noChangeArrowheads="1"/>
            </p:cNvSpPr>
            <p:nvPr/>
          </p:nvSpPr>
          <p:spPr bwMode="auto">
            <a:xfrm>
              <a:off x="2630" y="3216"/>
              <a:ext cx="2986" cy="768"/>
            </a:xfrm>
            <a:prstGeom prst="rect">
              <a:avLst/>
            </a:prstGeom>
            <a:solidFill>
              <a:schemeClr val="bg1"/>
            </a:solidFill>
            <a:ln w="9525">
              <a:solidFill>
                <a:schemeClr val="tx1"/>
              </a:solidFill>
              <a:miter lim="800000"/>
              <a:headEnd/>
              <a:tailEnd/>
            </a:ln>
          </p:spPr>
          <p:txBody>
            <a:bodyPr wrap="none" anchor="ctr"/>
            <a:lstStyle/>
            <a:p>
              <a:endParaRPr lang="de-DE" sz="1800"/>
            </a:p>
          </p:txBody>
        </p:sp>
        <p:sp>
          <p:nvSpPr>
            <p:cNvPr id="54301" name="Text Box 35"/>
            <p:cNvSpPr txBox="1">
              <a:spLocks noChangeArrowheads="1"/>
            </p:cNvSpPr>
            <p:nvPr/>
          </p:nvSpPr>
          <p:spPr bwMode="auto">
            <a:xfrm>
              <a:off x="2666" y="3312"/>
              <a:ext cx="2942"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1800" dirty="0">
                  <a:ea typeface="굴림" pitchFamily="50" charset="-127"/>
                </a:rPr>
                <a:t>N = 1000 		           (# generated samples)</a:t>
              </a:r>
            </a:p>
            <a:p>
              <a:r>
                <a:rPr lang="en-US" altLang="ko-KR" sz="1800" dirty="0">
                  <a:ea typeface="굴림" pitchFamily="50" charset="-127"/>
                </a:rPr>
                <a:t>N(Rain=true) = N([ _ , _ , true, _ ]) = 511 </a:t>
              </a:r>
            </a:p>
            <a:p>
              <a:r>
                <a:rPr lang="en-US" altLang="ko-KR" sz="1800" dirty="0">
                  <a:ea typeface="굴림" pitchFamily="50" charset="-127"/>
                </a:rPr>
                <a:t>			   (# of samples for this event)</a:t>
              </a:r>
            </a:p>
            <a:p>
              <a:r>
                <a:rPr lang="en-US" altLang="ko-KR" sz="1800" dirty="0">
                  <a:ea typeface="굴림" pitchFamily="50" charset="-127"/>
                </a:rPr>
                <a:t>P(Rain=true) = 0.511               (approximated probability) </a:t>
              </a:r>
            </a:p>
          </p:txBody>
        </p:sp>
        <p:sp>
          <p:nvSpPr>
            <p:cNvPr id="54302" name="Text Box 37"/>
            <p:cNvSpPr txBox="1">
              <a:spLocks noChangeArrowheads="1"/>
            </p:cNvSpPr>
            <p:nvPr/>
          </p:nvSpPr>
          <p:spPr bwMode="auto">
            <a:xfrm>
              <a:off x="2630" y="2992"/>
              <a:ext cx="795" cy="233"/>
            </a:xfrm>
            <a:prstGeom prst="rect">
              <a:avLst/>
            </a:prstGeom>
            <a:solidFill>
              <a:schemeClr val="bg1"/>
            </a:solidFill>
            <a:ln w="9525">
              <a:solidFill>
                <a:schemeClr val="tx1"/>
              </a:solidFill>
              <a:miter lim="800000"/>
              <a:headEnd/>
              <a:tailEnd/>
            </a:ln>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r>
                <a:rPr lang="en-US" altLang="ko-KR" sz="1800" dirty="0">
                  <a:ea typeface="굴림" pitchFamily="50" charset="-127"/>
                </a:rPr>
                <a:t>Estimating</a:t>
              </a:r>
            </a:p>
          </p:txBody>
        </p:sp>
      </p:grpSp>
      <p:sp>
        <p:nvSpPr>
          <p:cNvPr id="54299" name="Line 41"/>
          <p:cNvSpPr>
            <a:spLocks noChangeShapeType="1"/>
          </p:cNvSpPr>
          <p:nvPr/>
        </p:nvSpPr>
        <p:spPr bwMode="auto">
          <a:xfrm>
            <a:off x="4851846" y="2263552"/>
            <a:ext cx="3657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1" name="Slide Number Placeholder 3">
            <a:extLst>
              <a:ext uri="{FF2B5EF4-FFF2-40B4-BE49-F238E27FC236}">
                <a16:creationId xmlns:a16="http://schemas.microsoft.com/office/drawing/2014/main" id="{2B860903-E4D7-ED42-BD95-75ADA5608D3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91</a:t>
            </a:fld>
            <a:endParaRPr lang="de-DE" dirty="0"/>
          </a:p>
        </p:txBody>
      </p:sp>
    </p:spTree>
    <p:extLst>
      <p:ext uri="{BB962C8B-B14F-4D97-AF65-F5344CB8AC3E}">
        <p14:creationId xmlns:p14="http://schemas.microsoft.com/office/powerpoint/2010/main" val="2451431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23"/>
                                        </p:tgtEl>
                                        <p:attrNameLst>
                                          <p:attrName>style.visibility</p:attrName>
                                        </p:attrNameLst>
                                      </p:cBhvr>
                                      <p:to>
                                        <p:strVal val="visible"/>
                                      </p:to>
                                    </p:set>
                                    <p:animEffect transition="in" filter="blinds(horizontal)">
                                      <p:cBhvr>
                                        <p:cTn id="7" dur="500"/>
                                        <p:tgtEl>
                                          <p:spTgt spid="46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98"/>
                                        </p:tgtEl>
                                        <p:attrNameLst>
                                          <p:attrName>style.visibility</p:attrName>
                                        </p:attrNameLst>
                                      </p:cBhvr>
                                      <p:to>
                                        <p:strVal val="visible"/>
                                      </p:to>
                                    </p:set>
                                    <p:animEffect transition="in" filter="blinds(horizontal)">
                                      <p:cBhvr>
                                        <p:cTn id="12" dur="500"/>
                                        <p:tgtEl>
                                          <p:spTgt spid="46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124"/>
                                        </p:tgtEl>
                                        <p:attrNameLst>
                                          <p:attrName>style.visibility</p:attrName>
                                        </p:attrNameLst>
                                      </p:cBhvr>
                                      <p:to>
                                        <p:strVal val="visible"/>
                                      </p:to>
                                    </p:set>
                                    <p:animEffect transition="in" filter="blinds(horizontal)">
                                      <p:cBhvr>
                                        <p:cTn id="17" dur="500"/>
                                        <p:tgtEl>
                                          <p:spTgt spid="461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111"/>
                                        </p:tgtEl>
                                        <p:attrNameLst>
                                          <p:attrName>style.visibility</p:attrName>
                                        </p:attrNameLst>
                                      </p:cBhvr>
                                      <p:to>
                                        <p:strVal val="visible"/>
                                      </p:to>
                                    </p:set>
                                    <p:animEffect transition="in" filter="blinds(horizontal)">
                                      <p:cBhvr>
                                        <p:cTn id="22" dur="500"/>
                                        <p:tgtEl>
                                          <p:spTgt spid="461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125"/>
                                        </p:tgtEl>
                                        <p:attrNameLst>
                                          <p:attrName>style.visibility</p:attrName>
                                        </p:attrNameLst>
                                      </p:cBhvr>
                                      <p:to>
                                        <p:strVal val="visible"/>
                                      </p:to>
                                    </p:set>
                                    <p:animEffect transition="in" filter="blinds(horizontal)">
                                      <p:cBhvr>
                                        <p:cTn id="27" dur="500"/>
                                        <p:tgtEl>
                                          <p:spTgt spid="461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112"/>
                                        </p:tgtEl>
                                        <p:attrNameLst>
                                          <p:attrName>style.visibility</p:attrName>
                                        </p:attrNameLst>
                                      </p:cBhvr>
                                      <p:to>
                                        <p:strVal val="visible"/>
                                      </p:to>
                                    </p:set>
                                    <p:animEffect transition="in" filter="blinds(horizontal)">
                                      <p:cBhvr>
                                        <p:cTn id="32" dur="500"/>
                                        <p:tgtEl>
                                          <p:spTgt spid="461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126"/>
                                        </p:tgtEl>
                                        <p:attrNameLst>
                                          <p:attrName>style.visibility</p:attrName>
                                        </p:attrNameLst>
                                      </p:cBhvr>
                                      <p:to>
                                        <p:strVal val="visible"/>
                                      </p:to>
                                    </p:set>
                                    <p:animEffect transition="in" filter="blinds(horizontal)">
                                      <p:cBhvr>
                                        <p:cTn id="37" dur="500"/>
                                        <p:tgtEl>
                                          <p:spTgt spid="461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113"/>
                                        </p:tgtEl>
                                        <p:attrNameLst>
                                          <p:attrName>style.visibility</p:attrName>
                                        </p:attrNameLst>
                                      </p:cBhvr>
                                      <p:to>
                                        <p:strVal val="visible"/>
                                      </p:to>
                                    </p:set>
                                    <p:animEffect transition="in" filter="blinds(horizontal)">
                                      <p:cBhvr>
                                        <p:cTn id="42" dur="500"/>
                                        <p:tgtEl>
                                          <p:spTgt spid="461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4298"/>
                                        </p:tgtEl>
                                        <p:attrNameLst>
                                          <p:attrName>style.visibility</p:attrName>
                                        </p:attrNameLst>
                                      </p:cBhvr>
                                      <p:to>
                                        <p:strVal val="visible"/>
                                      </p:to>
                                    </p:set>
                                    <p:anim calcmode="lin" valueType="num">
                                      <p:cBhvr additive="base">
                                        <p:cTn id="47" dur="500" fill="hold"/>
                                        <p:tgtEl>
                                          <p:spTgt spid="54298"/>
                                        </p:tgtEl>
                                        <p:attrNameLst>
                                          <p:attrName>ppt_x</p:attrName>
                                        </p:attrNameLst>
                                      </p:cBhvr>
                                      <p:tavLst>
                                        <p:tav tm="0">
                                          <p:val>
                                            <p:strVal val="#ppt_x"/>
                                          </p:val>
                                        </p:tav>
                                        <p:tav tm="100000">
                                          <p:val>
                                            <p:strVal val="#ppt_x"/>
                                          </p:val>
                                        </p:tav>
                                      </p:tavLst>
                                    </p:anim>
                                    <p:anim calcmode="lin" valueType="num">
                                      <p:cBhvr additive="base">
                                        <p:cTn id="48" dur="500" fill="hold"/>
                                        <p:tgtEl>
                                          <p:spTgt spid="54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26" grpId="0" animBg="1"/>
      <p:bldP spid="46125" grpId="0" animBg="1"/>
      <p:bldP spid="46124" grpId="0" animBg="1"/>
      <p:bldP spid="46123" grpId="0" animBg="1"/>
      <p:bldP spid="46098" grpId="0"/>
      <p:bldP spid="46111" grpId="0"/>
      <p:bldP spid="46112" grpId="0"/>
      <p:bldP spid="461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Sampling from empty network</a:t>
            </a:r>
          </a:p>
        </p:txBody>
      </p:sp>
      <p:sp>
        <p:nvSpPr>
          <p:cNvPr id="2" name="Inhaltsplatzhalter 1"/>
          <p:cNvSpPr>
            <a:spLocks noGrp="1"/>
          </p:cNvSpPr>
          <p:nvPr>
            <p:ph idx="1"/>
          </p:nvPr>
        </p:nvSpPr>
        <p:spPr/>
        <p:txBody>
          <a:bodyPr/>
          <a:lstStyle/>
          <a:p>
            <a:r>
              <a:rPr lang="en-US" sz="2400" dirty="0"/>
              <a:t>Generating samples from a network that has no evidence associated with it (</a:t>
            </a:r>
            <a:r>
              <a:rPr lang="en-US" sz="2400" i="1" dirty="0"/>
              <a:t>empty </a:t>
            </a:r>
            <a:r>
              <a:rPr lang="en-US" sz="2400" dirty="0"/>
              <a:t>network)</a:t>
            </a:r>
          </a:p>
          <a:p>
            <a:r>
              <a:rPr lang="de-DE" sz="2400" dirty="0"/>
              <a:t>Basic </a:t>
            </a:r>
            <a:r>
              <a:rPr lang="de-DE" sz="2400" dirty="0" err="1"/>
              <a:t>idea</a:t>
            </a:r>
            <a:endParaRPr lang="de-DE" sz="2400" dirty="0"/>
          </a:p>
          <a:p>
            <a:pPr lvl="1"/>
            <a:r>
              <a:rPr lang="en-US" sz="2000" dirty="0"/>
              <a:t>sample a value for each variable in topological order</a:t>
            </a:r>
          </a:p>
          <a:p>
            <a:pPr lvl="1"/>
            <a:r>
              <a:rPr lang="en-US" sz="2000" dirty="0"/>
              <a:t>using the specified conditional probabilities</a:t>
            </a:r>
            <a:endParaRPr lang="de-DE" sz="2000" dirty="0"/>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82" y="3501008"/>
            <a:ext cx="8458200" cy="287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7C9E1663-B411-F345-A6A3-D9486CF0375C}"/>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92</a:t>
            </a:fld>
            <a:endParaRPr lang="de-DE" dirty="0"/>
          </a:p>
        </p:txBody>
      </p:sp>
    </p:spTree>
    <p:extLst>
      <p:ext uri="{BB962C8B-B14F-4D97-AF65-F5344CB8AC3E}">
        <p14:creationId xmlns:p14="http://schemas.microsoft.com/office/powerpoint/2010/main" val="11596359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Properties</a:t>
            </a:r>
          </a:p>
        </p:txBody>
      </p:sp>
      <p:sp>
        <p:nvSpPr>
          <p:cNvPr id="3" name="Inhaltsplatzhalter 2"/>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4221"/>
            <a:ext cx="7738521" cy="4752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9CE6E872-1E86-B04B-8154-DD3D28A686C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93</a:t>
            </a:fld>
            <a:endParaRPr lang="de-DE" dirty="0"/>
          </a:p>
        </p:txBody>
      </p:sp>
    </p:spTree>
    <p:extLst>
      <p:ext uri="{BB962C8B-B14F-4D97-AF65-F5344CB8AC3E}">
        <p14:creationId xmlns:p14="http://schemas.microsoft.com/office/powerpoint/2010/main" val="4214973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if evidence is given?</a:t>
            </a:r>
          </a:p>
        </p:txBody>
      </p:sp>
      <p:sp>
        <p:nvSpPr>
          <p:cNvPr id="3" name="Inhaltsplatzhalter 2"/>
          <p:cNvSpPr>
            <a:spLocks noGrp="1"/>
          </p:cNvSpPr>
          <p:nvPr>
            <p:ph idx="1"/>
          </p:nvPr>
        </p:nvSpPr>
        <p:spPr/>
        <p:txBody>
          <a:bodyPr/>
          <a:lstStyle/>
          <a:p>
            <a:r>
              <a:rPr lang="en-US" dirty="0"/>
              <a:t>Sampling as defined above would generate cases that cannot be used</a:t>
            </a:r>
          </a:p>
        </p:txBody>
      </p:sp>
      <p:sp>
        <p:nvSpPr>
          <p:cNvPr id="4" name="Slide Number Placeholder 3">
            <a:extLst>
              <a:ext uri="{FF2B5EF4-FFF2-40B4-BE49-F238E27FC236}">
                <a16:creationId xmlns:a16="http://schemas.microsoft.com/office/drawing/2014/main" id="{A5B72BA5-4573-0644-B269-8B9A25DF911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94</a:t>
            </a:fld>
            <a:endParaRPr lang="de-DE" dirty="0"/>
          </a:p>
        </p:txBody>
      </p:sp>
    </p:spTree>
    <p:extLst>
      <p:ext uri="{BB962C8B-B14F-4D97-AF65-F5344CB8AC3E}">
        <p14:creationId xmlns:p14="http://schemas.microsoft.com/office/powerpoint/2010/main" val="6190682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r>
              <a:rPr lang="en-US" altLang="ko-KR" dirty="0">
                <a:ea typeface="굴림" pitchFamily="50" charset="-127"/>
              </a:rPr>
              <a:t>Used to compute conditional probabilities</a:t>
            </a:r>
          </a:p>
          <a:p>
            <a:r>
              <a:rPr lang="en-US" altLang="ko-KR" dirty="0">
                <a:ea typeface="굴림" pitchFamily="50" charset="-127"/>
              </a:rPr>
              <a:t>Procedure</a:t>
            </a:r>
          </a:p>
          <a:p>
            <a:pPr lvl="1"/>
            <a:r>
              <a:rPr lang="en-US" altLang="ko-KR" dirty="0">
                <a:ea typeface="굴림" pitchFamily="50" charset="-127"/>
              </a:rPr>
              <a:t>Generating sample from prior distribution specified by the Bayesian Network</a:t>
            </a:r>
          </a:p>
          <a:p>
            <a:pPr lvl="1"/>
            <a:r>
              <a:rPr lang="en-US" altLang="ko-KR" dirty="0">
                <a:ea typeface="굴림" pitchFamily="50" charset="-127"/>
              </a:rPr>
              <a:t>Rejecting all attempts that do not match the evidence</a:t>
            </a:r>
          </a:p>
          <a:p>
            <a:pPr lvl="1"/>
            <a:r>
              <a:rPr lang="en-US" altLang="ko-KR" dirty="0">
                <a:ea typeface="굴림" pitchFamily="50" charset="-127"/>
              </a:rPr>
              <a:t>Estimating probability</a:t>
            </a:r>
          </a:p>
        </p:txBody>
      </p:sp>
      <p:sp>
        <p:nvSpPr>
          <p:cNvPr id="4" name="Rectangle 2"/>
          <p:cNvSpPr>
            <a:spLocks noGrp="1" noChangeArrowheads="1"/>
          </p:cNvSpPr>
          <p:nvPr>
            <p:ph type="title"/>
          </p:nvPr>
        </p:nvSpPr>
        <p:spPr>
          <a:xfrm>
            <a:off x="457200" y="197768"/>
            <a:ext cx="8229600" cy="1143000"/>
          </a:xfrm>
        </p:spPr>
        <p:txBody>
          <a:bodyPr/>
          <a:lstStyle/>
          <a:p>
            <a:r>
              <a:rPr lang="en-US" dirty="0"/>
              <a:t>Rejection Sampling</a:t>
            </a:r>
          </a:p>
        </p:txBody>
      </p:sp>
      <p:sp>
        <p:nvSpPr>
          <p:cNvPr id="5" name="Slide Number Placeholder 3">
            <a:extLst>
              <a:ext uri="{FF2B5EF4-FFF2-40B4-BE49-F238E27FC236}">
                <a16:creationId xmlns:a16="http://schemas.microsoft.com/office/drawing/2014/main" id="{4A7AB6D4-F168-1A48-B29C-039860A35BE9}"/>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95</a:t>
            </a:fld>
            <a:endParaRPr lang="de-DE" dirty="0"/>
          </a:p>
        </p:txBody>
      </p:sp>
    </p:spTree>
    <p:extLst>
      <p:ext uri="{BB962C8B-B14F-4D97-AF65-F5344CB8AC3E}">
        <p14:creationId xmlns:p14="http://schemas.microsoft.com/office/powerpoint/2010/main" val="28671955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97768"/>
            <a:ext cx="8229600" cy="1143000"/>
          </a:xfrm>
        </p:spPr>
        <p:txBody>
          <a:bodyPr/>
          <a:lstStyle/>
          <a:p>
            <a:r>
              <a:rPr lang="en-US" dirty="0"/>
              <a:t>Rejection Sampling</a:t>
            </a: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86953"/>
            <a:ext cx="8679025" cy="3316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F00F033-B4F3-AF46-97DC-51126AAE573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96</a:t>
            </a:fld>
            <a:endParaRPr lang="de-DE" dirty="0"/>
          </a:p>
        </p:txBody>
      </p:sp>
    </p:spTree>
    <p:extLst>
      <p:ext uri="{BB962C8B-B14F-4D97-AF65-F5344CB8AC3E}">
        <p14:creationId xmlns:p14="http://schemas.microsoft.com/office/powerpoint/2010/main" val="18175707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pPr>
              <a:lnSpc>
                <a:spcPct val="80000"/>
              </a:lnSpc>
            </a:pPr>
            <a:r>
              <a:rPr lang="en-US" altLang="ko-KR" sz="2000" dirty="0">
                <a:ea typeface="굴림" pitchFamily="50" charset="-127"/>
              </a:rPr>
              <a:t>Let us assume we want to estimate </a:t>
            </a:r>
            <a:r>
              <a:rPr lang="en-US" altLang="ko-KR" sz="2000" dirty="0">
                <a:solidFill>
                  <a:srgbClr val="008380"/>
                </a:solidFill>
                <a:ea typeface="굴림" pitchFamily="50" charset="-127"/>
              </a:rPr>
              <a:t>P(</a:t>
            </a:r>
            <a:r>
              <a:rPr lang="en-US" altLang="ko-KR" sz="2000" dirty="0" err="1">
                <a:solidFill>
                  <a:srgbClr val="008380"/>
                </a:solidFill>
                <a:ea typeface="굴림" pitchFamily="50" charset="-127"/>
              </a:rPr>
              <a:t>Rain|Sprinkler</a:t>
            </a:r>
            <a:r>
              <a:rPr lang="en-US" altLang="ko-KR" sz="2000" dirty="0">
                <a:solidFill>
                  <a:srgbClr val="008380"/>
                </a:solidFill>
                <a:ea typeface="굴림" pitchFamily="50" charset="-127"/>
              </a:rPr>
              <a:t> = true) </a:t>
            </a:r>
            <a:r>
              <a:rPr lang="en-US" altLang="ko-KR" sz="2000" dirty="0">
                <a:ea typeface="굴림" pitchFamily="50" charset="-127"/>
              </a:rPr>
              <a:t>with 100 samples</a:t>
            </a:r>
          </a:p>
          <a:p>
            <a:pPr>
              <a:lnSpc>
                <a:spcPct val="80000"/>
              </a:lnSpc>
            </a:pPr>
            <a:endParaRPr lang="en-US" altLang="ko-KR" sz="2000" dirty="0">
              <a:ea typeface="굴림" pitchFamily="50" charset="-127"/>
            </a:endParaRPr>
          </a:p>
          <a:p>
            <a:pPr>
              <a:lnSpc>
                <a:spcPct val="80000"/>
              </a:lnSpc>
            </a:pPr>
            <a:r>
              <a:rPr lang="en-US" altLang="ko-KR" sz="2000" dirty="0">
                <a:ea typeface="굴림" pitchFamily="50" charset="-127"/>
              </a:rPr>
              <a:t>100 samples</a:t>
            </a:r>
          </a:p>
          <a:p>
            <a:pPr lvl="1">
              <a:lnSpc>
                <a:spcPct val="80000"/>
              </a:lnSpc>
            </a:pPr>
            <a:r>
              <a:rPr lang="en-US" altLang="ko-KR" sz="1800" dirty="0">
                <a:ea typeface="굴림" pitchFamily="50" charset="-127"/>
              </a:rPr>
              <a:t>73 samples =&gt; </a:t>
            </a:r>
            <a:r>
              <a:rPr lang="en-US" altLang="ko-KR" sz="1800" dirty="0">
                <a:solidFill>
                  <a:srgbClr val="008380"/>
                </a:solidFill>
                <a:ea typeface="굴림" pitchFamily="50" charset="-127"/>
              </a:rPr>
              <a:t>Sprinkler = false</a:t>
            </a:r>
          </a:p>
          <a:p>
            <a:pPr lvl="1">
              <a:lnSpc>
                <a:spcPct val="80000"/>
              </a:lnSpc>
            </a:pPr>
            <a:r>
              <a:rPr lang="en-US" altLang="ko-KR" sz="1800" dirty="0">
                <a:ea typeface="굴림" pitchFamily="50" charset="-127"/>
              </a:rPr>
              <a:t>27 samples =&gt; </a:t>
            </a:r>
            <a:r>
              <a:rPr lang="en-US" altLang="ko-KR" sz="1800" dirty="0">
                <a:solidFill>
                  <a:srgbClr val="008380"/>
                </a:solidFill>
                <a:ea typeface="굴림" pitchFamily="50" charset="-127"/>
              </a:rPr>
              <a:t>Sprinkler = true</a:t>
            </a:r>
          </a:p>
          <a:p>
            <a:pPr lvl="2">
              <a:lnSpc>
                <a:spcPct val="80000"/>
              </a:lnSpc>
            </a:pPr>
            <a:r>
              <a:rPr lang="en-US" altLang="ko-KR" sz="1600" dirty="0">
                <a:ea typeface="굴림" pitchFamily="50" charset="-127"/>
              </a:rPr>
              <a:t>8 samples =&gt; </a:t>
            </a:r>
            <a:r>
              <a:rPr lang="en-US" altLang="ko-KR" sz="1600" dirty="0">
                <a:solidFill>
                  <a:srgbClr val="008380"/>
                </a:solidFill>
                <a:ea typeface="굴림" pitchFamily="50" charset="-127"/>
              </a:rPr>
              <a:t>Rain = true</a:t>
            </a:r>
          </a:p>
          <a:p>
            <a:pPr lvl="2">
              <a:lnSpc>
                <a:spcPct val="80000"/>
              </a:lnSpc>
            </a:pPr>
            <a:r>
              <a:rPr lang="en-US" altLang="ko-KR" sz="1600" dirty="0">
                <a:ea typeface="굴림" pitchFamily="50" charset="-127"/>
              </a:rPr>
              <a:t>19 samples =&gt;  </a:t>
            </a:r>
            <a:r>
              <a:rPr lang="en-US" altLang="ko-KR" sz="1600" dirty="0">
                <a:solidFill>
                  <a:srgbClr val="008380"/>
                </a:solidFill>
                <a:ea typeface="굴림" pitchFamily="50" charset="-127"/>
              </a:rPr>
              <a:t>Rain = false</a:t>
            </a:r>
          </a:p>
          <a:p>
            <a:pPr lvl="2">
              <a:lnSpc>
                <a:spcPct val="80000"/>
              </a:lnSpc>
            </a:pPr>
            <a:endParaRPr lang="en-US" altLang="ko-KR" sz="1600" dirty="0">
              <a:ea typeface="굴림" pitchFamily="50" charset="-127"/>
            </a:endParaRPr>
          </a:p>
          <a:p>
            <a:pPr>
              <a:lnSpc>
                <a:spcPct val="80000"/>
              </a:lnSpc>
            </a:pPr>
            <a:r>
              <a:rPr lang="en-US" altLang="ko-KR" sz="2000" dirty="0">
                <a:solidFill>
                  <a:srgbClr val="008380"/>
                </a:solidFill>
                <a:ea typeface="굴림" pitchFamily="50" charset="-127"/>
              </a:rPr>
              <a:t>P(</a:t>
            </a:r>
            <a:r>
              <a:rPr lang="en-US" altLang="ko-KR" sz="2000" dirty="0" err="1">
                <a:solidFill>
                  <a:srgbClr val="008380"/>
                </a:solidFill>
                <a:ea typeface="굴림" pitchFamily="50" charset="-127"/>
              </a:rPr>
              <a:t>Rain|Sprinkler</a:t>
            </a:r>
            <a:r>
              <a:rPr lang="en-US" altLang="ko-KR" sz="2000" dirty="0">
                <a:solidFill>
                  <a:srgbClr val="008380"/>
                </a:solidFill>
                <a:ea typeface="굴림" pitchFamily="50" charset="-127"/>
              </a:rPr>
              <a:t> = true) = NORMALIZE((8,19)) = (0.296,0.704)</a:t>
            </a:r>
          </a:p>
          <a:p>
            <a:pPr>
              <a:lnSpc>
                <a:spcPct val="80000"/>
              </a:lnSpc>
            </a:pPr>
            <a:endParaRPr lang="en-US" altLang="ko-KR" sz="2000" dirty="0">
              <a:ea typeface="굴림" pitchFamily="50" charset="-127"/>
            </a:endParaRPr>
          </a:p>
          <a:p>
            <a:pPr>
              <a:lnSpc>
                <a:spcPct val="80000"/>
              </a:lnSpc>
            </a:pPr>
            <a:r>
              <a:rPr lang="en-US" altLang="ko-KR" sz="2000" dirty="0">
                <a:ea typeface="굴림" pitchFamily="50" charset="-127"/>
              </a:rPr>
              <a:t>Problem</a:t>
            </a:r>
          </a:p>
          <a:p>
            <a:pPr lvl="1">
              <a:lnSpc>
                <a:spcPct val="80000"/>
              </a:lnSpc>
            </a:pPr>
            <a:r>
              <a:rPr lang="en-US" altLang="ko-KR" sz="1800" dirty="0">
                <a:ea typeface="굴림" pitchFamily="50" charset="-127"/>
              </a:rPr>
              <a:t>It rejects too many samples</a:t>
            </a:r>
          </a:p>
        </p:txBody>
      </p:sp>
      <p:sp>
        <p:nvSpPr>
          <p:cNvPr id="6" name="Rectangle 2"/>
          <p:cNvSpPr>
            <a:spLocks noGrp="1" noChangeArrowheads="1"/>
          </p:cNvSpPr>
          <p:nvPr>
            <p:ph type="title"/>
          </p:nvPr>
        </p:nvSpPr>
        <p:spPr>
          <a:xfrm>
            <a:off x="457200" y="197768"/>
            <a:ext cx="8229600" cy="1143000"/>
          </a:xfrm>
        </p:spPr>
        <p:txBody>
          <a:bodyPr/>
          <a:lstStyle/>
          <a:p>
            <a:r>
              <a:rPr lang="en-US" dirty="0"/>
              <a:t>Rejection Sampling Example</a:t>
            </a:r>
          </a:p>
        </p:txBody>
      </p:sp>
      <p:sp>
        <p:nvSpPr>
          <p:cNvPr id="4" name="Slide Number Placeholder 3">
            <a:extLst>
              <a:ext uri="{FF2B5EF4-FFF2-40B4-BE49-F238E27FC236}">
                <a16:creationId xmlns:a16="http://schemas.microsoft.com/office/drawing/2014/main" id="{7B70FCFE-A3AE-9C47-A4C2-DC1E0DC7DA5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97</a:t>
            </a:fld>
            <a:endParaRPr lang="de-DE" dirty="0"/>
          </a:p>
        </p:txBody>
      </p:sp>
    </p:spTree>
    <p:extLst>
      <p:ext uri="{BB962C8B-B14F-4D97-AF65-F5344CB8AC3E}">
        <p14:creationId xmlns:p14="http://schemas.microsoft.com/office/powerpoint/2010/main" val="2522021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97768"/>
            <a:ext cx="8229600" cy="1143000"/>
          </a:xfrm>
        </p:spPr>
        <p:txBody>
          <a:bodyPr/>
          <a:lstStyle/>
          <a:p>
            <a:r>
              <a:rPr lang="en-US" dirty="0"/>
              <a:t>Analysis of rejection sampling</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349500"/>
            <a:ext cx="7467600" cy="380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9BDE4C4-346F-924D-8D4A-06ABF63655E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98</a:t>
            </a:fld>
            <a:endParaRPr lang="de-DE" dirty="0"/>
          </a:p>
        </p:txBody>
      </p:sp>
    </p:spTree>
    <p:extLst>
      <p:ext uri="{BB962C8B-B14F-4D97-AF65-F5344CB8AC3E}">
        <p14:creationId xmlns:p14="http://schemas.microsoft.com/office/powerpoint/2010/main" val="94508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188640"/>
            <a:ext cx="8229600" cy="503238"/>
          </a:xfrm>
        </p:spPr>
        <p:txBody>
          <a:bodyPr/>
          <a:lstStyle/>
          <a:p>
            <a:r>
              <a:rPr lang="en-US" altLang="ko-KR" sz="3600" dirty="0">
                <a:ea typeface="굴림" pitchFamily="50" charset="-127"/>
              </a:rPr>
              <a:t>Likelihood Weighting</a:t>
            </a:r>
          </a:p>
        </p:txBody>
      </p:sp>
      <p:sp>
        <p:nvSpPr>
          <p:cNvPr id="59395" name="Rectangle 3"/>
          <p:cNvSpPr>
            <a:spLocks noGrp="1" noChangeArrowheads="1"/>
          </p:cNvSpPr>
          <p:nvPr>
            <p:ph type="body" idx="1"/>
          </p:nvPr>
        </p:nvSpPr>
        <p:spPr/>
        <p:txBody>
          <a:bodyPr/>
          <a:lstStyle/>
          <a:p>
            <a:pPr>
              <a:lnSpc>
                <a:spcPct val="90000"/>
              </a:lnSpc>
            </a:pPr>
            <a:r>
              <a:rPr lang="en-US" altLang="ko-KR" dirty="0">
                <a:ea typeface="굴림" pitchFamily="50" charset="-127"/>
              </a:rPr>
              <a:t>Goal</a:t>
            </a:r>
          </a:p>
          <a:p>
            <a:pPr lvl="1">
              <a:lnSpc>
                <a:spcPct val="90000"/>
              </a:lnSpc>
            </a:pPr>
            <a:r>
              <a:rPr lang="en-US" altLang="ko-KR" dirty="0">
                <a:ea typeface="굴림" pitchFamily="50" charset="-127"/>
              </a:rPr>
              <a:t>Avoiding inefficiency of rejection sampling</a:t>
            </a:r>
          </a:p>
          <a:p>
            <a:pPr lvl="1">
              <a:lnSpc>
                <a:spcPct val="90000"/>
              </a:lnSpc>
            </a:pPr>
            <a:endParaRPr lang="en-US" altLang="ko-KR" dirty="0">
              <a:ea typeface="굴림" pitchFamily="50" charset="-127"/>
            </a:endParaRPr>
          </a:p>
          <a:p>
            <a:pPr>
              <a:lnSpc>
                <a:spcPct val="90000"/>
              </a:lnSpc>
            </a:pPr>
            <a:r>
              <a:rPr lang="en-US" altLang="ko-KR" dirty="0">
                <a:ea typeface="굴림" pitchFamily="50" charset="-127"/>
              </a:rPr>
              <a:t>Idea</a:t>
            </a:r>
          </a:p>
          <a:p>
            <a:pPr lvl="1">
              <a:lnSpc>
                <a:spcPct val="90000"/>
              </a:lnSpc>
            </a:pPr>
            <a:r>
              <a:rPr lang="en-US" altLang="ko-KR" dirty="0">
                <a:ea typeface="굴림" pitchFamily="50" charset="-127"/>
              </a:rPr>
              <a:t>Generating only events consistent with evidence</a:t>
            </a:r>
          </a:p>
          <a:p>
            <a:pPr lvl="1">
              <a:lnSpc>
                <a:spcPct val="90000"/>
              </a:lnSpc>
            </a:pPr>
            <a:r>
              <a:rPr lang="en-US" altLang="ko-KR" dirty="0">
                <a:ea typeface="굴림" pitchFamily="50" charset="-127"/>
              </a:rPr>
              <a:t>Each event is weighted by </a:t>
            </a:r>
            <a:r>
              <a:rPr lang="en-US" altLang="ko-KR" dirty="0">
                <a:solidFill>
                  <a:srgbClr val="0000FF"/>
                </a:solidFill>
                <a:ea typeface="굴림" pitchFamily="50" charset="-127"/>
              </a:rPr>
              <a:t>likelihood</a:t>
            </a:r>
            <a:r>
              <a:rPr lang="en-US" altLang="ko-KR" dirty="0">
                <a:ea typeface="굴림" pitchFamily="50" charset="-127"/>
              </a:rPr>
              <a:t> that the event accords to the evidence</a:t>
            </a:r>
          </a:p>
          <a:p>
            <a:pPr>
              <a:lnSpc>
                <a:spcPct val="90000"/>
              </a:lnSpc>
            </a:pPr>
            <a:endParaRPr lang="en-US" altLang="ko-KR" dirty="0">
              <a:ea typeface="굴림" pitchFamily="50" charset="-127"/>
            </a:endParaRPr>
          </a:p>
        </p:txBody>
      </p:sp>
      <p:sp>
        <p:nvSpPr>
          <p:cNvPr id="4" name="Slide Number Placeholder 3">
            <a:extLst>
              <a:ext uri="{FF2B5EF4-FFF2-40B4-BE49-F238E27FC236}">
                <a16:creationId xmlns:a16="http://schemas.microsoft.com/office/drawing/2014/main" id="{35FBE653-1A07-334C-B62B-093D1093A34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99</a:t>
            </a:fld>
            <a:endParaRPr lang="de-DE" dirty="0"/>
          </a:p>
        </p:txBody>
      </p:sp>
    </p:spTree>
    <p:extLst>
      <p:ext uri="{BB962C8B-B14F-4D97-AF65-F5344CB8AC3E}">
        <p14:creationId xmlns:p14="http://schemas.microsoft.com/office/powerpoint/2010/main" val="2739611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WIDTH" val="21"/>
  <p:tag name="PICTUREFILESIZE" val="1606"/>
  <p:tag name="TEXPOINT" val="latex"/>
  <p:tag name="SOURCE" val="\documentclass{article}&#10;\pagestyle{empty}&#10;\begin{document}&#10;&#10;$\Pi_{i=1}^{n}$&#10;\end{document}"/>
  <p:tag name="EXTERNALNAME" val="TP_tmp"/>
  <p:tag name="BLEND" val="0"/>
  <p:tag name="TRANSPARENT" val="0"/>
  <p:tag name="RESOLUTION" val="1200"/>
  <p:tag name="WORKAROUNDTRANSPARENCYBUG" val="0"/>
  <p:tag name="ALLOWFONTSUBSTITUTION" val="0"/>
  <p:tag name="BITMAPFORMAT" val="png16m"/>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4133</TotalTime>
  <Words>13029</Words>
  <Application>Microsoft Macintosh PowerPoint</Application>
  <PresentationFormat>On-screen Show (4:3)</PresentationFormat>
  <Paragraphs>1936</Paragraphs>
  <Slides>172</Slides>
  <Notes>121</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5</vt:i4>
      </vt:variant>
      <vt:variant>
        <vt:lpstr>Slide Titles</vt:lpstr>
      </vt:variant>
      <vt:variant>
        <vt:i4>172</vt:i4>
      </vt:variant>
    </vt:vector>
  </HeadingPairs>
  <TitlesOfParts>
    <vt:vector size="195" baseType="lpstr">
      <vt:lpstr>Arial Unicode MS</vt:lpstr>
      <vt:lpstr>Arial</vt:lpstr>
      <vt:lpstr>Calibri</vt:lpstr>
      <vt:lpstr>Cambria Math</vt:lpstr>
      <vt:lpstr>Comic Sans MS</vt:lpstr>
      <vt:lpstr>Courier New</vt:lpstr>
      <vt:lpstr>Freestyle Script</vt:lpstr>
      <vt:lpstr>Helvetica</vt:lpstr>
      <vt:lpstr>Lucida Grande</vt:lpstr>
      <vt:lpstr>Monotype Sorts</vt:lpstr>
      <vt:lpstr>Myriad Pro</vt:lpstr>
      <vt:lpstr>Symbol</vt:lpstr>
      <vt:lpstr>Tahoma</vt:lpstr>
      <vt:lpstr>Times</vt:lpstr>
      <vt:lpstr>Times New Roman</vt:lpstr>
      <vt:lpstr>Verdana</vt:lpstr>
      <vt:lpstr>Wingdings</vt:lpstr>
      <vt:lpstr>7_Standarddesign</vt:lpstr>
      <vt:lpstr>Microsoft Clip Gallery</vt:lpstr>
      <vt:lpstr>Microsoft Graph Chart</vt:lpstr>
      <vt:lpstr>Formel</vt:lpstr>
      <vt:lpstr>Equation</vt:lpstr>
      <vt:lpstr>Image</vt:lpstr>
      <vt:lpstr>Non-Standard-Datenbanken und Data Mining</vt:lpstr>
      <vt:lpstr>Übersicht</vt:lpstr>
      <vt:lpstr>Beispiel</vt:lpstr>
      <vt:lpstr>Bayesian Approach: Prior probability</vt:lpstr>
      <vt:lpstr>Full joint probability distribution</vt:lpstr>
      <vt:lpstr>Discrete random variables: Notation</vt:lpstr>
      <vt:lpstr>Inference by enumeration</vt:lpstr>
      <vt:lpstr>Conditional probability</vt:lpstr>
      <vt:lpstr>Conditional probability</vt:lpstr>
      <vt:lpstr>Marginalization and conditioning</vt:lpstr>
      <vt:lpstr>Inference by enumeration</vt:lpstr>
      <vt:lpstr>Inference by enumeration</vt:lpstr>
      <vt:lpstr>Normalization</vt:lpstr>
      <vt:lpstr>Inference by enumeration, contd.</vt:lpstr>
      <vt:lpstr>Independence</vt:lpstr>
      <vt:lpstr>Conditional independence</vt:lpstr>
      <vt:lpstr>Representation of Domain Knowledge</vt:lpstr>
      <vt:lpstr>Conditional independence contd.</vt:lpstr>
      <vt:lpstr>Naïve Bayes Model</vt:lpstr>
      <vt:lpstr>Agents</vt:lpstr>
      <vt:lpstr>Uncertain Evidence: Updating the Belief State</vt:lpstr>
      <vt:lpstr>Uncertain Evidence: Updating the Belief State</vt:lpstr>
      <vt:lpstr>Uncertain Evidence: Updating the Belief State</vt:lpstr>
      <vt:lpstr>Issues</vt:lpstr>
      <vt:lpstr>PowerPoint Presentation</vt:lpstr>
      <vt:lpstr>Bayesian networks</vt:lpstr>
      <vt:lpstr>Example</vt:lpstr>
      <vt:lpstr>Example</vt:lpstr>
      <vt:lpstr>Example contd.</vt:lpstr>
      <vt:lpstr>Compactness</vt:lpstr>
      <vt:lpstr>Semantics</vt:lpstr>
      <vt:lpstr>PowerPoint Presentation</vt:lpstr>
      <vt:lpstr>Evaluation Tree</vt:lpstr>
      <vt:lpstr>Learning BNs: Data Science w/ Complete Data</vt:lpstr>
      <vt:lpstr>Maximum-Likelihood-Parameterschätzung</vt:lpstr>
      <vt:lpstr>Anwendungsbeispiel Bonbonfabrik</vt:lpstr>
      <vt:lpstr>Anwendungsbeispiel Bonbonfabrik</vt:lpstr>
      <vt:lpstr>Anwendungsbeispiel Bonbonfabrik</vt:lpstr>
      <vt:lpstr>Maximum-Likelihood-Parameterschätzung</vt:lpstr>
      <vt:lpstr>Beliebte Anwendung: Naives Bayes-Modell</vt:lpstr>
      <vt:lpstr>Anwendung: Diagnose</vt:lpstr>
      <vt:lpstr>Constructing Bayesian networks</vt:lpstr>
      <vt:lpstr>Example</vt:lpstr>
      <vt:lpstr>Example</vt:lpstr>
      <vt:lpstr>Example</vt:lpstr>
      <vt:lpstr>Example</vt:lpstr>
      <vt:lpstr>Example</vt:lpstr>
      <vt:lpstr>Example contd.</vt:lpstr>
      <vt:lpstr>Hybrid (discrete+continuous) networks</vt:lpstr>
      <vt:lpstr>Continuous child variables</vt:lpstr>
      <vt:lpstr>Continuous child variables</vt:lpstr>
      <vt:lpstr>Noisy-OR-Representation</vt:lpstr>
      <vt:lpstr>PowerPoint Presentation</vt:lpstr>
      <vt:lpstr>PowerPoint Presentation</vt:lpstr>
      <vt:lpstr>Basic Objects of VE</vt:lpstr>
      <vt:lpstr>Basic Operations: Pointwise Product</vt:lpstr>
      <vt:lpstr>Join by pointwise product</vt:lpstr>
      <vt:lpstr>Basic Operations: Summing out</vt:lpstr>
      <vt:lpstr>Summing out</vt:lpstr>
      <vt:lpstr>VE result for Burglary Example</vt:lpstr>
      <vt:lpstr>Optimization by Finding Irrelevant Variables</vt:lpstr>
      <vt:lpstr>What else can we do?</vt:lpstr>
      <vt:lpstr>Polytree Bayesian Networks</vt:lpstr>
      <vt:lpstr>Our inference task</vt:lpstr>
      <vt:lpstr> ____  ____ __      ______  ______</vt:lpstr>
      <vt:lpstr> Counting soldiers example (beliefs)</vt:lpstr>
      <vt:lpstr> Counting soldiers example (locality)</vt:lpstr>
      <vt:lpstr> Counting soldiers example (in polytree)</vt:lpstr>
      <vt:lpstr>PowerPoint Presentation</vt:lpstr>
      <vt:lpstr>PowerPoint Presentation</vt:lpstr>
      <vt:lpstr>PowerPoint Presentation</vt:lpstr>
      <vt:lpstr>PowerPoint Presentation</vt:lpstr>
      <vt:lpstr>Pearl‘s belief propagation algorithm</vt:lpstr>
      <vt:lpstr>Pearl‘s Belief Propagation</vt:lpstr>
      <vt:lpstr>The  Messages</vt:lpstr>
      <vt:lpstr>The Evidence</vt:lpstr>
      <vt:lpstr>The Messages</vt:lpstr>
      <vt:lpstr>Combination of evidence in node V </vt:lpstr>
      <vt:lpstr> λ message combination </vt:lpstr>
      <vt:lpstr> π message combination</vt:lpstr>
      <vt:lpstr>Messages to pass</vt:lpstr>
      <vt:lpstr>Messages to pass</vt:lpstr>
      <vt:lpstr>Pearl’s Belief Propagation Algorithm</vt:lpstr>
      <vt:lpstr>Pearl’s Belief Propagation Algorithm</vt:lpstr>
      <vt:lpstr>Complexity</vt:lpstr>
      <vt:lpstr>Approximate Inference over BNs</vt:lpstr>
      <vt:lpstr>Approximation</vt:lpstr>
      <vt:lpstr>Approximate Inference in Bayesian Networks</vt:lpstr>
      <vt:lpstr>Inference by stochastic simulation</vt:lpstr>
      <vt:lpstr>Sampling A Value</vt:lpstr>
      <vt:lpstr>Example in simple case</vt:lpstr>
      <vt:lpstr>Sampling from empty network</vt:lpstr>
      <vt:lpstr>Properties</vt:lpstr>
      <vt:lpstr>What if evidence is given?</vt:lpstr>
      <vt:lpstr>Rejection Sampling</vt:lpstr>
      <vt:lpstr>Rejection Sampling</vt:lpstr>
      <vt:lpstr>Rejection Sampling Example</vt:lpstr>
      <vt:lpstr>Analysis of rejection sampling</vt:lpstr>
      <vt:lpstr>Likelihood Weighting</vt:lpstr>
      <vt:lpstr>Likelyhood Weighting: Example</vt:lpstr>
      <vt:lpstr>Likelyhood Weighting: Example</vt:lpstr>
      <vt:lpstr>Likelihood analysis</vt:lpstr>
      <vt:lpstr>Likelihood weighting</vt:lpstr>
      <vt:lpstr>Markov Chain Monte Carlo</vt:lpstr>
      <vt:lpstr>Markov Blanket</vt:lpstr>
      <vt:lpstr>PowerPoint Presentation</vt:lpstr>
      <vt:lpstr>Markov Chain Monte Carlo: Example</vt:lpstr>
      <vt:lpstr>MCMC</vt:lpstr>
      <vt:lpstr>Summary</vt:lpstr>
      <vt:lpstr>Acknowledgements</vt:lpstr>
      <vt:lpstr>Data Mining Bayesian Networks</vt:lpstr>
      <vt:lpstr>Full Bayesian Learning</vt:lpstr>
      <vt:lpstr>Example</vt:lpstr>
      <vt:lpstr>Full Bayesian Learning</vt:lpstr>
      <vt:lpstr>Example</vt:lpstr>
      <vt:lpstr>All-limes: Posterior Probability of H</vt:lpstr>
      <vt:lpstr>Prediction Probability</vt:lpstr>
      <vt:lpstr>Overview</vt:lpstr>
      <vt:lpstr>MAP approximation</vt:lpstr>
      <vt:lpstr>MAP approximation</vt:lpstr>
      <vt:lpstr>Bias</vt:lpstr>
      <vt:lpstr>Overview</vt:lpstr>
      <vt:lpstr>Maximum Likelihood (ML) Learning</vt:lpstr>
      <vt:lpstr>Maximum Likelihood (ML) Learning</vt:lpstr>
      <vt:lpstr>Overview</vt:lpstr>
      <vt:lpstr>Learning BNs: Data Science w/ Complete Data</vt:lpstr>
      <vt:lpstr>Maximum-Likelihood Estimation (MLE)</vt:lpstr>
      <vt:lpstr>Extension to MAP</vt:lpstr>
      <vt:lpstr>Überblick</vt:lpstr>
      <vt:lpstr>Parameterlernen mit versteckten Variablen</vt:lpstr>
      <vt:lpstr>Vermeintliche Lösung</vt:lpstr>
      <vt:lpstr>HeartDisease wegzulassen ist gar keine gute Lösung!</vt:lpstr>
      <vt:lpstr>Beispiel: Bonbonfabrik wieder einmal </vt:lpstr>
      <vt:lpstr>Expectation-Maximization (EM)</vt:lpstr>
      <vt:lpstr>EM: Generelle Idee</vt:lpstr>
      <vt:lpstr>EM: Generelle Idee</vt:lpstr>
      <vt:lpstr>EM: Wie funktioniert das mit Naive Bayes-Modelen</vt:lpstr>
      <vt:lpstr>EM: Initialisierung</vt:lpstr>
      <vt:lpstr>EM: Expectation-Schritt (Bestimmung der erwarteter Zahlen)</vt:lpstr>
      <vt:lpstr>PowerPoint Presentation</vt:lpstr>
      <vt:lpstr>EM: Expectation-Schritt (Bestimmung der erwarteter Zahlen)</vt:lpstr>
      <vt:lpstr>EM: Expectation-Schritt (Bestimmung der erwarteter Zahlen)</vt:lpstr>
      <vt:lpstr>EM: Generelle Idee</vt:lpstr>
      <vt:lpstr>Maximization-Schritt: (Verfeinerung der Parameter)</vt:lpstr>
      <vt:lpstr>EM-Zyklus</vt:lpstr>
      <vt:lpstr>Beispiel: Bonbonfabrik wieder einmal </vt:lpstr>
      <vt:lpstr>Daten</vt:lpstr>
      <vt:lpstr>EM: Initialisierung</vt:lpstr>
      <vt:lpstr>E-Schritt</vt:lpstr>
      <vt:lpstr>E-step</vt:lpstr>
      <vt:lpstr>M-Schritt</vt:lpstr>
      <vt:lpstr>Noch ein Parameter…</vt:lpstr>
      <vt:lpstr>Lernergebnis</vt:lpstr>
      <vt:lpstr>Lernergebnis</vt:lpstr>
      <vt:lpstr>EM: Diskussion</vt:lpstr>
      <vt:lpstr>Learning Bayesian network structures </vt:lpstr>
      <vt:lpstr>Model selection</vt:lpstr>
      <vt:lpstr>Structure selection: Scoring</vt:lpstr>
      <vt:lpstr>Heuristic search</vt:lpstr>
      <vt:lpstr>PowerPoint Presentation</vt:lpstr>
      <vt:lpstr>Local Search in Practice</vt:lpstr>
      <vt:lpstr>Local Search in Practice</vt:lpstr>
      <vt:lpstr>Structural EM [Friedman et al. 98]  </vt:lpstr>
      <vt:lpstr>Structural EM  </vt:lpstr>
      <vt:lpstr>Variations on a theme</vt:lpstr>
      <vt:lpstr>Big Datasets Destroy Simple Abstractions</vt:lpstr>
      <vt:lpstr>Bayesian Networks: Isomorphic Structures</vt:lpstr>
      <vt:lpstr>Attribute-Based Worlds</vt:lpstr>
      <vt:lpstr>Object-Relational Worlds</vt:lpstr>
      <vt:lpstr>St. Nordaf University</vt:lpstr>
      <vt:lpstr>Relational Bayesian Network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837</cp:revision>
  <cp:lastPrinted>2014-10-18T14:57:02Z</cp:lastPrinted>
  <dcterms:created xsi:type="dcterms:W3CDTF">2010-04-27T12:26:40Z</dcterms:created>
  <dcterms:modified xsi:type="dcterms:W3CDTF">2022-12-19T12:45:57Z</dcterms:modified>
</cp:coreProperties>
</file>