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88" r:id="rId2"/>
  </p:sldMasterIdLst>
  <p:notesMasterIdLst>
    <p:notesMasterId r:id="rId15"/>
  </p:notesMasterIdLst>
  <p:handoutMasterIdLst>
    <p:handoutMasterId r:id="rId16"/>
  </p:handoutMasterIdLst>
  <p:sldIdLst>
    <p:sldId id="421" r:id="rId3"/>
    <p:sldId id="394" r:id="rId4"/>
    <p:sldId id="420" r:id="rId5"/>
    <p:sldId id="353" r:id="rId6"/>
    <p:sldId id="357" r:id="rId7"/>
    <p:sldId id="417" r:id="rId8"/>
    <p:sldId id="418" r:id="rId9"/>
    <p:sldId id="404" r:id="rId10"/>
    <p:sldId id="312" r:id="rId11"/>
    <p:sldId id="313" r:id="rId12"/>
    <p:sldId id="314" r:id="rId13"/>
    <p:sldId id="422" r:id="rId14"/>
  </p:sldIdLst>
  <p:sldSz cx="9144000" cy="6858000" type="screen4x3"/>
  <p:notesSz cx="6858000" cy="9144000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0000"/>
    <a:srgbClr val="A50021"/>
    <a:srgbClr val="008000"/>
    <a:srgbClr val="0033CC"/>
    <a:srgbClr val="003399"/>
    <a:srgbClr val="FFFF66"/>
    <a:srgbClr val="FFFF99"/>
    <a:srgbClr val="FFFFCC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1348" autoAdjust="0"/>
    <p:restoredTop sz="86463" autoAdjust="0"/>
  </p:normalViewPr>
  <p:slideViewPr>
    <p:cSldViewPr snapToObjects="1">
      <p:cViewPr varScale="1">
        <p:scale>
          <a:sx n="105" d="100"/>
          <a:sy n="105" d="100"/>
        </p:scale>
        <p:origin x="1280" y="19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599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ADEBB355-176D-4F30-ACDF-772ECDBD27FE}" type="datetimeFigureOut">
              <a:rPr lang="en-US"/>
              <a:pPr>
                <a:defRPr/>
              </a:pPr>
              <a:t>1/19/23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AE450F33-057B-47B8-AB66-A9278ACAF5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777223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8798DB7C-9606-499D-8162-599412FCA45C}" type="datetimeFigureOut">
              <a:rPr lang="en-US"/>
              <a:pPr>
                <a:defRPr/>
              </a:pPr>
              <a:t>1/19/23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5B2E2B5A-1D01-47C6-A2C3-F9B97143DA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686435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B2E2B5A-1D01-47C6-A2C3-F9B97143DA4F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29270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B2E2B5A-1D01-47C6-A2C3-F9B97143DA4F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152707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B2E2B5A-1D01-47C6-A2C3-F9B97143DA4F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57023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648072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052736"/>
            <a:ext cx="4041648" cy="5104224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052736"/>
            <a:ext cx="4041648" cy="510117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457200" y="-13394"/>
            <a:ext cx="8229600" cy="778098"/>
          </a:xfrm>
        </p:spPr>
        <p:txBody>
          <a:bodyPr>
            <a:normAutofit/>
          </a:bodyPr>
          <a:lstStyle>
            <a:lvl1pPr algn="r">
              <a:defRPr sz="4000"/>
            </a:lvl1pPr>
          </a:lstStyle>
          <a:p>
            <a:r>
              <a:rPr lang="de-DE" dirty="0"/>
              <a:t>Titelmasterformat durch Klicken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711349"/>
            <a:ext cx="8229600" cy="4525963"/>
          </a:xfrm>
        </p:spPr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648072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052736"/>
            <a:ext cx="4041648" cy="5104224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052736"/>
            <a:ext cx="4041648" cy="510117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8032463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457200" y="-13394"/>
            <a:ext cx="8229600" cy="778098"/>
          </a:xfrm>
        </p:spPr>
        <p:txBody>
          <a:bodyPr>
            <a:normAutofit/>
          </a:bodyPr>
          <a:lstStyle>
            <a:lvl1pPr algn="r">
              <a:defRPr sz="4000"/>
            </a:lvl1pPr>
          </a:lstStyle>
          <a:p>
            <a:r>
              <a:rPr lang="de-DE" dirty="0"/>
              <a:t>Titelmasterformat durch Klicken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711349"/>
            <a:ext cx="8229600" cy="4525963"/>
          </a:xfrm>
        </p:spPr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35766128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626082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 algn="ctr">
              <a:defRPr/>
            </a:lvl1pPr>
          </a:lstStyle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/>
              <a:t>Master-Untertitelformat bearbeiten</a:t>
            </a:r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2627313" y="6400800"/>
            <a:ext cx="1223962" cy="196850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33725" y="6400800"/>
            <a:ext cx="2895600" cy="196850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B34403-92B1-A544-A7FD-95466AC3179C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520048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21"/>
          <p:cNvSpPr>
            <a:spLocks noGrp="1"/>
          </p:cNvSpPr>
          <p:nvPr>
            <p:ph type="title"/>
          </p:nvPr>
        </p:nvSpPr>
        <p:spPr bwMode="auto">
          <a:xfrm>
            <a:off x="457200" y="-297905"/>
            <a:ext cx="8229600" cy="9906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7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457200" y="1219200"/>
            <a:ext cx="8229600" cy="4910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9" name="Straight Connector 28"/>
          <p:cNvSpPr>
            <a:spLocks noChangeShapeType="1"/>
          </p:cNvSpPr>
          <p:nvPr userDrawn="1"/>
        </p:nvSpPr>
        <p:spPr bwMode="auto">
          <a:xfrm>
            <a:off x="457200" y="764704"/>
            <a:ext cx="8229600" cy="0"/>
          </a:xfrm>
          <a:prstGeom prst="line">
            <a:avLst/>
          </a:prstGeom>
          <a:noFill/>
          <a:ln w="3175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  <p:sldLayoutId id="2147483679" r:id="rId2"/>
    <p:sldLayoutId id="2147483683" r:id="rId3"/>
  </p:sldLayoutIdLst>
  <p:hf sldNum="0" hdr="0" ftr="0" dt="0"/>
  <p:txStyles>
    <p:titleStyle>
      <a:lvl1pPr algn="r" rtl="0" fontAlgn="base">
        <a:spcBef>
          <a:spcPct val="0"/>
        </a:spcBef>
        <a:spcAft>
          <a:spcPct val="0"/>
        </a:spcAft>
        <a:defRPr sz="3600" kern="1200">
          <a:solidFill>
            <a:schemeClr val="tx2"/>
          </a:solidFill>
          <a:latin typeface="+mn-lt"/>
          <a:ea typeface="+mj-ea"/>
          <a:cs typeface="+mj-cs"/>
        </a:defRPr>
      </a:lvl1pPr>
      <a:lvl2pPr algn="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2pPr>
      <a:lvl3pPr algn="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3pPr>
      <a:lvl4pPr algn="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4pPr>
      <a:lvl5pPr algn="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5pPr>
      <a:lvl6pPr marL="457200" algn="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6pPr>
      <a:lvl7pPr marL="914400" algn="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7pPr>
      <a:lvl8pPr marL="1371600" algn="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8pPr>
      <a:lvl9pPr marL="1828800" algn="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9pPr>
    </p:titleStyle>
    <p:bodyStyle>
      <a:lvl1pPr marL="273050" indent="-273050" algn="l" rtl="0" fontAlgn="base">
        <a:spcBef>
          <a:spcPts val="600"/>
        </a:spcBef>
        <a:spcAft>
          <a:spcPct val="0"/>
        </a:spcAft>
        <a:buClr>
          <a:schemeClr val="accent1"/>
        </a:buClr>
        <a:buSzPct val="76000"/>
        <a:buFont typeface="Wingdings 3" pitchFamily="18" charset="2"/>
        <a:buChar char="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fontAlgn="base">
        <a:spcBef>
          <a:spcPts val="500"/>
        </a:spcBef>
        <a:spcAft>
          <a:spcPct val="0"/>
        </a:spcAft>
        <a:buClr>
          <a:schemeClr val="accent2"/>
        </a:buClr>
        <a:buSzPct val="76000"/>
        <a:buFont typeface="Wingdings 3" pitchFamily="18" charset="2"/>
        <a:buChar char=""/>
        <a:defRPr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fontAlgn="base">
        <a:spcBef>
          <a:spcPts val="500"/>
        </a:spcBef>
        <a:spcAft>
          <a:spcPct val="0"/>
        </a:spcAft>
        <a:buClr>
          <a:srgbClr val="BCBCBC"/>
        </a:buClr>
        <a:buSzPct val="76000"/>
        <a:buFont typeface="Wingdings 3" pitchFamily="18" charset="2"/>
        <a:buChar char="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fontAlgn="base">
        <a:spcBef>
          <a:spcPts val="400"/>
        </a:spcBef>
        <a:spcAft>
          <a:spcPct val="0"/>
        </a:spcAft>
        <a:buClr>
          <a:srgbClr val="8BA2B4"/>
        </a:buClr>
        <a:buSzPct val="70000"/>
        <a:buFont typeface="Wingdings" charset="2"/>
        <a:buChar char="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fontAlgn="base">
        <a:spcBef>
          <a:spcPts val="300"/>
        </a:spcBef>
        <a:spcAft>
          <a:spcPct val="0"/>
        </a:spcAft>
        <a:buClr>
          <a:schemeClr val="accent2"/>
        </a:buClr>
        <a:buSzPct val="70000"/>
        <a:buFont typeface="Wingdings" charset="2"/>
        <a:buChar char="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21"/>
          <p:cNvSpPr>
            <a:spLocks noGrp="1"/>
          </p:cNvSpPr>
          <p:nvPr>
            <p:ph type="title"/>
          </p:nvPr>
        </p:nvSpPr>
        <p:spPr bwMode="auto">
          <a:xfrm>
            <a:off x="457200" y="-297905"/>
            <a:ext cx="8229600" cy="9906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7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457200" y="1219200"/>
            <a:ext cx="8229600" cy="4910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9" name="Straight Connector 28"/>
          <p:cNvSpPr>
            <a:spLocks noChangeShapeType="1"/>
          </p:cNvSpPr>
          <p:nvPr userDrawn="1"/>
        </p:nvSpPr>
        <p:spPr bwMode="auto">
          <a:xfrm>
            <a:off x="457200" y="764704"/>
            <a:ext cx="8229600" cy="0"/>
          </a:xfrm>
          <a:prstGeom prst="line">
            <a:avLst/>
          </a:prstGeom>
          <a:noFill/>
          <a:ln w="3175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Gill Sans MT"/>
            </a:endParaRPr>
          </a:p>
        </p:txBody>
      </p:sp>
      <p:sp>
        <p:nvSpPr>
          <p:cNvPr id="16" name="Text Box 22"/>
          <p:cNvSpPr txBox="1">
            <a:spLocks noChangeArrowheads="1"/>
          </p:cNvSpPr>
          <p:nvPr userDrawn="1"/>
        </p:nvSpPr>
        <p:spPr bwMode="auto">
          <a:xfrm>
            <a:off x="8686800" y="6616700"/>
            <a:ext cx="322263" cy="179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fontAlgn="auto">
              <a:spcBef>
                <a:spcPct val="50000"/>
              </a:spcBef>
              <a:spcAft>
                <a:spcPts val="0"/>
              </a:spcAft>
              <a:defRPr/>
            </a:pPr>
            <a:fld id="{5DA05101-CD90-4E31-9CF6-9C029D4B7A59}" type="slidenum">
              <a:rPr lang="en-US" sz="1200" smtClean="0">
                <a:solidFill>
                  <a:prstClr val="white"/>
                </a:solidFill>
                <a:cs typeface="Arial" charset="0"/>
              </a:rPr>
              <a:pPr algn="r" fontAlgn="auto">
                <a:spcBef>
                  <a:spcPct val="50000"/>
                </a:spcBef>
                <a:spcAft>
                  <a:spcPts val="0"/>
                </a:spcAft>
                <a:defRPr/>
              </a:pPr>
              <a:t>‹#›</a:t>
            </a:fld>
            <a:endParaRPr lang="en-US" sz="1100" dirty="0">
              <a:solidFill>
                <a:prstClr val="black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59618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2" r:id="rId3"/>
    <p:sldLayoutId id="2147483693" r:id="rId4"/>
  </p:sldLayoutIdLst>
  <p:hf sldNum="0" hdr="0" ftr="0" dt="0"/>
  <p:txStyles>
    <p:titleStyle>
      <a:lvl1pPr algn="r" rtl="0" fontAlgn="base">
        <a:spcBef>
          <a:spcPct val="0"/>
        </a:spcBef>
        <a:spcAft>
          <a:spcPct val="0"/>
        </a:spcAft>
        <a:defRPr sz="3600" kern="1200">
          <a:solidFill>
            <a:schemeClr val="tx2"/>
          </a:solidFill>
          <a:latin typeface="+mn-lt"/>
          <a:ea typeface="+mj-ea"/>
          <a:cs typeface="+mj-cs"/>
        </a:defRPr>
      </a:lvl1pPr>
      <a:lvl2pPr algn="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2pPr>
      <a:lvl3pPr algn="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3pPr>
      <a:lvl4pPr algn="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4pPr>
      <a:lvl5pPr algn="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5pPr>
      <a:lvl6pPr marL="457200" algn="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6pPr>
      <a:lvl7pPr marL="914400" algn="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7pPr>
      <a:lvl8pPr marL="1371600" algn="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8pPr>
      <a:lvl9pPr marL="1828800" algn="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9pPr>
    </p:titleStyle>
    <p:bodyStyle>
      <a:lvl1pPr marL="273050" indent="-273050" algn="l" rtl="0" fontAlgn="base">
        <a:spcBef>
          <a:spcPts val="600"/>
        </a:spcBef>
        <a:spcAft>
          <a:spcPct val="0"/>
        </a:spcAft>
        <a:buClr>
          <a:schemeClr val="accent1"/>
        </a:buClr>
        <a:buSzPct val="76000"/>
        <a:buFont typeface="Wingdings 3" pitchFamily="18" charset="2"/>
        <a:buChar char="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fontAlgn="base">
        <a:spcBef>
          <a:spcPts val="500"/>
        </a:spcBef>
        <a:spcAft>
          <a:spcPct val="0"/>
        </a:spcAft>
        <a:buClr>
          <a:schemeClr val="accent2"/>
        </a:buClr>
        <a:buSzPct val="76000"/>
        <a:buFont typeface="Wingdings 3" pitchFamily="18" charset="2"/>
        <a:buChar char=""/>
        <a:defRPr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fontAlgn="base">
        <a:spcBef>
          <a:spcPts val="500"/>
        </a:spcBef>
        <a:spcAft>
          <a:spcPct val="0"/>
        </a:spcAft>
        <a:buClr>
          <a:srgbClr val="BCBCBC"/>
        </a:buClr>
        <a:buSzPct val="76000"/>
        <a:buFont typeface="Wingdings 3" pitchFamily="18" charset="2"/>
        <a:buChar char="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fontAlgn="base">
        <a:spcBef>
          <a:spcPts val="400"/>
        </a:spcBef>
        <a:spcAft>
          <a:spcPct val="0"/>
        </a:spcAft>
        <a:buClr>
          <a:srgbClr val="8BA2B4"/>
        </a:buClr>
        <a:buSzPct val="70000"/>
        <a:buFont typeface="Wingdings" charset="2"/>
        <a:buChar char="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fontAlgn="base">
        <a:spcBef>
          <a:spcPts val="300"/>
        </a:spcBef>
        <a:spcAft>
          <a:spcPct val="0"/>
        </a:spcAft>
        <a:buClr>
          <a:schemeClr val="accent2"/>
        </a:buClr>
        <a:buSzPct val="70000"/>
        <a:buFont typeface="Wingdings" charset="2"/>
        <a:buChar char="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1773238"/>
            <a:ext cx="7772400" cy="935037"/>
          </a:xfrm>
        </p:spPr>
        <p:txBody>
          <a:bodyPr/>
          <a:lstStyle/>
          <a:p>
            <a:pPr eaLnBrk="1" hangingPunct="1">
              <a:defRPr/>
            </a:pPr>
            <a:r>
              <a:rPr lang="de-DE" sz="3600" b="1" dirty="0">
                <a:cs typeface="+mj-cs"/>
              </a:rPr>
              <a:t>Non-Standard-Datenbanken </a:t>
            </a:r>
            <a:r>
              <a:rPr lang="de-DE" sz="3600" b="1">
                <a:cs typeface="+mj-cs"/>
              </a:rPr>
              <a:t>und Data Mining</a:t>
            </a:r>
            <a:endParaRPr lang="de-DE" sz="3600" b="1" dirty="0">
              <a:cs typeface="+mj-cs"/>
            </a:endParaRP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429000"/>
            <a:ext cx="6400800" cy="2592388"/>
          </a:xfrm>
        </p:spPr>
        <p:txBody>
          <a:bodyPr/>
          <a:lstStyle/>
          <a:p>
            <a:pPr eaLnBrk="1" hangingPunct="1">
              <a:defRPr/>
            </a:pPr>
            <a:r>
              <a:rPr lang="de-DE" sz="2400" dirty="0">
                <a:cs typeface="+mn-cs"/>
              </a:rPr>
              <a:t>Prof. Dr. Ralf Möller</a:t>
            </a:r>
          </a:p>
          <a:p>
            <a:pPr eaLnBrk="1" hangingPunct="1">
              <a:defRPr/>
            </a:pPr>
            <a:r>
              <a:rPr lang="de-DE" sz="2400" b="1" dirty="0">
                <a:cs typeface="+mn-cs"/>
              </a:rPr>
              <a:t>Universität zu Lübeck</a:t>
            </a:r>
          </a:p>
          <a:p>
            <a:pPr eaLnBrk="1" hangingPunct="1">
              <a:defRPr/>
            </a:pPr>
            <a:r>
              <a:rPr lang="de-DE" sz="2400" b="1" dirty="0">
                <a:cs typeface="+mn-cs"/>
              </a:rPr>
              <a:t>Institut für Informationssysteme</a:t>
            </a:r>
          </a:p>
          <a:p>
            <a:pPr eaLnBrk="1" hangingPunct="1">
              <a:defRPr/>
            </a:pPr>
            <a:endParaRPr lang="de-DE" sz="2400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1807215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1500166" y="4286256"/>
            <a:ext cx="2571768" cy="1583778"/>
            <a:chOff x="1500166" y="4286256"/>
            <a:chExt cx="2571768" cy="1583778"/>
          </a:xfrm>
        </p:grpSpPr>
        <p:sp>
          <p:nvSpPr>
            <p:cNvPr id="4" name="Rectangle 3"/>
            <p:cNvSpPr/>
            <p:nvPr/>
          </p:nvSpPr>
          <p:spPr>
            <a:xfrm>
              <a:off x="1714480" y="4929198"/>
              <a:ext cx="928693" cy="571504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r>
                <a:rPr lang="en-US" dirty="0">
                  <a:solidFill>
                    <a:prstClr val="black"/>
                  </a:solidFill>
                </a:rPr>
                <a:t>0.4</a:t>
              </a:r>
            </a:p>
          </p:txBody>
        </p:sp>
        <p:sp>
          <p:nvSpPr>
            <p:cNvPr id="15" name="Rectangle 14"/>
            <p:cNvSpPr/>
            <p:nvPr/>
          </p:nvSpPr>
          <p:spPr>
            <a:xfrm>
              <a:off x="2643174" y="4581128"/>
              <a:ext cx="1071570" cy="919574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r>
                <a:rPr lang="en-US" dirty="0">
                  <a:solidFill>
                    <a:prstClr val="black"/>
                  </a:solidFill>
                </a:rPr>
                <a:t>0.6</a:t>
              </a:r>
            </a:p>
          </p:txBody>
        </p:sp>
        <p:cxnSp>
          <p:nvCxnSpPr>
            <p:cNvPr id="6" name="Straight Arrow Connector 5"/>
            <p:cNvCxnSpPr/>
            <p:nvPr/>
          </p:nvCxnSpPr>
          <p:spPr>
            <a:xfrm rot="5400000" flipH="1" flipV="1">
              <a:off x="963587" y="4893479"/>
              <a:ext cx="1215240" cy="794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Arrow Connector 9"/>
            <p:cNvCxnSpPr/>
            <p:nvPr/>
          </p:nvCxnSpPr>
          <p:spPr>
            <a:xfrm>
              <a:off x="1571604" y="5500702"/>
              <a:ext cx="2500330" cy="1588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rot="5400000">
              <a:off x="1678761" y="5536421"/>
              <a:ext cx="71438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rot="5400000">
              <a:off x="2607455" y="5536421"/>
              <a:ext cx="71438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rot="5400000">
              <a:off x="3679025" y="5536421"/>
              <a:ext cx="71438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5" name="TextBox 54"/>
            <p:cNvSpPr txBox="1"/>
            <p:nvPr/>
          </p:nvSpPr>
          <p:spPr>
            <a:xfrm>
              <a:off x="1500166" y="5500702"/>
              <a:ext cx="47641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r>
                <a:rPr lang="en-US" dirty="0">
                  <a:solidFill>
                    <a:prstClr val="black"/>
                  </a:solidFill>
                  <a:latin typeface="Calibri"/>
                </a:rPr>
                <a:t>‘03</a:t>
              </a:r>
            </a:p>
          </p:txBody>
        </p:sp>
        <p:sp>
          <p:nvSpPr>
            <p:cNvPr id="56" name="TextBox 55"/>
            <p:cNvSpPr txBox="1"/>
            <p:nvPr/>
          </p:nvSpPr>
          <p:spPr>
            <a:xfrm>
              <a:off x="2357422" y="5488560"/>
              <a:ext cx="47641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r>
                <a:rPr lang="en-US" dirty="0">
                  <a:solidFill>
                    <a:prstClr val="black"/>
                  </a:solidFill>
                  <a:latin typeface="Calibri"/>
                </a:rPr>
                <a:t>‘05</a:t>
              </a:r>
            </a:p>
          </p:txBody>
        </p:sp>
        <p:sp>
          <p:nvSpPr>
            <p:cNvPr id="57" name="TextBox 56"/>
            <p:cNvSpPr txBox="1"/>
            <p:nvPr/>
          </p:nvSpPr>
          <p:spPr>
            <a:xfrm>
              <a:off x="3452646" y="5488560"/>
              <a:ext cx="47641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r>
                <a:rPr lang="en-US" dirty="0">
                  <a:solidFill>
                    <a:prstClr val="black"/>
                  </a:solidFill>
                  <a:latin typeface="Calibri"/>
                </a:rPr>
                <a:t>‘07</a:t>
              </a:r>
            </a:p>
          </p:txBody>
        </p:sp>
      </p:grpSp>
      <p:sp>
        <p:nvSpPr>
          <p:cNvPr id="120" name="TextBox 119"/>
          <p:cNvSpPr txBox="1"/>
          <p:nvPr/>
        </p:nvSpPr>
        <p:spPr>
          <a:xfrm>
            <a:off x="1259931" y="5786454"/>
            <a:ext cx="34483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b="1" dirty="0" err="1">
                <a:solidFill>
                  <a:srgbClr val="0033CC"/>
                </a:solidFill>
                <a:latin typeface="Lucida Sans" panose="020B0602030504020204" pitchFamily="34" charset="0"/>
                <a:cs typeface="Arial" pitchFamily="34" charset="0"/>
              </a:rPr>
              <a:t>playsFor</a:t>
            </a:r>
            <a:r>
              <a:rPr lang="en-US" b="1" dirty="0">
                <a:solidFill>
                  <a:srgbClr val="0033CC"/>
                </a:solidFill>
                <a:latin typeface="Lucida Sans" panose="020B0602030504020204" pitchFamily="34" charset="0"/>
                <a:cs typeface="Arial" pitchFamily="34" charset="0"/>
              </a:rPr>
              <a:t>(Beckham, Real, T</a:t>
            </a:r>
            <a:r>
              <a:rPr lang="en-US" b="1" baseline="-25000" dirty="0">
                <a:solidFill>
                  <a:srgbClr val="0033CC"/>
                </a:solidFill>
                <a:latin typeface="Lucida Sans" panose="020B0602030504020204" pitchFamily="34" charset="0"/>
                <a:cs typeface="Arial" pitchFamily="34" charset="0"/>
              </a:rPr>
              <a:t>1</a:t>
            </a:r>
            <a:r>
              <a:rPr lang="en-US" b="1" dirty="0">
                <a:solidFill>
                  <a:srgbClr val="0033CC"/>
                </a:solidFill>
                <a:latin typeface="Lucida Sans" panose="020B0602030504020204" pitchFamily="34" charset="0"/>
                <a:cs typeface="Arial" pitchFamily="34" charset="0"/>
              </a:rPr>
              <a:t>)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0" y="5384085"/>
            <a:ext cx="100700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sz="2400" b="1" dirty="0">
                <a:solidFill>
                  <a:prstClr val="black"/>
                </a:solidFill>
                <a:cs typeface="Arial" pitchFamily="34" charset="0"/>
              </a:rPr>
              <a:t>Base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sz="2400" b="1" dirty="0">
                <a:solidFill>
                  <a:prstClr val="black"/>
                </a:solidFill>
                <a:cs typeface="Arial" pitchFamily="34" charset="0"/>
              </a:rPr>
              <a:t>Facts</a:t>
            </a:r>
          </a:p>
        </p:txBody>
      </p:sp>
      <p:sp>
        <p:nvSpPr>
          <p:cNvPr id="67" name="TextBox 66"/>
          <p:cNvSpPr txBox="1"/>
          <p:nvPr/>
        </p:nvSpPr>
        <p:spPr>
          <a:xfrm>
            <a:off x="0" y="1157843"/>
            <a:ext cx="131478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sz="2400" b="1" dirty="0">
                <a:solidFill>
                  <a:prstClr val="black"/>
                </a:solidFill>
                <a:cs typeface="Arial" pitchFamily="34" charset="0"/>
              </a:rPr>
              <a:t>Derived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sz="2400" b="1" dirty="0">
                <a:solidFill>
                  <a:prstClr val="black"/>
                </a:solidFill>
                <a:cs typeface="Arial" pitchFamily="34" charset="0"/>
              </a:rPr>
              <a:t>Facts</a:t>
            </a:r>
          </a:p>
        </p:txBody>
      </p:sp>
      <p:sp>
        <p:nvSpPr>
          <p:cNvPr id="83" name="Rectangle 82"/>
          <p:cNvSpPr/>
          <p:nvPr/>
        </p:nvSpPr>
        <p:spPr>
          <a:xfrm>
            <a:off x="5292080" y="5795972"/>
            <a:ext cx="33554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b="1" dirty="0" err="1">
                <a:solidFill>
                  <a:srgbClr val="0033CC"/>
                </a:solidFill>
                <a:latin typeface="Lucida Sans" panose="020B0602030504020204" pitchFamily="34" charset="0"/>
                <a:cs typeface="Arial" pitchFamily="34" charset="0"/>
              </a:rPr>
              <a:t>playsFor</a:t>
            </a:r>
            <a:r>
              <a:rPr lang="en-US" b="1" dirty="0">
                <a:solidFill>
                  <a:srgbClr val="0033CC"/>
                </a:solidFill>
                <a:latin typeface="Lucida Sans" panose="020B0602030504020204" pitchFamily="34" charset="0"/>
                <a:cs typeface="Arial" pitchFamily="34" charset="0"/>
              </a:rPr>
              <a:t>(Ronaldo, Real, T</a:t>
            </a:r>
            <a:r>
              <a:rPr lang="en-US" b="1" baseline="-25000" dirty="0">
                <a:solidFill>
                  <a:srgbClr val="0033CC"/>
                </a:solidFill>
                <a:latin typeface="Lucida Sans" panose="020B0602030504020204" pitchFamily="34" charset="0"/>
                <a:cs typeface="Arial" pitchFamily="34" charset="0"/>
              </a:rPr>
              <a:t>2</a:t>
            </a:r>
            <a:r>
              <a:rPr lang="en-US" b="1" dirty="0">
                <a:solidFill>
                  <a:srgbClr val="0033CC"/>
                </a:solidFill>
                <a:latin typeface="Lucida Sans" panose="020B0602030504020204" pitchFamily="34" charset="0"/>
                <a:cs typeface="Arial" pitchFamily="34" charset="0"/>
              </a:rPr>
              <a:t>)</a:t>
            </a:r>
          </a:p>
        </p:txBody>
      </p:sp>
      <p:grpSp>
        <p:nvGrpSpPr>
          <p:cNvPr id="8" name="Group 7"/>
          <p:cNvGrpSpPr/>
          <p:nvPr/>
        </p:nvGrpSpPr>
        <p:grpSpPr>
          <a:xfrm>
            <a:off x="5236886" y="4286256"/>
            <a:ext cx="2935514" cy="1591016"/>
            <a:chOff x="5236886" y="4286256"/>
            <a:chExt cx="2935514" cy="1591016"/>
          </a:xfrm>
        </p:grpSpPr>
        <p:sp>
          <p:nvSpPr>
            <p:cNvPr id="98" name="Rectangle 97"/>
            <p:cNvSpPr/>
            <p:nvPr/>
          </p:nvSpPr>
          <p:spPr>
            <a:xfrm>
              <a:off x="7092280" y="5017166"/>
              <a:ext cx="792088" cy="500066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r>
                <a:rPr lang="en-US" dirty="0">
                  <a:solidFill>
                    <a:prstClr val="black"/>
                  </a:solidFill>
                </a:rPr>
                <a:t>0.2</a:t>
              </a:r>
            </a:p>
          </p:txBody>
        </p:sp>
        <p:sp>
          <p:nvSpPr>
            <p:cNvPr id="23" name="Rectangle 22"/>
            <p:cNvSpPr/>
            <p:nvPr/>
          </p:nvSpPr>
          <p:spPr>
            <a:xfrm>
              <a:off x="5940152" y="5013176"/>
              <a:ext cx="792088" cy="500066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r>
                <a:rPr lang="en-US" dirty="0">
                  <a:solidFill>
                    <a:prstClr val="black"/>
                  </a:solidFill>
                </a:rPr>
                <a:t>0.2</a:t>
              </a:r>
            </a:p>
          </p:txBody>
        </p:sp>
        <p:sp>
          <p:nvSpPr>
            <p:cNvPr id="16" name="Rectangle 15"/>
            <p:cNvSpPr/>
            <p:nvPr/>
          </p:nvSpPr>
          <p:spPr>
            <a:xfrm>
              <a:off x="5498985" y="5157192"/>
              <a:ext cx="441168" cy="361628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r>
                <a:rPr lang="en-US" sz="1600" dirty="0">
                  <a:solidFill>
                    <a:prstClr val="black"/>
                  </a:solidFill>
                </a:rPr>
                <a:t>0.1</a:t>
              </a:r>
            </a:p>
          </p:txBody>
        </p:sp>
        <p:sp>
          <p:nvSpPr>
            <p:cNvPr id="65" name="TextBox 64"/>
            <p:cNvSpPr txBox="1"/>
            <p:nvPr/>
          </p:nvSpPr>
          <p:spPr>
            <a:xfrm>
              <a:off x="6903900" y="5500702"/>
              <a:ext cx="47641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r>
                <a:rPr lang="en-US" dirty="0">
                  <a:solidFill>
                    <a:prstClr val="black"/>
                  </a:solidFill>
                  <a:latin typeface="Calibri"/>
                </a:rPr>
                <a:t>‘05</a:t>
              </a:r>
            </a:p>
          </p:txBody>
        </p:sp>
        <p:cxnSp>
          <p:nvCxnSpPr>
            <p:cNvPr id="18" name="Straight Arrow Connector 17"/>
            <p:cNvCxnSpPr/>
            <p:nvPr/>
          </p:nvCxnSpPr>
          <p:spPr>
            <a:xfrm flipV="1">
              <a:off x="5356108" y="4286256"/>
              <a:ext cx="0" cy="1232564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rot="5400000">
              <a:off x="5463265" y="5536421"/>
              <a:ext cx="71438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rot="5400000">
              <a:off x="6624513" y="5536421"/>
              <a:ext cx="71438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rot="5400000">
              <a:off x="7130279" y="5536421"/>
              <a:ext cx="71438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rot="5400000">
              <a:off x="7846369" y="5536421"/>
              <a:ext cx="71438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3" name="TextBox 62"/>
            <p:cNvSpPr txBox="1"/>
            <p:nvPr/>
          </p:nvSpPr>
          <p:spPr>
            <a:xfrm>
              <a:off x="5236886" y="5500702"/>
              <a:ext cx="47641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r>
                <a:rPr lang="en-US" dirty="0">
                  <a:solidFill>
                    <a:prstClr val="black"/>
                  </a:solidFill>
                  <a:latin typeface="Calibri"/>
                </a:rPr>
                <a:t>‘00</a:t>
              </a:r>
            </a:p>
          </p:txBody>
        </p:sp>
        <p:sp>
          <p:nvSpPr>
            <p:cNvPr id="64" name="TextBox 63"/>
            <p:cNvSpPr txBox="1"/>
            <p:nvPr/>
          </p:nvSpPr>
          <p:spPr>
            <a:xfrm>
              <a:off x="5679764" y="5500702"/>
              <a:ext cx="47641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r>
                <a:rPr lang="en-US" dirty="0">
                  <a:solidFill>
                    <a:prstClr val="black"/>
                  </a:solidFill>
                  <a:latin typeface="Calibri"/>
                </a:rPr>
                <a:t>‘02</a:t>
              </a:r>
            </a:p>
          </p:txBody>
        </p:sp>
        <p:sp>
          <p:nvSpPr>
            <p:cNvPr id="66" name="TextBox 65"/>
            <p:cNvSpPr txBox="1"/>
            <p:nvPr/>
          </p:nvSpPr>
          <p:spPr>
            <a:xfrm>
              <a:off x="7596336" y="5500702"/>
              <a:ext cx="47641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r>
                <a:rPr lang="en-US" dirty="0">
                  <a:solidFill>
                    <a:prstClr val="black"/>
                  </a:solidFill>
                  <a:latin typeface="Calibri"/>
                </a:rPr>
                <a:t>‘07</a:t>
              </a:r>
            </a:p>
          </p:txBody>
        </p:sp>
        <p:cxnSp>
          <p:nvCxnSpPr>
            <p:cNvPr id="89" name="Straight Connector 88"/>
            <p:cNvCxnSpPr/>
            <p:nvPr/>
          </p:nvCxnSpPr>
          <p:spPr>
            <a:xfrm rot="5400000">
              <a:off x="5904433" y="5552951"/>
              <a:ext cx="71438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4" name="TextBox 93"/>
            <p:cNvSpPr txBox="1"/>
            <p:nvPr/>
          </p:nvSpPr>
          <p:spPr>
            <a:xfrm>
              <a:off x="6372200" y="5507940"/>
              <a:ext cx="47641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r>
                <a:rPr lang="en-US" dirty="0">
                  <a:solidFill>
                    <a:prstClr val="black"/>
                  </a:solidFill>
                  <a:latin typeface="Calibri"/>
                </a:rPr>
                <a:t>‘04</a:t>
              </a:r>
            </a:p>
          </p:txBody>
        </p:sp>
        <p:sp>
          <p:nvSpPr>
            <p:cNvPr id="17" name="Rectangle 16"/>
            <p:cNvSpPr/>
            <p:nvPr/>
          </p:nvSpPr>
          <p:spPr>
            <a:xfrm>
              <a:off x="6660232" y="4653136"/>
              <a:ext cx="504056" cy="864096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r>
                <a:rPr lang="en-US" dirty="0">
                  <a:solidFill>
                    <a:prstClr val="black"/>
                  </a:solidFill>
                </a:rPr>
                <a:t>0.4</a:t>
              </a:r>
            </a:p>
          </p:txBody>
        </p:sp>
        <p:cxnSp>
          <p:nvCxnSpPr>
            <p:cNvPr id="19" name="Straight Arrow Connector 18"/>
            <p:cNvCxnSpPr/>
            <p:nvPr/>
          </p:nvCxnSpPr>
          <p:spPr>
            <a:xfrm>
              <a:off x="5364088" y="5517232"/>
              <a:ext cx="2808312" cy="1588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" name="Group 11"/>
          <p:cNvGrpSpPr/>
          <p:nvPr/>
        </p:nvGrpSpPr>
        <p:grpSpPr>
          <a:xfrm>
            <a:off x="3059832" y="2000240"/>
            <a:ext cx="2808312" cy="1440902"/>
            <a:chOff x="3059832" y="2000240"/>
            <a:chExt cx="2808312" cy="1440902"/>
          </a:xfrm>
        </p:grpSpPr>
        <p:sp>
          <p:nvSpPr>
            <p:cNvPr id="101" name="Rectangle 100"/>
            <p:cNvSpPr/>
            <p:nvPr/>
          </p:nvSpPr>
          <p:spPr>
            <a:xfrm>
              <a:off x="3347864" y="2653442"/>
              <a:ext cx="576064" cy="415518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r>
                <a:rPr lang="en-US" sz="1600" dirty="0">
                  <a:solidFill>
                    <a:prstClr val="black"/>
                  </a:solidFill>
                </a:rPr>
                <a:t>0.08</a:t>
              </a:r>
            </a:p>
          </p:txBody>
        </p:sp>
        <p:sp>
          <p:nvSpPr>
            <p:cNvPr id="102" name="Rectangle 101"/>
            <p:cNvSpPr/>
            <p:nvPr/>
          </p:nvSpPr>
          <p:spPr>
            <a:xfrm>
              <a:off x="4572000" y="2568894"/>
              <a:ext cx="864096" cy="500066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r>
                <a:rPr lang="en-US" dirty="0">
                  <a:solidFill>
                    <a:prstClr val="black"/>
                  </a:solidFill>
                </a:rPr>
                <a:t>0.12</a:t>
              </a:r>
            </a:p>
          </p:txBody>
        </p:sp>
        <p:sp>
          <p:nvSpPr>
            <p:cNvPr id="104" name="Rectangle 103"/>
            <p:cNvSpPr/>
            <p:nvPr/>
          </p:nvSpPr>
          <p:spPr>
            <a:xfrm>
              <a:off x="3923928" y="2293402"/>
              <a:ext cx="648072" cy="775558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r>
                <a:rPr lang="en-US" sz="1600" dirty="0">
                  <a:solidFill>
                    <a:prstClr val="black"/>
                  </a:solidFill>
                </a:rPr>
                <a:t>0.16</a:t>
              </a:r>
            </a:p>
          </p:txBody>
        </p:sp>
        <p:grpSp>
          <p:nvGrpSpPr>
            <p:cNvPr id="7" name="Group 141"/>
            <p:cNvGrpSpPr/>
            <p:nvPr/>
          </p:nvGrpSpPr>
          <p:grpSpPr>
            <a:xfrm>
              <a:off x="3059832" y="2000240"/>
              <a:ext cx="2808312" cy="1440902"/>
              <a:chOff x="3059832" y="2000240"/>
              <a:chExt cx="2808312" cy="1440902"/>
            </a:xfrm>
          </p:grpSpPr>
          <p:sp>
            <p:nvSpPr>
              <p:cNvPr id="58" name="TextBox 57"/>
              <p:cNvSpPr txBox="1"/>
              <p:nvPr/>
            </p:nvSpPr>
            <p:spPr>
              <a:xfrm>
                <a:off x="3059832" y="3071810"/>
                <a:ext cx="47641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dirty="0">
                    <a:solidFill>
                      <a:prstClr val="black"/>
                    </a:solidFill>
                    <a:latin typeface="Calibri"/>
                  </a:rPr>
                  <a:t>‘03</a:t>
                </a:r>
              </a:p>
            </p:txBody>
          </p:sp>
          <p:sp>
            <p:nvSpPr>
              <p:cNvPr id="59" name="TextBox 58"/>
              <p:cNvSpPr txBox="1"/>
              <p:nvPr/>
            </p:nvSpPr>
            <p:spPr>
              <a:xfrm>
                <a:off x="3635896" y="3071810"/>
                <a:ext cx="47641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dirty="0">
                    <a:solidFill>
                      <a:prstClr val="black"/>
                    </a:solidFill>
                    <a:latin typeface="Calibri"/>
                  </a:rPr>
                  <a:t>‘04</a:t>
                </a:r>
              </a:p>
            </p:txBody>
          </p:sp>
          <p:sp>
            <p:nvSpPr>
              <p:cNvPr id="60" name="TextBox 59"/>
              <p:cNvSpPr txBox="1"/>
              <p:nvPr/>
            </p:nvSpPr>
            <p:spPr>
              <a:xfrm>
                <a:off x="5175708" y="3059668"/>
                <a:ext cx="47641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dirty="0">
                    <a:solidFill>
                      <a:prstClr val="black"/>
                    </a:solidFill>
                    <a:latin typeface="Calibri"/>
                  </a:rPr>
                  <a:t>‘07</a:t>
                </a:r>
              </a:p>
            </p:txBody>
          </p:sp>
          <p:cxnSp>
            <p:nvCxnSpPr>
              <p:cNvPr id="48" name="Straight Arrow Connector 47"/>
              <p:cNvCxnSpPr/>
              <p:nvPr/>
            </p:nvCxnSpPr>
            <p:spPr>
              <a:xfrm rot="5400000" flipH="1" flipV="1">
                <a:off x="2669454" y="2536422"/>
                <a:ext cx="1073158" cy="794"/>
              </a:xfrm>
              <a:prstGeom prst="straightConnector1">
                <a:avLst/>
              </a:prstGeom>
              <a:ln w="28575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Straight Connector 50"/>
              <p:cNvCxnSpPr/>
              <p:nvPr/>
            </p:nvCxnSpPr>
            <p:spPr>
              <a:xfrm rot="5400000">
                <a:off x="3312145" y="3107529"/>
                <a:ext cx="71438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Straight Connector 51"/>
              <p:cNvCxnSpPr/>
              <p:nvPr/>
            </p:nvCxnSpPr>
            <p:spPr>
              <a:xfrm rot="5400000">
                <a:off x="3888209" y="3107529"/>
                <a:ext cx="71438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Straight Connector 52"/>
              <p:cNvCxnSpPr/>
              <p:nvPr/>
            </p:nvCxnSpPr>
            <p:spPr>
              <a:xfrm rot="5400000">
                <a:off x="5402087" y="3107529"/>
                <a:ext cx="71438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8" name="Straight Connector 67"/>
              <p:cNvCxnSpPr/>
              <p:nvPr/>
            </p:nvCxnSpPr>
            <p:spPr>
              <a:xfrm rot="5400000">
                <a:off x="4536281" y="3107529"/>
                <a:ext cx="71438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" name="Straight Arrow Connector 48"/>
              <p:cNvCxnSpPr/>
              <p:nvPr/>
            </p:nvCxnSpPr>
            <p:spPr>
              <a:xfrm>
                <a:off x="3203848" y="3068960"/>
                <a:ext cx="2664296" cy="1588"/>
              </a:xfrm>
              <a:prstGeom prst="straightConnector1">
                <a:avLst/>
              </a:prstGeom>
              <a:ln w="28575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95" name="TextBox 94"/>
              <p:cNvSpPr txBox="1"/>
              <p:nvPr/>
            </p:nvSpPr>
            <p:spPr>
              <a:xfrm>
                <a:off x="4355976" y="3068960"/>
                <a:ext cx="47641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dirty="0">
                    <a:solidFill>
                      <a:prstClr val="black"/>
                    </a:solidFill>
                    <a:latin typeface="Calibri"/>
                  </a:rPr>
                  <a:t>‘05</a:t>
                </a:r>
              </a:p>
            </p:txBody>
          </p:sp>
        </p:grpSp>
      </p:grpSp>
      <p:sp>
        <p:nvSpPr>
          <p:cNvPr id="106" name="Rectangle 105"/>
          <p:cNvSpPr/>
          <p:nvPr/>
        </p:nvSpPr>
        <p:spPr>
          <a:xfrm>
            <a:off x="3180403" y="5267199"/>
            <a:ext cx="318548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b="1" dirty="0" err="1">
                <a:solidFill>
                  <a:srgbClr val="0033CC"/>
                </a:solidFill>
                <a:latin typeface="Lucida Sans" panose="020B0602030504020204" pitchFamily="34" charset="0"/>
                <a:cs typeface="Arial" pitchFamily="34" charset="0"/>
              </a:rPr>
              <a:t>playsFor</a:t>
            </a:r>
            <a:r>
              <a:rPr lang="en-US" b="1" dirty="0">
                <a:solidFill>
                  <a:srgbClr val="0033CC"/>
                </a:solidFill>
                <a:latin typeface="Lucida Sans" panose="020B0602030504020204" pitchFamily="34" charset="0"/>
                <a:cs typeface="Arial" pitchFamily="34" charset="0"/>
              </a:rPr>
              <a:t>(</a:t>
            </a:r>
            <a:r>
              <a:rPr lang="en-US" b="1" dirty="0" err="1">
                <a:solidFill>
                  <a:srgbClr val="0033CC"/>
                </a:solidFill>
                <a:latin typeface="Lucida Sans" panose="020B0602030504020204" pitchFamily="34" charset="0"/>
                <a:cs typeface="Arial" pitchFamily="34" charset="0"/>
              </a:rPr>
              <a:t>Zidane</a:t>
            </a:r>
            <a:r>
              <a:rPr lang="en-US" b="1" dirty="0">
                <a:solidFill>
                  <a:srgbClr val="0033CC"/>
                </a:solidFill>
                <a:latin typeface="Lucida Sans" panose="020B0602030504020204" pitchFamily="34" charset="0"/>
                <a:cs typeface="Arial" pitchFamily="34" charset="0"/>
              </a:rPr>
              <a:t>, Real, T</a:t>
            </a:r>
            <a:r>
              <a:rPr lang="en-US" b="1" baseline="-25000" dirty="0">
                <a:solidFill>
                  <a:srgbClr val="0033CC"/>
                </a:solidFill>
                <a:latin typeface="Lucida Sans" panose="020B0602030504020204" pitchFamily="34" charset="0"/>
                <a:cs typeface="Arial" pitchFamily="34" charset="0"/>
              </a:rPr>
              <a:t>3</a:t>
            </a:r>
            <a:r>
              <a:rPr lang="en-US" b="1" dirty="0">
                <a:solidFill>
                  <a:srgbClr val="0033CC"/>
                </a:solidFill>
                <a:latin typeface="Lucida Sans" panose="020B0602030504020204" pitchFamily="34" charset="0"/>
                <a:cs typeface="Arial" pitchFamily="34" charset="0"/>
              </a:rPr>
              <a:t>)</a:t>
            </a:r>
          </a:p>
        </p:txBody>
      </p:sp>
      <p:sp>
        <p:nvSpPr>
          <p:cNvPr id="110" name="TextBox 109"/>
          <p:cNvSpPr txBox="1"/>
          <p:nvPr/>
        </p:nvSpPr>
        <p:spPr>
          <a:xfrm>
            <a:off x="3655972" y="1196752"/>
            <a:ext cx="388760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</a:pPr>
            <a:r>
              <a:rPr lang="en-US" b="1" dirty="0" err="1">
                <a:solidFill>
                  <a:srgbClr val="0033CC"/>
                </a:solidFill>
                <a:latin typeface="Lucida Sans" panose="020B0602030504020204" pitchFamily="34" charset="0"/>
                <a:cs typeface="Arial" pitchFamily="34" charset="0"/>
              </a:rPr>
              <a:t>teamMates</a:t>
            </a:r>
            <a:r>
              <a:rPr lang="en-US" b="1" dirty="0">
                <a:solidFill>
                  <a:srgbClr val="0033CC"/>
                </a:solidFill>
                <a:latin typeface="Lucida Sans" panose="020B0602030504020204" pitchFamily="34" charset="0"/>
                <a:cs typeface="Arial" pitchFamily="34" charset="0"/>
              </a:rPr>
              <a:t>(Beckham, </a:t>
            </a:r>
          </a:p>
          <a:p>
            <a:pPr algn="r" fontAlgn="auto">
              <a:spcBef>
                <a:spcPts val="0"/>
              </a:spcBef>
              <a:spcAft>
                <a:spcPts val="0"/>
              </a:spcAft>
            </a:pPr>
            <a:r>
              <a:rPr lang="en-US" b="1" dirty="0">
                <a:solidFill>
                  <a:srgbClr val="0033CC"/>
                </a:solidFill>
                <a:latin typeface="Lucida Sans" panose="020B0602030504020204" pitchFamily="34" charset="0"/>
                <a:cs typeface="Arial" pitchFamily="34" charset="0"/>
              </a:rPr>
              <a:t>                                Zidane, T</a:t>
            </a:r>
            <a:r>
              <a:rPr lang="en-US" b="1" baseline="-25000" dirty="0">
                <a:solidFill>
                  <a:srgbClr val="0033CC"/>
                </a:solidFill>
                <a:latin typeface="Lucida Sans" panose="020B0602030504020204" pitchFamily="34" charset="0"/>
                <a:cs typeface="Arial" pitchFamily="34" charset="0"/>
              </a:rPr>
              <a:t>5</a:t>
            </a:r>
            <a:r>
              <a:rPr lang="en-US" b="1" dirty="0">
                <a:solidFill>
                  <a:srgbClr val="0033CC"/>
                </a:solidFill>
                <a:latin typeface="Lucida Sans" panose="020B0602030504020204" pitchFamily="34" charset="0"/>
                <a:cs typeface="Arial" pitchFamily="34" charset="0"/>
              </a:rPr>
              <a:t>) </a:t>
            </a:r>
          </a:p>
        </p:txBody>
      </p:sp>
      <p:sp>
        <p:nvSpPr>
          <p:cNvPr id="113" name="TextBox 112"/>
          <p:cNvSpPr txBox="1"/>
          <p:nvPr/>
        </p:nvSpPr>
        <p:spPr>
          <a:xfrm>
            <a:off x="1702139" y="2206605"/>
            <a:ext cx="396134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</a:pPr>
            <a:r>
              <a:rPr lang="en-US" b="1" dirty="0" err="1">
                <a:solidFill>
                  <a:srgbClr val="0033CC"/>
                </a:solidFill>
                <a:latin typeface="Lucida Sans" panose="020B0602030504020204" pitchFamily="34" charset="0"/>
                <a:cs typeface="Arial" pitchFamily="34" charset="0"/>
              </a:rPr>
              <a:t>teamMates</a:t>
            </a:r>
            <a:r>
              <a:rPr lang="en-US" b="1" dirty="0">
                <a:solidFill>
                  <a:srgbClr val="0033CC"/>
                </a:solidFill>
                <a:latin typeface="Lucida Sans" panose="020B0602030504020204" pitchFamily="34" charset="0"/>
                <a:cs typeface="Arial" pitchFamily="34" charset="0"/>
              </a:rPr>
              <a:t>(Ronaldo, </a:t>
            </a:r>
          </a:p>
          <a:p>
            <a:pPr algn="r" fontAlgn="auto">
              <a:spcBef>
                <a:spcPts val="0"/>
              </a:spcBef>
              <a:spcAft>
                <a:spcPts val="0"/>
              </a:spcAft>
            </a:pPr>
            <a:r>
              <a:rPr lang="en-US" b="1" dirty="0">
                <a:solidFill>
                  <a:srgbClr val="0033CC"/>
                </a:solidFill>
                <a:latin typeface="Lucida Sans" panose="020B0602030504020204" pitchFamily="34" charset="0"/>
                <a:cs typeface="Arial" pitchFamily="34" charset="0"/>
              </a:rPr>
              <a:t>                                 Zidane, T</a:t>
            </a:r>
            <a:r>
              <a:rPr lang="en-US" b="1" baseline="-25000" dirty="0">
                <a:solidFill>
                  <a:srgbClr val="0033CC"/>
                </a:solidFill>
                <a:latin typeface="Lucida Sans" panose="020B0602030504020204" pitchFamily="34" charset="0"/>
                <a:cs typeface="Arial" pitchFamily="34" charset="0"/>
              </a:rPr>
              <a:t>6</a:t>
            </a:r>
            <a:r>
              <a:rPr lang="en-US" b="1" dirty="0">
                <a:solidFill>
                  <a:srgbClr val="0033CC"/>
                </a:solidFill>
                <a:latin typeface="Lucida Sans" panose="020B0602030504020204" pitchFamily="34" charset="0"/>
                <a:cs typeface="Arial" pitchFamily="34" charset="0"/>
              </a:rPr>
              <a:t>) </a:t>
            </a:r>
          </a:p>
        </p:txBody>
      </p:sp>
      <p:sp>
        <p:nvSpPr>
          <p:cNvPr id="114" name="TextBox 113"/>
          <p:cNvSpPr txBox="1"/>
          <p:nvPr/>
        </p:nvSpPr>
        <p:spPr>
          <a:xfrm>
            <a:off x="572580" y="1198493"/>
            <a:ext cx="413125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</a:pPr>
            <a:r>
              <a:rPr lang="en-US" b="1" dirty="0" err="1">
                <a:solidFill>
                  <a:srgbClr val="0033CC"/>
                </a:solidFill>
                <a:latin typeface="Lucida Sans" panose="020B0602030504020204" pitchFamily="34" charset="0"/>
                <a:cs typeface="Arial" pitchFamily="34" charset="0"/>
              </a:rPr>
              <a:t>teamMates</a:t>
            </a:r>
            <a:r>
              <a:rPr lang="en-US" b="1" dirty="0">
                <a:solidFill>
                  <a:srgbClr val="0033CC"/>
                </a:solidFill>
                <a:latin typeface="Lucida Sans" panose="020B0602030504020204" pitchFamily="34" charset="0"/>
                <a:cs typeface="Arial" pitchFamily="34" charset="0"/>
              </a:rPr>
              <a:t>(Beckham, </a:t>
            </a:r>
          </a:p>
          <a:p>
            <a:pPr algn="r" fontAlgn="auto">
              <a:spcBef>
                <a:spcPts val="0"/>
              </a:spcBef>
              <a:spcAft>
                <a:spcPts val="0"/>
              </a:spcAft>
            </a:pPr>
            <a:r>
              <a:rPr lang="en-US" b="1" dirty="0">
                <a:solidFill>
                  <a:srgbClr val="0033CC"/>
                </a:solidFill>
                <a:latin typeface="Lucida Sans" panose="020B0602030504020204" pitchFamily="34" charset="0"/>
                <a:cs typeface="Arial" pitchFamily="34" charset="0"/>
              </a:rPr>
              <a:t>                                 Ronaldo, T</a:t>
            </a:r>
            <a:r>
              <a:rPr lang="en-US" b="1" baseline="-25000" dirty="0">
                <a:solidFill>
                  <a:srgbClr val="0033CC"/>
                </a:solidFill>
                <a:latin typeface="Lucida Sans" panose="020B0602030504020204" pitchFamily="34" charset="0"/>
                <a:cs typeface="Arial" pitchFamily="34" charset="0"/>
              </a:rPr>
              <a:t>4</a:t>
            </a:r>
            <a:r>
              <a:rPr lang="en-US" b="1" dirty="0">
                <a:solidFill>
                  <a:srgbClr val="0033CC"/>
                </a:solidFill>
                <a:latin typeface="Lucida Sans" panose="020B0602030504020204" pitchFamily="34" charset="0"/>
                <a:cs typeface="Arial" pitchFamily="34" charset="0"/>
              </a:rPr>
              <a:t>) </a:t>
            </a:r>
          </a:p>
        </p:txBody>
      </p:sp>
      <p:cxnSp>
        <p:nvCxnSpPr>
          <p:cNvPr id="115" name="Straight Connector 114"/>
          <p:cNvCxnSpPr/>
          <p:nvPr/>
        </p:nvCxnSpPr>
        <p:spPr>
          <a:xfrm>
            <a:off x="71438" y="3714752"/>
            <a:ext cx="8929718" cy="0"/>
          </a:xfrm>
          <a:prstGeom prst="line">
            <a:avLst/>
          </a:prstGeom>
          <a:ln w="381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7" name="TextBox 116"/>
          <p:cNvSpPr txBox="1"/>
          <p:nvPr/>
        </p:nvSpPr>
        <p:spPr>
          <a:xfrm>
            <a:off x="75914" y="3347700"/>
            <a:ext cx="18528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prstClr val="black"/>
                </a:solidFill>
                <a:latin typeface="+mn-lt"/>
              </a:rPr>
              <a:t>Non-independent</a:t>
            </a:r>
          </a:p>
        </p:txBody>
      </p:sp>
      <p:sp>
        <p:nvSpPr>
          <p:cNvPr id="118" name="TextBox 117"/>
          <p:cNvSpPr txBox="1"/>
          <p:nvPr/>
        </p:nvSpPr>
        <p:spPr>
          <a:xfrm>
            <a:off x="71406" y="3717032"/>
            <a:ext cx="13896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prstClr val="black"/>
                </a:solidFill>
                <a:latin typeface="+mn-lt"/>
              </a:rPr>
              <a:t>Independent</a:t>
            </a:r>
          </a:p>
        </p:txBody>
      </p:sp>
      <p:cxnSp>
        <p:nvCxnSpPr>
          <p:cNvPr id="69" name="Straight Arrow Connector 68"/>
          <p:cNvCxnSpPr>
            <a:stCxn id="55" idx="1"/>
            <a:endCxn id="114" idx="2"/>
          </p:cNvCxnSpPr>
          <p:nvPr/>
        </p:nvCxnSpPr>
        <p:spPr>
          <a:xfrm flipV="1">
            <a:off x="1500166" y="1844824"/>
            <a:ext cx="1138044" cy="3840544"/>
          </a:xfrm>
          <a:prstGeom prst="straightConnector1">
            <a:avLst/>
          </a:prstGeom>
          <a:ln w="19050">
            <a:solidFill>
              <a:schemeClr val="tx1">
                <a:lumMod val="50000"/>
                <a:lumOff val="50000"/>
              </a:schemeClr>
            </a:solidFill>
            <a:tailEnd type="arrow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Arrow Connector 69"/>
          <p:cNvCxnSpPr/>
          <p:nvPr/>
        </p:nvCxnSpPr>
        <p:spPr>
          <a:xfrm flipH="1" flipV="1">
            <a:off x="3893604" y="1844825"/>
            <a:ext cx="1581488" cy="3847781"/>
          </a:xfrm>
          <a:prstGeom prst="straightConnector1">
            <a:avLst/>
          </a:prstGeom>
          <a:ln w="19050">
            <a:solidFill>
              <a:schemeClr val="tx1">
                <a:lumMod val="50000"/>
                <a:lumOff val="50000"/>
              </a:schemeClr>
            </a:solidFill>
            <a:tailEnd type="arrow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Arrow Connector 70"/>
          <p:cNvCxnSpPr>
            <a:stCxn id="55" idx="1"/>
            <a:endCxn id="110" idx="2"/>
          </p:cNvCxnSpPr>
          <p:nvPr/>
        </p:nvCxnSpPr>
        <p:spPr>
          <a:xfrm flipV="1">
            <a:off x="1500166" y="1843083"/>
            <a:ext cx="4099608" cy="3842285"/>
          </a:xfrm>
          <a:prstGeom prst="straightConnector1">
            <a:avLst/>
          </a:prstGeom>
          <a:ln w="19050">
            <a:solidFill>
              <a:schemeClr val="tx1">
                <a:lumMod val="50000"/>
                <a:lumOff val="50000"/>
              </a:schemeClr>
            </a:solidFill>
            <a:tailEnd type="arrow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Arrow Connector 74"/>
          <p:cNvCxnSpPr/>
          <p:nvPr/>
        </p:nvCxnSpPr>
        <p:spPr>
          <a:xfrm flipV="1">
            <a:off x="3541485" y="1951965"/>
            <a:ext cx="2614691" cy="3262987"/>
          </a:xfrm>
          <a:prstGeom prst="straightConnector1">
            <a:avLst/>
          </a:prstGeom>
          <a:ln w="19050">
            <a:solidFill>
              <a:schemeClr val="tx1">
                <a:lumMod val="50000"/>
                <a:lumOff val="50000"/>
              </a:schemeClr>
            </a:solidFill>
            <a:tailEnd type="arrow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Arrow Connector 77"/>
          <p:cNvCxnSpPr/>
          <p:nvPr/>
        </p:nvCxnSpPr>
        <p:spPr>
          <a:xfrm flipV="1">
            <a:off x="3541485" y="2818927"/>
            <a:ext cx="526459" cy="2396024"/>
          </a:xfrm>
          <a:prstGeom prst="straightConnector1">
            <a:avLst/>
          </a:prstGeom>
          <a:ln w="19050">
            <a:solidFill>
              <a:schemeClr val="tx1">
                <a:lumMod val="50000"/>
                <a:lumOff val="50000"/>
              </a:schemeClr>
            </a:solidFill>
            <a:tailEnd type="arrow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Arrow Connector 78"/>
          <p:cNvCxnSpPr/>
          <p:nvPr/>
        </p:nvCxnSpPr>
        <p:spPr>
          <a:xfrm flipH="1" flipV="1">
            <a:off x="4867928" y="2861202"/>
            <a:ext cx="1864312" cy="2812024"/>
          </a:xfrm>
          <a:prstGeom prst="straightConnector1">
            <a:avLst/>
          </a:prstGeom>
          <a:ln w="19050">
            <a:solidFill>
              <a:schemeClr val="tx1">
                <a:lumMod val="50000"/>
                <a:lumOff val="50000"/>
              </a:schemeClr>
            </a:solidFill>
            <a:tailEnd type="arrow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Title 1"/>
          <p:cNvSpPr>
            <a:spLocks noGrp="1"/>
          </p:cNvSpPr>
          <p:nvPr>
            <p:ph type="title"/>
          </p:nvPr>
        </p:nvSpPr>
        <p:spPr>
          <a:xfrm>
            <a:off x="467544" y="-13394"/>
            <a:ext cx="8280920" cy="778098"/>
          </a:xfrm>
        </p:spPr>
        <p:txBody>
          <a:bodyPr>
            <a:noAutofit/>
          </a:bodyPr>
          <a:lstStyle/>
          <a:p>
            <a:pPr algn="ctr"/>
            <a:r>
              <a:rPr lang="en-US" sz="3400" dirty="0"/>
              <a:t>Inference in Probabilistic-Temporal Databases</a:t>
            </a:r>
          </a:p>
        </p:txBody>
      </p:sp>
      <p:sp>
        <p:nvSpPr>
          <p:cNvPr id="73" name="Text Box 8"/>
          <p:cNvSpPr txBox="1">
            <a:spLocks noChangeArrowheads="1"/>
          </p:cNvSpPr>
          <p:nvPr/>
        </p:nvSpPr>
        <p:spPr bwMode="auto">
          <a:xfrm>
            <a:off x="3446372" y="764704"/>
            <a:ext cx="53741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de-DE" sz="1400" dirty="0">
                <a:latin typeface="+mn-lt"/>
              </a:rPr>
              <a:t>[Wang,Yahya,Theobald: MUD’10;  </a:t>
            </a:r>
            <a:r>
              <a:rPr lang="de-DE" sz="1400" dirty="0" err="1">
                <a:latin typeface="+mn-lt"/>
              </a:rPr>
              <a:t>Dylla,Miliaraki,Theobald</a:t>
            </a:r>
            <a:r>
              <a:rPr lang="de-DE" sz="1400" dirty="0">
                <a:latin typeface="+mn-lt"/>
              </a:rPr>
              <a:t>: PVLDB’13]</a:t>
            </a:r>
          </a:p>
        </p:txBody>
      </p:sp>
    </p:spTree>
    <p:extLst>
      <p:ext uri="{BB962C8B-B14F-4D97-AF65-F5344CB8AC3E}">
        <p14:creationId xmlns:p14="http://schemas.microsoft.com/office/powerpoint/2010/main" val="6766286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"/>
                            </p:stCondLst>
                            <p:childTnLst>
                              <p:par>
                                <p:cTn id="33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1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10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1500"/>
                            </p:stCondLst>
                            <p:childTnLst>
                              <p:par>
                                <p:cTn id="46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1500"/>
                            </p:stCondLst>
                            <p:childTnLst>
                              <p:par>
                                <p:cTn id="5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10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10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2500"/>
                            </p:stCondLst>
                            <p:childTnLst>
                              <p:par>
                                <p:cTn id="61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2500"/>
                            </p:stCondLst>
                            <p:childTnLst>
                              <p:par>
                                <p:cTn id="66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10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6" grpId="0"/>
      <p:bldP spid="110" grpId="0"/>
      <p:bldP spid="113" grpId="0"/>
      <p:bldP spid="114" grpId="0"/>
      <p:bldP spid="117" grpId="0"/>
      <p:bldP spid="11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TextBox 119"/>
          <p:cNvSpPr txBox="1"/>
          <p:nvPr/>
        </p:nvSpPr>
        <p:spPr>
          <a:xfrm>
            <a:off x="1259931" y="5786454"/>
            <a:ext cx="34483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b="1" dirty="0" err="1">
                <a:solidFill>
                  <a:srgbClr val="0033CC"/>
                </a:solidFill>
                <a:latin typeface="Lucida Sans" panose="020B0602030504020204" pitchFamily="34" charset="0"/>
                <a:cs typeface="Arial" pitchFamily="34" charset="0"/>
              </a:rPr>
              <a:t>playsFor</a:t>
            </a:r>
            <a:r>
              <a:rPr lang="en-US" b="1" dirty="0">
                <a:solidFill>
                  <a:srgbClr val="0033CC"/>
                </a:solidFill>
                <a:latin typeface="Lucida Sans" panose="020B0602030504020204" pitchFamily="34" charset="0"/>
                <a:cs typeface="Arial" pitchFamily="34" charset="0"/>
              </a:rPr>
              <a:t>(Beckham, Real, T</a:t>
            </a:r>
            <a:r>
              <a:rPr lang="en-US" b="1" baseline="-25000" dirty="0">
                <a:solidFill>
                  <a:srgbClr val="0033CC"/>
                </a:solidFill>
                <a:latin typeface="Lucida Sans" panose="020B0602030504020204" pitchFamily="34" charset="0"/>
                <a:cs typeface="Arial" pitchFamily="34" charset="0"/>
              </a:rPr>
              <a:t>1</a:t>
            </a:r>
            <a:r>
              <a:rPr lang="en-US" b="1" dirty="0">
                <a:solidFill>
                  <a:srgbClr val="0033CC"/>
                </a:solidFill>
                <a:latin typeface="Lucida Sans" panose="020B0602030504020204" pitchFamily="34" charset="0"/>
                <a:cs typeface="Arial" pitchFamily="34" charset="0"/>
              </a:rPr>
              <a:t>)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0" y="5384085"/>
            <a:ext cx="100700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sz="24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Base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sz="24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Facts</a:t>
            </a:r>
          </a:p>
        </p:txBody>
      </p:sp>
      <p:sp>
        <p:nvSpPr>
          <p:cNvPr id="67" name="TextBox 66"/>
          <p:cNvSpPr txBox="1"/>
          <p:nvPr/>
        </p:nvSpPr>
        <p:spPr>
          <a:xfrm>
            <a:off x="0" y="1157843"/>
            <a:ext cx="1930337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sz="2400" b="1" dirty="0">
                <a:solidFill>
                  <a:prstClr val="black"/>
                </a:solidFill>
                <a:cs typeface="Arial" pitchFamily="34" charset="0"/>
              </a:rPr>
              <a:t>Derived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sz="2400" b="1" dirty="0">
                <a:solidFill>
                  <a:prstClr val="black"/>
                </a:solidFill>
                <a:cs typeface="Arial" pitchFamily="34" charset="0"/>
              </a:rPr>
              <a:t>facts stored</a:t>
            </a:r>
            <a:br>
              <a:rPr lang="en-US" sz="2400" b="1" dirty="0">
                <a:solidFill>
                  <a:prstClr val="black"/>
                </a:solidFill>
                <a:cs typeface="Arial" pitchFamily="34" charset="0"/>
              </a:rPr>
            </a:br>
            <a:r>
              <a:rPr lang="en-US" sz="2400" b="1" dirty="0">
                <a:solidFill>
                  <a:prstClr val="black"/>
                </a:solidFill>
                <a:cs typeface="Arial" pitchFamily="34" charset="0"/>
              </a:rPr>
              <a:t>in views</a:t>
            </a:r>
          </a:p>
        </p:txBody>
      </p:sp>
      <p:sp>
        <p:nvSpPr>
          <p:cNvPr id="83" name="Rectangle 82"/>
          <p:cNvSpPr/>
          <p:nvPr/>
        </p:nvSpPr>
        <p:spPr>
          <a:xfrm>
            <a:off x="5292080" y="5795972"/>
            <a:ext cx="33554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b="1" dirty="0" err="1">
                <a:solidFill>
                  <a:srgbClr val="0033CC"/>
                </a:solidFill>
                <a:latin typeface="Lucida Sans" panose="020B0602030504020204" pitchFamily="34" charset="0"/>
                <a:cs typeface="Arial" pitchFamily="34" charset="0"/>
              </a:rPr>
              <a:t>playsFor</a:t>
            </a:r>
            <a:r>
              <a:rPr lang="en-US" b="1" dirty="0">
                <a:solidFill>
                  <a:srgbClr val="0033CC"/>
                </a:solidFill>
                <a:latin typeface="Lucida Sans" panose="020B0602030504020204" pitchFamily="34" charset="0"/>
                <a:cs typeface="Arial" pitchFamily="34" charset="0"/>
              </a:rPr>
              <a:t>(Ronaldo, Real, T</a:t>
            </a:r>
            <a:r>
              <a:rPr lang="en-US" b="1" baseline="-25000" dirty="0">
                <a:solidFill>
                  <a:srgbClr val="0033CC"/>
                </a:solidFill>
                <a:latin typeface="Lucida Sans" panose="020B0602030504020204" pitchFamily="34" charset="0"/>
                <a:cs typeface="Arial" pitchFamily="34" charset="0"/>
              </a:rPr>
              <a:t>2</a:t>
            </a:r>
            <a:r>
              <a:rPr lang="en-US" b="1" dirty="0">
                <a:solidFill>
                  <a:srgbClr val="0033CC"/>
                </a:solidFill>
                <a:latin typeface="Lucida Sans" panose="020B0602030504020204" pitchFamily="34" charset="0"/>
                <a:cs typeface="Arial" pitchFamily="34" charset="0"/>
              </a:rPr>
              <a:t>)</a:t>
            </a:r>
          </a:p>
        </p:txBody>
      </p:sp>
      <p:sp>
        <p:nvSpPr>
          <p:cNvPr id="106" name="Rectangle 105"/>
          <p:cNvSpPr/>
          <p:nvPr/>
        </p:nvSpPr>
        <p:spPr>
          <a:xfrm>
            <a:off x="3180403" y="5267199"/>
            <a:ext cx="318548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b="1" dirty="0" err="1">
                <a:solidFill>
                  <a:srgbClr val="0033CC"/>
                </a:solidFill>
                <a:latin typeface="Lucida Sans" panose="020B0602030504020204" pitchFamily="34" charset="0"/>
                <a:cs typeface="Arial" pitchFamily="34" charset="0"/>
              </a:rPr>
              <a:t>playsFor</a:t>
            </a:r>
            <a:r>
              <a:rPr lang="en-US" b="1" dirty="0">
                <a:solidFill>
                  <a:srgbClr val="0033CC"/>
                </a:solidFill>
                <a:latin typeface="Lucida Sans" panose="020B0602030504020204" pitchFamily="34" charset="0"/>
                <a:cs typeface="Arial" pitchFamily="34" charset="0"/>
              </a:rPr>
              <a:t>(</a:t>
            </a:r>
            <a:r>
              <a:rPr lang="en-US" b="1" dirty="0" err="1">
                <a:solidFill>
                  <a:srgbClr val="0033CC"/>
                </a:solidFill>
                <a:latin typeface="Lucida Sans" panose="020B0602030504020204" pitchFamily="34" charset="0"/>
                <a:cs typeface="Arial" pitchFamily="34" charset="0"/>
              </a:rPr>
              <a:t>Zidane</a:t>
            </a:r>
            <a:r>
              <a:rPr lang="en-US" b="1" dirty="0">
                <a:solidFill>
                  <a:srgbClr val="0033CC"/>
                </a:solidFill>
                <a:latin typeface="Lucida Sans" panose="020B0602030504020204" pitchFamily="34" charset="0"/>
                <a:cs typeface="Arial" pitchFamily="34" charset="0"/>
              </a:rPr>
              <a:t>, Real, T</a:t>
            </a:r>
            <a:r>
              <a:rPr lang="en-US" b="1" baseline="-25000" dirty="0">
                <a:solidFill>
                  <a:srgbClr val="0033CC"/>
                </a:solidFill>
                <a:latin typeface="Lucida Sans" panose="020B0602030504020204" pitchFamily="34" charset="0"/>
                <a:cs typeface="Arial" pitchFamily="34" charset="0"/>
              </a:rPr>
              <a:t>3</a:t>
            </a:r>
            <a:r>
              <a:rPr lang="en-US" b="1" dirty="0">
                <a:solidFill>
                  <a:srgbClr val="0033CC"/>
                </a:solidFill>
                <a:latin typeface="Lucida Sans" panose="020B0602030504020204" pitchFamily="34" charset="0"/>
                <a:cs typeface="Arial" pitchFamily="34" charset="0"/>
              </a:rPr>
              <a:t>)</a:t>
            </a:r>
          </a:p>
        </p:txBody>
      </p:sp>
      <p:sp>
        <p:nvSpPr>
          <p:cNvPr id="110" name="TextBox 109"/>
          <p:cNvSpPr txBox="1"/>
          <p:nvPr/>
        </p:nvSpPr>
        <p:spPr>
          <a:xfrm>
            <a:off x="3655972" y="1196752"/>
            <a:ext cx="388760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</a:pPr>
            <a:r>
              <a:rPr lang="en-US" b="1" dirty="0" err="1">
                <a:solidFill>
                  <a:srgbClr val="0033CC"/>
                </a:solidFill>
                <a:latin typeface="Lucida Sans" panose="020B0602030504020204" pitchFamily="34" charset="0"/>
                <a:cs typeface="Arial" pitchFamily="34" charset="0"/>
              </a:rPr>
              <a:t>teamMates</a:t>
            </a:r>
            <a:r>
              <a:rPr lang="en-US" b="1" dirty="0">
                <a:solidFill>
                  <a:srgbClr val="0033CC"/>
                </a:solidFill>
                <a:latin typeface="Lucida Sans" panose="020B0602030504020204" pitchFamily="34" charset="0"/>
                <a:cs typeface="Arial" pitchFamily="34" charset="0"/>
              </a:rPr>
              <a:t>(Beckham, </a:t>
            </a:r>
          </a:p>
          <a:p>
            <a:pPr algn="r" fontAlgn="auto">
              <a:spcBef>
                <a:spcPts val="0"/>
              </a:spcBef>
              <a:spcAft>
                <a:spcPts val="0"/>
              </a:spcAft>
            </a:pPr>
            <a:r>
              <a:rPr lang="en-US" b="1" dirty="0">
                <a:solidFill>
                  <a:srgbClr val="0033CC"/>
                </a:solidFill>
                <a:latin typeface="Lucida Sans" panose="020B0602030504020204" pitchFamily="34" charset="0"/>
                <a:cs typeface="Arial" pitchFamily="34" charset="0"/>
              </a:rPr>
              <a:t>                                Zidane, T</a:t>
            </a:r>
            <a:r>
              <a:rPr lang="en-US" b="1" baseline="-25000" dirty="0">
                <a:solidFill>
                  <a:srgbClr val="0033CC"/>
                </a:solidFill>
                <a:latin typeface="Lucida Sans" panose="020B0602030504020204" pitchFamily="34" charset="0"/>
                <a:cs typeface="Arial" pitchFamily="34" charset="0"/>
              </a:rPr>
              <a:t>5</a:t>
            </a:r>
            <a:r>
              <a:rPr lang="en-US" b="1" dirty="0">
                <a:solidFill>
                  <a:srgbClr val="0033CC"/>
                </a:solidFill>
                <a:latin typeface="Lucida Sans" panose="020B0602030504020204" pitchFamily="34" charset="0"/>
                <a:cs typeface="Arial" pitchFamily="34" charset="0"/>
              </a:rPr>
              <a:t>) </a:t>
            </a:r>
          </a:p>
        </p:txBody>
      </p:sp>
      <p:sp>
        <p:nvSpPr>
          <p:cNvPr id="113" name="TextBox 112"/>
          <p:cNvSpPr txBox="1"/>
          <p:nvPr/>
        </p:nvSpPr>
        <p:spPr>
          <a:xfrm>
            <a:off x="1702139" y="2206605"/>
            <a:ext cx="396134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</a:pPr>
            <a:r>
              <a:rPr lang="en-US" b="1" dirty="0" err="1">
                <a:solidFill>
                  <a:srgbClr val="0033CC"/>
                </a:solidFill>
                <a:latin typeface="Lucida Sans" panose="020B0602030504020204" pitchFamily="34" charset="0"/>
                <a:cs typeface="Arial" pitchFamily="34" charset="0"/>
              </a:rPr>
              <a:t>teamMates</a:t>
            </a:r>
            <a:r>
              <a:rPr lang="en-US" b="1" dirty="0">
                <a:solidFill>
                  <a:srgbClr val="0033CC"/>
                </a:solidFill>
                <a:latin typeface="Lucida Sans" panose="020B0602030504020204" pitchFamily="34" charset="0"/>
                <a:cs typeface="Arial" pitchFamily="34" charset="0"/>
              </a:rPr>
              <a:t>(Ronaldo, </a:t>
            </a:r>
          </a:p>
          <a:p>
            <a:pPr algn="r" fontAlgn="auto">
              <a:spcBef>
                <a:spcPts val="0"/>
              </a:spcBef>
              <a:spcAft>
                <a:spcPts val="0"/>
              </a:spcAft>
            </a:pPr>
            <a:r>
              <a:rPr lang="en-US" b="1" dirty="0">
                <a:solidFill>
                  <a:srgbClr val="0033CC"/>
                </a:solidFill>
                <a:latin typeface="Lucida Sans" panose="020B0602030504020204" pitchFamily="34" charset="0"/>
                <a:cs typeface="Arial" pitchFamily="34" charset="0"/>
              </a:rPr>
              <a:t>                                 Zidane, T</a:t>
            </a:r>
            <a:r>
              <a:rPr lang="en-US" b="1" baseline="-25000" dirty="0">
                <a:solidFill>
                  <a:srgbClr val="0033CC"/>
                </a:solidFill>
                <a:latin typeface="Lucida Sans" panose="020B0602030504020204" pitchFamily="34" charset="0"/>
                <a:cs typeface="Arial" pitchFamily="34" charset="0"/>
              </a:rPr>
              <a:t>6</a:t>
            </a:r>
            <a:r>
              <a:rPr lang="en-US" b="1" dirty="0">
                <a:solidFill>
                  <a:srgbClr val="0033CC"/>
                </a:solidFill>
                <a:latin typeface="Lucida Sans" panose="020B0602030504020204" pitchFamily="34" charset="0"/>
                <a:cs typeface="Arial" pitchFamily="34" charset="0"/>
              </a:rPr>
              <a:t>) </a:t>
            </a:r>
          </a:p>
        </p:txBody>
      </p:sp>
      <p:cxnSp>
        <p:nvCxnSpPr>
          <p:cNvPr id="115" name="Straight Connector 114"/>
          <p:cNvCxnSpPr/>
          <p:nvPr/>
        </p:nvCxnSpPr>
        <p:spPr>
          <a:xfrm>
            <a:off x="71438" y="3714752"/>
            <a:ext cx="8929718" cy="0"/>
          </a:xfrm>
          <a:prstGeom prst="line">
            <a:avLst/>
          </a:prstGeom>
          <a:ln w="381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7" name="TextBox 116"/>
          <p:cNvSpPr txBox="1"/>
          <p:nvPr/>
        </p:nvSpPr>
        <p:spPr>
          <a:xfrm>
            <a:off x="75914" y="3347700"/>
            <a:ext cx="18528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prstClr val="black"/>
                </a:solidFill>
                <a:latin typeface="+mn-lt"/>
              </a:rPr>
              <a:t>Non-independent</a:t>
            </a:r>
          </a:p>
        </p:txBody>
      </p:sp>
      <p:sp>
        <p:nvSpPr>
          <p:cNvPr id="118" name="TextBox 117"/>
          <p:cNvSpPr txBox="1"/>
          <p:nvPr/>
        </p:nvSpPr>
        <p:spPr>
          <a:xfrm>
            <a:off x="71406" y="3717032"/>
            <a:ext cx="13896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prstClr val="black"/>
                </a:solidFill>
                <a:latin typeface="+mn-lt"/>
              </a:rPr>
              <a:t>Independent</a:t>
            </a:r>
          </a:p>
        </p:txBody>
      </p:sp>
      <p:sp>
        <p:nvSpPr>
          <p:cNvPr id="69" name="Content Placeholder 2"/>
          <p:cNvSpPr>
            <a:spLocks noGrp="1"/>
          </p:cNvSpPr>
          <p:nvPr>
            <p:ph idx="1"/>
          </p:nvPr>
        </p:nvSpPr>
        <p:spPr>
          <a:xfrm>
            <a:off x="107504" y="4509120"/>
            <a:ext cx="8928992" cy="2263605"/>
          </a:xfrm>
          <a:gradFill flip="none" rotWithShape="1">
            <a:gsLst>
              <a:gs pos="0">
                <a:schemeClr val="bg1">
                  <a:lumMod val="50000"/>
                  <a:tint val="66000"/>
                  <a:satMod val="160000"/>
                </a:schemeClr>
              </a:gs>
              <a:gs pos="50000">
                <a:schemeClr val="bg1">
                  <a:lumMod val="50000"/>
                  <a:tint val="44500"/>
                  <a:satMod val="160000"/>
                </a:schemeClr>
              </a:gs>
              <a:gs pos="100000">
                <a:schemeClr val="bg1">
                  <a:lumMod val="50000"/>
                  <a:tint val="23500"/>
                  <a:satMod val="160000"/>
                </a:schemeClr>
              </a:gs>
            </a:gsLst>
            <a:lin ang="5400000" scaled="1"/>
            <a:tileRect/>
          </a:gra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Autofit/>
          </a:bodyPr>
          <a:lstStyle/>
          <a:p>
            <a:r>
              <a:rPr lang="en-US" sz="2400" b="1" dirty="0">
                <a:solidFill>
                  <a:srgbClr val="002060"/>
                </a:solidFill>
              </a:rPr>
              <a:t>Closed</a:t>
            </a:r>
            <a:r>
              <a:rPr lang="en-US" sz="2400" b="1" dirty="0"/>
              <a:t> </a:t>
            </a:r>
            <a:r>
              <a:rPr lang="en-US" sz="2400" dirty="0"/>
              <a:t>and</a:t>
            </a:r>
            <a:r>
              <a:rPr lang="en-US" sz="2400" b="1" dirty="0"/>
              <a:t> </a:t>
            </a:r>
            <a:r>
              <a:rPr lang="en-US" sz="2400" b="1" dirty="0">
                <a:solidFill>
                  <a:srgbClr val="002060"/>
                </a:solidFill>
              </a:rPr>
              <a:t>complete</a:t>
            </a:r>
            <a:r>
              <a:rPr lang="en-US" sz="2400" b="1" dirty="0"/>
              <a:t> </a:t>
            </a:r>
            <a:r>
              <a:rPr lang="en-US" sz="2400" dirty="0"/>
              <a:t>representation model (incl. lineage) </a:t>
            </a:r>
          </a:p>
          <a:p>
            <a:r>
              <a:rPr lang="en-US" sz="2400" b="1" dirty="0">
                <a:solidFill>
                  <a:srgbClr val="002060"/>
                </a:solidFill>
              </a:rPr>
              <a:t>Temporal alignment </a:t>
            </a:r>
            <a:r>
              <a:rPr lang="en-US" sz="2400" dirty="0"/>
              <a:t>is </a:t>
            </a:r>
            <a:r>
              <a:rPr lang="en-US" sz="2400" b="1" dirty="0" err="1">
                <a:solidFill>
                  <a:srgbClr val="002060"/>
                </a:solidFill>
              </a:rPr>
              <a:t>polyn</a:t>
            </a:r>
            <a:r>
              <a:rPr lang="en-US" sz="2400" b="1" dirty="0">
                <a:solidFill>
                  <a:srgbClr val="002060"/>
                </a:solidFill>
              </a:rPr>
              <a:t>.</a:t>
            </a:r>
            <a:r>
              <a:rPr lang="en-US" sz="2400" dirty="0">
                <a:solidFill>
                  <a:srgbClr val="002060"/>
                </a:solidFill>
              </a:rPr>
              <a:t> </a:t>
            </a:r>
            <a:r>
              <a:rPr lang="en-US" sz="2400" dirty="0"/>
              <a:t>in the number of input intervals</a:t>
            </a:r>
          </a:p>
          <a:p>
            <a:r>
              <a:rPr lang="en-US" sz="2400" b="1" dirty="0">
                <a:solidFill>
                  <a:srgbClr val="002060"/>
                </a:solidFill>
              </a:rPr>
              <a:t>Confidence computation</a:t>
            </a:r>
            <a:r>
              <a:rPr lang="en-US" sz="2400" dirty="0">
                <a:solidFill>
                  <a:srgbClr val="002060"/>
                </a:solidFill>
              </a:rPr>
              <a:t> </a:t>
            </a:r>
            <a:r>
              <a:rPr lang="en-US" sz="2400" dirty="0"/>
              <a:t>per interval remains </a:t>
            </a:r>
            <a:r>
              <a:rPr lang="en-US" sz="2400" b="1" dirty="0">
                <a:solidFill>
                  <a:srgbClr val="002060"/>
                </a:solidFill>
              </a:rPr>
              <a:t>#P-hard</a:t>
            </a:r>
          </a:p>
          <a:p>
            <a:r>
              <a:rPr lang="en-US" sz="2400" dirty="0"/>
              <a:t>In general requires Monte Carlo approximations (</a:t>
            </a:r>
            <a:r>
              <a:rPr lang="en-US" sz="2400" dirty="0" err="1"/>
              <a:t>Luby</a:t>
            </a:r>
            <a:r>
              <a:rPr lang="en-US" sz="2400" dirty="0"/>
              <a:t>-Karp for DNF, MCMC-style sampling), decompositions, or top-</a:t>
            </a:r>
            <a:r>
              <a:rPr lang="en-US" sz="2400" i="1" dirty="0"/>
              <a:t>k</a:t>
            </a:r>
            <a:r>
              <a:rPr lang="en-US" sz="2400" dirty="0"/>
              <a:t> pruning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572580" y="1198493"/>
            <a:ext cx="413125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</a:pPr>
            <a:r>
              <a:rPr lang="en-US" b="1" dirty="0" err="1">
                <a:solidFill>
                  <a:srgbClr val="0033CC"/>
                </a:solidFill>
                <a:latin typeface="Lucida Sans" panose="020B0602030504020204" pitchFamily="34" charset="0"/>
                <a:cs typeface="Arial" pitchFamily="34" charset="0"/>
              </a:rPr>
              <a:t>teamMates</a:t>
            </a:r>
            <a:r>
              <a:rPr lang="en-US" b="1" dirty="0">
                <a:solidFill>
                  <a:srgbClr val="0033CC"/>
                </a:solidFill>
                <a:latin typeface="Lucida Sans" panose="020B0602030504020204" pitchFamily="34" charset="0"/>
                <a:cs typeface="Arial" pitchFamily="34" charset="0"/>
              </a:rPr>
              <a:t>(Beckham, </a:t>
            </a:r>
          </a:p>
          <a:p>
            <a:pPr algn="r" fontAlgn="auto">
              <a:spcBef>
                <a:spcPts val="0"/>
              </a:spcBef>
              <a:spcAft>
                <a:spcPts val="0"/>
              </a:spcAft>
            </a:pPr>
            <a:r>
              <a:rPr lang="en-US" b="1" dirty="0">
                <a:solidFill>
                  <a:srgbClr val="0033CC"/>
                </a:solidFill>
                <a:latin typeface="Lucida Sans" panose="020B0602030504020204" pitchFamily="34" charset="0"/>
                <a:cs typeface="Arial" pitchFamily="34" charset="0"/>
              </a:rPr>
              <a:t>                                 Ronaldo, T</a:t>
            </a:r>
            <a:r>
              <a:rPr lang="en-US" b="1" baseline="-25000" dirty="0">
                <a:solidFill>
                  <a:srgbClr val="0033CC"/>
                </a:solidFill>
                <a:latin typeface="Lucida Sans" panose="020B0602030504020204" pitchFamily="34" charset="0"/>
                <a:cs typeface="Arial" pitchFamily="34" charset="0"/>
              </a:rPr>
              <a:t>4</a:t>
            </a:r>
            <a:r>
              <a:rPr lang="en-US" b="1" dirty="0">
                <a:solidFill>
                  <a:srgbClr val="0033CC"/>
                </a:solidFill>
                <a:latin typeface="Lucida Sans" panose="020B0602030504020204" pitchFamily="34" charset="0"/>
                <a:cs typeface="Arial" pitchFamily="34" charset="0"/>
              </a:rPr>
              <a:t>) </a:t>
            </a:r>
          </a:p>
        </p:txBody>
      </p:sp>
      <p:grpSp>
        <p:nvGrpSpPr>
          <p:cNvPr id="3" name="Group 2"/>
          <p:cNvGrpSpPr/>
          <p:nvPr/>
        </p:nvGrpSpPr>
        <p:grpSpPr>
          <a:xfrm rot="1471042">
            <a:off x="6074654" y="2188756"/>
            <a:ext cx="3196767" cy="2036946"/>
            <a:chOff x="6197392" y="1919814"/>
            <a:chExt cx="2915438" cy="2036946"/>
          </a:xfrm>
        </p:grpSpPr>
        <p:sp>
          <p:nvSpPr>
            <p:cNvPr id="70" name="Explosion 2 69"/>
            <p:cNvSpPr/>
            <p:nvPr/>
          </p:nvSpPr>
          <p:spPr>
            <a:xfrm rot="20497452">
              <a:off x="6197392" y="1919814"/>
              <a:ext cx="2915438" cy="2036946"/>
            </a:xfrm>
            <a:prstGeom prst="irregularSeal2">
              <a:avLst/>
            </a:prstGeom>
            <a:gradFill flip="none" rotWithShape="1">
              <a:gsLst>
                <a:gs pos="0">
                  <a:schemeClr val="bg1">
                    <a:lumMod val="50000"/>
                    <a:tint val="66000"/>
                    <a:satMod val="160000"/>
                  </a:schemeClr>
                </a:gs>
                <a:gs pos="50000">
                  <a:schemeClr val="bg1">
                    <a:lumMod val="50000"/>
                    <a:tint val="44500"/>
                    <a:satMod val="160000"/>
                  </a:schemeClr>
                </a:gs>
                <a:gs pos="100000">
                  <a:schemeClr val="bg1">
                    <a:lumMod val="50000"/>
                    <a:tint val="23500"/>
                    <a:satMod val="16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 w="3175">
              <a:solidFill>
                <a:schemeClr val="tx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endParaRPr lang="en-US" sz="2400" b="1" i="1" dirty="0">
                <a:solidFill>
                  <a:prstClr val="black"/>
                </a:solidFill>
              </a:endParaRPr>
            </a:p>
          </p:txBody>
        </p:sp>
        <p:sp>
          <p:nvSpPr>
            <p:cNvPr id="2" name="TextBox 1"/>
            <p:cNvSpPr txBox="1"/>
            <p:nvPr/>
          </p:nvSpPr>
          <p:spPr>
            <a:xfrm rot="19217421">
              <a:off x="6813303" y="2476999"/>
              <a:ext cx="1368661" cy="95410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r>
                <a:rPr lang="en-US" sz="2800" b="1" i="1" dirty="0">
                  <a:solidFill>
                    <a:prstClr val="black"/>
                  </a:solidFill>
                  <a:latin typeface="+mn-lt"/>
                </a:rPr>
                <a:t>Need</a:t>
              </a: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r>
                <a:rPr lang="en-US" sz="2800" b="1" i="1" dirty="0">
                  <a:solidFill>
                    <a:prstClr val="black"/>
                  </a:solidFill>
                  <a:latin typeface="+mn-lt"/>
                </a:rPr>
                <a:t>Lineage!</a:t>
              </a:r>
              <a:endParaRPr lang="en-US" sz="2800" dirty="0">
                <a:latin typeface="+mn-lt"/>
              </a:endParaRPr>
            </a:p>
          </p:txBody>
        </p:sp>
      </p:grpSp>
      <p:sp>
        <p:nvSpPr>
          <p:cNvPr id="20" name="Title 1"/>
          <p:cNvSpPr>
            <a:spLocks noGrp="1"/>
          </p:cNvSpPr>
          <p:nvPr>
            <p:ph type="title"/>
          </p:nvPr>
        </p:nvSpPr>
        <p:spPr>
          <a:xfrm>
            <a:off x="467544" y="-13394"/>
            <a:ext cx="8280920" cy="778098"/>
          </a:xfrm>
        </p:spPr>
        <p:txBody>
          <a:bodyPr>
            <a:noAutofit/>
          </a:bodyPr>
          <a:lstStyle/>
          <a:p>
            <a:pPr algn="ctr"/>
            <a:r>
              <a:rPr lang="en-US" sz="3400" dirty="0"/>
              <a:t>Inference in Probabilistic-Temporal Databases</a:t>
            </a:r>
          </a:p>
        </p:txBody>
      </p:sp>
      <p:sp>
        <p:nvSpPr>
          <p:cNvPr id="22" name="Text Box 8"/>
          <p:cNvSpPr txBox="1">
            <a:spLocks noChangeArrowheads="1"/>
          </p:cNvSpPr>
          <p:nvPr/>
        </p:nvSpPr>
        <p:spPr bwMode="auto">
          <a:xfrm>
            <a:off x="3446372" y="764704"/>
            <a:ext cx="53741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de-DE" sz="1400" dirty="0">
                <a:latin typeface="+mn-lt"/>
              </a:rPr>
              <a:t>[Wang,Yahya,Theobald: MUD’10;  </a:t>
            </a:r>
            <a:r>
              <a:rPr lang="de-DE" sz="1400" dirty="0" err="1">
                <a:latin typeface="+mn-lt"/>
              </a:rPr>
              <a:t>Dylla,Miliaraki,Theobald</a:t>
            </a:r>
            <a:r>
              <a:rPr lang="de-DE" sz="1400" dirty="0">
                <a:latin typeface="+mn-lt"/>
              </a:rPr>
              <a:t>: PVLDB’13]</a:t>
            </a:r>
          </a:p>
        </p:txBody>
      </p:sp>
    </p:spTree>
    <p:extLst>
      <p:ext uri="{BB962C8B-B14F-4D97-AF65-F5344CB8AC3E}">
        <p14:creationId xmlns:p14="http://schemas.microsoft.com/office/powerpoint/2010/main" val="2706789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69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" grpId="0" uiExpand="1" build="p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EA5FAB-0815-6C42-9912-9E06B2643E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dirty="0" err="1"/>
              <a:t>Literature</a:t>
            </a:r>
            <a:endParaRPr lang="de-DE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349900D0-8B0E-D940-B53B-8DDDA235460B}"/>
              </a:ext>
            </a:extLst>
          </p:cNvPr>
          <p:cNvSpPr/>
          <p:nvPr/>
        </p:nvSpPr>
        <p:spPr>
          <a:xfrm>
            <a:off x="1309373" y="5398186"/>
            <a:ext cx="6912768" cy="6155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100" dirty="0"/>
              <a:t>[</a:t>
            </a:r>
            <a:r>
              <a:rPr lang="en-US" sz="1100" dirty="0" err="1"/>
              <a:t>Dignös</a:t>
            </a:r>
            <a:r>
              <a:rPr lang="en-US" sz="1100" dirty="0"/>
              <a:t>, </a:t>
            </a:r>
            <a:r>
              <a:rPr lang="en-US" sz="1100" dirty="0" err="1"/>
              <a:t>Gamper</a:t>
            </a:r>
            <a:r>
              <a:rPr lang="en-US" sz="1100" dirty="0"/>
              <a:t>, </a:t>
            </a:r>
            <a:r>
              <a:rPr lang="en-US" sz="1100" dirty="0" err="1"/>
              <a:t>Böhlen</a:t>
            </a:r>
            <a:r>
              <a:rPr lang="en-US" sz="1100" dirty="0"/>
              <a:t>: SIGMOD’12]</a:t>
            </a:r>
          </a:p>
          <a:p>
            <a:r>
              <a:rPr lang="en-US" sz="1100" dirty="0">
                <a:solidFill>
                  <a:srgbClr val="0000FF"/>
                </a:solidFill>
                <a:latin typeface="+mn-lt"/>
                <a:ea typeface="Gill Sans" charset="0"/>
                <a:cs typeface="Gill Sans" charset="0"/>
              </a:rPr>
              <a:t>A. </a:t>
            </a:r>
            <a:r>
              <a:rPr lang="en-US" sz="1100" dirty="0" err="1">
                <a:solidFill>
                  <a:srgbClr val="0000FF"/>
                </a:solidFill>
                <a:latin typeface="+mn-lt"/>
                <a:ea typeface="Gill Sans" charset="0"/>
                <a:cs typeface="Gill Sans" charset="0"/>
              </a:rPr>
              <a:t>Dignös</a:t>
            </a:r>
            <a:r>
              <a:rPr lang="en-US" sz="1100" dirty="0">
                <a:solidFill>
                  <a:srgbClr val="0000FF"/>
                </a:solidFill>
                <a:latin typeface="+mn-lt"/>
                <a:ea typeface="Gill Sans" charset="0"/>
                <a:cs typeface="Gill Sans" charset="0"/>
              </a:rPr>
              <a:t>, M.H. </a:t>
            </a:r>
            <a:r>
              <a:rPr lang="en-US" sz="1100" dirty="0" err="1">
                <a:solidFill>
                  <a:srgbClr val="0000FF"/>
                </a:solidFill>
                <a:latin typeface="+mn-lt"/>
                <a:ea typeface="Gill Sans" charset="0"/>
                <a:cs typeface="Gill Sans" charset="0"/>
              </a:rPr>
              <a:t>Böhlen</a:t>
            </a:r>
            <a:r>
              <a:rPr lang="en-US" sz="1100" dirty="0">
                <a:solidFill>
                  <a:srgbClr val="0000FF"/>
                </a:solidFill>
                <a:latin typeface="+mn-lt"/>
                <a:ea typeface="Gill Sans" charset="0"/>
                <a:cs typeface="Gill Sans" charset="0"/>
              </a:rPr>
              <a:t>, J. </a:t>
            </a:r>
            <a:r>
              <a:rPr lang="en-US" sz="1100" dirty="0" err="1">
                <a:solidFill>
                  <a:srgbClr val="0000FF"/>
                </a:solidFill>
                <a:latin typeface="+mn-lt"/>
                <a:ea typeface="Gill Sans" charset="0"/>
                <a:cs typeface="Gill Sans" charset="0"/>
              </a:rPr>
              <a:t>Gamper</a:t>
            </a:r>
            <a:r>
              <a:rPr lang="en-US" sz="1100" dirty="0">
                <a:solidFill>
                  <a:srgbClr val="0000FF"/>
                </a:solidFill>
                <a:latin typeface="+mn-lt"/>
                <a:ea typeface="Gill Sans" charset="0"/>
                <a:cs typeface="Gill Sans" charset="0"/>
              </a:rPr>
              <a:t>. Temporal alignment. In Proc. of the SIGMOD-12, pages 433-444, Scottsdale, AZ, USA, May 20-24, </a:t>
            </a:r>
            <a:r>
              <a:rPr lang="en-US" sz="1100" b="1" dirty="0">
                <a:solidFill>
                  <a:srgbClr val="FF0000"/>
                </a:solidFill>
                <a:latin typeface="+mn-lt"/>
                <a:ea typeface="Gill Sans" charset="0"/>
                <a:cs typeface="Gill Sans" charset="0"/>
              </a:rPr>
              <a:t>2012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54E4EE7-3735-7743-9353-BD74B88632AE}"/>
              </a:ext>
            </a:extLst>
          </p:cNvPr>
          <p:cNvSpPr/>
          <p:nvPr/>
        </p:nvSpPr>
        <p:spPr>
          <a:xfrm>
            <a:off x="1309373" y="6053807"/>
            <a:ext cx="6750496" cy="6155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100" dirty="0"/>
              <a:t>[</a:t>
            </a:r>
            <a:r>
              <a:rPr lang="de-DE" sz="1100" dirty="0" err="1"/>
              <a:t>Dylla,Miliaraki,Theobald</a:t>
            </a:r>
            <a:r>
              <a:rPr lang="de-DE" sz="1100" dirty="0"/>
              <a:t>: PVLDB’13]</a:t>
            </a:r>
            <a:endParaRPr lang="en-US" sz="1100" dirty="0"/>
          </a:p>
          <a:p>
            <a:r>
              <a:rPr lang="de-DE" sz="1100" dirty="0">
                <a:solidFill>
                  <a:srgbClr val="0000FF"/>
                </a:solidFill>
                <a:latin typeface="+mn-lt"/>
              </a:rPr>
              <a:t>Maximilian </a:t>
            </a:r>
            <a:r>
              <a:rPr lang="de-DE" sz="1100" dirty="0" err="1">
                <a:solidFill>
                  <a:srgbClr val="0000FF"/>
                </a:solidFill>
                <a:latin typeface="+mn-lt"/>
              </a:rPr>
              <a:t>Dylla</a:t>
            </a:r>
            <a:r>
              <a:rPr lang="de-DE" sz="1100" dirty="0">
                <a:solidFill>
                  <a:srgbClr val="0000FF"/>
                </a:solidFill>
                <a:latin typeface="+mn-lt"/>
              </a:rPr>
              <a:t>, Iris </a:t>
            </a:r>
            <a:r>
              <a:rPr lang="de-DE" sz="1100" dirty="0" err="1">
                <a:solidFill>
                  <a:srgbClr val="0000FF"/>
                </a:solidFill>
                <a:latin typeface="+mn-lt"/>
              </a:rPr>
              <a:t>Miliaraki</a:t>
            </a:r>
            <a:r>
              <a:rPr lang="de-DE" sz="1100" dirty="0">
                <a:solidFill>
                  <a:srgbClr val="0000FF"/>
                </a:solidFill>
                <a:latin typeface="+mn-lt"/>
              </a:rPr>
              <a:t>, Martin Theobald, A Temporal-</a:t>
            </a:r>
            <a:r>
              <a:rPr lang="de-DE" sz="1100" dirty="0" err="1">
                <a:solidFill>
                  <a:srgbClr val="0000FF"/>
                </a:solidFill>
                <a:latin typeface="+mn-lt"/>
              </a:rPr>
              <a:t>Probabilistic</a:t>
            </a:r>
            <a:r>
              <a:rPr lang="de-DE" sz="1100" dirty="0">
                <a:solidFill>
                  <a:srgbClr val="0000FF"/>
                </a:solidFill>
                <a:latin typeface="+mn-lt"/>
              </a:rPr>
              <a:t> Database Model </a:t>
            </a:r>
            <a:r>
              <a:rPr lang="de-DE" sz="1100" dirty="0" err="1">
                <a:solidFill>
                  <a:srgbClr val="0000FF"/>
                </a:solidFill>
                <a:latin typeface="+mn-lt"/>
              </a:rPr>
              <a:t>for</a:t>
            </a:r>
            <a:r>
              <a:rPr lang="de-DE" sz="1100" dirty="0">
                <a:solidFill>
                  <a:srgbClr val="0000FF"/>
                </a:solidFill>
                <a:latin typeface="+mn-lt"/>
              </a:rPr>
              <a:t> Information </a:t>
            </a:r>
            <a:r>
              <a:rPr lang="de-DE" sz="1100" dirty="0" err="1">
                <a:solidFill>
                  <a:srgbClr val="0000FF"/>
                </a:solidFill>
                <a:latin typeface="+mn-lt"/>
              </a:rPr>
              <a:t>Extraction</a:t>
            </a:r>
            <a:r>
              <a:rPr lang="de-DE" sz="1100" dirty="0">
                <a:solidFill>
                  <a:srgbClr val="0000FF"/>
                </a:solidFill>
                <a:latin typeface="+mn-lt"/>
              </a:rPr>
              <a:t>, </a:t>
            </a:r>
            <a:r>
              <a:rPr lang="de-DE" sz="1100" dirty="0" err="1">
                <a:solidFill>
                  <a:srgbClr val="0000FF"/>
                </a:solidFill>
                <a:latin typeface="+mn-lt"/>
              </a:rPr>
              <a:t>Proceedings</a:t>
            </a:r>
            <a:r>
              <a:rPr lang="de-DE" sz="1100" dirty="0">
                <a:solidFill>
                  <a:srgbClr val="0000FF"/>
                </a:solidFill>
                <a:latin typeface="+mn-lt"/>
              </a:rPr>
              <a:t> </a:t>
            </a:r>
            <a:r>
              <a:rPr lang="de-DE" sz="1100" dirty="0" err="1">
                <a:solidFill>
                  <a:srgbClr val="0000FF"/>
                </a:solidFill>
                <a:latin typeface="+mn-lt"/>
              </a:rPr>
              <a:t>of</a:t>
            </a:r>
            <a:r>
              <a:rPr lang="de-DE" sz="1100" dirty="0">
                <a:solidFill>
                  <a:srgbClr val="0000FF"/>
                </a:solidFill>
                <a:latin typeface="+mn-lt"/>
              </a:rPr>
              <a:t> </a:t>
            </a:r>
            <a:r>
              <a:rPr lang="de-DE" sz="1100" dirty="0" err="1">
                <a:solidFill>
                  <a:srgbClr val="0000FF"/>
                </a:solidFill>
                <a:latin typeface="+mn-lt"/>
              </a:rPr>
              <a:t>the</a:t>
            </a:r>
            <a:r>
              <a:rPr lang="de-DE" sz="1100" dirty="0">
                <a:solidFill>
                  <a:srgbClr val="0000FF"/>
                </a:solidFill>
                <a:latin typeface="+mn-lt"/>
              </a:rPr>
              <a:t> VLDB </a:t>
            </a:r>
            <a:r>
              <a:rPr lang="de-DE" sz="1100" dirty="0" err="1">
                <a:solidFill>
                  <a:srgbClr val="0000FF"/>
                </a:solidFill>
                <a:latin typeface="+mn-lt"/>
              </a:rPr>
              <a:t>Endowment</a:t>
            </a:r>
            <a:r>
              <a:rPr lang="de-DE" sz="1100" dirty="0">
                <a:solidFill>
                  <a:srgbClr val="0000FF"/>
                </a:solidFill>
                <a:latin typeface="+mn-lt"/>
              </a:rPr>
              <a:t>, Volume 6, </a:t>
            </a:r>
            <a:r>
              <a:rPr lang="de-DE" sz="1100" dirty="0" err="1">
                <a:solidFill>
                  <a:srgbClr val="0000FF"/>
                </a:solidFill>
                <a:latin typeface="+mn-lt"/>
              </a:rPr>
              <a:t>Issue</a:t>
            </a:r>
            <a:r>
              <a:rPr lang="de-DE" sz="1100" dirty="0">
                <a:solidFill>
                  <a:srgbClr val="0000FF"/>
                </a:solidFill>
                <a:latin typeface="+mn-lt"/>
              </a:rPr>
              <a:t> 14, </a:t>
            </a:r>
            <a:r>
              <a:rPr lang="de-DE" sz="1100" b="1" dirty="0">
                <a:solidFill>
                  <a:srgbClr val="FF0000"/>
                </a:solidFill>
                <a:latin typeface="+mn-lt"/>
              </a:rPr>
              <a:t>2013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D30AD7B-49CC-8D47-A4AE-AC54C410A392}"/>
              </a:ext>
            </a:extLst>
          </p:cNvPr>
          <p:cNvSpPr/>
          <p:nvPr/>
        </p:nvSpPr>
        <p:spPr>
          <a:xfrm>
            <a:off x="1309373" y="4742565"/>
            <a:ext cx="6912768" cy="6155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100" dirty="0"/>
              <a:t>[</a:t>
            </a:r>
            <a:r>
              <a:rPr lang="en-US" sz="1100" dirty="0" err="1"/>
              <a:t>Wang,Yahya,Theobald</a:t>
            </a:r>
            <a:r>
              <a:rPr lang="en-US" sz="1100" dirty="0"/>
              <a:t>: MUD’10]</a:t>
            </a:r>
          </a:p>
          <a:p>
            <a:r>
              <a:rPr lang="en-US" sz="1100" dirty="0">
                <a:solidFill>
                  <a:srgbClr val="0000FF"/>
                </a:solidFill>
                <a:latin typeface="+mn-lt"/>
                <a:ea typeface="Gill Sans" charset="0"/>
                <a:cs typeface="Gill Sans" charset="0"/>
              </a:rPr>
              <a:t>Wang, </a:t>
            </a:r>
            <a:r>
              <a:rPr lang="en-US" sz="1100" dirty="0" err="1">
                <a:solidFill>
                  <a:srgbClr val="0000FF"/>
                </a:solidFill>
                <a:latin typeface="+mn-lt"/>
                <a:ea typeface="Gill Sans" charset="0"/>
                <a:cs typeface="Gill Sans" charset="0"/>
              </a:rPr>
              <a:t>Yafang</a:t>
            </a:r>
            <a:r>
              <a:rPr lang="en-US" sz="1100" dirty="0">
                <a:solidFill>
                  <a:srgbClr val="0000FF"/>
                </a:solidFill>
                <a:latin typeface="+mn-lt"/>
                <a:ea typeface="Gill Sans" charset="0"/>
                <a:cs typeface="Gill Sans" charset="0"/>
              </a:rPr>
              <a:t> and Yahya, Mohamed and Theobald, Martin, Time-aware Reasoning in Uncertain Knowledge Bases. In: 4th International VLDB Workshop on Management of Uncertain Data, Vol. WP 10-, pp. 51-65, </a:t>
            </a:r>
            <a:r>
              <a:rPr lang="en-US" sz="1100" b="1" dirty="0">
                <a:solidFill>
                  <a:srgbClr val="FF0000"/>
                </a:solidFill>
                <a:ea typeface="Gill Sans" charset="0"/>
                <a:cs typeface="Gill Sans" charset="0"/>
              </a:rPr>
              <a:t>2010</a:t>
            </a:r>
            <a:endParaRPr lang="en-US" sz="1100" b="1" dirty="0">
              <a:solidFill>
                <a:srgbClr val="FF0000"/>
              </a:solidFill>
              <a:latin typeface="+mn-lt"/>
              <a:ea typeface="Gill Sans" charset="0"/>
              <a:cs typeface="Gill Sans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0FAA633-52DF-1745-9478-4CF9859EBC41}"/>
              </a:ext>
            </a:extLst>
          </p:cNvPr>
          <p:cNvSpPr/>
          <p:nvPr/>
        </p:nvSpPr>
        <p:spPr>
          <a:xfrm>
            <a:off x="1309373" y="3933056"/>
            <a:ext cx="6912768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100" dirty="0"/>
              <a:t>[</a:t>
            </a:r>
            <a:r>
              <a:rPr lang="de-DE" sz="1100" dirty="0"/>
              <a:t>Das </a:t>
            </a:r>
            <a:r>
              <a:rPr lang="de-DE" sz="1100" dirty="0" err="1"/>
              <a:t>Sarma,Theobald,Widom</a:t>
            </a:r>
            <a:r>
              <a:rPr lang="de-DE" sz="1100" dirty="0"/>
              <a:t>:  ICDE</a:t>
            </a:r>
            <a:r>
              <a:rPr lang="en-US" sz="1100" dirty="0"/>
              <a:t>’</a:t>
            </a:r>
            <a:r>
              <a:rPr lang="de-DE" sz="1100" dirty="0"/>
              <a:t>08</a:t>
            </a:r>
            <a:r>
              <a:rPr lang="en-US" sz="1100" dirty="0"/>
              <a:t>]</a:t>
            </a:r>
          </a:p>
          <a:p>
            <a:r>
              <a:rPr lang="en-US" sz="1100" dirty="0">
                <a:solidFill>
                  <a:srgbClr val="0000FF"/>
                </a:solidFill>
                <a:latin typeface="+mn-lt"/>
                <a:ea typeface="Gill Sans" charset="0"/>
                <a:cs typeface="Gill Sans" charset="0"/>
              </a:rPr>
              <a:t>Das </a:t>
            </a:r>
            <a:r>
              <a:rPr lang="en-US" sz="1100" dirty="0" err="1">
                <a:solidFill>
                  <a:srgbClr val="0000FF"/>
                </a:solidFill>
                <a:latin typeface="+mn-lt"/>
                <a:ea typeface="Gill Sans" charset="0"/>
                <a:cs typeface="Gill Sans" charset="0"/>
              </a:rPr>
              <a:t>Sarma</a:t>
            </a:r>
            <a:r>
              <a:rPr lang="en-US" sz="1100" dirty="0">
                <a:solidFill>
                  <a:srgbClr val="0000FF"/>
                </a:solidFill>
                <a:latin typeface="+mn-lt"/>
                <a:ea typeface="Gill Sans" charset="0"/>
                <a:cs typeface="Gill Sans" charset="0"/>
              </a:rPr>
              <a:t>, Anish and Theobald, Martin and </a:t>
            </a:r>
            <a:r>
              <a:rPr lang="en-US" sz="1100" dirty="0" err="1">
                <a:solidFill>
                  <a:srgbClr val="0000FF"/>
                </a:solidFill>
                <a:latin typeface="+mn-lt"/>
                <a:ea typeface="Gill Sans" charset="0"/>
                <a:cs typeface="Gill Sans" charset="0"/>
              </a:rPr>
              <a:t>Widom</a:t>
            </a:r>
            <a:r>
              <a:rPr lang="en-US" sz="1100" dirty="0">
                <a:solidFill>
                  <a:srgbClr val="0000FF"/>
                </a:solidFill>
                <a:latin typeface="+mn-lt"/>
                <a:ea typeface="Gill Sans" charset="0"/>
                <a:cs typeface="Gill Sans" charset="0"/>
              </a:rPr>
              <a:t>, Jennifer, Exploiting Lineage for Confidence Computation in Uncertain and Probabilistic Databases. In: 24th International Conference on Data Engineering (ICDE 2008), IEEE Computer Society Press, pp. 1023-1032.</a:t>
            </a:r>
            <a:r>
              <a:rPr lang="en-US" sz="1100" b="1" dirty="0">
                <a:solidFill>
                  <a:srgbClr val="FF0000"/>
                </a:solidFill>
                <a:latin typeface="+mn-lt"/>
                <a:ea typeface="Gill Sans" charset="0"/>
                <a:cs typeface="Gill Sans" charset="0"/>
              </a:rPr>
              <a:t> </a:t>
            </a:r>
            <a:r>
              <a:rPr lang="en-US" sz="1100" b="1" dirty="0">
                <a:solidFill>
                  <a:srgbClr val="FF0000"/>
                </a:solidFill>
                <a:ea typeface="Gill Sans" charset="0"/>
                <a:cs typeface="Gill Sans" charset="0"/>
              </a:rPr>
              <a:t>2008</a:t>
            </a:r>
            <a:endParaRPr lang="en-US" sz="1100" b="1" dirty="0">
              <a:solidFill>
                <a:srgbClr val="FF0000"/>
              </a:solidFill>
              <a:latin typeface="+mn-lt"/>
              <a:ea typeface="Gill Sans" charset="0"/>
              <a:cs typeface="Gill San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21125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628A9E-100A-5C4F-A413-2ABC0D0F26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Übersicht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183314-610D-A640-BCBE-92CC0261D4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sz="1400" dirty="0"/>
              <a:t>Semistrukturierte Datenbanken (JSON, XML) und Volltextsuche </a:t>
            </a:r>
          </a:p>
          <a:p>
            <a:r>
              <a:rPr lang="de-DE" sz="1400" dirty="0"/>
              <a:t>Information </a:t>
            </a:r>
            <a:r>
              <a:rPr lang="de-DE" sz="1400" dirty="0" err="1"/>
              <a:t>Retrieval</a:t>
            </a:r>
            <a:r>
              <a:rPr lang="de-DE" sz="1400" dirty="0"/>
              <a:t> </a:t>
            </a:r>
          </a:p>
          <a:p>
            <a:r>
              <a:rPr lang="de-DE" sz="1400" dirty="0"/>
              <a:t>Mehrdimensionale Indexstrukturen </a:t>
            </a:r>
          </a:p>
          <a:p>
            <a:r>
              <a:rPr lang="de-DE" sz="1400" dirty="0"/>
              <a:t>Cluster-Bildung </a:t>
            </a:r>
          </a:p>
          <a:p>
            <a:r>
              <a:rPr lang="de-DE" sz="1400" dirty="0"/>
              <a:t>Einbettungstechniken </a:t>
            </a:r>
          </a:p>
          <a:p>
            <a:r>
              <a:rPr lang="de-DE" sz="1400" dirty="0"/>
              <a:t>First-</a:t>
            </a:r>
            <a:r>
              <a:rPr lang="de-DE" sz="1400" dirty="0" err="1"/>
              <a:t>n</a:t>
            </a:r>
            <a:r>
              <a:rPr lang="de-DE" sz="1400" dirty="0"/>
              <a:t>-, Top-</a:t>
            </a:r>
            <a:r>
              <a:rPr lang="de-DE" sz="1400" dirty="0" err="1"/>
              <a:t>k</a:t>
            </a:r>
            <a:r>
              <a:rPr lang="de-DE" sz="1400" dirty="0"/>
              <a:t>-, und Skyline-Anfragen </a:t>
            </a:r>
          </a:p>
          <a:p>
            <a:r>
              <a:rPr lang="de-DE" sz="1400" dirty="0"/>
              <a:t>Probabilistische Datenbanken, Anfragebeantwortung, Top-</a:t>
            </a:r>
            <a:r>
              <a:rPr lang="de-DE" sz="1400" dirty="0" err="1"/>
              <a:t>k</a:t>
            </a:r>
            <a:r>
              <a:rPr lang="de-DE" sz="1400" dirty="0"/>
              <a:t>-Anfragen und Open-World-Annahme </a:t>
            </a:r>
          </a:p>
          <a:p>
            <a:r>
              <a:rPr lang="de-DE" sz="1400" dirty="0"/>
              <a:t>Probabilistische Modellierung, </a:t>
            </a:r>
            <a:r>
              <a:rPr lang="de-DE" sz="1400" dirty="0" err="1"/>
              <a:t>Bayes</a:t>
            </a:r>
            <a:r>
              <a:rPr lang="de-DE" sz="1400" dirty="0"/>
              <a:t>-Netze, Anfragebeantwortungsalgorithmen, Lernverfahren,</a:t>
            </a:r>
          </a:p>
          <a:p>
            <a:r>
              <a:rPr lang="de-DE" sz="1400" dirty="0"/>
              <a:t>Temporale Datenbanken und das relationale Modell, SQL:2011</a:t>
            </a:r>
          </a:p>
          <a:p>
            <a:r>
              <a:rPr lang="de-DE" sz="1400" dirty="0">
                <a:highlight>
                  <a:srgbClr val="00FF00"/>
                </a:highlight>
              </a:rPr>
              <a:t>Probabilistische Temporale Datenbanken</a:t>
            </a:r>
          </a:p>
          <a:p>
            <a:r>
              <a:rPr lang="de-DE" sz="1400" dirty="0"/>
              <a:t>SQL: neue Entwicklungen (z.B. JSON-Strukturen und Arrays), Zeitreihen (z.B. </a:t>
            </a:r>
            <a:r>
              <a:rPr lang="de-DE" sz="1400" dirty="0" err="1"/>
              <a:t>TimeScaleDB</a:t>
            </a:r>
            <a:r>
              <a:rPr lang="de-DE" sz="1400" dirty="0"/>
              <a:t>)</a:t>
            </a:r>
          </a:p>
          <a:p>
            <a:r>
              <a:rPr lang="de-DE" sz="1400" dirty="0"/>
              <a:t>Stromdatenbanken, Prinzipien der Fenster-orientierten inkrementellen Verarbeitung </a:t>
            </a:r>
          </a:p>
          <a:p>
            <a:r>
              <a:rPr lang="de-DE" sz="1400" dirty="0"/>
              <a:t>Approximationstechniken für Stromdatenverarbeitung, Stream-Mining </a:t>
            </a:r>
          </a:p>
          <a:p>
            <a:r>
              <a:rPr lang="de-DE" sz="1400" dirty="0"/>
              <a:t>Probabilistische raum-zeitliche Datenbanken und </a:t>
            </a:r>
            <a:r>
              <a:rPr lang="de-DE" sz="1400" dirty="0" err="1"/>
              <a:t>Stromdatenverarbeitungsssysteme</a:t>
            </a:r>
            <a:r>
              <a:rPr lang="de-DE" sz="1400" dirty="0"/>
              <a:t>: Anfragen und Indexstrukturen, Raum-zeitliches Data Mining, Probabilistische Skylines </a:t>
            </a:r>
          </a:p>
          <a:p>
            <a:r>
              <a:rPr lang="de-DE" sz="1400" dirty="0"/>
              <a:t>Von NoSQL- zu </a:t>
            </a:r>
            <a:r>
              <a:rPr lang="de-DE" sz="1400" dirty="0" err="1"/>
              <a:t>NewSQL</a:t>
            </a:r>
            <a:r>
              <a:rPr lang="de-DE" sz="1400" dirty="0"/>
              <a:t>-Datenbanken</a:t>
            </a:r>
            <a:r>
              <a:rPr lang="de-DE" sz="1400"/>
              <a:t>, CAP-Theorem</a:t>
            </a:r>
            <a:endParaRPr lang="de-DE" sz="1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7B24CCC-01D8-644F-BD8D-DC16832CA7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xfrm>
            <a:off x="7956550" y="6400800"/>
            <a:ext cx="1008063" cy="19685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0" tIns="0" rIns="91440" bIns="0" numCol="1" anchor="t" anchorCtr="0" compatLnSpc="1">
            <a:prstTxWarp prst="textNoShape">
              <a:avLst/>
            </a:prstTxWarp>
          </a:bodyPr>
          <a:lstStyle>
            <a:defPPr>
              <a:defRPr lang="de-DE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sz="1100"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9pPr>
          </a:lstStyle>
          <a:p>
            <a:pPr>
              <a:defRPr/>
            </a:pPr>
            <a:fld id="{D4E55964-1ACB-E742-83A7-6D5C6D2D6D17}" type="slidenum">
              <a:rPr lang="de-DE" smtClean="0"/>
              <a:pPr>
                <a:defRPr/>
              </a:pPr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656090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647146" y="1811218"/>
            <a:ext cx="6237222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latin typeface="Gill Sans" charset="0"/>
                <a:ea typeface="Gill Sans" charset="0"/>
                <a:cs typeface="Gill Sans" charset="0"/>
              </a:rPr>
              <a:t>10 Years of Probabilistic Querying – What Next?</a:t>
            </a:r>
          </a:p>
          <a:p>
            <a:pPr marL="0" indent="0">
              <a:buNone/>
            </a:pPr>
            <a:r>
              <a:rPr lang="en-US" sz="2000" b="1" dirty="0">
                <a:latin typeface="Gill Sans" charset="0"/>
                <a:ea typeface="Gill Sans" charset="0"/>
                <a:cs typeface="Gill Sans" charset="0"/>
              </a:rPr>
              <a:t>Martin Theobald</a:t>
            </a:r>
          </a:p>
          <a:p>
            <a:pPr marL="0" indent="0">
              <a:buNone/>
            </a:pPr>
            <a:r>
              <a:rPr lang="en-US" sz="2000" dirty="0">
                <a:latin typeface="Gill Sans" charset="0"/>
                <a:ea typeface="Gill Sans" charset="0"/>
                <a:cs typeface="Gill Sans" charset="0"/>
              </a:rPr>
              <a:t>University of Antwerp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259632" y="548680"/>
            <a:ext cx="6583084" cy="113877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latin typeface="Gill Sans" charset="0"/>
                <a:ea typeface="Gill Sans" charset="0"/>
                <a:cs typeface="Gill Sans" charset="0"/>
              </a:rPr>
              <a:t>Acknowledgements</a:t>
            </a:r>
            <a:r>
              <a:rPr lang="en-US" sz="2000" b="1" dirty="0">
                <a:latin typeface="Gill Sans" charset="0"/>
                <a:ea typeface="Gill Sans" charset="0"/>
                <a:cs typeface="Gill Sans" charset="0"/>
              </a:rPr>
              <a:t>:</a:t>
            </a:r>
          </a:p>
          <a:p>
            <a:endParaRPr lang="en-US" sz="2000" dirty="0">
              <a:latin typeface="Gill Sans" charset="0"/>
              <a:ea typeface="Gill Sans" charset="0"/>
              <a:cs typeface="Gill Sans" charset="0"/>
            </a:endParaRPr>
          </a:p>
          <a:p>
            <a:r>
              <a:rPr lang="en-US" sz="2000" dirty="0">
                <a:latin typeface="Gill Sans" charset="0"/>
                <a:ea typeface="Gill Sans" charset="0"/>
                <a:cs typeface="Gill Sans" charset="0"/>
              </a:rPr>
              <a:t>This presentation is based on the following two presentations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0222D71-7F83-C442-8CF7-F63B585F8892}"/>
              </a:ext>
            </a:extLst>
          </p:cNvPr>
          <p:cNvSpPr/>
          <p:nvPr/>
        </p:nvSpPr>
        <p:spPr>
          <a:xfrm>
            <a:off x="1619672" y="2942390"/>
            <a:ext cx="6912768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latin typeface="Gill Sans" charset="0"/>
                <a:ea typeface="Gill Sans" charset="0"/>
                <a:cs typeface="Gill Sans" charset="0"/>
              </a:rPr>
              <a:t>Temporal Alignment </a:t>
            </a:r>
          </a:p>
          <a:p>
            <a:r>
              <a:rPr lang="en-US" sz="2000" b="1" dirty="0">
                <a:latin typeface="Gill Sans" charset="0"/>
                <a:ea typeface="Gill Sans" charset="0"/>
                <a:cs typeface="Gill Sans" charset="0"/>
              </a:rPr>
              <a:t>Anton Dignös</a:t>
            </a:r>
            <a:r>
              <a:rPr lang="en-US" sz="2000" b="1" baseline="30000" dirty="0">
                <a:latin typeface="Gill Sans" charset="0"/>
                <a:ea typeface="Gill Sans" charset="0"/>
                <a:cs typeface="Gill Sans" charset="0"/>
              </a:rPr>
              <a:t>1</a:t>
            </a:r>
            <a:r>
              <a:rPr lang="en-US" sz="2000" b="1" dirty="0">
                <a:latin typeface="Gill Sans" charset="0"/>
                <a:ea typeface="Gill Sans" charset="0"/>
                <a:cs typeface="Gill Sans" charset="0"/>
              </a:rPr>
              <a:t> Michael H. Böhlen</a:t>
            </a:r>
            <a:r>
              <a:rPr lang="en-US" sz="2000" b="1" baseline="30000" dirty="0">
                <a:latin typeface="Gill Sans" charset="0"/>
                <a:ea typeface="Gill Sans" charset="0"/>
                <a:cs typeface="Gill Sans" charset="0"/>
              </a:rPr>
              <a:t>1</a:t>
            </a:r>
            <a:r>
              <a:rPr lang="en-US" sz="2000" b="1" dirty="0">
                <a:latin typeface="Gill Sans" charset="0"/>
                <a:ea typeface="Gill Sans" charset="0"/>
                <a:cs typeface="Gill Sans" charset="0"/>
              </a:rPr>
              <a:t> Johann Gamper</a:t>
            </a:r>
            <a:r>
              <a:rPr lang="en-US" sz="2000" b="1" baseline="30000" dirty="0">
                <a:latin typeface="Gill Sans" charset="0"/>
                <a:ea typeface="Gill Sans" charset="0"/>
                <a:cs typeface="Gill Sans" charset="0"/>
              </a:rPr>
              <a:t>2</a:t>
            </a:r>
            <a:r>
              <a:rPr lang="en-US" sz="2000" b="1" dirty="0">
                <a:latin typeface="Gill Sans" charset="0"/>
                <a:ea typeface="Gill Sans" charset="0"/>
                <a:cs typeface="Gill Sans" charset="0"/>
              </a:rPr>
              <a:t> </a:t>
            </a:r>
            <a:r>
              <a:rPr lang="en-US" sz="2000" baseline="30000" dirty="0">
                <a:latin typeface="Gill Sans" charset="0"/>
                <a:ea typeface="Gill Sans" charset="0"/>
                <a:cs typeface="Gill Sans" charset="0"/>
              </a:rPr>
              <a:t>1</a:t>
            </a:r>
            <a:r>
              <a:rPr lang="en-US" sz="2000" dirty="0">
                <a:latin typeface="Gill Sans" charset="0"/>
                <a:ea typeface="Gill Sans" charset="0"/>
                <a:cs typeface="Gill Sans" charset="0"/>
              </a:rPr>
              <a:t>University of Zürich, Switzerland </a:t>
            </a:r>
          </a:p>
          <a:p>
            <a:r>
              <a:rPr lang="en-US" sz="2000" baseline="30000" dirty="0">
                <a:latin typeface="Gill Sans" charset="0"/>
                <a:ea typeface="Gill Sans" charset="0"/>
                <a:cs typeface="Gill Sans" charset="0"/>
              </a:rPr>
              <a:t>2</a:t>
            </a:r>
            <a:r>
              <a:rPr lang="en-US" sz="2000" dirty="0">
                <a:latin typeface="Gill Sans" charset="0"/>
                <a:ea typeface="Gill Sans" charset="0"/>
                <a:cs typeface="Gill Sans" charset="0"/>
              </a:rPr>
              <a:t>Free University of </a:t>
            </a:r>
            <a:r>
              <a:rPr lang="en-US" sz="2000" dirty="0" err="1">
                <a:latin typeface="Gill Sans" charset="0"/>
                <a:ea typeface="Gill Sans" charset="0"/>
                <a:cs typeface="Gill Sans" charset="0"/>
              </a:rPr>
              <a:t>Bozen</a:t>
            </a:r>
            <a:r>
              <a:rPr lang="en-US" sz="2000" dirty="0">
                <a:latin typeface="Gill Sans" charset="0"/>
                <a:ea typeface="Gill Sans" charset="0"/>
                <a:cs typeface="Gill Sans" charset="0"/>
              </a:rPr>
              <a:t>-Bolzano, Italy </a:t>
            </a:r>
          </a:p>
        </p:txBody>
      </p:sp>
    </p:spTree>
    <p:extLst>
      <p:ext uri="{BB962C8B-B14F-4D97-AF65-F5344CB8AC3E}">
        <p14:creationId xmlns:p14="http://schemas.microsoft.com/office/powerpoint/2010/main" val="19359271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/>
        </p:nvSpPr>
        <p:spPr>
          <a:xfrm>
            <a:off x="107504" y="5445224"/>
            <a:ext cx="8907221" cy="1296144"/>
          </a:xfrm>
          <a:prstGeom prst="rect">
            <a:avLst/>
          </a:prstGeom>
          <a:solidFill>
            <a:srgbClr val="FFFF0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5733" y="3356992"/>
            <a:ext cx="8928992" cy="2995825"/>
          </a:xfrm>
        </p:spPr>
        <p:txBody>
          <a:bodyPr/>
          <a:lstStyle/>
          <a:p>
            <a:r>
              <a:rPr lang="en-US" sz="2400" u="sng" dirty="0"/>
              <a:t>Special Cases:</a:t>
            </a:r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1600" dirty="0"/>
          </a:p>
          <a:p>
            <a:r>
              <a:rPr lang="en-US" sz="2400" u="sng" dirty="0"/>
              <a:t>Query Semantics:</a:t>
            </a:r>
            <a:r>
              <a:rPr lang="en-US" sz="2400" dirty="0"/>
              <a:t> (“Marginal Probabilities”)</a:t>
            </a:r>
          </a:p>
          <a:p>
            <a:pPr lvl="1"/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Run query Q against each instance </a:t>
            </a:r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D</a:t>
            </a:r>
            <a:r>
              <a:rPr lang="en-US" sz="2400" baseline="-25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i</a:t>
            </a: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; for each answer tuple t, sum up the probabilities of all instances </a:t>
            </a:r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D</a:t>
            </a:r>
            <a:r>
              <a:rPr lang="en-US" sz="2400" baseline="-25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i</a:t>
            </a: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where t is a result.</a:t>
            </a:r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107504" y="980728"/>
            <a:ext cx="8928992" cy="830997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60000"/>
                  <a:lumOff val="40000"/>
                  <a:tint val="66000"/>
                  <a:satMod val="160000"/>
                </a:schemeClr>
              </a:gs>
              <a:gs pos="50000">
                <a:schemeClr val="accent1">
                  <a:lumMod val="60000"/>
                  <a:lumOff val="40000"/>
                  <a:tint val="44500"/>
                  <a:satMod val="160000"/>
                </a:schemeClr>
              </a:gs>
              <a:gs pos="100000">
                <a:schemeClr val="accent1">
                  <a:lumMod val="60000"/>
                  <a:lumOff val="40000"/>
                  <a:tint val="23500"/>
                  <a:satMod val="160000"/>
                </a:schemeClr>
              </a:gs>
            </a:gsLst>
            <a:lin ang="5400000" scaled="1"/>
            <a:tileRect/>
          </a:gradFill>
          <a:ln w="6350" algn="ctr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/>
            <a:r>
              <a:rPr lang="en-US" sz="2400" dirty="0">
                <a:latin typeface="+mn-lt"/>
              </a:rPr>
              <a:t>A probabilistic database </a:t>
            </a:r>
            <a:r>
              <a:rPr lang="en-US" sz="2400" b="1" dirty="0" err="1">
                <a:latin typeface="+mn-lt"/>
              </a:rPr>
              <a:t>D</a:t>
            </a:r>
            <a:r>
              <a:rPr lang="en-US" sz="2400" baseline="30000" dirty="0" err="1">
                <a:latin typeface="+mn-lt"/>
              </a:rPr>
              <a:t>p</a:t>
            </a:r>
            <a:r>
              <a:rPr lang="en-US" sz="2400" dirty="0">
                <a:latin typeface="+mn-lt"/>
              </a:rPr>
              <a:t> (compactly) encodes a probability distribution over a finite set of deterministic database instances </a:t>
            </a:r>
            <a:r>
              <a:rPr lang="en-US" sz="2400" b="1" dirty="0">
                <a:latin typeface="+mn-lt"/>
              </a:rPr>
              <a:t>D</a:t>
            </a:r>
            <a:r>
              <a:rPr lang="en-US" sz="2400" baseline="-25000" dirty="0">
                <a:latin typeface="+mn-lt"/>
              </a:rPr>
              <a:t>i</a:t>
            </a:r>
            <a:r>
              <a:rPr lang="en-US" sz="2400" dirty="0">
                <a:latin typeface="+mn-lt"/>
              </a:rPr>
              <a:t>.</a:t>
            </a:r>
          </a:p>
        </p:txBody>
      </p:sp>
      <p:graphicFrame>
        <p:nvGraphicFramePr>
          <p:cNvPr id="18" name="Group 3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431041"/>
              </p:ext>
            </p:extLst>
          </p:nvPr>
        </p:nvGraphicFramePr>
        <p:xfrm>
          <a:off x="251520" y="2298576"/>
          <a:ext cx="1886297" cy="914400"/>
        </p:xfrm>
        <a:graphic>
          <a:graphicData uri="http://schemas.openxmlformats.org/drawingml/2006/table">
            <a:tbl>
              <a:tblPr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tblPr>
              <a:tblGrid>
                <a:gridCol w="66216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64029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Lucida Sans" panose="020B0602030504020204" pitchFamily="34" charset="0"/>
                        </a:rPr>
                        <a:t>WorksAt</a:t>
                      </a: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Lucida Sans" panose="020B0602030504020204" pitchFamily="34" charset="0"/>
                        </a:rPr>
                        <a:t>(Sub, </a:t>
                      </a:r>
                      <a:r>
                        <a:rPr kumimoji="0" lang="en-US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Lucida Sans" panose="020B0602030504020204" pitchFamily="34" charset="0"/>
                        </a:rPr>
                        <a:t>Obj</a:t>
                      </a: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Lucida Sans" panose="020B0602030504020204" pitchFamily="34" charset="0"/>
                        </a:rPr>
                        <a:t>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402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panose="020B0602030504020204" pitchFamily="34" charset="0"/>
                        </a:rPr>
                        <a:t>Jeff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panose="020B0602030504020204" pitchFamily="34" charset="0"/>
                        </a:rPr>
                        <a:t>Stanford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402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panose="020B0602030504020204" pitchFamily="34" charset="0"/>
                        </a:rPr>
                        <a:t>Jeff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panose="020B0602030504020204" pitchFamily="34" charset="0"/>
                        </a:rPr>
                        <a:t>Princeton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21" name="Group 3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02497802"/>
              </p:ext>
            </p:extLst>
          </p:nvPr>
        </p:nvGraphicFramePr>
        <p:xfrm>
          <a:off x="2483768" y="2298576"/>
          <a:ext cx="1886297" cy="609600"/>
        </p:xfrm>
        <a:graphic>
          <a:graphicData uri="http://schemas.openxmlformats.org/drawingml/2006/table">
            <a:tbl>
              <a:tblPr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tblPr>
              <a:tblGrid>
                <a:gridCol w="66216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64029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Lucida Sans" panose="020B0602030504020204" pitchFamily="34" charset="0"/>
                        </a:rPr>
                        <a:t>WorksAt</a:t>
                      </a: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Lucida Sans" panose="020B0602030504020204" pitchFamily="34" charset="0"/>
                        </a:rPr>
                        <a:t>(Sub, </a:t>
                      </a:r>
                      <a:r>
                        <a:rPr kumimoji="0" lang="en-US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Lucida Sans" panose="020B0602030504020204" pitchFamily="34" charset="0"/>
                        </a:rPr>
                        <a:t>Obj</a:t>
                      </a: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Lucida Sans" panose="020B0602030504020204" pitchFamily="34" charset="0"/>
                        </a:rPr>
                        <a:t>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402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panose="020B0602030504020204" pitchFamily="34" charset="0"/>
                        </a:rPr>
                        <a:t>Jeff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panose="020B0602030504020204" pitchFamily="34" charset="0"/>
                        </a:rPr>
                        <a:t>Stanford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22" name="Group 3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83079438"/>
              </p:ext>
            </p:extLst>
          </p:nvPr>
        </p:nvGraphicFramePr>
        <p:xfrm>
          <a:off x="4716016" y="2298576"/>
          <a:ext cx="1886297" cy="609600"/>
        </p:xfrm>
        <a:graphic>
          <a:graphicData uri="http://schemas.openxmlformats.org/drawingml/2006/table">
            <a:tbl>
              <a:tblPr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tblPr>
              <a:tblGrid>
                <a:gridCol w="66216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64029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Lucida Sans" panose="020B0602030504020204" pitchFamily="34" charset="0"/>
                        </a:rPr>
                        <a:t>WorksAt</a:t>
                      </a: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Lucida Sans" panose="020B0602030504020204" pitchFamily="34" charset="0"/>
                        </a:rPr>
                        <a:t>(Sub, </a:t>
                      </a:r>
                      <a:r>
                        <a:rPr kumimoji="0" lang="en-US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Lucida Sans" panose="020B0602030504020204" pitchFamily="34" charset="0"/>
                        </a:rPr>
                        <a:t>Obj</a:t>
                      </a: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Lucida Sans" panose="020B0602030504020204" pitchFamily="34" charset="0"/>
                        </a:rPr>
                        <a:t>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402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panose="020B0602030504020204" pitchFamily="34" charset="0"/>
                        </a:rPr>
                        <a:t>Jeff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panose="020B0602030504020204" pitchFamily="34" charset="0"/>
                        </a:rPr>
                        <a:t>Princeton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23" name="Group 3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0454220"/>
              </p:ext>
            </p:extLst>
          </p:nvPr>
        </p:nvGraphicFramePr>
        <p:xfrm>
          <a:off x="6948264" y="2298576"/>
          <a:ext cx="1886297" cy="304800"/>
        </p:xfrm>
        <a:graphic>
          <a:graphicData uri="http://schemas.openxmlformats.org/drawingml/2006/table">
            <a:tbl>
              <a:tblPr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tblPr>
              <a:tblGrid>
                <a:gridCol w="188629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6402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Lucida Sans" panose="020B0602030504020204" pitchFamily="34" charset="0"/>
                        </a:rPr>
                        <a:t>WorksAt</a:t>
                      </a: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Lucida Sans" panose="020B0602030504020204" pitchFamily="34" charset="0"/>
                        </a:rPr>
                        <a:t>(Sub, </a:t>
                      </a:r>
                      <a:r>
                        <a:rPr kumimoji="0" lang="en-US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Lucida Sans" panose="020B0602030504020204" pitchFamily="34" charset="0"/>
                        </a:rPr>
                        <a:t>Obj</a:t>
                      </a: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Lucida Sans" panose="020B0602030504020204" pitchFamily="34" charset="0"/>
                        </a:rPr>
                        <a:t>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4" name="TextBox 23"/>
          <p:cNvSpPr txBox="1"/>
          <p:nvPr/>
        </p:nvSpPr>
        <p:spPr>
          <a:xfrm>
            <a:off x="666913" y="1916832"/>
            <a:ext cx="10967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latin typeface="Lucida Sans" panose="020B0602030504020204" pitchFamily="34" charset="0"/>
              </a:rPr>
              <a:t>D</a:t>
            </a:r>
            <a:r>
              <a:rPr lang="en-US" b="1" baseline="-25000" dirty="0">
                <a:latin typeface="Lucida Sans" panose="020B0602030504020204" pitchFamily="34" charset="0"/>
              </a:rPr>
              <a:t>1</a:t>
            </a:r>
            <a:r>
              <a:rPr lang="en-US" b="1" dirty="0">
                <a:latin typeface="Lucida Sans" panose="020B0602030504020204" pitchFamily="34" charset="0"/>
              </a:rPr>
              <a:t>: 0.42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2915816" y="1916832"/>
            <a:ext cx="10967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latin typeface="Lucida Sans" panose="020B0602030504020204" pitchFamily="34" charset="0"/>
              </a:rPr>
              <a:t>D</a:t>
            </a:r>
            <a:r>
              <a:rPr lang="en-US" b="1" baseline="-25000" dirty="0">
                <a:latin typeface="Lucida Sans" panose="020B0602030504020204" pitchFamily="34" charset="0"/>
              </a:rPr>
              <a:t>2</a:t>
            </a:r>
            <a:r>
              <a:rPr lang="en-US" b="1" dirty="0">
                <a:latin typeface="Lucida Sans" panose="020B0602030504020204" pitchFamily="34" charset="0"/>
              </a:rPr>
              <a:t>: 0.18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5148064" y="1916832"/>
            <a:ext cx="10967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latin typeface="Lucida Sans" panose="020B0602030504020204" pitchFamily="34" charset="0"/>
              </a:rPr>
              <a:t>D</a:t>
            </a:r>
            <a:r>
              <a:rPr lang="en-US" b="1" baseline="-25000" dirty="0">
                <a:latin typeface="Lucida Sans" panose="020B0602030504020204" pitchFamily="34" charset="0"/>
              </a:rPr>
              <a:t>3</a:t>
            </a:r>
            <a:r>
              <a:rPr lang="en-US" b="1" dirty="0">
                <a:latin typeface="Lucida Sans" panose="020B0602030504020204" pitchFamily="34" charset="0"/>
              </a:rPr>
              <a:t>: 0.28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7308304" y="1916832"/>
            <a:ext cx="10967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latin typeface="Lucida Sans" panose="020B0602030504020204" pitchFamily="34" charset="0"/>
              </a:rPr>
              <a:t>D</a:t>
            </a:r>
            <a:r>
              <a:rPr lang="en-US" b="1" baseline="-25000" dirty="0">
                <a:latin typeface="Lucida Sans" panose="020B0602030504020204" pitchFamily="34" charset="0"/>
              </a:rPr>
              <a:t>4</a:t>
            </a:r>
            <a:r>
              <a:rPr lang="en-US" b="1" dirty="0">
                <a:latin typeface="Lucida Sans" panose="020B0602030504020204" pitchFamily="34" charset="0"/>
              </a:rPr>
              <a:t>: 0.12</a:t>
            </a:r>
          </a:p>
        </p:txBody>
      </p:sp>
      <p:graphicFrame>
        <p:nvGraphicFramePr>
          <p:cNvPr id="28" name="Group 3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89845209"/>
              </p:ext>
            </p:extLst>
          </p:nvPr>
        </p:nvGraphicFramePr>
        <p:xfrm>
          <a:off x="1187624" y="4314800"/>
          <a:ext cx="2549898" cy="914400"/>
        </p:xfrm>
        <a:graphic>
          <a:graphicData uri="http://schemas.openxmlformats.org/drawingml/2006/table">
            <a:tbl>
              <a:tblPr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tblPr>
              <a:tblGrid>
                <a:gridCol w="5428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589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4807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64029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Lucida Sans" panose="020B0602030504020204" pitchFamily="34" charset="0"/>
                        </a:rPr>
                        <a:t>WorksAt</a:t>
                      </a: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Lucida Sans" panose="020B0602030504020204" pitchFamily="34" charset="0"/>
                        </a:rPr>
                        <a:t>(Sub, </a:t>
                      </a:r>
                      <a:r>
                        <a:rPr kumimoji="0" lang="en-US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Lucida Sans" panose="020B0602030504020204" pitchFamily="34" charset="0"/>
                        </a:rPr>
                        <a:t>Obj</a:t>
                      </a: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Lucida Sans" panose="020B0602030504020204" pitchFamily="34" charset="0"/>
                        </a:rPr>
                        <a:t>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Lucida Sans" panose="020B0602030504020204" pitchFamily="34" charset="0"/>
                        </a:rPr>
                        <a:t>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402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panose="020B0602030504020204" pitchFamily="34" charset="0"/>
                        </a:rPr>
                        <a:t>Jeff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panose="020B0602030504020204" pitchFamily="34" charset="0"/>
                        </a:rPr>
                        <a:t>Stanford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panose="020B0602030504020204" pitchFamily="34" charset="0"/>
                        </a:rPr>
                        <a:t>0.6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402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panose="020B0602030504020204" pitchFamily="34" charset="0"/>
                        </a:rPr>
                        <a:t>Jeff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panose="020B0602030504020204" pitchFamily="34" charset="0"/>
                        </a:rPr>
                        <a:t>Princeton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panose="020B0602030504020204" pitchFamily="34" charset="0"/>
                        </a:rPr>
                        <a:t>0.7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31" name="TextBox 30"/>
          <p:cNvSpPr txBox="1"/>
          <p:nvPr/>
        </p:nvSpPr>
        <p:spPr>
          <a:xfrm>
            <a:off x="1043608" y="3861048"/>
            <a:ext cx="27703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</a:rPr>
              <a:t>(1) </a:t>
            </a:r>
            <a:r>
              <a:rPr lang="en-US" sz="2000" b="1" dirty="0" err="1"/>
              <a:t>D</a:t>
            </a:r>
            <a:r>
              <a:rPr lang="en-US" sz="2000" baseline="30000" dirty="0" err="1"/>
              <a:t>p</a:t>
            </a:r>
            <a:r>
              <a:rPr lang="en-US" sz="2000" baseline="30000" dirty="0"/>
              <a:t> </a:t>
            </a: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</a:rPr>
              <a:t>tuple-independent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4929967" y="3861048"/>
            <a:ext cx="281038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</a:rPr>
              <a:t>(II) </a:t>
            </a:r>
            <a:r>
              <a:rPr lang="en-US" sz="2000" b="1" dirty="0" err="1"/>
              <a:t>D</a:t>
            </a:r>
            <a:r>
              <a:rPr lang="en-US" sz="2000" baseline="30000" dirty="0" err="1"/>
              <a:t>p</a:t>
            </a:r>
            <a:r>
              <a:rPr lang="en-US" sz="2000" baseline="30000" dirty="0"/>
              <a:t> </a:t>
            </a: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</a:rPr>
              <a:t>block-independent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7688654" y="4767535"/>
            <a:ext cx="13822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u="sng" dirty="0">
                <a:latin typeface="+mn-lt"/>
              </a:rPr>
              <a:t>Note: </a:t>
            </a:r>
            <a:r>
              <a:rPr lang="en-US" sz="1200" dirty="0">
                <a:latin typeface="+mn-lt"/>
              </a:rPr>
              <a:t>(I) and (II) </a:t>
            </a:r>
          </a:p>
          <a:p>
            <a:pPr algn="ctr"/>
            <a:r>
              <a:rPr lang="en-US" sz="1200" dirty="0">
                <a:latin typeface="+mn-lt"/>
              </a:rPr>
              <a:t>are not equivalent!</a:t>
            </a:r>
          </a:p>
        </p:txBody>
      </p:sp>
      <p:sp>
        <p:nvSpPr>
          <p:cNvPr id="38" name="Title 1"/>
          <p:cNvSpPr txBox="1">
            <a:spLocks/>
          </p:cNvSpPr>
          <p:nvPr/>
        </p:nvSpPr>
        <p:spPr bwMode="auto">
          <a:xfrm>
            <a:off x="446856" y="-13394"/>
            <a:ext cx="8229600" cy="7780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  <a:normAutofit/>
          </a:bodyPr>
          <a:lstStyle>
            <a:lvl1pPr algn="r" rtl="0" fontAlgn="base">
              <a:spcBef>
                <a:spcPct val="0"/>
              </a:spcBef>
              <a:spcAft>
                <a:spcPct val="0"/>
              </a:spcAft>
              <a:defRPr sz="4000" kern="1200">
                <a:solidFill>
                  <a:schemeClr val="tx2"/>
                </a:solidFill>
                <a:latin typeface="+mn-lt"/>
                <a:ea typeface="+mj-ea"/>
                <a:cs typeface="+mj-cs"/>
              </a:defRPr>
            </a:lvl1pPr>
            <a:lvl2pPr algn="r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Bookman Old Style" pitchFamily="18" charset="0"/>
              </a:defRPr>
            </a:lvl2pPr>
            <a:lvl3pPr algn="r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Bookman Old Style" pitchFamily="18" charset="0"/>
              </a:defRPr>
            </a:lvl3pPr>
            <a:lvl4pPr algn="r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Bookman Old Style" pitchFamily="18" charset="0"/>
              </a:defRPr>
            </a:lvl4pPr>
            <a:lvl5pPr algn="r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Bookman Old Style" pitchFamily="18" charset="0"/>
              </a:defRPr>
            </a:lvl5pPr>
            <a:lvl6pPr marL="457200" algn="r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Bookman Old Style" pitchFamily="18" charset="0"/>
              </a:defRPr>
            </a:lvl6pPr>
            <a:lvl7pPr marL="914400" algn="r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Bookman Old Style" pitchFamily="18" charset="0"/>
              </a:defRPr>
            </a:lvl7pPr>
            <a:lvl8pPr marL="1371600" algn="r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Bookman Old Style" pitchFamily="18" charset="0"/>
              </a:defRPr>
            </a:lvl8pPr>
            <a:lvl9pPr marL="1828800" algn="r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Bookman Old Style" pitchFamily="18" charset="0"/>
              </a:defRPr>
            </a:lvl9pPr>
          </a:lstStyle>
          <a:p>
            <a:pPr algn="ctr"/>
            <a:r>
              <a:rPr lang="en-US" dirty="0"/>
              <a:t>Recap: Probabilistic Databases</a:t>
            </a:r>
          </a:p>
        </p:txBody>
      </p:sp>
      <p:graphicFrame>
        <p:nvGraphicFramePr>
          <p:cNvPr id="30" name="Group 3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75245308"/>
              </p:ext>
            </p:extLst>
          </p:nvPr>
        </p:nvGraphicFramePr>
        <p:xfrm>
          <a:off x="5076056" y="4314800"/>
          <a:ext cx="2549898" cy="914400"/>
        </p:xfrm>
        <a:graphic>
          <a:graphicData uri="http://schemas.openxmlformats.org/drawingml/2006/table">
            <a:tbl>
              <a:tblPr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tblPr>
              <a:tblGrid>
                <a:gridCol w="5428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589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4807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64029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Lucida Sans" panose="020B0602030504020204" pitchFamily="34" charset="0"/>
                        </a:rPr>
                        <a:t>WorksAt</a:t>
                      </a: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Lucida Sans" panose="020B0602030504020204" pitchFamily="34" charset="0"/>
                        </a:rPr>
                        <a:t>(Sub, </a:t>
                      </a:r>
                      <a:r>
                        <a:rPr kumimoji="0" lang="en-US" sz="1400" b="1" i="0" u="sng" strike="noStrike" cap="none" normalizeH="0" baseline="0" dirty="0" err="1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Lucida Sans" panose="020B0602030504020204" pitchFamily="34" charset="0"/>
                        </a:rPr>
                        <a:t>Ob</a:t>
                      </a:r>
                      <a:r>
                        <a:rPr kumimoji="0" lang="en-US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Lucida Sans" panose="020B0602030504020204" pitchFamily="34" charset="0"/>
                        </a:rPr>
                        <a:t>j</a:t>
                      </a: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Lucida Sans" panose="020B0602030504020204" pitchFamily="34" charset="0"/>
                        </a:rPr>
                        <a:t>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Lucida Sans" panose="020B0602030504020204" pitchFamily="34" charset="0"/>
                        </a:rPr>
                        <a:t>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4029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panose="020B0602030504020204" pitchFamily="34" charset="0"/>
                        </a:rPr>
                        <a:t>Jeff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panose="020B0602030504020204" pitchFamily="34" charset="0"/>
                        </a:rPr>
                        <a:t>Stanford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panose="020B0602030504020204" pitchFamily="34" charset="0"/>
                        </a:rPr>
                        <a:t>0.6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402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" panose="020B0602030504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panose="020B0602030504020204" pitchFamily="34" charset="0"/>
                        </a:rPr>
                        <a:t>Princeton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panose="020B0602030504020204" pitchFamily="34" charset="0"/>
                        </a:rPr>
                        <a:t>0.4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051222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500"/>
                            </p:stCondLst>
                            <p:childTnLst>
                              <p:par>
                                <p:cTn id="26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3" grpId="0" uiExpand="1" build="p"/>
      <p:bldP spid="24" grpId="0"/>
      <p:bldP spid="25" grpId="0"/>
      <p:bldP spid="26" grpId="0"/>
      <p:bldP spid="27" grpId="0"/>
      <p:bldP spid="31" grpId="0" uiExpand="1"/>
      <p:bldP spid="35" grpId="0"/>
      <p:bldP spid="3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3394"/>
            <a:ext cx="8229600" cy="778098"/>
          </a:xfrm>
        </p:spPr>
        <p:txBody>
          <a:bodyPr/>
          <a:lstStyle/>
          <a:p>
            <a:pPr algn="ctr"/>
            <a:r>
              <a:rPr lang="en-US" dirty="0"/>
              <a:t>Probabilistic &amp; </a:t>
            </a:r>
            <a:r>
              <a:rPr lang="en-US"/>
              <a:t>Temporal Databases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008" y="3501008"/>
            <a:ext cx="9108504" cy="2592288"/>
          </a:xfrm>
        </p:spPr>
        <p:txBody>
          <a:bodyPr/>
          <a:lstStyle/>
          <a:p>
            <a:r>
              <a:rPr lang="en-US" sz="2400" dirty="0"/>
              <a:t>Sequenced Semantics &amp; Snapshot Reducibility:</a:t>
            </a:r>
          </a:p>
          <a:p>
            <a:pPr lvl="1"/>
            <a:r>
              <a:rPr lang="en-US" sz="2000" dirty="0"/>
              <a:t>Built-in semantics: </a:t>
            </a:r>
            <a:r>
              <a:rPr lang="en-US" sz="2000" b="1" dirty="0">
                <a:solidFill>
                  <a:srgbClr val="002060"/>
                </a:solidFill>
              </a:rPr>
              <a:t>reduce temporal-relational operators </a:t>
            </a:r>
            <a:r>
              <a:rPr lang="en-US" sz="2000" dirty="0"/>
              <a:t>to their non-temporal counterparts at </a:t>
            </a:r>
            <a:r>
              <a:rPr lang="en-US" sz="2000" i="1" dirty="0"/>
              <a:t>each snapshot </a:t>
            </a:r>
            <a:r>
              <a:rPr lang="en-US" sz="2000" dirty="0"/>
              <a:t>(i.e., time point) of the database.</a:t>
            </a:r>
          </a:p>
          <a:p>
            <a:pPr lvl="1"/>
            <a:r>
              <a:rPr lang="en-US" sz="2000" b="1" dirty="0">
                <a:solidFill>
                  <a:srgbClr val="002060"/>
                </a:solidFill>
              </a:rPr>
              <a:t>Coalesce</a:t>
            </a:r>
            <a:r>
              <a:rPr lang="en-US" sz="2000" dirty="0"/>
              <a:t>/</a:t>
            </a:r>
            <a:r>
              <a:rPr lang="en-US" sz="2000" b="1" dirty="0">
                <a:solidFill>
                  <a:srgbClr val="002060"/>
                </a:solidFill>
              </a:rPr>
              <a:t>split tuples </a:t>
            </a:r>
            <a:r>
              <a:rPr lang="en-US" sz="2000" dirty="0"/>
              <a:t>with consecutive time intervals based on their lineages.</a:t>
            </a:r>
          </a:p>
          <a:p>
            <a:pPr lvl="1"/>
            <a:endParaRPr lang="en-US" sz="400" dirty="0"/>
          </a:p>
          <a:p>
            <a:r>
              <a:rPr lang="en-US" sz="2400" dirty="0"/>
              <a:t>Non-Sequenced Semantics</a:t>
            </a:r>
          </a:p>
          <a:p>
            <a:pPr lvl="1"/>
            <a:r>
              <a:rPr lang="en-US" sz="2000" dirty="0"/>
              <a:t>Queries can </a:t>
            </a:r>
            <a:r>
              <a:rPr lang="en-US" sz="2000" b="1" dirty="0">
                <a:solidFill>
                  <a:srgbClr val="002060"/>
                </a:solidFill>
              </a:rPr>
              <a:t>freely manipulate timestamps </a:t>
            </a:r>
            <a:r>
              <a:rPr lang="en-US" sz="2000" dirty="0"/>
              <a:t>just like regular attributes. 	  Single temporal operator ≤</a:t>
            </a:r>
            <a:r>
              <a:rPr lang="en-US" sz="2000" baseline="30000" dirty="0"/>
              <a:t>T</a:t>
            </a:r>
            <a:r>
              <a:rPr lang="en-US" sz="2000" dirty="0"/>
              <a:t> supports all of Allen’s 13 temporal relations.</a:t>
            </a:r>
          </a:p>
          <a:p>
            <a:pPr lvl="1"/>
            <a:r>
              <a:rPr lang="en-US" sz="2000" b="1" dirty="0" err="1">
                <a:solidFill>
                  <a:srgbClr val="002060"/>
                </a:solidFill>
              </a:rPr>
              <a:t>Deduplicate</a:t>
            </a:r>
            <a:r>
              <a:rPr lang="en-US" sz="2000" b="1" dirty="0">
                <a:solidFill>
                  <a:srgbClr val="002060"/>
                </a:solidFill>
              </a:rPr>
              <a:t> tuples </a:t>
            </a:r>
            <a:r>
              <a:rPr lang="en-US" sz="2000" dirty="0"/>
              <a:t>with overlapping time intervals based on their lineages.</a:t>
            </a:r>
            <a:endParaRPr lang="en-US" sz="2400" dirty="0"/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107504" y="836712"/>
            <a:ext cx="8928992" cy="1200329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60000"/>
                  <a:lumOff val="40000"/>
                  <a:tint val="66000"/>
                  <a:satMod val="160000"/>
                </a:schemeClr>
              </a:gs>
              <a:gs pos="50000">
                <a:schemeClr val="accent1">
                  <a:lumMod val="60000"/>
                  <a:lumOff val="40000"/>
                  <a:tint val="44500"/>
                  <a:satMod val="160000"/>
                </a:schemeClr>
              </a:gs>
              <a:gs pos="100000">
                <a:schemeClr val="accent1">
                  <a:lumMod val="60000"/>
                  <a:lumOff val="40000"/>
                  <a:tint val="23500"/>
                  <a:satMod val="160000"/>
                </a:schemeClr>
              </a:gs>
            </a:gsLst>
            <a:lin ang="5400000" scaled="1"/>
            <a:tileRect/>
          </a:gradFill>
          <a:ln w="6350" algn="ctr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/>
            <a:r>
              <a:rPr lang="en-US" sz="2400" dirty="0">
                <a:latin typeface="+mn-lt"/>
              </a:rPr>
              <a:t>A temporal-probabilistic database </a:t>
            </a:r>
            <a:r>
              <a:rPr lang="en-US" sz="2400" b="1" dirty="0" err="1">
                <a:latin typeface="+mn-lt"/>
              </a:rPr>
              <a:t>D</a:t>
            </a:r>
            <a:r>
              <a:rPr lang="en-US" sz="2400" baseline="30000" dirty="0" err="1">
                <a:latin typeface="+mn-lt"/>
              </a:rPr>
              <a:t>Tp</a:t>
            </a:r>
            <a:r>
              <a:rPr lang="en-US" sz="2400" dirty="0">
                <a:latin typeface="+mn-lt"/>
              </a:rPr>
              <a:t> (compactly) encodes a probability distribution over a finite set of deterministic database instances </a:t>
            </a:r>
            <a:r>
              <a:rPr lang="en-US" sz="2400" b="1" dirty="0">
                <a:latin typeface="+mn-lt"/>
              </a:rPr>
              <a:t>D</a:t>
            </a:r>
            <a:r>
              <a:rPr lang="en-US" sz="2400" baseline="-25000" dirty="0">
                <a:latin typeface="+mn-lt"/>
              </a:rPr>
              <a:t>i </a:t>
            </a:r>
            <a:r>
              <a:rPr lang="en-US" sz="2400" i="1" dirty="0">
                <a:latin typeface="+mn-lt"/>
              </a:rPr>
              <a:t>at each time point </a:t>
            </a:r>
            <a:r>
              <a:rPr lang="en-US" sz="2400" dirty="0">
                <a:latin typeface="+mn-lt"/>
              </a:rPr>
              <a:t>of a finite time domain </a:t>
            </a:r>
            <a:r>
              <a:rPr lang="en-US" sz="2400" dirty="0">
                <a:latin typeface="+mn-lt"/>
                <a:sym typeface="Symbol"/>
              </a:rPr>
              <a:t></a:t>
            </a:r>
            <a:r>
              <a:rPr lang="en-US" sz="2400" baseline="30000" dirty="0">
                <a:latin typeface="+mn-lt"/>
                <a:sym typeface="Symbol"/>
              </a:rPr>
              <a:t>T</a:t>
            </a:r>
            <a:r>
              <a:rPr lang="en-US" sz="2400" dirty="0">
                <a:latin typeface="+mn-lt"/>
              </a:rPr>
              <a:t>.</a:t>
            </a:r>
          </a:p>
        </p:txBody>
      </p:sp>
      <p:graphicFrame>
        <p:nvGraphicFramePr>
          <p:cNvPr id="5" name="Group 3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3458524"/>
              </p:ext>
            </p:extLst>
          </p:nvPr>
        </p:nvGraphicFramePr>
        <p:xfrm>
          <a:off x="179512" y="2248971"/>
          <a:ext cx="2643650" cy="1194816"/>
        </p:xfrm>
        <a:graphic>
          <a:graphicData uri="http://schemas.openxmlformats.org/drawingml/2006/table">
            <a:tbl>
              <a:tblPr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tblPr>
              <a:tblGrid>
                <a:gridCol w="74327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6889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8341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50715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Lucida Sans" panose="020B0602030504020204" pitchFamily="34" charset="0"/>
                        </a:rPr>
                        <a:t>BornIn</a:t>
                      </a: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Lucida Sans" panose="020B0602030504020204" pitchFamily="34" charset="0"/>
                        </a:rPr>
                        <a:t>(</a:t>
                      </a:r>
                      <a:r>
                        <a:rPr kumimoji="0" lang="en-US" sz="12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Lucida Sans" panose="020B0602030504020204" pitchFamily="34" charset="0"/>
                        </a:rPr>
                        <a:t>Sub,Obj</a:t>
                      </a: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Lucida Sans" panose="020B0602030504020204" pitchFamily="34" charset="0"/>
                        </a:rPr>
                        <a:t>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Lucida Sans" panose="020B0602030504020204" pitchFamily="34" charset="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Lucida Sans" panose="020B0602030504020204" pitchFamily="34" charset="0"/>
                        </a:rPr>
                        <a:t>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128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panose="020B0602030504020204" pitchFamily="34" charset="0"/>
                        </a:rPr>
                        <a:t>DeNiro</a:t>
                      </a:r>
                      <a:endParaRPr kumimoji="0" 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" panose="020B0602030504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panose="020B0602030504020204" pitchFamily="34" charset="0"/>
                        </a:rPr>
                        <a:t>Green- which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panose="020B0602030504020204" pitchFamily="34" charset="0"/>
                        </a:rPr>
                        <a:t>[1943,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panose="020B0602030504020204" pitchFamily="34" charset="0"/>
                        </a:rPr>
                        <a:t> 1944)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b="1" dirty="0">
                          <a:solidFill>
                            <a:schemeClr val="tx1"/>
                          </a:solidFill>
                          <a:latin typeface="Lucida Sans" panose="020B0602030504020204" pitchFamily="34" charset="0"/>
                        </a:rPr>
                        <a:t>0.9</a:t>
                      </a:r>
                      <a:endParaRPr kumimoji="0" 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" panose="020B0602030504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128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panose="020B0602030504020204" pitchFamily="34" charset="0"/>
                        </a:rPr>
                        <a:t>DeNiro</a:t>
                      </a:r>
                      <a:endParaRPr kumimoji="0" 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" panose="020B0602030504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panose="020B0602030504020204" pitchFamily="34" charset="0"/>
                        </a:rPr>
                        <a:t>Tribeca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panose="020B0602030504020204" pitchFamily="34" charset="0"/>
                        </a:rPr>
                        <a:t>[1998,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panose="020B0602030504020204" pitchFamily="34" charset="0"/>
                        </a:rPr>
                        <a:t> 1999)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>
                          <a:solidFill>
                            <a:schemeClr val="tx1"/>
                          </a:solidFill>
                          <a:latin typeface="Lucida Sans" panose="020B0602030504020204" pitchFamily="34" charset="0"/>
                        </a:rPr>
                        <a:t>0.6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" panose="020B0602030504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4" name="TextBox 13"/>
          <p:cNvSpPr txBox="1"/>
          <p:nvPr/>
        </p:nvSpPr>
        <p:spPr>
          <a:xfrm>
            <a:off x="6428731" y="3645024"/>
            <a:ext cx="260776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+mn-lt"/>
              </a:rPr>
              <a:t>[</a:t>
            </a:r>
            <a:r>
              <a:rPr lang="en-US" sz="1200" dirty="0" err="1">
                <a:latin typeface="+mn-lt"/>
              </a:rPr>
              <a:t>Dignös</a:t>
            </a:r>
            <a:r>
              <a:rPr lang="en-US" sz="1200" dirty="0">
                <a:latin typeface="+mn-lt"/>
              </a:rPr>
              <a:t>, </a:t>
            </a:r>
            <a:r>
              <a:rPr lang="en-US" sz="1200" dirty="0" err="1">
                <a:latin typeface="+mn-lt"/>
              </a:rPr>
              <a:t>Gamper</a:t>
            </a:r>
            <a:r>
              <a:rPr lang="en-US" sz="1200" dirty="0">
                <a:latin typeface="+mn-lt"/>
              </a:rPr>
              <a:t>, </a:t>
            </a:r>
            <a:r>
              <a:rPr lang="en-US" sz="1200" dirty="0" err="1">
                <a:latin typeface="+mn-lt"/>
              </a:rPr>
              <a:t>Böhlen</a:t>
            </a:r>
            <a:r>
              <a:rPr lang="en-US" sz="1200" dirty="0">
                <a:latin typeface="+mn-lt"/>
              </a:rPr>
              <a:t>: SIGMOD’12]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413359" y="6525344"/>
            <a:ext cx="247279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+mn-lt"/>
              </a:rPr>
              <a:t>[</a:t>
            </a:r>
            <a:r>
              <a:rPr lang="de-DE" sz="1200" dirty="0" err="1">
                <a:latin typeface="+mn-lt"/>
              </a:rPr>
              <a:t>Dylla,Miliaraki,Theobald</a:t>
            </a:r>
            <a:r>
              <a:rPr lang="de-DE" sz="1200" dirty="0">
                <a:latin typeface="+mn-lt"/>
              </a:rPr>
              <a:t>: PVLDB’13]</a:t>
            </a:r>
            <a:endParaRPr lang="en-US" sz="1200" dirty="0">
              <a:latin typeface="+mn-lt"/>
            </a:endParaRPr>
          </a:p>
        </p:txBody>
      </p:sp>
      <p:graphicFrame>
        <p:nvGraphicFramePr>
          <p:cNvPr id="17" name="Group 3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70650873"/>
              </p:ext>
            </p:extLst>
          </p:nvPr>
        </p:nvGraphicFramePr>
        <p:xfrm>
          <a:off x="2983045" y="2256227"/>
          <a:ext cx="2936461" cy="1194816"/>
        </p:xfrm>
        <a:graphic>
          <a:graphicData uri="http://schemas.openxmlformats.org/drawingml/2006/table">
            <a:tbl>
              <a:tblPr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tblPr>
              <a:tblGrid>
                <a:gridCol w="79764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2514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6236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5131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50715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Lucida Sans" panose="020B0602030504020204" pitchFamily="34" charset="0"/>
                        </a:rPr>
                        <a:t>Wedding(</a:t>
                      </a:r>
                      <a:r>
                        <a:rPr kumimoji="0" lang="en-US" sz="12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Lucida Sans" panose="020B0602030504020204" pitchFamily="34" charset="0"/>
                        </a:rPr>
                        <a:t>Sub,Obj</a:t>
                      </a: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Lucida Sans" panose="020B0602030504020204" pitchFamily="34" charset="0"/>
                        </a:rPr>
                        <a:t>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Lucida Sans" panose="020B0602030504020204" pitchFamily="34" charset="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Lucida Sans" panose="020B0602030504020204" pitchFamily="34" charset="0"/>
                        </a:rPr>
                        <a:t>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128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panose="020B0602030504020204" pitchFamily="34" charset="0"/>
                        </a:rPr>
                        <a:t>DeNiro</a:t>
                      </a:r>
                      <a:endParaRPr kumimoji="0" 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" panose="020B0602030504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panose="020B0602030504020204" pitchFamily="34" charset="0"/>
                        </a:rPr>
                        <a:t>Abbott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panose="020B0602030504020204" pitchFamily="34" charset="0"/>
                        </a:rPr>
                        <a:t>[1936,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panose="020B0602030504020204" pitchFamily="34" charset="0"/>
                        </a:rPr>
                        <a:t> 1940)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b="1" dirty="0">
                          <a:solidFill>
                            <a:schemeClr val="tx1"/>
                          </a:solidFill>
                          <a:latin typeface="Lucida Sans" panose="020B0602030504020204" pitchFamily="34" charset="0"/>
                        </a:rPr>
                        <a:t>0.3</a:t>
                      </a:r>
                      <a:endParaRPr kumimoji="0" 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" panose="020B0602030504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128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panose="020B0602030504020204" pitchFamily="34" charset="0"/>
                        </a:rPr>
                        <a:t>DeNiro</a:t>
                      </a:r>
                      <a:endParaRPr kumimoji="0" 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" panose="020B0602030504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panose="020B0602030504020204" pitchFamily="34" charset="0"/>
                        </a:rPr>
                        <a:t>Abbott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panose="020B0602030504020204" pitchFamily="34" charset="0"/>
                        </a:rPr>
                        <a:t>[1976,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panose="020B0602030504020204" pitchFamily="34" charset="0"/>
                        </a:rPr>
                        <a:t> 1977)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>
                          <a:solidFill>
                            <a:schemeClr val="tx1"/>
                          </a:solidFill>
                          <a:latin typeface="Lucida Sans" panose="020B0602030504020204" pitchFamily="34" charset="0"/>
                        </a:rPr>
                        <a:t>0.7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" panose="020B0602030504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18" name="Group 3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01337664"/>
              </p:ext>
            </p:extLst>
          </p:nvPr>
        </p:nvGraphicFramePr>
        <p:xfrm>
          <a:off x="6079389" y="2262384"/>
          <a:ext cx="2936461" cy="734568"/>
        </p:xfrm>
        <a:graphic>
          <a:graphicData uri="http://schemas.openxmlformats.org/drawingml/2006/table">
            <a:tbl>
              <a:tblPr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tblPr>
              <a:tblGrid>
                <a:gridCol w="79764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865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009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5131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50715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Lucida Sans" panose="020B0602030504020204" pitchFamily="34" charset="0"/>
                        </a:rPr>
                        <a:t>Divorce(</a:t>
                      </a:r>
                      <a:r>
                        <a:rPr kumimoji="0" lang="en-US" sz="12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Lucida Sans" panose="020B0602030504020204" pitchFamily="34" charset="0"/>
                        </a:rPr>
                        <a:t>Sub,Obj</a:t>
                      </a: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Lucida Sans" panose="020B0602030504020204" pitchFamily="34" charset="0"/>
                        </a:rPr>
                        <a:t>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Lucida Sans" panose="020B0602030504020204" pitchFamily="34" charset="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Lucida Sans" panose="020B0602030504020204" pitchFamily="34" charset="0"/>
                        </a:rPr>
                        <a:t>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128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panose="020B0602030504020204" pitchFamily="34" charset="0"/>
                        </a:rPr>
                        <a:t>DeNiro</a:t>
                      </a:r>
                      <a:endParaRPr kumimoji="0" 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" panose="020B0602030504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panose="020B0602030504020204" pitchFamily="34" charset="0"/>
                        </a:rPr>
                        <a:t>Abbott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panose="020B0602030504020204" pitchFamily="34" charset="0"/>
                        </a:rPr>
                        <a:t>[1988,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panose="020B0602030504020204" pitchFamily="34" charset="0"/>
                        </a:rPr>
                        <a:t> 1989)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b="1" dirty="0">
                          <a:solidFill>
                            <a:schemeClr val="tx1"/>
                          </a:solidFill>
                          <a:latin typeface="Lucida Sans" panose="020B0602030504020204" pitchFamily="34" charset="0"/>
                        </a:rPr>
                        <a:t>0.8</a:t>
                      </a:r>
                      <a:endParaRPr kumimoji="0" 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" panose="020B0602030504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0" name="Rectangle 9"/>
          <p:cNvSpPr/>
          <p:nvPr/>
        </p:nvSpPr>
        <p:spPr>
          <a:xfrm>
            <a:off x="4517185" y="5085184"/>
            <a:ext cx="4375295" cy="461665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sz="1200" b="1" dirty="0" err="1">
                <a:solidFill>
                  <a:srgbClr val="0033CC"/>
                </a:solidFill>
                <a:latin typeface="Lucida Sans" panose="020B0602030504020204" pitchFamily="34" charset="0"/>
                <a:cs typeface="Arial" pitchFamily="34" charset="0"/>
              </a:rPr>
              <a:t>marriedTo</a:t>
            </a:r>
            <a:r>
              <a:rPr lang="en-US" sz="1200" b="1" dirty="0">
                <a:solidFill>
                  <a:srgbClr val="0033CC"/>
                </a:solidFill>
                <a:latin typeface="Lucida Sans" panose="020B0602030504020204" pitchFamily="34" charset="0"/>
                <a:cs typeface="Arial" pitchFamily="34" charset="0"/>
              </a:rPr>
              <a:t>(</a:t>
            </a:r>
            <a:r>
              <a:rPr lang="en-US" sz="1200" b="1" dirty="0" err="1">
                <a:solidFill>
                  <a:srgbClr val="0033CC"/>
                </a:solidFill>
                <a:latin typeface="Lucida Sans" panose="020B0602030504020204" pitchFamily="34" charset="0"/>
                <a:cs typeface="Arial" pitchFamily="34" charset="0"/>
              </a:rPr>
              <a:t>x,y</a:t>
            </a:r>
            <a:r>
              <a:rPr lang="en-US" sz="1200" b="1" dirty="0">
                <a:solidFill>
                  <a:srgbClr val="0033CC"/>
                </a:solidFill>
                <a:latin typeface="Lucida Sans" panose="020B0602030504020204" pitchFamily="34" charset="0"/>
                <a:cs typeface="Arial" pitchFamily="34" charset="0"/>
              </a:rPr>
              <a:t>)[t</a:t>
            </a:r>
            <a:r>
              <a:rPr lang="en-US" sz="1200" b="1" baseline="-25000" dirty="0">
                <a:solidFill>
                  <a:srgbClr val="0033CC"/>
                </a:solidFill>
                <a:latin typeface="Lucida Sans" panose="020B0602030504020204" pitchFamily="34" charset="0"/>
                <a:cs typeface="Arial" pitchFamily="34" charset="0"/>
              </a:rPr>
              <a:t>b1</a:t>
            </a:r>
            <a:r>
              <a:rPr lang="en-US" sz="1200" b="1" dirty="0">
                <a:solidFill>
                  <a:srgbClr val="0033CC"/>
                </a:solidFill>
                <a:latin typeface="Lucida Sans" panose="020B0602030504020204" pitchFamily="34" charset="0"/>
                <a:cs typeface="Arial" pitchFamily="34" charset="0"/>
              </a:rPr>
              <a:t>,T</a:t>
            </a:r>
            <a:r>
              <a:rPr lang="en-US" sz="1200" b="1" baseline="-25000" dirty="0">
                <a:solidFill>
                  <a:srgbClr val="0033CC"/>
                </a:solidFill>
                <a:latin typeface="Lucida Sans" panose="020B0602030504020204" pitchFamily="34" charset="0"/>
                <a:cs typeface="Arial" pitchFamily="34" charset="0"/>
              </a:rPr>
              <a:t>max</a:t>
            </a:r>
            <a:r>
              <a:rPr lang="en-US" sz="1200" b="1" dirty="0">
                <a:solidFill>
                  <a:srgbClr val="0033CC"/>
                </a:solidFill>
                <a:latin typeface="Lucida Sans" panose="020B0602030504020204" pitchFamily="34" charset="0"/>
                <a:cs typeface="Arial" pitchFamily="34" charset="0"/>
              </a:rPr>
              <a:t>)</a:t>
            </a:r>
            <a:r>
              <a:rPr lang="en-US" sz="1200" b="1" dirty="0">
                <a:solidFill>
                  <a:srgbClr val="0033CC"/>
                </a:solidFill>
                <a:latin typeface="Lucida Sans" panose="020B0602030504020204" pitchFamily="34" charset="0"/>
                <a:cs typeface="Arial" pitchFamily="34" charset="0"/>
                <a:sym typeface="Symbol"/>
              </a:rPr>
              <a:t>  wedding(</a:t>
            </a:r>
            <a:r>
              <a:rPr lang="en-US" sz="1200" b="1" dirty="0" err="1">
                <a:solidFill>
                  <a:srgbClr val="0033CC"/>
                </a:solidFill>
                <a:latin typeface="Lucida Sans" panose="020B0602030504020204" pitchFamily="34" charset="0"/>
                <a:cs typeface="Arial" pitchFamily="34" charset="0"/>
                <a:sym typeface="Symbol"/>
              </a:rPr>
              <a:t>x,y</a:t>
            </a:r>
            <a:r>
              <a:rPr lang="en-US" sz="1200" b="1" dirty="0">
                <a:solidFill>
                  <a:srgbClr val="0033CC"/>
                </a:solidFill>
                <a:latin typeface="Lucida Sans" panose="020B0602030504020204" pitchFamily="34" charset="0"/>
                <a:cs typeface="Arial" pitchFamily="34" charset="0"/>
                <a:sym typeface="Symbol"/>
              </a:rPr>
              <a:t>)[t</a:t>
            </a:r>
            <a:r>
              <a:rPr lang="en-US" sz="1200" b="1" baseline="-25000" dirty="0">
                <a:solidFill>
                  <a:srgbClr val="0033CC"/>
                </a:solidFill>
                <a:latin typeface="Lucida Sans" panose="020B0602030504020204" pitchFamily="34" charset="0"/>
                <a:cs typeface="Arial" pitchFamily="34" charset="0"/>
                <a:sym typeface="Symbol"/>
              </a:rPr>
              <a:t>b1</a:t>
            </a:r>
            <a:r>
              <a:rPr lang="en-US" sz="1200" b="1" dirty="0">
                <a:solidFill>
                  <a:srgbClr val="0033CC"/>
                </a:solidFill>
                <a:latin typeface="Lucida Sans" panose="020B0602030504020204" pitchFamily="34" charset="0"/>
                <a:cs typeface="Arial" pitchFamily="34" charset="0"/>
                <a:sym typeface="Symbol"/>
              </a:rPr>
              <a:t>,t</a:t>
            </a:r>
            <a:r>
              <a:rPr lang="en-US" sz="1200" b="1" baseline="-25000" dirty="0">
                <a:solidFill>
                  <a:srgbClr val="0033CC"/>
                </a:solidFill>
                <a:latin typeface="Lucida Sans" panose="020B0602030504020204" pitchFamily="34" charset="0"/>
                <a:cs typeface="Arial" pitchFamily="34" charset="0"/>
                <a:sym typeface="Symbol"/>
              </a:rPr>
              <a:t>e1</a:t>
            </a:r>
            <a:r>
              <a:rPr lang="en-US" sz="1200" b="1" dirty="0">
                <a:solidFill>
                  <a:srgbClr val="0033CC"/>
                </a:solidFill>
                <a:latin typeface="Lucida Sans" panose="020B0602030504020204" pitchFamily="34" charset="0"/>
                <a:cs typeface="Arial" pitchFamily="34" charset="0"/>
                <a:sym typeface="Symbol"/>
              </a:rPr>
              <a:t>)</a:t>
            </a:r>
            <a:r>
              <a:rPr lang="en-US" sz="1200" b="1" dirty="0">
                <a:solidFill>
                  <a:srgbClr val="0033CC"/>
                </a:solidFill>
                <a:latin typeface="Lucida Sans" panose="020B0602030504020204" pitchFamily="34" charset="0"/>
                <a:sym typeface="Symbol"/>
              </a:rPr>
              <a:t> </a:t>
            </a:r>
            <a:br>
              <a:rPr lang="en-US" sz="1200" b="1" dirty="0">
                <a:solidFill>
                  <a:srgbClr val="0033CC"/>
                </a:solidFill>
                <a:latin typeface="Lucida Sans" panose="020B0602030504020204" pitchFamily="34" charset="0"/>
                <a:sym typeface="Symbol"/>
              </a:rPr>
            </a:br>
            <a:r>
              <a:rPr lang="en-US" sz="1200" b="1" dirty="0">
                <a:solidFill>
                  <a:srgbClr val="0033CC"/>
                </a:solidFill>
                <a:latin typeface="Lucida Sans" panose="020B0602030504020204" pitchFamily="34" charset="0"/>
                <a:sym typeface="Symbol"/>
              </a:rPr>
              <a:t>		    </a:t>
            </a:r>
            <a:r>
              <a:rPr lang="en-US" sz="1200" b="1" dirty="0">
                <a:solidFill>
                  <a:srgbClr val="0033CC"/>
                </a:solidFill>
                <a:latin typeface="Lucida Sans" panose="020B0602030504020204" pitchFamily="34" charset="0"/>
              </a:rPr>
              <a:t>¬d</a:t>
            </a:r>
            <a:r>
              <a:rPr lang="en-US" sz="1200" b="1" dirty="0">
                <a:solidFill>
                  <a:srgbClr val="0033CC"/>
                </a:solidFill>
                <a:latin typeface="Lucida Sans" panose="020B0602030504020204" pitchFamily="34" charset="0"/>
                <a:cs typeface="Arial" pitchFamily="34" charset="0"/>
                <a:sym typeface="Symbol"/>
              </a:rPr>
              <a:t>ivorce(</a:t>
            </a:r>
            <a:r>
              <a:rPr lang="en-US" sz="1200" b="1" dirty="0" err="1">
                <a:solidFill>
                  <a:srgbClr val="0033CC"/>
                </a:solidFill>
                <a:latin typeface="Lucida Sans" panose="020B0602030504020204" pitchFamily="34" charset="0"/>
                <a:cs typeface="Arial" pitchFamily="34" charset="0"/>
                <a:sym typeface="Symbol"/>
              </a:rPr>
              <a:t>x,y</a:t>
            </a:r>
            <a:r>
              <a:rPr lang="en-US" sz="1200" b="1" dirty="0">
                <a:solidFill>
                  <a:srgbClr val="0033CC"/>
                </a:solidFill>
                <a:latin typeface="Lucida Sans" panose="020B0602030504020204" pitchFamily="34" charset="0"/>
                <a:cs typeface="Arial" pitchFamily="34" charset="0"/>
                <a:sym typeface="Symbol"/>
              </a:rPr>
              <a:t>)[t</a:t>
            </a:r>
            <a:r>
              <a:rPr lang="en-US" sz="1200" b="1" baseline="-25000" dirty="0">
                <a:solidFill>
                  <a:srgbClr val="0033CC"/>
                </a:solidFill>
                <a:latin typeface="Lucida Sans" panose="020B0602030504020204" pitchFamily="34" charset="0"/>
                <a:cs typeface="Arial" pitchFamily="34" charset="0"/>
                <a:sym typeface="Symbol"/>
              </a:rPr>
              <a:t>b2</a:t>
            </a:r>
            <a:r>
              <a:rPr lang="en-US" sz="1200" b="1" dirty="0">
                <a:solidFill>
                  <a:srgbClr val="0033CC"/>
                </a:solidFill>
                <a:latin typeface="Lucida Sans" panose="020B0602030504020204" pitchFamily="34" charset="0"/>
                <a:cs typeface="Arial" pitchFamily="34" charset="0"/>
                <a:sym typeface="Symbol"/>
              </a:rPr>
              <a:t>,t</a:t>
            </a:r>
            <a:r>
              <a:rPr lang="en-US" sz="1200" b="1" baseline="-25000" dirty="0">
                <a:solidFill>
                  <a:srgbClr val="0033CC"/>
                </a:solidFill>
                <a:latin typeface="Lucida Sans" panose="020B0602030504020204" pitchFamily="34" charset="0"/>
                <a:cs typeface="Arial" pitchFamily="34" charset="0"/>
                <a:sym typeface="Symbol"/>
              </a:rPr>
              <a:t>e2</a:t>
            </a:r>
            <a:r>
              <a:rPr lang="en-US" sz="1200" b="1" dirty="0">
                <a:solidFill>
                  <a:srgbClr val="0033CC"/>
                </a:solidFill>
                <a:latin typeface="Lucida Sans" panose="020B0602030504020204" pitchFamily="34" charset="0"/>
                <a:cs typeface="Arial" pitchFamily="34" charset="0"/>
                <a:sym typeface="Symbol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6105387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/>
      <p:bldP spid="1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Sequenced Semantics: Example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836712"/>
            <a:ext cx="8392655" cy="5760640"/>
          </a:xfrm>
        </p:spPr>
      </p:pic>
      <p:sp>
        <p:nvSpPr>
          <p:cNvPr id="5" name="TextBox 4"/>
          <p:cNvSpPr txBox="1"/>
          <p:nvPr/>
        </p:nvSpPr>
        <p:spPr>
          <a:xfrm>
            <a:off x="6255208" y="6552220"/>
            <a:ext cx="260776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+mn-lt"/>
              </a:rPr>
              <a:t>[</a:t>
            </a:r>
            <a:r>
              <a:rPr lang="en-US" sz="1200" dirty="0" err="1">
                <a:latin typeface="+mn-lt"/>
              </a:rPr>
              <a:t>Dignös</a:t>
            </a:r>
            <a:r>
              <a:rPr lang="en-US" sz="1200" dirty="0">
                <a:latin typeface="+mn-lt"/>
              </a:rPr>
              <a:t>, </a:t>
            </a:r>
            <a:r>
              <a:rPr lang="en-US" sz="1200" dirty="0" err="1">
                <a:latin typeface="+mn-lt"/>
              </a:rPr>
              <a:t>Gamper</a:t>
            </a:r>
            <a:r>
              <a:rPr lang="en-US" sz="1200" dirty="0">
                <a:latin typeface="+mn-lt"/>
              </a:rPr>
              <a:t>, </a:t>
            </a:r>
            <a:r>
              <a:rPr lang="en-US" sz="1200" dirty="0" err="1">
                <a:latin typeface="+mn-lt"/>
              </a:rPr>
              <a:t>Böhlen</a:t>
            </a:r>
            <a:r>
              <a:rPr lang="en-US" sz="1200" dirty="0">
                <a:latin typeface="+mn-lt"/>
              </a:rPr>
              <a:t>: SIGMOD’12]</a:t>
            </a:r>
          </a:p>
        </p:txBody>
      </p:sp>
      <p:sp>
        <p:nvSpPr>
          <p:cNvPr id="3" name="Cloud Callout 2">
            <a:extLst>
              <a:ext uri="{FF2B5EF4-FFF2-40B4-BE49-F238E27FC236}">
                <a16:creationId xmlns:a16="http://schemas.microsoft.com/office/drawing/2014/main" id="{4B437C19-7685-5064-A931-B6119026DC17}"/>
              </a:ext>
            </a:extLst>
          </p:cNvPr>
          <p:cNvSpPr/>
          <p:nvPr/>
        </p:nvSpPr>
        <p:spPr>
          <a:xfrm>
            <a:off x="6255208" y="1412776"/>
            <a:ext cx="2888792" cy="1368152"/>
          </a:xfrm>
          <a:prstGeom prst="cloudCallout">
            <a:avLst>
              <a:gd name="adj1" fmla="val -63881"/>
              <a:gd name="adj2" fmla="val 522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DE" dirty="0"/>
              <a:t>OWA: Intervals not necessarily maximal</a:t>
            </a:r>
          </a:p>
        </p:txBody>
      </p:sp>
      <p:sp>
        <p:nvSpPr>
          <p:cNvPr id="6" name="Cloud Callout 5">
            <a:extLst>
              <a:ext uri="{FF2B5EF4-FFF2-40B4-BE49-F238E27FC236}">
                <a16:creationId xmlns:a16="http://schemas.microsoft.com/office/drawing/2014/main" id="{B8B29C24-8866-F360-07B4-EFD1E1A1177A}"/>
              </a:ext>
            </a:extLst>
          </p:cNvPr>
          <p:cNvSpPr/>
          <p:nvPr/>
        </p:nvSpPr>
        <p:spPr>
          <a:xfrm>
            <a:off x="6364936" y="4582696"/>
            <a:ext cx="2888792" cy="1368152"/>
          </a:xfrm>
          <a:prstGeom prst="cloudCallout">
            <a:avLst>
              <a:gd name="adj1" fmla="val -63881"/>
              <a:gd name="adj2" fmla="val 522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DE" dirty="0"/>
              <a:t>OWA: Are the numbers lower bounds?</a:t>
            </a:r>
          </a:p>
        </p:txBody>
      </p:sp>
    </p:spTree>
    <p:extLst>
      <p:ext uri="{BB962C8B-B14F-4D97-AF65-F5344CB8AC3E}">
        <p14:creationId xmlns:p14="http://schemas.microsoft.com/office/powerpoint/2010/main" val="6713136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3" grpId="0" animBg="1"/>
      <p:bldP spid="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/>
              <a:t>Temporal Splitter / Snapshot Reduction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836712"/>
            <a:ext cx="8455730" cy="5760640"/>
          </a:xfrm>
        </p:spPr>
      </p:pic>
      <p:sp>
        <p:nvSpPr>
          <p:cNvPr id="5" name="TextBox 4"/>
          <p:cNvSpPr txBox="1"/>
          <p:nvPr/>
        </p:nvSpPr>
        <p:spPr>
          <a:xfrm>
            <a:off x="6255208" y="6552220"/>
            <a:ext cx="260776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+mn-lt"/>
              </a:rPr>
              <a:t>[</a:t>
            </a:r>
            <a:r>
              <a:rPr lang="en-US" sz="1200" dirty="0" err="1">
                <a:latin typeface="+mn-lt"/>
              </a:rPr>
              <a:t>Dignös</a:t>
            </a:r>
            <a:r>
              <a:rPr lang="en-US" sz="1200" dirty="0">
                <a:latin typeface="+mn-lt"/>
              </a:rPr>
              <a:t>, </a:t>
            </a:r>
            <a:r>
              <a:rPr lang="en-US" sz="1200" dirty="0" err="1">
                <a:latin typeface="+mn-lt"/>
              </a:rPr>
              <a:t>Gamper</a:t>
            </a:r>
            <a:r>
              <a:rPr lang="en-US" sz="1200" dirty="0">
                <a:latin typeface="+mn-lt"/>
              </a:rPr>
              <a:t>, </a:t>
            </a:r>
            <a:r>
              <a:rPr lang="en-US" sz="1200" dirty="0" err="1">
                <a:latin typeface="+mn-lt"/>
              </a:rPr>
              <a:t>Böhlen</a:t>
            </a:r>
            <a:r>
              <a:rPr lang="en-US" sz="1200" dirty="0">
                <a:latin typeface="+mn-lt"/>
              </a:rPr>
              <a:t>: SIGMOD’12]</a:t>
            </a:r>
          </a:p>
        </p:txBody>
      </p:sp>
    </p:spTree>
    <p:extLst>
      <p:ext uri="{BB962C8B-B14F-4D97-AF65-F5344CB8AC3E}">
        <p14:creationId xmlns:p14="http://schemas.microsoft.com/office/powerpoint/2010/main" val="11455583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07504" y="5589240"/>
            <a:ext cx="8928992" cy="1152128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/>
          <p:cNvSpPr/>
          <p:nvPr/>
        </p:nvSpPr>
        <p:spPr>
          <a:xfrm>
            <a:off x="1360483" y="2483604"/>
            <a:ext cx="6912768" cy="159346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Rectangle 42"/>
          <p:cNvSpPr/>
          <p:nvPr/>
        </p:nvSpPr>
        <p:spPr>
          <a:xfrm>
            <a:off x="1360483" y="980728"/>
            <a:ext cx="6912768" cy="144016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77" name="Rectangle 3076"/>
          <p:cNvSpPr/>
          <p:nvPr/>
        </p:nvSpPr>
        <p:spPr>
          <a:xfrm>
            <a:off x="1360483" y="4149080"/>
            <a:ext cx="6912768" cy="86409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504" y="-99392"/>
            <a:ext cx="8924238" cy="778098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>Temporal Alignment &amp; </a:t>
            </a:r>
            <a:r>
              <a:rPr lang="en-US" dirty="0" err="1"/>
              <a:t>Deduplication</a:t>
            </a:r>
            <a:r>
              <a:rPr lang="en-US" dirty="0"/>
              <a:t>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5517232"/>
            <a:ext cx="8229600" cy="216024"/>
          </a:xfrm>
        </p:spPr>
        <p:txBody>
          <a:bodyPr/>
          <a:lstStyle/>
          <a:p>
            <a:pPr marL="0" indent="0">
              <a:buNone/>
            </a:pPr>
            <a:r>
              <a:rPr lang="en-US" u="sng" dirty="0"/>
              <a:t>Non-Sequenced Semantics:</a:t>
            </a:r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899592" y="5085184"/>
            <a:ext cx="7589683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flipV="1">
            <a:off x="1504499" y="908720"/>
            <a:ext cx="0" cy="4248472"/>
          </a:xfrm>
          <a:prstGeom prst="line">
            <a:avLst/>
          </a:prstGeom>
          <a:ln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V="1">
            <a:off x="5104899" y="908720"/>
            <a:ext cx="0" cy="4248472"/>
          </a:xfrm>
          <a:prstGeom prst="line">
            <a:avLst/>
          </a:prstGeom>
          <a:ln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6617067" y="908720"/>
            <a:ext cx="0" cy="4248472"/>
          </a:xfrm>
          <a:prstGeom prst="line">
            <a:avLst/>
          </a:prstGeom>
          <a:ln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1504499" y="4797152"/>
            <a:ext cx="72008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5104899" y="4559062"/>
            <a:ext cx="216024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6401228" y="4293096"/>
            <a:ext cx="216024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5104899" y="3942348"/>
            <a:ext cx="324036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104899" y="3582308"/>
            <a:ext cx="1512168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1504499" y="3222268"/>
            <a:ext cx="684076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1504499" y="2852936"/>
            <a:ext cx="5112568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1504499" y="2010326"/>
            <a:ext cx="36004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5104899" y="1628800"/>
            <a:ext cx="1512168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6617067" y="2255386"/>
            <a:ext cx="1728192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78" name="TextBox 3077"/>
          <p:cNvSpPr txBox="1"/>
          <p:nvPr/>
        </p:nvSpPr>
        <p:spPr>
          <a:xfrm>
            <a:off x="2267744" y="4612486"/>
            <a:ext cx="34657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Lucida Sans" panose="020B0602030504020204" pitchFamily="34" charset="0"/>
              </a:rPr>
              <a:t>f</a:t>
            </a:r>
            <a:r>
              <a:rPr lang="en-US" sz="1600" baseline="-25000" dirty="0">
                <a:latin typeface="Lucida Sans" panose="020B0602030504020204" pitchFamily="34" charset="0"/>
              </a:rPr>
              <a:t>1</a:t>
            </a:r>
          </a:p>
        </p:txBody>
      </p:sp>
      <p:sp>
        <p:nvSpPr>
          <p:cNvPr id="3079" name="TextBox 3078"/>
          <p:cNvSpPr txBox="1"/>
          <p:nvPr/>
        </p:nvSpPr>
        <p:spPr>
          <a:xfrm>
            <a:off x="1283561" y="5147900"/>
            <a:ext cx="7681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Lucida Sans" panose="020B0602030504020204" pitchFamily="34" charset="0"/>
              </a:rPr>
              <a:t>1936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4768788" y="5147900"/>
            <a:ext cx="7681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Lucida Sans" panose="020B0602030504020204" pitchFamily="34" charset="0"/>
              </a:rPr>
              <a:t>1976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6257027" y="5147900"/>
            <a:ext cx="7681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Lucida Sans" panose="020B0602030504020204" pitchFamily="34" charset="0"/>
              </a:rPr>
              <a:t>1988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7049115" y="3573016"/>
            <a:ext cx="100811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Lucida Sans" panose="020B0602030504020204" pitchFamily="34" charset="0"/>
              </a:rPr>
              <a:t>f</a:t>
            </a:r>
            <a:r>
              <a:rPr lang="en-US" sz="1600" baseline="-25000" dirty="0">
                <a:latin typeface="Lucida Sans" panose="020B0602030504020204" pitchFamily="34" charset="0"/>
              </a:rPr>
              <a:t>2 </a:t>
            </a:r>
            <a:r>
              <a:rPr lang="en-US" sz="1600" b="1" dirty="0">
                <a:sym typeface="Symbol"/>
              </a:rPr>
              <a:t> </a:t>
            </a:r>
            <a:r>
              <a:rPr lang="en-US" sz="1600" dirty="0">
                <a:latin typeface="Lucida Sans" panose="020B0602030504020204" pitchFamily="34" charset="0"/>
              </a:rPr>
              <a:t>¬f</a:t>
            </a:r>
            <a:r>
              <a:rPr lang="en-US" sz="1600" baseline="-25000" dirty="0">
                <a:latin typeface="Lucida Sans" panose="020B0602030504020204" pitchFamily="34" charset="0"/>
              </a:rPr>
              <a:t>3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5580112" y="3234462"/>
            <a:ext cx="100811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Lucida Sans" panose="020B0602030504020204" pitchFamily="34" charset="0"/>
              </a:rPr>
              <a:t>f</a:t>
            </a:r>
            <a:r>
              <a:rPr lang="en-US" sz="1600" baseline="-25000" dirty="0">
                <a:latin typeface="Lucida Sans" panose="020B0602030504020204" pitchFamily="34" charset="0"/>
              </a:rPr>
              <a:t>2 </a:t>
            </a:r>
            <a:r>
              <a:rPr lang="en-US" sz="1600" b="1" dirty="0">
                <a:sym typeface="Symbol"/>
              </a:rPr>
              <a:t> </a:t>
            </a:r>
            <a:r>
              <a:rPr lang="en-US" sz="1600" dirty="0">
                <a:latin typeface="Lucida Sans" panose="020B0602030504020204" pitchFamily="34" charset="0"/>
              </a:rPr>
              <a:t>f</a:t>
            </a:r>
            <a:r>
              <a:rPr lang="en-US" sz="1600" baseline="-25000" dirty="0">
                <a:latin typeface="Lucida Sans" panose="020B0602030504020204" pitchFamily="34" charset="0"/>
              </a:rPr>
              <a:t>3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2771800" y="3234462"/>
            <a:ext cx="100811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Lucida Sans" panose="020B0602030504020204" pitchFamily="34" charset="0"/>
              </a:rPr>
              <a:t>f</a:t>
            </a:r>
            <a:r>
              <a:rPr lang="en-US" sz="1600" baseline="-25000" dirty="0">
                <a:latin typeface="Lucida Sans" panose="020B0602030504020204" pitchFamily="34" charset="0"/>
              </a:rPr>
              <a:t>1 </a:t>
            </a:r>
            <a:r>
              <a:rPr lang="en-US" sz="1600" b="1" dirty="0">
                <a:sym typeface="Symbol"/>
              </a:rPr>
              <a:t> </a:t>
            </a:r>
            <a:r>
              <a:rPr lang="en-US" sz="1600" dirty="0">
                <a:latin typeface="Lucida Sans" panose="020B0602030504020204" pitchFamily="34" charset="0"/>
              </a:rPr>
              <a:t>¬f</a:t>
            </a:r>
            <a:r>
              <a:rPr lang="en-US" sz="1600" baseline="-25000" dirty="0">
                <a:latin typeface="Lucida Sans" panose="020B0602030504020204" pitchFamily="34" charset="0"/>
              </a:rPr>
              <a:t>3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2771800" y="2483604"/>
            <a:ext cx="100811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Lucida Sans" panose="020B0602030504020204" pitchFamily="34" charset="0"/>
              </a:rPr>
              <a:t>f</a:t>
            </a:r>
            <a:r>
              <a:rPr lang="en-US" sz="1600" baseline="-25000" dirty="0">
                <a:latin typeface="Lucida Sans" panose="020B0602030504020204" pitchFamily="34" charset="0"/>
              </a:rPr>
              <a:t>1 </a:t>
            </a:r>
            <a:r>
              <a:rPr lang="en-US" sz="1600" b="1" dirty="0">
                <a:sym typeface="Symbol"/>
              </a:rPr>
              <a:t> </a:t>
            </a:r>
            <a:r>
              <a:rPr lang="en-US" sz="1600" dirty="0">
                <a:latin typeface="Lucida Sans" panose="020B0602030504020204" pitchFamily="34" charset="0"/>
              </a:rPr>
              <a:t>f</a:t>
            </a:r>
            <a:r>
              <a:rPr lang="en-US" sz="1600" baseline="-25000" dirty="0">
                <a:latin typeface="Lucida Sans" panose="020B0602030504020204" pitchFamily="34" charset="0"/>
              </a:rPr>
              <a:t>3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2224579" y="1628800"/>
            <a:ext cx="21602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Lucida Sans" panose="020B0602030504020204" pitchFamily="34" charset="0"/>
              </a:rPr>
              <a:t>(f</a:t>
            </a:r>
            <a:r>
              <a:rPr lang="en-US" sz="1600" baseline="-25000" dirty="0">
                <a:latin typeface="Lucida Sans" panose="020B0602030504020204" pitchFamily="34" charset="0"/>
              </a:rPr>
              <a:t>1 </a:t>
            </a:r>
            <a:r>
              <a:rPr lang="en-US" sz="1600" b="1" dirty="0">
                <a:sym typeface="Symbol"/>
              </a:rPr>
              <a:t> </a:t>
            </a:r>
            <a:r>
              <a:rPr lang="en-US" sz="1600" dirty="0">
                <a:latin typeface="Lucida Sans" panose="020B0602030504020204" pitchFamily="34" charset="0"/>
              </a:rPr>
              <a:t>f</a:t>
            </a:r>
            <a:r>
              <a:rPr lang="en-US" sz="1600" baseline="-25000" dirty="0">
                <a:latin typeface="Lucida Sans" panose="020B0602030504020204" pitchFamily="34" charset="0"/>
              </a:rPr>
              <a:t>3</a:t>
            </a:r>
            <a:r>
              <a:rPr lang="en-US" sz="1600" dirty="0">
                <a:latin typeface="Lucida Sans" panose="020B0602030504020204" pitchFamily="34" charset="0"/>
              </a:rPr>
              <a:t>)</a:t>
            </a:r>
            <a:r>
              <a:rPr lang="en-US" sz="1600" b="1" dirty="0">
                <a:sym typeface="Symbol"/>
              </a:rPr>
              <a:t> </a:t>
            </a:r>
            <a:r>
              <a:rPr lang="en-US" sz="1600" dirty="0">
                <a:latin typeface="Lucida Sans" panose="020B0602030504020204" pitchFamily="34" charset="0"/>
              </a:rPr>
              <a:t> (f</a:t>
            </a:r>
            <a:r>
              <a:rPr lang="en-US" sz="1600" baseline="-25000" dirty="0">
                <a:latin typeface="Lucida Sans" panose="020B0602030504020204" pitchFamily="34" charset="0"/>
              </a:rPr>
              <a:t>1 </a:t>
            </a:r>
            <a:r>
              <a:rPr lang="en-US" sz="1600" b="1" dirty="0">
                <a:sym typeface="Symbol"/>
              </a:rPr>
              <a:t> </a:t>
            </a:r>
            <a:r>
              <a:rPr lang="en-US" sz="1600" dirty="0">
                <a:latin typeface="Lucida Sans" panose="020B0602030504020204" pitchFamily="34" charset="0"/>
              </a:rPr>
              <a:t>¬f</a:t>
            </a:r>
            <a:r>
              <a:rPr lang="en-US" sz="1600" baseline="-25000" dirty="0">
                <a:latin typeface="Lucida Sans" panose="020B0602030504020204" pitchFamily="34" charset="0"/>
              </a:rPr>
              <a:t>3</a:t>
            </a:r>
            <a:r>
              <a:rPr lang="en-US" sz="1600" dirty="0">
                <a:latin typeface="Lucida Sans" panose="020B0602030504020204" pitchFamily="34" charset="0"/>
              </a:rPr>
              <a:t>)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5248915" y="980728"/>
            <a:ext cx="2808312" cy="5847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Lucida Sans" panose="020B0602030504020204" pitchFamily="34" charset="0"/>
              </a:rPr>
              <a:t>(f</a:t>
            </a:r>
            <a:r>
              <a:rPr lang="en-US" sz="1600" baseline="-25000" dirty="0">
                <a:latin typeface="Lucida Sans" panose="020B0602030504020204" pitchFamily="34" charset="0"/>
              </a:rPr>
              <a:t>1 </a:t>
            </a:r>
            <a:r>
              <a:rPr lang="en-US" sz="1600" b="1" dirty="0">
                <a:sym typeface="Symbol"/>
              </a:rPr>
              <a:t> </a:t>
            </a:r>
            <a:r>
              <a:rPr lang="en-US" sz="1600" dirty="0">
                <a:latin typeface="Lucida Sans" panose="020B0602030504020204" pitchFamily="34" charset="0"/>
              </a:rPr>
              <a:t>f</a:t>
            </a:r>
            <a:r>
              <a:rPr lang="en-US" sz="1600" baseline="-25000" dirty="0">
                <a:latin typeface="Lucida Sans" panose="020B0602030504020204" pitchFamily="34" charset="0"/>
              </a:rPr>
              <a:t>3</a:t>
            </a:r>
            <a:r>
              <a:rPr lang="en-US" sz="1600" dirty="0">
                <a:latin typeface="Lucida Sans" panose="020B0602030504020204" pitchFamily="34" charset="0"/>
              </a:rPr>
              <a:t>)</a:t>
            </a:r>
            <a:r>
              <a:rPr lang="en-US" sz="1600" b="1" dirty="0">
                <a:sym typeface="Symbol"/>
              </a:rPr>
              <a:t> </a:t>
            </a:r>
            <a:r>
              <a:rPr lang="en-US" sz="1600" dirty="0">
                <a:latin typeface="Lucida Sans" panose="020B0602030504020204" pitchFamily="34" charset="0"/>
              </a:rPr>
              <a:t> (f</a:t>
            </a:r>
            <a:r>
              <a:rPr lang="en-US" sz="1600" baseline="-25000" dirty="0">
                <a:latin typeface="Lucida Sans" panose="020B0602030504020204" pitchFamily="34" charset="0"/>
              </a:rPr>
              <a:t>1 </a:t>
            </a:r>
            <a:r>
              <a:rPr lang="en-US" sz="1600" b="1" dirty="0">
                <a:sym typeface="Symbol"/>
              </a:rPr>
              <a:t> </a:t>
            </a:r>
            <a:r>
              <a:rPr lang="en-US" sz="1600" dirty="0">
                <a:latin typeface="Lucida Sans" panose="020B0602030504020204" pitchFamily="34" charset="0"/>
              </a:rPr>
              <a:t>¬f</a:t>
            </a:r>
            <a:r>
              <a:rPr lang="en-US" sz="1600" baseline="-25000" dirty="0">
                <a:latin typeface="Lucida Sans" panose="020B0602030504020204" pitchFamily="34" charset="0"/>
              </a:rPr>
              <a:t>3</a:t>
            </a:r>
            <a:r>
              <a:rPr lang="en-US" sz="1600" dirty="0">
                <a:latin typeface="Lucida Sans" panose="020B0602030504020204" pitchFamily="34" charset="0"/>
              </a:rPr>
              <a:t>) </a:t>
            </a:r>
            <a:r>
              <a:rPr lang="en-US" sz="1600" b="1" dirty="0">
                <a:sym typeface="Symbol"/>
              </a:rPr>
              <a:t> </a:t>
            </a:r>
          </a:p>
          <a:p>
            <a:r>
              <a:rPr lang="en-US" sz="1600" dirty="0">
                <a:latin typeface="Lucida Sans" panose="020B0602030504020204" pitchFamily="34" charset="0"/>
              </a:rPr>
              <a:t>(f</a:t>
            </a:r>
            <a:r>
              <a:rPr lang="en-US" sz="1600" baseline="-25000" dirty="0">
                <a:latin typeface="Lucida Sans" panose="020B0602030504020204" pitchFamily="34" charset="0"/>
              </a:rPr>
              <a:t>2 </a:t>
            </a:r>
            <a:r>
              <a:rPr lang="en-US" sz="1600" b="1" dirty="0">
                <a:sym typeface="Symbol"/>
              </a:rPr>
              <a:t> </a:t>
            </a:r>
            <a:r>
              <a:rPr lang="en-US" sz="1600" dirty="0">
                <a:latin typeface="Lucida Sans" panose="020B0602030504020204" pitchFamily="34" charset="0"/>
              </a:rPr>
              <a:t>f</a:t>
            </a:r>
            <a:r>
              <a:rPr lang="en-US" sz="1600" baseline="-25000" dirty="0">
                <a:latin typeface="Lucida Sans" panose="020B0602030504020204" pitchFamily="34" charset="0"/>
              </a:rPr>
              <a:t>3</a:t>
            </a:r>
            <a:r>
              <a:rPr lang="en-US" sz="1600" dirty="0">
                <a:latin typeface="Lucida Sans" panose="020B0602030504020204" pitchFamily="34" charset="0"/>
              </a:rPr>
              <a:t>)</a:t>
            </a:r>
            <a:r>
              <a:rPr lang="en-US" sz="1600" b="1" dirty="0">
                <a:sym typeface="Symbol"/>
              </a:rPr>
              <a:t> </a:t>
            </a:r>
            <a:r>
              <a:rPr lang="en-US" sz="1600" dirty="0">
                <a:latin typeface="Lucida Sans" panose="020B0602030504020204" pitchFamily="34" charset="0"/>
              </a:rPr>
              <a:t> (f</a:t>
            </a:r>
            <a:r>
              <a:rPr lang="en-US" sz="1600" baseline="-25000" dirty="0">
                <a:latin typeface="Lucida Sans" panose="020B0602030504020204" pitchFamily="34" charset="0"/>
              </a:rPr>
              <a:t>2 </a:t>
            </a:r>
            <a:r>
              <a:rPr lang="en-US" sz="1600" b="1" dirty="0">
                <a:sym typeface="Symbol"/>
              </a:rPr>
              <a:t> </a:t>
            </a:r>
            <a:r>
              <a:rPr lang="en-US" sz="1600" dirty="0">
                <a:latin typeface="Lucida Sans" panose="020B0602030504020204" pitchFamily="34" charset="0"/>
              </a:rPr>
              <a:t>¬f</a:t>
            </a:r>
            <a:r>
              <a:rPr lang="en-US" sz="1600" baseline="-25000" dirty="0">
                <a:latin typeface="Lucida Sans" panose="020B0602030504020204" pitchFamily="34" charset="0"/>
              </a:rPr>
              <a:t>3</a:t>
            </a:r>
            <a:r>
              <a:rPr lang="en-US" sz="1600" dirty="0">
                <a:latin typeface="Lucida Sans" panose="020B0602030504020204" pitchFamily="34" charset="0"/>
              </a:rPr>
              <a:t>)</a:t>
            </a:r>
          </a:p>
        </p:txBody>
      </p:sp>
      <p:sp>
        <p:nvSpPr>
          <p:cNvPr id="3080" name="Rectangle 3079"/>
          <p:cNvSpPr/>
          <p:nvPr/>
        </p:nvSpPr>
        <p:spPr>
          <a:xfrm>
            <a:off x="6029245" y="1844824"/>
            <a:ext cx="2122697" cy="33855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none">
            <a:spAutoFit/>
          </a:bodyPr>
          <a:lstStyle/>
          <a:p>
            <a:r>
              <a:rPr lang="en-US" sz="1600" dirty="0">
                <a:latin typeface="Lucida Sans" panose="020B0602030504020204" pitchFamily="34" charset="0"/>
              </a:rPr>
              <a:t>(f</a:t>
            </a:r>
            <a:r>
              <a:rPr lang="en-US" sz="1600" baseline="-25000" dirty="0">
                <a:latin typeface="Lucida Sans" panose="020B0602030504020204" pitchFamily="34" charset="0"/>
              </a:rPr>
              <a:t>1 </a:t>
            </a:r>
            <a:r>
              <a:rPr lang="en-US" sz="1600" b="1">
                <a:sym typeface="Symbol"/>
              </a:rPr>
              <a:t> </a:t>
            </a:r>
            <a:r>
              <a:rPr lang="en-US" sz="1600">
                <a:latin typeface="Lucida Sans" panose="020B0602030504020204" pitchFamily="34" charset="0"/>
              </a:rPr>
              <a:t>¬f</a:t>
            </a:r>
            <a:r>
              <a:rPr lang="en-US" sz="1600" baseline="-25000">
                <a:latin typeface="Lucida Sans" panose="020B0602030504020204" pitchFamily="34" charset="0"/>
              </a:rPr>
              <a:t>3</a:t>
            </a:r>
            <a:r>
              <a:rPr lang="en-US" sz="1600" dirty="0">
                <a:latin typeface="Lucida Sans" panose="020B0602030504020204" pitchFamily="34" charset="0"/>
              </a:rPr>
              <a:t>)</a:t>
            </a:r>
            <a:r>
              <a:rPr lang="en-US" sz="1600" b="1" dirty="0">
                <a:sym typeface="Symbol"/>
              </a:rPr>
              <a:t> </a:t>
            </a:r>
            <a:r>
              <a:rPr lang="en-US" sz="1600" dirty="0">
                <a:latin typeface="Lucida Sans" panose="020B0602030504020204" pitchFamily="34" charset="0"/>
              </a:rPr>
              <a:t> (f</a:t>
            </a:r>
            <a:r>
              <a:rPr lang="en-US" sz="1600" baseline="-25000" dirty="0">
                <a:latin typeface="Lucida Sans" panose="020B0602030504020204" pitchFamily="34" charset="0"/>
              </a:rPr>
              <a:t>2 </a:t>
            </a:r>
            <a:r>
              <a:rPr lang="en-US" sz="1600" b="1" dirty="0">
                <a:sym typeface="Symbol"/>
              </a:rPr>
              <a:t> </a:t>
            </a:r>
            <a:r>
              <a:rPr lang="en-US" sz="1600" dirty="0">
                <a:latin typeface="Lucida Sans" panose="020B0602030504020204" pitchFamily="34" charset="0"/>
              </a:rPr>
              <a:t>¬f</a:t>
            </a:r>
            <a:r>
              <a:rPr lang="en-US" sz="1600" baseline="-25000" dirty="0">
                <a:latin typeface="Lucida Sans" panose="020B0602030504020204" pitchFamily="34" charset="0"/>
              </a:rPr>
              <a:t>3</a:t>
            </a:r>
            <a:r>
              <a:rPr lang="en-US" sz="1600" dirty="0">
                <a:latin typeface="Lucida Sans" panose="020B0602030504020204" pitchFamily="34" charset="0"/>
              </a:rPr>
              <a:t>)</a:t>
            </a:r>
          </a:p>
        </p:txBody>
      </p:sp>
      <p:sp>
        <p:nvSpPr>
          <p:cNvPr id="3081" name="Rectangle 3080"/>
          <p:cNvSpPr/>
          <p:nvPr/>
        </p:nvSpPr>
        <p:spPr>
          <a:xfrm>
            <a:off x="8491154" y="4797152"/>
            <a:ext cx="54534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ym typeface="Symbol"/>
              </a:rPr>
              <a:t></a:t>
            </a:r>
            <a:r>
              <a:rPr lang="en-US" sz="2400" baseline="30000" dirty="0">
                <a:sym typeface="Symbol"/>
              </a:rPr>
              <a:t>T</a:t>
            </a:r>
            <a:endParaRPr lang="en-US" sz="2400" dirty="0"/>
          </a:p>
        </p:txBody>
      </p:sp>
      <p:sp>
        <p:nvSpPr>
          <p:cNvPr id="60" name="TextBox 59"/>
          <p:cNvSpPr txBox="1"/>
          <p:nvPr/>
        </p:nvSpPr>
        <p:spPr>
          <a:xfrm>
            <a:off x="107504" y="6021288"/>
            <a:ext cx="8529899" cy="6617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sz="1600" b="1" dirty="0" err="1">
                <a:solidFill>
                  <a:srgbClr val="0033CC"/>
                </a:solidFill>
                <a:latin typeface="Lucida Sans" panose="020B0602030504020204" pitchFamily="34" charset="0"/>
                <a:cs typeface="Arial" pitchFamily="34" charset="0"/>
              </a:rPr>
              <a:t>marriedTo</a:t>
            </a:r>
            <a:r>
              <a:rPr lang="en-US" sz="1600" b="1" dirty="0">
                <a:solidFill>
                  <a:srgbClr val="0033CC"/>
                </a:solidFill>
                <a:latin typeface="Lucida Sans" panose="020B0602030504020204" pitchFamily="34" charset="0"/>
                <a:cs typeface="Arial" pitchFamily="34" charset="0"/>
              </a:rPr>
              <a:t>(</a:t>
            </a:r>
            <a:r>
              <a:rPr lang="en-US" sz="1600" b="1" dirty="0" err="1">
                <a:solidFill>
                  <a:srgbClr val="0033CC"/>
                </a:solidFill>
                <a:latin typeface="Lucida Sans" panose="020B0602030504020204" pitchFamily="34" charset="0"/>
                <a:cs typeface="Arial" pitchFamily="34" charset="0"/>
              </a:rPr>
              <a:t>x,y</a:t>
            </a:r>
            <a:r>
              <a:rPr lang="en-US" sz="1600" b="1" dirty="0">
                <a:solidFill>
                  <a:srgbClr val="0033CC"/>
                </a:solidFill>
                <a:latin typeface="Lucida Sans" panose="020B0602030504020204" pitchFamily="34" charset="0"/>
                <a:cs typeface="Arial" pitchFamily="34" charset="0"/>
              </a:rPr>
              <a:t>)[t</a:t>
            </a:r>
            <a:r>
              <a:rPr lang="en-US" sz="1600" b="1" baseline="-25000" dirty="0">
                <a:solidFill>
                  <a:srgbClr val="0033CC"/>
                </a:solidFill>
                <a:latin typeface="Lucida Sans" panose="020B0602030504020204" pitchFamily="34" charset="0"/>
                <a:cs typeface="Arial" pitchFamily="34" charset="0"/>
              </a:rPr>
              <a:t>b1</a:t>
            </a:r>
            <a:r>
              <a:rPr lang="en-US" sz="1600" b="1" dirty="0">
                <a:solidFill>
                  <a:srgbClr val="0033CC"/>
                </a:solidFill>
                <a:latin typeface="Lucida Sans" panose="020B0602030504020204" pitchFamily="34" charset="0"/>
                <a:cs typeface="Arial" pitchFamily="34" charset="0"/>
              </a:rPr>
              <a:t>,T</a:t>
            </a:r>
            <a:r>
              <a:rPr lang="en-US" sz="1600" b="1" baseline="-25000" dirty="0">
                <a:solidFill>
                  <a:srgbClr val="0033CC"/>
                </a:solidFill>
                <a:latin typeface="Lucida Sans" panose="020B0602030504020204" pitchFamily="34" charset="0"/>
                <a:cs typeface="Arial" pitchFamily="34" charset="0"/>
              </a:rPr>
              <a:t>max</a:t>
            </a:r>
            <a:r>
              <a:rPr lang="en-US" sz="1600" b="1" dirty="0">
                <a:solidFill>
                  <a:srgbClr val="0033CC"/>
                </a:solidFill>
                <a:latin typeface="Lucida Sans" panose="020B0602030504020204" pitchFamily="34" charset="0"/>
                <a:cs typeface="Arial" pitchFamily="34" charset="0"/>
              </a:rPr>
              <a:t>)</a:t>
            </a:r>
            <a:r>
              <a:rPr lang="en-US" sz="1600" b="1" dirty="0">
                <a:solidFill>
                  <a:srgbClr val="0033CC"/>
                </a:solidFill>
                <a:latin typeface="Lucida Sans" panose="020B0602030504020204" pitchFamily="34" charset="0"/>
                <a:cs typeface="Arial" pitchFamily="34" charset="0"/>
                <a:sym typeface="Symbol"/>
              </a:rPr>
              <a:t>  wedding(</a:t>
            </a:r>
            <a:r>
              <a:rPr lang="en-US" sz="1600" b="1" dirty="0" err="1">
                <a:solidFill>
                  <a:srgbClr val="0033CC"/>
                </a:solidFill>
                <a:latin typeface="Lucida Sans" panose="020B0602030504020204" pitchFamily="34" charset="0"/>
                <a:cs typeface="Arial" pitchFamily="34" charset="0"/>
                <a:sym typeface="Symbol"/>
              </a:rPr>
              <a:t>x,y</a:t>
            </a:r>
            <a:r>
              <a:rPr lang="en-US" sz="1600" b="1" dirty="0">
                <a:solidFill>
                  <a:srgbClr val="0033CC"/>
                </a:solidFill>
                <a:latin typeface="Lucida Sans" panose="020B0602030504020204" pitchFamily="34" charset="0"/>
                <a:cs typeface="Arial" pitchFamily="34" charset="0"/>
                <a:sym typeface="Symbol"/>
              </a:rPr>
              <a:t>)[t</a:t>
            </a:r>
            <a:r>
              <a:rPr lang="en-US" sz="1600" b="1" baseline="-25000" dirty="0">
                <a:solidFill>
                  <a:srgbClr val="0033CC"/>
                </a:solidFill>
                <a:latin typeface="Lucida Sans" panose="020B0602030504020204" pitchFamily="34" charset="0"/>
                <a:cs typeface="Arial" pitchFamily="34" charset="0"/>
                <a:sym typeface="Symbol"/>
              </a:rPr>
              <a:t>b1</a:t>
            </a:r>
            <a:r>
              <a:rPr lang="en-US" sz="1600" b="1" dirty="0">
                <a:solidFill>
                  <a:srgbClr val="0033CC"/>
                </a:solidFill>
                <a:latin typeface="Lucida Sans" panose="020B0602030504020204" pitchFamily="34" charset="0"/>
                <a:cs typeface="Arial" pitchFamily="34" charset="0"/>
                <a:sym typeface="Symbol"/>
              </a:rPr>
              <a:t>,t</a:t>
            </a:r>
            <a:r>
              <a:rPr lang="en-US" sz="1600" b="1" baseline="-25000" dirty="0">
                <a:solidFill>
                  <a:srgbClr val="0033CC"/>
                </a:solidFill>
                <a:latin typeface="Lucida Sans" panose="020B0602030504020204" pitchFamily="34" charset="0"/>
                <a:cs typeface="Arial" pitchFamily="34" charset="0"/>
                <a:sym typeface="Symbol"/>
              </a:rPr>
              <a:t>e1</a:t>
            </a:r>
            <a:r>
              <a:rPr lang="en-US" sz="1600" b="1" dirty="0">
                <a:solidFill>
                  <a:srgbClr val="0033CC"/>
                </a:solidFill>
                <a:latin typeface="Lucida Sans" panose="020B0602030504020204" pitchFamily="34" charset="0"/>
                <a:cs typeface="Arial" pitchFamily="34" charset="0"/>
                <a:sym typeface="Symbol"/>
              </a:rPr>
              <a:t>)</a:t>
            </a:r>
            <a:r>
              <a:rPr lang="en-US" sz="1600" b="1" dirty="0">
                <a:solidFill>
                  <a:srgbClr val="0033CC"/>
                </a:solidFill>
                <a:latin typeface="Lucida Sans" panose="020B0602030504020204" pitchFamily="34" charset="0"/>
                <a:sym typeface="Symbol"/>
              </a:rPr>
              <a:t> </a:t>
            </a:r>
            <a:r>
              <a:rPr lang="en-US" sz="1600" b="1" dirty="0">
                <a:solidFill>
                  <a:srgbClr val="0033CC"/>
                </a:solidFill>
                <a:latin typeface="Lucida Sans" panose="020B0602030504020204" pitchFamily="34" charset="0"/>
                <a:cs typeface="Arial" pitchFamily="34" charset="0"/>
                <a:sym typeface="Symbol"/>
              </a:rPr>
              <a:t> </a:t>
            </a:r>
            <a:r>
              <a:rPr lang="en-US" sz="1600" b="1" dirty="0">
                <a:solidFill>
                  <a:srgbClr val="0033CC"/>
                </a:solidFill>
                <a:latin typeface="Lucida Sans" panose="020B0602030504020204" pitchFamily="34" charset="0"/>
              </a:rPr>
              <a:t>¬d</a:t>
            </a:r>
            <a:r>
              <a:rPr lang="en-US" sz="1600" b="1" dirty="0">
                <a:solidFill>
                  <a:srgbClr val="0033CC"/>
                </a:solidFill>
                <a:latin typeface="Lucida Sans" panose="020B0602030504020204" pitchFamily="34" charset="0"/>
                <a:cs typeface="Arial" pitchFamily="34" charset="0"/>
                <a:sym typeface="Symbol"/>
              </a:rPr>
              <a:t>ivorce(</a:t>
            </a:r>
            <a:r>
              <a:rPr lang="en-US" sz="1600" b="1" dirty="0" err="1">
                <a:solidFill>
                  <a:srgbClr val="0033CC"/>
                </a:solidFill>
                <a:latin typeface="Lucida Sans" panose="020B0602030504020204" pitchFamily="34" charset="0"/>
                <a:cs typeface="Arial" pitchFamily="34" charset="0"/>
                <a:sym typeface="Symbol"/>
              </a:rPr>
              <a:t>x,y</a:t>
            </a:r>
            <a:r>
              <a:rPr lang="en-US" sz="1600" b="1" dirty="0">
                <a:solidFill>
                  <a:srgbClr val="0033CC"/>
                </a:solidFill>
                <a:latin typeface="Lucida Sans" panose="020B0602030504020204" pitchFamily="34" charset="0"/>
                <a:cs typeface="Arial" pitchFamily="34" charset="0"/>
                <a:sym typeface="Symbol"/>
              </a:rPr>
              <a:t>)[t</a:t>
            </a:r>
            <a:r>
              <a:rPr lang="en-US" sz="1600" b="1" baseline="-25000" dirty="0">
                <a:solidFill>
                  <a:srgbClr val="0033CC"/>
                </a:solidFill>
                <a:latin typeface="Lucida Sans" panose="020B0602030504020204" pitchFamily="34" charset="0"/>
                <a:cs typeface="Arial" pitchFamily="34" charset="0"/>
                <a:sym typeface="Symbol"/>
              </a:rPr>
              <a:t>b2</a:t>
            </a:r>
            <a:r>
              <a:rPr lang="en-US" sz="1600" b="1" dirty="0">
                <a:solidFill>
                  <a:srgbClr val="0033CC"/>
                </a:solidFill>
                <a:latin typeface="Lucida Sans" panose="020B0602030504020204" pitchFamily="34" charset="0"/>
                <a:cs typeface="Arial" pitchFamily="34" charset="0"/>
                <a:sym typeface="Symbol"/>
              </a:rPr>
              <a:t>,t</a:t>
            </a:r>
            <a:r>
              <a:rPr lang="en-US" sz="1600" b="1" baseline="-25000" dirty="0">
                <a:solidFill>
                  <a:srgbClr val="0033CC"/>
                </a:solidFill>
                <a:latin typeface="Lucida Sans" panose="020B0602030504020204" pitchFamily="34" charset="0"/>
                <a:cs typeface="Arial" pitchFamily="34" charset="0"/>
                <a:sym typeface="Symbol"/>
              </a:rPr>
              <a:t>e2</a:t>
            </a:r>
            <a:r>
              <a:rPr lang="en-US" sz="1600" b="1" dirty="0">
                <a:solidFill>
                  <a:srgbClr val="0033CC"/>
                </a:solidFill>
                <a:latin typeface="Lucida Sans" panose="020B0602030504020204" pitchFamily="34" charset="0"/>
                <a:cs typeface="Arial" pitchFamily="34" charset="0"/>
                <a:sym typeface="Symbol"/>
              </a:rPr>
              <a:t>)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 sz="500" b="1" dirty="0">
              <a:solidFill>
                <a:srgbClr val="0033CC"/>
              </a:solidFill>
              <a:latin typeface="Lucida Sans" panose="020B0602030504020204" pitchFamily="34" charset="0"/>
              <a:cs typeface="Arial" pitchFamily="34" charset="0"/>
              <a:sym typeface="Symbol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sz="1600" b="1" dirty="0" err="1">
                <a:solidFill>
                  <a:srgbClr val="0033CC"/>
                </a:solidFill>
                <a:latin typeface="Lucida Sans" panose="020B0602030504020204" pitchFamily="34" charset="0"/>
                <a:cs typeface="Arial" pitchFamily="34" charset="0"/>
              </a:rPr>
              <a:t>marriedTo</a:t>
            </a:r>
            <a:r>
              <a:rPr lang="en-US" sz="1600" b="1" dirty="0">
                <a:solidFill>
                  <a:srgbClr val="0033CC"/>
                </a:solidFill>
                <a:latin typeface="Lucida Sans" panose="020B0602030504020204" pitchFamily="34" charset="0"/>
                <a:cs typeface="Arial" pitchFamily="34" charset="0"/>
              </a:rPr>
              <a:t>(</a:t>
            </a:r>
            <a:r>
              <a:rPr lang="en-US" sz="1600" b="1" dirty="0" err="1">
                <a:solidFill>
                  <a:srgbClr val="0033CC"/>
                </a:solidFill>
                <a:latin typeface="Lucida Sans" panose="020B0602030504020204" pitchFamily="34" charset="0"/>
                <a:cs typeface="Arial" pitchFamily="34" charset="0"/>
              </a:rPr>
              <a:t>x,y</a:t>
            </a:r>
            <a:r>
              <a:rPr lang="en-US" sz="1600" b="1" dirty="0">
                <a:solidFill>
                  <a:srgbClr val="0033CC"/>
                </a:solidFill>
                <a:latin typeface="Lucida Sans" panose="020B0602030504020204" pitchFamily="34" charset="0"/>
                <a:cs typeface="Arial" pitchFamily="34" charset="0"/>
              </a:rPr>
              <a:t>)[t</a:t>
            </a:r>
            <a:r>
              <a:rPr lang="en-US" sz="1600" b="1" baseline="-25000" dirty="0">
                <a:solidFill>
                  <a:srgbClr val="0033CC"/>
                </a:solidFill>
                <a:latin typeface="Lucida Sans" panose="020B0602030504020204" pitchFamily="34" charset="0"/>
                <a:cs typeface="Arial" pitchFamily="34" charset="0"/>
              </a:rPr>
              <a:t>b1</a:t>
            </a:r>
            <a:r>
              <a:rPr lang="en-US" sz="1600" b="1" dirty="0">
                <a:solidFill>
                  <a:srgbClr val="0033CC"/>
                </a:solidFill>
                <a:latin typeface="Lucida Sans" panose="020B0602030504020204" pitchFamily="34" charset="0"/>
                <a:cs typeface="Arial" pitchFamily="34" charset="0"/>
              </a:rPr>
              <a:t>,t</a:t>
            </a:r>
            <a:r>
              <a:rPr lang="en-US" sz="1600" b="1" baseline="-25000" dirty="0">
                <a:solidFill>
                  <a:srgbClr val="0033CC"/>
                </a:solidFill>
                <a:latin typeface="Lucida Sans" panose="020B0602030504020204" pitchFamily="34" charset="0"/>
                <a:cs typeface="Arial" pitchFamily="34" charset="0"/>
              </a:rPr>
              <a:t>e2</a:t>
            </a:r>
            <a:r>
              <a:rPr lang="en-US" sz="1600" b="1" dirty="0">
                <a:solidFill>
                  <a:srgbClr val="0033CC"/>
                </a:solidFill>
                <a:latin typeface="Lucida Sans" panose="020B0602030504020204" pitchFamily="34" charset="0"/>
                <a:cs typeface="Arial" pitchFamily="34" charset="0"/>
              </a:rPr>
              <a:t>)</a:t>
            </a:r>
            <a:r>
              <a:rPr lang="en-US" sz="1600" b="1" dirty="0">
                <a:solidFill>
                  <a:srgbClr val="0033CC"/>
                </a:solidFill>
                <a:latin typeface="Lucida Sans" panose="020B0602030504020204" pitchFamily="34" charset="0"/>
                <a:cs typeface="Arial" pitchFamily="34" charset="0"/>
                <a:sym typeface="Symbol"/>
              </a:rPr>
              <a:t>     wedding(</a:t>
            </a:r>
            <a:r>
              <a:rPr lang="en-US" sz="1600" b="1" dirty="0" err="1">
                <a:solidFill>
                  <a:srgbClr val="0033CC"/>
                </a:solidFill>
                <a:latin typeface="Lucida Sans" panose="020B0602030504020204" pitchFamily="34" charset="0"/>
                <a:cs typeface="Arial" pitchFamily="34" charset="0"/>
                <a:sym typeface="Symbol"/>
              </a:rPr>
              <a:t>x,y</a:t>
            </a:r>
            <a:r>
              <a:rPr lang="en-US" sz="1600" b="1" dirty="0">
                <a:solidFill>
                  <a:srgbClr val="0033CC"/>
                </a:solidFill>
                <a:latin typeface="Lucida Sans" panose="020B0602030504020204" pitchFamily="34" charset="0"/>
                <a:cs typeface="Arial" pitchFamily="34" charset="0"/>
                <a:sym typeface="Symbol"/>
              </a:rPr>
              <a:t>)[t</a:t>
            </a:r>
            <a:r>
              <a:rPr lang="en-US" sz="1600" b="1" baseline="-25000" dirty="0">
                <a:solidFill>
                  <a:srgbClr val="0033CC"/>
                </a:solidFill>
                <a:latin typeface="Lucida Sans" panose="020B0602030504020204" pitchFamily="34" charset="0"/>
                <a:cs typeface="Arial" pitchFamily="34" charset="0"/>
                <a:sym typeface="Symbol"/>
              </a:rPr>
              <a:t>b1</a:t>
            </a:r>
            <a:r>
              <a:rPr lang="en-US" sz="1600" b="1" dirty="0">
                <a:solidFill>
                  <a:srgbClr val="0033CC"/>
                </a:solidFill>
                <a:latin typeface="Lucida Sans" panose="020B0602030504020204" pitchFamily="34" charset="0"/>
                <a:cs typeface="Arial" pitchFamily="34" charset="0"/>
                <a:sym typeface="Symbol"/>
              </a:rPr>
              <a:t>,t</a:t>
            </a:r>
            <a:r>
              <a:rPr lang="en-US" sz="1600" b="1" baseline="-25000" dirty="0">
                <a:solidFill>
                  <a:srgbClr val="0033CC"/>
                </a:solidFill>
                <a:latin typeface="Lucida Sans" panose="020B0602030504020204" pitchFamily="34" charset="0"/>
                <a:cs typeface="Arial" pitchFamily="34" charset="0"/>
                <a:sym typeface="Symbol"/>
              </a:rPr>
              <a:t>e1</a:t>
            </a:r>
            <a:r>
              <a:rPr lang="en-US" sz="1600" b="1" dirty="0">
                <a:solidFill>
                  <a:srgbClr val="0033CC"/>
                </a:solidFill>
                <a:latin typeface="Lucida Sans" panose="020B0602030504020204" pitchFamily="34" charset="0"/>
                <a:cs typeface="Arial" pitchFamily="34" charset="0"/>
                <a:sym typeface="Symbol"/>
              </a:rPr>
              <a:t>)</a:t>
            </a:r>
            <a:r>
              <a:rPr lang="en-US" sz="1600" b="1" dirty="0">
                <a:solidFill>
                  <a:srgbClr val="0033CC"/>
                </a:solidFill>
                <a:latin typeface="Lucida Sans" panose="020B0602030504020204" pitchFamily="34" charset="0"/>
                <a:sym typeface="Symbol"/>
              </a:rPr>
              <a:t> </a:t>
            </a:r>
            <a:r>
              <a:rPr lang="en-US" sz="1600" b="1" dirty="0">
                <a:solidFill>
                  <a:srgbClr val="0033CC"/>
                </a:solidFill>
                <a:latin typeface="Lucida Sans" panose="020B0602030504020204" pitchFamily="34" charset="0"/>
                <a:cs typeface="Arial" pitchFamily="34" charset="0"/>
                <a:sym typeface="Symbol"/>
              </a:rPr>
              <a:t> </a:t>
            </a:r>
            <a:r>
              <a:rPr lang="en-US" sz="1600" b="1" dirty="0">
                <a:solidFill>
                  <a:srgbClr val="0033CC"/>
                </a:solidFill>
                <a:latin typeface="Lucida Sans" panose="020B0602030504020204" pitchFamily="34" charset="0"/>
                <a:sym typeface="Symbol"/>
              </a:rPr>
              <a:t> d</a:t>
            </a:r>
            <a:r>
              <a:rPr lang="en-US" sz="1600" b="1" dirty="0">
                <a:solidFill>
                  <a:srgbClr val="0033CC"/>
                </a:solidFill>
                <a:latin typeface="Lucida Sans" panose="020B0602030504020204" pitchFamily="34" charset="0"/>
                <a:cs typeface="Arial" pitchFamily="34" charset="0"/>
                <a:sym typeface="Symbol"/>
              </a:rPr>
              <a:t>ivorce(</a:t>
            </a:r>
            <a:r>
              <a:rPr lang="en-US" sz="1600" b="1" dirty="0" err="1">
                <a:solidFill>
                  <a:srgbClr val="0033CC"/>
                </a:solidFill>
                <a:latin typeface="Lucida Sans" panose="020B0602030504020204" pitchFamily="34" charset="0"/>
                <a:cs typeface="Arial" pitchFamily="34" charset="0"/>
                <a:sym typeface="Symbol"/>
              </a:rPr>
              <a:t>x,y</a:t>
            </a:r>
            <a:r>
              <a:rPr lang="en-US" sz="1600" b="1" dirty="0">
                <a:solidFill>
                  <a:srgbClr val="0033CC"/>
                </a:solidFill>
                <a:latin typeface="Lucida Sans" panose="020B0602030504020204" pitchFamily="34" charset="0"/>
                <a:cs typeface="Arial" pitchFamily="34" charset="0"/>
                <a:sym typeface="Symbol"/>
              </a:rPr>
              <a:t>)[t</a:t>
            </a:r>
            <a:r>
              <a:rPr lang="en-US" sz="1600" b="1" baseline="-25000" dirty="0">
                <a:solidFill>
                  <a:srgbClr val="0033CC"/>
                </a:solidFill>
                <a:latin typeface="Lucida Sans" panose="020B0602030504020204" pitchFamily="34" charset="0"/>
                <a:cs typeface="Arial" pitchFamily="34" charset="0"/>
                <a:sym typeface="Symbol"/>
              </a:rPr>
              <a:t>b2</a:t>
            </a:r>
            <a:r>
              <a:rPr lang="en-US" sz="1600" b="1" dirty="0">
                <a:solidFill>
                  <a:srgbClr val="0033CC"/>
                </a:solidFill>
                <a:latin typeface="Lucida Sans" panose="020B0602030504020204" pitchFamily="34" charset="0"/>
                <a:cs typeface="Arial" pitchFamily="34" charset="0"/>
                <a:sym typeface="Symbol"/>
              </a:rPr>
              <a:t>,t</a:t>
            </a:r>
            <a:r>
              <a:rPr lang="en-US" sz="1600" b="1" baseline="-25000" dirty="0">
                <a:solidFill>
                  <a:srgbClr val="0033CC"/>
                </a:solidFill>
                <a:latin typeface="Lucida Sans" panose="020B0602030504020204" pitchFamily="34" charset="0"/>
                <a:cs typeface="Arial" pitchFamily="34" charset="0"/>
                <a:sym typeface="Symbol"/>
              </a:rPr>
              <a:t>e2</a:t>
            </a:r>
            <a:r>
              <a:rPr lang="en-US" sz="1600" b="1" dirty="0">
                <a:solidFill>
                  <a:srgbClr val="0033CC"/>
                </a:solidFill>
                <a:latin typeface="Lucida Sans" panose="020B0602030504020204" pitchFamily="34" charset="0"/>
                <a:cs typeface="Arial" pitchFamily="34" charset="0"/>
                <a:sym typeface="Symbol"/>
              </a:rPr>
              <a:t>) </a:t>
            </a:r>
            <a:r>
              <a:rPr lang="en-US" sz="1600" b="1" dirty="0">
                <a:solidFill>
                  <a:srgbClr val="0033CC"/>
                </a:solidFill>
                <a:latin typeface="Lucida Sans" panose="020B0602030504020204" pitchFamily="34" charset="0"/>
                <a:sym typeface="Symbol"/>
              </a:rPr>
              <a:t> t</a:t>
            </a:r>
            <a:r>
              <a:rPr lang="en-US" sz="1600" b="1" baseline="-25000" dirty="0">
                <a:solidFill>
                  <a:srgbClr val="0033CC"/>
                </a:solidFill>
                <a:latin typeface="Lucida Sans" panose="020B0602030504020204" pitchFamily="34" charset="0"/>
                <a:sym typeface="Symbol"/>
              </a:rPr>
              <a:t>e1</a:t>
            </a:r>
            <a:r>
              <a:rPr lang="en-US" sz="1600" b="1" dirty="0">
                <a:solidFill>
                  <a:srgbClr val="0033CC"/>
                </a:solidFill>
                <a:latin typeface="Lucida Sans" panose="020B0602030504020204" pitchFamily="34" charset="0"/>
                <a:sym typeface="Symbol"/>
              </a:rPr>
              <a:t> ≤</a:t>
            </a:r>
            <a:r>
              <a:rPr lang="en-US" sz="1600" b="1" baseline="30000" dirty="0">
                <a:solidFill>
                  <a:srgbClr val="0033CC"/>
                </a:solidFill>
                <a:latin typeface="Lucida Sans" panose="020B0602030504020204" pitchFamily="34" charset="0"/>
                <a:sym typeface="Symbol"/>
              </a:rPr>
              <a:t>T</a:t>
            </a:r>
            <a:r>
              <a:rPr lang="en-US" sz="1600" b="1" dirty="0">
                <a:solidFill>
                  <a:srgbClr val="0033CC"/>
                </a:solidFill>
                <a:latin typeface="Lucida Sans" panose="020B0602030504020204" pitchFamily="34" charset="0"/>
                <a:sym typeface="Symbol"/>
              </a:rPr>
              <a:t> t</a:t>
            </a:r>
            <a:r>
              <a:rPr lang="en-US" sz="1600" b="1" baseline="-25000" dirty="0">
                <a:solidFill>
                  <a:srgbClr val="0033CC"/>
                </a:solidFill>
                <a:latin typeface="Lucida Sans" panose="020B0602030504020204" pitchFamily="34" charset="0"/>
                <a:sym typeface="Symbol"/>
              </a:rPr>
              <a:t>b2</a:t>
            </a:r>
            <a:endParaRPr lang="en-US" sz="1600" b="1" baseline="-25000" dirty="0">
              <a:solidFill>
                <a:srgbClr val="0033CC"/>
              </a:solidFill>
              <a:latin typeface="Lucida Sans" panose="020B0602030504020204" pitchFamily="34" charset="0"/>
              <a:cs typeface="Arial" pitchFamily="34" charset="0"/>
            </a:endParaRPr>
          </a:p>
        </p:txBody>
      </p:sp>
      <p:sp>
        <p:nvSpPr>
          <p:cNvPr id="3082" name="TextBox 3081"/>
          <p:cNvSpPr txBox="1"/>
          <p:nvPr/>
        </p:nvSpPr>
        <p:spPr>
          <a:xfrm>
            <a:off x="251520" y="4222829"/>
            <a:ext cx="74892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Base</a:t>
            </a:r>
          </a:p>
          <a:p>
            <a:r>
              <a:rPr lang="en-US" dirty="0"/>
              <a:t>Facts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252487" y="2636912"/>
            <a:ext cx="97975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Derived</a:t>
            </a:r>
          </a:p>
          <a:p>
            <a:r>
              <a:rPr lang="en-US" dirty="0"/>
              <a:t>Facts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252487" y="1414517"/>
            <a:ext cx="97975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Dedupl</a:t>
            </a:r>
            <a:r>
              <a:rPr lang="en-US" dirty="0"/>
              <a:t>.</a:t>
            </a:r>
          </a:p>
          <a:p>
            <a:r>
              <a:rPr lang="en-US" dirty="0"/>
              <a:t>Facts</a:t>
            </a:r>
          </a:p>
        </p:txBody>
      </p:sp>
      <p:sp>
        <p:nvSpPr>
          <p:cNvPr id="3083" name="Rectangle 3082"/>
          <p:cNvSpPr/>
          <p:nvPr/>
        </p:nvSpPr>
        <p:spPr>
          <a:xfrm>
            <a:off x="1547664" y="4365104"/>
            <a:ext cx="2420856" cy="30777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none">
            <a:spAutoFit/>
          </a:bodyPr>
          <a:lstStyle/>
          <a:p>
            <a:r>
              <a:rPr lang="en-US" sz="1400" b="1" dirty="0">
                <a:solidFill>
                  <a:srgbClr val="0033CC"/>
                </a:solidFill>
                <a:latin typeface="Lucida Sans" panose="020B0602030504020204" pitchFamily="34" charset="0"/>
                <a:cs typeface="Arial" pitchFamily="34" charset="0"/>
                <a:sym typeface="Symbol"/>
              </a:rPr>
              <a:t>wedding(</a:t>
            </a:r>
            <a:r>
              <a:rPr lang="en-US" sz="1400" b="1" dirty="0" err="1">
                <a:solidFill>
                  <a:srgbClr val="0033CC"/>
                </a:solidFill>
                <a:latin typeface="Lucida Sans" panose="020B0602030504020204" pitchFamily="34" charset="0"/>
                <a:cs typeface="Arial" pitchFamily="34" charset="0"/>
                <a:sym typeface="Symbol"/>
              </a:rPr>
              <a:t>DeNiro,Abbott</a:t>
            </a:r>
            <a:r>
              <a:rPr lang="en-US" sz="1400" b="1" dirty="0">
                <a:solidFill>
                  <a:srgbClr val="0033CC"/>
                </a:solidFill>
                <a:latin typeface="Lucida Sans" panose="020B0602030504020204" pitchFamily="34" charset="0"/>
                <a:cs typeface="Arial" pitchFamily="34" charset="0"/>
                <a:sym typeface="Symbol"/>
              </a:rPr>
              <a:t>)</a:t>
            </a:r>
            <a:endParaRPr lang="en-US" sz="1400" dirty="0"/>
          </a:p>
        </p:txBody>
      </p:sp>
      <p:sp>
        <p:nvSpPr>
          <p:cNvPr id="65" name="Rectangle 64"/>
          <p:cNvSpPr/>
          <p:nvPr/>
        </p:nvSpPr>
        <p:spPr>
          <a:xfrm>
            <a:off x="4139952" y="4653136"/>
            <a:ext cx="2420856" cy="30777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none">
            <a:spAutoFit/>
          </a:bodyPr>
          <a:lstStyle/>
          <a:p>
            <a:r>
              <a:rPr lang="en-US" sz="1400" b="1" dirty="0">
                <a:solidFill>
                  <a:srgbClr val="0033CC"/>
                </a:solidFill>
                <a:latin typeface="Lucida Sans" panose="020B0602030504020204" pitchFamily="34" charset="0"/>
                <a:cs typeface="Arial" pitchFamily="34" charset="0"/>
                <a:sym typeface="Symbol"/>
              </a:rPr>
              <a:t>wedding(</a:t>
            </a:r>
            <a:r>
              <a:rPr lang="en-US" sz="1400" b="1" dirty="0" err="1">
                <a:solidFill>
                  <a:srgbClr val="0033CC"/>
                </a:solidFill>
                <a:latin typeface="Lucida Sans" panose="020B0602030504020204" pitchFamily="34" charset="0"/>
                <a:cs typeface="Arial" pitchFamily="34" charset="0"/>
                <a:sym typeface="Symbol"/>
              </a:rPr>
              <a:t>DeNiro,Abbott</a:t>
            </a:r>
            <a:r>
              <a:rPr lang="en-US" sz="1400" b="1" dirty="0">
                <a:solidFill>
                  <a:srgbClr val="0033CC"/>
                </a:solidFill>
                <a:latin typeface="Lucida Sans" panose="020B0602030504020204" pitchFamily="34" charset="0"/>
                <a:cs typeface="Arial" pitchFamily="34" charset="0"/>
                <a:sym typeface="Symbol"/>
              </a:rPr>
              <a:t>)</a:t>
            </a:r>
            <a:endParaRPr lang="en-US" sz="1400" dirty="0"/>
          </a:p>
        </p:txBody>
      </p:sp>
      <p:sp>
        <p:nvSpPr>
          <p:cNvPr id="66" name="Rectangle 65"/>
          <p:cNvSpPr/>
          <p:nvPr/>
        </p:nvSpPr>
        <p:spPr>
          <a:xfrm>
            <a:off x="5940152" y="4365104"/>
            <a:ext cx="2308645" cy="30777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none">
            <a:spAutoFit/>
          </a:bodyPr>
          <a:lstStyle/>
          <a:p>
            <a:r>
              <a:rPr lang="en-US" sz="1400" b="1" dirty="0">
                <a:solidFill>
                  <a:srgbClr val="0033CC"/>
                </a:solidFill>
                <a:latin typeface="Lucida Sans" panose="020B0602030504020204" pitchFamily="34" charset="0"/>
                <a:cs typeface="Arial" pitchFamily="34" charset="0"/>
                <a:sym typeface="Symbol"/>
              </a:rPr>
              <a:t>divorce(</a:t>
            </a:r>
            <a:r>
              <a:rPr lang="en-US" sz="1400" b="1" dirty="0" err="1">
                <a:solidFill>
                  <a:srgbClr val="0033CC"/>
                </a:solidFill>
                <a:latin typeface="Lucida Sans" panose="020B0602030504020204" pitchFamily="34" charset="0"/>
                <a:cs typeface="Arial" pitchFamily="34" charset="0"/>
                <a:sym typeface="Symbol"/>
              </a:rPr>
              <a:t>DeNiro,Abbott</a:t>
            </a:r>
            <a:r>
              <a:rPr lang="en-US" sz="1400" b="1" dirty="0">
                <a:solidFill>
                  <a:srgbClr val="0033CC"/>
                </a:solidFill>
                <a:latin typeface="Lucida Sans" panose="020B0602030504020204" pitchFamily="34" charset="0"/>
                <a:cs typeface="Arial" pitchFamily="34" charset="0"/>
                <a:sym typeface="Symbol"/>
              </a:rPr>
              <a:t>)</a:t>
            </a:r>
            <a:endParaRPr lang="en-US" sz="1400" dirty="0"/>
          </a:p>
        </p:txBody>
      </p:sp>
      <p:sp>
        <p:nvSpPr>
          <p:cNvPr id="67" name="TextBox 66"/>
          <p:cNvSpPr txBox="1"/>
          <p:nvPr/>
        </p:nvSpPr>
        <p:spPr>
          <a:xfrm>
            <a:off x="8100392" y="5147900"/>
            <a:ext cx="6543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latin typeface="Lucida Sans" panose="020B0602030504020204" pitchFamily="34" charset="0"/>
              </a:rPr>
              <a:t>T</a:t>
            </a:r>
            <a:r>
              <a:rPr lang="en-US" baseline="-25000" dirty="0" err="1">
                <a:latin typeface="Lucida Sans" panose="020B0602030504020204" pitchFamily="34" charset="0"/>
              </a:rPr>
              <a:t>max</a:t>
            </a:r>
            <a:endParaRPr lang="en-US" baseline="-25000" dirty="0">
              <a:latin typeface="Lucida Sans" panose="020B0602030504020204" pitchFamily="34" charset="0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5353243" y="4365104"/>
            <a:ext cx="34657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Lucida Sans" panose="020B0602030504020204" pitchFamily="34" charset="0"/>
              </a:rPr>
              <a:t>f</a:t>
            </a:r>
            <a:r>
              <a:rPr lang="en-US" sz="1600" baseline="-25000" dirty="0">
                <a:latin typeface="Lucida Sans" panose="020B0602030504020204" pitchFamily="34" charset="0"/>
              </a:rPr>
              <a:t>2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6677229" y="4077072"/>
            <a:ext cx="34657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Lucida Sans" panose="020B0602030504020204" pitchFamily="34" charset="0"/>
              </a:rPr>
              <a:t>f</a:t>
            </a:r>
            <a:r>
              <a:rPr lang="en-US" sz="1600" baseline="-25000" dirty="0">
                <a:latin typeface="Lucida Sans" panose="020B0602030504020204" pitchFamily="34" charset="0"/>
              </a:rPr>
              <a:t>3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592589" y="5147900"/>
            <a:ext cx="6158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latin typeface="Lucida Sans" panose="020B0602030504020204" pitchFamily="34" charset="0"/>
              </a:rPr>
              <a:t>T</a:t>
            </a:r>
            <a:r>
              <a:rPr lang="en-US" baseline="-25000" dirty="0" err="1">
                <a:latin typeface="Lucida Sans" panose="020B0602030504020204" pitchFamily="34" charset="0"/>
              </a:rPr>
              <a:t>min</a:t>
            </a:r>
            <a:endParaRPr lang="en-US" baseline="-25000" dirty="0">
              <a:latin typeface="Lucida Sans" panose="020B0602030504020204" pitchFamily="34" charset="0"/>
            </a:endParaRPr>
          </a:p>
        </p:txBody>
      </p:sp>
      <p:graphicFrame>
        <p:nvGraphicFramePr>
          <p:cNvPr id="47" name="Group 33">
            <a:extLst>
              <a:ext uri="{FF2B5EF4-FFF2-40B4-BE49-F238E27FC236}">
                <a16:creationId xmlns:a16="http://schemas.microsoft.com/office/drawing/2014/main" id="{851F448E-3516-6B44-8C78-A9136366CFD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99048792"/>
              </p:ext>
            </p:extLst>
          </p:nvPr>
        </p:nvGraphicFramePr>
        <p:xfrm>
          <a:off x="179512" y="2248971"/>
          <a:ext cx="2643650" cy="1194816"/>
        </p:xfrm>
        <a:graphic>
          <a:graphicData uri="http://schemas.openxmlformats.org/drawingml/2006/table">
            <a:tbl>
              <a:tblPr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tblPr>
              <a:tblGrid>
                <a:gridCol w="74327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6889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8341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50715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Lucida Sans" panose="020B0602030504020204" pitchFamily="34" charset="0"/>
                        </a:rPr>
                        <a:t>BornIn</a:t>
                      </a: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Lucida Sans" panose="020B0602030504020204" pitchFamily="34" charset="0"/>
                        </a:rPr>
                        <a:t>(</a:t>
                      </a:r>
                      <a:r>
                        <a:rPr kumimoji="0" lang="en-US" sz="12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Lucida Sans" panose="020B0602030504020204" pitchFamily="34" charset="0"/>
                        </a:rPr>
                        <a:t>Sub,Obj</a:t>
                      </a: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Lucida Sans" panose="020B0602030504020204" pitchFamily="34" charset="0"/>
                        </a:rPr>
                        <a:t>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Lucida Sans" panose="020B0602030504020204" pitchFamily="34" charset="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Lucida Sans" panose="020B0602030504020204" pitchFamily="34" charset="0"/>
                        </a:rPr>
                        <a:t>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128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panose="020B0602030504020204" pitchFamily="34" charset="0"/>
                        </a:rPr>
                        <a:t>DeNiro</a:t>
                      </a:r>
                      <a:endParaRPr kumimoji="0" 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" panose="020B0602030504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panose="020B0602030504020204" pitchFamily="34" charset="0"/>
                        </a:rPr>
                        <a:t>Green- which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panose="020B0602030504020204" pitchFamily="34" charset="0"/>
                        </a:rPr>
                        <a:t>[1943,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panose="020B0602030504020204" pitchFamily="34" charset="0"/>
                        </a:rPr>
                        <a:t> 1944)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b="1" dirty="0">
                          <a:solidFill>
                            <a:schemeClr val="tx1"/>
                          </a:solidFill>
                          <a:latin typeface="Lucida Sans" panose="020B0602030504020204" pitchFamily="34" charset="0"/>
                        </a:rPr>
                        <a:t>0.9</a:t>
                      </a:r>
                      <a:endParaRPr kumimoji="0" 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" panose="020B0602030504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128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panose="020B0602030504020204" pitchFamily="34" charset="0"/>
                        </a:rPr>
                        <a:t>DeNiro</a:t>
                      </a:r>
                      <a:endParaRPr kumimoji="0" 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" panose="020B0602030504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panose="020B0602030504020204" pitchFamily="34" charset="0"/>
                        </a:rPr>
                        <a:t>Tribeca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panose="020B0602030504020204" pitchFamily="34" charset="0"/>
                        </a:rPr>
                        <a:t>[1998,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panose="020B0602030504020204" pitchFamily="34" charset="0"/>
                        </a:rPr>
                        <a:t> 1999)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>
                          <a:solidFill>
                            <a:schemeClr val="tx1"/>
                          </a:solidFill>
                          <a:latin typeface="Lucida Sans" panose="020B0602030504020204" pitchFamily="34" charset="0"/>
                        </a:rPr>
                        <a:t>0.6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" panose="020B0602030504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56" name="Group 33">
            <a:extLst>
              <a:ext uri="{FF2B5EF4-FFF2-40B4-BE49-F238E27FC236}">
                <a16:creationId xmlns:a16="http://schemas.microsoft.com/office/drawing/2014/main" id="{2B94EDEC-974C-B44E-AA5D-F73161377D5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23488540"/>
              </p:ext>
            </p:extLst>
          </p:nvPr>
        </p:nvGraphicFramePr>
        <p:xfrm>
          <a:off x="2983045" y="2256227"/>
          <a:ext cx="2936461" cy="1194816"/>
        </p:xfrm>
        <a:graphic>
          <a:graphicData uri="http://schemas.openxmlformats.org/drawingml/2006/table">
            <a:tbl>
              <a:tblPr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tblPr>
              <a:tblGrid>
                <a:gridCol w="79764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2514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6236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5131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50715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Lucida Sans" panose="020B0602030504020204" pitchFamily="34" charset="0"/>
                        </a:rPr>
                        <a:t>Wedding(</a:t>
                      </a:r>
                      <a:r>
                        <a:rPr kumimoji="0" lang="en-US" sz="12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Lucida Sans" panose="020B0602030504020204" pitchFamily="34" charset="0"/>
                        </a:rPr>
                        <a:t>Sub,Obj</a:t>
                      </a: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Lucida Sans" panose="020B0602030504020204" pitchFamily="34" charset="0"/>
                        </a:rPr>
                        <a:t>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Lucida Sans" panose="020B0602030504020204" pitchFamily="34" charset="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Lucida Sans" panose="020B0602030504020204" pitchFamily="34" charset="0"/>
                        </a:rPr>
                        <a:t>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128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panose="020B0602030504020204" pitchFamily="34" charset="0"/>
                        </a:rPr>
                        <a:t>DeNiro</a:t>
                      </a:r>
                      <a:endParaRPr kumimoji="0" 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" panose="020B0602030504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panose="020B0602030504020204" pitchFamily="34" charset="0"/>
                        </a:rPr>
                        <a:t>Abbott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panose="020B0602030504020204" pitchFamily="34" charset="0"/>
                        </a:rPr>
                        <a:t>[1936,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panose="020B0602030504020204" pitchFamily="34" charset="0"/>
                        </a:rPr>
                        <a:t> 1940)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b="1" dirty="0">
                          <a:solidFill>
                            <a:schemeClr val="tx1"/>
                          </a:solidFill>
                          <a:latin typeface="Lucida Sans" panose="020B0602030504020204" pitchFamily="34" charset="0"/>
                        </a:rPr>
                        <a:t>0.3</a:t>
                      </a:r>
                      <a:endParaRPr kumimoji="0" 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" panose="020B0602030504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128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panose="020B0602030504020204" pitchFamily="34" charset="0"/>
                        </a:rPr>
                        <a:t>DeNiro</a:t>
                      </a:r>
                      <a:endParaRPr kumimoji="0" 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" panose="020B0602030504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panose="020B0602030504020204" pitchFamily="34" charset="0"/>
                        </a:rPr>
                        <a:t>Abbott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panose="020B0602030504020204" pitchFamily="34" charset="0"/>
                        </a:rPr>
                        <a:t>[1976,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panose="020B0602030504020204" pitchFamily="34" charset="0"/>
                        </a:rPr>
                        <a:t> 1977)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>
                          <a:solidFill>
                            <a:schemeClr val="tx1"/>
                          </a:solidFill>
                          <a:latin typeface="Lucida Sans" panose="020B0602030504020204" pitchFamily="34" charset="0"/>
                        </a:rPr>
                        <a:t>0.7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" panose="020B0602030504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57" name="Group 33">
            <a:extLst>
              <a:ext uri="{FF2B5EF4-FFF2-40B4-BE49-F238E27FC236}">
                <a16:creationId xmlns:a16="http://schemas.microsoft.com/office/drawing/2014/main" id="{3FAD3C8C-D578-254A-8D85-89CBACFA362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26463728"/>
              </p:ext>
            </p:extLst>
          </p:nvPr>
        </p:nvGraphicFramePr>
        <p:xfrm>
          <a:off x="6079389" y="2262384"/>
          <a:ext cx="2936461" cy="734568"/>
        </p:xfrm>
        <a:graphic>
          <a:graphicData uri="http://schemas.openxmlformats.org/drawingml/2006/table">
            <a:tbl>
              <a:tblPr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tblPr>
              <a:tblGrid>
                <a:gridCol w="79764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865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009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5131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50715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Lucida Sans" panose="020B0602030504020204" pitchFamily="34" charset="0"/>
                        </a:rPr>
                        <a:t>Divorce(</a:t>
                      </a:r>
                      <a:r>
                        <a:rPr kumimoji="0" lang="en-US" sz="12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Lucida Sans" panose="020B0602030504020204" pitchFamily="34" charset="0"/>
                        </a:rPr>
                        <a:t>Sub,Obj</a:t>
                      </a: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Lucida Sans" panose="020B0602030504020204" pitchFamily="34" charset="0"/>
                        </a:rPr>
                        <a:t>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Lucida Sans" panose="020B0602030504020204" pitchFamily="34" charset="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Lucida Sans" panose="020B0602030504020204" pitchFamily="34" charset="0"/>
                        </a:rPr>
                        <a:t>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128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panose="020B0602030504020204" pitchFamily="34" charset="0"/>
                        </a:rPr>
                        <a:t>DeNiro</a:t>
                      </a:r>
                      <a:endParaRPr kumimoji="0" 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" panose="020B0602030504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panose="020B0602030504020204" pitchFamily="34" charset="0"/>
                        </a:rPr>
                        <a:t>Abbott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panose="020B0602030504020204" pitchFamily="34" charset="0"/>
                        </a:rPr>
                        <a:t>[1988,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panose="020B0602030504020204" pitchFamily="34" charset="0"/>
                        </a:rPr>
                        <a:t> 1989)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b="1" dirty="0">
                          <a:solidFill>
                            <a:schemeClr val="tx1"/>
                          </a:solidFill>
                          <a:latin typeface="Lucida Sans" panose="020B0602030504020204" pitchFamily="34" charset="0"/>
                        </a:rPr>
                        <a:t>0.8</a:t>
                      </a:r>
                      <a:endParaRPr kumimoji="0" 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" panose="020B0602030504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980659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9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5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30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42" grpId="0" animBg="1"/>
      <p:bldP spid="43" grpId="0" animBg="1"/>
      <p:bldP spid="3" grpId="0" build="p"/>
      <p:bldP spid="50" grpId="0"/>
      <p:bldP spid="51" grpId="0"/>
      <p:bldP spid="52" grpId="0"/>
      <p:bldP spid="53" grpId="0"/>
      <p:bldP spid="54" grpId="0"/>
      <p:bldP spid="55" grpId="0" animBg="1"/>
      <p:bldP spid="3080" grpId="0" animBg="1"/>
      <p:bldP spid="60" grpId="0"/>
      <p:bldP spid="62" grpId="0"/>
      <p:bldP spid="6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Rectangle 100"/>
          <p:cNvSpPr/>
          <p:nvPr/>
        </p:nvSpPr>
        <p:spPr>
          <a:xfrm>
            <a:off x="3347864" y="2653442"/>
            <a:ext cx="576064" cy="41551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solidFill>
                  <a:prstClr val="black"/>
                </a:solidFill>
              </a:rPr>
              <a:t>0.08</a:t>
            </a:r>
          </a:p>
        </p:txBody>
      </p:sp>
      <p:sp>
        <p:nvSpPr>
          <p:cNvPr id="102" name="Rectangle 101"/>
          <p:cNvSpPr/>
          <p:nvPr/>
        </p:nvSpPr>
        <p:spPr>
          <a:xfrm>
            <a:off x="4572000" y="2568894"/>
            <a:ext cx="864096" cy="50006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prstClr val="black"/>
                </a:solidFill>
              </a:rPr>
              <a:t>0.12</a:t>
            </a:r>
          </a:p>
        </p:txBody>
      </p:sp>
      <p:sp>
        <p:nvSpPr>
          <p:cNvPr id="104" name="Rectangle 103"/>
          <p:cNvSpPr/>
          <p:nvPr/>
        </p:nvSpPr>
        <p:spPr>
          <a:xfrm>
            <a:off x="3923928" y="2293402"/>
            <a:ext cx="648072" cy="77555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solidFill>
                  <a:prstClr val="black"/>
                </a:solidFill>
              </a:rPr>
              <a:t>0.16</a:t>
            </a:r>
          </a:p>
        </p:txBody>
      </p:sp>
      <p:cxnSp>
        <p:nvCxnSpPr>
          <p:cNvPr id="99" name="Straight Arrow Connector 98"/>
          <p:cNvCxnSpPr>
            <a:stCxn id="4" idx="0"/>
          </p:cNvCxnSpPr>
          <p:nvPr/>
        </p:nvCxnSpPr>
        <p:spPr>
          <a:xfrm rot="5400000" flipH="1" flipV="1">
            <a:off x="1910935" y="3268266"/>
            <a:ext cx="1928825" cy="1393040"/>
          </a:xfrm>
          <a:prstGeom prst="straightConnector1">
            <a:avLst/>
          </a:prstGeom>
          <a:ln w="19050">
            <a:solidFill>
              <a:schemeClr val="tx1">
                <a:lumMod val="50000"/>
                <a:lumOff val="50000"/>
              </a:schemeClr>
            </a:solidFill>
            <a:tailEnd type="arrow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Straight Arrow Connector 102"/>
          <p:cNvCxnSpPr>
            <a:stCxn id="23" idx="0"/>
          </p:cNvCxnSpPr>
          <p:nvPr/>
        </p:nvCxnSpPr>
        <p:spPr>
          <a:xfrm flipH="1" flipV="1">
            <a:off x="3786187" y="3000372"/>
            <a:ext cx="2550008" cy="2012804"/>
          </a:xfrm>
          <a:prstGeom prst="straightConnector1">
            <a:avLst/>
          </a:prstGeom>
          <a:ln w="19050">
            <a:solidFill>
              <a:schemeClr val="tx1">
                <a:lumMod val="50000"/>
                <a:lumOff val="50000"/>
              </a:schemeClr>
            </a:solidFill>
            <a:tailEnd type="arrow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Straight Arrow Connector 110"/>
          <p:cNvCxnSpPr>
            <a:stCxn id="4" idx="0"/>
          </p:cNvCxnSpPr>
          <p:nvPr/>
        </p:nvCxnSpPr>
        <p:spPr>
          <a:xfrm rot="5400000" flipH="1" flipV="1">
            <a:off x="2121260" y="2982513"/>
            <a:ext cx="2004252" cy="1889119"/>
          </a:xfrm>
          <a:prstGeom prst="straightConnector1">
            <a:avLst/>
          </a:prstGeom>
          <a:ln w="19050">
            <a:solidFill>
              <a:schemeClr val="tx1">
                <a:lumMod val="50000"/>
                <a:lumOff val="50000"/>
              </a:schemeClr>
            </a:solidFill>
            <a:tailEnd type="arrow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Straight Arrow Connector 111"/>
          <p:cNvCxnSpPr>
            <a:stCxn id="17" idx="0"/>
          </p:cNvCxnSpPr>
          <p:nvPr/>
        </p:nvCxnSpPr>
        <p:spPr>
          <a:xfrm flipH="1" flipV="1">
            <a:off x="4427984" y="2924944"/>
            <a:ext cx="2484276" cy="1728192"/>
          </a:xfrm>
          <a:prstGeom prst="straightConnector1">
            <a:avLst/>
          </a:prstGeom>
          <a:ln w="19050">
            <a:solidFill>
              <a:schemeClr val="tx1">
                <a:lumMod val="50000"/>
                <a:lumOff val="50000"/>
              </a:schemeClr>
            </a:solidFill>
            <a:tailEnd type="arrow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" name="Group 136"/>
          <p:cNvGrpSpPr/>
          <p:nvPr/>
        </p:nvGrpSpPr>
        <p:grpSpPr>
          <a:xfrm>
            <a:off x="1259931" y="4286256"/>
            <a:ext cx="3448380" cy="1869530"/>
            <a:chOff x="1259931" y="4286256"/>
            <a:chExt cx="3448380" cy="1869530"/>
          </a:xfrm>
        </p:grpSpPr>
        <p:sp>
          <p:nvSpPr>
            <p:cNvPr id="4" name="Rectangle 3"/>
            <p:cNvSpPr/>
            <p:nvPr/>
          </p:nvSpPr>
          <p:spPr>
            <a:xfrm>
              <a:off x="1714480" y="4929198"/>
              <a:ext cx="928693" cy="571504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r>
                <a:rPr lang="en-US" dirty="0">
                  <a:solidFill>
                    <a:prstClr val="black"/>
                  </a:solidFill>
                  <a:cs typeface="Arial" panose="020B0604020202020204" pitchFamily="34" charset="0"/>
                </a:rPr>
                <a:t>0.4</a:t>
              </a:r>
            </a:p>
          </p:txBody>
        </p:sp>
        <p:sp>
          <p:nvSpPr>
            <p:cNvPr id="15" name="Rectangle 14"/>
            <p:cNvSpPr/>
            <p:nvPr/>
          </p:nvSpPr>
          <p:spPr>
            <a:xfrm>
              <a:off x="2643174" y="4581128"/>
              <a:ext cx="1071570" cy="919574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r>
                <a:rPr lang="en-US" dirty="0">
                  <a:solidFill>
                    <a:prstClr val="black"/>
                  </a:solidFill>
                  <a:cs typeface="Arial" panose="020B0604020202020204" pitchFamily="34" charset="0"/>
                </a:rPr>
                <a:t>0.6</a:t>
              </a:r>
            </a:p>
          </p:txBody>
        </p:sp>
        <p:cxnSp>
          <p:nvCxnSpPr>
            <p:cNvPr id="6" name="Straight Arrow Connector 5"/>
            <p:cNvCxnSpPr/>
            <p:nvPr/>
          </p:nvCxnSpPr>
          <p:spPr>
            <a:xfrm rot="5400000" flipH="1" flipV="1">
              <a:off x="963587" y="4893479"/>
              <a:ext cx="1215240" cy="794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Arrow Connector 9"/>
            <p:cNvCxnSpPr/>
            <p:nvPr/>
          </p:nvCxnSpPr>
          <p:spPr>
            <a:xfrm>
              <a:off x="1571604" y="5500702"/>
              <a:ext cx="2500330" cy="1588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rot="5400000">
              <a:off x="1678761" y="5536421"/>
              <a:ext cx="71438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rot="5400000">
              <a:off x="2607455" y="5536421"/>
              <a:ext cx="71438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rot="5400000">
              <a:off x="3679025" y="5536421"/>
              <a:ext cx="71438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5" name="TextBox 54"/>
            <p:cNvSpPr txBox="1"/>
            <p:nvPr/>
          </p:nvSpPr>
          <p:spPr>
            <a:xfrm>
              <a:off x="1500166" y="5500702"/>
              <a:ext cx="47641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r>
                <a:rPr lang="en-US" dirty="0">
                  <a:solidFill>
                    <a:prstClr val="black"/>
                  </a:solidFill>
                  <a:latin typeface="Calibri" panose="020F0502020204030204" pitchFamily="34" charset="0"/>
                </a:rPr>
                <a:t>‘03</a:t>
              </a:r>
            </a:p>
          </p:txBody>
        </p:sp>
        <p:sp>
          <p:nvSpPr>
            <p:cNvPr id="56" name="TextBox 55"/>
            <p:cNvSpPr txBox="1"/>
            <p:nvPr/>
          </p:nvSpPr>
          <p:spPr>
            <a:xfrm>
              <a:off x="2357422" y="5488560"/>
              <a:ext cx="47641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r>
                <a:rPr lang="en-US" dirty="0">
                  <a:solidFill>
                    <a:prstClr val="black"/>
                  </a:solidFill>
                  <a:latin typeface="Calibri" panose="020F0502020204030204" pitchFamily="34" charset="0"/>
                </a:rPr>
                <a:t>‘05</a:t>
              </a:r>
            </a:p>
          </p:txBody>
        </p:sp>
        <p:sp>
          <p:nvSpPr>
            <p:cNvPr id="57" name="TextBox 56"/>
            <p:cNvSpPr txBox="1"/>
            <p:nvPr/>
          </p:nvSpPr>
          <p:spPr>
            <a:xfrm>
              <a:off x="3452646" y="5488560"/>
              <a:ext cx="47641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r>
                <a:rPr lang="en-US" dirty="0">
                  <a:solidFill>
                    <a:prstClr val="black"/>
                  </a:solidFill>
                  <a:latin typeface="Calibri" panose="020F0502020204030204" pitchFamily="34" charset="0"/>
                </a:rPr>
                <a:t>‘07</a:t>
              </a:r>
            </a:p>
          </p:txBody>
        </p:sp>
        <p:sp>
          <p:nvSpPr>
            <p:cNvPr id="120" name="TextBox 119"/>
            <p:cNvSpPr txBox="1"/>
            <p:nvPr/>
          </p:nvSpPr>
          <p:spPr>
            <a:xfrm>
              <a:off x="1259931" y="5786454"/>
              <a:ext cx="344838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r>
                <a:rPr lang="en-US" b="1" dirty="0" err="1">
                  <a:solidFill>
                    <a:srgbClr val="0033CC"/>
                  </a:solidFill>
                  <a:latin typeface="Lucida Sans" panose="020B0602030504020204" pitchFamily="34" charset="0"/>
                  <a:cs typeface="Arial" pitchFamily="34" charset="0"/>
                </a:rPr>
                <a:t>playsFor</a:t>
              </a:r>
              <a:r>
                <a:rPr lang="en-US" b="1" dirty="0">
                  <a:solidFill>
                    <a:srgbClr val="0033CC"/>
                  </a:solidFill>
                  <a:latin typeface="Lucida Sans" panose="020B0602030504020204" pitchFamily="34" charset="0"/>
                  <a:cs typeface="Arial" pitchFamily="34" charset="0"/>
                </a:rPr>
                <a:t>(Beckham, Real, T</a:t>
              </a:r>
              <a:r>
                <a:rPr lang="en-US" b="1" baseline="-25000" dirty="0">
                  <a:solidFill>
                    <a:srgbClr val="0033CC"/>
                  </a:solidFill>
                  <a:latin typeface="Lucida Sans" panose="020B0602030504020204" pitchFamily="34" charset="0"/>
                  <a:cs typeface="Arial" pitchFamily="34" charset="0"/>
                </a:rPr>
                <a:t>1</a:t>
              </a:r>
              <a:r>
                <a:rPr lang="en-US" b="1" dirty="0">
                  <a:solidFill>
                    <a:srgbClr val="0033CC"/>
                  </a:solidFill>
                  <a:latin typeface="Lucida Sans" panose="020B0602030504020204" pitchFamily="34" charset="0"/>
                  <a:cs typeface="Arial" pitchFamily="34" charset="0"/>
                </a:rPr>
                <a:t>)</a:t>
              </a:r>
            </a:p>
          </p:txBody>
        </p:sp>
      </p:grpSp>
      <p:sp>
        <p:nvSpPr>
          <p:cNvPr id="62" name="TextBox 61"/>
          <p:cNvSpPr txBox="1"/>
          <p:nvPr/>
        </p:nvSpPr>
        <p:spPr>
          <a:xfrm>
            <a:off x="0" y="5384085"/>
            <a:ext cx="100700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sz="2400" b="1" dirty="0">
                <a:solidFill>
                  <a:prstClr val="black"/>
                </a:solidFill>
                <a:cs typeface="Arial" pitchFamily="34" charset="0"/>
              </a:rPr>
              <a:t>Base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sz="2400" b="1" dirty="0">
                <a:solidFill>
                  <a:prstClr val="black"/>
                </a:solidFill>
                <a:cs typeface="Arial" pitchFamily="34" charset="0"/>
              </a:rPr>
              <a:t>Facts</a:t>
            </a:r>
          </a:p>
        </p:txBody>
      </p:sp>
      <p:sp>
        <p:nvSpPr>
          <p:cNvPr id="67" name="TextBox 66"/>
          <p:cNvSpPr txBox="1"/>
          <p:nvPr/>
        </p:nvSpPr>
        <p:spPr>
          <a:xfrm>
            <a:off x="0" y="1157843"/>
            <a:ext cx="131478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sz="2400" b="1" dirty="0">
                <a:solidFill>
                  <a:prstClr val="black"/>
                </a:solidFill>
                <a:cs typeface="Arial" pitchFamily="34" charset="0"/>
              </a:rPr>
              <a:t>Derived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sz="2400" b="1" dirty="0">
                <a:solidFill>
                  <a:prstClr val="black"/>
                </a:solidFill>
                <a:cs typeface="Arial" pitchFamily="34" charset="0"/>
              </a:rPr>
              <a:t>Facts</a:t>
            </a:r>
          </a:p>
        </p:txBody>
      </p:sp>
      <p:grpSp>
        <p:nvGrpSpPr>
          <p:cNvPr id="5" name="Group 137"/>
          <p:cNvGrpSpPr/>
          <p:nvPr/>
        </p:nvGrpSpPr>
        <p:grpSpPr>
          <a:xfrm>
            <a:off x="5236886" y="4286256"/>
            <a:ext cx="3410600" cy="1879048"/>
            <a:chOff x="5236886" y="4286256"/>
            <a:chExt cx="3410600" cy="1879048"/>
          </a:xfrm>
        </p:grpSpPr>
        <p:sp>
          <p:nvSpPr>
            <p:cNvPr id="98" name="Rectangle 97"/>
            <p:cNvSpPr/>
            <p:nvPr/>
          </p:nvSpPr>
          <p:spPr>
            <a:xfrm>
              <a:off x="7092278" y="5017166"/>
              <a:ext cx="792090" cy="500066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r>
                <a:rPr lang="en-US" dirty="0">
                  <a:solidFill>
                    <a:prstClr val="black"/>
                  </a:solidFill>
                  <a:cs typeface="Arial" panose="020B0604020202020204" pitchFamily="34" charset="0"/>
                </a:rPr>
                <a:t>0.2</a:t>
              </a:r>
            </a:p>
          </p:txBody>
        </p:sp>
        <p:sp>
          <p:nvSpPr>
            <p:cNvPr id="23" name="Rectangle 22"/>
            <p:cNvSpPr/>
            <p:nvPr/>
          </p:nvSpPr>
          <p:spPr>
            <a:xfrm>
              <a:off x="5940150" y="5013176"/>
              <a:ext cx="792090" cy="500066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r>
                <a:rPr lang="en-US" dirty="0">
                  <a:solidFill>
                    <a:prstClr val="black"/>
                  </a:solidFill>
                  <a:cs typeface="Arial" panose="020B0604020202020204" pitchFamily="34" charset="0"/>
                </a:rPr>
                <a:t>0.2</a:t>
              </a:r>
            </a:p>
          </p:txBody>
        </p:sp>
        <p:sp>
          <p:nvSpPr>
            <p:cNvPr id="16" name="Rectangle 15"/>
            <p:cNvSpPr/>
            <p:nvPr/>
          </p:nvSpPr>
          <p:spPr>
            <a:xfrm>
              <a:off x="5498984" y="5157192"/>
              <a:ext cx="441168" cy="361628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r>
                <a:rPr lang="en-US" sz="1600" dirty="0">
                  <a:solidFill>
                    <a:prstClr val="black"/>
                  </a:solidFill>
                  <a:cs typeface="Arial" panose="020B0604020202020204" pitchFamily="34" charset="0"/>
                </a:rPr>
                <a:t>0.1</a:t>
              </a:r>
            </a:p>
          </p:txBody>
        </p:sp>
        <p:sp>
          <p:nvSpPr>
            <p:cNvPr id="17" name="Rectangle 16"/>
            <p:cNvSpPr/>
            <p:nvPr/>
          </p:nvSpPr>
          <p:spPr>
            <a:xfrm>
              <a:off x="6660231" y="4653136"/>
              <a:ext cx="504057" cy="864096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r>
                <a:rPr lang="en-US" dirty="0">
                  <a:solidFill>
                    <a:prstClr val="black"/>
                  </a:solidFill>
                  <a:cs typeface="Arial" panose="020B0604020202020204" pitchFamily="34" charset="0"/>
                </a:rPr>
                <a:t>0.4</a:t>
              </a:r>
            </a:p>
          </p:txBody>
        </p:sp>
        <p:sp>
          <p:nvSpPr>
            <p:cNvPr id="65" name="TextBox 64"/>
            <p:cNvSpPr txBox="1"/>
            <p:nvPr/>
          </p:nvSpPr>
          <p:spPr>
            <a:xfrm>
              <a:off x="6903900" y="5500702"/>
              <a:ext cx="47641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r>
                <a:rPr lang="en-US" dirty="0">
                  <a:solidFill>
                    <a:prstClr val="black"/>
                  </a:solidFill>
                  <a:latin typeface="Calibri" panose="020F0502020204030204" pitchFamily="34" charset="0"/>
                </a:rPr>
                <a:t>‘05</a:t>
              </a:r>
            </a:p>
          </p:txBody>
        </p:sp>
        <p:cxnSp>
          <p:nvCxnSpPr>
            <p:cNvPr id="18" name="Straight Arrow Connector 17"/>
            <p:cNvCxnSpPr/>
            <p:nvPr/>
          </p:nvCxnSpPr>
          <p:spPr>
            <a:xfrm flipV="1">
              <a:off x="5356108" y="4286256"/>
              <a:ext cx="0" cy="1232564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rot="5400000">
              <a:off x="5463265" y="5536421"/>
              <a:ext cx="71438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rot="5400000">
              <a:off x="6624513" y="5536421"/>
              <a:ext cx="71438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rot="5400000">
              <a:off x="7130279" y="5536421"/>
              <a:ext cx="71438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rot="5400000">
              <a:off x="7846369" y="5536421"/>
              <a:ext cx="71438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3" name="TextBox 62"/>
            <p:cNvSpPr txBox="1"/>
            <p:nvPr/>
          </p:nvSpPr>
          <p:spPr>
            <a:xfrm>
              <a:off x="5236886" y="5500702"/>
              <a:ext cx="47641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r>
                <a:rPr lang="en-US" dirty="0">
                  <a:solidFill>
                    <a:prstClr val="black"/>
                  </a:solidFill>
                  <a:latin typeface="Calibri" panose="020F0502020204030204" pitchFamily="34" charset="0"/>
                </a:rPr>
                <a:t>‘00</a:t>
              </a:r>
            </a:p>
          </p:txBody>
        </p:sp>
        <p:sp>
          <p:nvSpPr>
            <p:cNvPr id="64" name="TextBox 63"/>
            <p:cNvSpPr txBox="1"/>
            <p:nvPr/>
          </p:nvSpPr>
          <p:spPr>
            <a:xfrm>
              <a:off x="5679764" y="5500702"/>
              <a:ext cx="47641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r>
                <a:rPr lang="en-US" dirty="0">
                  <a:solidFill>
                    <a:prstClr val="black"/>
                  </a:solidFill>
                  <a:latin typeface="Calibri" panose="020F0502020204030204" pitchFamily="34" charset="0"/>
                </a:rPr>
                <a:t>‘02</a:t>
              </a:r>
            </a:p>
          </p:txBody>
        </p:sp>
        <p:sp>
          <p:nvSpPr>
            <p:cNvPr id="66" name="TextBox 65"/>
            <p:cNvSpPr txBox="1"/>
            <p:nvPr/>
          </p:nvSpPr>
          <p:spPr>
            <a:xfrm>
              <a:off x="7596336" y="5500702"/>
              <a:ext cx="47641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r>
                <a:rPr lang="en-US" dirty="0">
                  <a:solidFill>
                    <a:prstClr val="black"/>
                  </a:solidFill>
                  <a:latin typeface="Calibri" panose="020F0502020204030204" pitchFamily="34" charset="0"/>
                </a:rPr>
                <a:t>‘07</a:t>
              </a:r>
            </a:p>
          </p:txBody>
        </p:sp>
        <p:cxnSp>
          <p:nvCxnSpPr>
            <p:cNvPr id="19" name="Straight Arrow Connector 18"/>
            <p:cNvCxnSpPr/>
            <p:nvPr/>
          </p:nvCxnSpPr>
          <p:spPr>
            <a:xfrm>
              <a:off x="5364088" y="5517232"/>
              <a:ext cx="2808312" cy="1588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3" name="Rectangle 82"/>
            <p:cNvSpPr/>
            <p:nvPr/>
          </p:nvSpPr>
          <p:spPr>
            <a:xfrm>
              <a:off x="5292080" y="5795972"/>
              <a:ext cx="3355406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r>
                <a:rPr lang="en-US" b="1" dirty="0" err="1">
                  <a:solidFill>
                    <a:srgbClr val="0033CC"/>
                  </a:solidFill>
                  <a:latin typeface="Lucida Sans" panose="020B0602030504020204" pitchFamily="34" charset="0"/>
                  <a:cs typeface="Arial" pitchFamily="34" charset="0"/>
                </a:rPr>
                <a:t>playsFor</a:t>
              </a:r>
              <a:r>
                <a:rPr lang="en-US" b="1" dirty="0">
                  <a:solidFill>
                    <a:srgbClr val="0033CC"/>
                  </a:solidFill>
                  <a:latin typeface="Lucida Sans" panose="020B0602030504020204" pitchFamily="34" charset="0"/>
                  <a:cs typeface="Arial" pitchFamily="34" charset="0"/>
                </a:rPr>
                <a:t>(Ronaldo, Real, T</a:t>
              </a:r>
              <a:r>
                <a:rPr lang="en-US" b="1" baseline="-25000" dirty="0">
                  <a:solidFill>
                    <a:srgbClr val="0033CC"/>
                  </a:solidFill>
                  <a:latin typeface="Lucida Sans" panose="020B0602030504020204" pitchFamily="34" charset="0"/>
                  <a:cs typeface="Arial" pitchFamily="34" charset="0"/>
                </a:rPr>
                <a:t>2</a:t>
              </a:r>
              <a:r>
                <a:rPr lang="en-US" b="1" dirty="0">
                  <a:solidFill>
                    <a:srgbClr val="0033CC"/>
                  </a:solidFill>
                  <a:latin typeface="Lucida Sans" panose="020B0602030504020204" pitchFamily="34" charset="0"/>
                  <a:cs typeface="Arial" pitchFamily="34" charset="0"/>
                </a:rPr>
                <a:t>)</a:t>
              </a:r>
            </a:p>
          </p:txBody>
        </p:sp>
        <p:cxnSp>
          <p:nvCxnSpPr>
            <p:cNvPr id="89" name="Straight Connector 88"/>
            <p:cNvCxnSpPr/>
            <p:nvPr/>
          </p:nvCxnSpPr>
          <p:spPr>
            <a:xfrm rot="5400000">
              <a:off x="5904433" y="5552951"/>
              <a:ext cx="71438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4" name="TextBox 93"/>
            <p:cNvSpPr txBox="1"/>
            <p:nvPr/>
          </p:nvSpPr>
          <p:spPr>
            <a:xfrm>
              <a:off x="6372199" y="5507940"/>
              <a:ext cx="57606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r>
                <a:rPr lang="en-US" dirty="0">
                  <a:solidFill>
                    <a:prstClr val="black"/>
                  </a:solidFill>
                  <a:latin typeface="Calibri" panose="020F0502020204030204" pitchFamily="34" charset="0"/>
                </a:rPr>
                <a:t>‘04</a:t>
              </a:r>
            </a:p>
          </p:txBody>
        </p:sp>
      </p:grpSp>
      <p:grpSp>
        <p:nvGrpSpPr>
          <p:cNvPr id="7" name="Group 141"/>
          <p:cNvGrpSpPr/>
          <p:nvPr/>
        </p:nvGrpSpPr>
        <p:grpSpPr>
          <a:xfrm>
            <a:off x="3059832" y="2000240"/>
            <a:ext cx="2808312" cy="1440902"/>
            <a:chOff x="3059832" y="2000240"/>
            <a:chExt cx="2808312" cy="1440902"/>
          </a:xfrm>
        </p:grpSpPr>
        <p:sp>
          <p:nvSpPr>
            <p:cNvPr id="58" name="TextBox 57"/>
            <p:cNvSpPr txBox="1"/>
            <p:nvPr/>
          </p:nvSpPr>
          <p:spPr>
            <a:xfrm>
              <a:off x="3059832" y="3071810"/>
              <a:ext cx="47641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r>
                <a:rPr lang="en-US" dirty="0">
                  <a:solidFill>
                    <a:prstClr val="black"/>
                  </a:solidFill>
                  <a:latin typeface="Calibri"/>
                </a:rPr>
                <a:t>‘03</a:t>
              </a:r>
            </a:p>
          </p:txBody>
        </p:sp>
        <p:sp>
          <p:nvSpPr>
            <p:cNvPr id="59" name="TextBox 58"/>
            <p:cNvSpPr txBox="1"/>
            <p:nvPr/>
          </p:nvSpPr>
          <p:spPr>
            <a:xfrm>
              <a:off x="3635896" y="3071810"/>
              <a:ext cx="47641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r>
                <a:rPr lang="en-US" dirty="0">
                  <a:solidFill>
                    <a:prstClr val="black"/>
                  </a:solidFill>
                  <a:latin typeface="Calibri"/>
                </a:rPr>
                <a:t>‘04</a:t>
              </a:r>
            </a:p>
          </p:txBody>
        </p:sp>
        <p:sp>
          <p:nvSpPr>
            <p:cNvPr id="60" name="TextBox 59"/>
            <p:cNvSpPr txBox="1"/>
            <p:nvPr/>
          </p:nvSpPr>
          <p:spPr>
            <a:xfrm>
              <a:off x="5175708" y="3059668"/>
              <a:ext cx="47641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r>
                <a:rPr lang="en-US" dirty="0">
                  <a:solidFill>
                    <a:prstClr val="black"/>
                  </a:solidFill>
                  <a:latin typeface="Calibri"/>
                </a:rPr>
                <a:t>‘07</a:t>
              </a:r>
            </a:p>
          </p:txBody>
        </p:sp>
        <p:cxnSp>
          <p:nvCxnSpPr>
            <p:cNvPr id="48" name="Straight Arrow Connector 47"/>
            <p:cNvCxnSpPr/>
            <p:nvPr/>
          </p:nvCxnSpPr>
          <p:spPr>
            <a:xfrm rot="5400000" flipH="1" flipV="1">
              <a:off x="2669454" y="2536422"/>
              <a:ext cx="1073158" cy="794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 rot="5400000">
              <a:off x="3312145" y="3107529"/>
              <a:ext cx="71438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rot="5400000">
              <a:off x="3888209" y="3107529"/>
              <a:ext cx="71438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rot="5400000">
              <a:off x="5402087" y="3107529"/>
              <a:ext cx="71438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 rot="5400000">
              <a:off x="4536281" y="3107529"/>
              <a:ext cx="71438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Arrow Connector 48"/>
            <p:cNvCxnSpPr/>
            <p:nvPr/>
          </p:nvCxnSpPr>
          <p:spPr>
            <a:xfrm>
              <a:off x="3203848" y="3068960"/>
              <a:ext cx="2664296" cy="1588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5" name="TextBox 94"/>
            <p:cNvSpPr txBox="1"/>
            <p:nvPr/>
          </p:nvSpPr>
          <p:spPr>
            <a:xfrm>
              <a:off x="4355976" y="3068960"/>
              <a:ext cx="47641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r>
                <a:rPr lang="en-US" dirty="0">
                  <a:solidFill>
                    <a:prstClr val="black"/>
                  </a:solidFill>
                  <a:latin typeface="Calibri"/>
                </a:rPr>
                <a:t>‘05</a:t>
              </a:r>
            </a:p>
          </p:txBody>
        </p:sp>
      </p:grpSp>
      <p:sp>
        <p:nvSpPr>
          <p:cNvPr id="122" name="TextBox 121"/>
          <p:cNvSpPr txBox="1"/>
          <p:nvPr/>
        </p:nvSpPr>
        <p:spPr>
          <a:xfrm>
            <a:off x="5004048" y="1203246"/>
            <a:ext cx="365837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b="1" dirty="0">
                <a:solidFill>
                  <a:srgbClr val="0033CC"/>
                </a:solidFill>
                <a:latin typeface="Lucida Sans" panose="020B0602030504020204" pitchFamily="34" charset="0"/>
                <a:cs typeface="Arial" pitchFamily="34" charset="0"/>
              </a:rPr>
              <a:t>   </a:t>
            </a:r>
            <a:r>
              <a:rPr lang="en-US" b="1" dirty="0" err="1">
                <a:solidFill>
                  <a:srgbClr val="0033CC"/>
                </a:solidFill>
                <a:latin typeface="Lucida Sans" panose="020B0602030504020204" pitchFamily="34" charset="0"/>
                <a:cs typeface="Arial" pitchFamily="34" charset="0"/>
              </a:rPr>
              <a:t>playsFor</a:t>
            </a:r>
            <a:r>
              <a:rPr lang="en-US" b="1" dirty="0">
                <a:solidFill>
                  <a:srgbClr val="0033CC"/>
                </a:solidFill>
                <a:latin typeface="Lucida Sans" panose="020B0602030504020204" pitchFamily="34" charset="0"/>
                <a:cs typeface="Arial" pitchFamily="34" charset="0"/>
              </a:rPr>
              <a:t>(Beckham, Real, T</a:t>
            </a:r>
            <a:r>
              <a:rPr lang="en-US" b="1" baseline="-25000" dirty="0">
                <a:solidFill>
                  <a:srgbClr val="0033CC"/>
                </a:solidFill>
                <a:latin typeface="Lucida Sans" panose="020B0602030504020204" pitchFamily="34" charset="0"/>
                <a:cs typeface="Arial" pitchFamily="34" charset="0"/>
              </a:rPr>
              <a:t>1</a:t>
            </a:r>
            <a:r>
              <a:rPr lang="en-US" b="1" dirty="0">
                <a:solidFill>
                  <a:srgbClr val="0033CC"/>
                </a:solidFill>
                <a:latin typeface="Lucida Sans" panose="020B0602030504020204" pitchFamily="34" charset="0"/>
                <a:cs typeface="Arial" pitchFamily="34" charset="0"/>
              </a:rPr>
              <a:t>)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Symbol"/>
              <a:buChar char="Ù"/>
            </a:pPr>
            <a:r>
              <a:rPr lang="en-US" b="1" dirty="0">
                <a:solidFill>
                  <a:srgbClr val="0033CC"/>
                </a:solidFill>
                <a:latin typeface="Lucida Sans" panose="020B0602030504020204" pitchFamily="34" charset="0"/>
                <a:cs typeface="Arial" pitchFamily="34" charset="0"/>
              </a:rPr>
              <a:t> </a:t>
            </a:r>
            <a:r>
              <a:rPr lang="en-US" b="1" dirty="0" err="1">
                <a:solidFill>
                  <a:srgbClr val="0033CC"/>
                </a:solidFill>
                <a:latin typeface="Lucida Sans" panose="020B0602030504020204" pitchFamily="34" charset="0"/>
                <a:cs typeface="Arial" pitchFamily="34" charset="0"/>
              </a:rPr>
              <a:t>playsFor</a:t>
            </a:r>
            <a:r>
              <a:rPr lang="en-US" b="1" dirty="0">
                <a:solidFill>
                  <a:srgbClr val="0033CC"/>
                </a:solidFill>
                <a:latin typeface="Lucida Sans" panose="020B0602030504020204" pitchFamily="34" charset="0"/>
                <a:cs typeface="Arial" pitchFamily="34" charset="0"/>
              </a:rPr>
              <a:t>(Ronaldo, Real, T</a:t>
            </a:r>
            <a:r>
              <a:rPr lang="en-US" b="1" baseline="-25000" dirty="0">
                <a:solidFill>
                  <a:srgbClr val="0033CC"/>
                </a:solidFill>
                <a:latin typeface="Lucida Sans" panose="020B0602030504020204" pitchFamily="34" charset="0"/>
                <a:cs typeface="Arial" pitchFamily="34" charset="0"/>
              </a:rPr>
              <a:t>2</a:t>
            </a:r>
            <a:r>
              <a:rPr lang="en-US" b="1" dirty="0">
                <a:solidFill>
                  <a:srgbClr val="0033CC"/>
                </a:solidFill>
                <a:latin typeface="Lucida Sans" panose="020B0602030504020204" pitchFamily="34" charset="0"/>
                <a:cs typeface="Arial" pitchFamily="34" charset="0"/>
              </a:rPr>
              <a:t>)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Symbol"/>
              <a:buChar char="Ù"/>
            </a:pPr>
            <a:r>
              <a:rPr lang="en-US" b="1" dirty="0">
                <a:solidFill>
                  <a:srgbClr val="0033CC"/>
                </a:solidFill>
                <a:latin typeface="Lucida Sans" panose="020B0602030504020204" pitchFamily="34" charset="0"/>
                <a:cs typeface="Arial" pitchFamily="34" charset="0"/>
              </a:rPr>
              <a:t> overlaps(T</a:t>
            </a:r>
            <a:r>
              <a:rPr lang="en-US" b="1" baseline="-25000" dirty="0">
                <a:solidFill>
                  <a:srgbClr val="0033CC"/>
                </a:solidFill>
                <a:latin typeface="Lucida Sans" panose="020B0602030504020204" pitchFamily="34" charset="0"/>
                <a:cs typeface="Arial" pitchFamily="34" charset="0"/>
              </a:rPr>
              <a:t>1</a:t>
            </a:r>
            <a:r>
              <a:rPr lang="en-US" b="1" dirty="0">
                <a:solidFill>
                  <a:srgbClr val="0033CC"/>
                </a:solidFill>
                <a:latin typeface="Lucida Sans" panose="020B0602030504020204" pitchFamily="34" charset="0"/>
                <a:cs typeface="Arial" pitchFamily="34" charset="0"/>
              </a:rPr>
              <a:t>, T</a:t>
            </a:r>
            <a:r>
              <a:rPr lang="en-US" b="1" baseline="-25000" dirty="0">
                <a:solidFill>
                  <a:srgbClr val="0033CC"/>
                </a:solidFill>
                <a:latin typeface="Lucida Sans" panose="020B0602030504020204" pitchFamily="34" charset="0"/>
                <a:cs typeface="Arial" pitchFamily="34" charset="0"/>
              </a:rPr>
              <a:t>2</a:t>
            </a:r>
            <a:r>
              <a:rPr lang="en-US" b="1" dirty="0">
                <a:solidFill>
                  <a:srgbClr val="0033CC"/>
                </a:solidFill>
                <a:latin typeface="Lucida Sans" panose="020B0602030504020204" pitchFamily="34" charset="0"/>
                <a:cs typeface="Arial" pitchFamily="34" charset="0"/>
              </a:rPr>
              <a:t>, T</a:t>
            </a:r>
            <a:r>
              <a:rPr lang="en-US" b="1" baseline="-25000" dirty="0">
                <a:solidFill>
                  <a:srgbClr val="0033CC"/>
                </a:solidFill>
                <a:latin typeface="Lucida Sans" panose="020B0602030504020204" pitchFamily="34" charset="0"/>
                <a:cs typeface="Arial" pitchFamily="34" charset="0"/>
              </a:rPr>
              <a:t>3</a:t>
            </a:r>
            <a:r>
              <a:rPr lang="en-US" b="1" dirty="0">
                <a:solidFill>
                  <a:srgbClr val="0033CC"/>
                </a:solidFill>
                <a:latin typeface="Lucida Sans" panose="020B0602030504020204" pitchFamily="34" charset="0"/>
                <a:cs typeface="Arial" pitchFamily="34" charset="0"/>
              </a:rPr>
              <a:t>)</a:t>
            </a:r>
          </a:p>
        </p:txBody>
      </p:sp>
      <p:sp>
        <p:nvSpPr>
          <p:cNvPr id="71" name="TextBox 70"/>
          <p:cNvSpPr txBox="1"/>
          <p:nvPr/>
        </p:nvSpPr>
        <p:spPr>
          <a:xfrm>
            <a:off x="4387269" y="1196752"/>
            <a:ext cx="18473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solidFill>
                  <a:srgbClr val="0033CC"/>
                </a:solidFill>
                <a:latin typeface="Lucida Sans" panose="020B0602030504020204" pitchFamily="34" charset="0"/>
                <a:cs typeface="Arial" pitchFamily="34" charset="0"/>
                <a:sym typeface="Symbol"/>
              </a:rPr>
              <a:t></a:t>
            </a:r>
            <a:endParaRPr lang="en-US" sz="2800" dirty="0">
              <a:solidFill>
                <a:srgbClr val="0033CC"/>
              </a:solidFill>
              <a:latin typeface="Lucida Sans" panose="020B0602030504020204" pitchFamily="34" charset="0"/>
              <a:cs typeface="Arial" pitchFamily="34" charset="0"/>
            </a:endParaRPr>
          </a:p>
        </p:txBody>
      </p:sp>
      <p:cxnSp>
        <p:nvCxnSpPr>
          <p:cNvPr id="130" name="Straight Arrow Connector 129"/>
          <p:cNvCxnSpPr>
            <a:stCxn id="15" idx="0"/>
          </p:cNvCxnSpPr>
          <p:nvPr/>
        </p:nvCxnSpPr>
        <p:spPr>
          <a:xfrm rot="5400000" flipH="1" flipV="1">
            <a:off x="3163855" y="3012056"/>
            <a:ext cx="1584176" cy="1553968"/>
          </a:xfrm>
          <a:prstGeom prst="straightConnector1">
            <a:avLst/>
          </a:prstGeom>
          <a:ln w="19050">
            <a:solidFill>
              <a:schemeClr val="tx1">
                <a:lumMod val="50000"/>
                <a:lumOff val="50000"/>
              </a:schemeClr>
            </a:solidFill>
            <a:tailEnd type="arrow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4" name="Straight Arrow Connector 133"/>
          <p:cNvCxnSpPr/>
          <p:nvPr/>
        </p:nvCxnSpPr>
        <p:spPr>
          <a:xfrm rot="10800000">
            <a:off x="5220072" y="2996952"/>
            <a:ext cx="2592288" cy="2016224"/>
          </a:xfrm>
          <a:prstGeom prst="straightConnector1">
            <a:avLst/>
          </a:prstGeom>
          <a:ln w="19050">
            <a:solidFill>
              <a:schemeClr val="tx1">
                <a:lumMod val="50000"/>
                <a:lumOff val="50000"/>
              </a:schemeClr>
            </a:solidFill>
            <a:tailEnd type="arrow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1" name="TextBox 90"/>
          <p:cNvSpPr txBox="1"/>
          <p:nvPr/>
        </p:nvSpPr>
        <p:spPr>
          <a:xfrm>
            <a:off x="211765" y="1198493"/>
            <a:ext cx="421621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</a:pPr>
            <a:r>
              <a:rPr lang="en-US" b="1" dirty="0" err="1">
                <a:solidFill>
                  <a:srgbClr val="0033CC"/>
                </a:solidFill>
                <a:latin typeface="Lucida Sans" panose="020B0602030504020204" pitchFamily="34" charset="0"/>
                <a:cs typeface="Arial" pitchFamily="34" charset="0"/>
              </a:rPr>
              <a:t>teamMates</a:t>
            </a:r>
            <a:r>
              <a:rPr lang="en-US" b="1" dirty="0">
                <a:solidFill>
                  <a:srgbClr val="0033CC"/>
                </a:solidFill>
                <a:latin typeface="Lucida Sans" panose="020B0602030504020204" pitchFamily="34" charset="0"/>
                <a:cs typeface="Arial" pitchFamily="34" charset="0"/>
              </a:rPr>
              <a:t>(Beckham, </a:t>
            </a:r>
          </a:p>
          <a:p>
            <a:pPr algn="r" fontAlgn="auto">
              <a:spcBef>
                <a:spcPts val="0"/>
              </a:spcBef>
              <a:spcAft>
                <a:spcPts val="0"/>
              </a:spcAft>
            </a:pPr>
            <a:r>
              <a:rPr lang="en-US" b="1" dirty="0">
                <a:solidFill>
                  <a:srgbClr val="0033CC"/>
                </a:solidFill>
                <a:latin typeface="Lucida Sans" panose="020B0602030504020204" pitchFamily="34" charset="0"/>
                <a:cs typeface="Arial" pitchFamily="34" charset="0"/>
              </a:rPr>
              <a:t>                                Ronaldo, T</a:t>
            </a:r>
            <a:r>
              <a:rPr lang="en-US" b="1" baseline="-25000" dirty="0">
                <a:solidFill>
                  <a:srgbClr val="0033CC"/>
                </a:solidFill>
                <a:latin typeface="Lucida Sans" panose="020B0602030504020204" pitchFamily="34" charset="0"/>
                <a:cs typeface="Arial" pitchFamily="34" charset="0"/>
              </a:rPr>
              <a:t>3</a:t>
            </a:r>
            <a:r>
              <a:rPr lang="en-US" b="1" dirty="0">
                <a:solidFill>
                  <a:srgbClr val="0033CC"/>
                </a:solidFill>
                <a:latin typeface="Lucida Sans" panose="020B0602030504020204" pitchFamily="34" charset="0"/>
                <a:cs typeface="Arial" pitchFamily="34" charset="0"/>
              </a:rPr>
              <a:t>) </a:t>
            </a:r>
          </a:p>
        </p:txBody>
      </p:sp>
      <p:sp>
        <p:nvSpPr>
          <p:cNvPr id="72" name="Title 1"/>
          <p:cNvSpPr>
            <a:spLocks noGrp="1"/>
          </p:cNvSpPr>
          <p:nvPr>
            <p:ph type="title"/>
          </p:nvPr>
        </p:nvSpPr>
        <p:spPr>
          <a:xfrm>
            <a:off x="467544" y="-13394"/>
            <a:ext cx="8280920" cy="778098"/>
          </a:xfrm>
        </p:spPr>
        <p:txBody>
          <a:bodyPr>
            <a:noAutofit/>
          </a:bodyPr>
          <a:lstStyle/>
          <a:p>
            <a:pPr algn="ctr"/>
            <a:r>
              <a:rPr lang="en-US" sz="3400" dirty="0"/>
              <a:t>Inference in Probabilistic-Temporal Databases</a:t>
            </a:r>
          </a:p>
        </p:txBody>
      </p:sp>
      <p:sp>
        <p:nvSpPr>
          <p:cNvPr id="73" name="Text Box 8"/>
          <p:cNvSpPr txBox="1">
            <a:spLocks noChangeArrowheads="1"/>
          </p:cNvSpPr>
          <p:nvPr/>
        </p:nvSpPr>
        <p:spPr bwMode="auto">
          <a:xfrm>
            <a:off x="3446372" y="764704"/>
            <a:ext cx="53741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de-DE" sz="1400" dirty="0">
                <a:latin typeface="+mn-lt"/>
              </a:rPr>
              <a:t>[Wang,Yahya,Theobald: MUD’10;  </a:t>
            </a:r>
            <a:r>
              <a:rPr lang="de-DE" sz="1400" dirty="0" err="1">
                <a:latin typeface="+mn-lt"/>
              </a:rPr>
              <a:t>Dylla,Miliaraki,Theobald</a:t>
            </a:r>
            <a:r>
              <a:rPr lang="de-DE" sz="1400" dirty="0">
                <a:latin typeface="+mn-lt"/>
              </a:rPr>
              <a:t>: PVLDB’13]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90286" y="6309320"/>
            <a:ext cx="4196983" cy="369332"/>
          </a:xfrm>
          <a:prstGeom prst="rect">
            <a:avLst/>
          </a:prstGeom>
          <a:solidFill>
            <a:srgbClr val="FFFF00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dirty="0">
                <a:latin typeface="+mn-lt"/>
              </a:rPr>
              <a:t>Example using the Allen predicate </a:t>
            </a:r>
            <a:r>
              <a:rPr lang="en-US" i="1" dirty="0">
                <a:latin typeface="+mn-lt"/>
              </a:rPr>
              <a:t>overlaps</a:t>
            </a:r>
          </a:p>
        </p:txBody>
      </p:sp>
    </p:spTree>
    <p:extLst>
      <p:ext uri="{BB962C8B-B14F-4D97-AF65-F5344CB8AC3E}">
        <p14:creationId xmlns:p14="http://schemas.microsoft.com/office/powerpoint/2010/main" val="27440657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1" grpId="0" animBg="1"/>
      <p:bldP spid="102" grpId="0" animBg="1"/>
      <p:bldP spid="104" grpId="0" animBg="1"/>
      <p:bldP spid="62" grpId="0"/>
      <p:bldP spid="67" grpId="0"/>
      <p:bldP spid="122" grpId="0"/>
      <p:bldP spid="71" grpId="0"/>
      <p:bldP spid="91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Origin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437</TotalTime>
  <Words>1413</Words>
  <Application>Microsoft Macintosh PowerPoint</Application>
  <PresentationFormat>On-screen Show (4:3)</PresentationFormat>
  <Paragraphs>300</Paragraphs>
  <Slides>12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12</vt:i4>
      </vt:variant>
    </vt:vector>
  </HeadingPairs>
  <TitlesOfParts>
    <vt:vector size="24" baseType="lpstr">
      <vt:lpstr>Arial</vt:lpstr>
      <vt:lpstr>Bookman Old Style</vt:lpstr>
      <vt:lpstr>Calibri</vt:lpstr>
      <vt:lpstr>Gill Sans</vt:lpstr>
      <vt:lpstr>Gill Sans MT</vt:lpstr>
      <vt:lpstr>Lucida Sans</vt:lpstr>
      <vt:lpstr>Myriad Pro</vt:lpstr>
      <vt:lpstr>Symbol</vt:lpstr>
      <vt:lpstr>Wingdings</vt:lpstr>
      <vt:lpstr>Wingdings 3</vt:lpstr>
      <vt:lpstr>Origin</vt:lpstr>
      <vt:lpstr>2_Origin</vt:lpstr>
      <vt:lpstr>Non-Standard-Datenbanken und Data Mining</vt:lpstr>
      <vt:lpstr>Übersicht</vt:lpstr>
      <vt:lpstr>PowerPoint Presentation</vt:lpstr>
      <vt:lpstr>PowerPoint Presentation</vt:lpstr>
      <vt:lpstr>Probabilistic &amp; Temporal Databases</vt:lpstr>
      <vt:lpstr>Sequenced Semantics: Example</vt:lpstr>
      <vt:lpstr>Temporal Splitter / Snapshot Reduction</vt:lpstr>
      <vt:lpstr>Temporal Alignment &amp; Deduplication Example</vt:lpstr>
      <vt:lpstr>Inference in Probabilistic-Temporal Databases</vt:lpstr>
      <vt:lpstr>Inference in Probabilistic-Temporal Databases</vt:lpstr>
      <vt:lpstr>Inference in Probabilistic-Temporal Databases</vt:lpstr>
      <vt:lpstr>Literature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URDF</dc:title>
  <dc:creator>Martin</dc:creator>
  <cp:lastModifiedBy>Ralf Möller</cp:lastModifiedBy>
  <cp:revision>798</cp:revision>
  <dcterms:modified xsi:type="dcterms:W3CDTF">2023-01-19T02:23:37Z</dcterms:modified>
</cp:coreProperties>
</file>