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8" r:id="rId2"/>
  </p:sldMasterIdLst>
  <p:notesMasterIdLst>
    <p:notesMasterId r:id="rId15"/>
  </p:notesMasterIdLst>
  <p:handoutMasterIdLst>
    <p:handoutMasterId r:id="rId16"/>
  </p:handoutMasterIdLst>
  <p:sldIdLst>
    <p:sldId id="421" r:id="rId3"/>
    <p:sldId id="394" r:id="rId4"/>
    <p:sldId id="420" r:id="rId5"/>
    <p:sldId id="353" r:id="rId6"/>
    <p:sldId id="357" r:id="rId7"/>
    <p:sldId id="417" r:id="rId8"/>
    <p:sldId id="418" r:id="rId9"/>
    <p:sldId id="404" r:id="rId10"/>
    <p:sldId id="312" r:id="rId11"/>
    <p:sldId id="313" r:id="rId12"/>
    <p:sldId id="314" r:id="rId13"/>
    <p:sldId id="422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A50021"/>
    <a:srgbClr val="008000"/>
    <a:srgbClr val="0033CC"/>
    <a:srgbClr val="003399"/>
    <a:srgbClr val="FFFF66"/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463" autoAdjust="0"/>
  </p:normalViewPr>
  <p:slideViewPr>
    <p:cSldViewPr snapToObjects="1">
      <p:cViewPr varScale="1">
        <p:scale>
          <a:sx n="105" d="100"/>
          <a:sy n="105" d="100"/>
        </p:scale>
        <p:origin x="12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EBB355-176D-4F30-ACDF-772ECDBD27FE}" type="datetimeFigureOut">
              <a:rPr lang="en-US"/>
              <a:pPr>
                <a:defRPr/>
              </a:pPr>
              <a:t>1/19/23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450F33-057B-47B8-AB66-A9278ACAF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7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98DB7C-9606-499D-8162-599412FCA45C}" type="datetimeFigureOut">
              <a:rPr lang="en-US"/>
              <a:pPr>
                <a:defRPr/>
              </a:pPr>
              <a:t>1/19/23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2E2B5A-1D01-47C6-A2C3-F9B97143D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4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E2B5A-1D01-47C6-A2C3-F9B97143DA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2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E2B5A-1D01-47C6-A2C3-F9B97143DA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2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E2B5A-1D01-47C6-A2C3-F9B97143DA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0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4041648" cy="51042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052736"/>
            <a:ext cx="4041648" cy="5101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-13394"/>
            <a:ext cx="8229600" cy="778098"/>
          </a:xfrm>
        </p:spPr>
        <p:txBody>
          <a:bodyPr>
            <a:normAutofit/>
          </a:bodyPr>
          <a:lstStyle>
            <a:lvl1pPr algn="r">
              <a:defRPr sz="4000"/>
            </a:lvl1pPr>
          </a:lstStyle>
          <a:p>
            <a:r>
              <a:rPr lang="de-DE" dirty="0"/>
              <a:t>Titelmasterformat durch Klicken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4041648" cy="51042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052736"/>
            <a:ext cx="4041648" cy="5101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324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-13394"/>
            <a:ext cx="8229600" cy="778098"/>
          </a:xfrm>
        </p:spPr>
        <p:txBody>
          <a:bodyPr>
            <a:normAutofit/>
          </a:bodyPr>
          <a:lstStyle>
            <a:lvl1pPr algn="r">
              <a:defRPr sz="4000"/>
            </a:lvl1pPr>
          </a:lstStyle>
          <a:p>
            <a:r>
              <a:rPr lang="de-DE" dirty="0"/>
              <a:t>Titelmasterformat durch Klicken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7661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60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0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-297905"/>
            <a:ext cx="82296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Straight Connector 28"/>
          <p:cNvSpPr>
            <a:spLocks noChangeShapeType="1"/>
          </p:cNvSpPr>
          <p:nvPr userDrawn="1"/>
        </p:nvSpPr>
        <p:spPr bwMode="auto">
          <a:xfrm>
            <a:off x="457200" y="764704"/>
            <a:ext cx="8229600" cy="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9" r:id="rId2"/>
    <p:sldLayoutId id="2147483683" r:id="rId3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n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-297905"/>
            <a:ext cx="82296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Straight Connector 28"/>
          <p:cNvSpPr>
            <a:spLocks noChangeShapeType="1"/>
          </p:cNvSpPr>
          <p:nvPr userDrawn="1"/>
        </p:nvSpPr>
        <p:spPr bwMode="auto">
          <a:xfrm>
            <a:off x="457200" y="764704"/>
            <a:ext cx="8229600" cy="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 userDrawn="1"/>
        </p:nvSpPr>
        <p:spPr bwMode="auto">
          <a:xfrm>
            <a:off x="8686800" y="6616700"/>
            <a:ext cx="3222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fld id="{5DA05101-CD90-4E31-9CF6-9C029D4B7A59}" type="slidenum">
              <a:rPr lang="en-US" sz="1200" smtClean="0">
                <a:solidFill>
                  <a:prstClr val="white"/>
                </a:solidFill>
                <a:cs typeface="Arial" charset="0"/>
              </a:rPr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1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6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2" r:id="rId3"/>
    <p:sldLayoutId id="2147483693" r:id="rId4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n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Non-Standard-Datenbanken </a:t>
            </a:r>
            <a:r>
              <a:rPr lang="de-DE" sz="3600" b="1">
                <a:cs typeface="+mj-cs"/>
              </a:rPr>
              <a:t>und Data Mining</a:t>
            </a:r>
            <a:endParaRPr lang="de-DE" sz="36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923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072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00166" y="4286256"/>
            <a:ext cx="2571768" cy="1583778"/>
            <a:chOff x="1500166" y="4286256"/>
            <a:chExt cx="2571768" cy="1583778"/>
          </a:xfrm>
        </p:grpSpPr>
        <p:sp>
          <p:nvSpPr>
            <p:cNvPr id="4" name="Rectangle 3"/>
            <p:cNvSpPr/>
            <p:nvPr/>
          </p:nvSpPr>
          <p:spPr>
            <a:xfrm>
              <a:off x="1714480" y="4929198"/>
              <a:ext cx="928693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43174" y="4581128"/>
              <a:ext cx="1071570" cy="919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0.6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963587" y="4893479"/>
              <a:ext cx="1215240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571604" y="5500702"/>
              <a:ext cx="250033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78761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0745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367902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50016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57422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‘05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52646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‘07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259931" y="5786454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0" y="5384085"/>
            <a:ext cx="100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Base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0" y="1157843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Derived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292080" y="5795972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36886" y="4286256"/>
            <a:ext cx="2935514" cy="1591016"/>
            <a:chOff x="5236886" y="4286256"/>
            <a:chExt cx="2935514" cy="1591016"/>
          </a:xfrm>
        </p:grpSpPr>
        <p:sp>
          <p:nvSpPr>
            <p:cNvPr id="98" name="Rectangle 97"/>
            <p:cNvSpPr/>
            <p:nvPr/>
          </p:nvSpPr>
          <p:spPr>
            <a:xfrm>
              <a:off x="7092280" y="5017166"/>
              <a:ext cx="792088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40152" y="5013176"/>
              <a:ext cx="792088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98985" y="5157192"/>
              <a:ext cx="441168" cy="3616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prstClr val="black"/>
                  </a:solidFill>
                </a:rPr>
                <a:t>0.1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03900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‘05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356108" y="4286256"/>
              <a:ext cx="0" cy="12325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546326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624513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13027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84636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23688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9764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9633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‘07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5400000">
              <a:off x="5904433" y="555295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372200" y="5507940"/>
              <a:ext cx="476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‘04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660232" y="4653136"/>
              <a:ext cx="504056" cy="864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0.4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364088" y="5517232"/>
              <a:ext cx="280831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059832" y="2000240"/>
            <a:ext cx="2808312" cy="1440902"/>
            <a:chOff x="3059832" y="2000240"/>
            <a:chExt cx="2808312" cy="1440902"/>
          </a:xfrm>
        </p:grpSpPr>
        <p:sp>
          <p:nvSpPr>
            <p:cNvPr id="101" name="Rectangle 100"/>
            <p:cNvSpPr/>
            <p:nvPr/>
          </p:nvSpPr>
          <p:spPr>
            <a:xfrm>
              <a:off x="3347864" y="2653442"/>
              <a:ext cx="576064" cy="4155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prstClr val="black"/>
                  </a:solidFill>
                </a:rPr>
                <a:t>0.08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572000" y="2568894"/>
              <a:ext cx="864096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</a:rPr>
                <a:t>0.12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923928" y="2293402"/>
              <a:ext cx="648072" cy="7755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prstClr val="black"/>
                  </a:solidFill>
                </a:rPr>
                <a:t>0.16</a:t>
              </a:r>
            </a:p>
          </p:txBody>
        </p:sp>
        <p:grpSp>
          <p:nvGrpSpPr>
            <p:cNvPr id="7" name="Group 141"/>
            <p:cNvGrpSpPr/>
            <p:nvPr/>
          </p:nvGrpSpPr>
          <p:grpSpPr>
            <a:xfrm>
              <a:off x="3059832" y="2000240"/>
              <a:ext cx="2808312" cy="1440902"/>
              <a:chOff x="3059832" y="2000240"/>
              <a:chExt cx="2808312" cy="144090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3059832" y="307181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‘03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635896" y="307181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‘04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175708" y="3059668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‘07</a:t>
                </a: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rot="5400000" flipH="1" flipV="1">
                <a:off x="2669454" y="2536422"/>
                <a:ext cx="1073158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3312145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3888209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5402087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4536281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3203848" y="3068960"/>
                <a:ext cx="2664296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4355976" y="306896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‘05</a:t>
                </a:r>
              </a:p>
            </p:txBody>
          </p:sp>
        </p:grpSp>
      </p:grpSp>
      <p:sp>
        <p:nvSpPr>
          <p:cNvPr id="106" name="Rectangle 105"/>
          <p:cNvSpPr/>
          <p:nvPr/>
        </p:nvSpPr>
        <p:spPr>
          <a:xfrm>
            <a:off x="3180403" y="5267199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Zidane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655972" y="1196752"/>
            <a:ext cx="3887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5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02139" y="2206605"/>
            <a:ext cx="396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6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72580" y="1198493"/>
            <a:ext cx="413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Ronaldo,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1438" y="3714752"/>
            <a:ext cx="892971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5914" y="3347700"/>
            <a:ext cx="18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n-lt"/>
              </a:rPr>
              <a:t>Non-independent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1406" y="3717032"/>
            <a:ext cx="138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n-lt"/>
              </a:rPr>
              <a:t>Independent</a:t>
            </a:r>
          </a:p>
        </p:txBody>
      </p:sp>
      <p:cxnSp>
        <p:nvCxnSpPr>
          <p:cNvPr id="69" name="Straight Arrow Connector 68"/>
          <p:cNvCxnSpPr>
            <a:stCxn id="55" idx="1"/>
            <a:endCxn id="114" idx="2"/>
          </p:cNvCxnSpPr>
          <p:nvPr/>
        </p:nvCxnSpPr>
        <p:spPr>
          <a:xfrm flipV="1">
            <a:off x="1500166" y="1844824"/>
            <a:ext cx="1138044" cy="384054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3893604" y="1844825"/>
            <a:ext cx="1581488" cy="3847781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5" idx="1"/>
            <a:endCxn id="110" idx="2"/>
          </p:cNvCxnSpPr>
          <p:nvPr/>
        </p:nvCxnSpPr>
        <p:spPr>
          <a:xfrm flipV="1">
            <a:off x="1500166" y="1843083"/>
            <a:ext cx="4099608" cy="384228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541485" y="1951965"/>
            <a:ext cx="2614691" cy="326298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541485" y="2818927"/>
            <a:ext cx="526459" cy="23960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4867928" y="2861202"/>
            <a:ext cx="1864312" cy="28120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467544" y="-13394"/>
            <a:ext cx="8280920" cy="778098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Inference in Probabilistic-Temporal Databases</a:t>
            </a:r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3446372" y="764704"/>
            <a:ext cx="53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>
                <a:latin typeface="+mn-lt"/>
              </a:rPr>
              <a:t>[Wang,Yahya,Theobald: MUD’10;  </a:t>
            </a:r>
            <a:r>
              <a:rPr lang="de-DE" sz="1400" dirty="0" err="1">
                <a:latin typeface="+mn-lt"/>
              </a:rPr>
              <a:t>Dylla,Miliaraki,Theobald</a:t>
            </a:r>
            <a:r>
              <a:rPr lang="de-DE" sz="1400" dirty="0">
                <a:latin typeface="+mn-lt"/>
              </a:rPr>
              <a:t>: PVLDB’13]</a:t>
            </a:r>
          </a:p>
        </p:txBody>
      </p:sp>
    </p:spTree>
    <p:extLst>
      <p:ext uri="{BB962C8B-B14F-4D97-AF65-F5344CB8AC3E}">
        <p14:creationId xmlns:p14="http://schemas.microsoft.com/office/powerpoint/2010/main" val="67662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10" grpId="0"/>
      <p:bldP spid="113" grpId="0"/>
      <p:bldP spid="114" grpId="0"/>
      <p:bldP spid="117" grpId="0"/>
      <p:bldP spid="1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119"/>
          <p:cNvSpPr txBox="1"/>
          <p:nvPr/>
        </p:nvSpPr>
        <p:spPr>
          <a:xfrm>
            <a:off x="1259931" y="5786454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0" y="5384085"/>
            <a:ext cx="100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0" y="1157843"/>
            <a:ext cx="1930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Derived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 stored</a:t>
            </a:r>
            <a:br>
              <a:rPr lang="en-US" sz="2400" b="1" dirty="0">
                <a:solidFill>
                  <a:prstClr val="black"/>
                </a:solidFill>
                <a:cs typeface="Arial" pitchFamily="34" charset="0"/>
              </a:rPr>
            </a:b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in views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292080" y="5795972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180403" y="5267199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Zidane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655972" y="1196752"/>
            <a:ext cx="3887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5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02139" y="2206605"/>
            <a:ext cx="396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6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1438" y="3714752"/>
            <a:ext cx="892971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5914" y="3347700"/>
            <a:ext cx="18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n-lt"/>
              </a:rPr>
              <a:t>Non-independent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1406" y="3717032"/>
            <a:ext cx="138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n-lt"/>
              </a:rPr>
              <a:t>Independent</a:t>
            </a: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107504" y="4509120"/>
            <a:ext cx="8928992" cy="2263605"/>
          </a:xfr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Closed</a:t>
            </a:r>
            <a:r>
              <a:rPr lang="en-US" sz="2400" b="1" dirty="0"/>
              <a:t> </a:t>
            </a:r>
            <a:r>
              <a:rPr lang="en-US" sz="2400" dirty="0"/>
              <a:t>and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2060"/>
                </a:solidFill>
              </a:rPr>
              <a:t>complete</a:t>
            </a:r>
            <a:r>
              <a:rPr lang="en-US" sz="2400" b="1" dirty="0"/>
              <a:t> </a:t>
            </a:r>
            <a:r>
              <a:rPr lang="en-US" sz="2400" dirty="0"/>
              <a:t>representation model (incl. lineage)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Temporal alignment </a:t>
            </a:r>
            <a:r>
              <a:rPr lang="en-US" sz="2400" dirty="0"/>
              <a:t>is </a:t>
            </a:r>
            <a:r>
              <a:rPr lang="en-US" sz="2400" b="1" dirty="0" err="1">
                <a:solidFill>
                  <a:srgbClr val="002060"/>
                </a:solidFill>
              </a:rPr>
              <a:t>polyn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/>
              <a:t>in the number of input intervals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Confidence computation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/>
              <a:t>per interval remains </a:t>
            </a:r>
            <a:r>
              <a:rPr lang="en-US" sz="2400" b="1" dirty="0">
                <a:solidFill>
                  <a:srgbClr val="002060"/>
                </a:solidFill>
              </a:rPr>
              <a:t>#P-hard</a:t>
            </a:r>
          </a:p>
          <a:p>
            <a:r>
              <a:rPr lang="en-US" sz="2400" dirty="0"/>
              <a:t>In general requires Monte Carlo approximations (</a:t>
            </a:r>
            <a:r>
              <a:rPr lang="en-US" sz="2400" dirty="0" err="1"/>
              <a:t>Luby</a:t>
            </a:r>
            <a:r>
              <a:rPr lang="en-US" sz="2400" dirty="0"/>
              <a:t>-Karp for DNF, MCMC-style sampling), decompositions, or top-</a:t>
            </a:r>
            <a:r>
              <a:rPr lang="en-US" sz="2400" i="1" dirty="0"/>
              <a:t>k</a:t>
            </a:r>
            <a:r>
              <a:rPr lang="en-US" sz="2400" dirty="0"/>
              <a:t> pruning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580" y="1198493"/>
            <a:ext cx="413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Ronaldo,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3" name="Group 2"/>
          <p:cNvGrpSpPr/>
          <p:nvPr/>
        </p:nvGrpSpPr>
        <p:grpSpPr>
          <a:xfrm rot="1471042">
            <a:off x="6074654" y="2188756"/>
            <a:ext cx="3196767" cy="2036946"/>
            <a:chOff x="6197392" y="1919814"/>
            <a:chExt cx="2915438" cy="2036946"/>
          </a:xfrm>
        </p:grpSpPr>
        <p:sp>
          <p:nvSpPr>
            <p:cNvPr id="70" name="Explosion 2 69"/>
            <p:cNvSpPr/>
            <p:nvPr/>
          </p:nvSpPr>
          <p:spPr>
            <a:xfrm rot="20497452">
              <a:off x="6197392" y="1919814"/>
              <a:ext cx="2915438" cy="2036946"/>
            </a:xfrm>
            <a:prstGeom prst="irregularSeal2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1" i="1" dirty="0">
                <a:solidFill>
                  <a:prstClr val="black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19217421">
              <a:off x="6813303" y="2476999"/>
              <a:ext cx="136866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i="1" dirty="0">
                  <a:solidFill>
                    <a:prstClr val="black"/>
                  </a:solidFill>
                  <a:latin typeface="+mn-lt"/>
                </a:rPr>
                <a:t>Need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i="1" dirty="0">
                  <a:solidFill>
                    <a:prstClr val="black"/>
                  </a:solidFill>
                  <a:latin typeface="+mn-lt"/>
                </a:rPr>
                <a:t>Lineage!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67544" y="-13394"/>
            <a:ext cx="8280920" cy="778098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Inference in Probabilistic-Temporal Databases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446372" y="764704"/>
            <a:ext cx="53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>
                <a:latin typeface="+mn-lt"/>
              </a:rPr>
              <a:t>[Wang,Yahya,Theobald: MUD’10;  </a:t>
            </a:r>
            <a:r>
              <a:rPr lang="de-DE" sz="1400" dirty="0" err="1">
                <a:latin typeface="+mn-lt"/>
              </a:rPr>
              <a:t>Dylla,Miliaraki,Theobald</a:t>
            </a:r>
            <a:r>
              <a:rPr lang="de-DE" sz="1400" dirty="0">
                <a:latin typeface="+mn-lt"/>
              </a:rPr>
              <a:t>: PVLDB’13]</a:t>
            </a:r>
          </a:p>
        </p:txBody>
      </p:sp>
    </p:spTree>
    <p:extLst>
      <p:ext uri="{BB962C8B-B14F-4D97-AF65-F5344CB8AC3E}">
        <p14:creationId xmlns:p14="http://schemas.microsoft.com/office/powerpoint/2010/main" val="27067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5FAB-0815-6C42-9912-9E06B264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Literature</a:t>
            </a:r>
            <a:endParaRPr lang="de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9900D0-8B0E-D940-B53B-8DDDA235460B}"/>
              </a:ext>
            </a:extLst>
          </p:cNvPr>
          <p:cNvSpPr/>
          <p:nvPr/>
        </p:nvSpPr>
        <p:spPr>
          <a:xfrm>
            <a:off x="1309373" y="5398186"/>
            <a:ext cx="69127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[</a:t>
            </a:r>
            <a:r>
              <a:rPr lang="en-US" sz="1100" dirty="0" err="1"/>
              <a:t>Dignös</a:t>
            </a:r>
            <a:r>
              <a:rPr lang="en-US" sz="1100" dirty="0"/>
              <a:t>, </a:t>
            </a:r>
            <a:r>
              <a:rPr lang="en-US" sz="1100" dirty="0" err="1"/>
              <a:t>Gamper</a:t>
            </a:r>
            <a:r>
              <a:rPr lang="en-US" sz="1100" dirty="0"/>
              <a:t>, </a:t>
            </a:r>
            <a:r>
              <a:rPr lang="en-US" sz="1100" dirty="0" err="1"/>
              <a:t>Böhlen</a:t>
            </a:r>
            <a:r>
              <a:rPr lang="en-US" sz="1100" dirty="0"/>
              <a:t>: SIGMOD’12]</a:t>
            </a:r>
          </a:p>
          <a:p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A.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Dignös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, M.H.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Böhlen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, J.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Gamper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. Temporal alignment. In Proc. of the SIGMOD-12, pages 433-444, Scottsdale, AZ, USA, May 20-24, </a:t>
            </a:r>
            <a:r>
              <a:rPr lang="en-US" sz="1100" b="1" dirty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</a:rPr>
              <a:t>2012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4E4EE7-3735-7743-9353-BD74B88632AE}"/>
              </a:ext>
            </a:extLst>
          </p:cNvPr>
          <p:cNvSpPr/>
          <p:nvPr/>
        </p:nvSpPr>
        <p:spPr>
          <a:xfrm>
            <a:off x="1309373" y="6053807"/>
            <a:ext cx="67504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[</a:t>
            </a:r>
            <a:r>
              <a:rPr lang="de-DE" sz="1100" dirty="0" err="1"/>
              <a:t>Dylla,Miliaraki,Theobald</a:t>
            </a:r>
            <a:r>
              <a:rPr lang="de-DE" sz="1100" dirty="0"/>
              <a:t>: PVLDB’13]</a:t>
            </a:r>
            <a:endParaRPr lang="en-US" sz="1100" dirty="0"/>
          </a:p>
          <a:p>
            <a:r>
              <a:rPr lang="de-DE" sz="1100" dirty="0">
                <a:solidFill>
                  <a:srgbClr val="0000FF"/>
                </a:solidFill>
                <a:latin typeface="+mn-lt"/>
              </a:rPr>
              <a:t>Maximilian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Dylla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, Iris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Miliaraki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, Martin Theobald, A Temporal-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Probabilistic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Database Model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for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Information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Extraction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,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Proceedings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of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the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VLDB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Endowment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, Volume 6, </a:t>
            </a:r>
            <a:r>
              <a:rPr lang="de-DE" sz="1100" dirty="0" err="1">
                <a:solidFill>
                  <a:srgbClr val="0000FF"/>
                </a:solidFill>
                <a:latin typeface="+mn-lt"/>
              </a:rPr>
              <a:t>Issue</a:t>
            </a:r>
            <a:r>
              <a:rPr lang="de-DE" sz="1100" dirty="0">
                <a:solidFill>
                  <a:srgbClr val="0000FF"/>
                </a:solidFill>
                <a:latin typeface="+mn-lt"/>
              </a:rPr>
              <a:t> 14, </a:t>
            </a:r>
            <a:r>
              <a:rPr lang="de-DE" sz="1100" b="1" dirty="0">
                <a:solidFill>
                  <a:srgbClr val="FF0000"/>
                </a:solidFill>
                <a:latin typeface="+mn-lt"/>
              </a:rPr>
              <a:t>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30AD7B-49CC-8D47-A4AE-AC54C410A392}"/>
              </a:ext>
            </a:extLst>
          </p:cNvPr>
          <p:cNvSpPr/>
          <p:nvPr/>
        </p:nvSpPr>
        <p:spPr>
          <a:xfrm>
            <a:off x="1309373" y="4742565"/>
            <a:ext cx="69127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[</a:t>
            </a:r>
            <a:r>
              <a:rPr lang="en-US" sz="1100" dirty="0" err="1"/>
              <a:t>Wang,Yahya,Theobald</a:t>
            </a:r>
            <a:r>
              <a:rPr lang="en-US" sz="1100" dirty="0"/>
              <a:t>: MUD’10]</a:t>
            </a:r>
          </a:p>
          <a:p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Wang,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Yafang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 and Yahya, Mohamed and Theobald, Martin, Time-aware Reasoning in Uncertain Knowledge Bases. In: 4th International VLDB Workshop on Management of Uncertain Data, Vol. WP 10-, pp. 51-65, </a:t>
            </a:r>
            <a:r>
              <a:rPr lang="en-US" sz="1100" b="1" dirty="0">
                <a:solidFill>
                  <a:srgbClr val="FF0000"/>
                </a:solidFill>
                <a:ea typeface="Gill Sans" charset="0"/>
                <a:cs typeface="Gill Sans" charset="0"/>
              </a:rPr>
              <a:t>2010</a:t>
            </a:r>
            <a:endParaRPr lang="en-US" sz="1100" b="1" dirty="0">
              <a:solidFill>
                <a:srgbClr val="FF0000"/>
              </a:solidFill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FAA633-52DF-1745-9478-4CF9859EBC41}"/>
              </a:ext>
            </a:extLst>
          </p:cNvPr>
          <p:cNvSpPr/>
          <p:nvPr/>
        </p:nvSpPr>
        <p:spPr>
          <a:xfrm>
            <a:off x="1309373" y="3933056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[</a:t>
            </a:r>
            <a:r>
              <a:rPr lang="de-DE" sz="1100" dirty="0"/>
              <a:t>Das </a:t>
            </a:r>
            <a:r>
              <a:rPr lang="de-DE" sz="1100" dirty="0" err="1"/>
              <a:t>Sarma,Theobald,Widom</a:t>
            </a:r>
            <a:r>
              <a:rPr lang="de-DE" sz="1100" dirty="0"/>
              <a:t>:  ICDE</a:t>
            </a:r>
            <a:r>
              <a:rPr lang="en-US" sz="1100" dirty="0"/>
              <a:t>’</a:t>
            </a:r>
            <a:r>
              <a:rPr lang="de-DE" sz="1100" dirty="0"/>
              <a:t>08</a:t>
            </a:r>
            <a:r>
              <a:rPr lang="en-US" sz="1100" dirty="0"/>
              <a:t>]</a:t>
            </a:r>
          </a:p>
          <a:p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Das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Sarma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, Anish and Theobald, Martin and </a:t>
            </a:r>
            <a:r>
              <a:rPr lang="en-US" sz="1100" dirty="0" err="1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Widom</a:t>
            </a:r>
            <a:r>
              <a:rPr lang="en-US" sz="1100" dirty="0">
                <a:solidFill>
                  <a:srgbClr val="0000FF"/>
                </a:solidFill>
                <a:latin typeface="+mn-lt"/>
                <a:ea typeface="Gill Sans" charset="0"/>
                <a:cs typeface="Gill Sans" charset="0"/>
              </a:rPr>
              <a:t>, Jennifer, Exploiting Lineage for Confidence Computation in Uncertain and Probabilistic Databases. In: 24th International Conference on Data Engineering (ICDE 2008), IEEE Computer Society Press, pp. 1023-1032.</a:t>
            </a:r>
            <a:r>
              <a:rPr lang="en-US" sz="1100" b="1" dirty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</a:rPr>
              <a:t> </a:t>
            </a:r>
            <a:r>
              <a:rPr lang="en-US" sz="1100" b="1" dirty="0">
                <a:solidFill>
                  <a:srgbClr val="FF0000"/>
                </a:solidFill>
                <a:ea typeface="Gill Sans" charset="0"/>
                <a:cs typeface="Gill Sans" charset="0"/>
              </a:rPr>
              <a:t>2008</a:t>
            </a:r>
            <a:endParaRPr lang="en-US" sz="1100" b="1" dirty="0">
              <a:solidFill>
                <a:srgbClr val="FF0000"/>
              </a:solidFill>
              <a:latin typeface="+mn-lt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1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28A9E-100A-5C4F-A413-2ABC0D0F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Übersicht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83314-610D-A640-BCBE-92CC0261D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dirty="0"/>
              <a:t>Semistrukturierte Datenbanken (JSON, XML) und Volltextsuche </a:t>
            </a:r>
          </a:p>
          <a:p>
            <a:r>
              <a:rPr lang="de-DE" sz="1400" dirty="0"/>
              <a:t>Information </a:t>
            </a:r>
            <a:r>
              <a:rPr lang="de-DE" sz="1400" dirty="0" err="1"/>
              <a:t>Retrieval</a:t>
            </a:r>
            <a:r>
              <a:rPr lang="de-DE" sz="1400" dirty="0"/>
              <a:t> </a:t>
            </a:r>
          </a:p>
          <a:p>
            <a:r>
              <a:rPr lang="de-DE" sz="1400" dirty="0"/>
              <a:t>Mehrdimensionale Indexstrukturen </a:t>
            </a:r>
          </a:p>
          <a:p>
            <a:r>
              <a:rPr lang="de-DE" sz="1400" dirty="0"/>
              <a:t>Cluster-Bildung </a:t>
            </a:r>
          </a:p>
          <a:p>
            <a:r>
              <a:rPr lang="de-DE" sz="1400" dirty="0"/>
              <a:t>Einbettungstechniken </a:t>
            </a:r>
          </a:p>
          <a:p>
            <a:r>
              <a:rPr lang="de-DE" sz="1400" dirty="0"/>
              <a:t>First-</a:t>
            </a:r>
            <a:r>
              <a:rPr lang="de-DE" sz="1400" dirty="0" err="1"/>
              <a:t>n</a:t>
            </a:r>
            <a:r>
              <a:rPr lang="de-DE" sz="1400" dirty="0"/>
              <a:t>-, Top-</a:t>
            </a:r>
            <a:r>
              <a:rPr lang="de-DE" sz="1400" dirty="0" err="1"/>
              <a:t>k</a:t>
            </a:r>
            <a:r>
              <a:rPr lang="de-DE" sz="1400" dirty="0"/>
              <a:t>-, und Skyline-Anfragen </a:t>
            </a:r>
          </a:p>
          <a:p>
            <a:r>
              <a:rPr lang="de-DE" sz="1400" dirty="0"/>
              <a:t>Probabilistische Datenbanken, Anfragebeantwortung, Top-</a:t>
            </a:r>
            <a:r>
              <a:rPr lang="de-DE" sz="1400" dirty="0" err="1"/>
              <a:t>k</a:t>
            </a:r>
            <a:r>
              <a:rPr lang="de-DE" sz="1400" dirty="0"/>
              <a:t>-Anfragen und Open-World-Annahme </a:t>
            </a:r>
          </a:p>
          <a:p>
            <a:r>
              <a:rPr lang="de-DE" sz="1400" dirty="0"/>
              <a:t>Probabilistische Modellierung, </a:t>
            </a:r>
            <a:r>
              <a:rPr lang="de-DE" sz="1400" dirty="0" err="1"/>
              <a:t>Bayes</a:t>
            </a:r>
            <a:r>
              <a:rPr lang="de-DE" sz="1400" dirty="0"/>
              <a:t>-Netze, Anfragebeantwortungsalgorithmen, Lernverfahren,</a:t>
            </a:r>
          </a:p>
          <a:p>
            <a:r>
              <a:rPr lang="de-DE" sz="1400" dirty="0"/>
              <a:t>Temporale Datenbanken und das relationale Modell, SQL:2011</a:t>
            </a:r>
          </a:p>
          <a:p>
            <a:r>
              <a:rPr lang="de-DE" sz="1400" dirty="0">
                <a:highlight>
                  <a:srgbClr val="00FF00"/>
                </a:highlight>
              </a:rPr>
              <a:t>Probabilistische Temporale Datenbanken</a:t>
            </a:r>
          </a:p>
          <a:p>
            <a:r>
              <a:rPr lang="de-DE" sz="1400" dirty="0"/>
              <a:t>SQL: neue Entwicklungen (z.B. JSON-Strukturen und Arrays), Zeitreihen (z.B. </a:t>
            </a:r>
            <a:r>
              <a:rPr lang="de-DE" sz="1400" dirty="0" err="1"/>
              <a:t>TimeScaleDB</a:t>
            </a:r>
            <a:r>
              <a:rPr lang="de-DE" sz="1400" dirty="0"/>
              <a:t>)</a:t>
            </a:r>
          </a:p>
          <a:p>
            <a:r>
              <a:rPr lang="de-DE" sz="1400" dirty="0"/>
              <a:t>Stromdatenbanken, Prinzipien der Fenster-orientierten inkrementellen Verarbeitung </a:t>
            </a:r>
          </a:p>
          <a:p>
            <a:r>
              <a:rPr lang="de-DE" sz="1400" dirty="0"/>
              <a:t>Approximationstechniken für Stromdatenverarbeitung, Stream-Mining </a:t>
            </a:r>
          </a:p>
          <a:p>
            <a:r>
              <a:rPr lang="de-DE" sz="1400" dirty="0"/>
              <a:t>Probabilistische raum-zeitliche Datenbanken und </a:t>
            </a:r>
            <a:r>
              <a:rPr lang="de-DE" sz="1400" dirty="0" err="1"/>
              <a:t>Stromdatenverarbeitungsssysteme</a:t>
            </a:r>
            <a:r>
              <a:rPr lang="de-DE" sz="1400" dirty="0"/>
              <a:t>: Anfragen und Indexstrukturen, Raum-zeitliches Data Mining, Probabilistische Skylines </a:t>
            </a:r>
          </a:p>
          <a:p>
            <a:r>
              <a:rPr lang="de-DE" sz="1400" dirty="0"/>
              <a:t>Von NoSQL- zu </a:t>
            </a:r>
            <a:r>
              <a:rPr lang="de-DE" sz="1400" dirty="0" err="1"/>
              <a:t>NewSQL</a:t>
            </a:r>
            <a:r>
              <a:rPr lang="de-DE" sz="1400" dirty="0"/>
              <a:t>-Datenbanken</a:t>
            </a:r>
            <a:r>
              <a:rPr lang="de-DE" sz="1400"/>
              <a:t>, CAP-Theorem</a:t>
            </a:r>
            <a:endParaRPr lang="de-DE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24CCC-01D8-644F-BD8D-DC16832C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D4E55964-1ACB-E742-83A7-6D5C6D2D6D1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60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7146" y="1811218"/>
            <a:ext cx="6237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10 Years of Probabilistic Querying – What Next?</a:t>
            </a:r>
          </a:p>
          <a:p>
            <a:pPr marL="0" indent="0">
              <a:buNone/>
            </a:pP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Martin Theobald</a:t>
            </a:r>
          </a:p>
          <a:p>
            <a:pPr marL="0" indent="0">
              <a:buNone/>
            </a:pP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University of Antwerp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548680"/>
            <a:ext cx="65830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" charset="0"/>
                <a:ea typeface="Gill Sans" charset="0"/>
                <a:cs typeface="Gill Sans" charset="0"/>
              </a:rPr>
              <a:t>Acknowledgements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:</a:t>
            </a:r>
          </a:p>
          <a:p>
            <a:endParaRPr lang="en-US" sz="2000" dirty="0"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This presentation is based on the following two presentations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222D71-7F83-C442-8CF7-F63B585F8892}"/>
              </a:ext>
            </a:extLst>
          </p:cNvPr>
          <p:cNvSpPr/>
          <p:nvPr/>
        </p:nvSpPr>
        <p:spPr>
          <a:xfrm>
            <a:off x="1619672" y="2942390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Temporal Alignment </a:t>
            </a:r>
          </a:p>
          <a:p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Anton Dignös</a:t>
            </a:r>
            <a:r>
              <a:rPr lang="en-US" sz="2000" b="1" baseline="3000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 Michael H. Böhlen</a:t>
            </a:r>
            <a:r>
              <a:rPr lang="en-US" sz="2000" b="1" baseline="3000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 Johann Gamper</a:t>
            </a:r>
            <a:r>
              <a:rPr lang="en-US" sz="2000" b="1" baseline="30000" dirty="0">
                <a:latin typeface="Gill Sans" charset="0"/>
                <a:ea typeface="Gill Sans" charset="0"/>
                <a:cs typeface="Gill Sans" charset="0"/>
              </a:rPr>
              <a:t>2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000" baseline="3000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University of Zürich, Switzerland </a:t>
            </a:r>
          </a:p>
          <a:p>
            <a:r>
              <a:rPr lang="en-US" sz="2000" baseline="30000" dirty="0">
                <a:latin typeface="Gill Sans" charset="0"/>
                <a:ea typeface="Gill Sans" charset="0"/>
                <a:cs typeface="Gill Sans" charset="0"/>
              </a:rPr>
              <a:t>2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Free University of </a:t>
            </a:r>
            <a:r>
              <a:rPr lang="en-US" sz="2000" dirty="0" err="1">
                <a:latin typeface="Gill Sans" charset="0"/>
                <a:ea typeface="Gill Sans" charset="0"/>
                <a:cs typeface="Gill Sans" charset="0"/>
              </a:rPr>
              <a:t>Bozen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-Bolzano, Italy </a:t>
            </a:r>
          </a:p>
        </p:txBody>
      </p:sp>
    </p:spTree>
    <p:extLst>
      <p:ext uri="{BB962C8B-B14F-4D97-AF65-F5344CB8AC3E}">
        <p14:creationId xmlns:p14="http://schemas.microsoft.com/office/powerpoint/2010/main" val="193592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7504" y="5445224"/>
            <a:ext cx="8907221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33" y="3356992"/>
            <a:ext cx="8928992" cy="2995825"/>
          </a:xfrm>
        </p:spPr>
        <p:txBody>
          <a:bodyPr/>
          <a:lstStyle/>
          <a:p>
            <a:r>
              <a:rPr lang="en-US" sz="2400" u="sng" dirty="0"/>
              <a:t>Special Cases: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600" dirty="0"/>
          </a:p>
          <a:p>
            <a:r>
              <a:rPr lang="en-US" sz="2400" u="sng" dirty="0"/>
              <a:t>Query Semantics:</a:t>
            </a:r>
            <a:r>
              <a:rPr lang="en-US" sz="2400" dirty="0"/>
              <a:t> (“Marginal Probabilities”)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Run query Q against each instance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for each answer tuple t, sum up the probabilities of all instances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where t is a result.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504" y="980728"/>
            <a:ext cx="8928992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A probabilistic database </a:t>
            </a:r>
            <a:r>
              <a:rPr lang="en-US" sz="2400" b="1" dirty="0" err="1">
                <a:latin typeface="+mn-lt"/>
              </a:rPr>
              <a:t>D</a:t>
            </a:r>
            <a:r>
              <a:rPr lang="en-US" sz="2400" baseline="30000" dirty="0" err="1">
                <a:latin typeface="+mn-lt"/>
              </a:rPr>
              <a:t>p</a:t>
            </a:r>
            <a:r>
              <a:rPr lang="en-US" sz="2400" dirty="0">
                <a:latin typeface="+mn-lt"/>
              </a:rPr>
              <a:t> (compactly) encodes a probability distribution over a finite set of deterministic database instances </a:t>
            </a:r>
            <a:r>
              <a:rPr lang="en-US" sz="2400" b="1" dirty="0">
                <a:latin typeface="+mn-lt"/>
              </a:rPr>
              <a:t>D</a:t>
            </a:r>
            <a:r>
              <a:rPr lang="en-US" sz="2400" baseline="-25000" dirty="0">
                <a:latin typeface="+mn-lt"/>
              </a:rPr>
              <a:t>i</a:t>
            </a:r>
            <a:r>
              <a:rPr lang="en-US" sz="2400" dirty="0">
                <a:latin typeface="+mn-lt"/>
              </a:rPr>
              <a:t>.</a:t>
            </a:r>
          </a:p>
        </p:txBody>
      </p:sp>
      <p:graphicFrame>
        <p:nvGraphicFramePr>
          <p:cNvPr id="18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1041"/>
              </p:ext>
            </p:extLst>
          </p:nvPr>
        </p:nvGraphicFramePr>
        <p:xfrm>
          <a:off x="251520" y="2298576"/>
          <a:ext cx="1886297" cy="91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497802"/>
              </p:ext>
            </p:extLst>
          </p:nvPr>
        </p:nvGraphicFramePr>
        <p:xfrm>
          <a:off x="2483768" y="2298576"/>
          <a:ext cx="1886297" cy="609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079438"/>
              </p:ext>
            </p:extLst>
          </p:nvPr>
        </p:nvGraphicFramePr>
        <p:xfrm>
          <a:off x="4716016" y="2298576"/>
          <a:ext cx="1886297" cy="609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54220"/>
              </p:ext>
            </p:extLst>
          </p:nvPr>
        </p:nvGraphicFramePr>
        <p:xfrm>
          <a:off x="6948264" y="2298576"/>
          <a:ext cx="1886297" cy="304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86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66913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D</a:t>
            </a:r>
            <a:r>
              <a:rPr lang="en-US" b="1" baseline="-25000" dirty="0">
                <a:latin typeface="Lucida Sans" panose="020B0602030504020204" pitchFamily="34" charset="0"/>
              </a:rPr>
              <a:t>1</a:t>
            </a:r>
            <a:r>
              <a:rPr lang="en-US" b="1" dirty="0">
                <a:latin typeface="Lucida Sans" panose="020B0602030504020204" pitchFamily="34" charset="0"/>
              </a:rPr>
              <a:t>: 0.42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15816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D</a:t>
            </a:r>
            <a:r>
              <a:rPr lang="en-US" b="1" baseline="-25000" dirty="0">
                <a:latin typeface="Lucida Sans" panose="020B0602030504020204" pitchFamily="34" charset="0"/>
              </a:rPr>
              <a:t>2</a:t>
            </a:r>
            <a:r>
              <a:rPr lang="en-US" b="1" dirty="0">
                <a:latin typeface="Lucida Sans" panose="020B0602030504020204" pitchFamily="34" charset="0"/>
              </a:rPr>
              <a:t>: 0.18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48064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D</a:t>
            </a:r>
            <a:r>
              <a:rPr lang="en-US" b="1" baseline="-25000" dirty="0">
                <a:latin typeface="Lucida Sans" panose="020B0602030504020204" pitchFamily="34" charset="0"/>
              </a:rPr>
              <a:t>3</a:t>
            </a:r>
            <a:r>
              <a:rPr lang="en-US" b="1" dirty="0">
                <a:latin typeface="Lucida Sans" panose="020B0602030504020204" pitchFamily="34" charset="0"/>
              </a:rPr>
              <a:t>: 0.28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08304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Lucida Sans" panose="020B0602030504020204" pitchFamily="34" charset="0"/>
              </a:rPr>
              <a:t>D</a:t>
            </a:r>
            <a:r>
              <a:rPr lang="en-US" b="1" baseline="-25000" dirty="0">
                <a:latin typeface="Lucida Sans" panose="020B0602030504020204" pitchFamily="34" charset="0"/>
              </a:rPr>
              <a:t>4</a:t>
            </a:r>
            <a:r>
              <a:rPr lang="en-US" b="1" dirty="0">
                <a:latin typeface="Lucida Sans" panose="020B0602030504020204" pitchFamily="34" charset="0"/>
              </a:rPr>
              <a:t>: 0.12</a:t>
            </a:r>
          </a:p>
        </p:txBody>
      </p:sp>
      <p:graphicFrame>
        <p:nvGraphicFramePr>
          <p:cNvPr id="28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845209"/>
              </p:ext>
            </p:extLst>
          </p:nvPr>
        </p:nvGraphicFramePr>
        <p:xfrm>
          <a:off x="1187624" y="4314800"/>
          <a:ext cx="2549898" cy="91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043608" y="3861048"/>
            <a:ext cx="2770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(1) </a:t>
            </a:r>
            <a:r>
              <a:rPr lang="en-US" sz="2000" b="1" dirty="0" err="1"/>
              <a:t>D</a:t>
            </a:r>
            <a:r>
              <a:rPr lang="en-US" sz="2000" baseline="30000" dirty="0" err="1"/>
              <a:t>p</a:t>
            </a:r>
            <a:r>
              <a:rPr lang="en-US" sz="2000" baseline="30000" dirty="0"/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tuple-independent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29967" y="3861048"/>
            <a:ext cx="2810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(II) </a:t>
            </a:r>
            <a:r>
              <a:rPr lang="en-US" sz="2000" b="1" dirty="0" err="1"/>
              <a:t>D</a:t>
            </a:r>
            <a:r>
              <a:rPr lang="en-US" sz="2000" baseline="30000" dirty="0" err="1"/>
              <a:t>p</a:t>
            </a:r>
            <a:r>
              <a:rPr lang="en-US" sz="2000" baseline="30000" dirty="0"/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block-independent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88654" y="4767535"/>
            <a:ext cx="138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latin typeface="+mn-lt"/>
              </a:rPr>
              <a:t>Note: </a:t>
            </a:r>
            <a:r>
              <a:rPr lang="en-US" sz="1200" dirty="0">
                <a:latin typeface="+mn-lt"/>
              </a:rPr>
              <a:t>(I) and (II) </a:t>
            </a:r>
          </a:p>
          <a:p>
            <a:pPr algn="ctr"/>
            <a:r>
              <a:rPr lang="en-US" sz="1200" dirty="0">
                <a:latin typeface="+mn-lt"/>
              </a:rPr>
              <a:t>are not equivalent!</a:t>
            </a:r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446856" y="-13394"/>
            <a:ext cx="82296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algn="ctr"/>
            <a:r>
              <a:rPr lang="en-US" dirty="0"/>
              <a:t>Recap: Probabilistic Databases</a:t>
            </a:r>
          </a:p>
        </p:txBody>
      </p:sp>
      <p:graphicFrame>
        <p:nvGraphicFramePr>
          <p:cNvPr id="30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245308"/>
              </p:ext>
            </p:extLst>
          </p:nvPr>
        </p:nvGraphicFramePr>
        <p:xfrm>
          <a:off x="5076056" y="4314800"/>
          <a:ext cx="2549898" cy="91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j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1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uiExpand="1" build="p"/>
      <p:bldP spid="24" grpId="0"/>
      <p:bldP spid="25" grpId="0"/>
      <p:bldP spid="26" grpId="0"/>
      <p:bldP spid="27" grpId="0"/>
      <p:bldP spid="31" grpId="0" uiExpand="1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778098"/>
          </a:xfrm>
        </p:spPr>
        <p:txBody>
          <a:bodyPr/>
          <a:lstStyle/>
          <a:p>
            <a:pPr algn="ctr"/>
            <a:r>
              <a:rPr lang="en-US" dirty="0"/>
              <a:t>Probabilistic &amp; </a:t>
            </a:r>
            <a:r>
              <a:rPr lang="en-US"/>
              <a:t>Temporal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3501008"/>
            <a:ext cx="9108504" cy="2592288"/>
          </a:xfrm>
        </p:spPr>
        <p:txBody>
          <a:bodyPr/>
          <a:lstStyle/>
          <a:p>
            <a:r>
              <a:rPr lang="en-US" sz="2400" dirty="0"/>
              <a:t>Sequenced Semantics &amp; Snapshot Reducibility:</a:t>
            </a:r>
          </a:p>
          <a:p>
            <a:pPr lvl="1"/>
            <a:r>
              <a:rPr lang="en-US" sz="2000" dirty="0"/>
              <a:t>Built-in semantics: </a:t>
            </a:r>
            <a:r>
              <a:rPr lang="en-US" sz="2000" b="1" dirty="0">
                <a:solidFill>
                  <a:srgbClr val="002060"/>
                </a:solidFill>
              </a:rPr>
              <a:t>reduce temporal-relational operators </a:t>
            </a:r>
            <a:r>
              <a:rPr lang="en-US" sz="2000" dirty="0"/>
              <a:t>to their non-temporal counterparts at </a:t>
            </a:r>
            <a:r>
              <a:rPr lang="en-US" sz="2000" i="1" dirty="0"/>
              <a:t>each snapshot </a:t>
            </a:r>
            <a:r>
              <a:rPr lang="en-US" sz="2000" dirty="0"/>
              <a:t>(i.e., time point) of the database.</a:t>
            </a:r>
          </a:p>
          <a:p>
            <a:pPr lvl="1"/>
            <a:r>
              <a:rPr lang="en-US" sz="2000" b="1" dirty="0">
                <a:solidFill>
                  <a:srgbClr val="002060"/>
                </a:solidFill>
              </a:rPr>
              <a:t>Coalesce</a:t>
            </a:r>
            <a:r>
              <a:rPr lang="en-US" sz="2000" dirty="0"/>
              <a:t>/</a:t>
            </a:r>
            <a:r>
              <a:rPr lang="en-US" sz="2000" b="1" dirty="0">
                <a:solidFill>
                  <a:srgbClr val="002060"/>
                </a:solidFill>
              </a:rPr>
              <a:t>split tuples </a:t>
            </a:r>
            <a:r>
              <a:rPr lang="en-US" sz="2000" dirty="0"/>
              <a:t>with consecutive time intervals based on their lineages.</a:t>
            </a:r>
          </a:p>
          <a:p>
            <a:pPr lvl="1"/>
            <a:endParaRPr lang="en-US" sz="400" dirty="0"/>
          </a:p>
          <a:p>
            <a:r>
              <a:rPr lang="en-US" sz="2400" dirty="0"/>
              <a:t>Non-Sequenced Semantics</a:t>
            </a:r>
          </a:p>
          <a:p>
            <a:pPr lvl="1"/>
            <a:r>
              <a:rPr lang="en-US" sz="2000" dirty="0"/>
              <a:t>Queries can </a:t>
            </a:r>
            <a:r>
              <a:rPr lang="en-US" sz="2000" b="1" dirty="0">
                <a:solidFill>
                  <a:srgbClr val="002060"/>
                </a:solidFill>
              </a:rPr>
              <a:t>freely manipulate timestamps </a:t>
            </a:r>
            <a:r>
              <a:rPr lang="en-US" sz="2000" dirty="0"/>
              <a:t>just like regular attributes. 	  Single temporal operator ≤</a:t>
            </a:r>
            <a:r>
              <a:rPr lang="en-US" sz="2000" baseline="30000" dirty="0"/>
              <a:t>T</a:t>
            </a:r>
            <a:r>
              <a:rPr lang="en-US" sz="2000" dirty="0"/>
              <a:t> supports all of Allen’s 13 temporal relations.</a:t>
            </a:r>
          </a:p>
          <a:p>
            <a:pPr lvl="1"/>
            <a:r>
              <a:rPr lang="en-US" sz="2000" b="1" dirty="0" err="1">
                <a:solidFill>
                  <a:srgbClr val="002060"/>
                </a:solidFill>
              </a:rPr>
              <a:t>Deduplicate</a:t>
            </a:r>
            <a:r>
              <a:rPr lang="en-US" sz="2000" b="1" dirty="0">
                <a:solidFill>
                  <a:srgbClr val="002060"/>
                </a:solidFill>
              </a:rPr>
              <a:t> tuples </a:t>
            </a:r>
            <a:r>
              <a:rPr lang="en-US" sz="2000" dirty="0"/>
              <a:t>with overlapping time intervals based on their lineages.</a:t>
            </a:r>
            <a:endParaRPr 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504" y="836712"/>
            <a:ext cx="8928992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A temporal-probabilistic database </a:t>
            </a:r>
            <a:r>
              <a:rPr lang="en-US" sz="2400" b="1" dirty="0" err="1">
                <a:latin typeface="+mn-lt"/>
              </a:rPr>
              <a:t>D</a:t>
            </a:r>
            <a:r>
              <a:rPr lang="en-US" sz="2400" baseline="30000" dirty="0" err="1">
                <a:latin typeface="+mn-lt"/>
              </a:rPr>
              <a:t>Tp</a:t>
            </a:r>
            <a:r>
              <a:rPr lang="en-US" sz="2400" dirty="0">
                <a:latin typeface="+mn-lt"/>
              </a:rPr>
              <a:t> (compactly) encodes a probability distribution over a finite set of deterministic database instances </a:t>
            </a:r>
            <a:r>
              <a:rPr lang="en-US" sz="2400" b="1" dirty="0">
                <a:latin typeface="+mn-lt"/>
              </a:rPr>
              <a:t>D</a:t>
            </a:r>
            <a:r>
              <a:rPr lang="en-US" sz="2400" baseline="-25000" dirty="0">
                <a:latin typeface="+mn-lt"/>
              </a:rPr>
              <a:t>i </a:t>
            </a:r>
            <a:r>
              <a:rPr lang="en-US" sz="2400" i="1" dirty="0">
                <a:latin typeface="+mn-lt"/>
              </a:rPr>
              <a:t>at each time point </a:t>
            </a:r>
            <a:r>
              <a:rPr lang="en-US" sz="2400" dirty="0">
                <a:latin typeface="+mn-lt"/>
              </a:rPr>
              <a:t>of a finite time domain </a:t>
            </a:r>
            <a:r>
              <a:rPr lang="en-US" sz="2400" dirty="0">
                <a:latin typeface="+mn-lt"/>
                <a:sym typeface="Symbol"/>
              </a:rPr>
              <a:t></a:t>
            </a:r>
            <a:r>
              <a:rPr lang="en-US" sz="2400" baseline="30000" dirty="0">
                <a:latin typeface="+mn-lt"/>
                <a:sym typeface="Symbol"/>
              </a:rPr>
              <a:t>T</a:t>
            </a:r>
            <a:r>
              <a:rPr lang="en-US" sz="2400" dirty="0">
                <a:latin typeface="+mn-lt"/>
              </a:rPr>
              <a:t>.</a:t>
            </a:r>
          </a:p>
        </p:txBody>
      </p:sp>
      <p:graphicFrame>
        <p:nvGraphicFramePr>
          <p:cNvPr id="5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58524"/>
              </p:ext>
            </p:extLst>
          </p:nvPr>
        </p:nvGraphicFramePr>
        <p:xfrm>
          <a:off x="179512" y="2248971"/>
          <a:ext cx="2643650" cy="1194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43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BornIn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Green- which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[1943,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1944)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0.9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Tribeca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[1998,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28731" y="3645024"/>
            <a:ext cx="260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en-US" sz="1200" dirty="0" err="1">
                <a:latin typeface="+mn-lt"/>
              </a:rPr>
              <a:t>Dignös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Gamper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Böhlen</a:t>
            </a:r>
            <a:r>
              <a:rPr lang="en-US" sz="1200" dirty="0">
                <a:latin typeface="+mn-lt"/>
              </a:rPr>
              <a:t>: SIGMOD’12]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13359" y="6525344"/>
            <a:ext cx="2472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de-DE" sz="1200" dirty="0" err="1">
                <a:latin typeface="+mn-lt"/>
              </a:rPr>
              <a:t>Dylla,Miliaraki,Theobald</a:t>
            </a:r>
            <a:r>
              <a:rPr lang="de-DE" sz="1200" dirty="0">
                <a:latin typeface="+mn-lt"/>
              </a:rPr>
              <a:t>: PVLDB’13]</a:t>
            </a:r>
            <a:endParaRPr lang="en-US" sz="1200" dirty="0">
              <a:latin typeface="+mn-lt"/>
            </a:endParaRPr>
          </a:p>
        </p:txBody>
      </p:sp>
      <p:graphicFrame>
        <p:nvGraphicFramePr>
          <p:cNvPr id="17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650873"/>
              </p:ext>
            </p:extLst>
          </p:nvPr>
        </p:nvGraphicFramePr>
        <p:xfrm>
          <a:off x="2983045" y="2256227"/>
          <a:ext cx="2936461" cy="1194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9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Wedding(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[1936,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0.3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[1976,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37664"/>
              </p:ext>
            </p:extLst>
          </p:nvPr>
        </p:nvGraphicFramePr>
        <p:xfrm>
          <a:off x="6079389" y="2262384"/>
          <a:ext cx="2936461" cy="7345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9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Divorce(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[1988,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1989)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0.8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17185" y="5085184"/>
            <a:ext cx="4375295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max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 wedding(</a:t>
            </a: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b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</a:b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		    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</a:rPr>
              <a:t>¬d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053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Sequenced Semantics: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6712"/>
            <a:ext cx="8392655" cy="5760640"/>
          </a:xfrm>
        </p:spPr>
      </p:pic>
      <p:sp>
        <p:nvSpPr>
          <p:cNvPr id="5" name="TextBox 4"/>
          <p:cNvSpPr txBox="1"/>
          <p:nvPr/>
        </p:nvSpPr>
        <p:spPr>
          <a:xfrm>
            <a:off x="6255208" y="6552220"/>
            <a:ext cx="260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en-US" sz="1200" dirty="0" err="1">
                <a:latin typeface="+mn-lt"/>
              </a:rPr>
              <a:t>Dignös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Gamper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Böhlen</a:t>
            </a:r>
            <a:r>
              <a:rPr lang="en-US" sz="1200" dirty="0">
                <a:latin typeface="+mn-lt"/>
              </a:rPr>
              <a:t>: SIGMOD’12]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4B437C19-7685-5064-A931-B6119026DC17}"/>
              </a:ext>
            </a:extLst>
          </p:cNvPr>
          <p:cNvSpPr/>
          <p:nvPr/>
        </p:nvSpPr>
        <p:spPr>
          <a:xfrm>
            <a:off x="6255208" y="1412776"/>
            <a:ext cx="2888792" cy="1368152"/>
          </a:xfrm>
          <a:prstGeom prst="cloudCallout">
            <a:avLst>
              <a:gd name="adj1" fmla="val -63881"/>
              <a:gd name="adj2" fmla="val 5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OWA: Intervals not necessarily maximal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B8B29C24-8866-F360-07B4-EFD1E1A1177A}"/>
              </a:ext>
            </a:extLst>
          </p:cNvPr>
          <p:cNvSpPr/>
          <p:nvPr/>
        </p:nvSpPr>
        <p:spPr>
          <a:xfrm>
            <a:off x="6364936" y="4582696"/>
            <a:ext cx="2888792" cy="1368152"/>
          </a:xfrm>
          <a:prstGeom prst="cloudCallout">
            <a:avLst>
              <a:gd name="adj1" fmla="val -63881"/>
              <a:gd name="adj2" fmla="val 5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OWA: Are the numbers lower bounds?</a:t>
            </a:r>
          </a:p>
        </p:txBody>
      </p:sp>
    </p:spTree>
    <p:extLst>
      <p:ext uri="{BB962C8B-B14F-4D97-AF65-F5344CB8AC3E}">
        <p14:creationId xmlns:p14="http://schemas.microsoft.com/office/powerpoint/2010/main" val="67131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Temporal Splitter / Snapshot Reduction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6712"/>
            <a:ext cx="8455730" cy="5760640"/>
          </a:xfrm>
        </p:spPr>
      </p:pic>
      <p:sp>
        <p:nvSpPr>
          <p:cNvPr id="5" name="TextBox 4"/>
          <p:cNvSpPr txBox="1"/>
          <p:nvPr/>
        </p:nvSpPr>
        <p:spPr>
          <a:xfrm>
            <a:off x="6255208" y="6552220"/>
            <a:ext cx="260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en-US" sz="1200" dirty="0" err="1">
                <a:latin typeface="+mn-lt"/>
              </a:rPr>
              <a:t>Dignös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Gamper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Böhlen</a:t>
            </a:r>
            <a:r>
              <a:rPr lang="en-US" sz="1200" dirty="0">
                <a:latin typeface="+mn-lt"/>
              </a:rPr>
              <a:t>: SIGMOD’12]</a:t>
            </a:r>
          </a:p>
        </p:txBody>
      </p:sp>
    </p:spTree>
    <p:extLst>
      <p:ext uri="{BB962C8B-B14F-4D97-AF65-F5344CB8AC3E}">
        <p14:creationId xmlns:p14="http://schemas.microsoft.com/office/powerpoint/2010/main" val="114555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5589240"/>
            <a:ext cx="8928992" cy="11521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360483" y="2483604"/>
            <a:ext cx="6912768" cy="1593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60483" y="980728"/>
            <a:ext cx="6912768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3076"/>
          <p:cNvSpPr/>
          <p:nvPr/>
        </p:nvSpPr>
        <p:spPr>
          <a:xfrm>
            <a:off x="1360483" y="4149080"/>
            <a:ext cx="6912768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92423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Temporal Alignment &amp; </a:t>
            </a:r>
            <a:r>
              <a:rPr lang="en-US" dirty="0" err="1"/>
              <a:t>Deduplication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517232"/>
            <a:ext cx="8229600" cy="21602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Non-Sequenced Semantics: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99592" y="5085184"/>
            <a:ext cx="758968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04499" y="908720"/>
            <a:ext cx="0" cy="4248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104899" y="908720"/>
            <a:ext cx="0" cy="4248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17067" y="908720"/>
            <a:ext cx="0" cy="4248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4499" y="4797152"/>
            <a:ext cx="720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4899" y="4559062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01228" y="4293096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4899" y="3942348"/>
            <a:ext cx="32403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04899" y="3582308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04499" y="3222268"/>
            <a:ext cx="6840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04499" y="2852936"/>
            <a:ext cx="51125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04499" y="2010326"/>
            <a:ext cx="36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4899" y="1628800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17067" y="2255386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3077"/>
          <p:cNvSpPr txBox="1"/>
          <p:nvPr/>
        </p:nvSpPr>
        <p:spPr>
          <a:xfrm>
            <a:off x="2267744" y="4612486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1</a:t>
            </a:r>
          </a:p>
        </p:txBody>
      </p:sp>
      <p:sp>
        <p:nvSpPr>
          <p:cNvPr id="3079" name="TextBox 3078"/>
          <p:cNvSpPr txBox="1"/>
          <p:nvPr/>
        </p:nvSpPr>
        <p:spPr>
          <a:xfrm>
            <a:off x="1283561" y="51479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1936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68788" y="51479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1976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57027" y="51479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1988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9115" y="357301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80112" y="323446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71800" y="323446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71800" y="248360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24579" y="162880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48915" y="980728"/>
            <a:ext cx="28083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 </a:t>
            </a:r>
            <a:r>
              <a:rPr lang="en-US" sz="1600" b="1" dirty="0">
                <a:sym typeface="Symbol"/>
              </a:rPr>
              <a:t> </a:t>
            </a:r>
          </a:p>
          <a:p>
            <a:r>
              <a:rPr lang="en-US" sz="1600" dirty="0">
                <a:latin typeface="Lucida Sans" panose="020B0602030504020204" pitchFamily="34" charset="0"/>
              </a:rPr>
              <a:t>(f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</a:p>
        </p:txBody>
      </p:sp>
      <p:sp>
        <p:nvSpPr>
          <p:cNvPr id="3080" name="Rectangle 3079"/>
          <p:cNvSpPr/>
          <p:nvPr/>
        </p:nvSpPr>
        <p:spPr>
          <a:xfrm>
            <a:off x="6029245" y="1844824"/>
            <a:ext cx="212269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(f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>
                <a:sym typeface="Symbol"/>
              </a:rPr>
              <a:t> </a:t>
            </a:r>
            <a:r>
              <a:rPr lang="en-US" sz="1600">
                <a:latin typeface="Lucida Sans" panose="020B0602030504020204" pitchFamily="34" charset="0"/>
              </a:rPr>
              <a:t>¬f</a:t>
            </a:r>
            <a:r>
              <a:rPr lang="en-US" sz="1600" baseline="-2500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</a:p>
        </p:txBody>
      </p:sp>
      <p:sp>
        <p:nvSpPr>
          <p:cNvPr id="3081" name="Rectangle 3080"/>
          <p:cNvSpPr/>
          <p:nvPr/>
        </p:nvSpPr>
        <p:spPr>
          <a:xfrm>
            <a:off x="8491154" y="4797152"/>
            <a:ext cx="545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/>
              </a:rPr>
              <a:t></a:t>
            </a:r>
            <a:r>
              <a:rPr lang="en-US" sz="2400" baseline="30000" dirty="0">
                <a:sym typeface="Symbol"/>
              </a:rPr>
              <a:t>T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107504" y="6021288"/>
            <a:ext cx="8529899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max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 wedding(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</a:rPr>
              <a:t>¬d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00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    wedding(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d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 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 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e1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≤</a:t>
            </a:r>
            <a:r>
              <a:rPr lang="en-US" sz="1600" b="1" baseline="30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T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t</a:t>
            </a:r>
            <a:r>
              <a:rPr lang="en-US" sz="1600" b="1" baseline="-25000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b2</a:t>
            </a:r>
            <a:endParaRPr lang="en-US" sz="1600" b="1" baseline="-25000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sp>
        <p:nvSpPr>
          <p:cNvPr id="3082" name="TextBox 3081"/>
          <p:cNvSpPr txBox="1"/>
          <p:nvPr/>
        </p:nvSpPr>
        <p:spPr>
          <a:xfrm>
            <a:off x="251520" y="422282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</a:t>
            </a:r>
          </a:p>
          <a:p>
            <a:r>
              <a:rPr lang="en-US" dirty="0"/>
              <a:t>Facts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2487" y="2636912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Derived</a:t>
            </a:r>
          </a:p>
          <a:p>
            <a:r>
              <a:rPr lang="en-US" dirty="0"/>
              <a:t>Facts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2487" y="1414517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Dedupl</a:t>
            </a:r>
            <a:r>
              <a:rPr lang="en-US" dirty="0"/>
              <a:t>.</a:t>
            </a:r>
          </a:p>
          <a:p>
            <a:r>
              <a:rPr lang="en-US" dirty="0"/>
              <a:t>Facts</a:t>
            </a:r>
          </a:p>
        </p:txBody>
      </p:sp>
      <p:sp>
        <p:nvSpPr>
          <p:cNvPr id="3083" name="Rectangle 3082"/>
          <p:cNvSpPr/>
          <p:nvPr/>
        </p:nvSpPr>
        <p:spPr>
          <a:xfrm>
            <a:off x="1547664" y="4365104"/>
            <a:ext cx="242085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wedding(</a:t>
            </a:r>
            <a:r>
              <a:rPr lang="en-US" sz="14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DeNiro,Abbott</a:t>
            </a:r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4139952" y="4653136"/>
            <a:ext cx="242085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wedding(</a:t>
            </a:r>
            <a:r>
              <a:rPr lang="en-US" sz="14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DeNiro,Abbott</a:t>
            </a:r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>
          <a:xfrm>
            <a:off x="5940152" y="4365104"/>
            <a:ext cx="23086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divorce(</a:t>
            </a:r>
            <a:r>
              <a:rPr lang="en-US" sz="14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DeNiro,Abbott</a:t>
            </a:r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8100392" y="514790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" panose="020B0602030504020204" pitchFamily="34" charset="0"/>
              </a:rPr>
              <a:t>T</a:t>
            </a:r>
            <a:r>
              <a:rPr lang="en-US" baseline="-25000" dirty="0" err="1">
                <a:latin typeface="Lucida Sans" panose="020B0602030504020204" pitchFamily="34" charset="0"/>
              </a:rPr>
              <a:t>max</a:t>
            </a:r>
            <a:endParaRPr lang="en-US" baseline="-25000" dirty="0">
              <a:latin typeface="Lucida Sans" panose="020B0602030504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3243" y="4365104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77229" y="4077072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2589" y="514790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Lucida Sans" panose="020B0602030504020204" pitchFamily="34" charset="0"/>
              </a:rPr>
              <a:t>T</a:t>
            </a:r>
            <a:r>
              <a:rPr lang="en-US" baseline="-25000" dirty="0" err="1">
                <a:latin typeface="Lucida Sans" panose="020B0602030504020204" pitchFamily="34" charset="0"/>
              </a:rPr>
              <a:t>min</a:t>
            </a:r>
            <a:endParaRPr lang="en-US" baseline="-25000" dirty="0">
              <a:latin typeface="Lucida Sans" panose="020B0602030504020204" pitchFamily="34" charset="0"/>
            </a:endParaRPr>
          </a:p>
        </p:txBody>
      </p:sp>
      <p:graphicFrame>
        <p:nvGraphicFramePr>
          <p:cNvPr id="47" name="Group 33">
            <a:extLst>
              <a:ext uri="{FF2B5EF4-FFF2-40B4-BE49-F238E27FC236}">
                <a16:creationId xmlns:a16="http://schemas.microsoft.com/office/drawing/2014/main" id="{851F448E-3516-6B44-8C78-A9136366C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048792"/>
              </p:ext>
            </p:extLst>
          </p:nvPr>
        </p:nvGraphicFramePr>
        <p:xfrm>
          <a:off x="179512" y="2248971"/>
          <a:ext cx="2643650" cy="1194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43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BornIn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Green- which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[1943,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1944)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0.9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Tribeca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[1998,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Group 33">
            <a:extLst>
              <a:ext uri="{FF2B5EF4-FFF2-40B4-BE49-F238E27FC236}">
                <a16:creationId xmlns:a16="http://schemas.microsoft.com/office/drawing/2014/main" id="{2B94EDEC-974C-B44E-AA5D-F73161377D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488540"/>
              </p:ext>
            </p:extLst>
          </p:nvPr>
        </p:nvGraphicFramePr>
        <p:xfrm>
          <a:off x="2983045" y="2256227"/>
          <a:ext cx="2936461" cy="1194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9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Wedding(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[1936,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0.3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[1976,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7" name="Group 33">
            <a:extLst>
              <a:ext uri="{FF2B5EF4-FFF2-40B4-BE49-F238E27FC236}">
                <a16:creationId xmlns:a16="http://schemas.microsoft.com/office/drawing/2014/main" id="{3FAD3C8C-D578-254A-8D85-89CBACFA36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463728"/>
              </p:ext>
            </p:extLst>
          </p:nvPr>
        </p:nvGraphicFramePr>
        <p:xfrm>
          <a:off x="6079389" y="2262384"/>
          <a:ext cx="2936461" cy="7345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9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Divorce(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[1988,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1989)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0.8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06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2" grpId="0" animBg="1"/>
      <p:bldP spid="43" grpId="0" animBg="1"/>
      <p:bldP spid="3" grpId="0" build="p"/>
      <p:bldP spid="50" grpId="0"/>
      <p:bldP spid="51" grpId="0"/>
      <p:bldP spid="52" grpId="0"/>
      <p:bldP spid="53" grpId="0"/>
      <p:bldP spid="54" grpId="0"/>
      <p:bldP spid="55" grpId="0" animBg="1"/>
      <p:bldP spid="3080" grpId="0" animBg="1"/>
      <p:bldP spid="60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3347864" y="2653442"/>
            <a:ext cx="576064" cy="415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</a:rPr>
              <a:t>0.08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572000" y="2568894"/>
            <a:ext cx="864096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0.12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923928" y="2293402"/>
            <a:ext cx="648072" cy="7755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</a:rPr>
              <a:t>0.16</a:t>
            </a:r>
          </a:p>
        </p:txBody>
      </p:sp>
      <p:cxnSp>
        <p:nvCxnSpPr>
          <p:cNvPr id="99" name="Straight Arrow Connector 98"/>
          <p:cNvCxnSpPr>
            <a:stCxn id="4" idx="0"/>
          </p:cNvCxnSpPr>
          <p:nvPr/>
        </p:nvCxnSpPr>
        <p:spPr>
          <a:xfrm rot="5400000" flipH="1" flipV="1">
            <a:off x="1910935" y="3268266"/>
            <a:ext cx="1928825" cy="139304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3" idx="0"/>
          </p:cNvCxnSpPr>
          <p:nvPr/>
        </p:nvCxnSpPr>
        <p:spPr>
          <a:xfrm flipH="1" flipV="1">
            <a:off x="3786187" y="3000372"/>
            <a:ext cx="2550008" cy="201280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" idx="0"/>
          </p:cNvCxnSpPr>
          <p:nvPr/>
        </p:nvCxnSpPr>
        <p:spPr>
          <a:xfrm rot="5400000" flipH="1" flipV="1">
            <a:off x="2121260" y="2982513"/>
            <a:ext cx="2004252" cy="1889119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7" idx="0"/>
          </p:cNvCxnSpPr>
          <p:nvPr/>
        </p:nvCxnSpPr>
        <p:spPr>
          <a:xfrm flipH="1" flipV="1">
            <a:off x="4427984" y="2924944"/>
            <a:ext cx="2484276" cy="172819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36"/>
          <p:cNvGrpSpPr/>
          <p:nvPr/>
        </p:nvGrpSpPr>
        <p:grpSpPr>
          <a:xfrm>
            <a:off x="1259931" y="4286256"/>
            <a:ext cx="3448380" cy="1869530"/>
            <a:chOff x="1259931" y="4286256"/>
            <a:chExt cx="3448380" cy="1869530"/>
          </a:xfrm>
        </p:grpSpPr>
        <p:sp>
          <p:nvSpPr>
            <p:cNvPr id="4" name="Rectangle 3"/>
            <p:cNvSpPr/>
            <p:nvPr/>
          </p:nvSpPr>
          <p:spPr>
            <a:xfrm>
              <a:off x="1714480" y="4929198"/>
              <a:ext cx="928693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43174" y="4581128"/>
              <a:ext cx="1071570" cy="919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0.6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963587" y="4893479"/>
              <a:ext cx="1215240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571604" y="5500702"/>
              <a:ext cx="250033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78761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0745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367902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50016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57422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‘05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52646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‘07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59931" y="5786454"/>
              <a:ext cx="3448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playsFor</a:t>
              </a:r>
              <a:r>
                <a:rPr lang="en-US" b="1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(Beckham, Real, T</a:t>
              </a:r>
              <a:r>
                <a:rPr lang="en-US" b="1" baseline="-25000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1</a:t>
              </a:r>
              <a:r>
                <a:rPr lang="en-US" b="1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)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0" y="5384085"/>
            <a:ext cx="100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Base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0" y="1157843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Derived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cs typeface="Arial" pitchFamily="34" charset="0"/>
              </a:rPr>
              <a:t>Facts</a:t>
            </a:r>
          </a:p>
        </p:txBody>
      </p:sp>
      <p:grpSp>
        <p:nvGrpSpPr>
          <p:cNvPr id="5" name="Group 137"/>
          <p:cNvGrpSpPr/>
          <p:nvPr/>
        </p:nvGrpSpPr>
        <p:grpSpPr>
          <a:xfrm>
            <a:off x="5236886" y="4286256"/>
            <a:ext cx="3410600" cy="1879048"/>
            <a:chOff x="5236886" y="4286256"/>
            <a:chExt cx="3410600" cy="1879048"/>
          </a:xfrm>
        </p:grpSpPr>
        <p:sp>
          <p:nvSpPr>
            <p:cNvPr id="98" name="Rectangle 97"/>
            <p:cNvSpPr/>
            <p:nvPr/>
          </p:nvSpPr>
          <p:spPr>
            <a:xfrm>
              <a:off x="7092278" y="5017166"/>
              <a:ext cx="792090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40150" y="5013176"/>
              <a:ext cx="792090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98984" y="5157192"/>
              <a:ext cx="441168" cy="3616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0.1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660231" y="4653136"/>
              <a:ext cx="504057" cy="864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cs typeface="Arial" panose="020B0604020202020204" pitchFamily="34" charset="0"/>
                </a:rPr>
                <a:t>0.4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03900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‘05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356108" y="4286256"/>
              <a:ext cx="0" cy="12325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546326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624513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13027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84636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23688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9764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9633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‘07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364088" y="5517232"/>
              <a:ext cx="280831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5292080" y="5795972"/>
              <a:ext cx="33554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playsFor</a:t>
              </a:r>
              <a:r>
                <a:rPr lang="en-US" b="1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(Ronaldo, Real, T</a:t>
              </a:r>
              <a:r>
                <a:rPr lang="en-US" b="1" baseline="-25000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2</a:t>
              </a:r>
              <a:r>
                <a:rPr lang="en-US" b="1" dirty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)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5400000">
              <a:off x="5904433" y="555295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372199" y="5507940"/>
              <a:ext cx="576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 panose="020F0502020204030204" pitchFamily="34" charset="0"/>
                </a:rPr>
                <a:t>‘04</a:t>
              </a:r>
            </a:p>
          </p:txBody>
        </p:sp>
      </p:grpSp>
      <p:grpSp>
        <p:nvGrpSpPr>
          <p:cNvPr id="7" name="Group 141"/>
          <p:cNvGrpSpPr/>
          <p:nvPr/>
        </p:nvGrpSpPr>
        <p:grpSpPr>
          <a:xfrm>
            <a:off x="3059832" y="2000240"/>
            <a:ext cx="2808312" cy="1440902"/>
            <a:chOff x="3059832" y="2000240"/>
            <a:chExt cx="2808312" cy="1440902"/>
          </a:xfrm>
        </p:grpSpPr>
        <p:sp>
          <p:nvSpPr>
            <p:cNvPr id="58" name="TextBox 57"/>
            <p:cNvSpPr txBox="1"/>
            <p:nvPr/>
          </p:nvSpPr>
          <p:spPr>
            <a:xfrm>
              <a:off x="3059832" y="307181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‘03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35896" y="307181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‘04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75708" y="305966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‘07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2669454" y="2536422"/>
              <a:ext cx="1073158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3312145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8209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5402087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4536281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203848" y="3068960"/>
              <a:ext cx="266429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4355976" y="30689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alibri"/>
                </a:rPr>
                <a:t>‘05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5004048" y="1203246"/>
            <a:ext cx="3658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/>
              <a:buChar char="Ù"/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Real,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/>
              <a:buChar char="Ù"/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overlaps(T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87269" y="1196752"/>
            <a:ext cx="184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</a:t>
            </a:r>
            <a:endParaRPr lang="en-US" sz="2800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cxnSp>
        <p:nvCxnSpPr>
          <p:cNvPr id="130" name="Straight Arrow Connector 129"/>
          <p:cNvCxnSpPr>
            <a:stCxn id="15" idx="0"/>
          </p:cNvCxnSpPr>
          <p:nvPr/>
        </p:nvCxnSpPr>
        <p:spPr>
          <a:xfrm rot="5400000" flipH="1" flipV="1">
            <a:off x="3163855" y="3012056"/>
            <a:ext cx="1584176" cy="1553968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10800000">
            <a:off x="5220072" y="2996952"/>
            <a:ext cx="2592288" cy="20162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1765" y="1198493"/>
            <a:ext cx="421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Ronaldo,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467544" y="-13394"/>
            <a:ext cx="8280920" cy="778098"/>
          </a:xfrm>
        </p:spPr>
        <p:txBody>
          <a:bodyPr>
            <a:noAutofit/>
          </a:bodyPr>
          <a:lstStyle/>
          <a:p>
            <a:pPr algn="ctr"/>
            <a:r>
              <a:rPr lang="en-US" sz="3400" dirty="0"/>
              <a:t>Inference in Probabilistic-Temporal Databases</a:t>
            </a:r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3446372" y="764704"/>
            <a:ext cx="53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>
                <a:latin typeface="+mn-lt"/>
              </a:rPr>
              <a:t>[Wang,Yahya,Theobald: MUD’10;  </a:t>
            </a:r>
            <a:r>
              <a:rPr lang="de-DE" sz="1400" dirty="0" err="1">
                <a:latin typeface="+mn-lt"/>
              </a:rPr>
              <a:t>Dylla,Miliaraki,Theobald</a:t>
            </a:r>
            <a:r>
              <a:rPr lang="de-DE" sz="1400" dirty="0">
                <a:latin typeface="+mn-lt"/>
              </a:rPr>
              <a:t>: PVLDB’13]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286" y="6309320"/>
            <a:ext cx="4196983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Example using the Allen predicate </a:t>
            </a:r>
            <a:r>
              <a:rPr lang="en-US" i="1" dirty="0">
                <a:latin typeface="+mn-lt"/>
              </a:rPr>
              <a:t>overlaps</a:t>
            </a:r>
          </a:p>
        </p:txBody>
      </p:sp>
    </p:spTree>
    <p:extLst>
      <p:ext uri="{BB962C8B-B14F-4D97-AF65-F5344CB8AC3E}">
        <p14:creationId xmlns:p14="http://schemas.microsoft.com/office/powerpoint/2010/main" val="27440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4" grpId="0" animBg="1"/>
      <p:bldP spid="62" grpId="0"/>
      <p:bldP spid="67" grpId="0"/>
      <p:bldP spid="122" grpId="0"/>
      <p:bldP spid="71" grpId="0"/>
      <p:bldP spid="9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437</TotalTime>
  <Words>1413</Words>
  <Application>Microsoft Macintosh PowerPoint</Application>
  <PresentationFormat>On-screen Show (4:3)</PresentationFormat>
  <Paragraphs>300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Bookman Old Style</vt:lpstr>
      <vt:lpstr>Calibri</vt:lpstr>
      <vt:lpstr>Gill Sans</vt:lpstr>
      <vt:lpstr>Gill Sans MT</vt:lpstr>
      <vt:lpstr>Lucida Sans</vt:lpstr>
      <vt:lpstr>Myriad Pro</vt:lpstr>
      <vt:lpstr>Symbol</vt:lpstr>
      <vt:lpstr>Wingdings</vt:lpstr>
      <vt:lpstr>Wingdings 3</vt:lpstr>
      <vt:lpstr>Origin</vt:lpstr>
      <vt:lpstr>2_Origin</vt:lpstr>
      <vt:lpstr>Non-Standard-Datenbanken und Data Mining</vt:lpstr>
      <vt:lpstr>Übersicht</vt:lpstr>
      <vt:lpstr>PowerPoint Presentation</vt:lpstr>
      <vt:lpstr>PowerPoint Presentation</vt:lpstr>
      <vt:lpstr>Probabilistic &amp; Temporal Databases</vt:lpstr>
      <vt:lpstr>Sequenced Semantics: Example</vt:lpstr>
      <vt:lpstr>Temporal Splitter / Snapshot Reduction</vt:lpstr>
      <vt:lpstr>Temporal Alignment &amp; Deduplication Example</vt:lpstr>
      <vt:lpstr>Inference in Probabilistic-Temporal Databases</vt:lpstr>
      <vt:lpstr>Inference in Probabilistic-Temporal Databases</vt:lpstr>
      <vt:lpstr>Inference in Probabilistic-Temporal Databases</vt:lpstr>
      <vt:lpstr>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URDF</dc:title>
  <dc:creator>Martin</dc:creator>
  <cp:lastModifiedBy>Ralf Möller</cp:lastModifiedBy>
  <cp:revision>798</cp:revision>
  <dcterms:modified xsi:type="dcterms:W3CDTF">2023-01-19T02:23:37Z</dcterms:modified>
</cp:coreProperties>
</file>