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122"/>
  </p:notesMasterIdLst>
  <p:handoutMasterIdLst>
    <p:handoutMasterId r:id="rId123"/>
  </p:handoutMasterIdLst>
  <p:sldIdLst>
    <p:sldId id="273" r:id="rId2"/>
    <p:sldId id="394" r:id="rId3"/>
    <p:sldId id="1097" r:id="rId4"/>
    <p:sldId id="892" r:id="rId5"/>
    <p:sldId id="893" r:id="rId6"/>
    <p:sldId id="894" r:id="rId7"/>
    <p:sldId id="895" r:id="rId8"/>
    <p:sldId id="896" r:id="rId9"/>
    <p:sldId id="897" r:id="rId10"/>
    <p:sldId id="898" r:id="rId11"/>
    <p:sldId id="899" r:id="rId12"/>
    <p:sldId id="900" r:id="rId13"/>
    <p:sldId id="901" r:id="rId14"/>
    <p:sldId id="902" r:id="rId15"/>
    <p:sldId id="903" r:id="rId16"/>
    <p:sldId id="1018" r:id="rId17"/>
    <p:sldId id="1009" r:id="rId18"/>
    <p:sldId id="1010" r:id="rId19"/>
    <p:sldId id="1011" r:id="rId20"/>
    <p:sldId id="1012" r:id="rId21"/>
    <p:sldId id="1013" r:id="rId22"/>
    <p:sldId id="1014" r:id="rId23"/>
    <p:sldId id="1015" r:id="rId24"/>
    <p:sldId id="1016" r:id="rId25"/>
    <p:sldId id="1017" r:id="rId26"/>
    <p:sldId id="1130" r:id="rId27"/>
    <p:sldId id="1131" r:id="rId28"/>
    <p:sldId id="905" r:id="rId29"/>
    <p:sldId id="798" r:id="rId30"/>
    <p:sldId id="840" r:id="rId31"/>
    <p:sldId id="1005" r:id="rId32"/>
    <p:sldId id="1008" r:id="rId33"/>
    <p:sldId id="783" r:id="rId34"/>
    <p:sldId id="784" r:id="rId35"/>
    <p:sldId id="785" r:id="rId36"/>
    <p:sldId id="764" r:id="rId37"/>
    <p:sldId id="805" r:id="rId38"/>
    <p:sldId id="806" r:id="rId39"/>
    <p:sldId id="849" r:id="rId40"/>
    <p:sldId id="850" r:id="rId41"/>
    <p:sldId id="851" r:id="rId42"/>
    <p:sldId id="1121" r:id="rId43"/>
    <p:sldId id="852" r:id="rId44"/>
    <p:sldId id="853" r:id="rId45"/>
    <p:sldId id="765" r:id="rId46"/>
    <p:sldId id="766" r:id="rId47"/>
    <p:sldId id="767" r:id="rId48"/>
    <p:sldId id="768" r:id="rId49"/>
    <p:sldId id="1117" r:id="rId50"/>
    <p:sldId id="866" r:id="rId51"/>
    <p:sldId id="867" r:id="rId52"/>
    <p:sldId id="980" r:id="rId53"/>
    <p:sldId id="981" r:id="rId54"/>
    <p:sldId id="982" r:id="rId55"/>
    <p:sldId id="983" r:id="rId56"/>
    <p:sldId id="984" r:id="rId57"/>
    <p:sldId id="985" r:id="rId58"/>
    <p:sldId id="986" r:id="rId59"/>
    <p:sldId id="987" r:id="rId60"/>
    <p:sldId id="988" r:id="rId61"/>
    <p:sldId id="989" r:id="rId62"/>
    <p:sldId id="990" r:id="rId63"/>
    <p:sldId id="991" r:id="rId64"/>
    <p:sldId id="992" r:id="rId65"/>
    <p:sldId id="993" r:id="rId66"/>
    <p:sldId id="994" r:id="rId67"/>
    <p:sldId id="996" r:id="rId68"/>
    <p:sldId id="995" r:id="rId69"/>
    <p:sldId id="997" r:id="rId70"/>
    <p:sldId id="1115" r:id="rId71"/>
    <p:sldId id="769" r:id="rId72"/>
    <p:sldId id="770" r:id="rId73"/>
    <p:sldId id="771" r:id="rId74"/>
    <p:sldId id="772" r:id="rId75"/>
    <p:sldId id="1118" r:id="rId76"/>
    <p:sldId id="813" r:id="rId77"/>
    <p:sldId id="814" r:id="rId78"/>
    <p:sldId id="1129" r:id="rId79"/>
    <p:sldId id="260" r:id="rId80"/>
    <p:sldId id="261" r:id="rId81"/>
    <p:sldId id="262" r:id="rId82"/>
    <p:sldId id="263" r:id="rId83"/>
    <p:sldId id="264" r:id="rId84"/>
    <p:sldId id="265" r:id="rId85"/>
    <p:sldId id="266" r:id="rId86"/>
    <p:sldId id="267" r:id="rId87"/>
    <p:sldId id="268" r:id="rId88"/>
    <p:sldId id="269" r:id="rId89"/>
    <p:sldId id="270" r:id="rId90"/>
    <p:sldId id="271" r:id="rId91"/>
    <p:sldId id="272" r:id="rId92"/>
    <p:sldId id="1126" r:id="rId93"/>
    <p:sldId id="274" r:id="rId94"/>
    <p:sldId id="275" r:id="rId95"/>
    <p:sldId id="276" r:id="rId96"/>
    <p:sldId id="277" r:id="rId97"/>
    <p:sldId id="278" r:id="rId98"/>
    <p:sldId id="279" r:id="rId99"/>
    <p:sldId id="280" r:id="rId100"/>
    <p:sldId id="281" r:id="rId101"/>
    <p:sldId id="1128" r:id="rId102"/>
    <p:sldId id="1127" r:id="rId103"/>
    <p:sldId id="1099" r:id="rId104"/>
    <p:sldId id="1100" r:id="rId105"/>
    <p:sldId id="1101" r:id="rId106"/>
    <p:sldId id="1102" r:id="rId107"/>
    <p:sldId id="1103" r:id="rId108"/>
    <p:sldId id="1104" r:id="rId109"/>
    <p:sldId id="1105" r:id="rId110"/>
    <p:sldId id="1106" r:id="rId111"/>
    <p:sldId id="1107" r:id="rId112"/>
    <p:sldId id="1125" r:id="rId113"/>
    <p:sldId id="437" r:id="rId114"/>
    <p:sldId id="438" r:id="rId115"/>
    <p:sldId id="439" r:id="rId116"/>
    <p:sldId id="440" r:id="rId117"/>
    <p:sldId id="287" r:id="rId118"/>
    <p:sldId id="400" r:id="rId119"/>
    <p:sldId id="401" r:id="rId120"/>
    <p:sldId id="1116" r:id="rId12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F05FF"/>
    <a:srgbClr val="228F46"/>
    <a:srgbClr val="D70093"/>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87313" autoAdjust="0"/>
  </p:normalViewPr>
  <p:slideViewPr>
    <p:cSldViewPr>
      <p:cViewPr varScale="1">
        <p:scale>
          <a:sx n="124" d="100"/>
          <a:sy n="124" d="100"/>
        </p:scale>
        <p:origin x="7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76120B9-8230-544D-8B1C-CF8614484872}" type="datetimeFigureOut">
              <a:rPr lang="de-DE"/>
              <a:pPr>
                <a:defRPr/>
              </a:pPr>
              <a:t>05.02.23</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05DD81C-45EC-584C-B523-9280BF58788F}" type="slidenum">
              <a:rPr lang="en-US"/>
              <a:pPr>
                <a:defRPr/>
              </a:pPr>
              <a:t>‹#›</a:t>
            </a:fld>
            <a:endParaRPr lang="en-US"/>
          </a:p>
        </p:txBody>
      </p:sp>
    </p:spTree>
    <p:extLst>
      <p:ext uri="{BB962C8B-B14F-4D97-AF65-F5344CB8AC3E}">
        <p14:creationId xmlns:p14="http://schemas.microsoft.com/office/powerpoint/2010/main" val="1682374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182E4AE-5668-124F-9B5E-901F5F72967B}" type="datetimeFigureOut">
              <a:rPr lang="de-DE"/>
              <a:pPr>
                <a:defRPr/>
              </a:pPr>
              <a:t>05.02.23</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0B9E877-0E43-B249-88D5-7B9AFED89ADF}" type="slidenum">
              <a:rPr lang="en-US"/>
              <a:pPr>
                <a:defRPr/>
              </a:pPr>
              <a:t>‹#›</a:t>
            </a:fld>
            <a:endParaRPr lang="en-US"/>
          </a:p>
        </p:txBody>
      </p:sp>
    </p:spTree>
    <p:extLst>
      <p:ext uri="{BB962C8B-B14F-4D97-AF65-F5344CB8AC3E}">
        <p14:creationId xmlns:p14="http://schemas.microsoft.com/office/powerpoint/2010/main" val="79102627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59765-AC50-D842-A8B5-02F405310D7B}" type="slidenum">
              <a:rPr lang="en-US"/>
              <a:pPr>
                <a:defRPr/>
              </a:pPr>
              <a:t>30</a:t>
            </a:fld>
            <a:endParaRPr lang="en-US"/>
          </a:p>
        </p:txBody>
      </p:sp>
      <p:sp>
        <p:nvSpPr>
          <p:cNvPr id="510978" name="Rectangle 2"/>
          <p:cNvSpPr>
            <a:spLocks noGrp="1" noRot="1" noChangeAspect="1" noChangeArrowheads="1" noTextEdit="1"/>
          </p:cNvSpPr>
          <p:nvPr>
            <p:ph type="sldImg"/>
          </p:nvPr>
        </p:nvSpPr>
        <p:spPr>
          <a:xfrm>
            <a:off x="3427413" y="2400300"/>
            <a:ext cx="0" cy="0"/>
          </a:xfrm>
          <a:ln w="12700" cap="flat">
            <a:solidFill>
              <a:schemeClr val="tx1"/>
            </a:solidFill>
          </a:ln>
          <a:extLst>
            <a:ext uri="{FAA26D3D-D897-4be2-8F04-BA451C77F1D7}">
              <ma14:placeholderFlag xmlns:ma14="http://schemas.microsoft.com/office/mac/drawingml/2011/main" xmlns="" val="1"/>
            </a:ext>
            <a:ext uri="{909E8E84-426E-40dd-AFC4-6F175D3DCCD1}">
              <a14:hiddenFill xmlns="" xmlns:a14="http://schemas.microsoft.com/office/drawing/2010/main">
                <a:noFill/>
              </a14:hiddenFill>
            </a:ext>
          </a:extLst>
        </p:spPr>
      </p:sp>
      <p:sp>
        <p:nvSpPr>
          <p:cNvPr id="510979" name="Rectangle 3"/>
          <p:cNvSpPr>
            <a:spLocks noGrp="1" noChangeArrowheads="1"/>
          </p:cNvSpPr>
          <p:nvPr>
            <p:ph type="body" idx="1"/>
          </p:nvPr>
        </p:nvSpPr>
        <p:spPr>
          <a:xfrm>
            <a:off x="913805" y="4343703"/>
            <a:ext cx="2647653" cy="1208011"/>
          </a:xfrm>
          <a:ln/>
          <a:extLst>
            <a:ext uri="{91240B29-F687-4f45-9708-019B960494DF}">
              <a14:hiddenLine xmlns="" xmlns:a14="http://schemas.microsoft.com/office/drawing/2010/main" w="12700">
                <a:solidFill>
                  <a:schemeClr val="tx1"/>
                </a:solidFill>
                <a:miter lim="800000"/>
                <a:headEnd/>
                <a:tailEnd/>
              </a14:hiddenLine>
            </a:ext>
          </a:extLst>
        </p:spPr>
        <p:txBody>
          <a:bodyPr lIns="95228" tIns="44439" rIns="95228" bIns="44439"/>
          <a:lstStyle/>
          <a:p>
            <a:pPr eaLnBrk="1" hangingPunct="1">
              <a:defRPr/>
            </a:pPr>
            <a:endParaRPr lang="de-DE">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864931" eaLnBrk="1" fontAlgn="auto" hangingPunct="1">
              <a:spcBef>
                <a:spcPts val="0"/>
              </a:spcBef>
              <a:spcAft>
                <a:spcPts val="0"/>
              </a:spcAft>
              <a:defRPr/>
            </a:pPr>
            <a:r>
              <a:rPr lang="en-US" dirty="0">
                <a:ea typeface="ＭＳ Ｐゴシック" pitchFamily="34" charset="-128"/>
              </a:rPr>
              <a:t>d/100</a:t>
            </a:r>
            <a:r>
              <a:rPr lang="en-US" baseline="0" dirty="0">
                <a:ea typeface="ＭＳ Ｐゴシック" pitchFamily="34" charset="-128"/>
              </a:rPr>
              <a:t> appear twice</a:t>
            </a:r>
            <a:r>
              <a:rPr lang="en-US" dirty="0">
                <a:ea typeface="ＭＳ Ｐゴシック" pitchFamily="34" charset="-128"/>
              </a:rPr>
              <a:t>:</a:t>
            </a:r>
            <a:r>
              <a:rPr lang="en-US" baseline="0" dirty="0">
                <a:ea typeface="ＭＳ Ｐゴシック" pitchFamily="34" charset="-128"/>
              </a:rPr>
              <a:t> </a:t>
            </a:r>
            <a:r>
              <a:rPr lang="en-US" dirty="0">
                <a:ea typeface="ＭＳ Ｐゴシック" pitchFamily="34" charset="-128"/>
              </a:rPr>
              <a:t>1</a:t>
            </a:r>
            <a:r>
              <a:rPr lang="en-US" baseline="30000" dirty="0">
                <a:ea typeface="ＭＳ Ｐゴシック" pitchFamily="34" charset="-128"/>
              </a:rPr>
              <a:t>st</a:t>
            </a:r>
            <a:r>
              <a:rPr lang="en-US" dirty="0">
                <a:ea typeface="ＭＳ Ｐゴシック" pitchFamily="34" charset="-128"/>
              </a:rPr>
              <a:t> query gets sampled with prob. </a:t>
            </a:r>
            <a:r>
              <a:rPr lang="en-US" i="1" dirty="0">
                <a:ea typeface="ＭＳ Ｐゴシック" pitchFamily="34" charset="-128"/>
              </a:rPr>
              <a:t>1/10</a:t>
            </a:r>
            <a:r>
              <a:rPr lang="en-US" dirty="0">
                <a:ea typeface="ＭＳ Ｐゴシック" pitchFamily="34" charset="-128"/>
              </a:rPr>
              <a:t>, </a:t>
            </a:r>
            <a:r>
              <a:rPr lang="en-US" baseline="0" dirty="0">
                <a:ea typeface="ＭＳ Ｐゴシック" pitchFamily="34" charset="-128"/>
              </a:rPr>
              <a:t> </a:t>
            </a:r>
            <a:r>
              <a:rPr lang="en-US" dirty="0">
                <a:ea typeface="ＭＳ Ｐゴシック" pitchFamily="34" charset="-128"/>
              </a:rPr>
              <a:t>2</a:t>
            </a:r>
            <a:r>
              <a:rPr lang="en-US" baseline="30000" dirty="0">
                <a:ea typeface="ＭＳ Ｐゴシック" pitchFamily="34" charset="-128"/>
              </a:rPr>
              <a:t>nd</a:t>
            </a:r>
            <a:r>
              <a:rPr lang="en-US" dirty="0">
                <a:ea typeface="ＭＳ Ｐゴシック" pitchFamily="34" charset="-128"/>
              </a:rPr>
              <a:t> also with </a:t>
            </a:r>
            <a:r>
              <a:rPr lang="en-US" i="1" dirty="0">
                <a:ea typeface="ＭＳ Ｐゴシック" pitchFamily="34" charset="-128"/>
              </a:rPr>
              <a:t>1/10</a:t>
            </a:r>
            <a:r>
              <a:rPr lang="en-US" dirty="0">
                <a:ea typeface="ＭＳ Ｐゴシック" pitchFamily="34" charset="-128"/>
              </a:rPr>
              <a:t>, there are d such queries:  </a:t>
            </a:r>
            <a:r>
              <a:rPr lang="en-US" i="1" dirty="0">
                <a:ea typeface="ＭＳ Ｐゴシック" pitchFamily="34" charset="-128"/>
              </a:rPr>
              <a:t>d/100</a:t>
            </a:r>
          </a:p>
          <a:p>
            <a:pPr marL="0" lvl="2" defTabSz="864931" eaLnBrk="1" fontAlgn="auto" hangingPunct="1">
              <a:spcBef>
                <a:spcPts val="0"/>
              </a:spcBef>
              <a:spcAft>
                <a:spcPts val="0"/>
              </a:spcAft>
              <a:defRPr/>
            </a:pPr>
            <a:r>
              <a:rPr lang="en-US" i="0" dirty="0">
                <a:ea typeface="ＭＳ Ｐゴシック" pitchFamily="34" charset="-128"/>
              </a:rPr>
              <a:t>18d/100</a:t>
            </a:r>
            <a:r>
              <a:rPr lang="en-US" i="0" baseline="0" dirty="0">
                <a:ea typeface="ＭＳ Ｐゴシック" pitchFamily="34" charset="-128"/>
              </a:rPr>
              <a:t> appear once. 1/10 for first to get selection and 9/10 for the second to not get selected. And the other way around so 18d/100</a:t>
            </a:r>
            <a:endParaRPr lang="en-US" i="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41</a:t>
            </a:fld>
            <a:endParaRPr lang="en-US"/>
          </a:p>
        </p:txBody>
      </p:sp>
    </p:spTree>
    <p:extLst>
      <p:ext uri="{BB962C8B-B14F-4D97-AF65-F5344CB8AC3E}">
        <p14:creationId xmlns:p14="http://schemas.microsoft.com/office/powerpoint/2010/main" val="236069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864931" eaLnBrk="1" fontAlgn="auto" hangingPunct="1">
              <a:spcBef>
                <a:spcPts val="0"/>
              </a:spcBef>
              <a:spcAft>
                <a:spcPts val="0"/>
              </a:spcAft>
              <a:defRPr/>
            </a:pPr>
            <a:r>
              <a:rPr lang="en-US" dirty="0">
                <a:ea typeface="ＭＳ Ｐゴシック" pitchFamily="34" charset="-128"/>
              </a:rPr>
              <a:t>d/100</a:t>
            </a:r>
            <a:r>
              <a:rPr lang="en-US" baseline="0" dirty="0">
                <a:ea typeface="ＭＳ Ｐゴシック" pitchFamily="34" charset="-128"/>
              </a:rPr>
              <a:t> appear twice</a:t>
            </a:r>
            <a:r>
              <a:rPr lang="en-US" dirty="0">
                <a:ea typeface="ＭＳ Ｐゴシック" pitchFamily="34" charset="-128"/>
              </a:rPr>
              <a:t>:</a:t>
            </a:r>
            <a:r>
              <a:rPr lang="en-US" baseline="0" dirty="0">
                <a:ea typeface="ＭＳ Ｐゴシック" pitchFamily="34" charset="-128"/>
              </a:rPr>
              <a:t> </a:t>
            </a:r>
            <a:r>
              <a:rPr lang="en-US" dirty="0">
                <a:ea typeface="ＭＳ Ｐゴシック" pitchFamily="34" charset="-128"/>
              </a:rPr>
              <a:t>1</a:t>
            </a:r>
            <a:r>
              <a:rPr lang="en-US" baseline="30000" dirty="0">
                <a:ea typeface="ＭＳ Ｐゴシック" pitchFamily="34" charset="-128"/>
              </a:rPr>
              <a:t>st</a:t>
            </a:r>
            <a:r>
              <a:rPr lang="en-US" dirty="0">
                <a:ea typeface="ＭＳ Ｐゴシック" pitchFamily="34" charset="-128"/>
              </a:rPr>
              <a:t> query gets sampled with prob. </a:t>
            </a:r>
            <a:r>
              <a:rPr lang="en-US" i="1" dirty="0">
                <a:ea typeface="ＭＳ Ｐゴシック" pitchFamily="34" charset="-128"/>
              </a:rPr>
              <a:t>1/10</a:t>
            </a:r>
            <a:r>
              <a:rPr lang="en-US" dirty="0">
                <a:ea typeface="ＭＳ Ｐゴシック" pitchFamily="34" charset="-128"/>
              </a:rPr>
              <a:t>, </a:t>
            </a:r>
            <a:r>
              <a:rPr lang="en-US" baseline="0" dirty="0">
                <a:ea typeface="ＭＳ Ｐゴシック" pitchFamily="34" charset="-128"/>
              </a:rPr>
              <a:t> </a:t>
            </a:r>
            <a:r>
              <a:rPr lang="en-US" dirty="0">
                <a:ea typeface="ＭＳ Ｐゴシック" pitchFamily="34" charset="-128"/>
              </a:rPr>
              <a:t>2</a:t>
            </a:r>
            <a:r>
              <a:rPr lang="en-US" baseline="30000" dirty="0">
                <a:ea typeface="ＭＳ Ｐゴシック" pitchFamily="34" charset="-128"/>
              </a:rPr>
              <a:t>nd</a:t>
            </a:r>
            <a:r>
              <a:rPr lang="en-US" dirty="0">
                <a:ea typeface="ＭＳ Ｐゴシック" pitchFamily="34" charset="-128"/>
              </a:rPr>
              <a:t> also with </a:t>
            </a:r>
            <a:r>
              <a:rPr lang="en-US" i="1" dirty="0">
                <a:ea typeface="ＭＳ Ｐゴシック" pitchFamily="34" charset="-128"/>
              </a:rPr>
              <a:t>1/10</a:t>
            </a:r>
            <a:r>
              <a:rPr lang="en-US" dirty="0">
                <a:ea typeface="ＭＳ Ｐゴシック" pitchFamily="34" charset="-128"/>
              </a:rPr>
              <a:t>, there are d such queries:  </a:t>
            </a:r>
            <a:r>
              <a:rPr lang="en-US" i="1" dirty="0">
                <a:ea typeface="ＭＳ Ｐゴシック" pitchFamily="34" charset="-128"/>
              </a:rPr>
              <a:t>d/100</a:t>
            </a:r>
          </a:p>
          <a:p>
            <a:pPr marL="0" lvl="2" defTabSz="864931" eaLnBrk="1" fontAlgn="auto" hangingPunct="1">
              <a:spcBef>
                <a:spcPts val="0"/>
              </a:spcBef>
              <a:spcAft>
                <a:spcPts val="0"/>
              </a:spcAft>
              <a:defRPr/>
            </a:pPr>
            <a:r>
              <a:rPr lang="en-US" i="0" dirty="0">
                <a:ea typeface="ＭＳ Ｐゴシック" pitchFamily="34" charset="-128"/>
              </a:rPr>
              <a:t>18d/100</a:t>
            </a:r>
            <a:r>
              <a:rPr lang="en-US" i="0" baseline="0" dirty="0">
                <a:ea typeface="ＭＳ Ｐゴシック" pitchFamily="34" charset="-128"/>
              </a:rPr>
              <a:t> appear once. 1/10 for first to get selection and 9/10 for the second to not get selected. And the other way around so 18d/100</a:t>
            </a:r>
            <a:endParaRPr lang="en-US" i="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42</a:t>
            </a:fld>
            <a:endParaRPr lang="en-US"/>
          </a:p>
        </p:txBody>
      </p:sp>
    </p:spTree>
    <p:extLst>
      <p:ext uri="{BB962C8B-B14F-4D97-AF65-F5344CB8AC3E}">
        <p14:creationId xmlns:p14="http://schemas.microsoft.com/office/powerpoint/2010/main" val="424935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B43A95-17B9-AF45-8935-52EA7550E648}" type="slidenum">
              <a:rPr lang="en-US"/>
              <a:pPr>
                <a:defRPr/>
              </a:pPr>
              <a:t>45</a:t>
            </a:fld>
            <a:endParaRPr lang="en-US"/>
          </a:p>
        </p:txBody>
      </p:sp>
      <p:sp>
        <p:nvSpPr>
          <p:cNvPr id="531458"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xmlns="" val="1"/>
            </a:ext>
          </a:extLst>
        </p:spPr>
      </p:sp>
      <p:sp>
        <p:nvSpPr>
          <p:cNvPr id="5314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1F3B6F-4D8E-AE44-AA79-A9828C2A4C6C}" type="slidenum">
              <a:rPr lang="en-US"/>
              <a:pPr>
                <a:defRPr/>
              </a:pPr>
              <a:t>46</a:t>
            </a:fld>
            <a:endParaRPr lang="en-US"/>
          </a:p>
        </p:txBody>
      </p:sp>
      <p:sp>
        <p:nvSpPr>
          <p:cNvPr id="533506"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xmlns="" val="1"/>
            </a:ext>
          </a:extLst>
        </p:spPr>
      </p:sp>
      <p:sp>
        <p:nvSpPr>
          <p:cNvPr id="5335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FCADEB-461F-304F-BE3B-FB6A6ECA86F6}" type="slidenum">
              <a:rPr lang="en-US"/>
              <a:pPr>
                <a:defRPr/>
              </a:pPr>
              <a:t>47</a:t>
            </a:fld>
            <a:endParaRPr lang="en-US"/>
          </a:p>
        </p:txBody>
      </p:sp>
      <p:sp>
        <p:nvSpPr>
          <p:cNvPr id="535554"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xmlns="" val="1"/>
            </a:ext>
          </a:extLst>
        </p:spPr>
      </p:sp>
      <p:sp>
        <p:nvSpPr>
          <p:cNvPr id="53555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297959-0191-4148-A668-1C1E5DE753A8}" type="slidenum">
              <a:rPr lang="en-US"/>
              <a:pPr>
                <a:defRPr/>
              </a:pPr>
              <a:t>48</a:t>
            </a:fld>
            <a:endParaRPr lang="en-US"/>
          </a:p>
        </p:txBody>
      </p:sp>
      <p:sp>
        <p:nvSpPr>
          <p:cNvPr id="537602"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xmlns="" val="1"/>
            </a:ext>
          </a:extLst>
        </p:spPr>
      </p:sp>
      <p:sp>
        <p:nvSpPr>
          <p:cNvPr id="53760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A proposed solution to</a:t>
            </a:r>
            <a:r>
              <a:rPr lang="en-US" sz="2800" kern="1200" baseline="0" dirty="0">
                <a:solidFill>
                  <a:schemeClr val="tx1"/>
                </a:solidFill>
                <a:effectLst/>
                <a:latin typeface="+mn-lt"/>
                <a:ea typeface="+mn-ea"/>
                <a:cs typeface="+mn-cs"/>
              </a:rPr>
              <a:t> reduce the complexity of this problem is given by the LSH technique</a:t>
            </a: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-Since we only want to find the most similar</a:t>
            </a:r>
            <a:r>
              <a:rPr lang="en-US" sz="2800" kern="1200" baseline="0" dirty="0">
                <a:solidFill>
                  <a:schemeClr val="tx1"/>
                </a:solidFill>
                <a:effectLst/>
                <a:latin typeface="+mn-lt"/>
                <a:ea typeface="+mn-ea"/>
                <a:cs typeface="+mn-cs"/>
              </a:rPr>
              <a:t> </a:t>
            </a:r>
            <a:r>
              <a:rPr lang="en-US" sz="2800" kern="1200" dirty="0">
                <a:solidFill>
                  <a:schemeClr val="tx1"/>
                </a:solidFill>
                <a:effectLst/>
                <a:latin typeface="+mn-lt"/>
                <a:ea typeface="+mn-ea"/>
                <a:cs typeface="+mn-cs"/>
              </a:rPr>
              <a:t>of all pairs that are either above some lower bound we need to focus on streams that are likely to be similar without investigating every pair.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-The LSH technique: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a:t>Allows to find the most similar pairs above some lower bound without computing all similarity measures</a:t>
            </a:r>
          </a:p>
          <a:p>
            <a:pPr lvl="1"/>
            <a:r>
              <a:rPr lang="en-US" sz="2800" dirty="0"/>
              <a:t>Not 100% accurate since it may not find some of the similar pairs</a:t>
            </a:r>
          </a:p>
          <a:p>
            <a:pPr lvl="1"/>
            <a:r>
              <a:rPr lang="en-US" sz="2800" dirty="0"/>
              <a:t>We can reduce the probability that we have a such pairs</a:t>
            </a: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p>
            <a:endParaRPr lang="en-US" sz="2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-One general approach to LSH is to hash items several times, in such a way that similar items are more likely to be hashed to the same bucket than dissimilar ones. </a:t>
            </a:r>
            <a:r>
              <a:rPr lang="en-US" sz="2800" dirty="0"/>
              <a:t>One object may be hashed to more than one hash buckets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 We then consider any pair that hashed to the same bucket for any of the </a:t>
            </a:r>
            <a:r>
              <a:rPr lang="en-US" sz="2800" kern="1200" dirty="0" err="1">
                <a:solidFill>
                  <a:schemeClr val="tx1"/>
                </a:solidFill>
                <a:effectLst/>
                <a:latin typeface="+mn-lt"/>
                <a:ea typeface="+mn-ea"/>
                <a:cs typeface="+mn-cs"/>
              </a:rPr>
              <a:t>hashings</a:t>
            </a:r>
            <a:r>
              <a:rPr lang="en-US" sz="2800" kern="1200" dirty="0">
                <a:solidFill>
                  <a:schemeClr val="tx1"/>
                </a:solidFill>
                <a:effectLst/>
                <a:latin typeface="+mn-lt"/>
                <a:ea typeface="+mn-ea"/>
                <a:cs typeface="+mn-cs"/>
              </a:rPr>
              <a:t> to be a candidate pair. We check only the candidate pairs for similarity. The hope is that most of the dissimilar pairs will never hash to the same bucket, and therefore will never be checked. </a:t>
            </a:r>
            <a:endParaRPr lang="en-US" sz="2800" dirty="0"/>
          </a:p>
          <a:p>
            <a:endParaRPr lang="en-US" sz="2800" dirty="0"/>
          </a:p>
        </p:txBody>
      </p:sp>
      <p:sp>
        <p:nvSpPr>
          <p:cNvPr id="4" name="Slide Number Placeholder 3"/>
          <p:cNvSpPr>
            <a:spLocks noGrp="1"/>
          </p:cNvSpPr>
          <p:nvPr>
            <p:ph type="sldNum" sz="quarter" idx="10"/>
          </p:nvPr>
        </p:nvSpPr>
        <p:spPr/>
        <p:txBody>
          <a:bodyPr/>
          <a:lstStyle/>
          <a:p>
            <a:fld id="{971983FD-0EDC-E84C-A1FE-19D53453A495}" type="slidenum">
              <a:rPr lang="en-US" smtClean="0"/>
              <a:pPr/>
              <a:t>51</a:t>
            </a:fld>
            <a:endParaRPr lang="en-US"/>
          </a:p>
        </p:txBody>
      </p:sp>
    </p:spTree>
    <p:extLst>
      <p:ext uri="{BB962C8B-B14F-4D97-AF65-F5344CB8AC3E}">
        <p14:creationId xmlns:p14="http://schemas.microsoft.com/office/powerpoint/2010/main" val="416606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B9E877-0E43-B249-88D5-7B9AFED89ADF}" type="slidenum">
              <a:rPr lang="en-US" smtClean="0"/>
              <a:pPr>
                <a:defRPr/>
              </a:pPr>
              <a:t>62</a:t>
            </a:fld>
            <a:endParaRPr lang="en-US"/>
          </a:p>
        </p:txBody>
      </p:sp>
    </p:spTree>
    <p:extLst>
      <p:ext uri="{BB962C8B-B14F-4D97-AF65-F5344CB8AC3E}">
        <p14:creationId xmlns:p14="http://schemas.microsoft.com/office/powerpoint/2010/main" val="2360555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EBE360-192D-184B-823A-9F9B46C6A6A7}" type="slidenum">
              <a:rPr lang="en-US"/>
              <a:pPr>
                <a:defRPr/>
              </a:pPr>
              <a:t>71</a:t>
            </a:fld>
            <a:endParaRPr lang="en-US"/>
          </a:p>
        </p:txBody>
      </p:sp>
      <p:sp>
        <p:nvSpPr>
          <p:cNvPr id="34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406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1005B4-2174-7A41-933A-17A6DD2F6BD8}" type="slidenum">
              <a:rPr lang="en-US"/>
              <a:pPr>
                <a:defRPr/>
              </a:pPr>
              <a:t>72</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611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usually do not get all useful properties.   Easy to add is important</a:t>
            </a:r>
            <a:r>
              <a:rPr lang="en-US" baseline="0" dirty="0"/>
              <a:t> for streams.  </a:t>
            </a:r>
            <a:r>
              <a:rPr lang="en-US" baseline="0" dirty="0" err="1"/>
              <a:t>Mergeability</a:t>
            </a:r>
            <a:endParaRPr lang="en-US" baseline="0" dirty="0"/>
          </a:p>
          <a:p>
            <a:r>
              <a:rPr lang="en-US" baseline="0" dirty="0"/>
              <a:t>for distributing the computation.</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31</a:t>
            </a:fld>
            <a:endParaRPr lang="en-US"/>
          </a:p>
        </p:txBody>
      </p:sp>
    </p:spTree>
    <p:extLst>
      <p:ext uri="{BB962C8B-B14F-4D97-AF65-F5344CB8AC3E}">
        <p14:creationId xmlns:p14="http://schemas.microsoft.com/office/powerpoint/2010/main" val="416363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27DB45-1201-BB46-AF47-7F0D4C79E7E7}" type="slidenum">
              <a:rPr lang="en-US"/>
              <a:pPr>
                <a:defRPr/>
              </a:pPr>
              <a:t>73</a:t>
            </a:fld>
            <a:endParaRPr lang="en-US"/>
          </a:p>
        </p:txBody>
      </p:sp>
      <p:sp>
        <p:nvSpPr>
          <p:cNvPr id="849922" name="Rectangle 2"/>
          <p:cNvSpPr>
            <a:spLocks noGrp="1" noRot="1" noChangeAspect="1" noChangeArrowheads="1" noTextEdit="1"/>
          </p:cNvSpPr>
          <p:nvPr>
            <p:ph type="sldImg"/>
          </p:nvPr>
        </p:nvSpPr>
        <p:spPr>
          <a:xfrm>
            <a:off x="1144588" y="684213"/>
            <a:ext cx="4570412" cy="3429000"/>
          </a:xfrm>
          <a:ln/>
          <a:extLst>
            <a:ext uri="{FAA26D3D-D897-4be2-8F04-BA451C77F1D7}">
              <ma14:placeholderFlag xmlns:ma14="http://schemas.microsoft.com/office/mac/drawingml/2011/main" xmlns="" val="1"/>
            </a:ext>
          </a:extLst>
        </p:spPr>
      </p:sp>
      <p:sp>
        <p:nvSpPr>
          <p:cNvPr id="849923" name="Rectangle 3"/>
          <p:cNvSpPr>
            <a:spLocks noGrp="1" noChangeArrowheads="1"/>
          </p:cNvSpPr>
          <p:nvPr>
            <p:ph type="body" idx="1"/>
          </p:nvPr>
        </p:nvSpPr>
        <p:spPr>
          <a:xfrm>
            <a:off x="913805" y="4343703"/>
            <a:ext cx="5030391" cy="4115405"/>
          </a:xfrm>
        </p:spPr>
        <p:txBody>
          <a:bodyPr/>
          <a:lstStyle/>
          <a:p>
            <a:pPr eaLnBrk="1" hangingPunct="1">
              <a:defRPr/>
            </a:pPr>
            <a:endParaRPr lang="en-GB">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386B6F-E59E-7742-A874-FB143188C4FD}" type="slidenum">
              <a:rPr lang="en-US"/>
              <a:pPr>
                <a:defRPr/>
              </a:pPr>
              <a:t>74</a:t>
            </a:fld>
            <a:endParaRPr lang="en-US"/>
          </a:p>
        </p:txBody>
      </p:sp>
      <p:sp>
        <p:nvSpPr>
          <p:cNvPr id="48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02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386B6F-E59E-7742-A874-FB143188C4FD}" type="slidenum">
              <a:rPr lang="en-US"/>
              <a:pPr>
                <a:defRPr/>
              </a:pPr>
              <a:t>75</a:t>
            </a:fld>
            <a:endParaRPr lang="en-US"/>
          </a:p>
        </p:txBody>
      </p:sp>
      <p:sp>
        <p:nvSpPr>
          <p:cNvPr id="48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025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440708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3FDE25-E610-6C43-A66A-D2FBA4094ACC}" type="slidenum">
              <a:rPr lang="en-US"/>
              <a:pPr>
                <a:defRPr/>
              </a:pPr>
              <a:t>107</a:t>
            </a:fld>
            <a:endParaRPr lang="en-US"/>
          </a:p>
        </p:txBody>
      </p:sp>
      <p:sp>
        <p:nvSpPr>
          <p:cNvPr id="85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5299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097314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B4779B-8E2D-5048-9CA6-D9F10D15FF9A}" type="slidenum">
              <a:rPr lang="en-US"/>
              <a:pPr>
                <a:defRPr/>
              </a:pPr>
              <a:t>108</a:t>
            </a:fld>
            <a:endParaRPr lang="en-US"/>
          </a:p>
        </p:txBody>
      </p:sp>
      <p:sp>
        <p:nvSpPr>
          <p:cNvPr id="85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5504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510792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2A203D-F0A7-7D4A-AF96-C697C8F482BB}" type="slidenum">
              <a:rPr lang="en-US"/>
              <a:pPr>
                <a:defRPr/>
              </a:pPr>
              <a:t>110</a:t>
            </a:fld>
            <a:endParaRPr lang="en-US"/>
          </a:p>
        </p:txBody>
      </p:sp>
      <p:sp>
        <p:nvSpPr>
          <p:cNvPr id="85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5709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054237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99747B-9E81-384D-BEBC-DD5A27F00AE5}" type="slidenum">
              <a:rPr lang="en-US"/>
              <a:pPr>
                <a:defRPr/>
              </a:pPr>
              <a:t>111</a:t>
            </a:fld>
            <a:endParaRPr lang="en-US"/>
          </a:p>
        </p:txBody>
      </p:sp>
      <p:sp>
        <p:nvSpPr>
          <p:cNvPr id="393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321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48216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when we need to count many things (network</a:t>
            </a:r>
            <a:r>
              <a:rPr lang="en-US" baseline="0" dirty="0"/>
              <a:t> flows) at the same time.  Want to use smaller registers.</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32</a:t>
            </a:fld>
            <a:endParaRPr lang="en-US"/>
          </a:p>
        </p:txBody>
      </p:sp>
    </p:spTree>
    <p:extLst>
      <p:ext uri="{BB962C8B-B14F-4D97-AF65-F5344CB8AC3E}">
        <p14:creationId xmlns:p14="http://schemas.microsoft.com/office/powerpoint/2010/main" val="154054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AC285D-1215-3A4B-BC4E-52CE43DCCF35}" type="slidenum">
              <a:rPr lang="en-US"/>
              <a:pPr>
                <a:defRPr/>
              </a:pPr>
              <a:t>33</a:t>
            </a:fld>
            <a:endParaRPr lang="en-US"/>
          </a:p>
        </p:txBody>
      </p:sp>
      <p:sp>
        <p:nvSpPr>
          <p:cNvPr id="515074"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xmlns="" val="1"/>
            </a:ext>
          </a:extLst>
        </p:spPr>
      </p:sp>
      <p:sp>
        <p:nvSpPr>
          <p:cNvPr id="5150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CFA61F-CEA2-3346-A408-DCF2C9BE17DC}" type="slidenum">
              <a:rPr lang="en-US"/>
              <a:pPr>
                <a:defRPr/>
              </a:pPr>
              <a:t>34</a:t>
            </a:fld>
            <a:endParaRPr lang="en-US"/>
          </a:p>
        </p:txBody>
      </p:sp>
      <p:sp>
        <p:nvSpPr>
          <p:cNvPr id="519170"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ma14="http://schemas.microsoft.com/office/mac/drawingml/2011/main" xmlns="" val="1"/>
            </a:ext>
          </a:extLst>
        </p:spPr>
      </p:sp>
      <p:sp>
        <p:nvSpPr>
          <p:cNvPr id="519171" name="Rectangle 3"/>
          <p:cNvSpPr>
            <a:spLocks noGrp="1" noChangeArrowheads="1"/>
          </p:cNvSpPr>
          <p:nvPr>
            <p:ph type="body" idx="1"/>
          </p:nvPr>
        </p:nvSpPr>
        <p:spPr>
          <a:xfrm>
            <a:off x="915294" y="4342190"/>
            <a:ext cx="5027414" cy="4112381"/>
          </a:xfrm>
        </p:spPr>
        <p:txBody>
          <a:bodyPr/>
          <a:lstStyle/>
          <a:p>
            <a:pPr eaLnBrk="1" hangingPunct="1">
              <a:defRPr/>
            </a:pPr>
            <a:endParaRPr lang="de-DE">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503273-78FE-444D-9E54-7E4C381639B5}" type="slidenum">
              <a:rPr lang="en-US"/>
              <a:pPr>
                <a:defRPr/>
              </a:pPr>
              <a:t>35</a:t>
            </a:fld>
            <a:endParaRPr lang="en-US"/>
          </a:p>
        </p:txBody>
      </p:sp>
      <p:sp>
        <p:nvSpPr>
          <p:cNvPr id="521218"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ma14="http://schemas.microsoft.com/office/mac/drawingml/2011/main" xmlns="" val="1"/>
            </a:ext>
          </a:extLst>
        </p:spPr>
      </p:sp>
      <p:sp>
        <p:nvSpPr>
          <p:cNvPr id="521219" name="Rectangle 3"/>
          <p:cNvSpPr>
            <a:spLocks noGrp="1" noChangeArrowheads="1"/>
          </p:cNvSpPr>
          <p:nvPr>
            <p:ph type="body" idx="1"/>
          </p:nvPr>
        </p:nvSpPr>
        <p:spPr>
          <a:xfrm>
            <a:off x="915294" y="4342190"/>
            <a:ext cx="5027414" cy="4112381"/>
          </a:xfrm>
        </p:spPr>
        <p:txBody>
          <a:bodyPr/>
          <a:lstStyle/>
          <a:p>
            <a:pPr eaLnBrk="1" hangingPunct="1">
              <a:defRPr/>
            </a:pPr>
            <a:endParaRPr lang="de-DE">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66AA32-7D42-5043-9411-AF6D2E3689BF}" type="slidenum">
              <a:rPr lang="en-US"/>
              <a:pPr>
                <a:defRPr/>
              </a:pPr>
              <a:t>36</a:t>
            </a:fld>
            <a:endParaRPr lang="en-US"/>
          </a:p>
        </p:txBody>
      </p:sp>
      <p:sp>
        <p:nvSpPr>
          <p:cNvPr id="529410"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ma14="http://schemas.microsoft.com/office/mac/drawingml/2011/main" xmlns="" val="1"/>
            </a:ext>
          </a:extLst>
        </p:spPr>
      </p:sp>
      <p:sp>
        <p:nvSpPr>
          <p:cNvPr id="529411" name="Rectangle 3"/>
          <p:cNvSpPr>
            <a:spLocks noGrp="1" noChangeArrowheads="1"/>
          </p:cNvSpPr>
          <p:nvPr>
            <p:ph type="body" idx="1"/>
          </p:nvPr>
        </p:nvSpPr>
        <p:spPr>
          <a:xfrm>
            <a:off x="915294" y="4342190"/>
            <a:ext cx="5027414" cy="4112381"/>
          </a:xfrm>
        </p:spPr>
        <p:txBody>
          <a:bodyPr/>
          <a:lstStyle/>
          <a:p>
            <a:pPr eaLnBrk="1" hangingPunct="1">
              <a:defRPr/>
            </a:pPr>
            <a:endParaRPr lang="de-DE">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2BBA9225-A7B0-584A-B6A1-E33E63A02D32}" type="slidenum">
              <a:rPr lang="en-US"/>
              <a:pPr>
                <a:defRPr/>
              </a:pPr>
              <a:t>37</a:t>
            </a:fld>
            <a:endParaRPr lang="en-US"/>
          </a:p>
        </p:txBody>
      </p:sp>
      <p:sp>
        <p:nvSpPr>
          <p:cNvPr id="164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48643" name="Rectangle 3"/>
          <p:cNvSpPr>
            <a:spLocks noGrp="1" noChangeArrowheads="1"/>
          </p:cNvSpPr>
          <p:nvPr>
            <p:ph type="body" idx="1"/>
          </p:nvPr>
        </p:nvSpPr>
        <p:spPr/>
        <p:txBody>
          <a:bodyPr/>
          <a:lstStyle/>
          <a:p>
            <a:pPr>
              <a:defRPr/>
            </a:pPr>
            <a:endParaRPr lang="de-DE">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176F5A90-7EBE-4C43-90D5-07D1E57B79AF}" type="slidenum">
              <a:rPr lang="en-US"/>
              <a:pPr>
                <a:defRPr/>
              </a:pPr>
              <a:t>38</a:t>
            </a:fld>
            <a:endParaRPr lang="en-US"/>
          </a:p>
        </p:txBody>
      </p:sp>
      <p:sp>
        <p:nvSpPr>
          <p:cNvPr id="165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50691" name="Rectangle 3"/>
          <p:cNvSpPr>
            <a:spLocks noGrp="1" noChangeArrowheads="1"/>
          </p:cNvSpPr>
          <p:nvPr>
            <p:ph type="body" idx="1"/>
          </p:nvPr>
        </p:nvSpPr>
        <p:spPr/>
        <p:txBody>
          <a:bodyPr/>
          <a:lstStyle/>
          <a:p>
            <a:pPr>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6A8B246-3330-9542-98E8-0D009F9309E6}" type="slidenum">
              <a:rPr lang="de-DE"/>
              <a:pPr>
                <a:defRPr/>
              </a:pPr>
              <a:t>‹#›</a:t>
            </a:fld>
            <a:endParaRPr lang="de-DE"/>
          </a:p>
        </p:txBody>
      </p:sp>
    </p:spTree>
    <p:extLst>
      <p:ext uri="{BB962C8B-B14F-4D97-AF65-F5344CB8AC3E}">
        <p14:creationId xmlns:p14="http://schemas.microsoft.com/office/powerpoint/2010/main" val="200173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Inhaltsplatzhalter 2"/>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4E55964-1ACB-E742-83A7-6D5C6D2D6D17}" type="slidenum">
              <a:rPr lang="de-DE"/>
              <a:pPr>
                <a:defRPr/>
              </a:pPr>
              <a:t>‹#›</a:t>
            </a:fld>
            <a:endParaRPr lang="de-DE"/>
          </a:p>
        </p:txBody>
      </p:sp>
    </p:spTree>
    <p:extLst>
      <p:ext uri="{BB962C8B-B14F-4D97-AF65-F5344CB8AC3E}">
        <p14:creationId xmlns:p14="http://schemas.microsoft.com/office/powerpoint/2010/main" val="327821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chor="ctr">
            <a:noAutofit/>
          </a:bodyPr>
          <a:lstStyle>
            <a:lvl1pPr>
              <a:lnSpc>
                <a:spcPct val="100000"/>
              </a:lnSpc>
              <a:defRPr/>
            </a:lvl1pPr>
          </a:lstStyle>
          <a:p>
            <a:r>
              <a:rPr lang="de-DE"/>
              <a:t>Titelmasterformat durch Klicken bearbeiten</a:t>
            </a:r>
            <a:endParaRPr lang="de-DE" dirty="0"/>
          </a:p>
        </p:txBody>
      </p:sp>
      <p:sp>
        <p:nvSpPr>
          <p:cNvPr id="9" name="Textplatzhalter 7"/>
          <p:cNvSpPr>
            <a:spLocks noGrp="1"/>
          </p:cNvSpPr>
          <p:nvPr>
            <p:ph type="body" sz="quarter" idx="13"/>
          </p:nvPr>
        </p:nvSpPr>
        <p:spPr>
          <a:xfrm>
            <a:off x="323850" y="854994"/>
            <a:ext cx="8496300" cy="336244"/>
          </a:xfrm>
        </p:spPr>
        <p:txBody>
          <a:bodyPr lIns="0" tIns="0" rIns="0" bIns="0">
            <a:noAutofit/>
          </a:bodyPr>
          <a:lstStyle>
            <a:lvl1pPr>
              <a:buNone/>
              <a:defRPr sz="2000"/>
            </a:lvl1pPr>
          </a:lstStyle>
          <a:p>
            <a:pPr lvl="0"/>
            <a:r>
              <a:rPr lang="de-DE"/>
              <a:t>Textmasterformate durch Klicken bearbeiten</a:t>
            </a:r>
          </a:p>
        </p:txBody>
      </p:sp>
      <p:sp>
        <p:nvSpPr>
          <p:cNvPr id="4" name="Datumsplatzhalter 2"/>
          <p:cNvSpPr>
            <a:spLocks noGrp="1"/>
          </p:cNvSpPr>
          <p:nvPr>
            <p:ph type="dt" sz="half" idx="14"/>
          </p:nvPr>
        </p:nvSpPr>
        <p:spPr>
          <a:xfrm>
            <a:off x="457200" y="6356350"/>
            <a:ext cx="2133600" cy="365125"/>
          </a:xfrm>
          <a:prstGeom prst="rect">
            <a:avLst/>
          </a:prstGeom>
        </p:spPr>
        <p:txBody>
          <a:bodyPr/>
          <a:lstStyle>
            <a:lvl1pPr>
              <a:defRPr/>
            </a:lvl1pPr>
          </a:lstStyle>
          <a:p>
            <a:pPr>
              <a:defRPr/>
            </a:pPr>
            <a:fld id="{70CF5F6B-0EF4-0A45-A5AE-A60FF9680772}" type="datetime1">
              <a:rPr lang="de-DE"/>
              <a:pPr>
                <a:defRPr/>
              </a:pPr>
              <a:t>05.02.23</a:t>
            </a:fld>
            <a:endParaRPr lang="de-DE" dirty="0"/>
          </a:p>
        </p:txBody>
      </p:sp>
      <p:sp>
        <p:nvSpPr>
          <p:cNvPr id="5" name="Fußzeilenplatzhalter 3"/>
          <p:cNvSpPr>
            <a:spLocks noGrp="1"/>
          </p:cNvSpPr>
          <p:nvPr>
            <p:ph type="ftr" sz="quarter" idx="15"/>
          </p:nvPr>
        </p:nvSpPr>
        <p:spPr>
          <a:xfrm>
            <a:off x="3124200" y="6356350"/>
            <a:ext cx="2895600" cy="365125"/>
          </a:xfrm>
          <a:prstGeom prst="rect">
            <a:avLst/>
          </a:prstGeom>
        </p:spPr>
        <p:txBody>
          <a:bodyPr/>
          <a:lstStyle>
            <a:lvl1pPr>
              <a:defRPr/>
            </a:lvl1pPr>
          </a:lstStyle>
          <a:p>
            <a:pPr>
              <a:defRPr/>
            </a:pPr>
            <a:r>
              <a:rPr lang="de-DE"/>
              <a:t>Christian Matzat 14.Februar 2012</a:t>
            </a:r>
            <a:endParaRPr lang="de-DE" dirty="0"/>
          </a:p>
        </p:txBody>
      </p:sp>
      <p:sp>
        <p:nvSpPr>
          <p:cNvPr id="6" name="Foliennummernplatzhalter 4"/>
          <p:cNvSpPr>
            <a:spLocks noGrp="1"/>
          </p:cNvSpPr>
          <p:nvPr>
            <p:ph type="sldNum" sz="quarter" idx="16"/>
          </p:nvPr>
        </p:nvSpPr>
        <p:spPr/>
        <p:txBody>
          <a:bodyPr/>
          <a:lstStyle>
            <a:lvl1pPr>
              <a:defRPr/>
            </a:lvl1pPr>
          </a:lstStyle>
          <a:p>
            <a:pPr>
              <a:defRPr/>
            </a:pPr>
            <a:fld id="{E018BC72-DE70-DA4A-8022-86E03E264BEA}" type="slidenum">
              <a:rPr lang="de-DE"/>
              <a:pPr>
                <a:defRPr/>
              </a:pPr>
              <a:t>‹#›</a:t>
            </a:fld>
            <a:endParaRPr lang="de-DE" dirty="0"/>
          </a:p>
        </p:txBody>
      </p:sp>
    </p:spTree>
    <p:extLst>
      <p:ext uri="{BB962C8B-B14F-4D97-AF65-F5344CB8AC3E}">
        <p14:creationId xmlns:p14="http://schemas.microsoft.com/office/powerpoint/2010/main" val="809107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596E9E2-63BE-0548-850C-820607A00EB7}" type="slidenum">
              <a:rPr lang="de-DE"/>
              <a:pPr>
                <a:defRPr/>
              </a:pPr>
              <a:t>‹#›</a:t>
            </a:fld>
            <a:endParaRPr lang="de-DE" dirty="0"/>
          </a:p>
        </p:txBody>
      </p:sp>
      <p:pic>
        <p:nvPicPr>
          <p:cNvPr id="1027" name="Picture 45" descr="Logo_ImFoc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pic>
        <p:nvPicPr>
          <p:cNvPr id="1032" name="Bild 48" descr="Logo_Inst_InfSys_P309.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3" r:id="rId1"/>
    <p:sldLayoutId id="2147484184" r:id="rId2"/>
    <p:sldLayoutId id="2147484186" r:id="rId3"/>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helsinki.fi/"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2.wmf"/><Relationship Id="rId5" Type="http://schemas.openxmlformats.org/officeDocument/2006/relationships/oleObject" Target="../embeddings/oleObject19.bin"/><Relationship Id="rId4" Type="http://schemas.openxmlformats.org/officeDocument/2006/relationships/image" Target="../media/image61.wmf"/></Relationships>
</file>

<file path=ppt/slides/_rels/slide10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tiff"/></Relationships>
</file>

<file path=ppt/slides/_rels/slide1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6.bin"/><Relationship Id="rId18" Type="http://schemas.openxmlformats.org/officeDocument/2006/relationships/image" Target="../media/image23.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9.wmf"/><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image" Target="../media/image15.emf"/><Relationship Id="rId9" Type="http://schemas.openxmlformats.org/officeDocument/2006/relationships/oleObject" Target="../embeddings/oleObject4.bin"/><Relationship Id="rId14" Type="http://schemas.openxmlformats.org/officeDocument/2006/relationships/image" Target="../media/image20.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27.png"/><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24.wmf"/><Relationship Id="rId9"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2.png"/><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1.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0.wmf"/><Relationship Id="rId4" Type="http://schemas.openxmlformats.org/officeDocument/2006/relationships/image" Target="../media/image28.wmf"/><Relationship Id="rId9"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gif"/><Relationship Id="rId1" Type="http://schemas.openxmlformats.org/officeDocument/2006/relationships/slideLayout" Target="../slideLayouts/slideLayout3.xml"/><Relationship Id="rId5" Type="http://schemas.openxmlformats.org/officeDocument/2006/relationships/image" Target="../media/image36.jpg"/><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helsinki.fi/"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hyperlink" Target="http://www.helsinki.fi/"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0040" y="1484784"/>
            <a:ext cx="7772400" cy="1470025"/>
          </a:xfrm>
        </p:spPr>
        <p:txBody>
          <a:bodyPr/>
          <a:lstStyle/>
          <a:p>
            <a:pPr eaLnBrk="1" hangingPunct="1">
              <a:defRPr/>
            </a:pPr>
            <a:r>
              <a:rPr lang="de-DE" b="1" dirty="0"/>
              <a:t>Non-Standard-Datenbanken und</a:t>
            </a:r>
            <a:br>
              <a:rPr lang="de-DE" b="1" dirty="0"/>
            </a:br>
            <a:r>
              <a:rPr lang="de-DE" b="1" dirty="0"/>
              <a:t>Data Mining</a:t>
            </a:r>
            <a:endParaRPr lang="de-DE" dirty="0">
              <a:cs typeface="+mj-cs"/>
            </a:endParaRPr>
          </a:p>
        </p:txBody>
      </p:sp>
      <p:sp>
        <p:nvSpPr>
          <p:cNvPr id="3" name="Untertitel 2"/>
          <p:cNvSpPr>
            <a:spLocks noGrp="1"/>
          </p:cNvSpPr>
          <p:nvPr>
            <p:ph type="subTitle" idx="1"/>
          </p:nvPr>
        </p:nvSpPr>
        <p:spPr>
          <a:xfrm>
            <a:off x="827088" y="2708275"/>
            <a:ext cx="7632700" cy="3384550"/>
          </a:xfrm>
        </p:spPr>
        <p:txBody>
          <a:bodyPr/>
          <a:lstStyle/>
          <a:p>
            <a:pPr eaLnBrk="1" hangingPunct="1">
              <a:defRPr/>
            </a:pPr>
            <a:r>
              <a:rPr lang="de-DE" dirty="0">
                <a:cs typeface="+mn-cs"/>
              </a:rPr>
              <a:t>Approximationstechniken</a:t>
            </a:r>
          </a:p>
          <a:p>
            <a:pPr eaLnBrk="1" hangingPunct="1">
              <a:defRPr/>
            </a:pPr>
            <a:endParaRPr lang="de-DE" dirty="0">
              <a:cs typeface="+mn-cs"/>
            </a:endParaRPr>
          </a:p>
          <a:p>
            <a:pPr eaLnBrk="1" hangingPunct="1">
              <a:defRPr/>
            </a:pPr>
            <a:endParaRPr lang="de-DE" dirty="0">
              <a:cs typeface="+mn-cs"/>
            </a:endParaRPr>
          </a:p>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de-DE" dirty="0"/>
              <a:t>Analyse: Werfen von Pfeilen(2)</a:t>
            </a:r>
          </a:p>
        </p:txBody>
      </p:sp>
      <p:sp>
        <p:nvSpPr>
          <p:cNvPr id="28" name="Content Placeholder 27"/>
          <p:cNvSpPr>
            <a:spLocks noGrp="1"/>
          </p:cNvSpPr>
          <p:nvPr>
            <p:ph idx="1"/>
          </p:nvPr>
        </p:nvSpPr>
        <p:spPr>
          <a:xfrm>
            <a:off x="457200" y="1371601"/>
            <a:ext cx="8229600" cy="2133600"/>
          </a:xfrm>
        </p:spPr>
        <p:txBody>
          <a:bodyPr/>
          <a:lstStyle/>
          <a:p>
            <a:r>
              <a:rPr lang="de-DE" dirty="0"/>
              <a:t>Wir haben </a:t>
            </a:r>
            <a:r>
              <a:rPr lang="de-DE" b="1" i="1" dirty="0"/>
              <a:t>m</a:t>
            </a:r>
            <a:r>
              <a:rPr lang="de-DE" dirty="0"/>
              <a:t> Pfeile,</a:t>
            </a:r>
            <a:r>
              <a:rPr lang="de-DE" b="1" dirty="0"/>
              <a:t> </a:t>
            </a:r>
            <a:r>
              <a:rPr lang="de-DE" b="1" i="1" dirty="0" err="1"/>
              <a:t>n</a:t>
            </a:r>
            <a:r>
              <a:rPr lang="de-DE" dirty="0"/>
              <a:t> Zielfelder</a:t>
            </a:r>
          </a:p>
          <a:p>
            <a:r>
              <a:rPr lang="de-DE" b="1" dirty="0">
                <a:solidFill>
                  <a:srgbClr val="0000FF"/>
                </a:solidFill>
              </a:rPr>
              <a:t>Was ist die Wahrscheinlichkeit, dass ein </a:t>
            </a:r>
            <a:r>
              <a:rPr lang="de-DE" b="1" dirty="0" err="1">
                <a:solidFill>
                  <a:srgbClr val="0000FF"/>
                </a:solidFill>
              </a:rPr>
              <a:t>Zielfeld</a:t>
            </a:r>
            <a:r>
              <a:rPr lang="de-DE" b="1" dirty="0">
                <a:solidFill>
                  <a:srgbClr val="0000FF"/>
                </a:solidFill>
              </a:rPr>
              <a:t> mindestens einen Pfeil abbekommt?</a:t>
            </a:r>
          </a:p>
          <a:p>
            <a:endParaRPr lang="de-DE" b="1" dirty="0"/>
          </a:p>
        </p:txBody>
      </p:sp>
      <p:sp>
        <p:nvSpPr>
          <p:cNvPr id="18434" name="Slide Number Placeholder 4"/>
          <p:cNvSpPr>
            <a:spLocks noGrp="1"/>
          </p:cNvSpPr>
          <p:nvPr>
            <p:ph type="sldNum" sz="quarter" idx="12"/>
          </p:nvPr>
        </p:nvSpPr>
        <p:spPr bwMode="auto">
          <a:noFill/>
          <a:ln>
            <a:miter lim="800000"/>
            <a:headEnd/>
            <a:tailEnd/>
          </a:ln>
        </p:spPr>
        <p:txBody>
          <a:bodyPr/>
          <a:lstStyle/>
          <a:p>
            <a:fld id="{8C6B081D-537B-4D00-A9A9-AA40E7C121CF}" type="slidenum">
              <a:rPr lang="de-DE" smtClean="0">
                <a:latin typeface="Calibri" pitchFamily="34" charset="0"/>
                <a:ea typeface="ＭＳ Ｐゴシック" pitchFamily="34" charset="-128"/>
              </a:rPr>
              <a:pPr/>
              <a:t>10</a:t>
            </a:fld>
            <a:endParaRPr lang="de-DE" dirty="0">
              <a:latin typeface="Calibri" pitchFamily="34" charset="0"/>
              <a:ea typeface="ＭＳ Ｐゴシック" pitchFamily="34" charset="-128"/>
            </a:endParaRPr>
          </a:p>
        </p:txBody>
      </p:sp>
      <p:grpSp>
        <p:nvGrpSpPr>
          <p:cNvPr id="2" name="Group 6"/>
          <p:cNvGrpSpPr>
            <a:grpSpLocks/>
          </p:cNvGrpSpPr>
          <p:nvPr/>
        </p:nvGrpSpPr>
        <p:grpSpPr bwMode="auto">
          <a:xfrm>
            <a:off x="746133" y="4005262"/>
            <a:ext cx="4240220" cy="2092325"/>
            <a:chOff x="460" y="1781"/>
            <a:chExt cx="2671" cy="1318"/>
          </a:xfrm>
        </p:grpSpPr>
        <p:sp>
          <p:nvSpPr>
            <p:cNvPr id="18456" name="Text Box 3"/>
            <p:cNvSpPr txBox="1">
              <a:spLocks noChangeArrowheads="1"/>
            </p:cNvSpPr>
            <p:nvPr/>
          </p:nvSpPr>
          <p:spPr bwMode="auto">
            <a:xfrm>
              <a:off x="2054" y="1781"/>
              <a:ext cx="1077" cy="368"/>
            </a:xfrm>
            <a:prstGeom prst="rect">
              <a:avLst/>
            </a:prstGeom>
            <a:noFill/>
            <a:ln w="9525">
              <a:noFill/>
              <a:miter lim="800000"/>
              <a:headEnd/>
              <a:tailEnd/>
            </a:ln>
          </p:spPr>
          <p:txBody>
            <a:bodyPr wrap="none">
              <a:spAutoFit/>
            </a:bodyPr>
            <a:lstStyle/>
            <a:p>
              <a:r>
                <a:rPr lang="de-DE" sz="3200" dirty="0">
                  <a:latin typeface="Arial" pitchFamily="34" charset="0"/>
                  <a:cs typeface="Arial" pitchFamily="34" charset="0"/>
                </a:rPr>
                <a:t>(1 – 1/</a:t>
              </a:r>
              <a:r>
                <a:rPr lang="de-DE" sz="3200" dirty="0" err="1">
                  <a:latin typeface="Arial" pitchFamily="34" charset="0"/>
                  <a:cs typeface="Arial" pitchFamily="34" charset="0"/>
                </a:rPr>
                <a:t>n</a:t>
              </a:r>
              <a:r>
                <a:rPr lang="de-DE" sz="3200" dirty="0">
                  <a:latin typeface="Arial" pitchFamily="34" charset="0"/>
                  <a:cs typeface="Arial" pitchFamily="34" charset="0"/>
                </a:rPr>
                <a:t>)</a:t>
              </a:r>
            </a:p>
          </p:txBody>
        </p:sp>
        <p:sp>
          <p:nvSpPr>
            <p:cNvPr id="18457" name="Text Box 4"/>
            <p:cNvSpPr txBox="1">
              <a:spLocks noChangeArrowheads="1"/>
            </p:cNvSpPr>
            <p:nvPr/>
          </p:nvSpPr>
          <p:spPr bwMode="auto">
            <a:xfrm>
              <a:off x="460" y="2517"/>
              <a:ext cx="1714" cy="582"/>
            </a:xfrm>
            <a:prstGeom prst="rect">
              <a:avLst/>
            </a:prstGeom>
            <a:noFill/>
            <a:ln w="9525">
              <a:noFill/>
              <a:miter lim="800000"/>
              <a:headEnd/>
              <a:tailEnd/>
            </a:ln>
          </p:spPr>
          <p:txBody>
            <a:bodyPr wrap="none">
              <a:spAutoFit/>
            </a:bodyPr>
            <a:lstStyle/>
            <a:p>
              <a:pPr algn="ctr"/>
              <a:r>
                <a:rPr lang="de-DE" dirty="0">
                  <a:solidFill>
                    <a:srgbClr val="008000"/>
                  </a:solidFill>
                  <a:latin typeface="Calibri" pitchFamily="34" charset="0"/>
                  <a:cs typeface="Calibri" pitchFamily="34" charset="0"/>
                </a:rPr>
                <a:t>Wahrscheinlichkeit, </a:t>
              </a:r>
              <a:br>
                <a:rPr lang="de-DE" dirty="0">
                  <a:solidFill>
                    <a:srgbClr val="008000"/>
                  </a:solidFill>
                  <a:latin typeface="Calibri" pitchFamily="34" charset="0"/>
                  <a:cs typeface="Calibri" pitchFamily="34" charset="0"/>
                </a:rPr>
              </a:br>
              <a:r>
                <a:rPr lang="de-DE" dirty="0">
                  <a:solidFill>
                    <a:srgbClr val="008000"/>
                  </a:solidFill>
                  <a:latin typeface="Calibri" pitchFamily="34" charset="0"/>
                  <a:cs typeface="Calibri" pitchFamily="34" charset="0"/>
                </a:rPr>
                <a:t>dass ein Ziel </a:t>
              </a:r>
              <a:r>
                <a:rPr lang="de-DE" b="1" dirty="0">
                  <a:solidFill>
                    <a:srgbClr val="008000"/>
                  </a:solidFill>
                  <a:latin typeface="Calibri" pitchFamily="34" charset="0"/>
                  <a:cs typeface="Calibri" pitchFamily="34" charset="0"/>
                </a:rPr>
                <a:t>X</a:t>
              </a:r>
              <a:r>
                <a:rPr lang="de-DE" dirty="0">
                  <a:solidFill>
                    <a:srgbClr val="008000"/>
                  </a:solidFill>
                  <a:latin typeface="Calibri" pitchFamily="34" charset="0"/>
                  <a:cs typeface="Calibri" pitchFamily="34" charset="0"/>
                </a:rPr>
                <a:t> nicht  durch </a:t>
              </a:r>
              <a:br>
                <a:rPr lang="de-DE" dirty="0">
                  <a:solidFill>
                    <a:srgbClr val="008000"/>
                  </a:solidFill>
                  <a:latin typeface="Calibri" pitchFamily="34" charset="0"/>
                  <a:cs typeface="Calibri" pitchFamily="34" charset="0"/>
                </a:rPr>
              </a:br>
              <a:r>
                <a:rPr lang="de-DE" dirty="0">
                  <a:solidFill>
                    <a:srgbClr val="008000"/>
                  </a:solidFill>
                  <a:latin typeface="Calibri" pitchFamily="34" charset="0"/>
                  <a:cs typeface="Calibri" pitchFamily="34" charset="0"/>
                </a:rPr>
                <a:t>Pfeil getroffen wird</a:t>
              </a:r>
            </a:p>
          </p:txBody>
        </p:sp>
        <p:sp>
          <p:nvSpPr>
            <p:cNvPr id="18458" name="Line 5"/>
            <p:cNvSpPr>
              <a:spLocks noChangeShapeType="1"/>
            </p:cNvSpPr>
            <p:nvPr/>
          </p:nvSpPr>
          <p:spPr bwMode="auto">
            <a:xfrm flipV="1">
              <a:off x="1488" y="2149"/>
              <a:ext cx="854" cy="347"/>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3" name="Group 15"/>
          <p:cNvGrpSpPr>
            <a:grpSpLocks/>
          </p:cNvGrpSpPr>
          <p:nvPr/>
        </p:nvGrpSpPr>
        <p:grpSpPr bwMode="auto">
          <a:xfrm>
            <a:off x="2667000" y="3760788"/>
            <a:ext cx="3556000" cy="2452688"/>
            <a:chOff x="1632" y="1554"/>
            <a:chExt cx="2240" cy="1545"/>
          </a:xfrm>
        </p:grpSpPr>
        <p:sp>
          <p:nvSpPr>
            <p:cNvPr id="18452" name="Text Box 11"/>
            <p:cNvSpPr txBox="1">
              <a:spLocks noChangeArrowheads="1"/>
            </p:cNvSpPr>
            <p:nvPr/>
          </p:nvSpPr>
          <p:spPr bwMode="auto">
            <a:xfrm>
              <a:off x="3193" y="1554"/>
              <a:ext cx="237" cy="233"/>
            </a:xfrm>
            <a:prstGeom prst="rect">
              <a:avLst/>
            </a:prstGeom>
            <a:noFill/>
            <a:ln w="9525">
              <a:noFill/>
              <a:miter lim="800000"/>
              <a:headEnd/>
              <a:tailEnd/>
            </a:ln>
          </p:spPr>
          <p:txBody>
            <a:bodyPr wrap="none">
              <a:spAutoFit/>
            </a:bodyPr>
            <a:lstStyle/>
            <a:p>
              <a:r>
                <a:rPr lang="de-DE" dirty="0">
                  <a:latin typeface="Arial" pitchFamily="34" charset="0"/>
                  <a:cs typeface="Arial" pitchFamily="34" charset="0"/>
                </a:rPr>
                <a:t>m</a:t>
              </a:r>
            </a:p>
          </p:txBody>
        </p:sp>
        <p:sp>
          <p:nvSpPr>
            <p:cNvPr id="18453" name="Text Box 12"/>
            <p:cNvSpPr txBox="1">
              <a:spLocks noChangeArrowheads="1"/>
            </p:cNvSpPr>
            <p:nvPr/>
          </p:nvSpPr>
          <p:spPr bwMode="auto">
            <a:xfrm>
              <a:off x="1632" y="1700"/>
              <a:ext cx="417" cy="368"/>
            </a:xfrm>
            <a:prstGeom prst="rect">
              <a:avLst/>
            </a:prstGeom>
            <a:noFill/>
            <a:ln w="9525">
              <a:noFill/>
              <a:miter lim="800000"/>
              <a:headEnd/>
              <a:tailEnd/>
            </a:ln>
          </p:spPr>
          <p:txBody>
            <a:bodyPr wrap="none">
              <a:spAutoFit/>
            </a:bodyPr>
            <a:lstStyle/>
            <a:p>
              <a:r>
                <a:rPr lang="de-DE" sz="3200" dirty="0">
                  <a:latin typeface="Arial" pitchFamily="34" charset="0"/>
                  <a:cs typeface="Arial" pitchFamily="34" charset="0"/>
                </a:rPr>
                <a:t>1 -</a:t>
              </a:r>
            </a:p>
          </p:txBody>
        </p:sp>
        <p:sp>
          <p:nvSpPr>
            <p:cNvPr id="18454" name="Text Box 13"/>
            <p:cNvSpPr txBox="1">
              <a:spLocks noChangeArrowheads="1"/>
            </p:cNvSpPr>
            <p:nvPr/>
          </p:nvSpPr>
          <p:spPr bwMode="auto">
            <a:xfrm>
              <a:off x="2296" y="2517"/>
              <a:ext cx="1576" cy="582"/>
            </a:xfrm>
            <a:prstGeom prst="rect">
              <a:avLst/>
            </a:prstGeom>
            <a:noFill/>
            <a:ln w="9525">
              <a:noFill/>
              <a:miter lim="800000"/>
              <a:headEnd/>
              <a:tailEnd/>
            </a:ln>
          </p:spPr>
          <p:txBody>
            <a:bodyPr wrap="square">
              <a:spAutoFit/>
            </a:bodyPr>
            <a:lstStyle/>
            <a:p>
              <a:pPr algn="ctr"/>
              <a:r>
                <a:rPr lang="de-DE" dirty="0">
                  <a:solidFill>
                    <a:srgbClr val="008000"/>
                  </a:solidFill>
                  <a:latin typeface="Calibri" pitchFamily="34" charset="0"/>
                  <a:cs typeface="Calibri" pitchFamily="34" charset="0"/>
                </a:rPr>
                <a:t>Wahrscheinlichkeit, dass mindestens ein Pfeil </a:t>
              </a:r>
              <a:r>
                <a:rPr lang="de-DE" dirty="0" err="1">
                  <a:solidFill>
                    <a:srgbClr val="008000"/>
                  </a:solidFill>
                  <a:latin typeface="Calibri" pitchFamily="34" charset="0"/>
                  <a:cs typeface="Calibri" pitchFamily="34" charset="0"/>
                </a:rPr>
                <a:t>Zielfeld</a:t>
              </a:r>
              <a:r>
                <a:rPr lang="de-DE" dirty="0">
                  <a:solidFill>
                    <a:srgbClr val="008000"/>
                  </a:solidFill>
                  <a:latin typeface="Calibri" pitchFamily="34" charset="0"/>
                  <a:cs typeface="Calibri" pitchFamily="34" charset="0"/>
                </a:rPr>
                <a:t> </a:t>
              </a:r>
              <a:r>
                <a:rPr lang="de-DE" b="1" dirty="0">
                  <a:solidFill>
                    <a:srgbClr val="008000"/>
                  </a:solidFill>
                  <a:latin typeface="Calibri" pitchFamily="34" charset="0"/>
                  <a:cs typeface="Calibri" pitchFamily="34" charset="0"/>
                </a:rPr>
                <a:t>X</a:t>
              </a:r>
              <a:r>
                <a:rPr lang="de-DE" dirty="0">
                  <a:solidFill>
                    <a:srgbClr val="008000"/>
                  </a:solidFill>
                  <a:latin typeface="Calibri" pitchFamily="34" charset="0"/>
                  <a:cs typeface="Calibri" pitchFamily="34" charset="0"/>
                </a:rPr>
                <a:t> trifft</a:t>
              </a:r>
              <a:endParaRPr lang="de-DE" b="1" dirty="0">
                <a:solidFill>
                  <a:srgbClr val="008000"/>
                </a:solidFill>
                <a:latin typeface="Calibri" pitchFamily="34" charset="0"/>
                <a:cs typeface="Calibri" pitchFamily="34" charset="0"/>
              </a:endParaRPr>
            </a:p>
          </p:txBody>
        </p:sp>
        <p:sp>
          <p:nvSpPr>
            <p:cNvPr id="18455" name="Line 14"/>
            <p:cNvSpPr>
              <a:spLocks noChangeShapeType="1"/>
            </p:cNvSpPr>
            <p:nvPr/>
          </p:nvSpPr>
          <p:spPr bwMode="auto">
            <a:xfrm flipH="1" flipV="1">
              <a:off x="2616" y="2174"/>
              <a:ext cx="206" cy="270"/>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4" name="Group 20"/>
          <p:cNvGrpSpPr>
            <a:grpSpLocks/>
          </p:cNvGrpSpPr>
          <p:nvPr/>
        </p:nvGrpSpPr>
        <p:grpSpPr bwMode="auto">
          <a:xfrm>
            <a:off x="4876803" y="3124202"/>
            <a:ext cx="1631951" cy="1011238"/>
            <a:chOff x="3072" y="1221"/>
            <a:chExt cx="1028" cy="637"/>
          </a:xfrm>
        </p:grpSpPr>
        <p:sp>
          <p:nvSpPr>
            <p:cNvPr id="18448" name="Text Box 16"/>
            <p:cNvSpPr txBox="1">
              <a:spLocks noChangeArrowheads="1"/>
            </p:cNvSpPr>
            <p:nvPr/>
          </p:nvSpPr>
          <p:spPr bwMode="auto">
            <a:xfrm>
              <a:off x="3072" y="1625"/>
              <a:ext cx="246" cy="233"/>
            </a:xfrm>
            <a:prstGeom prst="rect">
              <a:avLst/>
            </a:prstGeom>
            <a:noFill/>
            <a:ln w="9525">
              <a:noFill/>
              <a:miter lim="800000"/>
              <a:headEnd/>
              <a:tailEnd/>
            </a:ln>
          </p:spPr>
          <p:txBody>
            <a:bodyPr wrap="none">
              <a:spAutoFit/>
            </a:bodyPr>
            <a:lstStyle/>
            <a:p>
              <a:r>
                <a:rPr lang="de-DE" dirty="0" err="1">
                  <a:latin typeface="Arial" pitchFamily="34" charset="0"/>
                  <a:cs typeface="Arial" pitchFamily="34" charset="0"/>
                </a:rPr>
                <a:t>n</a:t>
              </a:r>
              <a:r>
                <a:rPr lang="de-DE" dirty="0">
                  <a:latin typeface="Arial" pitchFamily="34" charset="0"/>
                  <a:cs typeface="Arial" pitchFamily="34" charset="0"/>
                </a:rPr>
                <a:t>(</a:t>
              </a:r>
            </a:p>
          </p:txBody>
        </p:sp>
        <p:sp>
          <p:nvSpPr>
            <p:cNvPr id="18449" name="Text Box 17"/>
            <p:cNvSpPr txBox="1">
              <a:spLocks noChangeArrowheads="1"/>
            </p:cNvSpPr>
            <p:nvPr/>
          </p:nvSpPr>
          <p:spPr bwMode="auto">
            <a:xfrm>
              <a:off x="3389" y="1617"/>
              <a:ext cx="327" cy="233"/>
            </a:xfrm>
            <a:prstGeom prst="rect">
              <a:avLst/>
            </a:prstGeom>
            <a:noFill/>
            <a:ln w="9525">
              <a:noFill/>
              <a:miter lim="800000"/>
              <a:headEnd/>
              <a:tailEnd/>
            </a:ln>
          </p:spPr>
          <p:txBody>
            <a:bodyPr wrap="none">
              <a:spAutoFit/>
            </a:bodyPr>
            <a:lstStyle/>
            <a:p>
              <a:r>
                <a:rPr lang="de-DE" dirty="0">
                  <a:latin typeface="Arial" pitchFamily="34" charset="0"/>
                  <a:cs typeface="Arial" pitchFamily="34" charset="0"/>
                </a:rPr>
                <a:t>/ </a:t>
              </a:r>
              <a:r>
                <a:rPr lang="de-DE" dirty="0" err="1">
                  <a:latin typeface="Arial" pitchFamily="34" charset="0"/>
                  <a:cs typeface="Arial" pitchFamily="34" charset="0"/>
                </a:rPr>
                <a:t>n</a:t>
              </a:r>
              <a:r>
                <a:rPr lang="de-DE" dirty="0">
                  <a:latin typeface="Arial" pitchFamily="34" charset="0"/>
                  <a:cs typeface="Arial" pitchFamily="34" charset="0"/>
                </a:rPr>
                <a:t>)</a:t>
              </a:r>
            </a:p>
          </p:txBody>
        </p:sp>
        <p:sp>
          <p:nvSpPr>
            <p:cNvPr id="18450" name="Text Box 18"/>
            <p:cNvSpPr txBox="1">
              <a:spLocks noChangeArrowheads="1"/>
            </p:cNvSpPr>
            <p:nvPr/>
          </p:nvSpPr>
          <p:spPr bwMode="auto">
            <a:xfrm>
              <a:off x="3350" y="1221"/>
              <a:ext cx="750" cy="233"/>
            </a:xfrm>
            <a:prstGeom prst="rect">
              <a:avLst/>
            </a:prstGeom>
            <a:noFill/>
            <a:ln w="9525">
              <a:noFill/>
              <a:miter lim="800000"/>
              <a:headEnd/>
              <a:tailEnd/>
            </a:ln>
          </p:spPr>
          <p:txBody>
            <a:bodyPr wrap="none">
              <a:spAutoFit/>
            </a:bodyPr>
            <a:lstStyle/>
            <a:p>
              <a:r>
                <a:rPr lang="de-DE" dirty="0">
                  <a:solidFill>
                    <a:srgbClr val="008000"/>
                  </a:solidFill>
                  <a:latin typeface="Calibri" pitchFamily="34" charset="0"/>
                  <a:cs typeface="Calibri" pitchFamily="34" charset="0"/>
                </a:rPr>
                <a:t>Äquivalent</a:t>
              </a:r>
            </a:p>
          </p:txBody>
        </p:sp>
        <p:sp>
          <p:nvSpPr>
            <p:cNvPr id="18451" name="Line 19"/>
            <p:cNvSpPr>
              <a:spLocks noChangeShapeType="1"/>
            </p:cNvSpPr>
            <p:nvPr/>
          </p:nvSpPr>
          <p:spPr bwMode="auto">
            <a:xfrm flipH="1">
              <a:off x="3408" y="1413"/>
              <a:ext cx="144" cy="219"/>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5" name="Group 25"/>
          <p:cNvGrpSpPr>
            <a:grpSpLocks/>
          </p:cNvGrpSpPr>
          <p:nvPr/>
        </p:nvGrpSpPr>
        <p:grpSpPr bwMode="auto">
          <a:xfrm>
            <a:off x="1885951" y="2971800"/>
            <a:ext cx="3295651" cy="1719262"/>
            <a:chOff x="1188" y="1125"/>
            <a:chExt cx="2076" cy="1083"/>
          </a:xfrm>
        </p:grpSpPr>
        <p:sp>
          <p:nvSpPr>
            <p:cNvPr id="18445" name="Rectangle 21"/>
            <p:cNvSpPr>
              <a:spLocks noChangeArrowheads="1"/>
            </p:cNvSpPr>
            <p:nvPr/>
          </p:nvSpPr>
          <p:spPr bwMode="auto">
            <a:xfrm>
              <a:off x="2064" y="1632"/>
              <a:ext cx="1200" cy="576"/>
            </a:xfrm>
            <a:prstGeom prst="rect">
              <a:avLst/>
            </a:prstGeom>
            <a:noFill/>
            <a:ln w="9525">
              <a:solidFill>
                <a:schemeClr val="tx1"/>
              </a:solidFill>
              <a:miter lim="800000"/>
              <a:headEnd/>
              <a:tailEnd/>
            </a:ln>
          </p:spPr>
          <p:txBody>
            <a:bodyPr wrap="none" anchor="ctr"/>
            <a:lstStyle/>
            <a:p>
              <a:endParaRPr lang="de-DE" dirty="0">
                <a:latin typeface="Calibri" pitchFamily="34" charset="0"/>
                <a:cs typeface="Calibri" pitchFamily="34" charset="0"/>
              </a:endParaRPr>
            </a:p>
          </p:txBody>
        </p:sp>
        <p:sp>
          <p:nvSpPr>
            <p:cNvPr id="18446" name="Text Box 22"/>
            <p:cNvSpPr txBox="1">
              <a:spLocks noChangeArrowheads="1"/>
            </p:cNvSpPr>
            <p:nvPr/>
          </p:nvSpPr>
          <p:spPr bwMode="auto">
            <a:xfrm>
              <a:off x="1188" y="1125"/>
              <a:ext cx="858" cy="407"/>
            </a:xfrm>
            <a:prstGeom prst="rect">
              <a:avLst/>
            </a:prstGeom>
            <a:noFill/>
            <a:ln w="9525">
              <a:noFill/>
              <a:miter lim="800000"/>
              <a:headEnd/>
              <a:tailEnd/>
            </a:ln>
          </p:spPr>
          <p:txBody>
            <a:bodyPr wrap="none">
              <a:spAutoFit/>
            </a:bodyPr>
            <a:lstStyle/>
            <a:p>
              <a:r>
                <a:rPr lang="de-DE" dirty="0">
                  <a:solidFill>
                    <a:srgbClr val="008000"/>
                  </a:solidFill>
                  <a:latin typeface="Calibri" pitchFamily="34" charset="0"/>
                  <a:cs typeface="Calibri" pitchFamily="34" charset="0"/>
                </a:rPr>
                <a:t>Gleich </a:t>
              </a:r>
              <a:r>
                <a:rPr lang="de-DE" b="1" dirty="0">
                  <a:solidFill>
                    <a:srgbClr val="008000"/>
                  </a:solidFill>
                  <a:latin typeface="Calibri" pitchFamily="34" charset="0"/>
                  <a:cs typeface="Calibri" pitchFamily="34" charset="0"/>
                </a:rPr>
                <a:t>1/</a:t>
              </a:r>
              <a:r>
                <a:rPr lang="de-DE" b="1" dirty="0" err="1">
                  <a:solidFill>
                    <a:srgbClr val="008000"/>
                  </a:solidFill>
                  <a:latin typeface="Calibri" pitchFamily="34" charset="0"/>
                  <a:cs typeface="Calibri" pitchFamily="34" charset="0"/>
                </a:rPr>
                <a:t>e</a:t>
              </a:r>
              <a:endParaRPr lang="de-DE" b="1" dirty="0">
                <a:solidFill>
                  <a:srgbClr val="008000"/>
                </a:solidFill>
                <a:latin typeface="Calibri" pitchFamily="34" charset="0"/>
                <a:cs typeface="Calibri" pitchFamily="34" charset="0"/>
              </a:endParaRPr>
            </a:p>
            <a:p>
              <a:r>
                <a:rPr lang="de-DE" dirty="0">
                  <a:solidFill>
                    <a:srgbClr val="008000"/>
                  </a:solidFill>
                  <a:latin typeface="Calibri" pitchFamily="34" charset="0"/>
                  <a:cs typeface="Calibri" pitchFamily="34" charset="0"/>
                </a:rPr>
                <a:t>Wenn </a:t>
              </a:r>
              <a:r>
                <a:rPr lang="de-DE" b="1" dirty="0" err="1">
                  <a:solidFill>
                    <a:srgbClr val="008000"/>
                  </a:solidFill>
                  <a:latin typeface="Calibri" pitchFamily="34" charset="0"/>
                  <a:cs typeface="Calibri" pitchFamily="34" charset="0"/>
                </a:rPr>
                <a:t>n</a:t>
              </a:r>
              <a:r>
                <a:rPr lang="de-DE" b="1" dirty="0">
                  <a:solidFill>
                    <a:srgbClr val="008000"/>
                  </a:solidFill>
                  <a:latin typeface="Calibri" pitchFamily="34" charset="0"/>
                  <a:cs typeface="Calibri" pitchFamily="34" charset="0"/>
                </a:rPr>
                <a:t> </a:t>
              </a:r>
              <a:r>
                <a:rPr lang="de-DE" b="1" dirty="0">
                  <a:solidFill>
                    <a:srgbClr val="008000"/>
                  </a:solidFill>
                  <a:latin typeface="Calibri" pitchFamily="34" charset="0"/>
                  <a:cs typeface="Calibri" pitchFamily="34" charset="0"/>
                  <a:sym typeface="Symbol" pitchFamily="18" charset="2"/>
                </a:rPr>
                <a:t></a:t>
              </a:r>
              <a:r>
                <a:rPr lang="de-DE" b="1" dirty="0">
                  <a:solidFill>
                    <a:srgbClr val="008000"/>
                  </a:solidFill>
                  <a:latin typeface="Times New Roman" pitchFamily="18" charset="0"/>
                  <a:cs typeface="Times New Roman" pitchFamily="18" charset="0"/>
                </a:rPr>
                <a:t>∞</a:t>
              </a:r>
            </a:p>
          </p:txBody>
        </p:sp>
        <p:sp>
          <p:nvSpPr>
            <p:cNvPr id="18447" name="Line 23"/>
            <p:cNvSpPr>
              <a:spLocks noChangeShapeType="1"/>
            </p:cNvSpPr>
            <p:nvPr/>
          </p:nvSpPr>
          <p:spPr bwMode="auto">
            <a:xfrm>
              <a:off x="1824" y="1392"/>
              <a:ext cx="480" cy="240"/>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6" name="Group 29"/>
          <p:cNvGrpSpPr>
            <a:grpSpLocks/>
          </p:cNvGrpSpPr>
          <p:nvPr/>
        </p:nvGrpSpPr>
        <p:grpSpPr bwMode="auto">
          <a:xfrm>
            <a:off x="2667000" y="3624262"/>
            <a:ext cx="5832476" cy="1354138"/>
            <a:chOff x="1680" y="1536"/>
            <a:chExt cx="3674" cy="853"/>
          </a:xfrm>
        </p:grpSpPr>
        <p:sp>
          <p:nvSpPr>
            <p:cNvPr id="18442" name="Rectangle 26"/>
            <p:cNvSpPr>
              <a:spLocks noChangeArrowheads="1"/>
            </p:cNvSpPr>
            <p:nvPr/>
          </p:nvSpPr>
          <p:spPr bwMode="auto">
            <a:xfrm>
              <a:off x="1680" y="1536"/>
              <a:ext cx="2064" cy="768"/>
            </a:xfrm>
            <a:prstGeom prst="rect">
              <a:avLst/>
            </a:prstGeom>
            <a:noFill/>
            <a:ln w="9525">
              <a:solidFill>
                <a:schemeClr val="tx1"/>
              </a:solidFill>
              <a:miter lim="800000"/>
              <a:headEnd/>
              <a:tailEnd/>
            </a:ln>
          </p:spPr>
          <p:txBody>
            <a:bodyPr wrap="none" anchor="ctr"/>
            <a:lstStyle/>
            <a:p>
              <a:endParaRPr lang="de-DE" dirty="0">
                <a:latin typeface="Arial" pitchFamily="34" charset="0"/>
                <a:cs typeface="Arial" pitchFamily="34" charset="0"/>
              </a:endParaRPr>
            </a:p>
          </p:txBody>
        </p:sp>
        <p:sp>
          <p:nvSpPr>
            <p:cNvPr id="18443" name="Text Box 27"/>
            <p:cNvSpPr txBox="1">
              <a:spLocks noChangeArrowheads="1"/>
            </p:cNvSpPr>
            <p:nvPr/>
          </p:nvSpPr>
          <p:spPr bwMode="auto">
            <a:xfrm>
              <a:off x="4262" y="2021"/>
              <a:ext cx="1092" cy="368"/>
            </a:xfrm>
            <a:prstGeom prst="rect">
              <a:avLst/>
            </a:prstGeom>
            <a:noFill/>
            <a:ln w="9525">
              <a:noFill/>
              <a:miter lim="800000"/>
              <a:headEnd/>
              <a:tailEnd/>
            </a:ln>
          </p:spPr>
          <p:txBody>
            <a:bodyPr wrap="none">
              <a:spAutoFit/>
            </a:bodyPr>
            <a:lstStyle/>
            <a:p>
              <a:r>
                <a:rPr lang="de-DE" sz="3200" b="1" dirty="0">
                  <a:solidFill>
                    <a:srgbClr val="D60093"/>
                  </a:solidFill>
                  <a:latin typeface="Arial" pitchFamily="34" charset="0"/>
                  <a:cs typeface="Arial" pitchFamily="34" charset="0"/>
                </a:rPr>
                <a:t>1 – </a:t>
              </a:r>
              <a:r>
                <a:rPr lang="de-DE" sz="3200" b="1" dirty="0" err="1">
                  <a:solidFill>
                    <a:srgbClr val="D60093"/>
                  </a:solidFill>
                  <a:latin typeface="Arial" pitchFamily="34" charset="0"/>
                  <a:cs typeface="Arial" pitchFamily="34" charset="0"/>
                </a:rPr>
                <a:t>e</a:t>
              </a:r>
              <a:r>
                <a:rPr lang="de-DE" sz="3200" b="1" baseline="30000" dirty="0">
                  <a:solidFill>
                    <a:srgbClr val="D60093"/>
                  </a:solidFill>
                  <a:latin typeface="Arial" pitchFamily="34" charset="0"/>
                  <a:cs typeface="Arial" pitchFamily="34" charset="0"/>
                </a:rPr>
                <a:t>–m/</a:t>
              </a:r>
              <a:r>
                <a:rPr lang="de-DE" sz="3200" b="1" baseline="30000" dirty="0" err="1">
                  <a:solidFill>
                    <a:srgbClr val="D60093"/>
                  </a:solidFill>
                  <a:latin typeface="Arial" pitchFamily="34" charset="0"/>
                  <a:cs typeface="Arial" pitchFamily="34" charset="0"/>
                </a:rPr>
                <a:t>n</a:t>
              </a:r>
              <a:endParaRPr lang="de-DE" sz="3200" b="1" baseline="30000" dirty="0">
                <a:solidFill>
                  <a:srgbClr val="D60093"/>
                </a:solidFill>
                <a:latin typeface="Arial" pitchFamily="34" charset="0"/>
                <a:cs typeface="Arial" pitchFamily="34" charset="0"/>
              </a:endParaRPr>
            </a:p>
          </p:txBody>
        </p:sp>
        <p:sp>
          <p:nvSpPr>
            <p:cNvPr id="18444" name="Line 28"/>
            <p:cNvSpPr>
              <a:spLocks noChangeShapeType="1"/>
            </p:cNvSpPr>
            <p:nvPr/>
          </p:nvSpPr>
          <p:spPr bwMode="auto">
            <a:xfrm flipH="1" flipV="1">
              <a:off x="3744" y="2016"/>
              <a:ext cx="480" cy="192"/>
            </a:xfrm>
            <a:prstGeom prst="line">
              <a:avLst/>
            </a:prstGeom>
            <a:noFill/>
            <a:ln w="9525">
              <a:solidFill>
                <a:schemeClr val="tx1"/>
              </a:solidFill>
              <a:round/>
              <a:headEnd/>
              <a:tailEnd type="triangle" w="med" len="med"/>
            </a:ln>
          </p:spPr>
          <p:txBody>
            <a:bodyPr/>
            <a:lstStyle/>
            <a:p>
              <a:endParaRPr lang="de-DE" dirty="0">
                <a:latin typeface="Arial" pitchFamily="34" charset="0"/>
                <a:cs typeface="Arial" pitchFamily="34" charset="0"/>
              </a:endParaRPr>
            </a:p>
          </p:txBody>
        </p:sp>
      </p:grpSp>
      <p:cxnSp>
        <p:nvCxnSpPr>
          <p:cNvPr id="8" name="Straight Connector 7"/>
          <p:cNvCxnSpPr/>
          <p:nvPr/>
        </p:nvCxnSpPr>
        <p:spPr>
          <a:xfrm>
            <a:off x="3505200" y="4576763"/>
            <a:ext cx="12954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895601" y="4756533"/>
            <a:ext cx="2514601" cy="0"/>
          </a:xfrm>
          <a:prstGeom prst="line">
            <a:avLst/>
          </a:prstGeom>
          <a:ln w="12700"/>
        </p:spPr>
        <p:style>
          <a:lnRef idx="1">
            <a:schemeClr val="dk1"/>
          </a:lnRef>
          <a:fillRef idx="0">
            <a:schemeClr val="dk1"/>
          </a:fillRef>
          <a:effectRef idx="0">
            <a:schemeClr val="dk1"/>
          </a:effectRef>
          <a:fontRef idx="minor">
            <a:schemeClr val="tx1"/>
          </a:fontRef>
        </p:style>
      </p:cxnSp>
      <p:sp>
        <p:nvSpPr>
          <p:cNvPr id="30" name="Footer Placeholder 5">
            <a:extLst>
              <a:ext uri="{FF2B5EF4-FFF2-40B4-BE49-F238E27FC236}">
                <a16:creationId xmlns:a16="http://schemas.microsoft.com/office/drawing/2014/main" id="{0D359150-F831-BA49-8838-8A23CACA89A2}"/>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3528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3088" y="5733256"/>
            <a:ext cx="1455420" cy="37338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10455" y="280417"/>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(V2)</a:t>
            </a:r>
          </a:p>
        </p:txBody>
      </p:sp>
      <p:graphicFrame>
        <p:nvGraphicFramePr>
          <p:cNvPr id="5" name="object 5"/>
          <p:cNvGraphicFramePr>
            <a:graphicFrameLocks noGrp="1"/>
          </p:cNvGraphicFramePr>
          <p:nvPr>
            <p:extLst>
              <p:ext uri="{D42A27DB-BD31-4B8C-83A1-F6EECF244321}">
                <p14:modId xmlns:p14="http://schemas.microsoft.com/office/powerpoint/2010/main" val="3622009714"/>
              </p:ext>
            </p:extLst>
          </p:nvPr>
        </p:nvGraphicFramePr>
        <p:xfrm>
          <a:off x="533196" y="2672355"/>
          <a:ext cx="1188719" cy="1097280"/>
        </p:xfrm>
        <a:graphic>
          <a:graphicData uri="http://schemas.openxmlformats.org/drawingml/2006/table">
            <a:tbl>
              <a:tblPr firstRow="1" bandRow="1">
                <a:tableStyleId>{2D5ABB26-0587-4C30-8999-92F81FD0307C}</a:tableStyleId>
              </a:tblPr>
              <a:tblGrid>
                <a:gridCol w="396240">
                  <a:extLst>
                    <a:ext uri="{9D8B030D-6E8A-4147-A177-3AD203B41FA5}">
                      <a16:colId xmlns:a16="http://schemas.microsoft.com/office/drawing/2014/main" val="20000"/>
                    </a:ext>
                  </a:extLst>
                </a:gridCol>
                <a:gridCol w="396240">
                  <a:extLst>
                    <a:ext uri="{9D8B030D-6E8A-4147-A177-3AD203B41FA5}">
                      <a16:colId xmlns:a16="http://schemas.microsoft.com/office/drawing/2014/main" val="20001"/>
                    </a:ext>
                  </a:extLst>
                </a:gridCol>
                <a:gridCol w="396239">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74A7E4"/>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74A7E4"/>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spc="-5" dirty="0">
                          <a:solidFill>
                            <a:srgbClr val="74A7E4"/>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E40439"/>
                          </a:solidFill>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E40439"/>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E40439"/>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E40439"/>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dirty="0"/>
              <a:t>V2: (0,0,2,1,0), </a:t>
            </a:r>
            <a:r>
              <a:rPr spc="-5" dirty="0"/>
              <a:t>Index</a:t>
            </a:r>
            <a:r>
              <a:rPr spc="-10" dirty="0"/>
              <a:t> </a:t>
            </a:r>
            <a:r>
              <a:rPr spc="-5" dirty="0"/>
              <a:t>(0,1,2,</a:t>
            </a:r>
            <a:r>
              <a:rPr spc="-5" dirty="0">
                <a:solidFill>
                  <a:srgbClr val="E40439"/>
                </a:solidFill>
              </a:rPr>
              <a:t>3</a:t>
            </a:r>
            <a:r>
              <a:rPr spc="-5" dirty="0"/>
              <a:t>,4)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sz="2400" dirty="0">
              <a:latin typeface="Times New Roman"/>
              <a:cs typeface="Times New Roman"/>
            </a:endParaRPr>
          </a:p>
        </p:txBody>
      </p:sp>
      <p:sp>
        <p:nvSpPr>
          <p:cNvPr id="8" name="object 8"/>
          <p:cNvSpPr/>
          <p:nvPr/>
        </p:nvSpPr>
        <p:spPr>
          <a:xfrm>
            <a:off x="845819" y="1845712"/>
            <a:ext cx="1210945" cy="1283335"/>
          </a:xfrm>
          <a:custGeom>
            <a:avLst/>
            <a:gdLst/>
            <a:ahLst/>
            <a:cxnLst/>
            <a:rect l="l" t="t" r="r" b="b"/>
            <a:pathLst>
              <a:path w="1210945" h="1283335">
                <a:moveTo>
                  <a:pt x="24549" y="1201801"/>
                </a:moveTo>
                <a:lnTo>
                  <a:pt x="0" y="1283335"/>
                </a:lnTo>
                <a:lnTo>
                  <a:pt x="79997" y="1253998"/>
                </a:lnTo>
                <a:lnTo>
                  <a:pt x="66776" y="1241552"/>
                </a:lnTo>
                <a:lnTo>
                  <a:pt x="48183" y="1241552"/>
                </a:lnTo>
                <a:lnTo>
                  <a:pt x="38938" y="1232789"/>
                </a:lnTo>
                <a:lnTo>
                  <a:pt x="47650" y="1223548"/>
                </a:lnTo>
                <a:lnTo>
                  <a:pt x="24549" y="1201801"/>
                </a:lnTo>
                <a:close/>
              </a:path>
              <a:path w="1210945" h="1283335">
                <a:moveTo>
                  <a:pt x="47650" y="1223548"/>
                </a:moveTo>
                <a:lnTo>
                  <a:pt x="38938" y="1232789"/>
                </a:lnTo>
                <a:lnTo>
                  <a:pt x="48183" y="1241552"/>
                </a:lnTo>
                <a:lnTo>
                  <a:pt x="56925" y="1232279"/>
                </a:lnTo>
                <a:lnTo>
                  <a:pt x="47650" y="1223548"/>
                </a:lnTo>
                <a:close/>
              </a:path>
              <a:path w="1210945" h="1283335">
                <a:moveTo>
                  <a:pt x="56925" y="1232279"/>
                </a:moveTo>
                <a:lnTo>
                  <a:pt x="48183" y="1241552"/>
                </a:lnTo>
                <a:lnTo>
                  <a:pt x="66776" y="1241552"/>
                </a:lnTo>
                <a:lnTo>
                  <a:pt x="56925" y="1232279"/>
                </a:lnTo>
                <a:close/>
              </a:path>
              <a:path w="1210945" h="1283335">
                <a:moveTo>
                  <a:pt x="1201293" y="0"/>
                </a:moveTo>
                <a:lnTo>
                  <a:pt x="47650" y="1223548"/>
                </a:lnTo>
                <a:lnTo>
                  <a:pt x="56925" y="1232279"/>
                </a:lnTo>
                <a:lnTo>
                  <a:pt x="1210564" y="8636"/>
                </a:lnTo>
                <a:lnTo>
                  <a:pt x="1201293" y="0"/>
                </a:lnTo>
                <a:close/>
              </a:path>
            </a:pathLst>
          </a:custGeom>
          <a:solidFill>
            <a:srgbClr val="FBA00A"/>
          </a:solidFill>
        </p:spPr>
        <p:txBody>
          <a:bodyPr wrap="square" lIns="0" tIns="0" rIns="0" bIns="0" rtlCol="0"/>
          <a:lstStyle/>
          <a:p>
            <a:endParaRPr/>
          </a:p>
        </p:txBody>
      </p:sp>
      <p:sp>
        <p:nvSpPr>
          <p:cNvPr id="9" name="object 9"/>
          <p:cNvSpPr/>
          <p:nvPr/>
        </p:nvSpPr>
        <p:spPr>
          <a:xfrm>
            <a:off x="845819" y="1846221"/>
            <a:ext cx="1210945" cy="1588135"/>
          </a:xfrm>
          <a:custGeom>
            <a:avLst/>
            <a:gdLst/>
            <a:ahLst/>
            <a:cxnLst/>
            <a:rect l="l" t="t" r="r" b="b"/>
            <a:pathLst>
              <a:path w="1210945" h="1588135">
                <a:moveTo>
                  <a:pt x="15836" y="1504314"/>
                </a:moveTo>
                <a:lnTo>
                  <a:pt x="0" y="1588007"/>
                </a:lnTo>
                <a:lnTo>
                  <a:pt x="76466" y="1550415"/>
                </a:lnTo>
                <a:lnTo>
                  <a:pt x="64440" y="1541271"/>
                </a:lnTo>
                <a:lnTo>
                  <a:pt x="43510" y="1541271"/>
                </a:lnTo>
                <a:lnTo>
                  <a:pt x="33413" y="1533652"/>
                </a:lnTo>
                <a:lnTo>
                  <a:pt x="41114" y="1523535"/>
                </a:lnTo>
                <a:lnTo>
                  <a:pt x="15836" y="1504314"/>
                </a:lnTo>
                <a:close/>
              </a:path>
              <a:path w="1210945" h="1588135">
                <a:moveTo>
                  <a:pt x="41114" y="1523535"/>
                </a:moveTo>
                <a:lnTo>
                  <a:pt x="33413" y="1533652"/>
                </a:lnTo>
                <a:lnTo>
                  <a:pt x="43510" y="1541271"/>
                </a:lnTo>
                <a:lnTo>
                  <a:pt x="51183" y="1531191"/>
                </a:lnTo>
                <a:lnTo>
                  <a:pt x="41114" y="1523535"/>
                </a:lnTo>
                <a:close/>
              </a:path>
              <a:path w="1210945" h="1588135">
                <a:moveTo>
                  <a:pt x="51183" y="1531191"/>
                </a:moveTo>
                <a:lnTo>
                  <a:pt x="43510" y="1541271"/>
                </a:lnTo>
                <a:lnTo>
                  <a:pt x="64440" y="1541271"/>
                </a:lnTo>
                <a:lnTo>
                  <a:pt x="51183" y="1531191"/>
                </a:lnTo>
                <a:close/>
              </a:path>
              <a:path w="1210945" h="1588135">
                <a:moveTo>
                  <a:pt x="1200912" y="0"/>
                </a:moveTo>
                <a:lnTo>
                  <a:pt x="41114" y="1523535"/>
                </a:lnTo>
                <a:lnTo>
                  <a:pt x="51183" y="1531191"/>
                </a:lnTo>
                <a:lnTo>
                  <a:pt x="1210945" y="7619"/>
                </a:lnTo>
                <a:lnTo>
                  <a:pt x="1200912" y="0"/>
                </a:lnTo>
                <a:close/>
              </a:path>
            </a:pathLst>
          </a:custGeom>
          <a:solidFill>
            <a:srgbClr val="FBA00A"/>
          </a:solidFill>
        </p:spPr>
        <p:txBody>
          <a:bodyPr wrap="square" lIns="0" tIns="0" rIns="0" bIns="0" rtlCol="0"/>
          <a:lstStyle/>
          <a:p>
            <a:endParaRPr/>
          </a:p>
        </p:txBody>
      </p:sp>
      <p:sp>
        <p:nvSpPr>
          <p:cNvPr id="10" name="object 10"/>
          <p:cNvSpPr/>
          <p:nvPr/>
        </p:nvSpPr>
        <p:spPr>
          <a:xfrm>
            <a:off x="845819" y="1844824"/>
            <a:ext cx="1209675" cy="833755"/>
          </a:xfrm>
          <a:custGeom>
            <a:avLst/>
            <a:gdLst/>
            <a:ahLst/>
            <a:cxnLst/>
            <a:rect l="l" t="t" r="r" b="b"/>
            <a:pathLst>
              <a:path w="1209675" h="833755">
                <a:moveTo>
                  <a:pt x="41249" y="758698"/>
                </a:moveTo>
                <a:lnTo>
                  <a:pt x="0" y="833247"/>
                </a:lnTo>
                <a:lnTo>
                  <a:pt x="84378" y="821563"/>
                </a:lnTo>
                <a:lnTo>
                  <a:pt x="71396" y="802639"/>
                </a:lnTo>
                <a:lnTo>
                  <a:pt x="55943" y="802639"/>
                </a:lnTo>
                <a:lnTo>
                  <a:pt x="48755" y="792099"/>
                </a:lnTo>
                <a:lnTo>
                  <a:pt x="59230" y="784906"/>
                </a:lnTo>
                <a:lnTo>
                  <a:pt x="41249" y="758698"/>
                </a:lnTo>
                <a:close/>
              </a:path>
              <a:path w="1209675" h="833755">
                <a:moveTo>
                  <a:pt x="59230" y="784906"/>
                </a:moveTo>
                <a:lnTo>
                  <a:pt x="48755" y="792099"/>
                </a:lnTo>
                <a:lnTo>
                  <a:pt x="55943" y="802639"/>
                </a:lnTo>
                <a:lnTo>
                  <a:pt x="66447" y="795426"/>
                </a:lnTo>
                <a:lnTo>
                  <a:pt x="59230" y="784906"/>
                </a:lnTo>
                <a:close/>
              </a:path>
              <a:path w="1209675" h="833755">
                <a:moveTo>
                  <a:pt x="66447" y="795426"/>
                </a:moveTo>
                <a:lnTo>
                  <a:pt x="55943" y="802639"/>
                </a:lnTo>
                <a:lnTo>
                  <a:pt x="71396" y="802639"/>
                </a:lnTo>
                <a:lnTo>
                  <a:pt x="66447" y="795426"/>
                </a:lnTo>
                <a:close/>
              </a:path>
              <a:path w="1209675" h="833755">
                <a:moveTo>
                  <a:pt x="1202309" y="0"/>
                </a:moveTo>
                <a:lnTo>
                  <a:pt x="59230" y="784906"/>
                </a:lnTo>
                <a:lnTo>
                  <a:pt x="66447" y="795426"/>
                </a:lnTo>
                <a:lnTo>
                  <a:pt x="1209548" y="10413"/>
                </a:lnTo>
                <a:lnTo>
                  <a:pt x="1202309"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3"/>
              </a:rPr>
              <a:t>www.helsinki.fi</a:t>
            </a:r>
            <a:endParaRPr sz="900">
              <a:latin typeface="Arial"/>
              <a:cs typeface="Arial"/>
            </a:endParaRPr>
          </a:p>
        </p:txBody>
      </p:sp>
      <p:sp>
        <p:nvSpPr>
          <p:cNvPr id="12" name="TextBox 11">
            <a:extLst>
              <a:ext uri="{FF2B5EF4-FFF2-40B4-BE49-F238E27FC236}">
                <a16:creationId xmlns:a16="http://schemas.microsoft.com/office/drawing/2014/main" id="{8F7AC75C-8B9F-B446-96C3-8D95D9264C8A}"/>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solidFill>
                  <a:srgbClr val="FF0000"/>
                </a:solidFill>
              </a:rPr>
              <a:t>h2(j) = (j mod 4) mod 3</a:t>
            </a:r>
          </a:p>
          <a:p>
            <a:r>
              <a:rPr lang="en-DE" dirty="0">
                <a:solidFill>
                  <a:srgbClr val="FF0000"/>
                </a:solidFill>
              </a:rPr>
              <a:t>h3(j) = (2 * j) mod 3</a:t>
            </a:r>
          </a:p>
        </p:txBody>
      </p:sp>
      <p:sp>
        <p:nvSpPr>
          <p:cNvPr id="13" name="Foliennummernplatzhalter 3">
            <a:extLst>
              <a:ext uri="{FF2B5EF4-FFF2-40B4-BE49-F238E27FC236}">
                <a16:creationId xmlns:a16="http://schemas.microsoft.com/office/drawing/2014/main" id="{13200805-154C-5644-BC31-2C26A6D65599}"/>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100</a:t>
            </a:fld>
            <a:endParaRPr lang="de-DE"/>
          </a:p>
        </p:txBody>
      </p:sp>
    </p:spTree>
    <p:extLst>
      <p:ext uri="{BB962C8B-B14F-4D97-AF65-F5344CB8AC3E}">
        <p14:creationId xmlns:p14="http://schemas.microsoft.com/office/powerpoint/2010/main" val="679008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4665-DA1B-DD44-95B4-4A4FDB631A60}"/>
              </a:ext>
            </a:extLst>
          </p:cNvPr>
          <p:cNvSpPr>
            <a:spLocks noGrp="1"/>
          </p:cNvSpPr>
          <p:nvPr>
            <p:ph type="title"/>
          </p:nvPr>
        </p:nvSpPr>
        <p:spPr/>
        <p:txBody>
          <a:bodyPr/>
          <a:lstStyle/>
          <a:p>
            <a:r>
              <a:rPr lang="en-US" spc="-5" dirty="0"/>
              <a:t>Example of count sketch</a:t>
            </a:r>
            <a:r>
              <a:rPr lang="en-US" dirty="0"/>
              <a:t> </a:t>
            </a:r>
            <a:r>
              <a:rPr lang="en-US" spc="-5" dirty="0"/>
              <a:t>(result)</a:t>
            </a:r>
            <a:endParaRPr lang="en-DE" dirty="0"/>
          </a:p>
        </p:txBody>
      </p:sp>
      <p:sp>
        <p:nvSpPr>
          <p:cNvPr id="3" name="Content Placeholder 2">
            <a:extLst>
              <a:ext uri="{FF2B5EF4-FFF2-40B4-BE49-F238E27FC236}">
                <a16:creationId xmlns:a16="http://schemas.microsoft.com/office/drawing/2014/main" id="{07D118D8-8C61-3D47-B83C-DA0AEBA051CE}"/>
              </a:ext>
            </a:extLst>
          </p:cNvPr>
          <p:cNvSpPr>
            <a:spLocks noGrp="1"/>
          </p:cNvSpPr>
          <p:nvPr>
            <p:ph idx="1"/>
          </p:nvPr>
        </p:nvSpPr>
        <p:spPr/>
        <p:txBody>
          <a:bodyPr/>
          <a:lstStyle/>
          <a:p>
            <a:endParaRPr lang="en-DE"/>
          </a:p>
        </p:txBody>
      </p:sp>
      <p:sp>
        <p:nvSpPr>
          <p:cNvPr id="4" name="Slide Number Placeholder 3">
            <a:extLst>
              <a:ext uri="{FF2B5EF4-FFF2-40B4-BE49-F238E27FC236}">
                <a16:creationId xmlns:a16="http://schemas.microsoft.com/office/drawing/2014/main" id="{583163E9-966F-D54A-8148-D7222C512E15}"/>
              </a:ext>
            </a:extLst>
          </p:cNvPr>
          <p:cNvSpPr>
            <a:spLocks noGrp="1"/>
          </p:cNvSpPr>
          <p:nvPr>
            <p:ph type="sldNum" sz="quarter" idx="12"/>
          </p:nvPr>
        </p:nvSpPr>
        <p:spPr/>
        <p:txBody>
          <a:bodyPr/>
          <a:lstStyle/>
          <a:p>
            <a:pPr>
              <a:defRPr/>
            </a:pPr>
            <a:fld id="{D4E55964-1ACB-E742-83A7-6D5C6D2D6D17}" type="slidenum">
              <a:rPr lang="de-DE" smtClean="0"/>
              <a:pPr>
                <a:defRPr/>
              </a:pPr>
              <a:t>101</a:t>
            </a:fld>
            <a:endParaRPr lang="de-DE"/>
          </a:p>
        </p:txBody>
      </p:sp>
      <p:graphicFrame>
        <p:nvGraphicFramePr>
          <p:cNvPr id="5" name="object 3">
            <a:extLst>
              <a:ext uri="{FF2B5EF4-FFF2-40B4-BE49-F238E27FC236}">
                <a16:creationId xmlns:a16="http://schemas.microsoft.com/office/drawing/2014/main" id="{F63AF454-3884-B440-B0D0-124ABFC650EC}"/>
              </a:ext>
            </a:extLst>
          </p:cNvPr>
          <p:cNvGraphicFramePr>
            <a:graphicFrameLocks noGrp="1"/>
          </p:cNvGraphicFramePr>
          <p:nvPr/>
        </p:nvGraphicFramePr>
        <p:xfrm>
          <a:off x="1145273" y="2666619"/>
          <a:ext cx="1224914" cy="1097279"/>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59">
                <a:tc>
                  <a:txBody>
                    <a:bodyPr/>
                    <a:lstStyle/>
                    <a:p>
                      <a:pPr marL="91440">
                        <a:lnSpc>
                          <a:spcPct val="100000"/>
                        </a:lnSpc>
                        <a:spcBef>
                          <a:spcPts val="315"/>
                        </a:spcBef>
                      </a:pPr>
                      <a:r>
                        <a:rPr sz="1800" dirty="0">
                          <a:latin typeface="Arial"/>
                          <a:cs typeface="Arial"/>
                        </a:rPr>
                        <a:t>3</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4">
            <a:extLst>
              <a:ext uri="{FF2B5EF4-FFF2-40B4-BE49-F238E27FC236}">
                <a16:creationId xmlns:a16="http://schemas.microsoft.com/office/drawing/2014/main" id="{E20F87EE-11AB-4543-97C0-F53A72A49AAA}"/>
              </a:ext>
            </a:extLst>
          </p:cNvPr>
          <p:cNvSpPr txBox="1"/>
          <p:nvPr/>
        </p:nvSpPr>
        <p:spPr>
          <a:xfrm>
            <a:off x="924560" y="1926463"/>
            <a:ext cx="15373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V1:</a:t>
            </a:r>
            <a:r>
              <a:rPr sz="1800" spc="-35" dirty="0">
                <a:latin typeface="Arial"/>
                <a:cs typeface="Arial"/>
              </a:rPr>
              <a:t> </a:t>
            </a:r>
            <a:r>
              <a:rPr sz="1800" spc="-5" dirty="0">
                <a:latin typeface="Arial"/>
                <a:cs typeface="Arial"/>
              </a:rPr>
              <a:t>(1,0,1,2,0),</a:t>
            </a:r>
            <a:endParaRPr sz="1800">
              <a:latin typeface="Arial"/>
              <a:cs typeface="Arial"/>
            </a:endParaRPr>
          </a:p>
        </p:txBody>
      </p:sp>
      <p:sp>
        <p:nvSpPr>
          <p:cNvPr id="7" name="object 5">
            <a:extLst>
              <a:ext uri="{FF2B5EF4-FFF2-40B4-BE49-F238E27FC236}">
                <a16:creationId xmlns:a16="http://schemas.microsoft.com/office/drawing/2014/main" id="{D33959E4-6252-064D-9B3C-F2E1D3BA6932}"/>
              </a:ext>
            </a:extLst>
          </p:cNvPr>
          <p:cNvSpPr txBox="1"/>
          <p:nvPr/>
        </p:nvSpPr>
        <p:spPr>
          <a:xfrm>
            <a:off x="4401362" y="1926463"/>
            <a:ext cx="15405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V2:</a:t>
            </a:r>
            <a:r>
              <a:rPr sz="1800" spc="-35" dirty="0">
                <a:latin typeface="Arial"/>
                <a:cs typeface="Arial"/>
              </a:rPr>
              <a:t> </a:t>
            </a:r>
            <a:r>
              <a:rPr sz="1800" spc="-5" dirty="0">
                <a:latin typeface="Arial"/>
                <a:cs typeface="Arial"/>
              </a:rPr>
              <a:t>(0,0,2,1,0),</a:t>
            </a:r>
            <a:endParaRPr sz="1800">
              <a:latin typeface="Arial"/>
              <a:cs typeface="Arial"/>
            </a:endParaRPr>
          </a:p>
        </p:txBody>
      </p:sp>
      <p:graphicFrame>
        <p:nvGraphicFramePr>
          <p:cNvPr id="8" name="object 6">
            <a:extLst>
              <a:ext uri="{FF2B5EF4-FFF2-40B4-BE49-F238E27FC236}">
                <a16:creationId xmlns:a16="http://schemas.microsoft.com/office/drawing/2014/main" id="{24F63928-2E47-244C-9407-AD187780906E}"/>
              </a:ext>
            </a:extLst>
          </p:cNvPr>
          <p:cNvGraphicFramePr>
            <a:graphicFrameLocks noGrp="1"/>
          </p:cNvGraphicFramePr>
          <p:nvPr/>
        </p:nvGraphicFramePr>
        <p:xfrm>
          <a:off x="4565650" y="2666619"/>
          <a:ext cx="1188719" cy="1097279"/>
        </p:xfrm>
        <a:graphic>
          <a:graphicData uri="http://schemas.openxmlformats.org/drawingml/2006/table">
            <a:tbl>
              <a:tblPr firstRow="1" bandRow="1">
                <a:tableStyleId>{2D5ABB26-0587-4C30-8999-92F81FD0307C}</a:tableStyleId>
              </a:tblPr>
              <a:tblGrid>
                <a:gridCol w="396240">
                  <a:extLst>
                    <a:ext uri="{9D8B030D-6E8A-4147-A177-3AD203B41FA5}">
                      <a16:colId xmlns:a16="http://schemas.microsoft.com/office/drawing/2014/main" val="20000"/>
                    </a:ext>
                  </a:extLst>
                </a:gridCol>
                <a:gridCol w="396240">
                  <a:extLst>
                    <a:ext uri="{9D8B030D-6E8A-4147-A177-3AD203B41FA5}">
                      <a16:colId xmlns:a16="http://schemas.microsoft.com/office/drawing/2014/main" val="20001"/>
                    </a:ext>
                  </a:extLst>
                </a:gridCol>
                <a:gridCol w="396239">
                  <a:extLst>
                    <a:ext uri="{9D8B030D-6E8A-4147-A177-3AD203B41FA5}">
                      <a16:colId xmlns:a16="http://schemas.microsoft.com/office/drawing/2014/main" val="20002"/>
                    </a:ext>
                  </a:extLst>
                </a:gridCol>
              </a:tblGrid>
              <a:tr h="365759">
                <a:tc>
                  <a:txBody>
                    <a:bodyPr/>
                    <a:lstStyle/>
                    <a:p>
                      <a:pPr marR="76200" algn="ctr">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spc="-5"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R="76200" algn="ctr">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spc="-5"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algn="ctr">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9" name="object 7">
            <a:extLst>
              <a:ext uri="{FF2B5EF4-FFF2-40B4-BE49-F238E27FC236}">
                <a16:creationId xmlns:a16="http://schemas.microsoft.com/office/drawing/2014/main" id="{DE7030DE-C08C-804A-B3F4-938A95615F0F}"/>
              </a:ext>
            </a:extLst>
          </p:cNvPr>
          <p:cNvSpPr txBox="1"/>
          <p:nvPr/>
        </p:nvSpPr>
        <p:spPr>
          <a:xfrm>
            <a:off x="1446657" y="4393183"/>
            <a:ext cx="2621287" cy="8483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3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50" dirty="0">
                <a:latin typeface="Arial"/>
                <a:cs typeface="Arial"/>
              </a:rPr>
              <a:t> </a:t>
            </a:r>
            <a:r>
              <a:rPr sz="1800" spc="-5" dirty="0">
                <a:latin typeface="Arial"/>
                <a:cs typeface="Arial"/>
              </a:rPr>
              <a:t>5</a:t>
            </a:r>
            <a:endParaRPr sz="1800" dirty="0">
              <a:latin typeface="Arial"/>
              <a:cs typeface="Arial"/>
            </a:endParaRPr>
          </a:p>
          <a:p>
            <a:pPr marL="12700">
              <a:lnSpc>
                <a:spcPct val="100000"/>
              </a:lnSpc>
            </a:pPr>
            <a:r>
              <a:rPr sz="1800" spc="-5" dirty="0">
                <a:latin typeface="Arial"/>
                <a:cs typeface="Arial"/>
              </a:rPr>
              <a:t>1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60" dirty="0">
                <a:latin typeface="Arial"/>
                <a:cs typeface="Arial"/>
              </a:rPr>
              <a:t> </a:t>
            </a:r>
            <a:r>
              <a:rPr sz="1800" spc="-5" dirty="0">
                <a:latin typeface="Arial"/>
                <a:cs typeface="Arial"/>
              </a:rPr>
              <a:t>3</a:t>
            </a:r>
            <a:endParaRPr sz="1800" dirty="0">
              <a:latin typeface="Arial"/>
              <a:cs typeface="Arial"/>
            </a:endParaRPr>
          </a:p>
          <a:p>
            <a:pPr marL="12700">
              <a:lnSpc>
                <a:spcPct val="100000"/>
              </a:lnSpc>
            </a:pPr>
            <a:r>
              <a:rPr sz="1800" spc="-5" dirty="0">
                <a:latin typeface="Arial"/>
                <a:cs typeface="Arial"/>
              </a:rPr>
              <a:t>(-1)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40" dirty="0">
                <a:latin typeface="Arial"/>
                <a:cs typeface="Arial"/>
              </a:rPr>
              <a:t> </a:t>
            </a:r>
            <a:r>
              <a:rPr sz="1800" spc="-5" dirty="0">
                <a:latin typeface="Arial"/>
                <a:cs typeface="Arial"/>
              </a:rPr>
              <a:t>3</a:t>
            </a:r>
            <a:endParaRPr sz="1800" dirty="0">
              <a:latin typeface="Arial"/>
              <a:cs typeface="Arial"/>
            </a:endParaRPr>
          </a:p>
        </p:txBody>
      </p:sp>
      <p:sp>
        <p:nvSpPr>
          <p:cNvPr id="10" name="object 8">
            <a:extLst>
              <a:ext uri="{FF2B5EF4-FFF2-40B4-BE49-F238E27FC236}">
                <a16:creationId xmlns:a16="http://schemas.microsoft.com/office/drawing/2014/main" id="{5E2100C3-861E-774B-97A5-DA4EA094E268}"/>
              </a:ext>
            </a:extLst>
          </p:cNvPr>
          <p:cNvSpPr txBox="1"/>
          <p:nvPr/>
        </p:nvSpPr>
        <p:spPr>
          <a:xfrm>
            <a:off x="1446657" y="5490768"/>
            <a:ext cx="188595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Median (5,3,3) </a:t>
            </a:r>
            <a:r>
              <a:rPr sz="1800" dirty="0">
                <a:latin typeface="Arial"/>
                <a:cs typeface="Arial"/>
              </a:rPr>
              <a:t>=</a:t>
            </a:r>
            <a:r>
              <a:rPr sz="1800" spc="-40" dirty="0">
                <a:latin typeface="Arial"/>
                <a:cs typeface="Arial"/>
              </a:rPr>
              <a:t> </a:t>
            </a:r>
            <a:r>
              <a:rPr sz="1800" spc="-5" dirty="0">
                <a:latin typeface="Arial"/>
                <a:cs typeface="Arial"/>
              </a:rPr>
              <a:t>3</a:t>
            </a:r>
            <a:endParaRPr sz="1800">
              <a:latin typeface="Arial"/>
              <a:cs typeface="Arial"/>
            </a:endParaRPr>
          </a:p>
        </p:txBody>
      </p:sp>
      <p:sp>
        <p:nvSpPr>
          <p:cNvPr id="11" name="object 9">
            <a:extLst>
              <a:ext uri="{FF2B5EF4-FFF2-40B4-BE49-F238E27FC236}">
                <a16:creationId xmlns:a16="http://schemas.microsoft.com/office/drawing/2014/main" id="{A49321A0-B3EE-BC45-A867-37AEAA8B1292}"/>
              </a:ext>
            </a:extLst>
          </p:cNvPr>
          <p:cNvSpPr/>
          <p:nvPr/>
        </p:nvSpPr>
        <p:spPr>
          <a:xfrm>
            <a:off x="3644772" y="4257317"/>
            <a:ext cx="4636135" cy="1351915"/>
          </a:xfrm>
          <a:custGeom>
            <a:avLst/>
            <a:gdLst/>
            <a:ahLst/>
            <a:cxnLst/>
            <a:rect l="l" t="t" r="r" b="b"/>
            <a:pathLst>
              <a:path w="4636134" h="1351914">
                <a:moveTo>
                  <a:pt x="0" y="1351650"/>
                </a:moveTo>
                <a:lnTo>
                  <a:pt x="1241678" y="789027"/>
                </a:lnTo>
                <a:lnTo>
                  <a:pt x="1183326" y="773474"/>
                </a:lnTo>
                <a:lnTo>
                  <a:pt x="1128395" y="757476"/>
                </a:lnTo>
                <a:lnTo>
                  <a:pt x="1076881" y="741060"/>
                </a:lnTo>
                <a:lnTo>
                  <a:pt x="1028781" y="724253"/>
                </a:lnTo>
                <a:lnTo>
                  <a:pt x="984091" y="707083"/>
                </a:lnTo>
                <a:lnTo>
                  <a:pt x="942807" y="689576"/>
                </a:lnTo>
                <a:lnTo>
                  <a:pt x="904926" y="671759"/>
                </a:lnTo>
                <a:lnTo>
                  <a:pt x="870444" y="653658"/>
                </a:lnTo>
                <a:lnTo>
                  <a:pt x="811662" y="616717"/>
                </a:lnTo>
                <a:lnTo>
                  <a:pt x="766431" y="578965"/>
                </a:lnTo>
                <a:lnTo>
                  <a:pt x="734721" y="540620"/>
                </a:lnTo>
                <a:lnTo>
                  <a:pt x="716504" y="501896"/>
                </a:lnTo>
                <a:lnTo>
                  <a:pt x="711749" y="463009"/>
                </a:lnTo>
                <a:lnTo>
                  <a:pt x="714410" y="443571"/>
                </a:lnTo>
                <a:lnTo>
                  <a:pt x="729794" y="404843"/>
                </a:lnTo>
                <a:lnTo>
                  <a:pt x="758565" y="366489"/>
                </a:lnTo>
                <a:lnTo>
                  <a:pt x="800696" y="328726"/>
                </a:lnTo>
                <a:lnTo>
                  <a:pt x="856156" y="291768"/>
                </a:lnTo>
                <a:lnTo>
                  <a:pt x="924915" y="255830"/>
                </a:lnTo>
                <a:lnTo>
                  <a:pt x="964273" y="238312"/>
                </a:lnTo>
                <a:lnTo>
                  <a:pt x="1006944" y="221129"/>
                </a:lnTo>
                <a:lnTo>
                  <a:pt x="1052926" y="204309"/>
                </a:lnTo>
                <a:lnTo>
                  <a:pt x="1102214" y="187879"/>
                </a:lnTo>
                <a:lnTo>
                  <a:pt x="1154805" y="171866"/>
                </a:lnTo>
                <a:lnTo>
                  <a:pt x="1210695" y="156296"/>
                </a:lnTo>
                <a:lnTo>
                  <a:pt x="1269880" y="141197"/>
                </a:lnTo>
                <a:lnTo>
                  <a:pt x="1332356" y="126595"/>
                </a:lnTo>
                <a:lnTo>
                  <a:pt x="1375941" y="117131"/>
                </a:lnTo>
                <a:lnTo>
                  <a:pt x="1420385" y="108036"/>
                </a:lnTo>
                <a:lnTo>
                  <a:pt x="1465654" y="99310"/>
                </a:lnTo>
                <a:lnTo>
                  <a:pt x="1511715" y="90954"/>
                </a:lnTo>
                <a:lnTo>
                  <a:pt x="1558532" y="82967"/>
                </a:lnTo>
                <a:lnTo>
                  <a:pt x="1606071" y="75348"/>
                </a:lnTo>
                <a:lnTo>
                  <a:pt x="1654299" y="68098"/>
                </a:lnTo>
                <a:lnTo>
                  <a:pt x="1703180" y="61216"/>
                </a:lnTo>
                <a:lnTo>
                  <a:pt x="1752681" y="54703"/>
                </a:lnTo>
                <a:lnTo>
                  <a:pt x="1802767" y="48556"/>
                </a:lnTo>
                <a:lnTo>
                  <a:pt x="1853404" y="42777"/>
                </a:lnTo>
                <a:lnTo>
                  <a:pt x="1904557" y="37366"/>
                </a:lnTo>
                <a:lnTo>
                  <a:pt x="1956193" y="32321"/>
                </a:lnTo>
                <a:lnTo>
                  <a:pt x="2008276" y="27642"/>
                </a:lnTo>
                <a:lnTo>
                  <a:pt x="2060773" y="23330"/>
                </a:lnTo>
                <a:lnTo>
                  <a:pt x="2113649" y="19384"/>
                </a:lnTo>
                <a:lnTo>
                  <a:pt x="2166870" y="15804"/>
                </a:lnTo>
                <a:lnTo>
                  <a:pt x="2220402" y="12590"/>
                </a:lnTo>
                <a:lnTo>
                  <a:pt x="2274210" y="9740"/>
                </a:lnTo>
                <a:lnTo>
                  <a:pt x="2328259" y="7256"/>
                </a:lnTo>
                <a:lnTo>
                  <a:pt x="2382517" y="5136"/>
                </a:lnTo>
                <a:lnTo>
                  <a:pt x="2436948" y="3381"/>
                </a:lnTo>
                <a:lnTo>
                  <a:pt x="2491517" y="1990"/>
                </a:lnTo>
                <a:lnTo>
                  <a:pt x="2546192" y="963"/>
                </a:lnTo>
                <a:lnTo>
                  <a:pt x="2600937" y="299"/>
                </a:lnTo>
                <a:lnTo>
                  <a:pt x="2655718" y="0"/>
                </a:lnTo>
                <a:lnTo>
                  <a:pt x="2710500" y="63"/>
                </a:lnTo>
                <a:lnTo>
                  <a:pt x="2765250" y="489"/>
                </a:lnTo>
                <a:lnTo>
                  <a:pt x="2819933" y="1277"/>
                </a:lnTo>
                <a:lnTo>
                  <a:pt x="2874515" y="2428"/>
                </a:lnTo>
                <a:lnTo>
                  <a:pt x="2928961" y="3941"/>
                </a:lnTo>
                <a:lnTo>
                  <a:pt x="2983238" y="5816"/>
                </a:lnTo>
                <a:lnTo>
                  <a:pt x="3037310" y="8052"/>
                </a:lnTo>
                <a:lnTo>
                  <a:pt x="3091144" y="10650"/>
                </a:lnTo>
                <a:lnTo>
                  <a:pt x="3144705" y="13609"/>
                </a:lnTo>
                <a:lnTo>
                  <a:pt x="3197959" y="16928"/>
                </a:lnTo>
                <a:lnTo>
                  <a:pt x="3250871" y="20608"/>
                </a:lnTo>
                <a:lnTo>
                  <a:pt x="3303408" y="24648"/>
                </a:lnTo>
                <a:lnTo>
                  <a:pt x="3355534" y="29048"/>
                </a:lnTo>
                <a:lnTo>
                  <a:pt x="3407216" y="33808"/>
                </a:lnTo>
                <a:lnTo>
                  <a:pt x="3458420" y="38927"/>
                </a:lnTo>
                <a:lnTo>
                  <a:pt x="3509110" y="44405"/>
                </a:lnTo>
                <a:lnTo>
                  <a:pt x="3559253" y="50243"/>
                </a:lnTo>
                <a:lnTo>
                  <a:pt x="3608814" y="56438"/>
                </a:lnTo>
                <a:lnTo>
                  <a:pt x="3657760" y="62993"/>
                </a:lnTo>
                <a:lnTo>
                  <a:pt x="3706054" y="69905"/>
                </a:lnTo>
                <a:lnTo>
                  <a:pt x="3753665" y="77175"/>
                </a:lnTo>
                <a:lnTo>
                  <a:pt x="3800556" y="84803"/>
                </a:lnTo>
                <a:lnTo>
                  <a:pt x="3846694" y="92788"/>
                </a:lnTo>
                <a:lnTo>
                  <a:pt x="3892045" y="101129"/>
                </a:lnTo>
                <a:lnTo>
                  <a:pt x="3936573" y="109828"/>
                </a:lnTo>
                <a:lnTo>
                  <a:pt x="3980246" y="118883"/>
                </a:lnTo>
                <a:lnTo>
                  <a:pt x="4023028" y="128295"/>
                </a:lnTo>
                <a:lnTo>
                  <a:pt x="4064885" y="138062"/>
                </a:lnTo>
                <a:lnTo>
                  <a:pt x="4105782" y="148185"/>
                </a:lnTo>
                <a:lnTo>
                  <a:pt x="4164135" y="163739"/>
                </a:lnTo>
                <a:lnTo>
                  <a:pt x="4219066" y="179737"/>
                </a:lnTo>
                <a:lnTo>
                  <a:pt x="4270580" y="196153"/>
                </a:lnTo>
                <a:lnTo>
                  <a:pt x="4318680" y="212959"/>
                </a:lnTo>
                <a:lnTo>
                  <a:pt x="4363370" y="230130"/>
                </a:lnTo>
                <a:lnTo>
                  <a:pt x="4404654" y="247637"/>
                </a:lnTo>
                <a:lnTo>
                  <a:pt x="4442535" y="265454"/>
                </a:lnTo>
                <a:lnTo>
                  <a:pt x="4477017" y="283554"/>
                </a:lnTo>
                <a:lnTo>
                  <a:pt x="4535799" y="320496"/>
                </a:lnTo>
                <a:lnTo>
                  <a:pt x="4581030" y="358247"/>
                </a:lnTo>
                <a:lnTo>
                  <a:pt x="4612740" y="396592"/>
                </a:lnTo>
                <a:lnTo>
                  <a:pt x="4630957" y="435316"/>
                </a:lnTo>
                <a:lnTo>
                  <a:pt x="4635712" y="474204"/>
                </a:lnTo>
                <a:lnTo>
                  <a:pt x="4633051" y="493641"/>
                </a:lnTo>
                <a:lnTo>
                  <a:pt x="4617667" y="532370"/>
                </a:lnTo>
                <a:lnTo>
                  <a:pt x="4588896" y="570724"/>
                </a:lnTo>
                <a:lnTo>
                  <a:pt x="4546765" y="608487"/>
                </a:lnTo>
                <a:lnTo>
                  <a:pt x="4491305" y="645445"/>
                </a:lnTo>
                <a:lnTo>
                  <a:pt x="4422546" y="681382"/>
                </a:lnTo>
                <a:lnTo>
                  <a:pt x="4383188" y="698901"/>
                </a:lnTo>
                <a:lnTo>
                  <a:pt x="4340517" y="716083"/>
                </a:lnTo>
                <a:lnTo>
                  <a:pt x="4294535" y="732903"/>
                </a:lnTo>
                <a:lnTo>
                  <a:pt x="4245247" y="749333"/>
                </a:lnTo>
                <a:lnTo>
                  <a:pt x="4192656" y="765347"/>
                </a:lnTo>
                <a:lnTo>
                  <a:pt x="4136766" y="780916"/>
                </a:lnTo>
                <a:lnTo>
                  <a:pt x="4077581" y="796015"/>
                </a:lnTo>
                <a:lnTo>
                  <a:pt x="4015104" y="810617"/>
                </a:lnTo>
                <a:lnTo>
                  <a:pt x="3973934" y="819567"/>
                </a:lnTo>
                <a:lnTo>
                  <a:pt x="3931908" y="828199"/>
                </a:lnTo>
                <a:lnTo>
                  <a:pt x="3889055" y="836512"/>
                </a:lnTo>
                <a:lnTo>
                  <a:pt x="3845406" y="844504"/>
                </a:lnTo>
                <a:lnTo>
                  <a:pt x="3800993" y="852174"/>
                </a:lnTo>
                <a:lnTo>
                  <a:pt x="3755845" y="859522"/>
                </a:lnTo>
                <a:lnTo>
                  <a:pt x="3709993" y="866546"/>
                </a:lnTo>
                <a:lnTo>
                  <a:pt x="3663468" y="873245"/>
                </a:lnTo>
                <a:lnTo>
                  <a:pt x="3616300" y="879617"/>
                </a:lnTo>
                <a:lnTo>
                  <a:pt x="3568520" y="885662"/>
                </a:lnTo>
                <a:lnTo>
                  <a:pt x="3520159" y="891379"/>
                </a:lnTo>
                <a:lnTo>
                  <a:pt x="3471247" y="896765"/>
                </a:lnTo>
                <a:lnTo>
                  <a:pt x="3421814" y="901821"/>
                </a:lnTo>
                <a:lnTo>
                  <a:pt x="3371891" y="906545"/>
                </a:lnTo>
                <a:lnTo>
                  <a:pt x="3321509" y="910935"/>
                </a:lnTo>
                <a:lnTo>
                  <a:pt x="3270699" y="914991"/>
                </a:lnTo>
                <a:lnTo>
                  <a:pt x="3219490" y="918711"/>
                </a:lnTo>
                <a:lnTo>
                  <a:pt x="3167914" y="922094"/>
                </a:lnTo>
                <a:lnTo>
                  <a:pt x="3116001" y="925140"/>
                </a:lnTo>
                <a:lnTo>
                  <a:pt x="3063781" y="927846"/>
                </a:lnTo>
                <a:lnTo>
                  <a:pt x="3011286" y="930212"/>
                </a:lnTo>
                <a:lnTo>
                  <a:pt x="2958545" y="932237"/>
                </a:lnTo>
                <a:lnTo>
                  <a:pt x="2905590" y="933919"/>
                </a:lnTo>
                <a:lnTo>
                  <a:pt x="2852450" y="935257"/>
                </a:lnTo>
                <a:lnTo>
                  <a:pt x="2799157" y="936250"/>
                </a:lnTo>
                <a:lnTo>
                  <a:pt x="2745741" y="936897"/>
                </a:lnTo>
                <a:lnTo>
                  <a:pt x="2692233" y="937197"/>
                </a:lnTo>
                <a:lnTo>
                  <a:pt x="2638663" y="937148"/>
                </a:lnTo>
                <a:lnTo>
                  <a:pt x="2585062" y="936749"/>
                </a:lnTo>
                <a:lnTo>
                  <a:pt x="2531460" y="936000"/>
                </a:lnTo>
                <a:lnTo>
                  <a:pt x="2477888" y="934899"/>
                </a:lnTo>
                <a:lnTo>
                  <a:pt x="2424376" y="933444"/>
                </a:lnTo>
                <a:lnTo>
                  <a:pt x="2370955" y="931636"/>
                </a:lnTo>
                <a:lnTo>
                  <a:pt x="2317657" y="929471"/>
                </a:lnTo>
                <a:lnTo>
                  <a:pt x="2264510" y="926950"/>
                </a:lnTo>
                <a:lnTo>
                  <a:pt x="2211546" y="924072"/>
                </a:lnTo>
                <a:lnTo>
                  <a:pt x="2158795" y="920834"/>
                </a:lnTo>
                <a:lnTo>
                  <a:pt x="2106289" y="917236"/>
                </a:lnTo>
                <a:lnTo>
                  <a:pt x="2054057" y="913276"/>
                </a:lnTo>
                <a:lnTo>
                  <a:pt x="2002130" y="908955"/>
                </a:lnTo>
                <a:lnTo>
                  <a:pt x="1950538" y="904269"/>
                </a:lnTo>
                <a:lnTo>
                  <a:pt x="1899313" y="899219"/>
                </a:lnTo>
                <a:lnTo>
                  <a:pt x="1848485" y="893802"/>
                </a:lnTo>
                <a:lnTo>
                  <a:pt x="0" y="1351650"/>
                </a:lnTo>
                <a:close/>
              </a:path>
            </a:pathLst>
          </a:custGeom>
          <a:ln w="25908">
            <a:solidFill>
              <a:srgbClr val="000000"/>
            </a:solidFill>
          </a:ln>
        </p:spPr>
        <p:txBody>
          <a:bodyPr wrap="square" lIns="0" tIns="0" rIns="0" bIns="0" rtlCol="0"/>
          <a:lstStyle/>
          <a:p>
            <a:endParaRPr/>
          </a:p>
        </p:txBody>
      </p:sp>
      <p:sp>
        <p:nvSpPr>
          <p:cNvPr id="12" name="object 10">
            <a:extLst>
              <a:ext uri="{FF2B5EF4-FFF2-40B4-BE49-F238E27FC236}">
                <a16:creationId xmlns:a16="http://schemas.microsoft.com/office/drawing/2014/main" id="{56EA4B2C-B0EC-2049-B8A3-8FA5693F3AD1}"/>
              </a:ext>
            </a:extLst>
          </p:cNvPr>
          <p:cNvSpPr txBox="1"/>
          <p:nvPr/>
        </p:nvSpPr>
        <p:spPr>
          <a:xfrm>
            <a:off x="5219827" y="4295902"/>
            <a:ext cx="2197100" cy="848994"/>
          </a:xfrm>
          <a:prstGeom prst="rect">
            <a:avLst/>
          </a:prstGeom>
        </p:spPr>
        <p:txBody>
          <a:bodyPr vert="horz" wrap="square" lIns="0" tIns="12700" rIns="0" bIns="0" rtlCol="0">
            <a:spAutoFit/>
          </a:bodyPr>
          <a:lstStyle/>
          <a:p>
            <a:pPr marL="12700" marR="5080" algn="ctr">
              <a:lnSpc>
                <a:spcPct val="100000"/>
              </a:lnSpc>
              <a:spcBef>
                <a:spcPts val="100"/>
              </a:spcBef>
            </a:pPr>
            <a:r>
              <a:rPr sz="1800" dirty="0">
                <a:latin typeface="Arial"/>
                <a:cs typeface="Arial"/>
              </a:rPr>
              <a:t>The </a:t>
            </a:r>
            <a:r>
              <a:rPr sz="1800" spc="-5" dirty="0">
                <a:latin typeface="Arial"/>
                <a:cs typeface="Arial"/>
              </a:rPr>
              <a:t>accurate value</a:t>
            </a:r>
            <a:r>
              <a:rPr sz="1800" spc="-45" dirty="0">
                <a:latin typeface="Arial"/>
                <a:cs typeface="Arial"/>
              </a:rPr>
              <a:t> </a:t>
            </a:r>
            <a:r>
              <a:rPr sz="1800" spc="-5" dirty="0">
                <a:latin typeface="Arial"/>
                <a:cs typeface="Arial"/>
              </a:rPr>
              <a:t>is  2+2=4.</a:t>
            </a:r>
            <a:endParaRPr sz="1800">
              <a:latin typeface="Arial"/>
              <a:cs typeface="Arial"/>
            </a:endParaRPr>
          </a:p>
          <a:p>
            <a:pPr marL="5715" algn="ctr">
              <a:lnSpc>
                <a:spcPct val="100000"/>
              </a:lnSpc>
            </a:pPr>
            <a:r>
              <a:rPr sz="1800" spc="-5" dirty="0">
                <a:solidFill>
                  <a:srgbClr val="FF0000"/>
                </a:solidFill>
                <a:latin typeface="Arial"/>
                <a:cs typeface="Arial"/>
              </a:rPr>
              <a:t>Underestimation!</a:t>
            </a:r>
            <a:endParaRPr sz="1800">
              <a:latin typeface="Arial"/>
              <a:cs typeface="Arial"/>
            </a:endParaRPr>
          </a:p>
        </p:txBody>
      </p:sp>
      <p:sp>
        <p:nvSpPr>
          <p:cNvPr id="13" name="object 11">
            <a:extLst>
              <a:ext uri="{FF2B5EF4-FFF2-40B4-BE49-F238E27FC236}">
                <a16:creationId xmlns:a16="http://schemas.microsoft.com/office/drawing/2014/main" id="{94366F68-3E97-4542-98F3-1BBC65E0869B}"/>
              </a:ext>
            </a:extLst>
          </p:cNvPr>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Tree>
    <p:extLst>
      <p:ext uri="{BB962C8B-B14F-4D97-AF65-F5344CB8AC3E}">
        <p14:creationId xmlns:p14="http://schemas.microsoft.com/office/powerpoint/2010/main" val="6001621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737" y="-171400"/>
            <a:ext cx="10844661" cy="7272808"/>
          </a:xfrm>
        </p:spPr>
      </p:pic>
      <p:sp>
        <p:nvSpPr>
          <p:cNvPr id="9" name="Textfeld 5"/>
          <p:cNvSpPr txBox="1"/>
          <p:nvPr/>
        </p:nvSpPr>
        <p:spPr>
          <a:xfrm>
            <a:off x="0" y="5437673"/>
            <a:ext cx="9267944" cy="1015663"/>
          </a:xfrm>
          <a:prstGeom prst="rect">
            <a:avLst/>
          </a:prstGeom>
          <a:solidFill>
            <a:schemeClr val="bg1">
              <a:alpha val="48000"/>
            </a:schemeClr>
          </a:solidFill>
        </p:spPr>
        <p:txBody>
          <a:bodyPr wrap="square">
            <a:spAutoFit/>
          </a:bodyPr>
          <a:lstStyle/>
          <a:p>
            <a:pPr algn="ctr">
              <a:defRPr/>
            </a:pPr>
            <a:r>
              <a:rPr lang="de-DE" sz="60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Approximation</a:t>
            </a:r>
          </a:p>
        </p:txBody>
      </p:sp>
      <p:sp>
        <p:nvSpPr>
          <p:cNvPr id="65" name="Textfeld 5"/>
          <p:cNvSpPr txBox="1"/>
          <p:nvPr/>
        </p:nvSpPr>
        <p:spPr>
          <a:xfrm>
            <a:off x="0" y="332656"/>
            <a:ext cx="9267944" cy="1015663"/>
          </a:xfrm>
          <a:prstGeom prst="rect">
            <a:avLst/>
          </a:prstGeom>
          <a:solidFill>
            <a:schemeClr val="bg1">
              <a:alpha val="48000"/>
            </a:schemeClr>
          </a:solidFill>
        </p:spPr>
        <p:txBody>
          <a:bodyPr wrap="square">
            <a:spAutoFit/>
          </a:bodyPr>
          <a:lstStyle/>
          <a:p>
            <a:pPr algn="ctr">
              <a:defRPr/>
            </a:pPr>
            <a:r>
              <a:rPr lang="de-DE" sz="60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Stromdatenverarbeitung</a:t>
            </a:r>
          </a:p>
        </p:txBody>
      </p:sp>
    </p:spTree>
    <p:extLst>
      <p:ext uri="{BB962C8B-B14F-4D97-AF65-F5344CB8AC3E}">
        <p14:creationId xmlns:p14="http://schemas.microsoft.com/office/powerpoint/2010/main" val="32880607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281208"/>
            <a:ext cx="8686800" cy="987552"/>
          </a:xfrm>
        </p:spPr>
        <p:txBody>
          <a:bodyPr>
            <a:normAutofit/>
          </a:bodyPr>
          <a:lstStyle/>
          <a:p>
            <a:pPr>
              <a:defRPr/>
            </a:pPr>
            <a:r>
              <a:rPr lang="de-DE"/>
              <a:t>Zählen der Anzahl der verschiedenen Elemente</a:t>
            </a:r>
          </a:p>
        </p:txBody>
      </p:sp>
      <p:sp>
        <p:nvSpPr>
          <p:cNvPr id="24580" name="Rectangle 3"/>
          <p:cNvSpPr>
            <a:spLocks noGrp="1" noChangeArrowheads="1"/>
          </p:cNvSpPr>
          <p:nvPr>
            <p:ph idx="1"/>
          </p:nvPr>
        </p:nvSpPr>
        <p:spPr/>
        <p:txBody>
          <a:bodyPr/>
          <a:lstStyle/>
          <a:p>
            <a:r>
              <a:rPr lang="de-DE" b="1" dirty="0">
                <a:solidFill>
                  <a:srgbClr val="D60093"/>
                </a:solidFill>
              </a:rPr>
              <a:t>Problem:</a:t>
            </a:r>
          </a:p>
          <a:p>
            <a:pPr lvl="1"/>
            <a:r>
              <a:rPr lang="de-DE" dirty="0"/>
              <a:t>Datenstrom enthält Elemente </a:t>
            </a:r>
            <a:br>
              <a:rPr lang="de-DE" dirty="0"/>
            </a:br>
            <a:r>
              <a:rPr lang="de-DE" dirty="0"/>
              <a:t>aus Grundmenge der Größe </a:t>
            </a:r>
            <a:r>
              <a:rPr lang="de-DE" dirty="0">
                <a:solidFill>
                  <a:schemeClr val="accent1">
                    <a:lumMod val="50000"/>
                  </a:schemeClr>
                </a:solidFill>
              </a:rPr>
              <a:t>N</a:t>
            </a:r>
          </a:p>
          <a:p>
            <a:pPr lvl="1"/>
            <a:r>
              <a:rPr lang="de-DE" dirty="0"/>
              <a:t>Gesucht ist Anzahl der verschiedenen Elemente </a:t>
            </a:r>
            <a:br>
              <a:rPr lang="de-DE" dirty="0"/>
            </a:br>
            <a:r>
              <a:rPr lang="de-DE" dirty="0"/>
              <a:t>in einem gesamten  bisherigen Strom zu einem Zeitpunkt, zu dem Fenster ausgewertet wird</a:t>
            </a:r>
          </a:p>
          <a:p>
            <a:pPr lvl="8"/>
            <a:endParaRPr lang="de-DE" dirty="0"/>
          </a:p>
          <a:p>
            <a:r>
              <a:rPr lang="de-DE" b="1" dirty="0">
                <a:solidFill>
                  <a:srgbClr val="0000FF"/>
                </a:solidFill>
              </a:rPr>
              <a:t>Naiver Ansatz:</a:t>
            </a:r>
            <a:r>
              <a:rPr lang="de-DE" dirty="0">
                <a:solidFill>
                  <a:srgbClr val="0000FF"/>
                </a:solidFill>
              </a:rPr>
              <a:t> </a:t>
            </a:r>
            <a:br>
              <a:rPr lang="de-DE" dirty="0">
                <a:solidFill>
                  <a:srgbClr val="0000FF"/>
                </a:solidFill>
              </a:rPr>
            </a:br>
            <a:r>
              <a:rPr lang="de-DE" dirty="0"/>
              <a:t>Speichere gesehene Elemente </a:t>
            </a:r>
            <a:br>
              <a:rPr lang="de-DE" dirty="0"/>
            </a:br>
            <a:r>
              <a:rPr lang="de-DE" dirty="0"/>
              <a:t>in Hashtabelle als Synopse</a:t>
            </a:r>
          </a:p>
        </p:txBody>
      </p:sp>
      <p:sp>
        <p:nvSpPr>
          <p:cNvPr id="24578" name="Slide Number Placeholder 5"/>
          <p:cNvSpPr>
            <a:spLocks noGrp="1"/>
          </p:cNvSpPr>
          <p:nvPr>
            <p:ph type="sldNum" sz="quarter" idx="12"/>
          </p:nvPr>
        </p:nvSpPr>
        <p:spPr bwMode="auto">
          <a:noFill/>
          <a:ln>
            <a:miter lim="800000"/>
            <a:headEnd/>
            <a:tailEnd/>
          </a:ln>
        </p:spPr>
        <p:txBody>
          <a:bodyPr/>
          <a:lstStyle/>
          <a:p>
            <a:fld id="{8EA734A5-3188-4C42-9087-0ED06D89AEDF}" type="slidenum">
              <a:rPr lang="de-DE" smtClean="0">
                <a:latin typeface="Calibri" pitchFamily="34" charset="0"/>
                <a:ea typeface="ＭＳ Ｐゴシック" pitchFamily="34" charset="-128"/>
              </a:rPr>
              <a:pPr/>
              <a:t>103</a:t>
            </a:fld>
            <a:endParaRPr lang="de-DE">
              <a:latin typeface="Calibri" pitchFamily="34" charset="0"/>
              <a:ea typeface="ＭＳ Ｐゴシック" pitchFamily="34" charset="-128"/>
            </a:endParaRPr>
          </a:p>
        </p:txBody>
      </p:sp>
      <p:sp>
        <p:nvSpPr>
          <p:cNvPr id="5" name="Footer Placeholder 5">
            <a:extLst>
              <a:ext uri="{FF2B5EF4-FFF2-40B4-BE49-F238E27FC236}">
                <a16:creationId xmlns:a16="http://schemas.microsoft.com/office/drawing/2014/main" id="{E292790A-ABB6-E744-B924-EC0C3441F61F}"/>
              </a:ext>
            </a:extLst>
          </p:cNvPr>
          <p:cNvSpPr>
            <a:spLocks noGrp="1"/>
          </p:cNvSpPr>
          <p:nvPr>
            <p:ph type="ftr" sz="quarter" idx="11"/>
          </p:nvPr>
        </p:nvSpPr>
        <p:spPr>
          <a:xfrm>
            <a:off x="2483769" y="6641976"/>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8589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323528" y="214536"/>
            <a:ext cx="8291264" cy="838200"/>
          </a:xfrm>
        </p:spPr>
        <p:txBody>
          <a:bodyPr/>
          <a:lstStyle/>
          <a:p>
            <a:pPr eaLnBrk="1" hangingPunct="1">
              <a:defRPr/>
            </a:pPr>
            <a:r>
              <a:rPr lang="de-DE">
                <a:cs typeface="+mj-cs"/>
              </a:rPr>
              <a:t>Anzahl </a:t>
            </a:r>
            <a:r>
              <a:rPr lang="de-DE" b="1">
                <a:cs typeface="+mj-cs"/>
              </a:rPr>
              <a:t>verschiedener</a:t>
            </a:r>
            <a:r>
              <a:rPr lang="de-DE">
                <a:cs typeface="+mj-cs"/>
              </a:rPr>
              <a:t> Werte abschätzen</a:t>
            </a:r>
          </a:p>
        </p:txBody>
      </p:sp>
      <p:sp>
        <p:nvSpPr>
          <p:cNvPr id="850947" name="Rectangle 3"/>
          <p:cNvSpPr>
            <a:spLocks noGrp="1" noChangeArrowheads="1"/>
          </p:cNvSpPr>
          <p:nvPr>
            <p:ph type="body" idx="1"/>
          </p:nvPr>
        </p:nvSpPr>
        <p:spPr>
          <a:xfrm>
            <a:off x="0" y="1066800"/>
            <a:ext cx="8947150" cy="5521325"/>
          </a:xfrm>
        </p:spPr>
        <p:txBody>
          <a:bodyPr/>
          <a:lstStyle/>
          <a:p>
            <a:pPr eaLnBrk="1" hangingPunct="1">
              <a:lnSpc>
                <a:spcPct val="85000"/>
              </a:lnSpc>
              <a:defRPr/>
            </a:pPr>
            <a:r>
              <a:rPr lang="de-DE" dirty="0">
                <a:solidFill>
                  <a:srgbClr val="0F05FF"/>
                </a:solidFill>
                <a:cs typeface="+mn-cs"/>
              </a:rPr>
              <a:t>Aufgabe:</a:t>
            </a:r>
            <a:r>
              <a:rPr lang="de-DE" dirty="0">
                <a:cs typeface="+mn-cs"/>
              </a:rPr>
              <a:t> Finde Anzahl der verschiedenen Werte in einem Strom von Werten aus </a:t>
            </a:r>
            <a:r>
              <a:rPr lang="de-DE" dirty="0">
                <a:solidFill>
                  <a:schemeClr val="accent1">
                    <a:lumMod val="50000"/>
                  </a:schemeClr>
                </a:solidFill>
                <a:cs typeface="+mn-cs"/>
              </a:rPr>
              <a:t>[1,...,N] </a:t>
            </a:r>
            <a:r>
              <a:rPr lang="de-DE" dirty="0"/>
              <a:t>(</a:t>
            </a:r>
            <a:r>
              <a:rPr lang="de-DE" dirty="0" err="1">
                <a:solidFill>
                  <a:schemeClr val="accent1">
                    <a:lumMod val="50000"/>
                  </a:schemeClr>
                </a:solidFill>
                <a:latin typeface="Courier New" charset="0"/>
              </a:rPr>
              <a:t>count</a:t>
            </a:r>
            <a:r>
              <a:rPr lang="de-DE" dirty="0">
                <a:solidFill>
                  <a:schemeClr val="accent1">
                    <a:lumMod val="50000"/>
                  </a:schemeClr>
                </a:solidFill>
              </a:rPr>
              <a:t> </a:t>
            </a:r>
            <a:r>
              <a:rPr lang="de-DE" dirty="0" err="1">
                <a:solidFill>
                  <a:schemeClr val="accent1">
                    <a:lumMod val="50000"/>
                  </a:schemeClr>
                </a:solidFill>
                <a:latin typeface="Courier New" charset="0"/>
              </a:rPr>
              <a:t>distinct</a:t>
            </a:r>
            <a:r>
              <a:rPr lang="de-DE" dirty="0"/>
              <a:t>)</a:t>
            </a:r>
            <a:endParaRPr lang="de-DE" dirty="0">
              <a:solidFill>
                <a:schemeClr val="bg2"/>
              </a:solidFill>
              <a:cs typeface="+mn-cs"/>
            </a:endParaRPr>
          </a:p>
          <a:p>
            <a:pPr lvl="1" eaLnBrk="1" hangingPunct="1">
              <a:lnSpc>
                <a:spcPct val="90000"/>
              </a:lnSpc>
              <a:defRPr/>
            </a:pPr>
            <a:r>
              <a:rPr lang="de-DE" dirty="0">
                <a:solidFill>
                  <a:srgbClr val="0F05FF"/>
                </a:solidFill>
              </a:rPr>
              <a:t>Statistik</a:t>
            </a:r>
            <a:r>
              <a:rPr lang="de-DE" dirty="0"/>
              <a:t>: Anzahl von Arten oder Klassen in Population</a:t>
            </a:r>
          </a:p>
          <a:p>
            <a:pPr lvl="1" eaLnBrk="1" hangingPunct="1">
              <a:lnSpc>
                <a:spcPct val="90000"/>
              </a:lnSpc>
              <a:defRPr/>
            </a:pPr>
            <a:r>
              <a:rPr lang="de-DE" dirty="0">
                <a:solidFill>
                  <a:srgbClr val="0F05FF"/>
                </a:solidFill>
              </a:rPr>
              <a:t>Datenbanken</a:t>
            </a:r>
            <a:r>
              <a:rPr lang="de-DE" dirty="0"/>
              <a:t>: Selektivitätsschätzung in Anfrageoptimierung</a:t>
            </a:r>
          </a:p>
          <a:p>
            <a:pPr lvl="1" eaLnBrk="1" hangingPunct="1">
              <a:lnSpc>
                <a:spcPct val="90000"/>
              </a:lnSpc>
              <a:defRPr/>
            </a:pPr>
            <a:r>
              <a:rPr lang="de-DE" dirty="0">
                <a:solidFill>
                  <a:srgbClr val="0F05FF"/>
                </a:solidFill>
              </a:rPr>
              <a:t>Netzwerkbeobachtung</a:t>
            </a:r>
            <a:r>
              <a:rPr lang="de-DE" i="1" dirty="0"/>
              <a:t>:</a:t>
            </a:r>
            <a:r>
              <a:rPr lang="de-DE" dirty="0"/>
              <a:t>  IP-Adressen mit unterschiedlichem Ziel, Quelle/Ziel-Paare, angeforderte URLs usw.</a:t>
            </a:r>
          </a:p>
          <a:p>
            <a:pPr marL="457200" lvl="1" indent="0" eaLnBrk="1" hangingPunct="1">
              <a:lnSpc>
                <a:spcPct val="80000"/>
              </a:lnSpc>
              <a:buNone/>
              <a:defRPr/>
            </a:pPr>
            <a:endParaRPr lang="de-DE" dirty="0"/>
          </a:p>
          <a:p>
            <a:pPr eaLnBrk="1" hangingPunct="1">
              <a:lnSpc>
                <a:spcPct val="85000"/>
              </a:lnSpc>
              <a:defRPr/>
            </a:pPr>
            <a:r>
              <a:rPr lang="de-DE" dirty="0">
                <a:cs typeface="+mn-cs"/>
              </a:rPr>
              <a:t>Beispiel (</a:t>
            </a:r>
            <a:r>
              <a:rPr lang="de-DE" dirty="0">
                <a:solidFill>
                  <a:schemeClr val="accent1">
                    <a:lumMod val="50000"/>
                  </a:schemeClr>
                </a:solidFill>
                <a:cs typeface="+mn-cs"/>
              </a:rPr>
              <a:t>N=64</a:t>
            </a:r>
            <a:r>
              <a:rPr lang="de-DE" dirty="0">
                <a:cs typeface="+mn-cs"/>
              </a:rPr>
              <a:t>)</a:t>
            </a:r>
          </a:p>
          <a:p>
            <a:pPr marL="0" indent="0" eaLnBrk="1" hangingPunct="1">
              <a:lnSpc>
                <a:spcPct val="85000"/>
              </a:lnSpc>
              <a:buNone/>
              <a:defRPr/>
            </a:pPr>
            <a:endParaRPr lang="de-DE" dirty="0">
              <a:cs typeface="+mn-cs"/>
            </a:endParaRPr>
          </a:p>
          <a:p>
            <a:pPr marL="0" indent="0" eaLnBrk="1" hangingPunct="1">
              <a:lnSpc>
                <a:spcPct val="85000"/>
              </a:lnSpc>
              <a:buNone/>
              <a:defRPr/>
            </a:pPr>
            <a:endParaRPr lang="de-DE" dirty="0">
              <a:cs typeface="+mn-cs"/>
            </a:endParaRPr>
          </a:p>
          <a:p>
            <a:pPr eaLnBrk="1" hangingPunct="1">
              <a:lnSpc>
                <a:spcPct val="85000"/>
              </a:lnSpc>
              <a:defRPr/>
            </a:pPr>
            <a:endParaRPr lang="de-DE" dirty="0">
              <a:solidFill>
                <a:srgbClr val="000000"/>
              </a:solidFill>
              <a:cs typeface="+mn-cs"/>
            </a:endParaRPr>
          </a:p>
          <a:p>
            <a:pPr eaLnBrk="1" hangingPunct="1">
              <a:lnSpc>
                <a:spcPct val="85000"/>
              </a:lnSpc>
              <a:defRPr/>
            </a:pPr>
            <a:r>
              <a:rPr lang="de-DE" dirty="0">
                <a:solidFill>
                  <a:srgbClr val="000000"/>
                </a:solidFill>
              </a:rPr>
              <a:t>Naiver Ansatz: Hash-Tabelle für alle gesehenen Elemente</a:t>
            </a:r>
          </a:p>
          <a:p>
            <a:pPr eaLnBrk="1" hangingPunct="1">
              <a:lnSpc>
                <a:spcPct val="85000"/>
              </a:lnSpc>
              <a:defRPr/>
            </a:pPr>
            <a:r>
              <a:rPr lang="de-DE" dirty="0">
                <a:solidFill>
                  <a:srgbClr val="000000"/>
                </a:solidFill>
                <a:cs typeface="+mn-cs"/>
              </a:rPr>
              <a:t>Schwierig auch für CM (gedacht für Multimengen)</a:t>
            </a:r>
          </a:p>
          <a:p>
            <a:pPr eaLnBrk="1" hangingPunct="1">
              <a:lnSpc>
                <a:spcPct val="85000"/>
              </a:lnSpc>
              <a:defRPr/>
            </a:pPr>
            <a:endParaRPr lang="de-DE" dirty="0">
              <a:solidFill>
                <a:srgbClr val="000000"/>
              </a:solidFill>
              <a:cs typeface="+mn-cs"/>
            </a:endParaRPr>
          </a:p>
        </p:txBody>
      </p:sp>
      <p:grpSp>
        <p:nvGrpSpPr>
          <p:cNvPr id="72709" name="Group 4"/>
          <p:cNvGrpSpPr>
            <a:grpSpLocks/>
          </p:cNvGrpSpPr>
          <p:nvPr/>
        </p:nvGrpSpPr>
        <p:grpSpPr bwMode="auto">
          <a:xfrm>
            <a:off x="2819402" y="3827463"/>
            <a:ext cx="6172201" cy="401637"/>
            <a:chOff x="968" y="2267"/>
            <a:chExt cx="3888" cy="253"/>
          </a:xfrm>
        </p:grpSpPr>
        <p:sp>
          <p:nvSpPr>
            <p:cNvPr id="850949" name="Text Box 5"/>
            <p:cNvSpPr txBox="1">
              <a:spLocks noChangeArrowheads="1"/>
            </p:cNvSpPr>
            <p:nvPr/>
          </p:nvSpPr>
          <p:spPr bwMode="auto">
            <a:xfrm>
              <a:off x="968" y="2267"/>
              <a:ext cx="3878"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2"/>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de-DE" sz="2000" b="0">
                  <a:solidFill>
                    <a:schemeClr val="tx2"/>
                  </a:solidFill>
                  <a:latin typeface="Comic Sans MS" charset="0"/>
                  <a:cs typeface="+mn-cs"/>
                </a:rPr>
                <a:t>Datenstrom:  </a:t>
              </a:r>
              <a:r>
                <a:rPr lang="de-DE" sz="2000" b="0">
                  <a:solidFill>
                    <a:srgbClr val="CC3300"/>
                  </a:solidFill>
                  <a:latin typeface="Comic Sans MS" charset="0"/>
                  <a:cs typeface="+mn-cs"/>
                </a:rPr>
                <a:t>3   2   5   3   2   1   7   5   1   2   3   7</a:t>
              </a:r>
            </a:p>
          </p:txBody>
        </p:sp>
        <p:sp>
          <p:nvSpPr>
            <p:cNvPr id="850950" name="Rectangle 6"/>
            <p:cNvSpPr>
              <a:spLocks noChangeArrowheads="1"/>
            </p:cNvSpPr>
            <p:nvPr/>
          </p:nvSpPr>
          <p:spPr bwMode="auto">
            <a:xfrm>
              <a:off x="2032" y="2287"/>
              <a:ext cx="2824" cy="233"/>
            </a:xfrm>
            <a:prstGeom prst="rect">
              <a:avLst/>
            </a:prstGeom>
            <a:noFill/>
            <a:ln w="28575">
              <a:solidFill>
                <a:schemeClr val="bg2"/>
              </a:solidFill>
              <a:miter lim="800000"/>
              <a:headEnd type="none" w="med" len="sm"/>
              <a:tailEnd type="none" w="med"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grpSp>
      <p:sp>
        <p:nvSpPr>
          <p:cNvPr id="850951" name="Text Box 7"/>
          <p:cNvSpPr txBox="1">
            <a:spLocks noChangeArrowheads="1"/>
          </p:cNvSpPr>
          <p:nvPr/>
        </p:nvSpPr>
        <p:spPr bwMode="auto">
          <a:xfrm>
            <a:off x="4499992" y="4343400"/>
            <a:ext cx="4479341"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de-DE" sz="2000" b="0" i="1">
                <a:solidFill>
                  <a:schemeClr val="tx2"/>
                </a:solidFill>
                <a:latin typeface="Comic Sans MS" charset="0"/>
                <a:cs typeface="+mn-cs"/>
              </a:rPr>
              <a:t>Anzahl der verschiedene Werte:  5</a:t>
            </a:r>
          </a:p>
        </p:txBody>
      </p:sp>
      <p:sp>
        <p:nvSpPr>
          <p:cNvPr id="11"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104</a:t>
            </a:fld>
            <a:endParaRPr lang="de-DE"/>
          </a:p>
        </p:txBody>
      </p:sp>
      <p:sp>
        <p:nvSpPr>
          <p:cNvPr id="10" name="Footer Placeholder 5">
            <a:extLst>
              <a:ext uri="{FF2B5EF4-FFF2-40B4-BE49-F238E27FC236}">
                <a16:creationId xmlns:a16="http://schemas.microsoft.com/office/drawing/2014/main" id="{BB603E2B-8241-D042-AEC4-5C697F072602}"/>
              </a:ext>
            </a:extLst>
          </p:cNvPr>
          <p:cNvSpPr>
            <a:spLocks noGrp="1"/>
          </p:cNvSpPr>
          <p:nvPr>
            <p:ph type="ftr" sz="quarter" idx="11"/>
          </p:nvPr>
        </p:nvSpPr>
        <p:spPr>
          <a:xfrm>
            <a:off x="2483769" y="6641976"/>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9693635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de-DE" dirty="0" err="1"/>
              <a:t>Flajolet</a:t>
            </a:r>
            <a:r>
              <a:rPr lang="de-DE" dirty="0"/>
              <a:t>-Martin-Ansatz</a:t>
            </a:r>
          </a:p>
        </p:txBody>
      </p:sp>
      <p:sp>
        <p:nvSpPr>
          <p:cNvPr id="11267" name="Rectangle 3"/>
          <p:cNvSpPr>
            <a:spLocks noGrp="1" noChangeArrowheads="1"/>
          </p:cNvSpPr>
          <p:nvPr>
            <p:ph idx="1"/>
          </p:nvPr>
        </p:nvSpPr>
        <p:spPr>
          <a:xfrm>
            <a:off x="457200" y="1196975"/>
            <a:ext cx="8229600" cy="4608289"/>
          </a:xfrm>
        </p:spPr>
        <p:txBody>
          <a:bodyPr>
            <a:normAutofit lnSpcReduction="10000"/>
          </a:bodyPr>
          <a:lstStyle/>
          <a:p>
            <a:r>
              <a:rPr lang="de-DE">
                <a:solidFill>
                  <a:srgbClr val="0000FF"/>
                </a:solidFill>
              </a:rPr>
              <a:t>Wähle Hashfunktion </a:t>
            </a:r>
            <a:r>
              <a:rPr lang="de-DE" b="1" i="1">
                <a:solidFill>
                  <a:srgbClr val="0000FF"/>
                </a:solidFill>
              </a:rPr>
              <a:t>h</a:t>
            </a:r>
            <a:r>
              <a:rPr lang="de-DE">
                <a:solidFill>
                  <a:srgbClr val="0000FF"/>
                </a:solidFill>
              </a:rPr>
              <a:t> zur Abbildung von </a:t>
            </a:r>
            <a:r>
              <a:rPr lang="de-DE" b="1" i="1">
                <a:solidFill>
                  <a:srgbClr val="0000FF"/>
                </a:solidFill>
              </a:rPr>
              <a:t>N</a:t>
            </a:r>
            <a:r>
              <a:rPr lang="de-DE" b="1">
                <a:solidFill>
                  <a:srgbClr val="0000FF"/>
                </a:solidFill>
              </a:rPr>
              <a:t> </a:t>
            </a:r>
            <a:r>
              <a:rPr lang="de-DE">
                <a:solidFill>
                  <a:srgbClr val="0000FF"/>
                </a:solidFill>
              </a:rPr>
              <a:t>Elementen auf mindestens  </a:t>
            </a:r>
            <a:r>
              <a:rPr lang="de-DE" b="1">
                <a:solidFill>
                  <a:srgbClr val="0000FF"/>
                </a:solidFill>
              </a:rPr>
              <a:t>log</a:t>
            </a:r>
            <a:r>
              <a:rPr lang="de-DE" b="1" baseline="-25000">
                <a:solidFill>
                  <a:srgbClr val="0000FF"/>
                </a:solidFill>
              </a:rPr>
              <a:t>2 </a:t>
            </a:r>
            <a:r>
              <a:rPr lang="de-DE" b="1" i="1">
                <a:solidFill>
                  <a:srgbClr val="0000FF"/>
                </a:solidFill>
              </a:rPr>
              <a:t>N</a:t>
            </a:r>
            <a:r>
              <a:rPr lang="de-DE" i="1">
                <a:solidFill>
                  <a:srgbClr val="0000FF"/>
                </a:solidFill>
              </a:rPr>
              <a:t>  </a:t>
            </a:r>
            <a:r>
              <a:rPr lang="de-DE">
                <a:solidFill>
                  <a:srgbClr val="0000FF"/>
                </a:solidFill>
              </a:rPr>
              <a:t>Bits</a:t>
            </a:r>
          </a:p>
          <a:p>
            <a:pPr lvl="8"/>
            <a:endParaRPr lang="de-DE"/>
          </a:p>
          <a:p>
            <a:r>
              <a:rPr lang="de-DE"/>
              <a:t>Für jedes Stromelement </a:t>
            </a:r>
            <a:r>
              <a:rPr lang="de-DE" b="1" i="1"/>
              <a:t>a</a:t>
            </a:r>
            <a:r>
              <a:rPr lang="de-DE"/>
              <a:t>, sei </a:t>
            </a:r>
            <a:r>
              <a:rPr lang="de-DE" b="1" i="1"/>
              <a:t>r</a:t>
            </a:r>
            <a:r>
              <a:rPr lang="de-DE" b="1"/>
              <a:t>(</a:t>
            </a:r>
            <a:r>
              <a:rPr lang="de-DE" b="1" i="1"/>
              <a:t>a</a:t>
            </a:r>
            <a:r>
              <a:rPr lang="de-DE" b="1"/>
              <a:t>)</a:t>
            </a:r>
            <a:r>
              <a:rPr lang="de-DE"/>
              <a:t> die Anzahl der Nullen am Ende von </a:t>
            </a:r>
            <a:r>
              <a:rPr lang="de-DE" b="1" i="1"/>
              <a:t>h</a:t>
            </a:r>
            <a:r>
              <a:rPr lang="de-DE" b="1"/>
              <a:t>(</a:t>
            </a:r>
            <a:r>
              <a:rPr lang="de-DE" b="1" i="1"/>
              <a:t>a</a:t>
            </a:r>
            <a:r>
              <a:rPr lang="de-DE" b="1"/>
              <a:t>)</a:t>
            </a:r>
          </a:p>
          <a:p>
            <a:pPr lvl="1"/>
            <a:r>
              <a:rPr lang="de-DE" b="1">
                <a:solidFill>
                  <a:srgbClr val="008000"/>
                </a:solidFill>
              </a:rPr>
              <a:t>r(a)</a:t>
            </a:r>
            <a:r>
              <a:rPr lang="de-DE">
                <a:solidFill>
                  <a:srgbClr val="008000"/>
                </a:solidFill>
              </a:rPr>
              <a:t> = Position der ersten 1 von rechts</a:t>
            </a:r>
          </a:p>
          <a:p>
            <a:pPr lvl="2"/>
            <a:r>
              <a:rPr lang="de-DE"/>
              <a:t>Z.B. sei </a:t>
            </a:r>
            <a:r>
              <a:rPr lang="de-DE" b="1" i="1"/>
              <a:t>h(a) = 12</a:t>
            </a:r>
            <a:r>
              <a:rPr lang="de-DE"/>
              <a:t>, dann ist </a:t>
            </a:r>
            <a:r>
              <a:rPr lang="de-DE" b="1" i="1"/>
              <a:t>12</a:t>
            </a:r>
            <a:r>
              <a:rPr lang="de-DE"/>
              <a:t> gleich </a:t>
            </a:r>
            <a:r>
              <a:rPr lang="de-DE" b="1" i="1"/>
              <a:t>1100</a:t>
            </a:r>
            <a:r>
              <a:rPr lang="de-DE"/>
              <a:t> binär, also</a:t>
            </a:r>
            <a:r>
              <a:rPr lang="de-DE" i="1"/>
              <a:t> </a:t>
            </a:r>
            <a:r>
              <a:rPr lang="de-DE" b="1" i="1"/>
              <a:t>r(a) = 2</a:t>
            </a:r>
          </a:p>
          <a:p>
            <a:r>
              <a:rPr lang="de-DE"/>
              <a:t>Speichere </a:t>
            </a:r>
            <a:r>
              <a:rPr lang="de-DE" b="1" i="1">
                <a:solidFill>
                  <a:srgbClr val="D60093"/>
                </a:solidFill>
              </a:rPr>
              <a:t>R </a:t>
            </a:r>
            <a:r>
              <a:rPr lang="de-DE" b="1">
                <a:solidFill>
                  <a:srgbClr val="D60093"/>
                </a:solidFill>
              </a:rPr>
              <a:t>= maximales </a:t>
            </a:r>
            <a:r>
              <a:rPr lang="de-DE" b="1" i="1">
                <a:solidFill>
                  <a:srgbClr val="D60093"/>
                </a:solidFill>
              </a:rPr>
              <a:t>r</a:t>
            </a:r>
            <a:r>
              <a:rPr lang="de-DE" b="1">
                <a:solidFill>
                  <a:srgbClr val="D60093"/>
                </a:solidFill>
              </a:rPr>
              <a:t>(</a:t>
            </a:r>
            <a:r>
              <a:rPr lang="de-DE" b="1" i="1">
                <a:solidFill>
                  <a:srgbClr val="D60093"/>
                </a:solidFill>
              </a:rPr>
              <a:t>a</a:t>
            </a:r>
            <a:r>
              <a:rPr lang="de-DE" b="1">
                <a:solidFill>
                  <a:srgbClr val="D60093"/>
                </a:solidFill>
              </a:rPr>
              <a:t>) bisher</a:t>
            </a:r>
          </a:p>
          <a:p>
            <a:pPr lvl="1"/>
            <a:r>
              <a:rPr lang="de-DE" b="1"/>
              <a:t>R = max</a:t>
            </a:r>
            <a:r>
              <a:rPr lang="de-DE" b="1" baseline="-25000"/>
              <a:t>a</a:t>
            </a:r>
            <a:r>
              <a:rPr lang="de-DE" b="1"/>
              <a:t> r(a)</a:t>
            </a:r>
            <a:r>
              <a:rPr lang="de-DE"/>
              <a:t>,  über alle Stromelemente </a:t>
            </a:r>
            <a:r>
              <a:rPr lang="de-DE" b="1" i="1"/>
              <a:t>a</a:t>
            </a:r>
            <a:r>
              <a:rPr lang="de-DE"/>
              <a:t> bisher</a:t>
            </a:r>
          </a:p>
          <a:p>
            <a:pPr lvl="8"/>
            <a:endParaRPr lang="de-DE"/>
          </a:p>
          <a:p>
            <a:r>
              <a:rPr lang="de-DE" b="1">
                <a:solidFill>
                  <a:srgbClr val="0000FF"/>
                </a:solidFill>
              </a:rPr>
              <a:t>Geschätzte Anzahl unterschiedlicher Elemente: ≈2</a:t>
            </a:r>
            <a:r>
              <a:rPr lang="de-DE" b="1" i="1" baseline="30000">
                <a:solidFill>
                  <a:srgbClr val="0000FF"/>
                </a:solidFill>
              </a:rPr>
              <a:t>R</a:t>
            </a:r>
            <a:endParaRPr lang="de-DE" b="1">
              <a:solidFill>
                <a:srgbClr val="0000FF"/>
              </a:solidFill>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EF4F4D47-9943-4B54-ABAA-CA5578CD62DD}" type="slidenum">
              <a:rPr lang="de-DE" smtClean="0">
                <a:latin typeface="Calibri" pitchFamily="34" charset="0"/>
                <a:ea typeface="ＭＳ Ｐゴシック" pitchFamily="34" charset="-128"/>
              </a:rPr>
              <a:pPr/>
              <a:t>105</a:t>
            </a:fld>
            <a:endParaRPr lang="de-DE">
              <a:latin typeface="Calibri" pitchFamily="34" charset="0"/>
              <a:ea typeface="ＭＳ Ｐゴシック" pitchFamily="34" charset="-128"/>
            </a:endParaRPr>
          </a:p>
        </p:txBody>
      </p:sp>
      <p:sp>
        <p:nvSpPr>
          <p:cNvPr id="6" name="Rechteck 5"/>
          <p:cNvSpPr/>
          <p:nvPr/>
        </p:nvSpPr>
        <p:spPr>
          <a:xfrm>
            <a:off x="2771800" y="5589240"/>
            <a:ext cx="3600400" cy="938719"/>
          </a:xfrm>
          <a:prstGeom prst="rect">
            <a:avLst/>
          </a:prstGeom>
        </p:spPr>
        <p:txBody>
          <a:bodyPr wrap="square">
            <a:spAutoFit/>
          </a:bodyPr>
          <a:lstStyle/>
          <a:p>
            <a:r>
              <a:rPr lang="de-DE" sz="1100" dirty="0">
                <a:solidFill>
                  <a:srgbClr val="0000FF"/>
                </a:solidFill>
              </a:rPr>
              <a:t>P. </a:t>
            </a:r>
            <a:r>
              <a:rPr lang="de-DE" sz="1100" dirty="0" err="1">
                <a:solidFill>
                  <a:srgbClr val="0000FF"/>
                </a:solidFill>
              </a:rPr>
              <a:t>Flajolet</a:t>
            </a:r>
            <a:r>
              <a:rPr lang="de-DE" sz="1100" dirty="0">
                <a:solidFill>
                  <a:srgbClr val="0000FF"/>
                </a:solidFill>
              </a:rPr>
              <a:t> </a:t>
            </a:r>
            <a:r>
              <a:rPr lang="de-DE" sz="1100" dirty="0" err="1">
                <a:solidFill>
                  <a:srgbClr val="0000FF"/>
                </a:solidFill>
              </a:rPr>
              <a:t>and</a:t>
            </a:r>
            <a:r>
              <a:rPr lang="de-DE" sz="1100" dirty="0">
                <a:solidFill>
                  <a:srgbClr val="0000FF"/>
                </a:solidFill>
              </a:rPr>
              <a:t> G. N. Martin. </a:t>
            </a:r>
            <a:r>
              <a:rPr lang="de-DE" sz="1100" dirty="0" err="1">
                <a:solidFill>
                  <a:srgbClr val="0000FF"/>
                </a:solidFill>
              </a:rPr>
              <a:t>Probabilistic</a:t>
            </a:r>
            <a:r>
              <a:rPr lang="de-DE" sz="1100" dirty="0">
                <a:solidFill>
                  <a:srgbClr val="0000FF"/>
                </a:solidFill>
              </a:rPr>
              <a:t> </a:t>
            </a:r>
            <a:r>
              <a:rPr lang="de-DE" sz="1100" dirty="0" err="1">
                <a:solidFill>
                  <a:srgbClr val="0000FF"/>
                </a:solidFill>
              </a:rPr>
              <a:t>counting</a:t>
            </a:r>
            <a:r>
              <a:rPr lang="de-DE" sz="1100" dirty="0">
                <a:solidFill>
                  <a:srgbClr val="0000FF"/>
                </a:solidFill>
              </a:rPr>
              <a:t>. In IEEE Conference on </a:t>
            </a:r>
            <a:r>
              <a:rPr lang="de-DE" sz="1100" dirty="0" err="1">
                <a:solidFill>
                  <a:srgbClr val="0000FF"/>
                </a:solidFill>
              </a:rPr>
              <a:t>Foundations</a:t>
            </a:r>
            <a:r>
              <a:rPr lang="de-DE" sz="1100" dirty="0">
                <a:solidFill>
                  <a:srgbClr val="0000FF"/>
                </a:solidFill>
              </a:rPr>
              <a:t> </a:t>
            </a:r>
            <a:r>
              <a:rPr lang="de-DE" sz="1100" dirty="0" err="1">
                <a:solidFill>
                  <a:srgbClr val="0000FF"/>
                </a:solidFill>
              </a:rPr>
              <a:t>of</a:t>
            </a:r>
            <a:r>
              <a:rPr lang="de-DE" sz="1100" dirty="0">
                <a:solidFill>
                  <a:srgbClr val="0000FF"/>
                </a:solidFill>
              </a:rPr>
              <a:t> Computer Science, </a:t>
            </a:r>
            <a:r>
              <a:rPr lang="de-DE" sz="1100" dirty="0" err="1">
                <a:solidFill>
                  <a:srgbClr val="0000FF"/>
                </a:solidFill>
              </a:rPr>
              <a:t>pages</a:t>
            </a:r>
            <a:r>
              <a:rPr lang="de-DE" sz="1100" dirty="0">
                <a:solidFill>
                  <a:srgbClr val="0000FF"/>
                </a:solidFill>
              </a:rPr>
              <a:t> 76–82, 1983. Journal </a:t>
            </a:r>
            <a:r>
              <a:rPr lang="de-DE" sz="1100" dirty="0" err="1">
                <a:solidFill>
                  <a:srgbClr val="0000FF"/>
                </a:solidFill>
              </a:rPr>
              <a:t>version</a:t>
            </a:r>
            <a:r>
              <a:rPr lang="de-DE" sz="1100" dirty="0">
                <a:solidFill>
                  <a:srgbClr val="0000FF"/>
                </a:solidFill>
              </a:rPr>
              <a:t> in Journal </a:t>
            </a:r>
            <a:r>
              <a:rPr lang="de-DE" sz="1100" dirty="0" err="1">
                <a:solidFill>
                  <a:srgbClr val="0000FF"/>
                </a:solidFill>
              </a:rPr>
              <a:t>of</a:t>
            </a:r>
            <a:r>
              <a:rPr lang="de-DE" sz="1100" dirty="0">
                <a:solidFill>
                  <a:srgbClr val="0000FF"/>
                </a:solidFill>
              </a:rPr>
              <a:t> Computer </a:t>
            </a:r>
            <a:r>
              <a:rPr lang="de-DE" sz="1100" dirty="0" err="1">
                <a:solidFill>
                  <a:srgbClr val="0000FF"/>
                </a:solidFill>
              </a:rPr>
              <a:t>and</a:t>
            </a:r>
            <a:r>
              <a:rPr lang="de-DE" sz="1100" dirty="0">
                <a:solidFill>
                  <a:srgbClr val="0000FF"/>
                </a:solidFill>
              </a:rPr>
              <a:t> System </a:t>
            </a:r>
            <a:r>
              <a:rPr lang="de-DE" sz="1100" dirty="0" err="1">
                <a:solidFill>
                  <a:srgbClr val="0000FF"/>
                </a:solidFill>
              </a:rPr>
              <a:t>Sciences</a:t>
            </a:r>
            <a:r>
              <a:rPr lang="de-DE" sz="1100" dirty="0">
                <a:solidFill>
                  <a:srgbClr val="0000FF"/>
                </a:solidFill>
              </a:rPr>
              <a:t>, 31:182–209, </a:t>
            </a:r>
            <a:r>
              <a:rPr lang="de-DE" sz="1100" b="1" dirty="0">
                <a:solidFill>
                  <a:srgbClr val="FF0000"/>
                </a:solidFill>
              </a:rPr>
              <a:t>1985</a:t>
            </a:r>
            <a:r>
              <a:rPr lang="de-DE" sz="1100" dirty="0">
                <a:solidFill>
                  <a:srgbClr val="0000FF"/>
                </a:solidFill>
              </a:rPr>
              <a:t>.</a:t>
            </a:r>
          </a:p>
          <a:p>
            <a:endParaRPr lang="de-DE" sz="1100" dirty="0">
              <a:solidFill>
                <a:srgbClr val="0000FF"/>
              </a:solidFill>
            </a:endParaRPr>
          </a:p>
        </p:txBody>
      </p:sp>
      <p:sp>
        <p:nvSpPr>
          <p:cNvPr id="8" name="Footer Placeholder 5">
            <a:extLst>
              <a:ext uri="{FF2B5EF4-FFF2-40B4-BE49-F238E27FC236}">
                <a16:creationId xmlns:a16="http://schemas.microsoft.com/office/drawing/2014/main" id="{1E4DEE0C-4A1B-F745-BF5B-E21BF822E9A2}"/>
              </a:ext>
            </a:extLst>
          </p:cNvPr>
          <p:cNvSpPr>
            <a:spLocks noGrp="1"/>
          </p:cNvSpPr>
          <p:nvPr>
            <p:ph type="ftr" sz="quarter" idx="11"/>
          </p:nvPr>
        </p:nvSpPr>
        <p:spPr>
          <a:xfrm>
            <a:off x="2483769" y="6641976"/>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2828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Warum funktioniert das? Intuition</a:t>
            </a:r>
          </a:p>
        </p:txBody>
      </p:sp>
      <p:sp>
        <p:nvSpPr>
          <p:cNvPr id="3" name="Content Placeholder 2"/>
          <p:cNvSpPr>
            <a:spLocks noGrp="1"/>
          </p:cNvSpPr>
          <p:nvPr>
            <p:ph idx="1"/>
          </p:nvPr>
        </p:nvSpPr>
        <p:spPr>
          <a:xfrm>
            <a:off x="457200" y="1051519"/>
            <a:ext cx="8686800" cy="5257801"/>
          </a:xfrm>
        </p:spPr>
        <p:txBody>
          <a:bodyPr>
            <a:normAutofit/>
          </a:bodyPr>
          <a:lstStyle/>
          <a:p>
            <a:pPr lvl="1"/>
            <a:r>
              <a:rPr lang="de-DE" b="1" dirty="0">
                <a:solidFill>
                  <a:srgbClr val="D60093"/>
                </a:solidFill>
              </a:rPr>
              <a:t>h(a)</a:t>
            </a:r>
            <a:r>
              <a:rPr lang="de-DE" dirty="0">
                <a:solidFill>
                  <a:srgbClr val="D60093"/>
                </a:solidFill>
              </a:rPr>
              <a:t> bildet</a:t>
            </a:r>
            <a:r>
              <a:rPr lang="de-DE" b="1" dirty="0">
                <a:solidFill>
                  <a:srgbClr val="D60093"/>
                </a:solidFill>
              </a:rPr>
              <a:t> a</a:t>
            </a:r>
            <a:r>
              <a:rPr lang="de-DE" dirty="0">
                <a:solidFill>
                  <a:srgbClr val="D60093"/>
                </a:solidFill>
              </a:rPr>
              <a:t> mit </a:t>
            </a:r>
            <a:r>
              <a:rPr lang="de-DE" b="1" dirty="0">
                <a:solidFill>
                  <a:srgbClr val="D60093"/>
                </a:solidFill>
              </a:rPr>
              <a:t>gleicher Wahrscheinlichkeit </a:t>
            </a:r>
            <a:r>
              <a:rPr lang="de-DE" dirty="0">
                <a:solidFill>
                  <a:srgbClr val="D60093"/>
                </a:solidFill>
              </a:rPr>
              <a:t>auf jeden von </a:t>
            </a:r>
            <a:br>
              <a:rPr lang="de-DE" dirty="0">
                <a:solidFill>
                  <a:srgbClr val="D60093"/>
                </a:solidFill>
              </a:rPr>
            </a:br>
            <a:r>
              <a:rPr lang="de-DE" b="1" dirty="0">
                <a:solidFill>
                  <a:srgbClr val="D60093"/>
                </a:solidFill>
              </a:rPr>
              <a:t>N</a:t>
            </a:r>
            <a:r>
              <a:rPr lang="de-DE" dirty="0">
                <a:solidFill>
                  <a:srgbClr val="D60093"/>
                </a:solidFill>
              </a:rPr>
              <a:t> möglichen Werten ab</a:t>
            </a:r>
          </a:p>
          <a:p>
            <a:pPr lvl="1"/>
            <a:r>
              <a:rPr lang="de-DE" dirty="0"/>
              <a:t>Dann ist  </a:t>
            </a:r>
            <a:r>
              <a:rPr lang="de-DE" b="1" dirty="0"/>
              <a:t>h(a)</a:t>
            </a:r>
            <a:r>
              <a:rPr lang="de-DE" dirty="0"/>
              <a:t> eine Sequenz von </a:t>
            </a:r>
            <a:r>
              <a:rPr lang="de-DE" b="1" dirty="0"/>
              <a:t>log</a:t>
            </a:r>
            <a:r>
              <a:rPr lang="de-DE" b="1" baseline="-25000" dirty="0"/>
              <a:t>2 </a:t>
            </a:r>
            <a:r>
              <a:rPr lang="de-DE" b="1" dirty="0"/>
              <a:t>N</a:t>
            </a:r>
            <a:r>
              <a:rPr lang="de-DE" dirty="0"/>
              <a:t> Bits, </a:t>
            </a:r>
            <a:br>
              <a:rPr lang="de-DE" dirty="0"/>
            </a:br>
            <a:r>
              <a:rPr lang="de-DE" dirty="0"/>
              <a:t>wobei </a:t>
            </a:r>
            <a:r>
              <a:rPr lang="de-DE" b="1" dirty="0">
                <a:solidFill>
                  <a:srgbClr val="008000"/>
                </a:solidFill>
              </a:rPr>
              <a:t>2</a:t>
            </a:r>
            <a:r>
              <a:rPr lang="de-DE" b="1" baseline="30000" dirty="0">
                <a:solidFill>
                  <a:srgbClr val="008000"/>
                </a:solidFill>
              </a:rPr>
              <a:t>-r</a:t>
            </a:r>
            <a:r>
              <a:rPr lang="de-DE" dirty="0"/>
              <a:t> der Anteil aller </a:t>
            </a:r>
            <a:r>
              <a:rPr lang="de-DE" b="1" dirty="0" err="1">
                <a:solidFill>
                  <a:srgbClr val="008000"/>
                </a:solidFill>
              </a:rPr>
              <a:t>a</a:t>
            </a:r>
            <a:r>
              <a:rPr lang="de-DE" dirty="0" err="1"/>
              <a:t>s</a:t>
            </a:r>
            <a:r>
              <a:rPr lang="de-DE" dirty="0"/>
              <a:t> mit </a:t>
            </a:r>
            <a:r>
              <a:rPr lang="de-DE" b="1" dirty="0" err="1">
                <a:solidFill>
                  <a:srgbClr val="228F46"/>
                </a:solidFill>
              </a:rPr>
              <a:t>r</a:t>
            </a:r>
            <a:r>
              <a:rPr lang="de-DE" dirty="0"/>
              <a:t> Nullen am Ende ist</a:t>
            </a:r>
          </a:p>
          <a:p>
            <a:pPr lvl="2"/>
            <a:r>
              <a:rPr lang="de-DE" dirty="0"/>
              <a:t>Ca. 50% der </a:t>
            </a:r>
            <a:r>
              <a:rPr lang="de-DE" b="1" dirty="0" err="1"/>
              <a:t>a</a:t>
            </a:r>
            <a:r>
              <a:rPr lang="de-DE" dirty="0" err="1"/>
              <a:t>s</a:t>
            </a:r>
            <a:r>
              <a:rPr lang="de-DE" dirty="0"/>
              <a:t> </a:t>
            </a:r>
            <a:r>
              <a:rPr lang="de-DE" dirty="0" err="1"/>
              <a:t>hashen</a:t>
            </a:r>
            <a:r>
              <a:rPr lang="de-DE" dirty="0"/>
              <a:t> auf </a:t>
            </a:r>
            <a:r>
              <a:rPr lang="de-DE" b="1" dirty="0"/>
              <a:t>***0</a:t>
            </a:r>
          </a:p>
          <a:p>
            <a:pPr lvl="2"/>
            <a:r>
              <a:rPr lang="de-DE" dirty="0"/>
              <a:t>Ca. 25% der</a:t>
            </a:r>
            <a:r>
              <a:rPr lang="de-DE" b="1" dirty="0"/>
              <a:t> </a:t>
            </a:r>
            <a:r>
              <a:rPr lang="de-DE" b="1" dirty="0" err="1"/>
              <a:t>a</a:t>
            </a:r>
            <a:r>
              <a:rPr lang="de-DE" dirty="0" err="1"/>
              <a:t>s</a:t>
            </a:r>
            <a:r>
              <a:rPr lang="de-DE" dirty="0"/>
              <a:t> </a:t>
            </a:r>
            <a:r>
              <a:rPr lang="de-DE" dirty="0" err="1"/>
              <a:t>hashen</a:t>
            </a:r>
            <a:r>
              <a:rPr lang="de-DE" dirty="0"/>
              <a:t> auf </a:t>
            </a:r>
            <a:r>
              <a:rPr lang="de-DE" b="1" dirty="0"/>
              <a:t>**00</a:t>
            </a:r>
          </a:p>
          <a:p>
            <a:pPr lvl="2"/>
            <a:r>
              <a:rPr lang="de-DE" dirty="0"/>
              <a:t>Wenn also </a:t>
            </a:r>
            <a:r>
              <a:rPr lang="de-DE" b="1" dirty="0" err="1"/>
              <a:t>r</a:t>
            </a:r>
            <a:r>
              <a:rPr lang="de-DE" b="1" dirty="0"/>
              <a:t>(a)=2</a:t>
            </a:r>
            <a:r>
              <a:rPr lang="de-DE" dirty="0"/>
              <a:t> Nullen hinten stehen (i.e., Hash </a:t>
            </a:r>
            <a:br>
              <a:rPr lang="de-DE" dirty="0"/>
            </a:br>
            <a:r>
              <a:rPr lang="de-DE" dirty="0"/>
              <a:t>ergibt </a:t>
            </a:r>
            <a:r>
              <a:rPr lang="de-DE" b="1" dirty="0"/>
              <a:t>*100</a:t>
            </a:r>
            <a:r>
              <a:rPr lang="de-DE" dirty="0"/>
              <a:t>), dann haben wir wahrscheinlich</a:t>
            </a:r>
            <a:br>
              <a:rPr lang="de-DE" dirty="0"/>
            </a:br>
            <a:r>
              <a:rPr lang="de-DE" b="1" dirty="0"/>
              <a:t>ca. 4</a:t>
            </a:r>
            <a:r>
              <a:rPr lang="de-DE" dirty="0"/>
              <a:t> verschiedene Elemente gesehen</a:t>
            </a:r>
          </a:p>
          <a:p>
            <a:pPr lvl="1"/>
            <a:r>
              <a:rPr lang="de-DE" b="1" dirty="0">
                <a:solidFill>
                  <a:srgbClr val="008000"/>
                </a:solidFill>
              </a:rPr>
              <a:t>Also braucht es ein Hash auf 2</a:t>
            </a:r>
            <a:r>
              <a:rPr lang="de-DE" b="1" baseline="30000" dirty="0">
                <a:solidFill>
                  <a:srgbClr val="008000"/>
                </a:solidFill>
              </a:rPr>
              <a:t>r</a:t>
            </a:r>
            <a:r>
              <a:rPr lang="de-DE" b="1" dirty="0">
                <a:solidFill>
                  <a:srgbClr val="008000"/>
                </a:solidFill>
              </a:rPr>
              <a:t> Elementen </a:t>
            </a:r>
            <a:br>
              <a:rPr lang="de-DE" b="1" dirty="0">
                <a:solidFill>
                  <a:srgbClr val="008000"/>
                </a:solidFill>
              </a:rPr>
            </a:br>
            <a:r>
              <a:rPr lang="de-DE" b="1" dirty="0">
                <a:solidFill>
                  <a:srgbClr val="008000"/>
                </a:solidFill>
              </a:rPr>
              <a:t>bevor man eines mit 0-Suffix der Länge </a:t>
            </a:r>
            <a:r>
              <a:rPr lang="de-DE" b="1" dirty="0" err="1">
                <a:solidFill>
                  <a:srgbClr val="008000"/>
                </a:solidFill>
              </a:rPr>
              <a:t>r</a:t>
            </a:r>
            <a:r>
              <a:rPr lang="de-DE" b="1" dirty="0">
                <a:solidFill>
                  <a:srgbClr val="008000"/>
                </a:solidFill>
              </a:rPr>
              <a:t> sieht</a:t>
            </a:r>
          </a:p>
        </p:txBody>
      </p:sp>
      <p:sp>
        <p:nvSpPr>
          <p:cNvPr id="6" name="Slide Number Placeholder 5"/>
          <p:cNvSpPr>
            <a:spLocks noGrp="1"/>
          </p:cNvSpPr>
          <p:nvPr>
            <p:ph type="sldNum" sz="quarter" idx="12"/>
          </p:nvPr>
        </p:nvSpPr>
        <p:spPr/>
        <p:txBody>
          <a:bodyPr/>
          <a:lstStyle/>
          <a:p>
            <a:fld id="{19B12225-5612-419B-A8D5-4B8EEE4C217E}" type="slidenum">
              <a:rPr lang="de-DE" smtClean="0"/>
              <a:pPr/>
              <a:t>106</a:t>
            </a:fld>
            <a:endParaRPr lang="de-DE"/>
          </a:p>
        </p:txBody>
      </p:sp>
      <p:sp>
        <p:nvSpPr>
          <p:cNvPr id="8" name="Footer Placeholder 5">
            <a:extLst>
              <a:ext uri="{FF2B5EF4-FFF2-40B4-BE49-F238E27FC236}">
                <a16:creationId xmlns:a16="http://schemas.microsoft.com/office/drawing/2014/main" id="{DE6A951B-3716-4949-8CB1-B809672C5CF1}"/>
              </a:ext>
            </a:extLst>
          </p:cNvPr>
          <p:cNvSpPr>
            <a:spLocks noGrp="1"/>
          </p:cNvSpPr>
          <p:nvPr>
            <p:ph type="ftr" sz="quarter" idx="11"/>
          </p:nvPr>
        </p:nvSpPr>
        <p:spPr>
          <a:xfrm>
            <a:off x="2483769" y="6641976"/>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86668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6820991" y="5095619"/>
            <a:ext cx="325437"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71" name="Rectangle 3"/>
          <p:cNvSpPr>
            <a:spLocks noGrp="1" noChangeArrowheads="1"/>
          </p:cNvSpPr>
          <p:nvPr>
            <p:ph type="title"/>
          </p:nvPr>
        </p:nvSpPr>
        <p:spPr/>
        <p:txBody>
          <a:bodyPr/>
          <a:lstStyle/>
          <a:p>
            <a:pPr eaLnBrk="1" hangingPunct="1">
              <a:defRPr/>
            </a:pPr>
            <a:r>
              <a:rPr lang="de-DE">
                <a:cs typeface="+mj-cs"/>
              </a:rPr>
              <a:t>FM-Skizzen </a:t>
            </a:r>
            <a:r>
              <a:rPr lang="de-DE" sz="2800">
                <a:cs typeface="+mj-cs"/>
              </a:rPr>
              <a:t>[Flajolet, Marti</a:t>
            </a:r>
            <a:r>
              <a:rPr lang="de-DE" sz="2800">
                <a:latin typeface="Arial"/>
                <a:cs typeface="+mj-cs"/>
              </a:rPr>
              <a:t>n </a:t>
            </a:r>
            <a:r>
              <a:rPr lang="de-DE" sz="2800">
                <a:cs typeface="+mj-cs"/>
              </a:rPr>
              <a:t>85]</a:t>
            </a:r>
          </a:p>
        </p:txBody>
      </p:sp>
      <p:sp>
        <p:nvSpPr>
          <p:cNvPr id="851972" name="Rectangle 4"/>
          <p:cNvSpPr>
            <a:spLocks noGrp="1" noChangeArrowheads="1"/>
          </p:cNvSpPr>
          <p:nvPr>
            <p:ph type="body" idx="1"/>
          </p:nvPr>
        </p:nvSpPr>
        <p:spPr>
          <a:xfrm>
            <a:off x="457200" y="1113199"/>
            <a:ext cx="8435280" cy="4968875"/>
          </a:xfrm>
        </p:spPr>
        <p:txBody>
          <a:bodyPr/>
          <a:lstStyle/>
          <a:p>
            <a:pPr eaLnBrk="1" hangingPunct="1">
              <a:defRPr/>
            </a:pPr>
            <a:r>
              <a:rPr lang="de-DE" dirty="0">
                <a:cs typeface="+mn-cs"/>
              </a:rPr>
              <a:t>Verwende Hashfunktion </a:t>
            </a:r>
            <a:r>
              <a:rPr lang="de-DE" dirty="0">
                <a:solidFill>
                  <a:schemeClr val="accent1">
                    <a:lumMod val="50000"/>
                  </a:schemeClr>
                </a:solidFill>
                <a:cs typeface="+mn-cs"/>
              </a:rPr>
              <a:t>h'</a:t>
            </a:r>
            <a:r>
              <a:rPr lang="de-DE" dirty="0">
                <a:cs typeface="+mn-cs"/>
              </a:rPr>
              <a:t> zur Abbildung von Eingabeelementen auf </a:t>
            </a:r>
            <a:r>
              <a:rPr lang="de-DE" dirty="0">
                <a:solidFill>
                  <a:schemeClr val="accent1">
                    <a:lumMod val="50000"/>
                  </a:schemeClr>
                </a:solidFill>
                <a:cs typeface="+mn-cs"/>
              </a:rPr>
              <a:t>i</a:t>
            </a:r>
            <a:r>
              <a:rPr lang="de-DE" dirty="0">
                <a:cs typeface="+mn-cs"/>
              </a:rPr>
              <a:t> mit Wahrscheinlichkeit </a:t>
            </a:r>
            <a:r>
              <a:rPr lang="de-DE" dirty="0">
                <a:solidFill>
                  <a:schemeClr val="accent1">
                    <a:lumMod val="50000"/>
                  </a:schemeClr>
                </a:solidFill>
                <a:cs typeface="+mn-cs"/>
              </a:rPr>
              <a:t>2</a:t>
            </a:r>
            <a:r>
              <a:rPr lang="de-DE" baseline="30000" dirty="0">
                <a:solidFill>
                  <a:schemeClr val="accent1">
                    <a:lumMod val="50000"/>
                  </a:schemeClr>
                </a:solidFill>
                <a:cs typeface="+mn-cs"/>
              </a:rPr>
              <a:t>-r</a:t>
            </a:r>
            <a:endParaRPr lang="de-DE" dirty="0">
              <a:solidFill>
                <a:schemeClr val="accent1">
                  <a:lumMod val="50000"/>
                </a:schemeClr>
              </a:solidFill>
              <a:cs typeface="+mn-cs"/>
            </a:endParaRPr>
          </a:p>
          <a:p>
            <a:pPr lvl="1" eaLnBrk="1" hangingPunct="1">
              <a:defRPr/>
            </a:pPr>
            <a:r>
              <a:rPr lang="de-DE" dirty="0"/>
              <a:t>also </a:t>
            </a:r>
            <a:r>
              <a:rPr lang="de-DE" dirty="0" err="1">
                <a:solidFill>
                  <a:schemeClr val="accent1">
                    <a:lumMod val="50000"/>
                  </a:schemeClr>
                </a:solidFill>
              </a:rPr>
              <a:t>Pr</a:t>
            </a:r>
            <a:r>
              <a:rPr lang="de-DE" dirty="0">
                <a:solidFill>
                  <a:schemeClr val="accent1">
                    <a:lumMod val="50000"/>
                  </a:schemeClr>
                </a:solidFill>
              </a:rPr>
              <a:t>[h'(x) = 1] = ½, </a:t>
            </a:r>
            <a:r>
              <a:rPr lang="de-DE" dirty="0" err="1">
                <a:solidFill>
                  <a:schemeClr val="accent1">
                    <a:lumMod val="50000"/>
                  </a:schemeClr>
                </a:solidFill>
              </a:rPr>
              <a:t>Pr</a:t>
            </a:r>
            <a:r>
              <a:rPr lang="de-DE" dirty="0">
                <a:solidFill>
                  <a:schemeClr val="accent1">
                    <a:lumMod val="50000"/>
                  </a:schemeClr>
                </a:solidFill>
              </a:rPr>
              <a:t>[h'(x) = 2] = ¼, </a:t>
            </a:r>
            <a:r>
              <a:rPr lang="de-DE" dirty="0" err="1">
                <a:solidFill>
                  <a:schemeClr val="accent1">
                    <a:lumMod val="50000"/>
                  </a:schemeClr>
                </a:solidFill>
              </a:rPr>
              <a:t>Pr</a:t>
            </a:r>
            <a:r>
              <a:rPr lang="de-DE" dirty="0">
                <a:solidFill>
                  <a:schemeClr val="accent1">
                    <a:lumMod val="50000"/>
                  </a:schemeClr>
                </a:solidFill>
              </a:rPr>
              <a:t>[h'(x)=3] = 1/8 …</a:t>
            </a:r>
          </a:p>
          <a:p>
            <a:pPr lvl="1" eaLnBrk="1" hangingPunct="1">
              <a:defRPr/>
            </a:pPr>
            <a:r>
              <a:rPr lang="de-DE" dirty="0"/>
              <a:t>Konstruiere </a:t>
            </a:r>
            <a:r>
              <a:rPr lang="de-DE" dirty="0">
                <a:solidFill>
                  <a:schemeClr val="accent1">
                    <a:lumMod val="50000"/>
                  </a:schemeClr>
                </a:solidFill>
              </a:rPr>
              <a:t>h'() </a:t>
            </a:r>
            <a:r>
              <a:rPr lang="de-DE" dirty="0"/>
              <a:t>aus gleichverteilter Hashfunktion </a:t>
            </a:r>
            <a:r>
              <a:rPr lang="de-DE" dirty="0">
                <a:solidFill>
                  <a:schemeClr val="accent1">
                    <a:lumMod val="50000"/>
                  </a:schemeClr>
                </a:solidFill>
              </a:rPr>
              <a:t>h</a:t>
            </a:r>
            <a:r>
              <a:rPr lang="de-DE" dirty="0"/>
              <a:t> und “Zählen der Nullen am Ende des Hashwerts” mit </a:t>
            </a:r>
            <a:r>
              <a:rPr lang="de-DE" dirty="0" err="1"/>
              <a:t>Fkt</a:t>
            </a:r>
            <a:r>
              <a:rPr lang="de-DE" dirty="0"/>
              <a:t>. </a:t>
            </a:r>
            <a:r>
              <a:rPr lang="de-DE" dirty="0" err="1">
                <a:solidFill>
                  <a:schemeClr val="accent1">
                    <a:lumMod val="50000"/>
                  </a:schemeClr>
                </a:solidFill>
              </a:rPr>
              <a:t>r</a:t>
            </a:r>
            <a:endParaRPr lang="de-DE" dirty="0">
              <a:solidFill>
                <a:schemeClr val="accent1">
                  <a:lumMod val="50000"/>
                </a:schemeClr>
              </a:solidFill>
            </a:endParaRPr>
          </a:p>
          <a:p>
            <a:pPr eaLnBrk="1" hangingPunct="1">
              <a:defRPr/>
            </a:pPr>
            <a:r>
              <a:rPr lang="de-DE" dirty="0">
                <a:cs typeface="+mn-cs"/>
              </a:rPr>
              <a:t>Aufbau FM-Skizze=  </a:t>
            </a:r>
            <a:r>
              <a:rPr lang="de-DE" dirty="0" err="1">
                <a:cs typeface="+mn-cs"/>
              </a:rPr>
              <a:t>Bitfeld</a:t>
            </a:r>
            <a:r>
              <a:rPr lang="de-DE" dirty="0">
                <a:cs typeface="+mn-cs"/>
              </a:rPr>
              <a:t> von </a:t>
            </a:r>
            <a:r>
              <a:rPr lang="de-DE" dirty="0">
                <a:solidFill>
                  <a:schemeClr val="accent1">
                    <a:lumMod val="50000"/>
                  </a:schemeClr>
                </a:solidFill>
                <a:cs typeface="+mn-cs"/>
              </a:rPr>
              <a:t>L = log N </a:t>
            </a:r>
            <a:r>
              <a:rPr lang="de-DE" dirty="0">
                <a:cs typeface="+mn-cs"/>
              </a:rPr>
              <a:t>Bits </a:t>
            </a:r>
          </a:p>
          <a:p>
            <a:pPr lvl="1" eaLnBrk="1" hangingPunct="1">
              <a:defRPr/>
            </a:pPr>
            <a:r>
              <a:rPr lang="de-DE" dirty="0"/>
              <a:t>Initialisiere Bitfelder </a:t>
            </a:r>
            <a:r>
              <a:rPr lang="de-DE" dirty="0" err="1"/>
              <a:t>of</a:t>
            </a:r>
            <a:r>
              <a:rPr lang="de-DE" dirty="0"/>
              <a:t> 0</a:t>
            </a:r>
          </a:p>
          <a:p>
            <a:pPr lvl="1" eaLnBrk="1" hangingPunct="1">
              <a:defRPr/>
            </a:pPr>
            <a:r>
              <a:rPr lang="de-DE" dirty="0"/>
              <a:t>Für jeden neuen Wert </a:t>
            </a:r>
            <a:r>
              <a:rPr lang="de-DE" dirty="0">
                <a:solidFill>
                  <a:schemeClr val="accent1">
                    <a:lumMod val="50000"/>
                  </a:schemeClr>
                </a:solidFill>
              </a:rPr>
              <a:t>x</a:t>
            </a:r>
            <a:r>
              <a:rPr lang="de-DE" dirty="0"/>
              <a:t>, setze </a:t>
            </a:r>
            <a:r>
              <a:rPr lang="de-DE" dirty="0">
                <a:solidFill>
                  <a:schemeClr val="accent1">
                    <a:lumMod val="50000"/>
                  </a:schemeClr>
                </a:solidFill>
              </a:rPr>
              <a:t>FM[h‘(x)] = 1</a:t>
            </a:r>
          </a:p>
          <a:p>
            <a:pPr eaLnBrk="1" hangingPunct="1">
              <a:defRPr/>
            </a:pPr>
            <a:endParaRPr lang="de-DE" dirty="0">
              <a:cs typeface="+mn-cs"/>
            </a:endParaRPr>
          </a:p>
        </p:txBody>
      </p:sp>
      <p:sp>
        <p:nvSpPr>
          <p:cNvPr id="851973" name="Text Box 5"/>
          <p:cNvSpPr txBox="1">
            <a:spLocks noChangeArrowheads="1"/>
          </p:cNvSpPr>
          <p:nvPr/>
        </p:nvSpPr>
        <p:spPr bwMode="auto">
          <a:xfrm>
            <a:off x="126740" y="5076569"/>
            <a:ext cx="928459"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x = 799</a:t>
            </a:r>
          </a:p>
        </p:txBody>
      </p:sp>
      <p:grpSp>
        <p:nvGrpSpPr>
          <p:cNvPr id="851974" name="Group 6"/>
          <p:cNvGrpSpPr>
            <a:grpSpLocks/>
          </p:cNvGrpSpPr>
          <p:nvPr/>
        </p:nvGrpSpPr>
        <p:grpSpPr bwMode="auto">
          <a:xfrm>
            <a:off x="1115617" y="5076569"/>
            <a:ext cx="1893887" cy="400050"/>
            <a:chOff x="1968" y="2479"/>
            <a:chExt cx="1193" cy="252"/>
          </a:xfrm>
        </p:grpSpPr>
        <p:sp>
          <p:nvSpPr>
            <p:cNvPr id="851975" name="Text Box 7"/>
            <p:cNvSpPr txBox="1">
              <a:spLocks noChangeArrowheads="1"/>
            </p:cNvSpPr>
            <p:nvPr/>
          </p:nvSpPr>
          <p:spPr bwMode="auto">
            <a:xfrm>
              <a:off x="2541" y="2479"/>
              <a:ext cx="620" cy="25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h(x) = </a:t>
              </a:r>
              <a:r>
                <a:rPr lang="de-DE" sz="2000">
                  <a:solidFill>
                    <a:schemeClr val="accent1">
                      <a:lumMod val="50000"/>
                    </a:schemeClr>
                  </a:solidFill>
                  <a:cs typeface="+mn-cs"/>
                </a:rPr>
                <a:t>8</a:t>
              </a:r>
              <a:endParaRPr lang="de-DE" sz="2000" b="0">
                <a:solidFill>
                  <a:schemeClr val="accent1">
                    <a:lumMod val="50000"/>
                  </a:schemeClr>
                </a:solidFill>
                <a:cs typeface="+mn-cs"/>
              </a:endParaRPr>
            </a:p>
          </p:txBody>
        </p:sp>
        <p:sp>
          <p:nvSpPr>
            <p:cNvPr id="851976" name="Line 8"/>
            <p:cNvSpPr>
              <a:spLocks noChangeShapeType="1"/>
            </p:cNvSpPr>
            <p:nvPr/>
          </p:nvSpPr>
          <p:spPr bwMode="auto">
            <a:xfrm>
              <a:off x="1968" y="2608"/>
              <a:ext cx="360" cy="0"/>
            </a:xfrm>
            <a:prstGeom prst="line">
              <a:avLst/>
            </a:prstGeom>
            <a:noFill/>
            <a:ln w="38100">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grpSp>
        <p:nvGrpSpPr>
          <p:cNvPr id="73736" name="Group 9"/>
          <p:cNvGrpSpPr>
            <a:grpSpLocks/>
          </p:cNvGrpSpPr>
          <p:nvPr/>
        </p:nvGrpSpPr>
        <p:grpSpPr bwMode="auto">
          <a:xfrm>
            <a:off x="5411291" y="5049582"/>
            <a:ext cx="2832100" cy="508000"/>
            <a:chOff x="1056" y="3096"/>
            <a:chExt cx="1784" cy="320"/>
          </a:xfrm>
        </p:grpSpPr>
        <p:sp>
          <p:nvSpPr>
            <p:cNvPr id="851978" name="Rectangle 10"/>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79" name="Line 11"/>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0" name="Line 12"/>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1" name="Line 13"/>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2" name="Line 14"/>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3" name="Line 15"/>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1984" name="Text Box 16"/>
          <p:cNvSpPr txBox="1">
            <a:spLocks noChangeArrowheads="1"/>
          </p:cNvSpPr>
          <p:nvPr/>
        </p:nvSpPr>
        <p:spPr bwMode="auto">
          <a:xfrm>
            <a:off x="5443041" y="50860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5" name="Text Box 17"/>
          <p:cNvSpPr txBox="1">
            <a:spLocks noChangeArrowheads="1"/>
          </p:cNvSpPr>
          <p:nvPr/>
        </p:nvSpPr>
        <p:spPr bwMode="auto">
          <a:xfrm>
            <a:off x="5862141" y="50860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6" name="Text Box 18"/>
          <p:cNvSpPr txBox="1">
            <a:spLocks noChangeArrowheads="1"/>
          </p:cNvSpPr>
          <p:nvPr/>
        </p:nvSpPr>
        <p:spPr bwMode="auto">
          <a:xfrm>
            <a:off x="6319341" y="50987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7" name="Text Box 19"/>
          <p:cNvSpPr txBox="1">
            <a:spLocks noChangeArrowheads="1"/>
          </p:cNvSpPr>
          <p:nvPr/>
        </p:nvSpPr>
        <p:spPr bwMode="auto">
          <a:xfrm>
            <a:off x="7805241" y="50987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8" name="Text Box 20"/>
          <p:cNvSpPr txBox="1">
            <a:spLocks noChangeArrowheads="1"/>
          </p:cNvSpPr>
          <p:nvPr/>
        </p:nvSpPr>
        <p:spPr bwMode="auto">
          <a:xfrm>
            <a:off x="7259141" y="50987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9" name="Text Box 21"/>
          <p:cNvSpPr txBox="1">
            <a:spLocks noChangeArrowheads="1"/>
          </p:cNvSpPr>
          <p:nvPr/>
        </p:nvSpPr>
        <p:spPr bwMode="auto">
          <a:xfrm>
            <a:off x="6334794" y="5091386"/>
            <a:ext cx="325438"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a:solidFill>
                  <a:schemeClr val="accent1">
                    <a:lumMod val="50000"/>
                  </a:schemeClr>
                </a:solidFill>
                <a:cs typeface="+mn-cs"/>
              </a:rPr>
              <a:t>1</a:t>
            </a:r>
          </a:p>
        </p:txBody>
      </p:sp>
      <p:sp>
        <p:nvSpPr>
          <p:cNvPr id="851990" name="Text Box 22"/>
          <p:cNvSpPr txBox="1">
            <a:spLocks noChangeArrowheads="1"/>
          </p:cNvSpPr>
          <p:nvPr/>
        </p:nvSpPr>
        <p:spPr bwMode="auto">
          <a:xfrm>
            <a:off x="7004061" y="5733794"/>
            <a:ext cx="1254702"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a:solidFill>
                  <a:schemeClr val="accent1">
                    <a:lumMod val="50000"/>
                  </a:schemeClr>
                </a:solidFill>
                <a:cs typeface="+mn-cs"/>
              </a:rPr>
              <a:t>FM Bitfeld</a:t>
            </a:r>
          </a:p>
        </p:txBody>
      </p:sp>
      <p:sp>
        <p:nvSpPr>
          <p:cNvPr id="851991" name="AutoShape 23"/>
          <p:cNvSpPr>
            <a:spLocks noChangeArrowheads="1"/>
          </p:cNvSpPr>
          <p:nvPr/>
        </p:nvSpPr>
        <p:spPr bwMode="auto">
          <a:xfrm>
            <a:off x="4242892" y="5573397"/>
            <a:ext cx="2570162" cy="387410"/>
          </a:xfrm>
          <a:prstGeom prst="curvedUpArrow">
            <a:avLst>
              <a:gd name="adj1" fmla="val 40574"/>
              <a:gd name="adj2" fmla="val 166675"/>
              <a:gd name="adj3" fmla="val 33333"/>
            </a:avLst>
          </a:prstGeom>
          <a:solidFill>
            <a:schemeClr val="tx2"/>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1992" name="Text Box 24"/>
          <p:cNvSpPr txBox="1">
            <a:spLocks noChangeArrowheads="1"/>
          </p:cNvSpPr>
          <p:nvPr/>
        </p:nvSpPr>
        <p:spPr bwMode="auto">
          <a:xfrm>
            <a:off x="5148064" y="4666994"/>
            <a:ext cx="3138041"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de-DE" sz="2000">
                <a:solidFill>
                  <a:schemeClr val="accent1">
                    <a:lumMod val="50000"/>
                  </a:schemeClr>
                </a:solidFill>
                <a:cs typeface="+mn-cs"/>
              </a:rPr>
              <a:t>5      4       3       2      1      0</a:t>
            </a:r>
          </a:p>
        </p:txBody>
      </p:sp>
      <p:sp>
        <p:nvSpPr>
          <p:cNvPr id="2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107</a:t>
            </a:fld>
            <a:endParaRPr lang="de-DE"/>
          </a:p>
        </p:txBody>
      </p:sp>
      <p:sp>
        <p:nvSpPr>
          <p:cNvPr id="26" name="Fußzeilenplatzhalter 3"/>
          <p:cNvSpPr>
            <a:spLocks noGrp="1"/>
          </p:cNvSpPr>
          <p:nvPr>
            <p:ph type="ftr" sz="quarter" idx="10"/>
          </p:nvPr>
        </p:nvSpPr>
        <p:spPr>
          <a:xfrm>
            <a:off x="2195736" y="6638063"/>
            <a:ext cx="4680519" cy="216024"/>
          </a:xfrm>
        </p:spPr>
        <p:txBody>
          <a:bodyPr/>
          <a:lstStyle/>
          <a:p>
            <a:pPr>
              <a:defRPr/>
            </a:pPr>
            <a:r>
              <a:rPr lang="de-DE" sz="1200" dirty="0">
                <a:solidFill>
                  <a:schemeClr val="bg1"/>
                </a:solidFill>
              </a:rPr>
              <a:t>Minos </a:t>
            </a:r>
            <a:r>
              <a:rPr lang="de-DE" sz="1200" dirty="0" err="1">
                <a:solidFill>
                  <a:schemeClr val="bg1"/>
                </a:solidFill>
              </a:rPr>
              <a:t>Garofalakis</a:t>
            </a:r>
            <a:r>
              <a:rPr lang="de-DE" sz="1200" dirty="0">
                <a:solidFill>
                  <a:schemeClr val="bg1"/>
                </a:solidFill>
              </a:rPr>
              <a:t> A Quick Intro </a:t>
            </a:r>
            <a:r>
              <a:rPr lang="de-DE" sz="1200" dirty="0" err="1">
                <a:solidFill>
                  <a:schemeClr val="bg1"/>
                </a:solidFill>
              </a:rPr>
              <a:t>to</a:t>
            </a:r>
            <a:r>
              <a:rPr lang="de-DE" sz="1200" dirty="0">
                <a:solidFill>
                  <a:schemeClr val="bg1"/>
                </a:solidFill>
              </a:rPr>
              <a:t> Data Stream </a:t>
            </a:r>
            <a:r>
              <a:rPr lang="de-DE" sz="1200" dirty="0" err="1">
                <a:solidFill>
                  <a:schemeClr val="bg1"/>
                </a:solidFill>
              </a:rPr>
              <a:t>Algorithmics</a:t>
            </a:r>
            <a:r>
              <a:rPr lang="de-DE" sz="1200" dirty="0">
                <a:solidFill>
                  <a:schemeClr val="bg1"/>
                </a:solidFill>
              </a:rPr>
              <a:t> – </a:t>
            </a:r>
            <a:r>
              <a:rPr lang="de-DE" sz="1200" i="1" dirty="0">
                <a:solidFill>
                  <a:schemeClr val="bg1"/>
                </a:solidFill>
              </a:rPr>
              <a:t>CS262 </a:t>
            </a:r>
            <a:r>
              <a:rPr lang="de-DE" sz="1200" dirty="0">
                <a:solidFill>
                  <a:schemeClr val="bg1"/>
                </a:solidFill>
              </a:rPr>
              <a:t> </a:t>
            </a:r>
          </a:p>
        </p:txBody>
      </p:sp>
      <p:grpSp>
        <p:nvGrpSpPr>
          <p:cNvPr id="28" name="Group 6"/>
          <p:cNvGrpSpPr>
            <a:grpSpLocks/>
          </p:cNvGrpSpPr>
          <p:nvPr/>
        </p:nvGrpSpPr>
        <p:grpSpPr bwMode="auto">
          <a:xfrm>
            <a:off x="3059831" y="5085184"/>
            <a:ext cx="2009773" cy="400050"/>
            <a:chOff x="1968" y="2479"/>
            <a:chExt cx="1266" cy="252"/>
          </a:xfrm>
        </p:grpSpPr>
        <p:sp>
          <p:nvSpPr>
            <p:cNvPr id="29" name="Text Box 7"/>
            <p:cNvSpPr txBox="1">
              <a:spLocks noChangeArrowheads="1"/>
            </p:cNvSpPr>
            <p:nvPr/>
          </p:nvSpPr>
          <p:spPr bwMode="auto">
            <a:xfrm>
              <a:off x="2471" y="2479"/>
              <a:ext cx="763" cy="25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r(h(x)) = 3</a:t>
              </a:r>
            </a:p>
          </p:txBody>
        </p:sp>
        <p:sp>
          <p:nvSpPr>
            <p:cNvPr id="30" name="Line 8"/>
            <p:cNvSpPr>
              <a:spLocks noChangeShapeType="1"/>
            </p:cNvSpPr>
            <p:nvPr/>
          </p:nvSpPr>
          <p:spPr bwMode="auto">
            <a:xfrm>
              <a:off x="1968" y="2608"/>
              <a:ext cx="360" cy="0"/>
            </a:xfrm>
            <a:prstGeom prst="line">
              <a:avLst/>
            </a:prstGeom>
            <a:noFill/>
            <a:ln w="38100">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Tree>
    <p:extLst>
      <p:ext uri="{BB962C8B-B14F-4D97-AF65-F5344CB8AC3E}">
        <p14:creationId xmlns:p14="http://schemas.microsoft.com/office/powerpoint/2010/main" val="2127036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1973"/>
                                        </p:tgtEl>
                                        <p:attrNameLst>
                                          <p:attrName>style.visibility</p:attrName>
                                        </p:attrNameLst>
                                      </p:cBhvr>
                                      <p:to>
                                        <p:strVal val="visible"/>
                                      </p:to>
                                    </p:set>
                                    <p:animEffect transition="in" filter="dissolve">
                                      <p:cBhvr>
                                        <p:cTn id="7" dur="500"/>
                                        <p:tgtEl>
                                          <p:spTgt spid="8519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1974"/>
                                        </p:tgtEl>
                                        <p:attrNameLst>
                                          <p:attrName>style.visibility</p:attrName>
                                        </p:attrNameLst>
                                      </p:cBhvr>
                                      <p:to>
                                        <p:strVal val="visible"/>
                                      </p:to>
                                    </p:set>
                                    <p:animEffect transition="in" filter="dissolve">
                                      <p:cBhvr>
                                        <p:cTn id="12" dur="500"/>
                                        <p:tgtEl>
                                          <p:spTgt spid="8519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51991"/>
                                        </p:tgtEl>
                                        <p:attrNameLst>
                                          <p:attrName>style.visibility</p:attrName>
                                        </p:attrNameLst>
                                      </p:cBhvr>
                                      <p:to>
                                        <p:strVal val="visible"/>
                                      </p:to>
                                    </p:set>
                                    <p:animEffect transition="in" filter="fade">
                                      <p:cBhvr>
                                        <p:cTn id="22" dur="2000"/>
                                        <p:tgtEl>
                                          <p:spTgt spid="8519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51989"/>
                                        </p:tgtEl>
                                        <p:attrNameLst>
                                          <p:attrName>style.visibility</p:attrName>
                                        </p:attrNameLst>
                                      </p:cBhvr>
                                      <p:to>
                                        <p:strVal val="visible"/>
                                      </p:to>
                                    </p:set>
                                    <p:animEffect transition="in" filter="fade">
                                      <p:cBhvr>
                                        <p:cTn id="25" dur="2000"/>
                                        <p:tgtEl>
                                          <p:spTgt spid="85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3" grpId="0" autoUpdateAnimBg="0"/>
      <p:bldP spid="851989" grpId="0" animBg="1"/>
      <p:bldP spid="85199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pPr eaLnBrk="1" hangingPunct="1">
              <a:defRPr/>
            </a:pPr>
            <a:r>
              <a:rPr lang="de-DE">
                <a:cs typeface="+mj-cs"/>
              </a:rPr>
              <a:t>FM-Skizzen – Analyse</a:t>
            </a:r>
          </a:p>
        </p:txBody>
      </p:sp>
      <p:sp>
        <p:nvSpPr>
          <p:cNvPr id="854019" name="Rectangle 3"/>
          <p:cNvSpPr>
            <a:spLocks noGrp="1" noChangeArrowheads="1"/>
          </p:cNvSpPr>
          <p:nvPr>
            <p:ph type="body" idx="1"/>
          </p:nvPr>
        </p:nvSpPr>
        <p:spPr>
          <a:xfrm>
            <a:off x="457200" y="1445096"/>
            <a:ext cx="8534400" cy="4648200"/>
          </a:xfrm>
        </p:spPr>
        <p:txBody>
          <a:bodyPr/>
          <a:lstStyle/>
          <a:p>
            <a:pPr eaLnBrk="1" hangingPunct="1">
              <a:defRPr/>
            </a:pPr>
            <a:r>
              <a:rPr lang="de-DE" sz="2400" dirty="0">
                <a:cs typeface="+mn-cs"/>
              </a:rPr>
              <a:t>Bei </a:t>
            </a:r>
            <a:r>
              <a:rPr lang="de-DE" sz="2400" dirty="0">
                <a:solidFill>
                  <a:schemeClr val="accent1">
                    <a:lumMod val="50000"/>
                  </a:schemeClr>
                </a:solidFill>
                <a:cs typeface="+mn-cs"/>
              </a:rPr>
              <a:t>d</a:t>
            </a:r>
            <a:r>
              <a:rPr lang="de-DE" sz="2400" dirty="0">
                <a:cs typeface="+mn-cs"/>
              </a:rPr>
              <a:t> verschiedenen Werten, erwarte Abbildung von </a:t>
            </a:r>
            <a:br>
              <a:rPr lang="de-DE" sz="2400" dirty="0">
                <a:cs typeface="+mn-cs"/>
              </a:rPr>
            </a:br>
            <a:r>
              <a:rPr lang="de-DE" sz="2400" dirty="0">
                <a:solidFill>
                  <a:schemeClr val="accent1">
                    <a:lumMod val="50000"/>
                  </a:schemeClr>
                </a:solidFill>
                <a:cs typeface="+mn-cs"/>
              </a:rPr>
              <a:t>d/2</a:t>
            </a:r>
            <a:r>
              <a:rPr lang="de-DE" sz="2400" dirty="0">
                <a:cs typeface="+mn-cs"/>
              </a:rPr>
              <a:t> Werten nach </a:t>
            </a:r>
            <a:r>
              <a:rPr lang="de-DE" sz="2400" dirty="0">
                <a:solidFill>
                  <a:schemeClr val="accent1">
                    <a:lumMod val="50000"/>
                  </a:schemeClr>
                </a:solidFill>
                <a:cs typeface="+mn-cs"/>
              </a:rPr>
              <a:t>FM[1]</a:t>
            </a:r>
            <a:r>
              <a:rPr lang="de-DE" sz="2400" dirty="0">
                <a:cs typeface="+mn-cs"/>
              </a:rPr>
              <a:t>, </a:t>
            </a:r>
            <a:r>
              <a:rPr lang="de-DE" sz="2400" dirty="0">
                <a:solidFill>
                  <a:schemeClr val="accent1">
                    <a:lumMod val="50000"/>
                  </a:schemeClr>
                </a:solidFill>
                <a:cs typeface="+mn-cs"/>
              </a:rPr>
              <a:t>d/4</a:t>
            </a:r>
            <a:r>
              <a:rPr lang="de-DE" sz="2400" dirty="0">
                <a:cs typeface="+mn-cs"/>
              </a:rPr>
              <a:t> nach </a:t>
            </a:r>
            <a:r>
              <a:rPr lang="de-DE" sz="2400" dirty="0">
                <a:solidFill>
                  <a:schemeClr val="accent1">
                    <a:lumMod val="50000"/>
                  </a:schemeClr>
                </a:solidFill>
                <a:cs typeface="+mn-cs"/>
              </a:rPr>
              <a:t>FM[2]… </a:t>
            </a:r>
          </a:p>
          <a:p>
            <a:pPr eaLnBrk="1" hangingPunct="1">
              <a:defRPr/>
            </a:pPr>
            <a:endParaRPr lang="de-DE" sz="2400" dirty="0">
              <a:cs typeface="+mn-cs"/>
            </a:endParaRPr>
          </a:p>
          <a:p>
            <a:pPr eaLnBrk="1" hangingPunct="1">
              <a:defRPr/>
            </a:pPr>
            <a:endParaRPr lang="de-DE" sz="2400" dirty="0">
              <a:cs typeface="+mn-cs"/>
            </a:endParaRPr>
          </a:p>
          <a:p>
            <a:pPr eaLnBrk="1" hangingPunct="1">
              <a:defRPr/>
            </a:pPr>
            <a:endParaRPr lang="de-DE" sz="2400" dirty="0">
              <a:cs typeface="+mn-cs"/>
            </a:endParaRPr>
          </a:p>
          <a:p>
            <a:pPr marL="0" indent="0" eaLnBrk="1" hangingPunct="1">
              <a:buNone/>
              <a:defRPr/>
            </a:pPr>
            <a:endParaRPr lang="de-DE" sz="2400" dirty="0">
              <a:cs typeface="+mn-cs"/>
            </a:endParaRPr>
          </a:p>
          <a:p>
            <a:pPr lvl="1" eaLnBrk="1" hangingPunct="1">
              <a:defRPr/>
            </a:pPr>
            <a:r>
              <a:rPr lang="de-DE" sz="2000" dirty="0"/>
              <a:t>Sei </a:t>
            </a:r>
            <a:r>
              <a:rPr lang="de-DE" sz="2000" dirty="0">
                <a:solidFill>
                  <a:schemeClr val="accent1">
                    <a:lumMod val="50000"/>
                  </a:schemeClr>
                </a:solidFill>
              </a:rPr>
              <a:t>R</a:t>
            </a:r>
            <a:r>
              <a:rPr lang="de-DE" sz="2000" dirty="0"/>
              <a:t> = Position der rechtesten 0 in FM, Indikator für </a:t>
            </a:r>
            <a:r>
              <a:rPr lang="de-DE" sz="2000" dirty="0">
                <a:solidFill>
                  <a:schemeClr val="accent1">
                    <a:lumMod val="50000"/>
                  </a:schemeClr>
                </a:solidFill>
              </a:rPr>
              <a:t>log(d)</a:t>
            </a:r>
          </a:p>
          <a:p>
            <a:pPr lvl="1">
              <a:lnSpc>
                <a:spcPct val="120000"/>
              </a:lnSpc>
              <a:buSzPct val="100000"/>
              <a:defRPr/>
            </a:pPr>
            <a:r>
              <a:rPr lang="de-DE" sz="1800" dirty="0"/>
              <a:t>[FM85] zeigen, dass E[R]  =                   ,  mit</a:t>
            </a:r>
          </a:p>
          <a:p>
            <a:pPr lvl="1" eaLnBrk="1" hangingPunct="1">
              <a:defRPr/>
            </a:pPr>
            <a:r>
              <a:rPr lang="de-DE" sz="2000" dirty="0"/>
              <a:t>Schätzung </a:t>
            </a:r>
            <a:r>
              <a:rPr lang="de-DE" sz="2000" dirty="0">
                <a:solidFill>
                  <a:schemeClr val="accent1">
                    <a:lumMod val="50000"/>
                  </a:schemeClr>
                </a:solidFill>
              </a:rPr>
              <a:t>d = c2</a:t>
            </a:r>
            <a:r>
              <a:rPr lang="de-DE" sz="2000" baseline="30000" dirty="0">
                <a:solidFill>
                  <a:schemeClr val="accent1">
                    <a:lumMod val="50000"/>
                  </a:schemeClr>
                </a:solidFill>
              </a:rPr>
              <a:t>R</a:t>
            </a:r>
            <a:r>
              <a:rPr lang="de-DE" sz="2000" dirty="0">
                <a:solidFill>
                  <a:schemeClr val="accent1">
                    <a:lumMod val="50000"/>
                  </a:schemeClr>
                </a:solidFill>
              </a:rPr>
              <a:t> </a:t>
            </a:r>
            <a:r>
              <a:rPr lang="de-DE" sz="2000" dirty="0"/>
              <a:t>für Skalierungskonstante </a:t>
            </a:r>
            <a:r>
              <a:rPr lang="de-DE" sz="2000" dirty="0">
                <a:solidFill>
                  <a:schemeClr val="accent1">
                    <a:lumMod val="50000"/>
                  </a:schemeClr>
                </a:solidFill>
              </a:rPr>
              <a:t>c </a:t>
            </a:r>
            <a:r>
              <a:rPr lang="de-DE" sz="2000" dirty="0">
                <a:solidFill>
                  <a:schemeClr val="accent1">
                    <a:lumMod val="50000"/>
                  </a:schemeClr>
                </a:solidFill>
                <a:latin typeface="Arial Unicode MS" charset="0"/>
                <a:cs typeface="Arial Unicode MS" charset="0"/>
              </a:rPr>
              <a:t>≈</a:t>
            </a:r>
            <a:r>
              <a:rPr lang="de-DE" sz="2000" dirty="0">
                <a:solidFill>
                  <a:schemeClr val="accent1">
                    <a:lumMod val="50000"/>
                  </a:schemeClr>
                </a:solidFill>
              </a:rPr>
              <a:t> 1.3</a:t>
            </a:r>
          </a:p>
          <a:p>
            <a:pPr lvl="1" eaLnBrk="1" hangingPunct="1">
              <a:defRPr/>
            </a:pPr>
            <a:r>
              <a:rPr lang="de-DE" sz="2000" dirty="0"/>
              <a:t>Mittelung mit verschiedenen Hashfunktionen dient</a:t>
            </a:r>
            <a:br>
              <a:rPr lang="de-DE" sz="2000" dirty="0"/>
            </a:br>
            <a:r>
              <a:rPr lang="de-DE" sz="2000" dirty="0"/>
              <a:t>zur Verbesserung des Ergebnisses</a:t>
            </a:r>
          </a:p>
          <a:p>
            <a:pPr lvl="1" eaLnBrk="1" hangingPunct="1">
              <a:defRPr/>
            </a:pPr>
            <a:r>
              <a:rPr lang="de-DE" sz="2000" dirty="0" err="1"/>
              <a:t>Wieviele</a:t>
            </a:r>
            <a:r>
              <a:rPr lang="de-DE" sz="2000" dirty="0"/>
              <a:t> Hashfunktionen für best. Anforderung benötigt?</a:t>
            </a:r>
          </a:p>
        </p:txBody>
      </p:sp>
      <p:sp>
        <p:nvSpPr>
          <p:cNvPr id="854020" name="Text Box 4"/>
          <p:cNvSpPr txBox="1">
            <a:spLocks noChangeArrowheads="1"/>
          </p:cNvSpPr>
          <p:nvPr/>
        </p:nvSpPr>
        <p:spPr bwMode="auto">
          <a:xfrm>
            <a:off x="3068638" y="3336925"/>
            <a:ext cx="2435225" cy="7016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b="0">
                <a:solidFill>
                  <a:srgbClr val="CC3300"/>
                </a:solidFill>
                <a:cs typeface="+mn-cs"/>
              </a:rPr>
              <a:t>Rand von 0/1-en </a:t>
            </a:r>
            <a:br>
              <a:rPr lang="de-DE" sz="2000" b="0">
                <a:solidFill>
                  <a:srgbClr val="CC3300"/>
                </a:solidFill>
                <a:cs typeface="+mn-cs"/>
              </a:rPr>
            </a:br>
            <a:r>
              <a:rPr lang="de-DE" sz="2000" b="0">
                <a:solidFill>
                  <a:srgbClr val="CC3300"/>
                </a:solidFill>
                <a:cs typeface="+mn-cs"/>
              </a:rPr>
              <a:t>um  log(d)</a:t>
            </a:r>
          </a:p>
        </p:txBody>
      </p:sp>
      <p:grpSp>
        <p:nvGrpSpPr>
          <p:cNvPr id="75782" name="Group 5"/>
          <p:cNvGrpSpPr>
            <a:grpSpLocks/>
          </p:cNvGrpSpPr>
          <p:nvPr/>
        </p:nvGrpSpPr>
        <p:grpSpPr bwMode="auto">
          <a:xfrm>
            <a:off x="325438" y="2636912"/>
            <a:ext cx="2832100" cy="508000"/>
            <a:chOff x="1056" y="3096"/>
            <a:chExt cx="1784" cy="320"/>
          </a:xfrm>
        </p:grpSpPr>
        <p:sp>
          <p:nvSpPr>
            <p:cNvPr id="854022" name="Rectangle 6"/>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3" name="Line 7"/>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4" name="Line 8"/>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5" name="Line 9"/>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6" name="Line 10"/>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7" name="Line 11"/>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4028" name="Text Box 12"/>
          <p:cNvSpPr txBox="1">
            <a:spLocks noChangeArrowheads="1"/>
          </p:cNvSpPr>
          <p:nvPr/>
        </p:nvSpPr>
        <p:spPr bwMode="auto">
          <a:xfrm>
            <a:off x="382588" y="2636912"/>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29" name="Text Box 13"/>
          <p:cNvSpPr txBox="1">
            <a:spLocks noChangeArrowheads="1"/>
          </p:cNvSpPr>
          <p:nvPr/>
        </p:nvSpPr>
        <p:spPr bwMode="auto">
          <a:xfrm>
            <a:off x="801688" y="2636912"/>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30" name="Text Box 14"/>
          <p:cNvSpPr txBox="1">
            <a:spLocks noChangeArrowheads="1"/>
          </p:cNvSpPr>
          <p:nvPr/>
        </p:nvSpPr>
        <p:spPr bwMode="auto">
          <a:xfrm>
            <a:off x="1258888" y="2636912"/>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31" name="Text Box 15"/>
          <p:cNvSpPr txBox="1">
            <a:spLocks noChangeArrowheads="1"/>
          </p:cNvSpPr>
          <p:nvPr/>
        </p:nvSpPr>
        <p:spPr bwMode="auto">
          <a:xfrm>
            <a:off x="2198688" y="2636912"/>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32" name="Text Box 16"/>
          <p:cNvSpPr txBox="1">
            <a:spLocks noChangeArrowheads="1"/>
          </p:cNvSpPr>
          <p:nvPr/>
        </p:nvSpPr>
        <p:spPr bwMode="auto">
          <a:xfrm>
            <a:off x="1741488" y="2636912"/>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33" name="Text Box 17"/>
          <p:cNvSpPr txBox="1">
            <a:spLocks noChangeArrowheads="1"/>
          </p:cNvSpPr>
          <p:nvPr/>
        </p:nvSpPr>
        <p:spPr bwMode="auto">
          <a:xfrm>
            <a:off x="83978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34" name="Text Box 18"/>
          <p:cNvSpPr txBox="1">
            <a:spLocks noChangeArrowheads="1"/>
          </p:cNvSpPr>
          <p:nvPr/>
        </p:nvSpPr>
        <p:spPr bwMode="auto">
          <a:xfrm>
            <a:off x="6096000" y="2133600"/>
            <a:ext cx="1663700"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dirty="0">
                <a:solidFill>
                  <a:schemeClr val="accent1">
                    <a:lumMod val="50000"/>
                  </a:schemeClr>
                </a:solidFill>
                <a:cs typeface="+mn-cs"/>
              </a:rPr>
              <a:t>FM-</a:t>
            </a:r>
            <a:r>
              <a:rPr lang="de-DE" sz="2000" dirty="0" err="1">
                <a:solidFill>
                  <a:schemeClr val="accent1">
                    <a:lumMod val="50000"/>
                  </a:schemeClr>
                </a:solidFill>
                <a:cs typeface="+mn-cs"/>
              </a:rPr>
              <a:t>Bitfeld</a:t>
            </a:r>
            <a:endParaRPr lang="de-DE" sz="2000" dirty="0">
              <a:solidFill>
                <a:schemeClr val="accent1">
                  <a:lumMod val="50000"/>
                </a:schemeClr>
              </a:solidFill>
              <a:cs typeface="+mn-cs"/>
            </a:endParaRPr>
          </a:p>
        </p:txBody>
      </p:sp>
      <p:grpSp>
        <p:nvGrpSpPr>
          <p:cNvPr id="75790" name="Group 19"/>
          <p:cNvGrpSpPr>
            <a:grpSpLocks/>
          </p:cNvGrpSpPr>
          <p:nvPr/>
        </p:nvGrpSpPr>
        <p:grpSpPr bwMode="auto">
          <a:xfrm>
            <a:off x="3170238" y="2636912"/>
            <a:ext cx="2832100" cy="508000"/>
            <a:chOff x="1056" y="3096"/>
            <a:chExt cx="1784" cy="320"/>
          </a:xfrm>
        </p:grpSpPr>
        <p:sp>
          <p:nvSpPr>
            <p:cNvPr id="854036" name="Rectangle 20"/>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37" name="Line 21"/>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38" name="Line 22"/>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39" name="Line 23"/>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0" name="Line 24"/>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1" name="Line 25"/>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grpSp>
        <p:nvGrpSpPr>
          <p:cNvPr id="75791" name="Group 26"/>
          <p:cNvGrpSpPr>
            <a:grpSpLocks/>
          </p:cNvGrpSpPr>
          <p:nvPr/>
        </p:nvGrpSpPr>
        <p:grpSpPr bwMode="auto">
          <a:xfrm>
            <a:off x="6002338" y="2636912"/>
            <a:ext cx="2832100" cy="508000"/>
            <a:chOff x="1056" y="3096"/>
            <a:chExt cx="1784" cy="320"/>
          </a:xfrm>
        </p:grpSpPr>
        <p:sp>
          <p:nvSpPr>
            <p:cNvPr id="854043" name="Rectangle 2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4" name="Line 2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5" name="Line 29"/>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6" name="Line 3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7" name="Line 31"/>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8" name="Line 3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4049" name="Text Box 33"/>
          <p:cNvSpPr txBox="1">
            <a:spLocks noChangeArrowheads="1"/>
          </p:cNvSpPr>
          <p:nvPr/>
        </p:nvSpPr>
        <p:spPr bwMode="auto">
          <a:xfrm>
            <a:off x="2668588" y="2636912"/>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50" name="Text Box 34"/>
          <p:cNvSpPr txBox="1">
            <a:spLocks noChangeArrowheads="1"/>
          </p:cNvSpPr>
          <p:nvPr/>
        </p:nvSpPr>
        <p:spPr bwMode="auto">
          <a:xfrm>
            <a:off x="4560888" y="2636912"/>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51" name="Text Box 35"/>
          <p:cNvSpPr txBox="1">
            <a:spLocks noChangeArrowheads="1"/>
          </p:cNvSpPr>
          <p:nvPr/>
        </p:nvSpPr>
        <p:spPr bwMode="auto">
          <a:xfrm>
            <a:off x="3627438" y="2636912"/>
            <a:ext cx="377825"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b="0">
                <a:solidFill>
                  <a:schemeClr val="accent1">
                    <a:lumMod val="50000"/>
                  </a:schemeClr>
                </a:solidFill>
                <a:cs typeface="+mn-cs"/>
              </a:rPr>
              <a:t>0</a:t>
            </a:r>
          </a:p>
        </p:txBody>
      </p:sp>
      <p:sp>
        <p:nvSpPr>
          <p:cNvPr id="854052" name="Text Box 36"/>
          <p:cNvSpPr txBox="1">
            <a:spLocks noChangeArrowheads="1"/>
          </p:cNvSpPr>
          <p:nvPr/>
        </p:nvSpPr>
        <p:spPr bwMode="auto">
          <a:xfrm>
            <a:off x="79025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3" name="Text Box 37"/>
          <p:cNvSpPr txBox="1">
            <a:spLocks noChangeArrowheads="1"/>
          </p:cNvSpPr>
          <p:nvPr/>
        </p:nvSpPr>
        <p:spPr bwMode="auto">
          <a:xfrm>
            <a:off x="74326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4" name="Text Box 38"/>
          <p:cNvSpPr txBox="1">
            <a:spLocks noChangeArrowheads="1"/>
          </p:cNvSpPr>
          <p:nvPr/>
        </p:nvSpPr>
        <p:spPr bwMode="auto">
          <a:xfrm>
            <a:off x="60356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5" name="Text Box 39"/>
          <p:cNvSpPr txBox="1">
            <a:spLocks noChangeArrowheads="1"/>
          </p:cNvSpPr>
          <p:nvPr/>
        </p:nvSpPr>
        <p:spPr bwMode="auto">
          <a:xfrm>
            <a:off x="64674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6" name="Text Box 40"/>
          <p:cNvSpPr txBox="1">
            <a:spLocks noChangeArrowheads="1"/>
          </p:cNvSpPr>
          <p:nvPr/>
        </p:nvSpPr>
        <p:spPr bwMode="auto">
          <a:xfrm>
            <a:off x="69627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7" name="Text Box 41"/>
          <p:cNvSpPr txBox="1">
            <a:spLocks noChangeArrowheads="1"/>
          </p:cNvSpPr>
          <p:nvPr/>
        </p:nvSpPr>
        <p:spPr bwMode="auto">
          <a:xfrm>
            <a:off x="55530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8" name="Text Box 42"/>
          <p:cNvSpPr txBox="1">
            <a:spLocks noChangeArrowheads="1"/>
          </p:cNvSpPr>
          <p:nvPr/>
        </p:nvSpPr>
        <p:spPr bwMode="auto">
          <a:xfrm>
            <a:off x="50577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9" name="Text Box 43"/>
          <p:cNvSpPr txBox="1">
            <a:spLocks noChangeArrowheads="1"/>
          </p:cNvSpPr>
          <p:nvPr/>
        </p:nvSpPr>
        <p:spPr bwMode="auto">
          <a:xfrm>
            <a:off x="40798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60" name="Text Box 44"/>
          <p:cNvSpPr txBox="1">
            <a:spLocks noChangeArrowheads="1"/>
          </p:cNvSpPr>
          <p:nvPr/>
        </p:nvSpPr>
        <p:spPr bwMode="auto">
          <a:xfrm>
            <a:off x="3190875" y="2636912"/>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61" name="AutoShape 45"/>
          <p:cNvSpPr>
            <a:spLocks/>
          </p:cNvSpPr>
          <p:nvPr/>
        </p:nvSpPr>
        <p:spPr bwMode="auto">
          <a:xfrm rot="5400000">
            <a:off x="1582738" y="1960563"/>
            <a:ext cx="266700" cy="2794000"/>
          </a:xfrm>
          <a:prstGeom prst="rightBrace">
            <a:avLst>
              <a:gd name="adj1" fmla="val 87302"/>
              <a:gd name="adj2" fmla="val 50000"/>
            </a:avLst>
          </a:prstGeom>
          <a:noFill/>
          <a:ln w="28575">
            <a:solidFill>
              <a:schemeClr val="tx1"/>
            </a:solidFill>
            <a:round/>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2" name="AutoShape 46"/>
          <p:cNvSpPr>
            <a:spLocks/>
          </p:cNvSpPr>
          <p:nvPr/>
        </p:nvSpPr>
        <p:spPr bwMode="auto">
          <a:xfrm rot="5400000">
            <a:off x="7011988" y="1674813"/>
            <a:ext cx="266700" cy="3390900"/>
          </a:xfrm>
          <a:prstGeom prst="rightBrace">
            <a:avLst>
              <a:gd name="adj1" fmla="val 105952"/>
              <a:gd name="adj2" fmla="val 50000"/>
            </a:avLst>
          </a:prstGeom>
          <a:noFill/>
          <a:ln w="28575">
            <a:solidFill>
              <a:schemeClr val="tx1"/>
            </a:solidFill>
            <a:round/>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3" name="Text Box 47"/>
          <p:cNvSpPr txBox="1">
            <a:spLocks noChangeArrowheads="1"/>
          </p:cNvSpPr>
          <p:nvPr/>
        </p:nvSpPr>
        <p:spPr bwMode="auto">
          <a:xfrm>
            <a:off x="5964238" y="3552825"/>
            <a:ext cx="2435225"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b="0">
                <a:solidFill>
                  <a:srgbClr val="CC3300"/>
                </a:solidFill>
                <a:cs typeface="+mn-cs"/>
              </a:rPr>
              <a:t>position </a:t>
            </a:r>
            <a:r>
              <a:rPr lang="de-DE" sz="2000" b="0">
                <a:solidFill>
                  <a:srgbClr val="CC3300"/>
                </a:solidFill>
                <a:latin typeface="Verdana" charset="0"/>
                <a:cs typeface="+mn-cs"/>
              </a:rPr>
              <a:t>≪</a:t>
            </a:r>
            <a:r>
              <a:rPr lang="de-DE" sz="2000" b="0">
                <a:solidFill>
                  <a:srgbClr val="CC3300"/>
                </a:solidFill>
                <a:cs typeface="+mn-cs"/>
              </a:rPr>
              <a:t> log(d)</a:t>
            </a:r>
          </a:p>
        </p:txBody>
      </p:sp>
      <p:sp>
        <p:nvSpPr>
          <p:cNvPr id="854064" name="Text Box 48"/>
          <p:cNvSpPr txBox="1">
            <a:spLocks noChangeArrowheads="1"/>
          </p:cNvSpPr>
          <p:nvPr/>
        </p:nvSpPr>
        <p:spPr bwMode="auto">
          <a:xfrm>
            <a:off x="452438" y="3527425"/>
            <a:ext cx="2435225"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b="0">
                <a:solidFill>
                  <a:srgbClr val="CC3300"/>
                </a:solidFill>
                <a:cs typeface="+mn-cs"/>
              </a:rPr>
              <a:t>position </a:t>
            </a:r>
            <a:r>
              <a:rPr lang="de-DE" b="0">
                <a:solidFill>
                  <a:srgbClr val="CC3300"/>
                </a:solidFill>
                <a:latin typeface="Verdana" charset="0"/>
                <a:cs typeface="+mn-cs"/>
              </a:rPr>
              <a:t>≫</a:t>
            </a:r>
            <a:r>
              <a:rPr lang="de-DE" sz="2000" b="0">
                <a:solidFill>
                  <a:srgbClr val="CC3300"/>
                </a:solidFill>
                <a:cs typeface="+mn-cs"/>
              </a:rPr>
              <a:t> log(d)</a:t>
            </a:r>
          </a:p>
        </p:txBody>
      </p:sp>
      <p:sp>
        <p:nvSpPr>
          <p:cNvPr id="854065" name="Oval 49"/>
          <p:cNvSpPr>
            <a:spLocks noChangeArrowheads="1"/>
          </p:cNvSpPr>
          <p:nvPr/>
        </p:nvSpPr>
        <p:spPr bwMode="auto">
          <a:xfrm>
            <a:off x="4452938" y="2474913"/>
            <a:ext cx="533400" cy="850900"/>
          </a:xfrm>
          <a:prstGeom prst="ellipse">
            <a:avLst/>
          </a:prstGeom>
          <a:noFill/>
          <a:ln w="38100" cap="rnd">
            <a:solidFill>
              <a:schemeClr val="accent1"/>
            </a:solidFill>
            <a:prstDash val="sysDot"/>
            <a:round/>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6" name="Text Box 50"/>
          <p:cNvSpPr txBox="1">
            <a:spLocks noChangeArrowheads="1"/>
          </p:cNvSpPr>
          <p:nvPr/>
        </p:nvSpPr>
        <p:spPr bwMode="auto">
          <a:xfrm>
            <a:off x="8343900" y="2281238"/>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a:cs typeface="+mn-cs"/>
              </a:rPr>
              <a:t>1</a:t>
            </a:r>
          </a:p>
        </p:txBody>
      </p:sp>
      <p:sp>
        <p:nvSpPr>
          <p:cNvPr id="854067" name="Text Box 51"/>
          <p:cNvSpPr txBox="1">
            <a:spLocks noChangeArrowheads="1"/>
          </p:cNvSpPr>
          <p:nvPr/>
        </p:nvSpPr>
        <p:spPr bwMode="auto">
          <a:xfrm>
            <a:off x="360379" y="2281238"/>
            <a:ext cx="292067"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a:cs typeface="+mn-cs"/>
              </a:rPr>
              <a:t>L</a:t>
            </a:r>
          </a:p>
        </p:txBody>
      </p:sp>
      <p:sp>
        <p:nvSpPr>
          <p:cNvPr id="854068" name="Text Box 52"/>
          <p:cNvSpPr txBox="1">
            <a:spLocks noChangeArrowheads="1"/>
          </p:cNvSpPr>
          <p:nvPr/>
        </p:nvSpPr>
        <p:spPr bwMode="auto">
          <a:xfrm>
            <a:off x="4495800" y="2170113"/>
            <a:ext cx="457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2000">
                <a:solidFill>
                  <a:schemeClr val="bg2"/>
                </a:solidFill>
                <a:cs typeface="+mn-cs"/>
              </a:rPr>
              <a:t>R</a:t>
            </a:r>
          </a:p>
        </p:txBody>
      </p:sp>
      <p:sp>
        <p:nvSpPr>
          <p:cNvPr id="55"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108</a:t>
            </a:fld>
            <a:endParaRPr lang="de-DE"/>
          </a:p>
        </p:txBody>
      </p:sp>
      <p:graphicFrame>
        <p:nvGraphicFramePr>
          <p:cNvPr id="56" name="Object 59"/>
          <p:cNvGraphicFramePr>
            <a:graphicFrameLocks noChangeAspect="1"/>
          </p:cNvGraphicFramePr>
          <p:nvPr/>
        </p:nvGraphicFramePr>
        <p:xfrm>
          <a:off x="3851920" y="4448657"/>
          <a:ext cx="768598" cy="307234"/>
        </p:xfrm>
        <a:graphic>
          <a:graphicData uri="http://schemas.openxmlformats.org/presentationml/2006/ole">
            <mc:AlternateContent xmlns:mc="http://schemas.openxmlformats.org/markup-compatibility/2006">
              <mc:Choice xmlns:v="urn:schemas-microsoft-com:vml" Requires="v">
                <p:oleObj name="Equation" r:id="rId3" imgW="507780" imgH="203112" progId="Equation.3">
                  <p:embed/>
                </p:oleObj>
              </mc:Choice>
              <mc:Fallback>
                <p:oleObj name="Equation" r:id="rId3" imgW="507780"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448657"/>
                        <a:ext cx="768598" cy="307234"/>
                      </a:xfrm>
                      <a:prstGeom prst="rect">
                        <a:avLst/>
                      </a:prstGeom>
                      <a:noFill/>
                      <a:ln>
                        <a:noFill/>
                      </a:ln>
                      <a:effectLst/>
                    </p:spPr>
                  </p:pic>
                </p:oleObj>
              </mc:Fallback>
            </mc:AlternateContent>
          </a:graphicData>
        </a:graphic>
      </p:graphicFrame>
      <p:graphicFrame>
        <p:nvGraphicFramePr>
          <p:cNvPr id="57" name="Object 60"/>
          <p:cNvGraphicFramePr>
            <a:graphicFrameLocks noChangeAspect="1"/>
          </p:cNvGraphicFramePr>
          <p:nvPr/>
        </p:nvGraphicFramePr>
        <p:xfrm>
          <a:off x="5292080" y="4437112"/>
          <a:ext cx="865106" cy="288032"/>
        </p:xfrm>
        <a:graphic>
          <a:graphicData uri="http://schemas.openxmlformats.org/presentationml/2006/ole">
            <mc:AlternateContent xmlns:mc="http://schemas.openxmlformats.org/markup-compatibility/2006">
              <mc:Choice xmlns:v="urn:schemas-microsoft-com:vml" Requires="v">
                <p:oleObj name="Equation" r:id="rId5" imgW="609336" imgH="203112" progId="Equation.3">
                  <p:embed/>
                </p:oleObj>
              </mc:Choice>
              <mc:Fallback>
                <p:oleObj name="Equation" r:id="rId5" imgW="609336"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4437112"/>
                        <a:ext cx="865106" cy="288032"/>
                      </a:xfrm>
                      <a:prstGeom prst="rect">
                        <a:avLst/>
                      </a:prstGeom>
                      <a:noFill/>
                      <a:ln>
                        <a:noFill/>
                      </a:ln>
                      <a:effectLst/>
                    </p:spPr>
                  </p:pic>
                </p:oleObj>
              </mc:Fallback>
            </mc:AlternateContent>
          </a:graphicData>
        </a:graphic>
      </p:graphicFrame>
      <p:sp>
        <p:nvSpPr>
          <p:cNvPr id="58" name="Fußzeilenplatzhalter 3">
            <a:extLst>
              <a:ext uri="{FF2B5EF4-FFF2-40B4-BE49-F238E27FC236}">
                <a16:creationId xmlns:a16="http://schemas.microsoft.com/office/drawing/2014/main" id="{00476548-AD1F-5B42-A176-A451249E8CD2}"/>
              </a:ext>
            </a:extLst>
          </p:cNvPr>
          <p:cNvSpPr txBox="1">
            <a:spLocks/>
          </p:cNvSpPr>
          <p:nvPr/>
        </p:nvSpPr>
        <p:spPr>
          <a:xfrm>
            <a:off x="2195736" y="6638063"/>
            <a:ext cx="4680519" cy="216024"/>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de-DE" sz="1200">
                <a:solidFill>
                  <a:schemeClr val="bg1"/>
                </a:solidFill>
              </a:rPr>
              <a:t>Minos Garofalakis A Quick Intro to Data Stream Algorithmics – </a:t>
            </a:r>
            <a:r>
              <a:rPr lang="de-DE" sz="1200" i="1">
                <a:solidFill>
                  <a:schemeClr val="bg1"/>
                </a:solidFill>
              </a:rPr>
              <a:t>CS262 </a:t>
            </a:r>
            <a:r>
              <a:rPr lang="de-DE" sz="1200">
                <a:solidFill>
                  <a:schemeClr val="bg1"/>
                </a:solidFill>
              </a:rPr>
              <a:t> </a:t>
            </a:r>
            <a:endParaRPr lang="de-DE" sz="1200" dirty="0">
              <a:solidFill>
                <a:schemeClr val="bg1"/>
              </a:solidFill>
            </a:endParaRPr>
          </a:p>
        </p:txBody>
      </p:sp>
    </p:spTree>
    <p:extLst>
      <p:ext uri="{BB962C8B-B14F-4D97-AF65-F5344CB8AC3E}">
        <p14:creationId xmlns:p14="http://schemas.microsoft.com/office/powerpoint/2010/main" val="7719676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Herleitung der Schätzung von d</a:t>
            </a:r>
          </a:p>
        </p:txBody>
      </p:sp>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109</a:t>
            </a:fld>
            <a:endParaRPr lang="de-DE"/>
          </a:p>
        </p:txBody>
      </p:sp>
      <p:pic>
        <p:nvPicPr>
          <p:cNvPr id="7" name="Bild 6" descr="Screen Shot 2015-01-19 at 16.21.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415" y="1152127"/>
            <a:ext cx="5062865" cy="5468289"/>
          </a:xfrm>
          <a:prstGeom prst="rect">
            <a:avLst/>
          </a:prstGeom>
        </p:spPr>
      </p:pic>
    </p:spTree>
    <p:extLst>
      <p:ext uri="{BB962C8B-B14F-4D97-AF65-F5344CB8AC3E}">
        <p14:creationId xmlns:p14="http://schemas.microsoft.com/office/powerpoint/2010/main" val="3608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de-DE" dirty="0"/>
              <a:t>Analyse: Werfen von Pfeilen(3)</a:t>
            </a:r>
          </a:p>
        </p:txBody>
      </p:sp>
      <p:sp>
        <p:nvSpPr>
          <p:cNvPr id="19460" name="Rectangle 3"/>
          <p:cNvSpPr>
            <a:spLocks noGrp="1" noChangeArrowheads="1"/>
          </p:cNvSpPr>
          <p:nvPr>
            <p:ph idx="1"/>
          </p:nvPr>
        </p:nvSpPr>
        <p:spPr>
          <a:xfrm>
            <a:off x="457199" y="1196975"/>
            <a:ext cx="8507413" cy="4968875"/>
          </a:xfrm>
        </p:spPr>
        <p:txBody>
          <a:bodyPr/>
          <a:lstStyle/>
          <a:p>
            <a:r>
              <a:rPr lang="de-DE" b="1" dirty="0">
                <a:solidFill>
                  <a:srgbClr val="0000FF"/>
                </a:solidFill>
              </a:rPr>
              <a:t>Anteil der 1en im </a:t>
            </a:r>
            <a:r>
              <a:rPr lang="de-DE" b="1" dirty="0" err="1">
                <a:solidFill>
                  <a:srgbClr val="0000FF"/>
                </a:solidFill>
              </a:rPr>
              <a:t>Bitfeld</a:t>
            </a:r>
            <a:r>
              <a:rPr lang="de-DE" b="1" dirty="0">
                <a:solidFill>
                  <a:srgbClr val="0000FF"/>
                </a:solidFill>
              </a:rPr>
              <a:t> B</a:t>
            </a:r>
            <a:r>
              <a:rPr lang="de-DE" dirty="0">
                <a:solidFill>
                  <a:srgbClr val="0000FF"/>
                </a:solidFill>
              </a:rPr>
              <a:t> </a:t>
            </a:r>
            <a:r>
              <a:rPr lang="de-DE" b="1" dirty="0"/>
              <a:t>=</a:t>
            </a:r>
            <a:br>
              <a:rPr lang="de-DE" b="1" dirty="0"/>
            </a:br>
            <a:r>
              <a:rPr lang="de-DE" b="1" dirty="0"/>
              <a:t>= </a:t>
            </a:r>
            <a:r>
              <a:rPr lang="de-DE" b="1" dirty="0">
                <a:solidFill>
                  <a:srgbClr val="D60093"/>
                </a:solidFill>
              </a:rPr>
              <a:t>Wahrscheinlichkeit eines falsch-positiven Resultats</a:t>
            </a:r>
            <a:r>
              <a:rPr lang="de-DE" dirty="0"/>
              <a:t> </a:t>
            </a:r>
            <a:br>
              <a:rPr lang="de-DE" dirty="0"/>
            </a:br>
            <a:r>
              <a:rPr lang="de-DE" b="1" dirty="0"/>
              <a:t>=</a:t>
            </a:r>
            <a:r>
              <a:rPr lang="de-DE" dirty="0"/>
              <a:t> </a:t>
            </a:r>
            <a:r>
              <a:rPr lang="de-DE" b="1" dirty="0"/>
              <a:t>1 – </a:t>
            </a:r>
            <a:r>
              <a:rPr lang="de-DE" b="1" dirty="0" err="1"/>
              <a:t>e</a:t>
            </a:r>
            <a:r>
              <a:rPr lang="de-DE" b="1" baseline="30000" dirty="0"/>
              <a:t>-m/</a:t>
            </a:r>
            <a:r>
              <a:rPr lang="de-DE" b="1" baseline="30000" dirty="0" err="1"/>
              <a:t>n</a:t>
            </a:r>
            <a:endParaRPr lang="de-DE" b="1" dirty="0"/>
          </a:p>
          <a:p>
            <a:endParaRPr lang="de-DE" dirty="0">
              <a:solidFill>
                <a:srgbClr val="33CC33"/>
              </a:solidFill>
            </a:endParaRPr>
          </a:p>
          <a:p>
            <a:r>
              <a:rPr lang="de-DE" b="1" dirty="0">
                <a:solidFill>
                  <a:srgbClr val="0000FF"/>
                </a:solidFill>
              </a:rPr>
              <a:t>Beispiel:</a:t>
            </a:r>
            <a:r>
              <a:rPr lang="de-DE" dirty="0"/>
              <a:t> </a:t>
            </a:r>
            <a:r>
              <a:rPr lang="de-DE" b="1" dirty="0"/>
              <a:t>10</a:t>
            </a:r>
            <a:r>
              <a:rPr lang="de-DE" b="1" baseline="30000" dirty="0"/>
              <a:t>9</a:t>
            </a:r>
            <a:r>
              <a:rPr lang="de-DE" dirty="0"/>
              <a:t> Pfeile, </a:t>
            </a:r>
            <a:r>
              <a:rPr lang="de-DE" b="1" dirty="0"/>
              <a:t>8∙10</a:t>
            </a:r>
            <a:r>
              <a:rPr lang="de-DE" b="1" baseline="30000" dirty="0"/>
              <a:t>9</a:t>
            </a:r>
            <a:r>
              <a:rPr lang="de-DE" dirty="0"/>
              <a:t> Zielfelder</a:t>
            </a:r>
          </a:p>
          <a:p>
            <a:pPr lvl="1"/>
            <a:r>
              <a:rPr lang="de-DE" dirty="0">
                <a:ea typeface="ＭＳ Ｐゴシック" pitchFamily="34" charset="-128"/>
                <a:cs typeface="ＭＳ Ｐゴシック" pitchFamily="34" charset="-128"/>
              </a:rPr>
              <a:t>Anteil der </a:t>
            </a:r>
            <a:r>
              <a:rPr lang="de-DE" b="1" dirty="0">
                <a:ea typeface="ＭＳ Ｐゴシック" pitchFamily="34" charset="-128"/>
                <a:cs typeface="ＭＳ Ｐゴシック" pitchFamily="34" charset="-128"/>
              </a:rPr>
              <a:t>1en</a:t>
            </a:r>
            <a:r>
              <a:rPr lang="de-DE" dirty="0">
                <a:ea typeface="ＭＳ Ｐゴシック" pitchFamily="34" charset="-128"/>
                <a:cs typeface="ＭＳ Ｐゴシック" pitchFamily="34" charset="-128"/>
              </a:rPr>
              <a:t> in </a:t>
            </a:r>
            <a:r>
              <a:rPr lang="de-DE" b="1" dirty="0">
                <a:ea typeface="ＭＳ Ｐゴシック" pitchFamily="34" charset="-128"/>
                <a:cs typeface="ＭＳ Ｐゴシック" pitchFamily="34" charset="-128"/>
              </a:rPr>
              <a:t>B = 1 – e</a:t>
            </a:r>
            <a:r>
              <a:rPr lang="de-DE" b="1" baseline="30000" dirty="0">
                <a:ea typeface="ＭＳ Ｐゴシック" pitchFamily="34" charset="-128"/>
                <a:cs typeface="ＭＳ Ｐゴシック" pitchFamily="34" charset="-128"/>
              </a:rPr>
              <a:t>-1/8</a:t>
            </a:r>
            <a:r>
              <a:rPr lang="de-DE" b="1" dirty="0">
                <a:ea typeface="ＭＳ Ｐゴシック" pitchFamily="34" charset="-128"/>
                <a:cs typeface="ＭＳ Ｐゴシック" pitchFamily="34" charset="-128"/>
              </a:rPr>
              <a:t> = 0.1175</a:t>
            </a:r>
          </a:p>
          <a:p>
            <a:pPr lvl="2"/>
            <a:r>
              <a:rPr lang="de-DE" dirty="0">
                <a:ea typeface="ＭＳ Ｐゴシック" pitchFamily="34" charset="-128"/>
                <a:cs typeface="ＭＳ Ｐゴシック" pitchFamily="34" charset="-128"/>
              </a:rPr>
              <a:t>Vergleiche mit Schätzung: </a:t>
            </a:r>
            <a:r>
              <a:rPr lang="de-DE" b="1" dirty="0">
                <a:ea typeface="ＭＳ Ｐゴシック" pitchFamily="34" charset="-128"/>
                <a:cs typeface="ＭＳ Ｐゴシック" pitchFamily="34" charset="-128"/>
              </a:rPr>
              <a:t>1/8 = 0.125</a:t>
            </a:r>
          </a:p>
        </p:txBody>
      </p:sp>
      <p:sp>
        <p:nvSpPr>
          <p:cNvPr id="19458" name="Slide Number Placeholder 5"/>
          <p:cNvSpPr>
            <a:spLocks noGrp="1"/>
          </p:cNvSpPr>
          <p:nvPr>
            <p:ph type="sldNum" sz="quarter" idx="12"/>
          </p:nvPr>
        </p:nvSpPr>
        <p:spPr bwMode="auto">
          <a:noFill/>
          <a:ln>
            <a:miter lim="800000"/>
            <a:headEnd/>
            <a:tailEnd/>
          </a:ln>
        </p:spPr>
        <p:txBody>
          <a:bodyPr/>
          <a:lstStyle/>
          <a:p>
            <a:fld id="{0B323438-2B68-4407-8A2F-891BDB0C5E2A}" type="slidenum">
              <a:rPr lang="de-DE" smtClean="0">
                <a:latin typeface="Calibri" pitchFamily="34" charset="0"/>
                <a:ea typeface="ＭＳ Ｐゴシック" pitchFamily="34" charset="-128"/>
              </a:rPr>
              <a:pPr/>
              <a:t>11</a:t>
            </a:fld>
            <a:endParaRPr lang="de-DE" dirty="0">
              <a:latin typeface="Calibri" pitchFamily="34" charset="0"/>
              <a:ea typeface="ＭＳ Ｐゴシック" pitchFamily="34" charset="-128"/>
            </a:endParaRPr>
          </a:p>
        </p:txBody>
      </p:sp>
      <p:sp>
        <p:nvSpPr>
          <p:cNvPr id="6" name="Footer Placeholder 5">
            <a:extLst>
              <a:ext uri="{FF2B5EF4-FFF2-40B4-BE49-F238E27FC236}">
                <a16:creationId xmlns:a16="http://schemas.microsoft.com/office/drawing/2014/main" id="{D0D4B770-587D-1A4E-A7A8-EF2835D1F334}"/>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3548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pPr eaLnBrk="1" hangingPunct="1">
              <a:defRPr/>
            </a:pPr>
            <a:r>
              <a:rPr lang="de-DE">
                <a:cs typeface="+mj-cs"/>
              </a:rPr>
              <a:t>FM-Skizzen – Eigenschaften</a:t>
            </a:r>
          </a:p>
        </p:txBody>
      </p:sp>
      <p:sp>
        <p:nvSpPr>
          <p:cNvPr id="856067" name="Rectangle 3"/>
          <p:cNvSpPr>
            <a:spLocks noGrp="1" noChangeArrowheads="1"/>
          </p:cNvSpPr>
          <p:nvPr>
            <p:ph type="body" idx="1"/>
          </p:nvPr>
        </p:nvSpPr>
        <p:spPr>
          <a:xfrm>
            <a:off x="304800" y="1143000"/>
            <a:ext cx="8839200" cy="5310336"/>
          </a:xfrm>
        </p:spPr>
        <p:txBody>
          <a:bodyPr/>
          <a:lstStyle/>
          <a:p>
            <a:pPr eaLnBrk="1" hangingPunct="1">
              <a:defRPr/>
            </a:pPr>
            <a:r>
              <a:rPr lang="de-DE" dirty="0">
                <a:cs typeface="+mn-cs"/>
              </a:rPr>
              <a:t>Mit </a:t>
            </a:r>
            <a:r>
              <a:rPr lang="de-DE" dirty="0">
                <a:solidFill>
                  <a:srgbClr val="0F05FF"/>
                </a:solidFill>
                <a:cs typeface="+mn-cs"/>
              </a:rPr>
              <a:t>O(1/</a:t>
            </a:r>
            <a:r>
              <a:rPr lang="de-DE" dirty="0">
                <a:solidFill>
                  <a:srgbClr val="0F05FF"/>
                </a:solidFill>
                <a:latin typeface="Symbol" charset="0"/>
                <a:cs typeface="+mn-cs"/>
              </a:rPr>
              <a:t>e</a:t>
            </a:r>
            <a:r>
              <a:rPr lang="de-DE" baseline="30000" dirty="0">
                <a:solidFill>
                  <a:srgbClr val="0F05FF"/>
                </a:solidFill>
                <a:cs typeface="+mn-cs"/>
              </a:rPr>
              <a:t>2</a:t>
            </a:r>
            <a:r>
              <a:rPr lang="de-DE" dirty="0">
                <a:solidFill>
                  <a:srgbClr val="0F05FF"/>
                </a:solidFill>
                <a:cs typeface="+mn-cs"/>
              </a:rPr>
              <a:t> log 1/</a:t>
            </a:r>
            <a:r>
              <a:rPr lang="de-DE" dirty="0">
                <a:solidFill>
                  <a:srgbClr val="0F05FF"/>
                </a:solidFill>
                <a:latin typeface="Symbol" charset="0"/>
                <a:cs typeface="+mn-cs"/>
              </a:rPr>
              <a:t>d</a:t>
            </a:r>
            <a:r>
              <a:rPr lang="de-DE" dirty="0">
                <a:solidFill>
                  <a:srgbClr val="0F05FF"/>
                </a:solidFill>
                <a:cs typeface="+mn-cs"/>
              </a:rPr>
              <a:t>) </a:t>
            </a:r>
            <a:r>
              <a:rPr lang="de-DE" dirty="0">
                <a:cs typeface="+mn-cs"/>
              </a:rPr>
              <a:t>Hashfunktionen, </a:t>
            </a:r>
            <a:r>
              <a:rPr lang="de-DE" dirty="0">
                <a:solidFill>
                  <a:srgbClr val="0F05FF"/>
                </a:solidFill>
                <a:cs typeface="+mn-cs"/>
              </a:rPr>
              <a:t>(1±</a:t>
            </a:r>
            <a:r>
              <a:rPr lang="de-DE" dirty="0">
                <a:solidFill>
                  <a:srgbClr val="0F05FF"/>
                </a:solidFill>
                <a:latin typeface="Symbol" charset="0"/>
                <a:cs typeface="+mn-cs"/>
              </a:rPr>
              <a:t>e</a:t>
            </a:r>
            <a:r>
              <a:rPr lang="de-DE" dirty="0">
                <a:solidFill>
                  <a:srgbClr val="0F05FF"/>
                </a:solidFill>
                <a:cs typeface="+mn-cs"/>
              </a:rPr>
              <a:t>)</a:t>
            </a:r>
            <a:r>
              <a:rPr lang="de-DE" dirty="0">
                <a:cs typeface="+mn-cs"/>
              </a:rPr>
              <a:t> Genauigkeit mit Wahrscheinlichkeit mindestens </a:t>
            </a:r>
            <a:r>
              <a:rPr lang="de-DE" dirty="0">
                <a:solidFill>
                  <a:srgbClr val="0F05FF"/>
                </a:solidFill>
                <a:cs typeface="+mn-cs"/>
              </a:rPr>
              <a:t>1-</a:t>
            </a:r>
            <a:r>
              <a:rPr lang="de-DE" dirty="0">
                <a:solidFill>
                  <a:srgbClr val="0F05FF"/>
                </a:solidFill>
                <a:latin typeface="Symbol" charset="0"/>
                <a:cs typeface="+mn-cs"/>
              </a:rPr>
              <a:t>d  </a:t>
            </a:r>
            <a:r>
              <a:rPr lang="de-DE" dirty="0">
                <a:solidFill>
                  <a:schemeClr val="bg2"/>
                </a:solidFill>
                <a:latin typeface="Symbol" charset="0"/>
                <a:cs typeface="+mn-cs"/>
              </a:rPr>
              <a:t> </a:t>
            </a:r>
            <a:br>
              <a:rPr lang="de-DE" dirty="0">
                <a:solidFill>
                  <a:schemeClr val="bg2"/>
                </a:solidFill>
                <a:latin typeface="Symbol" charset="0"/>
                <a:cs typeface="+mn-cs"/>
              </a:rPr>
            </a:br>
            <a:r>
              <a:rPr lang="de-DE" sz="2000" dirty="0">
                <a:solidFill>
                  <a:schemeClr val="accent1">
                    <a:lumMod val="50000"/>
                  </a:schemeClr>
                </a:solidFill>
                <a:cs typeface="+mn-cs"/>
              </a:rPr>
              <a:t>Ohne Beweis: siehe [Bar-</a:t>
            </a:r>
            <a:r>
              <a:rPr lang="de-DE" sz="2000" dirty="0" err="1">
                <a:solidFill>
                  <a:schemeClr val="accent1">
                    <a:lumMod val="50000"/>
                  </a:schemeClr>
                </a:solidFill>
                <a:cs typeface="+mn-cs"/>
              </a:rPr>
              <a:t>Yossef</a:t>
            </a:r>
            <a:r>
              <a:rPr lang="de-DE" sz="2000" dirty="0">
                <a:solidFill>
                  <a:schemeClr val="accent1">
                    <a:lumMod val="50000"/>
                  </a:schemeClr>
                </a:solidFill>
                <a:cs typeface="+mn-cs"/>
              </a:rPr>
              <a:t> et al</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02], [</a:t>
            </a:r>
            <a:r>
              <a:rPr lang="de-DE" sz="2000" dirty="0" err="1">
                <a:solidFill>
                  <a:schemeClr val="accent1">
                    <a:lumMod val="50000"/>
                  </a:schemeClr>
                </a:solidFill>
                <a:cs typeface="+mn-cs"/>
              </a:rPr>
              <a:t>Ganguly</a:t>
            </a:r>
            <a:r>
              <a:rPr lang="de-DE" sz="2000" dirty="0">
                <a:solidFill>
                  <a:schemeClr val="accent1">
                    <a:lumMod val="50000"/>
                  </a:schemeClr>
                </a:solidFill>
                <a:cs typeface="+mn-cs"/>
              </a:rPr>
              <a:t> et al.</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04]</a:t>
            </a:r>
          </a:p>
          <a:p>
            <a:pPr lvl="1" eaLnBrk="1" hangingPunct="1">
              <a:defRPr/>
            </a:pPr>
            <a:r>
              <a:rPr lang="de-DE" sz="2400" dirty="0"/>
              <a:t>10 Funktionen </a:t>
            </a:r>
            <a:r>
              <a:rPr lang="de-DE" sz="2400" dirty="0">
                <a:latin typeface="Arial Unicode MS" charset="0"/>
                <a:cs typeface="Arial Unicode MS" charset="0"/>
              </a:rPr>
              <a:t>≈</a:t>
            </a:r>
            <a:r>
              <a:rPr lang="de-DE" sz="2400" dirty="0"/>
              <a:t> 30% Fehler, 100 Funkt. &lt; 10% Fehler</a:t>
            </a:r>
          </a:p>
          <a:p>
            <a:pPr lvl="1" eaLnBrk="1" hangingPunct="1">
              <a:defRPr/>
            </a:pPr>
            <a:endParaRPr lang="de-DE" sz="1400" dirty="0"/>
          </a:p>
          <a:p>
            <a:pPr eaLnBrk="1" hangingPunct="1">
              <a:lnSpc>
                <a:spcPct val="110000"/>
              </a:lnSpc>
              <a:defRPr/>
            </a:pPr>
            <a:r>
              <a:rPr lang="de-DE" dirty="0">
                <a:solidFill>
                  <a:srgbClr val="0F05FF"/>
                </a:solidFill>
                <a:cs typeface="+mn-cs"/>
              </a:rPr>
              <a:t>Bei Löschung:  </a:t>
            </a:r>
            <a:r>
              <a:rPr lang="de-DE" dirty="0">
                <a:cs typeface="+mn-cs"/>
              </a:rPr>
              <a:t>Verwende Zähler statt Bits</a:t>
            </a:r>
          </a:p>
          <a:p>
            <a:pPr lvl="1" eaLnBrk="1" hangingPunct="1">
              <a:lnSpc>
                <a:spcPct val="110000"/>
              </a:lnSpc>
              <a:defRPr/>
            </a:pPr>
            <a:r>
              <a:rPr lang="de-DE" sz="2400" dirty="0"/>
              <a:t>+1 für Einfügungen,  -1 für Löschungen</a:t>
            </a:r>
          </a:p>
          <a:p>
            <a:pPr eaLnBrk="1" hangingPunct="1">
              <a:lnSpc>
                <a:spcPct val="110000"/>
              </a:lnSpc>
              <a:defRPr/>
            </a:pPr>
            <a:r>
              <a:rPr lang="de-DE" dirty="0">
                <a:solidFill>
                  <a:srgbClr val="0F05FF"/>
                </a:solidFill>
                <a:cs typeface="+mn-cs"/>
              </a:rPr>
              <a:t>Komposition: </a:t>
            </a:r>
            <a:r>
              <a:rPr lang="de-DE" dirty="0">
                <a:cs typeface="+mn-cs"/>
              </a:rPr>
              <a:t>komponentenweise OR bzw. +</a:t>
            </a:r>
          </a:p>
          <a:p>
            <a:pPr eaLnBrk="1" hangingPunct="1">
              <a:lnSpc>
                <a:spcPct val="110000"/>
              </a:lnSpc>
              <a:defRPr/>
            </a:pPr>
            <a:endParaRPr lang="de-DE" dirty="0">
              <a:cs typeface="+mn-cs"/>
            </a:endParaRPr>
          </a:p>
          <a:p>
            <a:pPr eaLnBrk="1" hangingPunct="1">
              <a:lnSpc>
                <a:spcPct val="110000"/>
              </a:lnSpc>
              <a:defRPr/>
            </a:pPr>
            <a:endParaRPr lang="de-DE" sz="3200" dirty="0">
              <a:cs typeface="+mn-cs"/>
            </a:endParaRPr>
          </a:p>
          <a:p>
            <a:pPr lvl="1" eaLnBrk="1" hangingPunct="1">
              <a:lnSpc>
                <a:spcPct val="110000"/>
              </a:lnSpc>
              <a:defRPr/>
            </a:pPr>
            <a:r>
              <a:rPr lang="de-DE" sz="2400" dirty="0"/>
              <a:t>Schätze </a:t>
            </a:r>
            <a:r>
              <a:rPr lang="de-DE" sz="2400" dirty="0">
                <a:solidFill>
                  <a:schemeClr val="accent1">
                    <a:lumMod val="50000"/>
                  </a:schemeClr>
                </a:solidFill>
              </a:rPr>
              <a:t>|S</a:t>
            </a:r>
            <a:r>
              <a:rPr lang="de-DE" sz="2400" baseline="-25000" dirty="0">
                <a:solidFill>
                  <a:schemeClr val="accent1">
                    <a:lumMod val="50000"/>
                  </a:schemeClr>
                </a:solidFill>
              </a:rPr>
              <a:t>1</a:t>
            </a:r>
            <a:r>
              <a:rPr lang="de-DE" sz="2400" dirty="0">
                <a:solidFill>
                  <a:schemeClr val="accent1">
                    <a:lumMod val="50000"/>
                  </a:schemeClr>
                </a:solidFill>
              </a:rPr>
              <a:t> </a:t>
            </a:r>
            <a:r>
              <a:rPr lang="de-DE" sz="2400" dirty="0">
                <a:solidFill>
                  <a:schemeClr val="accent1">
                    <a:lumMod val="50000"/>
                  </a:schemeClr>
                </a:solidFill>
                <a:latin typeface="cmsy10" charset="0"/>
              </a:rPr>
              <a:t>⋃</a:t>
            </a:r>
            <a:r>
              <a:rPr lang="de-DE" sz="2400" dirty="0">
                <a:solidFill>
                  <a:schemeClr val="accent1">
                    <a:lumMod val="50000"/>
                  </a:schemeClr>
                </a:solidFill>
                <a:latin typeface="MT Extra" charset="0"/>
                <a:sym typeface="MT Extra" charset="0"/>
              </a:rPr>
              <a:t></a:t>
            </a:r>
            <a:r>
              <a:rPr lang="de-DE" dirty="0">
                <a:solidFill>
                  <a:schemeClr val="accent1">
                    <a:lumMod val="50000"/>
                  </a:schemeClr>
                </a:solidFill>
                <a:latin typeface="cmsy10" charset="0"/>
              </a:rPr>
              <a:t>⋃</a:t>
            </a:r>
            <a:r>
              <a:rPr lang="de-DE" sz="2400" dirty="0">
                <a:solidFill>
                  <a:schemeClr val="accent1">
                    <a:lumMod val="50000"/>
                  </a:schemeClr>
                </a:solidFill>
              </a:rPr>
              <a:t> </a:t>
            </a:r>
            <a:r>
              <a:rPr lang="de-DE" sz="2400" dirty="0" err="1">
                <a:solidFill>
                  <a:schemeClr val="accent1">
                    <a:lumMod val="50000"/>
                  </a:schemeClr>
                </a:solidFill>
              </a:rPr>
              <a:t>S</a:t>
            </a:r>
            <a:r>
              <a:rPr lang="de-DE" sz="2400" baseline="-25000" dirty="0" err="1">
                <a:solidFill>
                  <a:schemeClr val="accent1">
                    <a:lumMod val="50000"/>
                  </a:schemeClr>
                </a:solidFill>
              </a:rPr>
              <a:t>k</a:t>
            </a:r>
            <a:r>
              <a:rPr lang="de-DE" sz="2400" dirty="0">
                <a:solidFill>
                  <a:schemeClr val="accent1">
                    <a:lumMod val="50000"/>
                  </a:schemeClr>
                </a:solidFill>
              </a:rPr>
              <a:t>| </a:t>
            </a:r>
            <a:r>
              <a:rPr lang="de-DE" sz="2400" dirty="0"/>
              <a:t>= </a:t>
            </a:r>
            <a:r>
              <a:rPr lang="de-DE" i="1" dirty="0" err="1"/>
              <a:t>Kardinalität</a:t>
            </a:r>
            <a:r>
              <a:rPr lang="de-DE" i="1" dirty="0"/>
              <a:t> der Vereinigungsmenge</a:t>
            </a:r>
            <a:endParaRPr lang="de-DE" dirty="0">
              <a:cs typeface="+mn-cs"/>
            </a:endParaRPr>
          </a:p>
        </p:txBody>
      </p:sp>
      <p:grpSp>
        <p:nvGrpSpPr>
          <p:cNvPr id="77829" name="Group 4"/>
          <p:cNvGrpSpPr>
            <a:grpSpLocks/>
          </p:cNvGrpSpPr>
          <p:nvPr/>
        </p:nvGrpSpPr>
        <p:grpSpPr bwMode="auto">
          <a:xfrm>
            <a:off x="531813" y="4800600"/>
            <a:ext cx="2363787" cy="438150"/>
            <a:chOff x="2303" y="3606"/>
            <a:chExt cx="1489" cy="276"/>
          </a:xfrm>
        </p:grpSpPr>
        <p:sp>
          <p:nvSpPr>
            <p:cNvPr id="856069" name="Text Box 5"/>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grpSp>
          <p:nvGrpSpPr>
            <p:cNvPr id="77864" name="Group 6"/>
            <p:cNvGrpSpPr>
              <a:grpSpLocks/>
            </p:cNvGrpSpPr>
            <p:nvPr/>
          </p:nvGrpSpPr>
          <p:grpSpPr bwMode="auto">
            <a:xfrm>
              <a:off x="2303" y="3606"/>
              <a:ext cx="1489" cy="267"/>
              <a:chOff x="1056" y="3096"/>
              <a:chExt cx="1784" cy="320"/>
            </a:xfrm>
          </p:grpSpPr>
          <p:sp>
            <p:nvSpPr>
              <p:cNvPr id="856071" name="Rectangle 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2" name="Line 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3" name="Line 9"/>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4" name="Line 1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5" name="Line 11"/>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6" name="Line 1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6077" name="Text Box 13"/>
            <p:cNvSpPr txBox="1">
              <a:spLocks noChangeArrowheads="1"/>
            </p:cNvSpPr>
            <p:nvPr/>
          </p:nvSpPr>
          <p:spPr bwMode="auto">
            <a:xfrm>
              <a:off x="230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6078" name="Text Box 14"/>
            <p:cNvSpPr txBox="1">
              <a:spLocks noChangeArrowheads="1"/>
            </p:cNvSpPr>
            <p:nvPr/>
          </p:nvSpPr>
          <p:spPr bwMode="auto">
            <a:xfrm>
              <a:off x="252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6079" name="Text Box 15"/>
            <p:cNvSpPr txBox="1">
              <a:spLocks noChangeArrowheads="1"/>
            </p:cNvSpPr>
            <p:nvPr/>
          </p:nvSpPr>
          <p:spPr bwMode="auto">
            <a:xfrm>
              <a:off x="2763"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80" name="Text Box 16"/>
            <p:cNvSpPr txBox="1">
              <a:spLocks noChangeArrowheads="1"/>
            </p:cNvSpPr>
            <p:nvPr/>
          </p:nvSpPr>
          <p:spPr bwMode="auto">
            <a:xfrm>
              <a:off x="3545"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81" name="Text Box 17"/>
            <p:cNvSpPr txBox="1">
              <a:spLocks noChangeArrowheads="1"/>
            </p:cNvSpPr>
            <p:nvPr/>
          </p:nvSpPr>
          <p:spPr bwMode="auto">
            <a:xfrm>
              <a:off x="3258"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grpSp>
      <p:sp>
        <p:nvSpPr>
          <p:cNvPr id="856082" name="Text Box 18"/>
          <p:cNvSpPr txBox="1">
            <a:spLocks noChangeArrowheads="1"/>
          </p:cNvSpPr>
          <p:nvPr/>
        </p:nvSpPr>
        <p:spPr bwMode="auto">
          <a:xfrm>
            <a:off x="304800" y="4481513"/>
            <a:ext cx="2743200" cy="36671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a:solidFill>
                  <a:schemeClr val="accent1">
                    <a:lumMod val="50000"/>
                  </a:schemeClr>
                </a:solidFill>
                <a:cs typeface="+mn-cs"/>
              </a:rPr>
              <a:t>6    5    4    3    2     1</a:t>
            </a:r>
          </a:p>
        </p:txBody>
      </p:sp>
      <p:grpSp>
        <p:nvGrpSpPr>
          <p:cNvPr id="77831" name="Group 19"/>
          <p:cNvGrpSpPr>
            <a:grpSpLocks/>
          </p:cNvGrpSpPr>
          <p:nvPr/>
        </p:nvGrpSpPr>
        <p:grpSpPr bwMode="auto">
          <a:xfrm>
            <a:off x="3579813" y="4800600"/>
            <a:ext cx="2363787" cy="438150"/>
            <a:chOff x="2303" y="3606"/>
            <a:chExt cx="1489" cy="276"/>
          </a:xfrm>
        </p:grpSpPr>
        <p:sp>
          <p:nvSpPr>
            <p:cNvPr id="856084" name="Text Box 20"/>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grpSp>
          <p:nvGrpSpPr>
            <p:cNvPr id="77851" name="Group 21"/>
            <p:cNvGrpSpPr>
              <a:grpSpLocks/>
            </p:cNvGrpSpPr>
            <p:nvPr/>
          </p:nvGrpSpPr>
          <p:grpSpPr bwMode="auto">
            <a:xfrm>
              <a:off x="2303" y="3606"/>
              <a:ext cx="1489" cy="267"/>
              <a:chOff x="1056" y="3096"/>
              <a:chExt cx="1784" cy="320"/>
            </a:xfrm>
          </p:grpSpPr>
          <p:sp>
            <p:nvSpPr>
              <p:cNvPr id="856086" name="Rectangle 22"/>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87" name="Line 23"/>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88" name="Line 24"/>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89" name="Line 25"/>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90" name="Line 26"/>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91" name="Line 27"/>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6092" name="Text Box 28"/>
            <p:cNvSpPr txBox="1">
              <a:spLocks noChangeArrowheads="1"/>
            </p:cNvSpPr>
            <p:nvPr/>
          </p:nvSpPr>
          <p:spPr bwMode="auto">
            <a:xfrm>
              <a:off x="230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6093" name="Text Box 29"/>
            <p:cNvSpPr txBox="1">
              <a:spLocks noChangeArrowheads="1"/>
            </p:cNvSpPr>
            <p:nvPr/>
          </p:nvSpPr>
          <p:spPr bwMode="auto">
            <a:xfrm>
              <a:off x="252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94" name="Text Box 30"/>
            <p:cNvSpPr txBox="1">
              <a:spLocks noChangeArrowheads="1"/>
            </p:cNvSpPr>
            <p:nvPr/>
          </p:nvSpPr>
          <p:spPr bwMode="auto">
            <a:xfrm>
              <a:off x="2763"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95" name="Text Box 31"/>
            <p:cNvSpPr txBox="1">
              <a:spLocks noChangeArrowheads="1"/>
            </p:cNvSpPr>
            <p:nvPr/>
          </p:nvSpPr>
          <p:spPr bwMode="auto">
            <a:xfrm>
              <a:off x="3545"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96" name="Text Box 32"/>
            <p:cNvSpPr txBox="1">
              <a:spLocks noChangeArrowheads="1"/>
            </p:cNvSpPr>
            <p:nvPr/>
          </p:nvSpPr>
          <p:spPr bwMode="auto">
            <a:xfrm>
              <a:off x="3258"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grpSp>
      <p:sp>
        <p:nvSpPr>
          <p:cNvPr id="856097" name="Text Box 33"/>
          <p:cNvSpPr txBox="1">
            <a:spLocks noChangeArrowheads="1"/>
          </p:cNvSpPr>
          <p:nvPr/>
        </p:nvSpPr>
        <p:spPr bwMode="auto">
          <a:xfrm>
            <a:off x="3352800" y="4481513"/>
            <a:ext cx="2743200" cy="36671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a:solidFill>
                  <a:schemeClr val="accent1">
                    <a:lumMod val="50000"/>
                  </a:schemeClr>
                </a:solidFill>
                <a:cs typeface="+mn-cs"/>
              </a:rPr>
              <a:t>6    5    4    3    2     1</a:t>
            </a:r>
          </a:p>
        </p:txBody>
      </p:sp>
      <p:grpSp>
        <p:nvGrpSpPr>
          <p:cNvPr id="77833" name="Group 34"/>
          <p:cNvGrpSpPr>
            <a:grpSpLocks/>
          </p:cNvGrpSpPr>
          <p:nvPr/>
        </p:nvGrpSpPr>
        <p:grpSpPr bwMode="auto">
          <a:xfrm>
            <a:off x="6627813" y="4800600"/>
            <a:ext cx="2363787" cy="438150"/>
            <a:chOff x="2303" y="3606"/>
            <a:chExt cx="1489" cy="276"/>
          </a:xfrm>
        </p:grpSpPr>
        <p:sp>
          <p:nvSpPr>
            <p:cNvPr id="856099" name="Text Box 35"/>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grpSp>
          <p:nvGrpSpPr>
            <p:cNvPr id="77838" name="Group 36"/>
            <p:cNvGrpSpPr>
              <a:grpSpLocks/>
            </p:cNvGrpSpPr>
            <p:nvPr/>
          </p:nvGrpSpPr>
          <p:grpSpPr bwMode="auto">
            <a:xfrm>
              <a:off x="2303" y="3606"/>
              <a:ext cx="1489" cy="267"/>
              <a:chOff x="1056" y="3096"/>
              <a:chExt cx="1784" cy="320"/>
            </a:xfrm>
          </p:grpSpPr>
          <p:sp>
            <p:nvSpPr>
              <p:cNvPr id="856101" name="Rectangle 3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2" name="Line 3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3" name="Line 39"/>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4" name="Line 4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5" name="Line 41"/>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6" name="Line 4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6107" name="Text Box 43"/>
            <p:cNvSpPr txBox="1">
              <a:spLocks noChangeArrowheads="1"/>
            </p:cNvSpPr>
            <p:nvPr/>
          </p:nvSpPr>
          <p:spPr bwMode="auto">
            <a:xfrm>
              <a:off x="230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6108" name="Text Box 44"/>
            <p:cNvSpPr txBox="1">
              <a:spLocks noChangeArrowheads="1"/>
            </p:cNvSpPr>
            <p:nvPr/>
          </p:nvSpPr>
          <p:spPr bwMode="auto">
            <a:xfrm>
              <a:off x="252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109" name="Text Box 45"/>
            <p:cNvSpPr txBox="1">
              <a:spLocks noChangeArrowheads="1"/>
            </p:cNvSpPr>
            <p:nvPr/>
          </p:nvSpPr>
          <p:spPr bwMode="auto">
            <a:xfrm>
              <a:off x="2763"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110" name="Text Box 46"/>
            <p:cNvSpPr txBox="1">
              <a:spLocks noChangeArrowheads="1"/>
            </p:cNvSpPr>
            <p:nvPr/>
          </p:nvSpPr>
          <p:spPr bwMode="auto">
            <a:xfrm>
              <a:off x="3545"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111" name="Text Box 47"/>
            <p:cNvSpPr txBox="1">
              <a:spLocks noChangeArrowheads="1"/>
            </p:cNvSpPr>
            <p:nvPr/>
          </p:nvSpPr>
          <p:spPr bwMode="auto">
            <a:xfrm>
              <a:off x="3258"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grpSp>
      <p:sp>
        <p:nvSpPr>
          <p:cNvPr id="856112" name="Text Box 48"/>
          <p:cNvSpPr txBox="1">
            <a:spLocks noChangeArrowheads="1"/>
          </p:cNvSpPr>
          <p:nvPr/>
        </p:nvSpPr>
        <p:spPr bwMode="auto">
          <a:xfrm>
            <a:off x="6400800" y="4481513"/>
            <a:ext cx="2743200" cy="36671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a:solidFill>
                  <a:schemeClr val="accent1">
                    <a:lumMod val="50000"/>
                  </a:schemeClr>
                </a:solidFill>
                <a:cs typeface="+mn-cs"/>
              </a:rPr>
              <a:t>6    5    4    3    2     1</a:t>
            </a:r>
          </a:p>
        </p:txBody>
      </p:sp>
      <p:sp>
        <p:nvSpPr>
          <p:cNvPr id="856113" name="Text Box 49"/>
          <p:cNvSpPr txBox="1">
            <a:spLocks noChangeArrowheads="1"/>
          </p:cNvSpPr>
          <p:nvPr/>
        </p:nvSpPr>
        <p:spPr bwMode="auto">
          <a:xfrm>
            <a:off x="3048000" y="4678363"/>
            <a:ext cx="457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3600" b="0">
                <a:solidFill>
                  <a:schemeClr val="accent1">
                    <a:lumMod val="50000"/>
                  </a:schemeClr>
                </a:solidFill>
                <a:cs typeface="+mn-cs"/>
              </a:rPr>
              <a:t>+</a:t>
            </a:r>
          </a:p>
        </p:txBody>
      </p:sp>
      <p:sp>
        <p:nvSpPr>
          <p:cNvPr id="856114" name="Text Box 50"/>
          <p:cNvSpPr txBox="1">
            <a:spLocks noChangeArrowheads="1"/>
          </p:cNvSpPr>
          <p:nvPr/>
        </p:nvSpPr>
        <p:spPr bwMode="auto">
          <a:xfrm>
            <a:off x="6019800" y="4678363"/>
            <a:ext cx="457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3600" b="0">
                <a:solidFill>
                  <a:schemeClr val="accent1">
                    <a:lumMod val="50000"/>
                  </a:schemeClr>
                </a:solidFill>
                <a:cs typeface="+mn-cs"/>
              </a:rPr>
              <a:t>=</a:t>
            </a:r>
          </a:p>
        </p:txBody>
      </p:sp>
      <p:sp>
        <p:nvSpPr>
          <p:cNvPr id="5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110</a:t>
            </a:fld>
            <a:endParaRPr lang="de-DE"/>
          </a:p>
        </p:txBody>
      </p:sp>
      <p:sp>
        <p:nvSpPr>
          <p:cNvPr id="54" name="Fußzeilenplatzhalter 3">
            <a:extLst>
              <a:ext uri="{FF2B5EF4-FFF2-40B4-BE49-F238E27FC236}">
                <a16:creationId xmlns:a16="http://schemas.microsoft.com/office/drawing/2014/main" id="{901C5310-09BD-DB45-A6D0-2D169725AE62}"/>
              </a:ext>
            </a:extLst>
          </p:cNvPr>
          <p:cNvSpPr txBox="1">
            <a:spLocks/>
          </p:cNvSpPr>
          <p:nvPr/>
        </p:nvSpPr>
        <p:spPr>
          <a:xfrm>
            <a:off x="2195736" y="6638063"/>
            <a:ext cx="4680519" cy="216024"/>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de-DE" sz="1200">
                <a:solidFill>
                  <a:schemeClr val="bg1"/>
                </a:solidFill>
              </a:rPr>
              <a:t>Minos Garofalakis A Quick Intro to Data Stream Algorithmics – </a:t>
            </a:r>
            <a:r>
              <a:rPr lang="de-DE" sz="1200" i="1">
                <a:solidFill>
                  <a:schemeClr val="bg1"/>
                </a:solidFill>
              </a:rPr>
              <a:t>CS262 </a:t>
            </a:r>
            <a:r>
              <a:rPr lang="de-DE" sz="1200">
                <a:solidFill>
                  <a:schemeClr val="bg1"/>
                </a:solidFill>
              </a:rPr>
              <a:t> </a:t>
            </a:r>
            <a:endParaRPr lang="de-DE" sz="1200" dirty="0">
              <a:solidFill>
                <a:schemeClr val="bg1"/>
              </a:solidFill>
            </a:endParaRPr>
          </a:p>
        </p:txBody>
      </p:sp>
    </p:spTree>
    <p:extLst>
      <p:ext uri="{BB962C8B-B14F-4D97-AF65-F5344CB8AC3E}">
        <p14:creationId xmlns:p14="http://schemas.microsoft.com/office/powerpoint/2010/main" val="8352476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251520" y="188640"/>
            <a:ext cx="8568952" cy="502940"/>
          </a:xfrm>
        </p:spPr>
        <p:txBody>
          <a:bodyPr/>
          <a:lstStyle/>
          <a:p>
            <a:pPr eaLnBrk="1" hangingPunct="1">
              <a:defRPr/>
            </a:pPr>
            <a:r>
              <a:rPr lang="de-DE"/>
              <a:t>Stichproben und </a:t>
            </a:r>
            <a:r>
              <a:rPr lang="de-DE">
                <a:cs typeface="+mj-cs"/>
              </a:rPr>
              <a:t>Skizzierung: Zusammenfassung</a:t>
            </a:r>
          </a:p>
        </p:txBody>
      </p:sp>
      <p:sp>
        <p:nvSpPr>
          <p:cNvPr id="356355" name="Rectangle 3"/>
          <p:cNvSpPr>
            <a:spLocks noGrp="1" noChangeArrowheads="1"/>
          </p:cNvSpPr>
          <p:nvPr>
            <p:ph type="body" idx="1"/>
          </p:nvPr>
        </p:nvSpPr>
        <p:spPr>
          <a:xfrm>
            <a:off x="457200" y="1295400"/>
            <a:ext cx="8534400" cy="5562600"/>
          </a:xfrm>
        </p:spPr>
        <p:txBody>
          <a:bodyPr/>
          <a:lstStyle/>
          <a:p>
            <a:pPr eaLnBrk="1" hangingPunct="1">
              <a:defRPr/>
            </a:pPr>
            <a:r>
              <a:rPr lang="de-DE" dirty="0">
                <a:cs typeface="+mn-cs"/>
              </a:rPr>
              <a:t>Zentrale Probleme für viele Stromanalyseverfahren</a:t>
            </a:r>
          </a:p>
          <a:p>
            <a:pPr lvl="1" eaLnBrk="1" hangingPunct="1">
              <a:defRPr/>
            </a:pPr>
            <a:r>
              <a:rPr lang="de-DE" dirty="0"/>
              <a:t>Momente/Verbundaggregate, Histogramme, top-</a:t>
            </a:r>
            <a:r>
              <a:rPr lang="de-DE" dirty="0" err="1"/>
              <a:t>k</a:t>
            </a:r>
            <a:r>
              <a:rPr lang="de-DE" dirty="0"/>
              <a:t>, Meistfrequentierte Elemente, andere Analyseprobleme, …</a:t>
            </a:r>
          </a:p>
          <a:p>
            <a:pPr eaLnBrk="1" hangingPunct="1">
              <a:defRPr/>
            </a:pPr>
            <a:r>
              <a:rPr lang="de-DE" dirty="0">
                <a:cs typeface="+mn-cs"/>
              </a:rPr>
              <a:t>Stichproben eher generelle Repräsentation eines Datensatzes</a:t>
            </a:r>
          </a:p>
          <a:p>
            <a:pPr lvl="1" eaLnBrk="1" hangingPunct="1">
              <a:defRPr/>
            </a:pPr>
            <a:r>
              <a:rPr lang="de-DE" dirty="0"/>
              <a:t>Einfache Stichproben (</a:t>
            </a:r>
            <a:r>
              <a:rPr lang="de-DE" dirty="0" err="1"/>
              <a:t>sampling</a:t>
            </a:r>
            <a:r>
              <a:rPr lang="de-DE" dirty="0"/>
              <a:t>) kaum für Strommodelle geeignet</a:t>
            </a:r>
            <a:endParaRPr lang="de-DE" dirty="0">
              <a:cs typeface="+mn-cs"/>
            </a:endParaRPr>
          </a:p>
          <a:p>
            <a:pPr eaLnBrk="1" hangingPunct="1">
              <a:defRPr/>
            </a:pPr>
            <a:r>
              <a:rPr lang="de-DE" dirty="0">
                <a:cs typeface="+mn-cs"/>
              </a:rPr>
              <a:t>Skizzierung eher für speziellen Zweck</a:t>
            </a:r>
            <a:endParaRPr lang="de-DE" i="1" dirty="0">
              <a:solidFill>
                <a:schemeClr val="bg2"/>
              </a:solidFill>
              <a:cs typeface="+mn-cs"/>
            </a:endParaRPr>
          </a:p>
          <a:p>
            <a:pPr lvl="1" eaLnBrk="1" hangingPunct="1">
              <a:defRPr/>
            </a:pPr>
            <a:r>
              <a:rPr lang="de-DE" dirty="0"/>
              <a:t>FM-Skizze für “Anzahl der Typen”, </a:t>
            </a:r>
          </a:p>
          <a:p>
            <a:pPr lvl="1" eaLnBrk="1" hangingPunct="1">
              <a:defRPr/>
            </a:pPr>
            <a:r>
              <a:rPr lang="de-DE" dirty="0"/>
              <a:t>CM-Skizze für “Anzahl Elemente pro Typ”</a:t>
            </a:r>
            <a:br>
              <a:rPr lang="de-DE" dirty="0"/>
            </a:br>
            <a:r>
              <a:rPr lang="de-DE" dirty="0"/>
              <a:t>(auch: Verbundgröße bzw. </a:t>
            </a:r>
            <a:r>
              <a:rPr lang="de-DE" dirty="0" err="1"/>
              <a:t>Momentenschätzung</a:t>
            </a:r>
            <a:r>
              <a:rPr lang="de-DE" dirty="0"/>
              <a:t> …)</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111</a:t>
            </a:fld>
            <a:endParaRPr lang="de-DE"/>
          </a:p>
        </p:txBody>
      </p:sp>
    </p:spTree>
    <p:extLst>
      <p:ext uri="{BB962C8B-B14F-4D97-AF65-F5344CB8AC3E}">
        <p14:creationId xmlns:p14="http://schemas.microsoft.com/office/powerpoint/2010/main" val="4767503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251520" y="238125"/>
            <a:ext cx="8378130" cy="617538"/>
          </a:xfrm>
        </p:spPr>
        <p:txBody>
          <a:bodyPr/>
          <a:lstStyle/>
          <a:p>
            <a:pPr>
              <a:defRPr/>
            </a:pPr>
            <a:r>
              <a:rPr lang="de-DE"/>
              <a:t>Zusammenfassung</a:t>
            </a:r>
            <a:endParaRPr lang="de-DE" dirty="0"/>
          </a:p>
        </p:txBody>
      </p:sp>
      <p:grpSp>
        <p:nvGrpSpPr>
          <p:cNvPr id="9221" name="Gruppieren 32"/>
          <p:cNvGrpSpPr>
            <a:grpSpLocks/>
          </p:cNvGrpSpPr>
          <p:nvPr/>
        </p:nvGrpSpPr>
        <p:grpSpPr bwMode="auto">
          <a:xfrm>
            <a:off x="3131169" y="3228249"/>
            <a:ext cx="3235105" cy="2281966"/>
            <a:chOff x="3131840" y="3228680"/>
            <a:chExt cx="3233597"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233597" cy="2150060"/>
              <a:chOff x="2157973" y="3330781"/>
              <a:chExt cx="3233597"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2" name="Rechteck 15"/>
              <p:cNvSpPr>
                <a:spLocks noChangeArrowheads="1"/>
              </p:cNvSpPr>
              <p:nvPr/>
            </p:nvSpPr>
            <p:spPr bwMode="gray">
              <a:xfrm>
                <a:off x="2302593" y="3330781"/>
                <a:ext cx="3088977" cy="70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a:cs typeface="Arial" charset="0"/>
                  </a:rPr>
                  <a:t>Approximative Auswertung: Bloom-Filter, Min-Hashing, </a:t>
                </a:r>
                <a:br>
                  <a:rPr lang="de-DE" sz="1600" noProof="1">
                    <a:cs typeface="Arial" charset="0"/>
                  </a:rPr>
                </a:br>
                <a:r>
                  <a:rPr lang="de-DE" sz="1600" noProof="1">
                    <a:cs typeface="Arial" charset="0"/>
                  </a:rPr>
                  <a:t>Stichproben</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2" y="2761957"/>
            <a:ext cx="3155381" cy="2205335"/>
            <a:chOff x="5953125" y="2762217"/>
            <a:chExt cx="3155498" cy="2205808"/>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34" name="Rechteck 11"/>
            <p:cNvSpPr>
              <a:spLocks noChangeArrowheads="1"/>
            </p:cNvSpPr>
            <p:nvPr/>
          </p:nvSpPr>
          <p:spPr bwMode="gray">
            <a:xfrm>
              <a:off x="6241172" y="2762217"/>
              <a:ext cx="2867451" cy="59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spcAft>
                  <a:spcPts val="800"/>
                </a:spcAft>
                <a:buClr>
                  <a:srgbClr val="808080"/>
                </a:buClr>
              </a:pPr>
              <a:r>
                <a:rPr lang="de-DE" sz="1600" noProof="1">
                  <a:cs typeface="Arial" charset="0"/>
                </a:rPr>
                <a:t>Locality-Sensitive Hashing</a:t>
              </a:r>
            </a:p>
            <a:p>
              <a:pPr>
                <a:spcAft>
                  <a:spcPts val="800"/>
                </a:spcAft>
                <a:buClr>
                  <a:srgbClr val="808080"/>
                </a:buClr>
              </a:pPr>
              <a:r>
                <a:rPr lang="de-DE" sz="1600" noProof="1">
                  <a:cs typeface="Arial" charset="0"/>
                </a:rPr>
                <a:t>CM-, und FM-Skizzen,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188465843"/>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75BC-E7D1-2444-B55C-54E1E1B88AB2}"/>
              </a:ext>
            </a:extLst>
          </p:cNvPr>
          <p:cNvSpPr>
            <a:spLocks noGrp="1"/>
          </p:cNvSpPr>
          <p:nvPr>
            <p:ph type="title"/>
          </p:nvPr>
        </p:nvSpPr>
        <p:spPr/>
        <p:txBody>
          <a:bodyPr>
            <a:normAutofit fontScale="90000"/>
          </a:bodyPr>
          <a:lstStyle/>
          <a:p>
            <a:r>
              <a:rPr lang="en-US" dirty="0"/>
              <a:t>Frequency Estimation with Predictions </a:t>
            </a:r>
            <a:endParaRPr lang="en-US" sz="2700" dirty="0"/>
          </a:p>
        </p:txBody>
      </p:sp>
      <p:sp>
        <p:nvSpPr>
          <p:cNvPr id="3" name="Content Placeholder 2">
            <a:extLst>
              <a:ext uri="{FF2B5EF4-FFF2-40B4-BE49-F238E27FC236}">
                <a16:creationId xmlns:a16="http://schemas.microsoft.com/office/drawing/2014/main" id="{1D750F1E-0C34-1A4A-9BB3-2FB51E846D22}"/>
              </a:ext>
            </a:extLst>
          </p:cNvPr>
          <p:cNvSpPr>
            <a:spLocks noGrp="1"/>
          </p:cNvSpPr>
          <p:nvPr>
            <p:ph idx="1"/>
          </p:nvPr>
        </p:nvSpPr>
        <p:spPr/>
        <p:txBody>
          <a:bodyPr/>
          <a:lstStyle/>
          <a:p>
            <a:r>
              <a:rPr lang="en-US" dirty="0"/>
              <a:t>Many frequency estimation algorithms based on count-based sketches</a:t>
            </a:r>
          </a:p>
          <a:p>
            <a:pPr lvl="1"/>
            <a:r>
              <a:rPr lang="en-US" dirty="0"/>
              <a:t>Count Min, Count Sketch</a:t>
            </a:r>
          </a:p>
          <a:p>
            <a:pPr lvl="1"/>
            <a:r>
              <a:rPr lang="en-US" dirty="0"/>
              <a:t>Algorithms approximate counts for items</a:t>
            </a:r>
          </a:p>
          <a:p>
            <a:pPr lvl="1"/>
            <a:endParaRPr lang="en-US" dirty="0"/>
          </a:p>
        </p:txBody>
      </p:sp>
      <p:pic>
        <p:nvPicPr>
          <p:cNvPr id="5" name="Picture 4">
            <a:extLst>
              <a:ext uri="{FF2B5EF4-FFF2-40B4-BE49-F238E27FC236}">
                <a16:creationId xmlns:a16="http://schemas.microsoft.com/office/drawing/2014/main" id="{B4C1E5E9-024C-0C42-A06A-19496A4D2641}"/>
              </a:ext>
            </a:extLst>
          </p:cNvPr>
          <p:cNvPicPr>
            <a:picLocks noChangeAspect="1"/>
          </p:cNvPicPr>
          <p:nvPr/>
        </p:nvPicPr>
        <p:blipFill>
          <a:blip r:embed="rId2"/>
          <a:stretch>
            <a:fillRect/>
          </a:stretch>
        </p:blipFill>
        <p:spPr>
          <a:xfrm>
            <a:off x="490965" y="3492892"/>
            <a:ext cx="7800921" cy="2027969"/>
          </a:xfrm>
          <a:prstGeom prst="rect">
            <a:avLst/>
          </a:prstGeom>
        </p:spPr>
      </p:pic>
      <p:sp>
        <p:nvSpPr>
          <p:cNvPr id="7" name="Rectangle 6">
            <a:extLst>
              <a:ext uri="{FF2B5EF4-FFF2-40B4-BE49-F238E27FC236}">
                <a16:creationId xmlns:a16="http://schemas.microsoft.com/office/drawing/2014/main" id="{DE6C5316-A050-CF49-96E4-7E49024A6173}"/>
              </a:ext>
            </a:extLst>
          </p:cNvPr>
          <p:cNvSpPr/>
          <p:nvPr/>
        </p:nvSpPr>
        <p:spPr>
          <a:xfrm>
            <a:off x="2627784" y="6165850"/>
            <a:ext cx="4572000" cy="461665"/>
          </a:xfrm>
          <a:prstGeom prst="rect">
            <a:avLst/>
          </a:prstGeom>
        </p:spPr>
        <p:txBody>
          <a:bodyPr>
            <a:spAutoFit/>
          </a:bodyPr>
          <a:lstStyle/>
          <a:p>
            <a:r>
              <a:rPr lang="en-DE" sz="1200" dirty="0">
                <a:solidFill>
                  <a:srgbClr val="0F05FF"/>
                </a:solidFill>
              </a:rPr>
              <a:t>Chen-Yu Hsu, Piotr Indyk, Dina Katabi, Ali Vakilian, Learning-Based Frequency Estimation Algorithms, In Proc. ICLR </a:t>
            </a:r>
            <a:r>
              <a:rPr lang="en-DE" sz="1200" b="1" dirty="0">
                <a:solidFill>
                  <a:srgbClr val="FF0000"/>
                </a:solidFill>
              </a:rPr>
              <a:t>2019</a:t>
            </a:r>
            <a:r>
              <a:rPr lang="en-DE" sz="1200" dirty="0">
                <a:solidFill>
                  <a:srgbClr val="0F05FF"/>
                </a:solidFill>
              </a:rPr>
              <a:t>.</a:t>
            </a:r>
          </a:p>
        </p:txBody>
      </p:sp>
      <p:sp>
        <p:nvSpPr>
          <p:cNvPr id="4" name="Rectangle 3">
            <a:extLst>
              <a:ext uri="{FF2B5EF4-FFF2-40B4-BE49-F238E27FC236}">
                <a16:creationId xmlns:a16="http://schemas.microsoft.com/office/drawing/2014/main" id="{0F239FE0-92FF-BD42-8B56-B3CE6C466787}"/>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Tree>
    <p:extLst>
      <p:ext uri="{BB962C8B-B14F-4D97-AF65-F5344CB8AC3E}">
        <p14:creationId xmlns:p14="http://schemas.microsoft.com/office/powerpoint/2010/main" val="1293508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E318-7D91-5E46-AA2F-B43FB40B732F}"/>
              </a:ext>
            </a:extLst>
          </p:cNvPr>
          <p:cNvSpPr>
            <a:spLocks noGrp="1"/>
          </p:cNvSpPr>
          <p:nvPr>
            <p:ph type="title"/>
          </p:nvPr>
        </p:nvSpPr>
        <p:spPr/>
        <p:txBody>
          <a:bodyPr/>
          <a:lstStyle/>
          <a:p>
            <a:r>
              <a:rPr lang="en-US" dirty="0"/>
              <a:t>Streaming Algorithms:</a:t>
            </a:r>
            <a:br>
              <a:rPr lang="en-US" dirty="0"/>
            </a:br>
            <a:br>
              <a:rPr lang="en-US" dirty="0"/>
            </a:br>
            <a:r>
              <a:rPr lang="en-US" dirty="0"/>
              <a:t>Frequency Estimation with Predictions</a:t>
            </a:r>
          </a:p>
        </p:txBody>
      </p:sp>
      <p:sp>
        <p:nvSpPr>
          <p:cNvPr id="3" name="Content Placeholder 2">
            <a:extLst>
              <a:ext uri="{FF2B5EF4-FFF2-40B4-BE49-F238E27FC236}">
                <a16:creationId xmlns:a16="http://schemas.microsoft.com/office/drawing/2014/main" id="{D71BA5D8-9C76-604F-AFE2-65F33F942E07}"/>
              </a:ext>
            </a:extLst>
          </p:cNvPr>
          <p:cNvSpPr>
            <a:spLocks noGrp="1"/>
          </p:cNvSpPr>
          <p:nvPr>
            <p:ph idx="1"/>
          </p:nvPr>
        </p:nvSpPr>
        <p:spPr>
          <a:xfrm>
            <a:off x="500981" y="1844824"/>
            <a:ext cx="7886700" cy="3477174"/>
          </a:xfrm>
        </p:spPr>
        <p:txBody>
          <a:bodyPr/>
          <a:lstStyle/>
          <a:p>
            <a:r>
              <a:rPr lang="en-US" dirty="0"/>
              <a:t>Problem with sketches:  collisions</a:t>
            </a:r>
          </a:p>
          <a:p>
            <a:pPr lvl="1"/>
            <a:r>
              <a:rPr lang="en-US" dirty="0"/>
              <a:t>Low-count items return high counts if they collide with some high-count item in each row.</a:t>
            </a:r>
          </a:p>
          <a:p>
            <a:pPr lvl="1"/>
            <a:r>
              <a:rPr lang="en-US" dirty="0"/>
              <a:t>Not frequent, but leads to large error.</a:t>
            </a:r>
          </a:p>
          <a:p>
            <a:r>
              <a:rPr lang="en-US" dirty="0"/>
              <a:t>If we could remove high-count items from consideration, better results all around.</a:t>
            </a:r>
          </a:p>
          <a:p>
            <a:pPr lvl="1"/>
            <a:r>
              <a:rPr lang="en-US" dirty="0"/>
              <a:t>Do explicit counts for some items, sketch the rest.</a:t>
            </a:r>
          </a:p>
          <a:p>
            <a:r>
              <a:rPr lang="en-US" dirty="0"/>
              <a:t>If we have a predictor for high-count items, use the predictor to decide what to remove for explicit counts.</a:t>
            </a:r>
          </a:p>
          <a:p>
            <a:endParaRPr lang="en-US" dirty="0"/>
          </a:p>
          <a:p>
            <a:pPr lvl="1"/>
            <a:endParaRPr lang="en-US" dirty="0"/>
          </a:p>
        </p:txBody>
      </p:sp>
      <p:sp>
        <p:nvSpPr>
          <p:cNvPr id="4" name="Rectangle 3">
            <a:extLst>
              <a:ext uri="{FF2B5EF4-FFF2-40B4-BE49-F238E27FC236}">
                <a16:creationId xmlns:a16="http://schemas.microsoft.com/office/drawing/2014/main" id="{810C92E3-5A1B-B84B-9E63-C647DAD0F12A}"/>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Tree>
    <p:extLst>
      <p:ext uri="{BB962C8B-B14F-4D97-AF65-F5344CB8AC3E}">
        <p14:creationId xmlns:p14="http://schemas.microsoft.com/office/powerpoint/2010/main" val="29476172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9074-ADD8-5049-8A3A-6B4791B84E3D}"/>
              </a:ext>
            </a:extLst>
          </p:cNvPr>
          <p:cNvSpPr>
            <a:spLocks noGrp="1"/>
          </p:cNvSpPr>
          <p:nvPr>
            <p:ph type="title"/>
          </p:nvPr>
        </p:nvSpPr>
        <p:spPr/>
        <p:txBody>
          <a:bodyPr/>
          <a:lstStyle/>
          <a:p>
            <a:r>
              <a:rPr lang="en-US" dirty="0"/>
              <a:t>Frequency Estimation with Predictions</a:t>
            </a:r>
          </a:p>
        </p:txBody>
      </p:sp>
      <p:pic>
        <p:nvPicPr>
          <p:cNvPr id="5" name="Content Placeholder 4">
            <a:extLst>
              <a:ext uri="{FF2B5EF4-FFF2-40B4-BE49-F238E27FC236}">
                <a16:creationId xmlns:a16="http://schemas.microsoft.com/office/drawing/2014/main" id="{D3FE938F-4C57-424C-BA2B-A931163B06BE}"/>
              </a:ext>
            </a:extLst>
          </p:cNvPr>
          <p:cNvPicPr>
            <a:picLocks noGrp="1" noChangeAspect="1"/>
          </p:cNvPicPr>
          <p:nvPr>
            <p:ph idx="1"/>
          </p:nvPr>
        </p:nvPicPr>
        <p:blipFill>
          <a:blip r:embed="rId2"/>
          <a:stretch>
            <a:fillRect/>
          </a:stretch>
        </p:blipFill>
        <p:spPr>
          <a:xfrm>
            <a:off x="619278" y="2176517"/>
            <a:ext cx="2483243" cy="2842265"/>
          </a:xfrm>
        </p:spPr>
      </p:pic>
      <p:pic>
        <p:nvPicPr>
          <p:cNvPr id="7" name="Picture 6">
            <a:extLst>
              <a:ext uri="{FF2B5EF4-FFF2-40B4-BE49-F238E27FC236}">
                <a16:creationId xmlns:a16="http://schemas.microsoft.com/office/drawing/2014/main" id="{E3A8F151-6505-0446-A71D-1A4D444AFFD8}"/>
              </a:ext>
            </a:extLst>
          </p:cNvPr>
          <p:cNvPicPr>
            <a:picLocks noChangeAspect="1"/>
          </p:cNvPicPr>
          <p:nvPr/>
        </p:nvPicPr>
        <p:blipFill>
          <a:blip r:embed="rId3"/>
          <a:stretch>
            <a:fillRect/>
          </a:stretch>
        </p:blipFill>
        <p:spPr>
          <a:xfrm>
            <a:off x="3133725" y="2952696"/>
            <a:ext cx="6010275" cy="1800225"/>
          </a:xfrm>
          <a:prstGeom prst="rect">
            <a:avLst/>
          </a:prstGeom>
        </p:spPr>
      </p:pic>
      <p:sp>
        <p:nvSpPr>
          <p:cNvPr id="8" name="TextBox 7">
            <a:extLst>
              <a:ext uri="{FF2B5EF4-FFF2-40B4-BE49-F238E27FC236}">
                <a16:creationId xmlns:a16="http://schemas.microsoft.com/office/drawing/2014/main" id="{F5C31738-9E8A-2844-8E46-0637F803B91F}"/>
              </a:ext>
            </a:extLst>
          </p:cNvPr>
          <p:cNvSpPr txBox="1"/>
          <p:nvPr/>
        </p:nvSpPr>
        <p:spPr>
          <a:xfrm>
            <a:off x="3718608" y="2485616"/>
            <a:ext cx="4893840" cy="415498"/>
          </a:xfrm>
          <a:prstGeom prst="rect">
            <a:avLst/>
          </a:prstGeom>
          <a:noFill/>
        </p:spPr>
        <p:txBody>
          <a:bodyPr wrap="none" rtlCol="0">
            <a:spAutoFit/>
          </a:bodyPr>
          <a:lstStyle/>
          <a:p>
            <a:r>
              <a:rPr lang="en-US" sz="2100" dirty="0"/>
              <a:t>Theoretical Results for Zipfian Distributions</a:t>
            </a:r>
          </a:p>
        </p:txBody>
      </p:sp>
      <p:sp>
        <p:nvSpPr>
          <p:cNvPr id="3" name="TextBox 2">
            <a:extLst>
              <a:ext uri="{FF2B5EF4-FFF2-40B4-BE49-F238E27FC236}">
                <a16:creationId xmlns:a16="http://schemas.microsoft.com/office/drawing/2014/main" id="{B191642B-1B44-264B-99DA-0717C3276DE8}"/>
              </a:ext>
            </a:extLst>
          </p:cNvPr>
          <p:cNvSpPr txBox="1"/>
          <p:nvPr/>
        </p:nvSpPr>
        <p:spPr>
          <a:xfrm>
            <a:off x="5131942" y="4752922"/>
            <a:ext cx="3010761" cy="923330"/>
          </a:xfrm>
          <a:prstGeom prst="rect">
            <a:avLst/>
          </a:prstGeom>
          <a:noFill/>
        </p:spPr>
        <p:txBody>
          <a:bodyPr wrap="none" rtlCol="0">
            <a:spAutoFit/>
          </a:bodyPr>
          <a:lstStyle/>
          <a:p>
            <a:r>
              <a:rPr lang="en-US" i="1" dirty="0"/>
              <a:t>k</a:t>
            </a:r>
            <a:r>
              <a:rPr lang="en-US" dirty="0"/>
              <a:t> is number of hash functions</a:t>
            </a:r>
          </a:p>
          <a:p>
            <a:r>
              <a:rPr lang="en-US" i="1" dirty="0"/>
              <a:t>B</a:t>
            </a:r>
            <a:r>
              <a:rPr lang="en-US" dirty="0"/>
              <a:t> is number of buckets</a:t>
            </a:r>
          </a:p>
          <a:p>
            <a:r>
              <a:rPr lang="en-US" dirty="0"/>
              <a:t>n is number of types</a:t>
            </a:r>
          </a:p>
        </p:txBody>
      </p:sp>
      <p:sp>
        <p:nvSpPr>
          <p:cNvPr id="9" name="Rectangle 8">
            <a:extLst>
              <a:ext uri="{FF2B5EF4-FFF2-40B4-BE49-F238E27FC236}">
                <a16:creationId xmlns:a16="http://schemas.microsoft.com/office/drawing/2014/main" id="{029C84CE-A678-B245-BDC2-1E663B054DDF}"/>
              </a:ext>
            </a:extLst>
          </p:cNvPr>
          <p:cNvSpPr/>
          <p:nvPr/>
        </p:nvSpPr>
        <p:spPr>
          <a:xfrm>
            <a:off x="2627784" y="6165850"/>
            <a:ext cx="4572000" cy="461665"/>
          </a:xfrm>
          <a:prstGeom prst="rect">
            <a:avLst/>
          </a:prstGeom>
        </p:spPr>
        <p:txBody>
          <a:bodyPr>
            <a:spAutoFit/>
          </a:bodyPr>
          <a:lstStyle/>
          <a:p>
            <a:r>
              <a:rPr lang="en-DE" sz="1200" dirty="0">
                <a:solidFill>
                  <a:srgbClr val="0F05FF"/>
                </a:solidFill>
              </a:rPr>
              <a:t>Chen-Yu Hsu, Piotr Indyk, Dina Katabi, Ali Vakilian, Learning-Based Frequency Estimation Algorithms, In Proc. ICLR </a:t>
            </a:r>
            <a:r>
              <a:rPr lang="en-DE" sz="1200" b="1" dirty="0">
                <a:solidFill>
                  <a:srgbClr val="FF0000"/>
                </a:solidFill>
              </a:rPr>
              <a:t>2019</a:t>
            </a:r>
            <a:r>
              <a:rPr lang="en-DE" sz="1200" dirty="0">
                <a:solidFill>
                  <a:srgbClr val="0F05FF"/>
                </a:solidFill>
              </a:rPr>
              <a:t>.</a:t>
            </a:r>
          </a:p>
        </p:txBody>
      </p:sp>
      <p:sp>
        <p:nvSpPr>
          <p:cNvPr id="10" name="Rectangle 9">
            <a:extLst>
              <a:ext uri="{FF2B5EF4-FFF2-40B4-BE49-F238E27FC236}">
                <a16:creationId xmlns:a16="http://schemas.microsoft.com/office/drawing/2014/main" id="{F01EBA6D-347B-D842-A686-A92A4267E818}"/>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
        <p:nvSpPr>
          <p:cNvPr id="6" name="Rectangle 5">
            <a:extLst>
              <a:ext uri="{FF2B5EF4-FFF2-40B4-BE49-F238E27FC236}">
                <a16:creationId xmlns:a16="http://schemas.microsoft.com/office/drawing/2014/main" id="{C2626D46-D331-A643-A3CE-06DCA7F12F37}"/>
              </a:ext>
            </a:extLst>
          </p:cNvPr>
          <p:cNvSpPr/>
          <p:nvPr/>
        </p:nvSpPr>
        <p:spPr>
          <a:xfrm>
            <a:off x="3635896" y="4101820"/>
            <a:ext cx="5062017" cy="4793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pic>
        <p:nvPicPr>
          <p:cNvPr id="11" name="Picture 10">
            <a:extLst>
              <a:ext uri="{FF2B5EF4-FFF2-40B4-BE49-F238E27FC236}">
                <a16:creationId xmlns:a16="http://schemas.microsoft.com/office/drawing/2014/main" id="{70B30AB4-EDC0-7145-8BAA-AA963B019E89}"/>
              </a:ext>
            </a:extLst>
          </p:cNvPr>
          <p:cNvPicPr>
            <a:picLocks noChangeAspect="1"/>
          </p:cNvPicPr>
          <p:nvPr/>
        </p:nvPicPr>
        <p:blipFill>
          <a:blip r:embed="rId4"/>
          <a:stretch>
            <a:fillRect/>
          </a:stretch>
        </p:blipFill>
        <p:spPr>
          <a:xfrm>
            <a:off x="4283968" y="1178703"/>
            <a:ext cx="3202806" cy="1281122"/>
          </a:xfrm>
          <a:prstGeom prst="rect">
            <a:avLst/>
          </a:prstGeom>
        </p:spPr>
      </p:pic>
      <p:sp>
        <p:nvSpPr>
          <p:cNvPr id="4" name="TextBox 3">
            <a:extLst>
              <a:ext uri="{FF2B5EF4-FFF2-40B4-BE49-F238E27FC236}">
                <a16:creationId xmlns:a16="http://schemas.microsoft.com/office/drawing/2014/main" id="{D2692773-F044-934E-AFBF-E43B0919C7DB}"/>
              </a:ext>
            </a:extLst>
          </p:cNvPr>
          <p:cNvSpPr txBox="1"/>
          <p:nvPr/>
        </p:nvSpPr>
        <p:spPr>
          <a:xfrm>
            <a:off x="5604475" y="4196762"/>
            <a:ext cx="1595309" cy="369332"/>
          </a:xfrm>
          <a:prstGeom prst="rect">
            <a:avLst/>
          </a:prstGeom>
          <a:noFill/>
        </p:spPr>
        <p:txBody>
          <a:bodyPr wrap="none" rtlCol="0">
            <a:spAutoFit/>
          </a:bodyPr>
          <a:lstStyle/>
          <a:p>
            <a:r>
              <a:rPr lang="en-DE" dirty="0"/>
              <a:t>Expected Error</a:t>
            </a:r>
          </a:p>
        </p:txBody>
      </p:sp>
    </p:spTree>
    <p:extLst>
      <p:ext uri="{BB962C8B-B14F-4D97-AF65-F5344CB8AC3E}">
        <p14:creationId xmlns:p14="http://schemas.microsoft.com/office/powerpoint/2010/main" val="8321372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A8138E-9F95-1B41-8A9A-9875CF8BB210}"/>
              </a:ext>
            </a:extLst>
          </p:cNvPr>
          <p:cNvPicPr>
            <a:picLocks noChangeAspect="1"/>
          </p:cNvPicPr>
          <p:nvPr/>
        </p:nvPicPr>
        <p:blipFill>
          <a:blip r:embed="rId2"/>
          <a:stretch>
            <a:fillRect/>
          </a:stretch>
        </p:blipFill>
        <p:spPr>
          <a:xfrm>
            <a:off x="261936" y="1192614"/>
            <a:ext cx="6914134" cy="3735784"/>
          </a:xfrm>
          <a:prstGeom prst="rect">
            <a:avLst/>
          </a:prstGeom>
        </p:spPr>
      </p:pic>
      <p:sp>
        <p:nvSpPr>
          <p:cNvPr id="2" name="Title 1">
            <a:extLst>
              <a:ext uri="{FF2B5EF4-FFF2-40B4-BE49-F238E27FC236}">
                <a16:creationId xmlns:a16="http://schemas.microsoft.com/office/drawing/2014/main" id="{D662DCD3-81F1-6948-8F9B-18B5A04E531E}"/>
              </a:ext>
            </a:extLst>
          </p:cNvPr>
          <p:cNvSpPr>
            <a:spLocks noGrp="1"/>
          </p:cNvSpPr>
          <p:nvPr>
            <p:ph type="title"/>
          </p:nvPr>
        </p:nvSpPr>
        <p:spPr>
          <a:xfrm>
            <a:off x="467544" y="260648"/>
            <a:ext cx="8414520" cy="994172"/>
          </a:xfrm>
        </p:spPr>
        <p:txBody>
          <a:bodyPr/>
          <a:lstStyle/>
          <a:p>
            <a:r>
              <a:rPr lang="en-US" dirty="0"/>
              <a:t>Algorithm and  Results on Internet Traffic Data</a:t>
            </a:r>
          </a:p>
        </p:txBody>
      </p:sp>
      <p:pic>
        <p:nvPicPr>
          <p:cNvPr id="5" name="Content Placeholder 4">
            <a:extLst>
              <a:ext uri="{FF2B5EF4-FFF2-40B4-BE49-F238E27FC236}">
                <a16:creationId xmlns:a16="http://schemas.microsoft.com/office/drawing/2014/main" id="{90D84093-17EC-0C40-AE85-7C070258E38A}"/>
              </a:ext>
            </a:extLst>
          </p:cNvPr>
          <p:cNvPicPr>
            <a:picLocks noGrp="1" noChangeAspect="1"/>
          </p:cNvPicPr>
          <p:nvPr>
            <p:ph idx="1"/>
          </p:nvPr>
        </p:nvPicPr>
        <p:blipFill>
          <a:blip r:embed="rId3"/>
          <a:stretch>
            <a:fillRect/>
          </a:stretch>
        </p:blipFill>
        <p:spPr>
          <a:xfrm>
            <a:off x="5779381" y="1234356"/>
            <a:ext cx="6729237" cy="4813356"/>
          </a:xfrm>
        </p:spPr>
      </p:pic>
      <p:sp>
        <p:nvSpPr>
          <p:cNvPr id="4" name="Rectangle 3">
            <a:extLst>
              <a:ext uri="{FF2B5EF4-FFF2-40B4-BE49-F238E27FC236}">
                <a16:creationId xmlns:a16="http://schemas.microsoft.com/office/drawing/2014/main" id="{BD09DDB3-82A5-3E41-871A-032CB52091C6}"/>
              </a:ext>
            </a:extLst>
          </p:cNvPr>
          <p:cNvSpPr/>
          <p:nvPr/>
        </p:nvSpPr>
        <p:spPr>
          <a:xfrm>
            <a:off x="2627784" y="6165850"/>
            <a:ext cx="4572000" cy="461665"/>
          </a:xfrm>
          <a:prstGeom prst="rect">
            <a:avLst/>
          </a:prstGeom>
        </p:spPr>
        <p:txBody>
          <a:bodyPr>
            <a:spAutoFit/>
          </a:bodyPr>
          <a:lstStyle/>
          <a:p>
            <a:r>
              <a:rPr lang="en-DE" sz="1200" dirty="0">
                <a:solidFill>
                  <a:srgbClr val="0F05FF"/>
                </a:solidFill>
              </a:rPr>
              <a:t>Chen-Yu Hsu, Piotr Indyk, Dina Katabi, Ali Vakilian, Learning-Based Frequency Estimation Algorithms, In Proc. ICLR </a:t>
            </a:r>
            <a:r>
              <a:rPr lang="en-DE" sz="1200" b="1" dirty="0">
                <a:solidFill>
                  <a:srgbClr val="FF0000"/>
                </a:solidFill>
              </a:rPr>
              <a:t>2019</a:t>
            </a:r>
            <a:r>
              <a:rPr lang="en-DE" sz="1200" dirty="0">
                <a:solidFill>
                  <a:srgbClr val="0F05FF"/>
                </a:solidFill>
              </a:rPr>
              <a:t>.</a:t>
            </a:r>
          </a:p>
        </p:txBody>
      </p:sp>
      <p:sp>
        <p:nvSpPr>
          <p:cNvPr id="6" name="Rectangle 5">
            <a:extLst>
              <a:ext uri="{FF2B5EF4-FFF2-40B4-BE49-F238E27FC236}">
                <a16:creationId xmlns:a16="http://schemas.microsoft.com/office/drawing/2014/main" id="{CD0BC569-2DC2-B94C-B836-320FAC41F169}"/>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
        <p:nvSpPr>
          <p:cNvPr id="7" name="Rectangle 6">
            <a:extLst>
              <a:ext uri="{FF2B5EF4-FFF2-40B4-BE49-F238E27FC236}">
                <a16:creationId xmlns:a16="http://schemas.microsoft.com/office/drawing/2014/main" id="{2A8E9816-93DE-D34F-B8AA-6D5C5D158B06}"/>
              </a:ext>
            </a:extLst>
          </p:cNvPr>
          <p:cNvSpPr/>
          <p:nvPr/>
        </p:nvSpPr>
        <p:spPr>
          <a:xfrm>
            <a:off x="5779381" y="3466418"/>
            <a:ext cx="6729237" cy="258129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8" name="Rectangle 7">
            <a:extLst>
              <a:ext uri="{FF2B5EF4-FFF2-40B4-BE49-F238E27FC236}">
                <a16:creationId xmlns:a16="http://schemas.microsoft.com/office/drawing/2014/main" id="{B0F33752-29A9-0049-AAD1-028F8AFE9D70}"/>
              </a:ext>
            </a:extLst>
          </p:cNvPr>
          <p:cNvSpPr/>
          <p:nvPr/>
        </p:nvSpPr>
        <p:spPr>
          <a:xfrm>
            <a:off x="9449122" y="1295642"/>
            <a:ext cx="2635832" cy="231497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Tree>
    <p:extLst>
      <p:ext uri="{BB962C8B-B14F-4D97-AF65-F5344CB8AC3E}">
        <p14:creationId xmlns:p14="http://schemas.microsoft.com/office/powerpoint/2010/main" val="10260524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BE8C-F0D0-4F49-AF21-011B8CE59E91}"/>
              </a:ext>
            </a:extLst>
          </p:cNvPr>
          <p:cNvSpPr>
            <a:spLocks noGrp="1"/>
          </p:cNvSpPr>
          <p:nvPr>
            <p:ph type="title"/>
          </p:nvPr>
        </p:nvSpPr>
        <p:spPr/>
        <p:txBody>
          <a:bodyPr/>
          <a:lstStyle/>
          <a:p>
            <a:r>
              <a:rPr lang="en-US" dirty="0"/>
              <a:t>Learned Bloom Filters</a:t>
            </a:r>
          </a:p>
        </p:txBody>
      </p:sp>
      <p:sp>
        <p:nvSpPr>
          <p:cNvPr id="3" name="Content Placeholder 2">
            <a:extLst>
              <a:ext uri="{FF2B5EF4-FFF2-40B4-BE49-F238E27FC236}">
                <a16:creationId xmlns:a16="http://schemas.microsoft.com/office/drawing/2014/main" id="{4E0243E0-9044-9D41-AE71-B66FADF94034}"/>
              </a:ext>
            </a:extLst>
          </p:cNvPr>
          <p:cNvSpPr>
            <a:spLocks noGrp="1"/>
          </p:cNvSpPr>
          <p:nvPr>
            <p:ph idx="1"/>
          </p:nvPr>
        </p:nvSpPr>
        <p:spPr/>
        <p:txBody>
          <a:bodyPr/>
          <a:lstStyle/>
          <a:p>
            <a:r>
              <a:rPr lang="en-US" dirty="0"/>
              <a:t>[</a:t>
            </a:r>
            <a:r>
              <a:rPr lang="en-US" dirty="0" err="1"/>
              <a:t>Kraska</a:t>
            </a:r>
            <a:r>
              <a:rPr lang="en-US" dirty="0"/>
              <a:t> et al. 18] suggests one can do better than standard Bloom filters</a:t>
            </a:r>
          </a:p>
          <a:p>
            <a:pPr lvl="1"/>
            <a:r>
              <a:rPr lang="en-US" dirty="0"/>
              <a:t>In a data dependent way</a:t>
            </a:r>
          </a:p>
          <a:p>
            <a:pPr lvl="1"/>
            <a:r>
              <a:rPr lang="en-US" dirty="0"/>
              <a:t>Assuming you can “learn” the set from the Bloom filter</a:t>
            </a:r>
          </a:p>
          <a:p>
            <a:r>
              <a:rPr lang="en-US" dirty="0"/>
              <a:t>Use machine learning to develop a small-size oracle that provides probability an element is in a set</a:t>
            </a:r>
          </a:p>
          <a:p>
            <a:pPr lvl="1"/>
            <a:r>
              <a:rPr lang="en-US" dirty="0"/>
              <a:t>Oracle should (hopefully) give few false positives</a:t>
            </a:r>
          </a:p>
          <a:p>
            <a:pPr lvl="1"/>
            <a:r>
              <a:rPr lang="en-US" dirty="0"/>
              <a:t>And you need a backup to catch any false negatives.</a:t>
            </a:r>
          </a:p>
          <a:p>
            <a:endParaRPr lang="en-US" dirty="0"/>
          </a:p>
        </p:txBody>
      </p:sp>
      <p:sp>
        <p:nvSpPr>
          <p:cNvPr id="5" name="Rectangle 4">
            <a:extLst>
              <a:ext uri="{FF2B5EF4-FFF2-40B4-BE49-F238E27FC236}">
                <a16:creationId xmlns:a16="http://schemas.microsoft.com/office/drawing/2014/main" id="{9EB009E8-F42B-E34D-8069-BF2801BFDE25}"/>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
        <p:nvSpPr>
          <p:cNvPr id="7" name="Rectangle 6">
            <a:extLst>
              <a:ext uri="{FF2B5EF4-FFF2-40B4-BE49-F238E27FC236}">
                <a16:creationId xmlns:a16="http://schemas.microsoft.com/office/drawing/2014/main" id="{D75264D6-0F82-FF4E-8C97-326924D43F40}"/>
              </a:ext>
            </a:extLst>
          </p:cNvPr>
          <p:cNvSpPr/>
          <p:nvPr/>
        </p:nvSpPr>
        <p:spPr>
          <a:xfrm>
            <a:off x="2555776" y="5750351"/>
            <a:ext cx="4320480" cy="830997"/>
          </a:xfrm>
          <a:prstGeom prst="rect">
            <a:avLst/>
          </a:prstGeom>
        </p:spPr>
        <p:txBody>
          <a:bodyPr wrap="square">
            <a:spAutoFit/>
          </a:bodyPr>
          <a:lstStyle/>
          <a:p>
            <a:r>
              <a:rPr lang="en-DE" sz="1200" dirty="0">
                <a:solidFill>
                  <a:srgbClr val="0F05FF"/>
                </a:solidFill>
              </a:rPr>
              <a:t>Tim Kraska, Alex Beutel, Ed H. Chi, Jeffrey Dean and Neoklis Polyzotis. The Case for Learned Index Structures. In Proceedings of the 2018 International Conference on Management of Data (SIGMOD ‘18), </a:t>
            </a:r>
            <a:r>
              <a:rPr lang="en-DE" sz="1200" b="1" dirty="0">
                <a:solidFill>
                  <a:srgbClr val="FF0000"/>
                </a:solidFill>
              </a:rPr>
              <a:t>2018</a:t>
            </a:r>
            <a:r>
              <a:rPr lang="en-DE" sz="1200" dirty="0">
                <a:solidFill>
                  <a:srgbClr val="0F05FF"/>
                </a:solidFill>
              </a:rPr>
              <a:t>.</a:t>
            </a:r>
          </a:p>
        </p:txBody>
      </p:sp>
    </p:spTree>
    <p:extLst>
      <p:ext uri="{BB962C8B-B14F-4D97-AF65-F5344CB8AC3E}">
        <p14:creationId xmlns:p14="http://schemas.microsoft.com/office/powerpoint/2010/main" val="42681432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33ED-E780-CB44-BDC7-AE7EFA4C61F6}"/>
              </a:ext>
            </a:extLst>
          </p:cNvPr>
          <p:cNvSpPr>
            <a:spLocks noGrp="1"/>
          </p:cNvSpPr>
          <p:nvPr>
            <p:ph type="title"/>
          </p:nvPr>
        </p:nvSpPr>
        <p:spPr/>
        <p:txBody>
          <a:bodyPr/>
          <a:lstStyle/>
          <a:p>
            <a:r>
              <a:rPr lang="en-US" dirty="0"/>
              <a:t>Learned Bloom Filters: Setup</a:t>
            </a:r>
          </a:p>
        </p:txBody>
      </p:sp>
      <p:sp>
        <p:nvSpPr>
          <p:cNvPr id="3" name="Content Placeholder 2">
            <a:extLst>
              <a:ext uri="{FF2B5EF4-FFF2-40B4-BE49-F238E27FC236}">
                <a16:creationId xmlns:a16="http://schemas.microsoft.com/office/drawing/2014/main" id="{A17AC15A-BC81-5544-AC95-1E2088AB5E95}"/>
              </a:ext>
            </a:extLst>
          </p:cNvPr>
          <p:cNvSpPr>
            <a:spLocks noGrp="1"/>
          </p:cNvSpPr>
          <p:nvPr>
            <p:ph idx="1"/>
          </p:nvPr>
        </p:nvSpPr>
        <p:spPr>
          <a:xfrm>
            <a:off x="473905" y="1340768"/>
            <a:ext cx="7886700" cy="3632046"/>
          </a:xfrm>
        </p:spPr>
        <p:txBody>
          <a:bodyPr>
            <a:normAutofit fontScale="85000" lnSpcReduction="20000"/>
          </a:bodyPr>
          <a:lstStyle/>
          <a:p>
            <a:r>
              <a:rPr lang="en-US" dirty="0"/>
              <a:t>Bloom filters as binary classification problem</a:t>
            </a:r>
          </a:p>
          <a:p>
            <a:r>
              <a:rPr lang="en-US" dirty="0"/>
              <a:t>Use set of elements as a collection of positive examples.</a:t>
            </a:r>
          </a:p>
          <a:p>
            <a:r>
              <a:rPr lang="en-US" dirty="0"/>
              <a:t>Use set of non-elements as a collection of negative examples.</a:t>
            </a:r>
          </a:p>
          <a:p>
            <a:pPr lvl="1"/>
            <a:r>
              <a:rPr lang="en-US" dirty="0"/>
              <a:t>Can be chosen non-elements, or random non-elements.  </a:t>
            </a:r>
          </a:p>
          <a:p>
            <a:r>
              <a:rPr lang="en-US" dirty="0"/>
              <a:t>Derive neural network with sigmoid activation to produce a “probability estimate” that an input is in the set, minimizing log loss.</a:t>
            </a:r>
          </a:p>
          <a:p>
            <a:r>
              <a:rPr lang="en-US" dirty="0"/>
              <a:t>Choose a threshold</a:t>
            </a:r>
          </a:p>
          <a:p>
            <a:pPr lvl="1"/>
            <a:r>
              <a:rPr lang="en-US" dirty="0"/>
              <a:t>Elements evaluated above the threshold are assumed positive;  below the threshold are assumed negative.</a:t>
            </a:r>
          </a:p>
          <a:p>
            <a:r>
              <a:rPr lang="en-US" dirty="0"/>
              <a:t>May be false positives, and false negatives.</a:t>
            </a:r>
          </a:p>
        </p:txBody>
      </p:sp>
      <p:sp>
        <p:nvSpPr>
          <p:cNvPr id="4" name="Rectangle 3">
            <a:extLst>
              <a:ext uri="{FF2B5EF4-FFF2-40B4-BE49-F238E27FC236}">
                <a16:creationId xmlns:a16="http://schemas.microsoft.com/office/drawing/2014/main" id="{41A775D8-51B5-8647-ABD4-54225B7CC3A4}"/>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Tree>
    <p:extLst>
      <p:ext uri="{BB962C8B-B14F-4D97-AF65-F5344CB8AC3E}">
        <p14:creationId xmlns:p14="http://schemas.microsoft.com/office/powerpoint/2010/main" val="27236745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3AEE-90F4-7F41-B081-76584AF04B64}"/>
              </a:ext>
            </a:extLst>
          </p:cNvPr>
          <p:cNvSpPr>
            <a:spLocks noGrp="1"/>
          </p:cNvSpPr>
          <p:nvPr>
            <p:ph type="title"/>
          </p:nvPr>
        </p:nvSpPr>
        <p:spPr/>
        <p:txBody>
          <a:bodyPr/>
          <a:lstStyle/>
          <a:p>
            <a:r>
              <a:rPr lang="en-US" dirty="0"/>
              <a:t>Learned Bloom Filter: Improved Setup</a:t>
            </a:r>
          </a:p>
        </p:txBody>
      </p:sp>
      <p:sp>
        <p:nvSpPr>
          <p:cNvPr id="4" name="Rectangle 3">
            <a:extLst>
              <a:ext uri="{FF2B5EF4-FFF2-40B4-BE49-F238E27FC236}">
                <a16:creationId xmlns:a16="http://schemas.microsoft.com/office/drawing/2014/main" id="{BB9450DF-C86E-F64D-9237-903C06698297}"/>
              </a:ext>
            </a:extLst>
          </p:cNvPr>
          <p:cNvSpPr/>
          <p:nvPr/>
        </p:nvSpPr>
        <p:spPr>
          <a:xfrm>
            <a:off x="1518328" y="1906965"/>
            <a:ext cx="1642850" cy="66114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Learned Oracle</a:t>
            </a:r>
          </a:p>
        </p:txBody>
      </p:sp>
      <p:sp>
        <p:nvSpPr>
          <p:cNvPr id="5" name="Rectangle 4">
            <a:extLst>
              <a:ext uri="{FF2B5EF4-FFF2-40B4-BE49-F238E27FC236}">
                <a16:creationId xmlns:a16="http://schemas.microsoft.com/office/drawing/2014/main" id="{C3FFC3AE-F157-A148-9AE3-1C7915B6044E}"/>
              </a:ext>
            </a:extLst>
          </p:cNvPr>
          <p:cNvSpPr/>
          <p:nvPr/>
        </p:nvSpPr>
        <p:spPr>
          <a:xfrm>
            <a:off x="1518328" y="2972315"/>
            <a:ext cx="1642850" cy="66114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Backup Filter</a:t>
            </a:r>
          </a:p>
        </p:txBody>
      </p:sp>
      <p:cxnSp>
        <p:nvCxnSpPr>
          <p:cNvPr id="6" name="Straight Arrow Connector 5">
            <a:extLst>
              <a:ext uri="{FF2B5EF4-FFF2-40B4-BE49-F238E27FC236}">
                <a16:creationId xmlns:a16="http://schemas.microsoft.com/office/drawing/2014/main" id="{4E136EF0-E808-6349-88EE-185FFFB88579}"/>
              </a:ext>
            </a:extLst>
          </p:cNvPr>
          <p:cNvCxnSpPr>
            <a:cxnSpLocks/>
          </p:cNvCxnSpPr>
          <p:nvPr/>
        </p:nvCxnSpPr>
        <p:spPr>
          <a:xfrm>
            <a:off x="2331188" y="2561634"/>
            <a:ext cx="0" cy="4114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E0C399E-1554-7C41-8D27-AF4B180F3A23}"/>
              </a:ext>
            </a:extLst>
          </p:cNvPr>
          <p:cNvCxnSpPr>
            <a:cxnSpLocks/>
          </p:cNvCxnSpPr>
          <p:nvPr/>
        </p:nvCxnSpPr>
        <p:spPr>
          <a:xfrm>
            <a:off x="2331188" y="1476695"/>
            <a:ext cx="341" cy="4370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F59806B-57D8-2C46-ACC5-21DE48E01586}"/>
              </a:ext>
            </a:extLst>
          </p:cNvPr>
          <p:cNvSpPr txBox="1"/>
          <p:nvPr/>
        </p:nvSpPr>
        <p:spPr>
          <a:xfrm>
            <a:off x="1929875" y="1186490"/>
            <a:ext cx="819753" cy="369332"/>
          </a:xfrm>
          <a:prstGeom prst="rect">
            <a:avLst/>
          </a:prstGeom>
          <a:noFill/>
        </p:spPr>
        <p:txBody>
          <a:bodyPr wrap="square" rtlCol="0">
            <a:spAutoFit/>
          </a:bodyPr>
          <a:lstStyle/>
          <a:p>
            <a:r>
              <a:rPr lang="en-US" dirty="0"/>
              <a:t>Input</a:t>
            </a:r>
          </a:p>
        </p:txBody>
      </p:sp>
      <p:cxnSp>
        <p:nvCxnSpPr>
          <p:cNvPr id="9" name="Straight Arrow Connector 8">
            <a:extLst>
              <a:ext uri="{FF2B5EF4-FFF2-40B4-BE49-F238E27FC236}">
                <a16:creationId xmlns:a16="http://schemas.microsoft.com/office/drawing/2014/main" id="{F056127D-DE45-0D41-8555-F8A2BD894BB6}"/>
              </a:ext>
            </a:extLst>
          </p:cNvPr>
          <p:cNvCxnSpPr>
            <a:cxnSpLocks/>
          </p:cNvCxnSpPr>
          <p:nvPr/>
        </p:nvCxnSpPr>
        <p:spPr>
          <a:xfrm>
            <a:off x="3171172" y="2252146"/>
            <a:ext cx="960120" cy="17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7BEF77E-C217-2A4B-93E0-D5C5DEE1BBDF}"/>
              </a:ext>
            </a:extLst>
          </p:cNvPr>
          <p:cNvSpPr txBox="1"/>
          <p:nvPr/>
        </p:nvSpPr>
        <p:spPr>
          <a:xfrm>
            <a:off x="3212051" y="1892186"/>
            <a:ext cx="1228361" cy="369332"/>
          </a:xfrm>
          <a:prstGeom prst="rect">
            <a:avLst/>
          </a:prstGeom>
          <a:noFill/>
        </p:spPr>
        <p:txBody>
          <a:bodyPr wrap="square" rtlCol="0">
            <a:spAutoFit/>
          </a:bodyPr>
          <a:lstStyle/>
          <a:p>
            <a:r>
              <a:rPr lang="en-US" dirty="0"/>
              <a:t>Positives</a:t>
            </a:r>
          </a:p>
        </p:txBody>
      </p:sp>
      <p:sp>
        <p:nvSpPr>
          <p:cNvPr id="11" name="TextBox 10">
            <a:extLst>
              <a:ext uri="{FF2B5EF4-FFF2-40B4-BE49-F238E27FC236}">
                <a16:creationId xmlns:a16="http://schemas.microsoft.com/office/drawing/2014/main" id="{1DB6AB42-2C4F-B549-8808-E810B9512DC7}"/>
              </a:ext>
            </a:extLst>
          </p:cNvPr>
          <p:cNvSpPr txBox="1"/>
          <p:nvPr/>
        </p:nvSpPr>
        <p:spPr>
          <a:xfrm>
            <a:off x="1279157" y="2588447"/>
            <a:ext cx="1354338" cy="369332"/>
          </a:xfrm>
          <a:prstGeom prst="rect">
            <a:avLst/>
          </a:prstGeom>
          <a:noFill/>
        </p:spPr>
        <p:txBody>
          <a:bodyPr wrap="square" rtlCol="0">
            <a:spAutoFit/>
          </a:bodyPr>
          <a:lstStyle/>
          <a:p>
            <a:r>
              <a:rPr lang="en-US" dirty="0"/>
              <a:t>Negatives</a:t>
            </a:r>
          </a:p>
        </p:txBody>
      </p:sp>
      <p:cxnSp>
        <p:nvCxnSpPr>
          <p:cNvPr id="12" name="Straight Arrow Connector 11">
            <a:extLst>
              <a:ext uri="{FF2B5EF4-FFF2-40B4-BE49-F238E27FC236}">
                <a16:creationId xmlns:a16="http://schemas.microsoft.com/office/drawing/2014/main" id="{B37CC6AB-A863-094B-8646-4902C75FA073}"/>
              </a:ext>
            </a:extLst>
          </p:cNvPr>
          <p:cNvCxnSpPr>
            <a:cxnSpLocks/>
          </p:cNvCxnSpPr>
          <p:nvPr/>
        </p:nvCxnSpPr>
        <p:spPr>
          <a:xfrm>
            <a:off x="3175238" y="3307611"/>
            <a:ext cx="96012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A57C864-202C-CE41-AC52-C31DA0FE940F}"/>
              </a:ext>
            </a:extLst>
          </p:cNvPr>
          <p:cNvSpPr txBox="1"/>
          <p:nvPr/>
        </p:nvSpPr>
        <p:spPr>
          <a:xfrm>
            <a:off x="3212051" y="2933855"/>
            <a:ext cx="1228361" cy="369332"/>
          </a:xfrm>
          <a:prstGeom prst="rect">
            <a:avLst/>
          </a:prstGeom>
          <a:noFill/>
        </p:spPr>
        <p:txBody>
          <a:bodyPr wrap="square" rtlCol="0">
            <a:spAutoFit/>
          </a:bodyPr>
          <a:lstStyle/>
          <a:p>
            <a:r>
              <a:rPr lang="en-US" dirty="0"/>
              <a:t>Positives</a:t>
            </a:r>
          </a:p>
        </p:txBody>
      </p:sp>
      <p:cxnSp>
        <p:nvCxnSpPr>
          <p:cNvPr id="14" name="Straight Arrow Connector 13">
            <a:extLst>
              <a:ext uri="{FF2B5EF4-FFF2-40B4-BE49-F238E27FC236}">
                <a16:creationId xmlns:a16="http://schemas.microsoft.com/office/drawing/2014/main" id="{A50C04EB-12E7-7A43-A400-4A454D3C6399}"/>
              </a:ext>
            </a:extLst>
          </p:cNvPr>
          <p:cNvCxnSpPr>
            <a:cxnSpLocks/>
          </p:cNvCxnSpPr>
          <p:nvPr/>
        </p:nvCxnSpPr>
        <p:spPr>
          <a:xfrm flipH="1">
            <a:off x="832527" y="3292419"/>
            <a:ext cx="685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39D1753-33F9-2648-B555-3B4BCA597241}"/>
              </a:ext>
            </a:extLst>
          </p:cNvPr>
          <p:cNvSpPr txBox="1"/>
          <p:nvPr/>
        </p:nvSpPr>
        <p:spPr>
          <a:xfrm>
            <a:off x="323529" y="3292419"/>
            <a:ext cx="1208758" cy="369332"/>
          </a:xfrm>
          <a:prstGeom prst="rect">
            <a:avLst/>
          </a:prstGeom>
          <a:noFill/>
        </p:spPr>
        <p:txBody>
          <a:bodyPr wrap="square" rtlCol="0">
            <a:spAutoFit/>
          </a:bodyPr>
          <a:lstStyle/>
          <a:p>
            <a:r>
              <a:rPr lang="en-US" dirty="0"/>
              <a:t>Negatives</a:t>
            </a:r>
          </a:p>
        </p:txBody>
      </p:sp>
      <p:sp>
        <p:nvSpPr>
          <p:cNvPr id="16" name="TextBox 15">
            <a:extLst>
              <a:ext uri="{FF2B5EF4-FFF2-40B4-BE49-F238E27FC236}">
                <a16:creationId xmlns:a16="http://schemas.microsoft.com/office/drawing/2014/main" id="{8BF31885-0E75-C143-9361-8D1E0686E29C}"/>
              </a:ext>
            </a:extLst>
          </p:cNvPr>
          <p:cNvSpPr txBox="1"/>
          <p:nvPr/>
        </p:nvSpPr>
        <p:spPr>
          <a:xfrm>
            <a:off x="4247571" y="1572910"/>
            <a:ext cx="4396000" cy="2585323"/>
          </a:xfrm>
          <a:prstGeom prst="rect">
            <a:avLst/>
          </a:prstGeom>
          <a:noFill/>
        </p:spPr>
        <p:txBody>
          <a:bodyPr wrap="square" rtlCol="0">
            <a:spAutoFit/>
          </a:bodyPr>
          <a:lstStyle/>
          <a:p>
            <a:r>
              <a:rPr lang="en-US" dirty="0"/>
              <a:t>Items that the oracle says are likely </a:t>
            </a:r>
          </a:p>
          <a:p>
            <a:r>
              <a:rPr lang="en-US" dirty="0"/>
              <a:t>positives are treated as positives.  </a:t>
            </a:r>
          </a:p>
          <a:p>
            <a:r>
              <a:rPr lang="en-US" dirty="0"/>
              <a:t>Causes false positives.</a:t>
            </a:r>
          </a:p>
          <a:p>
            <a:endParaRPr lang="en-US" dirty="0"/>
          </a:p>
          <a:p>
            <a:r>
              <a:rPr lang="en-US" dirty="0"/>
              <a:t>Items that oracles says are negative might include false negatives!  So we have a </a:t>
            </a:r>
          </a:p>
          <a:p>
            <a:r>
              <a:rPr lang="en-US" dirty="0"/>
              <a:t>backup Bloom filter to catch false </a:t>
            </a:r>
          </a:p>
          <a:p>
            <a:r>
              <a:rPr lang="en-US" dirty="0"/>
              <a:t>negatives in the set.  Causes additional false positives, avoids false negatives.</a:t>
            </a:r>
          </a:p>
        </p:txBody>
      </p:sp>
      <p:sp>
        <p:nvSpPr>
          <p:cNvPr id="17" name="Rectangle 16">
            <a:extLst>
              <a:ext uri="{FF2B5EF4-FFF2-40B4-BE49-F238E27FC236}">
                <a16:creationId xmlns:a16="http://schemas.microsoft.com/office/drawing/2014/main" id="{2636BE2C-D92C-4445-B48D-81555BF05513}"/>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
        <p:nvSpPr>
          <p:cNvPr id="18" name="Rectangle 17">
            <a:extLst>
              <a:ext uri="{FF2B5EF4-FFF2-40B4-BE49-F238E27FC236}">
                <a16:creationId xmlns:a16="http://schemas.microsoft.com/office/drawing/2014/main" id="{9BFAA078-B400-E942-A5F2-D26DE764F927}"/>
              </a:ext>
            </a:extLst>
          </p:cNvPr>
          <p:cNvSpPr/>
          <p:nvPr/>
        </p:nvSpPr>
        <p:spPr>
          <a:xfrm>
            <a:off x="2339752" y="5975819"/>
            <a:ext cx="4655840" cy="646331"/>
          </a:xfrm>
          <a:prstGeom prst="rect">
            <a:avLst/>
          </a:prstGeom>
        </p:spPr>
        <p:txBody>
          <a:bodyPr wrap="square">
            <a:spAutoFit/>
          </a:bodyPr>
          <a:lstStyle/>
          <a:p>
            <a:r>
              <a:rPr lang="en-US" sz="1200" dirty="0">
                <a:solidFill>
                  <a:srgbClr val="0F05FF"/>
                </a:solidFill>
                <a:latin typeface="NimbusRomNo9L"/>
              </a:rPr>
              <a:t>Michael </a:t>
            </a:r>
            <a:r>
              <a:rPr lang="en-US" sz="1200" dirty="0" err="1">
                <a:solidFill>
                  <a:srgbClr val="0F05FF"/>
                </a:solidFill>
                <a:latin typeface="NimbusRomNo9L"/>
              </a:rPr>
              <a:t>Mitzenmacher</a:t>
            </a:r>
            <a:r>
              <a:rPr lang="en-US" sz="1200" dirty="0">
                <a:solidFill>
                  <a:srgbClr val="0F05FF"/>
                </a:solidFill>
                <a:latin typeface="NimbusRomNo9L"/>
              </a:rPr>
              <a:t>. 2018. A model for learned bloom filters, and optimizing by sandwiching. In Proceedings of the 32nd International Conference on Neural Information Processing Systems (NIPS’18), </a:t>
            </a:r>
            <a:r>
              <a:rPr lang="en-US" sz="1200" b="1" dirty="0">
                <a:solidFill>
                  <a:srgbClr val="FF0000"/>
                </a:solidFill>
                <a:latin typeface="NimbusRomNo9L"/>
              </a:rPr>
              <a:t>2018</a:t>
            </a:r>
            <a:r>
              <a:rPr lang="en-US" sz="1200" dirty="0">
                <a:solidFill>
                  <a:srgbClr val="0F05FF"/>
                </a:solidFill>
                <a:latin typeface="NimbusRomNo9L"/>
              </a:rPr>
              <a:t>.</a:t>
            </a:r>
          </a:p>
        </p:txBody>
      </p:sp>
    </p:spTree>
    <p:extLst>
      <p:ext uri="{BB962C8B-B14F-4D97-AF65-F5344CB8AC3E}">
        <p14:creationId xmlns:p14="http://schemas.microsoft.com/office/powerpoint/2010/main" val="390832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Bloom-Filter</a:t>
            </a:r>
          </a:p>
        </p:txBody>
      </p:sp>
      <p:sp>
        <p:nvSpPr>
          <p:cNvPr id="20483" name="Content Placeholder 2"/>
          <p:cNvSpPr>
            <a:spLocks noGrp="1"/>
          </p:cNvSpPr>
          <p:nvPr>
            <p:ph idx="1"/>
          </p:nvPr>
        </p:nvSpPr>
        <p:spPr>
          <a:xfrm>
            <a:off x="457200" y="1295400"/>
            <a:ext cx="8534400" cy="5410200"/>
          </a:xfrm>
        </p:spPr>
        <p:txBody>
          <a:bodyPr>
            <a:normAutofit/>
          </a:bodyPr>
          <a:lstStyle/>
          <a:p>
            <a:r>
              <a:rPr lang="de-DE" dirty="0"/>
              <a:t>Betrachte: </a:t>
            </a:r>
            <a:r>
              <a:rPr lang="de-DE" b="1" dirty="0"/>
              <a:t>|S| = </a:t>
            </a:r>
            <a:r>
              <a:rPr lang="de-DE" b="1" i="1" dirty="0"/>
              <a:t>m</a:t>
            </a:r>
            <a:r>
              <a:rPr lang="de-DE" b="1" dirty="0"/>
              <a:t>, |B| = </a:t>
            </a:r>
            <a:r>
              <a:rPr lang="de-DE" b="1" i="1" dirty="0" err="1"/>
              <a:t>n</a:t>
            </a:r>
            <a:endParaRPr lang="de-DE" sz="2800" b="1" i="1" dirty="0">
              <a:solidFill>
                <a:srgbClr val="008000"/>
              </a:solidFill>
            </a:endParaRPr>
          </a:p>
          <a:p>
            <a:r>
              <a:rPr lang="de-DE" dirty="0">
                <a:solidFill>
                  <a:srgbClr val="0000FF"/>
                </a:solidFill>
              </a:rPr>
              <a:t>Verwende </a:t>
            </a:r>
            <a:r>
              <a:rPr lang="de-DE" b="1" i="1" dirty="0" err="1">
                <a:solidFill>
                  <a:srgbClr val="0000FF"/>
                </a:solidFill>
              </a:rPr>
              <a:t>k</a:t>
            </a:r>
            <a:r>
              <a:rPr lang="de-DE" dirty="0">
                <a:solidFill>
                  <a:srgbClr val="0000FF"/>
                </a:solidFill>
              </a:rPr>
              <a:t> unabhängige Hash-Funktionen </a:t>
            </a:r>
            <a:r>
              <a:rPr lang="de-DE" b="1" i="1" dirty="0">
                <a:solidFill>
                  <a:srgbClr val="0000FF"/>
                </a:solidFill>
              </a:rPr>
              <a:t>h</a:t>
            </a:r>
            <a:r>
              <a:rPr lang="de-DE" b="1" i="1" baseline="-25000" dirty="0">
                <a:solidFill>
                  <a:srgbClr val="0000FF"/>
                </a:solidFill>
              </a:rPr>
              <a:t>1 </a:t>
            </a:r>
            <a:r>
              <a:rPr lang="de-DE" b="1" i="1" dirty="0">
                <a:solidFill>
                  <a:srgbClr val="0000FF"/>
                </a:solidFill>
              </a:rPr>
              <a:t>,…, </a:t>
            </a:r>
            <a:r>
              <a:rPr lang="de-DE" b="1" i="1" dirty="0" err="1">
                <a:solidFill>
                  <a:srgbClr val="0000FF"/>
                </a:solidFill>
              </a:rPr>
              <a:t>h</a:t>
            </a:r>
            <a:r>
              <a:rPr lang="de-DE" b="1" i="1" baseline="-25000" dirty="0" err="1">
                <a:solidFill>
                  <a:srgbClr val="0000FF"/>
                </a:solidFill>
              </a:rPr>
              <a:t>k</a:t>
            </a:r>
            <a:endParaRPr lang="de-DE" b="1" i="1" baseline="-25000" dirty="0">
              <a:solidFill>
                <a:srgbClr val="0000FF"/>
              </a:solidFill>
            </a:endParaRPr>
          </a:p>
          <a:p>
            <a:r>
              <a:rPr lang="de-DE" b="1" dirty="0">
                <a:solidFill>
                  <a:srgbClr val="D60093"/>
                </a:solidFill>
              </a:rPr>
              <a:t>Initialisierung:</a:t>
            </a:r>
          </a:p>
          <a:p>
            <a:pPr lvl="1"/>
            <a:r>
              <a:rPr lang="de-DE" dirty="0"/>
              <a:t>Besetze </a:t>
            </a:r>
            <a:r>
              <a:rPr lang="de-DE" b="1" dirty="0"/>
              <a:t>B </a:t>
            </a:r>
            <a:r>
              <a:rPr lang="de-DE" dirty="0"/>
              <a:t>mit </a:t>
            </a:r>
            <a:r>
              <a:rPr lang="de-DE" b="1" dirty="0"/>
              <a:t>0en</a:t>
            </a:r>
          </a:p>
          <a:p>
            <a:pPr lvl="1"/>
            <a:r>
              <a:rPr lang="de-DE" dirty="0" err="1"/>
              <a:t>Hashe</a:t>
            </a:r>
            <a:r>
              <a:rPr lang="de-DE" dirty="0"/>
              <a:t> jedes Element </a:t>
            </a:r>
            <a:r>
              <a:rPr lang="de-DE" b="1" i="1" dirty="0"/>
              <a:t>s</a:t>
            </a:r>
            <a:r>
              <a:rPr lang="de-DE" b="1" i="1" dirty="0">
                <a:sym typeface="Symbol"/>
              </a:rPr>
              <a:t> </a:t>
            </a:r>
            <a:r>
              <a:rPr lang="de-DE" b="1" i="1" dirty="0"/>
              <a:t>S</a:t>
            </a:r>
            <a:r>
              <a:rPr lang="de-DE" dirty="0"/>
              <a:t> mit jeder Hash-Funktion </a:t>
            </a:r>
            <a:r>
              <a:rPr lang="de-DE" b="1" i="1" dirty="0"/>
              <a:t>h</a:t>
            </a:r>
            <a:r>
              <a:rPr lang="de-DE" b="1" i="1" baseline="-25000" dirty="0"/>
              <a:t>i</a:t>
            </a:r>
            <a:r>
              <a:rPr lang="de-DE" dirty="0"/>
              <a:t>, </a:t>
            </a:r>
            <a:br>
              <a:rPr lang="de-DE" dirty="0"/>
            </a:br>
            <a:r>
              <a:rPr lang="de-DE" dirty="0"/>
              <a:t>setze </a:t>
            </a:r>
            <a:r>
              <a:rPr lang="de-DE" b="1" dirty="0">
                <a:solidFill>
                  <a:srgbClr val="0000FF"/>
                </a:solidFill>
              </a:rPr>
              <a:t>B[</a:t>
            </a:r>
            <a:r>
              <a:rPr lang="de-DE" b="1" i="1" dirty="0">
                <a:solidFill>
                  <a:srgbClr val="0000FF"/>
                </a:solidFill>
              </a:rPr>
              <a:t>h</a:t>
            </a:r>
            <a:r>
              <a:rPr lang="de-DE" b="1" i="1" baseline="-25000" dirty="0">
                <a:solidFill>
                  <a:srgbClr val="0000FF"/>
                </a:solidFill>
              </a:rPr>
              <a:t>i</a:t>
            </a:r>
            <a:r>
              <a:rPr lang="de-DE" b="1" i="1" dirty="0">
                <a:solidFill>
                  <a:srgbClr val="0000FF"/>
                </a:solidFill>
              </a:rPr>
              <a:t>(s)</a:t>
            </a:r>
            <a:r>
              <a:rPr lang="de-DE" b="1" dirty="0">
                <a:solidFill>
                  <a:srgbClr val="0000FF"/>
                </a:solidFill>
              </a:rPr>
              <a:t>] = 1</a:t>
            </a:r>
            <a:r>
              <a:rPr lang="de-DE" dirty="0"/>
              <a:t>   (für jedes </a:t>
            </a:r>
            <a:r>
              <a:rPr lang="de-DE" b="1" i="1" dirty="0"/>
              <a:t>i = 1,.., </a:t>
            </a:r>
            <a:r>
              <a:rPr lang="de-DE" b="1" i="1" dirty="0" err="1"/>
              <a:t>k</a:t>
            </a:r>
            <a:r>
              <a:rPr lang="de-DE" dirty="0"/>
              <a:t>)</a:t>
            </a:r>
          </a:p>
          <a:p>
            <a:r>
              <a:rPr lang="de-DE" b="1" dirty="0">
                <a:solidFill>
                  <a:srgbClr val="D60093"/>
                </a:solidFill>
              </a:rPr>
              <a:t>Laufzeit:</a:t>
            </a:r>
          </a:p>
          <a:p>
            <a:pPr lvl="1"/>
            <a:r>
              <a:rPr lang="de-DE" dirty="0"/>
              <a:t>Wenn ein Stromelement mit Schlüssel </a:t>
            </a:r>
            <a:r>
              <a:rPr lang="de-DE" b="1" i="1" dirty="0"/>
              <a:t>x</a:t>
            </a:r>
            <a:r>
              <a:rPr lang="de-DE" dirty="0"/>
              <a:t> erscheint</a:t>
            </a:r>
          </a:p>
          <a:p>
            <a:pPr lvl="2"/>
            <a:r>
              <a:rPr lang="de-DE" dirty="0">
                <a:ea typeface="ＭＳ Ｐゴシック" pitchFamily="34" charset="-128"/>
                <a:cs typeface="ＭＳ Ｐゴシック" pitchFamily="34" charset="-128"/>
              </a:rPr>
              <a:t>Falls </a:t>
            </a:r>
            <a:r>
              <a:rPr lang="de-DE" b="1" dirty="0">
                <a:solidFill>
                  <a:srgbClr val="0000FF"/>
                </a:solidFill>
                <a:ea typeface="ＭＳ Ｐゴシック" pitchFamily="34" charset="-128"/>
                <a:cs typeface="ＭＳ Ｐゴシック" pitchFamily="34" charset="-128"/>
              </a:rPr>
              <a:t>B[</a:t>
            </a:r>
            <a:r>
              <a:rPr lang="de-DE" b="1" i="1" dirty="0">
                <a:solidFill>
                  <a:srgbClr val="0000FF"/>
                </a:solidFill>
                <a:ea typeface="ＭＳ Ｐゴシック" pitchFamily="34" charset="-128"/>
                <a:cs typeface="ＭＳ Ｐゴシック" pitchFamily="34" charset="-128"/>
              </a:rPr>
              <a:t>h</a:t>
            </a:r>
            <a:r>
              <a:rPr lang="de-DE" b="1" i="1" baseline="-25000" dirty="0">
                <a:solidFill>
                  <a:srgbClr val="0000FF"/>
                </a:solidFill>
                <a:ea typeface="ＭＳ Ｐゴシック" pitchFamily="34" charset="-128"/>
                <a:cs typeface="ＭＳ Ｐゴシック" pitchFamily="34" charset="-128"/>
              </a:rPr>
              <a:t>i</a:t>
            </a:r>
            <a:r>
              <a:rPr lang="de-DE" b="1" i="1" dirty="0">
                <a:solidFill>
                  <a:srgbClr val="0000FF"/>
                </a:solidFill>
                <a:ea typeface="ＭＳ Ｐゴシック" pitchFamily="34" charset="-128"/>
                <a:cs typeface="ＭＳ Ｐゴシック" pitchFamily="34" charset="-128"/>
              </a:rPr>
              <a:t>(x)</a:t>
            </a:r>
            <a:r>
              <a:rPr lang="de-DE" b="1" dirty="0">
                <a:solidFill>
                  <a:srgbClr val="0000FF"/>
                </a:solidFill>
                <a:ea typeface="ＭＳ Ｐゴシック" pitchFamily="34" charset="-128"/>
                <a:cs typeface="ＭＳ Ｐゴシック" pitchFamily="34" charset="-128"/>
              </a:rPr>
              <a:t>] = 1</a:t>
            </a:r>
            <a:r>
              <a:rPr lang="de-DE" dirty="0">
                <a:ea typeface="ＭＳ Ｐゴシック" pitchFamily="34" charset="-128"/>
                <a:cs typeface="ＭＳ Ｐゴシック" pitchFamily="34" charset="-128"/>
              </a:rPr>
              <a:t> </a:t>
            </a:r>
            <a:r>
              <a:rPr lang="de-DE" b="1" u="sng" dirty="0">
                <a:solidFill>
                  <a:srgbClr val="D60093"/>
                </a:solidFill>
                <a:ea typeface="ＭＳ Ｐゴシック" pitchFamily="34" charset="-128"/>
                <a:cs typeface="ＭＳ Ｐゴシック" pitchFamily="34" charset="-128"/>
              </a:rPr>
              <a:t>für alle </a:t>
            </a:r>
            <a:r>
              <a:rPr lang="de-DE" b="1" i="1" dirty="0">
                <a:solidFill>
                  <a:srgbClr val="0000FF"/>
                </a:solidFill>
                <a:ea typeface="ＭＳ Ｐゴシック" pitchFamily="34" charset="-128"/>
                <a:cs typeface="ＭＳ Ｐゴシック" pitchFamily="34" charset="-128"/>
              </a:rPr>
              <a:t>i </a:t>
            </a:r>
            <a:r>
              <a:rPr lang="de-DE" b="1" dirty="0">
                <a:solidFill>
                  <a:srgbClr val="0000FF"/>
                </a:solidFill>
                <a:ea typeface="ＭＳ Ｐゴシック" pitchFamily="34" charset="-128"/>
                <a:cs typeface="ＭＳ Ｐゴシック" pitchFamily="34" charset="-128"/>
              </a:rPr>
              <a:t>= 1,..., </a:t>
            </a:r>
            <a:r>
              <a:rPr lang="de-DE" b="1" i="1" dirty="0" err="1">
                <a:solidFill>
                  <a:srgbClr val="0000FF"/>
                </a:solidFill>
                <a:ea typeface="ＭＳ Ｐゴシック" pitchFamily="34" charset="-128"/>
                <a:cs typeface="ＭＳ Ｐゴシック" pitchFamily="34" charset="-128"/>
              </a:rPr>
              <a:t>k</a:t>
            </a:r>
            <a:r>
              <a:rPr lang="de-DE" dirty="0">
                <a:ea typeface="ＭＳ Ｐゴシック" pitchFamily="34" charset="-128"/>
                <a:cs typeface="ＭＳ Ｐゴシック" pitchFamily="34" charset="-128"/>
              </a:rPr>
              <a:t> dann deklariere, dass </a:t>
            </a:r>
            <a:r>
              <a:rPr lang="de-DE" b="1" i="1" dirty="0">
                <a:ea typeface="ＭＳ Ｐゴシック" pitchFamily="34" charset="-128"/>
                <a:cs typeface="ＭＳ Ｐゴシック" pitchFamily="34" charset="-128"/>
              </a:rPr>
              <a:t>x</a:t>
            </a:r>
            <a:r>
              <a:rPr lang="de-DE" dirty="0">
                <a:ea typeface="ＭＳ Ｐゴシック" pitchFamily="34" charset="-128"/>
                <a:cs typeface="ＭＳ Ｐゴシック" pitchFamily="34" charset="-128"/>
              </a:rPr>
              <a:t> in</a:t>
            </a:r>
            <a:r>
              <a:rPr lang="de-DE" b="1" dirty="0">
                <a:ea typeface="ＭＳ Ｐゴシック" pitchFamily="34" charset="-128"/>
                <a:cs typeface="ＭＳ Ｐゴシック" pitchFamily="34" charset="-128"/>
              </a:rPr>
              <a:t> </a:t>
            </a:r>
            <a:r>
              <a:rPr lang="de-DE" b="1" i="1" dirty="0">
                <a:ea typeface="ＭＳ Ｐゴシック" pitchFamily="34" charset="-128"/>
                <a:cs typeface="ＭＳ Ｐゴシック" pitchFamily="34" charset="-128"/>
              </a:rPr>
              <a:t>S</a:t>
            </a:r>
          </a:p>
          <a:p>
            <a:pPr lvl="3"/>
            <a:r>
              <a:rPr lang="de-DE" dirty="0">
                <a:ea typeface="ＭＳ Ｐゴシック" pitchFamily="34" charset="-128"/>
                <a:cs typeface="ＭＳ Ｐゴシック" pitchFamily="34" charset="-128"/>
              </a:rPr>
              <a:t>Also, </a:t>
            </a:r>
            <a:r>
              <a:rPr lang="de-DE" b="1" i="1" dirty="0">
                <a:ea typeface="ＭＳ Ｐゴシック" pitchFamily="34" charset="-128"/>
                <a:cs typeface="ＭＳ Ｐゴシック" pitchFamily="34" charset="-128"/>
              </a:rPr>
              <a:t>x</a:t>
            </a:r>
            <a:r>
              <a:rPr lang="de-DE" dirty="0">
                <a:ea typeface="ＭＳ Ｐゴシック" pitchFamily="34" charset="-128"/>
                <a:cs typeface="ＭＳ Ｐゴシック" pitchFamily="34" charset="-128"/>
              </a:rPr>
              <a:t> </a:t>
            </a:r>
            <a:r>
              <a:rPr lang="de-DE" dirty="0" err="1">
                <a:ea typeface="ＭＳ Ｐゴシック" pitchFamily="34" charset="-128"/>
                <a:cs typeface="ＭＳ Ｐゴシック" pitchFamily="34" charset="-128"/>
              </a:rPr>
              <a:t>hasht</a:t>
            </a:r>
            <a:r>
              <a:rPr lang="de-DE" dirty="0">
                <a:ea typeface="ＭＳ Ｐゴシック" pitchFamily="34" charset="-128"/>
                <a:cs typeface="ＭＳ Ｐゴシック" pitchFamily="34" charset="-128"/>
              </a:rPr>
              <a:t> auf ein </a:t>
            </a:r>
            <a:r>
              <a:rPr lang="de-DE" dirty="0" err="1">
                <a:ea typeface="ＭＳ Ｐゴシック" pitchFamily="34" charset="-128"/>
                <a:cs typeface="ＭＳ Ｐゴシック" pitchFamily="34" charset="-128"/>
              </a:rPr>
              <a:t>Hashfeld</a:t>
            </a:r>
            <a:r>
              <a:rPr lang="de-DE" dirty="0">
                <a:ea typeface="ＭＳ Ｐゴシック" pitchFamily="34" charset="-128"/>
                <a:cs typeface="ＭＳ Ｐゴシック" pitchFamily="34" charset="-128"/>
              </a:rPr>
              <a:t> mit </a:t>
            </a:r>
            <a:r>
              <a:rPr lang="de-DE" b="1" dirty="0">
                <a:ea typeface="ＭＳ Ｐゴシック" pitchFamily="34" charset="-128"/>
                <a:cs typeface="ＭＳ Ｐゴシック" pitchFamily="34" charset="-128"/>
              </a:rPr>
              <a:t>1 </a:t>
            </a:r>
            <a:r>
              <a:rPr lang="de-DE" dirty="0">
                <a:ea typeface="ＭＳ Ｐゴシック" pitchFamily="34" charset="-128"/>
                <a:cs typeface="ＭＳ Ｐゴシック" pitchFamily="34" charset="-128"/>
              </a:rPr>
              <a:t>für jede Hash-Funktion </a:t>
            </a:r>
            <a:r>
              <a:rPr lang="de-DE" b="1" i="1" dirty="0">
                <a:ea typeface="ＭＳ Ｐゴシック" pitchFamily="34" charset="-128"/>
                <a:cs typeface="ＭＳ Ｐゴシック" pitchFamily="34" charset="-128"/>
              </a:rPr>
              <a:t>h</a:t>
            </a:r>
            <a:r>
              <a:rPr lang="de-DE" b="1" i="1" baseline="-25000" dirty="0">
                <a:ea typeface="ＭＳ Ｐゴシック" pitchFamily="34" charset="-128"/>
                <a:cs typeface="ＭＳ Ｐゴシック" pitchFamily="34" charset="-128"/>
              </a:rPr>
              <a:t>i</a:t>
            </a:r>
            <a:r>
              <a:rPr lang="de-DE" b="1" i="1" dirty="0"/>
              <a:t>(x)</a:t>
            </a:r>
            <a:endParaRPr lang="de-DE" b="1" i="1" baseline="-25000" dirty="0">
              <a:ea typeface="ＭＳ Ｐゴシック" pitchFamily="34" charset="-128"/>
              <a:cs typeface="ＭＳ Ｐゴシック" pitchFamily="34" charset="-128"/>
            </a:endParaRPr>
          </a:p>
          <a:p>
            <a:pPr lvl="2"/>
            <a:r>
              <a:rPr lang="de-DE" dirty="0">
                <a:ea typeface="ＭＳ Ｐゴシック" pitchFamily="34" charset="-128"/>
                <a:cs typeface="ＭＳ Ｐゴシック" pitchFamily="34" charset="-128"/>
              </a:rPr>
              <a:t>Sonst, ignoriere Element </a:t>
            </a:r>
            <a:r>
              <a:rPr lang="de-DE" b="1" i="1" dirty="0">
                <a:ea typeface="ＭＳ Ｐゴシック" pitchFamily="34" charset="-128"/>
                <a:cs typeface="ＭＳ Ｐゴシック" pitchFamily="34" charset="-128"/>
              </a:rPr>
              <a:t>x</a:t>
            </a:r>
          </a:p>
        </p:txBody>
      </p:sp>
      <p:sp>
        <p:nvSpPr>
          <p:cNvPr id="20486" name="Slide Number Placeholder 5"/>
          <p:cNvSpPr>
            <a:spLocks noGrp="1"/>
          </p:cNvSpPr>
          <p:nvPr>
            <p:ph type="sldNum" sz="quarter" idx="12"/>
          </p:nvPr>
        </p:nvSpPr>
        <p:spPr bwMode="auto">
          <a:noFill/>
          <a:ln>
            <a:miter lim="800000"/>
            <a:headEnd/>
            <a:tailEnd/>
          </a:ln>
        </p:spPr>
        <p:txBody>
          <a:bodyPr/>
          <a:lstStyle/>
          <a:p>
            <a:fld id="{68AC50E9-5C52-4278-A61F-EF38E389DB43}" type="slidenum">
              <a:rPr lang="de-DE" smtClean="0">
                <a:latin typeface="Calibri" pitchFamily="34" charset="0"/>
                <a:ea typeface="ＭＳ Ｐゴシック" pitchFamily="34" charset="-128"/>
              </a:rPr>
              <a:pPr/>
              <a:t>12</a:t>
            </a:fld>
            <a:endParaRPr lang="de-DE" dirty="0">
              <a:latin typeface="Calibri" pitchFamily="34" charset="0"/>
              <a:ea typeface="ＭＳ Ｐゴシック" pitchFamily="34" charset="-128"/>
            </a:endParaRPr>
          </a:p>
        </p:txBody>
      </p:sp>
      <p:sp>
        <p:nvSpPr>
          <p:cNvPr id="3" name="TextBox 2"/>
          <p:cNvSpPr txBox="1"/>
          <p:nvPr/>
        </p:nvSpPr>
        <p:spPr>
          <a:xfrm>
            <a:off x="6692236" y="3677334"/>
            <a:ext cx="1479892" cy="646331"/>
          </a:xfrm>
          <a:prstGeom prst="rect">
            <a:avLst/>
          </a:prstGeom>
          <a:noFill/>
        </p:spPr>
        <p:txBody>
          <a:bodyPr wrap="none" rtlCol="0">
            <a:spAutoFit/>
          </a:bodyPr>
          <a:lstStyle/>
          <a:p>
            <a:r>
              <a:rPr lang="de-DE" dirty="0">
                <a:solidFill>
                  <a:srgbClr val="008000"/>
                </a:solidFill>
                <a:latin typeface="Arial" pitchFamily="34" charset="0"/>
                <a:cs typeface="Arial" pitchFamily="34" charset="0"/>
              </a:rPr>
              <a:t>Es gibt nur </a:t>
            </a:r>
            <a:br>
              <a:rPr lang="de-DE" dirty="0">
                <a:solidFill>
                  <a:srgbClr val="008000"/>
                </a:solidFill>
                <a:latin typeface="Arial" pitchFamily="34" charset="0"/>
                <a:cs typeface="Arial" pitchFamily="34" charset="0"/>
              </a:rPr>
            </a:br>
            <a:r>
              <a:rPr lang="de-DE" i="1" dirty="0">
                <a:solidFill>
                  <a:srgbClr val="008000"/>
                </a:solidFill>
                <a:latin typeface="Arial" pitchFamily="34" charset="0"/>
                <a:cs typeface="Arial" pitchFamily="34" charset="0"/>
              </a:rPr>
              <a:t>ein</a:t>
            </a:r>
            <a:r>
              <a:rPr lang="de-DE" dirty="0">
                <a:solidFill>
                  <a:srgbClr val="008000"/>
                </a:solidFill>
                <a:latin typeface="Arial" pitchFamily="34" charset="0"/>
                <a:cs typeface="Arial" pitchFamily="34" charset="0"/>
              </a:rPr>
              <a:t> </a:t>
            </a:r>
            <a:r>
              <a:rPr lang="de-DE" dirty="0" err="1">
                <a:solidFill>
                  <a:srgbClr val="008000"/>
                </a:solidFill>
                <a:latin typeface="Arial" pitchFamily="34" charset="0"/>
                <a:cs typeface="Arial" pitchFamily="34" charset="0"/>
              </a:rPr>
              <a:t>Bitfeld</a:t>
            </a:r>
            <a:r>
              <a:rPr lang="de-DE" dirty="0">
                <a:solidFill>
                  <a:srgbClr val="008000"/>
                </a:solidFill>
                <a:latin typeface="Arial" pitchFamily="34" charset="0"/>
                <a:cs typeface="Arial" pitchFamily="34" charset="0"/>
              </a:rPr>
              <a:t> B!</a:t>
            </a:r>
            <a:endParaRPr lang="de-DE" dirty="0">
              <a:latin typeface="Arial" pitchFamily="34" charset="0"/>
              <a:cs typeface="Arial" pitchFamily="34" charset="0"/>
            </a:endParaRPr>
          </a:p>
        </p:txBody>
      </p:sp>
      <p:sp>
        <p:nvSpPr>
          <p:cNvPr id="8" name="Footer Placeholder 5">
            <a:extLst>
              <a:ext uri="{FF2B5EF4-FFF2-40B4-BE49-F238E27FC236}">
                <a16:creationId xmlns:a16="http://schemas.microsoft.com/office/drawing/2014/main" id="{BCABFEFC-BCCE-AA41-B2B4-3B91C6B5C8FC}"/>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84821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251520" y="238125"/>
            <a:ext cx="8378130" cy="617538"/>
          </a:xfrm>
        </p:spPr>
        <p:txBody>
          <a:bodyPr/>
          <a:lstStyle/>
          <a:p>
            <a:pPr>
              <a:defRPr/>
            </a:pPr>
            <a:r>
              <a:rPr lang="de-DE"/>
              <a:t>Zusammenfassung</a:t>
            </a:r>
            <a:endParaRPr lang="de-DE" dirty="0"/>
          </a:p>
        </p:txBody>
      </p:sp>
      <p:grpSp>
        <p:nvGrpSpPr>
          <p:cNvPr id="9221" name="Gruppieren 32"/>
          <p:cNvGrpSpPr>
            <a:grpSpLocks/>
          </p:cNvGrpSpPr>
          <p:nvPr/>
        </p:nvGrpSpPr>
        <p:grpSpPr bwMode="auto">
          <a:xfrm>
            <a:off x="3131169" y="3228249"/>
            <a:ext cx="3235105" cy="2281966"/>
            <a:chOff x="3131840" y="3228680"/>
            <a:chExt cx="3233597"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233597" cy="2150060"/>
              <a:chOff x="2157973" y="3330781"/>
              <a:chExt cx="3233597"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2" name="Rechteck 15"/>
              <p:cNvSpPr>
                <a:spLocks noChangeArrowheads="1"/>
              </p:cNvSpPr>
              <p:nvPr/>
            </p:nvSpPr>
            <p:spPr bwMode="gray">
              <a:xfrm>
                <a:off x="2302593" y="3330781"/>
                <a:ext cx="3088977" cy="70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a:cs typeface="Arial" charset="0"/>
                  </a:rPr>
                  <a:t>Approximative Auswertung: Bloom-Filter, Min-Hashing, </a:t>
                </a:r>
                <a:br>
                  <a:rPr lang="de-DE" sz="1600" noProof="1">
                    <a:cs typeface="Arial" charset="0"/>
                  </a:rPr>
                </a:br>
                <a:r>
                  <a:rPr lang="de-DE" sz="1600" noProof="1">
                    <a:cs typeface="Arial" charset="0"/>
                  </a:rPr>
                  <a:t>Stichproben, LSH, CM-, FM-Skizzen</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2" y="2708921"/>
            <a:ext cx="3155381" cy="2258372"/>
            <a:chOff x="5953125" y="2709169"/>
            <a:chExt cx="3155498" cy="2258856"/>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34" name="Rechteck 11"/>
            <p:cNvSpPr>
              <a:spLocks noChangeArrowheads="1"/>
            </p:cNvSpPr>
            <p:nvPr/>
          </p:nvSpPr>
          <p:spPr bwMode="gray">
            <a:xfrm>
              <a:off x="6241172" y="2709169"/>
              <a:ext cx="2867451" cy="59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spcAft>
                  <a:spcPts val="800"/>
                </a:spcAft>
                <a:buClr>
                  <a:srgbClr val="808080"/>
                </a:buClr>
              </a:pPr>
              <a:r>
                <a:rPr lang="de-DE" sz="1600" noProof="1">
                  <a:cs typeface="Arial" charset="0"/>
                </a:rPr>
                <a:t>Learning-based Bloom Filters</a:t>
              </a:r>
            </a:p>
            <a:p>
              <a:pPr>
                <a:spcAft>
                  <a:spcPts val="800"/>
                </a:spcAft>
                <a:buClr>
                  <a:srgbClr val="808080"/>
                </a:buClr>
              </a:pPr>
              <a:r>
                <a:rPr lang="de-DE" sz="1600" noProof="1">
                  <a:cs typeface="Arial" charset="0"/>
                </a:rPr>
                <a:t>Learning-based Freq. Estimation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751126341"/>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Bloom Filter – Analyse (1)</a:t>
            </a:r>
          </a:p>
        </p:txBody>
      </p:sp>
      <p:sp>
        <p:nvSpPr>
          <p:cNvPr id="3" name="Content Placeholder 2"/>
          <p:cNvSpPr>
            <a:spLocks noGrp="1"/>
          </p:cNvSpPr>
          <p:nvPr>
            <p:ph idx="1"/>
          </p:nvPr>
        </p:nvSpPr>
        <p:spPr/>
        <p:txBody>
          <a:bodyPr/>
          <a:lstStyle/>
          <a:p>
            <a:r>
              <a:rPr lang="de-DE" b="1" dirty="0">
                <a:solidFill>
                  <a:srgbClr val="D60093"/>
                </a:solidFill>
              </a:rPr>
              <a:t>Welcher Anteil des Bitfeldes ist mit 1en gefüllt?</a:t>
            </a:r>
          </a:p>
          <a:p>
            <a:pPr lvl="1"/>
            <a:r>
              <a:rPr lang="de-DE" dirty="0">
                <a:ea typeface="ＭＳ Ｐゴシック" pitchFamily="34" charset="-128"/>
                <a:cs typeface="ＭＳ Ｐゴシック" pitchFamily="34" charset="-128"/>
              </a:rPr>
              <a:t>Werfe </a:t>
            </a:r>
            <a:r>
              <a:rPr lang="de-DE" b="1" i="1" dirty="0" err="1">
                <a:ea typeface="ＭＳ Ｐゴシック" pitchFamily="34" charset="-128"/>
                <a:cs typeface="ＭＳ Ｐゴシック" pitchFamily="34" charset="-128"/>
              </a:rPr>
              <a:t>k∙m</a:t>
            </a:r>
            <a:r>
              <a:rPr lang="de-DE" dirty="0">
                <a:ea typeface="ＭＳ Ｐゴシック" pitchFamily="34" charset="-128"/>
                <a:cs typeface="ＭＳ Ｐゴシック" pitchFamily="34" charset="-128"/>
              </a:rPr>
              <a:t> Pfeile auf </a:t>
            </a:r>
            <a:r>
              <a:rPr lang="de-DE" b="1" i="1" dirty="0" err="1">
                <a:ea typeface="ＭＳ Ｐゴシック" pitchFamily="34" charset="-128"/>
                <a:cs typeface="ＭＳ Ｐゴシック" pitchFamily="34" charset="-128"/>
              </a:rPr>
              <a:t>n</a:t>
            </a:r>
            <a:r>
              <a:rPr lang="de-DE" dirty="0">
                <a:ea typeface="ＭＳ Ｐゴシック" pitchFamily="34" charset="-128"/>
                <a:cs typeface="ＭＳ Ｐゴシック" pitchFamily="34" charset="-128"/>
              </a:rPr>
              <a:t> Zielfelder</a:t>
            </a:r>
          </a:p>
          <a:p>
            <a:pPr lvl="1"/>
            <a:r>
              <a:rPr lang="de-DE" dirty="0">
                <a:ea typeface="ＭＳ Ｐゴシック" pitchFamily="34" charset="-128"/>
                <a:cs typeface="ＭＳ Ｐゴシック" pitchFamily="34" charset="-128"/>
              </a:rPr>
              <a:t>Der Anteil an </a:t>
            </a:r>
            <a:r>
              <a:rPr lang="de-DE" b="1" dirty="0">
                <a:ea typeface="ＭＳ Ｐゴシック" pitchFamily="34" charset="-128"/>
                <a:cs typeface="ＭＳ Ｐゴシック" pitchFamily="34" charset="-128"/>
              </a:rPr>
              <a:t>1</a:t>
            </a:r>
            <a:r>
              <a:rPr lang="de-DE" dirty="0">
                <a:ea typeface="ＭＳ Ｐゴシック" pitchFamily="34" charset="-128"/>
                <a:cs typeface="ＭＳ Ｐゴシック" pitchFamily="34" charset="-128"/>
              </a:rPr>
              <a:t>en ist also </a:t>
            </a:r>
            <a:r>
              <a:rPr lang="de-DE" b="1" i="1" dirty="0">
                <a:solidFill>
                  <a:srgbClr val="0000FF"/>
                </a:solidFill>
                <a:ea typeface="ＭＳ Ｐゴシック" pitchFamily="34" charset="-128"/>
                <a:cs typeface="ＭＳ Ｐゴシック" pitchFamily="34" charset="-128"/>
              </a:rPr>
              <a:t>(1 – </a:t>
            </a:r>
            <a:r>
              <a:rPr lang="de-DE" b="1" i="1" dirty="0" err="1">
                <a:solidFill>
                  <a:srgbClr val="0000FF"/>
                </a:solidFill>
                <a:ea typeface="ＭＳ Ｐゴシック" pitchFamily="34" charset="-128"/>
                <a:cs typeface="ＭＳ Ｐゴシック" pitchFamily="34" charset="-128"/>
              </a:rPr>
              <a:t>e</a:t>
            </a:r>
            <a:r>
              <a:rPr lang="de-DE" b="1" i="1" baseline="30000" dirty="0">
                <a:solidFill>
                  <a:srgbClr val="0000FF"/>
                </a:solidFill>
                <a:ea typeface="ＭＳ Ｐゴシック" pitchFamily="34" charset="-128"/>
                <a:cs typeface="ＭＳ Ｐゴシック" pitchFamily="34" charset="-128"/>
              </a:rPr>
              <a:t>-km/</a:t>
            </a:r>
            <a:r>
              <a:rPr lang="de-DE" b="1" i="1" baseline="30000" dirty="0" err="1">
                <a:solidFill>
                  <a:srgbClr val="0000FF"/>
                </a:solidFill>
                <a:ea typeface="ＭＳ Ｐゴシック" pitchFamily="34" charset="-128"/>
                <a:cs typeface="ＭＳ Ｐゴシック" pitchFamily="34" charset="-128"/>
              </a:rPr>
              <a:t>n</a:t>
            </a:r>
            <a:r>
              <a:rPr lang="de-DE" b="1" i="1" dirty="0">
                <a:solidFill>
                  <a:srgbClr val="0000FF"/>
                </a:solidFill>
                <a:ea typeface="ＭＳ Ｐゴシック" pitchFamily="34" charset="-128"/>
                <a:cs typeface="ＭＳ Ｐゴシック" pitchFamily="34" charset="-128"/>
              </a:rPr>
              <a:t>)</a:t>
            </a:r>
          </a:p>
          <a:p>
            <a:pPr lvl="8"/>
            <a:endParaRPr lang="de-DE" dirty="0">
              <a:ea typeface="ＭＳ Ｐゴシック" pitchFamily="34" charset="-128"/>
              <a:cs typeface="ＭＳ Ｐゴシック" pitchFamily="34" charset="-128"/>
            </a:endParaRPr>
          </a:p>
          <a:p>
            <a:r>
              <a:rPr lang="de-DE" dirty="0"/>
              <a:t>Aber wir haben </a:t>
            </a:r>
            <a:r>
              <a:rPr lang="de-DE" b="1" i="1" dirty="0" err="1"/>
              <a:t>k</a:t>
            </a:r>
            <a:r>
              <a:rPr lang="de-DE" dirty="0"/>
              <a:t> unabhängige Hash-Funktionen und wir lassen </a:t>
            </a:r>
            <a:r>
              <a:rPr lang="de-DE" b="1" i="1" dirty="0"/>
              <a:t>x</a:t>
            </a:r>
            <a:r>
              <a:rPr lang="de-DE" dirty="0"/>
              <a:t> nur durch, falls </a:t>
            </a:r>
            <a:r>
              <a:rPr lang="de-DE" b="1" dirty="0"/>
              <a:t>alle </a:t>
            </a:r>
            <a:r>
              <a:rPr lang="de-DE" b="1" i="1" dirty="0" err="1"/>
              <a:t>k</a:t>
            </a:r>
            <a:r>
              <a:rPr lang="de-DE" dirty="0"/>
              <a:t> Hashvorgängen das Element </a:t>
            </a:r>
            <a:r>
              <a:rPr lang="de-DE" b="1" i="1" dirty="0"/>
              <a:t>x</a:t>
            </a:r>
            <a:r>
              <a:rPr lang="de-DE" dirty="0"/>
              <a:t> auf ein </a:t>
            </a:r>
            <a:r>
              <a:rPr lang="de-DE" dirty="0" err="1"/>
              <a:t>Bitfeld</a:t>
            </a:r>
            <a:r>
              <a:rPr lang="de-DE" dirty="0"/>
              <a:t> mit Wert </a:t>
            </a:r>
            <a:r>
              <a:rPr lang="de-DE" b="1" dirty="0"/>
              <a:t>1</a:t>
            </a:r>
            <a:r>
              <a:rPr lang="de-DE" dirty="0"/>
              <a:t> abbilden</a:t>
            </a:r>
            <a:endParaRPr lang="de-DE" b="1" dirty="0"/>
          </a:p>
          <a:p>
            <a:pPr lvl="8"/>
            <a:endParaRPr lang="de-DE" dirty="0"/>
          </a:p>
          <a:p>
            <a:r>
              <a:rPr lang="de-DE" dirty="0"/>
              <a:t>Also ist die </a:t>
            </a:r>
            <a:r>
              <a:rPr lang="de-DE" b="1" dirty="0">
                <a:solidFill>
                  <a:srgbClr val="D70093"/>
                </a:solidFill>
              </a:rPr>
              <a:t>Wahrscheinlichkeit für ein </a:t>
            </a:r>
            <a:br>
              <a:rPr lang="de-DE" dirty="0"/>
            </a:br>
            <a:r>
              <a:rPr lang="de-DE" b="1" dirty="0">
                <a:solidFill>
                  <a:srgbClr val="D60093"/>
                </a:solidFill>
              </a:rPr>
              <a:t>falsch-positives </a:t>
            </a:r>
            <a:r>
              <a:rPr lang="de-DE" dirty="0"/>
              <a:t>Resultat</a:t>
            </a:r>
            <a:r>
              <a:rPr lang="de-DE" b="1" dirty="0"/>
              <a:t> </a:t>
            </a:r>
            <a:r>
              <a:rPr lang="de-DE" b="1" dirty="0">
                <a:solidFill>
                  <a:srgbClr val="0000FF"/>
                </a:solidFill>
              </a:rPr>
              <a:t>= </a:t>
            </a:r>
            <a:r>
              <a:rPr lang="de-DE" b="1" i="1" dirty="0">
                <a:solidFill>
                  <a:srgbClr val="0000FF"/>
                </a:solidFill>
              </a:rPr>
              <a:t>(1 – </a:t>
            </a:r>
            <a:r>
              <a:rPr lang="de-DE" b="1" i="1" dirty="0" err="1">
                <a:solidFill>
                  <a:srgbClr val="0000FF"/>
                </a:solidFill>
              </a:rPr>
              <a:t>e</a:t>
            </a:r>
            <a:r>
              <a:rPr lang="de-DE" b="1" i="1" baseline="30000" dirty="0">
                <a:solidFill>
                  <a:srgbClr val="0000FF"/>
                </a:solidFill>
              </a:rPr>
              <a:t>-km/</a:t>
            </a:r>
            <a:r>
              <a:rPr lang="de-DE" b="1" i="1" baseline="30000" dirty="0" err="1">
                <a:solidFill>
                  <a:srgbClr val="0000FF"/>
                </a:solidFill>
              </a:rPr>
              <a:t>n</a:t>
            </a:r>
            <a:r>
              <a:rPr lang="de-DE" b="1" i="1" dirty="0">
                <a:solidFill>
                  <a:srgbClr val="0000FF"/>
                </a:solidFill>
              </a:rPr>
              <a:t>)</a:t>
            </a:r>
            <a:r>
              <a:rPr lang="de-DE" b="1" i="1" baseline="30000" dirty="0" err="1">
                <a:solidFill>
                  <a:srgbClr val="0000FF"/>
                </a:solidFill>
              </a:rPr>
              <a:t>k</a:t>
            </a:r>
            <a:endParaRPr lang="de-DE" b="1" i="1" dirty="0">
              <a:solidFill>
                <a:srgbClr val="0000FF"/>
              </a:solidFill>
            </a:endParaRPr>
          </a:p>
        </p:txBody>
      </p:sp>
      <p:sp>
        <p:nvSpPr>
          <p:cNvPr id="21510" name="Slide Number Placeholder 5"/>
          <p:cNvSpPr>
            <a:spLocks noGrp="1"/>
          </p:cNvSpPr>
          <p:nvPr>
            <p:ph type="sldNum" sz="quarter" idx="12"/>
          </p:nvPr>
        </p:nvSpPr>
        <p:spPr bwMode="auto">
          <a:noFill/>
          <a:ln>
            <a:miter lim="800000"/>
            <a:headEnd/>
            <a:tailEnd/>
          </a:ln>
        </p:spPr>
        <p:txBody>
          <a:bodyPr/>
          <a:lstStyle/>
          <a:p>
            <a:fld id="{EE1B4746-38C5-4F79-BDF1-F61B2BF67013}" type="slidenum">
              <a:rPr lang="de-DE" smtClean="0">
                <a:latin typeface="Calibri" pitchFamily="34" charset="0"/>
                <a:ea typeface="ＭＳ Ｐゴシック" pitchFamily="34" charset="-128"/>
              </a:rPr>
              <a:pPr/>
              <a:t>13</a:t>
            </a:fld>
            <a:endParaRPr lang="de-DE" dirty="0">
              <a:latin typeface="Calibri" pitchFamily="34" charset="0"/>
              <a:ea typeface="ＭＳ Ｐゴシック" pitchFamily="34" charset="-128"/>
            </a:endParaRPr>
          </a:p>
        </p:txBody>
      </p:sp>
      <p:sp>
        <p:nvSpPr>
          <p:cNvPr id="4" name="Rectangle 3"/>
          <p:cNvSpPr/>
          <p:nvPr/>
        </p:nvSpPr>
        <p:spPr>
          <a:xfrm>
            <a:off x="2482702" y="6252938"/>
            <a:ext cx="4572000" cy="415498"/>
          </a:xfrm>
          <a:prstGeom prst="rect">
            <a:avLst/>
          </a:prstGeom>
        </p:spPr>
        <p:txBody>
          <a:bodyPr>
            <a:spAutoFit/>
          </a:bodyPr>
          <a:lstStyle/>
          <a:p>
            <a:r>
              <a:rPr lang="en-US" sz="1050" dirty="0">
                <a:solidFill>
                  <a:srgbClr val="0F05FF"/>
                </a:solidFill>
                <a:latin typeface="Arial" charset="0"/>
              </a:rPr>
              <a:t>Burton H. Bloom: </a:t>
            </a:r>
            <a:r>
              <a:rPr lang="en-US" sz="1050" i="1" dirty="0">
                <a:solidFill>
                  <a:srgbClr val="0F05FF"/>
                </a:solidFill>
                <a:latin typeface="Arial" charset="0"/>
              </a:rPr>
              <a:t>Space/Time Trade-offs in Hash Coding with Allowable Errors</a:t>
            </a:r>
            <a:r>
              <a:rPr lang="en-US" sz="1050" dirty="0">
                <a:solidFill>
                  <a:srgbClr val="0F05FF"/>
                </a:solidFill>
                <a:latin typeface="Arial" charset="0"/>
              </a:rPr>
              <a:t>. In: </a:t>
            </a:r>
            <a:r>
              <a:rPr lang="en-US" sz="1050" i="1" dirty="0">
                <a:solidFill>
                  <a:srgbClr val="0F05FF"/>
                </a:solidFill>
                <a:latin typeface="Arial" charset="0"/>
              </a:rPr>
              <a:t>Communications of the ACM</a:t>
            </a:r>
            <a:r>
              <a:rPr lang="en-US" sz="1050" dirty="0">
                <a:solidFill>
                  <a:srgbClr val="0F05FF"/>
                </a:solidFill>
                <a:latin typeface="Arial" charset="0"/>
              </a:rPr>
              <a:t>. Band 13, </a:t>
            </a:r>
            <a:r>
              <a:rPr lang="en-US" sz="1050" dirty="0" err="1">
                <a:solidFill>
                  <a:srgbClr val="0F05FF"/>
                </a:solidFill>
                <a:latin typeface="Arial" charset="0"/>
              </a:rPr>
              <a:t>Nr</a:t>
            </a:r>
            <a:r>
              <a:rPr lang="en-US" sz="1050" dirty="0">
                <a:solidFill>
                  <a:srgbClr val="0F05FF"/>
                </a:solidFill>
                <a:latin typeface="Arial" charset="0"/>
              </a:rPr>
              <a:t>. 7, </a:t>
            </a:r>
            <a:r>
              <a:rPr lang="en-US" sz="1050" dirty="0" err="1">
                <a:solidFill>
                  <a:srgbClr val="0F05FF"/>
                </a:solidFill>
                <a:latin typeface="Arial" charset="0"/>
              </a:rPr>
              <a:t>Juli</a:t>
            </a:r>
            <a:r>
              <a:rPr lang="en-US" sz="1050" dirty="0">
                <a:solidFill>
                  <a:srgbClr val="0F05FF"/>
                </a:solidFill>
                <a:latin typeface="Arial" charset="0"/>
              </a:rPr>
              <a:t> </a:t>
            </a:r>
            <a:r>
              <a:rPr lang="en-US" sz="1050" b="1" dirty="0">
                <a:solidFill>
                  <a:srgbClr val="FF0000"/>
                </a:solidFill>
                <a:latin typeface="Arial" charset="0"/>
              </a:rPr>
              <a:t>1970</a:t>
            </a:r>
            <a:endParaRPr lang="en-US" sz="1050" b="1" dirty="0">
              <a:solidFill>
                <a:srgbClr val="FF0000"/>
              </a:solidFill>
            </a:endParaRPr>
          </a:p>
        </p:txBody>
      </p:sp>
      <p:sp>
        <p:nvSpPr>
          <p:cNvPr id="7" name="Footer Placeholder 5">
            <a:extLst>
              <a:ext uri="{FF2B5EF4-FFF2-40B4-BE49-F238E27FC236}">
                <a16:creationId xmlns:a16="http://schemas.microsoft.com/office/drawing/2014/main" id="{060024C6-59D5-C74A-BAED-7EB35BF05483}"/>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712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Bloom-Filter – Analyse (2)</a:t>
            </a:r>
          </a:p>
        </p:txBody>
      </p:sp>
      <p:sp>
        <p:nvSpPr>
          <p:cNvPr id="3" name="Content Placeholder 2"/>
          <p:cNvSpPr>
            <a:spLocks noGrp="1"/>
          </p:cNvSpPr>
          <p:nvPr>
            <p:ph idx="1"/>
          </p:nvPr>
        </p:nvSpPr>
        <p:spPr/>
        <p:txBody>
          <a:bodyPr>
            <a:normAutofit/>
          </a:bodyPr>
          <a:lstStyle/>
          <a:p>
            <a:r>
              <a:rPr lang="de-DE" b="1" i="1" dirty="0">
                <a:solidFill>
                  <a:srgbClr val="008000"/>
                </a:solidFill>
              </a:rPr>
              <a:t>m</a:t>
            </a:r>
            <a:r>
              <a:rPr lang="de-DE" b="1" dirty="0">
                <a:solidFill>
                  <a:srgbClr val="008000"/>
                </a:solidFill>
              </a:rPr>
              <a:t> = 1 </a:t>
            </a:r>
            <a:r>
              <a:rPr lang="de-DE" b="1" dirty="0" err="1">
                <a:solidFill>
                  <a:srgbClr val="008000"/>
                </a:solidFill>
              </a:rPr>
              <a:t>billion</a:t>
            </a:r>
            <a:r>
              <a:rPr lang="de-DE" b="1" dirty="0">
                <a:solidFill>
                  <a:srgbClr val="008000"/>
                </a:solidFill>
              </a:rPr>
              <a:t>, </a:t>
            </a:r>
            <a:r>
              <a:rPr lang="de-DE" b="1" i="1" dirty="0" err="1">
                <a:solidFill>
                  <a:srgbClr val="008000"/>
                </a:solidFill>
              </a:rPr>
              <a:t>n</a:t>
            </a:r>
            <a:r>
              <a:rPr lang="de-DE" b="1" dirty="0">
                <a:solidFill>
                  <a:srgbClr val="008000"/>
                </a:solidFill>
              </a:rPr>
              <a:t> = 8 </a:t>
            </a:r>
            <a:r>
              <a:rPr lang="de-DE" b="1" dirty="0" err="1">
                <a:solidFill>
                  <a:srgbClr val="008000"/>
                </a:solidFill>
              </a:rPr>
              <a:t>billion</a:t>
            </a:r>
            <a:endParaRPr lang="de-DE" b="1" dirty="0">
              <a:solidFill>
                <a:srgbClr val="008000"/>
              </a:solidFill>
            </a:endParaRPr>
          </a:p>
          <a:p>
            <a:pPr lvl="1"/>
            <a:r>
              <a:rPr lang="de-DE" b="1" dirty="0" err="1">
                <a:ea typeface="ＭＳ Ｐゴシック" pitchFamily="34" charset="-128"/>
                <a:cs typeface="ＭＳ Ｐゴシック" pitchFamily="34" charset="-128"/>
              </a:rPr>
              <a:t>k</a:t>
            </a:r>
            <a:r>
              <a:rPr lang="de-DE" b="1" dirty="0">
                <a:ea typeface="ＭＳ Ｐゴシック" pitchFamily="34" charset="-128"/>
                <a:cs typeface="ＭＳ Ｐゴシック" pitchFamily="34" charset="-128"/>
              </a:rPr>
              <a:t> = 1</a:t>
            </a:r>
            <a:r>
              <a:rPr lang="de-DE" dirty="0">
                <a:ea typeface="ＭＳ Ｐゴシック" pitchFamily="34" charset="-128"/>
                <a:cs typeface="ＭＳ Ｐゴシック" pitchFamily="34" charset="-128"/>
              </a:rPr>
              <a:t>: (1 – e</a:t>
            </a:r>
            <a:r>
              <a:rPr lang="de-DE" baseline="30000" dirty="0">
                <a:ea typeface="ＭＳ Ｐゴシック" pitchFamily="34" charset="-128"/>
                <a:cs typeface="ＭＳ Ｐゴシック" pitchFamily="34" charset="-128"/>
              </a:rPr>
              <a:t>-1/8</a:t>
            </a:r>
            <a:r>
              <a:rPr lang="de-DE" dirty="0">
                <a:ea typeface="ＭＳ Ｐゴシック" pitchFamily="34" charset="-128"/>
                <a:cs typeface="ＭＳ Ｐゴシック" pitchFamily="34" charset="-128"/>
              </a:rPr>
              <a:t>) = </a:t>
            </a:r>
            <a:r>
              <a:rPr lang="de-DE" b="1" dirty="0">
                <a:ea typeface="ＭＳ Ｐゴシック" pitchFamily="34" charset="-128"/>
                <a:cs typeface="ＭＳ Ｐゴシック" pitchFamily="34" charset="-128"/>
              </a:rPr>
              <a:t>0.1175</a:t>
            </a:r>
          </a:p>
          <a:p>
            <a:pPr lvl="1"/>
            <a:r>
              <a:rPr lang="de-DE" b="1" dirty="0" err="1">
                <a:ea typeface="ＭＳ Ｐゴシック" pitchFamily="34" charset="-128"/>
                <a:cs typeface="ＭＳ Ｐゴシック" pitchFamily="34" charset="-128"/>
              </a:rPr>
              <a:t>k</a:t>
            </a:r>
            <a:r>
              <a:rPr lang="de-DE" b="1" dirty="0">
                <a:ea typeface="ＭＳ Ｐゴシック" pitchFamily="34" charset="-128"/>
                <a:cs typeface="ＭＳ Ｐゴシック" pitchFamily="34" charset="-128"/>
              </a:rPr>
              <a:t> = 2</a:t>
            </a:r>
            <a:r>
              <a:rPr lang="de-DE" dirty="0">
                <a:ea typeface="ＭＳ Ｐゴシック" pitchFamily="34" charset="-128"/>
                <a:cs typeface="ＭＳ Ｐゴシック" pitchFamily="34" charset="-128"/>
              </a:rPr>
              <a:t>: (1 – e</a:t>
            </a:r>
            <a:r>
              <a:rPr lang="de-DE" baseline="30000" dirty="0">
                <a:ea typeface="ＭＳ Ｐゴシック" pitchFamily="34" charset="-128"/>
                <a:cs typeface="ＭＳ Ｐゴシック" pitchFamily="34" charset="-128"/>
              </a:rPr>
              <a:t>-1/4</a:t>
            </a:r>
            <a:r>
              <a:rPr lang="de-DE" dirty="0">
                <a:ea typeface="ＭＳ Ｐゴシック" pitchFamily="34" charset="-128"/>
                <a:cs typeface="ＭＳ Ｐゴシック" pitchFamily="34" charset="-128"/>
              </a:rPr>
              <a:t>)</a:t>
            </a:r>
            <a:r>
              <a:rPr lang="de-DE" baseline="30000" dirty="0">
                <a:ea typeface="ＭＳ Ｐゴシック" pitchFamily="34" charset="-128"/>
                <a:cs typeface="ＭＳ Ｐゴシック" pitchFamily="34" charset="-128"/>
              </a:rPr>
              <a:t>2</a:t>
            </a:r>
            <a:r>
              <a:rPr lang="de-DE" dirty="0">
                <a:ea typeface="ＭＳ Ｐゴシック" pitchFamily="34" charset="-128"/>
                <a:cs typeface="ＭＳ Ｐゴシック" pitchFamily="34" charset="-128"/>
              </a:rPr>
              <a:t> = </a:t>
            </a:r>
            <a:r>
              <a:rPr lang="de-DE" b="1" dirty="0">
                <a:ea typeface="ＭＳ Ｐゴシック" pitchFamily="34" charset="-128"/>
                <a:cs typeface="ＭＳ Ｐゴシック" pitchFamily="34" charset="-128"/>
              </a:rPr>
              <a:t>0.0493</a:t>
            </a:r>
          </a:p>
          <a:p>
            <a:pPr lvl="8"/>
            <a:endParaRPr lang="de-DE" dirty="0"/>
          </a:p>
          <a:p>
            <a:pPr lvl="8"/>
            <a:endParaRPr lang="de-DE" dirty="0"/>
          </a:p>
          <a:p>
            <a:r>
              <a:rPr lang="de-DE" b="1" dirty="0">
                <a:solidFill>
                  <a:srgbClr val="D60093"/>
                </a:solidFill>
              </a:rPr>
              <a:t>Was passiert, wenn </a:t>
            </a:r>
            <a:r>
              <a:rPr lang="de-DE" b="1" i="1" dirty="0" err="1">
                <a:solidFill>
                  <a:srgbClr val="D60093"/>
                </a:solidFill>
              </a:rPr>
              <a:t>k</a:t>
            </a:r>
            <a:r>
              <a:rPr lang="de-DE" b="1" dirty="0">
                <a:solidFill>
                  <a:srgbClr val="D60093"/>
                </a:solidFill>
              </a:rPr>
              <a:t> steigt?</a:t>
            </a:r>
          </a:p>
          <a:p>
            <a:pPr lvl="8"/>
            <a:endParaRPr lang="de-DE" dirty="0"/>
          </a:p>
          <a:p>
            <a:r>
              <a:rPr lang="de-DE" dirty="0">
                <a:solidFill>
                  <a:srgbClr val="0000FF"/>
                </a:solidFill>
              </a:rPr>
              <a:t>“Optimaler” Wert für</a:t>
            </a:r>
            <a:r>
              <a:rPr lang="de-DE" dirty="0"/>
              <a:t> </a:t>
            </a:r>
            <a:r>
              <a:rPr lang="de-DE" b="1" i="1" dirty="0" err="1">
                <a:solidFill>
                  <a:srgbClr val="0000FF"/>
                </a:solidFill>
              </a:rPr>
              <a:t>k</a:t>
            </a:r>
            <a:r>
              <a:rPr lang="de-DE" dirty="0">
                <a:solidFill>
                  <a:srgbClr val="0000FF"/>
                </a:solidFill>
              </a:rPr>
              <a:t>:</a:t>
            </a:r>
            <a:r>
              <a:rPr lang="de-DE" b="1" dirty="0"/>
              <a:t> </a:t>
            </a:r>
            <a:r>
              <a:rPr lang="de-DE" b="1" i="1" dirty="0" err="1"/>
              <a:t>n</a:t>
            </a:r>
            <a:r>
              <a:rPr lang="de-DE" b="1" i="1" dirty="0"/>
              <a:t>/m </a:t>
            </a:r>
            <a:r>
              <a:rPr lang="de-DE" b="1" dirty="0" err="1"/>
              <a:t>ln</a:t>
            </a:r>
            <a:r>
              <a:rPr lang="de-DE" b="1" dirty="0"/>
              <a:t>(2)</a:t>
            </a:r>
          </a:p>
          <a:p>
            <a:pPr lvl="1"/>
            <a:r>
              <a:rPr lang="de-DE" b="1" dirty="0">
                <a:solidFill>
                  <a:srgbClr val="008000"/>
                </a:solidFill>
              </a:rPr>
              <a:t>In unserem Fall:</a:t>
            </a:r>
            <a:r>
              <a:rPr lang="de-DE" dirty="0"/>
              <a:t> Optimal ist </a:t>
            </a:r>
            <a:r>
              <a:rPr lang="de-DE" b="1" dirty="0" err="1"/>
              <a:t>k</a:t>
            </a:r>
            <a:r>
              <a:rPr lang="de-DE" b="1" dirty="0"/>
              <a:t> =</a:t>
            </a:r>
            <a:r>
              <a:rPr lang="de-DE" dirty="0"/>
              <a:t> </a:t>
            </a:r>
            <a:r>
              <a:rPr lang="de-DE" b="1" dirty="0"/>
              <a:t>8 </a:t>
            </a:r>
            <a:r>
              <a:rPr lang="de-DE" b="1" dirty="0" err="1"/>
              <a:t>ln</a:t>
            </a:r>
            <a:r>
              <a:rPr lang="de-DE" b="1" dirty="0"/>
              <a:t>(2) = 5.54 ≈ 6</a:t>
            </a:r>
          </a:p>
          <a:p>
            <a:pPr lvl="2"/>
            <a:r>
              <a:rPr lang="de-DE" b="1" dirty="0">
                <a:ea typeface="ＭＳ Ｐゴシック" pitchFamily="34" charset="-128"/>
                <a:cs typeface="ＭＳ Ｐゴシック" pitchFamily="34" charset="-128"/>
              </a:rPr>
              <a:t>Fehler bei </a:t>
            </a:r>
            <a:r>
              <a:rPr lang="de-DE" b="1" dirty="0" err="1">
                <a:ea typeface="ＭＳ Ｐゴシック" pitchFamily="34" charset="-128"/>
                <a:cs typeface="ＭＳ Ｐゴシック" pitchFamily="34" charset="-128"/>
              </a:rPr>
              <a:t>k</a:t>
            </a:r>
            <a:r>
              <a:rPr lang="de-DE" b="1" dirty="0">
                <a:ea typeface="ＭＳ Ｐゴシック" pitchFamily="34" charset="-128"/>
                <a:cs typeface="ＭＳ Ｐゴシック" pitchFamily="34" charset="-128"/>
              </a:rPr>
              <a:t> = 6</a:t>
            </a:r>
            <a:r>
              <a:rPr lang="de-DE" dirty="0">
                <a:ea typeface="ＭＳ Ｐゴシック" pitchFamily="34" charset="-128"/>
                <a:cs typeface="ＭＳ Ｐゴシック" pitchFamily="34" charset="-128"/>
              </a:rPr>
              <a:t>: (1 – e</a:t>
            </a:r>
            <a:r>
              <a:rPr lang="de-DE" baseline="30000" dirty="0">
                <a:ea typeface="ＭＳ Ｐゴシック" pitchFamily="34" charset="-128"/>
                <a:cs typeface="ＭＳ Ｐゴシック" pitchFamily="34" charset="-128"/>
              </a:rPr>
              <a:t>-6/8</a:t>
            </a:r>
            <a:r>
              <a:rPr lang="de-DE" dirty="0">
                <a:ea typeface="ＭＳ Ｐゴシック" pitchFamily="34" charset="-128"/>
                <a:cs typeface="ＭＳ Ｐゴシック" pitchFamily="34" charset="-128"/>
              </a:rPr>
              <a:t>)</a:t>
            </a:r>
            <a:r>
              <a:rPr lang="de-DE" baseline="30000" dirty="0">
                <a:ea typeface="ＭＳ Ｐゴシック" pitchFamily="34" charset="-128"/>
                <a:cs typeface="ＭＳ Ｐゴシック" pitchFamily="34" charset="-128"/>
              </a:rPr>
              <a:t>6</a:t>
            </a:r>
            <a:r>
              <a:rPr lang="de-DE" dirty="0">
                <a:ea typeface="ＭＳ Ｐゴシック" pitchFamily="34" charset="-128"/>
                <a:cs typeface="ＭＳ Ｐゴシック" pitchFamily="34" charset="-128"/>
              </a:rPr>
              <a:t> = </a:t>
            </a:r>
            <a:r>
              <a:rPr lang="de-DE" b="1" dirty="0">
                <a:ea typeface="ＭＳ Ｐゴシック" pitchFamily="34" charset="-128"/>
                <a:cs typeface="ＭＳ Ｐゴシック" pitchFamily="34" charset="-128"/>
              </a:rPr>
              <a:t>0.0215</a:t>
            </a:r>
          </a:p>
          <a:p>
            <a:pPr lvl="2"/>
            <a:endParaRPr lang="de-DE" b="1" dirty="0"/>
          </a:p>
        </p:txBody>
      </p:sp>
      <p:sp>
        <p:nvSpPr>
          <p:cNvPr id="22534" name="Slide Number Placeholder 5"/>
          <p:cNvSpPr>
            <a:spLocks noGrp="1"/>
          </p:cNvSpPr>
          <p:nvPr>
            <p:ph type="sldNum" sz="quarter" idx="12"/>
          </p:nvPr>
        </p:nvSpPr>
        <p:spPr bwMode="auto">
          <a:noFill/>
          <a:ln>
            <a:miter lim="800000"/>
            <a:headEnd/>
            <a:tailEnd/>
          </a:ln>
        </p:spPr>
        <p:txBody>
          <a:bodyPr/>
          <a:lstStyle/>
          <a:p>
            <a:fld id="{2C448A88-6C53-4994-AA88-15CBB6D5A2DE}" type="slidenum">
              <a:rPr lang="de-DE" smtClean="0">
                <a:latin typeface="Calibri" pitchFamily="34" charset="0"/>
                <a:ea typeface="ＭＳ Ｐゴシック" pitchFamily="34" charset="-128"/>
              </a:rPr>
              <a:pPr/>
              <a:t>14</a:t>
            </a:fld>
            <a:endParaRPr lang="de-DE" dirty="0">
              <a:latin typeface="Calibri" pitchFamily="34" charset="0"/>
              <a:ea typeface="ＭＳ Ｐゴシック" pitchFamily="34" charset="-128"/>
            </a:endParaRPr>
          </a:p>
        </p:txBody>
      </p:sp>
      <p:grpSp>
        <p:nvGrpSpPr>
          <p:cNvPr id="10" name="Group 9"/>
          <p:cNvGrpSpPr/>
          <p:nvPr/>
        </p:nvGrpSpPr>
        <p:grpSpPr>
          <a:xfrm>
            <a:off x="5480433" y="1219200"/>
            <a:ext cx="3966473" cy="3154947"/>
            <a:chOff x="5084520" y="1219200"/>
            <a:chExt cx="4665591" cy="3711029"/>
          </a:xfrm>
        </p:grpSpPr>
        <p:pic>
          <p:nvPicPr>
            <p:cNvPr id="4098" name="Picture 2"/>
            <p:cNvPicPr>
              <a:picLocks noChangeAspect="1" noChangeArrowheads="1"/>
            </p:cNvPicPr>
            <p:nvPr/>
          </p:nvPicPr>
          <p:blipFill>
            <a:blip r:embed="rId2" cstate="print"/>
            <a:srcRect/>
            <a:stretch>
              <a:fillRect/>
            </a:stretch>
          </p:blipFill>
          <p:spPr bwMode="auto">
            <a:xfrm>
              <a:off x="5181600" y="1219200"/>
              <a:ext cx="3962400" cy="3566492"/>
            </a:xfrm>
            <a:prstGeom prst="rect">
              <a:avLst/>
            </a:prstGeom>
            <a:noFill/>
            <a:ln w="9525">
              <a:noFill/>
              <a:miter lim="800000"/>
              <a:headEnd/>
              <a:tailEnd/>
            </a:ln>
            <a:effectLst/>
          </p:spPr>
        </p:pic>
        <p:sp>
          <p:nvSpPr>
            <p:cNvPr id="8" name="TextBox 7"/>
            <p:cNvSpPr txBox="1"/>
            <p:nvPr/>
          </p:nvSpPr>
          <p:spPr>
            <a:xfrm>
              <a:off x="5867400" y="4495800"/>
              <a:ext cx="3882711" cy="434429"/>
            </a:xfrm>
            <a:prstGeom prst="rect">
              <a:avLst/>
            </a:prstGeom>
            <a:noFill/>
          </p:spPr>
          <p:txBody>
            <a:bodyPr wrap="none" rtlCol="0">
              <a:spAutoFit/>
            </a:bodyPr>
            <a:lstStyle/>
            <a:p>
              <a:r>
                <a:rPr lang="de-DE" b="1" dirty="0" err="1">
                  <a:solidFill>
                    <a:srgbClr val="008000"/>
                  </a:solidFill>
                  <a:latin typeface="Arial" pitchFamily="34" charset="0"/>
                  <a:cs typeface="Arial" pitchFamily="34" charset="0"/>
                </a:rPr>
                <a:t>Number</a:t>
              </a:r>
              <a:r>
                <a:rPr lang="de-DE" b="1" dirty="0">
                  <a:solidFill>
                    <a:srgbClr val="008000"/>
                  </a:solidFill>
                  <a:latin typeface="Arial" pitchFamily="34" charset="0"/>
                  <a:cs typeface="Arial" pitchFamily="34" charset="0"/>
                </a:rPr>
                <a:t> </a:t>
              </a:r>
              <a:r>
                <a:rPr lang="de-DE" b="1" dirty="0" err="1">
                  <a:solidFill>
                    <a:srgbClr val="008000"/>
                  </a:solidFill>
                  <a:latin typeface="Arial" pitchFamily="34" charset="0"/>
                  <a:cs typeface="Arial" pitchFamily="34" charset="0"/>
                </a:rPr>
                <a:t>of</a:t>
              </a:r>
              <a:r>
                <a:rPr lang="de-DE" b="1" dirty="0">
                  <a:solidFill>
                    <a:srgbClr val="008000"/>
                  </a:solidFill>
                  <a:latin typeface="Arial" pitchFamily="34" charset="0"/>
                  <a:cs typeface="Arial" pitchFamily="34" charset="0"/>
                </a:rPr>
                <a:t> </a:t>
              </a:r>
              <a:r>
                <a:rPr lang="de-DE" b="1" dirty="0" err="1">
                  <a:solidFill>
                    <a:srgbClr val="008000"/>
                  </a:solidFill>
                  <a:latin typeface="Arial" pitchFamily="34" charset="0"/>
                  <a:cs typeface="Arial" pitchFamily="34" charset="0"/>
                </a:rPr>
                <a:t>hash</a:t>
              </a:r>
              <a:r>
                <a:rPr lang="de-DE" b="1" dirty="0">
                  <a:solidFill>
                    <a:srgbClr val="008000"/>
                  </a:solidFill>
                  <a:latin typeface="Arial" pitchFamily="34" charset="0"/>
                  <a:cs typeface="Arial" pitchFamily="34" charset="0"/>
                </a:rPr>
                <a:t> </a:t>
              </a:r>
              <a:r>
                <a:rPr lang="de-DE" b="1" dirty="0" err="1">
                  <a:solidFill>
                    <a:srgbClr val="008000"/>
                  </a:solidFill>
                  <a:latin typeface="Arial" pitchFamily="34" charset="0"/>
                  <a:cs typeface="Arial" pitchFamily="34" charset="0"/>
                </a:rPr>
                <a:t>functions</a:t>
              </a:r>
              <a:r>
                <a:rPr lang="de-DE" b="1" dirty="0">
                  <a:solidFill>
                    <a:srgbClr val="008000"/>
                  </a:solidFill>
                  <a:latin typeface="Arial" pitchFamily="34" charset="0"/>
                  <a:cs typeface="Arial" pitchFamily="34" charset="0"/>
                </a:rPr>
                <a:t>, </a:t>
              </a:r>
              <a:r>
                <a:rPr lang="de-DE" b="1" i="1" dirty="0" err="1">
                  <a:solidFill>
                    <a:srgbClr val="008000"/>
                  </a:solidFill>
                  <a:latin typeface="Arial" pitchFamily="34" charset="0"/>
                  <a:cs typeface="Arial" pitchFamily="34" charset="0"/>
                </a:rPr>
                <a:t>k</a:t>
              </a:r>
              <a:endParaRPr lang="de-DE" b="1" i="1" dirty="0">
                <a:solidFill>
                  <a:srgbClr val="008000"/>
                </a:solidFill>
                <a:latin typeface="Arial" pitchFamily="34" charset="0"/>
                <a:cs typeface="Arial" pitchFamily="34" charset="0"/>
              </a:endParaRPr>
            </a:p>
          </p:txBody>
        </p:sp>
        <p:sp>
          <p:nvSpPr>
            <p:cNvPr id="9" name="TextBox 8"/>
            <p:cNvSpPr txBox="1"/>
            <p:nvPr/>
          </p:nvSpPr>
          <p:spPr>
            <a:xfrm rot="16200000">
              <a:off x="3918500" y="3114530"/>
              <a:ext cx="2766470" cy="434429"/>
            </a:xfrm>
            <a:prstGeom prst="rect">
              <a:avLst/>
            </a:prstGeom>
            <a:noFill/>
          </p:spPr>
          <p:txBody>
            <a:bodyPr wrap="none" rtlCol="0">
              <a:spAutoFit/>
            </a:bodyPr>
            <a:lstStyle/>
            <a:p>
              <a:r>
                <a:rPr lang="de-DE" b="1" dirty="0" err="1">
                  <a:solidFill>
                    <a:srgbClr val="008000"/>
                  </a:solidFill>
                  <a:latin typeface="Arial" pitchFamily="34" charset="0"/>
                  <a:cs typeface="Arial" pitchFamily="34" charset="0"/>
                </a:rPr>
                <a:t>False</a:t>
              </a:r>
              <a:r>
                <a:rPr lang="de-DE" b="1" dirty="0">
                  <a:solidFill>
                    <a:srgbClr val="008000"/>
                  </a:solidFill>
                  <a:latin typeface="Arial" pitchFamily="34" charset="0"/>
                  <a:cs typeface="Arial" pitchFamily="34" charset="0"/>
                </a:rPr>
                <a:t> positive prob.</a:t>
              </a:r>
            </a:p>
          </p:txBody>
        </p:sp>
      </p:grpSp>
      <p:sp>
        <p:nvSpPr>
          <p:cNvPr id="12" name="Footer Placeholder 5">
            <a:extLst>
              <a:ext uri="{FF2B5EF4-FFF2-40B4-BE49-F238E27FC236}">
                <a16:creationId xmlns:a16="http://schemas.microsoft.com/office/drawing/2014/main" id="{2C91628D-F425-6742-A474-5DC136F9C8F1}"/>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20032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Bloom Filter: Zusammenfassung</a:t>
            </a:r>
          </a:p>
        </p:txBody>
      </p:sp>
      <p:sp>
        <p:nvSpPr>
          <p:cNvPr id="23555" name="Content Placeholder 2"/>
          <p:cNvSpPr>
            <a:spLocks noGrp="1"/>
          </p:cNvSpPr>
          <p:nvPr>
            <p:ph idx="1"/>
          </p:nvPr>
        </p:nvSpPr>
        <p:spPr/>
        <p:txBody>
          <a:bodyPr/>
          <a:lstStyle/>
          <a:p>
            <a:r>
              <a:rPr lang="de-DE" b="1" dirty="0">
                <a:solidFill>
                  <a:srgbClr val="0000FF"/>
                </a:solidFill>
              </a:rPr>
              <a:t>Bloom-Filter garantieren, dass falsch-positive Ausgaben selten sind und verwenden begrenzten Speicher</a:t>
            </a:r>
          </a:p>
          <a:p>
            <a:pPr lvl="1"/>
            <a:r>
              <a:rPr lang="de-DE" dirty="0">
                <a:ea typeface="ＭＳ Ｐゴシック" pitchFamily="34" charset="-128"/>
                <a:cs typeface="ＭＳ Ｐゴシック" pitchFamily="34" charset="-128"/>
              </a:rPr>
              <a:t>Gut zur Vorverarbeitung bevor teure Tests durchgeführt werden</a:t>
            </a:r>
          </a:p>
          <a:p>
            <a:r>
              <a:rPr lang="de-DE" b="1" dirty="0">
                <a:solidFill>
                  <a:srgbClr val="D60093"/>
                </a:solidFill>
              </a:rPr>
              <a:t>Geeignet für Hardware-Implementation</a:t>
            </a:r>
          </a:p>
          <a:p>
            <a:pPr lvl="1"/>
            <a:r>
              <a:rPr lang="de-DE" dirty="0">
                <a:ea typeface="ＭＳ Ｐゴシック" pitchFamily="34" charset="-128"/>
                <a:cs typeface="ＭＳ Ｐゴシック" pitchFamily="34" charset="-128"/>
              </a:rPr>
              <a:t>Hash-Vorgänge können parallelisiert werden</a:t>
            </a:r>
          </a:p>
          <a:p>
            <a:pPr lvl="8"/>
            <a:endParaRPr lang="de-DE" dirty="0">
              <a:ea typeface="ＭＳ Ｐゴシック" pitchFamily="34" charset="-128"/>
              <a:cs typeface="ＭＳ Ｐゴシック" pitchFamily="34" charset="-128"/>
            </a:endParaRPr>
          </a:p>
          <a:p>
            <a:r>
              <a:rPr lang="de-DE" dirty="0">
                <a:solidFill>
                  <a:srgbClr val="008000"/>
                </a:solidFill>
                <a:ea typeface="ＭＳ Ｐゴシック" pitchFamily="34" charset="-128"/>
                <a:cs typeface="ＭＳ Ｐゴシック" pitchFamily="34" charset="-128"/>
              </a:rPr>
              <a:t>Ist es besser, </a:t>
            </a:r>
            <a:r>
              <a:rPr lang="de-DE" b="1" dirty="0">
                <a:solidFill>
                  <a:srgbClr val="0000FF"/>
                </a:solidFill>
                <a:ea typeface="ＭＳ Ｐゴシック" pitchFamily="34" charset="-128"/>
                <a:cs typeface="ＭＳ Ｐゴシック" pitchFamily="34" charset="-128"/>
              </a:rPr>
              <a:t>1</a:t>
            </a:r>
            <a:r>
              <a:rPr lang="de-DE" dirty="0">
                <a:solidFill>
                  <a:srgbClr val="0000FF"/>
                </a:solidFill>
                <a:ea typeface="ＭＳ Ｐゴシック" pitchFamily="34" charset="-128"/>
                <a:cs typeface="ＭＳ Ｐゴシック" pitchFamily="34" charset="-128"/>
              </a:rPr>
              <a:t> großes </a:t>
            </a:r>
            <a:r>
              <a:rPr lang="de-DE" b="1" dirty="0">
                <a:solidFill>
                  <a:srgbClr val="0000FF"/>
                </a:solidFill>
                <a:ea typeface="ＭＳ Ｐゴシック" pitchFamily="34" charset="-128"/>
                <a:cs typeface="ＭＳ Ｐゴシック" pitchFamily="34" charset="-128"/>
              </a:rPr>
              <a:t>B</a:t>
            </a:r>
            <a:r>
              <a:rPr lang="de-DE" dirty="0">
                <a:solidFill>
                  <a:srgbClr val="008000"/>
                </a:solidFill>
                <a:ea typeface="ＭＳ Ｐゴシック" pitchFamily="34" charset="-128"/>
                <a:cs typeface="ＭＳ Ｐゴシック" pitchFamily="34" charset="-128"/>
              </a:rPr>
              <a:t> zu haben oder </a:t>
            </a:r>
            <a:r>
              <a:rPr lang="de-DE" b="1" i="1" dirty="0" err="1">
                <a:solidFill>
                  <a:srgbClr val="D60093"/>
                </a:solidFill>
                <a:ea typeface="ＭＳ Ｐゴシック" pitchFamily="34" charset="-128"/>
                <a:cs typeface="ＭＳ Ｐゴシック" pitchFamily="34" charset="-128"/>
              </a:rPr>
              <a:t>k</a:t>
            </a:r>
            <a:r>
              <a:rPr lang="de-DE" dirty="0">
                <a:solidFill>
                  <a:srgbClr val="D60093"/>
                </a:solidFill>
                <a:ea typeface="ＭＳ Ｐゴシック" pitchFamily="34" charset="-128"/>
                <a:cs typeface="ＭＳ Ｐゴシック" pitchFamily="34" charset="-128"/>
              </a:rPr>
              <a:t> kleine </a:t>
            </a:r>
            <a:r>
              <a:rPr lang="de-DE" b="1" dirty="0" err="1">
                <a:solidFill>
                  <a:srgbClr val="D60093"/>
                </a:solidFill>
                <a:ea typeface="ＭＳ Ｐゴシック" pitchFamily="34" charset="-128"/>
                <a:cs typeface="ＭＳ Ｐゴシック" pitchFamily="34" charset="-128"/>
              </a:rPr>
              <a:t>B</a:t>
            </a:r>
            <a:r>
              <a:rPr lang="de-DE" dirty="0" err="1">
                <a:solidFill>
                  <a:srgbClr val="D60093"/>
                </a:solidFill>
                <a:ea typeface="ＭＳ Ｐゴシック" pitchFamily="34" charset="-128"/>
                <a:cs typeface="ＭＳ Ｐゴシック" pitchFamily="34" charset="-128"/>
              </a:rPr>
              <a:t>s</a:t>
            </a:r>
            <a:r>
              <a:rPr lang="de-DE" dirty="0">
                <a:solidFill>
                  <a:srgbClr val="008000"/>
                </a:solidFill>
                <a:ea typeface="ＭＳ Ｐゴシック" pitchFamily="34" charset="-128"/>
                <a:cs typeface="ＭＳ Ｐゴシック" pitchFamily="34" charset="-128"/>
              </a:rPr>
              <a:t>?</a:t>
            </a:r>
          </a:p>
          <a:p>
            <a:pPr lvl="1"/>
            <a:r>
              <a:rPr lang="de-DE" b="1" dirty="0"/>
              <a:t>Es ist gleich:</a:t>
            </a:r>
            <a:r>
              <a:rPr lang="de-DE" b="1" i="1" dirty="0">
                <a:solidFill>
                  <a:srgbClr val="0000FF"/>
                </a:solidFill>
              </a:rPr>
              <a:t> (1 – </a:t>
            </a:r>
            <a:r>
              <a:rPr lang="de-DE" b="1" i="1" dirty="0" err="1">
                <a:solidFill>
                  <a:srgbClr val="0000FF"/>
                </a:solidFill>
              </a:rPr>
              <a:t>e</a:t>
            </a:r>
            <a:r>
              <a:rPr lang="de-DE" b="1" i="1" baseline="30000" dirty="0">
                <a:solidFill>
                  <a:srgbClr val="0000FF"/>
                </a:solidFill>
              </a:rPr>
              <a:t>-km/</a:t>
            </a:r>
            <a:r>
              <a:rPr lang="de-DE" b="1" i="1" baseline="30000" dirty="0" err="1">
                <a:solidFill>
                  <a:srgbClr val="0000FF"/>
                </a:solidFill>
              </a:rPr>
              <a:t>n</a:t>
            </a:r>
            <a:r>
              <a:rPr lang="de-DE" b="1" i="1" dirty="0">
                <a:solidFill>
                  <a:srgbClr val="0000FF"/>
                </a:solidFill>
              </a:rPr>
              <a:t>)</a:t>
            </a:r>
            <a:r>
              <a:rPr lang="de-DE" b="1" i="1" baseline="30000" dirty="0" err="1">
                <a:solidFill>
                  <a:srgbClr val="0000FF"/>
                </a:solidFill>
              </a:rPr>
              <a:t>k</a:t>
            </a:r>
            <a:r>
              <a:rPr lang="de-DE" b="1" i="1" baseline="30000" dirty="0">
                <a:solidFill>
                  <a:srgbClr val="0000FF"/>
                </a:solidFill>
              </a:rPr>
              <a:t>  </a:t>
            </a:r>
            <a:r>
              <a:rPr lang="de-DE" dirty="0"/>
              <a:t>vs. </a:t>
            </a:r>
            <a:r>
              <a:rPr lang="de-DE" b="1" i="1" dirty="0">
                <a:solidFill>
                  <a:srgbClr val="D60093"/>
                </a:solidFill>
              </a:rPr>
              <a:t>(1 – </a:t>
            </a:r>
            <a:r>
              <a:rPr lang="de-DE" b="1" i="1" dirty="0" err="1">
                <a:solidFill>
                  <a:srgbClr val="D60093"/>
                </a:solidFill>
              </a:rPr>
              <a:t>e</a:t>
            </a:r>
            <a:r>
              <a:rPr lang="de-DE" b="1" i="1" baseline="30000" dirty="0">
                <a:solidFill>
                  <a:srgbClr val="D60093"/>
                </a:solidFill>
              </a:rPr>
              <a:t>-m/(</a:t>
            </a:r>
            <a:r>
              <a:rPr lang="de-DE" b="1" i="1" baseline="30000" dirty="0" err="1">
                <a:solidFill>
                  <a:srgbClr val="D60093"/>
                </a:solidFill>
              </a:rPr>
              <a:t>n</a:t>
            </a:r>
            <a:r>
              <a:rPr lang="de-DE" b="1" i="1" baseline="30000" dirty="0">
                <a:solidFill>
                  <a:srgbClr val="D60093"/>
                </a:solidFill>
              </a:rPr>
              <a:t>/</a:t>
            </a:r>
            <a:r>
              <a:rPr lang="de-DE" b="1" i="1" baseline="30000" dirty="0" err="1">
                <a:solidFill>
                  <a:srgbClr val="D60093"/>
                </a:solidFill>
              </a:rPr>
              <a:t>k</a:t>
            </a:r>
            <a:r>
              <a:rPr lang="de-DE" b="1" i="1" baseline="30000" dirty="0">
                <a:solidFill>
                  <a:srgbClr val="D60093"/>
                </a:solidFill>
              </a:rPr>
              <a:t>)</a:t>
            </a:r>
            <a:r>
              <a:rPr lang="de-DE" b="1" i="1" dirty="0">
                <a:solidFill>
                  <a:srgbClr val="D60093"/>
                </a:solidFill>
              </a:rPr>
              <a:t>)</a:t>
            </a:r>
            <a:r>
              <a:rPr lang="de-DE" b="1" i="1" baseline="30000" dirty="0" err="1">
                <a:solidFill>
                  <a:srgbClr val="D60093"/>
                </a:solidFill>
              </a:rPr>
              <a:t>k</a:t>
            </a:r>
            <a:endParaRPr lang="de-DE" b="1" i="1" dirty="0">
              <a:solidFill>
                <a:srgbClr val="D60093"/>
              </a:solidFill>
            </a:endParaRPr>
          </a:p>
          <a:p>
            <a:pPr lvl="1"/>
            <a:r>
              <a:rPr lang="de-DE" dirty="0">
                <a:solidFill>
                  <a:srgbClr val="008000"/>
                </a:solidFill>
                <a:ea typeface="ＭＳ Ｐゴシック" pitchFamily="34" charset="-128"/>
                <a:cs typeface="ＭＳ Ｐゴシック" pitchFamily="34" charset="-128"/>
              </a:rPr>
              <a:t>Aber </a:t>
            </a:r>
            <a:r>
              <a:rPr lang="de-DE" b="1" dirty="0">
                <a:solidFill>
                  <a:srgbClr val="0000FF"/>
                </a:solidFill>
                <a:ea typeface="ＭＳ Ｐゴシック" pitchFamily="34" charset="-128"/>
                <a:cs typeface="ＭＳ Ｐゴシック" pitchFamily="34" charset="-128"/>
              </a:rPr>
              <a:t>1 großes B</a:t>
            </a:r>
            <a:r>
              <a:rPr lang="de-DE" dirty="0">
                <a:solidFill>
                  <a:srgbClr val="008000"/>
                </a:solidFill>
                <a:ea typeface="ＭＳ Ｐゴシック" pitchFamily="34" charset="-128"/>
                <a:cs typeface="ＭＳ Ｐゴシック" pitchFamily="34" charset="-128"/>
              </a:rPr>
              <a:t> ist einfacher</a:t>
            </a:r>
          </a:p>
          <a:p>
            <a:pPr lvl="1"/>
            <a:endParaRPr lang="de-DE" dirty="0">
              <a:ea typeface="ＭＳ Ｐゴシック" pitchFamily="34" charset="-128"/>
              <a:cs typeface="ＭＳ Ｐゴシック" pitchFamily="34" charset="-128"/>
            </a:endParaRPr>
          </a:p>
        </p:txBody>
      </p:sp>
      <p:sp>
        <p:nvSpPr>
          <p:cNvPr id="23558" name="Slide Number Placeholder 5"/>
          <p:cNvSpPr>
            <a:spLocks noGrp="1"/>
          </p:cNvSpPr>
          <p:nvPr>
            <p:ph type="sldNum" sz="quarter" idx="12"/>
          </p:nvPr>
        </p:nvSpPr>
        <p:spPr bwMode="auto">
          <a:noFill/>
          <a:ln>
            <a:miter lim="800000"/>
            <a:headEnd/>
            <a:tailEnd/>
          </a:ln>
        </p:spPr>
        <p:txBody>
          <a:bodyPr/>
          <a:lstStyle/>
          <a:p>
            <a:fld id="{17F8CA0B-9AF1-472A-8DA3-994B777B7AF6}" type="slidenum">
              <a:rPr lang="de-DE" smtClean="0">
                <a:latin typeface="Calibri" pitchFamily="34" charset="0"/>
                <a:ea typeface="ＭＳ Ｐゴシック" pitchFamily="34" charset="-128"/>
              </a:rPr>
              <a:pPr/>
              <a:t>15</a:t>
            </a:fld>
            <a:endParaRPr lang="de-DE" dirty="0">
              <a:latin typeface="Calibri" pitchFamily="34" charset="0"/>
              <a:ea typeface="ＭＳ Ｐゴシック" pitchFamily="34" charset="-128"/>
            </a:endParaRPr>
          </a:p>
        </p:txBody>
      </p:sp>
      <p:sp>
        <p:nvSpPr>
          <p:cNvPr id="7" name="Footer Placeholder 5">
            <a:extLst>
              <a:ext uri="{FF2B5EF4-FFF2-40B4-BE49-F238E27FC236}">
                <a16:creationId xmlns:a16="http://schemas.microsoft.com/office/drawing/2014/main" id="{8EE77710-B9E4-DC4C-A47E-EAD44B885800}"/>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55912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p:txBody>
          <a:bodyPr wrap="square" tIns="45720" bIns="45720" numCol="1" anchorCtr="0" compatLnSpc="1">
            <a:prstTxWarp prst="textNoShape">
              <a:avLst/>
            </a:prstTxWarp>
          </a:bodyPr>
          <a:lstStyle/>
          <a:p>
            <a:pPr>
              <a:defRPr/>
            </a:pPr>
            <a:r>
              <a:rPr lang="en-US" dirty="0" err="1"/>
              <a:t>Filterung</a:t>
            </a:r>
            <a:r>
              <a:rPr lang="en-US" dirty="0"/>
              <a:t> von </a:t>
            </a:r>
            <a:r>
              <a:rPr lang="en-US" dirty="0" err="1"/>
              <a:t>Datenströmen</a:t>
            </a:r>
            <a:endParaRPr lang="en-US" dirty="0"/>
          </a:p>
        </p:txBody>
      </p:sp>
      <p:sp>
        <p:nvSpPr>
          <p:cNvPr id="12291" name="Rectangle 3"/>
          <p:cNvSpPr>
            <a:spLocks noGrp="1"/>
          </p:cNvSpPr>
          <p:nvPr>
            <p:ph idx="1"/>
          </p:nvPr>
        </p:nvSpPr>
        <p:spPr>
          <a:xfrm>
            <a:off x="457200" y="1295400"/>
            <a:ext cx="8382000" cy="5257801"/>
          </a:xfrm>
        </p:spPr>
        <p:txBody>
          <a:bodyPr/>
          <a:lstStyle/>
          <a:p>
            <a:r>
              <a:rPr lang="en-US" b="1" dirty="0" err="1"/>
              <a:t>Fenster-weise</a:t>
            </a:r>
            <a:r>
              <a:rPr lang="en-US" b="1" dirty="0"/>
              <a:t> </a:t>
            </a:r>
            <a:r>
              <a:rPr lang="en-US" b="1" dirty="0" err="1"/>
              <a:t>Verarbeitung</a:t>
            </a:r>
            <a:r>
              <a:rPr lang="en-US" b="1" dirty="0"/>
              <a:t> </a:t>
            </a:r>
            <a:r>
              <a:rPr lang="en-US" b="1" dirty="0" err="1"/>
              <a:t>eines</a:t>
            </a:r>
            <a:r>
              <a:rPr lang="en-US" b="1" dirty="0"/>
              <a:t> </a:t>
            </a:r>
            <a:r>
              <a:rPr lang="en-US" b="1" dirty="0" err="1"/>
              <a:t>Datenstroms</a:t>
            </a:r>
            <a:endParaRPr lang="en-US" b="1" dirty="0"/>
          </a:p>
          <a:p>
            <a:r>
              <a:rPr lang="en-US" dirty="0" err="1"/>
              <a:t>Gegeben</a:t>
            </a:r>
            <a:r>
              <a:rPr lang="en-US" dirty="0"/>
              <a:t> </a:t>
            </a:r>
            <a:r>
              <a:rPr lang="en-US" dirty="0" err="1"/>
              <a:t>sei</a:t>
            </a:r>
            <a:r>
              <a:rPr lang="en-US" dirty="0"/>
              <a:t> </a:t>
            </a:r>
            <a:r>
              <a:rPr lang="en-US" dirty="0" err="1"/>
              <a:t>eine</a:t>
            </a:r>
            <a:r>
              <a:rPr lang="en-US" dirty="0"/>
              <a:t> </a:t>
            </a:r>
            <a:r>
              <a:rPr lang="en-US" dirty="0" err="1"/>
              <a:t>Liste</a:t>
            </a:r>
            <a:r>
              <a:rPr lang="en-US" dirty="0"/>
              <a:t> von </a:t>
            </a:r>
            <a:r>
              <a:rPr lang="en-US" dirty="0" err="1"/>
              <a:t>Schlüsselworten</a:t>
            </a:r>
            <a:r>
              <a:rPr lang="en-US" b="1" dirty="0"/>
              <a:t> S</a:t>
            </a:r>
          </a:p>
          <a:p>
            <a:r>
              <a:rPr lang="en-US" b="1" dirty="0" err="1">
                <a:solidFill>
                  <a:srgbClr val="0000FF"/>
                </a:solidFill>
              </a:rPr>
              <a:t>Bestimme</a:t>
            </a:r>
            <a:r>
              <a:rPr lang="en-US" b="1" dirty="0">
                <a:solidFill>
                  <a:srgbClr val="0000FF"/>
                </a:solidFill>
              </a:rPr>
              <a:t> </a:t>
            </a:r>
            <a:r>
              <a:rPr lang="en-US" b="1" dirty="0" err="1">
                <a:solidFill>
                  <a:srgbClr val="0000FF"/>
                </a:solidFill>
              </a:rPr>
              <a:t>Ähnlichkeit</a:t>
            </a:r>
            <a:r>
              <a:rPr lang="en-US" b="1" dirty="0">
                <a:solidFill>
                  <a:srgbClr val="0000FF"/>
                </a:solidFill>
              </a:rPr>
              <a:t> von </a:t>
            </a:r>
            <a:r>
              <a:rPr lang="en-US" b="1" dirty="0" err="1">
                <a:solidFill>
                  <a:srgbClr val="0000FF"/>
                </a:solidFill>
              </a:rPr>
              <a:t>Tupeln</a:t>
            </a:r>
            <a:r>
              <a:rPr lang="en-US" b="1" dirty="0">
                <a:solidFill>
                  <a:srgbClr val="0000FF"/>
                </a:solidFill>
              </a:rPr>
              <a:t> </a:t>
            </a:r>
            <a:r>
              <a:rPr lang="en-US" b="1" dirty="0" err="1">
                <a:solidFill>
                  <a:srgbClr val="0000FF"/>
                </a:solidFill>
              </a:rPr>
              <a:t>im</a:t>
            </a:r>
            <a:r>
              <a:rPr lang="en-US" b="1" dirty="0">
                <a:solidFill>
                  <a:srgbClr val="0000FF"/>
                </a:solidFill>
              </a:rPr>
              <a:t> </a:t>
            </a:r>
            <a:r>
              <a:rPr lang="en-US" b="1" dirty="0" err="1">
                <a:solidFill>
                  <a:srgbClr val="0000FF"/>
                </a:solidFill>
              </a:rPr>
              <a:t>Fenster</a:t>
            </a:r>
            <a:r>
              <a:rPr lang="en-US" b="1" dirty="0">
                <a:solidFill>
                  <a:srgbClr val="0000FF"/>
                </a:solidFill>
              </a:rPr>
              <a:t> </a:t>
            </a:r>
            <a:r>
              <a:rPr lang="en-US" b="1" dirty="0" err="1">
                <a:solidFill>
                  <a:srgbClr val="0000FF"/>
                </a:solidFill>
              </a:rPr>
              <a:t>mit</a:t>
            </a:r>
            <a:r>
              <a:rPr lang="en-US" b="1" dirty="0">
                <a:solidFill>
                  <a:srgbClr val="0000FF"/>
                </a:solidFill>
              </a:rPr>
              <a:t> </a:t>
            </a:r>
            <a:r>
              <a:rPr lang="en-US" b="1" dirty="0" err="1">
                <a:solidFill>
                  <a:srgbClr val="0000FF"/>
                </a:solidFill>
              </a:rPr>
              <a:t>Schlüsseln</a:t>
            </a:r>
            <a:r>
              <a:rPr lang="en-US" b="1" dirty="0">
                <a:solidFill>
                  <a:srgbClr val="0000FF"/>
                </a:solidFill>
              </a:rPr>
              <a:t> in S</a:t>
            </a:r>
          </a:p>
          <a:p>
            <a:r>
              <a:rPr lang="en-US" b="1" dirty="0" err="1">
                <a:solidFill>
                  <a:srgbClr val="0000FF"/>
                </a:solidFill>
              </a:rPr>
              <a:t>Anwendung</a:t>
            </a:r>
            <a:r>
              <a:rPr lang="en-US" b="1" dirty="0">
                <a:solidFill>
                  <a:srgbClr val="0000FF"/>
                </a:solidFill>
              </a:rPr>
              <a:t>: </a:t>
            </a:r>
            <a:r>
              <a:rPr lang="en-US" b="1" dirty="0" err="1">
                <a:solidFill>
                  <a:srgbClr val="D60093"/>
                </a:solidFill>
              </a:rPr>
              <a:t>Erkennen</a:t>
            </a:r>
            <a:r>
              <a:rPr lang="en-US" b="1" dirty="0">
                <a:solidFill>
                  <a:srgbClr val="D60093"/>
                </a:solidFill>
              </a:rPr>
              <a:t> von </a:t>
            </a:r>
            <a:r>
              <a:rPr lang="en-US" b="1" dirty="0" err="1">
                <a:solidFill>
                  <a:srgbClr val="D60093"/>
                </a:solidFill>
              </a:rPr>
              <a:t>bestimmten</a:t>
            </a:r>
            <a:r>
              <a:rPr lang="en-US" b="1" dirty="0">
                <a:solidFill>
                  <a:srgbClr val="D60093"/>
                </a:solidFill>
              </a:rPr>
              <a:t> </a:t>
            </a:r>
            <a:r>
              <a:rPr lang="en-US" b="1" dirty="0" err="1">
                <a:solidFill>
                  <a:srgbClr val="D60093"/>
                </a:solidFill>
              </a:rPr>
              <a:t>Mustern</a:t>
            </a:r>
            <a:endParaRPr lang="en-US" b="1" dirty="0">
              <a:solidFill>
                <a:srgbClr val="D60093"/>
              </a:solidFill>
            </a:endParaRPr>
          </a:p>
          <a:p>
            <a:pPr lvl="1"/>
            <a:r>
              <a:rPr lang="en-US" b="1" dirty="0">
                <a:solidFill>
                  <a:srgbClr val="D60093"/>
                </a:solidFill>
              </a:rPr>
              <a:t>Z.B. </a:t>
            </a:r>
            <a:r>
              <a:rPr lang="en-US" b="1" dirty="0" err="1">
                <a:solidFill>
                  <a:srgbClr val="D60093"/>
                </a:solidFill>
              </a:rPr>
              <a:t>bei</a:t>
            </a:r>
            <a:r>
              <a:rPr lang="en-US" b="1" dirty="0">
                <a:solidFill>
                  <a:srgbClr val="D60093"/>
                </a:solidFill>
              </a:rPr>
              <a:t> Data Mining</a:t>
            </a:r>
          </a:p>
          <a:p>
            <a:endParaRPr lang="en-US" b="1" dirty="0">
              <a:solidFill>
                <a:schemeClr val="accent2"/>
              </a:solidFill>
            </a:endParaRPr>
          </a:p>
        </p:txBody>
      </p:sp>
      <p:sp>
        <p:nvSpPr>
          <p:cNvPr id="5" name="Slide Number Placeholder 4"/>
          <p:cNvSpPr>
            <a:spLocks noGrp="1"/>
          </p:cNvSpPr>
          <p:nvPr>
            <p:ph type="sldNum" sz="quarter" idx="12"/>
          </p:nvPr>
        </p:nvSpPr>
        <p:spPr/>
        <p:txBody>
          <a:bodyPr/>
          <a:lstStyle/>
          <a:p>
            <a:fld id="{19B12225-5612-419B-A8D5-4B8EEE4C217E}" type="slidenum">
              <a:rPr lang="en-US" smtClean="0"/>
              <a:pPr/>
              <a:t>16</a:t>
            </a:fld>
            <a:endParaRPr lang="en-US" dirty="0"/>
          </a:p>
        </p:txBody>
      </p:sp>
      <p:sp>
        <p:nvSpPr>
          <p:cNvPr id="2" name="Rectangle 1"/>
          <p:cNvSpPr/>
          <p:nvPr/>
        </p:nvSpPr>
        <p:spPr>
          <a:xfrm>
            <a:off x="2555776" y="6229217"/>
            <a:ext cx="4572000" cy="430887"/>
          </a:xfrm>
          <a:prstGeom prst="rect">
            <a:avLst/>
          </a:prstGeom>
        </p:spPr>
        <p:txBody>
          <a:bodyPr>
            <a:spAutoFit/>
          </a:bodyPr>
          <a:lstStyle/>
          <a:p>
            <a:r>
              <a:rPr lang="en-US" sz="1100" dirty="0">
                <a:solidFill>
                  <a:srgbClr val="0F05FF"/>
                </a:solidFill>
                <a:latin typeface="Arial" charset="0"/>
              </a:rPr>
              <a:t>Andrei Broder, Michael </a:t>
            </a:r>
            <a:r>
              <a:rPr lang="en-US" sz="1100" dirty="0" err="1">
                <a:solidFill>
                  <a:srgbClr val="0F05FF"/>
                </a:solidFill>
                <a:latin typeface="Arial" charset="0"/>
              </a:rPr>
              <a:t>Mitzenmacher</a:t>
            </a:r>
            <a:r>
              <a:rPr lang="en-US" sz="1100" dirty="0">
                <a:solidFill>
                  <a:srgbClr val="0F05FF"/>
                </a:solidFill>
                <a:latin typeface="Arial" charset="0"/>
              </a:rPr>
              <a:t>: </a:t>
            </a:r>
            <a:r>
              <a:rPr lang="en-US" sz="1100" i="1" dirty="0">
                <a:solidFill>
                  <a:srgbClr val="0F05FF"/>
                </a:solidFill>
                <a:latin typeface="Arial" charset="0"/>
              </a:rPr>
              <a:t>Network applications of bloom filters: A survey</a:t>
            </a:r>
            <a:r>
              <a:rPr lang="en-US" sz="1100" dirty="0">
                <a:solidFill>
                  <a:srgbClr val="0F05FF"/>
                </a:solidFill>
                <a:latin typeface="Arial" charset="0"/>
              </a:rPr>
              <a:t>. In: </a:t>
            </a:r>
            <a:r>
              <a:rPr lang="en-US" sz="1100" i="1" dirty="0">
                <a:solidFill>
                  <a:srgbClr val="0F05FF"/>
                </a:solidFill>
                <a:latin typeface="Arial" charset="0"/>
              </a:rPr>
              <a:t>Internet Mathematics</a:t>
            </a:r>
            <a:r>
              <a:rPr lang="en-US" sz="1100" dirty="0">
                <a:solidFill>
                  <a:srgbClr val="0F05FF"/>
                </a:solidFill>
                <a:latin typeface="Arial" charset="0"/>
              </a:rPr>
              <a:t>. </a:t>
            </a:r>
            <a:r>
              <a:rPr lang="en-US" sz="1100" b="1" dirty="0">
                <a:solidFill>
                  <a:srgbClr val="FF0000"/>
                </a:solidFill>
                <a:latin typeface="Arial" charset="0"/>
              </a:rPr>
              <a:t>2002</a:t>
            </a:r>
            <a:r>
              <a:rPr lang="en-US" sz="1100" dirty="0">
                <a:solidFill>
                  <a:srgbClr val="0F05FF"/>
                </a:solidFill>
                <a:latin typeface="Arial" charset="0"/>
              </a:rPr>
              <a:t>, S. 636–646</a:t>
            </a:r>
            <a:endParaRPr lang="en-US" sz="1100" dirty="0">
              <a:solidFill>
                <a:srgbClr val="0F05FF"/>
              </a:solidFill>
            </a:endParaRPr>
          </a:p>
        </p:txBody>
      </p:sp>
    </p:spTree>
    <p:extLst>
      <p:ext uri="{BB962C8B-B14F-4D97-AF65-F5344CB8AC3E}">
        <p14:creationId xmlns:p14="http://schemas.microsoft.com/office/powerpoint/2010/main" val="126130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Min-Hashing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21269"/>
            <a:ext cx="8229600" cy="458399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17</a:t>
            </a:fld>
            <a:endParaRPr lang="de-DE"/>
          </a:p>
        </p:txBody>
      </p:sp>
      <p:sp>
        <p:nvSpPr>
          <p:cNvPr id="6" name="Rectangle 5"/>
          <p:cNvSpPr/>
          <p:nvPr/>
        </p:nvSpPr>
        <p:spPr>
          <a:xfrm>
            <a:off x="2422873" y="6057086"/>
            <a:ext cx="4320480" cy="646331"/>
          </a:xfrm>
          <a:prstGeom prst="rect">
            <a:avLst/>
          </a:prstGeom>
        </p:spPr>
        <p:txBody>
          <a:bodyPr wrap="square">
            <a:spAutoFit/>
          </a:bodyPr>
          <a:lstStyle/>
          <a:p>
            <a:r>
              <a:rPr lang="en-US" sz="1200" dirty="0">
                <a:solidFill>
                  <a:srgbClr val="0F05FF"/>
                </a:solidFill>
              </a:rPr>
              <a:t>Andrei Broder, On the resemblance and containment of documents. In SEQUENCES '97 Proceedings of the Compression and Complexity of Sequences, </a:t>
            </a:r>
            <a:r>
              <a:rPr lang="en-US" sz="1200" b="1" dirty="0">
                <a:solidFill>
                  <a:srgbClr val="FF0000"/>
                </a:solidFill>
              </a:rPr>
              <a:t>1997</a:t>
            </a:r>
          </a:p>
        </p:txBody>
      </p:sp>
      <p:sp>
        <p:nvSpPr>
          <p:cNvPr id="3" name="Rectangle 2"/>
          <p:cNvSpPr/>
          <p:nvPr/>
        </p:nvSpPr>
        <p:spPr>
          <a:xfrm>
            <a:off x="1259632" y="4581128"/>
            <a:ext cx="7128792" cy="21602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089D1622-B936-B440-B5F4-C540BF6DEED9}"/>
              </a:ext>
            </a:extLst>
          </p:cNvPr>
          <p:cNvSpPr txBox="1"/>
          <p:nvPr/>
        </p:nvSpPr>
        <p:spPr>
          <a:xfrm>
            <a:off x="6660618" y="2564904"/>
            <a:ext cx="2375878" cy="461665"/>
          </a:xfrm>
          <a:prstGeom prst="rect">
            <a:avLst/>
          </a:prstGeom>
          <a:noFill/>
        </p:spPr>
        <p:txBody>
          <a:bodyPr wrap="square" rtlCol="0">
            <a:spAutoFit/>
          </a:bodyPr>
          <a:lstStyle/>
          <a:p>
            <a:r>
              <a:rPr lang="de-DE" sz="1200" i="1" dirty="0"/>
              <a:t>Siehe Teil Information </a:t>
            </a:r>
            <a:r>
              <a:rPr lang="de-DE" sz="1200" i="1" dirty="0" err="1"/>
              <a:t>Retrieval</a:t>
            </a:r>
            <a:endParaRPr lang="de-DE" sz="1200" i="1" dirty="0"/>
          </a:p>
          <a:p>
            <a:r>
              <a:rPr lang="de-DE" sz="1200" i="1" dirty="0"/>
              <a:t>in dieser Vorlesung</a:t>
            </a:r>
          </a:p>
        </p:txBody>
      </p:sp>
      <p:sp>
        <p:nvSpPr>
          <p:cNvPr id="8" name="TextBox 7">
            <a:extLst>
              <a:ext uri="{FF2B5EF4-FFF2-40B4-BE49-F238E27FC236}">
                <a16:creationId xmlns:a16="http://schemas.microsoft.com/office/drawing/2014/main" id="{AF8B61BA-65B0-8F4E-AE80-2795C108043E}"/>
              </a:ext>
            </a:extLst>
          </p:cNvPr>
          <p:cNvSpPr txBox="1"/>
          <p:nvPr/>
        </p:nvSpPr>
        <p:spPr>
          <a:xfrm>
            <a:off x="6326744" y="4335487"/>
            <a:ext cx="2864112" cy="461665"/>
          </a:xfrm>
          <a:prstGeom prst="rect">
            <a:avLst/>
          </a:prstGeom>
          <a:noFill/>
        </p:spPr>
        <p:txBody>
          <a:bodyPr wrap="square" rtlCol="0">
            <a:spAutoFit/>
          </a:bodyPr>
          <a:lstStyle/>
          <a:p>
            <a:r>
              <a:rPr lang="de-DE" sz="1200" i="1" dirty="0"/>
              <a:t>Siehe </a:t>
            </a:r>
          </a:p>
          <a:p>
            <a:r>
              <a:rPr lang="de-DE" sz="1200" i="1" dirty="0" err="1"/>
              <a:t>Wörterbucher</a:t>
            </a:r>
            <a:r>
              <a:rPr lang="de-DE" sz="1200" i="1" dirty="0"/>
              <a:t> in </a:t>
            </a:r>
            <a:r>
              <a:rPr lang="de-DE" sz="1200" i="1" dirty="0" err="1"/>
              <a:t>AuD</a:t>
            </a:r>
            <a:endParaRPr lang="de-DE" sz="1200" i="1" dirty="0"/>
          </a:p>
        </p:txBody>
      </p:sp>
      <p:sp>
        <p:nvSpPr>
          <p:cNvPr id="9" name="TextBox 8">
            <a:extLst>
              <a:ext uri="{FF2B5EF4-FFF2-40B4-BE49-F238E27FC236}">
                <a16:creationId xmlns:a16="http://schemas.microsoft.com/office/drawing/2014/main" id="{7F3CCC46-6821-5A4E-8BD9-90AF4F02B2CC}"/>
              </a:ext>
            </a:extLst>
          </p:cNvPr>
          <p:cNvSpPr txBox="1"/>
          <p:nvPr/>
        </p:nvSpPr>
        <p:spPr>
          <a:xfrm>
            <a:off x="5680862" y="5105062"/>
            <a:ext cx="2275688" cy="338554"/>
          </a:xfrm>
          <a:prstGeom prst="rect">
            <a:avLst/>
          </a:prstGeom>
          <a:solidFill>
            <a:schemeClr val="bg1"/>
          </a:solidFill>
        </p:spPr>
        <p:txBody>
          <a:bodyPr wrap="none" rtlCol="0">
            <a:spAutoFit/>
          </a:bodyPr>
          <a:lstStyle/>
          <a:p>
            <a:r>
              <a:rPr lang="en-DE" sz="1600" dirty="0"/>
              <a:t>für zwei Mengen A und B</a:t>
            </a:r>
          </a:p>
        </p:txBody>
      </p:sp>
    </p:spTree>
    <p:extLst>
      <p:ext uri="{BB962C8B-B14F-4D97-AF65-F5344CB8AC3E}">
        <p14:creationId xmlns:p14="http://schemas.microsoft.com/office/powerpoint/2010/main" val="117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96975"/>
            <a:ext cx="514576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18</a:t>
            </a:fld>
            <a:endParaRPr lang="de-DE"/>
          </a:p>
        </p:txBody>
      </p:sp>
      <p:sp>
        <p:nvSpPr>
          <p:cNvPr id="6" name="TextBox 5"/>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66899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96975"/>
            <a:ext cx="729678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19</a:t>
            </a:fld>
            <a:endParaRPr lang="de-DE"/>
          </a:p>
        </p:txBody>
      </p:sp>
      <p:sp>
        <p:nvSpPr>
          <p:cNvPr id="7" name="TextBox 6">
            <a:extLst>
              <a:ext uri="{FF2B5EF4-FFF2-40B4-BE49-F238E27FC236}">
                <a16:creationId xmlns:a16="http://schemas.microsoft.com/office/drawing/2014/main" id="{92E0C662-459C-1E41-82AD-FA7811F48EAE}"/>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70237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8A9E-100A-5C4F-A413-2ABC0D0F26E4}"/>
              </a:ext>
            </a:extLst>
          </p:cNvPr>
          <p:cNvSpPr>
            <a:spLocks noGrp="1"/>
          </p:cNvSpPr>
          <p:nvPr>
            <p:ph type="title"/>
          </p:nvPr>
        </p:nvSpPr>
        <p:spPr/>
        <p:txBody>
          <a:bodyPr/>
          <a:lstStyle/>
          <a:p>
            <a:r>
              <a:rPr lang="de-DE" dirty="0"/>
              <a:t>Übersicht</a:t>
            </a:r>
          </a:p>
        </p:txBody>
      </p:sp>
      <p:sp>
        <p:nvSpPr>
          <p:cNvPr id="3" name="Content Placeholder 2">
            <a:extLst>
              <a:ext uri="{FF2B5EF4-FFF2-40B4-BE49-F238E27FC236}">
                <a16:creationId xmlns:a16="http://schemas.microsoft.com/office/drawing/2014/main" id="{E8183314-610D-A640-BCBE-92CC0261D472}"/>
              </a:ext>
            </a:extLst>
          </p:cNvPr>
          <p:cNvSpPr>
            <a:spLocks noGrp="1"/>
          </p:cNvSpPr>
          <p:nvPr>
            <p:ph idx="1"/>
          </p:nvPr>
        </p:nvSpPr>
        <p:spPr/>
        <p:txBody>
          <a:bodyPr/>
          <a:lstStyle/>
          <a:p>
            <a:r>
              <a:rPr lang="de-DE" sz="1400" dirty="0"/>
              <a:t>Semistrukturierte Datenbanken (JSON, XML) und Volltextsuche </a:t>
            </a:r>
          </a:p>
          <a:p>
            <a:r>
              <a:rPr lang="de-DE" sz="1400" dirty="0"/>
              <a:t>Information </a:t>
            </a:r>
            <a:r>
              <a:rPr lang="de-DE" sz="1400" dirty="0" err="1"/>
              <a:t>Retrieval</a:t>
            </a:r>
            <a:r>
              <a:rPr lang="de-DE" sz="1400" dirty="0"/>
              <a:t> </a:t>
            </a:r>
          </a:p>
          <a:p>
            <a:r>
              <a:rPr lang="de-DE" sz="1400" dirty="0"/>
              <a:t>Mehrdimensionale Indexstrukturen </a:t>
            </a:r>
          </a:p>
          <a:p>
            <a:r>
              <a:rPr lang="de-DE" sz="1400" dirty="0"/>
              <a:t>Cluster-Bildung </a:t>
            </a:r>
          </a:p>
          <a:p>
            <a:r>
              <a:rPr lang="de-DE" sz="1400"/>
              <a:t>First-</a:t>
            </a:r>
            <a:r>
              <a:rPr lang="de-DE" sz="1400" dirty="0" err="1"/>
              <a:t>n</a:t>
            </a:r>
            <a:r>
              <a:rPr lang="de-DE" sz="1400" dirty="0"/>
              <a:t>-, Top-</a:t>
            </a:r>
            <a:r>
              <a:rPr lang="de-DE" sz="1400" dirty="0" err="1"/>
              <a:t>k</a:t>
            </a:r>
            <a:r>
              <a:rPr lang="de-DE" sz="1400" dirty="0"/>
              <a:t>-, und Skyline-Anfragen </a:t>
            </a:r>
          </a:p>
          <a:p>
            <a:r>
              <a:rPr lang="de-DE" sz="1400" dirty="0"/>
              <a:t>Probabilistische Datenbanken, Anfragebeantwortung, Top-</a:t>
            </a:r>
            <a:r>
              <a:rPr lang="de-DE" sz="1400" dirty="0" err="1"/>
              <a:t>k</a:t>
            </a:r>
            <a:r>
              <a:rPr lang="de-DE" sz="1400" dirty="0"/>
              <a:t>-Anfragen und Open-World-Annahme </a:t>
            </a:r>
          </a:p>
          <a:p>
            <a:r>
              <a:rPr lang="de-DE" sz="1400" dirty="0"/>
              <a:t>Probabilistische Modellierung, </a:t>
            </a:r>
            <a:r>
              <a:rPr lang="de-DE" sz="1400" dirty="0" err="1"/>
              <a:t>Bayes</a:t>
            </a:r>
            <a:r>
              <a:rPr lang="de-DE" sz="1400" dirty="0"/>
              <a:t>-Netze, Anfragebeantwortungsalgorithmen, Lernverfahren,</a:t>
            </a:r>
          </a:p>
          <a:p>
            <a:r>
              <a:rPr lang="de-DE" sz="1400" dirty="0"/>
              <a:t>Temporale Datenbanken und das relationale Modell, SQL:2011</a:t>
            </a:r>
          </a:p>
          <a:p>
            <a:r>
              <a:rPr lang="de-DE" sz="1400" dirty="0"/>
              <a:t>Probabilistische Temporale Datenbanken</a:t>
            </a:r>
          </a:p>
          <a:p>
            <a:r>
              <a:rPr lang="de-DE" sz="1400" dirty="0"/>
              <a:t>SQL: neue Entwicklungen (z.B. JSON-Strukturen und Arrays), Zeitreihen (z.B. </a:t>
            </a:r>
            <a:r>
              <a:rPr lang="de-DE" sz="1400" dirty="0" err="1"/>
              <a:t>TimeScaleDB</a:t>
            </a:r>
            <a:r>
              <a:rPr lang="de-DE" sz="1400" dirty="0"/>
              <a:t>)</a:t>
            </a:r>
          </a:p>
          <a:p>
            <a:r>
              <a:rPr lang="de-DE" sz="1400" dirty="0"/>
              <a:t>Stromdatenbanken, Prinzipien der Fenster-orientierten inkrementellen Verarbeitung </a:t>
            </a:r>
          </a:p>
          <a:p>
            <a:r>
              <a:rPr lang="de-DE" sz="1400" dirty="0">
                <a:highlight>
                  <a:srgbClr val="00FF00"/>
                </a:highlight>
              </a:rPr>
              <a:t>Approximationstechniken für Stromdatenverarbeitung, Stream-Mining </a:t>
            </a:r>
          </a:p>
          <a:p>
            <a:r>
              <a:rPr lang="de-DE" sz="1400" dirty="0"/>
              <a:t>Probabilistische raum-zeitliche Datenbanken und </a:t>
            </a:r>
            <a:r>
              <a:rPr lang="de-DE" sz="1400" dirty="0" err="1"/>
              <a:t>Stromdatenverarbeitungsssysteme</a:t>
            </a:r>
            <a:r>
              <a:rPr lang="de-DE" sz="1400" dirty="0"/>
              <a:t>: Anfragen und Indexstrukturen, Raum-zeitliches Data Mining, Probabilistische Skylines </a:t>
            </a:r>
          </a:p>
        </p:txBody>
      </p:sp>
      <p:sp>
        <p:nvSpPr>
          <p:cNvPr id="4" name="Slide Number Placeholder 3">
            <a:extLst>
              <a:ext uri="{FF2B5EF4-FFF2-40B4-BE49-F238E27FC236}">
                <a16:creationId xmlns:a16="http://schemas.microsoft.com/office/drawing/2014/main" id="{A7B24CCC-01D8-644F-BD8D-DC16832CA7CB}"/>
              </a:ext>
            </a:extLst>
          </p:cNvPr>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403262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Min-Hashing (2)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19470"/>
            <a:ext cx="8229600" cy="432388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20</a:t>
            </a:fld>
            <a:endParaRPr lang="de-DE"/>
          </a:p>
        </p:txBody>
      </p:sp>
      <p:sp>
        <p:nvSpPr>
          <p:cNvPr id="7" name="TextBox 6">
            <a:extLst>
              <a:ext uri="{FF2B5EF4-FFF2-40B4-BE49-F238E27FC236}">
                <a16:creationId xmlns:a16="http://schemas.microsoft.com/office/drawing/2014/main" id="{10D51312-1AD5-5F47-9366-DC15EA807196}"/>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89453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836" y="1196975"/>
            <a:ext cx="8022328"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21</a:t>
            </a:fld>
            <a:endParaRPr lang="de-DE"/>
          </a:p>
        </p:txBody>
      </p:sp>
      <p:sp>
        <p:nvSpPr>
          <p:cNvPr id="7" name="TextBox 6">
            <a:extLst>
              <a:ext uri="{FF2B5EF4-FFF2-40B4-BE49-F238E27FC236}">
                <a16:creationId xmlns:a16="http://schemas.microsoft.com/office/drawing/2014/main" id="{74C800AF-01F7-F847-BEFA-39E5E237D2FB}"/>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045324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r>
              <a:rPr lang="en-US" dirty="0"/>
              <a:t>: </a:t>
            </a:r>
            <a:r>
              <a:rPr lang="en-US" dirty="0" err="1"/>
              <a:t>zweite</a:t>
            </a:r>
            <a:r>
              <a:rPr lang="en-US" dirty="0"/>
              <a:t> </a:t>
            </a:r>
            <a:r>
              <a:rPr lang="en-US" dirty="0" err="1"/>
              <a:t>Hashfunktion</a:t>
            </a:r>
            <a:r>
              <a:rPr lang="en-US" dirty="0"/>
              <a:t>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196975"/>
            <a:ext cx="4791415"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22</a:t>
            </a:fld>
            <a:endParaRPr lang="de-DE"/>
          </a:p>
        </p:txBody>
      </p:sp>
      <p:sp>
        <p:nvSpPr>
          <p:cNvPr id="7" name="TextBox 6">
            <a:extLst>
              <a:ext uri="{FF2B5EF4-FFF2-40B4-BE49-F238E27FC236}">
                <a16:creationId xmlns:a16="http://schemas.microsoft.com/office/drawing/2014/main" id="{E810E847-DE94-7F44-AB67-C2960354157C}"/>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00539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r>
              <a:rPr lang="en-US" dirty="0"/>
              <a:t>: </a:t>
            </a:r>
            <a:r>
              <a:rPr lang="en-US" dirty="0" err="1"/>
              <a:t>zweite</a:t>
            </a:r>
            <a:r>
              <a:rPr lang="en-US" dirty="0"/>
              <a:t> </a:t>
            </a:r>
            <a:r>
              <a:rPr lang="en-US" dirty="0" err="1"/>
              <a:t>Hashfunktion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076" y="1196975"/>
            <a:ext cx="7793372"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23</a:t>
            </a:fld>
            <a:endParaRPr lang="de-DE"/>
          </a:p>
        </p:txBody>
      </p:sp>
      <p:sp>
        <p:nvSpPr>
          <p:cNvPr id="7" name="TextBox 6">
            <a:extLst>
              <a:ext uri="{FF2B5EF4-FFF2-40B4-BE49-F238E27FC236}">
                <a16:creationId xmlns:a16="http://schemas.microsoft.com/office/drawing/2014/main" id="{BDE2C21D-34AA-664B-91FD-6E598561598A}"/>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26562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r>
              <a:rPr lang="en-US" dirty="0"/>
              <a:t> 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51884"/>
            <a:ext cx="8229600" cy="4859056"/>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24</a:t>
            </a:fld>
            <a:endParaRPr lang="de-DE"/>
          </a:p>
        </p:txBody>
      </p:sp>
      <p:sp>
        <p:nvSpPr>
          <p:cNvPr id="7" name="TextBox 6">
            <a:extLst>
              <a:ext uri="{FF2B5EF4-FFF2-40B4-BE49-F238E27FC236}">
                <a16:creationId xmlns:a16="http://schemas.microsoft.com/office/drawing/2014/main" id="{8BE969B7-AC00-B54A-80C6-F36FCB444A1C}"/>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50980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Min-Hashing - </a:t>
            </a:r>
            <a:r>
              <a:rPr lang="en-US" sz="2400" dirty="0" err="1"/>
              <a:t>Mehrere</a:t>
            </a:r>
            <a:r>
              <a:rPr lang="en-US" sz="2400" dirty="0"/>
              <a:t> min-</a:t>
            </a:r>
            <a:r>
              <a:rPr lang="en-US" sz="2400" dirty="0" err="1"/>
              <a:t>Werte</a:t>
            </a:r>
            <a:r>
              <a:rPr lang="en-US" sz="2400" dirty="0"/>
              <a:t> </a:t>
            </a:r>
            <a:r>
              <a:rPr lang="en-US" sz="2400" dirty="0" err="1"/>
              <a:t>bzw</a:t>
            </a:r>
            <a:r>
              <a:rPr lang="en-US" sz="2400" dirty="0"/>
              <a:t>. </a:t>
            </a:r>
            <a:r>
              <a:rPr lang="en-US" sz="2400" dirty="0" err="1"/>
              <a:t>Hashfunktionen</a:t>
            </a:r>
            <a:r>
              <a:rPr lang="en-US" sz="2400" dirty="0"/>
              <a:t> </a:t>
            </a:r>
            <a:br>
              <a:rPr lang="en-US" sz="2400" dirty="0"/>
            </a:b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1037"/>
            <a:ext cx="8229600" cy="432075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25</a:t>
            </a:fld>
            <a:endParaRPr lang="de-DE"/>
          </a:p>
        </p:txBody>
      </p:sp>
      <p:sp>
        <p:nvSpPr>
          <p:cNvPr id="3" name="TextBox 2"/>
          <p:cNvSpPr txBox="1"/>
          <p:nvPr/>
        </p:nvSpPr>
        <p:spPr>
          <a:xfrm>
            <a:off x="6118034" y="5367012"/>
            <a:ext cx="1574470" cy="400110"/>
          </a:xfrm>
          <a:prstGeom prst="rect">
            <a:avLst/>
          </a:prstGeom>
          <a:noFill/>
        </p:spPr>
        <p:txBody>
          <a:bodyPr wrap="none" rtlCol="0">
            <a:spAutoFit/>
          </a:bodyPr>
          <a:lstStyle/>
          <a:p>
            <a:r>
              <a:rPr lang="en-US" sz="2000" dirty="0" err="1"/>
              <a:t>Ohne</a:t>
            </a:r>
            <a:r>
              <a:rPr lang="en-US" sz="2000" dirty="0"/>
              <a:t> </a:t>
            </a:r>
            <a:r>
              <a:rPr lang="en-US" sz="2000" dirty="0" err="1"/>
              <a:t>Beweis</a:t>
            </a:r>
            <a:endParaRPr lang="en-US" sz="2000" dirty="0"/>
          </a:p>
        </p:txBody>
      </p:sp>
      <p:sp>
        <p:nvSpPr>
          <p:cNvPr id="7" name="Rectangle 6">
            <a:extLst>
              <a:ext uri="{FF2B5EF4-FFF2-40B4-BE49-F238E27FC236}">
                <a16:creationId xmlns:a16="http://schemas.microsoft.com/office/drawing/2014/main" id="{4C5980BF-DB9B-344C-B530-E57424B11464}"/>
              </a:ext>
            </a:extLst>
          </p:cNvPr>
          <p:cNvSpPr/>
          <p:nvPr/>
        </p:nvSpPr>
        <p:spPr>
          <a:xfrm>
            <a:off x="6494951" y="3933056"/>
            <a:ext cx="422032"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8" name="TextBox 7">
            <a:extLst>
              <a:ext uri="{FF2B5EF4-FFF2-40B4-BE49-F238E27FC236}">
                <a16:creationId xmlns:a16="http://schemas.microsoft.com/office/drawing/2014/main" id="{49128CE0-2354-F54A-8F3E-58DBC1E8AB9B}"/>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907223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4A6085-2056-D0F4-3EE8-1C3C27737F62}"/>
              </a:ext>
            </a:extLst>
          </p:cNvPr>
          <p:cNvSpPr>
            <a:spLocks noGrp="1"/>
          </p:cNvSpPr>
          <p:nvPr>
            <p:ph idx="1"/>
          </p:nvPr>
        </p:nvSpPr>
        <p:spPr/>
        <p:txBody>
          <a:bodyPr>
            <a:normAutofit/>
          </a:bodyPr>
          <a:lstStyle/>
          <a:p>
            <a:pPr>
              <a:buFont typeface="+mj-lt"/>
              <a:buAutoNum type="arabicPeriod"/>
            </a:pPr>
            <a:r>
              <a:rPr lang="de-DE" dirty="0"/>
              <a:t>In welchen Anwendungsszenarien werden Datenströme gefiltert?</a:t>
            </a:r>
          </a:p>
          <a:p>
            <a:pPr marL="685800" lvl="1" indent="-342900">
              <a:buFont typeface="+mj-lt"/>
              <a:buAutoNum type="alphaUcPeriod"/>
            </a:pPr>
            <a:r>
              <a:rPr lang="de-DE" dirty="0"/>
              <a:t>Objekterkennung in der Bildverarbeitung</a:t>
            </a:r>
          </a:p>
          <a:p>
            <a:pPr marL="685800" lvl="1" indent="-342900">
              <a:buFont typeface="+mj-lt"/>
              <a:buAutoNum type="alphaUcPeriod"/>
            </a:pPr>
            <a:r>
              <a:rPr lang="de-DE" dirty="0"/>
              <a:t>Telefondatenübertragung</a:t>
            </a:r>
          </a:p>
          <a:p>
            <a:pPr marL="685800" lvl="1" indent="-342900">
              <a:buFont typeface="+mj-lt"/>
              <a:buAutoNum type="alphaUcPeriod"/>
            </a:pPr>
            <a:r>
              <a:rPr lang="de-DE" dirty="0"/>
              <a:t>Berechnung der kürzesten Route im Navigationssystem</a:t>
            </a:r>
          </a:p>
          <a:p>
            <a:pPr marL="685800" lvl="1" indent="-342900">
              <a:buFont typeface="+mj-lt"/>
              <a:buAutoNum type="alphaUcPeriod"/>
            </a:pPr>
            <a:r>
              <a:rPr lang="de-DE" dirty="0"/>
              <a:t>Spam-Mails erkennen</a:t>
            </a:r>
          </a:p>
          <a:p>
            <a:pPr marL="385763" indent="-385763">
              <a:buFont typeface="+mj-lt"/>
              <a:buAutoNum type="arabicPeriod"/>
            </a:pPr>
            <a:r>
              <a:rPr lang="de-DE" dirty="0"/>
              <a:t>Welche Aussagen treffen auf einen Bloom-Filter zu?</a:t>
            </a:r>
          </a:p>
          <a:p>
            <a:pPr marL="685800" lvl="1" indent="-342900">
              <a:buFont typeface="+mj-lt"/>
              <a:buAutoNum type="alphaUcPeriod"/>
            </a:pPr>
            <a:r>
              <a:rPr lang="de-DE" dirty="0"/>
              <a:t>Falsch-negative Ergebnisse möglich</a:t>
            </a:r>
          </a:p>
          <a:p>
            <a:pPr marL="685800" lvl="1" indent="-342900">
              <a:buFont typeface="+mj-lt"/>
              <a:buAutoNum type="alphaUcPeriod"/>
            </a:pPr>
            <a:r>
              <a:rPr lang="de-DE" dirty="0"/>
              <a:t>Falsch-positive Ergebnisse möglich</a:t>
            </a:r>
          </a:p>
          <a:p>
            <a:pPr marL="685800" lvl="1" indent="-342900">
              <a:buFont typeface="+mj-lt"/>
              <a:buAutoNum type="alphaUcPeriod"/>
            </a:pPr>
            <a:r>
              <a:rPr lang="de-DE" dirty="0"/>
              <a:t>Benötigt begrenzten Speicher</a:t>
            </a:r>
          </a:p>
          <a:p>
            <a:pPr marL="685800" lvl="1" indent="-342900">
              <a:buFont typeface="+mj-lt"/>
              <a:buAutoNum type="alphaUcPeriod"/>
            </a:pPr>
            <a:r>
              <a:rPr lang="de-DE" dirty="0"/>
              <a:t>Verwendet mehrere unabhängige Hash-Funktionen</a:t>
            </a:r>
          </a:p>
        </p:txBody>
      </p:sp>
      <p:sp>
        <p:nvSpPr>
          <p:cNvPr id="2" name="Title 1">
            <a:extLst>
              <a:ext uri="{FF2B5EF4-FFF2-40B4-BE49-F238E27FC236}">
                <a16:creationId xmlns:a16="http://schemas.microsoft.com/office/drawing/2014/main" id="{B880C64F-88E8-395F-802A-6957B38E6DC9}"/>
              </a:ext>
            </a:extLst>
          </p:cNvPr>
          <p:cNvSpPr>
            <a:spLocks noGrp="1"/>
          </p:cNvSpPr>
          <p:nvPr>
            <p:ph type="title"/>
          </p:nvPr>
        </p:nvSpPr>
        <p:spPr/>
        <p:txBody>
          <a:bodyPr/>
          <a:lstStyle/>
          <a:p>
            <a:r>
              <a:rPr lang="en-DE" dirty="0"/>
              <a:t>Quiz</a:t>
            </a:r>
          </a:p>
        </p:txBody>
      </p:sp>
      <p:sp>
        <p:nvSpPr>
          <p:cNvPr id="4" name="Slide Number Placeholder 3">
            <a:extLst>
              <a:ext uri="{FF2B5EF4-FFF2-40B4-BE49-F238E27FC236}">
                <a16:creationId xmlns:a16="http://schemas.microsoft.com/office/drawing/2014/main" id="{E3DE3649-49FE-5468-38FE-7FF383548E15}"/>
              </a:ext>
            </a:extLst>
          </p:cNvPr>
          <p:cNvSpPr>
            <a:spLocks noGrp="1"/>
          </p:cNvSpPr>
          <p:nvPr>
            <p:ph type="sldNum" sz="quarter" idx="12"/>
          </p:nvPr>
        </p:nvSpPr>
        <p:spPr/>
        <p:txBody>
          <a:bodyPr/>
          <a:lstStyle/>
          <a:p>
            <a:fld id="{DF12D8F4-202D-C143-9646-6CEB7B7938DC}" type="slidenum">
              <a:rPr lang="en-DE" smtClean="0"/>
              <a:t>26</a:t>
            </a:fld>
            <a:endParaRPr lang="en-DE"/>
          </a:p>
        </p:txBody>
      </p:sp>
    </p:spTree>
    <p:extLst>
      <p:ext uri="{BB962C8B-B14F-4D97-AF65-F5344CB8AC3E}">
        <p14:creationId xmlns:p14="http://schemas.microsoft.com/office/powerpoint/2010/main" val="3387994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4A6085-2056-D0F4-3EE8-1C3C27737F62}"/>
              </a:ext>
            </a:extLst>
          </p:cNvPr>
          <p:cNvSpPr>
            <a:spLocks noGrp="1"/>
          </p:cNvSpPr>
          <p:nvPr>
            <p:ph idx="1"/>
          </p:nvPr>
        </p:nvSpPr>
        <p:spPr/>
        <p:txBody>
          <a:bodyPr>
            <a:normAutofit/>
          </a:bodyPr>
          <a:lstStyle/>
          <a:p>
            <a:pPr>
              <a:buFont typeface="+mj-lt"/>
              <a:buAutoNum type="arabicPeriod"/>
            </a:pPr>
            <a:r>
              <a:rPr lang="de-DE" dirty="0"/>
              <a:t>In welchen Anwendungsszenarien werden Datenströme gefiltert?</a:t>
            </a:r>
          </a:p>
          <a:p>
            <a:pPr marL="685800" lvl="1" indent="-342900">
              <a:buFont typeface="+mj-lt"/>
              <a:buAutoNum type="alphaUcPeriod"/>
            </a:pPr>
            <a:r>
              <a:rPr lang="de-DE" dirty="0"/>
              <a:t>Objekterkennung in der Bildverarbeitung</a:t>
            </a:r>
          </a:p>
          <a:p>
            <a:pPr marL="685800" lvl="1" indent="-342900">
              <a:buFont typeface="+mj-lt"/>
              <a:buAutoNum type="alphaUcPeriod"/>
            </a:pPr>
            <a:r>
              <a:rPr lang="de-DE" dirty="0"/>
              <a:t>Telefondatenübertragung</a:t>
            </a:r>
          </a:p>
          <a:p>
            <a:pPr marL="685800" lvl="1" indent="-342900">
              <a:buFont typeface="+mj-lt"/>
              <a:buAutoNum type="alphaUcPeriod"/>
            </a:pPr>
            <a:r>
              <a:rPr lang="de-DE" dirty="0"/>
              <a:t>Berechnung der kürzesten Route im Navigationssystem</a:t>
            </a:r>
          </a:p>
          <a:p>
            <a:pPr marL="685800" lvl="1" indent="-342900">
              <a:buFont typeface="+mj-lt"/>
              <a:buAutoNum type="alphaUcPeriod"/>
            </a:pPr>
            <a:r>
              <a:rPr lang="de-DE" dirty="0">
                <a:solidFill>
                  <a:srgbClr val="00B050"/>
                </a:solidFill>
              </a:rPr>
              <a:t>Spam-Mails erkennen</a:t>
            </a:r>
          </a:p>
          <a:p>
            <a:pPr marL="385763" indent="-385763">
              <a:buFont typeface="+mj-lt"/>
              <a:buAutoNum type="arabicPeriod"/>
            </a:pPr>
            <a:r>
              <a:rPr lang="de-DE" dirty="0"/>
              <a:t>Welche Aussagen treffen auf einen Bloom-Filter zu?</a:t>
            </a:r>
          </a:p>
          <a:p>
            <a:pPr marL="685800" lvl="1" indent="-342900">
              <a:buFont typeface="+mj-lt"/>
              <a:buAutoNum type="alphaUcPeriod"/>
            </a:pPr>
            <a:r>
              <a:rPr lang="de-DE" dirty="0"/>
              <a:t>Falsch-negative Ergebnisse möglich</a:t>
            </a:r>
          </a:p>
          <a:p>
            <a:pPr marL="685800" lvl="1" indent="-342900">
              <a:buFont typeface="+mj-lt"/>
              <a:buAutoNum type="alphaUcPeriod"/>
            </a:pPr>
            <a:r>
              <a:rPr lang="de-DE" dirty="0">
                <a:solidFill>
                  <a:srgbClr val="00B050"/>
                </a:solidFill>
              </a:rPr>
              <a:t>Falsch-positive Ergebnisse möglich</a:t>
            </a:r>
          </a:p>
          <a:p>
            <a:pPr marL="685800" lvl="1" indent="-342900">
              <a:buFont typeface="+mj-lt"/>
              <a:buAutoNum type="alphaUcPeriod"/>
            </a:pPr>
            <a:r>
              <a:rPr lang="de-DE" dirty="0">
                <a:solidFill>
                  <a:srgbClr val="00B050"/>
                </a:solidFill>
              </a:rPr>
              <a:t>Benötigt begrenzten Speicher</a:t>
            </a:r>
          </a:p>
          <a:p>
            <a:pPr marL="685800" lvl="1" indent="-342900">
              <a:buFont typeface="+mj-lt"/>
              <a:buAutoNum type="alphaUcPeriod"/>
            </a:pPr>
            <a:r>
              <a:rPr lang="de-DE" dirty="0">
                <a:solidFill>
                  <a:srgbClr val="00B050"/>
                </a:solidFill>
              </a:rPr>
              <a:t>Verwendet mehrere unabhängige Hash-Funktionen</a:t>
            </a:r>
          </a:p>
        </p:txBody>
      </p:sp>
      <p:sp>
        <p:nvSpPr>
          <p:cNvPr id="2" name="Title 1">
            <a:extLst>
              <a:ext uri="{FF2B5EF4-FFF2-40B4-BE49-F238E27FC236}">
                <a16:creationId xmlns:a16="http://schemas.microsoft.com/office/drawing/2014/main" id="{B880C64F-88E8-395F-802A-6957B38E6DC9}"/>
              </a:ext>
            </a:extLst>
          </p:cNvPr>
          <p:cNvSpPr>
            <a:spLocks noGrp="1"/>
          </p:cNvSpPr>
          <p:nvPr>
            <p:ph type="title"/>
          </p:nvPr>
        </p:nvSpPr>
        <p:spPr/>
        <p:txBody>
          <a:bodyPr/>
          <a:lstStyle/>
          <a:p>
            <a:r>
              <a:rPr lang="en-DE" dirty="0"/>
              <a:t>Quiz</a:t>
            </a:r>
          </a:p>
        </p:txBody>
      </p:sp>
      <p:sp>
        <p:nvSpPr>
          <p:cNvPr id="4" name="Slide Number Placeholder 3">
            <a:extLst>
              <a:ext uri="{FF2B5EF4-FFF2-40B4-BE49-F238E27FC236}">
                <a16:creationId xmlns:a16="http://schemas.microsoft.com/office/drawing/2014/main" id="{E3DE3649-49FE-5468-38FE-7FF383548E15}"/>
              </a:ext>
            </a:extLst>
          </p:cNvPr>
          <p:cNvSpPr>
            <a:spLocks noGrp="1"/>
          </p:cNvSpPr>
          <p:nvPr>
            <p:ph type="sldNum" sz="quarter" idx="12"/>
          </p:nvPr>
        </p:nvSpPr>
        <p:spPr/>
        <p:txBody>
          <a:bodyPr/>
          <a:lstStyle/>
          <a:p>
            <a:fld id="{DF12D8F4-202D-C143-9646-6CEB7B7938DC}" type="slidenum">
              <a:rPr lang="en-DE" smtClean="0"/>
              <a:t>27</a:t>
            </a:fld>
            <a:endParaRPr lang="en-DE"/>
          </a:p>
        </p:txBody>
      </p:sp>
    </p:spTree>
    <p:extLst>
      <p:ext uri="{BB962C8B-B14F-4D97-AF65-F5344CB8AC3E}">
        <p14:creationId xmlns:p14="http://schemas.microsoft.com/office/powerpoint/2010/main" val="791065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randomly-picked-e1384190856897-620x4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41753"/>
            <a:ext cx="8748465" cy="5827607"/>
          </a:xfrm>
          <a:prstGeom prst="rect">
            <a:avLst/>
          </a:prstGeom>
        </p:spPr>
      </p:pic>
      <p:sp>
        <p:nvSpPr>
          <p:cNvPr id="6" name="Textfeld 5"/>
          <p:cNvSpPr txBox="1"/>
          <p:nvPr/>
        </p:nvSpPr>
        <p:spPr>
          <a:xfrm>
            <a:off x="251520" y="1484784"/>
            <a:ext cx="4097597" cy="3600986"/>
          </a:xfrm>
          <a:prstGeom prst="rect">
            <a:avLst/>
          </a:prstGeom>
          <a:noFill/>
        </p:spPr>
        <p:txBody>
          <a:bodyPr wrap="none" rtlCol="0">
            <a:spAutoFit/>
          </a:bodyPr>
          <a:lstStyle/>
          <a:p>
            <a:endParaRPr lang="de-DE" sz="3600" dirty="0">
              <a:solidFill>
                <a:srgbClr val="0000FF"/>
              </a:solidFill>
            </a:endParaRPr>
          </a:p>
          <a:p>
            <a:endParaRPr lang="de-DE" sz="3600" dirty="0">
              <a:solidFill>
                <a:srgbClr val="0000FF"/>
              </a:solidFill>
            </a:endParaRPr>
          </a:p>
          <a:p>
            <a:endParaRPr lang="de-DE" sz="3600" dirty="0">
              <a:solidFill>
                <a:srgbClr val="0000FF"/>
              </a:solidFill>
            </a:endParaRPr>
          </a:p>
          <a:p>
            <a:endParaRPr lang="de-DE" sz="3600" dirty="0">
              <a:solidFill>
                <a:srgbClr val="0000FF"/>
              </a:solidFill>
            </a:endParaRPr>
          </a:p>
          <a:p>
            <a:r>
              <a:rPr lang="de-DE" sz="2800" dirty="0">
                <a:solidFill>
                  <a:srgbClr val="0000FF"/>
                </a:solidFill>
              </a:rPr>
              <a:t>Approximation mit </a:t>
            </a:r>
            <a:br>
              <a:rPr lang="de-DE" sz="2800" dirty="0">
                <a:solidFill>
                  <a:srgbClr val="0000FF"/>
                </a:solidFill>
              </a:rPr>
            </a:br>
            <a:r>
              <a:rPr lang="de-DE" sz="2800" dirty="0">
                <a:solidFill>
                  <a:srgbClr val="0000FF"/>
                </a:solidFill>
              </a:rPr>
              <a:t>Stichproben und Skizzen</a:t>
            </a:r>
          </a:p>
          <a:p>
            <a:r>
              <a:rPr lang="de-DE" sz="2800" dirty="0" err="1">
                <a:solidFill>
                  <a:srgbClr val="0000FF"/>
                </a:solidFill>
              </a:rPr>
              <a:t>Probabilistische</a:t>
            </a:r>
            <a:r>
              <a:rPr lang="de-DE" sz="2800" dirty="0">
                <a:solidFill>
                  <a:srgbClr val="0000FF"/>
                </a:solidFill>
              </a:rPr>
              <a:t> Garantien</a:t>
            </a:r>
          </a:p>
        </p:txBody>
      </p:sp>
      <p:sp>
        <p:nvSpPr>
          <p:cNvPr id="2" name="TextBox 1">
            <a:extLst>
              <a:ext uri="{FF2B5EF4-FFF2-40B4-BE49-F238E27FC236}">
                <a16:creationId xmlns:a16="http://schemas.microsoft.com/office/drawing/2014/main" id="{95D4BA6B-850D-4F4F-B348-902F22C48D4B}"/>
              </a:ext>
            </a:extLst>
          </p:cNvPr>
          <p:cNvSpPr txBox="1"/>
          <p:nvPr/>
        </p:nvSpPr>
        <p:spPr>
          <a:xfrm>
            <a:off x="7315200" y="7253555"/>
            <a:ext cx="184731" cy="369332"/>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1352554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Approximation</a:t>
            </a:r>
          </a:p>
        </p:txBody>
      </p:sp>
      <p:sp>
        <p:nvSpPr>
          <p:cNvPr id="3" name="Inhaltsplatzhalter 2"/>
          <p:cNvSpPr>
            <a:spLocks noGrp="1"/>
          </p:cNvSpPr>
          <p:nvPr>
            <p:ph idx="1"/>
          </p:nvPr>
        </p:nvSpPr>
        <p:spPr/>
        <p:txBody>
          <a:bodyPr/>
          <a:lstStyle/>
          <a:p>
            <a:r>
              <a:rPr lang="de-DE" sz="2400" dirty="0"/>
              <a:t>Daten werden nur einmal betrachtet und</a:t>
            </a:r>
          </a:p>
          <a:p>
            <a:r>
              <a:rPr lang="de-DE" sz="2400" dirty="0"/>
              <a:t>Speicher für Zustand (stark) begrenzt: O( </a:t>
            </a:r>
            <a:r>
              <a:rPr lang="de-DE" sz="2400" dirty="0" err="1"/>
              <a:t>poly</a:t>
            </a:r>
            <a:r>
              <a:rPr lang="de-DE" sz="2400" dirty="0"/>
              <a:t>( log( |</a:t>
            </a:r>
            <a:r>
              <a:rPr lang="de-DE" sz="2400" dirty="0" err="1"/>
              <a:t>Strm</a:t>
            </a:r>
            <a:r>
              <a:rPr lang="de-DE" sz="2400" dirty="0"/>
              <a:t>| )))</a:t>
            </a:r>
          </a:p>
          <a:p>
            <a:r>
              <a:rPr lang="de-DE" sz="2400" dirty="0"/>
              <a:t>Rechenzeit pro </a:t>
            </a:r>
            <a:r>
              <a:rPr lang="de-DE" sz="2400" dirty="0" err="1"/>
              <a:t>Tupel</a:t>
            </a:r>
            <a:r>
              <a:rPr lang="de-DE" sz="2400" dirty="0"/>
              <a:t> möglichst klein (auch um Zustand zu modifizieren)</a:t>
            </a:r>
          </a:p>
        </p:txBody>
      </p:sp>
      <p:sp>
        <p:nvSpPr>
          <p:cNvPr id="4" name="Foliennummernplatzhalter 3"/>
          <p:cNvSpPr>
            <a:spLocks noGrp="1"/>
          </p:cNvSpPr>
          <p:nvPr>
            <p:ph type="sldNum" sz="quarter" idx="12"/>
          </p:nvPr>
        </p:nvSpPr>
        <p:spPr>
          <a:xfrm>
            <a:off x="7956550" y="6381328"/>
            <a:ext cx="1008063" cy="196850"/>
          </a:xfrm>
        </p:spPr>
        <p:txBody>
          <a:bodyPr/>
          <a:lstStyle/>
          <a:p>
            <a:pPr>
              <a:defRPr/>
            </a:pPr>
            <a:fld id="{D4E55964-1ACB-E742-83A7-6D5C6D2D6D17}" type="slidenum">
              <a:rPr lang="de-DE" smtClean="0"/>
              <a:pPr>
                <a:defRPr/>
              </a:pPr>
              <a:t>29</a:t>
            </a:fld>
            <a:endParaRPr lang="de-DE"/>
          </a:p>
        </p:txBody>
      </p:sp>
      <p:sp>
        <p:nvSpPr>
          <p:cNvPr id="21" name="Rectangle 4"/>
          <p:cNvSpPr>
            <a:spLocks noChangeArrowheads="1"/>
          </p:cNvSpPr>
          <p:nvPr/>
        </p:nvSpPr>
        <p:spPr bwMode="auto">
          <a:xfrm>
            <a:off x="564207" y="4122936"/>
            <a:ext cx="2616200" cy="1524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2" name="Rectangle 5"/>
          <p:cNvSpPr>
            <a:spLocks noChangeArrowheads="1"/>
          </p:cNvSpPr>
          <p:nvPr/>
        </p:nvSpPr>
        <p:spPr bwMode="auto">
          <a:xfrm>
            <a:off x="576907" y="5672336"/>
            <a:ext cx="2616200" cy="1524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3" name="Rectangle 6"/>
          <p:cNvSpPr>
            <a:spLocks noChangeArrowheads="1"/>
          </p:cNvSpPr>
          <p:nvPr/>
        </p:nvSpPr>
        <p:spPr bwMode="auto">
          <a:xfrm>
            <a:off x="1681807" y="45420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4" name="Rectangle 7"/>
          <p:cNvSpPr>
            <a:spLocks noChangeArrowheads="1"/>
          </p:cNvSpPr>
          <p:nvPr/>
        </p:nvSpPr>
        <p:spPr bwMode="auto">
          <a:xfrm>
            <a:off x="1694507" y="49484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5" name="Rectangle 8"/>
          <p:cNvSpPr>
            <a:spLocks noChangeArrowheads="1"/>
          </p:cNvSpPr>
          <p:nvPr/>
        </p:nvSpPr>
        <p:spPr bwMode="auto">
          <a:xfrm>
            <a:off x="1694507" y="53294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6" name="Rectangle 9"/>
          <p:cNvSpPr>
            <a:spLocks noChangeArrowheads="1"/>
          </p:cNvSpPr>
          <p:nvPr/>
        </p:nvSpPr>
        <p:spPr bwMode="auto">
          <a:xfrm>
            <a:off x="4298007" y="4338836"/>
            <a:ext cx="1435100" cy="1231900"/>
          </a:xfrm>
          <a:prstGeom prst="rect">
            <a:avLst/>
          </a:prstGeom>
          <a:solidFill>
            <a:srgbClr val="99CCFF"/>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7" name="Text Box 10"/>
          <p:cNvSpPr txBox="1">
            <a:spLocks noChangeArrowheads="1"/>
          </p:cNvSpPr>
          <p:nvPr/>
        </p:nvSpPr>
        <p:spPr bwMode="auto">
          <a:xfrm>
            <a:off x="4332932" y="4394398"/>
            <a:ext cx="1421157" cy="1016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de-DE" sz="2000" b="0" u="none" dirty="0">
                <a:solidFill>
                  <a:schemeClr val="tx1"/>
                </a:solidFill>
                <a:cs typeface="+mn-cs"/>
              </a:rPr>
              <a:t>Strom-</a:t>
            </a:r>
            <a:r>
              <a:rPr lang="de-DE" sz="2000" b="0" u="none" dirty="0" err="1">
                <a:solidFill>
                  <a:schemeClr val="tx1"/>
                </a:solidFill>
                <a:cs typeface="+mn-cs"/>
              </a:rPr>
              <a:t>Ver</a:t>
            </a:r>
            <a:r>
              <a:rPr lang="de-DE" sz="2000" b="0" u="none" dirty="0">
                <a:solidFill>
                  <a:schemeClr val="tx1"/>
                </a:solidFill>
                <a:cs typeface="+mn-cs"/>
              </a:rPr>
              <a:t>-</a:t>
            </a:r>
            <a:br>
              <a:rPr lang="de-DE" sz="2000" b="0" u="none" dirty="0">
                <a:solidFill>
                  <a:schemeClr val="tx1"/>
                </a:solidFill>
                <a:cs typeface="+mn-cs"/>
              </a:rPr>
            </a:br>
            <a:r>
              <a:rPr lang="de-DE" sz="2000" b="0" u="none" dirty="0" err="1">
                <a:solidFill>
                  <a:schemeClr val="tx1"/>
                </a:solidFill>
                <a:cs typeface="+mn-cs"/>
              </a:rPr>
              <a:t>arbeitungs</a:t>
            </a:r>
            <a:r>
              <a:rPr lang="de-DE" sz="2000" b="0" u="none" dirty="0">
                <a:solidFill>
                  <a:schemeClr val="tx1"/>
                </a:solidFill>
                <a:cs typeface="+mn-cs"/>
              </a:rPr>
              <a:t>-</a:t>
            </a:r>
            <a:br>
              <a:rPr lang="de-DE" sz="2000" b="0" u="none" dirty="0">
                <a:solidFill>
                  <a:schemeClr val="tx1"/>
                </a:solidFill>
                <a:cs typeface="+mn-cs"/>
              </a:rPr>
            </a:br>
            <a:r>
              <a:rPr lang="de-DE" sz="2000" b="0" u="none" dirty="0">
                <a:solidFill>
                  <a:schemeClr val="tx1"/>
                </a:solidFill>
                <a:cs typeface="+mn-cs"/>
              </a:rPr>
              <a:t>Maschine</a:t>
            </a:r>
          </a:p>
        </p:txBody>
      </p:sp>
      <p:sp>
        <p:nvSpPr>
          <p:cNvPr id="28" name="Line 11"/>
          <p:cNvSpPr>
            <a:spLocks noChangeShapeType="1"/>
          </p:cNvSpPr>
          <p:nvPr/>
        </p:nvSpPr>
        <p:spPr bwMode="auto">
          <a:xfrm>
            <a:off x="3180407" y="4186436"/>
            <a:ext cx="1117600" cy="660400"/>
          </a:xfrm>
          <a:prstGeom prst="line">
            <a:avLst/>
          </a:prstGeom>
          <a:noFill/>
          <a:ln w="28575">
            <a:solidFill>
              <a:schemeClr val="tx1"/>
            </a:solidFill>
            <a:round/>
            <a:headEnd type="none" w="med"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9" name="Line 12"/>
          <p:cNvSpPr>
            <a:spLocks noChangeShapeType="1"/>
          </p:cNvSpPr>
          <p:nvPr/>
        </p:nvSpPr>
        <p:spPr bwMode="auto">
          <a:xfrm flipV="1">
            <a:off x="3193107" y="5126236"/>
            <a:ext cx="1104900" cy="609600"/>
          </a:xfrm>
          <a:prstGeom prst="line">
            <a:avLst/>
          </a:prstGeom>
          <a:noFill/>
          <a:ln w="28575">
            <a:solidFill>
              <a:schemeClr val="tx1"/>
            </a:solidFill>
            <a:round/>
            <a:headEnd type="none" w="med"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0" name="Line 13"/>
          <p:cNvSpPr>
            <a:spLocks noChangeShapeType="1"/>
          </p:cNvSpPr>
          <p:nvPr/>
        </p:nvSpPr>
        <p:spPr bwMode="auto">
          <a:xfrm>
            <a:off x="5733107" y="4948436"/>
            <a:ext cx="825500" cy="0"/>
          </a:xfrm>
          <a:prstGeom prst="line">
            <a:avLst/>
          </a:prstGeom>
          <a:noFill/>
          <a:ln w="28575">
            <a:solidFill>
              <a:schemeClr val="tx1"/>
            </a:solidFill>
            <a:round/>
            <a:headEnd type="none" w="med"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1" name="Text Box 14"/>
          <p:cNvSpPr txBox="1">
            <a:spLocks noChangeArrowheads="1"/>
          </p:cNvSpPr>
          <p:nvPr/>
        </p:nvSpPr>
        <p:spPr bwMode="auto">
          <a:xfrm>
            <a:off x="6568132" y="4559498"/>
            <a:ext cx="1904880"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de-DE" sz="2000" b="0" u="none" dirty="0">
                <a:solidFill>
                  <a:schemeClr val="tx1"/>
                </a:solidFill>
                <a:cs typeface="+mn-cs"/>
              </a:rPr>
              <a:t>(Approximative)</a:t>
            </a:r>
          </a:p>
          <a:p>
            <a:pPr algn="l">
              <a:defRPr/>
            </a:pPr>
            <a:r>
              <a:rPr lang="de-DE" sz="2000" b="0" u="none" dirty="0">
                <a:solidFill>
                  <a:schemeClr val="tx1"/>
                </a:solidFill>
                <a:cs typeface="+mn-cs"/>
              </a:rPr>
              <a:t>     Antwort</a:t>
            </a:r>
          </a:p>
        </p:txBody>
      </p:sp>
      <p:sp>
        <p:nvSpPr>
          <p:cNvPr id="32" name="Rectangle 15"/>
          <p:cNvSpPr>
            <a:spLocks noChangeArrowheads="1"/>
          </p:cNvSpPr>
          <p:nvPr/>
        </p:nvSpPr>
        <p:spPr bwMode="auto">
          <a:xfrm>
            <a:off x="3536007" y="2852936"/>
            <a:ext cx="3048000" cy="698500"/>
          </a:xfrm>
          <a:prstGeom prst="rect">
            <a:avLst/>
          </a:prstGeom>
          <a:solidFill>
            <a:srgbClr val="CCFF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3" name="Text Box 16"/>
          <p:cNvSpPr txBox="1">
            <a:spLocks noChangeArrowheads="1"/>
          </p:cNvSpPr>
          <p:nvPr/>
        </p:nvSpPr>
        <p:spPr bwMode="auto">
          <a:xfrm>
            <a:off x="3688519" y="2822799"/>
            <a:ext cx="2827697"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de-DE" sz="2000" b="1" i="1" u="none" dirty="0">
                <a:solidFill>
                  <a:schemeClr val="tx1"/>
                </a:solidFill>
                <a:cs typeface="+mn-cs"/>
              </a:rPr>
              <a:t>S</a:t>
            </a:r>
            <a:r>
              <a:rPr lang="de-DE" sz="2000" b="0" u="none" dirty="0">
                <a:solidFill>
                  <a:schemeClr val="tx1"/>
                </a:solidFill>
                <a:cs typeface="+mn-cs"/>
              </a:rPr>
              <a:t>ynopse (auch Summary</a:t>
            </a:r>
            <a:br>
              <a:rPr lang="de-DE" sz="2000" b="0" u="none" dirty="0">
                <a:solidFill>
                  <a:schemeClr val="tx1"/>
                </a:solidFill>
                <a:cs typeface="+mn-cs"/>
              </a:rPr>
            </a:br>
            <a:r>
              <a:rPr lang="de-DE" sz="2000" b="0" u="none" dirty="0">
                <a:solidFill>
                  <a:schemeClr val="tx1"/>
                </a:solidFill>
                <a:cs typeface="+mn-cs"/>
              </a:rPr>
              <a:t>genannt) im Speicher</a:t>
            </a:r>
          </a:p>
        </p:txBody>
      </p:sp>
      <p:sp>
        <p:nvSpPr>
          <p:cNvPr id="34" name="Line 17"/>
          <p:cNvSpPr>
            <a:spLocks noChangeShapeType="1"/>
          </p:cNvSpPr>
          <p:nvPr/>
        </p:nvSpPr>
        <p:spPr bwMode="auto">
          <a:xfrm>
            <a:off x="4996507" y="3576836"/>
            <a:ext cx="0" cy="762000"/>
          </a:xfrm>
          <a:prstGeom prst="line">
            <a:avLst/>
          </a:prstGeom>
          <a:noFill/>
          <a:ln w="2857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5" name="Text Box 18"/>
          <p:cNvSpPr txBox="1">
            <a:spLocks noChangeArrowheads="1"/>
          </p:cNvSpPr>
          <p:nvPr/>
        </p:nvSpPr>
        <p:spPr bwMode="auto">
          <a:xfrm>
            <a:off x="865832" y="3670498"/>
            <a:ext cx="1584536"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2000" b="0" u="none" dirty="0" err="1">
                <a:solidFill>
                  <a:schemeClr val="tx1"/>
                </a:solidFill>
                <a:cs typeface="+mn-cs"/>
              </a:rPr>
              <a:t>Datenströme</a:t>
            </a:r>
            <a:endParaRPr lang="en-US" sz="2000" b="0" u="none" dirty="0">
              <a:solidFill>
                <a:schemeClr val="tx1"/>
              </a:solidFill>
              <a:cs typeface="+mn-cs"/>
            </a:endParaRPr>
          </a:p>
        </p:txBody>
      </p:sp>
      <p:sp>
        <p:nvSpPr>
          <p:cNvPr id="20" name="Text Box 22"/>
          <p:cNvSpPr txBox="1">
            <a:spLocks noChangeArrowheads="1"/>
          </p:cNvSpPr>
          <p:nvPr/>
        </p:nvSpPr>
        <p:spPr bwMode="auto">
          <a:xfrm>
            <a:off x="978545" y="3376762"/>
            <a:ext cx="1250342" cy="369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dirty="0">
                <a:solidFill>
                  <a:srgbClr val="0000FF"/>
                </a:solidFill>
                <a:cs typeface="+mn-cs"/>
              </a:rPr>
              <a:t>(Terabytes)</a:t>
            </a:r>
          </a:p>
        </p:txBody>
      </p:sp>
      <p:sp>
        <p:nvSpPr>
          <p:cNvPr id="36" name="Line 18"/>
          <p:cNvSpPr>
            <a:spLocks noChangeShapeType="1"/>
          </p:cNvSpPr>
          <p:nvPr/>
        </p:nvSpPr>
        <p:spPr bwMode="auto">
          <a:xfrm>
            <a:off x="5031308" y="5585569"/>
            <a:ext cx="0" cy="304800"/>
          </a:xfrm>
          <a:prstGeom prst="line">
            <a:avLst/>
          </a:prstGeom>
          <a:noFill/>
          <a:ln w="28575">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37" name="Text Box 19"/>
          <p:cNvSpPr txBox="1">
            <a:spLocks noChangeArrowheads="1"/>
          </p:cNvSpPr>
          <p:nvPr/>
        </p:nvSpPr>
        <p:spPr bwMode="auto">
          <a:xfrm>
            <a:off x="4497908" y="5890369"/>
            <a:ext cx="1173398" cy="369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de-DE" b="0" dirty="0">
                <a:cs typeface="+mn-cs"/>
              </a:rPr>
              <a:t>Anfrage Q</a:t>
            </a:r>
          </a:p>
        </p:txBody>
      </p:sp>
      <p:sp>
        <p:nvSpPr>
          <p:cNvPr id="39" name="Text Box 23"/>
          <p:cNvSpPr txBox="1">
            <a:spLocks noChangeArrowheads="1"/>
          </p:cNvSpPr>
          <p:nvPr/>
        </p:nvSpPr>
        <p:spPr bwMode="auto">
          <a:xfrm>
            <a:off x="6668728" y="2637812"/>
            <a:ext cx="1200225" cy="369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dirty="0">
                <a:solidFill>
                  <a:srgbClr val="0000FF"/>
                </a:solidFill>
                <a:cs typeface="+mn-cs"/>
              </a:rPr>
              <a:t>(Kilobytes)</a:t>
            </a:r>
          </a:p>
        </p:txBody>
      </p:sp>
      <p:sp>
        <p:nvSpPr>
          <p:cNvPr id="5" name="TextBox 4"/>
          <p:cNvSpPr txBox="1"/>
          <p:nvPr/>
        </p:nvSpPr>
        <p:spPr>
          <a:xfrm>
            <a:off x="6696465" y="3066764"/>
            <a:ext cx="2066591" cy="923330"/>
          </a:xfrm>
          <a:prstGeom prst="rect">
            <a:avLst/>
          </a:prstGeom>
          <a:noFill/>
        </p:spPr>
        <p:txBody>
          <a:bodyPr wrap="none" rtlCol="0">
            <a:spAutoFit/>
          </a:bodyPr>
          <a:lstStyle/>
          <a:p>
            <a:r>
              <a:rPr lang="de-DE" dirty="0"/>
              <a:t>Ziel: Schätzung von</a:t>
            </a:r>
            <a:br>
              <a:rPr lang="de-DE" dirty="0"/>
            </a:br>
            <a:r>
              <a:rPr lang="de-DE" dirty="0"/>
              <a:t>Eigenschaften der </a:t>
            </a:r>
            <a:br>
              <a:rPr lang="de-DE" dirty="0"/>
            </a:br>
            <a:r>
              <a:rPr lang="de-DE" dirty="0"/>
              <a:t>Datenströme</a:t>
            </a:r>
          </a:p>
        </p:txBody>
      </p:sp>
      <mc:AlternateContent xmlns:mc="http://schemas.openxmlformats.org/markup-compatibility/2006" xmlns:a14="http://schemas.microsoft.com/office/drawing/2010/main">
        <mc:Choice Requires="a14">
          <p:sp>
            <p:nvSpPr>
              <p:cNvPr id="40" name="TextBox 39"/>
              <p:cNvSpPr txBox="1"/>
              <p:nvPr/>
            </p:nvSpPr>
            <p:spPr>
              <a:xfrm>
                <a:off x="2929412" y="4686564"/>
                <a:ext cx="931986" cy="369332"/>
              </a:xfrm>
              <a:prstGeom prst="rect">
                <a:avLst/>
              </a:prstGeom>
              <a:noFill/>
            </p:spPr>
            <p:txBody>
              <a:bodyPr wrap="none" rtlCol="0">
                <a:spAutoFit/>
              </a:bodyPr>
              <a:lstStyle/>
              <a:p>
                <a:r>
                  <a:rPr lang="en-US" b="1" dirty="0"/>
                  <a:t>?    </a:t>
                </a:r>
                <a14:m>
                  <m:oMath xmlns:m="http://schemas.openxmlformats.org/officeDocument/2006/math">
                    <m:r>
                      <a:rPr lang="en-US" b="0" i="1" dirty="0" smtClean="0">
                        <a:latin typeface="Cambria Math"/>
                      </a:rPr>
                      <m:t>𝑓</m:t>
                    </m:r>
                    <m:r>
                      <a:rPr lang="en-US" b="1" i="1" dirty="0" smtClean="0">
                        <a:latin typeface="Cambria Math"/>
                      </a:rPr>
                      <m:t>(</m:t>
                    </m:r>
                    <m:r>
                      <a:rPr lang="en-US" b="1" i="1" dirty="0" smtClean="0">
                        <a:latin typeface="Cambria Math"/>
                      </a:rPr>
                      <m:t>𝒙</m:t>
                    </m:r>
                    <m:r>
                      <a:rPr lang="en-US" b="1" i="1" dirty="0" smtClean="0">
                        <a:latin typeface="Cambria Math"/>
                      </a:rPr>
                      <m:t>)</m:t>
                    </m:r>
                  </m:oMath>
                </a14:m>
                <a:endParaRPr lang="en-US"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2929412" y="4686564"/>
                <a:ext cx="931986" cy="369332"/>
              </a:xfrm>
              <a:prstGeom prst="rect">
                <a:avLst/>
              </a:prstGeom>
              <a:blipFill rotWithShape="0">
                <a:blip r:embed="rId2"/>
                <a:stretch>
                  <a:fillRect l="-5921" t="-8333" r="-1974"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8041080" y="3615503"/>
                <a:ext cx="688329" cy="384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𝑓</m:t>
                          </m:r>
                        </m:e>
                      </m:acc>
                      <m:r>
                        <a:rPr lang="en-US" i="1" dirty="0">
                          <a:latin typeface="Cambria Math"/>
                        </a:rPr>
                        <m:t>(</m:t>
                      </m:r>
                      <m:r>
                        <a:rPr lang="en-US" b="1" i="1" dirty="0">
                          <a:latin typeface="Cambria Math"/>
                        </a:rPr>
                        <m:t>𝑺</m:t>
                      </m:r>
                      <m:r>
                        <a:rPr lang="en-US" i="1" dirty="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8041080" y="3615503"/>
                <a:ext cx="688329" cy="384914"/>
              </a:xfrm>
              <a:prstGeom prst="rect">
                <a:avLst/>
              </a:prstGeom>
              <a:blipFill rotWithShape="0">
                <a:blip r:embed="rId3"/>
                <a:stretch>
                  <a:fillRect t="-9524" b="-12698"/>
                </a:stretch>
              </a:blipFill>
            </p:spPr>
            <p:txBody>
              <a:bodyPr/>
              <a:lstStyle/>
              <a:p>
                <a:r>
                  <a:rPr lang="en-US">
                    <a:noFill/>
                  </a:rPr>
                  <a:t> </a:t>
                </a:r>
              </a:p>
            </p:txBody>
          </p:sp>
        </mc:Fallback>
      </mc:AlternateContent>
      <p:sp>
        <p:nvSpPr>
          <p:cNvPr id="42" name="Fußzeilenplatzhalter 3">
            <a:extLst>
              <a:ext uri="{FF2B5EF4-FFF2-40B4-BE49-F238E27FC236}">
                <a16:creationId xmlns:a16="http://schemas.microsoft.com/office/drawing/2014/main" id="{81A52A8F-2B1B-3145-8F62-2F951300A352}"/>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349457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5" y="1340768"/>
            <a:ext cx="3069903" cy="2978825"/>
            <a:chOff x="33501" y="1340622"/>
            <a:chExt cx="3072188"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7" name="Gruppieren 41"/>
            <p:cNvGrpSpPr>
              <a:grpSpLocks/>
            </p:cNvGrpSpPr>
            <p:nvPr/>
          </p:nvGrpSpPr>
          <p:grpSpPr bwMode="auto">
            <a:xfrm>
              <a:off x="33501" y="1340622"/>
              <a:ext cx="3072188" cy="2848102"/>
              <a:chOff x="933017" y="2520040"/>
              <a:chExt cx="3072188"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9" name="Rechteck 19"/>
              <p:cNvSpPr>
                <a:spLocks noChangeArrowheads="1"/>
              </p:cNvSpPr>
              <p:nvPr/>
            </p:nvSpPr>
            <p:spPr bwMode="gray">
              <a:xfrm>
                <a:off x="933017" y="2520040"/>
                <a:ext cx="3072188" cy="116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 (Treap, max-Liste)</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a:t>Übersicht</a:t>
            </a:r>
          </a:p>
        </p:txBody>
      </p:sp>
      <p:grpSp>
        <p:nvGrpSpPr>
          <p:cNvPr id="9221" name="Gruppieren 32"/>
          <p:cNvGrpSpPr>
            <a:grpSpLocks/>
          </p:cNvGrpSpPr>
          <p:nvPr/>
        </p:nvGrpSpPr>
        <p:grpSpPr bwMode="auto">
          <a:xfrm>
            <a:off x="3131169" y="3140967"/>
            <a:ext cx="3379121" cy="2369247"/>
            <a:chOff x="3131840" y="3141387"/>
            <a:chExt cx="3377546" cy="2369563"/>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0" name="Gruppieren 41"/>
            <p:cNvGrpSpPr>
              <a:grpSpLocks/>
            </p:cNvGrpSpPr>
            <p:nvPr/>
          </p:nvGrpSpPr>
          <p:grpSpPr bwMode="auto">
            <a:xfrm>
              <a:off x="3131840" y="3141387"/>
              <a:ext cx="3377546" cy="2237353"/>
              <a:chOff x="2157973" y="3243488"/>
              <a:chExt cx="3377546" cy="2237353"/>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2" name="Rechteck 15"/>
              <p:cNvSpPr>
                <a:spLocks noChangeArrowheads="1"/>
              </p:cNvSpPr>
              <p:nvPr/>
            </p:nvSpPr>
            <p:spPr bwMode="gray">
              <a:xfrm>
                <a:off x="2302593" y="3243488"/>
                <a:ext cx="3232926" cy="877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Approximative Auswertung: Bloom-Filter, Min-Hashing, Stichproben</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glow rad="1397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652119" y="2564905"/>
            <a:ext cx="3168353" cy="2402390"/>
            <a:chOff x="5652107" y="2565121"/>
            <a:chExt cx="3168469" cy="2402904"/>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34" name="Rechteck 11"/>
            <p:cNvSpPr>
              <a:spLocks noChangeArrowheads="1"/>
            </p:cNvSpPr>
            <p:nvPr/>
          </p:nvSpPr>
          <p:spPr bwMode="gray">
            <a:xfrm>
              <a:off x="5652107" y="2565121"/>
              <a:ext cx="3168469" cy="588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Approximative Auswertung </a:t>
              </a:r>
              <a:br>
                <a:rPr lang="de-DE" sz="2000" noProof="1">
                  <a:cs typeface="Arial" charset="0"/>
                </a:rPr>
              </a:br>
              <a:r>
                <a:rPr lang="de-DE" sz="2000" noProof="1">
                  <a:cs typeface="Arial" charset="0"/>
                </a:rPr>
                <a:t>(LSH, CM-, und FM-Skizzen)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029670443"/>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liennummernplatzhalter 4"/>
          <p:cNvSpPr>
            <a:spLocks noGrp="1"/>
          </p:cNvSpPr>
          <p:nvPr>
            <p:ph type="sldNum" sz="quarter" idx="11"/>
          </p:nvPr>
        </p:nvSpPr>
        <p:spPr>
          <a:xfrm>
            <a:off x="8604449" y="6309320"/>
            <a:ext cx="432048" cy="288032"/>
          </a:xfrm>
        </p:spPr>
        <p:txBody>
          <a:bodyPr/>
          <a:lstStyle/>
          <a:p>
            <a:pPr>
              <a:defRPr/>
            </a:pPr>
            <a:fld id="{80B0C53D-4C32-A843-AB82-A6DC4DC6111B}" type="slidenum">
              <a:rPr lang="en-US" sz="1400"/>
              <a:pPr>
                <a:defRPr/>
              </a:pPr>
              <a:t>30</a:t>
            </a:fld>
            <a:endParaRPr lang="en-US" sz="1400" dirty="0"/>
          </a:p>
        </p:txBody>
      </p:sp>
      <p:sp>
        <p:nvSpPr>
          <p:cNvPr id="509954" name="Rectangle 2"/>
          <p:cNvSpPr>
            <a:spLocks noGrp="1" noChangeArrowheads="1"/>
          </p:cNvSpPr>
          <p:nvPr>
            <p:ph type="title"/>
          </p:nvPr>
        </p:nvSpPr>
        <p:spPr>
          <a:xfrm>
            <a:off x="381000" y="304800"/>
            <a:ext cx="8231188" cy="838200"/>
          </a:xfrm>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2800" dirty="0" err="1">
                <a:cs typeface="+mj-cs"/>
              </a:rPr>
              <a:t>Stromverarbeitungsmodelle</a:t>
            </a:r>
            <a:r>
              <a:rPr lang="en-US" sz="2800" dirty="0">
                <a:cs typeface="+mj-cs"/>
              </a:rPr>
              <a:t> – </a:t>
            </a:r>
            <a:r>
              <a:rPr lang="en-US" sz="2800" dirty="0" err="1">
                <a:cs typeface="+mj-cs"/>
              </a:rPr>
              <a:t>interner</a:t>
            </a:r>
            <a:r>
              <a:rPr lang="en-US" sz="2800" dirty="0">
                <a:cs typeface="+mj-cs"/>
              </a:rPr>
              <a:t> </a:t>
            </a:r>
            <a:r>
              <a:rPr lang="en-US" sz="2800" dirty="0" err="1">
                <a:cs typeface="+mj-cs"/>
              </a:rPr>
              <a:t>Speicher</a:t>
            </a:r>
            <a:r>
              <a:rPr lang="en-US" sz="2800" dirty="0">
                <a:cs typeface="+mj-cs"/>
              </a:rPr>
              <a:t> A[</a:t>
            </a:r>
            <a:r>
              <a:rPr lang="en-US" sz="2800" baseline="30000" dirty="0">
                <a:cs typeface="+mj-cs"/>
              </a:rPr>
              <a:t>.</a:t>
            </a:r>
            <a:r>
              <a:rPr lang="en-US" sz="2800" dirty="0">
                <a:cs typeface="+mj-cs"/>
              </a:rPr>
              <a:t>]</a:t>
            </a:r>
          </a:p>
        </p:txBody>
      </p:sp>
      <p:sp>
        <p:nvSpPr>
          <p:cNvPr id="509955" name="Rectangle 3"/>
          <p:cNvSpPr>
            <a:spLocks noGrp="1" noChangeArrowheads="1"/>
          </p:cNvSpPr>
          <p:nvPr>
            <p:ph type="body" idx="1"/>
          </p:nvPr>
        </p:nvSpPr>
        <p:spPr>
          <a:xfrm>
            <a:off x="419100" y="1295400"/>
            <a:ext cx="8420100" cy="4725888"/>
          </a:xfrm>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marL="171450" indent="-171450" eaLnBrk="1" hangingPunct="1">
              <a:tabLst>
                <a:tab pos="1082675" algn="l"/>
              </a:tabLst>
              <a:defRPr/>
            </a:pPr>
            <a:r>
              <a:rPr lang="en-US" dirty="0">
                <a:solidFill>
                  <a:srgbClr val="CC0000"/>
                </a:solidFill>
                <a:cs typeface="+mn-cs"/>
              </a:rPr>
              <a:t>Absolute </a:t>
            </a:r>
            <a:r>
              <a:rPr lang="en-US" dirty="0" err="1">
                <a:solidFill>
                  <a:srgbClr val="CC0000"/>
                </a:solidFill>
                <a:cs typeface="+mn-cs"/>
              </a:rPr>
              <a:t>Werte</a:t>
            </a:r>
            <a:r>
              <a:rPr lang="en-US" dirty="0">
                <a:solidFill>
                  <a:srgbClr val="CC0000"/>
                </a:solidFill>
                <a:cs typeface="+mn-cs"/>
              </a:rPr>
              <a:t> (</a:t>
            </a:r>
            <a:r>
              <a:rPr lang="en-US" dirty="0" err="1">
                <a:solidFill>
                  <a:srgbClr val="CC0000"/>
                </a:solidFill>
                <a:cs typeface="+mn-cs"/>
              </a:rPr>
              <a:t>Zeitreihenmodell</a:t>
            </a:r>
            <a:r>
              <a:rPr lang="en-US" dirty="0">
                <a:solidFill>
                  <a:srgbClr val="CC0000"/>
                </a:solidFill>
                <a:cs typeface="+mn-cs"/>
              </a:rPr>
              <a:t>)</a:t>
            </a:r>
          </a:p>
          <a:p>
            <a:pPr marL="455613" lvl="1" indent="-169863" eaLnBrk="1" hangingPunct="1">
              <a:tabLst>
                <a:tab pos="1082675" algn="l"/>
              </a:tabLst>
              <a:defRPr/>
            </a:pPr>
            <a:r>
              <a:rPr lang="en-US" sz="2300" dirty="0" err="1"/>
              <a:t>Jeder</a:t>
            </a:r>
            <a:r>
              <a:rPr lang="en-US" sz="2300" dirty="0"/>
              <a:t> </a:t>
            </a:r>
            <a:r>
              <a:rPr lang="en-US" sz="2300" dirty="0" err="1"/>
              <a:t>neue</a:t>
            </a:r>
            <a:r>
              <a:rPr lang="en-US" sz="2300" dirty="0"/>
              <a:t> Wert pro </a:t>
            </a:r>
            <a:r>
              <a:rPr lang="en-US" sz="2300" dirty="0" err="1"/>
              <a:t>Zeiteinheit</a:t>
            </a:r>
            <a:r>
              <a:rPr lang="en-US" sz="2300" dirty="0"/>
              <a:t> x </a:t>
            </a:r>
            <a:r>
              <a:rPr lang="en-US" sz="2300" dirty="0" err="1"/>
              <a:t>wird</a:t>
            </a:r>
            <a:r>
              <a:rPr lang="en-US" sz="2300" dirty="0"/>
              <a:t> </a:t>
            </a:r>
            <a:r>
              <a:rPr lang="en-US" sz="2300" dirty="0" err="1"/>
              <a:t>gespeichert</a:t>
            </a:r>
            <a:br>
              <a:rPr lang="en-US" sz="2300" dirty="0"/>
            </a:br>
            <a:r>
              <a:rPr lang="en-US" sz="2300" dirty="0"/>
              <a:t>(x </a:t>
            </a:r>
            <a:r>
              <a:rPr lang="en-US" sz="2300" dirty="0" err="1"/>
              <a:t>aus</a:t>
            </a:r>
            <a:r>
              <a:rPr lang="en-US" sz="2300" dirty="0"/>
              <a:t> </a:t>
            </a:r>
            <a:r>
              <a:rPr lang="en-US" sz="2300" dirty="0" err="1"/>
              <a:t>Menge</a:t>
            </a:r>
            <a:r>
              <a:rPr lang="en-US" sz="2300" dirty="0"/>
              <a:t> von </a:t>
            </a:r>
            <a:r>
              <a:rPr lang="en-US" sz="2300" dirty="0" err="1"/>
              <a:t>Zeitpunkten</a:t>
            </a:r>
            <a:r>
              <a:rPr lang="en-US" sz="2300" dirty="0"/>
              <a:t>)</a:t>
            </a:r>
          </a:p>
          <a:p>
            <a:pPr marL="55563" indent="-169863" eaLnBrk="1" hangingPunct="1">
              <a:tabLst>
                <a:tab pos="1082675" algn="l"/>
              </a:tabLst>
              <a:defRPr/>
            </a:pPr>
            <a:r>
              <a:rPr lang="en-US" sz="2400" dirty="0" err="1">
                <a:solidFill>
                  <a:srgbClr val="CC0000"/>
                </a:solidFill>
              </a:rPr>
              <a:t>Akkumulierte</a:t>
            </a:r>
            <a:r>
              <a:rPr lang="en-US" sz="2400" dirty="0">
                <a:solidFill>
                  <a:srgbClr val="CC0000"/>
                </a:solidFill>
              </a:rPr>
              <a:t> </a:t>
            </a:r>
            <a:r>
              <a:rPr lang="en-US" sz="2400" dirty="0" err="1">
                <a:solidFill>
                  <a:srgbClr val="CC0000"/>
                </a:solidFill>
              </a:rPr>
              <a:t>Werte</a:t>
            </a:r>
            <a:endParaRPr lang="en-US" sz="2500" dirty="0">
              <a:solidFill>
                <a:srgbClr val="FF6600"/>
              </a:solidFill>
            </a:endParaRPr>
          </a:p>
          <a:p>
            <a:pPr marL="571500" lvl="1" indent="-171450" eaLnBrk="1" hangingPunct="1">
              <a:tabLst>
                <a:tab pos="1082675" algn="l"/>
              </a:tabLst>
              <a:defRPr/>
            </a:pPr>
            <a:r>
              <a:rPr lang="en-US" dirty="0" err="1">
                <a:solidFill>
                  <a:srgbClr val="CC0000"/>
                </a:solidFill>
                <a:cs typeface="+mn-cs"/>
              </a:rPr>
              <a:t>Nur</a:t>
            </a:r>
            <a:r>
              <a:rPr lang="en-US" dirty="0">
                <a:solidFill>
                  <a:srgbClr val="CC0000"/>
                </a:solidFill>
                <a:cs typeface="+mn-cs"/>
              </a:rPr>
              <a:t> </a:t>
            </a:r>
            <a:r>
              <a:rPr lang="en-US" dirty="0" err="1">
                <a:solidFill>
                  <a:srgbClr val="CC0000"/>
                </a:solidFill>
                <a:cs typeface="+mn-cs"/>
              </a:rPr>
              <a:t>Eingänge</a:t>
            </a:r>
            <a:r>
              <a:rPr lang="en-US" dirty="0">
                <a:solidFill>
                  <a:srgbClr val="CC0000"/>
                </a:solidFill>
                <a:cs typeface="+mn-cs"/>
              </a:rPr>
              <a:t> (</a:t>
            </a:r>
            <a:r>
              <a:rPr lang="en-US" dirty="0" err="1">
                <a:solidFill>
                  <a:srgbClr val="CC0000"/>
                </a:solidFill>
                <a:cs typeface="+mn-cs"/>
              </a:rPr>
              <a:t>Akkumulation</a:t>
            </a:r>
            <a:r>
              <a:rPr lang="en-US" dirty="0">
                <a:solidFill>
                  <a:srgbClr val="CC0000"/>
                </a:solidFill>
                <a:cs typeface="+mn-cs"/>
              </a:rPr>
              <a:t> von </a:t>
            </a:r>
            <a:r>
              <a:rPr lang="en-US" dirty="0" err="1">
                <a:solidFill>
                  <a:srgbClr val="CC0000"/>
                </a:solidFill>
                <a:cs typeface="+mn-cs"/>
              </a:rPr>
              <a:t>Zählern</a:t>
            </a:r>
            <a:r>
              <a:rPr lang="en-US" dirty="0">
                <a:solidFill>
                  <a:srgbClr val="CC0000"/>
                </a:solidFill>
                <a:cs typeface="+mn-cs"/>
              </a:rPr>
              <a:t>)</a:t>
            </a:r>
          </a:p>
          <a:p>
            <a:pPr marL="855663" lvl="2" indent="-169863" eaLnBrk="1" hangingPunct="1">
              <a:tabLst>
                <a:tab pos="1082675" algn="l"/>
              </a:tabLst>
              <a:defRPr/>
            </a:pPr>
            <a:r>
              <a:rPr lang="en-US" sz="2100" dirty="0"/>
              <a:t> </a:t>
            </a:r>
            <a:r>
              <a:rPr lang="en-US" sz="2100" dirty="0" err="1"/>
              <a:t>Zähler</a:t>
            </a:r>
            <a:r>
              <a:rPr lang="en-US" sz="2100" dirty="0"/>
              <a:t> </a:t>
            </a:r>
            <a:r>
              <a:rPr lang="en-US" sz="2100" dirty="0" err="1"/>
              <a:t>immer</a:t>
            </a:r>
            <a:r>
              <a:rPr lang="en-US" sz="2100" dirty="0"/>
              <a:t> </a:t>
            </a:r>
            <a:r>
              <a:rPr lang="en-US" sz="2100" dirty="0">
                <a:solidFill>
                  <a:schemeClr val="bg2"/>
                </a:solidFill>
              </a:rPr>
              <a:t>≥ 0</a:t>
            </a:r>
            <a:r>
              <a:rPr lang="en-US" sz="2100" dirty="0"/>
              <a:t>  </a:t>
            </a:r>
          </a:p>
          <a:p>
            <a:pPr marL="855663" lvl="2" indent="-169863" eaLnBrk="1" hangingPunct="1">
              <a:tabLst>
                <a:tab pos="1082675" algn="l"/>
              </a:tabLst>
              <a:defRPr/>
            </a:pPr>
            <a:r>
              <a:rPr lang="en-US" sz="2100" dirty="0"/>
              <a:t> </a:t>
            </a:r>
            <a:r>
              <a:rPr lang="en-US" sz="2100" dirty="0" err="1"/>
              <a:t>Multimengenmodell</a:t>
            </a:r>
            <a:endParaRPr lang="en-US" sz="2100" dirty="0"/>
          </a:p>
          <a:p>
            <a:pPr marL="855663" lvl="2" indent="-169863" eaLnBrk="1" hangingPunct="1">
              <a:tabLst>
                <a:tab pos="1082675" algn="l"/>
              </a:tabLst>
              <a:defRPr/>
            </a:pPr>
            <a:r>
              <a:rPr lang="en-US" sz="2100" dirty="0"/>
              <a:t> (x, y </a:t>
            </a:r>
            <a:r>
              <a:rPr lang="en-US" sz="2100" dirty="0" err="1"/>
              <a:t>sind</a:t>
            </a:r>
            <a:r>
              <a:rPr lang="en-US" sz="2100" dirty="0"/>
              <a:t> </a:t>
            </a:r>
            <a:r>
              <a:rPr lang="en-US" sz="2100" dirty="0" err="1"/>
              <a:t>Objekte</a:t>
            </a:r>
            <a:r>
              <a:rPr lang="en-US" sz="2100" dirty="0"/>
              <a:t> </a:t>
            </a:r>
            <a:r>
              <a:rPr lang="en-US" sz="2100" dirty="0" err="1"/>
              <a:t>bzw</a:t>
            </a:r>
            <a:r>
              <a:rPr lang="en-US" sz="2100" dirty="0"/>
              <a:t>. </a:t>
            </a:r>
            <a:r>
              <a:rPr lang="en-US" sz="2100" dirty="0" err="1"/>
              <a:t>Objekttypen</a:t>
            </a:r>
            <a:r>
              <a:rPr lang="en-US" sz="2100" dirty="0"/>
              <a:t>)</a:t>
            </a:r>
            <a:endParaRPr lang="en-US" dirty="0"/>
          </a:p>
          <a:p>
            <a:pPr marL="571500" lvl="1" indent="-171450" eaLnBrk="1" hangingPunct="1">
              <a:tabLst>
                <a:tab pos="1082675" algn="l"/>
              </a:tabLst>
              <a:defRPr/>
            </a:pPr>
            <a:r>
              <a:rPr lang="en-US" dirty="0" err="1">
                <a:solidFill>
                  <a:srgbClr val="CC0000"/>
                </a:solidFill>
              </a:rPr>
              <a:t>Eingänge</a:t>
            </a:r>
            <a:r>
              <a:rPr lang="en-US" dirty="0">
                <a:solidFill>
                  <a:srgbClr val="CC0000"/>
                </a:solidFill>
              </a:rPr>
              <a:t> und </a:t>
            </a:r>
            <a:r>
              <a:rPr lang="en-US" dirty="0" err="1">
                <a:solidFill>
                  <a:srgbClr val="CC0000"/>
                </a:solidFill>
              </a:rPr>
              <a:t>Abgänge</a:t>
            </a:r>
            <a:r>
              <a:rPr lang="en-US" dirty="0">
                <a:solidFill>
                  <a:srgbClr val="CC0000"/>
                </a:solidFill>
              </a:rPr>
              <a:t> (</a:t>
            </a:r>
            <a:r>
              <a:rPr lang="en-US" dirty="0" err="1">
                <a:solidFill>
                  <a:srgbClr val="CC0000"/>
                </a:solidFill>
              </a:rPr>
              <a:t>Drehkreuzmodell</a:t>
            </a:r>
            <a:r>
              <a:rPr lang="en-US" dirty="0">
                <a:solidFill>
                  <a:srgbClr val="CC0000"/>
                </a:solidFill>
              </a:rPr>
              <a:t>)</a:t>
            </a:r>
          </a:p>
          <a:p>
            <a:pPr marL="855663" lvl="2" indent="-169863" eaLnBrk="1" hangingPunct="1">
              <a:tabLst>
                <a:tab pos="1082675" algn="l"/>
              </a:tabLst>
              <a:defRPr/>
            </a:pPr>
            <a:r>
              <a:rPr lang="en-US" sz="2100" dirty="0"/>
              <a:t> </a:t>
            </a:r>
            <a:r>
              <a:rPr lang="en-US" sz="2100" dirty="0" err="1"/>
              <a:t>Multimengenmodell</a:t>
            </a:r>
            <a:endParaRPr lang="en-US" sz="2100" dirty="0"/>
          </a:p>
          <a:p>
            <a:pPr marL="855663" lvl="2" indent="-169863" eaLnBrk="1" hangingPunct="1">
              <a:tabLst>
                <a:tab pos="1082675" algn="l"/>
              </a:tabLst>
              <a:defRPr/>
            </a:pPr>
            <a:r>
              <a:rPr lang="en-US" sz="2100" dirty="0"/>
              <a:t> (x, y </a:t>
            </a:r>
            <a:r>
              <a:rPr lang="en-US" sz="2100" dirty="0" err="1"/>
              <a:t>sind</a:t>
            </a:r>
            <a:r>
              <a:rPr lang="en-US" sz="2100" dirty="0"/>
              <a:t> </a:t>
            </a:r>
            <a:r>
              <a:rPr lang="en-US" sz="2100" dirty="0" err="1"/>
              <a:t>Objekte</a:t>
            </a:r>
            <a:r>
              <a:rPr lang="en-US" sz="2100" dirty="0"/>
              <a:t> </a:t>
            </a:r>
            <a:r>
              <a:rPr lang="en-US" sz="2100" dirty="0" err="1"/>
              <a:t>bzw</a:t>
            </a:r>
            <a:r>
              <a:rPr lang="en-US" sz="2100" dirty="0"/>
              <a:t>. </a:t>
            </a:r>
            <a:r>
              <a:rPr lang="en-US" sz="2100" dirty="0" err="1"/>
              <a:t>Objekttypen</a:t>
            </a:r>
            <a:r>
              <a:rPr lang="en-US" sz="2100" dirty="0"/>
              <a:t>)</a:t>
            </a:r>
          </a:p>
        </p:txBody>
      </p:sp>
      <p:grpSp>
        <p:nvGrpSpPr>
          <p:cNvPr id="509957" name="Group 5"/>
          <p:cNvGrpSpPr>
            <a:grpSpLocks/>
          </p:cNvGrpSpPr>
          <p:nvPr/>
        </p:nvGrpSpPr>
        <p:grpSpPr bwMode="auto">
          <a:xfrm>
            <a:off x="6781800" y="3505200"/>
            <a:ext cx="1066800" cy="304800"/>
            <a:chOff x="1152" y="2496"/>
            <a:chExt cx="672" cy="192"/>
          </a:xfrm>
        </p:grpSpPr>
        <p:sp>
          <p:nvSpPr>
            <p:cNvPr id="509958" name="Oval 6"/>
            <p:cNvSpPr>
              <a:spLocks noChangeArrowheads="1"/>
            </p:cNvSpPr>
            <p:nvPr/>
          </p:nvSpPr>
          <p:spPr bwMode="auto">
            <a:xfrm>
              <a:off x="115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59" name="Oval 7"/>
            <p:cNvSpPr>
              <a:spLocks noChangeArrowheads="1"/>
            </p:cNvSpPr>
            <p:nvPr/>
          </p:nvSpPr>
          <p:spPr bwMode="auto">
            <a:xfrm>
              <a:off x="139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0" name="Oval 8"/>
            <p:cNvSpPr>
              <a:spLocks noChangeArrowheads="1"/>
            </p:cNvSpPr>
            <p:nvPr/>
          </p:nvSpPr>
          <p:spPr bwMode="auto">
            <a:xfrm>
              <a:off x="163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509961" name="Group 9"/>
          <p:cNvGrpSpPr>
            <a:grpSpLocks/>
          </p:cNvGrpSpPr>
          <p:nvPr/>
        </p:nvGrpSpPr>
        <p:grpSpPr bwMode="auto">
          <a:xfrm>
            <a:off x="7924800" y="3505200"/>
            <a:ext cx="685800" cy="304800"/>
            <a:chOff x="1872" y="2496"/>
            <a:chExt cx="432" cy="192"/>
          </a:xfrm>
        </p:grpSpPr>
        <p:sp>
          <p:nvSpPr>
            <p:cNvPr id="509962" name="Oval 10"/>
            <p:cNvSpPr>
              <a:spLocks noChangeArrowheads="1"/>
            </p:cNvSpPr>
            <p:nvPr/>
          </p:nvSpPr>
          <p:spPr bwMode="auto">
            <a:xfrm>
              <a:off x="187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3" name="Oval 11"/>
            <p:cNvSpPr>
              <a:spLocks noChangeArrowheads="1"/>
            </p:cNvSpPr>
            <p:nvPr/>
          </p:nvSpPr>
          <p:spPr bwMode="auto">
            <a:xfrm>
              <a:off x="211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509964" name="Group 12"/>
          <p:cNvGrpSpPr>
            <a:grpSpLocks/>
          </p:cNvGrpSpPr>
          <p:nvPr/>
        </p:nvGrpSpPr>
        <p:grpSpPr bwMode="auto">
          <a:xfrm>
            <a:off x="6781800" y="3886200"/>
            <a:ext cx="685800" cy="304800"/>
            <a:chOff x="1152" y="2736"/>
            <a:chExt cx="432" cy="192"/>
          </a:xfrm>
        </p:grpSpPr>
        <p:sp>
          <p:nvSpPr>
            <p:cNvPr id="509965" name="Oval 13"/>
            <p:cNvSpPr>
              <a:spLocks noChangeArrowheads="1"/>
            </p:cNvSpPr>
            <p:nvPr/>
          </p:nvSpPr>
          <p:spPr bwMode="auto">
            <a:xfrm>
              <a:off x="1152" y="2736"/>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6" name="Oval 14"/>
            <p:cNvSpPr>
              <a:spLocks noChangeArrowheads="1"/>
            </p:cNvSpPr>
            <p:nvPr/>
          </p:nvSpPr>
          <p:spPr bwMode="auto">
            <a:xfrm>
              <a:off x="1392" y="2736"/>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509967" name="Text Box 15"/>
          <p:cNvSpPr txBox="1">
            <a:spLocks noChangeArrowheads="1"/>
          </p:cNvSpPr>
          <p:nvPr/>
        </p:nvSpPr>
        <p:spPr bwMode="auto">
          <a:xfrm>
            <a:off x="6248400" y="3429000"/>
            <a:ext cx="685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a:solidFill>
                  <a:schemeClr val="bg2"/>
                </a:solidFill>
                <a:cs typeface="+mn-cs"/>
              </a:rPr>
              <a:t>x</a:t>
            </a:r>
          </a:p>
          <a:p>
            <a:pPr>
              <a:defRPr/>
            </a:pPr>
            <a:r>
              <a:rPr lang="en-US" sz="2400">
                <a:solidFill>
                  <a:schemeClr val="bg2"/>
                </a:solidFill>
                <a:cs typeface="+mn-cs"/>
              </a:rPr>
              <a:t>y</a:t>
            </a:r>
          </a:p>
        </p:txBody>
      </p:sp>
      <p:sp>
        <p:nvSpPr>
          <p:cNvPr id="18" name="Fußzeilenplatzhalter 3"/>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
        <p:nvSpPr>
          <p:cNvPr id="19" name="Text Box 5"/>
          <p:cNvSpPr txBox="1">
            <a:spLocks noChangeArrowheads="1"/>
          </p:cNvSpPr>
          <p:nvPr/>
        </p:nvSpPr>
        <p:spPr bwMode="auto">
          <a:xfrm>
            <a:off x="6228184" y="5198963"/>
            <a:ext cx="685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a:solidFill>
                  <a:schemeClr val="bg2"/>
                </a:solidFill>
                <a:cs typeface="+mn-cs"/>
              </a:rPr>
              <a:t>x</a:t>
            </a:r>
          </a:p>
          <a:p>
            <a:pPr>
              <a:defRPr/>
            </a:pPr>
            <a:r>
              <a:rPr lang="en-US" sz="2400">
                <a:solidFill>
                  <a:schemeClr val="bg2"/>
                </a:solidFill>
                <a:cs typeface="+mn-cs"/>
              </a:rPr>
              <a:t>y</a:t>
            </a:r>
          </a:p>
        </p:txBody>
      </p:sp>
      <p:sp>
        <p:nvSpPr>
          <p:cNvPr id="20" name="Oval 6"/>
          <p:cNvSpPr>
            <a:spLocks noChangeArrowheads="1"/>
          </p:cNvSpPr>
          <p:nvPr/>
        </p:nvSpPr>
        <p:spPr bwMode="auto">
          <a:xfrm>
            <a:off x="6761584" y="5275163"/>
            <a:ext cx="304800" cy="304800"/>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nvGrpSpPr>
          <p:cNvPr id="21" name="Group 7"/>
          <p:cNvGrpSpPr>
            <a:grpSpLocks/>
          </p:cNvGrpSpPr>
          <p:nvPr/>
        </p:nvGrpSpPr>
        <p:grpSpPr bwMode="auto">
          <a:xfrm>
            <a:off x="7142584" y="5275163"/>
            <a:ext cx="685800" cy="304800"/>
            <a:chOff x="4416" y="2976"/>
            <a:chExt cx="432" cy="192"/>
          </a:xfrm>
        </p:grpSpPr>
        <p:sp>
          <p:nvSpPr>
            <p:cNvPr id="22" name="Oval 8"/>
            <p:cNvSpPr>
              <a:spLocks noChangeArrowheads="1"/>
            </p:cNvSpPr>
            <p:nvPr/>
          </p:nvSpPr>
          <p:spPr bwMode="auto">
            <a:xfrm>
              <a:off x="4416" y="297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3" name="Oval 9"/>
            <p:cNvSpPr>
              <a:spLocks noChangeArrowheads="1"/>
            </p:cNvSpPr>
            <p:nvPr/>
          </p:nvSpPr>
          <p:spPr bwMode="auto">
            <a:xfrm>
              <a:off x="4656" y="297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24" name="Group 10"/>
          <p:cNvGrpSpPr>
            <a:grpSpLocks/>
          </p:cNvGrpSpPr>
          <p:nvPr/>
        </p:nvGrpSpPr>
        <p:grpSpPr bwMode="auto">
          <a:xfrm>
            <a:off x="6761584" y="5656163"/>
            <a:ext cx="685800" cy="304800"/>
            <a:chOff x="1152" y="2736"/>
            <a:chExt cx="432" cy="192"/>
          </a:xfrm>
        </p:grpSpPr>
        <p:sp>
          <p:nvSpPr>
            <p:cNvPr id="25" name="Oval 11"/>
            <p:cNvSpPr>
              <a:spLocks noChangeArrowheads="1"/>
            </p:cNvSpPr>
            <p:nvPr/>
          </p:nvSpPr>
          <p:spPr bwMode="auto">
            <a:xfrm>
              <a:off x="1152" y="2736"/>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 name="Oval 12"/>
            <p:cNvSpPr>
              <a:spLocks noChangeArrowheads="1"/>
            </p:cNvSpPr>
            <p:nvPr/>
          </p:nvSpPr>
          <p:spPr bwMode="auto">
            <a:xfrm>
              <a:off x="1392" y="2736"/>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Tree>
    <p:extLst>
      <p:ext uri="{BB962C8B-B14F-4D97-AF65-F5344CB8AC3E}">
        <p14:creationId xmlns:p14="http://schemas.microsoft.com/office/powerpoint/2010/main" val="4041448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09957"/>
                                        </p:tgtEl>
                                        <p:attrNameLst>
                                          <p:attrName>style.visibility</p:attrName>
                                        </p:attrNameLst>
                                      </p:cBhvr>
                                      <p:to>
                                        <p:strVal val="visible"/>
                                      </p:to>
                                    </p:set>
                                    <p:anim calcmode="lin" valueType="num">
                                      <p:cBhvr additive="base">
                                        <p:cTn id="7" dur="1000" fill="hold"/>
                                        <p:tgtEl>
                                          <p:spTgt spid="509957"/>
                                        </p:tgtEl>
                                        <p:attrNameLst>
                                          <p:attrName>ppt_x</p:attrName>
                                        </p:attrNameLst>
                                      </p:cBhvr>
                                      <p:tavLst>
                                        <p:tav tm="0">
                                          <p:val>
                                            <p:strVal val="1+#ppt_w/2"/>
                                          </p:val>
                                        </p:tav>
                                        <p:tav tm="100000">
                                          <p:val>
                                            <p:strVal val="#ppt_x"/>
                                          </p:val>
                                        </p:tav>
                                      </p:tavLst>
                                    </p:anim>
                                    <p:anim calcmode="lin" valueType="num">
                                      <p:cBhvr additive="base">
                                        <p:cTn id="8" dur="1000" fill="hold"/>
                                        <p:tgtEl>
                                          <p:spTgt spid="5099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509964"/>
                                        </p:tgtEl>
                                        <p:attrNameLst>
                                          <p:attrName>style.visibility</p:attrName>
                                        </p:attrNameLst>
                                      </p:cBhvr>
                                      <p:to>
                                        <p:strVal val="visible"/>
                                      </p:to>
                                    </p:set>
                                    <p:anim calcmode="lin" valueType="num">
                                      <p:cBhvr additive="base">
                                        <p:cTn id="12" dur="1000" fill="hold"/>
                                        <p:tgtEl>
                                          <p:spTgt spid="509964"/>
                                        </p:tgtEl>
                                        <p:attrNameLst>
                                          <p:attrName>ppt_x</p:attrName>
                                        </p:attrNameLst>
                                      </p:cBhvr>
                                      <p:tavLst>
                                        <p:tav tm="0">
                                          <p:val>
                                            <p:strVal val="1+#ppt_w/2"/>
                                          </p:val>
                                        </p:tav>
                                        <p:tav tm="100000">
                                          <p:val>
                                            <p:strVal val="#ppt_x"/>
                                          </p:val>
                                        </p:tav>
                                      </p:tavLst>
                                    </p:anim>
                                    <p:anim calcmode="lin" valueType="num">
                                      <p:cBhvr additive="base">
                                        <p:cTn id="13" dur="1000" fill="hold"/>
                                        <p:tgtEl>
                                          <p:spTgt spid="5099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0"/>
                                  </p:stCondLst>
                                  <p:childTnLst>
                                    <p:set>
                                      <p:cBhvr>
                                        <p:cTn id="16" dur="1" fill="hold">
                                          <p:stCondLst>
                                            <p:cond delay="0"/>
                                          </p:stCondLst>
                                        </p:cTn>
                                        <p:tgtEl>
                                          <p:spTgt spid="509961"/>
                                        </p:tgtEl>
                                        <p:attrNameLst>
                                          <p:attrName>style.visibility</p:attrName>
                                        </p:attrNameLst>
                                      </p:cBhvr>
                                      <p:to>
                                        <p:strVal val="visible"/>
                                      </p:to>
                                    </p:set>
                                    <p:anim calcmode="lin" valueType="num">
                                      <p:cBhvr additive="base">
                                        <p:cTn id="17" dur="1000" fill="hold"/>
                                        <p:tgtEl>
                                          <p:spTgt spid="509961"/>
                                        </p:tgtEl>
                                        <p:attrNameLst>
                                          <p:attrName>ppt_x</p:attrName>
                                        </p:attrNameLst>
                                      </p:cBhvr>
                                      <p:tavLst>
                                        <p:tav tm="0">
                                          <p:val>
                                            <p:strVal val="1+#ppt_w/2"/>
                                          </p:val>
                                        </p:tav>
                                        <p:tav tm="100000">
                                          <p:val>
                                            <p:strVal val="#ppt_x"/>
                                          </p:val>
                                        </p:tav>
                                      </p:tavLst>
                                    </p:anim>
                                    <p:anim calcmode="lin" valueType="num">
                                      <p:cBhvr additive="base">
                                        <p:cTn id="18" dur="1000" fill="hold"/>
                                        <p:tgtEl>
                                          <p:spTgt spid="50996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1+#ppt_w/2"/>
                                          </p:val>
                                        </p:tav>
                                        <p:tav tm="100000">
                                          <p:val>
                                            <p:strVal val="#ppt_x"/>
                                          </p:val>
                                        </p:tav>
                                      </p:tavLst>
                                    </p:anim>
                                    <p:anim calcmode="lin" valueType="num">
                                      <p:cBhvr additive="base">
                                        <p:cTn id="33" dur="10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xit" presetSubtype="2" fill="hold" nodeType="afterEffect">
                                  <p:stCondLst>
                                    <p:cond delay="0"/>
                                  </p:stCondLst>
                                  <p:childTnLst>
                                    <p:anim calcmode="lin" valueType="num">
                                      <p:cBhvr additive="base">
                                        <p:cTn id="36" dur="1000"/>
                                        <p:tgtEl>
                                          <p:spTgt spid="21"/>
                                        </p:tgtEl>
                                        <p:attrNameLst>
                                          <p:attrName>ppt_x</p:attrName>
                                        </p:attrNameLst>
                                      </p:cBhvr>
                                      <p:tavLst>
                                        <p:tav tm="0">
                                          <p:val>
                                            <p:strVal val="ppt_x"/>
                                          </p:val>
                                        </p:tav>
                                        <p:tav tm="100000">
                                          <p:val>
                                            <p:strVal val="1+ppt_w/2"/>
                                          </p:val>
                                        </p:tav>
                                      </p:tavLst>
                                    </p:anim>
                                    <p:anim calcmode="lin" valueType="num">
                                      <p:cBhvr additive="base">
                                        <p:cTn id="37" dur="1000"/>
                                        <p:tgtEl>
                                          <p:spTgt spid="21"/>
                                        </p:tgtEl>
                                        <p:attrNameLst>
                                          <p:attrName>ppt_y</p:attrName>
                                        </p:attrNameLst>
                                      </p:cBhvr>
                                      <p:tavLst>
                                        <p:tav tm="0">
                                          <p:val>
                                            <p:strVal val="ppt_y"/>
                                          </p:val>
                                        </p:tav>
                                        <p:tav tm="100000">
                                          <p:val>
                                            <p:strVal val="ppt_y"/>
                                          </p:val>
                                        </p:tav>
                                      </p:tavLst>
                                    </p:anim>
                                    <p:set>
                                      <p:cBhvr>
                                        <p:cTn id="38"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de-DE" dirty="0"/>
              <a:t>Synopsen</a:t>
            </a:r>
          </a:p>
        </p:txBody>
      </p:sp>
      <p:sp>
        <p:nvSpPr>
          <p:cNvPr id="3" name="Content Placeholder 2"/>
          <p:cNvSpPr>
            <a:spLocks noGrp="1"/>
          </p:cNvSpPr>
          <p:nvPr>
            <p:ph idx="1"/>
          </p:nvPr>
        </p:nvSpPr>
        <p:spPr>
          <a:xfrm>
            <a:off x="228600" y="2819400"/>
            <a:ext cx="8610600" cy="3810000"/>
          </a:xfrm>
        </p:spPr>
        <p:txBody>
          <a:bodyPr>
            <a:normAutofit/>
          </a:bodyPr>
          <a:lstStyle/>
          <a:p>
            <a:pPr marL="0" indent="0">
              <a:buNone/>
            </a:pPr>
            <a:r>
              <a:rPr lang="de-DE" sz="2000" b="1" dirty="0"/>
              <a:t>Nützliche Eigenschaften</a:t>
            </a:r>
            <a:r>
              <a:rPr lang="de-DE" sz="2000" dirty="0"/>
              <a:t>:</a:t>
            </a:r>
          </a:p>
          <a:p>
            <a:pPr lvl="1">
              <a:buFont typeface="Wingdings" panose="05000000000000000000" pitchFamily="2" charset="2"/>
              <a:buChar char="§"/>
            </a:pPr>
            <a:r>
              <a:rPr lang="de-DE" dirty="0"/>
              <a:t>Es ist leicht, ein Element hinzuzufügen</a:t>
            </a:r>
          </a:p>
          <a:p>
            <a:pPr lvl="1">
              <a:buFont typeface="Wingdings" panose="05000000000000000000" pitchFamily="2" charset="2"/>
              <a:buChar char="§"/>
            </a:pPr>
            <a:r>
              <a:rPr lang="de-DE" dirty="0"/>
              <a:t>Unterstützung für Löschungen ("</a:t>
            </a:r>
            <a:r>
              <a:rPr lang="de-DE" dirty="0" err="1"/>
              <a:t>undo</a:t>
            </a:r>
            <a:r>
              <a:rPr lang="de-DE" dirty="0"/>
              <a:t>")</a:t>
            </a:r>
          </a:p>
          <a:p>
            <a:pPr lvl="1">
              <a:buFont typeface="Wingdings" panose="05000000000000000000" pitchFamily="2" charset="2"/>
              <a:buChar char="§"/>
            </a:pPr>
            <a:r>
              <a:rPr lang="de-DE" dirty="0"/>
              <a:t>Zusammenführung mehrerer Synopsen sollte leicht sein Wichtig für horizontale Skalierung</a:t>
            </a:r>
          </a:p>
          <a:p>
            <a:pPr lvl="1">
              <a:buFont typeface="Wingdings" panose="05000000000000000000" pitchFamily="2" charset="2"/>
              <a:buChar char="§"/>
            </a:pPr>
            <a:r>
              <a:rPr lang="de-DE" dirty="0"/>
              <a:t>Flexibler Einsatz:  Unterstützung mehrerer Anfragetypen</a:t>
            </a:r>
          </a:p>
        </p:txBody>
      </p:sp>
      <p:sp>
        <p:nvSpPr>
          <p:cNvPr id="4" name="Content Placeholder 2"/>
          <p:cNvSpPr txBox="1">
            <a:spLocks/>
          </p:cNvSpPr>
          <p:nvPr/>
        </p:nvSpPr>
        <p:spPr>
          <a:xfrm>
            <a:off x="596862" y="1473200"/>
            <a:ext cx="8015808" cy="1053480"/>
          </a:xfrm>
          <a:prstGeom prst="rect">
            <a:avLst/>
          </a:prstGeom>
          <a:gradFill>
            <a:gsLst>
              <a:gs pos="96000">
                <a:schemeClr val="accent1">
                  <a:tint val="66000"/>
                  <a:satMod val="160000"/>
                </a:schemeClr>
              </a:gs>
              <a:gs pos="82000">
                <a:schemeClr val="accent1">
                  <a:tint val="44500"/>
                  <a:satMod val="160000"/>
                  <a:alpha val="67000"/>
                </a:schemeClr>
              </a:gs>
              <a:gs pos="100000">
                <a:schemeClr val="accent1">
                  <a:tint val="23500"/>
                  <a:satMod val="160000"/>
                </a:schemeClr>
              </a:gs>
            </a:gsLst>
            <a:lin ang="5400000" scaled="0"/>
          </a:gra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400" dirty="0">
                <a:solidFill>
                  <a:schemeClr val="tx2"/>
                </a:solidFill>
              </a:rPr>
              <a:t>Eine kleine Zusammenfassung großer Datenmengen, die ziemlich gut die interessierenden statistischen Größen abschätzen</a:t>
            </a:r>
          </a:p>
        </p:txBody>
      </p:sp>
      <p:sp>
        <p:nvSpPr>
          <p:cNvPr id="5" name="TextBox 4"/>
          <p:cNvSpPr txBox="1"/>
          <p:nvPr/>
        </p:nvSpPr>
        <p:spPr>
          <a:xfrm>
            <a:off x="4050768" y="6629400"/>
            <a:ext cx="1107996" cy="276999"/>
          </a:xfrm>
          <a:prstGeom prst="rect">
            <a:avLst/>
          </a:prstGeom>
          <a:noFill/>
        </p:spPr>
        <p:txBody>
          <a:bodyPr wrap="none" rtlCol="0">
            <a:spAutoFit/>
          </a:bodyPr>
          <a:lstStyle/>
          <a:p>
            <a:r>
              <a:rPr lang="de-DE" sz="1200">
                <a:solidFill>
                  <a:schemeClr val="bg1"/>
                </a:solidFill>
              </a:rPr>
              <a:t>© Edith Cohen</a:t>
            </a:r>
            <a:endParaRPr lang="en-US" sz="1200" dirty="0">
              <a:solidFill>
                <a:schemeClr val="bg1"/>
              </a:solidFill>
            </a:endParaRPr>
          </a:p>
        </p:txBody>
      </p:sp>
    </p:spTree>
    <p:extLst>
      <p:ext uri="{BB962C8B-B14F-4D97-AF65-F5344CB8AC3E}">
        <p14:creationId xmlns:p14="http://schemas.microsoft.com/office/powerpoint/2010/main" val="6533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1665"/>
            <a:ext cx="8229600" cy="504056"/>
          </a:xfrm>
        </p:spPr>
        <p:txBody>
          <a:bodyPr>
            <a:normAutofit fontScale="90000"/>
          </a:bodyPr>
          <a:lstStyle/>
          <a:p>
            <a:r>
              <a:rPr lang="en-US" dirty="0"/>
              <a:t>Was </a:t>
            </a:r>
            <a:r>
              <a:rPr lang="en-US" dirty="0" err="1"/>
              <a:t>kann</a:t>
            </a:r>
            <a:r>
              <a:rPr lang="en-US" dirty="0"/>
              <a:t> </a:t>
            </a:r>
            <a:r>
              <a:rPr lang="en-US" dirty="0" err="1"/>
              <a:t>über</a:t>
            </a:r>
            <a:r>
              <a:rPr lang="en-US" dirty="0"/>
              <a:t> </a:t>
            </a:r>
            <a:r>
              <a:rPr lang="en-US" dirty="0" err="1"/>
              <a:t>einem</a:t>
            </a:r>
            <a:r>
              <a:rPr lang="en-US" dirty="0"/>
              <a:t> Strom </a:t>
            </a:r>
            <a:r>
              <a:rPr lang="en-US" dirty="0" err="1"/>
              <a:t>berechnet</a:t>
            </a:r>
            <a:r>
              <a:rPr lang="en-US" dirty="0"/>
              <a:t> </a:t>
            </a:r>
            <a:r>
              <a:rPr lang="en-US" dirty="0" err="1"/>
              <a:t>werden</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311589"/>
                <a:ext cx="8261548" cy="4144963"/>
              </a:xfrm>
            </p:spPr>
            <p:txBody>
              <a:bodyPr>
                <a:normAutofit/>
              </a:bodyPr>
              <a:lstStyle/>
              <a:p>
                <a:pPr marL="0" indent="0">
                  <a:buNone/>
                </a:pPr>
                <a:r>
                  <a:rPr lang="en-US" dirty="0" err="1"/>
                  <a:t>Einige</a:t>
                </a:r>
                <a:r>
                  <a:rPr lang="en-US" dirty="0"/>
                  <a:t> </a:t>
                </a:r>
                <a:r>
                  <a:rPr lang="en-US" dirty="0" err="1"/>
                  <a:t>Funktionen</a:t>
                </a:r>
                <a:r>
                  <a:rPr lang="en-US" dirty="0"/>
                  <a:t> </a:t>
                </a:r>
                <a:r>
                  <a:rPr lang="en-US" dirty="0" err="1"/>
                  <a:t>sind</a:t>
                </a:r>
                <a:r>
                  <a:rPr lang="en-US" dirty="0"/>
                  <a:t> </a:t>
                </a:r>
                <a:r>
                  <a:rPr lang="en-US" dirty="0" err="1"/>
                  <a:t>leicht</a:t>
                </a:r>
                <a:r>
                  <a:rPr lang="en-US" dirty="0"/>
                  <a:t>:</a:t>
                </a:r>
                <a:br>
                  <a:rPr lang="en-US" dirty="0"/>
                </a:br>
                <a:r>
                  <a:rPr lang="en-US" dirty="0"/>
                  <a:t>min, max, sum,  …</a:t>
                </a:r>
              </a:p>
              <a:p>
                <a:pPr marL="0" indent="0">
                  <a:buNone/>
                </a:pPr>
                <a:r>
                  <a:rPr lang="en-US" dirty="0" err="1"/>
                  <a:t>Es</a:t>
                </a:r>
                <a:r>
                  <a:rPr lang="en-US" dirty="0"/>
                  <a:t> </a:t>
                </a:r>
                <a:r>
                  <a:rPr lang="en-US" dirty="0" err="1"/>
                  <a:t>wird</a:t>
                </a:r>
                <a:r>
                  <a:rPr lang="en-US" dirty="0"/>
                  <a:t> </a:t>
                </a:r>
                <a:r>
                  <a:rPr lang="en-US" dirty="0" err="1"/>
                  <a:t>jeweils</a:t>
                </a:r>
                <a:r>
                  <a:rPr lang="en-US" dirty="0"/>
                  <a:t> </a:t>
                </a:r>
                <a:r>
                  <a:rPr lang="en-US" dirty="0" err="1"/>
                  <a:t>nur</a:t>
                </a:r>
                <a:r>
                  <a:rPr lang="en-US" dirty="0"/>
                  <a:t> </a:t>
                </a:r>
                <a:r>
                  <a:rPr lang="en-US" dirty="0" err="1"/>
                  <a:t>eine</a:t>
                </a:r>
                <a:r>
                  <a:rPr lang="en-US" dirty="0"/>
                  <a:t> </a:t>
                </a:r>
                <a:r>
                  <a:rPr lang="en-US" dirty="0" err="1"/>
                  <a:t>einzige</a:t>
                </a:r>
                <a:r>
                  <a:rPr lang="en-US" dirty="0"/>
                  <a:t> Variable </a:t>
                </a:r>
                <a:r>
                  <a:rPr lang="en-US" dirty="0" err="1"/>
                  <a:t>benötigt</a:t>
                </a:r>
                <a:r>
                  <a:rPr lang="en-US" dirty="0"/>
                  <a:t>: </a:t>
                </a:r>
              </a:p>
              <a:p>
                <a:r>
                  <a:rPr lang="en-US" dirty="0"/>
                  <a:t>Maximum: </a:t>
                </a:r>
                <a:r>
                  <a:rPr lang="en-US" b="1" dirty="0" err="1">
                    <a:solidFill>
                      <a:schemeClr val="tx2"/>
                    </a:solidFill>
                  </a:rPr>
                  <a:t>Initialisiere</a:t>
                </a:r>
                <a:r>
                  <a:rPr lang="en-US" b="1" dirty="0">
                    <a:solidFill>
                      <a:schemeClr val="tx2"/>
                    </a:solidFill>
                  </a:rPr>
                  <a:t>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m:t>
                    </m:r>
                  </m:oMath>
                </a14:m>
                <a:r>
                  <a:rPr lang="en-US" b="1" dirty="0">
                    <a:solidFill>
                      <a:schemeClr val="tx2"/>
                    </a:solidFill>
                  </a:rPr>
                  <a:t> 0   </a:t>
                </a:r>
              </a:p>
              <a:p>
                <a:pPr marL="0" indent="0">
                  <a:buNone/>
                </a:pPr>
                <a:r>
                  <a:rPr lang="en-US" b="1" dirty="0">
                    <a:solidFill>
                      <a:schemeClr val="tx2"/>
                    </a:solidFill>
                  </a:rPr>
                  <a:t>                        For element </a:t>
                </a:r>
                <a14:m>
                  <m:oMath xmlns:m="http://schemas.openxmlformats.org/officeDocument/2006/math">
                    <m:r>
                      <a:rPr lang="en-US" b="1" i="1" dirty="0" smtClean="0">
                        <a:solidFill>
                          <a:schemeClr val="tx2"/>
                        </a:solidFill>
                        <a:latin typeface="Cambria Math"/>
                      </a:rPr>
                      <m:t>𝒙</m:t>
                    </m:r>
                  </m:oMath>
                </a14:m>
                <a:r>
                  <a:rPr lang="en-US" b="1" dirty="0">
                    <a:solidFill>
                      <a:schemeClr val="tx2"/>
                    </a:solidFill>
                  </a:rPr>
                  <a:t> do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 </m:t>
                    </m:r>
                    <m:r>
                      <m:rPr>
                        <m:sty m:val="p"/>
                      </m:rPr>
                      <a:rPr lang="en-US" b="1" i="1" dirty="0" smtClean="0">
                        <a:solidFill>
                          <a:schemeClr val="tx2"/>
                        </a:solidFill>
                        <a:latin typeface="Cambria Math"/>
                      </a:rPr>
                      <m:t>max</m:t>
                    </m:r>
                    <m:r>
                      <a:rPr lang="en-US" b="1" i="1" dirty="0">
                        <a:solidFill>
                          <a:schemeClr val="tx2"/>
                        </a:solidFill>
                        <a:latin typeface="Cambria Math"/>
                      </a:rPr>
                      <m:t> </m:t>
                    </m:r>
                    <m:r>
                      <a:rPr lang="en-US" b="1" i="1" dirty="0" err="1">
                        <a:solidFill>
                          <a:schemeClr val="tx2"/>
                        </a:solidFill>
                        <a:latin typeface="Cambria Math"/>
                      </a:rPr>
                      <m:t>𝒔</m:t>
                    </m:r>
                    <m:r>
                      <a:rPr lang="en-US" b="1" i="1" dirty="0" err="1">
                        <a:solidFill>
                          <a:schemeClr val="tx2"/>
                        </a:solidFill>
                        <a:latin typeface="Cambria Math"/>
                      </a:rPr>
                      <m:t>,</m:t>
                    </m:r>
                    <m:r>
                      <a:rPr lang="en-US" b="1" i="1" dirty="0" err="1">
                        <a:solidFill>
                          <a:schemeClr val="tx2"/>
                        </a:solidFill>
                        <a:latin typeface="Cambria Math"/>
                      </a:rPr>
                      <m:t>𝒙</m:t>
                    </m:r>
                    <m:r>
                      <a:rPr lang="en-US" b="1" i="1" dirty="0">
                        <a:solidFill>
                          <a:schemeClr val="tx2"/>
                        </a:solidFill>
                        <a:latin typeface="Cambria Math"/>
                      </a:rPr>
                      <m:t> </m:t>
                    </m:r>
                  </m:oMath>
                </a14:m>
                <a:endParaRPr lang="en-US" b="1" dirty="0">
                  <a:solidFill>
                    <a:schemeClr val="tx2"/>
                  </a:solidFill>
                </a:endParaRPr>
              </a:p>
              <a:p>
                <a:r>
                  <a:rPr lang="en-US" dirty="0"/>
                  <a:t>Sum: </a:t>
                </a:r>
                <a:r>
                  <a:rPr lang="en-US" b="1" dirty="0" err="1">
                    <a:solidFill>
                      <a:schemeClr val="tx2"/>
                    </a:solidFill>
                  </a:rPr>
                  <a:t>Initialisiere</a:t>
                </a:r>
                <a:r>
                  <a:rPr lang="en-US" b="1" dirty="0">
                    <a:solidFill>
                      <a:schemeClr val="tx2"/>
                    </a:solidFill>
                  </a:rPr>
                  <a:t>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m:t>
                    </m:r>
                  </m:oMath>
                </a14:m>
                <a:r>
                  <a:rPr lang="en-US" b="1" dirty="0">
                    <a:solidFill>
                      <a:schemeClr val="tx2"/>
                    </a:solidFill>
                  </a:rPr>
                  <a:t> 0   </a:t>
                </a:r>
              </a:p>
              <a:p>
                <a:pPr marL="0" indent="0">
                  <a:buNone/>
                </a:pPr>
                <a:r>
                  <a:rPr lang="en-US" b="1" dirty="0">
                    <a:solidFill>
                      <a:schemeClr val="tx2"/>
                    </a:solidFill>
                  </a:rPr>
                  <a:t>              For element </a:t>
                </a:r>
                <a14:m>
                  <m:oMath xmlns:m="http://schemas.openxmlformats.org/officeDocument/2006/math">
                    <m:r>
                      <a:rPr lang="en-US" b="1" i="1" dirty="0" smtClean="0">
                        <a:solidFill>
                          <a:schemeClr val="tx2"/>
                        </a:solidFill>
                        <a:latin typeface="Cambria Math"/>
                      </a:rPr>
                      <m:t>𝒙</m:t>
                    </m:r>
                  </m:oMath>
                </a14:m>
                <a:r>
                  <a:rPr lang="en-US" b="1" dirty="0">
                    <a:solidFill>
                      <a:schemeClr val="tx2"/>
                    </a:solidFill>
                  </a:rPr>
                  <a:t> do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 </m:t>
                    </m:r>
                    <m:r>
                      <a:rPr lang="en-US" b="1" i="1" dirty="0" err="1">
                        <a:solidFill>
                          <a:schemeClr val="tx2"/>
                        </a:solidFill>
                        <a:latin typeface="Cambria Math"/>
                      </a:rPr>
                      <m:t>𝒔</m:t>
                    </m:r>
                    <m:r>
                      <a:rPr lang="en-US" b="1" i="1" dirty="0" smtClean="0">
                        <a:solidFill>
                          <a:schemeClr val="tx2"/>
                        </a:solidFill>
                        <a:latin typeface="Cambria Math"/>
                      </a:rPr>
                      <m:t>+</m:t>
                    </m:r>
                    <m:r>
                      <a:rPr lang="en-US" b="1" i="1" dirty="0" err="1">
                        <a:solidFill>
                          <a:schemeClr val="tx2"/>
                        </a:solidFill>
                        <a:latin typeface="Cambria Math"/>
                      </a:rPr>
                      <m:t>𝒙</m:t>
                    </m:r>
                    <m:r>
                      <a:rPr lang="en-US" b="1" i="1" dirty="0">
                        <a:solidFill>
                          <a:schemeClr val="tx2"/>
                        </a:solidFill>
                        <a:latin typeface="Cambria Math"/>
                      </a:rPr>
                      <m:t> </m:t>
                    </m:r>
                  </m:oMath>
                </a14:m>
                <a:endParaRPr lang="en-US" b="1" dirty="0">
                  <a:solidFill>
                    <a:schemeClr val="tx2"/>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311589"/>
                <a:ext cx="8261548" cy="4144963"/>
              </a:xfrm>
              <a:blipFill rotWithShape="0">
                <a:blip r:embed="rId3"/>
                <a:stretch>
                  <a:fillRect l="-1328" t="-1176"/>
                </a:stretch>
              </a:blipFill>
            </p:spPr>
            <p:txBody>
              <a:bodyPr/>
              <a:lstStyle/>
              <a:p>
                <a:r>
                  <a:rPr lang="en-US">
                    <a:noFill/>
                  </a:rPr>
                  <a:t> </a:t>
                </a:r>
              </a:p>
            </p:txBody>
          </p:sp>
        </mc:Fallback>
      </mc:AlternateContent>
      <p:sp>
        <p:nvSpPr>
          <p:cNvPr id="4" name="TextBox 3"/>
          <p:cNvSpPr txBox="1"/>
          <p:nvPr/>
        </p:nvSpPr>
        <p:spPr>
          <a:xfrm>
            <a:off x="563116" y="4851157"/>
            <a:ext cx="7969324" cy="954107"/>
          </a:xfrm>
          <a:prstGeom prst="rect">
            <a:avLst/>
          </a:prstGeom>
          <a:noFill/>
        </p:spPr>
        <p:txBody>
          <a:bodyPr wrap="square" rtlCol="0">
            <a:spAutoFit/>
          </a:bodyPr>
          <a:lstStyle/>
          <a:p>
            <a:r>
              <a:rPr lang="en-US" sz="2800" dirty="0">
                <a:solidFill>
                  <a:srgbClr val="C00000"/>
                </a:solidFill>
              </a:rPr>
              <a:t>Die "</a:t>
            </a:r>
            <a:r>
              <a:rPr lang="en-US" sz="2800" dirty="0" err="1">
                <a:solidFill>
                  <a:srgbClr val="C00000"/>
                </a:solidFill>
              </a:rPr>
              <a:t>Synopse</a:t>
            </a:r>
            <a:r>
              <a:rPr lang="en-US" sz="2800" dirty="0">
                <a:solidFill>
                  <a:srgbClr val="C00000"/>
                </a:solidFill>
              </a:rPr>
              <a:t>" </a:t>
            </a:r>
            <a:r>
              <a:rPr lang="en-US" sz="2800" dirty="0" err="1">
                <a:solidFill>
                  <a:srgbClr val="C00000"/>
                </a:solidFill>
              </a:rPr>
              <a:t>ist</a:t>
            </a:r>
            <a:r>
              <a:rPr lang="en-US" sz="2800" dirty="0">
                <a:solidFill>
                  <a:srgbClr val="C00000"/>
                </a:solidFill>
              </a:rPr>
              <a:t> </a:t>
            </a:r>
            <a:r>
              <a:rPr lang="en-US" sz="2800" dirty="0" err="1">
                <a:solidFill>
                  <a:srgbClr val="C00000"/>
                </a:solidFill>
              </a:rPr>
              <a:t>ein</a:t>
            </a:r>
            <a:r>
              <a:rPr lang="en-US" sz="2800" dirty="0">
                <a:solidFill>
                  <a:srgbClr val="C00000"/>
                </a:solidFill>
              </a:rPr>
              <a:t> </a:t>
            </a:r>
            <a:r>
              <a:rPr lang="en-US" sz="2800" dirty="0" err="1">
                <a:solidFill>
                  <a:srgbClr val="C00000"/>
                </a:solidFill>
              </a:rPr>
              <a:t>einzelner</a:t>
            </a:r>
            <a:r>
              <a:rPr lang="en-US" sz="2800" dirty="0">
                <a:solidFill>
                  <a:srgbClr val="C00000"/>
                </a:solidFill>
              </a:rPr>
              <a:t> Wert</a:t>
            </a:r>
          </a:p>
          <a:p>
            <a:r>
              <a:rPr lang="en-US" sz="2800" dirty="0">
                <a:solidFill>
                  <a:srgbClr val="C00000"/>
                </a:solidFill>
              </a:rPr>
              <a:t>Eine </a:t>
            </a:r>
            <a:r>
              <a:rPr lang="en-US" sz="2800" dirty="0" err="1">
                <a:solidFill>
                  <a:srgbClr val="C00000"/>
                </a:solidFill>
              </a:rPr>
              <a:t>solche</a:t>
            </a:r>
            <a:r>
              <a:rPr lang="en-US" sz="2800" dirty="0">
                <a:solidFill>
                  <a:srgbClr val="C00000"/>
                </a:solidFill>
              </a:rPr>
              <a:t> </a:t>
            </a:r>
            <a:r>
              <a:rPr lang="en-US" sz="2800" dirty="0" err="1">
                <a:solidFill>
                  <a:srgbClr val="C00000"/>
                </a:solidFill>
              </a:rPr>
              <a:t>Synopse</a:t>
            </a:r>
            <a:r>
              <a:rPr lang="en-US" sz="2800" dirty="0">
                <a:solidFill>
                  <a:srgbClr val="C00000"/>
                </a:solidFill>
              </a:rPr>
              <a:t> </a:t>
            </a:r>
            <a:r>
              <a:rPr lang="en-US" sz="2800" dirty="0" err="1">
                <a:solidFill>
                  <a:srgbClr val="C00000"/>
                </a:solidFill>
              </a:rPr>
              <a:t>kann</a:t>
            </a:r>
            <a:r>
              <a:rPr lang="en-US" sz="2800" dirty="0">
                <a:solidFill>
                  <a:srgbClr val="C00000"/>
                </a:solidFill>
              </a:rPr>
              <a:t> </a:t>
            </a:r>
            <a:r>
              <a:rPr lang="en-US" sz="2800" dirty="0" err="1">
                <a:solidFill>
                  <a:srgbClr val="C00000"/>
                </a:solidFill>
              </a:rPr>
              <a:t>zusammengeführt</a:t>
            </a:r>
            <a:r>
              <a:rPr lang="en-US" sz="2800" dirty="0">
                <a:solidFill>
                  <a:srgbClr val="C00000"/>
                </a:solidFill>
              </a:rPr>
              <a:t> </a:t>
            </a:r>
            <a:r>
              <a:rPr lang="en-US" sz="2800" dirty="0" err="1">
                <a:solidFill>
                  <a:srgbClr val="C00000"/>
                </a:solidFill>
              </a:rPr>
              <a:t>werden</a:t>
            </a:r>
            <a:endParaRPr lang="en-US" sz="2800" dirty="0">
              <a:solidFill>
                <a:srgbClr val="C00000"/>
              </a:solidFill>
            </a:endParaRPr>
          </a:p>
        </p:txBody>
      </p:sp>
      <p:sp>
        <p:nvSpPr>
          <p:cNvPr id="6" name="TextBox 5">
            <a:extLst>
              <a:ext uri="{FF2B5EF4-FFF2-40B4-BE49-F238E27FC236}">
                <a16:creationId xmlns:a16="http://schemas.microsoft.com/office/drawing/2014/main" id="{2437E24F-D98B-DF40-B033-6EF702B10327}"/>
              </a:ext>
            </a:extLst>
          </p:cNvPr>
          <p:cNvSpPr txBox="1"/>
          <p:nvPr/>
        </p:nvSpPr>
        <p:spPr>
          <a:xfrm>
            <a:off x="4050768" y="6629400"/>
            <a:ext cx="1107996" cy="276999"/>
          </a:xfrm>
          <a:prstGeom prst="rect">
            <a:avLst/>
          </a:prstGeom>
          <a:noFill/>
        </p:spPr>
        <p:txBody>
          <a:bodyPr wrap="none" rtlCol="0">
            <a:spAutoFit/>
          </a:bodyPr>
          <a:lstStyle/>
          <a:p>
            <a:r>
              <a:rPr lang="de-DE" sz="1200">
                <a:solidFill>
                  <a:schemeClr val="bg1"/>
                </a:solidFill>
              </a:rPr>
              <a:t>© Edith Cohen</a:t>
            </a:r>
            <a:endParaRPr lang="en-US" sz="1200" dirty="0">
              <a:solidFill>
                <a:schemeClr val="bg1"/>
              </a:solidFill>
            </a:endParaRPr>
          </a:p>
        </p:txBody>
      </p:sp>
    </p:spTree>
    <p:extLst>
      <p:ext uri="{BB962C8B-B14F-4D97-AF65-F5344CB8AC3E}">
        <p14:creationId xmlns:p14="http://schemas.microsoft.com/office/powerpoint/2010/main" val="21345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de-DE">
                <a:cs typeface="+mj-cs"/>
              </a:rPr>
              <a:t>Approximation und Randomisierung</a:t>
            </a:r>
          </a:p>
        </p:txBody>
      </p:sp>
      <p:sp>
        <p:nvSpPr>
          <p:cNvPr id="514051" name="Rectangle 3"/>
          <p:cNvSpPr>
            <a:spLocks noGrp="1" noChangeArrowheads="1"/>
          </p:cNvSpPr>
          <p:nvPr>
            <p:ph type="body" idx="1"/>
          </p:nvPr>
        </p:nvSpPr>
        <p:spPr>
          <a:xfrm>
            <a:off x="228600" y="1210738"/>
            <a:ext cx="8686800" cy="4968875"/>
          </a:xfrm>
        </p:spPr>
        <p:txBody>
          <a:bodyPr/>
          <a:lstStyle/>
          <a:p>
            <a:pPr eaLnBrk="1" hangingPunct="1">
              <a:defRPr/>
            </a:pPr>
            <a:r>
              <a:rPr lang="de-DE" sz="2400" dirty="0">
                <a:cs typeface="+mn-cs"/>
              </a:rPr>
              <a:t>Viele Probleme sind schwierig, exakt zu berechnen</a:t>
            </a:r>
          </a:p>
          <a:p>
            <a:pPr lvl="1" eaLnBrk="1" hangingPunct="1">
              <a:defRPr/>
            </a:pPr>
            <a:r>
              <a:rPr lang="de-DE" sz="2000" dirty="0"/>
              <a:t>Anzahl der Elemente einer gegebenen Menge von Elementklassen identisch in zwei verschiedenen Strömen?</a:t>
            </a:r>
          </a:p>
          <a:p>
            <a:pPr lvl="1" eaLnBrk="1" hangingPunct="1">
              <a:defRPr/>
            </a:pPr>
            <a:r>
              <a:rPr lang="de-DE" sz="2000" dirty="0"/>
              <a:t>Platzbedarf linear bezogen auf Anzahl der Elementklassen</a:t>
            </a:r>
          </a:p>
          <a:p>
            <a:pPr eaLnBrk="1" hangingPunct="1">
              <a:defRPr/>
            </a:pPr>
            <a:r>
              <a:rPr lang="de-DE" sz="2400" b="1" dirty="0">
                <a:cs typeface="+mn-cs"/>
              </a:rPr>
              <a:t>Approximation</a:t>
            </a:r>
            <a:r>
              <a:rPr lang="de-DE" sz="2400" dirty="0">
                <a:cs typeface="+mn-cs"/>
              </a:rPr>
              <a:t>: Finde eine Antwort, die korrekt ist bezogen auf einen gegebenen Faktor</a:t>
            </a:r>
          </a:p>
          <a:p>
            <a:pPr lvl="1" eaLnBrk="1" hangingPunct="1">
              <a:defRPr/>
            </a:pPr>
            <a:r>
              <a:rPr lang="de-DE" sz="2000" b="1" dirty="0"/>
              <a:t>Beispiel: </a:t>
            </a:r>
            <a:r>
              <a:rPr lang="de-DE" sz="2000" dirty="0"/>
              <a:t>Finde Antwort im Bereich von ±10% des korrekten Ergebnisses</a:t>
            </a:r>
          </a:p>
          <a:p>
            <a:pPr lvl="1" eaLnBrk="1" hangingPunct="1">
              <a:defRPr/>
            </a:pPr>
            <a:r>
              <a:rPr lang="de-DE" sz="2000" b="1" dirty="0"/>
              <a:t>Genereller</a:t>
            </a:r>
            <a:r>
              <a:rPr lang="de-DE" sz="2000" dirty="0"/>
              <a:t>: </a:t>
            </a:r>
            <a:r>
              <a:rPr lang="de-DE" sz="2000" dirty="0">
                <a:solidFill>
                  <a:srgbClr val="000000"/>
                </a:solidFill>
              </a:rPr>
              <a:t>finde (1</a:t>
            </a:r>
            <a:r>
              <a:rPr lang="de-DE" sz="2000" dirty="0">
                <a:solidFill>
                  <a:srgbClr val="000000"/>
                </a:solidFill>
                <a:latin typeface="Symbol" charset="0"/>
                <a:sym typeface="Symbol" charset="0"/>
              </a:rPr>
              <a:t></a:t>
            </a:r>
            <a:r>
              <a:rPr lang="de-DE" sz="2000" dirty="0">
                <a:solidFill>
                  <a:srgbClr val="000000"/>
                </a:solidFill>
              </a:rPr>
              <a:t> </a:t>
            </a:r>
            <a:r>
              <a:rPr lang="de-DE" sz="2000" dirty="0">
                <a:solidFill>
                  <a:srgbClr val="000000"/>
                </a:solidFill>
                <a:latin typeface="Symbol" charset="0"/>
                <a:sym typeface="Symbol" charset="0"/>
              </a:rPr>
              <a:t></a:t>
            </a:r>
            <a:r>
              <a:rPr lang="de-DE" sz="2000" dirty="0">
                <a:solidFill>
                  <a:srgbClr val="000000"/>
                </a:solidFill>
              </a:rPr>
              <a:t>)-F</a:t>
            </a:r>
            <a:r>
              <a:rPr lang="de-DE" sz="2000" dirty="0"/>
              <a:t>aktor-Approximation</a:t>
            </a:r>
          </a:p>
          <a:p>
            <a:pPr eaLnBrk="1" hangingPunct="1">
              <a:defRPr/>
            </a:pPr>
            <a:r>
              <a:rPr lang="de-DE" sz="2400" b="1" dirty="0">
                <a:solidFill>
                  <a:srgbClr val="000000"/>
                </a:solidFill>
                <a:cs typeface="+mn-cs"/>
              </a:rPr>
              <a:t>Randomisierung</a:t>
            </a:r>
            <a:r>
              <a:rPr lang="de-DE" sz="2400" dirty="0">
                <a:cs typeface="+mn-cs"/>
              </a:rPr>
              <a:t>: Erlaube Fehler, wenn er mit kleiner Wahrscheinlichkeit vorkommt</a:t>
            </a:r>
          </a:p>
          <a:p>
            <a:pPr lvl="1" eaLnBrk="1" hangingPunct="1">
              <a:defRPr/>
            </a:pPr>
            <a:r>
              <a:rPr lang="de-DE" sz="2000" dirty="0"/>
              <a:t>Eine von 10000 Antworten darf falsch sein</a:t>
            </a:r>
          </a:p>
          <a:p>
            <a:pPr lvl="1" eaLnBrk="1" hangingPunct="1">
              <a:defRPr/>
            </a:pPr>
            <a:r>
              <a:rPr lang="de-DE" sz="2000" b="1" dirty="0"/>
              <a:t>Genereller</a:t>
            </a:r>
            <a:r>
              <a:rPr lang="de-DE" sz="2000" dirty="0"/>
              <a:t>: Erfolgswahrscheinlichkeit </a:t>
            </a:r>
            <a:r>
              <a:rPr lang="de-DE" sz="2000" dirty="0">
                <a:solidFill>
                  <a:srgbClr val="000000"/>
                </a:solidFill>
              </a:rPr>
              <a:t>(1-</a:t>
            </a:r>
            <a:r>
              <a:rPr lang="de-DE" sz="2000" dirty="0">
                <a:solidFill>
                  <a:srgbClr val="000000"/>
                </a:solidFill>
                <a:latin typeface="Symbol" charset="0"/>
                <a:sym typeface="Symbol" charset="0"/>
              </a:rPr>
              <a:t></a:t>
            </a:r>
            <a:r>
              <a:rPr lang="de-DE" sz="2000" dirty="0">
                <a:solidFill>
                  <a:srgbClr val="000000"/>
                </a:solidFill>
              </a:rPr>
              <a:t>)</a:t>
            </a:r>
          </a:p>
          <a:p>
            <a:pPr eaLnBrk="1" hangingPunct="1">
              <a:defRPr/>
            </a:pPr>
            <a:r>
              <a:rPr lang="de-DE" sz="2400" i="1" dirty="0">
                <a:solidFill>
                  <a:srgbClr val="000000"/>
                </a:solidFill>
                <a:effectLst>
                  <a:outerShdw blurRad="38100" dist="38100" dir="2700000" algn="tl">
                    <a:srgbClr val="DDDDDD"/>
                  </a:outerShdw>
                </a:effectLst>
                <a:cs typeface="+mn-cs"/>
              </a:rPr>
              <a:t>Approximation </a:t>
            </a:r>
            <a:r>
              <a:rPr lang="de-DE" sz="2400" b="1" i="1" dirty="0">
                <a:solidFill>
                  <a:srgbClr val="000000"/>
                </a:solidFill>
                <a:effectLst>
                  <a:outerShdw blurRad="38100" dist="38100" dir="2700000" algn="tl">
                    <a:srgbClr val="DDDDDD"/>
                  </a:outerShdw>
                </a:effectLst>
                <a:cs typeface="+mn-cs"/>
              </a:rPr>
              <a:t>und</a:t>
            </a:r>
            <a:r>
              <a:rPr lang="de-DE" sz="2400" i="1" dirty="0">
                <a:solidFill>
                  <a:srgbClr val="000000"/>
                </a:solidFill>
                <a:effectLst>
                  <a:outerShdw blurRad="38100" dist="38100" dir="2700000" algn="tl">
                    <a:srgbClr val="DDDDDD"/>
                  </a:outerShdw>
                </a:effectLst>
                <a:cs typeface="+mn-cs"/>
              </a:rPr>
              <a:t> Randomisierung</a:t>
            </a:r>
            <a:r>
              <a:rPr lang="de-DE" sz="2400" dirty="0">
                <a:cs typeface="+mn-cs"/>
              </a:rPr>
              <a:t>: </a:t>
            </a:r>
            <a:r>
              <a:rPr lang="de-DE" sz="2400" dirty="0">
                <a:solidFill>
                  <a:srgbClr val="0F05FF"/>
                </a:solidFill>
                <a:cs typeface="+mn-cs"/>
              </a:rPr>
              <a:t>(</a:t>
            </a:r>
            <a:r>
              <a:rPr lang="de-DE" sz="2400" dirty="0">
                <a:solidFill>
                  <a:srgbClr val="0F05FF"/>
                </a:solidFill>
                <a:latin typeface="Symbol" charset="0"/>
                <a:cs typeface="+mn-cs"/>
                <a:sym typeface="Symbol" charset="0"/>
              </a:rPr>
              <a:t></a:t>
            </a:r>
            <a:r>
              <a:rPr lang="de-DE" sz="2400" dirty="0">
                <a:solidFill>
                  <a:srgbClr val="0F05FF"/>
                </a:solidFill>
                <a:cs typeface="+mn-cs"/>
              </a:rPr>
              <a:t>, </a:t>
            </a:r>
            <a:r>
              <a:rPr lang="de-DE" sz="2400" dirty="0">
                <a:solidFill>
                  <a:srgbClr val="0F05FF"/>
                </a:solidFill>
                <a:latin typeface="Symbol" charset="0"/>
                <a:cs typeface="+mn-cs"/>
                <a:sym typeface="Symbol" charset="0"/>
              </a:rPr>
              <a:t></a:t>
            </a:r>
            <a:r>
              <a:rPr lang="de-DE" sz="2400" dirty="0">
                <a:solidFill>
                  <a:srgbClr val="0F05FF"/>
                </a:solidFill>
                <a:cs typeface="+mn-cs"/>
              </a:rPr>
              <a:t>)-Approximationen</a:t>
            </a:r>
          </a:p>
        </p:txBody>
      </p:sp>
      <p:sp>
        <p:nvSpPr>
          <p:cNvPr id="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33</a:t>
            </a:fld>
            <a:endParaRPr lang="de-DE"/>
          </a:p>
        </p:txBody>
      </p:sp>
      <p:sp>
        <p:nvSpPr>
          <p:cNvPr id="6" name="Fußzeilenplatzhalter 3">
            <a:extLst>
              <a:ext uri="{FF2B5EF4-FFF2-40B4-BE49-F238E27FC236}">
                <a16:creationId xmlns:a16="http://schemas.microsoft.com/office/drawing/2014/main" id="{641BA696-16FC-B54F-A18D-BC7C80EA380E}"/>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1397939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40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0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40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405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405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457200" y="304800"/>
            <a:ext cx="7696200" cy="838200"/>
          </a:xfrm>
        </p:spPr>
        <p:txBody>
          <a:bodyPr/>
          <a:lstStyle/>
          <a:p>
            <a:pPr eaLnBrk="1" hangingPunct="1">
              <a:defRPr/>
            </a:pPr>
            <a:r>
              <a:rPr lang="de-DE">
                <a:cs typeface="+mj-cs"/>
              </a:rPr>
              <a:t>Probabilistische Garantien </a:t>
            </a:r>
          </a:p>
        </p:txBody>
      </p:sp>
      <p:sp>
        <p:nvSpPr>
          <p:cNvPr id="518147" name="Rectangle 3"/>
          <p:cNvSpPr>
            <a:spLocks noGrp="1" noChangeArrowheads="1"/>
          </p:cNvSpPr>
          <p:nvPr>
            <p:ph type="body" idx="1"/>
          </p:nvPr>
        </p:nvSpPr>
        <p:spPr>
          <a:xfrm>
            <a:off x="457200" y="1219200"/>
            <a:ext cx="8229600" cy="4876800"/>
          </a:xfrm>
        </p:spPr>
        <p:txBody>
          <a:bodyPr/>
          <a:lstStyle/>
          <a:p>
            <a:pPr eaLnBrk="1" hangingPunct="1">
              <a:defRPr/>
            </a:pPr>
            <a:r>
              <a:rPr lang="de-DE">
                <a:cs typeface="+mn-cs"/>
              </a:rPr>
              <a:t>Benutzerbestimmte </a:t>
            </a:r>
            <a:r>
              <a:rPr lang="de-DE">
                <a:solidFill>
                  <a:srgbClr val="0F05FF"/>
                </a:solidFill>
                <a:cs typeface="+mn-cs"/>
              </a:rPr>
              <a:t>(</a:t>
            </a:r>
            <a:r>
              <a:rPr lang="de-DE">
                <a:solidFill>
                  <a:srgbClr val="0F05FF"/>
                </a:solidFill>
                <a:latin typeface="Symbol" charset="0"/>
                <a:cs typeface="+mn-cs"/>
                <a:sym typeface="Symbol" charset="0"/>
              </a:rPr>
              <a:t></a:t>
            </a:r>
            <a:r>
              <a:rPr lang="de-DE">
                <a:solidFill>
                  <a:srgbClr val="0F05FF"/>
                </a:solidFill>
                <a:cs typeface="+mn-cs"/>
              </a:rPr>
              <a:t>,</a:t>
            </a:r>
            <a:r>
              <a:rPr lang="de-DE">
                <a:solidFill>
                  <a:srgbClr val="0F05FF"/>
                </a:solidFill>
                <a:latin typeface="Symbol" charset="0"/>
                <a:cs typeface="+mn-cs"/>
                <a:sym typeface="Symbol" charset="0"/>
              </a:rPr>
              <a:t></a:t>
            </a:r>
            <a:r>
              <a:rPr lang="de-DE">
                <a:solidFill>
                  <a:srgbClr val="0F05FF"/>
                </a:solidFill>
                <a:cs typeface="+mn-cs"/>
              </a:rPr>
              <a:t>)-Approximationen</a:t>
            </a:r>
          </a:p>
          <a:p>
            <a:pPr lvl="1" eaLnBrk="1" hangingPunct="1">
              <a:defRPr/>
            </a:pPr>
            <a:r>
              <a:rPr lang="de-DE" sz="2000"/>
              <a:t>Beispiel: Tatsächliche Antworten innerhalb von Faktor 1.1  mit Wahrscheinlichkeit </a:t>
            </a:r>
            <a:r>
              <a:rPr lang="de-DE" sz="2000">
                <a:sym typeface="Symbol" charset="0"/>
              </a:rPr>
              <a:t> 0.8 (</a:t>
            </a:r>
            <a:r>
              <a:rPr lang="de-DE" sz="1800">
                <a:solidFill>
                  <a:schemeClr val="accent1">
                    <a:lumMod val="50000"/>
                  </a:schemeClr>
                </a:solidFill>
                <a:latin typeface="Symbol" charset="0"/>
                <a:sym typeface="Symbol" charset="0"/>
              </a:rPr>
              <a:t> = 0.1,  = 0.2</a:t>
            </a:r>
            <a:r>
              <a:rPr lang="de-DE" sz="1800">
                <a:latin typeface="Symbol" charset="0"/>
                <a:sym typeface="Symbol" charset="0"/>
              </a:rPr>
              <a:t>)</a:t>
            </a:r>
            <a:endParaRPr lang="de-DE" sz="2000">
              <a:sym typeface="Symbol" charset="0"/>
            </a:endParaRPr>
          </a:p>
          <a:p>
            <a:pPr eaLnBrk="1" hangingPunct="1">
              <a:defRPr/>
            </a:pPr>
            <a:r>
              <a:rPr lang="de-DE">
                <a:solidFill>
                  <a:srgbClr val="000000"/>
                </a:solidFill>
                <a:cs typeface="+mn-cs"/>
                <a:sym typeface="Symbol" charset="0"/>
              </a:rPr>
              <a:t>Wie können wir prüfen, ob durch ein spezielles Verfahren die Gütekriterien eingehalten werden?</a:t>
            </a:r>
          </a:p>
          <a:p>
            <a:pPr lvl="1" eaLnBrk="1" hangingPunct="1">
              <a:defRPr/>
            </a:pPr>
            <a:r>
              <a:rPr lang="de-DE">
                <a:solidFill>
                  <a:srgbClr val="000000"/>
                </a:solidFill>
                <a:cs typeface="+mn-cs"/>
                <a:sym typeface="Symbol" charset="0"/>
              </a:rPr>
              <a:t>Verwendung von Randbereichsabschätzungen</a:t>
            </a:r>
            <a:endParaRPr lang="de-DE" sz="2400">
              <a:solidFill>
                <a:srgbClr val="000000"/>
              </a:solidFill>
              <a:cs typeface="+mn-cs"/>
              <a:sym typeface="Symbol" charset="0"/>
            </a:endParaRP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34</a:t>
            </a:fld>
            <a:endParaRPr lang="de-DE"/>
          </a:p>
        </p:txBody>
      </p:sp>
    </p:spTree>
    <p:extLst>
      <p:ext uri="{BB962C8B-B14F-4D97-AF65-F5344CB8AC3E}">
        <p14:creationId xmlns:p14="http://schemas.microsoft.com/office/powerpoint/2010/main" val="14171564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de-DE">
                <a:cs typeface="+mj-cs"/>
              </a:rPr>
              <a:t>Exkurs: Randbereichsabschätzungen</a:t>
            </a:r>
          </a:p>
        </p:txBody>
      </p:sp>
      <p:sp>
        <p:nvSpPr>
          <p:cNvPr id="520195" name="Rectangle 3"/>
          <p:cNvSpPr>
            <a:spLocks noGrp="1" noChangeArrowheads="1"/>
          </p:cNvSpPr>
          <p:nvPr>
            <p:ph type="body" idx="1"/>
          </p:nvPr>
        </p:nvSpPr>
        <p:spPr>
          <a:xfrm>
            <a:off x="131244" y="1052736"/>
            <a:ext cx="8229600" cy="4343400"/>
          </a:xfrm>
        </p:spPr>
        <p:txBody>
          <a:bodyPr/>
          <a:lstStyle/>
          <a:p>
            <a:pPr eaLnBrk="1" hangingPunct="1">
              <a:defRPr/>
            </a:pPr>
            <a:r>
              <a:rPr lang="de-DE" dirty="0">
                <a:cs typeface="+mn-cs"/>
              </a:rPr>
              <a:t>Generelle Grenzen der Randbereichswahrscheinlichkeit einer Zufallsvariable  (Wahrscheinlichkeit, dass Wert weit vom Erwartungswert abweicht)</a:t>
            </a:r>
            <a:br>
              <a:rPr lang="de-DE" dirty="0">
                <a:cs typeface="+mn-cs"/>
              </a:rPr>
            </a:br>
            <a:br>
              <a:rPr lang="de-DE" dirty="0">
                <a:cs typeface="+mn-cs"/>
              </a:rPr>
            </a:br>
            <a:br>
              <a:rPr lang="de-DE" dirty="0">
                <a:cs typeface="+mn-cs"/>
              </a:rPr>
            </a:br>
            <a:br>
              <a:rPr lang="de-DE" dirty="0">
                <a:cs typeface="+mn-cs"/>
              </a:rPr>
            </a:br>
            <a:br>
              <a:rPr lang="de-DE" dirty="0">
                <a:cs typeface="+mn-cs"/>
              </a:rPr>
            </a:br>
            <a:endParaRPr lang="de-DE" sz="3200" dirty="0">
              <a:cs typeface="+mn-cs"/>
            </a:endParaRPr>
          </a:p>
          <a:p>
            <a:pPr marL="0" indent="0" eaLnBrk="1" hangingPunct="1">
              <a:buNone/>
              <a:defRPr/>
            </a:pPr>
            <a:endParaRPr lang="de-DE" sz="900" dirty="0">
              <a:cs typeface="+mn-cs"/>
              <a:sym typeface="Symbol" charset="0"/>
            </a:endParaRPr>
          </a:p>
          <a:p>
            <a:pPr eaLnBrk="1" hangingPunct="1">
              <a:defRPr/>
            </a:pPr>
            <a:r>
              <a:rPr lang="de-DE" u="sng" dirty="0">
                <a:cs typeface="+mn-cs"/>
                <a:sym typeface="Symbol" charset="0"/>
              </a:rPr>
              <a:t>Basisungleichungen:</a:t>
            </a:r>
            <a:r>
              <a:rPr lang="de-DE" dirty="0">
                <a:cs typeface="+mn-cs"/>
                <a:sym typeface="Symbol" charset="0"/>
              </a:rPr>
              <a:t> Sei X eine Zufallsvariable mit Erwartungswert     und Varianz Var[X]. Dann gilt  für alle</a:t>
            </a:r>
          </a:p>
        </p:txBody>
      </p:sp>
      <p:grpSp>
        <p:nvGrpSpPr>
          <p:cNvPr id="41989" name="Group 4"/>
          <p:cNvGrpSpPr>
            <a:grpSpLocks/>
          </p:cNvGrpSpPr>
          <p:nvPr/>
        </p:nvGrpSpPr>
        <p:grpSpPr bwMode="auto">
          <a:xfrm>
            <a:off x="275725" y="2420238"/>
            <a:ext cx="8669361" cy="2031626"/>
            <a:chOff x="-367" y="1084"/>
            <a:chExt cx="6251" cy="1454"/>
          </a:xfrm>
        </p:grpSpPr>
        <p:graphicFrame>
          <p:nvGraphicFramePr>
            <p:cNvPr id="41996" name="Object 5"/>
            <p:cNvGraphicFramePr>
              <a:graphicFrameLocks noChangeAspect="1"/>
            </p:cNvGraphicFramePr>
            <p:nvPr>
              <p:extLst>
                <p:ext uri="{D42A27DB-BD31-4B8C-83A1-F6EECF244321}">
                  <p14:modId xmlns:p14="http://schemas.microsoft.com/office/powerpoint/2010/main" val="277320105"/>
                </p:ext>
              </p:extLst>
            </p:nvPr>
          </p:nvGraphicFramePr>
          <p:xfrm>
            <a:off x="1932" y="2304"/>
            <a:ext cx="277" cy="222"/>
          </p:xfrm>
          <a:graphic>
            <a:graphicData uri="http://schemas.openxmlformats.org/presentationml/2006/ole">
              <mc:AlternateContent xmlns:mc="http://schemas.openxmlformats.org/markup-compatibility/2006">
                <mc:Choice xmlns:v="urn:schemas-microsoft-com:vml" Requires="v">
                  <p:oleObj name="Formel" r:id="rId3" imgW="203200" imgH="165100" progId="Equation.3">
                    <p:embed/>
                  </p:oleObj>
                </mc:Choice>
                <mc:Fallback>
                  <p:oleObj name="Formel" r:id="rId3" imgW="203200" imgH="165100" progId="Equation.3">
                    <p:embed/>
                    <p:pic>
                      <p:nvPicPr>
                        <p:cNvPr id="0" name=""/>
                        <p:cNvPicPr>
                          <a:picLocks noChangeAspect="1" noChangeArrowheads="1"/>
                        </p:cNvPicPr>
                        <p:nvPr/>
                      </p:nvPicPr>
                      <p:blipFill>
                        <a:blip r:embed="rId4"/>
                        <a:srcRect/>
                        <a:stretch>
                          <a:fillRect/>
                        </a:stretch>
                      </p:blipFill>
                      <p:spPr bwMode="auto">
                        <a:xfrm>
                          <a:off x="1932" y="2304"/>
                          <a:ext cx="277" cy="22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198" name="Rectangle 6"/>
            <p:cNvSpPr>
              <a:spLocks noChangeArrowheads="1"/>
            </p:cNvSpPr>
            <p:nvPr/>
          </p:nvSpPr>
          <p:spPr bwMode="auto">
            <a:xfrm>
              <a:off x="1680" y="2104"/>
              <a:ext cx="1960" cy="6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199" name="Line 7"/>
            <p:cNvSpPr>
              <a:spLocks noChangeShapeType="1"/>
            </p:cNvSpPr>
            <p:nvPr/>
          </p:nvSpPr>
          <p:spPr bwMode="auto">
            <a:xfrm>
              <a:off x="776" y="2176"/>
              <a:ext cx="394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0" name="Freeform 8"/>
            <p:cNvSpPr>
              <a:spLocks/>
            </p:cNvSpPr>
            <p:nvPr/>
          </p:nvSpPr>
          <p:spPr bwMode="auto">
            <a:xfrm>
              <a:off x="816" y="1176"/>
              <a:ext cx="3856" cy="971"/>
            </a:xfrm>
            <a:custGeom>
              <a:avLst/>
              <a:gdLst>
                <a:gd name="T0" fmla="*/ 0 w 3648"/>
                <a:gd name="T1" fmla="*/ 864 h 924"/>
                <a:gd name="T2" fmla="*/ 880 w 3648"/>
                <a:gd name="T3" fmla="*/ 784 h 924"/>
                <a:gd name="T4" fmla="*/ 1616 w 3648"/>
                <a:gd name="T5" fmla="*/ 96 h 924"/>
                <a:gd name="T6" fmla="*/ 2024 w 3648"/>
                <a:gd name="T7" fmla="*/ 208 h 924"/>
                <a:gd name="T8" fmla="*/ 2624 w 3648"/>
                <a:gd name="T9" fmla="*/ 808 h 924"/>
                <a:gd name="T10" fmla="*/ 3648 w 3648"/>
                <a:gd name="T11" fmla="*/ 904 h 924"/>
              </a:gdLst>
              <a:ahLst/>
              <a:cxnLst>
                <a:cxn ang="0">
                  <a:pos x="T0" y="T1"/>
                </a:cxn>
                <a:cxn ang="0">
                  <a:pos x="T2" y="T3"/>
                </a:cxn>
                <a:cxn ang="0">
                  <a:pos x="T4" y="T5"/>
                </a:cxn>
                <a:cxn ang="0">
                  <a:pos x="T6" y="T7"/>
                </a:cxn>
                <a:cxn ang="0">
                  <a:pos x="T8" y="T9"/>
                </a:cxn>
                <a:cxn ang="0">
                  <a:pos x="T10" y="T11"/>
                </a:cxn>
              </a:cxnLst>
              <a:rect l="0" t="0" r="r" b="b"/>
              <a:pathLst>
                <a:path w="3648" h="924">
                  <a:moveTo>
                    <a:pt x="0" y="864"/>
                  </a:moveTo>
                  <a:cubicBezTo>
                    <a:pt x="305" y="888"/>
                    <a:pt x="611" y="912"/>
                    <a:pt x="880" y="784"/>
                  </a:cubicBezTo>
                  <a:cubicBezTo>
                    <a:pt x="1149" y="656"/>
                    <a:pt x="1426" y="192"/>
                    <a:pt x="1616" y="96"/>
                  </a:cubicBezTo>
                  <a:cubicBezTo>
                    <a:pt x="1806" y="0"/>
                    <a:pt x="1856" y="89"/>
                    <a:pt x="2024" y="208"/>
                  </a:cubicBezTo>
                  <a:cubicBezTo>
                    <a:pt x="2192" y="327"/>
                    <a:pt x="2353" y="692"/>
                    <a:pt x="2624" y="808"/>
                  </a:cubicBezTo>
                  <a:cubicBezTo>
                    <a:pt x="2895" y="924"/>
                    <a:pt x="3271" y="914"/>
                    <a:pt x="3648" y="904"/>
                  </a:cubicBezTo>
                </a:path>
              </a:pathLst>
            </a:custGeom>
            <a:solidFill>
              <a:srgbClr val="99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01" name="Line 9"/>
            <p:cNvSpPr>
              <a:spLocks noChangeShapeType="1"/>
            </p:cNvSpPr>
            <p:nvPr/>
          </p:nvSpPr>
          <p:spPr bwMode="auto">
            <a:xfrm>
              <a:off x="2664" y="1240"/>
              <a:ext cx="0" cy="9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aphicFrame>
          <p:nvGraphicFramePr>
            <p:cNvPr id="42001" name="Object 10"/>
            <p:cNvGraphicFramePr>
              <a:graphicFrameLocks noChangeAspect="1"/>
            </p:cNvGraphicFramePr>
            <p:nvPr>
              <p:extLst>
                <p:ext uri="{D42A27DB-BD31-4B8C-83A1-F6EECF244321}">
                  <p14:modId xmlns:p14="http://schemas.microsoft.com/office/powerpoint/2010/main" val="2949078312"/>
                </p:ext>
              </p:extLst>
            </p:nvPr>
          </p:nvGraphicFramePr>
          <p:xfrm>
            <a:off x="2547" y="2192"/>
            <a:ext cx="238" cy="283"/>
          </p:xfrm>
          <a:graphic>
            <a:graphicData uri="http://schemas.openxmlformats.org/presentationml/2006/ole">
              <mc:AlternateContent xmlns:mc="http://schemas.openxmlformats.org/markup-compatibility/2006">
                <mc:Choice xmlns:v="urn:schemas-microsoft-com:vml" Requires="v">
                  <p:oleObj name="Formel" r:id="rId5" imgW="139700" imgH="165100" progId="Equation.3">
                    <p:embed/>
                  </p:oleObj>
                </mc:Choice>
                <mc:Fallback>
                  <p:oleObj name="Formel" r:id="rId5" imgW="139700" imgH="165100" progId="Equation.3">
                    <p:embed/>
                    <p:pic>
                      <p:nvPicPr>
                        <p:cNvPr id="0" name=""/>
                        <p:cNvPicPr>
                          <a:picLocks noChangeAspect="1" noChangeArrowheads="1"/>
                        </p:cNvPicPr>
                        <p:nvPr/>
                      </p:nvPicPr>
                      <p:blipFill>
                        <a:blip r:embed="rId6"/>
                        <a:srcRect/>
                        <a:stretch>
                          <a:fillRect/>
                        </a:stretch>
                      </p:blipFill>
                      <p:spPr bwMode="auto">
                        <a:xfrm>
                          <a:off x="2547" y="2192"/>
                          <a:ext cx="238" cy="2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03" name="Line 11"/>
            <p:cNvSpPr>
              <a:spLocks noChangeShapeType="1"/>
            </p:cNvSpPr>
            <p:nvPr/>
          </p:nvSpPr>
          <p:spPr bwMode="auto">
            <a:xfrm>
              <a:off x="2776" y="2312"/>
              <a:ext cx="888"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4" name="Line 12"/>
            <p:cNvSpPr>
              <a:spLocks noChangeShapeType="1"/>
            </p:cNvSpPr>
            <p:nvPr/>
          </p:nvSpPr>
          <p:spPr bwMode="auto">
            <a:xfrm>
              <a:off x="1680" y="2297"/>
              <a:ext cx="888"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aphicFrame>
          <p:nvGraphicFramePr>
            <p:cNvPr id="42004" name="Object 13"/>
            <p:cNvGraphicFramePr>
              <a:graphicFrameLocks noChangeAspect="1"/>
            </p:cNvGraphicFramePr>
            <p:nvPr>
              <p:extLst>
                <p:ext uri="{D42A27DB-BD31-4B8C-83A1-F6EECF244321}">
                  <p14:modId xmlns:p14="http://schemas.microsoft.com/office/powerpoint/2010/main" val="745491557"/>
                </p:ext>
              </p:extLst>
            </p:nvPr>
          </p:nvGraphicFramePr>
          <p:xfrm>
            <a:off x="3049" y="2312"/>
            <a:ext cx="276" cy="226"/>
          </p:xfrm>
          <a:graphic>
            <a:graphicData uri="http://schemas.openxmlformats.org/presentationml/2006/ole">
              <mc:AlternateContent xmlns:mc="http://schemas.openxmlformats.org/markup-compatibility/2006">
                <mc:Choice xmlns:v="urn:schemas-microsoft-com:vml" Requires="v">
                  <p:oleObj name="Formel" r:id="rId7" imgW="203200" imgH="165100" progId="Equation.3">
                    <p:embed/>
                  </p:oleObj>
                </mc:Choice>
                <mc:Fallback>
                  <p:oleObj name="Formel" r:id="rId7" imgW="203200" imgH="165100" progId="Equation.3">
                    <p:embed/>
                    <p:pic>
                      <p:nvPicPr>
                        <p:cNvPr id="0" name=""/>
                        <p:cNvPicPr>
                          <a:picLocks noChangeAspect="1" noChangeArrowheads="1"/>
                        </p:cNvPicPr>
                        <p:nvPr/>
                      </p:nvPicPr>
                      <p:blipFill>
                        <a:blip r:embed="rId8"/>
                        <a:srcRect/>
                        <a:stretch>
                          <a:fillRect/>
                        </a:stretch>
                      </p:blipFill>
                      <p:spPr bwMode="auto">
                        <a:xfrm>
                          <a:off x="3049" y="2312"/>
                          <a:ext cx="276" cy="2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06" name="Line 14"/>
            <p:cNvSpPr>
              <a:spLocks noChangeShapeType="1"/>
            </p:cNvSpPr>
            <p:nvPr/>
          </p:nvSpPr>
          <p:spPr bwMode="auto">
            <a:xfrm flipH="1">
              <a:off x="3648" y="2048"/>
              <a:ext cx="0" cy="12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7" name="Line 15"/>
            <p:cNvSpPr>
              <a:spLocks noChangeShapeType="1"/>
            </p:cNvSpPr>
            <p:nvPr/>
          </p:nvSpPr>
          <p:spPr bwMode="auto">
            <a:xfrm flipH="1">
              <a:off x="1672" y="2024"/>
              <a:ext cx="0" cy="1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8" name="Freeform 16"/>
            <p:cNvSpPr>
              <a:spLocks/>
            </p:cNvSpPr>
            <p:nvPr/>
          </p:nvSpPr>
          <p:spPr bwMode="auto">
            <a:xfrm>
              <a:off x="824" y="2032"/>
              <a:ext cx="856" cy="136"/>
            </a:xfrm>
            <a:custGeom>
              <a:avLst/>
              <a:gdLst>
                <a:gd name="T0" fmla="*/ 0 w 856"/>
                <a:gd name="T1" fmla="*/ 152 h 152"/>
                <a:gd name="T2" fmla="*/ 0 w 856"/>
                <a:gd name="T3" fmla="*/ 48 h 152"/>
                <a:gd name="T4" fmla="*/ 432 w 856"/>
                <a:gd name="T5" fmla="*/ 72 h 152"/>
                <a:gd name="T6" fmla="*/ 688 w 856"/>
                <a:gd name="T7" fmla="*/ 48 h 152"/>
                <a:gd name="T8" fmla="*/ 856 w 856"/>
                <a:gd name="T9" fmla="*/ 0 h 152"/>
                <a:gd name="T10" fmla="*/ 848 w 856"/>
                <a:gd name="T11" fmla="*/ 152 h 152"/>
              </a:gdLst>
              <a:ahLst/>
              <a:cxnLst>
                <a:cxn ang="0">
                  <a:pos x="T0" y="T1"/>
                </a:cxn>
                <a:cxn ang="0">
                  <a:pos x="T2" y="T3"/>
                </a:cxn>
                <a:cxn ang="0">
                  <a:pos x="T4" y="T5"/>
                </a:cxn>
                <a:cxn ang="0">
                  <a:pos x="T6" y="T7"/>
                </a:cxn>
                <a:cxn ang="0">
                  <a:pos x="T8" y="T9"/>
                </a:cxn>
                <a:cxn ang="0">
                  <a:pos x="T10" y="T11"/>
                </a:cxn>
              </a:cxnLst>
              <a:rect l="0" t="0" r="r" b="b"/>
              <a:pathLst>
                <a:path w="856" h="152">
                  <a:moveTo>
                    <a:pt x="0" y="152"/>
                  </a:moveTo>
                  <a:lnTo>
                    <a:pt x="0" y="48"/>
                  </a:lnTo>
                  <a:lnTo>
                    <a:pt x="432" y="72"/>
                  </a:lnTo>
                  <a:lnTo>
                    <a:pt x="688" y="48"/>
                  </a:lnTo>
                  <a:lnTo>
                    <a:pt x="856" y="0"/>
                  </a:lnTo>
                  <a:lnTo>
                    <a:pt x="848" y="152"/>
                  </a:lnTo>
                </a:path>
              </a:pathLst>
            </a:custGeom>
            <a:solidFill>
              <a:srgbClr val="FF99CC"/>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09" name="Freeform 17"/>
            <p:cNvSpPr>
              <a:spLocks/>
            </p:cNvSpPr>
            <p:nvPr/>
          </p:nvSpPr>
          <p:spPr bwMode="auto">
            <a:xfrm>
              <a:off x="3640" y="2048"/>
              <a:ext cx="1016" cy="136"/>
            </a:xfrm>
            <a:custGeom>
              <a:avLst/>
              <a:gdLst>
                <a:gd name="T0" fmla="*/ 8 w 1016"/>
                <a:gd name="T1" fmla="*/ 136 h 136"/>
                <a:gd name="T2" fmla="*/ 0 w 1016"/>
                <a:gd name="T3" fmla="*/ 0 h 136"/>
                <a:gd name="T4" fmla="*/ 264 w 1016"/>
                <a:gd name="T5" fmla="*/ 64 h 136"/>
                <a:gd name="T6" fmla="*/ 456 w 1016"/>
                <a:gd name="T7" fmla="*/ 80 h 136"/>
                <a:gd name="T8" fmla="*/ 1008 w 1016"/>
                <a:gd name="T9" fmla="*/ 80 h 136"/>
                <a:gd name="T10" fmla="*/ 1016 w 1016"/>
                <a:gd name="T11" fmla="*/ 136 h 136"/>
              </a:gdLst>
              <a:ahLst/>
              <a:cxnLst>
                <a:cxn ang="0">
                  <a:pos x="T0" y="T1"/>
                </a:cxn>
                <a:cxn ang="0">
                  <a:pos x="T2" y="T3"/>
                </a:cxn>
                <a:cxn ang="0">
                  <a:pos x="T4" y="T5"/>
                </a:cxn>
                <a:cxn ang="0">
                  <a:pos x="T6" y="T7"/>
                </a:cxn>
                <a:cxn ang="0">
                  <a:pos x="T8" y="T9"/>
                </a:cxn>
                <a:cxn ang="0">
                  <a:pos x="T10" y="T11"/>
                </a:cxn>
              </a:cxnLst>
              <a:rect l="0" t="0" r="r" b="b"/>
              <a:pathLst>
                <a:path w="1016" h="136">
                  <a:moveTo>
                    <a:pt x="8" y="136"/>
                  </a:moveTo>
                  <a:lnTo>
                    <a:pt x="0" y="0"/>
                  </a:lnTo>
                  <a:lnTo>
                    <a:pt x="264" y="64"/>
                  </a:lnTo>
                  <a:lnTo>
                    <a:pt x="456" y="80"/>
                  </a:lnTo>
                  <a:lnTo>
                    <a:pt x="1008" y="80"/>
                  </a:lnTo>
                  <a:lnTo>
                    <a:pt x="1016" y="136"/>
                  </a:lnTo>
                </a:path>
              </a:pathLst>
            </a:custGeom>
            <a:solidFill>
              <a:srgbClr val="FF99CC"/>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10" name="Text Box 18"/>
            <p:cNvSpPr txBox="1">
              <a:spLocks noChangeArrowheads="1"/>
            </p:cNvSpPr>
            <p:nvPr/>
          </p:nvSpPr>
          <p:spPr bwMode="auto">
            <a:xfrm>
              <a:off x="-367" y="1084"/>
              <a:ext cx="2492" cy="463"/>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a:solidFill>
                    <a:srgbClr val="FF5050"/>
                  </a:solidFill>
                  <a:latin typeface="Comic Sans MS" charset="0"/>
                  <a:cs typeface="+mn-cs"/>
                </a:rPr>
                <a:t>Dichtefunktion einer</a:t>
              </a:r>
              <a:br>
                <a:rPr lang="de-DE">
                  <a:solidFill>
                    <a:srgbClr val="FF5050"/>
                  </a:solidFill>
                  <a:latin typeface="Comic Sans MS" charset="0"/>
                  <a:cs typeface="+mn-cs"/>
                </a:rPr>
              </a:br>
              <a:r>
                <a:rPr lang="de-DE">
                  <a:solidFill>
                    <a:srgbClr val="FF5050"/>
                  </a:solidFill>
                  <a:latin typeface="Comic Sans MS" charset="0"/>
                  <a:cs typeface="+mn-cs"/>
                </a:rPr>
                <a:t>Wahrscheinlichkeitsverteilung</a:t>
              </a:r>
              <a:endParaRPr lang="de-DE" b="0">
                <a:solidFill>
                  <a:srgbClr val="FF5050"/>
                </a:solidFill>
                <a:latin typeface="Comic Sans MS" charset="0"/>
                <a:cs typeface="+mn-cs"/>
              </a:endParaRPr>
            </a:p>
          </p:txBody>
        </p:sp>
        <p:sp>
          <p:nvSpPr>
            <p:cNvPr id="520211" name="Text Box 19"/>
            <p:cNvSpPr txBox="1">
              <a:spLocks noChangeArrowheads="1"/>
            </p:cNvSpPr>
            <p:nvPr/>
          </p:nvSpPr>
          <p:spPr bwMode="auto">
            <a:xfrm>
              <a:off x="3263" y="1239"/>
              <a:ext cx="2621" cy="463"/>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b="0">
                  <a:solidFill>
                    <a:srgbClr val="FF5050"/>
                  </a:solidFill>
                  <a:latin typeface="Comic Sans MS" charset="0"/>
                  <a:cs typeface="+mn-cs"/>
                </a:rPr>
                <a:t>Randbereichswahrscheinlichkeit</a:t>
              </a:r>
              <a:br>
                <a:rPr lang="de-DE" b="0">
                  <a:solidFill>
                    <a:srgbClr val="FF5050"/>
                  </a:solidFill>
                  <a:latin typeface="Comic Sans MS" charset="0"/>
                  <a:cs typeface="+mn-cs"/>
                </a:rPr>
              </a:br>
              <a:r>
                <a:rPr lang="de-DE" b="0">
                  <a:solidFill>
                    <a:srgbClr val="FF5050"/>
                  </a:solidFill>
                  <a:latin typeface="Comic Sans MS" charset="0"/>
                  <a:cs typeface="+mn-cs"/>
                </a:rPr>
                <a:t>(tail probability)</a:t>
              </a:r>
            </a:p>
          </p:txBody>
        </p:sp>
        <p:sp>
          <p:nvSpPr>
            <p:cNvPr id="520212" name="Line 20"/>
            <p:cNvSpPr>
              <a:spLocks noChangeShapeType="1"/>
            </p:cNvSpPr>
            <p:nvPr/>
          </p:nvSpPr>
          <p:spPr bwMode="auto">
            <a:xfrm flipH="1">
              <a:off x="3912" y="1704"/>
              <a:ext cx="383" cy="384"/>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13" name="Line 21"/>
            <p:cNvSpPr>
              <a:spLocks noChangeShapeType="1"/>
            </p:cNvSpPr>
            <p:nvPr/>
          </p:nvSpPr>
          <p:spPr bwMode="auto">
            <a:xfrm>
              <a:off x="1672" y="1561"/>
              <a:ext cx="432" cy="143"/>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aphicFrame>
        <p:nvGraphicFramePr>
          <p:cNvPr id="41990" name="Object 22"/>
          <p:cNvGraphicFramePr>
            <a:graphicFrameLocks noChangeAspect="1"/>
          </p:cNvGraphicFramePr>
          <p:nvPr>
            <p:extLst>
              <p:ext uri="{D42A27DB-BD31-4B8C-83A1-F6EECF244321}">
                <p14:modId xmlns:p14="http://schemas.microsoft.com/office/powerpoint/2010/main" val="299842173"/>
              </p:ext>
            </p:extLst>
          </p:nvPr>
        </p:nvGraphicFramePr>
        <p:xfrm>
          <a:off x="8226228" y="5014849"/>
          <a:ext cx="762000" cy="381000"/>
        </p:xfrm>
        <a:graphic>
          <a:graphicData uri="http://schemas.openxmlformats.org/presentationml/2006/ole">
            <mc:AlternateContent xmlns:mc="http://schemas.openxmlformats.org/markup-compatibility/2006">
              <mc:Choice xmlns:v="urn:schemas-microsoft-com:vml" Requires="v">
                <p:oleObj name="Equation" r:id="rId9" imgW="355138" imgH="177569" progId="Equation.3">
                  <p:embed/>
                </p:oleObj>
              </mc:Choice>
              <mc:Fallback>
                <p:oleObj name="Equation" r:id="rId9" imgW="355138" imgH="17756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6228" y="5014849"/>
                        <a:ext cx="76200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91" name="Object 23"/>
          <p:cNvGraphicFramePr>
            <a:graphicFrameLocks noChangeAspect="1"/>
          </p:cNvGraphicFramePr>
          <p:nvPr>
            <p:extLst>
              <p:ext uri="{D42A27DB-BD31-4B8C-83A1-F6EECF244321}">
                <p14:modId xmlns:p14="http://schemas.microsoft.com/office/powerpoint/2010/main" val="647324750"/>
              </p:ext>
            </p:extLst>
          </p:nvPr>
        </p:nvGraphicFramePr>
        <p:xfrm>
          <a:off x="2747272" y="5090750"/>
          <a:ext cx="349250" cy="381000"/>
        </p:xfrm>
        <a:graphic>
          <a:graphicData uri="http://schemas.openxmlformats.org/presentationml/2006/ole">
            <mc:AlternateContent xmlns:mc="http://schemas.openxmlformats.org/markup-compatibility/2006">
              <mc:Choice xmlns:v="urn:schemas-microsoft-com:vml" Requires="v">
                <p:oleObj name="Equation" r:id="rId11" imgW="152268" imgH="164957" progId="Equation.3">
                  <p:embed/>
                </p:oleObj>
              </mc:Choice>
              <mc:Fallback>
                <p:oleObj name="Equation" r:id="rId11" imgW="152268"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7272" y="5090750"/>
                        <a:ext cx="34925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6" name="Group 5">
            <a:extLst>
              <a:ext uri="{FF2B5EF4-FFF2-40B4-BE49-F238E27FC236}">
                <a16:creationId xmlns:a16="http://schemas.microsoft.com/office/drawing/2014/main" id="{BD20BC8D-FE70-2F4B-A128-E894ACE06173}"/>
              </a:ext>
            </a:extLst>
          </p:cNvPr>
          <p:cNvGrpSpPr/>
          <p:nvPr/>
        </p:nvGrpSpPr>
        <p:grpSpPr>
          <a:xfrm>
            <a:off x="4572000" y="5381159"/>
            <a:ext cx="4061484" cy="1275442"/>
            <a:chOff x="5082516" y="5381159"/>
            <a:chExt cx="4061484" cy="1275442"/>
          </a:xfrm>
        </p:grpSpPr>
        <p:sp>
          <p:nvSpPr>
            <p:cNvPr id="3" name="Rectangle 2">
              <a:extLst>
                <a:ext uri="{FF2B5EF4-FFF2-40B4-BE49-F238E27FC236}">
                  <a16:creationId xmlns:a16="http://schemas.microsoft.com/office/drawing/2014/main" id="{8026DA2A-5869-904B-9BA5-4DCF48A43911}"/>
                </a:ext>
              </a:extLst>
            </p:cNvPr>
            <p:cNvSpPr/>
            <p:nvPr/>
          </p:nvSpPr>
          <p:spPr>
            <a:xfrm>
              <a:off x="6741340" y="5926351"/>
              <a:ext cx="2402660" cy="7302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32" name="Rectangle 31">
              <a:extLst>
                <a:ext uri="{FF2B5EF4-FFF2-40B4-BE49-F238E27FC236}">
                  <a16:creationId xmlns:a16="http://schemas.microsoft.com/office/drawing/2014/main" id="{493690AD-4B0A-9243-8AEF-50768665B7F9}"/>
                </a:ext>
              </a:extLst>
            </p:cNvPr>
            <p:cNvSpPr/>
            <p:nvPr/>
          </p:nvSpPr>
          <p:spPr>
            <a:xfrm>
              <a:off x="5082516" y="5395849"/>
              <a:ext cx="3930239" cy="1184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0217" name="Text Box 25"/>
            <p:cNvSpPr txBox="1">
              <a:spLocks noChangeArrowheads="1"/>
            </p:cNvSpPr>
            <p:nvPr/>
          </p:nvSpPr>
          <p:spPr bwMode="auto">
            <a:xfrm>
              <a:off x="5644574" y="5381159"/>
              <a:ext cx="2749855"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sz="2000" dirty="0" err="1">
                  <a:solidFill>
                    <a:srgbClr val="0F05FF"/>
                  </a:solidFill>
                  <a:latin typeface="+mn-lt"/>
                  <a:cs typeface="+mn-cs"/>
                </a:rPr>
                <a:t>Chebyshev</a:t>
              </a:r>
              <a:r>
                <a:rPr lang="de-DE" sz="2000" dirty="0">
                  <a:solidFill>
                    <a:srgbClr val="0F05FF"/>
                  </a:solidFill>
                  <a:latin typeface="+mn-lt"/>
                  <a:cs typeface="+mn-cs"/>
                </a:rPr>
                <a:t>-Ungleichung:</a:t>
              </a:r>
            </a:p>
          </p:txBody>
        </p:sp>
        <p:graphicFrame>
          <p:nvGraphicFramePr>
            <p:cNvPr id="41994" name="Object 26"/>
            <p:cNvGraphicFramePr>
              <a:graphicFrameLocks noChangeAspect="1"/>
            </p:cNvGraphicFramePr>
            <p:nvPr>
              <p:extLst>
                <p:ext uri="{D42A27DB-BD31-4B8C-83A1-F6EECF244321}">
                  <p14:modId xmlns:p14="http://schemas.microsoft.com/office/powerpoint/2010/main" val="151745115"/>
                </p:ext>
              </p:extLst>
            </p:nvPr>
          </p:nvGraphicFramePr>
          <p:xfrm>
            <a:off x="5638800" y="5710510"/>
            <a:ext cx="3294063" cy="869950"/>
          </p:xfrm>
          <a:graphic>
            <a:graphicData uri="http://schemas.openxmlformats.org/presentationml/2006/ole">
              <mc:AlternateContent xmlns:mc="http://schemas.openxmlformats.org/markup-compatibility/2006">
                <mc:Choice xmlns:v="urn:schemas-microsoft-com:vml" Requires="v">
                  <p:oleObj name="Equation" r:id="rId13" imgW="1587500" imgH="419100" progId="Equation.3">
                    <p:embed/>
                  </p:oleObj>
                </mc:Choice>
                <mc:Fallback>
                  <p:oleObj name="Equation" r:id="rId13" imgW="1587500" imgH="419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5710510"/>
                          <a:ext cx="3294063" cy="869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8" name="Group 7">
            <a:extLst>
              <a:ext uri="{FF2B5EF4-FFF2-40B4-BE49-F238E27FC236}">
                <a16:creationId xmlns:a16="http://schemas.microsoft.com/office/drawing/2014/main" id="{7682DA75-7E9B-E342-99EE-F364E95334CF}"/>
              </a:ext>
            </a:extLst>
          </p:cNvPr>
          <p:cNvGrpSpPr/>
          <p:nvPr/>
        </p:nvGrpSpPr>
        <p:grpSpPr>
          <a:xfrm>
            <a:off x="281254" y="5367417"/>
            <a:ext cx="3858698" cy="1273367"/>
            <a:chOff x="0" y="5367417"/>
            <a:chExt cx="3858698" cy="1273367"/>
          </a:xfrm>
        </p:grpSpPr>
        <p:sp>
          <p:nvSpPr>
            <p:cNvPr id="7" name="Rectangle 6">
              <a:extLst>
                <a:ext uri="{FF2B5EF4-FFF2-40B4-BE49-F238E27FC236}">
                  <a16:creationId xmlns:a16="http://schemas.microsoft.com/office/drawing/2014/main" id="{AE443BAE-BDA2-A843-A0D1-8E8D03150F49}"/>
                </a:ext>
              </a:extLst>
            </p:cNvPr>
            <p:cNvSpPr/>
            <p:nvPr/>
          </p:nvSpPr>
          <p:spPr>
            <a:xfrm>
              <a:off x="0" y="6097859"/>
              <a:ext cx="3017838" cy="5429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grpSp>
          <p:nvGrpSpPr>
            <p:cNvPr id="5" name="Group 4">
              <a:extLst>
                <a:ext uri="{FF2B5EF4-FFF2-40B4-BE49-F238E27FC236}">
                  <a16:creationId xmlns:a16="http://schemas.microsoft.com/office/drawing/2014/main" id="{E5428E8D-8277-EE4E-8E18-9A3F5F3D060B}"/>
                </a:ext>
              </a:extLst>
            </p:cNvPr>
            <p:cNvGrpSpPr/>
            <p:nvPr/>
          </p:nvGrpSpPr>
          <p:grpSpPr>
            <a:xfrm>
              <a:off x="468314" y="5367417"/>
              <a:ext cx="3390384" cy="1213043"/>
              <a:chOff x="468314" y="5367417"/>
              <a:chExt cx="3390384" cy="1213043"/>
            </a:xfrm>
          </p:grpSpPr>
          <p:sp>
            <p:nvSpPr>
              <p:cNvPr id="4" name="Rectangle 3">
                <a:extLst>
                  <a:ext uri="{FF2B5EF4-FFF2-40B4-BE49-F238E27FC236}">
                    <a16:creationId xmlns:a16="http://schemas.microsoft.com/office/drawing/2014/main" id="{2A125D11-93C4-1F40-B7BA-9C6D95B9A0D3}"/>
                  </a:ext>
                </a:extLst>
              </p:cNvPr>
              <p:cNvSpPr/>
              <p:nvPr/>
            </p:nvSpPr>
            <p:spPr>
              <a:xfrm>
                <a:off x="468314" y="5395849"/>
                <a:ext cx="3390384" cy="1184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0216" name="Text Box 24"/>
              <p:cNvSpPr txBox="1">
                <a:spLocks noChangeArrowheads="1"/>
              </p:cNvSpPr>
              <p:nvPr/>
            </p:nvSpPr>
            <p:spPr bwMode="auto">
              <a:xfrm>
                <a:off x="884457" y="5367417"/>
                <a:ext cx="2416367"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sz="2000" dirty="0" err="1">
                    <a:solidFill>
                      <a:srgbClr val="0F05FF"/>
                    </a:solidFill>
                    <a:latin typeface="+mn-lt"/>
                    <a:cs typeface="+mn-cs"/>
                  </a:rPr>
                  <a:t>Markov</a:t>
                </a:r>
                <a:r>
                  <a:rPr lang="de-DE" sz="2000" dirty="0">
                    <a:solidFill>
                      <a:srgbClr val="0F05FF"/>
                    </a:solidFill>
                    <a:latin typeface="+mn-lt"/>
                    <a:cs typeface="+mn-cs"/>
                  </a:rPr>
                  <a:t>-Ungleichung:</a:t>
                </a:r>
              </a:p>
            </p:txBody>
          </p:sp>
          <p:graphicFrame>
            <p:nvGraphicFramePr>
              <p:cNvPr id="41995" name="Object 27"/>
              <p:cNvGraphicFramePr>
                <a:graphicFrameLocks noChangeAspect="1"/>
              </p:cNvGraphicFramePr>
              <p:nvPr>
                <p:extLst>
                  <p:ext uri="{D42A27DB-BD31-4B8C-83A1-F6EECF244321}">
                    <p14:modId xmlns:p14="http://schemas.microsoft.com/office/powerpoint/2010/main" val="3063063855"/>
                  </p:ext>
                </p:extLst>
              </p:nvPr>
            </p:nvGraphicFramePr>
            <p:xfrm>
              <a:off x="762000" y="5710510"/>
              <a:ext cx="3017838" cy="831850"/>
            </p:xfrm>
            <a:graphic>
              <a:graphicData uri="http://schemas.openxmlformats.org/presentationml/2006/ole">
                <mc:AlternateContent xmlns:mc="http://schemas.openxmlformats.org/markup-compatibility/2006">
                  <mc:Choice xmlns:v="urn:schemas-microsoft-com:vml" Requires="v">
                    <p:oleObj name="Formel" r:id="rId15" imgW="1422400" imgH="393700" progId="Equation.3">
                      <p:embed/>
                    </p:oleObj>
                  </mc:Choice>
                  <mc:Fallback>
                    <p:oleObj name="Formel" r:id="rId15" imgW="1422400" imgH="393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 y="5710510"/>
                            <a:ext cx="3017838" cy="831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sp>
        <p:nvSpPr>
          <p:cNvPr id="30" name="Foliennummernplatzhalter 5"/>
          <p:cNvSpPr>
            <a:spLocks noGrp="1"/>
          </p:cNvSpPr>
          <p:nvPr>
            <p:ph type="sldNum" sz="quarter" idx="12"/>
          </p:nvPr>
        </p:nvSpPr>
        <p:spPr>
          <a:xfrm>
            <a:off x="7956550" y="6472510"/>
            <a:ext cx="1008063" cy="196850"/>
          </a:xfrm>
        </p:spPr>
        <p:txBody>
          <a:bodyPr/>
          <a:lstStyle/>
          <a:p>
            <a:fld id="{E3502DC1-8384-C640-9D14-4B8C55F3B65C}" type="slidenum">
              <a:rPr lang="de-DE" smtClean="0"/>
              <a:pPr/>
              <a:t>35</a:t>
            </a:fld>
            <a:endParaRPr lang="de-DE"/>
          </a:p>
        </p:txBody>
      </p:sp>
      <p:sp>
        <p:nvSpPr>
          <p:cNvPr id="2" name="Rechteck 1"/>
          <p:cNvSpPr/>
          <p:nvPr/>
        </p:nvSpPr>
        <p:spPr>
          <a:xfrm>
            <a:off x="3810796" y="6622552"/>
            <a:ext cx="1326004" cy="276999"/>
          </a:xfrm>
          <a:prstGeom prst="rect">
            <a:avLst/>
          </a:prstGeom>
        </p:spPr>
        <p:txBody>
          <a:bodyPr wrap="none">
            <a:spAutoFit/>
          </a:bodyPr>
          <a:lstStyle/>
          <a:p>
            <a:r>
              <a:rPr lang="de-DE" sz="1200" dirty="0">
                <a:solidFill>
                  <a:schemeClr val="bg1"/>
                </a:solidFill>
              </a:rPr>
              <a:t>Minos </a:t>
            </a:r>
            <a:r>
              <a:rPr lang="de-DE" sz="1200" dirty="0" err="1">
                <a:solidFill>
                  <a:schemeClr val="bg1"/>
                </a:solidFill>
              </a:rPr>
              <a:t>Garofalakis</a:t>
            </a:r>
            <a:endParaRPr lang="de-DE" sz="1200" dirty="0">
              <a:solidFill>
                <a:schemeClr val="bg1"/>
              </a:solidFill>
            </a:endParaRPr>
          </a:p>
        </p:txBody>
      </p:sp>
      <p:pic>
        <p:nvPicPr>
          <p:cNvPr id="10" name="Picture 9" descr="Text&#10;&#10;Description automatically generated">
            <a:extLst>
              <a:ext uri="{FF2B5EF4-FFF2-40B4-BE49-F238E27FC236}">
                <a16:creationId xmlns:a16="http://schemas.microsoft.com/office/drawing/2014/main" id="{A4B9300A-B0AC-53C3-0DD7-67C79245E98A}"/>
              </a:ext>
            </a:extLst>
          </p:cNvPr>
          <p:cNvPicPr>
            <a:picLocks noChangeAspect="1"/>
          </p:cNvPicPr>
          <p:nvPr/>
        </p:nvPicPr>
        <p:blipFill>
          <a:blip r:embed="rId17"/>
          <a:stretch>
            <a:fillRect/>
          </a:stretch>
        </p:blipFill>
        <p:spPr>
          <a:xfrm>
            <a:off x="4519153" y="5337281"/>
            <a:ext cx="4111476" cy="1332067"/>
          </a:xfrm>
          <a:prstGeom prst="rect">
            <a:avLst/>
          </a:prstGeom>
        </p:spPr>
      </p:pic>
      <p:pic>
        <p:nvPicPr>
          <p:cNvPr id="12" name="Picture 11" descr="Text&#10;&#10;Description automatically generated">
            <a:extLst>
              <a:ext uri="{FF2B5EF4-FFF2-40B4-BE49-F238E27FC236}">
                <a16:creationId xmlns:a16="http://schemas.microsoft.com/office/drawing/2014/main" id="{DB0A2A3B-5EFD-2B58-B3B3-D8801044ABB9}"/>
              </a:ext>
            </a:extLst>
          </p:cNvPr>
          <p:cNvPicPr>
            <a:picLocks noChangeAspect="1"/>
          </p:cNvPicPr>
          <p:nvPr/>
        </p:nvPicPr>
        <p:blipFill>
          <a:blip r:embed="rId18"/>
          <a:stretch>
            <a:fillRect/>
          </a:stretch>
        </p:blipFill>
        <p:spPr>
          <a:xfrm>
            <a:off x="693801" y="5371522"/>
            <a:ext cx="3517900" cy="1308100"/>
          </a:xfrm>
          <a:prstGeom prst="rect">
            <a:avLst/>
          </a:prstGeom>
        </p:spPr>
      </p:pic>
    </p:spTree>
    <p:extLst>
      <p:ext uri="{BB962C8B-B14F-4D97-AF65-F5344CB8AC3E}">
        <p14:creationId xmlns:p14="http://schemas.microsoft.com/office/powerpoint/2010/main" val="3086656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0195">
                                            <p:txEl>
                                              <p:pRg st="2" end="2"/>
                                            </p:txEl>
                                          </p:spTgt>
                                        </p:tgtEl>
                                        <p:attrNameLst>
                                          <p:attrName>style.visibility</p:attrName>
                                        </p:attrNameLst>
                                      </p:cBhvr>
                                      <p:to>
                                        <p:strVal val="visible"/>
                                      </p:to>
                                    </p:set>
                                    <p:animEffect transition="in" filter="dissolve">
                                      <p:cBhvr>
                                        <p:cTn id="7" dur="500"/>
                                        <p:tgtEl>
                                          <p:spTgt spid="52019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990"/>
                                        </p:tgtEl>
                                        <p:attrNameLst>
                                          <p:attrName>style.visibility</p:attrName>
                                        </p:attrNameLst>
                                      </p:cBhvr>
                                      <p:to>
                                        <p:strVal val="visible"/>
                                      </p:to>
                                    </p:set>
                                    <p:animEffect transition="in" filter="dissolve">
                                      <p:cBhvr>
                                        <p:cTn id="10" dur="500"/>
                                        <p:tgtEl>
                                          <p:spTgt spid="41990"/>
                                        </p:tgtEl>
                                      </p:cBhvr>
                                    </p:animEffect>
                                  </p:childTnLst>
                                </p:cTn>
                              </p:par>
                              <p:par>
                                <p:cTn id="11" presetID="9" presetClass="entr" presetSubtype="0" fill="hold" nodeType="withEffect">
                                  <p:stCondLst>
                                    <p:cond delay="0"/>
                                  </p:stCondLst>
                                  <p:childTnLst>
                                    <p:set>
                                      <p:cBhvr>
                                        <p:cTn id="12" dur="1" fill="hold">
                                          <p:stCondLst>
                                            <p:cond delay="0"/>
                                          </p:stCondLst>
                                        </p:cTn>
                                        <p:tgtEl>
                                          <p:spTgt spid="41991"/>
                                        </p:tgtEl>
                                        <p:attrNameLst>
                                          <p:attrName>style.visibility</p:attrName>
                                        </p:attrNameLst>
                                      </p:cBhvr>
                                      <p:to>
                                        <p:strVal val="visible"/>
                                      </p:to>
                                    </p:set>
                                    <p:animEffect transition="in" filter="dissolve">
                                      <p:cBhvr>
                                        <p:cTn id="13" dur="500"/>
                                        <p:tgtEl>
                                          <p:spTgt spid="4199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3"/>
          <p:cNvSpPr>
            <a:spLocks noGrp="1"/>
          </p:cNvSpPr>
          <p:nvPr>
            <p:ph type="ftr" sz="quarter" idx="10"/>
          </p:nvPr>
        </p:nvSpPr>
        <p:spPr>
          <a:xfrm>
            <a:off x="2195736" y="6625928"/>
            <a:ext cx="4680519" cy="216024"/>
          </a:xfrm>
        </p:spPr>
        <p:txBody>
          <a:bodyPr/>
          <a:lstStyle/>
          <a:p>
            <a:pPr>
              <a:defRPr/>
            </a:pPr>
            <a:r>
              <a:rPr lang="de-DE" sz="1200" dirty="0">
                <a:solidFill>
                  <a:schemeClr val="bg1"/>
                </a:solidFill>
              </a:rPr>
              <a:t>Minos </a:t>
            </a:r>
            <a:r>
              <a:rPr lang="de-DE" sz="1200" dirty="0" err="1">
                <a:solidFill>
                  <a:schemeClr val="bg1"/>
                </a:solidFill>
              </a:rPr>
              <a:t>Garofalakis</a:t>
            </a:r>
            <a:r>
              <a:rPr lang="de-DE" sz="1200" dirty="0">
                <a:solidFill>
                  <a:schemeClr val="bg1"/>
                </a:solidFill>
              </a:rPr>
              <a:t> A Quick Intro </a:t>
            </a:r>
            <a:r>
              <a:rPr lang="de-DE" sz="1200" dirty="0" err="1">
                <a:solidFill>
                  <a:schemeClr val="bg1"/>
                </a:solidFill>
              </a:rPr>
              <a:t>to</a:t>
            </a:r>
            <a:r>
              <a:rPr lang="de-DE" sz="1200" dirty="0">
                <a:solidFill>
                  <a:schemeClr val="bg1"/>
                </a:solidFill>
              </a:rPr>
              <a:t> Data Stream </a:t>
            </a:r>
            <a:r>
              <a:rPr lang="de-DE" sz="1200" dirty="0" err="1">
                <a:solidFill>
                  <a:schemeClr val="bg1"/>
                </a:solidFill>
              </a:rPr>
              <a:t>Algorithmics</a:t>
            </a:r>
            <a:r>
              <a:rPr lang="de-DE" sz="1200" dirty="0">
                <a:solidFill>
                  <a:schemeClr val="bg1"/>
                </a:solidFill>
              </a:rPr>
              <a:t> – </a:t>
            </a:r>
            <a:r>
              <a:rPr lang="de-DE" sz="1200" i="1" dirty="0">
                <a:solidFill>
                  <a:schemeClr val="bg1"/>
                </a:solidFill>
              </a:rPr>
              <a:t>CS262 </a:t>
            </a:r>
            <a:r>
              <a:rPr lang="de-DE" sz="1200" dirty="0">
                <a:solidFill>
                  <a:schemeClr val="bg1"/>
                </a:solidFill>
              </a:rPr>
              <a:t> </a:t>
            </a:r>
          </a:p>
        </p:txBody>
      </p:sp>
      <p:sp>
        <p:nvSpPr>
          <p:cNvPr id="528386" name="Rectangle 2"/>
          <p:cNvSpPr>
            <a:spLocks noChangeArrowheads="1"/>
          </p:cNvSpPr>
          <p:nvPr/>
        </p:nvSpPr>
        <p:spPr bwMode="auto">
          <a:xfrm>
            <a:off x="3824536" y="3957619"/>
            <a:ext cx="1497013" cy="369974"/>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528387" name="Rectangle 3"/>
          <p:cNvSpPr>
            <a:spLocks noChangeArrowheads="1"/>
          </p:cNvSpPr>
          <p:nvPr/>
        </p:nvSpPr>
        <p:spPr bwMode="auto">
          <a:xfrm>
            <a:off x="3824536" y="3348019"/>
            <a:ext cx="4483100" cy="369974"/>
          </a:xfrm>
          <a:prstGeom prst="rect">
            <a:avLst/>
          </a:prstGeom>
          <a:solidFill>
            <a:srgbClr val="99CCFF"/>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528388" name="Rectangle 4"/>
          <p:cNvSpPr>
            <a:spLocks noGrp="1" noChangeArrowheads="1"/>
          </p:cNvSpPr>
          <p:nvPr>
            <p:ph type="title"/>
          </p:nvPr>
        </p:nvSpPr>
        <p:spPr>
          <a:xfrm>
            <a:off x="468312" y="260350"/>
            <a:ext cx="8496175" cy="503238"/>
          </a:xfrm>
        </p:spPr>
        <p:txBody>
          <a:bodyPr/>
          <a:lstStyle/>
          <a:p>
            <a:pPr eaLnBrk="1" hangingPunct="1">
              <a:defRPr/>
            </a:pPr>
            <a:r>
              <a:rPr lang="de-DE">
                <a:cs typeface="+mj-cs"/>
              </a:rPr>
              <a:t>Stichproben (Abtastung, sampling): Grundlagen</a:t>
            </a:r>
          </a:p>
        </p:txBody>
      </p:sp>
      <p:sp>
        <p:nvSpPr>
          <p:cNvPr id="528389" name="Rectangle 5"/>
          <p:cNvSpPr>
            <a:spLocks noGrp="1" noChangeArrowheads="1"/>
          </p:cNvSpPr>
          <p:nvPr>
            <p:ph type="body" idx="1"/>
          </p:nvPr>
        </p:nvSpPr>
        <p:spPr>
          <a:xfrm>
            <a:off x="395536" y="1134616"/>
            <a:ext cx="8686800" cy="4958680"/>
          </a:xfrm>
          <a:extLst>
            <a:ext uri="{91240B29-F687-4f45-9708-019B960494DF}">
              <a14:hiddenLine xmlns="" xmlns:a14="http://schemas.microsoft.com/office/drawing/2010/main" w="9525">
                <a:solidFill>
                  <a:schemeClr val="bg1"/>
                </a:solidFill>
                <a:miter lim="800000"/>
                <a:headEnd/>
                <a:tailEnd/>
              </a14:hiddenLine>
            </a:ext>
          </a:extLst>
        </p:spPr>
        <p:txBody>
          <a:bodyPr/>
          <a:lstStyle/>
          <a:p>
            <a:pPr marL="0" indent="0" eaLnBrk="1" hangingPunct="1">
              <a:buNone/>
              <a:defRPr/>
            </a:pPr>
            <a:r>
              <a:rPr lang="de-DE" dirty="0">
                <a:cs typeface="+mn-cs"/>
              </a:rPr>
              <a:t>Idee:  Ein kleiner Ausschnitt (Stichprobe) </a:t>
            </a:r>
            <a:r>
              <a:rPr lang="de-DE" i="1" dirty="0">
                <a:cs typeface="+mn-cs"/>
              </a:rPr>
              <a:t>S</a:t>
            </a:r>
            <a:r>
              <a:rPr lang="de-DE" dirty="0">
                <a:cs typeface="+mn-cs"/>
              </a:rPr>
              <a:t> einer Datenmenge repräsentiert die Eigenschaften aller Daten</a:t>
            </a:r>
          </a:p>
          <a:p>
            <a:pPr lvl="1" eaLnBrk="1" hangingPunct="1">
              <a:defRPr/>
            </a:pPr>
            <a:r>
              <a:rPr lang="de-DE" dirty="0"/>
              <a:t>Zur schnellen </a:t>
            </a:r>
            <a:r>
              <a:rPr lang="de-DE" dirty="0" err="1"/>
              <a:t>Approximierung</a:t>
            </a:r>
            <a:r>
              <a:rPr lang="de-DE" dirty="0"/>
              <a:t>, </a:t>
            </a:r>
            <a:br>
              <a:rPr lang="de-DE" dirty="0"/>
            </a:br>
            <a:r>
              <a:rPr lang="de-DE" dirty="0"/>
              <a:t>wende “modifizierte” Anfrage auf </a:t>
            </a:r>
            <a:r>
              <a:rPr lang="de-DE" i="1" dirty="0"/>
              <a:t>S</a:t>
            </a:r>
            <a:r>
              <a:rPr lang="de-DE" dirty="0"/>
              <a:t> an</a:t>
            </a:r>
          </a:p>
          <a:p>
            <a:pPr lvl="1" eaLnBrk="1" hangingPunct="1">
              <a:defRPr/>
            </a:pPr>
            <a:r>
              <a:rPr lang="de-DE" u="sng" dirty="0"/>
              <a:t>Beispiel:</a:t>
            </a:r>
            <a:r>
              <a:rPr lang="de-DE" dirty="0"/>
              <a:t> </a:t>
            </a:r>
            <a:r>
              <a:rPr lang="de-DE" dirty="0" err="1">
                <a:solidFill>
                  <a:schemeClr val="accent1">
                    <a:lumMod val="50000"/>
                  </a:schemeClr>
                </a:solidFill>
              </a:rPr>
              <a:t>select</a:t>
            </a:r>
            <a:r>
              <a:rPr lang="de-DE" dirty="0">
                <a:solidFill>
                  <a:schemeClr val="accent1">
                    <a:lumMod val="50000"/>
                  </a:schemeClr>
                </a:solidFill>
              </a:rPr>
              <a:t> </a:t>
            </a:r>
            <a:r>
              <a:rPr lang="de-DE" u="sng" dirty="0" err="1">
                <a:solidFill>
                  <a:schemeClr val="bg2"/>
                </a:solidFill>
              </a:rPr>
              <a:t>agg</a:t>
            </a:r>
            <a:r>
              <a:rPr lang="de-DE" dirty="0"/>
              <a:t> </a:t>
            </a:r>
            <a:r>
              <a:rPr lang="de-DE" dirty="0" err="1">
                <a:solidFill>
                  <a:schemeClr val="accent1">
                    <a:lumMod val="50000"/>
                  </a:schemeClr>
                </a:solidFill>
              </a:rPr>
              <a:t>from</a:t>
            </a:r>
            <a:r>
              <a:rPr lang="de-DE" dirty="0">
                <a:solidFill>
                  <a:schemeClr val="accent1">
                    <a:lumMod val="50000"/>
                  </a:schemeClr>
                </a:solidFill>
              </a:rPr>
              <a:t> R </a:t>
            </a:r>
            <a:r>
              <a:rPr lang="de-DE" dirty="0" err="1">
                <a:solidFill>
                  <a:schemeClr val="accent1">
                    <a:lumMod val="50000"/>
                  </a:schemeClr>
                </a:solidFill>
              </a:rPr>
              <a:t>where</a:t>
            </a:r>
            <a:r>
              <a:rPr lang="de-DE" dirty="0">
                <a:solidFill>
                  <a:schemeClr val="accent1">
                    <a:lumMod val="50000"/>
                  </a:schemeClr>
                </a:solidFill>
              </a:rPr>
              <a:t> </a:t>
            </a:r>
            <a:r>
              <a:rPr lang="de-DE" dirty="0" err="1">
                <a:solidFill>
                  <a:schemeClr val="accent1">
                    <a:lumMod val="50000"/>
                  </a:schemeClr>
                </a:solidFill>
              </a:rPr>
              <a:t>R.e</a:t>
            </a:r>
            <a:r>
              <a:rPr lang="de-DE" dirty="0">
                <a:solidFill>
                  <a:schemeClr val="accent1">
                    <a:lumMod val="50000"/>
                  </a:schemeClr>
                </a:solidFill>
              </a:rPr>
              <a:t> </a:t>
            </a:r>
            <a:r>
              <a:rPr lang="de-DE" dirty="0" err="1">
                <a:solidFill>
                  <a:schemeClr val="accent1">
                    <a:lumMod val="50000"/>
                  </a:schemeClr>
                </a:solidFill>
              </a:rPr>
              <a:t>is</a:t>
            </a:r>
            <a:r>
              <a:rPr lang="de-DE" dirty="0">
                <a:solidFill>
                  <a:schemeClr val="accent1">
                    <a:lumMod val="50000"/>
                  </a:schemeClr>
                </a:solidFill>
              </a:rPr>
              <a:t> </a:t>
            </a:r>
            <a:r>
              <a:rPr lang="de-DE" dirty="0" err="1">
                <a:solidFill>
                  <a:schemeClr val="accent1">
                    <a:lumMod val="50000"/>
                  </a:schemeClr>
                </a:solidFill>
              </a:rPr>
              <a:t>odd</a:t>
            </a:r>
            <a:r>
              <a:rPr lang="de-DE" dirty="0"/>
              <a:t>                  </a:t>
            </a:r>
            <a:r>
              <a:rPr lang="de-DE" dirty="0" err="1">
                <a:solidFill>
                  <a:srgbClr val="FF0000"/>
                </a:solidFill>
              </a:rPr>
              <a:t>n</a:t>
            </a:r>
            <a:r>
              <a:rPr lang="de-DE" dirty="0">
                <a:solidFill>
                  <a:srgbClr val="FF0000"/>
                </a:solidFill>
              </a:rPr>
              <a:t>=12</a:t>
            </a:r>
            <a:br>
              <a:rPr lang="de-DE" dirty="0"/>
            </a:br>
            <a:r>
              <a:rPr lang="de-DE" dirty="0"/>
              <a:t>                                             </a:t>
            </a:r>
            <a:br>
              <a:rPr lang="de-DE" dirty="0"/>
            </a:br>
            <a:endParaRPr lang="de-DE" dirty="0"/>
          </a:p>
          <a:p>
            <a:pPr lvl="1" eaLnBrk="1" hangingPunct="1">
              <a:defRPr/>
            </a:pPr>
            <a:endParaRPr lang="de-DE" dirty="0"/>
          </a:p>
          <a:p>
            <a:pPr lvl="1" eaLnBrk="1" hangingPunct="1">
              <a:defRPr/>
            </a:pPr>
            <a:r>
              <a:rPr lang="de-DE" u="sng" dirty="0" err="1">
                <a:solidFill>
                  <a:schemeClr val="bg2"/>
                </a:solidFill>
              </a:rPr>
              <a:t>agg</a:t>
            </a:r>
            <a:r>
              <a:rPr lang="de-DE" dirty="0"/>
              <a:t> = </a:t>
            </a:r>
            <a:r>
              <a:rPr lang="de-DE" dirty="0" err="1">
                <a:solidFill>
                  <a:schemeClr val="accent1">
                    <a:lumMod val="50000"/>
                  </a:schemeClr>
                </a:solidFill>
              </a:rPr>
              <a:t>avg</a:t>
            </a:r>
            <a:r>
              <a:rPr lang="de-DE" dirty="0">
                <a:solidFill>
                  <a:schemeClr val="tx2"/>
                </a:solidFill>
              </a:rPr>
              <a:t> </a:t>
            </a:r>
            <a:r>
              <a:rPr lang="de-DE" dirty="0">
                <a:solidFill>
                  <a:schemeClr val="tx2"/>
                </a:solidFill>
                <a:sym typeface="Wingdings"/>
              </a:rPr>
              <a:t></a:t>
            </a:r>
            <a:r>
              <a:rPr lang="de-DE" dirty="0"/>
              <a:t> Mittel der ungeraden Elemente in </a:t>
            </a:r>
            <a:r>
              <a:rPr lang="de-DE" i="1" dirty="0"/>
              <a:t>S</a:t>
            </a:r>
            <a:r>
              <a:rPr lang="de-DE" dirty="0"/>
              <a:t> </a:t>
            </a:r>
          </a:p>
          <a:p>
            <a:pPr lvl="1" eaLnBrk="1" hangingPunct="1">
              <a:defRPr/>
            </a:pPr>
            <a:r>
              <a:rPr lang="de-DE" u="sng" dirty="0" err="1">
                <a:solidFill>
                  <a:schemeClr val="bg2"/>
                </a:solidFill>
              </a:rPr>
              <a:t>agg</a:t>
            </a:r>
            <a:r>
              <a:rPr lang="de-DE" dirty="0">
                <a:solidFill>
                  <a:schemeClr val="bg2"/>
                </a:solidFill>
              </a:rPr>
              <a:t> </a:t>
            </a:r>
            <a:r>
              <a:rPr lang="de-DE" dirty="0"/>
              <a:t>= </a:t>
            </a:r>
            <a:r>
              <a:rPr lang="de-DE" dirty="0" err="1">
                <a:solidFill>
                  <a:schemeClr val="accent1">
                    <a:lumMod val="50000"/>
                  </a:schemeClr>
                </a:solidFill>
              </a:rPr>
              <a:t>count</a:t>
            </a:r>
            <a:r>
              <a:rPr lang="de-DE" dirty="0"/>
              <a:t> </a:t>
            </a:r>
            <a:r>
              <a:rPr lang="de-DE" dirty="0">
                <a:sym typeface="Wingdings"/>
              </a:rPr>
              <a:t></a:t>
            </a:r>
            <a:r>
              <a:rPr lang="de-DE" dirty="0"/>
              <a:t> Mittel über Summanden </a:t>
            </a:r>
            <a:r>
              <a:rPr lang="de-DE" dirty="0" err="1"/>
              <a:t>abgel</a:t>
            </a:r>
            <a:r>
              <a:rPr lang="de-DE" dirty="0"/>
              <a:t>. aus </a:t>
            </a:r>
            <a:r>
              <a:rPr lang="de-DE" dirty="0" err="1"/>
              <a:t>e</a:t>
            </a:r>
            <a:r>
              <a:rPr lang="de-DE" dirty="0"/>
              <a:t> in S mit </a:t>
            </a:r>
          </a:p>
          <a:p>
            <a:pPr lvl="2" eaLnBrk="1" hangingPunct="1">
              <a:defRPr/>
            </a:pPr>
            <a:r>
              <a:rPr lang="de-DE" i="1" dirty="0" err="1"/>
              <a:t>n</a:t>
            </a:r>
            <a:r>
              <a:rPr lang="de-DE" dirty="0"/>
              <a:t> falls </a:t>
            </a:r>
            <a:r>
              <a:rPr lang="de-DE" i="1" dirty="0" err="1"/>
              <a:t>e</a:t>
            </a:r>
            <a:r>
              <a:rPr lang="de-DE" dirty="0"/>
              <a:t> ungerade</a:t>
            </a:r>
          </a:p>
          <a:p>
            <a:pPr lvl="2" eaLnBrk="1" hangingPunct="1">
              <a:defRPr/>
            </a:pPr>
            <a:r>
              <a:rPr lang="de-DE" dirty="0"/>
              <a:t>0 falls </a:t>
            </a:r>
            <a:r>
              <a:rPr lang="de-DE" i="1" dirty="0" err="1"/>
              <a:t>e</a:t>
            </a:r>
            <a:r>
              <a:rPr lang="de-DE" dirty="0"/>
              <a:t> gerade</a:t>
            </a:r>
          </a:p>
        </p:txBody>
      </p:sp>
      <p:sp>
        <p:nvSpPr>
          <p:cNvPr id="528390" name="Text Box 6"/>
          <p:cNvSpPr txBox="1">
            <a:spLocks noChangeArrowheads="1"/>
          </p:cNvSpPr>
          <p:nvPr/>
        </p:nvSpPr>
        <p:spPr bwMode="auto">
          <a:xfrm>
            <a:off x="2160745" y="3323456"/>
            <a:ext cx="6156508"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de-DE" sz="2000" b="0">
                <a:latin typeface="Comic Sans MS" charset="0"/>
                <a:cs typeface="+mn-cs"/>
              </a:rPr>
              <a:t>Datenstrom:  </a:t>
            </a:r>
            <a:r>
              <a:rPr lang="de-DE" sz="2000" b="0">
                <a:solidFill>
                  <a:schemeClr val="tx2"/>
                </a:solidFill>
                <a:latin typeface="Comic Sans MS" charset="0"/>
                <a:cs typeface="+mn-cs"/>
              </a:rPr>
              <a:t>9</a:t>
            </a:r>
            <a:r>
              <a:rPr lang="de-DE" sz="2000" b="0">
                <a:latin typeface="Comic Sans MS" charset="0"/>
                <a:cs typeface="+mn-cs"/>
              </a:rPr>
              <a:t>   3   </a:t>
            </a:r>
            <a:r>
              <a:rPr lang="de-DE" sz="2000" b="0">
                <a:solidFill>
                  <a:schemeClr val="tx2"/>
                </a:solidFill>
                <a:latin typeface="Comic Sans MS" charset="0"/>
                <a:cs typeface="+mn-cs"/>
              </a:rPr>
              <a:t>5</a:t>
            </a:r>
            <a:r>
              <a:rPr lang="de-DE" sz="2000" b="0">
                <a:latin typeface="Comic Sans MS" charset="0"/>
                <a:cs typeface="+mn-cs"/>
              </a:rPr>
              <a:t>   2   7   </a:t>
            </a:r>
            <a:r>
              <a:rPr lang="de-DE" sz="2000" b="0">
                <a:solidFill>
                  <a:schemeClr val="tx2"/>
                </a:solidFill>
                <a:latin typeface="Comic Sans MS" charset="0"/>
                <a:cs typeface="+mn-cs"/>
              </a:rPr>
              <a:t>1</a:t>
            </a:r>
            <a:r>
              <a:rPr lang="de-DE" sz="2000" b="0">
                <a:latin typeface="Comic Sans MS" charset="0"/>
                <a:cs typeface="+mn-cs"/>
              </a:rPr>
              <a:t>   6   5   </a:t>
            </a:r>
            <a:r>
              <a:rPr lang="de-DE" sz="2000" b="0">
                <a:solidFill>
                  <a:schemeClr val="tx2"/>
                </a:solidFill>
                <a:latin typeface="Comic Sans MS" charset="0"/>
                <a:cs typeface="+mn-cs"/>
              </a:rPr>
              <a:t>8</a:t>
            </a:r>
            <a:r>
              <a:rPr lang="de-DE" sz="2000" b="0">
                <a:latin typeface="Comic Sans MS" charset="0"/>
                <a:cs typeface="+mn-cs"/>
              </a:rPr>
              <a:t>   4   9   1</a:t>
            </a:r>
          </a:p>
        </p:txBody>
      </p:sp>
      <p:sp>
        <p:nvSpPr>
          <p:cNvPr id="528391" name="Text Box 7"/>
          <p:cNvSpPr txBox="1">
            <a:spLocks noChangeArrowheads="1"/>
          </p:cNvSpPr>
          <p:nvPr/>
        </p:nvSpPr>
        <p:spPr bwMode="auto">
          <a:xfrm>
            <a:off x="1835696" y="3933056"/>
            <a:ext cx="3667611"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defRPr/>
            </a:pPr>
            <a:r>
              <a:rPr lang="de-DE" sz="2000" b="0">
                <a:latin typeface="Comic Sans MS" charset="0"/>
                <a:cs typeface="+mn-cs"/>
              </a:rPr>
              <a:t>Ausschnitt S:  9   5   1   8</a:t>
            </a:r>
          </a:p>
        </p:txBody>
      </p:sp>
      <p:sp>
        <p:nvSpPr>
          <p:cNvPr id="528392" name="Text Box 8"/>
          <p:cNvSpPr txBox="1">
            <a:spLocks noChangeArrowheads="1"/>
          </p:cNvSpPr>
          <p:nvPr/>
        </p:nvSpPr>
        <p:spPr bwMode="auto">
          <a:xfrm>
            <a:off x="7540521" y="4422901"/>
            <a:ext cx="1491614" cy="400110"/>
          </a:xfrm>
          <a:prstGeom prst="rect">
            <a:avLst/>
          </a:prstGeom>
          <a:noFill/>
          <a:ln>
            <a:solidFill>
              <a:schemeClr val="tx1"/>
            </a:solid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sz="2000" dirty="0">
                <a:solidFill>
                  <a:srgbClr val="FF5050"/>
                </a:solidFill>
                <a:latin typeface="Comic Sans MS" charset="0"/>
                <a:cs typeface="+mn-cs"/>
              </a:rPr>
              <a:t>Antwort: 5</a:t>
            </a:r>
          </a:p>
        </p:txBody>
      </p:sp>
      <p:sp>
        <p:nvSpPr>
          <p:cNvPr id="528394" name="Text Box 10"/>
          <p:cNvSpPr txBox="1">
            <a:spLocks noChangeArrowheads="1"/>
          </p:cNvSpPr>
          <p:nvPr/>
        </p:nvSpPr>
        <p:spPr bwMode="auto">
          <a:xfrm>
            <a:off x="4730880" y="5461119"/>
            <a:ext cx="2551350" cy="400110"/>
          </a:xfrm>
          <a:prstGeom prst="rect">
            <a:avLst/>
          </a:prstGeom>
          <a:noFill/>
          <a:ln>
            <a:solidFill>
              <a:schemeClr val="tx1"/>
            </a:solid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sz="2000" dirty="0">
                <a:solidFill>
                  <a:srgbClr val="FF5050"/>
                </a:solidFill>
                <a:latin typeface="Comic Sans MS" charset="0"/>
                <a:cs typeface="+mn-cs"/>
              </a:rPr>
              <a:t>Antwort: 12*3/4 =9</a:t>
            </a:r>
          </a:p>
        </p:txBody>
      </p:sp>
      <p:sp>
        <p:nvSpPr>
          <p:cNvPr id="14"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36</a:t>
            </a:fld>
            <a:endParaRPr lang="de-DE"/>
          </a:p>
        </p:txBody>
      </p:sp>
    </p:spTree>
    <p:extLst>
      <p:ext uri="{BB962C8B-B14F-4D97-AF65-F5344CB8AC3E}">
        <p14:creationId xmlns:p14="http://schemas.microsoft.com/office/powerpoint/2010/main" val="2098400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8389">
                                            <p:txEl>
                                              <p:pRg st="4" end="4"/>
                                            </p:txEl>
                                          </p:spTgt>
                                        </p:tgtEl>
                                        <p:attrNameLst>
                                          <p:attrName>style.visibility</p:attrName>
                                        </p:attrNameLst>
                                      </p:cBhvr>
                                      <p:to>
                                        <p:strVal val="visible"/>
                                      </p:to>
                                    </p:set>
                                    <p:animEffect transition="in" filter="dissolve">
                                      <p:cBhvr>
                                        <p:cTn id="7" dur="500"/>
                                        <p:tgtEl>
                                          <p:spTgt spid="52838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8392"/>
                                        </p:tgtEl>
                                        <p:attrNameLst>
                                          <p:attrName>style.visibility</p:attrName>
                                        </p:attrNameLst>
                                      </p:cBhvr>
                                      <p:to>
                                        <p:strVal val="visible"/>
                                      </p:to>
                                    </p:set>
                                    <p:animEffect transition="in" filter="dissolve">
                                      <p:cBhvr>
                                        <p:cTn id="12" dur="500"/>
                                        <p:tgtEl>
                                          <p:spTgt spid="5283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28389">
                                            <p:txEl>
                                              <p:pRg st="5" end="5"/>
                                            </p:txEl>
                                          </p:spTgt>
                                        </p:tgtEl>
                                        <p:attrNameLst>
                                          <p:attrName>style.visibility</p:attrName>
                                        </p:attrNameLst>
                                      </p:cBhvr>
                                      <p:to>
                                        <p:strVal val="visible"/>
                                      </p:to>
                                    </p:set>
                                    <p:animEffect transition="in" filter="dissolve">
                                      <p:cBhvr>
                                        <p:cTn id="17" dur="500"/>
                                        <p:tgtEl>
                                          <p:spTgt spid="528389">
                                            <p:txEl>
                                              <p:pRg st="5" end="5"/>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28389">
                                            <p:txEl>
                                              <p:pRg st="6" end="6"/>
                                            </p:txEl>
                                          </p:spTgt>
                                        </p:tgtEl>
                                        <p:attrNameLst>
                                          <p:attrName>style.visibility</p:attrName>
                                        </p:attrNameLst>
                                      </p:cBhvr>
                                      <p:to>
                                        <p:strVal val="visible"/>
                                      </p:to>
                                    </p:set>
                                    <p:animEffect transition="in" filter="dissolve">
                                      <p:cBhvr>
                                        <p:cTn id="20" dur="500"/>
                                        <p:tgtEl>
                                          <p:spTgt spid="528389">
                                            <p:txEl>
                                              <p:pRg st="6" end="6"/>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28389">
                                            <p:txEl>
                                              <p:pRg st="7" end="7"/>
                                            </p:txEl>
                                          </p:spTgt>
                                        </p:tgtEl>
                                        <p:attrNameLst>
                                          <p:attrName>style.visibility</p:attrName>
                                        </p:attrNameLst>
                                      </p:cBhvr>
                                      <p:to>
                                        <p:strVal val="visible"/>
                                      </p:to>
                                    </p:set>
                                    <p:animEffect transition="in" filter="dissolve">
                                      <p:cBhvr>
                                        <p:cTn id="23" dur="500"/>
                                        <p:tgtEl>
                                          <p:spTgt spid="528389">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28394"/>
                                        </p:tgtEl>
                                        <p:attrNameLst>
                                          <p:attrName>style.visibility</p:attrName>
                                        </p:attrNameLst>
                                      </p:cBhvr>
                                      <p:to>
                                        <p:strVal val="visible"/>
                                      </p:to>
                                    </p:set>
                                    <p:animEffect transition="in" filter="dissolve">
                                      <p:cBhvr>
                                        <p:cTn id="28" dur="500"/>
                                        <p:tgtEl>
                                          <p:spTgt spid="528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2" grpId="0" animBg="1"/>
      <p:bldP spid="52839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498F27-0BF5-324A-862D-C51622BE6C8D}"/>
              </a:ext>
            </a:extLst>
          </p:cNvPr>
          <p:cNvSpPr/>
          <p:nvPr/>
        </p:nvSpPr>
        <p:spPr>
          <a:xfrm>
            <a:off x="755576" y="1970884"/>
            <a:ext cx="7488832" cy="14581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47618" name="Rectangle 2"/>
          <p:cNvSpPr>
            <a:spLocks noGrp="1" noChangeArrowheads="1"/>
          </p:cNvSpPr>
          <p:nvPr>
            <p:ph type="title"/>
          </p:nvPr>
        </p:nvSpPr>
        <p:spPr/>
        <p:txBody>
          <a:bodyPr/>
          <a:lstStyle/>
          <a:p>
            <a:pPr>
              <a:defRPr/>
            </a:pPr>
            <a:r>
              <a:rPr lang="de-DE">
                <a:cs typeface="+mj-cs"/>
              </a:rPr>
              <a:t>Randbereichsschätzungen für Summen</a:t>
            </a:r>
          </a:p>
        </p:txBody>
      </p:sp>
      <p:sp>
        <p:nvSpPr>
          <p:cNvPr id="1647619" name="Rectangle 3"/>
          <p:cNvSpPr>
            <a:spLocks noGrp="1" noChangeArrowheads="1"/>
          </p:cNvSpPr>
          <p:nvPr>
            <p:ph type="body" idx="1"/>
          </p:nvPr>
        </p:nvSpPr>
        <p:spPr/>
        <p:txBody>
          <a:bodyPr/>
          <a:lstStyle/>
          <a:p>
            <a:pPr>
              <a:defRPr/>
            </a:pPr>
            <a:r>
              <a:rPr lang="de-DE" sz="2000" dirty="0" err="1">
                <a:solidFill>
                  <a:srgbClr val="0F05FF"/>
                </a:solidFill>
                <a:cs typeface="+mn-cs"/>
                <a:sym typeface="Symbol" charset="0"/>
              </a:rPr>
              <a:t>Hoeffding</a:t>
            </a:r>
            <a:r>
              <a:rPr lang="de-DE" sz="2000" dirty="0">
                <a:solidFill>
                  <a:srgbClr val="0F05FF"/>
                </a:solidFill>
                <a:cs typeface="+mn-cs"/>
                <a:sym typeface="Symbol" charset="0"/>
              </a:rPr>
              <a:t>-Ungleichung:</a:t>
            </a:r>
            <a:r>
              <a:rPr lang="de-DE" sz="2000" dirty="0">
                <a:cs typeface="+mn-cs"/>
                <a:sym typeface="Symbol" charset="0"/>
              </a:rPr>
              <a:t> Seien </a:t>
            </a:r>
            <a:r>
              <a:rPr lang="de-DE" sz="2000" dirty="0">
                <a:solidFill>
                  <a:schemeClr val="accent1">
                    <a:lumMod val="50000"/>
                  </a:schemeClr>
                </a:solidFill>
                <a:cs typeface="+mn-cs"/>
                <a:sym typeface="Symbol" charset="0"/>
              </a:rPr>
              <a:t>X</a:t>
            </a:r>
            <a:r>
              <a:rPr lang="de-DE" sz="2000" baseline="-25000" dirty="0">
                <a:solidFill>
                  <a:schemeClr val="accent1">
                    <a:lumMod val="50000"/>
                  </a:schemeClr>
                </a:solidFill>
                <a:cs typeface="+mn-cs"/>
                <a:sym typeface="Symbol" charset="0"/>
              </a:rPr>
              <a:t>1</a:t>
            </a:r>
            <a:r>
              <a:rPr lang="de-DE" sz="2000" dirty="0">
                <a:solidFill>
                  <a:schemeClr val="accent1">
                    <a:lumMod val="50000"/>
                  </a:schemeClr>
                </a:solidFill>
                <a:cs typeface="+mn-cs"/>
                <a:sym typeface="Symbol" charset="0"/>
              </a:rPr>
              <a:t>, ..., </a:t>
            </a:r>
            <a:r>
              <a:rPr lang="de-DE" sz="2000" dirty="0" err="1">
                <a:solidFill>
                  <a:schemeClr val="accent1">
                    <a:lumMod val="50000"/>
                  </a:schemeClr>
                </a:solidFill>
                <a:cs typeface="+mn-cs"/>
                <a:sym typeface="Symbol" charset="0"/>
              </a:rPr>
              <a:t>X</a:t>
            </a:r>
            <a:r>
              <a:rPr lang="de-DE" sz="2000" baseline="-25000" dirty="0" err="1">
                <a:solidFill>
                  <a:schemeClr val="accent1">
                    <a:lumMod val="50000"/>
                  </a:schemeClr>
                </a:solidFill>
                <a:cs typeface="+mn-cs"/>
                <a:sym typeface="Symbol" charset="0"/>
              </a:rPr>
              <a:t>m</a:t>
            </a:r>
            <a:r>
              <a:rPr lang="de-DE" sz="2000" dirty="0">
                <a:solidFill>
                  <a:schemeClr val="accent1">
                    <a:lumMod val="50000"/>
                  </a:schemeClr>
                </a:solidFill>
                <a:cs typeface="+mn-cs"/>
                <a:sym typeface="Symbol" charset="0"/>
              </a:rPr>
              <a:t> </a:t>
            </a:r>
            <a:r>
              <a:rPr lang="de-DE" sz="2000" dirty="0">
                <a:cs typeface="+mn-cs"/>
                <a:sym typeface="Symbol" charset="0"/>
              </a:rPr>
              <a:t>unabhängige Zufallsvariablen</a:t>
            </a:r>
            <a:br>
              <a:rPr lang="de-DE" sz="2000" dirty="0">
                <a:cs typeface="+mn-cs"/>
                <a:sym typeface="Symbol" charset="0"/>
              </a:rPr>
            </a:br>
            <a:r>
              <a:rPr lang="de-DE" sz="2000" dirty="0">
                <a:cs typeface="+mn-cs"/>
                <a:sym typeface="Symbol" charset="0"/>
              </a:rPr>
              <a:t>mit </a:t>
            </a:r>
            <a:r>
              <a:rPr lang="de-DE" sz="2000" dirty="0">
                <a:solidFill>
                  <a:schemeClr val="accent1">
                    <a:lumMod val="50000"/>
                  </a:schemeClr>
                </a:solidFill>
                <a:cs typeface="+mn-cs"/>
                <a:sym typeface="Symbol" charset="0"/>
              </a:rPr>
              <a:t>0 ≤ </a:t>
            </a:r>
            <a:r>
              <a:rPr lang="de-DE" sz="2000" dirty="0" err="1">
                <a:solidFill>
                  <a:schemeClr val="accent1">
                    <a:lumMod val="50000"/>
                  </a:schemeClr>
                </a:solidFill>
                <a:cs typeface="+mn-cs"/>
                <a:sym typeface="Symbol" charset="0"/>
              </a:rPr>
              <a:t>X</a:t>
            </a:r>
            <a:r>
              <a:rPr lang="de-DE" sz="2000" baseline="-25000" dirty="0" err="1">
                <a:solidFill>
                  <a:schemeClr val="accent1">
                    <a:lumMod val="50000"/>
                  </a:schemeClr>
                </a:solidFill>
                <a:cs typeface="+mn-cs"/>
                <a:sym typeface="Symbol" charset="0"/>
              </a:rPr>
              <a:t>i</a:t>
            </a:r>
            <a:r>
              <a:rPr lang="de-DE" sz="2000" dirty="0">
                <a:solidFill>
                  <a:schemeClr val="accent1">
                    <a:lumMod val="50000"/>
                  </a:schemeClr>
                </a:solidFill>
                <a:cs typeface="+mn-cs"/>
                <a:sym typeface="Symbol" charset="0"/>
              </a:rPr>
              <a:t> ≤ </a:t>
            </a:r>
            <a:r>
              <a:rPr lang="de-DE" sz="2000" dirty="0" err="1">
                <a:solidFill>
                  <a:schemeClr val="accent1">
                    <a:lumMod val="50000"/>
                  </a:schemeClr>
                </a:solidFill>
                <a:cs typeface="+mn-cs"/>
                <a:sym typeface="Symbol" charset="0"/>
              </a:rPr>
              <a:t>r</a:t>
            </a:r>
            <a:br>
              <a:rPr lang="de-DE" sz="2000" dirty="0">
                <a:cs typeface="+mn-cs"/>
              </a:rPr>
            </a:br>
            <a:br>
              <a:rPr lang="de-DE" sz="2000" dirty="0">
                <a:cs typeface="+mn-cs"/>
              </a:rPr>
            </a:br>
            <a:r>
              <a:rPr lang="de-DE" sz="2000" dirty="0">
                <a:cs typeface="+mn-cs"/>
              </a:rPr>
              <a:t>Sei                             und       der Erwartungswert von </a:t>
            </a:r>
          </a:p>
          <a:p>
            <a:pPr marL="0" indent="0">
              <a:lnSpc>
                <a:spcPct val="120000"/>
              </a:lnSpc>
              <a:buNone/>
              <a:defRPr/>
            </a:pPr>
            <a:r>
              <a:rPr lang="de-DE" sz="2000" dirty="0">
                <a:cs typeface="+mn-cs"/>
              </a:rPr>
              <a:t>      Dann gilt für alle</a:t>
            </a:r>
            <a:endParaRPr lang="de-DE" sz="2000" dirty="0">
              <a:cs typeface="+mn-cs"/>
              <a:sym typeface="Symbol" charset="0"/>
            </a:endParaRPr>
          </a:p>
        </p:txBody>
      </p:sp>
      <p:sp>
        <p:nvSpPr>
          <p:cNvPr id="1647620" name="Rectangle 4"/>
          <p:cNvSpPr>
            <a:spLocks noChangeArrowheads="1"/>
          </p:cNvSpPr>
          <p:nvPr/>
        </p:nvSpPr>
        <p:spPr bwMode="auto">
          <a:xfrm>
            <a:off x="467544" y="3429000"/>
            <a:ext cx="8676456"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120000"/>
              </a:lnSpc>
              <a:spcBef>
                <a:spcPct val="20000"/>
              </a:spcBef>
              <a:buSzPct val="100000"/>
              <a:buFontTx/>
              <a:buChar char="•"/>
              <a:defRPr/>
            </a:pPr>
            <a:r>
              <a:rPr lang="de-DE" sz="2000" dirty="0">
                <a:cs typeface="+mn-cs"/>
              </a:rPr>
              <a:t>Anwendung für Anfragen mit Mittelwert-Operation (</a:t>
            </a:r>
            <a:r>
              <a:rPr lang="de-DE" sz="2000" dirty="0" err="1">
                <a:cs typeface="+mn-cs"/>
              </a:rPr>
              <a:t>avg</a:t>
            </a:r>
            <a:r>
              <a:rPr lang="de-DE" sz="2000" dirty="0">
                <a:cs typeface="+mn-cs"/>
              </a:rPr>
              <a:t>)</a:t>
            </a:r>
            <a:r>
              <a:rPr lang="de-DE" sz="2000" b="0" u="none" dirty="0">
                <a:solidFill>
                  <a:schemeClr val="tx1"/>
                </a:solidFill>
                <a:cs typeface="+mn-cs"/>
              </a:rPr>
              <a:t> : </a:t>
            </a:r>
          </a:p>
          <a:p>
            <a:pPr marL="742950" lvl="1" indent="-285750" algn="l">
              <a:lnSpc>
                <a:spcPct val="120000"/>
              </a:lnSpc>
              <a:spcBef>
                <a:spcPct val="20000"/>
              </a:spcBef>
              <a:buSzPct val="100000"/>
              <a:buFontTx/>
              <a:buChar char="–"/>
              <a:defRPr/>
            </a:pPr>
            <a:r>
              <a:rPr lang="de-DE" sz="1800" b="0" u="none" dirty="0">
                <a:solidFill>
                  <a:schemeClr val="accent1">
                    <a:lumMod val="50000"/>
                  </a:schemeClr>
                </a:solidFill>
                <a:cs typeface="+mn-cs"/>
              </a:rPr>
              <a:t>m</a:t>
            </a:r>
            <a:r>
              <a:rPr lang="de-DE" sz="1800" b="0" u="none" dirty="0">
                <a:solidFill>
                  <a:schemeClr val="tx1"/>
                </a:solidFill>
                <a:cs typeface="+mn-cs"/>
              </a:rPr>
              <a:t> ist Größe der Untermenge der Stichprobe </a:t>
            </a:r>
            <a:r>
              <a:rPr lang="de-DE" sz="1800" b="0" u="none" dirty="0">
                <a:solidFill>
                  <a:schemeClr val="accent1">
                    <a:lumMod val="50000"/>
                  </a:schemeClr>
                </a:solidFill>
                <a:cs typeface="+mn-cs"/>
              </a:rPr>
              <a:t>S</a:t>
            </a:r>
            <a:r>
              <a:rPr lang="de-DE" sz="1800" b="0" u="none" dirty="0">
                <a:solidFill>
                  <a:schemeClr val="tx1"/>
                </a:solidFill>
                <a:cs typeface="+mn-cs"/>
              </a:rPr>
              <a:t>, die das Prädikat erfüllt </a:t>
            </a:r>
            <a:br>
              <a:rPr lang="de-DE" sz="1800" b="0" u="none" dirty="0">
                <a:solidFill>
                  <a:schemeClr val="tx1"/>
                </a:solidFill>
                <a:cs typeface="+mn-cs"/>
              </a:rPr>
            </a:br>
            <a:r>
              <a:rPr lang="de-DE" sz="1800" b="0" u="none" dirty="0">
                <a:solidFill>
                  <a:schemeClr val="tx1"/>
                </a:solidFill>
                <a:cs typeface="+mn-cs"/>
              </a:rPr>
              <a:t>(</a:t>
            </a:r>
            <a:r>
              <a:rPr lang="de-DE" sz="1800" b="0" u="none" dirty="0">
                <a:solidFill>
                  <a:schemeClr val="accent1">
                    <a:lumMod val="50000"/>
                  </a:schemeClr>
                </a:solidFill>
                <a:cs typeface="+mn-cs"/>
              </a:rPr>
              <a:t>3</a:t>
            </a:r>
            <a:r>
              <a:rPr lang="de-DE" sz="1800" b="0" u="none" dirty="0">
                <a:solidFill>
                  <a:schemeClr val="tx1"/>
                </a:solidFill>
                <a:cs typeface="+mn-cs"/>
              </a:rPr>
              <a:t> im Beispiel)</a:t>
            </a:r>
          </a:p>
          <a:p>
            <a:pPr marL="742950" lvl="1" indent="-285750" algn="l">
              <a:lnSpc>
                <a:spcPct val="120000"/>
              </a:lnSpc>
              <a:spcBef>
                <a:spcPct val="20000"/>
              </a:spcBef>
              <a:buSzPct val="100000"/>
              <a:buFontTx/>
              <a:buChar char="–"/>
              <a:defRPr/>
            </a:pPr>
            <a:r>
              <a:rPr lang="de-DE" sz="1800" b="0" u="none" dirty="0" err="1">
                <a:solidFill>
                  <a:schemeClr val="accent1">
                    <a:lumMod val="50000"/>
                  </a:schemeClr>
                </a:solidFill>
                <a:cs typeface="+mn-cs"/>
              </a:rPr>
              <a:t>r</a:t>
            </a:r>
            <a:r>
              <a:rPr lang="de-DE" sz="1800" b="0" u="none" dirty="0">
                <a:solidFill>
                  <a:schemeClr val="tx1"/>
                </a:solidFill>
                <a:cs typeface="+mn-cs"/>
              </a:rPr>
              <a:t> ist Bereich der Elemente </a:t>
            </a:r>
            <a:r>
              <a:rPr lang="de-DE" dirty="0">
                <a:cs typeface="+mn-cs"/>
              </a:rPr>
              <a:t>in der Stichprobe (</a:t>
            </a:r>
            <a:r>
              <a:rPr lang="de-DE" sz="1800" b="0" u="none" dirty="0">
                <a:solidFill>
                  <a:schemeClr val="accent1">
                    <a:lumMod val="50000"/>
                  </a:schemeClr>
                </a:solidFill>
                <a:cs typeface="+mn-cs"/>
              </a:rPr>
              <a:t>9</a:t>
            </a:r>
            <a:r>
              <a:rPr lang="de-DE" sz="1800" b="0" u="none" dirty="0">
                <a:solidFill>
                  <a:schemeClr val="tx1"/>
                </a:solidFill>
                <a:cs typeface="+mn-cs"/>
              </a:rPr>
              <a:t> im Beispiel)</a:t>
            </a:r>
          </a:p>
          <a:p>
            <a:pPr marL="342900" indent="-342900" algn="l">
              <a:lnSpc>
                <a:spcPct val="120000"/>
              </a:lnSpc>
              <a:spcBef>
                <a:spcPct val="20000"/>
              </a:spcBef>
              <a:buSzPct val="100000"/>
              <a:buFontTx/>
              <a:buChar char="•"/>
              <a:defRPr/>
            </a:pPr>
            <a:r>
              <a:rPr lang="de-DE" sz="2000" b="0" u="none" dirty="0">
                <a:solidFill>
                  <a:schemeClr val="tx1"/>
                </a:solidFill>
                <a:cs typeface="+mn-cs"/>
              </a:rPr>
              <a:t>Anwendung auf Zählanfragen (</a:t>
            </a:r>
            <a:r>
              <a:rPr lang="de-DE" sz="2000" b="0" u="none" dirty="0" err="1">
                <a:solidFill>
                  <a:schemeClr val="tx1"/>
                </a:solidFill>
                <a:cs typeface="+mn-cs"/>
              </a:rPr>
              <a:t>count</a:t>
            </a:r>
            <a:r>
              <a:rPr lang="de-DE" sz="2000" b="0" u="none" dirty="0">
                <a:solidFill>
                  <a:schemeClr val="tx1"/>
                </a:solidFill>
                <a:cs typeface="+mn-cs"/>
              </a:rPr>
              <a:t>):</a:t>
            </a:r>
          </a:p>
          <a:p>
            <a:pPr marL="742950" lvl="1" indent="-285750">
              <a:lnSpc>
                <a:spcPct val="120000"/>
              </a:lnSpc>
              <a:spcBef>
                <a:spcPct val="20000"/>
              </a:spcBef>
              <a:buSzPct val="100000"/>
              <a:buFontTx/>
              <a:buChar char="–"/>
              <a:defRPr/>
            </a:pPr>
            <a:r>
              <a:rPr lang="de-DE" sz="1800" b="0" u="none" dirty="0">
                <a:solidFill>
                  <a:schemeClr val="accent1">
                    <a:lumMod val="50000"/>
                  </a:schemeClr>
                </a:solidFill>
                <a:cs typeface="+mn-cs"/>
              </a:rPr>
              <a:t>m</a:t>
            </a:r>
            <a:r>
              <a:rPr lang="de-DE" sz="1800" b="0" u="none" dirty="0">
                <a:solidFill>
                  <a:schemeClr val="tx1"/>
                </a:solidFill>
                <a:cs typeface="+mn-cs"/>
              </a:rPr>
              <a:t> ist Größe der Stichprobe </a:t>
            </a:r>
            <a:r>
              <a:rPr lang="de-DE" sz="1800" b="0" u="none" dirty="0">
                <a:solidFill>
                  <a:schemeClr val="accent1">
                    <a:lumMod val="50000"/>
                  </a:schemeClr>
                </a:solidFill>
                <a:cs typeface="+mn-cs"/>
              </a:rPr>
              <a:t>S</a:t>
            </a:r>
            <a:r>
              <a:rPr lang="de-DE" sz="1800" b="0" u="none" dirty="0">
                <a:solidFill>
                  <a:schemeClr val="tx1"/>
                </a:solidFill>
                <a:cs typeface="+mn-cs"/>
              </a:rPr>
              <a:t> (</a:t>
            </a:r>
            <a:r>
              <a:rPr lang="de-DE" sz="1800" b="0" u="none" dirty="0">
                <a:solidFill>
                  <a:schemeClr val="accent1">
                    <a:lumMod val="50000"/>
                  </a:schemeClr>
                </a:solidFill>
                <a:cs typeface="+mn-cs"/>
              </a:rPr>
              <a:t>4</a:t>
            </a:r>
            <a:r>
              <a:rPr lang="de-DE" sz="1800" b="0" u="none" dirty="0">
                <a:solidFill>
                  <a:schemeClr val="tx1"/>
                </a:solidFill>
                <a:cs typeface="+mn-cs"/>
              </a:rPr>
              <a:t> </a:t>
            </a:r>
            <a:r>
              <a:rPr lang="de-DE" dirty="0"/>
              <a:t>im Beispiel</a:t>
            </a:r>
            <a:r>
              <a:rPr lang="de-DE" sz="1800" b="0" u="none" dirty="0">
                <a:solidFill>
                  <a:schemeClr val="tx1"/>
                </a:solidFill>
                <a:cs typeface="+mn-cs"/>
              </a:rPr>
              <a:t>)</a:t>
            </a:r>
          </a:p>
          <a:p>
            <a:pPr marL="742950" lvl="1" indent="-285750">
              <a:lnSpc>
                <a:spcPct val="120000"/>
              </a:lnSpc>
              <a:spcBef>
                <a:spcPct val="20000"/>
              </a:spcBef>
              <a:buSzPct val="100000"/>
              <a:buFontTx/>
              <a:buChar char="–"/>
              <a:defRPr/>
            </a:pPr>
            <a:r>
              <a:rPr lang="de-DE" sz="1800" b="0" u="none" dirty="0" err="1">
                <a:solidFill>
                  <a:schemeClr val="accent1">
                    <a:lumMod val="50000"/>
                  </a:schemeClr>
                </a:solidFill>
                <a:cs typeface="+mn-cs"/>
              </a:rPr>
              <a:t>r</a:t>
            </a:r>
            <a:r>
              <a:rPr lang="de-DE" sz="1800" b="0" u="none" dirty="0">
                <a:solidFill>
                  <a:schemeClr val="tx1"/>
                </a:solidFill>
                <a:cs typeface="+mn-cs"/>
              </a:rPr>
              <a:t> ist Anzahl der Elemente </a:t>
            </a:r>
            <a:r>
              <a:rPr lang="de-DE" sz="1800" b="0" u="none" dirty="0" err="1">
                <a:solidFill>
                  <a:schemeClr val="accent1">
                    <a:lumMod val="50000"/>
                  </a:schemeClr>
                </a:solidFill>
                <a:cs typeface="+mn-cs"/>
              </a:rPr>
              <a:t>n</a:t>
            </a:r>
            <a:r>
              <a:rPr lang="de-DE" sz="1800" b="0" u="none" dirty="0">
                <a:solidFill>
                  <a:schemeClr val="tx1"/>
                </a:solidFill>
                <a:cs typeface="+mn-cs"/>
              </a:rPr>
              <a:t> im Strom (</a:t>
            </a:r>
            <a:r>
              <a:rPr lang="de-DE" sz="1800" b="0" u="none" dirty="0">
                <a:solidFill>
                  <a:schemeClr val="accent1">
                    <a:lumMod val="50000"/>
                  </a:schemeClr>
                </a:solidFill>
                <a:cs typeface="+mn-cs"/>
              </a:rPr>
              <a:t>12</a:t>
            </a:r>
            <a:r>
              <a:rPr lang="de-DE" sz="1800" b="0" u="none" dirty="0">
                <a:solidFill>
                  <a:schemeClr val="tx1"/>
                </a:solidFill>
                <a:cs typeface="+mn-cs"/>
              </a:rPr>
              <a:t> </a:t>
            </a:r>
            <a:r>
              <a:rPr lang="de-DE" dirty="0"/>
              <a:t>im Beispiel</a:t>
            </a:r>
            <a:r>
              <a:rPr lang="de-DE" sz="1800" b="0" u="none" dirty="0">
                <a:solidFill>
                  <a:schemeClr val="tx1"/>
                </a:solidFill>
                <a:cs typeface="+mn-cs"/>
              </a:rPr>
              <a:t>)</a:t>
            </a:r>
          </a:p>
        </p:txBody>
      </p:sp>
      <p:graphicFrame>
        <p:nvGraphicFramePr>
          <p:cNvPr id="22532" name="Object 5"/>
          <p:cNvGraphicFramePr>
            <a:graphicFrameLocks noChangeAspect="1"/>
          </p:cNvGraphicFramePr>
          <p:nvPr>
            <p:extLst>
              <p:ext uri="{D42A27DB-BD31-4B8C-83A1-F6EECF244321}">
                <p14:modId xmlns:p14="http://schemas.microsoft.com/office/powerpoint/2010/main" val="1130753998"/>
              </p:ext>
            </p:extLst>
          </p:nvPr>
        </p:nvGraphicFramePr>
        <p:xfrm>
          <a:off x="1691680" y="2560637"/>
          <a:ext cx="4038600" cy="868363"/>
        </p:xfrm>
        <a:graphic>
          <a:graphicData uri="http://schemas.openxmlformats.org/presentationml/2006/ole">
            <mc:AlternateContent xmlns:mc="http://schemas.openxmlformats.org/markup-compatibility/2006">
              <mc:Choice xmlns:v="urn:schemas-microsoft-com:vml" Requires="v">
                <p:oleObj name="Equation" r:id="rId3" imgW="1714500" imgH="368300" progId="Equation.3">
                  <p:embed/>
                </p:oleObj>
              </mc:Choice>
              <mc:Fallback>
                <p:oleObj name="Equation" r:id="rId3" imgW="17145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560637"/>
                        <a:ext cx="4038600" cy="8683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3" name="Object 6"/>
          <p:cNvGraphicFramePr>
            <a:graphicFrameLocks noChangeAspect="1"/>
          </p:cNvGraphicFramePr>
          <p:nvPr>
            <p:extLst>
              <p:ext uri="{D42A27DB-BD31-4B8C-83A1-F6EECF244321}">
                <p14:modId xmlns:p14="http://schemas.microsoft.com/office/powerpoint/2010/main" val="1955510770"/>
              </p:ext>
            </p:extLst>
          </p:nvPr>
        </p:nvGraphicFramePr>
        <p:xfrm>
          <a:off x="2757162" y="2524319"/>
          <a:ext cx="685800" cy="342900"/>
        </p:xfrm>
        <a:graphic>
          <a:graphicData uri="http://schemas.openxmlformats.org/presentationml/2006/ole">
            <mc:AlternateContent xmlns:mc="http://schemas.openxmlformats.org/markup-compatibility/2006">
              <mc:Choice xmlns:v="urn:schemas-microsoft-com:vml" Requires="v">
                <p:oleObj name="Equation" r:id="rId5" imgW="355138" imgH="177569" progId="Equation.3">
                  <p:embed/>
                </p:oleObj>
              </mc:Choice>
              <mc:Fallback>
                <p:oleObj name="Equation" r:id="rId5" imgW="355138" imgH="17756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162" y="2524319"/>
                        <a:ext cx="685800" cy="342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4" name="Object 7"/>
          <p:cNvGraphicFramePr>
            <a:graphicFrameLocks noChangeAspect="1"/>
          </p:cNvGraphicFramePr>
          <p:nvPr>
            <p:extLst>
              <p:ext uri="{D42A27DB-BD31-4B8C-83A1-F6EECF244321}">
                <p14:modId xmlns:p14="http://schemas.microsoft.com/office/powerpoint/2010/main" val="3606671047"/>
              </p:ext>
            </p:extLst>
          </p:nvPr>
        </p:nvGraphicFramePr>
        <p:xfrm>
          <a:off x="1305812" y="1970884"/>
          <a:ext cx="1406525" cy="642938"/>
        </p:xfrm>
        <a:graphic>
          <a:graphicData uri="http://schemas.openxmlformats.org/presentationml/2006/ole">
            <mc:AlternateContent xmlns:mc="http://schemas.openxmlformats.org/markup-compatibility/2006">
              <mc:Choice xmlns:v="urn:schemas-microsoft-com:vml" Requires="v">
                <p:oleObj name="Equation" r:id="rId7" imgW="863225" imgH="393529" progId="Equation.3">
                  <p:embed/>
                </p:oleObj>
              </mc:Choice>
              <mc:Fallback>
                <p:oleObj name="Equation" r:id="rId7" imgW="863225"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5812" y="1970884"/>
                        <a:ext cx="1406525"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5" name="Object 8"/>
          <p:cNvGraphicFramePr>
            <a:graphicFrameLocks noChangeAspect="1"/>
          </p:cNvGraphicFramePr>
          <p:nvPr>
            <p:extLst>
              <p:ext uri="{D42A27DB-BD31-4B8C-83A1-F6EECF244321}">
                <p14:modId xmlns:p14="http://schemas.microsoft.com/office/powerpoint/2010/main" val="1126418631"/>
              </p:ext>
            </p:extLst>
          </p:nvPr>
        </p:nvGraphicFramePr>
        <p:xfrm>
          <a:off x="3204364" y="2160057"/>
          <a:ext cx="349250" cy="381000"/>
        </p:xfrm>
        <a:graphic>
          <a:graphicData uri="http://schemas.openxmlformats.org/presentationml/2006/ole">
            <mc:AlternateContent xmlns:mc="http://schemas.openxmlformats.org/markup-compatibility/2006">
              <mc:Choice xmlns:v="urn:schemas-microsoft-com:vml" Requires="v">
                <p:oleObj name="Equation" r:id="rId9" imgW="152268" imgH="164957" progId="Equation.3">
                  <p:embed/>
                </p:oleObj>
              </mc:Choice>
              <mc:Fallback>
                <p:oleObj name="Equation" r:id="rId9" imgW="152268" imgH="1649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4364" y="2160057"/>
                        <a:ext cx="34925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6" name="Object 9"/>
          <p:cNvGraphicFramePr>
            <a:graphicFrameLocks noChangeAspect="1"/>
          </p:cNvGraphicFramePr>
          <p:nvPr>
            <p:extLst>
              <p:ext uri="{D42A27DB-BD31-4B8C-83A1-F6EECF244321}">
                <p14:modId xmlns:p14="http://schemas.microsoft.com/office/powerpoint/2010/main" val="4038802113"/>
              </p:ext>
            </p:extLst>
          </p:nvPr>
        </p:nvGraphicFramePr>
        <p:xfrm>
          <a:off x="6228184" y="2145514"/>
          <a:ext cx="287338" cy="312738"/>
        </p:xfrm>
        <a:graphic>
          <a:graphicData uri="http://schemas.openxmlformats.org/presentationml/2006/ole">
            <mc:AlternateContent xmlns:mc="http://schemas.openxmlformats.org/markup-compatibility/2006">
              <mc:Choice xmlns:v="urn:schemas-microsoft-com:vml" Requires="v">
                <p:oleObj name="Formel" r:id="rId11" imgW="177646" imgH="190335" progId="Equation.3">
                  <p:embed/>
                </p:oleObj>
              </mc:Choice>
              <mc:Fallback>
                <p:oleObj name="Formel" r:id="rId11" imgW="177646" imgH="19033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8184" y="2145514"/>
                        <a:ext cx="287338" cy="312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37</a:t>
            </a:fld>
            <a:endParaRPr lang="de-DE"/>
          </a:p>
        </p:txBody>
      </p:sp>
      <p:sp>
        <p:nvSpPr>
          <p:cNvPr id="2" name="Rechteck 1"/>
          <p:cNvSpPr/>
          <p:nvPr/>
        </p:nvSpPr>
        <p:spPr>
          <a:xfrm>
            <a:off x="2555776" y="6207695"/>
            <a:ext cx="4176464" cy="461665"/>
          </a:xfrm>
          <a:prstGeom prst="rect">
            <a:avLst/>
          </a:prstGeom>
        </p:spPr>
        <p:txBody>
          <a:bodyPr wrap="square">
            <a:spAutoFit/>
          </a:bodyPr>
          <a:lstStyle/>
          <a:p>
            <a:r>
              <a:rPr lang="de-DE" sz="1200" dirty="0">
                <a:solidFill>
                  <a:srgbClr val="0000FF"/>
                </a:solidFill>
              </a:rPr>
              <a:t>J. M. </a:t>
            </a:r>
            <a:r>
              <a:rPr lang="de-DE" sz="1200" dirty="0" err="1">
                <a:solidFill>
                  <a:srgbClr val="0000FF"/>
                </a:solidFill>
              </a:rPr>
              <a:t>Hellerstein</a:t>
            </a:r>
            <a:r>
              <a:rPr lang="de-DE" sz="1200" dirty="0">
                <a:solidFill>
                  <a:srgbClr val="0000FF"/>
                </a:solidFill>
              </a:rPr>
              <a:t>, P. J. Haas, </a:t>
            </a:r>
            <a:r>
              <a:rPr lang="de-DE" sz="1200" dirty="0" err="1">
                <a:solidFill>
                  <a:srgbClr val="0000FF"/>
                </a:solidFill>
              </a:rPr>
              <a:t>and</a:t>
            </a:r>
            <a:r>
              <a:rPr lang="de-DE" sz="1200" dirty="0">
                <a:solidFill>
                  <a:srgbClr val="0000FF"/>
                </a:solidFill>
              </a:rPr>
              <a:t> H. J. Wang. </a:t>
            </a:r>
            <a:br>
              <a:rPr lang="de-DE" sz="1200" dirty="0">
                <a:solidFill>
                  <a:srgbClr val="0000FF"/>
                </a:solidFill>
              </a:rPr>
            </a:br>
            <a:r>
              <a:rPr lang="de-DE" sz="1200" dirty="0">
                <a:solidFill>
                  <a:srgbClr val="0000FF"/>
                </a:solidFill>
              </a:rPr>
              <a:t>Online Aggregation. ACM SIGMOD </a:t>
            </a:r>
            <a:r>
              <a:rPr lang="de-DE" sz="1200" b="1" dirty="0">
                <a:solidFill>
                  <a:srgbClr val="FF0000"/>
                </a:solidFill>
              </a:rPr>
              <a:t>1997.</a:t>
            </a:r>
          </a:p>
        </p:txBody>
      </p:sp>
      <p:pic>
        <p:nvPicPr>
          <p:cNvPr id="5" name="Picture 4" descr="Text&#10;&#10;Description automatically generated">
            <a:extLst>
              <a:ext uri="{FF2B5EF4-FFF2-40B4-BE49-F238E27FC236}">
                <a16:creationId xmlns:a16="http://schemas.microsoft.com/office/drawing/2014/main" id="{50A85618-B682-CF05-4FCA-CC03649FA4AA}"/>
              </a:ext>
            </a:extLst>
          </p:cNvPr>
          <p:cNvPicPr>
            <a:picLocks noChangeAspect="1"/>
          </p:cNvPicPr>
          <p:nvPr/>
        </p:nvPicPr>
        <p:blipFill>
          <a:blip r:embed="rId13"/>
          <a:stretch>
            <a:fillRect/>
          </a:stretch>
        </p:blipFill>
        <p:spPr>
          <a:xfrm>
            <a:off x="696913" y="1937226"/>
            <a:ext cx="7772400" cy="1637984"/>
          </a:xfrm>
          <a:prstGeom prst="rect">
            <a:avLst/>
          </a:prstGeom>
        </p:spPr>
      </p:pic>
    </p:spTree>
    <p:extLst>
      <p:ext uri="{BB962C8B-B14F-4D97-AF65-F5344CB8AC3E}">
        <p14:creationId xmlns:p14="http://schemas.microsoft.com/office/powerpoint/2010/main" val="149169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7620">
                                            <p:txEl>
                                              <p:pRg st="0" end="0"/>
                                            </p:txEl>
                                          </p:spTgt>
                                        </p:tgtEl>
                                        <p:attrNameLst>
                                          <p:attrName>style.visibility</p:attrName>
                                        </p:attrNameLst>
                                      </p:cBhvr>
                                      <p:to>
                                        <p:strVal val="visible"/>
                                      </p:to>
                                    </p:set>
                                    <p:animEffect transition="in" filter="dissolve">
                                      <p:cBhvr>
                                        <p:cTn id="7" dur="500"/>
                                        <p:tgtEl>
                                          <p:spTgt spid="164762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47620">
                                            <p:txEl>
                                              <p:pRg st="1" end="1"/>
                                            </p:txEl>
                                          </p:spTgt>
                                        </p:tgtEl>
                                        <p:attrNameLst>
                                          <p:attrName>style.visibility</p:attrName>
                                        </p:attrNameLst>
                                      </p:cBhvr>
                                      <p:to>
                                        <p:strVal val="visible"/>
                                      </p:to>
                                    </p:set>
                                    <p:animEffect transition="in" filter="dissolve">
                                      <p:cBhvr>
                                        <p:cTn id="10" dur="500"/>
                                        <p:tgtEl>
                                          <p:spTgt spid="164762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47620">
                                            <p:txEl>
                                              <p:pRg st="2" end="2"/>
                                            </p:txEl>
                                          </p:spTgt>
                                        </p:tgtEl>
                                        <p:attrNameLst>
                                          <p:attrName>style.visibility</p:attrName>
                                        </p:attrNameLst>
                                      </p:cBhvr>
                                      <p:to>
                                        <p:strVal val="visible"/>
                                      </p:to>
                                    </p:set>
                                    <p:animEffect transition="in" filter="dissolve">
                                      <p:cBhvr>
                                        <p:cTn id="13" dur="500"/>
                                        <p:tgtEl>
                                          <p:spTgt spid="164762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47620">
                                            <p:txEl>
                                              <p:pRg st="3" end="3"/>
                                            </p:txEl>
                                          </p:spTgt>
                                        </p:tgtEl>
                                        <p:attrNameLst>
                                          <p:attrName>style.visibility</p:attrName>
                                        </p:attrNameLst>
                                      </p:cBhvr>
                                      <p:to>
                                        <p:strVal val="visible"/>
                                      </p:to>
                                    </p:set>
                                    <p:animEffect transition="in" filter="dissolve">
                                      <p:cBhvr>
                                        <p:cTn id="18" dur="500"/>
                                        <p:tgtEl>
                                          <p:spTgt spid="1647620">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647620">
                                            <p:txEl>
                                              <p:pRg st="4" end="4"/>
                                            </p:txEl>
                                          </p:spTgt>
                                        </p:tgtEl>
                                        <p:attrNameLst>
                                          <p:attrName>style.visibility</p:attrName>
                                        </p:attrNameLst>
                                      </p:cBhvr>
                                      <p:to>
                                        <p:strVal val="visible"/>
                                      </p:to>
                                    </p:set>
                                    <p:animEffect transition="in" filter="dissolve">
                                      <p:cBhvr>
                                        <p:cTn id="21" dur="500"/>
                                        <p:tgtEl>
                                          <p:spTgt spid="1647620">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647620">
                                            <p:txEl>
                                              <p:pRg st="5" end="5"/>
                                            </p:txEl>
                                          </p:spTgt>
                                        </p:tgtEl>
                                        <p:attrNameLst>
                                          <p:attrName>style.visibility</p:attrName>
                                        </p:attrNameLst>
                                      </p:cBhvr>
                                      <p:to>
                                        <p:strVal val="visible"/>
                                      </p:to>
                                    </p:set>
                                    <p:animEffect transition="in" filter="dissolve">
                                      <p:cBhvr>
                                        <p:cTn id="24" dur="500"/>
                                        <p:tgtEl>
                                          <p:spTgt spid="16476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9F99624-F8AE-374D-8CEC-74E2D7F1309F}"/>
              </a:ext>
            </a:extLst>
          </p:cNvPr>
          <p:cNvSpPr/>
          <p:nvPr/>
        </p:nvSpPr>
        <p:spPr>
          <a:xfrm>
            <a:off x="755576" y="2258916"/>
            <a:ext cx="7704856" cy="1568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649666" name="Rectangle 2"/>
          <p:cNvSpPr>
            <a:spLocks noGrp="1" noChangeArrowheads="1"/>
          </p:cNvSpPr>
          <p:nvPr>
            <p:ph type="title"/>
          </p:nvPr>
        </p:nvSpPr>
        <p:spPr>
          <a:xfrm>
            <a:off x="285328" y="136352"/>
            <a:ext cx="8175104" cy="628352"/>
          </a:xfrm>
        </p:spPr>
        <p:txBody>
          <a:bodyPr/>
          <a:lstStyle/>
          <a:p>
            <a:pPr>
              <a:defRPr/>
            </a:pPr>
            <a:r>
              <a:rPr lang="de-DE" dirty="0"/>
              <a:t>Randbereichsschätzungen für Summen (2)</a:t>
            </a:r>
            <a:endParaRPr lang="de-DE" sz="3200" dirty="0">
              <a:cs typeface="+mj-cs"/>
            </a:endParaRPr>
          </a:p>
        </p:txBody>
      </p:sp>
      <p:sp>
        <p:nvSpPr>
          <p:cNvPr id="1649667" name="Rectangle 3"/>
          <p:cNvSpPr>
            <a:spLocks noGrp="1" noChangeArrowheads="1"/>
          </p:cNvSpPr>
          <p:nvPr>
            <p:ph type="body" idx="1"/>
          </p:nvPr>
        </p:nvSpPr>
        <p:spPr>
          <a:xfrm>
            <a:off x="457200" y="1196975"/>
            <a:ext cx="8507288" cy="4968875"/>
          </a:xfrm>
        </p:spPr>
        <p:txBody>
          <a:bodyPr/>
          <a:lstStyle/>
          <a:p>
            <a:pPr marL="0" indent="0">
              <a:buNone/>
              <a:defRPr/>
            </a:pPr>
            <a:r>
              <a:rPr lang="de-DE" sz="2000" dirty="0">
                <a:cs typeface="+mn-cs"/>
              </a:rPr>
              <a:t>Für Bernoulli-Versuche (zwei mögliche Erg.) sogar stärke Eingrenzung möglich:</a:t>
            </a:r>
            <a:endParaRPr lang="de-DE" sz="2000" dirty="0">
              <a:cs typeface="+mn-cs"/>
              <a:sym typeface="Symbol" charset="0"/>
            </a:endParaRPr>
          </a:p>
          <a:p>
            <a:pPr>
              <a:defRPr/>
            </a:pPr>
            <a:r>
              <a:rPr lang="de-DE" sz="2000" dirty="0" err="1">
                <a:solidFill>
                  <a:srgbClr val="0F05FF"/>
                </a:solidFill>
                <a:cs typeface="+mn-cs"/>
                <a:sym typeface="Symbol" charset="0"/>
              </a:rPr>
              <a:t>Chernoff</a:t>
            </a:r>
            <a:r>
              <a:rPr lang="de-DE" sz="2000" dirty="0">
                <a:solidFill>
                  <a:srgbClr val="0F05FF"/>
                </a:solidFill>
                <a:cs typeface="+mn-cs"/>
                <a:sym typeface="Symbol" charset="0"/>
              </a:rPr>
              <a:t> Abschätzung:</a:t>
            </a:r>
            <a:r>
              <a:rPr lang="de-DE" sz="2000" dirty="0">
                <a:cs typeface="+mn-cs"/>
                <a:sym typeface="Symbol" charset="0"/>
              </a:rPr>
              <a:t> Seien </a:t>
            </a:r>
            <a:r>
              <a:rPr lang="de-DE" sz="2000" i="1" dirty="0">
                <a:solidFill>
                  <a:schemeClr val="accent1">
                    <a:lumMod val="50000"/>
                  </a:schemeClr>
                </a:solidFill>
                <a:cs typeface="+mn-cs"/>
                <a:sym typeface="Symbol" charset="0"/>
              </a:rPr>
              <a:t>X</a:t>
            </a:r>
            <a:r>
              <a:rPr lang="de-DE" sz="2000" i="1" baseline="-25000" dirty="0">
                <a:solidFill>
                  <a:schemeClr val="accent1">
                    <a:lumMod val="50000"/>
                  </a:schemeClr>
                </a:solidFill>
                <a:cs typeface="+mn-cs"/>
                <a:sym typeface="Symbol" charset="0"/>
              </a:rPr>
              <a:t>1</a:t>
            </a:r>
            <a:r>
              <a:rPr lang="de-DE" sz="2000" i="1" dirty="0">
                <a:solidFill>
                  <a:schemeClr val="accent1">
                    <a:lumMod val="50000"/>
                  </a:schemeClr>
                </a:solidFill>
                <a:cs typeface="+mn-cs"/>
                <a:sym typeface="Symbol" charset="0"/>
              </a:rPr>
              <a:t>, ..., </a:t>
            </a:r>
            <a:r>
              <a:rPr lang="de-DE" sz="2000" i="1" dirty="0" err="1">
                <a:solidFill>
                  <a:schemeClr val="accent1">
                    <a:lumMod val="50000"/>
                  </a:schemeClr>
                </a:solidFill>
                <a:cs typeface="+mn-cs"/>
                <a:sym typeface="Symbol" charset="0"/>
              </a:rPr>
              <a:t>X</a:t>
            </a:r>
            <a:r>
              <a:rPr lang="de-DE" sz="2000" i="1" baseline="-25000" dirty="0" err="1">
                <a:solidFill>
                  <a:schemeClr val="accent1">
                    <a:lumMod val="50000"/>
                  </a:schemeClr>
                </a:solidFill>
                <a:cs typeface="+mn-cs"/>
                <a:sym typeface="Symbol" charset="0"/>
              </a:rPr>
              <a:t>m</a:t>
            </a:r>
            <a:r>
              <a:rPr lang="de-DE" sz="2000" i="1" dirty="0">
                <a:cs typeface="+mn-cs"/>
                <a:sym typeface="Symbol" charset="0"/>
              </a:rPr>
              <a:t> </a:t>
            </a:r>
            <a:r>
              <a:rPr lang="de-DE" sz="2000" dirty="0">
                <a:cs typeface="+mn-cs"/>
                <a:sym typeface="Symbol" charset="0"/>
              </a:rPr>
              <a:t>unabhängige Zufallsvariable für Bernoulli-Versuche, so dass </a:t>
            </a:r>
            <a:r>
              <a:rPr lang="de-DE" sz="2000" i="1" dirty="0" err="1">
                <a:solidFill>
                  <a:schemeClr val="accent1">
                    <a:lumMod val="50000"/>
                  </a:schemeClr>
                </a:solidFill>
                <a:cs typeface="+mn-cs"/>
                <a:sym typeface="Symbol" charset="0"/>
              </a:rPr>
              <a:t>Pr</a:t>
            </a:r>
            <a:r>
              <a:rPr lang="de-DE" sz="2000" i="1" dirty="0">
                <a:solidFill>
                  <a:schemeClr val="accent1">
                    <a:lumMod val="50000"/>
                  </a:schemeClr>
                </a:solidFill>
                <a:cs typeface="+mn-cs"/>
                <a:sym typeface="Symbol" charset="0"/>
              </a:rPr>
              <a:t>[</a:t>
            </a:r>
            <a:r>
              <a:rPr lang="de-DE" sz="2000" i="1" dirty="0" err="1">
                <a:solidFill>
                  <a:schemeClr val="accent1">
                    <a:lumMod val="50000"/>
                  </a:schemeClr>
                </a:solidFill>
                <a:cs typeface="+mn-cs"/>
                <a:sym typeface="Symbol" charset="0"/>
              </a:rPr>
              <a:t>X</a:t>
            </a:r>
            <a:r>
              <a:rPr lang="de-DE" sz="2000" i="1" baseline="-25000" dirty="0" err="1">
                <a:solidFill>
                  <a:schemeClr val="accent1">
                    <a:lumMod val="50000"/>
                  </a:schemeClr>
                </a:solidFill>
                <a:cs typeface="+mn-cs"/>
                <a:sym typeface="Symbol" charset="0"/>
              </a:rPr>
              <a:t>i</a:t>
            </a:r>
            <a:r>
              <a:rPr lang="de-DE" sz="2000" i="1" dirty="0">
                <a:solidFill>
                  <a:schemeClr val="accent1">
                    <a:lumMod val="50000"/>
                  </a:schemeClr>
                </a:solidFill>
                <a:cs typeface="+mn-cs"/>
                <a:sym typeface="Symbol" charset="0"/>
              </a:rPr>
              <a:t>=1] = p </a:t>
            </a:r>
            <a:r>
              <a:rPr lang="de-DE" sz="2000" dirty="0">
                <a:solidFill>
                  <a:schemeClr val="accent1">
                    <a:lumMod val="50000"/>
                  </a:schemeClr>
                </a:solidFill>
                <a:cs typeface="+mn-cs"/>
                <a:sym typeface="Symbol" charset="0"/>
              </a:rPr>
              <a:t>(</a:t>
            </a:r>
            <a:r>
              <a:rPr lang="de-DE" sz="2000" i="1" dirty="0" err="1">
                <a:solidFill>
                  <a:schemeClr val="accent1">
                    <a:lumMod val="50000"/>
                  </a:schemeClr>
                </a:solidFill>
                <a:cs typeface="+mn-cs"/>
                <a:sym typeface="Symbol" charset="0"/>
              </a:rPr>
              <a:t>Pr</a:t>
            </a:r>
            <a:r>
              <a:rPr lang="de-DE" sz="2000" i="1" dirty="0">
                <a:solidFill>
                  <a:schemeClr val="accent1">
                    <a:lumMod val="50000"/>
                  </a:schemeClr>
                </a:solidFill>
                <a:cs typeface="+mn-cs"/>
                <a:sym typeface="Symbol" charset="0"/>
              </a:rPr>
              <a:t>[</a:t>
            </a:r>
            <a:r>
              <a:rPr lang="de-DE" sz="2000" i="1" dirty="0" err="1">
                <a:solidFill>
                  <a:schemeClr val="accent1">
                    <a:lumMod val="50000"/>
                  </a:schemeClr>
                </a:solidFill>
                <a:cs typeface="+mn-cs"/>
                <a:sym typeface="Symbol" charset="0"/>
              </a:rPr>
              <a:t>X</a:t>
            </a:r>
            <a:r>
              <a:rPr lang="de-DE" sz="2000" i="1" baseline="-25000" dirty="0" err="1">
                <a:solidFill>
                  <a:schemeClr val="accent1">
                    <a:lumMod val="50000"/>
                  </a:schemeClr>
                </a:solidFill>
                <a:cs typeface="+mn-cs"/>
                <a:sym typeface="Symbol" charset="0"/>
              </a:rPr>
              <a:t>i</a:t>
            </a:r>
            <a:r>
              <a:rPr lang="de-DE" sz="2000" i="1" dirty="0">
                <a:solidFill>
                  <a:schemeClr val="accent1">
                    <a:lumMod val="50000"/>
                  </a:schemeClr>
                </a:solidFill>
                <a:cs typeface="+mn-cs"/>
                <a:sym typeface="Symbol" charset="0"/>
              </a:rPr>
              <a:t>=0] = 1-p</a:t>
            </a:r>
            <a:r>
              <a:rPr lang="de-DE" sz="2000" dirty="0">
                <a:solidFill>
                  <a:schemeClr val="accent1">
                    <a:lumMod val="50000"/>
                  </a:schemeClr>
                </a:solidFill>
                <a:cs typeface="+mn-cs"/>
                <a:sym typeface="Symbol" charset="0"/>
              </a:rPr>
              <a:t>)</a:t>
            </a:r>
            <a:r>
              <a:rPr lang="de-DE" sz="2000" dirty="0">
                <a:cs typeface="+mn-cs"/>
                <a:sym typeface="Symbol" charset="0"/>
              </a:rPr>
              <a:t> </a:t>
            </a:r>
          </a:p>
          <a:p>
            <a:pPr>
              <a:defRPr/>
            </a:pPr>
            <a:r>
              <a:rPr lang="de-DE" sz="2000" dirty="0">
                <a:cs typeface="+mn-cs"/>
              </a:rPr>
              <a:t>Sei                       und                    der Erwartungswert von     </a:t>
            </a:r>
            <a:br>
              <a:rPr lang="de-DE" sz="2000" dirty="0">
                <a:cs typeface="+mn-cs"/>
              </a:rPr>
            </a:br>
            <a:r>
              <a:rPr lang="de-DE" sz="2000" dirty="0">
                <a:cs typeface="+mn-cs"/>
              </a:rPr>
              <a:t>dann gilt, für jedes </a:t>
            </a:r>
            <a:endParaRPr lang="de-DE" sz="2000" dirty="0">
              <a:cs typeface="+mn-cs"/>
              <a:sym typeface="Symbol" charset="0"/>
            </a:endParaRPr>
          </a:p>
        </p:txBody>
      </p:sp>
      <p:sp>
        <p:nvSpPr>
          <p:cNvPr id="1649668" name="Rectangle 4"/>
          <p:cNvSpPr>
            <a:spLocks noChangeArrowheads="1"/>
          </p:cNvSpPr>
          <p:nvPr/>
        </p:nvSpPr>
        <p:spPr bwMode="auto">
          <a:xfrm>
            <a:off x="467544" y="3933056"/>
            <a:ext cx="8676456" cy="212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120000"/>
              </a:lnSpc>
              <a:spcBef>
                <a:spcPct val="20000"/>
              </a:spcBef>
              <a:buSzPct val="100000"/>
              <a:buFontTx/>
              <a:buChar char="•"/>
              <a:defRPr/>
            </a:pPr>
            <a:r>
              <a:rPr lang="de-DE" sz="2000" b="0" u="none" dirty="0">
                <a:solidFill>
                  <a:schemeClr val="tx1"/>
                </a:solidFill>
                <a:cs typeface="+mn-cs"/>
              </a:rPr>
              <a:t>Verwendung für </a:t>
            </a:r>
            <a:r>
              <a:rPr lang="de-DE" sz="2000" dirty="0">
                <a:cs typeface="+mn-cs"/>
              </a:rPr>
              <a:t>Anzahlanfrage (</a:t>
            </a:r>
            <a:r>
              <a:rPr lang="de-DE" sz="2000" b="0" u="none" dirty="0" err="1">
                <a:solidFill>
                  <a:schemeClr val="tx2"/>
                </a:solidFill>
                <a:cs typeface="+mn-cs"/>
              </a:rPr>
              <a:t>count</a:t>
            </a:r>
            <a:r>
              <a:rPr lang="de-DE" sz="2000" b="0" u="none" dirty="0">
                <a:solidFill>
                  <a:schemeClr val="tx1"/>
                </a:solidFill>
                <a:cs typeface="+mn-cs"/>
              </a:rPr>
              <a:t> </a:t>
            </a:r>
            <a:r>
              <a:rPr lang="de-DE" sz="2000" b="0" u="none" dirty="0" err="1">
                <a:solidFill>
                  <a:schemeClr val="tx1"/>
                </a:solidFill>
                <a:cs typeface="+mn-cs"/>
              </a:rPr>
              <a:t>queries</a:t>
            </a:r>
            <a:r>
              <a:rPr lang="de-DE" sz="2000" b="0" u="none" dirty="0">
                <a:solidFill>
                  <a:schemeClr val="tx1"/>
                </a:solidFill>
                <a:cs typeface="+mn-cs"/>
              </a:rPr>
              <a:t>):</a:t>
            </a:r>
          </a:p>
          <a:p>
            <a:pPr marL="742950" lvl="1" indent="-285750" algn="l">
              <a:lnSpc>
                <a:spcPct val="120000"/>
              </a:lnSpc>
              <a:spcBef>
                <a:spcPct val="20000"/>
              </a:spcBef>
              <a:buSzPct val="100000"/>
              <a:buFontTx/>
              <a:buChar char="–"/>
              <a:defRPr/>
            </a:pPr>
            <a:r>
              <a:rPr lang="de-DE" sz="1800" b="0" u="none" dirty="0">
                <a:solidFill>
                  <a:schemeClr val="accent1">
                    <a:lumMod val="50000"/>
                  </a:schemeClr>
                </a:solidFill>
                <a:cs typeface="+mn-cs"/>
              </a:rPr>
              <a:t>m</a:t>
            </a:r>
            <a:r>
              <a:rPr lang="de-DE" sz="1800" b="0" u="none" dirty="0">
                <a:solidFill>
                  <a:schemeClr val="tx1"/>
                </a:solidFill>
                <a:cs typeface="+mn-cs"/>
              </a:rPr>
              <a:t> ist Größe der Stichprobe </a:t>
            </a:r>
            <a:r>
              <a:rPr lang="de-DE" sz="1800" b="0" u="none" dirty="0">
                <a:solidFill>
                  <a:schemeClr val="accent1">
                    <a:lumMod val="50000"/>
                  </a:schemeClr>
                </a:solidFill>
                <a:cs typeface="+mn-cs"/>
              </a:rPr>
              <a:t>S</a:t>
            </a:r>
            <a:r>
              <a:rPr lang="de-DE" sz="1800" b="0" u="none" dirty="0">
                <a:solidFill>
                  <a:schemeClr val="tx1"/>
                </a:solidFill>
                <a:cs typeface="+mn-cs"/>
              </a:rPr>
              <a:t> (</a:t>
            </a:r>
            <a:r>
              <a:rPr lang="de-DE" sz="1800" b="0" u="none" dirty="0">
                <a:solidFill>
                  <a:schemeClr val="accent1">
                    <a:lumMod val="50000"/>
                  </a:schemeClr>
                </a:solidFill>
                <a:cs typeface="+mn-cs"/>
              </a:rPr>
              <a:t>4</a:t>
            </a:r>
            <a:r>
              <a:rPr lang="de-DE" sz="1800" b="0" u="none" dirty="0">
                <a:solidFill>
                  <a:schemeClr val="tx1"/>
                </a:solidFill>
                <a:cs typeface="+mn-cs"/>
              </a:rPr>
              <a:t> im Beispiel)</a:t>
            </a:r>
          </a:p>
          <a:p>
            <a:pPr marL="742950" lvl="1" indent="-285750" algn="l">
              <a:lnSpc>
                <a:spcPct val="120000"/>
              </a:lnSpc>
              <a:spcBef>
                <a:spcPct val="20000"/>
              </a:spcBef>
              <a:buSzPct val="100000"/>
              <a:buFontTx/>
              <a:buChar char="–"/>
              <a:defRPr/>
            </a:pPr>
            <a:r>
              <a:rPr lang="de-DE" sz="1800" b="0" u="none" dirty="0">
                <a:solidFill>
                  <a:schemeClr val="accent1">
                    <a:lumMod val="50000"/>
                  </a:schemeClr>
                </a:solidFill>
                <a:cs typeface="+mn-cs"/>
              </a:rPr>
              <a:t>p</a:t>
            </a:r>
            <a:r>
              <a:rPr lang="de-DE" sz="1800" b="0" u="none" dirty="0">
                <a:solidFill>
                  <a:schemeClr val="tx1"/>
                </a:solidFill>
                <a:cs typeface="+mn-cs"/>
              </a:rPr>
              <a:t> ist Anteil der ungeraden Elemente im Strom (</a:t>
            </a:r>
            <a:r>
              <a:rPr lang="de-DE" sz="1800" b="0" u="none" dirty="0">
                <a:solidFill>
                  <a:schemeClr val="accent1">
                    <a:lumMod val="50000"/>
                  </a:schemeClr>
                </a:solidFill>
                <a:cs typeface="+mn-cs"/>
              </a:rPr>
              <a:t>2/3</a:t>
            </a:r>
            <a:r>
              <a:rPr lang="de-DE" sz="1800" b="0" u="none" dirty="0">
                <a:solidFill>
                  <a:schemeClr val="tx1"/>
                </a:solidFill>
                <a:cs typeface="+mn-cs"/>
              </a:rPr>
              <a:t> im Beispiel)</a:t>
            </a:r>
          </a:p>
          <a:p>
            <a:pPr marL="342900" indent="-342900" algn="l">
              <a:lnSpc>
                <a:spcPct val="120000"/>
              </a:lnSpc>
              <a:spcBef>
                <a:spcPct val="20000"/>
              </a:spcBef>
              <a:buSzPct val="100000"/>
              <a:buFontTx/>
              <a:buChar char="•"/>
              <a:defRPr/>
            </a:pPr>
            <a:r>
              <a:rPr lang="de-DE" sz="2000" b="0" u="none" dirty="0" err="1">
                <a:solidFill>
                  <a:schemeClr val="tx1"/>
                </a:solidFill>
                <a:cs typeface="+mn-cs"/>
              </a:rPr>
              <a:t>Chernoff</a:t>
            </a:r>
            <a:r>
              <a:rPr lang="de-DE" sz="2000" dirty="0">
                <a:cs typeface="+mn-cs"/>
              </a:rPr>
              <a:t>-Abschätzung liefert engere Grenzen für Anzahlanfragen als die </a:t>
            </a:r>
            <a:r>
              <a:rPr lang="de-DE" sz="2000" dirty="0" err="1">
                <a:cs typeface="+mn-cs"/>
              </a:rPr>
              <a:t>Hoeffding</a:t>
            </a:r>
            <a:r>
              <a:rPr lang="de-DE" sz="2000" dirty="0">
                <a:cs typeface="+mn-cs"/>
              </a:rPr>
              <a:t>-Ungleichung</a:t>
            </a:r>
            <a:endParaRPr lang="de-DE" sz="2000" b="0" u="none" dirty="0">
              <a:solidFill>
                <a:schemeClr val="tx1"/>
              </a:solidFill>
              <a:cs typeface="+mn-cs"/>
            </a:endParaRPr>
          </a:p>
        </p:txBody>
      </p:sp>
      <p:graphicFrame>
        <p:nvGraphicFramePr>
          <p:cNvPr id="24580" name="Object 5"/>
          <p:cNvGraphicFramePr>
            <a:graphicFrameLocks noChangeAspect="1"/>
          </p:cNvGraphicFramePr>
          <p:nvPr>
            <p:extLst>
              <p:ext uri="{D42A27DB-BD31-4B8C-83A1-F6EECF244321}">
                <p14:modId xmlns:p14="http://schemas.microsoft.com/office/powerpoint/2010/main" val="3770533823"/>
              </p:ext>
            </p:extLst>
          </p:nvPr>
        </p:nvGraphicFramePr>
        <p:xfrm>
          <a:off x="2495550" y="2873375"/>
          <a:ext cx="4129088" cy="835025"/>
        </p:xfrm>
        <a:graphic>
          <a:graphicData uri="http://schemas.openxmlformats.org/presentationml/2006/ole">
            <mc:AlternateContent xmlns:mc="http://schemas.openxmlformats.org/markup-compatibility/2006">
              <mc:Choice xmlns:v="urn:schemas-microsoft-com:vml" Requires="v">
                <p:oleObj name="Equation" r:id="rId3" imgW="1752600" imgH="355600" progId="Equation.3">
                  <p:embed/>
                </p:oleObj>
              </mc:Choice>
              <mc:Fallback>
                <p:oleObj name="Equation" r:id="rId3" imgW="17526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873375"/>
                        <a:ext cx="4129088" cy="835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1" name="Object 6"/>
          <p:cNvGraphicFramePr>
            <a:graphicFrameLocks noChangeAspect="1"/>
          </p:cNvGraphicFramePr>
          <p:nvPr>
            <p:extLst>
              <p:ext uri="{D42A27DB-BD31-4B8C-83A1-F6EECF244321}">
                <p14:modId xmlns:p14="http://schemas.microsoft.com/office/powerpoint/2010/main" val="1170245221"/>
              </p:ext>
            </p:extLst>
          </p:nvPr>
        </p:nvGraphicFramePr>
        <p:xfrm>
          <a:off x="2987824" y="2613890"/>
          <a:ext cx="685800" cy="342900"/>
        </p:xfrm>
        <a:graphic>
          <a:graphicData uri="http://schemas.openxmlformats.org/presentationml/2006/ole">
            <mc:AlternateContent xmlns:mc="http://schemas.openxmlformats.org/markup-compatibility/2006">
              <mc:Choice xmlns:v="urn:schemas-microsoft-com:vml" Requires="v">
                <p:oleObj name="Equation" r:id="rId5" imgW="355138" imgH="177569" progId="Equation.3">
                  <p:embed/>
                </p:oleObj>
              </mc:Choice>
              <mc:Fallback>
                <p:oleObj name="Equation" r:id="rId5" imgW="355138" imgH="17756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2613890"/>
                        <a:ext cx="685800" cy="342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2" name="Object 7"/>
          <p:cNvGraphicFramePr>
            <a:graphicFrameLocks noChangeAspect="1"/>
          </p:cNvGraphicFramePr>
          <p:nvPr>
            <p:extLst>
              <p:ext uri="{D42A27DB-BD31-4B8C-83A1-F6EECF244321}">
                <p14:modId xmlns:p14="http://schemas.microsoft.com/office/powerpoint/2010/main" val="2112174102"/>
              </p:ext>
            </p:extLst>
          </p:nvPr>
        </p:nvGraphicFramePr>
        <p:xfrm>
          <a:off x="1259632" y="2242237"/>
          <a:ext cx="1160462" cy="434975"/>
        </p:xfrm>
        <a:graphic>
          <a:graphicData uri="http://schemas.openxmlformats.org/presentationml/2006/ole">
            <mc:AlternateContent xmlns:mc="http://schemas.openxmlformats.org/markup-compatibility/2006">
              <mc:Choice xmlns:v="urn:schemas-microsoft-com:vml" Requires="v">
                <p:oleObj name="Equation" r:id="rId7" imgW="710891" imgH="266584" progId="Equation.3">
                  <p:embed/>
                </p:oleObj>
              </mc:Choice>
              <mc:Fallback>
                <p:oleObj name="Equation" r:id="rId7" imgW="710891" imgH="26658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2242237"/>
                        <a:ext cx="1160462"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3" name="Object 8"/>
          <p:cNvGraphicFramePr>
            <a:graphicFrameLocks noChangeAspect="1"/>
          </p:cNvGraphicFramePr>
          <p:nvPr>
            <p:extLst>
              <p:ext uri="{D42A27DB-BD31-4B8C-83A1-F6EECF244321}">
                <p14:modId xmlns:p14="http://schemas.microsoft.com/office/powerpoint/2010/main" val="4257992287"/>
              </p:ext>
            </p:extLst>
          </p:nvPr>
        </p:nvGraphicFramePr>
        <p:xfrm>
          <a:off x="2930256" y="2311507"/>
          <a:ext cx="950038" cy="316203"/>
        </p:xfrm>
        <a:graphic>
          <a:graphicData uri="http://schemas.openxmlformats.org/presentationml/2006/ole">
            <mc:AlternateContent xmlns:mc="http://schemas.openxmlformats.org/markup-compatibility/2006">
              <mc:Choice xmlns:v="urn:schemas-microsoft-com:vml" Requires="v">
                <p:oleObj name="Equation" r:id="rId9" imgW="494870" imgH="164957" progId="Equation.3">
                  <p:embed/>
                </p:oleObj>
              </mc:Choice>
              <mc:Fallback>
                <p:oleObj name="Equation" r:id="rId9" imgW="494870" imgH="1649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0256" y="2311507"/>
                        <a:ext cx="950038" cy="316203"/>
                      </a:xfrm>
                      <a:prstGeom prst="rect">
                        <a:avLst/>
                      </a:prstGeom>
                      <a:noFill/>
                      <a:ln>
                        <a:noFill/>
                      </a:ln>
                      <a:effectLst/>
                    </p:spPr>
                  </p:pic>
                </p:oleObj>
              </mc:Fallback>
            </mc:AlternateContent>
          </a:graphicData>
        </a:graphic>
      </p:graphicFrame>
      <p:graphicFrame>
        <p:nvGraphicFramePr>
          <p:cNvPr id="24584" name="Object 9"/>
          <p:cNvGraphicFramePr>
            <a:graphicFrameLocks noChangeAspect="1"/>
          </p:cNvGraphicFramePr>
          <p:nvPr>
            <p:extLst>
              <p:ext uri="{D42A27DB-BD31-4B8C-83A1-F6EECF244321}">
                <p14:modId xmlns:p14="http://schemas.microsoft.com/office/powerpoint/2010/main" val="3550690534"/>
              </p:ext>
            </p:extLst>
          </p:nvPr>
        </p:nvGraphicFramePr>
        <p:xfrm>
          <a:off x="6536568" y="2296616"/>
          <a:ext cx="287338" cy="268288"/>
        </p:xfrm>
        <a:graphic>
          <a:graphicData uri="http://schemas.openxmlformats.org/presentationml/2006/ole">
            <mc:AlternateContent xmlns:mc="http://schemas.openxmlformats.org/markup-compatibility/2006">
              <mc:Choice xmlns:v="urn:schemas-microsoft-com:vml" Requires="v">
                <p:oleObj name="Formel" r:id="rId11" imgW="177492" imgH="164814" progId="Equation.3">
                  <p:embed/>
                </p:oleObj>
              </mc:Choice>
              <mc:Fallback>
                <p:oleObj name="Formel" r:id="rId11" imgW="177492" imgH="164814"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6568" y="2296616"/>
                        <a:ext cx="2873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38</a:t>
            </a:fld>
            <a:endParaRPr lang="de-DE" dirty="0"/>
          </a:p>
        </p:txBody>
      </p:sp>
      <p:sp>
        <p:nvSpPr>
          <p:cNvPr id="11" name="Rechteck 10"/>
          <p:cNvSpPr/>
          <p:nvPr/>
        </p:nvSpPr>
        <p:spPr>
          <a:xfrm>
            <a:off x="2555776" y="6237312"/>
            <a:ext cx="4176464" cy="461665"/>
          </a:xfrm>
          <a:prstGeom prst="rect">
            <a:avLst/>
          </a:prstGeom>
        </p:spPr>
        <p:txBody>
          <a:bodyPr wrap="square">
            <a:spAutoFit/>
          </a:bodyPr>
          <a:lstStyle/>
          <a:p>
            <a:r>
              <a:rPr lang="de-DE" sz="1200" dirty="0">
                <a:solidFill>
                  <a:srgbClr val="0000FF"/>
                </a:solidFill>
              </a:rPr>
              <a:t>J. M. </a:t>
            </a:r>
            <a:r>
              <a:rPr lang="de-DE" sz="1200" dirty="0" err="1">
                <a:solidFill>
                  <a:srgbClr val="0000FF"/>
                </a:solidFill>
              </a:rPr>
              <a:t>Hellerstein</a:t>
            </a:r>
            <a:r>
              <a:rPr lang="de-DE" sz="1200" dirty="0">
                <a:solidFill>
                  <a:srgbClr val="0000FF"/>
                </a:solidFill>
              </a:rPr>
              <a:t>, P. J. Haas, </a:t>
            </a:r>
            <a:r>
              <a:rPr lang="de-DE" sz="1200" dirty="0" err="1">
                <a:solidFill>
                  <a:srgbClr val="0000FF"/>
                </a:solidFill>
              </a:rPr>
              <a:t>and</a:t>
            </a:r>
            <a:r>
              <a:rPr lang="de-DE" sz="1200" dirty="0">
                <a:solidFill>
                  <a:srgbClr val="0000FF"/>
                </a:solidFill>
              </a:rPr>
              <a:t> H. J. Wang.</a:t>
            </a:r>
            <a:br>
              <a:rPr lang="de-DE" sz="1200" dirty="0">
                <a:solidFill>
                  <a:srgbClr val="0000FF"/>
                </a:solidFill>
              </a:rPr>
            </a:br>
            <a:r>
              <a:rPr lang="de-DE" sz="1200" dirty="0">
                <a:solidFill>
                  <a:srgbClr val="0000FF"/>
                </a:solidFill>
              </a:rPr>
              <a:t>Online Aggregation. ACM SIGMOD </a:t>
            </a:r>
            <a:r>
              <a:rPr lang="de-DE" sz="1200" b="1" dirty="0">
                <a:solidFill>
                  <a:srgbClr val="FF0000"/>
                </a:solidFill>
              </a:rPr>
              <a:t>1997.</a:t>
            </a:r>
          </a:p>
        </p:txBody>
      </p:sp>
      <p:pic>
        <p:nvPicPr>
          <p:cNvPr id="3" name="Picture 2" descr="Text&#10;&#10;Description automatically generated">
            <a:extLst>
              <a:ext uri="{FF2B5EF4-FFF2-40B4-BE49-F238E27FC236}">
                <a16:creationId xmlns:a16="http://schemas.microsoft.com/office/drawing/2014/main" id="{C292D560-E9EE-F239-C78A-10C0759456D3}"/>
              </a:ext>
            </a:extLst>
          </p:cNvPr>
          <p:cNvPicPr>
            <a:picLocks noChangeAspect="1"/>
          </p:cNvPicPr>
          <p:nvPr/>
        </p:nvPicPr>
        <p:blipFill>
          <a:blip r:embed="rId13"/>
          <a:stretch>
            <a:fillRect/>
          </a:stretch>
        </p:blipFill>
        <p:spPr>
          <a:xfrm>
            <a:off x="688032" y="2207677"/>
            <a:ext cx="7772400" cy="1692077"/>
          </a:xfrm>
          <a:prstGeom prst="rect">
            <a:avLst/>
          </a:prstGeom>
        </p:spPr>
      </p:pic>
    </p:spTree>
    <p:extLst>
      <p:ext uri="{BB962C8B-B14F-4D97-AF65-F5344CB8AC3E}">
        <p14:creationId xmlns:p14="http://schemas.microsoft.com/office/powerpoint/2010/main" val="6462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9668">
                                            <p:txEl>
                                              <p:pRg st="0" end="0"/>
                                            </p:txEl>
                                          </p:spTgt>
                                        </p:tgtEl>
                                        <p:attrNameLst>
                                          <p:attrName>style.visibility</p:attrName>
                                        </p:attrNameLst>
                                      </p:cBhvr>
                                      <p:to>
                                        <p:strVal val="visible"/>
                                      </p:to>
                                    </p:set>
                                    <p:animEffect transition="in" filter="dissolve">
                                      <p:cBhvr>
                                        <p:cTn id="7" dur="500"/>
                                        <p:tgtEl>
                                          <p:spTgt spid="164966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49668">
                                            <p:txEl>
                                              <p:pRg st="1" end="1"/>
                                            </p:txEl>
                                          </p:spTgt>
                                        </p:tgtEl>
                                        <p:attrNameLst>
                                          <p:attrName>style.visibility</p:attrName>
                                        </p:attrNameLst>
                                      </p:cBhvr>
                                      <p:to>
                                        <p:strVal val="visible"/>
                                      </p:to>
                                    </p:set>
                                    <p:animEffect transition="in" filter="dissolve">
                                      <p:cBhvr>
                                        <p:cTn id="10" dur="500"/>
                                        <p:tgtEl>
                                          <p:spTgt spid="164966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49668">
                                            <p:txEl>
                                              <p:pRg st="2" end="2"/>
                                            </p:txEl>
                                          </p:spTgt>
                                        </p:tgtEl>
                                        <p:attrNameLst>
                                          <p:attrName>style.visibility</p:attrName>
                                        </p:attrNameLst>
                                      </p:cBhvr>
                                      <p:to>
                                        <p:strVal val="visible"/>
                                      </p:to>
                                    </p:set>
                                    <p:animEffect transition="in" filter="dissolve">
                                      <p:cBhvr>
                                        <p:cTn id="13" dur="500"/>
                                        <p:tgtEl>
                                          <p:spTgt spid="164966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49668">
                                            <p:txEl>
                                              <p:pRg st="3" end="3"/>
                                            </p:txEl>
                                          </p:spTgt>
                                        </p:tgtEl>
                                        <p:attrNameLst>
                                          <p:attrName>style.visibility</p:attrName>
                                        </p:attrNameLst>
                                      </p:cBhvr>
                                      <p:to>
                                        <p:strVal val="visible"/>
                                      </p:to>
                                    </p:set>
                                    <p:animEffect transition="in" filter="dissolve">
                                      <p:cBhvr>
                                        <p:cTn id="18" dur="500"/>
                                        <p:tgtEl>
                                          <p:spTgt spid="16496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ea typeface="+mj-ea"/>
              </a:rPr>
              <a:t>Stichproben für Datenströme</a:t>
            </a:r>
          </a:p>
        </p:txBody>
      </p:sp>
      <p:sp>
        <p:nvSpPr>
          <p:cNvPr id="24579" name="Content Placeholder 2"/>
          <p:cNvSpPr>
            <a:spLocks noGrp="1"/>
          </p:cNvSpPr>
          <p:nvPr>
            <p:ph idx="1"/>
          </p:nvPr>
        </p:nvSpPr>
        <p:spPr>
          <a:xfrm>
            <a:off x="457200" y="1295400"/>
            <a:ext cx="8458200" cy="5410200"/>
          </a:xfrm>
        </p:spPr>
        <p:txBody>
          <a:bodyPr>
            <a:normAutofit/>
          </a:bodyPr>
          <a:lstStyle/>
          <a:p>
            <a:r>
              <a:rPr lang="de-DE" b="1" dirty="0">
                <a:ea typeface="ＭＳ Ｐゴシック" pitchFamily="34" charset="-128"/>
              </a:rPr>
              <a:t>(1)</a:t>
            </a:r>
            <a:r>
              <a:rPr lang="de-DE" dirty="0">
                <a:ea typeface="ＭＳ Ｐゴシック" pitchFamily="34" charset="-128"/>
              </a:rPr>
              <a:t> Betrachtung einer </a:t>
            </a:r>
            <a:r>
              <a:rPr lang="de-DE" b="1" dirty="0">
                <a:solidFill>
                  <a:srgbClr val="008000"/>
                </a:solidFill>
                <a:ea typeface="ＭＳ Ｐゴシック" pitchFamily="34" charset="-128"/>
              </a:rPr>
              <a:t>festgelegten Teilmenge </a:t>
            </a:r>
            <a:r>
              <a:rPr lang="de-DE" dirty="0">
                <a:ea typeface="ＭＳ Ｐゴシック" pitchFamily="34" charset="-128"/>
              </a:rPr>
              <a:t>der Elemente, die im Datenstrom auftreten (z.B. 1 von 10)</a:t>
            </a:r>
          </a:p>
          <a:p>
            <a:r>
              <a:rPr lang="de-DE" b="1" dirty="0"/>
              <a:t>(2)</a:t>
            </a:r>
            <a:r>
              <a:rPr lang="de-DE" dirty="0"/>
              <a:t> Extraktion einer </a:t>
            </a:r>
            <a:r>
              <a:rPr lang="de-DE" b="1" dirty="0">
                <a:solidFill>
                  <a:srgbClr val="008000"/>
                </a:solidFill>
              </a:rPr>
              <a:t>Teilmenge fester Größe </a:t>
            </a:r>
            <a:br>
              <a:rPr lang="de-DE" b="1" dirty="0">
                <a:solidFill>
                  <a:srgbClr val="008000"/>
                </a:solidFill>
              </a:rPr>
            </a:br>
            <a:r>
              <a:rPr lang="de-DE" dirty="0"/>
              <a:t>über einem potentiell unendlichen Strom</a:t>
            </a:r>
          </a:p>
          <a:p>
            <a:pPr lvl="1"/>
            <a:r>
              <a:rPr lang="de-DE" dirty="0">
                <a:solidFill>
                  <a:srgbClr val="D60093"/>
                </a:solidFill>
              </a:rPr>
              <a:t>Zu jedem Zeitpunkt </a:t>
            </a:r>
            <a:r>
              <a:rPr lang="de-DE" dirty="0" err="1">
                <a:solidFill>
                  <a:srgbClr val="D60093"/>
                </a:solidFill>
              </a:rPr>
              <a:t>k</a:t>
            </a:r>
            <a:r>
              <a:rPr lang="de-DE" dirty="0">
                <a:solidFill>
                  <a:srgbClr val="D60093"/>
                </a:solidFill>
              </a:rPr>
              <a:t> liegt eine Teilmenge der Größe s vor</a:t>
            </a:r>
          </a:p>
          <a:p>
            <a:pPr lvl="1"/>
            <a:r>
              <a:rPr lang="de-DE" b="1" dirty="0"/>
              <a:t>Was sind die Eigenschaften der Teilmenge, die verwaltet wird?</a:t>
            </a:r>
            <a:br>
              <a:rPr lang="de-DE" b="1" dirty="0"/>
            </a:br>
            <a:r>
              <a:rPr lang="de-DE" dirty="0"/>
              <a:t>Für alle Zeitpunkte </a:t>
            </a:r>
            <a:r>
              <a:rPr lang="de-DE" dirty="0" err="1">
                <a:solidFill>
                  <a:schemeClr val="accent1">
                    <a:lumMod val="50000"/>
                  </a:schemeClr>
                </a:solidFill>
              </a:rPr>
              <a:t>k</a:t>
            </a:r>
            <a:r>
              <a:rPr lang="de-DE" dirty="0"/>
              <a:t>, soll jedes der </a:t>
            </a:r>
            <a:r>
              <a:rPr lang="de-DE">
                <a:solidFill>
                  <a:schemeClr val="accent1">
                    <a:lumMod val="50000"/>
                  </a:schemeClr>
                </a:solidFill>
              </a:rPr>
              <a:t>n</a:t>
            </a:r>
            <a:r>
              <a:rPr lang="de-DE"/>
              <a:t> </a:t>
            </a:r>
            <a:r>
              <a:rPr lang="de-DE" dirty="0"/>
              <a:t>Elemente, die betrachtet wurden, die gleiche Wahrscheinlichkeit haben, in die Teilmenge übernommen zu werden</a:t>
            </a:r>
          </a:p>
        </p:txBody>
      </p:sp>
      <p:sp>
        <p:nvSpPr>
          <p:cNvPr id="24582" name="Slide Number Placeholder 5"/>
          <p:cNvSpPr>
            <a:spLocks noGrp="1"/>
          </p:cNvSpPr>
          <p:nvPr>
            <p:ph type="sldNum" sz="quarter" idx="12"/>
          </p:nvPr>
        </p:nvSpPr>
        <p:spPr bwMode="auto">
          <a:noFill/>
          <a:ln>
            <a:miter lim="800000"/>
            <a:headEnd/>
            <a:tailEnd/>
          </a:ln>
        </p:spPr>
        <p:txBody>
          <a:bodyPr/>
          <a:lstStyle/>
          <a:p>
            <a:fld id="{DD20F55C-4A6D-46CD-9BD6-781AD4E03E79}" type="slidenum">
              <a:rPr lang="de-DE" smtClean="0"/>
              <a:pPr/>
              <a:t>39</a:t>
            </a:fld>
            <a:endParaRPr lang="de-DE" dirty="0"/>
          </a:p>
        </p:txBody>
      </p:sp>
      <p:sp>
        <p:nvSpPr>
          <p:cNvPr id="6" name="Footer Placeholder 4"/>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177509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p:txBody>
          <a:bodyPr wrap="square" tIns="45720" bIns="45720" numCol="1" anchorCtr="0" compatLnSpc="1">
            <a:prstTxWarp prst="textNoShape">
              <a:avLst/>
            </a:prstTxWarp>
          </a:bodyPr>
          <a:lstStyle/>
          <a:p>
            <a:pPr>
              <a:defRPr/>
            </a:pPr>
            <a:r>
              <a:rPr lang="de-DE" dirty="0"/>
              <a:t>Filterung von Datenströmen</a:t>
            </a:r>
          </a:p>
        </p:txBody>
      </p:sp>
      <p:sp>
        <p:nvSpPr>
          <p:cNvPr id="12291" name="Rectangle 3"/>
          <p:cNvSpPr>
            <a:spLocks noGrp="1"/>
          </p:cNvSpPr>
          <p:nvPr>
            <p:ph idx="1"/>
          </p:nvPr>
        </p:nvSpPr>
        <p:spPr>
          <a:xfrm>
            <a:off x="457200" y="1295400"/>
            <a:ext cx="8382000" cy="5257801"/>
          </a:xfrm>
        </p:spPr>
        <p:txBody>
          <a:bodyPr/>
          <a:lstStyle/>
          <a:p>
            <a:r>
              <a:rPr lang="de-DE" b="1" dirty="0"/>
              <a:t>Jedes Element eines Datenstroms ist ein Tupel</a:t>
            </a:r>
          </a:p>
          <a:p>
            <a:r>
              <a:rPr lang="de-DE" dirty="0"/>
              <a:t>Gegeben sei eine Liste von Schlüsseln</a:t>
            </a:r>
            <a:r>
              <a:rPr lang="de-DE" b="1" dirty="0"/>
              <a:t> S</a:t>
            </a:r>
          </a:p>
          <a:p>
            <a:r>
              <a:rPr lang="de-DE" b="1" dirty="0">
                <a:solidFill>
                  <a:srgbClr val="0000FF"/>
                </a:solidFill>
              </a:rPr>
              <a:t>Bestimme, welche Tupel eines Stroms in S sind</a:t>
            </a:r>
            <a:endParaRPr lang="de-DE" b="1" dirty="0">
              <a:solidFill>
                <a:schemeClr val="accent2"/>
              </a:solidFill>
            </a:endParaRPr>
          </a:p>
          <a:p>
            <a:r>
              <a:rPr lang="de-DE" b="1" dirty="0">
                <a:solidFill>
                  <a:srgbClr val="008000"/>
                </a:solidFill>
              </a:rPr>
              <a:t>Offensichtliche Lösung: </a:t>
            </a:r>
            <a:r>
              <a:rPr lang="de-DE" b="1" dirty="0"/>
              <a:t>Hashtabelle</a:t>
            </a:r>
          </a:p>
          <a:p>
            <a:pPr lvl="1"/>
            <a:r>
              <a:rPr lang="de-DE" dirty="0">
                <a:ea typeface="ＭＳ Ｐゴシック" pitchFamily="34" charset="-128"/>
                <a:cs typeface="ＭＳ Ｐゴシック" pitchFamily="34" charset="-128"/>
              </a:rPr>
              <a:t>Aber was machen wir, wenn </a:t>
            </a:r>
            <a:r>
              <a:rPr lang="de-DE" b="1" dirty="0">
                <a:solidFill>
                  <a:srgbClr val="D60093"/>
                </a:solidFill>
                <a:ea typeface="ＭＳ Ｐゴシック" pitchFamily="34" charset="-128"/>
                <a:cs typeface="ＭＳ Ｐゴシック" pitchFamily="34" charset="-128"/>
              </a:rPr>
              <a:t>nicht genügend Hauptspeicher bereitsteht</a:t>
            </a:r>
            <a:r>
              <a:rPr lang="de-DE" dirty="0">
                <a:ea typeface="ＭＳ Ｐゴシック" pitchFamily="34" charset="-128"/>
                <a:cs typeface="ＭＳ Ｐゴシック" pitchFamily="34" charset="-128"/>
              </a:rPr>
              <a:t>, um alle Elemente von </a:t>
            </a:r>
            <a:r>
              <a:rPr lang="de-DE" b="1" i="1" dirty="0">
                <a:ea typeface="ＭＳ Ｐゴシック" pitchFamily="34" charset="-128"/>
                <a:cs typeface="ＭＳ Ｐゴシック" pitchFamily="34" charset="-128"/>
              </a:rPr>
              <a:t>S</a:t>
            </a:r>
            <a:r>
              <a:rPr lang="de-DE" dirty="0">
                <a:ea typeface="ＭＳ Ｐゴシック" pitchFamily="34" charset="-128"/>
                <a:cs typeface="ＭＳ Ｐゴシック" pitchFamily="34" charset="-128"/>
              </a:rPr>
              <a:t> in einer Hashtabelle zu platzieren</a:t>
            </a:r>
          </a:p>
          <a:p>
            <a:pPr lvl="2"/>
            <a:r>
              <a:rPr lang="de-DE" dirty="0">
                <a:ea typeface="ＭＳ Ｐゴシック" pitchFamily="34" charset="-128"/>
                <a:cs typeface="ＭＳ Ｐゴシック" pitchFamily="34" charset="-128"/>
              </a:rPr>
              <a:t>Z.B. könnten wir Millionen von Filtern auf einem Strom evaluieren</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a:t>
            </a:fld>
            <a:endParaRPr lang="en-US" dirty="0"/>
          </a:p>
        </p:txBody>
      </p:sp>
      <p:sp>
        <p:nvSpPr>
          <p:cNvPr id="6" name="Footer Placeholder 5"/>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1902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Verwendung</a:t>
            </a:r>
            <a:r>
              <a:rPr lang="en-US" dirty="0">
                <a:ea typeface="+mj-ea"/>
              </a:rPr>
              <a:t> </a:t>
            </a:r>
            <a:r>
              <a:rPr lang="en-US" dirty="0" err="1">
                <a:ea typeface="+mj-ea"/>
              </a:rPr>
              <a:t>einer</a:t>
            </a:r>
            <a:r>
              <a:rPr lang="en-US" dirty="0">
                <a:ea typeface="+mj-ea"/>
              </a:rPr>
              <a:t> </a:t>
            </a:r>
            <a:r>
              <a:rPr lang="en-US" dirty="0" err="1">
                <a:ea typeface="+mj-ea"/>
              </a:rPr>
              <a:t>festgelegten</a:t>
            </a:r>
            <a:r>
              <a:rPr lang="en-US" dirty="0">
                <a:ea typeface="+mj-ea"/>
              </a:rPr>
              <a:t> </a:t>
            </a:r>
            <a:r>
              <a:rPr lang="en-US" dirty="0" err="1">
                <a:ea typeface="+mj-ea"/>
              </a:rPr>
              <a:t>Teilmenge</a:t>
            </a:r>
            <a:endParaRPr lang="en-US" dirty="0">
              <a:ea typeface="+mj-ea"/>
            </a:endParaRPr>
          </a:p>
        </p:txBody>
      </p:sp>
      <p:sp>
        <p:nvSpPr>
          <p:cNvPr id="3" name="Content Placeholder 2"/>
          <p:cNvSpPr>
            <a:spLocks noGrp="1"/>
          </p:cNvSpPr>
          <p:nvPr>
            <p:ph idx="1"/>
          </p:nvPr>
        </p:nvSpPr>
        <p:spPr>
          <a:xfrm>
            <a:off x="457200" y="1124744"/>
            <a:ext cx="8229600" cy="4968875"/>
          </a:xfrm>
        </p:spPr>
        <p:txBody>
          <a:bodyPr>
            <a:normAutofit/>
          </a:bodyPr>
          <a:lstStyle/>
          <a:p>
            <a:r>
              <a:rPr lang="en-US" b="1" dirty="0" err="1">
                <a:solidFill>
                  <a:srgbClr val="0000FF"/>
                </a:solidFill>
              </a:rPr>
              <a:t>Szenario</a:t>
            </a:r>
            <a:r>
              <a:rPr lang="en-US" b="1" dirty="0">
                <a:solidFill>
                  <a:srgbClr val="0000FF"/>
                </a:solidFill>
              </a:rPr>
              <a:t>:</a:t>
            </a:r>
            <a:r>
              <a:rPr lang="en-US" dirty="0"/>
              <a:t> </a:t>
            </a:r>
            <a:r>
              <a:rPr lang="en-US" dirty="0" err="1"/>
              <a:t>Auswertung</a:t>
            </a:r>
            <a:r>
              <a:rPr lang="en-US" dirty="0"/>
              <a:t> von </a:t>
            </a:r>
            <a:r>
              <a:rPr lang="en-US" dirty="0" err="1"/>
              <a:t>Anfragen</a:t>
            </a:r>
            <a:r>
              <a:rPr lang="en-US" dirty="0"/>
              <a:t> an </a:t>
            </a:r>
            <a:r>
              <a:rPr lang="en-US" dirty="0" err="1"/>
              <a:t>eine</a:t>
            </a:r>
            <a:r>
              <a:rPr lang="en-US" dirty="0"/>
              <a:t> </a:t>
            </a:r>
            <a:r>
              <a:rPr lang="en-US" dirty="0" err="1"/>
              <a:t>Suchmaschine</a:t>
            </a:r>
            <a:endParaRPr lang="en-US" dirty="0"/>
          </a:p>
          <a:p>
            <a:pPr lvl="1"/>
            <a:r>
              <a:rPr lang="en-US" b="1" dirty="0">
                <a:solidFill>
                  <a:srgbClr val="008000"/>
                </a:solidFill>
                <a:ea typeface="ＭＳ Ｐゴシック" pitchFamily="34" charset="-128"/>
              </a:rPr>
              <a:t>Strom von </a:t>
            </a:r>
            <a:r>
              <a:rPr lang="en-US" b="1" dirty="0" err="1">
                <a:solidFill>
                  <a:srgbClr val="008000"/>
                </a:solidFill>
                <a:ea typeface="ＭＳ Ｐゴシック" pitchFamily="34" charset="-128"/>
              </a:rPr>
              <a:t>Tupeln</a:t>
            </a:r>
            <a:r>
              <a:rPr lang="en-US" b="1" dirty="0">
                <a:solidFill>
                  <a:srgbClr val="008000"/>
                </a:solidFill>
                <a:ea typeface="ＭＳ Ｐゴシック" pitchFamily="34" charset="-128"/>
              </a:rPr>
              <a:t>:</a:t>
            </a:r>
            <a:r>
              <a:rPr lang="en-US" dirty="0">
                <a:solidFill>
                  <a:srgbClr val="008000"/>
                </a:solidFill>
                <a:ea typeface="ＭＳ Ｐゴシック" pitchFamily="34" charset="-128"/>
              </a:rPr>
              <a:t> </a:t>
            </a:r>
            <a:r>
              <a:rPr lang="en-US" dirty="0">
                <a:ea typeface="ＭＳ Ｐゴシック" pitchFamily="34" charset="-128"/>
              </a:rPr>
              <a:t>(user, query, time)</a:t>
            </a:r>
          </a:p>
          <a:p>
            <a:pPr lvl="1"/>
            <a:r>
              <a:rPr lang="en-US" b="1" dirty="0" err="1">
                <a:solidFill>
                  <a:srgbClr val="008000"/>
                </a:solidFill>
                <a:ea typeface="ＭＳ Ｐゴシック" pitchFamily="34" charset="-128"/>
              </a:rPr>
              <a:t>Stromanfrage</a:t>
            </a:r>
            <a:r>
              <a:rPr lang="en-US" b="1" dirty="0">
                <a:solidFill>
                  <a:srgbClr val="008000"/>
                </a:solidFill>
                <a:ea typeface="ＭＳ Ｐゴシック" pitchFamily="34" charset="-128"/>
              </a:rPr>
              <a:t>:</a:t>
            </a:r>
            <a:r>
              <a:rPr lang="en-US" dirty="0">
                <a:solidFill>
                  <a:srgbClr val="008000"/>
                </a:solidFill>
                <a:ea typeface="ＭＳ Ｐゴシック" pitchFamily="34" charset="-128"/>
              </a:rPr>
              <a:t> </a:t>
            </a:r>
            <a:r>
              <a:rPr lang="en-US" b="1" dirty="0">
                <a:ea typeface="ＭＳ Ｐゴシック" pitchFamily="34" charset="-128"/>
              </a:rPr>
              <a:t>How often did a user run the same query in a single day</a:t>
            </a:r>
          </a:p>
          <a:p>
            <a:pPr lvl="1"/>
            <a:r>
              <a:rPr lang="en-US" dirty="0">
                <a:ea typeface="ＭＳ Ｐゴシック" pitchFamily="34" charset="-128"/>
              </a:rPr>
              <a:t>Ann: </a:t>
            </a:r>
            <a:r>
              <a:rPr lang="en-US" dirty="0" err="1">
                <a:ea typeface="ＭＳ Ｐゴシック" pitchFamily="34" charset="-128"/>
              </a:rPr>
              <a:t>Platz</a:t>
            </a:r>
            <a:r>
              <a:rPr lang="en-US" dirty="0">
                <a:ea typeface="ＭＳ Ｐゴシック" pitchFamily="34" charset="-128"/>
              </a:rPr>
              <a:t> </a:t>
            </a:r>
            <a:r>
              <a:rPr lang="en-US" dirty="0" err="1">
                <a:ea typeface="ＭＳ Ｐゴシック" pitchFamily="34" charset="-128"/>
              </a:rPr>
              <a:t>für</a:t>
            </a:r>
            <a:r>
              <a:rPr lang="en-US" dirty="0">
                <a:ea typeface="ＭＳ Ｐゴシック" pitchFamily="34" charset="-128"/>
              </a:rPr>
              <a:t> </a:t>
            </a:r>
            <a:r>
              <a:rPr lang="en-US" b="1" dirty="0">
                <a:ea typeface="ＭＳ Ｐゴシック" pitchFamily="34" charset="-128"/>
              </a:rPr>
              <a:t>1/10</a:t>
            </a:r>
            <a:r>
              <a:rPr lang="en-US" dirty="0">
                <a:ea typeface="ＭＳ Ｐゴシック" pitchFamily="34" charset="-128"/>
              </a:rPr>
              <a:t> des </a:t>
            </a:r>
            <a:r>
              <a:rPr lang="en-US" dirty="0" err="1">
                <a:ea typeface="ＭＳ Ｐゴシック" pitchFamily="34" charset="-128"/>
              </a:rPr>
              <a:t>Stroms</a:t>
            </a:r>
            <a:endParaRPr lang="en-US" dirty="0">
              <a:ea typeface="ＭＳ Ｐゴシック" pitchFamily="34" charset="-128"/>
            </a:endParaRPr>
          </a:p>
          <a:p>
            <a:r>
              <a:rPr lang="en-US" b="1" dirty="0">
                <a:solidFill>
                  <a:srgbClr val="0000FF"/>
                </a:solidFill>
              </a:rPr>
              <a:t>Naive </a:t>
            </a:r>
            <a:r>
              <a:rPr lang="en-US" b="1" dirty="0" err="1">
                <a:solidFill>
                  <a:srgbClr val="0000FF"/>
                </a:solidFill>
              </a:rPr>
              <a:t>Lösung</a:t>
            </a:r>
            <a:r>
              <a:rPr lang="en-US" b="1" dirty="0">
                <a:solidFill>
                  <a:srgbClr val="0000FF"/>
                </a:solidFill>
              </a:rPr>
              <a:t>:</a:t>
            </a:r>
          </a:p>
          <a:p>
            <a:pPr lvl="1"/>
            <a:r>
              <a:rPr lang="en-US" dirty="0" err="1">
                <a:ea typeface="ＭＳ Ｐゴシック" pitchFamily="34" charset="-128"/>
              </a:rPr>
              <a:t>Generiere</a:t>
            </a:r>
            <a:r>
              <a:rPr lang="en-US" dirty="0">
                <a:ea typeface="ＭＳ Ｐゴシック" pitchFamily="34" charset="-128"/>
              </a:rPr>
              <a:t> </a:t>
            </a:r>
            <a:r>
              <a:rPr lang="en-US" dirty="0" err="1">
                <a:ea typeface="ＭＳ Ｐゴシック" pitchFamily="34" charset="-128"/>
              </a:rPr>
              <a:t>ganzzahlige</a:t>
            </a:r>
            <a:r>
              <a:rPr lang="en-US" dirty="0">
                <a:ea typeface="ＭＳ Ｐゴシック" pitchFamily="34" charset="-128"/>
              </a:rPr>
              <a:t> </a:t>
            </a:r>
            <a:r>
              <a:rPr lang="en-US" dirty="0" err="1">
                <a:ea typeface="ＭＳ Ｐゴシック" pitchFamily="34" charset="-128"/>
              </a:rPr>
              <a:t>Zufallszahl</a:t>
            </a:r>
            <a:r>
              <a:rPr lang="en-US" dirty="0">
                <a:ea typeface="ＭＳ Ｐゴシック" pitchFamily="34" charset="-128"/>
              </a:rPr>
              <a:t> </a:t>
            </a:r>
            <a:r>
              <a:rPr lang="en-US" b="1" dirty="0">
                <a:ea typeface="ＭＳ Ｐゴシック" pitchFamily="34" charset="-128"/>
              </a:rPr>
              <a:t>[0..9]</a:t>
            </a:r>
            <a:r>
              <a:rPr lang="en-US" dirty="0">
                <a:ea typeface="ＭＳ Ｐゴシック" pitchFamily="34" charset="-128"/>
              </a:rPr>
              <a:t> </a:t>
            </a:r>
            <a:r>
              <a:rPr lang="en-US" dirty="0" err="1">
                <a:ea typeface="ＭＳ Ｐゴシック" pitchFamily="34" charset="-128"/>
              </a:rPr>
              <a:t>für</a:t>
            </a:r>
            <a:r>
              <a:rPr lang="en-US" dirty="0">
                <a:ea typeface="ＭＳ Ｐゴシック" pitchFamily="34" charset="-128"/>
              </a:rPr>
              <a:t> </a:t>
            </a:r>
            <a:r>
              <a:rPr lang="en-US" dirty="0" err="1">
                <a:ea typeface="ＭＳ Ｐゴシック" pitchFamily="34" charset="-128"/>
              </a:rPr>
              <a:t>jede</a:t>
            </a:r>
            <a:r>
              <a:rPr lang="en-US" dirty="0">
                <a:ea typeface="ＭＳ Ｐゴシック" pitchFamily="34" charset="-128"/>
              </a:rPr>
              <a:t> </a:t>
            </a:r>
            <a:r>
              <a:rPr lang="en-US" dirty="0" err="1">
                <a:ea typeface="ＭＳ Ｐゴシック" pitchFamily="34" charset="-128"/>
              </a:rPr>
              <a:t>Anfrage</a:t>
            </a:r>
            <a:endParaRPr lang="en-US" dirty="0">
              <a:ea typeface="ＭＳ Ｐゴシック" pitchFamily="34" charset="-128"/>
            </a:endParaRPr>
          </a:p>
          <a:p>
            <a:pPr lvl="1"/>
            <a:r>
              <a:rPr lang="en-US" dirty="0" err="1">
                <a:ea typeface="ＭＳ Ｐゴシック" pitchFamily="34" charset="-128"/>
              </a:rPr>
              <a:t>Speichere</a:t>
            </a:r>
            <a:r>
              <a:rPr lang="en-US" dirty="0">
                <a:ea typeface="ＭＳ Ｐゴシック" pitchFamily="34" charset="-128"/>
              </a:rPr>
              <a:t> </a:t>
            </a:r>
            <a:r>
              <a:rPr lang="en-US" dirty="0" err="1">
                <a:ea typeface="ＭＳ Ｐゴシック" pitchFamily="34" charset="-128"/>
              </a:rPr>
              <a:t>Anfrage</a:t>
            </a:r>
            <a:r>
              <a:rPr lang="en-US" dirty="0">
                <a:ea typeface="ＭＳ Ｐゴシック" pitchFamily="34" charset="-128"/>
              </a:rPr>
              <a:t> falls </a:t>
            </a:r>
            <a:r>
              <a:rPr lang="en-US" dirty="0" err="1">
                <a:ea typeface="ＭＳ Ｐゴシック" pitchFamily="34" charset="-128"/>
              </a:rPr>
              <a:t>Zahl</a:t>
            </a:r>
            <a:r>
              <a:rPr lang="en-US" dirty="0">
                <a:ea typeface="ＭＳ Ｐゴシック" pitchFamily="34" charset="-128"/>
              </a:rPr>
              <a:t> = </a:t>
            </a:r>
            <a:r>
              <a:rPr lang="en-US" b="1" dirty="0">
                <a:ea typeface="ＭＳ Ｐゴシック" pitchFamily="34" charset="-128"/>
              </a:rPr>
              <a:t>0</a:t>
            </a:r>
            <a:r>
              <a:rPr lang="en-US" dirty="0">
                <a:ea typeface="ＭＳ Ｐゴシック" pitchFamily="34" charset="-128"/>
              </a:rPr>
              <a:t>, </a:t>
            </a:r>
            <a:r>
              <a:rPr lang="en-US" dirty="0" err="1">
                <a:ea typeface="ＭＳ Ｐゴシック" pitchFamily="34" charset="-128"/>
              </a:rPr>
              <a:t>sonst</a:t>
            </a:r>
            <a:r>
              <a:rPr lang="en-US" dirty="0">
                <a:ea typeface="ＭＳ Ｐゴシック" pitchFamily="34" charset="-128"/>
              </a:rPr>
              <a:t> </a:t>
            </a:r>
            <a:r>
              <a:rPr lang="en-US" dirty="0" err="1">
                <a:ea typeface="ＭＳ Ｐゴシック" pitchFamily="34" charset="-128"/>
              </a:rPr>
              <a:t>ignoriere</a:t>
            </a:r>
            <a:r>
              <a:rPr lang="en-US" dirty="0">
                <a:ea typeface="ＭＳ Ｐゴシック" pitchFamily="34" charset="-128"/>
              </a:rPr>
              <a:t> </a:t>
            </a:r>
            <a:r>
              <a:rPr lang="en-US" dirty="0" err="1">
                <a:ea typeface="ＭＳ Ｐゴシック" pitchFamily="34" charset="-128"/>
              </a:rPr>
              <a:t>Stromelement</a:t>
            </a:r>
            <a:r>
              <a:rPr lang="en-US" dirty="0">
                <a:ea typeface="ＭＳ Ｐゴシック" pitchFamily="34" charset="-128"/>
              </a:rPr>
              <a:t> (</a:t>
            </a:r>
            <a:r>
              <a:rPr lang="en-US" dirty="0" err="1">
                <a:ea typeface="ＭＳ Ｐゴシック" pitchFamily="34" charset="-128"/>
              </a:rPr>
              <a:t>eine</a:t>
            </a:r>
            <a:r>
              <a:rPr lang="en-US" dirty="0">
                <a:ea typeface="ＭＳ Ｐゴシック" pitchFamily="34" charset="-128"/>
              </a:rPr>
              <a:t> </a:t>
            </a:r>
            <a:r>
              <a:rPr lang="en-US" dirty="0" err="1">
                <a:ea typeface="ＭＳ Ｐゴシック" pitchFamily="34" charset="-128"/>
              </a:rPr>
              <a:t>Anfrage</a:t>
            </a:r>
            <a:r>
              <a:rPr lang="en-US" dirty="0">
                <a:ea typeface="ＭＳ Ｐゴシック" pitchFamily="34" charset="-128"/>
              </a:rPr>
              <a:t>) </a:t>
            </a:r>
          </a:p>
          <a:p>
            <a:endParaRPr lang="en-US" dirty="0"/>
          </a:p>
        </p:txBody>
      </p:sp>
      <p:sp>
        <p:nvSpPr>
          <p:cNvPr id="25606" name="Slide Number Placeholder 5"/>
          <p:cNvSpPr>
            <a:spLocks noGrp="1"/>
          </p:cNvSpPr>
          <p:nvPr>
            <p:ph type="sldNum" sz="quarter" idx="12"/>
          </p:nvPr>
        </p:nvSpPr>
        <p:spPr bwMode="auto">
          <a:noFill/>
          <a:ln>
            <a:miter lim="800000"/>
            <a:headEnd/>
            <a:tailEnd/>
          </a:ln>
        </p:spPr>
        <p:txBody>
          <a:bodyPr/>
          <a:lstStyle/>
          <a:p>
            <a:fld id="{85F71D2B-DD3B-423F-828A-39E9CD946191}" type="slidenum">
              <a:rPr lang="en-US"/>
              <a:pPr/>
              <a:t>40</a:t>
            </a:fld>
            <a:endParaRPr lang="en-US"/>
          </a:p>
        </p:txBody>
      </p:sp>
      <p:sp>
        <p:nvSpPr>
          <p:cNvPr id="6" name="Footer Placeholder 4">
            <a:extLst>
              <a:ext uri="{FF2B5EF4-FFF2-40B4-BE49-F238E27FC236}">
                <a16:creationId xmlns:a16="http://schemas.microsoft.com/office/drawing/2014/main" id="{B66BE4C0-E9A7-5549-8643-0B1329724C51}"/>
              </a:ext>
            </a:extLst>
          </p:cNvPr>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24499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Probleme</a:t>
            </a:r>
            <a:r>
              <a:rPr lang="en-US" dirty="0">
                <a:ea typeface="+mj-ea"/>
              </a:rPr>
              <a:t> des </a:t>
            </a:r>
            <a:r>
              <a:rPr lang="en-US" dirty="0" err="1">
                <a:ea typeface="+mj-ea"/>
              </a:rPr>
              <a:t>naiven</a:t>
            </a:r>
            <a:r>
              <a:rPr lang="en-US" dirty="0">
                <a:ea typeface="+mj-ea"/>
              </a:rPr>
              <a:t> </a:t>
            </a:r>
            <a:r>
              <a:rPr lang="en-US" dirty="0" err="1">
                <a:ea typeface="+mj-ea"/>
              </a:rPr>
              <a:t>Ansatzes</a:t>
            </a:r>
            <a:endParaRPr lang="en-US" dirty="0">
              <a:ea typeface="+mj-ea"/>
            </a:endParaRPr>
          </a:p>
        </p:txBody>
      </p:sp>
      <p:sp>
        <p:nvSpPr>
          <p:cNvPr id="3" name="Content Placeholder 2"/>
          <p:cNvSpPr>
            <a:spLocks noGrp="1"/>
          </p:cNvSpPr>
          <p:nvPr>
            <p:ph idx="1"/>
          </p:nvPr>
        </p:nvSpPr>
        <p:spPr>
          <a:xfrm>
            <a:off x="457200" y="1124744"/>
            <a:ext cx="8686800" cy="5562600"/>
          </a:xfrm>
        </p:spPr>
        <p:txBody>
          <a:bodyPr>
            <a:normAutofit/>
          </a:bodyPr>
          <a:lstStyle/>
          <a:p>
            <a:r>
              <a:rPr lang="en-US" sz="2400" b="1" dirty="0" err="1">
                <a:solidFill>
                  <a:srgbClr val="FF0066"/>
                </a:solidFill>
              </a:rPr>
              <a:t>Auswertung</a:t>
            </a:r>
            <a:r>
              <a:rPr lang="en-US" sz="2400" b="1" dirty="0">
                <a:solidFill>
                  <a:srgbClr val="FF0066"/>
                </a:solidFill>
              </a:rPr>
              <a:t> von: </a:t>
            </a:r>
            <a:r>
              <a:rPr lang="en-US" sz="2400" b="1" dirty="0" err="1">
                <a:solidFill>
                  <a:srgbClr val="0000FF"/>
                </a:solidFill>
              </a:rPr>
              <a:t>Welcher</a:t>
            </a:r>
            <a:r>
              <a:rPr lang="en-US" sz="2400" b="1" dirty="0">
                <a:solidFill>
                  <a:srgbClr val="0000FF"/>
                </a:solidFill>
              </a:rPr>
              <a:t> </a:t>
            </a:r>
            <a:r>
              <a:rPr lang="en-US" sz="2400" b="1" dirty="0" err="1">
                <a:solidFill>
                  <a:srgbClr val="0000FF"/>
                </a:solidFill>
              </a:rPr>
              <a:t>Bruchteil</a:t>
            </a:r>
            <a:r>
              <a:rPr lang="en-US" sz="2400" b="1" dirty="0">
                <a:solidFill>
                  <a:srgbClr val="0000FF"/>
                </a:solidFill>
              </a:rPr>
              <a:t> von </a:t>
            </a:r>
            <a:r>
              <a:rPr lang="en-US" sz="2400" b="1" dirty="0" err="1">
                <a:solidFill>
                  <a:srgbClr val="0000FF"/>
                </a:solidFill>
              </a:rPr>
              <a:t>verschiedenen</a:t>
            </a:r>
            <a:r>
              <a:rPr lang="en-US" sz="2400" b="1" dirty="0">
                <a:solidFill>
                  <a:srgbClr val="0000FF"/>
                </a:solidFill>
              </a:rPr>
              <a:t> </a:t>
            </a:r>
            <a:r>
              <a:rPr lang="en-US" sz="2400" b="1" dirty="0" err="1">
                <a:solidFill>
                  <a:srgbClr val="0000FF"/>
                </a:solidFill>
              </a:rPr>
              <a:t>Anfragen</a:t>
            </a:r>
            <a:r>
              <a:rPr lang="en-US" sz="2400" b="1" dirty="0">
                <a:solidFill>
                  <a:srgbClr val="0000FF"/>
                </a:solidFill>
              </a:rPr>
              <a:t> </a:t>
            </a:r>
            <a:r>
              <a:rPr lang="en-US" sz="2400" b="1" dirty="0" err="1">
                <a:solidFill>
                  <a:srgbClr val="0000FF"/>
                </a:solidFill>
              </a:rPr>
              <a:t>sind</a:t>
            </a:r>
            <a:r>
              <a:rPr lang="en-US" sz="2400" b="1" dirty="0">
                <a:solidFill>
                  <a:srgbClr val="0000FF"/>
                </a:solidFill>
              </a:rPr>
              <a:t> </a:t>
            </a:r>
            <a:r>
              <a:rPr lang="en-US" sz="2400" b="1" dirty="0" err="1">
                <a:solidFill>
                  <a:srgbClr val="0000FF"/>
                </a:solidFill>
              </a:rPr>
              <a:t>Duplikate</a:t>
            </a:r>
            <a:r>
              <a:rPr lang="en-US" sz="2400" b="1" dirty="0">
                <a:solidFill>
                  <a:srgbClr val="0000FF"/>
                </a:solidFill>
              </a:rPr>
              <a:t>?</a:t>
            </a:r>
          </a:p>
          <a:p>
            <a:pPr lvl="1"/>
            <a:r>
              <a:rPr lang="en-US" sz="2000" dirty="0" err="1">
                <a:solidFill>
                  <a:srgbClr val="008000"/>
                </a:solidFill>
              </a:rPr>
              <a:t>Nehme</a:t>
            </a:r>
            <a:r>
              <a:rPr lang="en-US" sz="2000" dirty="0">
                <a:solidFill>
                  <a:srgbClr val="008000"/>
                </a:solidFill>
              </a:rPr>
              <a:t> an, </a:t>
            </a:r>
            <a:r>
              <a:rPr lang="en-US" sz="2000" dirty="0" err="1">
                <a:solidFill>
                  <a:srgbClr val="008000"/>
                </a:solidFill>
              </a:rPr>
              <a:t>jeder</a:t>
            </a:r>
            <a:r>
              <a:rPr lang="en-US" sz="2000" dirty="0">
                <a:solidFill>
                  <a:srgbClr val="008000"/>
                </a:solidFill>
              </a:rPr>
              <a:t> </a:t>
            </a:r>
            <a:r>
              <a:rPr lang="en-US" sz="2000" dirty="0" err="1">
                <a:solidFill>
                  <a:srgbClr val="008000"/>
                </a:solidFill>
              </a:rPr>
              <a:t>Benutzer</a:t>
            </a:r>
            <a:r>
              <a:rPr lang="en-US" sz="2000" dirty="0">
                <a:solidFill>
                  <a:srgbClr val="008000"/>
                </a:solidFill>
              </a:rPr>
              <a:t> </a:t>
            </a:r>
            <a:r>
              <a:rPr lang="en-US" sz="2000" dirty="0" err="1">
                <a:solidFill>
                  <a:srgbClr val="008000"/>
                </a:solidFill>
              </a:rPr>
              <a:t>sendet</a:t>
            </a:r>
            <a:r>
              <a:rPr lang="en-US" sz="2000" dirty="0">
                <a:solidFill>
                  <a:srgbClr val="008000"/>
                </a:solidFill>
              </a:rPr>
              <a:t> </a:t>
            </a:r>
            <a:r>
              <a:rPr lang="en-US" sz="2000" b="1" i="1" dirty="0">
                <a:solidFill>
                  <a:srgbClr val="008000"/>
                </a:solidFill>
              </a:rPr>
              <a:t>x</a:t>
            </a:r>
            <a:r>
              <a:rPr lang="en-US" sz="2000" dirty="0">
                <a:solidFill>
                  <a:srgbClr val="008000"/>
                </a:solidFill>
              </a:rPr>
              <a:t> </a:t>
            </a:r>
            <a:r>
              <a:rPr lang="en-US" sz="2000" dirty="0" err="1">
                <a:solidFill>
                  <a:srgbClr val="008000"/>
                </a:solidFill>
              </a:rPr>
              <a:t>Anfragen</a:t>
            </a:r>
            <a:r>
              <a:rPr lang="en-US" sz="2000" dirty="0">
                <a:solidFill>
                  <a:srgbClr val="008000"/>
                </a:solidFill>
              </a:rPr>
              <a:t> </a:t>
            </a:r>
            <a:r>
              <a:rPr lang="en-US" sz="2000" dirty="0" err="1">
                <a:solidFill>
                  <a:srgbClr val="008000"/>
                </a:solidFill>
              </a:rPr>
              <a:t>einmal</a:t>
            </a:r>
            <a:r>
              <a:rPr lang="en-US" sz="2000" dirty="0">
                <a:solidFill>
                  <a:srgbClr val="008000"/>
                </a:solidFill>
              </a:rPr>
              <a:t> und </a:t>
            </a:r>
            <a:r>
              <a:rPr lang="en-US" sz="2000" b="1" i="1" dirty="0">
                <a:solidFill>
                  <a:srgbClr val="008000"/>
                </a:solidFill>
              </a:rPr>
              <a:t>d</a:t>
            </a:r>
            <a:r>
              <a:rPr lang="en-US" sz="2000" dirty="0">
                <a:solidFill>
                  <a:srgbClr val="008000"/>
                </a:solidFill>
              </a:rPr>
              <a:t> </a:t>
            </a:r>
            <a:r>
              <a:rPr lang="en-US" sz="2000" dirty="0" err="1">
                <a:solidFill>
                  <a:srgbClr val="008000"/>
                </a:solidFill>
              </a:rPr>
              <a:t>Anfragen</a:t>
            </a:r>
            <a:r>
              <a:rPr lang="en-US" sz="2000" dirty="0">
                <a:solidFill>
                  <a:srgbClr val="008000"/>
                </a:solidFill>
              </a:rPr>
              <a:t> </a:t>
            </a:r>
            <a:r>
              <a:rPr lang="en-US" sz="2000" dirty="0" err="1">
                <a:solidFill>
                  <a:srgbClr val="008000"/>
                </a:solidFill>
              </a:rPr>
              <a:t>zweimal</a:t>
            </a:r>
            <a:r>
              <a:rPr lang="en-US" sz="2000" dirty="0">
                <a:solidFill>
                  <a:srgbClr val="008000"/>
                </a:solidFill>
              </a:rPr>
              <a:t> (</a:t>
            </a:r>
            <a:r>
              <a:rPr lang="en-US" sz="2000" dirty="0" err="1">
                <a:solidFill>
                  <a:srgbClr val="008000"/>
                </a:solidFill>
              </a:rPr>
              <a:t>insgesamt</a:t>
            </a:r>
            <a:r>
              <a:rPr lang="en-US" sz="2000" dirty="0">
                <a:solidFill>
                  <a:srgbClr val="008000"/>
                </a:solidFill>
              </a:rPr>
              <a:t> also </a:t>
            </a:r>
            <a:r>
              <a:rPr lang="en-US" sz="2000" b="1" i="1" dirty="0">
                <a:solidFill>
                  <a:srgbClr val="008000"/>
                </a:solidFill>
              </a:rPr>
              <a:t>x</a:t>
            </a:r>
            <a:r>
              <a:rPr lang="en-US" sz="2000" b="1" dirty="0">
                <a:solidFill>
                  <a:srgbClr val="008000"/>
                </a:solidFill>
              </a:rPr>
              <a:t>+2</a:t>
            </a:r>
            <a:r>
              <a:rPr lang="en-US" sz="2000" b="1" i="1" dirty="0">
                <a:solidFill>
                  <a:srgbClr val="008000"/>
                </a:solidFill>
              </a:rPr>
              <a:t>d</a:t>
            </a:r>
            <a:r>
              <a:rPr lang="en-US" sz="2000" dirty="0">
                <a:solidFill>
                  <a:srgbClr val="008000"/>
                </a:solidFill>
              </a:rPr>
              <a:t> </a:t>
            </a:r>
            <a:r>
              <a:rPr lang="en-US" sz="2000" dirty="0" err="1">
                <a:solidFill>
                  <a:srgbClr val="008000"/>
                </a:solidFill>
              </a:rPr>
              <a:t>Anfragen</a:t>
            </a:r>
            <a:r>
              <a:rPr lang="en-US" sz="2000" dirty="0">
                <a:solidFill>
                  <a:srgbClr val="008000"/>
                </a:solidFill>
              </a:rPr>
              <a:t>)</a:t>
            </a:r>
          </a:p>
          <a:p>
            <a:pPr lvl="2"/>
            <a:r>
              <a:rPr lang="en-US" sz="1800" b="1" dirty="0" err="1">
                <a:solidFill>
                  <a:srgbClr val="0000FF"/>
                </a:solidFill>
                <a:ea typeface="ＭＳ Ｐゴシック" pitchFamily="34" charset="-128"/>
              </a:rPr>
              <a:t>Korrekte</a:t>
            </a:r>
            <a:r>
              <a:rPr lang="en-US" sz="1800" b="1" dirty="0">
                <a:solidFill>
                  <a:srgbClr val="0000FF"/>
                </a:solidFill>
                <a:ea typeface="ＭＳ Ｐゴシック" pitchFamily="34" charset="-128"/>
              </a:rPr>
              <a:t> </a:t>
            </a:r>
            <a:r>
              <a:rPr lang="en-US" sz="1800" b="1" dirty="0" err="1">
                <a:solidFill>
                  <a:srgbClr val="0000FF"/>
                </a:solidFill>
                <a:ea typeface="ＭＳ Ｐゴシック" pitchFamily="34" charset="-128"/>
              </a:rPr>
              <a:t>Antwort</a:t>
            </a:r>
            <a:r>
              <a:rPr lang="en-US" sz="1800" b="1" dirty="0">
                <a:solidFill>
                  <a:srgbClr val="0000FF"/>
                </a:solidFill>
                <a:ea typeface="ＭＳ Ｐゴシック" pitchFamily="34" charset="-128"/>
              </a:rPr>
              <a:t>:</a:t>
            </a:r>
            <a:r>
              <a:rPr lang="en-US" sz="1800" dirty="0">
                <a:solidFill>
                  <a:srgbClr val="0000FF"/>
                </a:solidFill>
                <a:ea typeface="ＭＳ Ｐゴシック" pitchFamily="34" charset="-128"/>
              </a:rPr>
              <a:t> </a:t>
            </a:r>
            <a:r>
              <a:rPr lang="en-US" sz="1800" b="1" i="1" dirty="0">
                <a:ea typeface="ＭＳ Ｐゴシック" pitchFamily="34" charset="-128"/>
              </a:rPr>
              <a:t>d</a:t>
            </a:r>
            <a:r>
              <a:rPr lang="en-US" sz="1800" b="1" dirty="0">
                <a:ea typeface="ＭＳ Ｐゴシック" pitchFamily="34" charset="-128"/>
              </a:rPr>
              <a:t>/(</a:t>
            </a:r>
            <a:r>
              <a:rPr lang="en-US" sz="1800" b="1" i="1" dirty="0" err="1">
                <a:ea typeface="ＭＳ Ｐゴシック" pitchFamily="34" charset="-128"/>
              </a:rPr>
              <a:t>x</a:t>
            </a:r>
            <a:r>
              <a:rPr lang="en-US" sz="1800" b="1" dirty="0" err="1">
                <a:ea typeface="ＭＳ Ｐゴシック" pitchFamily="34" charset="-128"/>
              </a:rPr>
              <a:t>+</a:t>
            </a:r>
            <a:r>
              <a:rPr lang="en-US" sz="1800" b="1" i="1" dirty="0" err="1">
                <a:ea typeface="ＭＳ Ｐゴシック" pitchFamily="34" charset="-128"/>
              </a:rPr>
              <a:t>d</a:t>
            </a:r>
            <a:r>
              <a:rPr lang="en-US" sz="1800" b="1" dirty="0">
                <a:ea typeface="ＭＳ Ｐゴシック" pitchFamily="34" charset="-128"/>
              </a:rPr>
              <a:t>)</a:t>
            </a:r>
          </a:p>
          <a:p>
            <a:pPr lvl="1"/>
            <a:r>
              <a:rPr lang="en-US" sz="2000" b="1" dirty="0" err="1">
                <a:ea typeface="ＭＳ Ｐゴシック" pitchFamily="34" charset="-128"/>
              </a:rPr>
              <a:t>Vorgeschlagene</a:t>
            </a:r>
            <a:r>
              <a:rPr lang="en-US" sz="2000" b="1" dirty="0">
                <a:ea typeface="ＭＳ Ｐゴシック" pitchFamily="34" charset="-128"/>
              </a:rPr>
              <a:t> </a:t>
            </a:r>
            <a:r>
              <a:rPr lang="en-US" sz="2000" b="1" dirty="0" err="1">
                <a:ea typeface="ＭＳ Ｐゴシック" pitchFamily="34" charset="-128"/>
              </a:rPr>
              <a:t>Lösung</a:t>
            </a:r>
            <a:r>
              <a:rPr lang="en-US" sz="2000" b="1" dirty="0">
                <a:ea typeface="ＭＳ Ｐゴシック" pitchFamily="34" charset="-128"/>
              </a:rPr>
              <a:t>: </a:t>
            </a:r>
            <a:r>
              <a:rPr lang="en-US" sz="2000" b="1" dirty="0" err="1">
                <a:solidFill>
                  <a:srgbClr val="FF0066"/>
                </a:solidFill>
                <a:ea typeface="ＭＳ Ｐゴシック" pitchFamily="34" charset="-128"/>
              </a:rPr>
              <a:t>Verwende</a:t>
            </a:r>
            <a:r>
              <a:rPr lang="en-US" sz="2000" b="1" dirty="0">
                <a:solidFill>
                  <a:srgbClr val="FF0066"/>
                </a:solidFill>
                <a:ea typeface="ＭＳ Ｐゴシック" pitchFamily="34" charset="-128"/>
              </a:rPr>
              <a:t> 10% der </a:t>
            </a:r>
            <a:r>
              <a:rPr lang="en-US" sz="2000" b="1" dirty="0" err="1">
                <a:solidFill>
                  <a:srgbClr val="FF0066"/>
                </a:solidFill>
                <a:ea typeface="ＭＳ Ｐゴシック" pitchFamily="34" charset="-128"/>
              </a:rPr>
              <a:t>auftretenden</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Anfragen</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aus</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dem</a:t>
            </a:r>
            <a:r>
              <a:rPr lang="en-US" sz="2000" b="1" dirty="0">
                <a:solidFill>
                  <a:srgbClr val="FF0066"/>
                </a:solidFill>
                <a:ea typeface="ＭＳ Ｐゴシック" pitchFamily="34" charset="-128"/>
              </a:rPr>
              <a:t> Strom</a:t>
            </a:r>
          </a:p>
          <a:p>
            <a:pPr lvl="2"/>
            <a:r>
              <a:rPr lang="en-US" sz="1800" b="1" dirty="0">
                <a:solidFill>
                  <a:srgbClr val="FF0066"/>
                </a:solidFill>
                <a:ea typeface="ＭＳ Ｐゴシック" pitchFamily="34" charset="-128"/>
              </a:rPr>
              <a:t>Problem: </a:t>
            </a:r>
            <a:r>
              <a:rPr lang="en-US" sz="1800" b="1" dirty="0" err="1">
                <a:solidFill>
                  <a:srgbClr val="FF0066"/>
                </a:solidFill>
                <a:ea typeface="ＭＳ Ｐゴシック" pitchFamily="34" charset="-128"/>
              </a:rPr>
              <a:t>Nicht</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jede</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Mehrfachanfrage</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tritt</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mehrfach</a:t>
            </a:r>
            <a:r>
              <a:rPr lang="en-US" sz="1800" b="1" dirty="0">
                <a:solidFill>
                  <a:srgbClr val="FF0066"/>
                </a:solidFill>
                <a:ea typeface="ＭＳ Ｐゴシック" pitchFamily="34" charset="-128"/>
              </a:rPr>
              <a:t> in der </a:t>
            </a:r>
            <a:r>
              <a:rPr lang="en-US" sz="1800" b="1" dirty="0" err="1">
                <a:solidFill>
                  <a:srgbClr val="FF0066"/>
                </a:solidFill>
                <a:ea typeface="ＭＳ Ｐゴシック" pitchFamily="34" charset="-128"/>
              </a:rPr>
              <a:t>Stichprobe</a:t>
            </a:r>
            <a:r>
              <a:rPr lang="en-US" sz="1800" b="1" dirty="0">
                <a:solidFill>
                  <a:srgbClr val="FF0066"/>
                </a:solidFill>
                <a:ea typeface="ＭＳ Ｐゴシック" pitchFamily="34" charset="-128"/>
              </a:rPr>
              <a:t> auf!</a:t>
            </a:r>
          </a:p>
          <a:p>
            <a:pPr lvl="2"/>
            <a:r>
              <a:rPr lang="en-US" sz="1800" b="1" dirty="0" err="1">
                <a:solidFill>
                  <a:srgbClr val="FF0066"/>
                </a:solidFill>
                <a:ea typeface="ＭＳ Ｐゴシック" pitchFamily="34" charset="-128"/>
              </a:rPr>
              <a:t>Ergebnis</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wird</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verfälscht</a:t>
            </a:r>
            <a:r>
              <a:rPr lang="en-US" sz="1800" b="1" dirty="0">
                <a:solidFill>
                  <a:srgbClr val="FF0066"/>
                </a:solidFill>
                <a:ea typeface="ＭＳ Ｐゴシック" pitchFamily="34" charset="-128"/>
              </a:rPr>
              <a:t>.</a:t>
            </a:r>
          </a:p>
        </p:txBody>
      </p:sp>
      <p:sp>
        <p:nvSpPr>
          <p:cNvPr id="26630" name="Slide Number Placeholder 5"/>
          <p:cNvSpPr>
            <a:spLocks noGrp="1"/>
          </p:cNvSpPr>
          <p:nvPr>
            <p:ph type="sldNum" sz="quarter" idx="12"/>
          </p:nvPr>
        </p:nvSpPr>
        <p:spPr bwMode="auto">
          <a:noFill/>
          <a:ln>
            <a:miter lim="800000"/>
            <a:headEnd/>
            <a:tailEnd/>
          </a:ln>
        </p:spPr>
        <p:txBody>
          <a:bodyPr/>
          <a:lstStyle/>
          <a:p>
            <a:fld id="{98E6BFDC-6A93-4FDB-88E4-222467317FCC}" type="slidenum">
              <a:rPr lang="en-US"/>
              <a:pPr/>
              <a:t>41</a:t>
            </a:fld>
            <a:endParaRPr lang="en-US"/>
          </a:p>
        </p:txBody>
      </p:sp>
      <p:sp>
        <p:nvSpPr>
          <p:cNvPr id="7" name="Footer Placeholder 4">
            <a:extLst>
              <a:ext uri="{FF2B5EF4-FFF2-40B4-BE49-F238E27FC236}">
                <a16:creationId xmlns:a16="http://schemas.microsoft.com/office/drawing/2014/main" id="{5D5EF7F1-09F8-8E46-AF79-673AE15F694F}"/>
              </a:ext>
            </a:extLst>
          </p:cNvPr>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31089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Probleme</a:t>
            </a:r>
            <a:r>
              <a:rPr lang="en-US" dirty="0">
                <a:ea typeface="+mj-ea"/>
              </a:rPr>
              <a:t> des </a:t>
            </a:r>
            <a:r>
              <a:rPr lang="en-US" dirty="0" err="1">
                <a:ea typeface="+mj-ea"/>
              </a:rPr>
              <a:t>naiven</a:t>
            </a:r>
            <a:r>
              <a:rPr lang="en-US" dirty="0">
                <a:ea typeface="+mj-ea"/>
              </a:rPr>
              <a:t> </a:t>
            </a:r>
            <a:r>
              <a:rPr lang="en-US" dirty="0" err="1">
                <a:ea typeface="+mj-ea"/>
              </a:rPr>
              <a:t>Ansatzes</a:t>
            </a:r>
            <a:endParaRPr lang="en-US" dirty="0">
              <a:ea typeface="+mj-ea"/>
            </a:endParaRPr>
          </a:p>
        </p:txBody>
      </p:sp>
      <p:sp>
        <p:nvSpPr>
          <p:cNvPr id="3" name="Content Placeholder 2"/>
          <p:cNvSpPr>
            <a:spLocks noGrp="1"/>
          </p:cNvSpPr>
          <p:nvPr>
            <p:ph idx="1"/>
          </p:nvPr>
        </p:nvSpPr>
        <p:spPr>
          <a:xfrm>
            <a:off x="228600" y="1128053"/>
            <a:ext cx="8686800" cy="5184576"/>
          </a:xfrm>
        </p:spPr>
        <p:txBody>
          <a:bodyPr>
            <a:normAutofit fontScale="92500"/>
          </a:bodyPr>
          <a:lstStyle/>
          <a:p>
            <a:r>
              <a:rPr lang="en-US" sz="2400" b="1" dirty="0" err="1">
                <a:solidFill>
                  <a:srgbClr val="FF0066"/>
                </a:solidFill>
              </a:rPr>
              <a:t>Auswertung</a:t>
            </a:r>
            <a:r>
              <a:rPr lang="en-US" sz="2400" b="1" dirty="0">
                <a:solidFill>
                  <a:srgbClr val="FF0066"/>
                </a:solidFill>
              </a:rPr>
              <a:t> von: </a:t>
            </a:r>
            <a:r>
              <a:rPr lang="en-US" sz="2400" b="1" dirty="0" err="1">
                <a:solidFill>
                  <a:srgbClr val="0000FF"/>
                </a:solidFill>
              </a:rPr>
              <a:t>Welcher</a:t>
            </a:r>
            <a:r>
              <a:rPr lang="en-US" sz="2400" b="1" dirty="0">
                <a:solidFill>
                  <a:srgbClr val="0000FF"/>
                </a:solidFill>
              </a:rPr>
              <a:t> </a:t>
            </a:r>
            <a:r>
              <a:rPr lang="en-US" sz="2400" b="1" dirty="0" err="1">
                <a:solidFill>
                  <a:srgbClr val="0000FF"/>
                </a:solidFill>
              </a:rPr>
              <a:t>Bruchteil</a:t>
            </a:r>
            <a:r>
              <a:rPr lang="en-US" sz="2400" b="1" dirty="0">
                <a:solidFill>
                  <a:srgbClr val="0000FF"/>
                </a:solidFill>
              </a:rPr>
              <a:t> von </a:t>
            </a:r>
            <a:r>
              <a:rPr lang="en-US" sz="2400" b="1" dirty="0" err="1">
                <a:solidFill>
                  <a:srgbClr val="0000FF"/>
                </a:solidFill>
              </a:rPr>
              <a:t>verschiedenen</a:t>
            </a:r>
            <a:r>
              <a:rPr lang="en-US" sz="2400" b="1" dirty="0">
                <a:solidFill>
                  <a:srgbClr val="0000FF"/>
                </a:solidFill>
              </a:rPr>
              <a:t> </a:t>
            </a:r>
            <a:r>
              <a:rPr lang="en-US" sz="2400" b="1" dirty="0" err="1">
                <a:solidFill>
                  <a:srgbClr val="0000FF"/>
                </a:solidFill>
              </a:rPr>
              <a:t>Anfragen</a:t>
            </a:r>
            <a:r>
              <a:rPr lang="en-US" sz="2400" b="1" dirty="0">
                <a:solidFill>
                  <a:srgbClr val="0000FF"/>
                </a:solidFill>
              </a:rPr>
              <a:t> </a:t>
            </a:r>
            <a:r>
              <a:rPr lang="en-US" sz="2400" b="1" dirty="0" err="1">
                <a:solidFill>
                  <a:srgbClr val="0000FF"/>
                </a:solidFill>
              </a:rPr>
              <a:t>sind</a:t>
            </a:r>
            <a:r>
              <a:rPr lang="en-US" sz="2400" b="1" dirty="0">
                <a:solidFill>
                  <a:srgbClr val="0000FF"/>
                </a:solidFill>
              </a:rPr>
              <a:t> </a:t>
            </a:r>
            <a:r>
              <a:rPr lang="en-US" sz="2400" b="1" dirty="0" err="1">
                <a:solidFill>
                  <a:srgbClr val="0000FF"/>
                </a:solidFill>
              </a:rPr>
              <a:t>Duplikate</a:t>
            </a:r>
            <a:r>
              <a:rPr lang="en-US" sz="2400" b="1" dirty="0">
                <a:solidFill>
                  <a:srgbClr val="0000FF"/>
                </a:solidFill>
              </a:rPr>
              <a:t>?</a:t>
            </a:r>
          </a:p>
          <a:p>
            <a:pPr lvl="1"/>
            <a:r>
              <a:rPr lang="en-US" sz="2000" dirty="0" err="1">
                <a:solidFill>
                  <a:srgbClr val="008000"/>
                </a:solidFill>
              </a:rPr>
              <a:t>Nehme</a:t>
            </a:r>
            <a:r>
              <a:rPr lang="en-US" sz="2000" dirty="0">
                <a:solidFill>
                  <a:srgbClr val="008000"/>
                </a:solidFill>
              </a:rPr>
              <a:t> an, </a:t>
            </a:r>
            <a:r>
              <a:rPr lang="en-US" sz="2000" dirty="0" err="1">
                <a:solidFill>
                  <a:srgbClr val="008000"/>
                </a:solidFill>
              </a:rPr>
              <a:t>jeder</a:t>
            </a:r>
            <a:r>
              <a:rPr lang="en-US" sz="2000" dirty="0">
                <a:solidFill>
                  <a:srgbClr val="008000"/>
                </a:solidFill>
              </a:rPr>
              <a:t> </a:t>
            </a:r>
            <a:r>
              <a:rPr lang="en-US" sz="2000" dirty="0" err="1">
                <a:solidFill>
                  <a:srgbClr val="008000"/>
                </a:solidFill>
              </a:rPr>
              <a:t>Benutzer</a:t>
            </a:r>
            <a:r>
              <a:rPr lang="en-US" sz="2000" dirty="0">
                <a:solidFill>
                  <a:srgbClr val="008000"/>
                </a:solidFill>
              </a:rPr>
              <a:t> </a:t>
            </a:r>
            <a:r>
              <a:rPr lang="en-US" sz="2000" dirty="0" err="1">
                <a:solidFill>
                  <a:srgbClr val="008000"/>
                </a:solidFill>
              </a:rPr>
              <a:t>sendet</a:t>
            </a:r>
            <a:r>
              <a:rPr lang="en-US" sz="2000" dirty="0">
                <a:solidFill>
                  <a:srgbClr val="008000"/>
                </a:solidFill>
              </a:rPr>
              <a:t> </a:t>
            </a:r>
            <a:r>
              <a:rPr lang="en-US" sz="2000" b="1" i="1" dirty="0">
                <a:solidFill>
                  <a:srgbClr val="008000"/>
                </a:solidFill>
              </a:rPr>
              <a:t>x</a:t>
            </a:r>
            <a:r>
              <a:rPr lang="en-US" sz="2000" dirty="0">
                <a:solidFill>
                  <a:srgbClr val="008000"/>
                </a:solidFill>
              </a:rPr>
              <a:t> </a:t>
            </a:r>
            <a:r>
              <a:rPr lang="en-US" sz="2000" dirty="0" err="1">
                <a:solidFill>
                  <a:srgbClr val="008000"/>
                </a:solidFill>
              </a:rPr>
              <a:t>Anfragen</a:t>
            </a:r>
            <a:r>
              <a:rPr lang="en-US" sz="2000" dirty="0">
                <a:solidFill>
                  <a:srgbClr val="008000"/>
                </a:solidFill>
              </a:rPr>
              <a:t> </a:t>
            </a:r>
            <a:r>
              <a:rPr lang="en-US" sz="2000" dirty="0" err="1">
                <a:solidFill>
                  <a:srgbClr val="008000"/>
                </a:solidFill>
              </a:rPr>
              <a:t>einmal</a:t>
            </a:r>
            <a:r>
              <a:rPr lang="en-US" sz="2000" dirty="0">
                <a:solidFill>
                  <a:srgbClr val="008000"/>
                </a:solidFill>
              </a:rPr>
              <a:t> und </a:t>
            </a:r>
            <a:r>
              <a:rPr lang="en-US" sz="2000" b="1" i="1" dirty="0">
                <a:solidFill>
                  <a:srgbClr val="008000"/>
                </a:solidFill>
              </a:rPr>
              <a:t>d</a:t>
            </a:r>
            <a:r>
              <a:rPr lang="en-US" sz="2000" dirty="0">
                <a:solidFill>
                  <a:srgbClr val="008000"/>
                </a:solidFill>
              </a:rPr>
              <a:t> </a:t>
            </a:r>
            <a:r>
              <a:rPr lang="en-US" sz="2000" dirty="0" err="1">
                <a:solidFill>
                  <a:srgbClr val="008000"/>
                </a:solidFill>
              </a:rPr>
              <a:t>Anfragen</a:t>
            </a:r>
            <a:r>
              <a:rPr lang="en-US" sz="2000" dirty="0">
                <a:solidFill>
                  <a:srgbClr val="008000"/>
                </a:solidFill>
              </a:rPr>
              <a:t> </a:t>
            </a:r>
            <a:r>
              <a:rPr lang="en-US" sz="2000" dirty="0" err="1">
                <a:solidFill>
                  <a:srgbClr val="008000"/>
                </a:solidFill>
              </a:rPr>
              <a:t>zweimal</a:t>
            </a:r>
            <a:r>
              <a:rPr lang="en-US" sz="2000" dirty="0">
                <a:solidFill>
                  <a:srgbClr val="008000"/>
                </a:solidFill>
              </a:rPr>
              <a:t> (</a:t>
            </a:r>
            <a:r>
              <a:rPr lang="en-US" sz="2000" dirty="0" err="1">
                <a:solidFill>
                  <a:srgbClr val="008000"/>
                </a:solidFill>
              </a:rPr>
              <a:t>insgesamt</a:t>
            </a:r>
            <a:r>
              <a:rPr lang="en-US" sz="2000" dirty="0">
                <a:solidFill>
                  <a:srgbClr val="008000"/>
                </a:solidFill>
              </a:rPr>
              <a:t> also </a:t>
            </a:r>
            <a:r>
              <a:rPr lang="en-US" sz="2000" b="1" i="1" dirty="0">
                <a:solidFill>
                  <a:srgbClr val="008000"/>
                </a:solidFill>
              </a:rPr>
              <a:t>x</a:t>
            </a:r>
            <a:r>
              <a:rPr lang="en-US" sz="2000" b="1" dirty="0">
                <a:solidFill>
                  <a:srgbClr val="008000"/>
                </a:solidFill>
              </a:rPr>
              <a:t>+2</a:t>
            </a:r>
            <a:r>
              <a:rPr lang="en-US" sz="2000" b="1" i="1" dirty="0">
                <a:solidFill>
                  <a:srgbClr val="008000"/>
                </a:solidFill>
              </a:rPr>
              <a:t>d</a:t>
            </a:r>
            <a:r>
              <a:rPr lang="en-US" sz="2000" dirty="0">
                <a:solidFill>
                  <a:srgbClr val="008000"/>
                </a:solidFill>
              </a:rPr>
              <a:t> </a:t>
            </a:r>
            <a:r>
              <a:rPr lang="en-US" sz="2000" dirty="0" err="1">
                <a:solidFill>
                  <a:srgbClr val="008000"/>
                </a:solidFill>
              </a:rPr>
              <a:t>Anfragen</a:t>
            </a:r>
            <a:r>
              <a:rPr lang="en-US" sz="2000" dirty="0">
                <a:solidFill>
                  <a:srgbClr val="008000"/>
                </a:solidFill>
              </a:rPr>
              <a:t>)</a:t>
            </a:r>
          </a:p>
          <a:p>
            <a:pPr lvl="2"/>
            <a:r>
              <a:rPr lang="en-US" sz="1800" b="1" dirty="0" err="1">
                <a:solidFill>
                  <a:srgbClr val="0000FF"/>
                </a:solidFill>
                <a:ea typeface="ＭＳ Ｐゴシック" pitchFamily="34" charset="-128"/>
              </a:rPr>
              <a:t>Korrekte</a:t>
            </a:r>
            <a:r>
              <a:rPr lang="en-US" sz="1800" b="1" dirty="0">
                <a:solidFill>
                  <a:srgbClr val="0000FF"/>
                </a:solidFill>
                <a:ea typeface="ＭＳ Ｐゴシック" pitchFamily="34" charset="-128"/>
              </a:rPr>
              <a:t> </a:t>
            </a:r>
            <a:r>
              <a:rPr lang="en-US" sz="1800" b="1" dirty="0" err="1">
                <a:solidFill>
                  <a:srgbClr val="0000FF"/>
                </a:solidFill>
                <a:ea typeface="ＭＳ Ｐゴシック" pitchFamily="34" charset="-128"/>
              </a:rPr>
              <a:t>Antwort</a:t>
            </a:r>
            <a:r>
              <a:rPr lang="en-US" sz="1800" b="1" dirty="0">
                <a:solidFill>
                  <a:srgbClr val="0000FF"/>
                </a:solidFill>
                <a:ea typeface="ＭＳ Ｐゴシック" pitchFamily="34" charset="-128"/>
              </a:rPr>
              <a:t>:</a:t>
            </a:r>
            <a:r>
              <a:rPr lang="en-US" sz="1800" dirty="0">
                <a:solidFill>
                  <a:srgbClr val="0000FF"/>
                </a:solidFill>
                <a:ea typeface="ＭＳ Ｐゴシック" pitchFamily="34" charset="-128"/>
              </a:rPr>
              <a:t> </a:t>
            </a:r>
            <a:r>
              <a:rPr lang="en-US" sz="1800" b="1" i="1" dirty="0">
                <a:ea typeface="ＭＳ Ｐゴシック" pitchFamily="34" charset="-128"/>
              </a:rPr>
              <a:t>d</a:t>
            </a:r>
            <a:r>
              <a:rPr lang="en-US" sz="1800" b="1" dirty="0">
                <a:ea typeface="ＭＳ Ｐゴシック" pitchFamily="34" charset="-128"/>
              </a:rPr>
              <a:t>/(</a:t>
            </a:r>
            <a:r>
              <a:rPr lang="en-US" sz="1800" b="1" i="1" dirty="0" err="1">
                <a:ea typeface="ＭＳ Ｐゴシック" pitchFamily="34" charset="-128"/>
              </a:rPr>
              <a:t>x</a:t>
            </a:r>
            <a:r>
              <a:rPr lang="en-US" sz="1800" b="1" dirty="0" err="1">
                <a:ea typeface="ＭＳ Ｐゴシック" pitchFamily="34" charset="-128"/>
              </a:rPr>
              <a:t>+</a:t>
            </a:r>
            <a:r>
              <a:rPr lang="en-US" sz="1800" b="1" i="1" dirty="0" err="1">
                <a:ea typeface="ＭＳ Ｐゴシック" pitchFamily="34" charset="-128"/>
              </a:rPr>
              <a:t>d</a:t>
            </a:r>
            <a:r>
              <a:rPr lang="en-US" sz="1800" b="1" dirty="0">
                <a:ea typeface="ＭＳ Ｐゴシック" pitchFamily="34" charset="-128"/>
              </a:rPr>
              <a:t>)</a:t>
            </a:r>
          </a:p>
          <a:p>
            <a:pPr lvl="1"/>
            <a:r>
              <a:rPr lang="en-US" sz="2000" b="1" dirty="0" err="1">
                <a:ea typeface="ＭＳ Ｐゴシック" pitchFamily="34" charset="-128"/>
              </a:rPr>
              <a:t>Vorgeschlagene</a:t>
            </a:r>
            <a:r>
              <a:rPr lang="en-US" sz="2000" b="1" dirty="0">
                <a:ea typeface="ＭＳ Ｐゴシック" pitchFamily="34" charset="-128"/>
              </a:rPr>
              <a:t> </a:t>
            </a:r>
            <a:r>
              <a:rPr lang="en-US" sz="2000" b="1" dirty="0" err="1">
                <a:ea typeface="ＭＳ Ｐゴシック" pitchFamily="34" charset="-128"/>
              </a:rPr>
              <a:t>Lösung</a:t>
            </a:r>
            <a:r>
              <a:rPr lang="en-US" sz="2000" b="1" dirty="0">
                <a:ea typeface="ＭＳ Ｐゴシック" pitchFamily="34" charset="-128"/>
              </a:rPr>
              <a:t>: </a:t>
            </a:r>
            <a:r>
              <a:rPr lang="en-US" sz="2000" b="1" dirty="0" err="1">
                <a:solidFill>
                  <a:srgbClr val="FF0066"/>
                </a:solidFill>
                <a:ea typeface="ＭＳ Ｐゴシック" pitchFamily="34" charset="-128"/>
              </a:rPr>
              <a:t>Verwende</a:t>
            </a:r>
            <a:r>
              <a:rPr lang="en-US" sz="2000" b="1" dirty="0">
                <a:solidFill>
                  <a:srgbClr val="FF0066"/>
                </a:solidFill>
                <a:ea typeface="ＭＳ Ｐゴシック" pitchFamily="34" charset="-128"/>
              </a:rPr>
              <a:t> 10% der </a:t>
            </a:r>
            <a:r>
              <a:rPr lang="en-US" sz="2000" b="1" dirty="0" err="1">
                <a:solidFill>
                  <a:srgbClr val="FF0066"/>
                </a:solidFill>
                <a:ea typeface="ＭＳ Ｐゴシック" pitchFamily="34" charset="-128"/>
              </a:rPr>
              <a:t>auftretenden</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Anfragen</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aus</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dem</a:t>
            </a:r>
            <a:r>
              <a:rPr lang="en-US" sz="2000" b="1" dirty="0">
                <a:solidFill>
                  <a:srgbClr val="FF0066"/>
                </a:solidFill>
                <a:ea typeface="ＭＳ Ｐゴシック" pitchFamily="34" charset="-128"/>
              </a:rPr>
              <a:t> Strom</a:t>
            </a:r>
          </a:p>
          <a:p>
            <a:pPr lvl="2"/>
            <a:r>
              <a:rPr lang="en-US" sz="1800" dirty="0">
                <a:ea typeface="ＭＳ Ｐゴシック" pitchFamily="34" charset="-128"/>
              </a:rPr>
              <a:t>Idee: </a:t>
            </a:r>
            <a:r>
              <a:rPr lang="en-US" sz="1800" dirty="0" err="1">
                <a:ea typeface="ＭＳ Ｐゴシック" pitchFamily="34" charset="-128"/>
              </a:rPr>
              <a:t>Stichprobe</a:t>
            </a:r>
            <a:r>
              <a:rPr lang="en-US" sz="1800" dirty="0">
                <a:ea typeface="ＭＳ Ｐゴシック" pitchFamily="34" charset="-128"/>
              </a:rPr>
              <a:t> </a:t>
            </a:r>
            <a:r>
              <a:rPr lang="en-US" sz="1800" dirty="0" err="1">
                <a:ea typeface="ＭＳ Ｐゴシック" pitchFamily="34" charset="-128"/>
              </a:rPr>
              <a:t>enthält</a:t>
            </a:r>
            <a:r>
              <a:rPr lang="en-US" sz="1800" dirty="0">
                <a:ea typeface="ＭＳ Ｐゴシック" pitchFamily="34" charset="-128"/>
              </a:rPr>
              <a:t> </a:t>
            </a:r>
            <a:r>
              <a:rPr lang="en-US" sz="1800" b="1" i="1" dirty="0">
                <a:ea typeface="ＭＳ Ｐゴシック" pitchFamily="34" charset="-128"/>
              </a:rPr>
              <a:t>x</a:t>
            </a:r>
            <a:r>
              <a:rPr lang="en-US" sz="1800" b="1" dirty="0">
                <a:ea typeface="ＭＳ Ｐゴシック" pitchFamily="34" charset="-128"/>
              </a:rPr>
              <a:t>/10</a:t>
            </a:r>
            <a:r>
              <a:rPr lang="en-US" sz="1800" dirty="0">
                <a:ea typeface="ＭＳ Ｐゴシック" pitchFamily="34" charset="-128"/>
              </a:rPr>
              <a:t> der </a:t>
            </a:r>
            <a:r>
              <a:rPr lang="en-US" sz="1800" dirty="0" err="1">
                <a:ea typeface="ＭＳ Ｐゴシック" pitchFamily="34" charset="-128"/>
              </a:rPr>
              <a:t>Einfachanfragen</a:t>
            </a:r>
            <a:r>
              <a:rPr lang="en-US" sz="1800" dirty="0">
                <a:ea typeface="ＭＳ Ｐゴシック" pitchFamily="34" charset="-128"/>
              </a:rPr>
              <a:t> und </a:t>
            </a:r>
            <a:r>
              <a:rPr lang="en-US" sz="1800" dirty="0" err="1">
                <a:ea typeface="ＭＳ Ｐゴシック" pitchFamily="34" charset="-128"/>
              </a:rPr>
              <a:t>mindestens</a:t>
            </a:r>
            <a:br>
              <a:rPr lang="en-US" sz="1800" dirty="0">
                <a:ea typeface="ＭＳ Ｐゴシック" pitchFamily="34" charset="-128"/>
              </a:rPr>
            </a:br>
            <a:r>
              <a:rPr lang="en-US" sz="1800" b="1" dirty="0">
                <a:ea typeface="ＭＳ Ｐゴシック" pitchFamily="34" charset="-128"/>
              </a:rPr>
              <a:t>2</a:t>
            </a:r>
            <a:r>
              <a:rPr lang="en-US" sz="1800" b="1" i="1" dirty="0">
                <a:ea typeface="ＭＳ Ｐゴシック" pitchFamily="34" charset="-128"/>
              </a:rPr>
              <a:t>d</a:t>
            </a:r>
            <a:r>
              <a:rPr lang="en-US" sz="1800" b="1" dirty="0">
                <a:ea typeface="ＭＳ Ｐゴシック" pitchFamily="34" charset="-128"/>
              </a:rPr>
              <a:t>/10</a:t>
            </a:r>
            <a:r>
              <a:rPr lang="en-US" sz="1800" dirty="0">
                <a:ea typeface="ＭＳ Ｐゴシック" pitchFamily="34" charset="-128"/>
              </a:rPr>
              <a:t> der </a:t>
            </a:r>
            <a:r>
              <a:rPr lang="en-US" sz="1800" dirty="0" err="1">
                <a:ea typeface="ＭＳ Ｐゴシック" pitchFamily="34" charset="-128"/>
              </a:rPr>
              <a:t>Mehrfachanfragen</a:t>
            </a:r>
            <a:endParaRPr lang="en-US" sz="1800" dirty="0">
              <a:ea typeface="ＭＳ Ｐゴシック" pitchFamily="34" charset="-128"/>
            </a:endParaRPr>
          </a:p>
          <a:p>
            <a:pPr lvl="2"/>
            <a:r>
              <a:rPr lang="en-US" sz="1800" dirty="0">
                <a:ea typeface="ＭＳ Ｐゴシック" pitchFamily="34" charset="-128"/>
              </a:rPr>
              <a:t>Aber es </a:t>
            </a:r>
            <a:r>
              <a:rPr lang="en-US" sz="1800" dirty="0" err="1">
                <a:ea typeface="ＭＳ Ｐゴシック" pitchFamily="34" charset="-128"/>
              </a:rPr>
              <a:t>sind</a:t>
            </a:r>
            <a:r>
              <a:rPr lang="en-US" sz="1800" dirty="0">
                <a:ea typeface="ＭＳ Ｐゴシック" pitchFamily="34" charset="-128"/>
              </a:rPr>
              <a:t> </a:t>
            </a:r>
            <a:r>
              <a:rPr lang="en-US" sz="1800" dirty="0" err="1">
                <a:ea typeface="ＭＳ Ｐゴシック" pitchFamily="34" charset="-128"/>
              </a:rPr>
              <a:t>nur</a:t>
            </a:r>
            <a:r>
              <a:rPr lang="en-US" sz="1800" dirty="0">
                <a:ea typeface="ＭＳ Ｐゴシック" pitchFamily="34" charset="-128"/>
              </a:rPr>
              <a:t> </a:t>
            </a:r>
            <a:r>
              <a:rPr lang="en-US" sz="1800" b="1" i="1" dirty="0">
                <a:ea typeface="ＭＳ Ｐゴシック" pitchFamily="34" charset="-128"/>
              </a:rPr>
              <a:t>d</a:t>
            </a:r>
            <a:r>
              <a:rPr lang="en-US" sz="1800" b="1" dirty="0">
                <a:ea typeface="ＭＳ Ｐゴシック" pitchFamily="34" charset="-128"/>
              </a:rPr>
              <a:t>/100</a:t>
            </a:r>
            <a:r>
              <a:rPr lang="en-US" sz="1800" dirty="0">
                <a:ea typeface="ＭＳ Ｐゴシック" pitchFamily="34" charset="-128"/>
              </a:rPr>
              <a:t> der </a:t>
            </a:r>
            <a:r>
              <a:rPr lang="en-US" sz="1800" dirty="0" err="1">
                <a:ea typeface="ＭＳ Ｐゴシック" pitchFamily="34" charset="-128"/>
              </a:rPr>
              <a:t>Paare</a:t>
            </a:r>
            <a:r>
              <a:rPr lang="en-US" sz="1800" dirty="0">
                <a:ea typeface="ＭＳ Ｐゴシック" pitchFamily="34" charset="-128"/>
              </a:rPr>
              <a:t> </a:t>
            </a:r>
            <a:r>
              <a:rPr lang="en-US" sz="1800" dirty="0" err="1">
                <a:ea typeface="ＭＳ Ｐゴシック" pitchFamily="34" charset="-128"/>
              </a:rPr>
              <a:t>wirklich</a:t>
            </a:r>
            <a:r>
              <a:rPr lang="en-US" sz="1800" dirty="0">
                <a:ea typeface="ＭＳ Ｐゴシック" pitchFamily="34" charset="-128"/>
              </a:rPr>
              <a:t> </a:t>
            </a:r>
            <a:r>
              <a:rPr lang="en-US" sz="1800" dirty="0" err="1">
                <a:ea typeface="ＭＳ Ｐゴシック" pitchFamily="34" charset="-128"/>
              </a:rPr>
              <a:t>als</a:t>
            </a:r>
            <a:r>
              <a:rPr lang="en-US" sz="1800" dirty="0">
                <a:ea typeface="ＭＳ Ｐゴシック" pitchFamily="34" charset="-128"/>
              </a:rPr>
              <a:t> </a:t>
            </a:r>
            <a:r>
              <a:rPr lang="en-US" sz="1800" dirty="0" err="1">
                <a:ea typeface="ＭＳ Ｐゴシック" pitchFamily="34" charset="-128"/>
              </a:rPr>
              <a:t>Duplikate</a:t>
            </a:r>
            <a:r>
              <a:rPr lang="en-US" sz="1800" dirty="0">
                <a:ea typeface="ＭＳ Ｐゴシック" pitchFamily="34" charset="-128"/>
              </a:rPr>
              <a:t> in </a:t>
            </a:r>
            <a:r>
              <a:rPr lang="en-US" sz="1800" dirty="0" err="1">
                <a:ea typeface="ＭＳ Ｐゴシック" pitchFamily="34" charset="-128"/>
              </a:rPr>
              <a:t>Stichprobe</a:t>
            </a:r>
            <a:r>
              <a:rPr lang="en-US" sz="1800" dirty="0">
                <a:ea typeface="ＭＳ Ｐゴシック" pitchFamily="34" charset="-128"/>
              </a:rPr>
              <a:t> </a:t>
            </a:r>
            <a:r>
              <a:rPr lang="en-US" sz="1800" dirty="0" err="1">
                <a:ea typeface="ＭＳ Ｐゴシック" pitchFamily="34" charset="-128"/>
              </a:rPr>
              <a:t>enthalten</a:t>
            </a:r>
            <a:endParaRPr lang="en-US" sz="1800" dirty="0">
              <a:ea typeface="ＭＳ Ｐゴシック" pitchFamily="34" charset="-128"/>
            </a:endParaRPr>
          </a:p>
          <a:p>
            <a:pPr lvl="3"/>
            <a:r>
              <a:rPr lang="en-US" sz="1600" b="1" dirty="0">
                <a:ea typeface="ＭＳ Ｐゴシック" pitchFamily="34" charset="-128"/>
              </a:rPr>
              <a:t>d/100</a:t>
            </a:r>
            <a:r>
              <a:rPr lang="en-US" sz="1600" dirty="0">
                <a:ea typeface="ＭＳ Ｐゴシック" pitchFamily="34" charset="-128"/>
              </a:rPr>
              <a:t> = </a:t>
            </a:r>
            <a:r>
              <a:rPr lang="en-US" sz="1600" b="1" dirty="0">
                <a:ea typeface="ＭＳ Ｐゴシック" pitchFamily="34" charset="-128"/>
              </a:rPr>
              <a:t>1/10 ∙ 1/10 ∙ d</a:t>
            </a:r>
          </a:p>
          <a:p>
            <a:pPr lvl="2"/>
            <a:r>
              <a:rPr lang="en-US" sz="1800" dirty="0">
                <a:ea typeface="ＭＳ Ｐゴシック" pitchFamily="34" charset="-128"/>
              </a:rPr>
              <a:t>Von </a:t>
            </a:r>
            <a:r>
              <a:rPr lang="en-US" sz="1800" b="1" i="1" dirty="0">
                <a:ea typeface="ＭＳ Ｐゴシック" pitchFamily="34" charset="-128"/>
              </a:rPr>
              <a:t>d</a:t>
            </a:r>
            <a:r>
              <a:rPr lang="en-US" sz="1800" dirty="0">
                <a:ea typeface="ＭＳ Ｐゴシック" pitchFamily="34" charset="-128"/>
              </a:rPr>
              <a:t> “</a:t>
            </a:r>
            <a:r>
              <a:rPr lang="en-US" sz="1800" dirty="0" err="1">
                <a:ea typeface="ＭＳ Ｐゴシック" pitchFamily="34" charset="-128"/>
              </a:rPr>
              <a:t>Duplikaten</a:t>
            </a:r>
            <a:r>
              <a:rPr lang="en-US" sz="1800" dirty="0">
                <a:ea typeface="ＭＳ Ｐゴシック" pitchFamily="34" charset="-128"/>
              </a:rPr>
              <a:t>” </a:t>
            </a:r>
            <a:r>
              <a:rPr lang="en-US" sz="1800" dirty="0" err="1">
                <a:ea typeface="ＭＳ Ｐゴシック" pitchFamily="34" charset="-128"/>
              </a:rPr>
              <a:t>kommen</a:t>
            </a:r>
            <a:r>
              <a:rPr lang="en-US" sz="1800" dirty="0">
                <a:ea typeface="ＭＳ Ｐゴシック" pitchFamily="34" charset="-128"/>
              </a:rPr>
              <a:t> </a:t>
            </a:r>
            <a:r>
              <a:rPr lang="en-US" sz="1800" b="1" i="1" dirty="0">
                <a:ea typeface="ＭＳ Ｐゴシック" pitchFamily="34" charset="-128"/>
              </a:rPr>
              <a:t>18d/100</a:t>
            </a:r>
            <a:r>
              <a:rPr lang="en-US" sz="1800" dirty="0">
                <a:ea typeface="ＭＳ Ｐゴシック" pitchFamily="34" charset="-128"/>
              </a:rPr>
              <a:t> </a:t>
            </a:r>
            <a:r>
              <a:rPr lang="en-US" sz="1800" dirty="0" err="1">
                <a:ea typeface="ＭＳ Ｐゴシック" pitchFamily="34" charset="-128"/>
              </a:rPr>
              <a:t>nur</a:t>
            </a:r>
            <a:r>
              <a:rPr lang="en-US" sz="1800" dirty="0">
                <a:ea typeface="ＭＳ Ｐゴシック" pitchFamily="34" charset="-128"/>
              </a:rPr>
              <a:t> </a:t>
            </a:r>
            <a:r>
              <a:rPr lang="en-US" sz="1800" dirty="0" err="1">
                <a:ea typeface="ＭＳ Ｐゴシック" pitchFamily="34" charset="-128"/>
              </a:rPr>
              <a:t>genau</a:t>
            </a:r>
            <a:r>
              <a:rPr lang="en-US" sz="1800" dirty="0">
                <a:ea typeface="ＭＳ Ｐゴシック" pitchFamily="34" charset="-128"/>
              </a:rPr>
              <a:t> </a:t>
            </a:r>
            <a:r>
              <a:rPr lang="en-US" sz="1800" dirty="0" err="1">
                <a:ea typeface="ＭＳ Ｐゴシック" pitchFamily="34" charset="-128"/>
              </a:rPr>
              <a:t>einmal</a:t>
            </a:r>
            <a:r>
              <a:rPr lang="en-US" sz="1800" dirty="0">
                <a:ea typeface="ＭＳ Ｐゴシック" pitchFamily="34" charset="-128"/>
              </a:rPr>
              <a:t> in der </a:t>
            </a:r>
            <a:r>
              <a:rPr lang="en-US" sz="1800" dirty="0" err="1">
                <a:ea typeface="ＭＳ Ｐゴシック" pitchFamily="34" charset="-128"/>
              </a:rPr>
              <a:t>Stichprobe</a:t>
            </a:r>
            <a:r>
              <a:rPr lang="en-US" sz="1800" dirty="0">
                <a:ea typeface="ＭＳ Ｐゴシック" pitchFamily="34" charset="-128"/>
              </a:rPr>
              <a:t> </a:t>
            </a:r>
            <a:r>
              <a:rPr lang="en-US" sz="1800" dirty="0" err="1">
                <a:ea typeface="ＭＳ Ｐゴシック" pitchFamily="34" charset="-128"/>
              </a:rPr>
              <a:t>vor</a:t>
            </a:r>
            <a:endParaRPr lang="en-US" sz="1800" dirty="0">
              <a:ea typeface="ＭＳ Ｐゴシック" pitchFamily="34" charset="-128"/>
            </a:endParaRPr>
          </a:p>
          <a:p>
            <a:pPr lvl="3"/>
            <a:r>
              <a:rPr lang="en-US" sz="1600" b="1" dirty="0">
                <a:ea typeface="ＭＳ Ｐゴシック" pitchFamily="34" charset="-128"/>
              </a:rPr>
              <a:t>18d/100 = ((1/10 ∙ 9/10)+(9/10 ∙ 1/10)) ∙ d</a:t>
            </a:r>
          </a:p>
          <a:p>
            <a:pPr lvl="3"/>
            <a:r>
              <a:rPr lang="en-US" sz="1600" b="1" dirty="0" err="1">
                <a:ea typeface="ＭＳ Ｐゴシック" pitchFamily="34" charset="-128"/>
              </a:rPr>
              <a:t>Genau</a:t>
            </a:r>
            <a:r>
              <a:rPr lang="en-US" sz="1600" b="1" dirty="0">
                <a:ea typeface="ＭＳ Ｐゴシック" pitchFamily="34" charset="-128"/>
              </a:rPr>
              <a:t> </a:t>
            </a:r>
            <a:r>
              <a:rPr lang="en-US" sz="1600" b="1" dirty="0" err="1">
                <a:ea typeface="ＭＳ Ｐゴシック" pitchFamily="34" charset="-128"/>
              </a:rPr>
              <a:t>einmal</a:t>
            </a:r>
            <a:r>
              <a:rPr lang="en-US" sz="1600" b="1" dirty="0">
                <a:ea typeface="ＭＳ Ｐゴシック" pitchFamily="34" charset="-128"/>
              </a:rPr>
              <a:t>: (P(</a:t>
            </a:r>
            <a:r>
              <a:rPr lang="en-US" sz="1600" b="1" dirty="0" err="1">
                <a:ea typeface="ＭＳ Ｐゴシック" pitchFamily="34" charset="-128"/>
              </a:rPr>
              <a:t>erstes</a:t>
            </a:r>
            <a:r>
              <a:rPr lang="en-US" sz="1600" b="1" dirty="0">
                <a:ea typeface="ＭＳ Ｐゴシック" pitchFamily="34" charset="-128"/>
              </a:rPr>
              <a:t> ja, </a:t>
            </a:r>
            <a:r>
              <a:rPr lang="en-US" sz="1600" b="1" dirty="0" err="1">
                <a:ea typeface="ＭＳ Ｐゴシック" pitchFamily="34" charset="-128"/>
              </a:rPr>
              <a:t>zweites</a:t>
            </a:r>
            <a:r>
              <a:rPr lang="en-US" sz="1600" b="1" dirty="0">
                <a:ea typeface="ＭＳ Ｐゴシック" pitchFamily="34" charset="-128"/>
              </a:rPr>
              <a:t> </a:t>
            </a:r>
            <a:r>
              <a:rPr lang="en-US" sz="1600" b="1" dirty="0" err="1">
                <a:ea typeface="ＭＳ Ｐゴシック" pitchFamily="34" charset="-128"/>
              </a:rPr>
              <a:t>nicht</a:t>
            </a:r>
            <a:r>
              <a:rPr lang="en-US" sz="1600" b="1" dirty="0">
                <a:ea typeface="ＭＳ Ｐゴシック" pitchFamily="34" charset="-128"/>
              </a:rPr>
              <a:t>) + P(</a:t>
            </a:r>
            <a:r>
              <a:rPr lang="en-US" sz="1600" b="1" dirty="0" err="1">
                <a:ea typeface="ＭＳ Ｐゴシック" pitchFamily="34" charset="-128"/>
              </a:rPr>
              <a:t>erstes</a:t>
            </a:r>
            <a:r>
              <a:rPr lang="en-US" sz="1600" b="1" dirty="0">
                <a:ea typeface="ＭＳ Ｐゴシック" pitchFamily="34" charset="-128"/>
              </a:rPr>
              <a:t> </a:t>
            </a:r>
            <a:r>
              <a:rPr lang="en-US" sz="1600" b="1" dirty="0" err="1">
                <a:ea typeface="ＭＳ Ｐゴシック" pitchFamily="34" charset="-128"/>
              </a:rPr>
              <a:t>nicht</a:t>
            </a:r>
            <a:r>
              <a:rPr lang="en-US" sz="1600" b="1" dirty="0">
                <a:ea typeface="ＭＳ Ｐゴシック" pitchFamily="34" charset="-128"/>
              </a:rPr>
              <a:t>, </a:t>
            </a:r>
            <a:r>
              <a:rPr lang="en-US" sz="1600" b="1" dirty="0" err="1">
                <a:ea typeface="ＭＳ Ｐゴシック" pitchFamily="34" charset="-128"/>
              </a:rPr>
              <a:t>zweites</a:t>
            </a:r>
            <a:r>
              <a:rPr lang="en-US" sz="1600" b="1" dirty="0">
                <a:ea typeface="ＭＳ Ｐゴシック" pitchFamily="34" charset="-128"/>
              </a:rPr>
              <a:t> ja)) ∙ d</a:t>
            </a:r>
          </a:p>
          <a:p>
            <a:pPr lvl="1"/>
            <a:r>
              <a:rPr lang="en-US" sz="2000" b="1" dirty="0">
                <a:solidFill>
                  <a:srgbClr val="D60093"/>
                </a:solidFill>
                <a:ea typeface="ＭＳ Ｐゴシック" pitchFamily="34" charset="-128"/>
              </a:rPr>
              <a:t>Also </a:t>
            </a:r>
            <a:r>
              <a:rPr lang="en-US" sz="2000" b="1" dirty="0" err="1">
                <a:solidFill>
                  <a:srgbClr val="D60093"/>
                </a:solidFill>
                <a:ea typeface="ＭＳ Ｐゴシック" pitchFamily="34" charset="-128"/>
              </a:rPr>
              <a:t>wäre</a:t>
            </a:r>
            <a:r>
              <a:rPr lang="en-US" sz="2000" b="1" dirty="0">
                <a:solidFill>
                  <a:srgbClr val="D60093"/>
                </a:solidFill>
                <a:ea typeface="ＭＳ Ｐゴシック" pitchFamily="34" charset="-128"/>
              </a:rPr>
              <a:t> die </a:t>
            </a:r>
            <a:r>
              <a:rPr lang="en-US" sz="2000" b="1" dirty="0" err="1">
                <a:solidFill>
                  <a:srgbClr val="D60093"/>
                </a:solidFill>
                <a:ea typeface="ＭＳ Ｐゴシック" pitchFamily="34" charset="-128"/>
              </a:rPr>
              <a:t>Antwort</a:t>
            </a:r>
            <a:r>
              <a:rPr lang="en-US" sz="2000" b="1" dirty="0">
                <a:solidFill>
                  <a:srgbClr val="D60093"/>
                </a:solidFill>
                <a:ea typeface="ＭＳ Ｐゴシック" pitchFamily="34" charset="-128"/>
              </a:rPr>
              <a:t> </a:t>
            </a:r>
            <a:r>
              <a:rPr lang="en-US" sz="2000" b="1" dirty="0" err="1">
                <a:solidFill>
                  <a:srgbClr val="D60093"/>
                </a:solidFill>
                <a:ea typeface="ＭＳ Ｐゴシック" pitchFamily="34" charset="-128"/>
              </a:rPr>
              <a:t>mit</a:t>
            </a:r>
            <a:r>
              <a:rPr lang="en-US" sz="2000" b="1" dirty="0">
                <a:solidFill>
                  <a:srgbClr val="D60093"/>
                </a:solidFill>
                <a:ea typeface="ＭＳ Ｐゴシック" pitchFamily="34" charset="-128"/>
              </a:rPr>
              <a:t> der </a:t>
            </a:r>
            <a:r>
              <a:rPr lang="en-US" sz="2000" b="1" dirty="0" err="1">
                <a:solidFill>
                  <a:srgbClr val="D60093"/>
                </a:solidFill>
                <a:ea typeface="ＭＳ Ｐゴシック" pitchFamily="34" charset="-128"/>
              </a:rPr>
              <a:t>naiven</a:t>
            </a:r>
            <a:r>
              <a:rPr lang="en-US" sz="2000" b="1" dirty="0">
                <a:solidFill>
                  <a:srgbClr val="D60093"/>
                </a:solidFill>
                <a:ea typeface="ＭＳ Ｐゴシック" pitchFamily="34" charset="-128"/>
              </a:rPr>
              <a:t> </a:t>
            </a:r>
            <a:r>
              <a:rPr lang="en-US" sz="2000" b="1" dirty="0" err="1">
                <a:solidFill>
                  <a:srgbClr val="D60093"/>
                </a:solidFill>
                <a:ea typeface="ＭＳ Ｐゴシック" pitchFamily="34" charset="-128"/>
              </a:rPr>
              <a:t>Stichprobe</a:t>
            </a:r>
            <a:r>
              <a:rPr lang="en-US" sz="2000" b="1" dirty="0">
                <a:solidFill>
                  <a:srgbClr val="D60093"/>
                </a:solidFill>
                <a:ea typeface="ＭＳ Ｐゴシック" pitchFamily="34" charset="-128"/>
              </a:rPr>
              <a:t>:</a:t>
            </a:r>
            <a:br>
              <a:rPr lang="en-US" sz="2000" b="1" dirty="0">
                <a:solidFill>
                  <a:srgbClr val="D60093"/>
                </a:solidFill>
                <a:ea typeface="ＭＳ Ｐゴシック" pitchFamily="34" charset="-128"/>
              </a:rPr>
            </a:br>
            <a:r>
              <a:rPr lang="en-US" sz="2000" b="1" dirty="0">
                <a:solidFill>
                  <a:srgbClr val="D60093"/>
                </a:solidFill>
                <a:ea typeface="ＭＳ Ｐゴシック" pitchFamily="34" charset="-128"/>
              </a:rPr>
              <a:t> </a:t>
            </a:r>
            <a:r>
              <a:rPr lang="en-US" sz="2000" b="1" dirty="0">
                <a:solidFill>
                  <a:srgbClr val="800000"/>
                </a:solidFill>
                <a:ea typeface="ＭＳ Ｐゴシック" pitchFamily="34" charset="-128"/>
              </a:rPr>
              <a:t>(d/100)/((x/10) + d/100 + 18d/100) = d/(10x + 19d)=(d/(x+1.9d))  / 10</a:t>
            </a:r>
          </a:p>
        </p:txBody>
      </p:sp>
      <p:sp>
        <p:nvSpPr>
          <p:cNvPr id="26630" name="Slide Number Placeholder 5"/>
          <p:cNvSpPr>
            <a:spLocks noGrp="1"/>
          </p:cNvSpPr>
          <p:nvPr>
            <p:ph type="sldNum" sz="quarter" idx="12"/>
          </p:nvPr>
        </p:nvSpPr>
        <p:spPr bwMode="auto">
          <a:noFill/>
          <a:ln>
            <a:miter lim="800000"/>
            <a:headEnd/>
            <a:tailEnd/>
          </a:ln>
        </p:spPr>
        <p:txBody>
          <a:bodyPr/>
          <a:lstStyle/>
          <a:p>
            <a:fld id="{98E6BFDC-6A93-4FDB-88E4-222467317FCC}" type="slidenum">
              <a:rPr lang="en-US"/>
              <a:pPr/>
              <a:t>42</a:t>
            </a:fld>
            <a:endParaRPr lang="en-US"/>
          </a:p>
        </p:txBody>
      </p:sp>
      <p:sp>
        <p:nvSpPr>
          <p:cNvPr id="7" name="Footer Placeholder 4">
            <a:extLst>
              <a:ext uri="{FF2B5EF4-FFF2-40B4-BE49-F238E27FC236}">
                <a16:creationId xmlns:a16="http://schemas.microsoft.com/office/drawing/2014/main" id="{D7DC4727-EBB2-0949-81DC-F733E500B361}"/>
              </a:ext>
            </a:extLst>
          </p:cNvPr>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131407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Lösung</a:t>
            </a:r>
            <a:r>
              <a:rPr lang="en-US" dirty="0">
                <a:ea typeface="+mj-ea"/>
              </a:rPr>
              <a:t>: </a:t>
            </a:r>
            <a:r>
              <a:rPr lang="en-US" dirty="0" err="1">
                <a:ea typeface="+mj-ea"/>
              </a:rPr>
              <a:t>Stichprobe</a:t>
            </a:r>
            <a:r>
              <a:rPr lang="en-US" dirty="0">
                <a:ea typeface="+mj-ea"/>
              </a:rPr>
              <a:t> </a:t>
            </a:r>
            <a:r>
              <a:rPr lang="en-US" dirty="0" err="1">
                <a:ea typeface="+mj-ea"/>
              </a:rPr>
              <a:t>mit</a:t>
            </a:r>
            <a:r>
              <a:rPr lang="en-US" dirty="0">
                <a:ea typeface="+mj-ea"/>
              </a:rPr>
              <a:t> </a:t>
            </a:r>
            <a:r>
              <a:rPr lang="en-US" dirty="0" err="1">
                <a:ea typeface="+mj-ea"/>
              </a:rPr>
              <a:t>Benutzern</a:t>
            </a:r>
            <a:endParaRPr lang="en-US" dirty="0">
              <a:ea typeface="+mj-ea"/>
            </a:endParaRPr>
          </a:p>
        </p:txBody>
      </p:sp>
      <p:sp>
        <p:nvSpPr>
          <p:cNvPr id="27651" name="Content Placeholder 2"/>
          <p:cNvSpPr>
            <a:spLocks noGrp="1"/>
          </p:cNvSpPr>
          <p:nvPr>
            <p:ph idx="1"/>
          </p:nvPr>
        </p:nvSpPr>
        <p:spPr/>
        <p:txBody>
          <a:bodyPr/>
          <a:lstStyle/>
          <a:p>
            <a:r>
              <a:rPr lang="en-US" dirty="0" err="1"/>
              <a:t>Wähle</a:t>
            </a:r>
            <a:r>
              <a:rPr lang="en-US" dirty="0"/>
              <a:t> </a:t>
            </a:r>
            <a:r>
              <a:rPr lang="en-US" b="1" dirty="0"/>
              <a:t>1/10</a:t>
            </a:r>
            <a:r>
              <a:rPr lang="en-US" dirty="0"/>
              <a:t> der </a:t>
            </a:r>
            <a:r>
              <a:rPr lang="en-US" b="1" dirty="0" err="1"/>
              <a:t>Benutzer</a:t>
            </a:r>
            <a:r>
              <a:rPr lang="en-US" dirty="0"/>
              <a:t> und </a:t>
            </a:r>
            <a:r>
              <a:rPr lang="en-US" dirty="0" err="1"/>
              <a:t>werte</a:t>
            </a:r>
            <a:r>
              <a:rPr lang="en-US" dirty="0"/>
              <a:t> </a:t>
            </a:r>
            <a:r>
              <a:rPr lang="en-US" dirty="0" err="1"/>
              <a:t>alle</a:t>
            </a:r>
            <a:r>
              <a:rPr lang="en-US" dirty="0"/>
              <a:t> </a:t>
            </a:r>
            <a:r>
              <a:rPr lang="en-US" dirty="0" err="1"/>
              <a:t>ihre</a:t>
            </a:r>
            <a:r>
              <a:rPr lang="en-US" dirty="0"/>
              <a:t> </a:t>
            </a:r>
            <a:r>
              <a:rPr lang="en-US" dirty="0" err="1"/>
              <a:t>Anfagen</a:t>
            </a:r>
            <a:r>
              <a:rPr lang="en-US" dirty="0"/>
              <a:t> </a:t>
            </a:r>
            <a:r>
              <a:rPr lang="en-US" dirty="0" err="1"/>
              <a:t>aus</a:t>
            </a:r>
            <a:endParaRPr lang="en-US" dirty="0"/>
          </a:p>
          <a:p>
            <a:pPr lvl="8"/>
            <a:endParaRPr lang="en-US" dirty="0"/>
          </a:p>
          <a:p>
            <a:r>
              <a:rPr lang="en-US" dirty="0" err="1"/>
              <a:t>Verwende</a:t>
            </a:r>
            <a:r>
              <a:rPr lang="en-US" dirty="0"/>
              <a:t> Hash-</a:t>
            </a:r>
            <a:r>
              <a:rPr lang="en-US" dirty="0" err="1"/>
              <a:t>Funktion</a:t>
            </a:r>
            <a:r>
              <a:rPr lang="en-US" dirty="0"/>
              <a:t>, </a:t>
            </a:r>
            <a:r>
              <a:rPr lang="en-US" dirty="0" err="1"/>
              <a:t>mit</a:t>
            </a:r>
            <a:r>
              <a:rPr lang="en-US" dirty="0"/>
              <a:t> der (name, user id) </a:t>
            </a:r>
            <a:r>
              <a:rPr lang="en-US" dirty="0" err="1"/>
              <a:t>gleichverteilt</a:t>
            </a:r>
            <a:r>
              <a:rPr lang="en-US" dirty="0"/>
              <a:t> auf 10 </a:t>
            </a:r>
            <a:r>
              <a:rPr lang="en-US" dirty="0" err="1"/>
              <a:t>Werte</a:t>
            </a:r>
            <a:r>
              <a:rPr lang="en-US" dirty="0"/>
              <a:t> </a:t>
            </a:r>
            <a:r>
              <a:rPr lang="en-US" dirty="0" err="1"/>
              <a:t>abgebildet</a:t>
            </a:r>
            <a:r>
              <a:rPr lang="en-US" dirty="0"/>
              <a:t> </a:t>
            </a:r>
            <a:r>
              <a:rPr lang="en-US" dirty="0" err="1"/>
              <a:t>wird</a:t>
            </a:r>
            <a:endParaRPr lang="en-US" dirty="0"/>
          </a:p>
          <a:p>
            <a:endParaRPr lang="en-US" dirty="0"/>
          </a:p>
          <a:p>
            <a:r>
              <a:rPr lang="en-US" dirty="0"/>
              <a:t>Nehme </a:t>
            </a:r>
            <a:r>
              <a:rPr lang="en-US" dirty="0" err="1"/>
              <a:t>nur</a:t>
            </a:r>
            <a:r>
              <a:rPr lang="en-US" dirty="0"/>
              <a:t> </a:t>
            </a:r>
            <a:r>
              <a:rPr lang="en-US" dirty="0" err="1"/>
              <a:t>Benutzer</a:t>
            </a:r>
            <a:r>
              <a:rPr lang="en-US" dirty="0"/>
              <a:t>, die auf </a:t>
            </a:r>
            <a:r>
              <a:rPr lang="en-US" dirty="0" err="1"/>
              <a:t>einen</a:t>
            </a:r>
            <a:r>
              <a:rPr lang="en-US" dirty="0"/>
              <a:t> </a:t>
            </a:r>
            <a:r>
              <a:rPr lang="en-US" dirty="0" err="1"/>
              <a:t>bestimmten</a:t>
            </a:r>
            <a:r>
              <a:rPr lang="en-US" dirty="0"/>
              <a:t> </a:t>
            </a:r>
            <a:r>
              <a:rPr lang="en-US" dirty="0" err="1"/>
              <a:t>Hashwert</a:t>
            </a:r>
            <a:r>
              <a:rPr lang="en-US" dirty="0"/>
              <a:t> </a:t>
            </a:r>
            <a:r>
              <a:rPr lang="en-US" dirty="0" err="1"/>
              <a:t>abgebildet</a:t>
            </a:r>
            <a:r>
              <a:rPr lang="en-US" dirty="0"/>
              <a:t> </a:t>
            </a:r>
            <a:r>
              <a:rPr lang="en-US" dirty="0" err="1"/>
              <a:t>werden</a:t>
            </a:r>
            <a:endParaRPr lang="en-US" dirty="0"/>
          </a:p>
          <a:p>
            <a:pPr>
              <a:buFont typeface="Wingdings 2" pitchFamily="18" charset="2"/>
              <a:buNone/>
            </a:pPr>
            <a:endParaRPr lang="en-US" dirty="0"/>
          </a:p>
        </p:txBody>
      </p:sp>
      <p:sp>
        <p:nvSpPr>
          <p:cNvPr id="27654" name="Slide Number Placeholder 5"/>
          <p:cNvSpPr>
            <a:spLocks noGrp="1"/>
          </p:cNvSpPr>
          <p:nvPr>
            <p:ph type="sldNum" sz="quarter" idx="12"/>
          </p:nvPr>
        </p:nvSpPr>
        <p:spPr bwMode="auto">
          <a:noFill/>
          <a:ln>
            <a:miter lim="800000"/>
            <a:headEnd/>
            <a:tailEnd/>
          </a:ln>
        </p:spPr>
        <p:txBody>
          <a:bodyPr/>
          <a:lstStyle/>
          <a:p>
            <a:fld id="{BE4319D2-5152-45DB-A712-F2C46AA8F530}" type="slidenum">
              <a:rPr lang="en-US"/>
              <a:pPr/>
              <a:t>43</a:t>
            </a:fld>
            <a:endParaRPr lang="en-US"/>
          </a:p>
        </p:txBody>
      </p:sp>
    </p:spTree>
    <p:extLst>
      <p:ext uri="{BB962C8B-B14F-4D97-AF65-F5344CB8AC3E}">
        <p14:creationId xmlns:p14="http://schemas.microsoft.com/office/powerpoint/2010/main" val="3545058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Generalisierte</a:t>
            </a:r>
            <a:r>
              <a:rPr lang="en-US" dirty="0">
                <a:ea typeface="+mj-ea"/>
              </a:rPr>
              <a:t> </a:t>
            </a:r>
            <a:r>
              <a:rPr lang="en-US" dirty="0" err="1">
                <a:ea typeface="+mj-ea"/>
              </a:rPr>
              <a:t>Lösung</a:t>
            </a:r>
            <a:endParaRPr lang="en-US" dirty="0">
              <a:ea typeface="+mj-ea"/>
            </a:endParaRPr>
          </a:p>
        </p:txBody>
      </p:sp>
      <p:sp>
        <p:nvSpPr>
          <p:cNvPr id="28675" name="Content Placeholder 2"/>
          <p:cNvSpPr>
            <a:spLocks noGrp="1"/>
          </p:cNvSpPr>
          <p:nvPr>
            <p:ph idx="1"/>
          </p:nvPr>
        </p:nvSpPr>
        <p:spPr>
          <a:xfrm>
            <a:off x="457200" y="980728"/>
            <a:ext cx="8229600" cy="5544616"/>
          </a:xfrm>
        </p:spPr>
        <p:txBody>
          <a:bodyPr/>
          <a:lstStyle/>
          <a:p>
            <a:r>
              <a:rPr lang="en-US" b="1" dirty="0">
                <a:solidFill>
                  <a:srgbClr val="0000FF"/>
                </a:solidFill>
              </a:rPr>
              <a:t>Strom von </a:t>
            </a:r>
            <a:r>
              <a:rPr lang="en-US" b="1" dirty="0" err="1">
                <a:solidFill>
                  <a:srgbClr val="0000FF"/>
                </a:solidFill>
              </a:rPr>
              <a:t>Tupeln</a:t>
            </a:r>
            <a:r>
              <a:rPr lang="en-US" b="1" dirty="0">
                <a:solidFill>
                  <a:srgbClr val="0000FF"/>
                </a:solidFill>
              </a:rPr>
              <a:t> </a:t>
            </a:r>
            <a:r>
              <a:rPr lang="en-US" b="1" dirty="0" err="1">
                <a:solidFill>
                  <a:srgbClr val="0000FF"/>
                </a:solidFill>
              </a:rPr>
              <a:t>mit</a:t>
            </a:r>
            <a:r>
              <a:rPr lang="en-US" b="1" dirty="0">
                <a:solidFill>
                  <a:srgbClr val="0000FF"/>
                </a:solidFill>
              </a:rPr>
              <a:t> </a:t>
            </a:r>
            <a:r>
              <a:rPr lang="en-US" b="1" dirty="0" err="1">
                <a:solidFill>
                  <a:srgbClr val="0000FF"/>
                </a:solidFill>
              </a:rPr>
              <a:t>Schlüsseln</a:t>
            </a:r>
            <a:r>
              <a:rPr lang="en-US" b="1" dirty="0">
                <a:solidFill>
                  <a:srgbClr val="0000FF"/>
                </a:solidFill>
              </a:rPr>
              <a:t>:</a:t>
            </a:r>
          </a:p>
          <a:p>
            <a:pPr lvl="1"/>
            <a:r>
              <a:rPr lang="en-US" dirty="0" err="1">
                <a:ea typeface="ＭＳ Ｐゴシック" pitchFamily="34" charset="-128"/>
              </a:rPr>
              <a:t>Schlüssel</a:t>
            </a:r>
            <a:r>
              <a:rPr lang="en-US" dirty="0">
                <a:ea typeface="ＭＳ Ｐゴシック" pitchFamily="34" charset="-128"/>
              </a:rPr>
              <a:t> = </a:t>
            </a:r>
            <a:r>
              <a:rPr lang="en-US" dirty="0" err="1">
                <a:ea typeface="ＭＳ Ｐゴシック" pitchFamily="34" charset="-128"/>
              </a:rPr>
              <a:t>Teilmenge</a:t>
            </a:r>
            <a:r>
              <a:rPr lang="en-US" dirty="0">
                <a:ea typeface="ＭＳ Ｐゴシック" pitchFamily="34" charset="-128"/>
              </a:rPr>
              <a:t> der </a:t>
            </a:r>
            <a:r>
              <a:rPr lang="en-US" dirty="0" err="1">
                <a:ea typeface="ＭＳ Ｐゴシック" pitchFamily="34" charset="-128"/>
              </a:rPr>
              <a:t>Tupelkomponenten</a:t>
            </a:r>
            <a:endParaRPr lang="en-US" dirty="0">
              <a:ea typeface="ＭＳ Ｐゴシック" pitchFamily="34" charset="-128"/>
            </a:endParaRPr>
          </a:p>
          <a:p>
            <a:pPr lvl="2"/>
            <a:r>
              <a:rPr lang="en-US" dirty="0">
                <a:ea typeface="ＭＳ Ｐゴシック" pitchFamily="34" charset="-128"/>
              </a:rPr>
              <a:t>Z.B.: </a:t>
            </a:r>
            <a:r>
              <a:rPr lang="en-US" dirty="0" err="1">
                <a:ea typeface="ＭＳ Ｐゴシック" pitchFamily="34" charset="-128"/>
              </a:rPr>
              <a:t>Tupel</a:t>
            </a:r>
            <a:r>
              <a:rPr lang="en-US" dirty="0">
                <a:ea typeface="ＭＳ Ｐゴシック" pitchFamily="34" charset="-128"/>
              </a:rPr>
              <a:t> = (user, query, time); </a:t>
            </a:r>
            <a:r>
              <a:rPr lang="en-US" dirty="0" err="1">
                <a:ea typeface="ＭＳ Ｐゴシック" pitchFamily="34" charset="-128"/>
              </a:rPr>
              <a:t>Schlüssel</a:t>
            </a:r>
            <a:r>
              <a:rPr lang="en-US" dirty="0">
                <a:ea typeface="ＭＳ Ｐゴシック" pitchFamily="34" charset="-128"/>
              </a:rPr>
              <a:t> </a:t>
            </a:r>
            <a:r>
              <a:rPr lang="en-US" dirty="0" err="1">
                <a:ea typeface="ＭＳ Ｐゴシック" pitchFamily="34" charset="-128"/>
              </a:rPr>
              <a:t>ist</a:t>
            </a:r>
            <a:r>
              <a:rPr lang="en-US" dirty="0">
                <a:ea typeface="ＭＳ Ｐゴシック" pitchFamily="34" charset="-128"/>
              </a:rPr>
              <a:t> </a:t>
            </a:r>
            <a:r>
              <a:rPr lang="en-US" b="1" dirty="0">
                <a:solidFill>
                  <a:srgbClr val="0000FF"/>
                </a:solidFill>
                <a:ea typeface="ＭＳ Ｐゴシック" pitchFamily="34" charset="-128"/>
              </a:rPr>
              <a:t>user</a:t>
            </a:r>
          </a:p>
          <a:p>
            <a:pPr lvl="1"/>
            <a:r>
              <a:rPr lang="en-US" dirty="0">
                <a:ea typeface="ＭＳ Ｐゴシック" pitchFamily="34" charset="-128"/>
              </a:rPr>
              <a:t>Wahl der </a:t>
            </a:r>
            <a:r>
              <a:rPr lang="en-US" dirty="0" err="1">
                <a:ea typeface="ＭＳ Ｐゴシック" pitchFamily="34" charset="-128"/>
              </a:rPr>
              <a:t>Schlüssel</a:t>
            </a:r>
            <a:r>
              <a:rPr lang="en-US" dirty="0">
                <a:ea typeface="ＭＳ Ｐゴシック" pitchFamily="34" charset="-128"/>
              </a:rPr>
              <a:t> </a:t>
            </a:r>
            <a:r>
              <a:rPr lang="en-US" dirty="0" err="1">
                <a:ea typeface="ＭＳ Ｐゴシック" pitchFamily="34" charset="-128"/>
              </a:rPr>
              <a:t>hängt</a:t>
            </a:r>
            <a:r>
              <a:rPr lang="en-US" dirty="0">
                <a:ea typeface="ＭＳ Ｐゴシック" pitchFamily="34" charset="-128"/>
              </a:rPr>
              <a:t> von der </a:t>
            </a:r>
            <a:r>
              <a:rPr lang="en-US" dirty="0" err="1">
                <a:ea typeface="ＭＳ Ｐゴシック" pitchFamily="34" charset="-128"/>
              </a:rPr>
              <a:t>Anwendung</a:t>
            </a:r>
            <a:r>
              <a:rPr lang="en-US" dirty="0">
                <a:ea typeface="ＭＳ Ｐゴシック" pitchFamily="34" charset="-128"/>
              </a:rPr>
              <a:t> </a:t>
            </a:r>
            <a:r>
              <a:rPr lang="en-US" dirty="0" err="1">
                <a:ea typeface="ＭＳ Ｐゴシック" pitchFamily="34" charset="-128"/>
              </a:rPr>
              <a:t>ab</a:t>
            </a:r>
            <a:endParaRPr lang="en-US" dirty="0">
              <a:ea typeface="ＭＳ Ｐゴシック" pitchFamily="34" charset="-128"/>
            </a:endParaRPr>
          </a:p>
          <a:p>
            <a:pPr lvl="8"/>
            <a:endParaRPr lang="en-US" dirty="0">
              <a:ea typeface="ＭＳ Ｐゴシック" pitchFamily="34" charset="-128"/>
            </a:endParaRPr>
          </a:p>
          <a:p>
            <a:r>
              <a:rPr lang="en-US" b="1" dirty="0" err="1">
                <a:solidFill>
                  <a:srgbClr val="FF0066"/>
                </a:solidFill>
              </a:rPr>
              <a:t>Bestimmung</a:t>
            </a:r>
            <a:r>
              <a:rPr lang="en-US" b="1" dirty="0">
                <a:solidFill>
                  <a:srgbClr val="FF0066"/>
                </a:solidFill>
              </a:rPr>
              <a:t> </a:t>
            </a:r>
            <a:r>
              <a:rPr lang="en-US" b="1" dirty="0" err="1">
                <a:solidFill>
                  <a:srgbClr val="FF0066"/>
                </a:solidFill>
              </a:rPr>
              <a:t>einer</a:t>
            </a:r>
            <a:r>
              <a:rPr lang="en-US" b="1" dirty="0">
                <a:solidFill>
                  <a:srgbClr val="FF0066"/>
                </a:solidFill>
              </a:rPr>
              <a:t> </a:t>
            </a:r>
            <a:r>
              <a:rPr lang="en-US" b="1" dirty="0" err="1">
                <a:solidFill>
                  <a:srgbClr val="FF0066"/>
                </a:solidFill>
              </a:rPr>
              <a:t>Stichprobe</a:t>
            </a:r>
            <a:r>
              <a:rPr lang="en-US" b="1" dirty="0">
                <a:solidFill>
                  <a:srgbClr val="FF0066"/>
                </a:solidFill>
              </a:rPr>
              <a:t> </a:t>
            </a:r>
            <a:r>
              <a:rPr lang="en-US" b="1" dirty="0" err="1">
                <a:solidFill>
                  <a:srgbClr val="FF0066"/>
                </a:solidFill>
              </a:rPr>
              <a:t>als</a:t>
            </a:r>
            <a:r>
              <a:rPr lang="en-US" b="1" dirty="0">
                <a:solidFill>
                  <a:srgbClr val="FF0066"/>
                </a:solidFill>
              </a:rPr>
              <a:t> </a:t>
            </a:r>
            <a:r>
              <a:rPr lang="en-US" b="1" i="1" dirty="0">
                <a:solidFill>
                  <a:srgbClr val="FF0066"/>
                </a:solidFill>
              </a:rPr>
              <a:t>a/b </a:t>
            </a:r>
            <a:r>
              <a:rPr lang="en-US" b="1" dirty="0" err="1">
                <a:solidFill>
                  <a:srgbClr val="FF0066"/>
                </a:solidFill>
              </a:rPr>
              <a:t>Bruchteil</a:t>
            </a:r>
            <a:r>
              <a:rPr lang="en-US" b="1" dirty="0">
                <a:solidFill>
                  <a:srgbClr val="FF0066"/>
                </a:solidFill>
              </a:rPr>
              <a:t>:</a:t>
            </a:r>
          </a:p>
          <a:p>
            <a:pPr lvl="1"/>
            <a:r>
              <a:rPr lang="en-US" dirty="0" err="1">
                <a:ea typeface="ＭＳ Ｐゴシック" pitchFamily="34" charset="-128"/>
              </a:rPr>
              <a:t>Hashen</a:t>
            </a:r>
            <a:r>
              <a:rPr lang="en-US" dirty="0">
                <a:ea typeface="ＭＳ Ｐゴシック" pitchFamily="34" charset="-128"/>
              </a:rPr>
              <a:t> der </a:t>
            </a:r>
            <a:r>
              <a:rPr lang="en-US" dirty="0" err="1">
                <a:ea typeface="ＭＳ Ｐゴシック" pitchFamily="34" charset="-128"/>
              </a:rPr>
              <a:t>Schlüssel</a:t>
            </a:r>
            <a:r>
              <a:rPr lang="en-US" dirty="0">
                <a:ea typeface="ＭＳ Ｐゴシック" pitchFamily="34" charset="-128"/>
              </a:rPr>
              <a:t> auf </a:t>
            </a:r>
            <a:r>
              <a:rPr lang="en-US" b="1" i="1" dirty="0">
                <a:ea typeface="ＭＳ Ｐゴシック" pitchFamily="34" charset="-128"/>
              </a:rPr>
              <a:t>b</a:t>
            </a:r>
            <a:r>
              <a:rPr lang="en-US" dirty="0">
                <a:ea typeface="ＭＳ Ｐゴシック" pitchFamily="34" charset="-128"/>
              </a:rPr>
              <a:t> </a:t>
            </a:r>
            <a:r>
              <a:rPr lang="en-US" dirty="0" err="1">
                <a:ea typeface="ＭＳ Ｐゴシック" pitchFamily="34" charset="-128"/>
              </a:rPr>
              <a:t>Hashwerte</a:t>
            </a:r>
            <a:r>
              <a:rPr lang="en-US" dirty="0">
                <a:ea typeface="ＭＳ Ｐゴシック" pitchFamily="34" charset="-128"/>
              </a:rPr>
              <a:t> (</a:t>
            </a:r>
            <a:r>
              <a:rPr lang="en-US" dirty="0" err="1">
                <a:ea typeface="ＭＳ Ｐゴシック" pitchFamily="34" charset="-128"/>
              </a:rPr>
              <a:t>Eimer</a:t>
            </a:r>
            <a:r>
              <a:rPr lang="en-US" dirty="0">
                <a:ea typeface="ＭＳ Ｐゴシック" pitchFamily="34" charset="-128"/>
              </a:rPr>
              <a:t>)</a:t>
            </a:r>
          </a:p>
          <a:p>
            <a:pPr lvl="1"/>
            <a:r>
              <a:rPr lang="en-US" dirty="0" err="1">
                <a:ea typeface="ＭＳ Ｐゴシック" pitchFamily="34" charset="-128"/>
              </a:rPr>
              <a:t>Wähle</a:t>
            </a:r>
            <a:r>
              <a:rPr lang="en-US" dirty="0">
                <a:ea typeface="ＭＳ Ｐゴシック" pitchFamily="34" charset="-128"/>
              </a:rPr>
              <a:t> das </a:t>
            </a:r>
            <a:r>
              <a:rPr lang="en-US" dirty="0" err="1">
                <a:ea typeface="ＭＳ Ｐゴシック" pitchFamily="34" charset="-128"/>
              </a:rPr>
              <a:t>Tupel</a:t>
            </a:r>
            <a:r>
              <a:rPr lang="en-US" dirty="0">
                <a:ea typeface="ＭＳ Ｐゴシック" pitchFamily="34" charset="-128"/>
              </a:rPr>
              <a:t>, falls </a:t>
            </a:r>
            <a:r>
              <a:rPr lang="en-US" dirty="0" err="1">
                <a:ea typeface="ＭＳ Ｐゴシック" pitchFamily="34" charset="-128"/>
              </a:rPr>
              <a:t>Hashwert</a:t>
            </a:r>
            <a:r>
              <a:rPr lang="en-US" dirty="0">
                <a:ea typeface="ＭＳ Ｐゴシック" pitchFamily="34" charset="-128"/>
              </a:rPr>
              <a:t> </a:t>
            </a:r>
            <a:r>
              <a:rPr lang="en-US" dirty="0" err="1">
                <a:ea typeface="ＭＳ Ｐゴシック" pitchFamily="34" charset="-128"/>
              </a:rPr>
              <a:t>höchstens</a:t>
            </a:r>
            <a:r>
              <a:rPr lang="en-US" dirty="0">
                <a:ea typeface="ＭＳ Ｐゴシック" pitchFamily="34" charset="-128"/>
              </a:rPr>
              <a:t> </a:t>
            </a:r>
            <a:r>
              <a:rPr lang="en-US" b="1" i="1" dirty="0">
                <a:ea typeface="ＭＳ Ｐゴシック" pitchFamily="34" charset="-128"/>
              </a:rPr>
              <a:t>a</a:t>
            </a:r>
          </a:p>
          <a:p>
            <a:pPr>
              <a:buFont typeface="Wingdings 2" pitchFamily="18" charset="2"/>
              <a:buNone/>
            </a:pPr>
            <a:endParaRPr lang="en-US" dirty="0"/>
          </a:p>
          <a:p>
            <a:pPr lvl="1"/>
            <a:endParaRPr lang="en-US" i="1" dirty="0">
              <a:ea typeface="ＭＳ Ｐゴシック" pitchFamily="34" charset="-128"/>
            </a:endParaRPr>
          </a:p>
        </p:txBody>
      </p:sp>
      <p:sp>
        <p:nvSpPr>
          <p:cNvPr id="28678" name="Slide Number Placeholder 5"/>
          <p:cNvSpPr>
            <a:spLocks noGrp="1"/>
          </p:cNvSpPr>
          <p:nvPr>
            <p:ph type="sldNum" sz="quarter" idx="12"/>
          </p:nvPr>
        </p:nvSpPr>
        <p:spPr bwMode="auto">
          <a:noFill/>
          <a:ln>
            <a:miter lim="800000"/>
            <a:headEnd/>
            <a:tailEnd/>
          </a:ln>
        </p:spPr>
        <p:txBody>
          <a:bodyPr/>
          <a:lstStyle/>
          <a:p>
            <a:fld id="{3B327432-9684-4190-96C7-F87A95A6C6BC}" type="slidenum">
              <a:rPr lang="en-US"/>
              <a:pPr/>
              <a:t>44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67518388"/>
              </p:ext>
            </p:extLst>
          </p:nvPr>
        </p:nvGraphicFramePr>
        <p:xfrm>
          <a:off x="914400" y="5108823"/>
          <a:ext cx="6096000" cy="370840"/>
        </p:xfrm>
        <a:graphic>
          <a:graphicData uri="http://schemas.openxmlformats.org/drawingml/2006/table">
            <a:tbl>
              <a:tblPr>
                <a:tableStyleId>{D7AC3CCA-C797-4891-BE02-D94E43425B78}</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extBox 3"/>
          <p:cNvSpPr txBox="1"/>
          <p:nvPr/>
        </p:nvSpPr>
        <p:spPr>
          <a:xfrm>
            <a:off x="685800" y="5566023"/>
            <a:ext cx="8223450" cy="646331"/>
          </a:xfrm>
          <a:prstGeom prst="rect">
            <a:avLst/>
          </a:prstGeom>
          <a:noFill/>
        </p:spPr>
        <p:txBody>
          <a:bodyPr wrap="none" rtlCol="0">
            <a:spAutoFit/>
          </a:bodyPr>
          <a:lstStyle/>
          <a:p>
            <a:r>
              <a:rPr lang="en-US" b="1" dirty="0">
                <a:solidFill>
                  <a:srgbClr val="008000"/>
                </a:solidFill>
                <a:latin typeface="Arial" pitchFamily="34" charset="0"/>
                <a:cs typeface="Arial" pitchFamily="34" charset="0"/>
              </a:rPr>
              <a:t>Wie 30% </a:t>
            </a:r>
            <a:r>
              <a:rPr lang="en-US" b="1" dirty="0" err="1">
                <a:solidFill>
                  <a:srgbClr val="008000"/>
                </a:solidFill>
                <a:latin typeface="Arial" pitchFamily="34" charset="0"/>
                <a:cs typeface="Arial" pitchFamily="34" charset="0"/>
              </a:rPr>
              <a:t>Stichproben</a:t>
            </a:r>
            <a:r>
              <a:rPr lang="en-US" b="1" dirty="0">
                <a:solidFill>
                  <a:srgbClr val="008000"/>
                </a:solidFill>
                <a:latin typeface="Arial" pitchFamily="34" charset="0"/>
                <a:cs typeface="Arial" pitchFamily="34" charset="0"/>
              </a:rPr>
              <a:t> </a:t>
            </a:r>
            <a:r>
              <a:rPr lang="en-US" b="1" dirty="0" err="1">
                <a:solidFill>
                  <a:srgbClr val="008000"/>
                </a:solidFill>
                <a:latin typeface="Arial" pitchFamily="34" charset="0"/>
                <a:cs typeface="Arial" pitchFamily="34" charset="0"/>
              </a:rPr>
              <a:t>generieren</a:t>
            </a:r>
            <a:r>
              <a:rPr lang="en-US" b="1" dirty="0">
                <a:solidFill>
                  <a:srgbClr val="008000"/>
                </a:solidFill>
                <a:latin typeface="Arial" pitchFamily="34" charset="0"/>
                <a:cs typeface="Arial" pitchFamily="34" charset="0"/>
              </a:rPr>
              <a:t>?</a:t>
            </a:r>
            <a:r>
              <a:rPr lang="en-US" dirty="0">
                <a:solidFill>
                  <a:srgbClr val="008000"/>
                </a:solidFill>
                <a:latin typeface="Arial" pitchFamily="34" charset="0"/>
                <a:cs typeface="Arial" pitchFamily="34" charset="0"/>
              </a:rPr>
              <a:t> </a:t>
            </a:r>
            <a:br>
              <a:rPr lang="en-US" dirty="0">
                <a:solidFill>
                  <a:srgbClr val="008000"/>
                </a:solidFill>
                <a:latin typeface="Arial" pitchFamily="34" charset="0"/>
                <a:cs typeface="Arial" pitchFamily="34" charset="0"/>
              </a:rPr>
            </a:br>
            <a:r>
              <a:rPr lang="en-US" dirty="0">
                <a:solidFill>
                  <a:srgbClr val="008000"/>
                </a:solidFill>
                <a:latin typeface="Arial" pitchFamily="34" charset="0"/>
                <a:cs typeface="Arial" pitchFamily="34" charset="0"/>
              </a:rPr>
              <a:t>Hash auf b=10 </a:t>
            </a:r>
            <a:r>
              <a:rPr lang="en-US" dirty="0" err="1">
                <a:solidFill>
                  <a:srgbClr val="008000"/>
                </a:solidFill>
                <a:latin typeface="Arial" pitchFamily="34" charset="0"/>
                <a:cs typeface="Arial" pitchFamily="34" charset="0"/>
              </a:rPr>
              <a:t>Eimer</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wähle</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Tupel</a:t>
            </a:r>
            <a:r>
              <a:rPr lang="en-US" dirty="0">
                <a:solidFill>
                  <a:srgbClr val="008000"/>
                </a:solidFill>
                <a:latin typeface="Arial" pitchFamily="34" charset="0"/>
                <a:cs typeface="Arial" pitchFamily="34" charset="0"/>
              </a:rPr>
              <a:t>, falls in </a:t>
            </a:r>
            <a:r>
              <a:rPr lang="en-US" dirty="0" err="1">
                <a:solidFill>
                  <a:srgbClr val="008000"/>
                </a:solidFill>
                <a:latin typeface="Arial" pitchFamily="34" charset="0"/>
                <a:cs typeface="Arial" pitchFamily="34" charset="0"/>
              </a:rPr>
              <a:t>einen</a:t>
            </a:r>
            <a:r>
              <a:rPr lang="en-US" dirty="0">
                <a:solidFill>
                  <a:srgbClr val="008000"/>
                </a:solidFill>
                <a:latin typeface="Arial" pitchFamily="34" charset="0"/>
                <a:cs typeface="Arial" pitchFamily="34" charset="0"/>
              </a:rPr>
              <a:t> der </a:t>
            </a:r>
            <a:r>
              <a:rPr lang="en-US" dirty="0" err="1">
                <a:solidFill>
                  <a:srgbClr val="008000"/>
                </a:solidFill>
                <a:latin typeface="Arial" pitchFamily="34" charset="0"/>
                <a:cs typeface="Arial" pitchFamily="34" charset="0"/>
              </a:rPr>
              <a:t>ersten</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drei</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Eimer</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gehasht</a:t>
            </a:r>
            <a:endParaRPr lang="en-US"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6628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en-US" dirty="0" err="1">
                <a:cs typeface="+mj-cs"/>
              </a:rPr>
              <a:t>Stichproben</a:t>
            </a:r>
            <a:r>
              <a:rPr lang="en-US" dirty="0">
                <a:cs typeface="+mj-cs"/>
              </a:rPr>
              <a:t> </a:t>
            </a:r>
            <a:r>
              <a:rPr lang="en-US" dirty="0" err="1">
                <a:cs typeface="+mj-cs"/>
              </a:rPr>
              <a:t>für</a:t>
            </a:r>
            <a:r>
              <a:rPr lang="en-US" dirty="0">
                <a:cs typeface="+mj-cs"/>
              </a:rPr>
              <a:t> </a:t>
            </a:r>
            <a:r>
              <a:rPr lang="en-US" dirty="0" err="1">
                <a:cs typeface="+mj-cs"/>
              </a:rPr>
              <a:t>Datenströme</a:t>
            </a:r>
            <a:endParaRPr lang="en-US" dirty="0">
              <a:cs typeface="+mj-cs"/>
            </a:endParaRPr>
          </a:p>
        </p:txBody>
      </p:sp>
      <p:sp>
        <p:nvSpPr>
          <p:cNvPr id="530435" name="Rectangle 3"/>
          <p:cNvSpPr>
            <a:spLocks noGrp="1" noChangeArrowheads="1"/>
          </p:cNvSpPr>
          <p:nvPr>
            <p:ph type="body" idx="1"/>
          </p:nvPr>
        </p:nvSpPr>
        <p:spPr>
          <a:xfrm>
            <a:off x="251520" y="3200400"/>
            <a:ext cx="8663880" cy="3200400"/>
          </a:xfrm>
        </p:spPr>
        <p:txBody>
          <a:bodyPr/>
          <a:lstStyle/>
          <a:p>
            <a:pPr eaLnBrk="1" hangingPunct="1">
              <a:lnSpc>
                <a:spcPct val="90000"/>
              </a:lnSpc>
              <a:defRPr/>
            </a:pPr>
            <a:r>
              <a:rPr lang="en-US" dirty="0" err="1">
                <a:cs typeface="+mn-cs"/>
              </a:rPr>
              <a:t>Kernproblem</a:t>
            </a:r>
            <a:r>
              <a:rPr lang="en-US" dirty="0">
                <a:cs typeface="+mn-cs"/>
              </a:rPr>
              <a:t>: </a:t>
            </a:r>
            <a:r>
              <a:rPr lang="en-US" dirty="0" err="1">
                <a:cs typeface="+mn-cs"/>
              </a:rPr>
              <a:t>Wähle</a:t>
            </a:r>
            <a:r>
              <a:rPr lang="en-US" dirty="0">
                <a:cs typeface="+mn-cs"/>
              </a:rPr>
              <a:t> </a:t>
            </a:r>
            <a:r>
              <a:rPr lang="en-US" dirty="0" err="1">
                <a:cs typeface="+mn-cs"/>
              </a:rPr>
              <a:t>Stichprobe</a:t>
            </a:r>
            <a:r>
              <a:rPr lang="en-US" dirty="0">
                <a:cs typeface="+mn-cs"/>
              </a:rPr>
              <a:t> von </a:t>
            </a:r>
            <a:r>
              <a:rPr lang="en-US" dirty="0">
                <a:solidFill>
                  <a:schemeClr val="bg2"/>
                </a:solidFill>
                <a:cs typeface="+mn-cs"/>
              </a:rPr>
              <a:t>m</a:t>
            </a:r>
            <a:r>
              <a:rPr lang="en-US" dirty="0">
                <a:cs typeface="+mn-cs"/>
              </a:rPr>
              <a:t> </a:t>
            </a:r>
            <a:r>
              <a:rPr lang="en-US" dirty="0" err="1">
                <a:cs typeface="+mn-cs"/>
              </a:rPr>
              <a:t>Elementen</a:t>
            </a:r>
            <a:r>
              <a:rPr lang="en-US" dirty="0">
                <a:cs typeface="+mn-cs"/>
              </a:rPr>
              <a:t> </a:t>
            </a:r>
            <a:r>
              <a:rPr lang="en-US" dirty="0" err="1">
                <a:cs typeface="+mn-cs"/>
              </a:rPr>
              <a:t>gleichverteilt</a:t>
            </a:r>
            <a:r>
              <a:rPr lang="en-US" dirty="0">
                <a:cs typeface="+mn-cs"/>
              </a:rPr>
              <a:t> </a:t>
            </a:r>
            <a:r>
              <a:rPr lang="en-US" dirty="0" err="1">
                <a:cs typeface="+mn-cs"/>
              </a:rPr>
              <a:t>aus</a:t>
            </a:r>
            <a:r>
              <a:rPr lang="en-US" dirty="0">
                <a:cs typeface="+mn-cs"/>
              </a:rPr>
              <a:t> </a:t>
            </a:r>
            <a:r>
              <a:rPr lang="en-US" dirty="0" err="1">
                <a:cs typeface="+mn-cs"/>
              </a:rPr>
              <a:t>dem</a:t>
            </a:r>
            <a:r>
              <a:rPr lang="en-US" dirty="0">
                <a:cs typeface="+mn-cs"/>
              </a:rPr>
              <a:t> Strom</a:t>
            </a:r>
          </a:p>
          <a:p>
            <a:pPr eaLnBrk="1" hangingPunct="1">
              <a:lnSpc>
                <a:spcPct val="90000"/>
              </a:lnSpc>
              <a:defRPr/>
            </a:pPr>
            <a:r>
              <a:rPr lang="en-US" dirty="0" err="1">
                <a:solidFill>
                  <a:srgbClr val="FF0000"/>
                </a:solidFill>
                <a:cs typeface="+mn-cs"/>
              </a:rPr>
              <a:t>Herausforderung</a:t>
            </a:r>
            <a:r>
              <a:rPr lang="en-US" dirty="0">
                <a:cs typeface="+mn-cs"/>
              </a:rPr>
              <a:t>: </a:t>
            </a:r>
            <a:r>
              <a:rPr lang="en-US" dirty="0" err="1">
                <a:cs typeface="+mn-cs"/>
              </a:rPr>
              <a:t>Länge</a:t>
            </a:r>
            <a:r>
              <a:rPr lang="en-US" dirty="0">
                <a:cs typeface="+mn-cs"/>
              </a:rPr>
              <a:t> des </a:t>
            </a:r>
            <a:r>
              <a:rPr lang="en-US" dirty="0" err="1">
                <a:cs typeface="+mn-cs"/>
              </a:rPr>
              <a:t>Stroms</a:t>
            </a:r>
            <a:r>
              <a:rPr lang="en-US" dirty="0">
                <a:cs typeface="+mn-cs"/>
              </a:rPr>
              <a:t> </a:t>
            </a:r>
            <a:r>
              <a:rPr lang="en-US" dirty="0" err="1">
                <a:cs typeface="+mn-cs"/>
              </a:rPr>
              <a:t>nicht</a:t>
            </a:r>
            <a:r>
              <a:rPr lang="en-US" dirty="0">
                <a:cs typeface="+mn-cs"/>
              </a:rPr>
              <a:t> </a:t>
            </a:r>
            <a:r>
              <a:rPr lang="en-US" dirty="0" err="1">
                <a:cs typeface="+mn-cs"/>
              </a:rPr>
              <a:t>bekannt</a:t>
            </a:r>
            <a:endParaRPr lang="en-US" dirty="0">
              <a:cs typeface="+mn-cs"/>
            </a:endParaRPr>
          </a:p>
          <a:p>
            <a:pPr lvl="1" eaLnBrk="1" hangingPunct="1">
              <a:lnSpc>
                <a:spcPct val="90000"/>
              </a:lnSpc>
              <a:defRPr/>
            </a:pPr>
            <a:r>
              <a:rPr lang="en-US" dirty="0" err="1"/>
              <a:t>Wann</a:t>
            </a:r>
            <a:r>
              <a:rPr lang="en-US" dirty="0"/>
              <a:t>/</a:t>
            </a:r>
            <a:r>
              <a:rPr lang="en-US" dirty="0" err="1"/>
              <a:t>wie</a:t>
            </a:r>
            <a:r>
              <a:rPr lang="en-US" dirty="0"/>
              <a:t> oft </a:t>
            </a:r>
            <a:r>
              <a:rPr lang="en-US" dirty="0" err="1"/>
              <a:t>Stichprobe</a:t>
            </a:r>
            <a:r>
              <a:rPr lang="en-US" dirty="0"/>
              <a:t> </a:t>
            </a:r>
            <a:r>
              <a:rPr lang="en-US" dirty="0" err="1"/>
              <a:t>entnehmen</a:t>
            </a:r>
            <a:r>
              <a:rPr lang="en-US" dirty="0"/>
              <a:t>?</a:t>
            </a:r>
          </a:p>
          <a:p>
            <a:pPr eaLnBrk="1" hangingPunct="1">
              <a:lnSpc>
                <a:spcPct val="90000"/>
              </a:lnSpc>
              <a:defRPr/>
            </a:pPr>
            <a:r>
              <a:rPr lang="en-US" dirty="0" err="1">
                <a:cs typeface="+mn-cs"/>
              </a:rPr>
              <a:t>Zwei</a:t>
            </a:r>
            <a:r>
              <a:rPr lang="en-US" dirty="0">
                <a:cs typeface="+mn-cs"/>
              </a:rPr>
              <a:t> </a:t>
            </a:r>
            <a:r>
              <a:rPr lang="en-US" dirty="0" err="1">
                <a:cs typeface="+mn-cs"/>
              </a:rPr>
              <a:t>Lösungsvorschläge</a:t>
            </a:r>
            <a:r>
              <a:rPr lang="en-US" dirty="0">
                <a:cs typeface="+mn-cs"/>
              </a:rPr>
              <a:t>, </a:t>
            </a:r>
            <a:r>
              <a:rPr lang="en-US" dirty="0" err="1">
                <a:cs typeface="+mn-cs"/>
              </a:rPr>
              <a:t>für</a:t>
            </a:r>
            <a:r>
              <a:rPr lang="en-US" dirty="0">
                <a:cs typeface="+mn-cs"/>
              </a:rPr>
              <a:t> </a:t>
            </a:r>
            <a:r>
              <a:rPr lang="en-US" dirty="0" err="1">
                <a:cs typeface="+mn-cs"/>
              </a:rPr>
              <a:t>verschiedene</a:t>
            </a:r>
            <a:r>
              <a:rPr lang="en-US" dirty="0">
                <a:cs typeface="+mn-cs"/>
              </a:rPr>
              <a:t> </a:t>
            </a:r>
            <a:r>
              <a:rPr lang="en-US" dirty="0" err="1">
                <a:cs typeface="+mn-cs"/>
              </a:rPr>
              <a:t>Anwendungen</a:t>
            </a:r>
            <a:r>
              <a:rPr lang="en-US" dirty="0">
                <a:cs typeface="+mn-cs"/>
              </a:rPr>
              <a:t>:</a:t>
            </a:r>
          </a:p>
          <a:p>
            <a:pPr lvl="1" eaLnBrk="1" hangingPunct="1">
              <a:lnSpc>
                <a:spcPct val="90000"/>
              </a:lnSpc>
              <a:defRPr/>
            </a:pPr>
            <a:r>
              <a:rPr lang="en-US" dirty="0"/>
              <a:t>Reservoir Sampling (</a:t>
            </a:r>
            <a:r>
              <a:rPr lang="en-US" dirty="0" err="1"/>
              <a:t>aus</a:t>
            </a:r>
            <a:r>
              <a:rPr lang="en-US" dirty="0"/>
              <a:t> den 80ern?)</a:t>
            </a:r>
          </a:p>
          <a:p>
            <a:pPr lvl="1" eaLnBrk="1" hangingPunct="1">
              <a:lnSpc>
                <a:spcPct val="90000"/>
              </a:lnSpc>
              <a:defRPr/>
            </a:pPr>
            <a:r>
              <a:rPr lang="en-US" dirty="0"/>
              <a:t>Min-wise Sampling (</a:t>
            </a:r>
            <a:r>
              <a:rPr lang="en-US" dirty="0" err="1"/>
              <a:t>aus</a:t>
            </a:r>
            <a:r>
              <a:rPr lang="en-US" dirty="0"/>
              <a:t> den 90ern?)</a:t>
            </a:r>
          </a:p>
        </p:txBody>
      </p:sp>
      <p:grpSp>
        <p:nvGrpSpPr>
          <p:cNvPr id="54277" name="Group 4"/>
          <p:cNvGrpSpPr>
            <a:grpSpLocks/>
          </p:cNvGrpSpPr>
          <p:nvPr/>
        </p:nvGrpSpPr>
        <p:grpSpPr bwMode="auto">
          <a:xfrm>
            <a:off x="685800" y="1371600"/>
            <a:ext cx="7924800" cy="1447800"/>
            <a:chOff x="432" y="864"/>
            <a:chExt cx="4992" cy="912"/>
          </a:xfrm>
        </p:grpSpPr>
        <p:grpSp>
          <p:nvGrpSpPr>
            <p:cNvPr id="54278" name="Group 5"/>
            <p:cNvGrpSpPr>
              <a:grpSpLocks/>
            </p:cNvGrpSpPr>
            <p:nvPr/>
          </p:nvGrpSpPr>
          <p:grpSpPr bwMode="auto">
            <a:xfrm>
              <a:off x="432" y="1056"/>
              <a:ext cx="3580" cy="528"/>
              <a:chOff x="432" y="960"/>
              <a:chExt cx="3580" cy="528"/>
            </a:xfrm>
          </p:grpSpPr>
          <p:sp>
            <p:nvSpPr>
              <p:cNvPr id="530438" name="Oval 6"/>
              <p:cNvSpPr>
                <a:spLocks noChangeArrowheads="1"/>
              </p:cNvSpPr>
              <p:nvPr/>
            </p:nvSpPr>
            <p:spPr bwMode="auto">
              <a:xfrm>
                <a:off x="43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39" name="Oval 7"/>
              <p:cNvSpPr>
                <a:spLocks noChangeArrowheads="1"/>
              </p:cNvSpPr>
              <p:nvPr/>
            </p:nvSpPr>
            <p:spPr bwMode="auto">
              <a:xfrm>
                <a:off x="56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0" name="Oval 8"/>
              <p:cNvSpPr>
                <a:spLocks noChangeArrowheads="1"/>
              </p:cNvSpPr>
              <p:nvPr/>
            </p:nvSpPr>
            <p:spPr bwMode="auto">
              <a:xfrm>
                <a:off x="70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1" name="Oval 9"/>
              <p:cNvSpPr>
                <a:spLocks noChangeArrowheads="1"/>
              </p:cNvSpPr>
              <p:nvPr/>
            </p:nvSpPr>
            <p:spPr bwMode="auto">
              <a:xfrm>
                <a:off x="83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2" name="Oval 10"/>
              <p:cNvSpPr>
                <a:spLocks noChangeArrowheads="1"/>
              </p:cNvSpPr>
              <p:nvPr/>
            </p:nvSpPr>
            <p:spPr bwMode="auto">
              <a:xfrm>
                <a:off x="96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3" name="Oval 11"/>
              <p:cNvSpPr>
                <a:spLocks noChangeArrowheads="1"/>
              </p:cNvSpPr>
              <p:nvPr/>
            </p:nvSpPr>
            <p:spPr bwMode="auto">
              <a:xfrm>
                <a:off x="110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4" name="Oval 12"/>
              <p:cNvSpPr>
                <a:spLocks noChangeArrowheads="1"/>
              </p:cNvSpPr>
              <p:nvPr/>
            </p:nvSpPr>
            <p:spPr bwMode="auto">
              <a:xfrm>
                <a:off x="123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5" name="Oval 13"/>
              <p:cNvSpPr>
                <a:spLocks noChangeArrowheads="1"/>
              </p:cNvSpPr>
              <p:nvPr/>
            </p:nvSpPr>
            <p:spPr bwMode="auto">
              <a:xfrm>
                <a:off x="137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6" name="Oval 14"/>
              <p:cNvSpPr>
                <a:spLocks noChangeArrowheads="1"/>
              </p:cNvSpPr>
              <p:nvPr/>
            </p:nvSpPr>
            <p:spPr bwMode="auto">
              <a:xfrm>
                <a:off x="150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7" name="Oval 15"/>
              <p:cNvSpPr>
                <a:spLocks noChangeArrowheads="1"/>
              </p:cNvSpPr>
              <p:nvPr/>
            </p:nvSpPr>
            <p:spPr bwMode="auto">
              <a:xfrm>
                <a:off x="163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8" name="Oval 16"/>
              <p:cNvSpPr>
                <a:spLocks noChangeArrowheads="1"/>
              </p:cNvSpPr>
              <p:nvPr/>
            </p:nvSpPr>
            <p:spPr bwMode="auto">
              <a:xfrm>
                <a:off x="177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9" name="Oval 17"/>
              <p:cNvSpPr>
                <a:spLocks noChangeArrowheads="1"/>
              </p:cNvSpPr>
              <p:nvPr/>
            </p:nvSpPr>
            <p:spPr bwMode="auto">
              <a:xfrm>
                <a:off x="190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0" name="Oval 18"/>
              <p:cNvSpPr>
                <a:spLocks noChangeArrowheads="1"/>
              </p:cNvSpPr>
              <p:nvPr/>
            </p:nvSpPr>
            <p:spPr bwMode="auto">
              <a:xfrm>
                <a:off x="204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1" name="Oval 19"/>
              <p:cNvSpPr>
                <a:spLocks noChangeArrowheads="1"/>
              </p:cNvSpPr>
              <p:nvPr/>
            </p:nvSpPr>
            <p:spPr bwMode="auto">
              <a:xfrm>
                <a:off x="217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2" name="Oval 20"/>
              <p:cNvSpPr>
                <a:spLocks noChangeArrowheads="1"/>
              </p:cNvSpPr>
              <p:nvPr/>
            </p:nvSpPr>
            <p:spPr bwMode="auto">
              <a:xfrm>
                <a:off x="230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3" name="Oval 21"/>
              <p:cNvSpPr>
                <a:spLocks noChangeArrowheads="1"/>
              </p:cNvSpPr>
              <p:nvPr/>
            </p:nvSpPr>
            <p:spPr bwMode="auto">
              <a:xfrm>
                <a:off x="244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4" name="Oval 22"/>
              <p:cNvSpPr>
                <a:spLocks noChangeArrowheads="1"/>
              </p:cNvSpPr>
              <p:nvPr/>
            </p:nvSpPr>
            <p:spPr bwMode="auto">
              <a:xfrm>
                <a:off x="257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5" name="Oval 23"/>
              <p:cNvSpPr>
                <a:spLocks noChangeArrowheads="1"/>
              </p:cNvSpPr>
              <p:nvPr/>
            </p:nvSpPr>
            <p:spPr bwMode="auto">
              <a:xfrm>
                <a:off x="271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6" name="Oval 24"/>
              <p:cNvSpPr>
                <a:spLocks noChangeArrowheads="1"/>
              </p:cNvSpPr>
              <p:nvPr/>
            </p:nvSpPr>
            <p:spPr bwMode="auto">
              <a:xfrm>
                <a:off x="284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7" name="Oval 25"/>
              <p:cNvSpPr>
                <a:spLocks noChangeArrowheads="1"/>
              </p:cNvSpPr>
              <p:nvPr/>
            </p:nvSpPr>
            <p:spPr bwMode="auto">
              <a:xfrm>
                <a:off x="297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8" name="Oval 26"/>
              <p:cNvSpPr>
                <a:spLocks noChangeArrowheads="1"/>
              </p:cNvSpPr>
              <p:nvPr/>
            </p:nvSpPr>
            <p:spPr bwMode="auto">
              <a:xfrm>
                <a:off x="311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9" name="Oval 27"/>
              <p:cNvSpPr>
                <a:spLocks noChangeArrowheads="1"/>
              </p:cNvSpPr>
              <p:nvPr/>
            </p:nvSpPr>
            <p:spPr bwMode="auto">
              <a:xfrm>
                <a:off x="324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0" name="Oval 28"/>
              <p:cNvSpPr>
                <a:spLocks noChangeArrowheads="1"/>
              </p:cNvSpPr>
              <p:nvPr/>
            </p:nvSpPr>
            <p:spPr bwMode="auto">
              <a:xfrm>
                <a:off x="338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1" name="Oval 29"/>
              <p:cNvSpPr>
                <a:spLocks noChangeArrowheads="1"/>
              </p:cNvSpPr>
              <p:nvPr/>
            </p:nvSpPr>
            <p:spPr bwMode="auto">
              <a:xfrm>
                <a:off x="351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2" name="Oval 30"/>
              <p:cNvSpPr>
                <a:spLocks noChangeArrowheads="1"/>
              </p:cNvSpPr>
              <p:nvPr/>
            </p:nvSpPr>
            <p:spPr bwMode="auto">
              <a:xfrm>
                <a:off x="364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3" name="Oval 31"/>
              <p:cNvSpPr>
                <a:spLocks noChangeArrowheads="1"/>
              </p:cNvSpPr>
              <p:nvPr/>
            </p:nvSpPr>
            <p:spPr bwMode="auto">
              <a:xfrm>
                <a:off x="378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4" name="Oval 32"/>
              <p:cNvSpPr>
                <a:spLocks noChangeArrowheads="1"/>
              </p:cNvSpPr>
              <p:nvPr/>
            </p:nvSpPr>
            <p:spPr bwMode="auto">
              <a:xfrm>
                <a:off x="391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5" name="Oval 33"/>
              <p:cNvSpPr>
                <a:spLocks noChangeArrowheads="1"/>
              </p:cNvSpPr>
              <p:nvPr/>
            </p:nvSpPr>
            <p:spPr bwMode="auto">
              <a:xfrm>
                <a:off x="432"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6" name="Oval 34"/>
              <p:cNvSpPr>
                <a:spLocks noChangeArrowheads="1"/>
              </p:cNvSpPr>
              <p:nvPr/>
            </p:nvSpPr>
            <p:spPr bwMode="auto">
              <a:xfrm>
                <a:off x="566"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7" name="Oval 35"/>
              <p:cNvSpPr>
                <a:spLocks noChangeArrowheads="1"/>
              </p:cNvSpPr>
              <p:nvPr/>
            </p:nvSpPr>
            <p:spPr bwMode="auto">
              <a:xfrm>
                <a:off x="700"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8" name="Oval 36"/>
              <p:cNvSpPr>
                <a:spLocks noChangeArrowheads="1"/>
              </p:cNvSpPr>
              <p:nvPr/>
            </p:nvSpPr>
            <p:spPr bwMode="auto">
              <a:xfrm>
                <a:off x="834"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9" name="Oval 37"/>
              <p:cNvSpPr>
                <a:spLocks noChangeArrowheads="1"/>
              </p:cNvSpPr>
              <p:nvPr/>
            </p:nvSpPr>
            <p:spPr bwMode="auto">
              <a:xfrm>
                <a:off x="968"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0" name="Oval 38"/>
              <p:cNvSpPr>
                <a:spLocks noChangeArrowheads="1"/>
              </p:cNvSpPr>
              <p:nvPr/>
            </p:nvSpPr>
            <p:spPr bwMode="auto">
              <a:xfrm>
                <a:off x="1102"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1" name="Oval 39"/>
              <p:cNvSpPr>
                <a:spLocks noChangeArrowheads="1"/>
              </p:cNvSpPr>
              <p:nvPr/>
            </p:nvSpPr>
            <p:spPr bwMode="auto">
              <a:xfrm>
                <a:off x="1236"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2" name="Oval 40"/>
              <p:cNvSpPr>
                <a:spLocks noChangeArrowheads="1"/>
              </p:cNvSpPr>
              <p:nvPr/>
            </p:nvSpPr>
            <p:spPr bwMode="auto">
              <a:xfrm>
                <a:off x="1370"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3" name="Oval 41"/>
              <p:cNvSpPr>
                <a:spLocks noChangeArrowheads="1"/>
              </p:cNvSpPr>
              <p:nvPr/>
            </p:nvSpPr>
            <p:spPr bwMode="auto">
              <a:xfrm>
                <a:off x="1504"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4" name="Oval 42"/>
              <p:cNvSpPr>
                <a:spLocks noChangeArrowheads="1"/>
              </p:cNvSpPr>
              <p:nvPr/>
            </p:nvSpPr>
            <p:spPr bwMode="auto">
              <a:xfrm>
                <a:off x="1638"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5" name="Oval 43"/>
              <p:cNvSpPr>
                <a:spLocks noChangeArrowheads="1"/>
              </p:cNvSpPr>
              <p:nvPr/>
            </p:nvSpPr>
            <p:spPr bwMode="auto">
              <a:xfrm>
                <a:off x="1772"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6" name="Oval 44"/>
              <p:cNvSpPr>
                <a:spLocks noChangeArrowheads="1"/>
              </p:cNvSpPr>
              <p:nvPr/>
            </p:nvSpPr>
            <p:spPr bwMode="auto">
              <a:xfrm>
                <a:off x="1906"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7" name="Oval 45"/>
              <p:cNvSpPr>
                <a:spLocks noChangeArrowheads="1"/>
              </p:cNvSpPr>
              <p:nvPr/>
            </p:nvSpPr>
            <p:spPr bwMode="auto">
              <a:xfrm>
                <a:off x="2040"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8" name="Oval 46"/>
              <p:cNvSpPr>
                <a:spLocks noChangeArrowheads="1"/>
              </p:cNvSpPr>
              <p:nvPr/>
            </p:nvSpPr>
            <p:spPr bwMode="auto">
              <a:xfrm>
                <a:off x="2174"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9" name="Oval 47"/>
              <p:cNvSpPr>
                <a:spLocks noChangeArrowheads="1"/>
              </p:cNvSpPr>
              <p:nvPr/>
            </p:nvSpPr>
            <p:spPr bwMode="auto">
              <a:xfrm>
                <a:off x="2308"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0" name="Oval 48"/>
              <p:cNvSpPr>
                <a:spLocks noChangeArrowheads="1"/>
              </p:cNvSpPr>
              <p:nvPr/>
            </p:nvSpPr>
            <p:spPr bwMode="auto">
              <a:xfrm>
                <a:off x="2442"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1" name="Oval 49"/>
              <p:cNvSpPr>
                <a:spLocks noChangeArrowheads="1"/>
              </p:cNvSpPr>
              <p:nvPr/>
            </p:nvSpPr>
            <p:spPr bwMode="auto">
              <a:xfrm>
                <a:off x="2576"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2" name="Oval 50"/>
              <p:cNvSpPr>
                <a:spLocks noChangeArrowheads="1"/>
              </p:cNvSpPr>
              <p:nvPr/>
            </p:nvSpPr>
            <p:spPr bwMode="auto">
              <a:xfrm>
                <a:off x="2710"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3" name="Oval 51"/>
              <p:cNvSpPr>
                <a:spLocks noChangeArrowheads="1"/>
              </p:cNvSpPr>
              <p:nvPr/>
            </p:nvSpPr>
            <p:spPr bwMode="auto">
              <a:xfrm>
                <a:off x="432"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4" name="Oval 52"/>
              <p:cNvSpPr>
                <a:spLocks noChangeArrowheads="1"/>
              </p:cNvSpPr>
              <p:nvPr/>
            </p:nvSpPr>
            <p:spPr bwMode="auto">
              <a:xfrm>
                <a:off x="566"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5" name="Oval 53"/>
              <p:cNvSpPr>
                <a:spLocks noChangeArrowheads="1"/>
              </p:cNvSpPr>
              <p:nvPr/>
            </p:nvSpPr>
            <p:spPr bwMode="auto">
              <a:xfrm>
                <a:off x="700"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6" name="Oval 54"/>
              <p:cNvSpPr>
                <a:spLocks noChangeArrowheads="1"/>
              </p:cNvSpPr>
              <p:nvPr/>
            </p:nvSpPr>
            <p:spPr bwMode="auto">
              <a:xfrm>
                <a:off x="834"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7" name="Oval 55"/>
              <p:cNvSpPr>
                <a:spLocks noChangeArrowheads="1"/>
              </p:cNvSpPr>
              <p:nvPr/>
            </p:nvSpPr>
            <p:spPr bwMode="auto">
              <a:xfrm>
                <a:off x="968"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8" name="Oval 56"/>
              <p:cNvSpPr>
                <a:spLocks noChangeArrowheads="1"/>
              </p:cNvSpPr>
              <p:nvPr/>
            </p:nvSpPr>
            <p:spPr bwMode="auto">
              <a:xfrm>
                <a:off x="1102"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9" name="Oval 57"/>
              <p:cNvSpPr>
                <a:spLocks noChangeArrowheads="1"/>
              </p:cNvSpPr>
              <p:nvPr/>
            </p:nvSpPr>
            <p:spPr bwMode="auto">
              <a:xfrm>
                <a:off x="1236"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0" name="Oval 58"/>
              <p:cNvSpPr>
                <a:spLocks noChangeArrowheads="1"/>
              </p:cNvSpPr>
              <p:nvPr/>
            </p:nvSpPr>
            <p:spPr bwMode="auto">
              <a:xfrm>
                <a:off x="1370"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1" name="Oval 59"/>
              <p:cNvSpPr>
                <a:spLocks noChangeArrowheads="1"/>
              </p:cNvSpPr>
              <p:nvPr/>
            </p:nvSpPr>
            <p:spPr bwMode="auto">
              <a:xfrm>
                <a:off x="432"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2" name="Oval 60"/>
              <p:cNvSpPr>
                <a:spLocks noChangeArrowheads="1"/>
              </p:cNvSpPr>
              <p:nvPr/>
            </p:nvSpPr>
            <p:spPr bwMode="auto">
              <a:xfrm>
                <a:off x="566"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3" name="Oval 61"/>
              <p:cNvSpPr>
                <a:spLocks noChangeArrowheads="1"/>
              </p:cNvSpPr>
              <p:nvPr/>
            </p:nvSpPr>
            <p:spPr bwMode="auto">
              <a:xfrm>
                <a:off x="700"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4" name="Oval 62"/>
              <p:cNvSpPr>
                <a:spLocks noChangeArrowheads="1"/>
              </p:cNvSpPr>
              <p:nvPr/>
            </p:nvSpPr>
            <p:spPr bwMode="auto">
              <a:xfrm>
                <a:off x="834"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5" name="Oval 63"/>
              <p:cNvSpPr>
                <a:spLocks noChangeArrowheads="1"/>
              </p:cNvSpPr>
              <p:nvPr/>
            </p:nvSpPr>
            <p:spPr bwMode="auto">
              <a:xfrm>
                <a:off x="968"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6" name="Oval 64"/>
              <p:cNvSpPr>
                <a:spLocks noChangeArrowheads="1"/>
              </p:cNvSpPr>
              <p:nvPr/>
            </p:nvSpPr>
            <p:spPr bwMode="auto">
              <a:xfrm>
                <a:off x="1102"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7" name="Oval 65"/>
              <p:cNvSpPr>
                <a:spLocks noChangeArrowheads="1"/>
              </p:cNvSpPr>
              <p:nvPr/>
            </p:nvSpPr>
            <p:spPr bwMode="auto">
              <a:xfrm>
                <a:off x="1236"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8" name="Oval 66"/>
              <p:cNvSpPr>
                <a:spLocks noChangeArrowheads="1"/>
              </p:cNvSpPr>
              <p:nvPr/>
            </p:nvSpPr>
            <p:spPr bwMode="auto">
              <a:xfrm>
                <a:off x="1370"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9" name="Oval 67"/>
              <p:cNvSpPr>
                <a:spLocks noChangeArrowheads="1"/>
              </p:cNvSpPr>
              <p:nvPr/>
            </p:nvSpPr>
            <p:spPr bwMode="auto">
              <a:xfrm>
                <a:off x="1504"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0" name="Oval 68"/>
              <p:cNvSpPr>
                <a:spLocks noChangeArrowheads="1"/>
              </p:cNvSpPr>
              <p:nvPr/>
            </p:nvSpPr>
            <p:spPr bwMode="auto">
              <a:xfrm>
                <a:off x="1638"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1" name="Oval 69"/>
              <p:cNvSpPr>
                <a:spLocks noChangeArrowheads="1"/>
              </p:cNvSpPr>
              <p:nvPr/>
            </p:nvSpPr>
            <p:spPr bwMode="auto">
              <a:xfrm>
                <a:off x="1772"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2" name="Oval 70"/>
              <p:cNvSpPr>
                <a:spLocks noChangeArrowheads="1"/>
              </p:cNvSpPr>
              <p:nvPr/>
            </p:nvSpPr>
            <p:spPr bwMode="auto">
              <a:xfrm>
                <a:off x="1906"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3" name="Oval 71"/>
              <p:cNvSpPr>
                <a:spLocks noChangeArrowheads="1"/>
              </p:cNvSpPr>
              <p:nvPr/>
            </p:nvSpPr>
            <p:spPr bwMode="auto">
              <a:xfrm>
                <a:off x="2040"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4" name="Oval 72"/>
              <p:cNvSpPr>
                <a:spLocks noChangeArrowheads="1"/>
              </p:cNvSpPr>
              <p:nvPr/>
            </p:nvSpPr>
            <p:spPr bwMode="auto">
              <a:xfrm>
                <a:off x="2174"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5" name="Oval 73"/>
              <p:cNvSpPr>
                <a:spLocks noChangeArrowheads="1"/>
              </p:cNvSpPr>
              <p:nvPr/>
            </p:nvSpPr>
            <p:spPr bwMode="auto">
              <a:xfrm>
                <a:off x="2308"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6" name="Oval 74"/>
              <p:cNvSpPr>
                <a:spLocks noChangeArrowheads="1"/>
              </p:cNvSpPr>
              <p:nvPr/>
            </p:nvSpPr>
            <p:spPr bwMode="auto">
              <a:xfrm>
                <a:off x="2442"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7" name="Oval 75"/>
              <p:cNvSpPr>
                <a:spLocks noChangeArrowheads="1"/>
              </p:cNvSpPr>
              <p:nvPr/>
            </p:nvSpPr>
            <p:spPr bwMode="auto">
              <a:xfrm>
                <a:off x="2576"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530508" name="Oval 76"/>
            <p:cNvSpPr>
              <a:spLocks noChangeArrowheads="1"/>
            </p:cNvSpPr>
            <p:nvPr/>
          </p:nvSpPr>
          <p:spPr bwMode="auto">
            <a:xfrm>
              <a:off x="4752" y="864"/>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9" name="Oval 77"/>
            <p:cNvSpPr>
              <a:spLocks noChangeArrowheads="1"/>
            </p:cNvSpPr>
            <p:nvPr/>
          </p:nvSpPr>
          <p:spPr bwMode="auto">
            <a:xfrm>
              <a:off x="4992" y="864"/>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0" name="Oval 78"/>
            <p:cNvSpPr>
              <a:spLocks noChangeArrowheads="1"/>
            </p:cNvSpPr>
            <p:nvPr/>
          </p:nvSpPr>
          <p:spPr bwMode="auto">
            <a:xfrm>
              <a:off x="5232" y="864"/>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1" name="Oval 79"/>
            <p:cNvSpPr>
              <a:spLocks noChangeArrowheads="1"/>
            </p:cNvSpPr>
            <p:nvPr/>
          </p:nvSpPr>
          <p:spPr bwMode="auto">
            <a:xfrm>
              <a:off x="4752" y="1104"/>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2" name="Oval 80"/>
            <p:cNvSpPr>
              <a:spLocks noChangeArrowheads="1"/>
            </p:cNvSpPr>
            <p:nvPr/>
          </p:nvSpPr>
          <p:spPr bwMode="auto">
            <a:xfrm>
              <a:off x="4752" y="1344"/>
              <a:ext cx="192" cy="19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3" name="Oval 81"/>
            <p:cNvSpPr>
              <a:spLocks noChangeArrowheads="1"/>
            </p:cNvSpPr>
            <p:nvPr/>
          </p:nvSpPr>
          <p:spPr bwMode="auto">
            <a:xfrm>
              <a:off x="4752" y="1584"/>
              <a:ext cx="192" cy="19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4" name="Oval 82"/>
            <p:cNvSpPr>
              <a:spLocks noChangeArrowheads="1"/>
            </p:cNvSpPr>
            <p:nvPr/>
          </p:nvSpPr>
          <p:spPr bwMode="auto">
            <a:xfrm>
              <a:off x="4992" y="1584"/>
              <a:ext cx="192" cy="19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5" name="Oval 83"/>
            <p:cNvSpPr>
              <a:spLocks noChangeArrowheads="1"/>
            </p:cNvSpPr>
            <p:nvPr/>
          </p:nvSpPr>
          <p:spPr bwMode="auto">
            <a:xfrm>
              <a:off x="4992" y="1104"/>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6" name="AutoShape 84"/>
            <p:cNvSpPr>
              <a:spLocks noChangeArrowheads="1"/>
            </p:cNvSpPr>
            <p:nvPr/>
          </p:nvSpPr>
          <p:spPr bwMode="auto">
            <a:xfrm>
              <a:off x="3792" y="1200"/>
              <a:ext cx="768" cy="288"/>
            </a:xfrm>
            <a:prstGeom prst="rightArrow">
              <a:avLst>
                <a:gd name="adj1" fmla="val 50000"/>
                <a:gd name="adj2" fmla="val 6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45</a:t>
            </a:fld>
            <a:endParaRPr lang="en-US" dirty="0"/>
          </a:p>
        </p:txBody>
      </p:sp>
      <p:sp>
        <p:nvSpPr>
          <p:cNvPr id="88" name="Footer Placeholder 4">
            <a:extLst>
              <a:ext uri="{FF2B5EF4-FFF2-40B4-BE49-F238E27FC236}">
                <a16:creationId xmlns:a16="http://schemas.microsoft.com/office/drawing/2014/main" id="{964B11E3-453F-1C49-B3E8-49ABB058E2CA}"/>
              </a:ext>
            </a:extLst>
          </p:cNvPr>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3447187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pPr eaLnBrk="1" hangingPunct="1">
              <a:defRPr/>
            </a:pPr>
            <a:r>
              <a:rPr lang="en-US" dirty="0">
                <a:cs typeface="+mj-cs"/>
              </a:rPr>
              <a:t>Reservoir Sampling (Reservoir </a:t>
            </a:r>
            <a:r>
              <a:rPr lang="en-US" dirty="0" err="1">
                <a:cs typeface="+mj-cs"/>
              </a:rPr>
              <a:t>bildet</a:t>
            </a:r>
            <a:r>
              <a:rPr lang="en-US" dirty="0">
                <a:cs typeface="+mj-cs"/>
              </a:rPr>
              <a:t> </a:t>
            </a:r>
            <a:r>
              <a:rPr lang="en-US" dirty="0" err="1">
                <a:cs typeface="+mj-cs"/>
              </a:rPr>
              <a:t>Synopse</a:t>
            </a:r>
            <a:r>
              <a:rPr lang="en-US" dirty="0">
                <a:cs typeface="+mj-cs"/>
              </a:rPr>
              <a:t>)</a:t>
            </a:r>
          </a:p>
        </p:txBody>
      </p:sp>
      <p:sp>
        <p:nvSpPr>
          <p:cNvPr id="532483" name="Rectangle 3"/>
          <p:cNvSpPr>
            <a:spLocks noGrp="1" noChangeArrowheads="1"/>
          </p:cNvSpPr>
          <p:nvPr>
            <p:ph type="body" idx="1"/>
          </p:nvPr>
        </p:nvSpPr>
        <p:spPr>
          <a:xfrm>
            <a:off x="457200" y="3124200"/>
            <a:ext cx="8229600" cy="2743200"/>
          </a:xfrm>
        </p:spPr>
        <p:txBody>
          <a:bodyPr/>
          <a:lstStyle/>
          <a:p>
            <a:pPr eaLnBrk="1" hangingPunct="1">
              <a:defRPr/>
            </a:pPr>
            <a:r>
              <a:rPr lang="en-US" dirty="0" err="1">
                <a:cs typeface="+mn-cs"/>
              </a:rPr>
              <a:t>Übernehme</a:t>
            </a:r>
            <a:r>
              <a:rPr lang="en-US" dirty="0">
                <a:cs typeface="+mn-cs"/>
              </a:rPr>
              <a:t> </a:t>
            </a:r>
            <a:r>
              <a:rPr lang="en-US" dirty="0" err="1">
                <a:cs typeface="+mn-cs"/>
              </a:rPr>
              <a:t>erste</a:t>
            </a:r>
            <a:r>
              <a:rPr lang="en-US" dirty="0">
                <a:cs typeface="+mn-cs"/>
              </a:rPr>
              <a:t> </a:t>
            </a:r>
            <a:r>
              <a:rPr lang="en-US" dirty="0">
                <a:solidFill>
                  <a:schemeClr val="bg2"/>
                </a:solidFill>
                <a:cs typeface="+mn-cs"/>
              </a:rPr>
              <a:t>m</a:t>
            </a:r>
            <a:r>
              <a:rPr lang="en-US" dirty="0">
                <a:cs typeface="+mn-cs"/>
              </a:rPr>
              <a:t> </a:t>
            </a:r>
            <a:r>
              <a:rPr lang="en-US" dirty="0" err="1">
                <a:cs typeface="+mn-cs"/>
              </a:rPr>
              <a:t>Elemente</a:t>
            </a:r>
            <a:endParaRPr lang="en-US" dirty="0">
              <a:cs typeface="+mn-cs"/>
            </a:endParaRPr>
          </a:p>
          <a:p>
            <a:pPr eaLnBrk="1" hangingPunct="1">
              <a:defRPr/>
            </a:pPr>
            <a:r>
              <a:rPr lang="en-US" dirty="0" err="1">
                <a:cs typeface="+mn-cs"/>
              </a:rPr>
              <a:t>Wähle</a:t>
            </a:r>
            <a:r>
              <a:rPr lang="en-US" dirty="0">
                <a:cs typeface="+mn-cs"/>
              </a:rPr>
              <a:t> </a:t>
            </a:r>
            <a:r>
              <a:rPr lang="en-US" dirty="0" err="1">
                <a:solidFill>
                  <a:schemeClr val="bg2"/>
                </a:solidFill>
                <a:cs typeface="+mn-cs"/>
              </a:rPr>
              <a:t>i</a:t>
            </a:r>
            <a:r>
              <a:rPr lang="de-DE" altLang="ja-JP" dirty="0">
                <a:latin typeface="Arial"/>
                <a:cs typeface="+mn-cs"/>
              </a:rPr>
              <a:t>-</a:t>
            </a:r>
            <a:r>
              <a:rPr lang="en-US" dirty="0" err="1">
                <a:cs typeface="+mn-cs"/>
              </a:rPr>
              <a:t>tes</a:t>
            </a:r>
            <a:r>
              <a:rPr lang="en-US" dirty="0">
                <a:cs typeface="+mn-cs"/>
              </a:rPr>
              <a:t> Element (</a:t>
            </a:r>
            <a:r>
              <a:rPr lang="en-US" dirty="0" err="1">
                <a:solidFill>
                  <a:schemeClr val="bg2"/>
                </a:solidFill>
                <a:cs typeface="+mn-cs"/>
              </a:rPr>
              <a:t>i</a:t>
            </a:r>
            <a:r>
              <a:rPr lang="en-US" dirty="0">
                <a:solidFill>
                  <a:schemeClr val="bg2"/>
                </a:solidFill>
                <a:cs typeface="+mn-cs"/>
              </a:rPr>
              <a:t>&gt;m</a:t>
            </a:r>
            <a:r>
              <a:rPr lang="en-US" dirty="0">
                <a:cs typeface="+mn-cs"/>
              </a:rPr>
              <a:t>) </a:t>
            </a:r>
            <a:r>
              <a:rPr lang="en-US" dirty="0" err="1">
                <a:cs typeface="+mn-cs"/>
              </a:rPr>
              <a:t>mit</a:t>
            </a:r>
            <a:r>
              <a:rPr lang="en-US" dirty="0">
                <a:cs typeface="+mn-cs"/>
              </a:rPr>
              <a:t> </a:t>
            </a:r>
            <a:r>
              <a:rPr lang="en-US" dirty="0" err="1">
                <a:cs typeface="+mn-cs"/>
              </a:rPr>
              <a:t>Wahrscheinlichkeit</a:t>
            </a:r>
            <a:r>
              <a:rPr lang="en-US" dirty="0">
                <a:cs typeface="+mn-cs"/>
              </a:rPr>
              <a:t> </a:t>
            </a:r>
            <a:r>
              <a:rPr lang="en-US" dirty="0">
                <a:solidFill>
                  <a:schemeClr val="bg2"/>
                </a:solidFill>
                <a:cs typeface="+mn-cs"/>
              </a:rPr>
              <a:t>m/</a:t>
            </a:r>
            <a:r>
              <a:rPr lang="en-US" dirty="0" err="1">
                <a:solidFill>
                  <a:schemeClr val="bg2"/>
                </a:solidFill>
                <a:cs typeface="+mn-cs"/>
              </a:rPr>
              <a:t>i</a:t>
            </a:r>
            <a:endParaRPr lang="en-US" dirty="0">
              <a:solidFill>
                <a:schemeClr val="bg2"/>
              </a:solidFill>
              <a:cs typeface="+mn-cs"/>
            </a:endParaRPr>
          </a:p>
          <a:p>
            <a:pPr eaLnBrk="1" hangingPunct="1">
              <a:defRPr/>
            </a:pPr>
            <a:r>
              <a:rPr lang="en-US" dirty="0" err="1">
                <a:cs typeface="+mn-cs"/>
              </a:rPr>
              <a:t>Wenn</a:t>
            </a:r>
            <a:r>
              <a:rPr lang="en-US" dirty="0">
                <a:cs typeface="+mn-cs"/>
              </a:rPr>
              <a:t> </a:t>
            </a:r>
            <a:r>
              <a:rPr lang="en-US" dirty="0" err="1">
                <a:cs typeface="+mn-cs"/>
              </a:rPr>
              <a:t>neues</a:t>
            </a:r>
            <a:r>
              <a:rPr lang="en-US" dirty="0">
                <a:cs typeface="+mn-cs"/>
              </a:rPr>
              <a:t> Element </a:t>
            </a:r>
            <a:r>
              <a:rPr lang="en-US" dirty="0" err="1">
                <a:cs typeface="+mn-cs"/>
              </a:rPr>
              <a:t>gewählt</a:t>
            </a:r>
            <a:r>
              <a:rPr lang="en-US" dirty="0">
                <a:cs typeface="+mn-cs"/>
              </a:rPr>
              <a:t>, </a:t>
            </a:r>
            <a:r>
              <a:rPr lang="en-US" dirty="0" err="1">
                <a:cs typeface="+mn-cs"/>
              </a:rPr>
              <a:t>ersetze</a:t>
            </a:r>
            <a:r>
              <a:rPr lang="en-US" dirty="0">
                <a:cs typeface="+mn-cs"/>
              </a:rPr>
              <a:t> </a:t>
            </a:r>
            <a:r>
              <a:rPr lang="en-US" dirty="0" err="1">
                <a:cs typeface="+mn-cs"/>
              </a:rPr>
              <a:t>beliebiges</a:t>
            </a:r>
            <a:r>
              <a:rPr lang="en-US" dirty="0">
                <a:cs typeface="+mn-cs"/>
              </a:rPr>
              <a:t> Element </a:t>
            </a:r>
            <a:r>
              <a:rPr lang="en-US" dirty="0" err="1">
                <a:cs typeface="+mn-cs"/>
              </a:rPr>
              <a:t>im</a:t>
            </a:r>
            <a:r>
              <a:rPr lang="en-US" dirty="0">
                <a:cs typeface="+mn-cs"/>
              </a:rPr>
              <a:t> Reservoir</a:t>
            </a:r>
          </a:p>
          <a:p>
            <a:pPr eaLnBrk="1" hangingPunct="1">
              <a:defRPr/>
            </a:pPr>
            <a:r>
              <a:rPr lang="en-US" dirty="0" err="1">
                <a:solidFill>
                  <a:schemeClr val="bg2"/>
                </a:solidFill>
                <a:cs typeface="+mn-cs"/>
              </a:rPr>
              <a:t>Optimierung</a:t>
            </a:r>
            <a:r>
              <a:rPr lang="en-US" dirty="0">
                <a:cs typeface="+mn-cs"/>
              </a:rPr>
              <a:t>: </a:t>
            </a:r>
            <a:r>
              <a:rPr lang="en-US" dirty="0" err="1">
                <a:cs typeface="+mn-cs"/>
              </a:rPr>
              <a:t>Wenn</a:t>
            </a:r>
            <a:r>
              <a:rPr lang="en-US" dirty="0">
                <a:cs typeface="+mn-cs"/>
              </a:rPr>
              <a:t> </a:t>
            </a:r>
            <a:r>
              <a:rPr lang="en-US" dirty="0" err="1">
                <a:solidFill>
                  <a:schemeClr val="bg2"/>
                </a:solidFill>
                <a:cs typeface="+mn-cs"/>
              </a:rPr>
              <a:t>i</a:t>
            </a:r>
            <a:r>
              <a:rPr lang="en-US" dirty="0">
                <a:cs typeface="+mn-cs"/>
              </a:rPr>
              <a:t> </a:t>
            </a:r>
            <a:r>
              <a:rPr lang="en-US" dirty="0" err="1">
                <a:cs typeface="+mn-cs"/>
              </a:rPr>
              <a:t>groß</a:t>
            </a:r>
            <a:r>
              <a:rPr lang="en-US" dirty="0">
                <a:cs typeface="+mn-cs"/>
              </a:rPr>
              <a:t>, </a:t>
            </a:r>
            <a:r>
              <a:rPr lang="en-US" dirty="0" err="1">
                <a:cs typeface="+mn-cs"/>
              </a:rPr>
              <a:t>berechne</a:t>
            </a:r>
            <a:r>
              <a:rPr lang="en-US" dirty="0">
                <a:cs typeface="+mn-cs"/>
              </a:rPr>
              <a:t> </a:t>
            </a:r>
            <a:r>
              <a:rPr lang="en-US" dirty="0" err="1">
                <a:cs typeface="+mn-cs"/>
              </a:rPr>
              <a:t>jeweils</a:t>
            </a:r>
            <a:r>
              <a:rPr lang="en-US" dirty="0">
                <a:cs typeface="+mn-cs"/>
              </a:rPr>
              <a:t> </a:t>
            </a:r>
            <a:r>
              <a:rPr lang="en-US" dirty="0" err="1">
                <a:cs typeface="+mn-cs"/>
              </a:rPr>
              <a:t>nächstes</a:t>
            </a:r>
            <a:r>
              <a:rPr lang="en-US" dirty="0">
                <a:cs typeface="+mn-cs"/>
              </a:rPr>
              <a:t> Element (</a:t>
            </a:r>
            <a:r>
              <a:rPr lang="en-US" dirty="0" err="1">
                <a:cs typeface="+mn-cs"/>
              </a:rPr>
              <a:t>überspringe</a:t>
            </a:r>
            <a:r>
              <a:rPr lang="en-US" dirty="0">
                <a:cs typeface="+mn-cs"/>
              </a:rPr>
              <a:t> </a:t>
            </a:r>
            <a:r>
              <a:rPr lang="en-US" dirty="0" err="1">
                <a:cs typeface="+mn-cs"/>
              </a:rPr>
              <a:t>Zwischenelemente</a:t>
            </a:r>
            <a:r>
              <a:rPr lang="en-US" dirty="0">
                <a:cs typeface="+mn-cs"/>
              </a:rPr>
              <a:t>)</a:t>
            </a:r>
            <a:endParaRPr lang="en-US" dirty="0">
              <a:solidFill>
                <a:schemeClr val="bg2"/>
              </a:solidFill>
              <a:latin typeface="Arial Narrow" charset="0"/>
              <a:cs typeface="+mn-cs"/>
            </a:endParaRPr>
          </a:p>
        </p:txBody>
      </p:sp>
      <p:sp>
        <p:nvSpPr>
          <p:cNvPr id="532484" name="Rectangle 4"/>
          <p:cNvSpPr>
            <a:spLocks noChangeArrowheads="1"/>
          </p:cNvSpPr>
          <p:nvPr/>
        </p:nvSpPr>
        <p:spPr bwMode="auto">
          <a:xfrm>
            <a:off x="1524000" y="1447800"/>
            <a:ext cx="1447800" cy="14478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5" name="Oval 5"/>
          <p:cNvSpPr>
            <a:spLocks noChangeArrowheads="1"/>
          </p:cNvSpPr>
          <p:nvPr/>
        </p:nvSpPr>
        <p:spPr bwMode="auto">
          <a:xfrm>
            <a:off x="1828800" y="160020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6" name="Oval 6"/>
          <p:cNvSpPr>
            <a:spLocks noChangeArrowheads="1"/>
          </p:cNvSpPr>
          <p:nvPr/>
        </p:nvSpPr>
        <p:spPr bwMode="auto">
          <a:xfrm>
            <a:off x="2209800" y="175260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7" name="Oval 7"/>
          <p:cNvSpPr>
            <a:spLocks noChangeArrowheads="1"/>
          </p:cNvSpPr>
          <p:nvPr/>
        </p:nvSpPr>
        <p:spPr bwMode="auto">
          <a:xfrm>
            <a:off x="1828800" y="2362200"/>
            <a:ext cx="304800" cy="3048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8" name="Oval 8"/>
          <p:cNvSpPr>
            <a:spLocks noChangeArrowheads="1"/>
          </p:cNvSpPr>
          <p:nvPr/>
        </p:nvSpPr>
        <p:spPr bwMode="auto">
          <a:xfrm>
            <a:off x="2362200" y="2209800"/>
            <a:ext cx="304800" cy="304800"/>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9" name="Oval 9"/>
          <p:cNvSpPr>
            <a:spLocks noChangeArrowheads="1"/>
          </p:cNvSpPr>
          <p:nvPr/>
        </p:nvSpPr>
        <p:spPr bwMode="auto">
          <a:xfrm>
            <a:off x="4191000" y="190500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90" name="Oval 10"/>
          <p:cNvSpPr>
            <a:spLocks noChangeArrowheads="1"/>
          </p:cNvSpPr>
          <p:nvPr/>
        </p:nvSpPr>
        <p:spPr bwMode="auto">
          <a:xfrm>
            <a:off x="4648200" y="1905000"/>
            <a:ext cx="304800" cy="304800"/>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1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46</a:t>
            </a:fld>
            <a:endParaRPr lang="en-US" dirty="0"/>
          </a:p>
        </p:txBody>
      </p:sp>
      <p:sp>
        <p:nvSpPr>
          <p:cNvPr id="2" name="Rechteck 1"/>
          <p:cNvSpPr/>
          <p:nvPr/>
        </p:nvSpPr>
        <p:spPr>
          <a:xfrm>
            <a:off x="2267744" y="6320353"/>
            <a:ext cx="4572000" cy="276999"/>
          </a:xfrm>
          <a:prstGeom prst="rect">
            <a:avLst/>
          </a:prstGeom>
        </p:spPr>
        <p:txBody>
          <a:bodyPr>
            <a:spAutoFit/>
          </a:bodyPr>
          <a:lstStyle/>
          <a:p>
            <a:r>
              <a:rPr lang="de-DE" sz="1200" dirty="0">
                <a:solidFill>
                  <a:srgbClr val="0000FF"/>
                </a:solidFill>
              </a:rPr>
              <a:t>J. S. </a:t>
            </a:r>
            <a:r>
              <a:rPr lang="de-DE" sz="1200" dirty="0" err="1">
                <a:solidFill>
                  <a:srgbClr val="0000FF"/>
                </a:solidFill>
              </a:rPr>
              <a:t>Vitter</a:t>
            </a:r>
            <a:r>
              <a:rPr lang="de-DE" sz="1200" dirty="0">
                <a:solidFill>
                  <a:srgbClr val="0000FF"/>
                </a:solidFill>
              </a:rPr>
              <a:t>.  “Random Sampling </a:t>
            </a:r>
            <a:r>
              <a:rPr lang="de-DE" sz="1200" dirty="0" err="1">
                <a:solidFill>
                  <a:srgbClr val="0000FF"/>
                </a:solidFill>
              </a:rPr>
              <a:t>with</a:t>
            </a:r>
            <a:r>
              <a:rPr lang="de-DE" sz="1200" dirty="0">
                <a:solidFill>
                  <a:srgbClr val="0000FF"/>
                </a:solidFill>
              </a:rPr>
              <a:t> a Reservoir”. ACM TOMS, </a:t>
            </a:r>
            <a:r>
              <a:rPr lang="de-DE" sz="1200" b="1" dirty="0">
                <a:solidFill>
                  <a:srgbClr val="FF0000"/>
                </a:solidFill>
              </a:rPr>
              <a:t>1985</a:t>
            </a:r>
          </a:p>
        </p:txBody>
      </p:sp>
    </p:spTree>
    <p:extLst>
      <p:ext uri="{BB962C8B-B14F-4D97-AF65-F5344CB8AC3E}">
        <p14:creationId xmlns:p14="http://schemas.microsoft.com/office/powerpoint/2010/main" val="172555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489"/>
                                        </p:tgtEl>
                                        <p:attrNameLst>
                                          <p:attrName>style.visibility</p:attrName>
                                        </p:attrNameLst>
                                      </p:cBhvr>
                                      <p:to>
                                        <p:strVal val="visible"/>
                                      </p:to>
                                    </p:set>
                                    <p:anim calcmode="lin" valueType="num">
                                      <p:cBhvr additive="base">
                                        <p:cTn id="7" dur="1000" fill="hold"/>
                                        <p:tgtEl>
                                          <p:spTgt spid="532489"/>
                                        </p:tgtEl>
                                        <p:attrNameLst>
                                          <p:attrName>ppt_x</p:attrName>
                                        </p:attrNameLst>
                                      </p:cBhvr>
                                      <p:tavLst>
                                        <p:tav tm="0">
                                          <p:val>
                                            <p:strVal val="1+#ppt_w/2"/>
                                          </p:val>
                                        </p:tav>
                                        <p:tav tm="100000">
                                          <p:val>
                                            <p:strVal val="#ppt_x"/>
                                          </p:val>
                                        </p:tav>
                                      </p:tavLst>
                                    </p:anim>
                                    <p:anim calcmode="lin" valueType="num">
                                      <p:cBhvr additive="base">
                                        <p:cTn id="8" dur="1000" fill="hold"/>
                                        <p:tgtEl>
                                          <p:spTgt spid="5324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1" fill="hold" grpId="1" nodeType="clickEffect">
                                  <p:stCondLst>
                                    <p:cond delay="0"/>
                                  </p:stCondLst>
                                  <p:childTnLst>
                                    <p:anim calcmode="lin" valueType="num">
                                      <p:cBhvr additive="base">
                                        <p:cTn id="12" dur="1000"/>
                                        <p:tgtEl>
                                          <p:spTgt spid="532489"/>
                                        </p:tgtEl>
                                        <p:attrNameLst>
                                          <p:attrName>ppt_x</p:attrName>
                                        </p:attrNameLst>
                                      </p:cBhvr>
                                      <p:tavLst>
                                        <p:tav tm="0">
                                          <p:val>
                                            <p:strVal val="ppt_x"/>
                                          </p:val>
                                        </p:tav>
                                        <p:tav tm="100000">
                                          <p:val>
                                            <p:strVal val="ppt_x"/>
                                          </p:val>
                                        </p:tav>
                                      </p:tavLst>
                                    </p:anim>
                                    <p:anim calcmode="lin" valueType="num">
                                      <p:cBhvr additive="base">
                                        <p:cTn id="13" dur="1000"/>
                                        <p:tgtEl>
                                          <p:spTgt spid="532489"/>
                                        </p:tgtEl>
                                        <p:attrNameLst>
                                          <p:attrName>ppt_y</p:attrName>
                                        </p:attrNameLst>
                                      </p:cBhvr>
                                      <p:tavLst>
                                        <p:tav tm="0">
                                          <p:val>
                                            <p:strVal val="ppt_y"/>
                                          </p:val>
                                        </p:tav>
                                        <p:tav tm="100000">
                                          <p:val>
                                            <p:strVal val="0-ppt_h/2"/>
                                          </p:val>
                                        </p:tav>
                                      </p:tavLst>
                                    </p:anim>
                                    <p:set>
                                      <p:cBhvr>
                                        <p:cTn id="14" dur="1" fill="hold">
                                          <p:stCondLst>
                                            <p:cond delay="999"/>
                                          </p:stCondLst>
                                        </p:cTn>
                                        <p:tgtEl>
                                          <p:spTgt spid="53248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490"/>
                                        </p:tgtEl>
                                        <p:attrNameLst>
                                          <p:attrName>style.visibility</p:attrName>
                                        </p:attrNameLst>
                                      </p:cBhvr>
                                      <p:to>
                                        <p:strVal val="visible"/>
                                      </p:to>
                                    </p:set>
                                    <p:anim calcmode="lin" valueType="num">
                                      <p:cBhvr additive="base">
                                        <p:cTn id="19" dur="1000" fill="hold"/>
                                        <p:tgtEl>
                                          <p:spTgt spid="532490"/>
                                        </p:tgtEl>
                                        <p:attrNameLst>
                                          <p:attrName>ppt_x</p:attrName>
                                        </p:attrNameLst>
                                      </p:cBhvr>
                                      <p:tavLst>
                                        <p:tav tm="0">
                                          <p:val>
                                            <p:strVal val="1+#ppt_w/2"/>
                                          </p:val>
                                        </p:tav>
                                        <p:tav tm="100000">
                                          <p:val>
                                            <p:strVal val="#ppt_x"/>
                                          </p:val>
                                        </p:tav>
                                      </p:tavLst>
                                    </p:anim>
                                    <p:anim calcmode="lin" valueType="num">
                                      <p:cBhvr additive="base">
                                        <p:cTn id="20" dur="1000" fill="hold"/>
                                        <p:tgtEl>
                                          <p:spTgt spid="5324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0.025 0.01111 L -0.24167 0.04444 " pathEditMode="relative" ptsTypes="AA">
                                      <p:cBhvr>
                                        <p:cTn id="24" dur="2000" fill="hold"/>
                                        <p:tgtEl>
                                          <p:spTgt spid="532490"/>
                                        </p:tgtEl>
                                        <p:attrNameLst>
                                          <p:attrName>ppt_x</p:attrName>
                                          <p:attrName>ppt_y</p:attrName>
                                        </p:attrNameLst>
                                      </p:cBhvr>
                                    </p:animMotion>
                                  </p:childTnLst>
                                </p:cTn>
                              </p:par>
                            </p:childTnLst>
                          </p:cTn>
                        </p:par>
                        <p:par>
                          <p:cTn id="25" fill="hold" nodeType="afterGroup">
                            <p:stCondLst>
                              <p:cond delay="2000"/>
                            </p:stCondLst>
                            <p:childTnLst>
                              <p:par>
                                <p:cTn id="26" presetID="2" presetClass="exit" presetSubtype="1" fill="hold" grpId="0" nodeType="afterEffect">
                                  <p:stCondLst>
                                    <p:cond delay="0"/>
                                  </p:stCondLst>
                                  <p:childTnLst>
                                    <p:anim calcmode="lin" valueType="num">
                                      <p:cBhvr additive="base">
                                        <p:cTn id="27" dur="1000"/>
                                        <p:tgtEl>
                                          <p:spTgt spid="532488"/>
                                        </p:tgtEl>
                                        <p:attrNameLst>
                                          <p:attrName>ppt_x</p:attrName>
                                        </p:attrNameLst>
                                      </p:cBhvr>
                                      <p:tavLst>
                                        <p:tav tm="0">
                                          <p:val>
                                            <p:strVal val="ppt_x"/>
                                          </p:val>
                                        </p:tav>
                                        <p:tav tm="100000">
                                          <p:val>
                                            <p:strVal val="ppt_x"/>
                                          </p:val>
                                        </p:tav>
                                      </p:tavLst>
                                    </p:anim>
                                    <p:anim calcmode="lin" valueType="num">
                                      <p:cBhvr additive="base">
                                        <p:cTn id="28" dur="1000"/>
                                        <p:tgtEl>
                                          <p:spTgt spid="532488"/>
                                        </p:tgtEl>
                                        <p:attrNameLst>
                                          <p:attrName>ppt_y</p:attrName>
                                        </p:attrNameLst>
                                      </p:cBhvr>
                                      <p:tavLst>
                                        <p:tav tm="0">
                                          <p:val>
                                            <p:strVal val="ppt_y"/>
                                          </p:val>
                                        </p:tav>
                                        <p:tav tm="100000">
                                          <p:val>
                                            <p:strVal val="0-ppt_h/2"/>
                                          </p:val>
                                        </p:tav>
                                      </p:tavLst>
                                    </p:anim>
                                    <p:set>
                                      <p:cBhvr>
                                        <p:cTn id="29" dur="1" fill="hold">
                                          <p:stCondLst>
                                            <p:cond delay="999"/>
                                          </p:stCondLst>
                                        </p:cTn>
                                        <p:tgtEl>
                                          <p:spTgt spid="5324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8" grpId="0" animBg="1"/>
      <p:bldP spid="532489" grpId="0" animBg="1"/>
      <p:bldP spid="532489" grpId="1" animBg="1"/>
      <p:bldP spid="532490" grpId="0" animBg="1"/>
      <p:bldP spid="53249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eaLnBrk="1" hangingPunct="1">
              <a:defRPr/>
            </a:pPr>
            <a:r>
              <a:rPr lang="en-US" dirty="0">
                <a:cs typeface="+mj-cs"/>
              </a:rPr>
              <a:t>Reservoir Sampling – </a:t>
            </a:r>
            <a:r>
              <a:rPr lang="en-US" dirty="0" err="1">
                <a:cs typeface="+mj-cs"/>
              </a:rPr>
              <a:t>Analyse</a:t>
            </a:r>
            <a:endParaRPr lang="en-US" dirty="0">
              <a:cs typeface="+mj-cs"/>
            </a:endParaRPr>
          </a:p>
        </p:txBody>
      </p:sp>
      <p:sp>
        <p:nvSpPr>
          <p:cNvPr id="534531" name="Rectangle 3"/>
          <p:cNvSpPr>
            <a:spLocks noGrp="1" noChangeArrowheads="1"/>
          </p:cNvSpPr>
          <p:nvPr>
            <p:ph type="body" idx="1"/>
          </p:nvPr>
        </p:nvSpPr>
        <p:spPr>
          <a:xfrm>
            <a:off x="251520" y="1268760"/>
            <a:ext cx="8458200" cy="4343400"/>
          </a:xfrm>
        </p:spPr>
        <p:txBody>
          <a:bodyPr/>
          <a:lstStyle/>
          <a:p>
            <a:pPr eaLnBrk="1" hangingPunct="1">
              <a:defRPr/>
            </a:pPr>
            <a:r>
              <a:rPr lang="en-US" dirty="0" err="1">
                <a:cs typeface="+mn-cs"/>
              </a:rPr>
              <a:t>Analysieren</a:t>
            </a:r>
            <a:r>
              <a:rPr lang="en-US" dirty="0">
                <a:cs typeface="+mn-cs"/>
              </a:rPr>
              <a:t> </a:t>
            </a:r>
            <a:r>
              <a:rPr lang="en-US" dirty="0" err="1">
                <a:cs typeface="+mn-cs"/>
              </a:rPr>
              <a:t>wir</a:t>
            </a:r>
            <a:r>
              <a:rPr lang="en-US" dirty="0">
                <a:cs typeface="+mn-cs"/>
              </a:rPr>
              <a:t> </a:t>
            </a:r>
            <a:r>
              <a:rPr lang="en-US" dirty="0" err="1">
                <a:cs typeface="+mn-cs"/>
              </a:rPr>
              <a:t>einen</a:t>
            </a:r>
            <a:r>
              <a:rPr lang="en-US" dirty="0">
                <a:cs typeface="+mn-cs"/>
              </a:rPr>
              <a:t> </a:t>
            </a:r>
            <a:r>
              <a:rPr lang="en-US" dirty="0" err="1">
                <a:cs typeface="+mn-cs"/>
              </a:rPr>
              <a:t>einfachen</a:t>
            </a:r>
            <a:r>
              <a:rPr lang="en-US" dirty="0">
                <a:cs typeface="+mn-cs"/>
              </a:rPr>
              <a:t> Fall: </a:t>
            </a:r>
            <a:r>
              <a:rPr lang="en-US" dirty="0">
                <a:solidFill>
                  <a:schemeClr val="bg2"/>
                </a:solidFill>
                <a:cs typeface="+mn-cs"/>
              </a:rPr>
              <a:t>m = 1</a:t>
            </a:r>
          </a:p>
          <a:p>
            <a:pPr eaLnBrk="1" hangingPunct="1">
              <a:defRPr/>
            </a:pPr>
            <a:r>
              <a:rPr lang="en-US" dirty="0" err="1">
                <a:cs typeface="+mn-cs"/>
              </a:rPr>
              <a:t>Wahrscheinlichkeit</a:t>
            </a:r>
            <a:r>
              <a:rPr lang="en-US" dirty="0">
                <a:cs typeface="+mn-cs"/>
              </a:rPr>
              <a:t>, </a:t>
            </a:r>
            <a:r>
              <a:rPr lang="en-US" dirty="0" err="1">
                <a:cs typeface="+mn-cs"/>
              </a:rPr>
              <a:t>dass</a:t>
            </a:r>
            <a:r>
              <a:rPr lang="en-US" dirty="0">
                <a:cs typeface="+mn-cs"/>
              </a:rPr>
              <a:t> </a:t>
            </a:r>
            <a:r>
              <a:rPr lang="en-US" dirty="0" err="1">
                <a:solidFill>
                  <a:schemeClr val="bg2"/>
                </a:solidFill>
                <a:cs typeface="+mn-cs"/>
              </a:rPr>
              <a:t>i</a:t>
            </a:r>
            <a:r>
              <a:rPr lang="de-DE" altLang="ja-JP" dirty="0">
                <a:latin typeface="Arial"/>
                <a:cs typeface="+mn-cs"/>
              </a:rPr>
              <a:t>-</a:t>
            </a:r>
            <a:r>
              <a:rPr lang="en-US" dirty="0" err="1">
                <a:cs typeface="+mn-cs"/>
              </a:rPr>
              <a:t>tes</a:t>
            </a:r>
            <a:r>
              <a:rPr lang="en-US" dirty="0">
                <a:cs typeface="+mn-cs"/>
              </a:rPr>
              <a:t> Element </a:t>
            </a:r>
            <a:r>
              <a:rPr lang="en-US" dirty="0" err="1">
                <a:cs typeface="+mn-cs"/>
              </a:rPr>
              <a:t>nach</a:t>
            </a:r>
            <a:r>
              <a:rPr lang="en-US" dirty="0">
                <a:cs typeface="+mn-cs"/>
              </a:rPr>
              <a:t> n </a:t>
            </a:r>
            <a:r>
              <a:rPr lang="en-US" dirty="0" err="1">
                <a:cs typeface="+mn-cs"/>
              </a:rPr>
              <a:t>Elementen</a:t>
            </a:r>
            <a:r>
              <a:rPr lang="en-US" dirty="0">
                <a:cs typeface="+mn-cs"/>
              </a:rPr>
              <a:t> die </a:t>
            </a:r>
            <a:r>
              <a:rPr lang="en-US" dirty="0" err="1">
                <a:cs typeface="+mn-cs"/>
              </a:rPr>
              <a:t>Stichprobe</a:t>
            </a:r>
            <a:r>
              <a:rPr lang="en-US" dirty="0">
                <a:cs typeface="+mn-cs"/>
              </a:rPr>
              <a:t> </a:t>
            </a:r>
            <a:r>
              <a:rPr lang="en-US" dirty="0" err="1">
                <a:cs typeface="+mn-cs"/>
              </a:rPr>
              <a:t>bildet</a:t>
            </a:r>
            <a:r>
              <a:rPr lang="en-US" dirty="0">
                <a:cs typeface="+mn-cs"/>
              </a:rPr>
              <a:t>:</a:t>
            </a:r>
          </a:p>
          <a:p>
            <a:pPr lvl="1" eaLnBrk="1" hangingPunct="1">
              <a:defRPr/>
            </a:pPr>
            <a:r>
              <a:rPr lang="en-US" dirty="0" err="1"/>
              <a:t>Wahrscheinlichkeit</a:t>
            </a:r>
            <a:r>
              <a:rPr lang="en-US" dirty="0"/>
              <a:t>, </a:t>
            </a:r>
            <a:r>
              <a:rPr lang="en-US" dirty="0" err="1"/>
              <a:t>dass</a:t>
            </a:r>
            <a:r>
              <a:rPr lang="en-US" dirty="0"/>
              <a:t> </a:t>
            </a:r>
            <a:r>
              <a:rPr lang="en-US" dirty="0" err="1">
                <a:solidFill>
                  <a:schemeClr val="bg2"/>
                </a:solidFill>
              </a:rPr>
              <a:t>i</a:t>
            </a:r>
            <a:r>
              <a:rPr lang="en-US" dirty="0"/>
              <a:t> </a:t>
            </a:r>
            <a:r>
              <a:rPr lang="en-US" dirty="0" err="1"/>
              <a:t>bei</a:t>
            </a:r>
            <a:r>
              <a:rPr lang="en-US" dirty="0"/>
              <a:t> </a:t>
            </a:r>
            <a:r>
              <a:rPr lang="en-US" dirty="0" err="1"/>
              <a:t>Ankunft</a:t>
            </a:r>
            <a:r>
              <a:rPr lang="en-US" dirty="0"/>
              <a:t> </a:t>
            </a:r>
            <a:r>
              <a:rPr lang="en-US" dirty="0" err="1"/>
              <a:t>gewählt</a:t>
            </a:r>
            <a:r>
              <a:rPr lang="en-US" dirty="0"/>
              <a:t> </a:t>
            </a:r>
            <a:r>
              <a:rPr lang="en-US" dirty="0" err="1"/>
              <a:t>wird</a:t>
            </a:r>
            <a:r>
              <a:rPr lang="en-US" dirty="0"/>
              <a:t> </a:t>
            </a:r>
            <a:br>
              <a:rPr lang="en-US" dirty="0"/>
            </a:br>
            <a:r>
              <a:rPr lang="en-US" dirty="0">
                <a:latin typeface="Symbol" charset="0"/>
                <a:sym typeface="Symbol" charset="0"/>
              </a:rPr>
              <a:t></a:t>
            </a:r>
            <a:r>
              <a:rPr lang="en-US" dirty="0"/>
              <a:t> </a:t>
            </a:r>
            <a:r>
              <a:rPr lang="en-US" dirty="0" err="1"/>
              <a:t>Wahrscheinlichkeit</a:t>
            </a:r>
            <a:r>
              <a:rPr lang="en-US" dirty="0"/>
              <a:t> </a:t>
            </a:r>
            <a:r>
              <a:rPr lang="en-US" dirty="0" err="1"/>
              <a:t>dass</a:t>
            </a:r>
            <a:r>
              <a:rPr lang="en-US" dirty="0"/>
              <a:t> </a:t>
            </a:r>
            <a:r>
              <a:rPr lang="en-US" dirty="0" err="1">
                <a:solidFill>
                  <a:schemeClr val="bg2"/>
                </a:solidFill>
              </a:rPr>
              <a:t>i</a:t>
            </a:r>
            <a:r>
              <a:rPr lang="en-US" dirty="0"/>
              <a:t> “</a:t>
            </a:r>
            <a:r>
              <a:rPr lang="en-US" dirty="0" err="1"/>
              <a:t>überlebt</a:t>
            </a:r>
            <a:r>
              <a:rPr lang="en-US" dirty="0"/>
              <a:t>”</a:t>
            </a:r>
          </a:p>
        </p:txBody>
      </p:sp>
      <p:grpSp>
        <p:nvGrpSpPr>
          <p:cNvPr id="58373" name="Group 4"/>
          <p:cNvGrpSpPr>
            <a:grpSpLocks/>
          </p:cNvGrpSpPr>
          <p:nvPr/>
        </p:nvGrpSpPr>
        <p:grpSpPr bwMode="auto">
          <a:xfrm>
            <a:off x="2004120" y="4207768"/>
            <a:ext cx="4648200" cy="838200"/>
            <a:chOff x="1056" y="2400"/>
            <a:chExt cx="2928" cy="528"/>
          </a:xfrm>
        </p:grpSpPr>
        <p:sp>
          <p:nvSpPr>
            <p:cNvPr id="534533" name="Text Box 5"/>
            <p:cNvSpPr txBox="1">
              <a:spLocks noChangeArrowheads="1"/>
            </p:cNvSpPr>
            <p:nvPr/>
          </p:nvSpPr>
          <p:spPr bwMode="auto">
            <a:xfrm>
              <a:off x="1056" y="2400"/>
              <a:ext cx="283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cs typeface="+mn-cs"/>
                </a:rPr>
                <a:t> </a:t>
              </a:r>
              <a:r>
                <a:rPr lang="en-US" sz="2400" u="sng">
                  <a:solidFill>
                    <a:schemeClr val="bg2"/>
                  </a:solidFill>
                  <a:cs typeface="+mn-cs"/>
                </a:rPr>
                <a:t>1 </a:t>
              </a:r>
              <a:r>
                <a:rPr lang="en-US" sz="2400">
                  <a:solidFill>
                    <a:schemeClr val="bg2"/>
                  </a:solidFill>
                  <a:cs typeface="+mn-cs"/>
                </a:rPr>
                <a:t>	</a:t>
              </a:r>
              <a:r>
                <a:rPr lang="en-US" sz="2400" u="sng">
                  <a:solidFill>
                    <a:schemeClr val="bg2"/>
                  </a:solidFill>
                  <a:cs typeface="+mn-cs"/>
                </a:rPr>
                <a:t>  i  </a:t>
              </a:r>
              <a:r>
                <a:rPr lang="en-US" sz="2400">
                  <a:solidFill>
                    <a:schemeClr val="bg2"/>
                  </a:solidFill>
                  <a:cs typeface="+mn-cs"/>
                </a:rPr>
                <a:t>	</a:t>
              </a:r>
              <a:r>
                <a:rPr lang="en-US" sz="2400" u="sng">
                  <a:solidFill>
                    <a:schemeClr val="bg2"/>
                  </a:solidFill>
                  <a:cs typeface="+mn-cs"/>
                </a:rPr>
                <a:t>i+1</a:t>
              </a:r>
              <a:r>
                <a:rPr lang="en-US" sz="2400">
                  <a:solidFill>
                    <a:schemeClr val="bg2"/>
                  </a:solidFill>
                  <a:cs typeface="+mn-cs"/>
                </a:rPr>
                <a:t>	</a:t>
              </a:r>
              <a:r>
                <a:rPr lang="en-US" sz="2400" u="sng">
                  <a:solidFill>
                    <a:schemeClr val="bg2"/>
                  </a:solidFill>
                  <a:cs typeface="+mn-cs"/>
                </a:rPr>
                <a:t>n-2</a:t>
              </a:r>
              <a:r>
                <a:rPr lang="en-US" sz="2400">
                  <a:solidFill>
                    <a:schemeClr val="bg2"/>
                  </a:solidFill>
                  <a:cs typeface="+mn-cs"/>
                </a:rPr>
                <a:t>	</a:t>
              </a:r>
              <a:r>
                <a:rPr lang="en-US" sz="2400" u="sng">
                  <a:solidFill>
                    <a:schemeClr val="bg2"/>
                  </a:solidFill>
                  <a:cs typeface="+mn-cs"/>
                </a:rPr>
                <a:t>n-1</a:t>
              </a:r>
            </a:p>
          </p:txBody>
        </p:sp>
        <p:sp>
          <p:nvSpPr>
            <p:cNvPr id="534534" name="Text Box 6"/>
            <p:cNvSpPr txBox="1">
              <a:spLocks noChangeArrowheads="1"/>
            </p:cNvSpPr>
            <p:nvPr/>
          </p:nvSpPr>
          <p:spPr bwMode="auto">
            <a:xfrm>
              <a:off x="1056" y="2640"/>
              <a:ext cx="292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cs typeface="+mn-cs"/>
                </a:rPr>
                <a:t>  i 	i+1 	i+2	n-1	 n</a:t>
              </a:r>
            </a:p>
          </p:txBody>
        </p:sp>
        <p:sp>
          <p:nvSpPr>
            <p:cNvPr id="534535" name="Text Box 7"/>
            <p:cNvSpPr txBox="1">
              <a:spLocks noChangeArrowheads="1"/>
            </p:cNvSpPr>
            <p:nvPr/>
          </p:nvSpPr>
          <p:spPr bwMode="auto">
            <a:xfrm>
              <a:off x="1412" y="2496"/>
              <a:ext cx="252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latin typeface="Symbol" charset="0"/>
                  <a:cs typeface="+mn-cs"/>
                  <a:sym typeface="Symbol" charset="0"/>
                </a:rPr>
                <a:t></a:t>
              </a:r>
              <a:r>
                <a:rPr lang="en-US" sz="2400">
                  <a:cs typeface="+mn-cs"/>
                </a:rPr>
                <a:t> </a:t>
              </a:r>
              <a:r>
                <a:rPr lang="en-US" sz="2400">
                  <a:solidFill>
                    <a:schemeClr val="bg2"/>
                  </a:solidFill>
                  <a:cs typeface="+mn-cs"/>
                </a:rPr>
                <a:t>	 </a:t>
              </a:r>
              <a:r>
                <a:rPr lang="en-US" sz="2400">
                  <a:solidFill>
                    <a:schemeClr val="bg2"/>
                  </a:solidFill>
                  <a:latin typeface="Symbol" charset="0"/>
                  <a:cs typeface="+mn-cs"/>
                  <a:sym typeface="Symbol" charset="0"/>
                </a:rPr>
                <a:t></a:t>
              </a:r>
              <a:r>
                <a:rPr lang="en-US" sz="2400">
                  <a:cs typeface="+mn-cs"/>
                </a:rPr>
                <a:t> </a:t>
              </a:r>
              <a:r>
                <a:rPr lang="en-US" sz="2400">
                  <a:solidFill>
                    <a:schemeClr val="bg2"/>
                  </a:solidFill>
                  <a:cs typeface="+mn-cs"/>
                </a:rPr>
                <a:t>	…	</a:t>
              </a:r>
              <a:r>
                <a:rPr lang="en-US" sz="2400">
                  <a:solidFill>
                    <a:schemeClr val="bg2"/>
                  </a:solidFill>
                  <a:latin typeface="Symbol" charset="0"/>
                  <a:cs typeface="+mn-cs"/>
                  <a:sym typeface="Symbol" charset="0"/>
                </a:rPr>
                <a:t></a:t>
              </a:r>
            </a:p>
          </p:txBody>
        </p:sp>
      </p:grpSp>
      <p:grpSp>
        <p:nvGrpSpPr>
          <p:cNvPr id="534536" name="Group 8"/>
          <p:cNvGrpSpPr>
            <a:grpSpLocks/>
          </p:cNvGrpSpPr>
          <p:nvPr/>
        </p:nvGrpSpPr>
        <p:grpSpPr bwMode="auto">
          <a:xfrm>
            <a:off x="2080320" y="4360168"/>
            <a:ext cx="1295400" cy="609600"/>
            <a:chOff x="1440" y="2016"/>
            <a:chExt cx="816" cy="384"/>
          </a:xfrm>
        </p:grpSpPr>
        <p:sp>
          <p:nvSpPr>
            <p:cNvPr id="534537" name="Line 9"/>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38" name="Line 10"/>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39" name="Group 11"/>
          <p:cNvGrpSpPr>
            <a:grpSpLocks/>
          </p:cNvGrpSpPr>
          <p:nvPr/>
        </p:nvGrpSpPr>
        <p:grpSpPr bwMode="auto">
          <a:xfrm>
            <a:off x="2994720" y="4360168"/>
            <a:ext cx="1295400" cy="609600"/>
            <a:chOff x="1440" y="2016"/>
            <a:chExt cx="816" cy="384"/>
          </a:xfrm>
        </p:grpSpPr>
        <p:sp>
          <p:nvSpPr>
            <p:cNvPr id="534540" name="Line 12"/>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1" name="Line 13"/>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42" name="Group 14"/>
          <p:cNvGrpSpPr>
            <a:grpSpLocks/>
          </p:cNvGrpSpPr>
          <p:nvPr/>
        </p:nvGrpSpPr>
        <p:grpSpPr bwMode="auto">
          <a:xfrm>
            <a:off x="3909120" y="4360168"/>
            <a:ext cx="1295400" cy="609600"/>
            <a:chOff x="1440" y="2016"/>
            <a:chExt cx="816" cy="384"/>
          </a:xfrm>
        </p:grpSpPr>
        <p:sp>
          <p:nvSpPr>
            <p:cNvPr id="534543" name="Line 15"/>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4" name="Line 16"/>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45" name="Group 17"/>
          <p:cNvGrpSpPr>
            <a:grpSpLocks/>
          </p:cNvGrpSpPr>
          <p:nvPr/>
        </p:nvGrpSpPr>
        <p:grpSpPr bwMode="auto">
          <a:xfrm>
            <a:off x="4823520" y="4360168"/>
            <a:ext cx="1295400" cy="609600"/>
            <a:chOff x="1440" y="2016"/>
            <a:chExt cx="816" cy="384"/>
          </a:xfrm>
        </p:grpSpPr>
        <p:sp>
          <p:nvSpPr>
            <p:cNvPr id="534546" name="Line 18"/>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7" name="Line 19"/>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sp>
        <p:nvSpPr>
          <p:cNvPr id="534548" name="Text Box 20"/>
          <p:cNvSpPr txBox="1">
            <a:spLocks noChangeArrowheads="1"/>
          </p:cNvSpPr>
          <p:nvPr/>
        </p:nvSpPr>
        <p:spPr bwMode="auto">
          <a:xfrm>
            <a:off x="6454552" y="4397896"/>
            <a:ext cx="129614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1/n</a:t>
            </a:r>
          </a:p>
        </p:txBody>
      </p:sp>
      <p:sp>
        <p:nvSpPr>
          <p:cNvPr id="534549" name="Rectangle 21"/>
          <p:cNvSpPr>
            <a:spLocks noChangeArrowheads="1"/>
          </p:cNvSpPr>
          <p:nvPr/>
        </p:nvSpPr>
        <p:spPr bwMode="auto">
          <a:xfrm>
            <a:off x="251520" y="4621560"/>
            <a:ext cx="8686800" cy="151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bg2"/>
              </a:buClr>
              <a:buSzPct val="75000"/>
              <a:buFont typeface="Wingdings" charset="0"/>
              <a:buChar char="n"/>
              <a:defRPr/>
            </a:pPr>
            <a:endParaRPr lang="en-US" sz="2400" b="0" dirty="0">
              <a:cs typeface="+mn-cs"/>
            </a:endParaRPr>
          </a:p>
          <a:p>
            <a:pPr marL="342900" indent="-342900">
              <a:spcBef>
                <a:spcPct val="20000"/>
              </a:spcBef>
              <a:buClr>
                <a:schemeClr val="bg2"/>
              </a:buClr>
              <a:buSzPct val="75000"/>
              <a:buFont typeface="Arial"/>
              <a:buChar char="•"/>
              <a:defRPr/>
            </a:pPr>
            <a:r>
              <a:rPr lang="en-US" sz="2600" b="0" dirty="0" err="1">
                <a:cs typeface="+mn-cs"/>
              </a:rPr>
              <a:t>Analyse</a:t>
            </a:r>
            <a:r>
              <a:rPr lang="en-US" sz="2600" b="0" dirty="0">
                <a:cs typeface="+mn-cs"/>
              </a:rPr>
              <a:t> </a:t>
            </a:r>
            <a:r>
              <a:rPr lang="en-US" sz="2600" b="0" dirty="0" err="1">
                <a:cs typeface="+mn-cs"/>
              </a:rPr>
              <a:t>für</a:t>
            </a:r>
            <a:r>
              <a:rPr lang="en-US" sz="2600" b="0" dirty="0">
                <a:cs typeface="+mn-cs"/>
              </a:rPr>
              <a:t> </a:t>
            </a:r>
            <a:r>
              <a:rPr lang="en-US" sz="2600" b="0" dirty="0">
                <a:solidFill>
                  <a:schemeClr val="bg2"/>
                </a:solidFill>
                <a:cs typeface="+mn-cs"/>
              </a:rPr>
              <a:t>m &gt; 1</a:t>
            </a:r>
            <a:r>
              <a:rPr lang="en-US" sz="2600" b="0" dirty="0">
                <a:cs typeface="+mn-cs"/>
              </a:rPr>
              <a:t> </a:t>
            </a:r>
            <a:r>
              <a:rPr lang="en-US" sz="2600" b="0" dirty="0" err="1">
                <a:cs typeface="+mn-cs"/>
              </a:rPr>
              <a:t>ähnlich</a:t>
            </a:r>
            <a:r>
              <a:rPr lang="en-US" sz="2600" b="0" dirty="0">
                <a:cs typeface="+mn-cs"/>
              </a:rPr>
              <a:t>, </a:t>
            </a:r>
            <a:r>
              <a:rPr lang="en-US" sz="2600" b="0" dirty="0" err="1">
                <a:cs typeface="+mn-cs"/>
              </a:rPr>
              <a:t>Gleichverteilung</a:t>
            </a:r>
            <a:r>
              <a:rPr lang="en-US" sz="2600" b="0" dirty="0">
                <a:cs typeface="+mn-cs"/>
              </a:rPr>
              <a:t> </a:t>
            </a:r>
            <a:r>
              <a:rPr lang="en-US" sz="2600" b="0" dirty="0" err="1">
                <a:cs typeface="+mn-cs"/>
              </a:rPr>
              <a:t>leicht</a:t>
            </a:r>
            <a:r>
              <a:rPr lang="en-US" sz="2600" b="0" dirty="0">
                <a:cs typeface="+mn-cs"/>
              </a:rPr>
              <a:t> </a:t>
            </a:r>
            <a:r>
              <a:rPr lang="en-US" sz="2600" b="0" dirty="0" err="1">
                <a:cs typeface="+mn-cs"/>
              </a:rPr>
              <a:t>zu</a:t>
            </a:r>
            <a:r>
              <a:rPr lang="en-US" sz="2600" b="0" dirty="0">
                <a:cs typeface="+mn-cs"/>
              </a:rPr>
              <a:t> </a:t>
            </a:r>
            <a:r>
              <a:rPr lang="en-US" sz="2600" b="0" dirty="0" err="1">
                <a:cs typeface="+mn-cs"/>
              </a:rPr>
              <a:t>zeigen</a:t>
            </a:r>
            <a:endParaRPr lang="en-US" sz="2600" b="0" dirty="0">
              <a:cs typeface="+mn-cs"/>
            </a:endParaRPr>
          </a:p>
          <a:p>
            <a:pPr marL="342900" indent="-342900">
              <a:spcBef>
                <a:spcPct val="20000"/>
              </a:spcBef>
              <a:buClr>
                <a:schemeClr val="bg2"/>
              </a:buClr>
              <a:buSzPct val="75000"/>
              <a:buFont typeface="Arial"/>
              <a:buChar char="•"/>
              <a:defRPr/>
            </a:pPr>
            <a:r>
              <a:rPr lang="en-US" sz="2600" b="0" dirty="0" err="1">
                <a:cs typeface="+mn-cs"/>
              </a:rPr>
              <a:t>Nachteil</a:t>
            </a:r>
            <a:r>
              <a:rPr lang="en-US" sz="2600" b="0" dirty="0">
                <a:cs typeface="+mn-cs"/>
              </a:rPr>
              <a:t>: </a:t>
            </a:r>
            <a:r>
              <a:rPr lang="en-US" sz="2600" b="0" dirty="0" err="1">
                <a:cs typeface="+mn-cs"/>
              </a:rPr>
              <a:t>Nicht</a:t>
            </a:r>
            <a:r>
              <a:rPr lang="en-US" sz="2600" b="0" dirty="0">
                <a:cs typeface="+mn-cs"/>
              </a:rPr>
              <a:t> </a:t>
            </a:r>
            <a:r>
              <a:rPr lang="en-US" sz="2600" b="0" dirty="0" err="1">
                <a:cs typeface="+mn-cs"/>
              </a:rPr>
              <a:t>einfach</a:t>
            </a:r>
            <a:r>
              <a:rPr lang="en-US" sz="2600" b="0" dirty="0">
                <a:cs typeface="+mn-cs"/>
              </a:rPr>
              <a:t> auf </a:t>
            </a:r>
            <a:r>
              <a:rPr lang="en-US" sz="2600" b="0" dirty="0" err="1">
                <a:cs typeface="+mn-cs"/>
              </a:rPr>
              <a:t>mehrere</a:t>
            </a:r>
            <a:r>
              <a:rPr lang="en-US" sz="2600" b="0" dirty="0">
                <a:cs typeface="+mn-cs"/>
              </a:rPr>
              <a:t> </a:t>
            </a:r>
            <a:r>
              <a:rPr lang="en-US" sz="2600" b="0" dirty="0" err="1">
                <a:cs typeface="+mn-cs"/>
              </a:rPr>
              <a:t>Ströme</a:t>
            </a:r>
            <a:r>
              <a:rPr lang="en-US" sz="2600" b="0" dirty="0">
                <a:cs typeface="+mn-cs"/>
              </a:rPr>
              <a:t> </a:t>
            </a:r>
            <a:r>
              <a:rPr lang="en-US" sz="2600" b="0" dirty="0" err="1">
                <a:cs typeface="+mn-cs"/>
              </a:rPr>
              <a:t>parallelisierbar</a:t>
            </a:r>
            <a:endParaRPr lang="en-US" sz="2600" b="0" dirty="0">
              <a:cs typeface="+mn-cs"/>
            </a:endParaRPr>
          </a:p>
        </p:txBody>
      </p:sp>
      <p:sp>
        <p:nvSpPr>
          <p:cNvPr id="24"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47</a:t>
            </a:fld>
            <a:endParaRPr lang="en-US" dirty="0"/>
          </a:p>
        </p:txBody>
      </p:sp>
      <p:grpSp>
        <p:nvGrpSpPr>
          <p:cNvPr id="25" name="Group 4"/>
          <p:cNvGrpSpPr>
            <a:grpSpLocks/>
          </p:cNvGrpSpPr>
          <p:nvPr/>
        </p:nvGrpSpPr>
        <p:grpSpPr bwMode="auto">
          <a:xfrm>
            <a:off x="2004120" y="3415683"/>
            <a:ext cx="6538913" cy="842963"/>
            <a:chOff x="1056" y="2400"/>
            <a:chExt cx="4119" cy="531"/>
          </a:xfrm>
        </p:grpSpPr>
        <p:sp>
          <p:nvSpPr>
            <p:cNvPr id="26" name="Text Box 5"/>
            <p:cNvSpPr txBox="1">
              <a:spLocks noChangeArrowheads="1"/>
            </p:cNvSpPr>
            <p:nvPr/>
          </p:nvSpPr>
          <p:spPr bwMode="auto">
            <a:xfrm>
              <a:off x="1056" y="2400"/>
              <a:ext cx="4119"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a:t>
              </a:r>
              <a:r>
                <a:rPr lang="en-US" sz="2400" u="sng" dirty="0">
                  <a:solidFill>
                    <a:schemeClr val="bg2"/>
                  </a:solidFill>
                  <a:cs typeface="+mn-cs"/>
                </a:rPr>
                <a:t>1 </a:t>
              </a:r>
              <a:r>
                <a:rPr lang="en-US" sz="2400" dirty="0">
                  <a:solidFill>
                    <a:schemeClr val="bg2"/>
                  </a:solidFill>
                  <a:cs typeface="+mn-cs"/>
                </a:rPr>
                <a:t>	  </a:t>
              </a:r>
              <a:r>
                <a:rPr lang="en-US" sz="2400" u="sng" dirty="0">
                  <a:solidFill>
                    <a:schemeClr val="bg2"/>
                  </a:solidFill>
                  <a:cs typeface="+mn-cs"/>
                </a:rPr>
                <a:t>  1  </a:t>
              </a:r>
              <a:r>
                <a:rPr lang="en-US" sz="2400" dirty="0">
                  <a:solidFill>
                    <a:schemeClr val="bg2"/>
                  </a:solidFill>
                  <a:cs typeface="+mn-cs"/>
                </a:rPr>
                <a:t>	       </a:t>
              </a:r>
              <a:r>
                <a:rPr lang="en-US" sz="2400" u="sng" dirty="0">
                  <a:solidFill>
                    <a:schemeClr val="bg2"/>
                  </a:solidFill>
                  <a:cs typeface="+mn-cs"/>
                </a:rPr>
                <a:t>  1	</a:t>
              </a:r>
              <a:r>
                <a:rPr lang="en-US" sz="2400" dirty="0">
                  <a:solidFill>
                    <a:schemeClr val="bg2"/>
                  </a:solidFill>
                  <a:cs typeface="+mn-cs"/>
                </a:rPr>
                <a:t>                    </a:t>
              </a:r>
              <a:r>
                <a:rPr lang="en-US" sz="2400" u="sng" dirty="0">
                  <a:solidFill>
                    <a:schemeClr val="bg2"/>
                  </a:solidFill>
                  <a:cs typeface="+mn-cs"/>
                </a:rPr>
                <a:t> 1  </a:t>
              </a:r>
              <a:r>
                <a:rPr lang="en-US" sz="2400" dirty="0">
                  <a:solidFill>
                    <a:schemeClr val="bg2"/>
                  </a:solidFill>
                  <a:cs typeface="+mn-cs"/>
                </a:rPr>
                <a:t>	             </a:t>
              </a:r>
              <a:r>
                <a:rPr lang="en-US" sz="2400" u="sng" dirty="0">
                  <a:solidFill>
                    <a:schemeClr val="bg2"/>
                  </a:solidFill>
                  <a:cs typeface="+mn-cs"/>
                </a:rPr>
                <a:t>1</a:t>
              </a:r>
            </a:p>
          </p:txBody>
        </p:sp>
        <p:sp>
          <p:nvSpPr>
            <p:cNvPr id="27" name="Text Box 6"/>
            <p:cNvSpPr txBox="1">
              <a:spLocks noChangeArrowheads="1"/>
            </p:cNvSpPr>
            <p:nvPr/>
          </p:nvSpPr>
          <p:spPr bwMode="auto">
            <a:xfrm>
              <a:off x="1056" y="2640"/>
              <a:ext cx="402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a:t>
              </a:r>
              <a:r>
                <a:rPr lang="en-US" sz="2400" dirty="0" err="1">
                  <a:solidFill>
                    <a:schemeClr val="bg2"/>
                  </a:solidFill>
                  <a:cs typeface="+mn-cs"/>
                </a:rPr>
                <a:t>i</a:t>
              </a:r>
              <a:r>
                <a:rPr lang="en-US" sz="2400" dirty="0">
                  <a:solidFill>
                    <a:schemeClr val="bg2"/>
                  </a:solidFill>
                  <a:cs typeface="+mn-cs"/>
                </a:rPr>
                <a:t> 	   i+1 	        i+2	      n-1               n</a:t>
              </a:r>
            </a:p>
          </p:txBody>
        </p:sp>
      </p:grpSp>
      <p:sp>
        <p:nvSpPr>
          <p:cNvPr id="41" name="Text Box 20"/>
          <p:cNvSpPr txBox="1">
            <a:spLocks noChangeArrowheads="1"/>
          </p:cNvSpPr>
          <p:nvPr/>
        </p:nvSpPr>
        <p:spPr bwMode="auto">
          <a:xfrm>
            <a:off x="1413992" y="4397896"/>
            <a:ext cx="129614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a:t>
            </a:r>
          </a:p>
        </p:txBody>
      </p:sp>
      <p:sp>
        <p:nvSpPr>
          <p:cNvPr id="42" name="Text Box 7"/>
          <p:cNvSpPr txBox="1">
            <a:spLocks noChangeArrowheads="1"/>
          </p:cNvSpPr>
          <p:nvPr/>
        </p:nvSpPr>
        <p:spPr bwMode="auto">
          <a:xfrm>
            <a:off x="2350096" y="3576191"/>
            <a:ext cx="58790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1">
                    <a:lumMod val="50000"/>
                  </a:schemeClr>
                </a:solidFill>
                <a:latin typeface="+mj-lt"/>
                <a:cs typeface="+mn-cs"/>
                <a:sym typeface="Symbol" charset="0"/>
              </a:rPr>
              <a:t></a:t>
            </a:r>
            <a:r>
              <a:rPr lang="en-US" sz="2400" dirty="0">
                <a:solidFill>
                  <a:schemeClr val="bg1">
                    <a:lumMod val="50000"/>
                  </a:schemeClr>
                </a:solidFill>
                <a:latin typeface="+mj-lt"/>
                <a:cs typeface="+mn-cs"/>
              </a:rPr>
              <a:t> (1-	    ) </a:t>
            </a:r>
            <a:r>
              <a:rPr lang="en-US" sz="2400" dirty="0">
                <a:solidFill>
                  <a:schemeClr val="bg1">
                    <a:lumMod val="50000"/>
                  </a:schemeClr>
                </a:solidFill>
                <a:latin typeface="+mj-lt"/>
                <a:cs typeface="+mn-cs"/>
                <a:sym typeface="Symbol" charset="0"/>
              </a:rPr>
              <a:t></a:t>
            </a:r>
            <a:r>
              <a:rPr lang="en-US" sz="2400" dirty="0">
                <a:solidFill>
                  <a:schemeClr val="bg1">
                    <a:lumMod val="50000"/>
                  </a:schemeClr>
                </a:solidFill>
                <a:latin typeface="+mj-lt"/>
                <a:cs typeface="+mn-cs"/>
              </a:rPr>
              <a:t> (1-        )	…  (1-           ) </a:t>
            </a:r>
            <a:r>
              <a:rPr lang="en-US" sz="2400" dirty="0">
                <a:solidFill>
                  <a:schemeClr val="bg1">
                    <a:lumMod val="50000"/>
                  </a:schemeClr>
                </a:solidFill>
                <a:latin typeface="+mj-lt"/>
                <a:cs typeface="+mn-cs"/>
                <a:sym typeface="Symbol" charset="0"/>
              </a:rPr>
              <a:t> (1-      )</a:t>
            </a:r>
          </a:p>
        </p:txBody>
      </p:sp>
      <p:sp>
        <p:nvSpPr>
          <p:cNvPr id="31" name="Fußzeilenplatzhalter 3">
            <a:extLst>
              <a:ext uri="{FF2B5EF4-FFF2-40B4-BE49-F238E27FC236}">
                <a16:creationId xmlns:a16="http://schemas.microsoft.com/office/drawing/2014/main" id="{FC615355-601E-FD40-B3E4-7418DDD7E956}"/>
              </a:ext>
            </a:extLst>
          </p:cNvPr>
          <p:cNvSpPr txBox="1">
            <a:spLocks/>
          </p:cNvSpPr>
          <p:nvPr/>
        </p:nvSpPr>
        <p:spPr>
          <a:xfrm>
            <a:off x="2195736" y="6625928"/>
            <a:ext cx="4680519" cy="216024"/>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de-DE" sz="1200">
                <a:solidFill>
                  <a:schemeClr val="bg1"/>
                </a:solidFill>
              </a:rPr>
              <a:t>Minos Garofalakis A Quick Intro to Data Stream Algorithmics – </a:t>
            </a:r>
            <a:r>
              <a:rPr lang="de-DE" sz="1200" i="1">
                <a:solidFill>
                  <a:schemeClr val="bg1"/>
                </a:solidFill>
              </a:rPr>
              <a:t>CS262 </a:t>
            </a:r>
            <a:r>
              <a:rPr lang="de-DE" sz="1200">
                <a:solidFill>
                  <a:schemeClr val="bg1"/>
                </a:solidFill>
              </a:rPr>
              <a:t> </a:t>
            </a:r>
            <a:endParaRPr lang="de-DE" sz="1200" dirty="0">
              <a:solidFill>
                <a:schemeClr val="bg1"/>
              </a:solidFill>
            </a:endParaRPr>
          </a:p>
        </p:txBody>
      </p:sp>
    </p:spTree>
    <p:extLst>
      <p:ext uri="{BB962C8B-B14F-4D97-AF65-F5344CB8AC3E}">
        <p14:creationId xmlns:p14="http://schemas.microsoft.com/office/powerpoint/2010/main" val="52780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4536"/>
                                        </p:tgtEl>
                                        <p:attrNameLst>
                                          <p:attrName>style.visibility</p:attrName>
                                        </p:attrNameLst>
                                      </p:cBhvr>
                                      <p:to>
                                        <p:strVal val="visible"/>
                                      </p:to>
                                    </p:set>
                                    <p:animEffect transition="in" filter="fade">
                                      <p:cBhvr>
                                        <p:cTn id="7" dur="2000"/>
                                        <p:tgtEl>
                                          <p:spTgt spid="534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4539"/>
                                        </p:tgtEl>
                                        <p:attrNameLst>
                                          <p:attrName>style.visibility</p:attrName>
                                        </p:attrNameLst>
                                      </p:cBhvr>
                                      <p:to>
                                        <p:strVal val="visible"/>
                                      </p:to>
                                    </p:set>
                                    <p:animEffect transition="in" filter="fade">
                                      <p:cBhvr>
                                        <p:cTn id="12" dur="2000"/>
                                        <p:tgtEl>
                                          <p:spTgt spid="534539"/>
                                        </p:tgtEl>
                                      </p:cBhvr>
                                    </p:animEffect>
                                  </p:childTnLst>
                                </p:cTn>
                              </p:par>
                              <p:par>
                                <p:cTn id="13" presetID="10" presetClass="entr" presetSubtype="0" fill="hold" nodeType="withEffect">
                                  <p:stCondLst>
                                    <p:cond delay="0"/>
                                  </p:stCondLst>
                                  <p:childTnLst>
                                    <p:set>
                                      <p:cBhvr>
                                        <p:cTn id="14" dur="1" fill="hold">
                                          <p:stCondLst>
                                            <p:cond delay="0"/>
                                          </p:stCondLst>
                                        </p:cTn>
                                        <p:tgtEl>
                                          <p:spTgt spid="534542"/>
                                        </p:tgtEl>
                                        <p:attrNameLst>
                                          <p:attrName>style.visibility</p:attrName>
                                        </p:attrNameLst>
                                      </p:cBhvr>
                                      <p:to>
                                        <p:strVal val="visible"/>
                                      </p:to>
                                    </p:set>
                                    <p:animEffect transition="in" filter="fade">
                                      <p:cBhvr>
                                        <p:cTn id="15" dur="2000"/>
                                        <p:tgtEl>
                                          <p:spTgt spid="534542"/>
                                        </p:tgtEl>
                                      </p:cBhvr>
                                    </p:animEffect>
                                  </p:childTnLst>
                                </p:cTn>
                              </p:par>
                              <p:par>
                                <p:cTn id="16" presetID="10" presetClass="entr" presetSubtype="0" fill="hold" nodeType="withEffect">
                                  <p:stCondLst>
                                    <p:cond delay="0"/>
                                  </p:stCondLst>
                                  <p:childTnLst>
                                    <p:set>
                                      <p:cBhvr>
                                        <p:cTn id="17" dur="1" fill="hold">
                                          <p:stCondLst>
                                            <p:cond delay="0"/>
                                          </p:stCondLst>
                                        </p:cTn>
                                        <p:tgtEl>
                                          <p:spTgt spid="534545"/>
                                        </p:tgtEl>
                                        <p:attrNameLst>
                                          <p:attrName>style.visibility</p:attrName>
                                        </p:attrNameLst>
                                      </p:cBhvr>
                                      <p:to>
                                        <p:strVal val="visible"/>
                                      </p:to>
                                    </p:set>
                                    <p:animEffect transition="in" filter="fade">
                                      <p:cBhvr>
                                        <p:cTn id="18" dur="2000"/>
                                        <p:tgtEl>
                                          <p:spTgt spid="534545"/>
                                        </p:tgtEl>
                                      </p:cBhvr>
                                    </p:animEffect>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53454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34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48" grpId="0"/>
      <p:bldP spid="5345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eaLnBrk="1" hangingPunct="1">
              <a:defRPr/>
            </a:pPr>
            <a:r>
              <a:rPr lang="en-US">
                <a:cs typeface="+mj-cs"/>
              </a:rPr>
              <a:t>Min-wise Sampling</a:t>
            </a:r>
          </a:p>
        </p:txBody>
      </p:sp>
      <p:sp>
        <p:nvSpPr>
          <p:cNvPr id="536579" name="Rectangle 3"/>
          <p:cNvSpPr>
            <a:spLocks noGrp="1" noChangeArrowheads="1"/>
          </p:cNvSpPr>
          <p:nvPr>
            <p:ph type="body" idx="1"/>
          </p:nvPr>
        </p:nvSpPr>
        <p:spPr>
          <a:xfrm>
            <a:off x="457200" y="1268760"/>
            <a:ext cx="8579296" cy="1066800"/>
          </a:xfrm>
        </p:spPr>
        <p:txBody>
          <a:bodyPr/>
          <a:lstStyle/>
          <a:p>
            <a:pPr eaLnBrk="1" hangingPunct="1">
              <a:defRPr/>
            </a:pPr>
            <a:r>
              <a:rPr lang="en-US" dirty="0" err="1">
                <a:cs typeface="+mn-cs"/>
              </a:rPr>
              <a:t>Für</a:t>
            </a:r>
            <a:r>
              <a:rPr lang="en-US" dirty="0">
                <a:cs typeface="+mn-cs"/>
              </a:rPr>
              <a:t> </a:t>
            </a:r>
            <a:r>
              <a:rPr lang="en-US" dirty="0" err="1">
                <a:cs typeface="+mn-cs"/>
              </a:rPr>
              <a:t>jedes</a:t>
            </a:r>
            <a:r>
              <a:rPr lang="en-US" dirty="0">
                <a:cs typeface="+mn-cs"/>
              </a:rPr>
              <a:t> Element: </a:t>
            </a:r>
            <a:r>
              <a:rPr lang="en-US" dirty="0" err="1">
                <a:cs typeface="+mn-cs"/>
              </a:rPr>
              <a:t>Wähle</a:t>
            </a:r>
            <a:r>
              <a:rPr lang="en-US" dirty="0">
                <a:cs typeface="+mn-cs"/>
              </a:rPr>
              <a:t> </a:t>
            </a:r>
            <a:r>
              <a:rPr lang="en-US" dirty="0" err="1">
                <a:cs typeface="+mn-cs"/>
              </a:rPr>
              <a:t>Anteil</a:t>
            </a:r>
            <a:r>
              <a:rPr lang="en-US" dirty="0">
                <a:cs typeface="+mn-cs"/>
              </a:rPr>
              <a:t> </a:t>
            </a:r>
            <a:r>
              <a:rPr lang="en-US" dirty="0" err="1">
                <a:cs typeface="+mn-cs"/>
              </a:rPr>
              <a:t>zwischen</a:t>
            </a:r>
            <a:r>
              <a:rPr lang="en-US" dirty="0">
                <a:cs typeface="+mn-cs"/>
              </a:rPr>
              <a:t> 0 und 1</a:t>
            </a:r>
          </a:p>
          <a:p>
            <a:pPr eaLnBrk="1" hangingPunct="1">
              <a:defRPr/>
            </a:pPr>
            <a:r>
              <a:rPr lang="en-US" dirty="0" err="1">
                <a:cs typeface="+mn-cs"/>
              </a:rPr>
              <a:t>Wähle</a:t>
            </a:r>
            <a:r>
              <a:rPr lang="en-US" dirty="0">
                <a:cs typeface="+mn-cs"/>
              </a:rPr>
              <a:t> Element </a:t>
            </a:r>
            <a:r>
              <a:rPr lang="en-US" dirty="0" err="1">
                <a:cs typeface="+mn-cs"/>
              </a:rPr>
              <a:t>mit</a:t>
            </a:r>
            <a:r>
              <a:rPr lang="en-US" dirty="0">
                <a:cs typeface="+mn-cs"/>
              </a:rPr>
              <a:t> </a:t>
            </a:r>
            <a:r>
              <a:rPr lang="en-US" dirty="0" err="1">
                <a:cs typeface="+mn-cs"/>
              </a:rPr>
              <a:t>kleinstem</a:t>
            </a:r>
            <a:r>
              <a:rPr lang="en-US" dirty="0">
                <a:cs typeface="+mn-cs"/>
              </a:rPr>
              <a:t> </a:t>
            </a:r>
            <a:r>
              <a:rPr lang="en-US" dirty="0" err="1">
                <a:cs typeface="+mn-cs"/>
              </a:rPr>
              <a:t>Anteilswert</a:t>
            </a:r>
            <a:endParaRPr lang="en-US" dirty="0">
              <a:solidFill>
                <a:schemeClr val="bg2"/>
              </a:solidFill>
              <a:latin typeface="Arial Narrow" charset="0"/>
              <a:cs typeface="+mn-cs"/>
            </a:endParaRPr>
          </a:p>
          <a:p>
            <a:pPr eaLnBrk="1" hangingPunct="1">
              <a:defRPr/>
            </a:pPr>
            <a:endParaRPr lang="en-US" dirty="0">
              <a:cs typeface="+mn-cs"/>
            </a:endParaRPr>
          </a:p>
        </p:txBody>
      </p:sp>
      <p:sp>
        <p:nvSpPr>
          <p:cNvPr id="536580" name="Oval 4"/>
          <p:cNvSpPr>
            <a:spLocks noChangeArrowheads="1"/>
          </p:cNvSpPr>
          <p:nvPr/>
        </p:nvSpPr>
        <p:spPr bwMode="auto">
          <a:xfrm>
            <a:off x="15240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1" name="Oval 5"/>
          <p:cNvSpPr>
            <a:spLocks noChangeArrowheads="1"/>
          </p:cNvSpPr>
          <p:nvPr/>
        </p:nvSpPr>
        <p:spPr bwMode="auto">
          <a:xfrm>
            <a:off x="2590800" y="2564160"/>
            <a:ext cx="304800" cy="304800"/>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2" name="Oval 6"/>
          <p:cNvSpPr>
            <a:spLocks noChangeArrowheads="1"/>
          </p:cNvSpPr>
          <p:nvPr/>
        </p:nvSpPr>
        <p:spPr bwMode="auto">
          <a:xfrm>
            <a:off x="3657600" y="2564160"/>
            <a:ext cx="304800" cy="304800"/>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3" name="Oval 7"/>
          <p:cNvSpPr>
            <a:spLocks noChangeArrowheads="1"/>
          </p:cNvSpPr>
          <p:nvPr/>
        </p:nvSpPr>
        <p:spPr bwMode="auto">
          <a:xfrm>
            <a:off x="47244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4" name="Oval 8"/>
          <p:cNvSpPr>
            <a:spLocks noChangeArrowheads="1"/>
          </p:cNvSpPr>
          <p:nvPr/>
        </p:nvSpPr>
        <p:spPr bwMode="auto">
          <a:xfrm>
            <a:off x="57912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5" name="Oval 9"/>
          <p:cNvSpPr>
            <a:spLocks noChangeArrowheads="1"/>
          </p:cNvSpPr>
          <p:nvPr/>
        </p:nvSpPr>
        <p:spPr bwMode="auto">
          <a:xfrm>
            <a:off x="6858000" y="2564160"/>
            <a:ext cx="304800" cy="3048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6" name="Text Box 10"/>
          <p:cNvSpPr txBox="1">
            <a:spLocks noChangeArrowheads="1"/>
          </p:cNvSpPr>
          <p:nvPr/>
        </p:nvSpPr>
        <p:spPr bwMode="auto">
          <a:xfrm>
            <a:off x="12192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0.391</a:t>
            </a:r>
          </a:p>
        </p:txBody>
      </p:sp>
      <p:sp>
        <p:nvSpPr>
          <p:cNvPr id="536587" name="Text Box 11"/>
          <p:cNvSpPr txBox="1">
            <a:spLocks noChangeArrowheads="1"/>
          </p:cNvSpPr>
          <p:nvPr/>
        </p:nvSpPr>
        <p:spPr bwMode="auto">
          <a:xfrm>
            <a:off x="23622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0.908</a:t>
            </a:r>
          </a:p>
        </p:txBody>
      </p:sp>
      <p:sp>
        <p:nvSpPr>
          <p:cNvPr id="536588" name="Text Box 12"/>
          <p:cNvSpPr txBox="1">
            <a:spLocks noChangeArrowheads="1"/>
          </p:cNvSpPr>
          <p:nvPr/>
        </p:nvSpPr>
        <p:spPr bwMode="auto">
          <a:xfrm>
            <a:off x="33528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0.291</a:t>
            </a:r>
          </a:p>
        </p:txBody>
      </p:sp>
      <p:sp>
        <p:nvSpPr>
          <p:cNvPr id="536589" name="Text Box 13"/>
          <p:cNvSpPr txBox="1">
            <a:spLocks noChangeArrowheads="1"/>
          </p:cNvSpPr>
          <p:nvPr/>
        </p:nvSpPr>
        <p:spPr bwMode="auto">
          <a:xfrm>
            <a:off x="44196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0.555</a:t>
            </a:r>
          </a:p>
        </p:txBody>
      </p:sp>
      <p:sp>
        <p:nvSpPr>
          <p:cNvPr id="536590" name="Text Box 14"/>
          <p:cNvSpPr txBox="1">
            <a:spLocks noChangeArrowheads="1"/>
          </p:cNvSpPr>
          <p:nvPr/>
        </p:nvSpPr>
        <p:spPr bwMode="auto">
          <a:xfrm>
            <a:off x="55626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0.619</a:t>
            </a:r>
          </a:p>
        </p:txBody>
      </p:sp>
      <p:sp>
        <p:nvSpPr>
          <p:cNvPr id="536591" name="Text Box 15"/>
          <p:cNvSpPr txBox="1">
            <a:spLocks noChangeArrowheads="1"/>
          </p:cNvSpPr>
          <p:nvPr/>
        </p:nvSpPr>
        <p:spPr bwMode="auto">
          <a:xfrm>
            <a:off x="66294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0.273</a:t>
            </a:r>
          </a:p>
        </p:txBody>
      </p:sp>
      <p:sp>
        <p:nvSpPr>
          <p:cNvPr id="536592" name="AutoShape 16"/>
          <p:cNvSpPr>
            <a:spLocks noChangeArrowheads="1"/>
          </p:cNvSpPr>
          <p:nvPr/>
        </p:nvSpPr>
        <p:spPr bwMode="auto">
          <a:xfrm>
            <a:off x="1371600" y="3630960"/>
            <a:ext cx="457200" cy="609600"/>
          </a:xfrm>
          <a:prstGeom prst="up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93" name="Rectangle 17"/>
          <p:cNvSpPr>
            <a:spLocks noChangeArrowheads="1"/>
          </p:cNvSpPr>
          <p:nvPr/>
        </p:nvSpPr>
        <p:spPr bwMode="auto">
          <a:xfrm>
            <a:off x="533400" y="4397896"/>
            <a:ext cx="8229600"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bg2"/>
              </a:buClr>
              <a:buSzPct val="75000"/>
              <a:buFont typeface="Wingdings" charset="0"/>
              <a:buChar char="n"/>
              <a:defRPr/>
            </a:pPr>
            <a:r>
              <a:rPr lang="en-US" sz="2400" b="0" dirty="0" err="1">
                <a:cs typeface="+mn-cs"/>
              </a:rPr>
              <a:t>Jedes</a:t>
            </a:r>
            <a:r>
              <a:rPr lang="en-US" sz="2400" b="0" dirty="0">
                <a:cs typeface="+mn-cs"/>
              </a:rPr>
              <a:t> Element hat </a:t>
            </a:r>
            <a:r>
              <a:rPr lang="en-US" sz="2400" dirty="0" err="1">
                <a:cs typeface="+mn-cs"/>
              </a:rPr>
              <a:t>gleiche</a:t>
            </a:r>
            <a:r>
              <a:rPr lang="en-US" sz="2400" dirty="0">
                <a:cs typeface="+mn-cs"/>
              </a:rPr>
              <a:t> Chance, </a:t>
            </a:r>
            <a:r>
              <a:rPr lang="en-US" sz="2400" dirty="0" err="1">
                <a:cs typeface="+mn-cs"/>
              </a:rPr>
              <a:t>kleinstes</a:t>
            </a:r>
            <a:r>
              <a:rPr lang="en-US" sz="2400" dirty="0">
                <a:cs typeface="+mn-cs"/>
              </a:rPr>
              <a:t> Element </a:t>
            </a:r>
            <a:r>
              <a:rPr lang="en-US" sz="2400" dirty="0" err="1">
                <a:cs typeface="+mn-cs"/>
              </a:rPr>
              <a:t>zu</a:t>
            </a:r>
            <a:r>
              <a:rPr lang="en-US" sz="2400" dirty="0">
                <a:cs typeface="+mn-cs"/>
              </a:rPr>
              <a:t> </a:t>
            </a:r>
            <a:r>
              <a:rPr lang="en-US" sz="2400" dirty="0" err="1">
                <a:cs typeface="+mn-cs"/>
              </a:rPr>
              <a:t>werden</a:t>
            </a:r>
            <a:r>
              <a:rPr lang="en-US" sz="2400" dirty="0">
                <a:cs typeface="+mn-cs"/>
              </a:rPr>
              <a:t>, also </a:t>
            </a:r>
            <a:r>
              <a:rPr lang="en-US" sz="2400" dirty="0" err="1">
                <a:cs typeface="+mn-cs"/>
              </a:rPr>
              <a:t>gleichverteilt</a:t>
            </a:r>
            <a:endParaRPr lang="en-US" sz="2400" b="0" dirty="0">
              <a:cs typeface="+mn-cs"/>
            </a:endParaRPr>
          </a:p>
          <a:p>
            <a:pPr marL="342900" indent="-342900">
              <a:spcBef>
                <a:spcPct val="20000"/>
              </a:spcBef>
              <a:buClr>
                <a:schemeClr val="bg2"/>
              </a:buClr>
              <a:buSzPct val="75000"/>
              <a:buFont typeface="Wingdings" charset="0"/>
              <a:buChar char="n"/>
              <a:defRPr/>
            </a:pPr>
            <a:r>
              <a:rPr lang="en-US" sz="2400" b="0" dirty="0" err="1">
                <a:cs typeface="+mn-cs"/>
              </a:rPr>
              <a:t>Anwendung</a:t>
            </a:r>
            <a:r>
              <a:rPr lang="en-US" sz="2400" b="0" dirty="0">
                <a:cs typeface="+mn-cs"/>
              </a:rPr>
              <a:t> auf </a:t>
            </a:r>
            <a:r>
              <a:rPr lang="en-US" sz="2400" b="0" dirty="0" err="1">
                <a:cs typeface="+mn-cs"/>
              </a:rPr>
              <a:t>mehrere</a:t>
            </a:r>
            <a:r>
              <a:rPr lang="en-US" sz="2400" b="0" dirty="0">
                <a:cs typeface="+mn-cs"/>
              </a:rPr>
              <a:t> </a:t>
            </a:r>
            <a:r>
              <a:rPr lang="en-US" sz="2400" b="0" dirty="0" err="1">
                <a:cs typeface="+mn-cs"/>
              </a:rPr>
              <a:t>Ströme</a:t>
            </a:r>
            <a:r>
              <a:rPr lang="en-US" sz="2400" b="0" dirty="0">
                <a:cs typeface="+mn-cs"/>
              </a:rPr>
              <a:t>, </a:t>
            </a:r>
            <a:r>
              <a:rPr lang="en-US" sz="2400" b="0" dirty="0" err="1">
                <a:cs typeface="+mn-cs"/>
              </a:rPr>
              <a:t>dann</a:t>
            </a:r>
            <a:r>
              <a:rPr lang="en-US" sz="2400" b="0" dirty="0">
                <a:cs typeface="+mn-cs"/>
              </a:rPr>
              <a:t> </a:t>
            </a:r>
            <a:r>
              <a:rPr lang="en-US" sz="2400" dirty="0" err="1">
                <a:cs typeface="+mn-cs"/>
              </a:rPr>
              <a:t>Zusammenführung</a:t>
            </a:r>
            <a:endParaRPr lang="en-US" sz="2400" b="0" dirty="0">
              <a:cs typeface="+mn-cs"/>
            </a:endParaRPr>
          </a:p>
          <a:p>
            <a:pPr marL="342900" indent="-342900">
              <a:spcBef>
                <a:spcPct val="20000"/>
              </a:spcBef>
              <a:buClr>
                <a:schemeClr val="bg2"/>
              </a:buClr>
              <a:buSzPct val="75000"/>
              <a:buFont typeface="Wingdings" charset="0"/>
              <a:buChar char="n"/>
              <a:defRPr/>
            </a:pPr>
            <a:endParaRPr lang="en-US" sz="2400" b="0" dirty="0">
              <a:cs typeface="+mn-cs"/>
            </a:endParaRPr>
          </a:p>
        </p:txBody>
      </p:sp>
      <p:sp>
        <p:nvSpPr>
          <p:cNvPr id="20" name="Foliennummernplatzhalter 5"/>
          <p:cNvSpPr>
            <a:spLocks noGrp="1"/>
          </p:cNvSpPr>
          <p:nvPr>
            <p:ph type="sldNum" sz="quarter" idx="12"/>
          </p:nvPr>
        </p:nvSpPr>
        <p:spPr>
          <a:xfrm>
            <a:off x="7956550" y="6400502"/>
            <a:ext cx="1008063" cy="196850"/>
          </a:xfrm>
        </p:spPr>
        <p:txBody>
          <a:bodyPr/>
          <a:lstStyle/>
          <a:p>
            <a:fld id="{E3502DC1-8384-C640-9D14-4B8C55F3B65C}" type="slidenum">
              <a:rPr lang="en-US"/>
              <a:pPr/>
              <a:t>48</a:t>
            </a:fld>
            <a:endParaRPr lang="en-US" dirty="0"/>
          </a:p>
        </p:txBody>
      </p:sp>
      <p:sp>
        <p:nvSpPr>
          <p:cNvPr id="2" name="Rechteck 1"/>
          <p:cNvSpPr/>
          <p:nvPr/>
        </p:nvSpPr>
        <p:spPr>
          <a:xfrm>
            <a:off x="2286000" y="5930696"/>
            <a:ext cx="4572000" cy="738664"/>
          </a:xfrm>
          <a:prstGeom prst="rect">
            <a:avLst/>
          </a:prstGeom>
        </p:spPr>
        <p:txBody>
          <a:bodyPr>
            <a:spAutoFit/>
          </a:bodyPr>
          <a:lstStyle/>
          <a:p>
            <a:r>
              <a:rPr lang="de-DE" sz="1400" dirty="0">
                <a:solidFill>
                  <a:srgbClr val="0000FF"/>
                </a:solidFill>
              </a:rPr>
              <a:t>S. </a:t>
            </a:r>
            <a:r>
              <a:rPr lang="de-DE" sz="1400" dirty="0" err="1">
                <a:solidFill>
                  <a:srgbClr val="0000FF"/>
                </a:solidFill>
              </a:rPr>
              <a:t>Nath</a:t>
            </a:r>
            <a:r>
              <a:rPr lang="de-DE" sz="1400" dirty="0">
                <a:solidFill>
                  <a:srgbClr val="0000FF"/>
                </a:solidFill>
              </a:rPr>
              <a:t>, P. B. Gibbons, S. </a:t>
            </a:r>
            <a:r>
              <a:rPr lang="de-DE" sz="1400" dirty="0" err="1">
                <a:solidFill>
                  <a:srgbClr val="0000FF"/>
                </a:solidFill>
              </a:rPr>
              <a:t>Seshan</a:t>
            </a:r>
            <a:r>
              <a:rPr lang="de-DE" sz="1400" dirty="0">
                <a:solidFill>
                  <a:srgbClr val="0000FF"/>
                </a:solidFill>
              </a:rPr>
              <a:t>, </a:t>
            </a:r>
            <a:r>
              <a:rPr lang="de-DE" sz="1400" dirty="0" err="1">
                <a:solidFill>
                  <a:srgbClr val="0000FF"/>
                </a:solidFill>
              </a:rPr>
              <a:t>and</a:t>
            </a:r>
            <a:r>
              <a:rPr lang="de-DE" sz="1400" dirty="0">
                <a:solidFill>
                  <a:srgbClr val="0000FF"/>
                </a:solidFill>
              </a:rPr>
              <a:t> Z. R. Anderson. Synopsis </a:t>
            </a:r>
            <a:r>
              <a:rPr lang="de-DE" sz="1400" dirty="0" err="1">
                <a:solidFill>
                  <a:srgbClr val="0000FF"/>
                </a:solidFill>
              </a:rPr>
              <a:t>diffusion</a:t>
            </a:r>
            <a:r>
              <a:rPr lang="de-DE" sz="1400" dirty="0">
                <a:solidFill>
                  <a:srgbClr val="0000FF"/>
                </a:solidFill>
              </a:rPr>
              <a:t> </a:t>
            </a:r>
            <a:r>
              <a:rPr lang="de-DE" sz="1400" dirty="0" err="1">
                <a:solidFill>
                  <a:srgbClr val="0000FF"/>
                </a:solidFill>
              </a:rPr>
              <a:t>for</a:t>
            </a:r>
            <a:r>
              <a:rPr lang="de-DE" sz="1400" dirty="0">
                <a:solidFill>
                  <a:srgbClr val="0000FF"/>
                </a:solidFill>
              </a:rPr>
              <a:t> robust </a:t>
            </a:r>
            <a:r>
              <a:rPr lang="de-DE" sz="1400" dirty="0" err="1">
                <a:solidFill>
                  <a:srgbClr val="0000FF"/>
                </a:solidFill>
              </a:rPr>
              <a:t>aggregation</a:t>
            </a:r>
            <a:r>
              <a:rPr lang="de-DE" sz="1400" dirty="0">
                <a:solidFill>
                  <a:srgbClr val="0000FF"/>
                </a:solidFill>
              </a:rPr>
              <a:t> in </a:t>
            </a:r>
            <a:r>
              <a:rPr lang="de-DE" sz="1400" dirty="0" err="1">
                <a:solidFill>
                  <a:srgbClr val="0000FF"/>
                </a:solidFill>
              </a:rPr>
              <a:t>sensor</a:t>
            </a:r>
            <a:r>
              <a:rPr lang="de-DE" sz="1400" dirty="0">
                <a:solidFill>
                  <a:srgbClr val="0000FF"/>
                </a:solidFill>
              </a:rPr>
              <a:t> </a:t>
            </a:r>
            <a:r>
              <a:rPr lang="de-DE" sz="1400" dirty="0" err="1">
                <a:solidFill>
                  <a:srgbClr val="0000FF"/>
                </a:solidFill>
              </a:rPr>
              <a:t>networks</a:t>
            </a:r>
            <a:r>
              <a:rPr lang="de-DE" sz="1400" dirty="0">
                <a:solidFill>
                  <a:srgbClr val="0000FF"/>
                </a:solidFill>
              </a:rPr>
              <a:t>.  In ACM </a:t>
            </a:r>
            <a:r>
              <a:rPr lang="de-DE" sz="1400" dirty="0" err="1">
                <a:solidFill>
                  <a:srgbClr val="0000FF"/>
                </a:solidFill>
              </a:rPr>
              <a:t>SenSys</a:t>
            </a:r>
            <a:r>
              <a:rPr lang="de-DE" sz="1400" dirty="0">
                <a:solidFill>
                  <a:srgbClr val="0000FF"/>
                </a:solidFill>
              </a:rPr>
              <a:t>, </a:t>
            </a:r>
            <a:r>
              <a:rPr lang="de-DE" sz="1400" b="1" dirty="0">
                <a:solidFill>
                  <a:srgbClr val="FF0000"/>
                </a:solidFill>
              </a:rPr>
              <a:t>2004</a:t>
            </a:r>
          </a:p>
        </p:txBody>
      </p:sp>
    </p:spTree>
    <p:extLst>
      <p:ext uri="{BB962C8B-B14F-4D97-AF65-F5344CB8AC3E}">
        <p14:creationId xmlns:p14="http://schemas.microsoft.com/office/powerpoint/2010/main" val="168387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6580"/>
                                        </p:tgtEl>
                                        <p:attrNameLst>
                                          <p:attrName>style.visibility</p:attrName>
                                        </p:attrNameLst>
                                      </p:cBhvr>
                                      <p:to>
                                        <p:strVal val="visible"/>
                                      </p:to>
                                    </p:set>
                                    <p:anim calcmode="lin" valueType="num">
                                      <p:cBhvr additive="base">
                                        <p:cTn id="7" dur="1000" fill="hold"/>
                                        <p:tgtEl>
                                          <p:spTgt spid="536580"/>
                                        </p:tgtEl>
                                        <p:attrNameLst>
                                          <p:attrName>ppt_x</p:attrName>
                                        </p:attrNameLst>
                                      </p:cBhvr>
                                      <p:tavLst>
                                        <p:tav tm="0">
                                          <p:val>
                                            <p:strVal val="1+#ppt_w/2"/>
                                          </p:val>
                                        </p:tav>
                                        <p:tav tm="100000">
                                          <p:val>
                                            <p:strVal val="#ppt_x"/>
                                          </p:val>
                                        </p:tav>
                                      </p:tavLst>
                                    </p:anim>
                                    <p:anim calcmode="lin" valueType="num">
                                      <p:cBhvr additive="base">
                                        <p:cTn id="8" dur="1000" fill="hold"/>
                                        <p:tgtEl>
                                          <p:spTgt spid="5365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36586"/>
                                        </p:tgtEl>
                                        <p:attrNameLst>
                                          <p:attrName>style.visibility</p:attrName>
                                        </p:attrNameLst>
                                      </p:cBhvr>
                                      <p:to>
                                        <p:strVal val="visible"/>
                                      </p:to>
                                    </p:set>
                                    <p:animEffect transition="in" filter="fade">
                                      <p:cBhvr>
                                        <p:cTn id="12" dur="1000"/>
                                        <p:tgtEl>
                                          <p:spTgt spid="536586"/>
                                        </p:tgtEl>
                                      </p:cBhvr>
                                    </p:animEffect>
                                  </p:childTnLst>
                                </p:cTn>
                              </p:par>
                            </p:childTnLst>
                          </p:cTn>
                        </p:par>
                        <p:par>
                          <p:cTn id="13" fill="hold" nodeType="afterGroup">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536592"/>
                                        </p:tgtEl>
                                        <p:attrNameLst>
                                          <p:attrName>style.visibility</p:attrName>
                                        </p:attrNameLst>
                                      </p:cBhvr>
                                      <p:to>
                                        <p:strVal val="visible"/>
                                      </p:to>
                                    </p:set>
                                    <p:anim calcmode="lin" valueType="num">
                                      <p:cBhvr additive="base">
                                        <p:cTn id="16" dur="1000" fill="hold"/>
                                        <p:tgtEl>
                                          <p:spTgt spid="536592"/>
                                        </p:tgtEl>
                                        <p:attrNameLst>
                                          <p:attrName>ppt_x</p:attrName>
                                        </p:attrNameLst>
                                      </p:cBhvr>
                                      <p:tavLst>
                                        <p:tav tm="0">
                                          <p:val>
                                            <p:strVal val="#ppt_x"/>
                                          </p:val>
                                        </p:tav>
                                        <p:tav tm="100000">
                                          <p:val>
                                            <p:strVal val="#ppt_x"/>
                                          </p:val>
                                        </p:tav>
                                      </p:tavLst>
                                    </p:anim>
                                    <p:anim calcmode="lin" valueType="num">
                                      <p:cBhvr additive="base">
                                        <p:cTn id="17" dur="1000" fill="hold"/>
                                        <p:tgtEl>
                                          <p:spTgt spid="53659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36581"/>
                                        </p:tgtEl>
                                        <p:attrNameLst>
                                          <p:attrName>style.visibility</p:attrName>
                                        </p:attrNameLst>
                                      </p:cBhvr>
                                      <p:to>
                                        <p:strVal val="visible"/>
                                      </p:to>
                                    </p:set>
                                    <p:anim calcmode="lin" valueType="num">
                                      <p:cBhvr additive="base">
                                        <p:cTn id="22" dur="1000" fill="hold"/>
                                        <p:tgtEl>
                                          <p:spTgt spid="536581"/>
                                        </p:tgtEl>
                                        <p:attrNameLst>
                                          <p:attrName>ppt_x</p:attrName>
                                        </p:attrNameLst>
                                      </p:cBhvr>
                                      <p:tavLst>
                                        <p:tav tm="0">
                                          <p:val>
                                            <p:strVal val="1+#ppt_w/2"/>
                                          </p:val>
                                        </p:tav>
                                        <p:tav tm="100000">
                                          <p:val>
                                            <p:strVal val="#ppt_x"/>
                                          </p:val>
                                        </p:tav>
                                      </p:tavLst>
                                    </p:anim>
                                    <p:anim calcmode="lin" valueType="num">
                                      <p:cBhvr additive="base">
                                        <p:cTn id="23" dur="1000" fill="hold"/>
                                        <p:tgtEl>
                                          <p:spTgt spid="53658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36587"/>
                                        </p:tgtEl>
                                        <p:attrNameLst>
                                          <p:attrName>style.visibility</p:attrName>
                                        </p:attrNameLst>
                                      </p:cBhvr>
                                      <p:to>
                                        <p:strVal val="visible"/>
                                      </p:to>
                                    </p:set>
                                    <p:animEffect transition="in" filter="fade">
                                      <p:cBhvr>
                                        <p:cTn id="27" dur="1000"/>
                                        <p:tgtEl>
                                          <p:spTgt spid="5365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36582"/>
                                        </p:tgtEl>
                                        <p:attrNameLst>
                                          <p:attrName>style.visibility</p:attrName>
                                        </p:attrNameLst>
                                      </p:cBhvr>
                                      <p:to>
                                        <p:strVal val="visible"/>
                                      </p:to>
                                    </p:set>
                                    <p:anim calcmode="lin" valueType="num">
                                      <p:cBhvr additive="base">
                                        <p:cTn id="32" dur="1000" fill="hold"/>
                                        <p:tgtEl>
                                          <p:spTgt spid="536582"/>
                                        </p:tgtEl>
                                        <p:attrNameLst>
                                          <p:attrName>ppt_x</p:attrName>
                                        </p:attrNameLst>
                                      </p:cBhvr>
                                      <p:tavLst>
                                        <p:tav tm="0">
                                          <p:val>
                                            <p:strVal val="1+#ppt_w/2"/>
                                          </p:val>
                                        </p:tav>
                                        <p:tav tm="100000">
                                          <p:val>
                                            <p:strVal val="#ppt_x"/>
                                          </p:val>
                                        </p:tav>
                                      </p:tavLst>
                                    </p:anim>
                                    <p:anim calcmode="lin" valueType="num">
                                      <p:cBhvr additive="base">
                                        <p:cTn id="33" dur="1000" fill="hold"/>
                                        <p:tgtEl>
                                          <p:spTgt spid="53658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536588"/>
                                        </p:tgtEl>
                                        <p:attrNameLst>
                                          <p:attrName>style.visibility</p:attrName>
                                        </p:attrNameLst>
                                      </p:cBhvr>
                                      <p:to>
                                        <p:strVal val="visible"/>
                                      </p:to>
                                    </p:set>
                                    <p:animEffect transition="in" filter="fade">
                                      <p:cBhvr>
                                        <p:cTn id="37" dur="1000"/>
                                        <p:tgtEl>
                                          <p:spTgt spid="536588"/>
                                        </p:tgtEl>
                                      </p:cBhvr>
                                    </p:animEffect>
                                  </p:childTnLst>
                                </p:cTn>
                              </p:par>
                            </p:childTnLst>
                          </p:cTn>
                        </p:par>
                        <p:par>
                          <p:cTn id="38" fill="hold" nodeType="afterGroup">
                            <p:stCondLst>
                              <p:cond delay="2000"/>
                            </p:stCondLst>
                            <p:childTnLst>
                              <p:par>
                                <p:cTn id="39" presetID="0" presetClass="path" presetSubtype="0" accel="50000" decel="50000" fill="hold" grpId="1" nodeType="afterEffect">
                                  <p:stCondLst>
                                    <p:cond delay="0"/>
                                  </p:stCondLst>
                                  <p:childTnLst>
                                    <p:animMotion origin="layout" path="M 0 -1.11111E-6 L 0.24167 -1.11111E-6 " pathEditMode="relative" ptsTypes="AA">
                                      <p:cBhvr>
                                        <p:cTn id="40" dur="2000" fill="hold"/>
                                        <p:tgtEl>
                                          <p:spTgt spid="536592"/>
                                        </p:tgtEl>
                                        <p:attrNameLst>
                                          <p:attrName>ppt_x</p:attrName>
                                          <p:attrName>ppt_y</p:attrName>
                                        </p:attrNameLst>
                                      </p:cBhvr>
                                    </p:animMotion>
                                  </p:childTnLst>
                                </p:cTn>
                              </p:par>
                            </p:childTnLst>
                          </p:cTn>
                        </p:par>
                        <p:par>
                          <p:cTn id="41" fill="hold" nodeType="afterGroup">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536583"/>
                                        </p:tgtEl>
                                        <p:attrNameLst>
                                          <p:attrName>style.visibility</p:attrName>
                                        </p:attrNameLst>
                                      </p:cBhvr>
                                      <p:to>
                                        <p:strVal val="visible"/>
                                      </p:to>
                                    </p:set>
                                    <p:anim calcmode="lin" valueType="num">
                                      <p:cBhvr additive="base">
                                        <p:cTn id="44" dur="1000" fill="hold"/>
                                        <p:tgtEl>
                                          <p:spTgt spid="536583"/>
                                        </p:tgtEl>
                                        <p:attrNameLst>
                                          <p:attrName>ppt_x</p:attrName>
                                        </p:attrNameLst>
                                      </p:cBhvr>
                                      <p:tavLst>
                                        <p:tav tm="0">
                                          <p:val>
                                            <p:strVal val="1+#ppt_w/2"/>
                                          </p:val>
                                        </p:tav>
                                        <p:tav tm="100000">
                                          <p:val>
                                            <p:strVal val="#ppt_x"/>
                                          </p:val>
                                        </p:tav>
                                      </p:tavLst>
                                    </p:anim>
                                    <p:anim calcmode="lin" valueType="num">
                                      <p:cBhvr additive="base">
                                        <p:cTn id="45" dur="1000" fill="hold"/>
                                        <p:tgtEl>
                                          <p:spTgt spid="536583"/>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36589"/>
                                        </p:tgtEl>
                                        <p:attrNameLst>
                                          <p:attrName>style.visibility</p:attrName>
                                        </p:attrNameLst>
                                      </p:cBhvr>
                                      <p:to>
                                        <p:strVal val="visible"/>
                                      </p:to>
                                    </p:set>
                                    <p:animEffect transition="in" filter="fade">
                                      <p:cBhvr>
                                        <p:cTn id="49" dur="1000"/>
                                        <p:tgtEl>
                                          <p:spTgt spid="536589"/>
                                        </p:tgtEl>
                                      </p:cBhvr>
                                    </p:animEffect>
                                  </p:childTnLst>
                                </p:cTn>
                              </p:par>
                            </p:childTnLst>
                          </p:cTn>
                        </p:par>
                        <p:par>
                          <p:cTn id="50" fill="hold" nodeType="afterGroup">
                            <p:stCondLst>
                              <p:cond delay="6000"/>
                            </p:stCondLst>
                            <p:childTnLst>
                              <p:par>
                                <p:cTn id="51" presetID="2" presetClass="entr" presetSubtype="2" fill="hold" grpId="0" nodeType="afterEffect">
                                  <p:stCondLst>
                                    <p:cond delay="0"/>
                                  </p:stCondLst>
                                  <p:childTnLst>
                                    <p:set>
                                      <p:cBhvr>
                                        <p:cTn id="52" dur="1" fill="hold">
                                          <p:stCondLst>
                                            <p:cond delay="0"/>
                                          </p:stCondLst>
                                        </p:cTn>
                                        <p:tgtEl>
                                          <p:spTgt spid="536584"/>
                                        </p:tgtEl>
                                        <p:attrNameLst>
                                          <p:attrName>style.visibility</p:attrName>
                                        </p:attrNameLst>
                                      </p:cBhvr>
                                      <p:to>
                                        <p:strVal val="visible"/>
                                      </p:to>
                                    </p:set>
                                    <p:anim calcmode="lin" valueType="num">
                                      <p:cBhvr additive="base">
                                        <p:cTn id="53" dur="1000" fill="hold"/>
                                        <p:tgtEl>
                                          <p:spTgt spid="536584"/>
                                        </p:tgtEl>
                                        <p:attrNameLst>
                                          <p:attrName>ppt_x</p:attrName>
                                        </p:attrNameLst>
                                      </p:cBhvr>
                                      <p:tavLst>
                                        <p:tav tm="0">
                                          <p:val>
                                            <p:strVal val="1+#ppt_w/2"/>
                                          </p:val>
                                        </p:tav>
                                        <p:tav tm="100000">
                                          <p:val>
                                            <p:strVal val="#ppt_x"/>
                                          </p:val>
                                        </p:tav>
                                      </p:tavLst>
                                    </p:anim>
                                    <p:anim calcmode="lin" valueType="num">
                                      <p:cBhvr additive="base">
                                        <p:cTn id="54" dur="1000" fill="hold"/>
                                        <p:tgtEl>
                                          <p:spTgt spid="536584"/>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7000"/>
                            </p:stCondLst>
                            <p:childTnLst>
                              <p:par>
                                <p:cTn id="56" presetID="10" presetClass="entr" presetSubtype="0" fill="hold" grpId="0" nodeType="afterEffect">
                                  <p:stCondLst>
                                    <p:cond delay="0"/>
                                  </p:stCondLst>
                                  <p:childTnLst>
                                    <p:set>
                                      <p:cBhvr>
                                        <p:cTn id="57" dur="1" fill="hold">
                                          <p:stCondLst>
                                            <p:cond delay="0"/>
                                          </p:stCondLst>
                                        </p:cTn>
                                        <p:tgtEl>
                                          <p:spTgt spid="536590"/>
                                        </p:tgtEl>
                                        <p:attrNameLst>
                                          <p:attrName>style.visibility</p:attrName>
                                        </p:attrNameLst>
                                      </p:cBhvr>
                                      <p:to>
                                        <p:strVal val="visible"/>
                                      </p:to>
                                    </p:set>
                                    <p:animEffect transition="in" filter="fade">
                                      <p:cBhvr>
                                        <p:cTn id="58" dur="1000"/>
                                        <p:tgtEl>
                                          <p:spTgt spid="536590"/>
                                        </p:tgtEl>
                                      </p:cBhvr>
                                    </p:animEffect>
                                  </p:childTnLst>
                                </p:cTn>
                              </p:par>
                            </p:childTnLst>
                          </p:cTn>
                        </p:par>
                        <p:par>
                          <p:cTn id="59" fill="hold" nodeType="afterGroup">
                            <p:stCondLst>
                              <p:cond delay="8000"/>
                            </p:stCondLst>
                            <p:childTnLst>
                              <p:par>
                                <p:cTn id="60" presetID="2" presetClass="entr" presetSubtype="2" fill="hold" grpId="0" nodeType="afterEffect">
                                  <p:stCondLst>
                                    <p:cond delay="0"/>
                                  </p:stCondLst>
                                  <p:childTnLst>
                                    <p:set>
                                      <p:cBhvr>
                                        <p:cTn id="61" dur="1" fill="hold">
                                          <p:stCondLst>
                                            <p:cond delay="0"/>
                                          </p:stCondLst>
                                        </p:cTn>
                                        <p:tgtEl>
                                          <p:spTgt spid="536585"/>
                                        </p:tgtEl>
                                        <p:attrNameLst>
                                          <p:attrName>style.visibility</p:attrName>
                                        </p:attrNameLst>
                                      </p:cBhvr>
                                      <p:to>
                                        <p:strVal val="visible"/>
                                      </p:to>
                                    </p:set>
                                    <p:anim calcmode="lin" valueType="num">
                                      <p:cBhvr additive="base">
                                        <p:cTn id="62" dur="1000" fill="hold"/>
                                        <p:tgtEl>
                                          <p:spTgt spid="536585"/>
                                        </p:tgtEl>
                                        <p:attrNameLst>
                                          <p:attrName>ppt_x</p:attrName>
                                        </p:attrNameLst>
                                      </p:cBhvr>
                                      <p:tavLst>
                                        <p:tav tm="0">
                                          <p:val>
                                            <p:strVal val="1+#ppt_w/2"/>
                                          </p:val>
                                        </p:tav>
                                        <p:tav tm="100000">
                                          <p:val>
                                            <p:strVal val="#ppt_x"/>
                                          </p:val>
                                        </p:tav>
                                      </p:tavLst>
                                    </p:anim>
                                    <p:anim calcmode="lin" valueType="num">
                                      <p:cBhvr additive="base">
                                        <p:cTn id="63" dur="1000" fill="hold"/>
                                        <p:tgtEl>
                                          <p:spTgt spid="53658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536591"/>
                                        </p:tgtEl>
                                        <p:attrNameLst>
                                          <p:attrName>style.visibility</p:attrName>
                                        </p:attrNameLst>
                                      </p:cBhvr>
                                      <p:to>
                                        <p:strVal val="visible"/>
                                      </p:to>
                                    </p:set>
                                    <p:animEffect transition="in" filter="fade">
                                      <p:cBhvr>
                                        <p:cTn id="67" dur="1000"/>
                                        <p:tgtEl>
                                          <p:spTgt spid="536591"/>
                                        </p:tgtEl>
                                      </p:cBhvr>
                                    </p:animEffect>
                                  </p:childTnLst>
                                </p:cTn>
                              </p:par>
                            </p:childTnLst>
                          </p:cTn>
                        </p:par>
                        <p:par>
                          <p:cTn id="68" fill="hold" nodeType="afterGroup">
                            <p:stCondLst>
                              <p:cond delay="10000"/>
                            </p:stCondLst>
                            <p:childTnLst>
                              <p:par>
                                <p:cTn id="69" presetID="63" presetClass="path" presetSubtype="0" accel="50000" decel="50000" fill="hold" grpId="2" nodeType="afterEffect">
                                  <p:stCondLst>
                                    <p:cond delay="0"/>
                                  </p:stCondLst>
                                  <p:childTnLst>
                                    <p:animMotion origin="layout" path="M 0.24167 -1.11111E-6 L 0.6 -1.11111E-6 " pathEditMode="relative" rAng="0" ptsTypes="AA">
                                      <p:cBhvr>
                                        <p:cTn id="70" dur="2000" fill="hold"/>
                                        <p:tgtEl>
                                          <p:spTgt spid="536592"/>
                                        </p:tgtEl>
                                        <p:attrNameLst>
                                          <p:attrName>ppt_x</p:attrName>
                                          <p:attrName>ppt_y</p:attrName>
                                        </p:attrNameLst>
                                      </p:cBhvr>
                                      <p:rCtr x="17917" y="0"/>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6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0" grpId="0" animBg="1"/>
      <p:bldP spid="536581" grpId="0" animBg="1"/>
      <p:bldP spid="536582" grpId="0" animBg="1"/>
      <p:bldP spid="536583" grpId="0" animBg="1"/>
      <p:bldP spid="536584" grpId="0" animBg="1"/>
      <p:bldP spid="536585" grpId="0" animBg="1"/>
      <p:bldP spid="536586" grpId="0"/>
      <p:bldP spid="536587" grpId="0"/>
      <p:bldP spid="536588" grpId="0"/>
      <p:bldP spid="536589" grpId="0"/>
      <p:bldP spid="536590" grpId="0"/>
      <p:bldP spid="536591" grpId="0"/>
      <p:bldP spid="536592" grpId="0" animBg="1"/>
      <p:bldP spid="536592" grpId="1" animBg="1"/>
      <p:bldP spid="536592" grpId="2" animBg="1"/>
      <p:bldP spid="53659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a:t>Übersicht</a:t>
            </a:r>
          </a:p>
        </p:txBody>
      </p:sp>
      <p:grpSp>
        <p:nvGrpSpPr>
          <p:cNvPr id="9221" name="Gruppieren 32"/>
          <p:cNvGrpSpPr>
            <a:grpSpLocks/>
          </p:cNvGrpSpPr>
          <p:nvPr/>
        </p:nvGrpSpPr>
        <p:grpSpPr bwMode="auto">
          <a:xfrm>
            <a:off x="3131169" y="3228249"/>
            <a:ext cx="3235105" cy="2281966"/>
            <a:chOff x="3131840" y="3228680"/>
            <a:chExt cx="3233597"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233597" cy="2150060"/>
              <a:chOff x="2157973" y="3330781"/>
              <a:chExt cx="3233597"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2" name="Rechteck 15"/>
              <p:cNvSpPr>
                <a:spLocks noChangeArrowheads="1"/>
              </p:cNvSpPr>
              <p:nvPr/>
            </p:nvSpPr>
            <p:spPr bwMode="gray">
              <a:xfrm>
                <a:off x="2302593" y="3330781"/>
                <a:ext cx="3088977" cy="70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a:cs typeface="Arial" charset="0"/>
                  </a:rPr>
                  <a:t>Approximative Auswertung: Bloom-Filter, Min-Hashing, </a:t>
                </a:r>
                <a:br>
                  <a:rPr lang="de-DE" sz="1600" noProof="1">
                    <a:cs typeface="Arial" charset="0"/>
                  </a:rPr>
                </a:br>
                <a:r>
                  <a:rPr lang="de-DE" sz="1600" noProof="1">
                    <a:cs typeface="Arial" charset="0"/>
                  </a:rPr>
                  <a:t>Stichproben</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6" y="2636913"/>
            <a:ext cx="2867346" cy="2330381"/>
            <a:chOff x="5953125" y="2637145"/>
            <a:chExt cx="2867451" cy="2330880"/>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34" name="Rechteck 11"/>
            <p:cNvSpPr>
              <a:spLocks noChangeArrowheads="1"/>
            </p:cNvSpPr>
            <p:nvPr/>
          </p:nvSpPr>
          <p:spPr bwMode="gray">
            <a:xfrm>
              <a:off x="5953125" y="2637145"/>
              <a:ext cx="2867451" cy="58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Locality-Sensitive Hashing, CM-, und FM-Skizzen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400532438"/>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p:txBody>
          <a:bodyPr wrap="square" tIns="45720" bIns="45720" numCol="1" anchorCtr="0" compatLnSpc="1">
            <a:prstTxWarp prst="textNoShape">
              <a:avLst/>
            </a:prstTxWarp>
          </a:bodyPr>
          <a:lstStyle/>
          <a:p>
            <a:pPr>
              <a:defRPr/>
            </a:pPr>
            <a:r>
              <a:rPr lang="de-DE" dirty="0"/>
              <a:t>Anwendungen</a:t>
            </a:r>
          </a:p>
        </p:txBody>
      </p:sp>
      <p:sp>
        <p:nvSpPr>
          <p:cNvPr id="13315" name="Rectangle 3"/>
          <p:cNvSpPr>
            <a:spLocks noGrp="1"/>
          </p:cNvSpPr>
          <p:nvPr>
            <p:ph idx="1"/>
          </p:nvPr>
        </p:nvSpPr>
        <p:spPr/>
        <p:txBody>
          <a:bodyPr/>
          <a:lstStyle/>
          <a:p>
            <a:r>
              <a:rPr lang="de-DE" b="1" dirty="0">
                <a:solidFill>
                  <a:srgbClr val="D60093"/>
                </a:solidFill>
              </a:rPr>
              <a:t>Email-Spamfilterung</a:t>
            </a:r>
          </a:p>
          <a:p>
            <a:pPr lvl="1"/>
            <a:r>
              <a:rPr lang="de-DE" dirty="0">
                <a:ea typeface="ＭＳ Ｐゴシック" pitchFamily="34" charset="-128"/>
                <a:cs typeface="ＭＳ Ｐゴシック" pitchFamily="34" charset="-128"/>
              </a:rPr>
              <a:t>Nehmen wir an, es sind 10</a:t>
            </a:r>
            <a:r>
              <a:rPr lang="de-DE" baseline="30000" dirty="0">
                <a:ea typeface="ＭＳ Ｐゴシック" pitchFamily="34" charset="-128"/>
                <a:cs typeface="ＭＳ Ｐゴシック" pitchFamily="34" charset="-128"/>
              </a:rPr>
              <a:t>9</a:t>
            </a:r>
            <a:r>
              <a:rPr lang="de-DE" dirty="0">
                <a:ea typeface="ＭＳ Ｐゴシック" pitchFamily="34" charset="-128"/>
                <a:cs typeface="ＭＳ Ｐゴシック" pitchFamily="34" charset="-128"/>
              </a:rPr>
              <a:t> “gute” E-Mail-Adressen bekannt</a:t>
            </a:r>
          </a:p>
          <a:p>
            <a:pPr lvl="1"/>
            <a:r>
              <a:rPr lang="de-DE" dirty="0">
                <a:ea typeface="ＭＳ Ｐゴシック" pitchFamily="34" charset="-128"/>
                <a:cs typeface="ＭＳ Ｐゴシック" pitchFamily="34" charset="-128"/>
              </a:rPr>
              <a:t>Falls eine E-Mail von einer dieser Adressen kommt, </a:t>
            </a:r>
            <a:br>
              <a:rPr lang="de-DE" dirty="0">
                <a:ea typeface="ＭＳ Ｐゴシック" pitchFamily="34" charset="-128"/>
                <a:cs typeface="ＭＳ Ｐゴシック" pitchFamily="34" charset="-128"/>
              </a:rPr>
            </a:br>
            <a:r>
              <a:rPr lang="de-DE" dirty="0">
                <a:ea typeface="ＭＳ Ｐゴシック" pitchFamily="34" charset="-128"/>
                <a:cs typeface="ＭＳ Ｐゴシック" pitchFamily="34" charset="-128"/>
              </a:rPr>
              <a:t>ist sie kein Spam</a:t>
            </a:r>
            <a:endParaRPr lang="de-DE" dirty="0">
              <a:solidFill>
                <a:schemeClr val="accent3"/>
              </a:solidFill>
            </a:endParaRPr>
          </a:p>
          <a:p>
            <a:r>
              <a:rPr lang="de-DE" b="1" dirty="0" err="1">
                <a:solidFill>
                  <a:srgbClr val="D60093"/>
                </a:solidFill>
              </a:rPr>
              <a:t>Publish</a:t>
            </a:r>
            <a:r>
              <a:rPr lang="de-DE" b="1" dirty="0">
                <a:solidFill>
                  <a:srgbClr val="D60093"/>
                </a:solidFill>
              </a:rPr>
              <a:t>-</a:t>
            </a:r>
            <a:r>
              <a:rPr lang="de-DE" b="1" dirty="0" err="1">
                <a:solidFill>
                  <a:srgbClr val="D60093"/>
                </a:solidFill>
              </a:rPr>
              <a:t>subscribe</a:t>
            </a:r>
            <a:r>
              <a:rPr lang="de-DE" b="1" dirty="0">
                <a:solidFill>
                  <a:srgbClr val="D60093"/>
                </a:solidFill>
              </a:rPr>
              <a:t>-Systeme</a:t>
            </a:r>
          </a:p>
          <a:p>
            <a:pPr lvl="1"/>
            <a:r>
              <a:rPr lang="de-DE" dirty="0">
                <a:ea typeface="ＭＳ Ｐゴシック" pitchFamily="34" charset="-128"/>
                <a:cs typeface="ＭＳ Ｐゴシック" pitchFamily="34" charset="-128"/>
              </a:rPr>
              <a:t>Nehmen wir an, jemand möchte Nachrichten zu bestimmten Themen zugesandt bekommen</a:t>
            </a:r>
          </a:p>
          <a:p>
            <a:pPr lvl="1"/>
            <a:r>
              <a:rPr lang="de-DE" dirty="0">
                <a:ea typeface="ＭＳ Ｐゴシック" pitchFamily="34" charset="-128"/>
                <a:cs typeface="ＭＳ Ｐゴシック" pitchFamily="34" charset="-128"/>
              </a:rPr>
              <a:t>Interessen werden durch Mengen von Schlüsselworten repräsentiert</a:t>
            </a:r>
          </a:p>
          <a:p>
            <a:pPr lvl="1"/>
            <a:r>
              <a:rPr lang="de-DE" dirty="0">
                <a:ea typeface="ＭＳ Ｐゴシック" pitchFamily="34" charset="-128"/>
                <a:cs typeface="ＭＳ Ｐゴシック" pitchFamily="34" charset="-128"/>
              </a:rPr>
              <a:t>Schlüsselworte von Interessenten müssen mit Nachrichtenstromelementen abgeglichen werden</a:t>
            </a:r>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dirty="0"/>
          </a:p>
        </p:txBody>
      </p:sp>
      <p:sp>
        <p:nvSpPr>
          <p:cNvPr id="7" name="Footer Placeholder 5">
            <a:extLst>
              <a:ext uri="{FF2B5EF4-FFF2-40B4-BE49-F238E27FC236}">
                <a16:creationId xmlns:a16="http://schemas.microsoft.com/office/drawing/2014/main" id="{9BE1082E-1C40-5142-A249-734421DD6339}"/>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2721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a:t>Approximative Ähnlichkeitssuche </a:t>
            </a:r>
            <a:r>
              <a:rPr lang="de-DE" sz="2600" dirty="0"/>
              <a:t>in hohen Dimensionen</a:t>
            </a:r>
          </a:p>
        </p:txBody>
      </p:sp>
      <p:sp>
        <p:nvSpPr>
          <p:cNvPr id="4" name="Foliennummernplatzhalter 3"/>
          <p:cNvSpPr>
            <a:spLocks noGrp="1"/>
          </p:cNvSpPr>
          <p:nvPr>
            <p:ph type="sldNum" sz="quarter" idx="16"/>
          </p:nvPr>
        </p:nvSpPr>
        <p:spPr/>
        <p:txBody>
          <a:bodyPr/>
          <a:lstStyle/>
          <a:p>
            <a:pPr>
              <a:defRPr/>
            </a:pPr>
            <a:fld id="{E018BC72-DE70-DA4A-8022-86E03E264BEA}" type="slidenum">
              <a:rPr lang="de-DE" smtClean="0"/>
              <a:pPr>
                <a:defRPr/>
              </a:pPr>
              <a:t>50</a:t>
            </a:fld>
            <a:endParaRPr lang="de-DE" dirty="0"/>
          </a:p>
        </p:txBody>
      </p:sp>
      <p:grpSp>
        <p:nvGrpSpPr>
          <p:cNvPr id="16" name="Group 34"/>
          <p:cNvGrpSpPr/>
          <p:nvPr/>
        </p:nvGrpSpPr>
        <p:grpSpPr>
          <a:xfrm flipH="1" flipV="1">
            <a:off x="-23548213" y="4675812"/>
            <a:ext cx="43827593" cy="1255539"/>
            <a:chOff x="-14700359" y="4876800"/>
            <a:chExt cx="22523530" cy="762000"/>
          </a:xfrm>
        </p:grpSpPr>
        <p:cxnSp>
          <p:nvCxnSpPr>
            <p:cNvPr id="17" name="Straight Connector 35"/>
            <p:cNvCxnSpPr/>
            <p:nvPr/>
          </p:nvCxnSpPr>
          <p:spPr>
            <a:xfrm flipH="1">
              <a:off x="-14700359" y="4876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18" name="Straight Connector 36"/>
            <p:cNvCxnSpPr/>
            <p:nvPr/>
          </p:nvCxnSpPr>
          <p:spPr>
            <a:xfrm flipH="1">
              <a:off x="-11819935" y="50292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19" name="Straight Connector 37"/>
            <p:cNvCxnSpPr/>
            <p:nvPr/>
          </p:nvCxnSpPr>
          <p:spPr>
            <a:xfrm flipH="1">
              <a:off x="-13260147" y="51816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0" name="Straight Connector 38"/>
            <p:cNvCxnSpPr/>
            <p:nvPr/>
          </p:nvCxnSpPr>
          <p:spPr>
            <a:xfrm flipH="1">
              <a:off x="-13980253" y="53340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1" name="Straight Connector 39"/>
            <p:cNvCxnSpPr/>
            <p:nvPr/>
          </p:nvCxnSpPr>
          <p:spPr>
            <a:xfrm flipH="1">
              <a:off x="-12540041" y="54864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2" name="Straight Connector 40"/>
            <p:cNvCxnSpPr/>
            <p:nvPr/>
          </p:nvCxnSpPr>
          <p:spPr>
            <a:xfrm flipH="1">
              <a:off x="-11099828" y="5638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grpSp>
      <p:grpSp>
        <p:nvGrpSpPr>
          <p:cNvPr id="23" name="Group 8"/>
          <p:cNvGrpSpPr/>
          <p:nvPr/>
        </p:nvGrpSpPr>
        <p:grpSpPr>
          <a:xfrm>
            <a:off x="-24627712" y="4558973"/>
            <a:ext cx="43827593" cy="1255539"/>
            <a:chOff x="-14700359" y="4876800"/>
            <a:chExt cx="22523530" cy="762000"/>
          </a:xfrm>
        </p:grpSpPr>
        <p:cxnSp>
          <p:nvCxnSpPr>
            <p:cNvPr id="24" name="Straight Connector 5"/>
            <p:cNvCxnSpPr/>
            <p:nvPr/>
          </p:nvCxnSpPr>
          <p:spPr>
            <a:xfrm flipH="1">
              <a:off x="-14700359" y="4876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5" name="Straight Connector 23"/>
            <p:cNvCxnSpPr/>
            <p:nvPr/>
          </p:nvCxnSpPr>
          <p:spPr>
            <a:xfrm flipH="1">
              <a:off x="-11819935" y="50292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6" name="Straight Connector 24"/>
            <p:cNvCxnSpPr/>
            <p:nvPr/>
          </p:nvCxnSpPr>
          <p:spPr>
            <a:xfrm flipH="1">
              <a:off x="-13260147" y="51816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7" name="Straight Connector 30"/>
            <p:cNvCxnSpPr/>
            <p:nvPr/>
          </p:nvCxnSpPr>
          <p:spPr>
            <a:xfrm flipH="1">
              <a:off x="-13980253" y="53340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8" name="Straight Connector 31"/>
            <p:cNvCxnSpPr/>
            <p:nvPr/>
          </p:nvCxnSpPr>
          <p:spPr>
            <a:xfrm flipH="1">
              <a:off x="-12540041" y="54864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9" name="Straight Connector 32"/>
            <p:cNvCxnSpPr/>
            <p:nvPr/>
          </p:nvCxnSpPr>
          <p:spPr>
            <a:xfrm flipH="1">
              <a:off x="-11099828" y="5638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grpSp>
      <p:sp>
        <p:nvSpPr>
          <p:cNvPr id="30" name="Rectangle 26"/>
          <p:cNvSpPr/>
          <p:nvPr/>
        </p:nvSpPr>
        <p:spPr>
          <a:xfrm rot="5400000">
            <a:off x="4942829" y="3467089"/>
            <a:ext cx="2446042" cy="2908300"/>
          </a:xfrm>
          <a:prstGeom prst="rect">
            <a:avLst/>
          </a:prstGeom>
          <a:gradFill flip="none" rotWithShape="1">
            <a:gsLst>
              <a:gs pos="0">
                <a:schemeClr val="bg1"/>
              </a:gs>
              <a:gs pos="88000">
                <a:schemeClr val="bg1"/>
              </a:gs>
              <a:gs pos="0">
                <a:schemeClr val="bg1"/>
              </a:gs>
              <a:gs pos="100000">
                <a:schemeClr val="bg1">
                  <a:alpha val="0"/>
                </a:schemeClr>
              </a:gs>
            </a:gsLst>
            <a:lin ang="15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19"/>
          <p:cNvSpPr/>
          <p:nvPr/>
        </p:nvSpPr>
        <p:spPr>
          <a:xfrm rot="5400000">
            <a:off x="-638057" y="3725851"/>
            <a:ext cx="3117613" cy="1841500"/>
          </a:xfrm>
          <a:prstGeom prst="rect">
            <a:avLst/>
          </a:prstGeom>
          <a:gradFill flip="none" rotWithShape="1">
            <a:gsLst>
              <a:gs pos="0">
                <a:schemeClr val="bg1"/>
              </a:gs>
              <a:gs pos="77000">
                <a:schemeClr val="bg1"/>
              </a:gs>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20" descr="dampfturbine_fas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54" y="4684404"/>
            <a:ext cx="1056389" cy="1180670"/>
          </a:xfrm>
          <a:prstGeom prst="rect">
            <a:avLst/>
          </a:prstGeom>
        </p:spPr>
      </p:pic>
      <p:sp>
        <p:nvSpPr>
          <p:cNvPr id="33" name="Rectangle 21"/>
          <p:cNvSpPr/>
          <p:nvPr/>
        </p:nvSpPr>
        <p:spPr>
          <a:xfrm>
            <a:off x="6019800" y="3649980"/>
            <a:ext cx="3124200" cy="27609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27"/>
          <p:cNvSpPr/>
          <p:nvPr/>
        </p:nvSpPr>
        <p:spPr>
          <a:xfrm rot="5400000">
            <a:off x="4989395" y="3420522"/>
            <a:ext cx="2352909" cy="2908300"/>
          </a:xfrm>
          <a:prstGeom prst="rect">
            <a:avLst/>
          </a:prstGeom>
          <a:gradFill flip="none" rotWithShape="1">
            <a:gsLst>
              <a:gs pos="0">
                <a:schemeClr val="bg1"/>
              </a:gs>
              <a:gs pos="88000">
                <a:schemeClr val="bg1"/>
              </a:gs>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699000" y="3984018"/>
            <a:ext cx="1485900" cy="1282700"/>
          </a:xfrm>
          <a:prstGeom prst="ellipse">
            <a:avLst/>
          </a:prstGeom>
          <a:effectLst/>
          <a:scene3d>
            <a:camera prst="orthographicFront">
              <a:rot lat="17399987" lon="0" rev="0"/>
            </a:camera>
            <a:lightRig rig="threePt" dir="t"/>
          </a:scene3d>
          <a:sp3d prstMaterial="powder">
            <a:bevelT h="635000"/>
            <a:bevelB h="635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29"/>
          <p:cNvSpPr/>
          <p:nvPr/>
        </p:nvSpPr>
        <p:spPr>
          <a:xfrm>
            <a:off x="6159500" y="4796818"/>
            <a:ext cx="1282700" cy="952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Correlation</a:t>
            </a:r>
          </a:p>
        </p:txBody>
      </p:sp>
      <p:sp>
        <p:nvSpPr>
          <p:cNvPr id="38" name="Rectangle 21"/>
          <p:cNvSpPr/>
          <p:nvPr/>
        </p:nvSpPr>
        <p:spPr>
          <a:xfrm>
            <a:off x="6128320" y="3680699"/>
            <a:ext cx="3124200" cy="1343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1"/>
          <p:cNvSpPr/>
          <p:nvPr/>
        </p:nvSpPr>
        <p:spPr>
          <a:xfrm>
            <a:off x="6088219" y="5467967"/>
            <a:ext cx="3124200" cy="69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Bild 36" descr="4419058109_b40a70d6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933056"/>
            <a:ext cx="3024336" cy="2419469"/>
          </a:xfrm>
          <a:prstGeom prst="rect">
            <a:avLst/>
          </a:prstGeom>
        </p:spPr>
      </p:pic>
      <p:pic>
        <p:nvPicPr>
          <p:cNvPr id="3" name="Bild 2" descr="imag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940526"/>
            <a:ext cx="3600400" cy="2395903"/>
          </a:xfrm>
          <a:prstGeom prst="rect">
            <a:avLst/>
          </a:prstGeom>
        </p:spPr>
      </p:pic>
      <p:pic>
        <p:nvPicPr>
          <p:cNvPr id="5" name="Bild 4" descr="Number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2723" y="3933054"/>
            <a:ext cx="3822824" cy="2419471"/>
          </a:xfrm>
          <a:prstGeom prst="rect">
            <a:avLst/>
          </a:prstGeom>
        </p:spPr>
      </p:pic>
      <p:sp>
        <p:nvSpPr>
          <p:cNvPr id="6" name="Rechteck 5"/>
          <p:cNvSpPr/>
          <p:nvPr/>
        </p:nvSpPr>
        <p:spPr>
          <a:xfrm>
            <a:off x="323527" y="1268760"/>
            <a:ext cx="3600399" cy="2585323"/>
          </a:xfrm>
          <a:prstGeom prst="rect">
            <a:avLst/>
          </a:prstGeom>
        </p:spPr>
        <p:txBody>
          <a:bodyPr wrap="square">
            <a:spAutoFit/>
          </a:bodyPr>
          <a:lstStyle/>
          <a:p>
            <a:pPr marL="342900" indent="-342900">
              <a:buFont typeface="Arial" charset="0"/>
              <a:buChar char="•"/>
            </a:pPr>
            <a:r>
              <a:rPr lang="de-DE" dirty="0"/>
              <a:t>Vergleiche Daten im Strom mit Daten aus großer Kollektion</a:t>
            </a:r>
          </a:p>
          <a:p>
            <a:pPr marL="342900" indent="-342900">
              <a:buFont typeface="Arial" charset="0"/>
              <a:buChar char="•"/>
            </a:pPr>
            <a:r>
              <a:rPr lang="de-DE" dirty="0"/>
              <a:t>Suche </a:t>
            </a:r>
            <a:r>
              <a:rPr lang="de-DE" dirty="0" err="1"/>
              <a:t>k</a:t>
            </a:r>
            <a:r>
              <a:rPr lang="de-DE" dirty="0"/>
              <a:t> ähnlichste Dateneinheiten in </a:t>
            </a:r>
            <a:br>
              <a:rPr lang="de-DE" dirty="0"/>
            </a:br>
            <a:r>
              <a:rPr lang="de-DE" dirty="0"/>
              <a:t>Kollektion</a:t>
            </a:r>
          </a:p>
          <a:p>
            <a:pPr marL="342900" indent="-342900">
              <a:buFont typeface="Arial" charset="0"/>
              <a:buChar char="•"/>
            </a:pPr>
            <a:endParaRPr lang="de-DE" dirty="0"/>
          </a:p>
          <a:p>
            <a:pPr marL="342900" indent="-342900">
              <a:buFont typeface="Arial" charset="0"/>
              <a:buChar char="•"/>
            </a:pPr>
            <a:r>
              <a:rPr lang="de-DE" dirty="0"/>
              <a:t>Anzahl der Vergleichsmerkmale</a:t>
            </a:r>
            <a:br>
              <a:rPr lang="de-DE" dirty="0"/>
            </a:br>
            <a:r>
              <a:rPr lang="de-DE" dirty="0"/>
              <a:t>kann sehr groß werden</a:t>
            </a:r>
          </a:p>
          <a:p>
            <a:pPr marL="342900" indent="-342900">
              <a:buFont typeface="Arial" charset="0"/>
              <a:buChar char="•"/>
            </a:pPr>
            <a:endParaRPr lang="de-DE" dirty="0"/>
          </a:p>
        </p:txBody>
      </p:sp>
      <p:sp>
        <p:nvSpPr>
          <p:cNvPr id="40" name="Rectangle 39"/>
          <p:cNvSpPr/>
          <p:nvPr/>
        </p:nvSpPr>
        <p:spPr>
          <a:xfrm>
            <a:off x="4392613" y="1146500"/>
            <a:ext cx="4572000" cy="415498"/>
          </a:xfrm>
          <a:prstGeom prst="rect">
            <a:avLst/>
          </a:prstGeom>
        </p:spPr>
        <p:txBody>
          <a:bodyPr>
            <a:spAutoFit/>
          </a:bodyPr>
          <a:lstStyle/>
          <a:p>
            <a:r>
              <a:rPr lang="en-US" sz="1050" dirty="0" err="1">
                <a:solidFill>
                  <a:srgbClr val="0F05FF"/>
                </a:solidFill>
              </a:rPr>
              <a:t>Gionis</a:t>
            </a:r>
            <a:r>
              <a:rPr lang="en-US" sz="1050" dirty="0">
                <a:solidFill>
                  <a:srgbClr val="0F05FF"/>
                </a:solidFill>
              </a:rPr>
              <a:t>, A.; </a:t>
            </a:r>
            <a:r>
              <a:rPr lang="en-US" sz="1050" dirty="0" err="1">
                <a:solidFill>
                  <a:srgbClr val="0F05FF"/>
                </a:solidFill>
              </a:rPr>
              <a:t>Indyk</a:t>
            </a:r>
            <a:r>
              <a:rPr lang="en-US" sz="1050" dirty="0">
                <a:solidFill>
                  <a:srgbClr val="0F05FF"/>
                </a:solidFill>
              </a:rPr>
              <a:t>, P.; </a:t>
            </a:r>
            <a:r>
              <a:rPr lang="en-US" sz="1050" dirty="0" err="1">
                <a:solidFill>
                  <a:srgbClr val="0F05FF"/>
                </a:solidFill>
              </a:rPr>
              <a:t>Motwani</a:t>
            </a:r>
            <a:r>
              <a:rPr lang="en-US" sz="1050" dirty="0">
                <a:solidFill>
                  <a:srgbClr val="0F05FF"/>
                </a:solidFill>
              </a:rPr>
              <a:t>, R. (</a:t>
            </a:r>
            <a:r>
              <a:rPr lang="en-US" sz="1050" b="1" dirty="0">
                <a:solidFill>
                  <a:srgbClr val="FF0000"/>
                </a:solidFill>
              </a:rPr>
              <a:t>1999</a:t>
            </a:r>
            <a:r>
              <a:rPr lang="en-US" sz="1050" dirty="0">
                <a:solidFill>
                  <a:srgbClr val="0F05FF"/>
                </a:solidFill>
              </a:rPr>
              <a:t>). "Similarity Search in High Dimensions via Hashing". Proceedings of the 25th Very Large Database (VLDB) Conference</a:t>
            </a:r>
          </a:p>
        </p:txBody>
      </p:sp>
    </p:spTree>
    <p:extLst>
      <p:ext uri="{BB962C8B-B14F-4D97-AF65-F5344CB8AC3E}">
        <p14:creationId xmlns:p14="http://schemas.microsoft.com/office/powerpoint/2010/main" val="414543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2.17127E-7 2.9664E-6 L 1.80129 2.9664E-6 " pathEditMode="relative" rAng="0" ptsTypes="AA">
                                      <p:cBhvr>
                                        <p:cTn id="6" dur="5000" fill="hold"/>
                                        <p:tgtEl>
                                          <p:spTgt spid="23"/>
                                        </p:tgtEl>
                                        <p:attrNameLst>
                                          <p:attrName>ppt_x</p:attrName>
                                          <p:attrName>ppt_y</p:attrName>
                                        </p:attrNameLst>
                                      </p:cBhvr>
                                      <p:rCtr x="90064" y="0"/>
                                    </p:animMotion>
                                  </p:childTnLst>
                                </p:cTn>
                              </p:par>
                              <p:par>
                                <p:cTn id="7" presetID="0" presetClass="path" presetSubtype="0" repeatCount="indefinite" fill="hold" nodeType="withEffect">
                                  <p:stCondLst>
                                    <p:cond delay="0"/>
                                  </p:stCondLst>
                                  <p:childTnLst>
                                    <p:animMotion origin="layout" path="M 2.70801E-6 -1.0197E-6 L 1.76081 -1.0197E-6 " pathEditMode="relative" rAng="0" ptsTypes="AA">
                                      <p:cBhvr>
                                        <p:cTn id="8" dur="3000" fill="hold"/>
                                        <p:tgtEl>
                                          <p:spTgt spid="16"/>
                                        </p:tgtEl>
                                        <p:attrNameLst>
                                          <p:attrName>ppt_x</p:attrName>
                                          <p:attrName>ppt_y</p:attrName>
                                        </p:attrNameLst>
                                      </p:cBhvr>
                                      <p:rCtr x="88032" y="0"/>
                                    </p:animMotion>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059362" y="1741203"/>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Oval 23"/>
          <p:cNvSpPr/>
          <p:nvPr/>
        </p:nvSpPr>
        <p:spPr>
          <a:xfrm>
            <a:off x="8059362" y="1741203"/>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2" name="Oval 21"/>
          <p:cNvSpPr/>
          <p:nvPr/>
        </p:nvSpPr>
        <p:spPr>
          <a:xfrm>
            <a:off x="7731582" y="2523765"/>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 name="Oval 3"/>
          <p:cNvSpPr/>
          <p:nvPr/>
        </p:nvSpPr>
        <p:spPr>
          <a:xfrm>
            <a:off x="6857095" y="1859737"/>
            <a:ext cx="313267" cy="31326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Oval 5"/>
          <p:cNvSpPr/>
          <p:nvPr/>
        </p:nvSpPr>
        <p:spPr>
          <a:xfrm>
            <a:off x="6171295" y="2260089"/>
            <a:ext cx="313267" cy="31326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Oval 6"/>
          <p:cNvSpPr/>
          <p:nvPr/>
        </p:nvSpPr>
        <p:spPr>
          <a:xfrm>
            <a:off x="7280429" y="1484784"/>
            <a:ext cx="313267" cy="3132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731582" y="2523765"/>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Oval 8"/>
          <p:cNvSpPr/>
          <p:nvPr/>
        </p:nvSpPr>
        <p:spPr>
          <a:xfrm>
            <a:off x="6277130" y="1734549"/>
            <a:ext cx="313267" cy="31326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Oval 9"/>
          <p:cNvSpPr/>
          <p:nvPr/>
        </p:nvSpPr>
        <p:spPr>
          <a:xfrm>
            <a:off x="7305828" y="2068984"/>
            <a:ext cx="313267" cy="31326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Oval 18"/>
          <p:cNvSpPr/>
          <p:nvPr/>
        </p:nvSpPr>
        <p:spPr>
          <a:xfrm>
            <a:off x="5807074" y="4037034"/>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Approximative</a:t>
            </a:r>
            <a:r>
              <a:rPr lang="en-US" dirty="0"/>
              <a:t> </a:t>
            </a:r>
            <a:r>
              <a:rPr lang="en-US" dirty="0" err="1"/>
              <a:t>Reduktion</a:t>
            </a:r>
            <a:r>
              <a:rPr lang="en-US" dirty="0"/>
              <a:t> der </a:t>
            </a:r>
            <a:r>
              <a:rPr lang="en-US" dirty="0" err="1"/>
              <a:t>Vergleiche</a:t>
            </a:r>
            <a:endParaRPr lang="en-US" dirty="0"/>
          </a:p>
        </p:txBody>
      </p:sp>
      <p:sp>
        <p:nvSpPr>
          <p:cNvPr id="3" name="Content Placeholder 2"/>
          <p:cNvSpPr>
            <a:spLocks noGrp="1"/>
          </p:cNvSpPr>
          <p:nvPr>
            <p:ph idx="1"/>
          </p:nvPr>
        </p:nvSpPr>
        <p:spPr>
          <a:xfrm>
            <a:off x="467544" y="1260474"/>
            <a:ext cx="5064744" cy="4976837"/>
          </a:xfrm>
        </p:spPr>
        <p:txBody>
          <a:bodyPr>
            <a:normAutofit/>
          </a:bodyPr>
          <a:lstStyle/>
          <a:p>
            <a:pPr marL="0" indent="0">
              <a:buNone/>
            </a:pPr>
            <a:r>
              <a:rPr lang="de-DE" sz="2000" b="1" dirty="0" err="1"/>
              <a:t>Locality</a:t>
            </a:r>
            <a:r>
              <a:rPr lang="de-DE" sz="2000" b="1" dirty="0"/>
              <a:t> Sensitive </a:t>
            </a:r>
            <a:r>
              <a:rPr lang="de-DE" sz="2000" b="1" dirty="0" err="1"/>
              <a:t>Hashing</a:t>
            </a:r>
            <a:r>
              <a:rPr lang="de-DE" sz="2000" b="1" dirty="0"/>
              <a:t> </a:t>
            </a:r>
            <a:r>
              <a:rPr lang="de-DE" sz="2000" dirty="0"/>
              <a:t>(LSH): </a:t>
            </a:r>
          </a:p>
          <a:p>
            <a:r>
              <a:rPr lang="de-DE" sz="2000" dirty="0"/>
              <a:t>Jedes Objekt wird in Partition </a:t>
            </a:r>
            <a:r>
              <a:rPr lang="de-DE" sz="2000" dirty="0" err="1"/>
              <a:t>gehasht</a:t>
            </a:r>
            <a:endParaRPr lang="de-DE" sz="2000" dirty="0"/>
          </a:p>
          <a:p>
            <a:r>
              <a:rPr lang="de-DE" sz="2000" dirty="0"/>
              <a:t>Objekte in der gleichen Partition </a:t>
            </a:r>
            <a:br>
              <a:rPr lang="de-DE" sz="2000" dirty="0"/>
            </a:br>
            <a:r>
              <a:rPr lang="de-DE" sz="2000" dirty="0"/>
              <a:t>(Kollision) häufig ähnlich</a:t>
            </a:r>
          </a:p>
          <a:p>
            <a:r>
              <a:rPr lang="de-DE" sz="2000" dirty="0"/>
              <a:t>Es gibt falsch-negative Ergebnisse (zwei ähnliche Objekten in verschiedenen Partitionen)</a:t>
            </a:r>
          </a:p>
          <a:p>
            <a:r>
              <a:rPr lang="de-DE" sz="2000" dirty="0"/>
              <a:t>Fehler kann klein gehalten werden</a:t>
            </a:r>
          </a:p>
          <a:p>
            <a:r>
              <a:rPr lang="en-US" sz="2000" dirty="0"/>
              <a:t>Um die </a:t>
            </a:r>
            <a:r>
              <a:rPr lang="en-US" sz="2000" dirty="0" err="1"/>
              <a:t>Wahrscheinlichkeit</a:t>
            </a:r>
            <a:r>
              <a:rPr lang="en-US" sz="2000" dirty="0"/>
              <a:t> von </a:t>
            </a:r>
            <a:r>
              <a:rPr lang="en-US" sz="2000" dirty="0" err="1"/>
              <a:t>Kollisionen</a:t>
            </a:r>
            <a:r>
              <a:rPr lang="en-US" sz="2000" dirty="0"/>
              <a:t> </a:t>
            </a:r>
            <a:r>
              <a:rPr lang="en-US" sz="2000" dirty="0" err="1"/>
              <a:t>zu</a:t>
            </a:r>
            <a:r>
              <a:rPr lang="en-US" sz="2000" dirty="0"/>
              <a:t> </a:t>
            </a:r>
            <a:r>
              <a:rPr lang="en-US" sz="2000" dirty="0" err="1"/>
              <a:t>erhöhen</a:t>
            </a:r>
            <a:r>
              <a:rPr lang="en-US" sz="2000" dirty="0"/>
              <a:t>, </a:t>
            </a:r>
            <a:r>
              <a:rPr lang="en-US" sz="2000" dirty="0" err="1"/>
              <a:t>werden</a:t>
            </a:r>
            <a:r>
              <a:rPr lang="en-US" sz="2000" dirty="0"/>
              <a:t> </a:t>
            </a:r>
            <a:r>
              <a:rPr lang="en-US" sz="2000" dirty="0" err="1"/>
              <a:t>mehrere</a:t>
            </a:r>
            <a:r>
              <a:rPr lang="en-US" sz="2000" dirty="0"/>
              <a:t> </a:t>
            </a:r>
            <a:r>
              <a:rPr lang="en-US" sz="2000" dirty="0" err="1"/>
              <a:t>Hashtabellen</a:t>
            </a:r>
            <a:r>
              <a:rPr lang="en-US" sz="2000" dirty="0"/>
              <a:t> </a:t>
            </a:r>
            <a:r>
              <a:rPr lang="en-US" sz="2000" dirty="0" err="1"/>
              <a:t>aufgebaut</a:t>
            </a:r>
            <a:endParaRPr lang="de-DE" sz="2000" dirty="0"/>
          </a:p>
          <a:p>
            <a:r>
              <a:rPr lang="de-DE" sz="2000" dirty="0"/>
              <a:t>Vergleiche Objekt mit Objekten aus gleicher Partition in jeder Hashtabelle</a:t>
            </a:r>
          </a:p>
        </p:txBody>
      </p:sp>
      <p:sp>
        <p:nvSpPr>
          <p:cNvPr id="20" name="Oval 18"/>
          <p:cNvSpPr/>
          <p:nvPr/>
        </p:nvSpPr>
        <p:spPr>
          <a:xfrm>
            <a:off x="6950074" y="4037034"/>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18"/>
          <p:cNvSpPr/>
          <p:nvPr/>
        </p:nvSpPr>
        <p:spPr>
          <a:xfrm>
            <a:off x="8093074" y="4037034"/>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048424" y="2659551"/>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 name="Oval 16"/>
          <p:cNvSpPr/>
          <p:nvPr/>
        </p:nvSpPr>
        <p:spPr>
          <a:xfrm>
            <a:off x="8048424" y="2659551"/>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8" name="Oval 17"/>
          <p:cNvSpPr/>
          <p:nvPr/>
        </p:nvSpPr>
        <p:spPr>
          <a:xfrm>
            <a:off x="7720644" y="3442113"/>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Oval 22"/>
          <p:cNvSpPr/>
          <p:nvPr/>
        </p:nvSpPr>
        <p:spPr>
          <a:xfrm>
            <a:off x="6846157" y="2778085"/>
            <a:ext cx="313267" cy="31326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Oval 24"/>
          <p:cNvSpPr/>
          <p:nvPr/>
        </p:nvSpPr>
        <p:spPr>
          <a:xfrm>
            <a:off x="6160357" y="3178437"/>
            <a:ext cx="313267" cy="31326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Oval 25"/>
          <p:cNvSpPr/>
          <p:nvPr/>
        </p:nvSpPr>
        <p:spPr>
          <a:xfrm>
            <a:off x="7269491" y="2403132"/>
            <a:ext cx="313267" cy="3132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720644" y="3442113"/>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Oval 27"/>
          <p:cNvSpPr/>
          <p:nvPr/>
        </p:nvSpPr>
        <p:spPr>
          <a:xfrm>
            <a:off x="6266192" y="2652897"/>
            <a:ext cx="313267" cy="31326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 name="Oval 28"/>
          <p:cNvSpPr/>
          <p:nvPr/>
        </p:nvSpPr>
        <p:spPr>
          <a:xfrm>
            <a:off x="7294890" y="2987332"/>
            <a:ext cx="313267" cy="31326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Oval 18"/>
          <p:cNvSpPr/>
          <p:nvPr/>
        </p:nvSpPr>
        <p:spPr>
          <a:xfrm>
            <a:off x="5796136" y="4955382"/>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18"/>
          <p:cNvSpPr/>
          <p:nvPr/>
        </p:nvSpPr>
        <p:spPr>
          <a:xfrm>
            <a:off x="6939136" y="4955382"/>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18"/>
          <p:cNvSpPr/>
          <p:nvPr/>
        </p:nvSpPr>
        <p:spPr>
          <a:xfrm>
            <a:off x="8082136" y="4955382"/>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197249" y="4054994"/>
            <a:ext cx="360040" cy="36004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2D050"/>
              </a:solidFill>
            </a:endParaRPr>
          </a:p>
        </p:txBody>
      </p:sp>
      <p:sp>
        <p:nvSpPr>
          <p:cNvPr id="35" name="Oval 34"/>
          <p:cNvSpPr/>
          <p:nvPr/>
        </p:nvSpPr>
        <p:spPr>
          <a:xfrm>
            <a:off x="5875672" y="5085184"/>
            <a:ext cx="360040" cy="36004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2D050"/>
              </a:solidFill>
            </a:endParaRPr>
          </a:p>
        </p:txBody>
      </p:sp>
      <p:sp>
        <p:nvSpPr>
          <p:cNvPr id="13" name="Rectangle 12"/>
          <p:cNvSpPr/>
          <p:nvPr/>
        </p:nvSpPr>
        <p:spPr>
          <a:xfrm>
            <a:off x="2385581" y="6081245"/>
            <a:ext cx="4572000" cy="600164"/>
          </a:xfrm>
          <a:prstGeom prst="rect">
            <a:avLst/>
          </a:prstGeom>
        </p:spPr>
        <p:txBody>
          <a:bodyPr>
            <a:spAutoFit/>
          </a:bodyPr>
          <a:lstStyle/>
          <a:p>
            <a:r>
              <a:rPr lang="en-US" sz="1100" dirty="0" err="1">
                <a:solidFill>
                  <a:srgbClr val="0F05FF"/>
                </a:solidFill>
              </a:rPr>
              <a:t>Indyk</a:t>
            </a:r>
            <a:r>
              <a:rPr lang="en-US" sz="1100" dirty="0">
                <a:solidFill>
                  <a:srgbClr val="0F05FF"/>
                </a:solidFill>
              </a:rPr>
              <a:t>, Piotr.; </a:t>
            </a:r>
            <a:r>
              <a:rPr lang="en-US" sz="1100" dirty="0" err="1">
                <a:solidFill>
                  <a:srgbClr val="0F05FF"/>
                </a:solidFill>
              </a:rPr>
              <a:t>Motwani</a:t>
            </a:r>
            <a:r>
              <a:rPr lang="en-US" sz="1100" dirty="0">
                <a:solidFill>
                  <a:srgbClr val="0F05FF"/>
                </a:solidFill>
              </a:rPr>
              <a:t>, Rajeev. (</a:t>
            </a:r>
            <a:r>
              <a:rPr lang="en-US" sz="1100" b="1" dirty="0">
                <a:solidFill>
                  <a:srgbClr val="FF0000"/>
                </a:solidFill>
              </a:rPr>
              <a:t>1998</a:t>
            </a:r>
            <a:r>
              <a:rPr lang="en-US" sz="1100" dirty="0">
                <a:solidFill>
                  <a:srgbClr val="0F05FF"/>
                </a:solidFill>
              </a:rPr>
              <a:t>). "Approximate Nearest Neighbors: Towards Removing the Curse of Dimensionality.". Proceedings of 30th Symposium on Theory of Computing.</a:t>
            </a:r>
          </a:p>
        </p:txBody>
      </p:sp>
    </p:spTree>
    <p:extLst>
      <p:ext uri="{BB962C8B-B14F-4D97-AF65-F5344CB8AC3E}">
        <p14:creationId xmlns:p14="http://schemas.microsoft.com/office/powerpoint/2010/main" val="41546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0" presetClass="path" presetSubtype="0" accel="50000" decel="50000" fill="hold" grpId="0" nodeType="withEffect">
                                  <p:stCondLst>
                                    <p:cond delay="0"/>
                                  </p:stCondLst>
                                  <p:childTnLst>
                                    <p:animMotion origin="layout" path="M -3.88889E-6 -4.81481E-6 L -0.00277 0.31899 " pathEditMode="relative" rAng="0" ptsTypes="AA">
                                      <p:cBhvr>
                                        <p:cTn id="38" dur="2000" fill="hold"/>
                                        <p:tgtEl>
                                          <p:spTgt spid="6"/>
                                        </p:tgtEl>
                                        <p:attrNameLst>
                                          <p:attrName>ppt_x</p:attrName>
                                          <p:attrName>ppt_y</p:attrName>
                                        </p:attrNameLst>
                                      </p:cBhvr>
                                      <p:rCtr x="-139" y="15949"/>
                                    </p:animMotion>
                                  </p:childTnLst>
                                </p:cTn>
                              </p:par>
                              <p:par>
                                <p:cTn id="39" presetID="0" presetClass="path" presetSubtype="0" accel="50000" decel="50000" fill="hold" grpId="0" nodeType="withEffect">
                                  <p:stCondLst>
                                    <p:cond delay="0"/>
                                  </p:stCondLst>
                                  <p:childTnLst>
                                    <p:animMotion origin="layout" path="M -2.22222E-6 -4.44444E-6 L 0.22361 0.38102 " pathEditMode="relative" rAng="0" ptsTypes="AA">
                                      <p:cBhvr>
                                        <p:cTn id="40" dur="2000" fill="hold"/>
                                        <p:tgtEl>
                                          <p:spTgt spid="9"/>
                                        </p:tgtEl>
                                        <p:attrNameLst>
                                          <p:attrName>ppt_x</p:attrName>
                                          <p:attrName>ppt_y</p:attrName>
                                        </p:attrNameLst>
                                      </p:cBhvr>
                                      <p:rCtr x="11181" y="19051"/>
                                    </p:animMotion>
                                  </p:childTnLst>
                                </p:cTn>
                              </p:par>
                              <p:par>
                                <p:cTn id="41" presetID="0" presetClass="path" presetSubtype="0" accel="50000" decel="50000" fill="hold" grpId="0" nodeType="withEffect">
                                  <p:stCondLst>
                                    <p:cond delay="0"/>
                                  </p:stCondLst>
                                  <p:childTnLst>
                                    <p:animMotion origin="layout" path="M -3.88889E-6 -1.48148E-6 L 0.05434 0.38102 " pathEditMode="relative" rAng="0" ptsTypes="AA">
                                      <p:cBhvr>
                                        <p:cTn id="42" dur="2000" fill="hold"/>
                                        <p:tgtEl>
                                          <p:spTgt spid="4"/>
                                        </p:tgtEl>
                                        <p:attrNameLst>
                                          <p:attrName>ppt_x</p:attrName>
                                          <p:attrName>ppt_y</p:attrName>
                                        </p:attrNameLst>
                                      </p:cBhvr>
                                      <p:rCtr x="2708" y="19051"/>
                                    </p:animMotion>
                                  </p:childTnLst>
                                </p:cTn>
                              </p:par>
                              <p:par>
                                <p:cTn id="43" presetID="0" presetClass="path" presetSubtype="0" accel="50000" decel="50000" fill="hold" grpId="0" nodeType="withEffect">
                                  <p:stCondLst>
                                    <p:cond delay="0"/>
                                  </p:stCondLst>
                                  <p:childTnLst>
                                    <p:animMotion origin="layout" path="M -2.22222E-6 2.96296E-6 L -0.01719 0.32106 " pathEditMode="relative" rAng="0" ptsTypes="AA">
                                      <p:cBhvr>
                                        <p:cTn id="44" dur="2000" fill="hold"/>
                                        <p:tgtEl>
                                          <p:spTgt spid="10"/>
                                        </p:tgtEl>
                                        <p:attrNameLst>
                                          <p:attrName>ppt_x</p:attrName>
                                          <p:attrName>ppt_y</p:attrName>
                                        </p:attrNameLst>
                                      </p:cBhvr>
                                      <p:rCtr x="-868" y="16042"/>
                                    </p:animMotion>
                                  </p:childTnLst>
                                </p:cTn>
                              </p:par>
                              <p:par>
                                <p:cTn id="45" presetID="0" presetClass="path" presetSubtype="0" accel="50000" decel="50000" fill="hold" grpId="0" nodeType="withEffect">
                                  <p:stCondLst>
                                    <p:cond delay="0"/>
                                  </p:stCondLst>
                                  <p:childTnLst>
                                    <p:animMotion origin="layout" path="M -4.44444E-6 -1.85185E-6 L -0.15486 0.39676 " pathEditMode="relative" rAng="0" ptsTypes="AA">
                                      <p:cBhvr>
                                        <p:cTn id="46" dur="2000" fill="hold"/>
                                        <p:tgtEl>
                                          <p:spTgt spid="7"/>
                                        </p:tgtEl>
                                        <p:attrNameLst>
                                          <p:attrName>ppt_x</p:attrName>
                                          <p:attrName>ppt_y</p:attrName>
                                        </p:attrNameLst>
                                      </p:cBhvr>
                                      <p:rCtr x="-7743" y="19838"/>
                                    </p:animMotion>
                                  </p:childTnLst>
                                </p:cTn>
                              </p:par>
                              <p:par>
                                <p:cTn id="47" presetID="0" presetClass="path" presetSubtype="0" accel="50000" decel="50000" fill="hold" grpId="0" nodeType="withEffect">
                                  <p:stCondLst>
                                    <p:cond delay="0"/>
                                  </p:stCondLst>
                                  <p:childTnLst>
                                    <p:animMotion origin="layout" path="M -3.61111E-6 -7.40741E-7 L -0.14149 0.25046 " pathEditMode="relative" rAng="0" ptsTypes="AA">
                                      <p:cBhvr>
                                        <p:cTn id="48" dur="2000" fill="hold"/>
                                        <p:tgtEl>
                                          <p:spTgt spid="22"/>
                                        </p:tgtEl>
                                        <p:attrNameLst>
                                          <p:attrName>ppt_x</p:attrName>
                                          <p:attrName>ppt_y</p:attrName>
                                        </p:attrNameLst>
                                      </p:cBhvr>
                                      <p:rCtr x="-7083" y="12523"/>
                                    </p:animMotion>
                                  </p:childTnLst>
                                </p:cTn>
                              </p:par>
                              <p:par>
                                <p:cTn id="49" presetID="0" presetClass="path" presetSubtype="0" accel="50000" decel="50000" fill="hold" grpId="0" nodeType="withEffect">
                                  <p:stCondLst>
                                    <p:cond delay="0"/>
                                  </p:stCondLst>
                                  <p:childTnLst>
                                    <p:animMotion origin="layout" path="M -3.61111E-6 -7.40741E-7 L -0.02118 0.23982 " pathEditMode="relative" rAng="0" ptsTypes="AA">
                                      <p:cBhvr>
                                        <p:cTn id="50" dur="2000" fill="hold"/>
                                        <p:tgtEl>
                                          <p:spTgt spid="8"/>
                                        </p:tgtEl>
                                        <p:attrNameLst>
                                          <p:attrName>ppt_x</p:attrName>
                                          <p:attrName>ppt_y</p:attrName>
                                        </p:attrNameLst>
                                      </p:cBhvr>
                                      <p:rCtr x="-1059" y="11991"/>
                                    </p:animMotion>
                                  </p:childTnLst>
                                </p:cTn>
                              </p:par>
                              <p:par>
                                <p:cTn id="51" presetID="0" presetClass="path" presetSubtype="0" accel="50000" decel="50000" fill="hold" grpId="0" nodeType="withEffect">
                                  <p:stCondLst>
                                    <p:cond delay="0"/>
                                  </p:stCondLst>
                                  <p:childTnLst>
                                    <p:animMotion origin="layout" path="M 2.5E-6 -3.7037E-7 L -0.21042 0.3456 " pathEditMode="relative" rAng="0" ptsTypes="AA">
                                      <p:cBhvr>
                                        <p:cTn id="52" dur="2000" fill="hold"/>
                                        <p:tgtEl>
                                          <p:spTgt spid="24"/>
                                        </p:tgtEl>
                                        <p:attrNameLst>
                                          <p:attrName>ppt_x</p:attrName>
                                          <p:attrName>ppt_y</p:attrName>
                                        </p:attrNameLst>
                                      </p:cBhvr>
                                      <p:rCtr x="-10521" y="17269"/>
                                    </p:animMotion>
                                  </p:childTnLst>
                                </p:cTn>
                              </p:par>
                              <p:par>
                                <p:cTn id="53" presetID="0" presetClass="path" presetSubtype="0" accel="50000" decel="50000" fill="hold" grpId="0" nodeType="withEffect">
                                  <p:stCondLst>
                                    <p:cond delay="0"/>
                                  </p:stCondLst>
                                  <p:childTnLst>
                                    <p:animMotion origin="layout" path="M 2.5E-6 -3.7037E-7 L 0.05955 0.35972 " pathEditMode="relative" rAng="0" ptsTypes="AA">
                                      <p:cBhvr>
                                        <p:cTn id="54" dur="2000" fill="hold"/>
                                        <p:tgtEl>
                                          <p:spTgt spid="5"/>
                                        </p:tgtEl>
                                        <p:attrNameLst>
                                          <p:attrName>ppt_x</p:attrName>
                                          <p:attrName>ppt_y</p:attrName>
                                        </p:attrNameLst>
                                      </p:cBhvr>
                                      <p:rCtr x="2969" y="17986"/>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par>
                                <p:cTn id="97" presetID="0" presetClass="path" presetSubtype="0" accel="50000" decel="50000" fill="hold" grpId="0" nodeType="withEffect">
                                  <p:stCondLst>
                                    <p:cond delay="0"/>
                                  </p:stCondLst>
                                  <p:childTnLst>
                                    <p:animMotion origin="layout" path="M 1.38889E-6 -1.11111E-6 L 0.24236 0.26204 " pathEditMode="relative" rAng="0" ptsTypes="AA">
                                      <p:cBhvr>
                                        <p:cTn id="98" dur="2000" fill="hold"/>
                                        <p:tgtEl>
                                          <p:spTgt spid="25"/>
                                        </p:tgtEl>
                                        <p:attrNameLst>
                                          <p:attrName>ppt_x</p:attrName>
                                          <p:attrName>ppt_y</p:attrName>
                                        </p:attrNameLst>
                                      </p:cBhvr>
                                      <p:rCtr x="12118" y="13102"/>
                                    </p:animMotion>
                                  </p:childTnLst>
                                </p:cTn>
                              </p:par>
                              <p:par>
                                <p:cTn id="99" presetID="0" presetClass="path" presetSubtype="0" accel="50000" decel="50000" fill="hold" grpId="0" nodeType="withEffect">
                                  <p:stCondLst>
                                    <p:cond delay="0"/>
                                  </p:stCondLst>
                                  <p:childTnLst>
                                    <p:animMotion origin="layout" path="M -5.55556E-7 -7.40741E-7 L -0.01753 0.39491 " pathEditMode="relative" rAng="0" ptsTypes="AA">
                                      <p:cBhvr>
                                        <p:cTn id="100" dur="2000" fill="hold"/>
                                        <p:tgtEl>
                                          <p:spTgt spid="28"/>
                                        </p:tgtEl>
                                        <p:attrNameLst>
                                          <p:attrName>ppt_x</p:attrName>
                                          <p:attrName>ppt_y</p:attrName>
                                        </p:attrNameLst>
                                      </p:cBhvr>
                                      <p:rCtr x="-885" y="19745"/>
                                    </p:animMotion>
                                  </p:childTnLst>
                                </p:cTn>
                              </p:par>
                              <p:par>
                                <p:cTn id="101" presetID="0" presetClass="path" presetSubtype="0" accel="50000" decel="50000" fill="hold" grpId="0" nodeType="withEffect">
                                  <p:stCondLst>
                                    <p:cond delay="0"/>
                                  </p:stCondLst>
                                  <p:childTnLst>
                                    <p:animMotion origin="layout" path="M 1.38889E-6 2.22222E-6 L 0.05434 0.38102 " pathEditMode="relative" rAng="0" ptsTypes="AA">
                                      <p:cBhvr>
                                        <p:cTn id="102" dur="2000" fill="hold"/>
                                        <p:tgtEl>
                                          <p:spTgt spid="23"/>
                                        </p:tgtEl>
                                        <p:attrNameLst>
                                          <p:attrName>ppt_x</p:attrName>
                                          <p:attrName>ppt_y</p:attrName>
                                        </p:attrNameLst>
                                      </p:cBhvr>
                                      <p:rCtr x="2708" y="19051"/>
                                    </p:animMotion>
                                  </p:childTnLst>
                                </p:cTn>
                              </p:par>
                              <p:par>
                                <p:cTn id="103" presetID="0" presetClass="path" presetSubtype="0" accel="50000" decel="50000" fill="hold" grpId="0" nodeType="withEffect">
                                  <p:stCondLst>
                                    <p:cond delay="0"/>
                                  </p:stCondLst>
                                  <p:childTnLst>
                                    <p:animMotion origin="layout" path="M -5.55556E-7 -3.33333E-6 L -0.09687 0.31459 " pathEditMode="relative" rAng="0" ptsTypes="AA">
                                      <p:cBhvr>
                                        <p:cTn id="104" dur="2000" fill="hold"/>
                                        <p:tgtEl>
                                          <p:spTgt spid="29"/>
                                        </p:tgtEl>
                                        <p:attrNameLst>
                                          <p:attrName>ppt_x</p:attrName>
                                          <p:attrName>ppt_y</p:attrName>
                                        </p:attrNameLst>
                                      </p:cBhvr>
                                      <p:rCtr x="-4844" y="15718"/>
                                    </p:animMotion>
                                  </p:childTnLst>
                                </p:cTn>
                              </p:par>
                              <p:par>
                                <p:cTn id="105" presetID="0" presetClass="path" presetSubtype="0" accel="50000" decel="50000" fill="hold" grpId="0" nodeType="withEffect">
                                  <p:stCondLst>
                                    <p:cond delay="0"/>
                                  </p:stCondLst>
                                  <p:childTnLst>
                                    <p:animMotion origin="layout" path="M -2.77778E-6 1.85185E-6 L 0.10695 0.41041 " pathEditMode="relative" rAng="0" ptsTypes="AA">
                                      <p:cBhvr>
                                        <p:cTn id="106" dur="2000" fill="hold"/>
                                        <p:tgtEl>
                                          <p:spTgt spid="26"/>
                                        </p:tgtEl>
                                        <p:attrNameLst>
                                          <p:attrName>ppt_x</p:attrName>
                                          <p:attrName>ppt_y</p:attrName>
                                        </p:attrNameLst>
                                      </p:cBhvr>
                                      <p:rCtr x="5347" y="20509"/>
                                    </p:animMotion>
                                  </p:childTnLst>
                                </p:cTn>
                              </p:par>
                              <p:par>
                                <p:cTn id="107" presetID="0" presetClass="path" presetSubtype="0" accel="50000" decel="50000" fill="hold" grpId="0" nodeType="withEffect">
                                  <p:stCondLst>
                                    <p:cond delay="0"/>
                                  </p:stCondLst>
                                  <p:childTnLst>
                                    <p:animMotion origin="layout" path="M 1.66667E-6 1.48148E-6 L -0.07847 0.22824 " pathEditMode="relative" rAng="0" ptsTypes="AA">
                                      <p:cBhvr>
                                        <p:cTn id="108" dur="2000" fill="hold"/>
                                        <p:tgtEl>
                                          <p:spTgt spid="18"/>
                                        </p:tgtEl>
                                        <p:attrNameLst>
                                          <p:attrName>ppt_x</p:attrName>
                                          <p:attrName>ppt_y</p:attrName>
                                        </p:attrNameLst>
                                      </p:cBhvr>
                                      <p:rCtr x="-3924" y="11412"/>
                                    </p:animMotion>
                                  </p:childTnLst>
                                </p:cTn>
                              </p:par>
                              <p:par>
                                <p:cTn id="109" presetID="0" presetClass="path" presetSubtype="0" accel="50000" decel="50000" fill="hold" grpId="0" nodeType="withEffect">
                                  <p:stCondLst>
                                    <p:cond delay="0"/>
                                  </p:stCondLst>
                                  <p:childTnLst>
                                    <p:animMotion origin="layout" path="M 1.66667E-6 1.48148E-6 L -0.02118 0.23981 " pathEditMode="relative" rAng="0" ptsTypes="AA">
                                      <p:cBhvr>
                                        <p:cTn id="110" dur="2000" fill="hold"/>
                                        <p:tgtEl>
                                          <p:spTgt spid="27"/>
                                        </p:tgtEl>
                                        <p:attrNameLst>
                                          <p:attrName>ppt_x</p:attrName>
                                          <p:attrName>ppt_y</p:attrName>
                                        </p:attrNameLst>
                                      </p:cBhvr>
                                      <p:rCtr x="-1059" y="11991"/>
                                    </p:animMotion>
                                  </p:childTnLst>
                                </p:cTn>
                              </p:par>
                              <p:par>
                                <p:cTn id="111" presetID="0" presetClass="path" presetSubtype="0" accel="50000" decel="50000" fill="hold" grpId="0" nodeType="withEffect">
                                  <p:stCondLst>
                                    <p:cond delay="0"/>
                                  </p:stCondLst>
                                  <p:childTnLst>
                                    <p:animMotion origin="layout" path="M -2.22222E-6 1.85185E-6 L -0.21041 0.3456 " pathEditMode="relative" rAng="0" ptsTypes="AA">
                                      <p:cBhvr>
                                        <p:cTn id="112" dur="2000" fill="hold"/>
                                        <p:tgtEl>
                                          <p:spTgt spid="17"/>
                                        </p:tgtEl>
                                        <p:attrNameLst>
                                          <p:attrName>ppt_x</p:attrName>
                                          <p:attrName>ppt_y</p:attrName>
                                        </p:attrNameLst>
                                      </p:cBhvr>
                                      <p:rCtr x="-10521" y="17269"/>
                                    </p:animMotion>
                                  </p:childTnLst>
                                </p:cTn>
                              </p:par>
                              <p:par>
                                <p:cTn id="113" presetID="0" presetClass="path" presetSubtype="0" accel="50000" decel="50000" fill="hold" grpId="0" nodeType="withEffect">
                                  <p:stCondLst>
                                    <p:cond delay="0"/>
                                  </p:stCondLst>
                                  <p:childTnLst>
                                    <p:animMotion origin="layout" path="M -2.22222E-6 1.85185E-6 L 0.05955 0.35972 " pathEditMode="relative" rAng="0" ptsTypes="AA">
                                      <p:cBhvr>
                                        <p:cTn id="114" dur="2000" fill="hold"/>
                                        <p:tgtEl>
                                          <p:spTgt spid="16"/>
                                        </p:tgtEl>
                                        <p:attrNameLst>
                                          <p:attrName>ppt_x</p:attrName>
                                          <p:attrName>ppt_y</p:attrName>
                                        </p:attrNameLst>
                                      </p:cBhvr>
                                      <p:rCtr x="2969" y="17986"/>
                                    </p:animMotion>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24" grpId="1" animBg="1"/>
      <p:bldP spid="22" grpId="0" animBg="1"/>
      <p:bldP spid="22" grpId="1" animBg="1"/>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9" grpId="0" animBg="1"/>
      <p:bldP spid="3" grpId="0" uiExpand="1" build="p" bldLvl="2"/>
      <p:bldP spid="20" grpId="0" animBg="1"/>
      <p:bldP spid="21" grpId="0" animBg="1"/>
      <p:bldP spid="16" grpId="0" animBg="1"/>
      <p:bldP spid="16" grpId="1" animBg="1"/>
      <p:bldP spid="17" grpId="0" animBg="1"/>
      <p:bldP spid="17" grpId="1" animBg="1"/>
      <p:bldP spid="18" grpId="0" animBg="1"/>
      <p:bldP spid="18" grpId="1" animBg="1"/>
      <p:bldP spid="23" grpId="0" animBg="1"/>
      <p:bldP spid="2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1" grpId="0" animBg="1"/>
      <p:bldP spid="32" grpId="0" animBg="1"/>
      <p:bldP spid="34" grpId="0" animBg="1"/>
      <p:bldP spid="3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413" y="2636912"/>
            <a:ext cx="3804499" cy="3024336"/>
          </a:xfrm>
          <a:prstGeom prst="rect">
            <a:avLst/>
          </a:prstGeom>
        </p:spPr>
      </p:pic>
      <p:sp>
        <p:nvSpPr>
          <p:cNvPr id="2" name="Title 1"/>
          <p:cNvSpPr>
            <a:spLocks noGrp="1"/>
          </p:cNvSpPr>
          <p:nvPr>
            <p:ph type="title"/>
          </p:nvPr>
        </p:nvSpPr>
        <p:spPr/>
        <p:txBody>
          <a:bodyPr/>
          <a:lstStyle/>
          <a:p>
            <a:r>
              <a:rPr lang="en-US" dirty="0"/>
              <a:t>Was </a:t>
            </a:r>
            <a:r>
              <a:rPr lang="en-US" dirty="0" err="1"/>
              <a:t>bedeutet</a:t>
            </a:r>
            <a:r>
              <a:rPr lang="en-US" dirty="0"/>
              <a:t> "locality-sensitive"</a:t>
            </a:r>
          </a:p>
        </p:txBody>
      </p:sp>
      <p:sp>
        <p:nvSpPr>
          <p:cNvPr id="3" name="Content Placeholder 2"/>
          <p:cNvSpPr>
            <a:spLocks noGrp="1"/>
          </p:cNvSpPr>
          <p:nvPr>
            <p:ph idx="1"/>
          </p:nvPr>
        </p:nvSpPr>
        <p:spPr/>
        <p:txBody>
          <a:bodyPr/>
          <a:lstStyle/>
          <a:p>
            <a:r>
              <a:rPr lang="en-US" dirty="0" err="1"/>
              <a:t>Eine</a:t>
            </a:r>
            <a:r>
              <a:rPr lang="en-US" dirty="0"/>
              <a:t> </a:t>
            </a:r>
            <a:r>
              <a:rPr lang="en-US" dirty="0" err="1"/>
              <a:t>Familie</a:t>
            </a:r>
            <a:r>
              <a:rPr lang="en-US" dirty="0"/>
              <a:t> von </a:t>
            </a:r>
            <a:r>
              <a:rPr lang="en-US" dirty="0" err="1"/>
              <a:t>Hashfunktionen</a:t>
            </a:r>
            <a:r>
              <a:rPr lang="en-US" dirty="0"/>
              <a:t> </a:t>
            </a:r>
            <a:r>
              <a:rPr lang="en-US" dirty="0">
                <a:solidFill>
                  <a:schemeClr val="accent1">
                    <a:lumMod val="50000"/>
                  </a:schemeClr>
                </a:solidFill>
              </a:rPr>
              <a:t>H = {h : S → U} </a:t>
            </a:r>
            <a:r>
              <a:rPr lang="en-US" dirty="0" err="1"/>
              <a:t>heißt</a:t>
            </a:r>
            <a:r>
              <a:rPr lang="en-US" dirty="0"/>
              <a:t> </a:t>
            </a:r>
            <a:r>
              <a:rPr lang="en-US" dirty="0">
                <a:solidFill>
                  <a:schemeClr val="accent1">
                    <a:lumMod val="50000"/>
                  </a:schemeClr>
                </a:solidFill>
              </a:rPr>
              <a:t>(r</a:t>
            </a:r>
            <a:r>
              <a:rPr lang="en-US" baseline="-25000" dirty="0">
                <a:solidFill>
                  <a:schemeClr val="accent1">
                    <a:lumMod val="50000"/>
                  </a:schemeClr>
                </a:solidFill>
              </a:rPr>
              <a:t>1</a:t>
            </a:r>
            <a:r>
              <a:rPr lang="en-US" dirty="0">
                <a:solidFill>
                  <a:schemeClr val="accent1">
                    <a:lumMod val="50000"/>
                  </a:schemeClr>
                </a:solidFill>
              </a:rPr>
              <a:t>,r</a:t>
            </a:r>
            <a:r>
              <a:rPr lang="en-US" baseline="-25000" dirty="0">
                <a:solidFill>
                  <a:schemeClr val="accent1">
                    <a:lumMod val="50000"/>
                  </a:schemeClr>
                </a:solidFill>
              </a:rPr>
              <a:t>2</a:t>
            </a:r>
            <a:r>
              <a:rPr lang="en-US" dirty="0">
                <a:solidFill>
                  <a:schemeClr val="accent1">
                    <a:lumMod val="50000"/>
                  </a:schemeClr>
                </a:solidFill>
              </a:rPr>
              <a:t>,p</a:t>
            </a:r>
            <a:r>
              <a:rPr lang="en-US" baseline="-25000" dirty="0">
                <a:solidFill>
                  <a:schemeClr val="accent1">
                    <a:lumMod val="50000"/>
                  </a:schemeClr>
                </a:solidFill>
              </a:rPr>
              <a:t>1</a:t>
            </a:r>
            <a:r>
              <a:rPr lang="en-US" dirty="0">
                <a:solidFill>
                  <a:schemeClr val="accent1">
                    <a:lumMod val="50000"/>
                  </a:schemeClr>
                </a:solidFill>
              </a:rPr>
              <a:t>,p</a:t>
            </a:r>
            <a:r>
              <a:rPr lang="en-US" baseline="-25000" dirty="0">
                <a:solidFill>
                  <a:schemeClr val="accent1">
                    <a:lumMod val="50000"/>
                  </a:schemeClr>
                </a:solidFill>
              </a:rPr>
              <a:t>2</a:t>
            </a:r>
            <a:r>
              <a:rPr lang="en-US" dirty="0">
                <a:solidFill>
                  <a:schemeClr val="accent1">
                    <a:lumMod val="50000"/>
                  </a:schemeClr>
                </a:solidFill>
              </a:rPr>
              <a:t>)-</a:t>
            </a:r>
            <a:r>
              <a:rPr lang="en-US" dirty="0" err="1"/>
              <a:t>sensitiv</a:t>
            </a:r>
            <a:r>
              <a:rPr lang="en-US" dirty="0"/>
              <a:t> falls die </a:t>
            </a:r>
            <a:r>
              <a:rPr lang="en-US" dirty="0" err="1"/>
              <a:t>folgenden</a:t>
            </a:r>
            <a:r>
              <a:rPr lang="en-US" dirty="0"/>
              <a:t> </a:t>
            </a:r>
            <a:r>
              <a:rPr lang="en-US" dirty="0" err="1"/>
              <a:t>beiden</a:t>
            </a:r>
            <a:r>
              <a:rPr lang="en-US" dirty="0"/>
              <a:t> </a:t>
            </a:r>
            <a:r>
              <a:rPr lang="en-US" dirty="0" err="1"/>
              <a:t>Bedingungen</a:t>
            </a:r>
            <a:r>
              <a:rPr lang="en-US" dirty="0"/>
              <a:t> </a:t>
            </a:r>
            <a:r>
              <a:rPr lang="en-US" dirty="0" err="1"/>
              <a:t>für</a:t>
            </a:r>
            <a:r>
              <a:rPr lang="en-US" dirty="0"/>
              <a:t> </a:t>
            </a:r>
            <a:r>
              <a:rPr lang="en-US" dirty="0" err="1"/>
              <a:t>beliebige</a:t>
            </a:r>
            <a:r>
              <a:rPr lang="en-US" dirty="0"/>
              <a:t> </a:t>
            </a:r>
            <a:r>
              <a:rPr lang="en-US" dirty="0" err="1"/>
              <a:t>Punkte</a:t>
            </a:r>
            <a:r>
              <a:rPr lang="en-US" dirty="0"/>
              <a:t> </a:t>
            </a:r>
            <a:r>
              <a:rPr lang="en-US" dirty="0" err="1">
                <a:solidFill>
                  <a:schemeClr val="accent1">
                    <a:lumMod val="50000"/>
                  </a:schemeClr>
                </a:solidFill>
              </a:rPr>
              <a:t>q,v</a:t>
            </a:r>
            <a:r>
              <a:rPr lang="en-US" dirty="0">
                <a:solidFill>
                  <a:schemeClr val="accent1">
                    <a:lumMod val="50000"/>
                  </a:schemeClr>
                </a:solidFill>
              </a:rPr>
              <a:t> ∈ S </a:t>
            </a:r>
            <a:r>
              <a:rPr lang="en-US" dirty="0" err="1"/>
              <a:t>gelten</a:t>
            </a:r>
            <a:r>
              <a:rPr lang="en-US" dirty="0"/>
              <a:t>: </a:t>
            </a:r>
          </a:p>
          <a:p>
            <a:r>
              <a:rPr lang="en-US" dirty="0"/>
              <a:t>Falls </a:t>
            </a:r>
            <a:r>
              <a:rPr lang="en-US" dirty="0" err="1">
                <a:solidFill>
                  <a:schemeClr val="accent1">
                    <a:lumMod val="50000"/>
                  </a:schemeClr>
                </a:solidFill>
              </a:rPr>
              <a:t>dist</a:t>
            </a:r>
            <a:r>
              <a:rPr lang="en-US" dirty="0">
                <a:solidFill>
                  <a:schemeClr val="accent1">
                    <a:lumMod val="50000"/>
                  </a:schemeClr>
                </a:solidFill>
              </a:rPr>
              <a:t>(q, v) ≤ r</a:t>
            </a:r>
            <a:r>
              <a:rPr lang="en-US" baseline="-25000" dirty="0">
                <a:solidFill>
                  <a:schemeClr val="accent1">
                    <a:lumMod val="50000"/>
                  </a:schemeClr>
                </a:solidFill>
              </a:rPr>
              <a:t>1</a:t>
            </a:r>
            <a:r>
              <a:rPr lang="en-US" dirty="0">
                <a:solidFill>
                  <a:schemeClr val="accent1">
                    <a:lumMod val="50000"/>
                  </a:schemeClr>
                </a:solidFill>
              </a:rPr>
              <a:t> </a:t>
            </a:r>
            <a:br>
              <a:rPr lang="en-US" dirty="0">
                <a:solidFill>
                  <a:schemeClr val="accent1">
                    <a:lumMod val="50000"/>
                  </a:schemeClr>
                </a:solidFill>
              </a:rPr>
            </a:br>
            <a:r>
              <a:rPr lang="en-US" dirty="0" err="1"/>
              <a:t>dann</a:t>
            </a:r>
            <a:r>
              <a:rPr lang="en-US" dirty="0"/>
              <a:t> </a:t>
            </a:r>
            <a:r>
              <a:rPr lang="en-US" dirty="0" err="1">
                <a:solidFill>
                  <a:schemeClr val="accent1">
                    <a:lumMod val="50000"/>
                  </a:schemeClr>
                </a:solidFill>
              </a:rPr>
              <a:t>Pr</a:t>
            </a:r>
            <a:r>
              <a:rPr lang="en-US" baseline="-25000" dirty="0" err="1">
                <a:solidFill>
                  <a:schemeClr val="accent1">
                    <a:lumMod val="50000"/>
                  </a:schemeClr>
                </a:solidFill>
              </a:rPr>
              <a:t>H</a:t>
            </a:r>
            <a:r>
              <a:rPr lang="en-US" dirty="0">
                <a:solidFill>
                  <a:schemeClr val="accent1">
                    <a:lumMod val="50000"/>
                  </a:schemeClr>
                </a:solidFill>
              </a:rPr>
              <a:t>(h(q) = h(v)) ≥ p</a:t>
            </a:r>
            <a:r>
              <a:rPr lang="en-US" baseline="-25000" dirty="0">
                <a:solidFill>
                  <a:schemeClr val="accent1">
                    <a:lumMod val="50000"/>
                  </a:schemeClr>
                </a:solidFill>
              </a:rPr>
              <a:t>1</a:t>
            </a:r>
            <a:r>
              <a:rPr lang="en-US" dirty="0">
                <a:solidFill>
                  <a:schemeClr val="accent1">
                    <a:lumMod val="50000"/>
                  </a:schemeClr>
                </a:solidFill>
              </a:rPr>
              <a:t> </a:t>
            </a:r>
          </a:p>
          <a:p>
            <a:r>
              <a:rPr lang="en-US" dirty="0"/>
              <a:t>Falls </a:t>
            </a:r>
            <a:r>
              <a:rPr lang="en-US" dirty="0" err="1">
                <a:solidFill>
                  <a:schemeClr val="accent1">
                    <a:lumMod val="50000"/>
                  </a:schemeClr>
                </a:solidFill>
              </a:rPr>
              <a:t>dist</a:t>
            </a:r>
            <a:r>
              <a:rPr lang="en-US" dirty="0">
                <a:solidFill>
                  <a:schemeClr val="accent1">
                    <a:lumMod val="50000"/>
                  </a:schemeClr>
                </a:solidFill>
              </a:rPr>
              <a:t>(q, v) &gt; r</a:t>
            </a:r>
            <a:r>
              <a:rPr lang="en-US" baseline="-25000" dirty="0">
                <a:solidFill>
                  <a:schemeClr val="accent1">
                    <a:lumMod val="50000"/>
                  </a:schemeClr>
                </a:solidFill>
              </a:rPr>
              <a:t>2</a:t>
            </a:r>
            <a:r>
              <a:rPr lang="en-US" dirty="0">
                <a:solidFill>
                  <a:schemeClr val="accent1">
                    <a:lumMod val="50000"/>
                  </a:schemeClr>
                </a:solidFill>
              </a:rPr>
              <a:t> </a:t>
            </a:r>
            <a:br>
              <a:rPr lang="en-US" dirty="0"/>
            </a:br>
            <a:r>
              <a:rPr lang="en-US" dirty="0" err="1"/>
              <a:t>dann</a:t>
            </a:r>
            <a:r>
              <a:rPr lang="en-US" dirty="0"/>
              <a:t> </a:t>
            </a:r>
            <a:r>
              <a:rPr lang="en-US" dirty="0" err="1">
                <a:solidFill>
                  <a:schemeClr val="accent1">
                    <a:lumMod val="50000"/>
                  </a:schemeClr>
                </a:solidFill>
              </a:rPr>
              <a:t>Pr</a:t>
            </a:r>
            <a:r>
              <a:rPr lang="en-US" baseline="-25000" dirty="0" err="1">
                <a:solidFill>
                  <a:schemeClr val="accent1">
                    <a:lumMod val="50000"/>
                  </a:schemeClr>
                </a:solidFill>
              </a:rPr>
              <a:t>H</a:t>
            </a:r>
            <a:r>
              <a:rPr lang="en-US" dirty="0">
                <a:solidFill>
                  <a:schemeClr val="accent1">
                    <a:lumMod val="50000"/>
                  </a:schemeClr>
                </a:solidFill>
              </a:rPr>
              <a:t>(h(q) = h(v)) ≤ p</a:t>
            </a:r>
            <a:r>
              <a:rPr lang="en-US" baseline="-25000" dirty="0">
                <a:solidFill>
                  <a:schemeClr val="accent1">
                    <a:lumMod val="50000"/>
                  </a:schemeClr>
                </a:solidFill>
              </a:rPr>
              <a:t>2</a:t>
            </a:r>
            <a:r>
              <a:rPr lang="en-US" dirty="0"/>
              <a:t> </a:t>
            </a:r>
          </a:p>
          <a:p>
            <a:r>
              <a:rPr lang="en-US" dirty="0" err="1"/>
              <a:t>Analyse</a:t>
            </a:r>
            <a:r>
              <a:rPr lang="en-US" dirty="0"/>
              <a:t>:</a:t>
            </a:r>
          </a:p>
          <a:p>
            <a:pPr marL="457200" lvl="1" indent="0">
              <a:buNone/>
            </a:pPr>
            <a:r>
              <a:rPr lang="en-US" dirty="0"/>
              <a:t>Falls </a:t>
            </a:r>
            <a:r>
              <a:rPr lang="en-US" dirty="0">
                <a:solidFill>
                  <a:schemeClr val="accent1">
                    <a:lumMod val="50000"/>
                  </a:schemeClr>
                </a:solidFill>
              </a:rPr>
              <a:t>r</a:t>
            </a:r>
            <a:r>
              <a:rPr lang="en-US" baseline="-25000" dirty="0">
                <a:solidFill>
                  <a:schemeClr val="accent1">
                    <a:lumMod val="50000"/>
                  </a:schemeClr>
                </a:solidFill>
              </a:rPr>
              <a:t>1</a:t>
            </a:r>
            <a:r>
              <a:rPr lang="en-US" dirty="0">
                <a:solidFill>
                  <a:schemeClr val="accent1">
                    <a:lumMod val="50000"/>
                  </a:schemeClr>
                </a:solidFill>
              </a:rPr>
              <a:t> &lt; r</a:t>
            </a:r>
            <a:r>
              <a:rPr lang="en-US" baseline="-25000" dirty="0">
                <a:solidFill>
                  <a:schemeClr val="accent1">
                    <a:lumMod val="50000"/>
                  </a:schemeClr>
                </a:solidFill>
              </a:rPr>
              <a:t>2</a:t>
            </a:r>
            <a:r>
              <a:rPr lang="en-US" dirty="0">
                <a:solidFill>
                  <a:schemeClr val="accent1">
                    <a:lumMod val="50000"/>
                  </a:schemeClr>
                </a:solidFill>
              </a:rPr>
              <a:t> </a:t>
            </a:r>
            <a:r>
              <a:rPr lang="en-US" dirty="0"/>
              <a:t>und </a:t>
            </a:r>
            <a:r>
              <a:rPr lang="en-US" dirty="0">
                <a:solidFill>
                  <a:schemeClr val="accent1">
                    <a:lumMod val="50000"/>
                  </a:schemeClr>
                </a:solidFill>
              </a:rPr>
              <a:t>p</a:t>
            </a:r>
            <a:r>
              <a:rPr lang="en-US" baseline="-25000" dirty="0">
                <a:solidFill>
                  <a:schemeClr val="accent1">
                    <a:lumMod val="50000"/>
                  </a:schemeClr>
                </a:solidFill>
              </a:rPr>
              <a:t>1</a:t>
            </a:r>
            <a:r>
              <a:rPr lang="en-US" dirty="0">
                <a:solidFill>
                  <a:schemeClr val="accent1">
                    <a:lumMod val="50000"/>
                  </a:schemeClr>
                </a:solidFill>
              </a:rPr>
              <a:t> &gt; p</a:t>
            </a:r>
            <a:r>
              <a:rPr lang="en-US" baseline="-25000" dirty="0">
                <a:solidFill>
                  <a:schemeClr val="accent1">
                    <a:lumMod val="50000"/>
                  </a:schemeClr>
                </a:solidFill>
              </a:rPr>
              <a:t>2</a:t>
            </a:r>
            <a:r>
              <a:rPr lang="en-US" dirty="0"/>
              <a:t> gilt:</a:t>
            </a:r>
            <a:br>
              <a:rPr lang="en-US" dirty="0"/>
            </a:br>
            <a:r>
              <a:rPr lang="en-US" dirty="0" err="1"/>
              <a:t>Ähnliche</a:t>
            </a:r>
            <a:r>
              <a:rPr lang="en-US" dirty="0"/>
              <a:t> </a:t>
            </a:r>
            <a:r>
              <a:rPr lang="en-US" dirty="0" err="1"/>
              <a:t>Objekte</a:t>
            </a:r>
            <a:r>
              <a:rPr lang="en-US" dirty="0"/>
              <a:t> </a:t>
            </a:r>
            <a:r>
              <a:rPr lang="en-US" dirty="0" err="1"/>
              <a:t>bekommen</a:t>
            </a:r>
            <a:r>
              <a:rPr lang="en-US" dirty="0"/>
              <a:t> </a:t>
            </a:r>
            <a:br>
              <a:rPr lang="en-US" dirty="0"/>
            </a:br>
            <a:r>
              <a:rPr lang="en-US" dirty="0" err="1"/>
              <a:t>häufiger</a:t>
            </a:r>
            <a:r>
              <a:rPr lang="en-US" dirty="0"/>
              <a:t> den </a:t>
            </a:r>
            <a:r>
              <a:rPr lang="en-US" dirty="0" err="1"/>
              <a:t>gleichen</a:t>
            </a:r>
            <a:r>
              <a:rPr lang="en-US" dirty="0"/>
              <a:t> Hash-Wert </a:t>
            </a:r>
            <a:br>
              <a:rPr lang="en-US" dirty="0"/>
            </a:br>
            <a:r>
              <a:rPr lang="en-US" dirty="0" err="1"/>
              <a:t>als</a:t>
            </a:r>
            <a:r>
              <a:rPr lang="en-US" dirty="0"/>
              <a:t> </a:t>
            </a:r>
            <a:r>
              <a:rPr lang="en-US" dirty="0" err="1"/>
              <a:t>weniger</a:t>
            </a:r>
            <a:r>
              <a:rPr lang="en-US" dirty="0"/>
              <a:t> </a:t>
            </a:r>
            <a:r>
              <a:rPr lang="en-US" dirty="0" err="1"/>
              <a:t>ähnliche</a:t>
            </a:r>
            <a:r>
              <a:rPr lang="en-US" dirty="0"/>
              <a:t> </a:t>
            </a:r>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52</a:t>
            </a:fld>
            <a:endParaRPr lang="de-D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63" y="2503170"/>
            <a:ext cx="393700" cy="355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98" y="3385240"/>
            <a:ext cx="381000" cy="381000"/>
          </a:xfrm>
          <a:prstGeom prst="rect">
            <a:avLst/>
          </a:prstGeom>
        </p:spPr>
      </p:pic>
      <p:sp>
        <p:nvSpPr>
          <p:cNvPr id="10" name="TextBox 9"/>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86726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t>
            </a:r>
            <a:r>
              <a:rPr lang="en-US" sz="2800" dirty="0" err="1"/>
              <a:t>dimensionaler</a:t>
            </a:r>
            <a:r>
              <a:rPr lang="en-US" sz="2800" dirty="0"/>
              <a:t> </a:t>
            </a:r>
            <a:r>
              <a:rPr lang="en-US" sz="2800" dirty="0" err="1"/>
              <a:t>Vektorraum</a:t>
            </a:r>
            <a:r>
              <a:rPr lang="en-US" sz="2800" dirty="0"/>
              <a:t>: </a:t>
            </a:r>
            <a:r>
              <a:rPr lang="en-US" sz="2800" dirty="0" err="1"/>
              <a:t>Idee</a:t>
            </a:r>
            <a:r>
              <a:rPr lang="en-US" sz="2800" dirty="0"/>
              <a:t> </a:t>
            </a:r>
            <a:r>
              <a:rPr lang="en-US" sz="2800" dirty="0" err="1"/>
              <a:t>für</a:t>
            </a:r>
            <a:r>
              <a:rPr lang="en-US" sz="2800" dirty="0"/>
              <a:t> </a:t>
            </a:r>
            <a:r>
              <a:rPr lang="en-US" sz="2800" dirty="0" err="1"/>
              <a:t>Hashfunktion</a:t>
            </a:r>
            <a:r>
              <a:rPr lang="en-US" sz="2800" dirty="0"/>
              <a:t> </a:t>
            </a:r>
          </a:p>
        </p:txBody>
      </p:sp>
      <p:sp>
        <p:nvSpPr>
          <p:cNvPr id="3" name="Content Placeholder 2"/>
          <p:cNvSpPr>
            <a:spLocks noGrp="1"/>
          </p:cNvSpPr>
          <p:nvPr>
            <p:ph idx="1"/>
          </p:nvPr>
        </p:nvSpPr>
        <p:spPr>
          <a:xfrm>
            <a:off x="4499991" y="1196975"/>
            <a:ext cx="4464621" cy="4968875"/>
          </a:xfrm>
        </p:spPr>
        <p:txBody>
          <a:bodyPr/>
          <a:lstStyle/>
          <a:p>
            <a:r>
              <a:rPr lang="en-US" sz="2400" dirty="0" err="1"/>
              <a:t>Gegeben</a:t>
            </a:r>
            <a:r>
              <a:rPr lang="en-US" sz="2400" dirty="0"/>
              <a:t> </a:t>
            </a:r>
            <a:r>
              <a:rPr lang="en-US" sz="2400" dirty="0" err="1"/>
              <a:t>Vektor</a:t>
            </a:r>
            <a:r>
              <a:rPr lang="en-US" sz="2400" dirty="0"/>
              <a:t> </a:t>
            </a:r>
            <a:r>
              <a:rPr lang="en-US" sz="2400" dirty="0">
                <a:solidFill>
                  <a:srgbClr val="0F05FF"/>
                </a:solidFill>
              </a:rPr>
              <a:t>v</a:t>
            </a:r>
            <a:r>
              <a:rPr lang="en-US" sz="2400" dirty="0"/>
              <a:t> </a:t>
            </a:r>
            <a:r>
              <a:rPr lang="en-US" sz="2400" dirty="0" err="1"/>
              <a:t>im</a:t>
            </a:r>
            <a:r>
              <a:rPr lang="en-US" sz="2400" dirty="0"/>
              <a:t> </a:t>
            </a:r>
            <a:br>
              <a:rPr lang="en-US" sz="2400" dirty="0"/>
            </a:br>
            <a:r>
              <a:rPr lang="en-US" sz="2400" dirty="0"/>
              <a:t>d-</a:t>
            </a:r>
            <a:r>
              <a:rPr lang="en-US" sz="2400" dirty="0" err="1"/>
              <a:t>dimensionalen</a:t>
            </a:r>
            <a:r>
              <a:rPr lang="en-US" sz="2400" dirty="0"/>
              <a:t> </a:t>
            </a:r>
            <a:r>
              <a:rPr lang="en-US" sz="2400" dirty="0" err="1"/>
              <a:t>Raum</a:t>
            </a:r>
            <a:endParaRPr lang="en-US" sz="2400" dirty="0"/>
          </a:p>
          <a:p>
            <a:r>
              <a:rPr lang="en-US" sz="2400" dirty="0" err="1"/>
              <a:t>Wie</a:t>
            </a:r>
            <a:r>
              <a:rPr lang="en-US" sz="2400" dirty="0"/>
              <a:t> </a:t>
            </a:r>
            <a:r>
              <a:rPr lang="en-US" sz="2400" dirty="0" err="1"/>
              <a:t>kann</a:t>
            </a:r>
            <a:r>
              <a:rPr lang="en-US" sz="2400" dirty="0"/>
              <a:t> man </a:t>
            </a:r>
            <a:r>
              <a:rPr lang="en-US" sz="2400" dirty="0">
                <a:solidFill>
                  <a:srgbClr val="0F05FF"/>
                </a:solidFill>
              </a:rPr>
              <a:t>v</a:t>
            </a:r>
            <a:r>
              <a:rPr lang="en-US" sz="2400" dirty="0"/>
              <a:t> </a:t>
            </a:r>
            <a:r>
              <a:rPr lang="en-US" sz="2400" dirty="0" err="1"/>
              <a:t>mit</a:t>
            </a:r>
            <a:r>
              <a:rPr lang="en-US" sz="2400" dirty="0"/>
              <a:t> </a:t>
            </a:r>
            <a:r>
              <a:rPr lang="en-US" sz="2400" dirty="0" err="1"/>
              <a:t>weniger</a:t>
            </a:r>
            <a:r>
              <a:rPr lang="en-US" sz="2400" dirty="0"/>
              <a:t> </a:t>
            </a:r>
            <a:r>
              <a:rPr lang="en-US" sz="2400" dirty="0" err="1"/>
              <a:t>als</a:t>
            </a:r>
            <a:r>
              <a:rPr lang="en-US" sz="2400" dirty="0"/>
              <a:t> </a:t>
            </a:r>
            <a:r>
              <a:rPr lang="en-US" sz="2400" dirty="0">
                <a:solidFill>
                  <a:schemeClr val="accent1">
                    <a:lumMod val="50000"/>
                  </a:schemeClr>
                </a:solidFill>
              </a:rPr>
              <a:t>d</a:t>
            </a:r>
            <a:r>
              <a:rPr lang="en-US" sz="2400" dirty="0"/>
              <a:t> </a:t>
            </a:r>
            <a:r>
              <a:rPr lang="en-US" sz="2400" dirty="0" err="1"/>
              <a:t>Werten</a:t>
            </a:r>
            <a:r>
              <a:rPr lang="en-US" sz="2400" dirty="0"/>
              <a:t> </a:t>
            </a:r>
            <a:r>
              <a:rPr lang="en-US" sz="2400" dirty="0" err="1"/>
              <a:t>beschreiben</a:t>
            </a:r>
            <a:r>
              <a:rPr lang="en-US" sz="2400" dirty="0"/>
              <a:t>?</a:t>
            </a:r>
          </a:p>
          <a:p>
            <a:r>
              <a:rPr lang="en-US" sz="2400" dirty="0" err="1"/>
              <a:t>Nehme</a:t>
            </a:r>
            <a:r>
              <a:rPr lang="en-US" sz="2400" dirty="0"/>
              <a:t> </a:t>
            </a:r>
            <a:r>
              <a:rPr lang="en-US" sz="2400" dirty="0" err="1"/>
              <a:t>weiteren</a:t>
            </a:r>
            <a:r>
              <a:rPr lang="en-US" sz="2400" dirty="0"/>
              <a:t> </a:t>
            </a:r>
            <a:r>
              <a:rPr lang="en-US" sz="2400" dirty="0" err="1"/>
              <a:t>Vektor</a:t>
            </a:r>
            <a:r>
              <a:rPr lang="en-US" sz="2400" dirty="0"/>
              <a:t> </a:t>
            </a:r>
            <a:r>
              <a:rPr lang="en-US" sz="2400" dirty="0">
                <a:solidFill>
                  <a:srgbClr val="C00000"/>
                </a:solidFill>
              </a:rPr>
              <a:t>a</a:t>
            </a:r>
          </a:p>
          <a:p>
            <a:r>
              <a:rPr lang="en-US" sz="2400" dirty="0" err="1"/>
              <a:t>Betrachte</a:t>
            </a:r>
            <a:r>
              <a:rPr lang="en-US" sz="2400" dirty="0"/>
              <a:t> </a:t>
            </a:r>
            <a:r>
              <a:rPr lang="en-US" sz="2400" dirty="0" err="1"/>
              <a:t>Skalarprodukt</a:t>
            </a:r>
            <a:r>
              <a:rPr lang="en-US" sz="2400" dirty="0"/>
              <a:t> </a:t>
            </a:r>
            <a:r>
              <a:rPr lang="en-US" sz="2400" dirty="0">
                <a:solidFill>
                  <a:srgbClr val="00B050"/>
                </a:solidFill>
              </a:rPr>
              <a:t>a · v</a:t>
            </a:r>
          </a:p>
          <a:p>
            <a:r>
              <a:rPr lang="en-US" sz="2400" dirty="0" err="1"/>
              <a:t>Ähnliche</a:t>
            </a:r>
            <a:r>
              <a:rPr lang="en-US" sz="2400" dirty="0"/>
              <a:t> </a:t>
            </a:r>
            <a:r>
              <a:rPr lang="en-US" sz="2400" dirty="0" err="1"/>
              <a:t>Vektoren</a:t>
            </a:r>
            <a:r>
              <a:rPr lang="en-US" sz="2400" dirty="0"/>
              <a:t> </a:t>
            </a:r>
            <a:r>
              <a:rPr lang="en-US" sz="2400" dirty="0">
                <a:solidFill>
                  <a:schemeClr val="accent1">
                    <a:lumMod val="50000"/>
                  </a:schemeClr>
                </a:solidFill>
              </a:rPr>
              <a:t>v</a:t>
            </a:r>
            <a:r>
              <a:rPr lang="en-US" sz="2400" dirty="0"/>
              <a:t> </a:t>
            </a:r>
            <a:r>
              <a:rPr lang="en-US" sz="2400" dirty="0" err="1"/>
              <a:t>haben</a:t>
            </a:r>
            <a:r>
              <a:rPr lang="en-US" sz="2400" dirty="0"/>
              <a:t>  </a:t>
            </a:r>
            <a:r>
              <a:rPr lang="en-US" sz="2400" dirty="0" err="1"/>
              <a:t>ähnliche</a:t>
            </a:r>
            <a:r>
              <a:rPr lang="en-US" sz="2400" dirty="0"/>
              <a:t> </a:t>
            </a:r>
            <a:r>
              <a:rPr lang="en-US" sz="2400" dirty="0" err="1"/>
              <a:t>Werte</a:t>
            </a:r>
            <a:r>
              <a:rPr lang="en-US" sz="2400" dirty="0"/>
              <a:t> </a:t>
            </a:r>
            <a:r>
              <a:rPr lang="en-US" sz="2400" dirty="0">
                <a:solidFill>
                  <a:srgbClr val="00B050"/>
                </a:solidFill>
              </a:rPr>
              <a:t>a · v</a:t>
            </a:r>
          </a:p>
          <a:p>
            <a:r>
              <a:rPr lang="en-US" sz="2400" dirty="0"/>
              <a:t>Also, </a:t>
            </a:r>
            <a:r>
              <a:rPr lang="en-US" sz="2400" dirty="0" err="1"/>
              <a:t>erste</a:t>
            </a:r>
            <a:r>
              <a:rPr lang="en-US" sz="2400" dirty="0"/>
              <a:t> </a:t>
            </a:r>
            <a:r>
              <a:rPr lang="en-US" sz="2400" dirty="0" err="1"/>
              <a:t>Idee</a:t>
            </a:r>
            <a:r>
              <a:rPr lang="en-US" sz="2400" dirty="0"/>
              <a:t> </a:t>
            </a:r>
            <a:r>
              <a:rPr lang="en-US" sz="2400" dirty="0" err="1"/>
              <a:t>für</a:t>
            </a:r>
            <a:r>
              <a:rPr lang="en-US" sz="2400" dirty="0"/>
              <a:t> </a:t>
            </a:r>
            <a:r>
              <a:rPr lang="en-US" sz="2400" dirty="0" err="1"/>
              <a:t>Hashfunktion</a:t>
            </a:r>
            <a:r>
              <a:rPr lang="en-US" sz="2400" dirty="0"/>
              <a:t>: </a:t>
            </a:r>
            <a:r>
              <a:rPr lang="en-US" sz="2400" dirty="0">
                <a:solidFill>
                  <a:schemeClr val="accent1">
                    <a:lumMod val="50000"/>
                  </a:schemeClr>
                </a:solidFill>
              </a:rPr>
              <a:t>h(v) := ⌊a · v⌋ </a:t>
            </a:r>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53</a:t>
            </a:fld>
            <a:endParaRPr lang="de-DE"/>
          </a:p>
        </p:txBody>
      </p:sp>
      <p:cxnSp>
        <p:nvCxnSpPr>
          <p:cNvPr id="6" name="Straight Arrow Connector 5"/>
          <p:cNvCxnSpPr/>
          <p:nvPr/>
        </p:nvCxnSpPr>
        <p:spPr>
          <a:xfrm flipV="1">
            <a:off x="971600" y="2996952"/>
            <a:ext cx="2304256" cy="1584176"/>
          </a:xfrm>
          <a:prstGeom prst="straightConnector1">
            <a:avLst/>
          </a:prstGeom>
          <a:ln w="34925">
            <a:solidFill>
              <a:srgbClr val="0F05FF"/>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971600" y="1484784"/>
            <a:ext cx="1584176" cy="3096344"/>
          </a:xfrm>
          <a:prstGeom prst="straightConnector1">
            <a:avLst/>
          </a:prstGeom>
          <a:ln w="34925">
            <a:solidFill>
              <a:srgbClr val="C00000"/>
            </a:solidFill>
            <a:prstDash val="dash"/>
            <a:tailEnd type="triangle"/>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123728" y="2348880"/>
            <a:ext cx="1152128" cy="648072"/>
          </a:xfrm>
          <a:prstGeom prst="line">
            <a:avLst/>
          </a:prstGeom>
          <a:ln w="34925">
            <a:solidFill>
              <a:srgbClr val="00B050"/>
            </a:solidFill>
            <a:prstDash val="sysDot"/>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971600" y="2348880"/>
            <a:ext cx="1152128" cy="2232248"/>
          </a:xfrm>
          <a:prstGeom prst="straightConnector1">
            <a:avLst/>
          </a:prstGeom>
          <a:ln w="34925">
            <a:solidFill>
              <a:srgbClr val="228F46"/>
            </a:solidFill>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411760" y="3717032"/>
            <a:ext cx="295274" cy="369332"/>
          </a:xfrm>
          <a:prstGeom prst="rect">
            <a:avLst/>
          </a:prstGeom>
          <a:noFill/>
        </p:spPr>
        <p:txBody>
          <a:bodyPr wrap="none" rtlCol="0">
            <a:spAutoFit/>
          </a:bodyPr>
          <a:lstStyle/>
          <a:p>
            <a:r>
              <a:rPr lang="en-US" dirty="0">
                <a:solidFill>
                  <a:srgbClr val="0F05FF"/>
                </a:solidFill>
              </a:rPr>
              <a:t>v</a:t>
            </a:r>
          </a:p>
        </p:txBody>
      </p:sp>
      <p:sp>
        <p:nvSpPr>
          <p:cNvPr id="24" name="TextBox 23"/>
          <p:cNvSpPr txBox="1"/>
          <p:nvPr/>
        </p:nvSpPr>
        <p:spPr>
          <a:xfrm>
            <a:off x="1763688" y="1844824"/>
            <a:ext cx="295274" cy="369332"/>
          </a:xfrm>
          <a:prstGeom prst="rect">
            <a:avLst/>
          </a:prstGeom>
          <a:noFill/>
        </p:spPr>
        <p:txBody>
          <a:bodyPr wrap="none" rtlCol="0">
            <a:spAutoFit/>
          </a:bodyPr>
          <a:lstStyle/>
          <a:p>
            <a:r>
              <a:rPr lang="en-US" dirty="0">
                <a:solidFill>
                  <a:srgbClr val="C00000"/>
                </a:solidFill>
              </a:rPr>
              <a:t>a</a:t>
            </a:r>
          </a:p>
        </p:txBody>
      </p:sp>
      <p:sp>
        <p:nvSpPr>
          <p:cNvPr id="25" name="TextBox 24"/>
          <p:cNvSpPr txBox="1"/>
          <p:nvPr/>
        </p:nvSpPr>
        <p:spPr>
          <a:xfrm>
            <a:off x="971600" y="3284984"/>
            <a:ext cx="369012" cy="369332"/>
          </a:xfrm>
          <a:prstGeom prst="rect">
            <a:avLst/>
          </a:prstGeom>
          <a:noFill/>
        </p:spPr>
        <p:txBody>
          <a:bodyPr wrap="none" rtlCol="0">
            <a:spAutoFit/>
          </a:bodyPr>
          <a:lstStyle/>
          <a:p>
            <a:r>
              <a:rPr lang="en-US" dirty="0" err="1">
                <a:solidFill>
                  <a:srgbClr val="228F46"/>
                </a:solidFill>
              </a:rPr>
              <a:t>v</a:t>
            </a:r>
            <a:r>
              <a:rPr lang="en-US" baseline="-25000" dirty="0" err="1">
                <a:solidFill>
                  <a:srgbClr val="228F46"/>
                </a:solidFill>
              </a:rPr>
              <a:t>a</a:t>
            </a:r>
            <a:endParaRPr lang="en-US" baseline="-25000" dirty="0">
              <a:solidFill>
                <a:srgbClr val="228F46"/>
              </a:solidFill>
            </a:endParaRPr>
          </a:p>
        </p:txBody>
      </p:sp>
      <p:sp>
        <p:nvSpPr>
          <p:cNvPr id="13" name="TextBox 12">
            <a:extLst>
              <a:ext uri="{FF2B5EF4-FFF2-40B4-BE49-F238E27FC236}">
                <a16:creationId xmlns:a16="http://schemas.microsoft.com/office/drawing/2014/main" id="{E1BEF754-32F2-0641-A546-2A705307A75F}"/>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54237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437" y="1340768"/>
            <a:ext cx="5358547" cy="3469432"/>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54</a:t>
            </a:fld>
            <a:endParaRPr lang="de-D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396" y="1187187"/>
            <a:ext cx="2873257" cy="5153124"/>
          </a:xfrm>
          <a:prstGeom prst="rect">
            <a:avLst/>
          </a:prstGeom>
        </p:spPr>
      </p:pic>
      <p:sp>
        <p:nvSpPr>
          <p:cNvPr id="8" name="TextBox 7">
            <a:extLst>
              <a:ext uri="{FF2B5EF4-FFF2-40B4-BE49-F238E27FC236}">
                <a16:creationId xmlns:a16="http://schemas.microsoft.com/office/drawing/2014/main" id="{DD564CD8-3884-FD49-8C87-2FBA6887FDDD}"/>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958006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sp>
        <p:nvSpPr>
          <p:cNvPr id="3" name="Content Placeholder 2"/>
          <p:cNvSpPr>
            <a:spLocks noGrp="1"/>
          </p:cNvSpPr>
          <p:nvPr>
            <p:ph idx="1"/>
          </p:nvPr>
        </p:nvSpPr>
        <p:spPr>
          <a:xfrm>
            <a:off x="457200" y="1196975"/>
            <a:ext cx="6011233" cy="4968875"/>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Wir</a:t>
            </a:r>
            <a:r>
              <a:rPr lang="en-US" dirty="0"/>
              <a:t> </a:t>
            </a:r>
            <a:r>
              <a:rPr lang="en-US" dirty="0" err="1"/>
              <a:t>interpretieren</a:t>
            </a:r>
            <a:r>
              <a:rPr lang="en-US" dirty="0"/>
              <a:t> die </a:t>
            </a:r>
            <a:r>
              <a:rPr lang="en-US" dirty="0" err="1"/>
              <a:t>Hashwerte</a:t>
            </a:r>
            <a:r>
              <a:rPr lang="en-US" dirty="0"/>
              <a:t> </a:t>
            </a:r>
            <a:r>
              <a:rPr lang="en-US" dirty="0" err="1"/>
              <a:t>als</a:t>
            </a:r>
            <a:r>
              <a:rPr lang="en-US" dirty="0"/>
              <a:t> Label der Buckets, in die </a:t>
            </a:r>
            <a:r>
              <a:rPr lang="en-US" dirty="0" err="1"/>
              <a:t>wir</a:t>
            </a:r>
            <a:r>
              <a:rPr lang="en-US" dirty="0"/>
              <a:t> die </a:t>
            </a:r>
            <a:r>
              <a:rPr lang="en-US" dirty="0" err="1"/>
              <a:t>Objekte</a:t>
            </a:r>
            <a:r>
              <a:rPr lang="en-US" dirty="0"/>
              <a:t> (</a:t>
            </a:r>
            <a:r>
              <a:rPr lang="en-US" dirty="0" err="1"/>
              <a:t>Vektoren</a:t>
            </a:r>
            <a:r>
              <a:rPr lang="en-US" dirty="0"/>
              <a:t>) </a:t>
            </a:r>
            <a:r>
              <a:rPr lang="en-US" dirty="0" err="1"/>
              <a:t>stecken</a:t>
            </a:r>
            <a:r>
              <a:rPr lang="en-US" dirty="0"/>
              <a:t>.... </a:t>
            </a:r>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55</a:t>
            </a:fld>
            <a:endParaRPr lang="de-DE"/>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5437" y="1340768"/>
            <a:ext cx="5358547" cy="346943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1193504"/>
            <a:ext cx="2199424" cy="5056943"/>
          </a:xfrm>
          <a:prstGeom prst="rect">
            <a:avLst/>
          </a:prstGeom>
        </p:spPr>
      </p:pic>
      <p:sp>
        <p:nvSpPr>
          <p:cNvPr id="8" name="TextBox 7">
            <a:extLst>
              <a:ext uri="{FF2B5EF4-FFF2-40B4-BE49-F238E27FC236}">
                <a16:creationId xmlns:a16="http://schemas.microsoft.com/office/drawing/2014/main" id="{E9013E90-BE33-094B-AECA-6400982EB4C9}"/>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440785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533" y="1196975"/>
            <a:ext cx="7178934"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56</a:t>
            </a:fld>
            <a:endParaRPr lang="de-DE"/>
          </a:p>
        </p:txBody>
      </p:sp>
      <p:sp>
        <p:nvSpPr>
          <p:cNvPr id="7" name="TextBox 6">
            <a:extLst>
              <a:ext uri="{FF2B5EF4-FFF2-40B4-BE49-F238E27FC236}">
                <a16:creationId xmlns:a16="http://schemas.microsoft.com/office/drawing/2014/main" id="{2B7134F7-354A-A340-BD76-DBB9950811CA}"/>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71374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7987" y="1196752"/>
            <a:ext cx="2289926"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57</a:t>
            </a:fld>
            <a:endParaRPr lang="de-DE"/>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5437" y="1340768"/>
            <a:ext cx="5358547" cy="346943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 name="TextBox 7">
            <a:extLst>
              <a:ext uri="{FF2B5EF4-FFF2-40B4-BE49-F238E27FC236}">
                <a16:creationId xmlns:a16="http://schemas.microsoft.com/office/drawing/2014/main" id="{6D51B400-54A6-C04D-8314-6C9882D9E05C}"/>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227603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815" y="1196975"/>
            <a:ext cx="672837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58</a:t>
            </a:fld>
            <a:endParaRPr lang="de-DE"/>
          </a:p>
        </p:txBody>
      </p:sp>
      <p:sp>
        <p:nvSpPr>
          <p:cNvPr id="7" name="TextBox 6">
            <a:extLst>
              <a:ext uri="{FF2B5EF4-FFF2-40B4-BE49-F238E27FC236}">
                <a16:creationId xmlns:a16="http://schemas.microsoft.com/office/drawing/2014/main" id="{BB237A7F-EBDF-CF46-8931-4E8F24F788AB}"/>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4136972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59</a:t>
            </a:fld>
            <a:endParaRPr lang="de-DE"/>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5437" y="1340768"/>
            <a:ext cx="5358547" cy="346943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543" y="1187395"/>
            <a:ext cx="2448324" cy="5178400"/>
          </a:xfrm>
          <a:prstGeom prst="rect">
            <a:avLst/>
          </a:prstGeom>
        </p:spPr>
      </p:pic>
      <p:sp>
        <p:nvSpPr>
          <p:cNvPr id="8" name="TextBox 7">
            <a:extLst>
              <a:ext uri="{FF2B5EF4-FFF2-40B4-BE49-F238E27FC236}">
                <a16:creationId xmlns:a16="http://schemas.microsoft.com/office/drawing/2014/main" id="{3B39703F-1181-A543-ACDB-88284E1947F9}"/>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18547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err="1"/>
              <a:t>Erster</a:t>
            </a:r>
            <a:r>
              <a:rPr lang="en-US" dirty="0"/>
              <a:t> Ansatz (1)</a:t>
            </a:r>
          </a:p>
        </p:txBody>
      </p:sp>
      <p:sp>
        <p:nvSpPr>
          <p:cNvPr id="48131" name="Rectangle 3"/>
          <p:cNvSpPr>
            <a:spLocks noGrp="1" noChangeArrowheads="1"/>
          </p:cNvSpPr>
          <p:nvPr>
            <p:ph idx="1"/>
          </p:nvPr>
        </p:nvSpPr>
        <p:spPr>
          <a:xfrm>
            <a:off x="457199" y="1196975"/>
            <a:ext cx="8507413" cy="4968875"/>
          </a:xfrm>
        </p:spPr>
        <p:txBody>
          <a:bodyPr>
            <a:normAutofit/>
          </a:bodyPr>
          <a:lstStyle/>
          <a:p>
            <a:r>
              <a:rPr lang="en-US" b="1" dirty="0" err="1">
                <a:solidFill>
                  <a:srgbClr val="D60093"/>
                </a:solidFill>
              </a:rPr>
              <a:t>Gegeben</a:t>
            </a:r>
            <a:r>
              <a:rPr lang="en-US" b="1" dirty="0">
                <a:solidFill>
                  <a:srgbClr val="D60093"/>
                </a:solidFill>
              </a:rPr>
              <a:t> </a:t>
            </a:r>
            <a:r>
              <a:rPr lang="en-US" b="1" dirty="0" err="1">
                <a:solidFill>
                  <a:srgbClr val="D60093"/>
                </a:solidFill>
              </a:rPr>
              <a:t>eine</a:t>
            </a:r>
            <a:r>
              <a:rPr lang="en-US" b="1" dirty="0">
                <a:solidFill>
                  <a:srgbClr val="D60093"/>
                </a:solidFill>
              </a:rPr>
              <a:t> </a:t>
            </a:r>
            <a:r>
              <a:rPr lang="en-US" b="1" dirty="0" err="1">
                <a:solidFill>
                  <a:srgbClr val="D60093"/>
                </a:solidFill>
              </a:rPr>
              <a:t>Menge</a:t>
            </a:r>
            <a:r>
              <a:rPr lang="en-US" b="1" dirty="0">
                <a:solidFill>
                  <a:srgbClr val="D60093"/>
                </a:solidFill>
              </a:rPr>
              <a:t> von </a:t>
            </a:r>
            <a:r>
              <a:rPr lang="en-US" b="1" dirty="0" err="1">
                <a:solidFill>
                  <a:srgbClr val="D60093"/>
                </a:solidFill>
              </a:rPr>
              <a:t>Schlüsseln</a:t>
            </a:r>
            <a:r>
              <a:rPr lang="en-US" b="1" dirty="0">
                <a:solidFill>
                  <a:srgbClr val="D60093"/>
                </a:solidFill>
              </a:rPr>
              <a:t> S, die </a:t>
            </a:r>
            <a:r>
              <a:rPr lang="en-US" b="1" dirty="0" err="1">
                <a:solidFill>
                  <a:srgbClr val="D60093"/>
                </a:solidFill>
              </a:rPr>
              <a:t>zur</a:t>
            </a:r>
            <a:r>
              <a:rPr lang="en-US" b="1" dirty="0">
                <a:solidFill>
                  <a:srgbClr val="D60093"/>
                </a:solidFill>
              </a:rPr>
              <a:t> </a:t>
            </a:r>
            <a:r>
              <a:rPr lang="en-US" b="1" dirty="0" err="1">
                <a:solidFill>
                  <a:srgbClr val="D60093"/>
                </a:solidFill>
              </a:rPr>
              <a:t>Filterung</a:t>
            </a:r>
            <a:r>
              <a:rPr lang="en-US" b="1" dirty="0">
                <a:solidFill>
                  <a:srgbClr val="D60093"/>
                </a:solidFill>
              </a:rPr>
              <a:t> </a:t>
            </a:r>
            <a:r>
              <a:rPr lang="en-US" b="1" dirty="0" err="1">
                <a:solidFill>
                  <a:srgbClr val="D60093"/>
                </a:solidFill>
              </a:rPr>
              <a:t>dienen</a:t>
            </a:r>
            <a:endParaRPr lang="en-US" b="1" dirty="0">
              <a:solidFill>
                <a:srgbClr val="D60093"/>
              </a:solidFill>
            </a:endParaRPr>
          </a:p>
          <a:p>
            <a:r>
              <a:rPr lang="en-US" dirty="0" err="1"/>
              <a:t>Erzeuge</a:t>
            </a:r>
            <a:r>
              <a:rPr lang="en-US" dirty="0"/>
              <a:t> </a:t>
            </a:r>
            <a:r>
              <a:rPr lang="en-US" b="1" dirty="0" err="1">
                <a:solidFill>
                  <a:srgbClr val="0000FF"/>
                </a:solidFill>
              </a:rPr>
              <a:t>Bitfeld</a:t>
            </a:r>
            <a:r>
              <a:rPr lang="en-US" b="1" dirty="0">
                <a:solidFill>
                  <a:srgbClr val="0000FF"/>
                </a:solidFill>
              </a:rPr>
              <a:t> </a:t>
            </a:r>
            <a:r>
              <a:rPr lang="en-US" b="1" i="1" dirty="0">
                <a:solidFill>
                  <a:srgbClr val="0000FF"/>
                </a:solidFill>
              </a:rPr>
              <a:t>B</a:t>
            </a:r>
            <a:r>
              <a:rPr lang="en-US" dirty="0"/>
              <a:t> </a:t>
            </a:r>
            <a:r>
              <a:rPr lang="en-US" dirty="0" err="1"/>
              <a:t>aus</a:t>
            </a:r>
            <a:r>
              <a:rPr lang="en-US" dirty="0"/>
              <a:t> </a:t>
            </a:r>
            <a:r>
              <a:rPr lang="en-US" b="1" i="1" dirty="0"/>
              <a:t>n</a:t>
            </a:r>
            <a:r>
              <a:rPr lang="en-US" dirty="0"/>
              <a:t> Bits, </a:t>
            </a:r>
            <a:r>
              <a:rPr lang="en-US" dirty="0" err="1"/>
              <a:t>anfangs</a:t>
            </a:r>
            <a:r>
              <a:rPr lang="en-US" dirty="0"/>
              <a:t> </a:t>
            </a:r>
            <a:r>
              <a:rPr lang="en-US" dirty="0" err="1"/>
              <a:t>alle</a:t>
            </a:r>
            <a:r>
              <a:rPr lang="en-US" dirty="0"/>
              <a:t> </a:t>
            </a:r>
            <a:r>
              <a:rPr lang="en-US" b="1" i="1" dirty="0">
                <a:solidFill>
                  <a:srgbClr val="0000FF"/>
                </a:solidFill>
              </a:rPr>
              <a:t>0</a:t>
            </a:r>
            <a:endParaRPr lang="en-US" b="1" dirty="0">
              <a:solidFill>
                <a:srgbClr val="0000FF"/>
              </a:solidFill>
            </a:endParaRPr>
          </a:p>
          <a:p>
            <a:r>
              <a:rPr lang="en-US" dirty="0" err="1"/>
              <a:t>Wähle</a:t>
            </a:r>
            <a:r>
              <a:rPr lang="en-US" dirty="0"/>
              <a:t> </a:t>
            </a:r>
            <a:r>
              <a:rPr lang="en-US" dirty="0" err="1"/>
              <a:t>eine</a:t>
            </a:r>
            <a:r>
              <a:rPr lang="en-US" dirty="0"/>
              <a:t> </a:t>
            </a:r>
            <a:r>
              <a:rPr lang="en-US" b="1" dirty="0">
                <a:solidFill>
                  <a:srgbClr val="008000"/>
                </a:solidFill>
              </a:rPr>
              <a:t>Hash-</a:t>
            </a:r>
            <a:r>
              <a:rPr lang="en-US" b="1" dirty="0" err="1">
                <a:solidFill>
                  <a:srgbClr val="008000"/>
                </a:solidFill>
              </a:rPr>
              <a:t>Funktion</a:t>
            </a:r>
            <a:r>
              <a:rPr lang="en-US" b="1" dirty="0">
                <a:solidFill>
                  <a:srgbClr val="008000"/>
                </a:solidFill>
              </a:rPr>
              <a:t> </a:t>
            </a:r>
            <a:r>
              <a:rPr lang="en-US" b="1" i="1" dirty="0">
                <a:solidFill>
                  <a:srgbClr val="008000"/>
                </a:solidFill>
              </a:rPr>
              <a:t>h</a:t>
            </a:r>
            <a:r>
              <a:rPr lang="en-US" dirty="0"/>
              <a:t> </a:t>
            </a:r>
            <a:r>
              <a:rPr lang="en-US" dirty="0" err="1"/>
              <a:t>mit</a:t>
            </a:r>
            <a:r>
              <a:rPr lang="en-US" dirty="0"/>
              <a:t> </a:t>
            </a:r>
            <a:r>
              <a:rPr lang="en-US" dirty="0" err="1"/>
              <a:t>Bereich</a:t>
            </a:r>
            <a:r>
              <a:rPr lang="en-US" dirty="0"/>
              <a:t> </a:t>
            </a:r>
            <a:r>
              <a:rPr lang="en-US" b="1" dirty="0">
                <a:solidFill>
                  <a:srgbClr val="008000"/>
                </a:solidFill>
              </a:rPr>
              <a:t>[</a:t>
            </a:r>
            <a:r>
              <a:rPr lang="en-US" b="1" i="1" dirty="0">
                <a:solidFill>
                  <a:srgbClr val="008000"/>
                </a:solidFill>
              </a:rPr>
              <a:t>0,n</a:t>
            </a:r>
            <a:r>
              <a:rPr lang="en-US" b="1" dirty="0">
                <a:solidFill>
                  <a:srgbClr val="008000"/>
                </a:solidFill>
              </a:rPr>
              <a:t>)</a:t>
            </a:r>
            <a:r>
              <a:rPr lang="en-US" dirty="0">
                <a:solidFill>
                  <a:srgbClr val="008000"/>
                </a:solidFill>
              </a:rPr>
              <a:t> </a:t>
            </a:r>
          </a:p>
          <a:p>
            <a:r>
              <a:rPr lang="en-US" dirty="0" err="1"/>
              <a:t>Hashe</a:t>
            </a:r>
            <a:r>
              <a:rPr lang="en-US" dirty="0"/>
              <a:t> </a:t>
            </a:r>
            <a:r>
              <a:rPr lang="en-US" dirty="0" err="1"/>
              <a:t>jedes</a:t>
            </a:r>
            <a:r>
              <a:rPr lang="en-US" dirty="0"/>
              <a:t> </a:t>
            </a:r>
            <a:r>
              <a:rPr lang="en-US" dirty="0" err="1"/>
              <a:t>Mitglied</a:t>
            </a:r>
            <a:r>
              <a:rPr lang="en-US" dirty="0"/>
              <a:t> von </a:t>
            </a:r>
            <a:r>
              <a:rPr lang="en-US" b="1" i="1" dirty="0">
                <a:solidFill>
                  <a:srgbClr val="D60093"/>
                </a:solidFill>
              </a:rPr>
              <a:t>s</a:t>
            </a:r>
            <a:r>
              <a:rPr lang="en-US" b="1" i="1" dirty="0">
                <a:solidFill>
                  <a:srgbClr val="D60093"/>
                </a:solidFill>
                <a:sym typeface="Symbol"/>
              </a:rPr>
              <a:t> </a:t>
            </a:r>
            <a:r>
              <a:rPr lang="en-US" b="1" i="1" dirty="0">
                <a:solidFill>
                  <a:srgbClr val="D60093"/>
                </a:solidFill>
              </a:rPr>
              <a:t>S</a:t>
            </a:r>
            <a:r>
              <a:rPr lang="en-US" dirty="0">
                <a:solidFill>
                  <a:srgbClr val="D60093"/>
                </a:solidFill>
              </a:rPr>
              <a:t> </a:t>
            </a:r>
            <a:r>
              <a:rPr lang="en-US" dirty="0"/>
              <a:t>auf </a:t>
            </a:r>
            <a:r>
              <a:rPr lang="en-US" dirty="0" err="1"/>
              <a:t>eines</a:t>
            </a:r>
            <a:r>
              <a:rPr lang="en-US" dirty="0"/>
              <a:t> der</a:t>
            </a:r>
            <a:br>
              <a:rPr lang="en-US" dirty="0"/>
            </a:br>
            <a:r>
              <a:rPr lang="en-US" b="1" i="1" dirty="0">
                <a:solidFill>
                  <a:srgbClr val="008000"/>
                </a:solidFill>
              </a:rPr>
              <a:t>n</a:t>
            </a:r>
            <a:r>
              <a:rPr lang="en-US" dirty="0"/>
              <a:t> </a:t>
            </a:r>
            <a:r>
              <a:rPr lang="en-US" dirty="0" err="1"/>
              <a:t>Bitfeldelemente</a:t>
            </a:r>
            <a:r>
              <a:rPr lang="en-US" dirty="0"/>
              <a:t> und </a:t>
            </a:r>
            <a:r>
              <a:rPr lang="en-US" dirty="0" err="1"/>
              <a:t>setze</a:t>
            </a:r>
            <a:r>
              <a:rPr lang="en-US" dirty="0"/>
              <a:t> das Bit auf </a:t>
            </a:r>
            <a:r>
              <a:rPr lang="en-US" b="1" dirty="0">
                <a:solidFill>
                  <a:srgbClr val="0000FF"/>
                </a:solidFill>
              </a:rPr>
              <a:t>1</a:t>
            </a:r>
            <a:r>
              <a:rPr lang="en-US" dirty="0"/>
              <a:t>: </a:t>
            </a:r>
            <a:r>
              <a:rPr lang="en-US" b="1" i="1" dirty="0">
                <a:solidFill>
                  <a:srgbClr val="0000FF"/>
                </a:solidFill>
              </a:rPr>
              <a:t>B[</a:t>
            </a:r>
            <a:r>
              <a:rPr lang="en-US" b="1" i="1" dirty="0">
                <a:solidFill>
                  <a:srgbClr val="008000"/>
                </a:solidFill>
              </a:rPr>
              <a:t>h(s)</a:t>
            </a:r>
            <a:r>
              <a:rPr lang="en-US" b="1" i="1" dirty="0">
                <a:solidFill>
                  <a:srgbClr val="0000FF"/>
                </a:solidFill>
              </a:rPr>
              <a:t>]:=1</a:t>
            </a:r>
          </a:p>
          <a:p>
            <a:r>
              <a:rPr lang="en-US" dirty="0" err="1"/>
              <a:t>Hashe</a:t>
            </a:r>
            <a:r>
              <a:rPr lang="en-US" dirty="0"/>
              <a:t> </a:t>
            </a:r>
            <a:r>
              <a:rPr lang="en-US" dirty="0" err="1"/>
              <a:t>jedes</a:t>
            </a:r>
            <a:r>
              <a:rPr lang="en-US" dirty="0"/>
              <a:t> Element </a:t>
            </a:r>
            <a:r>
              <a:rPr lang="en-US" b="1" i="1" dirty="0">
                <a:solidFill>
                  <a:srgbClr val="008000"/>
                </a:solidFill>
              </a:rPr>
              <a:t>a</a:t>
            </a:r>
            <a:r>
              <a:rPr lang="en-US" dirty="0"/>
              <a:t> des </a:t>
            </a:r>
            <a:r>
              <a:rPr lang="en-US" dirty="0" err="1"/>
              <a:t>Stroms</a:t>
            </a:r>
            <a:r>
              <a:rPr lang="en-US" dirty="0"/>
              <a:t> und </a:t>
            </a:r>
            <a:r>
              <a:rPr lang="en-US" dirty="0" err="1"/>
              <a:t>gebe</a:t>
            </a:r>
            <a:r>
              <a:rPr lang="en-US" dirty="0"/>
              <a:t> </a:t>
            </a:r>
            <a:r>
              <a:rPr lang="en-US" dirty="0" err="1"/>
              <a:t>nur</a:t>
            </a:r>
            <a:r>
              <a:rPr lang="en-US" dirty="0"/>
              <a:t> </a:t>
            </a:r>
            <a:r>
              <a:rPr lang="en-US" dirty="0" err="1"/>
              <a:t>diejenigen</a:t>
            </a:r>
            <a:r>
              <a:rPr lang="en-US" dirty="0"/>
              <a:t> </a:t>
            </a:r>
            <a:r>
              <a:rPr lang="en-US" dirty="0" err="1"/>
              <a:t>aus</a:t>
            </a:r>
            <a:r>
              <a:rPr lang="en-US" dirty="0"/>
              <a:t>, die auf </a:t>
            </a:r>
            <a:r>
              <a:rPr lang="en-US" dirty="0" err="1"/>
              <a:t>ein</a:t>
            </a:r>
            <a:r>
              <a:rPr lang="en-US" dirty="0"/>
              <a:t> Bit </a:t>
            </a:r>
            <a:r>
              <a:rPr lang="en-US" dirty="0" err="1"/>
              <a:t>hashen</a:t>
            </a:r>
            <a:r>
              <a:rPr lang="en-US" dirty="0"/>
              <a:t>, das auf </a:t>
            </a:r>
            <a:r>
              <a:rPr lang="en-US" b="1" dirty="0">
                <a:solidFill>
                  <a:srgbClr val="008000"/>
                </a:solidFill>
              </a:rPr>
              <a:t>1 </a:t>
            </a:r>
            <a:r>
              <a:rPr lang="en-US" dirty="0" err="1"/>
              <a:t>gesetzt</a:t>
            </a:r>
            <a:r>
              <a:rPr lang="en-US" dirty="0"/>
              <a:t> </a:t>
            </a:r>
            <a:r>
              <a:rPr lang="en-US" dirty="0" err="1"/>
              <a:t>ist</a:t>
            </a:r>
            <a:endParaRPr lang="en-US" b="1" dirty="0">
              <a:solidFill>
                <a:srgbClr val="008000"/>
              </a:solidFill>
            </a:endParaRPr>
          </a:p>
          <a:p>
            <a:pPr lvl="1"/>
            <a:r>
              <a:rPr lang="en-US" b="1" dirty="0" err="1">
                <a:solidFill>
                  <a:srgbClr val="FF0066"/>
                </a:solidFill>
              </a:rPr>
              <a:t>Ausgabe</a:t>
            </a:r>
            <a:r>
              <a:rPr lang="en-US" b="1" dirty="0">
                <a:solidFill>
                  <a:srgbClr val="FF0066"/>
                </a:solidFill>
              </a:rPr>
              <a:t> </a:t>
            </a:r>
            <a:r>
              <a:rPr lang="en-US" b="1" i="1" dirty="0">
                <a:solidFill>
                  <a:srgbClr val="228F46"/>
                </a:solidFill>
              </a:rPr>
              <a:t>a</a:t>
            </a:r>
            <a:r>
              <a:rPr lang="en-US" b="1" dirty="0">
                <a:solidFill>
                  <a:srgbClr val="FF0066"/>
                </a:solidFill>
              </a:rPr>
              <a:t> </a:t>
            </a:r>
            <a:r>
              <a:rPr lang="en-US" dirty="0"/>
              <a:t>falls</a:t>
            </a:r>
            <a:r>
              <a:rPr lang="en-US" b="1" dirty="0">
                <a:solidFill>
                  <a:srgbClr val="FF0066"/>
                </a:solidFill>
              </a:rPr>
              <a:t> </a:t>
            </a:r>
            <a:r>
              <a:rPr lang="en-US" b="1" dirty="0">
                <a:solidFill>
                  <a:srgbClr val="0000FF"/>
                </a:solidFill>
              </a:rPr>
              <a:t>B[</a:t>
            </a:r>
            <a:r>
              <a:rPr lang="en-US" b="1" dirty="0">
                <a:solidFill>
                  <a:srgbClr val="008000"/>
                </a:solidFill>
              </a:rPr>
              <a:t>h(a)</a:t>
            </a:r>
            <a:r>
              <a:rPr lang="en-US" b="1" dirty="0">
                <a:solidFill>
                  <a:srgbClr val="0000FF"/>
                </a:solidFill>
              </a:rPr>
              <a:t>] = 1</a:t>
            </a:r>
          </a:p>
          <a:p>
            <a:endParaRPr lang="en-US" dirty="0"/>
          </a:p>
        </p:txBody>
      </p:sp>
      <p:sp>
        <p:nvSpPr>
          <p:cNvPr id="14338" name="Slide Number Placeholder 5"/>
          <p:cNvSpPr>
            <a:spLocks noGrp="1"/>
          </p:cNvSpPr>
          <p:nvPr>
            <p:ph type="sldNum" sz="quarter" idx="12"/>
          </p:nvPr>
        </p:nvSpPr>
        <p:spPr bwMode="auto">
          <a:noFill/>
          <a:ln>
            <a:miter lim="800000"/>
            <a:headEnd/>
            <a:tailEnd/>
          </a:ln>
        </p:spPr>
        <p:txBody>
          <a:bodyPr/>
          <a:lstStyle/>
          <a:p>
            <a:fld id="{5CCEC2EE-7ACA-405E-9448-954709EA0DFF}" type="slidenum">
              <a:rPr lang="en-US" smtClean="0">
                <a:latin typeface="Calibri" pitchFamily="34" charset="0"/>
                <a:ea typeface="ＭＳ Ｐゴシック" pitchFamily="34" charset="-128"/>
              </a:rPr>
              <a:pPr/>
              <a:t>6</a:t>
            </a:fld>
            <a:endParaRPr lang="en-US" dirty="0">
              <a:latin typeface="Calibri" pitchFamily="34" charset="0"/>
              <a:ea typeface="ＭＳ Ｐゴシック" pitchFamily="34" charset="-128"/>
            </a:endParaRPr>
          </a:p>
        </p:txBody>
      </p:sp>
      <p:sp>
        <p:nvSpPr>
          <p:cNvPr id="6" name="Footer Placeholder 5">
            <a:extLst>
              <a:ext uri="{FF2B5EF4-FFF2-40B4-BE49-F238E27FC236}">
                <a16:creationId xmlns:a16="http://schemas.microsoft.com/office/drawing/2014/main" id="{CE91C68B-8E3E-C54F-AED2-B3B18A026D54}"/>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1066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9197" y="1196975"/>
            <a:ext cx="7145606"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60</a:t>
            </a:fld>
            <a:endParaRPr lang="de-DE"/>
          </a:p>
        </p:txBody>
      </p:sp>
      <p:sp>
        <p:nvSpPr>
          <p:cNvPr id="7" name="TextBox 6">
            <a:extLst>
              <a:ext uri="{FF2B5EF4-FFF2-40B4-BE49-F238E27FC236}">
                <a16:creationId xmlns:a16="http://schemas.microsoft.com/office/drawing/2014/main" id="{B12A7491-B3F8-494F-8C35-5892192200FB}"/>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233450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680" y="1196975"/>
            <a:ext cx="771864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61</a:t>
            </a:fld>
            <a:endParaRPr lang="de-DE"/>
          </a:p>
        </p:txBody>
      </p:sp>
      <p:sp>
        <p:nvSpPr>
          <p:cNvPr id="7" name="TextBox 6"/>
          <p:cNvSpPr txBox="1"/>
          <p:nvPr/>
        </p:nvSpPr>
        <p:spPr>
          <a:xfrm>
            <a:off x="4084867" y="2353991"/>
            <a:ext cx="232756" cy="369332"/>
          </a:xfrm>
          <a:prstGeom prst="rect">
            <a:avLst/>
          </a:prstGeom>
          <a:noFill/>
        </p:spPr>
        <p:txBody>
          <a:bodyPr wrap="none" rtlCol="0">
            <a:spAutoFit/>
          </a:bodyPr>
          <a:lstStyle/>
          <a:p>
            <a:r>
              <a:rPr lang="en-US"/>
              <a:t>,</a:t>
            </a:r>
          </a:p>
        </p:txBody>
      </p:sp>
      <p:sp>
        <p:nvSpPr>
          <p:cNvPr id="8" name="TextBox 7">
            <a:extLst>
              <a:ext uri="{FF2B5EF4-FFF2-40B4-BE49-F238E27FC236}">
                <a16:creationId xmlns:a16="http://schemas.microsoft.com/office/drawing/2014/main" id="{A6F9D556-5507-F14D-9422-9A93392AEEAC}"/>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
        <p:nvSpPr>
          <p:cNvPr id="3" name="TextBox 2">
            <a:extLst>
              <a:ext uri="{FF2B5EF4-FFF2-40B4-BE49-F238E27FC236}">
                <a16:creationId xmlns:a16="http://schemas.microsoft.com/office/drawing/2014/main" id="{3F8B27DB-2759-894C-B75D-D49DCE6EF93D}"/>
              </a:ext>
            </a:extLst>
          </p:cNvPr>
          <p:cNvSpPr txBox="1"/>
          <p:nvPr/>
        </p:nvSpPr>
        <p:spPr>
          <a:xfrm>
            <a:off x="2191672" y="1571358"/>
            <a:ext cx="261610" cy="307777"/>
          </a:xfrm>
          <a:prstGeom prst="rect">
            <a:avLst/>
          </a:prstGeom>
          <a:noFill/>
        </p:spPr>
        <p:txBody>
          <a:bodyPr wrap="square" rtlCol="0">
            <a:spAutoFit/>
          </a:bodyPr>
          <a:lstStyle/>
          <a:p>
            <a:r>
              <a:rPr lang="en-DE" sz="1350" dirty="0">
                <a:latin typeface="Times New Roman" panose="02020603050405020304" pitchFamily="18" charset="0"/>
                <a:cs typeface="Times New Roman" panose="02020603050405020304" pitchFamily="18" charset="0"/>
              </a:rPr>
              <a:t>0</a:t>
            </a:r>
          </a:p>
        </p:txBody>
      </p:sp>
      <p:sp>
        <p:nvSpPr>
          <p:cNvPr id="6" name="Rectangle 5">
            <a:extLst>
              <a:ext uri="{FF2B5EF4-FFF2-40B4-BE49-F238E27FC236}">
                <a16:creationId xmlns:a16="http://schemas.microsoft.com/office/drawing/2014/main" id="{CA0EFC3C-7862-164F-9BE6-2C51375A497F}"/>
              </a:ext>
            </a:extLst>
          </p:cNvPr>
          <p:cNvSpPr/>
          <p:nvPr/>
        </p:nvSpPr>
        <p:spPr>
          <a:xfrm>
            <a:off x="1015160" y="1916832"/>
            <a:ext cx="72008" cy="216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Tree>
    <p:extLst>
      <p:ext uri="{BB962C8B-B14F-4D97-AF65-F5344CB8AC3E}">
        <p14:creationId xmlns:p14="http://schemas.microsoft.com/office/powerpoint/2010/main" val="3780796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588" y="1221164"/>
            <a:ext cx="7554292" cy="4587386"/>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62</a:t>
            </a:fld>
            <a:endParaRPr lang="de-DE"/>
          </a:p>
        </p:txBody>
      </p:sp>
      <p:sp>
        <p:nvSpPr>
          <p:cNvPr id="3" name="TextBox 2"/>
          <p:cNvSpPr txBox="1"/>
          <p:nvPr/>
        </p:nvSpPr>
        <p:spPr>
          <a:xfrm>
            <a:off x="4084867" y="2353991"/>
            <a:ext cx="232756" cy="369332"/>
          </a:xfrm>
          <a:prstGeom prst="rect">
            <a:avLst/>
          </a:prstGeom>
          <a:noFill/>
        </p:spPr>
        <p:txBody>
          <a:bodyPr wrap="none" rtlCol="0">
            <a:spAutoFit/>
          </a:bodyPr>
          <a:lstStyle/>
          <a:p>
            <a:r>
              <a:rPr lang="en-US"/>
              <a:t>,</a:t>
            </a:r>
          </a:p>
        </p:txBody>
      </p:sp>
      <p:sp>
        <p:nvSpPr>
          <p:cNvPr id="7" name="TextBox 6">
            <a:extLst>
              <a:ext uri="{FF2B5EF4-FFF2-40B4-BE49-F238E27FC236}">
                <a16:creationId xmlns:a16="http://schemas.microsoft.com/office/drawing/2014/main" id="{221108A5-F50E-D840-A239-59D93C40AE63}"/>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
        <p:nvSpPr>
          <p:cNvPr id="8" name="TextBox 7">
            <a:extLst>
              <a:ext uri="{FF2B5EF4-FFF2-40B4-BE49-F238E27FC236}">
                <a16:creationId xmlns:a16="http://schemas.microsoft.com/office/drawing/2014/main" id="{8C949E89-A628-0B43-8266-EB281F07EF31}"/>
              </a:ext>
            </a:extLst>
          </p:cNvPr>
          <p:cNvSpPr txBox="1"/>
          <p:nvPr/>
        </p:nvSpPr>
        <p:spPr>
          <a:xfrm>
            <a:off x="2191672" y="1571358"/>
            <a:ext cx="261610" cy="307777"/>
          </a:xfrm>
          <a:prstGeom prst="rect">
            <a:avLst/>
          </a:prstGeom>
          <a:noFill/>
        </p:spPr>
        <p:txBody>
          <a:bodyPr wrap="square" rtlCol="0">
            <a:spAutoFit/>
          </a:bodyPr>
          <a:lstStyle/>
          <a:p>
            <a:r>
              <a:rPr lang="en-DE" sz="1350" dirty="0">
                <a:latin typeface="Times New Roman" panose="02020603050405020304" pitchFamily="18" charset="0"/>
                <a:cs typeface="Times New Roman" panose="02020603050405020304" pitchFamily="18" charset="0"/>
              </a:rPr>
              <a:t>0</a:t>
            </a:r>
          </a:p>
        </p:txBody>
      </p:sp>
      <p:sp>
        <p:nvSpPr>
          <p:cNvPr id="9" name="Rectangle 8">
            <a:extLst>
              <a:ext uri="{FF2B5EF4-FFF2-40B4-BE49-F238E27FC236}">
                <a16:creationId xmlns:a16="http://schemas.microsoft.com/office/drawing/2014/main" id="{C701D615-8393-3E43-9807-4376EBD0B408}"/>
              </a:ext>
            </a:extLst>
          </p:cNvPr>
          <p:cNvSpPr/>
          <p:nvPr/>
        </p:nvSpPr>
        <p:spPr>
          <a:xfrm>
            <a:off x="1015160" y="1916832"/>
            <a:ext cx="72008" cy="216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Tree>
    <p:extLst>
      <p:ext uri="{BB962C8B-B14F-4D97-AF65-F5344CB8AC3E}">
        <p14:creationId xmlns:p14="http://schemas.microsoft.com/office/powerpoint/2010/main" val="3604347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404" y="1196975"/>
            <a:ext cx="7601548"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63</a:t>
            </a:fld>
            <a:endParaRPr lang="de-DE"/>
          </a:p>
        </p:txBody>
      </p:sp>
      <p:sp>
        <p:nvSpPr>
          <p:cNvPr id="7" name="TextBox 6"/>
          <p:cNvSpPr txBox="1"/>
          <p:nvPr/>
        </p:nvSpPr>
        <p:spPr>
          <a:xfrm>
            <a:off x="4084867" y="2353991"/>
            <a:ext cx="232756" cy="369332"/>
          </a:xfrm>
          <a:prstGeom prst="rect">
            <a:avLst/>
          </a:prstGeom>
          <a:noFill/>
        </p:spPr>
        <p:txBody>
          <a:bodyPr wrap="none" rtlCol="0">
            <a:spAutoFit/>
          </a:bodyPr>
          <a:lstStyle/>
          <a:p>
            <a:r>
              <a:rPr lang="en-US"/>
              <a:t>,</a:t>
            </a:r>
          </a:p>
        </p:txBody>
      </p:sp>
      <p:sp>
        <p:nvSpPr>
          <p:cNvPr id="9" name="TextBox 8">
            <a:extLst>
              <a:ext uri="{FF2B5EF4-FFF2-40B4-BE49-F238E27FC236}">
                <a16:creationId xmlns:a16="http://schemas.microsoft.com/office/drawing/2014/main" id="{1B2B0A80-921C-074A-988A-C3BDA1621A94}"/>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
        <p:nvSpPr>
          <p:cNvPr id="10" name="TextBox 9">
            <a:extLst>
              <a:ext uri="{FF2B5EF4-FFF2-40B4-BE49-F238E27FC236}">
                <a16:creationId xmlns:a16="http://schemas.microsoft.com/office/drawing/2014/main" id="{015A9D77-26C4-8B4C-9EC4-79F5041CBC42}"/>
              </a:ext>
            </a:extLst>
          </p:cNvPr>
          <p:cNvSpPr txBox="1"/>
          <p:nvPr/>
        </p:nvSpPr>
        <p:spPr>
          <a:xfrm>
            <a:off x="2179372" y="1579558"/>
            <a:ext cx="261610" cy="307777"/>
          </a:xfrm>
          <a:prstGeom prst="rect">
            <a:avLst/>
          </a:prstGeom>
          <a:noFill/>
        </p:spPr>
        <p:txBody>
          <a:bodyPr wrap="square" rtlCol="0">
            <a:spAutoFit/>
          </a:bodyPr>
          <a:lstStyle/>
          <a:p>
            <a:r>
              <a:rPr lang="en-DE" sz="1350" dirty="0">
                <a:latin typeface="Times New Roman" panose="02020603050405020304" pitchFamily="18" charset="0"/>
                <a:cs typeface="Times New Roman" panose="02020603050405020304" pitchFamily="18" charset="0"/>
              </a:rPr>
              <a:t>0</a:t>
            </a:r>
          </a:p>
        </p:txBody>
      </p:sp>
      <p:sp>
        <p:nvSpPr>
          <p:cNvPr id="11" name="Rectangle 10">
            <a:extLst>
              <a:ext uri="{FF2B5EF4-FFF2-40B4-BE49-F238E27FC236}">
                <a16:creationId xmlns:a16="http://schemas.microsoft.com/office/drawing/2014/main" id="{95253EE6-EBE0-2C43-904B-EF9BA0A16F09}"/>
              </a:ext>
            </a:extLst>
          </p:cNvPr>
          <p:cNvSpPr/>
          <p:nvPr/>
        </p:nvSpPr>
        <p:spPr>
          <a:xfrm>
            <a:off x="1015160" y="1916832"/>
            <a:ext cx="72008" cy="216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Tree>
    <p:extLst>
      <p:ext uri="{BB962C8B-B14F-4D97-AF65-F5344CB8AC3E}">
        <p14:creationId xmlns:p14="http://schemas.microsoft.com/office/powerpoint/2010/main" val="2399993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Eine</a:t>
            </a:r>
            <a:r>
              <a:rPr lang="en-US" dirty="0"/>
              <a:t> </a:t>
            </a:r>
            <a:r>
              <a:rPr lang="en-US" dirty="0" err="1"/>
              <a:t>bekannte</a:t>
            </a:r>
            <a:r>
              <a:rPr lang="en-US" dirty="0"/>
              <a:t> LSH-</a:t>
            </a:r>
            <a:r>
              <a:rPr lang="en-US" dirty="0" err="1"/>
              <a:t>Variante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850" y="1433512"/>
            <a:ext cx="7988300" cy="44958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64</a:t>
            </a:fld>
            <a:endParaRPr lang="de-DE"/>
          </a:p>
        </p:txBody>
      </p:sp>
      <p:sp>
        <p:nvSpPr>
          <p:cNvPr id="7" name="Rectangle 6"/>
          <p:cNvSpPr/>
          <p:nvPr/>
        </p:nvSpPr>
        <p:spPr>
          <a:xfrm>
            <a:off x="2411760" y="6258037"/>
            <a:ext cx="4572000" cy="400110"/>
          </a:xfrm>
          <a:prstGeom prst="rect">
            <a:avLst/>
          </a:prstGeom>
        </p:spPr>
        <p:txBody>
          <a:bodyPr>
            <a:spAutoFit/>
          </a:bodyPr>
          <a:lstStyle/>
          <a:p>
            <a:r>
              <a:rPr lang="en-US" sz="1000" dirty="0">
                <a:solidFill>
                  <a:srgbClr val="0F05FF"/>
                </a:solidFill>
                <a:latin typeface="+mn-lt"/>
              </a:rPr>
              <a:t>M. </a:t>
            </a:r>
            <a:r>
              <a:rPr lang="en-US" sz="1000" dirty="0" err="1">
                <a:solidFill>
                  <a:srgbClr val="0F05FF"/>
                </a:solidFill>
                <a:latin typeface="+mn-lt"/>
              </a:rPr>
              <a:t>Datar</a:t>
            </a:r>
            <a:r>
              <a:rPr lang="en-US" sz="1000" dirty="0">
                <a:solidFill>
                  <a:srgbClr val="0F05FF"/>
                </a:solidFill>
                <a:latin typeface="+mn-lt"/>
              </a:rPr>
              <a:t> et al.: Locality-sensitive hashing scheme based on p-stable distributions. </a:t>
            </a:r>
          </a:p>
          <a:p>
            <a:r>
              <a:rPr lang="en-US" sz="1000" dirty="0">
                <a:solidFill>
                  <a:srgbClr val="0F05FF"/>
                </a:solidFill>
                <a:latin typeface="+mn-lt"/>
              </a:rPr>
              <a:t>Symposium on Computational Geometry, </a:t>
            </a:r>
            <a:r>
              <a:rPr lang="en-US" sz="1000" b="1" dirty="0">
                <a:solidFill>
                  <a:srgbClr val="FF0000"/>
                </a:solidFill>
                <a:latin typeface="+mn-lt"/>
              </a:rPr>
              <a:t>2004</a:t>
            </a:r>
            <a:r>
              <a:rPr lang="en-US" sz="1000" dirty="0">
                <a:solidFill>
                  <a:srgbClr val="0F05FF"/>
                </a:solidFill>
                <a:latin typeface="+mn-lt"/>
              </a:rPr>
              <a:t>.</a:t>
            </a:r>
            <a:endParaRPr lang="en-US" sz="1000" dirty="0">
              <a:solidFill>
                <a:srgbClr val="0F05FF"/>
              </a:solidFill>
              <a:effectLst/>
              <a:latin typeface="+mn-lt"/>
            </a:endParaRPr>
          </a:p>
        </p:txBody>
      </p:sp>
    </p:spTree>
    <p:extLst>
      <p:ext uri="{BB962C8B-B14F-4D97-AF65-F5344CB8AC3E}">
        <p14:creationId xmlns:p14="http://schemas.microsoft.com/office/powerpoint/2010/main" val="27895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Objekte</a:t>
            </a:r>
            <a:r>
              <a:rPr lang="en-US" dirty="0"/>
              <a:t> den Hash-Buckets </a:t>
            </a:r>
            <a:r>
              <a:rPr lang="en-US" dirty="0" err="1"/>
              <a:t>zuweisen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850" y="1293812"/>
            <a:ext cx="7988300" cy="47752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65</a:t>
            </a:fld>
            <a:endParaRPr lang="de-DE"/>
          </a:p>
        </p:txBody>
      </p:sp>
      <p:sp>
        <p:nvSpPr>
          <p:cNvPr id="3" name="Rectangle 2"/>
          <p:cNvSpPr/>
          <p:nvPr/>
        </p:nvSpPr>
        <p:spPr>
          <a:xfrm>
            <a:off x="577850" y="5229200"/>
            <a:ext cx="7988300" cy="7200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3AC3931D-9572-8A48-9018-2C6825487D23}"/>
              </a:ext>
            </a:extLst>
          </p:cNvPr>
          <p:cNvSpPr txBox="1"/>
          <p:nvPr/>
        </p:nvSpPr>
        <p:spPr>
          <a:xfrm>
            <a:off x="4860032" y="4797152"/>
            <a:ext cx="3118098" cy="369332"/>
          </a:xfrm>
          <a:prstGeom prst="rect">
            <a:avLst/>
          </a:prstGeom>
          <a:noFill/>
        </p:spPr>
        <p:txBody>
          <a:bodyPr wrap="none" rtlCol="0">
            <a:spAutoFit/>
          </a:bodyPr>
          <a:lstStyle/>
          <a:p>
            <a:r>
              <a:rPr lang="de-DE" dirty="0"/>
              <a:t>Mehrdimensionale Hashtabelle</a:t>
            </a:r>
          </a:p>
        </p:txBody>
      </p:sp>
      <p:sp>
        <p:nvSpPr>
          <p:cNvPr id="8" name="TextBox 7">
            <a:extLst>
              <a:ext uri="{FF2B5EF4-FFF2-40B4-BE49-F238E27FC236}">
                <a16:creationId xmlns:a16="http://schemas.microsoft.com/office/drawing/2014/main" id="{06F48CA8-C3F7-324A-B190-E656E38D0C1A}"/>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34037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Suche</a:t>
            </a:r>
            <a:r>
              <a:rPr lang="en-US" dirty="0"/>
              <a:t> </a:t>
            </a:r>
            <a:r>
              <a:rPr lang="en-US" dirty="0" err="1"/>
              <a:t>nach</a:t>
            </a:r>
            <a:r>
              <a:rPr lang="en-US" dirty="0"/>
              <a:t> </a:t>
            </a:r>
            <a:r>
              <a:rPr lang="en-US" dirty="0" err="1"/>
              <a:t>ähnlichen</a:t>
            </a:r>
            <a:r>
              <a:rPr lang="en-US" dirty="0"/>
              <a:t> </a:t>
            </a:r>
            <a:r>
              <a:rPr lang="en-US" dirty="0" err="1"/>
              <a:t>Objekten</a:t>
            </a:r>
            <a:r>
              <a:rPr lang="en-US" dirty="0"/>
              <a:t>: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50" y="1382712"/>
            <a:ext cx="7937500" cy="45974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66</a:t>
            </a:fld>
            <a:endParaRPr lang="de-DE"/>
          </a:p>
        </p:txBody>
      </p:sp>
      <p:sp>
        <p:nvSpPr>
          <p:cNvPr id="7" name="TextBox 6"/>
          <p:cNvSpPr txBox="1"/>
          <p:nvPr/>
        </p:nvSpPr>
        <p:spPr>
          <a:xfrm>
            <a:off x="5220072" y="4931876"/>
            <a:ext cx="232756" cy="369332"/>
          </a:xfrm>
          <a:prstGeom prst="rect">
            <a:avLst/>
          </a:prstGeom>
          <a:noFill/>
        </p:spPr>
        <p:txBody>
          <a:bodyPr wrap="none" rtlCol="0">
            <a:spAutoFit/>
          </a:bodyPr>
          <a:lstStyle/>
          <a:p>
            <a:r>
              <a:rPr lang="en-US"/>
              <a:t>,</a:t>
            </a:r>
          </a:p>
        </p:txBody>
      </p:sp>
      <p:sp>
        <p:nvSpPr>
          <p:cNvPr id="3" name="Rectangle 2"/>
          <p:cNvSpPr/>
          <p:nvPr/>
        </p:nvSpPr>
        <p:spPr>
          <a:xfrm>
            <a:off x="603250" y="4509120"/>
            <a:ext cx="3752726" cy="4227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5DB672F3-D066-454F-AEAE-735B67AF343C}"/>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886636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Mehrere</a:t>
            </a:r>
            <a:r>
              <a:rPr lang="en-US" dirty="0"/>
              <a:t> </a:t>
            </a:r>
            <a:r>
              <a:rPr lang="en-US" dirty="0" err="1"/>
              <a:t>Hashtabellen</a:t>
            </a:r>
            <a:r>
              <a:rPr lang="en-US" dirty="0"/>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700" y="1465262"/>
            <a:ext cx="7340600" cy="44323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67</a:t>
            </a:fld>
            <a:endParaRPr lang="de-DE"/>
          </a:p>
        </p:txBody>
      </p:sp>
      <p:sp>
        <p:nvSpPr>
          <p:cNvPr id="3" name="TextBox 2">
            <a:extLst>
              <a:ext uri="{FF2B5EF4-FFF2-40B4-BE49-F238E27FC236}">
                <a16:creationId xmlns:a16="http://schemas.microsoft.com/office/drawing/2014/main" id="{684196BE-E46E-0049-9EBE-080E3E276C0A}"/>
              </a:ext>
            </a:extLst>
          </p:cNvPr>
          <p:cNvSpPr txBox="1"/>
          <p:nvPr/>
        </p:nvSpPr>
        <p:spPr>
          <a:xfrm>
            <a:off x="901700" y="1558533"/>
            <a:ext cx="7173887" cy="830997"/>
          </a:xfrm>
          <a:prstGeom prst="rect">
            <a:avLst/>
          </a:prstGeom>
          <a:solidFill>
            <a:schemeClr val="bg1"/>
          </a:solidFill>
        </p:spPr>
        <p:txBody>
          <a:bodyPr wrap="none" rtlCol="0">
            <a:spAutoFit/>
          </a:bodyPr>
          <a:lstStyle/>
          <a:p>
            <a:r>
              <a:rPr lang="de-DE" sz="2400" dirty="0"/>
              <a:t>Benutze mehrere mehrdimensionale Hashtabellen, </a:t>
            </a:r>
            <a:br>
              <a:rPr lang="de-DE" sz="2400" dirty="0"/>
            </a:br>
            <a:r>
              <a:rPr lang="de-DE" sz="2400" dirty="0"/>
              <a:t>um die Wahrscheinlichkeit von Kollisionen zu vergrößern</a:t>
            </a:r>
          </a:p>
        </p:txBody>
      </p:sp>
      <p:sp>
        <p:nvSpPr>
          <p:cNvPr id="7" name="TextBox 6">
            <a:extLst>
              <a:ext uri="{FF2B5EF4-FFF2-40B4-BE49-F238E27FC236}">
                <a16:creationId xmlns:a16="http://schemas.microsoft.com/office/drawing/2014/main" id="{DD71C7F5-1191-6C41-B127-323F32F5BCBF}"/>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098853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t>Anfrageverarbeitung</a:t>
            </a:r>
            <a:r>
              <a:rPr lang="en-US" sz="2800" dirty="0"/>
              <a:t>: </a:t>
            </a:r>
            <a:r>
              <a:rPr lang="en-US" sz="2800" dirty="0" err="1"/>
              <a:t>Suche</a:t>
            </a:r>
            <a:r>
              <a:rPr lang="en-US" sz="2800" dirty="0"/>
              <a:t> der K </a:t>
            </a:r>
            <a:r>
              <a:rPr lang="en-US" sz="2800" dirty="0" err="1"/>
              <a:t>nächsten</a:t>
            </a:r>
            <a:r>
              <a:rPr lang="en-US" sz="2800" dirty="0"/>
              <a:t> </a:t>
            </a:r>
            <a:r>
              <a:rPr lang="en-US" sz="2800" dirty="0" err="1"/>
              <a:t>Nachbarn</a:t>
            </a:r>
            <a:r>
              <a:rPr lang="en-US" sz="2800" dirty="0"/>
              <a:t> </a:t>
            </a:r>
            <a:br>
              <a:rPr lang="en-US" sz="2800" dirty="0"/>
            </a:b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0" y="1668462"/>
            <a:ext cx="7429500" cy="40259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68</a:t>
            </a:fld>
            <a:endParaRPr lang="de-DE"/>
          </a:p>
        </p:txBody>
      </p:sp>
      <p:sp>
        <p:nvSpPr>
          <p:cNvPr id="7" name="TextBox 6">
            <a:extLst>
              <a:ext uri="{FF2B5EF4-FFF2-40B4-BE49-F238E27FC236}">
                <a16:creationId xmlns:a16="http://schemas.microsoft.com/office/drawing/2014/main" id="{984B4BA9-10C6-E94C-86F3-6E8938DC0236}"/>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778697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Beobachtungen</a:t>
            </a:r>
            <a:r>
              <a:rPr lang="en-US" dirty="0"/>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50" y="1357312"/>
            <a:ext cx="7962900" cy="46482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69</a:t>
            </a:fld>
            <a:endParaRPr lang="de-DE"/>
          </a:p>
        </p:txBody>
      </p:sp>
      <p:sp>
        <p:nvSpPr>
          <p:cNvPr id="7" name="TextBox 6">
            <a:extLst>
              <a:ext uri="{FF2B5EF4-FFF2-40B4-BE49-F238E27FC236}">
                <a16:creationId xmlns:a16="http://schemas.microsoft.com/office/drawing/2014/main" id="{A8F3E09B-84FE-D244-A83D-999C8A55DB02}"/>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54678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de-DE" dirty="0"/>
              <a:t>Erster Ansatz (2)</a:t>
            </a:r>
          </a:p>
        </p:txBody>
      </p:sp>
      <p:sp>
        <p:nvSpPr>
          <p:cNvPr id="16" name="Content Placeholder 15"/>
          <p:cNvSpPr>
            <a:spLocks noGrp="1"/>
          </p:cNvSpPr>
          <p:nvPr>
            <p:ph idx="1"/>
          </p:nvPr>
        </p:nvSpPr>
        <p:spPr>
          <a:xfrm>
            <a:off x="468312" y="5301208"/>
            <a:ext cx="8640191" cy="1033534"/>
          </a:xfrm>
        </p:spPr>
        <p:txBody>
          <a:bodyPr>
            <a:normAutofit lnSpcReduction="10000"/>
          </a:bodyPr>
          <a:lstStyle/>
          <a:p>
            <a:pPr marL="0" indent="0">
              <a:buNone/>
            </a:pPr>
            <a:r>
              <a:rPr lang="de-DE" sz="2000" b="1" dirty="0">
                <a:solidFill>
                  <a:srgbClr val="0000FF"/>
                </a:solidFill>
              </a:rPr>
              <a:t>Verfahren erzeugt falsch-positive aber keine falsch-negativen Ausgaben</a:t>
            </a:r>
          </a:p>
          <a:p>
            <a:r>
              <a:rPr lang="de-DE" sz="2000" dirty="0"/>
              <a:t>Falls Element in </a:t>
            </a:r>
            <a:r>
              <a:rPr lang="de-DE" sz="2000" b="1" i="1" dirty="0"/>
              <a:t>S</a:t>
            </a:r>
            <a:r>
              <a:rPr lang="de-DE" sz="2000" dirty="0"/>
              <a:t>, wird es sicher ausgegeben, </a:t>
            </a:r>
            <a:br>
              <a:rPr lang="de-DE" sz="2000" dirty="0"/>
            </a:br>
            <a:r>
              <a:rPr lang="de-DE" sz="2000" dirty="0"/>
              <a:t>ansonsten möglicherweise auch</a:t>
            </a:r>
          </a:p>
        </p:txBody>
      </p:sp>
      <p:sp>
        <p:nvSpPr>
          <p:cNvPr id="15362" name="Slide Number Placeholder 4"/>
          <p:cNvSpPr>
            <a:spLocks noGrp="1"/>
          </p:cNvSpPr>
          <p:nvPr>
            <p:ph type="sldNum" sz="quarter" idx="12"/>
          </p:nvPr>
        </p:nvSpPr>
        <p:spPr bwMode="auto">
          <a:noFill/>
          <a:ln>
            <a:miter lim="800000"/>
            <a:headEnd/>
            <a:tailEnd/>
          </a:ln>
        </p:spPr>
        <p:txBody>
          <a:bodyPr/>
          <a:lstStyle/>
          <a:p>
            <a:fld id="{5531ADCE-E1D3-474D-A46E-18568BB54279}" type="slidenum">
              <a:rPr lang="de-DE" smtClean="0">
                <a:latin typeface="Calibri" pitchFamily="34" charset="0"/>
                <a:ea typeface="ＭＳ Ｐゴシック" pitchFamily="34" charset="-128"/>
              </a:rPr>
              <a:pPr/>
              <a:t>7</a:t>
            </a:fld>
            <a:endParaRPr lang="de-DE" dirty="0">
              <a:latin typeface="Calibri" pitchFamily="34" charset="0"/>
              <a:ea typeface="ＭＳ Ｐゴシック" pitchFamily="34" charset="-128"/>
            </a:endParaRPr>
          </a:p>
        </p:txBody>
      </p:sp>
      <p:sp>
        <p:nvSpPr>
          <p:cNvPr id="15364" name="AutoShape 3"/>
          <p:cNvSpPr>
            <a:spLocks noChangeArrowheads="1"/>
          </p:cNvSpPr>
          <p:nvPr/>
        </p:nvSpPr>
        <p:spPr bwMode="auto">
          <a:xfrm rot="-5403089">
            <a:off x="2019300" y="1638848"/>
            <a:ext cx="1752600" cy="1219200"/>
          </a:xfrm>
          <a:custGeom>
            <a:avLst/>
            <a:gdLst>
              <a:gd name="T0" fmla="*/ 1575555 w 21600"/>
              <a:gd name="T1" fmla="*/ 609600 h 21600"/>
              <a:gd name="T2" fmla="*/ 876300 w 21600"/>
              <a:gd name="T3" fmla="*/ 1219200 h 21600"/>
              <a:gd name="T4" fmla="*/ 177045 w 21600"/>
              <a:gd name="T5" fmla="*/ 609600 h 21600"/>
              <a:gd name="T6" fmla="*/ 876300 w 21600"/>
              <a:gd name="T7" fmla="*/ 0 h 21600"/>
              <a:gd name="T8" fmla="*/ 0 60000 65536"/>
              <a:gd name="T9" fmla="*/ 0 60000 65536"/>
              <a:gd name="T10" fmla="*/ 0 60000 65536"/>
              <a:gd name="T11" fmla="*/ 0 60000 65536"/>
              <a:gd name="T12" fmla="*/ 3982 w 21600"/>
              <a:gd name="T13" fmla="*/ 3982 h 21600"/>
              <a:gd name="T14" fmla="*/ 17618 w 21600"/>
              <a:gd name="T15" fmla="*/ 17618 h 21600"/>
            </a:gdLst>
            <a:ahLst/>
            <a:cxnLst>
              <a:cxn ang="T8">
                <a:pos x="T0" y="T1"/>
              </a:cxn>
              <a:cxn ang="T9">
                <a:pos x="T2" y="T3"/>
              </a:cxn>
              <a:cxn ang="T10">
                <a:pos x="T4" y="T5"/>
              </a:cxn>
              <a:cxn ang="T11">
                <a:pos x="T6" y="T7"/>
              </a:cxn>
            </a:cxnLst>
            <a:rect l="T12" t="T13" r="T14" b="T15"/>
            <a:pathLst>
              <a:path w="21600" h="21600">
                <a:moveTo>
                  <a:pt x="0" y="0"/>
                </a:moveTo>
                <a:lnTo>
                  <a:pt x="4363" y="21600"/>
                </a:lnTo>
                <a:lnTo>
                  <a:pt x="17237" y="21600"/>
                </a:lnTo>
                <a:lnTo>
                  <a:pt x="21600" y="0"/>
                </a:lnTo>
                <a:close/>
              </a:path>
            </a:pathLst>
          </a:custGeom>
          <a:solidFill>
            <a:srgbClr val="FFCC00">
              <a:alpha val="50195"/>
            </a:srgbClr>
          </a:solidFill>
          <a:ln w="9525">
            <a:solidFill>
              <a:schemeClr val="tx1"/>
            </a:solidFill>
            <a:miter lim="800000"/>
            <a:headEnd/>
            <a:tailEnd/>
          </a:ln>
        </p:spPr>
        <p:txBody>
          <a:bodyPr vert="eaVert" wrap="none" anchor="ctr"/>
          <a:lstStyle/>
          <a:p>
            <a:pPr algn="ctr"/>
            <a:r>
              <a:rPr lang="de-DE" dirty="0"/>
              <a:t>Filter</a:t>
            </a:r>
          </a:p>
        </p:txBody>
      </p:sp>
      <p:sp>
        <p:nvSpPr>
          <p:cNvPr id="15365" name="Text Box 4"/>
          <p:cNvSpPr txBox="1">
            <a:spLocks noChangeArrowheads="1"/>
          </p:cNvSpPr>
          <p:nvPr/>
        </p:nvSpPr>
        <p:spPr bwMode="auto">
          <a:xfrm>
            <a:off x="179512" y="2060848"/>
            <a:ext cx="2056973" cy="400110"/>
          </a:xfrm>
          <a:prstGeom prst="rect">
            <a:avLst/>
          </a:prstGeom>
          <a:noFill/>
          <a:ln w="9525">
            <a:noFill/>
            <a:miter lim="800000"/>
            <a:headEnd/>
            <a:tailEnd/>
          </a:ln>
        </p:spPr>
        <p:txBody>
          <a:bodyPr wrap="none">
            <a:spAutoFit/>
          </a:bodyPr>
          <a:lstStyle/>
          <a:p>
            <a:r>
              <a:rPr lang="de-DE" sz="2000" b="1" dirty="0">
                <a:solidFill>
                  <a:srgbClr val="D60093"/>
                </a:solidFill>
              </a:rPr>
              <a:t>Eingabeelement</a:t>
            </a:r>
          </a:p>
        </p:txBody>
      </p:sp>
      <p:sp>
        <p:nvSpPr>
          <p:cNvPr id="15366" name="Rectangle 5"/>
          <p:cNvSpPr>
            <a:spLocks noChangeArrowheads="1"/>
          </p:cNvSpPr>
          <p:nvPr/>
        </p:nvSpPr>
        <p:spPr bwMode="auto">
          <a:xfrm>
            <a:off x="1790385" y="3658148"/>
            <a:ext cx="2209800" cy="457200"/>
          </a:xfrm>
          <a:prstGeom prst="rect">
            <a:avLst/>
          </a:prstGeom>
          <a:solidFill>
            <a:srgbClr val="FF99CC">
              <a:alpha val="50195"/>
            </a:srgbClr>
          </a:solidFill>
          <a:ln w="9525">
            <a:solidFill>
              <a:schemeClr val="tx1"/>
            </a:solidFill>
            <a:miter lim="800000"/>
            <a:headEnd/>
            <a:tailEnd/>
          </a:ln>
        </p:spPr>
        <p:txBody>
          <a:bodyPr wrap="none" anchor="ctr"/>
          <a:lstStyle/>
          <a:p>
            <a:pPr algn="ctr"/>
            <a:r>
              <a:rPr lang="de-DE" dirty="0">
                <a:latin typeface="Tahoma" pitchFamily="34" charset="0"/>
                <a:ea typeface="Tahoma" pitchFamily="34" charset="0"/>
                <a:cs typeface="Tahoma" pitchFamily="34" charset="0"/>
              </a:rPr>
              <a:t>0010001011000</a:t>
            </a:r>
          </a:p>
        </p:txBody>
      </p:sp>
      <p:grpSp>
        <p:nvGrpSpPr>
          <p:cNvPr id="2" name="Group 12"/>
          <p:cNvGrpSpPr>
            <a:grpSpLocks/>
          </p:cNvGrpSpPr>
          <p:nvPr/>
        </p:nvGrpSpPr>
        <p:grpSpPr bwMode="auto">
          <a:xfrm>
            <a:off x="1676400" y="1675361"/>
            <a:ext cx="6999302" cy="2101849"/>
            <a:chOff x="1056" y="1391"/>
            <a:chExt cx="4409" cy="1324"/>
          </a:xfrm>
        </p:grpSpPr>
        <p:sp>
          <p:nvSpPr>
            <p:cNvPr id="15372" name="Line 6"/>
            <p:cNvSpPr>
              <a:spLocks noChangeShapeType="1"/>
            </p:cNvSpPr>
            <p:nvPr/>
          </p:nvSpPr>
          <p:spPr bwMode="auto">
            <a:xfrm>
              <a:off x="1056" y="1824"/>
              <a:ext cx="995" cy="891"/>
            </a:xfrm>
            <a:prstGeom prst="line">
              <a:avLst/>
            </a:prstGeom>
            <a:noFill/>
            <a:ln w="9525">
              <a:solidFill>
                <a:schemeClr val="tx1"/>
              </a:solidFill>
              <a:round/>
              <a:headEnd/>
              <a:tailEnd type="triangle" w="med" len="med"/>
            </a:ln>
          </p:spPr>
          <p:txBody>
            <a:bodyPr/>
            <a:lstStyle/>
            <a:p>
              <a:endParaRPr lang="de-DE" dirty="0"/>
            </a:p>
          </p:txBody>
        </p:sp>
        <p:sp>
          <p:nvSpPr>
            <p:cNvPr id="15373" name="Line 7"/>
            <p:cNvSpPr>
              <a:spLocks noChangeShapeType="1"/>
            </p:cNvSpPr>
            <p:nvPr/>
          </p:nvSpPr>
          <p:spPr bwMode="auto">
            <a:xfrm flipV="1">
              <a:off x="2057" y="1680"/>
              <a:ext cx="477" cy="1023"/>
            </a:xfrm>
            <a:prstGeom prst="line">
              <a:avLst/>
            </a:prstGeom>
            <a:noFill/>
            <a:ln w="9525">
              <a:solidFill>
                <a:schemeClr val="tx1"/>
              </a:solidFill>
              <a:round/>
              <a:headEnd/>
              <a:tailEnd type="triangle" w="med" len="med"/>
            </a:ln>
          </p:spPr>
          <p:txBody>
            <a:bodyPr/>
            <a:lstStyle/>
            <a:p>
              <a:endParaRPr lang="de-DE" dirty="0"/>
            </a:p>
          </p:txBody>
        </p:sp>
        <p:sp>
          <p:nvSpPr>
            <p:cNvPr id="15374" name="Text Box 8"/>
            <p:cNvSpPr txBox="1">
              <a:spLocks noChangeArrowheads="1"/>
            </p:cNvSpPr>
            <p:nvPr/>
          </p:nvSpPr>
          <p:spPr bwMode="auto">
            <a:xfrm>
              <a:off x="2651" y="1391"/>
              <a:ext cx="2814" cy="582"/>
            </a:xfrm>
            <a:prstGeom prst="rect">
              <a:avLst/>
            </a:prstGeom>
            <a:noFill/>
            <a:ln w="9525">
              <a:noFill/>
              <a:miter lim="800000"/>
              <a:headEnd/>
              <a:tailEnd/>
            </a:ln>
          </p:spPr>
          <p:txBody>
            <a:bodyPr wrap="none">
              <a:spAutoFit/>
            </a:bodyPr>
            <a:lstStyle/>
            <a:p>
              <a:r>
                <a:rPr lang="de-DE" b="1" dirty="0">
                  <a:solidFill>
                    <a:srgbClr val="008000"/>
                  </a:solidFill>
                  <a:latin typeface="Arial" pitchFamily="34" charset="0"/>
                  <a:cs typeface="Arial" pitchFamily="34" charset="0"/>
                </a:rPr>
                <a:t>Gebe Element aus, es könnte in </a:t>
              </a:r>
              <a:r>
                <a:rPr lang="de-DE" b="1" i="1" dirty="0">
                  <a:solidFill>
                    <a:srgbClr val="008000"/>
                  </a:solidFill>
                  <a:latin typeface="Arial" pitchFamily="34" charset="0"/>
                  <a:cs typeface="Arial" pitchFamily="34" charset="0"/>
                </a:rPr>
                <a:t>S</a:t>
              </a:r>
              <a:r>
                <a:rPr lang="de-DE" b="1" dirty="0">
                  <a:solidFill>
                    <a:srgbClr val="008000"/>
                  </a:solidFill>
                  <a:latin typeface="Arial" pitchFamily="34" charset="0"/>
                  <a:cs typeface="Arial" pitchFamily="34" charset="0"/>
                </a:rPr>
                <a:t> sein.</a:t>
              </a:r>
            </a:p>
            <a:p>
              <a:r>
                <a:rPr lang="de-DE" dirty="0">
                  <a:solidFill>
                    <a:srgbClr val="008000"/>
                  </a:solidFill>
                  <a:latin typeface="Arial" pitchFamily="34" charset="0"/>
                  <a:cs typeface="Arial" pitchFamily="34" charset="0"/>
                </a:rPr>
                <a:t>Es </a:t>
              </a:r>
              <a:r>
                <a:rPr lang="de-DE" dirty="0" err="1">
                  <a:solidFill>
                    <a:srgbClr val="008000"/>
                  </a:solidFill>
                  <a:latin typeface="Arial" pitchFamily="34" charset="0"/>
                  <a:cs typeface="Arial" pitchFamily="34" charset="0"/>
                </a:rPr>
                <a:t>hasht</a:t>
              </a:r>
              <a:r>
                <a:rPr lang="de-DE" dirty="0">
                  <a:solidFill>
                    <a:srgbClr val="008000"/>
                  </a:solidFill>
                  <a:latin typeface="Arial" pitchFamily="34" charset="0"/>
                  <a:cs typeface="Arial" pitchFamily="34" charset="0"/>
                </a:rPr>
                <a:t> auf ein </a:t>
              </a:r>
              <a:r>
                <a:rPr lang="de-DE" dirty="0" err="1">
                  <a:solidFill>
                    <a:srgbClr val="008000"/>
                  </a:solidFill>
                  <a:latin typeface="Arial" pitchFamily="34" charset="0"/>
                  <a:cs typeface="Arial" pitchFamily="34" charset="0"/>
                </a:rPr>
                <a:t>Bitfeld</a:t>
              </a:r>
              <a:r>
                <a:rPr lang="de-DE" dirty="0">
                  <a:solidFill>
                    <a:srgbClr val="008000"/>
                  </a:solidFill>
                  <a:latin typeface="Arial" pitchFamily="34" charset="0"/>
                  <a:cs typeface="Arial" pitchFamily="34" charset="0"/>
                </a:rPr>
                <a:t>, das auch </a:t>
              </a:r>
              <a:br>
                <a:rPr lang="de-DE" dirty="0">
                  <a:solidFill>
                    <a:srgbClr val="008000"/>
                  </a:solidFill>
                  <a:latin typeface="Arial" pitchFamily="34" charset="0"/>
                  <a:cs typeface="Arial" pitchFamily="34" charset="0"/>
                </a:rPr>
              </a:br>
              <a:r>
                <a:rPr lang="de-DE" dirty="0">
                  <a:solidFill>
                    <a:srgbClr val="008000"/>
                  </a:solidFill>
                  <a:latin typeface="Arial" pitchFamily="34" charset="0"/>
                  <a:cs typeface="Arial" pitchFamily="34" charset="0"/>
                </a:rPr>
                <a:t>Hash-Ziel eines Elements in S ist.</a:t>
              </a:r>
            </a:p>
          </p:txBody>
        </p:sp>
      </p:grpSp>
      <p:sp>
        <p:nvSpPr>
          <p:cNvPr id="15368" name="Text Box 10"/>
          <p:cNvSpPr txBox="1">
            <a:spLocks noChangeArrowheads="1"/>
          </p:cNvSpPr>
          <p:nvPr/>
        </p:nvSpPr>
        <p:spPr bwMode="auto">
          <a:xfrm>
            <a:off x="468312" y="2819948"/>
            <a:ext cx="1512888" cy="646331"/>
          </a:xfrm>
          <a:prstGeom prst="rect">
            <a:avLst/>
          </a:prstGeom>
          <a:noFill/>
          <a:ln w="9525">
            <a:noFill/>
            <a:miter lim="800000"/>
            <a:headEnd/>
            <a:tailEnd/>
          </a:ln>
        </p:spPr>
        <p:txBody>
          <a:bodyPr wrap="square">
            <a:spAutoFit/>
          </a:bodyPr>
          <a:lstStyle/>
          <a:p>
            <a:pPr algn="ctr"/>
            <a:r>
              <a:rPr lang="de-DE" b="1" dirty="0"/>
              <a:t>Hash -</a:t>
            </a:r>
            <a:br>
              <a:rPr lang="de-DE" b="1" dirty="0"/>
            </a:br>
            <a:r>
              <a:rPr lang="de-DE" b="1" dirty="0" err="1"/>
              <a:t>funktion</a:t>
            </a:r>
            <a:r>
              <a:rPr lang="de-DE" b="1" dirty="0"/>
              <a:t> </a:t>
            </a:r>
            <a:r>
              <a:rPr lang="de-DE" b="1" i="1" dirty="0"/>
              <a:t>h</a:t>
            </a:r>
          </a:p>
        </p:txBody>
      </p:sp>
      <p:grpSp>
        <p:nvGrpSpPr>
          <p:cNvPr id="3" name="Group 13"/>
          <p:cNvGrpSpPr>
            <a:grpSpLocks/>
          </p:cNvGrpSpPr>
          <p:nvPr/>
        </p:nvGrpSpPr>
        <p:grpSpPr bwMode="auto">
          <a:xfrm>
            <a:off x="1463676" y="2438948"/>
            <a:ext cx="4403734" cy="2676526"/>
            <a:chOff x="922" y="1872"/>
            <a:chExt cx="2774" cy="1686"/>
          </a:xfrm>
        </p:grpSpPr>
        <p:sp>
          <p:nvSpPr>
            <p:cNvPr id="15370" name="Line 9"/>
            <p:cNvSpPr>
              <a:spLocks noChangeShapeType="1"/>
            </p:cNvSpPr>
            <p:nvPr/>
          </p:nvSpPr>
          <p:spPr bwMode="auto">
            <a:xfrm>
              <a:off x="922" y="1872"/>
              <a:ext cx="720" cy="864"/>
            </a:xfrm>
            <a:prstGeom prst="line">
              <a:avLst/>
            </a:prstGeom>
            <a:noFill/>
            <a:ln w="9525">
              <a:solidFill>
                <a:schemeClr val="tx1"/>
              </a:solidFill>
              <a:round/>
              <a:headEnd/>
              <a:tailEnd type="triangle" w="med" len="med"/>
            </a:ln>
          </p:spPr>
          <p:txBody>
            <a:bodyPr/>
            <a:lstStyle/>
            <a:p>
              <a:endParaRPr lang="de-DE" dirty="0"/>
            </a:p>
          </p:txBody>
        </p:sp>
        <p:sp>
          <p:nvSpPr>
            <p:cNvPr id="15371" name="Text Box 11"/>
            <p:cNvSpPr txBox="1">
              <a:spLocks noChangeArrowheads="1"/>
            </p:cNvSpPr>
            <p:nvPr/>
          </p:nvSpPr>
          <p:spPr bwMode="auto">
            <a:xfrm>
              <a:off x="1392" y="2976"/>
              <a:ext cx="2304" cy="582"/>
            </a:xfrm>
            <a:prstGeom prst="rect">
              <a:avLst/>
            </a:prstGeom>
            <a:noFill/>
            <a:ln w="9525">
              <a:noFill/>
              <a:miter lim="800000"/>
              <a:headEnd/>
              <a:tailEnd/>
            </a:ln>
          </p:spPr>
          <p:txBody>
            <a:bodyPr wrap="square">
              <a:spAutoFit/>
            </a:bodyPr>
            <a:lstStyle/>
            <a:p>
              <a:r>
                <a:rPr lang="de-DE" b="1" dirty="0">
                  <a:solidFill>
                    <a:srgbClr val="008000"/>
                  </a:solidFill>
                  <a:latin typeface="Arial" pitchFamily="34" charset="0"/>
                  <a:cs typeface="Arial" pitchFamily="34" charset="0"/>
                </a:rPr>
                <a:t>Lasse Element fallen</a:t>
              </a:r>
            </a:p>
            <a:p>
              <a:r>
                <a:rPr lang="de-DE" dirty="0">
                  <a:solidFill>
                    <a:srgbClr val="008000"/>
                  </a:solidFill>
                  <a:latin typeface="Arial" pitchFamily="34" charset="0"/>
                  <a:cs typeface="Arial" pitchFamily="34" charset="0"/>
                </a:rPr>
                <a:t>Es </a:t>
              </a:r>
              <a:r>
                <a:rPr lang="de-DE" dirty="0" err="1">
                  <a:solidFill>
                    <a:srgbClr val="008000"/>
                  </a:solidFill>
                  <a:latin typeface="Arial" pitchFamily="34" charset="0"/>
                  <a:cs typeface="Arial" pitchFamily="34" charset="0"/>
                </a:rPr>
                <a:t>hasht</a:t>
              </a:r>
              <a:r>
                <a:rPr lang="de-DE" dirty="0">
                  <a:solidFill>
                    <a:srgbClr val="008000"/>
                  </a:solidFill>
                  <a:latin typeface="Arial" pitchFamily="34" charset="0"/>
                  <a:cs typeface="Arial" pitchFamily="34" charset="0"/>
                </a:rPr>
                <a:t> auf ein Bitelement mit </a:t>
              </a:r>
              <a:r>
                <a:rPr lang="de-DE" b="1" dirty="0">
                  <a:solidFill>
                    <a:srgbClr val="008000"/>
                  </a:solidFill>
                  <a:latin typeface="Arial" pitchFamily="34" charset="0"/>
                  <a:cs typeface="Arial" pitchFamily="34" charset="0"/>
                </a:rPr>
                <a:t>0</a:t>
              </a:r>
              <a:r>
                <a:rPr lang="de-DE" dirty="0">
                  <a:solidFill>
                    <a:srgbClr val="008000"/>
                  </a:solidFill>
                  <a:latin typeface="Arial" pitchFamily="34" charset="0"/>
                  <a:cs typeface="Arial" pitchFamily="34" charset="0"/>
                </a:rPr>
                <a:t>, und es ist daher sicher nicht in </a:t>
              </a:r>
              <a:r>
                <a:rPr lang="de-DE" b="1" i="1" dirty="0">
                  <a:solidFill>
                    <a:srgbClr val="008000"/>
                  </a:solidFill>
                  <a:latin typeface="Arial" pitchFamily="34" charset="0"/>
                  <a:cs typeface="Arial" pitchFamily="34" charset="0"/>
                </a:rPr>
                <a:t>S</a:t>
              </a:r>
              <a:endParaRPr lang="de-DE" dirty="0">
                <a:solidFill>
                  <a:srgbClr val="008000"/>
                </a:solidFill>
                <a:latin typeface="Arial" pitchFamily="34" charset="0"/>
                <a:cs typeface="Arial" pitchFamily="34" charset="0"/>
              </a:endParaRPr>
            </a:p>
          </p:txBody>
        </p:sp>
      </p:grpSp>
      <p:sp>
        <p:nvSpPr>
          <p:cNvPr id="17" name="TextBox 16"/>
          <p:cNvSpPr txBox="1"/>
          <p:nvPr/>
        </p:nvSpPr>
        <p:spPr>
          <a:xfrm>
            <a:off x="4038600" y="3734348"/>
            <a:ext cx="1059906" cy="369332"/>
          </a:xfrm>
          <a:prstGeom prst="rect">
            <a:avLst/>
          </a:prstGeom>
          <a:noFill/>
        </p:spPr>
        <p:txBody>
          <a:bodyPr wrap="none" rtlCol="0">
            <a:spAutoFit/>
          </a:bodyPr>
          <a:lstStyle/>
          <a:p>
            <a:r>
              <a:rPr lang="de-DE" b="1" dirty="0" err="1"/>
              <a:t>Bitfeld</a:t>
            </a:r>
            <a:r>
              <a:rPr lang="de-DE" b="1" dirty="0"/>
              <a:t> </a:t>
            </a:r>
            <a:r>
              <a:rPr lang="de-DE" b="1" dirty="0">
                <a:solidFill>
                  <a:srgbClr val="0000FF"/>
                </a:solidFill>
              </a:rPr>
              <a:t>B</a:t>
            </a:r>
          </a:p>
        </p:txBody>
      </p:sp>
      <p:sp>
        <p:nvSpPr>
          <p:cNvPr id="19" name="Footer Placeholder 5">
            <a:extLst>
              <a:ext uri="{FF2B5EF4-FFF2-40B4-BE49-F238E27FC236}">
                <a16:creationId xmlns:a16="http://schemas.microsoft.com/office/drawing/2014/main" id="{E4141CEF-216C-8F46-9E52-5564F9D3F60C}"/>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80099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a:t>Übersicht</a:t>
            </a:r>
          </a:p>
        </p:txBody>
      </p:sp>
      <p:grpSp>
        <p:nvGrpSpPr>
          <p:cNvPr id="9221" name="Gruppieren 32"/>
          <p:cNvGrpSpPr>
            <a:grpSpLocks/>
          </p:cNvGrpSpPr>
          <p:nvPr/>
        </p:nvGrpSpPr>
        <p:grpSpPr bwMode="auto">
          <a:xfrm>
            <a:off x="3131169" y="3228249"/>
            <a:ext cx="3448209" cy="2281966"/>
            <a:chOff x="3131840" y="3228680"/>
            <a:chExt cx="3446602"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446602" cy="2150060"/>
              <a:chOff x="2157973" y="3330781"/>
              <a:chExt cx="3446602"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2" name="Rechteck 15"/>
              <p:cNvSpPr>
                <a:spLocks noChangeArrowheads="1"/>
              </p:cNvSpPr>
              <p:nvPr/>
            </p:nvSpPr>
            <p:spPr bwMode="gray">
              <a:xfrm>
                <a:off x="2302593" y="3330781"/>
                <a:ext cx="3301982" cy="70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a:cs typeface="Arial" charset="0"/>
                  </a:rPr>
                  <a:t>Approximative Auswertung: Bloom-Filter, Min-Hashing, </a:t>
                </a:r>
                <a:br>
                  <a:rPr lang="de-DE" sz="1600" noProof="1">
                    <a:cs typeface="Arial" charset="0"/>
                  </a:rPr>
                </a:br>
                <a:r>
                  <a:rPr lang="de-DE" sz="1600" noProof="1">
                    <a:cs typeface="Arial" charset="0"/>
                  </a:rPr>
                  <a:t>Stichproben, LSH</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6" y="2876979"/>
            <a:ext cx="2870833" cy="2090317"/>
            <a:chOff x="5953125" y="2877261"/>
            <a:chExt cx="2870938" cy="2090764"/>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34" name="Rechteck 11"/>
            <p:cNvSpPr>
              <a:spLocks noChangeArrowheads="1"/>
            </p:cNvSpPr>
            <p:nvPr/>
          </p:nvSpPr>
          <p:spPr bwMode="gray">
            <a:xfrm>
              <a:off x="5956612" y="2877261"/>
              <a:ext cx="2867451" cy="292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CM-, und FM-Skizzen,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2010757875"/>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de-DE" sz="3200">
                <a:cs typeface="+mj-cs"/>
              </a:rPr>
              <a:t>Count-Min-Skizzen (CM-Skizze</a:t>
            </a:r>
            <a:r>
              <a:rPr lang="de-DE">
                <a:cs typeface="+mj-cs"/>
              </a:rPr>
              <a:t>n) </a:t>
            </a:r>
            <a:endParaRPr lang="de-DE" sz="2400">
              <a:cs typeface="+mj-cs"/>
            </a:endParaRPr>
          </a:p>
        </p:txBody>
      </p:sp>
      <p:sp>
        <p:nvSpPr>
          <p:cNvPr id="343043" name="Rectangle 3"/>
          <p:cNvSpPr>
            <a:spLocks noGrp="1" noChangeArrowheads="1"/>
          </p:cNvSpPr>
          <p:nvPr>
            <p:ph type="body" idx="1"/>
          </p:nvPr>
        </p:nvSpPr>
        <p:spPr>
          <a:xfrm>
            <a:off x="381000" y="1124744"/>
            <a:ext cx="8763000" cy="4343400"/>
          </a:xfrm>
        </p:spPr>
        <p:txBody>
          <a:bodyPr/>
          <a:lstStyle/>
          <a:p>
            <a:pPr eaLnBrk="1" hangingPunct="1">
              <a:defRPr/>
            </a:pPr>
            <a:r>
              <a:rPr lang="de-DE" sz="2400" dirty="0">
                <a:cs typeface="+mn-cs"/>
              </a:rPr>
              <a:t>Einfache Synopse (Skizze), Basis für viele Strom-Untersuchungsaufgaben (</a:t>
            </a:r>
            <a:r>
              <a:rPr lang="de-DE" sz="2400" dirty="0" err="1">
                <a:cs typeface="+mn-cs"/>
              </a:rPr>
              <a:t>stream</a:t>
            </a:r>
            <a:r>
              <a:rPr lang="de-DE" sz="2400" dirty="0">
                <a:cs typeface="+mn-cs"/>
              </a:rPr>
              <a:t> </a:t>
            </a:r>
            <a:r>
              <a:rPr lang="de-DE" sz="2400" dirty="0" err="1">
                <a:cs typeface="+mn-cs"/>
              </a:rPr>
              <a:t>mining</a:t>
            </a:r>
            <a:r>
              <a:rPr lang="de-DE" sz="2400" dirty="0">
                <a:cs typeface="+mn-cs"/>
              </a:rPr>
              <a:t> </a:t>
            </a:r>
            <a:r>
              <a:rPr lang="de-DE" sz="2400" dirty="0" err="1">
                <a:cs typeface="+mn-cs"/>
              </a:rPr>
              <a:t>tasks</a:t>
            </a:r>
            <a:r>
              <a:rPr lang="de-DE" sz="2400" dirty="0">
                <a:cs typeface="+mn-cs"/>
              </a:rPr>
              <a:t>)</a:t>
            </a:r>
          </a:p>
          <a:p>
            <a:pPr lvl="1" eaLnBrk="1" hangingPunct="1">
              <a:defRPr/>
            </a:pPr>
            <a:r>
              <a:rPr lang="de-DE" sz="1800" dirty="0"/>
              <a:t>hauptsächlich für  “Anzahl Elemente pro Typ” (item </a:t>
            </a:r>
            <a:r>
              <a:rPr lang="de-DE" sz="1800" dirty="0" err="1"/>
              <a:t>frequencies</a:t>
            </a:r>
            <a:r>
              <a:rPr lang="de-DE" sz="1800" dirty="0"/>
              <a:t>)</a:t>
            </a:r>
          </a:p>
          <a:p>
            <a:pPr lvl="1" eaLnBrk="1" hangingPunct="1">
              <a:defRPr/>
            </a:pPr>
            <a:r>
              <a:rPr lang="de-DE" sz="1800" dirty="0"/>
              <a:t>für Zählerakkumulierung und Drehkreuzmodell</a:t>
            </a:r>
          </a:p>
          <a:p>
            <a:pPr lvl="1" eaLnBrk="1" hangingPunct="1">
              <a:defRPr/>
            </a:pPr>
            <a:r>
              <a:rPr lang="de-DE" sz="1800" dirty="0"/>
              <a:t>Stromrepräsentation als Multimenge (Bag-</a:t>
            </a:r>
            <a:r>
              <a:rPr lang="de-DE" sz="1800" dirty="0" err="1"/>
              <a:t>of</a:t>
            </a:r>
            <a:r>
              <a:rPr lang="de-DE" sz="1800" dirty="0"/>
              <a:t>-Words-Modell)</a:t>
            </a:r>
          </a:p>
          <a:p>
            <a:pPr eaLnBrk="1" hangingPunct="1">
              <a:defRPr/>
            </a:pPr>
            <a:r>
              <a:rPr lang="de-DE" sz="2400" dirty="0">
                <a:cs typeface="+mn-cs"/>
              </a:rPr>
              <a:t>Vektor </a:t>
            </a:r>
            <a:r>
              <a:rPr lang="de-DE" sz="2400" dirty="0">
                <a:solidFill>
                  <a:schemeClr val="accent1">
                    <a:lumMod val="50000"/>
                  </a:schemeClr>
                </a:solidFill>
                <a:cs typeface="+mn-cs"/>
              </a:rPr>
              <a:t>A</a:t>
            </a:r>
            <a:r>
              <a:rPr lang="de-DE" sz="2400" dirty="0">
                <a:cs typeface="+mn-cs"/>
              </a:rPr>
              <a:t> der Dimension </a:t>
            </a:r>
            <a:r>
              <a:rPr lang="de-DE" sz="2400" dirty="0">
                <a:solidFill>
                  <a:schemeClr val="accent1">
                    <a:lumMod val="50000"/>
                  </a:schemeClr>
                </a:solidFill>
                <a:cs typeface="+mn-cs"/>
              </a:rPr>
              <a:t>N</a:t>
            </a:r>
            <a:r>
              <a:rPr lang="de-DE" sz="2400" dirty="0">
                <a:cs typeface="+mn-cs"/>
              </a:rPr>
              <a:t>: Zähler für jeden Typ</a:t>
            </a:r>
          </a:p>
          <a:p>
            <a:pPr eaLnBrk="1" hangingPunct="1">
              <a:defRPr/>
            </a:pPr>
            <a:r>
              <a:rPr lang="de-DE" sz="2400" dirty="0">
                <a:cs typeface="+mn-cs"/>
              </a:rPr>
              <a:t>Skizze als kleines Feld CM der Größe </a:t>
            </a:r>
            <a:r>
              <a:rPr lang="de-DE" sz="2400" dirty="0" err="1">
                <a:solidFill>
                  <a:schemeClr val="accent1">
                    <a:lumMod val="50000"/>
                  </a:schemeClr>
                </a:solidFill>
                <a:cs typeface="+mn-cs"/>
              </a:rPr>
              <a:t>w</a:t>
            </a:r>
            <a:r>
              <a:rPr lang="de-DE" sz="2400" dirty="0">
                <a:solidFill>
                  <a:schemeClr val="accent1">
                    <a:lumMod val="50000"/>
                  </a:schemeClr>
                </a:solidFill>
                <a:cs typeface="+mn-cs"/>
              </a:rPr>
              <a:t> </a:t>
            </a:r>
            <a:r>
              <a:rPr lang="de-DE" sz="2400" dirty="0">
                <a:solidFill>
                  <a:schemeClr val="accent1">
                    <a:lumMod val="50000"/>
                  </a:schemeClr>
                </a:solidFill>
                <a:latin typeface="Symbol" charset="0"/>
                <a:cs typeface="+mn-cs"/>
                <a:sym typeface="Symbol" charset="0"/>
              </a:rPr>
              <a:t></a:t>
            </a:r>
            <a:r>
              <a:rPr lang="de-DE" sz="2400" dirty="0">
                <a:solidFill>
                  <a:schemeClr val="accent1">
                    <a:lumMod val="50000"/>
                  </a:schemeClr>
                </a:solidFill>
                <a:cs typeface="+mn-cs"/>
              </a:rPr>
              <a:t> d </a:t>
            </a:r>
            <a:r>
              <a:rPr lang="de-DE" sz="2400" dirty="0">
                <a:cs typeface="+mn-cs"/>
              </a:rPr>
              <a:t>dargestellt</a:t>
            </a:r>
          </a:p>
          <a:p>
            <a:pPr eaLnBrk="1" hangingPunct="1">
              <a:defRPr/>
            </a:pPr>
            <a:r>
              <a:rPr lang="de-DE" sz="2400" dirty="0">
                <a:cs typeface="+mn-cs"/>
              </a:rPr>
              <a:t>Verwende </a:t>
            </a:r>
            <a:r>
              <a:rPr lang="de-DE" sz="2400" dirty="0">
                <a:solidFill>
                  <a:schemeClr val="accent1">
                    <a:lumMod val="50000"/>
                  </a:schemeClr>
                </a:solidFill>
                <a:cs typeface="+mn-cs"/>
              </a:rPr>
              <a:t>d</a:t>
            </a:r>
            <a:r>
              <a:rPr lang="de-DE" sz="2400" dirty="0">
                <a:cs typeface="+mn-cs"/>
              </a:rPr>
              <a:t> Hashfunktionen zur Abbildung der A-Elemente auf Intervall </a:t>
            </a:r>
            <a:r>
              <a:rPr lang="de-DE" sz="2400" dirty="0">
                <a:solidFill>
                  <a:schemeClr val="accent1">
                    <a:lumMod val="50000"/>
                  </a:schemeClr>
                </a:solidFill>
                <a:cs typeface="+mn-cs"/>
              </a:rPr>
              <a:t>[1..w]</a:t>
            </a:r>
          </a:p>
        </p:txBody>
      </p:sp>
      <p:grpSp>
        <p:nvGrpSpPr>
          <p:cNvPr id="64517" name="Group 4"/>
          <p:cNvGrpSpPr>
            <a:grpSpLocks/>
          </p:cNvGrpSpPr>
          <p:nvPr/>
        </p:nvGrpSpPr>
        <p:grpSpPr bwMode="auto">
          <a:xfrm>
            <a:off x="5444614" y="5090120"/>
            <a:ext cx="2133600" cy="1184275"/>
            <a:chOff x="4128" y="864"/>
            <a:chExt cx="864" cy="480"/>
          </a:xfrm>
        </p:grpSpPr>
        <p:sp>
          <p:nvSpPr>
            <p:cNvPr id="343045" name="Rectangle 5"/>
            <p:cNvSpPr>
              <a:spLocks noChangeArrowheads="1"/>
            </p:cNvSpPr>
            <p:nvPr/>
          </p:nvSpPr>
          <p:spPr bwMode="auto">
            <a:xfrm>
              <a:off x="4128" y="864"/>
              <a:ext cx="864" cy="4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cs typeface="+mn-cs"/>
              </a:endParaRPr>
            </a:p>
          </p:txBody>
        </p:sp>
        <p:sp>
          <p:nvSpPr>
            <p:cNvPr id="343046" name="Line 6"/>
            <p:cNvSpPr>
              <a:spLocks noChangeShapeType="1"/>
            </p:cNvSpPr>
            <p:nvPr/>
          </p:nvSpPr>
          <p:spPr bwMode="auto">
            <a:xfrm>
              <a:off x="4224"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7" name="Line 7"/>
            <p:cNvSpPr>
              <a:spLocks noChangeShapeType="1"/>
            </p:cNvSpPr>
            <p:nvPr/>
          </p:nvSpPr>
          <p:spPr bwMode="auto">
            <a:xfrm>
              <a:off x="4320"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8" name="Line 8"/>
            <p:cNvSpPr>
              <a:spLocks noChangeShapeType="1"/>
            </p:cNvSpPr>
            <p:nvPr/>
          </p:nvSpPr>
          <p:spPr bwMode="auto">
            <a:xfrm>
              <a:off x="4416"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9" name="Line 9"/>
            <p:cNvSpPr>
              <a:spLocks noChangeShapeType="1"/>
            </p:cNvSpPr>
            <p:nvPr/>
          </p:nvSpPr>
          <p:spPr bwMode="auto">
            <a:xfrm>
              <a:off x="4512"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0" name="Line 10"/>
            <p:cNvSpPr>
              <a:spLocks noChangeShapeType="1"/>
            </p:cNvSpPr>
            <p:nvPr/>
          </p:nvSpPr>
          <p:spPr bwMode="auto">
            <a:xfrm>
              <a:off x="4608"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1" name="Line 11"/>
            <p:cNvSpPr>
              <a:spLocks noChangeShapeType="1"/>
            </p:cNvSpPr>
            <p:nvPr/>
          </p:nvSpPr>
          <p:spPr bwMode="auto">
            <a:xfrm>
              <a:off x="4704"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2" name="Line 12"/>
            <p:cNvSpPr>
              <a:spLocks noChangeShapeType="1"/>
            </p:cNvSpPr>
            <p:nvPr/>
          </p:nvSpPr>
          <p:spPr bwMode="auto">
            <a:xfrm>
              <a:off x="4800"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3" name="Line 13"/>
            <p:cNvSpPr>
              <a:spLocks noChangeShapeType="1"/>
            </p:cNvSpPr>
            <p:nvPr/>
          </p:nvSpPr>
          <p:spPr bwMode="auto">
            <a:xfrm>
              <a:off x="4896"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4" name="Line 14"/>
            <p:cNvSpPr>
              <a:spLocks noChangeShapeType="1"/>
            </p:cNvSpPr>
            <p:nvPr/>
          </p:nvSpPr>
          <p:spPr bwMode="auto">
            <a:xfrm>
              <a:off x="4128" y="960"/>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5" name="Line 15"/>
            <p:cNvSpPr>
              <a:spLocks noChangeShapeType="1"/>
            </p:cNvSpPr>
            <p:nvPr/>
          </p:nvSpPr>
          <p:spPr bwMode="auto">
            <a:xfrm>
              <a:off x="4128" y="1056"/>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6" name="Line 16"/>
            <p:cNvSpPr>
              <a:spLocks noChangeShapeType="1"/>
            </p:cNvSpPr>
            <p:nvPr/>
          </p:nvSpPr>
          <p:spPr bwMode="auto">
            <a:xfrm>
              <a:off x="4128" y="1152"/>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7" name="Line 17"/>
            <p:cNvSpPr>
              <a:spLocks noChangeShapeType="1"/>
            </p:cNvSpPr>
            <p:nvPr/>
          </p:nvSpPr>
          <p:spPr bwMode="auto">
            <a:xfrm>
              <a:off x="4128" y="1248"/>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grpSp>
      <p:sp>
        <p:nvSpPr>
          <p:cNvPr id="343058" name="Line 18"/>
          <p:cNvSpPr>
            <a:spLocks noChangeShapeType="1"/>
          </p:cNvSpPr>
          <p:nvPr/>
        </p:nvSpPr>
        <p:spPr bwMode="auto">
          <a:xfrm>
            <a:off x="5368414" y="4861520"/>
            <a:ext cx="2209800" cy="0"/>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3059" name="Text Box 19"/>
          <p:cNvSpPr txBox="1">
            <a:spLocks noChangeArrowheads="1"/>
          </p:cNvSpPr>
          <p:nvPr/>
        </p:nvSpPr>
        <p:spPr bwMode="auto">
          <a:xfrm>
            <a:off x="6282814" y="4480520"/>
            <a:ext cx="37382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2000">
                <a:solidFill>
                  <a:schemeClr val="accent1">
                    <a:lumMod val="50000"/>
                  </a:schemeClr>
                </a:solidFill>
                <a:cs typeface="+mn-cs"/>
              </a:rPr>
              <a:t>w</a:t>
            </a:r>
          </a:p>
        </p:txBody>
      </p:sp>
      <p:sp>
        <p:nvSpPr>
          <p:cNvPr id="343060" name="Line 20"/>
          <p:cNvSpPr>
            <a:spLocks noChangeShapeType="1"/>
          </p:cNvSpPr>
          <p:nvPr/>
        </p:nvSpPr>
        <p:spPr bwMode="auto">
          <a:xfrm>
            <a:off x="7806814" y="5090120"/>
            <a:ext cx="0" cy="1219200"/>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3061" name="Text Box 21"/>
          <p:cNvSpPr txBox="1">
            <a:spLocks noChangeArrowheads="1"/>
          </p:cNvSpPr>
          <p:nvPr/>
        </p:nvSpPr>
        <p:spPr bwMode="auto">
          <a:xfrm>
            <a:off x="7806814" y="5471120"/>
            <a:ext cx="3193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2000">
                <a:solidFill>
                  <a:schemeClr val="accent1">
                    <a:lumMod val="50000"/>
                  </a:schemeClr>
                </a:solidFill>
                <a:cs typeface="+mn-cs"/>
              </a:rPr>
              <a:t>d</a:t>
            </a:r>
          </a:p>
        </p:txBody>
      </p:sp>
      <p:sp>
        <p:nvSpPr>
          <p:cNvPr id="343062" name="Text Box 22"/>
          <p:cNvSpPr txBox="1">
            <a:spLocks noChangeArrowheads="1"/>
          </p:cNvSpPr>
          <p:nvPr/>
        </p:nvSpPr>
        <p:spPr bwMode="auto">
          <a:xfrm>
            <a:off x="4225414" y="5471120"/>
            <a:ext cx="1143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2400" b="0" dirty="0">
                <a:solidFill>
                  <a:schemeClr val="accent1">
                    <a:lumMod val="50000"/>
                  </a:schemeClr>
                </a:solidFill>
                <a:cs typeface="+mn-cs"/>
              </a:rPr>
              <a:t>Feld: CM[</a:t>
            </a:r>
            <a:r>
              <a:rPr lang="de-DE" sz="2400" b="0" dirty="0" err="1">
                <a:solidFill>
                  <a:schemeClr val="accent1">
                    <a:lumMod val="50000"/>
                  </a:schemeClr>
                </a:solidFill>
                <a:cs typeface="+mn-cs"/>
              </a:rPr>
              <a:t>i,j</a:t>
            </a:r>
            <a:r>
              <a:rPr lang="de-DE" sz="2400" b="0" dirty="0">
                <a:solidFill>
                  <a:schemeClr val="accent1">
                    <a:lumMod val="50000"/>
                  </a:schemeClr>
                </a:solidFill>
                <a:cs typeface="+mn-cs"/>
              </a:rPr>
              <a:t>]</a:t>
            </a:r>
          </a:p>
        </p:txBody>
      </p:sp>
      <p:sp>
        <p:nvSpPr>
          <p:cNvPr id="343066" name="Line 26"/>
          <p:cNvSpPr>
            <a:spLocks noChangeShapeType="1"/>
          </p:cNvSpPr>
          <p:nvPr/>
        </p:nvSpPr>
        <p:spPr bwMode="auto">
          <a:xfrm>
            <a:off x="3851920" y="4880630"/>
            <a:ext cx="1364094" cy="285690"/>
          </a:xfrm>
          <a:prstGeom prst="line">
            <a:avLst/>
          </a:prstGeom>
          <a:noFill/>
          <a:ln w="38100">
            <a:solidFill>
              <a:schemeClr val="accent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67" name="Rectangle 27"/>
          <p:cNvSpPr>
            <a:spLocks noChangeArrowheads="1"/>
          </p:cNvSpPr>
          <p:nvPr/>
        </p:nvSpPr>
        <p:spPr bwMode="auto">
          <a:xfrm>
            <a:off x="1710814" y="4709120"/>
            <a:ext cx="3048000" cy="152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cs typeface="+mn-cs"/>
            </a:endParaRPr>
          </a:p>
        </p:txBody>
      </p:sp>
      <p:sp>
        <p:nvSpPr>
          <p:cNvPr id="2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71</a:t>
            </a:fld>
            <a:endParaRPr lang="de-DE"/>
          </a:p>
        </p:txBody>
      </p:sp>
      <p:sp>
        <p:nvSpPr>
          <p:cNvPr id="2" name="Rechteck 1"/>
          <p:cNvSpPr/>
          <p:nvPr/>
        </p:nvSpPr>
        <p:spPr>
          <a:xfrm>
            <a:off x="179512" y="5517232"/>
            <a:ext cx="3672408" cy="830997"/>
          </a:xfrm>
          <a:prstGeom prst="rect">
            <a:avLst/>
          </a:prstGeom>
        </p:spPr>
        <p:txBody>
          <a:bodyPr wrap="square">
            <a:spAutoFit/>
          </a:bodyPr>
          <a:lstStyle/>
          <a:p>
            <a:r>
              <a:rPr lang="de-DE" sz="1200">
                <a:solidFill>
                  <a:srgbClr val="0000FF"/>
                </a:solidFill>
              </a:rPr>
              <a:t>G. Cormode and S. Muthukrishnan. An improved data stream summary: The count-min sketch and its applications.  Journal of Algorithms, 55(1):58–75, </a:t>
            </a:r>
            <a:r>
              <a:rPr lang="de-DE" sz="1200" b="1">
                <a:solidFill>
                  <a:srgbClr val="FF0000"/>
                </a:solidFill>
              </a:rPr>
              <a:t>2004</a:t>
            </a:r>
            <a:endParaRPr lang="de-DE" sz="1200">
              <a:solidFill>
                <a:srgbClr val="0000FF"/>
              </a:solidFill>
            </a:endParaRPr>
          </a:p>
          <a:p>
            <a:endParaRPr lang="de-DE" sz="1200">
              <a:solidFill>
                <a:srgbClr val="0000FF"/>
              </a:solidFill>
            </a:endParaRPr>
          </a:p>
        </p:txBody>
      </p:sp>
      <p:sp>
        <p:nvSpPr>
          <p:cNvPr id="28" name="Fußzeilenplatzhalter 3">
            <a:extLst>
              <a:ext uri="{FF2B5EF4-FFF2-40B4-BE49-F238E27FC236}">
                <a16:creationId xmlns:a16="http://schemas.microsoft.com/office/drawing/2014/main" id="{A48EB145-D7D1-5347-9332-AF59712C5F6E}"/>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
        <p:nvSpPr>
          <p:cNvPr id="3" name="Rectangle 2">
            <a:extLst>
              <a:ext uri="{FF2B5EF4-FFF2-40B4-BE49-F238E27FC236}">
                <a16:creationId xmlns:a16="http://schemas.microsoft.com/office/drawing/2014/main" id="{3932C7D2-028D-5148-A7C0-4FC323F38F01}"/>
              </a:ext>
            </a:extLst>
          </p:cNvPr>
          <p:cNvSpPr/>
          <p:nvPr/>
        </p:nvSpPr>
        <p:spPr>
          <a:xfrm>
            <a:off x="1350590" y="4600654"/>
            <a:ext cx="317716" cy="369332"/>
          </a:xfrm>
          <a:prstGeom prst="rect">
            <a:avLst/>
          </a:prstGeom>
        </p:spPr>
        <p:txBody>
          <a:bodyPr wrap="none">
            <a:spAutoFit/>
          </a:bodyPr>
          <a:lstStyle/>
          <a:p>
            <a:r>
              <a:rPr lang="de-DE" dirty="0">
                <a:solidFill>
                  <a:schemeClr val="accent1">
                    <a:lumMod val="50000"/>
                  </a:schemeClr>
                </a:solidFill>
              </a:rPr>
              <a:t>A</a:t>
            </a:r>
            <a:endParaRPr lang="en-DE" dirty="0"/>
          </a:p>
        </p:txBody>
      </p:sp>
    </p:spTree>
    <p:extLst>
      <p:ext uri="{BB962C8B-B14F-4D97-AF65-F5344CB8AC3E}">
        <p14:creationId xmlns:p14="http://schemas.microsoft.com/office/powerpoint/2010/main" val="2220925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de-DE">
                <a:cs typeface="+mj-cs"/>
              </a:rPr>
              <a:t>CM-Skizzen</a:t>
            </a:r>
          </a:p>
        </p:txBody>
      </p:sp>
      <p:sp>
        <p:nvSpPr>
          <p:cNvPr id="345091" name="Rectangle 3"/>
          <p:cNvSpPr>
            <a:spLocks noGrp="1" noChangeArrowheads="1"/>
          </p:cNvSpPr>
          <p:nvPr>
            <p:ph type="body" idx="1"/>
          </p:nvPr>
        </p:nvSpPr>
        <p:spPr>
          <a:xfrm>
            <a:off x="457200" y="4168552"/>
            <a:ext cx="8305800" cy="2362200"/>
          </a:xfrm>
          <a:extLst>
            <a:ext uri="{91240B29-F687-4f45-9708-019B960494DF}">
              <a14:hiddenLine xmlns="" xmlns:a14="http://schemas.microsoft.com/office/drawing/2010/main" w="9525">
                <a:solidFill>
                  <a:schemeClr val="bg2"/>
                </a:solidFill>
                <a:miter lim="800000"/>
                <a:headEnd/>
                <a:tailEnd/>
              </a14:hiddenLine>
            </a:ext>
          </a:extLst>
        </p:spPr>
        <p:txBody>
          <a:bodyPr/>
          <a:lstStyle/>
          <a:p>
            <a:pPr eaLnBrk="1" hangingPunct="1">
              <a:defRPr/>
            </a:pPr>
            <a:r>
              <a:rPr lang="de-DE" sz="2400" dirty="0">
                <a:cs typeface="+mn-cs"/>
              </a:rPr>
              <a:t>Jedes </a:t>
            </a:r>
            <a:r>
              <a:rPr lang="de-DE" sz="2400" dirty="0">
                <a:solidFill>
                  <a:schemeClr val="accent1">
                    <a:lumMod val="50000"/>
                  </a:schemeClr>
                </a:solidFill>
                <a:cs typeface="+mn-cs"/>
              </a:rPr>
              <a:t>A[]</a:t>
            </a:r>
            <a:r>
              <a:rPr lang="de-DE" sz="2400" dirty="0">
                <a:cs typeface="+mn-cs"/>
              </a:rPr>
              <a:t> wird auf CM-Eintrag abgebildet</a:t>
            </a:r>
          </a:p>
          <a:p>
            <a:pPr lvl="1" eaLnBrk="1" hangingPunct="1">
              <a:defRPr/>
            </a:pPr>
            <a:r>
              <a:rPr lang="de-DE" sz="2000" dirty="0">
                <a:solidFill>
                  <a:schemeClr val="accent1">
                    <a:lumMod val="50000"/>
                  </a:schemeClr>
                </a:solidFill>
              </a:rPr>
              <a:t>h()</a:t>
            </a:r>
            <a:r>
              <a:rPr lang="de-DE" altLang="ja-JP" sz="2000" dirty="0">
                <a:latin typeface="Arial"/>
              </a:rPr>
              <a:t>’</a:t>
            </a:r>
            <a:r>
              <a:rPr lang="de-DE" sz="2000" dirty="0"/>
              <a:t>s </a:t>
            </a:r>
            <a:r>
              <a:rPr lang="de-DE" sz="2000" i="1" dirty="0"/>
              <a:t>paarweise unabhängig</a:t>
            </a:r>
          </a:p>
          <a:p>
            <a:pPr eaLnBrk="1" hangingPunct="1">
              <a:defRPr/>
            </a:pPr>
            <a:r>
              <a:rPr lang="de-DE" sz="2400" dirty="0"/>
              <a:t>Schätze </a:t>
            </a:r>
            <a:r>
              <a:rPr lang="de-DE" sz="2400" dirty="0">
                <a:solidFill>
                  <a:schemeClr val="accent1">
                    <a:lumMod val="50000"/>
                  </a:schemeClr>
                </a:solidFill>
              </a:rPr>
              <a:t>A[</a:t>
            </a:r>
            <a:r>
              <a:rPr lang="de-DE" sz="2400" dirty="0" err="1">
                <a:solidFill>
                  <a:schemeClr val="accent1">
                    <a:lumMod val="50000"/>
                  </a:schemeClr>
                </a:solidFill>
              </a:rPr>
              <a:t>j</a:t>
            </a:r>
            <a:r>
              <a:rPr lang="de-DE" sz="2400" dirty="0">
                <a:solidFill>
                  <a:schemeClr val="accent1">
                    <a:lumMod val="50000"/>
                  </a:schemeClr>
                </a:solidFill>
              </a:rPr>
              <a:t>]</a:t>
            </a:r>
            <a:r>
              <a:rPr lang="de-DE" sz="2400" dirty="0"/>
              <a:t> über den Ausdruck </a:t>
            </a:r>
            <a:r>
              <a:rPr lang="de-DE" sz="2400" dirty="0" err="1">
                <a:solidFill>
                  <a:schemeClr val="accent1">
                    <a:lumMod val="50000"/>
                  </a:schemeClr>
                </a:solidFill>
              </a:rPr>
              <a:t>min</a:t>
            </a:r>
            <a:r>
              <a:rPr lang="de-DE" sz="2400" baseline="-25000" dirty="0" err="1">
                <a:solidFill>
                  <a:schemeClr val="accent1">
                    <a:lumMod val="50000"/>
                  </a:schemeClr>
                </a:solidFill>
              </a:rPr>
              <a:t>k</a:t>
            </a:r>
            <a:r>
              <a:rPr lang="de-DE" sz="2400" dirty="0">
                <a:solidFill>
                  <a:schemeClr val="accent1">
                    <a:lumMod val="50000"/>
                  </a:schemeClr>
                </a:solidFill>
              </a:rPr>
              <a:t> { CM[</a:t>
            </a:r>
            <a:r>
              <a:rPr lang="de-DE" sz="2400" dirty="0" err="1">
                <a:solidFill>
                  <a:schemeClr val="accent1">
                    <a:lumMod val="50000"/>
                  </a:schemeClr>
                </a:solidFill>
              </a:rPr>
              <a:t>k,h</a:t>
            </a:r>
            <a:r>
              <a:rPr lang="de-DE" sz="2400" baseline="-25000" dirty="0" err="1">
                <a:solidFill>
                  <a:schemeClr val="accent1">
                    <a:lumMod val="50000"/>
                  </a:schemeClr>
                </a:solidFill>
              </a:rPr>
              <a:t>k</a:t>
            </a:r>
            <a:r>
              <a:rPr lang="de-DE" sz="2400" dirty="0">
                <a:solidFill>
                  <a:schemeClr val="accent1">
                    <a:lumMod val="50000"/>
                  </a:schemeClr>
                </a:solidFill>
              </a:rPr>
              <a:t>(</a:t>
            </a:r>
            <a:r>
              <a:rPr lang="de-DE" sz="2400" dirty="0" err="1">
                <a:solidFill>
                  <a:schemeClr val="accent1">
                    <a:lumMod val="50000"/>
                  </a:schemeClr>
                </a:solidFill>
              </a:rPr>
              <a:t>j</a:t>
            </a:r>
            <a:r>
              <a:rPr lang="de-DE" sz="2400" dirty="0">
                <a:solidFill>
                  <a:schemeClr val="accent1">
                    <a:lumMod val="50000"/>
                  </a:schemeClr>
                </a:solidFill>
              </a:rPr>
              <a:t>)] }</a:t>
            </a:r>
          </a:p>
          <a:p>
            <a:pPr eaLnBrk="1" hangingPunct="1">
              <a:defRPr/>
            </a:pPr>
            <a:r>
              <a:rPr lang="de-DE" sz="2400" dirty="0">
                <a:solidFill>
                  <a:srgbClr val="0F05FF"/>
                </a:solidFill>
                <a:cs typeface="+mn-cs"/>
              </a:rPr>
              <a:t>Parallelisierung</a:t>
            </a:r>
            <a:r>
              <a:rPr lang="de-DE" sz="2400" dirty="0">
                <a:cs typeface="+mn-cs"/>
              </a:rPr>
              <a:t>: Verschmelzung eintragsweise durch Summierung verschiedener CM-Matrizen möglich</a:t>
            </a:r>
          </a:p>
        </p:txBody>
      </p:sp>
      <p:sp>
        <p:nvSpPr>
          <p:cNvPr id="345092" name="Oval 4"/>
          <p:cNvSpPr>
            <a:spLocks noChangeArrowheads="1"/>
          </p:cNvSpPr>
          <p:nvPr/>
        </p:nvSpPr>
        <p:spPr bwMode="auto">
          <a:xfrm>
            <a:off x="76200" y="1958752"/>
            <a:ext cx="1676400" cy="609600"/>
          </a:xfrm>
          <a:prstGeom prst="ellipse">
            <a:avLst/>
          </a:prstGeom>
          <a:noFill/>
          <a:ln w="28575">
            <a:solidFill>
              <a:schemeClr val="tx1"/>
            </a:solidFill>
            <a:round/>
            <a:headEnd/>
            <a:tailEnd/>
          </a:ln>
          <a:effectLst/>
          <a:extLst>
            <a:ext uri="{909E8E84-426E-40dd-AFC4-6F175D3DCCD1}">
              <a14:hiddenFill xmlns="" xmlns:a14="http://schemas.microsoft.com/office/drawing/2010/main">
                <a:solidFill>
                  <a:schemeClr val="fo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093" name="Rectangle 5"/>
          <p:cNvSpPr>
            <a:spLocks noChangeArrowheads="1"/>
          </p:cNvSpPr>
          <p:nvPr/>
        </p:nvSpPr>
        <p:spPr bwMode="auto">
          <a:xfrm>
            <a:off x="2209800" y="1196752"/>
            <a:ext cx="5486400" cy="609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094" name="Rectangle 6"/>
          <p:cNvSpPr>
            <a:spLocks noChangeArrowheads="1"/>
          </p:cNvSpPr>
          <p:nvPr/>
        </p:nvSpPr>
        <p:spPr bwMode="auto">
          <a:xfrm>
            <a:off x="2209800" y="1399952"/>
            <a:ext cx="609600" cy="406400"/>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5" name="Rectangle 7"/>
          <p:cNvSpPr>
            <a:spLocks noChangeArrowheads="1"/>
          </p:cNvSpPr>
          <p:nvPr/>
        </p:nvSpPr>
        <p:spPr bwMode="auto">
          <a:xfrm>
            <a:off x="2819400" y="1603152"/>
            <a:ext cx="609600" cy="203200"/>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6" name="Rectangle 8"/>
          <p:cNvSpPr>
            <a:spLocks noChangeArrowheads="1"/>
          </p:cNvSpPr>
          <p:nvPr/>
        </p:nvSpPr>
        <p:spPr bwMode="auto">
          <a:xfrm>
            <a:off x="3429000" y="1265015"/>
            <a:ext cx="609600" cy="5413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7" name="Rectangle 9"/>
          <p:cNvSpPr>
            <a:spLocks noChangeArrowheads="1"/>
          </p:cNvSpPr>
          <p:nvPr/>
        </p:nvSpPr>
        <p:spPr bwMode="auto">
          <a:xfrm>
            <a:off x="4038600" y="1671415"/>
            <a:ext cx="609600" cy="1349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8" name="Rectangle 10"/>
          <p:cNvSpPr>
            <a:spLocks noChangeArrowheads="1"/>
          </p:cNvSpPr>
          <p:nvPr/>
        </p:nvSpPr>
        <p:spPr bwMode="auto">
          <a:xfrm>
            <a:off x="4648200" y="1468215"/>
            <a:ext cx="609600" cy="3381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9" name="Rectangle 11"/>
          <p:cNvSpPr>
            <a:spLocks noChangeArrowheads="1"/>
          </p:cNvSpPr>
          <p:nvPr/>
        </p:nvSpPr>
        <p:spPr bwMode="auto">
          <a:xfrm>
            <a:off x="5867400" y="1738090"/>
            <a:ext cx="609600" cy="68262"/>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100" name="Rectangle 12"/>
          <p:cNvSpPr>
            <a:spLocks noChangeArrowheads="1"/>
          </p:cNvSpPr>
          <p:nvPr/>
        </p:nvSpPr>
        <p:spPr bwMode="auto">
          <a:xfrm>
            <a:off x="6477000" y="1671415"/>
            <a:ext cx="609600" cy="1349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101" name="Rectangle 13"/>
          <p:cNvSpPr>
            <a:spLocks noChangeArrowheads="1"/>
          </p:cNvSpPr>
          <p:nvPr/>
        </p:nvSpPr>
        <p:spPr bwMode="auto">
          <a:xfrm>
            <a:off x="7086600" y="1468215"/>
            <a:ext cx="609600" cy="3381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102" name="Line 14"/>
          <p:cNvSpPr>
            <a:spLocks noChangeShapeType="1"/>
          </p:cNvSpPr>
          <p:nvPr/>
        </p:nvSpPr>
        <p:spPr bwMode="auto">
          <a:xfrm>
            <a:off x="28194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3" name="Line 15"/>
          <p:cNvSpPr>
            <a:spLocks noChangeShapeType="1"/>
          </p:cNvSpPr>
          <p:nvPr/>
        </p:nvSpPr>
        <p:spPr bwMode="auto">
          <a:xfrm>
            <a:off x="34290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4" name="Line 16"/>
          <p:cNvSpPr>
            <a:spLocks noChangeShapeType="1"/>
          </p:cNvSpPr>
          <p:nvPr/>
        </p:nvSpPr>
        <p:spPr bwMode="auto">
          <a:xfrm>
            <a:off x="40386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5" name="Line 17"/>
          <p:cNvSpPr>
            <a:spLocks noChangeShapeType="1"/>
          </p:cNvSpPr>
          <p:nvPr/>
        </p:nvSpPr>
        <p:spPr bwMode="auto">
          <a:xfrm>
            <a:off x="46482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6" name="Line 18"/>
          <p:cNvSpPr>
            <a:spLocks noChangeShapeType="1"/>
          </p:cNvSpPr>
          <p:nvPr/>
        </p:nvSpPr>
        <p:spPr bwMode="auto">
          <a:xfrm>
            <a:off x="52578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7" name="Line 19"/>
          <p:cNvSpPr>
            <a:spLocks noChangeShapeType="1"/>
          </p:cNvSpPr>
          <p:nvPr/>
        </p:nvSpPr>
        <p:spPr bwMode="auto">
          <a:xfrm>
            <a:off x="58674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8" name="Line 20"/>
          <p:cNvSpPr>
            <a:spLocks noChangeShapeType="1"/>
          </p:cNvSpPr>
          <p:nvPr/>
        </p:nvSpPr>
        <p:spPr bwMode="auto">
          <a:xfrm>
            <a:off x="64770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9" name="Line 21"/>
          <p:cNvSpPr>
            <a:spLocks noChangeShapeType="1"/>
          </p:cNvSpPr>
          <p:nvPr/>
        </p:nvSpPr>
        <p:spPr bwMode="auto">
          <a:xfrm>
            <a:off x="70866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0" name="Rectangle 22"/>
          <p:cNvSpPr>
            <a:spLocks noChangeArrowheads="1"/>
          </p:cNvSpPr>
          <p:nvPr/>
        </p:nvSpPr>
        <p:spPr bwMode="auto">
          <a:xfrm>
            <a:off x="2209800" y="1196752"/>
            <a:ext cx="5486400" cy="2438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111" name="Line 23"/>
          <p:cNvSpPr>
            <a:spLocks noChangeShapeType="1"/>
          </p:cNvSpPr>
          <p:nvPr/>
        </p:nvSpPr>
        <p:spPr bwMode="auto">
          <a:xfrm>
            <a:off x="28194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2" name="Line 24"/>
          <p:cNvSpPr>
            <a:spLocks noChangeShapeType="1"/>
          </p:cNvSpPr>
          <p:nvPr/>
        </p:nvSpPr>
        <p:spPr bwMode="auto">
          <a:xfrm>
            <a:off x="34290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3" name="Line 25"/>
          <p:cNvSpPr>
            <a:spLocks noChangeShapeType="1"/>
          </p:cNvSpPr>
          <p:nvPr/>
        </p:nvSpPr>
        <p:spPr bwMode="auto">
          <a:xfrm>
            <a:off x="40386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4" name="Line 26"/>
          <p:cNvSpPr>
            <a:spLocks noChangeShapeType="1"/>
          </p:cNvSpPr>
          <p:nvPr/>
        </p:nvSpPr>
        <p:spPr bwMode="auto">
          <a:xfrm>
            <a:off x="46482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5" name="Line 27"/>
          <p:cNvSpPr>
            <a:spLocks noChangeShapeType="1"/>
          </p:cNvSpPr>
          <p:nvPr/>
        </p:nvSpPr>
        <p:spPr bwMode="auto">
          <a:xfrm>
            <a:off x="52578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6" name="Line 28"/>
          <p:cNvSpPr>
            <a:spLocks noChangeShapeType="1"/>
          </p:cNvSpPr>
          <p:nvPr/>
        </p:nvSpPr>
        <p:spPr bwMode="auto">
          <a:xfrm>
            <a:off x="58674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7" name="Line 29"/>
          <p:cNvSpPr>
            <a:spLocks noChangeShapeType="1"/>
          </p:cNvSpPr>
          <p:nvPr/>
        </p:nvSpPr>
        <p:spPr bwMode="auto">
          <a:xfrm>
            <a:off x="64770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8" name="Line 30"/>
          <p:cNvSpPr>
            <a:spLocks noChangeShapeType="1"/>
          </p:cNvSpPr>
          <p:nvPr/>
        </p:nvSpPr>
        <p:spPr bwMode="auto">
          <a:xfrm>
            <a:off x="70866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9" name="Line 31"/>
          <p:cNvSpPr>
            <a:spLocks noChangeShapeType="1"/>
          </p:cNvSpPr>
          <p:nvPr/>
        </p:nvSpPr>
        <p:spPr bwMode="auto">
          <a:xfrm>
            <a:off x="2209800" y="1806352"/>
            <a:ext cx="5486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0" name="Line 32"/>
          <p:cNvSpPr>
            <a:spLocks noChangeShapeType="1"/>
          </p:cNvSpPr>
          <p:nvPr/>
        </p:nvSpPr>
        <p:spPr bwMode="auto">
          <a:xfrm>
            <a:off x="2209800" y="2415952"/>
            <a:ext cx="5486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1" name="Line 33"/>
          <p:cNvSpPr>
            <a:spLocks noChangeShapeType="1"/>
          </p:cNvSpPr>
          <p:nvPr/>
        </p:nvSpPr>
        <p:spPr bwMode="auto">
          <a:xfrm>
            <a:off x="2209800" y="3025552"/>
            <a:ext cx="5486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nvGrpSpPr>
          <p:cNvPr id="345122" name="Group 34"/>
          <p:cNvGrpSpPr>
            <a:grpSpLocks/>
          </p:cNvGrpSpPr>
          <p:nvPr/>
        </p:nvGrpSpPr>
        <p:grpSpPr bwMode="auto">
          <a:xfrm>
            <a:off x="3200400" y="1211040"/>
            <a:ext cx="4114800" cy="2225675"/>
            <a:chOff x="2016" y="873"/>
            <a:chExt cx="2592" cy="1402"/>
          </a:xfrm>
        </p:grpSpPr>
        <p:sp>
          <p:nvSpPr>
            <p:cNvPr id="345123" name="Text Box 35"/>
            <p:cNvSpPr txBox="1">
              <a:spLocks noChangeArrowheads="1"/>
            </p:cNvSpPr>
            <p:nvPr/>
          </p:nvSpPr>
          <p:spPr bwMode="auto">
            <a:xfrm>
              <a:off x="2016" y="873"/>
              <a:ext cx="672"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000" b="0">
                  <a:solidFill>
                    <a:schemeClr val="accent1">
                      <a:lumMod val="50000"/>
                    </a:schemeClr>
                  </a:solidFill>
                  <a:cs typeface="+mn-cs"/>
                </a:rPr>
                <a:t>+c</a:t>
              </a:r>
            </a:p>
          </p:txBody>
        </p:sp>
        <p:sp>
          <p:nvSpPr>
            <p:cNvPr id="345124" name="Text Box 36"/>
            <p:cNvSpPr txBox="1">
              <a:spLocks noChangeArrowheads="1"/>
            </p:cNvSpPr>
            <p:nvPr/>
          </p:nvSpPr>
          <p:spPr bwMode="auto">
            <a:xfrm>
              <a:off x="3936" y="1344"/>
              <a:ext cx="672"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000" b="0">
                  <a:solidFill>
                    <a:schemeClr val="accent1">
                      <a:lumMod val="50000"/>
                    </a:schemeClr>
                  </a:solidFill>
                  <a:cs typeface="+mn-cs"/>
                </a:rPr>
                <a:t>+c</a:t>
              </a:r>
            </a:p>
          </p:txBody>
        </p:sp>
        <p:sp>
          <p:nvSpPr>
            <p:cNvPr id="345125" name="Text Box 37"/>
            <p:cNvSpPr txBox="1">
              <a:spLocks noChangeArrowheads="1"/>
            </p:cNvSpPr>
            <p:nvPr/>
          </p:nvSpPr>
          <p:spPr bwMode="auto">
            <a:xfrm>
              <a:off x="2400" y="1680"/>
              <a:ext cx="672"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000" b="0">
                  <a:solidFill>
                    <a:schemeClr val="accent1">
                      <a:lumMod val="50000"/>
                    </a:schemeClr>
                  </a:solidFill>
                  <a:cs typeface="+mn-cs"/>
                </a:rPr>
                <a:t>+c</a:t>
              </a:r>
            </a:p>
          </p:txBody>
        </p:sp>
        <p:sp>
          <p:nvSpPr>
            <p:cNvPr id="345126" name="Text Box 38"/>
            <p:cNvSpPr txBox="1">
              <a:spLocks noChangeArrowheads="1"/>
            </p:cNvSpPr>
            <p:nvPr/>
          </p:nvSpPr>
          <p:spPr bwMode="auto">
            <a:xfrm>
              <a:off x="3168" y="2025"/>
              <a:ext cx="720"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000" b="0">
                  <a:solidFill>
                    <a:schemeClr val="accent1">
                      <a:lumMod val="50000"/>
                    </a:schemeClr>
                  </a:solidFill>
                  <a:cs typeface="+mn-cs"/>
                </a:rPr>
                <a:t>+c</a:t>
              </a:r>
            </a:p>
          </p:txBody>
        </p:sp>
      </p:grpSp>
      <p:grpSp>
        <p:nvGrpSpPr>
          <p:cNvPr id="345127" name="Group 39"/>
          <p:cNvGrpSpPr>
            <a:grpSpLocks/>
          </p:cNvGrpSpPr>
          <p:nvPr/>
        </p:nvGrpSpPr>
        <p:grpSpPr bwMode="auto">
          <a:xfrm>
            <a:off x="1143000" y="1501552"/>
            <a:ext cx="5562600" cy="1905000"/>
            <a:chOff x="720" y="1056"/>
            <a:chExt cx="3504" cy="1200"/>
          </a:xfrm>
        </p:grpSpPr>
        <p:sp>
          <p:nvSpPr>
            <p:cNvPr id="345128" name="Line 40"/>
            <p:cNvSpPr>
              <a:spLocks noChangeShapeType="1"/>
            </p:cNvSpPr>
            <p:nvPr/>
          </p:nvSpPr>
          <p:spPr bwMode="auto">
            <a:xfrm flipV="1">
              <a:off x="1104" y="1056"/>
              <a:ext cx="1248" cy="480"/>
            </a:xfrm>
            <a:prstGeom prst="line">
              <a:avLst/>
            </a:prstGeom>
            <a:noFill/>
            <a:ln w="1905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9" name="Line 41"/>
            <p:cNvSpPr>
              <a:spLocks noChangeShapeType="1"/>
            </p:cNvSpPr>
            <p:nvPr/>
          </p:nvSpPr>
          <p:spPr bwMode="auto">
            <a:xfrm flipV="1">
              <a:off x="1104" y="1392"/>
              <a:ext cx="3120" cy="144"/>
            </a:xfrm>
            <a:prstGeom prst="line">
              <a:avLst/>
            </a:prstGeom>
            <a:noFill/>
            <a:ln w="1905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0" name="Line 42"/>
            <p:cNvSpPr>
              <a:spLocks noChangeShapeType="1"/>
            </p:cNvSpPr>
            <p:nvPr/>
          </p:nvSpPr>
          <p:spPr bwMode="auto">
            <a:xfrm>
              <a:off x="1104" y="1536"/>
              <a:ext cx="1632" cy="336"/>
            </a:xfrm>
            <a:prstGeom prst="line">
              <a:avLst/>
            </a:prstGeom>
            <a:noFill/>
            <a:ln w="1905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1" name="Line 43"/>
            <p:cNvSpPr>
              <a:spLocks noChangeShapeType="1"/>
            </p:cNvSpPr>
            <p:nvPr/>
          </p:nvSpPr>
          <p:spPr bwMode="auto">
            <a:xfrm>
              <a:off x="1104" y="1536"/>
              <a:ext cx="2400" cy="720"/>
            </a:xfrm>
            <a:prstGeom prst="line">
              <a:avLst/>
            </a:prstGeom>
            <a:noFill/>
            <a:ln w="1905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2" name="Text Box 44"/>
            <p:cNvSpPr txBox="1">
              <a:spLocks noChangeArrowheads="1"/>
            </p:cNvSpPr>
            <p:nvPr/>
          </p:nvSpPr>
          <p:spPr bwMode="auto">
            <a:xfrm>
              <a:off x="864" y="1056"/>
              <a:ext cx="62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de-DE" sz="2400" b="0">
                  <a:solidFill>
                    <a:srgbClr val="CC3300"/>
                  </a:solidFill>
                  <a:cs typeface="+mn-cs"/>
                </a:rPr>
                <a:t>h</a:t>
              </a:r>
              <a:r>
                <a:rPr lang="de-DE" sz="2400" b="0" baseline="-25000">
                  <a:solidFill>
                    <a:srgbClr val="CC3300"/>
                  </a:solidFill>
                  <a:cs typeface="+mn-cs"/>
                </a:rPr>
                <a:t>1</a:t>
              </a:r>
              <a:r>
                <a:rPr lang="de-DE" sz="2400" b="0">
                  <a:solidFill>
                    <a:srgbClr val="CC3300"/>
                  </a:solidFill>
                  <a:cs typeface="+mn-cs"/>
                </a:rPr>
                <a:t>(j)</a:t>
              </a:r>
            </a:p>
          </p:txBody>
        </p:sp>
        <p:sp>
          <p:nvSpPr>
            <p:cNvPr id="345133" name="Text Box 45"/>
            <p:cNvSpPr txBox="1">
              <a:spLocks noChangeArrowheads="1"/>
            </p:cNvSpPr>
            <p:nvPr/>
          </p:nvSpPr>
          <p:spPr bwMode="auto">
            <a:xfrm>
              <a:off x="720" y="1776"/>
              <a:ext cx="100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de-DE" sz="2400" b="0">
                  <a:solidFill>
                    <a:srgbClr val="CC3300"/>
                  </a:solidFill>
                  <a:cs typeface="+mn-cs"/>
                </a:rPr>
                <a:t>h</a:t>
              </a:r>
              <a:r>
                <a:rPr lang="de-DE" sz="2400" b="0" baseline="-25000">
                  <a:solidFill>
                    <a:srgbClr val="CC3300"/>
                  </a:solidFill>
                  <a:cs typeface="+mn-cs"/>
                </a:rPr>
                <a:t>d</a:t>
              </a:r>
              <a:r>
                <a:rPr lang="de-DE" sz="2400" b="0">
                  <a:solidFill>
                    <a:srgbClr val="CC3300"/>
                  </a:solidFill>
                  <a:cs typeface="+mn-cs"/>
                </a:rPr>
                <a:t>(j)</a:t>
              </a:r>
            </a:p>
          </p:txBody>
        </p:sp>
      </p:grpSp>
      <p:sp>
        <p:nvSpPr>
          <p:cNvPr id="345134" name="Text Box 46"/>
          <p:cNvSpPr txBox="1">
            <a:spLocks noChangeArrowheads="1"/>
          </p:cNvSpPr>
          <p:nvPr/>
        </p:nvSpPr>
        <p:spPr bwMode="auto">
          <a:xfrm>
            <a:off x="381000" y="2034952"/>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400" b="0">
                <a:solidFill>
                  <a:schemeClr val="accent1">
                    <a:lumMod val="50000"/>
                  </a:schemeClr>
                </a:solidFill>
                <a:cs typeface="+mn-cs"/>
              </a:rPr>
              <a:t>&lt;j, +c&gt;</a:t>
            </a:r>
          </a:p>
        </p:txBody>
      </p:sp>
      <p:sp>
        <p:nvSpPr>
          <p:cNvPr id="345135" name="Line 47"/>
          <p:cNvSpPr>
            <a:spLocks noChangeShapeType="1"/>
          </p:cNvSpPr>
          <p:nvPr/>
        </p:nvSpPr>
        <p:spPr bwMode="auto">
          <a:xfrm>
            <a:off x="7924800" y="1196752"/>
            <a:ext cx="0" cy="2438400"/>
          </a:xfrm>
          <a:prstGeom prst="line">
            <a:avLst/>
          </a:prstGeom>
          <a:noFill/>
          <a:ln w="2857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6" name="Line 48"/>
          <p:cNvSpPr>
            <a:spLocks noChangeShapeType="1"/>
          </p:cNvSpPr>
          <p:nvPr/>
        </p:nvSpPr>
        <p:spPr bwMode="auto">
          <a:xfrm>
            <a:off x="2209800" y="3863752"/>
            <a:ext cx="5486400" cy="0"/>
          </a:xfrm>
          <a:prstGeom prst="line">
            <a:avLst/>
          </a:prstGeom>
          <a:noFill/>
          <a:ln w="2857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7" name="Text Box 49"/>
          <p:cNvSpPr txBox="1">
            <a:spLocks noChangeArrowheads="1"/>
          </p:cNvSpPr>
          <p:nvPr/>
        </p:nvSpPr>
        <p:spPr bwMode="auto">
          <a:xfrm rot="5400000">
            <a:off x="7403307" y="2191321"/>
            <a:ext cx="18208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400" b="0">
                <a:solidFill>
                  <a:schemeClr val="accent1">
                    <a:lumMod val="50000"/>
                  </a:schemeClr>
                </a:solidFill>
                <a:cs typeface="+mn-cs"/>
              </a:rPr>
              <a:t>d=log 1/</a:t>
            </a:r>
            <a:r>
              <a:rPr lang="de-DE" sz="2400" b="0">
                <a:solidFill>
                  <a:schemeClr val="accent1">
                    <a:lumMod val="50000"/>
                  </a:schemeClr>
                </a:solidFill>
                <a:latin typeface="Symbol" charset="0"/>
                <a:cs typeface="+mn-cs"/>
                <a:sym typeface="Symbol" charset="0"/>
              </a:rPr>
              <a:t></a:t>
            </a:r>
          </a:p>
        </p:txBody>
      </p:sp>
      <p:sp>
        <p:nvSpPr>
          <p:cNvPr id="345138" name="Text Box 50"/>
          <p:cNvSpPr txBox="1">
            <a:spLocks noChangeArrowheads="1"/>
          </p:cNvSpPr>
          <p:nvPr/>
        </p:nvSpPr>
        <p:spPr bwMode="auto">
          <a:xfrm>
            <a:off x="4419600" y="3787552"/>
            <a:ext cx="121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de-DE" sz="2400" b="0">
                <a:solidFill>
                  <a:schemeClr val="accent1">
                    <a:lumMod val="50000"/>
                  </a:schemeClr>
                </a:solidFill>
                <a:cs typeface="+mn-cs"/>
              </a:rPr>
              <a:t>w = 2/</a:t>
            </a:r>
            <a:r>
              <a:rPr lang="de-DE" sz="2400" b="0">
                <a:solidFill>
                  <a:schemeClr val="accent1">
                    <a:lumMod val="50000"/>
                  </a:schemeClr>
                </a:solidFill>
                <a:latin typeface="Symbol" charset="0"/>
                <a:cs typeface="+mn-cs"/>
                <a:sym typeface="Symbol" charset="0"/>
              </a:rPr>
              <a:t></a:t>
            </a:r>
          </a:p>
        </p:txBody>
      </p:sp>
      <p:sp>
        <p:nvSpPr>
          <p:cNvPr id="5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72</a:t>
            </a:fld>
            <a:endParaRPr lang="de-DE"/>
          </a:p>
        </p:txBody>
      </p:sp>
      <p:sp>
        <p:nvSpPr>
          <p:cNvPr id="54" name="Fußzeilenplatzhalter 3">
            <a:extLst>
              <a:ext uri="{FF2B5EF4-FFF2-40B4-BE49-F238E27FC236}">
                <a16:creationId xmlns:a16="http://schemas.microsoft.com/office/drawing/2014/main" id="{4C7D2187-022C-9F4A-8FE4-2DF487FBB7E3}"/>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333964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5127"/>
                                        </p:tgtEl>
                                        <p:attrNameLst>
                                          <p:attrName>style.visibility</p:attrName>
                                        </p:attrNameLst>
                                      </p:cBhvr>
                                      <p:to>
                                        <p:strVal val="visible"/>
                                      </p:to>
                                    </p:set>
                                    <p:animEffect transition="in" filter="fade">
                                      <p:cBhvr>
                                        <p:cTn id="7" dur="2000"/>
                                        <p:tgtEl>
                                          <p:spTgt spid="34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5122"/>
                                        </p:tgtEl>
                                        <p:attrNameLst>
                                          <p:attrName>style.visibility</p:attrName>
                                        </p:attrNameLst>
                                      </p:cBhvr>
                                      <p:to>
                                        <p:strVal val="visible"/>
                                      </p:to>
                                    </p:set>
                                    <p:animEffect transition="in" filter="fade">
                                      <p:cBhvr>
                                        <p:cTn id="12" dur="2000"/>
                                        <p:tgtEl>
                                          <p:spTgt spid="34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eaLnBrk="1" hangingPunct="1">
              <a:defRPr/>
            </a:pPr>
            <a:r>
              <a:rPr lang="de-DE">
                <a:cs typeface="+mj-cs"/>
              </a:rPr>
              <a:t>CM-Skizzen – </a:t>
            </a:r>
            <a:r>
              <a:rPr lang="de-DE">
                <a:solidFill>
                  <a:srgbClr val="0F05FF"/>
                </a:solidFill>
              </a:rPr>
              <a:t>(</a:t>
            </a:r>
            <a:r>
              <a:rPr lang="de-DE">
                <a:solidFill>
                  <a:srgbClr val="0F05FF"/>
                </a:solidFill>
                <a:latin typeface="Symbol" charset="0"/>
                <a:sym typeface="Symbol" charset="0"/>
              </a:rPr>
              <a:t></a:t>
            </a:r>
            <a:r>
              <a:rPr lang="de-DE">
                <a:solidFill>
                  <a:srgbClr val="0F05FF"/>
                </a:solidFill>
              </a:rPr>
              <a:t>, </a:t>
            </a:r>
            <a:r>
              <a:rPr lang="de-DE">
                <a:solidFill>
                  <a:srgbClr val="0F05FF"/>
                </a:solidFill>
                <a:latin typeface="Symbol" charset="0"/>
                <a:sym typeface="Symbol" charset="0"/>
              </a:rPr>
              <a:t></a:t>
            </a:r>
            <a:r>
              <a:rPr lang="de-DE">
                <a:solidFill>
                  <a:srgbClr val="0F05FF"/>
                </a:solidFill>
              </a:rPr>
              <a:t>)-Approximationen</a:t>
            </a:r>
            <a:endParaRPr lang="de-DE">
              <a:cs typeface="+mj-cs"/>
            </a:endParaRPr>
          </a:p>
        </p:txBody>
      </p:sp>
      <p:sp>
        <p:nvSpPr>
          <p:cNvPr id="848899" name="Rectangle 3"/>
          <p:cNvSpPr>
            <a:spLocks noGrp="1" noChangeArrowheads="1"/>
          </p:cNvSpPr>
          <p:nvPr>
            <p:ph type="body" idx="1"/>
          </p:nvPr>
        </p:nvSpPr>
        <p:spPr>
          <a:xfrm>
            <a:off x="182563" y="1219200"/>
            <a:ext cx="8961437" cy="5464175"/>
          </a:xfrm>
        </p:spPr>
        <p:txBody>
          <a:bodyPr/>
          <a:lstStyle/>
          <a:p>
            <a:pPr eaLnBrk="1" hangingPunct="1">
              <a:defRPr/>
            </a:pPr>
            <a:r>
              <a:rPr lang="de-DE" dirty="0">
                <a:cs typeface="+mn-cs"/>
              </a:rPr>
              <a:t>CM-</a:t>
            </a:r>
            <a:r>
              <a:rPr lang="de-DE" dirty="0" err="1">
                <a:cs typeface="+mn-cs"/>
              </a:rPr>
              <a:t>Approximierungsfehler</a:t>
            </a:r>
            <a:r>
              <a:rPr lang="de-DE" dirty="0">
                <a:cs typeface="+mn-cs"/>
              </a:rPr>
              <a:t> bei Punktanfragen kleiner als </a:t>
            </a:r>
            <a:br>
              <a:rPr lang="de-DE" dirty="0">
                <a:cs typeface="+mn-cs"/>
              </a:rPr>
            </a:br>
            <a:r>
              <a:rPr lang="de-DE" dirty="0" err="1">
                <a:solidFill>
                  <a:srgbClr val="0F05FF"/>
                </a:solidFill>
                <a:latin typeface="Symbol" charset="0"/>
                <a:cs typeface="+mn-cs"/>
              </a:rPr>
              <a:t>e</a:t>
            </a:r>
            <a:r>
              <a:rPr lang="de-DE" dirty="0" err="1">
                <a:solidFill>
                  <a:srgbClr val="0F05FF"/>
                </a:solidFill>
                <a:cs typeface="+mn-cs"/>
              </a:rPr>
              <a:t>∥A</a:t>
            </a:r>
            <a:r>
              <a:rPr lang="de-DE" dirty="0">
                <a:solidFill>
                  <a:srgbClr val="0F05FF"/>
                </a:solidFill>
              </a:rPr>
              <a:t>∥ </a:t>
            </a:r>
            <a:r>
              <a:rPr lang="de-DE" baseline="-25000" dirty="0">
                <a:solidFill>
                  <a:srgbClr val="0F05FF"/>
                </a:solidFill>
                <a:cs typeface="+mn-cs"/>
              </a:rPr>
              <a:t>1</a:t>
            </a:r>
            <a:r>
              <a:rPr lang="de-DE" dirty="0">
                <a:solidFill>
                  <a:srgbClr val="0F05FF"/>
                </a:solidFill>
                <a:cs typeface="+mn-cs"/>
              </a:rPr>
              <a:t> </a:t>
            </a:r>
            <a:r>
              <a:rPr lang="de-DE" dirty="0">
                <a:cs typeface="+mn-cs"/>
              </a:rPr>
              <a:t>mit Platzbedarf </a:t>
            </a:r>
            <a:r>
              <a:rPr lang="de-DE" dirty="0">
                <a:solidFill>
                  <a:srgbClr val="0F05FF"/>
                </a:solidFill>
                <a:cs typeface="+mn-cs"/>
              </a:rPr>
              <a:t>O(1/</a:t>
            </a:r>
            <a:r>
              <a:rPr lang="de-DE" dirty="0" err="1">
                <a:solidFill>
                  <a:srgbClr val="0F05FF"/>
                </a:solidFill>
                <a:latin typeface="Symbol" charset="0"/>
                <a:cs typeface="+mn-cs"/>
              </a:rPr>
              <a:t>e</a:t>
            </a:r>
            <a:r>
              <a:rPr lang="de-DE" dirty="0">
                <a:solidFill>
                  <a:srgbClr val="0F05FF"/>
                </a:solidFill>
                <a:cs typeface="+mn-cs"/>
              </a:rPr>
              <a:t> log 1/</a:t>
            </a:r>
            <a:r>
              <a:rPr lang="de-DE" dirty="0">
                <a:solidFill>
                  <a:srgbClr val="0F05FF"/>
                </a:solidFill>
                <a:latin typeface="Symbol" charset="0"/>
                <a:cs typeface="+mn-cs"/>
              </a:rPr>
              <a:t>d</a:t>
            </a:r>
            <a:r>
              <a:rPr lang="de-DE" dirty="0">
                <a:solidFill>
                  <a:srgbClr val="0F05FF"/>
                </a:solidFill>
                <a:cs typeface="+mn-cs"/>
              </a:rPr>
              <a:t>)</a:t>
            </a:r>
          </a:p>
          <a:p>
            <a:pPr lvl="1" eaLnBrk="1" hangingPunct="1">
              <a:defRPr/>
            </a:pPr>
            <a:r>
              <a:rPr lang="de-DE" sz="2300" dirty="0"/>
              <a:t>Wahrscheinlichkeit eines größeren Fehlers kleiner als </a:t>
            </a:r>
            <a:r>
              <a:rPr lang="de-DE" sz="2300" dirty="0">
                <a:solidFill>
                  <a:schemeClr val="bg2"/>
                </a:solidFill>
              </a:rPr>
              <a:t>1-</a:t>
            </a:r>
            <a:r>
              <a:rPr lang="de-DE" sz="2300" dirty="0">
                <a:solidFill>
                  <a:schemeClr val="bg2"/>
                </a:solidFill>
                <a:latin typeface="Symbol" charset="0"/>
              </a:rPr>
              <a:t>d</a:t>
            </a:r>
          </a:p>
          <a:p>
            <a:pPr lvl="1" eaLnBrk="1" hangingPunct="1">
              <a:defRPr/>
            </a:pPr>
            <a:r>
              <a:rPr lang="de-DE" sz="2300" dirty="0"/>
              <a:t>Ähnliche Garantien für Bereichsanfragen, </a:t>
            </a:r>
            <a:r>
              <a:rPr lang="de-DE" sz="2300" dirty="0" err="1"/>
              <a:t>Quantile</a:t>
            </a:r>
            <a:r>
              <a:rPr lang="de-DE" sz="2300" dirty="0"/>
              <a:t>, Verbundgrößen (</a:t>
            </a:r>
            <a:r>
              <a:rPr lang="de-DE" sz="2300" dirty="0" err="1"/>
              <a:t>join</a:t>
            </a:r>
            <a:r>
              <a:rPr lang="de-DE" sz="2300" dirty="0"/>
              <a:t> </a:t>
            </a:r>
            <a:r>
              <a:rPr lang="de-DE" sz="2300" dirty="0" err="1"/>
              <a:t>size</a:t>
            </a:r>
            <a:r>
              <a:rPr lang="de-DE" sz="2300" dirty="0"/>
              <a:t>), …</a:t>
            </a:r>
            <a:endParaRPr lang="de-DE" dirty="0">
              <a:cs typeface="+mn-cs"/>
            </a:endParaRPr>
          </a:p>
          <a:p>
            <a:pPr eaLnBrk="1" hangingPunct="1">
              <a:defRPr/>
            </a:pPr>
            <a:r>
              <a:rPr lang="de-DE" dirty="0">
                <a:cs typeface="+mn-cs"/>
              </a:rPr>
              <a:t>Hinweise</a:t>
            </a:r>
          </a:p>
          <a:p>
            <a:pPr lvl="1" eaLnBrk="1" hangingPunct="1">
              <a:defRPr/>
            </a:pPr>
            <a:r>
              <a:rPr lang="de-DE" sz="2300" dirty="0"/>
              <a:t>Zähler überschätzen durch Hash-Kollisionen</a:t>
            </a:r>
          </a:p>
          <a:p>
            <a:pPr lvl="2" eaLnBrk="1" hangingPunct="1">
              <a:defRPr/>
            </a:pPr>
            <a:r>
              <a:rPr lang="de-DE" sz="2300" dirty="0"/>
              <a:t>Wie begrenzbar in jedem Feld?  </a:t>
            </a:r>
            <a:endParaRPr lang="de-DE" sz="2300" i="1" dirty="0">
              <a:solidFill>
                <a:srgbClr val="CC0000"/>
              </a:solidFill>
            </a:endParaRPr>
          </a:p>
          <a:p>
            <a:pPr lvl="1" eaLnBrk="1" hangingPunct="1">
              <a:defRPr/>
            </a:pPr>
            <a:r>
              <a:rPr lang="de-DE" sz="2300" dirty="0">
                <a:solidFill>
                  <a:srgbClr val="CC0000"/>
                </a:solidFill>
              </a:rPr>
              <a:t>Nutze Unabhängigkeit über Zeilen, </a:t>
            </a:r>
            <a:br>
              <a:rPr lang="de-DE" sz="2300" dirty="0">
                <a:solidFill>
                  <a:srgbClr val="CC0000"/>
                </a:solidFill>
              </a:rPr>
            </a:br>
            <a:r>
              <a:rPr lang="de-DE" sz="2300" dirty="0"/>
              <a:t>um Konfidenz für </a:t>
            </a:r>
            <a:r>
              <a:rPr lang="de-DE" sz="2300" dirty="0">
                <a:solidFill>
                  <a:schemeClr val="accent1">
                    <a:lumMod val="50000"/>
                  </a:schemeClr>
                </a:solidFill>
              </a:rPr>
              <a:t>min{}-</a:t>
            </a:r>
            <a:r>
              <a:rPr lang="de-DE" sz="2300" dirty="0"/>
              <a:t>Schätzung zu erhöhen</a:t>
            </a:r>
          </a:p>
        </p:txBody>
      </p:sp>
      <p:sp>
        <p:nvSpPr>
          <p:cNvPr id="2" name="Rechteck 1"/>
          <p:cNvSpPr/>
          <p:nvPr/>
        </p:nvSpPr>
        <p:spPr>
          <a:xfrm>
            <a:off x="6012160" y="1691516"/>
            <a:ext cx="3031599" cy="369332"/>
          </a:xfrm>
          <a:prstGeom prst="rect">
            <a:avLst/>
          </a:prstGeom>
        </p:spPr>
        <p:txBody>
          <a:bodyPr wrap="none">
            <a:spAutoFit/>
          </a:bodyPr>
          <a:lstStyle/>
          <a:p>
            <a:r>
              <a:rPr lang="de-DE" i="1">
                <a:solidFill>
                  <a:srgbClr val="0F05FF"/>
                </a:solidFill>
              </a:rPr>
              <a:t>[Cormode, Muthukrishnan</a:t>
            </a:r>
            <a:r>
              <a:rPr lang="de-DE" altLang="ja-JP" i="1">
                <a:solidFill>
                  <a:srgbClr val="0F05FF"/>
                </a:solidFill>
                <a:latin typeface="Arial"/>
              </a:rPr>
              <a:t>’</a:t>
            </a:r>
            <a:r>
              <a:rPr lang="de-DE" i="1">
                <a:solidFill>
                  <a:srgbClr val="0F05FF"/>
                </a:solidFill>
              </a:rPr>
              <a:t>04]</a:t>
            </a:r>
            <a:r>
              <a:rPr lang="de-DE">
                <a:solidFill>
                  <a:srgbClr val="0F05FF"/>
                </a:solidFill>
              </a:rPr>
              <a:t> </a:t>
            </a:r>
          </a:p>
        </p:txBody>
      </p:sp>
      <p:sp>
        <p:nvSpPr>
          <p:cNvPr id="3" name="Rectangle 2"/>
          <p:cNvSpPr/>
          <p:nvPr/>
        </p:nvSpPr>
        <p:spPr>
          <a:xfrm>
            <a:off x="2208538" y="5623104"/>
            <a:ext cx="4572000" cy="738664"/>
          </a:xfrm>
          <a:prstGeom prst="rect">
            <a:avLst/>
          </a:prstGeom>
        </p:spPr>
        <p:txBody>
          <a:bodyPr>
            <a:spAutoFit/>
          </a:bodyPr>
          <a:lstStyle/>
          <a:p>
            <a:r>
              <a:rPr lang="de-DE" sz="1400">
                <a:solidFill>
                  <a:srgbClr val="0F05FF"/>
                </a:solidFill>
                <a:latin typeface="+mn-lt"/>
              </a:rPr>
              <a:t>G. Cormode and S. Muthukrishnan. An improved data stream summary: The count-min sketch and its applications. LATIN 2004, J. Algorithm 55(1): 58-75, </a:t>
            </a:r>
            <a:r>
              <a:rPr lang="de-DE" sz="1400" b="1">
                <a:solidFill>
                  <a:srgbClr val="FF0000"/>
                </a:solidFill>
                <a:latin typeface="+mn-lt"/>
              </a:rPr>
              <a:t>2004</a:t>
            </a:r>
          </a:p>
        </p:txBody>
      </p:sp>
      <p:sp>
        <p:nvSpPr>
          <p:cNvPr id="7" name="Fußzeilenplatzhalter 3">
            <a:extLst>
              <a:ext uri="{FF2B5EF4-FFF2-40B4-BE49-F238E27FC236}">
                <a16:creationId xmlns:a16="http://schemas.microsoft.com/office/drawing/2014/main" id="{41C56781-B9AA-244B-8A2D-9E9D706917DA}"/>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293234391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de-DE">
                <a:cs typeface="+mj-cs"/>
              </a:rPr>
              <a:t>CM-Skizzen – Analyse</a:t>
            </a:r>
          </a:p>
        </p:txBody>
      </p:sp>
      <p:sp>
        <p:nvSpPr>
          <p:cNvPr id="479235" name="Rectangle 3"/>
          <p:cNvSpPr>
            <a:spLocks noGrp="1" noChangeArrowheads="1"/>
          </p:cNvSpPr>
          <p:nvPr>
            <p:ph type="body" idx="1"/>
          </p:nvPr>
        </p:nvSpPr>
        <p:spPr>
          <a:xfrm>
            <a:off x="468312" y="1143000"/>
            <a:ext cx="8675687" cy="5094312"/>
          </a:xfrm>
        </p:spPr>
        <p:txBody>
          <a:bodyPr/>
          <a:lstStyle/>
          <a:p>
            <a:pPr eaLnBrk="1" hangingPunct="1">
              <a:lnSpc>
                <a:spcPct val="120000"/>
              </a:lnSpc>
              <a:buFont typeface="Wingdings" charset="0"/>
              <a:buNone/>
              <a:defRPr/>
            </a:pPr>
            <a:r>
              <a:rPr lang="de-DE" sz="2400">
                <a:cs typeface="+mn-cs"/>
              </a:rPr>
              <a:t>Schätze </a:t>
            </a:r>
            <a:r>
              <a:rPr lang="de-DE" sz="2400">
                <a:solidFill>
                  <a:schemeClr val="accent1">
                    <a:lumMod val="50000"/>
                  </a:schemeClr>
                </a:solidFill>
                <a:cs typeface="+mn-cs"/>
              </a:rPr>
              <a:t>A</a:t>
            </a:r>
            <a:r>
              <a:rPr lang="de-DE" altLang="ja-JP" sz="2400">
                <a:solidFill>
                  <a:schemeClr val="accent1">
                    <a:lumMod val="50000"/>
                  </a:schemeClr>
                </a:solidFill>
                <a:latin typeface="Arial"/>
                <a:cs typeface="+mn-cs"/>
              </a:rPr>
              <a:t>'</a:t>
            </a:r>
            <a:r>
              <a:rPr lang="de-DE" sz="2400">
                <a:solidFill>
                  <a:schemeClr val="accent1">
                    <a:lumMod val="50000"/>
                  </a:schemeClr>
                </a:solidFill>
                <a:cs typeface="+mn-cs"/>
              </a:rPr>
              <a:t>[j] = min</a:t>
            </a:r>
            <a:r>
              <a:rPr lang="de-DE" sz="2400" baseline="-25000">
                <a:solidFill>
                  <a:schemeClr val="accent1">
                    <a:lumMod val="50000"/>
                  </a:schemeClr>
                </a:solidFill>
                <a:cs typeface="+mn-cs"/>
              </a:rPr>
              <a:t>k</a:t>
            </a:r>
            <a:r>
              <a:rPr lang="de-DE" sz="2400">
                <a:solidFill>
                  <a:schemeClr val="accent1">
                    <a:lumMod val="50000"/>
                  </a:schemeClr>
                </a:solidFill>
                <a:cs typeface="+mn-cs"/>
              </a:rPr>
              <a:t> { CM[k,h</a:t>
            </a:r>
            <a:r>
              <a:rPr lang="de-DE" sz="2400" baseline="-25000">
                <a:solidFill>
                  <a:schemeClr val="accent1">
                    <a:lumMod val="50000"/>
                  </a:schemeClr>
                </a:solidFill>
                <a:cs typeface="+mn-cs"/>
              </a:rPr>
              <a:t>k</a:t>
            </a:r>
            <a:r>
              <a:rPr lang="de-DE" sz="2400">
                <a:solidFill>
                  <a:schemeClr val="accent1">
                    <a:lumMod val="50000"/>
                  </a:schemeClr>
                </a:solidFill>
                <a:cs typeface="+mn-cs"/>
              </a:rPr>
              <a:t>(j)] }</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74</a:t>
            </a:fld>
            <a:endParaRPr lang="de-DE"/>
          </a:p>
        </p:txBody>
      </p:sp>
      <p:sp>
        <p:nvSpPr>
          <p:cNvPr id="7" name="Fußzeilenplatzhalter 3">
            <a:extLst>
              <a:ext uri="{FF2B5EF4-FFF2-40B4-BE49-F238E27FC236}">
                <a16:creationId xmlns:a16="http://schemas.microsoft.com/office/drawing/2014/main" id="{97EA4392-3A64-EB46-B92B-3CB4D5433DF6}"/>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37201768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de-DE">
                <a:cs typeface="+mj-cs"/>
              </a:rPr>
              <a:t>CM-Skizzen – Analyse</a:t>
            </a:r>
          </a:p>
        </p:txBody>
      </p:sp>
      <p:sp>
        <p:nvSpPr>
          <p:cNvPr id="479235" name="Rectangle 3"/>
          <p:cNvSpPr>
            <a:spLocks noGrp="1" noChangeArrowheads="1"/>
          </p:cNvSpPr>
          <p:nvPr>
            <p:ph type="body" idx="1"/>
          </p:nvPr>
        </p:nvSpPr>
        <p:spPr>
          <a:xfrm>
            <a:off x="468312" y="1143000"/>
            <a:ext cx="8675687" cy="5094312"/>
          </a:xfrm>
        </p:spPr>
        <p:txBody>
          <a:bodyPr/>
          <a:lstStyle/>
          <a:p>
            <a:pPr eaLnBrk="1" hangingPunct="1">
              <a:lnSpc>
                <a:spcPct val="120000"/>
              </a:lnSpc>
              <a:buFont typeface="Wingdings" charset="0"/>
              <a:buNone/>
              <a:defRPr/>
            </a:pPr>
            <a:r>
              <a:rPr lang="de-DE" sz="2000" dirty="0">
                <a:cs typeface="+mn-cs"/>
              </a:rPr>
              <a:t>Schätze </a:t>
            </a:r>
            <a:r>
              <a:rPr lang="de-DE" sz="2000" dirty="0">
                <a:solidFill>
                  <a:schemeClr val="accent1">
                    <a:lumMod val="50000"/>
                  </a:schemeClr>
                </a:solidFill>
                <a:cs typeface="+mn-cs"/>
              </a:rPr>
              <a:t>A</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 = </a:t>
            </a:r>
            <a:r>
              <a:rPr lang="de-DE" sz="2000" dirty="0" err="1">
                <a:solidFill>
                  <a:schemeClr val="accent1">
                    <a:lumMod val="50000"/>
                  </a:schemeClr>
                </a:solidFill>
                <a:cs typeface="+mn-cs"/>
              </a:rPr>
              <a:t>min</a:t>
            </a:r>
            <a:r>
              <a:rPr lang="de-DE" sz="2000" baseline="-25000" dirty="0" err="1">
                <a:solidFill>
                  <a:schemeClr val="accent1">
                    <a:lumMod val="50000"/>
                  </a:schemeClr>
                </a:solidFill>
                <a:cs typeface="+mn-cs"/>
              </a:rPr>
              <a:t>k</a:t>
            </a:r>
            <a:r>
              <a:rPr lang="de-DE" sz="2000" dirty="0">
                <a:solidFill>
                  <a:schemeClr val="accent1">
                    <a:lumMod val="50000"/>
                  </a:schemeClr>
                </a:solidFill>
                <a:cs typeface="+mn-cs"/>
              </a:rPr>
              <a:t> { CM[</a:t>
            </a:r>
            <a:r>
              <a:rPr lang="de-DE" sz="2000" dirty="0" err="1">
                <a:solidFill>
                  <a:schemeClr val="accent1">
                    <a:lumMod val="50000"/>
                  </a:schemeClr>
                </a:solidFill>
                <a:cs typeface="+mn-cs"/>
              </a:rPr>
              <a:t>k,h</a:t>
            </a:r>
            <a:r>
              <a:rPr lang="de-DE" sz="2000" baseline="-25000" dirty="0" err="1">
                <a:solidFill>
                  <a:schemeClr val="accent1">
                    <a:lumMod val="50000"/>
                  </a:schemeClr>
                </a:solidFill>
                <a:cs typeface="+mn-cs"/>
              </a:rPr>
              <a:t>k</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 }</a:t>
            </a:r>
          </a:p>
          <a:p>
            <a:pPr eaLnBrk="1" hangingPunct="1">
              <a:lnSpc>
                <a:spcPct val="120000"/>
              </a:lnSpc>
              <a:defRPr/>
            </a:pPr>
            <a:r>
              <a:rPr lang="de-DE" sz="2000" dirty="0">
                <a:cs typeface="+mn-cs"/>
              </a:rPr>
              <a:t>Analyse: In </a:t>
            </a:r>
            <a:r>
              <a:rPr lang="de-DE" sz="2000" dirty="0" err="1">
                <a:solidFill>
                  <a:schemeClr val="accent1">
                    <a:lumMod val="50000"/>
                  </a:schemeClr>
                </a:solidFill>
                <a:cs typeface="+mn-cs"/>
              </a:rPr>
              <a:t>k</a:t>
            </a:r>
            <a:r>
              <a:rPr lang="de-DE" sz="2000" dirty="0" err="1">
                <a:cs typeface="+mn-cs"/>
              </a:rPr>
              <a:t>'ter</a:t>
            </a:r>
            <a:r>
              <a:rPr lang="de-DE" sz="2000" dirty="0">
                <a:cs typeface="+mn-cs"/>
              </a:rPr>
              <a:t> Zeile, </a:t>
            </a:r>
            <a:r>
              <a:rPr lang="de-DE" sz="2000" dirty="0">
                <a:solidFill>
                  <a:schemeClr val="accent1">
                    <a:lumMod val="50000"/>
                  </a:schemeClr>
                </a:solidFill>
                <a:cs typeface="+mn-cs"/>
              </a:rPr>
              <a:t>CM[</a:t>
            </a:r>
            <a:r>
              <a:rPr lang="de-DE" sz="2000" dirty="0" err="1">
                <a:solidFill>
                  <a:schemeClr val="accent1">
                    <a:lumMod val="50000"/>
                  </a:schemeClr>
                </a:solidFill>
                <a:cs typeface="+mn-cs"/>
              </a:rPr>
              <a:t>k,h</a:t>
            </a:r>
            <a:r>
              <a:rPr lang="de-DE" sz="2000" baseline="-25000" dirty="0" err="1">
                <a:solidFill>
                  <a:schemeClr val="accent1">
                    <a:lumMod val="50000"/>
                  </a:schemeClr>
                </a:solidFill>
                <a:cs typeface="+mn-cs"/>
              </a:rPr>
              <a:t>k</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 = A[</a:t>
            </a:r>
            <a:r>
              <a:rPr lang="de-DE" sz="2000" dirty="0" err="1">
                <a:solidFill>
                  <a:schemeClr val="accent1">
                    <a:lumMod val="50000"/>
                  </a:schemeClr>
                </a:solidFill>
                <a:cs typeface="+mn-cs"/>
              </a:rPr>
              <a:t>j</a:t>
            </a:r>
            <a:r>
              <a:rPr lang="de-DE" sz="2000" dirty="0">
                <a:solidFill>
                  <a:schemeClr val="accent1">
                    <a:lumMod val="50000"/>
                  </a:schemeClr>
                </a:solidFill>
                <a:cs typeface="+mn-cs"/>
              </a:rPr>
              <a:t>] + </a:t>
            </a:r>
            <a:r>
              <a:rPr lang="de-DE" sz="2000" dirty="0" err="1">
                <a:solidFill>
                  <a:schemeClr val="accent1">
                    <a:lumMod val="50000"/>
                  </a:schemeClr>
                </a:solidFill>
                <a:cs typeface="+mn-cs"/>
              </a:rPr>
              <a:t>X</a:t>
            </a:r>
            <a:r>
              <a:rPr lang="de-DE" sz="2000" baseline="-25000" dirty="0" err="1">
                <a:solidFill>
                  <a:schemeClr val="accent1">
                    <a:lumMod val="50000"/>
                  </a:schemeClr>
                </a:solidFill>
                <a:cs typeface="+mn-cs"/>
              </a:rPr>
              <a:t>k,j</a:t>
            </a:r>
            <a:endParaRPr lang="de-DE" sz="2000" baseline="-25000" dirty="0">
              <a:solidFill>
                <a:schemeClr val="accent1">
                  <a:lumMod val="50000"/>
                </a:schemeClr>
              </a:solidFill>
              <a:cs typeface="+mn-cs"/>
            </a:endParaRPr>
          </a:p>
          <a:p>
            <a:pPr lvl="1" eaLnBrk="1" hangingPunct="1">
              <a:lnSpc>
                <a:spcPct val="120000"/>
              </a:lnSpc>
              <a:defRPr/>
            </a:pP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baseline="-25000" dirty="0">
                <a:solidFill>
                  <a:schemeClr val="accent1">
                    <a:lumMod val="50000"/>
                  </a:schemeClr>
                </a:solidFill>
              </a:rPr>
              <a:t> </a:t>
            </a:r>
            <a:r>
              <a:rPr lang="de-DE" sz="2000" dirty="0">
                <a:solidFill>
                  <a:schemeClr val="accent1">
                    <a:lumMod val="50000"/>
                  </a:schemeClr>
                </a:solidFill>
              </a:rPr>
              <a:t>= </a:t>
            </a:r>
            <a:r>
              <a:rPr lang="de-DE" sz="2000" dirty="0">
                <a:solidFill>
                  <a:schemeClr val="accent1">
                    <a:lumMod val="50000"/>
                  </a:schemeClr>
                </a:solidFill>
                <a:latin typeface="Symbol" charset="0"/>
              </a:rPr>
              <a:t>S</a:t>
            </a:r>
            <a:r>
              <a:rPr lang="de-DE" sz="2000" dirty="0">
                <a:solidFill>
                  <a:schemeClr val="accent1">
                    <a:lumMod val="50000"/>
                  </a:schemeClr>
                </a:solidFill>
              </a:rPr>
              <a:t> A[i] | </a:t>
            </a:r>
            <a:r>
              <a:rPr lang="de-DE" sz="2000" dirty="0" err="1">
                <a:solidFill>
                  <a:schemeClr val="accent1">
                    <a:lumMod val="50000"/>
                  </a:schemeClr>
                </a:solidFill>
              </a:rPr>
              <a:t>h</a:t>
            </a:r>
            <a:r>
              <a:rPr lang="de-DE" sz="2000" baseline="-25000" dirty="0" err="1">
                <a:solidFill>
                  <a:schemeClr val="accent1">
                    <a:lumMod val="50000"/>
                  </a:schemeClr>
                </a:solidFill>
              </a:rPr>
              <a:t>k</a:t>
            </a:r>
            <a:r>
              <a:rPr lang="de-DE" sz="2000" dirty="0">
                <a:solidFill>
                  <a:schemeClr val="accent1">
                    <a:lumMod val="50000"/>
                  </a:schemeClr>
                </a:solidFill>
              </a:rPr>
              <a:t>(i) = </a:t>
            </a:r>
            <a:r>
              <a:rPr lang="de-DE" sz="2000" dirty="0" err="1">
                <a:solidFill>
                  <a:schemeClr val="accent1">
                    <a:lumMod val="50000"/>
                  </a:schemeClr>
                </a:solidFill>
              </a:rPr>
              <a:t>h</a:t>
            </a:r>
            <a:r>
              <a:rPr lang="de-DE" sz="2000" baseline="-25000" dirty="0" err="1">
                <a:solidFill>
                  <a:schemeClr val="accent1">
                    <a:lumMod val="50000"/>
                  </a:schemeClr>
                </a:solidFill>
              </a:rPr>
              <a:t>k</a:t>
            </a:r>
            <a:r>
              <a:rPr lang="de-DE" sz="2000" dirty="0">
                <a:solidFill>
                  <a:schemeClr val="accent1">
                    <a:lumMod val="50000"/>
                  </a:schemeClr>
                </a:solidFill>
              </a:rPr>
              <a:t>(</a:t>
            </a:r>
            <a:r>
              <a:rPr lang="de-DE" sz="2000" dirty="0" err="1">
                <a:solidFill>
                  <a:schemeClr val="accent1">
                    <a:lumMod val="50000"/>
                  </a:schemeClr>
                </a:solidFill>
              </a:rPr>
              <a:t>j</a:t>
            </a:r>
            <a:r>
              <a:rPr lang="de-DE" sz="2000" dirty="0">
                <a:solidFill>
                  <a:schemeClr val="accent1">
                    <a:lumMod val="50000"/>
                  </a:schemeClr>
                </a:solidFill>
              </a:rPr>
              <a:t>)</a:t>
            </a:r>
          </a:p>
          <a:p>
            <a:pPr lvl="1" eaLnBrk="1" hangingPunct="1">
              <a:lnSpc>
                <a:spcPct val="120000"/>
              </a:lnSpc>
              <a:spcBef>
                <a:spcPct val="50000"/>
              </a:spcBef>
              <a:defRPr/>
            </a:pPr>
            <a:r>
              <a:rPr lang="de-DE" sz="2000" dirty="0">
                <a:solidFill>
                  <a:schemeClr val="accent1">
                    <a:lumMod val="50000"/>
                  </a:schemeClr>
                </a:solidFill>
              </a:rPr>
              <a:t>E[</a:t>
            </a: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dirty="0">
                <a:solidFill>
                  <a:schemeClr val="accent1">
                    <a:lumMod val="50000"/>
                  </a:schemeClr>
                </a:solidFill>
              </a:rPr>
              <a:t>]	= </a:t>
            </a:r>
            <a:r>
              <a:rPr lang="de-DE" sz="2000" dirty="0">
                <a:solidFill>
                  <a:schemeClr val="accent1">
                    <a:lumMod val="50000"/>
                  </a:schemeClr>
                </a:solidFill>
                <a:latin typeface="Symbol" charset="0"/>
              </a:rPr>
              <a:t>S</a:t>
            </a:r>
            <a:r>
              <a:rPr lang="de-DE" sz="2000" dirty="0">
                <a:solidFill>
                  <a:schemeClr val="accent1">
                    <a:lumMod val="50000"/>
                  </a:schemeClr>
                </a:solidFill>
              </a:rPr>
              <a:t> A[i]*</a:t>
            </a:r>
            <a:r>
              <a:rPr lang="de-DE" sz="2000" dirty="0" err="1">
                <a:solidFill>
                  <a:schemeClr val="accent1">
                    <a:lumMod val="50000"/>
                  </a:schemeClr>
                </a:solidFill>
              </a:rPr>
              <a:t>Pr</a:t>
            </a:r>
            <a:r>
              <a:rPr lang="de-DE" sz="2000" dirty="0">
                <a:solidFill>
                  <a:schemeClr val="accent1">
                    <a:lumMod val="50000"/>
                  </a:schemeClr>
                </a:solidFill>
              </a:rPr>
              <a:t>[</a:t>
            </a:r>
            <a:r>
              <a:rPr lang="de-DE" sz="2000" dirty="0" err="1">
                <a:solidFill>
                  <a:schemeClr val="accent1">
                    <a:lumMod val="50000"/>
                  </a:schemeClr>
                </a:solidFill>
              </a:rPr>
              <a:t>h</a:t>
            </a:r>
            <a:r>
              <a:rPr lang="de-DE" sz="2000" baseline="-25000" dirty="0" err="1">
                <a:solidFill>
                  <a:schemeClr val="accent1">
                    <a:lumMod val="50000"/>
                  </a:schemeClr>
                </a:solidFill>
              </a:rPr>
              <a:t>k</a:t>
            </a:r>
            <a:r>
              <a:rPr lang="de-DE" sz="2000" dirty="0">
                <a:solidFill>
                  <a:schemeClr val="accent1">
                    <a:lumMod val="50000"/>
                  </a:schemeClr>
                </a:solidFill>
              </a:rPr>
              <a:t>(i)=</a:t>
            </a:r>
            <a:r>
              <a:rPr lang="de-DE" sz="2000" dirty="0" err="1">
                <a:solidFill>
                  <a:schemeClr val="accent1">
                    <a:lumMod val="50000"/>
                  </a:schemeClr>
                </a:solidFill>
              </a:rPr>
              <a:t>h</a:t>
            </a:r>
            <a:r>
              <a:rPr lang="de-DE" sz="2000" baseline="-25000" dirty="0" err="1">
                <a:solidFill>
                  <a:schemeClr val="accent1">
                    <a:lumMod val="50000"/>
                  </a:schemeClr>
                </a:solidFill>
              </a:rPr>
              <a:t>k</a:t>
            </a:r>
            <a:r>
              <a:rPr lang="de-DE" sz="2000" dirty="0">
                <a:solidFill>
                  <a:schemeClr val="accent1">
                    <a:lumMod val="50000"/>
                  </a:schemeClr>
                </a:solidFill>
              </a:rPr>
              <a:t>(</a:t>
            </a:r>
            <a:r>
              <a:rPr lang="de-DE" sz="2000" dirty="0" err="1">
                <a:solidFill>
                  <a:schemeClr val="accent1">
                    <a:lumMod val="50000"/>
                  </a:schemeClr>
                </a:solidFill>
              </a:rPr>
              <a:t>j</a:t>
            </a:r>
            <a:r>
              <a:rPr lang="de-DE" sz="2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1/</a:t>
            </a:r>
            <a:r>
              <a:rPr lang="de-DE" sz="2000" dirty="0" err="1">
                <a:solidFill>
                  <a:schemeClr val="accent1">
                    <a:lumMod val="50000"/>
                  </a:schemeClr>
                </a:solidFill>
              </a:rPr>
              <a:t>w</a:t>
            </a:r>
            <a:r>
              <a:rPr lang="de-DE" sz="2000" dirty="0">
                <a:solidFill>
                  <a:schemeClr val="accent1">
                    <a:lumMod val="50000"/>
                  </a:schemeClr>
                </a:solidFill>
              </a:rPr>
              <a:t> * </a:t>
            </a:r>
            <a:r>
              <a:rPr lang="de-DE" sz="2000" dirty="0">
                <a:solidFill>
                  <a:schemeClr val="accent1">
                    <a:lumMod val="50000"/>
                  </a:schemeClr>
                </a:solidFill>
                <a:latin typeface="Symbol" charset="0"/>
              </a:rPr>
              <a:t>S</a:t>
            </a:r>
            <a:r>
              <a:rPr lang="de-DE" sz="2000" dirty="0">
                <a:solidFill>
                  <a:schemeClr val="accent1">
                    <a:lumMod val="50000"/>
                  </a:schemeClr>
                </a:solidFill>
              </a:rPr>
              <a:t> A[i] </a:t>
            </a:r>
            <a:br>
              <a:rPr lang="de-DE" sz="2000" dirty="0">
                <a:solidFill>
                  <a:schemeClr val="accent1">
                    <a:lumMod val="50000"/>
                  </a:schemeClr>
                </a:solidFill>
              </a:rPr>
            </a:br>
            <a:r>
              <a:rPr lang="de-DE" sz="2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a:t>
            </a:r>
            <a:r>
              <a:rPr lang="de-DE" sz="2000" dirty="0">
                <a:solidFill>
                  <a:schemeClr val="accent1">
                    <a:lumMod val="50000"/>
                  </a:schemeClr>
                </a:solidFill>
                <a:latin typeface="Symbol" charset="0"/>
                <a:sym typeface="Symbol" charset="0"/>
              </a:rPr>
              <a:t></a:t>
            </a:r>
            <a:r>
              <a:rPr lang="de-DE" sz="2000" dirty="0">
                <a:solidFill>
                  <a:schemeClr val="accent1">
                    <a:lumMod val="50000"/>
                  </a:schemeClr>
                </a:solidFill>
              </a:rPr>
              <a:t>/2) * </a:t>
            </a:r>
            <a:r>
              <a:rPr lang="de-DE" sz="2000" dirty="0">
                <a:solidFill>
                  <a:schemeClr val="accent1">
                    <a:lumMod val="50000"/>
                  </a:schemeClr>
                </a:solidFill>
                <a:latin typeface="Symbol" charset="0"/>
              </a:rPr>
              <a:t>S</a:t>
            </a:r>
            <a:r>
              <a:rPr lang="de-DE" sz="2000" dirty="0">
                <a:solidFill>
                  <a:schemeClr val="accent1">
                    <a:lumMod val="50000"/>
                  </a:schemeClr>
                </a:solidFill>
              </a:rPr>
              <a:t> A[i] = </a:t>
            </a:r>
            <a:r>
              <a:rPr lang="de-DE" sz="2000" dirty="0" err="1">
                <a:solidFill>
                  <a:schemeClr val="accent1">
                    <a:lumMod val="50000"/>
                  </a:schemeClr>
                </a:solidFill>
                <a:latin typeface="Symbol" charset="0"/>
              </a:rPr>
              <a:t>e</a:t>
            </a:r>
            <a:r>
              <a:rPr lang="de-DE" sz="2000" dirty="0">
                <a:solidFill>
                  <a:schemeClr val="accent1">
                    <a:lumMod val="50000"/>
                  </a:schemeClr>
                </a:solidFill>
                <a:latin typeface="Symbol" charset="0"/>
              </a:rPr>
              <a:t> </a:t>
            </a:r>
            <a:r>
              <a:rPr lang="de-DE" sz="2000" dirty="0">
                <a:solidFill>
                  <a:schemeClr val="accent1">
                    <a:lumMod val="50000"/>
                  </a:schemeClr>
                </a:solidFill>
              </a:rPr>
              <a:t>∥A∥</a:t>
            </a:r>
            <a:r>
              <a:rPr lang="de-DE" sz="2000" baseline="-25000" dirty="0">
                <a:solidFill>
                  <a:schemeClr val="accent1">
                    <a:lumMod val="50000"/>
                  </a:schemeClr>
                </a:solidFill>
              </a:rPr>
              <a:t>1</a:t>
            </a:r>
            <a:r>
              <a:rPr lang="de-DE" sz="2000" dirty="0">
                <a:solidFill>
                  <a:schemeClr val="accent1">
                    <a:lumMod val="50000"/>
                  </a:schemeClr>
                </a:solidFill>
              </a:rPr>
              <a:t>/2  </a:t>
            </a:r>
            <a:r>
              <a:rPr lang="de-DE" sz="2000" dirty="0"/>
              <a:t>(paarweise </a:t>
            </a:r>
            <a:r>
              <a:rPr lang="de-DE" sz="2000" dirty="0" err="1"/>
              <a:t>Unabh</a:t>
            </a:r>
            <a:r>
              <a:rPr lang="de-DE" sz="2000" dirty="0"/>
              <a:t>. von </a:t>
            </a:r>
            <a:r>
              <a:rPr lang="de-DE" sz="2000" dirty="0">
                <a:solidFill>
                  <a:schemeClr val="accent1">
                    <a:lumMod val="50000"/>
                  </a:schemeClr>
                </a:solidFill>
              </a:rPr>
              <a:t>h</a:t>
            </a:r>
            <a:r>
              <a:rPr lang="de-DE" sz="2000" dirty="0">
                <a:solidFill>
                  <a:schemeClr val="bg2"/>
                </a:solidFill>
              </a:rPr>
              <a:t>)</a:t>
            </a:r>
          </a:p>
          <a:p>
            <a:pPr marL="57150" indent="0" eaLnBrk="1" hangingPunct="1">
              <a:spcBef>
                <a:spcPct val="50000"/>
              </a:spcBef>
              <a:buNone/>
              <a:defRPr/>
            </a:pPr>
            <a:r>
              <a:rPr lang="de-DE" sz="2000" dirty="0"/>
              <a:t>Fehler, wenn</a:t>
            </a:r>
          </a:p>
          <a:p>
            <a:pPr lvl="1" eaLnBrk="1" hangingPunct="1">
              <a:lnSpc>
                <a:spcPct val="120000"/>
              </a:lnSpc>
              <a:spcBef>
                <a:spcPct val="50000"/>
              </a:spcBef>
              <a:defRPr/>
            </a:pPr>
            <a:r>
              <a:rPr lang="de-DE" sz="2000" dirty="0" err="1">
                <a:solidFill>
                  <a:schemeClr val="accent1">
                    <a:lumMod val="50000"/>
                  </a:schemeClr>
                </a:solidFill>
              </a:rPr>
              <a:t>Pr</a:t>
            </a:r>
            <a:r>
              <a:rPr lang="de-DE" sz="2000" dirty="0">
                <a:solidFill>
                  <a:schemeClr val="accent1">
                    <a:lumMod val="50000"/>
                  </a:schemeClr>
                </a:solidFill>
              </a:rPr>
              <a:t>[</a:t>
            </a: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baseline="-25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a:t>
            </a:r>
            <a:r>
              <a:rPr lang="de-DE" sz="2000" dirty="0" err="1">
                <a:solidFill>
                  <a:schemeClr val="accent1">
                    <a:lumMod val="50000"/>
                  </a:schemeClr>
                </a:solidFill>
                <a:latin typeface="Symbol" charset="0"/>
              </a:rPr>
              <a:t>e</a:t>
            </a:r>
            <a:r>
              <a:rPr lang="de-DE" sz="2000" dirty="0">
                <a:solidFill>
                  <a:schemeClr val="accent1">
                    <a:lumMod val="50000"/>
                  </a:schemeClr>
                </a:solidFill>
              </a:rPr>
              <a:t> ∥A∥</a:t>
            </a:r>
            <a:r>
              <a:rPr lang="de-DE" sz="2000" baseline="-25000" dirty="0">
                <a:solidFill>
                  <a:schemeClr val="accent1">
                    <a:lumMod val="50000"/>
                  </a:schemeClr>
                </a:solidFill>
              </a:rPr>
              <a:t>1</a:t>
            </a:r>
            <a:r>
              <a:rPr lang="de-DE" sz="2000" dirty="0">
                <a:solidFill>
                  <a:schemeClr val="accent1">
                    <a:lumMod val="50000"/>
                  </a:schemeClr>
                </a:solidFill>
              </a:rPr>
              <a:t>] = </a:t>
            </a:r>
            <a:r>
              <a:rPr lang="de-DE" sz="2000" dirty="0" err="1">
                <a:solidFill>
                  <a:schemeClr val="accent1">
                    <a:lumMod val="50000"/>
                  </a:schemeClr>
                </a:solidFill>
              </a:rPr>
              <a:t>Pr</a:t>
            </a:r>
            <a:r>
              <a:rPr lang="de-DE" sz="2000" dirty="0">
                <a:solidFill>
                  <a:schemeClr val="accent1">
                    <a:lumMod val="50000"/>
                  </a:schemeClr>
                </a:solidFill>
              </a:rPr>
              <a:t>[</a:t>
            </a: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baseline="-25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2E[</a:t>
            </a: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1/2   </a:t>
            </a:r>
            <a:r>
              <a:rPr lang="de-DE" sz="2000" dirty="0"/>
              <a:t>über </a:t>
            </a:r>
            <a:r>
              <a:rPr lang="de-DE" sz="2000" dirty="0" err="1">
                <a:solidFill>
                  <a:srgbClr val="CC3300"/>
                </a:solidFill>
              </a:rPr>
              <a:t>Markov</a:t>
            </a:r>
            <a:r>
              <a:rPr lang="de-DE" sz="2000" dirty="0">
                <a:solidFill>
                  <a:srgbClr val="CC3300"/>
                </a:solidFill>
              </a:rPr>
              <a:t> Ungleichung</a:t>
            </a:r>
            <a:endParaRPr lang="de-DE" sz="2000" dirty="0"/>
          </a:p>
          <a:p>
            <a:pPr eaLnBrk="1" hangingPunct="1">
              <a:lnSpc>
                <a:spcPct val="120000"/>
              </a:lnSpc>
              <a:spcBef>
                <a:spcPct val="50000"/>
              </a:spcBef>
              <a:defRPr/>
            </a:pPr>
            <a:r>
              <a:rPr lang="de-DE" sz="2000" dirty="0">
                <a:cs typeface="+mn-cs"/>
              </a:rPr>
              <a:t>Also,  </a:t>
            </a:r>
            <a:r>
              <a:rPr lang="de-DE" sz="2000" dirty="0" err="1">
                <a:solidFill>
                  <a:schemeClr val="accent1">
                    <a:lumMod val="50000"/>
                  </a:schemeClr>
                </a:solidFill>
                <a:cs typeface="+mn-cs"/>
              </a:rPr>
              <a:t>Pr</a:t>
            </a:r>
            <a:r>
              <a:rPr lang="de-DE" sz="2000" dirty="0">
                <a:solidFill>
                  <a:schemeClr val="accent1">
                    <a:lumMod val="50000"/>
                  </a:schemeClr>
                </a:solidFill>
                <a:cs typeface="+mn-cs"/>
              </a:rPr>
              <a:t>[A</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a:t>
            </a:r>
            <a:r>
              <a:rPr lang="de-DE" sz="2000" dirty="0">
                <a:solidFill>
                  <a:schemeClr val="accent1">
                    <a:lumMod val="50000"/>
                  </a:schemeClr>
                </a:solidFill>
                <a:cs typeface="+mn-cs"/>
                <a:sym typeface="Symbol" charset="0"/>
              </a:rPr>
              <a:t></a:t>
            </a:r>
            <a:r>
              <a:rPr lang="de-DE" sz="2000" dirty="0">
                <a:solidFill>
                  <a:schemeClr val="accent1">
                    <a:lumMod val="50000"/>
                  </a:schemeClr>
                </a:solidFill>
                <a:cs typeface="+mn-cs"/>
              </a:rPr>
              <a:t> A[</a:t>
            </a:r>
            <a:r>
              <a:rPr lang="de-DE" sz="2000" dirty="0" err="1">
                <a:solidFill>
                  <a:schemeClr val="accent1">
                    <a:lumMod val="50000"/>
                  </a:schemeClr>
                </a:solidFill>
                <a:cs typeface="+mn-cs"/>
              </a:rPr>
              <a:t>j</a:t>
            </a:r>
            <a:r>
              <a:rPr lang="de-DE" sz="2000" dirty="0">
                <a:solidFill>
                  <a:schemeClr val="accent1">
                    <a:lumMod val="50000"/>
                  </a:schemeClr>
                </a:solidFill>
                <a:cs typeface="+mn-cs"/>
              </a:rPr>
              <a:t>] + </a:t>
            </a:r>
            <a:r>
              <a:rPr lang="de-DE" sz="2000" dirty="0" err="1">
                <a:solidFill>
                  <a:schemeClr val="accent1">
                    <a:lumMod val="50000"/>
                  </a:schemeClr>
                </a:solidFill>
                <a:latin typeface="Symbol" charset="0"/>
                <a:cs typeface="+mn-cs"/>
              </a:rPr>
              <a:t>e</a:t>
            </a:r>
            <a:r>
              <a:rPr lang="de-DE" sz="2000" dirty="0">
                <a:solidFill>
                  <a:schemeClr val="accent1">
                    <a:lumMod val="50000"/>
                  </a:schemeClr>
                </a:solidFill>
                <a:latin typeface="Symbol" charset="0"/>
                <a:cs typeface="+mn-cs"/>
              </a:rPr>
              <a:t> </a:t>
            </a:r>
            <a:r>
              <a:rPr lang="de-DE" sz="2000" dirty="0">
                <a:solidFill>
                  <a:schemeClr val="accent1">
                    <a:lumMod val="50000"/>
                  </a:schemeClr>
                </a:solidFill>
              </a:rPr>
              <a:t>∥</a:t>
            </a:r>
            <a:r>
              <a:rPr lang="de-DE" sz="2000" dirty="0">
                <a:solidFill>
                  <a:schemeClr val="accent1">
                    <a:lumMod val="50000"/>
                  </a:schemeClr>
                </a:solidFill>
                <a:cs typeface="+mn-cs"/>
              </a:rPr>
              <a:t>A</a:t>
            </a:r>
            <a:r>
              <a:rPr lang="de-DE" sz="2000" dirty="0">
                <a:solidFill>
                  <a:schemeClr val="accent1">
                    <a:lumMod val="50000"/>
                  </a:schemeClr>
                </a:solidFill>
              </a:rPr>
              <a:t>∥</a:t>
            </a:r>
            <a:r>
              <a:rPr lang="de-DE" sz="2000" baseline="-25000" dirty="0">
                <a:solidFill>
                  <a:schemeClr val="accent1">
                    <a:lumMod val="50000"/>
                  </a:schemeClr>
                </a:solidFill>
                <a:cs typeface="+mn-cs"/>
              </a:rPr>
              <a:t>1</a:t>
            </a:r>
            <a:r>
              <a:rPr lang="de-DE" sz="2000" dirty="0">
                <a:solidFill>
                  <a:schemeClr val="accent1">
                    <a:lumMod val="50000"/>
                  </a:schemeClr>
                </a:solidFill>
                <a:cs typeface="+mn-cs"/>
              </a:rPr>
              <a:t>] = </a:t>
            </a:r>
            <a:r>
              <a:rPr lang="de-DE" sz="2000" dirty="0" err="1">
                <a:solidFill>
                  <a:schemeClr val="accent1">
                    <a:lumMod val="50000"/>
                  </a:schemeClr>
                </a:solidFill>
                <a:cs typeface="+mn-cs"/>
              </a:rPr>
              <a:t>Pr</a:t>
            </a:r>
            <a:r>
              <a:rPr lang="de-DE" sz="2000" dirty="0">
                <a:solidFill>
                  <a:schemeClr val="accent1">
                    <a:lumMod val="50000"/>
                  </a:schemeClr>
                </a:solidFill>
                <a:cs typeface="+mn-cs"/>
              </a:rPr>
              <a:t>[</a:t>
            </a:r>
            <a:r>
              <a:rPr lang="de-DE" sz="2000" dirty="0">
                <a:solidFill>
                  <a:schemeClr val="accent1">
                    <a:lumMod val="50000"/>
                  </a:schemeClr>
                </a:solidFill>
                <a:cs typeface="+mn-cs"/>
                <a:sym typeface="Symbol" charset="0"/>
              </a:rPr>
              <a:t>∧</a:t>
            </a:r>
            <a:r>
              <a:rPr lang="de-DE" sz="2000" baseline="-25000" dirty="0" err="1">
                <a:solidFill>
                  <a:schemeClr val="accent1">
                    <a:lumMod val="50000"/>
                  </a:schemeClr>
                </a:solidFill>
                <a:cs typeface="+mn-cs"/>
              </a:rPr>
              <a:t>k</a:t>
            </a:r>
            <a:r>
              <a:rPr lang="de-DE" sz="2000" dirty="0">
                <a:solidFill>
                  <a:schemeClr val="accent1">
                    <a:lumMod val="50000"/>
                  </a:schemeClr>
                </a:solidFill>
                <a:cs typeface="+mn-cs"/>
              </a:rPr>
              <a:t> </a:t>
            </a:r>
            <a:r>
              <a:rPr lang="de-DE" sz="2000" dirty="0" err="1">
                <a:solidFill>
                  <a:schemeClr val="accent1">
                    <a:lumMod val="50000"/>
                  </a:schemeClr>
                </a:solidFill>
                <a:cs typeface="+mn-cs"/>
              </a:rPr>
              <a:t>X</a:t>
            </a:r>
            <a:r>
              <a:rPr lang="de-DE" sz="2000" baseline="-25000" dirty="0" err="1">
                <a:solidFill>
                  <a:schemeClr val="accent1">
                    <a:lumMod val="50000"/>
                  </a:schemeClr>
                </a:solidFill>
                <a:cs typeface="+mn-cs"/>
              </a:rPr>
              <a:t>k,j</a:t>
            </a:r>
            <a:r>
              <a:rPr lang="de-DE" sz="2000" baseline="-25000" dirty="0">
                <a:solidFill>
                  <a:schemeClr val="accent1">
                    <a:lumMod val="50000"/>
                  </a:schemeClr>
                </a:solidFill>
                <a:cs typeface="+mn-cs"/>
              </a:rPr>
              <a:t> </a:t>
            </a:r>
            <a:r>
              <a:rPr lang="de-DE" sz="2000" dirty="0">
                <a:solidFill>
                  <a:schemeClr val="accent1">
                    <a:lumMod val="50000"/>
                  </a:schemeClr>
                </a:solidFill>
                <a:cs typeface="+mn-cs"/>
              </a:rPr>
              <a:t>&gt; </a:t>
            </a:r>
            <a:r>
              <a:rPr lang="de-DE" sz="2000" dirty="0" err="1">
                <a:solidFill>
                  <a:schemeClr val="accent1">
                    <a:lumMod val="50000"/>
                  </a:schemeClr>
                </a:solidFill>
                <a:latin typeface="Symbol" charset="0"/>
                <a:cs typeface="+mn-cs"/>
              </a:rPr>
              <a:t>e</a:t>
            </a:r>
            <a:r>
              <a:rPr lang="de-DE" sz="2000" dirty="0">
                <a:solidFill>
                  <a:schemeClr val="accent1">
                    <a:lumMod val="50000"/>
                  </a:schemeClr>
                </a:solidFill>
                <a:latin typeface="Symbol" charset="0"/>
                <a:cs typeface="+mn-cs"/>
              </a:rPr>
              <a:t> </a:t>
            </a:r>
            <a:r>
              <a:rPr lang="de-DE" sz="2000" dirty="0">
                <a:solidFill>
                  <a:schemeClr val="accent1">
                    <a:lumMod val="50000"/>
                  </a:schemeClr>
                </a:solidFill>
              </a:rPr>
              <a:t>∥</a:t>
            </a:r>
            <a:r>
              <a:rPr lang="de-DE" sz="2000" dirty="0">
                <a:solidFill>
                  <a:schemeClr val="accent1">
                    <a:lumMod val="50000"/>
                  </a:schemeClr>
                </a:solidFill>
                <a:cs typeface="+mn-cs"/>
              </a:rPr>
              <a:t>A</a:t>
            </a:r>
            <a:r>
              <a:rPr lang="de-DE" sz="2000" dirty="0">
                <a:solidFill>
                  <a:schemeClr val="accent1">
                    <a:lumMod val="50000"/>
                  </a:schemeClr>
                </a:solidFill>
              </a:rPr>
              <a:t>∥</a:t>
            </a:r>
            <a:r>
              <a:rPr lang="de-DE" sz="2000" baseline="-25000" dirty="0">
                <a:solidFill>
                  <a:schemeClr val="accent1">
                    <a:lumMod val="50000"/>
                  </a:schemeClr>
                </a:solidFill>
                <a:cs typeface="+mn-cs"/>
              </a:rPr>
              <a:t>1</a:t>
            </a:r>
            <a:r>
              <a:rPr lang="de-DE" sz="2000" dirty="0">
                <a:solidFill>
                  <a:schemeClr val="accent1">
                    <a:lumMod val="50000"/>
                  </a:schemeClr>
                </a:solidFill>
                <a:cs typeface="+mn-cs"/>
              </a:rPr>
              <a:t>] </a:t>
            </a:r>
            <a:r>
              <a:rPr lang="de-DE" sz="2000" dirty="0">
                <a:solidFill>
                  <a:schemeClr val="accent1">
                    <a:lumMod val="50000"/>
                  </a:schemeClr>
                </a:solidFill>
                <a:cs typeface="+mn-cs"/>
                <a:sym typeface="Symbol" charset="0"/>
              </a:rPr>
              <a:t></a:t>
            </a:r>
            <a:r>
              <a:rPr lang="de-DE" sz="2000" dirty="0">
                <a:solidFill>
                  <a:schemeClr val="accent1">
                    <a:lumMod val="50000"/>
                  </a:schemeClr>
                </a:solidFill>
                <a:cs typeface="+mn-cs"/>
              </a:rPr>
              <a:t>1/2</a:t>
            </a:r>
            <a:r>
              <a:rPr lang="de-DE" sz="2000" baseline="30000" dirty="0">
                <a:solidFill>
                  <a:schemeClr val="accent1">
                    <a:lumMod val="50000"/>
                  </a:schemeClr>
                </a:solidFill>
                <a:cs typeface="+mn-cs"/>
              </a:rPr>
              <a:t>log 1/</a:t>
            </a:r>
            <a:r>
              <a:rPr lang="de-DE" sz="2000" baseline="30000" dirty="0">
                <a:solidFill>
                  <a:schemeClr val="accent1">
                    <a:lumMod val="50000"/>
                  </a:schemeClr>
                </a:solidFill>
                <a:latin typeface="Symbol" charset="0"/>
                <a:cs typeface="+mn-cs"/>
              </a:rPr>
              <a:t>d</a:t>
            </a:r>
            <a:r>
              <a:rPr lang="de-DE" sz="2000" baseline="-25000" dirty="0">
                <a:solidFill>
                  <a:schemeClr val="accent1">
                    <a:lumMod val="50000"/>
                  </a:schemeClr>
                </a:solidFill>
                <a:cs typeface="+mn-cs"/>
              </a:rPr>
              <a:t> </a:t>
            </a:r>
            <a:r>
              <a:rPr lang="de-DE" sz="2000" dirty="0">
                <a:solidFill>
                  <a:schemeClr val="accent1">
                    <a:lumMod val="50000"/>
                  </a:schemeClr>
                </a:solidFill>
                <a:cs typeface="+mn-cs"/>
              </a:rPr>
              <a:t>= </a:t>
            </a:r>
            <a:r>
              <a:rPr lang="de-DE" sz="2000" dirty="0">
                <a:solidFill>
                  <a:schemeClr val="accent1">
                    <a:lumMod val="50000"/>
                  </a:schemeClr>
                </a:solidFill>
                <a:latin typeface="Symbol" charset="0"/>
                <a:cs typeface="+mn-cs"/>
              </a:rPr>
              <a:t>d </a:t>
            </a:r>
            <a:endParaRPr lang="de-DE" sz="2000" dirty="0">
              <a:solidFill>
                <a:schemeClr val="accent1">
                  <a:lumMod val="50000"/>
                </a:schemeClr>
              </a:solidFill>
              <a:cs typeface="+mn-cs"/>
            </a:endParaRPr>
          </a:p>
          <a:p>
            <a:pPr eaLnBrk="1" hangingPunct="1">
              <a:lnSpc>
                <a:spcPct val="120000"/>
              </a:lnSpc>
              <a:spcBef>
                <a:spcPct val="50000"/>
              </a:spcBef>
              <a:defRPr/>
            </a:pPr>
            <a:r>
              <a:rPr lang="de-DE" sz="2000" dirty="0">
                <a:cs typeface="+mn-cs"/>
              </a:rPr>
              <a:t>Endergebnis: </a:t>
            </a:r>
            <a:r>
              <a:rPr lang="de-DE" sz="2000" dirty="0">
                <a:solidFill>
                  <a:schemeClr val="accent1">
                    <a:lumMod val="50000"/>
                  </a:schemeClr>
                </a:solidFill>
                <a:cs typeface="+mn-cs"/>
              </a:rPr>
              <a:t>A[</a:t>
            </a:r>
            <a:r>
              <a:rPr lang="de-DE" sz="2000" dirty="0" err="1">
                <a:solidFill>
                  <a:schemeClr val="accent1">
                    <a:lumMod val="50000"/>
                  </a:schemeClr>
                </a:solidFill>
                <a:cs typeface="+mn-cs"/>
              </a:rPr>
              <a:t>j</a:t>
            </a:r>
            <a:r>
              <a:rPr lang="de-DE" sz="2000" dirty="0">
                <a:solidFill>
                  <a:schemeClr val="accent1">
                    <a:lumMod val="50000"/>
                  </a:schemeClr>
                </a:solidFill>
                <a:cs typeface="+mn-cs"/>
              </a:rPr>
              <a:t>] </a:t>
            </a:r>
            <a:r>
              <a:rPr lang="de-DE" sz="2000" dirty="0">
                <a:solidFill>
                  <a:schemeClr val="accent1">
                    <a:lumMod val="50000"/>
                  </a:schemeClr>
                </a:solidFill>
                <a:cs typeface="+mn-cs"/>
                <a:sym typeface="Symbol" charset="0"/>
              </a:rPr>
              <a:t></a:t>
            </a:r>
            <a:r>
              <a:rPr lang="de-DE" sz="2000" dirty="0">
                <a:solidFill>
                  <a:schemeClr val="accent1">
                    <a:lumMod val="50000"/>
                  </a:schemeClr>
                </a:solidFill>
                <a:cs typeface="+mn-cs"/>
              </a:rPr>
              <a:t> A</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 </a:t>
            </a:r>
            <a:r>
              <a:rPr lang="de-DE" sz="2000" dirty="0">
                <a:cs typeface="+mn-cs"/>
              </a:rPr>
              <a:t>und </a:t>
            </a:r>
            <a:br>
              <a:rPr lang="de-DE" sz="2000" dirty="0">
                <a:cs typeface="+mn-cs"/>
              </a:rPr>
            </a:br>
            <a:r>
              <a:rPr lang="de-DE" sz="2000" dirty="0">
                <a:cs typeface="+mn-cs"/>
              </a:rPr>
              <a:t>mit Wahrscheinlichkeit </a:t>
            </a:r>
            <a:r>
              <a:rPr lang="de-DE" sz="2000" dirty="0">
                <a:solidFill>
                  <a:schemeClr val="accent1">
                    <a:lumMod val="50000"/>
                  </a:schemeClr>
                </a:solidFill>
                <a:cs typeface="+mn-cs"/>
              </a:rPr>
              <a:t>1-</a:t>
            </a:r>
            <a:r>
              <a:rPr lang="de-DE" sz="2000" dirty="0">
                <a:solidFill>
                  <a:schemeClr val="accent1">
                    <a:lumMod val="50000"/>
                  </a:schemeClr>
                </a:solidFill>
                <a:latin typeface="Symbol" charset="0"/>
                <a:cs typeface="+mn-cs"/>
              </a:rPr>
              <a:t>d</a:t>
            </a:r>
            <a:r>
              <a:rPr lang="de-DE" sz="2000" dirty="0">
                <a:solidFill>
                  <a:schemeClr val="accent1">
                    <a:lumMod val="50000"/>
                  </a:schemeClr>
                </a:solidFill>
                <a:cs typeface="+mn-cs"/>
              </a:rPr>
              <a:t> </a:t>
            </a:r>
            <a:r>
              <a:rPr lang="de-DE" sz="2000" dirty="0">
                <a:cs typeface="+mn-cs"/>
              </a:rPr>
              <a:t>gilt  </a:t>
            </a:r>
            <a:r>
              <a:rPr lang="de-DE" sz="2000" dirty="0">
                <a:solidFill>
                  <a:schemeClr val="accent1">
                    <a:lumMod val="50000"/>
                  </a:schemeClr>
                </a:solidFill>
                <a:cs typeface="+mn-cs"/>
              </a:rPr>
              <a:t>A</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a:t>
            </a:r>
            <a:r>
              <a:rPr lang="de-DE" sz="2000" dirty="0">
                <a:solidFill>
                  <a:schemeClr val="accent1">
                    <a:lumMod val="50000"/>
                  </a:schemeClr>
                </a:solidFill>
                <a:cs typeface="+mn-cs"/>
                <a:sym typeface="Symbol" charset="0"/>
              </a:rPr>
              <a:t>&lt;</a:t>
            </a:r>
            <a:r>
              <a:rPr lang="de-DE" sz="2000" dirty="0">
                <a:solidFill>
                  <a:schemeClr val="accent1">
                    <a:lumMod val="50000"/>
                  </a:schemeClr>
                </a:solidFill>
                <a:cs typeface="+mn-cs"/>
              </a:rPr>
              <a:t> A[</a:t>
            </a:r>
            <a:r>
              <a:rPr lang="de-DE" sz="2000" dirty="0" err="1">
                <a:solidFill>
                  <a:schemeClr val="accent1">
                    <a:lumMod val="50000"/>
                  </a:schemeClr>
                </a:solidFill>
                <a:cs typeface="+mn-cs"/>
              </a:rPr>
              <a:t>j</a:t>
            </a:r>
            <a:r>
              <a:rPr lang="de-DE" sz="2000" dirty="0">
                <a:solidFill>
                  <a:schemeClr val="accent1">
                    <a:lumMod val="50000"/>
                  </a:schemeClr>
                </a:solidFill>
                <a:cs typeface="+mn-cs"/>
              </a:rPr>
              <a:t>] + </a:t>
            </a:r>
            <a:r>
              <a:rPr lang="de-DE" sz="2000" dirty="0" err="1">
                <a:solidFill>
                  <a:schemeClr val="accent1">
                    <a:lumMod val="50000"/>
                  </a:schemeClr>
                </a:solidFill>
                <a:latin typeface="Symbol" charset="0"/>
                <a:cs typeface="+mn-cs"/>
              </a:rPr>
              <a:t>e</a:t>
            </a:r>
            <a:r>
              <a:rPr lang="de-DE" sz="2000" dirty="0">
                <a:solidFill>
                  <a:schemeClr val="accent1">
                    <a:lumMod val="50000"/>
                  </a:schemeClr>
                </a:solidFill>
                <a:cs typeface="+mn-cs"/>
              </a:rPr>
              <a:t> ∥A</a:t>
            </a:r>
            <a:r>
              <a:rPr lang="de-DE" sz="2000" dirty="0">
                <a:solidFill>
                  <a:schemeClr val="accent1">
                    <a:lumMod val="50000"/>
                  </a:schemeClr>
                </a:solidFill>
              </a:rPr>
              <a:t>∥</a:t>
            </a:r>
            <a:r>
              <a:rPr lang="de-DE" sz="2000" baseline="-25000" dirty="0">
                <a:solidFill>
                  <a:schemeClr val="accent1">
                    <a:lumMod val="50000"/>
                  </a:schemeClr>
                </a:solidFill>
                <a:cs typeface="+mn-cs"/>
              </a:rPr>
              <a:t>1</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75</a:t>
            </a:fld>
            <a:endParaRPr lang="de-DE"/>
          </a:p>
        </p:txBody>
      </p:sp>
      <p:sp>
        <p:nvSpPr>
          <p:cNvPr id="7" name="Fußzeilenplatzhalter 3">
            <a:extLst>
              <a:ext uri="{FF2B5EF4-FFF2-40B4-BE49-F238E27FC236}">
                <a16:creationId xmlns:a16="http://schemas.microsoft.com/office/drawing/2014/main" id="{1B64E9F6-7D22-A14E-8B00-401B81442A58}"/>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9914777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Tafelbild der Abschätzung A‘[</a:t>
            </a:r>
            <a:r>
              <a:rPr lang="de-DE" dirty="0" err="1"/>
              <a:t>j</a:t>
            </a:r>
            <a:r>
              <a:rPr lang="de-DE" dirty="0"/>
              <a:t>] für A[</a:t>
            </a:r>
            <a:r>
              <a:rPr lang="de-DE" dirty="0" err="1"/>
              <a:t>j</a:t>
            </a:r>
            <a:r>
              <a:rPr lang="de-DE" dirty="0"/>
              <a:t>]</a:t>
            </a:r>
          </a:p>
        </p:txBody>
      </p:sp>
      <p:pic>
        <p:nvPicPr>
          <p:cNvPr id="5" name="Inhaltsplatzhalter 4" descr="Screen Shot 2015-01-19 at 16.21.26.png"/>
          <p:cNvPicPr>
            <a:picLocks noGrp="1" noChangeAspect="1"/>
          </p:cNvPicPr>
          <p:nvPr>
            <p:ph idx="1"/>
          </p:nvPr>
        </p:nvPicPr>
        <p:blipFill>
          <a:blip r:embed="rId2">
            <a:extLst>
              <a:ext uri="{28A0092B-C50C-407E-A947-70E740481C1C}">
                <a14:useLocalDpi xmlns:a14="http://schemas.microsoft.com/office/drawing/2010/main" val="0"/>
              </a:ext>
            </a:extLst>
          </a:blip>
          <a:srcRect t="5071" b="5071"/>
          <a:stretch>
            <a:fillRect/>
          </a:stretch>
        </p:blipFill>
        <p:spPr/>
      </p:pic>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76</a:t>
            </a:fld>
            <a:endParaRPr lang="de-DE"/>
          </a:p>
        </p:txBody>
      </p:sp>
      <p:sp>
        <p:nvSpPr>
          <p:cNvPr id="3" name="Textfeld 2"/>
          <p:cNvSpPr txBox="1"/>
          <p:nvPr/>
        </p:nvSpPr>
        <p:spPr>
          <a:xfrm>
            <a:off x="1043608" y="1124744"/>
            <a:ext cx="792088" cy="461665"/>
          </a:xfrm>
          <a:prstGeom prst="rect">
            <a:avLst/>
          </a:prstGeom>
          <a:solidFill>
            <a:srgbClr val="FFFFFF"/>
          </a:solidFill>
        </p:spPr>
        <p:txBody>
          <a:bodyPr wrap="square" rtlCol="0">
            <a:spAutoFit/>
          </a:bodyPr>
          <a:lstStyle/>
          <a:p>
            <a:r>
              <a:rPr lang="de-DE" sz="2400" dirty="0"/>
              <a:t>A‘[</a:t>
            </a:r>
            <a:r>
              <a:rPr lang="de-DE" sz="2400" dirty="0" err="1"/>
              <a:t>j</a:t>
            </a:r>
            <a:r>
              <a:rPr lang="de-DE" sz="2400" dirty="0"/>
              <a:t>]</a:t>
            </a:r>
          </a:p>
        </p:txBody>
      </p:sp>
      <p:sp>
        <p:nvSpPr>
          <p:cNvPr id="6" name="TextBox 5">
            <a:extLst>
              <a:ext uri="{FF2B5EF4-FFF2-40B4-BE49-F238E27FC236}">
                <a16:creationId xmlns:a16="http://schemas.microsoft.com/office/drawing/2014/main" id="{85F24869-3C09-F34A-9621-9A9F6EB0A0A5}"/>
              </a:ext>
            </a:extLst>
          </p:cNvPr>
          <p:cNvSpPr txBox="1"/>
          <p:nvPr/>
        </p:nvSpPr>
        <p:spPr>
          <a:xfrm>
            <a:off x="5292080" y="1268760"/>
            <a:ext cx="272832" cy="461665"/>
          </a:xfrm>
          <a:prstGeom prst="rect">
            <a:avLst/>
          </a:prstGeom>
          <a:noFill/>
        </p:spPr>
        <p:txBody>
          <a:bodyPr wrap="none" rtlCol="0">
            <a:spAutoFit/>
          </a:bodyPr>
          <a:lstStyle/>
          <a:p>
            <a:r>
              <a:rPr lang="en-DE" sz="2400" dirty="0"/>
              <a:t>]</a:t>
            </a:r>
          </a:p>
        </p:txBody>
      </p:sp>
    </p:spTree>
    <p:extLst>
      <p:ext uri="{BB962C8B-B14F-4D97-AF65-F5344CB8AC3E}">
        <p14:creationId xmlns:p14="http://schemas.microsoft.com/office/powerpoint/2010/main" val="25954816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Tafelbild der Abschätzung A‘[</a:t>
            </a:r>
            <a:r>
              <a:rPr lang="de-DE" dirty="0" err="1"/>
              <a:t>j</a:t>
            </a:r>
            <a:r>
              <a:rPr lang="de-DE" dirty="0"/>
              <a:t>] für A[</a:t>
            </a:r>
            <a:r>
              <a:rPr lang="de-DE" dirty="0" err="1"/>
              <a:t>j</a:t>
            </a:r>
            <a:r>
              <a:rPr lang="de-DE" dirty="0"/>
              <a:t>] (2)</a:t>
            </a:r>
          </a:p>
        </p:txBody>
      </p:sp>
      <p:pic>
        <p:nvPicPr>
          <p:cNvPr id="5" name="Inhaltsplatzhalter 4" descr="Screen Shot 2015-01-19 at 16.21.41.png"/>
          <p:cNvPicPr>
            <a:picLocks noGrp="1" noChangeAspect="1"/>
          </p:cNvPicPr>
          <p:nvPr>
            <p:ph idx="1"/>
          </p:nvPr>
        </p:nvPicPr>
        <p:blipFill>
          <a:blip r:embed="rId2">
            <a:extLst>
              <a:ext uri="{28A0092B-C50C-407E-A947-70E740481C1C}">
                <a14:useLocalDpi xmlns:a14="http://schemas.microsoft.com/office/drawing/2010/main" val="0"/>
              </a:ext>
            </a:extLst>
          </a:blip>
          <a:srcRect t="4681" b="4681"/>
          <a:stretch>
            <a:fillRect/>
          </a:stretch>
        </p:blipFill>
        <p:spPr/>
      </p:pic>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77</a:t>
            </a:fld>
            <a:endParaRPr lang="de-DE"/>
          </a:p>
        </p:txBody>
      </p:sp>
      <p:sp>
        <p:nvSpPr>
          <p:cNvPr id="3" name="Rechteck 2"/>
          <p:cNvSpPr/>
          <p:nvPr/>
        </p:nvSpPr>
        <p:spPr>
          <a:xfrm>
            <a:off x="530415" y="4599400"/>
            <a:ext cx="1008112"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tangle 6">
            <a:extLst>
              <a:ext uri="{FF2B5EF4-FFF2-40B4-BE49-F238E27FC236}">
                <a16:creationId xmlns:a16="http://schemas.microsoft.com/office/drawing/2014/main" id="{AF36E721-DAEB-6E4A-8723-70C96907E093}"/>
              </a:ext>
            </a:extLst>
          </p:cNvPr>
          <p:cNvSpPr/>
          <p:nvPr/>
        </p:nvSpPr>
        <p:spPr>
          <a:xfrm>
            <a:off x="1564842" y="4922004"/>
            <a:ext cx="505267" cy="523220"/>
          </a:xfrm>
          <a:prstGeom prst="rect">
            <a:avLst/>
          </a:prstGeom>
          <a:solidFill>
            <a:schemeClr val="bg1"/>
          </a:solidFill>
        </p:spPr>
        <p:txBody>
          <a:bodyPr wrap="none">
            <a:spAutoFit/>
          </a:bodyPr>
          <a:lstStyle/>
          <a:p>
            <a:r>
              <a:rPr lang="de-DE" sz="2800" dirty="0">
                <a:solidFill>
                  <a:schemeClr val="accent1">
                    <a:lumMod val="50000"/>
                  </a:schemeClr>
                </a:solidFill>
                <a:sym typeface="Symbol" charset="0"/>
              </a:rPr>
              <a:t>∧</a:t>
            </a:r>
            <a:r>
              <a:rPr lang="de-DE" sz="2800" baseline="-25000" dirty="0" err="1">
                <a:solidFill>
                  <a:schemeClr val="accent1">
                    <a:lumMod val="50000"/>
                  </a:schemeClr>
                </a:solidFill>
              </a:rPr>
              <a:t>k</a:t>
            </a:r>
            <a:endParaRPr lang="de-DE" sz="2800" dirty="0"/>
          </a:p>
        </p:txBody>
      </p:sp>
    </p:spTree>
    <p:extLst>
      <p:ext uri="{BB962C8B-B14F-4D97-AF65-F5344CB8AC3E}">
        <p14:creationId xmlns:p14="http://schemas.microsoft.com/office/powerpoint/2010/main" val="16506368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EADB-FF6E-4F41-BD21-6BA63D1AF605}"/>
              </a:ext>
            </a:extLst>
          </p:cNvPr>
          <p:cNvSpPr>
            <a:spLocks noGrp="1"/>
          </p:cNvSpPr>
          <p:nvPr>
            <p:ph type="title"/>
          </p:nvPr>
        </p:nvSpPr>
        <p:spPr/>
        <p:txBody>
          <a:bodyPr/>
          <a:lstStyle/>
          <a:p>
            <a:r>
              <a:rPr lang="en-DE" dirty="0"/>
              <a:t>Forschung zu Skizzen dauert bis heute an</a:t>
            </a:r>
            <a:br>
              <a:rPr lang="en-DE" dirty="0"/>
            </a:br>
            <a:endParaRPr lang="en-DE" dirty="0"/>
          </a:p>
        </p:txBody>
      </p:sp>
      <p:sp>
        <p:nvSpPr>
          <p:cNvPr id="3" name="Content Placeholder 2">
            <a:extLst>
              <a:ext uri="{FF2B5EF4-FFF2-40B4-BE49-F238E27FC236}">
                <a16:creationId xmlns:a16="http://schemas.microsoft.com/office/drawing/2014/main" id="{7FF6F276-0691-1E44-A339-F9A469700335}"/>
              </a:ext>
            </a:extLst>
          </p:cNvPr>
          <p:cNvSpPr>
            <a:spLocks noGrp="1"/>
          </p:cNvSpPr>
          <p:nvPr>
            <p:ph idx="1"/>
          </p:nvPr>
        </p:nvSpPr>
        <p:spPr/>
        <p:txBody>
          <a:bodyPr/>
          <a:lstStyle/>
          <a:p>
            <a:r>
              <a:rPr lang="en-DE" dirty="0"/>
              <a:t>Sehr interessantes Forschungsfeld</a:t>
            </a:r>
          </a:p>
          <a:p>
            <a:r>
              <a:rPr lang="en-DE" dirty="0"/>
              <a:t>Für Stromdatenverarbeitung praktisch sehr bedeutsam</a:t>
            </a:r>
          </a:p>
        </p:txBody>
      </p:sp>
      <p:sp>
        <p:nvSpPr>
          <p:cNvPr id="4" name="Slide Number Placeholder 3">
            <a:extLst>
              <a:ext uri="{FF2B5EF4-FFF2-40B4-BE49-F238E27FC236}">
                <a16:creationId xmlns:a16="http://schemas.microsoft.com/office/drawing/2014/main" id="{1ACF2412-39E4-8940-AB77-548733210F24}"/>
              </a:ext>
            </a:extLst>
          </p:cNvPr>
          <p:cNvSpPr>
            <a:spLocks noGrp="1"/>
          </p:cNvSpPr>
          <p:nvPr>
            <p:ph type="sldNum" sz="quarter" idx="12"/>
          </p:nvPr>
        </p:nvSpPr>
        <p:spPr/>
        <p:txBody>
          <a:bodyPr/>
          <a:lstStyle/>
          <a:p>
            <a:pPr>
              <a:defRPr/>
            </a:pPr>
            <a:fld id="{D4E55964-1ACB-E742-83A7-6D5C6D2D6D17}" type="slidenum">
              <a:rPr lang="de-DE" smtClean="0"/>
              <a:pPr>
                <a:defRPr/>
              </a:pPr>
              <a:t>78</a:t>
            </a:fld>
            <a:endParaRPr lang="de-DE"/>
          </a:p>
        </p:txBody>
      </p:sp>
    </p:spTree>
    <p:extLst>
      <p:ext uri="{BB962C8B-B14F-4D97-AF65-F5344CB8AC3E}">
        <p14:creationId xmlns:p14="http://schemas.microsoft.com/office/powerpoint/2010/main" val="2390919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00115" y="6446316"/>
            <a:ext cx="7740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B8986"/>
                </a:solidFill>
                <a:latin typeface="Arial"/>
                <a:cs typeface="Arial"/>
                <a:hlinkClick r:id="rId2"/>
              </a:rPr>
              <a:t>www.helsinki.fi</a:t>
            </a:r>
            <a:endParaRPr sz="900">
              <a:latin typeface="Arial"/>
              <a:cs typeface="Arial"/>
            </a:endParaRPr>
          </a:p>
        </p:txBody>
      </p:sp>
      <p:sp>
        <p:nvSpPr>
          <p:cNvPr id="5" name="object 5"/>
          <p:cNvSpPr txBox="1"/>
          <p:nvPr/>
        </p:nvSpPr>
        <p:spPr>
          <a:xfrm>
            <a:off x="467544" y="1412776"/>
            <a:ext cx="7488832" cy="1233030"/>
          </a:xfrm>
          <a:prstGeom prst="rect">
            <a:avLst/>
          </a:prstGeom>
        </p:spPr>
        <p:txBody>
          <a:bodyPr vert="horz" wrap="square" lIns="0" tIns="12065" rIns="0" bIns="0" rtlCol="0">
            <a:spAutoFit/>
          </a:bodyPr>
          <a:lstStyle/>
          <a:p>
            <a:pPr marL="279400" marR="5080" indent="-266700">
              <a:lnSpc>
                <a:spcPct val="100000"/>
              </a:lnSpc>
              <a:spcBef>
                <a:spcPts val="95"/>
              </a:spcBef>
              <a:buClr>
                <a:srgbClr val="FBA211"/>
              </a:buClr>
              <a:buChar char="•"/>
              <a:tabLst>
                <a:tab pos="278765" algn="l"/>
                <a:tab pos="279400" algn="l"/>
              </a:tabLst>
            </a:pPr>
            <a:r>
              <a:rPr sz="2200" spc="-5" dirty="0">
                <a:latin typeface="Arial"/>
                <a:cs typeface="Arial"/>
              </a:rPr>
              <a:t>Problem: Estimate the value of dot product of two  vectors</a:t>
            </a:r>
            <a:endParaRPr sz="2200" dirty="0">
              <a:latin typeface="Arial"/>
              <a:cs typeface="Arial"/>
            </a:endParaRPr>
          </a:p>
          <a:p>
            <a:pPr marL="279400" indent="-266700">
              <a:lnSpc>
                <a:spcPct val="100000"/>
              </a:lnSpc>
              <a:spcBef>
                <a:spcPts val="805"/>
              </a:spcBef>
              <a:buClr>
                <a:srgbClr val="FBA211"/>
              </a:buClr>
              <a:buChar char="•"/>
              <a:tabLst>
                <a:tab pos="278765" algn="l"/>
                <a:tab pos="279400" algn="l"/>
                <a:tab pos="1600200" algn="l"/>
              </a:tabLst>
            </a:pPr>
            <a:r>
              <a:rPr sz="2200" spc="-5" dirty="0">
                <a:latin typeface="Arial"/>
                <a:cs typeface="Arial"/>
              </a:rPr>
              <a:t>Example:	V1: (1,0,1,2,0) and V2</a:t>
            </a:r>
            <a:r>
              <a:rPr sz="2200" spc="35" dirty="0">
                <a:latin typeface="Arial"/>
                <a:cs typeface="Arial"/>
              </a:rPr>
              <a:t> </a:t>
            </a:r>
            <a:r>
              <a:rPr sz="2200" spc="-5" dirty="0">
                <a:latin typeface="Arial"/>
                <a:cs typeface="Arial"/>
              </a:rPr>
              <a:t>(0,0,2,1,0)</a:t>
            </a:r>
            <a:endParaRPr sz="2200" dirty="0">
              <a:latin typeface="Arial"/>
              <a:cs typeface="Arial"/>
            </a:endParaRPr>
          </a:p>
          <a:p>
            <a:pPr marL="12700">
              <a:lnSpc>
                <a:spcPct val="100000"/>
              </a:lnSpc>
              <a:spcBef>
                <a:spcPts val="805"/>
              </a:spcBef>
              <a:tabLst>
                <a:tab pos="278765" algn="l"/>
                <a:tab pos="1611630" algn="l"/>
              </a:tabLst>
            </a:pPr>
            <a:r>
              <a:rPr sz="2200" spc="-5" dirty="0">
                <a:solidFill>
                  <a:srgbClr val="FBA211"/>
                </a:solidFill>
                <a:latin typeface="Arial"/>
                <a:cs typeface="Arial"/>
              </a:rPr>
              <a:t>•	</a:t>
            </a:r>
            <a:r>
              <a:rPr sz="2200" spc="-5" dirty="0">
                <a:latin typeface="Arial"/>
                <a:cs typeface="Arial"/>
              </a:rPr>
              <a:t>V1 •</a:t>
            </a:r>
            <a:r>
              <a:rPr sz="2200" spc="15" dirty="0">
                <a:latin typeface="Arial"/>
                <a:cs typeface="Arial"/>
              </a:rPr>
              <a:t> </a:t>
            </a:r>
            <a:r>
              <a:rPr sz="2200" spc="-5" dirty="0">
                <a:latin typeface="Arial"/>
                <a:cs typeface="Arial"/>
              </a:rPr>
              <a:t>V2 =	0+0+2+2+0 =</a:t>
            </a:r>
            <a:r>
              <a:rPr sz="2200" spc="25" dirty="0">
                <a:latin typeface="Arial"/>
                <a:cs typeface="Arial"/>
              </a:rPr>
              <a:t> </a:t>
            </a:r>
            <a:r>
              <a:rPr sz="2200" spc="-5" dirty="0">
                <a:latin typeface="Arial"/>
                <a:cs typeface="Arial"/>
              </a:rPr>
              <a:t>4</a:t>
            </a:r>
            <a:endParaRPr sz="2200" dirty="0">
              <a:latin typeface="Arial"/>
              <a:cs typeface="Arial"/>
            </a:endParaRPr>
          </a:p>
        </p:txBody>
      </p:sp>
      <p:sp>
        <p:nvSpPr>
          <p:cNvPr id="8" name="object 8"/>
          <p:cNvSpPr txBox="1">
            <a:spLocks noGrp="1"/>
          </p:cNvSpPr>
          <p:nvPr>
            <p:ph type="title"/>
          </p:nvPr>
        </p:nvSpPr>
        <p:spPr>
          <a:xfrm>
            <a:off x="361314" y="312262"/>
            <a:ext cx="7091005" cy="504625"/>
          </a:xfrm>
          <a:prstGeom prst="rect">
            <a:avLst/>
          </a:prstGeom>
        </p:spPr>
        <p:txBody>
          <a:bodyPr vert="horz" wrap="square" lIns="0" tIns="12065" rIns="0" bIns="0" rtlCol="0">
            <a:spAutoFit/>
          </a:bodyPr>
          <a:lstStyle/>
          <a:p>
            <a:pPr marL="12700">
              <a:lnSpc>
                <a:spcPct val="100000"/>
              </a:lnSpc>
              <a:spcBef>
                <a:spcPts val="95"/>
              </a:spcBef>
            </a:pPr>
            <a:r>
              <a:rPr spc="-5" dirty="0"/>
              <a:t>Count</a:t>
            </a:r>
            <a:r>
              <a:rPr lang="de-DE" spc="-5" dirty="0"/>
              <a:t> S</a:t>
            </a:r>
            <a:r>
              <a:rPr spc="-5" dirty="0"/>
              <a:t>ketch:</a:t>
            </a:r>
            <a:r>
              <a:rPr lang="de-DE" spc="-5" dirty="0"/>
              <a:t> </a:t>
            </a:r>
            <a:r>
              <a:rPr spc="-5" dirty="0"/>
              <a:t>Dot product of two</a:t>
            </a:r>
            <a:r>
              <a:rPr spc="35" dirty="0"/>
              <a:t> </a:t>
            </a:r>
            <a:r>
              <a:rPr spc="-10" dirty="0"/>
              <a:t>vectors</a:t>
            </a:r>
          </a:p>
        </p:txBody>
      </p:sp>
      <p:sp>
        <p:nvSpPr>
          <p:cNvPr id="9" name="object 3">
            <a:extLst>
              <a:ext uri="{FF2B5EF4-FFF2-40B4-BE49-F238E27FC236}">
                <a16:creationId xmlns:a16="http://schemas.microsoft.com/office/drawing/2014/main" id="{2B118DD1-9832-CC47-BA25-B4C52B9CAFCA}"/>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0" name="Foliennummernplatzhalter 3">
            <a:extLst>
              <a:ext uri="{FF2B5EF4-FFF2-40B4-BE49-F238E27FC236}">
                <a16:creationId xmlns:a16="http://schemas.microsoft.com/office/drawing/2014/main" id="{0297BADC-B590-E74E-841A-75DE8EF0BA63}"/>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79</a:t>
            </a:fld>
            <a:endParaRPr lang="de-DE"/>
          </a:p>
        </p:txBody>
      </p:sp>
      <p:sp>
        <p:nvSpPr>
          <p:cNvPr id="3" name="Rectangle 2">
            <a:extLst>
              <a:ext uri="{FF2B5EF4-FFF2-40B4-BE49-F238E27FC236}">
                <a16:creationId xmlns:a16="http://schemas.microsoft.com/office/drawing/2014/main" id="{0159A428-412C-7E4F-9BA1-1F55A319945C}"/>
              </a:ext>
            </a:extLst>
          </p:cNvPr>
          <p:cNvSpPr/>
          <p:nvPr/>
        </p:nvSpPr>
        <p:spPr>
          <a:xfrm>
            <a:off x="236564" y="5260558"/>
            <a:ext cx="8312917" cy="369332"/>
          </a:xfrm>
          <a:prstGeom prst="rect">
            <a:avLst/>
          </a:prstGeom>
        </p:spPr>
        <p:txBody>
          <a:bodyPr wrap="none">
            <a:spAutoFit/>
          </a:bodyPr>
          <a:lstStyle/>
          <a:p>
            <a:r>
              <a:rPr lang="en-US" b="1" dirty="0">
                <a:latin typeface="Arial" panose="020B0604020202020204" pitchFamily="34" charset="0"/>
              </a:rPr>
              <a:t>Acknowledgements to </a:t>
            </a:r>
            <a:r>
              <a:rPr lang="en-US" b="1" dirty="0" err="1">
                <a:latin typeface="Arial" panose="020B0604020202020204" pitchFamily="34" charset="0"/>
              </a:rPr>
              <a:t>Jiaheng</a:t>
            </a:r>
            <a:r>
              <a:rPr lang="en-US" b="1" dirty="0">
                <a:latin typeface="Arial" panose="020B0604020202020204" pitchFamily="34" charset="0"/>
              </a:rPr>
              <a:t> Lu Autumn 2016, Lecture “Data Sketches” </a:t>
            </a:r>
            <a:endParaRPr lang="en-US" dirty="0">
              <a:effectLst/>
            </a:endParaRPr>
          </a:p>
        </p:txBody>
      </p:sp>
      <p:sp>
        <p:nvSpPr>
          <p:cNvPr id="4" name="Rectangle 3">
            <a:extLst>
              <a:ext uri="{FF2B5EF4-FFF2-40B4-BE49-F238E27FC236}">
                <a16:creationId xmlns:a16="http://schemas.microsoft.com/office/drawing/2014/main" id="{A77A4779-8655-4643-86B4-2D9B2877F0A2}"/>
              </a:ext>
            </a:extLst>
          </p:cNvPr>
          <p:cNvSpPr/>
          <p:nvPr/>
        </p:nvSpPr>
        <p:spPr>
          <a:xfrm>
            <a:off x="2483768" y="4326195"/>
            <a:ext cx="4572000" cy="830997"/>
          </a:xfrm>
          <a:prstGeom prst="rect">
            <a:avLst/>
          </a:prstGeom>
        </p:spPr>
        <p:txBody>
          <a:bodyPr>
            <a:spAutoFit/>
          </a:bodyPr>
          <a:lstStyle/>
          <a:p>
            <a:r>
              <a:rPr lang="en-DE" sz="1200" dirty="0">
                <a:solidFill>
                  <a:srgbClr val="0F05FF"/>
                </a:solidFill>
              </a:rPr>
              <a:t>Charikar, Moses, Kevin Chen, and Martin Farach-Colton. "Finding frequent items in data streams." International Colloquium on Automata, Languages, and Programming. Springer, Berlin, Heidelberg, </a:t>
            </a:r>
            <a:r>
              <a:rPr lang="en-DE" sz="1200" b="1" dirty="0">
                <a:solidFill>
                  <a:srgbClr val="FF0000"/>
                </a:solidFill>
              </a:rPr>
              <a:t>2002</a:t>
            </a:r>
            <a:r>
              <a:rPr lang="en-DE" sz="1200" dirty="0">
                <a:solidFill>
                  <a:srgbClr val="0F05FF"/>
                </a:solidFill>
              </a:rPr>
              <a:t>.</a:t>
            </a:r>
          </a:p>
        </p:txBody>
      </p:sp>
    </p:spTree>
    <p:extLst>
      <p:ext uri="{BB962C8B-B14F-4D97-AF65-F5344CB8AC3E}">
        <p14:creationId xmlns:p14="http://schemas.microsoft.com/office/powerpoint/2010/main" val="382487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de-DE" dirty="0"/>
              <a:t>Erster Ansatz (3)</a:t>
            </a:r>
          </a:p>
        </p:txBody>
      </p:sp>
      <p:sp>
        <p:nvSpPr>
          <p:cNvPr id="51203" name="Rectangle 3"/>
          <p:cNvSpPr>
            <a:spLocks noGrp="1" noChangeArrowheads="1"/>
          </p:cNvSpPr>
          <p:nvPr>
            <p:ph idx="1"/>
          </p:nvPr>
        </p:nvSpPr>
        <p:spPr/>
        <p:txBody>
          <a:bodyPr>
            <a:normAutofit lnSpcReduction="10000"/>
          </a:bodyPr>
          <a:lstStyle/>
          <a:p>
            <a:pPr>
              <a:buFont typeface="Wingdings 2" pitchFamily="-107" charset="2"/>
              <a:buChar char=""/>
              <a:defRPr/>
            </a:pPr>
            <a:r>
              <a:rPr lang="de-DE" b="1" dirty="0">
                <a:solidFill>
                  <a:srgbClr val="0000FF"/>
                </a:solidFill>
              </a:rPr>
              <a:t>|S| = 1 Milliarde E-Mail-Adressen</a:t>
            </a:r>
          </a:p>
          <a:p>
            <a:pPr>
              <a:buFont typeface="Wingdings 2" pitchFamily="-107" charset="2"/>
              <a:buChar char=""/>
              <a:defRPr/>
            </a:pPr>
            <a:r>
              <a:rPr lang="de-DE" b="1" dirty="0">
                <a:solidFill>
                  <a:srgbClr val="0000FF"/>
                </a:solidFill>
              </a:rPr>
              <a:t>|B|= 1GB = 8 Milliarden Bits</a:t>
            </a:r>
          </a:p>
          <a:p>
            <a:pPr lvl="8">
              <a:buFont typeface="Wingdings 2" pitchFamily="-107" charset="2"/>
              <a:buChar char=""/>
              <a:defRPr/>
            </a:pPr>
            <a:endParaRPr lang="de-DE" dirty="0"/>
          </a:p>
          <a:p>
            <a:pPr>
              <a:buFont typeface="Wingdings 2" pitchFamily="-107" charset="2"/>
              <a:buChar char=""/>
              <a:defRPr/>
            </a:pPr>
            <a:r>
              <a:rPr lang="de-DE" dirty="0"/>
              <a:t>Falls die E-Mail-Adresse in </a:t>
            </a:r>
            <a:r>
              <a:rPr lang="de-DE" b="1" i="1" dirty="0"/>
              <a:t>S</a:t>
            </a:r>
            <a:r>
              <a:rPr lang="de-DE" dirty="0"/>
              <a:t> ist, wird sie sicher auf ein Bitfeldelement </a:t>
            </a:r>
            <a:r>
              <a:rPr lang="de-DE" dirty="0" err="1"/>
              <a:t>gehasht</a:t>
            </a:r>
            <a:r>
              <a:rPr lang="de-DE" dirty="0"/>
              <a:t>, das mit </a:t>
            </a:r>
            <a:r>
              <a:rPr lang="de-DE" b="1" dirty="0"/>
              <a:t>1</a:t>
            </a:r>
            <a:r>
              <a:rPr lang="de-DE" dirty="0"/>
              <a:t> besetzt ist, </a:t>
            </a:r>
            <a:br>
              <a:rPr lang="de-DE" dirty="0"/>
            </a:br>
            <a:r>
              <a:rPr lang="de-DE" dirty="0"/>
              <a:t>so wird sie immer durchgelassen (</a:t>
            </a:r>
            <a:r>
              <a:rPr lang="de-DE" b="1" i="1" dirty="0">
                <a:solidFill>
                  <a:srgbClr val="D60093"/>
                </a:solidFill>
              </a:rPr>
              <a:t>keine falsch-negativen Resultate</a:t>
            </a:r>
            <a:r>
              <a:rPr lang="de-DE" dirty="0"/>
              <a:t>)</a:t>
            </a:r>
          </a:p>
          <a:p>
            <a:pPr lvl="8">
              <a:buFont typeface="Wingdings 2" pitchFamily="-107" charset="2"/>
              <a:buChar char=""/>
              <a:defRPr/>
            </a:pPr>
            <a:endParaRPr lang="de-DE" dirty="0"/>
          </a:p>
          <a:p>
            <a:pPr>
              <a:buFont typeface="Wingdings 2" pitchFamily="-107" charset="2"/>
              <a:buChar char=""/>
              <a:defRPr/>
            </a:pPr>
            <a:r>
              <a:rPr lang="de-DE" dirty="0"/>
              <a:t>Ungefähr </a:t>
            </a:r>
            <a:r>
              <a:rPr lang="de-DE" b="1" dirty="0"/>
              <a:t>1/8</a:t>
            </a:r>
            <a:r>
              <a:rPr lang="de-DE" dirty="0"/>
              <a:t> der Bits sind mit </a:t>
            </a:r>
            <a:r>
              <a:rPr lang="de-DE" b="1" dirty="0"/>
              <a:t>1</a:t>
            </a:r>
            <a:r>
              <a:rPr lang="de-DE" dirty="0"/>
              <a:t> besetzt, also werden ca. </a:t>
            </a:r>
            <a:r>
              <a:rPr lang="de-DE" b="1" dirty="0"/>
              <a:t>1/8</a:t>
            </a:r>
            <a:r>
              <a:rPr lang="de-DE" dirty="0"/>
              <a:t> der </a:t>
            </a:r>
            <a:r>
              <a:rPr lang="de-DE" dirty="0" err="1"/>
              <a:t>Addressen</a:t>
            </a:r>
            <a:r>
              <a:rPr lang="de-DE" dirty="0"/>
              <a:t> nicht in </a:t>
            </a:r>
            <a:r>
              <a:rPr lang="de-DE" b="1" i="1" dirty="0"/>
              <a:t>S</a:t>
            </a:r>
            <a:r>
              <a:rPr lang="de-DE" b="1" dirty="0"/>
              <a:t> </a:t>
            </a:r>
            <a:r>
              <a:rPr lang="de-DE" dirty="0"/>
              <a:t>durchgelassen (</a:t>
            </a:r>
            <a:r>
              <a:rPr lang="de-DE" b="1" i="1" dirty="0">
                <a:solidFill>
                  <a:srgbClr val="D60093"/>
                </a:solidFill>
              </a:rPr>
              <a:t>falsch- positive Resultate</a:t>
            </a:r>
            <a:r>
              <a:rPr lang="de-DE" dirty="0"/>
              <a:t>)</a:t>
            </a:r>
          </a:p>
          <a:p>
            <a:pPr lvl="1">
              <a:buFont typeface="Wingdings" pitchFamily="-107" charset="2"/>
              <a:buChar char="§"/>
              <a:defRPr/>
            </a:pPr>
            <a:r>
              <a:rPr lang="de-DE" dirty="0"/>
              <a:t>Tatsächliche sind es weniger als </a:t>
            </a:r>
            <a:r>
              <a:rPr lang="de-DE" b="1" dirty="0"/>
              <a:t>1/8</a:t>
            </a:r>
            <a:r>
              <a:rPr lang="de-DE" dirty="0"/>
              <a:t>, weil mehr als eine Adresse auf das gleiche Bit </a:t>
            </a:r>
            <a:r>
              <a:rPr lang="de-DE" dirty="0" err="1"/>
              <a:t>gehasht</a:t>
            </a:r>
            <a:r>
              <a:rPr lang="de-DE" dirty="0"/>
              <a:t> wird</a:t>
            </a:r>
          </a:p>
        </p:txBody>
      </p:sp>
      <p:sp>
        <p:nvSpPr>
          <p:cNvPr id="16386" name="Slide Number Placeholder 5"/>
          <p:cNvSpPr>
            <a:spLocks noGrp="1"/>
          </p:cNvSpPr>
          <p:nvPr>
            <p:ph type="sldNum" sz="quarter" idx="12"/>
          </p:nvPr>
        </p:nvSpPr>
        <p:spPr bwMode="auto">
          <a:noFill/>
          <a:ln>
            <a:miter lim="800000"/>
            <a:headEnd/>
            <a:tailEnd/>
          </a:ln>
        </p:spPr>
        <p:txBody>
          <a:bodyPr/>
          <a:lstStyle/>
          <a:p>
            <a:fld id="{9C6BFFAB-88D8-4101-BF37-20900759512F}" type="slidenum">
              <a:rPr lang="de-DE" smtClean="0">
                <a:latin typeface="Calibri" pitchFamily="34" charset="0"/>
                <a:ea typeface="ＭＳ Ｐゴシック" pitchFamily="34" charset="-128"/>
              </a:rPr>
              <a:pPr/>
              <a:t>8</a:t>
            </a:fld>
            <a:endParaRPr lang="de-DE" dirty="0">
              <a:latin typeface="Calibri" pitchFamily="34" charset="0"/>
              <a:ea typeface="ＭＳ Ｐゴシック" pitchFamily="34" charset="-128"/>
            </a:endParaRPr>
          </a:p>
        </p:txBody>
      </p:sp>
      <p:sp>
        <p:nvSpPr>
          <p:cNvPr id="6" name="Footer Placeholder 5">
            <a:extLst>
              <a:ext uri="{FF2B5EF4-FFF2-40B4-BE49-F238E27FC236}">
                <a16:creationId xmlns:a16="http://schemas.microsoft.com/office/drawing/2014/main" id="{05F8300C-C4C6-AB4B-8CE8-DE958792DCE7}"/>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93318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7544" y="302323"/>
            <a:ext cx="7560840" cy="504625"/>
          </a:xfrm>
          <a:prstGeom prst="rect">
            <a:avLst/>
          </a:prstGeom>
        </p:spPr>
        <p:txBody>
          <a:bodyPr vert="horz" wrap="square" lIns="0" tIns="12065" rIns="0" bIns="0" rtlCol="0">
            <a:spAutoFit/>
          </a:bodyPr>
          <a:lstStyle/>
          <a:p>
            <a:pPr marL="12700" marR="5080">
              <a:lnSpc>
                <a:spcPct val="100000"/>
              </a:lnSpc>
              <a:spcBef>
                <a:spcPts val="95"/>
              </a:spcBef>
            </a:pPr>
            <a:r>
              <a:rPr spc="-5" dirty="0"/>
              <a:t>Use Count-min for computing dot</a:t>
            </a:r>
            <a:r>
              <a:rPr dirty="0"/>
              <a:t> </a:t>
            </a:r>
            <a:r>
              <a:rPr spc="-5" dirty="0"/>
              <a:t>product?</a:t>
            </a:r>
          </a:p>
        </p:txBody>
      </p:sp>
      <p:sp>
        <p:nvSpPr>
          <p:cNvPr id="6" name="object 6"/>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5" name="object 5"/>
          <p:cNvSpPr txBox="1"/>
          <p:nvPr/>
        </p:nvSpPr>
        <p:spPr>
          <a:xfrm>
            <a:off x="611560" y="1412776"/>
            <a:ext cx="5215890" cy="1774189"/>
          </a:xfrm>
          <a:prstGeom prst="rect">
            <a:avLst/>
          </a:prstGeom>
        </p:spPr>
        <p:txBody>
          <a:bodyPr vert="horz" wrap="square" lIns="0" tIns="114935" rIns="0" bIns="0" rtlCol="0">
            <a:spAutoFit/>
          </a:bodyPr>
          <a:lstStyle/>
          <a:p>
            <a:pPr marL="279400" indent="-266700">
              <a:lnSpc>
                <a:spcPct val="100000"/>
              </a:lnSpc>
              <a:spcBef>
                <a:spcPts val="905"/>
              </a:spcBef>
              <a:buClr>
                <a:srgbClr val="FBA211"/>
              </a:buClr>
              <a:buChar char="•"/>
              <a:tabLst>
                <a:tab pos="278765" algn="l"/>
                <a:tab pos="279400" algn="l"/>
              </a:tabLst>
            </a:pPr>
            <a:r>
              <a:rPr sz="2200" spc="-5" dirty="0">
                <a:latin typeface="Arial"/>
                <a:cs typeface="Arial"/>
              </a:rPr>
              <a:t>Map each vector to a </a:t>
            </a:r>
            <a:r>
              <a:rPr sz="2200" spc="-5" dirty="0">
                <a:solidFill>
                  <a:srgbClr val="00AFEF"/>
                </a:solidFill>
                <a:latin typeface="Arial"/>
                <a:cs typeface="Arial"/>
              </a:rPr>
              <a:t>w × d</a:t>
            </a:r>
            <a:r>
              <a:rPr sz="2200" spc="65" dirty="0">
                <a:solidFill>
                  <a:srgbClr val="00AFEF"/>
                </a:solidFill>
                <a:latin typeface="Arial"/>
                <a:cs typeface="Arial"/>
              </a:rPr>
              <a:t> </a:t>
            </a:r>
            <a:r>
              <a:rPr sz="2200" spc="-5" dirty="0">
                <a:latin typeface="Arial"/>
                <a:cs typeface="Arial"/>
              </a:rPr>
              <a:t>matrix</a:t>
            </a:r>
            <a:endParaRPr sz="2200" dirty="0">
              <a:latin typeface="Arial"/>
              <a:cs typeface="Arial"/>
            </a:endParaRPr>
          </a:p>
          <a:p>
            <a:pPr marL="279400" indent="-266700">
              <a:lnSpc>
                <a:spcPct val="100000"/>
              </a:lnSpc>
              <a:spcBef>
                <a:spcPts val="800"/>
              </a:spcBef>
              <a:buClr>
                <a:srgbClr val="FBA211"/>
              </a:buClr>
              <a:buChar char="•"/>
              <a:tabLst>
                <a:tab pos="278765" algn="l"/>
                <a:tab pos="279400" algn="l"/>
              </a:tabLst>
            </a:pPr>
            <a:r>
              <a:rPr sz="2200" spc="-5" dirty="0">
                <a:latin typeface="Arial"/>
                <a:cs typeface="Arial"/>
              </a:rPr>
              <a:t>Select the </a:t>
            </a:r>
            <a:r>
              <a:rPr sz="2200" spc="-5" dirty="0">
                <a:solidFill>
                  <a:srgbClr val="FF0000"/>
                </a:solidFill>
                <a:latin typeface="Arial"/>
                <a:cs typeface="Arial"/>
              </a:rPr>
              <a:t>min </a:t>
            </a:r>
            <a:r>
              <a:rPr sz="2200" spc="-5" dirty="0">
                <a:latin typeface="Arial"/>
                <a:cs typeface="Arial"/>
              </a:rPr>
              <a:t>value of the dot</a:t>
            </a:r>
            <a:r>
              <a:rPr sz="2200" spc="75" dirty="0">
                <a:latin typeface="Arial"/>
                <a:cs typeface="Arial"/>
              </a:rPr>
              <a:t> </a:t>
            </a:r>
            <a:r>
              <a:rPr sz="2200" spc="-5" dirty="0">
                <a:latin typeface="Arial"/>
                <a:cs typeface="Arial"/>
              </a:rPr>
              <a:t>product</a:t>
            </a:r>
            <a:endParaRPr sz="2200" dirty="0">
              <a:latin typeface="Arial"/>
              <a:cs typeface="Arial"/>
            </a:endParaRPr>
          </a:p>
          <a:p>
            <a:pPr>
              <a:lnSpc>
                <a:spcPct val="100000"/>
              </a:lnSpc>
              <a:buClr>
                <a:srgbClr val="FBA211"/>
              </a:buClr>
              <a:buFont typeface="Arial"/>
              <a:buChar char="•"/>
            </a:pPr>
            <a:endParaRPr sz="2400" dirty="0">
              <a:latin typeface="Times New Roman"/>
              <a:cs typeface="Times New Roman"/>
            </a:endParaRPr>
          </a:p>
          <a:p>
            <a:pPr marL="279400" indent="-266700">
              <a:lnSpc>
                <a:spcPct val="100000"/>
              </a:lnSpc>
              <a:spcBef>
                <a:spcPts val="1480"/>
              </a:spcBef>
              <a:buClr>
                <a:srgbClr val="FBA211"/>
              </a:buClr>
              <a:buChar char="•"/>
              <a:tabLst>
                <a:tab pos="278765" algn="l"/>
                <a:tab pos="279400" algn="l"/>
              </a:tabLst>
            </a:pPr>
            <a:r>
              <a:rPr sz="2200" spc="-5" dirty="0">
                <a:latin typeface="Arial"/>
                <a:cs typeface="Arial"/>
              </a:rPr>
              <a:t>See an example to illustrate the</a:t>
            </a:r>
            <a:r>
              <a:rPr sz="2200" spc="50" dirty="0">
                <a:latin typeface="Arial"/>
                <a:cs typeface="Arial"/>
              </a:rPr>
              <a:t> </a:t>
            </a:r>
            <a:r>
              <a:rPr sz="2200" spc="-5" dirty="0">
                <a:latin typeface="Arial"/>
                <a:cs typeface="Arial"/>
              </a:rPr>
              <a:t>method</a:t>
            </a:r>
            <a:endParaRPr sz="2200" dirty="0">
              <a:latin typeface="Arial"/>
              <a:cs typeface="Arial"/>
            </a:endParaRPr>
          </a:p>
        </p:txBody>
      </p:sp>
      <p:sp>
        <p:nvSpPr>
          <p:cNvPr id="7" name="object 3">
            <a:extLst>
              <a:ext uri="{FF2B5EF4-FFF2-40B4-BE49-F238E27FC236}">
                <a16:creationId xmlns:a16="http://schemas.microsoft.com/office/drawing/2014/main" id="{6E7DC285-A8F2-E449-BE00-F1B1434613F0}"/>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8" name="Foliennummernplatzhalter 3">
            <a:extLst>
              <a:ext uri="{FF2B5EF4-FFF2-40B4-BE49-F238E27FC236}">
                <a16:creationId xmlns:a16="http://schemas.microsoft.com/office/drawing/2014/main" id="{D9485EB8-BC05-5946-8350-CC410A119EAD}"/>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80</a:t>
            </a:fld>
            <a:endParaRPr lang="de-DE"/>
          </a:p>
        </p:txBody>
      </p:sp>
    </p:spTree>
    <p:extLst>
      <p:ext uri="{BB962C8B-B14F-4D97-AF65-F5344CB8AC3E}">
        <p14:creationId xmlns:p14="http://schemas.microsoft.com/office/powerpoint/2010/main" val="15789347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8" name="object 8"/>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6" name="object 6"/>
          <p:cNvSpPr txBox="1"/>
          <p:nvPr/>
        </p:nvSpPr>
        <p:spPr>
          <a:xfrm>
            <a:off x="690473" y="1926463"/>
            <a:ext cx="3498850"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V1: (1,0,1,2,0), Index</a:t>
            </a:r>
            <a:r>
              <a:rPr sz="1800" spc="25"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9" name="TextBox 8">
            <a:extLst>
              <a:ext uri="{FF2B5EF4-FFF2-40B4-BE49-F238E27FC236}">
                <a16:creationId xmlns:a16="http://schemas.microsoft.com/office/drawing/2014/main" id="{017AA2E2-52D3-2A47-B929-9A81D04907DC}"/>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1" name="Title 10">
            <a:extLst>
              <a:ext uri="{FF2B5EF4-FFF2-40B4-BE49-F238E27FC236}">
                <a16:creationId xmlns:a16="http://schemas.microsoft.com/office/drawing/2014/main" id="{39A424C2-BB46-8347-9B0D-335F20D75037}"/>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0" name="object 3">
            <a:extLst>
              <a:ext uri="{FF2B5EF4-FFF2-40B4-BE49-F238E27FC236}">
                <a16:creationId xmlns:a16="http://schemas.microsoft.com/office/drawing/2014/main" id="{F4EC865F-EA64-3E4A-98DA-C919493E2A7E}"/>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2" name="Foliennummernplatzhalter 3">
            <a:extLst>
              <a:ext uri="{FF2B5EF4-FFF2-40B4-BE49-F238E27FC236}">
                <a16:creationId xmlns:a16="http://schemas.microsoft.com/office/drawing/2014/main" id="{F4F549FD-4F4F-B14E-B690-545E54D812A5}"/>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81</a:t>
            </a:fld>
            <a:endParaRPr lang="de-DE"/>
          </a:p>
        </p:txBody>
      </p:sp>
    </p:spTree>
    <p:extLst>
      <p:ext uri="{BB962C8B-B14F-4D97-AF65-F5344CB8AC3E}">
        <p14:creationId xmlns:p14="http://schemas.microsoft.com/office/powerpoint/2010/main" val="4476314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FF0000"/>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98850"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V1: (</a:t>
            </a:r>
            <a:r>
              <a:rPr sz="1800" spc="-5" dirty="0">
                <a:solidFill>
                  <a:srgbClr val="FF0000"/>
                </a:solidFill>
                <a:latin typeface="Arial"/>
                <a:cs typeface="Arial"/>
              </a:rPr>
              <a:t>1</a:t>
            </a:r>
            <a:r>
              <a:rPr sz="1800" spc="-5" dirty="0">
                <a:latin typeface="Arial"/>
                <a:cs typeface="Arial"/>
              </a:rPr>
              <a:t>,0,1,2,0), Index</a:t>
            </a:r>
            <a:r>
              <a:rPr sz="1800" spc="30"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845819" y="2236597"/>
            <a:ext cx="599440" cy="831850"/>
          </a:xfrm>
          <a:custGeom>
            <a:avLst/>
            <a:gdLst/>
            <a:ahLst/>
            <a:cxnLst/>
            <a:rect l="l" t="t" r="r" b="b"/>
            <a:pathLst>
              <a:path w="599440" h="831850">
                <a:moveTo>
                  <a:pt x="13449" y="747649"/>
                </a:moveTo>
                <a:lnTo>
                  <a:pt x="0" y="831723"/>
                </a:lnTo>
                <a:lnTo>
                  <a:pt x="75374" y="792099"/>
                </a:lnTo>
                <a:lnTo>
                  <a:pt x="63874" y="783843"/>
                </a:lnTo>
                <a:lnTo>
                  <a:pt x="42164" y="783843"/>
                </a:lnTo>
                <a:lnTo>
                  <a:pt x="31838" y="776477"/>
                </a:lnTo>
                <a:lnTo>
                  <a:pt x="39237" y="766160"/>
                </a:lnTo>
                <a:lnTo>
                  <a:pt x="13449" y="747649"/>
                </a:lnTo>
                <a:close/>
              </a:path>
              <a:path w="599440" h="831850">
                <a:moveTo>
                  <a:pt x="39237" y="766160"/>
                </a:moveTo>
                <a:lnTo>
                  <a:pt x="31838" y="776477"/>
                </a:lnTo>
                <a:lnTo>
                  <a:pt x="42164" y="783843"/>
                </a:lnTo>
                <a:lnTo>
                  <a:pt x="49542" y="773556"/>
                </a:lnTo>
                <a:lnTo>
                  <a:pt x="39237" y="766160"/>
                </a:lnTo>
                <a:close/>
              </a:path>
              <a:path w="599440" h="831850">
                <a:moveTo>
                  <a:pt x="49542" y="773556"/>
                </a:moveTo>
                <a:lnTo>
                  <a:pt x="42164" y="783843"/>
                </a:lnTo>
                <a:lnTo>
                  <a:pt x="63874" y="783843"/>
                </a:lnTo>
                <a:lnTo>
                  <a:pt x="49542" y="773556"/>
                </a:lnTo>
                <a:close/>
              </a:path>
              <a:path w="599440" h="831850">
                <a:moveTo>
                  <a:pt x="588645" y="0"/>
                </a:moveTo>
                <a:lnTo>
                  <a:pt x="39237" y="766160"/>
                </a:lnTo>
                <a:lnTo>
                  <a:pt x="49542" y="773556"/>
                </a:lnTo>
                <a:lnTo>
                  <a:pt x="599059" y="7365"/>
                </a:lnTo>
                <a:lnTo>
                  <a:pt x="588645" y="0"/>
                </a:lnTo>
                <a:close/>
              </a:path>
            </a:pathLst>
          </a:custGeom>
          <a:solidFill>
            <a:srgbClr val="FBA00A"/>
          </a:solidFill>
        </p:spPr>
        <p:txBody>
          <a:bodyPr wrap="square" lIns="0" tIns="0" rIns="0" bIns="0" rtlCol="0"/>
          <a:lstStyle/>
          <a:p>
            <a:endParaRPr/>
          </a:p>
        </p:txBody>
      </p:sp>
      <p:sp>
        <p:nvSpPr>
          <p:cNvPr id="9" name="object 9"/>
          <p:cNvSpPr/>
          <p:nvPr/>
        </p:nvSpPr>
        <p:spPr>
          <a:xfrm>
            <a:off x="843838" y="2237613"/>
            <a:ext cx="601980" cy="1263015"/>
          </a:xfrm>
          <a:custGeom>
            <a:avLst/>
            <a:gdLst/>
            <a:ahLst/>
            <a:cxnLst/>
            <a:rect l="l" t="t" r="r" b="b"/>
            <a:pathLst>
              <a:path w="601980" h="1263014">
                <a:moveTo>
                  <a:pt x="0" y="1177671"/>
                </a:moveTo>
                <a:lnTo>
                  <a:pt x="1981" y="1262761"/>
                </a:lnTo>
                <a:lnTo>
                  <a:pt x="68935" y="1210056"/>
                </a:lnTo>
                <a:lnTo>
                  <a:pt x="64610" y="1208024"/>
                </a:lnTo>
                <a:lnTo>
                  <a:pt x="34797" y="1208024"/>
                </a:lnTo>
                <a:lnTo>
                  <a:pt x="23304" y="1202689"/>
                </a:lnTo>
                <a:lnTo>
                  <a:pt x="28733" y="1191169"/>
                </a:lnTo>
                <a:lnTo>
                  <a:pt x="0" y="1177671"/>
                </a:lnTo>
                <a:close/>
              </a:path>
              <a:path w="601980" h="1263014">
                <a:moveTo>
                  <a:pt x="28733" y="1191169"/>
                </a:moveTo>
                <a:lnTo>
                  <a:pt x="23304" y="1202689"/>
                </a:lnTo>
                <a:lnTo>
                  <a:pt x="34797" y="1208024"/>
                </a:lnTo>
                <a:lnTo>
                  <a:pt x="40201" y="1196557"/>
                </a:lnTo>
                <a:lnTo>
                  <a:pt x="28733" y="1191169"/>
                </a:lnTo>
                <a:close/>
              </a:path>
              <a:path w="601980" h="1263014">
                <a:moveTo>
                  <a:pt x="40201" y="1196557"/>
                </a:moveTo>
                <a:lnTo>
                  <a:pt x="34797" y="1208024"/>
                </a:lnTo>
                <a:lnTo>
                  <a:pt x="64610" y="1208024"/>
                </a:lnTo>
                <a:lnTo>
                  <a:pt x="40201" y="1196557"/>
                </a:lnTo>
                <a:close/>
              </a:path>
              <a:path w="601980" h="1263014">
                <a:moveTo>
                  <a:pt x="590118" y="0"/>
                </a:moveTo>
                <a:lnTo>
                  <a:pt x="28733" y="1191169"/>
                </a:lnTo>
                <a:lnTo>
                  <a:pt x="40201" y="1196557"/>
                </a:lnTo>
                <a:lnTo>
                  <a:pt x="601548" y="5334"/>
                </a:lnTo>
                <a:lnTo>
                  <a:pt x="590118" y="0"/>
                </a:lnTo>
                <a:close/>
              </a:path>
            </a:pathLst>
          </a:custGeom>
          <a:solidFill>
            <a:srgbClr val="FBA00A"/>
          </a:solidFill>
        </p:spPr>
        <p:txBody>
          <a:bodyPr wrap="square" lIns="0" tIns="0" rIns="0" bIns="0" rtlCol="0"/>
          <a:lstStyle/>
          <a:p>
            <a:endParaRPr/>
          </a:p>
        </p:txBody>
      </p:sp>
      <p:sp>
        <p:nvSpPr>
          <p:cNvPr id="10" name="object 10"/>
          <p:cNvSpPr/>
          <p:nvPr/>
        </p:nvSpPr>
        <p:spPr>
          <a:xfrm>
            <a:off x="835101" y="2238120"/>
            <a:ext cx="610870" cy="1694814"/>
          </a:xfrm>
          <a:custGeom>
            <a:avLst/>
            <a:gdLst/>
            <a:ahLst/>
            <a:cxnLst/>
            <a:rect l="l" t="t" r="r" b="b"/>
            <a:pathLst>
              <a:path w="610869" h="1694814">
                <a:moveTo>
                  <a:pt x="0" y="1609852"/>
                </a:moveTo>
                <a:lnTo>
                  <a:pt x="10718" y="1694306"/>
                </a:lnTo>
                <a:lnTo>
                  <a:pt x="70335" y="1636521"/>
                </a:lnTo>
                <a:lnTo>
                  <a:pt x="37731" y="1636521"/>
                </a:lnTo>
                <a:lnTo>
                  <a:pt x="25755" y="1632330"/>
                </a:lnTo>
                <a:lnTo>
                  <a:pt x="29966" y="1620331"/>
                </a:lnTo>
                <a:lnTo>
                  <a:pt x="0" y="1609852"/>
                </a:lnTo>
                <a:close/>
              </a:path>
              <a:path w="610869" h="1694814">
                <a:moveTo>
                  <a:pt x="29966" y="1620331"/>
                </a:moveTo>
                <a:lnTo>
                  <a:pt x="25755" y="1632330"/>
                </a:lnTo>
                <a:lnTo>
                  <a:pt x="37731" y="1636521"/>
                </a:lnTo>
                <a:lnTo>
                  <a:pt x="41943" y="1624519"/>
                </a:lnTo>
                <a:lnTo>
                  <a:pt x="29966" y="1620331"/>
                </a:lnTo>
                <a:close/>
              </a:path>
              <a:path w="610869" h="1694814">
                <a:moveTo>
                  <a:pt x="41943" y="1624519"/>
                </a:moveTo>
                <a:lnTo>
                  <a:pt x="37731" y="1636521"/>
                </a:lnTo>
                <a:lnTo>
                  <a:pt x="70335" y="1636521"/>
                </a:lnTo>
                <a:lnTo>
                  <a:pt x="71907" y="1634997"/>
                </a:lnTo>
                <a:lnTo>
                  <a:pt x="41943" y="1624519"/>
                </a:lnTo>
                <a:close/>
              </a:path>
              <a:path w="610869" h="1694814">
                <a:moveTo>
                  <a:pt x="598601" y="0"/>
                </a:moveTo>
                <a:lnTo>
                  <a:pt x="29966" y="1620331"/>
                </a:lnTo>
                <a:lnTo>
                  <a:pt x="41943" y="1624519"/>
                </a:lnTo>
                <a:lnTo>
                  <a:pt x="610539" y="4317"/>
                </a:lnTo>
                <a:lnTo>
                  <a:pt x="598601"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8CD148A9-B1E7-4742-82EB-D34554E05535}"/>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8164229D-9F70-AE45-A599-3DC0A5206016}"/>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EA1C0CF0-A806-8649-B3B4-7493FD73A837}"/>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44D95E6C-AF34-5C4B-B689-A2F699EF5BEC}"/>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82</a:t>
            </a:fld>
            <a:endParaRPr lang="de-DE"/>
          </a:p>
        </p:txBody>
      </p:sp>
    </p:spTree>
    <p:extLst>
      <p:ext uri="{BB962C8B-B14F-4D97-AF65-F5344CB8AC3E}">
        <p14:creationId xmlns:p14="http://schemas.microsoft.com/office/powerpoint/2010/main" val="42566964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solidFill>
                            <a:srgbClr val="FF0000"/>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98850"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V1: (1,0,</a:t>
            </a:r>
            <a:r>
              <a:rPr sz="1800" spc="-5" dirty="0">
                <a:solidFill>
                  <a:srgbClr val="FF0000"/>
                </a:solidFill>
                <a:latin typeface="Arial"/>
                <a:cs typeface="Arial"/>
              </a:rPr>
              <a:t>1</a:t>
            </a:r>
            <a:r>
              <a:rPr sz="1800" spc="-5" dirty="0">
                <a:latin typeface="Arial"/>
                <a:cs typeface="Arial"/>
              </a:rPr>
              <a:t>,2,0), Index</a:t>
            </a:r>
            <a:r>
              <a:rPr sz="1800" spc="25"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1440180" y="2202433"/>
            <a:ext cx="438150" cy="867410"/>
          </a:xfrm>
          <a:custGeom>
            <a:avLst/>
            <a:gdLst/>
            <a:ahLst/>
            <a:cxnLst/>
            <a:rect l="l" t="t" r="r" b="b"/>
            <a:pathLst>
              <a:path w="438150" h="867410">
                <a:moveTo>
                  <a:pt x="0" y="781685"/>
                </a:moveTo>
                <a:lnTo>
                  <a:pt x="0" y="866901"/>
                </a:lnTo>
                <a:lnTo>
                  <a:pt x="68198" y="815720"/>
                </a:lnTo>
                <a:lnTo>
                  <a:pt x="62600" y="812926"/>
                </a:lnTo>
                <a:lnTo>
                  <a:pt x="34035" y="812926"/>
                </a:lnTo>
                <a:lnTo>
                  <a:pt x="22732" y="807212"/>
                </a:lnTo>
                <a:lnTo>
                  <a:pt x="28407" y="795862"/>
                </a:lnTo>
                <a:lnTo>
                  <a:pt x="0" y="781685"/>
                </a:lnTo>
                <a:close/>
              </a:path>
              <a:path w="438150" h="867410">
                <a:moveTo>
                  <a:pt x="28407" y="795862"/>
                </a:moveTo>
                <a:lnTo>
                  <a:pt x="22732" y="807212"/>
                </a:lnTo>
                <a:lnTo>
                  <a:pt x="34035" y="812926"/>
                </a:lnTo>
                <a:lnTo>
                  <a:pt x="39741" y="801518"/>
                </a:lnTo>
                <a:lnTo>
                  <a:pt x="28407" y="795862"/>
                </a:lnTo>
                <a:close/>
              </a:path>
              <a:path w="438150" h="867410">
                <a:moveTo>
                  <a:pt x="39741" y="801518"/>
                </a:moveTo>
                <a:lnTo>
                  <a:pt x="34035" y="812926"/>
                </a:lnTo>
                <a:lnTo>
                  <a:pt x="62600" y="812926"/>
                </a:lnTo>
                <a:lnTo>
                  <a:pt x="39741" y="801518"/>
                </a:lnTo>
                <a:close/>
              </a:path>
              <a:path w="438150" h="867410">
                <a:moveTo>
                  <a:pt x="426338" y="0"/>
                </a:moveTo>
                <a:lnTo>
                  <a:pt x="28407" y="795862"/>
                </a:lnTo>
                <a:lnTo>
                  <a:pt x="39741" y="801518"/>
                </a:lnTo>
                <a:lnTo>
                  <a:pt x="437769" y="5587"/>
                </a:lnTo>
                <a:lnTo>
                  <a:pt x="426338" y="0"/>
                </a:lnTo>
                <a:close/>
              </a:path>
            </a:pathLst>
          </a:custGeom>
          <a:solidFill>
            <a:srgbClr val="FBA00A"/>
          </a:solidFill>
        </p:spPr>
        <p:txBody>
          <a:bodyPr wrap="square" lIns="0" tIns="0" rIns="0" bIns="0" rtlCol="0"/>
          <a:lstStyle/>
          <a:p>
            <a:endParaRPr/>
          </a:p>
        </p:txBody>
      </p:sp>
      <p:sp>
        <p:nvSpPr>
          <p:cNvPr id="9" name="object 9"/>
          <p:cNvSpPr/>
          <p:nvPr/>
        </p:nvSpPr>
        <p:spPr>
          <a:xfrm>
            <a:off x="1492758" y="2203704"/>
            <a:ext cx="349250" cy="1334135"/>
          </a:xfrm>
          <a:custGeom>
            <a:avLst/>
            <a:gdLst/>
            <a:ahLst/>
            <a:cxnLst/>
            <a:rect l="l" t="t" r="r" b="b"/>
            <a:pathLst>
              <a:path w="349250" h="1334135">
                <a:moveTo>
                  <a:pt x="0" y="1250569"/>
                </a:moveTo>
                <a:lnTo>
                  <a:pt x="19050" y="1333627"/>
                </a:lnTo>
                <a:lnTo>
                  <a:pt x="69959" y="1273429"/>
                </a:lnTo>
                <a:lnTo>
                  <a:pt x="40258" y="1273429"/>
                </a:lnTo>
                <a:lnTo>
                  <a:pt x="27939" y="1270508"/>
                </a:lnTo>
                <a:lnTo>
                  <a:pt x="30955" y="1258108"/>
                </a:lnTo>
                <a:lnTo>
                  <a:pt x="0" y="1250569"/>
                </a:lnTo>
                <a:close/>
              </a:path>
              <a:path w="349250" h="1334135">
                <a:moveTo>
                  <a:pt x="30955" y="1258108"/>
                </a:moveTo>
                <a:lnTo>
                  <a:pt x="27939" y="1270508"/>
                </a:lnTo>
                <a:lnTo>
                  <a:pt x="40258" y="1273429"/>
                </a:lnTo>
                <a:lnTo>
                  <a:pt x="43256" y="1261104"/>
                </a:lnTo>
                <a:lnTo>
                  <a:pt x="30955" y="1258108"/>
                </a:lnTo>
                <a:close/>
              </a:path>
              <a:path w="349250" h="1334135">
                <a:moveTo>
                  <a:pt x="43256" y="1261104"/>
                </a:moveTo>
                <a:lnTo>
                  <a:pt x="40258" y="1273429"/>
                </a:lnTo>
                <a:lnTo>
                  <a:pt x="69959" y="1273429"/>
                </a:lnTo>
                <a:lnTo>
                  <a:pt x="74040" y="1268603"/>
                </a:lnTo>
                <a:lnTo>
                  <a:pt x="43256" y="1261104"/>
                </a:lnTo>
                <a:close/>
              </a:path>
              <a:path w="349250" h="1334135">
                <a:moveTo>
                  <a:pt x="336930" y="0"/>
                </a:moveTo>
                <a:lnTo>
                  <a:pt x="30955" y="1258108"/>
                </a:lnTo>
                <a:lnTo>
                  <a:pt x="43256" y="1261104"/>
                </a:lnTo>
                <a:lnTo>
                  <a:pt x="349249" y="3048"/>
                </a:lnTo>
                <a:lnTo>
                  <a:pt x="336930" y="0"/>
                </a:lnTo>
                <a:close/>
              </a:path>
            </a:pathLst>
          </a:custGeom>
          <a:solidFill>
            <a:srgbClr val="FBA00A"/>
          </a:solidFill>
        </p:spPr>
        <p:txBody>
          <a:bodyPr wrap="square" lIns="0" tIns="0" rIns="0" bIns="0" rtlCol="0"/>
          <a:lstStyle/>
          <a:p>
            <a:endParaRPr/>
          </a:p>
        </p:txBody>
      </p:sp>
      <p:sp>
        <p:nvSpPr>
          <p:cNvPr id="10" name="object 10"/>
          <p:cNvSpPr/>
          <p:nvPr/>
        </p:nvSpPr>
        <p:spPr>
          <a:xfrm>
            <a:off x="1147584" y="2202688"/>
            <a:ext cx="730885" cy="1659255"/>
          </a:xfrm>
          <a:custGeom>
            <a:avLst/>
            <a:gdLst/>
            <a:ahLst/>
            <a:cxnLst/>
            <a:rect l="l" t="t" r="r" b="b"/>
            <a:pathLst>
              <a:path w="730885" h="1659254">
                <a:moveTo>
                  <a:pt x="0" y="1573657"/>
                </a:moveTo>
                <a:lnTo>
                  <a:pt x="4559" y="1658747"/>
                </a:lnTo>
                <a:lnTo>
                  <a:pt x="69888" y="1604010"/>
                </a:lnTo>
                <a:lnTo>
                  <a:pt x="67548" y="1602994"/>
                </a:lnTo>
                <a:lnTo>
                  <a:pt x="35699" y="1602994"/>
                </a:lnTo>
                <a:lnTo>
                  <a:pt x="24053" y="1597914"/>
                </a:lnTo>
                <a:lnTo>
                  <a:pt x="29104" y="1586297"/>
                </a:lnTo>
                <a:lnTo>
                  <a:pt x="0" y="1573657"/>
                </a:lnTo>
                <a:close/>
              </a:path>
              <a:path w="730885" h="1659254">
                <a:moveTo>
                  <a:pt x="29104" y="1586297"/>
                </a:moveTo>
                <a:lnTo>
                  <a:pt x="24053" y="1597914"/>
                </a:lnTo>
                <a:lnTo>
                  <a:pt x="35699" y="1602994"/>
                </a:lnTo>
                <a:lnTo>
                  <a:pt x="40758" y="1591358"/>
                </a:lnTo>
                <a:lnTo>
                  <a:pt x="29104" y="1586297"/>
                </a:lnTo>
                <a:close/>
              </a:path>
              <a:path w="730885" h="1659254">
                <a:moveTo>
                  <a:pt x="40758" y="1591358"/>
                </a:moveTo>
                <a:lnTo>
                  <a:pt x="35699" y="1602994"/>
                </a:lnTo>
                <a:lnTo>
                  <a:pt x="67548" y="1602994"/>
                </a:lnTo>
                <a:lnTo>
                  <a:pt x="40758" y="1591358"/>
                </a:lnTo>
                <a:close/>
              </a:path>
              <a:path w="730885" h="1659254">
                <a:moveTo>
                  <a:pt x="718807" y="0"/>
                </a:moveTo>
                <a:lnTo>
                  <a:pt x="29104" y="1586297"/>
                </a:lnTo>
                <a:lnTo>
                  <a:pt x="40758" y="1591358"/>
                </a:lnTo>
                <a:lnTo>
                  <a:pt x="730491" y="5079"/>
                </a:lnTo>
                <a:lnTo>
                  <a:pt x="718807"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554BAC10-560F-A44C-8C6F-1CE8668D79B3}"/>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8A5140FA-6C84-3C40-9985-EFF1766782E7}"/>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B8633754-4AA7-7042-B652-62D1970006AE}"/>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D379A2F1-55A6-254D-998B-6DF1A4906B3E}"/>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83</a:t>
            </a:fld>
            <a:endParaRPr lang="de-DE"/>
          </a:p>
        </p:txBody>
      </p:sp>
    </p:spTree>
    <p:extLst>
      <p:ext uri="{BB962C8B-B14F-4D97-AF65-F5344CB8AC3E}">
        <p14:creationId xmlns:p14="http://schemas.microsoft.com/office/powerpoint/2010/main" val="17563251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FF0000"/>
                          </a:solidFill>
                          <a:latin typeface="Arial"/>
                          <a:cs typeface="Arial"/>
                        </a:rPr>
                        <a:t>3</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FF0000"/>
                          </a:solidFill>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solidFill>
                            <a:srgbClr val="FF0000"/>
                          </a:solidFill>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98850"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V1: (1,0,1,</a:t>
            </a:r>
            <a:r>
              <a:rPr sz="1800" spc="-5" dirty="0">
                <a:solidFill>
                  <a:srgbClr val="FF0000"/>
                </a:solidFill>
                <a:latin typeface="Arial"/>
                <a:cs typeface="Arial"/>
              </a:rPr>
              <a:t>2</a:t>
            </a:r>
            <a:r>
              <a:rPr sz="1800" spc="-5" dirty="0">
                <a:latin typeface="Arial"/>
                <a:cs typeface="Arial"/>
              </a:rPr>
              <a:t>,0), Index</a:t>
            </a:r>
            <a:r>
              <a:rPr sz="1800" spc="20"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719327" y="2234945"/>
            <a:ext cx="1263650" cy="833755"/>
          </a:xfrm>
          <a:custGeom>
            <a:avLst/>
            <a:gdLst/>
            <a:ahLst/>
            <a:cxnLst/>
            <a:rect l="l" t="t" r="r" b="b"/>
            <a:pathLst>
              <a:path w="1263650" h="833755">
                <a:moveTo>
                  <a:pt x="42748" y="759713"/>
                </a:moveTo>
                <a:lnTo>
                  <a:pt x="0" y="833374"/>
                </a:lnTo>
                <a:lnTo>
                  <a:pt x="84607" y="823467"/>
                </a:lnTo>
                <a:lnTo>
                  <a:pt x="71766" y="803909"/>
                </a:lnTo>
                <a:lnTo>
                  <a:pt x="56553" y="803909"/>
                </a:lnTo>
                <a:lnTo>
                  <a:pt x="49580" y="793241"/>
                </a:lnTo>
                <a:lnTo>
                  <a:pt x="60185" y="786272"/>
                </a:lnTo>
                <a:lnTo>
                  <a:pt x="42748" y="759713"/>
                </a:lnTo>
                <a:close/>
              </a:path>
              <a:path w="1263650" h="833755">
                <a:moveTo>
                  <a:pt x="60185" y="786272"/>
                </a:moveTo>
                <a:lnTo>
                  <a:pt x="49580" y="793241"/>
                </a:lnTo>
                <a:lnTo>
                  <a:pt x="56553" y="803909"/>
                </a:lnTo>
                <a:lnTo>
                  <a:pt x="67180" y="796925"/>
                </a:lnTo>
                <a:lnTo>
                  <a:pt x="60185" y="786272"/>
                </a:lnTo>
                <a:close/>
              </a:path>
              <a:path w="1263650" h="833755">
                <a:moveTo>
                  <a:pt x="67180" y="796925"/>
                </a:moveTo>
                <a:lnTo>
                  <a:pt x="56553" y="803909"/>
                </a:lnTo>
                <a:lnTo>
                  <a:pt x="71766" y="803909"/>
                </a:lnTo>
                <a:lnTo>
                  <a:pt x="67180" y="796925"/>
                </a:lnTo>
                <a:close/>
              </a:path>
              <a:path w="1263650" h="833755">
                <a:moveTo>
                  <a:pt x="1256538" y="0"/>
                </a:moveTo>
                <a:lnTo>
                  <a:pt x="60185" y="786272"/>
                </a:lnTo>
                <a:lnTo>
                  <a:pt x="67180" y="796925"/>
                </a:lnTo>
                <a:lnTo>
                  <a:pt x="1263523" y="10667"/>
                </a:lnTo>
                <a:lnTo>
                  <a:pt x="1256538" y="0"/>
                </a:lnTo>
                <a:close/>
              </a:path>
            </a:pathLst>
          </a:custGeom>
          <a:solidFill>
            <a:srgbClr val="FBA00A"/>
          </a:solidFill>
        </p:spPr>
        <p:txBody>
          <a:bodyPr wrap="square" lIns="0" tIns="0" rIns="0" bIns="0" rtlCol="0"/>
          <a:lstStyle/>
          <a:p>
            <a:endParaRPr/>
          </a:p>
        </p:txBody>
      </p:sp>
      <p:sp>
        <p:nvSpPr>
          <p:cNvPr id="9" name="object 9"/>
          <p:cNvSpPr/>
          <p:nvPr/>
        </p:nvSpPr>
        <p:spPr>
          <a:xfrm>
            <a:off x="845819" y="2236089"/>
            <a:ext cx="1125220" cy="1264285"/>
          </a:xfrm>
          <a:custGeom>
            <a:avLst/>
            <a:gdLst/>
            <a:ahLst/>
            <a:cxnLst/>
            <a:rect l="l" t="t" r="r" b="b"/>
            <a:pathLst>
              <a:path w="1125220" h="1264285">
                <a:moveTo>
                  <a:pt x="22148" y="1182115"/>
                </a:moveTo>
                <a:lnTo>
                  <a:pt x="0" y="1264285"/>
                </a:lnTo>
                <a:lnTo>
                  <a:pt x="79108" y="1232662"/>
                </a:lnTo>
                <a:lnTo>
                  <a:pt x="66084" y="1221105"/>
                </a:lnTo>
                <a:lnTo>
                  <a:pt x="46939" y="1221105"/>
                </a:lnTo>
                <a:lnTo>
                  <a:pt x="37439" y="1212596"/>
                </a:lnTo>
                <a:lnTo>
                  <a:pt x="45844" y="1203143"/>
                </a:lnTo>
                <a:lnTo>
                  <a:pt x="22148" y="1182115"/>
                </a:lnTo>
                <a:close/>
              </a:path>
              <a:path w="1125220" h="1264285">
                <a:moveTo>
                  <a:pt x="45844" y="1203143"/>
                </a:moveTo>
                <a:lnTo>
                  <a:pt x="37439" y="1212596"/>
                </a:lnTo>
                <a:lnTo>
                  <a:pt x="46939" y="1221105"/>
                </a:lnTo>
                <a:lnTo>
                  <a:pt x="55382" y="1211607"/>
                </a:lnTo>
                <a:lnTo>
                  <a:pt x="45844" y="1203143"/>
                </a:lnTo>
                <a:close/>
              </a:path>
              <a:path w="1125220" h="1264285">
                <a:moveTo>
                  <a:pt x="55382" y="1211607"/>
                </a:moveTo>
                <a:lnTo>
                  <a:pt x="46939" y="1221105"/>
                </a:lnTo>
                <a:lnTo>
                  <a:pt x="66084" y="1221105"/>
                </a:lnTo>
                <a:lnTo>
                  <a:pt x="55382" y="1211607"/>
                </a:lnTo>
                <a:close/>
              </a:path>
              <a:path w="1125220" h="1264285">
                <a:moveTo>
                  <a:pt x="1115568" y="0"/>
                </a:moveTo>
                <a:lnTo>
                  <a:pt x="45844" y="1203143"/>
                </a:lnTo>
                <a:lnTo>
                  <a:pt x="55382" y="1211607"/>
                </a:lnTo>
                <a:lnTo>
                  <a:pt x="1124966" y="8382"/>
                </a:lnTo>
                <a:lnTo>
                  <a:pt x="1115568" y="0"/>
                </a:lnTo>
                <a:close/>
              </a:path>
            </a:pathLst>
          </a:custGeom>
          <a:solidFill>
            <a:srgbClr val="FBA00A"/>
          </a:solidFill>
        </p:spPr>
        <p:txBody>
          <a:bodyPr wrap="square" lIns="0" tIns="0" rIns="0" bIns="0" rtlCol="0"/>
          <a:lstStyle/>
          <a:p>
            <a:endParaRPr/>
          </a:p>
        </p:txBody>
      </p:sp>
      <p:sp>
        <p:nvSpPr>
          <p:cNvPr id="10" name="object 10"/>
          <p:cNvSpPr/>
          <p:nvPr/>
        </p:nvSpPr>
        <p:spPr>
          <a:xfrm>
            <a:off x="845819" y="2236851"/>
            <a:ext cx="1125855" cy="1731645"/>
          </a:xfrm>
          <a:custGeom>
            <a:avLst/>
            <a:gdLst/>
            <a:ahLst/>
            <a:cxnLst/>
            <a:rect l="l" t="t" r="r" b="b"/>
            <a:pathLst>
              <a:path w="1125855" h="1731645">
                <a:moveTo>
                  <a:pt x="9474" y="1646936"/>
                </a:moveTo>
                <a:lnTo>
                  <a:pt x="0" y="1731645"/>
                </a:lnTo>
                <a:lnTo>
                  <a:pt x="73418" y="1688465"/>
                </a:lnTo>
                <a:lnTo>
                  <a:pt x="63054" y="1681734"/>
                </a:lnTo>
                <a:lnTo>
                  <a:pt x="39865" y="1681734"/>
                </a:lnTo>
                <a:lnTo>
                  <a:pt x="29210" y="1674876"/>
                </a:lnTo>
                <a:lnTo>
                  <a:pt x="36108" y="1664233"/>
                </a:lnTo>
                <a:lnTo>
                  <a:pt x="9474" y="1646936"/>
                </a:lnTo>
                <a:close/>
              </a:path>
              <a:path w="1125855" h="1731645">
                <a:moveTo>
                  <a:pt x="36108" y="1664233"/>
                </a:moveTo>
                <a:lnTo>
                  <a:pt x="29210" y="1674876"/>
                </a:lnTo>
                <a:lnTo>
                  <a:pt x="39865" y="1681734"/>
                </a:lnTo>
                <a:lnTo>
                  <a:pt x="46735" y="1671135"/>
                </a:lnTo>
                <a:lnTo>
                  <a:pt x="36108" y="1664233"/>
                </a:lnTo>
                <a:close/>
              </a:path>
              <a:path w="1125855" h="1731645">
                <a:moveTo>
                  <a:pt x="46735" y="1671135"/>
                </a:moveTo>
                <a:lnTo>
                  <a:pt x="39865" y="1681734"/>
                </a:lnTo>
                <a:lnTo>
                  <a:pt x="63054" y="1681734"/>
                </a:lnTo>
                <a:lnTo>
                  <a:pt x="46735" y="1671135"/>
                </a:lnTo>
                <a:close/>
              </a:path>
              <a:path w="1125855" h="1731645">
                <a:moveTo>
                  <a:pt x="1114933" y="0"/>
                </a:moveTo>
                <a:lnTo>
                  <a:pt x="36108" y="1664233"/>
                </a:lnTo>
                <a:lnTo>
                  <a:pt x="46735" y="1671135"/>
                </a:lnTo>
                <a:lnTo>
                  <a:pt x="1125601" y="6858"/>
                </a:lnTo>
                <a:lnTo>
                  <a:pt x="1114933"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58A00EAB-EDE9-E44B-B08D-76840EE505F8}"/>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DB788913-68C9-2D4F-A376-9BE1F7AE97D1}"/>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D5390B29-59D3-EE4A-9C93-F24F996BFF47}"/>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CB1E7295-FA0F-3341-9FDC-F41D641D0A2E}"/>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84</a:t>
            </a:fld>
            <a:endParaRPr lang="de-DE"/>
          </a:p>
        </p:txBody>
      </p:sp>
    </p:spTree>
    <p:extLst>
      <p:ext uri="{BB962C8B-B14F-4D97-AF65-F5344CB8AC3E}">
        <p14:creationId xmlns:p14="http://schemas.microsoft.com/office/powerpoint/2010/main" val="23575734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8" name="object 8"/>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6" name="object 6"/>
          <p:cNvSpPr txBox="1"/>
          <p:nvPr/>
        </p:nvSpPr>
        <p:spPr>
          <a:xfrm>
            <a:off x="690473" y="1926463"/>
            <a:ext cx="3434715"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V2 (0,0,2,1,0), Index</a:t>
            </a:r>
            <a:r>
              <a:rPr sz="1800" spc="20"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9" name="TextBox 8">
            <a:extLst>
              <a:ext uri="{FF2B5EF4-FFF2-40B4-BE49-F238E27FC236}">
                <a16:creationId xmlns:a16="http://schemas.microsoft.com/office/drawing/2014/main" id="{0A35BB7C-6FE9-B540-B206-74A2F305B34B}"/>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1" name="Title 10">
            <a:extLst>
              <a:ext uri="{FF2B5EF4-FFF2-40B4-BE49-F238E27FC236}">
                <a16:creationId xmlns:a16="http://schemas.microsoft.com/office/drawing/2014/main" id="{0C9E5CE2-F158-CC42-B9BE-5E1D8C68C1BD}"/>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0" name="object 3">
            <a:extLst>
              <a:ext uri="{FF2B5EF4-FFF2-40B4-BE49-F238E27FC236}">
                <a16:creationId xmlns:a16="http://schemas.microsoft.com/office/drawing/2014/main" id="{89E990F8-E3CF-1E4C-92B1-C13CE1D12EA5}"/>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2" name="Foliennummernplatzhalter 3">
            <a:extLst>
              <a:ext uri="{FF2B5EF4-FFF2-40B4-BE49-F238E27FC236}">
                <a16:creationId xmlns:a16="http://schemas.microsoft.com/office/drawing/2014/main" id="{D30B88FB-63FB-0447-90E8-DD3E08420C99}"/>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85</a:t>
            </a:fld>
            <a:endParaRPr lang="de-DE"/>
          </a:p>
        </p:txBody>
      </p:sp>
    </p:spTree>
    <p:extLst>
      <p:ext uri="{BB962C8B-B14F-4D97-AF65-F5344CB8AC3E}">
        <p14:creationId xmlns:p14="http://schemas.microsoft.com/office/powerpoint/2010/main" val="2201237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solidFill>
                            <a:srgbClr val="FF0000"/>
                          </a:solidFill>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FF000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FF000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34715"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V2 (0,0,</a:t>
            </a:r>
            <a:r>
              <a:rPr sz="1800" spc="-5" dirty="0">
                <a:solidFill>
                  <a:srgbClr val="FF0000"/>
                </a:solidFill>
                <a:latin typeface="Arial"/>
                <a:cs typeface="Arial"/>
              </a:rPr>
              <a:t>2</a:t>
            </a:r>
            <a:r>
              <a:rPr sz="1800" spc="-5" dirty="0">
                <a:latin typeface="Arial"/>
                <a:cs typeface="Arial"/>
              </a:rPr>
              <a:t>,1,0), Index</a:t>
            </a:r>
            <a:r>
              <a:rPr sz="1800" spc="20"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1469897" y="2166111"/>
            <a:ext cx="335280" cy="768350"/>
          </a:xfrm>
          <a:custGeom>
            <a:avLst/>
            <a:gdLst/>
            <a:ahLst/>
            <a:cxnLst/>
            <a:rect l="l" t="t" r="r" b="b"/>
            <a:pathLst>
              <a:path w="335280" h="768350">
                <a:moveTo>
                  <a:pt x="0" y="682878"/>
                </a:moveTo>
                <a:lnTo>
                  <a:pt x="5334" y="767968"/>
                </a:lnTo>
                <a:lnTo>
                  <a:pt x="70104" y="712597"/>
                </a:lnTo>
                <a:lnTo>
                  <a:pt x="68606" y="711962"/>
                </a:lnTo>
                <a:lnTo>
                  <a:pt x="35940" y="711962"/>
                </a:lnTo>
                <a:lnTo>
                  <a:pt x="24257" y="707009"/>
                </a:lnTo>
                <a:lnTo>
                  <a:pt x="29225" y="695268"/>
                </a:lnTo>
                <a:lnTo>
                  <a:pt x="0" y="682878"/>
                </a:lnTo>
                <a:close/>
              </a:path>
              <a:path w="335280" h="768350">
                <a:moveTo>
                  <a:pt x="29225" y="695268"/>
                </a:moveTo>
                <a:lnTo>
                  <a:pt x="24257" y="707009"/>
                </a:lnTo>
                <a:lnTo>
                  <a:pt x="35940" y="711962"/>
                </a:lnTo>
                <a:lnTo>
                  <a:pt x="40911" y="700221"/>
                </a:lnTo>
                <a:lnTo>
                  <a:pt x="29225" y="695268"/>
                </a:lnTo>
                <a:close/>
              </a:path>
              <a:path w="335280" h="768350">
                <a:moveTo>
                  <a:pt x="40911" y="700221"/>
                </a:moveTo>
                <a:lnTo>
                  <a:pt x="35940" y="711962"/>
                </a:lnTo>
                <a:lnTo>
                  <a:pt x="68606" y="711962"/>
                </a:lnTo>
                <a:lnTo>
                  <a:pt x="40911" y="700221"/>
                </a:lnTo>
                <a:close/>
              </a:path>
              <a:path w="335280" h="768350">
                <a:moveTo>
                  <a:pt x="323469" y="0"/>
                </a:moveTo>
                <a:lnTo>
                  <a:pt x="29225" y="695268"/>
                </a:lnTo>
                <a:lnTo>
                  <a:pt x="40911" y="700221"/>
                </a:lnTo>
                <a:lnTo>
                  <a:pt x="335279" y="4952"/>
                </a:lnTo>
                <a:lnTo>
                  <a:pt x="323469" y="0"/>
                </a:lnTo>
                <a:close/>
              </a:path>
            </a:pathLst>
          </a:custGeom>
          <a:solidFill>
            <a:srgbClr val="FBA00A"/>
          </a:solidFill>
        </p:spPr>
        <p:txBody>
          <a:bodyPr wrap="square" lIns="0" tIns="0" rIns="0" bIns="0" rtlCol="0"/>
          <a:lstStyle/>
          <a:p>
            <a:endParaRPr/>
          </a:p>
        </p:txBody>
      </p:sp>
      <p:sp>
        <p:nvSpPr>
          <p:cNvPr id="9" name="object 9"/>
          <p:cNvSpPr/>
          <p:nvPr/>
        </p:nvSpPr>
        <p:spPr>
          <a:xfrm>
            <a:off x="1456689" y="2238755"/>
            <a:ext cx="349250" cy="1297940"/>
          </a:xfrm>
          <a:custGeom>
            <a:avLst/>
            <a:gdLst/>
            <a:ahLst/>
            <a:cxnLst/>
            <a:rect l="l" t="t" r="r" b="b"/>
            <a:pathLst>
              <a:path w="349250" h="1297939">
                <a:moveTo>
                  <a:pt x="0" y="1214501"/>
                </a:moveTo>
                <a:lnTo>
                  <a:pt x="18541" y="1297686"/>
                </a:lnTo>
                <a:lnTo>
                  <a:pt x="70115" y="1237615"/>
                </a:lnTo>
                <a:lnTo>
                  <a:pt x="40131" y="1237615"/>
                </a:lnTo>
                <a:lnTo>
                  <a:pt x="27812" y="1234567"/>
                </a:lnTo>
                <a:lnTo>
                  <a:pt x="30894" y="1222237"/>
                </a:lnTo>
                <a:lnTo>
                  <a:pt x="0" y="1214501"/>
                </a:lnTo>
                <a:close/>
              </a:path>
              <a:path w="349250" h="1297939">
                <a:moveTo>
                  <a:pt x="30894" y="1222237"/>
                </a:moveTo>
                <a:lnTo>
                  <a:pt x="27812" y="1234567"/>
                </a:lnTo>
                <a:lnTo>
                  <a:pt x="40131" y="1237615"/>
                </a:lnTo>
                <a:lnTo>
                  <a:pt x="43205" y="1225320"/>
                </a:lnTo>
                <a:lnTo>
                  <a:pt x="30894" y="1222237"/>
                </a:lnTo>
                <a:close/>
              </a:path>
              <a:path w="349250" h="1297939">
                <a:moveTo>
                  <a:pt x="43205" y="1225320"/>
                </a:moveTo>
                <a:lnTo>
                  <a:pt x="40131" y="1237615"/>
                </a:lnTo>
                <a:lnTo>
                  <a:pt x="70115" y="1237615"/>
                </a:lnTo>
                <a:lnTo>
                  <a:pt x="74040" y="1233043"/>
                </a:lnTo>
                <a:lnTo>
                  <a:pt x="43205" y="1225320"/>
                </a:lnTo>
                <a:close/>
              </a:path>
              <a:path w="349250" h="1297939">
                <a:moveTo>
                  <a:pt x="336422" y="0"/>
                </a:moveTo>
                <a:lnTo>
                  <a:pt x="30894" y="1222237"/>
                </a:lnTo>
                <a:lnTo>
                  <a:pt x="43205" y="1225320"/>
                </a:lnTo>
                <a:lnTo>
                  <a:pt x="348741" y="3048"/>
                </a:lnTo>
                <a:lnTo>
                  <a:pt x="336422" y="0"/>
                </a:lnTo>
                <a:close/>
              </a:path>
            </a:pathLst>
          </a:custGeom>
          <a:solidFill>
            <a:srgbClr val="FBA00A"/>
          </a:solidFill>
        </p:spPr>
        <p:txBody>
          <a:bodyPr wrap="square" lIns="0" tIns="0" rIns="0" bIns="0" rtlCol="0"/>
          <a:lstStyle/>
          <a:p>
            <a:endParaRPr/>
          </a:p>
        </p:txBody>
      </p:sp>
      <p:sp>
        <p:nvSpPr>
          <p:cNvPr id="10" name="object 10"/>
          <p:cNvSpPr/>
          <p:nvPr/>
        </p:nvSpPr>
        <p:spPr>
          <a:xfrm>
            <a:off x="1147140" y="2310892"/>
            <a:ext cx="659130" cy="1515110"/>
          </a:xfrm>
          <a:custGeom>
            <a:avLst/>
            <a:gdLst/>
            <a:ahLst/>
            <a:cxnLst/>
            <a:rect l="l" t="t" r="r" b="b"/>
            <a:pathLst>
              <a:path w="659130" h="1515110">
                <a:moveTo>
                  <a:pt x="0" y="1429639"/>
                </a:moveTo>
                <a:lnTo>
                  <a:pt x="5003" y="1514729"/>
                </a:lnTo>
                <a:lnTo>
                  <a:pt x="70040" y="1459738"/>
                </a:lnTo>
                <a:lnTo>
                  <a:pt x="67971" y="1458849"/>
                </a:lnTo>
                <a:lnTo>
                  <a:pt x="35852" y="1458849"/>
                </a:lnTo>
                <a:lnTo>
                  <a:pt x="24180" y="1453896"/>
                </a:lnTo>
                <a:lnTo>
                  <a:pt x="29198" y="1442186"/>
                </a:lnTo>
                <a:lnTo>
                  <a:pt x="0" y="1429639"/>
                </a:lnTo>
                <a:close/>
              </a:path>
              <a:path w="659130" h="1515110">
                <a:moveTo>
                  <a:pt x="29198" y="1442186"/>
                </a:moveTo>
                <a:lnTo>
                  <a:pt x="24180" y="1453896"/>
                </a:lnTo>
                <a:lnTo>
                  <a:pt x="35852" y="1458849"/>
                </a:lnTo>
                <a:lnTo>
                  <a:pt x="40847" y="1447192"/>
                </a:lnTo>
                <a:lnTo>
                  <a:pt x="29198" y="1442186"/>
                </a:lnTo>
                <a:close/>
              </a:path>
              <a:path w="659130" h="1515110">
                <a:moveTo>
                  <a:pt x="40847" y="1447192"/>
                </a:moveTo>
                <a:lnTo>
                  <a:pt x="35852" y="1458849"/>
                </a:lnTo>
                <a:lnTo>
                  <a:pt x="67971" y="1458849"/>
                </a:lnTo>
                <a:lnTo>
                  <a:pt x="40847" y="1447192"/>
                </a:lnTo>
                <a:close/>
              </a:path>
              <a:path w="659130" h="1515110">
                <a:moveTo>
                  <a:pt x="647242" y="0"/>
                </a:moveTo>
                <a:lnTo>
                  <a:pt x="29198" y="1442186"/>
                </a:lnTo>
                <a:lnTo>
                  <a:pt x="40847" y="1447192"/>
                </a:lnTo>
                <a:lnTo>
                  <a:pt x="658926" y="5080"/>
                </a:lnTo>
                <a:lnTo>
                  <a:pt x="647242"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8D7C8171-AB46-DA4F-9826-7058CCBDC667}"/>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1B4BE6DF-0A4D-A34B-92B0-0890CAF1090D}"/>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DB480256-1F9E-0C45-B47F-880ADC33FAE2}"/>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EB4EFBCB-4C7A-F542-80BE-9581C2AD5CF6}"/>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86</a:t>
            </a:fld>
            <a:endParaRPr lang="de-DE"/>
          </a:p>
        </p:txBody>
      </p:sp>
    </p:spTree>
    <p:extLst>
      <p:ext uri="{BB962C8B-B14F-4D97-AF65-F5344CB8AC3E}">
        <p14:creationId xmlns:p14="http://schemas.microsoft.com/office/powerpoint/2010/main" val="22960897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FF0000"/>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34715"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V2 (0,0,2,</a:t>
            </a:r>
            <a:r>
              <a:rPr sz="1800" spc="-5" dirty="0">
                <a:solidFill>
                  <a:srgbClr val="FF0000"/>
                </a:solidFill>
                <a:latin typeface="Arial"/>
                <a:cs typeface="Arial"/>
              </a:rPr>
              <a:t>1</a:t>
            </a:r>
            <a:r>
              <a:rPr sz="1800" spc="-5" dirty="0">
                <a:latin typeface="Arial"/>
                <a:cs typeface="Arial"/>
              </a:rPr>
              <a:t>,0), Index</a:t>
            </a:r>
            <a:r>
              <a:rPr sz="1800" spc="15"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755904" y="2235073"/>
            <a:ext cx="1214120" cy="833755"/>
          </a:xfrm>
          <a:custGeom>
            <a:avLst/>
            <a:gdLst/>
            <a:ahLst/>
            <a:cxnLst/>
            <a:rect l="l" t="t" r="r" b="b"/>
            <a:pathLst>
              <a:path w="1214120" h="833755">
                <a:moveTo>
                  <a:pt x="41376" y="758825"/>
                </a:moveTo>
                <a:lnTo>
                  <a:pt x="0" y="833247"/>
                </a:lnTo>
                <a:lnTo>
                  <a:pt x="84404" y="821689"/>
                </a:lnTo>
                <a:lnTo>
                  <a:pt x="71365" y="802639"/>
                </a:lnTo>
                <a:lnTo>
                  <a:pt x="55994" y="802639"/>
                </a:lnTo>
                <a:lnTo>
                  <a:pt x="48818" y="792226"/>
                </a:lnTo>
                <a:lnTo>
                  <a:pt x="59320" y="785041"/>
                </a:lnTo>
                <a:lnTo>
                  <a:pt x="41376" y="758825"/>
                </a:lnTo>
                <a:close/>
              </a:path>
              <a:path w="1214120" h="833755">
                <a:moveTo>
                  <a:pt x="59320" y="785041"/>
                </a:moveTo>
                <a:lnTo>
                  <a:pt x="48818" y="792226"/>
                </a:lnTo>
                <a:lnTo>
                  <a:pt x="55994" y="802639"/>
                </a:lnTo>
                <a:lnTo>
                  <a:pt x="66463" y="795478"/>
                </a:lnTo>
                <a:lnTo>
                  <a:pt x="59320" y="785041"/>
                </a:lnTo>
                <a:close/>
              </a:path>
              <a:path w="1214120" h="833755">
                <a:moveTo>
                  <a:pt x="66463" y="795478"/>
                </a:moveTo>
                <a:lnTo>
                  <a:pt x="55994" y="802639"/>
                </a:lnTo>
                <a:lnTo>
                  <a:pt x="71365" y="802639"/>
                </a:lnTo>
                <a:lnTo>
                  <a:pt x="66463" y="795478"/>
                </a:lnTo>
                <a:close/>
              </a:path>
              <a:path w="1214120" h="833755">
                <a:moveTo>
                  <a:pt x="1206881" y="0"/>
                </a:moveTo>
                <a:lnTo>
                  <a:pt x="59320" y="785041"/>
                </a:lnTo>
                <a:lnTo>
                  <a:pt x="66463" y="795478"/>
                </a:lnTo>
                <a:lnTo>
                  <a:pt x="1214120" y="10413"/>
                </a:lnTo>
                <a:lnTo>
                  <a:pt x="1206881" y="0"/>
                </a:lnTo>
                <a:close/>
              </a:path>
            </a:pathLst>
          </a:custGeom>
          <a:solidFill>
            <a:srgbClr val="FBA00A"/>
          </a:solidFill>
        </p:spPr>
        <p:txBody>
          <a:bodyPr wrap="square" lIns="0" tIns="0" rIns="0" bIns="0" rtlCol="0"/>
          <a:lstStyle/>
          <a:p>
            <a:endParaRPr/>
          </a:p>
        </p:txBody>
      </p:sp>
      <p:sp>
        <p:nvSpPr>
          <p:cNvPr id="9" name="object 9"/>
          <p:cNvSpPr/>
          <p:nvPr/>
        </p:nvSpPr>
        <p:spPr>
          <a:xfrm>
            <a:off x="845819" y="2236089"/>
            <a:ext cx="1125220" cy="1264285"/>
          </a:xfrm>
          <a:custGeom>
            <a:avLst/>
            <a:gdLst/>
            <a:ahLst/>
            <a:cxnLst/>
            <a:rect l="l" t="t" r="r" b="b"/>
            <a:pathLst>
              <a:path w="1125220" h="1264285">
                <a:moveTo>
                  <a:pt x="22148" y="1182115"/>
                </a:moveTo>
                <a:lnTo>
                  <a:pt x="0" y="1264285"/>
                </a:lnTo>
                <a:lnTo>
                  <a:pt x="79108" y="1232662"/>
                </a:lnTo>
                <a:lnTo>
                  <a:pt x="66084" y="1221105"/>
                </a:lnTo>
                <a:lnTo>
                  <a:pt x="46939" y="1221105"/>
                </a:lnTo>
                <a:lnTo>
                  <a:pt x="37439" y="1212596"/>
                </a:lnTo>
                <a:lnTo>
                  <a:pt x="45844" y="1203143"/>
                </a:lnTo>
                <a:lnTo>
                  <a:pt x="22148" y="1182115"/>
                </a:lnTo>
                <a:close/>
              </a:path>
              <a:path w="1125220" h="1264285">
                <a:moveTo>
                  <a:pt x="45844" y="1203143"/>
                </a:moveTo>
                <a:lnTo>
                  <a:pt x="37439" y="1212596"/>
                </a:lnTo>
                <a:lnTo>
                  <a:pt x="46939" y="1221105"/>
                </a:lnTo>
                <a:lnTo>
                  <a:pt x="55382" y="1211607"/>
                </a:lnTo>
                <a:lnTo>
                  <a:pt x="45844" y="1203143"/>
                </a:lnTo>
                <a:close/>
              </a:path>
              <a:path w="1125220" h="1264285">
                <a:moveTo>
                  <a:pt x="55382" y="1211607"/>
                </a:moveTo>
                <a:lnTo>
                  <a:pt x="46939" y="1221105"/>
                </a:lnTo>
                <a:lnTo>
                  <a:pt x="66084" y="1221105"/>
                </a:lnTo>
                <a:lnTo>
                  <a:pt x="55382" y="1211607"/>
                </a:lnTo>
                <a:close/>
              </a:path>
              <a:path w="1125220" h="1264285">
                <a:moveTo>
                  <a:pt x="1115568" y="0"/>
                </a:moveTo>
                <a:lnTo>
                  <a:pt x="45844" y="1203143"/>
                </a:lnTo>
                <a:lnTo>
                  <a:pt x="55382" y="1211607"/>
                </a:lnTo>
                <a:lnTo>
                  <a:pt x="1124966" y="8382"/>
                </a:lnTo>
                <a:lnTo>
                  <a:pt x="1115568" y="0"/>
                </a:lnTo>
                <a:close/>
              </a:path>
            </a:pathLst>
          </a:custGeom>
          <a:solidFill>
            <a:srgbClr val="FBA00A"/>
          </a:solidFill>
        </p:spPr>
        <p:txBody>
          <a:bodyPr wrap="square" lIns="0" tIns="0" rIns="0" bIns="0" rtlCol="0"/>
          <a:lstStyle/>
          <a:p>
            <a:endParaRPr/>
          </a:p>
        </p:txBody>
      </p:sp>
      <p:sp>
        <p:nvSpPr>
          <p:cNvPr id="10" name="object 10"/>
          <p:cNvSpPr/>
          <p:nvPr/>
        </p:nvSpPr>
        <p:spPr>
          <a:xfrm>
            <a:off x="845819" y="2236597"/>
            <a:ext cx="1139190" cy="1624330"/>
          </a:xfrm>
          <a:custGeom>
            <a:avLst/>
            <a:gdLst/>
            <a:ahLst/>
            <a:cxnLst/>
            <a:rect l="l" t="t" r="r" b="b"/>
            <a:pathLst>
              <a:path w="1139189" h="1624329">
                <a:moveTo>
                  <a:pt x="12471" y="1539620"/>
                </a:moveTo>
                <a:lnTo>
                  <a:pt x="0" y="1623821"/>
                </a:lnTo>
                <a:lnTo>
                  <a:pt x="74904" y="1583308"/>
                </a:lnTo>
                <a:lnTo>
                  <a:pt x="63652" y="1575434"/>
                </a:lnTo>
                <a:lnTo>
                  <a:pt x="41605" y="1575434"/>
                </a:lnTo>
                <a:lnTo>
                  <a:pt x="31203" y="1568195"/>
                </a:lnTo>
                <a:lnTo>
                  <a:pt x="38469" y="1557813"/>
                </a:lnTo>
                <a:lnTo>
                  <a:pt x="12471" y="1539620"/>
                </a:lnTo>
                <a:close/>
              </a:path>
              <a:path w="1139189" h="1624329">
                <a:moveTo>
                  <a:pt x="38469" y="1557813"/>
                </a:moveTo>
                <a:lnTo>
                  <a:pt x="31203" y="1568195"/>
                </a:lnTo>
                <a:lnTo>
                  <a:pt x="41605" y="1575434"/>
                </a:lnTo>
                <a:lnTo>
                  <a:pt x="48852" y="1565079"/>
                </a:lnTo>
                <a:lnTo>
                  <a:pt x="38469" y="1557813"/>
                </a:lnTo>
                <a:close/>
              </a:path>
              <a:path w="1139189" h="1624329">
                <a:moveTo>
                  <a:pt x="48852" y="1565079"/>
                </a:moveTo>
                <a:lnTo>
                  <a:pt x="41605" y="1575434"/>
                </a:lnTo>
                <a:lnTo>
                  <a:pt x="63652" y="1575434"/>
                </a:lnTo>
                <a:lnTo>
                  <a:pt x="48852" y="1565079"/>
                </a:lnTo>
                <a:close/>
              </a:path>
              <a:path w="1139189" h="1624329">
                <a:moveTo>
                  <a:pt x="1128649" y="0"/>
                </a:moveTo>
                <a:lnTo>
                  <a:pt x="38469" y="1557813"/>
                </a:lnTo>
                <a:lnTo>
                  <a:pt x="48852" y="1565079"/>
                </a:lnTo>
                <a:lnTo>
                  <a:pt x="1139063" y="7365"/>
                </a:lnTo>
                <a:lnTo>
                  <a:pt x="1128649"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57A9445F-336B-C84C-B016-BA6EBE8E2EEA}"/>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18C9E36D-DB89-4C4E-9C65-31B3A4E267FD}"/>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69DE37B5-12B7-EE49-9521-B05F7AD834E3}"/>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6E8DB13F-D47F-1145-8DF7-E8789A3ACEDB}"/>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87</a:t>
            </a:fld>
            <a:endParaRPr lang="de-DE"/>
          </a:p>
        </p:txBody>
      </p:sp>
    </p:spTree>
    <p:extLst>
      <p:ext uri="{BB962C8B-B14F-4D97-AF65-F5344CB8AC3E}">
        <p14:creationId xmlns:p14="http://schemas.microsoft.com/office/powerpoint/2010/main" val="528791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12161" y="6204203"/>
            <a:ext cx="1455420" cy="373380"/>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169664" y="2990595"/>
          <a:ext cx="1080135" cy="1097278"/>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59">
                <a:tc>
                  <a:txBody>
                    <a:bodyPr/>
                    <a:lstStyle/>
                    <a:p>
                      <a:pPr marR="40640" algn="ctr">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15"/>
                        </a:spcBef>
                      </a:pPr>
                      <a:r>
                        <a:rPr sz="1800"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R="40640" algn="ctr">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15"/>
                        </a:spcBef>
                      </a:pPr>
                      <a:r>
                        <a:rPr sz="1800"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59">
                <a:tc>
                  <a:txBody>
                    <a:bodyPr/>
                    <a:lstStyle/>
                    <a:p>
                      <a:pPr marR="40640" algn="ctr">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1959736" y="2978785"/>
          <a:ext cx="1080135" cy="1097278"/>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3</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59">
                <a:tc>
                  <a:txBody>
                    <a:bodyPr/>
                    <a:lstStyle/>
                    <a:p>
                      <a:pPr marL="91440">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59">
                <a:tc>
                  <a:txBody>
                    <a:bodyPr/>
                    <a:lstStyle/>
                    <a:p>
                      <a:pPr marL="91440">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7" name="object 7"/>
          <p:cNvSpPr txBox="1"/>
          <p:nvPr/>
        </p:nvSpPr>
        <p:spPr>
          <a:xfrm>
            <a:off x="1446657" y="4393183"/>
            <a:ext cx="2224023" cy="8483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3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85" dirty="0">
                <a:latin typeface="Arial"/>
                <a:cs typeface="Arial"/>
              </a:rPr>
              <a:t> </a:t>
            </a:r>
            <a:r>
              <a:rPr sz="1800" spc="-5" dirty="0">
                <a:latin typeface="Arial"/>
                <a:cs typeface="Arial"/>
              </a:rPr>
              <a:t>5</a:t>
            </a:r>
            <a:endParaRPr sz="1800" dirty="0">
              <a:latin typeface="Arial"/>
              <a:cs typeface="Arial"/>
            </a:endParaRPr>
          </a:p>
          <a:p>
            <a:pPr marL="12700">
              <a:lnSpc>
                <a:spcPct val="100000"/>
              </a:lnSpc>
            </a:pPr>
            <a:r>
              <a:rPr sz="1800" spc="-5" dirty="0">
                <a:latin typeface="Arial"/>
                <a:cs typeface="Arial"/>
              </a:rPr>
              <a:t>3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85" dirty="0">
                <a:latin typeface="Arial"/>
                <a:cs typeface="Arial"/>
              </a:rPr>
              <a:t> </a:t>
            </a:r>
            <a:r>
              <a:rPr sz="1800" spc="-5" dirty="0">
                <a:latin typeface="Arial"/>
                <a:cs typeface="Arial"/>
              </a:rPr>
              <a:t>5</a:t>
            </a:r>
            <a:endParaRPr sz="1800" dirty="0">
              <a:latin typeface="Arial"/>
              <a:cs typeface="Arial"/>
            </a:endParaRPr>
          </a:p>
          <a:p>
            <a:pPr marL="12700">
              <a:lnSpc>
                <a:spcPct val="100000"/>
              </a:lnSpc>
            </a:pPr>
            <a:r>
              <a:rPr sz="1800" spc="-5" dirty="0">
                <a:latin typeface="Arial"/>
                <a:cs typeface="Arial"/>
              </a:rPr>
              <a:t>3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85" dirty="0">
                <a:latin typeface="Arial"/>
                <a:cs typeface="Arial"/>
              </a:rPr>
              <a:t> </a:t>
            </a:r>
            <a:r>
              <a:rPr sz="1800" spc="-5" dirty="0">
                <a:latin typeface="Arial"/>
                <a:cs typeface="Arial"/>
              </a:rPr>
              <a:t>5</a:t>
            </a:r>
            <a:endParaRPr sz="1800" dirty="0">
              <a:latin typeface="Arial"/>
              <a:cs typeface="Arial"/>
            </a:endParaRPr>
          </a:p>
        </p:txBody>
      </p:sp>
      <p:sp>
        <p:nvSpPr>
          <p:cNvPr id="8" name="object 8"/>
          <p:cNvSpPr txBox="1"/>
          <p:nvPr/>
        </p:nvSpPr>
        <p:spPr>
          <a:xfrm>
            <a:off x="1416231" y="5478970"/>
            <a:ext cx="27975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Min </a:t>
            </a:r>
            <a:r>
              <a:rPr sz="1800" dirty="0">
                <a:latin typeface="Arial"/>
                <a:cs typeface="Arial"/>
              </a:rPr>
              <a:t>(5,5,5) =</a:t>
            </a:r>
            <a:r>
              <a:rPr sz="1800" spc="-95" dirty="0">
                <a:latin typeface="Arial"/>
                <a:cs typeface="Arial"/>
              </a:rPr>
              <a:t> </a:t>
            </a:r>
            <a:r>
              <a:rPr sz="1800" spc="-5" dirty="0">
                <a:latin typeface="Arial"/>
                <a:cs typeface="Arial"/>
              </a:rPr>
              <a:t>5</a:t>
            </a:r>
            <a:endParaRPr sz="1800" dirty="0">
              <a:latin typeface="Arial"/>
              <a:cs typeface="Arial"/>
            </a:endParaRPr>
          </a:p>
        </p:txBody>
      </p:sp>
      <p:sp>
        <p:nvSpPr>
          <p:cNvPr id="9" name="object 9"/>
          <p:cNvSpPr/>
          <p:nvPr/>
        </p:nvSpPr>
        <p:spPr>
          <a:xfrm>
            <a:off x="3670680" y="4257324"/>
            <a:ext cx="4467225" cy="1351915"/>
          </a:xfrm>
          <a:custGeom>
            <a:avLst/>
            <a:gdLst/>
            <a:ahLst/>
            <a:cxnLst/>
            <a:rect l="l" t="t" r="r" b="b"/>
            <a:pathLst>
              <a:path w="4467225" h="1351914">
                <a:moveTo>
                  <a:pt x="0" y="1351643"/>
                </a:moveTo>
                <a:lnTo>
                  <a:pt x="1196467" y="789020"/>
                </a:lnTo>
                <a:lnTo>
                  <a:pt x="1138720" y="773028"/>
                </a:lnTo>
                <a:lnTo>
                  <a:pt x="1084456" y="756567"/>
                </a:lnTo>
                <a:lnTo>
                  <a:pt x="1033670" y="739666"/>
                </a:lnTo>
                <a:lnTo>
                  <a:pt x="986358" y="722356"/>
                </a:lnTo>
                <a:lnTo>
                  <a:pt x="942517" y="704664"/>
                </a:lnTo>
                <a:lnTo>
                  <a:pt x="902143" y="686620"/>
                </a:lnTo>
                <a:lnTo>
                  <a:pt x="865232" y="668253"/>
                </a:lnTo>
                <a:lnTo>
                  <a:pt x="831779" y="649593"/>
                </a:lnTo>
                <a:lnTo>
                  <a:pt x="775237" y="611510"/>
                </a:lnTo>
                <a:lnTo>
                  <a:pt x="732484" y="572603"/>
                </a:lnTo>
                <a:lnTo>
                  <a:pt x="703490" y="533106"/>
                </a:lnTo>
                <a:lnTo>
                  <a:pt x="688225" y="493254"/>
                </a:lnTo>
                <a:lnTo>
                  <a:pt x="685730" y="473267"/>
                </a:lnTo>
                <a:lnTo>
                  <a:pt x="686657" y="453280"/>
                </a:lnTo>
                <a:lnTo>
                  <a:pt x="698755" y="413417"/>
                </a:lnTo>
                <a:lnTo>
                  <a:pt x="724490" y="373900"/>
                </a:lnTo>
                <a:lnTo>
                  <a:pt x="763829" y="334962"/>
                </a:lnTo>
                <a:lnTo>
                  <a:pt x="816743" y="296837"/>
                </a:lnTo>
                <a:lnTo>
                  <a:pt x="883199" y="259759"/>
                </a:lnTo>
                <a:lnTo>
                  <a:pt x="921497" y="241685"/>
                </a:lnTo>
                <a:lnTo>
                  <a:pt x="963169" y="223961"/>
                </a:lnTo>
                <a:lnTo>
                  <a:pt x="1008211" y="206615"/>
                </a:lnTo>
                <a:lnTo>
                  <a:pt x="1056619" y="189678"/>
                </a:lnTo>
                <a:lnTo>
                  <a:pt x="1108391" y="173177"/>
                </a:lnTo>
                <a:lnTo>
                  <a:pt x="1163521" y="157142"/>
                </a:lnTo>
                <a:lnTo>
                  <a:pt x="1222006" y="141603"/>
                </a:lnTo>
                <a:lnTo>
                  <a:pt x="1283843" y="126588"/>
                </a:lnTo>
                <a:lnTo>
                  <a:pt x="1327432" y="116773"/>
                </a:lnTo>
                <a:lnTo>
                  <a:pt x="1371913" y="107357"/>
                </a:lnTo>
                <a:lnTo>
                  <a:pt x="1417247" y="98338"/>
                </a:lnTo>
                <a:lnTo>
                  <a:pt x="1463399" y="89718"/>
                </a:lnTo>
                <a:lnTo>
                  <a:pt x="1510330" y="81494"/>
                </a:lnTo>
                <a:lnTo>
                  <a:pt x="1558004" y="73667"/>
                </a:lnTo>
                <a:lnTo>
                  <a:pt x="1606384" y="66237"/>
                </a:lnTo>
                <a:lnTo>
                  <a:pt x="1655434" y="59204"/>
                </a:lnTo>
                <a:lnTo>
                  <a:pt x="1705115" y="52567"/>
                </a:lnTo>
                <a:lnTo>
                  <a:pt x="1755392" y="46325"/>
                </a:lnTo>
                <a:lnTo>
                  <a:pt x="1806226" y="40479"/>
                </a:lnTo>
                <a:lnTo>
                  <a:pt x="1857582" y="35028"/>
                </a:lnTo>
                <a:lnTo>
                  <a:pt x="1909423" y="29973"/>
                </a:lnTo>
                <a:lnTo>
                  <a:pt x="1961710" y="25311"/>
                </a:lnTo>
                <a:lnTo>
                  <a:pt x="2014408" y="21045"/>
                </a:lnTo>
                <a:lnTo>
                  <a:pt x="2067480" y="17172"/>
                </a:lnTo>
                <a:lnTo>
                  <a:pt x="2120888" y="13693"/>
                </a:lnTo>
                <a:lnTo>
                  <a:pt x="2174595" y="10607"/>
                </a:lnTo>
                <a:lnTo>
                  <a:pt x="2228565" y="7915"/>
                </a:lnTo>
                <a:lnTo>
                  <a:pt x="2282761" y="5615"/>
                </a:lnTo>
                <a:lnTo>
                  <a:pt x="2337145" y="3708"/>
                </a:lnTo>
                <a:lnTo>
                  <a:pt x="2391681" y="2193"/>
                </a:lnTo>
                <a:lnTo>
                  <a:pt x="2446332" y="1070"/>
                </a:lnTo>
                <a:lnTo>
                  <a:pt x="2501061" y="339"/>
                </a:lnTo>
                <a:lnTo>
                  <a:pt x="2555830" y="0"/>
                </a:lnTo>
                <a:lnTo>
                  <a:pt x="2610603" y="51"/>
                </a:lnTo>
                <a:lnTo>
                  <a:pt x="2665344" y="493"/>
                </a:lnTo>
                <a:lnTo>
                  <a:pt x="2720014" y="1325"/>
                </a:lnTo>
                <a:lnTo>
                  <a:pt x="2774577" y="2548"/>
                </a:lnTo>
                <a:lnTo>
                  <a:pt x="2828997" y="4161"/>
                </a:lnTo>
                <a:lnTo>
                  <a:pt x="2883235" y="6163"/>
                </a:lnTo>
                <a:lnTo>
                  <a:pt x="2937256" y="8555"/>
                </a:lnTo>
                <a:lnTo>
                  <a:pt x="2991021" y="11335"/>
                </a:lnTo>
                <a:lnTo>
                  <a:pt x="3044495" y="14504"/>
                </a:lnTo>
                <a:lnTo>
                  <a:pt x="3097641" y="18062"/>
                </a:lnTo>
                <a:lnTo>
                  <a:pt x="3150421" y="22008"/>
                </a:lnTo>
                <a:lnTo>
                  <a:pt x="3202798" y="26341"/>
                </a:lnTo>
                <a:lnTo>
                  <a:pt x="3254735" y="31062"/>
                </a:lnTo>
                <a:lnTo>
                  <a:pt x="3306196" y="36171"/>
                </a:lnTo>
                <a:lnTo>
                  <a:pt x="3357144" y="41666"/>
                </a:lnTo>
                <a:lnTo>
                  <a:pt x="3407541" y="47548"/>
                </a:lnTo>
                <a:lnTo>
                  <a:pt x="3457351" y="53816"/>
                </a:lnTo>
                <a:lnTo>
                  <a:pt x="3506536" y="60470"/>
                </a:lnTo>
                <a:lnTo>
                  <a:pt x="3555060" y="67510"/>
                </a:lnTo>
                <a:lnTo>
                  <a:pt x="3602886" y="74935"/>
                </a:lnTo>
                <a:lnTo>
                  <a:pt x="3649977" y="82746"/>
                </a:lnTo>
                <a:lnTo>
                  <a:pt x="3696296" y="90941"/>
                </a:lnTo>
                <a:lnTo>
                  <a:pt x="3741805" y="99521"/>
                </a:lnTo>
                <a:lnTo>
                  <a:pt x="3786469" y="108485"/>
                </a:lnTo>
                <a:lnTo>
                  <a:pt x="3830249" y="117833"/>
                </a:lnTo>
                <a:lnTo>
                  <a:pt x="3873109" y="127565"/>
                </a:lnTo>
                <a:lnTo>
                  <a:pt x="3915013" y="137680"/>
                </a:lnTo>
                <a:lnTo>
                  <a:pt x="3955923" y="148178"/>
                </a:lnTo>
                <a:lnTo>
                  <a:pt x="4013669" y="164170"/>
                </a:lnTo>
                <a:lnTo>
                  <a:pt x="4067933" y="180631"/>
                </a:lnTo>
                <a:lnTo>
                  <a:pt x="4118719" y="197532"/>
                </a:lnTo>
                <a:lnTo>
                  <a:pt x="4166031" y="214842"/>
                </a:lnTo>
                <a:lnTo>
                  <a:pt x="4209872" y="232534"/>
                </a:lnTo>
                <a:lnTo>
                  <a:pt x="4250246" y="250578"/>
                </a:lnTo>
                <a:lnTo>
                  <a:pt x="4287157" y="268945"/>
                </a:lnTo>
                <a:lnTo>
                  <a:pt x="4320610" y="287605"/>
                </a:lnTo>
                <a:lnTo>
                  <a:pt x="4377152" y="325689"/>
                </a:lnTo>
                <a:lnTo>
                  <a:pt x="4419905" y="364595"/>
                </a:lnTo>
                <a:lnTo>
                  <a:pt x="4448899" y="404092"/>
                </a:lnTo>
                <a:lnTo>
                  <a:pt x="4464164" y="443944"/>
                </a:lnTo>
                <a:lnTo>
                  <a:pt x="4466659" y="463931"/>
                </a:lnTo>
                <a:lnTo>
                  <a:pt x="4465732" y="483918"/>
                </a:lnTo>
                <a:lnTo>
                  <a:pt x="4453634" y="523781"/>
                </a:lnTo>
                <a:lnTo>
                  <a:pt x="4427899" y="563298"/>
                </a:lnTo>
                <a:lnTo>
                  <a:pt x="4388560" y="602236"/>
                </a:lnTo>
                <a:lnTo>
                  <a:pt x="4335646" y="640361"/>
                </a:lnTo>
                <a:lnTo>
                  <a:pt x="4269190" y="677439"/>
                </a:lnTo>
                <a:lnTo>
                  <a:pt x="4230892" y="695513"/>
                </a:lnTo>
                <a:lnTo>
                  <a:pt x="4189220" y="713237"/>
                </a:lnTo>
                <a:lnTo>
                  <a:pt x="4144178" y="730583"/>
                </a:lnTo>
                <a:lnTo>
                  <a:pt x="4095770" y="747520"/>
                </a:lnTo>
                <a:lnTo>
                  <a:pt x="4043998" y="764021"/>
                </a:lnTo>
                <a:lnTo>
                  <a:pt x="3988868" y="780056"/>
                </a:lnTo>
                <a:lnTo>
                  <a:pt x="3930383" y="795595"/>
                </a:lnTo>
                <a:lnTo>
                  <a:pt x="3868547" y="810610"/>
                </a:lnTo>
                <a:lnTo>
                  <a:pt x="3826934" y="819988"/>
                </a:lnTo>
                <a:lnTo>
                  <a:pt x="3784414" y="829017"/>
                </a:lnTo>
                <a:lnTo>
                  <a:pt x="3741021" y="837694"/>
                </a:lnTo>
                <a:lnTo>
                  <a:pt x="3696789" y="846018"/>
                </a:lnTo>
                <a:lnTo>
                  <a:pt x="3651752" y="853989"/>
                </a:lnTo>
                <a:lnTo>
                  <a:pt x="3605943" y="861604"/>
                </a:lnTo>
                <a:lnTo>
                  <a:pt x="3559398" y="868863"/>
                </a:lnTo>
                <a:lnTo>
                  <a:pt x="3512150" y="875763"/>
                </a:lnTo>
                <a:lnTo>
                  <a:pt x="3464233" y="882304"/>
                </a:lnTo>
                <a:lnTo>
                  <a:pt x="3415680" y="888485"/>
                </a:lnTo>
                <a:lnTo>
                  <a:pt x="3366527" y="894303"/>
                </a:lnTo>
                <a:lnTo>
                  <a:pt x="3316806" y="899758"/>
                </a:lnTo>
                <a:lnTo>
                  <a:pt x="3266552" y="904848"/>
                </a:lnTo>
                <a:lnTo>
                  <a:pt x="3215799" y="909572"/>
                </a:lnTo>
                <a:lnTo>
                  <a:pt x="3164582" y="913928"/>
                </a:lnTo>
                <a:lnTo>
                  <a:pt x="3112933" y="917916"/>
                </a:lnTo>
                <a:lnTo>
                  <a:pt x="3060887" y="921533"/>
                </a:lnTo>
                <a:lnTo>
                  <a:pt x="3008477" y="924779"/>
                </a:lnTo>
                <a:lnTo>
                  <a:pt x="2955739" y="927652"/>
                </a:lnTo>
                <a:lnTo>
                  <a:pt x="2902706" y="930151"/>
                </a:lnTo>
                <a:lnTo>
                  <a:pt x="2849411" y="932275"/>
                </a:lnTo>
                <a:lnTo>
                  <a:pt x="2795890" y="934021"/>
                </a:lnTo>
                <a:lnTo>
                  <a:pt x="2742175" y="935389"/>
                </a:lnTo>
                <a:lnTo>
                  <a:pt x="2688301" y="936378"/>
                </a:lnTo>
                <a:lnTo>
                  <a:pt x="2634303" y="936985"/>
                </a:lnTo>
                <a:lnTo>
                  <a:pt x="2580213" y="937211"/>
                </a:lnTo>
                <a:lnTo>
                  <a:pt x="2526065" y="937052"/>
                </a:lnTo>
                <a:lnTo>
                  <a:pt x="2471895" y="936509"/>
                </a:lnTo>
                <a:lnTo>
                  <a:pt x="2417736" y="935579"/>
                </a:lnTo>
                <a:lnTo>
                  <a:pt x="2363621" y="934262"/>
                </a:lnTo>
                <a:lnTo>
                  <a:pt x="2309586" y="932555"/>
                </a:lnTo>
                <a:lnTo>
                  <a:pt x="2255663" y="930458"/>
                </a:lnTo>
                <a:lnTo>
                  <a:pt x="2201887" y="927969"/>
                </a:lnTo>
                <a:lnTo>
                  <a:pt x="2148292" y="925088"/>
                </a:lnTo>
                <a:lnTo>
                  <a:pt x="2094912" y="921811"/>
                </a:lnTo>
                <a:lnTo>
                  <a:pt x="2041781" y="918139"/>
                </a:lnTo>
                <a:lnTo>
                  <a:pt x="1988933" y="914070"/>
                </a:lnTo>
                <a:lnTo>
                  <a:pt x="1936401" y="909603"/>
                </a:lnTo>
                <a:lnTo>
                  <a:pt x="1884220" y="904735"/>
                </a:lnTo>
                <a:lnTo>
                  <a:pt x="1832424" y="899466"/>
                </a:lnTo>
                <a:lnTo>
                  <a:pt x="1781048" y="893795"/>
                </a:lnTo>
                <a:lnTo>
                  <a:pt x="0" y="1351643"/>
                </a:lnTo>
                <a:close/>
              </a:path>
            </a:pathLst>
          </a:custGeom>
          <a:ln w="25908">
            <a:solidFill>
              <a:srgbClr val="000000"/>
            </a:solidFill>
          </a:ln>
        </p:spPr>
        <p:txBody>
          <a:bodyPr wrap="square" lIns="0" tIns="0" rIns="0" bIns="0" rtlCol="0"/>
          <a:lstStyle/>
          <a:p>
            <a:endParaRPr/>
          </a:p>
        </p:txBody>
      </p:sp>
      <p:sp>
        <p:nvSpPr>
          <p:cNvPr id="10" name="object 10"/>
          <p:cNvSpPr txBox="1"/>
          <p:nvPr/>
        </p:nvSpPr>
        <p:spPr>
          <a:xfrm>
            <a:off x="5148198" y="4295902"/>
            <a:ext cx="2197100" cy="848994"/>
          </a:xfrm>
          <a:prstGeom prst="rect">
            <a:avLst/>
          </a:prstGeom>
        </p:spPr>
        <p:txBody>
          <a:bodyPr vert="horz" wrap="square" lIns="0" tIns="12700" rIns="0" bIns="0" rtlCol="0">
            <a:spAutoFit/>
          </a:bodyPr>
          <a:lstStyle/>
          <a:p>
            <a:pPr marL="12700" marR="5080" algn="ctr">
              <a:lnSpc>
                <a:spcPct val="100000"/>
              </a:lnSpc>
              <a:spcBef>
                <a:spcPts val="100"/>
              </a:spcBef>
            </a:pPr>
            <a:r>
              <a:rPr sz="1800" dirty="0">
                <a:latin typeface="Arial"/>
                <a:cs typeface="Arial"/>
              </a:rPr>
              <a:t>The </a:t>
            </a:r>
            <a:r>
              <a:rPr sz="1800" spc="-5" dirty="0">
                <a:latin typeface="Arial"/>
                <a:cs typeface="Arial"/>
              </a:rPr>
              <a:t>accurate value</a:t>
            </a:r>
            <a:r>
              <a:rPr sz="1800" spc="-45" dirty="0">
                <a:latin typeface="Arial"/>
                <a:cs typeface="Arial"/>
              </a:rPr>
              <a:t> </a:t>
            </a:r>
            <a:r>
              <a:rPr sz="1800" spc="-5" dirty="0">
                <a:latin typeface="Arial"/>
                <a:cs typeface="Arial"/>
              </a:rPr>
              <a:t>is  2+2=4.</a:t>
            </a:r>
            <a:endParaRPr sz="1800">
              <a:latin typeface="Arial"/>
              <a:cs typeface="Arial"/>
            </a:endParaRPr>
          </a:p>
          <a:p>
            <a:pPr marL="2540" algn="ctr">
              <a:lnSpc>
                <a:spcPct val="100000"/>
              </a:lnSpc>
            </a:pPr>
            <a:r>
              <a:rPr sz="1800" spc="-5" dirty="0">
                <a:solidFill>
                  <a:srgbClr val="FF0000"/>
                </a:solidFill>
                <a:latin typeface="Arial"/>
                <a:cs typeface="Arial"/>
              </a:rPr>
              <a:t>Over-estimation!</a:t>
            </a:r>
            <a:endParaRPr sz="1800">
              <a:latin typeface="Arial"/>
              <a:cs typeface="Arial"/>
            </a:endParaRPr>
          </a:p>
        </p:txBody>
      </p:sp>
      <p:sp>
        <p:nvSpPr>
          <p:cNvPr id="13" name="object 13"/>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3"/>
              </a:rPr>
              <a:t>www.helsinki.fi</a:t>
            </a:r>
            <a:endParaRPr sz="900">
              <a:latin typeface="Arial"/>
              <a:cs typeface="Arial"/>
            </a:endParaRPr>
          </a:p>
        </p:txBody>
      </p:sp>
      <p:sp>
        <p:nvSpPr>
          <p:cNvPr id="11" name="object 11"/>
          <p:cNvSpPr txBox="1"/>
          <p:nvPr/>
        </p:nvSpPr>
        <p:spPr>
          <a:xfrm>
            <a:off x="1590547" y="2329053"/>
            <a:ext cx="15373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V1:</a:t>
            </a:r>
            <a:r>
              <a:rPr sz="1800" spc="-40" dirty="0">
                <a:latin typeface="Arial"/>
                <a:cs typeface="Arial"/>
              </a:rPr>
              <a:t> </a:t>
            </a:r>
            <a:r>
              <a:rPr sz="1800" spc="-5" dirty="0">
                <a:latin typeface="Arial"/>
                <a:cs typeface="Arial"/>
              </a:rPr>
              <a:t>(1,0,1,2,0),</a:t>
            </a:r>
            <a:endParaRPr sz="1800">
              <a:latin typeface="Arial"/>
              <a:cs typeface="Arial"/>
            </a:endParaRPr>
          </a:p>
        </p:txBody>
      </p:sp>
      <p:sp>
        <p:nvSpPr>
          <p:cNvPr id="12" name="object 12"/>
          <p:cNvSpPr txBox="1"/>
          <p:nvPr/>
        </p:nvSpPr>
        <p:spPr>
          <a:xfrm>
            <a:off x="4244162" y="2329053"/>
            <a:ext cx="15379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V2:</a:t>
            </a:r>
            <a:r>
              <a:rPr sz="1800" spc="-40" dirty="0">
                <a:latin typeface="Arial"/>
                <a:cs typeface="Arial"/>
              </a:rPr>
              <a:t> </a:t>
            </a:r>
            <a:r>
              <a:rPr sz="1800" spc="-5" dirty="0">
                <a:latin typeface="Arial"/>
                <a:cs typeface="Arial"/>
              </a:rPr>
              <a:t>(0,0,2,1,0),</a:t>
            </a:r>
            <a:endParaRPr sz="1800">
              <a:latin typeface="Arial"/>
              <a:cs typeface="Arial"/>
            </a:endParaRPr>
          </a:p>
        </p:txBody>
      </p:sp>
      <p:sp>
        <p:nvSpPr>
          <p:cNvPr id="15" name="Title 14">
            <a:extLst>
              <a:ext uri="{FF2B5EF4-FFF2-40B4-BE49-F238E27FC236}">
                <a16:creationId xmlns:a16="http://schemas.microsoft.com/office/drawing/2014/main" id="{11004014-7564-4542-ADD7-60C022FA9341}"/>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4" name="Foliennummernplatzhalter 3">
            <a:extLst>
              <a:ext uri="{FF2B5EF4-FFF2-40B4-BE49-F238E27FC236}">
                <a16:creationId xmlns:a16="http://schemas.microsoft.com/office/drawing/2014/main" id="{C8195924-BD52-AE46-8753-612E8668CDD8}"/>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88</a:t>
            </a:fld>
            <a:endParaRPr lang="de-DE"/>
          </a:p>
        </p:txBody>
      </p:sp>
    </p:spTree>
    <p:extLst>
      <p:ext uri="{BB962C8B-B14F-4D97-AF65-F5344CB8AC3E}">
        <p14:creationId xmlns:p14="http://schemas.microsoft.com/office/powerpoint/2010/main" val="39482814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7969" y="280417"/>
            <a:ext cx="2827655" cy="543560"/>
          </a:xfrm>
          <a:prstGeom prst="rect">
            <a:avLst/>
          </a:prstGeom>
        </p:spPr>
        <p:txBody>
          <a:bodyPr vert="horz" wrap="square" lIns="0" tIns="12065" rIns="0" bIns="0" rtlCol="0">
            <a:spAutoFit/>
          </a:bodyPr>
          <a:lstStyle/>
          <a:p>
            <a:pPr marL="12700">
              <a:lnSpc>
                <a:spcPct val="100000"/>
              </a:lnSpc>
              <a:spcBef>
                <a:spcPts val="95"/>
              </a:spcBef>
            </a:pPr>
            <a:r>
              <a:rPr spc="-5" dirty="0"/>
              <a:t>Coun</a:t>
            </a:r>
            <a:r>
              <a:rPr spc="-20" dirty="0"/>
              <a:t>t</a:t>
            </a:r>
            <a:r>
              <a:rPr spc="-10" dirty="0"/>
              <a:t>-</a:t>
            </a:r>
            <a:r>
              <a:rPr spc="-5" dirty="0"/>
              <a:t>Ske</a:t>
            </a:r>
            <a:r>
              <a:rPr spc="-20" dirty="0"/>
              <a:t>t</a:t>
            </a:r>
            <a:r>
              <a:rPr spc="-5" dirty="0"/>
              <a:t>ch</a:t>
            </a:r>
          </a:p>
        </p:txBody>
      </p:sp>
      <p:graphicFrame>
        <p:nvGraphicFramePr>
          <p:cNvPr id="5" name="object 5"/>
          <p:cNvGraphicFramePr>
            <a:graphicFrameLocks noGrp="1"/>
          </p:cNvGraphicFramePr>
          <p:nvPr/>
        </p:nvGraphicFramePr>
        <p:xfrm>
          <a:off x="3060192" y="3941064"/>
          <a:ext cx="2132325" cy="1184145"/>
        </p:xfrm>
        <a:graphic>
          <a:graphicData uri="http://schemas.openxmlformats.org/drawingml/2006/table">
            <a:tbl>
              <a:tblPr firstRow="1" bandRow="1">
                <a:tableStyleId>{2D5ABB26-0587-4C30-8999-92F81FD0307C}</a:tableStyleId>
              </a:tblPr>
              <a:tblGrid>
                <a:gridCol w="236220">
                  <a:extLst>
                    <a:ext uri="{9D8B030D-6E8A-4147-A177-3AD203B41FA5}">
                      <a16:colId xmlns:a16="http://schemas.microsoft.com/office/drawing/2014/main" val="20000"/>
                    </a:ext>
                  </a:extLst>
                </a:gridCol>
                <a:gridCol w="237489">
                  <a:extLst>
                    <a:ext uri="{9D8B030D-6E8A-4147-A177-3AD203B41FA5}">
                      <a16:colId xmlns:a16="http://schemas.microsoft.com/office/drawing/2014/main" val="20001"/>
                    </a:ext>
                  </a:extLst>
                </a:gridCol>
                <a:gridCol w="236220">
                  <a:extLst>
                    <a:ext uri="{9D8B030D-6E8A-4147-A177-3AD203B41FA5}">
                      <a16:colId xmlns:a16="http://schemas.microsoft.com/office/drawing/2014/main" val="20002"/>
                    </a:ext>
                  </a:extLst>
                </a:gridCol>
                <a:gridCol w="237489">
                  <a:extLst>
                    <a:ext uri="{9D8B030D-6E8A-4147-A177-3AD203B41FA5}">
                      <a16:colId xmlns:a16="http://schemas.microsoft.com/office/drawing/2014/main" val="20003"/>
                    </a:ext>
                  </a:extLst>
                </a:gridCol>
                <a:gridCol w="236219">
                  <a:extLst>
                    <a:ext uri="{9D8B030D-6E8A-4147-A177-3AD203B41FA5}">
                      <a16:colId xmlns:a16="http://schemas.microsoft.com/office/drawing/2014/main" val="20004"/>
                    </a:ext>
                  </a:extLst>
                </a:gridCol>
                <a:gridCol w="237490">
                  <a:extLst>
                    <a:ext uri="{9D8B030D-6E8A-4147-A177-3AD203B41FA5}">
                      <a16:colId xmlns:a16="http://schemas.microsoft.com/office/drawing/2014/main" val="20005"/>
                    </a:ext>
                  </a:extLst>
                </a:gridCol>
                <a:gridCol w="236220">
                  <a:extLst>
                    <a:ext uri="{9D8B030D-6E8A-4147-A177-3AD203B41FA5}">
                      <a16:colId xmlns:a16="http://schemas.microsoft.com/office/drawing/2014/main" val="20006"/>
                    </a:ext>
                  </a:extLst>
                </a:gridCol>
                <a:gridCol w="237489">
                  <a:extLst>
                    <a:ext uri="{9D8B030D-6E8A-4147-A177-3AD203B41FA5}">
                      <a16:colId xmlns:a16="http://schemas.microsoft.com/office/drawing/2014/main" val="20007"/>
                    </a:ext>
                  </a:extLst>
                </a:gridCol>
                <a:gridCol w="237489">
                  <a:extLst>
                    <a:ext uri="{9D8B030D-6E8A-4147-A177-3AD203B41FA5}">
                      <a16:colId xmlns:a16="http://schemas.microsoft.com/office/drawing/2014/main" val="20008"/>
                    </a:ext>
                  </a:extLst>
                </a:gridCol>
              </a:tblGrid>
              <a:tr h="236219">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37744">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36219">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37744">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36219">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p:nvPr/>
        </p:nvSpPr>
        <p:spPr>
          <a:xfrm>
            <a:off x="2989326" y="3660647"/>
            <a:ext cx="2209800" cy="114300"/>
          </a:xfrm>
          <a:custGeom>
            <a:avLst/>
            <a:gdLst/>
            <a:ahLst/>
            <a:cxnLst/>
            <a:rect l="l" t="t" r="r" b="b"/>
            <a:pathLst>
              <a:path w="2209800" h="114300">
                <a:moveTo>
                  <a:pt x="114300" y="0"/>
                </a:moveTo>
                <a:lnTo>
                  <a:pt x="0" y="57150"/>
                </a:lnTo>
                <a:lnTo>
                  <a:pt x="114300" y="114300"/>
                </a:lnTo>
                <a:lnTo>
                  <a:pt x="114300" y="76200"/>
                </a:lnTo>
                <a:lnTo>
                  <a:pt x="95250" y="76200"/>
                </a:lnTo>
                <a:lnTo>
                  <a:pt x="95250" y="38100"/>
                </a:lnTo>
                <a:lnTo>
                  <a:pt x="114300" y="38100"/>
                </a:lnTo>
                <a:lnTo>
                  <a:pt x="114300" y="0"/>
                </a:lnTo>
                <a:close/>
              </a:path>
              <a:path w="2209800" h="114300">
                <a:moveTo>
                  <a:pt x="2095500" y="0"/>
                </a:moveTo>
                <a:lnTo>
                  <a:pt x="2095500" y="114300"/>
                </a:lnTo>
                <a:lnTo>
                  <a:pt x="2171700" y="76200"/>
                </a:lnTo>
                <a:lnTo>
                  <a:pt x="2114550" y="76200"/>
                </a:lnTo>
                <a:lnTo>
                  <a:pt x="2114550" y="38100"/>
                </a:lnTo>
                <a:lnTo>
                  <a:pt x="2171700" y="38100"/>
                </a:lnTo>
                <a:lnTo>
                  <a:pt x="2095500" y="0"/>
                </a:lnTo>
                <a:close/>
              </a:path>
              <a:path w="2209800" h="114300">
                <a:moveTo>
                  <a:pt x="114300" y="38100"/>
                </a:moveTo>
                <a:lnTo>
                  <a:pt x="95250" y="38100"/>
                </a:lnTo>
                <a:lnTo>
                  <a:pt x="95250" y="76200"/>
                </a:lnTo>
                <a:lnTo>
                  <a:pt x="114300" y="76200"/>
                </a:lnTo>
                <a:lnTo>
                  <a:pt x="114300" y="38100"/>
                </a:lnTo>
                <a:close/>
              </a:path>
              <a:path w="2209800" h="114300">
                <a:moveTo>
                  <a:pt x="2095500" y="38100"/>
                </a:moveTo>
                <a:lnTo>
                  <a:pt x="114300" y="38100"/>
                </a:lnTo>
                <a:lnTo>
                  <a:pt x="114300" y="76200"/>
                </a:lnTo>
                <a:lnTo>
                  <a:pt x="2095500" y="76200"/>
                </a:lnTo>
                <a:lnTo>
                  <a:pt x="2095500" y="38100"/>
                </a:lnTo>
                <a:close/>
              </a:path>
              <a:path w="2209800" h="114300">
                <a:moveTo>
                  <a:pt x="2171700" y="38100"/>
                </a:moveTo>
                <a:lnTo>
                  <a:pt x="2114550" y="38100"/>
                </a:lnTo>
                <a:lnTo>
                  <a:pt x="2114550" y="76200"/>
                </a:lnTo>
                <a:lnTo>
                  <a:pt x="2171700" y="76200"/>
                </a:lnTo>
                <a:lnTo>
                  <a:pt x="2209800" y="57150"/>
                </a:lnTo>
                <a:lnTo>
                  <a:pt x="2171700" y="38100"/>
                </a:lnTo>
                <a:close/>
              </a:path>
            </a:pathLst>
          </a:custGeom>
          <a:solidFill>
            <a:srgbClr val="000000"/>
          </a:solidFill>
        </p:spPr>
        <p:txBody>
          <a:bodyPr wrap="square" lIns="0" tIns="0" rIns="0" bIns="0" rtlCol="0"/>
          <a:lstStyle/>
          <a:p>
            <a:endParaRPr/>
          </a:p>
        </p:txBody>
      </p:sp>
      <p:sp>
        <p:nvSpPr>
          <p:cNvPr id="7" name="object 7"/>
          <p:cNvSpPr/>
          <p:nvPr/>
        </p:nvSpPr>
        <p:spPr>
          <a:xfrm>
            <a:off x="5370576" y="3946397"/>
            <a:ext cx="114300" cy="1219200"/>
          </a:xfrm>
          <a:custGeom>
            <a:avLst/>
            <a:gdLst/>
            <a:ahLst/>
            <a:cxnLst/>
            <a:rect l="l" t="t" r="r" b="b"/>
            <a:pathLst>
              <a:path w="114300" h="1219200">
                <a:moveTo>
                  <a:pt x="38100" y="1104900"/>
                </a:moveTo>
                <a:lnTo>
                  <a:pt x="0" y="1104900"/>
                </a:lnTo>
                <a:lnTo>
                  <a:pt x="57150" y="1219200"/>
                </a:lnTo>
                <a:lnTo>
                  <a:pt x="104775" y="1123950"/>
                </a:lnTo>
                <a:lnTo>
                  <a:pt x="38100" y="1123950"/>
                </a:lnTo>
                <a:lnTo>
                  <a:pt x="38100" y="1104900"/>
                </a:lnTo>
                <a:close/>
              </a:path>
              <a:path w="114300" h="1219200">
                <a:moveTo>
                  <a:pt x="76200" y="95250"/>
                </a:moveTo>
                <a:lnTo>
                  <a:pt x="38100" y="95250"/>
                </a:lnTo>
                <a:lnTo>
                  <a:pt x="38100" y="1123950"/>
                </a:lnTo>
                <a:lnTo>
                  <a:pt x="76200" y="1123950"/>
                </a:lnTo>
                <a:lnTo>
                  <a:pt x="76200" y="95250"/>
                </a:lnTo>
                <a:close/>
              </a:path>
              <a:path w="114300" h="1219200">
                <a:moveTo>
                  <a:pt x="114300" y="1104900"/>
                </a:moveTo>
                <a:lnTo>
                  <a:pt x="76200" y="1104900"/>
                </a:lnTo>
                <a:lnTo>
                  <a:pt x="76200" y="1123950"/>
                </a:lnTo>
                <a:lnTo>
                  <a:pt x="104775" y="1123950"/>
                </a:lnTo>
                <a:lnTo>
                  <a:pt x="114300" y="1104900"/>
                </a:lnTo>
                <a:close/>
              </a:path>
              <a:path w="114300" h="1219200">
                <a:moveTo>
                  <a:pt x="57150" y="0"/>
                </a:moveTo>
                <a:lnTo>
                  <a:pt x="0" y="114300"/>
                </a:lnTo>
                <a:lnTo>
                  <a:pt x="38100" y="114300"/>
                </a:lnTo>
                <a:lnTo>
                  <a:pt x="38100" y="95250"/>
                </a:lnTo>
                <a:lnTo>
                  <a:pt x="104775" y="95250"/>
                </a:lnTo>
                <a:lnTo>
                  <a:pt x="57150" y="0"/>
                </a:lnTo>
                <a:close/>
              </a:path>
              <a:path w="114300" h="12192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8" name="object 8"/>
          <p:cNvSpPr txBox="1"/>
          <p:nvPr/>
        </p:nvSpPr>
        <p:spPr>
          <a:xfrm>
            <a:off x="418896" y="1892517"/>
            <a:ext cx="6920865" cy="1771014"/>
          </a:xfrm>
          <a:prstGeom prst="rect">
            <a:avLst/>
          </a:prstGeom>
        </p:spPr>
        <p:txBody>
          <a:bodyPr vert="horz" wrap="square" lIns="0" tIns="124460" rIns="0" bIns="0" rtlCol="0">
            <a:spAutoFit/>
          </a:bodyPr>
          <a:lstStyle/>
          <a:p>
            <a:pPr marL="279400" indent="-266700">
              <a:lnSpc>
                <a:spcPct val="100000"/>
              </a:lnSpc>
              <a:spcBef>
                <a:spcPts val="980"/>
              </a:spcBef>
              <a:buClr>
                <a:srgbClr val="FBA211"/>
              </a:buClr>
              <a:buChar char="•"/>
              <a:tabLst>
                <a:tab pos="278765" algn="l"/>
                <a:tab pos="279400" algn="l"/>
              </a:tabLst>
            </a:pPr>
            <a:r>
              <a:rPr sz="2200" spc="-5" dirty="0">
                <a:latin typeface="Arial"/>
                <a:cs typeface="Arial"/>
              </a:rPr>
              <a:t>Model input vector V=( </a:t>
            </a:r>
            <a:r>
              <a:rPr sz="2200" dirty="0">
                <a:latin typeface="Arial"/>
                <a:cs typeface="Arial"/>
              </a:rPr>
              <a:t>v</a:t>
            </a:r>
            <a:r>
              <a:rPr sz="2175" baseline="-21072" dirty="0">
                <a:latin typeface="Arial"/>
                <a:cs typeface="Arial"/>
              </a:rPr>
              <a:t>0</a:t>
            </a:r>
            <a:r>
              <a:rPr sz="2200" dirty="0">
                <a:latin typeface="Arial"/>
                <a:cs typeface="Arial"/>
              </a:rPr>
              <a:t>, </a:t>
            </a:r>
            <a:r>
              <a:rPr sz="2200" spc="-5" dirty="0">
                <a:latin typeface="Arial"/>
                <a:cs typeface="Arial"/>
              </a:rPr>
              <a:t>v</a:t>
            </a:r>
            <a:r>
              <a:rPr sz="2175" spc="-7" baseline="-21072" dirty="0">
                <a:latin typeface="Arial"/>
                <a:cs typeface="Arial"/>
              </a:rPr>
              <a:t>1</a:t>
            </a:r>
            <a:r>
              <a:rPr sz="2200" spc="-5" dirty="0">
                <a:latin typeface="Arial"/>
                <a:cs typeface="Arial"/>
              </a:rPr>
              <a:t>, …, </a:t>
            </a:r>
            <a:r>
              <a:rPr sz="2200" dirty="0">
                <a:latin typeface="Arial"/>
                <a:cs typeface="Arial"/>
              </a:rPr>
              <a:t>v</a:t>
            </a:r>
            <a:r>
              <a:rPr sz="2175" baseline="-21072" dirty="0">
                <a:latin typeface="Arial"/>
                <a:cs typeface="Arial"/>
              </a:rPr>
              <a:t>n-1</a:t>
            </a:r>
            <a:r>
              <a:rPr sz="2200" dirty="0">
                <a:latin typeface="Arial"/>
                <a:cs typeface="Arial"/>
              </a:rPr>
              <a:t>) </a:t>
            </a:r>
            <a:r>
              <a:rPr sz="2200" spc="-5" dirty="0">
                <a:latin typeface="Arial"/>
                <a:cs typeface="Arial"/>
              </a:rPr>
              <a:t>as a</a:t>
            </a:r>
            <a:r>
              <a:rPr sz="2200" spc="110" dirty="0">
                <a:latin typeface="Arial"/>
                <a:cs typeface="Arial"/>
              </a:rPr>
              <a:t> </a:t>
            </a:r>
            <a:r>
              <a:rPr sz="2200" spc="-5" dirty="0">
                <a:latin typeface="Arial"/>
                <a:cs typeface="Arial"/>
              </a:rPr>
              <a:t>matrix</a:t>
            </a:r>
            <a:endParaRPr sz="2200">
              <a:latin typeface="Arial"/>
              <a:cs typeface="Arial"/>
            </a:endParaRPr>
          </a:p>
          <a:p>
            <a:pPr marL="551815" lvl="1" indent="-274320">
              <a:lnSpc>
                <a:spcPct val="100000"/>
              </a:lnSpc>
              <a:spcBef>
                <a:spcPts val="815"/>
              </a:spcBef>
              <a:buClr>
                <a:srgbClr val="FBA211"/>
              </a:buClr>
              <a:buChar char="•"/>
              <a:tabLst>
                <a:tab pos="551815" algn="l"/>
                <a:tab pos="552450" algn="l"/>
                <a:tab pos="5033645" algn="l"/>
              </a:tabLst>
            </a:pPr>
            <a:r>
              <a:rPr sz="2000" dirty="0">
                <a:latin typeface="Arial"/>
                <a:cs typeface="Arial"/>
              </a:rPr>
              <a:t>Create a small summary as a</a:t>
            </a:r>
            <a:r>
              <a:rPr sz="2000" spc="-60" dirty="0">
                <a:latin typeface="Arial"/>
                <a:cs typeface="Arial"/>
              </a:rPr>
              <a:t> </a:t>
            </a:r>
            <a:r>
              <a:rPr sz="2000" dirty="0">
                <a:latin typeface="Arial"/>
                <a:cs typeface="Arial"/>
              </a:rPr>
              <a:t>matrix</a:t>
            </a:r>
            <a:r>
              <a:rPr sz="2000" spc="-15" dirty="0">
                <a:latin typeface="Arial"/>
                <a:cs typeface="Arial"/>
              </a:rPr>
              <a:t> </a:t>
            </a:r>
            <a:r>
              <a:rPr sz="2000" dirty="0">
                <a:latin typeface="Arial"/>
                <a:cs typeface="Arial"/>
              </a:rPr>
              <a:t>of	w × d in</a:t>
            </a:r>
            <a:r>
              <a:rPr sz="2000" spc="-60" dirty="0">
                <a:latin typeface="Arial"/>
                <a:cs typeface="Arial"/>
              </a:rPr>
              <a:t> </a:t>
            </a:r>
            <a:r>
              <a:rPr sz="2000" dirty="0">
                <a:latin typeface="Arial"/>
                <a:cs typeface="Arial"/>
              </a:rPr>
              <a:t>size</a:t>
            </a:r>
            <a:endParaRPr sz="2000">
              <a:latin typeface="Arial"/>
              <a:cs typeface="Arial"/>
            </a:endParaRPr>
          </a:p>
          <a:p>
            <a:pPr marL="551815" lvl="1" indent="-274320">
              <a:lnSpc>
                <a:spcPct val="100000"/>
              </a:lnSpc>
              <a:spcBef>
                <a:spcPts val="790"/>
              </a:spcBef>
              <a:buClr>
                <a:srgbClr val="FBA211"/>
              </a:buClr>
              <a:buChar char="•"/>
              <a:tabLst>
                <a:tab pos="551815" algn="l"/>
                <a:tab pos="552450" algn="l"/>
              </a:tabLst>
            </a:pPr>
            <a:r>
              <a:rPr sz="2000" spc="5" dirty="0">
                <a:latin typeface="Arial"/>
                <a:cs typeface="Arial"/>
              </a:rPr>
              <a:t>Use</a:t>
            </a:r>
            <a:r>
              <a:rPr sz="2000" spc="-20" dirty="0">
                <a:latin typeface="Arial"/>
                <a:cs typeface="Arial"/>
              </a:rPr>
              <a:t> </a:t>
            </a:r>
            <a:r>
              <a:rPr sz="2000" dirty="0">
                <a:latin typeface="Arial"/>
                <a:cs typeface="Arial"/>
              </a:rPr>
              <a:t>d</a:t>
            </a:r>
            <a:r>
              <a:rPr sz="2000" spc="-15" dirty="0">
                <a:latin typeface="Arial"/>
                <a:cs typeface="Arial"/>
              </a:rPr>
              <a:t> </a:t>
            </a:r>
            <a:r>
              <a:rPr sz="2000" dirty="0">
                <a:solidFill>
                  <a:srgbClr val="FF0000"/>
                </a:solidFill>
                <a:latin typeface="Arial"/>
                <a:cs typeface="Arial"/>
              </a:rPr>
              <a:t>hash</a:t>
            </a:r>
            <a:r>
              <a:rPr sz="2000" spc="-15" dirty="0">
                <a:solidFill>
                  <a:srgbClr val="FF0000"/>
                </a:solidFill>
                <a:latin typeface="Arial"/>
                <a:cs typeface="Arial"/>
              </a:rPr>
              <a:t> </a:t>
            </a:r>
            <a:r>
              <a:rPr sz="2000" dirty="0">
                <a:solidFill>
                  <a:srgbClr val="FF0000"/>
                </a:solidFill>
                <a:latin typeface="Arial"/>
                <a:cs typeface="Arial"/>
              </a:rPr>
              <a:t>function</a:t>
            </a:r>
            <a:r>
              <a:rPr sz="2000" spc="-25" dirty="0">
                <a:solidFill>
                  <a:srgbClr val="FF0000"/>
                </a:solidFill>
                <a:latin typeface="Arial"/>
                <a:cs typeface="Arial"/>
              </a:rPr>
              <a:t> </a:t>
            </a:r>
            <a:r>
              <a:rPr sz="2000" dirty="0">
                <a:solidFill>
                  <a:srgbClr val="FF0000"/>
                </a:solidFill>
                <a:latin typeface="Arial"/>
                <a:cs typeface="Arial"/>
              </a:rPr>
              <a:t>pairs</a:t>
            </a:r>
            <a:r>
              <a:rPr sz="2000" spc="-30" dirty="0">
                <a:solidFill>
                  <a:srgbClr val="FF0000"/>
                </a:solidFill>
                <a:latin typeface="Arial"/>
                <a:cs typeface="Arial"/>
              </a:rPr>
              <a:t> </a:t>
            </a:r>
            <a:r>
              <a:rPr sz="2000" dirty="0">
                <a:latin typeface="Arial"/>
                <a:cs typeface="Arial"/>
              </a:rPr>
              <a:t>to</a:t>
            </a:r>
            <a:r>
              <a:rPr sz="2000" spc="-20" dirty="0">
                <a:latin typeface="Arial"/>
                <a:cs typeface="Arial"/>
              </a:rPr>
              <a:t> </a:t>
            </a:r>
            <a:r>
              <a:rPr sz="2000" dirty="0">
                <a:latin typeface="Arial"/>
                <a:cs typeface="Arial"/>
              </a:rPr>
              <a:t>map</a:t>
            </a:r>
            <a:r>
              <a:rPr sz="2000" spc="-15" dirty="0">
                <a:latin typeface="Arial"/>
                <a:cs typeface="Arial"/>
              </a:rPr>
              <a:t> </a:t>
            </a:r>
            <a:r>
              <a:rPr sz="2000" dirty="0">
                <a:latin typeface="Arial"/>
                <a:cs typeface="Arial"/>
              </a:rPr>
              <a:t>vector</a:t>
            </a:r>
            <a:r>
              <a:rPr sz="2000" spc="-25" dirty="0">
                <a:latin typeface="Arial"/>
                <a:cs typeface="Arial"/>
              </a:rPr>
              <a:t> </a:t>
            </a:r>
            <a:r>
              <a:rPr sz="2000" dirty="0">
                <a:latin typeface="Arial"/>
                <a:cs typeface="Arial"/>
              </a:rPr>
              <a:t>entries</a:t>
            </a:r>
            <a:r>
              <a:rPr sz="2000" spc="-20" dirty="0">
                <a:latin typeface="Arial"/>
                <a:cs typeface="Arial"/>
              </a:rPr>
              <a:t> </a:t>
            </a:r>
            <a:r>
              <a:rPr sz="2000" dirty="0">
                <a:latin typeface="Arial"/>
                <a:cs typeface="Arial"/>
              </a:rPr>
              <a:t>to</a:t>
            </a:r>
            <a:r>
              <a:rPr sz="2000" spc="-25" dirty="0">
                <a:latin typeface="Arial"/>
                <a:cs typeface="Arial"/>
              </a:rPr>
              <a:t> </a:t>
            </a:r>
            <a:r>
              <a:rPr sz="2000" spc="-5" dirty="0">
                <a:latin typeface="Arial Unicode MS"/>
                <a:cs typeface="Arial Unicode MS"/>
              </a:rPr>
              <a:t>[1.</a:t>
            </a:r>
            <a:r>
              <a:rPr sz="2000" spc="-225" dirty="0">
                <a:latin typeface="Arial Unicode MS"/>
                <a:cs typeface="Arial Unicode MS"/>
              </a:rPr>
              <a:t> </a:t>
            </a:r>
            <a:r>
              <a:rPr sz="2000" spc="-145" dirty="0">
                <a:latin typeface="Arial Unicode MS"/>
                <a:cs typeface="Arial Unicode MS"/>
              </a:rPr>
              <a:t>.</a:t>
            </a:r>
            <a:r>
              <a:rPr sz="2000" spc="-225" dirty="0">
                <a:latin typeface="Arial Unicode MS"/>
                <a:cs typeface="Arial Unicode MS"/>
              </a:rPr>
              <a:t> </a:t>
            </a:r>
            <a:r>
              <a:rPr sz="2000" spc="-160" dirty="0">
                <a:latin typeface="Arial Unicode MS"/>
                <a:cs typeface="Arial Unicode MS"/>
              </a:rPr>
              <a:t>𝑤]</a:t>
            </a:r>
            <a:endParaRPr sz="2000">
              <a:latin typeface="Arial Unicode MS"/>
              <a:cs typeface="Arial Unicode MS"/>
            </a:endParaRPr>
          </a:p>
          <a:p>
            <a:pPr marL="741045" algn="ctr">
              <a:lnSpc>
                <a:spcPct val="100000"/>
              </a:lnSpc>
              <a:spcBef>
                <a:spcPts val="1655"/>
              </a:spcBef>
            </a:pPr>
            <a:r>
              <a:rPr sz="1800" spc="-5" dirty="0">
                <a:solidFill>
                  <a:srgbClr val="FF0000"/>
                </a:solidFill>
                <a:latin typeface="Arial"/>
                <a:cs typeface="Arial"/>
              </a:rPr>
              <a:t>w</a:t>
            </a:r>
            <a:endParaRPr sz="1800">
              <a:latin typeface="Arial"/>
              <a:cs typeface="Arial"/>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9" name="object 9"/>
          <p:cNvSpPr txBox="1"/>
          <p:nvPr/>
        </p:nvSpPr>
        <p:spPr>
          <a:xfrm>
            <a:off x="5612384" y="4398645"/>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d</a:t>
            </a:r>
            <a:endParaRPr sz="1800">
              <a:latin typeface="Arial"/>
              <a:cs typeface="Arial"/>
            </a:endParaRPr>
          </a:p>
        </p:txBody>
      </p:sp>
      <p:sp>
        <p:nvSpPr>
          <p:cNvPr id="10" name="object 10"/>
          <p:cNvSpPr txBox="1"/>
          <p:nvPr/>
        </p:nvSpPr>
        <p:spPr>
          <a:xfrm>
            <a:off x="467969" y="4124070"/>
            <a:ext cx="1765300" cy="574675"/>
          </a:xfrm>
          <a:prstGeom prst="rect">
            <a:avLst/>
          </a:prstGeom>
        </p:spPr>
        <p:txBody>
          <a:bodyPr vert="horz" wrap="square" lIns="0" tIns="12700" rIns="0" bIns="0" rtlCol="0">
            <a:spAutoFit/>
          </a:bodyPr>
          <a:lstStyle/>
          <a:p>
            <a:pPr marL="12700" marR="5080">
              <a:lnSpc>
                <a:spcPct val="100000"/>
              </a:lnSpc>
              <a:spcBef>
                <a:spcPts val="100"/>
              </a:spcBef>
            </a:pPr>
            <a:r>
              <a:rPr sz="1800" spc="-45" dirty="0">
                <a:latin typeface="Arial"/>
                <a:cs typeface="Arial"/>
              </a:rPr>
              <a:t>Two </a:t>
            </a:r>
            <a:r>
              <a:rPr sz="1800" spc="-5" dirty="0">
                <a:latin typeface="Arial"/>
                <a:cs typeface="Arial"/>
              </a:rPr>
              <a:t>hash  functions </a:t>
            </a:r>
            <a:r>
              <a:rPr sz="1800" spc="-5" dirty="0">
                <a:solidFill>
                  <a:srgbClr val="FF0000"/>
                </a:solidFill>
                <a:latin typeface="Arial"/>
                <a:cs typeface="Arial"/>
              </a:rPr>
              <a:t>h </a:t>
            </a:r>
            <a:r>
              <a:rPr sz="1800" spc="-5" dirty="0">
                <a:latin typeface="Arial"/>
                <a:cs typeface="Arial"/>
              </a:rPr>
              <a:t>and</a:t>
            </a:r>
            <a:r>
              <a:rPr sz="1800" spc="-55" dirty="0">
                <a:latin typeface="Arial"/>
                <a:cs typeface="Arial"/>
              </a:rPr>
              <a:t> </a:t>
            </a:r>
            <a:r>
              <a:rPr sz="1800" spc="-5" dirty="0">
                <a:solidFill>
                  <a:srgbClr val="FF0000"/>
                </a:solidFill>
                <a:latin typeface="Arial"/>
                <a:cs typeface="Arial"/>
              </a:rPr>
              <a:t>g</a:t>
            </a:r>
            <a:endParaRPr sz="1800">
              <a:latin typeface="Arial"/>
              <a:cs typeface="Arial"/>
            </a:endParaRPr>
          </a:p>
        </p:txBody>
      </p:sp>
      <p:sp>
        <p:nvSpPr>
          <p:cNvPr id="14" name="object 3">
            <a:extLst>
              <a:ext uri="{FF2B5EF4-FFF2-40B4-BE49-F238E27FC236}">
                <a16:creationId xmlns:a16="http://schemas.microsoft.com/office/drawing/2014/main" id="{F329A9AE-2549-E44A-8124-51DDC774B887}"/>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BBD84D88-DDCF-A942-89C6-7287FEAB75FC}"/>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89</a:t>
            </a:fld>
            <a:endParaRPr lang="de-DE"/>
          </a:p>
        </p:txBody>
      </p:sp>
    </p:spTree>
    <p:extLst>
      <p:ext uri="{BB962C8B-B14F-4D97-AF65-F5344CB8AC3E}">
        <p14:creationId xmlns:p14="http://schemas.microsoft.com/office/powerpoint/2010/main" val="366320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de-DE" dirty="0"/>
              <a:t>Analyse: Werfen von Pfeilen (1)</a:t>
            </a:r>
          </a:p>
        </p:txBody>
      </p:sp>
      <p:sp>
        <p:nvSpPr>
          <p:cNvPr id="17412" name="Rectangle 3"/>
          <p:cNvSpPr>
            <a:spLocks noGrp="1" noChangeArrowheads="1"/>
          </p:cNvSpPr>
          <p:nvPr>
            <p:ph idx="1"/>
          </p:nvPr>
        </p:nvSpPr>
        <p:spPr/>
        <p:txBody>
          <a:bodyPr/>
          <a:lstStyle/>
          <a:p>
            <a:r>
              <a:rPr lang="de-DE" b="1" dirty="0"/>
              <a:t>Genauere Analyse der Anzahl </a:t>
            </a:r>
            <a:br>
              <a:rPr lang="de-DE" b="1" dirty="0"/>
            </a:br>
            <a:r>
              <a:rPr lang="de-DE" b="1" dirty="0">
                <a:solidFill>
                  <a:srgbClr val="D60093"/>
                </a:solidFill>
              </a:rPr>
              <a:t>falsch positiver Ausgaben </a:t>
            </a:r>
          </a:p>
          <a:p>
            <a:pPr lvl="8"/>
            <a:endParaRPr lang="de-DE" dirty="0"/>
          </a:p>
          <a:p>
            <a:r>
              <a:rPr lang="de-DE" b="1" dirty="0">
                <a:solidFill>
                  <a:srgbClr val="008000"/>
                </a:solidFill>
              </a:rPr>
              <a:t>Betrachtung:</a:t>
            </a:r>
            <a:r>
              <a:rPr lang="de-DE" dirty="0">
                <a:solidFill>
                  <a:schemeClr val="accent2"/>
                </a:solidFill>
              </a:rPr>
              <a:t> </a:t>
            </a:r>
            <a:r>
              <a:rPr lang="de-DE" dirty="0"/>
              <a:t>Wenn wir </a:t>
            </a:r>
            <a:r>
              <a:rPr lang="de-DE" b="1" i="1" dirty="0"/>
              <a:t>m </a:t>
            </a:r>
            <a:r>
              <a:rPr lang="de-DE" dirty="0"/>
              <a:t>Pfeile in </a:t>
            </a:r>
            <a:r>
              <a:rPr lang="de-DE" b="1" i="1" dirty="0" err="1"/>
              <a:t>n</a:t>
            </a:r>
            <a:r>
              <a:rPr lang="de-DE" b="1" dirty="0"/>
              <a:t> </a:t>
            </a:r>
            <a:r>
              <a:rPr lang="de-DE" dirty="0"/>
              <a:t>gleichermaßen wahrscheinliche Zielfelder werfen, </a:t>
            </a:r>
            <a:r>
              <a:rPr lang="de-DE" b="1" dirty="0">
                <a:solidFill>
                  <a:srgbClr val="008000"/>
                </a:solidFill>
              </a:rPr>
              <a:t>was ist die Wahrscheinlichkeit, dass ein </a:t>
            </a:r>
            <a:r>
              <a:rPr lang="de-DE" b="1" dirty="0" err="1">
                <a:solidFill>
                  <a:srgbClr val="008000"/>
                </a:solidFill>
              </a:rPr>
              <a:t>Zielfeld</a:t>
            </a:r>
            <a:r>
              <a:rPr lang="de-DE" b="1" dirty="0">
                <a:solidFill>
                  <a:srgbClr val="008000"/>
                </a:solidFill>
              </a:rPr>
              <a:t> mindestens einen Pfeil abbekommt?</a:t>
            </a:r>
          </a:p>
          <a:p>
            <a:pPr lvl="8"/>
            <a:endParaRPr lang="de-DE" dirty="0"/>
          </a:p>
          <a:p>
            <a:r>
              <a:rPr lang="de-DE" b="1" dirty="0">
                <a:solidFill>
                  <a:srgbClr val="0000FF"/>
                </a:solidFill>
              </a:rPr>
              <a:t>In unserem Fall:</a:t>
            </a:r>
          </a:p>
          <a:p>
            <a:pPr lvl="1"/>
            <a:r>
              <a:rPr lang="de-DE" b="1" dirty="0"/>
              <a:t>Zielfelder </a:t>
            </a:r>
            <a:r>
              <a:rPr lang="de-DE" dirty="0"/>
              <a:t>= Bits/Elemente des Hashfeldes</a:t>
            </a:r>
          </a:p>
          <a:p>
            <a:pPr lvl="1"/>
            <a:r>
              <a:rPr lang="de-DE" b="1" dirty="0"/>
              <a:t>Pfeile </a:t>
            </a:r>
            <a:r>
              <a:rPr lang="de-DE" dirty="0"/>
              <a:t>= Hashwerte der Eingabeelemente</a:t>
            </a:r>
          </a:p>
        </p:txBody>
      </p:sp>
      <p:sp>
        <p:nvSpPr>
          <p:cNvPr id="17410" name="Slide Number Placeholder 5"/>
          <p:cNvSpPr>
            <a:spLocks noGrp="1"/>
          </p:cNvSpPr>
          <p:nvPr>
            <p:ph type="sldNum" sz="quarter" idx="12"/>
          </p:nvPr>
        </p:nvSpPr>
        <p:spPr bwMode="auto">
          <a:noFill/>
          <a:ln>
            <a:miter lim="800000"/>
            <a:headEnd/>
            <a:tailEnd/>
          </a:ln>
        </p:spPr>
        <p:txBody>
          <a:bodyPr/>
          <a:lstStyle/>
          <a:p>
            <a:fld id="{BB31364D-2E19-4613-9815-A36C04C8721F}" type="slidenum">
              <a:rPr lang="de-DE" smtClean="0">
                <a:latin typeface="Calibri" pitchFamily="34" charset="0"/>
                <a:ea typeface="ＭＳ Ｐゴシック" pitchFamily="34" charset="-128"/>
              </a:rPr>
              <a:pPr/>
              <a:t>9</a:t>
            </a:fld>
            <a:endParaRPr lang="de-DE" dirty="0">
              <a:latin typeface="Calibri" pitchFamily="34" charset="0"/>
              <a:ea typeface="ＭＳ Ｐゴシック" pitchFamily="34" charset="-128"/>
            </a:endParaRPr>
          </a:p>
        </p:txBody>
      </p:sp>
      <p:sp>
        <p:nvSpPr>
          <p:cNvPr id="6" name="Footer Placeholder 5">
            <a:extLst>
              <a:ext uri="{FF2B5EF4-FFF2-40B4-BE49-F238E27FC236}">
                <a16:creationId xmlns:a16="http://schemas.microsoft.com/office/drawing/2014/main" id="{917F0B21-58FD-7345-9066-8F85CD5F969B}"/>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68476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17741" y="6204203"/>
            <a:ext cx="1455420" cy="373380"/>
          </a:xfrm>
          <a:prstGeom prst="rect">
            <a:avLst/>
          </a:prstGeom>
          <a:blipFill>
            <a:blip r:embed="rId2" cstate="print"/>
            <a:stretch>
              <a:fillRect/>
            </a:stretch>
          </a:blipFill>
        </p:spPr>
        <p:txBody>
          <a:bodyPr wrap="square" lIns="0" tIns="0" rIns="0" bIns="0" rtlCol="0"/>
          <a:lstStyle/>
          <a:p>
            <a:endParaRPr/>
          </a:p>
        </p:txBody>
      </p:sp>
      <mc:AlternateContent xmlns:mc="http://schemas.openxmlformats.org/markup-compatibility/2006" xmlns:a14="http://schemas.microsoft.com/office/drawing/2010/main">
        <mc:Choice Requires="a14">
          <p:sp>
            <p:nvSpPr>
              <p:cNvPr id="4" name="object 4"/>
              <p:cNvSpPr txBox="1"/>
              <p:nvPr/>
            </p:nvSpPr>
            <p:spPr>
              <a:xfrm>
                <a:off x="776695" y="5664809"/>
                <a:ext cx="6531609" cy="360680"/>
              </a:xfrm>
              <a:prstGeom prst="rect">
                <a:avLst/>
              </a:prstGeom>
            </p:spPr>
            <p:txBody>
              <a:bodyPr vert="horz" wrap="square" lIns="0" tIns="12065" rIns="0" bIns="0" rtlCol="0">
                <a:spAutoFit/>
              </a:bodyPr>
              <a:lstStyle/>
              <a:p>
                <a:pPr marL="279400" indent="-266700">
                  <a:lnSpc>
                    <a:spcPct val="100000"/>
                  </a:lnSpc>
                  <a:spcBef>
                    <a:spcPts val="95"/>
                  </a:spcBef>
                  <a:buClr>
                    <a:srgbClr val="FBA211"/>
                  </a:buClr>
                  <a:buChar char="•"/>
                  <a:tabLst>
                    <a:tab pos="278765" algn="l"/>
                    <a:tab pos="279400" algn="l"/>
                  </a:tabLst>
                </a:pPr>
                <a:r>
                  <a:rPr sz="2200" spc="-5" dirty="0">
                    <a:solidFill>
                      <a:srgbClr val="C00000"/>
                    </a:solidFill>
                    <a:latin typeface="Arial"/>
                    <a:cs typeface="Arial"/>
                  </a:rPr>
                  <a:t>Second hash </a:t>
                </a:r>
                <a:r>
                  <a:rPr sz="2200" dirty="0">
                    <a:solidFill>
                      <a:srgbClr val="C00000"/>
                    </a:solidFill>
                    <a:latin typeface="Arial"/>
                    <a:cs typeface="Arial"/>
                  </a:rPr>
                  <a:t>function</a:t>
                </a:r>
                <a:r>
                  <a:rPr sz="2200" dirty="0">
                    <a:latin typeface="Arial"/>
                    <a:cs typeface="Arial"/>
                  </a:rPr>
                  <a:t>: </a:t>
                </a:r>
                <a14:m>
                  <m:oMath xmlns:m="http://schemas.openxmlformats.org/officeDocument/2006/math">
                    <m:r>
                      <a:rPr lang="de-DE" sz="2200" i="1" dirty="0" smtClean="0">
                        <a:latin typeface="Cambria Math" panose="02040503050406030204" pitchFamily="18" charset="0"/>
                        <a:cs typeface="Arial"/>
                      </a:rPr>
                      <m:t>𝑔</m:t>
                    </m:r>
                    <m:r>
                      <a:rPr lang="de-DE" sz="2200" i="1" baseline="-25000" dirty="0" err="1" smtClean="0">
                        <a:latin typeface="Cambria Math" panose="02040503050406030204" pitchFamily="18" charset="0"/>
                        <a:cs typeface="Arial"/>
                      </a:rPr>
                      <m:t>𝑖</m:t>
                    </m:r>
                  </m:oMath>
                </a14:m>
                <a:r>
                  <a:rPr lang="de-DE" sz="2200" dirty="0">
                    <a:latin typeface="Arial"/>
                    <a:cs typeface="Arial"/>
                  </a:rPr>
                  <a:t> </a:t>
                </a:r>
                <a:r>
                  <a:rPr sz="2200" spc="-5" dirty="0">
                    <a:latin typeface="Arial"/>
                    <a:cs typeface="Arial"/>
                  </a:rPr>
                  <a:t>maps each </a:t>
                </a:r>
                <a:r>
                  <a:rPr sz="2200" spc="-1505" dirty="0">
                    <a:latin typeface="Arial Unicode MS"/>
                    <a:cs typeface="Arial Unicode MS"/>
                  </a:rPr>
                  <a:t>𝑖</a:t>
                </a:r>
                <a:r>
                  <a:rPr sz="2200" spc="70" dirty="0">
                    <a:latin typeface="Arial Unicode MS"/>
                    <a:cs typeface="Arial Unicode MS"/>
                  </a:rPr>
                  <a:t> </a:t>
                </a:r>
                <a:r>
                  <a:rPr lang="de-DE" sz="2200" spc="70" dirty="0">
                    <a:latin typeface="Arial Unicode MS"/>
                    <a:cs typeface="Arial Unicode MS"/>
                  </a:rPr>
                  <a:t> </a:t>
                </a:r>
                <a:r>
                  <a:rPr sz="2200" spc="-5" dirty="0">
                    <a:latin typeface="Arial"/>
                    <a:cs typeface="Arial"/>
                  </a:rPr>
                  <a:t>to </a:t>
                </a:r>
                <a:r>
                  <a:rPr sz="2200" spc="170" dirty="0">
                    <a:latin typeface="Arial Unicode MS"/>
                    <a:cs typeface="Arial Unicode MS"/>
                  </a:rPr>
                  <a:t>+1 </a:t>
                </a:r>
                <a:r>
                  <a:rPr sz="2200" spc="-5" dirty="0">
                    <a:latin typeface="Arial"/>
                    <a:cs typeface="Arial"/>
                  </a:rPr>
                  <a:t>or</a:t>
                </a:r>
                <a:r>
                  <a:rPr sz="2200" spc="-100" dirty="0">
                    <a:latin typeface="Arial"/>
                    <a:cs typeface="Arial"/>
                  </a:rPr>
                  <a:t> </a:t>
                </a:r>
                <a:r>
                  <a:rPr sz="2200" spc="170" dirty="0">
                    <a:latin typeface="Arial Unicode MS"/>
                    <a:cs typeface="Arial Unicode MS"/>
                  </a:rPr>
                  <a:t>−1</a:t>
                </a:r>
                <a:endParaRPr sz="2200" dirty="0">
                  <a:latin typeface="Arial Unicode MS"/>
                  <a:cs typeface="Arial Unicode MS"/>
                </a:endParaRPr>
              </a:p>
            </p:txBody>
          </p:sp>
        </mc:Choice>
        <mc:Fallback xmlns="">
          <p:sp>
            <p:nvSpPr>
              <p:cNvPr id="4" name="object 4"/>
              <p:cNvSpPr txBox="1">
                <a:spLocks noRot="1" noChangeAspect="1" noMove="1" noResize="1" noEditPoints="1" noAdjustHandles="1" noChangeArrowheads="1" noChangeShapeType="1" noTextEdit="1"/>
              </p:cNvSpPr>
              <p:nvPr/>
            </p:nvSpPr>
            <p:spPr>
              <a:xfrm>
                <a:off x="776695" y="5664809"/>
                <a:ext cx="6531609" cy="360680"/>
              </a:xfrm>
              <a:prstGeom prst="rect">
                <a:avLst/>
              </a:prstGeom>
              <a:blipFill>
                <a:blip r:embed="rId3"/>
                <a:stretch>
                  <a:fillRect l="-2132" t="-16667" r="-1938" b="-43333"/>
                </a:stretch>
              </a:blipFill>
            </p:spPr>
            <p:txBody>
              <a:bodyPr/>
              <a:lstStyle/>
              <a:p>
                <a:r>
                  <a:rPr lang="en-DE">
                    <a:noFill/>
                  </a:rPr>
                  <a:t> </a:t>
                </a:r>
              </a:p>
            </p:txBody>
          </p:sp>
        </mc:Fallback>
      </mc:AlternateContent>
      <p:sp>
        <p:nvSpPr>
          <p:cNvPr id="5" name="object 5"/>
          <p:cNvSpPr/>
          <p:nvPr/>
        </p:nvSpPr>
        <p:spPr>
          <a:xfrm>
            <a:off x="979169" y="2129789"/>
            <a:ext cx="893444" cy="893444"/>
          </a:xfrm>
          <a:custGeom>
            <a:avLst/>
            <a:gdLst/>
            <a:ahLst/>
            <a:cxnLst/>
            <a:rect l="l" t="t" r="r" b="b"/>
            <a:pathLst>
              <a:path w="893444"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6" name="object 6"/>
          <p:cNvSpPr/>
          <p:nvPr/>
        </p:nvSpPr>
        <p:spPr>
          <a:xfrm>
            <a:off x="1872233" y="2129789"/>
            <a:ext cx="893444" cy="893444"/>
          </a:xfrm>
          <a:custGeom>
            <a:avLst/>
            <a:gdLst/>
            <a:ahLst/>
            <a:cxnLst/>
            <a:rect l="l" t="t" r="r" b="b"/>
            <a:pathLst>
              <a:path w="893444"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7" name="object 7"/>
          <p:cNvSpPr/>
          <p:nvPr/>
        </p:nvSpPr>
        <p:spPr>
          <a:xfrm>
            <a:off x="2765298"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8" name="object 8"/>
          <p:cNvSpPr/>
          <p:nvPr/>
        </p:nvSpPr>
        <p:spPr>
          <a:xfrm>
            <a:off x="3658361"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9" name="object 9"/>
          <p:cNvSpPr/>
          <p:nvPr/>
        </p:nvSpPr>
        <p:spPr>
          <a:xfrm>
            <a:off x="4551426"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0" name="object 10"/>
          <p:cNvSpPr/>
          <p:nvPr/>
        </p:nvSpPr>
        <p:spPr>
          <a:xfrm>
            <a:off x="5444490"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1" name="object 11"/>
          <p:cNvSpPr/>
          <p:nvPr/>
        </p:nvSpPr>
        <p:spPr>
          <a:xfrm>
            <a:off x="6337553"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7">
            <a:solidFill>
              <a:srgbClr val="000000"/>
            </a:solidFill>
          </a:ln>
        </p:spPr>
        <p:txBody>
          <a:bodyPr wrap="square" lIns="0" tIns="0" rIns="0" bIns="0" rtlCol="0"/>
          <a:lstStyle/>
          <a:p>
            <a:endParaRPr/>
          </a:p>
        </p:txBody>
      </p:sp>
      <p:sp>
        <p:nvSpPr>
          <p:cNvPr id="12" name="object 12"/>
          <p:cNvSpPr/>
          <p:nvPr/>
        </p:nvSpPr>
        <p:spPr>
          <a:xfrm>
            <a:off x="7230618" y="2129789"/>
            <a:ext cx="893444" cy="893444"/>
          </a:xfrm>
          <a:custGeom>
            <a:avLst/>
            <a:gdLst/>
            <a:ahLst/>
            <a:cxnLst/>
            <a:rect l="l" t="t" r="r" b="b"/>
            <a:pathLst>
              <a:path w="893445" h="893444">
                <a:moveTo>
                  <a:pt x="0" y="893063"/>
                </a:moveTo>
                <a:lnTo>
                  <a:pt x="893064" y="893063"/>
                </a:lnTo>
                <a:lnTo>
                  <a:pt x="893064" y="0"/>
                </a:lnTo>
                <a:lnTo>
                  <a:pt x="0" y="0"/>
                </a:lnTo>
                <a:lnTo>
                  <a:pt x="0" y="893063"/>
                </a:lnTo>
                <a:close/>
              </a:path>
            </a:pathLst>
          </a:custGeom>
          <a:ln w="25908">
            <a:solidFill>
              <a:srgbClr val="000000"/>
            </a:solidFill>
          </a:ln>
        </p:spPr>
        <p:txBody>
          <a:bodyPr wrap="square" lIns="0" tIns="0" rIns="0" bIns="0" rtlCol="0"/>
          <a:lstStyle/>
          <a:p>
            <a:endParaRPr/>
          </a:p>
        </p:txBody>
      </p:sp>
      <p:sp>
        <p:nvSpPr>
          <p:cNvPr id="13" name="object 13"/>
          <p:cNvSpPr/>
          <p:nvPr/>
        </p:nvSpPr>
        <p:spPr>
          <a:xfrm>
            <a:off x="979169" y="3035045"/>
            <a:ext cx="893444" cy="893444"/>
          </a:xfrm>
          <a:custGeom>
            <a:avLst/>
            <a:gdLst/>
            <a:ahLst/>
            <a:cxnLst/>
            <a:rect l="l" t="t" r="r" b="b"/>
            <a:pathLst>
              <a:path w="893444"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4" name="object 14"/>
          <p:cNvSpPr/>
          <p:nvPr/>
        </p:nvSpPr>
        <p:spPr>
          <a:xfrm>
            <a:off x="1872233" y="3035045"/>
            <a:ext cx="893444" cy="893444"/>
          </a:xfrm>
          <a:custGeom>
            <a:avLst/>
            <a:gdLst/>
            <a:ahLst/>
            <a:cxnLst/>
            <a:rect l="l" t="t" r="r" b="b"/>
            <a:pathLst>
              <a:path w="893444"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5" name="object 15"/>
          <p:cNvSpPr/>
          <p:nvPr/>
        </p:nvSpPr>
        <p:spPr>
          <a:xfrm>
            <a:off x="2765298"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6" name="object 16"/>
          <p:cNvSpPr/>
          <p:nvPr/>
        </p:nvSpPr>
        <p:spPr>
          <a:xfrm>
            <a:off x="3658361"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7" name="object 17"/>
          <p:cNvSpPr/>
          <p:nvPr/>
        </p:nvSpPr>
        <p:spPr>
          <a:xfrm>
            <a:off x="4551426"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8" name="object 18"/>
          <p:cNvSpPr/>
          <p:nvPr/>
        </p:nvSpPr>
        <p:spPr>
          <a:xfrm>
            <a:off x="5444490"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9" name="object 19"/>
          <p:cNvSpPr/>
          <p:nvPr/>
        </p:nvSpPr>
        <p:spPr>
          <a:xfrm>
            <a:off x="6337553"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7">
            <a:solidFill>
              <a:srgbClr val="000000"/>
            </a:solidFill>
          </a:ln>
        </p:spPr>
        <p:txBody>
          <a:bodyPr wrap="square" lIns="0" tIns="0" rIns="0" bIns="0" rtlCol="0"/>
          <a:lstStyle/>
          <a:p>
            <a:endParaRPr/>
          </a:p>
        </p:txBody>
      </p:sp>
      <p:sp>
        <p:nvSpPr>
          <p:cNvPr id="20" name="object 20"/>
          <p:cNvSpPr/>
          <p:nvPr/>
        </p:nvSpPr>
        <p:spPr>
          <a:xfrm>
            <a:off x="7230618" y="3035045"/>
            <a:ext cx="893444" cy="893444"/>
          </a:xfrm>
          <a:custGeom>
            <a:avLst/>
            <a:gdLst/>
            <a:ahLst/>
            <a:cxnLst/>
            <a:rect l="l" t="t" r="r" b="b"/>
            <a:pathLst>
              <a:path w="893445" h="893445">
                <a:moveTo>
                  <a:pt x="0" y="893063"/>
                </a:moveTo>
                <a:lnTo>
                  <a:pt x="893064" y="893063"/>
                </a:lnTo>
                <a:lnTo>
                  <a:pt x="893064" y="0"/>
                </a:lnTo>
                <a:lnTo>
                  <a:pt x="0" y="0"/>
                </a:lnTo>
                <a:lnTo>
                  <a:pt x="0" y="893063"/>
                </a:lnTo>
                <a:close/>
              </a:path>
            </a:pathLst>
          </a:custGeom>
          <a:ln w="25908">
            <a:solidFill>
              <a:srgbClr val="000000"/>
            </a:solidFill>
          </a:ln>
        </p:spPr>
        <p:txBody>
          <a:bodyPr wrap="square" lIns="0" tIns="0" rIns="0" bIns="0" rtlCol="0"/>
          <a:lstStyle/>
          <a:p>
            <a:endParaRPr/>
          </a:p>
        </p:txBody>
      </p:sp>
      <p:sp>
        <p:nvSpPr>
          <p:cNvPr id="21" name="object 21"/>
          <p:cNvSpPr txBox="1"/>
          <p:nvPr/>
        </p:nvSpPr>
        <p:spPr>
          <a:xfrm>
            <a:off x="4659248" y="3937253"/>
            <a:ext cx="668655" cy="411480"/>
          </a:xfrm>
          <a:prstGeom prst="rect">
            <a:avLst/>
          </a:prstGeom>
        </p:spPr>
        <p:txBody>
          <a:bodyPr vert="horz" wrap="square" lIns="0" tIns="16510" rIns="0" bIns="0" rtlCol="0">
            <a:spAutoFit/>
          </a:bodyPr>
          <a:lstStyle/>
          <a:p>
            <a:pPr marL="12700">
              <a:lnSpc>
                <a:spcPct val="100000"/>
              </a:lnSpc>
              <a:spcBef>
                <a:spcPts val="130"/>
              </a:spcBef>
            </a:pPr>
            <a:r>
              <a:rPr sz="2500" spc="30" dirty="0">
                <a:latin typeface="Arial"/>
                <a:cs typeface="Arial"/>
              </a:rPr>
              <a:t>……</a:t>
            </a:r>
            <a:endParaRPr sz="2500">
              <a:latin typeface="Arial"/>
              <a:cs typeface="Arial"/>
            </a:endParaRPr>
          </a:p>
        </p:txBody>
      </p:sp>
      <p:sp>
        <p:nvSpPr>
          <p:cNvPr id="22" name="object 22"/>
          <p:cNvSpPr txBox="1"/>
          <p:nvPr/>
        </p:nvSpPr>
        <p:spPr>
          <a:xfrm>
            <a:off x="5444997" y="2431542"/>
            <a:ext cx="902969" cy="283845"/>
          </a:xfrm>
          <a:prstGeom prst="rect">
            <a:avLst/>
          </a:prstGeom>
        </p:spPr>
        <p:txBody>
          <a:bodyPr vert="horz" wrap="square" lIns="0" tIns="11430" rIns="0" bIns="0" rtlCol="0">
            <a:spAutoFit/>
          </a:bodyPr>
          <a:lstStyle/>
          <a:p>
            <a:pPr>
              <a:lnSpc>
                <a:spcPct val="100000"/>
              </a:lnSpc>
              <a:spcBef>
                <a:spcPts val="90"/>
              </a:spcBef>
            </a:pPr>
            <a:r>
              <a:rPr sz="2400" spc="382" baseline="3472" dirty="0">
                <a:latin typeface="Arial Unicode MS"/>
                <a:cs typeface="Arial Unicode MS"/>
              </a:rPr>
              <a:t>+</a:t>
            </a:r>
            <a:r>
              <a:rPr sz="2400" spc="-240" baseline="3472" dirty="0">
                <a:latin typeface="Arial Unicode MS"/>
                <a:cs typeface="Arial Unicode MS"/>
              </a:rPr>
              <a:t> </a:t>
            </a:r>
            <a:r>
              <a:rPr sz="2550" i="1" spc="-7" baseline="3267" dirty="0">
                <a:latin typeface="Arial"/>
                <a:cs typeface="Arial"/>
              </a:rPr>
              <a:t>g</a:t>
            </a:r>
            <a:r>
              <a:rPr sz="1100" spc="-5" dirty="0">
                <a:latin typeface="Arial"/>
                <a:cs typeface="Arial"/>
              </a:rPr>
              <a:t>1</a:t>
            </a:r>
            <a:r>
              <a:rPr sz="2550" spc="-7" baseline="3267" dirty="0">
                <a:latin typeface="Arial"/>
                <a:cs typeface="Arial"/>
              </a:rPr>
              <a:t>[</a:t>
            </a:r>
            <a:r>
              <a:rPr sz="2550" i="1" spc="-7" baseline="3267" dirty="0">
                <a:latin typeface="Arial"/>
                <a:cs typeface="Arial"/>
              </a:rPr>
              <a:t>h</a:t>
            </a:r>
            <a:r>
              <a:rPr sz="1100" spc="-5" dirty="0">
                <a:latin typeface="Arial"/>
                <a:cs typeface="Arial"/>
              </a:rPr>
              <a:t>1</a:t>
            </a:r>
            <a:r>
              <a:rPr sz="2550" spc="-7" baseline="3267" dirty="0">
                <a:latin typeface="Arial"/>
                <a:cs typeface="Arial"/>
              </a:rPr>
              <a:t>(</a:t>
            </a:r>
            <a:r>
              <a:rPr sz="2550" i="1" spc="-7" baseline="3267" dirty="0">
                <a:latin typeface="Arial"/>
                <a:cs typeface="Arial"/>
              </a:rPr>
              <a:t>i</a:t>
            </a:r>
            <a:r>
              <a:rPr sz="2550" spc="-7" baseline="3267" dirty="0">
                <a:latin typeface="Arial"/>
                <a:cs typeface="Arial"/>
              </a:rPr>
              <a:t>)]</a:t>
            </a:r>
            <a:endParaRPr sz="2550" baseline="3267">
              <a:latin typeface="Arial"/>
              <a:cs typeface="Arial"/>
            </a:endParaRPr>
          </a:p>
        </p:txBody>
      </p:sp>
      <p:sp>
        <p:nvSpPr>
          <p:cNvPr id="23" name="object 23"/>
          <p:cNvSpPr txBox="1"/>
          <p:nvPr/>
        </p:nvSpPr>
        <p:spPr>
          <a:xfrm>
            <a:off x="1948688" y="3160013"/>
            <a:ext cx="928369" cy="283845"/>
          </a:xfrm>
          <a:prstGeom prst="rect">
            <a:avLst/>
          </a:prstGeom>
        </p:spPr>
        <p:txBody>
          <a:bodyPr vert="horz" wrap="square" lIns="0" tIns="11430" rIns="0" bIns="0" rtlCol="0">
            <a:spAutoFit/>
          </a:bodyPr>
          <a:lstStyle/>
          <a:p>
            <a:pPr marL="12700">
              <a:lnSpc>
                <a:spcPct val="100000"/>
              </a:lnSpc>
              <a:spcBef>
                <a:spcPts val="90"/>
              </a:spcBef>
            </a:pPr>
            <a:r>
              <a:rPr sz="2400" spc="382" baseline="3472" dirty="0">
                <a:latin typeface="Arial Unicode MS"/>
                <a:cs typeface="Arial Unicode MS"/>
              </a:rPr>
              <a:t>−</a:t>
            </a:r>
            <a:r>
              <a:rPr sz="2400" spc="-217" baseline="3472" dirty="0">
                <a:latin typeface="Arial Unicode MS"/>
                <a:cs typeface="Arial Unicode MS"/>
              </a:rPr>
              <a:t> </a:t>
            </a:r>
            <a:r>
              <a:rPr sz="2550" i="1" spc="-7" baseline="3267" dirty="0">
                <a:latin typeface="Arial"/>
                <a:cs typeface="Arial"/>
              </a:rPr>
              <a:t>g</a:t>
            </a:r>
            <a:r>
              <a:rPr sz="1100" i="1" spc="-5" dirty="0">
                <a:latin typeface="Arial"/>
                <a:cs typeface="Arial"/>
              </a:rPr>
              <a:t>2</a:t>
            </a:r>
            <a:r>
              <a:rPr sz="2550" spc="-7" baseline="3267" dirty="0">
                <a:latin typeface="Arial"/>
                <a:cs typeface="Arial"/>
              </a:rPr>
              <a:t>[</a:t>
            </a:r>
            <a:r>
              <a:rPr sz="2550" i="1" spc="-7" baseline="3267" dirty="0">
                <a:latin typeface="Arial"/>
                <a:cs typeface="Arial"/>
              </a:rPr>
              <a:t>h</a:t>
            </a:r>
            <a:r>
              <a:rPr sz="1100" i="1" spc="-5" dirty="0">
                <a:latin typeface="Arial"/>
                <a:cs typeface="Arial"/>
              </a:rPr>
              <a:t>2</a:t>
            </a:r>
            <a:r>
              <a:rPr sz="2550" spc="-7" baseline="3267" dirty="0">
                <a:latin typeface="Arial"/>
                <a:cs typeface="Arial"/>
              </a:rPr>
              <a:t>(</a:t>
            </a:r>
            <a:r>
              <a:rPr sz="2550" i="1" spc="-7" baseline="3267" dirty="0">
                <a:latin typeface="Arial"/>
                <a:cs typeface="Arial"/>
              </a:rPr>
              <a:t>i</a:t>
            </a:r>
            <a:r>
              <a:rPr sz="2550" spc="-7" baseline="3267" dirty="0">
                <a:latin typeface="Arial"/>
                <a:cs typeface="Arial"/>
              </a:rPr>
              <a:t>)]</a:t>
            </a:r>
            <a:endParaRPr sz="2550" baseline="3267">
              <a:latin typeface="Arial"/>
              <a:cs typeface="Arial"/>
            </a:endParaRPr>
          </a:p>
        </p:txBody>
      </p:sp>
      <p:graphicFrame>
        <p:nvGraphicFramePr>
          <p:cNvPr id="24" name="object 24"/>
          <p:cNvGraphicFramePr>
            <a:graphicFrameLocks noGrp="1"/>
          </p:cNvGraphicFramePr>
          <p:nvPr/>
        </p:nvGraphicFramePr>
        <p:xfrm>
          <a:off x="966216" y="4539996"/>
          <a:ext cx="7160893" cy="893063"/>
        </p:xfrm>
        <a:graphic>
          <a:graphicData uri="http://schemas.openxmlformats.org/drawingml/2006/table">
            <a:tbl>
              <a:tblPr firstRow="1" bandRow="1">
                <a:tableStyleId>{2D5ABB26-0587-4C30-8999-92F81FD0307C}</a:tableStyleId>
              </a:tblPr>
              <a:tblGrid>
                <a:gridCol w="892810">
                  <a:extLst>
                    <a:ext uri="{9D8B030D-6E8A-4147-A177-3AD203B41FA5}">
                      <a16:colId xmlns:a16="http://schemas.microsoft.com/office/drawing/2014/main" val="20000"/>
                    </a:ext>
                  </a:extLst>
                </a:gridCol>
                <a:gridCol w="892810">
                  <a:extLst>
                    <a:ext uri="{9D8B030D-6E8A-4147-A177-3AD203B41FA5}">
                      <a16:colId xmlns:a16="http://schemas.microsoft.com/office/drawing/2014/main" val="20001"/>
                    </a:ext>
                  </a:extLst>
                </a:gridCol>
                <a:gridCol w="892809">
                  <a:extLst>
                    <a:ext uri="{9D8B030D-6E8A-4147-A177-3AD203B41FA5}">
                      <a16:colId xmlns:a16="http://schemas.microsoft.com/office/drawing/2014/main" val="20002"/>
                    </a:ext>
                  </a:extLst>
                </a:gridCol>
                <a:gridCol w="892810">
                  <a:extLst>
                    <a:ext uri="{9D8B030D-6E8A-4147-A177-3AD203B41FA5}">
                      <a16:colId xmlns:a16="http://schemas.microsoft.com/office/drawing/2014/main" val="20003"/>
                    </a:ext>
                  </a:extLst>
                </a:gridCol>
                <a:gridCol w="892810">
                  <a:extLst>
                    <a:ext uri="{9D8B030D-6E8A-4147-A177-3AD203B41FA5}">
                      <a16:colId xmlns:a16="http://schemas.microsoft.com/office/drawing/2014/main" val="20004"/>
                    </a:ext>
                  </a:extLst>
                </a:gridCol>
                <a:gridCol w="892810">
                  <a:extLst>
                    <a:ext uri="{9D8B030D-6E8A-4147-A177-3AD203B41FA5}">
                      <a16:colId xmlns:a16="http://schemas.microsoft.com/office/drawing/2014/main" val="20005"/>
                    </a:ext>
                  </a:extLst>
                </a:gridCol>
                <a:gridCol w="911225">
                  <a:extLst>
                    <a:ext uri="{9D8B030D-6E8A-4147-A177-3AD203B41FA5}">
                      <a16:colId xmlns:a16="http://schemas.microsoft.com/office/drawing/2014/main" val="20006"/>
                    </a:ext>
                  </a:extLst>
                </a:gridCol>
                <a:gridCol w="892809">
                  <a:extLst>
                    <a:ext uri="{9D8B030D-6E8A-4147-A177-3AD203B41FA5}">
                      <a16:colId xmlns:a16="http://schemas.microsoft.com/office/drawing/2014/main" val="20007"/>
                    </a:ext>
                  </a:extLst>
                </a:gridCol>
              </a:tblGrid>
              <a:tr h="893063">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marR="12065">
                        <a:lnSpc>
                          <a:spcPct val="100000"/>
                        </a:lnSpc>
                        <a:spcBef>
                          <a:spcPts val="20"/>
                        </a:spcBef>
                      </a:pPr>
                      <a:endParaRPr sz="2750">
                        <a:latin typeface="Times New Roman"/>
                        <a:cs typeface="Times New Roman"/>
                      </a:endParaRPr>
                    </a:p>
                    <a:p>
                      <a:pPr marL="134620">
                        <a:lnSpc>
                          <a:spcPct val="100000"/>
                        </a:lnSpc>
                      </a:pPr>
                      <a:r>
                        <a:rPr sz="2400" spc="382" baseline="3472" dirty="0">
                          <a:latin typeface="Arial Unicode MS"/>
                          <a:cs typeface="Arial Unicode MS"/>
                        </a:rPr>
                        <a:t>+</a:t>
                      </a:r>
                      <a:r>
                        <a:rPr sz="2400" spc="-232" baseline="3472" dirty="0">
                          <a:latin typeface="Arial Unicode MS"/>
                          <a:cs typeface="Arial Unicode MS"/>
                        </a:rPr>
                        <a:t> </a:t>
                      </a:r>
                      <a:r>
                        <a:rPr sz="2550" i="1" spc="-7" baseline="3267" dirty="0">
                          <a:latin typeface="Arial"/>
                          <a:cs typeface="Arial"/>
                        </a:rPr>
                        <a:t>g</a:t>
                      </a:r>
                      <a:r>
                        <a:rPr sz="1100" i="1" spc="-5" dirty="0">
                          <a:latin typeface="Arial"/>
                          <a:cs typeface="Arial"/>
                        </a:rPr>
                        <a:t>d</a:t>
                      </a:r>
                      <a:r>
                        <a:rPr sz="2550" spc="-7" baseline="3267" dirty="0">
                          <a:latin typeface="Arial"/>
                          <a:cs typeface="Arial"/>
                        </a:rPr>
                        <a:t>[</a:t>
                      </a:r>
                      <a:r>
                        <a:rPr sz="2550" i="1" spc="-7" baseline="3267" dirty="0">
                          <a:latin typeface="Arial"/>
                          <a:cs typeface="Arial"/>
                        </a:rPr>
                        <a:t>h</a:t>
                      </a:r>
                      <a:r>
                        <a:rPr sz="1100" i="1" spc="-5" dirty="0">
                          <a:latin typeface="Arial"/>
                          <a:cs typeface="Arial"/>
                        </a:rPr>
                        <a:t>d</a:t>
                      </a:r>
                      <a:r>
                        <a:rPr sz="2550" spc="-7" baseline="3267" dirty="0">
                          <a:latin typeface="Arial"/>
                          <a:cs typeface="Arial"/>
                        </a:rPr>
                        <a:t>(</a:t>
                      </a:r>
                      <a:r>
                        <a:rPr sz="2550" i="1" spc="-7" baseline="3267" dirty="0">
                          <a:latin typeface="Arial"/>
                          <a:cs typeface="Arial"/>
                        </a:rPr>
                        <a:t>i</a:t>
                      </a:r>
                      <a:endParaRPr sz="2550" baseline="3267">
                        <a:latin typeface="Arial"/>
                        <a:cs typeface="Arial"/>
                      </a:endParaRPr>
                    </a:p>
                  </a:txBody>
                  <a:tcPr marL="0" marR="0" marT="25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50"/>
                        </a:spcBef>
                      </a:pPr>
                      <a:endParaRPr sz="2650">
                        <a:latin typeface="Times New Roman"/>
                        <a:cs typeface="Times New Roman"/>
                      </a:endParaRPr>
                    </a:p>
                    <a:p>
                      <a:pPr marL="12700">
                        <a:lnSpc>
                          <a:spcPct val="100000"/>
                        </a:lnSpc>
                      </a:pPr>
                      <a:r>
                        <a:rPr sz="1700" spc="-5" dirty="0">
                          <a:latin typeface="Arial"/>
                          <a:cs typeface="Arial"/>
                        </a:rPr>
                        <a:t>)]</a:t>
                      </a:r>
                      <a:endParaRPr sz="1700">
                        <a:latin typeface="Arial"/>
                        <a:cs typeface="Arial"/>
                      </a:endParaRPr>
                    </a:p>
                  </a:txBody>
                  <a:tcPr marL="0" marR="0" marT="635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bl>
          </a:graphicData>
        </a:graphic>
      </p:graphicFrame>
      <p:sp>
        <p:nvSpPr>
          <p:cNvPr id="25" name="object 25"/>
          <p:cNvSpPr txBox="1"/>
          <p:nvPr/>
        </p:nvSpPr>
        <p:spPr>
          <a:xfrm>
            <a:off x="180543" y="4191380"/>
            <a:ext cx="220345" cy="574040"/>
          </a:xfrm>
          <a:prstGeom prst="rect">
            <a:avLst/>
          </a:prstGeom>
        </p:spPr>
        <p:txBody>
          <a:bodyPr vert="horz" wrap="square" lIns="0" tIns="12700" rIns="0" bIns="0" rtlCol="0">
            <a:spAutoFit/>
          </a:bodyPr>
          <a:lstStyle/>
          <a:p>
            <a:pPr marL="12700">
              <a:lnSpc>
                <a:spcPct val="100000"/>
              </a:lnSpc>
              <a:spcBef>
                <a:spcPts val="100"/>
              </a:spcBef>
            </a:pPr>
            <a:r>
              <a:rPr sz="3600" i="1" spc="-5" dirty="0">
                <a:latin typeface="Arial"/>
                <a:cs typeface="Arial"/>
              </a:rPr>
              <a:t>f</a:t>
            </a:r>
            <a:r>
              <a:rPr sz="3600" i="1" spc="-7" baseline="-4629" dirty="0">
                <a:latin typeface="Arial"/>
                <a:cs typeface="Arial"/>
              </a:rPr>
              <a:t>i</a:t>
            </a:r>
            <a:endParaRPr sz="3600" baseline="-4629">
              <a:latin typeface="Arial"/>
              <a:cs typeface="Arial"/>
            </a:endParaRPr>
          </a:p>
        </p:txBody>
      </p:sp>
      <p:sp>
        <p:nvSpPr>
          <p:cNvPr id="26" name="object 26"/>
          <p:cNvSpPr/>
          <p:nvPr/>
        </p:nvSpPr>
        <p:spPr>
          <a:xfrm>
            <a:off x="539076" y="3481578"/>
            <a:ext cx="1492250" cy="1019175"/>
          </a:xfrm>
          <a:custGeom>
            <a:avLst/>
            <a:gdLst/>
            <a:ahLst/>
            <a:cxnLst/>
            <a:rect l="l" t="t" r="r" b="b"/>
            <a:pathLst>
              <a:path w="1492250" h="1019175">
                <a:moveTo>
                  <a:pt x="1449667" y="28843"/>
                </a:moveTo>
                <a:lnTo>
                  <a:pt x="1423904" y="30630"/>
                </a:lnTo>
                <a:lnTo>
                  <a:pt x="0" y="997585"/>
                </a:lnTo>
                <a:lnTo>
                  <a:pt x="14554" y="1018921"/>
                </a:lnTo>
                <a:lnTo>
                  <a:pt x="1438573" y="52045"/>
                </a:lnTo>
                <a:lnTo>
                  <a:pt x="1449667" y="28843"/>
                </a:lnTo>
                <a:close/>
              </a:path>
              <a:path w="1492250" h="1019175">
                <a:moveTo>
                  <a:pt x="1490400" y="3683"/>
                </a:moveTo>
                <a:lnTo>
                  <a:pt x="1463586" y="3683"/>
                </a:lnTo>
                <a:lnTo>
                  <a:pt x="1478191" y="25146"/>
                </a:lnTo>
                <a:lnTo>
                  <a:pt x="1438573" y="52045"/>
                </a:lnTo>
                <a:lnTo>
                  <a:pt x="1420406" y="90043"/>
                </a:lnTo>
                <a:lnTo>
                  <a:pt x="1417231" y="96393"/>
                </a:lnTo>
                <a:lnTo>
                  <a:pt x="1420025" y="104139"/>
                </a:lnTo>
                <a:lnTo>
                  <a:pt x="1426502" y="107314"/>
                </a:lnTo>
                <a:lnTo>
                  <a:pt x="1432979" y="110362"/>
                </a:lnTo>
                <a:lnTo>
                  <a:pt x="1440726" y="107569"/>
                </a:lnTo>
                <a:lnTo>
                  <a:pt x="1490400" y="3683"/>
                </a:lnTo>
                <a:close/>
              </a:path>
              <a:path w="1492250" h="1019175">
                <a:moveTo>
                  <a:pt x="1467042" y="8762"/>
                </a:moveTo>
                <a:lnTo>
                  <a:pt x="1459268" y="8762"/>
                </a:lnTo>
                <a:lnTo>
                  <a:pt x="1471841" y="27305"/>
                </a:lnTo>
                <a:lnTo>
                  <a:pt x="1449667" y="28843"/>
                </a:lnTo>
                <a:lnTo>
                  <a:pt x="1438573" y="52045"/>
                </a:lnTo>
                <a:lnTo>
                  <a:pt x="1478191" y="25146"/>
                </a:lnTo>
                <a:lnTo>
                  <a:pt x="1467042" y="8762"/>
                </a:lnTo>
                <a:close/>
              </a:path>
              <a:path w="1492250" h="1019175">
                <a:moveTo>
                  <a:pt x="1492161" y="0"/>
                </a:moveTo>
                <a:lnTo>
                  <a:pt x="1373162" y="8127"/>
                </a:lnTo>
                <a:lnTo>
                  <a:pt x="1367701" y="14350"/>
                </a:lnTo>
                <a:lnTo>
                  <a:pt x="1368717" y="28575"/>
                </a:lnTo>
                <a:lnTo>
                  <a:pt x="1374813" y="34036"/>
                </a:lnTo>
                <a:lnTo>
                  <a:pt x="1423904" y="30630"/>
                </a:lnTo>
                <a:lnTo>
                  <a:pt x="1463586" y="3683"/>
                </a:lnTo>
                <a:lnTo>
                  <a:pt x="1490400" y="3683"/>
                </a:lnTo>
                <a:lnTo>
                  <a:pt x="1492161" y="0"/>
                </a:lnTo>
                <a:close/>
              </a:path>
              <a:path w="1492250" h="1019175">
                <a:moveTo>
                  <a:pt x="1463586" y="3683"/>
                </a:moveTo>
                <a:lnTo>
                  <a:pt x="1423904" y="30630"/>
                </a:lnTo>
                <a:lnTo>
                  <a:pt x="1449667" y="28843"/>
                </a:lnTo>
                <a:lnTo>
                  <a:pt x="1459268" y="8762"/>
                </a:lnTo>
                <a:lnTo>
                  <a:pt x="1467042" y="8762"/>
                </a:lnTo>
                <a:lnTo>
                  <a:pt x="1463586" y="3683"/>
                </a:lnTo>
                <a:close/>
              </a:path>
              <a:path w="1492250" h="1019175">
                <a:moveTo>
                  <a:pt x="1459268" y="8762"/>
                </a:moveTo>
                <a:lnTo>
                  <a:pt x="1449667" y="28843"/>
                </a:lnTo>
                <a:lnTo>
                  <a:pt x="1471841" y="27305"/>
                </a:lnTo>
                <a:lnTo>
                  <a:pt x="1459268" y="8762"/>
                </a:lnTo>
                <a:close/>
              </a:path>
            </a:pathLst>
          </a:custGeom>
          <a:solidFill>
            <a:srgbClr val="000000"/>
          </a:solidFill>
        </p:spPr>
        <p:txBody>
          <a:bodyPr wrap="square" lIns="0" tIns="0" rIns="0" bIns="0" rtlCol="0"/>
          <a:lstStyle/>
          <a:p>
            <a:endParaRPr/>
          </a:p>
        </p:txBody>
      </p:sp>
      <p:sp>
        <p:nvSpPr>
          <p:cNvPr id="27" name="object 27"/>
          <p:cNvSpPr/>
          <p:nvPr/>
        </p:nvSpPr>
        <p:spPr>
          <a:xfrm>
            <a:off x="542353" y="2817622"/>
            <a:ext cx="5083810" cy="1685289"/>
          </a:xfrm>
          <a:custGeom>
            <a:avLst/>
            <a:gdLst/>
            <a:ahLst/>
            <a:cxnLst/>
            <a:rect l="l" t="t" r="r" b="b"/>
            <a:pathLst>
              <a:path w="5083810" h="1685289">
                <a:moveTo>
                  <a:pt x="5009640" y="35761"/>
                </a:moveTo>
                <a:lnTo>
                  <a:pt x="0" y="1660397"/>
                </a:lnTo>
                <a:lnTo>
                  <a:pt x="8001" y="1685035"/>
                </a:lnTo>
                <a:lnTo>
                  <a:pt x="5017688" y="60384"/>
                </a:lnTo>
                <a:lnTo>
                  <a:pt x="5034766" y="41244"/>
                </a:lnTo>
                <a:lnTo>
                  <a:pt x="5009640" y="35761"/>
                </a:lnTo>
                <a:close/>
              </a:path>
              <a:path w="5083810" h="1685289">
                <a:moveTo>
                  <a:pt x="5063216" y="20954"/>
                </a:moveTo>
                <a:lnTo>
                  <a:pt x="5055298" y="20954"/>
                </a:lnTo>
                <a:lnTo>
                  <a:pt x="5063299" y="45592"/>
                </a:lnTo>
                <a:lnTo>
                  <a:pt x="5017688" y="60384"/>
                </a:lnTo>
                <a:lnTo>
                  <a:pt x="4989639" y="91820"/>
                </a:lnTo>
                <a:lnTo>
                  <a:pt x="4984813" y="97154"/>
                </a:lnTo>
                <a:lnTo>
                  <a:pt x="4985321" y="105282"/>
                </a:lnTo>
                <a:lnTo>
                  <a:pt x="4990655" y="110108"/>
                </a:lnTo>
                <a:lnTo>
                  <a:pt x="4995989" y="114807"/>
                </a:lnTo>
                <a:lnTo>
                  <a:pt x="5004117" y="114426"/>
                </a:lnTo>
                <a:lnTo>
                  <a:pt x="5008943" y="109092"/>
                </a:lnTo>
                <a:lnTo>
                  <a:pt x="5083619" y="25400"/>
                </a:lnTo>
                <a:lnTo>
                  <a:pt x="5063216" y="20954"/>
                </a:lnTo>
                <a:close/>
              </a:path>
              <a:path w="5083810" h="1685289">
                <a:moveTo>
                  <a:pt x="5034766" y="41244"/>
                </a:moveTo>
                <a:lnTo>
                  <a:pt x="5017688" y="60384"/>
                </a:lnTo>
                <a:lnTo>
                  <a:pt x="5062124" y="45974"/>
                </a:lnTo>
                <a:lnTo>
                  <a:pt x="5056441" y="45974"/>
                </a:lnTo>
                <a:lnTo>
                  <a:pt x="5034766" y="41244"/>
                </a:lnTo>
                <a:close/>
              </a:path>
              <a:path w="5083810" h="1685289">
                <a:moveTo>
                  <a:pt x="5049583" y="24637"/>
                </a:moveTo>
                <a:lnTo>
                  <a:pt x="5034766" y="41244"/>
                </a:lnTo>
                <a:lnTo>
                  <a:pt x="5056441" y="45974"/>
                </a:lnTo>
                <a:lnTo>
                  <a:pt x="5049583" y="24637"/>
                </a:lnTo>
                <a:close/>
              </a:path>
              <a:path w="5083810" h="1685289">
                <a:moveTo>
                  <a:pt x="5056494" y="24637"/>
                </a:moveTo>
                <a:lnTo>
                  <a:pt x="5049583" y="24637"/>
                </a:lnTo>
                <a:lnTo>
                  <a:pt x="5056441" y="45974"/>
                </a:lnTo>
                <a:lnTo>
                  <a:pt x="5062124" y="45974"/>
                </a:lnTo>
                <a:lnTo>
                  <a:pt x="5063299" y="45592"/>
                </a:lnTo>
                <a:lnTo>
                  <a:pt x="5056494" y="24637"/>
                </a:lnTo>
                <a:close/>
              </a:path>
              <a:path w="5083810" h="1685289">
                <a:moveTo>
                  <a:pt x="5055298" y="20954"/>
                </a:moveTo>
                <a:lnTo>
                  <a:pt x="5009640" y="35761"/>
                </a:lnTo>
                <a:lnTo>
                  <a:pt x="5034766" y="41244"/>
                </a:lnTo>
                <a:lnTo>
                  <a:pt x="5049583" y="24637"/>
                </a:lnTo>
                <a:lnTo>
                  <a:pt x="5056494" y="24637"/>
                </a:lnTo>
                <a:lnTo>
                  <a:pt x="5055298" y="20954"/>
                </a:lnTo>
                <a:close/>
              </a:path>
              <a:path w="5083810" h="1685289">
                <a:moveTo>
                  <a:pt x="4967033" y="0"/>
                </a:moveTo>
                <a:lnTo>
                  <a:pt x="4960175" y="4444"/>
                </a:lnTo>
                <a:lnTo>
                  <a:pt x="4957127" y="18414"/>
                </a:lnTo>
                <a:lnTo>
                  <a:pt x="4961572" y="25273"/>
                </a:lnTo>
                <a:lnTo>
                  <a:pt x="5009640" y="35761"/>
                </a:lnTo>
                <a:lnTo>
                  <a:pt x="5055298" y="20954"/>
                </a:lnTo>
                <a:lnTo>
                  <a:pt x="5063216" y="20954"/>
                </a:lnTo>
                <a:lnTo>
                  <a:pt x="4967033" y="0"/>
                </a:lnTo>
                <a:close/>
              </a:path>
            </a:pathLst>
          </a:custGeom>
          <a:solidFill>
            <a:srgbClr val="000000"/>
          </a:solidFill>
        </p:spPr>
        <p:txBody>
          <a:bodyPr wrap="square" lIns="0" tIns="0" rIns="0" bIns="0" rtlCol="0"/>
          <a:lstStyle/>
          <a:p>
            <a:endParaRPr/>
          </a:p>
        </p:txBody>
      </p:sp>
      <p:sp>
        <p:nvSpPr>
          <p:cNvPr id="28" name="object 28"/>
          <p:cNvSpPr/>
          <p:nvPr/>
        </p:nvSpPr>
        <p:spPr>
          <a:xfrm>
            <a:off x="544525" y="4477639"/>
            <a:ext cx="5892165" cy="898525"/>
          </a:xfrm>
          <a:custGeom>
            <a:avLst/>
            <a:gdLst/>
            <a:ahLst/>
            <a:cxnLst/>
            <a:rect l="l" t="t" r="r" b="b"/>
            <a:pathLst>
              <a:path w="5892165" h="898525">
                <a:moveTo>
                  <a:pt x="5816996" y="855440"/>
                </a:moveTo>
                <a:lnTo>
                  <a:pt x="5771311" y="874014"/>
                </a:lnTo>
                <a:lnTo>
                  <a:pt x="5768136" y="881507"/>
                </a:lnTo>
                <a:lnTo>
                  <a:pt x="5770803" y="888238"/>
                </a:lnTo>
                <a:lnTo>
                  <a:pt x="5773470" y="894842"/>
                </a:lnTo>
                <a:lnTo>
                  <a:pt x="5781090" y="898017"/>
                </a:lnTo>
                <a:lnTo>
                  <a:pt x="5869118" y="862203"/>
                </a:lnTo>
                <a:lnTo>
                  <a:pt x="5864402" y="862203"/>
                </a:lnTo>
                <a:lnTo>
                  <a:pt x="5816996" y="855440"/>
                </a:lnTo>
                <a:close/>
              </a:path>
              <a:path w="5892165" h="898525">
                <a:moveTo>
                  <a:pt x="5840714" y="845787"/>
                </a:moveTo>
                <a:lnTo>
                  <a:pt x="5816996" y="855440"/>
                </a:lnTo>
                <a:lnTo>
                  <a:pt x="5864402" y="862203"/>
                </a:lnTo>
                <a:lnTo>
                  <a:pt x="5864785" y="859536"/>
                </a:lnTo>
                <a:lnTo>
                  <a:pt x="5858052" y="859536"/>
                </a:lnTo>
                <a:lnTo>
                  <a:pt x="5840714" y="845787"/>
                </a:lnTo>
                <a:close/>
              </a:path>
              <a:path w="5892165" h="898525">
                <a:moveTo>
                  <a:pt x="5797981" y="778891"/>
                </a:moveTo>
                <a:lnTo>
                  <a:pt x="5789853" y="779907"/>
                </a:lnTo>
                <a:lnTo>
                  <a:pt x="5780963" y="791083"/>
                </a:lnTo>
                <a:lnTo>
                  <a:pt x="5781979" y="799211"/>
                </a:lnTo>
                <a:lnTo>
                  <a:pt x="5820506" y="829761"/>
                </a:lnTo>
                <a:lnTo>
                  <a:pt x="5868085" y="836549"/>
                </a:lnTo>
                <a:lnTo>
                  <a:pt x="5864402" y="862203"/>
                </a:lnTo>
                <a:lnTo>
                  <a:pt x="5869118" y="862203"/>
                </a:lnTo>
                <a:lnTo>
                  <a:pt x="5891580" y="853059"/>
                </a:lnTo>
                <a:lnTo>
                  <a:pt x="5803696" y="783336"/>
                </a:lnTo>
                <a:lnTo>
                  <a:pt x="5797981" y="778891"/>
                </a:lnTo>
                <a:close/>
              </a:path>
              <a:path w="5892165" h="898525">
                <a:moveTo>
                  <a:pt x="5861227" y="837438"/>
                </a:moveTo>
                <a:lnTo>
                  <a:pt x="5840714" y="845787"/>
                </a:lnTo>
                <a:lnTo>
                  <a:pt x="5858052" y="859536"/>
                </a:lnTo>
                <a:lnTo>
                  <a:pt x="5861227" y="837438"/>
                </a:lnTo>
                <a:close/>
              </a:path>
              <a:path w="5892165" h="898525">
                <a:moveTo>
                  <a:pt x="5867958" y="837438"/>
                </a:moveTo>
                <a:lnTo>
                  <a:pt x="5861227" y="837438"/>
                </a:lnTo>
                <a:lnTo>
                  <a:pt x="5858052" y="859536"/>
                </a:lnTo>
                <a:lnTo>
                  <a:pt x="5864785" y="859536"/>
                </a:lnTo>
                <a:lnTo>
                  <a:pt x="5867958" y="837438"/>
                </a:lnTo>
                <a:close/>
              </a:path>
              <a:path w="5892165" h="898525">
                <a:moveTo>
                  <a:pt x="3657" y="0"/>
                </a:moveTo>
                <a:lnTo>
                  <a:pt x="0" y="25654"/>
                </a:lnTo>
                <a:lnTo>
                  <a:pt x="5816996" y="855440"/>
                </a:lnTo>
                <a:lnTo>
                  <a:pt x="5840714" y="845787"/>
                </a:lnTo>
                <a:lnTo>
                  <a:pt x="5820506" y="829761"/>
                </a:lnTo>
                <a:lnTo>
                  <a:pt x="3657" y="0"/>
                </a:lnTo>
                <a:close/>
              </a:path>
              <a:path w="5892165" h="898525">
                <a:moveTo>
                  <a:pt x="5820506" y="829761"/>
                </a:moveTo>
                <a:lnTo>
                  <a:pt x="5840714" y="845787"/>
                </a:lnTo>
                <a:lnTo>
                  <a:pt x="5861227" y="837438"/>
                </a:lnTo>
                <a:lnTo>
                  <a:pt x="5867958" y="837438"/>
                </a:lnTo>
                <a:lnTo>
                  <a:pt x="5868085" y="836549"/>
                </a:lnTo>
                <a:lnTo>
                  <a:pt x="5820506" y="829761"/>
                </a:lnTo>
                <a:close/>
              </a:path>
            </a:pathLst>
          </a:custGeom>
          <a:solidFill>
            <a:srgbClr val="000000"/>
          </a:solidFill>
        </p:spPr>
        <p:txBody>
          <a:bodyPr wrap="square" lIns="0" tIns="0" rIns="0" bIns="0" rtlCol="0"/>
          <a:lstStyle/>
          <a:p>
            <a:endParaRPr/>
          </a:p>
        </p:txBody>
      </p:sp>
      <p:sp>
        <p:nvSpPr>
          <p:cNvPr id="29" name="object 29"/>
          <p:cNvSpPr txBox="1">
            <a:spLocks noGrp="1"/>
          </p:cNvSpPr>
          <p:nvPr>
            <p:ph type="title"/>
          </p:nvPr>
        </p:nvSpPr>
        <p:spPr>
          <a:xfrm>
            <a:off x="366608" y="255590"/>
            <a:ext cx="4552315" cy="509114"/>
          </a:xfrm>
          <a:prstGeom prst="rect">
            <a:avLst/>
          </a:prstGeom>
        </p:spPr>
        <p:txBody>
          <a:bodyPr vert="horz" wrap="square" lIns="0" tIns="16510" rIns="0" bIns="0" rtlCol="0">
            <a:spAutoFit/>
          </a:bodyPr>
          <a:lstStyle/>
          <a:p>
            <a:pPr marL="12700">
              <a:lnSpc>
                <a:spcPct val="100000"/>
              </a:lnSpc>
              <a:spcBef>
                <a:spcPts val="130"/>
              </a:spcBef>
            </a:pPr>
            <a:r>
              <a:rPr spc="10" dirty="0"/>
              <a:t>Count</a:t>
            </a:r>
            <a:r>
              <a:rPr spc="-75" dirty="0"/>
              <a:t> </a:t>
            </a:r>
            <a:r>
              <a:rPr spc="15" dirty="0"/>
              <a:t>sketch</a:t>
            </a:r>
            <a:endParaRPr/>
          </a:p>
        </p:txBody>
      </p:sp>
      <p:sp>
        <p:nvSpPr>
          <p:cNvPr id="30" name="object 30"/>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4"/>
              </a:rPr>
              <a:t>www.helsinki.fi</a:t>
            </a:r>
            <a:endParaRPr sz="900">
              <a:latin typeface="Arial"/>
              <a:cs typeface="Arial"/>
            </a:endParaRPr>
          </a:p>
        </p:txBody>
      </p:sp>
      <p:sp>
        <p:nvSpPr>
          <p:cNvPr id="33" name="Foliennummernplatzhalter 3">
            <a:extLst>
              <a:ext uri="{FF2B5EF4-FFF2-40B4-BE49-F238E27FC236}">
                <a16:creationId xmlns:a16="http://schemas.microsoft.com/office/drawing/2014/main" id="{9ABA597B-A8BD-B841-9F32-ECB597EDA941}"/>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90</a:t>
            </a:fld>
            <a:endParaRPr lang="de-DE"/>
          </a:p>
        </p:txBody>
      </p:sp>
    </p:spTree>
    <p:extLst>
      <p:ext uri="{BB962C8B-B14F-4D97-AF65-F5344CB8AC3E}">
        <p14:creationId xmlns:p14="http://schemas.microsoft.com/office/powerpoint/2010/main" val="19153173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195736" y="5446487"/>
            <a:ext cx="441261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do C[j, </a:t>
            </a:r>
            <a:r>
              <a:rPr sz="2200" dirty="0">
                <a:latin typeface="Arial"/>
                <a:cs typeface="Arial"/>
              </a:rPr>
              <a:t>h</a:t>
            </a:r>
            <a:r>
              <a:rPr sz="2175" baseline="-21072" dirty="0">
                <a:latin typeface="Arial"/>
                <a:cs typeface="Arial"/>
              </a:rPr>
              <a:t>j </a:t>
            </a:r>
            <a:r>
              <a:rPr sz="2200" spc="-5" dirty="0">
                <a:latin typeface="Arial"/>
                <a:cs typeface="Arial"/>
              </a:rPr>
              <a:t>(i)] ← C[j, </a:t>
            </a:r>
            <a:r>
              <a:rPr sz="2200" dirty="0">
                <a:latin typeface="Arial"/>
                <a:cs typeface="Arial"/>
              </a:rPr>
              <a:t>h</a:t>
            </a:r>
            <a:r>
              <a:rPr sz="2175" baseline="-21072" dirty="0">
                <a:latin typeface="Arial"/>
                <a:cs typeface="Arial"/>
              </a:rPr>
              <a:t>j </a:t>
            </a:r>
            <a:r>
              <a:rPr sz="2200" spc="-5" dirty="0">
                <a:latin typeface="Arial"/>
                <a:cs typeface="Arial"/>
              </a:rPr>
              <a:t>(i)] + </a:t>
            </a:r>
            <a:r>
              <a:rPr sz="2200" dirty="0">
                <a:latin typeface="Arial"/>
                <a:cs typeface="Arial"/>
              </a:rPr>
              <a:t>g</a:t>
            </a:r>
            <a:r>
              <a:rPr sz="2175" baseline="-21072" dirty="0">
                <a:latin typeface="Arial"/>
                <a:cs typeface="Arial"/>
              </a:rPr>
              <a:t>j</a:t>
            </a:r>
            <a:r>
              <a:rPr sz="2200" dirty="0">
                <a:latin typeface="Arial"/>
                <a:cs typeface="Arial"/>
              </a:rPr>
              <a:t>(i) </a:t>
            </a:r>
            <a:r>
              <a:rPr sz="2200" spc="-5" dirty="0">
                <a:latin typeface="Arial"/>
                <a:cs typeface="Arial"/>
              </a:rPr>
              <a:t>* v</a:t>
            </a:r>
            <a:r>
              <a:rPr sz="2175" spc="-7" baseline="-21072" dirty="0">
                <a:latin typeface="Arial"/>
                <a:cs typeface="Arial"/>
              </a:rPr>
              <a:t>i</a:t>
            </a:r>
            <a:r>
              <a:rPr sz="2175" spc="-172" baseline="-21072" dirty="0">
                <a:latin typeface="Arial"/>
                <a:cs typeface="Arial"/>
              </a:rPr>
              <a:t> </a:t>
            </a:r>
            <a:r>
              <a:rPr sz="2200" spc="-5" dirty="0">
                <a:latin typeface="Arial"/>
                <a:cs typeface="Arial"/>
              </a:rPr>
              <a:t>;</a:t>
            </a:r>
            <a:endParaRPr sz="2200" dirty="0">
              <a:latin typeface="Arial"/>
              <a:cs typeface="Arial"/>
            </a:endParaRPr>
          </a:p>
        </p:txBody>
      </p:sp>
      <p:sp>
        <p:nvSpPr>
          <p:cNvPr id="5" name="object 5"/>
          <p:cNvSpPr txBox="1">
            <a:spLocks noGrp="1"/>
          </p:cNvSpPr>
          <p:nvPr>
            <p:ph type="title"/>
          </p:nvPr>
        </p:nvSpPr>
        <p:spPr>
          <a:xfrm>
            <a:off x="447293" y="286705"/>
            <a:ext cx="4924425" cy="543560"/>
          </a:xfrm>
          <a:prstGeom prst="rect">
            <a:avLst/>
          </a:prstGeom>
        </p:spPr>
        <p:txBody>
          <a:bodyPr vert="horz" wrap="square" lIns="0" tIns="12065" rIns="0" bIns="0" rtlCol="0">
            <a:spAutoFit/>
          </a:bodyPr>
          <a:lstStyle/>
          <a:p>
            <a:pPr marL="12700">
              <a:lnSpc>
                <a:spcPct val="100000"/>
              </a:lnSpc>
              <a:spcBef>
                <a:spcPts val="95"/>
              </a:spcBef>
            </a:pPr>
            <a:r>
              <a:rPr spc="-5" dirty="0"/>
              <a:t>Count-sketch</a:t>
            </a:r>
            <a:r>
              <a:rPr spc="-150" dirty="0"/>
              <a:t> </a:t>
            </a:r>
            <a:r>
              <a:rPr spc="-5" dirty="0"/>
              <a:t>Algorithm</a:t>
            </a:r>
          </a:p>
        </p:txBody>
      </p:sp>
      <p:sp>
        <p:nvSpPr>
          <p:cNvPr id="6" name="object 6"/>
          <p:cNvSpPr txBox="1"/>
          <p:nvPr/>
        </p:nvSpPr>
        <p:spPr>
          <a:xfrm>
            <a:off x="418895" y="1902774"/>
            <a:ext cx="7506665" cy="3476657"/>
          </a:xfrm>
          <a:prstGeom prst="rect">
            <a:avLst/>
          </a:prstGeom>
        </p:spPr>
        <p:txBody>
          <a:bodyPr vert="horz" wrap="square" lIns="0" tIns="114300" rIns="0" bIns="0" rtlCol="0">
            <a:spAutoFit/>
          </a:bodyPr>
          <a:lstStyle/>
          <a:p>
            <a:pPr marL="12700">
              <a:lnSpc>
                <a:spcPct val="100000"/>
              </a:lnSpc>
              <a:spcBef>
                <a:spcPts val="900"/>
              </a:spcBef>
              <a:buClr>
                <a:srgbClr val="FBA211"/>
              </a:buClr>
              <a:tabLst>
                <a:tab pos="278765" algn="l"/>
                <a:tab pos="279400" algn="l"/>
              </a:tabLst>
            </a:pPr>
            <a:r>
              <a:rPr sz="2200" spc="-5" dirty="0">
                <a:latin typeface="Arial"/>
                <a:cs typeface="Arial"/>
              </a:rPr>
              <a:t>Input: vector V=( v</a:t>
            </a:r>
            <a:r>
              <a:rPr sz="2175" spc="-7" baseline="-21072" dirty="0">
                <a:latin typeface="Arial"/>
                <a:cs typeface="Arial"/>
              </a:rPr>
              <a:t>0</a:t>
            </a:r>
            <a:r>
              <a:rPr sz="2200" spc="-5" dirty="0">
                <a:latin typeface="Arial"/>
                <a:cs typeface="Arial"/>
              </a:rPr>
              <a:t>, v</a:t>
            </a:r>
            <a:r>
              <a:rPr sz="2175" spc="-7" baseline="-21072" dirty="0">
                <a:latin typeface="Arial"/>
                <a:cs typeface="Arial"/>
              </a:rPr>
              <a:t>1</a:t>
            </a:r>
            <a:r>
              <a:rPr sz="2200" spc="-5" dirty="0">
                <a:latin typeface="Arial"/>
                <a:cs typeface="Arial"/>
              </a:rPr>
              <a:t>, …,</a:t>
            </a:r>
            <a:r>
              <a:rPr sz="2200" spc="65" dirty="0">
                <a:latin typeface="Arial"/>
                <a:cs typeface="Arial"/>
              </a:rPr>
              <a:t> </a:t>
            </a:r>
            <a:r>
              <a:rPr sz="2200" dirty="0">
                <a:latin typeface="Arial"/>
                <a:cs typeface="Arial"/>
              </a:rPr>
              <a:t>v</a:t>
            </a:r>
            <a:r>
              <a:rPr sz="2175" baseline="-21072" dirty="0">
                <a:latin typeface="Arial"/>
                <a:cs typeface="Arial"/>
              </a:rPr>
              <a:t>n-1</a:t>
            </a:r>
            <a:r>
              <a:rPr sz="2200" dirty="0">
                <a:latin typeface="Arial"/>
                <a:cs typeface="Arial"/>
              </a:rPr>
              <a:t>)</a:t>
            </a:r>
          </a:p>
          <a:p>
            <a:pPr marL="12700">
              <a:lnSpc>
                <a:spcPct val="100000"/>
              </a:lnSpc>
              <a:spcBef>
                <a:spcPts val="805"/>
              </a:spcBef>
              <a:buClr>
                <a:srgbClr val="FBA211"/>
              </a:buClr>
              <a:tabLst>
                <a:tab pos="278765" algn="l"/>
                <a:tab pos="279400" algn="l"/>
                <a:tab pos="1352550" algn="l"/>
                <a:tab pos="3125470" algn="l"/>
              </a:tabLst>
            </a:pPr>
            <a:r>
              <a:rPr sz="2200" spc="-5" dirty="0">
                <a:latin typeface="Arial"/>
                <a:cs typeface="Arial"/>
              </a:rPr>
              <a:t>Output:	a matrix</a:t>
            </a:r>
            <a:r>
              <a:rPr sz="2200" spc="30" dirty="0">
                <a:latin typeface="Arial"/>
                <a:cs typeface="Arial"/>
              </a:rPr>
              <a:t> </a:t>
            </a:r>
            <a:r>
              <a:rPr sz="2200" spc="-5" dirty="0">
                <a:latin typeface="Arial"/>
                <a:cs typeface="Arial"/>
              </a:rPr>
              <a:t>M</a:t>
            </a:r>
            <a:r>
              <a:rPr sz="2200" spc="25" dirty="0">
                <a:latin typeface="Arial"/>
                <a:cs typeface="Arial"/>
              </a:rPr>
              <a:t> </a:t>
            </a:r>
            <a:r>
              <a:rPr sz="2200" spc="-5" dirty="0">
                <a:latin typeface="Arial"/>
                <a:cs typeface="Arial"/>
              </a:rPr>
              <a:t>of	w × d in</a:t>
            </a:r>
            <a:r>
              <a:rPr sz="2200" spc="-60" dirty="0">
                <a:latin typeface="Arial"/>
                <a:cs typeface="Arial"/>
              </a:rPr>
              <a:t> </a:t>
            </a:r>
            <a:r>
              <a:rPr sz="2200" dirty="0">
                <a:latin typeface="Arial"/>
                <a:cs typeface="Arial"/>
              </a:rPr>
              <a:t>size</a:t>
            </a:r>
          </a:p>
          <a:p>
            <a:pPr marL="12700">
              <a:lnSpc>
                <a:spcPct val="100000"/>
              </a:lnSpc>
              <a:spcBef>
                <a:spcPts val="805"/>
              </a:spcBef>
            </a:pPr>
            <a:endParaRPr sz="2200" dirty="0">
              <a:latin typeface="Arial"/>
              <a:cs typeface="Arial"/>
            </a:endParaRPr>
          </a:p>
          <a:p>
            <a:pPr marL="720090">
              <a:lnSpc>
                <a:spcPct val="100000"/>
              </a:lnSpc>
              <a:spcBef>
                <a:spcPts val="540"/>
              </a:spcBef>
            </a:pPr>
            <a:r>
              <a:rPr sz="2200" spc="-5" dirty="0">
                <a:latin typeface="Arial"/>
                <a:cs typeface="Arial"/>
              </a:rPr>
              <a:t>C[0, 0] . . . C[d-1, w-1] =</a:t>
            </a:r>
            <a:r>
              <a:rPr sz="2200" spc="55" dirty="0">
                <a:latin typeface="Arial"/>
                <a:cs typeface="Arial"/>
              </a:rPr>
              <a:t> </a:t>
            </a:r>
            <a:r>
              <a:rPr sz="2200" spc="-5" dirty="0">
                <a:latin typeface="Arial"/>
                <a:cs typeface="Arial"/>
              </a:rPr>
              <a:t>0;</a:t>
            </a:r>
            <a:endParaRPr sz="2200" dirty="0">
              <a:latin typeface="Arial"/>
              <a:cs typeface="Arial"/>
            </a:endParaRPr>
          </a:p>
          <a:p>
            <a:pPr marL="720090" marR="1328420" lvl="1">
              <a:lnSpc>
                <a:spcPts val="3440"/>
              </a:lnSpc>
              <a:spcBef>
                <a:spcPts val="250"/>
              </a:spcBef>
              <a:tabLst>
                <a:tab pos="1108075" algn="l"/>
                <a:tab pos="1108710" algn="l"/>
              </a:tabLst>
            </a:pPr>
            <a:r>
              <a:rPr sz="2200" spc="-5" dirty="0">
                <a:latin typeface="Arial"/>
                <a:cs typeface="Arial"/>
              </a:rPr>
              <a:t>for j ← 0 to d-1 do  </a:t>
            </a:r>
            <a:br>
              <a:rPr lang="de-DE" sz="2200" spc="-5" dirty="0">
                <a:latin typeface="Arial"/>
                <a:cs typeface="Arial"/>
              </a:rPr>
            </a:br>
            <a:r>
              <a:rPr lang="de-DE" sz="2200" spc="-5" dirty="0">
                <a:latin typeface="Arial"/>
                <a:cs typeface="Arial"/>
              </a:rPr>
              <a:t>    </a:t>
            </a:r>
            <a:r>
              <a:rPr sz="2200" spc="-5" dirty="0">
                <a:latin typeface="Arial"/>
                <a:cs typeface="Arial"/>
              </a:rPr>
              <a:t>Initialize </a:t>
            </a:r>
            <a:r>
              <a:rPr sz="2200" dirty="0">
                <a:latin typeface="Arial"/>
                <a:cs typeface="Arial"/>
              </a:rPr>
              <a:t>h</a:t>
            </a:r>
            <a:r>
              <a:rPr sz="2175" baseline="-21072" dirty="0">
                <a:latin typeface="Arial"/>
                <a:cs typeface="Arial"/>
              </a:rPr>
              <a:t>j </a:t>
            </a:r>
            <a:r>
              <a:rPr sz="2200" spc="-5" dirty="0">
                <a:latin typeface="Arial"/>
                <a:cs typeface="Arial"/>
              </a:rPr>
              <a:t>,</a:t>
            </a:r>
            <a:r>
              <a:rPr sz="2200" spc="-215" dirty="0">
                <a:latin typeface="Arial"/>
                <a:cs typeface="Arial"/>
              </a:rPr>
              <a:t> </a:t>
            </a:r>
            <a:r>
              <a:rPr sz="2200" dirty="0">
                <a:latin typeface="Arial"/>
                <a:cs typeface="Arial"/>
              </a:rPr>
              <a:t>g</a:t>
            </a:r>
            <a:r>
              <a:rPr sz="2175" baseline="-21072" dirty="0">
                <a:latin typeface="Arial"/>
                <a:cs typeface="Arial"/>
              </a:rPr>
              <a:t>j</a:t>
            </a:r>
            <a:r>
              <a:rPr sz="2200" dirty="0">
                <a:latin typeface="Arial"/>
                <a:cs typeface="Arial"/>
              </a:rPr>
              <a:t>;</a:t>
            </a:r>
          </a:p>
          <a:p>
            <a:pPr marL="720090" marR="1405890" lvl="1">
              <a:lnSpc>
                <a:spcPts val="3440"/>
              </a:lnSpc>
              <a:tabLst>
                <a:tab pos="1030605" algn="l"/>
              </a:tabLst>
            </a:pPr>
            <a:r>
              <a:rPr lang="de-DE" sz="2200" spc="-5" dirty="0">
                <a:latin typeface="Arial"/>
                <a:cs typeface="Arial"/>
              </a:rPr>
              <a:t>   </a:t>
            </a:r>
            <a:r>
              <a:rPr sz="2200" spc="-5" dirty="0">
                <a:latin typeface="Arial"/>
                <a:cs typeface="Arial"/>
              </a:rPr>
              <a:t>for j ← 0 to d-1 do  </a:t>
            </a:r>
            <a:endParaRPr lang="de-DE" sz="2200" spc="-5" dirty="0">
              <a:latin typeface="Arial"/>
              <a:cs typeface="Arial"/>
            </a:endParaRPr>
          </a:p>
          <a:p>
            <a:pPr marL="720090" marR="1405890" lvl="1">
              <a:lnSpc>
                <a:spcPts val="3440"/>
              </a:lnSpc>
              <a:tabLst>
                <a:tab pos="1030605" algn="l"/>
              </a:tabLst>
            </a:pPr>
            <a:r>
              <a:rPr lang="en-DE" sz="2200" spc="-5" dirty="0">
                <a:latin typeface="Arial"/>
                <a:cs typeface="Arial"/>
              </a:rPr>
              <a:t>         </a:t>
            </a:r>
            <a:r>
              <a:rPr sz="2200" spc="-5" dirty="0">
                <a:latin typeface="Arial"/>
                <a:cs typeface="Arial"/>
              </a:rPr>
              <a:t>for i ← 0 to</a:t>
            </a:r>
            <a:r>
              <a:rPr sz="2200" spc="-15" dirty="0">
                <a:latin typeface="Arial"/>
                <a:cs typeface="Arial"/>
              </a:rPr>
              <a:t> </a:t>
            </a:r>
            <a:r>
              <a:rPr sz="2200" spc="-5" dirty="0">
                <a:latin typeface="Arial"/>
                <a:cs typeface="Arial"/>
              </a:rPr>
              <a:t>w-1</a:t>
            </a:r>
            <a:endParaRPr sz="2200" dirty="0">
              <a:latin typeface="Arial"/>
              <a:cs typeface="Arial"/>
            </a:endParaRPr>
          </a:p>
        </p:txBody>
      </p:sp>
      <p:graphicFrame>
        <p:nvGraphicFramePr>
          <p:cNvPr id="7" name="object 7"/>
          <p:cNvGraphicFramePr>
            <a:graphicFrameLocks noGrp="1"/>
          </p:cNvGraphicFramePr>
          <p:nvPr/>
        </p:nvGraphicFramePr>
        <p:xfrm>
          <a:off x="6167628" y="3043427"/>
          <a:ext cx="1445255" cy="876299"/>
        </p:xfrm>
        <a:graphic>
          <a:graphicData uri="http://schemas.openxmlformats.org/drawingml/2006/table">
            <a:tbl>
              <a:tblPr firstRow="1" bandRow="1">
                <a:tableStyleId>{2D5ABB26-0587-4C30-8999-92F81FD0307C}</a:tableStyleId>
              </a:tblPr>
              <a:tblGrid>
                <a:gridCol w="161290">
                  <a:extLst>
                    <a:ext uri="{9D8B030D-6E8A-4147-A177-3AD203B41FA5}">
                      <a16:colId xmlns:a16="http://schemas.microsoft.com/office/drawing/2014/main" val="20000"/>
                    </a:ext>
                  </a:extLst>
                </a:gridCol>
                <a:gridCol w="160019">
                  <a:extLst>
                    <a:ext uri="{9D8B030D-6E8A-4147-A177-3AD203B41FA5}">
                      <a16:colId xmlns:a16="http://schemas.microsoft.com/office/drawing/2014/main" val="20001"/>
                    </a:ext>
                  </a:extLst>
                </a:gridCol>
                <a:gridCol w="160020">
                  <a:extLst>
                    <a:ext uri="{9D8B030D-6E8A-4147-A177-3AD203B41FA5}">
                      <a16:colId xmlns:a16="http://schemas.microsoft.com/office/drawing/2014/main" val="20002"/>
                    </a:ext>
                  </a:extLst>
                </a:gridCol>
                <a:gridCol w="161289">
                  <a:extLst>
                    <a:ext uri="{9D8B030D-6E8A-4147-A177-3AD203B41FA5}">
                      <a16:colId xmlns:a16="http://schemas.microsoft.com/office/drawing/2014/main" val="20003"/>
                    </a:ext>
                  </a:extLst>
                </a:gridCol>
                <a:gridCol w="160020">
                  <a:extLst>
                    <a:ext uri="{9D8B030D-6E8A-4147-A177-3AD203B41FA5}">
                      <a16:colId xmlns:a16="http://schemas.microsoft.com/office/drawing/2014/main" val="20004"/>
                    </a:ext>
                  </a:extLst>
                </a:gridCol>
                <a:gridCol w="161289">
                  <a:extLst>
                    <a:ext uri="{9D8B030D-6E8A-4147-A177-3AD203B41FA5}">
                      <a16:colId xmlns:a16="http://schemas.microsoft.com/office/drawing/2014/main" val="20005"/>
                    </a:ext>
                  </a:extLst>
                </a:gridCol>
                <a:gridCol w="160019">
                  <a:extLst>
                    <a:ext uri="{9D8B030D-6E8A-4147-A177-3AD203B41FA5}">
                      <a16:colId xmlns:a16="http://schemas.microsoft.com/office/drawing/2014/main" val="20006"/>
                    </a:ext>
                  </a:extLst>
                </a:gridCol>
                <a:gridCol w="160019">
                  <a:extLst>
                    <a:ext uri="{9D8B030D-6E8A-4147-A177-3AD203B41FA5}">
                      <a16:colId xmlns:a16="http://schemas.microsoft.com/office/drawing/2014/main" val="20007"/>
                    </a:ext>
                  </a:extLst>
                </a:gridCol>
                <a:gridCol w="161290">
                  <a:extLst>
                    <a:ext uri="{9D8B030D-6E8A-4147-A177-3AD203B41FA5}">
                      <a16:colId xmlns:a16="http://schemas.microsoft.com/office/drawing/2014/main" val="20008"/>
                    </a:ext>
                  </a:extLst>
                </a:gridCol>
              </a:tblGrid>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7525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
        <p:nvSpPr>
          <p:cNvPr id="8" name="object 8"/>
          <p:cNvSpPr/>
          <p:nvPr/>
        </p:nvSpPr>
        <p:spPr>
          <a:xfrm>
            <a:off x="6121146" y="2822448"/>
            <a:ext cx="1498600" cy="114300"/>
          </a:xfrm>
          <a:custGeom>
            <a:avLst/>
            <a:gdLst/>
            <a:ahLst/>
            <a:cxnLst/>
            <a:rect l="l" t="t" r="r" b="b"/>
            <a:pathLst>
              <a:path w="1498600" h="114300">
                <a:moveTo>
                  <a:pt x="114300" y="0"/>
                </a:moveTo>
                <a:lnTo>
                  <a:pt x="0" y="57150"/>
                </a:lnTo>
                <a:lnTo>
                  <a:pt x="114300" y="114300"/>
                </a:lnTo>
                <a:lnTo>
                  <a:pt x="114300" y="76200"/>
                </a:lnTo>
                <a:lnTo>
                  <a:pt x="95250" y="76200"/>
                </a:lnTo>
                <a:lnTo>
                  <a:pt x="95250" y="38100"/>
                </a:lnTo>
                <a:lnTo>
                  <a:pt x="114300" y="38100"/>
                </a:lnTo>
                <a:lnTo>
                  <a:pt x="114300" y="0"/>
                </a:lnTo>
                <a:close/>
              </a:path>
              <a:path w="1498600" h="114300">
                <a:moveTo>
                  <a:pt x="1383792" y="0"/>
                </a:moveTo>
                <a:lnTo>
                  <a:pt x="1383792" y="114300"/>
                </a:lnTo>
                <a:lnTo>
                  <a:pt x="1459992" y="76200"/>
                </a:lnTo>
                <a:lnTo>
                  <a:pt x="1402842" y="76200"/>
                </a:lnTo>
                <a:lnTo>
                  <a:pt x="1402842" y="38100"/>
                </a:lnTo>
                <a:lnTo>
                  <a:pt x="1459992" y="38100"/>
                </a:lnTo>
                <a:lnTo>
                  <a:pt x="1383792" y="0"/>
                </a:lnTo>
                <a:close/>
              </a:path>
              <a:path w="1498600" h="114300">
                <a:moveTo>
                  <a:pt x="114300" y="38100"/>
                </a:moveTo>
                <a:lnTo>
                  <a:pt x="95250" y="38100"/>
                </a:lnTo>
                <a:lnTo>
                  <a:pt x="95250" y="76200"/>
                </a:lnTo>
                <a:lnTo>
                  <a:pt x="114300" y="76200"/>
                </a:lnTo>
                <a:lnTo>
                  <a:pt x="114300" y="38100"/>
                </a:lnTo>
                <a:close/>
              </a:path>
              <a:path w="1498600" h="114300">
                <a:moveTo>
                  <a:pt x="1383792" y="38100"/>
                </a:moveTo>
                <a:lnTo>
                  <a:pt x="114300" y="38100"/>
                </a:lnTo>
                <a:lnTo>
                  <a:pt x="114300" y="76200"/>
                </a:lnTo>
                <a:lnTo>
                  <a:pt x="1383792" y="76200"/>
                </a:lnTo>
                <a:lnTo>
                  <a:pt x="1383792" y="38100"/>
                </a:lnTo>
                <a:close/>
              </a:path>
              <a:path w="1498600" h="114300">
                <a:moveTo>
                  <a:pt x="1459992" y="38100"/>
                </a:moveTo>
                <a:lnTo>
                  <a:pt x="1402842" y="38100"/>
                </a:lnTo>
                <a:lnTo>
                  <a:pt x="1402842" y="76200"/>
                </a:lnTo>
                <a:lnTo>
                  <a:pt x="1459992" y="76200"/>
                </a:lnTo>
                <a:lnTo>
                  <a:pt x="1498092" y="57150"/>
                </a:lnTo>
                <a:lnTo>
                  <a:pt x="1459992" y="38100"/>
                </a:lnTo>
                <a:close/>
              </a:path>
            </a:pathLst>
          </a:custGeom>
          <a:solidFill>
            <a:srgbClr val="000000"/>
          </a:solidFill>
        </p:spPr>
        <p:txBody>
          <a:bodyPr wrap="square" lIns="0" tIns="0" rIns="0" bIns="0" rtlCol="0"/>
          <a:lstStyle/>
          <a:p>
            <a:endParaRPr/>
          </a:p>
        </p:txBody>
      </p:sp>
      <p:sp>
        <p:nvSpPr>
          <p:cNvPr id="9" name="object 9"/>
          <p:cNvSpPr/>
          <p:nvPr/>
        </p:nvSpPr>
        <p:spPr>
          <a:xfrm>
            <a:off x="7717535" y="3048761"/>
            <a:ext cx="114300" cy="902335"/>
          </a:xfrm>
          <a:custGeom>
            <a:avLst/>
            <a:gdLst/>
            <a:ahLst/>
            <a:cxnLst/>
            <a:rect l="l" t="t" r="r" b="b"/>
            <a:pathLst>
              <a:path w="114300" h="902335">
                <a:moveTo>
                  <a:pt x="38100" y="787907"/>
                </a:moveTo>
                <a:lnTo>
                  <a:pt x="0" y="787907"/>
                </a:lnTo>
                <a:lnTo>
                  <a:pt x="57150" y="902207"/>
                </a:lnTo>
                <a:lnTo>
                  <a:pt x="104775" y="806957"/>
                </a:lnTo>
                <a:lnTo>
                  <a:pt x="38100" y="806957"/>
                </a:lnTo>
                <a:lnTo>
                  <a:pt x="38100" y="787907"/>
                </a:lnTo>
                <a:close/>
              </a:path>
              <a:path w="114300" h="902335">
                <a:moveTo>
                  <a:pt x="76200" y="95250"/>
                </a:moveTo>
                <a:lnTo>
                  <a:pt x="38100" y="95250"/>
                </a:lnTo>
                <a:lnTo>
                  <a:pt x="38100" y="806957"/>
                </a:lnTo>
                <a:lnTo>
                  <a:pt x="76200" y="806957"/>
                </a:lnTo>
                <a:lnTo>
                  <a:pt x="76200" y="95250"/>
                </a:lnTo>
                <a:close/>
              </a:path>
              <a:path w="114300" h="902335">
                <a:moveTo>
                  <a:pt x="114300" y="787907"/>
                </a:moveTo>
                <a:lnTo>
                  <a:pt x="76200" y="787907"/>
                </a:lnTo>
                <a:lnTo>
                  <a:pt x="76200" y="806957"/>
                </a:lnTo>
                <a:lnTo>
                  <a:pt x="104775" y="806957"/>
                </a:lnTo>
                <a:lnTo>
                  <a:pt x="114300" y="787907"/>
                </a:lnTo>
                <a:close/>
              </a:path>
              <a:path w="114300" h="902335">
                <a:moveTo>
                  <a:pt x="57150" y="0"/>
                </a:moveTo>
                <a:lnTo>
                  <a:pt x="0" y="114300"/>
                </a:lnTo>
                <a:lnTo>
                  <a:pt x="38100" y="114300"/>
                </a:lnTo>
                <a:lnTo>
                  <a:pt x="38100" y="95250"/>
                </a:lnTo>
                <a:lnTo>
                  <a:pt x="104775" y="95250"/>
                </a:lnTo>
                <a:lnTo>
                  <a:pt x="57150" y="0"/>
                </a:lnTo>
                <a:close/>
              </a:path>
              <a:path w="114300" h="90233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0" name="object 10"/>
          <p:cNvSpPr txBox="1"/>
          <p:nvPr/>
        </p:nvSpPr>
        <p:spPr>
          <a:xfrm>
            <a:off x="6843776" y="2575052"/>
            <a:ext cx="1905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w</a:t>
            </a:r>
            <a:endParaRPr sz="1800">
              <a:latin typeface="Arial"/>
              <a:cs typeface="Arial"/>
            </a:endParaRPr>
          </a:p>
        </p:txBody>
      </p:sp>
      <p:sp>
        <p:nvSpPr>
          <p:cNvPr id="12" name="object 12"/>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1" name="object 11"/>
          <p:cNvSpPr txBox="1"/>
          <p:nvPr/>
        </p:nvSpPr>
        <p:spPr>
          <a:xfrm>
            <a:off x="7925561" y="3390645"/>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d</a:t>
            </a:r>
            <a:endParaRPr sz="1800">
              <a:latin typeface="Arial"/>
              <a:cs typeface="Arial"/>
            </a:endParaRPr>
          </a:p>
        </p:txBody>
      </p:sp>
      <p:sp>
        <p:nvSpPr>
          <p:cNvPr id="15" name="object 3">
            <a:extLst>
              <a:ext uri="{FF2B5EF4-FFF2-40B4-BE49-F238E27FC236}">
                <a16:creationId xmlns:a16="http://schemas.microsoft.com/office/drawing/2014/main" id="{7C9556EA-5957-D043-B9E0-944761697FBC}"/>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6" name="Foliennummernplatzhalter 3">
            <a:extLst>
              <a:ext uri="{FF2B5EF4-FFF2-40B4-BE49-F238E27FC236}">
                <a16:creationId xmlns:a16="http://schemas.microsoft.com/office/drawing/2014/main" id="{3256ECCA-BE31-D345-8B93-311CDB2A0DC2}"/>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91</a:t>
            </a:fld>
            <a:endParaRPr lang="de-DE"/>
          </a:p>
        </p:txBody>
      </p:sp>
    </p:spTree>
    <p:extLst>
      <p:ext uri="{BB962C8B-B14F-4D97-AF65-F5344CB8AC3E}">
        <p14:creationId xmlns:p14="http://schemas.microsoft.com/office/powerpoint/2010/main" val="6701827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84072" y="4823205"/>
            <a:ext cx="431990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Return </a:t>
            </a:r>
            <a:r>
              <a:rPr sz="2200" spc="-5" dirty="0">
                <a:solidFill>
                  <a:srgbClr val="FF0000"/>
                </a:solidFill>
                <a:latin typeface="Arial"/>
                <a:cs typeface="Arial"/>
              </a:rPr>
              <a:t>Median </a:t>
            </a:r>
            <a:r>
              <a:rPr sz="2200" spc="-5" dirty="0">
                <a:latin typeface="Arial"/>
                <a:cs typeface="Arial"/>
              </a:rPr>
              <a:t>{ E(j) |</a:t>
            </a:r>
            <a:r>
              <a:rPr sz="2200" spc="65" dirty="0">
                <a:latin typeface="Arial"/>
                <a:cs typeface="Arial"/>
              </a:rPr>
              <a:t> </a:t>
            </a:r>
            <a:r>
              <a:rPr sz="2200" spc="-5" dirty="0">
                <a:latin typeface="Arial"/>
                <a:cs typeface="Arial"/>
              </a:rPr>
              <a:t>j=0,1,…,d-1}</a:t>
            </a:r>
            <a:endParaRPr sz="2200">
              <a:latin typeface="Arial"/>
              <a:cs typeface="Arial"/>
            </a:endParaRPr>
          </a:p>
        </p:txBody>
      </p:sp>
      <p:sp>
        <p:nvSpPr>
          <p:cNvPr id="9" name="object 9"/>
          <p:cNvSpPr txBox="1">
            <a:spLocks noGrp="1"/>
          </p:cNvSpPr>
          <p:nvPr>
            <p:ph type="title"/>
          </p:nvPr>
        </p:nvSpPr>
        <p:spPr>
          <a:xfrm>
            <a:off x="498792" y="301813"/>
            <a:ext cx="6438265" cy="543560"/>
          </a:xfrm>
          <a:prstGeom prst="rect">
            <a:avLst/>
          </a:prstGeom>
        </p:spPr>
        <p:txBody>
          <a:bodyPr vert="horz" wrap="square" lIns="0" tIns="12065" rIns="0" bIns="0" rtlCol="0">
            <a:spAutoFit/>
          </a:bodyPr>
          <a:lstStyle/>
          <a:p>
            <a:pPr marL="12700">
              <a:lnSpc>
                <a:spcPct val="100000"/>
              </a:lnSpc>
              <a:spcBef>
                <a:spcPts val="95"/>
              </a:spcBef>
            </a:pPr>
            <a:r>
              <a:rPr spc="-5" dirty="0"/>
              <a:t>Count-sketch Algorithm</a:t>
            </a:r>
            <a:r>
              <a:rPr spc="-95" dirty="0"/>
              <a:t> </a:t>
            </a:r>
            <a:r>
              <a:rPr spc="-5" dirty="0"/>
              <a:t>(Cont.)</a:t>
            </a:r>
          </a:p>
        </p:txBody>
      </p:sp>
      <p:graphicFrame>
        <p:nvGraphicFramePr>
          <p:cNvPr id="10" name="object 10"/>
          <p:cNvGraphicFramePr>
            <a:graphicFrameLocks noGrp="1"/>
          </p:cNvGraphicFramePr>
          <p:nvPr/>
        </p:nvGraphicFramePr>
        <p:xfrm>
          <a:off x="6490715" y="3566159"/>
          <a:ext cx="1445257" cy="876298"/>
        </p:xfrm>
        <a:graphic>
          <a:graphicData uri="http://schemas.openxmlformats.org/drawingml/2006/table">
            <a:tbl>
              <a:tblPr firstRow="1" bandRow="1">
                <a:tableStyleId>{2D5ABB26-0587-4C30-8999-92F81FD0307C}</a:tableStyleId>
              </a:tblPr>
              <a:tblGrid>
                <a:gridCol w="161290">
                  <a:extLst>
                    <a:ext uri="{9D8B030D-6E8A-4147-A177-3AD203B41FA5}">
                      <a16:colId xmlns:a16="http://schemas.microsoft.com/office/drawing/2014/main" val="20000"/>
                    </a:ext>
                  </a:extLst>
                </a:gridCol>
                <a:gridCol w="160019">
                  <a:extLst>
                    <a:ext uri="{9D8B030D-6E8A-4147-A177-3AD203B41FA5}">
                      <a16:colId xmlns:a16="http://schemas.microsoft.com/office/drawing/2014/main" val="20001"/>
                    </a:ext>
                  </a:extLst>
                </a:gridCol>
                <a:gridCol w="161290">
                  <a:extLst>
                    <a:ext uri="{9D8B030D-6E8A-4147-A177-3AD203B41FA5}">
                      <a16:colId xmlns:a16="http://schemas.microsoft.com/office/drawing/2014/main" val="20002"/>
                    </a:ext>
                  </a:extLst>
                </a:gridCol>
                <a:gridCol w="160020">
                  <a:extLst>
                    <a:ext uri="{9D8B030D-6E8A-4147-A177-3AD203B41FA5}">
                      <a16:colId xmlns:a16="http://schemas.microsoft.com/office/drawing/2014/main" val="20003"/>
                    </a:ext>
                  </a:extLst>
                </a:gridCol>
                <a:gridCol w="160020">
                  <a:extLst>
                    <a:ext uri="{9D8B030D-6E8A-4147-A177-3AD203B41FA5}">
                      <a16:colId xmlns:a16="http://schemas.microsoft.com/office/drawing/2014/main" val="20004"/>
                    </a:ext>
                  </a:extLst>
                </a:gridCol>
                <a:gridCol w="161290">
                  <a:extLst>
                    <a:ext uri="{9D8B030D-6E8A-4147-A177-3AD203B41FA5}">
                      <a16:colId xmlns:a16="http://schemas.microsoft.com/office/drawing/2014/main" val="20005"/>
                    </a:ext>
                  </a:extLst>
                </a:gridCol>
                <a:gridCol w="160019">
                  <a:extLst>
                    <a:ext uri="{9D8B030D-6E8A-4147-A177-3AD203B41FA5}">
                      <a16:colId xmlns:a16="http://schemas.microsoft.com/office/drawing/2014/main" val="20006"/>
                    </a:ext>
                  </a:extLst>
                </a:gridCol>
                <a:gridCol w="161290">
                  <a:extLst>
                    <a:ext uri="{9D8B030D-6E8A-4147-A177-3AD203B41FA5}">
                      <a16:colId xmlns:a16="http://schemas.microsoft.com/office/drawing/2014/main" val="20007"/>
                    </a:ext>
                  </a:extLst>
                </a:gridCol>
                <a:gridCol w="160019">
                  <a:extLst>
                    <a:ext uri="{9D8B030D-6E8A-4147-A177-3AD203B41FA5}">
                      <a16:colId xmlns:a16="http://schemas.microsoft.com/office/drawing/2014/main" val="20008"/>
                    </a:ext>
                  </a:extLst>
                </a:gridCol>
              </a:tblGrid>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17525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17525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
        <p:nvSpPr>
          <p:cNvPr id="11" name="object 11"/>
          <p:cNvSpPr/>
          <p:nvPr/>
        </p:nvSpPr>
        <p:spPr>
          <a:xfrm>
            <a:off x="6444234" y="3345179"/>
            <a:ext cx="1498600" cy="114300"/>
          </a:xfrm>
          <a:custGeom>
            <a:avLst/>
            <a:gdLst/>
            <a:ahLst/>
            <a:cxnLst/>
            <a:rect l="l" t="t" r="r" b="b"/>
            <a:pathLst>
              <a:path w="1498600" h="114300">
                <a:moveTo>
                  <a:pt x="114299" y="0"/>
                </a:moveTo>
                <a:lnTo>
                  <a:pt x="0" y="57150"/>
                </a:lnTo>
                <a:lnTo>
                  <a:pt x="114299" y="114300"/>
                </a:lnTo>
                <a:lnTo>
                  <a:pt x="114299" y="76200"/>
                </a:lnTo>
                <a:lnTo>
                  <a:pt x="95249" y="76200"/>
                </a:lnTo>
                <a:lnTo>
                  <a:pt x="95249" y="38100"/>
                </a:lnTo>
                <a:lnTo>
                  <a:pt x="114299" y="38100"/>
                </a:lnTo>
                <a:lnTo>
                  <a:pt x="114299" y="0"/>
                </a:lnTo>
                <a:close/>
              </a:path>
              <a:path w="1498600" h="114300">
                <a:moveTo>
                  <a:pt x="1383791" y="0"/>
                </a:moveTo>
                <a:lnTo>
                  <a:pt x="1383791" y="114300"/>
                </a:lnTo>
                <a:lnTo>
                  <a:pt x="1459991" y="76200"/>
                </a:lnTo>
                <a:lnTo>
                  <a:pt x="1402841" y="76200"/>
                </a:lnTo>
                <a:lnTo>
                  <a:pt x="1402841" y="38100"/>
                </a:lnTo>
                <a:lnTo>
                  <a:pt x="1459991" y="38100"/>
                </a:lnTo>
                <a:lnTo>
                  <a:pt x="1383791" y="0"/>
                </a:lnTo>
                <a:close/>
              </a:path>
              <a:path w="1498600" h="114300">
                <a:moveTo>
                  <a:pt x="114299" y="38100"/>
                </a:moveTo>
                <a:lnTo>
                  <a:pt x="95249" y="38100"/>
                </a:lnTo>
                <a:lnTo>
                  <a:pt x="95249" y="76200"/>
                </a:lnTo>
                <a:lnTo>
                  <a:pt x="114299" y="76200"/>
                </a:lnTo>
                <a:lnTo>
                  <a:pt x="114299" y="38100"/>
                </a:lnTo>
                <a:close/>
              </a:path>
              <a:path w="1498600" h="114300">
                <a:moveTo>
                  <a:pt x="1383791" y="38100"/>
                </a:moveTo>
                <a:lnTo>
                  <a:pt x="114299" y="38100"/>
                </a:lnTo>
                <a:lnTo>
                  <a:pt x="114299" y="76200"/>
                </a:lnTo>
                <a:lnTo>
                  <a:pt x="1383791" y="76200"/>
                </a:lnTo>
                <a:lnTo>
                  <a:pt x="1383791" y="38100"/>
                </a:lnTo>
                <a:close/>
              </a:path>
              <a:path w="1498600" h="114300">
                <a:moveTo>
                  <a:pt x="1459991" y="38100"/>
                </a:moveTo>
                <a:lnTo>
                  <a:pt x="1402841" y="38100"/>
                </a:lnTo>
                <a:lnTo>
                  <a:pt x="1402841" y="76200"/>
                </a:lnTo>
                <a:lnTo>
                  <a:pt x="1459991" y="76200"/>
                </a:lnTo>
                <a:lnTo>
                  <a:pt x="1498091" y="57150"/>
                </a:lnTo>
                <a:lnTo>
                  <a:pt x="1459991" y="38100"/>
                </a:lnTo>
                <a:close/>
              </a:path>
            </a:pathLst>
          </a:custGeom>
          <a:solidFill>
            <a:srgbClr val="000000"/>
          </a:solidFill>
        </p:spPr>
        <p:txBody>
          <a:bodyPr wrap="square" lIns="0" tIns="0" rIns="0" bIns="0" rtlCol="0"/>
          <a:lstStyle/>
          <a:p>
            <a:endParaRPr/>
          </a:p>
        </p:txBody>
      </p:sp>
      <p:sp>
        <p:nvSpPr>
          <p:cNvPr id="12" name="object 12"/>
          <p:cNvSpPr/>
          <p:nvPr/>
        </p:nvSpPr>
        <p:spPr>
          <a:xfrm>
            <a:off x="8040623" y="3571494"/>
            <a:ext cx="114300" cy="902335"/>
          </a:xfrm>
          <a:custGeom>
            <a:avLst/>
            <a:gdLst/>
            <a:ahLst/>
            <a:cxnLst/>
            <a:rect l="l" t="t" r="r" b="b"/>
            <a:pathLst>
              <a:path w="114300" h="902335">
                <a:moveTo>
                  <a:pt x="38100" y="787907"/>
                </a:moveTo>
                <a:lnTo>
                  <a:pt x="0" y="787907"/>
                </a:lnTo>
                <a:lnTo>
                  <a:pt x="57150" y="902207"/>
                </a:lnTo>
                <a:lnTo>
                  <a:pt x="104775" y="806957"/>
                </a:lnTo>
                <a:lnTo>
                  <a:pt x="38100" y="806957"/>
                </a:lnTo>
                <a:lnTo>
                  <a:pt x="38100" y="787907"/>
                </a:lnTo>
                <a:close/>
              </a:path>
              <a:path w="114300" h="902335">
                <a:moveTo>
                  <a:pt x="76200" y="95249"/>
                </a:moveTo>
                <a:lnTo>
                  <a:pt x="38100" y="95249"/>
                </a:lnTo>
                <a:lnTo>
                  <a:pt x="38100" y="806957"/>
                </a:lnTo>
                <a:lnTo>
                  <a:pt x="76200" y="806957"/>
                </a:lnTo>
                <a:lnTo>
                  <a:pt x="76200" y="95249"/>
                </a:lnTo>
                <a:close/>
              </a:path>
              <a:path w="114300" h="902335">
                <a:moveTo>
                  <a:pt x="114300" y="787907"/>
                </a:moveTo>
                <a:lnTo>
                  <a:pt x="76200" y="787907"/>
                </a:lnTo>
                <a:lnTo>
                  <a:pt x="76200" y="806957"/>
                </a:lnTo>
                <a:lnTo>
                  <a:pt x="104775" y="806957"/>
                </a:lnTo>
                <a:lnTo>
                  <a:pt x="114300" y="787907"/>
                </a:lnTo>
                <a:close/>
              </a:path>
              <a:path w="114300" h="902335">
                <a:moveTo>
                  <a:pt x="57150" y="0"/>
                </a:moveTo>
                <a:lnTo>
                  <a:pt x="0" y="114299"/>
                </a:lnTo>
                <a:lnTo>
                  <a:pt x="38100" y="114299"/>
                </a:lnTo>
                <a:lnTo>
                  <a:pt x="38100" y="95249"/>
                </a:lnTo>
                <a:lnTo>
                  <a:pt x="104775" y="95249"/>
                </a:lnTo>
                <a:lnTo>
                  <a:pt x="57150" y="0"/>
                </a:lnTo>
                <a:close/>
              </a:path>
              <a:path w="114300" h="902335">
                <a:moveTo>
                  <a:pt x="104775" y="95249"/>
                </a:moveTo>
                <a:lnTo>
                  <a:pt x="76200" y="95249"/>
                </a:lnTo>
                <a:lnTo>
                  <a:pt x="76200" y="114299"/>
                </a:lnTo>
                <a:lnTo>
                  <a:pt x="114300" y="114299"/>
                </a:lnTo>
                <a:lnTo>
                  <a:pt x="104775" y="95249"/>
                </a:lnTo>
                <a:close/>
              </a:path>
            </a:pathLst>
          </a:custGeom>
          <a:solidFill>
            <a:srgbClr val="000000"/>
          </a:solidFill>
        </p:spPr>
        <p:txBody>
          <a:bodyPr wrap="square" lIns="0" tIns="0" rIns="0" bIns="0" rtlCol="0"/>
          <a:lstStyle/>
          <a:p>
            <a:endParaRPr/>
          </a:p>
        </p:txBody>
      </p:sp>
      <p:sp>
        <p:nvSpPr>
          <p:cNvPr id="13" name="object 13"/>
          <p:cNvSpPr txBox="1"/>
          <p:nvPr/>
        </p:nvSpPr>
        <p:spPr>
          <a:xfrm>
            <a:off x="418896" y="1902774"/>
            <a:ext cx="7162165" cy="2053589"/>
          </a:xfrm>
          <a:prstGeom prst="rect">
            <a:avLst/>
          </a:prstGeom>
        </p:spPr>
        <p:txBody>
          <a:bodyPr vert="horz" wrap="square" lIns="0" tIns="114300" rIns="0" bIns="0" rtlCol="0">
            <a:spAutoFit/>
          </a:bodyPr>
          <a:lstStyle/>
          <a:p>
            <a:pPr marL="279400" indent="-266700">
              <a:lnSpc>
                <a:spcPct val="100000"/>
              </a:lnSpc>
              <a:spcBef>
                <a:spcPts val="900"/>
              </a:spcBef>
              <a:buClr>
                <a:srgbClr val="FBA211"/>
              </a:buClr>
              <a:buChar char="•"/>
              <a:tabLst>
                <a:tab pos="278765" algn="l"/>
                <a:tab pos="279400" algn="l"/>
              </a:tabLst>
            </a:pPr>
            <a:r>
              <a:rPr sz="2200" spc="-5" dirty="0">
                <a:latin typeface="Arial"/>
                <a:cs typeface="Arial"/>
              </a:rPr>
              <a:t>Input: two matrixes M1 and M2 for two</a:t>
            </a:r>
            <a:r>
              <a:rPr sz="2200" spc="114" dirty="0">
                <a:latin typeface="Arial"/>
                <a:cs typeface="Arial"/>
              </a:rPr>
              <a:t> </a:t>
            </a:r>
            <a:r>
              <a:rPr sz="2200" spc="-5" dirty="0">
                <a:latin typeface="Arial"/>
                <a:cs typeface="Arial"/>
              </a:rPr>
              <a:t>vectors</a:t>
            </a:r>
            <a:endParaRPr sz="2200">
              <a:latin typeface="Arial"/>
              <a:cs typeface="Arial"/>
            </a:endParaRPr>
          </a:p>
          <a:p>
            <a:pPr marL="279400" indent="-266700">
              <a:lnSpc>
                <a:spcPct val="100000"/>
              </a:lnSpc>
              <a:spcBef>
                <a:spcPts val="805"/>
              </a:spcBef>
              <a:buClr>
                <a:srgbClr val="FBA211"/>
              </a:buClr>
              <a:buChar char="•"/>
              <a:tabLst>
                <a:tab pos="278765" algn="l"/>
                <a:tab pos="279400" algn="l"/>
                <a:tab pos="1351915" algn="l"/>
              </a:tabLst>
            </a:pPr>
            <a:r>
              <a:rPr sz="2200" spc="-5" dirty="0">
                <a:latin typeface="Arial"/>
                <a:cs typeface="Arial"/>
              </a:rPr>
              <a:t>Output:	the estimation of the dot product </a:t>
            </a:r>
            <a:r>
              <a:rPr sz="2200" dirty="0">
                <a:latin typeface="Arial"/>
                <a:cs typeface="Arial"/>
              </a:rPr>
              <a:t>of </a:t>
            </a:r>
            <a:r>
              <a:rPr sz="2200" spc="-5" dirty="0">
                <a:latin typeface="Arial"/>
                <a:cs typeface="Arial"/>
              </a:rPr>
              <a:t>two</a:t>
            </a:r>
            <a:r>
              <a:rPr sz="2200" spc="90" dirty="0">
                <a:latin typeface="Arial"/>
                <a:cs typeface="Arial"/>
              </a:rPr>
              <a:t> </a:t>
            </a:r>
            <a:r>
              <a:rPr sz="2200" spc="-5" dirty="0">
                <a:latin typeface="Arial"/>
                <a:cs typeface="Arial"/>
              </a:rPr>
              <a:t>vectors</a:t>
            </a:r>
            <a:endParaRPr sz="2200">
              <a:latin typeface="Arial"/>
              <a:cs typeface="Arial"/>
            </a:endParaRPr>
          </a:p>
          <a:p>
            <a:pPr>
              <a:lnSpc>
                <a:spcPct val="100000"/>
              </a:lnSpc>
              <a:spcBef>
                <a:spcPts val="50"/>
              </a:spcBef>
            </a:pPr>
            <a:endParaRPr sz="2150">
              <a:latin typeface="Times New Roman"/>
              <a:cs typeface="Times New Roman"/>
            </a:endParaRPr>
          </a:p>
          <a:p>
            <a:pPr marR="227965" algn="r">
              <a:lnSpc>
                <a:spcPct val="100000"/>
              </a:lnSpc>
            </a:pPr>
            <a:r>
              <a:rPr sz="1800" spc="-5" dirty="0">
                <a:solidFill>
                  <a:srgbClr val="FF0000"/>
                </a:solidFill>
                <a:latin typeface="Arial"/>
                <a:cs typeface="Arial"/>
              </a:rPr>
              <a:t>w</a:t>
            </a:r>
            <a:endParaRPr sz="1800">
              <a:latin typeface="Arial"/>
              <a:cs typeface="Arial"/>
            </a:endParaRPr>
          </a:p>
          <a:p>
            <a:pPr marL="277495">
              <a:lnSpc>
                <a:spcPct val="100000"/>
              </a:lnSpc>
              <a:spcBef>
                <a:spcPts val="1760"/>
              </a:spcBef>
            </a:pPr>
            <a:r>
              <a:rPr sz="2200" spc="-5" dirty="0">
                <a:latin typeface="Arial"/>
                <a:cs typeface="Arial"/>
              </a:rPr>
              <a:t>for j ← 0 to d-1</a:t>
            </a:r>
            <a:r>
              <a:rPr sz="2200" spc="50" dirty="0">
                <a:latin typeface="Arial"/>
                <a:cs typeface="Arial"/>
              </a:rPr>
              <a:t> </a:t>
            </a:r>
            <a:r>
              <a:rPr sz="2200" spc="-5" dirty="0">
                <a:latin typeface="Arial"/>
                <a:cs typeface="Arial"/>
              </a:rPr>
              <a:t>do</a:t>
            </a:r>
            <a:endParaRPr sz="2200">
              <a:latin typeface="Arial"/>
              <a:cs typeface="Arial"/>
            </a:endParaRPr>
          </a:p>
        </p:txBody>
      </p:sp>
      <p:sp>
        <p:nvSpPr>
          <p:cNvPr id="15" name="object 15"/>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4" name="object 14"/>
          <p:cNvSpPr txBox="1"/>
          <p:nvPr/>
        </p:nvSpPr>
        <p:spPr>
          <a:xfrm>
            <a:off x="8248904" y="3913378"/>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d</a:t>
            </a:r>
            <a:endParaRPr sz="1800">
              <a:latin typeface="Arial"/>
              <a:cs typeface="Arial"/>
            </a:endParaRPr>
          </a:p>
        </p:txBody>
      </p:sp>
      <p:sp>
        <p:nvSpPr>
          <p:cNvPr id="2" name="TextBox 1">
            <a:extLst>
              <a:ext uri="{FF2B5EF4-FFF2-40B4-BE49-F238E27FC236}">
                <a16:creationId xmlns:a16="http://schemas.microsoft.com/office/drawing/2014/main" id="{EF5C603D-3472-8A45-AE31-4AFA226E5E14}"/>
              </a:ext>
            </a:extLst>
          </p:cNvPr>
          <p:cNvSpPr txBox="1"/>
          <p:nvPr/>
        </p:nvSpPr>
        <p:spPr>
          <a:xfrm>
            <a:off x="992119" y="4000216"/>
            <a:ext cx="3897349" cy="461665"/>
          </a:xfrm>
          <a:prstGeom prst="rect">
            <a:avLst/>
          </a:prstGeom>
          <a:noFill/>
        </p:spPr>
        <p:txBody>
          <a:bodyPr wrap="none" rtlCol="0">
            <a:spAutoFit/>
          </a:bodyPr>
          <a:lstStyle/>
          <a:p>
            <a:r>
              <a:rPr lang="en-DE" sz="2400" dirty="0"/>
              <a:t>E(j) := 𝛴</a:t>
            </a:r>
            <a:r>
              <a:rPr lang="en-DE" sz="2400" baseline="-25000" dirty="0"/>
              <a:t>i=0</a:t>
            </a:r>
            <a:r>
              <a:rPr lang="en-DE" sz="2400" baseline="30000" dirty="0"/>
              <a:t>w-1</a:t>
            </a:r>
            <a:r>
              <a:rPr lang="en-DE" sz="2400" dirty="0"/>
              <a:t> M1(j, i) * M2(j, i)</a:t>
            </a:r>
          </a:p>
        </p:txBody>
      </p:sp>
      <p:sp>
        <p:nvSpPr>
          <p:cNvPr id="18" name="object 3">
            <a:extLst>
              <a:ext uri="{FF2B5EF4-FFF2-40B4-BE49-F238E27FC236}">
                <a16:creationId xmlns:a16="http://schemas.microsoft.com/office/drawing/2014/main" id="{F067057C-5A25-3B40-9A1A-1329BDCD8118}"/>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9" name="Foliennummernplatzhalter 3">
            <a:extLst>
              <a:ext uri="{FF2B5EF4-FFF2-40B4-BE49-F238E27FC236}">
                <a16:creationId xmlns:a16="http://schemas.microsoft.com/office/drawing/2014/main" id="{7A72DCA4-3CBB-D642-8E7F-DB841CCEC08C}"/>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92</a:t>
            </a:fld>
            <a:endParaRPr lang="de-DE"/>
          </a:p>
        </p:txBody>
      </p:sp>
    </p:spTree>
    <p:extLst>
      <p:ext uri="{BB962C8B-B14F-4D97-AF65-F5344CB8AC3E}">
        <p14:creationId xmlns:p14="http://schemas.microsoft.com/office/powerpoint/2010/main" val="330311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52803" y="312124"/>
            <a:ext cx="60712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count-sketch</a:t>
            </a:r>
            <a:r>
              <a:rPr spc="10" dirty="0"/>
              <a:t> </a:t>
            </a:r>
            <a:r>
              <a:rPr spc="-5" dirty="0"/>
              <a:t>(V1)</a:t>
            </a: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graphicFrame>
        <p:nvGraphicFramePr>
          <p:cNvPr id="5" name="object 5"/>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2592451"/>
            <a:ext cx="5581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Initi</a:t>
            </a:r>
            <a:r>
              <a:rPr sz="1800" spc="-15" dirty="0">
                <a:latin typeface="Arial"/>
                <a:cs typeface="Arial"/>
              </a:rPr>
              <a:t>a</a:t>
            </a:r>
            <a:r>
              <a:rPr sz="1800" spc="-5" dirty="0">
                <a:latin typeface="Arial"/>
                <a:cs typeface="Arial"/>
              </a:rPr>
              <a:t>l</a:t>
            </a:r>
            <a:endParaRPr sz="1800">
              <a:latin typeface="Arial"/>
              <a:cs typeface="Arial"/>
            </a:endParaRPr>
          </a:p>
        </p:txBody>
      </p:sp>
      <p:sp>
        <p:nvSpPr>
          <p:cNvPr id="7" name="object 7"/>
          <p:cNvSpPr txBox="1"/>
          <p:nvPr/>
        </p:nvSpPr>
        <p:spPr>
          <a:xfrm>
            <a:off x="924560" y="1926463"/>
            <a:ext cx="32645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V1: (1,0,1,2,0), Index</a:t>
            </a:r>
            <a:r>
              <a:rPr sz="1800" spc="25" dirty="0">
                <a:latin typeface="Arial"/>
                <a:cs typeface="Arial"/>
              </a:rPr>
              <a:t> </a:t>
            </a:r>
            <a:r>
              <a:rPr sz="1800" spc="-5" dirty="0">
                <a:latin typeface="Arial"/>
                <a:cs typeface="Arial"/>
              </a:rPr>
              <a:t>(0,1,2,3,4)</a:t>
            </a:r>
            <a:endParaRPr sz="1800">
              <a:latin typeface="Arial"/>
              <a:cs typeface="Arial"/>
            </a:endParaRPr>
          </a:p>
        </p:txBody>
      </p:sp>
      <p:graphicFrame>
        <p:nvGraphicFramePr>
          <p:cNvPr id="8" name="object 8"/>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9" name="object 9"/>
          <p:cNvSpPr txBox="1"/>
          <p:nvPr/>
        </p:nvSpPr>
        <p:spPr>
          <a:xfrm>
            <a:off x="438404" y="3547617"/>
            <a:ext cx="4821555" cy="966931"/>
          </a:xfrm>
          <a:prstGeom prst="rect">
            <a:avLst/>
          </a:prstGeom>
        </p:spPr>
        <p:txBody>
          <a:bodyPr vert="horz" wrap="square" lIns="0" tIns="12700" rIns="0" bIns="0" rtlCol="0">
            <a:spAutoFit/>
          </a:bodyPr>
          <a:lstStyle/>
          <a:p>
            <a:pPr marL="3145155">
              <a:lnSpc>
                <a:spcPct val="100000"/>
              </a:lnSpc>
              <a:spcBef>
                <a:spcPts val="100"/>
              </a:spcBef>
            </a:pPr>
            <a:r>
              <a:rPr sz="1800" spc="-5" dirty="0">
                <a:latin typeface="Arial"/>
                <a:cs typeface="Arial"/>
              </a:rPr>
              <a:t>g hash</a:t>
            </a:r>
            <a:r>
              <a:rPr sz="1800" spc="-50" dirty="0">
                <a:latin typeface="Arial"/>
                <a:cs typeface="Arial"/>
              </a:rPr>
              <a:t> </a:t>
            </a:r>
            <a:r>
              <a:rPr sz="1800" spc="-5" dirty="0">
                <a:latin typeface="Arial"/>
                <a:cs typeface="Arial"/>
              </a:rPr>
              <a:t>functions</a:t>
            </a:r>
            <a:endParaRPr sz="1800" dirty="0">
              <a:latin typeface="Arial"/>
              <a:cs typeface="Arial"/>
            </a:endParaRPr>
          </a:p>
          <a:p>
            <a:pPr>
              <a:lnSpc>
                <a:spcPct val="100000"/>
              </a:lnSpc>
            </a:pPr>
            <a:endParaRPr sz="2000" dirty="0">
              <a:latin typeface="Times New Roman"/>
              <a:cs typeface="Times New Roman"/>
            </a:endParaRPr>
          </a:p>
          <a:p>
            <a:pPr>
              <a:lnSpc>
                <a:spcPct val="100000"/>
              </a:lnSpc>
            </a:pPr>
            <a:endParaRPr sz="2400" dirty="0">
              <a:latin typeface="Times New Roman"/>
              <a:cs typeface="Times New Roman"/>
            </a:endParaRPr>
          </a:p>
        </p:txBody>
      </p:sp>
      <p:sp>
        <p:nvSpPr>
          <p:cNvPr id="10" name="object 10"/>
          <p:cNvSpPr txBox="1"/>
          <p:nvPr/>
        </p:nvSpPr>
        <p:spPr>
          <a:xfrm>
            <a:off x="3499230" y="2683890"/>
            <a:ext cx="42291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Map index domain </a:t>
            </a:r>
            <a:r>
              <a:rPr sz="1800" spc="-15" dirty="0">
                <a:latin typeface="Arial"/>
                <a:cs typeface="Arial"/>
              </a:rPr>
              <a:t>with </a:t>
            </a:r>
            <a:r>
              <a:rPr sz="1800" i="1" spc="-5" dirty="0">
                <a:latin typeface="Arial"/>
                <a:cs typeface="Arial"/>
              </a:rPr>
              <a:t>h </a:t>
            </a:r>
            <a:r>
              <a:rPr sz="1800" spc="-5" dirty="0">
                <a:latin typeface="Arial"/>
                <a:cs typeface="Arial"/>
              </a:rPr>
              <a:t>and </a:t>
            </a:r>
            <a:r>
              <a:rPr sz="1800" i="1" spc="-5" dirty="0">
                <a:latin typeface="Arial"/>
                <a:cs typeface="Arial"/>
              </a:rPr>
              <a:t>g</a:t>
            </a:r>
            <a:r>
              <a:rPr sz="1800" i="1" spc="90" dirty="0">
                <a:latin typeface="Arial"/>
                <a:cs typeface="Arial"/>
              </a:rPr>
              <a:t> </a:t>
            </a:r>
            <a:r>
              <a:rPr sz="1800" spc="-5" dirty="0">
                <a:latin typeface="Arial"/>
                <a:cs typeface="Arial"/>
              </a:rPr>
              <a:t>functions,</a:t>
            </a:r>
            <a:endParaRPr sz="1800">
              <a:latin typeface="Arial"/>
              <a:cs typeface="Arial"/>
            </a:endParaRPr>
          </a:p>
        </p:txBody>
      </p:sp>
      <p:sp>
        <p:nvSpPr>
          <p:cNvPr id="12" name="TextBox 11">
            <a:extLst>
              <a:ext uri="{FF2B5EF4-FFF2-40B4-BE49-F238E27FC236}">
                <a16:creationId xmlns:a16="http://schemas.microsoft.com/office/drawing/2014/main" id="{B7AC3749-CA41-E74D-B21F-05AE82EBD859}"/>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3" name="object 3">
            <a:extLst>
              <a:ext uri="{FF2B5EF4-FFF2-40B4-BE49-F238E27FC236}">
                <a16:creationId xmlns:a16="http://schemas.microsoft.com/office/drawing/2014/main" id="{23AD09B5-18D7-EE47-85B9-AC5867C7E399}"/>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4" name="Foliennummernplatzhalter 3">
            <a:extLst>
              <a:ext uri="{FF2B5EF4-FFF2-40B4-BE49-F238E27FC236}">
                <a16:creationId xmlns:a16="http://schemas.microsoft.com/office/drawing/2014/main" id="{390FF1C1-1C82-8849-A9B9-A5AA6CDDB53D}"/>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93</a:t>
            </a:fld>
            <a:endParaRPr lang="de-DE"/>
          </a:p>
        </p:txBody>
      </p:sp>
    </p:spTree>
    <p:extLst>
      <p:ext uri="{BB962C8B-B14F-4D97-AF65-F5344CB8AC3E}">
        <p14:creationId xmlns:p14="http://schemas.microsoft.com/office/powerpoint/2010/main" val="19267587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20191" y="335788"/>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3115198684"/>
              </p:ext>
            </p:extLst>
          </p:nvPr>
        </p:nvGraphicFramePr>
        <p:xfrm>
          <a:off x="533196" y="2706518"/>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524FD5"/>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FF0000"/>
                          </a:solidFill>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406061"/>
          </a:xfrm>
          <a:prstGeom prst="rect">
            <a:avLst/>
          </a:prstGeom>
        </p:spPr>
        <p:txBody>
          <a:bodyPr vert="horz" wrap="square" lIns="0" tIns="12700" rIns="0" bIns="0" rtlCol="0">
            <a:spAutoFit/>
          </a:bodyPr>
          <a:lstStyle/>
          <a:p>
            <a:pPr marL="516255">
              <a:lnSpc>
                <a:spcPct val="100000"/>
              </a:lnSpc>
              <a:spcBef>
                <a:spcPts val="100"/>
              </a:spcBef>
            </a:pPr>
            <a:r>
              <a:rPr spc="-5" dirty="0"/>
              <a:t>V1: (</a:t>
            </a:r>
            <a:r>
              <a:rPr spc="-5" dirty="0">
                <a:solidFill>
                  <a:srgbClr val="524FD5"/>
                </a:solidFill>
              </a:rPr>
              <a:t>1</a:t>
            </a:r>
            <a:r>
              <a:rPr spc="-5" dirty="0"/>
              <a:t>,0,1,2,0), Index</a:t>
            </a:r>
            <a:r>
              <a:rPr spc="25" dirty="0"/>
              <a:t> </a:t>
            </a:r>
            <a:r>
              <a:rPr spc="-5" dirty="0"/>
              <a:t>(</a:t>
            </a:r>
            <a:r>
              <a:rPr spc="-5" dirty="0">
                <a:solidFill>
                  <a:srgbClr val="FF0000"/>
                </a:solidFill>
              </a:rPr>
              <a:t>0</a:t>
            </a:r>
            <a:r>
              <a:rPr spc="-5" dirty="0"/>
              <a:t>,1,2,3,4)</a:t>
            </a:r>
          </a:p>
          <a:p>
            <a:pPr>
              <a:lnSpc>
                <a:spcPct val="100000"/>
              </a:lnSpc>
            </a:pPr>
            <a:endParaRPr sz="2000" dirty="0">
              <a:latin typeface="Times New Roman"/>
              <a:cs typeface="Times New Roman"/>
            </a:endParaRPr>
          </a:p>
          <a:p>
            <a:pPr marL="264160">
              <a:lnSpc>
                <a:spcPct val="100000"/>
              </a:lnSpc>
              <a:spcBef>
                <a:spcPts val="1215"/>
              </a:spcBef>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pPr>
            <a:endParaRPr sz="2400" dirty="0">
              <a:latin typeface="Times New Roman"/>
              <a:cs typeface="Times New Roman"/>
            </a:endParaRPr>
          </a:p>
        </p:txBody>
      </p:sp>
      <p:sp>
        <p:nvSpPr>
          <p:cNvPr id="8" name="object 8"/>
          <p:cNvSpPr/>
          <p:nvPr/>
        </p:nvSpPr>
        <p:spPr>
          <a:xfrm>
            <a:off x="790955" y="1844824"/>
            <a:ext cx="725170" cy="796925"/>
          </a:xfrm>
          <a:custGeom>
            <a:avLst/>
            <a:gdLst/>
            <a:ahLst/>
            <a:cxnLst/>
            <a:rect l="l" t="t" r="r" b="b"/>
            <a:pathLst>
              <a:path w="725169" h="796925">
                <a:moveTo>
                  <a:pt x="23063" y="714375"/>
                </a:moveTo>
                <a:lnTo>
                  <a:pt x="0" y="796416"/>
                </a:lnTo>
                <a:lnTo>
                  <a:pt x="79451" y="765682"/>
                </a:lnTo>
                <a:lnTo>
                  <a:pt x="66331" y="753744"/>
                </a:lnTo>
                <a:lnTo>
                  <a:pt x="47409" y="753744"/>
                </a:lnTo>
                <a:lnTo>
                  <a:pt x="38011" y="745109"/>
                </a:lnTo>
                <a:lnTo>
                  <a:pt x="46535" y="735732"/>
                </a:lnTo>
                <a:lnTo>
                  <a:pt x="23063" y="714375"/>
                </a:lnTo>
                <a:close/>
              </a:path>
              <a:path w="725169" h="796925">
                <a:moveTo>
                  <a:pt x="46535" y="735732"/>
                </a:moveTo>
                <a:lnTo>
                  <a:pt x="38011" y="745109"/>
                </a:lnTo>
                <a:lnTo>
                  <a:pt x="47409" y="753744"/>
                </a:lnTo>
                <a:lnTo>
                  <a:pt x="55975" y="744322"/>
                </a:lnTo>
                <a:lnTo>
                  <a:pt x="46535" y="735732"/>
                </a:lnTo>
                <a:close/>
              </a:path>
              <a:path w="725169" h="796925">
                <a:moveTo>
                  <a:pt x="55975" y="744322"/>
                </a:moveTo>
                <a:lnTo>
                  <a:pt x="47409" y="753744"/>
                </a:lnTo>
                <a:lnTo>
                  <a:pt x="66331" y="753744"/>
                </a:lnTo>
                <a:lnTo>
                  <a:pt x="55975" y="744322"/>
                </a:lnTo>
                <a:close/>
              </a:path>
              <a:path w="725169" h="796925">
                <a:moveTo>
                  <a:pt x="715391" y="0"/>
                </a:moveTo>
                <a:lnTo>
                  <a:pt x="46535" y="735732"/>
                </a:lnTo>
                <a:lnTo>
                  <a:pt x="55975" y="744322"/>
                </a:lnTo>
                <a:lnTo>
                  <a:pt x="724788" y="8636"/>
                </a:lnTo>
                <a:lnTo>
                  <a:pt x="715391" y="0"/>
                </a:lnTo>
                <a:close/>
              </a:path>
            </a:pathLst>
          </a:custGeom>
          <a:solidFill>
            <a:srgbClr val="FBA00A"/>
          </a:solidFill>
        </p:spPr>
        <p:txBody>
          <a:bodyPr wrap="square" lIns="0" tIns="0" rIns="0" bIns="0" rtlCol="0"/>
          <a:lstStyle/>
          <a:p>
            <a:endParaRPr/>
          </a:p>
        </p:txBody>
      </p:sp>
      <p:sp>
        <p:nvSpPr>
          <p:cNvPr id="9" name="object 9"/>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0" name="TextBox 9">
            <a:extLst>
              <a:ext uri="{FF2B5EF4-FFF2-40B4-BE49-F238E27FC236}">
                <a16:creationId xmlns:a16="http://schemas.microsoft.com/office/drawing/2014/main" id="{CF0892EC-6B9C-784D-9F6D-74BFE3E100A5}"/>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t>h2(j) = (j mod 4) mod 3</a:t>
            </a:r>
          </a:p>
          <a:p>
            <a:r>
              <a:rPr lang="en-DE" dirty="0"/>
              <a:t>h3(j) = (2 * j) mod 3</a:t>
            </a:r>
          </a:p>
        </p:txBody>
      </p:sp>
      <p:sp>
        <p:nvSpPr>
          <p:cNvPr id="11" name="object 3">
            <a:extLst>
              <a:ext uri="{FF2B5EF4-FFF2-40B4-BE49-F238E27FC236}">
                <a16:creationId xmlns:a16="http://schemas.microsoft.com/office/drawing/2014/main" id="{B39B6CD9-65F7-1C4E-A2BE-7EFCD50B2B65}"/>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2" name="Foliennummernplatzhalter 3">
            <a:extLst>
              <a:ext uri="{FF2B5EF4-FFF2-40B4-BE49-F238E27FC236}">
                <a16:creationId xmlns:a16="http://schemas.microsoft.com/office/drawing/2014/main" id="{3EF8777B-3A27-EA44-AA9E-E71D6DF18FB5}"/>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94</a:t>
            </a:fld>
            <a:endParaRPr lang="de-DE"/>
          </a:p>
        </p:txBody>
      </p:sp>
    </p:spTree>
    <p:extLst>
      <p:ext uri="{BB962C8B-B14F-4D97-AF65-F5344CB8AC3E}">
        <p14:creationId xmlns:p14="http://schemas.microsoft.com/office/powerpoint/2010/main" val="27272936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1794" y="315503"/>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1149705421"/>
              </p:ext>
            </p:extLst>
          </p:nvPr>
        </p:nvGraphicFramePr>
        <p:xfrm>
          <a:off x="389191" y="2705502"/>
          <a:ext cx="1224914" cy="1097280"/>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spc="-5"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FF0000"/>
                          </a:solidFill>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spc="-5" dirty="0"/>
              <a:t>V1: (</a:t>
            </a:r>
            <a:r>
              <a:rPr spc="-5" dirty="0">
                <a:solidFill>
                  <a:srgbClr val="524FD5"/>
                </a:solidFill>
              </a:rPr>
              <a:t>1</a:t>
            </a:r>
            <a:r>
              <a:rPr spc="-5" dirty="0"/>
              <a:t>,0,1,2,0), Index</a:t>
            </a:r>
            <a:r>
              <a:rPr spc="15" dirty="0"/>
              <a:t> </a:t>
            </a:r>
            <a:r>
              <a:rPr dirty="0"/>
              <a:t>(</a:t>
            </a:r>
            <a:r>
              <a:rPr dirty="0">
                <a:solidFill>
                  <a:srgbClr val="FF0000"/>
                </a:solidFill>
              </a:rPr>
              <a:t>0</a:t>
            </a:r>
            <a:r>
              <a:rPr dirty="0"/>
              <a:t>,1,2,3,4)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lang="en-DE" sz="2400" dirty="0">
              <a:latin typeface="Times New Roman"/>
              <a:cs typeface="Times New Roman"/>
            </a:endParaRPr>
          </a:p>
        </p:txBody>
      </p:sp>
      <p:sp>
        <p:nvSpPr>
          <p:cNvPr id="8" name="object 8"/>
          <p:cNvSpPr/>
          <p:nvPr/>
        </p:nvSpPr>
        <p:spPr>
          <a:xfrm>
            <a:off x="719327" y="1844824"/>
            <a:ext cx="797560" cy="1318895"/>
          </a:xfrm>
          <a:custGeom>
            <a:avLst/>
            <a:gdLst/>
            <a:ahLst/>
            <a:cxnLst/>
            <a:rect l="l" t="t" r="r" b="b"/>
            <a:pathLst>
              <a:path w="797560" h="1318895">
                <a:moveTo>
                  <a:pt x="6680" y="1233424"/>
                </a:moveTo>
                <a:lnTo>
                  <a:pt x="0" y="1318387"/>
                </a:lnTo>
                <a:lnTo>
                  <a:pt x="71958" y="1272666"/>
                </a:lnTo>
                <a:lnTo>
                  <a:pt x="62874" y="1267206"/>
                </a:lnTo>
                <a:lnTo>
                  <a:pt x="38201" y="1267206"/>
                </a:lnTo>
                <a:lnTo>
                  <a:pt x="27317" y="1260728"/>
                </a:lnTo>
                <a:lnTo>
                  <a:pt x="33905" y="1249790"/>
                </a:lnTo>
                <a:lnTo>
                  <a:pt x="6680" y="1233424"/>
                </a:lnTo>
                <a:close/>
              </a:path>
              <a:path w="797560" h="1318895">
                <a:moveTo>
                  <a:pt x="33905" y="1249790"/>
                </a:moveTo>
                <a:lnTo>
                  <a:pt x="27317" y="1260728"/>
                </a:lnTo>
                <a:lnTo>
                  <a:pt x="38201" y="1267206"/>
                </a:lnTo>
                <a:lnTo>
                  <a:pt x="44760" y="1256316"/>
                </a:lnTo>
                <a:lnTo>
                  <a:pt x="33905" y="1249790"/>
                </a:lnTo>
                <a:close/>
              </a:path>
              <a:path w="797560" h="1318895">
                <a:moveTo>
                  <a:pt x="44760" y="1256316"/>
                </a:moveTo>
                <a:lnTo>
                  <a:pt x="38201" y="1267206"/>
                </a:lnTo>
                <a:lnTo>
                  <a:pt x="62874" y="1267206"/>
                </a:lnTo>
                <a:lnTo>
                  <a:pt x="44760" y="1256316"/>
                </a:lnTo>
                <a:close/>
              </a:path>
              <a:path w="797560" h="1318895">
                <a:moveTo>
                  <a:pt x="786638" y="0"/>
                </a:moveTo>
                <a:lnTo>
                  <a:pt x="33905" y="1249790"/>
                </a:lnTo>
                <a:lnTo>
                  <a:pt x="44760" y="1256316"/>
                </a:lnTo>
                <a:lnTo>
                  <a:pt x="797560" y="6603"/>
                </a:lnTo>
                <a:lnTo>
                  <a:pt x="786638" y="0"/>
                </a:lnTo>
                <a:close/>
              </a:path>
            </a:pathLst>
          </a:custGeom>
          <a:solidFill>
            <a:srgbClr val="FBA00A"/>
          </a:solidFill>
        </p:spPr>
        <p:txBody>
          <a:bodyPr wrap="square" lIns="0" tIns="0" rIns="0" bIns="0" rtlCol="0"/>
          <a:lstStyle/>
          <a:p>
            <a:endParaRPr/>
          </a:p>
        </p:txBody>
      </p:sp>
      <p:sp>
        <p:nvSpPr>
          <p:cNvPr id="9" name="object 9"/>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0" name="TextBox 9">
            <a:extLst>
              <a:ext uri="{FF2B5EF4-FFF2-40B4-BE49-F238E27FC236}">
                <a16:creationId xmlns:a16="http://schemas.microsoft.com/office/drawing/2014/main" id="{3A5E2F39-9D6B-9F4D-AC22-F040EFC8A09B}"/>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solidFill>
                  <a:srgbClr val="FF0000"/>
                </a:solidFill>
              </a:rPr>
              <a:t>h2(j) = (j mod 4) mod 3</a:t>
            </a:r>
          </a:p>
          <a:p>
            <a:r>
              <a:rPr lang="en-DE" dirty="0"/>
              <a:t>h3(j) = (2 * j) mod 3</a:t>
            </a:r>
          </a:p>
        </p:txBody>
      </p:sp>
      <p:sp>
        <p:nvSpPr>
          <p:cNvPr id="11" name="object 3">
            <a:extLst>
              <a:ext uri="{FF2B5EF4-FFF2-40B4-BE49-F238E27FC236}">
                <a16:creationId xmlns:a16="http://schemas.microsoft.com/office/drawing/2014/main" id="{28A2EE9A-DE4C-B347-A263-03A346E595FD}"/>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2" name="Foliennummernplatzhalter 3">
            <a:extLst>
              <a:ext uri="{FF2B5EF4-FFF2-40B4-BE49-F238E27FC236}">
                <a16:creationId xmlns:a16="http://schemas.microsoft.com/office/drawing/2014/main" id="{8111BBCB-CB49-6549-86F9-46BCADE242C4}"/>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95</a:t>
            </a:fld>
            <a:endParaRPr lang="de-DE"/>
          </a:p>
        </p:txBody>
      </p:sp>
    </p:spTree>
    <p:extLst>
      <p:ext uri="{BB962C8B-B14F-4D97-AF65-F5344CB8AC3E}">
        <p14:creationId xmlns:p14="http://schemas.microsoft.com/office/powerpoint/2010/main" val="25522459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5242" y="355093"/>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2417449826"/>
              </p:ext>
            </p:extLst>
          </p:nvPr>
        </p:nvGraphicFramePr>
        <p:xfrm>
          <a:off x="389191" y="2705121"/>
          <a:ext cx="1224914" cy="1097280"/>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FF0000"/>
                          </a:solidFill>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2982868"/>
          </a:xfrm>
          <a:prstGeom prst="rect">
            <a:avLst/>
          </a:prstGeom>
        </p:spPr>
        <p:txBody>
          <a:bodyPr vert="horz" wrap="square" lIns="0" tIns="67564" rIns="0" bIns="0" rtlCol="0">
            <a:spAutoFit/>
          </a:bodyPr>
          <a:lstStyle/>
          <a:p>
            <a:pPr marL="498475">
              <a:lnSpc>
                <a:spcPct val="100000"/>
              </a:lnSpc>
              <a:spcBef>
                <a:spcPts val="100"/>
              </a:spcBef>
            </a:pPr>
            <a:r>
              <a:rPr spc="-5" dirty="0"/>
              <a:t>V1: (</a:t>
            </a:r>
            <a:r>
              <a:rPr spc="-5" dirty="0">
                <a:solidFill>
                  <a:srgbClr val="524FD5"/>
                </a:solidFill>
              </a:rPr>
              <a:t>1</a:t>
            </a:r>
            <a:r>
              <a:rPr spc="-5" dirty="0"/>
              <a:t>,0,1,2,0), Index</a:t>
            </a:r>
            <a:r>
              <a:rPr spc="15" dirty="0"/>
              <a:t> </a:t>
            </a:r>
            <a:r>
              <a:rPr dirty="0"/>
              <a:t>(</a:t>
            </a:r>
            <a:r>
              <a:rPr dirty="0">
                <a:solidFill>
                  <a:srgbClr val="FF0000"/>
                </a:solidFill>
              </a:rPr>
              <a:t>0</a:t>
            </a:r>
            <a:r>
              <a:rPr dirty="0"/>
              <a:t>,1,2,3,4)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lang="en-DE" sz="2000" dirty="0">
              <a:latin typeface="Times New Roman"/>
              <a:cs typeface="Times New Roman"/>
            </a:endParaRPr>
          </a:p>
        </p:txBody>
      </p:sp>
      <p:sp>
        <p:nvSpPr>
          <p:cNvPr id="8" name="object 8"/>
          <p:cNvSpPr/>
          <p:nvPr/>
        </p:nvSpPr>
        <p:spPr>
          <a:xfrm>
            <a:off x="647700" y="1844824"/>
            <a:ext cx="869950" cy="1659255"/>
          </a:xfrm>
          <a:custGeom>
            <a:avLst/>
            <a:gdLst/>
            <a:ahLst/>
            <a:cxnLst/>
            <a:rect l="l" t="t" r="r" b="b"/>
            <a:pathLst>
              <a:path w="869950" h="1659254">
                <a:moveTo>
                  <a:pt x="1473" y="1573910"/>
                </a:moveTo>
                <a:lnTo>
                  <a:pt x="0" y="1659127"/>
                </a:lnTo>
                <a:lnTo>
                  <a:pt x="69024" y="1609216"/>
                </a:lnTo>
                <a:lnTo>
                  <a:pt x="62463" y="1605787"/>
                </a:lnTo>
                <a:lnTo>
                  <a:pt x="35001" y="1605787"/>
                </a:lnTo>
                <a:lnTo>
                  <a:pt x="23736" y="1599818"/>
                </a:lnTo>
                <a:lnTo>
                  <a:pt x="29587" y="1588605"/>
                </a:lnTo>
                <a:lnTo>
                  <a:pt x="1473" y="1573910"/>
                </a:lnTo>
                <a:close/>
              </a:path>
              <a:path w="869950" h="1659254">
                <a:moveTo>
                  <a:pt x="29587" y="1588605"/>
                </a:moveTo>
                <a:lnTo>
                  <a:pt x="23736" y="1599818"/>
                </a:lnTo>
                <a:lnTo>
                  <a:pt x="35001" y="1605787"/>
                </a:lnTo>
                <a:lnTo>
                  <a:pt x="40885" y="1594509"/>
                </a:lnTo>
                <a:lnTo>
                  <a:pt x="29587" y="1588605"/>
                </a:lnTo>
                <a:close/>
              </a:path>
              <a:path w="869950" h="1659254">
                <a:moveTo>
                  <a:pt x="40885" y="1594509"/>
                </a:moveTo>
                <a:lnTo>
                  <a:pt x="35001" y="1605787"/>
                </a:lnTo>
                <a:lnTo>
                  <a:pt x="62463" y="1605787"/>
                </a:lnTo>
                <a:lnTo>
                  <a:pt x="40885" y="1594509"/>
                </a:lnTo>
                <a:close/>
              </a:path>
              <a:path w="869950" h="1659254">
                <a:moveTo>
                  <a:pt x="858519" y="0"/>
                </a:moveTo>
                <a:lnTo>
                  <a:pt x="29587" y="1588605"/>
                </a:lnTo>
                <a:lnTo>
                  <a:pt x="40885" y="1594509"/>
                </a:lnTo>
                <a:lnTo>
                  <a:pt x="869695" y="5841"/>
                </a:lnTo>
                <a:lnTo>
                  <a:pt x="858519" y="0"/>
                </a:lnTo>
                <a:close/>
              </a:path>
            </a:pathLst>
          </a:custGeom>
          <a:solidFill>
            <a:srgbClr val="FBA00A"/>
          </a:solidFill>
        </p:spPr>
        <p:txBody>
          <a:bodyPr wrap="square" lIns="0" tIns="0" rIns="0" bIns="0" rtlCol="0"/>
          <a:lstStyle/>
          <a:p>
            <a:endParaRPr/>
          </a:p>
        </p:txBody>
      </p:sp>
      <p:sp>
        <p:nvSpPr>
          <p:cNvPr id="9" name="object 9"/>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1" name="TextBox 10">
            <a:extLst>
              <a:ext uri="{FF2B5EF4-FFF2-40B4-BE49-F238E27FC236}">
                <a16:creationId xmlns:a16="http://schemas.microsoft.com/office/drawing/2014/main" id="{C330DBE2-5E89-9445-A736-EA0C27D74180}"/>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solidFill>
                  <a:srgbClr val="FF0000"/>
                </a:solidFill>
              </a:rPr>
              <a:t>h3(j) = (2 * j) mod 3</a:t>
            </a:r>
          </a:p>
        </p:txBody>
      </p:sp>
      <p:sp>
        <p:nvSpPr>
          <p:cNvPr id="12" name="object 3">
            <a:extLst>
              <a:ext uri="{FF2B5EF4-FFF2-40B4-BE49-F238E27FC236}">
                <a16:creationId xmlns:a16="http://schemas.microsoft.com/office/drawing/2014/main" id="{5706EF3A-A328-6948-A995-3E125CA908F0}"/>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3" name="Foliennummernplatzhalter 3">
            <a:extLst>
              <a:ext uri="{FF2B5EF4-FFF2-40B4-BE49-F238E27FC236}">
                <a16:creationId xmlns:a16="http://schemas.microsoft.com/office/drawing/2014/main" id="{56DBF53C-9478-754E-9C08-B5401FCC984E}"/>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96</a:t>
            </a:fld>
            <a:endParaRPr lang="de-DE"/>
          </a:p>
        </p:txBody>
      </p:sp>
    </p:spTree>
    <p:extLst>
      <p:ext uri="{BB962C8B-B14F-4D97-AF65-F5344CB8AC3E}">
        <p14:creationId xmlns:p14="http://schemas.microsoft.com/office/powerpoint/2010/main" val="19386113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9191" y="324073"/>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3529710315"/>
              </p:ext>
            </p:extLst>
          </p:nvPr>
        </p:nvGraphicFramePr>
        <p:xfrm>
          <a:off x="389191" y="2669943"/>
          <a:ext cx="1224914" cy="1097280"/>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solidFill>
                            <a:srgbClr val="006FC0"/>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spc="-5" dirty="0"/>
              <a:t>V1: (1,0,</a:t>
            </a:r>
            <a:r>
              <a:rPr spc="-5" dirty="0">
                <a:solidFill>
                  <a:srgbClr val="006FC0"/>
                </a:solidFill>
              </a:rPr>
              <a:t>1</a:t>
            </a:r>
            <a:r>
              <a:rPr spc="-5" dirty="0"/>
              <a:t>,2,0), Index</a:t>
            </a:r>
            <a:r>
              <a:rPr spc="25" dirty="0"/>
              <a:t> </a:t>
            </a:r>
            <a:r>
              <a:rPr spc="-5" dirty="0"/>
              <a:t>(0,1,</a:t>
            </a:r>
            <a:r>
              <a:rPr spc="-5" dirty="0">
                <a:solidFill>
                  <a:srgbClr val="FF0000"/>
                </a:solidFill>
              </a:rPr>
              <a:t>2</a:t>
            </a:r>
            <a:r>
              <a:rPr spc="-5" dirty="0"/>
              <a:t>,3,4)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sz="2400" dirty="0">
              <a:latin typeface="Times New Roman"/>
              <a:cs typeface="Times New Roman"/>
            </a:endParaRPr>
          </a:p>
        </p:txBody>
      </p:sp>
      <p:sp>
        <p:nvSpPr>
          <p:cNvPr id="8" name="object 8"/>
          <p:cNvSpPr/>
          <p:nvPr/>
        </p:nvSpPr>
        <p:spPr>
          <a:xfrm>
            <a:off x="1438655" y="1844824"/>
            <a:ext cx="403860" cy="831215"/>
          </a:xfrm>
          <a:custGeom>
            <a:avLst/>
            <a:gdLst/>
            <a:ahLst/>
            <a:cxnLst/>
            <a:rect l="l" t="t" r="r" b="b"/>
            <a:pathLst>
              <a:path w="403860" h="831214">
                <a:moveTo>
                  <a:pt x="0" y="745743"/>
                </a:moveTo>
                <a:lnTo>
                  <a:pt x="1524" y="830834"/>
                </a:lnTo>
                <a:lnTo>
                  <a:pt x="68834" y="778637"/>
                </a:lnTo>
                <a:lnTo>
                  <a:pt x="64050" y="776351"/>
                </a:lnTo>
                <a:lnTo>
                  <a:pt x="34671" y="776351"/>
                </a:lnTo>
                <a:lnTo>
                  <a:pt x="23240" y="770889"/>
                </a:lnTo>
                <a:lnTo>
                  <a:pt x="28705" y="759461"/>
                </a:lnTo>
                <a:lnTo>
                  <a:pt x="0" y="745743"/>
                </a:lnTo>
                <a:close/>
              </a:path>
              <a:path w="403860" h="831214">
                <a:moveTo>
                  <a:pt x="28705" y="759461"/>
                </a:moveTo>
                <a:lnTo>
                  <a:pt x="23240" y="770889"/>
                </a:lnTo>
                <a:lnTo>
                  <a:pt x="34671" y="776351"/>
                </a:lnTo>
                <a:lnTo>
                  <a:pt x="40136" y="764923"/>
                </a:lnTo>
                <a:lnTo>
                  <a:pt x="28705" y="759461"/>
                </a:lnTo>
                <a:close/>
              </a:path>
              <a:path w="403860" h="831214">
                <a:moveTo>
                  <a:pt x="40136" y="764923"/>
                </a:moveTo>
                <a:lnTo>
                  <a:pt x="34671" y="776351"/>
                </a:lnTo>
                <a:lnTo>
                  <a:pt x="64050" y="776351"/>
                </a:lnTo>
                <a:lnTo>
                  <a:pt x="40136" y="764923"/>
                </a:lnTo>
                <a:close/>
              </a:path>
              <a:path w="403860" h="831214">
                <a:moveTo>
                  <a:pt x="391794" y="0"/>
                </a:moveTo>
                <a:lnTo>
                  <a:pt x="28705" y="759461"/>
                </a:lnTo>
                <a:lnTo>
                  <a:pt x="40136" y="764923"/>
                </a:lnTo>
                <a:lnTo>
                  <a:pt x="403351" y="5587"/>
                </a:lnTo>
                <a:lnTo>
                  <a:pt x="391794" y="0"/>
                </a:lnTo>
                <a:close/>
              </a:path>
            </a:pathLst>
          </a:custGeom>
          <a:solidFill>
            <a:srgbClr val="FBA00A"/>
          </a:solidFill>
        </p:spPr>
        <p:txBody>
          <a:bodyPr wrap="square" lIns="0" tIns="0" rIns="0" bIns="0" rtlCol="0"/>
          <a:lstStyle/>
          <a:p>
            <a:endParaRPr/>
          </a:p>
        </p:txBody>
      </p:sp>
      <p:sp>
        <p:nvSpPr>
          <p:cNvPr id="9" name="object 9"/>
          <p:cNvSpPr/>
          <p:nvPr/>
        </p:nvSpPr>
        <p:spPr>
          <a:xfrm>
            <a:off x="1493647" y="1846094"/>
            <a:ext cx="348615" cy="1280795"/>
          </a:xfrm>
          <a:custGeom>
            <a:avLst/>
            <a:gdLst/>
            <a:ahLst/>
            <a:cxnLst/>
            <a:rect l="l" t="t" r="r" b="b"/>
            <a:pathLst>
              <a:path w="348614" h="1280795">
                <a:moveTo>
                  <a:pt x="0" y="1197356"/>
                </a:moveTo>
                <a:lnTo>
                  <a:pt x="18161" y="1280541"/>
                </a:lnTo>
                <a:lnTo>
                  <a:pt x="69844" y="1220597"/>
                </a:lnTo>
                <a:lnTo>
                  <a:pt x="39878" y="1220597"/>
                </a:lnTo>
                <a:lnTo>
                  <a:pt x="27559" y="1217422"/>
                </a:lnTo>
                <a:lnTo>
                  <a:pt x="30676" y="1205117"/>
                </a:lnTo>
                <a:lnTo>
                  <a:pt x="0" y="1197356"/>
                </a:lnTo>
                <a:close/>
              </a:path>
              <a:path w="348614" h="1280795">
                <a:moveTo>
                  <a:pt x="30676" y="1205117"/>
                </a:moveTo>
                <a:lnTo>
                  <a:pt x="27559" y="1217422"/>
                </a:lnTo>
                <a:lnTo>
                  <a:pt x="39878" y="1220597"/>
                </a:lnTo>
                <a:lnTo>
                  <a:pt x="43009" y="1208237"/>
                </a:lnTo>
                <a:lnTo>
                  <a:pt x="30676" y="1205117"/>
                </a:lnTo>
                <a:close/>
              </a:path>
              <a:path w="348614" h="1280795">
                <a:moveTo>
                  <a:pt x="43009" y="1208237"/>
                </a:moveTo>
                <a:lnTo>
                  <a:pt x="39878" y="1220597"/>
                </a:lnTo>
                <a:lnTo>
                  <a:pt x="69844" y="1220597"/>
                </a:lnTo>
                <a:lnTo>
                  <a:pt x="73787" y="1216025"/>
                </a:lnTo>
                <a:lnTo>
                  <a:pt x="43009" y="1208237"/>
                </a:lnTo>
                <a:close/>
              </a:path>
              <a:path w="348614" h="1280795">
                <a:moveTo>
                  <a:pt x="336041" y="0"/>
                </a:moveTo>
                <a:lnTo>
                  <a:pt x="30676" y="1205117"/>
                </a:lnTo>
                <a:lnTo>
                  <a:pt x="43009" y="1208237"/>
                </a:lnTo>
                <a:lnTo>
                  <a:pt x="348360" y="3048"/>
                </a:lnTo>
                <a:lnTo>
                  <a:pt x="336041" y="0"/>
                </a:lnTo>
                <a:close/>
              </a:path>
            </a:pathLst>
          </a:custGeom>
          <a:solidFill>
            <a:srgbClr val="FBA00A"/>
          </a:solidFill>
        </p:spPr>
        <p:txBody>
          <a:bodyPr wrap="square" lIns="0" tIns="0" rIns="0" bIns="0" rtlCol="0"/>
          <a:lstStyle/>
          <a:p>
            <a:endParaRPr/>
          </a:p>
        </p:txBody>
      </p:sp>
      <p:sp>
        <p:nvSpPr>
          <p:cNvPr id="10" name="object 10"/>
          <p:cNvSpPr/>
          <p:nvPr/>
        </p:nvSpPr>
        <p:spPr>
          <a:xfrm>
            <a:off x="1007363" y="1881274"/>
            <a:ext cx="833755" cy="1587500"/>
          </a:xfrm>
          <a:custGeom>
            <a:avLst/>
            <a:gdLst/>
            <a:ahLst/>
            <a:cxnLst/>
            <a:rect l="l" t="t" r="r" b="b"/>
            <a:pathLst>
              <a:path w="833755" h="1587500">
                <a:moveTo>
                  <a:pt x="1536" y="1501902"/>
                </a:moveTo>
                <a:lnTo>
                  <a:pt x="0" y="1587119"/>
                </a:lnTo>
                <a:lnTo>
                  <a:pt x="69062" y="1537208"/>
                </a:lnTo>
                <a:lnTo>
                  <a:pt x="62504" y="1533778"/>
                </a:lnTo>
                <a:lnTo>
                  <a:pt x="35039" y="1533778"/>
                </a:lnTo>
                <a:lnTo>
                  <a:pt x="23787" y="1527937"/>
                </a:lnTo>
                <a:lnTo>
                  <a:pt x="29699" y="1516626"/>
                </a:lnTo>
                <a:lnTo>
                  <a:pt x="1536" y="1501902"/>
                </a:lnTo>
                <a:close/>
              </a:path>
              <a:path w="833755" h="1587500">
                <a:moveTo>
                  <a:pt x="29699" y="1516626"/>
                </a:moveTo>
                <a:lnTo>
                  <a:pt x="23787" y="1527937"/>
                </a:lnTo>
                <a:lnTo>
                  <a:pt x="35039" y="1533778"/>
                </a:lnTo>
                <a:lnTo>
                  <a:pt x="40934" y="1522501"/>
                </a:lnTo>
                <a:lnTo>
                  <a:pt x="29699" y="1516626"/>
                </a:lnTo>
                <a:close/>
              </a:path>
              <a:path w="833755" h="1587500">
                <a:moveTo>
                  <a:pt x="40934" y="1522501"/>
                </a:moveTo>
                <a:lnTo>
                  <a:pt x="35039" y="1533778"/>
                </a:lnTo>
                <a:lnTo>
                  <a:pt x="62504" y="1533778"/>
                </a:lnTo>
                <a:lnTo>
                  <a:pt x="40934" y="1522501"/>
                </a:lnTo>
                <a:close/>
              </a:path>
              <a:path w="833755" h="1587500">
                <a:moveTo>
                  <a:pt x="822452" y="0"/>
                </a:moveTo>
                <a:lnTo>
                  <a:pt x="29699" y="1516626"/>
                </a:lnTo>
                <a:lnTo>
                  <a:pt x="40934" y="1522501"/>
                </a:lnTo>
                <a:lnTo>
                  <a:pt x="833755" y="5841"/>
                </a:lnTo>
                <a:lnTo>
                  <a:pt x="822452"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A39BB540-9A8F-C843-A41F-67A7DD9ECD8F}"/>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solidFill>
                  <a:srgbClr val="FF0000"/>
                </a:solidFill>
              </a:rPr>
              <a:t>h2(j) = (j mod 4) mod 3</a:t>
            </a:r>
          </a:p>
          <a:p>
            <a:r>
              <a:rPr lang="en-DE" dirty="0">
                <a:solidFill>
                  <a:srgbClr val="FF0000"/>
                </a:solidFill>
              </a:rPr>
              <a:t>h3(j) = (2 * j) mod 3</a:t>
            </a:r>
          </a:p>
        </p:txBody>
      </p:sp>
      <p:sp>
        <p:nvSpPr>
          <p:cNvPr id="13" name="object 3">
            <a:extLst>
              <a:ext uri="{FF2B5EF4-FFF2-40B4-BE49-F238E27FC236}">
                <a16:creationId xmlns:a16="http://schemas.microsoft.com/office/drawing/2014/main" id="{3B2C5F99-C818-6145-8978-CF4D4FD937C2}"/>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4" name="Foliennummernplatzhalter 3">
            <a:extLst>
              <a:ext uri="{FF2B5EF4-FFF2-40B4-BE49-F238E27FC236}">
                <a16:creationId xmlns:a16="http://schemas.microsoft.com/office/drawing/2014/main" id="{53477C59-E4AF-8642-BB31-16953FDBD85C}"/>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97</a:t>
            </a:fld>
            <a:endParaRPr lang="de-DE"/>
          </a:p>
        </p:txBody>
      </p:sp>
    </p:spTree>
    <p:extLst>
      <p:ext uri="{BB962C8B-B14F-4D97-AF65-F5344CB8AC3E}">
        <p14:creationId xmlns:p14="http://schemas.microsoft.com/office/powerpoint/2010/main" val="9900951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1794" y="332656"/>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1041051370"/>
              </p:ext>
            </p:extLst>
          </p:nvPr>
        </p:nvGraphicFramePr>
        <p:xfrm>
          <a:off x="389191" y="2672609"/>
          <a:ext cx="1224914" cy="1097280"/>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006FC0"/>
                          </a:solidFill>
                          <a:latin typeface="Arial"/>
                          <a:cs typeface="Arial"/>
                        </a:rPr>
                        <a:t>3</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spc="-5"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spc="-5" dirty="0"/>
              <a:t>V1: (1,0,1,</a:t>
            </a:r>
            <a:r>
              <a:rPr spc="-5" dirty="0">
                <a:solidFill>
                  <a:srgbClr val="006FC0"/>
                </a:solidFill>
              </a:rPr>
              <a:t>2</a:t>
            </a:r>
            <a:r>
              <a:rPr spc="-5" dirty="0"/>
              <a:t>,0), Index</a:t>
            </a:r>
            <a:r>
              <a:rPr spc="25" dirty="0"/>
              <a:t> </a:t>
            </a:r>
            <a:r>
              <a:rPr spc="-5" dirty="0"/>
              <a:t>(0,1,2,</a:t>
            </a:r>
            <a:r>
              <a:rPr spc="-5" dirty="0">
                <a:solidFill>
                  <a:srgbClr val="FF0000"/>
                </a:solidFill>
              </a:rPr>
              <a:t>3</a:t>
            </a:r>
            <a:r>
              <a:rPr spc="-5" dirty="0"/>
              <a:t>,4)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sz="2400" dirty="0">
              <a:latin typeface="Times New Roman"/>
              <a:cs typeface="Times New Roman"/>
            </a:endParaRPr>
          </a:p>
        </p:txBody>
      </p:sp>
      <p:sp>
        <p:nvSpPr>
          <p:cNvPr id="8" name="object 8"/>
          <p:cNvSpPr/>
          <p:nvPr/>
        </p:nvSpPr>
        <p:spPr>
          <a:xfrm>
            <a:off x="755904" y="1845712"/>
            <a:ext cx="1301115" cy="1283970"/>
          </a:xfrm>
          <a:custGeom>
            <a:avLst/>
            <a:gdLst/>
            <a:ahLst/>
            <a:cxnLst/>
            <a:rect l="l" t="t" r="r" b="b"/>
            <a:pathLst>
              <a:path w="1301114" h="1283970">
                <a:moveTo>
                  <a:pt x="27482" y="1202943"/>
                </a:moveTo>
                <a:lnTo>
                  <a:pt x="0" y="1283589"/>
                </a:lnTo>
                <a:lnTo>
                  <a:pt x="81000" y="1257172"/>
                </a:lnTo>
                <a:lnTo>
                  <a:pt x="67589" y="1243583"/>
                </a:lnTo>
                <a:lnTo>
                  <a:pt x="49656" y="1243583"/>
                </a:lnTo>
                <a:lnTo>
                  <a:pt x="40741" y="1234439"/>
                </a:lnTo>
                <a:lnTo>
                  <a:pt x="49771" y="1225529"/>
                </a:lnTo>
                <a:lnTo>
                  <a:pt x="27482" y="1202943"/>
                </a:lnTo>
                <a:close/>
              </a:path>
              <a:path w="1301114" h="1283970">
                <a:moveTo>
                  <a:pt x="49771" y="1225529"/>
                </a:moveTo>
                <a:lnTo>
                  <a:pt x="40741" y="1234439"/>
                </a:lnTo>
                <a:lnTo>
                  <a:pt x="49656" y="1243583"/>
                </a:lnTo>
                <a:lnTo>
                  <a:pt x="58742" y="1234618"/>
                </a:lnTo>
                <a:lnTo>
                  <a:pt x="49771" y="1225529"/>
                </a:lnTo>
                <a:close/>
              </a:path>
              <a:path w="1301114" h="1283970">
                <a:moveTo>
                  <a:pt x="58742" y="1234618"/>
                </a:moveTo>
                <a:lnTo>
                  <a:pt x="49656" y="1243583"/>
                </a:lnTo>
                <a:lnTo>
                  <a:pt x="67589" y="1243583"/>
                </a:lnTo>
                <a:lnTo>
                  <a:pt x="58742" y="1234618"/>
                </a:lnTo>
                <a:close/>
              </a:path>
              <a:path w="1301114" h="1283970">
                <a:moveTo>
                  <a:pt x="1291716" y="0"/>
                </a:moveTo>
                <a:lnTo>
                  <a:pt x="49771" y="1225529"/>
                </a:lnTo>
                <a:lnTo>
                  <a:pt x="58742" y="1234618"/>
                </a:lnTo>
                <a:lnTo>
                  <a:pt x="1300607" y="9143"/>
                </a:lnTo>
                <a:lnTo>
                  <a:pt x="1291716" y="0"/>
                </a:lnTo>
                <a:close/>
              </a:path>
            </a:pathLst>
          </a:custGeom>
          <a:solidFill>
            <a:srgbClr val="FBA00A"/>
          </a:solidFill>
        </p:spPr>
        <p:txBody>
          <a:bodyPr wrap="square" lIns="0" tIns="0" rIns="0" bIns="0" rtlCol="0"/>
          <a:lstStyle/>
          <a:p>
            <a:endParaRPr/>
          </a:p>
        </p:txBody>
      </p:sp>
      <p:sp>
        <p:nvSpPr>
          <p:cNvPr id="9" name="object 9"/>
          <p:cNvSpPr/>
          <p:nvPr/>
        </p:nvSpPr>
        <p:spPr>
          <a:xfrm>
            <a:off x="755904" y="1846475"/>
            <a:ext cx="1301750" cy="1696085"/>
          </a:xfrm>
          <a:custGeom>
            <a:avLst/>
            <a:gdLst/>
            <a:ahLst/>
            <a:cxnLst/>
            <a:rect l="l" t="t" r="r" b="b"/>
            <a:pathLst>
              <a:path w="1301750" h="1696085">
                <a:moveTo>
                  <a:pt x="16090" y="1612391"/>
                </a:moveTo>
                <a:lnTo>
                  <a:pt x="0" y="1695957"/>
                </a:lnTo>
                <a:lnTo>
                  <a:pt x="76580" y="1658619"/>
                </a:lnTo>
                <a:lnTo>
                  <a:pt x="64615" y="1649475"/>
                </a:lnTo>
                <a:lnTo>
                  <a:pt x="43649" y="1649475"/>
                </a:lnTo>
                <a:lnTo>
                  <a:pt x="33566" y="1641728"/>
                </a:lnTo>
                <a:lnTo>
                  <a:pt x="41287" y="1631648"/>
                </a:lnTo>
                <a:lnTo>
                  <a:pt x="16090" y="1612391"/>
                </a:lnTo>
                <a:close/>
              </a:path>
              <a:path w="1301750" h="1696085">
                <a:moveTo>
                  <a:pt x="41287" y="1631648"/>
                </a:moveTo>
                <a:lnTo>
                  <a:pt x="33566" y="1641728"/>
                </a:lnTo>
                <a:lnTo>
                  <a:pt x="43649" y="1649475"/>
                </a:lnTo>
                <a:lnTo>
                  <a:pt x="51391" y="1639369"/>
                </a:lnTo>
                <a:lnTo>
                  <a:pt x="41287" y="1631648"/>
                </a:lnTo>
                <a:close/>
              </a:path>
              <a:path w="1301750" h="1696085">
                <a:moveTo>
                  <a:pt x="51391" y="1639369"/>
                </a:moveTo>
                <a:lnTo>
                  <a:pt x="43649" y="1649475"/>
                </a:lnTo>
                <a:lnTo>
                  <a:pt x="64615" y="1649475"/>
                </a:lnTo>
                <a:lnTo>
                  <a:pt x="51391" y="1639369"/>
                </a:lnTo>
                <a:close/>
              </a:path>
              <a:path w="1301750" h="1696085">
                <a:moveTo>
                  <a:pt x="1291082" y="0"/>
                </a:moveTo>
                <a:lnTo>
                  <a:pt x="41287" y="1631648"/>
                </a:lnTo>
                <a:lnTo>
                  <a:pt x="51391" y="1639369"/>
                </a:lnTo>
                <a:lnTo>
                  <a:pt x="1301241" y="7619"/>
                </a:lnTo>
                <a:lnTo>
                  <a:pt x="1291082" y="0"/>
                </a:lnTo>
                <a:close/>
              </a:path>
            </a:pathLst>
          </a:custGeom>
          <a:solidFill>
            <a:srgbClr val="FBA00A"/>
          </a:solidFill>
        </p:spPr>
        <p:txBody>
          <a:bodyPr wrap="square" lIns="0" tIns="0" rIns="0" bIns="0" rtlCol="0"/>
          <a:lstStyle/>
          <a:p>
            <a:endParaRPr/>
          </a:p>
        </p:txBody>
      </p:sp>
      <p:sp>
        <p:nvSpPr>
          <p:cNvPr id="10" name="object 10"/>
          <p:cNvSpPr/>
          <p:nvPr/>
        </p:nvSpPr>
        <p:spPr>
          <a:xfrm>
            <a:off x="611123" y="1844824"/>
            <a:ext cx="1443355" cy="833755"/>
          </a:xfrm>
          <a:custGeom>
            <a:avLst/>
            <a:gdLst/>
            <a:ahLst/>
            <a:cxnLst/>
            <a:rect l="l" t="t" r="r" b="b"/>
            <a:pathLst>
              <a:path w="1443355" h="833755">
                <a:moveTo>
                  <a:pt x="47066" y="762507"/>
                </a:moveTo>
                <a:lnTo>
                  <a:pt x="0" y="833501"/>
                </a:lnTo>
                <a:lnTo>
                  <a:pt x="85051" y="828547"/>
                </a:lnTo>
                <a:lnTo>
                  <a:pt x="72925" y="807465"/>
                </a:lnTo>
                <a:lnTo>
                  <a:pt x="58216" y="807465"/>
                </a:lnTo>
                <a:lnTo>
                  <a:pt x="51879" y="796416"/>
                </a:lnTo>
                <a:lnTo>
                  <a:pt x="62919" y="790069"/>
                </a:lnTo>
                <a:lnTo>
                  <a:pt x="47066" y="762507"/>
                </a:lnTo>
                <a:close/>
              </a:path>
              <a:path w="1443355" h="833755">
                <a:moveTo>
                  <a:pt x="62919" y="790069"/>
                </a:moveTo>
                <a:lnTo>
                  <a:pt x="51879" y="796416"/>
                </a:lnTo>
                <a:lnTo>
                  <a:pt x="58216" y="807465"/>
                </a:lnTo>
                <a:lnTo>
                  <a:pt x="69269" y="801109"/>
                </a:lnTo>
                <a:lnTo>
                  <a:pt x="62919" y="790069"/>
                </a:lnTo>
                <a:close/>
              </a:path>
              <a:path w="1443355" h="833755">
                <a:moveTo>
                  <a:pt x="69269" y="801109"/>
                </a:moveTo>
                <a:lnTo>
                  <a:pt x="58216" y="807465"/>
                </a:lnTo>
                <a:lnTo>
                  <a:pt x="72925" y="807465"/>
                </a:lnTo>
                <a:lnTo>
                  <a:pt x="69269" y="801109"/>
                </a:lnTo>
                <a:close/>
              </a:path>
              <a:path w="1443355" h="833755">
                <a:moveTo>
                  <a:pt x="1437005" y="0"/>
                </a:moveTo>
                <a:lnTo>
                  <a:pt x="62919" y="790069"/>
                </a:lnTo>
                <a:lnTo>
                  <a:pt x="69269" y="801109"/>
                </a:lnTo>
                <a:lnTo>
                  <a:pt x="1443355" y="10921"/>
                </a:lnTo>
                <a:lnTo>
                  <a:pt x="1437005"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C045DD27-0562-EB48-A0F2-2300A5C86F6F}"/>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solidFill>
                  <a:srgbClr val="FF0000"/>
                </a:solidFill>
              </a:rPr>
              <a:t>h2(j) = (j mod 4) mod 3</a:t>
            </a:r>
          </a:p>
          <a:p>
            <a:r>
              <a:rPr lang="en-DE" dirty="0">
                <a:solidFill>
                  <a:srgbClr val="FF0000"/>
                </a:solidFill>
              </a:rPr>
              <a:t>h3(j) = (2 * j) mod 3</a:t>
            </a:r>
          </a:p>
        </p:txBody>
      </p:sp>
      <p:sp>
        <p:nvSpPr>
          <p:cNvPr id="13" name="object 3">
            <a:extLst>
              <a:ext uri="{FF2B5EF4-FFF2-40B4-BE49-F238E27FC236}">
                <a16:creationId xmlns:a16="http://schemas.microsoft.com/office/drawing/2014/main" id="{C88833CD-E162-8442-B0A5-8616DD66EABF}"/>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4" name="Foliennummernplatzhalter 3">
            <a:extLst>
              <a:ext uri="{FF2B5EF4-FFF2-40B4-BE49-F238E27FC236}">
                <a16:creationId xmlns:a16="http://schemas.microsoft.com/office/drawing/2014/main" id="{2883615E-570B-E545-ABDF-142BF9EB132E}"/>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98</a:t>
            </a:fld>
            <a:endParaRPr lang="de-DE"/>
          </a:p>
        </p:txBody>
      </p:sp>
    </p:spTree>
    <p:extLst>
      <p:ext uri="{BB962C8B-B14F-4D97-AF65-F5344CB8AC3E}">
        <p14:creationId xmlns:p14="http://schemas.microsoft.com/office/powerpoint/2010/main" val="20438043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7200" y="335788"/>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(V2)</a:t>
            </a:r>
          </a:p>
        </p:txBody>
      </p:sp>
      <p:graphicFrame>
        <p:nvGraphicFramePr>
          <p:cNvPr id="5" name="object 5"/>
          <p:cNvGraphicFramePr>
            <a:graphicFrameLocks noGrp="1"/>
          </p:cNvGraphicFramePr>
          <p:nvPr>
            <p:extLst>
              <p:ext uri="{D42A27DB-BD31-4B8C-83A1-F6EECF244321}">
                <p14:modId xmlns:p14="http://schemas.microsoft.com/office/powerpoint/2010/main" val="3789962009"/>
              </p:ext>
            </p:extLst>
          </p:nvPr>
        </p:nvGraphicFramePr>
        <p:xfrm>
          <a:off x="533196" y="2669815"/>
          <a:ext cx="1188719" cy="1097280"/>
        </p:xfrm>
        <a:graphic>
          <a:graphicData uri="http://schemas.openxmlformats.org/drawingml/2006/table">
            <a:tbl>
              <a:tblPr firstRow="1" bandRow="1">
                <a:tableStyleId>{2D5ABB26-0587-4C30-8999-92F81FD0307C}</a:tableStyleId>
              </a:tblPr>
              <a:tblGrid>
                <a:gridCol w="396240">
                  <a:extLst>
                    <a:ext uri="{9D8B030D-6E8A-4147-A177-3AD203B41FA5}">
                      <a16:colId xmlns:a16="http://schemas.microsoft.com/office/drawing/2014/main" val="20000"/>
                    </a:ext>
                  </a:extLst>
                </a:gridCol>
                <a:gridCol w="396240">
                  <a:extLst>
                    <a:ext uri="{9D8B030D-6E8A-4147-A177-3AD203B41FA5}">
                      <a16:colId xmlns:a16="http://schemas.microsoft.com/office/drawing/2014/main" val="20001"/>
                    </a:ext>
                  </a:extLst>
                </a:gridCol>
                <a:gridCol w="396239">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solidFill>
                            <a:srgbClr val="006FC0"/>
                          </a:solidFill>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solidFill>
                            <a:srgbClr val="006FC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006FC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FF000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dirty="0"/>
              <a:t>V2: (0,0,2,1,0), </a:t>
            </a:r>
            <a:r>
              <a:rPr spc="-5" dirty="0"/>
              <a:t>Index</a:t>
            </a:r>
            <a:r>
              <a:rPr spc="-10" dirty="0"/>
              <a:t> </a:t>
            </a:r>
            <a:r>
              <a:rPr spc="-5" dirty="0"/>
              <a:t>(0,1,</a:t>
            </a:r>
            <a:r>
              <a:rPr spc="-5" dirty="0">
                <a:solidFill>
                  <a:srgbClr val="FF0000"/>
                </a:solidFill>
              </a:rPr>
              <a:t>2</a:t>
            </a:r>
            <a:r>
              <a:rPr spc="-5" dirty="0"/>
              <a:t>,3,4)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sz="2400" dirty="0">
              <a:latin typeface="Times New Roman"/>
              <a:cs typeface="Times New Roman"/>
            </a:endParaRPr>
          </a:p>
        </p:txBody>
      </p:sp>
      <p:sp>
        <p:nvSpPr>
          <p:cNvPr id="8" name="object 8"/>
          <p:cNvSpPr/>
          <p:nvPr/>
        </p:nvSpPr>
        <p:spPr>
          <a:xfrm>
            <a:off x="1537461" y="1845459"/>
            <a:ext cx="305435" cy="830580"/>
          </a:xfrm>
          <a:custGeom>
            <a:avLst/>
            <a:gdLst/>
            <a:ahLst/>
            <a:cxnLst/>
            <a:rect l="l" t="t" r="r" b="b"/>
            <a:pathLst>
              <a:path w="305435" h="830580">
                <a:moveTo>
                  <a:pt x="0" y="745616"/>
                </a:moveTo>
                <a:lnTo>
                  <a:pt x="10921" y="830072"/>
                </a:lnTo>
                <a:lnTo>
                  <a:pt x="70188" y="772287"/>
                </a:lnTo>
                <a:lnTo>
                  <a:pt x="37718" y="772287"/>
                </a:lnTo>
                <a:lnTo>
                  <a:pt x="25781" y="768096"/>
                </a:lnTo>
                <a:lnTo>
                  <a:pt x="29971" y="756048"/>
                </a:lnTo>
                <a:lnTo>
                  <a:pt x="0" y="745616"/>
                </a:lnTo>
                <a:close/>
              </a:path>
              <a:path w="305435" h="830580">
                <a:moveTo>
                  <a:pt x="29971" y="756048"/>
                </a:moveTo>
                <a:lnTo>
                  <a:pt x="25781" y="768096"/>
                </a:lnTo>
                <a:lnTo>
                  <a:pt x="37718" y="772287"/>
                </a:lnTo>
                <a:lnTo>
                  <a:pt x="41920" y="760207"/>
                </a:lnTo>
                <a:lnTo>
                  <a:pt x="29971" y="756048"/>
                </a:lnTo>
                <a:close/>
              </a:path>
              <a:path w="305435" h="830580">
                <a:moveTo>
                  <a:pt x="41920" y="760207"/>
                </a:moveTo>
                <a:lnTo>
                  <a:pt x="37718" y="772287"/>
                </a:lnTo>
                <a:lnTo>
                  <a:pt x="70188" y="772287"/>
                </a:lnTo>
                <a:lnTo>
                  <a:pt x="71881" y="770636"/>
                </a:lnTo>
                <a:lnTo>
                  <a:pt x="41920" y="760207"/>
                </a:lnTo>
                <a:close/>
              </a:path>
              <a:path w="305435" h="830580">
                <a:moveTo>
                  <a:pt x="292988" y="0"/>
                </a:moveTo>
                <a:lnTo>
                  <a:pt x="29971" y="756048"/>
                </a:lnTo>
                <a:lnTo>
                  <a:pt x="41920" y="760207"/>
                </a:lnTo>
                <a:lnTo>
                  <a:pt x="304926" y="4063"/>
                </a:lnTo>
                <a:lnTo>
                  <a:pt x="292988" y="0"/>
                </a:lnTo>
                <a:close/>
              </a:path>
            </a:pathLst>
          </a:custGeom>
          <a:solidFill>
            <a:srgbClr val="FBA00A"/>
          </a:solidFill>
        </p:spPr>
        <p:txBody>
          <a:bodyPr wrap="square" lIns="0" tIns="0" rIns="0" bIns="0" rtlCol="0"/>
          <a:lstStyle/>
          <a:p>
            <a:endParaRPr/>
          </a:p>
        </p:txBody>
      </p:sp>
      <p:sp>
        <p:nvSpPr>
          <p:cNvPr id="9" name="object 9"/>
          <p:cNvSpPr/>
          <p:nvPr/>
        </p:nvSpPr>
        <p:spPr>
          <a:xfrm>
            <a:off x="1527936" y="1846093"/>
            <a:ext cx="314960" cy="1280795"/>
          </a:xfrm>
          <a:custGeom>
            <a:avLst/>
            <a:gdLst/>
            <a:ahLst/>
            <a:cxnLst/>
            <a:rect l="l" t="t" r="r" b="b"/>
            <a:pathLst>
              <a:path w="314960" h="1280795">
                <a:moveTo>
                  <a:pt x="0" y="1197737"/>
                </a:moveTo>
                <a:lnTo>
                  <a:pt x="20446" y="1280414"/>
                </a:lnTo>
                <a:lnTo>
                  <a:pt x="69937" y="1219834"/>
                </a:lnTo>
                <a:lnTo>
                  <a:pt x="40640" y="1219834"/>
                </a:lnTo>
                <a:lnTo>
                  <a:pt x="28193" y="1217040"/>
                </a:lnTo>
                <a:lnTo>
                  <a:pt x="30967" y="1204724"/>
                </a:lnTo>
                <a:lnTo>
                  <a:pt x="0" y="1197737"/>
                </a:lnTo>
                <a:close/>
              </a:path>
              <a:path w="314960" h="1280795">
                <a:moveTo>
                  <a:pt x="30967" y="1204724"/>
                </a:moveTo>
                <a:lnTo>
                  <a:pt x="28193" y="1217040"/>
                </a:lnTo>
                <a:lnTo>
                  <a:pt x="40640" y="1219834"/>
                </a:lnTo>
                <a:lnTo>
                  <a:pt x="43410" y="1207532"/>
                </a:lnTo>
                <a:lnTo>
                  <a:pt x="30967" y="1204724"/>
                </a:lnTo>
                <a:close/>
              </a:path>
              <a:path w="314960" h="1280795">
                <a:moveTo>
                  <a:pt x="43410" y="1207532"/>
                </a:moveTo>
                <a:lnTo>
                  <a:pt x="40640" y="1219834"/>
                </a:lnTo>
                <a:lnTo>
                  <a:pt x="69937" y="1219834"/>
                </a:lnTo>
                <a:lnTo>
                  <a:pt x="74294" y="1214501"/>
                </a:lnTo>
                <a:lnTo>
                  <a:pt x="43410" y="1207532"/>
                </a:lnTo>
                <a:close/>
              </a:path>
              <a:path w="314960" h="1280795">
                <a:moveTo>
                  <a:pt x="302260" y="0"/>
                </a:moveTo>
                <a:lnTo>
                  <a:pt x="30967" y="1204724"/>
                </a:lnTo>
                <a:lnTo>
                  <a:pt x="43410" y="1207532"/>
                </a:lnTo>
                <a:lnTo>
                  <a:pt x="314706" y="2793"/>
                </a:lnTo>
                <a:lnTo>
                  <a:pt x="302260" y="0"/>
                </a:lnTo>
                <a:close/>
              </a:path>
            </a:pathLst>
          </a:custGeom>
          <a:solidFill>
            <a:srgbClr val="FBA00A"/>
          </a:solidFill>
        </p:spPr>
        <p:txBody>
          <a:bodyPr wrap="square" lIns="0" tIns="0" rIns="0" bIns="0" rtlCol="0"/>
          <a:lstStyle/>
          <a:p>
            <a:endParaRPr/>
          </a:p>
        </p:txBody>
      </p:sp>
      <p:sp>
        <p:nvSpPr>
          <p:cNvPr id="10" name="object 10"/>
          <p:cNvSpPr/>
          <p:nvPr/>
        </p:nvSpPr>
        <p:spPr>
          <a:xfrm>
            <a:off x="1077061" y="1844824"/>
            <a:ext cx="763905" cy="1605280"/>
          </a:xfrm>
          <a:custGeom>
            <a:avLst/>
            <a:gdLst/>
            <a:ahLst/>
            <a:cxnLst/>
            <a:rect l="l" t="t" r="r" b="b"/>
            <a:pathLst>
              <a:path w="763905" h="1605279">
                <a:moveTo>
                  <a:pt x="0" y="1519682"/>
                </a:moveTo>
                <a:lnTo>
                  <a:pt x="1930" y="1604899"/>
                </a:lnTo>
                <a:lnTo>
                  <a:pt x="68910" y="1552194"/>
                </a:lnTo>
                <a:lnTo>
                  <a:pt x="64603" y="1550162"/>
                </a:lnTo>
                <a:lnTo>
                  <a:pt x="34772" y="1550162"/>
                </a:lnTo>
                <a:lnTo>
                  <a:pt x="23291" y="1544701"/>
                </a:lnTo>
                <a:lnTo>
                  <a:pt x="28706" y="1533225"/>
                </a:lnTo>
                <a:lnTo>
                  <a:pt x="0" y="1519682"/>
                </a:lnTo>
                <a:close/>
              </a:path>
              <a:path w="763905" h="1605279">
                <a:moveTo>
                  <a:pt x="28706" y="1533225"/>
                </a:moveTo>
                <a:lnTo>
                  <a:pt x="23291" y="1544701"/>
                </a:lnTo>
                <a:lnTo>
                  <a:pt x="34772" y="1550162"/>
                </a:lnTo>
                <a:lnTo>
                  <a:pt x="40204" y="1538650"/>
                </a:lnTo>
                <a:lnTo>
                  <a:pt x="28706" y="1533225"/>
                </a:lnTo>
                <a:close/>
              </a:path>
              <a:path w="763905" h="1605279">
                <a:moveTo>
                  <a:pt x="40204" y="1538650"/>
                </a:moveTo>
                <a:lnTo>
                  <a:pt x="34772" y="1550162"/>
                </a:lnTo>
                <a:lnTo>
                  <a:pt x="64603" y="1550162"/>
                </a:lnTo>
                <a:lnTo>
                  <a:pt x="40204" y="1538650"/>
                </a:lnTo>
                <a:close/>
              </a:path>
              <a:path w="763905" h="1605279">
                <a:moveTo>
                  <a:pt x="752246" y="0"/>
                </a:moveTo>
                <a:lnTo>
                  <a:pt x="28706" y="1533225"/>
                </a:lnTo>
                <a:lnTo>
                  <a:pt x="40204" y="1538650"/>
                </a:lnTo>
                <a:lnTo>
                  <a:pt x="763803" y="5334"/>
                </a:lnTo>
                <a:lnTo>
                  <a:pt x="752246"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5BC5EF32-5ECB-C746-9C2D-4FD248CD0219}"/>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solidFill>
                  <a:srgbClr val="FF0000"/>
                </a:solidFill>
              </a:rPr>
              <a:t>h2(j) = (j mod 4) mod 3</a:t>
            </a:r>
          </a:p>
          <a:p>
            <a:r>
              <a:rPr lang="en-DE" dirty="0">
                <a:solidFill>
                  <a:srgbClr val="FF0000"/>
                </a:solidFill>
              </a:rPr>
              <a:t>h3(j) = (2 * j) mod 3</a:t>
            </a:r>
          </a:p>
        </p:txBody>
      </p:sp>
      <p:sp>
        <p:nvSpPr>
          <p:cNvPr id="13" name="object 3">
            <a:extLst>
              <a:ext uri="{FF2B5EF4-FFF2-40B4-BE49-F238E27FC236}">
                <a16:creationId xmlns:a16="http://schemas.microsoft.com/office/drawing/2014/main" id="{63E3FDF1-692B-A546-A3AE-0FBA674FC80B}"/>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4" name="Foliennummernplatzhalter 3">
            <a:extLst>
              <a:ext uri="{FF2B5EF4-FFF2-40B4-BE49-F238E27FC236}">
                <a16:creationId xmlns:a16="http://schemas.microsoft.com/office/drawing/2014/main" id="{F95804A8-DD71-DB45-BF45-0012981AB98F}"/>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99</a:t>
            </a:fld>
            <a:endParaRPr lang="de-DE"/>
          </a:p>
        </p:txBody>
      </p:sp>
    </p:spTree>
    <p:extLst>
      <p:ext uri="{BB962C8B-B14F-4D97-AF65-F5344CB8AC3E}">
        <p14:creationId xmlns:p14="http://schemas.microsoft.com/office/powerpoint/2010/main" val="1797081119"/>
      </p:ext>
    </p:extLst>
  </p:cSld>
  <p:clrMapOvr>
    <a:masterClrMapping/>
  </p:clrMapOvr>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4717</TotalTime>
  <Words>9100</Words>
  <Application>Microsoft Macintosh PowerPoint</Application>
  <PresentationFormat>On-screen Show (4:3)</PresentationFormat>
  <Paragraphs>1506</Paragraphs>
  <Slides>120</Slides>
  <Notes>26</Notes>
  <HiddenSlides>2</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40" baseType="lpstr">
      <vt:lpstr>Arial Unicode MS</vt:lpstr>
      <vt:lpstr>Arial</vt:lpstr>
      <vt:lpstr>Arial Narrow</vt:lpstr>
      <vt:lpstr>Calibri</vt:lpstr>
      <vt:lpstr>Cambria Math</vt:lpstr>
      <vt:lpstr>cmsy10</vt:lpstr>
      <vt:lpstr>Comic Sans MS</vt:lpstr>
      <vt:lpstr>Courier New</vt:lpstr>
      <vt:lpstr>MT Extra</vt:lpstr>
      <vt:lpstr>Myriad Pro</vt:lpstr>
      <vt:lpstr>NimbusRomNo9L</vt:lpstr>
      <vt:lpstr>Symbol</vt:lpstr>
      <vt:lpstr>Tahoma</vt:lpstr>
      <vt:lpstr>Times New Roman</vt:lpstr>
      <vt:lpstr>Verdana</vt:lpstr>
      <vt:lpstr>Wingdings</vt:lpstr>
      <vt:lpstr>Wingdings 2</vt:lpstr>
      <vt:lpstr>7_Standarddesign</vt:lpstr>
      <vt:lpstr>Formel</vt:lpstr>
      <vt:lpstr>Equation</vt:lpstr>
      <vt:lpstr>Non-Standard-Datenbanken und Data Mining</vt:lpstr>
      <vt:lpstr>Übersicht</vt:lpstr>
      <vt:lpstr>Übersicht</vt:lpstr>
      <vt:lpstr>Filterung von Datenströmen</vt:lpstr>
      <vt:lpstr>Anwendungen</vt:lpstr>
      <vt:lpstr>Erster Ansatz (1)</vt:lpstr>
      <vt:lpstr>Erster Ansatz (2)</vt:lpstr>
      <vt:lpstr>Erster Ansatz (3)</vt:lpstr>
      <vt:lpstr>Analyse: Werfen von Pfeilen (1)</vt:lpstr>
      <vt:lpstr>Analyse: Werfen von Pfeilen(2)</vt:lpstr>
      <vt:lpstr>Analyse: Werfen von Pfeilen(3)</vt:lpstr>
      <vt:lpstr>Bloom-Filter</vt:lpstr>
      <vt:lpstr>Bloom Filter – Analyse (1)</vt:lpstr>
      <vt:lpstr>Bloom-Filter – Analyse (2)</vt:lpstr>
      <vt:lpstr>Bloom Filter: Zusammenfassung</vt:lpstr>
      <vt:lpstr>Filterung von Datenströmen</vt:lpstr>
      <vt:lpstr>Min-Hashing</vt:lpstr>
      <vt:lpstr>Beispiel</vt:lpstr>
      <vt:lpstr>Beispiel</vt:lpstr>
      <vt:lpstr>Min-Hashing (2)</vt:lpstr>
      <vt:lpstr>Beispiel</vt:lpstr>
      <vt:lpstr>Beispiel: zweite Hashfunktion  </vt:lpstr>
      <vt:lpstr>Beispiel: zweite Hashfunktion</vt:lpstr>
      <vt:lpstr>Beispiel 2</vt:lpstr>
      <vt:lpstr>Min-Hashing - Mehrere min-Werte bzw. Hashfunktionen  </vt:lpstr>
      <vt:lpstr>Quiz</vt:lpstr>
      <vt:lpstr>Quiz</vt:lpstr>
      <vt:lpstr>PowerPoint Presentation</vt:lpstr>
      <vt:lpstr>Approximation</vt:lpstr>
      <vt:lpstr>Stromverarbeitungsmodelle – interner Speicher A[.]</vt:lpstr>
      <vt:lpstr>Synopsen</vt:lpstr>
      <vt:lpstr>Was kann über einem Strom berechnet werden?</vt:lpstr>
      <vt:lpstr>Approximation und Randomisierung</vt:lpstr>
      <vt:lpstr>Probabilistische Garantien </vt:lpstr>
      <vt:lpstr>Exkurs: Randbereichsabschätzungen</vt:lpstr>
      <vt:lpstr>Stichproben (Abtastung, sampling): Grundlagen</vt:lpstr>
      <vt:lpstr>Randbereichsschätzungen für Summen</vt:lpstr>
      <vt:lpstr>Randbereichsschätzungen für Summen (2)</vt:lpstr>
      <vt:lpstr>Stichproben für Datenströme</vt:lpstr>
      <vt:lpstr>Verwendung einer festgelegten Teilmenge</vt:lpstr>
      <vt:lpstr>Probleme des naiven Ansatzes</vt:lpstr>
      <vt:lpstr>Probleme des naiven Ansatzes</vt:lpstr>
      <vt:lpstr>Lösung: Stichprobe mit Benutzern</vt:lpstr>
      <vt:lpstr>Generalisierte Lösung</vt:lpstr>
      <vt:lpstr>Stichproben für Datenströme</vt:lpstr>
      <vt:lpstr>Reservoir Sampling (Reservoir bildet Synopse)</vt:lpstr>
      <vt:lpstr>Reservoir Sampling – Analyse</vt:lpstr>
      <vt:lpstr>Min-wise Sampling</vt:lpstr>
      <vt:lpstr>Übersicht</vt:lpstr>
      <vt:lpstr>Approximative Ähnlichkeitssuche in hohen Dimensionen</vt:lpstr>
      <vt:lpstr>Approximative Reduktion der Vergleiche</vt:lpstr>
      <vt:lpstr>Was bedeutet "locality-sensitive"</vt:lpstr>
      <vt:lpstr>D-dimensionaler Vektorraum: Idee für Hashfunktion </vt:lpstr>
      <vt:lpstr>LSH: Beispiel</vt:lpstr>
      <vt:lpstr>LSH: Beispiel</vt:lpstr>
      <vt:lpstr>LSH: Beispiel</vt:lpstr>
      <vt:lpstr>LSH: Beispiel</vt:lpstr>
      <vt:lpstr>LSH: Beispiel</vt:lpstr>
      <vt:lpstr>LSH: Beispiel</vt:lpstr>
      <vt:lpstr>LSH: Beispiel</vt:lpstr>
      <vt:lpstr>LSH: Beispiel</vt:lpstr>
      <vt:lpstr>LSH: Beispiel</vt:lpstr>
      <vt:lpstr>LSH: Beispiel</vt:lpstr>
      <vt:lpstr>Eine bekannte LSH-Variante</vt:lpstr>
      <vt:lpstr>Objekte den Hash-Buckets zuweisen</vt:lpstr>
      <vt:lpstr>Suche nach ähnlichen Objekten: Beispiel</vt:lpstr>
      <vt:lpstr>Mehrere Hashtabellen </vt:lpstr>
      <vt:lpstr>Anfrageverarbeitung: Suche der K nächsten Nachbarn  </vt:lpstr>
      <vt:lpstr>Beobachtungen </vt:lpstr>
      <vt:lpstr>Übersicht</vt:lpstr>
      <vt:lpstr>Count-Min-Skizzen (CM-Skizzen) </vt:lpstr>
      <vt:lpstr>CM-Skizzen</vt:lpstr>
      <vt:lpstr>CM-Skizzen – (, )-Approximationen</vt:lpstr>
      <vt:lpstr>CM-Skizzen – Analyse</vt:lpstr>
      <vt:lpstr>CM-Skizzen – Analyse</vt:lpstr>
      <vt:lpstr>Tafelbild der Abschätzung A‘[j] für A[j]</vt:lpstr>
      <vt:lpstr>Tafelbild der Abschätzung A‘[j] für A[j] (2)</vt:lpstr>
      <vt:lpstr>Forschung zu Skizzen dauert bis heute an </vt:lpstr>
      <vt:lpstr>Count Sketch: Dot product of two vectors</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Count-Sketch</vt:lpstr>
      <vt:lpstr>Count sketch</vt:lpstr>
      <vt:lpstr>Count-sketch Algorithm</vt:lpstr>
      <vt:lpstr>Count-sketch Algorithm (Cont.)</vt:lpstr>
      <vt:lpstr>Example of count-sketch (V1)</vt:lpstr>
      <vt:lpstr>Example of count sketch (V1)</vt:lpstr>
      <vt:lpstr>Example of count sketch (V1)</vt:lpstr>
      <vt:lpstr>Example of count sketch (V1)</vt:lpstr>
      <vt:lpstr>Example of count sketch (V1)</vt:lpstr>
      <vt:lpstr>Example of count sketch (V1)</vt:lpstr>
      <vt:lpstr>Example of count sketch (V2)</vt:lpstr>
      <vt:lpstr>Example of count sketch (V2)</vt:lpstr>
      <vt:lpstr>Example of count sketch (result)</vt:lpstr>
      <vt:lpstr>PowerPoint Presentation</vt:lpstr>
      <vt:lpstr>Zählen der Anzahl der verschiedenen Elemente</vt:lpstr>
      <vt:lpstr>Anzahl verschiedener Werte abschätzen</vt:lpstr>
      <vt:lpstr>Flajolet-Martin-Ansatz</vt:lpstr>
      <vt:lpstr>Warum funktioniert das? Intuition</vt:lpstr>
      <vt:lpstr>FM-Skizzen [Flajolet, Martin 85]</vt:lpstr>
      <vt:lpstr>FM-Skizzen – Analyse</vt:lpstr>
      <vt:lpstr>Herleitung der Schätzung von d</vt:lpstr>
      <vt:lpstr>FM-Skizzen – Eigenschaften</vt:lpstr>
      <vt:lpstr>Stichproben und Skizzierung: Zusammenfassung</vt:lpstr>
      <vt:lpstr>Zusammenfassung</vt:lpstr>
      <vt:lpstr>Frequency Estimation with Predictions </vt:lpstr>
      <vt:lpstr>Streaming Algorithms:  Frequency Estimation with Predictions</vt:lpstr>
      <vt:lpstr>Frequency Estimation with Predictions</vt:lpstr>
      <vt:lpstr>Algorithm and  Results on Internet Traffic Data</vt:lpstr>
      <vt:lpstr>Learned Bloom Filters</vt:lpstr>
      <vt:lpstr>Learned Bloom Filters: Setup</vt:lpstr>
      <vt:lpstr>Learned Bloom Filter: Improved Setup</vt:lpstr>
      <vt:lpstr>Zusammenfassung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2663</cp:revision>
  <cp:lastPrinted>2019-01-28T10:47:52Z</cp:lastPrinted>
  <dcterms:created xsi:type="dcterms:W3CDTF">2010-04-27T12:26:40Z</dcterms:created>
  <dcterms:modified xsi:type="dcterms:W3CDTF">2023-02-05T12:49:36Z</dcterms:modified>
</cp:coreProperties>
</file>