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88"/>
  </p:notesMasterIdLst>
  <p:handoutMasterIdLst>
    <p:handoutMasterId r:id="rId89"/>
  </p:handoutMasterIdLst>
  <p:sldIdLst>
    <p:sldId id="273" r:id="rId2"/>
    <p:sldId id="394" r:id="rId3"/>
    <p:sldId id="591" r:id="rId4"/>
    <p:sldId id="298" r:id="rId5"/>
    <p:sldId id="490" r:id="rId6"/>
    <p:sldId id="461" r:id="rId7"/>
    <p:sldId id="493" r:id="rId8"/>
    <p:sldId id="306" r:id="rId9"/>
    <p:sldId id="305" r:id="rId10"/>
    <p:sldId id="494" r:id="rId11"/>
    <p:sldId id="278" r:id="rId12"/>
    <p:sldId id="279" r:id="rId13"/>
    <p:sldId id="290" r:id="rId14"/>
    <p:sldId id="275" r:id="rId15"/>
    <p:sldId id="292" r:id="rId16"/>
    <p:sldId id="496" r:id="rId17"/>
    <p:sldId id="497" r:id="rId18"/>
    <p:sldId id="531" r:id="rId19"/>
    <p:sldId id="259" r:id="rId20"/>
    <p:sldId id="260" r:id="rId21"/>
    <p:sldId id="263" r:id="rId22"/>
    <p:sldId id="264" r:id="rId23"/>
    <p:sldId id="592" r:id="rId24"/>
    <p:sldId id="593" r:id="rId25"/>
    <p:sldId id="281" r:id="rId26"/>
    <p:sldId id="280" r:id="rId27"/>
    <p:sldId id="282" r:id="rId28"/>
    <p:sldId id="285" r:id="rId29"/>
    <p:sldId id="286" r:id="rId30"/>
    <p:sldId id="287" r:id="rId31"/>
    <p:sldId id="291" r:id="rId32"/>
    <p:sldId id="294" r:id="rId33"/>
    <p:sldId id="299" r:id="rId34"/>
    <p:sldId id="500" r:id="rId35"/>
    <p:sldId id="609" r:id="rId36"/>
    <p:sldId id="598" r:id="rId37"/>
    <p:sldId id="599" r:id="rId38"/>
    <p:sldId id="502" r:id="rId39"/>
    <p:sldId id="590" r:id="rId40"/>
    <p:sldId id="516" r:id="rId41"/>
    <p:sldId id="457" r:id="rId42"/>
    <p:sldId id="506" r:id="rId43"/>
    <p:sldId id="507" r:id="rId44"/>
    <p:sldId id="508" r:id="rId45"/>
    <p:sldId id="509" r:id="rId46"/>
    <p:sldId id="517" r:id="rId47"/>
    <p:sldId id="596" r:id="rId48"/>
    <p:sldId id="521" r:id="rId49"/>
    <p:sldId id="522" r:id="rId50"/>
    <p:sldId id="526" r:id="rId51"/>
    <p:sldId id="528" r:id="rId52"/>
    <p:sldId id="527" r:id="rId53"/>
    <p:sldId id="570" r:id="rId54"/>
    <p:sldId id="548" r:id="rId55"/>
    <p:sldId id="569" r:id="rId56"/>
    <p:sldId id="571" r:id="rId57"/>
    <p:sldId id="573" r:id="rId58"/>
    <p:sldId id="577" r:id="rId59"/>
    <p:sldId id="578" r:id="rId60"/>
    <p:sldId id="579" r:id="rId61"/>
    <p:sldId id="478" r:id="rId62"/>
    <p:sldId id="610" r:id="rId63"/>
    <p:sldId id="550" r:id="rId64"/>
    <p:sldId id="555" r:id="rId65"/>
    <p:sldId id="560" r:id="rId66"/>
    <p:sldId id="551" r:id="rId67"/>
    <p:sldId id="552" r:id="rId68"/>
    <p:sldId id="556" r:id="rId69"/>
    <p:sldId id="554" r:id="rId70"/>
    <p:sldId id="557" r:id="rId71"/>
    <p:sldId id="553" r:id="rId72"/>
    <p:sldId id="558" r:id="rId73"/>
    <p:sldId id="559" r:id="rId74"/>
    <p:sldId id="600" r:id="rId75"/>
    <p:sldId id="601" r:id="rId76"/>
    <p:sldId id="256" r:id="rId77"/>
    <p:sldId id="257" r:id="rId78"/>
    <p:sldId id="605" r:id="rId79"/>
    <p:sldId id="606" r:id="rId80"/>
    <p:sldId id="261" r:id="rId81"/>
    <p:sldId id="262" r:id="rId82"/>
    <p:sldId id="607" r:id="rId83"/>
    <p:sldId id="608" r:id="rId84"/>
    <p:sldId id="265" r:id="rId85"/>
    <p:sldId id="266" r:id="rId86"/>
    <p:sldId id="518" r:id="rId8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81BFF"/>
    <a:srgbClr val="009B47"/>
    <a:srgbClr val="0428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9"/>
    <p:restoredTop sz="94626"/>
  </p:normalViewPr>
  <p:slideViewPr>
    <p:cSldViewPr>
      <p:cViewPr varScale="1">
        <p:scale>
          <a:sx n="116" d="100"/>
          <a:sy n="116" d="100"/>
        </p:scale>
        <p:origin x="170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5.xml"/><Relationship Id="rId1" Type="http://schemas.openxmlformats.org/officeDocument/2006/relationships/slide" Target="slides/slide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03.02.20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03.02.20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25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>
            <a:extLst>
              <a:ext uri="{FF2B5EF4-FFF2-40B4-BE49-F238E27FC236}">
                <a16:creationId xmlns:a16="http://schemas.microsoft.com/office/drawing/2014/main" id="{75F0F59A-9113-6A43-A12A-672258389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4979" name="Rectangle 3">
            <a:extLst>
              <a:ext uri="{FF2B5EF4-FFF2-40B4-BE49-F238E27FC236}">
                <a16:creationId xmlns:a16="http://schemas.microsoft.com/office/drawing/2014/main" id="{A42E382B-B20B-DA45-8465-906202A994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5471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>
            <a:extLst>
              <a:ext uri="{FF2B5EF4-FFF2-40B4-BE49-F238E27FC236}">
                <a16:creationId xmlns:a16="http://schemas.microsoft.com/office/drawing/2014/main" id="{76BEBFC6-B1A5-FA4E-B248-FA6B7D3EBF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6003" name="Rectangle 3">
            <a:extLst>
              <a:ext uri="{FF2B5EF4-FFF2-40B4-BE49-F238E27FC236}">
                <a16:creationId xmlns:a16="http://schemas.microsoft.com/office/drawing/2014/main" id="{958D7FFE-F9D6-6142-A06E-188BC6AF36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92865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>
            <a:extLst>
              <a:ext uri="{FF2B5EF4-FFF2-40B4-BE49-F238E27FC236}">
                <a16:creationId xmlns:a16="http://schemas.microsoft.com/office/drawing/2014/main" id="{48DCAC17-47CA-FA4B-8BD7-D369CEE83D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>
            <a:extLst>
              <a:ext uri="{FF2B5EF4-FFF2-40B4-BE49-F238E27FC236}">
                <a16:creationId xmlns:a16="http://schemas.microsoft.com/office/drawing/2014/main" id="{A1529C05-E3CD-1F4F-85E0-F9784E7F26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61129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>
            <a:extLst>
              <a:ext uri="{FF2B5EF4-FFF2-40B4-BE49-F238E27FC236}">
                <a16:creationId xmlns:a16="http://schemas.microsoft.com/office/drawing/2014/main" id="{F4CC74FC-9425-3B4C-B8D4-C476F291CD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8051" name="Rectangle 3">
            <a:extLst>
              <a:ext uri="{FF2B5EF4-FFF2-40B4-BE49-F238E27FC236}">
                <a16:creationId xmlns:a16="http://schemas.microsoft.com/office/drawing/2014/main" id="{6EC86530-8F98-EB49-9295-A8B4C8A848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48173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>
            <a:extLst>
              <a:ext uri="{FF2B5EF4-FFF2-40B4-BE49-F238E27FC236}">
                <a16:creationId xmlns:a16="http://schemas.microsoft.com/office/drawing/2014/main" id="{3913DAEE-475E-9E4D-B969-54B695C2AC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9075" name="Rectangle 3">
            <a:extLst>
              <a:ext uri="{FF2B5EF4-FFF2-40B4-BE49-F238E27FC236}">
                <a16:creationId xmlns:a16="http://schemas.microsoft.com/office/drawing/2014/main" id="{742868D6-283B-334C-8571-657C378B9F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41860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>
            <a:extLst>
              <a:ext uri="{FF2B5EF4-FFF2-40B4-BE49-F238E27FC236}">
                <a16:creationId xmlns:a16="http://schemas.microsoft.com/office/drawing/2014/main" id="{CB66FCC4-58AA-E640-91AE-C83343AC5B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>
            <a:extLst>
              <a:ext uri="{FF2B5EF4-FFF2-40B4-BE49-F238E27FC236}">
                <a16:creationId xmlns:a16="http://schemas.microsoft.com/office/drawing/2014/main" id="{A659008B-4CD6-5442-B1E2-75769B8437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90001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>
            <a:extLst>
              <a:ext uri="{FF2B5EF4-FFF2-40B4-BE49-F238E27FC236}">
                <a16:creationId xmlns:a16="http://schemas.microsoft.com/office/drawing/2014/main" id="{E4E4D72F-8358-9646-8E63-F18EB33D4C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>
            <a:extLst>
              <a:ext uri="{FF2B5EF4-FFF2-40B4-BE49-F238E27FC236}">
                <a16:creationId xmlns:a16="http://schemas.microsoft.com/office/drawing/2014/main" id="{CC05CF79-E266-8042-B8F4-3C11CBE173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33648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>
            <a:extLst>
              <a:ext uri="{FF2B5EF4-FFF2-40B4-BE49-F238E27FC236}">
                <a16:creationId xmlns:a16="http://schemas.microsoft.com/office/drawing/2014/main" id="{A75B3FA4-62CD-4743-8F73-4A61C75FFC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>
            <a:extLst>
              <a:ext uri="{FF2B5EF4-FFF2-40B4-BE49-F238E27FC236}">
                <a16:creationId xmlns:a16="http://schemas.microsoft.com/office/drawing/2014/main" id="{82E3F032-FECC-9845-8B42-1B34B9DB8B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80792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>
            <a:extLst>
              <a:ext uri="{FF2B5EF4-FFF2-40B4-BE49-F238E27FC236}">
                <a16:creationId xmlns:a16="http://schemas.microsoft.com/office/drawing/2014/main" id="{BD2B0F49-0973-2E45-A83A-914F422A6F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3171" name="Rectangle 3">
            <a:extLst>
              <a:ext uri="{FF2B5EF4-FFF2-40B4-BE49-F238E27FC236}">
                <a16:creationId xmlns:a16="http://schemas.microsoft.com/office/drawing/2014/main" id="{43364B82-26F7-6846-96C9-9B4512CF1A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18176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>
            <a:extLst>
              <a:ext uri="{FF2B5EF4-FFF2-40B4-BE49-F238E27FC236}">
                <a16:creationId xmlns:a16="http://schemas.microsoft.com/office/drawing/2014/main" id="{A3835A8B-6851-7E40-811D-559AEB338D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4195" name="Rectangle 3">
            <a:extLst>
              <a:ext uri="{FF2B5EF4-FFF2-40B4-BE49-F238E27FC236}">
                <a16:creationId xmlns:a16="http://schemas.microsoft.com/office/drawing/2014/main" id="{2165F9C1-FC39-BA4A-965C-12004C06EA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06315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28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>
            <a:extLst>
              <a:ext uri="{FF2B5EF4-FFF2-40B4-BE49-F238E27FC236}">
                <a16:creationId xmlns:a16="http://schemas.microsoft.com/office/drawing/2014/main" id="{B3CA1E54-CB4E-654E-9FE2-6927E54B51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6627" name="Rectangle 3">
            <a:extLst>
              <a:ext uri="{FF2B5EF4-FFF2-40B4-BE49-F238E27FC236}">
                <a16:creationId xmlns:a16="http://schemas.microsoft.com/office/drawing/2014/main" id="{59754327-6135-4545-A34D-F8DFECDE75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63056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>
            <a:extLst>
              <a:ext uri="{FF2B5EF4-FFF2-40B4-BE49-F238E27FC236}">
                <a16:creationId xmlns:a16="http://schemas.microsoft.com/office/drawing/2014/main" id="{005C559E-31BF-E043-8600-D21A832708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5651" name="Rectangle 3">
            <a:extLst>
              <a:ext uri="{FF2B5EF4-FFF2-40B4-BE49-F238E27FC236}">
                <a16:creationId xmlns:a16="http://schemas.microsoft.com/office/drawing/2014/main" id="{1FCE4BE6-0F12-2F4A-B8B0-7ECF1931FC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18641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>
            <a:extLst>
              <a:ext uri="{FF2B5EF4-FFF2-40B4-BE49-F238E27FC236}">
                <a16:creationId xmlns:a16="http://schemas.microsoft.com/office/drawing/2014/main" id="{E32B75F3-AEC0-424B-A183-0576B0A1FE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>
            <a:extLst>
              <a:ext uri="{FF2B5EF4-FFF2-40B4-BE49-F238E27FC236}">
                <a16:creationId xmlns:a16="http://schemas.microsoft.com/office/drawing/2014/main" id="{643A6F16-0F3B-634D-AD39-E167D5D7D3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170689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Rectangle 2">
            <a:extLst>
              <a:ext uri="{FF2B5EF4-FFF2-40B4-BE49-F238E27FC236}">
                <a16:creationId xmlns:a16="http://schemas.microsoft.com/office/drawing/2014/main" id="{F1DA00F2-E8EB-1A43-B64C-3899CEEEC2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>
            <a:extLst>
              <a:ext uri="{FF2B5EF4-FFF2-40B4-BE49-F238E27FC236}">
                <a16:creationId xmlns:a16="http://schemas.microsoft.com/office/drawing/2014/main" id="{D1987237-AB43-8048-9264-C382D0BF23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25496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>
            <a:extLst>
              <a:ext uri="{FF2B5EF4-FFF2-40B4-BE49-F238E27FC236}">
                <a16:creationId xmlns:a16="http://schemas.microsoft.com/office/drawing/2014/main" id="{A22B0F91-8BB6-674B-8B4A-256687F75D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8291" name="Rectangle 3">
            <a:extLst>
              <a:ext uri="{FF2B5EF4-FFF2-40B4-BE49-F238E27FC236}">
                <a16:creationId xmlns:a16="http://schemas.microsoft.com/office/drawing/2014/main" id="{FDD76502-5C8B-F041-8B2E-15E7DD7C6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602472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>
            <a:extLst>
              <a:ext uri="{FF2B5EF4-FFF2-40B4-BE49-F238E27FC236}">
                <a16:creationId xmlns:a16="http://schemas.microsoft.com/office/drawing/2014/main" id="{55764FF0-BC80-7147-AEE7-908A3BD875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>
            <a:extLst>
              <a:ext uri="{FF2B5EF4-FFF2-40B4-BE49-F238E27FC236}">
                <a16:creationId xmlns:a16="http://schemas.microsoft.com/office/drawing/2014/main" id="{E73CCFB4-09DA-CD46-B7FE-5226C45DFF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001074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>
            <a:extLst>
              <a:ext uri="{FF2B5EF4-FFF2-40B4-BE49-F238E27FC236}">
                <a16:creationId xmlns:a16="http://schemas.microsoft.com/office/drawing/2014/main" id="{7F08B08B-0AF6-E14E-BE05-8559B71DEA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0339" name="Rectangle 3">
            <a:extLst>
              <a:ext uri="{FF2B5EF4-FFF2-40B4-BE49-F238E27FC236}">
                <a16:creationId xmlns:a16="http://schemas.microsoft.com/office/drawing/2014/main" id="{2CD949A3-A9CF-8C4A-A5AB-FC7DA39EBF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1775169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>
            <a:extLst>
              <a:ext uri="{FF2B5EF4-FFF2-40B4-BE49-F238E27FC236}">
                <a16:creationId xmlns:a16="http://schemas.microsoft.com/office/drawing/2014/main" id="{5FDA1091-26FC-5F45-B1B3-5092BFEA3D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63" name="Rectangle 3">
            <a:extLst>
              <a:ext uri="{FF2B5EF4-FFF2-40B4-BE49-F238E27FC236}">
                <a16:creationId xmlns:a16="http://schemas.microsoft.com/office/drawing/2014/main" id="{2FFDFDDC-49C4-D14F-BEAA-25563C6DFE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477631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>
            <a:extLst>
              <a:ext uri="{FF2B5EF4-FFF2-40B4-BE49-F238E27FC236}">
                <a16:creationId xmlns:a16="http://schemas.microsoft.com/office/drawing/2014/main" id="{B0C060B0-9186-4046-A333-A412EC3B82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2387" name="Rectangle 3">
            <a:extLst>
              <a:ext uri="{FF2B5EF4-FFF2-40B4-BE49-F238E27FC236}">
                <a16:creationId xmlns:a16="http://schemas.microsoft.com/office/drawing/2014/main" id="{560A564F-4C55-8B49-B265-302CE8392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203746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>
            <a:extLst>
              <a:ext uri="{FF2B5EF4-FFF2-40B4-BE49-F238E27FC236}">
                <a16:creationId xmlns:a16="http://schemas.microsoft.com/office/drawing/2014/main" id="{5D8328A4-64EE-134B-8293-8D2D45206A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>
            <a:extLst>
              <a:ext uri="{FF2B5EF4-FFF2-40B4-BE49-F238E27FC236}">
                <a16:creationId xmlns:a16="http://schemas.microsoft.com/office/drawing/2014/main" id="{8A543A54-9123-884B-9663-CB20F16B52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32113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>
            <a:extLst>
              <a:ext uri="{FF2B5EF4-FFF2-40B4-BE49-F238E27FC236}">
                <a16:creationId xmlns:a16="http://schemas.microsoft.com/office/drawing/2014/main" id="{1874EC0B-3119-A74B-BD99-C5766B77B6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>
            <a:extLst>
              <a:ext uri="{FF2B5EF4-FFF2-40B4-BE49-F238E27FC236}">
                <a16:creationId xmlns:a16="http://schemas.microsoft.com/office/drawing/2014/main" id="{6A480457-0487-A744-9163-E6F48C3EAB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4344903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>
            <a:extLst>
              <a:ext uri="{FF2B5EF4-FFF2-40B4-BE49-F238E27FC236}">
                <a16:creationId xmlns:a16="http://schemas.microsoft.com/office/drawing/2014/main" id="{920CF4D4-8C48-3248-A9D3-D1B21FC331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>
            <a:extLst>
              <a:ext uri="{FF2B5EF4-FFF2-40B4-BE49-F238E27FC236}">
                <a16:creationId xmlns:a16="http://schemas.microsoft.com/office/drawing/2014/main" id="{587C2DF5-5771-1A4F-A71E-23D4951529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892340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>
            <a:extLst>
              <a:ext uri="{FF2B5EF4-FFF2-40B4-BE49-F238E27FC236}">
                <a16:creationId xmlns:a16="http://schemas.microsoft.com/office/drawing/2014/main" id="{E82AD14A-E54E-594C-B412-9BA4454208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5459" name="Rectangle 3">
            <a:extLst>
              <a:ext uri="{FF2B5EF4-FFF2-40B4-BE49-F238E27FC236}">
                <a16:creationId xmlns:a16="http://schemas.microsoft.com/office/drawing/2014/main" id="{976845DC-8771-B848-A79A-23A783AF2D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454025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>
            <a:extLst>
              <a:ext uri="{FF2B5EF4-FFF2-40B4-BE49-F238E27FC236}">
                <a16:creationId xmlns:a16="http://schemas.microsoft.com/office/drawing/2014/main" id="{4A5D87D2-2C17-014C-8783-375FCE45C8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>
            <a:extLst>
              <a:ext uri="{FF2B5EF4-FFF2-40B4-BE49-F238E27FC236}">
                <a16:creationId xmlns:a16="http://schemas.microsoft.com/office/drawing/2014/main" id="{1FE703A4-426B-F448-B0E2-3010DBE81F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262119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>
            <a:extLst>
              <a:ext uri="{FF2B5EF4-FFF2-40B4-BE49-F238E27FC236}">
                <a16:creationId xmlns:a16="http://schemas.microsoft.com/office/drawing/2014/main" id="{4DED48F0-A216-0D46-9B2F-B62D251E86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7507" name="Rectangle 3">
            <a:extLst>
              <a:ext uri="{FF2B5EF4-FFF2-40B4-BE49-F238E27FC236}">
                <a16:creationId xmlns:a16="http://schemas.microsoft.com/office/drawing/2014/main" id="{9C5C6008-41CC-EC43-B1F3-3B3022EB60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096978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530" name="Rectangle 2">
            <a:extLst>
              <a:ext uri="{FF2B5EF4-FFF2-40B4-BE49-F238E27FC236}">
                <a16:creationId xmlns:a16="http://schemas.microsoft.com/office/drawing/2014/main" id="{9D6C8829-307E-1443-BF8D-50ED03678A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8531" name="Rectangle 3">
            <a:extLst>
              <a:ext uri="{FF2B5EF4-FFF2-40B4-BE49-F238E27FC236}">
                <a16:creationId xmlns:a16="http://schemas.microsoft.com/office/drawing/2014/main" id="{685DA354-97FC-C14D-828C-BBD2F72B4F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157405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8" name="Rectangle 2">
            <a:extLst>
              <a:ext uri="{FF2B5EF4-FFF2-40B4-BE49-F238E27FC236}">
                <a16:creationId xmlns:a16="http://schemas.microsoft.com/office/drawing/2014/main" id="{E15E4767-6C60-F842-A619-288ACA5098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0579" name="Rectangle 3">
            <a:extLst>
              <a:ext uri="{FF2B5EF4-FFF2-40B4-BE49-F238E27FC236}">
                <a16:creationId xmlns:a16="http://schemas.microsoft.com/office/drawing/2014/main" id="{A02AF459-4EA7-D347-9250-837A72A7EC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766280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>
            <a:extLst>
              <a:ext uri="{FF2B5EF4-FFF2-40B4-BE49-F238E27FC236}">
                <a16:creationId xmlns:a16="http://schemas.microsoft.com/office/drawing/2014/main" id="{1541CAEF-D292-3C48-A131-6CF0F5E844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03" name="Rectangle 3">
            <a:extLst>
              <a:ext uri="{FF2B5EF4-FFF2-40B4-BE49-F238E27FC236}">
                <a16:creationId xmlns:a16="http://schemas.microsoft.com/office/drawing/2014/main" id="{6B4D5E20-E410-854B-AD3C-33C431D319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745654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>
            <a:extLst>
              <a:ext uri="{FF2B5EF4-FFF2-40B4-BE49-F238E27FC236}">
                <a16:creationId xmlns:a16="http://schemas.microsoft.com/office/drawing/2014/main" id="{9EB32FE6-575B-C649-A30F-92226E57A1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627" name="Rectangle 3">
            <a:extLst>
              <a:ext uri="{FF2B5EF4-FFF2-40B4-BE49-F238E27FC236}">
                <a16:creationId xmlns:a16="http://schemas.microsoft.com/office/drawing/2014/main" id="{AEA5E6EF-2CD0-4F46-A7E3-1120A72FB3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52238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>
            <a:extLst>
              <a:ext uri="{FF2B5EF4-FFF2-40B4-BE49-F238E27FC236}">
                <a16:creationId xmlns:a16="http://schemas.microsoft.com/office/drawing/2014/main" id="{1D9ECAE5-8EF2-1248-90A7-6562D95A9A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3651" name="Rectangle 3">
            <a:extLst>
              <a:ext uri="{FF2B5EF4-FFF2-40B4-BE49-F238E27FC236}">
                <a16:creationId xmlns:a16="http://schemas.microsoft.com/office/drawing/2014/main" id="{130063D2-5ED0-0B49-A1B4-869B188BF2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25705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>
            <a:extLst>
              <a:ext uri="{FF2B5EF4-FFF2-40B4-BE49-F238E27FC236}">
                <a16:creationId xmlns:a16="http://schemas.microsoft.com/office/drawing/2014/main" id="{4B24F554-F7F1-8B4C-BBEC-43630266AF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>
            <a:extLst>
              <a:ext uri="{FF2B5EF4-FFF2-40B4-BE49-F238E27FC236}">
                <a16:creationId xmlns:a16="http://schemas.microsoft.com/office/drawing/2014/main" id="{6CFF90FB-2290-4F40-A364-577F4085E1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11489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>
            <a:extLst>
              <a:ext uri="{FF2B5EF4-FFF2-40B4-BE49-F238E27FC236}">
                <a16:creationId xmlns:a16="http://schemas.microsoft.com/office/drawing/2014/main" id="{B900CC55-10E1-B641-8F8E-BB63787316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7811" name="Rectangle 3">
            <a:extLst>
              <a:ext uri="{FF2B5EF4-FFF2-40B4-BE49-F238E27FC236}">
                <a16:creationId xmlns:a16="http://schemas.microsoft.com/office/drawing/2014/main" id="{5EBAB787-0FBF-A944-8BD3-5B5D3E3C6C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638267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>
            <a:extLst>
              <a:ext uri="{FF2B5EF4-FFF2-40B4-BE49-F238E27FC236}">
                <a16:creationId xmlns:a16="http://schemas.microsoft.com/office/drawing/2014/main" id="{855553B6-CBC6-324E-84DB-38BBB63938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5699" name="Rectangle 3">
            <a:extLst>
              <a:ext uri="{FF2B5EF4-FFF2-40B4-BE49-F238E27FC236}">
                <a16:creationId xmlns:a16="http://schemas.microsoft.com/office/drawing/2014/main" id="{A26EB5BD-CD50-AD43-BC59-DDB687A124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72217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>
            <a:extLst>
              <a:ext uri="{FF2B5EF4-FFF2-40B4-BE49-F238E27FC236}">
                <a16:creationId xmlns:a16="http://schemas.microsoft.com/office/drawing/2014/main" id="{9B57E448-9F2A-E34A-8D6A-08E9315DC5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6723" name="Rectangle 3">
            <a:extLst>
              <a:ext uri="{FF2B5EF4-FFF2-40B4-BE49-F238E27FC236}">
                <a16:creationId xmlns:a16="http://schemas.microsoft.com/office/drawing/2014/main" id="{F99D0F7A-EDC3-2D44-B49B-4CD2779A0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656749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>
            <a:extLst>
              <a:ext uri="{FF2B5EF4-FFF2-40B4-BE49-F238E27FC236}">
                <a16:creationId xmlns:a16="http://schemas.microsoft.com/office/drawing/2014/main" id="{1D810865-C251-FF4D-B08B-A293881CD5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7747" name="Rectangle 3">
            <a:extLst>
              <a:ext uri="{FF2B5EF4-FFF2-40B4-BE49-F238E27FC236}">
                <a16:creationId xmlns:a16="http://schemas.microsoft.com/office/drawing/2014/main" id="{A382CF59-8353-1F44-8CC7-D56A198E96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419483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>
            <a:extLst>
              <a:ext uri="{FF2B5EF4-FFF2-40B4-BE49-F238E27FC236}">
                <a16:creationId xmlns:a16="http://schemas.microsoft.com/office/drawing/2014/main" id="{B7CEBA2E-38EA-2344-B693-0387B345A4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>
            <a:extLst>
              <a:ext uri="{FF2B5EF4-FFF2-40B4-BE49-F238E27FC236}">
                <a16:creationId xmlns:a16="http://schemas.microsoft.com/office/drawing/2014/main" id="{05741E44-E468-7042-B30B-2F5FE06505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644536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>
            <a:extLst>
              <a:ext uri="{FF2B5EF4-FFF2-40B4-BE49-F238E27FC236}">
                <a16:creationId xmlns:a16="http://schemas.microsoft.com/office/drawing/2014/main" id="{48496078-271B-594E-B9F5-9136383573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9795" name="Rectangle 3">
            <a:extLst>
              <a:ext uri="{FF2B5EF4-FFF2-40B4-BE49-F238E27FC236}">
                <a16:creationId xmlns:a16="http://schemas.microsoft.com/office/drawing/2014/main" id="{CF10DE69-9C8F-3C42-8F06-142296E55A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949500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>
            <a:extLst>
              <a:ext uri="{FF2B5EF4-FFF2-40B4-BE49-F238E27FC236}">
                <a16:creationId xmlns:a16="http://schemas.microsoft.com/office/drawing/2014/main" id="{FCEDF8F8-4FE7-EF4F-A89C-64C389EB12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0819" name="Rectangle 3">
            <a:extLst>
              <a:ext uri="{FF2B5EF4-FFF2-40B4-BE49-F238E27FC236}">
                <a16:creationId xmlns:a16="http://schemas.microsoft.com/office/drawing/2014/main" id="{1E68F374-E478-9F47-972C-555D66B687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793515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2" name="Rectangle 2">
            <a:extLst>
              <a:ext uri="{FF2B5EF4-FFF2-40B4-BE49-F238E27FC236}">
                <a16:creationId xmlns:a16="http://schemas.microsoft.com/office/drawing/2014/main" id="{4AC50939-2422-4F42-B879-3E1774CC6D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43" name="Rectangle 3">
            <a:extLst>
              <a:ext uri="{FF2B5EF4-FFF2-40B4-BE49-F238E27FC236}">
                <a16:creationId xmlns:a16="http://schemas.microsoft.com/office/drawing/2014/main" id="{4CF26BCF-9B7A-3442-B66C-9D4C8D5B2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99025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>
            <a:extLst>
              <a:ext uri="{FF2B5EF4-FFF2-40B4-BE49-F238E27FC236}">
                <a16:creationId xmlns:a16="http://schemas.microsoft.com/office/drawing/2014/main" id="{CC6A18D9-9FA5-D14C-AB63-A62B04AB4A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8835" name="Rectangle 3">
            <a:extLst>
              <a:ext uri="{FF2B5EF4-FFF2-40B4-BE49-F238E27FC236}">
                <a16:creationId xmlns:a16="http://schemas.microsoft.com/office/drawing/2014/main" id="{878D868B-0E25-054A-AE1B-B41AD7EDCB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50455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>
            <a:extLst>
              <a:ext uri="{FF2B5EF4-FFF2-40B4-BE49-F238E27FC236}">
                <a16:creationId xmlns:a16="http://schemas.microsoft.com/office/drawing/2014/main" id="{D40FE9EA-0ADF-7143-A0F1-FD99366121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9859" name="Rectangle 3">
            <a:extLst>
              <a:ext uri="{FF2B5EF4-FFF2-40B4-BE49-F238E27FC236}">
                <a16:creationId xmlns:a16="http://schemas.microsoft.com/office/drawing/2014/main" id="{E2E5CA60-350F-2744-86E8-483BF72F02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39738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>
            <a:extLst>
              <a:ext uri="{FF2B5EF4-FFF2-40B4-BE49-F238E27FC236}">
                <a16:creationId xmlns:a16="http://schemas.microsoft.com/office/drawing/2014/main" id="{6BD3D749-926F-244E-AC04-D71AB5A815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883" name="Rectangle 3">
            <a:extLst>
              <a:ext uri="{FF2B5EF4-FFF2-40B4-BE49-F238E27FC236}">
                <a16:creationId xmlns:a16="http://schemas.microsoft.com/office/drawing/2014/main" id="{F68EAA28-5357-554E-BB64-AF6E2ECFA3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16458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>
            <a:extLst>
              <a:ext uri="{FF2B5EF4-FFF2-40B4-BE49-F238E27FC236}">
                <a16:creationId xmlns:a16="http://schemas.microsoft.com/office/drawing/2014/main" id="{72E255D8-AA3B-D044-B3DB-70ECC93BB8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1907" name="Rectangle 3">
            <a:extLst>
              <a:ext uri="{FF2B5EF4-FFF2-40B4-BE49-F238E27FC236}">
                <a16:creationId xmlns:a16="http://schemas.microsoft.com/office/drawing/2014/main" id="{0FEBD8CF-D724-E04A-9A8F-872D6FC0A5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50210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>
            <a:extLst>
              <a:ext uri="{FF2B5EF4-FFF2-40B4-BE49-F238E27FC236}">
                <a16:creationId xmlns:a16="http://schemas.microsoft.com/office/drawing/2014/main" id="{C61118EE-539A-DE45-B518-E05D32D43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3955" name="Rectangle 3">
            <a:extLst>
              <a:ext uri="{FF2B5EF4-FFF2-40B4-BE49-F238E27FC236}">
                <a16:creationId xmlns:a16="http://schemas.microsoft.com/office/drawing/2014/main" id="{930208C0-BA9B-C841-98DF-8DD8C22D58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66398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5">
            <a:extLst>
              <a:ext uri="{FF2B5EF4-FFF2-40B4-BE49-F238E27FC236}">
                <a16:creationId xmlns:a16="http://schemas.microsoft.com/office/drawing/2014/main" id="{79F24521-9377-E947-AC4A-00209D5801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6">
            <a:extLst>
              <a:ext uri="{FF2B5EF4-FFF2-40B4-BE49-F238E27FC236}">
                <a16:creationId xmlns:a16="http://schemas.microsoft.com/office/drawing/2014/main" id="{B83BC01B-1C64-8544-A390-116BC01604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7">
            <a:extLst>
              <a:ext uri="{FF2B5EF4-FFF2-40B4-BE49-F238E27FC236}">
                <a16:creationId xmlns:a16="http://schemas.microsoft.com/office/drawing/2014/main" id="{F8D779E2-F842-8047-BC21-B8A6525951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06E56-3E8F-6743-8D09-86D8FC5C93AA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69539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9025" y="165562"/>
            <a:ext cx="876594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89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50335">
              <a:spcBef>
                <a:spcPts val="129"/>
              </a:spcBef>
            </a:pPr>
            <a:fld id="{81D60167-4931-47E6-BA6A-407CBD079E47}" type="slidenum">
              <a:rPr lang="de-DE" spc="-10" smtClean="0"/>
              <a:pPr marL="50335">
                <a:spcBef>
                  <a:spcPts val="129"/>
                </a:spcBef>
              </a:pPr>
              <a:t>‹#›</a:t>
            </a:fld>
            <a:r>
              <a:rPr lang="de-DE" spc="-10"/>
              <a:t> /</a:t>
            </a:r>
            <a:r>
              <a:rPr lang="de-DE" spc="-139"/>
              <a:t> </a:t>
            </a:r>
            <a:r>
              <a:rPr lang="de-DE" spc="-10"/>
              <a:t>27</a:t>
            </a:r>
            <a:endParaRPr lang="de-DE" spc="-10" dirty="0"/>
          </a:p>
        </p:txBody>
      </p:sp>
    </p:spTree>
    <p:extLst>
      <p:ext uri="{BB962C8B-B14F-4D97-AF65-F5344CB8AC3E}">
        <p14:creationId xmlns:p14="http://schemas.microsoft.com/office/powerpoint/2010/main" val="117703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808D2-7A51-E348-9CA9-4129B9DE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7032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9E26C-E477-1346-B71F-D0DEBB2F7C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263" y="1412875"/>
            <a:ext cx="3894137" cy="47815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B6057E-EB27-C24A-92CA-BF9ECE189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22800" y="1412875"/>
            <a:ext cx="3895725" cy="47815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86016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1B6E9-C768-FF46-8397-22E71DE16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7032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1BB8F-9CD5-6E4E-B6CE-7048398978A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76263" y="1412875"/>
            <a:ext cx="3894137" cy="47815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12484A-DFAC-3A41-9A09-29D2FB497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2800" y="1412875"/>
            <a:ext cx="3895725" cy="47815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06079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7" r:id="rId3"/>
    <p:sldLayoutId id="2147483878" r:id="rId4"/>
    <p:sldLayoutId id="2147483880" r:id="rId5"/>
    <p:sldLayoutId id="2147483881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fis.uni-luebeck.de/~moeller/publist-sts-pw-and-m/source/papers/2013/luethke13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okbel@cs.umn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ref@cs.purdue.edu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Non-Standard-Datenbanken</a:t>
            </a:r>
            <a:br>
              <a:rPr lang="de-DE" sz="3600" b="1" dirty="0">
                <a:cs typeface="+mj-cs"/>
              </a:rPr>
            </a:br>
            <a:r>
              <a:rPr lang="de-DE" sz="3600" b="1" dirty="0">
                <a:cs typeface="+mj-cs"/>
              </a:rPr>
              <a:t>und Data Mining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6678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en" sz="2400" dirty="0">
                <a:cs typeface="+mn-cs"/>
              </a:rPr>
              <a:t>Probabilistic </a:t>
            </a:r>
            <a:r>
              <a:rPr lang="en" sz="2400" dirty="0" err="1">
                <a:cs typeface="+mn-cs"/>
              </a:rPr>
              <a:t>Spatio</a:t>
            </a:r>
            <a:r>
              <a:rPr lang="en" sz="2400" dirty="0">
                <a:cs typeface="+mn-cs"/>
              </a:rPr>
              <a:t>-Temporal </a:t>
            </a:r>
            <a:br>
              <a:rPr lang="en" sz="2400" dirty="0">
                <a:cs typeface="+mn-cs"/>
              </a:rPr>
            </a:br>
            <a:r>
              <a:rPr lang="en" sz="2400" dirty="0">
                <a:cs typeface="+mn-cs"/>
              </a:rPr>
              <a:t>Databases and Streams</a:t>
            </a:r>
            <a:endParaRPr lang="de-DE" sz="2400" dirty="0">
              <a:cs typeface="+mn-cs"/>
            </a:endParaRP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74" name="Line 46">
            <a:extLst>
              <a:ext uri="{FF2B5EF4-FFF2-40B4-BE49-F238E27FC236}">
                <a16:creationId xmlns:a16="http://schemas.microsoft.com/office/drawing/2014/main" id="{3DDB7BE3-EC00-684A-A8F4-085D2BA2D2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2700" y="4122738"/>
            <a:ext cx="7010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4930" name="Rectangle 2">
            <a:extLst>
              <a:ext uri="{FF2B5EF4-FFF2-40B4-BE49-F238E27FC236}">
                <a16:creationId xmlns:a16="http://schemas.microsoft.com/office/drawing/2014/main" id="{6D8ACA15-E220-F340-B05E-83BC6F7110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3200" dirty="0"/>
              <a:t>Multi-Version Index Structures (MVR-Trees)</a:t>
            </a:r>
          </a:p>
        </p:txBody>
      </p:sp>
      <p:sp>
        <p:nvSpPr>
          <p:cNvPr id="764931" name="Rectangle 3">
            <a:extLst>
              <a:ext uri="{FF2B5EF4-FFF2-40B4-BE49-F238E27FC236}">
                <a16:creationId xmlns:a16="http://schemas.microsoft.com/office/drawing/2014/main" id="{52532C1F-1AD0-CE4F-B195-68737DE191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4624" y="1196752"/>
            <a:ext cx="8789983" cy="1276574"/>
          </a:xfrm>
        </p:spPr>
        <p:txBody>
          <a:bodyPr/>
          <a:lstStyle/>
          <a:p>
            <a:r>
              <a:rPr lang="en-US" altLang="de-DE" sz="2200" dirty="0"/>
              <a:t>Maintain an R-tree for each time instance (aka historical r-tree, </a:t>
            </a:r>
            <a:r>
              <a:rPr lang="en-US" altLang="de-DE" sz="2200" dirty="0">
                <a:solidFill>
                  <a:srgbClr val="081BFF"/>
                </a:solidFill>
              </a:rPr>
              <a:t>HR-tree</a:t>
            </a:r>
            <a:r>
              <a:rPr lang="en-US" altLang="de-DE" sz="2200" dirty="0"/>
              <a:t>)</a:t>
            </a:r>
          </a:p>
          <a:p>
            <a:r>
              <a:rPr lang="en-US" altLang="de-DE" sz="2200" dirty="0"/>
              <a:t>R-tree nodes that are not changed across consecutive time instances are linked together (remove redundancies: </a:t>
            </a:r>
            <a:r>
              <a:rPr lang="en-US" altLang="de-DE" sz="2200" dirty="0">
                <a:solidFill>
                  <a:srgbClr val="081BFF"/>
                </a:solidFill>
              </a:rPr>
              <a:t>MVR-tree</a:t>
            </a:r>
            <a:r>
              <a:rPr lang="en-US" altLang="de-DE" sz="2200" dirty="0"/>
              <a:t>)</a:t>
            </a:r>
          </a:p>
        </p:txBody>
      </p:sp>
      <p:sp>
        <p:nvSpPr>
          <p:cNvPr id="764966" name="Text Box 38">
            <a:extLst>
              <a:ext uri="{FF2B5EF4-FFF2-40B4-BE49-F238E27FC236}">
                <a16:creationId xmlns:a16="http://schemas.microsoft.com/office/drawing/2014/main" id="{28C5D305-5672-884B-88AD-946C70DD2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6463" y="2687638"/>
            <a:ext cx="1568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600" b="1">
                <a:solidFill>
                  <a:schemeClr val="tx2"/>
                </a:solidFill>
              </a:rPr>
              <a:t>Timestamp 1</a:t>
            </a:r>
          </a:p>
        </p:txBody>
      </p:sp>
      <p:grpSp>
        <p:nvGrpSpPr>
          <p:cNvPr id="764973" name="Group 45">
            <a:extLst>
              <a:ext uri="{FF2B5EF4-FFF2-40B4-BE49-F238E27FC236}">
                <a16:creationId xmlns:a16="http://schemas.microsoft.com/office/drawing/2014/main" id="{796585D0-4FB8-8A49-A067-7C50814CE809}"/>
              </a:ext>
            </a:extLst>
          </p:cNvPr>
          <p:cNvGrpSpPr>
            <a:grpSpLocks/>
          </p:cNvGrpSpPr>
          <p:nvPr/>
        </p:nvGrpSpPr>
        <p:grpSpPr bwMode="auto">
          <a:xfrm>
            <a:off x="1776413" y="3192463"/>
            <a:ext cx="5819775" cy="490537"/>
            <a:chOff x="1551" y="1861"/>
            <a:chExt cx="3666" cy="309"/>
          </a:xfrm>
        </p:grpSpPr>
        <p:sp>
          <p:nvSpPr>
            <p:cNvPr id="764951" name="Line 23">
              <a:extLst>
                <a:ext uri="{FF2B5EF4-FFF2-40B4-BE49-F238E27FC236}">
                  <a16:creationId xmlns:a16="http://schemas.microsoft.com/office/drawing/2014/main" id="{CD328DF1-26EA-6547-8139-13FB66815C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1" y="1861"/>
              <a:ext cx="0" cy="13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4967" name="Line 39">
              <a:extLst>
                <a:ext uri="{FF2B5EF4-FFF2-40B4-BE49-F238E27FC236}">
                  <a16:creationId xmlns:a16="http://schemas.microsoft.com/office/drawing/2014/main" id="{C7D70BE3-D05C-E746-A092-F244BE635B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51" y="1994"/>
              <a:ext cx="366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4970" name="Line 42">
              <a:extLst>
                <a:ext uri="{FF2B5EF4-FFF2-40B4-BE49-F238E27FC236}">
                  <a16:creationId xmlns:a16="http://schemas.microsoft.com/office/drawing/2014/main" id="{0EA12B71-CE54-254D-989F-0D9ABADA5F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9" y="1994"/>
              <a:ext cx="0" cy="16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4971" name="Line 43">
              <a:extLst>
                <a:ext uri="{FF2B5EF4-FFF2-40B4-BE49-F238E27FC236}">
                  <a16:creationId xmlns:a16="http://schemas.microsoft.com/office/drawing/2014/main" id="{224BB1CE-1741-124C-9831-340ED9FDA1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7" y="2002"/>
              <a:ext cx="0" cy="16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4972" name="Line 44">
              <a:extLst>
                <a:ext uri="{FF2B5EF4-FFF2-40B4-BE49-F238E27FC236}">
                  <a16:creationId xmlns:a16="http://schemas.microsoft.com/office/drawing/2014/main" id="{6B649EE6-6EAE-164D-ABEC-EA5B878523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7" y="1998"/>
              <a:ext cx="0" cy="16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764991" name="Group 63">
            <a:extLst>
              <a:ext uri="{FF2B5EF4-FFF2-40B4-BE49-F238E27FC236}">
                <a16:creationId xmlns:a16="http://schemas.microsoft.com/office/drawing/2014/main" id="{FD54300B-2C3D-B54E-97BC-5EF08D3F9409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2689225"/>
            <a:ext cx="3887788" cy="1260475"/>
            <a:chOff x="862" y="1694"/>
            <a:chExt cx="2449" cy="794"/>
          </a:xfrm>
        </p:grpSpPr>
        <p:grpSp>
          <p:nvGrpSpPr>
            <p:cNvPr id="764990" name="Group 62">
              <a:extLst>
                <a:ext uri="{FF2B5EF4-FFF2-40B4-BE49-F238E27FC236}">
                  <a16:creationId xmlns:a16="http://schemas.microsoft.com/office/drawing/2014/main" id="{9E38B64C-8153-CD4E-AE39-E47E830DD1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54" y="2099"/>
              <a:ext cx="1671" cy="239"/>
              <a:chOff x="1254" y="2099"/>
              <a:chExt cx="1671" cy="239"/>
            </a:xfrm>
          </p:grpSpPr>
          <p:sp>
            <p:nvSpPr>
              <p:cNvPr id="764946" name="Line 18">
                <a:extLst>
                  <a:ext uri="{FF2B5EF4-FFF2-40B4-BE49-F238E27FC236}">
                    <a16:creationId xmlns:a16="http://schemas.microsoft.com/office/drawing/2014/main" id="{B8A8F3EF-7A46-1E4E-9A94-E5E6A2AE5B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5" y="2099"/>
                <a:ext cx="0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64947" name="Line 19">
                <a:extLst>
                  <a:ext uri="{FF2B5EF4-FFF2-40B4-BE49-F238E27FC236}">
                    <a16:creationId xmlns:a16="http://schemas.microsoft.com/office/drawing/2014/main" id="{B09E8F06-CE2F-FB44-9CCB-A2EF605541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54" y="2201"/>
                <a:ext cx="166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64948" name="Line 20">
                <a:extLst>
                  <a:ext uri="{FF2B5EF4-FFF2-40B4-BE49-F238E27FC236}">
                    <a16:creationId xmlns:a16="http://schemas.microsoft.com/office/drawing/2014/main" id="{636A623F-8E5D-CC4E-97C8-22B739482C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7" y="2202"/>
                <a:ext cx="0" cy="1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64949" name="Line 21">
                <a:extLst>
                  <a:ext uri="{FF2B5EF4-FFF2-40B4-BE49-F238E27FC236}">
                    <a16:creationId xmlns:a16="http://schemas.microsoft.com/office/drawing/2014/main" id="{0D3A77BA-B7E0-F044-866D-ABF29A5891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5" y="2206"/>
                <a:ext cx="0" cy="1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764989" name="Group 61">
              <a:extLst>
                <a:ext uri="{FF2B5EF4-FFF2-40B4-BE49-F238E27FC236}">
                  <a16:creationId xmlns:a16="http://schemas.microsoft.com/office/drawing/2014/main" id="{57ABCAAC-401B-A841-BDD9-AFEB3A4300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2" y="1694"/>
              <a:ext cx="2449" cy="794"/>
              <a:chOff x="862" y="1694"/>
              <a:chExt cx="2449" cy="794"/>
            </a:xfrm>
          </p:grpSpPr>
          <p:sp>
            <p:nvSpPr>
              <p:cNvPr id="764942" name="Rectangle 14">
                <a:extLst>
                  <a:ext uri="{FF2B5EF4-FFF2-40B4-BE49-F238E27FC236}">
                    <a16:creationId xmlns:a16="http://schemas.microsoft.com/office/drawing/2014/main" id="{F9CD419D-BC50-DA45-9188-1B194DE9D8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2" y="2308"/>
                <a:ext cx="763" cy="179"/>
              </a:xfrm>
              <a:prstGeom prst="rect">
                <a:avLst/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64940" name="Rectangle 12">
                <a:extLst>
                  <a:ext uri="{FF2B5EF4-FFF2-40B4-BE49-F238E27FC236}">
                    <a16:creationId xmlns:a16="http://schemas.microsoft.com/office/drawing/2014/main" id="{4C8EDDE7-F0DC-F348-88A0-098E93EAF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3" y="1917"/>
                <a:ext cx="763" cy="179"/>
              </a:xfrm>
              <a:prstGeom prst="rect">
                <a:avLst/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64961" name="Text Box 33">
                <a:extLst>
                  <a:ext uri="{FF2B5EF4-FFF2-40B4-BE49-F238E27FC236}">
                    <a16:creationId xmlns:a16="http://schemas.microsoft.com/office/drawing/2014/main" id="{7E875CB6-C6A4-7341-B8BB-9EFA839C9A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3" y="1694"/>
                <a:ext cx="98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de-DE" sz="1600" b="1">
                    <a:solidFill>
                      <a:schemeClr val="tx2"/>
                    </a:solidFill>
                  </a:rPr>
                  <a:t>Timestamp 0</a:t>
                </a:r>
              </a:p>
            </p:txBody>
          </p:sp>
          <p:sp>
            <p:nvSpPr>
              <p:cNvPr id="764941" name="Rectangle 13">
                <a:extLst>
                  <a:ext uri="{FF2B5EF4-FFF2-40B4-BE49-F238E27FC236}">
                    <a16:creationId xmlns:a16="http://schemas.microsoft.com/office/drawing/2014/main" id="{48C3F268-28C8-D545-A330-3B8B280EC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305"/>
                <a:ext cx="763" cy="179"/>
              </a:xfrm>
              <a:prstGeom prst="rect">
                <a:avLst/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64955" name="Rectangle 27">
                <a:extLst>
                  <a:ext uri="{FF2B5EF4-FFF2-40B4-BE49-F238E27FC236}">
                    <a16:creationId xmlns:a16="http://schemas.microsoft.com/office/drawing/2014/main" id="{352691F6-D8C3-164A-907E-C2C7E45BE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8" y="2309"/>
                <a:ext cx="763" cy="179"/>
              </a:xfrm>
              <a:prstGeom prst="rect">
                <a:avLst/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64956" name="Rectangle 28">
            <a:extLst>
              <a:ext uri="{FF2B5EF4-FFF2-40B4-BE49-F238E27FC236}">
                <a16:creationId xmlns:a16="http://schemas.microsoft.com/office/drawing/2014/main" id="{597DBC12-65A6-2641-901B-664A5C729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1988" y="3684588"/>
            <a:ext cx="1211262" cy="284162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4957" name="Rectangle 29">
            <a:extLst>
              <a:ext uri="{FF2B5EF4-FFF2-40B4-BE49-F238E27FC236}">
                <a16:creationId xmlns:a16="http://schemas.microsoft.com/office/drawing/2014/main" id="{4C987577-3D8B-7541-9975-8BC3BAD24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4350" y="3673475"/>
            <a:ext cx="1211263" cy="284163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4964" name="Rectangle 36">
            <a:extLst>
              <a:ext uri="{FF2B5EF4-FFF2-40B4-BE49-F238E27FC236}">
                <a16:creationId xmlns:a16="http://schemas.microsoft.com/office/drawing/2014/main" id="{01BB866C-88DF-2348-93A4-C2B4D20D9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9813" y="2998788"/>
            <a:ext cx="1211262" cy="284162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64986" name="Group 58">
            <a:extLst>
              <a:ext uri="{FF2B5EF4-FFF2-40B4-BE49-F238E27FC236}">
                <a16:creationId xmlns:a16="http://schemas.microsoft.com/office/drawing/2014/main" id="{4658C637-1F47-C348-B297-99B3BDA09CD7}"/>
              </a:ext>
            </a:extLst>
          </p:cNvPr>
          <p:cNvGrpSpPr>
            <a:grpSpLocks/>
          </p:cNvGrpSpPr>
          <p:nvPr/>
        </p:nvGrpSpPr>
        <p:grpSpPr bwMode="auto">
          <a:xfrm>
            <a:off x="1819275" y="3941763"/>
            <a:ext cx="5800725" cy="1304925"/>
            <a:chOff x="1146" y="2483"/>
            <a:chExt cx="3654" cy="822"/>
          </a:xfrm>
        </p:grpSpPr>
        <p:sp>
          <p:nvSpPr>
            <p:cNvPr id="764984" name="Line 56">
              <a:extLst>
                <a:ext uri="{FF2B5EF4-FFF2-40B4-BE49-F238E27FC236}">
                  <a16:creationId xmlns:a16="http://schemas.microsoft.com/office/drawing/2014/main" id="{2C69623D-8343-A64F-BCD5-2FB642DD00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38" y="2483"/>
              <a:ext cx="807" cy="21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4963" name="Text Box 35">
              <a:extLst>
                <a:ext uri="{FF2B5EF4-FFF2-40B4-BE49-F238E27FC236}">
                  <a16:creationId xmlns:a16="http://schemas.microsoft.com/office/drawing/2014/main" id="{B89FB13B-F276-8548-8B50-DDCE77D82F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898" y="2846"/>
              <a:ext cx="70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de-DE" sz="1600" b="1" dirty="0">
                  <a:solidFill>
                    <a:srgbClr val="0000CC"/>
                  </a:solidFill>
                </a:rPr>
                <a:t>3D R-tree</a:t>
              </a:r>
            </a:p>
          </p:txBody>
        </p:sp>
        <p:sp>
          <p:nvSpPr>
            <p:cNvPr id="764975" name="Rectangle 47">
              <a:extLst>
                <a:ext uri="{FF2B5EF4-FFF2-40B4-BE49-F238E27FC236}">
                  <a16:creationId xmlns:a16="http://schemas.microsoft.com/office/drawing/2014/main" id="{593F6CF7-823C-FB40-BD38-CE446A1C5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" y="3031"/>
              <a:ext cx="763" cy="179"/>
            </a:xfrm>
            <a:prstGeom prst="rect">
              <a:avLst/>
            </a:prstGeom>
            <a:solidFill>
              <a:srgbClr val="CCFFFF"/>
            </a:solidFill>
            <a:ln w="1905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4976" name="Rectangle 48">
              <a:extLst>
                <a:ext uri="{FF2B5EF4-FFF2-40B4-BE49-F238E27FC236}">
                  <a16:creationId xmlns:a16="http://schemas.microsoft.com/office/drawing/2014/main" id="{CE8CF496-93D7-5542-8ACC-EB9FE2F49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" y="2698"/>
              <a:ext cx="763" cy="179"/>
            </a:xfrm>
            <a:prstGeom prst="rect">
              <a:avLst/>
            </a:prstGeom>
            <a:solidFill>
              <a:srgbClr val="CCFFFF"/>
            </a:solidFill>
            <a:ln w="1905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4977" name="Rectangle 49">
              <a:extLst>
                <a:ext uri="{FF2B5EF4-FFF2-40B4-BE49-F238E27FC236}">
                  <a16:creationId xmlns:a16="http://schemas.microsoft.com/office/drawing/2014/main" id="{6DB278C4-2C6A-E84B-A600-D0E3783E3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3" y="2707"/>
              <a:ext cx="763" cy="179"/>
            </a:xfrm>
            <a:prstGeom prst="rect">
              <a:avLst/>
            </a:prstGeom>
            <a:solidFill>
              <a:srgbClr val="CCFFFF"/>
            </a:solidFill>
            <a:ln w="1905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4978" name="Line 50">
              <a:extLst>
                <a:ext uri="{FF2B5EF4-FFF2-40B4-BE49-F238E27FC236}">
                  <a16:creationId xmlns:a16="http://schemas.microsoft.com/office/drawing/2014/main" id="{7E466649-CC2E-D24C-9AB8-E57EFAA0DB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58" y="2886"/>
              <a:ext cx="432" cy="144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4979" name="Line 51">
              <a:extLst>
                <a:ext uri="{FF2B5EF4-FFF2-40B4-BE49-F238E27FC236}">
                  <a16:creationId xmlns:a16="http://schemas.microsoft.com/office/drawing/2014/main" id="{4224A6CB-0F76-BA43-8290-2A5DB33EB2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85" y="2867"/>
              <a:ext cx="518" cy="173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4980" name="Line 52">
              <a:extLst>
                <a:ext uri="{FF2B5EF4-FFF2-40B4-BE49-F238E27FC236}">
                  <a16:creationId xmlns:a16="http://schemas.microsoft.com/office/drawing/2014/main" id="{A80B7757-F989-0E43-ABE3-900AFD20CB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8" y="2493"/>
              <a:ext cx="912" cy="21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4981" name="Line 53">
              <a:extLst>
                <a:ext uri="{FF2B5EF4-FFF2-40B4-BE49-F238E27FC236}">
                  <a16:creationId xmlns:a16="http://schemas.microsoft.com/office/drawing/2014/main" id="{428869A6-05A7-B04D-B6D3-C222D78930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" y="2493"/>
              <a:ext cx="192" cy="21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4982" name="Line 54">
              <a:extLst>
                <a:ext uri="{FF2B5EF4-FFF2-40B4-BE49-F238E27FC236}">
                  <a16:creationId xmlns:a16="http://schemas.microsoft.com/office/drawing/2014/main" id="{57B9580D-BD63-E14D-A89F-BB3D84D5EF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7" y="2502"/>
              <a:ext cx="471" cy="19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4983" name="Line 55">
              <a:extLst>
                <a:ext uri="{FF2B5EF4-FFF2-40B4-BE49-F238E27FC236}">
                  <a16:creationId xmlns:a16="http://schemas.microsoft.com/office/drawing/2014/main" id="{44E2107B-A94C-BA46-BECB-243E98C3DD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93" y="2483"/>
              <a:ext cx="153" cy="20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4985" name="AutoShape 57">
              <a:extLst>
                <a:ext uri="{FF2B5EF4-FFF2-40B4-BE49-F238E27FC236}">
                  <a16:creationId xmlns:a16="http://schemas.microsoft.com/office/drawing/2014/main" id="{85403414-EA46-2C4D-83DE-AE7AD6EF6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3" y="2675"/>
              <a:ext cx="163" cy="557"/>
            </a:xfrm>
            <a:prstGeom prst="leftBrace">
              <a:avLst>
                <a:gd name="adj1" fmla="val 28476"/>
                <a:gd name="adj2" fmla="val 50088"/>
              </a:avLst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64987" name="Rectangle 59">
            <a:extLst>
              <a:ext uri="{FF2B5EF4-FFF2-40B4-BE49-F238E27FC236}">
                <a16:creationId xmlns:a16="http://schemas.microsoft.com/office/drawing/2014/main" id="{3A55CC89-2BB1-404F-8E7F-AB87CF5AD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8" y="5408613"/>
            <a:ext cx="866933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 dirty="0">
                <a:latin typeface="+mn-lt"/>
              </a:rPr>
              <a:t>A multi-version R-tree can be combined with a 3D-R-tree to support interval queries (combination is called MV3R-Tree)</a:t>
            </a:r>
          </a:p>
        </p:txBody>
      </p:sp>
      <p:sp>
        <p:nvSpPr>
          <p:cNvPr id="764965" name="Rectangle 37">
            <a:extLst>
              <a:ext uri="{FF2B5EF4-FFF2-40B4-BE49-F238E27FC236}">
                <a16:creationId xmlns:a16="http://schemas.microsoft.com/office/drawing/2014/main" id="{381F6EB5-2B73-AE44-9EC5-63C6B4569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3671888"/>
            <a:ext cx="1241425" cy="298450"/>
          </a:xfrm>
          <a:prstGeom prst="rect">
            <a:avLst/>
          </a:prstGeom>
          <a:solidFill>
            <a:srgbClr val="FFFF99">
              <a:alpha val="70000"/>
            </a:srgbClr>
          </a:solidFill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0575C18-BF6D-AB4F-A62A-70E73E72E920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C2A5BA-49F5-1D49-9AD5-8CF172F5A56D}"/>
              </a:ext>
            </a:extLst>
          </p:cNvPr>
          <p:cNvSpPr/>
          <p:nvPr/>
        </p:nvSpPr>
        <p:spPr>
          <a:xfrm>
            <a:off x="2184400" y="6208493"/>
            <a:ext cx="48275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err="1">
                <a:solidFill>
                  <a:srgbClr val="081BFF"/>
                </a:solidFill>
              </a:rPr>
              <a:t>Yufei</a:t>
            </a:r>
            <a:r>
              <a:rPr lang="de-DE" sz="1100" dirty="0">
                <a:solidFill>
                  <a:srgbClr val="081BFF"/>
                </a:solidFill>
              </a:rPr>
              <a:t> Tao </a:t>
            </a:r>
            <a:r>
              <a:rPr lang="de-DE" sz="1100" dirty="0" err="1">
                <a:solidFill>
                  <a:srgbClr val="081BFF"/>
                </a:solidFill>
              </a:rPr>
              <a:t>and</a:t>
            </a:r>
            <a:r>
              <a:rPr lang="de-DE" sz="1100" dirty="0">
                <a:solidFill>
                  <a:srgbClr val="081BFF"/>
                </a:solidFill>
              </a:rPr>
              <a:t> Dimitris </a:t>
            </a:r>
            <a:r>
              <a:rPr lang="de-DE" sz="1100" dirty="0" err="1">
                <a:solidFill>
                  <a:srgbClr val="081BFF"/>
                </a:solidFill>
              </a:rPr>
              <a:t>Papadias</a:t>
            </a:r>
            <a:r>
              <a:rPr lang="de-DE" sz="1100" dirty="0">
                <a:solidFill>
                  <a:srgbClr val="081BFF"/>
                </a:solidFill>
              </a:rPr>
              <a:t>. MV3R-Tree: A </a:t>
            </a:r>
            <a:r>
              <a:rPr lang="de-DE" sz="1100" dirty="0" err="1">
                <a:solidFill>
                  <a:srgbClr val="081BFF"/>
                </a:solidFill>
              </a:rPr>
              <a:t>Spatio</a:t>
            </a:r>
            <a:r>
              <a:rPr lang="de-DE" sz="1100" dirty="0">
                <a:solidFill>
                  <a:srgbClr val="081BFF"/>
                </a:solidFill>
              </a:rPr>
              <a:t>-temporal Access </a:t>
            </a:r>
            <a:r>
              <a:rPr lang="de-DE" sz="1100" dirty="0" err="1">
                <a:solidFill>
                  <a:srgbClr val="081BFF"/>
                </a:solidFill>
              </a:rPr>
              <a:t>Method</a:t>
            </a:r>
            <a:r>
              <a:rPr lang="de-DE" sz="1100" dirty="0">
                <a:solidFill>
                  <a:srgbClr val="081BFF"/>
                </a:solidFill>
              </a:rPr>
              <a:t> </a:t>
            </a:r>
            <a:r>
              <a:rPr lang="de-DE" sz="1100" dirty="0" err="1">
                <a:solidFill>
                  <a:srgbClr val="081BFF"/>
                </a:solidFill>
              </a:rPr>
              <a:t>for</a:t>
            </a:r>
            <a:r>
              <a:rPr lang="de-DE" sz="1100" dirty="0">
                <a:solidFill>
                  <a:srgbClr val="081BFF"/>
                </a:solidFill>
              </a:rPr>
              <a:t> </a:t>
            </a:r>
            <a:r>
              <a:rPr lang="de-DE" sz="1100" dirty="0" err="1">
                <a:solidFill>
                  <a:srgbClr val="081BFF"/>
                </a:solidFill>
              </a:rPr>
              <a:t>Timestamp</a:t>
            </a:r>
            <a:r>
              <a:rPr lang="de-DE" sz="1100" dirty="0">
                <a:solidFill>
                  <a:srgbClr val="081BFF"/>
                </a:solidFill>
              </a:rPr>
              <a:t> </a:t>
            </a:r>
            <a:r>
              <a:rPr lang="de-DE" sz="1100" dirty="0" err="1">
                <a:solidFill>
                  <a:srgbClr val="081BFF"/>
                </a:solidFill>
              </a:rPr>
              <a:t>and</a:t>
            </a:r>
            <a:r>
              <a:rPr lang="de-DE" sz="1100" dirty="0">
                <a:solidFill>
                  <a:srgbClr val="081BFF"/>
                </a:solidFill>
              </a:rPr>
              <a:t> </a:t>
            </a:r>
            <a:r>
              <a:rPr lang="de-DE" sz="1100" dirty="0" err="1">
                <a:solidFill>
                  <a:srgbClr val="081BFF"/>
                </a:solidFill>
              </a:rPr>
              <a:t>Interval</a:t>
            </a:r>
            <a:r>
              <a:rPr lang="de-DE" sz="1100" dirty="0">
                <a:solidFill>
                  <a:srgbClr val="081BFF"/>
                </a:solidFill>
              </a:rPr>
              <a:t> </a:t>
            </a:r>
            <a:r>
              <a:rPr lang="de-DE" sz="1100" dirty="0" err="1">
                <a:solidFill>
                  <a:srgbClr val="081BFF"/>
                </a:solidFill>
              </a:rPr>
              <a:t>Queries</a:t>
            </a:r>
            <a:r>
              <a:rPr lang="de-DE" sz="1100" dirty="0">
                <a:solidFill>
                  <a:srgbClr val="081BFF"/>
                </a:solidFill>
              </a:rPr>
              <a:t>. In </a:t>
            </a:r>
            <a:r>
              <a:rPr lang="de-DE" sz="1100" dirty="0" err="1">
                <a:solidFill>
                  <a:srgbClr val="081BFF"/>
                </a:solidFill>
              </a:rPr>
              <a:t>Proc</a:t>
            </a:r>
            <a:r>
              <a:rPr lang="de-DE" sz="1100" dirty="0">
                <a:solidFill>
                  <a:srgbClr val="081BFF"/>
                </a:solidFill>
              </a:rPr>
              <a:t>. VLDB-01, pp. 431-440, </a:t>
            </a:r>
            <a:r>
              <a:rPr lang="de-DE" sz="1100" b="1" dirty="0">
                <a:solidFill>
                  <a:srgbClr val="FF0000"/>
                </a:solidFill>
              </a:rPr>
              <a:t>2001</a:t>
            </a:r>
          </a:p>
        </p:txBody>
      </p:sp>
      <p:sp>
        <p:nvSpPr>
          <p:cNvPr id="44" name="Slide Number Placeholder 3">
            <a:extLst>
              <a:ext uri="{FF2B5EF4-FFF2-40B4-BE49-F238E27FC236}">
                <a16:creationId xmlns:a16="http://schemas.microsoft.com/office/drawing/2014/main" id="{B1E5EC19-9061-3B4E-B94C-39E0A01FD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347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64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64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66" grpId="0"/>
      <p:bldP spid="76498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B9784DC-6934-BB46-843E-413AC3C1AD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150" y="198438"/>
            <a:ext cx="7772400" cy="5334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TW" sz="3600" dirty="0">
                <a:ea typeface="新細明體" charset="0"/>
                <a:cs typeface="新細明體" charset="0"/>
              </a:rPr>
              <a:t>Historical R-trees (HR-trees)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2A9D160-333C-FA45-B9A4-DE8D3EE4C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971800"/>
            <a:ext cx="685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07DB1AE8-4966-1140-8EB0-DAD22509B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505200"/>
            <a:ext cx="4572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F95C1F7F-2AB3-EC48-BBCC-09E3300C1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209800"/>
            <a:ext cx="9144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FC5602F3-75A0-CF49-B14F-7BA73B9EB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971800"/>
            <a:ext cx="990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E87759EE-631D-9A48-BAC1-1E9C22365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200400"/>
            <a:ext cx="9144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08" name="Rectangle 8">
            <a:extLst>
              <a:ext uri="{FF2B5EF4-FFF2-40B4-BE49-F238E27FC236}">
                <a16:creationId xmlns:a16="http://schemas.microsoft.com/office/drawing/2014/main" id="{39ECAC10-8D2C-7943-B1D9-84A2E74EC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886200"/>
            <a:ext cx="7620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09" name="Text Box 9">
            <a:extLst>
              <a:ext uri="{FF2B5EF4-FFF2-40B4-BE49-F238E27FC236}">
                <a16:creationId xmlns:a16="http://schemas.microsoft.com/office/drawing/2014/main" id="{39386CAF-9F66-0B40-983C-1AA8614B7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5146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1</a:t>
            </a:r>
            <a:endParaRPr kumimoji="1" lang="en-US" altLang="zh-TW" sz="2000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25610" name="Text Box 10">
            <a:extLst>
              <a:ext uri="{FF2B5EF4-FFF2-40B4-BE49-F238E27FC236}">
                <a16:creationId xmlns:a16="http://schemas.microsoft.com/office/drawing/2014/main" id="{91D8CC18-42CD-8046-918C-F7C92D530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0386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2</a:t>
            </a:r>
          </a:p>
        </p:txBody>
      </p:sp>
      <p:sp>
        <p:nvSpPr>
          <p:cNvPr id="25611" name="Text Box 11">
            <a:extLst>
              <a:ext uri="{FF2B5EF4-FFF2-40B4-BE49-F238E27FC236}">
                <a16:creationId xmlns:a16="http://schemas.microsoft.com/office/drawing/2014/main" id="{D73278CF-DC47-4E48-BD3C-B6A601F74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7432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6</a:t>
            </a:r>
          </a:p>
        </p:txBody>
      </p:sp>
      <p:sp>
        <p:nvSpPr>
          <p:cNvPr id="25612" name="Rectangle 12">
            <a:extLst>
              <a:ext uri="{FF2B5EF4-FFF2-40B4-BE49-F238E27FC236}">
                <a16:creationId xmlns:a16="http://schemas.microsoft.com/office/drawing/2014/main" id="{F4BBDD82-B1FA-D44F-87C6-3B91785E3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362200"/>
            <a:ext cx="609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13" name="Text Box 13">
            <a:extLst>
              <a:ext uri="{FF2B5EF4-FFF2-40B4-BE49-F238E27FC236}">
                <a16:creationId xmlns:a16="http://schemas.microsoft.com/office/drawing/2014/main" id="{9386A03C-FAD9-E241-B74A-0AC674B86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4196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7</a:t>
            </a:r>
          </a:p>
        </p:txBody>
      </p:sp>
      <p:sp>
        <p:nvSpPr>
          <p:cNvPr id="25614" name="Text Box 14">
            <a:extLst>
              <a:ext uri="{FF2B5EF4-FFF2-40B4-BE49-F238E27FC236}">
                <a16:creationId xmlns:a16="http://schemas.microsoft.com/office/drawing/2014/main" id="{43A5D137-B3A6-0D4B-B884-3343CEBD2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5814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5</a:t>
            </a:r>
          </a:p>
        </p:txBody>
      </p:sp>
      <p:sp>
        <p:nvSpPr>
          <p:cNvPr id="25615" name="Rectangle 15">
            <a:extLst>
              <a:ext uri="{FF2B5EF4-FFF2-40B4-BE49-F238E27FC236}">
                <a16:creationId xmlns:a16="http://schemas.microsoft.com/office/drawing/2014/main" id="{1A9146DC-7A57-B146-8C6D-51C9DC25B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7650" y="4953000"/>
            <a:ext cx="1536700" cy="419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16" name="Line 16">
            <a:extLst>
              <a:ext uri="{FF2B5EF4-FFF2-40B4-BE49-F238E27FC236}">
                <a16:creationId xmlns:a16="http://schemas.microsoft.com/office/drawing/2014/main" id="{BFCA951D-A24E-D742-B7D9-E99EA58E0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4953000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17" name="Text Box 17">
            <a:extLst>
              <a:ext uri="{FF2B5EF4-FFF2-40B4-BE49-F238E27FC236}">
                <a16:creationId xmlns:a16="http://schemas.microsoft.com/office/drawing/2014/main" id="{40097BB9-2966-A14E-8B82-BF03EE790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8768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solidFill>
                  <a:schemeClr val="hlink"/>
                </a:solidFill>
                <a:latin typeface="Times New Roman" charset="0"/>
                <a:ea typeface="新細明體" charset="0"/>
                <a:cs typeface="新細明體" charset="0"/>
              </a:rPr>
              <a:t>p</a:t>
            </a:r>
            <a:r>
              <a:rPr kumimoji="1" lang="en-US" altLang="zh-TW" sz="2000" baseline="-25000">
                <a:solidFill>
                  <a:schemeClr val="hlink"/>
                </a:solidFill>
                <a:latin typeface="Times New Roman" charset="0"/>
                <a:ea typeface="新細明體" charset="0"/>
                <a:cs typeface="新細明體" charset="0"/>
              </a:rPr>
              <a:t>1</a:t>
            </a:r>
          </a:p>
        </p:txBody>
      </p:sp>
      <p:sp>
        <p:nvSpPr>
          <p:cNvPr id="25618" name="Text Box 18">
            <a:extLst>
              <a:ext uri="{FF2B5EF4-FFF2-40B4-BE49-F238E27FC236}">
                <a16:creationId xmlns:a16="http://schemas.microsoft.com/office/drawing/2014/main" id="{55DB57E9-4432-CC40-8FD7-CFCDC5513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8768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solidFill>
                  <a:schemeClr val="hlink"/>
                </a:solidFill>
                <a:latin typeface="Times New Roman" charset="0"/>
                <a:ea typeface="新細明體" charset="0"/>
                <a:cs typeface="新細明體" charset="0"/>
              </a:rPr>
              <a:t>p</a:t>
            </a:r>
            <a:r>
              <a:rPr kumimoji="1" lang="en-US" altLang="zh-TW" sz="2000" baseline="-25000">
                <a:solidFill>
                  <a:schemeClr val="hlink"/>
                </a:solidFill>
                <a:latin typeface="Times New Roman" charset="0"/>
                <a:ea typeface="新細明體" charset="0"/>
                <a:cs typeface="新細明體" charset="0"/>
              </a:rPr>
              <a:t>2</a:t>
            </a:r>
          </a:p>
        </p:txBody>
      </p:sp>
      <p:sp>
        <p:nvSpPr>
          <p:cNvPr id="25619" name="Line 19">
            <a:extLst>
              <a:ext uri="{FF2B5EF4-FFF2-40B4-BE49-F238E27FC236}">
                <a16:creationId xmlns:a16="http://schemas.microsoft.com/office/drawing/2014/main" id="{434BCA20-EBEC-E74F-BB62-C8333C5D24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5550" y="4953000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20" name="Text Box 20">
            <a:extLst>
              <a:ext uri="{FF2B5EF4-FFF2-40B4-BE49-F238E27FC236}">
                <a16:creationId xmlns:a16="http://schemas.microsoft.com/office/drawing/2014/main" id="{20967388-DB25-1643-85DF-9479A9DB6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8768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solidFill>
                  <a:schemeClr val="hlink"/>
                </a:solidFill>
                <a:latin typeface="Times New Roman" charset="0"/>
                <a:ea typeface="新細明體" charset="0"/>
                <a:cs typeface="新細明體" charset="0"/>
              </a:rPr>
              <a:t>p</a:t>
            </a:r>
            <a:r>
              <a:rPr kumimoji="1" lang="en-US" altLang="zh-TW" sz="2000" baseline="-25000">
                <a:solidFill>
                  <a:schemeClr val="hlink"/>
                </a:solidFill>
                <a:latin typeface="Times New Roman" charset="0"/>
                <a:ea typeface="新細明體" charset="0"/>
                <a:cs typeface="新細明體" charset="0"/>
              </a:rPr>
              <a:t>3</a:t>
            </a:r>
          </a:p>
        </p:txBody>
      </p:sp>
      <p:sp>
        <p:nvSpPr>
          <p:cNvPr id="25621" name="Rectangle 21">
            <a:extLst>
              <a:ext uri="{FF2B5EF4-FFF2-40B4-BE49-F238E27FC236}">
                <a16:creationId xmlns:a16="http://schemas.microsoft.com/office/drawing/2014/main" id="{87C820E1-1000-F249-9F85-0B20D130D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905500"/>
            <a:ext cx="1536700" cy="419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22" name="Line 22">
            <a:extLst>
              <a:ext uri="{FF2B5EF4-FFF2-40B4-BE49-F238E27FC236}">
                <a16:creationId xmlns:a16="http://schemas.microsoft.com/office/drawing/2014/main" id="{519A3108-677F-0543-87F5-ADDB01CB9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9550" y="5905500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23" name="Text Box 23">
            <a:extLst>
              <a:ext uri="{FF2B5EF4-FFF2-40B4-BE49-F238E27FC236}">
                <a16:creationId xmlns:a16="http://schemas.microsoft.com/office/drawing/2014/main" id="{7B8189A9-722B-6047-A289-DF9F17A73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8674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1</a:t>
            </a:r>
          </a:p>
        </p:txBody>
      </p:sp>
      <p:sp>
        <p:nvSpPr>
          <p:cNvPr id="25624" name="Text Box 24">
            <a:extLst>
              <a:ext uri="{FF2B5EF4-FFF2-40B4-BE49-F238E27FC236}">
                <a16:creationId xmlns:a16="http://schemas.microsoft.com/office/drawing/2014/main" id="{35BE2725-5E2D-724B-A06D-F5026F9B4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8674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2</a:t>
            </a:r>
          </a:p>
        </p:txBody>
      </p:sp>
      <p:sp>
        <p:nvSpPr>
          <p:cNvPr id="25625" name="Line 25">
            <a:extLst>
              <a:ext uri="{FF2B5EF4-FFF2-40B4-BE49-F238E27FC236}">
                <a16:creationId xmlns:a16="http://schemas.microsoft.com/office/drawing/2014/main" id="{BA94C573-66FE-1A40-BD78-D8CC038FE8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8500" y="5905500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26" name="Rectangle 26">
            <a:extLst>
              <a:ext uri="{FF2B5EF4-FFF2-40B4-BE49-F238E27FC236}">
                <a16:creationId xmlns:a16="http://schemas.microsoft.com/office/drawing/2014/main" id="{156BAE7E-234A-B446-B364-81A1FCC3A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850" y="5905500"/>
            <a:ext cx="1536700" cy="419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27" name="Line 27">
            <a:extLst>
              <a:ext uri="{FF2B5EF4-FFF2-40B4-BE49-F238E27FC236}">
                <a16:creationId xmlns:a16="http://schemas.microsoft.com/office/drawing/2014/main" id="{99B3D21D-1BB3-994A-B047-2F33A6EB11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5800" y="5905500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28" name="Text Box 28">
            <a:extLst>
              <a:ext uri="{FF2B5EF4-FFF2-40B4-BE49-F238E27FC236}">
                <a16:creationId xmlns:a16="http://schemas.microsoft.com/office/drawing/2014/main" id="{54511537-5E7F-BC4A-8145-7D20A8A1C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8674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 dirty="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 dirty="0">
                <a:latin typeface="Times New Roman" charset="0"/>
                <a:ea typeface="新細明體" charset="0"/>
                <a:cs typeface="新細明體" charset="0"/>
              </a:rPr>
              <a:t>3</a:t>
            </a:r>
          </a:p>
        </p:txBody>
      </p:sp>
      <p:sp>
        <p:nvSpPr>
          <p:cNvPr id="25629" name="Text Box 29">
            <a:extLst>
              <a:ext uri="{FF2B5EF4-FFF2-40B4-BE49-F238E27FC236}">
                <a16:creationId xmlns:a16="http://schemas.microsoft.com/office/drawing/2014/main" id="{837C52FE-C6BD-524C-8FB1-CC8BC0353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8674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4</a:t>
            </a:r>
          </a:p>
        </p:txBody>
      </p:sp>
      <p:sp>
        <p:nvSpPr>
          <p:cNvPr id="25630" name="Line 30">
            <a:extLst>
              <a:ext uri="{FF2B5EF4-FFF2-40B4-BE49-F238E27FC236}">
                <a16:creationId xmlns:a16="http://schemas.microsoft.com/office/drawing/2014/main" id="{75A5A832-2DF9-DB45-852E-5ED039FA3D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4750" y="5905500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31" name="Text Box 31">
            <a:extLst>
              <a:ext uri="{FF2B5EF4-FFF2-40B4-BE49-F238E27FC236}">
                <a16:creationId xmlns:a16="http://schemas.microsoft.com/office/drawing/2014/main" id="{A0B527B8-DFD1-0D44-B692-BC1F86D7C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8674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5</a:t>
            </a:r>
          </a:p>
        </p:txBody>
      </p:sp>
      <p:sp>
        <p:nvSpPr>
          <p:cNvPr id="25632" name="Rectangle 32">
            <a:extLst>
              <a:ext uri="{FF2B5EF4-FFF2-40B4-BE49-F238E27FC236}">
                <a16:creationId xmlns:a16="http://schemas.microsoft.com/office/drawing/2014/main" id="{7CE5DF5F-8FCC-6D4F-AA75-40EC03FDA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3100" y="5905500"/>
            <a:ext cx="1536700" cy="419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33" name="Line 33">
            <a:extLst>
              <a:ext uri="{FF2B5EF4-FFF2-40B4-BE49-F238E27FC236}">
                <a16:creationId xmlns:a16="http://schemas.microsoft.com/office/drawing/2014/main" id="{7CB0D04B-0DC0-DF49-A369-CAC82BFC7B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2050" y="5905500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34" name="Text Box 34">
            <a:extLst>
              <a:ext uri="{FF2B5EF4-FFF2-40B4-BE49-F238E27FC236}">
                <a16:creationId xmlns:a16="http://schemas.microsoft.com/office/drawing/2014/main" id="{4765240B-B93D-A149-90C9-9E29D1E8F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8674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6</a:t>
            </a:r>
          </a:p>
        </p:txBody>
      </p:sp>
      <p:sp>
        <p:nvSpPr>
          <p:cNvPr id="25635" name="Text Box 35">
            <a:extLst>
              <a:ext uri="{FF2B5EF4-FFF2-40B4-BE49-F238E27FC236}">
                <a16:creationId xmlns:a16="http://schemas.microsoft.com/office/drawing/2014/main" id="{58FBB0AC-8871-244A-AAFD-890A0D166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8674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7</a:t>
            </a:r>
          </a:p>
        </p:txBody>
      </p:sp>
      <p:sp>
        <p:nvSpPr>
          <p:cNvPr id="25636" name="Line 36">
            <a:extLst>
              <a:ext uri="{FF2B5EF4-FFF2-40B4-BE49-F238E27FC236}">
                <a16:creationId xmlns:a16="http://schemas.microsoft.com/office/drawing/2014/main" id="{09BF5490-3EF0-FB4A-A687-50478B96A9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1000" y="5905500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37" name="Line 37">
            <a:extLst>
              <a:ext uri="{FF2B5EF4-FFF2-40B4-BE49-F238E27FC236}">
                <a16:creationId xmlns:a16="http://schemas.microsoft.com/office/drawing/2014/main" id="{EA2690F4-3899-0947-ABA2-3DD6DE5648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410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38" name="Line 38">
            <a:extLst>
              <a:ext uri="{FF2B5EF4-FFF2-40B4-BE49-F238E27FC236}">
                <a16:creationId xmlns:a16="http://schemas.microsoft.com/office/drawing/2014/main" id="{751F4301-8721-A442-B0BA-DA435576DC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39" name="Line 39">
            <a:extLst>
              <a:ext uri="{FF2B5EF4-FFF2-40B4-BE49-F238E27FC236}">
                <a16:creationId xmlns:a16="http://schemas.microsoft.com/office/drawing/2014/main" id="{5DA6FD8A-1443-DE42-820C-A8E706B6CC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52600" y="5638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40" name="Line 40">
            <a:extLst>
              <a:ext uri="{FF2B5EF4-FFF2-40B4-BE49-F238E27FC236}">
                <a16:creationId xmlns:a16="http://schemas.microsoft.com/office/drawing/2014/main" id="{EC1F8DF5-A909-3246-A0E7-84FD788F12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5638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2808" name="Group 41">
            <a:extLst>
              <a:ext uri="{FF2B5EF4-FFF2-40B4-BE49-F238E27FC236}">
                <a16:creationId xmlns:a16="http://schemas.microsoft.com/office/drawing/2014/main" id="{EFAD2348-5834-A34C-8B61-A4188F397114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114800" y="5410200"/>
            <a:ext cx="990600" cy="457200"/>
            <a:chOff x="3024" y="3312"/>
            <a:chExt cx="768" cy="288"/>
          </a:xfrm>
        </p:grpSpPr>
        <p:sp>
          <p:nvSpPr>
            <p:cNvPr id="25642" name="Line 42">
              <a:extLst>
                <a:ext uri="{FF2B5EF4-FFF2-40B4-BE49-F238E27FC236}">
                  <a16:creationId xmlns:a16="http://schemas.microsoft.com/office/drawing/2014/main" id="{152C73F3-565B-0047-A62C-2EA2341142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92" y="331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43" name="Line 43">
              <a:extLst>
                <a:ext uri="{FF2B5EF4-FFF2-40B4-BE49-F238E27FC236}">
                  <a16:creationId xmlns:a16="http://schemas.microsoft.com/office/drawing/2014/main" id="{04B081C8-73D8-484F-B1AA-64C5B79B75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4" y="345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44" name="Line 44">
              <a:extLst>
                <a:ext uri="{FF2B5EF4-FFF2-40B4-BE49-F238E27FC236}">
                  <a16:creationId xmlns:a16="http://schemas.microsoft.com/office/drawing/2014/main" id="{DBDA2643-7BC6-B647-BBB8-772E918A23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24" y="345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5645" name="Rectangle 45">
            <a:extLst>
              <a:ext uri="{FF2B5EF4-FFF2-40B4-BE49-F238E27FC236}">
                <a16:creationId xmlns:a16="http://schemas.microsoft.com/office/drawing/2014/main" id="{71C5324A-8141-1448-9C35-43B571DBA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971800"/>
            <a:ext cx="838200" cy="1219200"/>
          </a:xfrm>
          <a:prstGeom prst="rect">
            <a:avLst/>
          </a:prstGeom>
          <a:noFill/>
          <a:ln w="9525">
            <a:solidFill>
              <a:schemeClr val="hlink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zh-TW" altLang="en-US" sz="2000">
              <a:solidFill>
                <a:schemeClr val="accent2"/>
              </a:solidFill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25646" name="Rectangle 46">
            <a:extLst>
              <a:ext uri="{FF2B5EF4-FFF2-40B4-BE49-F238E27FC236}">
                <a16:creationId xmlns:a16="http://schemas.microsoft.com/office/drawing/2014/main" id="{6D297690-F025-DC47-B243-9255E1AD7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209800"/>
            <a:ext cx="1524000" cy="1524000"/>
          </a:xfrm>
          <a:prstGeom prst="rect">
            <a:avLst/>
          </a:prstGeom>
          <a:noFill/>
          <a:ln w="9525">
            <a:solidFill>
              <a:schemeClr val="hlink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zh-TW" altLang="en-US" sz="2000">
              <a:solidFill>
                <a:schemeClr val="accent2"/>
              </a:solidFill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25647" name="Rectangle 47">
            <a:extLst>
              <a:ext uri="{FF2B5EF4-FFF2-40B4-BE49-F238E27FC236}">
                <a16:creationId xmlns:a16="http://schemas.microsoft.com/office/drawing/2014/main" id="{346516C1-9CEE-844C-A7E7-FE7FF7064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200400"/>
            <a:ext cx="1143000" cy="1371600"/>
          </a:xfrm>
          <a:prstGeom prst="rect">
            <a:avLst/>
          </a:prstGeom>
          <a:noFill/>
          <a:ln w="9525">
            <a:solidFill>
              <a:schemeClr val="hlink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zh-TW" altLang="en-US" sz="2000">
              <a:solidFill>
                <a:schemeClr val="accent2"/>
              </a:solidFill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25648" name="Text Box 48">
            <a:extLst>
              <a:ext uri="{FF2B5EF4-FFF2-40B4-BE49-F238E27FC236}">
                <a16:creationId xmlns:a16="http://schemas.microsoft.com/office/drawing/2014/main" id="{631AB5F5-AA43-9846-90F4-17938ED68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0386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solidFill>
                  <a:schemeClr val="hlink"/>
                </a:solidFill>
                <a:latin typeface="Times New Roman" charset="0"/>
                <a:ea typeface="新細明體" charset="0"/>
                <a:cs typeface="新細明體" charset="0"/>
              </a:rPr>
              <a:t>p</a:t>
            </a:r>
            <a:r>
              <a:rPr kumimoji="1" lang="en-US" altLang="zh-TW" sz="2000" baseline="-25000">
                <a:solidFill>
                  <a:schemeClr val="hlink"/>
                </a:solidFill>
                <a:latin typeface="Times New Roman" charset="0"/>
                <a:ea typeface="新細明體" charset="0"/>
                <a:cs typeface="新細明體" charset="0"/>
              </a:rPr>
              <a:t>1</a:t>
            </a:r>
          </a:p>
        </p:txBody>
      </p:sp>
      <p:sp>
        <p:nvSpPr>
          <p:cNvPr id="25649" name="Text Box 49">
            <a:extLst>
              <a:ext uri="{FF2B5EF4-FFF2-40B4-BE49-F238E27FC236}">
                <a16:creationId xmlns:a16="http://schemas.microsoft.com/office/drawing/2014/main" id="{0FCA39B3-0BB3-E345-BBE0-62C997167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5814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solidFill>
                  <a:schemeClr val="hlink"/>
                </a:solidFill>
                <a:latin typeface="Times New Roman" charset="0"/>
                <a:ea typeface="新細明體" charset="0"/>
                <a:cs typeface="新細明體" charset="0"/>
              </a:rPr>
              <a:t>p</a:t>
            </a:r>
            <a:r>
              <a:rPr kumimoji="1" lang="en-US" altLang="zh-TW" sz="2000" baseline="-25000">
                <a:solidFill>
                  <a:schemeClr val="hlink"/>
                </a:solidFill>
                <a:latin typeface="Times New Roman" charset="0"/>
                <a:ea typeface="新細明體" charset="0"/>
                <a:cs typeface="新細明體" charset="0"/>
              </a:rPr>
              <a:t>2</a:t>
            </a:r>
          </a:p>
        </p:txBody>
      </p:sp>
      <p:sp>
        <p:nvSpPr>
          <p:cNvPr id="25650" name="Text Box 50">
            <a:extLst>
              <a:ext uri="{FF2B5EF4-FFF2-40B4-BE49-F238E27FC236}">
                <a16:creationId xmlns:a16="http://schemas.microsoft.com/office/drawing/2014/main" id="{FC56FBFC-91D9-F44F-A7B5-D0238FA2E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4196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solidFill>
                  <a:schemeClr val="hlink"/>
                </a:solidFill>
                <a:latin typeface="Times New Roman" charset="0"/>
                <a:ea typeface="新細明體" charset="0"/>
                <a:cs typeface="新細明體" charset="0"/>
              </a:rPr>
              <a:t>p</a:t>
            </a:r>
            <a:r>
              <a:rPr kumimoji="1" lang="en-US" altLang="zh-TW" sz="2000" baseline="-25000">
                <a:solidFill>
                  <a:schemeClr val="hlink"/>
                </a:solidFill>
                <a:latin typeface="Times New Roman" charset="0"/>
                <a:ea typeface="新細明體" charset="0"/>
                <a:cs typeface="新細明體" charset="0"/>
              </a:rPr>
              <a:t>3</a:t>
            </a:r>
          </a:p>
        </p:txBody>
      </p:sp>
      <p:sp>
        <p:nvSpPr>
          <p:cNvPr id="25651" name="Text Box 51">
            <a:extLst>
              <a:ext uri="{FF2B5EF4-FFF2-40B4-BE49-F238E27FC236}">
                <a16:creationId xmlns:a16="http://schemas.microsoft.com/office/drawing/2014/main" id="{17CD36F3-E60F-C043-90C7-3D4ADEAAE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9050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4</a:t>
            </a:r>
          </a:p>
        </p:txBody>
      </p:sp>
      <p:sp>
        <p:nvSpPr>
          <p:cNvPr id="25652" name="Text Box 52">
            <a:extLst>
              <a:ext uri="{FF2B5EF4-FFF2-40B4-BE49-F238E27FC236}">
                <a16:creationId xmlns:a16="http://schemas.microsoft.com/office/drawing/2014/main" id="{90808810-C70D-2D44-A22F-AC487F9F3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9812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3</a:t>
            </a:r>
          </a:p>
        </p:txBody>
      </p:sp>
      <p:sp>
        <p:nvSpPr>
          <p:cNvPr id="25653" name="Text Box 53">
            <a:extLst>
              <a:ext uri="{FF2B5EF4-FFF2-40B4-BE49-F238E27FC236}">
                <a16:creationId xmlns:a16="http://schemas.microsoft.com/office/drawing/2014/main" id="{B529BAAC-DCD1-2F4B-B828-EC1045729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8768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+mn-lt"/>
                <a:ea typeface="新細明體" charset="0"/>
                <a:cs typeface="新細明體" charset="0"/>
              </a:rPr>
              <a:t>timestamp 1</a:t>
            </a:r>
            <a:endParaRPr kumimoji="1" lang="en-US" altLang="zh-TW" sz="2000" baseline="-25000">
              <a:latin typeface="+mn-lt"/>
              <a:ea typeface="新細明體" charset="0"/>
              <a:cs typeface="新細明體" charset="0"/>
            </a:endParaRPr>
          </a:p>
        </p:txBody>
      </p:sp>
      <p:sp>
        <p:nvSpPr>
          <p:cNvPr id="25654" name="Text Box 54">
            <a:extLst>
              <a:ext uri="{FF2B5EF4-FFF2-40B4-BE49-F238E27FC236}">
                <a16:creationId xmlns:a16="http://schemas.microsoft.com/office/drawing/2014/main" id="{2E8DD029-B48C-FE47-8B41-6DD5E0BEF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1336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+mn-lt"/>
                <a:ea typeface="新細明體" charset="0"/>
                <a:cs typeface="新細明體" charset="0"/>
              </a:rPr>
              <a:t>timestamp 1</a:t>
            </a:r>
            <a:endParaRPr kumimoji="1" lang="en-US" altLang="zh-TW" sz="2000" baseline="-25000">
              <a:latin typeface="+mn-lt"/>
              <a:ea typeface="新細明體" charset="0"/>
              <a:cs typeface="新細明體" charset="0"/>
            </a:endParaRPr>
          </a:p>
        </p:txBody>
      </p:sp>
      <p:sp>
        <p:nvSpPr>
          <p:cNvPr id="25655" name="Text Box 55">
            <a:extLst>
              <a:ext uri="{FF2B5EF4-FFF2-40B4-BE49-F238E27FC236}">
                <a16:creationId xmlns:a16="http://schemas.microsoft.com/office/drawing/2014/main" id="{97EB602A-4C76-5E41-B1AA-A3BF58C33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219200"/>
            <a:ext cx="701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+mn-lt"/>
                <a:ea typeface="新細明體" charset="0"/>
                <a:cs typeface="新細明體" charset="0"/>
              </a:rPr>
              <a:t>An R-tree is maintained for each timestamp in history.</a:t>
            </a:r>
          </a:p>
        </p:txBody>
      </p:sp>
      <p:sp>
        <p:nvSpPr>
          <p:cNvPr id="25656" name="Text Box 56">
            <a:extLst>
              <a:ext uri="{FF2B5EF4-FFF2-40B4-BE49-F238E27FC236}">
                <a16:creationId xmlns:a16="http://schemas.microsoft.com/office/drawing/2014/main" id="{9A30664F-5CCA-8648-A7E9-6E9157976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736725"/>
            <a:ext cx="754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+mn-lt"/>
                <a:ea typeface="新細明體" charset="0"/>
                <a:cs typeface="新細明體" charset="0"/>
              </a:rPr>
              <a:t>Trees at consecutive timestamps may share branches to save space.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8906027-E7DE-F441-B729-903740B4F0A7}"/>
              </a:ext>
            </a:extLst>
          </p:cNvPr>
          <p:cNvSpPr/>
          <p:nvPr/>
        </p:nvSpPr>
        <p:spPr>
          <a:xfrm>
            <a:off x="4067944" y="6616400"/>
            <a:ext cx="12813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+mn-lt"/>
              </a:rPr>
              <a:t>© George </a:t>
            </a:r>
            <a:r>
              <a:rPr lang="de-DE" sz="1200" dirty="0" err="1">
                <a:solidFill>
                  <a:schemeClr val="bg1"/>
                </a:solidFill>
                <a:latin typeface="+mn-lt"/>
              </a:rPr>
              <a:t>Kollios</a:t>
            </a:r>
            <a:r>
              <a:rPr lang="de-DE" sz="1200" dirty="0">
                <a:solidFill>
                  <a:schemeClr val="bg1"/>
                </a:solidFill>
                <a:latin typeface="+mn-lt"/>
              </a:rPr>
              <a:t> </a:t>
            </a:r>
          </a:p>
        </p:txBody>
      </p:sp>
      <p:sp>
        <p:nvSpPr>
          <p:cNvPr id="58" name="Slide Number Placeholder 3">
            <a:extLst>
              <a:ext uri="{FF2B5EF4-FFF2-40B4-BE49-F238E27FC236}">
                <a16:creationId xmlns:a16="http://schemas.microsoft.com/office/drawing/2014/main" id="{1C13BF2D-F540-8B43-99AC-DEABF371A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9677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C571C30-B114-1740-84F0-E580C69740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228600"/>
            <a:ext cx="7772400" cy="5334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TW" sz="3600" dirty="0">
                <a:ea typeface="新細明體" charset="0"/>
                <a:cs typeface="新細明體" charset="0"/>
              </a:rPr>
              <a:t>Historical R-trees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1FED83C4-53BA-C447-BEA6-450DA689E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066800"/>
            <a:ext cx="701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 dirty="0">
                <a:latin typeface="+mn-lt"/>
                <a:ea typeface="新細明體" charset="0"/>
                <a:cs typeface="新細明體" charset="0"/>
              </a:rPr>
              <a:t>An R-tree is maintained for each timestamp in history.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AC794B24-B088-7240-A541-045849E69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447800"/>
            <a:ext cx="754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+mn-lt"/>
                <a:ea typeface="新細明體" charset="0"/>
                <a:cs typeface="新細明體" charset="0"/>
              </a:rPr>
              <a:t>Trees at consecutive timestamps may share branches to save space.</a:t>
            </a: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101A898C-A182-3743-880E-F0E0D4E3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0" y="4876800"/>
            <a:ext cx="1536700" cy="419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30" name="Line 6">
            <a:extLst>
              <a:ext uri="{FF2B5EF4-FFF2-40B4-BE49-F238E27FC236}">
                <a16:creationId xmlns:a16="http://schemas.microsoft.com/office/drawing/2014/main" id="{1761B4B6-89E5-894B-90B2-780878FB86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876800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31" name="Text Box 7">
            <a:extLst>
              <a:ext uri="{FF2B5EF4-FFF2-40B4-BE49-F238E27FC236}">
                <a16:creationId xmlns:a16="http://schemas.microsoft.com/office/drawing/2014/main" id="{1DB2E0BA-E9C1-8A40-8EF4-A99CA43A2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8006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solidFill>
                  <a:schemeClr val="hlink"/>
                </a:solidFill>
                <a:latin typeface="Times New Roman" charset="0"/>
                <a:ea typeface="新細明體" charset="0"/>
                <a:cs typeface="新細明體" charset="0"/>
              </a:rPr>
              <a:t>p</a:t>
            </a:r>
            <a:r>
              <a:rPr kumimoji="1" lang="en-US" altLang="zh-TW" sz="2000" baseline="-25000">
                <a:solidFill>
                  <a:schemeClr val="hlink"/>
                </a:solidFill>
                <a:latin typeface="Times New Roman" charset="0"/>
                <a:ea typeface="新細明體" charset="0"/>
                <a:cs typeface="新細明體" charset="0"/>
              </a:rPr>
              <a:t>1</a:t>
            </a:r>
          </a:p>
        </p:txBody>
      </p:sp>
      <p:sp>
        <p:nvSpPr>
          <p:cNvPr id="26632" name="Text Box 8">
            <a:extLst>
              <a:ext uri="{FF2B5EF4-FFF2-40B4-BE49-F238E27FC236}">
                <a16:creationId xmlns:a16="http://schemas.microsoft.com/office/drawing/2014/main" id="{43D4896C-EB71-5749-9571-DB60E8BEA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8006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solidFill>
                  <a:schemeClr val="hlink"/>
                </a:solidFill>
                <a:latin typeface="Times New Roman" charset="0"/>
                <a:ea typeface="新細明體" charset="0"/>
                <a:cs typeface="新細明體" charset="0"/>
              </a:rPr>
              <a:t>p</a:t>
            </a:r>
            <a:r>
              <a:rPr kumimoji="1" lang="en-US" altLang="zh-TW" sz="2000" baseline="-25000">
                <a:solidFill>
                  <a:schemeClr val="hlink"/>
                </a:solidFill>
                <a:latin typeface="Times New Roman" charset="0"/>
                <a:ea typeface="新細明體" charset="0"/>
                <a:cs typeface="新細明體" charset="0"/>
              </a:rPr>
              <a:t>2</a:t>
            </a:r>
          </a:p>
        </p:txBody>
      </p:sp>
      <p:sp>
        <p:nvSpPr>
          <p:cNvPr id="26633" name="Line 9">
            <a:extLst>
              <a:ext uri="{FF2B5EF4-FFF2-40B4-BE49-F238E27FC236}">
                <a16:creationId xmlns:a16="http://schemas.microsoft.com/office/drawing/2014/main" id="{CBA27D06-D305-FA4A-A3DC-8E00968C5DE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2150" y="4876800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34" name="Text Box 10">
            <a:extLst>
              <a:ext uri="{FF2B5EF4-FFF2-40B4-BE49-F238E27FC236}">
                <a16:creationId xmlns:a16="http://schemas.microsoft.com/office/drawing/2014/main" id="{374B4DA6-CD2A-AE48-8F2B-DCE907ABB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8006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solidFill>
                  <a:schemeClr val="hlink"/>
                </a:solidFill>
                <a:latin typeface="Times New Roman" charset="0"/>
                <a:ea typeface="新細明體" charset="0"/>
                <a:cs typeface="新細明體" charset="0"/>
              </a:rPr>
              <a:t>p</a:t>
            </a:r>
            <a:r>
              <a:rPr kumimoji="1" lang="en-US" altLang="zh-TW" sz="2000" baseline="-25000">
                <a:solidFill>
                  <a:schemeClr val="hlink"/>
                </a:solidFill>
                <a:latin typeface="Times New Roman" charset="0"/>
                <a:ea typeface="新細明體" charset="0"/>
                <a:cs typeface="新細明體" charset="0"/>
              </a:rPr>
              <a:t>3</a:t>
            </a:r>
          </a:p>
        </p:txBody>
      </p:sp>
      <p:sp>
        <p:nvSpPr>
          <p:cNvPr id="26635" name="Rectangle 11">
            <a:extLst>
              <a:ext uri="{FF2B5EF4-FFF2-40B4-BE49-F238E27FC236}">
                <a16:creationId xmlns:a16="http://schemas.microsoft.com/office/drawing/2014/main" id="{F33E38D8-255E-DA4D-80B3-A91AA4DC9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829300"/>
            <a:ext cx="1536700" cy="419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36" name="Line 12">
            <a:extLst>
              <a:ext uri="{FF2B5EF4-FFF2-40B4-BE49-F238E27FC236}">
                <a16:creationId xmlns:a16="http://schemas.microsoft.com/office/drawing/2014/main" id="{66C75AE2-6778-284F-98C1-F42EEB174479}"/>
              </a:ext>
            </a:extLst>
          </p:cNvPr>
          <p:cNvSpPr>
            <a:spLocks noChangeShapeType="1"/>
          </p:cNvSpPr>
          <p:nvPr/>
        </p:nvSpPr>
        <p:spPr bwMode="auto">
          <a:xfrm>
            <a:off x="946150" y="5829300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37" name="Text Box 13">
            <a:extLst>
              <a:ext uri="{FF2B5EF4-FFF2-40B4-BE49-F238E27FC236}">
                <a16:creationId xmlns:a16="http://schemas.microsoft.com/office/drawing/2014/main" id="{03079F07-D299-0A46-8A0B-9F5433E2D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912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1</a:t>
            </a:r>
          </a:p>
        </p:txBody>
      </p:sp>
      <p:sp>
        <p:nvSpPr>
          <p:cNvPr id="26638" name="Text Box 14">
            <a:extLst>
              <a:ext uri="{FF2B5EF4-FFF2-40B4-BE49-F238E27FC236}">
                <a16:creationId xmlns:a16="http://schemas.microsoft.com/office/drawing/2014/main" id="{9F5EA8F2-449A-1447-961A-2B99717DB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7912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2</a:t>
            </a:r>
          </a:p>
        </p:txBody>
      </p:sp>
      <p:sp>
        <p:nvSpPr>
          <p:cNvPr id="26639" name="Line 15">
            <a:extLst>
              <a:ext uri="{FF2B5EF4-FFF2-40B4-BE49-F238E27FC236}">
                <a16:creationId xmlns:a16="http://schemas.microsoft.com/office/drawing/2014/main" id="{A4F1BF60-1923-0441-B15F-E6A2E03BF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5100" y="5829300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40" name="Rectangle 16">
            <a:extLst>
              <a:ext uri="{FF2B5EF4-FFF2-40B4-BE49-F238E27FC236}">
                <a16:creationId xmlns:a16="http://schemas.microsoft.com/office/drawing/2014/main" id="{B9D509B4-CAAC-BA48-BE7F-CA469A1E2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3450" y="5829300"/>
            <a:ext cx="1536700" cy="419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41" name="Line 17">
            <a:extLst>
              <a:ext uri="{FF2B5EF4-FFF2-40B4-BE49-F238E27FC236}">
                <a16:creationId xmlns:a16="http://schemas.microsoft.com/office/drawing/2014/main" id="{A97A57B0-8266-C343-99BA-523D217016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2400" y="5829300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42" name="Text Box 18">
            <a:extLst>
              <a:ext uri="{FF2B5EF4-FFF2-40B4-BE49-F238E27FC236}">
                <a16:creationId xmlns:a16="http://schemas.microsoft.com/office/drawing/2014/main" id="{0CF6072B-B256-6845-AB9B-51FD32BA6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7912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3</a:t>
            </a:r>
          </a:p>
        </p:txBody>
      </p:sp>
      <p:sp>
        <p:nvSpPr>
          <p:cNvPr id="26643" name="Text Box 19">
            <a:extLst>
              <a:ext uri="{FF2B5EF4-FFF2-40B4-BE49-F238E27FC236}">
                <a16:creationId xmlns:a16="http://schemas.microsoft.com/office/drawing/2014/main" id="{6D8B4FE6-F6F8-FF43-BCF1-87F01680D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7912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4</a:t>
            </a:r>
          </a:p>
        </p:txBody>
      </p:sp>
      <p:sp>
        <p:nvSpPr>
          <p:cNvPr id="26644" name="Line 20">
            <a:extLst>
              <a:ext uri="{FF2B5EF4-FFF2-40B4-BE49-F238E27FC236}">
                <a16:creationId xmlns:a16="http://schemas.microsoft.com/office/drawing/2014/main" id="{04AC4BD2-0936-004B-846E-0C510A1DEC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1350" y="5829300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45" name="Text Box 21">
            <a:extLst>
              <a:ext uri="{FF2B5EF4-FFF2-40B4-BE49-F238E27FC236}">
                <a16:creationId xmlns:a16="http://schemas.microsoft.com/office/drawing/2014/main" id="{78FE26DB-982E-4149-94E1-B5B3FC730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7912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5</a:t>
            </a:r>
          </a:p>
        </p:txBody>
      </p:sp>
      <p:sp>
        <p:nvSpPr>
          <p:cNvPr id="26646" name="Rectangle 22">
            <a:extLst>
              <a:ext uri="{FF2B5EF4-FFF2-40B4-BE49-F238E27FC236}">
                <a16:creationId xmlns:a16="http://schemas.microsoft.com/office/drawing/2014/main" id="{10DF7060-61B7-984A-A86D-D9ECA925C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700" y="5829300"/>
            <a:ext cx="1536700" cy="419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47" name="Line 23">
            <a:extLst>
              <a:ext uri="{FF2B5EF4-FFF2-40B4-BE49-F238E27FC236}">
                <a16:creationId xmlns:a16="http://schemas.microsoft.com/office/drawing/2014/main" id="{544FA4FD-9460-644A-A0F8-858FF152A1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8650" y="5829300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48" name="Text Box 24">
            <a:extLst>
              <a:ext uri="{FF2B5EF4-FFF2-40B4-BE49-F238E27FC236}">
                <a16:creationId xmlns:a16="http://schemas.microsoft.com/office/drawing/2014/main" id="{27243387-F32E-154A-A2E3-34805840A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7912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6</a:t>
            </a:r>
          </a:p>
        </p:txBody>
      </p:sp>
      <p:sp>
        <p:nvSpPr>
          <p:cNvPr id="26649" name="Text Box 25">
            <a:extLst>
              <a:ext uri="{FF2B5EF4-FFF2-40B4-BE49-F238E27FC236}">
                <a16:creationId xmlns:a16="http://schemas.microsoft.com/office/drawing/2014/main" id="{9A266FE8-CE27-CC42-872A-EBE440B53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7912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7</a:t>
            </a:r>
          </a:p>
        </p:txBody>
      </p:sp>
      <p:sp>
        <p:nvSpPr>
          <p:cNvPr id="26650" name="Line 26">
            <a:extLst>
              <a:ext uri="{FF2B5EF4-FFF2-40B4-BE49-F238E27FC236}">
                <a16:creationId xmlns:a16="http://schemas.microsoft.com/office/drawing/2014/main" id="{DAF6A9E5-D9AC-5D46-8CD5-6586037FD1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7600" y="5829300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51" name="Line 27">
            <a:extLst>
              <a:ext uri="{FF2B5EF4-FFF2-40B4-BE49-F238E27FC236}">
                <a16:creationId xmlns:a16="http://schemas.microsoft.com/office/drawing/2014/main" id="{D94786AF-AB90-384E-9C7C-A89BA7020AD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5334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52" name="Line 28">
            <a:extLst>
              <a:ext uri="{FF2B5EF4-FFF2-40B4-BE49-F238E27FC236}">
                <a16:creationId xmlns:a16="http://schemas.microsoft.com/office/drawing/2014/main" id="{3B91C76D-8938-1943-B9B4-E41E0C9927A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53" name="Line 29">
            <a:extLst>
              <a:ext uri="{FF2B5EF4-FFF2-40B4-BE49-F238E27FC236}">
                <a16:creationId xmlns:a16="http://schemas.microsoft.com/office/drawing/2014/main" id="{2685B0AA-8A57-F045-9189-83B4AE9351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9200" y="5562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54" name="Line 30">
            <a:extLst>
              <a:ext uri="{FF2B5EF4-FFF2-40B4-BE49-F238E27FC236}">
                <a16:creationId xmlns:a16="http://schemas.microsoft.com/office/drawing/2014/main" id="{A5FA5E10-F7F5-BE42-83B5-8542EFEE33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562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3822" name="Group 31">
            <a:extLst>
              <a:ext uri="{FF2B5EF4-FFF2-40B4-BE49-F238E27FC236}">
                <a16:creationId xmlns:a16="http://schemas.microsoft.com/office/drawing/2014/main" id="{15D0DEA7-17CB-0348-AC37-B10032DC942B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3581400" y="5334000"/>
            <a:ext cx="990600" cy="457200"/>
            <a:chOff x="3024" y="3312"/>
            <a:chExt cx="768" cy="288"/>
          </a:xfrm>
        </p:grpSpPr>
        <p:sp>
          <p:nvSpPr>
            <p:cNvPr id="26656" name="Line 32">
              <a:extLst>
                <a:ext uri="{FF2B5EF4-FFF2-40B4-BE49-F238E27FC236}">
                  <a16:creationId xmlns:a16="http://schemas.microsoft.com/office/drawing/2014/main" id="{BB0D1EA4-7A76-C948-A298-41CDF3C57C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92" y="331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6657" name="Line 33">
              <a:extLst>
                <a:ext uri="{FF2B5EF4-FFF2-40B4-BE49-F238E27FC236}">
                  <a16:creationId xmlns:a16="http://schemas.microsoft.com/office/drawing/2014/main" id="{E14511B7-12A4-274A-AEAB-02CE10944D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4" y="345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6658" name="Line 34">
              <a:extLst>
                <a:ext uri="{FF2B5EF4-FFF2-40B4-BE49-F238E27FC236}">
                  <a16:creationId xmlns:a16="http://schemas.microsoft.com/office/drawing/2014/main" id="{2A6F2D7B-45DD-A642-875A-8D1309A425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24" y="345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6659" name="Text Box 35">
            <a:extLst>
              <a:ext uri="{FF2B5EF4-FFF2-40B4-BE49-F238E27FC236}">
                <a16:creationId xmlns:a16="http://schemas.microsoft.com/office/drawing/2014/main" id="{A80DEF4A-CC64-BB49-A3E7-83EEF9038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8006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+mn-lt"/>
                <a:ea typeface="新細明體" charset="0"/>
                <a:cs typeface="新細明體" charset="0"/>
              </a:rPr>
              <a:t>timestamp 1</a:t>
            </a:r>
            <a:endParaRPr kumimoji="1" lang="en-US" altLang="zh-TW" sz="2000" baseline="-25000">
              <a:latin typeface="+mn-lt"/>
              <a:ea typeface="新細明體" charset="0"/>
              <a:cs typeface="新細明體" charset="0"/>
            </a:endParaRPr>
          </a:p>
        </p:txBody>
      </p:sp>
      <p:grpSp>
        <p:nvGrpSpPr>
          <p:cNvPr id="26660" name="Group 36">
            <a:extLst>
              <a:ext uri="{FF2B5EF4-FFF2-40B4-BE49-F238E27FC236}">
                <a16:creationId xmlns:a16="http://schemas.microsoft.com/office/drawing/2014/main" id="{1A811183-6333-2A4A-97B6-1F72ACCECBD3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4800600"/>
            <a:ext cx="8153400" cy="1447800"/>
            <a:chOff x="624" y="2880"/>
            <a:chExt cx="5136" cy="912"/>
          </a:xfrm>
        </p:grpSpPr>
        <p:sp>
          <p:nvSpPr>
            <p:cNvPr id="26661" name="Rectangle 37">
              <a:extLst>
                <a:ext uri="{FF2B5EF4-FFF2-40B4-BE49-F238E27FC236}">
                  <a16:creationId xmlns:a16="http://schemas.microsoft.com/office/drawing/2014/main" id="{E6091CCE-5870-B048-9F40-B00331378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6" y="2928"/>
              <a:ext cx="968" cy="26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6662" name="Line 38">
              <a:extLst>
                <a:ext uri="{FF2B5EF4-FFF2-40B4-BE49-F238E27FC236}">
                  <a16:creationId xmlns:a16="http://schemas.microsoft.com/office/drawing/2014/main" id="{5A1DB351-8EE8-D545-B8E1-63E7C972DF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928"/>
              <a:ext cx="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6663" name="Text Box 39">
              <a:extLst>
                <a:ext uri="{FF2B5EF4-FFF2-40B4-BE49-F238E27FC236}">
                  <a16:creationId xmlns:a16="http://schemas.microsoft.com/office/drawing/2014/main" id="{8FA1D981-8B34-354D-A64F-96BB53D337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880"/>
              <a:ext cx="5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altLang="zh-TW" sz="2000">
                  <a:solidFill>
                    <a:schemeClr val="hlink"/>
                  </a:solidFill>
                  <a:latin typeface="Times New Roman" charset="0"/>
                  <a:ea typeface="新細明體" charset="0"/>
                  <a:cs typeface="新細明體" charset="0"/>
                </a:rPr>
                <a:t>p</a:t>
              </a:r>
              <a:r>
                <a:rPr kumimoji="1" lang="en-US" altLang="zh-TW" sz="2000" baseline="-25000">
                  <a:solidFill>
                    <a:schemeClr val="hlink"/>
                  </a:solidFill>
                  <a:latin typeface="Times New Roman" charset="0"/>
                  <a:ea typeface="新細明體" charset="0"/>
                  <a:cs typeface="新細明體" charset="0"/>
                </a:rPr>
                <a:t>1</a:t>
              </a:r>
            </a:p>
          </p:txBody>
        </p:sp>
        <p:sp>
          <p:nvSpPr>
            <p:cNvPr id="26664" name="Text Box 40">
              <a:extLst>
                <a:ext uri="{FF2B5EF4-FFF2-40B4-BE49-F238E27FC236}">
                  <a16:creationId xmlns:a16="http://schemas.microsoft.com/office/drawing/2014/main" id="{ED468980-4768-7E4B-B32C-B0FE34F244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880"/>
              <a:ext cx="5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2000">
                  <a:solidFill>
                    <a:schemeClr val="hlink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p</a:t>
              </a:r>
              <a:r>
                <a:rPr kumimoji="1" lang="en-US" altLang="zh-TW" sz="2000" baseline="-25000">
                  <a:solidFill>
                    <a:schemeClr val="hlink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2</a:t>
              </a:r>
              <a:r>
                <a:rPr kumimoji="1" lang="en-US" altLang="zh-TW" sz="2000">
                  <a:solidFill>
                    <a:schemeClr val="hlink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’</a:t>
              </a:r>
              <a:endParaRPr kumimoji="1" lang="en-US" altLang="zh-TW" sz="2000" baseline="-25000">
                <a:solidFill>
                  <a:schemeClr val="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26665" name="Line 41">
              <a:extLst>
                <a:ext uri="{FF2B5EF4-FFF2-40B4-BE49-F238E27FC236}">
                  <a16:creationId xmlns:a16="http://schemas.microsoft.com/office/drawing/2014/main" id="{1392806C-C8E8-5340-B56A-967F5F86B9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2" y="2928"/>
              <a:ext cx="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6666" name="Text Box 42">
              <a:extLst>
                <a:ext uri="{FF2B5EF4-FFF2-40B4-BE49-F238E27FC236}">
                  <a16:creationId xmlns:a16="http://schemas.microsoft.com/office/drawing/2014/main" id="{1475A01E-44D1-664C-AEF9-951B08EB60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2880"/>
              <a:ext cx="5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2000">
                  <a:solidFill>
                    <a:schemeClr val="hlink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p</a:t>
              </a:r>
              <a:r>
                <a:rPr kumimoji="1" lang="en-US" altLang="zh-TW" sz="2000" baseline="-25000">
                  <a:solidFill>
                    <a:schemeClr val="hlink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3</a:t>
              </a:r>
              <a:r>
                <a:rPr kumimoji="1" lang="en-US" altLang="zh-TW" sz="2000">
                  <a:solidFill>
                    <a:schemeClr val="hlink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’</a:t>
              </a:r>
              <a:endParaRPr kumimoji="1" lang="en-US" altLang="zh-TW" sz="2000" baseline="-25000">
                <a:solidFill>
                  <a:schemeClr val="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26667" name="Rectangle 43">
              <a:extLst>
                <a:ext uri="{FF2B5EF4-FFF2-40B4-BE49-F238E27FC236}">
                  <a16:creationId xmlns:a16="http://schemas.microsoft.com/office/drawing/2014/main" id="{C7D08452-ECDF-324D-BD34-8F6D38DC8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2" y="3528"/>
              <a:ext cx="968" cy="26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6668" name="Line 44">
              <a:extLst>
                <a:ext uri="{FF2B5EF4-FFF2-40B4-BE49-F238E27FC236}">
                  <a16:creationId xmlns:a16="http://schemas.microsoft.com/office/drawing/2014/main" id="{31B5C590-4674-6F4A-A1FE-D809CA7AEF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0" y="3528"/>
              <a:ext cx="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6669" name="Text Box 45">
              <a:extLst>
                <a:ext uri="{FF2B5EF4-FFF2-40B4-BE49-F238E27FC236}">
                  <a16:creationId xmlns:a16="http://schemas.microsoft.com/office/drawing/2014/main" id="{844F599E-6911-9C41-A493-B093EA2A3D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504"/>
              <a:ext cx="5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altLang="zh-TW" sz="2000">
                  <a:latin typeface="Times New Roman" charset="0"/>
                  <a:ea typeface="新細明體" charset="0"/>
                  <a:cs typeface="新細明體" charset="0"/>
                </a:rPr>
                <a:t>o</a:t>
              </a:r>
              <a:r>
                <a:rPr kumimoji="1" lang="en-US" altLang="zh-TW" sz="2000" baseline="-25000">
                  <a:latin typeface="Times New Roman" charset="0"/>
                  <a:ea typeface="新細明體" charset="0"/>
                  <a:cs typeface="新細明體" charset="0"/>
                </a:rPr>
                <a:t>3</a:t>
              </a:r>
            </a:p>
          </p:txBody>
        </p:sp>
        <p:sp>
          <p:nvSpPr>
            <p:cNvPr id="26670" name="Text Box 46">
              <a:extLst>
                <a:ext uri="{FF2B5EF4-FFF2-40B4-BE49-F238E27FC236}">
                  <a16:creationId xmlns:a16="http://schemas.microsoft.com/office/drawing/2014/main" id="{59F2E944-80AC-6246-A246-30000EB7DF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3504"/>
              <a:ext cx="5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altLang="zh-TW" sz="2000">
                  <a:latin typeface="Times New Roman" charset="0"/>
                  <a:ea typeface="新細明體" charset="0"/>
                  <a:cs typeface="新細明體" charset="0"/>
                </a:rPr>
                <a:t>o</a:t>
              </a:r>
              <a:r>
                <a:rPr kumimoji="1" lang="en-US" altLang="zh-TW" sz="2000" baseline="-25000">
                  <a:latin typeface="Times New Roman" charset="0"/>
                  <a:ea typeface="新細明體" charset="0"/>
                  <a:cs typeface="新細明體" charset="0"/>
                </a:rPr>
                <a:t>4</a:t>
              </a:r>
            </a:p>
          </p:txBody>
        </p:sp>
        <p:sp>
          <p:nvSpPr>
            <p:cNvPr id="26671" name="Line 47">
              <a:extLst>
                <a:ext uri="{FF2B5EF4-FFF2-40B4-BE49-F238E27FC236}">
                  <a16:creationId xmlns:a16="http://schemas.microsoft.com/office/drawing/2014/main" id="{5AE4F777-35AE-B145-BEEE-306D8C2D70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8" y="3528"/>
              <a:ext cx="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6672" name="Line 48">
              <a:extLst>
                <a:ext uri="{FF2B5EF4-FFF2-40B4-BE49-F238E27FC236}">
                  <a16:creationId xmlns:a16="http://schemas.microsoft.com/office/drawing/2014/main" id="{DB63B816-71A9-6D45-AA8B-9702525581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6" y="3216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6673" name="Line 49">
              <a:extLst>
                <a:ext uri="{FF2B5EF4-FFF2-40B4-BE49-F238E27FC236}">
                  <a16:creationId xmlns:a16="http://schemas.microsoft.com/office/drawing/2014/main" id="{7AC0E5A8-63A5-EB41-BC24-38CDB2B332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" y="3216"/>
              <a:ext cx="321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6674" name="Line 50">
              <a:extLst>
                <a:ext uri="{FF2B5EF4-FFF2-40B4-BE49-F238E27FC236}">
                  <a16:creationId xmlns:a16="http://schemas.microsoft.com/office/drawing/2014/main" id="{54ACCC5A-0CC4-9046-AAD2-725B74D705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12" y="3216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6675" name="Text Box 51">
              <a:extLst>
                <a:ext uri="{FF2B5EF4-FFF2-40B4-BE49-F238E27FC236}">
                  <a16:creationId xmlns:a16="http://schemas.microsoft.com/office/drawing/2014/main" id="{F5239241-C6D9-9444-8779-A245C98C55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2880"/>
              <a:ext cx="11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altLang="zh-TW" sz="2000" dirty="0">
                  <a:latin typeface="+mn-lt"/>
                  <a:ea typeface="新細明體" charset="0"/>
                  <a:cs typeface="新細明體" charset="0"/>
                </a:rPr>
                <a:t>timestamp 2</a:t>
              </a:r>
              <a:endParaRPr kumimoji="1" lang="en-US" altLang="zh-TW" sz="2000" baseline="-25000" dirty="0">
                <a:latin typeface="+mn-lt"/>
                <a:ea typeface="新細明體" charset="0"/>
                <a:cs typeface="新細明體" charset="0"/>
              </a:endParaRPr>
            </a:p>
          </p:txBody>
        </p:sp>
        <p:sp>
          <p:nvSpPr>
            <p:cNvPr id="26676" name="Rectangle 52">
              <a:extLst>
                <a:ext uri="{FF2B5EF4-FFF2-40B4-BE49-F238E27FC236}">
                  <a16:creationId xmlns:a16="http://schemas.microsoft.com/office/drawing/2014/main" id="{DAAD7787-64A7-2E4E-B70E-3D8D64B95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" y="3528"/>
              <a:ext cx="968" cy="26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6677" name="Line 53">
              <a:extLst>
                <a:ext uri="{FF2B5EF4-FFF2-40B4-BE49-F238E27FC236}">
                  <a16:creationId xmlns:a16="http://schemas.microsoft.com/office/drawing/2014/main" id="{0837DC3D-1D7A-AB4A-A396-2F28A4E301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4" y="3528"/>
              <a:ext cx="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6678" name="Text Box 54">
              <a:extLst>
                <a:ext uri="{FF2B5EF4-FFF2-40B4-BE49-F238E27FC236}">
                  <a16:creationId xmlns:a16="http://schemas.microsoft.com/office/drawing/2014/main" id="{CCD2962D-06BC-3C4C-B1B0-7E01660F75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3504"/>
              <a:ext cx="5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altLang="zh-TW" sz="2000" dirty="0">
                  <a:latin typeface="Times New Roman" charset="0"/>
                  <a:ea typeface="新細明體" charset="0"/>
                  <a:cs typeface="新細明體" charset="0"/>
                </a:rPr>
                <a:t>o</a:t>
              </a:r>
              <a:r>
                <a:rPr kumimoji="1" lang="en-US" altLang="zh-TW" sz="2000" baseline="-25000" dirty="0">
                  <a:latin typeface="Times New Roman" charset="0"/>
                  <a:ea typeface="新細明體" charset="0"/>
                  <a:cs typeface="新細明體" charset="0"/>
                </a:rPr>
                <a:t>6</a:t>
              </a:r>
            </a:p>
          </p:txBody>
        </p:sp>
        <p:sp>
          <p:nvSpPr>
            <p:cNvPr id="26679" name="Text Box 55">
              <a:extLst>
                <a:ext uri="{FF2B5EF4-FFF2-40B4-BE49-F238E27FC236}">
                  <a16:creationId xmlns:a16="http://schemas.microsoft.com/office/drawing/2014/main" id="{EBE4FB33-DF3C-6347-BEFF-74ED5CDA18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504"/>
              <a:ext cx="5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altLang="zh-TW" sz="2000" dirty="0">
                  <a:latin typeface="Times New Roman" charset="0"/>
                  <a:ea typeface="新細明體" charset="0"/>
                  <a:cs typeface="新細明體" charset="0"/>
                </a:rPr>
                <a:t>o</a:t>
              </a:r>
              <a:r>
                <a:rPr kumimoji="1" lang="en-US" altLang="zh-TW" sz="2000" baseline="-25000" dirty="0">
                  <a:latin typeface="Times New Roman" charset="0"/>
                  <a:ea typeface="新細明體" charset="0"/>
                  <a:cs typeface="新細明體" charset="0"/>
                </a:rPr>
                <a:t>7</a:t>
              </a:r>
            </a:p>
          </p:txBody>
        </p:sp>
        <p:sp>
          <p:nvSpPr>
            <p:cNvPr id="26680" name="Line 56">
              <a:extLst>
                <a:ext uri="{FF2B5EF4-FFF2-40B4-BE49-F238E27FC236}">
                  <a16:creationId xmlns:a16="http://schemas.microsoft.com/office/drawing/2014/main" id="{2B8E4DF5-A83D-3E4A-8CB2-2C4BBC2B7E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2" y="3528"/>
              <a:ext cx="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6681" name="Text Box 57">
              <a:extLst>
                <a:ext uri="{FF2B5EF4-FFF2-40B4-BE49-F238E27FC236}">
                  <a16:creationId xmlns:a16="http://schemas.microsoft.com/office/drawing/2014/main" id="{B5B22079-A45F-A948-A09B-C76F32EC4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8" y="3504"/>
              <a:ext cx="5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2000">
                  <a:latin typeface="Times New Roman" panose="02020603050405020304" pitchFamily="18" charset="0"/>
                  <a:ea typeface="新細明體" panose="02020500000000000000" pitchFamily="18" charset="-120"/>
                </a:rPr>
                <a:t>o</a:t>
              </a:r>
              <a:r>
                <a:rPr kumimoji="1" lang="en-US" altLang="zh-TW" sz="2000" baseline="-25000">
                  <a:latin typeface="Times New Roman" panose="02020603050405020304" pitchFamily="18" charset="0"/>
                  <a:ea typeface="新細明體" panose="02020500000000000000" pitchFamily="18" charset="-120"/>
                </a:rPr>
                <a:t>5</a:t>
              </a:r>
              <a:r>
                <a:rPr kumimoji="1" lang="en-US" altLang="zh-TW" sz="2000">
                  <a:latin typeface="Times New Roman" panose="02020603050405020304" pitchFamily="18" charset="0"/>
                  <a:ea typeface="新細明體" panose="02020500000000000000" pitchFamily="18" charset="-120"/>
                </a:rPr>
                <a:t>’</a:t>
              </a:r>
            </a:p>
          </p:txBody>
        </p:sp>
      </p:grpSp>
      <p:sp>
        <p:nvSpPr>
          <p:cNvPr id="26682" name="Rectangle 58">
            <a:extLst>
              <a:ext uri="{FF2B5EF4-FFF2-40B4-BE49-F238E27FC236}">
                <a16:creationId xmlns:a16="http://schemas.microsoft.com/office/drawing/2014/main" id="{73BFD801-BA9F-4040-A9A0-55C43501E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895600"/>
            <a:ext cx="685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83" name="Rectangle 59">
            <a:extLst>
              <a:ext uri="{FF2B5EF4-FFF2-40B4-BE49-F238E27FC236}">
                <a16:creationId xmlns:a16="http://schemas.microsoft.com/office/drawing/2014/main" id="{9F55F231-9ED2-C943-A748-C81859262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429000"/>
            <a:ext cx="4572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84" name="Rectangle 60">
            <a:extLst>
              <a:ext uri="{FF2B5EF4-FFF2-40B4-BE49-F238E27FC236}">
                <a16:creationId xmlns:a16="http://schemas.microsoft.com/office/drawing/2014/main" id="{E4FA9C65-0064-7641-B50E-043E8395C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133600"/>
            <a:ext cx="9144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85" name="Rectangle 61">
            <a:extLst>
              <a:ext uri="{FF2B5EF4-FFF2-40B4-BE49-F238E27FC236}">
                <a16:creationId xmlns:a16="http://schemas.microsoft.com/office/drawing/2014/main" id="{108D0054-5536-7346-A11C-DEFB6A5A3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886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86" name="Rectangle 62">
            <a:extLst>
              <a:ext uri="{FF2B5EF4-FFF2-40B4-BE49-F238E27FC236}">
                <a16:creationId xmlns:a16="http://schemas.microsoft.com/office/drawing/2014/main" id="{53FB2609-E521-C44D-87C4-694B077DA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124200"/>
            <a:ext cx="9144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87" name="Rectangle 63">
            <a:extLst>
              <a:ext uri="{FF2B5EF4-FFF2-40B4-BE49-F238E27FC236}">
                <a16:creationId xmlns:a16="http://schemas.microsoft.com/office/drawing/2014/main" id="{B8DD509D-EBEB-264E-83C2-829EBC456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810000"/>
            <a:ext cx="7620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88" name="Text Box 64">
            <a:extLst>
              <a:ext uri="{FF2B5EF4-FFF2-40B4-BE49-F238E27FC236}">
                <a16:creationId xmlns:a16="http://schemas.microsoft.com/office/drawing/2014/main" id="{1F47A23D-5817-2C4D-8555-163ECE566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4384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1</a:t>
            </a:r>
            <a:endParaRPr kumimoji="1" lang="en-US" altLang="zh-TW" sz="2000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26689" name="Text Box 65">
            <a:extLst>
              <a:ext uri="{FF2B5EF4-FFF2-40B4-BE49-F238E27FC236}">
                <a16:creationId xmlns:a16="http://schemas.microsoft.com/office/drawing/2014/main" id="{72BF410C-53CC-0346-B44B-556EA79FF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9624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2</a:t>
            </a:r>
          </a:p>
        </p:txBody>
      </p:sp>
      <p:sp>
        <p:nvSpPr>
          <p:cNvPr id="26690" name="Text Box 66">
            <a:extLst>
              <a:ext uri="{FF2B5EF4-FFF2-40B4-BE49-F238E27FC236}">
                <a16:creationId xmlns:a16="http://schemas.microsoft.com/office/drawing/2014/main" id="{D4CDFD9F-2A01-8A40-9297-9AB3524C6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6670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6</a:t>
            </a:r>
          </a:p>
        </p:txBody>
      </p:sp>
      <p:sp>
        <p:nvSpPr>
          <p:cNvPr id="26691" name="Rectangle 67">
            <a:extLst>
              <a:ext uri="{FF2B5EF4-FFF2-40B4-BE49-F238E27FC236}">
                <a16:creationId xmlns:a16="http://schemas.microsoft.com/office/drawing/2014/main" id="{CD3921DC-C9FE-6843-9D2B-24A931D76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286000"/>
            <a:ext cx="609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92" name="Text Box 68">
            <a:extLst>
              <a:ext uri="{FF2B5EF4-FFF2-40B4-BE49-F238E27FC236}">
                <a16:creationId xmlns:a16="http://schemas.microsoft.com/office/drawing/2014/main" id="{AB0143CD-E0EC-E446-B2E7-1ACCF94F4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3434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7</a:t>
            </a:r>
          </a:p>
        </p:txBody>
      </p:sp>
      <p:sp>
        <p:nvSpPr>
          <p:cNvPr id="26693" name="Text Box 69">
            <a:extLst>
              <a:ext uri="{FF2B5EF4-FFF2-40B4-BE49-F238E27FC236}">
                <a16:creationId xmlns:a16="http://schemas.microsoft.com/office/drawing/2014/main" id="{51ACEBC1-99FF-4544-8DE2-0E0757AD1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5052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o</a:t>
            </a:r>
            <a:r>
              <a:rPr kumimoji="1" lang="en-US" altLang="zh-TW" sz="2000" baseline="-25000">
                <a:latin typeface="Times New Roman" panose="02020603050405020304" pitchFamily="18" charset="0"/>
                <a:ea typeface="新細明體" panose="02020500000000000000" pitchFamily="18" charset="-120"/>
              </a:rPr>
              <a:t>5</a:t>
            </a:r>
            <a:r>
              <a:rPr kumimoji="1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’</a:t>
            </a:r>
          </a:p>
        </p:txBody>
      </p:sp>
      <p:sp>
        <p:nvSpPr>
          <p:cNvPr id="26694" name="Rectangle 70">
            <a:extLst>
              <a:ext uri="{FF2B5EF4-FFF2-40B4-BE49-F238E27FC236}">
                <a16:creationId xmlns:a16="http://schemas.microsoft.com/office/drawing/2014/main" id="{D6B3D939-EB4E-C448-8341-702449B45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895600"/>
            <a:ext cx="838200" cy="1219200"/>
          </a:xfrm>
          <a:prstGeom prst="rect">
            <a:avLst/>
          </a:prstGeom>
          <a:noFill/>
          <a:ln w="9525">
            <a:solidFill>
              <a:schemeClr val="hlink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zh-TW" altLang="en-US" sz="2000">
              <a:solidFill>
                <a:schemeClr val="accent2"/>
              </a:solidFill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26695" name="Rectangle 71">
            <a:extLst>
              <a:ext uri="{FF2B5EF4-FFF2-40B4-BE49-F238E27FC236}">
                <a16:creationId xmlns:a16="http://schemas.microsoft.com/office/drawing/2014/main" id="{8EEB2E0A-727A-7A4C-8323-0B7BAAB35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133600"/>
            <a:ext cx="1219200" cy="1066800"/>
          </a:xfrm>
          <a:prstGeom prst="rect">
            <a:avLst/>
          </a:prstGeom>
          <a:noFill/>
          <a:ln w="9525">
            <a:solidFill>
              <a:schemeClr val="hlink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zh-TW" altLang="en-US" sz="2000">
              <a:solidFill>
                <a:schemeClr val="accent2"/>
              </a:solidFill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26696" name="Rectangle 72">
            <a:extLst>
              <a:ext uri="{FF2B5EF4-FFF2-40B4-BE49-F238E27FC236}">
                <a16:creationId xmlns:a16="http://schemas.microsoft.com/office/drawing/2014/main" id="{8D55BDD7-A2FD-204D-8076-4C9FDF288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124200"/>
            <a:ext cx="1752600" cy="1371600"/>
          </a:xfrm>
          <a:prstGeom prst="rect">
            <a:avLst/>
          </a:prstGeom>
          <a:noFill/>
          <a:ln w="9525">
            <a:solidFill>
              <a:schemeClr val="hlink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zh-TW" altLang="en-US" sz="2000">
              <a:solidFill>
                <a:schemeClr val="accent2"/>
              </a:solidFill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26697" name="Text Box 73">
            <a:extLst>
              <a:ext uri="{FF2B5EF4-FFF2-40B4-BE49-F238E27FC236}">
                <a16:creationId xmlns:a16="http://schemas.microsoft.com/office/drawing/2014/main" id="{B6192C2F-801A-4A45-85DF-B571EFC18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9624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solidFill>
                  <a:schemeClr val="hlink"/>
                </a:solidFill>
                <a:latin typeface="Times New Roman" charset="0"/>
                <a:ea typeface="新細明體" charset="0"/>
                <a:cs typeface="新細明體" charset="0"/>
              </a:rPr>
              <a:t>p</a:t>
            </a:r>
            <a:r>
              <a:rPr kumimoji="1" lang="en-US" altLang="zh-TW" sz="2000" baseline="-25000">
                <a:solidFill>
                  <a:schemeClr val="hlink"/>
                </a:solidFill>
                <a:latin typeface="Times New Roman" charset="0"/>
                <a:ea typeface="新細明體" charset="0"/>
                <a:cs typeface="新細明體" charset="0"/>
              </a:rPr>
              <a:t>1</a:t>
            </a:r>
          </a:p>
        </p:txBody>
      </p:sp>
      <p:sp>
        <p:nvSpPr>
          <p:cNvPr id="26698" name="Text Box 74">
            <a:extLst>
              <a:ext uri="{FF2B5EF4-FFF2-40B4-BE49-F238E27FC236}">
                <a16:creationId xmlns:a16="http://schemas.microsoft.com/office/drawing/2014/main" id="{C21E33DF-BF07-7E4B-901B-21CC7486C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1242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2000">
                <a:solidFill>
                  <a:schemeClr val="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p</a:t>
            </a:r>
            <a:r>
              <a:rPr kumimoji="1" lang="en-US" altLang="zh-TW" sz="2000" baseline="-25000">
                <a:solidFill>
                  <a:schemeClr val="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2</a:t>
            </a:r>
            <a:r>
              <a:rPr kumimoji="1" lang="en-US" altLang="zh-TW" sz="2000">
                <a:solidFill>
                  <a:schemeClr val="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’</a:t>
            </a:r>
            <a:endParaRPr kumimoji="1" lang="en-US" altLang="zh-TW" sz="2000" baseline="-25000">
              <a:solidFill>
                <a:schemeClr val="hlink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6699" name="Text Box 75">
            <a:extLst>
              <a:ext uri="{FF2B5EF4-FFF2-40B4-BE49-F238E27FC236}">
                <a16:creationId xmlns:a16="http://schemas.microsoft.com/office/drawing/2014/main" id="{EB7B2225-FA1C-0F41-8F1A-E94142BBA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1910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2000">
                <a:solidFill>
                  <a:schemeClr val="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p</a:t>
            </a:r>
            <a:r>
              <a:rPr kumimoji="1" lang="en-US" altLang="zh-TW" sz="2000" baseline="-25000">
                <a:solidFill>
                  <a:schemeClr val="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3</a:t>
            </a:r>
            <a:r>
              <a:rPr kumimoji="1" lang="en-US" altLang="zh-TW" sz="2000">
                <a:solidFill>
                  <a:schemeClr val="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’</a:t>
            </a:r>
          </a:p>
        </p:txBody>
      </p:sp>
      <p:sp>
        <p:nvSpPr>
          <p:cNvPr id="26700" name="Text Box 76">
            <a:extLst>
              <a:ext uri="{FF2B5EF4-FFF2-40B4-BE49-F238E27FC236}">
                <a16:creationId xmlns:a16="http://schemas.microsoft.com/office/drawing/2014/main" id="{CBEE36FC-1902-B245-9BDD-4901BCAF0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8288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4</a:t>
            </a:r>
          </a:p>
        </p:txBody>
      </p:sp>
      <p:sp>
        <p:nvSpPr>
          <p:cNvPr id="26701" name="Text Box 77">
            <a:extLst>
              <a:ext uri="{FF2B5EF4-FFF2-40B4-BE49-F238E27FC236}">
                <a16:creationId xmlns:a16="http://schemas.microsoft.com/office/drawing/2014/main" id="{1C12195F-4500-7A4D-85E1-E9EE7325D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9050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3</a:t>
            </a:r>
          </a:p>
        </p:txBody>
      </p:sp>
      <p:sp>
        <p:nvSpPr>
          <p:cNvPr id="26702" name="Text Box 78">
            <a:extLst>
              <a:ext uri="{FF2B5EF4-FFF2-40B4-BE49-F238E27FC236}">
                <a16:creationId xmlns:a16="http://schemas.microsoft.com/office/drawing/2014/main" id="{47CA3DD7-7D40-5F43-AB6A-9BB1EE5DE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0574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+mn-lt"/>
                <a:ea typeface="新細明體" charset="0"/>
                <a:cs typeface="新細明體" charset="0"/>
              </a:rPr>
              <a:t>timestamp 2</a:t>
            </a:r>
            <a:endParaRPr kumimoji="1" lang="en-US" altLang="zh-TW" sz="2000" baseline="-25000">
              <a:latin typeface="+mn-lt"/>
              <a:ea typeface="新細明體" charset="0"/>
              <a:cs typeface="新細明體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C0C1A32-582A-1646-99E9-48A0C9B94BCB}"/>
              </a:ext>
            </a:extLst>
          </p:cNvPr>
          <p:cNvSpPr/>
          <p:nvPr/>
        </p:nvSpPr>
        <p:spPr>
          <a:xfrm>
            <a:off x="4067944" y="6616400"/>
            <a:ext cx="12813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+mn-lt"/>
              </a:rPr>
              <a:t>© George </a:t>
            </a:r>
            <a:r>
              <a:rPr lang="de-DE" sz="1200" dirty="0" err="1">
                <a:solidFill>
                  <a:schemeClr val="bg1"/>
                </a:solidFill>
                <a:latin typeface="+mn-lt"/>
              </a:rPr>
              <a:t>Kollios</a:t>
            </a:r>
            <a:r>
              <a:rPr lang="de-DE" sz="1200" dirty="0">
                <a:solidFill>
                  <a:schemeClr val="bg1"/>
                </a:solidFill>
                <a:latin typeface="+mn-lt"/>
              </a:rPr>
              <a:t> </a:t>
            </a:r>
          </a:p>
        </p:txBody>
      </p:sp>
      <p:sp>
        <p:nvSpPr>
          <p:cNvPr id="80" name="Slide Number Placeholder 3">
            <a:extLst>
              <a:ext uri="{FF2B5EF4-FFF2-40B4-BE49-F238E27FC236}">
                <a16:creationId xmlns:a16="http://schemas.microsoft.com/office/drawing/2014/main" id="{2A8193BB-795B-3346-BDE2-BAA528CE7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926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6CCB9BE0-0C54-C849-93D6-E5595228B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16632"/>
            <a:ext cx="903649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kumimoji="1" lang="en-US" altLang="zh-TW" sz="3200" dirty="0">
                <a:solidFill>
                  <a:schemeClr val="tx2"/>
                </a:solidFill>
                <a:latin typeface="+mj-lt"/>
                <a:ea typeface="新細明體" charset="0"/>
                <a:cs typeface="新細明體" charset="0"/>
              </a:rPr>
              <a:t>Building a 3D R-tree on the Leaves of the MVR-tree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6464243-51E7-A243-A526-7AAC577DA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340768"/>
            <a:ext cx="77724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sz="2400" dirty="0">
                <a:latin typeface="+mn-lt"/>
                <a:ea typeface="新細明體" charset="0"/>
                <a:cs typeface="新細明體" charset="0"/>
              </a:rPr>
              <a:t>Size of the 3D R-tree is much smaller than a complete 3D R-tree as the number of leaf nodes is significantly lower than the number of actual objects.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sz="2400" dirty="0">
                <a:latin typeface="+mn-lt"/>
                <a:ea typeface="新細明體" charset="0"/>
                <a:cs typeface="新細明體" charset="0"/>
              </a:rPr>
              <a:t>Long interval queries can be processed </a:t>
            </a:r>
            <a:br>
              <a:rPr kumimoji="1" lang="en-US" altLang="zh-TW" sz="2400" dirty="0">
                <a:latin typeface="+mn-lt"/>
                <a:ea typeface="新細明體" charset="0"/>
                <a:cs typeface="新細明體" charset="0"/>
              </a:rPr>
            </a:br>
            <a:r>
              <a:rPr kumimoji="1" lang="en-US" altLang="zh-TW" sz="2400" dirty="0">
                <a:latin typeface="+mn-lt"/>
                <a:ea typeface="新細明體" charset="0"/>
                <a:cs typeface="新細明體" charset="0"/>
              </a:rPr>
              <a:t>with auxiliary 3D R-trees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73FD4A-8A42-7742-A85A-19B9419B5E4F}"/>
              </a:ext>
            </a:extLst>
          </p:cNvPr>
          <p:cNvSpPr/>
          <p:nvPr/>
        </p:nvSpPr>
        <p:spPr>
          <a:xfrm>
            <a:off x="4067944" y="6616400"/>
            <a:ext cx="12813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+mn-lt"/>
              </a:rPr>
              <a:t>© George </a:t>
            </a:r>
            <a:r>
              <a:rPr lang="de-DE" sz="1200" dirty="0" err="1">
                <a:solidFill>
                  <a:schemeClr val="bg1"/>
                </a:solidFill>
                <a:latin typeface="+mn-lt"/>
              </a:rPr>
              <a:t>Kollios</a:t>
            </a:r>
            <a:r>
              <a:rPr lang="de-DE" sz="1200" dirty="0">
                <a:solidFill>
                  <a:schemeClr val="bg1"/>
                </a:solidFill>
                <a:latin typeface="+mn-lt"/>
              </a:rPr>
              <a:t> 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C28421B-23AC-A14A-8F7B-DE9775F11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5348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DAB1D40-3703-1E4C-864D-7BE8A32F64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90500"/>
            <a:ext cx="7793037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dirty="0">
                <a:ea typeface="新細明體" charset="0"/>
                <a:cs typeface="新細明體" charset="0"/>
              </a:rPr>
              <a:t>Rectangles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91644AB-85E7-934A-8580-7365BFA3F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6016" y="1277888"/>
            <a:ext cx="7772400" cy="11430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zh-TW" sz="2400" dirty="0">
                <a:ea typeface="新細明體" charset="0"/>
                <a:cs typeface="新細明體" charset="0"/>
              </a:rPr>
              <a:t>Problem of indexing any type of moving objects can be reduced to indexing </a:t>
            </a:r>
            <a:r>
              <a:rPr lang="en-US" altLang="zh-TW" sz="2400" dirty="0">
                <a:solidFill>
                  <a:srgbClr val="081BFF"/>
                </a:solidFill>
                <a:ea typeface="新細明體" charset="0"/>
                <a:cs typeface="新細明體" charset="0"/>
              </a:rPr>
              <a:t>discrete rectangles</a:t>
            </a:r>
            <a:r>
              <a:rPr lang="en-US" altLang="zh-TW" sz="2400" dirty="0">
                <a:ea typeface="新細明體" charset="0"/>
                <a:cs typeface="新細明體" charset="0"/>
              </a:rPr>
              <a:t> 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B3934650-9896-3446-92D1-9D20027F2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51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>
                <a:latin typeface="Times New Roman" charset="0"/>
                <a:ea typeface="新細明體" charset="0"/>
                <a:cs typeface="新細明體" charset="0"/>
              </a:rPr>
              <a:t>Continuous points</a:t>
            </a:r>
          </a:p>
        </p:txBody>
      </p:sp>
      <p:sp>
        <p:nvSpPr>
          <p:cNvPr id="22533" name="AutoShape 5">
            <a:extLst>
              <a:ext uri="{FF2B5EF4-FFF2-40B4-BE49-F238E27FC236}">
                <a16:creationId xmlns:a16="http://schemas.microsoft.com/office/drawing/2014/main" id="{A7213F7A-DC70-2E46-A1FB-B8176B220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343400"/>
            <a:ext cx="1371600" cy="12954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534" name="Line 6">
            <a:extLst>
              <a:ext uri="{FF2B5EF4-FFF2-40B4-BE49-F238E27FC236}">
                <a16:creationId xmlns:a16="http://schemas.microsoft.com/office/drawing/2014/main" id="{7CB0F493-0B22-C54F-A262-2E7A461FA6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4343400"/>
            <a:ext cx="1371600" cy="1295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535" name="AutoShape 7">
            <a:extLst>
              <a:ext uri="{FF2B5EF4-FFF2-40B4-BE49-F238E27FC236}">
                <a16:creationId xmlns:a16="http://schemas.microsoft.com/office/drawing/2014/main" id="{5D260A3D-AE86-7147-94AF-157D60E6C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200400"/>
            <a:ext cx="838200" cy="11430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536" name="Line 8">
            <a:extLst>
              <a:ext uri="{FF2B5EF4-FFF2-40B4-BE49-F238E27FC236}">
                <a16:creationId xmlns:a16="http://schemas.microsoft.com/office/drawing/2014/main" id="{991099E5-E575-554C-9A43-EE85BCFED4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3200400"/>
            <a:ext cx="838200" cy="11430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537" name="AutoShape 9">
            <a:extLst>
              <a:ext uri="{FF2B5EF4-FFF2-40B4-BE49-F238E27FC236}">
                <a16:creationId xmlns:a16="http://schemas.microsoft.com/office/drawing/2014/main" id="{B31B4103-DCAF-0043-80FB-02B11F50D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410200"/>
            <a:ext cx="1447800" cy="228600"/>
          </a:xfrm>
          <a:prstGeom prst="parallelogram">
            <a:avLst>
              <a:gd name="adj" fmla="val 158333"/>
            </a:avLst>
          </a:prstGeom>
          <a:solidFill>
            <a:srgbClr val="00FF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538" name="AutoShape 10">
            <a:extLst>
              <a:ext uri="{FF2B5EF4-FFF2-40B4-BE49-F238E27FC236}">
                <a16:creationId xmlns:a16="http://schemas.microsoft.com/office/drawing/2014/main" id="{962E8C64-772C-574F-BB1D-C377780B5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419600"/>
            <a:ext cx="1447800" cy="228600"/>
          </a:xfrm>
          <a:prstGeom prst="parallelogram">
            <a:avLst>
              <a:gd name="adj" fmla="val 158333"/>
            </a:avLst>
          </a:prstGeom>
          <a:solidFill>
            <a:srgbClr val="00FF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539" name="Line 11">
            <a:extLst>
              <a:ext uri="{FF2B5EF4-FFF2-40B4-BE49-F238E27FC236}">
                <a16:creationId xmlns:a16="http://schemas.microsoft.com/office/drawing/2014/main" id="{D7E2C55A-CDA3-B34F-9347-6A4C56C12C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4648200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540" name="Line 12">
            <a:extLst>
              <a:ext uri="{FF2B5EF4-FFF2-40B4-BE49-F238E27FC236}">
                <a16:creationId xmlns:a16="http://schemas.microsoft.com/office/drawing/2014/main" id="{83DA8F0B-C3EF-6B45-8404-FA99BE1341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3200" y="4648200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541" name="Line 13">
            <a:extLst>
              <a:ext uri="{FF2B5EF4-FFF2-40B4-BE49-F238E27FC236}">
                <a16:creationId xmlns:a16="http://schemas.microsoft.com/office/drawing/2014/main" id="{9EAF02E0-01EA-5C49-B7C2-E6B9812327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200" y="4419600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542" name="AutoShape 14">
            <a:extLst>
              <a:ext uri="{FF2B5EF4-FFF2-40B4-BE49-F238E27FC236}">
                <a16:creationId xmlns:a16="http://schemas.microsoft.com/office/drawing/2014/main" id="{D20204FB-FBCF-E84D-B7E3-1B1CD313E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419600"/>
            <a:ext cx="2209800" cy="12192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543" name="Text Box 15">
            <a:extLst>
              <a:ext uri="{FF2B5EF4-FFF2-40B4-BE49-F238E27FC236}">
                <a16:creationId xmlns:a16="http://schemas.microsoft.com/office/drawing/2014/main" id="{F2C6121C-4577-0B44-A790-4A83D5F16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5146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>
                <a:latin typeface="Times New Roman" charset="0"/>
                <a:ea typeface="新細明體" charset="0"/>
                <a:cs typeface="新細明體" charset="0"/>
              </a:rPr>
              <a:t>Continuous rectangles</a:t>
            </a:r>
          </a:p>
        </p:txBody>
      </p:sp>
      <p:sp>
        <p:nvSpPr>
          <p:cNvPr id="22544" name="AutoShape 16">
            <a:extLst>
              <a:ext uri="{FF2B5EF4-FFF2-40B4-BE49-F238E27FC236}">
                <a16:creationId xmlns:a16="http://schemas.microsoft.com/office/drawing/2014/main" id="{6D68F2AA-19B4-F246-9E87-4AD53EBD6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048000"/>
            <a:ext cx="2057400" cy="228600"/>
          </a:xfrm>
          <a:prstGeom prst="parallelogram">
            <a:avLst>
              <a:gd name="adj" fmla="val 225000"/>
            </a:avLst>
          </a:prstGeom>
          <a:solidFill>
            <a:srgbClr val="00FF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545" name="Line 17">
            <a:extLst>
              <a:ext uri="{FF2B5EF4-FFF2-40B4-BE49-F238E27FC236}">
                <a16:creationId xmlns:a16="http://schemas.microsoft.com/office/drawing/2014/main" id="{464B2817-8864-3D4B-B72B-9108B7310A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8400" y="3276600"/>
            <a:ext cx="457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546" name="Line 18">
            <a:extLst>
              <a:ext uri="{FF2B5EF4-FFF2-40B4-BE49-F238E27FC236}">
                <a16:creationId xmlns:a16="http://schemas.microsoft.com/office/drawing/2014/main" id="{60064245-83B9-0447-AC6D-4290AF8ED1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3276600"/>
            <a:ext cx="914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547" name="Line 19">
            <a:extLst>
              <a:ext uri="{FF2B5EF4-FFF2-40B4-BE49-F238E27FC236}">
                <a16:creationId xmlns:a16="http://schemas.microsoft.com/office/drawing/2014/main" id="{EB425301-9AAF-B14E-A3B6-8F7B926253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96200" y="3048000"/>
            <a:ext cx="1066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548" name="AutoShape 20">
            <a:extLst>
              <a:ext uri="{FF2B5EF4-FFF2-40B4-BE49-F238E27FC236}">
                <a16:creationId xmlns:a16="http://schemas.microsoft.com/office/drawing/2014/main" id="{57F73C3C-5666-684E-BAC2-BB89AC907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048000"/>
            <a:ext cx="2514600" cy="16002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549" name="Text Box 21">
            <a:extLst>
              <a:ext uri="{FF2B5EF4-FFF2-40B4-BE49-F238E27FC236}">
                <a16:creationId xmlns:a16="http://schemas.microsoft.com/office/drawing/2014/main" id="{6217FCD4-210F-C743-9C3F-1B9569171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1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>
                <a:latin typeface="Times New Roman" charset="0"/>
                <a:ea typeface="新細明體" charset="0"/>
                <a:cs typeface="新細明體" charset="0"/>
              </a:rPr>
              <a:t>Discrete rectangles</a:t>
            </a:r>
          </a:p>
        </p:txBody>
      </p:sp>
      <p:sp>
        <p:nvSpPr>
          <p:cNvPr id="22550" name="AutoShape 22">
            <a:extLst>
              <a:ext uri="{FF2B5EF4-FFF2-40B4-BE49-F238E27FC236}">
                <a16:creationId xmlns:a16="http://schemas.microsoft.com/office/drawing/2014/main" id="{60B1E8FC-D218-F84D-93D0-E79E41EA9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343400"/>
            <a:ext cx="1371600" cy="12954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551" name="AutoShape 23">
            <a:extLst>
              <a:ext uri="{FF2B5EF4-FFF2-40B4-BE49-F238E27FC236}">
                <a16:creationId xmlns:a16="http://schemas.microsoft.com/office/drawing/2014/main" id="{86723272-F4FE-7940-9488-C7A0FD6CB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200400"/>
            <a:ext cx="838200" cy="11430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552" name="AutoShape 24">
            <a:extLst>
              <a:ext uri="{FF2B5EF4-FFF2-40B4-BE49-F238E27FC236}">
                <a16:creationId xmlns:a16="http://schemas.microsoft.com/office/drawing/2014/main" id="{AED8773A-8014-7440-A1FF-8558D4159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334000"/>
            <a:ext cx="1371600" cy="304800"/>
          </a:xfrm>
          <a:prstGeom prst="parallelogram">
            <a:avLst>
              <a:gd name="adj" fmla="val 112500"/>
            </a:avLst>
          </a:prstGeom>
          <a:solidFill>
            <a:srgbClr val="00FF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553" name="AutoShape 25">
            <a:extLst>
              <a:ext uri="{FF2B5EF4-FFF2-40B4-BE49-F238E27FC236}">
                <a16:creationId xmlns:a16="http://schemas.microsoft.com/office/drawing/2014/main" id="{C5DFDE33-F849-1247-92B0-20FBB52F4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114800"/>
            <a:ext cx="838200" cy="228600"/>
          </a:xfrm>
          <a:prstGeom prst="parallelogram">
            <a:avLst>
              <a:gd name="adj" fmla="val 91667"/>
            </a:avLst>
          </a:prstGeom>
          <a:solidFill>
            <a:srgbClr val="00FF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554" name="Line 26">
            <a:extLst>
              <a:ext uri="{FF2B5EF4-FFF2-40B4-BE49-F238E27FC236}">
                <a16:creationId xmlns:a16="http://schemas.microsoft.com/office/drawing/2014/main" id="{EA3449F6-E7BE-8641-9604-059127D883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0198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555" name="Line 27">
            <a:extLst>
              <a:ext uri="{FF2B5EF4-FFF2-40B4-BE49-F238E27FC236}">
                <a16:creationId xmlns:a16="http://schemas.microsoft.com/office/drawing/2014/main" id="{1B6A2B2B-9BF2-5147-B99B-C865EA0A22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5791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556" name="Line 28">
            <a:extLst>
              <a:ext uri="{FF2B5EF4-FFF2-40B4-BE49-F238E27FC236}">
                <a16:creationId xmlns:a16="http://schemas.microsoft.com/office/drawing/2014/main" id="{23007404-288D-0C45-BA8D-79B515C8F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32004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557" name="Text Box 29">
            <a:extLst>
              <a:ext uri="{FF2B5EF4-FFF2-40B4-BE49-F238E27FC236}">
                <a16:creationId xmlns:a16="http://schemas.microsoft.com/office/drawing/2014/main" id="{0305FB09-39A1-5E47-AC22-42ABAD561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56388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x</a:t>
            </a:r>
          </a:p>
        </p:txBody>
      </p:sp>
      <p:sp>
        <p:nvSpPr>
          <p:cNvPr id="22558" name="Text Box 30">
            <a:extLst>
              <a:ext uri="{FF2B5EF4-FFF2-40B4-BE49-F238E27FC236}">
                <a16:creationId xmlns:a16="http://schemas.microsoft.com/office/drawing/2014/main" id="{DE4E4C29-248A-5C41-9F4D-AAA25CB10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5626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y</a:t>
            </a:r>
          </a:p>
        </p:txBody>
      </p:sp>
      <p:sp>
        <p:nvSpPr>
          <p:cNvPr id="22559" name="Text Box 31">
            <a:extLst>
              <a:ext uri="{FF2B5EF4-FFF2-40B4-BE49-F238E27FC236}">
                <a16:creationId xmlns:a16="http://schemas.microsoft.com/office/drawing/2014/main" id="{8CD1AC9D-04ED-5244-926E-6232900C5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1242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time</a:t>
            </a:r>
          </a:p>
        </p:txBody>
      </p:sp>
      <p:grpSp>
        <p:nvGrpSpPr>
          <p:cNvPr id="22560" name="Group 32">
            <a:extLst>
              <a:ext uri="{FF2B5EF4-FFF2-40B4-BE49-F238E27FC236}">
                <a16:creationId xmlns:a16="http://schemas.microsoft.com/office/drawing/2014/main" id="{7A128850-B259-B248-A17E-E2B000D0D0C5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4114800"/>
            <a:ext cx="2209800" cy="1524000"/>
            <a:chOff x="2016" y="2592"/>
            <a:chExt cx="1392" cy="960"/>
          </a:xfrm>
        </p:grpSpPr>
        <p:sp>
          <p:nvSpPr>
            <p:cNvPr id="22561" name="AutoShape 33">
              <a:extLst>
                <a:ext uri="{FF2B5EF4-FFF2-40B4-BE49-F238E27FC236}">
                  <a16:creationId xmlns:a16="http://schemas.microsoft.com/office/drawing/2014/main" id="{9FDC879F-7D95-B746-9ACE-368D9B7EE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3360"/>
              <a:ext cx="864" cy="192"/>
            </a:xfrm>
            <a:prstGeom prst="parallelogram">
              <a:avLst>
                <a:gd name="adj" fmla="val 112500"/>
              </a:avLst>
            </a:prstGeom>
            <a:solidFill>
              <a:schemeClr val="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62" name="AutoShape 34">
              <a:extLst>
                <a:ext uri="{FF2B5EF4-FFF2-40B4-BE49-F238E27FC236}">
                  <a16:creationId xmlns:a16="http://schemas.microsoft.com/office/drawing/2014/main" id="{C0411DFD-4415-284A-AEBB-1A994268F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592"/>
              <a:ext cx="528" cy="144"/>
            </a:xfrm>
            <a:prstGeom prst="parallelogram">
              <a:avLst>
                <a:gd name="adj" fmla="val 91667"/>
              </a:avLst>
            </a:prstGeom>
            <a:solidFill>
              <a:schemeClr val="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2563" name="Text Box 35">
            <a:extLst>
              <a:ext uri="{FF2B5EF4-FFF2-40B4-BE49-F238E27FC236}">
                <a16:creationId xmlns:a16="http://schemas.microsoft.com/office/drawing/2014/main" id="{002040D6-9A2C-DA4D-9F66-C87E5EB10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3434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991FC02-6665-DD4D-83FC-14DD3159E8E4}"/>
              </a:ext>
            </a:extLst>
          </p:cNvPr>
          <p:cNvSpPr/>
          <p:nvPr/>
        </p:nvSpPr>
        <p:spPr>
          <a:xfrm>
            <a:off x="4067944" y="6616400"/>
            <a:ext cx="12813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+mn-lt"/>
              </a:rPr>
              <a:t>© George </a:t>
            </a:r>
            <a:r>
              <a:rPr lang="de-DE" sz="1200" dirty="0" err="1">
                <a:solidFill>
                  <a:schemeClr val="bg1"/>
                </a:solidFill>
                <a:latin typeface="+mn-lt"/>
              </a:rPr>
              <a:t>Kollios</a:t>
            </a:r>
            <a:r>
              <a:rPr lang="de-DE" sz="1200" dirty="0">
                <a:solidFill>
                  <a:schemeClr val="bg1"/>
                </a:solidFill>
                <a:latin typeface="+mn-lt"/>
              </a:rPr>
              <a:t> 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1AE4644D-C828-3D44-8A5B-BA1FC0926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238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3E8092E4-7372-F041-BAD0-8C0A6F1A1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233362"/>
            <a:ext cx="7793038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cs typeface="+mj-cs"/>
              </a:rPr>
              <a:t>Optimization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C2846A6-6248-8B45-8039-C140C0F1A3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552" y="1340768"/>
            <a:ext cx="7772400" cy="2630487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cs typeface="+mn-cs"/>
              </a:rPr>
              <a:t>If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 N </a:t>
            </a:r>
            <a:r>
              <a:rPr lang="en-US" sz="2800" dirty="0">
                <a:cs typeface="+mn-cs"/>
              </a:rPr>
              <a:t>objects move with linear functions of time: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cs typeface="+mn-cs"/>
              </a:rPr>
              <a:t>Minimize total volume by splitting in equidistant points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cs typeface="+mn-cs"/>
              </a:rPr>
              <a:t>Given K splits you can decide the best splits in </a:t>
            </a:r>
            <a:br>
              <a:rPr lang="en-US" sz="2800" dirty="0">
                <a:cs typeface="+mn-cs"/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O(K log N) </a:t>
            </a:r>
            <a:r>
              <a:rPr lang="en-US" sz="2800" dirty="0">
                <a:cs typeface="+mn-cs"/>
              </a:rPr>
              <a:t>time.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sz="2800" dirty="0">
              <a:cs typeface="+mn-cs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sz="2800" dirty="0"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30A965-E58C-FC47-B8CC-D329F4337675}"/>
              </a:ext>
            </a:extLst>
          </p:cNvPr>
          <p:cNvSpPr/>
          <p:nvPr/>
        </p:nvSpPr>
        <p:spPr>
          <a:xfrm>
            <a:off x="2184400" y="6208493"/>
            <a:ext cx="48275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err="1">
                <a:solidFill>
                  <a:srgbClr val="081BFF"/>
                </a:solidFill>
              </a:rPr>
              <a:t>Yufei</a:t>
            </a:r>
            <a:r>
              <a:rPr lang="de-DE" sz="1100" dirty="0">
                <a:solidFill>
                  <a:srgbClr val="081BFF"/>
                </a:solidFill>
              </a:rPr>
              <a:t> Tao </a:t>
            </a:r>
            <a:r>
              <a:rPr lang="de-DE" sz="1100" dirty="0" err="1">
                <a:solidFill>
                  <a:srgbClr val="081BFF"/>
                </a:solidFill>
              </a:rPr>
              <a:t>and</a:t>
            </a:r>
            <a:r>
              <a:rPr lang="de-DE" sz="1100" dirty="0">
                <a:solidFill>
                  <a:srgbClr val="081BFF"/>
                </a:solidFill>
              </a:rPr>
              <a:t> Dimitris </a:t>
            </a:r>
            <a:r>
              <a:rPr lang="de-DE" sz="1100" dirty="0" err="1">
                <a:solidFill>
                  <a:srgbClr val="081BFF"/>
                </a:solidFill>
              </a:rPr>
              <a:t>Papadias</a:t>
            </a:r>
            <a:r>
              <a:rPr lang="de-DE" sz="1100" dirty="0">
                <a:solidFill>
                  <a:srgbClr val="081BFF"/>
                </a:solidFill>
              </a:rPr>
              <a:t>. MV3R-Tree: A </a:t>
            </a:r>
            <a:r>
              <a:rPr lang="de-DE" sz="1100" dirty="0" err="1">
                <a:solidFill>
                  <a:srgbClr val="081BFF"/>
                </a:solidFill>
              </a:rPr>
              <a:t>Spatio</a:t>
            </a:r>
            <a:r>
              <a:rPr lang="de-DE" sz="1100" dirty="0">
                <a:solidFill>
                  <a:srgbClr val="081BFF"/>
                </a:solidFill>
              </a:rPr>
              <a:t>-temporal Access </a:t>
            </a:r>
            <a:r>
              <a:rPr lang="de-DE" sz="1100" dirty="0" err="1">
                <a:solidFill>
                  <a:srgbClr val="081BFF"/>
                </a:solidFill>
              </a:rPr>
              <a:t>Method</a:t>
            </a:r>
            <a:r>
              <a:rPr lang="de-DE" sz="1100" dirty="0">
                <a:solidFill>
                  <a:srgbClr val="081BFF"/>
                </a:solidFill>
              </a:rPr>
              <a:t> </a:t>
            </a:r>
            <a:r>
              <a:rPr lang="de-DE" sz="1100" dirty="0" err="1">
                <a:solidFill>
                  <a:srgbClr val="081BFF"/>
                </a:solidFill>
              </a:rPr>
              <a:t>for</a:t>
            </a:r>
            <a:r>
              <a:rPr lang="de-DE" sz="1100" dirty="0">
                <a:solidFill>
                  <a:srgbClr val="081BFF"/>
                </a:solidFill>
              </a:rPr>
              <a:t> </a:t>
            </a:r>
            <a:r>
              <a:rPr lang="de-DE" sz="1100" dirty="0" err="1">
                <a:solidFill>
                  <a:srgbClr val="081BFF"/>
                </a:solidFill>
              </a:rPr>
              <a:t>Timestamp</a:t>
            </a:r>
            <a:r>
              <a:rPr lang="de-DE" sz="1100" dirty="0">
                <a:solidFill>
                  <a:srgbClr val="081BFF"/>
                </a:solidFill>
              </a:rPr>
              <a:t> </a:t>
            </a:r>
            <a:r>
              <a:rPr lang="de-DE" sz="1100" dirty="0" err="1">
                <a:solidFill>
                  <a:srgbClr val="081BFF"/>
                </a:solidFill>
              </a:rPr>
              <a:t>and</a:t>
            </a:r>
            <a:r>
              <a:rPr lang="de-DE" sz="1100" dirty="0">
                <a:solidFill>
                  <a:srgbClr val="081BFF"/>
                </a:solidFill>
              </a:rPr>
              <a:t> </a:t>
            </a:r>
            <a:r>
              <a:rPr lang="de-DE" sz="1100" dirty="0" err="1">
                <a:solidFill>
                  <a:srgbClr val="081BFF"/>
                </a:solidFill>
              </a:rPr>
              <a:t>Interval</a:t>
            </a:r>
            <a:r>
              <a:rPr lang="de-DE" sz="1100" dirty="0">
                <a:solidFill>
                  <a:srgbClr val="081BFF"/>
                </a:solidFill>
              </a:rPr>
              <a:t> </a:t>
            </a:r>
            <a:r>
              <a:rPr lang="de-DE" sz="1100" dirty="0" err="1">
                <a:solidFill>
                  <a:srgbClr val="081BFF"/>
                </a:solidFill>
              </a:rPr>
              <a:t>Queries</a:t>
            </a:r>
            <a:r>
              <a:rPr lang="de-DE" sz="1100" dirty="0">
                <a:solidFill>
                  <a:srgbClr val="081BFF"/>
                </a:solidFill>
              </a:rPr>
              <a:t>. In </a:t>
            </a:r>
            <a:r>
              <a:rPr lang="de-DE" sz="1100" dirty="0" err="1">
                <a:solidFill>
                  <a:srgbClr val="081BFF"/>
                </a:solidFill>
              </a:rPr>
              <a:t>Proc</a:t>
            </a:r>
            <a:r>
              <a:rPr lang="de-DE" sz="1100" dirty="0">
                <a:solidFill>
                  <a:srgbClr val="081BFF"/>
                </a:solidFill>
              </a:rPr>
              <a:t>. VLDB-01, pp. 431-440, </a:t>
            </a:r>
            <a:r>
              <a:rPr lang="de-DE" sz="1100" b="1" dirty="0">
                <a:solidFill>
                  <a:srgbClr val="FF0000"/>
                </a:solidFill>
              </a:rPr>
              <a:t>2001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123039-8897-D442-B844-76578B75830C}"/>
              </a:ext>
            </a:extLst>
          </p:cNvPr>
          <p:cNvSpPr/>
          <p:nvPr/>
        </p:nvSpPr>
        <p:spPr>
          <a:xfrm>
            <a:off x="4067944" y="6616400"/>
            <a:ext cx="12813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+mn-lt"/>
              </a:rPr>
              <a:t>© George </a:t>
            </a:r>
            <a:r>
              <a:rPr lang="de-DE" sz="1200" dirty="0" err="1">
                <a:solidFill>
                  <a:schemeClr val="bg1"/>
                </a:solidFill>
                <a:latin typeface="+mn-lt"/>
              </a:rPr>
              <a:t>Kollios</a:t>
            </a:r>
            <a:r>
              <a:rPr lang="de-DE" sz="1200" dirty="0">
                <a:solidFill>
                  <a:schemeClr val="bg1"/>
                </a:solidFill>
                <a:latin typeface="+mn-lt"/>
              </a:rPr>
              <a:t> 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C22D676-91E5-D44E-A88A-980C91298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8833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81" name="AutoShape 5">
            <a:extLst>
              <a:ext uri="{FF2B5EF4-FFF2-40B4-BE49-F238E27FC236}">
                <a16:creationId xmlns:a16="http://schemas.microsoft.com/office/drawing/2014/main" id="{B4BC79D5-46C3-9542-B20A-28013E0FC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8050" y="4694238"/>
            <a:ext cx="2603500" cy="992187"/>
          </a:xfrm>
          <a:prstGeom prst="cube">
            <a:avLst>
              <a:gd name="adj" fmla="val 64759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27" name="AutoShape 51">
            <a:extLst>
              <a:ext uri="{FF2B5EF4-FFF2-40B4-BE49-F238E27FC236}">
                <a16:creationId xmlns:a16="http://schemas.microsoft.com/office/drawing/2014/main" id="{A9C16A89-0F56-2040-B0FB-86BFBD18E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3825875"/>
            <a:ext cx="2603500" cy="1497013"/>
          </a:xfrm>
          <a:prstGeom prst="cube">
            <a:avLst>
              <a:gd name="adj" fmla="val 4402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28" name="AutoShape 52">
            <a:extLst>
              <a:ext uri="{FF2B5EF4-FFF2-40B4-BE49-F238E27FC236}">
                <a16:creationId xmlns:a16="http://schemas.microsoft.com/office/drawing/2014/main" id="{F94DFEDF-FF97-F645-BB80-1CD76F278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700" y="2925763"/>
            <a:ext cx="2593975" cy="1546225"/>
          </a:xfrm>
          <a:prstGeom prst="cube">
            <a:avLst>
              <a:gd name="adj" fmla="val 4402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29" name="AutoShape 53">
            <a:extLst>
              <a:ext uri="{FF2B5EF4-FFF2-40B4-BE49-F238E27FC236}">
                <a16:creationId xmlns:a16="http://schemas.microsoft.com/office/drawing/2014/main" id="{BF82BCF6-F308-2D42-8FD2-0B3C60DB8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0588" y="2057400"/>
            <a:ext cx="2617787" cy="1528763"/>
          </a:xfrm>
          <a:prstGeom prst="cube">
            <a:avLst>
              <a:gd name="adj" fmla="val 4402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52" name="AutoShape 76">
            <a:extLst>
              <a:ext uri="{FF2B5EF4-FFF2-40B4-BE49-F238E27FC236}">
                <a16:creationId xmlns:a16="http://schemas.microsoft.com/office/drawing/2014/main" id="{BE051433-63A3-634D-B904-484AFD64B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9163" y="2925763"/>
            <a:ext cx="2532062" cy="625475"/>
          </a:xfrm>
          <a:prstGeom prst="parallelogram">
            <a:avLst>
              <a:gd name="adj" fmla="val 9727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rnd" algn="ctr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53" name="AutoShape 77">
            <a:extLst>
              <a:ext uri="{FF2B5EF4-FFF2-40B4-BE49-F238E27FC236}">
                <a16:creationId xmlns:a16="http://schemas.microsoft.com/office/drawing/2014/main" id="{D03E1C17-7662-384A-A437-E8350F20E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2813" y="3835400"/>
            <a:ext cx="2532062" cy="625475"/>
          </a:xfrm>
          <a:prstGeom prst="parallelogram">
            <a:avLst>
              <a:gd name="adj" fmla="val 9727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rnd" algn="ctr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6978" name="Rectangle 2">
            <a:extLst>
              <a:ext uri="{FF2B5EF4-FFF2-40B4-BE49-F238E27FC236}">
                <a16:creationId xmlns:a16="http://schemas.microsoft.com/office/drawing/2014/main" id="{5A3D2D98-4DCF-4848-A11B-392F870DD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277813"/>
            <a:ext cx="7772400" cy="703262"/>
          </a:xfrm>
        </p:spPr>
        <p:txBody>
          <a:bodyPr/>
          <a:lstStyle/>
          <a:p>
            <a:r>
              <a:rPr lang="en-US" altLang="de-DE" sz="3200" dirty="0"/>
              <a:t>Querying the Present </a:t>
            </a:r>
          </a:p>
        </p:txBody>
      </p:sp>
      <p:sp>
        <p:nvSpPr>
          <p:cNvPr id="766979" name="Rectangle 3">
            <a:extLst>
              <a:ext uri="{FF2B5EF4-FFF2-40B4-BE49-F238E27FC236}">
                <a16:creationId xmlns:a16="http://schemas.microsoft.com/office/drawing/2014/main" id="{8747DF62-0484-594C-A5D8-A7BBD3258A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4625" y="1492250"/>
            <a:ext cx="5419725" cy="44942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de-DE" sz="2000" dirty="0"/>
              <a:t>Time is always NOW</a:t>
            </a:r>
          </a:p>
          <a:p>
            <a:pPr>
              <a:lnSpc>
                <a:spcPct val="90000"/>
              </a:lnSpc>
            </a:pPr>
            <a:r>
              <a:rPr lang="en-US" altLang="de-DE" sz="2000" dirty="0"/>
              <a:t>Example Queries:</a:t>
            </a:r>
          </a:p>
          <a:p>
            <a:pPr lvl="1">
              <a:lnSpc>
                <a:spcPct val="90000"/>
              </a:lnSpc>
            </a:pPr>
            <a:r>
              <a:rPr lang="en-US" altLang="de-DE" sz="1800" dirty="0">
                <a:solidFill>
                  <a:srgbClr val="081BFF"/>
                </a:solidFill>
              </a:rPr>
              <a:t>Find the number of objects in a certain area</a:t>
            </a:r>
          </a:p>
          <a:p>
            <a:pPr lvl="1">
              <a:lnSpc>
                <a:spcPct val="90000"/>
              </a:lnSpc>
            </a:pPr>
            <a:r>
              <a:rPr lang="en-US" altLang="de-DE" sz="1800" dirty="0">
                <a:solidFill>
                  <a:srgbClr val="081BFF"/>
                </a:solidFill>
              </a:rPr>
              <a:t>What is the current location of a certain object?</a:t>
            </a:r>
          </a:p>
          <a:p>
            <a:pPr lvl="1">
              <a:lnSpc>
                <a:spcPct val="90000"/>
              </a:lnSpc>
            </a:pPr>
            <a:endParaRPr lang="en-US" altLang="de-DE" sz="1800" i="1" dirty="0"/>
          </a:p>
          <a:p>
            <a:pPr>
              <a:lnSpc>
                <a:spcPct val="90000"/>
              </a:lnSpc>
            </a:pPr>
            <a:r>
              <a:rPr lang="en-US" altLang="de-DE" sz="2000" dirty="0"/>
              <a:t>Features: </a:t>
            </a:r>
          </a:p>
          <a:p>
            <a:pPr lvl="1">
              <a:lnSpc>
                <a:spcPct val="90000"/>
              </a:lnSpc>
            </a:pPr>
            <a:r>
              <a:rPr lang="en-US" altLang="de-DE" sz="1800" dirty="0"/>
              <a:t>Continuously changing data</a:t>
            </a:r>
          </a:p>
          <a:p>
            <a:pPr lvl="1">
              <a:lnSpc>
                <a:spcPct val="90000"/>
              </a:lnSpc>
            </a:pPr>
            <a:r>
              <a:rPr lang="en-US" altLang="de-DE" sz="1800" dirty="0"/>
              <a:t>Real-time query support is required</a:t>
            </a:r>
          </a:p>
          <a:p>
            <a:pPr lvl="1">
              <a:lnSpc>
                <a:spcPct val="90000"/>
              </a:lnSpc>
            </a:pPr>
            <a:r>
              <a:rPr lang="en-US" altLang="de-DE" sz="1800" dirty="0"/>
              <a:t>Index structures should be update-tolerant</a:t>
            </a:r>
          </a:p>
          <a:p>
            <a:pPr lvl="1">
              <a:lnSpc>
                <a:spcPct val="90000"/>
              </a:lnSpc>
            </a:pPr>
            <a:endParaRPr lang="en-US" altLang="de-DE" sz="1800" dirty="0"/>
          </a:p>
          <a:p>
            <a:pPr>
              <a:lnSpc>
                <a:spcPct val="90000"/>
              </a:lnSpc>
            </a:pPr>
            <a:r>
              <a:rPr lang="en-US" altLang="de-DE" sz="2000" dirty="0"/>
              <a:t>Present data is always accessed through </a:t>
            </a:r>
            <a:r>
              <a:rPr lang="en-US" altLang="de-DE" sz="2000" dirty="0">
                <a:solidFill>
                  <a:srgbClr val="081BFF"/>
                </a:solidFill>
              </a:rPr>
              <a:t>continuous</a:t>
            </a:r>
            <a:r>
              <a:rPr lang="en-US" altLang="de-DE" sz="2000" dirty="0"/>
              <a:t> queries</a:t>
            </a:r>
          </a:p>
        </p:txBody>
      </p:sp>
      <p:sp>
        <p:nvSpPr>
          <p:cNvPr id="767026" name="AutoShape 50">
            <a:extLst>
              <a:ext uri="{FF2B5EF4-FFF2-40B4-BE49-F238E27FC236}">
                <a16:creationId xmlns:a16="http://schemas.microsoft.com/office/drawing/2014/main" id="{A379CD5F-591F-3246-944F-E5AC2E881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688" y="4683125"/>
            <a:ext cx="2532062" cy="625475"/>
          </a:xfrm>
          <a:prstGeom prst="parallelogram">
            <a:avLst>
              <a:gd name="adj" fmla="val 9727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rnd" algn="ctr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6983" name="AutoShape 7">
            <a:extLst>
              <a:ext uri="{FF2B5EF4-FFF2-40B4-BE49-F238E27FC236}">
                <a16:creationId xmlns:a16="http://schemas.microsoft.com/office/drawing/2014/main" id="{0F631BAB-7AF5-8340-8FFE-3681F946B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5988" y="4697413"/>
            <a:ext cx="2570162" cy="625475"/>
          </a:xfrm>
          <a:prstGeom prst="parallelogram">
            <a:avLst>
              <a:gd name="adj" fmla="val 98733"/>
            </a:avLst>
          </a:prstGeom>
          <a:noFill/>
          <a:ln w="19050" cap="rnd" algn="ctr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6985" name="AutoShape 9">
            <a:extLst>
              <a:ext uri="{FF2B5EF4-FFF2-40B4-BE49-F238E27FC236}">
                <a16:creationId xmlns:a16="http://schemas.microsoft.com/office/drawing/2014/main" id="{EE81769D-BE69-B549-953E-F2F464D4E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400" y="2921000"/>
            <a:ext cx="2570163" cy="625475"/>
          </a:xfrm>
          <a:prstGeom prst="parallelogram">
            <a:avLst>
              <a:gd name="adj" fmla="val 98733"/>
            </a:avLst>
          </a:prstGeom>
          <a:noFill/>
          <a:ln w="19050" cap="rnd" algn="ctr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6990" name="AutoShape 14">
            <a:extLst>
              <a:ext uri="{FF2B5EF4-FFF2-40B4-BE49-F238E27FC236}">
                <a16:creationId xmlns:a16="http://schemas.microsoft.com/office/drawing/2014/main" id="{155274DC-E49E-3843-B3D6-4801718C9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3613" y="2057400"/>
            <a:ext cx="2532062" cy="625475"/>
          </a:xfrm>
          <a:prstGeom prst="parallelogram">
            <a:avLst>
              <a:gd name="adj" fmla="val 97270"/>
            </a:avLst>
          </a:prstGeom>
          <a:solidFill>
            <a:srgbClr val="FFFF99"/>
          </a:solidFill>
          <a:ln w="19050" cap="rnd" algn="ctr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6993" name="Oval 17">
            <a:extLst>
              <a:ext uri="{FF2B5EF4-FFF2-40B4-BE49-F238E27FC236}">
                <a16:creationId xmlns:a16="http://schemas.microsoft.com/office/drawing/2014/main" id="{89137F79-95F3-DA43-82C2-534D958A9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013" y="4910138"/>
            <a:ext cx="123825" cy="125412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6994" name="Oval 18">
            <a:extLst>
              <a:ext uri="{FF2B5EF4-FFF2-40B4-BE49-F238E27FC236}">
                <a16:creationId xmlns:a16="http://schemas.microsoft.com/office/drawing/2014/main" id="{83B303C9-1938-2343-90AF-E4AA86517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6450" y="4013200"/>
            <a:ext cx="123825" cy="125413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6995" name="Oval 19">
            <a:extLst>
              <a:ext uri="{FF2B5EF4-FFF2-40B4-BE49-F238E27FC236}">
                <a16:creationId xmlns:a16="http://schemas.microsoft.com/office/drawing/2014/main" id="{0C8E2062-ED2F-E44A-9EBD-296399E24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4600" y="3184525"/>
            <a:ext cx="123825" cy="125413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6996" name="Oval 20">
            <a:extLst>
              <a:ext uri="{FF2B5EF4-FFF2-40B4-BE49-F238E27FC236}">
                <a16:creationId xmlns:a16="http://schemas.microsoft.com/office/drawing/2014/main" id="{536434B7-905E-E046-B680-BFDF4179A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3738" y="2433638"/>
            <a:ext cx="123825" cy="125412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6998" name="Line 22">
            <a:extLst>
              <a:ext uri="{FF2B5EF4-FFF2-40B4-BE49-F238E27FC236}">
                <a16:creationId xmlns:a16="http://schemas.microsoft.com/office/drawing/2014/main" id="{5D51F12D-3604-364A-A80D-CA288FD100B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02488" y="4070350"/>
            <a:ext cx="300037" cy="850900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6999" name="Line 23">
            <a:extLst>
              <a:ext uri="{FF2B5EF4-FFF2-40B4-BE49-F238E27FC236}">
                <a16:creationId xmlns:a16="http://schemas.microsoft.com/office/drawing/2014/main" id="{4880C8EC-F184-E14F-91FD-0767B88D82C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02475" y="2501900"/>
            <a:ext cx="574675" cy="736600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00" name="Line 24">
            <a:extLst>
              <a:ext uri="{FF2B5EF4-FFF2-40B4-BE49-F238E27FC236}">
                <a16:creationId xmlns:a16="http://schemas.microsoft.com/office/drawing/2014/main" id="{C9E3065B-7881-0B4D-A17C-95F43B89C8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15188" y="3243263"/>
            <a:ext cx="438150" cy="830262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01" name="Oval 25">
            <a:extLst>
              <a:ext uri="{FF2B5EF4-FFF2-40B4-BE49-F238E27FC236}">
                <a16:creationId xmlns:a16="http://schemas.microsoft.com/office/drawing/2014/main" id="{27CD7982-B787-B045-A564-03D674369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1788" y="4900613"/>
            <a:ext cx="123825" cy="125412"/>
          </a:xfrm>
          <a:prstGeom prst="ellipse">
            <a:avLst/>
          </a:prstGeom>
          <a:solidFill>
            <a:srgbClr val="009900"/>
          </a:solidFill>
          <a:ln w="19050" algn="ctr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02" name="Oval 26">
            <a:extLst>
              <a:ext uri="{FF2B5EF4-FFF2-40B4-BE49-F238E27FC236}">
                <a16:creationId xmlns:a16="http://schemas.microsoft.com/office/drawing/2014/main" id="{D7A69A09-9442-9641-A0F0-55F45DB84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1175" y="4089400"/>
            <a:ext cx="123825" cy="125413"/>
          </a:xfrm>
          <a:prstGeom prst="ellipse">
            <a:avLst/>
          </a:prstGeom>
          <a:solidFill>
            <a:srgbClr val="009900"/>
          </a:solidFill>
          <a:ln w="19050" algn="ctr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03" name="Oval 27">
            <a:extLst>
              <a:ext uri="{FF2B5EF4-FFF2-40B4-BE49-F238E27FC236}">
                <a16:creationId xmlns:a16="http://schemas.microsoft.com/office/drawing/2014/main" id="{8D24640E-2B68-3D45-BF76-AA39B4773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3184525"/>
            <a:ext cx="123825" cy="125413"/>
          </a:xfrm>
          <a:prstGeom prst="ellipse">
            <a:avLst/>
          </a:prstGeom>
          <a:solidFill>
            <a:srgbClr val="009900"/>
          </a:solidFill>
          <a:ln w="19050" algn="ctr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04" name="Oval 28">
            <a:extLst>
              <a:ext uri="{FF2B5EF4-FFF2-40B4-BE49-F238E27FC236}">
                <a16:creationId xmlns:a16="http://schemas.microsoft.com/office/drawing/2014/main" id="{CBB6C079-119E-B546-97EC-D70EA5E96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425" y="2349500"/>
            <a:ext cx="123825" cy="125413"/>
          </a:xfrm>
          <a:prstGeom prst="ellipse">
            <a:avLst/>
          </a:prstGeom>
          <a:solidFill>
            <a:srgbClr val="009900"/>
          </a:solidFill>
          <a:ln w="19050" algn="ctr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06" name="Line 30">
            <a:extLst>
              <a:ext uri="{FF2B5EF4-FFF2-40B4-BE49-F238E27FC236}">
                <a16:creationId xmlns:a16="http://schemas.microsoft.com/office/drawing/2014/main" id="{322465AA-D203-7F41-8D84-8FB858E067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38938" y="4144963"/>
            <a:ext cx="176212" cy="814387"/>
          </a:xfrm>
          <a:prstGeom prst="line">
            <a:avLst/>
          </a:prstGeom>
          <a:noFill/>
          <a:ln w="19050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07" name="Line 31">
            <a:extLst>
              <a:ext uri="{FF2B5EF4-FFF2-40B4-BE49-F238E27FC236}">
                <a16:creationId xmlns:a16="http://schemas.microsoft.com/office/drawing/2014/main" id="{0B5A1C63-651E-1B43-A8B8-CCDD43952C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18325" y="3243263"/>
            <a:ext cx="512763" cy="901700"/>
          </a:xfrm>
          <a:prstGeom prst="line">
            <a:avLst/>
          </a:prstGeom>
          <a:noFill/>
          <a:ln w="19050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08" name="Line 32">
            <a:extLst>
              <a:ext uri="{FF2B5EF4-FFF2-40B4-BE49-F238E27FC236}">
                <a16:creationId xmlns:a16="http://schemas.microsoft.com/office/drawing/2014/main" id="{44B811BF-9CD8-5443-AAFA-7608CB4BDB3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91400" y="2433638"/>
            <a:ext cx="36513" cy="806450"/>
          </a:xfrm>
          <a:prstGeom prst="line">
            <a:avLst/>
          </a:prstGeom>
          <a:noFill/>
          <a:ln w="19050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09" name="Oval 33">
            <a:extLst>
              <a:ext uri="{FF2B5EF4-FFF2-40B4-BE49-F238E27FC236}">
                <a16:creationId xmlns:a16="http://schemas.microsoft.com/office/drawing/2014/main" id="{99F85E6B-8EC9-1846-8410-A70E81C6F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175" y="5054600"/>
            <a:ext cx="123825" cy="125413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10" name="Oval 34">
            <a:extLst>
              <a:ext uri="{FF2B5EF4-FFF2-40B4-BE49-F238E27FC236}">
                <a16:creationId xmlns:a16="http://schemas.microsoft.com/office/drawing/2014/main" id="{DD0119CC-D7FF-2649-A803-BEB745821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4070350"/>
            <a:ext cx="123825" cy="125413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11" name="Oval 35">
            <a:extLst>
              <a:ext uri="{FF2B5EF4-FFF2-40B4-BE49-F238E27FC236}">
                <a16:creationId xmlns:a16="http://schemas.microsoft.com/office/drawing/2014/main" id="{769DEB3A-1D3D-4F43-894D-E07E2B46A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338" y="3317875"/>
            <a:ext cx="123825" cy="125413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14" name="Oval 38">
            <a:extLst>
              <a:ext uri="{FF2B5EF4-FFF2-40B4-BE49-F238E27FC236}">
                <a16:creationId xmlns:a16="http://schemas.microsoft.com/office/drawing/2014/main" id="{C4021D6D-6575-8E4B-B1E5-0EA60CE89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3438" y="2306638"/>
            <a:ext cx="123825" cy="125412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15" name="Line 39">
            <a:extLst>
              <a:ext uri="{FF2B5EF4-FFF2-40B4-BE49-F238E27FC236}">
                <a16:creationId xmlns:a16="http://schemas.microsoft.com/office/drawing/2014/main" id="{406778DB-16BC-904F-9F6F-02B8D8819E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43738" y="4121150"/>
            <a:ext cx="684212" cy="989013"/>
          </a:xfrm>
          <a:prstGeom prst="line">
            <a:avLst/>
          </a:prstGeom>
          <a:noFill/>
          <a:ln w="190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16" name="Line 40">
            <a:extLst>
              <a:ext uri="{FF2B5EF4-FFF2-40B4-BE49-F238E27FC236}">
                <a16:creationId xmlns:a16="http://schemas.microsoft.com/office/drawing/2014/main" id="{F7C9772C-4596-AF4D-8BDA-E1583FD607F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51663" y="3381375"/>
            <a:ext cx="776287" cy="739775"/>
          </a:xfrm>
          <a:prstGeom prst="line">
            <a:avLst/>
          </a:prstGeom>
          <a:noFill/>
          <a:ln w="190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17" name="Line 41">
            <a:extLst>
              <a:ext uri="{FF2B5EF4-FFF2-40B4-BE49-F238E27FC236}">
                <a16:creationId xmlns:a16="http://schemas.microsoft.com/office/drawing/2014/main" id="{0929379D-5758-394A-A2A3-280994EBF4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8963" y="2366963"/>
            <a:ext cx="301625" cy="1014412"/>
          </a:xfrm>
          <a:prstGeom prst="line">
            <a:avLst/>
          </a:prstGeom>
          <a:noFill/>
          <a:ln w="190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20" name="Line 44">
            <a:extLst>
              <a:ext uri="{FF2B5EF4-FFF2-40B4-BE49-F238E27FC236}">
                <a16:creationId xmlns:a16="http://schemas.microsoft.com/office/drawing/2014/main" id="{A1333476-E4C0-5A40-9DD6-6E0608CC08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6938" y="5330825"/>
            <a:ext cx="0" cy="4016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21" name="Line 45">
            <a:extLst>
              <a:ext uri="{FF2B5EF4-FFF2-40B4-BE49-F238E27FC236}">
                <a16:creationId xmlns:a16="http://schemas.microsoft.com/office/drawing/2014/main" id="{9E31E653-E687-C84F-B43B-2130C596B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7500" y="5335588"/>
            <a:ext cx="0" cy="40163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22" name="Line 46">
            <a:extLst>
              <a:ext uri="{FF2B5EF4-FFF2-40B4-BE49-F238E27FC236}">
                <a16:creationId xmlns:a16="http://schemas.microsoft.com/office/drawing/2014/main" id="{322FB041-B8F0-E54D-BFA1-415DE74130FD}"/>
              </a:ext>
            </a:extLst>
          </p:cNvPr>
          <p:cNvSpPr>
            <a:spLocks noChangeShapeType="1"/>
          </p:cNvSpPr>
          <p:nvPr/>
        </p:nvSpPr>
        <p:spPr bwMode="auto">
          <a:xfrm>
            <a:off x="8594725" y="4699000"/>
            <a:ext cx="0" cy="4016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23" name="Line 47">
            <a:extLst>
              <a:ext uri="{FF2B5EF4-FFF2-40B4-BE49-F238E27FC236}">
                <a16:creationId xmlns:a16="http://schemas.microsoft.com/office/drawing/2014/main" id="{F52AFD18-CB2F-FB42-B036-7B55C6311D7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2525" y="4959350"/>
            <a:ext cx="150813" cy="506413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24" name="Line 48">
            <a:extLst>
              <a:ext uri="{FF2B5EF4-FFF2-40B4-BE49-F238E27FC236}">
                <a16:creationId xmlns:a16="http://schemas.microsoft.com/office/drawing/2014/main" id="{F7E04704-6F82-9243-BF60-DA4445CB4076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1675" y="5133975"/>
            <a:ext cx="88900" cy="414338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25" name="Line 49">
            <a:extLst>
              <a:ext uri="{FF2B5EF4-FFF2-40B4-BE49-F238E27FC236}">
                <a16:creationId xmlns:a16="http://schemas.microsoft.com/office/drawing/2014/main" id="{2CC97EB6-6F2C-9D41-BF51-74C81D5469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77025" y="4959350"/>
            <a:ext cx="61913" cy="544513"/>
          </a:xfrm>
          <a:prstGeom prst="line">
            <a:avLst/>
          </a:prstGeom>
          <a:noFill/>
          <a:ln w="19050">
            <a:solidFill>
              <a:srgbClr val="009900"/>
            </a:solidFill>
            <a:prstDash val="dash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6984" name="AutoShape 8">
            <a:extLst>
              <a:ext uri="{FF2B5EF4-FFF2-40B4-BE49-F238E27FC236}">
                <a16:creationId xmlns:a16="http://schemas.microsoft.com/office/drawing/2014/main" id="{64D6E780-125B-A64C-B861-9F2932F37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8525" y="3835400"/>
            <a:ext cx="2570163" cy="625475"/>
          </a:xfrm>
          <a:prstGeom prst="parallelogram">
            <a:avLst>
              <a:gd name="adj" fmla="val 98733"/>
            </a:avLst>
          </a:prstGeom>
          <a:noFill/>
          <a:ln w="19050" cap="rnd" algn="ctr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30" name="Line 54">
            <a:extLst>
              <a:ext uri="{FF2B5EF4-FFF2-40B4-BE49-F238E27FC236}">
                <a16:creationId xmlns:a16="http://schemas.microsoft.com/office/drawing/2014/main" id="{55F734FD-D0DB-F049-838C-F7B7E425E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3288" y="4471988"/>
            <a:ext cx="0" cy="823912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31" name="Line 55">
            <a:extLst>
              <a:ext uri="{FF2B5EF4-FFF2-40B4-BE49-F238E27FC236}">
                <a16:creationId xmlns:a16="http://schemas.microsoft.com/office/drawing/2014/main" id="{34B46A5F-1F1F-A241-B33E-023C28DE1C8B}"/>
              </a:ext>
            </a:extLst>
          </p:cNvPr>
          <p:cNvSpPr>
            <a:spLocks noChangeShapeType="1"/>
          </p:cNvSpPr>
          <p:nvPr/>
        </p:nvSpPr>
        <p:spPr bwMode="auto">
          <a:xfrm>
            <a:off x="7940675" y="4460875"/>
            <a:ext cx="0" cy="823913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32" name="Line 56">
            <a:extLst>
              <a:ext uri="{FF2B5EF4-FFF2-40B4-BE49-F238E27FC236}">
                <a16:creationId xmlns:a16="http://schemas.microsoft.com/office/drawing/2014/main" id="{393B6B73-90CE-A945-B6E6-08EB750F6133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5200" y="3860800"/>
            <a:ext cx="0" cy="823913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33" name="Line 57">
            <a:extLst>
              <a:ext uri="{FF2B5EF4-FFF2-40B4-BE49-F238E27FC236}">
                <a16:creationId xmlns:a16="http://schemas.microsoft.com/office/drawing/2014/main" id="{8A2E9573-69A3-5942-906A-FE087298CF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76938" y="3546475"/>
            <a:ext cx="6350" cy="9286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38" name="Line 62">
            <a:extLst>
              <a:ext uri="{FF2B5EF4-FFF2-40B4-BE49-F238E27FC236}">
                <a16:creationId xmlns:a16="http://schemas.microsoft.com/office/drawing/2014/main" id="{60118B01-E848-4C4D-8042-202E05D667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86463" y="2705100"/>
            <a:ext cx="9525" cy="83343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39" name="Line 63">
            <a:extLst>
              <a:ext uri="{FF2B5EF4-FFF2-40B4-BE49-F238E27FC236}">
                <a16:creationId xmlns:a16="http://schemas.microsoft.com/office/drawing/2014/main" id="{30705675-3EAD-B043-A129-E05B34F557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43688" y="2906713"/>
            <a:ext cx="6350" cy="92868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40" name="Line 64">
            <a:extLst>
              <a:ext uri="{FF2B5EF4-FFF2-40B4-BE49-F238E27FC236}">
                <a16:creationId xmlns:a16="http://schemas.microsoft.com/office/drawing/2014/main" id="{973003FB-69E9-1C42-A718-6398F96460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75675" y="2932113"/>
            <a:ext cx="6350" cy="928687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41" name="Line 65">
            <a:extLst>
              <a:ext uri="{FF2B5EF4-FFF2-40B4-BE49-F238E27FC236}">
                <a16:creationId xmlns:a16="http://schemas.microsoft.com/office/drawing/2014/main" id="{ED1571C8-4E9D-8548-A86C-ACD9E153AC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6388" y="3548063"/>
            <a:ext cx="6350" cy="928687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42" name="Line 66">
            <a:extLst>
              <a:ext uri="{FF2B5EF4-FFF2-40B4-BE49-F238E27FC236}">
                <a16:creationId xmlns:a16="http://schemas.microsoft.com/office/drawing/2014/main" id="{3BE7922A-98ED-7845-B94A-D428312C88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69325" y="2078038"/>
            <a:ext cx="9525" cy="833437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43" name="Line 67">
            <a:extLst>
              <a:ext uri="{FF2B5EF4-FFF2-40B4-BE49-F238E27FC236}">
                <a16:creationId xmlns:a16="http://schemas.microsoft.com/office/drawing/2014/main" id="{9ACFBB77-C0AE-B143-8D54-41C02A039F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50038" y="2093913"/>
            <a:ext cx="9525" cy="83343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44" name="Line 68">
            <a:extLst>
              <a:ext uri="{FF2B5EF4-FFF2-40B4-BE49-F238E27FC236}">
                <a16:creationId xmlns:a16="http://schemas.microsoft.com/office/drawing/2014/main" id="{4AD886B1-5BE5-1149-B05B-E7FEF969DC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4800" y="2706688"/>
            <a:ext cx="9525" cy="833437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45" name="Line 69">
            <a:extLst>
              <a:ext uri="{FF2B5EF4-FFF2-40B4-BE49-F238E27FC236}">
                <a16:creationId xmlns:a16="http://schemas.microsoft.com/office/drawing/2014/main" id="{5CBC5AF0-4F2F-7041-9464-53C9355C01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0513" y="3854450"/>
            <a:ext cx="0" cy="823913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50" name="Line 74">
            <a:extLst>
              <a:ext uri="{FF2B5EF4-FFF2-40B4-BE49-F238E27FC236}">
                <a16:creationId xmlns:a16="http://schemas.microsoft.com/office/drawing/2014/main" id="{EC88EE3F-F2A1-ED4F-A05D-6EE923D3E5F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8450" y="4668838"/>
            <a:ext cx="0" cy="40163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8C1714C-4007-1A4B-ADC8-03C37A82B2A8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56" name="Slide Number Placeholder 3">
            <a:extLst>
              <a:ext uri="{FF2B5EF4-FFF2-40B4-BE49-F238E27FC236}">
                <a16:creationId xmlns:a16="http://schemas.microsoft.com/office/drawing/2014/main" id="{80413224-F9D9-C84B-B7B1-E2951426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653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6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6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6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6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67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6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67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67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6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6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67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67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67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67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67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6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76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76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76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76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767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766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767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767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>
            <a:extLst>
              <a:ext uri="{FF2B5EF4-FFF2-40B4-BE49-F238E27FC236}">
                <a16:creationId xmlns:a16="http://schemas.microsoft.com/office/drawing/2014/main" id="{B9234FD6-E5F6-7143-80F7-F6CC3821C9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246063"/>
            <a:ext cx="7772400" cy="703262"/>
          </a:xfrm>
        </p:spPr>
        <p:txBody>
          <a:bodyPr/>
          <a:lstStyle/>
          <a:p>
            <a:r>
              <a:rPr lang="en-US" altLang="de-DE" sz="3200" dirty="0"/>
              <a:t>Updating Index Structures</a:t>
            </a:r>
          </a:p>
        </p:txBody>
      </p:sp>
      <p:sp>
        <p:nvSpPr>
          <p:cNvPr id="768003" name="Rectangle 3">
            <a:extLst>
              <a:ext uri="{FF2B5EF4-FFF2-40B4-BE49-F238E27FC236}">
                <a16:creationId xmlns:a16="http://schemas.microsoft.com/office/drawing/2014/main" id="{576660D7-3DE8-3648-A659-91BA581659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4625" y="1377950"/>
            <a:ext cx="4373563" cy="5080000"/>
          </a:xfrm>
        </p:spPr>
        <p:txBody>
          <a:bodyPr/>
          <a:lstStyle/>
          <a:p>
            <a:r>
              <a:rPr lang="en-US" altLang="de-DE" sz="2200" dirty="0"/>
              <a:t>Traditional R-tree updates are </a:t>
            </a:r>
            <a:r>
              <a:rPr lang="en-US" altLang="de-DE" sz="2200" i="1" dirty="0"/>
              <a:t>top-down</a:t>
            </a:r>
          </a:p>
          <a:p>
            <a:r>
              <a:rPr lang="en-US" altLang="de-DE" sz="2200" dirty="0"/>
              <a:t>Updates translated to delete and insert transactions</a:t>
            </a:r>
          </a:p>
          <a:p>
            <a:pPr>
              <a:buFont typeface="Wingdings" pitchFamily="2" charset="2"/>
              <a:buNone/>
            </a:pPr>
            <a:endParaRPr lang="en-US" altLang="de-DE" sz="2200" dirty="0"/>
          </a:p>
          <a:p>
            <a:r>
              <a:rPr lang="en-US" altLang="de-DE" sz="2200" dirty="0"/>
              <a:t>To support frequent updates:</a:t>
            </a:r>
          </a:p>
          <a:p>
            <a:pPr lvl="1"/>
            <a:r>
              <a:rPr lang="en-US" altLang="de-DE" sz="2000" dirty="0"/>
              <a:t>Updates can be managed “inline” without the need for deletion or insertions</a:t>
            </a:r>
          </a:p>
          <a:p>
            <a:pPr lvl="1"/>
            <a:r>
              <a:rPr lang="en-US" altLang="de-DE" sz="2000" i="1" dirty="0"/>
              <a:t>Bottom-up </a:t>
            </a:r>
            <a:r>
              <a:rPr lang="en-US" altLang="de-DE" sz="2000" dirty="0"/>
              <a:t>approaches through auxiliary index structures to locate the object identifier</a:t>
            </a:r>
          </a:p>
        </p:txBody>
      </p:sp>
      <p:sp>
        <p:nvSpPr>
          <p:cNvPr id="768016" name="Oval 16">
            <a:extLst>
              <a:ext uri="{FF2B5EF4-FFF2-40B4-BE49-F238E27FC236}">
                <a16:creationId xmlns:a16="http://schemas.microsoft.com/office/drawing/2014/main" id="{D1D1BF24-468C-D646-BF22-CE745E8A82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84863" y="1944688"/>
            <a:ext cx="149225" cy="13335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 b="1"/>
          </a:p>
        </p:txBody>
      </p:sp>
      <p:sp>
        <p:nvSpPr>
          <p:cNvPr id="768017" name="Rectangle 17">
            <a:extLst>
              <a:ext uri="{FF2B5EF4-FFF2-40B4-BE49-F238E27FC236}">
                <a16:creationId xmlns:a16="http://schemas.microsoft.com/office/drawing/2014/main" id="{4E8D378F-EA65-2F4D-8D4C-0B2FCA1A6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275" y="1539875"/>
            <a:ext cx="2819400" cy="1873250"/>
          </a:xfrm>
          <a:prstGeom prst="rect">
            <a:avLst/>
          </a:prstGeom>
          <a:noFill/>
          <a:ln w="317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8018" name="Rectangle 18">
            <a:extLst>
              <a:ext uri="{FF2B5EF4-FFF2-40B4-BE49-F238E27FC236}">
                <a16:creationId xmlns:a16="http://schemas.microsoft.com/office/drawing/2014/main" id="{4BF629EB-977F-2949-BDBB-C9CEA4878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2301875"/>
            <a:ext cx="2165350" cy="1096963"/>
          </a:xfrm>
          <a:prstGeom prst="rect">
            <a:avLst/>
          </a:prstGeom>
          <a:noFill/>
          <a:ln w="19050" algn="ctr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8019" name="Rectangle 19">
            <a:extLst>
              <a:ext uri="{FF2B5EF4-FFF2-40B4-BE49-F238E27FC236}">
                <a16:creationId xmlns:a16="http://schemas.microsoft.com/office/drawing/2014/main" id="{2E4152ED-8E08-C144-9181-DEDEEF88B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275" y="1539875"/>
            <a:ext cx="1568450" cy="1325563"/>
          </a:xfrm>
          <a:prstGeom prst="rect">
            <a:avLst/>
          </a:prstGeom>
          <a:noFill/>
          <a:ln w="19050" algn="ctr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8020" name="Oval 20">
            <a:extLst>
              <a:ext uri="{FF2B5EF4-FFF2-40B4-BE49-F238E27FC236}">
                <a16:creationId xmlns:a16="http://schemas.microsoft.com/office/drawing/2014/main" id="{1713EB44-57ED-D747-A008-901FC8E435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863" y="3097213"/>
            <a:ext cx="149225" cy="1333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 b="1"/>
          </a:p>
        </p:txBody>
      </p:sp>
      <p:sp>
        <p:nvSpPr>
          <p:cNvPr id="768021" name="Oval 21">
            <a:extLst>
              <a:ext uri="{FF2B5EF4-FFF2-40B4-BE49-F238E27FC236}">
                <a16:creationId xmlns:a16="http://schemas.microsoft.com/office/drawing/2014/main" id="{626F54EA-8B8A-054A-91CD-EBCC5DBA1E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72350" y="2622550"/>
            <a:ext cx="149225" cy="1333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 b="1"/>
          </a:p>
        </p:txBody>
      </p:sp>
      <p:sp>
        <p:nvSpPr>
          <p:cNvPr id="768022" name="Oval 22">
            <a:extLst>
              <a:ext uri="{FF2B5EF4-FFF2-40B4-BE49-F238E27FC236}">
                <a16:creationId xmlns:a16="http://schemas.microsoft.com/office/drawing/2014/main" id="{AAB1A370-E77F-F947-A3C2-383095A09D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88325" y="3275013"/>
            <a:ext cx="149225" cy="1333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 b="1"/>
          </a:p>
        </p:txBody>
      </p:sp>
      <p:sp>
        <p:nvSpPr>
          <p:cNvPr id="768023" name="Oval 23">
            <a:extLst>
              <a:ext uri="{FF2B5EF4-FFF2-40B4-BE49-F238E27FC236}">
                <a16:creationId xmlns:a16="http://schemas.microsoft.com/office/drawing/2014/main" id="{157D7664-9E1C-3041-B58F-1CD2F0D4A8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77150" y="2284413"/>
            <a:ext cx="149225" cy="1333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 b="1"/>
          </a:p>
        </p:txBody>
      </p:sp>
      <p:sp>
        <p:nvSpPr>
          <p:cNvPr id="768024" name="Oval 24">
            <a:extLst>
              <a:ext uri="{FF2B5EF4-FFF2-40B4-BE49-F238E27FC236}">
                <a16:creationId xmlns:a16="http://schemas.microsoft.com/office/drawing/2014/main" id="{98BCB045-CA7B-D746-8927-F5BC834AD7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1025" y="2519363"/>
            <a:ext cx="149225" cy="13335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 b="1"/>
          </a:p>
        </p:txBody>
      </p:sp>
      <p:sp>
        <p:nvSpPr>
          <p:cNvPr id="768025" name="Oval 25">
            <a:extLst>
              <a:ext uri="{FF2B5EF4-FFF2-40B4-BE49-F238E27FC236}">
                <a16:creationId xmlns:a16="http://schemas.microsoft.com/office/drawing/2014/main" id="{3B5E305D-0082-8741-9720-8899559C97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24500" y="2724150"/>
            <a:ext cx="149225" cy="13335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 b="1"/>
          </a:p>
        </p:txBody>
      </p:sp>
      <p:sp>
        <p:nvSpPr>
          <p:cNvPr id="768026" name="Oval 26">
            <a:extLst>
              <a:ext uri="{FF2B5EF4-FFF2-40B4-BE49-F238E27FC236}">
                <a16:creationId xmlns:a16="http://schemas.microsoft.com/office/drawing/2014/main" id="{145AC29F-C598-0F46-AFA3-3AC2BD400F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72163" y="1538288"/>
            <a:ext cx="149225" cy="13335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 b="1"/>
          </a:p>
        </p:txBody>
      </p:sp>
      <p:sp>
        <p:nvSpPr>
          <p:cNvPr id="768027" name="Oval 27">
            <a:extLst>
              <a:ext uri="{FF2B5EF4-FFF2-40B4-BE49-F238E27FC236}">
                <a16:creationId xmlns:a16="http://schemas.microsoft.com/office/drawing/2014/main" id="{6E0EA9ED-5A20-BF48-9B43-BA8D8B997A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91338" y="1700213"/>
            <a:ext cx="149225" cy="13335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 b="1"/>
          </a:p>
        </p:txBody>
      </p:sp>
      <p:sp>
        <p:nvSpPr>
          <p:cNvPr id="768028" name="Rectangle 28">
            <a:extLst>
              <a:ext uri="{FF2B5EF4-FFF2-40B4-BE49-F238E27FC236}">
                <a16:creationId xmlns:a16="http://schemas.microsoft.com/office/drawing/2014/main" id="{960B2EB0-A340-F34B-9878-17BB3CD81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5213" y="2063750"/>
            <a:ext cx="2165350" cy="1339850"/>
          </a:xfrm>
          <a:prstGeom prst="rect">
            <a:avLst/>
          </a:prstGeom>
          <a:noFill/>
          <a:ln w="19050" algn="ctr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68050" name="Group 50">
            <a:extLst>
              <a:ext uri="{FF2B5EF4-FFF2-40B4-BE49-F238E27FC236}">
                <a16:creationId xmlns:a16="http://schemas.microsoft.com/office/drawing/2014/main" id="{1CBC749A-74A6-254B-A974-09370ABAB0F6}"/>
              </a:ext>
            </a:extLst>
          </p:cNvPr>
          <p:cNvGrpSpPr>
            <a:grpSpLocks/>
          </p:cNvGrpSpPr>
          <p:nvPr/>
        </p:nvGrpSpPr>
        <p:grpSpPr bwMode="auto">
          <a:xfrm>
            <a:off x="4860925" y="4068763"/>
            <a:ext cx="3900488" cy="1993900"/>
            <a:chOff x="3062" y="2563"/>
            <a:chExt cx="2457" cy="1256"/>
          </a:xfrm>
        </p:grpSpPr>
        <p:grpSp>
          <p:nvGrpSpPr>
            <p:cNvPr id="768029" name="Group 29">
              <a:extLst>
                <a:ext uri="{FF2B5EF4-FFF2-40B4-BE49-F238E27FC236}">
                  <a16:creationId xmlns:a16="http://schemas.microsoft.com/office/drawing/2014/main" id="{154A7F33-D199-1E4D-A01F-9631CD685F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9" y="2563"/>
              <a:ext cx="2449" cy="571"/>
              <a:chOff x="2859" y="2723"/>
              <a:chExt cx="2449" cy="571"/>
            </a:xfrm>
          </p:grpSpPr>
          <p:grpSp>
            <p:nvGrpSpPr>
              <p:cNvPr id="768005" name="Group 5">
                <a:extLst>
                  <a:ext uri="{FF2B5EF4-FFF2-40B4-BE49-F238E27FC236}">
                    <a16:creationId xmlns:a16="http://schemas.microsoft.com/office/drawing/2014/main" id="{22949D22-03AF-C342-9266-CD4DF8792E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51" y="2915"/>
                <a:ext cx="1671" cy="239"/>
                <a:chOff x="1254" y="2099"/>
                <a:chExt cx="1671" cy="239"/>
              </a:xfrm>
            </p:grpSpPr>
            <p:sp>
              <p:nvSpPr>
                <p:cNvPr id="768006" name="Line 6">
                  <a:extLst>
                    <a:ext uri="{FF2B5EF4-FFF2-40B4-BE49-F238E27FC236}">
                      <a16:creationId xmlns:a16="http://schemas.microsoft.com/office/drawing/2014/main" id="{4C00EF73-0EF4-1645-9CBF-87C58AF7D5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05" y="2099"/>
                  <a:ext cx="0" cy="22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8007" name="Line 7">
                  <a:extLst>
                    <a:ext uri="{FF2B5EF4-FFF2-40B4-BE49-F238E27FC236}">
                      <a16:creationId xmlns:a16="http://schemas.microsoft.com/office/drawing/2014/main" id="{AB0B5AE0-1326-474E-84FF-C06DDE5DC9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54" y="2201"/>
                  <a:ext cx="166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8008" name="Line 8">
                  <a:extLst>
                    <a:ext uri="{FF2B5EF4-FFF2-40B4-BE49-F238E27FC236}">
                      <a16:creationId xmlns:a16="http://schemas.microsoft.com/office/drawing/2014/main" id="{729E5F56-74CD-694D-8264-60A5126E06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57" y="2202"/>
                  <a:ext cx="0" cy="13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8009" name="Line 9">
                  <a:extLst>
                    <a:ext uri="{FF2B5EF4-FFF2-40B4-BE49-F238E27FC236}">
                      <a16:creationId xmlns:a16="http://schemas.microsoft.com/office/drawing/2014/main" id="{A5595E1D-96F2-1F4C-816F-C44487E2C5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25" y="2206"/>
                  <a:ext cx="0" cy="13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768011" name="Rectangle 11">
                <a:extLst>
                  <a:ext uri="{FF2B5EF4-FFF2-40B4-BE49-F238E27FC236}">
                    <a16:creationId xmlns:a16="http://schemas.microsoft.com/office/drawing/2014/main" id="{1A7E8AD0-B3D1-334C-AB88-B644C80095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9" y="3114"/>
                <a:ext cx="763" cy="179"/>
              </a:xfrm>
              <a:prstGeom prst="rect">
                <a:avLst/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68012" name="Rectangle 12">
                <a:extLst>
                  <a:ext uri="{FF2B5EF4-FFF2-40B4-BE49-F238E27FC236}">
                    <a16:creationId xmlns:a16="http://schemas.microsoft.com/office/drawing/2014/main" id="{5A9B86A0-7192-8947-A7B2-DFE962077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0" y="2723"/>
                <a:ext cx="763" cy="179"/>
              </a:xfrm>
              <a:prstGeom prst="rect">
                <a:avLst/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68014" name="Rectangle 14">
                <a:extLst>
                  <a:ext uri="{FF2B5EF4-FFF2-40B4-BE49-F238E27FC236}">
                    <a16:creationId xmlns:a16="http://schemas.microsoft.com/office/drawing/2014/main" id="{9A7DC52C-4CBA-464A-97A0-490D3AC3F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8" y="3111"/>
                <a:ext cx="763" cy="179"/>
              </a:xfrm>
              <a:prstGeom prst="rect">
                <a:avLst/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68015" name="Rectangle 15">
                <a:extLst>
                  <a:ext uri="{FF2B5EF4-FFF2-40B4-BE49-F238E27FC236}">
                    <a16:creationId xmlns:a16="http://schemas.microsoft.com/office/drawing/2014/main" id="{1301041C-C565-2F43-B90A-66E35FBB1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5" y="3115"/>
                <a:ext cx="763" cy="179"/>
              </a:xfrm>
              <a:prstGeom prst="rect">
                <a:avLst/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768044" name="Group 44">
              <a:extLst>
                <a:ext uri="{FF2B5EF4-FFF2-40B4-BE49-F238E27FC236}">
                  <a16:creationId xmlns:a16="http://schemas.microsoft.com/office/drawing/2014/main" id="{A564BA83-EE81-0849-BFBB-2C42A4EE66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2" y="3395"/>
              <a:ext cx="2457" cy="424"/>
              <a:chOff x="3102" y="3435"/>
              <a:chExt cx="2457" cy="424"/>
            </a:xfrm>
          </p:grpSpPr>
          <p:sp>
            <p:nvSpPr>
              <p:cNvPr id="768030" name="Rectangle 30">
                <a:extLst>
                  <a:ext uri="{FF2B5EF4-FFF2-40B4-BE49-F238E27FC236}">
                    <a16:creationId xmlns:a16="http://schemas.microsoft.com/office/drawing/2014/main" id="{18DFB075-C84E-6C40-B0F7-D690855358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2" y="3439"/>
                <a:ext cx="2457" cy="412"/>
              </a:xfrm>
              <a:prstGeom prst="rect">
                <a:avLst/>
              </a:prstGeom>
              <a:solidFill>
                <a:srgbClr val="CCFFFF"/>
              </a:solidFill>
              <a:ln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68031" name="Line 31">
                <a:extLst>
                  <a:ext uri="{FF2B5EF4-FFF2-40B4-BE49-F238E27FC236}">
                    <a16:creationId xmlns:a16="http://schemas.microsoft.com/office/drawing/2014/main" id="{BF50BDF8-0DC0-9B40-909A-099D7640A3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11" y="3584"/>
                <a:ext cx="243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768037" name="Group 37">
                <a:extLst>
                  <a:ext uri="{FF2B5EF4-FFF2-40B4-BE49-F238E27FC236}">
                    <a16:creationId xmlns:a16="http://schemas.microsoft.com/office/drawing/2014/main" id="{80AE697F-DF57-594D-9873-E262BD0D80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32" y="3437"/>
                <a:ext cx="920" cy="422"/>
                <a:chOff x="3332" y="3437"/>
                <a:chExt cx="920" cy="422"/>
              </a:xfrm>
            </p:grpSpPr>
            <p:sp>
              <p:nvSpPr>
                <p:cNvPr id="768032" name="Line 32">
                  <a:extLst>
                    <a:ext uri="{FF2B5EF4-FFF2-40B4-BE49-F238E27FC236}">
                      <a16:creationId xmlns:a16="http://schemas.microsoft.com/office/drawing/2014/main" id="{87178DCE-9C34-3B45-8610-2AE267E2A8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2" y="3437"/>
                  <a:ext cx="0" cy="40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8033" name="Line 33">
                  <a:extLst>
                    <a:ext uri="{FF2B5EF4-FFF2-40B4-BE49-F238E27FC236}">
                      <a16:creationId xmlns:a16="http://schemas.microsoft.com/office/drawing/2014/main" id="{9C350229-9D61-6C49-897D-4139281D78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9" y="3446"/>
                  <a:ext cx="0" cy="41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8034" name="Line 34">
                  <a:extLst>
                    <a:ext uri="{FF2B5EF4-FFF2-40B4-BE49-F238E27FC236}">
                      <a16:creationId xmlns:a16="http://schemas.microsoft.com/office/drawing/2014/main" id="{5BB5BC5C-C5C5-EA45-AF9B-0D61A9F879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88" y="3443"/>
                  <a:ext cx="0" cy="41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8035" name="Line 35">
                  <a:extLst>
                    <a:ext uri="{FF2B5EF4-FFF2-40B4-BE49-F238E27FC236}">
                      <a16:creationId xmlns:a16="http://schemas.microsoft.com/office/drawing/2014/main" id="{932A4AF4-B1AB-4243-89EC-3D850FE924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52" y="3441"/>
                  <a:ext cx="0" cy="41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8036" name="Line 36">
                  <a:extLst>
                    <a:ext uri="{FF2B5EF4-FFF2-40B4-BE49-F238E27FC236}">
                      <a16:creationId xmlns:a16="http://schemas.microsoft.com/office/drawing/2014/main" id="{AD23A657-844A-C24D-878F-390B76D4D7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10" y="3437"/>
                  <a:ext cx="0" cy="41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768038" name="Group 38">
                <a:extLst>
                  <a:ext uri="{FF2B5EF4-FFF2-40B4-BE49-F238E27FC236}">
                    <a16:creationId xmlns:a16="http://schemas.microsoft.com/office/drawing/2014/main" id="{E9DDED9E-9BE1-894B-B3B2-E8ED3FFAA8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3" y="3435"/>
                <a:ext cx="920" cy="422"/>
                <a:chOff x="3332" y="3437"/>
                <a:chExt cx="920" cy="422"/>
              </a:xfrm>
            </p:grpSpPr>
            <p:sp>
              <p:nvSpPr>
                <p:cNvPr id="768039" name="Line 39">
                  <a:extLst>
                    <a:ext uri="{FF2B5EF4-FFF2-40B4-BE49-F238E27FC236}">
                      <a16:creationId xmlns:a16="http://schemas.microsoft.com/office/drawing/2014/main" id="{F0E6BDD5-BF5D-1148-B2DC-4E7EDD597A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2" y="3437"/>
                  <a:ext cx="0" cy="40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8040" name="Line 40">
                  <a:extLst>
                    <a:ext uri="{FF2B5EF4-FFF2-40B4-BE49-F238E27FC236}">
                      <a16:creationId xmlns:a16="http://schemas.microsoft.com/office/drawing/2014/main" id="{5815CE8C-FA0B-A843-B2C4-E0D61F010E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9" y="3446"/>
                  <a:ext cx="0" cy="41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8041" name="Line 41">
                  <a:extLst>
                    <a:ext uri="{FF2B5EF4-FFF2-40B4-BE49-F238E27FC236}">
                      <a16:creationId xmlns:a16="http://schemas.microsoft.com/office/drawing/2014/main" id="{98665BEA-9CF9-B941-B9D7-96DB4ED32B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88" y="3443"/>
                  <a:ext cx="0" cy="41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8042" name="Line 42">
                  <a:extLst>
                    <a:ext uri="{FF2B5EF4-FFF2-40B4-BE49-F238E27FC236}">
                      <a16:creationId xmlns:a16="http://schemas.microsoft.com/office/drawing/2014/main" id="{F1525C63-115B-C047-977A-E91DFEBF0F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52" y="3441"/>
                  <a:ext cx="0" cy="41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8043" name="Line 43">
                  <a:extLst>
                    <a:ext uri="{FF2B5EF4-FFF2-40B4-BE49-F238E27FC236}">
                      <a16:creationId xmlns:a16="http://schemas.microsoft.com/office/drawing/2014/main" id="{8FDA8538-0D3A-CB42-AF62-6927724749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10" y="3437"/>
                  <a:ext cx="0" cy="41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768045" name="Line 45">
              <a:extLst>
                <a:ext uri="{FF2B5EF4-FFF2-40B4-BE49-F238E27FC236}">
                  <a16:creationId xmlns:a16="http://schemas.microsoft.com/office/drawing/2014/main" id="{326B2EEE-CD6C-6042-906B-B89B070097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8" y="3132"/>
              <a:ext cx="0" cy="3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8046" name="Line 46">
              <a:extLst>
                <a:ext uri="{FF2B5EF4-FFF2-40B4-BE49-F238E27FC236}">
                  <a16:creationId xmlns:a16="http://schemas.microsoft.com/office/drawing/2014/main" id="{D9AE2999-92B0-8642-99A2-BA26333B97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3130"/>
              <a:ext cx="250" cy="3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8047" name="Line 47">
              <a:extLst>
                <a:ext uri="{FF2B5EF4-FFF2-40B4-BE49-F238E27FC236}">
                  <a16:creationId xmlns:a16="http://schemas.microsoft.com/office/drawing/2014/main" id="{25126FFE-AAB6-DA4E-AEC9-F9BAE954BA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38" y="3130"/>
              <a:ext cx="423" cy="3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8048" name="Line 48">
              <a:extLst>
                <a:ext uri="{FF2B5EF4-FFF2-40B4-BE49-F238E27FC236}">
                  <a16:creationId xmlns:a16="http://schemas.microsoft.com/office/drawing/2014/main" id="{BB69EB80-F8CA-2745-9377-6239D695D3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62" y="3130"/>
              <a:ext cx="201" cy="3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8049" name="Line 49">
              <a:extLst>
                <a:ext uri="{FF2B5EF4-FFF2-40B4-BE49-F238E27FC236}">
                  <a16:creationId xmlns:a16="http://schemas.microsoft.com/office/drawing/2014/main" id="{AF711FCD-0B49-3A4B-BE3E-3CD97E098A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68" y="3139"/>
              <a:ext cx="173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68051" name="Text Box 51">
            <a:extLst>
              <a:ext uri="{FF2B5EF4-FFF2-40B4-BE49-F238E27FC236}">
                <a16:creationId xmlns:a16="http://schemas.microsoft.com/office/drawing/2014/main" id="{0ABB5164-7E77-3C45-9B95-5F0804AC5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275" y="5510213"/>
            <a:ext cx="2493963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800" b="1"/>
              <a:t>Hash based on OID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63E4527-2A07-6443-9760-F2EE4681304F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C7835ACD-7929-E74C-94BE-7F2C47316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698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0.05157 -0.0710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680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2.77778E-7 -0.0844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680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68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10329 -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680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7680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680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680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6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6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0" grpId="0" animBg="1"/>
      <p:bldP spid="768021" grpId="0" animBg="1"/>
      <p:bldP spid="768024" grpId="0" animBg="1"/>
      <p:bldP spid="7680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AutoShape 2">
            <a:extLst>
              <a:ext uri="{FF2B5EF4-FFF2-40B4-BE49-F238E27FC236}">
                <a16:creationId xmlns:a16="http://schemas.microsoft.com/office/drawing/2014/main" id="{06D9A26D-DFD4-964E-A0A7-7CFDBDA28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925" y="5265738"/>
            <a:ext cx="2603500" cy="992187"/>
          </a:xfrm>
          <a:prstGeom prst="cube">
            <a:avLst>
              <a:gd name="adj" fmla="val 64759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35" name="AutoShape 3">
            <a:extLst>
              <a:ext uri="{FF2B5EF4-FFF2-40B4-BE49-F238E27FC236}">
                <a16:creationId xmlns:a16="http://schemas.microsoft.com/office/drawing/2014/main" id="{0CB4978E-1109-D840-8F46-F4C0319F3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813" y="4397375"/>
            <a:ext cx="2603500" cy="1497013"/>
          </a:xfrm>
          <a:prstGeom prst="cube">
            <a:avLst>
              <a:gd name="adj" fmla="val 4402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36" name="AutoShape 4">
            <a:extLst>
              <a:ext uri="{FF2B5EF4-FFF2-40B4-BE49-F238E27FC236}">
                <a16:creationId xmlns:a16="http://schemas.microsoft.com/office/drawing/2014/main" id="{93B31B5F-FB67-6A41-92C1-338DCA033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575" y="3497263"/>
            <a:ext cx="2593975" cy="1546225"/>
          </a:xfrm>
          <a:prstGeom prst="cube">
            <a:avLst>
              <a:gd name="adj" fmla="val 4402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37" name="AutoShape 5">
            <a:extLst>
              <a:ext uri="{FF2B5EF4-FFF2-40B4-BE49-F238E27FC236}">
                <a16:creationId xmlns:a16="http://schemas.microsoft.com/office/drawing/2014/main" id="{156C324A-B1B6-7843-9804-B9F1CDDCA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463" y="2628900"/>
            <a:ext cx="2617787" cy="1528763"/>
          </a:xfrm>
          <a:prstGeom prst="cube">
            <a:avLst>
              <a:gd name="adj" fmla="val 4402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38" name="AutoShape 6">
            <a:extLst>
              <a:ext uri="{FF2B5EF4-FFF2-40B4-BE49-F238E27FC236}">
                <a16:creationId xmlns:a16="http://schemas.microsoft.com/office/drawing/2014/main" id="{93AE3528-2ADA-4D4C-ADA3-9D0DAD4D7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038" y="3497263"/>
            <a:ext cx="2532062" cy="625475"/>
          </a:xfrm>
          <a:prstGeom prst="parallelogram">
            <a:avLst>
              <a:gd name="adj" fmla="val 9727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rnd" algn="ctr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39" name="AutoShape 7">
            <a:extLst>
              <a:ext uri="{FF2B5EF4-FFF2-40B4-BE49-F238E27FC236}">
                <a16:creationId xmlns:a16="http://schemas.microsoft.com/office/drawing/2014/main" id="{95787B3C-B658-574C-91D5-6301A44E0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4688" y="4406900"/>
            <a:ext cx="2532062" cy="625475"/>
          </a:xfrm>
          <a:prstGeom prst="parallelogram">
            <a:avLst>
              <a:gd name="adj" fmla="val 9727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rnd" algn="ctr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40" name="Rectangle 8">
            <a:extLst>
              <a:ext uri="{FF2B5EF4-FFF2-40B4-BE49-F238E27FC236}">
                <a16:creationId xmlns:a16="http://schemas.microsoft.com/office/drawing/2014/main" id="{48147A29-48BF-A34E-BC74-442F215552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" y="188640"/>
            <a:ext cx="8686800" cy="703262"/>
          </a:xfrm>
          <a:noFill/>
        </p:spPr>
        <p:txBody>
          <a:bodyPr/>
          <a:lstStyle/>
          <a:p>
            <a:r>
              <a:rPr lang="en-US" altLang="de-DE" sz="3600" dirty="0"/>
              <a:t>Querying the Future</a:t>
            </a:r>
          </a:p>
        </p:txBody>
      </p:sp>
      <p:sp>
        <p:nvSpPr>
          <p:cNvPr id="812041" name="Rectangle 9">
            <a:extLst>
              <a:ext uri="{FF2B5EF4-FFF2-40B4-BE49-F238E27FC236}">
                <a16:creationId xmlns:a16="http://schemas.microsoft.com/office/drawing/2014/main" id="{2BD40526-E8E0-1A4F-98FA-767B2CFC07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0566" y="1153318"/>
            <a:ext cx="5076825" cy="5444331"/>
          </a:xfrm>
        </p:spPr>
        <p:txBody>
          <a:bodyPr/>
          <a:lstStyle/>
          <a:p>
            <a:r>
              <a:rPr lang="en-US" altLang="de-DE" sz="2200" dirty="0"/>
              <a:t>Examples:</a:t>
            </a:r>
          </a:p>
          <a:p>
            <a:pPr lvl="1"/>
            <a:r>
              <a:rPr lang="en-US" altLang="de-DE" sz="2000" i="1" dirty="0">
                <a:solidFill>
                  <a:srgbClr val="081BFF"/>
                </a:solidFill>
              </a:rPr>
              <a:t>What will my nearest restaurant be after 30 minutes?</a:t>
            </a:r>
          </a:p>
          <a:p>
            <a:pPr lvl="1"/>
            <a:r>
              <a:rPr lang="en-US" altLang="de-DE" sz="2000" i="1" dirty="0">
                <a:solidFill>
                  <a:srgbClr val="081BFF"/>
                </a:solidFill>
              </a:rPr>
              <a:t>Does my path conflict with any other cars for the next hour?</a:t>
            </a:r>
            <a:endParaRPr lang="en-US" altLang="de-DE" sz="2000" i="1" dirty="0"/>
          </a:p>
          <a:p>
            <a:r>
              <a:rPr lang="en-US" altLang="de-DE" sz="2200" dirty="0"/>
              <a:t>Features:</a:t>
            </a:r>
          </a:p>
          <a:p>
            <a:pPr lvl="1"/>
            <a:r>
              <a:rPr lang="en-US" altLang="de-DE" sz="2000" dirty="0"/>
              <a:t>Predict the movement through a velocity vector</a:t>
            </a:r>
          </a:p>
          <a:p>
            <a:pPr lvl="1"/>
            <a:r>
              <a:rPr lang="en-US" altLang="de-DE" sz="2000" dirty="0"/>
              <a:t>Prediction could be valid for only a limited time horizon in the future</a:t>
            </a:r>
          </a:p>
        </p:txBody>
      </p:sp>
      <p:sp>
        <p:nvSpPr>
          <p:cNvPr id="812042" name="AutoShape 10">
            <a:extLst>
              <a:ext uri="{FF2B5EF4-FFF2-40B4-BE49-F238E27FC236}">
                <a16:creationId xmlns:a16="http://schemas.microsoft.com/office/drawing/2014/main" id="{DCEC9A83-B04D-BB4F-9428-3754ABDFD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0563" y="5254625"/>
            <a:ext cx="2532062" cy="625475"/>
          </a:xfrm>
          <a:prstGeom prst="parallelogram">
            <a:avLst>
              <a:gd name="adj" fmla="val 9727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rnd" algn="ctr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43" name="AutoShape 11">
            <a:extLst>
              <a:ext uri="{FF2B5EF4-FFF2-40B4-BE49-F238E27FC236}">
                <a16:creationId xmlns:a16="http://schemas.microsoft.com/office/drawing/2014/main" id="{50A097E9-DDFC-EF49-B8B3-5862FE95F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863" y="5268913"/>
            <a:ext cx="2570162" cy="625475"/>
          </a:xfrm>
          <a:prstGeom prst="parallelogram">
            <a:avLst>
              <a:gd name="adj" fmla="val 98733"/>
            </a:avLst>
          </a:prstGeom>
          <a:noFill/>
          <a:ln w="19050" cap="rnd" algn="ctr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44" name="AutoShape 12">
            <a:extLst>
              <a:ext uri="{FF2B5EF4-FFF2-40B4-BE49-F238E27FC236}">
                <a16:creationId xmlns:a16="http://schemas.microsoft.com/office/drawing/2014/main" id="{055A26E6-A62E-2A48-A089-0D49059D1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275" y="3492500"/>
            <a:ext cx="2570163" cy="625475"/>
          </a:xfrm>
          <a:prstGeom prst="parallelogram">
            <a:avLst>
              <a:gd name="adj" fmla="val 98733"/>
            </a:avLst>
          </a:prstGeom>
          <a:noFill/>
          <a:ln w="19050" cap="rnd" algn="ctr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45" name="AutoShape 13">
            <a:extLst>
              <a:ext uri="{FF2B5EF4-FFF2-40B4-BE49-F238E27FC236}">
                <a16:creationId xmlns:a16="http://schemas.microsoft.com/office/drawing/2014/main" id="{D2CC6C35-84CF-A546-B536-D2E9230A6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3738" y="1703388"/>
            <a:ext cx="2570162" cy="625475"/>
          </a:xfrm>
          <a:prstGeom prst="parallelogram">
            <a:avLst>
              <a:gd name="adj" fmla="val 98733"/>
            </a:avLst>
          </a:prstGeom>
          <a:noFill/>
          <a:ln w="19050" algn="ctr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/>
          </a:p>
        </p:txBody>
      </p:sp>
      <p:sp>
        <p:nvSpPr>
          <p:cNvPr id="812046" name="Line 14">
            <a:extLst>
              <a:ext uri="{FF2B5EF4-FFF2-40B4-BE49-F238E27FC236}">
                <a16:creationId xmlns:a16="http://schemas.microsoft.com/office/drawing/2014/main" id="{1082D846-AEBD-AD4F-8248-C24F51EBE4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62625" y="2324100"/>
            <a:ext cx="0" cy="9525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47" name="Line 15">
            <a:extLst>
              <a:ext uri="{FF2B5EF4-FFF2-40B4-BE49-F238E27FC236}">
                <a16:creationId xmlns:a16="http://schemas.microsoft.com/office/drawing/2014/main" id="{0B5372C3-38FE-F945-BF0A-C202464E7B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11913" y="1677988"/>
            <a:ext cx="0" cy="9525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48" name="Line 16">
            <a:extLst>
              <a:ext uri="{FF2B5EF4-FFF2-40B4-BE49-F238E27FC236}">
                <a16:creationId xmlns:a16="http://schemas.microsoft.com/office/drawing/2014/main" id="{C75AF9D0-9BFB-0B4A-9E85-060A13422A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34375" y="1689100"/>
            <a:ext cx="0" cy="9525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49" name="AutoShape 17">
            <a:extLst>
              <a:ext uri="{FF2B5EF4-FFF2-40B4-BE49-F238E27FC236}">
                <a16:creationId xmlns:a16="http://schemas.microsoft.com/office/drawing/2014/main" id="{47914E09-7A05-E84D-9BA5-667C7E64D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5488" y="2628900"/>
            <a:ext cx="2532062" cy="625475"/>
          </a:xfrm>
          <a:prstGeom prst="parallelogram">
            <a:avLst>
              <a:gd name="adj" fmla="val 97270"/>
            </a:avLst>
          </a:prstGeom>
          <a:solidFill>
            <a:srgbClr val="FFFF99"/>
          </a:solidFill>
          <a:ln w="19050" cap="rnd" algn="ctr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50" name="Line 18">
            <a:extLst>
              <a:ext uri="{FF2B5EF4-FFF2-40B4-BE49-F238E27FC236}">
                <a16:creationId xmlns:a16="http://schemas.microsoft.com/office/drawing/2014/main" id="{2941487D-5EBE-FE4D-ABD4-7FAAEFBE18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4613" y="2325688"/>
            <a:ext cx="0" cy="9525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51" name="Oval 19">
            <a:extLst>
              <a:ext uri="{FF2B5EF4-FFF2-40B4-BE49-F238E27FC236}">
                <a16:creationId xmlns:a16="http://schemas.microsoft.com/office/drawing/2014/main" id="{5EAABCAB-F0FF-D540-95E6-F5A59A806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7888" y="5481638"/>
            <a:ext cx="123825" cy="125412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52" name="Oval 20">
            <a:extLst>
              <a:ext uri="{FF2B5EF4-FFF2-40B4-BE49-F238E27FC236}">
                <a16:creationId xmlns:a16="http://schemas.microsoft.com/office/drawing/2014/main" id="{0869F0EF-F89D-7347-8793-01085500A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5" y="4584700"/>
            <a:ext cx="123825" cy="125413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53" name="Oval 21">
            <a:extLst>
              <a:ext uri="{FF2B5EF4-FFF2-40B4-BE49-F238E27FC236}">
                <a16:creationId xmlns:a16="http://schemas.microsoft.com/office/drawing/2014/main" id="{AE2B7222-2F24-A24D-8BDA-0A0FBF692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6475" y="3756025"/>
            <a:ext cx="123825" cy="125413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54" name="Oval 22">
            <a:extLst>
              <a:ext uri="{FF2B5EF4-FFF2-40B4-BE49-F238E27FC236}">
                <a16:creationId xmlns:a16="http://schemas.microsoft.com/office/drawing/2014/main" id="{FE4EA0E9-C312-EB42-B58F-C8843F9C9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5613" y="3005138"/>
            <a:ext cx="123825" cy="125412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55" name="Oval 23">
            <a:extLst>
              <a:ext uri="{FF2B5EF4-FFF2-40B4-BE49-F238E27FC236}">
                <a16:creationId xmlns:a16="http://schemas.microsoft.com/office/drawing/2014/main" id="{74BD0CF0-B4F3-6E44-918A-84385709B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2178050"/>
            <a:ext cx="123825" cy="125413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56" name="Line 24">
            <a:extLst>
              <a:ext uri="{FF2B5EF4-FFF2-40B4-BE49-F238E27FC236}">
                <a16:creationId xmlns:a16="http://schemas.microsoft.com/office/drawing/2014/main" id="{7D84C299-5C94-5648-9207-9C899F44A33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64363" y="4641850"/>
            <a:ext cx="300037" cy="850900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57" name="Line 25">
            <a:extLst>
              <a:ext uri="{FF2B5EF4-FFF2-40B4-BE49-F238E27FC236}">
                <a16:creationId xmlns:a16="http://schemas.microsoft.com/office/drawing/2014/main" id="{4781B0FA-9F43-894E-A80E-1FA966871F1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64350" y="3073400"/>
            <a:ext cx="574675" cy="736600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58" name="Line 26">
            <a:extLst>
              <a:ext uri="{FF2B5EF4-FFF2-40B4-BE49-F238E27FC236}">
                <a16:creationId xmlns:a16="http://schemas.microsoft.com/office/drawing/2014/main" id="{2EED6EFF-53BC-C545-8E1C-30D6E2CFF0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77063" y="3814763"/>
            <a:ext cx="438150" cy="830262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59" name="Oval 27">
            <a:extLst>
              <a:ext uri="{FF2B5EF4-FFF2-40B4-BE49-F238E27FC236}">
                <a16:creationId xmlns:a16="http://schemas.microsoft.com/office/drawing/2014/main" id="{E8EA2061-2254-3A43-867B-F7478D20A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5472113"/>
            <a:ext cx="123825" cy="125412"/>
          </a:xfrm>
          <a:prstGeom prst="ellipse">
            <a:avLst/>
          </a:prstGeom>
          <a:solidFill>
            <a:srgbClr val="009900"/>
          </a:solidFill>
          <a:ln w="19050" algn="ctr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60" name="Oval 28">
            <a:extLst>
              <a:ext uri="{FF2B5EF4-FFF2-40B4-BE49-F238E27FC236}">
                <a16:creationId xmlns:a16="http://schemas.microsoft.com/office/drawing/2014/main" id="{BF2C5A62-CF77-1A4B-91E2-14CF10F16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3050" y="4660900"/>
            <a:ext cx="123825" cy="125413"/>
          </a:xfrm>
          <a:prstGeom prst="ellipse">
            <a:avLst/>
          </a:prstGeom>
          <a:solidFill>
            <a:srgbClr val="009900"/>
          </a:solidFill>
          <a:ln w="19050" algn="ctr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61" name="Oval 29">
            <a:extLst>
              <a:ext uri="{FF2B5EF4-FFF2-40B4-BE49-F238E27FC236}">
                <a16:creationId xmlns:a16="http://schemas.microsoft.com/office/drawing/2014/main" id="{4E97BBBD-A659-A54D-A2AB-99A42B4CE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5813" y="3756025"/>
            <a:ext cx="123825" cy="125413"/>
          </a:xfrm>
          <a:prstGeom prst="ellipse">
            <a:avLst/>
          </a:prstGeom>
          <a:solidFill>
            <a:srgbClr val="009900"/>
          </a:solidFill>
          <a:ln w="19050" algn="ctr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62" name="Oval 30">
            <a:extLst>
              <a:ext uri="{FF2B5EF4-FFF2-40B4-BE49-F238E27FC236}">
                <a16:creationId xmlns:a16="http://schemas.microsoft.com/office/drawing/2014/main" id="{18F343B3-5B96-0E40-A93E-94F343A64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9300" y="2921000"/>
            <a:ext cx="123825" cy="125413"/>
          </a:xfrm>
          <a:prstGeom prst="ellipse">
            <a:avLst/>
          </a:prstGeom>
          <a:solidFill>
            <a:srgbClr val="009900"/>
          </a:solidFill>
          <a:ln w="19050" algn="ctr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63" name="Oval 31">
            <a:extLst>
              <a:ext uri="{FF2B5EF4-FFF2-40B4-BE49-F238E27FC236}">
                <a16:creationId xmlns:a16="http://schemas.microsoft.com/office/drawing/2014/main" id="{44EC4E45-EB6E-8F4E-843A-DB6C2B0C1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550" y="2044700"/>
            <a:ext cx="123825" cy="125413"/>
          </a:xfrm>
          <a:prstGeom prst="ellipse">
            <a:avLst/>
          </a:prstGeom>
          <a:solidFill>
            <a:srgbClr val="009900"/>
          </a:solidFill>
          <a:ln w="19050" algn="ctr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64" name="Line 32">
            <a:extLst>
              <a:ext uri="{FF2B5EF4-FFF2-40B4-BE49-F238E27FC236}">
                <a16:creationId xmlns:a16="http://schemas.microsoft.com/office/drawing/2014/main" id="{54EF20A7-A307-BE48-9478-4739F1574C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00813" y="4716463"/>
            <a:ext cx="176212" cy="814387"/>
          </a:xfrm>
          <a:prstGeom prst="line">
            <a:avLst/>
          </a:prstGeom>
          <a:noFill/>
          <a:ln w="19050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65" name="Line 33">
            <a:extLst>
              <a:ext uri="{FF2B5EF4-FFF2-40B4-BE49-F238E27FC236}">
                <a16:creationId xmlns:a16="http://schemas.microsoft.com/office/drawing/2014/main" id="{58F68FEE-CD21-7A4E-9650-D6E8051464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80200" y="3814763"/>
            <a:ext cx="512763" cy="901700"/>
          </a:xfrm>
          <a:prstGeom prst="line">
            <a:avLst/>
          </a:prstGeom>
          <a:noFill/>
          <a:ln w="19050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66" name="Line 34">
            <a:extLst>
              <a:ext uri="{FF2B5EF4-FFF2-40B4-BE49-F238E27FC236}">
                <a16:creationId xmlns:a16="http://schemas.microsoft.com/office/drawing/2014/main" id="{0F35AE98-67FF-1140-BA29-15E3B7BB638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53275" y="3005138"/>
            <a:ext cx="36513" cy="806450"/>
          </a:xfrm>
          <a:prstGeom prst="line">
            <a:avLst/>
          </a:prstGeom>
          <a:noFill/>
          <a:ln w="19050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67" name="Oval 35">
            <a:extLst>
              <a:ext uri="{FF2B5EF4-FFF2-40B4-BE49-F238E27FC236}">
                <a16:creationId xmlns:a16="http://schemas.microsoft.com/office/drawing/2014/main" id="{116BD2D0-C14F-E847-AA04-C82A18DA1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050" y="5626100"/>
            <a:ext cx="123825" cy="125413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68" name="Oval 36">
            <a:extLst>
              <a:ext uri="{FF2B5EF4-FFF2-40B4-BE49-F238E27FC236}">
                <a16:creationId xmlns:a16="http://schemas.microsoft.com/office/drawing/2014/main" id="{FBA212CB-CE44-4246-B1D3-4037ABCFA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0" y="4641850"/>
            <a:ext cx="123825" cy="125413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69" name="Oval 37">
            <a:extLst>
              <a:ext uri="{FF2B5EF4-FFF2-40B4-BE49-F238E27FC236}">
                <a16:creationId xmlns:a16="http://schemas.microsoft.com/office/drawing/2014/main" id="{B2D52DBC-3DD0-4E42-888F-86E319CB8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213" y="3889375"/>
            <a:ext cx="123825" cy="125413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70" name="Line 38">
            <a:extLst>
              <a:ext uri="{FF2B5EF4-FFF2-40B4-BE49-F238E27FC236}">
                <a16:creationId xmlns:a16="http://schemas.microsoft.com/office/drawing/2014/main" id="{DC40B71A-B0CA-AF4A-9596-C9FEAB8E9F8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54750" y="2271713"/>
            <a:ext cx="574675" cy="7366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71" name="Line 39">
            <a:extLst>
              <a:ext uri="{FF2B5EF4-FFF2-40B4-BE49-F238E27FC236}">
                <a16:creationId xmlns:a16="http://schemas.microsoft.com/office/drawing/2014/main" id="{22EF1A00-0316-EB4B-BA7C-288E78D1164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27875" y="2135188"/>
            <a:ext cx="25400" cy="814387"/>
          </a:xfrm>
          <a:prstGeom prst="line">
            <a:avLst/>
          </a:prstGeom>
          <a:noFill/>
          <a:ln w="19050">
            <a:solidFill>
              <a:srgbClr val="009900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72" name="Oval 40">
            <a:extLst>
              <a:ext uri="{FF2B5EF4-FFF2-40B4-BE49-F238E27FC236}">
                <a16:creationId xmlns:a16="http://schemas.microsoft.com/office/drawing/2014/main" id="{3E6EEA9C-6DD5-9040-B82A-85DFE990E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313" y="2878138"/>
            <a:ext cx="123825" cy="125412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73" name="Line 41">
            <a:extLst>
              <a:ext uri="{FF2B5EF4-FFF2-40B4-BE49-F238E27FC236}">
                <a16:creationId xmlns:a16="http://schemas.microsoft.com/office/drawing/2014/main" id="{CB5FFECC-AFF8-4440-9D62-AAE9822B55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05613" y="4692650"/>
            <a:ext cx="684212" cy="989013"/>
          </a:xfrm>
          <a:prstGeom prst="line">
            <a:avLst/>
          </a:prstGeom>
          <a:noFill/>
          <a:ln w="190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74" name="Line 42">
            <a:extLst>
              <a:ext uri="{FF2B5EF4-FFF2-40B4-BE49-F238E27FC236}">
                <a16:creationId xmlns:a16="http://schemas.microsoft.com/office/drawing/2014/main" id="{44DA398E-EAB8-124C-ACFD-9EF69E62711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13538" y="3952875"/>
            <a:ext cx="776287" cy="739775"/>
          </a:xfrm>
          <a:prstGeom prst="line">
            <a:avLst/>
          </a:prstGeom>
          <a:noFill/>
          <a:ln w="190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75" name="Line 43">
            <a:extLst>
              <a:ext uri="{FF2B5EF4-FFF2-40B4-BE49-F238E27FC236}">
                <a16:creationId xmlns:a16="http://schemas.microsoft.com/office/drawing/2014/main" id="{4A706373-B46F-6C4A-B433-C907DB5557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0838" y="2938463"/>
            <a:ext cx="301625" cy="1014412"/>
          </a:xfrm>
          <a:prstGeom prst="line">
            <a:avLst/>
          </a:prstGeom>
          <a:noFill/>
          <a:ln w="190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76" name="Line 44">
            <a:extLst>
              <a:ext uri="{FF2B5EF4-FFF2-40B4-BE49-F238E27FC236}">
                <a16:creationId xmlns:a16="http://schemas.microsoft.com/office/drawing/2014/main" id="{F6A545EA-E48D-394E-9D7B-FE1736D2D4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07225" y="1898650"/>
            <a:ext cx="301625" cy="1014413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77" name="Oval 45">
            <a:extLst>
              <a:ext uri="{FF2B5EF4-FFF2-40B4-BE49-F238E27FC236}">
                <a16:creationId xmlns:a16="http://schemas.microsoft.com/office/drawing/2014/main" id="{0CE731BC-B0CF-DD4A-9B95-6CC06176F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175" y="1835150"/>
            <a:ext cx="123825" cy="125413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78" name="Line 46">
            <a:extLst>
              <a:ext uri="{FF2B5EF4-FFF2-40B4-BE49-F238E27FC236}">
                <a16:creationId xmlns:a16="http://schemas.microsoft.com/office/drawing/2014/main" id="{9A39F44B-CA02-2D4A-AA64-44CA3E000A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8813" y="5902325"/>
            <a:ext cx="0" cy="4016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79" name="Line 47">
            <a:extLst>
              <a:ext uri="{FF2B5EF4-FFF2-40B4-BE49-F238E27FC236}">
                <a16:creationId xmlns:a16="http://schemas.microsoft.com/office/drawing/2014/main" id="{C5892BDB-DBFE-DC4C-BB33-B81A4CC666C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9375" y="5907088"/>
            <a:ext cx="0" cy="40163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80" name="Line 48">
            <a:extLst>
              <a:ext uri="{FF2B5EF4-FFF2-40B4-BE49-F238E27FC236}">
                <a16:creationId xmlns:a16="http://schemas.microsoft.com/office/drawing/2014/main" id="{2F3F2BE1-DB69-E349-ADCD-2500FA48B181}"/>
              </a:ext>
            </a:extLst>
          </p:cNvPr>
          <p:cNvSpPr>
            <a:spLocks noChangeShapeType="1"/>
          </p:cNvSpPr>
          <p:nvPr/>
        </p:nvSpPr>
        <p:spPr bwMode="auto">
          <a:xfrm>
            <a:off x="8356600" y="5270500"/>
            <a:ext cx="0" cy="4016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81" name="Line 49">
            <a:extLst>
              <a:ext uri="{FF2B5EF4-FFF2-40B4-BE49-F238E27FC236}">
                <a16:creationId xmlns:a16="http://schemas.microsoft.com/office/drawing/2014/main" id="{4F3EEE11-2778-104C-8144-E6C1A6CC5A0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64400" y="5530850"/>
            <a:ext cx="150813" cy="506413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82" name="Line 50">
            <a:extLst>
              <a:ext uri="{FF2B5EF4-FFF2-40B4-BE49-F238E27FC236}">
                <a16:creationId xmlns:a16="http://schemas.microsoft.com/office/drawing/2014/main" id="{1D4F0BDF-270F-CD48-AA30-A273A74759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3550" y="5705475"/>
            <a:ext cx="88900" cy="414338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83" name="Line 51">
            <a:extLst>
              <a:ext uri="{FF2B5EF4-FFF2-40B4-BE49-F238E27FC236}">
                <a16:creationId xmlns:a16="http://schemas.microsoft.com/office/drawing/2014/main" id="{701EE3A8-EE97-9848-8969-A65E51DF65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38900" y="5530850"/>
            <a:ext cx="61913" cy="544513"/>
          </a:xfrm>
          <a:prstGeom prst="line">
            <a:avLst/>
          </a:prstGeom>
          <a:noFill/>
          <a:ln w="19050">
            <a:solidFill>
              <a:srgbClr val="009900"/>
            </a:solidFill>
            <a:prstDash val="dash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84" name="AutoShape 52">
            <a:extLst>
              <a:ext uri="{FF2B5EF4-FFF2-40B4-BE49-F238E27FC236}">
                <a16:creationId xmlns:a16="http://schemas.microsoft.com/office/drawing/2014/main" id="{3FBF8E85-5035-F34A-AEC2-ABD12FA59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0400" y="4406900"/>
            <a:ext cx="2570163" cy="625475"/>
          </a:xfrm>
          <a:prstGeom prst="parallelogram">
            <a:avLst>
              <a:gd name="adj" fmla="val 98733"/>
            </a:avLst>
          </a:prstGeom>
          <a:noFill/>
          <a:ln w="19050" cap="rnd" algn="ctr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85" name="Line 53">
            <a:extLst>
              <a:ext uri="{FF2B5EF4-FFF2-40B4-BE49-F238E27FC236}">
                <a16:creationId xmlns:a16="http://schemas.microsoft.com/office/drawing/2014/main" id="{EADAE544-3644-5F48-A61F-F776436584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5163" y="5043488"/>
            <a:ext cx="0" cy="823912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86" name="Line 54">
            <a:extLst>
              <a:ext uri="{FF2B5EF4-FFF2-40B4-BE49-F238E27FC236}">
                <a16:creationId xmlns:a16="http://schemas.microsoft.com/office/drawing/2014/main" id="{68D158E9-C217-5243-83F8-B4BBD572B5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02550" y="5032375"/>
            <a:ext cx="0" cy="823913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87" name="Line 55">
            <a:extLst>
              <a:ext uri="{FF2B5EF4-FFF2-40B4-BE49-F238E27FC236}">
                <a16:creationId xmlns:a16="http://schemas.microsoft.com/office/drawing/2014/main" id="{7B358A32-4DE3-5C43-AEF2-46C7280105C6}"/>
              </a:ext>
            </a:extLst>
          </p:cNvPr>
          <p:cNvSpPr>
            <a:spLocks noChangeShapeType="1"/>
          </p:cNvSpPr>
          <p:nvPr/>
        </p:nvSpPr>
        <p:spPr bwMode="auto">
          <a:xfrm>
            <a:off x="8347075" y="4432300"/>
            <a:ext cx="0" cy="823913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88" name="Line 56">
            <a:extLst>
              <a:ext uri="{FF2B5EF4-FFF2-40B4-BE49-F238E27FC236}">
                <a16:creationId xmlns:a16="http://schemas.microsoft.com/office/drawing/2014/main" id="{B560B2BF-85EF-5A41-93AC-A17F4F91A3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38813" y="4117975"/>
            <a:ext cx="6350" cy="9286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89" name="Line 57">
            <a:extLst>
              <a:ext uri="{FF2B5EF4-FFF2-40B4-BE49-F238E27FC236}">
                <a16:creationId xmlns:a16="http://schemas.microsoft.com/office/drawing/2014/main" id="{6C8EBF51-E0B8-5A44-BCED-BEDFF0132A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48338" y="3276600"/>
            <a:ext cx="9525" cy="83343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90" name="Line 58">
            <a:extLst>
              <a:ext uri="{FF2B5EF4-FFF2-40B4-BE49-F238E27FC236}">
                <a16:creationId xmlns:a16="http://schemas.microsoft.com/office/drawing/2014/main" id="{31A3E5FE-024C-2E4D-BB61-C620533A3F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5563" y="3478213"/>
            <a:ext cx="6350" cy="92868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91" name="Line 59">
            <a:extLst>
              <a:ext uri="{FF2B5EF4-FFF2-40B4-BE49-F238E27FC236}">
                <a16:creationId xmlns:a16="http://schemas.microsoft.com/office/drawing/2014/main" id="{EF88E46B-8BEC-4743-9D77-B95CC09216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37550" y="3503613"/>
            <a:ext cx="6350" cy="928687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92" name="Line 60">
            <a:extLst>
              <a:ext uri="{FF2B5EF4-FFF2-40B4-BE49-F238E27FC236}">
                <a16:creationId xmlns:a16="http://schemas.microsoft.com/office/drawing/2014/main" id="{5C48E16D-E1EB-0F43-9ED9-F9A58AC035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88263" y="4119563"/>
            <a:ext cx="6350" cy="928687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93" name="Line 61">
            <a:extLst>
              <a:ext uri="{FF2B5EF4-FFF2-40B4-BE49-F238E27FC236}">
                <a16:creationId xmlns:a16="http://schemas.microsoft.com/office/drawing/2014/main" id="{E6D85BB4-98B7-A242-BC9F-7E63D88C7A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31200" y="2649538"/>
            <a:ext cx="9525" cy="833437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94" name="Line 62">
            <a:extLst>
              <a:ext uri="{FF2B5EF4-FFF2-40B4-BE49-F238E27FC236}">
                <a16:creationId xmlns:a16="http://schemas.microsoft.com/office/drawing/2014/main" id="{265FB3C9-4CA6-0746-8DCE-4A79C2A4B9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11913" y="2665413"/>
            <a:ext cx="9525" cy="83343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95" name="Line 63">
            <a:extLst>
              <a:ext uri="{FF2B5EF4-FFF2-40B4-BE49-F238E27FC236}">
                <a16:creationId xmlns:a16="http://schemas.microsoft.com/office/drawing/2014/main" id="{AB8D1B54-A64A-1445-A347-237BF565F9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86675" y="3278188"/>
            <a:ext cx="9525" cy="833437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96" name="Line 64">
            <a:extLst>
              <a:ext uri="{FF2B5EF4-FFF2-40B4-BE49-F238E27FC236}">
                <a16:creationId xmlns:a16="http://schemas.microsoft.com/office/drawing/2014/main" id="{60D076C5-4CDB-5D43-A151-E7116F9623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2388" y="4425950"/>
            <a:ext cx="0" cy="823913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97" name="Line 65">
            <a:extLst>
              <a:ext uri="{FF2B5EF4-FFF2-40B4-BE49-F238E27FC236}">
                <a16:creationId xmlns:a16="http://schemas.microsoft.com/office/drawing/2014/main" id="{98157C99-B67B-5C4F-9792-C7A86D7CD6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0325" y="5240338"/>
            <a:ext cx="0" cy="40163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812104" name="Group 72">
            <a:extLst>
              <a:ext uri="{FF2B5EF4-FFF2-40B4-BE49-F238E27FC236}">
                <a16:creationId xmlns:a16="http://schemas.microsoft.com/office/drawing/2014/main" id="{FE011C36-8EA0-9F46-ABEF-07200A30DD6C}"/>
              </a:ext>
            </a:extLst>
          </p:cNvPr>
          <p:cNvGrpSpPr>
            <a:grpSpLocks/>
          </p:cNvGrpSpPr>
          <p:nvPr/>
        </p:nvGrpSpPr>
        <p:grpSpPr bwMode="auto">
          <a:xfrm>
            <a:off x="5762625" y="2616200"/>
            <a:ext cx="2584450" cy="1603375"/>
            <a:chOff x="1524" y="2742"/>
            <a:chExt cx="1628" cy="1010"/>
          </a:xfrm>
        </p:grpSpPr>
        <p:sp>
          <p:nvSpPr>
            <p:cNvPr id="812098" name="AutoShape 66">
              <a:extLst>
                <a:ext uri="{FF2B5EF4-FFF2-40B4-BE49-F238E27FC236}">
                  <a16:creationId xmlns:a16="http://schemas.microsoft.com/office/drawing/2014/main" id="{F81C06D3-ABCC-2A42-833F-700624767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" y="2742"/>
              <a:ext cx="1619" cy="394"/>
            </a:xfrm>
            <a:prstGeom prst="parallelogram">
              <a:avLst>
                <a:gd name="adj" fmla="val 98733"/>
              </a:avLst>
            </a:prstGeom>
            <a:noFill/>
            <a:ln w="19050" algn="ctr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812103" name="Group 71">
              <a:extLst>
                <a:ext uri="{FF2B5EF4-FFF2-40B4-BE49-F238E27FC236}">
                  <a16:creationId xmlns:a16="http://schemas.microsoft.com/office/drawing/2014/main" id="{A420E7FC-589B-4744-A354-FBE5F9C1C2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" y="2744"/>
              <a:ext cx="1620" cy="1008"/>
              <a:chOff x="1524" y="2724"/>
              <a:chExt cx="1620" cy="1008"/>
            </a:xfrm>
          </p:grpSpPr>
          <p:sp>
            <p:nvSpPr>
              <p:cNvPr id="812099" name="Line 67">
                <a:extLst>
                  <a:ext uri="{FF2B5EF4-FFF2-40B4-BE49-F238E27FC236}">
                    <a16:creationId xmlns:a16="http://schemas.microsoft.com/office/drawing/2014/main" id="{92E94E9B-FAE3-E24B-8AF0-CEF7DB252E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24" y="3131"/>
                <a:ext cx="0" cy="6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2100" name="Line 68">
                <a:extLst>
                  <a:ext uri="{FF2B5EF4-FFF2-40B4-BE49-F238E27FC236}">
                    <a16:creationId xmlns:a16="http://schemas.microsoft.com/office/drawing/2014/main" id="{54FDF115-2618-F643-842F-8524FAA72B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3" y="2724"/>
                <a:ext cx="0" cy="6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2101" name="Line 69">
                <a:extLst>
                  <a:ext uri="{FF2B5EF4-FFF2-40B4-BE49-F238E27FC236}">
                    <a16:creationId xmlns:a16="http://schemas.microsoft.com/office/drawing/2014/main" id="{A0AF7C52-A29F-2342-B2F8-18E576C076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4" y="2731"/>
                <a:ext cx="0" cy="6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2102" name="Line 70">
                <a:extLst>
                  <a:ext uri="{FF2B5EF4-FFF2-40B4-BE49-F238E27FC236}">
                    <a16:creationId xmlns:a16="http://schemas.microsoft.com/office/drawing/2014/main" id="{2FAF4D7E-1BCC-184D-B9A9-0F92165495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41" y="3132"/>
                <a:ext cx="0" cy="6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812105" name="Group 73">
            <a:extLst>
              <a:ext uri="{FF2B5EF4-FFF2-40B4-BE49-F238E27FC236}">
                <a16:creationId xmlns:a16="http://schemas.microsoft.com/office/drawing/2014/main" id="{861BF363-246C-B144-97B6-D63846AB5F8F}"/>
              </a:ext>
            </a:extLst>
          </p:cNvPr>
          <p:cNvGrpSpPr>
            <a:grpSpLocks/>
          </p:cNvGrpSpPr>
          <p:nvPr/>
        </p:nvGrpSpPr>
        <p:grpSpPr bwMode="auto">
          <a:xfrm>
            <a:off x="5743575" y="4413250"/>
            <a:ext cx="2584450" cy="1603375"/>
            <a:chOff x="1524" y="2742"/>
            <a:chExt cx="1628" cy="1010"/>
          </a:xfrm>
        </p:grpSpPr>
        <p:sp>
          <p:nvSpPr>
            <p:cNvPr id="812106" name="AutoShape 74">
              <a:extLst>
                <a:ext uri="{FF2B5EF4-FFF2-40B4-BE49-F238E27FC236}">
                  <a16:creationId xmlns:a16="http://schemas.microsoft.com/office/drawing/2014/main" id="{3EB757AA-284F-6A43-A2BE-C8115A1F9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" y="2742"/>
              <a:ext cx="1619" cy="394"/>
            </a:xfrm>
            <a:prstGeom prst="parallelogram">
              <a:avLst>
                <a:gd name="adj" fmla="val 98733"/>
              </a:avLst>
            </a:prstGeom>
            <a:noFill/>
            <a:ln w="19050" algn="ctr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812107" name="Group 75">
              <a:extLst>
                <a:ext uri="{FF2B5EF4-FFF2-40B4-BE49-F238E27FC236}">
                  <a16:creationId xmlns:a16="http://schemas.microsoft.com/office/drawing/2014/main" id="{A8C6874C-52F7-0E4E-93A4-77C63CED15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" y="2744"/>
              <a:ext cx="1620" cy="1008"/>
              <a:chOff x="1524" y="2724"/>
              <a:chExt cx="1620" cy="1008"/>
            </a:xfrm>
          </p:grpSpPr>
          <p:sp>
            <p:nvSpPr>
              <p:cNvPr id="812108" name="Line 76">
                <a:extLst>
                  <a:ext uri="{FF2B5EF4-FFF2-40B4-BE49-F238E27FC236}">
                    <a16:creationId xmlns:a16="http://schemas.microsoft.com/office/drawing/2014/main" id="{12443EA5-058E-C849-9CA3-805573007F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24" y="3131"/>
                <a:ext cx="0" cy="6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2109" name="Line 77">
                <a:extLst>
                  <a:ext uri="{FF2B5EF4-FFF2-40B4-BE49-F238E27FC236}">
                    <a16:creationId xmlns:a16="http://schemas.microsoft.com/office/drawing/2014/main" id="{B99C9811-D802-294D-A66D-E1884E1B1F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3" y="2724"/>
                <a:ext cx="0" cy="6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2110" name="Line 78">
                <a:extLst>
                  <a:ext uri="{FF2B5EF4-FFF2-40B4-BE49-F238E27FC236}">
                    <a16:creationId xmlns:a16="http://schemas.microsoft.com/office/drawing/2014/main" id="{E03468A3-7877-B247-9A34-B0167C9560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4" y="2731"/>
                <a:ext cx="0" cy="6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2111" name="Line 79">
                <a:extLst>
                  <a:ext uri="{FF2B5EF4-FFF2-40B4-BE49-F238E27FC236}">
                    <a16:creationId xmlns:a16="http://schemas.microsoft.com/office/drawing/2014/main" id="{E3AA373C-9F4C-9343-B5DC-A206BF8E2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41" y="3132"/>
                <a:ext cx="0" cy="6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812112" name="Group 80">
            <a:extLst>
              <a:ext uri="{FF2B5EF4-FFF2-40B4-BE49-F238E27FC236}">
                <a16:creationId xmlns:a16="http://schemas.microsoft.com/office/drawing/2014/main" id="{E851C74B-C3CB-C245-AC96-3FD440FF8A6C}"/>
              </a:ext>
            </a:extLst>
          </p:cNvPr>
          <p:cNvGrpSpPr>
            <a:grpSpLocks/>
          </p:cNvGrpSpPr>
          <p:nvPr/>
        </p:nvGrpSpPr>
        <p:grpSpPr bwMode="auto">
          <a:xfrm>
            <a:off x="5764213" y="3478213"/>
            <a:ext cx="2584450" cy="1603375"/>
            <a:chOff x="1524" y="2742"/>
            <a:chExt cx="1628" cy="1010"/>
          </a:xfrm>
        </p:grpSpPr>
        <p:sp>
          <p:nvSpPr>
            <p:cNvPr id="812113" name="AutoShape 81">
              <a:extLst>
                <a:ext uri="{FF2B5EF4-FFF2-40B4-BE49-F238E27FC236}">
                  <a16:creationId xmlns:a16="http://schemas.microsoft.com/office/drawing/2014/main" id="{33A72E32-73FC-F34D-83D1-4A2507BBB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" y="2742"/>
              <a:ext cx="1619" cy="394"/>
            </a:xfrm>
            <a:prstGeom prst="parallelogram">
              <a:avLst>
                <a:gd name="adj" fmla="val 98733"/>
              </a:avLst>
            </a:prstGeom>
            <a:noFill/>
            <a:ln w="19050" algn="ctr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812114" name="Group 82">
              <a:extLst>
                <a:ext uri="{FF2B5EF4-FFF2-40B4-BE49-F238E27FC236}">
                  <a16:creationId xmlns:a16="http://schemas.microsoft.com/office/drawing/2014/main" id="{090B2D52-F5C9-3E41-80E5-DF6E0DD956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" y="2744"/>
              <a:ext cx="1620" cy="1008"/>
              <a:chOff x="1524" y="2724"/>
              <a:chExt cx="1620" cy="1008"/>
            </a:xfrm>
          </p:grpSpPr>
          <p:sp>
            <p:nvSpPr>
              <p:cNvPr id="812115" name="Line 83">
                <a:extLst>
                  <a:ext uri="{FF2B5EF4-FFF2-40B4-BE49-F238E27FC236}">
                    <a16:creationId xmlns:a16="http://schemas.microsoft.com/office/drawing/2014/main" id="{63F81003-ABB3-1A49-A3D3-BF790D357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24" y="3131"/>
                <a:ext cx="0" cy="6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2116" name="Line 84">
                <a:extLst>
                  <a:ext uri="{FF2B5EF4-FFF2-40B4-BE49-F238E27FC236}">
                    <a16:creationId xmlns:a16="http://schemas.microsoft.com/office/drawing/2014/main" id="{89056854-838D-5543-94B4-EA90C39B91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3" y="2724"/>
                <a:ext cx="0" cy="6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2117" name="Line 85">
                <a:extLst>
                  <a:ext uri="{FF2B5EF4-FFF2-40B4-BE49-F238E27FC236}">
                    <a16:creationId xmlns:a16="http://schemas.microsoft.com/office/drawing/2014/main" id="{B13037F3-A671-B94F-9315-65BD8AB20D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4" y="2731"/>
                <a:ext cx="0" cy="6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2118" name="Line 86">
                <a:extLst>
                  <a:ext uri="{FF2B5EF4-FFF2-40B4-BE49-F238E27FC236}">
                    <a16:creationId xmlns:a16="http://schemas.microsoft.com/office/drawing/2014/main" id="{0A4FCAA5-F489-2F4A-9887-380056196F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41" y="3132"/>
                <a:ext cx="0" cy="6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812122" name="Group 90">
            <a:extLst>
              <a:ext uri="{FF2B5EF4-FFF2-40B4-BE49-F238E27FC236}">
                <a16:creationId xmlns:a16="http://schemas.microsoft.com/office/drawing/2014/main" id="{FFFDF819-37D2-EF40-9AE0-A19951221FF9}"/>
              </a:ext>
            </a:extLst>
          </p:cNvPr>
          <p:cNvGrpSpPr>
            <a:grpSpLocks/>
          </p:cNvGrpSpPr>
          <p:nvPr/>
        </p:nvGrpSpPr>
        <p:grpSpPr bwMode="auto">
          <a:xfrm>
            <a:off x="6491288" y="4633913"/>
            <a:ext cx="989012" cy="1039812"/>
            <a:chOff x="1549" y="2816"/>
            <a:chExt cx="623" cy="655"/>
          </a:xfrm>
        </p:grpSpPr>
        <p:sp>
          <p:nvSpPr>
            <p:cNvPr id="812119" name="Line 87">
              <a:extLst>
                <a:ext uri="{FF2B5EF4-FFF2-40B4-BE49-F238E27FC236}">
                  <a16:creationId xmlns:a16="http://schemas.microsoft.com/office/drawing/2014/main" id="{E2E11833-044E-F84F-92DB-B0DE5333F3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41" y="2816"/>
              <a:ext cx="189" cy="5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2120" name="Line 88">
              <a:extLst>
                <a:ext uri="{FF2B5EF4-FFF2-40B4-BE49-F238E27FC236}">
                  <a16:creationId xmlns:a16="http://schemas.microsoft.com/office/drawing/2014/main" id="{F742146B-E2AF-1545-BA38-B430B2FA6C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49" y="2863"/>
              <a:ext cx="111" cy="513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2121" name="Line 89">
              <a:extLst>
                <a:ext uri="{FF2B5EF4-FFF2-40B4-BE49-F238E27FC236}">
                  <a16:creationId xmlns:a16="http://schemas.microsoft.com/office/drawing/2014/main" id="{7373AF8F-CE37-1C42-B6F5-FC4A88EBDE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1" y="2848"/>
              <a:ext cx="431" cy="62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812126" name="Group 94">
            <a:extLst>
              <a:ext uri="{FF2B5EF4-FFF2-40B4-BE49-F238E27FC236}">
                <a16:creationId xmlns:a16="http://schemas.microsoft.com/office/drawing/2014/main" id="{49AAE347-7A32-CD42-8C65-ED0B4260FD0B}"/>
              </a:ext>
            </a:extLst>
          </p:cNvPr>
          <p:cNvGrpSpPr>
            <a:grpSpLocks/>
          </p:cNvGrpSpPr>
          <p:nvPr/>
        </p:nvGrpSpPr>
        <p:grpSpPr bwMode="auto">
          <a:xfrm>
            <a:off x="6689725" y="3805238"/>
            <a:ext cx="809625" cy="901700"/>
            <a:chOff x="2611" y="2516"/>
            <a:chExt cx="510" cy="568"/>
          </a:xfrm>
        </p:grpSpPr>
        <p:sp>
          <p:nvSpPr>
            <p:cNvPr id="812123" name="Line 91">
              <a:extLst>
                <a:ext uri="{FF2B5EF4-FFF2-40B4-BE49-F238E27FC236}">
                  <a16:creationId xmlns:a16="http://schemas.microsoft.com/office/drawing/2014/main" id="{0B2861F1-5F63-E046-9C71-CAF37E3AC1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98" y="2516"/>
              <a:ext cx="276" cy="52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2124" name="Line 92">
              <a:extLst>
                <a:ext uri="{FF2B5EF4-FFF2-40B4-BE49-F238E27FC236}">
                  <a16:creationId xmlns:a16="http://schemas.microsoft.com/office/drawing/2014/main" id="{6D1F6D51-33B3-A549-9833-2FFA226A32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11" y="2516"/>
              <a:ext cx="323" cy="568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2125" name="Line 93">
              <a:extLst>
                <a:ext uri="{FF2B5EF4-FFF2-40B4-BE49-F238E27FC236}">
                  <a16:creationId xmlns:a16="http://schemas.microsoft.com/office/drawing/2014/main" id="{8AA30743-ACF2-444B-A776-F28909F03A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32" y="2603"/>
              <a:ext cx="489" cy="46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812130" name="Group 98">
            <a:extLst>
              <a:ext uri="{FF2B5EF4-FFF2-40B4-BE49-F238E27FC236}">
                <a16:creationId xmlns:a16="http://schemas.microsoft.com/office/drawing/2014/main" id="{F29A2D30-6F00-AA43-A7C4-B96863D8F178}"/>
              </a:ext>
            </a:extLst>
          </p:cNvPr>
          <p:cNvGrpSpPr>
            <a:grpSpLocks/>
          </p:cNvGrpSpPr>
          <p:nvPr/>
        </p:nvGrpSpPr>
        <p:grpSpPr bwMode="auto">
          <a:xfrm>
            <a:off x="6694488" y="2968625"/>
            <a:ext cx="738187" cy="1014413"/>
            <a:chOff x="2690" y="1533"/>
            <a:chExt cx="465" cy="639"/>
          </a:xfrm>
        </p:grpSpPr>
        <p:sp>
          <p:nvSpPr>
            <p:cNvPr id="812127" name="Line 95">
              <a:extLst>
                <a:ext uri="{FF2B5EF4-FFF2-40B4-BE49-F238E27FC236}">
                  <a16:creationId xmlns:a16="http://schemas.microsoft.com/office/drawing/2014/main" id="{4CDDA423-E89C-3546-B109-37260FDB52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93" y="1618"/>
              <a:ext cx="362" cy="46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2128" name="Line 96">
              <a:extLst>
                <a:ext uri="{FF2B5EF4-FFF2-40B4-BE49-F238E27FC236}">
                  <a16:creationId xmlns:a16="http://schemas.microsoft.com/office/drawing/2014/main" id="{2B6ACF3D-3549-7042-B6E4-351FF8F575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75" y="1575"/>
              <a:ext cx="23" cy="508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2129" name="Line 97">
              <a:extLst>
                <a:ext uri="{FF2B5EF4-FFF2-40B4-BE49-F238E27FC236}">
                  <a16:creationId xmlns:a16="http://schemas.microsoft.com/office/drawing/2014/main" id="{47B3F938-CA15-E444-8018-0DE53EB228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0" y="1533"/>
              <a:ext cx="190" cy="639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8B8DB443-209F-A94A-82F0-6E36A1C53FF2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100" name="Slide Number Placeholder 3">
            <a:extLst>
              <a:ext uri="{FF2B5EF4-FFF2-40B4-BE49-F238E27FC236}">
                <a16:creationId xmlns:a16="http://schemas.microsoft.com/office/drawing/2014/main" id="{75893E98-48AE-E64A-8375-E1418A0E4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145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1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1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1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1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1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1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1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1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1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81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1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81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1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81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81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1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81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81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81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81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81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81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81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81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81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81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81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81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81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81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81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81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058" y="260648"/>
            <a:ext cx="7161262" cy="552443"/>
          </a:xfrm>
          <a:prstGeom prst="rect">
            <a:avLst/>
          </a:prstGeom>
        </p:spPr>
        <p:txBody>
          <a:bodyPr vert="horz" wrap="square" lIns="0" tIns="2894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26"/>
              </a:spcBef>
            </a:pPr>
            <a:r>
              <a:rPr lang="de-DE" sz="3400" dirty="0" err="1"/>
              <a:t>Example</a:t>
            </a:r>
            <a:r>
              <a:rPr lang="de-DE" sz="3400" dirty="0"/>
              <a:t>: </a:t>
            </a:r>
            <a:r>
              <a:rPr sz="3400" dirty="0"/>
              <a:t>Location Prediction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2410" y="1681729"/>
            <a:ext cx="7512341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-10" dirty="0">
                <a:latin typeface="+mn-lt"/>
                <a:cs typeface="Arial"/>
              </a:rPr>
              <a:t>Location prediction </a:t>
            </a:r>
            <a:r>
              <a:rPr sz="2180" spc="-20" dirty="0">
                <a:latin typeface="+mn-lt"/>
                <a:cs typeface="Arial"/>
              </a:rPr>
              <a:t>seems </a:t>
            </a:r>
            <a:r>
              <a:rPr sz="2180" spc="-10" dirty="0">
                <a:latin typeface="+mn-lt"/>
                <a:cs typeface="Arial"/>
              </a:rPr>
              <a:t>to </a:t>
            </a:r>
            <a:r>
              <a:rPr sz="2180" spc="-20" dirty="0">
                <a:latin typeface="+mn-lt"/>
                <a:cs typeface="Arial"/>
              </a:rPr>
              <a:t>be a </a:t>
            </a:r>
            <a:r>
              <a:rPr sz="2180" spc="-10" dirty="0">
                <a:latin typeface="+mn-lt"/>
                <a:cs typeface="Arial"/>
              </a:rPr>
              <a:t>simple task in </a:t>
            </a:r>
            <a:r>
              <a:rPr sz="2180" spc="-20" dirty="0">
                <a:latin typeface="+mn-lt"/>
                <a:cs typeface="Arial"/>
              </a:rPr>
              <a:t>some </a:t>
            </a:r>
            <a:r>
              <a:rPr sz="2180" spc="-10" dirty="0">
                <a:latin typeface="+mn-lt"/>
                <a:cs typeface="Arial"/>
              </a:rPr>
              <a:t>cases:</a:t>
            </a:r>
            <a:endParaRPr sz="2180">
              <a:latin typeface="+mn-lt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2578" y="2701844"/>
            <a:ext cx="1613201" cy="1613201"/>
          </a:xfrm>
          <a:custGeom>
            <a:avLst/>
            <a:gdLst/>
            <a:ahLst/>
            <a:cxnLst/>
            <a:rect l="l" t="t" r="r" b="b"/>
            <a:pathLst>
              <a:path w="814069" h="814069">
                <a:moveTo>
                  <a:pt x="406848" y="0"/>
                </a:moveTo>
                <a:lnTo>
                  <a:pt x="359400" y="2737"/>
                </a:lnTo>
                <a:lnTo>
                  <a:pt x="313560" y="10745"/>
                </a:lnTo>
                <a:lnTo>
                  <a:pt x="269634" y="23718"/>
                </a:lnTo>
                <a:lnTo>
                  <a:pt x="227925" y="41352"/>
                </a:lnTo>
                <a:lnTo>
                  <a:pt x="188740" y="63340"/>
                </a:lnTo>
                <a:lnTo>
                  <a:pt x="152384" y="89379"/>
                </a:lnTo>
                <a:lnTo>
                  <a:pt x="119162" y="119162"/>
                </a:lnTo>
                <a:lnTo>
                  <a:pt x="89379" y="152384"/>
                </a:lnTo>
                <a:lnTo>
                  <a:pt x="63340" y="188740"/>
                </a:lnTo>
                <a:lnTo>
                  <a:pt x="41352" y="227925"/>
                </a:lnTo>
                <a:lnTo>
                  <a:pt x="23718" y="269634"/>
                </a:lnTo>
                <a:lnTo>
                  <a:pt x="10745" y="313560"/>
                </a:lnTo>
                <a:lnTo>
                  <a:pt x="2737" y="359400"/>
                </a:lnTo>
                <a:lnTo>
                  <a:pt x="0" y="406848"/>
                </a:lnTo>
                <a:lnTo>
                  <a:pt x="2737" y="454296"/>
                </a:lnTo>
                <a:lnTo>
                  <a:pt x="10745" y="500135"/>
                </a:lnTo>
                <a:lnTo>
                  <a:pt x="23718" y="544062"/>
                </a:lnTo>
                <a:lnTo>
                  <a:pt x="41352" y="585771"/>
                </a:lnTo>
                <a:lnTo>
                  <a:pt x="63340" y="624956"/>
                </a:lnTo>
                <a:lnTo>
                  <a:pt x="89379" y="661312"/>
                </a:lnTo>
                <a:lnTo>
                  <a:pt x="119162" y="694534"/>
                </a:lnTo>
                <a:lnTo>
                  <a:pt x="152384" y="724317"/>
                </a:lnTo>
                <a:lnTo>
                  <a:pt x="188740" y="750356"/>
                </a:lnTo>
                <a:lnTo>
                  <a:pt x="227925" y="772344"/>
                </a:lnTo>
                <a:lnTo>
                  <a:pt x="269634" y="789978"/>
                </a:lnTo>
                <a:lnTo>
                  <a:pt x="313560" y="802951"/>
                </a:lnTo>
                <a:lnTo>
                  <a:pt x="359400" y="810959"/>
                </a:lnTo>
                <a:lnTo>
                  <a:pt x="406848" y="813696"/>
                </a:lnTo>
                <a:lnTo>
                  <a:pt x="454296" y="810959"/>
                </a:lnTo>
                <a:lnTo>
                  <a:pt x="500135" y="802951"/>
                </a:lnTo>
                <a:lnTo>
                  <a:pt x="544062" y="789978"/>
                </a:lnTo>
                <a:lnTo>
                  <a:pt x="585771" y="772344"/>
                </a:lnTo>
                <a:lnTo>
                  <a:pt x="624956" y="750356"/>
                </a:lnTo>
                <a:lnTo>
                  <a:pt x="661312" y="724317"/>
                </a:lnTo>
                <a:lnTo>
                  <a:pt x="694534" y="694534"/>
                </a:lnTo>
                <a:lnTo>
                  <a:pt x="724317" y="661312"/>
                </a:lnTo>
                <a:lnTo>
                  <a:pt x="750356" y="624956"/>
                </a:lnTo>
                <a:lnTo>
                  <a:pt x="772344" y="585771"/>
                </a:lnTo>
                <a:lnTo>
                  <a:pt x="789978" y="544062"/>
                </a:lnTo>
                <a:lnTo>
                  <a:pt x="802951" y="500135"/>
                </a:lnTo>
                <a:lnTo>
                  <a:pt x="810959" y="454296"/>
                </a:lnTo>
                <a:lnTo>
                  <a:pt x="813696" y="406848"/>
                </a:lnTo>
                <a:lnTo>
                  <a:pt x="810959" y="359400"/>
                </a:lnTo>
                <a:lnTo>
                  <a:pt x="802951" y="313560"/>
                </a:lnTo>
                <a:lnTo>
                  <a:pt x="789978" y="269634"/>
                </a:lnTo>
                <a:lnTo>
                  <a:pt x="772344" y="227925"/>
                </a:lnTo>
                <a:lnTo>
                  <a:pt x="750356" y="188740"/>
                </a:lnTo>
                <a:lnTo>
                  <a:pt x="724317" y="152384"/>
                </a:lnTo>
                <a:lnTo>
                  <a:pt x="694534" y="119162"/>
                </a:lnTo>
                <a:lnTo>
                  <a:pt x="661312" y="89379"/>
                </a:lnTo>
                <a:lnTo>
                  <a:pt x="624956" y="63340"/>
                </a:lnTo>
                <a:lnTo>
                  <a:pt x="585771" y="41352"/>
                </a:lnTo>
                <a:lnTo>
                  <a:pt x="544062" y="23718"/>
                </a:lnTo>
                <a:lnTo>
                  <a:pt x="500135" y="10745"/>
                </a:lnTo>
                <a:lnTo>
                  <a:pt x="454296" y="2737"/>
                </a:lnTo>
                <a:lnTo>
                  <a:pt x="406848" y="0"/>
                </a:lnTo>
                <a:close/>
              </a:path>
            </a:pathLst>
          </a:custGeom>
          <a:solidFill>
            <a:schemeClr val="accent1">
              <a:lumMod val="25000"/>
              <a:alpha val="9999"/>
            </a:schemeClr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2578" y="2701844"/>
            <a:ext cx="1613201" cy="1613201"/>
          </a:xfrm>
          <a:custGeom>
            <a:avLst/>
            <a:gdLst/>
            <a:ahLst/>
            <a:cxnLst/>
            <a:rect l="l" t="t" r="r" b="b"/>
            <a:pathLst>
              <a:path w="814069" h="814069">
                <a:moveTo>
                  <a:pt x="813696" y="406848"/>
                </a:moveTo>
                <a:lnTo>
                  <a:pt x="810959" y="359400"/>
                </a:lnTo>
                <a:lnTo>
                  <a:pt x="802951" y="313560"/>
                </a:lnTo>
                <a:lnTo>
                  <a:pt x="789978" y="269634"/>
                </a:lnTo>
                <a:lnTo>
                  <a:pt x="772344" y="227925"/>
                </a:lnTo>
                <a:lnTo>
                  <a:pt x="750356" y="188740"/>
                </a:lnTo>
                <a:lnTo>
                  <a:pt x="724317" y="152384"/>
                </a:lnTo>
                <a:lnTo>
                  <a:pt x="694534" y="119162"/>
                </a:lnTo>
                <a:lnTo>
                  <a:pt x="661312" y="89379"/>
                </a:lnTo>
                <a:lnTo>
                  <a:pt x="624956" y="63340"/>
                </a:lnTo>
                <a:lnTo>
                  <a:pt x="585771" y="41352"/>
                </a:lnTo>
                <a:lnTo>
                  <a:pt x="544062" y="23718"/>
                </a:lnTo>
                <a:lnTo>
                  <a:pt x="500135" y="10745"/>
                </a:lnTo>
                <a:lnTo>
                  <a:pt x="454296" y="2737"/>
                </a:lnTo>
                <a:lnTo>
                  <a:pt x="406848" y="0"/>
                </a:lnTo>
                <a:lnTo>
                  <a:pt x="359400" y="2737"/>
                </a:lnTo>
                <a:lnTo>
                  <a:pt x="313560" y="10745"/>
                </a:lnTo>
                <a:lnTo>
                  <a:pt x="269634" y="23718"/>
                </a:lnTo>
                <a:lnTo>
                  <a:pt x="227925" y="41352"/>
                </a:lnTo>
                <a:lnTo>
                  <a:pt x="188740" y="63340"/>
                </a:lnTo>
                <a:lnTo>
                  <a:pt x="152384" y="89379"/>
                </a:lnTo>
                <a:lnTo>
                  <a:pt x="119162" y="119162"/>
                </a:lnTo>
                <a:lnTo>
                  <a:pt x="89379" y="152384"/>
                </a:lnTo>
                <a:lnTo>
                  <a:pt x="63340" y="188740"/>
                </a:lnTo>
                <a:lnTo>
                  <a:pt x="41352" y="227925"/>
                </a:lnTo>
                <a:lnTo>
                  <a:pt x="23718" y="269634"/>
                </a:lnTo>
                <a:lnTo>
                  <a:pt x="10745" y="313560"/>
                </a:lnTo>
                <a:lnTo>
                  <a:pt x="2737" y="359400"/>
                </a:lnTo>
                <a:lnTo>
                  <a:pt x="0" y="406848"/>
                </a:lnTo>
                <a:lnTo>
                  <a:pt x="2737" y="454296"/>
                </a:lnTo>
                <a:lnTo>
                  <a:pt x="10745" y="500135"/>
                </a:lnTo>
                <a:lnTo>
                  <a:pt x="23718" y="544062"/>
                </a:lnTo>
                <a:lnTo>
                  <a:pt x="41352" y="585771"/>
                </a:lnTo>
                <a:lnTo>
                  <a:pt x="63340" y="624956"/>
                </a:lnTo>
                <a:lnTo>
                  <a:pt x="89379" y="661312"/>
                </a:lnTo>
                <a:lnTo>
                  <a:pt x="119162" y="694534"/>
                </a:lnTo>
                <a:lnTo>
                  <a:pt x="152384" y="724317"/>
                </a:lnTo>
                <a:lnTo>
                  <a:pt x="188740" y="750356"/>
                </a:lnTo>
                <a:lnTo>
                  <a:pt x="227925" y="772344"/>
                </a:lnTo>
                <a:lnTo>
                  <a:pt x="269634" y="789978"/>
                </a:lnTo>
                <a:lnTo>
                  <a:pt x="313560" y="802951"/>
                </a:lnTo>
                <a:lnTo>
                  <a:pt x="359400" y="810959"/>
                </a:lnTo>
                <a:lnTo>
                  <a:pt x="406848" y="813696"/>
                </a:lnTo>
                <a:lnTo>
                  <a:pt x="454296" y="810959"/>
                </a:lnTo>
                <a:lnTo>
                  <a:pt x="500135" y="802951"/>
                </a:lnTo>
                <a:lnTo>
                  <a:pt x="544062" y="789978"/>
                </a:lnTo>
                <a:lnTo>
                  <a:pt x="585771" y="772344"/>
                </a:lnTo>
                <a:lnTo>
                  <a:pt x="624956" y="750356"/>
                </a:lnTo>
                <a:lnTo>
                  <a:pt x="661312" y="724317"/>
                </a:lnTo>
                <a:lnTo>
                  <a:pt x="694534" y="694534"/>
                </a:lnTo>
                <a:lnTo>
                  <a:pt x="724317" y="661312"/>
                </a:lnTo>
                <a:lnTo>
                  <a:pt x="750356" y="624956"/>
                </a:lnTo>
                <a:lnTo>
                  <a:pt x="772344" y="585771"/>
                </a:lnTo>
                <a:lnTo>
                  <a:pt x="789978" y="544062"/>
                </a:lnTo>
                <a:lnTo>
                  <a:pt x="802951" y="500135"/>
                </a:lnTo>
                <a:lnTo>
                  <a:pt x="810959" y="454296"/>
                </a:lnTo>
                <a:lnTo>
                  <a:pt x="813696" y="406848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4593" y="3277266"/>
            <a:ext cx="1249540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-20" dirty="0">
                <a:latin typeface="+mn-lt"/>
                <a:cs typeface="Arial"/>
              </a:rPr>
              <a:t>University</a:t>
            </a:r>
            <a:endParaRPr sz="2180">
              <a:latin typeface="+mn-lt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27754" y="2653404"/>
            <a:ext cx="1710096" cy="1710096"/>
          </a:xfrm>
          <a:custGeom>
            <a:avLst/>
            <a:gdLst/>
            <a:ahLst/>
            <a:cxnLst/>
            <a:rect l="l" t="t" r="r" b="b"/>
            <a:pathLst>
              <a:path w="862964" h="862964">
                <a:moveTo>
                  <a:pt x="431292" y="0"/>
                </a:moveTo>
                <a:lnTo>
                  <a:pt x="384297" y="2530"/>
                </a:lnTo>
                <a:lnTo>
                  <a:pt x="338768" y="9947"/>
                </a:lnTo>
                <a:lnTo>
                  <a:pt x="294969" y="21987"/>
                </a:lnTo>
                <a:lnTo>
                  <a:pt x="253161" y="38386"/>
                </a:lnTo>
                <a:lnTo>
                  <a:pt x="213609" y="58883"/>
                </a:lnTo>
                <a:lnTo>
                  <a:pt x="176575" y="83213"/>
                </a:lnTo>
                <a:lnTo>
                  <a:pt x="142322" y="111114"/>
                </a:lnTo>
                <a:lnTo>
                  <a:pt x="111114" y="142322"/>
                </a:lnTo>
                <a:lnTo>
                  <a:pt x="83213" y="176575"/>
                </a:lnTo>
                <a:lnTo>
                  <a:pt x="58883" y="213609"/>
                </a:lnTo>
                <a:lnTo>
                  <a:pt x="38386" y="253161"/>
                </a:lnTo>
                <a:lnTo>
                  <a:pt x="21987" y="294969"/>
                </a:lnTo>
                <a:lnTo>
                  <a:pt x="9947" y="338768"/>
                </a:lnTo>
                <a:lnTo>
                  <a:pt x="2530" y="384297"/>
                </a:lnTo>
                <a:lnTo>
                  <a:pt x="0" y="431291"/>
                </a:lnTo>
                <a:lnTo>
                  <a:pt x="2530" y="478286"/>
                </a:lnTo>
                <a:lnTo>
                  <a:pt x="9947" y="523814"/>
                </a:lnTo>
                <a:lnTo>
                  <a:pt x="21987" y="567614"/>
                </a:lnTo>
                <a:lnTo>
                  <a:pt x="38386" y="609422"/>
                </a:lnTo>
                <a:lnTo>
                  <a:pt x="58883" y="648974"/>
                </a:lnTo>
                <a:lnTo>
                  <a:pt x="83213" y="686008"/>
                </a:lnTo>
                <a:lnTo>
                  <a:pt x="111114" y="720261"/>
                </a:lnTo>
                <a:lnTo>
                  <a:pt x="142322" y="751469"/>
                </a:lnTo>
                <a:lnTo>
                  <a:pt x="176575" y="779370"/>
                </a:lnTo>
                <a:lnTo>
                  <a:pt x="213609" y="803700"/>
                </a:lnTo>
                <a:lnTo>
                  <a:pt x="253161" y="824196"/>
                </a:lnTo>
                <a:lnTo>
                  <a:pt x="294969" y="840596"/>
                </a:lnTo>
                <a:lnTo>
                  <a:pt x="338768" y="852636"/>
                </a:lnTo>
                <a:lnTo>
                  <a:pt x="384297" y="860053"/>
                </a:lnTo>
                <a:lnTo>
                  <a:pt x="431292" y="862583"/>
                </a:lnTo>
                <a:lnTo>
                  <a:pt x="478286" y="860053"/>
                </a:lnTo>
                <a:lnTo>
                  <a:pt x="523815" y="852636"/>
                </a:lnTo>
                <a:lnTo>
                  <a:pt x="567614" y="840596"/>
                </a:lnTo>
                <a:lnTo>
                  <a:pt x="609422" y="824196"/>
                </a:lnTo>
                <a:lnTo>
                  <a:pt x="648974" y="803700"/>
                </a:lnTo>
                <a:lnTo>
                  <a:pt x="686008" y="779370"/>
                </a:lnTo>
                <a:lnTo>
                  <a:pt x="720261" y="751469"/>
                </a:lnTo>
                <a:lnTo>
                  <a:pt x="751469" y="720261"/>
                </a:lnTo>
                <a:lnTo>
                  <a:pt x="779370" y="686008"/>
                </a:lnTo>
                <a:lnTo>
                  <a:pt x="803700" y="648974"/>
                </a:lnTo>
                <a:lnTo>
                  <a:pt x="824196" y="609422"/>
                </a:lnTo>
                <a:lnTo>
                  <a:pt x="840596" y="567614"/>
                </a:lnTo>
                <a:lnTo>
                  <a:pt x="852636" y="523814"/>
                </a:lnTo>
                <a:lnTo>
                  <a:pt x="860053" y="478286"/>
                </a:lnTo>
                <a:lnTo>
                  <a:pt x="862583" y="431291"/>
                </a:lnTo>
                <a:lnTo>
                  <a:pt x="860053" y="384297"/>
                </a:lnTo>
                <a:lnTo>
                  <a:pt x="852636" y="338768"/>
                </a:lnTo>
                <a:lnTo>
                  <a:pt x="840596" y="294969"/>
                </a:lnTo>
                <a:lnTo>
                  <a:pt x="824196" y="253161"/>
                </a:lnTo>
                <a:lnTo>
                  <a:pt x="803700" y="213609"/>
                </a:lnTo>
                <a:lnTo>
                  <a:pt x="779370" y="176575"/>
                </a:lnTo>
                <a:lnTo>
                  <a:pt x="751469" y="142322"/>
                </a:lnTo>
                <a:lnTo>
                  <a:pt x="720261" y="111114"/>
                </a:lnTo>
                <a:lnTo>
                  <a:pt x="686008" y="83213"/>
                </a:lnTo>
                <a:lnTo>
                  <a:pt x="648974" y="58883"/>
                </a:lnTo>
                <a:lnTo>
                  <a:pt x="609422" y="38386"/>
                </a:lnTo>
                <a:lnTo>
                  <a:pt x="567614" y="21987"/>
                </a:lnTo>
                <a:lnTo>
                  <a:pt x="523815" y="9947"/>
                </a:lnTo>
                <a:lnTo>
                  <a:pt x="478286" y="2530"/>
                </a:lnTo>
                <a:lnTo>
                  <a:pt x="431292" y="0"/>
                </a:lnTo>
                <a:close/>
              </a:path>
            </a:pathLst>
          </a:custGeom>
          <a:solidFill>
            <a:schemeClr val="accent1">
              <a:lumMod val="25000"/>
              <a:alpha val="9999"/>
            </a:schemeClr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27754" y="2653404"/>
            <a:ext cx="1710096" cy="1710096"/>
          </a:xfrm>
          <a:custGeom>
            <a:avLst/>
            <a:gdLst/>
            <a:ahLst/>
            <a:cxnLst/>
            <a:rect l="l" t="t" r="r" b="b"/>
            <a:pathLst>
              <a:path w="862964" h="862964">
                <a:moveTo>
                  <a:pt x="862583" y="431291"/>
                </a:moveTo>
                <a:lnTo>
                  <a:pt x="860053" y="384297"/>
                </a:lnTo>
                <a:lnTo>
                  <a:pt x="852636" y="338768"/>
                </a:lnTo>
                <a:lnTo>
                  <a:pt x="840596" y="294969"/>
                </a:lnTo>
                <a:lnTo>
                  <a:pt x="824196" y="253161"/>
                </a:lnTo>
                <a:lnTo>
                  <a:pt x="803700" y="213609"/>
                </a:lnTo>
                <a:lnTo>
                  <a:pt x="779370" y="176575"/>
                </a:lnTo>
                <a:lnTo>
                  <a:pt x="751469" y="142322"/>
                </a:lnTo>
                <a:lnTo>
                  <a:pt x="720261" y="111114"/>
                </a:lnTo>
                <a:lnTo>
                  <a:pt x="686008" y="83213"/>
                </a:lnTo>
                <a:lnTo>
                  <a:pt x="648974" y="58883"/>
                </a:lnTo>
                <a:lnTo>
                  <a:pt x="609422" y="38386"/>
                </a:lnTo>
                <a:lnTo>
                  <a:pt x="567614" y="21987"/>
                </a:lnTo>
                <a:lnTo>
                  <a:pt x="523815" y="9947"/>
                </a:lnTo>
                <a:lnTo>
                  <a:pt x="478286" y="2530"/>
                </a:lnTo>
                <a:lnTo>
                  <a:pt x="431292" y="0"/>
                </a:lnTo>
                <a:lnTo>
                  <a:pt x="384297" y="2530"/>
                </a:lnTo>
                <a:lnTo>
                  <a:pt x="338768" y="9947"/>
                </a:lnTo>
                <a:lnTo>
                  <a:pt x="294969" y="21987"/>
                </a:lnTo>
                <a:lnTo>
                  <a:pt x="253161" y="38386"/>
                </a:lnTo>
                <a:lnTo>
                  <a:pt x="213609" y="58883"/>
                </a:lnTo>
                <a:lnTo>
                  <a:pt x="176575" y="83213"/>
                </a:lnTo>
                <a:lnTo>
                  <a:pt x="142322" y="111114"/>
                </a:lnTo>
                <a:lnTo>
                  <a:pt x="111114" y="142322"/>
                </a:lnTo>
                <a:lnTo>
                  <a:pt x="83213" y="176575"/>
                </a:lnTo>
                <a:lnTo>
                  <a:pt x="58883" y="213609"/>
                </a:lnTo>
                <a:lnTo>
                  <a:pt x="38386" y="253161"/>
                </a:lnTo>
                <a:lnTo>
                  <a:pt x="21987" y="294969"/>
                </a:lnTo>
                <a:lnTo>
                  <a:pt x="9947" y="338768"/>
                </a:lnTo>
                <a:lnTo>
                  <a:pt x="2530" y="384297"/>
                </a:lnTo>
                <a:lnTo>
                  <a:pt x="0" y="431291"/>
                </a:lnTo>
                <a:lnTo>
                  <a:pt x="2530" y="478286"/>
                </a:lnTo>
                <a:lnTo>
                  <a:pt x="9947" y="523814"/>
                </a:lnTo>
                <a:lnTo>
                  <a:pt x="21987" y="567614"/>
                </a:lnTo>
                <a:lnTo>
                  <a:pt x="38386" y="609422"/>
                </a:lnTo>
                <a:lnTo>
                  <a:pt x="58883" y="648974"/>
                </a:lnTo>
                <a:lnTo>
                  <a:pt x="83213" y="686008"/>
                </a:lnTo>
                <a:lnTo>
                  <a:pt x="111114" y="720261"/>
                </a:lnTo>
                <a:lnTo>
                  <a:pt x="142322" y="751469"/>
                </a:lnTo>
                <a:lnTo>
                  <a:pt x="176575" y="779370"/>
                </a:lnTo>
                <a:lnTo>
                  <a:pt x="213609" y="803700"/>
                </a:lnTo>
                <a:lnTo>
                  <a:pt x="253161" y="824196"/>
                </a:lnTo>
                <a:lnTo>
                  <a:pt x="294969" y="840596"/>
                </a:lnTo>
                <a:lnTo>
                  <a:pt x="338768" y="852636"/>
                </a:lnTo>
                <a:lnTo>
                  <a:pt x="384297" y="860053"/>
                </a:lnTo>
                <a:lnTo>
                  <a:pt x="431292" y="862583"/>
                </a:lnTo>
                <a:lnTo>
                  <a:pt x="478286" y="860053"/>
                </a:lnTo>
                <a:lnTo>
                  <a:pt x="523815" y="852636"/>
                </a:lnTo>
                <a:lnTo>
                  <a:pt x="567614" y="840596"/>
                </a:lnTo>
                <a:lnTo>
                  <a:pt x="609422" y="824196"/>
                </a:lnTo>
                <a:lnTo>
                  <a:pt x="648974" y="803700"/>
                </a:lnTo>
                <a:lnTo>
                  <a:pt x="686008" y="779370"/>
                </a:lnTo>
                <a:lnTo>
                  <a:pt x="720261" y="751469"/>
                </a:lnTo>
                <a:lnTo>
                  <a:pt x="751469" y="720261"/>
                </a:lnTo>
                <a:lnTo>
                  <a:pt x="779370" y="686008"/>
                </a:lnTo>
                <a:lnTo>
                  <a:pt x="803700" y="648974"/>
                </a:lnTo>
                <a:lnTo>
                  <a:pt x="824196" y="609422"/>
                </a:lnTo>
                <a:lnTo>
                  <a:pt x="840596" y="567614"/>
                </a:lnTo>
                <a:lnTo>
                  <a:pt x="852636" y="523814"/>
                </a:lnTo>
                <a:lnTo>
                  <a:pt x="860053" y="478286"/>
                </a:lnTo>
                <a:lnTo>
                  <a:pt x="862583" y="431291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75125" y="3137262"/>
            <a:ext cx="1056915" cy="706648"/>
          </a:xfrm>
          <a:prstGeom prst="rect">
            <a:avLst/>
          </a:prstGeom>
          <a:ln>
            <a:noFill/>
          </a:ln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  <a:tabLst>
                <a:tab pos="1366600" algn="l"/>
                <a:tab pos="2606104" algn="l"/>
              </a:tabLst>
            </a:pPr>
            <a:r>
              <a:rPr sz="2180" spc="-30" dirty="0">
                <a:latin typeface="+mn-lt"/>
                <a:cs typeface="Arial"/>
              </a:rPr>
              <a:t>Subway</a:t>
            </a:r>
            <a:endParaRPr sz="2180" dirty="0">
              <a:latin typeface="+mn-lt"/>
              <a:cs typeface="Times New Roman"/>
            </a:endParaRPr>
          </a:p>
          <a:p>
            <a:pPr marL="101929">
              <a:spcBef>
                <a:spcPts val="69"/>
              </a:spcBef>
            </a:pPr>
            <a:r>
              <a:rPr sz="2180" spc="-10" dirty="0">
                <a:latin typeface="+mn-lt"/>
                <a:cs typeface="Arial"/>
              </a:rPr>
              <a:t>station</a:t>
            </a:r>
            <a:endParaRPr sz="2180" dirty="0">
              <a:latin typeface="+mn-lt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36282" y="2708319"/>
            <a:ext cx="1600619" cy="1600619"/>
          </a:xfrm>
          <a:custGeom>
            <a:avLst/>
            <a:gdLst/>
            <a:ahLst/>
            <a:cxnLst/>
            <a:rect l="l" t="t" r="r" b="b"/>
            <a:pathLst>
              <a:path w="807720" h="807719">
                <a:moveTo>
                  <a:pt x="403580" y="0"/>
                </a:moveTo>
                <a:lnTo>
                  <a:pt x="356513" y="2715"/>
                </a:lnTo>
                <a:lnTo>
                  <a:pt x="311042" y="10658"/>
                </a:lnTo>
                <a:lnTo>
                  <a:pt x="267468" y="23527"/>
                </a:lnTo>
                <a:lnTo>
                  <a:pt x="226094" y="41019"/>
                </a:lnTo>
                <a:lnTo>
                  <a:pt x="187224" y="62831"/>
                </a:lnTo>
                <a:lnTo>
                  <a:pt x="151160" y="88661"/>
                </a:lnTo>
                <a:lnTo>
                  <a:pt x="118204" y="118204"/>
                </a:lnTo>
                <a:lnTo>
                  <a:pt x="88661" y="151160"/>
                </a:lnTo>
                <a:lnTo>
                  <a:pt x="62831" y="187224"/>
                </a:lnTo>
                <a:lnTo>
                  <a:pt x="41019" y="226094"/>
                </a:lnTo>
                <a:lnTo>
                  <a:pt x="23527" y="267468"/>
                </a:lnTo>
                <a:lnTo>
                  <a:pt x="10658" y="311042"/>
                </a:lnTo>
                <a:lnTo>
                  <a:pt x="2715" y="356513"/>
                </a:lnTo>
                <a:lnTo>
                  <a:pt x="0" y="403580"/>
                </a:lnTo>
                <a:lnTo>
                  <a:pt x="2715" y="450646"/>
                </a:lnTo>
                <a:lnTo>
                  <a:pt x="10658" y="496118"/>
                </a:lnTo>
                <a:lnTo>
                  <a:pt x="23527" y="539692"/>
                </a:lnTo>
                <a:lnTo>
                  <a:pt x="41019" y="581065"/>
                </a:lnTo>
                <a:lnTo>
                  <a:pt x="62831" y="619935"/>
                </a:lnTo>
                <a:lnTo>
                  <a:pt x="88661" y="656000"/>
                </a:lnTo>
                <a:lnTo>
                  <a:pt x="118204" y="688955"/>
                </a:lnTo>
                <a:lnTo>
                  <a:pt x="151160" y="718499"/>
                </a:lnTo>
                <a:lnTo>
                  <a:pt x="187224" y="744328"/>
                </a:lnTo>
                <a:lnTo>
                  <a:pt x="226094" y="766140"/>
                </a:lnTo>
                <a:lnTo>
                  <a:pt x="267468" y="783632"/>
                </a:lnTo>
                <a:lnTo>
                  <a:pt x="311042" y="796501"/>
                </a:lnTo>
                <a:lnTo>
                  <a:pt x="356513" y="804445"/>
                </a:lnTo>
                <a:lnTo>
                  <a:pt x="403580" y="807160"/>
                </a:lnTo>
                <a:lnTo>
                  <a:pt x="450646" y="804445"/>
                </a:lnTo>
                <a:lnTo>
                  <a:pt x="496118" y="796501"/>
                </a:lnTo>
                <a:lnTo>
                  <a:pt x="539692" y="783632"/>
                </a:lnTo>
                <a:lnTo>
                  <a:pt x="581065" y="766140"/>
                </a:lnTo>
                <a:lnTo>
                  <a:pt x="619935" y="744328"/>
                </a:lnTo>
                <a:lnTo>
                  <a:pt x="656000" y="718499"/>
                </a:lnTo>
                <a:lnTo>
                  <a:pt x="688955" y="688955"/>
                </a:lnTo>
                <a:lnTo>
                  <a:pt x="718499" y="656000"/>
                </a:lnTo>
                <a:lnTo>
                  <a:pt x="744328" y="619935"/>
                </a:lnTo>
                <a:lnTo>
                  <a:pt x="766140" y="581065"/>
                </a:lnTo>
                <a:lnTo>
                  <a:pt x="783632" y="539692"/>
                </a:lnTo>
                <a:lnTo>
                  <a:pt x="796501" y="496118"/>
                </a:lnTo>
                <a:lnTo>
                  <a:pt x="804445" y="450646"/>
                </a:lnTo>
                <a:lnTo>
                  <a:pt x="807160" y="403580"/>
                </a:lnTo>
                <a:lnTo>
                  <a:pt x="804445" y="356513"/>
                </a:lnTo>
                <a:lnTo>
                  <a:pt x="796501" y="311042"/>
                </a:lnTo>
                <a:lnTo>
                  <a:pt x="783632" y="267468"/>
                </a:lnTo>
                <a:lnTo>
                  <a:pt x="766140" y="226094"/>
                </a:lnTo>
                <a:lnTo>
                  <a:pt x="744328" y="187224"/>
                </a:lnTo>
                <a:lnTo>
                  <a:pt x="718499" y="151160"/>
                </a:lnTo>
                <a:lnTo>
                  <a:pt x="688955" y="118204"/>
                </a:lnTo>
                <a:lnTo>
                  <a:pt x="656000" y="88661"/>
                </a:lnTo>
                <a:lnTo>
                  <a:pt x="619935" y="62831"/>
                </a:lnTo>
                <a:lnTo>
                  <a:pt x="581065" y="41019"/>
                </a:lnTo>
                <a:lnTo>
                  <a:pt x="539692" y="23527"/>
                </a:lnTo>
                <a:lnTo>
                  <a:pt x="496118" y="10658"/>
                </a:lnTo>
                <a:lnTo>
                  <a:pt x="450646" y="2715"/>
                </a:lnTo>
                <a:lnTo>
                  <a:pt x="403580" y="0"/>
                </a:lnTo>
                <a:close/>
              </a:path>
            </a:pathLst>
          </a:custGeom>
          <a:solidFill>
            <a:schemeClr val="accent1">
              <a:lumMod val="25000"/>
              <a:alpha val="9999"/>
            </a:schemeClr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36282" y="2708319"/>
            <a:ext cx="1600619" cy="1600619"/>
          </a:xfrm>
          <a:custGeom>
            <a:avLst/>
            <a:gdLst/>
            <a:ahLst/>
            <a:cxnLst/>
            <a:rect l="l" t="t" r="r" b="b"/>
            <a:pathLst>
              <a:path w="807720" h="807719">
                <a:moveTo>
                  <a:pt x="807160" y="403580"/>
                </a:moveTo>
                <a:lnTo>
                  <a:pt x="804445" y="356513"/>
                </a:lnTo>
                <a:lnTo>
                  <a:pt x="796501" y="311042"/>
                </a:lnTo>
                <a:lnTo>
                  <a:pt x="783632" y="267468"/>
                </a:lnTo>
                <a:lnTo>
                  <a:pt x="766140" y="226094"/>
                </a:lnTo>
                <a:lnTo>
                  <a:pt x="744328" y="187224"/>
                </a:lnTo>
                <a:lnTo>
                  <a:pt x="718499" y="151160"/>
                </a:lnTo>
                <a:lnTo>
                  <a:pt x="688955" y="118204"/>
                </a:lnTo>
                <a:lnTo>
                  <a:pt x="656000" y="88661"/>
                </a:lnTo>
                <a:lnTo>
                  <a:pt x="619935" y="62831"/>
                </a:lnTo>
                <a:lnTo>
                  <a:pt x="581065" y="41019"/>
                </a:lnTo>
                <a:lnTo>
                  <a:pt x="539692" y="23527"/>
                </a:lnTo>
                <a:lnTo>
                  <a:pt x="496118" y="10658"/>
                </a:lnTo>
                <a:lnTo>
                  <a:pt x="450646" y="2715"/>
                </a:lnTo>
                <a:lnTo>
                  <a:pt x="403580" y="0"/>
                </a:lnTo>
                <a:lnTo>
                  <a:pt x="356513" y="2715"/>
                </a:lnTo>
                <a:lnTo>
                  <a:pt x="311042" y="10658"/>
                </a:lnTo>
                <a:lnTo>
                  <a:pt x="267468" y="23527"/>
                </a:lnTo>
                <a:lnTo>
                  <a:pt x="226094" y="41019"/>
                </a:lnTo>
                <a:lnTo>
                  <a:pt x="187224" y="62831"/>
                </a:lnTo>
                <a:lnTo>
                  <a:pt x="151160" y="88661"/>
                </a:lnTo>
                <a:lnTo>
                  <a:pt x="118204" y="118204"/>
                </a:lnTo>
                <a:lnTo>
                  <a:pt x="88661" y="151160"/>
                </a:lnTo>
                <a:lnTo>
                  <a:pt x="62831" y="187224"/>
                </a:lnTo>
                <a:lnTo>
                  <a:pt x="41019" y="226094"/>
                </a:lnTo>
                <a:lnTo>
                  <a:pt x="23527" y="267468"/>
                </a:lnTo>
                <a:lnTo>
                  <a:pt x="10658" y="311042"/>
                </a:lnTo>
                <a:lnTo>
                  <a:pt x="2715" y="356513"/>
                </a:lnTo>
                <a:lnTo>
                  <a:pt x="0" y="403580"/>
                </a:lnTo>
                <a:lnTo>
                  <a:pt x="2715" y="450646"/>
                </a:lnTo>
                <a:lnTo>
                  <a:pt x="10658" y="496118"/>
                </a:lnTo>
                <a:lnTo>
                  <a:pt x="23527" y="539692"/>
                </a:lnTo>
                <a:lnTo>
                  <a:pt x="41019" y="581065"/>
                </a:lnTo>
                <a:lnTo>
                  <a:pt x="62831" y="619935"/>
                </a:lnTo>
                <a:lnTo>
                  <a:pt x="88661" y="656000"/>
                </a:lnTo>
                <a:lnTo>
                  <a:pt x="118204" y="688955"/>
                </a:lnTo>
                <a:lnTo>
                  <a:pt x="151160" y="718499"/>
                </a:lnTo>
                <a:lnTo>
                  <a:pt x="187224" y="744328"/>
                </a:lnTo>
                <a:lnTo>
                  <a:pt x="226094" y="766140"/>
                </a:lnTo>
                <a:lnTo>
                  <a:pt x="267468" y="783632"/>
                </a:lnTo>
                <a:lnTo>
                  <a:pt x="311042" y="796501"/>
                </a:lnTo>
                <a:lnTo>
                  <a:pt x="356513" y="804445"/>
                </a:lnTo>
                <a:lnTo>
                  <a:pt x="403580" y="807160"/>
                </a:lnTo>
                <a:lnTo>
                  <a:pt x="450646" y="804445"/>
                </a:lnTo>
                <a:lnTo>
                  <a:pt x="496118" y="796501"/>
                </a:lnTo>
                <a:lnTo>
                  <a:pt x="539692" y="783632"/>
                </a:lnTo>
                <a:lnTo>
                  <a:pt x="581065" y="766140"/>
                </a:lnTo>
                <a:lnTo>
                  <a:pt x="619935" y="744328"/>
                </a:lnTo>
                <a:lnTo>
                  <a:pt x="656000" y="718499"/>
                </a:lnTo>
                <a:lnTo>
                  <a:pt x="688955" y="688955"/>
                </a:lnTo>
                <a:lnTo>
                  <a:pt x="718499" y="656000"/>
                </a:lnTo>
                <a:lnTo>
                  <a:pt x="744328" y="619935"/>
                </a:lnTo>
                <a:lnTo>
                  <a:pt x="766140" y="581065"/>
                </a:lnTo>
                <a:lnTo>
                  <a:pt x="783632" y="539692"/>
                </a:lnTo>
                <a:lnTo>
                  <a:pt x="796501" y="496118"/>
                </a:lnTo>
                <a:lnTo>
                  <a:pt x="804445" y="450646"/>
                </a:lnTo>
                <a:lnTo>
                  <a:pt x="807160" y="40358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134476" y="3309328"/>
            <a:ext cx="203852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-20" dirty="0">
                <a:latin typeface="+mn-lt"/>
                <a:cs typeface="Arial"/>
              </a:rPr>
              <a:t>?</a:t>
            </a:r>
            <a:endParaRPr sz="2180">
              <a:latin typeface="+mn-lt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40055" y="3508074"/>
            <a:ext cx="1171523" cy="0"/>
          </a:xfrm>
          <a:custGeom>
            <a:avLst/>
            <a:gdLst/>
            <a:ahLst/>
            <a:cxnLst/>
            <a:rect l="l" t="t" r="r" b="b"/>
            <a:pathLst>
              <a:path w="591185">
                <a:moveTo>
                  <a:pt x="0" y="0"/>
                </a:moveTo>
                <a:lnTo>
                  <a:pt x="590996" y="0"/>
                </a:lnTo>
              </a:path>
            </a:pathLst>
          </a:custGeom>
          <a:ln w="506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81117" y="3467957"/>
            <a:ext cx="37750" cy="80534"/>
          </a:xfrm>
          <a:custGeom>
            <a:avLst/>
            <a:gdLst/>
            <a:ahLst/>
            <a:cxnLst/>
            <a:rect l="l" t="t" r="r" b="b"/>
            <a:pathLst>
              <a:path w="19050" h="40639">
                <a:moveTo>
                  <a:pt x="0" y="0"/>
                </a:moveTo>
                <a:lnTo>
                  <a:pt x="2965" y="6187"/>
                </a:lnTo>
                <a:lnTo>
                  <a:pt x="8540" y="12494"/>
                </a:lnTo>
                <a:lnTo>
                  <a:pt x="14589" y="17614"/>
                </a:lnTo>
                <a:lnTo>
                  <a:pt x="18978" y="20243"/>
                </a:lnTo>
                <a:lnTo>
                  <a:pt x="14589" y="22873"/>
                </a:lnTo>
                <a:lnTo>
                  <a:pt x="8540" y="27993"/>
                </a:lnTo>
                <a:lnTo>
                  <a:pt x="2965" y="34300"/>
                </a:lnTo>
                <a:lnTo>
                  <a:pt x="0" y="40487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89648" y="3467957"/>
            <a:ext cx="37750" cy="80534"/>
          </a:xfrm>
          <a:custGeom>
            <a:avLst/>
            <a:gdLst/>
            <a:ahLst/>
            <a:cxnLst/>
            <a:rect l="l" t="t" r="r" b="b"/>
            <a:pathLst>
              <a:path w="19050" h="40639">
                <a:moveTo>
                  <a:pt x="0" y="0"/>
                </a:moveTo>
                <a:lnTo>
                  <a:pt x="2965" y="6187"/>
                </a:lnTo>
                <a:lnTo>
                  <a:pt x="8540" y="12494"/>
                </a:lnTo>
                <a:lnTo>
                  <a:pt x="14589" y="17614"/>
                </a:lnTo>
                <a:lnTo>
                  <a:pt x="18978" y="20243"/>
                </a:lnTo>
                <a:lnTo>
                  <a:pt x="14589" y="22873"/>
                </a:lnTo>
                <a:lnTo>
                  <a:pt x="8540" y="27993"/>
                </a:lnTo>
                <a:lnTo>
                  <a:pt x="2965" y="34300"/>
                </a:lnTo>
                <a:lnTo>
                  <a:pt x="0" y="40487"/>
                </a:lnTo>
              </a:path>
            </a:pathLst>
          </a:custGeom>
          <a:ln w="4048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B736708C-AB12-FA4F-98E9-366A2BF9BD8F}"/>
              </a:ext>
            </a:extLst>
          </p:cNvPr>
          <p:cNvSpPr/>
          <p:nvPr/>
        </p:nvSpPr>
        <p:spPr>
          <a:xfrm>
            <a:off x="5218125" y="3508074"/>
            <a:ext cx="1171523" cy="0"/>
          </a:xfrm>
          <a:custGeom>
            <a:avLst/>
            <a:gdLst/>
            <a:ahLst/>
            <a:cxnLst/>
            <a:rect l="l" t="t" r="r" b="b"/>
            <a:pathLst>
              <a:path w="591185">
                <a:moveTo>
                  <a:pt x="0" y="0"/>
                </a:moveTo>
                <a:lnTo>
                  <a:pt x="590996" y="0"/>
                </a:lnTo>
              </a:path>
            </a:pathLst>
          </a:custGeom>
          <a:ln w="506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62B105-AB86-B848-8257-E0B807A75B44}"/>
              </a:ext>
            </a:extLst>
          </p:cNvPr>
          <p:cNvSpPr txBox="1"/>
          <p:nvPr/>
        </p:nvSpPr>
        <p:spPr>
          <a:xfrm>
            <a:off x="3042559" y="6619674"/>
            <a:ext cx="2717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Master Thesis Jonas </a:t>
            </a:r>
            <a:r>
              <a:rPr lang="de-DE" sz="1200" dirty="0" err="1">
                <a:solidFill>
                  <a:schemeClr val="bg1"/>
                </a:solidFill>
              </a:rPr>
              <a:t>Lüthke</a:t>
            </a:r>
            <a:r>
              <a:rPr lang="de-DE" sz="1200" dirty="0">
                <a:solidFill>
                  <a:schemeClr val="bg1"/>
                </a:solidFill>
              </a:rPr>
              <a:t>, TUHH, 2013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0FC005C9-C41A-994D-BFA5-B6AF557F8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053D16-CBAF-0447-ACCA-61E60099C30A}"/>
              </a:ext>
            </a:extLst>
          </p:cNvPr>
          <p:cNvSpPr/>
          <p:nvPr/>
        </p:nvSpPr>
        <p:spPr>
          <a:xfrm>
            <a:off x="2562476" y="569838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81BFF"/>
                </a:solidFill>
              </a:rPr>
              <a:t>Jonas </a:t>
            </a:r>
            <a:r>
              <a:rPr lang="de-DE" sz="1200" dirty="0" err="1">
                <a:solidFill>
                  <a:srgbClr val="081BFF"/>
                </a:solidFill>
              </a:rPr>
              <a:t>Lüthke</a:t>
            </a:r>
            <a:r>
              <a:rPr lang="de-DE" sz="1200" dirty="0">
                <a:solidFill>
                  <a:srgbClr val="081BFF"/>
                </a:solidFill>
              </a:rPr>
              <a:t>. Location </a:t>
            </a:r>
            <a:r>
              <a:rPr lang="de-DE" sz="1200" dirty="0" err="1">
                <a:solidFill>
                  <a:srgbClr val="081BFF"/>
                </a:solidFill>
              </a:rPr>
              <a:t>Prediction</a:t>
            </a:r>
            <a:r>
              <a:rPr lang="de-DE" sz="1200" dirty="0">
                <a:solidFill>
                  <a:srgbClr val="081BFF"/>
                </a:solidFill>
              </a:rPr>
              <a:t> </a:t>
            </a:r>
            <a:r>
              <a:rPr lang="de-DE" sz="1200" dirty="0" err="1">
                <a:solidFill>
                  <a:srgbClr val="081BFF"/>
                </a:solidFill>
              </a:rPr>
              <a:t>Based</a:t>
            </a:r>
            <a:r>
              <a:rPr lang="de-DE" sz="1200" dirty="0">
                <a:solidFill>
                  <a:srgbClr val="081BFF"/>
                </a:solidFill>
              </a:rPr>
              <a:t> on Mobility Patterns in Location </a:t>
            </a:r>
            <a:r>
              <a:rPr lang="de-DE" sz="1200" dirty="0" err="1">
                <a:solidFill>
                  <a:srgbClr val="081BFF"/>
                </a:solidFill>
              </a:rPr>
              <a:t>Histories</a:t>
            </a:r>
            <a:r>
              <a:rPr lang="de-DE" sz="1200" dirty="0">
                <a:solidFill>
                  <a:srgbClr val="081BFF"/>
                </a:solidFill>
              </a:rPr>
              <a:t>. Master </a:t>
            </a:r>
            <a:r>
              <a:rPr lang="de-DE" sz="1200" dirty="0" err="1">
                <a:solidFill>
                  <a:srgbClr val="081BFF"/>
                </a:solidFill>
              </a:rPr>
              <a:t>thesis</a:t>
            </a:r>
            <a:r>
              <a:rPr lang="de-DE" sz="1200" dirty="0">
                <a:solidFill>
                  <a:srgbClr val="081BFF"/>
                </a:solidFill>
              </a:rPr>
              <a:t>, TU Hamburg-Harburg, </a:t>
            </a:r>
            <a:r>
              <a:rPr lang="de-DE" sz="1200" b="1" dirty="0">
                <a:solidFill>
                  <a:srgbClr val="FF0000"/>
                </a:solidFill>
              </a:rPr>
              <a:t>2013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0009C5-3352-9F45-B14A-399BEDE04B82}"/>
              </a:ext>
            </a:extLst>
          </p:cNvPr>
          <p:cNvSpPr/>
          <p:nvPr/>
        </p:nvSpPr>
        <p:spPr>
          <a:xfrm>
            <a:off x="1529178" y="6165304"/>
            <a:ext cx="67872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hlinkClick r:id="rId2"/>
              </a:rPr>
              <a:t>https://www.ifis.uni-luebeck.de/~moeller/publist-sts-pw-and-m/source/papers/2013/luethke13.pdf</a:t>
            </a:r>
            <a:r>
              <a:rPr lang="de-DE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4073722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28A9E-100A-5C4F-A413-2ABC0D0F2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83314-610D-A640-BCBE-92CC0261D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400" dirty="0"/>
              <a:t>Semistrukturierte Datenbanken (JSON, XML) und Volltextsuche </a:t>
            </a:r>
          </a:p>
          <a:p>
            <a:r>
              <a:rPr lang="de-DE" sz="1400" dirty="0"/>
              <a:t>Information </a:t>
            </a:r>
            <a:r>
              <a:rPr lang="de-DE" sz="1400" dirty="0" err="1"/>
              <a:t>Retrieval</a:t>
            </a:r>
            <a:r>
              <a:rPr lang="de-DE" sz="1400" dirty="0"/>
              <a:t> </a:t>
            </a:r>
          </a:p>
          <a:p>
            <a:r>
              <a:rPr lang="de-DE" sz="1400" dirty="0"/>
              <a:t>Mehrdimensionale Indexstrukturen </a:t>
            </a:r>
          </a:p>
          <a:p>
            <a:r>
              <a:rPr lang="de-DE" sz="1400" dirty="0"/>
              <a:t>Cluster-Bildung </a:t>
            </a:r>
          </a:p>
          <a:p>
            <a:r>
              <a:rPr lang="de-DE" sz="1400" dirty="0"/>
              <a:t>Einbettungstechniken </a:t>
            </a:r>
          </a:p>
          <a:p>
            <a:r>
              <a:rPr lang="de-DE" sz="1400" dirty="0"/>
              <a:t>First-</a:t>
            </a:r>
            <a:r>
              <a:rPr lang="de-DE" sz="1400" dirty="0" err="1"/>
              <a:t>n</a:t>
            </a:r>
            <a:r>
              <a:rPr lang="de-DE" sz="1400" dirty="0"/>
              <a:t>-, Top-</a:t>
            </a:r>
            <a:r>
              <a:rPr lang="de-DE" sz="1400" dirty="0" err="1"/>
              <a:t>k</a:t>
            </a:r>
            <a:r>
              <a:rPr lang="de-DE" sz="1400" dirty="0"/>
              <a:t>-, und Skyline-Anfragen </a:t>
            </a:r>
          </a:p>
          <a:p>
            <a:r>
              <a:rPr lang="de-DE" sz="1400" dirty="0"/>
              <a:t>Probabilistische Datenbanken, Anfragebeantwortung, Top-</a:t>
            </a:r>
            <a:r>
              <a:rPr lang="de-DE" sz="1400" dirty="0" err="1"/>
              <a:t>k</a:t>
            </a:r>
            <a:r>
              <a:rPr lang="de-DE" sz="1400" dirty="0"/>
              <a:t>-Anfragen und Open-World-Annahme </a:t>
            </a:r>
          </a:p>
          <a:p>
            <a:r>
              <a:rPr lang="de-DE" sz="1400" dirty="0"/>
              <a:t>Probabilistische Modellierung, </a:t>
            </a:r>
            <a:r>
              <a:rPr lang="de-DE" sz="1400" dirty="0" err="1"/>
              <a:t>Bayes</a:t>
            </a:r>
            <a:r>
              <a:rPr lang="de-DE" sz="1400" dirty="0"/>
              <a:t>-Netze, Anfragebeantwortungsalgorithmen, Lernverfahren,</a:t>
            </a:r>
          </a:p>
          <a:p>
            <a:r>
              <a:rPr lang="de-DE" sz="1400" dirty="0"/>
              <a:t>Temporale Datenbanken und das relationale Modell, SQL:2011</a:t>
            </a:r>
          </a:p>
          <a:p>
            <a:r>
              <a:rPr lang="de-DE" sz="1400" dirty="0"/>
              <a:t>Probabilistische Temporale Datenbanken</a:t>
            </a:r>
          </a:p>
          <a:p>
            <a:r>
              <a:rPr lang="de-DE" sz="1400" dirty="0"/>
              <a:t>SQL: neue Entwicklungen (z.B. JSON-Strukturen und Arrays), Zeitreihen (z.B. </a:t>
            </a:r>
            <a:r>
              <a:rPr lang="de-DE" sz="1400" dirty="0" err="1"/>
              <a:t>TimeScaleDB</a:t>
            </a:r>
            <a:r>
              <a:rPr lang="de-DE" sz="1400" dirty="0"/>
              <a:t>)</a:t>
            </a:r>
          </a:p>
          <a:p>
            <a:r>
              <a:rPr lang="de-DE" sz="1400" dirty="0"/>
              <a:t>Stromdatenbanken, Prinzipien der Fenster-orientierten inkrementellen Verarbeitung </a:t>
            </a:r>
          </a:p>
          <a:p>
            <a:r>
              <a:rPr lang="de-DE" sz="1400" dirty="0"/>
              <a:t>Approximationstechniken für Stromdatenverarbeitung, Stream-Mining </a:t>
            </a:r>
          </a:p>
          <a:p>
            <a:r>
              <a:rPr lang="de-DE" sz="1400" dirty="0">
                <a:highlight>
                  <a:srgbClr val="00FF00"/>
                </a:highlight>
              </a:rPr>
              <a:t>Probabilistische raum-zeitliche Datenbanken und </a:t>
            </a:r>
            <a:r>
              <a:rPr lang="de-DE" sz="1400" dirty="0" err="1">
                <a:highlight>
                  <a:srgbClr val="00FF00"/>
                </a:highlight>
              </a:rPr>
              <a:t>Stromdatenverarbeitungsssysteme</a:t>
            </a:r>
            <a:r>
              <a:rPr lang="de-DE" sz="1400" dirty="0">
                <a:highlight>
                  <a:srgbClr val="00FF00"/>
                </a:highlight>
              </a:rPr>
              <a:t>: Anfragen und Indexstrukturen, Raum-zeitliches Data Mining, Probabilistische Skylines </a:t>
            </a:r>
          </a:p>
          <a:p>
            <a:r>
              <a:rPr lang="de-DE" sz="1400" dirty="0"/>
              <a:t>Von </a:t>
            </a:r>
            <a:r>
              <a:rPr lang="de-DE" sz="1400" dirty="0" err="1"/>
              <a:t>NoSQL</a:t>
            </a:r>
            <a:r>
              <a:rPr lang="de-DE" sz="1400" dirty="0"/>
              <a:t>- zu </a:t>
            </a:r>
            <a:r>
              <a:rPr lang="de-DE" sz="1400" dirty="0" err="1"/>
              <a:t>NewSQL</a:t>
            </a:r>
            <a:r>
              <a:rPr lang="de-DE" sz="1400" dirty="0"/>
              <a:t>-Datenbanken, CAP-Theorem, </a:t>
            </a:r>
            <a:r>
              <a:rPr lang="de-DE" sz="1400" dirty="0" err="1"/>
              <a:t>Blockchain</a:t>
            </a:r>
            <a:r>
              <a:rPr lang="de-DE" sz="1400" dirty="0"/>
              <a:t>-Datenbanken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24CCC-01D8-644F-BD8D-DC16832CA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150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058" y="212261"/>
            <a:ext cx="7161262" cy="552443"/>
          </a:xfrm>
          <a:prstGeom prst="rect">
            <a:avLst/>
          </a:prstGeom>
        </p:spPr>
        <p:txBody>
          <a:bodyPr vert="horz" wrap="square" lIns="0" tIns="2894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26"/>
              </a:spcBef>
            </a:pPr>
            <a:r>
              <a:rPr sz="3400" dirty="0"/>
              <a:t>Location Prediction -</a:t>
            </a:r>
            <a:r>
              <a:rPr sz="3400" spc="-79" dirty="0"/>
              <a:t> </a:t>
            </a:r>
            <a:r>
              <a:rPr sz="3400" dirty="0"/>
              <a:t>Approach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2410" y="1681729"/>
            <a:ext cx="7512341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-10" dirty="0">
                <a:latin typeface="+mn-lt"/>
                <a:cs typeface="Arial"/>
              </a:rPr>
              <a:t>Location prediction </a:t>
            </a:r>
            <a:r>
              <a:rPr sz="2180" spc="-20" dirty="0">
                <a:latin typeface="+mn-lt"/>
                <a:cs typeface="Arial"/>
              </a:rPr>
              <a:t>seems </a:t>
            </a:r>
            <a:r>
              <a:rPr sz="2180" spc="-10" dirty="0">
                <a:latin typeface="+mn-lt"/>
                <a:cs typeface="Arial"/>
              </a:rPr>
              <a:t>to </a:t>
            </a:r>
            <a:r>
              <a:rPr sz="2180" spc="-20" dirty="0">
                <a:latin typeface="+mn-lt"/>
                <a:cs typeface="Arial"/>
              </a:rPr>
              <a:t>be a </a:t>
            </a:r>
            <a:r>
              <a:rPr sz="2180" spc="-10" dirty="0">
                <a:latin typeface="+mn-lt"/>
                <a:cs typeface="Arial"/>
              </a:rPr>
              <a:t>simple task in </a:t>
            </a:r>
            <a:r>
              <a:rPr sz="2180" spc="-20" dirty="0">
                <a:latin typeface="+mn-lt"/>
                <a:cs typeface="Arial"/>
              </a:rPr>
              <a:t>some </a:t>
            </a:r>
            <a:r>
              <a:rPr sz="2180" spc="-10" dirty="0">
                <a:latin typeface="+mn-lt"/>
                <a:cs typeface="Arial"/>
              </a:rPr>
              <a:t>cases:</a:t>
            </a:r>
            <a:endParaRPr sz="2180" dirty="0">
              <a:latin typeface="+mn-lt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2578" y="2701844"/>
            <a:ext cx="1613201" cy="1613201"/>
          </a:xfrm>
          <a:custGeom>
            <a:avLst/>
            <a:gdLst/>
            <a:ahLst/>
            <a:cxnLst/>
            <a:rect l="l" t="t" r="r" b="b"/>
            <a:pathLst>
              <a:path w="814069" h="814069">
                <a:moveTo>
                  <a:pt x="406848" y="0"/>
                </a:moveTo>
                <a:lnTo>
                  <a:pt x="359400" y="2737"/>
                </a:lnTo>
                <a:lnTo>
                  <a:pt x="313560" y="10745"/>
                </a:lnTo>
                <a:lnTo>
                  <a:pt x="269634" y="23718"/>
                </a:lnTo>
                <a:lnTo>
                  <a:pt x="227925" y="41352"/>
                </a:lnTo>
                <a:lnTo>
                  <a:pt x="188740" y="63340"/>
                </a:lnTo>
                <a:lnTo>
                  <a:pt x="152384" y="89379"/>
                </a:lnTo>
                <a:lnTo>
                  <a:pt x="119162" y="119162"/>
                </a:lnTo>
                <a:lnTo>
                  <a:pt x="89379" y="152384"/>
                </a:lnTo>
                <a:lnTo>
                  <a:pt x="63340" y="188740"/>
                </a:lnTo>
                <a:lnTo>
                  <a:pt x="41352" y="227925"/>
                </a:lnTo>
                <a:lnTo>
                  <a:pt x="23718" y="269634"/>
                </a:lnTo>
                <a:lnTo>
                  <a:pt x="10745" y="313560"/>
                </a:lnTo>
                <a:lnTo>
                  <a:pt x="2737" y="359400"/>
                </a:lnTo>
                <a:lnTo>
                  <a:pt x="0" y="406848"/>
                </a:lnTo>
                <a:lnTo>
                  <a:pt x="2737" y="454296"/>
                </a:lnTo>
                <a:lnTo>
                  <a:pt x="10745" y="500135"/>
                </a:lnTo>
                <a:lnTo>
                  <a:pt x="23718" y="544062"/>
                </a:lnTo>
                <a:lnTo>
                  <a:pt x="41352" y="585771"/>
                </a:lnTo>
                <a:lnTo>
                  <a:pt x="63340" y="624956"/>
                </a:lnTo>
                <a:lnTo>
                  <a:pt x="89379" y="661312"/>
                </a:lnTo>
                <a:lnTo>
                  <a:pt x="119162" y="694534"/>
                </a:lnTo>
                <a:lnTo>
                  <a:pt x="152384" y="724317"/>
                </a:lnTo>
                <a:lnTo>
                  <a:pt x="188740" y="750356"/>
                </a:lnTo>
                <a:lnTo>
                  <a:pt x="227925" y="772344"/>
                </a:lnTo>
                <a:lnTo>
                  <a:pt x="269634" y="789978"/>
                </a:lnTo>
                <a:lnTo>
                  <a:pt x="313560" y="802951"/>
                </a:lnTo>
                <a:lnTo>
                  <a:pt x="359400" y="810959"/>
                </a:lnTo>
                <a:lnTo>
                  <a:pt x="406848" y="813696"/>
                </a:lnTo>
                <a:lnTo>
                  <a:pt x="454296" y="810959"/>
                </a:lnTo>
                <a:lnTo>
                  <a:pt x="500135" y="802951"/>
                </a:lnTo>
                <a:lnTo>
                  <a:pt x="544062" y="789978"/>
                </a:lnTo>
                <a:lnTo>
                  <a:pt x="585771" y="772344"/>
                </a:lnTo>
                <a:lnTo>
                  <a:pt x="624956" y="750356"/>
                </a:lnTo>
                <a:lnTo>
                  <a:pt x="661312" y="724317"/>
                </a:lnTo>
                <a:lnTo>
                  <a:pt x="694534" y="694534"/>
                </a:lnTo>
                <a:lnTo>
                  <a:pt x="724317" y="661312"/>
                </a:lnTo>
                <a:lnTo>
                  <a:pt x="750356" y="624956"/>
                </a:lnTo>
                <a:lnTo>
                  <a:pt x="772344" y="585771"/>
                </a:lnTo>
                <a:lnTo>
                  <a:pt x="789978" y="544062"/>
                </a:lnTo>
                <a:lnTo>
                  <a:pt x="802951" y="500135"/>
                </a:lnTo>
                <a:lnTo>
                  <a:pt x="810959" y="454296"/>
                </a:lnTo>
                <a:lnTo>
                  <a:pt x="813696" y="406848"/>
                </a:lnTo>
                <a:lnTo>
                  <a:pt x="810959" y="359400"/>
                </a:lnTo>
                <a:lnTo>
                  <a:pt x="802951" y="313560"/>
                </a:lnTo>
                <a:lnTo>
                  <a:pt x="789978" y="269634"/>
                </a:lnTo>
                <a:lnTo>
                  <a:pt x="772344" y="227925"/>
                </a:lnTo>
                <a:lnTo>
                  <a:pt x="750356" y="188740"/>
                </a:lnTo>
                <a:lnTo>
                  <a:pt x="724317" y="152384"/>
                </a:lnTo>
                <a:lnTo>
                  <a:pt x="694534" y="119162"/>
                </a:lnTo>
                <a:lnTo>
                  <a:pt x="661312" y="89379"/>
                </a:lnTo>
                <a:lnTo>
                  <a:pt x="624956" y="63340"/>
                </a:lnTo>
                <a:lnTo>
                  <a:pt x="585771" y="41352"/>
                </a:lnTo>
                <a:lnTo>
                  <a:pt x="544062" y="23718"/>
                </a:lnTo>
                <a:lnTo>
                  <a:pt x="500135" y="10745"/>
                </a:lnTo>
                <a:lnTo>
                  <a:pt x="454296" y="2737"/>
                </a:lnTo>
                <a:lnTo>
                  <a:pt x="406848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2578" y="2701844"/>
            <a:ext cx="1613201" cy="1613201"/>
          </a:xfrm>
          <a:custGeom>
            <a:avLst/>
            <a:gdLst/>
            <a:ahLst/>
            <a:cxnLst/>
            <a:rect l="l" t="t" r="r" b="b"/>
            <a:pathLst>
              <a:path w="814069" h="814069">
                <a:moveTo>
                  <a:pt x="813696" y="406848"/>
                </a:moveTo>
                <a:lnTo>
                  <a:pt x="810959" y="359400"/>
                </a:lnTo>
                <a:lnTo>
                  <a:pt x="802951" y="313560"/>
                </a:lnTo>
                <a:lnTo>
                  <a:pt x="789978" y="269634"/>
                </a:lnTo>
                <a:lnTo>
                  <a:pt x="772344" y="227925"/>
                </a:lnTo>
                <a:lnTo>
                  <a:pt x="750356" y="188740"/>
                </a:lnTo>
                <a:lnTo>
                  <a:pt x="724317" y="152384"/>
                </a:lnTo>
                <a:lnTo>
                  <a:pt x="694534" y="119162"/>
                </a:lnTo>
                <a:lnTo>
                  <a:pt x="661312" y="89379"/>
                </a:lnTo>
                <a:lnTo>
                  <a:pt x="624956" y="63340"/>
                </a:lnTo>
                <a:lnTo>
                  <a:pt x="585771" y="41352"/>
                </a:lnTo>
                <a:lnTo>
                  <a:pt x="544062" y="23718"/>
                </a:lnTo>
                <a:lnTo>
                  <a:pt x="500135" y="10745"/>
                </a:lnTo>
                <a:lnTo>
                  <a:pt x="454296" y="2737"/>
                </a:lnTo>
                <a:lnTo>
                  <a:pt x="406848" y="0"/>
                </a:lnTo>
                <a:lnTo>
                  <a:pt x="359400" y="2737"/>
                </a:lnTo>
                <a:lnTo>
                  <a:pt x="313560" y="10745"/>
                </a:lnTo>
                <a:lnTo>
                  <a:pt x="269634" y="23718"/>
                </a:lnTo>
                <a:lnTo>
                  <a:pt x="227925" y="41352"/>
                </a:lnTo>
                <a:lnTo>
                  <a:pt x="188740" y="63340"/>
                </a:lnTo>
                <a:lnTo>
                  <a:pt x="152384" y="89379"/>
                </a:lnTo>
                <a:lnTo>
                  <a:pt x="119162" y="119162"/>
                </a:lnTo>
                <a:lnTo>
                  <a:pt x="89379" y="152384"/>
                </a:lnTo>
                <a:lnTo>
                  <a:pt x="63340" y="188740"/>
                </a:lnTo>
                <a:lnTo>
                  <a:pt x="41352" y="227925"/>
                </a:lnTo>
                <a:lnTo>
                  <a:pt x="23718" y="269634"/>
                </a:lnTo>
                <a:lnTo>
                  <a:pt x="10745" y="313560"/>
                </a:lnTo>
                <a:lnTo>
                  <a:pt x="2737" y="359400"/>
                </a:lnTo>
                <a:lnTo>
                  <a:pt x="0" y="406848"/>
                </a:lnTo>
                <a:lnTo>
                  <a:pt x="2737" y="454296"/>
                </a:lnTo>
                <a:lnTo>
                  <a:pt x="10745" y="500135"/>
                </a:lnTo>
                <a:lnTo>
                  <a:pt x="23718" y="544062"/>
                </a:lnTo>
                <a:lnTo>
                  <a:pt x="41352" y="585771"/>
                </a:lnTo>
                <a:lnTo>
                  <a:pt x="63340" y="624956"/>
                </a:lnTo>
                <a:lnTo>
                  <a:pt x="89379" y="661312"/>
                </a:lnTo>
                <a:lnTo>
                  <a:pt x="119162" y="694534"/>
                </a:lnTo>
                <a:lnTo>
                  <a:pt x="152384" y="724317"/>
                </a:lnTo>
                <a:lnTo>
                  <a:pt x="188740" y="750356"/>
                </a:lnTo>
                <a:lnTo>
                  <a:pt x="227925" y="772344"/>
                </a:lnTo>
                <a:lnTo>
                  <a:pt x="269634" y="789978"/>
                </a:lnTo>
                <a:lnTo>
                  <a:pt x="313560" y="802951"/>
                </a:lnTo>
                <a:lnTo>
                  <a:pt x="359400" y="810959"/>
                </a:lnTo>
                <a:lnTo>
                  <a:pt x="406848" y="813696"/>
                </a:lnTo>
                <a:lnTo>
                  <a:pt x="454296" y="810959"/>
                </a:lnTo>
                <a:lnTo>
                  <a:pt x="500135" y="802951"/>
                </a:lnTo>
                <a:lnTo>
                  <a:pt x="544062" y="789978"/>
                </a:lnTo>
                <a:lnTo>
                  <a:pt x="585771" y="772344"/>
                </a:lnTo>
                <a:lnTo>
                  <a:pt x="624956" y="750356"/>
                </a:lnTo>
                <a:lnTo>
                  <a:pt x="661312" y="724317"/>
                </a:lnTo>
                <a:lnTo>
                  <a:pt x="694534" y="694534"/>
                </a:lnTo>
                <a:lnTo>
                  <a:pt x="724317" y="661312"/>
                </a:lnTo>
                <a:lnTo>
                  <a:pt x="750356" y="624956"/>
                </a:lnTo>
                <a:lnTo>
                  <a:pt x="772344" y="585771"/>
                </a:lnTo>
                <a:lnTo>
                  <a:pt x="789978" y="544062"/>
                </a:lnTo>
                <a:lnTo>
                  <a:pt x="802951" y="500135"/>
                </a:lnTo>
                <a:lnTo>
                  <a:pt x="810959" y="454296"/>
                </a:lnTo>
                <a:lnTo>
                  <a:pt x="813696" y="40684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506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4593" y="3277266"/>
            <a:ext cx="1249540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-20" dirty="0">
                <a:latin typeface="+mn-lt"/>
                <a:cs typeface="Arial"/>
              </a:rPr>
              <a:t>University</a:t>
            </a:r>
            <a:endParaRPr sz="2180">
              <a:latin typeface="+mn-lt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27754" y="2653404"/>
            <a:ext cx="1710096" cy="1710096"/>
          </a:xfrm>
          <a:custGeom>
            <a:avLst/>
            <a:gdLst/>
            <a:ahLst/>
            <a:cxnLst/>
            <a:rect l="l" t="t" r="r" b="b"/>
            <a:pathLst>
              <a:path w="862964" h="862964">
                <a:moveTo>
                  <a:pt x="431292" y="0"/>
                </a:moveTo>
                <a:lnTo>
                  <a:pt x="384297" y="2530"/>
                </a:lnTo>
                <a:lnTo>
                  <a:pt x="338768" y="9947"/>
                </a:lnTo>
                <a:lnTo>
                  <a:pt x="294969" y="21987"/>
                </a:lnTo>
                <a:lnTo>
                  <a:pt x="253161" y="38386"/>
                </a:lnTo>
                <a:lnTo>
                  <a:pt x="213609" y="58883"/>
                </a:lnTo>
                <a:lnTo>
                  <a:pt x="176575" y="83213"/>
                </a:lnTo>
                <a:lnTo>
                  <a:pt x="142322" y="111114"/>
                </a:lnTo>
                <a:lnTo>
                  <a:pt x="111114" y="142322"/>
                </a:lnTo>
                <a:lnTo>
                  <a:pt x="83213" y="176575"/>
                </a:lnTo>
                <a:lnTo>
                  <a:pt x="58883" y="213609"/>
                </a:lnTo>
                <a:lnTo>
                  <a:pt x="38386" y="253161"/>
                </a:lnTo>
                <a:lnTo>
                  <a:pt x="21987" y="294969"/>
                </a:lnTo>
                <a:lnTo>
                  <a:pt x="9947" y="338768"/>
                </a:lnTo>
                <a:lnTo>
                  <a:pt x="2530" y="384297"/>
                </a:lnTo>
                <a:lnTo>
                  <a:pt x="0" y="431291"/>
                </a:lnTo>
                <a:lnTo>
                  <a:pt x="2530" y="478286"/>
                </a:lnTo>
                <a:lnTo>
                  <a:pt x="9947" y="523814"/>
                </a:lnTo>
                <a:lnTo>
                  <a:pt x="21987" y="567614"/>
                </a:lnTo>
                <a:lnTo>
                  <a:pt x="38386" y="609422"/>
                </a:lnTo>
                <a:lnTo>
                  <a:pt x="58883" y="648974"/>
                </a:lnTo>
                <a:lnTo>
                  <a:pt x="83213" y="686008"/>
                </a:lnTo>
                <a:lnTo>
                  <a:pt x="111114" y="720261"/>
                </a:lnTo>
                <a:lnTo>
                  <a:pt x="142322" y="751469"/>
                </a:lnTo>
                <a:lnTo>
                  <a:pt x="176575" y="779370"/>
                </a:lnTo>
                <a:lnTo>
                  <a:pt x="213609" y="803700"/>
                </a:lnTo>
                <a:lnTo>
                  <a:pt x="253161" y="824196"/>
                </a:lnTo>
                <a:lnTo>
                  <a:pt x="294969" y="840596"/>
                </a:lnTo>
                <a:lnTo>
                  <a:pt x="338768" y="852636"/>
                </a:lnTo>
                <a:lnTo>
                  <a:pt x="384297" y="860053"/>
                </a:lnTo>
                <a:lnTo>
                  <a:pt x="431292" y="862583"/>
                </a:lnTo>
                <a:lnTo>
                  <a:pt x="478286" y="860053"/>
                </a:lnTo>
                <a:lnTo>
                  <a:pt x="523815" y="852636"/>
                </a:lnTo>
                <a:lnTo>
                  <a:pt x="567614" y="840596"/>
                </a:lnTo>
                <a:lnTo>
                  <a:pt x="609422" y="824196"/>
                </a:lnTo>
                <a:lnTo>
                  <a:pt x="648974" y="803700"/>
                </a:lnTo>
                <a:lnTo>
                  <a:pt x="686008" y="779370"/>
                </a:lnTo>
                <a:lnTo>
                  <a:pt x="720261" y="751469"/>
                </a:lnTo>
                <a:lnTo>
                  <a:pt x="751469" y="720261"/>
                </a:lnTo>
                <a:lnTo>
                  <a:pt x="779370" y="686008"/>
                </a:lnTo>
                <a:lnTo>
                  <a:pt x="803700" y="648974"/>
                </a:lnTo>
                <a:lnTo>
                  <a:pt x="824196" y="609422"/>
                </a:lnTo>
                <a:lnTo>
                  <a:pt x="840596" y="567614"/>
                </a:lnTo>
                <a:lnTo>
                  <a:pt x="852636" y="523814"/>
                </a:lnTo>
                <a:lnTo>
                  <a:pt x="860053" y="478286"/>
                </a:lnTo>
                <a:lnTo>
                  <a:pt x="862583" y="431291"/>
                </a:lnTo>
                <a:lnTo>
                  <a:pt x="860053" y="384297"/>
                </a:lnTo>
                <a:lnTo>
                  <a:pt x="852636" y="338768"/>
                </a:lnTo>
                <a:lnTo>
                  <a:pt x="840596" y="294969"/>
                </a:lnTo>
                <a:lnTo>
                  <a:pt x="824196" y="253161"/>
                </a:lnTo>
                <a:lnTo>
                  <a:pt x="803700" y="213609"/>
                </a:lnTo>
                <a:lnTo>
                  <a:pt x="779370" y="176575"/>
                </a:lnTo>
                <a:lnTo>
                  <a:pt x="751469" y="142322"/>
                </a:lnTo>
                <a:lnTo>
                  <a:pt x="720261" y="111114"/>
                </a:lnTo>
                <a:lnTo>
                  <a:pt x="686008" y="83213"/>
                </a:lnTo>
                <a:lnTo>
                  <a:pt x="648974" y="58883"/>
                </a:lnTo>
                <a:lnTo>
                  <a:pt x="609422" y="38386"/>
                </a:lnTo>
                <a:lnTo>
                  <a:pt x="567614" y="21987"/>
                </a:lnTo>
                <a:lnTo>
                  <a:pt x="523815" y="9947"/>
                </a:lnTo>
                <a:lnTo>
                  <a:pt x="478286" y="2530"/>
                </a:lnTo>
                <a:lnTo>
                  <a:pt x="431292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27754" y="2653404"/>
            <a:ext cx="1710096" cy="1710096"/>
          </a:xfrm>
          <a:custGeom>
            <a:avLst/>
            <a:gdLst/>
            <a:ahLst/>
            <a:cxnLst/>
            <a:rect l="l" t="t" r="r" b="b"/>
            <a:pathLst>
              <a:path w="862964" h="862964">
                <a:moveTo>
                  <a:pt x="862583" y="431291"/>
                </a:moveTo>
                <a:lnTo>
                  <a:pt x="860053" y="384297"/>
                </a:lnTo>
                <a:lnTo>
                  <a:pt x="852636" y="338768"/>
                </a:lnTo>
                <a:lnTo>
                  <a:pt x="840596" y="294969"/>
                </a:lnTo>
                <a:lnTo>
                  <a:pt x="824196" y="253161"/>
                </a:lnTo>
                <a:lnTo>
                  <a:pt x="803700" y="213609"/>
                </a:lnTo>
                <a:lnTo>
                  <a:pt x="779370" y="176575"/>
                </a:lnTo>
                <a:lnTo>
                  <a:pt x="751469" y="142322"/>
                </a:lnTo>
                <a:lnTo>
                  <a:pt x="720261" y="111114"/>
                </a:lnTo>
                <a:lnTo>
                  <a:pt x="686008" y="83213"/>
                </a:lnTo>
                <a:lnTo>
                  <a:pt x="648974" y="58883"/>
                </a:lnTo>
                <a:lnTo>
                  <a:pt x="609422" y="38386"/>
                </a:lnTo>
                <a:lnTo>
                  <a:pt x="567614" y="21987"/>
                </a:lnTo>
                <a:lnTo>
                  <a:pt x="523815" y="9947"/>
                </a:lnTo>
                <a:lnTo>
                  <a:pt x="478286" y="2530"/>
                </a:lnTo>
                <a:lnTo>
                  <a:pt x="431292" y="0"/>
                </a:lnTo>
                <a:lnTo>
                  <a:pt x="384297" y="2530"/>
                </a:lnTo>
                <a:lnTo>
                  <a:pt x="338768" y="9947"/>
                </a:lnTo>
                <a:lnTo>
                  <a:pt x="294969" y="21987"/>
                </a:lnTo>
                <a:lnTo>
                  <a:pt x="253161" y="38386"/>
                </a:lnTo>
                <a:lnTo>
                  <a:pt x="213609" y="58883"/>
                </a:lnTo>
                <a:lnTo>
                  <a:pt x="176575" y="83213"/>
                </a:lnTo>
                <a:lnTo>
                  <a:pt x="142322" y="111114"/>
                </a:lnTo>
                <a:lnTo>
                  <a:pt x="111114" y="142322"/>
                </a:lnTo>
                <a:lnTo>
                  <a:pt x="83213" y="176575"/>
                </a:lnTo>
                <a:lnTo>
                  <a:pt x="58883" y="213609"/>
                </a:lnTo>
                <a:lnTo>
                  <a:pt x="38386" y="253161"/>
                </a:lnTo>
                <a:lnTo>
                  <a:pt x="21987" y="294969"/>
                </a:lnTo>
                <a:lnTo>
                  <a:pt x="9947" y="338768"/>
                </a:lnTo>
                <a:lnTo>
                  <a:pt x="2530" y="384297"/>
                </a:lnTo>
                <a:lnTo>
                  <a:pt x="0" y="431291"/>
                </a:lnTo>
                <a:lnTo>
                  <a:pt x="2530" y="478286"/>
                </a:lnTo>
                <a:lnTo>
                  <a:pt x="9947" y="523814"/>
                </a:lnTo>
                <a:lnTo>
                  <a:pt x="21987" y="567614"/>
                </a:lnTo>
                <a:lnTo>
                  <a:pt x="38386" y="609422"/>
                </a:lnTo>
                <a:lnTo>
                  <a:pt x="58883" y="648974"/>
                </a:lnTo>
                <a:lnTo>
                  <a:pt x="83213" y="686008"/>
                </a:lnTo>
                <a:lnTo>
                  <a:pt x="111114" y="720261"/>
                </a:lnTo>
                <a:lnTo>
                  <a:pt x="142322" y="751469"/>
                </a:lnTo>
                <a:lnTo>
                  <a:pt x="176575" y="779370"/>
                </a:lnTo>
                <a:lnTo>
                  <a:pt x="213609" y="803700"/>
                </a:lnTo>
                <a:lnTo>
                  <a:pt x="253161" y="824196"/>
                </a:lnTo>
                <a:lnTo>
                  <a:pt x="294969" y="840596"/>
                </a:lnTo>
                <a:lnTo>
                  <a:pt x="338768" y="852636"/>
                </a:lnTo>
                <a:lnTo>
                  <a:pt x="384297" y="860053"/>
                </a:lnTo>
                <a:lnTo>
                  <a:pt x="431292" y="862583"/>
                </a:lnTo>
                <a:lnTo>
                  <a:pt x="478286" y="860053"/>
                </a:lnTo>
                <a:lnTo>
                  <a:pt x="523815" y="852636"/>
                </a:lnTo>
                <a:lnTo>
                  <a:pt x="567614" y="840596"/>
                </a:lnTo>
                <a:lnTo>
                  <a:pt x="609422" y="824196"/>
                </a:lnTo>
                <a:lnTo>
                  <a:pt x="648974" y="803700"/>
                </a:lnTo>
                <a:lnTo>
                  <a:pt x="686008" y="779370"/>
                </a:lnTo>
                <a:lnTo>
                  <a:pt x="720261" y="751469"/>
                </a:lnTo>
                <a:lnTo>
                  <a:pt x="751469" y="720261"/>
                </a:lnTo>
                <a:lnTo>
                  <a:pt x="779370" y="686008"/>
                </a:lnTo>
                <a:lnTo>
                  <a:pt x="803700" y="648974"/>
                </a:lnTo>
                <a:lnTo>
                  <a:pt x="824196" y="609422"/>
                </a:lnTo>
                <a:lnTo>
                  <a:pt x="840596" y="567614"/>
                </a:lnTo>
                <a:lnTo>
                  <a:pt x="852636" y="523814"/>
                </a:lnTo>
                <a:lnTo>
                  <a:pt x="860053" y="478286"/>
                </a:lnTo>
                <a:lnTo>
                  <a:pt x="862583" y="431291"/>
                </a:lnTo>
                <a:close/>
              </a:path>
            </a:pathLst>
          </a:custGeom>
          <a:ln w="506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75125" y="3137262"/>
            <a:ext cx="1128923" cy="693824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  <a:tabLst>
                <a:tab pos="1366600" algn="l"/>
                <a:tab pos="2606104" algn="l"/>
              </a:tabLst>
            </a:pPr>
            <a:r>
              <a:rPr sz="2180" spc="-30" dirty="0">
                <a:latin typeface="+mn-lt"/>
                <a:cs typeface="Arial"/>
              </a:rPr>
              <a:t>Subway</a:t>
            </a:r>
            <a:br>
              <a:rPr lang="de-DE" sz="2180" spc="-30" dirty="0">
                <a:latin typeface="+mn-lt"/>
                <a:cs typeface="Arial"/>
              </a:rPr>
            </a:br>
            <a:r>
              <a:rPr sz="2180" spc="-10" dirty="0">
                <a:latin typeface="+mn-lt"/>
                <a:cs typeface="Arial"/>
              </a:rPr>
              <a:t>station</a:t>
            </a:r>
            <a:endParaRPr sz="2180" dirty="0">
              <a:latin typeface="+mn-lt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36282" y="2708319"/>
            <a:ext cx="1600619" cy="1600619"/>
          </a:xfrm>
          <a:custGeom>
            <a:avLst/>
            <a:gdLst/>
            <a:ahLst/>
            <a:cxnLst/>
            <a:rect l="l" t="t" r="r" b="b"/>
            <a:pathLst>
              <a:path w="807720" h="807719">
                <a:moveTo>
                  <a:pt x="403580" y="0"/>
                </a:moveTo>
                <a:lnTo>
                  <a:pt x="356513" y="2715"/>
                </a:lnTo>
                <a:lnTo>
                  <a:pt x="311042" y="10658"/>
                </a:lnTo>
                <a:lnTo>
                  <a:pt x="267468" y="23527"/>
                </a:lnTo>
                <a:lnTo>
                  <a:pt x="226094" y="41019"/>
                </a:lnTo>
                <a:lnTo>
                  <a:pt x="187224" y="62831"/>
                </a:lnTo>
                <a:lnTo>
                  <a:pt x="151160" y="88661"/>
                </a:lnTo>
                <a:lnTo>
                  <a:pt x="118204" y="118204"/>
                </a:lnTo>
                <a:lnTo>
                  <a:pt x="88661" y="151160"/>
                </a:lnTo>
                <a:lnTo>
                  <a:pt x="62831" y="187224"/>
                </a:lnTo>
                <a:lnTo>
                  <a:pt x="41019" y="226094"/>
                </a:lnTo>
                <a:lnTo>
                  <a:pt x="23527" y="267468"/>
                </a:lnTo>
                <a:lnTo>
                  <a:pt x="10658" y="311042"/>
                </a:lnTo>
                <a:lnTo>
                  <a:pt x="2715" y="356513"/>
                </a:lnTo>
                <a:lnTo>
                  <a:pt x="0" y="403580"/>
                </a:lnTo>
                <a:lnTo>
                  <a:pt x="2715" y="450646"/>
                </a:lnTo>
                <a:lnTo>
                  <a:pt x="10658" y="496118"/>
                </a:lnTo>
                <a:lnTo>
                  <a:pt x="23527" y="539692"/>
                </a:lnTo>
                <a:lnTo>
                  <a:pt x="41019" y="581065"/>
                </a:lnTo>
                <a:lnTo>
                  <a:pt x="62831" y="619935"/>
                </a:lnTo>
                <a:lnTo>
                  <a:pt x="88661" y="656000"/>
                </a:lnTo>
                <a:lnTo>
                  <a:pt x="118204" y="688955"/>
                </a:lnTo>
                <a:lnTo>
                  <a:pt x="151160" y="718499"/>
                </a:lnTo>
                <a:lnTo>
                  <a:pt x="187224" y="744328"/>
                </a:lnTo>
                <a:lnTo>
                  <a:pt x="226094" y="766140"/>
                </a:lnTo>
                <a:lnTo>
                  <a:pt x="267468" y="783632"/>
                </a:lnTo>
                <a:lnTo>
                  <a:pt x="311042" y="796501"/>
                </a:lnTo>
                <a:lnTo>
                  <a:pt x="356513" y="804445"/>
                </a:lnTo>
                <a:lnTo>
                  <a:pt x="403580" y="807160"/>
                </a:lnTo>
                <a:lnTo>
                  <a:pt x="450646" y="804445"/>
                </a:lnTo>
                <a:lnTo>
                  <a:pt x="496118" y="796501"/>
                </a:lnTo>
                <a:lnTo>
                  <a:pt x="539692" y="783632"/>
                </a:lnTo>
                <a:lnTo>
                  <a:pt x="581065" y="766140"/>
                </a:lnTo>
                <a:lnTo>
                  <a:pt x="619935" y="744328"/>
                </a:lnTo>
                <a:lnTo>
                  <a:pt x="656000" y="718499"/>
                </a:lnTo>
                <a:lnTo>
                  <a:pt x="688955" y="688955"/>
                </a:lnTo>
                <a:lnTo>
                  <a:pt x="718499" y="656000"/>
                </a:lnTo>
                <a:lnTo>
                  <a:pt x="744328" y="619935"/>
                </a:lnTo>
                <a:lnTo>
                  <a:pt x="766140" y="581065"/>
                </a:lnTo>
                <a:lnTo>
                  <a:pt x="783632" y="539692"/>
                </a:lnTo>
                <a:lnTo>
                  <a:pt x="796501" y="496118"/>
                </a:lnTo>
                <a:lnTo>
                  <a:pt x="804445" y="450646"/>
                </a:lnTo>
                <a:lnTo>
                  <a:pt x="807160" y="403580"/>
                </a:lnTo>
                <a:lnTo>
                  <a:pt x="804445" y="356513"/>
                </a:lnTo>
                <a:lnTo>
                  <a:pt x="796501" y="311042"/>
                </a:lnTo>
                <a:lnTo>
                  <a:pt x="783632" y="267468"/>
                </a:lnTo>
                <a:lnTo>
                  <a:pt x="766140" y="226094"/>
                </a:lnTo>
                <a:lnTo>
                  <a:pt x="744328" y="187224"/>
                </a:lnTo>
                <a:lnTo>
                  <a:pt x="718499" y="151160"/>
                </a:lnTo>
                <a:lnTo>
                  <a:pt x="688955" y="118204"/>
                </a:lnTo>
                <a:lnTo>
                  <a:pt x="656000" y="88661"/>
                </a:lnTo>
                <a:lnTo>
                  <a:pt x="619935" y="62831"/>
                </a:lnTo>
                <a:lnTo>
                  <a:pt x="581065" y="41019"/>
                </a:lnTo>
                <a:lnTo>
                  <a:pt x="539692" y="23527"/>
                </a:lnTo>
                <a:lnTo>
                  <a:pt x="496118" y="10658"/>
                </a:lnTo>
                <a:lnTo>
                  <a:pt x="450646" y="2715"/>
                </a:lnTo>
                <a:lnTo>
                  <a:pt x="40358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36282" y="2708319"/>
            <a:ext cx="1600619" cy="1600619"/>
          </a:xfrm>
          <a:custGeom>
            <a:avLst/>
            <a:gdLst/>
            <a:ahLst/>
            <a:cxnLst/>
            <a:rect l="l" t="t" r="r" b="b"/>
            <a:pathLst>
              <a:path w="807720" h="807719">
                <a:moveTo>
                  <a:pt x="807160" y="403580"/>
                </a:moveTo>
                <a:lnTo>
                  <a:pt x="804445" y="356513"/>
                </a:lnTo>
                <a:lnTo>
                  <a:pt x="796501" y="311042"/>
                </a:lnTo>
                <a:lnTo>
                  <a:pt x="783632" y="267468"/>
                </a:lnTo>
                <a:lnTo>
                  <a:pt x="766140" y="226094"/>
                </a:lnTo>
                <a:lnTo>
                  <a:pt x="744328" y="187224"/>
                </a:lnTo>
                <a:lnTo>
                  <a:pt x="718499" y="151160"/>
                </a:lnTo>
                <a:lnTo>
                  <a:pt x="688955" y="118204"/>
                </a:lnTo>
                <a:lnTo>
                  <a:pt x="656000" y="88661"/>
                </a:lnTo>
                <a:lnTo>
                  <a:pt x="619935" y="62831"/>
                </a:lnTo>
                <a:lnTo>
                  <a:pt x="581065" y="41019"/>
                </a:lnTo>
                <a:lnTo>
                  <a:pt x="539692" y="23527"/>
                </a:lnTo>
                <a:lnTo>
                  <a:pt x="496118" y="10658"/>
                </a:lnTo>
                <a:lnTo>
                  <a:pt x="450646" y="2715"/>
                </a:lnTo>
                <a:lnTo>
                  <a:pt x="403580" y="0"/>
                </a:lnTo>
                <a:lnTo>
                  <a:pt x="356513" y="2715"/>
                </a:lnTo>
                <a:lnTo>
                  <a:pt x="311042" y="10658"/>
                </a:lnTo>
                <a:lnTo>
                  <a:pt x="267468" y="23527"/>
                </a:lnTo>
                <a:lnTo>
                  <a:pt x="226094" y="41019"/>
                </a:lnTo>
                <a:lnTo>
                  <a:pt x="187224" y="62831"/>
                </a:lnTo>
                <a:lnTo>
                  <a:pt x="151160" y="88661"/>
                </a:lnTo>
                <a:lnTo>
                  <a:pt x="118204" y="118204"/>
                </a:lnTo>
                <a:lnTo>
                  <a:pt x="88661" y="151160"/>
                </a:lnTo>
                <a:lnTo>
                  <a:pt x="62831" y="187224"/>
                </a:lnTo>
                <a:lnTo>
                  <a:pt x="41019" y="226094"/>
                </a:lnTo>
                <a:lnTo>
                  <a:pt x="23527" y="267468"/>
                </a:lnTo>
                <a:lnTo>
                  <a:pt x="10658" y="311042"/>
                </a:lnTo>
                <a:lnTo>
                  <a:pt x="2715" y="356513"/>
                </a:lnTo>
                <a:lnTo>
                  <a:pt x="0" y="403580"/>
                </a:lnTo>
                <a:lnTo>
                  <a:pt x="2715" y="450646"/>
                </a:lnTo>
                <a:lnTo>
                  <a:pt x="10658" y="496118"/>
                </a:lnTo>
                <a:lnTo>
                  <a:pt x="23527" y="539692"/>
                </a:lnTo>
                <a:lnTo>
                  <a:pt x="41019" y="581065"/>
                </a:lnTo>
                <a:lnTo>
                  <a:pt x="62831" y="619935"/>
                </a:lnTo>
                <a:lnTo>
                  <a:pt x="88661" y="656000"/>
                </a:lnTo>
                <a:lnTo>
                  <a:pt x="118204" y="688955"/>
                </a:lnTo>
                <a:lnTo>
                  <a:pt x="151160" y="718499"/>
                </a:lnTo>
                <a:lnTo>
                  <a:pt x="187224" y="744328"/>
                </a:lnTo>
                <a:lnTo>
                  <a:pt x="226094" y="766140"/>
                </a:lnTo>
                <a:lnTo>
                  <a:pt x="267468" y="783632"/>
                </a:lnTo>
                <a:lnTo>
                  <a:pt x="311042" y="796501"/>
                </a:lnTo>
                <a:lnTo>
                  <a:pt x="356513" y="804445"/>
                </a:lnTo>
                <a:lnTo>
                  <a:pt x="403580" y="807160"/>
                </a:lnTo>
                <a:lnTo>
                  <a:pt x="450646" y="804445"/>
                </a:lnTo>
                <a:lnTo>
                  <a:pt x="496118" y="796501"/>
                </a:lnTo>
                <a:lnTo>
                  <a:pt x="539692" y="783632"/>
                </a:lnTo>
                <a:lnTo>
                  <a:pt x="581065" y="766140"/>
                </a:lnTo>
                <a:lnTo>
                  <a:pt x="619935" y="744328"/>
                </a:lnTo>
                <a:lnTo>
                  <a:pt x="656000" y="718499"/>
                </a:lnTo>
                <a:lnTo>
                  <a:pt x="688955" y="688955"/>
                </a:lnTo>
                <a:lnTo>
                  <a:pt x="718499" y="656000"/>
                </a:lnTo>
                <a:lnTo>
                  <a:pt x="744328" y="619935"/>
                </a:lnTo>
                <a:lnTo>
                  <a:pt x="766140" y="581065"/>
                </a:lnTo>
                <a:lnTo>
                  <a:pt x="783632" y="539692"/>
                </a:lnTo>
                <a:lnTo>
                  <a:pt x="796501" y="496118"/>
                </a:lnTo>
                <a:lnTo>
                  <a:pt x="804445" y="450646"/>
                </a:lnTo>
                <a:lnTo>
                  <a:pt x="807160" y="403580"/>
                </a:lnTo>
                <a:close/>
              </a:path>
            </a:pathLst>
          </a:custGeom>
          <a:ln w="506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44702" y="3304597"/>
            <a:ext cx="782693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-20" dirty="0">
                <a:latin typeface="+mn-lt"/>
                <a:cs typeface="Arial"/>
              </a:rPr>
              <a:t>Home</a:t>
            </a:r>
            <a:endParaRPr sz="2180">
              <a:latin typeface="+mn-lt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40055" y="3508074"/>
            <a:ext cx="1171523" cy="0"/>
          </a:xfrm>
          <a:custGeom>
            <a:avLst/>
            <a:gdLst/>
            <a:ahLst/>
            <a:cxnLst/>
            <a:rect l="l" t="t" r="r" b="b"/>
            <a:pathLst>
              <a:path w="591185">
                <a:moveTo>
                  <a:pt x="0" y="0"/>
                </a:moveTo>
                <a:lnTo>
                  <a:pt x="590996" y="0"/>
                </a:lnTo>
              </a:path>
            </a:pathLst>
          </a:custGeom>
          <a:ln w="506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81117" y="3467957"/>
            <a:ext cx="37750" cy="80534"/>
          </a:xfrm>
          <a:custGeom>
            <a:avLst/>
            <a:gdLst/>
            <a:ahLst/>
            <a:cxnLst/>
            <a:rect l="l" t="t" r="r" b="b"/>
            <a:pathLst>
              <a:path w="19050" h="40639">
                <a:moveTo>
                  <a:pt x="0" y="0"/>
                </a:moveTo>
                <a:lnTo>
                  <a:pt x="2965" y="6187"/>
                </a:lnTo>
                <a:lnTo>
                  <a:pt x="8540" y="12494"/>
                </a:lnTo>
                <a:lnTo>
                  <a:pt x="14589" y="17614"/>
                </a:lnTo>
                <a:lnTo>
                  <a:pt x="18978" y="20243"/>
                </a:lnTo>
                <a:lnTo>
                  <a:pt x="14589" y="22873"/>
                </a:lnTo>
                <a:lnTo>
                  <a:pt x="8540" y="27993"/>
                </a:lnTo>
                <a:lnTo>
                  <a:pt x="2965" y="34300"/>
                </a:lnTo>
                <a:lnTo>
                  <a:pt x="0" y="40487"/>
                </a:lnTo>
              </a:path>
            </a:pathLst>
          </a:custGeom>
          <a:ln w="4048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389648" y="3467957"/>
            <a:ext cx="37750" cy="80534"/>
          </a:xfrm>
          <a:custGeom>
            <a:avLst/>
            <a:gdLst/>
            <a:ahLst/>
            <a:cxnLst/>
            <a:rect l="l" t="t" r="r" b="b"/>
            <a:pathLst>
              <a:path w="19050" h="40639">
                <a:moveTo>
                  <a:pt x="0" y="0"/>
                </a:moveTo>
                <a:lnTo>
                  <a:pt x="2965" y="6187"/>
                </a:lnTo>
                <a:lnTo>
                  <a:pt x="8540" y="12494"/>
                </a:lnTo>
                <a:lnTo>
                  <a:pt x="14589" y="17614"/>
                </a:lnTo>
                <a:lnTo>
                  <a:pt x="18978" y="20243"/>
                </a:lnTo>
                <a:lnTo>
                  <a:pt x="14589" y="22873"/>
                </a:lnTo>
                <a:lnTo>
                  <a:pt x="8540" y="27993"/>
                </a:lnTo>
                <a:lnTo>
                  <a:pt x="2965" y="34300"/>
                </a:lnTo>
                <a:lnTo>
                  <a:pt x="0" y="40487"/>
                </a:lnTo>
              </a:path>
            </a:pathLst>
          </a:custGeom>
          <a:ln w="4048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2411" y="4709895"/>
            <a:ext cx="6627722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-20" dirty="0">
                <a:latin typeface="+mn-lt"/>
                <a:cs typeface="Arial"/>
              </a:rPr>
              <a:t>Previous </a:t>
            </a:r>
            <a:r>
              <a:rPr sz="2180" spc="-10" dirty="0">
                <a:latin typeface="+mn-lt"/>
                <a:cs typeface="Arial"/>
              </a:rPr>
              <a:t>observations can </a:t>
            </a:r>
            <a:r>
              <a:rPr sz="2180" spc="-20" dirty="0">
                <a:latin typeface="+mn-lt"/>
                <a:cs typeface="Arial"/>
              </a:rPr>
              <a:t>enable an </a:t>
            </a:r>
            <a:r>
              <a:rPr sz="2180" spc="-10" dirty="0">
                <a:latin typeface="+mn-lt"/>
                <a:cs typeface="Arial"/>
              </a:rPr>
              <a:t>educated</a:t>
            </a:r>
            <a:r>
              <a:rPr sz="2180" spc="-79" dirty="0">
                <a:latin typeface="+mn-lt"/>
                <a:cs typeface="Arial"/>
              </a:rPr>
              <a:t> </a:t>
            </a:r>
            <a:r>
              <a:rPr sz="2180" spc="-20" dirty="0">
                <a:latin typeface="+mn-lt"/>
                <a:cs typeface="Arial"/>
              </a:rPr>
              <a:t>guess</a:t>
            </a:r>
            <a:endParaRPr sz="2180" dirty="0">
              <a:latin typeface="+mn-lt"/>
              <a:cs typeface="Arial"/>
            </a:endParaRPr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BAA1B374-7E9A-754E-B9C7-99001DF01DA8}"/>
              </a:ext>
            </a:extLst>
          </p:cNvPr>
          <p:cNvSpPr/>
          <p:nvPr/>
        </p:nvSpPr>
        <p:spPr>
          <a:xfrm>
            <a:off x="5218125" y="3508074"/>
            <a:ext cx="1171523" cy="0"/>
          </a:xfrm>
          <a:custGeom>
            <a:avLst/>
            <a:gdLst/>
            <a:ahLst/>
            <a:cxnLst/>
            <a:rect l="l" t="t" r="r" b="b"/>
            <a:pathLst>
              <a:path w="591185">
                <a:moveTo>
                  <a:pt x="0" y="0"/>
                </a:moveTo>
                <a:lnTo>
                  <a:pt x="590996" y="0"/>
                </a:lnTo>
              </a:path>
            </a:pathLst>
          </a:custGeom>
          <a:ln w="506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A3D576B8-15CD-3046-AE1C-1FC1A8E19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>
                <a:latin typeface="+mn-lt"/>
              </a:rPr>
              <a:pPr>
                <a:defRPr/>
              </a:pPr>
              <a:t>20</a:t>
            </a:fld>
            <a:endParaRPr lang="de-DE" dirty="0"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F11F69-21DD-E649-87DB-8686C2F16F60}"/>
              </a:ext>
            </a:extLst>
          </p:cNvPr>
          <p:cNvSpPr txBox="1"/>
          <p:nvPr/>
        </p:nvSpPr>
        <p:spPr>
          <a:xfrm>
            <a:off x="3042559" y="6619674"/>
            <a:ext cx="2717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Master Thesis Jonas </a:t>
            </a:r>
            <a:r>
              <a:rPr lang="de-DE" sz="1200" dirty="0" err="1">
                <a:solidFill>
                  <a:schemeClr val="bg1"/>
                </a:solidFill>
              </a:rPr>
              <a:t>Lüthke</a:t>
            </a:r>
            <a:r>
              <a:rPr lang="de-DE" sz="1200" dirty="0">
                <a:solidFill>
                  <a:schemeClr val="bg1"/>
                </a:solidFill>
              </a:rPr>
              <a:t>, TUHH, 2013</a:t>
            </a:r>
          </a:p>
        </p:txBody>
      </p:sp>
    </p:spTree>
    <p:extLst>
      <p:ext uri="{BB962C8B-B14F-4D97-AF65-F5344CB8AC3E}">
        <p14:creationId xmlns:p14="http://schemas.microsoft.com/office/powerpoint/2010/main" val="1663016473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3793B2-70D3-0446-BA3E-DC0CE71112DA}"/>
              </a:ext>
            </a:extLst>
          </p:cNvPr>
          <p:cNvSpPr/>
          <p:nvPr/>
        </p:nvSpPr>
        <p:spPr>
          <a:xfrm>
            <a:off x="323528" y="1268760"/>
            <a:ext cx="8533565" cy="3964588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1">
                  <a:lumMod val="2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object 2"/>
          <p:cNvSpPr txBox="1"/>
          <p:nvPr/>
        </p:nvSpPr>
        <p:spPr>
          <a:xfrm>
            <a:off x="323527" y="212261"/>
            <a:ext cx="8340107" cy="552443"/>
          </a:xfrm>
          <a:prstGeom prst="rect">
            <a:avLst/>
          </a:prstGeom>
        </p:spPr>
        <p:txBody>
          <a:bodyPr vert="horz" wrap="square" lIns="0" tIns="28940" rIns="0" bIns="0" rtlCol="0">
            <a:spAutoFit/>
          </a:bodyPr>
          <a:lstStyle/>
          <a:p>
            <a:pPr marL="25168">
              <a:spcBef>
                <a:spcPts val="226"/>
              </a:spcBef>
            </a:pPr>
            <a:r>
              <a:rPr lang="de-DE" sz="3400" dirty="0" err="1">
                <a:latin typeface="+mj-lt"/>
                <a:cs typeface="Arial"/>
              </a:rPr>
              <a:t>Example</a:t>
            </a:r>
            <a:r>
              <a:rPr lang="de-DE" sz="3400" dirty="0">
                <a:latin typeface="+mj-lt"/>
                <a:cs typeface="Arial"/>
              </a:rPr>
              <a:t>: </a:t>
            </a:r>
            <a:r>
              <a:rPr sz="3400" dirty="0">
                <a:latin typeface="+mj-lt"/>
                <a:cs typeface="Arial"/>
              </a:rPr>
              <a:t>Location </a:t>
            </a:r>
            <a:r>
              <a:rPr sz="3400" spc="10" dirty="0">
                <a:latin typeface="+mj-lt"/>
                <a:cs typeface="Arial"/>
              </a:rPr>
              <a:t>History</a:t>
            </a:r>
            <a:r>
              <a:rPr sz="3400" spc="-59" dirty="0">
                <a:latin typeface="+mj-lt"/>
                <a:cs typeface="Arial"/>
              </a:rPr>
              <a:t> </a:t>
            </a:r>
            <a:r>
              <a:rPr sz="3400" dirty="0">
                <a:latin typeface="+mj-lt"/>
                <a:cs typeface="Arial"/>
              </a:rPr>
              <a:t>Data</a:t>
            </a:r>
          </a:p>
        </p:txBody>
      </p:sp>
      <p:sp>
        <p:nvSpPr>
          <p:cNvPr id="3" name="object 3"/>
          <p:cNvSpPr/>
          <p:nvPr/>
        </p:nvSpPr>
        <p:spPr>
          <a:xfrm>
            <a:off x="946224" y="1624652"/>
            <a:ext cx="3294539" cy="3301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7544" y="5347915"/>
            <a:ext cx="8533565" cy="848278"/>
          </a:xfrm>
          <a:prstGeom prst="rect">
            <a:avLst/>
          </a:prstGeom>
        </p:spPr>
        <p:txBody>
          <a:bodyPr vert="horz" wrap="square" lIns="0" tIns="99410" rIns="0" bIns="0" rtlCol="0">
            <a:spAutoFit/>
          </a:bodyPr>
          <a:lstStyle/>
          <a:p>
            <a:pPr marL="286911" indent="-261743">
              <a:spcBef>
                <a:spcPts val="783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288169" algn="l"/>
              </a:tabLst>
            </a:pPr>
            <a:r>
              <a:rPr sz="2180" spc="-10" dirty="0">
                <a:latin typeface="+mn-lt"/>
                <a:cs typeface="Arial"/>
              </a:rPr>
              <a:t>Spatial probability distribution could </a:t>
            </a:r>
            <a:r>
              <a:rPr sz="2180" spc="-20" dirty="0">
                <a:latin typeface="+mn-lt"/>
                <a:cs typeface="Arial"/>
              </a:rPr>
              <a:t>be </a:t>
            </a:r>
            <a:r>
              <a:rPr sz="2180" spc="-10" dirty="0">
                <a:latin typeface="+mn-lt"/>
                <a:cs typeface="Arial"/>
              </a:rPr>
              <a:t>estimated from</a:t>
            </a:r>
            <a:r>
              <a:rPr sz="2180" spc="-89" dirty="0">
                <a:latin typeface="+mn-lt"/>
                <a:cs typeface="Arial"/>
              </a:rPr>
              <a:t> </a:t>
            </a:r>
            <a:r>
              <a:rPr sz="2180" spc="-20" dirty="0">
                <a:latin typeface="+mn-lt"/>
                <a:cs typeface="Arial"/>
              </a:rPr>
              <a:t>this</a:t>
            </a:r>
            <a:r>
              <a:rPr lang="de-DE" sz="2180" spc="-20" dirty="0">
                <a:latin typeface="+mn-lt"/>
                <a:cs typeface="Arial"/>
              </a:rPr>
              <a:t> (e.g., GMM)</a:t>
            </a:r>
            <a:endParaRPr sz="2180" dirty="0">
              <a:latin typeface="+mn-lt"/>
              <a:cs typeface="Arial"/>
            </a:endParaRPr>
          </a:p>
          <a:p>
            <a:pPr marL="286911" indent="-261743">
              <a:spcBef>
                <a:spcPts val="575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288169" algn="l"/>
              </a:tabLst>
            </a:pPr>
            <a:r>
              <a:rPr sz="2180" i="1" spc="-20" dirty="0">
                <a:solidFill>
                  <a:srgbClr val="081BFF"/>
                </a:solidFill>
                <a:latin typeface="+mn-lt"/>
                <a:cs typeface="Arial"/>
              </a:rPr>
              <a:t>Spatiotemporal </a:t>
            </a:r>
            <a:r>
              <a:rPr sz="2180" spc="-10" dirty="0">
                <a:solidFill>
                  <a:srgbClr val="081BFF"/>
                </a:solidFill>
                <a:latin typeface="+mn-lt"/>
                <a:cs typeface="Arial"/>
              </a:rPr>
              <a:t>probability distribution </a:t>
            </a:r>
            <a:r>
              <a:rPr sz="2180" spc="-10" dirty="0">
                <a:latin typeface="+mn-lt"/>
                <a:cs typeface="Arial"/>
              </a:rPr>
              <a:t>is needed</a:t>
            </a:r>
            <a:endParaRPr sz="2180" dirty="0">
              <a:latin typeface="+mn-lt"/>
              <a:cs typeface="Arial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CDC023C-E2CA-3E4E-9371-68FD4A0B6670}"/>
              </a:ext>
            </a:extLst>
          </p:cNvPr>
          <p:cNvSpPr txBox="1">
            <a:spLocks/>
          </p:cNvSpPr>
          <p:nvPr/>
        </p:nvSpPr>
        <p:spPr>
          <a:xfrm>
            <a:off x="7956550" y="6381328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21</a:t>
            </a:fld>
            <a:endParaRPr lang="de-DE" sz="1200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C4B4D13F-0E97-D54A-8FCB-067949C8BDCE}"/>
              </a:ext>
            </a:extLst>
          </p:cNvPr>
          <p:cNvSpPr txBox="1"/>
          <p:nvPr/>
        </p:nvSpPr>
        <p:spPr>
          <a:xfrm>
            <a:off x="4503110" y="1591682"/>
            <a:ext cx="4091635" cy="3012920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000" i="1" spc="-10" dirty="0">
                <a:solidFill>
                  <a:schemeClr val="bg1"/>
                </a:solidFill>
                <a:latin typeface="+mn-lt"/>
                <a:cs typeface="Arial"/>
              </a:rPr>
              <a:t>Cabspotting </a:t>
            </a:r>
            <a:r>
              <a:rPr sz="2000" spc="-10" dirty="0">
                <a:solidFill>
                  <a:schemeClr val="bg1"/>
                </a:solidFill>
                <a:latin typeface="+mn-lt"/>
                <a:cs typeface="Arial"/>
              </a:rPr>
              <a:t>data</a:t>
            </a:r>
            <a:r>
              <a:rPr sz="2000" spc="-20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+mn-lt"/>
                <a:cs typeface="Arial"/>
              </a:rPr>
              <a:t>set:</a:t>
            </a:r>
            <a:endParaRPr sz="2000" dirty="0">
              <a:solidFill>
                <a:schemeClr val="bg1"/>
              </a:solidFill>
              <a:latin typeface="+mn-lt"/>
              <a:cs typeface="Times New Roman"/>
            </a:endParaRPr>
          </a:p>
          <a:p>
            <a:pPr marL="573821" marR="10067" indent="-263001">
              <a:lnSpc>
                <a:spcPct val="102600"/>
              </a:lnSpc>
              <a:buClr>
                <a:srgbClr val="7F7F7F"/>
              </a:buClr>
              <a:buSzPct val="90909"/>
              <a:buFont typeface="Menlo"/>
              <a:buChar char="•"/>
              <a:tabLst>
                <a:tab pos="575079" algn="l"/>
              </a:tabLst>
            </a:pPr>
            <a:r>
              <a:rPr sz="2000" spc="-20" dirty="0">
                <a:solidFill>
                  <a:schemeClr val="bg1"/>
                </a:solidFill>
                <a:latin typeface="+mn-lt"/>
                <a:cs typeface="Arial"/>
              </a:rPr>
              <a:t>GPS </a:t>
            </a:r>
            <a:r>
              <a:rPr sz="2000" spc="-10" dirty="0">
                <a:solidFill>
                  <a:schemeClr val="bg1"/>
                </a:solidFill>
                <a:latin typeface="+mn-lt"/>
                <a:cs typeface="Arial"/>
              </a:rPr>
              <a:t>coordinates collected from </a:t>
            </a:r>
            <a:r>
              <a:rPr sz="2000" spc="-20" dirty="0">
                <a:solidFill>
                  <a:schemeClr val="bg1"/>
                </a:solidFill>
                <a:latin typeface="+mn-lt"/>
                <a:cs typeface="Arial"/>
              </a:rPr>
              <a:t>563 </a:t>
            </a:r>
            <a:r>
              <a:rPr sz="2000" spc="-10" dirty="0">
                <a:solidFill>
                  <a:schemeClr val="bg1"/>
                </a:solidFill>
                <a:latin typeface="+mn-lt"/>
                <a:cs typeface="Arial"/>
              </a:rPr>
              <a:t>cabs in </a:t>
            </a:r>
            <a:r>
              <a:rPr sz="2000" spc="-20" dirty="0">
                <a:solidFill>
                  <a:schemeClr val="bg1"/>
                </a:solidFill>
                <a:latin typeface="+mn-lt"/>
                <a:cs typeface="Arial"/>
              </a:rPr>
              <a:t>San </a:t>
            </a:r>
            <a:r>
              <a:rPr sz="2000" spc="-30" dirty="0">
                <a:solidFill>
                  <a:schemeClr val="bg1"/>
                </a:solidFill>
                <a:latin typeface="+mn-lt"/>
                <a:cs typeface="Arial"/>
              </a:rPr>
              <a:t>Francisco  </a:t>
            </a:r>
            <a:r>
              <a:rPr sz="2000" spc="-40" dirty="0">
                <a:solidFill>
                  <a:schemeClr val="bg1"/>
                </a:solidFill>
                <a:latin typeface="+mn-lt"/>
                <a:cs typeface="Arial"/>
              </a:rPr>
              <a:t>over </a:t>
            </a:r>
            <a:r>
              <a:rPr sz="2000" spc="-20" dirty="0">
                <a:solidFill>
                  <a:schemeClr val="bg1"/>
                </a:solidFill>
                <a:latin typeface="+mn-lt"/>
                <a:cs typeface="Arial"/>
              </a:rPr>
              <a:t>30</a:t>
            </a:r>
            <a:r>
              <a:rPr sz="2000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sz="2000" spc="-30" dirty="0">
                <a:solidFill>
                  <a:schemeClr val="bg1"/>
                </a:solidFill>
                <a:latin typeface="+mn-lt"/>
                <a:cs typeface="Arial"/>
              </a:rPr>
              <a:t>days</a:t>
            </a:r>
            <a:endParaRPr sz="2000" dirty="0">
              <a:solidFill>
                <a:schemeClr val="bg1"/>
              </a:solidFill>
              <a:latin typeface="+mn-lt"/>
              <a:cs typeface="Arial"/>
            </a:endParaRPr>
          </a:p>
          <a:p>
            <a:pPr marL="573821" indent="-263001">
              <a:spcBef>
                <a:spcPts val="662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575079" algn="l"/>
              </a:tabLst>
            </a:pPr>
            <a:r>
              <a:rPr sz="2000" spc="-10" dirty="0">
                <a:solidFill>
                  <a:schemeClr val="bg1"/>
                </a:solidFill>
                <a:latin typeface="+mn-lt"/>
                <a:cs typeface="Arial"/>
              </a:rPr>
              <a:t>Interval </a:t>
            </a:r>
            <a:r>
              <a:rPr sz="2000" spc="-20" dirty="0">
                <a:solidFill>
                  <a:schemeClr val="bg1"/>
                </a:solidFill>
                <a:latin typeface="+mn-lt"/>
                <a:cs typeface="Arial"/>
              </a:rPr>
              <a:t>between measurements </a:t>
            </a:r>
            <a:r>
              <a:rPr sz="2000" i="1" spc="396" dirty="0">
                <a:solidFill>
                  <a:schemeClr val="bg1"/>
                </a:solidFill>
                <a:latin typeface="+mn-lt"/>
                <a:cs typeface="Arial"/>
              </a:rPr>
              <a:t>&lt; </a:t>
            </a:r>
            <a:r>
              <a:rPr sz="2000" spc="-139" dirty="0">
                <a:solidFill>
                  <a:schemeClr val="bg1"/>
                </a:solidFill>
                <a:latin typeface="+mn-lt"/>
                <a:cs typeface="Arial"/>
              </a:rPr>
              <a:t>60</a:t>
            </a:r>
            <a:r>
              <a:rPr sz="2000" spc="-416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+mn-lt"/>
                <a:cs typeface="Arial"/>
              </a:rPr>
              <a:t>seconds</a:t>
            </a:r>
            <a:endParaRPr sz="2000" dirty="0">
              <a:solidFill>
                <a:schemeClr val="bg1"/>
              </a:solidFill>
              <a:latin typeface="+mn-lt"/>
              <a:cs typeface="Arial"/>
            </a:endParaRPr>
          </a:p>
          <a:p>
            <a:pPr marL="573821" indent="-263001">
              <a:spcBef>
                <a:spcPts val="654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575079" algn="l"/>
              </a:tabLst>
            </a:pPr>
            <a:r>
              <a:rPr sz="2000" spc="-109" dirty="0">
                <a:solidFill>
                  <a:schemeClr val="bg1"/>
                </a:solidFill>
                <a:latin typeface="+mn-lt"/>
                <a:cs typeface="Arial"/>
              </a:rPr>
              <a:t>Ten </a:t>
            </a:r>
            <a:r>
              <a:rPr sz="2000" spc="-10" dirty="0">
                <a:solidFill>
                  <a:schemeClr val="bg1"/>
                </a:solidFill>
                <a:latin typeface="+mn-lt"/>
                <a:cs typeface="Arial"/>
              </a:rPr>
              <a:t>taxis selected </a:t>
            </a:r>
            <a:r>
              <a:rPr sz="2000" spc="-40" dirty="0">
                <a:solidFill>
                  <a:schemeClr val="bg1"/>
                </a:solidFill>
                <a:latin typeface="+mn-lt"/>
                <a:cs typeface="Arial"/>
              </a:rPr>
              <a:t>for</a:t>
            </a:r>
            <a:r>
              <a:rPr sz="2000" spc="69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+mn-lt"/>
                <a:cs typeface="Arial"/>
              </a:rPr>
              <a:t>testing</a:t>
            </a:r>
            <a:endParaRPr sz="2000" dirty="0">
              <a:solidFill>
                <a:schemeClr val="bg1"/>
              </a:solidFill>
              <a:latin typeface="+mn-lt"/>
              <a:cs typeface="Arial"/>
            </a:endParaRPr>
          </a:p>
          <a:p>
            <a:pPr marL="573821">
              <a:spcBef>
                <a:spcPts val="69"/>
              </a:spcBef>
            </a:pPr>
            <a:r>
              <a:rPr sz="2000" spc="-10" dirty="0">
                <a:solidFill>
                  <a:schemeClr val="bg1"/>
                </a:solidFill>
                <a:latin typeface="+mn-lt"/>
                <a:cs typeface="Arial"/>
              </a:rPr>
              <a:t>(with regard to </a:t>
            </a:r>
            <a:r>
              <a:rPr sz="2000" spc="-20" dirty="0">
                <a:solidFill>
                  <a:schemeClr val="bg1"/>
                </a:solidFill>
                <a:latin typeface="+mn-lt"/>
                <a:cs typeface="Arial"/>
              </a:rPr>
              <a:t>measurement </a:t>
            </a:r>
            <a:r>
              <a:rPr sz="2000" spc="-40" dirty="0">
                <a:solidFill>
                  <a:schemeClr val="bg1"/>
                </a:solidFill>
                <a:latin typeface="+mn-lt"/>
                <a:cs typeface="Arial"/>
              </a:rPr>
              <a:t>density, </a:t>
            </a:r>
            <a:r>
              <a:rPr sz="2000" spc="-20" dirty="0">
                <a:solidFill>
                  <a:schemeClr val="bg1"/>
                </a:solidFill>
                <a:latin typeface="+mn-lt"/>
                <a:cs typeface="Arial"/>
              </a:rPr>
              <a:t>measurement</a:t>
            </a:r>
            <a:r>
              <a:rPr sz="2000" spc="99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+mn-lt"/>
                <a:cs typeface="Arial"/>
              </a:rPr>
              <a:t>errors)</a:t>
            </a:r>
            <a:endParaRPr sz="2000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E8B1AB-4198-474A-9304-FD118CF812EE}"/>
              </a:ext>
            </a:extLst>
          </p:cNvPr>
          <p:cNvSpPr txBox="1"/>
          <p:nvPr/>
        </p:nvSpPr>
        <p:spPr>
          <a:xfrm>
            <a:off x="3042559" y="6619674"/>
            <a:ext cx="2717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Master Thesis Jonas </a:t>
            </a:r>
            <a:r>
              <a:rPr lang="de-DE" sz="1200" dirty="0" err="1">
                <a:solidFill>
                  <a:schemeClr val="bg1"/>
                </a:solidFill>
              </a:rPr>
              <a:t>Lüthke</a:t>
            </a:r>
            <a:r>
              <a:rPr lang="de-DE" sz="1200" dirty="0">
                <a:solidFill>
                  <a:schemeClr val="bg1"/>
                </a:solidFill>
              </a:rPr>
              <a:t>, TUHH, 2013</a:t>
            </a:r>
          </a:p>
        </p:txBody>
      </p:sp>
    </p:spTree>
    <p:extLst>
      <p:ext uri="{BB962C8B-B14F-4D97-AF65-F5344CB8AC3E}">
        <p14:creationId xmlns:p14="http://schemas.microsoft.com/office/powerpoint/2010/main" val="257458372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277" y="212261"/>
            <a:ext cx="4138707" cy="552443"/>
          </a:xfrm>
          <a:prstGeom prst="rect">
            <a:avLst/>
          </a:prstGeom>
        </p:spPr>
        <p:txBody>
          <a:bodyPr vert="horz" wrap="square" lIns="0" tIns="2894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26"/>
              </a:spcBef>
            </a:pPr>
            <a:r>
              <a:rPr sz="3400" spc="-10" dirty="0">
                <a:latin typeface="+mn-lt"/>
              </a:rPr>
              <a:t>Delay</a:t>
            </a:r>
            <a:r>
              <a:rPr sz="3400" spc="-109" dirty="0">
                <a:latin typeface="+mn-lt"/>
              </a:rPr>
              <a:t> </a:t>
            </a:r>
            <a:r>
              <a:rPr sz="3400" dirty="0">
                <a:latin typeface="+mn-lt"/>
              </a:rPr>
              <a:t>Embedding</a:t>
            </a:r>
            <a:endParaRPr sz="340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812" y="1340768"/>
            <a:ext cx="7421738" cy="2750880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10067">
              <a:lnSpc>
                <a:spcPct val="102600"/>
              </a:lnSpc>
              <a:spcBef>
                <a:spcPts val="109"/>
              </a:spcBef>
            </a:pPr>
            <a:r>
              <a:rPr sz="2000" spc="-20" dirty="0">
                <a:latin typeface="+mn-lt"/>
                <a:cs typeface="Arial"/>
              </a:rPr>
              <a:t>Embed </a:t>
            </a:r>
            <a:r>
              <a:rPr sz="2000" spc="-10" dirty="0">
                <a:latin typeface="+mn-lt"/>
                <a:cs typeface="Arial"/>
              </a:rPr>
              <a:t>location time series in </a:t>
            </a:r>
            <a:r>
              <a:rPr sz="2000" spc="-20" dirty="0">
                <a:latin typeface="+mn-lt"/>
                <a:cs typeface="Arial"/>
              </a:rPr>
              <a:t>2</a:t>
            </a:r>
            <a:r>
              <a:rPr sz="2000" i="1" spc="-20" dirty="0">
                <a:latin typeface="+mn-lt"/>
                <a:cs typeface="Arial"/>
              </a:rPr>
              <a:t>m</a:t>
            </a:r>
            <a:r>
              <a:rPr sz="2000" spc="-20" dirty="0">
                <a:latin typeface="+mn-lt"/>
                <a:cs typeface="Arial"/>
              </a:rPr>
              <a:t>-dimensional </a:t>
            </a:r>
            <a:r>
              <a:rPr sz="2000" spc="-10" dirty="0">
                <a:latin typeface="+mn-lt"/>
                <a:cs typeface="Arial"/>
              </a:rPr>
              <a:t>space using </a:t>
            </a:r>
            <a:r>
              <a:rPr sz="2000" spc="-20" dirty="0">
                <a:latin typeface="+mn-lt"/>
                <a:cs typeface="Arial"/>
              </a:rPr>
              <a:t>a  </a:t>
            </a:r>
            <a:r>
              <a:rPr sz="2000" spc="-30" dirty="0">
                <a:latin typeface="+mn-lt"/>
                <a:cs typeface="Arial"/>
              </a:rPr>
              <a:t>delay</a:t>
            </a:r>
            <a:r>
              <a:rPr sz="2000" spc="-20" dirty="0">
                <a:latin typeface="+mn-lt"/>
                <a:cs typeface="Arial"/>
              </a:rPr>
              <a:t> </a:t>
            </a:r>
            <a:r>
              <a:rPr sz="2000" i="1" spc="50" dirty="0">
                <a:latin typeface="+mn-lt"/>
                <a:cs typeface="Arial"/>
              </a:rPr>
              <a:t>ν</a:t>
            </a:r>
            <a:r>
              <a:rPr sz="2000" spc="50" dirty="0">
                <a:latin typeface="+mn-lt"/>
                <a:cs typeface="Arial"/>
              </a:rPr>
              <a:t>:</a:t>
            </a:r>
            <a:endParaRPr sz="2000" dirty="0">
              <a:latin typeface="+mn-lt"/>
              <a:cs typeface="Arial"/>
            </a:endParaRPr>
          </a:p>
          <a:p>
            <a:pPr>
              <a:spcBef>
                <a:spcPts val="40"/>
              </a:spcBef>
            </a:pPr>
            <a:endParaRPr sz="2000" dirty="0">
              <a:latin typeface="+mn-lt"/>
              <a:cs typeface="Times New Roman"/>
            </a:endParaRPr>
          </a:p>
          <a:p>
            <a:pPr marL="573821" indent="-263001">
              <a:buClr>
                <a:srgbClr val="7F7F7F"/>
              </a:buClr>
              <a:buSzPct val="90909"/>
              <a:buFont typeface="Menlo"/>
              <a:buChar char="•"/>
              <a:tabLst>
                <a:tab pos="575079" algn="l"/>
              </a:tabLst>
            </a:pPr>
            <a:r>
              <a:rPr sz="2000" spc="-20" dirty="0">
                <a:latin typeface="+mn-lt"/>
                <a:cs typeface="Arial"/>
              </a:rPr>
              <a:t>Time </a:t>
            </a:r>
            <a:r>
              <a:rPr sz="2000" spc="-10" dirty="0">
                <a:latin typeface="+mn-lt"/>
                <a:cs typeface="Arial"/>
              </a:rPr>
              <a:t>series is </a:t>
            </a:r>
            <a:r>
              <a:rPr sz="2000" spc="-20" dirty="0">
                <a:latin typeface="+mn-lt"/>
                <a:cs typeface="Arial"/>
              </a:rPr>
              <a:t>iteratively sampled </a:t>
            </a:r>
            <a:r>
              <a:rPr sz="2000" spc="-10" dirty="0">
                <a:latin typeface="+mn-lt"/>
                <a:cs typeface="Arial"/>
              </a:rPr>
              <a:t>using </a:t>
            </a:r>
            <a:r>
              <a:rPr sz="2000" spc="-30" dirty="0">
                <a:latin typeface="+mn-lt"/>
                <a:cs typeface="Arial"/>
              </a:rPr>
              <a:t>delay </a:t>
            </a:r>
            <a:r>
              <a:rPr sz="2000" spc="-10" dirty="0">
                <a:latin typeface="+mn-lt"/>
                <a:cs typeface="Arial"/>
              </a:rPr>
              <a:t>time</a:t>
            </a:r>
            <a:r>
              <a:rPr sz="2000" spc="59" dirty="0">
                <a:latin typeface="+mn-lt"/>
                <a:cs typeface="Arial"/>
              </a:rPr>
              <a:t> </a:t>
            </a:r>
            <a:r>
              <a:rPr sz="2000" i="1" spc="-30" dirty="0">
                <a:latin typeface="+mn-lt"/>
                <a:cs typeface="Arial"/>
              </a:rPr>
              <a:t>ν</a:t>
            </a:r>
            <a:endParaRPr sz="2000" dirty="0">
              <a:latin typeface="+mn-lt"/>
              <a:cs typeface="Arial"/>
            </a:endParaRPr>
          </a:p>
          <a:p>
            <a:pPr marL="573821" marR="362413" indent="-263001">
              <a:lnSpc>
                <a:spcPct val="102600"/>
              </a:lnSpc>
              <a:spcBef>
                <a:spcPts val="595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575079" algn="l"/>
              </a:tabLst>
            </a:pPr>
            <a:r>
              <a:rPr sz="2000" spc="-20" dirty="0">
                <a:latin typeface="+mn-lt"/>
                <a:cs typeface="Arial"/>
              </a:rPr>
              <a:t>Every </a:t>
            </a:r>
            <a:r>
              <a:rPr sz="2000" i="1" spc="69" dirty="0">
                <a:latin typeface="+mn-lt"/>
                <a:cs typeface="Arial"/>
              </a:rPr>
              <a:t>m </a:t>
            </a:r>
            <a:r>
              <a:rPr sz="2000" spc="-10" dirty="0">
                <a:latin typeface="+mn-lt"/>
                <a:cs typeface="Arial"/>
              </a:rPr>
              <a:t>subsequent locations are </a:t>
            </a:r>
            <a:r>
              <a:rPr sz="2000" spc="-20" dirty="0">
                <a:latin typeface="+mn-lt"/>
                <a:cs typeface="Arial"/>
              </a:rPr>
              <a:t>combined </a:t>
            </a:r>
            <a:r>
              <a:rPr sz="2000" spc="-10" dirty="0">
                <a:latin typeface="+mn-lt"/>
                <a:cs typeface="Arial"/>
              </a:rPr>
              <a:t>into</a:t>
            </a:r>
            <a:r>
              <a:rPr sz="2000" spc="-89" dirty="0">
                <a:latin typeface="+mn-lt"/>
                <a:cs typeface="Arial"/>
              </a:rPr>
              <a:t> </a:t>
            </a:r>
            <a:r>
              <a:rPr sz="2000" spc="-20" dirty="0">
                <a:latin typeface="+mn-lt"/>
                <a:cs typeface="Arial"/>
              </a:rPr>
              <a:t>one vector </a:t>
            </a:r>
            <a:r>
              <a:rPr sz="2000" spc="-30" dirty="0">
                <a:latin typeface="+mn-lt"/>
                <a:cs typeface="Arial"/>
              </a:rPr>
              <a:t>(</a:t>
            </a:r>
            <a:r>
              <a:rPr sz="2000" i="1" spc="-30" dirty="0">
                <a:solidFill>
                  <a:srgbClr val="081BFF"/>
                </a:solidFill>
                <a:latin typeface="+mn-lt"/>
                <a:cs typeface="Arial"/>
              </a:rPr>
              <a:t>delay</a:t>
            </a:r>
            <a:r>
              <a:rPr sz="2000" i="1" spc="-10" dirty="0">
                <a:solidFill>
                  <a:srgbClr val="081BFF"/>
                </a:solidFill>
                <a:latin typeface="+mn-lt"/>
                <a:cs typeface="Arial"/>
              </a:rPr>
              <a:t> </a:t>
            </a:r>
            <a:r>
              <a:rPr sz="2000" i="1" spc="-20" dirty="0">
                <a:solidFill>
                  <a:srgbClr val="081BFF"/>
                </a:solidFill>
                <a:latin typeface="+mn-lt"/>
                <a:cs typeface="Arial"/>
              </a:rPr>
              <a:t>vector</a:t>
            </a:r>
            <a:r>
              <a:rPr sz="2000" spc="-20" dirty="0">
                <a:latin typeface="+mn-lt"/>
                <a:cs typeface="Arial"/>
              </a:rPr>
              <a:t>)</a:t>
            </a:r>
            <a:endParaRPr lang="de-DE" sz="2000" spc="-20" dirty="0">
              <a:latin typeface="+mn-lt"/>
              <a:cs typeface="Arial"/>
            </a:endParaRPr>
          </a:p>
          <a:p>
            <a:pPr marL="573821" marR="362413" indent="-263001">
              <a:lnSpc>
                <a:spcPct val="102600"/>
              </a:lnSpc>
              <a:spcBef>
                <a:spcPts val="595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575079" algn="l"/>
              </a:tabLst>
            </a:pPr>
            <a:endParaRPr lang="de-DE" sz="2000" spc="-20" dirty="0">
              <a:latin typeface="+mn-lt"/>
              <a:cs typeface="Arial"/>
            </a:endParaRPr>
          </a:p>
          <a:p>
            <a:pPr marL="310820" marR="362413">
              <a:lnSpc>
                <a:spcPct val="102600"/>
              </a:lnSpc>
              <a:spcBef>
                <a:spcPts val="595"/>
              </a:spcBef>
              <a:buClr>
                <a:srgbClr val="7F7F7F"/>
              </a:buClr>
              <a:buSzPct val="90909"/>
              <a:tabLst>
                <a:tab pos="575079" algn="l"/>
              </a:tabLst>
            </a:pPr>
            <a:r>
              <a:rPr lang="en" sz="2000" dirty="0">
                <a:cs typeface="Arial"/>
              </a:rPr>
              <a:t>Starting </a:t>
            </a:r>
            <a:r>
              <a:rPr lang="en" sz="2000" spc="-10" dirty="0">
                <a:cs typeface="Arial"/>
              </a:rPr>
              <a:t>from </a:t>
            </a:r>
            <a:r>
              <a:rPr lang="en" sz="2000" spc="-20" dirty="0">
                <a:cs typeface="Arial"/>
              </a:rPr>
              <a:t>each </a:t>
            </a:r>
            <a:r>
              <a:rPr lang="en" sz="2000" spc="-10" dirty="0">
                <a:cs typeface="Arial"/>
              </a:rPr>
              <a:t>location </a:t>
            </a:r>
            <a:r>
              <a:rPr lang="en" sz="2000" i="1" spc="109" dirty="0" err="1">
                <a:cs typeface="Arial"/>
              </a:rPr>
              <a:t>x</a:t>
            </a:r>
            <a:r>
              <a:rPr lang="en" sz="2000" i="1" spc="162" baseline="-10416" dirty="0" err="1">
                <a:cs typeface="Arial"/>
              </a:rPr>
              <a:t>n</a:t>
            </a:r>
            <a:r>
              <a:rPr lang="en" sz="2000" spc="109" dirty="0">
                <a:cs typeface="Arial"/>
              </a:rPr>
              <a:t>, </a:t>
            </a:r>
            <a:r>
              <a:rPr lang="en" sz="2000" spc="-20" dirty="0">
                <a:cs typeface="Arial"/>
              </a:rPr>
              <a:t>combine </a:t>
            </a:r>
            <a:r>
              <a:rPr lang="en" sz="2000" i="1" spc="129" dirty="0" err="1">
                <a:cs typeface="Arial"/>
              </a:rPr>
              <a:t>x</a:t>
            </a:r>
            <a:r>
              <a:rPr lang="en" sz="2000" i="1" spc="192" baseline="-10416" dirty="0" err="1">
                <a:cs typeface="Arial"/>
              </a:rPr>
              <a:t>n</a:t>
            </a:r>
            <a:r>
              <a:rPr lang="en" sz="2000" i="1" spc="192" baseline="-10416" dirty="0">
                <a:cs typeface="Arial"/>
              </a:rPr>
              <a:t> </a:t>
            </a:r>
            <a:r>
              <a:rPr lang="en" sz="2000" spc="-10" dirty="0">
                <a:cs typeface="Arial"/>
              </a:rPr>
              <a:t>with </a:t>
            </a:r>
            <a:r>
              <a:rPr lang="en" sz="2000" i="1" spc="69" dirty="0">
                <a:cs typeface="Arial"/>
              </a:rPr>
              <a:t>m</a:t>
            </a:r>
            <a:r>
              <a:rPr lang="en" sz="2000" i="1" spc="-50" dirty="0">
                <a:cs typeface="Arial"/>
              </a:rPr>
              <a:t> </a:t>
            </a:r>
            <a:r>
              <a:rPr lang="en" sz="2000" spc="-10" dirty="0">
                <a:cs typeface="Arial"/>
              </a:rPr>
              <a:t>subsequent  locations if </a:t>
            </a:r>
            <a:r>
              <a:rPr lang="en" sz="2000" spc="-30" dirty="0">
                <a:cs typeface="Arial"/>
              </a:rPr>
              <a:t>they </a:t>
            </a:r>
            <a:r>
              <a:rPr lang="en" sz="2000" spc="-20" dirty="0">
                <a:cs typeface="Arial"/>
              </a:rPr>
              <a:t>were observed </a:t>
            </a:r>
            <a:r>
              <a:rPr lang="en" sz="2000" spc="-10" dirty="0">
                <a:cs typeface="Arial"/>
              </a:rPr>
              <a:t>at </a:t>
            </a:r>
            <a:r>
              <a:rPr lang="en" sz="2000" spc="-20" dirty="0">
                <a:cs typeface="Arial"/>
              </a:rPr>
              <a:t>a </a:t>
            </a:r>
            <a:r>
              <a:rPr lang="en" sz="2000" spc="-10" dirty="0">
                <a:cs typeface="Arial"/>
              </a:rPr>
              <a:t>time interval</a:t>
            </a:r>
            <a:r>
              <a:rPr lang="en" sz="2000" spc="30" dirty="0">
                <a:cs typeface="Arial"/>
              </a:rPr>
              <a:t> </a:t>
            </a:r>
            <a:r>
              <a:rPr lang="en" sz="2000" i="1" spc="20" dirty="0" err="1">
                <a:cs typeface="Arial"/>
              </a:rPr>
              <a:t>ν</a:t>
            </a:r>
            <a:endParaRPr lang="en" sz="2000" dirty="0">
              <a:cs typeface="Arial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500C594-F415-DD49-89C6-55B579336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>
                <a:latin typeface="+mn-lt"/>
              </a:rPr>
              <a:pPr>
                <a:defRPr/>
              </a:pPr>
              <a:t>22</a:t>
            </a:fld>
            <a:endParaRPr lang="de-DE" dirty="0">
              <a:latin typeface="+mn-lt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B3ACBD3-CDB3-4D44-B7C5-D34C37F404FA}"/>
              </a:ext>
            </a:extLst>
          </p:cNvPr>
          <p:cNvSpPr txBox="1"/>
          <p:nvPr/>
        </p:nvSpPr>
        <p:spPr>
          <a:xfrm>
            <a:off x="1208672" y="4395366"/>
            <a:ext cx="179944" cy="26805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585" i="1" spc="119" dirty="0">
                <a:latin typeface="Arial"/>
                <a:cs typeface="Arial"/>
              </a:rPr>
              <a:t>n</a:t>
            </a:r>
            <a:endParaRPr sz="1585">
              <a:latin typeface="Arial"/>
              <a:cs typeface="Arial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41BC8242-1135-084D-B732-74EAAF9DAD9A}"/>
              </a:ext>
            </a:extLst>
          </p:cNvPr>
          <p:cNvSpPr txBox="1"/>
          <p:nvPr/>
        </p:nvSpPr>
        <p:spPr>
          <a:xfrm>
            <a:off x="1980265" y="4240815"/>
            <a:ext cx="578840" cy="26805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  <a:tabLst>
                <a:tab pos="445466" algn="l"/>
              </a:tabLst>
            </a:pPr>
            <a:r>
              <a:rPr sz="1585" spc="-50" dirty="0">
                <a:latin typeface="Arial"/>
                <a:cs typeface="Arial"/>
              </a:rPr>
              <a:t>1	2</a:t>
            </a:r>
            <a:endParaRPr sz="1585">
              <a:latin typeface="Arial"/>
              <a:cs typeface="Arial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6D970006-E673-8B46-A618-81CCCA29B27F}"/>
              </a:ext>
            </a:extLst>
          </p:cNvPr>
          <p:cNvSpPr txBox="1"/>
          <p:nvPr/>
        </p:nvSpPr>
        <p:spPr>
          <a:xfrm>
            <a:off x="1980265" y="4422043"/>
            <a:ext cx="601491" cy="26805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  <a:tabLst>
                <a:tab pos="445466" algn="l"/>
              </a:tabLst>
            </a:pPr>
            <a:r>
              <a:rPr sz="1585" i="1" spc="119" dirty="0">
                <a:latin typeface="Arial"/>
                <a:cs typeface="Arial"/>
              </a:rPr>
              <a:t>n	n</a:t>
            </a:r>
            <a:endParaRPr sz="1585">
              <a:latin typeface="Arial"/>
              <a:cs typeface="Arial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D28DB6A9-EEBB-9347-98DA-6FAD20980732}"/>
              </a:ext>
            </a:extLst>
          </p:cNvPr>
          <p:cNvSpPr txBox="1"/>
          <p:nvPr/>
        </p:nvSpPr>
        <p:spPr>
          <a:xfrm>
            <a:off x="1027722" y="4280203"/>
            <a:ext cx="7088555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b="1" i="1" spc="149" dirty="0">
                <a:latin typeface="Georgia-BoldItalic"/>
                <a:cs typeface="Georgia-BoldItalic"/>
              </a:rPr>
              <a:t>x </a:t>
            </a:r>
            <a:r>
              <a:rPr sz="2180" spc="396" dirty="0">
                <a:latin typeface="Arial"/>
                <a:cs typeface="Arial"/>
              </a:rPr>
              <a:t>= </a:t>
            </a:r>
            <a:r>
              <a:rPr sz="2180" spc="109" dirty="0">
                <a:latin typeface="Arial"/>
                <a:cs typeface="Arial"/>
              </a:rPr>
              <a:t>(</a:t>
            </a:r>
            <a:r>
              <a:rPr sz="2180" i="1" spc="109" dirty="0">
                <a:latin typeface="Arial"/>
                <a:cs typeface="Arial"/>
              </a:rPr>
              <a:t>x</a:t>
            </a:r>
            <a:r>
              <a:rPr lang="de-DE" sz="2180" i="1" spc="109" dirty="0">
                <a:latin typeface="Arial"/>
                <a:cs typeface="Arial"/>
              </a:rPr>
              <a:t>   </a:t>
            </a:r>
            <a:r>
              <a:rPr sz="2180" i="1" spc="-10" dirty="0">
                <a:latin typeface="Arial"/>
                <a:cs typeface="Arial"/>
              </a:rPr>
              <a:t>,</a:t>
            </a:r>
            <a:r>
              <a:rPr sz="2180" i="1" spc="129" dirty="0">
                <a:latin typeface="Arial"/>
                <a:cs typeface="Arial"/>
              </a:rPr>
              <a:t>x</a:t>
            </a:r>
            <a:r>
              <a:rPr lang="de-DE" sz="2180" i="1" spc="129" dirty="0">
                <a:latin typeface="Arial"/>
                <a:cs typeface="Arial"/>
              </a:rPr>
              <a:t>   </a:t>
            </a:r>
            <a:r>
              <a:rPr sz="2180" spc="99" dirty="0">
                <a:latin typeface="Arial"/>
                <a:cs typeface="Arial"/>
              </a:rPr>
              <a:t>) </a:t>
            </a:r>
            <a:r>
              <a:rPr sz="2180" i="1" spc="-10" dirty="0">
                <a:latin typeface="Arial"/>
                <a:cs typeface="Arial"/>
              </a:rPr>
              <a:t>location data </a:t>
            </a:r>
            <a:r>
              <a:rPr sz="2180" i="1" spc="-20" dirty="0">
                <a:latin typeface="Arial"/>
                <a:cs typeface="Arial"/>
              </a:rPr>
              <a:t>points, </a:t>
            </a:r>
            <a:r>
              <a:rPr sz="2180" i="1" spc="-30" dirty="0">
                <a:latin typeface="Arial"/>
                <a:cs typeface="Arial"/>
              </a:rPr>
              <a:t>index </a:t>
            </a:r>
            <a:r>
              <a:rPr sz="2180" i="1" spc="69" dirty="0">
                <a:latin typeface="Arial"/>
                <a:cs typeface="Arial"/>
              </a:rPr>
              <a:t>n </a:t>
            </a:r>
            <a:r>
              <a:rPr sz="2180" i="1" spc="109" dirty="0">
                <a:latin typeface="Menlo"/>
                <a:cs typeface="Menlo"/>
              </a:rPr>
              <a:t>∈</a:t>
            </a:r>
            <a:r>
              <a:rPr sz="2180" i="1" spc="-634" dirty="0">
                <a:latin typeface="Menlo"/>
                <a:cs typeface="Menlo"/>
              </a:rPr>
              <a:t> </a:t>
            </a:r>
            <a:r>
              <a:rPr sz="2180" i="1" spc="-238" dirty="0">
                <a:latin typeface="Menlo"/>
                <a:cs typeface="Menlo"/>
              </a:rPr>
              <a:t>{</a:t>
            </a:r>
            <a:endParaRPr sz="2180" dirty="0">
              <a:latin typeface="Menlo"/>
              <a:cs typeface="Menlo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37577920-94AA-264B-A614-41118E38621C}"/>
              </a:ext>
            </a:extLst>
          </p:cNvPr>
          <p:cNvSpPr txBox="1"/>
          <p:nvPr/>
        </p:nvSpPr>
        <p:spPr>
          <a:xfrm>
            <a:off x="6678059" y="4280203"/>
            <a:ext cx="1619168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lang="de-DE" sz="2180" spc="-69" dirty="0">
                <a:latin typeface="Arial"/>
                <a:cs typeface="Arial"/>
              </a:rPr>
              <a:t>  </a:t>
            </a:r>
            <a:r>
              <a:rPr sz="2180" spc="-69" dirty="0">
                <a:latin typeface="Arial"/>
                <a:cs typeface="Arial"/>
              </a:rPr>
              <a:t>1</a:t>
            </a:r>
            <a:r>
              <a:rPr sz="2180" i="1" spc="-69" dirty="0">
                <a:latin typeface="Arial"/>
                <a:cs typeface="Arial"/>
              </a:rPr>
              <a:t>,</a:t>
            </a:r>
            <a:r>
              <a:rPr sz="2180" i="1" spc="-277" dirty="0">
                <a:latin typeface="Arial"/>
                <a:cs typeface="Arial"/>
              </a:rPr>
              <a:t> </a:t>
            </a:r>
            <a:r>
              <a:rPr sz="2180" i="1" spc="-10" dirty="0">
                <a:latin typeface="Arial"/>
                <a:cs typeface="Arial"/>
              </a:rPr>
              <a:t>.</a:t>
            </a:r>
            <a:r>
              <a:rPr sz="2180" i="1" spc="-277" dirty="0">
                <a:latin typeface="Arial"/>
                <a:cs typeface="Arial"/>
              </a:rPr>
              <a:t> </a:t>
            </a:r>
            <a:r>
              <a:rPr sz="2180" i="1" spc="-10" dirty="0">
                <a:latin typeface="Arial"/>
                <a:cs typeface="Arial"/>
              </a:rPr>
              <a:t>.</a:t>
            </a:r>
            <a:r>
              <a:rPr sz="2180" i="1" spc="-277" dirty="0">
                <a:latin typeface="Arial"/>
                <a:cs typeface="Arial"/>
              </a:rPr>
              <a:t> </a:t>
            </a:r>
            <a:r>
              <a:rPr sz="2180" i="1" spc="-10" dirty="0">
                <a:latin typeface="Arial"/>
                <a:cs typeface="Arial"/>
              </a:rPr>
              <a:t>.</a:t>
            </a:r>
            <a:r>
              <a:rPr sz="2180" i="1" spc="-277" dirty="0">
                <a:latin typeface="Arial"/>
                <a:cs typeface="Arial"/>
              </a:rPr>
              <a:t> </a:t>
            </a:r>
            <a:r>
              <a:rPr sz="2180" i="1" spc="-10" dirty="0">
                <a:latin typeface="Arial"/>
                <a:cs typeface="Arial"/>
              </a:rPr>
              <a:t>,</a:t>
            </a:r>
            <a:r>
              <a:rPr sz="2180" i="1" spc="-277" dirty="0">
                <a:latin typeface="Arial"/>
                <a:cs typeface="Arial"/>
              </a:rPr>
              <a:t> </a:t>
            </a:r>
            <a:r>
              <a:rPr sz="2180" i="1" spc="149" dirty="0">
                <a:latin typeface="Arial"/>
                <a:cs typeface="Arial"/>
              </a:rPr>
              <a:t>N</a:t>
            </a:r>
            <a:r>
              <a:rPr sz="2180" i="1" spc="-396" dirty="0">
                <a:latin typeface="Arial"/>
                <a:cs typeface="Arial"/>
              </a:rPr>
              <a:t> </a:t>
            </a:r>
            <a:r>
              <a:rPr sz="2180" i="1" spc="-238" dirty="0">
                <a:latin typeface="Menlo"/>
                <a:cs typeface="Menlo"/>
              </a:rPr>
              <a:t>}</a:t>
            </a:r>
            <a:endParaRPr sz="2180" dirty="0">
              <a:latin typeface="Menlo"/>
              <a:cs typeface="Menlo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6738D743-EEC7-C542-927F-F3D0F103C2B7}"/>
              </a:ext>
            </a:extLst>
          </p:cNvPr>
          <p:cNvSpPr txBox="1"/>
          <p:nvPr/>
        </p:nvSpPr>
        <p:spPr>
          <a:xfrm>
            <a:off x="1027721" y="4862692"/>
            <a:ext cx="2265028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  <a:tabLst>
                <a:tab pos="1853593" algn="l"/>
              </a:tabLst>
            </a:pPr>
            <a:r>
              <a:rPr sz="2180" b="1" i="1" spc="-30" dirty="0">
                <a:latin typeface="Georgia-BoldItalic"/>
                <a:cs typeface="Georgia-BoldItalic"/>
              </a:rPr>
              <a:t>δ</a:t>
            </a:r>
            <a:r>
              <a:rPr sz="2378" i="1" spc="-44" baseline="-10416" dirty="0">
                <a:latin typeface="Arial"/>
                <a:cs typeface="Arial"/>
              </a:rPr>
              <a:t>n</a:t>
            </a:r>
            <a:r>
              <a:rPr sz="2378" i="1" spc="371" baseline="-10416" dirty="0">
                <a:latin typeface="Arial"/>
                <a:cs typeface="Arial"/>
              </a:rPr>
              <a:t> </a:t>
            </a:r>
            <a:r>
              <a:rPr sz="2180" spc="396" dirty="0">
                <a:latin typeface="Arial"/>
                <a:cs typeface="Arial"/>
              </a:rPr>
              <a:t>=</a:t>
            </a:r>
            <a:r>
              <a:rPr sz="2180" spc="-10" dirty="0">
                <a:latin typeface="Arial"/>
                <a:cs typeface="Arial"/>
              </a:rPr>
              <a:t> </a:t>
            </a:r>
            <a:r>
              <a:rPr sz="2180" spc="20" dirty="0">
                <a:latin typeface="Arial"/>
                <a:cs typeface="Arial"/>
              </a:rPr>
              <a:t>[</a:t>
            </a:r>
            <a:r>
              <a:rPr sz="2180" i="1" spc="20" dirty="0">
                <a:latin typeface="Arial"/>
                <a:cs typeface="Arial"/>
              </a:rPr>
              <a:t>x</a:t>
            </a:r>
            <a:r>
              <a:rPr sz="2378" spc="30" baseline="31250" dirty="0">
                <a:latin typeface="Arial"/>
                <a:cs typeface="Arial"/>
              </a:rPr>
              <a:t>1	</a:t>
            </a:r>
            <a:r>
              <a:rPr sz="2180" i="1" spc="-10" dirty="0">
                <a:latin typeface="Arial"/>
                <a:cs typeface="Arial"/>
              </a:rPr>
              <a:t>,</a:t>
            </a:r>
            <a:r>
              <a:rPr sz="2180" i="1" spc="-377" dirty="0">
                <a:latin typeface="Arial"/>
                <a:cs typeface="Arial"/>
              </a:rPr>
              <a:t> </a:t>
            </a:r>
            <a:r>
              <a:rPr sz="2180" i="1" spc="50" dirty="0">
                <a:latin typeface="Arial"/>
                <a:cs typeface="Arial"/>
              </a:rPr>
              <a:t>x</a:t>
            </a:r>
            <a:r>
              <a:rPr sz="2378" spc="73" baseline="31250" dirty="0">
                <a:latin typeface="Arial"/>
                <a:cs typeface="Arial"/>
              </a:rPr>
              <a:t>2</a:t>
            </a:r>
            <a:endParaRPr sz="2378" baseline="31250">
              <a:latin typeface="Arial"/>
              <a:cs typeface="Arial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A4E4E7C9-D649-484D-B565-DDF1F3925B14}"/>
              </a:ext>
            </a:extLst>
          </p:cNvPr>
          <p:cNvSpPr txBox="1"/>
          <p:nvPr/>
        </p:nvSpPr>
        <p:spPr>
          <a:xfrm>
            <a:off x="1922683" y="5017671"/>
            <a:ext cx="6193593" cy="268120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  <a:tabLst>
                <a:tab pos="1236987" algn="l"/>
                <a:tab pos="2451323" algn="l"/>
                <a:tab pos="3664401" algn="l"/>
                <a:tab pos="5365730" algn="l"/>
                <a:tab pos="5786029" algn="l"/>
              </a:tabLst>
            </a:pPr>
            <a:r>
              <a:rPr sz="1585" i="1" spc="119" dirty="0">
                <a:latin typeface="Arial"/>
                <a:cs typeface="Arial"/>
              </a:rPr>
              <a:t>n</a:t>
            </a:r>
            <a:r>
              <a:rPr sz="1585" i="1" spc="347" dirty="0">
                <a:latin typeface="Menlo"/>
                <a:cs typeface="Menlo"/>
              </a:rPr>
              <a:t>−</a:t>
            </a:r>
            <a:r>
              <a:rPr sz="1585" spc="109" dirty="0">
                <a:latin typeface="Arial"/>
                <a:cs typeface="Arial"/>
              </a:rPr>
              <a:t>(</a:t>
            </a:r>
            <a:r>
              <a:rPr sz="1585" i="1" spc="149" dirty="0">
                <a:latin typeface="Arial"/>
                <a:cs typeface="Arial"/>
              </a:rPr>
              <a:t>m</a:t>
            </a:r>
            <a:r>
              <a:rPr sz="1585" i="1" spc="347" dirty="0">
                <a:latin typeface="Menlo"/>
                <a:cs typeface="Menlo"/>
              </a:rPr>
              <a:t>−</a:t>
            </a:r>
            <a:r>
              <a:rPr sz="1585" spc="30" dirty="0">
                <a:latin typeface="Arial"/>
                <a:cs typeface="Arial"/>
              </a:rPr>
              <a:t>1)	</a:t>
            </a:r>
            <a:r>
              <a:rPr sz="1585" i="1" spc="119" dirty="0">
                <a:latin typeface="Arial"/>
                <a:cs typeface="Arial"/>
              </a:rPr>
              <a:t>n</a:t>
            </a:r>
            <a:r>
              <a:rPr sz="1585" i="1" spc="347" dirty="0">
                <a:latin typeface="Menlo"/>
                <a:cs typeface="Menlo"/>
              </a:rPr>
              <a:t>−</a:t>
            </a:r>
            <a:r>
              <a:rPr sz="1585" spc="109" dirty="0">
                <a:latin typeface="Arial"/>
                <a:cs typeface="Arial"/>
              </a:rPr>
              <a:t>(</a:t>
            </a:r>
            <a:r>
              <a:rPr sz="1585" i="1" spc="149" dirty="0">
                <a:latin typeface="Arial"/>
                <a:cs typeface="Arial"/>
              </a:rPr>
              <a:t>m</a:t>
            </a:r>
            <a:r>
              <a:rPr sz="1585" i="1" spc="347" dirty="0">
                <a:latin typeface="Menlo"/>
                <a:cs typeface="Menlo"/>
              </a:rPr>
              <a:t>−</a:t>
            </a:r>
            <a:r>
              <a:rPr sz="1585" spc="30" dirty="0">
                <a:latin typeface="Arial"/>
                <a:cs typeface="Arial"/>
              </a:rPr>
              <a:t>1)	</a:t>
            </a:r>
            <a:r>
              <a:rPr sz="1585" i="1" spc="119" dirty="0">
                <a:latin typeface="Arial"/>
                <a:cs typeface="Arial"/>
              </a:rPr>
              <a:t>n</a:t>
            </a:r>
            <a:r>
              <a:rPr sz="1585" i="1" spc="347" dirty="0">
                <a:latin typeface="Menlo"/>
                <a:cs typeface="Menlo"/>
              </a:rPr>
              <a:t>−</a:t>
            </a:r>
            <a:r>
              <a:rPr sz="1585" spc="109" dirty="0">
                <a:latin typeface="Arial"/>
                <a:cs typeface="Arial"/>
              </a:rPr>
              <a:t>(</a:t>
            </a:r>
            <a:r>
              <a:rPr sz="1585" i="1" spc="149" dirty="0">
                <a:latin typeface="Arial"/>
                <a:cs typeface="Arial"/>
              </a:rPr>
              <a:t>m</a:t>
            </a:r>
            <a:r>
              <a:rPr sz="1585" i="1" spc="347" dirty="0">
                <a:latin typeface="Menlo"/>
                <a:cs typeface="Menlo"/>
              </a:rPr>
              <a:t>−</a:t>
            </a:r>
            <a:r>
              <a:rPr sz="1585" spc="30" dirty="0">
                <a:latin typeface="Arial"/>
                <a:cs typeface="Arial"/>
              </a:rPr>
              <a:t>2)	</a:t>
            </a:r>
            <a:r>
              <a:rPr sz="1585" i="1" spc="119" dirty="0">
                <a:latin typeface="Arial"/>
                <a:cs typeface="Arial"/>
              </a:rPr>
              <a:t>n</a:t>
            </a:r>
            <a:r>
              <a:rPr sz="1585" i="1" spc="347" dirty="0">
                <a:latin typeface="Menlo"/>
                <a:cs typeface="Menlo"/>
              </a:rPr>
              <a:t>−</a:t>
            </a:r>
            <a:r>
              <a:rPr sz="1585" spc="109" dirty="0">
                <a:latin typeface="Arial"/>
                <a:cs typeface="Arial"/>
              </a:rPr>
              <a:t>(</a:t>
            </a:r>
            <a:r>
              <a:rPr sz="1585" i="1" spc="149" dirty="0">
                <a:latin typeface="Arial"/>
                <a:cs typeface="Arial"/>
              </a:rPr>
              <a:t>m</a:t>
            </a:r>
            <a:r>
              <a:rPr sz="1585" i="1" spc="347" dirty="0">
                <a:latin typeface="Menlo"/>
                <a:cs typeface="Menlo"/>
              </a:rPr>
              <a:t>−</a:t>
            </a:r>
            <a:r>
              <a:rPr sz="1585" spc="30" dirty="0">
                <a:latin typeface="Arial"/>
                <a:cs typeface="Arial"/>
              </a:rPr>
              <a:t>2)	</a:t>
            </a:r>
            <a:r>
              <a:rPr sz="2378" i="1" spc="176" baseline="3472" dirty="0">
                <a:latin typeface="Arial"/>
                <a:cs typeface="Arial"/>
              </a:rPr>
              <a:t>n	</a:t>
            </a:r>
            <a:r>
              <a:rPr lang="de-DE" sz="2378" i="1" spc="176" baseline="3472" dirty="0">
                <a:latin typeface="Arial"/>
                <a:cs typeface="Arial"/>
              </a:rPr>
              <a:t> </a:t>
            </a:r>
            <a:r>
              <a:rPr sz="2378" i="1" spc="176" baseline="3472" dirty="0">
                <a:latin typeface="Arial"/>
                <a:cs typeface="Arial"/>
              </a:rPr>
              <a:t>n</a:t>
            </a:r>
            <a:endParaRPr sz="2378" baseline="3472" dirty="0">
              <a:latin typeface="Arial"/>
              <a:cs typeface="Arial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ACFB9EF9-204F-654A-98A2-FF7AD64EE5AA}"/>
              </a:ext>
            </a:extLst>
          </p:cNvPr>
          <p:cNvSpPr txBox="1"/>
          <p:nvPr/>
        </p:nvSpPr>
        <p:spPr>
          <a:xfrm>
            <a:off x="4070028" y="4862692"/>
            <a:ext cx="4689540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  <a:tabLst>
                <a:tab pos="1236987" algn="l"/>
                <a:tab pos="2451323" algn="l"/>
              </a:tabLst>
            </a:pPr>
            <a:r>
              <a:rPr sz="2180" i="1" spc="-10" dirty="0">
                <a:latin typeface="Arial"/>
                <a:cs typeface="Arial"/>
              </a:rPr>
              <a:t>,</a:t>
            </a:r>
            <a:r>
              <a:rPr sz="2180" i="1" spc="-248" dirty="0">
                <a:latin typeface="Arial"/>
                <a:cs typeface="Arial"/>
              </a:rPr>
              <a:t> </a:t>
            </a:r>
            <a:r>
              <a:rPr sz="2180" i="1" spc="50" dirty="0">
                <a:latin typeface="Arial"/>
                <a:cs typeface="Arial"/>
              </a:rPr>
              <a:t>x</a:t>
            </a:r>
            <a:r>
              <a:rPr sz="2378" spc="73" baseline="31250" dirty="0">
                <a:latin typeface="Arial"/>
                <a:cs typeface="Arial"/>
              </a:rPr>
              <a:t>1	</a:t>
            </a:r>
            <a:r>
              <a:rPr sz="2180" i="1" spc="-10" dirty="0">
                <a:latin typeface="Arial"/>
                <a:cs typeface="Arial"/>
              </a:rPr>
              <a:t>,</a:t>
            </a:r>
            <a:r>
              <a:rPr sz="2180" i="1" spc="-248" dirty="0">
                <a:latin typeface="Arial"/>
                <a:cs typeface="Arial"/>
              </a:rPr>
              <a:t> </a:t>
            </a:r>
            <a:r>
              <a:rPr sz="2180" i="1" spc="50" dirty="0">
                <a:latin typeface="Arial"/>
                <a:cs typeface="Arial"/>
              </a:rPr>
              <a:t>x</a:t>
            </a:r>
            <a:r>
              <a:rPr sz="2378" spc="73" baseline="31250" dirty="0">
                <a:latin typeface="Arial"/>
                <a:cs typeface="Arial"/>
              </a:rPr>
              <a:t>2	</a:t>
            </a:r>
            <a:r>
              <a:rPr sz="2180" i="1" spc="-10" dirty="0">
                <a:latin typeface="Arial"/>
                <a:cs typeface="Arial"/>
              </a:rPr>
              <a:t>,</a:t>
            </a:r>
            <a:r>
              <a:rPr sz="2180" i="1" spc="-277" dirty="0">
                <a:latin typeface="Arial"/>
                <a:cs typeface="Arial"/>
              </a:rPr>
              <a:t> </a:t>
            </a:r>
            <a:r>
              <a:rPr sz="2180" i="1" spc="-10" dirty="0">
                <a:latin typeface="Arial"/>
                <a:cs typeface="Arial"/>
              </a:rPr>
              <a:t>.</a:t>
            </a:r>
            <a:r>
              <a:rPr sz="2180" i="1" spc="-277" dirty="0">
                <a:latin typeface="Arial"/>
                <a:cs typeface="Arial"/>
              </a:rPr>
              <a:t> </a:t>
            </a:r>
            <a:r>
              <a:rPr sz="2180" i="1" spc="-10" dirty="0">
                <a:latin typeface="Arial"/>
                <a:cs typeface="Arial"/>
              </a:rPr>
              <a:t>.</a:t>
            </a:r>
            <a:r>
              <a:rPr sz="2180" i="1" spc="-277" dirty="0">
                <a:latin typeface="Arial"/>
                <a:cs typeface="Arial"/>
              </a:rPr>
              <a:t> </a:t>
            </a:r>
            <a:r>
              <a:rPr sz="2180" i="1" spc="-10" dirty="0">
                <a:latin typeface="Arial"/>
                <a:cs typeface="Arial"/>
              </a:rPr>
              <a:t>.</a:t>
            </a:r>
            <a:r>
              <a:rPr sz="2180" i="1" spc="-277" dirty="0">
                <a:latin typeface="Arial"/>
                <a:cs typeface="Arial"/>
              </a:rPr>
              <a:t> </a:t>
            </a:r>
            <a:r>
              <a:rPr sz="2180" i="1" spc="-10" dirty="0">
                <a:latin typeface="Arial"/>
                <a:cs typeface="Arial"/>
              </a:rPr>
              <a:t>,</a:t>
            </a:r>
            <a:r>
              <a:rPr sz="2180" i="1" spc="50" dirty="0">
                <a:latin typeface="Arial"/>
                <a:cs typeface="Arial"/>
              </a:rPr>
              <a:t>x</a:t>
            </a:r>
            <a:r>
              <a:rPr sz="2378" spc="73" baseline="31250" dirty="0">
                <a:latin typeface="Arial"/>
                <a:cs typeface="Arial"/>
              </a:rPr>
              <a:t>1</a:t>
            </a:r>
            <a:r>
              <a:rPr lang="de-DE" sz="2378" spc="73" baseline="31250" dirty="0">
                <a:latin typeface="Arial"/>
                <a:cs typeface="Arial"/>
              </a:rPr>
              <a:t>  </a:t>
            </a:r>
            <a:r>
              <a:rPr sz="2378" spc="-281" baseline="31250" dirty="0">
                <a:latin typeface="Arial"/>
                <a:cs typeface="Arial"/>
              </a:rPr>
              <a:t> </a:t>
            </a:r>
            <a:r>
              <a:rPr sz="2180" i="1" spc="-10" dirty="0">
                <a:latin typeface="Arial"/>
                <a:cs typeface="Arial"/>
              </a:rPr>
              <a:t>,</a:t>
            </a:r>
            <a:r>
              <a:rPr sz="2180" i="1" spc="-277" dirty="0">
                <a:latin typeface="Arial"/>
                <a:cs typeface="Arial"/>
              </a:rPr>
              <a:t> </a:t>
            </a:r>
            <a:r>
              <a:rPr sz="2180" i="1" spc="50" dirty="0">
                <a:latin typeface="Arial"/>
                <a:cs typeface="Arial"/>
              </a:rPr>
              <a:t>x</a:t>
            </a:r>
            <a:r>
              <a:rPr sz="2378" spc="73" baseline="31250" dirty="0">
                <a:latin typeface="Arial"/>
                <a:cs typeface="Arial"/>
              </a:rPr>
              <a:t>2</a:t>
            </a:r>
            <a:r>
              <a:rPr sz="2378" spc="-281" baseline="31250" dirty="0">
                <a:latin typeface="Arial"/>
                <a:cs typeface="Arial"/>
              </a:rPr>
              <a:t> </a:t>
            </a:r>
            <a:r>
              <a:rPr sz="2180" spc="-10" dirty="0">
                <a:latin typeface="Arial"/>
                <a:cs typeface="Arial"/>
              </a:rPr>
              <a:t>]</a:t>
            </a:r>
            <a:endParaRPr sz="2180" dirty="0">
              <a:latin typeface="Arial"/>
              <a:cs typeface="Arial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D2C7B406-15DC-8B44-A6B3-F2742764773D}"/>
              </a:ext>
            </a:extLst>
          </p:cNvPr>
          <p:cNvSpPr txBox="1"/>
          <p:nvPr/>
        </p:nvSpPr>
        <p:spPr>
          <a:xfrm>
            <a:off x="612642" y="5583375"/>
            <a:ext cx="1635853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-40" dirty="0">
                <a:latin typeface="+mn-lt"/>
                <a:cs typeface="Arial"/>
              </a:rPr>
              <a:t>For</a:t>
            </a:r>
            <a:r>
              <a:rPr sz="2180" spc="-129" dirty="0">
                <a:latin typeface="+mn-lt"/>
                <a:cs typeface="Arial"/>
              </a:rPr>
              <a:t> </a:t>
            </a:r>
            <a:r>
              <a:rPr sz="2180" spc="-20" dirty="0">
                <a:latin typeface="+mn-lt"/>
                <a:cs typeface="Arial"/>
              </a:rPr>
              <a:t>example:</a:t>
            </a:r>
            <a:endParaRPr sz="2180" dirty="0">
              <a:latin typeface="+mn-lt"/>
              <a:cs typeface="Arial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4B903A65-BC65-3F46-91CB-854CBDC32F4D}"/>
              </a:ext>
            </a:extLst>
          </p:cNvPr>
          <p:cNvSpPr txBox="1"/>
          <p:nvPr/>
        </p:nvSpPr>
        <p:spPr>
          <a:xfrm>
            <a:off x="2435385" y="5599370"/>
            <a:ext cx="5376975" cy="3306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000" i="1" spc="69" dirty="0">
                <a:latin typeface="Arial"/>
                <a:cs typeface="Arial"/>
              </a:rPr>
              <a:t>m </a:t>
            </a:r>
            <a:r>
              <a:rPr sz="2000" spc="396" dirty="0">
                <a:latin typeface="Arial"/>
                <a:cs typeface="Arial"/>
              </a:rPr>
              <a:t>= </a:t>
            </a:r>
            <a:r>
              <a:rPr sz="2000" spc="-139" dirty="0">
                <a:latin typeface="Arial"/>
                <a:cs typeface="Arial"/>
              </a:rPr>
              <a:t>2 </a:t>
            </a:r>
            <a:r>
              <a:rPr sz="2000" spc="-10" dirty="0">
                <a:latin typeface="Arial"/>
                <a:cs typeface="Arial"/>
              </a:rPr>
              <a:t>: </a:t>
            </a:r>
            <a:r>
              <a:rPr sz="2000" b="1" i="1" spc="-30" dirty="0">
                <a:latin typeface="Georgia-BoldItalic"/>
                <a:cs typeface="Georgia-BoldItalic"/>
              </a:rPr>
              <a:t>δ</a:t>
            </a:r>
            <a:r>
              <a:rPr sz="2000" i="1" spc="-44" baseline="-10416" dirty="0">
                <a:latin typeface="Arial"/>
                <a:cs typeface="Arial"/>
              </a:rPr>
              <a:t>n </a:t>
            </a:r>
            <a:r>
              <a:rPr sz="2000" spc="396" dirty="0">
                <a:latin typeface="Arial"/>
                <a:cs typeface="Arial"/>
              </a:rPr>
              <a:t>=</a:t>
            </a:r>
            <a:r>
              <a:rPr sz="2000" spc="-248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[</a:t>
            </a:r>
            <a:r>
              <a:rPr sz="2000" i="1" spc="20" dirty="0">
                <a:latin typeface="Arial"/>
                <a:cs typeface="Arial"/>
              </a:rPr>
              <a:t>x</a:t>
            </a:r>
            <a:r>
              <a:rPr sz="2000" spc="30" baseline="31250" dirty="0">
                <a:latin typeface="Arial"/>
                <a:cs typeface="Arial"/>
              </a:rPr>
              <a:t>1</a:t>
            </a:r>
            <a:endParaRPr sz="2000" baseline="31250" dirty="0">
              <a:latin typeface="Arial"/>
              <a:cs typeface="Arial"/>
            </a:endParaRP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BBD4D873-C868-D848-9D33-05A43A80946D}"/>
              </a:ext>
            </a:extLst>
          </p:cNvPr>
          <p:cNvSpPr txBox="1"/>
          <p:nvPr/>
        </p:nvSpPr>
        <p:spPr>
          <a:xfrm>
            <a:off x="4139952" y="5732283"/>
            <a:ext cx="2261052" cy="26805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  <a:tabLst>
                <a:tab pos="717276" algn="l"/>
                <a:tab pos="1410643" algn="l"/>
                <a:tab pos="1830942" algn="l"/>
              </a:tabLst>
            </a:pPr>
            <a:r>
              <a:rPr sz="1585" i="1" spc="119" dirty="0">
                <a:latin typeface="Arial"/>
                <a:cs typeface="Arial"/>
              </a:rPr>
              <a:t>n</a:t>
            </a:r>
            <a:r>
              <a:rPr sz="1585" i="1" spc="347" dirty="0">
                <a:latin typeface="Menlo"/>
                <a:cs typeface="Menlo"/>
              </a:rPr>
              <a:t>−</a:t>
            </a:r>
            <a:r>
              <a:rPr sz="1585" spc="-50" dirty="0">
                <a:latin typeface="Arial"/>
                <a:cs typeface="Arial"/>
              </a:rPr>
              <a:t>1	</a:t>
            </a:r>
            <a:r>
              <a:rPr sz="1585" i="1" spc="119" dirty="0">
                <a:latin typeface="Arial"/>
                <a:cs typeface="Arial"/>
              </a:rPr>
              <a:t>n</a:t>
            </a:r>
            <a:r>
              <a:rPr sz="1585" i="1" spc="347" dirty="0">
                <a:latin typeface="Menlo"/>
                <a:cs typeface="Menlo"/>
              </a:rPr>
              <a:t>−</a:t>
            </a:r>
            <a:r>
              <a:rPr sz="1585" spc="-50" dirty="0">
                <a:latin typeface="Arial"/>
                <a:cs typeface="Arial"/>
              </a:rPr>
              <a:t>1	</a:t>
            </a:r>
            <a:r>
              <a:rPr sz="1585" i="1" spc="119" dirty="0">
                <a:latin typeface="Arial"/>
                <a:cs typeface="Arial"/>
              </a:rPr>
              <a:t>n	n</a:t>
            </a:r>
            <a:endParaRPr sz="1585" dirty="0">
              <a:latin typeface="Arial"/>
              <a:cs typeface="Arial"/>
            </a:endParaRPr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BE7DF7D4-C3B7-9A4B-8AD6-6DDCE79147DD}"/>
              </a:ext>
            </a:extLst>
          </p:cNvPr>
          <p:cNvSpPr txBox="1"/>
          <p:nvPr/>
        </p:nvSpPr>
        <p:spPr>
          <a:xfrm>
            <a:off x="4554125" y="5590443"/>
            <a:ext cx="2261052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  <a:tabLst>
                <a:tab pos="717276" algn="l"/>
              </a:tabLst>
            </a:pPr>
            <a:r>
              <a:rPr sz="2180" i="1" spc="-10" dirty="0">
                <a:latin typeface="Arial"/>
                <a:cs typeface="Arial"/>
              </a:rPr>
              <a:t>,</a:t>
            </a:r>
            <a:r>
              <a:rPr sz="2180" i="1" spc="-248" dirty="0">
                <a:latin typeface="Arial"/>
                <a:cs typeface="Arial"/>
              </a:rPr>
              <a:t> </a:t>
            </a:r>
            <a:r>
              <a:rPr sz="2180" i="1" spc="50" dirty="0">
                <a:latin typeface="Arial"/>
                <a:cs typeface="Arial"/>
              </a:rPr>
              <a:t>x</a:t>
            </a:r>
            <a:r>
              <a:rPr sz="2378" spc="73" baseline="31250" dirty="0">
                <a:latin typeface="Arial"/>
                <a:cs typeface="Arial"/>
              </a:rPr>
              <a:t>2	</a:t>
            </a:r>
            <a:r>
              <a:rPr sz="2180" i="1" spc="-10" dirty="0">
                <a:latin typeface="Arial"/>
                <a:cs typeface="Arial"/>
              </a:rPr>
              <a:t>,</a:t>
            </a:r>
            <a:r>
              <a:rPr sz="2180" i="1" spc="-297" dirty="0">
                <a:latin typeface="Arial"/>
                <a:cs typeface="Arial"/>
              </a:rPr>
              <a:t> </a:t>
            </a:r>
            <a:r>
              <a:rPr sz="2180" i="1" spc="50" dirty="0">
                <a:latin typeface="Arial"/>
                <a:cs typeface="Arial"/>
              </a:rPr>
              <a:t>x</a:t>
            </a:r>
            <a:r>
              <a:rPr sz="2378" spc="73" baseline="31250" dirty="0">
                <a:latin typeface="Arial"/>
                <a:cs typeface="Arial"/>
              </a:rPr>
              <a:t>1</a:t>
            </a:r>
            <a:r>
              <a:rPr sz="2378" spc="-311" baseline="31250" dirty="0">
                <a:latin typeface="Arial"/>
                <a:cs typeface="Arial"/>
              </a:rPr>
              <a:t> </a:t>
            </a:r>
            <a:r>
              <a:rPr sz="2180" i="1" spc="-10" dirty="0">
                <a:latin typeface="Arial"/>
                <a:cs typeface="Arial"/>
              </a:rPr>
              <a:t>,</a:t>
            </a:r>
            <a:r>
              <a:rPr sz="2180" i="1" spc="-297" dirty="0">
                <a:latin typeface="Arial"/>
                <a:cs typeface="Arial"/>
              </a:rPr>
              <a:t> </a:t>
            </a:r>
            <a:r>
              <a:rPr sz="2180" i="1" spc="50" dirty="0">
                <a:latin typeface="Arial"/>
                <a:cs typeface="Arial"/>
              </a:rPr>
              <a:t>x</a:t>
            </a:r>
            <a:r>
              <a:rPr sz="2378" spc="73" baseline="31250" dirty="0">
                <a:latin typeface="Arial"/>
                <a:cs typeface="Arial"/>
              </a:rPr>
              <a:t>2</a:t>
            </a:r>
            <a:r>
              <a:rPr sz="2378" spc="-311" baseline="31250" dirty="0">
                <a:latin typeface="Arial"/>
                <a:cs typeface="Arial"/>
              </a:rPr>
              <a:t> </a:t>
            </a:r>
            <a:r>
              <a:rPr sz="2180" spc="-10" dirty="0">
                <a:latin typeface="Arial"/>
                <a:cs typeface="Arial"/>
              </a:rPr>
              <a:t>]</a:t>
            </a:r>
            <a:endParaRPr sz="2180" dirty="0">
              <a:latin typeface="Arial"/>
              <a:cs typeface="Arial"/>
            </a:endParaRPr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FF187482-C105-7F4D-8222-C9E2CDE13DC7}"/>
              </a:ext>
            </a:extLst>
          </p:cNvPr>
          <p:cNvSpPr txBox="1"/>
          <p:nvPr/>
        </p:nvSpPr>
        <p:spPr>
          <a:xfrm>
            <a:off x="2368442" y="6407424"/>
            <a:ext cx="4579822" cy="238315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1400" spc="-10" dirty="0">
                <a:latin typeface="+mn-lt"/>
                <a:cs typeface="Arial"/>
              </a:rPr>
              <a:t>Note: Prior sampling with </a:t>
            </a:r>
            <a:r>
              <a:rPr sz="1400" spc="-30" dirty="0">
                <a:latin typeface="+mn-lt"/>
                <a:cs typeface="Arial"/>
              </a:rPr>
              <a:t>delay </a:t>
            </a:r>
            <a:r>
              <a:rPr sz="1400" i="1" spc="-30" dirty="0">
                <a:latin typeface="+mn-lt"/>
                <a:cs typeface="Arial"/>
              </a:rPr>
              <a:t>ν </a:t>
            </a:r>
            <a:r>
              <a:rPr sz="1400" spc="-10" dirty="0">
                <a:latin typeface="+mn-lt"/>
                <a:cs typeface="Arial"/>
              </a:rPr>
              <a:t>is omitted </a:t>
            </a:r>
            <a:r>
              <a:rPr sz="1400" spc="-40" dirty="0">
                <a:latin typeface="+mn-lt"/>
                <a:cs typeface="Arial"/>
              </a:rPr>
              <a:t>for</a:t>
            </a:r>
            <a:r>
              <a:rPr sz="1400" spc="277" dirty="0">
                <a:latin typeface="+mn-lt"/>
                <a:cs typeface="Arial"/>
              </a:rPr>
              <a:t> </a:t>
            </a:r>
            <a:r>
              <a:rPr sz="1400" spc="-10" dirty="0">
                <a:latin typeface="+mn-lt"/>
                <a:cs typeface="Arial"/>
              </a:rPr>
              <a:t>simplification</a:t>
            </a:r>
            <a:endParaRPr sz="1400" dirty="0">
              <a:latin typeface="+mn-lt"/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DFD9A9-15FA-D047-9EE1-A24790983E3D}"/>
              </a:ext>
            </a:extLst>
          </p:cNvPr>
          <p:cNvSpPr txBox="1"/>
          <p:nvPr/>
        </p:nvSpPr>
        <p:spPr>
          <a:xfrm>
            <a:off x="3042559" y="6619674"/>
            <a:ext cx="2717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Master Thesis Jonas </a:t>
            </a:r>
            <a:r>
              <a:rPr lang="de-DE" sz="1200" dirty="0" err="1">
                <a:solidFill>
                  <a:schemeClr val="bg1"/>
                </a:solidFill>
              </a:rPr>
              <a:t>Lüthke</a:t>
            </a:r>
            <a:r>
              <a:rPr lang="de-DE" sz="1200" dirty="0">
                <a:solidFill>
                  <a:schemeClr val="bg1"/>
                </a:solidFill>
              </a:rPr>
              <a:t>, TUHH, 2013</a:t>
            </a:r>
          </a:p>
        </p:txBody>
      </p:sp>
    </p:spTree>
    <p:extLst>
      <p:ext uri="{BB962C8B-B14F-4D97-AF65-F5344CB8AC3E}">
        <p14:creationId xmlns:p14="http://schemas.microsoft.com/office/powerpoint/2010/main" val="900748080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528" y="188640"/>
            <a:ext cx="8641085" cy="552443"/>
          </a:xfrm>
          <a:prstGeom prst="rect">
            <a:avLst/>
          </a:prstGeom>
        </p:spPr>
        <p:txBody>
          <a:bodyPr vert="horz" wrap="square" lIns="0" tIns="2894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26"/>
              </a:spcBef>
            </a:pPr>
            <a:r>
              <a:rPr sz="3400" spc="-10" dirty="0">
                <a:latin typeface="+mn-lt"/>
              </a:rPr>
              <a:t>Delay</a:t>
            </a:r>
            <a:r>
              <a:rPr sz="3400" spc="-109" dirty="0">
                <a:latin typeface="+mn-lt"/>
              </a:rPr>
              <a:t> </a:t>
            </a:r>
            <a:r>
              <a:rPr sz="3400" dirty="0">
                <a:latin typeface="+mn-lt"/>
              </a:rPr>
              <a:t>Embedding</a:t>
            </a:r>
            <a:r>
              <a:rPr lang="de-DE" sz="3400" dirty="0">
                <a:latin typeface="+mn-lt"/>
              </a:rPr>
              <a:t> – </a:t>
            </a:r>
            <a:r>
              <a:rPr lang="de-DE" sz="3400" dirty="0" err="1">
                <a:latin typeface="+mn-lt"/>
              </a:rPr>
              <a:t>Benefits</a:t>
            </a:r>
            <a:endParaRPr sz="3400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5411" y="1340768"/>
            <a:ext cx="7776989" cy="2161021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573821" marR="10067" indent="-263001">
              <a:lnSpc>
                <a:spcPct val="102600"/>
              </a:lnSpc>
              <a:buClr>
                <a:srgbClr val="7F7F7F"/>
              </a:buClr>
              <a:buSzPct val="90909"/>
              <a:buFont typeface="Menlo"/>
              <a:buChar char="•"/>
              <a:tabLst>
                <a:tab pos="575079" algn="l"/>
              </a:tabLst>
            </a:pPr>
            <a:r>
              <a:rPr sz="2400" spc="-10" dirty="0">
                <a:latin typeface="+mn-lt"/>
                <a:cs typeface="Arial"/>
              </a:rPr>
              <a:t>Euclidean distance is </a:t>
            </a:r>
            <a:r>
              <a:rPr sz="2400" spc="-20" dirty="0">
                <a:latin typeface="+mn-lt"/>
                <a:cs typeface="Arial"/>
              </a:rPr>
              <a:t>a measure </a:t>
            </a:r>
            <a:r>
              <a:rPr sz="2400" spc="-40" dirty="0">
                <a:latin typeface="+mn-lt"/>
                <a:cs typeface="Arial"/>
              </a:rPr>
              <a:t>for </a:t>
            </a:r>
            <a:r>
              <a:rPr sz="2400" spc="-10" dirty="0">
                <a:latin typeface="+mn-lt"/>
                <a:cs typeface="Arial"/>
              </a:rPr>
              <a:t>similarity </a:t>
            </a:r>
            <a:r>
              <a:rPr sz="2400" spc="-20" dirty="0">
                <a:latin typeface="+mn-lt"/>
                <a:cs typeface="Arial"/>
              </a:rPr>
              <a:t>between  subsequences</a:t>
            </a:r>
            <a:endParaRPr sz="2400" dirty="0">
              <a:latin typeface="+mn-lt"/>
              <a:cs typeface="Arial"/>
            </a:endParaRPr>
          </a:p>
          <a:p>
            <a:pPr marL="573821" indent="-263001">
              <a:spcBef>
                <a:spcPts val="662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575079" algn="l"/>
              </a:tabLst>
            </a:pPr>
            <a:r>
              <a:rPr sz="2400" spc="-10" dirty="0">
                <a:latin typeface="+mn-lt"/>
                <a:cs typeface="Arial"/>
              </a:rPr>
              <a:t>Similar subsequences are close in </a:t>
            </a:r>
            <a:r>
              <a:rPr sz="2400" spc="-20" dirty="0">
                <a:latin typeface="+mn-lt"/>
                <a:cs typeface="Arial"/>
              </a:rPr>
              <a:t>embedding</a:t>
            </a:r>
            <a:r>
              <a:rPr sz="2400" spc="-69" dirty="0">
                <a:latin typeface="+mn-lt"/>
                <a:cs typeface="Arial"/>
              </a:rPr>
              <a:t> </a:t>
            </a:r>
            <a:r>
              <a:rPr sz="2400" spc="-10" dirty="0">
                <a:latin typeface="+mn-lt"/>
                <a:cs typeface="Arial"/>
              </a:rPr>
              <a:t>space</a:t>
            </a:r>
            <a:endParaRPr sz="2400" dirty="0">
              <a:latin typeface="+mn-lt"/>
              <a:cs typeface="Arial"/>
            </a:endParaRPr>
          </a:p>
          <a:p>
            <a:pPr marL="573821" indent="-263001">
              <a:spcBef>
                <a:spcPts val="654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575079" algn="l"/>
              </a:tabLst>
            </a:pPr>
            <a:r>
              <a:rPr sz="2400" spc="-10" dirty="0">
                <a:latin typeface="+mn-lt"/>
                <a:cs typeface="Arial"/>
              </a:rPr>
              <a:t>Density is </a:t>
            </a:r>
            <a:r>
              <a:rPr sz="2400" spc="-20" dirty="0">
                <a:latin typeface="+mn-lt"/>
                <a:cs typeface="Arial"/>
              </a:rPr>
              <a:t>a measure </a:t>
            </a:r>
            <a:r>
              <a:rPr sz="2400" spc="-40" dirty="0">
                <a:latin typeface="+mn-lt"/>
                <a:cs typeface="Arial"/>
              </a:rPr>
              <a:t>for </a:t>
            </a:r>
            <a:r>
              <a:rPr sz="2400" spc="-20" dirty="0">
                <a:latin typeface="+mn-lt"/>
                <a:cs typeface="Arial"/>
              </a:rPr>
              <a:t>likelihood </a:t>
            </a:r>
            <a:r>
              <a:rPr sz="2400" spc="-10" dirty="0">
                <a:latin typeface="+mn-lt"/>
                <a:cs typeface="Arial"/>
              </a:rPr>
              <a:t>of </a:t>
            </a:r>
            <a:r>
              <a:rPr sz="2400" spc="-20" dirty="0">
                <a:latin typeface="+mn-lt"/>
                <a:cs typeface="Arial"/>
              </a:rPr>
              <a:t>a</a:t>
            </a:r>
            <a:r>
              <a:rPr sz="2400" spc="119" dirty="0">
                <a:latin typeface="+mn-lt"/>
                <a:cs typeface="Arial"/>
              </a:rPr>
              <a:t> </a:t>
            </a:r>
            <a:r>
              <a:rPr sz="2400" spc="-20" dirty="0">
                <a:latin typeface="+mn-lt"/>
                <a:cs typeface="Arial"/>
              </a:rPr>
              <a:t>subsequence</a:t>
            </a:r>
            <a:endParaRPr sz="2400" dirty="0">
              <a:latin typeface="+mn-lt"/>
              <a:cs typeface="Arial"/>
            </a:endParaRPr>
          </a:p>
          <a:p>
            <a:pPr marL="573821" indent="-263001">
              <a:spcBef>
                <a:spcPts val="664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575079" algn="l"/>
              </a:tabLst>
            </a:pPr>
            <a:r>
              <a:rPr sz="2400" spc="-10" dirty="0">
                <a:latin typeface="+mn-lt"/>
                <a:cs typeface="Arial"/>
              </a:rPr>
              <a:t>Mobility patterns can </a:t>
            </a:r>
            <a:r>
              <a:rPr sz="2400" spc="-20" dirty="0">
                <a:latin typeface="+mn-lt"/>
                <a:cs typeface="Arial"/>
              </a:rPr>
              <a:t>be extracted </a:t>
            </a:r>
            <a:r>
              <a:rPr sz="2400" spc="-10" dirty="0">
                <a:latin typeface="+mn-lt"/>
                <a:cs typeface="Arial"/>
              </a:rPr>
              <a:t>in </a:t>
            </a:r>
            <a:r>
              <a:rPr sz="2400" dirty="0">
                <a:latin typeface="+mn-lt"/>
                <a:cs typeface="Arial"/>
              </a:rPr>
              <a:t>terms </a:t>
            </a:r>
            <a:r>
              <a:rPr sz="2400" spc="-10" dirty="0">
                <a:latin typeface="+mn-lt"/>
                <a:cs typeface="Arial"/>
              </a:rPr>
              <a:t>of</a:t>
            </a:r>
            <a:r>
              <a:rPr sz="2400" spc="-59" dirty="0">
                <a:latin typeface="+mn-lt"/>
                <a:cs typeface="Arial"/>
              </a:rPr>
              <a:t> </a:t>
            </a:r>
            <a:r>
              <a:rPr sz="2400" spc="-10" dirty="0">
                <a:latin typeface="+mn-lt"/>
                <a:cs typeface="Arial"/>
              </a:rPr>
              <a:t>density</a:t>
            </a:r>
            <a:endParaRPr sz="2400" dirty="0">
              <a:latin typeface="+mn-lt"/>
              <a:cs typeface="Arial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DA020D1-EF91-B24C-A599-5F905FB26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>
                <a:latin typeface="+mn-lt"/>
              </a:rPr>
              <a:pPr>
                <a:defRPr/>
              </a:pPr>
              <a:t>23</a:t>
            </a:fld>
            <a:endParaRPr lang="de-DE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E5FEF8-3A42-0D45-ADCA-AF8B0263FFF8}"/>
              </a:ext>
            </a:extLst>
          </p:cNvPr>
          <p:cNvSpPr txBox="1"/>
          <p:nvPr/>
        </p:nvSpPr>
        <p:spPr>
          <a:xfrm>
            <a:off x="3042559" y="6619674"/>
            <a:ext cx="2717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Master Thesis Jonas </a:t>
            </a:r>
            <a:r>
              <a:rPr lang="de-DE" sz="1200" dirty="0" err="1">
                <a:solidFill>
                  <a:schemeClr val="bg1"/>
                </a:solidFill>
              </a:rPr>
              <a:t>Lüthke</a:t>
            </a:r>
            <a:r>
              <a:rPr lang="de-DE" sz="1200" dirty="0">
                <a:solidFill>
                  <a:schemeClr val="bg1"/>
                </a:solidFill>
              </a:rPr>
              <a:t>, TUHH, 2013</a:t>
            </a:r>
          </a:p>
        </p:txBody>
      </p:sp>
    </p:spTree>
    <p:extLst>
      <p:ext uri="{BB962C8B-B14F-4D97-AF65-F5344CB8AC3E}">
        <p14:creationId xmlns:p14="http://schemas.microsoft.com/office/powerpoint/2010/main" val="1488386108"/>
      </p:ext>
    </p:extLst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36" y="220329"/>
            <a:ext cx="4732649" cy="552443"/>
          </a:xfrm>
          <a:prstGeom prst="rect">
            <a:avLst/>
          </a:prstGeom>
        </p:spPr>
        <p:txBody>
          <a:bodyPr vert="horz" wrap="square" lIns="0" tIns="2894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26"/>
              </a:spcBef>
            </a:pPr>
            <a:r>
              <a:rPr sz="3400" dirty="0">
                <a:latin typeface="+mn-lt"/>
              </a:rPr>
              <a:t>Prediction</a:t>
            </a:r>
            <a:r>
              <a:rPr sz="3400" spc="-89" dirty="0">
                <a:latin typeface="+mn-lt"/>
              </a:rPr>
              <a:t> </a:t>
            </a:r>
            <a:r>
              <a:rPr sz="3400" dirty="0">
                <a:latin typeface="+mn-lt"/>
              </a:rPr>
              <a:t>Approach</a:t>
            </a:r>
            <a:endParaRPr sz="340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2410" y="1240954"/>
            <a:ext cx="8272203" cy="4564461"/>
          </a:xfrm>
          <a:prstGeom prst="rect">
            <a:avLst/>
          </a:prstGeom>
        </p:spPr>
        <p:txBody>
          <a:bodyPr vert="horz" wrap="square" lIns="0" tIns="67951" rIns="0" bIns="0" rtlCol="0">
            <a:spAutoFit/>
          </a:bodyPr>
          <a:lstStyle/>
          <a:p>
            <a:pPr marL="25168">
              <a:spcBef>
                <a:spcPts val="535"/>
              </a:spcBef>
            </a:pPr>
            <a:r>
              <a:rPr sz="2400" dirty="0">
                <a:latin typeface="+mn-lt"/>
                <a:cs typeface="Arial"/>
              </a:rPr>
              <a:t>Learn </a:t>
            </a:r>
            <a:r>
              <a:rPr sz="2400" spc="-10" dirty="0">
                <a:latin typeface="+mn-lt"/>
                <a:cs typeface="Arial"/>
              </a:rPr>
              <a:t>mobility patterns from large </a:t>
            </a:r>
            <a:r>
              <a:rPr sz="2400" spc="-20" dirty="0">
                <a:latin typeface="+mn-lt"/>
                <a:cs typeface="Arial"/>
              </a:rPr>
              <a:t>amount </a:t>
            </a:r>
            <a:r>
              <a:rPr sz="2400" spc="-10" dirty="0">
                <a:latin typeface="+mn-lt"/>
                <a:cs typeface="Arial"/>
              </a:rPr>
              <a:t>of history</a:t>
            </a:r>
            <a:r>
              <a:rPr sz="2400" dirty="0">
                <a:latin typeface="+mn-lt"/>
                <a:cs typeface="Arial"/>
              </a:rPr>
              <a:t> </a:t>
            </a:r>
            <a:r>
              <a:rPr sz="2400" spc="-10" dirty="0">
                <a:latin typeface="+mn-lt"/>
                <a:cs typeface="Arial"/>
              </a:rPr>
              <a:t>data:</a:t>
            </a:r>
            <a:endParaRPr sz="2400" dirty="0">
              <a:latin typeface="+mn-lt"/>
              <a:cs typeface="Arial"/>
            </a:endParaRPr>
          </a:p>
          <a:p>
            <a:pPr marL="573821" indent="-263001">
              <a:spcBef>
                <a:spcPts val="327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575079" algn="l"/>
              </a:tabLst>
            </a:pPr>
            <a:r>
              <a:rPr sz="2400" spc="-30" dirty="0">
                <a:latin typeface="+mn-lt"/>
                <a:cs typeface="Arial"/>
              </a:rPr>
              <a:t>Delay </a:t>
            </a:r>
            <a:r>
              <a:rPr sz="2400" spc="-20" dirty="0">
                <a:latin typeface="+mn-lt"/>
                <a:cs typeface="Arial"/>
              </a:rPr>
              <a:t>embedding </a:t>
            </a:r>
            <a:r>
              <a:rPr sz="2400" spc="-10" dirty="0">
                <a:latin typeface="+mn-lt"/>
                <a:cs typeface="Arial"/>
              </a:rPr>
              <a:t>to </a:t>
            </a:r>
            <a:r>
              <a:rPr sz="2400" spc="-20" dirty="0">
                <a:latin typeface="+mn-lt"/>
                <a:cs typeface="Arial"/>
              </a:rPr>
              <a:t>map </a:t>
            </a:r>
            <a:r>
              <a:rPr sz="2400" spc="-10" dirty="0">
                <a:latin typeface="+mn-lt"/>
                <a:cs typeface="Arial"/>
              </a:rPr>
              <a:t>mobility patterns to</a:t>
            </a:r>
            <a:r>
              <a:rPr sz="2400" spc="30" dirty="0">
                <a:latin typeface="+mn-lt"/>
                <a:cs typeface="Arial"/>
              </a:rPr>
              <a:t> </a:t>
            </a:r>
            <a:r>
              <a:rPr sz="2400" spc="-10" dirty="0">
                <a:latin typeface="+mn-lt"/>
                <a:cs typeface="Arial"/>
              </a:rPr>
              <a:t>density</a:t>
            </a:r>
            <a:endParaRPr sz="2400" dirty="0">
              <a:latin typeface="+mn-lt"/>
              <a:cs typeface="Arial"/>
            </a:endParaRPr>
          </a:p>
          <a:p>
            <a:pPr marL="573821" indent="-263001">
              <a:spcBef>
                <a:spcPts val="268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575079" algn="l"/>
              </a:tabLst>
            </a:pPr>
            <a:r>
              <a:rPr sz="2400" spc="-10" dirty="0">
                <a:latin typeface="+mn-lt"/>
                <a:cs typeface="Arial"/>
              </a:rPr>
              <a:t>Density estimation </a:t>
            </a:r>
            <a:r>
              <a:rPr sz="2400" spc="-20" dirty="0">
                <a:latin typeface="+mn-lt"/>
                <a:cs typeface="Arial"/>
              </a:rPr>
              <a:t>based on embedding</a:t>
            </a:r>
            <a:r>
              <a:rPr sz="2400" dirty="0">
                <a:latin typeface="+mn-lt"/>
                <a:cs typeface="Arial"/>
              </a:rPr>
              <a:t> </a:t>
            </a:r>
            <a:r>
              <a:rPr sz="2400" spc="-10" dirty="0">
                <a:latin typeface="+mn-lt"/>
                <a:cs typeface="Arial"/>
              </a:rPr>
              <a:t>space</a:t>
            </a:r>
            <a:endParaRPr sz="2400" dirty="0">
              <a:latin typeface="+mn-lt"/>
              <a:cs typeface="Arial"/>
            </a:endParaRPr>
          </a:p>
          <a:p>
            <a:pPr marL="573821">
              <a:spcBef>
                <a:spcPts val="69"/>
              </a:spcBef>
            </a:pPr>
            <a:r>
              <a:rPr lang="de-DE" spc="-69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             </a:t>
            </a:r>
            <a:r>
              <a:rPr spc="-69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P</a:t>
            </a:r>
            <a:r>
              <a:rPr lang="de-DE" spc="17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(</a:t>
            </a:r>
            <a:r>
              <a:rPr spc="178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X</a:t>
            </a:r>
            <a:r>
              <a:rPr spc="268" baseline="-10416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t</a:t>
            </a:r>
            <a:r>
              <a:rPr spc="371" baseline="-10416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pc="396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=</a:t>
            </a:r>
            <a:r>
              <a:rPr spc="-2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pc="5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x,</a:t>
            </a:r>
            <a:r>
              <a:rPr spc="-25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pc="159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X</a:t>
            </a:r>
            <a:r>
              <a:rPr spc="238" baseline="-10416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t</a:t>
            </a:r>
            <a:r>
              <a:rPr spc="238" baseline="-10416" dirty="0">
                <a:solidFill>
                  <a:schemeClr val="accent1">
                    <a:lumMod val="50000"/>
                  </a:schemeClr>
                </a:solidFill>
                <a:latin typeface="+mn-lt"/>
                <a:cs typeface="Menlo"/>
              </a:rPr>
              <a:t>−</a:t>
            </a:r>
            <a:r>
              <a:rPr spc="238" baseline="-10416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spc="159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,</a:t>
            </a:r>
            <a:r>
              <a:rPr spc="-25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.</a:t>
            </a:r>
            <a:r>
              <a:rPr spc="-25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.</a:t>
            </a:r>
            <a:r>
              <a:rPr spc="-25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.</a:t>
            </a:r>
            <a:r>
              <a:rPr spc="-25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,</a:t>
            </a:r>
            <a:r>
              <a:rPr spc="-25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pc="16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X</a:t>
            </a:r>
            <a:r>
              <a:rPr spc="252" baseline="-1388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t</a:t>
            </a:r>
            <a:r>
              <a:rPr spc="252" baseline="-13888" dirty="0">
                <a:solidFill>
                  <a:schemeClr val="accent1">
                    <a:lumMod val="50000"/>
                  </a:schemeClr>
                </a:solidFill>
                <a:latin typeface="+mn-lt"/>
                <a:cs typeface="Menlo"/>
              </a:rPr>
              <a:t>−</a:t>
            </a:r>
            <a:r>
              <a:rPr spc="252" baseline="-1388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(m</a:t>
            </a:r>
            <a:r>
              <a:rPr spc="252" baseline="-13888" dirty="0">
                <a:solidFill>
                  <a:schemeClr val="accent1">
                    <a:lumMod val="50000"/>
                  </a:schemeClr>
                </a:solidFill>
                <a:latin typeface="+mn-lt"/>
                <a:cs typeface="Menlo"/>
              </a:rPr>
              <a:t>−</a:t>
            </a:r>
            <a:r>
              <a:rPr spc="252" baseline="-1388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1)</a:t>
            </a:r>
            <a:r>
              <a:rPr lang="de-DE" spc="16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)</a:t>
            </a:r>
            <a:endParaRPr dirty="0">
              <a:solidFill>
                <a:schemeClr val="accent1">
                  <a:lumMod val="50000"/>
                </a:schemeClr>
              </a:solidFill>
              <a:latin typeface="+mn-lt"/>
              <a:cs typeface="Arial"/>
            </a:endParaRPr>
          </a:p>
          <a:p>
            <a:pPr marL="573821" indent="-263001">
              <a:spcBef>
                <a:spcPts val="268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575079" algn="l"/>
              </a:tabLst>
            </a:pPr>
            <a:r>
              <a:rPr lang="de-DE" sz="2400" spc="-20" dirty="0" err="1">
                <a:latin typeface="+mn-lt"/>
                <a:cs typeface="Arial"/>
              </a:rPr>
              <a:t>Derive</a:t>
            </a:r>
            <a:r>
              <a:rPr sz="2400" spc="-20" dirty="0">
                <a:latin typeface="+mn-lt"/>
                <a:cs typeface="Arial"/>
              </a:rPr>
              <a:t> </a:t>
            </a:r>
            <a:r>
              <a:rPr sz="2400" spc="-10" dirty="0">
                <a:latin typeface="+mn-lt"/>
                <a:cs typeface="Arial"/>
              </a:rPr>
              <a:t>conditional distribution</a:t>
            </a:r>
            <a:endParaRPr sz="2400" dirty="0">
              <a:latin typeface="+mn-lt"/>
              <a:cs typeface="Arial"/>
            </a:endParaRPr>
          </a:p>
          <a:p>
            <a:pPr marL="573821">
              <a:spcBef>
                <a:spcPts val="69"/>
              </a:spcBef>
            </a:pPr>
            <a:r>
              <a:rPr lang="de-DE" spc="-69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             </a:t>
            </a:r>
            <a:r>
              <a:rPr spc="-69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P</a:t>
            </a:r>
            <a:r>
              <a:rPr lang="de-DE" spc="17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(</a:t>
            </a:r>
            <a:r>
              <a:rPr spc="178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X</a:t>
            </a:r>
            <a:r>
              <a:rPr spc="268" baseline="-10416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t</a:t>
            </a:r>
            <a:r>
              <a:rPr spc="371" baseline="-10416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pc="396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=</a:t>
            </a:r>
            <a:r>
              <a:rPr spc="-2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pc="3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x</a:t>
            </a:r>
            <a:r>
              <a:rPr spc="30" dirty="0">
                <a:solidFill>
                  <a:schemeClr val="accent1">
                    <a:lumMod val="50000"/>
                  </a:schemeClr>
                </a:solidFill>
                <a:latin typeface="+mn-lt"/>
                <a:cs typeface="Menlo"/>
              </a:rPr>
              <a:t>|</a:t>
            </a:r>
            <a:r>
              <a:rPr spc="3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X</a:t>
            </a:r>
            <a:r>
              <a:rPr spc="44" baseline="-10416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t</a:t>
            </a:r>
            <a:r>
              <a:rPr spc="44" baseline="-10416" dirty="0">
                <a:solidFill>
                  <a:schemeClr val="accent1">
                    <a:lumMod val="50000"/>
                  </a:schemeClr>
                </a:solidFill>
                <a:latin typeface="+mn-lt"/>
                <a:cs typeface="Menlo"/>
              </a:rPr>
              <a:t>−</a:t>
            </a:r>
            <a:r>
              <a:rPr spc="44" baseline="-10416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spc="3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,</a:t>
            </a:r>
            <a:r>
              <a:rPr spc="-25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.</a:t>
            </a:r>
            <a:r>
              <a:rPr spc="-25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.</a:t>
            </a:r>
            <a:r>
              <a:rPr spc="-25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.</a:t>
            </a:r>
            <a:r>
              <a:rPr spc="-25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,</a:t>
            </a:r>
            <a:r>
              <a:rPr spc="-25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pc="16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X</a:t>
            </a:r>
            <a:r>
              <a:rPr spc="252" baseline="-1388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t</a:t>
            </a:r>
            <a:r>
              <a:rPr spc="252" baseline="-13888" dirty="0">
                <a:solidFill>
                  <a:schemeClr val="accent1">
                    <a:lumMod val="50000"/>
                  </a:schemeClr>
                </a:solidFill>
                <a:latin typeface="+mn-lt"/>
                <a:cs typeface="Menlo"/>
              </a:rPr>
              <a:t>−</a:t>
            </a:r>
            <a:r>
              <a:rPr spc="252" baseline="-1388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(m</a:t>
            </a:r>
            <a:r>
              <a:rPr spc="252" baseline="-13888" dirty="0">
                <a:solidFill>
                  <a:schemeClr val="accent1">
                    <a:lumMod val="50000"/>
                  </a:schemeClr>
                </a:solidFill>
                <a:latin typeface="+mn-lt"/>
                <a:cs typeface="Menlo"/>
              </a:rPr>
              <a:t>−</a:t>
            </a:r>
            <a:r>
              <a:rPr spc="252" baseline="-1388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1)</a:t>
            </a:r>
            <a:r>
              <a:rPr lang="de-DE" spc="16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) = 𝛼 </a:t>
            </a:r>
            <a:r>
              <a:rPr lang="de-DE" spc="-69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P</a:t>
            </a:r>
            <a:r>
              <a:rPr lang="de-DE" spc="178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(</a:t>
            </a:r>
            <a:r>
              <a:rPr lang="de-DE" spc="178" dirty="0" err="1">
                <a:solidFill>
                  <a:schemeClr val="accent1">
                    <a:lumMod val="50000"/>
                  </a:schemeClr>
                </a:solidFill>
                <a:cs typeface="Arial"/>
              </a:rPr>
              <a:t>X</a:t>
            </a:r>
            <a:r>
              <a:rPr lang="de-DE" spc="268" baseline="-10416" dirty="0" err="1">
                <a:solidFill>
                  <a:schemeClr val="accent1">
                    <a:lumMod val="50000"/>
                  </a:schemeClr>
                </a:solidFill>
                <a:cs typeface="Arial"/>
              </a:rPr>
              <a:t>t</a:t>
            </a:r>
            <a:r>
              <a:rPr lang="de-DE" spc="371" baseline="-10416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de-DE" spc="396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=</a:t>
            </a:r>
            <a:r>
              <a:rPr lang="de-DE" spc="-2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de-DE" spc="5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x,</a:t>
            </a:r>
            <a:r>
              <a:rPr lang="de-DE" spc="-258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de-DE" spc="159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X</a:t>
            </a:r>
            <a:r>
              <a:rPr lang="de-DE" spc="238" baseline="-10416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t</a:t>
            </a:r>
            <a:r>
              <a:rPr lang="de-DE" spc="238" baseline="-10416" dirty="0">
                <a:solidFill>
                  <a:schemeClr val="accent1">
                    <a:lumMod val="50000"/>
                  </a:schemeClr>
                </a:solidFill>
                <a:cs typeface="Menlo"/>
              </a:rPr>
              <a:t>−</a:t>
            </a:r>
            <a:r>
              <a:rPr lang="de-DE" spc="238" baseline="-10416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1</a:t>
            </a:r>
            <a:r>
              <a:rPr lang="de-DE" spc="159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,</a:t>
            </a:r>
            <a:r>
              <a:rPr lang="de-DE" spc="-258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de-DE" spc="-1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.</a:t>
            </a:r>
            <a:r>
              <a:rPr lang="de-DE" spc="-258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de-DE" spc="-1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.</a:t>
            </a:r>
            <a:r>
              <a:rPr lang="de-DE" spc="-258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de-DE" spc="-1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.</a:t>
            </a:r>
            <a:r>
              <a:rPr lang="de-DE" spc="-258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de-DE" spc="-1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,</a:t>
            </a:r>
            <a:r>
              <a:rPr lang="de-DE" spc="-258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de-DE" spc="168" dirty="0" err="1">
                <a:solidFill>
                  <a:schemeClr val="accent1">
                    <a:lumMod val="50000"/>
                  </a:schemeClr>
                </a:solidFill>
                <a:cs typeface="Arial"/>
              </a:rPr>
              <a:t>X</a:t>
            </a:r>
            <a:r>
              <a:rPr lang="de-DE" spc="252" baseline="-13888" dirty="0" err="1">
                <a:solidFill>
                  <a:schemeClr val="accent1">
                    <a:lumMod val="50000"/>
                  </a:schemeClr>
                </a:solidFill>
                <a:cs typeface="Arial"/>
              </a:rPr>
              <a:t>t</a:t>
            </a:r>
            <a:r>
              <a:rPr lang="de-DE" spc="252" baseline="-13888" dirty="0">
                <a:solidFill>
                  <a:schemeClr val="accent1">
                    <a:lumMod val="50000"/>
                  </a:schemeClr>
                </a:solidFill>
                <a:cs typeface="Menlo"/>
              </a:rPr>
              <a:t>−</a:t>
            </a:r>
            <a:r>
              <a:rPr lang="de-DE" spc="252" baseline="-13888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(m</a:t>
            </a:r>
            <a:r>
              <a:rPr lang="de-DE" spc="252" baseline="-13888" dirty="0">
                <a:solidFill>
                  <a:schemeClr val="accent1">
                    <a:lumMod val="50000"/>
                  </a:schemeClr>
                </a:solidFill>
                <a:cs typeface="Menlo"/>
              </a:rPr>
              <a:t>−</a:t>
            </a:r>
            <a:r>
              <a:rPr lang="de-DE" spc="252" baseline="-13888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1)</a:t>
            </a:r>
            <a:r>
              <a:rPr lang="de-DE" spc="168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)</a:t>
            </a:r>
            <a:endParaRPr lang="de-DE" dirty="0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pPr marL="25168">
              <a:spcBef>
                <a:spcPts val="10"/>
              </a:spcBef>
            </a:pPr>
            <a:endParaRPr lang="de-DE" sz="2400" spc="-10" dirty="0">
              <a:latin typeface="+mn-lt"/>
              <a:cs typeface="Arial"/>
            </a:endParaRPr>
          </a:p>
          <a:p>
            <a:pPr marL="25168">
              <a:spcBef>
                <a:spcPts val="10"/>
              </a:spcBef>
            </a:pPr>
            <a:r>
              <a:rPr sz="2400" spc="-10" dirty="0">
                <a:latin typeface="+mn-lt"/>
                <a:cs typeface="Arial"/>
              </a:rPr>
              <a:t>Predict</a:t>
            </a:r>
            <a:r>
              <a:rPr sz="2400" spc="-40" dirty="0">
                <a:latin typeface="+mn-lt"/>
                <a:cs typeface="Arial"/>
              </a:rPr>
              <a:t> </a:t>
            </a:r>
            <a:r>
              <a:rPr sz="2400" spc="-10" dirty="0">
                <a:latin typeface="+mn-lt"/>
                <a:cs typeface="Arial"/>
              </a:rPr>
              <a:t>location</a:t>
            </a:r>
            <a:r>
              <a:rPr sz="2400" spc="-40" dirty="0">
                <a:latin typeface="+mn-lt"/>
                <a:cs typeface="Arial"/>
              </a:rPr>
              <a:t> </a:t>
            </a:r>
            <a:r>
              <a:rPr sz="2400" spc="-30" dirty="0">
                <a:latin typeface="+mn-lt"/>
                <a:cs typeface="Arial"/>
              </a:rPr>
              <a:t>given</a:t>
            </a:r>
            <a:r>
              <a:rPr sz="2400" spc="-50" dirty="0">
                <a:latin typeface="+mn-lt"/>
                <a:cs typeface="Arial"/>
              </a:rPr>
              <a:t> </a:t>
            </a:r>
            <a:r>
              <a:rPr sz="2400" spc="-10" dirty="0">
                <a:latin typeface="+mn-lt"/>
                <a:cs typeface="Arial"/>
              </a:rPr>
              <a:t>the</a:t>
            </a:r>
            <a:r>
              <a:rPr sz="2400" spc="-40" dirty="0">
                <a:latin typeface="+mn-lt"/>
                <a:cs typeface="Arial"/>
              </a:rPr>
              <a:t> </a:t>
            </a:r>
            <a:r>
              <a:rPr sz="2400" spc="-10" dirty="0">
                <a:latin typeface="+mn-lt"/>
                <a:cs typeface="Arial"/>
              </a:rPr>
              <a:t>last</a:t>
            </a:r>
            <a:r>
              <a:rPr sz="2400" spc="-40" dirty="0">
                <a:latin typeface="+mn-lt"/>
                <a:cs typeface="Arial"/>
              </a:rPr>
              <a:t> </a:t>
            </a:r>
            <a:r>
              <a:rPr sz="2400" spc="69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m</a:t>
            </a:r>
            <a:r>
              <a:rPr sz="2400" spc="-21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400" spc="357" dirty="0">
                <a:solidFill>
                  <a:schemeClr val="accent1">
                    <a:lumMod val="50000"/>
                  </a:schemeClr>
                </a:solidFill>
                <a:latin typeface="+mn-lt"/>
                <a:cs typeface="Menlo"/>
              </a:rPr>
              <a:t>−</a:t>
            </a:r>
            <a:r>
              <a:rPr sz="2400" spc="-921" dirty="0">
                <a:solidFill>
                  <a:schemeClr val="accent1">
                    <a:lumMod val="50000"/>
                  </a:schemeClr>
                </a:solidFill>
                <a:latin typeface="+mn-lt"/>
                <a:cs typeface="Menlo"/>
              </a:rPr>
              <a:t> </a:t>
            </a:r>
            <a:r>
              <a:rPr sz="2400" spc="-139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sz="2400" spc="-4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400" spc="-10" dirty="0">
                <a:latin typeface="+mn-lt"/>
                <a:cs typeface="Arial"/>
              </a:rPr>
              <a:t>locations</a:t>
            </a:r>
            <a:r>
              <a:rPr sz="2400" spc="-40" dirty="0">
                <a:latin typeface="+mn-lt"/>
                <a:cs typeface="Arial"/>
              </a:rPr>
              <a:t> </a:t>
            </a:r>
            <a:r>
              <a:rPr sz="2400" spc="-10" dirty="0">
                <a:latin typeface="+mn-lt"/>
                <a:cs typeface="Arial"/>
              </a:rPr>
              <a:t>(current</a:t>
            </a:r>
            <a:r>
              <a:rPr sz="2400" spc="-40" dirty="0">
                <a:latin typeface="+mn-lt"/>
                <a:cs typeface="Arial"/>
              </a:rPr>
              <a:t> </a:t>
            </a:r>
            <a:r>
              <a:rPr sz="2400" spc="-20" dirty="0">
                <a:latin typeface="+mn-lt"/>
                <a:cs typeface="Arial"/>
              </a:rPr>
              <a:t>context):</a:t>
            </a:r>
            <a:endParaRPr sz="2400" dirty="0">
              <a:latin typeface="+mn-lt"/>
              <a:cs typeface="Arial"/>
            </a:endParaRPr>
          </a:p>
          <a:p>
            <a:pPr marL="573821" marR="410232" indent="-263001">
              <a:lnSpc>
                <a:spcPct val="102600"/>
              </a:lnSpc>
              <a:spcBef>
                <a:spcPts val="258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575079" algn="l"/>
              </a:tabLst>
            </a:pPr>
            <a:r>
              <a:rPr sz="2400" spc="-10" dirty="0">
                <a:latin typeface="+mn-lt"/>
                <a:cs typeface="Arial"/>
              </a:rPr>
              <a:t>Maximization of probability density </a:t>
            </a:r>
            <a:br>
              <a:rPr lang="de-DE" sz="2400" spc="-10" dirty="0">
                <a:latin typeface="+mn-lt"/>
                <a:cs typeface="Arial"/>
              </a:rPr>
            </a:br>
            <a:r>
              <a:rPr sz="2400" spc="-10" dirty="0">
                <a:latin typeface="+mn-lt"/>
                <a:cs typeface="Arial"/>
              </a:rPr>
              <a:t>to obtain most</a:t>
            </a:r>
            <a:r>
              <a:rPr sz="2400" spc="-119" dirty="0">
                <a:latin typeface="+mn-lt"/>
                <a:cs typeface="Arial"/>
              </a:rPr>
              <a:t> </a:t>
            </a:r>
            <a:r>
              <a:rPr sz="2400" spc="-20" dirty="0">
                <a:latin typeface="+mn-lt"/>
                <a:cs typeface="Arial"/>
              </a:rPr>
              <a:t>likely </a:t>
            </a:r>
            <a:r>
              <a:rPr sz="2400" spc="-10" dirty="0">
                <a:latin typeface="+mn-lt"/>
                <a:cs typeface="Arial"/>
              </a:rPr>
              <a:t>location</a:t>
            </a:r>
            <a:r>
              <a:rPr lang="de-DE" sz="2400" spc="-10" dirty="0">
                <a:latin typeface="+mn-lt"/>
                <a:cs typeface="Arial"/>
              </a:rPr>
              <a:t> (</a:t>
            </a:r>
            <a:r>
              <a:rPr lang="de-DE" sz="2400" spc="-10" dirty="0">
                <a:solidFill>
                  <a:srgbClr val="081BFF"/>
                </a:solidFill>
                <a:latin typeface="+mn-lt"/>
                <a:cs typeface="Arial"/>
              </a:rPr>
              <a:t>MLL </a:t>
            </a:r>
            <a:r>
              <a:rPr lang="de-DE" sz="2400" spc="-10" dirty="0" err="1">
                <a:solidFill>
                  <a:srgbClr val="081BFF"/>
                </a:solidFill>
                <a:latin typeface="+mn-lt"/>
                <a:cs typeface="Arial"/>
              </a:rPr>
              <a:t>problem</a:t>
            </a:r>
            <a:r>
              <a:rPr lang="de-DE" sz="2400" spc="-10" dirty="0">
                <a:latin typeface="+mn-lt"/>
                <a:cs typeface="Arial"/>
              </a:rPr>
              <a:t>)</a:t>
            </a:r>
            <a:br>
              <a:rPr lang="de-DE" sz="2400" spc="-10" dirty="0">
                <a:latin typeface="+mn-lt"/>
                <a:cs typeface="Arial"/>
              </a:rPr>
            </a:br>
            <a:r>
              <a:rPr lang="de-DE" sz="2400" spc="-10" dirty="0">
                <a:latin typeface="+mn-lt"/>
                <a:cs typeface="Arial"/>
              </a:rPr>
              <a:t>        </a:t>
            </a:r>
            <a:r>
              <a:rPr lang="de-DE"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x* = </a:t>
            </a:r>
            <a:r>
              <a:rPr lang="de-DE" spc="-1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argmax</a:t>
            </a:r>
            <a:r>
              <a:rPr lang="de-DE"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lang="de-DE" spc="-69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P</a:t>
            </a:r>
            <a:r>
              <a:rPr lang="de-DE" spc="178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(</a:t>
            </a:r>
            <a:r>
              <a:rPr lang="de-DE" spc="178" dirty="0" err="1">
                <a:solidFill>
                  <a:schemeClr val="accent1">
                    <a:lumMod val="50000"/>
                  </a:schemeClr>
                </a:solidFill>
                <a:cs typeface="Arial"/>
              </a:rPr>
              <a:t>X</a:t>
            </a:r>
            <a:r>
              <a:rPr lang="de-DE" spc="268" baseline="-10416" dirty="0" err="1">
                <a:solidFill>
                  <a:schemeClr val="accent1">
                    <a:lumMod val="50000"/>
                  </a:schemeClr>
                </a:solidFill>
                <a:cs typeface="Arial"/>
              </a:rPr>
              <a:t>t</a:t>
            </a:r>
            <a:r>
              <a:rPr lang="de-DE" spc="371" baseline="-10416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de-DE" spc="396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=</a:t>
            </a:r>
            <a:r>
              <a:rPr lang="de-DE" spc="-2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de-DE" spc="3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x</a:t>
            </a:r>
            <a:r>
              <a:rPr lang="de-DE" spc="30" dirty="0">
                <a:solidFill>
                  <a:schemeClr val="accent1">
                    <a:lumMod val="50000"/>
                  </a:schemeClr>
                </a:solidFill>
                <a:cs typeface="Menlo"/>
              </a:rPr>
              <a:t>, </a:t>
            </a:r>
            <a:r>
              <a:rPr lang="de-DE" spc="3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X</a:t>
            </a:r>
            <a:r>
              <a:rPr lang="de-DE" spc="44" baseline="-10416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t</a:t>
            </a:r>
            <a:r>
              <a:rPr lang="de-DE" spc="44" baseline="-10416" dirty="0">
                <a:solidFill>
                  <a:schemeClr val="accent1">
                    <a:lumMod val="50000"/>
                  </a:schemeClr>
                </a:solidFill>
                <a:cs typeface="Menlo"/>
              </a:rPr>
              <a:t>−</a:t>
            </a:r>
            <a:r>
              <a:rPr lang="de-DE" spc="44" baseline="-10416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1</a:t>
            </a:r>
            <a:r>
              <a:rPr lang="de-DE" spc="3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,</a:t>
            </a:r>
            <a:r>
              <a:rPr lang="de-DE" spc="-258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de-DE" spc="-1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.</a:t>
            </a:r>
            <a:r>
              <a:rPr lang="de-DE" spc="-258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de-DE" spc="-1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.</a:t>
            </a:r>
            <a:r>
              <a:rPr lang="de-DE" spc="-258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de-DE" spc="-1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.</a:t>
            </a:r>
            <a:r>
              <a:rPr lang="de-DE" spc="-258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de-DE" spc="-1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,</a:t>
            </a:r>
            <a:r>
              <a:rPr lang="de-DE" spc="-258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de-DE" spc="168" dirty="0" err="1">
                <a:solidFill>
                  <a:schemeClr val="accent1">
                    <a:lumMod val="50000"/>
                  </a:schemeClr>
                </a:solidFill>
                <a:cs typeface="Arial"/>
              </a:rPr>
              <a:t>X</a:t>
            </a:r>
            <a:r>
              <a:rPr lang="de-DE" spc="252" baseline="-13888" dirty="0" err="1">
                <a:solidFill>
                  <a:schemeClr val="accent1">
                    <a:lumMod val="50000"/>
                  </a:schemeClr>
                </a:solidFill>
                <a:cs typeface="Arial"/>
              </a:rPr>
              <a:t>t</a:t>
            </a:r>
            <a:r>
              <a:rPr lang="de-DE" spc="252" baseline="-13888" dirty="0">
                <a:solidFill>
                  <a:schemeClr val="accent1">
                    <a:lumMod val="50000"/>
                  </a:schemeClr>
                </a:solidFill>
                <a:cs typeface="Menlo"/>
              </a:rPr>
              <a:t>−</a:t>
            </a:r>
            <a:r>
              <a:rPr lang="de-DE" spc="252" baseline="-13888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(m</a:t>
            </a:r>
            <a:r>
              <a:rPr lang="de-DE" spc="252" baseline="-13888" dirty="0">
                <a:solidFill>
                  <a:schemeClr val="accent1">
                    <a:lumMod val="50000"/>
                  </a:schemeClr>
                </a:solidFill>
                <a:cs typeface="Menlo"/>
              </a:rPr>
              <a:t>−</a:t>
            </a:r>
            <a:r>
              <a:rPr lang="de-DE" spc="252" baseline="-13888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1)</a:t>
            </a:r>
            <a:r>
              <a:rPr lang="de-DE" spc="168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)</a:t>
            </a:r>
            <a:endParaRPr lang="de-DE" dirty="0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pPr marL="310820" marR="410232">
              <a:lnSpc>
                <a:spcPct val="102600"/>
              </a:lnSpc>
              <a:spcBef>
                <a:spcPts val="258"/>
              </a:spcBef>
              <a:buClr>
                <a:srgbClr val="7F7F7F"/>
              </a:buClr>
              <a:buSzPct val="90909"/>
              <a:tabLst>
                <a:tab pos="575079" algn="l"/>
              </a:tabLst>
            </a:pPr>
            <a:endParaRPr lang="de-DE" sz="2400" spc="-10" dirty="0">
              <a:latin typeface="+mn-lt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1600" y="5837581"/>
            <a:ext cx="5378182" cy="3306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000" spc="-20" dirty="0">
                <a:latin typeface="+mn-lt"/>
                <a:cs typeface="Arial"/>
              </a:rPr>
              <a:t>Assuming </a:t>
            </a:r>
            <a:r>
              <a:rPr sz="2000" spc="79" dirty="0">
                <a:latin typeface="+mn-lt"/>
                <a:cs typeface="Arial"/>
              </a:rPr>
              <a:t>(</a:t>
            </a:r>
            <a:r>
              <a:rPr sz="2000" i="1" spc="79" dirty="0">
                <a:latin typeface="+mn-lt"/>
                <a:cs typeface="Arial"/>
              </a:rPr>
              <a:t>m</a:t>
            </a:r>
            <a:r>
              <a:rPr sz="2000" i="1" spc="357" dirty="0">
                <a:latin typeface="+mn-lt"/>
                <a:cs typeface="Menlo"/>
              </a:rPr>
              <a:t>−</a:t>
            </a:r>
            <a:r>
              <a:rPr sz="2000" spc="-10" dirty="0">
                <a:latin typeface="+mn-lt"/>
                <a:cs typeface="Arial"/>
              </a:rPr>
              <a:t>1)-th order </a:t>
            </a:r>
            <a:r>
              <a:rPr sz="2000" spc="-30" dirty="0">
                <a:latin typeface="+mn-lt"/>
                <a:cs typeface="Arial"/>
              </a:rPr>
              <a:t>Markov </a:t>
            </a:r>
            <a:r>
              <a:rPr sz="2000" spc="-20" dirty="0">
                <a:latin typeface="+mn-lt"/>
                <a:cs typeface="Arial"/>
              </a:rPr>
              <a:t>process</a:t>
            </a:r>
            <a:endParaRPr sz="2000" dirty="0">
              <a:latin typeface="+mn-lt"/>
              <a:cs typeface="Arial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7F484C8-FB78-774F-8DA9-D996401E8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>
                <a:latin typeface="+mn-lt"/>
              </a:rPr>
              <a:pPr>
                <a:defRPr/>
              </a:pPr>
              <a:t>24</a:t>
            </a:fld>
            <a:endParaRPr lang="de-DE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B0BF31-C63F-CD48-B3FC-89A701B0AE48}"/>
              </a:ext>
            </a:extLst>
          </p:cNvPr>
          <p:cNvSpPr/>
          <p:nvPr/>
        </p:nvSpPr>
        <p:spPr>
          <a:xfrm>
            <a:off x="2483901" y="5229200"/>
            <a:ext cx="287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i="1" spc="3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x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E082A8-6A17-4E43-A202-625AC1D3810D}"/>
              </a:ext>
            </a:extLst>
          </p:cNvPr>
          <p:cNvSpPr txBox="1"/>
          <p:nvPr/>
        </p:nvSpPr>
        <p:spPr>
          <a:xfrm>
            <a:off x="3042559" y="6619674"/>
            <a:ext cx="2717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Master Thesis Jonas </a:t>
            </a:r>
            <a:r>
              <a:rPr lang="de-DE" sz="1200" dirty="0" err="1">
                <a:solidFill>
                  <a:schemeClr val="bg1"/>
                </a:solidFill>
              </a:rPr>
              <a:t>Lüthke</a:t>
            </a:r>
            <a:r>
              <a:rPr lang="de-DE" sz="1200" dirty="0">
                <a:solidFill>
                  <a:schemeClr val="bg1"/>
                </a:solidFill>
              </a:rPr>
              <a:t>, TUHH, 2013</a:t>
            </a:r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430BE12C-7621-6041-BDF6-7B63387F65FC}"/>
              </a:ext>
            </a:extLst>
          </p:cNvPr>
          <p:cNvSpPr/>
          <p:nvPr/>
        </p:nvSpPr>
        <p:spPr>
          <a:xfrm>
            <a:off x="5652120" y="5231364"/>
            <a:ext cx="3168352" cy="936865"/>
          </a:xfrm>
          <a:prstGeom prst="cloudCallout">
            <a:avLst>
              <a:gd name="adj1" fmla="val -58209"/>
              <a:gd name="adj2" fmla="val 369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What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about</a:t>
            </a:r>
            <a:r>
              <a:rPr lang="de-DE" dirty="0">
                <a:solidFill>
                  <a:schemeClr val="tx1"/>
                </a:solidFill>
              </a:rPr>
              <a:t> m=2?</a:t>
            </a:r>
          </a:p>
        </p:txBody>
      </p:sp>
    </p:spTree>
    <p:extLst>
      <p:ext uri="{BB962C8B-B14F-4D97-AF65-F5344CB8AC3E}">
        <p14:creationId xmlns:p14="http://schemas.microsoft.com/office/powerpoint/2010/main" val="320851315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52654E-B511-3148-8217-C57D93FABDC6}"/>
              </a:ext>
            </a:extLst>
          </p:cNvPr>
          <p:cNvSpPr/>
          <p:nvPr/>
        </p:nvSpPr>
        <p:spPr>
          <a:xfrm>
            <a:off x="323528" y="1110208"/>
            <a:ext cx="8533565" cy="41910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1">
                  <a:lumMod val="2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36" y="273724"/>
            <a:ext cx="4356403" cy="552443"/>
          </a:xfrm>
          <a:prstGeom prst="rect">
            <a:avLst/>
          </a:prstGeom>
        </p:spPr>
        <p:txBody>
          <a:bodyPr vert="horz" wrap="square" lIns="0" tIns="2894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26"/>
              </a:spcBef>
            </a:pPr>
            <a:r>
              <a:rPr sz="3400" dirty="0"/>
              <a:t>Density</a:t>
            </a:r>
            <a:r>
              <a:rPr sz="3400" spc="-99" dirty="0"/>
              <a:t> </a:t>
            </a:r>
            <a:r>
              <a:rPr sz="3400" dirty="0"/>
              <a:t>Estimation</a:t>
            </a:r>
            <a:endParaRPr sz="3400"/>
          </a:p>
        </p:txBody>
      </p:sp>
      <p:sp>
        <p:nvSpPr>
          <p:cNvPr id="3" name="object 3"/>
          <p:cNvSpPr/>
          <p:nvPr/>
        </p:nvSpPr>
        <p:spPr>
          <a:xfrm>
            <a:off x="2287065" y="1352200"/>
            <a:ext cx="4565776" cy="3350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2410" y="4770972"/>
            <a:ext cx="7658310" cy="1568679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307868">
              <a:spcBef>
                <a:spcPts val="178"/>
              </a:spcBef>
            </a:pPr>
            <a:r>
              <a:rPr sz="2000" i="1" spc="-20" dirty="0">
                <a:solidFill>
                  <a:schemeClr val="bg1"/>
                </a:solidFill>
                <a:latin typeface="+mn-lt"/>
                <a:cs typeface="Arial"/>
              </a:rPr>
              <a:t>Kernel </a:t>
            </a:r>
            <a:r>
              <a:rPr sz="2000" i="1" spc="-10" dirty="0">
                <a:solidFill>
                  <a:schemeClr val="bg1"/>
                </a:solidFill>
                <a:latin typeface="+mn-lt"/>
                <a:cs typeface="Arial"/>
              </a:rPr>
              <a:t>Density Estimation</a:t>
            </a:r>
            <a:endParaRPr sz="2000" dirty="0">
              <a:solidFill>
                <a:schemeClr val="bg1"/>
              </a:solidFill>
              <a:latin typeface="+mn-lt"/>
              <a:cs typeface="Arial"/>
            </a:endParaRPr>
          </a:p>
          <a:p>
            <a:pPr>
              <a:spcBef>
                <a:spcPts val="40"/>
              </a:spcBef>
            </a:pPr>
            <a:endParaRPr sz="2000" dirty="0">
              <a:latin typeface="+mn-lt"/>
              <a:cs typeface="Times New Roman"/>
            </a:endParaRPr>
          </a:p>
          <a:p>
            <a:pPr marL="25168">
              <a:spcBef>
                <a:spcPts val="10"/>
              </a:spcBef>
            </a:pPr>
            <a:r>
              <a:rPr sz="2000" spc="-10" dirty="0">
                <a:latin typeface="+mn-lt"/>
                <a:cs typeface="Arial"/>
              </a:rPr>
              <a:t>Optimization</a:t>
            </a:r>
            <a:r>
              <a:rPr sz="2000" spc="-20" dirty="0">
                <a:latin typeface="+mn-lt"/>
                <a:cs typeface="Arial"/>
              </a:rPr>
              <a:t> problem:</a:t>
            </a:r>
            <a:endParaRPr sz="2000" dirty="0">
              <a:latin typeface="+mn-lt"/>
              <a:cs typeface="Arial"/>
            </a:endParaRPr>
          </a:p>
          <a:p>
            <a:pPr marL="25168" marR="10067">
              <a:lnSpc>
                <a:spcPct val="102600"/>
              </a:lnSpc>
            </a:pPr>
            <a:r>
              <a:rPr sz="2000" spc="-20" dirty="0">
                <a:latin typeface="+mn-lt"/>
                <a:cs typeface="Arial"/>
              </a:rPr>
              <a:t>Minimize </a:t>
            </a:r>
            <a:r>
              <a:rPr sz="2000" spc="-10" dirty="0">
                <a:latin typeface="+mn-lt"/>
                <a:cs typeface="Arial"/>
              </a:rPr>
              <a:t>distance </a:t>
            </a:r>
            <a:r>
              <a:rPr sz="2000" spc="-20" dirty="0">
                <a:latin typeface="+mn-lt"/>
                <a:cs typeface="Arial"/>
              </a:rPr>
              <a:t>between </a:t>
            </a:r>
            <a:r>
              <a:rPr sz="2000" spc="-10" dirty="0">
                <a:latin typeface="+mn-lt"/>
                <a:cs typeface="Arial"/>
              </a:rPr>
              <a:t>estimated </a:t>
            </a:r>
            <a:r>
              <a:rPr sz="2000" spc="-20" dirty="0">
                <a:latin typeface="+mn-lt"/>
                <a:cs typeface="Arial"/>
              </a:rPr>
              <a:t>and unknown </a:t>
            </a:r>
            <a:r>
              <a:rPr sz="2000" spc="-10" dirty="0">
                <a:latin typeface="+mn-lt"/>
                <a:cs typeface="Arial"/>
              </a:rPr>
              <a:t>underlying  distribution</a:t>
            </a:r>
            <a:r>
              <a:rPr sz="2000" spc="-20" dirty="0">
                <a:latin typeface="+mn-lt"/>
                <a:cs typeface="Arial"/>
              </a:rPr>
              <a:t> </a:t>
            </a:r>
            <a:r>
              <a:rPr sz="2000" spc="-10" dirty="0">
                <a:latin typeface="+mn-lt"/>
                <a:cs typeface="Arial"/>
              </a:rPr>
              <a:t>(AMISE</a:t>
            </a:r>
            <a:r>
              <a:rPr lang="de-DE" sz="2000" spc="-10" dirty="0">
                <a:latin typeface="+mn-lt"/>
                <a:cs typeface="Arial"/>
              </a:rPr>
              <a:t>, </a:t>
            </a:r>
            <a:r>
              <a:rPr lang="de-DE" sz="2000" spc="-10" dirty="0" err="1">
                <a:latin typeface="+mn-lt"/>
                <a:cs typeface="Arial"/>
              </a:rPr>
              <a:t>asymptotic</a:t>
            </a:r>
            <a:r>
              <a:rPr lang="de-DE" sz="2000" spc="-10" dirty="0">
                <a:latin typeface="+mn-lt"/>
                <a:cs typeface="Arial"/>
              </a:rPr>
              <a:t> </a:t>
            </a:r>
            <a:r>
              <a:rPr lang="de-DE" sz="2000" spc="-10" dirty="0" err="1">
                <a:latin typeface="+mn-lt"/>
                <a:cs typeface="Arial"/>
              </a:rPr>
              <a:t>mean</a:t>
            </a:r>
            <a:r>
              <a:rPr lang="de-DE" sz="2000" spc="-10" dirty="0">
                <a:latin typeface="+mn-lt"/>
                <a:cs typeface="Arial"/>
              </a:rPr>
              <a:t> </a:t>
            </a:r>
            <a:r>
              <a:rPr lang="de-DE" sz="2000" spc="-10" dirty="0" err="1">
                <a:latin typeface="+mn-lt"/>
                <a:cs typeface="Arial"/>
              </a:rPr>
              <a:t>integrated</a:t>
            </a:r>
            <a:r>
              <a:rPr lang="de-DE" sz="2000" spc="-10" dirty="0">
                <a:latin typeface="+mn-lt"/>
                <a:cs typeface="Arial"/>
              </a:rPr>
              <a:t> </a:t>
            </a:r>
            <a:r>
              <a:rPr lang="de-DE" sz="2000" spc="-10" dirty="0" err="1">
                <a:latin typeface="+mn-lt"/>
                <a:cs typeface="Arial"/>
              </a:rPr>
              <a:t>square</a:t>
            </a:r>
            <a:r>
              <a:rPr lang="de-DE" sz="2000" spc="-10" dirty="0">
                <a:latin typeface="+mn-lt"/>
                <a:cs typeface="Arial"/>
              </a:rPr>
              <a:t> </a:t>
            </a:r>
            <a:r>
              <a:rPr lang="de-DE" sz="2000" spc="-10" dirty="0" err="1">
                <a:latin typeface="+mn-lt"/>
                <a:cs typeface="Arial"/>
              </a:rPr>
              <a:t>error</a:t>
            </a:r>
            <a:r>
              <a:rPr sz="2000" spc="-10" dirty="0">
                <a:latin typeface="+mn-lt"/>
                <a:cs typeface="Arial"/>
              </a:rPr>
              <a:t>)</a:t>
            </a:r>
            <a:endParaRPr sz="2000" dirty="0">
              <a:latin typeface="+mn-lt"/>
              <a:cs typeface="Arial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99499CE-4017-C044-95F3-8153816D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0EC64B-FB07-1D4F-94BC-B149C7259517}"/>
              </a:ext>
            </a:extLst>
          </p:cNvPr>
          <p:cNvSpPr txBox="1"/>
          <p:nvPr/>
        </p:nvSpPr>
        <p:spPr>
          <a:xfrm>
            <a:off x="3042559" y="6619674"/>
            <a:ext cx="2717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Master Thesis Jonas </a:t>
            </a:r>
            <a:r>
              <a:rPr lang="de-DE" sz="1200" dirty="0" err="1">
                <a:solidFill>
                  <a:schemeClr val="bg1"/>
                </a:solidFill>
              </a:rPr>
              <a:t>Lüthke</a:t>
            </a:r>
            <a:r>
              <a:rPr lang="de-DE" sz="1200" dirty="0">
                <a:solidFill>
                  <a:schemeClr val="bg1"/>
                </a:solidFill>
              </a:rPr>
              <a:t>, TUHH, 2013</a:t>
            </a:r>
          </a:p>
        </p:txBody>
      </p:sp>
    </p:spTree>
    <p:extLst>
      <p:ext uri="{BB962C8B-B14F-4D97-AF65-F5344CB8AC3E}">
        <p14:creationId xmlns:p14="http://schemas.microsoft.com/office/powerpoint/2010/main" val="3569574177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1F76959-99FC-4D4E-86DB-CCE03519C889}"/>
              </a:ext>
            </a:extLst>
          </p:cNvPr>
          <p:cNvSpPr/>
          <p:nvPr/>
        </p:nvSpPr>
        <p:spPr>
          <a:xfrm>
            <a:off x="323528" y="1119479"/>
            <a:ext cx="8533565" cy="3881291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1">
                  <a:lumMod val="2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229" y="200645"/>
            <a:ext cx="5916755" cy="552443"/>
          </a:xfrm>
          <a:prstGeom prst="rect">
            <a:avLst/>
          </a:prstGeom>
        </p:spPr>
        <p:txBody>
          <a:bodyPr vert="horz" wrap="square" lIns="0" tIns="2894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26"/>
              </a:spcBef>
            </a:pPr>
            <a:r>
              <a:rPr sz="3400" dirty="0"/>
              <a:t>Gaussian Mixture</a:t>
            </a:r>
            <a:r>
              <a:rPr sz="3400" spc="-79" dirty="0"/>
              <a:t> </a:t>
            </a:r>
            <a:r>
              <a:rPr sz="3400" dirty="0"/>
              <a:t>Models</a:t>
            </a:r>
          </a:p>
        </p:txBody>
      </p:sp>
      <p:sp>
        <p:nvSpPr>
          <p:cNvPr id="3" name="object 3"/>
          <p:cNvSpPr/>
          <p:nvPr/>
        </p:nvSpPr>
        <p:spPr>
          <a:xfrm>
            <a:off x="2120486" y="1246712"/>
            <a:ext cx="4565540" cy="3570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67277" y="5355303"/>
            <a:ext cx="859452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lang="de-DE" sz="2180" i="1" spc="50" dirty="0">
                <a:latin typeface="Arial"/>
                <a:cs typeface="Arial"/>
              </a:rPr>
              <a:t>P</a:t>
            </a:r>
            <a:r>
              <a:rPr sz="2180" spc="50" dirty="0">
                <a:latin typeface="Arial"/>
                <a:cs typeface="Arial"/>
              </a:rPr>
              <a:t>(</a:t>
            </a:r>
            <a:r>
              <a:rPr sz="2180" b="1" spc="50" dirty="0">
                <a:latin typeface="Arial"/>
                <a:cs typeface="Arial"/>
              </a:rPr>
              <a:t>x</a:t>
            </a:r>
            <a:r>
              <a:rPr sz="2180" spc="50" dirty="0">
                <a:latin typeface="Arial"/>
                <a:cs typeface="Arial"/>
              </a:rPr>
              <a:t>)</a:t>
            </a:r>
            <a:r>
              <a:rPr sz="2180" spc="-159" dirty="0">
                <a:latin typeface="Arial"/>
                <a:cs typeface="Arial"/>
              </a:rPr>
              <a:t> </a:t>
            </a:r>
            <a:r>
              <a:rPr sz="2180" spc="396" dirty="0">
                <a:latin typeface="Arial"/>
                <a:cs typeface="Arial"/>
              </a:rPr>
              <a:t>=</a:t>
            </a:r>
            <a:endParaRPr sz="218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78885" y="5214223"/>
            <a:ext cx="447972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2497" dirty="0">
                <a:latin typeface="Arial"/>
                <a:cs typeface="Arial"/>
              </a:rPr>
              <a:t> </a:t>
            </a:r>
            <a:endParaRPr sz="218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51643" y="5763108"/>
            <a:ext cx="635466" cy="26805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585" i="1" spc="149" dirty="0">
                <a:latin typeface="Arial"/>
                <a:cs typeface="Arial"/>
              </a:rPr>
              <a:t>m</a:t>
            </a:r>
            <a:r>
              <a:rPr sz="1585" i="1" spc="595" dirty="0">
                <a:latin typeface="Menlo"/>
                <a:cs typeface="Menlo"/>
              </a:rPr>
              <a:t>∈M</a:t>
            </a:r>
            <a:endParaRPr sz="1585">
              <a:latin typeface="Menlo"/>
              <a:cs typeface="Menl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14418" y="5470466"/>
            <a:ext cx="239086" cy="26805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585" i="1" spc="149" dirty="0">
                <a:latin typeface="Arial"/>
                <a:cs typeface="Arial"/>
              </a:rPr>
              <a:t>m</a:t>
            </a:r>
            <a:endParaRPr sz="1585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81649" y="5355328"/>
            <a:ext cx="2404377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lang="el-GR" sz="2180" i="1" spc="109" dirty="0">
                <a:latin typeface="Arial"/>
                <a:cs typeface="Arial"/>
              </a:rPr>
              <a:t>ω</a:t>
            </a:r>
            <a:r>
              <a:rPr sz="2378" i="1" spc="162" baseline="-10416" dirty="0">
                <a:latin typeface="Arial"/>
                <a:cs typeface="Arial"/>
              </a:rPr>
              <a:t>m</a:t>
            </a:r>
            <a:r>
              <a:rPr lang="de-DE" sz="2378" i="1" spc="162" baseline="-10416" dirty="0">
                <a:latin typeface="Arial"/>
                <a:cs typeface="Arial"/>
              </a:rPr>
              <a:t> </a:t>
            </a:r>
            <a:r>
              <a:rPr sz="2180" i="1" spc="109" dirty="0">
                <a:latin typeface="Menlo"/>
                <a:cs typeface="Menlo"/>
              </a:rPr>
              <a:t>N</a:t>
            </a:r>
            <a:r>
              <a:rPr sz="2180" spc="-40" dirty="0">
                <a:latin typeface="Arial"/>
                <a:cs typeface="Arial"/>
              </a:rPr>
              <a:t>(</a:t>
            </a:r>
            <a:r>
              <a:rPr sz="2180" b="1" spc="-40" dirty="0">
                <a:latin typeface="Arial"/>
                <a:cs typeface="Arial"/>
              </a:rPr>
              <a:t>x</a:t>
            </a:r>
            <a:r>
              <a:rPr sz="2180" i="1" spc="-40" dirty="0">
                <a:latin typeface="Menlo"/>
                <a:cs typeface="Menlo"/>
              </a:rPr>
              <a:t>|</a:t>
            </a:r>
            <a:r>
              <a:rPr sz="2180" b="1" i="1" spc="-40" dirty="0">
                <a:latin typeface="Georgia-BoldItalic"/>
                <a:cs typeface="Georgia-BoldItalic"/>
              </a:rPr>
              <a:t>µ</a:t>
            </a:r>
            <a:r>
              <a:rPr sz="2378" i="1" spc="-59" baseline="-17361" dirty="0">
                <a:latin typeface="Arial"/>
                <a:cs typeface="Arial"/>
              </a:rPr>
              <a:t>m</a:t>
            </a:r>
            <a:r>
              <a:rPr sz="2180" i="1" spc="-40" dirty="0">
                <a:latin typeface="Arial"/>
                <a:cs typeface="Arial"/>
              </a:rPr>
              <a:t>, </a:t>
            </a:r>
            <a:r>
              <a:rPr sz="2180" b="1" spc="476" dirty="0">
                <a:latin typeface="Arial"/>
                <a:cs typeface="Arial"/>
              </a:rPr>
              <a:t>Σ </a:t>
            </a:r>
            <a:r>
              <a:rPr sz="2180" spc="99" dirty="0">
                <a:latin typeface="Arial"/>
                <a:cs typeface="Arial"/>
              </a:rPr>
              <a:t>)</a:t>
            </a:r>
            <a:endParaRPr sz="2180" dirty="0"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82F5BD-4BAD-F34E-B500-828D3905832D}"/>
              </a:ext>
            </a:extLst>
          </p:cNvPr>
          <p:cNvSpPr txBox="1"/>
          <p:nvPr/>
        </p:nvSpPr>
        <p:spPr>
          <a:xfrm>
            <a:off x="3627687" y="5219218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/>
              <a:t>𝛴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CDA63A70-993F-6C4B-9352-9410B0C65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D85DAC-0AF4-CD4C-A2C8-6E604DD799D0}"/>
              </a:ext>
            </a:extLst>
          </p:cNvPr>
          <p:cNvSpPr txBox="1"/>
          <p:nvPr/>
        </p:nvSpPr>
        <p:spPr>
          <a:xfrm>
            <a:off x="3042559" y="6619674"/>
            <a:ext cx="2717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Master Thesis Jonas </a:t>
            </a:r>
            <a:r>
              <a:rPr lang="de-DE" sz="1200" dirty="0" err="1">
                <a:solidFill>
                  <a:schemeClr val="bg1"/>
                </a:solidFill>
              </a:rPr>
              <a:t>Lüthke</a:t>
            </a:r>
            <a:r>
              <a:rPr lang="de-DE" sz="1200" dirty="0">
                <a:solidFill>
                  <a:schemeClr val="bg1"/>
                </a:solidFill>
              </a:rPr>
              <a:t>, TUHH, 2013</a:t>
            </a:r>
          </a:p>
        </p:txBody>
      </p:sp>
    </p:spTree>
    <p:extLst>
      <p:ext uri="{BB962C8B-B14F-4D97-AF65-F5344CB8AC3E}">
        <p14:creationId xmlns:p14="http://schemas.microsoft.com/office/powerpoint/2010/main" val="2327524871"/>
      </p:ext>
    </p:extLst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883" y="188640"/>
            <a:ext cx="8154000" cy="552443"/>
          </a:xfrm>
          <a:prstGeom prst="rect">
            <a:avLst/>
          </a:prstGeom>
        </p:spPr>
        <p:txBody>
          <a:bodyPr vert="horz" wrap="square" lIns="0" tIns="2894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26"/>
              </a:spcBef>
            </a:pPr>
            <a:r>
              <a:rPr lang="de-DE" sz="3400" dirty="0">
                <a:latin typeface="+mn-lt"/>
              </a:rPr>
              <a:t>Online Kernel </a:t>
            </a:r>
            <a:r>
              <a:rPr sz="3400" dirty="0">
                <a:latin typeface="+mn-lt"/>
              </a:rPr>
              <a:t>Density</a:t>
            </a:r>
            <a:r>
              <a:rPr sz="3400" spc="-99" dirty="0">
                <a:latin typeface="+mn-lt"/>
              </a:rPr>
              <a:t> </a:t>
            </a:r>
            <a:r>
              <a:rPr sz="3400" dirty="0">
                <a:latin typeface="+mn-lt"/>
              </a:rPr>
              <a:t>Estimation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7182" y="1295830"/>
            <a:ext cx="7490947" cy="1034769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573821" indent="-263001">
              <a:buClr>
                <a:srgbClr val="7F7F7F"/>
              </a:buClr>
              <a:buSzPct val="90909"/>
              <a:buFont typeface="Menlo"/>
              <a:buChar char="•"/>
              <a:tabLst>
                <a:tab pos="575079" algn="l"/>
              </a:tabLst>
            </a:pPr>
            <a:r>
              <a:rPr sz="2400" spc="-10" dirty="0">
                <a:latin typeface="+mn-lt"/>
                <a:cs typeface="Arial"/>
              </a:rPr>
              <a:t>Incremental - can </a:t>
            </a:r>
            <a:r>
              <a:rPr sz="2400" spc="-20" dirty="0">
                <a:latin typeface="+mn-lt"/>
                <a:cs typeface="Arial"/>
              </a:rPr>
              <a:t>be </a:t>
            </a:r>
            <a:r>
              <a:rPr sz="2400" spc="-10" dirty="0">
                <a:latin typeface="+mn-lt"/>
                <a:cs typeface="Arial"/>
              </a:rPr>
              <a:t>updated as </a:t>
            </a:r>
            <a:r>
              <a:rPr sz="2400" spc="-30" dirty="0">
                <a:latin typeface="+mn-lt"/>
                <a:cs typeface="Arial"/>
              </a:rPr>
              <a:t>new </a:t>
            </a:r>
            <a:r>
              <a:rPr sz="2400" spc="-10" dirty="0">
                <a:latin typeface="+mn-lt"/>
                <a:cs typeface="Arial"/>
              </a:rPr>
              <a:t>data</a:t>
            </a:r>
            <a:r>
              <a:rPr sz="2400" spc="-20" dirty="0">
                <a:latin typeface="+mn-lt"/>
                <a:cs typeface="Arial"/>
              </a:rPr>
              <a:t> arrives</a:t>
            </a:r>
            <a:endParaRPr sz="2400" dirty="0">
              <a:latin typeface="+mn-lt"/>
              <a:cs typeface="Arial"/>
            </a:endParaRPr>
          </a:p>
          <a:p>
            <a:pPr marL="573821" indent="-263001">
              <a:spcBef>
                <a:spcPts val="2229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575079" algn="l"/>
              </a:tabLst>
            </a:pPr>
            <a:r>
              <a:rPr sz="2400" spc="-20" dirty="0">
                <a:latin typeface="+mn-lt"/>
                <a:cs typeface="Arial"/>
              </a:rPr>
              <a:t>Uses </a:t>
            </a:r>
            <a:r>
              <a:rPr sz="2400" spc="-10" dirty="0">
                <a:latin typeface="+mn-lt"/>
                <a:cs typeface="Arial"/>
              </a:rPr>
              <a:t>compression to </a:t>
            </a:r>
            <a:r>
              <a:rPr sz="2400" spc="-30" dirty="0">
                <a:latin typeface="+mn-lt"/>
                <a:cs typeface="Arial"/>
              </a:rPr>
              <a:t>keep </a:t>
            </a:r>
            <a:r>
              <a:rPr sz="2400" spc="-10" dirty="0">
                <a:latin typeface="+mn-lt"/>
                <a:cs typeface="Arial"/>
              </a:rPr>
              <a:t>memory </a:t>
            </a:r>
            <a:r>
              <a:rPr sz="2400" spc="-20" dirty="0">
                <a:latin typeface="+mn-lt"/>
                <a:cs typeface="Arial"/>
              </a:rPr>
              <a:t>footprint</a:t>
            </a:r>
            <a:r>
              <a:rPr sz="2400" spc="10" dirty="0">
                <a:latin typeface="+mn-lt"/>
                <a:cs typeface="Arial"/>
              </a:rPr>
              <a:t> </a:t>
            </a:r>
            <a:r>
              <a:rPr sz="2400" spc="-10" dirty="0">
                <a:latin typeface="+mn-lt"/>
                <a:cs typeface="Arial"/>
              </a:rPr>
              <a:t>small</a:t>
            </a:r>
            <a:endParaRPr sz="2400" dirty="0">
              <a:latin typeface="+mn-lt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7A928A-346E-3545-BDFC-00397F439D32}"/>
              </a:ext>
            </a:extLst>
          </p:cNvPr>
          <p:cNvSpPr txBox="1"/>
          <p:nvPr/>
        </p:nvSpPr>
        <p:spPr>
          <a:xfrm>
            <a:off x="2122528" y="5322443"/>
            <a:ext cx="4701928" cy="5192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87" dirty="0">
                <a:solidFill>
                  <a:srgbClr val="081BFF"/>
                </a:solidFill>
                <a:latin typeface="+mn-lt"/>
              </a:rPr>
              <a:t>Christoph Heinz, Kernel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Density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Estimation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over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Data Streams, </a:t>
            </a:r>
            <a:br>
              <a:rPr lang="de-DE" sz="1387" dirty="0">
                <a:solidFill>
                  <a:srgbClr val="081BFF"/>
                </a:solidFill>
                <a:latin typeface="+mn-lt"/>
              </a:rPr>
            </a:br>
            <a:r>
              <a:rPr lang="de-DE" sz="1387" dirty="0">
                <a:solidFill>
                  <a:srgbClr val="081BFF"/>
                </a:solidFill>
                <a:latin typeface="+mn-lt"/>
              </a:rPr>
              <a:t>Dissertation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Philipps-Universität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Marburg, </a:t>
            </a:r>
            <a:r>
              <a:rPr lang="de-DE" sz="1387" b="1" dirty="0">
                <a:solidFill>
                  <a:srgbClr val="FF0000"/>
                </a:solidFill>
                <a:latin typeface="+mn-lt"/>
              </a:rPr>
              <a:t>2007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664370-DB58-1140-835A-FD60324FA868}"/>
              </a:ext>
            </a:extLst>
          </p:cNvPr>
          <p:cNvSpPr/>
          <p:nvPr/>
        </p:nvSpPr>
        <p:spPr>
          <a:xfrm>
            <a:off x="2118220" y="5869067"/>
            <a:ext cx="5322815" cy="732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87" dirty="0">
                <a:solidFill>
                  <a:srgbClr val="081BFF"/>
                </a:solidFill>
                <a:latin typeface="+mn-lt"/>
              </a:rPr>
              <a:t>Matej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Kristan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,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Aleš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Leonardis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,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and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Danijel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Skočaj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. 2011. Multivariate online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kernel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density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estimation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with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Gaussian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kernels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. Pattern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Recogn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. 44, 10-11, 2630-2642, </a:t>
            </a:r>
            <a:r>
              <a:rPr lang="de-DE" sz="1387" b="1" dirty="0">
                <a:solidFill>
                  <a:srgbClr val="FF0000"/>
                </a:solidFill>
                <a:latin typeface="+mn-lt"/>
              </a:rPr>
              <a:t>2011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C45C0C1-58DD-B44D-879E-B639110D3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>
                <a:latin typeface="+mn-lt"/>
              </a:rPr>
              <a:pPr>
                <a:defRPr/>
              </a:pPr>
              <a:t>27</a:t>
            </a:fld>
            <a:endParaRPr lang="de-DE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6CE733-888E-884E-A99E-5940663F0C5C}"/>
              </a:ext>
            </a:extLst>
          </p:cNvPr>
          <p:cNvSpPr txBox="1"/>
          <p:nvPr/>
        </p:nvSpPr>
        <p:spPr>
          <a:xfrm>
            <a:off x="3042559" y="6619674"/>
            <a:ext cx="2717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Master Thesis Jonas </a:t>
            </a:r>
            <a:r>
              <a:rPr lang="de-DE" sz="1200" dirty="0" err="1">
                <a:solidFill>
                  <a:schemeClr val="bg1"/>
                </a:solidFill>
              </a:rPr>
              <a:t>Lüthke</a:t>
            </a:r>
            <a:r>
              <a:rPr lang="de-DE" sz="1200" dirty="0">
                <a:solidFill>
                  <a:schemeClr val="bg1"/>
                </a:solidFill>
              </a:rPr>
              <a:t>, TUHH, 2013</a:t>
            </a:r>
          </a:p>
        </p:txBody>
      </p:sp>
    </p:spTree>
    <p:extLst>
      <p:ext uri="{BB962C8B-B14F-4D97-AF65-F5344CB8AC3E}">
        <p14:creationId xmlns:p14="http://schemas.microsoft.com/office/powerpoint/2010/main" val="3795359348"/>
      </p:ext>
    </p:extLst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E2FA64-A347-7641-B4E6-6D205DBE39B3}"/>
              </a:ext>
            </a:extLst>
          </p:cNvPr>
          <p:cNvSpPr/>
          <p:nvPr/>
        </p:nvSpPr>
        <p:spPr>
          <a:xfrm>
            <a:off x="323528" y="1117600"/>
            <a:ext cx="8533565" cy="3859285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1">
                  <a:lumMod val="2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915" y="212261"/>
            <a:ext cx="8533565" cy="552443"/>
          </a:xfrm>
          <a:prstGeom prst="rect">
            <a:avLst/>
          </a:prstGeom>
        </p:spPr>
        <p:txBody>
          <a:bodyPr vert="horz" wrap="square" lIns="0" tIns="2894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26"/>
              </a:spcBef>
            </a:pPr>
            <a:r>
              <a:rPr lang="de-DE" sz="3400" dirty="0" err="1"/>
              <a:t>Solving</a:t>
            </a:r>
            <a:r>
              <a:rPr lang="de-DE" sz="3400" dirty="0"/>
              <a:t> MLL: </a:t>
            </a:r>
            <a:r>
              <a:rPr sz="3400" dirty="0"/>
              <a:t>Mode</a:t>
            </a:r>
            <a:r>
              <a:rPr sz="3400" spc="-109" dirty="0"/>
              <a:t> </a:t>
            </a:r>
            <a:r>
              <a:rPr sz="3400" dirty="0"/>
              <a:t>Finding</a:t>
            </a:r>
          </a:p>
        </p:txBody>
      </p:sp>
      <p:sp>
        <p:nvSpPr>
          <p:cNvPr id="3" name="object 3"/>
          <p:cNvSpPr/>
          <p:nvPr/>
        </p:nvSpPr>
        <p:spPr>
          <a:xfrm>
            <a:off x="2287066" y="1142152"/>
            <a:ext cx="4565540" cy="36296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84800" y="5092506"/>
            <a:ext cx="6463664" cy="728532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561237" marR="10067" indent="-536070">
              <a:lnSpc>
                <a:spcPct val="102600"/>
              </a:lnSpc>
              <a:spcBef>
                <a:spcPts val="109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288169" algn="l"/>
              </a:tabLst>
            </a:pPr>
            <a:r>
              <a:rPr sz="2000" spc="-20" dirty="0">
                <a:latin typeface="+mn-lt"/>
                <a:cs typeface="Arial"/>
              </a:rPr>
              <a:t>Use </a:t>
            </a:r>
            <a:r>
              <a:rPr sz="2000" spc="-10" dirty="0">
                <a:latin typeface="+mn-lt"/>
                <a:cs typeface="Arial"/>
              </a:rPr>
              <a:t>hill-climbing search to find</a:t>
            </a:r>
            <a:r>
              <a:rPr lang="de-DE" sz="2000" spc="-69" dirty="0">
                <a:latin typeface="+mn-lt"/>
                <a:cs typeface="Arial"/>
              </a:rPr>
              <a:t> </a:t>
            </a:r>
            <a:r>
              <a:rPr lang="de-DE" sz="2000" spc="-69" dirty="0" err="1">
                <a:latin typeface="+mn-lt"/>
                <a:cs typeface="Arial"/>
              </a:rPr>
              <a:t>position</a:t>
            </a:r>
            <a:r>
              <a:rPr lang="de-DE" sz="2000" spc="-69" dirty="0">
                <a:latin typeface="+mn-lt"/>
                <a:cs typeface="Arial"/>
              </a:rPr>
              <a:t> </a:t>
            </a:r>
            <a:r>
              <a:rPr lang="de-DE" sz="2000" spc="-69" dirty="0" err="1">
                <a:latin typeface="+mn-lt"/>
                <a:cs typeface="Arial"/>
              </a:rPr>
              <a:t>of</a:t>
            </a:r>
            <a:r>
              <a:rPr lang="de-DE" sz="2000" spc="-69" dirty="0">
                <a:latin typeface="+mn-lt"/>
                <a:cs typeface="Arial"/>
              </a:rPr>
              <a:t> </a:t>
            </a:r>
            <a:r>
              <a:rPr lang="de-DE" sz="2000" spc="-69" dirty="0" err="1">
                <a:latin typeface="+mn-lt"/>
                <a:cs typeface="Arial"/>
              </a:rPr>
              <a:t>maximum</a:t>
            </a:r>
            <a:endParaRPr sz="2000" dirty="0">
              <a:latin typeface="+mn-lt"/>
              <a:cs typeface="Arial"/>
            </a:endParaRPr>
          </a:p>
          <a:p>
            <a:pPr marL="561237" indent="-536070">
              <a:spcBef>
                <a:spcPts val="664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288169" algn="l"/>
              </a:tabLst>
            </a:pPr>
            <a:r>
              <a:rPr sz="2000" dirty="0">
                <a:latin typeface="+mn-lt"/>
                <a:cs typeface="Arial"/>
              </a:rPr>
              <a:t>Starting</a:t>
            </a:r>
            <a:r>
              <a:rPr sz="2000" spc="-20" dirty="0">
                <a:latin typeface="+mn-lt"/>
                <a:cs typeface="Arial"/>
              </a:rPr>
              <a:t> </a:t>
            </a:r>
            <a:r>
              <a:rPr sz="2000" spc="-10" dirty="0">
                <a:latin typeface="+mn-lt"/>
                <a:cs typeface="Arial"/>
              </a:rPr>
              <a:t>points?</a:t>
            </a:r>
            <a:endParaRPr sz="2000" dirty="0">
              <a:latin typeface="+mn-lt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46412E-1A6A-3945-8B7A-283C6B190328}"/>
              </a:ext>
            </a:extLst>
          </p:cNvPr>
          <p:cNvSpPr/>
          <p:nvPr/>
        </p:nvSpPr>
        <p:spPr>
          <a:xfrm>
            <a:off x="2284800" y="5936659"/>
            <a:ext cx="4567806" cy="7327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387" dirty="0">
                <a:solidFill>
                  <a:srgbClr val="081BFF"/>
                </a:solidFill>
              </a:rPr>
              <a:t>Miguel </a:t>
            </a:r>
            <a:r>
              <a:rPr lang="de-DE" sz="1387" dirty="0" err="1">
                <a:solidFill>
                  <a:srgbClr val="081BFF"/>
                </a:solidFill>
              </a:rPr>
              <a:t>Á</a:t>
            </a:r>
            <a:r>
              <a:rPr lang="de-DE" sz="1387" dirty="0">
                <a:solidFill>
                  <a:srgbClr val="081BFF"/>
                </a:solidFill>
              </a:rPr>
              <a:t>. </a:t>
            </a:r>
            <a:r>
              <a:rPr lang="de-DE" sz="1387" dirty="0" err="1">
                <a:solidFill>
                  <a:srgbClr val="081BFF"/>
                </a:solidFill>
              </a:rPr>
              <a:t>Carreira-Perpiñán</a:t>
            </a:r>
            <a:r>
              <a:rPr lang="de-DE" sz="1387" dirty="0">
                <a:solidFill>
                  <a:srgbClr val="081BFF"/>
                </a:solidFill>
              </a:rPr>
              <a:t>. 2000. Mode-</a:t>
            </a:r>
            <a:r>
              <a:rPr lang="de-DE" sz="1387" dirty="0" err="1">
                <a:solidFill>
                  <a:srgbClr val="081BFF"/>
                </a:solidFill>
              </a:rPr>
              <a:t>Finding</a:t>
            </a:r>
            <a:r>
              <a:rPr lang="de-DE" sz="1387" dirty="0">
                <a:solidFill>
                  <a:srgbClr val="081BFF"/>
                </a:solidFill>
              </a:rPr>
              <a:t> </a:t>
            </a:r>
            <a:r>
              <a:rPr lang="de-DE" sz="1387" dirty="0" err="1">
                <a:solidFill>
                  <a:srgbClr val="081BFF"/>
                </a:solidFill>
              </a:rPr>
              <a:t>for</a:t>
            </a:r>
            <a:r>
              <a:rPr lang="de-DE" sz="1387" dirty="0">
                <a:solidFill>
                  <a:srgbClr val="081BFF"/>
                </a:solidFill>
              </a:rPr>
              <a:t> </a:t>
            </a:r>
            <a:r>
              <a:rPr lang="de-DE" sz="1387" dirty="0" err="1">
                <a:solidFill>
                  <a:srgbClr val="081BFF"/>
                </a:solidFill>
              </a:rPr>
              <a:t>Mixtures</a:t>
            </a:r>
            <a:r>
              <a:rPr lang="de-DE" sz="1387" dirty="0">
                <a:solidFill>
                  <a:srgbClr val="081BFF"/>
                </a:solidFill>
              </a:rPr>
              <a:t> </a:t>
            </a:r>
            <a:r>
              <a:rPr lang="de-DE" sz="1387" dirty="0" err="1">
                <a:solidFill>
                  <a:srgbClr val="081BFF"/>
                </a:solidFill>
              </a:rPr>
              <a:t>of</a:t>
            </a:r>
            <a:r>
              <a:rPr lang="de-DE" sz="1387" dirty="0">
                <a:solidFill>
                  <a:srgbClr val="081BFF"/>
                </a:solidFill>
              </a:rPr>
              <a:t> </a:t>
            </a:r>
            <a:r>
              <a:rPr lang="de-DE" sz="1387" dirty="0" err="1">
                <a:solidFill>
                  <a:srgbClr val="081BFF"/>
                </a:solidFill>
              </a:rPr>
              <a:t>Gaussian</a:t>
            </a:r>
            <a:r>
              <a:rPr lang="de-DE" sz="1387" dirty="0">
                <a:solidFill>
                  <a:srgbClr val="081BFF"/>
                </a:solidFill>
              </a:rPr>
              <a:t> </a:t>
            </a:r>
            <a:r>
              <a:rPr lang="de-DE" sz="1387" dirty="0" err="1">
                <a:solidFill>
                  <a:srgbClr val="081BFF"/>
                </a:solidFill>
              </a:rPr>
              <a:t>Distributions</a:t>
            </a:r>
            <a:r>
              <a:rPr lang="de-DE" sz="1387" dirty="0">
                <a:solidFill>
                  <a:srgbClr val="081BFF"/>
                </a:solidFill>
              </a:rPr>
              <a:t>. IEEE Trans. Pattern Anal. Mach. </a:t>
            </a:r>
            <a:r>
              <a:rPr lang="de-DE" sz="1387" dirty="0" err="1">
                <a:solidFill>
                  <a:srgbClr val="081BFF"/>
                </a:solidFill>
              </a:rPr>
              <a:t>Intell</a:t>
            </a:r>
            <a:r>
              <a:rPr lang="de-DE" sz="1387" dirty="0">
                <a:solidFill>
                  <a:srgbClr val="081BFF"/>
                </a:solidFill>
              </a:rPr>
              <a:t>. 22, 11, 1318-1323, </a:t>
            </a:r>
            <a:r>
              <a:rPr lang="de-DE" sz="1387" b="1" dirty="0">
                <a:solidFill>
                  <a:srgbClr val="FF0000"/>
                </a:solidFill>
              </a:rPr>
              <a:t>2000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01EB1A9-24DB-7B42-A319-542250211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5AFE84-CBB1-AA43-B948-9255BE75B7C2}"/>
              </a:ext>
            </a:extLst>
          </p:cNvPr>
          <p:cNvSpPr txBox="1"/>
          <p:nvPr/>
        </p:nvSpPr>
        <p:spPr>
          <a:xfrm>
            <a:off x="3042559" y="6619674"/>
            <a:ext cx="2717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Master Thesis Jonas </a:t>
            </a:r>
            <a:r>
              <a:rPr lang="de-DE" sz="1200" dirty="0" err="1">
                <a:solidFill>
                  <a:schemeClr val="bg1"/>
                </a:solidFill>
              </a:rPr>
              <a:t>Lüthke</a:t>
            </a:r>
            <a:r>
              <a:rPr lang="de-DE" sz="1200" dirty="0">
                <a:solidFill>
                  <a:schemeClr val="bg1"/>
                </a:solidFill>
              </a:rPr>
              <a:t>, TUHH, 2013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215C68-2467-004B-BE3C-22164952E7A9}"/>
              </a:ext>
            </a:extLst>
          </p:cNvPr>
          <p:cNvSpPr/>
          <p:nvPr/>
        </p:nvSpPr>
        <p:spPr>
          <a:xfrm>
            <a:off x="976985" y="1264079"/>
            <a:ext cx="6139431" cy="36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0820" marR="410232">
              <a:lnSpc>
                <a:spcPct val="102600"/>
              </a:lnSpc>
              <a:spcBef>
                <a:spcPts val="258"/>
              </a:spcBef>
              <a:buClr>
                <a:srgbClr val="7F7F7F"/>
              </a:buClr>
              <a:buSzPct val="90909"/>
              <a:tabLst>
                <a:tab pos="575079" algn="l"/>
              </a:tabLst>
            </a:pPr>
            <a:r>
              <a:rPr lang="de-DE" spc="-10" dirty="0">
                <a:solidFill>
                  <a:schemeClr val="bg1"/>
                </a:solidFill>
                <a:cs typeface="Arial"/>
              </a:rPr>
              <a:t>x* = </a:t>
            </a:r>
            <a:r>
              <a:rPr lang="de-DE" spc="-10" dirty="0" err="1">
                <a:solidFill>
                  <a:schemeClr val="bg1"/>
                </a:solidFill>
                <a:cs typeface="Arial"/>
              </a:rPr>
              <a:t>argmax</a:t>
            </a:r>
            <a:r>
              <a:rPr lang="de-DE" spc="-10" baseline="-25000" dirty="0" err="1">
                <a:solidFill>
                  <a:schemeClr val="bg1"/>
                </a:solidFill>
                <a:cs typeface="Arial"/>
              </a:rPr>
              <a:t>x</a:t>
            </a:r>
            <a:r>
              <a:rPr lang="de-DE" spc="-10" dirty="0">
                <a:solidFill>
                  <a:schemeClr val="bg1"/>
                </a:solidFill>
                <a:cs typeface="Arial"/>
              </a:rPr>
              <a:t> </a:t>
            </a:r>
            <a:r>
              <a:rPr lang="de-DE" spc="-69" dirty="0">
                <a:solidFill>
                  <a:schemeClr val="bg1"/>
                </a:solidFill>
                <a:cs typeface="Arial"/>
              </a:rPr>
              <a:t>P</a:t>
            </a:r>
            <a:r>
              <a:rPr lang="de-DE" spc="178" dirty="0">
                <a:solidFill>
                  <a:schemeClr val="bg1"/>
                </a:solidFill>
                <a:cs typeface="Arial"/>
              </a:rPr>
              <a:t>(</a:t>
            </a:r>
            <a:r>
              <a:rPr lang="de-DE" spc="178" dirty="0" err="1">
                <a:solidFill>
                  <a:schemeClr val="bg1"/>
                </a:solidFill>
                <a:cs typeface="Arial"/>
              </a:rPr>
              <a:t>X</a:t>
            </a:r>
            <a:r>
              <a:rPr lang="de-DE" spc="268" baseline="-10416" dirty="0" err="1">
                <a:solidFill>
                  <a:schemeClr val="bg1"/>
                </a:solidFill>
                <a:cs typeface="Arial"/>
              </a:rPr>
              <a:t>t</a:t>
            </a:r>
            <a:r>
              <a:rPr lang="de-DE" spc="371" baseline="-10416" dirty="0">
                <a:solidFill>
                  <a:schemeClr val="bg1"/>
                </a:solidFill>
                <a:cs typeface="Arial"/>
              </a:rPr>
              <a:t> </a:t>
            </a:r>
            <a:r>
              <a:rPr lang="de-DE" spc="396" dirty="0">
                <a:solidFill>
                  <a:schemeClr val="bg1"/>
                </a:solidFill>
                <a:cs typeface="Arial"/>
              </a:rPr>
              <a:t>=</a:t>
            </a:r>
            <a:r>
              <a:rPr lang="de-DE" spc="-20" dirty="0">
                <a:solidFill>
                  <a:schemeClr val="bg1"/>
                </a:solidFill>
                <a:cs typeface="Arial"/>
              </a:rPr>
              <a:t> </a:t>
            </a:r>
            <a:r>
              <a:rPr lang="de-DE" spc="30" dirty="0">
                <a:solidFill>
                  <a:schemeClr val="bg1"/>
                </a:solidFill>
                <a:cs typeface="Arial"/>
              </a:rPr>
              <a:t>x</a:t>
            </a:r>
            <a:r>
              <a:rPr lang="de-DE" spc="30" dirty="0">
                <a:solidFill>
                  <a:schemeClr val="bg1"/>
                </a:solidFill>
                <a:cs typeface="Menlo"/>
              </a:rPr>
              <a:t>, </a:t>
            </a:r>
            <a:r>
              <a:rPr lang="de-DE" spc="30" dirty="0">
                <a:solidFill>
                  <a:schemeClr val="bg1"/>
                </a:solidFill>
                <a:cs typeface="Arial"/>
              </a:rPr>
              <a:t>X</a:t>
            </a:r>
            <a:r>
              <a:rPr lang="de-DE" spc="44" baseline="-10416" dirty="0">
                <a:solidFill>
                  <a:schemeClr val="bg1"/>
                </a:solidFill>
                <a:cs typeface="Arial"/>
              </a:rPr>
              <a:t>t</a:t>
            </a:r>
            <a:r>
              <a:rPr lang="de-DE" spc="44" baseline="-10416" dirty="0">
                <a:solidFill>
                  <a:schemeClr val="bg1"/>
                </a:solidFill>
                <a:cs typeface="Menlo"/>
              </a:rPr>
              <a:t>−</a:t>
            </a:r>
            <a:r>
              <a:rPr lang="de-DE" spc="44" baseline="-10416" dirty="0">
                <a:solidFill>
                  <a:schemeClr val="bg1"/>
                </a:solidFill>
                <a:cs typeface="Arial"/>
              </a:rPr>
              <a:t>1</a:t>
            </a:r>
            <a:r>
              <a:rPr lang="de-DE" spc="30" dirty="0">
                <a:solidFill>
                  <a:schemeClr val="bg1"/>
                </a:solidFill>
                <a:cs typeface="Arial"/>
              </a:rPr>
              <a:t>,</a:t>
            </a:r>
            <a:r>
              <a:rPr lang="de-DE" spc="-258" dirty="0">
                <a:solidFill>
                  <a:schemeClr val="bg1"/>
                </a:solidFill>
                <a:cs typeface="Arial"/>
              </a:rPr>
              <a:t> </a:t>
            </a:r>
            <a:r>
              <a:rPr lang="de-DE" spc="-10" dirty="0">
                <a:solidFill>
                  <a:schemeClr val="bg1"/>
                </a:solidFill>
                <a:cs typeface="Arial"/>
              </a:rPr>
              <a:t>.</a:t>
            </a:r>
            <a:r>
              <a:rPr lang="de-DE" spc="-258" dirty="0">
                <a:solidFill>
                  <a:schemeClr val="bg1"/>
                </a:solidFill>
                <a:cs typeface="Arial"/>
              </a:rPr>
              <a:t> </a:t>
            </a:r>
            <a:r>
              <a:rPr lang="de-DE" spc="-10" dirty="0">
                <a:solidFill>
                  <a:schemeClr val="bg1"/>
                </a:solidFill>
                <a:cs typeface="Arial"/>
              </a:rPr>
              <a:t>.</a:t>
            </a:r>
            <a:r>
              <a:rPr lang="de-DE" spc="-258" dirty="0">
                <a:solidFill>
                  <a:schemeClr val="bg1"/>
                </a:solidFill>
                <a:cs typeface="Arial"/>
              </a:rPr>
              <a:t> </a:t>
            </a:r>
            <a:r>
              <a:rPr lang="de-DE" spc="-10" dirty="0">
                <a:solidFill>
                  <a:schemeClr val="bg1"/>
                </a:solidFill>
                <a:cs typeface="Arial"/>
              </a:rPr>
              <a:t>.</a:t>
            </a:r>
            <a:r>
              <a:rPr lang="de-DE" spc="-258" dirty="0">
                <a:solidFill>
                  <a:schemeClr val="bg1"/>
                </a:solidFill>
                <a:cs typeface="Arial"/>
              </a:rPr>
              <a:t> </a:t>
            </a:r>
            <a:r>
              <a:rPr lang="de-DE" spc="-10" dirty="0">
                <a:solidFill>
                  <a:schemeClr val="bg1"/>
                </a:solidFill>
                <a:cs typeface="Arial"/>
              </a:rPr>
              <a:t>,</a:t>
            </a:r>
            <a:r>
              <a:rPr lang="de-DE" spc="-258" dirty="0">
                <a:solidFill>
                  <a:schemeClr val="bg1"/>
                </a:solidFill>
                <a:cs typeface="Arial"/>
              </a:rPr>
              <a:t> </a:t>
            </a:r>
            <a:r>
              <a:rPr lang="de-DE" spc="168" dirty="0" err="1">
                <a:solidFill>
                  <a:schemeClr val="bg1"/>
                </a:solidFill>
                <a:cs typeface="Arial"/>
              </a:rPr>
              <a:t>X</a:t>
            </a:r>
            <a:r>
              <a:rPr lang="de-DE" spc="252" baseline="-13888" dirty="0" err="1">
                <a:solidFill>
                  <a:schemeClr val="bg1"/>
                </a:solidFill>
                <a:cs typeface="Arial"/>
              </a:rPr>
              <a:t>t</a:t>
            </a:r>
            <a:r>
              <a:rPr lang="de-DE" spc="252" baseline="-13888" dirty="0">
                <a:solidFill>
                  <a:schemeClr val="bg1"/>
                </a:solidFill>
                <a:cs typeface="Menlo"/>
              </a:rPr>
              <a:t>−</a:t>
            </a:r>
            <a:r>
              <a:rPr lang="de-DE" spc="252" baseline="-13888" dirty="0">
                <a:solidFill>
                  <a:schemeClr val="bg1"/>
                </a:solidFill>
                <a:cs typeface="Arial"/>
              </a:rPr>
              <a:t>(m</a:t>
            </a:r>
            <a:r>
              <a:rPr lang="de-DE" spc="252" baseline="-13888" dirty="0">
                <a:solidFill>
                  <a:schemeClr val="bg1"/>
                </a:solidFill>
                <a:cs typeface="Menlo"/>
              </a:rPr>
              <a:t>−</a:t>
            </a:r>
            <a:r>
              <a:rPr lang="de-DE" spc="252" baseline="-13888" dirty="0">
                <a:solidFill>
                  <a:schemeClr val="bg1"/>
                </a:solidFill>
                <a:cs typeface="Arial"/>
              </a:rPr>
              <a:t>1)</a:t>
            </a:r>
            <a:r>
              <a:rPr lang="de-DE" spc="168" dirty="0">
                <a:solidFill>
                  <a:schemeClr val="bg1"/>
                </a:solidFill>
                <a:cs typeface="Arial"/>
              </a:rPr>
              <a:t>)</a:t>
            </a:r>
            <a:endParaRPr lang="de-DE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414845"/>
      </p:ext>
    </p:extLst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47071A5-391E-DA4F-87D5-F6429DF1DFC2}"/>
              </a:ext>
            </a:extLst>
          </p:cNvPr>
          <p:cNvSpPr/>
          <p:nvPr/>
        </p:nvSpPr>
        <p:spPr>
          <a:xfrm>
            <a:off x="323528" y="2132856"/>
            <a:ext cx="8533565" cy="373201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1">
                  <a:lumMod val="2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272" y="212261"/>
            <a:ext cx="8808240" cy="552443"/>
          </a:xfrm>
          <a:prstGeom prst="rect">
            <a:avLst/>
          </a:prstGeom>
        </p:spPr>
        <p:txBody>
          <a:bodyPr vert="horz" wrap="square" lIns="0" tIns="2894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26"/>
              </a:spcBef>
            </a:pPr>
            <a:r>
              <a:rPr sz="3400" spc="20" dirty="0"/>
              <a:t>Starting </a:t>
            </a:r>
            <a:r>
              <a:rPr sz="3400" spc="-30" dirty="0"/>
              <a:t>Points </a:t>
            </a:r>
            <a:r>
              <a:rPr sz="3400" spc="-40" dirty="0"/>
              <a:t>for </a:t>
            </a:r>
            <a:r>
              <a:rPr sz="3400" dirty="0"/>
              <a:t>Maxima</a:t>
            </a:r>
            <a:r>
              <a:rPr sz="3400" spc="30" dirty="0"/>
              <a:t> </a:t>
            </a:r>
            <a:r>
              <a:rPr sz="3400" dirty="0"/>
              <a:t>Search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3528" y="1105605"/>
            <a:ext cx="7409538" cy="938975"/>
          </a:xfrm>
          <a:prstGeom prst="rect">
            <a:avLst/>
          </a:prstGeom>
        </p:spPr>
        <p:txBody>
          <a:bodyPr vert="horz" wrap="square" lIns="0" tIns="109474" rIns="0" bIns="0" rtlCol="0">
            <a:spAutoFit/>
          </a:bodyPr>
          <a:lstStyle/>
          <a:p>
            <a:pPr marL="286911" indent="-261743">
              <a:spcBef>
                <a:spcPts val="860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288169" algn="l"/>
              </a:tabLst>
            </a:pPr>
            <a:r>
              <a:rPr sz="2400" spc="-10" dirty="0">
                <a:latin typeface="+mn-lt"/>
                <a:cs typeface="Arial"/>
              </a:rPr>
              <a:t>Define search region around last </a:t>
            </a:r>
            <a:r>
              <a:rPr sz="2400" spc="-20" dirty="0">
                <a:latin typeface="+mn-lt"/>
                <a:cs typeface="Arial"/>
              </a:rPr>
              <a:t>observed</a:t>
            </a:r>
            <a:r>
              <a:rPr sz="2400" spc="-59" dirty="0">
                <a:latin typeface="+mn-lt"/>
                <a:cs typeface="Arial"/>
              </a:rPr>
              <a:t> </a:t>
            </a:r>
            <a:r>
              <a:rPr sz="2400" spc="-10" dirty="0">
                <a:latin typeface="+mn-lt"/>
                <a:cs typeface="Arial"/>
              </a:rPr>
              <a:t>location</a:t>
            </a:r>
            <a:endParaRPr sz="2400" dirty="0">
              <a:latin typeface="+mn-lt"/>
              <a:cs typeface="Arial"/>
            </a:endParaRPr>
          </a:p>
          <a:p>
            <a:pPr marL="286911" indent="-261743">
              <a:spcBef>
                <a:spcPts val="662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288169" algn="l"/>
              </a:tabLst>
            </a:pPr>
            <a:r>
              <a:rPr sz="2400" spc="-10" dirty="0">
                <a:latin typeface="+mn-lt"/>
                <a:cs typeface="Arial"/>
              </a:rPr>
              <a:t>If </a:t>
            </a:r>
            <a:r>
              <a:rPr sz="2400" spc="-20" dirty="0">
                <a:latin typeface="+mn-lt"/>
                <a:cs typeface="Arial"/>
              </a:rPr>
              <a:t>radius </a:t>
            </a:r>
            <a:r>
              <a:rPr sz="2400" spc="-10" dirty="0">
                <a:latin typeface="+mn-lt"/>
                <a:cs typeface="Arial"/>
              </a:rPr>
              <a:t>large enough, all </a:t>
            </a:r>
            <a:r>
              <a:rPr sz="2400" spc="-30" dirty="0">
                <a:latin typeface="+mn-lt"/>
                <a:cs typeface="Arial"/>
              </a:rPr>
              <a:t>relevant </a:t>
            </a:r>
            <a:r>
              <a:rPr sz="2400" spc="-20" dirty="0">
                <a:latin typeface="+mn-lt"/>
                <a:cs typeface="Arial"/>
              </a:rPr>
              <a:t>maxima </a:t>
            </a:r>
            <a:r>
              <a:rPr sz="2400" spc="-10" dirty="0">
                <a:latin typeface="+mn-lt"/>
                <a:cs typeface="Arial"/>
              </a:rPr>
              <a:t>are</a:t>
            </a:r>
            <a:r>
              <a:rPr sz="2400" spc="20" dirty="0">
                <a:latin typeface="+mn-lt"/>
                <a:cs typeface="Arial"/>
              </a:rPr>
              <a:t> </a:t>
            </a:r>
            <a:r>
              <a:rPr sz="2400" spc="-30" dirty="0">
                <a:latin typeface="+mn-lt"/>
                <a:cs typeface="Arial"/>
              </a:rPr>
              <a:t>found</a:t>
            </a:r>
            <a:endParaRPr sz="2400" dirty="0">
              <a:latin typeface="+mn-lt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61974" y="2295283"/>
            <a:ext cx="3434273" cy="3434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34590" y="3903697"/>
            <a:ext cx="179944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i="1" spc="-79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endParaRPr sz="218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09984" y="3294957"/>
            <a:ext cx="179944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i="1" spc="-79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endParaRPr sz="218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89538" y="3901782"/>
            <a:ext cx="179944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i="1" spc="-79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endParaRPr sz="218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08017" y="3262844"/>
            <a:ext cx="179944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i="1" spc="-79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endParaRPr sz="218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ADCFBCA-4D20-324D-BF88-781F0794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99A0A-EC13-4346-9BDC-9C51C8229A61}"/>
              </a:ext>
            </a:extLst>
          </p:cNvPr>
          <p:cNvSpPr txBox="1"/>
          <p:nvPr/>
        </p:nvSpPr>
        <p:spPr>
          <a:xfrm>
            <a:off x="3042559" y="6619674"/>
            <a:ext cx="2717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Master Thesis Jonas </a:t>
            </a:r>
            <a:r>
              <a:rPr lang="de-DE" sz="1200" dirty="0" err="1">
                <a:solidFill>
                  <a:schemeClr val="bg1"/>
                </a:solidFill>
              </a:rPr>
              <a:t>Lüthke</a:t>
            </a:r>
            <a:r>
              <a:rPr lang="de-DE" sz="1200" dirty="0">
                <a:solidFill>
                  <a:schemeClr val="bg1"/>
                </a:solidFill>
              </a:rPr>
              <a:t>, TUHH, 2013</a:t>
            </a:r>
          </a:p>
        </p:txBody>
      </p:sp>
    </p:spTree>
    <p:extLst>
      <p:ext uri="{BB962C8B-B14F-4D97-AF65-F5344CB8AC3E}">
        <p14:creationId xmlns:p14="http://schemas.microsoft.com/office/powerpoint/2010/main" val="2055865214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8597B-9F62-B243-BC10-D70CC237F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F5D9F-42E9-9A4A-89FC-4C3EC70A3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03825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 err="1"/>
              <a:t>slides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largely</a:t>
            </a:r>
            <a:r>
              <a:rPr lang="de-DE" dirty="0"/>
              <a:t> </a:t>
            </a:r>
            <a:r>
              <a:rPr lang="de-DE" dirty="0" err="1"/>
              <a:t>taken</a:t>
            </a:r>
            <a:r>
              <a:rPr lang="de-DE" dirty="0"/>
              <a:t> </a:t>
            </a:r>
            <a:r>
              <a:rPr lang="de-DE" dirty="0" err="1"/>
              <a:t>from</a:t>
            </a:r>
            <a:endParaRPr lang="de-DE" dirty="0"/>
          </a:p>
          <a:p>
            <a:pPr marL="0" indent="0">
              <a:buNone/>
            </a:pPr>
            <a:r>
              <a:rPr lang="en-US" altLang="de-DE" sz="2400" dirty="0">
                <a:solidFill>
                  <a:srgbClr val="CC0000"/>
                </a:solidFill>
              </a:rPr>
              <a:t>Location-aware Query Processing and Optimization: A Tutorial</a:t>
            </a:r>
            <a:endParaRPr lang="de-DE" sz="2400" dirty="0"/>
          </a:p>
          <a:p>
            <a:pPr marL="0" indent="0">
              <a:buNone/>
            </a:pPr>
            <a:endParaRPr lang="en" sz="1400" dirty="0"/>
          </a:p>
          <a:p>
            <a:pPr marL="0" indent="0">
              <a:buNone/>
            </a:pPr>
            <a:r>
              <a:rPr lang="en" sz="1400" b="1" dirty="0"/>
              <a:t>Mohamed F. </a:t>
            </a:r>
            <a:r>
              <a:rPr lang="en" sz="1400" b="1" dirty="0" err="1"/>
              <a:t>Mokbel</a:t>
            </a:r>
            <a:endParaRPr lang="en" sz="1400" b="1" dirty="0"/>
          </a:p>
          <a:p>
            <a:pPr marL="0" indent="0">
              <a:buNone/>
            </a:pPr>
            <a:r>
              <a:rPr lang="en" sz="1400" dirty="0"/>
              <a:t>Department of Computer Science and Engineering, University of Minnesota, Minneapolis, MN, USA</a:t>
            </a:r>
          </a:p>
          <a:p>
            <a:pPr marL="0" indent="0">
              <a:buNone/>
            </a:pPr>
            <a:r>
              <a:rPr lang="en" sz="1400" dirty="0">
                <a:hlinkClick r:id="rId3"/>
              </a:rPr>
              <a:t>mokbel@cs.umn.edu</a:t>
            </a:r>
            <a:r>
              <a:rPr lang="en" sz="1400" dirty="0"/>
              <a:t> </a:t>
            </a:r>
          </a:p>
          <a:p>
            <a:pPr marL="0" indent="0">
              <a:buNone/>
            </a:pPr>
            <a:endParaRPr lang="en" sz="1400" dirty="0"/>
          </a:p>
          <a:p>
            <a:pPr marL="0" indent="0">
              <a:buNone/>
            </a:pPr>
            <a:r>
              <a:rPr lang="en" sz="1400" b="1" dirty="0"/>
              <a:t>Walid G. </a:t>
            </a:r>
            <a:r>
              <a:rPr lang="en" sz="1400" b="1" dirty="0" err="1"/>
              <a:t>Aref</a:t>
            </a:r>
            <a:r>
              <a:rPr lang="en" sz="1400" b="1" dirty="0"/>
              <a:t> </a:t>
            </a:r>
          </a:p>
          <a:p>
            <a:pPr marL="0" indent="0">
              <a:buNone/>
            </a:pPr>
            <a:r>
              <a:rPr lang="en" sz="1400" dirty="0"/>
              <a:t>Department of Computer Science, Purdue University, West Lafayette, Indiana, USA.</a:t>
            </a:r>
          </a:p>
          <a:p>
            <a:pPr marL="0" indent="0">
              <a:buNone/>
            </a:pPr>
            <a:r>
              <a:rPr lang="en" sz="1400" dirty="0">
                <a:hlinkClick r:id="rId4"/>
              </a:rPr>
              <a:t>aref@cs.purdue.edu</a:t>
            </a:r>
            <a:endParaRPr lang="en" sz="1400" dirty="0"/>
          </a:p>
          <a:p>
            <a:pPr marL="0" indent="0">
              <a:buNone/>
            </a:pPr>
            <a:endParaRPr lang="en" sz="2400" dirty="0"/>
          </a:p>
          <a:p>
            <a:pPr marL="0" indent="0">
              <a:buNone/>
            </a:pPr>
            <a:r>
              <a:rPr lang="de-DE" sz="2400" dirty="0" err="1"/>
              <a:t>Some</a:t>
            </a:r>
            <a:r>
              <a:rPr lang="de-DE" sz="2400" dirty="0"/>
              <a:t> </a:t>
            </a:r>
            <a:r>
              <a:rPr lang="de-DE" sz="2400" dirty="0" err="1"/>
              <a:t>slides</a:t>
            </a:r>
            <a:r>
              <a:rPr lang="de-DE" sz="2400" dirty="0"/>
              <a:t> (</a:t>
            </a:r>
            <a:r>
              <a:rPr lang="de-DE" sz="2400" dirty="0" err="1"/>
              <a:t>indicated</a:t>
            </a:r>
            <a:r>
              <a:rPr lang="de-DE" sz="2400" dirty="0"/>
              <a:t>)</a:t>
            </a:r>
            <a:r>
              <a:rPr lang="de-DE" sz="1800" dirty="0"/>
              <a:t> </a:t>
            </a:r>
            <a:r>
              <a:rPr lang="de-DE" sz="2400" dirty="0" err="1"/>
              <a:t>were</a:t>
            </a:r>
            <a:r>
              <a:rPr lang="de-DE" sz="2400" dirty="0"/>
              <a:t> </a:t>
            </a:r>
            <a:r>
              <a:rPr lang="de-DE" sz="2400" dirty="0" err="1"/>
              <a:t>produced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George </a:t>
            </a:r>
            <a:r>
              <a:rPr lang="de-DE" sz="2400" dirty="0" err="1"/>
              <a:t>Kollios</a:t>
            </a: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 err="1"/>
              <a:t>Slides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been</a:t>
            </a:r>
            <a:r>
              <a:rPr lang="de-DE" sz="2400" dirty="0"/>
              <a:t> </a:t>
            </a:r>
            <a:r>
              <a:rPr lang="de-DE" sz="2400" dirty="0" err="1"/>
              <a:t>modified</a:t>
            </a:r>
            <a:r>
              <a:rPr lang="de-DE" sz="2400" dirty="0"/>
              <a:t>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extended</a:t>
            </a:r>
            <a:r>
              <a:rPr lang="de-DE" sz="2400" dirty="0"/>
              <a:t>. </a:t>
            </a:r>
            <a:r>
              <a:rPr lang="de-DE" sz="2400" dirty="0" err="1"/>
              <a:t>Faults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mine</a:t>
            </a:r>
            <a:r>
              <a:rPr lang="de-DE" sz="2400" dirty="0"/>
              <a:t>!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en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05C76-7FE1-4E41-9A76-F846F9413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A82AD4-805B-544E-9829-FDE5969C91F9}"/>
              </a:ext>
            </a:extLst>
          </p:cNvPr>
          <p:cNvSpPr/>
          <p:nvPr/>
        </p:nvSpPr>
        <p:spPr>
          <a:xfrm>
            <a:off x="2123728" y="6302785"/>
            <a:ext cx="4824536" cy="366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lvl="1">
              <a:lnSpc>
                <a:spcPct val="80000"/>
              </a:lnSpc>
              <a:buClr>
                <a:schemeClr val="tx2"/>
              </a:buClr>
            </a:pPr>
            <a:r>
              <a:rPr lang="en-US" altLang="de-DE" sz="1100" dirty="0">
                <a:solidFill>
                  <a:srgbClr val="081BFF"/>
                </a:solidFill>
              </a:rPr>
              <a:t>Mohamed F. </a:t>
            </a:r>
            <a:r>
              <a:rPr lang="en-US" altLang="de-DE" sz="1100" dirty="0" err="1">
                <a:solidFill>
                  <a:srgbClr val="081BFF"/>
                </a:solidFill>
              </a:rPr>
              <a:t>Mokbel</a:t>
            </a:r>
            <a:r>
              <a:rPr lang="en-US" altLang="de-DE" sz="1100" dirty="0">
                <a:solidFill>
                  <a:srgbClr val="081BFF"/>
                </a:solidFill>
              </a:rPr>
              <a:t>, </a:t>
            </a:r>
            <a:r>
              <a:rPr lang="en-US" altLang="de-DE" sz="1100" dirty="0" err="1">
                <a:solidFill>
                  <a:srgbClr val="081BFF"/>
                </a:solidFill>
              </a:rPr>
              <a:t>Thanaa</a:t>
            </a:r>
            <a:r>
              <a:rPr lang="en-US" altLang="de-DE" sz="1100" dirty="0">
                <a:solidFill>
                  <a:srgbClr val="081BFF"/>
                </a:solidFill>
              </a:rPr>
              <a:t> M. Ghanem, and Walid G. </a:t>
            </a:r>
            <a:r>
              <a:rPr lang="en-US" altLang="de-DE" sz="1100" dirty="0" err="1">
                <a:solidFill>
                  <a:srgbClr val="081BFF"/>
                </a:solidFill>
              </a:rPr>
              <a:t>Aref</a:t>
            </a:r>
            <a:r>
              <a:rPr lang="en-US" altLang="de-DE" sz="1100" dirty="0">
                <a:solidFill>
                  <a:srgbClr val="081BFF"/>
                </a:solidFill>
              </a:rPr>
              <a:t>. </a:t>
            </a:r>
            <a:r>
              <a:rPr lang="en-US" altLang="de-DE" sz="1100" dirty="0" err="1">
                <a:solidFill>
                  <a:srgbClr val="081BFF"/>
                </a:solidFill>
              </a:rPr>
              <a:t>Spatio</a:t>
            </a:r>
            <a:r>
              <a:rPr lang="en-US" altLang="de-DE" sz="1100" dirty="0">
                <a:solidFill>
                  <a:srgbClr val="081BFF"/>
                </a:solidFill>
              </a:rPr>
              <a:t>-temporal Access Methods. IEEE Data Engineering Bulletin, 26(2):40-49, June </a:t>
            </a:r>
            <a:r>
              <a:rPr lang="en-US" altLang="de-DE" sz="1100" b="1" dirty="0">
                <a:solidFill>
                  <a:srgbClr val="FF0000"/>
                </a:solidFill>
              </a:rPr>
              <a:t>2003</a:t>
            </a:r>
            <a:r>
              <a:rPr lang="en-US" altLang="de-DE" sz="1100" dirty="0">
                <a:solidFill>
                  <a:srgbClr val="081B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3493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528" y="253071"/>
            <a:ext cx="5064853" cy="552443"/>
          </a:xfrm>
          <a:prstGeom prst="rect">
            <a:avLst/>
          </a:prstGeom>
        </p:spPr>
        <p:txBody>
          <a:bodyPr vert="horz" wrap="square" lIns="0" tIns="2894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26"/>
              </a:spcBef>
            </a:pPr>
            <a:r>
              <a:rPr sz="3400" spc="20" dirty="0"/>
              <a:t>Summary </a:t>
            </a:r>
            <a:r>
              <a:rPr sz="3400" dirty="0"/>
              <a:t>-</a:t>
            </a:r>
            <a:r>
              <a:rPr sz="3400" spc="-139" dirty="0"/>
              <a:t> </a:t>
            </a:r>
            <a:r>
              <a:rPr sz="3400" dirty="0"/>
              <a:t>Prediction</a:t>
            </a:r>
            <a:endParaRPr sz="3400"/>
          </a:p>
        </p:txBody>
      </p:sp>
      <p:sp>
        <p:nvSpPr>
          <p:cNvPr id="3" name="object 3"/>
          <p:cNvSpPr txBox="1"/>
          <p:nvPr/>
        </p:nvSpPr>
        <p:spPr>
          <a:xfrm>
            <a:off x="539552" y="1484784"/>
            <a:ext cx="7190204" cy="2638459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86911" indent="-261743">
              <a:spcBef>
                <a:spcPts val="178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288169" algn="l"/>
              </a:tabLst>
            </a:pPr>
            <a:r>
              <a:rPr sz="2180" spc="-30" dirty="0">
                <a:solidFill>
                  <a:srgbClr val="081BFF"/>
                </a:solidFill>
                <a:latin typeface="+mn-lt"/>
                <a:cs typeface="Arial"/>
              </a:rPr>
              <a:t>Delay</a:t>
            </a:r>
            <a:r>
              <a:rPr sz="2180" spc="-20" dirty="0">
                <a:solidFill>
                  <a:srgbClr val="081BFF"/>
                </a:solidFill>
                <a:latin typeface="+mn-lt"/>
                <a:cs typeface="Arial"/>
              </a:rPr>
              <a:t> embedding</a:t>
            </a:r>
            <a:r>
              <a:rPr lang="de-DE" sz="2180" spc="-20" dirty="0">
                <a:solidFill>
                  <a:srgbClr val="081BFF"/>
                </a:solidFill>
                <a:latin typeface="+mn-lt"/>
                <a:cs typeface="Arial"/>
              </a:rPr>
              <a:t>:</a:t>
            </a:r>
            <a:endParaRPr sz="2180" dirty="0">
              <a:solidFill>
                <a:srgbClr val="081BFF"/>
              </a:solidFill>
              <a:latin typeface="+mn-lt"/>
              <a:cs typeface="Arial"/>
            </a:endParaRPr>
          </a:p>
          <a:p>
            <a:pPr marL="561237">
              <a:spcBef>
                <a:spcPts val="69"/>
              </a:spcBef>
            </a:pPr>
            <a:r>
              <a:rPr lang="de-DE" sz="2180" spc="-20" dirty="0">
                <a:latin typeface="+mn-lt"/>
                <a:cs typeface="Arial"/>
              </a:rPr>
              <a:t>M</a:t>
            </a:r>
            <a:r>
              <a:rPr sz="2180" spc="-20" dirty="0" err="1">
                <a:latin typeface="+mn-lt"/>
                <a:cs typeface="Arial"/>
              </a:rPr>
              <a:t>ap</a:t>
            </a:r>
            <a:r>
              <a:rPr sz="2180" spc="-20" dirty="0">
                <a:latin typeface="+mn-lt"/>
                <a:cs typeface="Arial"/>
              </a:rPr>
              <a:t> </a:t>
            </a:r>
            <a:r>
              <a:rPr sz="2180" spc="-10" dirty="0">
                <a:latin typeface="+mn-lt"/>
                <a:cs typeface="Arial"/>
              </a:rPr>
              <a:t>mobility patterns to density</a:t>
            </a:r>
            <a:endParaRPr sz="2180" dirty="0">
              <a:latin typeface="+mn-lt"/>
              <a:cs typeface="Arial"/>
            </a:endParaRPr>
          </a:p>
          <a:p>
            <a:pPr marL="286911" indent="-261743">
              <a:spcBef>
                <a:spcPts val="2229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288169" algn="l"/>
              </a:tabLst>
            </a:pPr>
            <a:r>
              <a:rPr sz="2180" spc="-10" dirty="0">
                <a:solidFill>
                  <a:srgbClr val="081BFF"/>
                </a:solidFill>
                <a:latin typeface="+mn-lt"/>
                <a:cs typeface="Arial"/>
              </a:rPr>
              <a:t>Density</a:t>
            </a:r>
            <a:r>
              <a:rPr sz="2180" spc="-20" dirty="0">
                <a:solidFill>
                  <a:srgbClr val="081BFF"/>
                </a:solidFill>
                <a:latin typeface="+mn-lt"/>
                <a:cs typeface="Arial"/>
              </a:rPr>
              <a:t> </a:t>
            </a:r>
            <a:r>
              <a:rPr sz="2180" spc="-10" dirty="0">
                <a:solidFill>
                  <a:srgbClr val="081BFF"/>
                </a:solidFill>
                <a:latin typeface="+mn-lt"/>
                <a:cs typeface="Arial"/>
              </a:rPr>
              <a:t>estimation</a:t>
            </a:r>
            <a:r>
              <a:rPr lang="de-DE" sz="2180" spc="-10" dirty="0">
                <a:solidFill>
                  <a:srgbClr val="081BFF"/>
                </a:solidFill>
                <a:latin typeface="+mn-lt"/>
                <a:cs typeface="Arial"/>
              </a:rPr>
              <a:t>:</a:t>
            </a:r>
            <a:endParaRPr sz="2180" dirty="0">
              <a:solidFill>
                <a:srgbClr val="081BFF"/>
              </a:solidFill>
              <a:latin typeface="+mn-lt"/>
              <a:cs typeface="Arial"/>
            </a:endParaRPr>
          </a:p>
          <a:p>
            <a:pPr marL="561237">
              <a:spcBef>
                <a:spcPts val="69"/>
              </a:spcBef>
            </a:pPr>
            <a:r>
              <a:rPr lang="de-DE" sz="2180" spc="-10" dirty="0">
                <a:latin typeface="+mn-lt"/>
                <a:cs typeface="Arial"/>
              </a:rPr>
              <a:t>A</a:t>
            </a:r>
            <a:r>
              <a:rPr sz="2180" spc="-10" dirty="0" err="1">
                <a:latin typeface="+mn-lt"/>
                <a:cs typeface="Arial"/>
              </a:rPr>
              <a:t>ssigns</a:t>
            </a:r>
            <a:r>
              <a:rPr sz="2180" spc="-10" dirty="0">
                <a:latin typeface="+mn-lt"/>
                <a:cs typeface="Arial"/>
              </a:rPr>
              <a:t> probability to </a:t>
            </a:r>
            <a:r>
              <a:rPr sz="2180" spc="-20" dirty="0">
                <a:latin typeface="+mn-lt"/>
                <a:cs typeface="Arial"/>
              </a:rPr>
              <a:t>each possible </a:t>
            </a:r>
            <a:r>
              <a:rPr sz="2180" spc="-10" dirty="0">
                <a:latin typeface="+mn-lt"/>
                <a:cs typeface="Arial"/>
              </a:rPr>
              <a:t>location</a:t>
            </a:r>
            <a:r>
              <a:rPr sz="2180" spc="10" dirty="0">
                <a:latin typeface="+mn-lt"/>
                <a:cs typeface="Arial"/>
              </a:rPr>
              <a:t> </a:t>
            </a:r>
            <a:r>
              <a:rPr sz="2180" spc="-20" dirty="0">
                <a:latin typeface="+mn-lt"/>
                <a:cs typeface="Arial"/>
              </a:rPr>
              <a:t>sequence</a:t>
            </a:r>
            <a:endParaRPr sz="2180" dirty="0">
              <a:latin typeface="+mn-lt"/>
              <a:cs typeface="Arial"/>
            </a:endParaRPr>
          </a:p>
          <a:p>
            <a:pPr marL="286911" indent="-261743">
              <a:spcBef>
                <a:spcPts val="2229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288169" algn="l"/>
              </a:tabLst>
            </a:pPr>
            <a:r>
              <a:rPr sz="2180" spc="-20" dirty="0">
                <a:solidFill>
                  <a:srgbClr val="081BFF"/>
                </a:solidFill>
                <a:latin typeface="+mn-lt"/>
                <a:cs typeface="Arial"/>
              </a:rPr>
              <a:t>Mode </a:t>
            </a:r>
            <a:r>
              <a:rPr sz="2180" spc="-10" dirty="0">
                <a:solidFill>
                  <a:srgbClr val="081BFF"/>
                </a:solidFill>
                <a:latin typeface="+mn-lt"/>
                <a:cs typeface="Arial"/>
              </a:rPr>
              <a:t>finding</a:t>
            </a:r>
            <a:r>
              <a:rPr lang="de-DE" sz="2180" spc="-10" dirty="0">
                <a:solidFill>
                  <a:srgbClr val="081BFF"/>
                </a:solidFill>
                <a:latin typeface="+mn-lt"/>
                <a:cs typeface="Arial"/>
              </a:rPr>
              <a:t>:</a:t>
            </a:r>
            <a:endParaRPr sz="2180" dirty="0">
              <a:solidFill>
                <a:srgbClr val="081BFF"/>
              </a:solidFill>
              <a:latin typeface="+mn-lt"/>
              <a:cs typeface="Arial"/>
            </a:endParaRPr>
          </a:p>
          <a:p>
            <a:pPr marL="561237">
              <a:spcBef>
                <a:spcPts val="69"/>
              </a:spcBef>
            </a:pPr>
            <a:r>
              <a:rPr lang="de-DE" sz="2180" spc="-10" dirty="0">
                <a:latin typeface="+mn-lt"/>
                <a:cs typeface="Arial"/>
              </a:rPr>
              <a:t>S</a:t>
            </a:r>
            <a:r>
              <a:rPr sz="2180" spc="-10" dirty="0" err="1">
                <a:latin typeface="+mn-lt"/>
                <a:cs typeface="Arial"/>
              </a:rPr>
              <a:t>earches</a:t>
            </a:r>
            <a:r>
              <a:rPr sz="2180" spc="-10" dirty="0">
                <a:latin typeface="+mn-lt"/>
                <a:cs typeface="Arial"/>
              </a:rPr>
              <a:t> the most </a:t>
            </a:r>
            <a:r>
              <a:rPr sz="2180" spc="-20" dirty="0">
                <a:latin typeface="+mn-lt"/>
                <a:cs typeface="Arial"/>
              </a:rPr>
              <a:t>likely </a:t>
            </a:r>
            <a:r>
              <a:rPr sz="2180" spc="-10" dirty="0">
                <a:latin typeface="+mn-lt"/>
                <a:cs typeface="Arial"/>
              </a:rPr>
              <a:t>future</a:t>
            </a:r>
            <a:r>
              <a:rPr sz="2180" spc="-30" dirty="0">
                <a:latin typeface="+mn-lt"/>
                <a:cs typeface="Arial"/>
              </a:rPr>
              <a:t> </a:t>
            </a:r>
            <a:r>
              <a:rPr sz="2180" spc="-10" dirty="0">
                <a:latin typeface="+mn-lt"/>
                <a:cs typeface="Arial"/>
              </a:rPr>
              <a:t>location</a:t>
            </a:r>
            <a:endParaRPr sz="2180" dirty="0">
              <a:latin typeface="+mn-lt"/>
              <a:cs typeface="Arial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0287E08-F38F-074F-8980-970D83CD8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A8DB86-D5BD-154E-B820-144937827398}"/>
              </a:ext>
            </a:extLst>
          </p:cNvPr>
          <p:cNvSpPr txBox="1"/>
          <p:nvPr/>
        </p:nvSpPr>
        <p:spPr>
          <a:xfrm>
            <a:off x="3042559" y="6619674"/>
            <a:ext cx="2717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Master Thesis Jonas </a:t>
            </a:r>
            <a:r>
              <a:rPr lang="de-DE" sz="1200" dirty="0" err="1">
                <a:solidFill>
                  <a:schemeClr val="bg1"/>
                </a:solidFill>
              </a:rPr>
              <a:t>Lüthke</a:t>
            </a:r>
            <a:r>
              <a:rPr lang="de-DE" sz="1200" dirty="0">
                <a:solidFill>
                  <a:schemeClr val="bg1"/>
                </a:solidFill>
              </a:rPr>
              <a:t>, TUHH, 2013</a:t>
            </a:r>
          </a:p>
        </p:txBody>
      </p:sp>
    </p:spTree>
    <p:extLst>
      <p:ext uri="{BB962C8B-B14F-4D97-AF65-F5344CB8AC3E}">
        <p14:creationId xmlns:p14="http://schemas.microsoft.com/office/powerpoint/2010/main" val="3528714627"/>
      </p:ext>
    </p:extLst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7367AAB-CC70-B745-9E70-5DF9F1FA894B}"/>
              </a:ext>
            </a:extLst>
          </p:cNvPr>
          <p:cNvSpPr/>
          <p:nvPr/>
        </p:nvSpPr>
        <p:spPr>
          <a:xfrm>
            <a:off x="323528" y="1628800"/>
            <a:ext cx="8533565" cy="337197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1">
                  <a:lumMod val="2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361" y="114139"/>
            <a:ext cx="4335647" cy="1442653"/>
          </a:xfrm>
          <a:prstGeom prst="rect">
            <a:avLst/>
          </a:prstGeom>
        </p:spPr>
        <p:txBody>
          <a:bodyPr vert="horz" wrap="square" lIns="0" tIns="169877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1338"/>
              </a:spcBef>
            </a:pPr>
            <a:r>
              <a:rPr sz="3400" spc="-109" dirty="0">
                <a:latin typeface="+mn-lt"/>
              </a:rPr>
              <a:t>Test</a:t>
            </a:r>
            <a:r>
              <a:rPr sz="3400" spc="-30" dirty="0">
                <a:latin typeface="+mn-lt"/>
              </a:rPr>
              <a:t> </a:t>
            </a:r>
            <a:r>
              <a:rPr sz="3400" dirty="0">
                <a:latin typeface="+mn-lt"/>
              </a:rPr>
              <a:t>Results</a:t>
            </a:r>
          </a:p>
          <a:p>
            <a:pPr marL="523486">
              <a:spcBef>
                <a:spcPts val="575"/>
              </a:spcBef>
            </a:pPr>
            <a:br>
              <a:rPr lang="de-DE" sz="2180" spc="-40" dirty="0">
                <a:latin typeface="+mn-lt"/>
              </a:rPr>
            </a:br>
            <a:r>
              <a:rPr sz="2180" spc="-40" dirty="0">
                <a:latin typeface="+mn-lt"/>
              </a:rPr>
              <a:t>Varied </a:t>
            </a:r>
            <a:r>
              <a:rPr sz="2180" i="1" spc="20" dirty="0">
                <a:latin typeface="+mn-lt"/>
                <a:cs typeface="Arial"/>
              </a:rPr>
              <a:t>m</a:t>
            </a:r>
            <a:r>
              <a:rPr sz="2180" spc="20" dirty="0">
                <a:latin typeface="+mn-lt"/>
              </a:rPr>
              <a:t>, </a:t>
            </a:r>
            <a:r>
              <a:rPr sz="2180" spc="-30" dirty="0">
                <a:latin typeface="+mn-lt"/>
              </a:rPr>
              <a:t>fixed </a:t>
            </a:r>
            <a:r>
              <a:rPr sz="2180" i="1" spc="-30" dirty="0">
                <a:latin typeface="+mn-lt"/>
                <a:cs typeface="Arial"/>
              </a:rPr>
              <a:t>ν </a:t>
            </a:r>
            <a:r>
              <a:rPr sz="2180" spc="396" dirty="0">
                <a:latin typeface="+mn-lt"/>
              </a:rPr>
              <a:t>=</a:t>
            </a:r>
            <a:r>
              <a:rPr sz="2180" spc="79" dirty="0">
                <a:latin typeface="+mn-lt"/>
              </a:rPr>
              <a:t> </a:t>
            </a:r>
            <a:r>
              <a:rPr sz="2180" spc="-40" dirty="0">
                <a:latin typeface="+mn-lt"/>
              </a:rPr>
              <a:t>6min:</a:t>
            </a:r>
            <a:endParaRPr sz="2180" dirty="0">
              <a:latin typeface="+mn-lt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9711" y="2006417"/>
            <a:ext cx="1926147" cy="2432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86404" y="3927302"/>
            <a:ext cx="480689" cy="26805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585" u="sng" spc="-129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85" u="sng" spc="-50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3</a:t>
            </a:r>
            <a:r>
              <a:rPr sz="1585" u="sng" spc="-287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 </a:t>
            </a:r>
            <a:r>
              <a:rPr sz="1486" u="sng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km</a:t>
            </a:r>
            <a:endParaRPr sz="1486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7877" y="4490959"/>
            <a:ext cx="906138" cy="29870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784" i="1" spc="109" dirty="0">
                <a:solidFill>
                  <a:schemeClr val="bg1"/>
                </a:solidFill>
                <a:latin typeface="Arial"/>
                <a:cs typeface="Arial"/>
              </a:rPr>
              <a:t>m </a:t>
            </a:r>
            <a:r>
              <a:rPr sz="1784" spc="367" dirty="0">
                <a:solidFill>
                  <a:schemeClr val="bg1"/>
                </a:solidFill>
                <a:latin typeface="Arial"/>
                <a:cs typeface="Arial"/>
              </a:rPr>
              <a:t>=</a:t>
            </a:r>
            <a:r>
              <a:rPr sz="1784" spc="-258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784" spc="-89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endParaRPr sz="1784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78041" y="2006417"/>
            <a:ext cx="1926147" cy="2432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4734" y="3927302"/>
            <a:ext cx="480689" cy="26805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585" u="sng" spc="-129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85" u="sng" spc="-50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3</a:t>
            </a:r>
            <a:r>
              <a:rPr sz="1585" u="sng" spc="-287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 </a:t>
            </a:r>
            <a:r>
              <a:rPr sz="1486" u="sng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km</a:t>
            </a:r>
            <a:endParaRPr sz="1486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06208" y="4490959"/>
            <a:ext cx="906138" cy="29870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784" i="1" spc="109" dirty="0">
                <a:solidFill>
                  <a:schemeClr val="bg1"/>
                </a:solidFill>
                <a:latin typeface="Arial"/>
                <a:cs typeface="Arial"/>
              </a:rPr>
              <a:t>m </a:t>
            </a:r>
            <a:r>
              <a:rPr sz="1784" spc="367" dirty="0">
                <a:solidFill>
                  <a:schemeClr val="bg1"/>
                </a:solidFill>
                <a:latin typeface="Arial"/>
                <a:cs typeface="Arial"/>
              </a:rPr>
              <a:t>=</a:t>
            </a:r>
            <a:r>
              <a:rPr sz="1784" spc="-258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784" spc="-89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  <a:endParaRPr sz="1784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26371" y="2006417"/>
            <a:ext cx="1926147" cy="24320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83064" y="3927302"/>
            <a:ext cx="480689" cy="26805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585" u="sng" spc="-129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85" u="sng" spc="-50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3</a:t>
            </a:r>
            <a:r>
              <a:rPr sz="1585" u="sng" spc="-287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 </a:t>
            </a:r>
            <a:r>
              <a:rPr sz="1486" u="sng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km</a:t>
            </a:r>
            <a:endParaRPr sz="1486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4539" y="4490959"/>
            <a:ext cx="906138" cy="29870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784" i="1" spc="109" dirty="0">
                <a:solidFill>
                  <a:schemeClr val="bg1"/>
                </a:solidFill>
                <a:latin typeface="Arial"/>
                <a:cs typeface="Arial"/>
              </a:rPr>
              <a:t>m </a:t>
            </a:r>
            <a:r>
              <a:rPr sz="1784" spc="367" dirty="0">
                <a:solidFill>
                  <a:schemeClr val="bg1"/>
                </a:solidFill>
                <a:latin typeface="Arial"/>
                <a:cs typeface="Arial"/>
              </a:rPr>
              <a:t>=</a:t>
            </a:r>
            <a:r>
              <a:rPr sz="1784" spc="-258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784" spc="-89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  <a:endParaRPr sz="1784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98369" y="3138153"/>
            <a:ext cx="770529" cy="13002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85094" y="2903720"/>
            <a:ext cx="747459" cy="1436920"/>
          </a:xfrm>
          <a:prstGeom prst="rect">
            <a:avLst/>
          </a:prstGeom>
        </p:spPr>
        <p:txBody>
          <a:bodyPr vert="horz" wrap="square" lIns="0" tIns="138418" rIns="0" bIns="0" rtlCol="0">
            <a:spAutoFit/>
          </a:bodyPr>
          <a:lstStyle/>
          <a:p>
            <a:pPr marL="25168">
              <a:spcBef>
                <a:spcPts val="1090"/>
              </a:spcBef>
            </a:pPr>
            <a:r>
              <a:rPr sz="1486" dirty="0">
                <a:solidFill>
                  <a:schemeClr val="bg1"/>
                </a:solidFill>
                <a:latin typeface="Arial"/>
                <a:cs typeface="Arial"/>
              </a:rPr>
              <a:t>error[m]</a:t>
            </a:r>
            <a:endParaRPr sz="1486">
              <a:solidFill>
                <a:schemeClr val="bg1"/>
              </a:solidFill>
              <a:latin typeface="Arial"/>
              <a:cs typeface="Arial"/>
            </a:endParaRPr>
          </a:p>
          <a:p>
            <a:pPr marL="293202">
              <a:spcBef>
                <a:spcPts val="892"/>
              </a:spcBef>
            </a:pPr>
            <a:r>
              <a:rPr sz="1486" dirty="0">
                <a:solidFill>
                  <a:schemeClr val="bg1"/>
                </a:solidFill>
                <a:latin typeface="Arial"/>
                <a:cs typeface="Arial"/>
              </a:rPr>
              <a:t>4000</a:t>
            </a:r>
            <a:endParaRPr sz="1486">
              <a:solidFill>
                <a:schemeClr val="bg1"/>
              </a:solidFill>
              <a:latin typeface="Arial"/>
              <a:cs typeface="Arial"/>
            </a:endParaRPr>
          </a:p>
          <a:p>
            <a:pPr marL="293202">
              <a:spcBef>
                <a:spcPts val="129"/>
              </a:spcBef>
            </a:pPr>
            <a:r>
              <a:rPr sz="1486" dirty="0">
                <a:solidFill>
                  <a:schemeClr val="bg1"/>
                </a:solidFill>
                <a:latin typeface="Arial"/>
                <a:cs typeface="Arial"/>
              </a:rPr>
              <a:t>3000</a:t>
            </a:r>
            <a:endParaRPr sz="1486">
              <a:solidFill>
                <a:schemeClr val="bg1"/>
              </a:solidFill>
              <a:latin typeface="Arial"/>
              <a:cs typeface="Arial"/>
            </a:endParaRPr>
          </a:p>
          <a:p>
            <a:pPr marL="293202">
              <a:spcBef>
                <a:spcPts val="129"/>
              </a:spcBef>
            </a:pPr>
            <a:r>
              <a:rPr sz="1486" dirty="0">
                <a:solidFill>
                  <a:schemeClr val="bg1"/>
                </a:solidFill>
                <a:latin typeface="Arial"/>
                <a:cs typeface="Arial"/>
              </a:rPr>
              <a:t>2000</a:t>
            </a:r>
            <a:endParaRPr sz="1486">
              <a:solidFill>
                <a:schemeClr val="bg1"/>
              </a:solidFill>
              <a:latin typeface="Arial"/>
              <a:cs typeface="Arial"/>
            </a:endParaRPr>
          </a:p>
          <a:p>
            <a:pPr marL="293202">
              <a:spcBef>
                <a:spcPts val="129"/>
              </a:spcBef>
            </a:pPr>
            <a:r>
              <a:rPr sz="1486" dirty="0">
                <a:solidFill>
                  <a:schemeClr val="bg1"/>
                </a:solidFill>
                <a:latin typeface="Arial"/>
                <a:cs typeface="Arial"/>
              </a:rPr>
              <a:t>1000</a:t>
            </a:r>
            <a:endParaRPr sz="1486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4175730" y="3330870"/>
            <a:ext cx="270510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6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spcBef>
                <a:spcPts val="65"/>
              </a:spcBef>
            </a:pPr>
            <a:fld id="{81D60167-4931-47E6-BA6A-407CBD079E47}" type="slidenum">
              <a:rPr lang="de-DE" spc="-5" smtClean="0"/>
              <a:pPr marL="25400">
                <a:spcBef>
                  <a:spcPts val="65"/>
                </a:spcBef>
              </a:pPr>
              <a:t>31</a:t>
            </a:fld>
            <a:r>
              <a:rPr lang="de-DE" spc="-5"/>
              <a:t> /</a:t>
            </a:r>
            <a:r>
              <a:rPr lang="de-DE" spc="-70"/>
              <a:t> </a:t>
            </a:r>
            <a:r>
              <a:rPr lang="de-DE" spc="-5"/>
              <a:t>27</a:t>
            </a:r>
            <a:endParaRPr spc="-10" dirty="0"/>
          </a:p>
        </p:txBody>
      </p:sp>
      <p:sp>
        <p:nvSpPr>
          <p:cNvPr id="14" name="object 14"/>
          <p:cNvSpPr txBox="1"/>
          <p:nvPr/>
        </p:nvSpPr>
        <p:spPr>
          <a:xfrm>
            <a:off x="545756" y="5183146"/>
            <a:ext cx="8258643" cy="761535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400" spc="-20" dirty="0">
                <a:latin typeface="+mn-lt"/>
                <a:cs typeface="Al Nile" pitchFamily="2" charset="-78"/>
              </a:rPr>
              <a:t>Accurate </a:t>
            </a:r>
            <a:r>
              <a:rPr sz="2400" spc="-10" dirty="0">
                <a:latin typeface="+mn-lt"/>
                <a:cs typeface="Al Nile" pitchFamily="2" charset="-78"/>
              </a:rPr>
              <a:t>predictions are </a:t>
            </a:r>
            <a:r>
              <a:rPr sz="2400" spc="-20" dirty="0">
                <a:latin typeface="+mn-lt"/>
                <a:cs typeface="Al Nile" pitchFamily="2" charset="-78"/>
              </a:rPr>
              <a:t>more uniformly distributed </a:t>
            </a:r>
            <a:br>
              <a:rPr lang="de-DE" sz="2400" spc="-20" dirty="0">
                <a:latin typeface="+mn-lt"/>
                <a:cs typeface="Al Nile" pitchFamily="2" charset="-78"/>
              </a:rPr>
            </a:br>
            <a:r>
              <a:rPr sz="2400" spc="-40" dirty="0">
                <a:latin typeface="+mn-lt"/>
                <a:cs typeface="Al Nile" pitchFamily="2" charset="-78"/>
              </a:rPr>
              <a:t>for </a:t>
            </a:r>
            <a:r>
              <a:rPr sz="2400" i="1" spc="69" dirty="0">
                <a:latin typeface="+mn-lt"/>
                <a:cs typeface="Al Nile" pitchFamily="2" charset="-78"/>
              </a:rPr>
              <a:t>m </a:t>
            </a:r>
            <a:r>
              <a:rPr sz="2400" spc="396" dirty="0">
                <a:latin typeface="+mn-lt"/>
                <a:cs typeface="Al Nile" pitchFamily="2" charset="-78"/>
              </a:rPr>
              <a:t>=</a:t>
            </a:r>
            <a:r>
              <a:rPr sz="2400" spc="99" dirty="0">
                <a:latin typeface="+mn-lt"/>
                <a:cs typeface="Al Nile" pitchFamily="2" charset="-78"/>
              </a:rPr>
              <a:t> </a:t>
            </a:r>
            <a:r>
              <a:rPr sz="2400" spc="-139" dirty="0">
                <a:latin typeface="+mn-lt"/>
                <a:cs typeface="Al Nile" pitchFamily="2" charset="-78"/>
              </a:rPr>
              <a:t>3</a:t>
            </a:r>
            <a:r>
              <a:rPr lang="de-DE" sz="2400" spc="-139" dirty="0">
                <a:latin typeface="+mn-lt"/>
                <a:cs typeface="Al Nile" pitchFamily="2" charset="-78"/>
              </a:rPr>
              <a:t> </a:t>
            </a:r>
            <a:r>
              <a:rPr lang="de-DE" sz="2400" kern="0" dirty="0" err="1">
                <a:latin typeface="+mn-lt"/>
                <a:cs typeface="Al Nile" pitchFamily="2" charset="-78"/>
              </a:rPr>
              <a:t>and</a:t>
            </a:r>
            <a:r>
              <a:rPr sz="2400" spc="-20" dirty="0">
                <a:latin typeface="+mn-lt"/>
                <a:cs typeface="Al Nile" pitchFamily="2" charset="-78"/>
              </a:rPr>
              <a:t> </a:t>
            </a:r>
            <a:r>
              <a:rPr sz="2400" i="1" spc="69" dirty="0">
                <a:latin typeface="+mn-lt"/>
                <a:cs typeface="Al Nile" pitchFamily="2" charset="-78"/>
              </a:rPr>
              <a:t>m </a:t>
            </a:r>
            <a:r>
              <a:rPr sz="2400" spc="396" dirty="0">
                <a:latin typeface="+mn-lt"/>
                <a:cs typeface="Al Nile" pitchFamily="2" charset="-78"/>
              </a:rPr>
              <a:t>=</a:t>
            </a:r>
            <a:r>
              <a:rPr sz="2400" spc="-99" dirty="0">
                <a:latin typeface="+mn-lt"/>
                <a:cs typeface="Al Nile" pitchFamily="2" charset="-78"/>
              </a:rPr>
              <a:t> </a:t>
            </a:r>
            <a:r>
              <a:rPr lang="de-DE" sz="2400" spc="-79" dirty="0">
                <a:latin typeface="+mn-lt"/>
                <a:cs typeface="Al Nile" pitchFamily="2" charset="-78"/>
              </a:rPr>
              <a:t>5.</a:t>
            </a:r>
            <a:endParaRPr sz="2400" dirty="0">
              <a:latin typeface="+mn-lt"/>
              <a:cs typeface="Al Nile" pitchFamily="2" charset="-78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55C9EE2F-E8AE-844C-8DB1-D0345ABA3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C20EF2-519F-FF4A-916E-72B61650CE33}"/>
              </a:ext>
            </a:extLst>
          </p:cNvPr>
          <p:cNvSpPr txBox="1"/>
          <p:nvPr/>
        </p:nvSpPr>
        <p:spPr>
          <a:xfrm>
            <a:off x="3042559" y="6619674"/>
            <a:ext cx="2717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Master Thesis Jonas </a:t>
            </a:r>
            <a:r>
              <a:rPr lang="de-DE" sz="1200" dirty="0" err="1">
                <a:solidFill>
                  <a:schemeClr val="bg1"/>
                </a:solidFill>
              </a:rPr>
              <a:t>Lüthke</a:t>
            </a:r>
            <a:r>
              <a:rPr lang="de-DE" sz="1200" dirty="0">
                <a:solidFill>
                  <a:schemeClr val="bg1"/>
                </a:solidFill>
              </a:rPr>
              <a:t>, TUHH, 2013</a:t>
            </a:r>
          </a:p>
        </p:txBody>
      </p:sp>
    </p:spTree>
    <p:extLst>
      <p:ext uri="{BB962C8B-B14F-4D97-AF65-F5344CB8AC3E}">
        <p14:creationId xmlns:p14="http://schemas.microsoft.com/office/powerpoint/2010/main" val="910188944"/>
      </p:ext>
    </p:extLst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AE56ADF-9719-8944-8143-E71D10A9D923}"/>
              </a:ext>
            </a:extLst>
          </p:cNvPr>
          <p:cNvSpPr/>
          <p:nvPr/>
        </p:nvSpPr>
        <p:spPr>
          <a:xfrm>
            <a:off x="214899" y="1628800"/>
            <a:ext cx="8533565" cy="337197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1">
                  <a:lumMod val="2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47" y="165561"/>
            <a:ext cx="2877843" cy="552443"/>
          </a:xfrm>
          <a:prstGeom prst="rect">
            <a:avLst/>
          </a:prstGeom>
        </p:spPr>
        <p:txBody>
          <a:bodyPr vert="horz" wrap="square" lIns="0" tIns="2894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26"/>
              </a:spcBef>
            </a:pPr>
            <a:r>
              <a:rPr sz="3400" spc="-109" dirty="0"/>
              <a:t>Test</a:t>
            </a:r>
            <a:r>
              <a:rPr sz="3400" spc="-139" dirty="0"/>
              <a:t> </a:t>
            </a:r>
            <a:r>
              <a:rPr sz="3400" dirty="0"/>
              <a:t>Results</a:t>
            </a:r>
            <a:endParaRPr sz="3400"/>
          </a:p>
        </p:txBody>
      </p:sp>
      <p:sp>
        <p:nvSpPr>
          <p:cNvPr id="3" name="object 3"/>
          <p:cNvSpPr txBox="1"/>
          <p:nvPr/>
        </p:nvSpPr>
        <p:spPr>
          <a:xfrm>
            <a:off x="467544" y="1114618"/>
            <a:ext cx="3159510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-40" dirty="0">
                <a:latin typeface="+mn-lt"/>
                <a:cs typeface="Arial"/>
              </a:rPr>
              <a:t>Varied </a:t>
            </a:r>
            <a:r>
              <a:rPr sz="2180" i="1" spc="50" dirty="0">
                <a:latin typeface="+mn-lt"/>
                <a:cs typeface="Arial"/>
              </a:rPr>
              <a:t>ν</a:t>
            </a:r>
            <a:r>
              <a:rPr sz="2180" spc="50" dirty="0">
                <a:latin typeface="+mn-lt"/>
                <a:cs typeface="Arial"/>
              </a:rPr>
              <a:t>, </a:t>
            </a:r>
            <a:r>
              <a:rPr sz="2180" spc="-30" dirty="0">
                <a:latin typeface="+mn-lt"/>
                <a:cs typeface="Arial"/>
              </a:rPr>
              <a:t>fixed </a:t>
            </a:r>
            <a:r>
              <a:rPr sz="2180" i="1" spc="69" dirty="0">
                <a:latin typeface="+mn-lt"/>
                <a:cs typeface="Arial"/>
              </a:rPr>
              <a:t>m </a:t>
            </a:r>
            <a:r>
              <a:rPr sz="2180" spc="396" dirty="0">
                <a:latin typeface="+mn-lt"/>
                <a:cs typeface="Arial"/>
              </a:rPr>
              <a:t>=</a:t>
            </a:r>
            <a:r>
              <a:rPr sz="2180" spc="-178" dirty="0">
                <a:latin typeface="+mn-lt"/>
                <a:cs typeface="Arial"/>
              </a:rPr>
              <a:t> </a:t>
            </a:r>
            <a:r>
              <a:rPr sz="2180" spc="-79" dirty="0">
                <a:latin typeface="+mn-lt"/>
                <a:cs typeface="Arial"/>
              </a:rPr>
              <a:t>3:</a:t>
            </a:r>
            <a:endParaRPr sz="2180" dirty="0">
              <a:latin typeface="+mn-lt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1082" y="2119643"/>
            <a:ext cx="1926147" cy="2432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77775" y="4040530"/>
            <a:ext cx="480689" cy="26805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585" u="sng" spc="-129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85" u="sng" spc="-50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3</a:t>
            </a:r>
            <a:r>
              <a:rPr sz="1585" u="sng" spc="-287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 </a:t>
            </a:r>
            <a:r>
              <a:rPr sz="1486" u="sng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km</a:t>
            </a:r>
            <a:endParaRPr sz="1486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4971" y="4604187"/>
            <a:ext cx="1532258" cy="29870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784" i="1" dirty="0">
                <a:solidFill>
                  <a:schemeClr val="bg1"/>
                </a:solidFill>
                <a:latin typeface="Arial"/>
                <a:cs typeface="Arial"/>
              </a:rPr>
              <a:t>ν </a:t>
            </a:r>
            <a:r>
              <a:rPr sz="1784" spc="367" dirty="0">
                <a:solidFill>
                  <a:schemeClr val="bg1"/>
                </a:solidFill>
                <a:latin typeface="Arial"/>
                <a:cs typeface="Arial"/>
              </a:rPr>
              <a:t>=</a:t>
            </a:r>
            <a:r>
              <a:rPr sz="1784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784" spc="-30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sz="1784" i="1" spc="-3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sz="1784" spc="-30" dirty="0">
                <a:solidFill>
                  <a:schemeClr val="bg1"/>
                </a:solidFill>
                <a:latin typeface="Arial"/>
                <a:cs typeface="Arial"/>
              </a:rPr>
              <a:t>3min</a:t>
            </a:r>
            <a:endParaRPr sz="1784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69412" y="2119643"/>
            <a:ext cx="1926147" cy="2432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26105" y="4040530"/>
            <a:ext cx="480689" cy="26805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585" u="sng" spc="-129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85" u="sng" spc="-50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3</a:t>
            </a:r>
            <a:r>
              <a:rPr sz="1585" u="sng" spc="-287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 </a:t>
            </a:r>
            <a:r>
              <a:rPr sz="1486" u="sng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km</a:t>
            </a:r>
            <a:endParaRPr sz="1486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95513" y="4604187"/>
            <a:ext cx="1500046" cy="29870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784" i="1" dirty="0">
                <a:solidFill>
                  <a:schemeClr val="bg1"/>
                </a:solidFill>
                <a:latin typeface="Arial"/>
                <a:cs typeface="Arial"/>
              </a:rPr>
              <a:t>ν </a:t>
            </a:r>
            <a:r>
              <a:rPr sz="1784" spc="367" dirty="0">
                <a:solidFill>
                  <a:schemeClr val="bg1"/>
                </a:solidFill>
                <a:latin typeface="Arial"/>
                <a:cs typeface="Arial"/>
              </a:rPr>
              <a:t>=</a:t>
            </a:r>
            <a:r>
              <a:rPr sz="1784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784" spc="-40" dirty="0">
                <a:solidFill>
                  <a:schemeClr val="bg1"/>
                </a:solidFill>
                <a:latin typeface="Arial"/>
                <a:cs typeface="Arial"/>
              </a:rPr>
              <a:t>10min</a:t>
            </a:r>
            <a:endParaRPr sz="1784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17742" y="2119643"/>
            <a:ext cx="1926147" cy="24320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674435" y="4040530"/>
            <a:ext cx="480689" cy="26805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585" u="sng" spc="-129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85" u="sng" spc="-50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3</a:t>
            </a:r>
            <a:r>
              <a:rPr sz="1585" u="sng" spc="-287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 </a:t>
            </a:r>
            <a:r>
              <a:rPr sz="1486" u="sng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km</a:t>
            </a:r>
            <a:endParaRPr sz="1486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43867" y="4604187"/>
            <a:ext cx="1621889" cy="29870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784" i="1" dirty="0">
                <a:solidFill>
                  <a:schemeClr val="bg1"/>
                </a:solidFill>
                <a:latin typeface="Arial"/>
                <a:cs typeface="Arial"/>
              </a:rPr>
              <a:t>ν </a:t>
            </a:r>
            <a:r>
              <a:rPr sz="1784" spc="367" dirty="0">
                <a:solidFill>
                  <a:schemeClr val="bg1"/>
                </a:solidFill>
                <a:latin typeface="Arial"/>
                <a:cs typeface="Arial"/>
              </a:rPr>
              <a:t>=</a:t>
            </a:r>
            <a:r>
              <a:rPr sz="1784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784" spc="-40" dirty="0">
                <a:solidFill>
                  <a:schemeClr val="bg1"/>
                </a:solidFill>
                <a:latin typeface="Arial"/>
                <a:cs typeface="Arial"/>
              </a:rPr>
              <a:t>60min</a:t>
            </a:r>
            <a:endParaRPr sz="1784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89740" y="3251379"/>
            <a:ext cx="770529" cy="13002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76465" y="3016947"/>
            <a:ext cx="747459" cy="1436920"/>
          </a:xfrm>
          <a:prstGeom prst="rect">
            <a:avLst/>
          </a:prstGeom>
        </p:spPr>
        <p:txBody>
          <a:bodyPr vert="horz" wrap="square" lIns="0" tIns="138418" rIns="0" bIns="0" rtlCol="0">
            <a:spAutoFit/>
          </a:bodyPr>
          <a:lstStyle/>
          <a:p>
            <a:pPr marL="25168">
              <a:spcBef>
                <a:spcPts val="1090"/>
              </a:spcBef>
            </a:pPr>
            <a:r>
              <a:rPr sz="1486" dirty="0">
                <a:solidFill>
                  <a:schemeClr val="bg1"/>
                </a:solidFill>
                <a:latin typeface="Arial"/>
                <a:cs typeface="Arial"/>
              </a:rPr>
              <a:t>error[m]</a:t>
            </a:r>
            <a:endParaRPr sz="1486">
              <a:solidFill>
                <a:schemeClr val="bg1"/>
              </a:solidFill>
              <a:latin typeface="Arial"/>
              <a:cs typeface="Arial"/>
            </a:endParaRPr>
          </a:p>
          <a:p>
            <a:pPr marL="293202">
              <a:spcBef>
                <a:spcPts val="892"/>
              </a:spcBef>
            </a:pPr>
            <a:r>
              <a:rPr sz="1486" dirty="0">
                <a:solidFill>
                  <a:schemeClr val="bg1"/>
                </a:solidFill>
                <a:latin typeface="Arial"/>
                <a:cs typeface="Arial"/>
              </a:rPr>
              <a:t>4000</a:t>
            </a:r>
            <a:endParaRPr sz="1486">
              <a:solidFill>
                <a:schemeClr val="bg1"/>
              </a:solidFill>
              <a:latin typeface="Arial"/>
              <a:cs typeface="Arial"/>
            </a:endParaRPr>
          </a:p>
          <a:p>
            <a:pPr marL="293202">
              <a:spcBef>
                <a:spcPts val="129"/>
              </a:spcBef>
            </a:pPr>
            <a:r>
              <a:rPr sz="1486" dirty="0">
                <a:solidFill>
                  <a:schemeClr val="bg1"/>
                </a:solidFill>
                <a:latin typeface="Arial"/>
                <a:cs typeface="Arial"/>
              </a:rPr>
              <a:t>3000</a:t>
            </a:r>
            <a:endParaRPr sz="1486">
              <a:solidFill>
                <a:schemeClr val="bg1"/>
              </a:solidFill>
              <a:latin typeface="Arial"/>
              <a:cs typeface="Arial"/>
            </a:endParaRPr>
          </a:p>
          <a:p>
            <a:pPr marL="293202">
              <a:spcBef>
                <a:spcPts val="129"/>
              </a:spcBef>
            </a:pPr>
            <a:r>
              <a:rPr sz="1486" dirty="0">
                <a:solidFill>
                  <a:schemeClr val="bg1"/>
                </a:solidFill>
                <a:latin typeface="Arial"/>
                <a:cs typeface="Arial"/>
              </a:rPr>
              <a:t>2000</a:t>
            </a:r>
            <a:endParaRPr sz="1486">
              <a:solidFill>
                <a:schemeClr val="bg1"/>
              </a:solidFill>
              <a:latin typeface="Arial"/>
              <a:cs typeface="Arial"/>
            </a:endParaRPr>
          </a:p>
          <a:p>
            <a:pPr marL="293202">
              <a:spcBef>
                <a:spcPts val="129"/>
              </a:spcBef>
            </a:pPr>
            <a:r>
              <a:rPr sz="1486" dirty="0">
                <a:solidFill>
                  <a:schemeClr val="bg1"/>
                </a:solidFill>
                <a:latin typeface="Arial"/>
                <a:cs typeface="Arial"/>
              </a:rPr>
              <a:t>1000</a:t>
            </a:r>
            <a:endParaRPr sz="1486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0076" y="5312439"/>
            <a:ext cx="7643210" cy="392203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400" spc="-20" dirty="0">
                <a:latin typeface="+mn-lt"/>
                <a:cs typeface="Arial"/>
              </a:rPr>
              <a:t>Accurate </a:t>
            </a:r>
            <a:r>
              <a:rPr sz="2400" spc="-10" dirty="0">
                <a:latin typeface="+mn-lt"/>
                <a:cs typeface="Arial"/>
              </a:rPr>
              <a:t>predictions are increasingly clustered as </a:t>
            </a:r>
            <a:r>
              <a:rPr sz="2400" i="1" spc="-30" dirty="0">
                <a:latin typeface="+mn-lt"/>
                <a:cs typeface="Arial"/>
              </a:rPr>
              <a:t>ν</a:t>
            </a:r>
            <a:r>
              <a:rPr sz="2400" i="1" spc="119" dirty="0">
                <a:latin typeface="+mn-lt"/>
                <a:cs typeface="Arial"/>
              </a:rPr>
              <a:t> </a:t>
            </a:r>
            <a:r>
              <a:rPr sz="2400" spc="-20" dirty="0">
                <a:latin typeface="+mn-lt"/>
                <a:cs typeface="Arial"/>
              </a:rPr>
              <a:t>increases.</a:t>
            </a:r>
            <a:endParaRPr sz="2400" dirty="0">
              <a:latin typeface="+mn-lt"/>
              <a:cs typeface="Arial"/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B84682F0-E39B-F846-A710-AAE53FB9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FAC696-911B-D147-9DBA-0D48A03A020C}"/>
              </a:ext>
            </a:extLst>
          </p:cNvPr>
          <p:cNvSpPr txBox="1"/>
          <p:nvPr/>
        </p:nvSpPr>
        <p:spPr>
          <a:xfrm>
            <a:off x="3042559" y="6619674"/>
            <a:ext cx="2717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Master Thesis Jonas </a:t>
            </a:r>
            <a:r>
              <a:rPr lang="de-DE" sz="1200" dirty="0" err="1">
                <a:solidFill>
                  <a:schemeClr val="bg1"/>
                </a:solidFill>
              </a:rPr>
              <a:t>Lüthke</a:t>
            </a:r>
            <a:r>
              <a:rPr lang="de-DE" sz="1200" dirty="0">
                <a:solidFill>
                  <a:schemeClr val="bg1"/>
                </a:solidFill>
              </a:rPr>
              <a:t>, TUHH, 2013</a:t>
            </a:r>
          </a:p>
        </p:txBody>
      </p:sp>
    </p:spTree>
    <p:extLst>
      <p:ext uri="{BB962C8B-B14F-4D97-AF65-F5344CB8AC3E}">
        <p14:creationId xmlns:p14="http://schemas.microsoft.com/office/powerpoint/2010/main" val="1162341108"/>
      </p:ext>
    </p:extLst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46" y="165562"/>
            <a:ext cx="4698674" cy="552443"/>
          </a:xfrm>
          <a:prstGeom prst="rect">
            <a:avLst/>
          </a:prstGeom>
        </p:spPr>
        <p:txBody>
          <a:bodyPr vert="horz" wrap="square" lIns="0" tIns="2894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26"/>
              </a:spcBef>
            </a:pPr>
            <a:r>
              <a:rPr sz="3400" spc="-109" dirty="0"/>
              <a:t>Test </a:t>
            </a:r>
            <a:r>
              <a:rPr sz="3400" dirty="0"/>
              <a:t>Result</a:t>
            </a:r>
            <a:r>
              <a:rPr sz="3400" spc="-10" dirty="0"/>
              <a:t> </a:t>
            </a:r>
            <a:r>
              <a:rPr sz="3400" dirty="0"/>
              <a:t>Analysis</a:t>
            </a:r>
            <a:endParaRPr sz="3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95536" y="1128959"/>
            <a:ext cx="16308198" cy="2508379"/>
          </a:xfrm>
          <a:prstGeom prst="rect">
            <a:avLst/>
          </a:prstGeom>
        </p:spPr>
        <p:txBody>
          <a:bodyPr vert="horz" wrap="square" lIns="0" tIns="109474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22816" indent="-261743">
              <a:spcBef>
                <a:spcPts val="860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424074" algn="l"/>
              </a:tabLst>
            </a:pPr>
            <a:r>
              <a:rPr sz="2200" spc="-10" dirty="0"/>
              <a:t>Algorithm is </a:t>
            </a:r>
            <a:r>
              <a:rPr sz="2200" spc="-20" dirty="0"/>
              <a:t>based on </a:t>
            </a:r>
            <a:r>
              <a:rPr sz="2200" i="1" spc="-10" dirty="0">
                <a:cs typeface="Arial"/>
              </a:rPr>
              <a:t>sequential correlation </a:t>
            </a:r>
            <a:r>
              <a:rPr sz="2200" spc="-10" dirty="0"/>
              <a:t>in data</a:t>
            </a:r>
            <a:r>
              <a:rPr lang="de-DE" sz="2200" spc="-10" dirty="0"/>
              <a:t> (</a:t>
            </a:r>
            <a:r>
              <a:rPr lang="de-DE" sz="2200" spc="-10" dirty="0" err="1"/>
              <a:t>delay</a:t>
            </a:r>
            <a:r>
              <a:rPr lang="de-DE" sz="2200" spc="-10" dirty="0"/>
              <a:t> </a:t>
            </a:r>
            <a:r>
              <a:rPr lang="de-DE" sz="2200" spc="-10" dirty="0" err="1"/>
              <a:t>embedding</a:t>
            </a:r>
            <a:r>
              <a:rPr lang="de-DE" sz="2200" spc="-10" dirty="0"/>
              <a:t>)</a:t>
            </a:r>
            <a:endParaRPr sz="2200" dirty="0">
              <a:cs typeface="Arial"/>
            </a:endParaRPr>
          </a:p>
          <a:p>
            <a:pPr marL="422816" indent="-261743">
              <a:spcBef>
                <a:spcPts val="662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424074" algn="l"/>
              </a:tabLst>
            </a:pPr>
            <a:r>
              <a:rPr sz="2200" spc="-10" dirty="0"/>
              <a:t>Locations in taxi data only correlated if </a:t>
            </a:r>
            <a:r>
              <a:rPr sz="2200" dirty="0"/>
              <a:t>part </a:t>
            </a:r>
            <a:r>
              <a:rPr sz="2200" spc="-10" dirty="0"/>
              <a:t>of </a:t>
            </a:r>
            <a:r>
              <a:rPr sz="2200" spc="-20" dirty="0"/>
              <a:t>same</a:t>
            </a:r>
            <a:r>
              <a:rPr sz="2200" spc="-30" dirty="0"/>
              <a:t> </a:t>
            </a:r>
            <a:r>
              <a:rPr sz="2200" spc="-10" dirty="0"/>
              <a:t>trip</a:t>
            </a:r>
            <a:endParaRPr sz="2200" dirty="0"/>
          </a:p>
          <a:p>
            <a:pPr marL="422816" indent="-261743">
              <a:spcBef>
                <a:spcPts val="654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424074" algn="l"/>
              </a:tabLst>
            </a:pPr>
            <a:r>
              <a:rPr sz="2200" spc="-40" dirty="0"/>
              <a:t>For </a:t>
            </a:r>
            <a:r>
              <a:rPr sz="2200" spc="-20" dirty="0"/>
              <a:t>each </a:t>
            </a:r>
            <a:r>
              <a:rPr sz="2200" spc="-10" dirty="0"/>
              <a:t>trip the client defines </a:t>
            </a:r>
            <a:r>
              <a:rPr sz="2200" spc="-30" dirty="0"/>
              <a:t>new</a:t>
            </a:r>
            <a:r>
              <a:rPr sz="2200" spc="10" dirty="0"/>
              <a:t> </a:t>
            </a:r>
            <a:r>
              <a:rPr sz="2200" spc="-10" dirty="0"/>
              <a:t>destination</a:t>
            </a:r>
            <a:endParaRPr sz="2200" dirty="0"/>
          </a:p>
          <a:p>
            <a:pPr marL="422816" marR="10067" indent="-261743">
              <a:lnSpc>
                <a:spcPct val="102600"/>
              </a:lnSpc>
              <a:spcBef>
                <a:spcPts val="595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424074" algn="l"/>
              </a:tabLst>
            </a:pPr>
            <a:r>
              <a:rPr sz="2200" spc="-10" dirty="0"/>
              <a:t>Recurring similar location sequences only </a:t>
            </a:r>
            <a:r>
              <a:rPr sz="2200" spc="-20" dirty="0"/>
              <a:t>observed when  </a:t>
            </a:r>
            <a:br>
              <a:rPr lang="de-DE" sz="2200" spc="-20" dirty="0"/>
            </a:br>
            <a:r>
              <a:rPr sz="2200" spc="-10" dirty="0"/>
              <a:t>limiting time </a:t>
            </a:r>
            <a:r>
              <a:rPr sz="2200" spc="-20" dirty="0"/>
              <a:t>span </a:t>
            </a:r>
            <a:r>
              <a:rPr sz="2200" spc="-10" dirty="0"/>
              <a:t>to </a:t>
            </a:r>
            <a:r>
              <a:rPr sz="2200" spc="-30" dirty="0"/>
              <a:t>average </a:t>
            </a:r>
            <a:r>
              <a:rPr sz="2200" spc="-10" dirty="0"/>
              <a:t>trip</a:t>
            </a:r>
            <a:r>
              <a:rPr sz="2200" dirty="0"/>
              <a:t> </a:t>
            </a:r>
            <a:r>
              <a:rPr sz="2200" spc="-10" dirty="0"/>
              <a:t>time</a:t>
            </a:r>
            <a:endParaRPr sz="2200" dirty="0"/>
          </a:p>
          <a:p>
            <a:pPr marL="422816" indent="-261743">
              <a:spcBef>
                <a:spcPts val="664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424074" algn="l"/>
              </a:tabLst>
            </a:pPr>
            <a:r>
              <a:rPr sz="2200" spc="-10" dirty="0"/>
              <a:t>Else prediction </a:t>
            </a:r>
            <a:r>
              <a:rPr sz="2200" spc="-30" dirty="0"/>
              <a:t>falls back </a:t>
            </a:r>
            <a:r>
              <a:rPr sz="2200" spc="-10" dirty="0"/>
              <a:t>to </a:t>
            </a:r>
            <a:r>
              <a:rPr sz="2200" i="1" spc="69" dirty="0">
                <a:cs typeface="Arial"/>
              </a:rPr>
              <a:t>m </a:t>
            </a:r>
            <a:r>
              <a:rPr sz="2200" spc="396" dirty="0"/>
              <a:t>=</a:t>
            </a:r>
            <a:r>
              <a:rPr sz="2200" spc="-79" dirty="0"/>
              <a:t> </a:t>
            </a:r>
            <a:r>
              <a:rPr sz="2200" spc="-139" dirty="0"/>
              <a:t>2</a:t>
            </a:r>
            <a:endParaRPr sz="2200" dirty="0">
              <a:cs typeface="Arial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CB33B2D-F26E-5E49-A842-135F19B0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AD379790-4927-D04C-AED1-9D032F063840}"/>
              </a:ext>
            </a:extLst>
          </p:cNvPr>
          <p:cNvSpPr txBox="1"/>
          <p:nvPr/>
        </p:nvSpPr>
        <p:spPr>
          <a:xfrm>
            <a:off x="539552" y="3822099"/>
            <a:ext cx="5147904" cy="1119069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-10" dirty="0">
                <a:solidFill>
                  <a:srgbClr val="081BFF"/>
                </a:solidFill>
                <a:latin typeface="+mn-lt"/>
                <a:cs typeface="Arial"/>
              </a:rPr>
              <a:t>Similar</a:t>
            </a:r>
            <a:r>
              <a:rPr sz="2180" spc="-20" dirty="0">
                <a:solidFill>
                  <a:srgbClr val="081BFF"/>
                </a:solidFill>
                <a:latin typeface="+mn-lt"/>
                <a:cs typeface="Arial"/>
              </a:rPr>
              <a:t> </a:t>
            </a:r>
            <a:r>
              <a:rPr sz="2180" spc="-10" dirty="0">
                <a:solidFill>
                  <a:srgbClr val="081BFF"/>
                </a:solidFill>
                <a:latin typeface="+mn-lt"/>
                <a:cs typeface="Arial"/>
              </a:rPr>
              <a:t>Approaches:</a:t>
            </a:r>
            <a:endParaRPr sz="2873" dirty="0">
              <a:solidFill>
                <a:srgbClr val="081BFF"/>
              </a:solidFill>
              <a:latin typeface="+mn-lt"/>
              <a:cs typeface="Times New Roman"/>
            </a:endParaRPr>
          </a:p>
          <a:p>
            <a:pPr marL="573821" indent="-263001">
              <a:buClr>
                <a:srgbClr val="7F7F7F"/>
              </a:buClr>
              <a:buSzPct val="90909"/>
              <a:buFont typeface="Menlo"/>
              <a:buChar char="•"/>
              <a:tabLst>
                <a:tab pos="575079" algn="l"/>
              </a:tabLst>
            </a:pPr>
            <a:r>
              <a:rPr sz="2180" spc="-20" dirty="0">
                <a:latin typeface="+mn-lt"/>
                <a:cs typeface="Arial"/>
              </a:rPr>
              <a:t>Song </a:t>
            </a:r>
            <a:r>
              <a:rPr sz="2180" spc="-10" dirty="0">
                <a:latin typeface="+mn-lt"/>
                <a:cs typeface="Arial"/>
              </a:rPr>
              <a:t>et al. - </a:t>
            </a:r>
            <a:r>
              <a:rPr sz="2180" spc="-30" dirty="0">
                <a:latin typeface="+mn-lt"/>
                <a:cs typeface="Arial"/>
              </a:rPr>
              <a:t>Markov</a:t>
            </a:r>
            <a:r>
              <a:rPr sz="2180" spc="109" dirty="0">
                <a:latin typeface="+mn-lt"/>
                <a:cs typeface="Arial"/>
              </a:rPr>
              <a:t> </a:t>
            </a:r>
            <a:r>
              <a:rPr sz="2180" spc="-10" dirty="0">
                <a:latin typeface="+mn-lt"/>
                <a:cs typeface="Arial"/>
              </a:rPr>
              <a:t>predictor</a:t>
            </a:r>
            <a:endParaRPr sz="2180" dirty="0">
              <a:latin typeface="+mn-lt"/>
              <a:cs typeface="Arial"/>
            </a:endParaRPr>
          </a:p>
          <a:p>
            <a:pPr marL="573821" indent="-263001">
              <a:spcBef>
                <a:spcPts val="664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575079" algn="l"/>
              </a:tabLst>
            </a:pPr>
            <a:r>
              <a:rPr sz="2180" spc="-10" dirty="0" err="1">
                <a:latin typeface="+mn-lt"/>
                <a:cs typeface="Arial"/>
              </a:rPr>
              <a:t>Scellato</a:t>
            </a:r>
            <a:r>
              <a:rPr sz="2180" spc="-10" dirty="0">
                <a:latin typeface="+mn-lt"/>
                <a:cs typeface="Arial"/>
              </a:rPr>
              <a:t> et al. - Nonlinear</a:t>
            </a:r>
            <a:r>
              <a:rPr sz="2180" spc="50" dirty="0">
                <a:latin typeface="+mn-lt"/>
                <a:cs typeface="Arial"/>
              </a:rPr>
              <a:t> </a:t>
            </a:r>
            <a:r>
              <a:rPr sz="2180" spc="-10" dirty="0">
                <a:latin typeface="+mn-lt"/>
                <a:cs typeface="Arial"/>
              </a:rPr>
              <a:t>predictor</a:t>
            </a:r>
            <a:endParaRPr sz="2180" dirty="0">
              <a:latin typeface="+mn-lt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E35744-701B-A74E-B3B9-F8CF88090FF3}"/>
              </a:ext>
            </a:extLst>
          </p:cNvPr>
          <p:cNvSpPr/>
          <p:nvPr/>
        </p:nvSpPr>
        <p:spPr>
          <a:xfrm>
            <a:off x="1986092" y="4978823"/>
            <a:ext cx="5907947" cy="732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87" dirty="0">
                <a:solidFill>
                  <a:srgbClr val="081BFF"/>
                </a:solidFill>
                <a:latin typeface="+mn-lt"/>
              </a:rPr>
              <a:t>L. Song, D. Kotz, R. Jain,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and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X. He,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Evaluating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location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predictors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with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extensive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with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mobility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data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, In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Proc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. IEEE Computer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and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Communications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Societies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, pp. 1414-1424, </a:t>
            </a:r>
            <a:r>
              <a:rPr lang="de-DE" sz="1387" b="1" dirty="0">
                <a:solidFill>
                  <a:srgbClr val="FF0000"/>
                </a:solidFill>
                <a:latin typeface="+mn-lt"/>
              </a:rPr>
              <a:t>2004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6F54FE-986A-854C-8AEE-32F43CA76333}"/>
              </a:ext>
            </a:extLst>
          </p:cNvPr>
          <p:cNvSpPr/>
          <p:nvPr/>
        </p:nvSpPr>
        <p:spPr>
          <a:xfrm>
            <a:off x="1986093" y="5733256"/>
            <a:ext cx="5605943" cy="732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87" dirty="0">
                <a:solidFill>
                  <a:srgbClr val="081BFF"/>
                </a:solidFill>
                <a:latin typeface="+mn-lt"/>
              </a:rPr>
              <a:t>S.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Scellato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, M.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Musolesi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, C.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Mascolo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, V.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Latora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,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and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A. T. Campbell,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NextPlace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: a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spatio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- temporal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prediction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framework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for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pervasive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systems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, In: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Proc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.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Pervasive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Computing, </a:t>
            </a:r>
            <a:r>
              <a:rPr lang="de-DE" sz="1387" b="1" dirty="0">
                <a:solidFill>
                  <a:srgbClr val="FF0000"/>
                </a:solidFill>
                <a:latin typeface="+mn-lt"/>
              </a:rPr>
              <a:t>2011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55DD26-C6D1-D149-9797-DA052B039F52}"/>
              </a:ext>
            </a:extLst>
          </p:cNvPr>
          <p:cNvSpPr txBox="1"/>
          <p:nvPr/>
        </p:nvSpPr>
        <p:spPr>
          <a:xfrm>
            <a:off x="3042559" y="6619674"/>
            <a:ext cx="2717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Master Thesis Jonas </a:t>
            </a:r>
            <a:r>
              <a:rPr lang="de-DE" sz="1200" dirty="0" err="1">
                <a:solidFill>
                  <a:schemeClr val="bg1"/>
                </a:solidFill>
              </a:rPr>
              <a:t>Lüthke</a:t>
            </a:r>
            <a:r>
              <a:rPr lang="de-DE" sz="1200" dirty="0">
                <a:solidFill>
                  <a:schemeClr val="bg1"/>
                </a:solidFill>
              </a:rPr>
              <a:t>, TUHH, 2013</a:t>
            </a:r>
          </a:p>
        </p:txBody>
      </p:sp>
    </p:spTree>
    <p:extLst>
      <p:ext uri="{BB962C8B-B14F-4D97-AF65-F5344CB8AC3E}">
        <p14:creationId xmlns:p14="http://schemas.microsoft.com/office/powerpoint/2010/main" val="918482287"/>
      </p:ext>
    </p:extLst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>
            <a:extLst>
              <a:ext uri="{FF2B5EF4-FFF2-40B4-BE49-F238E27FC236}">
                <a16:creationId xmlns:a16="http://schemas.microsoft.com/office/drawing/2014/main" id="{928FD206-CE24-5149-B418-905B512AC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3200" dirty="0"/>
              <a:t>Duality Transformation: Avoid 3D-Rtrees?</a:t>
            </a:r>
          </a:p>
        </p:txBody>
      </p:sp>
      <p:sp>
        <p:nvSpPr>
          <p:cNvPr id="771075" name="Rectangle 3">
            <a:extLst>
              <a:ext uri="{FF2B5EF4-FFF2-40B4-BE49-F238E27FC236}">
                <a16:creationId xmlns:a16="http://schemas.microsoft.com/office/drawing/2014/main" id="{78D25CC7-CE6F-9647-8AF5-1B95913675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1560513"/>
            <a:ext cx="8047038" cy="3668687"/>
          </a:xfrm>
        </p:spPr>
        <p:txBody>
          <a:bodyPr/>
          <a:lstStyle/>
          <a:p>
            <a:r>
              <a:rPr lang="en-US" altLang="de-DE" sz="2200" dirty="0"/>
              <a:t>A linear trajectory in two-dimensional space can be transformed into a point in another </a:t>
            </a:r>
            <a:r>
              <a:rPr lang="en-US" altLang="de-DE" sz="2200" i="1" dirty="0">
                <a:solidFill>
                  <a:schemeClr val="tx2"/>
                </a:solidFill>
              </a:rPr>
              <a:t>dual </a:t>
            </a:r>
            <a:r>
              <a:rPr lang="en-US" altLang="de-DE" sz="2200" dirty="0"/>
              <a:t>two-dimensional space</a:t>
            </a:r>
          </a:p>
          <a:p>
            <a:endParaRPr lang="en-US" altLang="de-DE" sz="2200" dirty="0"/>
          </a:p>
          <a:p>
            <a:r>
              <a:rPr lang="en-US" altLang="de-DE" sz="2200" dirty="0"/>
              <a:t>Trajectory:</a:t>
            </a:r>
            <a:r>
              <a:rPr lang="en-US" altLang="de-DE" sz="2200" i="1" dirty="0"/>
              <a:t> x(t) = </a:t>
            </a:r>
            <a:r>
              <a:rPr lang="en-US" altLang="de-DE" sz="2200" i="1" dirty="0" err="1"/>
              <a:t>vt</a:t>
            </a:r>
            <a:r>
              <a:rPr lang="en-US" altLang="de-DE" sz="2200" i="1" dirty="0"/>
              <a:t> + a  </a:t>
            </a:r>
            <a:r>
              <a:rPr lang="en-US" altLang="de-DE" sz="2200" dirty="0">
                <a:sym typeface="Wingdings" pitchFamily="2" charset="2"/>
              </a:rPr>
              <a:t>  Point:</a:t>
            </a:r>
            <a:r>
              <a:rPr lang="en-US" altLang="de-DE" sz="2200" i="1" dirty="0">
                <a:sym typeface="Wingdings" pitchFamily="2" charset="2"/>
              </a:rPr>
              <a:t> (</a:t>
            </a:r>
            <a:r>
              <a:rPr lang="en-US" altLang="de-DE" sz="2200" i="1" dirty="0" err="1">
                <a:sym typeface="Wingdings" pitchFamily="2" charset="2"/>
              </a:rPr>
              <a:t>v,a</a:t>
            </a:r>
            <a:r>
              <a:rPr lang="en-US" altLang="de-DE" sz="2200" i="1" dirty="0"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endParaRPr lang="en-US" altLang="de-DE" sz="2200" dirty="0">
              <a:sym typeface="Wingdings" pitchFamily="2" charset="2"/>
            </a:endParaRPr>
          </a:p>
          <a:p>
            <a:r>
              <a:rPr lang="en-US" altLang="de-DE" sz="2200" dirty="0">
                <a:sym typeface="Wingdings" pitchFamily="2" charset="2"/>
              </a:rPr>
              <a:t>Embedding in more dimensions</a:t>
            </a:r>
          </a:p>
          <a:p>
            <a:endParaRPr lang="en-US" altLang="de-DE" sz="2200" dirty="0">
              <a:sym typeface="Wingdings" pitchFamily="2" charset="2"/>
            </a:endParaRPr>
          </a:p>
          <a:p>
            <a:r>
              <a:rPr lang="en-US" altLang="de-DE" sz="2200" dirty="0">
                <a:sym typeface="Wingdings" pitchFamily="2" charset="2"/>
              </a:rPr>
              <a:t>All queries will need to be transformed into the dual space</a:t>
            </a:r>
          </a:p>
          <a:p>
            <a:pPr marL="0" indent="0">
              <a:buNone/>
            </a:pPr>
            <a:endParaRPr lang="en-US" altLang="de-DE" sz="2200" dirty="0">
              <a:sym typeface="Wingdings" pitchFamily="2" charset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52E098-66CB-9B49-B900-729E57C02008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9713F99-080E-014F-9BA9-B125B9D27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91652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Non-Standard-Datenbanken</a:t>
            </a:r>
            <a:br>
              <a:rPr lang="de-DE" sz="3600" b="1" dirty="0">
                <a:cs typeface="+mj-cs"/>
              </a:rPr>
            </a:br>
            <a:r>
              <a:rPr lang="de-DE" sz="3600" b="1" dirty="0">
                <a:cs typeface="+mj-cs"/>
              </a:rPr>
              <a:t>und Data Mining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6678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en" sz="2400" dirty="0">
                <a:cs typeface="+mn-cs"/>
              </a:rPr>
              <a:t>Probabilistic </a:t>
            </a:r>
            <a:r>
              <a:rPr lang="en" sz="2400" dirty="0" err="1">
                <a:cs typeface="+mn-cs"/>
              </a:rPr>
              <a:t>Spatio</a:t>
            </a:r>
            <a:r>
              <a:rPr lang="en" sz="2400" dirty="0">
                <a:cs typeface="+mn-cs"/>
              </a:rPr>
              <a:t>-Temporal </a:t>
            </a:r>
            <a:br>
              <a:rPr lang="en" sz="2400" dirty="0">
                <a:cs typeface="+mn-cs"/>
              </a:rPr>
            </a:br>
            <a:r>
              <a:rPr lang="en" sz="2400" dirty="0">
                <a:cs typeface="+mn-cs"/>
              </a:rPr>
              <a:t>Databases and Streams</a:t>
            </a:r>
            <a:endParaRPr lang="de-DE" sz="2400" dirty="0">
              <a:cs typeface="+mn-cs"/>
            </a:endParaRP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</p:txBody>
      </p:sp>
    </p:spTree>
    <p:extLst>
      <p:ext uri="{BB962C8B-B14F-4D97-AF65-F5344CB8AC3E}">
        <p14:creationId xmlns:p14="http://schemas.microsoft.com/office/powerpoint/2010/main" val="15829587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3EE0B-6873-4245-9B23-66D417033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Time </a:t>
            </a:r>
            <a:r>
              <a:rPr lang="de-DE" dirty="0" err="1"/>
              <a:t>Parameterized</a:t>
            </a:r>
            <a:r>
              <a:rPr lang="de-DE" dirty="0"/>
              <a:t> </a:t>
            </a:r>
            <a:r>
              <a:rPr lang="de-DE" dirty="0" err="1"/>
              <a:t>Queries</a:t>
            </a:r>
            <a:endParaRPr lang="de-D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F53956-6219-934A-99A0-837BF6FF6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47422"/>
            <a:ext cx="8229600" cy="48679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905A9-2286-F54A-AB56-3CE8D65A1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66987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DCCC-55FC-0B47-BA54-8D8130B27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Time Parameterized queries (TP queries)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43566-0494-574E-9229-AE3C3CCD5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/>
              <a:t>Whenever a query is issued, a TP returns: </a:t>
            </a:r>
          </a:p>
          <a:p>
            <a:pPr lvl="1"/>
            <a:r>
              <a:rPr lang="en" dirty="0">
                <a:solidFill>
                  <a:srgbClr val="081BFF"/>
                </a:solidFill>
              </a:rPr>
              <a:t>Actual result </a:t>
            </a:r>
            <a:r>
              <a:rPr lang="en" dirty="0"/>
              <a:t>that satisfies the corresponding spatial query. </a:t>
            </a:r>
          </a:p>
          <a:p>
            <a:pPr lvl="1"/>
            <a:r>
              <a:rPr lang="en" dirty="0">
                <a:solidFill>
                  <a:srgbClr val="081BFF"/>
                </a:solidFill>
              </a:rPr>
              <a:t>Validity period/expiration time </a:t>
            </a:r>
            <a:r>
              <a:rPr lang="en" dirty="0"/>
              <a:t>of the result. </a:t>
            </a:r>
          </a:p>
          <a:p>
            <a:pPr lvl="1"/>
            <a:r>
              <a:rPr lang="en">
                <a:solidFill>
                  <a:srgbClr val="081BFF"/>
                </a:solidFill>
              </a:rPr>
              <a:t>Change</a:t>
            </a:r>
            <a:r>
              <a:rPr lang="en" b="1"/>
              <a:t> </a:t>
            </a:r>
            <a:r>
              <a:rPr lang="en" dirty="0"/>
              <a:t>that cause the expiration of the results</a:t>
            </a:r>
          </a:p>
          <a:p>
            <a:r>
              <a:rPr lang="en" dirty="0"/>
              <a:t>Can be used for prediction</a:t>
            </a:r>
          </a:p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E6E7C-1596-5D41-983E-BF9E2D78F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0572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>
            <a:extLst>
              <a:ext uri="{FF2B5EF4-FFF2-40B4-BE49-F238E27FC236}">
                <a16:creationId xmlns:a16="http://schemas.microsoft.com/office/drawing/2014/main" id="{CD12035A-17B7-A249-893D-66B6EEF2BC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3200" dirty="0"/>
              <a:t>Time-Parameterized Data Structures</a:t>
            </a:r>
          </a:p>
        </p:txBody>
      </p:sp>
      <p:sp>
        <p:nvSpPr>
          <p:cNvPr id="773123" name="Rectangle 3">
            <a:extLst>
              <a:ext uri="{FF2B5EF4-FFF2-40B4-BE49-F238E27FC236}">
                <a16:creationId xmlns:a16="http://schemas.microsoft.com/office/drawing/2014/main" id="{F528A080-55E0-4E4F-8741-75CAEA540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7161" y="2600380"/>
            <a:ext cx="4541837" cy="2189770"/>
          </a:xfrm>
        </p:spPr>
        <p:txBody>
          <a:bodyPr/>
          <a:lstStyle/>
          <a:p>
            <a:r>
              <a:rPr lang="en-US" altLang="de-DE" sz="2200" dirty="0"/>
              <a:t>A bounding rectangle with MBR &amp; VBR is guaranteed to contain all its moving objects as long as they maintain their velocity vector</a:t>
            </a:r>
          </a:p>
          <a:p>
            <a:endParaRPr lang="en-US" altLang="de-DE" sz="2200" dirty="0"/>
          </a:p>
          <a:p>
            <a:r>
              <a:rPr lang="en-US" altLang="de-DE" sz="2200" dirty="0"/>
              <a:t>Optimization: </a:t>
            </a:r>
            <a:r>
              <a:rPr lang="de-DE" altLang="de-DE" sz="2200" dirty="0"/>
              <a:t>M</a:t>
            </a:r>
            <a:r>
              <a:rPr lang="en" altLang="de-DE" sz="2200" dirty="0" err="1"/>
              <a:t>inimize</a:t>
            </a:r>
            <a:r>
              <a:rPr lang="en" altLang="de-DE" sz="2200" dirty="0"/>
              <a:t> </a:t>
            </a:r>
            <a:br>
              <a:rPr lang="en" altLang="de-DE" sz="2200" dirty="0"/>
            </a:br>
            <a:r>
              <a:rPr lang="en" altLang="de-DE" sz="2200" dirty="0"/>
              <a:t>area of the bounding rectangle</a:t>
            </a:r>
            <a:endParaRPr lang="en-US" altLang="de-DE" sz="2200" dirty="0"/>
          </a:p>
        </p:txBody>
      </p:sp>
      <p:sp>
        <p:nvSpPr>
          <p:cNvPr id="773124" name="Oval 4">
            <a:extLst>
              <a:ext uri="{FF2B5EF4-FFF2-40B4-BE49-F238E27FC236}">
                <a16:creationId xmlns:a16="http://schemas.microsoft.com/office/drawing/2014/main" id="{9185A5C9-E7F5-7441-A9AE-89A330F28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32500" y="2845644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 b="1"/>
          </a:p>
        </p:txBody>
      </p:sp>
      <p:sp>
        <p:nvSpPr>
          <p:cNvPr id="773125" name="Rectangle 5">
            <a:extLst>
              <a:ext uri="{FF2B5EF4-FFF2-40B4-BE49-F238E27FC236}">
                <a16:creationId xmlns:a16="http://schemas.microsoft.com/office/drawing/2014/main" id="{0FF9FD0F-EB1D-B64D-B80D-A2A7141D3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9913" y="2440831"/>
            <a:ext cx="2819400" cy="1873250"/>
          </a:xfrm>
          <a:prstGeom prst="rect">
            <a:avLst/>
          </a:prstGeom>
          <a:noFill/>
          <a:ln w="317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26" name="Rectangle 6">
            <a:extLst>
              <a:ext uri="{FF2B5EF4-FFF2-40B4-BE49-F238E27FC236}">
                <a16:creationId xmlns:a16="http://schemas.microsoft.com/office/drawing/2014/main" id="{74302B98-3A38-A145-9545-E6293D040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963" y="3202831"/>
            <a:ext cx="2165350" cy="1096963"/>
          </a:xfrm>
          <a:prstGeom prst="rect">
            <a:avLst/>
          </a:prstGeom>
          <a:noFill/>
          <a:ln w="19050" algn="ctr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27" name="Rectangle 7">
            <a:extLst>
              <a:ext uri="{FF2B5EF4-FFF2-40B4-BE49-F238E27FC236}">
                <a16:creationId xmlns:a16="http://schemas.microsoft.com/office/drawing/2014/main" id="{210A9BC7-B521-4647-B711-FC93A8DCC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9913" y="2440831"/>
            <a:ext cx="1568450" cy="1325563"/>
          </a:xfrm>
          <a:prstGeom prst="rect">
            <a:avLst/>
          </a:prstGeom>
          <a:noFill/>
          <a:ln w="19050" algn="ctr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28" name="Oval 8">
            <a:extLst>
              <a:ext uri="{FF2B5EF4-FFF2-40B4-BE49-F238E27FC236}">
                <a16:creationId xmlns:a16="http://schemas.microsoft.com/office/drawing/2014/main" id="{B87DFB06-17C3-0745-9639-CDB590986D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86500" y="3998169"/>
            <a:ext cx="149225" cy="1333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 b="1"/>
          </a:p>
        </p:txBody>
      </p:sp>
      <p:sp>
        <p:nvSpPr>
          <p:cNvPr id="773129" name="Oval 9">
            <a:extLst>
              <a:ext uri="{FF2B5EF4-FFF2-40B4-BE49-F238E27FC236}">
                <a16:creationId xmlns:a16="http://schemas.microsoft.com/office/drawing/2014/main" id="{E08C1A2B-67CF-8946-AB4D-3DE9A53608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19988" y="3523506"/>
            <a:ext cx="149225" cy="1333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 b="1"/>
          </a:p>
        </p:txBody>
      </p:sp>
      <p:sp>
        <p:nvSpPr>
          <p:cNvPr id="773130" name="Oval 10">
            <a:extLst>
              <a:ext uri="{FF2B5EF4-FFF2-40B4-BE49-F238E27FC236}">
                <a16:creationId xmlns:a16="http://schemas.microsoft.com/office/drawing/2014/main" id="{85AD7993-8FCE-564E-8892-2114651BC2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35963" y="4175969"/>
            <a:ext cx="149225" cy="1333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 b="1"/>
          </a:p>
        </p:txBody>
      </p:sp>
      <p:sp>
        <p:nvSpPr>
          <p:cNvPr id="773131" name="Oval 11">
            <a:extLst>
              <a:ext uri="{FF2B5EF4-FFF2-40B4-BE49-F238E27FC236}">
                <a16:creationId xmlns:a16="http://schemas.microsoft.com/office/drawing/2014/main" id="{394CA563-0199-C044-95B2-F6CA70524F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24788" y="3185369"/>
            <a:ext cx="149225" cy="1333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 b="1"/>
          </a:p>
        </p:txBody>
      </p:sp>
      <p:sp>
        <p:nvSpPr>
          <p:cNvPr id="773132" name="Oval 12">
            <a:extLst>
              <a:ext uri="{FF2B5EF4-FFF2-40B4-BE49-F238E27FC236}">
                <a16:creationId xmlns:a16="http://schemas.microsoft.com/office/drawing/2014/main" id="{3E53B3C9-7EF9-8643-848A-2F7882F8B8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78663" y="3420319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 b="1"/>
          </a:p>
        </p:txBody>
      </p:sp>
      <p:sp>
        <p:nvSpPr>
          <p:cNvPr id="773133" name="Oval 13">
            <a:extLst>
              <a:ext uri="{FF2B5EF4-FFF2-40B4-BE49-F238E27FC236}">
                <a16:creationId xmlns:a16="http://schemas.microsoft.com/office/drawing/2014/main" id="{1C6B1982-3C39-5748-ABE4-E3C58E424A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72138" y="3625106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 b="1"/>
          </a:p>
        </p:txBody>
      </p:sp>
      <p:sp>
        <p:nvSpPr>
          <p:cNvPr id="773134" name="Oval 14">
            <a:extLst>
              <a:ext uri="{FF2B5EF4-FFF2-40B4-BE49-F238E27FC236}">
                <a16:creationId xmlns:a16="http://schemas.microsoft.com/office/drawing/2014/main" id="{77F61A30-59C3-C942-A593-756711C13B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9800" y="2439244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 b="1"/>
          </a:p>
        </p:txBody>
      </p:sp>
      <p:sp>
        <p:nvSpPr>
          <p:cNvPr id="773135" name="Oval 15">
            <a:extLst>
              <a:ext uri="{FF2B5EF4-FFF2-40B4-BE49-F238E27FC236}">
                <a16:creationId xmlns:a16="http://schemas.microsoft.com/office/drawing/2014/main" id="{7FC520F7-A75E-EC4F-9D10-C7E474F36F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38975" y="2601169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 b="1"/>
          </a:p>
        </p:txBody>
      </p:sp>
      <p:sp>
        <p:nvSpPr>
          <p:cNvPr id="773137" name="Line 17">
            <a:extLst>
              <a:ext uri="{FF2B5EF4-FFF2-40B4-BE49-F238E27FC236}">
                <a16:creationId xmlns:a16="http://schemas.microsoft.com/office/drawing/2014/main" id="{FB3F79EE-3B68-1A42-AF2C-997562AB00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6450" y="2331294"/>
            <a:ext cx="334963" cy="288925"/>
          </a:xfrm>
          <a:prstGeom prst="line">
            <a:avLst/>
          </a:prstGeom>
          <a:noFill/>
          <a:ln w="19050">
            <a:solidFill>
              <a:srgbClr val="0000FF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38" name="Line 18">
            <a:extLst>
              <a:ext uri="{FF2B5EF4-FFF2-40B4-BE49-F238E27FC236}">
                <a16:creationId xmlns:a16="http://schemas.microsoft.com/office/drawing/2014/main" id="{560DAABD-2090-CF46-B479-42CD73A7D9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26288" y="3474294"/>
            <a:ext cx="14287" cy="334962"/>
          </a:xfrm>
          <a:prstGeom prst="line">
            <a:avLst/>
          </a:prstGeom>
          <a:noFill/>
          <a:ln w="19050">
            <a:solidFill>
              <a:srgbClr val="0000FF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39" name="Line 19">
            <a:extLst>
              <a:ext uri="{FF2B5EF4-FFF2-40B4-BE49-F238E27FC236}">
                <a16:creationId xmlns:a16="http://schemas.microsoft.com/office/drawing/2014/main" id="{6A2162D4-8E3F-0944-AF0D-480F243627B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91213" y="2696419"/>
            <a:ext cx="228600" cy="198437"/>
          </a:xfrm>
          <a:prstGeom prst="line">
            <a:avLst/>
          </a:prstGeom>
          <a:noFill/>
          <a:ln w="19050">
            <a:solidFill>
              <a:srgbClr val="0000FF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40" name="Line 20">
            <a:extLst>
              <a:ext uri="{FF2B5EF4-FFF2-40B4-BE49-F238E27FC236}">
                <a16:creationId xmlns:a16="http://schemas.microsoft.com/office/drawing/2014/main" id="{CAE6674A-180A-334E-9195-C9B9150482D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9488" y="2513856"/>
            <a:ext cx="441325" cy="228600"/>
          </a:xfrm>
          <a:prstGeom prst="line">
            <a:avLst/>
          </a:prstGeom>
          <a:noFill/>
          <a:ln w="19050">
            <a:solidFill>
              <a:srgbClr val="0000FF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41" name="Line 21">
            <a:extLst>
              <a:ext uri="{FF2B5EF4-FFF2-40B4-BE49-F238E27FC236}">
                <a16:creationId xmlns:a16="http://schemas.microsoft.com/office/drawing/2014/main" id="{1A8A4DDE-945B-364A-B9D0-1C2C1F3992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64175" y="3672731"/>
            <a:ext cx="260350" cy="14288"/>
          </a:xfrm>
          <a:prstGeom prst="line">
            <a:avLst/>
          </a:prstGeom>
          <a:noFill/>
          <a:ln w="19050">
            <a:solidFill>
              <a:srgbClr val="0000FF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42" name="Line 22">
            <a:extLst>
              <a:ext uri="{FF2B5EF4-FFF2-40B4-BE49-F238E27FC236}">
                <a16:creationId xmlns:a16="http://schemas.microsoft.com/office/drawing/2014/main" id="{9CEDF368-0385-1046-8CA7-D2AB8F44A89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2650" y="3069481"/>
            <a:ext cx="381000" cy="1588"/>
          </a:xfrm>
          <a:prstGeom prst="line">
            <a:avLst/>
          </a:prstGeom>
          <a:noFill/>
          <a:ln w="19050">
            <a:solidFill>
              <a:srgbClr val="000080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43" name="Line 23">
            <a:extLst>
              <a:ext uri="{FF2B5EF4-FFF2-40B4-BE49-F238E27FC236}">
                <a16:creationId xmlns:a16="http://schemas.microsoft.com/office/drawing/2014/main" id="{4FF4693E-E73B-A145-84B9-5D4689E3A6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92875" y="2132856"/>
            <a:ext cx="0" cy="274638"/>
          </a:xfrm>
          <a:prstGeom prst="line">
            <a:avLst/>
          </a:prstGeom>
          <a:noFill/>
          <a:ln w="19050">
            <a:solidFill>
              <a:srgbClr val="000080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44" name="Line 24">
            <a:extLst>
              <a:ext uri="{FF2B5EF4-FFF2-40B4-BE49-F238E27FC236}">
                <a16:creationId xmlns:a16="http://schemas.microsoft.com/office/drawing/2014/main" id="{DF793484-A3F8-1B4B-B250-C50A05B037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68925" y="3118694"/>
            <a:ext cx="260350" cy="14287"/>
          </a:xfrm>
          <a:prstGeom prst="line">
            <a:avLst/>
          </a:prstGeom>
          <a:noFill/>
          <a:ln w="19050">
            <a:solidFill>
              <a:srgbClr val="000080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45" name="Line 25">
            <a:extLst>
              <a:ext uri="{FF2B5EF4-FFF2-40B4-BE49-F238E27FC236}">
                <a16:creationId xmlns:a16="http://schemas.microsoft.com/office/drawing/2014/main" id="{532918A0-EB17-6749-92C4-007F683EB7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7963" y="3764806"/>
            <a:ext cx="15875" cy="334963"/>
          </a:xfrm>
          <a:prstGeom prst="line">
            <a:avLst/>
          </a:prstGeom>
          <a:noFill/>
          <a:ln w="19050">
            <a:solidFill>
              <a:srgbClr val="000080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46" name="Line 26">
            <a:extLst>
              <a:ext uri="{FF2B5EF4-FFF2-40B4-BE49-F238E27FC236}">
                <a16:creationId xmlns:a16="http://schemas.microsoft.com/office/drawing/2014/main" id="{E0DBD9AB-A7E1-764B-8C98-9F10B74E33D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83575" y="4021981"/>
            <a:ext cx="92075" cy="184150"/>
          </a:xfrm>
          <a:prstGeom prst="line">
            <a:avLst/>
          </a:prstGeom>
          <a:noFill/>
          <a:ln w="19050">
            <a:solidFill>
              <a:schemeClr val="tx2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47" name="Line 27">
            <a:extLst>
              <a:ext uri="{FF2B5EF4-FFF2-40B4-BE49-F238E27FC236}">
                <a16:creationId xmlns:a16="http://schemas.microsoft.com/office/drawing/2014/main" id="{14710382-C5B2-E946-8731-F4CACF676FC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67413" y="4053731"/>
            <a:ext cx="334962" cy="14288"/>
          </a:xfrm>
          <a:prstGeom prst="line">
            <a:avLst/>
          </a:prstGeom>
          <a:noFill/>
          <a:ln w="19050">
            <a:solidFill>
              <a:schemeClr val="tx2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48" name="Line 28">
            <a:extLst>
              <a:ext uri="{FF2B5EF4-FFF2-40B4-BE49-F238E27FC236}">
                <a16:creationId xmlns:a16="http://schemas.microsoft.com/office/drawing/2014/main" id="{2A7089A0-1160-CB41-80AC-2F47FAB5B19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7775" y="3596531"/>
            <a:ext cx="350838" cy="0"/>
          </a:xfrm>
          <a:prstGeom prst="line">
            <a:avLst/>
          </a:prstGeom>
          <a:noFill/>
          <a:ln w="19050">
            <a:solidFill>
              <a:schemeClr val="tx2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49" name="Line 29">
            <a:extLst>
              <a:ext uri="{FF2B5EF4-FFF2-40B4-BE49-F238E27FC236}">
                <a16:creationId xmlns:a16="http://schemas.microsoft.com/office/drawing/2014/main" id="{ADB0DB7E-5C66-3F45-A78E-A16EFDB7F6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02575" y="3063131"/>
            <a:ext cx="381000" cy="138113"/>
          </a:xfrm>
          <a:prstGeom prst="line">
            <a:avLst/>
          </a:prstGeom>
          <a:noFill/>
          <a:ln w="19050">
            <a:solidFill>
              <a:schemeClr val="tx2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51" name="Line 31">
            <a:extLst>
              <a:ext uri="{FF2B5EF4-FFF2-40B4-BE49-F238E27FC236}">
                <a16:creationId xmlns:a16="http://schemas.microsoft.com/office/drawing/2014/main" id="{3AA4F9B3-1C48-4F4B-A4DB-62ACCFD789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62813" y="4128344"/>
            <a:ext cx="15875" cy="184150"/>
          </a:xfrm>
          <a:prstGeom prst="line">
            <a:avLst/>
          </a:prstGeom>
          <a:noFill/>
          <a:ln w="19050">
            <a:solidFill>
              <a:srgbClr val="800000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53" name="Line 33">
            <a:extLst>
              <a:ext uri="{FF2B5EF4-FFF2-40B4-BE49-F238E27FC236}">
                <a16:creationId xmlns:a16="http://schemas.microsoft.com/office/drawing/2014/main" id="{5504932B-41D6-F54E-BC8F-E28271B3AFB7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7088" y="3714006"/>
            <a:ext cx="350837" cy="0"/>
          </a:xfrm>
          <a:prstGeom prst="line">
            <a:avLst/>
          </a:prstGeom>
          <a:noFill/>
          <a:ln w="19050">
            <a:solidFill>
              <a:srgbClr val="800000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54" name="Line 34">
            <a:extLst>
              <a:ext uri="{FF2B5EF4-FFF2-40B4-BE49-F238E27FC236}">
                <a16:creationId xmlns:a16="http://schemas.microsoft.com/office/drawing/2014/main" id="{55C4786B-7429-6D4C-AB86-E9D5710136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64238" y="3652094"/>
            <a:ext cx="350837" cy="15875"/>
          </a:xfrm>
          <a:prstGeom prst="line">
            <a:avLst/>
          </a:prstGeom>
          <a:noFill/>
          <a:ln w="19050">
            <a:solidFill>
              <a:srgbClr val="800000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55" name="Line 35">
            <a:extLst>
              <a:ext uri="{FF2B5EF4-FFF2-40B4-BE49-F238E27FC236}">
                <a16:creationId xmlns:a16="http://schemas.microsoft.com/office/drawing/2014/main" id="{9DA33F88-4E16-9A4E-9AB7-45BD1CFECA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04050" y="2910731"/>
            <a:ext cx="0" cy="273050"/>
          </a:xfrm>
          <a:prstGeom prst="line">
            <a:avLst/>
          </a:prstGeom>
          <a:noFill/>
          <a:ln w="19050">
            <a:solidFill>
              <a:srgbClr val="800000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56" name="Line 36">
            <a:extLst>
              <a:ext uri="{FF2B5EF4-FFF2-40B4-BE49-F238E27FC236}">
                <a16:creationId xmlns:a16="http://schemas.microsoft.com/office/drawing/2014/main" id="{17704FBF-4B21-8A4B-85EC-271E89EC8F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5475" y="4293444"/>
            <a:ext cx="15875" cy="334962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57" name="Line 37">
            <a:extLst>
              <a:ext uri="{FF2B5EF4-FFF2-40B4-BE49-F238E27FC236}">
                <a16:creationId xmlns:a16="http://schemas.microsoft.com/office/drawing/2014/main" id="{772F7FAC-6F61-0F42-9A6B-15157A729936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7088" y="3096469"/>
            <a:ext cx="381000" cy="1587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58" name="Line 38">
            <a:extLst>
              <a:ext uri="{FF2B5EF4-FFF2-40B4-BE49-F238E27FC236}">
                <a16:creationId xmlns:a16="http://schemas.microsoft.com/office/drawing/2014/main" id="{79A5F073-AD08-0F4F-9E47-CEEDF17215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19700" y="3345706"/>
            <a:ext cx="414338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59" name="Line 39">
            <a:extLst>
              <a:ext uri="{FF2B5EF4-FFF2-40B4-BE49-F238E27FC236}">
                <a16:creationId xmlns:a16="http://schemas.microsoft.com/office/drawing/2014/main" id="{62BD1F14-0219-7449-B7CF-EB4A5CEB93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85100" y="2145556"/>
            <a:ext cx="0" cy="274638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60" name="Rectangle 40">
            <a:extLst>
              <a:ext uri="{FF2B5EF4-FFF2-40B4-BE49-F238E27FC236}">
                <a16:creationId xmlns:a16="http://schemas.microsoft.com/office/drawing/2014/main" id="{1764823D-E397-B14A-AB05-8B8453968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9" y="1231823"/>
            <a:ext cx="8062913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 dirty="0">
                <a:latin typeface="+mn-lt"/>
              </a:rPr>
              <a:t>The Time-Parameterized R-tree (</a:t>
            </a:r>
            <a:r>
              <a:rPr lang="en-US" altLang="de-DE" sz="2200" dirty="0">
                <a:solidFill>
                  <a:srgbClr val="081BFF"/>
                </a:solidFill>
                <a:latin typeface="+mn-lt"/>
              </a:rPr>
              <a:t>TPR-tree</a:t>
            </a:r>
            <a:r>
              <a:rPr lang="en-US" altLang="de-DE" sz="2200" dirty="0">
                <a:latin typeface="+mn-lt"/>
              </a:rPr>
              <a:t>) consists of: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 dirty="0">
                <a:latin typeface="+mn-lt"/>
              </a:rPr>
              <a:t>M</a:t>
            </a:r>
            <a:r>
              <a:rPr lang="en-US" altLang="de-DE" sz="2000" dirty="0">
                <a:latin typeface="+mn-lt"/>
              </a:rPr>
              <a:t>inimum bounding rectangles (MBR)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000" dirty="0">
                <a:latin typeface="+mn-lt"/>
              </a:rPr>
              <a:t>Velocity bounding rectangles (VBR)</a:t>
            </a:r>
            <a:endParaRPr lang="en-US" altLang="de-DE" sz="2200" dirty="0">
              <a:latin typeface="+mn-lt"/>
            </a:endParaRP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altLang="de-DE" sz="2200" dirty="0">
              <a:latin typeface="+mn-l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A331CA-3284-1647-8FAF-55521747C112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39" name="Slide Number Placeholder 3">
            <a:extLst>
              <a:ext uri="{FF2B5EF4-FFF2-40B4-BE49-F238E27FC236}">
                <a16:creationId xmlns:a16="http://schemas.microsoft.com/office/drawing/2014/main" id="{4B9BDF44-905A-BC48-85C6-E4BAD459F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  <p:sp>
        <p:nvSpPr>
          <p:cNvPr id="40" name="Rectangle 3">
            <a:extLst>
              <a:ext uri="{FF2B5EF4-FFF2-40B4-BE49-F238E27FC236}">
                <a16:creationId xmlns:a16="http://schemas.microsoft.com/office/drawing/2014/main" id="{B82316DD-3D52-7F43-B5B5-849986EFA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8" y="5477468"/>
            <a:ext cx="6390853" cy="90386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de-DE" sz="2200" kern="0" dirty="0"/>
              <a:t>Time-Parameterized Bounding Rectangles (TPBRs) for </a:t>
            </a:r>
            <a:r>
              <a:rPr lang="en-US" altLang="de-DE" sz="2200" kern="0" dirty="0">
                <a:solidFill>
                  <a:srgbClr val="081BFF"/>
                </a:solidFill>
              </a:rPr>
              <a:t>answering TP queries</a:t>
            </a:r>
          </a:p>
        </p:txBody>
      </p:sp>
    </p:spTree>
    <p:extLst>
      <p:ext uri="{BB962C8B-B14F-4D97-AF65-F5344CB8AC3E}">
        <p14:creationId xmlns:p14="http://schemas.microsoft.com/office/powerpoint/2010/main" val="70171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123" grpId="0" build="p"/>
      <p:bldP spid="4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Rectangle 2">
            <a:extLst>
              <a:ext uri="{FF2B5EF4-FFF2-40B4-BE49-F238E27FC236}">
                <a16:creationId xmlns:a16="http://schemas.microsoft.com/office/drawing/2014/main" id="{E03A457E-CEB5-434D-ACF5-54975B7DD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3200" dirty="0"/>
              <a:t>Indexing Past, Present, and Future</a:t>
            </a:r>
          </a:p>
        </p:txBody>
      </p:sp>
      <p:sp>
        <p:nvSpPr>
          <p:cNvPr id="958501" name="Rectangle 37">
            <a:extLst>
              <a:ext uri="{FF2B5EF4-FFF2-40B4-BE49-F238E27FC236}">
                <a16:creationId xmlns:a16="http://schemas.microsoft.com/office/drawing/2014/main" id="{207B9C43-9DBE-A041-B627-155BAC8E0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" y="1298575"/>
            <a:ext cx="8555038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 dirty="0">
                <a:latin typeface="+mn-lt"/>
              </a:rPr>
              <a:t>A unified index structure for both past, present, and future data</a:t>
            </a:r>
            <a:endParaRPr lang="en-US" altLang="de-DE" sz="1000" dirty="0">
              <a:latin typeface="+mn-lt"/>
            </a:endParaRP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 dirty="0">
                <a:latin typeface="+mn-lt"/>
              </a:rPr>
              <a:t>Makes use of the partial-persistent </a:t>
            </a:r>
            <a:r>
              <a:rPr lang="en-US" altLang="de-DE" sz="2200" dirty="0">
                <a:solidFill>
                  <a:srgbClr val="081BFF"/>
                </a:solidFill>
                <a:latin typeface="+mn-lt"/>
              </a:rPr>
              <a:t>R-tree for past data </a:t>
            </a:r>
            <a:r>
              <a:rPr lang="en-US" altLang="de-DE" sz="2200" dirty="0">
                <a:latin typeface="+mn-lt"/>
              </a:rPr>
              <a:t>and the </a:t>
            </a:r>
            <a:br>
              <a:rPr lang="en-US" altLang="de-DE" sz="2200" dirty="0">
                <a:latin typeface="+mn-lt"/>
              </a:rPr>
            </a:br>
            <a:r>
              <a:rPr lang="en-US" altLang="de-DE" sz="2200" dirty="0">
                <a:solidFill>
                  <a:srgbClr val="081BFF"/>
                </a:solidFill>
                <a:latin typeface="+mn-lt"/>
              </a:rPr>
              <a:t>TPR-tree for current and future 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8A2808-63F1-304B-B2BC-5E026D212814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530081C-CC5A-1348-9264-FDFFDCECD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2AB1A8-6809-6A47-BD4E-974754159063}"/>
              </a:ext>
            </a:extLst>
          </p:cNvPr>
          <p:cNvSpPr/>
          <p:nvPr/>
        </p:nvSpPr>
        <p:spPr>
          <a:xfrm>
            <a:off x="2116935" y="6027654"/>
            <a:ext cx="483132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81BFF"/>
                </a:solidFill>
              </a:rPr>
              <a:t>Katerina </a:t>
            </a:r>
            <a:r>
              <a:rPr lang="de-DE" sz="1100" dirty="0" err="1">
                <a:solidFill>
                  <a:srgbClr val="081BFF"/>
                </a:solidFill>
              </a:rPr>
              <a:t>Raptopoulou</a:t>
            </a:r>
            <a:r>
              <a:rPr lang="de-DE" sz="1100" dirty="0">
                <a:solidFill>
                  <a:srgbClr val="081BFF"/>
                </a:solidFill>
              </a:rPr>
              <a:t>, Michael </a:t>
            </a:r>
            <a:r>
              <a:rPr lang="de-DE" sz="1100" dirty="0" err="1">
                <a:solidFill>
                  <a:srgbClr val="081BFF"/>
                </a:solidFill>
              </a:rPr>
              <a:t>Vassilakopoulos</a:t>
            </a:r>
            <a:r>
              <a:rPr lang="de-DE" sz="1100" dirty="0">
                <a:solidFill>
                  <a:srgbClr val="081BFF"/>
                </a:solidFill>
              </a:rPr>
              <a:t>, </a:t>
            </a:r>
            <a:r>
              <a:rPr lang="de-DE" sz="1100" dirty="0" err="1">
                <a:solidFill>
                  <a:srgbClr val="081BFF"/>
                </a:solidFill>
              </a:rPr>
              <a:t>and</a:t>
            </a:r>
            <a:r>
              <a:rPr lang="de-DE" sz="1100" dirty="0">
                <a:solidFill>
                  <a:srgbClr val="081BFF"/>
                </a:solidFill>
              </a:rPr>
              <a:t> </a:t>
            </a:r>
            <a:r>
              <a:rPr lang="de-DE" sz="1100" dirty="0" err="1">
                <a:solidFill>
                  <a:srgbClr val="081BFF"/>
                </a:solidFill>
              </a:rPr>
              <a:t>Yannis</a:t>
            </a:r>
            <a:r>
              <a:rPr lang="de-DE" sz="1100" dirty="0">
                <a:solidFill>
                  <a:srgbClr val="081BFF"/>
                </a:solidFill>
              </a:rPr>
              <a:t> </a:t>
            </a:r>
            <a:r>
              <a:rPr lang="de-DE" sz="1100" dirty="0" err="1">
                <a:solidFill>
                  <a:srgbClr val="081BFF"/>
                </a:solidFill>
              </a:rPr>
              <a:t>Manolopoulos</a:t>
            </a:r>
            <a:r>
              <a:rPr lang="de-DE" sz="1100" dirty="0">
                <a:solidFill>
                  <a:srgbClr val="081BFF"/>
                </a:solidFill>
              </a:rPr>
              <a:t>.. </a:t>
            </a:r>
            <a:r>
              <a:rPr lang="de-DE" sz="1100" dirty="0" err="1">
                <a:solidFill>
                  <a:srgbClr val="081BFF"/>
                </a:solidFill>
              </a:rPr>
              <a:t>Efficient</a:t>
            </a:r>
            <a:r>
              <a:rPr lang="de-DE" sz="1100" dirty="0">
                <a:solidFill>
                  <a:srgbClr val="081BFF"/>
                </a:solidFill>
              </a:rPr>
              <a:t> </a:t>
            </a:r>
            <a:r>
              <a:rPr lang="de-DE" sz="1100" dirty="0" err="1">
                <a:solidFill>
                  <a:srgbClr val="081BFF"/>
                </a:solidFill>
              </a:rPr>
              <a:t>processing</a:t>
            </a:r>
            <a:r>
              <a:rPr lang="de-DE" sz="1100" dirty="0">
                <a:solidFill>
                  <a:srgbClr val="081BFF"/>
                </a:solidFill>
              </a:rPr>
              <a:t> </a:t>
            </a:r>
            <a:r>
              <a:rPr lang="de-DE" sz="1100" dirty="0" err="1">
                <a:solidFill>
                  <a:srgbClr val="081BFF"/>
                </a:solidFill>
              </a:rPr>
              <a:t>of</a:t>
            </a:r>
            <a:r>
              <a:rPr lang="de-DE" sz="1100" dirty="0">
                <a:solidFill>
                  <a:srgbClr val="081BFF"/>
                </a:solidFill>
              </a:rPr>
              <a:t> </a:t>
            </a:r>
            <a:r>
              <a:rPr lang="de-DE" sz="1100" dirty="0" err="1">
                <a:solidFill>
                  <a:srgbClr val="081BFF"/>
                </a:solidFill>
              </a:rPr>
              <a:t>past</a:t>
            </a:r>
            <a:r>
              <a:rPr lang="de-DE" sz="1100" dirty="0">
                <a:solidFill>
                  <a:srgbClr val="081BFF"/>
                </a:solidFill>
              </a:rPr>
              <a:t>-future </a:t>
            </a:r>
            <a:r>
              <a:rPr lang="de-DE" sz="1100" dirty="0" err="1">
                <a:solidFill>
                  <a:srgbClr val="081BFF"/>
                </a:solidFill>
              </a:rPr>
              <a:t>spatiotemporal</a:t>
            </a:r>
            <a:r>
              <a:rPr lang="de-DE" sz="1100" dirty="0">
                <a:solidFill>
                  <a:srgbClr val="081BFF"/>
                </a:solidFill>
              </a:rPr>
              <a:t> </a:t>
            </a:r>
            <a:r>
              <a:rPr lang="de-DE" sz="1100" dirty="0" err="1">
                <a:solidFill>
                  <a:srgbClr val="081BFF"/>
                </a:solidFill>
              </a:rPr>
              <a:t>queries</a:t>
            </a:r>
            <a:r>
              <a:rPr lang="de-DE" sz="1100" dirty="0">
                <a:solidFill>
                  <a:srgbClr val="081BFF"/>
                </a:solidFill>
              </a:rPr>
              <a:t>. In </a:t>
            </a:r>
            <a:r>
              <a:rPr lang="de-DE" sz="1100" dirty="0" err="1">
                <a:solidFill>
                  <a:srgbClr val="081BFF"/>
                </a:solidFill>
              </a:rPr>
              <a:t>Proc</a:t>
            </a:r>
            <a:r>
              <a:rPr lang="de-DE" sz="1100" dirty="0">
                <a:solidFill>
                  <a:srgbClr val="081BFF"/>
                </a:solidFill>
              </a:rPr>
              <a:t>. ACM Symposium on </a:t>
            </a:r>
            <a:r>
              <a:rPr lang="de-DE" sz="1100">
                <a:solidFill>
                  <a:srgbClr val="081BFF"/>
                </a:solidFill>
              </a:rPr>
              <a:t>Applied </a:t>
            </a:r>
            <a:r>
              <a:rPr lang="de-DE" sz="1100" dirty="0">
                <a:solidFill>
                  <a:srgbClr val="081BFF"/>
                </a:solidFill>
              </a:rPr>
              <a:t>C</a:t>
            </a:r>
            <a:r>
              <a:rPr lang="de-DE" sz="1100">
                <a:solidFill>
                  <a:srgbClr val="081BFF"/>
                </a:solidFill>
              </a:rPr>
              <a:t>omputing </a:t>
            </a:r>
            <a:r>
              <a:rPr lang="de-DE" sz="1100" dirty="0">
                <a:solidFill>
                  <a:srgbClr val="081BFF"/>
                </a:solidFill>
              </a:rPr>
              <a:t>(SAC '06). ACM, pp. 68-72, </a:t>
            </a:r>
            <a:r>
              <a:rPr lang="de-DE" sz="1100" b="1" dirty="0">
                <a:solidFill>
                  <a:srgbClr val="FF0000"/>
                </a:solidFill>
              </a:rPr>
              <a:t>2006</a:t>
            </a:r>
          </a:p>
        </p:txBody>
      </p:sp>
    </p:spTree>
    <p:extLst>
      <p:ext uri="{BB962C8B-B14F-4D97-AF65-F5344CB8AC3E}">
        <p14:creationId xmlns:p14="http://schemas.microsoft.com/office/powerpoint/2010/main" val="271921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39A92248-9CE0-3148-8448-BD186FBDE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7793038" cy="7699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>
                <a:cs typeface="+mj-cs"/>
              </a:rPr>
              <a:t>Spatio</a:t>
            </a:r>
            <a:r>
              <a:rPr lang="en-US" sz="3600" dirty="0">
                <a:cs typeface="+mj-cs"/>
              </a:rPr>
              <a:t>-Temporal Objects</a:t>
            </a:r>
          </a:p>
        </p:txBody>
      </p:sp>
      <p:graphicFrame>
        <p:nvGraphicFramePr>
          <p:cNvPr id="20482" name="Object 3">
            <a:extLst>
              <a:ext uri="{FF2B5EF4-FFF2-40B4-BE49-F238E27FC236}">
                <a16:creationId xmlns:a16="http://schemas.microsoft.com/office/drawing/2014/main" id="{7192E117-26A0-524D-98A0-B23910FC47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438564"/>
              </p:ext>
            </p:extLst>
          </p:nvPr>
        </p:nvGraphicFramePr>
        <p:xfrm>
          <a:off x="1331640" y="3679527"/>
          <a:ext cx="6096000" cy="291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82" name="Picture" r:id="rId4" imgW="19494500" imgH="9321800" progId="Word.Picture.8">
                  <p:embed/>
                </p:oleObj>
              </mc:Choice>
              <mc:Fallback>
                <p:oleObj name="Picture" r:id="rId4" imgW="19494500" imgH="9321800" progId="Word.Picture.8">
                  <p:embed/>
                  <p:pic>
                    <p:nvPicPr>
                      <p:cNvPr id="20482" name="Object 3">
                        <a:extLst>
                          <a:ext uri="{FF2B5EF4-FFF2-40B4-BE49-F238E27FC236}">
                            <a16:creationId xmlns:a16="http://schemas.microsoft.com/office/drawing/2014/main" id="{7192E117-26A0-524D-98A0-B23910FC47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679527"/>
                        <a:ext cx="6096000" cy="291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93C70AB-76A8-CC46-93E4-EF7334DF7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" y="1117983"/>
            <a:ext cx="8003232" cy="259904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de-DE" sz="2400" kern="0" dirty="0">
                <a:solidFill>
                  <a:srgbClr val="081BFF"/>
                </a:solidFill>
              </a:rPr>
              <a:t>Moving points </a:t>
            </a:r>
            <a:r>
              <a:rPr lang="en-US" altLang="de-DE" sz="2400" kern="0" dirty="0"/>
              <a:t>(extent does not matter)</a:t>
            </a:r>
          </a:p>
          <a:p>
            <a:pPr lvl="1" eaLnBrk="1" hangingPunct="1"/>
            <a:r>
              <a:rPr lang="en-US" altLang="de-DE" kern="0" dirty="0"/>
              <a:t>Each object is modeled as a point (e.g., moving vehicles in a GIS based transportation system)</a:t>
            </a:r>
          </a:p>
          <a:p>
            <a:pPr eaLnBrk="1" hangingPunct="1"/>
            <a:r>
              <a:rPr lang="en-US" altLang="de-DE" sz="2400" kern="0" dirty="0">
                <a:solidFill>
                  <a:srgbClr val="081BFF"/>
                </a:solidFill>
              </a:rPr>
              <a:t>Moving regions </a:t>
            </a:r>
            <a:r>
              <a:rPr lang="en-US" altLang="de-DE" sz="2400" kern="0" dirty="0"/>
              <a:t>(</a:t>
            </a:r>
            <a:r>
              <a:rPr lang="en-US" altLang="de-DE" kern="0" dirty="0"/>
              <a:t>extent matters)</a:t>
            </a:r>
          </a:p>
          <a:p>
            <a:pPr lvl="1" eaLnBrk="1" hangingPunct="1"/>
            <a:r>
              <a:rPr lang="en-US" altLang="de-DE" kern="0" dirty="0"/>
              <a:t>Each object is represented by an MBR, the MBR can change as the object moves (e.g., thunderstorm, noise)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7E5F56-555E-6140-AF41-86484C70F143}"/>
              </a:ext>
            </a:extLst>
          </p:cNvPr>
          <p:cNvSpPr/>
          <p:nvPr/>
        </p:nvSpPr>
        <p:spPr>
          <a:xfrm>
            <a:off x="4067944" y="6616400"/>
            <a:ext cx="12461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+mn-lt"/>
              </a:rPr>
              <a:t>© George </a:t>
            </a:r>
            <a:r>
              <a:rPr lang="de-DE" sz="1200" dirty="0" err="1">
                <a:solidFill>
                  <a:schemeClr val="bg1"/>
                </a:solidFill>
                <a:latin typeface="+mn-lt"/>
              </a:rPr>
              <a:t>Kollios</a:t>
            </a:r>
            <a:endParaRPr lang="de-DE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B1A7D44-4745-E547-BB66-DC3A6BE1F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7586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>
            <a:extLst>
              <a:ext uri="{FF2B5EF4-FFF2-40B4-BE49-F238E27FC236}">
                <a16:creationId xmlns:a16="http://schemas.microsoft.com/office/drawing/2014/main" id="{B7381E11-E02F-E049-A0D0-D3A8763782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091" y="180143"/>
            <a:ext cx="7934325" cy="703262"/>
          </a:xfrm>
        </p:spPr>
        <p:txBody>
          <a:bodyPr/>
          <a:lstStyle/>
          <a:p>
            <a:r>
              <a:rPr lang="en-US" altLang="de-DE" sz="3800" dirty="0"/>
              <a:t>Outline</a:t>
            </a:r>
          </a:p>
        </p:txBody>
      </p:sp>
      <p:sp>
        <p:nvSpPr>
          <p:cNvPr id="788483" name="Rectangle 3">
            <a:extLst>
              <a:ext uri="{FF2B5EF4-FFF2-40B4-BE49-F238E27FC236}">
                <a16:creationId xmlns:a16="http://schemas.microsoft.com/office/drawing/2014/main" id="{6FFE7C73-BF96-044E-89BC-963F5E9678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6263" y="1230313"/>
            <a:ext cx="7942262" cy="53355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de-DE" sz="28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Location-aware Environments</a:t>
            </a:r>
          </a:p>
          <a:p>
            <a:pPr lvl="1">
              <a:lnSpc>
                <a:spcPct val="80000"/>
              </a:lnSpc>
            </a:pPr>
            <a:endParaRPr lang="en-US" altLang="de-DE" sz="2800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  <a:p>
            <a:pPr>
              <a:lnSpc>
                <a:spcPct val="80000"/>
              </a:lnSpc>
            </a:pPr>
            <a:r>
              <a:rPr lang="en-US" altLang="de-DE" sz="28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Location-aware </a:t>
            </a:r>
            <a:r>
              <a:rPr lang="en-US" altLang="de-DE" sz="2800" i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Snapshot</a:t>
            </a:r>
            <a:r>
              <a:rPr lang="en-US" altLang="de-DE" sz="28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Query Processing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de-DE" sz="2800" dirty="0"/>
          </a:p>
          <a:p>
            <a:pPr>
              <a:lnSpc>
                <a:spcPct val="80000"/>
              </a:lnSpc>
            </a:pPr>
            <a:r>
              <a:rPr lang="en-US" altLang="de-DE" sz="2800" dirty="0">
                <a:solidFill>
                  <a:srgbClr val="000099"/>
                </a:solidFill>
              </a:rPr>
              <a:t>Location-aware </a:t>
            </a:r>
            <a:r>
              <a:rPr lang="en-US" altLang="de-DE" sz="2800" i="1" dirty="0">
                <a:solidFill>
                  <a:srgbClr val="000099"/>
                </a:solidFill>
              </a:rPr>
              <a:t>Continuous</a:t>
            </a:r>
            <a:r>
              <a:rPr lang="en-US" altLang="de-DE" sz="2800" dirty="0">
                <a:solidFill>
                  <a:srgbClr val="000099"/>
                </a:solidFill>
              </a:rPr>
              <a:t> Query Processing</a:t>
            </a:r>
          </a:p>
          <a:p>
            <a:pPr lvl="1">
              <a:lnSpc>
                <a:spcPct val="80000"/>
              </a:lnSpc>
            </a:pPr>
            <a:endParaRPr lang="en-US" altLang="de-DE" sz="2800" dirty="0"/>
          </a:p>
          <a:p>
            <a:pPr>
              <a:lnSpc>
                <a:spcPct val="80000"/>
              </a:lnSpc>
            </a:pPr>
            <a:r>
              <a:rPr lang="en-US" altLang="de-DE" sz="2800" dirty="0"/>
              <a:t>Scalable Execution of Continuous Queries</a:t>
            </a:r>
          </a:p>
          <a:p>
            <a:pPr>
              <a:lnSpc>
                <a:spcPct val="80000"/>
              </a:lnSpc>
            </a:pPr>
            <a:r>
              <a:rPr lang="en-US" altLang="de-DE" sz="2800" dirty="0"/>
              <a:t>Location-aware Query Optimizer</a:t>
            </a:r>
          </a:p>
          <a:p>
            <a:pPr>
              <a:lnSpc>
                <a:spcPct val="80000"/>
              </a:lnSpc>
            </a:pPr>
            <a:r>
              <a:rPr lang="en-US" altLang="de-DE" sz="2800" dirty="0"/>
              <a:t>Uncertainty in Location-aware Query Processing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22D373-1221-3444-8EB4-13EBE418BE89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FB16075-8985-C040-A30D-8A8F7F6B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DD962B-07F2-9449-A76C-00B59BB69AA0}"/>
              </a:ext>
            </a:extLst>
          </p:cNvPr>
          <p:cNvSpPr txBox="1"/>
          <p:nvPr/>
        </p:nvSpPr>
        <p:spPr>
          <a:xfrm>
            <a:off x="-689548" y="4377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26152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>
            <a:extLst>
              <a:ext uri="{FF2B5EF4-FFF2-40B4-BE49-F238E27FC236}">
                <a16:creationId xmlns:a16="http://schemas.microsoft.com/office/drawing/2014/main" id="{02801CF3-58F0-004B-BB30-9949C303C6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3200" dirty="0"/>
              <a:t>Approaches</a:t>
            </a:r>
          </a:p>
        </p:txBody>
      </p:sp>
      <p:sp>
        <p:nvSpPr>
          <p:cNvPr id="722947" name="Rectangle 3">
            <a:extLst>
              <a:ext uri="{FF2B5EF4-FFF2-40B4-BE49-F238E27FC236}">
                <a16:creationId xmlns:a16="http://schemas.microsoft.com/office/drawing/2014/main" id="{BC8C7A28-F2C7-2441-908B-75E9A8B07B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559" y="1268760"/>
            <a:ext cx="8086353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de-DE" sz="2200" i="1" dirty="0"/>
              <a:t>Straightforward Approach</a:t>
            </a:r>
          </a:p>
          <a:p>
            <a:pPr lvl="1">
              <a:lnSpc>
                <a:spcPct val="90000"/>
              </a:lnSpc>
            </a:pPr>
            <a:r>
              <a:rPr lang="en-US" altLang="de-DE" sz="2200" dirty="0"/>
              <a:t>Abstract the continuous queries to a series of snapshot queries evaluated periodically (and possibly incrementally)</a:t>
            </a:r>
          </a:p>
          <a:p>
            <a:pPr lvl="1">
              <a:lnSpc>
                <a:spcPct val="90000"/>
              </a:lnSpc>
            </a:pPr>
            <a:endParaRPr lang="en-US" altLang="de-DE" sz="2200" dirty="0"/>
          </a:p>
          <a:p>
            <a:pPr>
              <a:lnSpc>
                <a:spcPct val="90000"/>
              </a:lnSpc>
            </a:pPr>
            <a:r>
              <a:rPr lang="en-US" altLang="de-DE" sz="2200" i="1" dirty="0">
                <a:solidFill>
                  <a:srgbClr val="003366"/>
                </a:solidFill>
              </a:rPr>
              <a:t>Result Validation</a:t>
            </a:r>
          </a:p>
          <a:p>
            <a:pPr lvl="1">
              <a:lnSpc>
                <a:spcPct val="90000"/>
              </a:lnSpc>
            </a:pPr>
            <a:endParaRPr lang="en-US" altLang="de-DE" sz="2200" i="1" dirty="0">
              <a:solidFill>
                <a:srgbClr val="003366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de-DE" sz="2200" i="1" dirty="0">
                <a:solidFill>
                  <a:srgbClr val="003366"/>
                </a:solidFill>
              </a:rPr>
              <a:t>Result Caching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de-DE" sz="2200" i="1" dirty="0">
              <a:solidFill>
                <a:srgbClr val="003366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de-DE" sz="2200" i="1" dirty="0">
                <a:solidFill>
                  <a:srgbClr val="003366"/>
                </a:solidFill>
              </a:rPr>
              <a:t>Result Prediction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de-DE" sz="2200" i="1" dirty="0">
              <a:solidFill>
                <a:srgbClr val="003366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de-DE" sz="2200" i="1" dirty="0">
                <a:solidFill>
                  <a:srgbClr val="003366"/>
                </a:solidFill>
              </a:rPr>
              <a:t>Incremental Evaluation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2E15A7-F642-6143-902F-F3C645E487D4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460D471-A0AF-1B41-B606-B4605ECC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61459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>
            <a:extLst>
              <a:ext uri="{FF2B5EF4-FFF2-40B4-BE49-F238E27FC236}">
                <a16:creationId xmlns:a16="http://schemas.microsoft.com/office/drawing/2014/main" id="{512168B2-B863-B34F-8ED7-07DDEE53AD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5438" y="277813"/>
            <a:ext cx="8610600" cy="703262"/>
          </a:xfrm>
        </p:spPr>
        <p:txBody>
          <a:bodyPr/>
          <a:lstStyle/>
          <a:p>
            <a:r>
              <a:rPr lang="en-US" altLang="de-DE" sz="3200" dirty="0"/>
              <a:t>Result Validation</a:t>
            </a:r>
          </a:p>
        </p:txBody>
      </p:sp>
      <p:sp>
        <p:nvSpPr>
          <p:cNvPr id="777219" name="Rectangle 3">
            <a:extLst>
              <a:ext uri="{FF2B5EF4-FFF2-40B4-BE49-F238E27FC236}">
                <a16:creationId xmlns:a16="http://schemas.microsoft.com/office/drawing/2014/main" id="{19860728-6F64-DB41-8334-7A051A966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8300" y="1314450"/>
            <a:ext cx="8569325" cy="2376488"/>
          </a:xfrm>
        </p:spPr>
        <p:txBody>
          <a:bodyPr/>
          <a:lstStyle/>
          <a:p>
            <a:r>
              <a:rPr lang="en-US" altLang="de-DE" sz="2200"/>
              <a:t>Associate a </a:t>
            </a:r>
            <a:r>
              <a:rPr lang="en-US" altLang="de-DE" sz="2200" i="1"/>
              <a:t>validation</a:t>
            </a:r>
            <a:r>
              <a:rPr lang="en-US" altLang="de-DE" sz="2200"/>
              <a:t> condition with each query answer</a:t>
            </a:r>
          </a:p>
        </p:txBody>
      </p:sp>
      <p:pic>
        <p:nvPicPr>
          <p:cNvPr id="777228" name="Picture 12" descr="voronoi">
            <a:extLst>
              <a:ext uri="{FF2B5EF4-FFF2-40B4-BE49-F238E27FC236}">
                <a16:creationId xmlns:a16="http://schemas.microsoft.com/office/drawing/2014/main" id="{EDBE5581-1E78-7349-BAE6-C11AFD38D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2105025"/>
            <a:ext cx="2798763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7242" name="Freeform 26">
            <a:extLst>
              <a:ext uri="{FF2B5EF4-FFF2-40B4-BE49-F238E27FC236}">
                <a16:creationId xmlns:a16="http://schemas.microsoft.com/office/drawing/2014/main" id="{9D902ECF-5790-7B44-B40F-550225C8B9DE}"/>
              </a:ext>
            </a:extLst>
          </p:cNvPr>
          <p:cNvSpPr>
            <a:spLocks/>
          </p:cNvSpPr>
          <p:nvPr/>
        </p:nvSpPr>
        <p:spPr bwMode="auto">
          <a:xfrm>
            <a:off x="7453313" y="2994025"/>
            <a:ext cx="1047750" cy="1266825"/>
          </a:xfrm>
          <a:custGeom>
            <a:avLst/>
            <a:gdLst>
              <a:gd name="T0" fmla="*/ 391 w 660"/>
              <a:gd name="T1" fmla="*/ 798 h 798"/>
              <a:gd name="T2" fmla="*/ 0 w 660"/>
              <a:gd name="T3" fmla="*/ 353 h 798"/>
              <a:gd name="T4" fmla="*/ 76 w 660"/>
              <a:gd name="T5" fmla="*/ 0 h 798"/>
              <a:gd name="T6" fmla="*/ 660 w 660"/>
              <a:gd name="T7" fmla="*/ 92 h 798"/>
              <a:gd name="T8" fmla="*/ 660 w 660"/>
              <a:gd name="T9" fmla="*/ 798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0" h="798">
                <a:moveTo>
                  <a:pt x="391" y="798"/>
                </a:moveTo>
                <a:lnTo>
                  <a:pt x="0" y="353"/>
                </a:lnTo>
                <a:lnTo>
                  <a:pt x="76" y="0"/>
                </a:lnTo>
                <a:lnTo>
                  <a:pt x="660" y="92"/>
                </a:lnTo>
                <a:lnTo>
                  <a:pt x="660" y="798"/>
                </a:lnTo>
              </a:path>
            </a:pathLst>
          </a:custGeom>
          <a:solidFill>
            <a:srgbClr val="FFFF99"/>
          </a:solidFill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7220" name="Rectangle 4">
            <a:extLst>
              <a:ext uri="{FF2B5EF4-FFF2-40B4-BE49-F238E27FC236}">
                <a16:creationId xmlns:a16="http://schemas.microsoft.com/office/drawing/2014/main" id="{591BD72E-2C03-D542-B14D-CD5A6348E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063" y="2093913"/>
            <a:ext cx="2805112" cy="218122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7222" name="Oval 6">
            <a:extLst>
              <a:ext uri="{FF2B5EF4-FFF2-40B4-BE49-F238E27FC236}">
                <a16:creationId xmlns:a16="http://schemas.microsoft.com/office/drawing/2014/main" id="{B1F2439C-799C-4942-B3B7-0B28B9E7AE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65888" y="3641725"/>
            <a:ext cx="147637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7223" name="Oval 7">
            <a:extLst>
              <a:ext uri="{FF2B5EF4-FFF2-40B4-BE49-F238E27FC236}">
                <a16:creationId xmlns:a16="http://schemas.microsoft.com/office/drawing/2014/main" id="{81358F83-81F7-0446-A83A-CFFDF54EE9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9988" y="2628900"/>
            <a:ext cx="149225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 b="1"/>
          </a:p>
        </p:txBody>
      </p:sp>
      <p:sp>
        <p:nvSpPr>
          <p:cNvPr id="777224" name="Oval 8">
            <a:extLst>
              <a:ext uri="{FF2B5EF4-FFF2-40B4-BE49-F238E27FC236}">
                <a16:creationId xmlns:a16="http://schemas.microsoft.com/office/drawing/2014/main" id="{95784857-2ACD-E846-9B9E-A25936EAA6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24713" y="2374900"/>
            <a:ext cx="149225" cy="1317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7226" name="Oval 10">
            <a:extLst>
              <a:ext uri="{FF2B5EF4-FFF2-40B4-BE49-F238E27FC236}">
                <a16:creationId xmlns:a16="http://schemas.microsoft.com/office/drawing/2014/main" id="{3CC2A25E-4FD8-274B-8DC3-CF6E7DD552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19938" y="3916363"/>
            <a:ext cx="149225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7229" name="Oval 13">
            <a:extLst>
              <a:ext uri="{FF2B5EF4-FFF2-40B4-BE49-F238E27FC236}">
                <a16:creationId xmlns:a16="http://schemas.microsoft.com/office/drawing/2014/main" id="{97FD41AF-A510-2F4D-A8AF-274F857F90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53375" y="2690813"/>
            <a:ext cx="147638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7238" name="Oval 22">
            <a:extLst>
              <a:ext uri="{FF2B5EF4-FFF2-40B4-BE49-F238E27FC236}">
                <a16:creationId xmlns:a16="http://schemas.microsoft.com/office/drawing/2014/main" id="{5BF8878A-742B-754D-BD38-CADD7F7B0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7788" y="3378200"/>
            <a:ext cx="741362" cy="693738"/>
          </a:xfrm>
          <a:prstGeom prst="ellipse">
            <a:avLst/>
          </a:prstGeom>
          <a:noFill/>
          <a:ln w="1270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7230" name="Oval 14">
            <a:extLst>
              <a:ext uri="{FF2B5EF4-FFF2-40B4-BE49-F238E27FC236}">
                <a16:creationId xmlns:a16="http://schemas.microsoft.com/office/drawing/2014/main" id="{DC387D58-A4D3-0144-9FA6-17C994A17E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9950" y="3176588"/>
            <a:ext cx="149225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7227" name="Oval 11">
            <a:extLst>
              <a:ext uri="{FF2B5EF4-FFF2-40B4-BE49-F238E27FC236}">
                <a16:creationId xmlns:a16="http://schemas.microsoft.com/office/drawing/2014/main" id="{1CC0B5D4-BE63-CC44-9C40-DA01F2D8B0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58025" y="3119438"/>
            <a:ext cx="147638" cy="1317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7225" name="Oval 9">
            <a:extLst>
              <a:ext uri="{FF2B5EF4-FFF2-40B4-BE49-F238E27FC236}">
                <a16:creationId xmlns:a16="http://schemas.microsoft.com/office/drawing/2014/main" id="{2EC5CF2A-F717-7543-8692-CBCE966589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54950" y="3287713"/>
            <a:ext cx="149225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7239" name="Line 23">
            <a:extLst>
              <a:ext uri="{FF2B5EF4-FFF2-40B4-BE49-F238E27FC236}">
                <a16:creationId xmlns:a16="http://schemas.microsoft.com/office/drawing/2014/main" id="{84796645-7BC3-794F-93A6-0FB3F2AA32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80338" y="3746500"/>
            <a:ext cx="255587" cy="17145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7244" name="Rectangle 28">
            <a:extLst>
              <a:ext uri="{FF2B5EF4-FFF2-40B4-BE49-F238E27FC236}">
                <a16:creationId xmlns:a16="http://schemas.microsoft.com/office/drawing/2014/main" id="{9D7104C5-A389-F24E-9FF8-85332B12D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2074863"/>
            <a:ext cx="5207000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 i="1" dirty="0">
                <a:latin typeface="+mn-lt"/>
              </a:rPr>
              <a:t>Valid time (t):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 dirty="0">
                <a:latin typeface="+mn-lt"/>
              </a:rPr>
              <a:t>The query answer is valid for the next </a:t>
            </a:r>
            <a:r>
              <a:rPr lang="en-US" altLang="de-DE" sz="2200" i="1" dirty="0">
                <a:latin typeface="+mn-lt"/>
              </a:rPr>
              <a:t>t</a:t>
            </a:r>
            <a:r>
              <a:rPr lang="en-US" altLang="de-DE" sz="2200" dirty="0">
                <a:latin typeface="+mn-lt"/>
              </a:rPr>
              <a:t> time units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 i="1" dirty="0">
                <a:latin typeface="+mn-lt"/>
              </a:rPr>
              <a:t>Valid region (R)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 dirty="0">
                <a:latin typeface="+mn-lt"/>
              </a:rPr>
              <a:t>The query answer is valid as long as you are within a region </a:t>
            </a:r>
            <a:r>
              <a:rPr lang="en-US" altLang="de-DE" sz="2200" i="1" dirty="0">
                <a:latin typeface="+mn-lt"/>
              </a:rPr>
              <a:t>R</a:t>
            </a:r>
          </a:p>
        </p:txBody>
      </p:sp>
      <p:sp>
        <p:nvSpPr>
          <p:cNvPr id="777245" name="Rectangle 29">
            <a:extLst>
              <a:ext uri="{FF2B5EF4-FFF2-40B4-BE49-F238E27FC236}">
                <a16:creationId xmlns:a16="http://schemas.microsoft.com/office/drawing/2014/main" id="{A6AA621C-FD9D-7B4F-8ECB-48982F384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" y="4652963"/>
            <a:ext cx="8569325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>
                <a:latin typeface="+mn-lt"/>
              </a:rPr>
              <a:t>It is challenging to maintain the computation of valid time/region for querying </a:t>
            </a:r>
            <a:r>
              <a:rPr lang="en-US" altLang="de-DE" sz="2200" i="1">
                <a:latin typeface="+mn-lt"/>
              </a:rPr>
              <a:t>moving objects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>
                <a:latin typeface="+mn-lt"/>
              </a:rPr>
              <a:t>Once the associated validation condition expires, the query will be </a:t>
            </a:r>
            <a:r>
              <a:rPr lang="en-US" altLang="de-DE" sz="2200" i="1">
                <a:latin typeface="+mn-lt"/>
              </a:rPr>
              <a:t>reevaluated</a:t>
            </a:r>
          </a:p>
        </p:txBody>
      </p:sp>
      <p:sp>
        <p:nvSpPr>
          <p:cNvPr id="777246" name="Rectangle 30">
            <a:extLst>
              <a:ext uri="{FF2B5EF4-FFF2-40B4-BE49-F238E27FC236}">
                <a16:creationId xmlns:a16="http://schemas.microsoft.com/office/drawing/2014/main" id="{D61BA3E7-3EDA-9C49-A308-BA7717580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100" y="3638550"/>
            <a:ext cx="127000" cy="139700"/>
          </a:xfrm>
          <a:prstGeom prst="rect">
            <a:avLst/>
          </a:prstGeom>
          <a:solidFill>
            <a:srgbClr val="00FF00"/>
          </a:solidFill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EB260D-67E5-7240-925F-C6AD3F360F58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4B4A480E-75C0-5944-8561-0BF8D589A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26821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9" name="Oval 19">
            <a:extLst>
              <a:ext uri="{FF2B5EF4-FFF2-40B4-BE49-F238E27FC236}">
                <a16:creationId xmlns:a16="http://schemas.microsoft.com/office/drawing/2014/main" id="{6BD8BF42-A599-2346-B150-8791681FC0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86600" y="2227263"/>
            <a:ext cx="1139825" cy="1252537"/>
          </a:xfrm>
          <a:prstGeom prst="ellipse">
            <a:avLst/>
          </a:prstGeom>
          <a:noFill/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260" name="Line 20">
            <a:extLst>
              <a:ext uri="{FF2B5EF4-FFF2-40B4-BE49-F238E27FC236}">
                <a16:creationId xmlns:a16="http://schemas.microsoft.com/office/drawing/2014/main" id="{1B03C249-BC1D-BC4F-BA2A-1FFC4501B75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5500" y="2614613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265" name="Rectangle 25">
            <a:extLst>
              <a:ext uri="{FF2B5EF4-FFF2-40B4-BE49-F238E27FC236}">
                <a16:creationId xmlns:a16="http://schemas.microsoft.com/office/drawing/2014/main" id="{A6458C4B-A94A-7747-AC22-8B3E1CC2C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2768600"/>
            <a:ext cx="127000" cy="139700"/>
          </a:xfrm>
          <a:prstGeom prst="rect">
            <a:avLst/>
          </a:prstGeom>
          <a:solidFill>
            <a:srgbClr val="00FF00"/>
          </a:solidFill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242" name="Rectangle 2">
            <a:extLst>
              <a:ext uri="{FF2B5EF4-FFF2-40B4-BE49-F238E27FC236}">
                <a16:creationId xmlns:a16="http://schemas.microsoft.com/office/drawing/2014/main" id="{46741C50-FE2C-C14E-A2DD-01026CA69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5438" y="277813"/>
            <a:ext cx="8610600" cy="703262"/>
          </a:xfrm>
        </p:spPr>
        <p:txBody>
          <a:bodyPr/>
          <a:lstStyle/>
          <a:p>
            <a:r>
              <a:rPr lang="en-US" altLang="de-DE" sz="3200" dirty="0"/>
              <a:t>Caching the Result</a:t>
            </a:r>
          </a:p>
        </p:txBody>
      </p:sp>
      <p:sp>
        <p:nvSpPr>
          <p:cNvPr id="778243" name="Rectangle 3">
            <a:extLst>
              <a:ext uri="{FF2B5EF4-FFF2-40B4-BE49-F238E27FC236}">
                <a16:creationId xmlns:a16="http://schemas.microsoft.com/office/drawing/2014/main" id="{AFDAF8FA-C5B3-DB43-8E15-4CC63C7623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3373438"/>
            <a:ext cx="5338763" cy="2073275"/>
          </a:xfrm>
        </p:spPr>
        <p:txBody>
          <a:bodyPr/>
          <a:lstStyle/>
          <a:p>
            <a:r>
              <a:rPr lang="en-US" altLang="de-DE" sz="2200" i="1" dirty="0"/>
              <a:t>K-NN query</a:t>
            </a:r>
          </a:p>
          <a:p>
            <a:pPr lvl="1"/>
            <a:r>
              <a:rPr lang="en-US" altLang="de-DE" sz="2000" dirty="0"/>
              <a:t>Initially, retrieve more than k</a:t>
            </a:r>
          </a:p>
          <a:p>
            <a:pPr lvl="1"/>
            <a:endParaRPr lang="en-US" altLang="de-DE" sz="2000" dirty="0"/>
          </a:p>
          <a:p>
            <a:r>
              <a:rPr lang="en-US" altLang="de-DE" sz="2200" i="1" dirty="0"/>
              <a:t>Range query</a:t>
            </a:r>
          </a:p>
          <a:p>
            <a:pPr lvl="1"/>
            <a:r>
              <a:rPr lang="en-US" altLang="de-DE" sz="2000" dirty="0"/>
              <a:t>Evaluate the query with a larger range</a:t>
            </a:r>
          </a:p>
        </p:txBody>
      </p:sp>
      <p:sp>
        <p:nvSpPr>
          <p:cNvPr id="778248" name="Oval 8">
            <a:extLst>
              <a:ext uri="{FF2B5EF4-FFF2-40B4-BE49-F238E27FC236}">
                <a16:creationId xmlns:a16="http://schemas.microsoft.com/office/drawing/2014/main" id="{9AE86E32-1AF6-2640-801D-51C5A51E59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4200" y="2570163"/>
            <a:ext cx="147638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8249" name="Oval 9">
            <a:extLst>
              <a:ext uri="{FF2B5EF4-FFF2-40B4-BE49-F238E27FC236}">
                <a16:creationId xmlns:a16="http://schemas.microsoft.com/office/drawing/2014/main" id="{19DD0CDD-8ADF-F04A-973C-860B18CB6B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24738" y="3103563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 b="1"/>
          </a:p>
        </p:txBody>
      </p:sp>
      <p:sp>
        <p:nvSpPr>
          <p:cNvPr id="778250" name="Oval 10">
            <a:extLst>
              <a:ext uri="{FF2B5EF4-FFF2-40B4-BE49-F238E27FC236}">
                <a16:creationId xmlns:a16="http://schemas.microsoft.com/office/drawing/2014/main" id="{692CD35B-5F1E-634F-B319-A5D78831BA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53425" y="2554288"/>
            <a:ext cx="149225" cy="1317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8251" name="Oval 11">
            <a:extLst>
              <a:ext uri="{FF2B5EF4-FFF2-40B4-BE49-F238E27FC236}">
                <a16:creationId xmlns:a16="http://schemas.microsoft.com/office/drawing/2014/main" id="{90230391-9A52-0D4D-9C13-DA248975DB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08788" y="3378200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8252" name="Oval 12">
            <a:extLst>
              <a:ext uri="{FF2B5EF4-FFF2-40B4-BE49-F238E27FC236}">
                <a16:creationId xmlns:a16="http://schemas.microsoft.com/office/drawing/2014/main" id="{E055B562-DEB6-224A-AD6D-AD14DC4E0C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42275" y="1811338"/>
            <a:ext cx="147638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8254" name="Oval 14">
            <a:extLst>
              <a:ext uri="{FF2B5EF4-FFF2-40B4-BE49-F238E27FC236}">
                <a16:creationId xmlns:a16="http://schemas.microsoft.com/office/drawing/2014/main" id="{B5DE1D48-E344-504E-88FE-7466C21934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94513" y="2060575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8256" name="Oval 16">
            <a:extLst>
              <a:ext uri="{FF2B5EF4-FFF2-40B4-BE49-F238E27FC236}">
                <a16:creationId xmlns:a16="http://schemas.microsoft.com/office/drawing/2014/main" id="{628E8C52-69FA-B64A-9CC0-E2091A7428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69300" y="3441700"/>
            <a:ext cx="147638" cy="1317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8257" name="Oval 17">
            <a:extLst>
              <a:ext uri="{FF2B5EF4-FFF2-40B4-BE49-F238E27FC236}">
                <a16:creationId xmlns:a16="http://schemas.microsoft.com/office/drawing/2014/main" id="{4DE6BF1B-49AF-8D40-855F-8D74A607D4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85050" y="2222500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8266" name="Rectangle 26">
            <a:extLst>
              <a:ext uri="{FF2B5EF4-FFF2-40B4-BE49-F238E27FC236}">
                <a16:creationId xmlns:a16="http://schemas.microsoft.com/office/drawing/2014/main" id="{BB114923-3187-6145-8390-4B7D2F6D1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1300" y="2528888"/>
            <a:ext cx="127000" cy="139700"/>
          </a:xfrm>
          <a:prstGeom prst="rect">
            <a:avLst/>
          </a:prstGeom>
          <a:solidFill>
            <a:srgbClr val="00FF00"/>
          </a:solidFill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269" name="Oval 29">
            <a:extLst>
              <a:ext uri="{FF2B5EF4-FFF2-40B4-BE49-F238E27FC236}">
                <a16:creationId xmlns:a16="http://schemas.microsoft.com/office/drawing/2014/main" id="{772EE84D-B617-C74B-B32B-D260D633DD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64350" y="1982788"/>
            <a:ext cx="1592263" cy="1749425"/>
          </a:xfrm>
          <a:prstGeom prst="ellipse">
            <a:avLst/>
          </a:prstGeom>
          <a:noFill/>
          <a:ln w="19050" algn="ctr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276" name="Oval 36">
            <a:extLst>
              <a:ext uri="{FF2B5EF4-FFF2-40B4-BE49-F238E27FC236}">
                <a16:creationId xmlns:a16="http://schemas.microsoft.com/office/drawing/2014/main" id="{CEF87B9F-A49B-5549-BB0A-BA94082410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75525" y="2032000"/>
            <a:ext cx="1096963" cy="1068388"/>
          </a:xfrm>
          <a:prstGeom prst="ellipse">
            <a:avLst/>
          </a:prstGeom>
          <a:noFill/>
          <a:ln w="381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277" name="Line 37">
            <a:extLst>
              <a:ext uri="{FF2B5EF4-FFF2-40B4-BE49-F238E27FC236}">
                <a16:creationId xmlns:a16="http://schemas.microsoft.com/office/drawing/2014/main" id="{D5D8576C-6CB6-7B43-8362-497D5ABB9D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4613" y="2600325"/>
            <a:ext cx="242887" cy="24447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278" name="Rectangle 38">
            <a:extLst>
              <a:ext uri="{FF2B5EF4-FFF2-40B4-BE49-F238E27FC236}">
                <a16:creationId xmlns:a16="http://schemas.microsoft.com/office/drawing/2014/main" id="{724DF593-F7DE-6545-B67A-071A05E31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8113" y="4754563"/>
            <a:ext cx="1420812" cy="115411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279" name="Oval 39">
            <a:extLst>
              <a:ext uri="{FF2B5EF4-FFF2-40B4-BE49-F238E27FC236}">
                <a16:creationId xmlns:a16="http://schemas.microsoft.com/office/drawing/2014/main" id="{4302EB07-92D6-1B40-AFF4-A485A80C3A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31100" y="4138613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8280" name="Oval 40">
            <a:extLst>
              <a:ext uri="{FF2B5EF4-FFF2-40B4-BE49-F238E27FC236}">
                <a16:creationId xmlns:a16="http://schemas.microsoft.com/office/drawing/2014/main" id="{FAA1BCB3-F280-2F40-9D22-A5691F223F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51800" y="5081588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8281" name="Oval 41">
            <a:extLst>
              <a:ext uri="{FF2B5EF4-FFF2-40B4-BE49-F238E27FC236}">
                <a16:creationId xmlns:a16="http://schemas.microsoft.com/office/drawing/2014/main" id="{E6E90B75-FFDB-7747-8108-AC6F6BA500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92838" y="5006975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8282" name="Oval 42">
            <a:extLst>
              <a:ext uri="{FF2B5EF4-FFF2-40B4-BE49-F238E27FC236}">
                <a16:creationId xmlns:a16="http://schemas.microsoft.com/office/drawing/2014/main" id="{644027CD-A985-614D-9A5F-5371557569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78775" y="5529263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8283" name="Oval 43">
            <a:extLst>
              <a:ext uri="{FF2B5EF4-FFF2-40B4-BE49-F238E27FC236}">
                <a16:creationId xmlns:a16="http://schemas.microsoft.com/office/drawing/2014/main" id="{FDD1F49B-43EA-5945-83E6-F8B55B72DE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64313" y="5186363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8284" name="Oval 44">
            <a:extLst>
              <a:ext uri="{FF2B5EF4-FFF2-40B4-BE49-F238E27FC236}">
                <a16:creationId xmlns:a16="http://schemas.microsoft.com/office/drawing/2014/main" id="{80303DA7-5911-7743-A9F8-3CDACF0E5D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27888" y="5426075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8285" name="Oval 45">
            <a:extLst>
              <a:ext uri="{FF2B5EF4-FFF2-40B4-BE49-F238E27FC236}">
                <a16:creationId xmlns:a16="http://schemas.microsoft.com/office/drawing/2014/main" id="{A5A215CA-6F22-4846-BC2C-5CC97B9555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04025" y="5492750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8286" name="Oval 46">
            <a:extLst>
              <a:ext uri="{FF2B5EF4-FFF2-40B4-BE49-F238E27FC236}">
                <a16:creationId xmlns:a16="http://schemas.microsoft.com/office/drawing/2014/main" id="{F5FA24D5-D7C4-1749-AC6D-F0F56D51A8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83438" y="4946650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8287" name="Oval 47">
            <a:extLst>
              <a:ext uri="{FF2B5EF4-FFF2-40B4-BE49-F238E27FC236}">
                <a16:creationId xmlns:a16="http://schemas.microsoft.com/office/drawing/2014/main" id="{0965F1F9-3AB5-694B-B1CF-A3D2465EDC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69025" y="5884863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8288" name="Oval 48">
            <a:extLst>
              <a:ext uri="{FF2B5EF4-FFF2-40B4-BE49-F238E27FC236}">
                <a16:creationId xmlns:a16="http://schemas.microsoft.com/office/drawing/2014/main" id="{8E8C9E05-BA5E-8B47-A430-504110BA35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69238" y="4519613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8289" name="Rectangle 49">
            <a:extLst>
              <a:ext uri="{FF2B5EF4-FFF2-40B4-BE49-F238E27FC236}">
                <a16:creationId xmlns:a16="http://schemas.microsoft.com/office/drawing/2014/main" id="{279AC37A-DE37-A547-9395-BF1B9F285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513" y="5241925"/>
            <a:ext cx="127000" cy="139700"/>
          </a:xfrm>
          <a:prstGeom prst="rect">
            <a:avLst/>
          </a:prstGeom>
          <a:solidFill>
            <a:srgbClr val="00FF00"/>
          </a:solidFill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294" name="Rectangle 54">
            <a:extLst>
              <a:ext uri="{FF2B5EF4-FFF2-40B4-BE49-F238E27FC236}">
                <a16:creationId xmlns:a16="http://schemas.microsoft.com/office/drawing/2014/main" id="{61725B9E-F208-6F4D-9D8C-679080918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213" y="4511675"/>
            <a:ext cx="1420812" cy="115411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295" name="Rectangle 55">
            <a:extLst>
              <a:ext uri="{FF2B5EF4-FFF2-40B4-BE49-F238E27FC236}">
                <a16:creationId xmlns:a16="http://schemas.microsoft.com/office/drawing/2014/main" id="{A9CB9730-E6E6-2049-9E5F-6A882C7AF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0613" y="4999038"/>
            <a:ext cx="127000" cy="139700"/>
          </a:xfrm>
          <a:prstGeom prst="rect">
            <a:avLst/>
          </a:prstGeom>
          <a:solidFill>
            <a:srgbClr val="00FF00"/>
          </a:solidFill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296" name="Rectangle 56">
            <a:extLst>
              <a:ext uri="{FF2B5EF4-FFF2-40B4-BE49-F238E27FC236}">
                <a16:creationId xmlns:a16="http://schemas.microsoft.com/office/drawing/2014/main" id="{29E8B681-158A-134A-A4B1-A13E7CDCC2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4405313"/>
            <a:ext cx="2178050" cy="1768475"/>
          </a:xfrm>
          <a:prstGeom prst="rect">
            <a:avLst/>
          </a:prstGeom>
          <a:noFill/>
          <a:ln w="19050" algn="ctr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297" name="Line 57">
            <a:extLst>
              <a:ext uri="{FF2B5EF4-FFF2-40B4-BE49-F238E27FC236}">
                <a16:creationId xmlns:a16="http://schemas.microsoft.com/office/drawing/2014/main" id="{6536E99E-C820-FB46-B805-DC6265FC19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18363" y="5121275"/>
            <a:ext cx="211137" cy="1539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298" name="Oval 58">
            <a:extLst>
              <a:ext uri="{FF2B5EF4-FFF2-40B4-BE49-F238E27FC236}">
                <a16:creationId xmlns:a16="http://schemas.microsoft.com/office/drawing/2014/main" id="{44EFE656-9F7C-AC4F-9785-79F995484A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57863" y="5627688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8299" name="Oval 59">
            <a:extLst>
              <a:ext uri="{FF2B5EF4-FFF2-40B4-BE49-F238E27FC236}">
                <a16:creationId xmlns:a16="http://schemas.microsoft.com/office/drawing/2014/main" id="{1A3D2801-4C8B-DE4F-9973-DF81536FB0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55025" y="5272088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8300" name="Oval 60">
            <a:extLst>
              <a:ext uri="{FF2B5EF4-FFF2-40B4-BE49-F238E27FC236}">
                <a16:creationId xmlns:a16="http://schemas.microsoft.com/office/drawing/2014/main" id="{81F8F857-364C-2F4E-A2C3-0F4F3044E9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50263" y="5789613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8301" name="Rectangle 61">
            <a:extLst>
              <a:ext uri="{FF2B5EF4-FFF2-40B4-BE49-F238E27FC236}">
                <a16:creationId xmlns:a16="http://schemas.microsoft.com/office/drawing/2014/main" id="{1637CB03-D049-7745-BB0C-B8F7BAC3E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" y="1341438"/>
            <a:ext cx="6308725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 i="1" dirty="0">
                <a:solidFill>
                  <a:schemeClr val="tx2"/>
                </a:solidFill>
                <a:latin typeface="+mn-lt"/>
              </a:rPr>
              <a:t>Observation:</a:t>
            </a:r>
            <a:r>
              <a:rPr lang="en-US" altLang="de-DE" sz="2200" dirty="0">
                <a:latin typeface="+mn-lt"/>
              </a:rPr>
              <a:t> Consecutive evaluations of a continuous query yield very similar results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altLang="de-DE" sz="2200" dirty="0">
              <a:latin typeface="+mn-lt"/>
            </a:endParaRP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 i="1" dirty="0">
                <a:solidFill>
                  <a:schemeClr val="tx2"/>
                </a:solidFill>
                <a:latin typeface="+mn-lt"/>
              </a:rPr>
              <a:t>Idea:</a:t>
            </a:r>
            <a:r>
              <a:rPr lang="en-US" altLang="de-DE" sz="2200" dirty="0">
                <a:latin typeface="+mn-lt"/>
              </a:rPr>
              <a:t> Upon evaluation of a continuous query, retrieve more data that can be used later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altLang="de-DE" sz="2200" dirty="0">
              <a:latin typeface="+mn-lt"/>
            </a:endParaRPr>
          </a:p>
        </p:txBody>
      </p:sp>
      <p:sp>
        <p:nvSpPr>
          <p:cNvPr id="778302" name="Rectangle 62">
            <a:extLst>
              <a:ext uri="{FF2B5EF4-FFF2-40B4-BE49-F238E27FC236}">
                <a16:creationId xmlns:a16="http://schemas.microsoft.com/office/drawing/2014/main" id="{14A8B6D3-2A76-A443-A9A2-1ADDBFAB7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5510213"/>
            <a:ext cx="630872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>
                <a:latin typeface="+mn-lt"/>
              </a:rPr>
              <a:t>How much do </a:t>
            </a:r>
            <a:r>
              <a:rPr lang="en-US" altLang="de-DE" sz="2200" dirty="0">
                <a:latin typeface="+mn-lt"/>
              </a:rPr>
              <a:t>we need to pre-compute?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 dirty="0">
                <a:latin typeface="+mn-lt"/>
              </a:rPr>
              <a:t>How do we do re-caching?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CD67B1-B4B5-C740-8B99-DD6AED7E476C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41" name="Slide Number Placeholder 3">
            <a:extLst>
              <a:ext uri="{FF2B5EF4-FFF2-40B4-BE49-F238E27FC236}">
                <a16:creationId xmlns:a16="http://schemas.microsoft.com/office/drawing/2014/main" id="{3452580F-D07E-BF4D-AA8C-0175E2139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326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77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778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78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782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778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78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78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778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C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78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78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778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C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78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782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7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7782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782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7782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7782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778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778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7782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778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778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7782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778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778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7782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778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778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7782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778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C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778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7782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778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C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778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7782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778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C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778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7782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778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C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778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782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778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C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778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7782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778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500" fill="hold"/>
                                        <p:tgtEl>
                                          <p:spTgt spid="7782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7782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7782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7782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8" grpId="0" animBg="1"/>
      <p:bldP spid="778249" grpId="0" animBg="1"/>
      <p:bldP spid="778250" grpId="0" animBg="1"/>
      <p:bldP spid="778251" grpId="0" animBg="1"/>
      <p:bldP spid="778252" grpId="0" animBg="1"/>
      <p:bldP spid="778254" grpId="0" animBg="1"/>
      <p:bldP spid="778256" grpId="0" animBg="1"/>
      <p:bldP spid="778257" grpId="0" animBg="1"/>
      <p:bldP spid="778279" grpId="0" animBg="1"/>
      <p:bldP spid="778280" grpId="0" animBg="1"/>
      <p:bldP spid="778281" grpId="0" animBg="1"/>
      <p:bldP spid="778282" grpId="0" animBg="1"/>
      <p:bldP spid="778283" grpId="0" animBg="1"/>
      <p:bldP spid="778284" grpId="0" animBg="1"/>
      <p:bldP spid="778285" grpId="0" animBg="1"/>
      <p:bldP spid="778286" grpId="0" animBg="1"/>
      <p:bldP spid="778287" grpId="0" animBg="1"/>
      <p:bldP spid="778288" grpId="0" animBg="1"/>
      <p:bldP spid="778298" grpId="0" animBg="1"/>
      <p:bldP spid="778299" grpId="0" animBg="1"/>
      <p:bldP spid="778300" grpId="0" animBg="1"/>
      <p:bldP spid="77830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>
            <a:extLst>
              <a:ext uri="{FF2B5EF4-FFF2-40B4-BE49-F238E27FC236}">
                <a16:creationId xmlns:a16="http://schemas.microsoft.com/office/drawing/2014/main" id="{37717DB4-43C6-D249-8F2C-73CFD1C53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5438" y="277813"/>
            <a:ext cx="8610600" cy="703262"/>
          </a:xfrm>
        </p:spPr>
        <p:txBody>
          <a:bodyPr/>
          <a:lstStyle/>
          <a:p>
            <a:r>
              <a:rPr lang="en-US" altLang="de-DE" sz="3200" dirty="0"/>
              <a:t>Predicting the Result</a:t>
            </a:r>
          </a:p>
        </p:txBody>
      </p:sp>
      <p:sp>
        <p:nvSpPr>
          <p:cNvPr id="779267" name="Rectangle 3">
            <a:extLst>
              <a:ext uri="{FF2B5EF4-FFF2-40B4-BE49-F238E27FC236}">
                <a16:creationId xmlns:a16="http://schemas.microsoft.com/office/drawing/2014/main" id="{167DF9A4-B10A-B74A-87E2-2801E84479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9250" y="1412875"/>
            <a:ext cx="7712075" cy="969963"/>
          </a:xfrm>
        </p:spPr>
        <p:txBody>
          <a:bodyPr/>
          <a:lstStyle/>
          <a:p>
            <a:r>
              <a:rPr lang="en-US" altLang="de-DE" sz="2200"/>
              <a:t>Given a future trajectory movement, the query answer can be pre-computed in advance</a:t>
            </a:r>
          </a:p>
        </p:txBody>
      </p:sp>
      <p:sp>
        <p:nvSpPr>
          <p:cNvPr id="779268" name="Line 4">
            <a:extLst>
              <a:ext uri="{FF2B5EF4-FFF2-40B4-BE49-F238E27FC236}">
                <a16:creationId xmlns:a16="http://schemas.microsoft.com/office/drawing/2014/main" id="{156FAE0F-4070-B54F-96BD-EAD7812E997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0325" y="3211513"/>
            <a:ext cx="3373438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9269" name="Oval 5">
            <a:extLst>
              <a:ext uri="{FF2B5EF4-FFF2-40B4-BE49-F238E27FC236}">
                <a16:creationId xmlns:a16="http://schemas.microsoft.com/office/drawing/2014/main" id="{DA9490F8-BDAD-8D4D-A4F2-405D02E605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93050" y="2651125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9270" name="Oval 6">
            <a:extLst>
              <a:ext uri="{FF2B5EF4-FFF2-40B4-BE49-F238E27FC236}">
                <a16:creationId xmlns:a16="http://schemas.microsoft.com/office/drawing/2014/main" id="{6BB18727-1FC9-4E49-8FB9-704C396F35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96050" y="2736850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9271" name="Oval 7">
            <a:extLst>
              <a:ext uri="{FF2B5EF4-FFF2-40B4-BE49-F238E27FC236}">
                <a16:creationId xmlns:a16="http://schemas.microsoft.com/office/drawing/2014/main" id="{E55EC69D-D66A-8344-9B22-E62AF7E4FA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38825" y="2460625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9272" name="Oval 8">
            <a:extLst>
              <a:ext uri="{FF2B5EF4-FFF2-40B4-BE49-F238E27FC236}">
                <a16:creationId xmlns:a16="http://schemas.microsoft.com/office/drawing/2014/main" id="{6508930F-44E6-1E44-8938-2C5D0C72DC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9650" y="3409950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9273" name="Oval 9">
            <a:extLst>
              <a:ext uri="{FF2B5EF4-FFF2-40B4-BE49-F238E27FC236}">
                <a16:creationId xmlns:a16="http://schemas.microsoft.com/office/drawing/2014/main" id="{13D72025-06B0-A44B-98BB-B5B6CF4E73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24713" y="2187575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9274" name="Oval 10">
            <a:extLst>
              <a:ext uri="{FF2B5EF4-FFF2-40B4-BE49-F238E27FC236}">
                <a16:creationId xmlns:a16="http://schemas.microsoft.com/office/drawing/2014/main" id="{9865EADB-B7E0-2D40-9822-E2B84717E7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68963" y="3643313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9275" name="Oval 11">
            <a:extLst>
              <a:ext uri="{FF2B5EF4-FFF2-40B4-BE49-F238E27FC236}">
                <a16:creationId xmlns:a16="http://schemas.microsoft.com/office/drawing/2014/main" id="{D821DACB-100F-3142-A71A-5A5776544A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42088" y="3619500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9276" name="Rectangle 12">
            <a:extLst>
              <a:ext uri="{FF2B5EF4-FFF2-40B4-BE49-F238E27FC236}">
                <a16:creationId xmlns:a16="http://schemas.microsoft.com/office/drawing/2014/main" id="{A2E155EE-42E9-CF40-A08B-F35312CB3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863" y="3144838"/>
            <a:ext cx="127000" cy="139700"/>
          </a:xfrm>
          <a:prstGeom prst="rect">
            <a:avLst/>
          </a:prstGeom>
          <a:solidFill>
            <a:srgbClr val="00FF00"/>
          </a:solidFill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9277" name="Rectangle 13">
            <a:extLst>
              <a:ext uri="{FF2B5EF4-FFF2-40B4-BE49-F238E27FC236}">
                <a16:creationId xmlns:a16="http://schemas.microsoft.com/office/drawing/2014/main" id="{B2F9917F-1C3D-6144-93C2-A126C4690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1063" y="3151188"/>
            <a:ext cx="127000" cy="139700"/>
          </a:xfrm>
          <a:prstGeom prst="rect">
            <a:avLst/>
          </a:prstGeom>
          <a:solidFill>
            <a:srgbClr val="00FF00"/>
          </a:solidFill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9295" name="Line 31">
            <a:extLst>
              <a:ext uri="{FF2B5EF4-FFF2-40B4-BE49-F238E27FC236}">
                <a16:creationId xmlns:a16="http://schemas.microsoft.com/office/drawing/2014/main" id="{3928758B-7166-AA4F-8A43-40CBAB5AF1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8113" y="3211513"/>
            <a:ext cx="946150" cy="15875"/>
          </a:xfrm>
          <a:prstGeom prst="line">
            <a:avLst/>
          </a:prstGeom>
          <a:noFill/>
          <a:ln w="508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9296" name="Line 32">
            <a:extLst>
              <a:ext uri="{FF2B5EF4-FFF2-40B4-BE49-F238E27FC236}">
                <a16:creationId xmlns:a16="http://schemas.microsoft.com/office/drawing/2014/main" id="{0932C086-358F-6E4C-94C3-4BC047DBD6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0138" y="3227388"/>
            <a:ext cx="773112" cy="0"/>
          </a:xfrm>
          <a:prstGeom prst="line">
            <a:avLst/>
          </a:prstGeom>
          <a:noFill/>
          <a:ln w="50800">
            <a:solidFill>
              <a:srgbClr val="008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9297" name="Line 33">
            <a:extLst>
              <a:ext uri="{FF2B5EF4-FFF2-40B4-BE49-F238E27FC236}">
                <a16:creationId xmlns:a16="http://schemas.microsoft.com/office/drawing/2014/main" id="{08FB52A9-800D-604B-A85C-9444B05E54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69125" y="3211513"/>
            <a:ext cx="928688" cy="15875"/>
          </a:xfrm>
          <a:prstGeom prst="line">
            <a:avLst/>
          </a:prstGeom>
          <a:noFill/>
          <a:ln w="50800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9298" name="Line 34">
            <a:extLst>
              <a:ext uri="{FF2B5EF4-FFF2-40B4-BE49-F238E27FC236}">
                <a16:creationId xmlns:a16="http://schemas.microsoft.com/office/drawing/2014/main" id="{3282F1C0-CBE3-2146-A243-77ACFD797A8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3525" y="3211513"/>
            <a:ext cx="630238" cy="0"/>
          </a:xfrm>
          <a:prstGeom prst="line">
            <a:avLst/>
          </a:prstGeom>
          <a:noFill/>
          <a:ln w="50800">
            <a:solidFill>
              <a:srgbClr val="FF6600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9299" name="Rectangle 35">
            <a:extLst>
              <a:ext uri="{FF2B5EF4-FFF2-40B4-BE49-F238E27FC236}">
                <a16:creationId xmlns:a16="http://schemas.microsoft.com/office/drawing/2014/main" id="{A39E5F2B-8222-C14C-AB26-E8A3454EB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" y="2584450"/>
            <a:ext cx="4090988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>
                <a:latin typeface="+mn-lt"/>
              </a:rPr>
              <a:t>The trajectory movement is divided into N intervals, each with its own query answers </a:t>
            </a:r>
            <a:r>
              <a:rPr lang="en-US" altLang="de-DE" sz="2200" i="1">
                <a:latin typeface="+mn-lt"/>
              </a:rPr>
              <a:t>A</a:t>
            </a:r>
            <a:r>
              <a:rPr lang="en-US" altLang="de-DE" sz="2200" i="1" baseline="-25000">
                <a:latin typeface="+mn-lt"/>
              </a:rPr>
              <a:t>i</a:t>
            </a:r>
            <a:endParaRPr lang="en-US" altLang="de-DE" sz="2300" i="1" baseline="-25000">
              <a:latin typeface="+mn-lt"/>
            </a:endParaRPr>
          </a:p>
        </p:txBody>
      </p:sp>
      <p:sp>
        <p:nvSpPr>
          <p:cNvPr id="779300" name="Rectangle 36">
            <a:extLst>
              <a:ext uri="{FF2B5EF4-FFF2-40B4-BE49-F238E27FC236}">
                <a16:creationId xmlns:a16="http://schemas.microsoft.com/office/drawing/2014/main" id="{A4735F43-4FDA-5A44-A8F9-29216BCAF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8" y="4592638"/>
            <a:ext cx="7575550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>
                <a:latin typeface="+mn-lt"/>
              </a:rPr>
              <a:t>The query is evaluated once (as a snapshot query). Yet, the answer is valid for longer time periods</a:t>
            </a:r>
            <a:endParaRPr lang="en-US" altLang="de-DE" sz="2300" i="1" baseline="-25000">
              <a:latin typeface="+mn-lt"/>
            </a:endParaRPr>
          </a:p>
        </p:txBody>
      </p:sp>
      <p:sp>
        <p:nvSpPr>
          <p:cNvPr id="779301" name="Rectangle 37">
            <a:extLst>
              <a:ext uri="{FF2B5EF4-FFF2-40B4-BE49-F238E27FC236}">
                <a16:creationId xmlns:a16="http://schemas.microsoft.com/office/drawing/2014/main" id="{408F957D-C90A-7A4A-B0BC-3D3FFC393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5594350"/>
            <a:ext cx="8180387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>
                <a:latin typeface="+mn-lt"/>
              </a:rPr>
              <a:t>Once the trajectory changes, the query will be reevaluated</a:t>
            </a:r>
            <a:endParaRPr lang="en-US" altLang="de-DE" sz="2300" i="1" baseline="-25000">
              <a:latin typeface="+mn-lt"/>
            </a:endParaRPr>
          </a:p>
        </p:txBody>
      </p:sp>
      <p:sp>
        <p:nvSpPr>
          <p:cNvPr id="779302" name="Text Box 38">
            <a:extLst>
              <a:ext uri="{FF2B5EF4-FFF2-40B4-BE49-F238E27FC236}">
                <a16:creationId xmlns:a16="http://schemas.microsoft.com/office/drawing/2014/main" id="{BF81A7B1-80EA-7741-A0C2-753E10F9B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3988" y="3987800"/>
            <a:ext cx="3373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de-DE" sz="1800"/>
              <a:t>Nearest-Neighbor Query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E8CB447-AD86-054C-8E4E-36D8DCB8867B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87E16B8A-1B7A-E146-8E2D-8B08538D7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932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7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779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79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792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7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79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79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792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7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779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779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7792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77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779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779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779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69" grpId="0" animBg="1"/>
      <p:bldP spid="779270" grpId="0" animBg="1"/>
      <p:bldP spid="779271" grpId="0" animBg="1"/>
      <p:bldP spid="779272" grpId="0" animBg="1"/>
      <p:bldP spid="779273" grpId="0" animBg="1"/>
      <p:bldP spid="779274" grpId="0" animBg="1"/>
      <p:bldP spid="779275" grpId="0" animBg="1"/>
      <p:bldP spid="779299" grpId="0"/>
      <p:bldP spid="779300" grpId="0"/>
      <p:bldP spid="779301" grpId="0"/>
      <p:bldP spid="77930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>
            <a:extLst>
              <a:ext uri="{FF2B5EF4-FFF2-40B4-BE49-F238E27FC236}">
                <a16:creationId xmlns:a16="http://schemas.microsoft.com/office/drawing/2014/main" id="{56BCBA68-E843-B94C-A5BB-8DEB269A65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5438" y="277813"/>
            <a:ext cx="8610600" cy="703262"/>
          </a:xfrm>
        </p:spPr>
        <p:txBody>
          <a:bodyPr/>
          <a:lstStyle/>
          <a:p>
            <a:r>
              <a:rPr lang="en-US" altLang="de-DE" sz="3200" dirty="0"/>
              <a:t>Incremental Evaluation</a:t>
            </a:r>
          </a:p>
        </p:txBody>
      </p:sp>
      <p:sp>
        <p:nvSpPr>
          <p:cNvPr id="780291" name="Rectangle 3">
            <a:extLst>
              <a:ext uri="{FF2B5EF4-FFF2-40B4-BE49-F238E27FC236}">
                <a16:creationId xmlns:a16="http://schemas.microsoft.com/office/drawing/2014/main" id="{5FA386E4-9BE5-3048-8B70-FD2A39AE3A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3550" y="1412875"/>
            <a:ext cx="5030788" cy="1677988"/>
          </a:xfrm>
        </p:spPr>
        <p:txBody>
          <a:bodyPr/>
          <a:lstStyle/>
          <a:p>
            <a:r>
              <a:rPr lang="en-US" altLang="de-DE" sz="2200" dirty="0"/>
              <a:t>The query is evaluated only once. Then, only the </a:t>
            </a:r>
            <a:r>
              <a:rPr lang="en-US" altLang="de-DE" sz="2200" i="1" dirty="0">
                <a:solidFill>
                  <a:schemeClr val="tx2"/>
                </a:solidFill>
              </a:rPr>
              <a:t>updates</a:t>
            </a:r>
            <a:r>
              <a:rPr lang="en-US" altLang="de-DE" sz="2200" dirty="0"/>
              <a:t> of the query answer are evaluated</a:t>
            </a:r>
          </a:p>
          <a:p>
            <a:endParaRPr lang="en-US" altLang="de-DE" sz="2200" dirty="0"/>
          </a:p>
          <a:p>
            <a:r>
              <a:rPr lang="en-US" altLang="de-DE" sz="2200" dirty="0"/>
              <a:t>There are two types of updates. </a:t>
            </a:r>
            <a:r>
              <a:rPr lang="en-US" altLang="de-DE" sz="2200" i="1" dirty="0">
                <a:solidFill>
                  <a:schemeClr val="tx2"/>
                </a:solidFill>
              </a:rPr>
              <a:t>Positive</a:t>
            </a:r>
            <a:r>
              <a:rPr lang="en-US" altLang="de-DE" sz="2200" i="1" dirty="0"/>
              <a:t> </a:t>
            </a:r>
            <a:r>
              <a:rPr lang="en-US" altLang="de-DE" sz="2200" dirty="0"/>
              <a:t>and </a:t>
            </a:r>
            <a:r>
              <a:rPr lang="en-US" altLang="de-DE" sz="2200" i="1" dirty="0">
                <a:solidFill>
                  <a:schemeClr val="tx2"/>
                </a:solidFill>
              </a:rPr>
              <a:t>Negative</a:t>
            </a:r>
            <a:r>
              <a:rPr lang="en-US" altLang="de-DE" sz="2200" i="1" dirty="0"/>
              <a:t> </a:t>
            </a:r>
            <a:r>
              <a:rPr lang="en-US" altLang="de-DE" sz="2200" dirty="0"/>
              <a:t>updates</a:t>
            </a:r>
          </a:p>
          <a:p>
            <a:endParaRPr lang="en-US" altLang="de-DE" sz="2200" dirty="0"/>
          </a:p>
        </p:txBody>
      </p:sp>
      <p:sp>
        <p:nvSpPr>
          <p:cNvPr id="780292" name="Rectangle 4">
            <a:extLst>
              <a:ext uri="{FF2B5EF4-FFF2-40B4-BE49-F238E27FC236}">
                <a16:creationId xmlns:a16="http://schemas.microsoft.com/office/drawing/2014/main" id="{8238DDCB-233F-D441-B79D-31F6E70BE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909763"/>
            <a:ext cx="2225675" cy="1133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0293" name="Oval 5">
            <a:extLst>
              <a:ext uri="{FF2B5EF4-FFF2-40B4-BE49-F238E27FC236}">
                <a16:creationId xmlns:a16="http://schemas.microsoft.com/office/drawing/2014/main" id="{A2BBFDE2-5A0D-FB4A-8D24-5D359981C7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05625" y="2403475"/>
            <a:ext cx="128588" cy="11588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80294" name="Oval 6">
            <a:extLst>
              <a:ext uri="{FF2B5EF4-FFF2-40B4-BE49-F238E27FC236}">
                <a16:creationId xmlns:a16="http://schemas.microsoft.com/office/drawing/2014/main" id="{95124398-3198-8E4B-B417-A5733DC37C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35925" y="2093913"/>
            <a:ext cx="1285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80295" name="Oval 7">
            <a:extLst>
              <a:ext uri="{FF2B5EF4-FFF2-40B4-BE49-F238E27FC236}">
                <a16:creationId xmlns:a16="http://schemas.microsoft.com/office/drawing/2014/main" id="{86273FEE-7858-8449-B642-6BB964869B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89913" y="1660525"/>
            <a:ext cx="128587" cy="11588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80296" name="Oval 8">
            <a:extLst>
              <a:ext uri="{FF2B5EF4-FFF2-40B4-BE49-F238E27FC236}">
                <a16:creationId xmlns:a16="http://schemas.microsoft.com/office/drawing/2014/main" id="{DC4CA42F-4CDE-6A46-983F-FC1465CA30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45263" y="1566863"/>
            <a:ext cx="128587" cy="11588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80297" name="Oval 9">
            <a:extLst>
              <a:ext uri="{FF2B5EF4-FFF2-40B4-BE49-F238E27FC236}">
                <a16:creationId xmlns:a16="http://schemas.microsoft.com/office/drawing/2014/main" id="{607944BE-DC7C-C34C-BC44-A7CA098336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83525" y="2608263"/>
            <a:ext cx="128588" cy="115887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80298" name="Oval 10">
            <a:extLst>
              <a:ext uri="{FF2B5EF4-FFF2-40B4-BE49-F238E27FC236}">
                <a16:creationId xmlns:a16="http://schemas.microsoft.com/office/drawing/2014/main" id="{6C1DBFED-AC59-CA45-8EB0-FFA5289D69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2825" y="3689350"/>
            <a:ext cx="128588" cy="11588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80299" name="Oval 11">
            <a:extLst>
              <a:ext uri="{FF2B5EF4-FFF2-40B4-BE49-F238E27FC236}">
                <a16:creationId xmlns:a16="http://schemas.microsoft.com/office/drawing/2014/main" id="{0623668B-8947-0443-B275-83954B4929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21638" y="3679825"/>
            <a:ext cx="128587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80300" name="Oval 12">
            <a:extLst>
              <a:ext uri="{FF2B5EF4-FFF2-40B4-BE49-F238E27FC236}">
                <a16:creationId xmlns:a16="http://schemas.microsoft.com/office/drawing/2014/main" id="{78C5C85B-FD3B-464A-8F1E-149012677D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78738" y="3687763"/>
            <a:ext cx="128587" cy="115887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grpSp>
        <p:nvGrpSpPr>
          <p:cNvPr id="780301" name="Group 13">
            <a:extLst>
              <a:ext uri="{FF2B5EF4-FFF2-40B4-BE49-F238E27FC236}">
                <a16:creationId xmlns:a16="http://schemas.microsoft.com/office/drawing/2014/main" id="{1F66D6BA-5144-354B-BAAD-43B31DC1ECB1}"/>
              </a:ext>
            </a:extLst>
          </p:cNvPr>
          <p:cNvGrpSpPr>
            <a:grpSpLocks/>
          </p:cNvGrpSpPr>
          <p:nvPr/>
        </p:nvGrpSpPr>
        <p:grpSpPr bwMode="auto">
          <a:xfrm>
            <a:off x="7189788" y="4657725"/>
            <a:ext cx="839787" cy="579438"/>
            <a:chOff x="4405" y="2966"/>
            <a:chExt cx="529" cy="365"/>
          </a:xfrm>
        </p:grpSpPr>
        <p:sp>
          <p:nvSpPr>
            <p:cNvPr id="780302" name="Text Box 14">
              <a:extLst>
                <a:ext uri="{FF2B5EF4-FFF2-40B4-BE49-F238E27FC236}">
                  <a16:creationId xmlns:a16="http://schemas.microsoft.com/office/drawing/2014/main" id="{3A9D4749-861E-1E44-BB00-68ACBB0EC9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5" y="2966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3200" b="1"/>
                <a:t>+</a:t>
              </a:r>
            </a:p>
          </p:txBody>
        </p:sp>
        <p:sp>
          <p:nvSpPr>
            <p:cNvPr id="780303" name="Oval 15">
              <a:extLst>
                <a:ext uri="{FF2B5EF4-FFF2-40B4-BE49-F238E27FC236}">
                  <a16:creationId xmlns:a16="http://schemas.microsoft.com/office/drawing/2014/main" id="{922ACA86-F416-8E45-830E-CE6AF520064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53" y="3106"/>
              <a:ext cx="81" cy="7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de-DE" sz="1800"/>
            </a:p>
          </p:txBody>
        </p:sp>
      </p:grpSp>
      <p:grpSp>
        <p:nvGrpSpPr>
          <p:cNvPr id="780304" name="Group 16">
            <a:extLst>
              <a:ext uri="{FF2B5EF4-FFF2-40B4-BE49-F238E27FC236}">
                <a16:creationId xmlns:a16="http://schemas.microsoft.com/office/drawing/2014/main" id="{2B0BE7EE-B925-2B44-9A44-96CC54C7B269}"/>
              </a:ext>
            </a:extLst>
          </p:cNvPr>
          <p:cNvGrpSpPr>
            <a:grpSpLocks/>
          </p:cNvGrpSpPr>
          <p:nvPr/>
        </p:nvGrpSpPr>
        <p:grpSpPr bwMode="auto">
          <a:xfrm>
            <a:off x="7227888" y="4814888"/>
            <a:ext cx="806450" cy="579437"/>
            <a:chOff x="4429" y="3065"/>
            <a:chExt cx="508" cy="365"/>
          </a:xfrm>
        </p:grpSpPr>
        <p:sp>
          <p:nvSpPr>
            <p:cNvPr id="780305" name="Text Box 17">
              <a:extLst>
                <a:ext uri="{FF2B5EF4-FFF2-40B4-BE49-F238E27FC236}">
                  <a16:creationId xmlns:a16="http://schemas.microsoft.com/office/drawing/2014/main" id="{72969614-6C35-E346-9625-792BB75822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9" y="3065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3200" b="1"/>
                <a:t>_</a:t>
              </a:r>
            </a:p>
          </p:txBody>
        </p:sp>
        <p:sp>
          <p:nvSpPr>
            <p:cNvPr id="780306" name="Oval 18">
              <a:extLst>
                <a:ext uri="{FF2B5EF4-FFF2-40B4-BE49-F238E27FC236}">
                  <a16:creationId xmlns:a16="http://schemas.microsoft.com/office/drawing/2014/main" id="{8093133A-535E-EC4A-8DBE-13CD8281045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56" y="3328"/>
              <a:ext cx="81" cy="7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de-DE" sz="1800"/>
            </a:p>
          </p:txBody>
        </p:sp>
      </p:grpSp>
      <p:grpSp>
        <p:nvGrpSpPr>
          <p:cNvPr id="780307" name="Group 19">
            <a:extLst>
              <a:ext uri="{FF2B5EF4-FFF2-40B4-BE49-F238E27FC236}">
                <a16:creationId xmlns:a16="http://schemas.microsoft.com/office/drawing/2014/main" id="{8F77BD16-2F86-4C49-9F5A-0C9C470E90B3}"/>
              </a:ext>
            </a:extLst>
          </p:cNvPr>
          <p:cNvGrpSpPr>
            <a:grpSpLocks/>
          </p:cNvGrpSpPr>
          <p:nvPr/>
        </p:nvGrpSpPr>
        <p:grpSpPr bwMode="auto">
          <a:xfrm>
            <a:off x="7251700" y="5360988"/>
            <a:ext cx="800100" cy="579437"/>
            <a:chOff x="4444" y="3409"/>
            <a:chExt cx="504" cy="365"/>
          </a:xfrm>
        </p:grpSpPr>
        <p:sp>
          <p:nvSpPr>
            <p:cNvPr id="780308" name="Oval 20">
              <a:extLst>
                <a:ext uri="{FF2B5EF4-FFF2-40B4-BE49-F238E27FC236}">
                  <a16:creationId xmlns:a16="http://schemas.microsoft.com/office/drawing/2014/main" id="{926633EC-25FE-E441-97A2-BECBBC5E3C7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67" y="3566"/>
              <a:ext cx="81" cy="7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de-DE" sz="1800"/>
            </a:p>
          </p:txBody>
        </p:sp>
        <p:sp>
          <p:nvSpPr>
            <p:cNvPr id="780309" name="Text Box 21">
              <a:extLst>
                <a:ext uri="{FF2B5EF4-FFF2-40B4-BE49-F238E27FC236}">
                  <a16:creationId xmlns:a16="http://schemas.microsoft.com/office/drawing/2014/main" id="{F172028A-BC08-F24C-BAF8-687469E16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4" y="3409"/>
              <a:ext cx="30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3200" b="1"/>
                <a:t>+</a:t>
              </a:r>
            </a:p>
          </p:txBody>
        </p:sp>
      </p:grpSp>
      <p:sp>
        <p:nvSpPr>
          <p:cNvPr id="780310" name="Text Box 22">
            <a:extLst>
              <a:ext uri="{FF2B5EF4-FFF2-40B4-BE49-F238E27FC236}">
                <a16:creationId xmlns:a16="http://schemas.microsoft.com/office/drawing/2014/main" id="{EA001065-577B-C446-9DDE-901D7F3F3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863" y="3297238"/>
            <a:ext cx="2124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800"/>
              <a:t>Query Result</a:t>
            </a:r>
          </a:p>
        </p:txBody>
      </p:sp>
      <p:sp>
        <p:nvSpPr>
          <p:cNvPr id="780311" name="Rectangle 23">
            <a:extLst>
              <a:ext uri="{FF2B5EF4-FFF2-40B4-BE49-F238E27FC236}">
                <a16:creationId xmlns:a16="http://schemas.microsoft.com/office/drawing/2014/main" id="{39D1A29B-4BAB-A44A-BC41-E99871EA1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4038600"/>
            <a:ext cx="5746750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 dirty="0">
                <a:latin typeface="+mn-lt"/>
              </a:rPr>
              <a:t>Only the objects that cross the query boundary are taken into account</a:t>
            </a:r>
          </a:p>
        </p:txBody>
      </p:sp>
      <p:sp>
        <p:nvSpPr>
          <p:cNvPr id="780313" name="Rectangle 25">
            <a:extLst>
              <a:ext uri="{FF2B5EF4-FFF2-40B4-BE49-F238E27FC236}">
                <a16:creationId xmlns:a16="http://schemas.microsoft.com/office/drawing/2014/main" id="{FD72AF81-B008-604B-9C06-27B25E21D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" y="5075238"/>
            <a:ext cx="5746750" cy="97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 dirty="0">
                <a:latin typeface="+mn-lt"/>
              </a:rPr>
              <a:t>Need to continuously listen for notifications that someone crosses the query boundary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5E2B78B-D648-1047-91CD-7DED7F936E2D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89A54882-784D-534C-919E-CCCB69988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906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0.07413 0.1011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780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-0.04827 0.13542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780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3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95 -0.00047 L -0.0552 -0.0025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780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0.05972 0.00209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780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00157 0.13773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780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293" grpId="0" animBg="1"/>
      <p:bldP spid="780293" grpId="1" animBg="1"/>
      <p:bldP spid="780294" grpId="0" animBg="1"/>
      <p:bldP spid="780294" grpId="1" animBg="1"/>
      <p:bldP spid="780295" grpId="0" animBg="1"/>
      <p:bldP spid="780295" grpId="1" animBg="1"/>
      <p:bldP spid="780296" grpId="0" animBg="1"/>
      <p:bldP spid="780296" grpId="1" animBg="1"/>
      <p:bldP spid="780297" grpId="0" animBg="1"/>
      <p:bldP spid="780297" grpId="1" animBg="1"/>
      <p:bldP spid="780298" grpId="0" animBg="1"/>
      <p:bldP spid="780299" grpId="0" animBg="1"/>
      <p:bldP spid="780300" grpId="0" animBg="1"/>
      <p:bldP spid="780310" grpId="0"/>
      <p:bldP spid="780311" grpId="0"/>
      <p:bldP spid="7803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>
            <a:extLst>
              <a:ext uri="{FF2B5EF4-FFF2-40B4-BE49-F238E27FC236}">
                <a16:creationId xmlns:a16="http://schemas.microsoft.com/office/drawing/2014/main" id="{E267BE29-AD32-E14D-8600-88C4828FFC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174626"/>
            <a:ext cx="7934325" cy="703262"/>
          </a:xfrm>
        </p:spPr>
        <p:txBody>
          <a:bodyPr/>
          <a:lstStyle/>
          <a:p>
            <a:r>
              <a:rPr lang="en-US" altLang="de-DE" sz="3600" dirty="0"/>
              <a:t>Outline</a:t>
            </a:r>
          </a:p>
        </p:txBody>
      </p:sp>
      <p:sp>
        <p:nvSpPr>
          <p:cNvPr id="789507" name="Rectangle 3">
            <a:extLst>
              <a:ext uri="{FF2B5EF4-FFF2-40B4-BE49-F238E27FC236}">
                <a16:creationId xmlns:a16="http://schemas.microsoft.com/office/drawing/2014/main" id="{76671613-A37E-3D41-AF2D-0FEF92CF64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6263" y="1230313"/>
            <a:ext cx="7942262" cy="53355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de-DE" sz="24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Location-aware Environments</a:t>
            </a:r>
          </a:p>
          <a:p>
            <a:pPr lvl="1">
              <a:lnSpc>
                <a:spcPct val="80000"/>
              </a:lnSpc>
            </a:pPr>
            <a:endParaRPr lang="en-US" altLang="de-DE" sz="2000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  <a:p>
            <a:pPr>
              <a:lnSpc>
                <a:spcPct val="80000"/>
              </a:lnSpc>
            </a:pPr>
            <a:r>
              <a:rPr lang="en-US" altLang="de-DE" sz="24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Location-aware </a:t>
            </a:r>
            <a:r>
              <a:rPr lang="en-US" altLang="de-DE" sz="2400" i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Snapshot</a:t>
            </a:r>
            <a:r>
              <a:rPr lang="en-US" altLang="de-DE" sz="24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Query Processing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de-DE" sz="2400" dirty="0"/>
          </a:p>
          <a:p>
            <a:pPr>
              <a:lnSpc>
                <a:spcPct val="80000"/>
              </a:lnSpc>
            </a:pPr>
            <a:r>
              <a:rPr lang="en-US" altLang="de-DE" sz="24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Location-aware </a:t>
            </a:r>
            <a:r>
              <a:rPr lang="en-US" altLang="de-DE" sz="2400" i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Continuous</a:t>
            </a:r>
            <a:r>
              <a:rPr lang="en-US" altLang="de-DE" sz="24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Query Processing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altLang="de-DE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  <a:p>
            <a:pPr>
              <a:lnSpc>
                <a:spcPct val="80000"/>
              </a:lnSpc>
            </a:pPr>
            <a:r>
              <a:rPr lang="en-US" altLang="de-DE" sz="2400" dirty="0">
                <a:solidFill>
                  <a:srgbClr val="000099"/>
                </a:solidFill>
              </a:rPr>
              <a:t>Scalable Execution of Continuous Queries</a:t>
            </a:r>
          </a:p>
          <a:p>
            <a:pPr lvl="1">
              <a:lnSpc>
                <a:spcPct val="80000"/>
              </a:lnSpc>
            </a:pPr>
            <a:r>
              <a:rPr lang="en-US" altLang="de-DE" sz="2000" dirty="0">
                <a:solidFill>
                  <a:srgbClr val="000099"/>
                </a:solidFill>
              </a:rPr>
              <a:t>Location-aware Centralized Database Systems</a:t>
            </a:r>
          </a:p>
          <a:p>
            <a:pPr lvl="1">
              <a:lnSpc>
                <a:spcPct val="80000"/>
              </a:lnSpc>
            </a:pPr>
            <a:r>
              <a:rPr lang="en-US" altLang="de-DE" sz="2000" dirty="0">
                <a:solidFill>
                  <a:srgbClr val="000099"/>
                </a:solidFill>
              </a:rPr>
              <a:t>Location-aware Distributed Database Systems</a:t>
            </a:r>
          </a:p>
          <a:p>
            <a:pPr lvl="1">
              <a:lnSpc>
                <a:spcPct val="80000"/>
              </a:lnSpc>
            </a:pPr>
            <a:r>
              <a:rPr lang="en-US" altLang="de-DE" sz="2000" dirty="0">
                <a:solidFill>
                  <a:srgbClr val="000099"/>
                </a:solidFill>
              </a:rPr>
              <a:t>Location-aware Data Stream Management Systems</a:t>
            </a:r>
          </a:p>
          <a:p>
            <a:pPr>
              <a:lnSpc>
                <a:spcPct val="80000"/>
              </a:lnSpc>
            </a:pPr>
            <a:endParaRPr lang="en-US" altLang="de-DE" sz="2400" dirty="0"/>
          </a:p>
          <a:p>
            <a:pPr>
              <a:lnSpc>
                <a:spcPct val="80000"/>
              </a:lnSpc>
            </a:pPr>
            <a:r>
              <a:rPr lang="en-US" altLang="de-DE" sz="2400" dirty="0"/>
              <a:t>Location-aware Query Optimizer</a:t>
            </a:r>
          </a:p>
          <a:p>
            <a:pPr>
              <a:lnSpc>
                <a:spcPct val="80000"/>
              </a:lnSpc>
            </a:pPr>
            <a:r>
              <a:rPr lang="en-US" altLang="de-DE" sz="2400" dirty="0"/>
              <a:t>Uncertainty in Location-aware Query Processing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9ACCEC-DA98-9849-A993-D08713C6C8C7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7B561DC-6A8F-824E-82C3-0837C2E69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98591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824" name="Group 80">
            <a:extLst>
              <a:ext uri="{FF2B5EF4-FFF2-40B4-BE49-F238E27FC236}">
                <a16:creationId xmlns:a16="http://schemas.microsoft.com/office/drawing/2014/main" id="{0994FF66-FB6D-6942-9AEE-5E5C7F52A2DC}"/>
              </a:ext>
            </a:extLst>
          </p:cNvPr>
          <p:cNvGrpSpPr>
            <a:grpSpLocks/>
          </p:cNvGrpSpPr>
          <p:nvPr/>
        </p:nvGrpSpPr>
        <p:grpSpPr bwMode="auto">
          <a:xfrm>
            <a:off x="0" y="1406525"/>
            <a:ext cx="9144000" cy="4987925"/>
            <a:chOff x="0" y="510"/>
            <a:chExt cx="5760" cy="3142"/>
          </a:xfrm>
        </p:grpSpPr>
        <p:sp>
          <p:nvSpPr>
            <p:cNvPr id="159804" name="Rectangle 60">
              <a:extLst>
                <a:ext uri="{FF2B5EF4-FFF2-40B4-BE49-F238E27FC236}">
                  <a16:creationId xmlns:a16="http://schemas.microsoft.com/office/drawing/2014/main" id="{F196EB51-8F42-BF4D-86D0-6D0A0ACC5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72"/>
              <a:ext cx="5760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9802" name="Rectangle 58">
              <a:extLst>
                <a:ext uri="{FF2B5EF4-FFF2-40B4-BE49-F238E27FC236}">
                  <a16:creationId xmlns:a16="http://schemas.microsoft.com/office/drawing/2014/main" id="{EE75F1E1-BECD-8447-BBAF-313472C4C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59"/>
              <a:ext cx="5760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59813" name="Group 69">
              <a:extLst>
                <a:ext uri="{FF2B5EF4-FFF2-40B4-BE49-F238E27FC236}">
                  <a16:creationId xmlns:a16="http://schemas.microsoft.com/office/drawing/2014/main" id="{926558A6-0D53-5B4C-B728-4AA3E05EB4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5" y="683"/>
              <a:ext cx="1641" cy="1938"/>
              <a:chOff x="4105" y="451"/>
              <a:chExt cx="1641" cy="1938"/>
            </a:xfrm>
          </p:grpSpPr>
          <p:grpSp>
            <p:nvGrpSpPr>
              <p:cNvPr id="159762" name="Group 18">
                <a:extLst>
                  <a:ext uri="{FF2B5EF4-FFF2-40B4-BE49-F238E27FC236}">
                    <a16:creationId xmlns:a16="http://schemas.microsoft.com/office/drawing/2014/main" id="{F063778E-E684-7147-AE77-145EDFFA31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57" y="1864"/>
                <a:ext cx="454" cy="525"/>
                <a:chOff x="1824" y="1371"/>
                <a:chExt cx="2832" cy="2373"/>
              </a:xfrm>
            </p:grpSpPr>
            <p:sp>
              <p:nvSpPr>
                <p:cNvPr id="159763" name="Oval 19">
                  <a:extLst>
                    <a:ext uri="{FF2B5EF4-FFF2-40B4-BE49-F238E27FC236}">
                      <a16:creationId xmlns:a16="http://schemas.microsoft.com/office/drawing/2014/main" id="{0DB1205A-CD30-A44D-8F21-44DC9DF3BF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4" y="3268"/>
                  <a:ext cx="1586" cy="476"/>
                </a:xfrm>
                <a:prstGeom prst="ellipse">
                  <a:avLst/>
                </a:prstGeom>
                <a:solidFill>
                  <a:schemeClr val="folHlink">
                    <a:alpha val="50000"/>
                  </a:schemeClr>
                </a:solidFill>
                <a:ln w="19050">
                  <a:solidFill>
                    <a:srgbClr val="00008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9764" name="Freeform 20">
                  <a:extLst>
                    <a:ext uri="{FF2B5EF4-FFF2-40B4-BE49-F238E27FC236}">
                      <a16:creationId xmlns:a16="http://schemas.microsoft.com/office/drawing/2014/main" id="{0583B557-65F4-A643-B9C5-2A9DF11397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4" y="1371"/>
                  <a:ext cx="2832" cy="2138"/>
                </a:xfrm>
                <a:custGeom>
                  <a:avLst/>
                  <a:gdLst>
                    <a:gd name="T0" fmla="*/ 0 w 1200"/>
                    <a:gd name="T1" fmla="*/ 1056 h 1075"/>
                    <a:gd name="T2" fmla="*/ 1200 w 1200"/>
                    <a:gd name="T3" fmla="*/ 0 h 1075"/>
                    <a:gd name="T4" fmla="*/ 676 w 1200"/>
                    <a:gd name="T5" fmla="*/ 1075 h 1075"/>
                    <a:gd name="T6" fmla="*/ 596 w 1200"/>
                    <a:gd name="T7" fmla="*/ 994 h 1075"/>
                    <a:gd name="T8" fmla="*/ 461 w 1200"/>
                    <a:gd name="T9" fmla="*/ 962 h 1075"/>
                    <a:gd name="T10" fmla="*/ 319 w 1200"/>
                    <a:gd name="T11" fmla="*/ 955 h 1075"/>
                    <a:gd name="T12" fmla="*/ 164 w 1200"/>
                    <a:gd name="T13" fmla="*/ 968 h 1075"/>
                    <a:gd name="T14" fmla="*/ 0 w 1200"/>
                    <a:gd name="T15" fmla="*/ 1056 h 10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00" h="1075">
                      <a:moveTo>
                        <a:pt x="0" y="1056"/>
                      </a:moveTo>
                      <a:lnTo>
                        <a:pt x="1200" y="0"/>
                      </a:lnTo>
                      <a:lnTo>
                        <a:pt x="676" y="1075"/>
                      </a:lnTo>
                      <a:lnTo>
                        <a:pt x="596" y="994"/>
                      </a:lnTo>
                      <a:lnTo>
                        <a:pt x="461" y="962"/>
                      </a:lnTo>
                      <a:lnTo>
                        <a:pt x="319" y="955"/>
                      </a:lnTo>
                      <a:lnTo>
                        <a:pt x="164" y="968"/>
                      </a:lnTo>
                      <a:lnTo>
                        <a:pt x="0" y="1056"/>
                      </a:lnTo>
                      <a:close/>
                    </a:path>
                  </a:pathLst>
                </a:custGeom>
                <a:solidFill>
                  <a:schemeClr val="folHlink">
                    <a:alpha val="50000"/>
                  </a:schemeClr>
                </a:solidFill>
                <a:ln w="19050" cap="flat" cmpd="sng">
                  <a:solidFill>
                    <a:srgbClr val="00008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59808" name="Group 64">
                <a:extLst>
                  <a:ext uri="{FF2B5EF4-FFF2-40B4-BE49-F238E27FC236}">
                    <a16:creationId xmlns:a16="http://schemas.microsoft.com/office/drawing/2014/main" id="{2C64590A-4EF7-F043-8097-31C68D7983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05" y="451"/>
                <a:ext cx="1641" cy="1503"/>
                <a:chOff x="4105" y="451"/>
                <a:chExt cx="1641" cy="1503"/>
              </a:xfrm>
            </p:grpSpPr>
            <p:pic>
              <p:nvPicPr>
                <p:cNvPr id="159761" name="Picture 17" descr="TN00640_">
                  <a:extLst>
                    <a:ext uri="{FF2B5EF4-FFF2-40B4-BE49-F238E27FC236}">
                      <a16:creationId xmlns:a16="http://schemas.microsoft.com/office/drawing/2014/main" id="{61910B46-A485-CB4C-90AE-E9241D080F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81" y="1458"/>
                  <a:ext cx="566" cy="4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9766" name="AutoShape 22">
                  <a:extLst>
                    <a:ext uri="{FF2B5EF4-FFF2-40B4-BE49-F238E27FC236}">
                      <a16:creationId xmlns:a16="http://schemas.microsoft.com/office/drawing/2014/main" id="{261548CC-F607-234A-8711-8D30D39FAC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12" y="870"/>
                  <a:ext cx="1006" cy="414"/>
                </a:xfrm>
                <a:prstGeom prst="wedgeEllipseCallout">
                  <a:avLst>
                    <a:gd name="adj1" fmla="val -23361"/>
                    <a:gd name="adj2" fmla="val 97102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lang="de-DE" altLang="de-DE" sz="1400"/>
                </a:p>
              </p:txBody>
            </p:sp>
            <p:sp>
              <p:nvSpPr>
                <p:cNvPr id="159767" name="Text Box 23">
                  <a:extLst>
                    <a:ext uri="{FF2B5EF4-FFF2-40B4-BE49-F238E27FC236}">
                      <a16:creationId xmlns:a16="http://schemas.microsoft.com/office/drawing/2014/main" id="{D1F83A40-D034-064B-ADB5-90841A37A7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12" y="891"/>
                  <a:ext cx="1034" cy="2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de-DE" sz="1300" b="1" i="1">
                      <a:solidFill>
                        <a:srgbClr val="0000FF"/>
                      </a:solidFill>
                    </a:rPr>
                    <a:t>How many cars in the highlighted area?</a:t>
                  </a:r>
                </a:p>
              </p:txBody>
            </p:sp>
            <p:sp>
              <p:nvSpPr>
                <p:cNvPr id="159775" name="AutoShape 31">
                  <a:extLst>
                    <a:ext uri="{FF2B5EF4-FFF2-40B4-BE49-F238E27FC236}">
                      <a16:creationId xmlns:a16="http://schemas.microsoft.com/office/drawing/2014/main" id="{C36D6295-313A-9A45-BF03-695C07839F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3952022">
                  <a:off x="4315" y="884"/>
                  <a:ext cx="81" cy="502"/>
                </a:xfrm>
                <a:prstGeom prst="upDownArrow">
                  <a:avLst>
                    <a:gd name="adj1" fmla="val 50000"/>
                    <a:gd name="adj2" fmla="val 123951"/>
                  </a:avLst>
                </a:prstGeom>
                <a:solidFill>
                  <a:srgbClr val="000099"/>
                </a:solidFill>
                <a:ln w="9525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9786" name="Text Box 42">
                  <a:extLst>
                    <a:ext uri="{FF2B5EF4-FFF2-40B4-BE49-F238E27FC236}">
                      <a16:creationId xmlns:a16="http://schemas.microsoft.com/office/drawing/2014/main" id="{1A46A70F-4ADB-7045-9B43-696B00374DF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44" y="604"/>
                  <a:ext cx="881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de-DE" sz="1600" i="1">
                      <a:solidFill>
                        <a:schemeClr val="tx2"/>
                      </a:solidFill>
                    </a:rPr>
                    <a:t>Range Query</a:t>
                  </a:r>
                </a:p>
              </p:txBody>
            </p:sp>
            <p:sp>
              <p:nvSpPr>
                <p:cNvPr id="159798" name="Text Box 54">
                  <a:extLst>
                    <a:ext uri="{FF2B5EF4-FFF2-40B4-BE49-F238E27FC236}">
                      <a16:creationId xmlns:a16="http://schemas.microsoft.com/office/drawing/2014/main" id="{3E8E27DD-DFF9-2649-B0F6-BCB4815B7D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93" y="451"/>
                  <a:ext cx="779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de-DE" sz="1600" i="1">
                      <a:solidFill>
                        <a:schemeClr val="tx2"/>
                      </a:solidFill>
                    </a:rPr>
                    <a:t>Continuous</a:t>
                  </a:r>
                </a:p>
              </p:txBody>
            </p:sp>
          </p:grpSp>
        </p:grpSp>
        <p:grpSp>
          <p:nvGrpSpPr>
            <p:cNvPr id="159820" name="Group 76">
              <a:extLst>
                <a:ext uri="{FF2B5EF4-FFF2-40B4-BE49-F238E27FC236}">
                  <a16:creationId xmlns:a16="http://schemas.microsoft.com/office/drawing/2014/main" id="{AA02D89E-BF6B-C04B-9C6C-CECEDF0C7C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3" y="1621"/>
              <a:ext cx="1078" cy="2028"/>
              <a:chOff x="3613" y="1389"/>
              <a:chExt cx="1078" cy="2028"/>
            </a:xfrm>
          </p:grpSpPr>
          <p:sp>
            <p:nvSpPr>
              <p:cNvPr id="159778" name="AutoShape 34">
                <a:extLst>
                  <a:ext uri="{FF2B5EF4-FFF2-40B4-BE49-F238E27FC236}">
                    <a16:creationId xmlns:a16="http://schemas.microsoft.com/office/drawing/2014/main" id="{9AD16AD7-FAFD-324C-AA9A-821D6FF3FD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1501">
                <a:off x="3855" y="1389"/>
                <a:ext cx="81" cy="502"/>
              </a:xfrm>
              <a:prstGeom prst="upDownArrow">
                <a:avLst>
                  <a:gd name="adj1" fmla="val 50000"/>
                  <a:gd name="adj2" fmla="val 123951"/>
                </a:avLst>
              </a:prstGeom>
              <a:solidFill>
                <a:srgbClr val="000099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59771" name="Group 27">
                <a:extLst>
                  <a:ext uri="{FF2B5EF4-FFF2-40B4-BE49-F238E27FC236}">
                    <a16:creationId xmlns:a16="http://schemas.microsoft.com/office/drawing/2014/main" id="{69442620-CF7C-6346-8E1A-79B3AB9ACC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16" y="2137"/>
                <a:ext cx="501" cy="545"/>
                <a:chOff x="487" y="2008"/>
                <a:chExt cx="927" cy="845"/>
              </a:xfrm>
            </p:grpSpPr>
            <p:pic>
              <p:nvPicPr>
                <p:cNvPr id="159772" name="Picture 28" descr="map">
                  <a:extLst>
                    <a:ext uri="{FF2B5EF4-FFF2-40B4-BE49-F238E27FC236}">
                      <a16:creationId xmlns:a16="http://schemas.microsoft.com/office/drawing/2014/main" id="{BAB78269-EECC-6244-B3E1-6A860745587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" y="2008"/>
                  <a:ext cx="927" cy="84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9773" name="Rectangle 29">
                  <a:extLst>
                    <a:ext uri="{FF2B5EF4-FFF2-40B4-BE49-F238E27FC236}">
                      <a16:creationId xmlns:a16="http://schemas.microsoft.com/office/drawing/2014/main" id="{68256297-B691-3D4C-8E0C-58D980CAF3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2" y="2290"/>
                  <a:ext cx="181" cy="181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9774" name="Rectangle 30">
                  <a:extLst>
                    <a:ext uri="{FF2B5EF4-FFF2-40B4-BE49-F238E27FC236}">
                      <a16:creationId xmlns:a16="http://schemas.microsoft.com/office/drawing/2014/main" id="{2A7BC2D9-436C-A64E-83A2-12061747D7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9" y="2457"/>
                  <a:ext cx="181" cy="181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159783" name="AutoShape 39">
                <a:extLst>
                  <a:ext uri="{FF2B5EF4-FFF2-40B4-BE49-F238E27FC236}">
                    <a16:creationId xmlns:a16="http://schemas.microsoft.com/office/drawing/2014/main" id="{959FA7FC-B348-C44D-8407-8F6E3F740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3" y="2742"/>
                <a:ext cx="1044" cy="339"/>
              </a:xfrm>
              <a:prstGeom prst="wedgeEllipseCallout">
                <a:avLst>
                  <a:gd name="adj1" fmla="val 9389"/>
                  <a:gd name="adj2" fmla="val -103097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lang="de-DE" altLang="de-DE" sz="1400"/>
              </a:p>
            </p:txBody>
          </p:sp>
          <p:sp>
            <p:nvSpPr>
              <p:cNvPr id="159784" name="Text Box 40">
                <a:extLst>
                  <a:ext uri="{FF2B5EF4-FFF2-40B4-BE49-F238E27FC236}">
                    <a16:creationId xmlns:a16="http://schemas.microsoft.com/office/drawing/2014/main" id="{7084C882-CC8B-BA44-A749-861909B5E1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1" y="2754"/>
                <a:ext cx="101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de-DE" sz="1300" b="1" i="1">
                    <a:solidFill>
                      <a:srgbClr val="0000FF"/>
                    </a:solidFill>
                  </a:rPr>
                  <a:t>Monitor the traffic in the </a:t>
                </a:r>
                <a:r>
                  <a:rPr lang="en-US" altLang="de-DE" sz="1300" b="1" i="1">
                    <a:solidFill>
                      <a:schemeClr val="tx2"/>
                    </a:solidFill>
                  </a:rPr>
                  <a:t>red</a:t>
                </a:r>
                <a:r>
                  <a:rPr lang="en-US" altLang="de-DE" sz="1300" b="1" i="1">
                    <a:solidFill>
                      <a:srgbClr val="0000FF"/>
                    </a:solidFill>
                  </a:rPr>
                  <a:t> areas</a:t>
                </a:r>
              </a:p>
            </p:txBody>
          </p:sp>
          <p:sp>
            <p:nvSpPr>
              <p:cNvPr id="159785" name="Text Box 41">
                <a:extLst>
                  <a:ext uri="{FF2B5EF4-FFF2-40B4-BE49-F238E27FC236}">
                    <a16:creationId xmlns:a16="http://schemas.microsoft.com/office/drawing/2014/main" id="{74F5920A-EDAF-714D-B087-E5B7525295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" y="3205"/>
                <a:ext cx="88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de-DE" sz="1600" i="1">
                    <a:solidFill>
                      <a:schemeClr val="tx2"/>
                    </a:solidFill>
                  </a:rPr>
                  <a:t>Range Query</a:t>
                </a:r>
              </a:p>
            </p:txBody>
          </p:sp>
          <p:sp>
            <p:nvSpPr>
              <p:cNvPr id="159799" name="Text Box 55">
                <a:extLst>
                  <a:ext uri="{FF2B5EF4-FFF2-40B4-BE49-F238E27FC236}">
                    <a16:creationId xmlns:a16="http://schemas.microsoft.com/office/drawing/2014/main" id="{221CE8AA-F6F5-084C-8210-6D6CFC4DDB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35" y="3057"/>
                <a:ext cx="77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de-DE" sz="1600" i="1">
                    <a:solidFill>
                      <a:schemeClr val="tx2"/>
                    </a:solidFill>
                  </a:rPr>
                  <a:t>Continuous</a:t>
                </a:r>
              </a:p>
            </p:txBody>
          </p:sp>
        </p:grpSp>
        <p:grpSp>
          <p:nvGrpSpPr>
            <p:cNvPr id="159821" name="Group 77">
              <a:extLst>
                <a:ext uri="{FF2B5EF4-FFF2-40B4-BE49-F238E27FC236}">
                  <a16:creationId xmlns:a16="http://schemas.microsoft.com/office/drawing/2014/main" id="{94380E2F-0495-D340-B861-AEE545A69E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5" y="1689"/>
              <a:ext cx="1375" cy="1963"/>
              <a:chOff x="2075" y="1457"/>
              <a:chExt cx="1375" cy="1963"/>
            </a:xfrm>
          </p:grpSpPr>
          <p:pic>
            <p:nvPicPr>
              <p:cNvPr id="159750" name="Picture 6" descr="3yq3bgjf[1]">
                <a:extLst>
                  <a:ext uri="{FF2B5EF4-FFF2-40B4-BE49-F238E27FC236}">
                    <a16:creationId xmlns:a16="http://schemas.microsoft.com/office/drawing/2014/main" id="{984C5823-11FF-094E-AC0A-745F6EFEAB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" y="2029"/>
                <a:ext cx="637" cy="5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9769" name="AutoShape 25">
                <a:extLst>
                  <a:ext uri="{FF2B5EF4-FFF2-40B4-BE49-F238E27FC236}">
                    <a16:creationId xmlns:a16="http://schemas.microsoft.com/office/drawing/2014/main" id="{EAEBC9D1-B06B-464A-9F9C-A44270D5F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5" y="2676"/>
                <a:ext cx="1375" cy="417"/>
              </a:xfrm>
              <a:prstGeom prst="wedgeEllipseCallout">
                <a:avLst>
                  <a:gd name="adj1" fmla="val 3528"/>
                  <a:gd name="adj2" fmla="val -88611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lang="de-DE" altLang="de-DE" sz="1400"/>
              </a:p>
            </p:txBody>
          </p:sp>
          <p:sp>
            <p:nvSpPr>
              <p:cNvPr id="159770" name="Text Box 26">
                <a:extLst>
                  <a:ext uri="{FF2B5EF4-FFF2-40B4-BE49-F238E27FC236}">
                    <a16:creationId xmlns:a16="http://schemas.microsoft.com/office/drawing/2014/main" id="{39193669-B1D2-4648-A229-F25747D2C2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3" y="2708"/>
                <a:ext cx="1338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de-DE" sz="1300" b="1" i="1">
                    <a:solidFill>
                      <a:srgbClr val="0000FF"/>
                    </a:solidFill>
                  </a:rPr>
                  <a:t>Alert me if there are less than 3 police cars within 5 miles</a:t>
                </a:r>
              </a:p>
            </p:txBody>
          </p:sp>
          <p:sp>
            <p:nvSpPr>
              <p:cNvPr id="159779" name="AutoShape 35">
                <a:extLst>
                  <a:ext uri="{FF2B5EF4-FFF2-40B4-BE49-F238E27FC236}">
                    <a16:creationId xmlns:a16="http://schemas.microsoft.com/office/drawing/2014/main" id="{2DE52BFF-80C0-7943-B123-5B48C707D7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1501" flipH="1">
                <a:off x="2789" y="1457"/>
                <a:ext cx="81" cy="502"/>
              </a:xfrm>
              <a:prstGeom prst="upDownArrow">
                <a:avLst>
                  <a:gd name="adj1" fmla="val 50000"/>
                  <a:gd name="adj2" fmla="val 123951"/>
                </a:avLst>
              </a:prstGeom>
              <a:solidFill>
                <a:srgbClr val="000099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9788" name="Text Box 44">
                <a:extLst>
                  <a:ext uri="{FF2B5EF4-FFF2-40B4-BE49-F238E27FC236}">
                    <a16:creationId xmlns:a16="http://schemas.microsoft.com/office/drawing/2014/main" id="{1840492A-4CB1-944D-888C-A98CF41CBA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8" y="3208"/>
                <a:ext cx="88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de-DE" sz="1600" i="1">
                    <a:solidFill>
                      <a:schemeClr val="tx2"/>
                    </a:solidFill>
                  </a:rPr>
                  <a:t>Range Query</a:t>
                </a:r>
              </a:p>
            </p:txBody>
          </p:sp>
          <p:sp>
            <p:nvSpPr>
              <p:cNvPr id="159800" name="Text Box 56">
                <a:extLst>
                  <a:ext uri="{FF2B5EF4-FFF2-40B4-BE49-F238E27FC236}">
                    <a16:creationId xmlns:a16="http://schemas.microsoft.com/office/drawing/2014/main" id="{2A7F985C-BC69-2C42-9FAE-8BAEE4DBA9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8" y="3060"/>
                <a:ext cx="77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de-DE" sz="1600" i="1">
                    <a:solidFill>
                      <a:schemeClr val="tx2"/>
                    </a:solidFill>
                  </a:rPr>
                  <a:t>Continuous</a:t>
                </a:r>
              </a:p>
            </p:txBody>
          </p:sp>
        </p:grpSp>
        <p:grpSp>
          <p:nvGrpSpPr>
            <p:cNvPr id="159823" name="Group 79">
              <a:extLst>
                <a:ext uri="{FF2B5EF4-FFF2-40B4-BE49-F238E27FC236}">
                  <a16:creationId xmlns:a16="http://schemas.microsoft.com/office/drawing/2014/main" id="{A2598585-AFDE-0C4F-99E5-0E7F8CEB20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" y="643"/>
              <a:ext cx="1497" cy="1370"/>
              <a:chOff x="207" y="411"/>
              <a:chExt cx="1497" cy="1370"/>
            </a:xfrm>
          </p:grpSpPr>
          <p:sp>
            <p:nvSpPr>
              <p:cNvPr id="159780" name="AutoShape 36">
                <a:extLst>
                  <a:ext uri="{FF2B5EF4-FFF2-40B4-BE49-F238E27FC236}">
                    <a16:creationId xmlns:a16="http://schemas.microsoft.com/office/drawing/2014/main" id="{D94DCB9F-C587-164F-8F9D-D5B0BAFC20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952022" flipH="1">
                <a:off x="1412" y="952"/>
                <a:ext cx="81" cy="502"/>
              </a:xfrm>
              <a:prstGeom prst="upDownArrow">
                <a:avLst>
                  <a:gd name="adj1" fmla="val 50000"/>
                  <a:gd name="adj2" fmla="val 123951"/>
                </a:avLst>
              </a:prstGeom>
              <a:solidFill>
                <a:srgbClr val="000099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9755" name="AutoShape 11">
                <a:extLst>
                  <a:ext uri="{FF2B5EF4-FFF2-40B4-BE49-F238E27FC236}">
                    <a16:creationId xmlns:a16="http://schemas.microsoft.com/office/drawing/2014/main" id="{6A203E2E-6A54-E548-9B6D-793C1D1181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" y="762"/>
                <a:ext cx="1414" cy="358"/>
              </a:xfrm>
              <a:prstGeom prst="wedgeEllipseCallout">
                <a:avLst>
                  <a:gd name="adj1" fmla="val -27440"/>
                  <a:gd name="adj2" fmla="val 73463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lang="de-DE" altLang="de-DE" sz="1400"/>
              </a:p>
            </p:txBody>
          </p:sp>
          <p:sp>
            <p:nvSpPr>
              <p:cNvPr id="159756" name="Text Box 12">
                <a:extLst>
                  <a:ext uri="{FF2B5EF4-FFF2-40B4-BE49-F238E27FC236}">
                    <a16:creationId xmlns:a16="http://schemas.microsoft.com/office/drawing/2014/main" id="{69F0AF1C-B4BE-CA4C-8F5F-8FA7AC5122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7" y="782"/>
                <a:ext cx="1419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de-DE" sz="1300" b="1" i="1">
                    <a:solidFill>
                      <a:srgbClr val="0000FF"/>
                    </a:solidFill>
                  </a:rPr>
                  <a:t>Keep me updated by nearest 3 hospitals</a:t>
                </a:r>
              </a:p>
            </p:txBody>
          </p:sp>
          <p:sp>
            <p:nvSpPr>
              <p:cNvPr id="159787" name="Text Box 43">
                <a:extLst>
                  <a:ext uri="{FF2B5EF4-FFF2-40B4-BE49-F238E27FC236}">
                    <a16:creationId xmlns:a16="http://schemas.microsoft.com/office/drawing/2014/main" id="{B0984F99-A6B4-334B-8443-ADADAADADC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" y="562"/>
                <a:ext cx="88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de-DE" sz="1600" i="1">
                    <a:solidFill>
                      <a:schemeClr val="tx2"/>
                    </a:solidFill>
                  </a:rPr>
                  <a:t>K-NN Query</a:t>
                </a:r>
              </a:p>
            </p:txBody>
          </p:sp>
          <p:sp>
            <p:nvSpPr>
              <p:cNvPr id="159797" name="Text Box 53">
                <a:extLst>
                  <a:ext uri="{FF2B5EF4-FFF2-40B4-BE49-F238E27FC236}">
                    <a16:creationId xmlns:a16="http://schemas.microsoft.com/office/drawing/2014/main" id="{0B6DFAA1-EB69-FA43-899B-FFFFCE887A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7" y="411"/>
                <a:ext cx="77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de-DE" sz="1600" i="1">
                    <a:solidFill>
                      <a:schemeClr val="tx2"/>
                    </a:solidFill>
                  </a:rPr>
                  <a:t>Continuous</a:t>
                </a:r>
              </a:p>
            </p:txBody>
          </p:sp>
          <p:pic>
            <p:nvPicPr>
              <p:cNvPr id="159816" name="Picture 72" descr="j0388716[1]">
                <a:extLst>
                  <a:ext uri="{FF2B5EF4-FFF2-40B4-BE49-F238E27FC236}">
                    <a16:creationId xmlns:a16="http://schemas.microsoft.com/office/drawing/2014/main" id="{C56D1904-B64F-794B-AC6C-CC1AA2758A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" y="1257"/>
                <a:ext cx="769" cy="5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9822" name="Group 78">
              <a:extLst>
                <a:ext uri="{FF2B5EF4-FFF2-40B4-BE49-F238E27FC236}">
                  <a16:creationId xmlns:a16="http://schemas.microsoft.com/office/drawing/2014/main" id="{04D002F4-56D4-634C-8D8D-997A5B8433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" y="1530"/>
              <a:ext cx="1782" cy="2025"/>
              <a:chOff x="90" y="1298"/>
              <a:chExt cx="1782" cy="2025"/>
            </a:xfrm>
          </p:grpSpPr>
          <p:sp>
            <p:nvSpPr>
              <p:cNvPr id="159758" name="AutoShape 14">
                <a:extLst>
                  <a:ext uri="{FF2B5EF4-FFF2-40B4-BE49-F238E27FC236}">
                    <a16:creationId xmlns:a16="http://schemas.microsoft.com/office/drawing/2014/main" id="{299D9FA5-AA5C-9343-B7F8-95203E2E0B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" y="2560"/>
                <a:ext cx="1347" cy="438"/>
              </a:xfrm>
              <a:prstGeom prst="wedgeEllipseCallout">
                <a:avLst>
                  <a:gd name="adj1" fmla="val 33667"/>
                  <a:gd name="adj2" fmla="val -79222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lang="de-DE" altLang="de-DE" sz="1800"/>
              </a:p>
            </p:txBody>
          </p:sp>
          <p:sp>
            <p:nvSpPr>
              <p:cNvPr id="159759" name="Text Box 15">
                <a:extLst>
                  <a:ext uri="{FF2B5EF4-FFF2-40B4-BE49-F238E27FC236}">
                    <a16:creationId xmlns:a16="http://schemas.microsoft.com/office/drawing/2014/main" id="{5A9AC3CA-DD18-9B4B-B4CE-21611BA299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" y="2583"/>
                <a:ext cx="1276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de-DE" sz="1300" b="1" i="1">
                    <a:solidFill>
                      <a:srgbClr val="0000FF"/>
                    </a:solidFill>
                  </a:rPr>
                  <a:t>Make sure that the nearest 3 airplanes are FRIENDLY</a:t>
                </a:r>
              </a:p>
            </p:txBody>
          </p:sp>
          <p:sp>
            <p:nvSpPr>
              <p:cNvPr id="159781" name="AutoShape 37">
                <a:extLst>
                  <a:ext uri="{FF2B5EF4-FFF2-40B4-BE49-F238E27FC236}">
                    <a16:creationId xmlns:a16="http://schemas.microsoft.com/office/drawing/2014/main" id="{BEECB343-214C-994E-8E40-BA477FC12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619125" flipH="1">
                <a:off x="1791" y="1298"/>
                <a:ext cx="81" cy="502"/>
              </a:xfrm>
              <a:prstGeom prst="upDownArrow">
                <a:avLst>
                  <a:gd name="adj1" fmla="val 50000"/>
                  <a:gd name="adj2" fmla="val 123951"/>
                </a:avLst>
              </a:prstGeom>
              <a:solidFill>
                <a:srgbClr val="000099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9789" name="Text Box 45">
                <a:extLst>
                  <a:ext uri="{FF2B5EF4-FFF2-40B4-BE49-F238E27FC236}">
                    <a16:creationId xmlns:a16="http://schemas.microsoft.com/office/drawing/2014/main" id="{9BBA7B6E-DDBC-9347-B7C4-E78EEACD91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" y="3111"/>
                <a:ext cx="134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de-DE" sz="1600" i="1">
                    <a:solidFill>
                      <a:schemeClr val="tx2"/>
                    </a:solidFill>
                  </a:rPr>
                  <a:t>K-NN Query</a:t>
                </a:r>
              </a:p>
            </p:txBody>
          </p:sp>
          <p:sp>
            <p:nvSpPr>
              <p:cNvPr id="159790" name="Text Box 46">
                <a:extLst>
                  <a:ext uri="{FF2B5EF4-FFF2-40B4-BE49-F238E27FC236}">
                    <a16:creationId xmlns:a16="http://schemas.microsoft.com/office/drawing/2014/main" id="{0CE7E7E9-BE21-DD4E-B7F1-B95FD66F5A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" y="2988"/>
                <a:ext cx="77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de-DE" sz="1600" i="1">
                    <a:solidFill>
                      <a:schemeClr val="tx2"/>
                    </a:solidFill>
                  </a:rPr>
                  <a:t>Continuous</a:t>
                </a:r>
              </a:p>
            </p:txBody>
          </p:sp>
          <p:pic>
            <p:nvPicPr>
              <p:cNvPr id="159817" name="Picture 73" descr="j0280587[1]">
                <a:extLst>
                  <a:ext uri="{FF2B5EF4-FFF2-40B4-BE49-F238E27FC236}">
                    <a16:creationId xmlns:a16="http://schemas.microsoft.com/office/drawing/2014/main" id="{FA605325-A11D-994F-8279-8548DA0402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4" y="1871"/>
                <a:ext cx="621" cy="5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9815" name="Group 71">
              <a:extLst>
                <a:ext uri="{FF2B5EF4-FFF2-40B4-BE49-F238E27FC236}">
                  <a16:creationId xmlns:a16="http://schemas.microsoft.com/office/drawing/2014/main" id="{8889E7A9-509A-8E43-9D42-1CD38A17BC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8" y="510"/>
              <a:ext cx="2517" cy="930"/>
              <a:chOff x="1678" y="278"/>
              <a:chExt cx="2517" cy="930"/>
            </a:xfrm>
          </p:grpSpPr>
          <p:sp>
            <p:nvSpPr>
              <p:cNvPr id="159814" name="Cloud">
                <a:extLst>
                  <a:ext uri="{FF2B5EF4-FFF2-40B4-BE49-F238E27FC236}">
                    <a16:creationId xmlns:a16="http://schemas.microsoft.com/office/drawing/2014/main" id="{8A6CC820-9AFA-4546-8094-BC1423A81FBB}"/>
                  </a:ext>
                </a:extLst>
              </p:cNvPr>
              <p:cNvSpPr>
                <a:spLocks noChangeAspect="1" noEditPoints="1" noChangeArrowheads="1"/>
              </p:cNvSpPr>
              <p:nvPr/>
            </p:nvSpPr>
            <p:spPr bwMode="auto">
              <a:xfrm>
                <a:off x="1678" y="278"/>
                <a:ext cx="2517" cy="930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0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1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300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7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7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0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0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50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2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10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rotWithShape="1">
                <a:gsLst>
                  <a:gs pos="0">
                    <a:srgbClr val="99CCFF">
                      <a:gamma/>
                      <a:shade val="46275"/>
                      <a:invGamma/>
                    </a:srgbClr>
                  </a:gs>
                  <a:gs pos="100000">
                    <a:srgbClr val="99CCFF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9753" name="Text Box 9">
                <a:extLst>
                  <a:ext uri="{FF2B5EF4-FFF2-40B4-BE49-F238E27FC236}">
                    <a16:creationId xmlns:a16="http://schemas.microsoft.com/office/drawing/2014/main" id="{CAA51418-123C-4544-99F2-7BD0351836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50" y="368"/>
                <a:ext cx="1929" cy="5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de-DE" sz="2800" b="1" i="1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Location-aware </a:t>
                </a:r>
                <a:r>
                  <a:rPr lang="en-US" altLang="de-DE" sz="2800" b="1" i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Database</a:t>
                </a:r>
                <a:r>
                  <a:rPr lang="en-US" altLang="de-DE" sz="2800" b="1" i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de-DE" sz="2800" b="1" i="1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Server</a:t>
                </a:r>
              </a:p>
            </p:txBody>
          </p:sp>
        </p:grpSp>
      </p:grpSp>
      <p:sp>
        <p:nvSpPr>
          <p:cNvPr id="159825" name="Rectangle 81">
            <a:extLst>
              <a:ext uri="{FF2B5EF4-FFF2-40B4-BE49-F238E27FC236}">
                <a16:creationId xmlns:a16="http://schemas.microsoft.com/office/drawing/2014/main" id="{B8EBA800-037D-1D49-945F-6D56C43C67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8612" y="177800"/>
            <a:ext cx="8605837" cy="838200"/>
          </a:xfrm>
          <a:noFill/>
          <a:ln/>
        </p:spPr>
        <p:txBody>
          <a:bodyPr/>
          <a:lstStyle/>
          <a:p>
            <a:r>
              <a:rPr lang="en-US" altLang="de-DE" sz="3600" dirty="0"/>
              <a:t>Queries as Data – Motivation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DF422BD-AF47-A343-985E-A73CE4DE8DB1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52" name="Slide Number Placeholder 3">
            <a:extLst>
              <a:ext uri="{FF2B5EF4-FFF2-40B4-BE49-F238E27FC236}">
                <a16:creationId xmlns:a16="http://schemas.microsoft.com/office/drawing/2014/main" id="{FAD79F71-A381-D743-84C0-78D0011ED743}"/>
              </a:ext>
            </a:extLst>
          </p:cNvPr>
          <p:cNvSpPr txBox="1">
            <a:spLocks/>
          </p:cNvSpPr>
          <p:nvPr/>
        </p:nvSpPr>
        <p:spPr>
          <a:xfrm>
            <a:off x="7956550" y="6328494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47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417112779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74" name="Rectangle 50">
            <a:extLst>
              <a:ext uri="{FF2B5EF4-FFF2-40B4-BE49-F238E27FC236}">
                <a16:creationId xmlns:a16="http://schemas.microsoft.com/office/drawing/2014/main" id="{F436B29D-6A33-8941-97B1-82B3EAC42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7824" y="260648"/>
            <a:ext cx="8556625" cy="838200"/>
          </a:xfrm>
          <a:noFill/>
          <a:ln/>
        </p:spPr>
        <p:txBody>
          <a:bodyPr/>
          <a:lstStyle/>
          <a:p>
            <a:r>
              <a:rPr lang="en-US" altLang="de-DE" sz="3200" dirty="0">
                <a:solidFill>
                  <a:srgbClr val="000099"/>
                </a:solidFill>
              </a:rPr>
              <a:t>Main Concepts</a:t>
            </a:r>
          </a:p>
        </p:txBody>
      </p:sp>
      <p:sp>
        <p:nvSpPr>
          <p:cNvPr id="794675" name="Rectangle 51">
            <a:extLst>
              <a:ext uri="{FF2B5EF4-FFF2-40B4-BE49-F238E27FC236}">
                <a16:creationId xmlns:a16="http://schemas.microsoft.com/office/drawing/2014/main" id="{C37FF4F2-9100-F242-BA1A-CE6A274FF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" y="1298575"/>
            <a:ext cx="8578850" cy="477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altLang="de-DE" sz="2200" dirty="0"/>
              <a:t>Continuous queries last for long times at the server side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à"/>
            </a:pPr>
            <a:r>
              <a:rPr lang="en-US" altLang="de-DE" sz="2000" dirty="0"/>
              <a:t>While a query is active in the server, other queries will be submitted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de-DE" sz="2000" i="1" dirty="0">
                <a:solidFill>
                  <a:srgbClr val="009900"/>
                </a:solidFill>
              </a:rPr>
              <a:t>Shared execution among multiple queries</a:t>
            </a:r>
          </a:p>
          <a:p>
            <a:pPr lvl="1"/>
            <a:endParaRPr lang="en-US" altLang="de-DE" sz="2100" i="1" dirty="0">
              <a:solidFill>
                <a:srgbClr val="009900"/>
              </a:solidFill>
            </a:endParaRPr>
          </a:p>
          <a:p>
            <a:pPr marL="0" indent="0">
              <a:buNone/>
            </a:pPr>
            <a:r>
              <a:rPr lang="en-US" altLang="de-DE" sz="2200" dirty="0"/>
              <a:t>Should we index data OR queries?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à"/>
            </a:pPr>
            <a:r>
              <a:rPr lang="en-US" altLang="de-DE" sz="2000" dirty="0"/>
              <a:t>Data and queries may be stationary or moving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à"/>
            </a:pPr>
            <a:r>
              <a:rPr lang="en-US" altLang="de-DE" sz="2000" dirty="0"/>
              <a:t>Data and queries are of large size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à"/>
            </a:pPr>
            <a:r>
              <a:rPr lang="en-US" altLang="de-DE" sz="2000" dirty="0"/>
              <a:t>Data and queries arrive to the system with very high rates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de-DE" sz="2000" i="1" dirty="0">
                <a:solidFill>
                  <a:srgbClr val="009900"/>
                </a:solidFill>
              </a:rPr>
              <a:t>Treat data and queries similarly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à"/>
            </a:pPr>
            <a:endParaRPr lang="en-US" altLang="de-DE" sz="2000" dirty="0">
              <a:solidFill>
                <a:srgbClr val="009900"/>
              </a:solidFill>
            </a:endParaRPr>
          </a:p>
          <a:p>
            <a:pPr marL="0" indent="0">
              <a:buNone/>
            </a:pPr>
            <a:r>
              <a:rPr lang="en-US" altLang="de-DE" sz="2200" dirty="0"/>
              <a:t>Queries are coming to data OR data are coming to queries?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à"/>
            </a:pPr>
            <a:r>
              <a:rPr lang="en-US" altLang="de-DE" sz="2000" dirty="0"/>
              <a:t>Both data and queries are subjected to each other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de-DE" sz="2000" i="1" dirty="0">
                <a:solidFill>
                  <a:srgbClr val="009900"/>
                </a:solidFill>
              </a:rPr>
              <a:t>Join data with queries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01BEC1-5781-5949-8D99-A18D337B6C70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0FE9874-F082-0645-8D5B-E56EB0087D4D}"/>
              </a:ext>
            </a:extLst>
          </p:cNvPr>
          <p:cNvSpPr txBox="1">
            <a:spLocks/>
          </p:cNvSpPr>
          <p:nvPr/>
        </p:nvSpPr>
        <p:spPr>
          <a:xfrm>
            <a:off x="7956550" y="6328494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48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879529495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702" name="Rectangle 30">
            <a:extLst>
              <a:ext uri="{FF2B5EF4-FFF2-40B4-BE49-F238E27FC236}">
                <a16:creationId xmlns:a16="http://schemas.microsoft.com/office/drawing/2014/main" id="{ED5FB157-6B83-8943-B2B1-6DC0A11E6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16632"/>
            <a:ext cx="8534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de-DE" sz="3200" dirty="0">
                <a:solidFill>
                  <a:schemeClr val="tx1"/>
                </a:solidFill>
                <a:latin typeface="+mj-lt"/>
              </a:rPr>
              <a:t>Main Concepts (Cont.)</a:t>
            </a:r>
          </a:p>
        </p:txBody>
      </p:sp>
      <p:sp>
        <p:nvSpPr>
          <p:cNvPr id="796808" name="Rectangle 136">
            <a:extLst>
              <a:ext uri="{FF2B5EF4-FFF2-40B4-BE49-F238E27FC236}">
                <a16:creationId xmlns:a16="http://schemas.microsoft.com/office/drawing/2014/main" id="{6E315CA6-1E7D-9B4B-B975-9B9E1331F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3" y="5170488"/>
            <a:ext cx="8578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2200"/>
              <a:t>Evaluating a large number of concurrent continuous spatio-temporal queries is abstracted as a </a:t>
            </a:r>
            <a:r>
              <a:rPr lang="en-US" altLang="de-DE" sz="2200" i="1">
                <a:solidFill>
                  <a:schemeClr val="tx2"/>
                </a:solidFill>
              </a:rPr>
              <a:t>spatio-temporal join </a:t>
            </a:r>
            <a:r>
              <a:rPr lang="en-US" altLang="de-DE" sz="2200"/>
              <a:t>between moving objects and moving queries</a:t>
            </a:r>
            <a:endParaRPr lang="en-US" altLang="de-DE" sz="2200" i="1"/>
          </a:p>
        </p:txBody>
      </p:sp>
      <p:grpSp>
        <p:nvGrpSpPr>
          <p:cNvPr id="796867" name="Group 195">
            <a:extLst>
              <a:ext uri="{FF2B5EF4-FFF2-40B4-BE49-F238E27FC236}">
                <a16:creationId xmlns:a16="http://schemas.microsoft.com/office/drawing/2014/main" id="{75EDCA83-96F3-3F43-BE77-95558624BA39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330325"/>
            <a:ext cx="4165600" cy="3654425"/>
            <a:chOff x="212" y="838"/>
            <a:chExt cx="2624" cy="2302"/>
          </a:xfrm>
        </p:grpSpPr>
        <p:sp>
          <p:nvSpPr>
            <p:cNvPr id="796703" name="Text Box 31">
              <a:extLst>
                <a:ext uri="{FF2B5EF4-FFF2-40B4-BE49-F238E27FC236}">
                  <a16:creationId xmlns:a16="http://schemas.microsoft.com/office/drawing/2014/main" id="{F26B3C06-B366-EA42-8DDC-E5FC845772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" y="838"/>
              <a:ext cx="26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de-DE" sz="2000"/>
                <a:t>Each query is a single thread</a:t>
              </a:r>
            </a:p>
          </p:txBody>
        </p:sp>
        <p:sp>
          <p:nvSpPr>
            <p:cNvPr id="796712" name="Oval 40">
              <a:extLst>
                <a:ext uri="{FF2B5EF4-FFF2-40B4-BE49-F238E27FC236}">
                  <a16:creationId xmlns:a16="http://schemas.microsoft.com/office/drawing/2014/main" id="{DEE38290-4B85-D546-A471-EC6F459FE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" y="1907"/>
              <a:ext cx="703" cy="291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6713" name="Text Box 41">
              <a:extLst>
                <a:ext uri="{FF2B5EF4-FFF2-40B4-BE49-F238E27FC236}">
                  <a16:creationId xmlns:a16="http://schemas.microsoft.com/office/drawing/2014/main" id="{5525386B-0A19-F74C-870C-AC6AE582B8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" y="1940"/>
              <a:ext cx="7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de-DE" sz="1400" b="1">
                  <a:solidFill>
                    <a:srgbClr val="003399"/>
                  </a:solidFill>
                </a:rPr>
                <a:t>ST Query 1</a:t>
              </a:r>
            </a:p>
          </p:txBody>
        </p:sp>
        <p:sp>
          <p:nvSpPr>
            <p:cNvPr id="796714" name="Line 42">
              <a:extLst>
                <a:ext uri="{FF2B5EF4-FFF2-40B4-BE49-F238E27FC236}">
                  <a16:creationId xmlns:a16="http://schemas.microsoft.com/office/drawing/2014/main" id="{76574E9A-5CEE-7241-AD2A-795B513147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7" y="1628"/>
              <a:ext cx="0" cy="2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6718" name="Text Box 46">
              <a:extLst>
                <a:ext uri="{FF2B5EF4-FFF2-40B4-BE49-F238E27FC236}">
                  <a16:creationId xmlns:a16="http://schemas.microsoft.com/office/drawing/2014/main" id="{A71C8FC2-52AB-2643-BEAD-A0CC8F95EF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5" y="1839"/>
              <a:ext cx="45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de-DE" sz="3200" b="1">
                  <a:latin typeface="Garamond" panose="02020404030301010803" pitchFamily="18" charset="0"/>
                </a:rPr>
                <a:t>. . . </a:t>
              </a:r>
            </a:p>
          </p:txBody>
        </p:sp>
        <p:sp>
          <p:nvSpPr>
            <p:cNvPr id="796720" name="Line 48">
              <a:extLst>
                <a:ext uri="{FF2B5EF4-FFF2-40B4-BE49-F238E27FC236}">
                  <a16:creationId xmlns:a16="http://schemas.microsoft.com/office/drawing/2014/main" id="{ACBE5964-095B-D34B-AAE2-A0E8420BA9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9" y="1634"/>
              <a:ext cx="0" cy="2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6724" name="Line 52">
              <a:extLst>
                <a:ext uri="{FF2B5EF4-FFF2-40B4-BE49-F238E27FC236}">
                  <a16:creationId xmlns:a16="http://schemas.microsoft.com/office/drawing/2014/main" id="{B7312C47-4838-7D4F-B27E-470DA48D50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3" y="1650"/>
              <a:ext cx="0" cy="2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6730" name="Text Box 58">
              <a:extLst>
                <a:ext uri="{FF2B5EF4-FFF2-40B4-BE49-F238E27FC236}">
                  <a16:creationId xmlns:a16="http://schemas.microsoft.com/office/drawing/2014/main" id="{7CBD1CB2-B259-F142-A597-2B508F5B5B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26" y="1157"/>
              <a:ext cx="45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de-DE" sz="3200" b="1">
                  <a:latin typeface="Garamond" panose="02020404030301010803" pitchFamily="18" charset="0"/>
                </a:rPr>
                <a:t>. . . </a:t>
              </a:r>
            </a:p>
          </p:txBody>
        </p:sp>
        <p:sp>
          <p:nvSpPr>
            <p:cNvPr id="796731" name="Text Box 59">
              <a:extLst>
                <a:ext uri="{FF2B5EF4-FFF2-40B4-BE49-F238E27FC236}">
                  <a16:creationId xmlns:a16="http://schemas.microsoft.com/office/drawing/2014/main" id="{31BBB4AC-A404-1B4A-A188-3DD0683CE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073" y="1157"/>
              <a:ext cx="45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de-DE" sz="3200" b="1">
                  <a:latin typeface="Garamond" panose="02020404030301010803" pitchFamily="18" charset="0"/>
                </a:rPr>
                <a:t>. . . </a:t>
              </a:r>
            </a:p>
          </p:txBody>
        </p:sp>
        <p:sp>
          <p:nvSpPr>
            <p:cNvPr id="796732" name="Text Box 60">
              <a:extLst>
                <a:ext uri="{FF2B5EF4-FFF2-40B4-BE49-F238E27FC236}">
                  <a16:creationId xmlns:a16="http://schemas.microsoft.com/office/drawing/2014/main" id="{7CFA19A9-0E7D-5A4D-B6BA-933CE4A98F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027" y="1157"/>
              <a:ext cx="45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de-DE" sz="3200" b="1">
                  <a:latin typeface="Garamond" panose="02020404030301010803" pitchFamily="18" charset="0"/>
                </a:rPr>
                <a:t>. . . </a:t>
              </a:r>
            </a:p>
          </p:txBody>
        </p:sp>
        <p:sp>
          <p:nvSpPr>
            <p:cNvPr id="796752" name="Oval 80">
              <a:extLst>
                <a:ext uri="{FF2B5EF4-FFF2-40B4-BE49-F238E27FC236}">
                  <a16:creationId xmlns:a16="http://schemas.microsoft.com/office/drawing/2014/main" id="{F59F7433-3578-C34A-BCB7-C7CEBBC5E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" y="1916"/>
              <a:ext cx="703" cy="291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6753" name="Text Box 81">
              <a:extLst>
                <a:ext uri="{FF2B5EF4-FFF2-40B4-BE49-F238E27FC236}">
                  <a16:creationId xmlns:a16="http://schemas.microsoft.com/office/drawing/2014/main" id="{3E7DB3D4-0C07-5A46-9EC8-E9D583A366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1" y="1957"/>
              <a:ext cx="7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de-DE" sz="1400" b="1">
                  <a:solidFill>
                    <a:srgbClr val="003399"/>
                  </a:solidFill>
                </a:rPr>
                <a:t>ST Query 2</a:t>
              </a:r>
            </a:p>
          </p:txBody>
        </p:sp>
        <p:sp>
          <p:nvSpPr>
            <p:cNvPr id="796755" name="Oval 83">
              <a:extLst>
                <a:ext uri="{FF2B5EF4-FFF2-40B4-BE49-F238E27FC236}">
                  <a16:creationId xmlns:a16="http://schemas.microsoft.com/office/drawing/2014/main" id="{D8C36ED8-7381-F542-AE87-0D30CD162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" y="1911"/>
              <a:ext cx="703" cy="291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6756" name="Text Box 84">
              <a:extLst>
                <a:ext uri="{FF2B5EF4-FFF2-40B4-BE49-F238E27FC236}">
                  <a16:creationId xmlns:a16="http://schemas.microsoft.com/office/drawing/2014/main" id="{8D7791E0-A57F-5E45-8F6C-57E0D4BC97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" y="1944"/>
              <a:ext cx="7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de-DE" sz="1400" b="1">
                  <a:solidFill>
                    <a:srgbClr val="003399"/>
                  </a:solidFill>
                </a:rPr>
                <a:t>ST Query N</a:t>
              </a:r>
            </a:p>
          </p:txBody>
        </p:sp>
        <p:grpSp>
          <p:nvGrpSpPr>
            <p:cNvPr id="796835" name="Group 163">
              <a:extLst>
                <a:ext uri="{FF2B5EF4-FFF2-40B4-BE49-F238E27FC236}">
                  <a16:creationId xmlns:a16="http://schemas.microsoft.com/office/drawing/2014/main" id="{FA195E77-866C-5542-9B17-FA1C0EF930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0" y="2189"/>
              <a:ext cx="695" cy="938"/>
              <a:chOff x="1990" y="2189"/>
              <a:chExt cx="695" cy="938"/>
            </a:xfrm>
          </p:grpSpPr>
          <p:sp>
            <p:nvSpPr>
              <p:cNvPr id="796727" name="AutoShape 55">
                <a:extLst>
                  <a:ext uri="{FF2B5EF4-FFF2-40B4-BE49-F238E27FC236}">
                    <a16:creationId xmlns:a16="http://schemas.microsoft.com/office/drawing/2014/main" id="{2DC6C31D-8109-AC4E-8B12-15ED490CB4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8" y="2725"/>
                <a:ext cx="530" cy="398"/>
              </a:xfrm>
              <a:prstGeom prst="can">
                <a:avLst>
                  <a:gd name="adj" fmla="val 29282"/>
                </a:avLst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6742" name="Text Box 70">
                <a:extLst>
                  <a:ext uri="{FF2B5EF4-FFF2-40B4-BE49-F238E27FC236}">
                    <a16:creationId xmlns:a16="http://schemas.microsoft.com/office/drawing/2014/main" id="{FF28B2F4-9A2A-4F4D-BCC1-F5EB8B8342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0" y="2801"/>
                <a:ext cx="69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de-DE" sz="1400" b="1">
                    <a:solidFill>
                      <a:srgbClr val="FFFF00"/>
                    </a:solidFill>
                  </a:rPr>
                  <a:t>Data Objects</a:t>
                </a:r>
              </a:p>
            </p:txBody>
          </p:sp>
          <p:sp>
            <p:nvSpPr>
              <p:cNvPr id="796725" name="Line 53">
                <a:extLst>
                  <a:ext uri="{FF2B5EF4-FFF2-40B4-BE49-F238E27FC236}">
                    <a16:creationId xmlns:a16="http://schemas.microsoft.com/office/drawing/2014/main" id="{C805E567-9E3A-EF4E-A626-2232BA6667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44" y="2189"/>
                <a:ext cx="1" cy="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6809" name="AutoShape 137">
                <a:extLst>
                  <a:ext uri="{FF2B5EF4-FFF2-40B4-BE49-F238E27FC236}">
                    <a16:creationId xmlns:a16="http://schemas.microsoft.com/office/drawing/2014/main" id="{928567E4-B813-EB45-A64E-FA155890F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7" y="2332"/>
                <a:ext cx="579" cy="264"/>
              </a:xfrm>
              <a:prstGeom prst="triangle">
                <a:avLst>
                  <a:gd name="adj" fmla="val 50000"/>
                </a:avLst>
              </a:prstGeom>
              <a:solidFill>
                <a:srgbClr val="CCFFCC"/>
              </a:solidFill>
              <a:ln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6810" name="Text Box 138">
                <a:extLst>
                  <a:ext uri="{FF2B5EF4-FFF2-40B4-BE49-F238E27FC236}">
                    <a16:creationId xmlns:a16="http://schemas.microsoft.com/office/drawing/2014/main" id="{2B1780CB-02BF-9D4E-9AC8-93C69FC6B7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2" y="2335"/>
                <a:ext cx="50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de-DE" sz="1400" b="1">
                    <a:solidFill>
                      <a:schemeClr val="tx2"/>
                    </a:solidFill>
                  </a:rPr>
                  <a:t>D-</a:t>
                </a:r>
              </a:p>
            </p:txBody>
          </p:sp>
          <p:sp>
            <p:nvSpPr>
              <p:cNvPr id="796816" name="Line 144">
                <a:extLst>
                  <a:ext uri="{FF2B5EF4-FFF2-40B4-BE49-F238E27FC236}">
                    <a16:creationId xmlns:a16="http://schemas.microsoft.com/office/drawing/2014/main" id="{9825FD21-EEDE-0B4D-97B5-A6D36F5529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29" y="2577"/>
                <a:ext cx="1" cy="1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6817" name="Text Box 145">
                <a:extLst>
                  <a:ext uri="{FF2B5EF4-FFF2-40B4-BE49-F238E27FC236}">
                    <a16:creationId xmlns:a16="http://schemas.microsoft.com/office/drawing/2014/main" id="{E05C3822-5710-6A40-A539-A2B58A6A9D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4" y="2431"/>
                <a:ext cx="50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de-DE" sz="1400" b="1">
                    <a:solidFill>
                      <a:schemeClr val="tx2"/>
                    </a:solidFill>
                  </a:rPr>
                  <a:t>Index</a:t>
                </a:r>
              </a:p>
            </p:txBody>
          </p:sp>
        </p:grpSp>
        <p:grpSp>
          <p:nvGrpSpPr>
            <p:cNvPr id="796844" name="Group 172">
              <a:extLst>
                <a:ext uri="{FF2B5EF4-FFF2-40B4-BE49-F238E27FC236}">
                  <a16:creationId xmlns:a16="http://schemas.microsoft.com/office/drawing/2014/main" id="{EAD9AC05-B6AC-A840-A254-F8017B3F0C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" y="2188"/>
              <a:ext cx="695" cy="938"/>
              <a:chOff x="1990" y="2189"/>
              <a:chExt cx="695" cy="938"/>
            </a:xfrm>
          </p:grpSpPr>
          <p:sp>
            <p:nvSpPr>
              <p:cNvPr id="796845" name="AutoShape 173">
                <a:extLst>
                  <a:ext uri="{FF2B5EF4-FFF2-40B4-BE49-F238E27FC236}">
                    <a16:creationId xmlns:a16="http://schemas.microsoft.com/office/drawing/2014/main" id="{84BFAB94-646F-3A4F-8BA7-496A58A297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8" y="2725"/>
                <a:ext cx="530" cy="398"/>
              </a:xfrm>
              <a:prstGeom prst="can">
                <a:avLst>
                  <a:gd name="adj" fmla="val 29282"/>
                </a:avLst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6846" name="Text Box 174">
                <a:extLst>
                  <a:ext uri="{FF2B5EF4-FFF2-40B4-BE49-F238E27FC236}">
                    <a16:creationId xmlns:a16="http://schemas.microsoft.com/office/drawing/2014/main" id="{03FFFD9F-70A7-9746-951D-F982050B94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0" y="2801"/>
                <a:ext cx="69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de-DE" sz="1400" b="1">
                    <a:solidFill>
                      <a:srgbClr val="FFFF00"/>
                    </a:solidFill>
                  </a:rPr>
                  <a:t>Data Objects</a:t>
                </a:r>
              </a:p>
            </p:txBody>
          </p:sp>
          <p:sp>
            <p:nvSpPr>
              <p:cNvPr id="796847" name="Line 175">
                <a:extLst>
                  <a:ext uri="{FF2B5EF4-FFF2-40B4-BE49-F238E27FC236}">
                    <a16:creationId xmlns:a16="http://schemas.microsoft.com/office/drawing/2014/main" id="{1F1338A7-5B06-B84A-A9CC-9CDA146734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44" y="2189"/>
                <a:ext cx="1" cy="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6848" name="AutoShape 176">
                <a:extLst>
                  <a:ext uri="{FF2B5EF4-FFF2-40B4-BE49-F238E27FC236}">
                    <a16:creationId xmlns:a16="http://schemas.microsoft.com/office/drawing/2014/main" id="{2A1E0AEC-5754-5B47-86F5-321AE632E5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7" y="2332"/>
                <a:ext cx="579" cy="264"/>
              </a:xfrm>
              <a:prstGeom prst="triangle">
                <a:avLst>
                  <a:gd name="adj" fmla="val 50000"/>
                </a:avLst>
              </a:prstGeom>
              <a:solidFill>
                <a:srgbClr val="CCFFCC"/>
              </a:solidFill>
              <a:ln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6849" name="Text Box 177">
                <a:extLst>
                  <a:ext uri="{FF2B5EF4-FFF2-40B4-BE49-F238E27FC236}">
                    <a16:creationId xmlns:a16="http://schemas.microsoft.com/office/drawing/2014/main" id="{A858BC5B-2575-CB42-8F48-83F44DBFBB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2" y="2335"/>
                <a:ext cx="50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de-DE" sz="1400" b="1">
                    <a:solidFill>
                      <a:schemeClr val="tx2"/>
                    </a:solidFill>
                  </a:rPr>
                  <a:t>D-</a:t>
                </a:r>
              </a:p>
            </p:txBody>
          </p:sp>
          <p:sp>
            <p:nvSpPr>
              <p:cNvPr id="796850" name="Line 178">
                <a:extLst>
                  <a:ext uri="{FF2B5EF4-FFF2-40B4-BE49-F238E27FC236}">
                    <a16:creationId xmlns:a16="http://schemas.microsoft.com/office/drawing/2014/main" id="{1D1FEE26-81E7-C642-8F3F-57B0B6634D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29" y="2577"/>
                <a:ext cx="1" cy="1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6851" name="Text Box 179">
                <a:extLst>
                  <a:ext uri="{FF2B5EF4-FFF2-40B4-BE49-F238E27FC236}">
                    <a16:creationId xmlns:a16="http://schemas.microsoft.com/office/drawing/2014/main" id="{1F1CEE03-CABF-7D44-9A78-2EF9868178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4" y="2431"/>
                <a:ext cx="50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de-DE" sz="1400" b="1">
                    <a:solidFill>
                      <a:schemeClr val="tx2"/>
                    </a:solidFill>
                  </a:rPr>
                  <a:t>Index</a:t>
                </a:r>
              </a:p>
            </p:txBody>
          </p:sp>
        </p:grpSp>
        <p:grpSp>
          <p:nvGrpSpPr>
            <p:cNvPr id="796852" name="Group 180">
              <a:extLst>
                <a:ext uri="{FF2B5EF4-FFF2-40B4-BE49-F238E27FC236}">
                  <a16:creationId xmlns:a16="http://schemas.microsoft.com/office/drawing/2014/main" id="{E61B52E6-62D9-134D-BF97-B096B5A979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2" y="2202"/>
              <a:ext cx="695" cy="938"/>
              <a:chOff x="1990" y="2189"/>
              <a:chExt cx="695" cy="938"/>
            </a:xfrm>
          </p:grpSpPr>
          <p:sp>
            <p:nvSpPr>
              <p:cNvPr id="796853" name="AutoShape 181">
                <a:extLst>
                  <a:ext uri="{FF2B5EF4-FFF2-40B4-BE49-F238E27FC236}">
                    <a16:creationId xmlns:a16="http://schemas.microsoft.com/office/drawing/2014/main" id="{AAF01AB4-25E1-5143-B0C7-60B65E84C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8" y="2725"/>
                <a:ext cx="530" cy="398"/>
              </a:xfrm>
              <a:prstGeom prst="can">
                <a:avLst>
                  <a:gd name="adj" fmla="val 29282"/>
                </a:avLst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6854" name="Text Box 182">
                <a:extLst>
                  <a:ext uri="{FF2B5EF4-FFF2-40B4-BE49-F238E27FC236}">
                    <a16:creationId xmlns:a16="http://schemas.microsoft.com/office/drawing/2014/main" id="{D725FE60-27A5-C04E-993A-FFB2E44D24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0" y="2801"/>
                <a:ext cx="69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de-DE" sz="1400" b="1">
                    <a:solidFill>
                      <a:srgbClr val="FFFF00"/>
                    </a:solidFill>
                  </a:rPr>
                  <a:t>Data Objects</a:t>
                </a:r>
              </a:p>
            </p:txBody>
          </p:sp>
          <p:sp>
            <p:nvSpPr>
              <p:cNvPr id="796855" name="Line 183">
                <a:extLst>
                  <a:ext uri="{FF2B5EF4-FFF2-40B4-BE49-F238E27FC236}">
                    <a16:creationId xmlns:a16="http://schemas.microsoft.com/office/drawing/2014/main" id="{01172605-682F-FC47-AE35-D5E547A44B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44" y="2189"/>
                <a:ext cx="1" cy="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6856" name="AutoShape 184">
                <a:extLst>
                  <a:ext uri="{FF2B5EF4-FFF2-40B4-BE49-F238E27FC236}">
                    <a16:creationId xmlns:a16="http://schemas.microsoft.com/office/drawing/2014/main" id="{88F76890-8373-F644-B120-2D17FD512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7" y="2332"/>
                <a:ext cx="579" cy="264"/>
              </a:xfrm>
              <a:prstGeom prst="triangle">
                <a:avLst>
                  <a:gd name="adj" fmla="val 50000"/>
                </a:avLst>
              </a:prstGeom>
              <a:solidFill>
                <a:srgbClr val="CCFFCC"/>
              </a:solidFill>
              <a:ln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6857" name="Text Box 185">
                <a:extLst>
                  <a:ext uri="{FF2B5EF4-FFF2-40B4-BE49-F238E27FC236}">
                    <a16:creationId xmlns:a16="http://schemas.microsoft.com/office/drawing/2014/main" id="{42909792-7ECC-1941-A4F0-9452065F73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2" y="2335"/>
                <a:ext cx="50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de-DE" sz="1400" b="1">
                    <a:solidFill>
                      <a:schemeClr val="tx2"/>
                    </a:solidFill>
                  </a:rPr>
                  <a:t>D-</a:t>
                </a:r>
              </a:p>
            </p:txBody>
          </p:sp>
          <p:sp>
            <p:nvSpPr>
              <p:cNvPr id="796858" name="Line 186">
                <a:extLst>
                  <a:ext uri="{FF2B5EF4-FFF2-40B4-BE49-F238E27FC236}">
                    <a16:creationId xmlns:a16="http://schemas.microsoft.com/office/drawing/2014/main" id="{C5CCE17E-47E7-F948-93BC-2F8C624818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29" y="2577"/>
                <a:ext cx="1" cy="1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6859" name="Text Box 187">
                <a:extLst>
                  <a:ext uri="{FF2B5EF4-FFF2-40B4-BE49-F238E27FC236}">
                    <a16:creationId xmlns:a16="http://schemas.microsoft.com/office/drawing/2014/main" id="{CF2171A8-C3B7-5040-8737-58C69E3EBA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4" y="2431"/>
                <a:ext cx="50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de-DE" sz="1400" b="1">
                    <a:solidFill>
                      <a:schemeClr val="tx2"/>
                    </a:solidFill>
                  </a:rPr>
                  <a:t>Index</a:t>
                </a:r>
              </a:p>
            </p:txBody>
          </p:sp>
        </p:grpSp>
      </p:grpSp>
      <p:grpSp>
        <p:nvGrpSpPr>
          <p:cNvPr id="796868" name="Group 196">
            <a:extLst>
              <a:ext uri="{FF2B5EF4-FFF2-40B4-BE49-F238E27FC236}">
                <a16:creationId xmlns:a16="http://schemas.microsoft.com/office/drawing/2014/main" id="{EEE09315-CC44-984E-A4FD-E109EA70AF53}"/>
              </a:ext>
            </a:extLst>
          </p:cNvPr>
          <p:cNvGrpSpPr>
            <a:grpSpLocks/>
          </p:cNvGrpSpPr>
          <p:nvPr/>
        </p:nvGrpSpPr>
        <p:grpSpPr bwMode="auto">
          <a:xfrm>
            <a:off x="4537075" y="1343025"/>
            <a:ext cx="4392613" cy="3644900"/>
            <a:chOff x="2858" y="846"/>
            <a:chExt cx="2767" cy="2296"/>
          </a:xfrm>
        </p:grpSpPr>
        <p:grpSp>
          <p:nvGrpSpPr>
            <p:cNvPr id="796798" name="Group 126">
              <a:extLst>
                <a:ext uri="{FF2B5EF4-FFF2-40B4-BE49-F238E27FC236}">
                  <a16:creationId xmlns:a16="http://schemas.microsoft.com/office/drawing/2014/main" id="{2826E474-58CA-7740-988D-B6826258FD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7" y="1898"/>
              <a:ext cx="1112" cy="348"/>
              <a:chOff x="3707" y="2498"/>
              <a:chExt cx="1112" cy="348"/>
            </a:xfrm>
          </p:grpSpPr>
          <p:sp>
            <p:nvSpPr>
              <p:cNvPr id="796675" name="Oval 3">
                <a:extLst>
                  <a:ext uri="{FF2B5EF4-FFF2-40B4-BE49-F238E27FC236}">
                    <a16:creationId xmlns:a16="http://schemas.microsoft.com/office/drawing/2014/main" id="{790F3A31-B1B2-AC4B-9190-A27F6DC984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7" y="2498"/>
                <a:ext cx="1112" cy="348"/>
              </a:xfrm>
              <a:prstGeom prst="ellipse">
                <a:avLst/>
              </a:prstGeom>
              <a:gradFill rotWithShape="1">
                <a:gsLst>
                  <a:gs pos="0">
                    <a:srgbClr val="FFFF66"/>
                  </a:gs>
                  <a:gs pos="100000">
                    <a:srgbClr val="0066FF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6676" name="Text Box 4">
                <a:extLst>
                  <a:ext uri="{FF2B5EF4-FFF2-40B4-BE49-F238E27FC236}">
                    <a16:creationId xmlns:a16="http://schemas.microsoft.com/office/drawing/2014/main" id="{4D80A6AE-3166-1641-9312-A3F181B847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2" y="2573"/>
                <a:ext cx="108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de-DE" sz="1600" b="1"/>
                  <a:t>Shared ST Join</a:t>
                </a:r>
              </a:p>
            </p:txBody>
          </p:sp>
        </p:grpSp>
        <p:sp>
          <p:nvSpPr>
            <p:cNvPr id="796680" name="Text Box 8">
              <a:extLst>
                <a:ext uri="{FF2B5EF4-FFF2-40B4-BE49-F238E27FC236}">
                  <a16:creationId xmlns:a16="http://schemas.microsoft.com/office/drawing/2014/main" id="{D62B79E0-8DDC-DC48-81AC-9B7D11E23F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9" y="1089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800" i="1"/>
                <a:t>Q</a:t>
              </a:r>
              <a:r>
                <a:rPr lang="en-US" altLang="de-DE" sz="1800" i="1" baseline="-25000"/>
                <a:t>1</a:t>
              </a:r>
            </a:p>
          </p:txBody>
        </p:sp>
        <p:grpSp>
          <p:nvGrpSpPr>
            <p:cNvPr id="796801" name="Group 129">
              <a:extLst>
                <a:ext uri="{FF2B5EF4-FFF2-40B4-BE49-F238E27FC236}">
                  <a16:creationId xmlns:a16="http://schemas.microsoft.com/office/drawing/2014/main" id="{F17D89B9-E161-5A48-83A1-6BBE915DC8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3" y="1565"/>
              <a:ext cx="589" cy="212"/>
              <a:chOff x="3955" y="2413"/>
              <a:chExt cx="589" cy="212"/>
            </a:xfrm>
          </p:grpSpPr>
          <p:sp>
            <p:nvSpPr>
              <p:cNvPr id="796683" name="Oval 11">
                <a:extLst>
                  <a:ext uri="{FF2B5EF4-FFF2-40B4-BE49-F238E27FC236}">
                    <a16:creationId xmlns:a16="http://schemas.microsoft.com/office/drawing/2014/main" id="{0124F5C7-9B31-8440-84C7-90F21FB9E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5" y="2427"/>
                <a:ext cx="589" cy="182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6684" name="Text Box 12">
                <a:extLst>
                  <a:ext uri="{FF2B5EF4-FFF2-40B4-BE49-F238E27FC236}">
                    <a16:creationId xmlns:a16="http://schemas.microsoft.com/office/drawing/2014/main" id="{FDF5488E-2C01-7A4B-B304-5794D9A71C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63" y="2413"/>
                <a:ext cx="40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de-DE" sz="1600" b="1"/>
                  <a:t>Split</a:t>
                </a:r>
              </a:p>
            </p:txBody>
          </p:sp>
        </p:grpSp>
        <p:sp>
          <p:nvSpPr>
            <p:cNvPr id="796687" name="Line 15">
              <a:extLst>
                <a:ext uri="{FF2B5EF4-FFF2-40B4-BE49-F238E27FC236}">
                  <a16:creationId xmlns:a16="http://schemas.microsoft.com/office/drawing/2014/main" id="{7B4D18B3-EE90-C14E-B02D-C65F31621B2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2911878" flipH="1" flipV="1">
              <a:off x="4757" y="2146"/>
              <a:ext cx="5" cy="2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6689" name="Text Box 17">
              <a:extLst>
                <a:ext uri="{FF2B5EF4-FFF2-40B4-BE49-F238E27FC236}">
                  <a16:creationId xmlns:a16="http://schemas.microsoft.com/office/drawing/2014/main" id="{61173716-6765-DF4B-95CE-6CC611DFF1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8" y="1073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800" i="1"/>
                <a:t>Q</a:t>
              </a:r>
              <a:r>
                <a:rPr lang="en-US" altLang="de-DE" sz="1800" i="1" baseline="-25000"/>
                <a:t>2</a:t>
              </a:r>
            </a:p>
          </p:txBody>
        </p:sp>
        <p:sp>
          <p:nvSpPr>
            <p:cNvPr id="796693" name="Text Box 21">
              <a:extLst>
                <a:ext uri="{FF2B5EF4-FFF2-40B4-BE49-F238E27FC236}">
                  <a16:creationId xmlns:a16="http://schemas.microsoft.com/office/drawing/2014/main" id="{54545141-EC5B-6B43-8238-A5FFD60365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5" y="1065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800" i="1"/>
                <a:t>Q</a:t>
              </a:r>
              <a:r>
                <a:rPr lang="en-US" altLang="de-DE" sz="1800" i="1" baseline="-25000"/>
                <a:t>N</a:t>
              </a:r>
            </a:p>
          </p:txBody>
        </p:sp>
        <p:sp>
          <p:nvSpPr>
            <p:cNvPr id="796704" name="Text Box 32">
              <a:extLst>
                <a:ext uri="{FF2B5EF4-FFF2-40B4-BE49-F238E27FC236}">
                  <a16:creationId xmlns:a16="http://schemas.microsoft.com/office/drawing/2014/main" id="{6834A448-4389-9341-BBAD-B40928C83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8" y="846"/>
              <a:ext cx="27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de-DE" sz="2000">
                  <a:solidFill>
                    <a:schemeClr val="tx2"/>
                  </a:solidFill>
                </a:rPr>
                <a:t>One thread for all continuous queries</a:t>
              </a:r>
            </a:p>
          </p:txBody>
        </p:sp>
        <p:grpSp>
          <p:nvGrpSpPr>
            <p:cNvPr id="796794" name="Group 122">
              <a:extLst>
                <a:ext uri="{FF2B5EF4-FFF2-40B4-BE49-F238E27FC236}">
                  <a16:creationId xmlns:a16="http://schemas.microsoft.com/office/drawing/2014/main" id="{D705F56E-4619-E848-836E-218E43ED1F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2740"/>
              <a:ext cx="695" cy="402"/>
              <a:chOff x="4408" y="3372"/>
              <a:chExt cx="695" cy="402"/>
            </a:xfrm>
          </p:grpSpPr>
          <p:sp>
            <p:nvSpPr>
              <p:cNvPr id="796789" name="AutoShape 117">
                <a:extLst>
                  <a:ext uri="{FF2B5EF4-FFF2-40B4-BE49-F238E27FC236}">
                    <a16:creationId xmlns:a16="http://schemas.microsoft.com/office/drawing/2014/main" id="{334FD61B-AEF1-9843-97CC-B319E45E8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3372"/>
                <a:ext cx="530" cy="398"/>
              </a:xfrm>
              <a:prstGeom prst="can">
                <a:avLst>
                  <a:gd name="adj" fmla="val 29282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6790" name="Text Box 118">
                <a:extLst>
                  <a:ext uri="{FF2B5EF4-FFF2-40B4-BE49-F238E27FC236}">
                    <a16:creationId xmlns:a16="http://schemas.microsoft.com/office/drawing/2014/main" id="{65E8DAB8-5399-9949-B1F3-273588DAD0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08" y="3448"/>
                <a:ext cx="69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de-DE" sz="1400" b="1">
                    <a:solidFill>
                      <a:srgbClr val="003399"/>
                    </a:solidFill>
                  </a:rPr>
                  <a:t>ST Queries</a:t>
                </a:r>
              </a:p>
            </p:txBody>
          </p:sp>
        </p:grpSp>
        <p:sp>
          <p:nvSpPr>
            <p:cNvPr id="796799" name="Line 127">
              <a:extLst>
                <a:ext uri="{FF2B5EF4-FFF2-40B4-BE49-F238E27FC236}">
                  <a16:creationId xmlns:a16="http://schemas.microsoft.com/office/drawing/2014/main" id="{C11EFA8E-C9F5-E345-9BC2-4FCF1DF7E32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488122" flipH="1" flipV="1">
              <a:off x="3819" y="2150"/>
              <a:ext cx="5" cy="2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6800" name="Line 128">
              <a:extLst>
                <a:ext uri="{FF2B5EF4-FFF2-40B4-BE49-F238E27FC236}">
                  <a16:creationId xmlns:a16="http://schemas.microsoft.com/office/drawing/2014/main" id="{688B8849-CC3E-4548-9378-EDB210130C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63" y="1741"/>
              <a:ext cx="0" cy="1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6802" name="Line 130">
              <a:extLst>
                <a:ext uri="{FF2B5EF4-FFF2-40B4-BE49-F238E27FC236}">
                  <a16:creationId xmlns:a16="http://schemas.microsoft.com/office/drawing/2014/main" id="{80689F76-B192-8A4E-9874-85C99ED16A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32" y="1306"/>
              <a:ext cx="694" cy="2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6803" name="Text Box 131">
              <a:extLst>
                <a:ext uri="{FF2B5EF4-FFF2-40B4-BE49-F238E27FC236}">
                  <a16:creationId xmlns:a16="http://schemas.microsoft.com/office/drawing/2014/main" id="{9131D455-4708-ED40-A354-D8944A3173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9" y="957"/>
              <a:ext cx="45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de-DE" sz="3200" b="1">
                  <a:latin typeface="Garamond" panose="02020404030301010803" pitchFamily="18" charset="0"/>
                </a:rPr>
                <a:t>. . . </a:t>
              </a:r>
            </a:p>
          </p:txBody>
        </p:sp>
        <p:sp>
          <p:nvSpPr>
            <p:cNvPr id="796804" name="Line 132">
              <a:extLst>
                <a:ext uri="{FF2B5EF4-FFF2-40B4-BE49-F238E27FC236}">
                  <a16:creationId xmlns:a16="http://schemas.microsoft.com/office/drawing/2014/main" id="{6D06C79F-F2F1-C74D-859C-CB0EFD3385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50" y="1272"/>
              <a:ext cx="436" cy="2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6805" name="Line 133">
              <a:extLst>
                <a:ext uri="{FF2B5EF4-FFF2-40B4-BE49-F238E27FC236}">
                  <a16:creationId xmlns:a16="http://schemas.microsoft.com/office/drawing/2014/main" id="{DF561AAA-FA80-A840-8862-770978CC30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40" y="1296"/>
              <a:ext cx="202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6837" name="AutoShape 165">
              <a:extLst>
                <a:ext uri="{FF2B5EF4-FFF2-40B4-BE49-F238E27FC236}">
                  <a16:creationId xmlns:a16="http://schemas.microsoft.com/office/drawing/2014/main" id="{5252BFBE-E882-4448-838D-CE73DEDDE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" y="2732"/>
              <a:ext cx="530" cy="398"/>
            </a:xfrm>
            <a:prstGeom prst="can">
              <a:avLst>
                <a:gd name="adj" fmla="val 29282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6838" name="Text Box 166">
              <a:extLst>
                <a:ext uri="{FF2B5EF4-FFF2-40B4-BE49-F238E27FC236}">
                  <a16:creationId xmlns:a16="http://schemas.microsoft.com/office/drawing/2014/main" id="{CCEAF89D-2560-DA41-BCF5-43CE01040B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7" y="2808"/>
              <a:ext cx="695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de-DE" sz="1400" b="1">
                  <a:solidFill>
                    <a:srgbClr val="FFFF00"/>
                  </a:solidFill>
                </a:rPr>
                <a:t>Data Objects</a:t>
              </a:r>
            </a:p>
          </p:txBody>
        </p:sp>
        <p:grpSp>
          <p:nvGrpSpPr>
            <p:cNvPr id="796861" name="Group 189">
              <a:extLst>
                <a:ext uri="{FF2B5EF4-FFF2-40B4-BE49-F238E27FC236}">
                  <a16:creationId xmlns:a16="http://schemas.microsoft.com/office/drawing/2014/main" id="{37ADFDE5-2130-3C45-A3D3-5A82232CB2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4" y="2339"/>
              <a:ext cx="579" cy="432"/>
              <a:chOff x="3494" y="2411"/>
              <a:chExt cx="579" cy="432"/>
            </a:xfrm>
          </p:grpSpPr>
          <p:sp>
            <p:nvSpPr>
              <p:cNvPr id="796840" name="AutoShape 168">
                <a:extLst>
                  <a:ext uri="{FF2B5EF4-FFF2-40B4-BE49-F238E27FC236}">
                    <a16:creationId xmlns:a16="http://schemas.microsoft.com/office/drawing/2014/main" id="{ECFDA62C-292B-6D41-A4D0-C4121E20A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4" y="2411"/>
                <a:ext cx="579" cy="264"/>
              </a:xfrm>
              <a:prstGeom prst="triangle">
                <a:avLst>
                  <a:gd name="adj" fmla="val 50000"/>
                </a:avLst>
              </a:prstGeom>
              <a:solidFill>
                <a:srgbClr val="CCFFCC"/>
              </a:solidFill>
              <a:ln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6841" name="Text Box 169">
                <a:extLst>
                  <a:ext uri="{FF2B5EF4-FFF2-40B4-BE49-F238E27FC236}">
                    <a16:creationId xmlns:a16="http://schemas.microsoft.com/office/drawing/2014/main" id="{9EBEB81A-AC08-6D4C-873F-D77DD371CF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9" y="2414"/>
                <a:ext cx="50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de-DE" sz="1400" b="1">
                    <a:solidFill>
                      <a:schemeClr val="tx2"/>
                    </a:solidFill>
                  </a:rPr>
                  <a:t>D-</a:t>
                </a:r>
              </a:p>
            </p:txBody>
          </p:sp>
          <p:sp>
            <p:nvSpPr>
              <p:cNvPr id="796842" name="Line 170">
                <a:extLst>
                  <a:ext uri="{FF2B5EF4-FFF2-40B4-BE49-F238E27FC236}">
                    <a16:creationId xmlns:a16="http://schemas.microsoft.com/office/drawing/2014/main" id="{02BE2CAE-3AF5-004F-A851-614E87510B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66" y="2656"/>
                <a:ext cx="1" cy="1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6843" name="Text Box 171">
                <a:extLst>
                  <a:ext uri="{FF2B5EF4-FFF2-40B4-BE49-F238E27FC236}">
                    <a16:creationId xmlns:a16="http://schemas.microsoft.com/office/drawing/2014/main" id="{A1F00BC7-0AD3-7D42-9458-55C11CC0D2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1" y="2510"/>
                <a:ext cx="50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de-DE" sz="1400" b="1">
                    <a:solidFill>
                      <a:schemeClr val="tx2"/>
                    </a:solidFill>
                  </a:rPr>
                  <a:t>Index</a:t>
                </a:r>
              </a:p>
            </p:txBody>
          </p:sp>
        </p:grpSp>
        <p:grpSp>
          <p:nvGrpSpPr>
            <p:cNvPr id="796862" name="Group 190">
              <a:extLst>
                <a:ext uri="{FF2B5EF4-FFF2-40B4-BE49-F238E27FC236}">
                  <a16:creationId xmlns:a16="http://schemas.microsoft.com/office/drawing/2014/main" id="{6BD45AC7-0AA6-BA49-BFF5-4079D4B807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25" y="2334"/>
              <a:ext cx="579" cy="432"/>
              <a:chOff x="3494" y="2411"/>
              <a:chExt cx="579" cy="432"/>
            </a:xfrm>
          </p:grpSpPr>
          <p:sp>
            <p:nvSpPr>
              <p:cNvPr id="796863" name="AutoShape 191">
                <a:extLst>
                  <a:ext uri="{FF2B5EF4-FFF2-40B4-BE49-F238E27FC236}">
                    <a16:creationId xmlns:a16="http://schemas.microsoft.com/office/drawing/2014/main" id="{99D85495-D975-3C4F-AE5C-9D5C1446FD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4" y="2411"/>
                <a:ext cx="579" cy="264"/>
              </a:xfrm>
              <a:prstGeom prst="triangle">
                <a:avLst>
                  <a:gd name="adj" fmla="val 50000"/>
                </a:avLst>
              </a:prstGeom>
              <a:solidFill>
                <a:srgbClr val="CCFFCC"/>
              </a:solidFill>
              <a:ln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6864" name="Text Box 192">
                <a:extLst>
                  <a:ext uri="{FF2B5EF4-FFF2-40B4-BE49-F238E27FC236}">
                    <a16:creationId xmlns:a16="http://schemas.microsoft.com/office/drawing/2014/main" id="{51D84111-AD70-DC4F-9AF4-3667780D56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9" y="2414"/>
                <a:ext cx="50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de-DE" sz="1400" b="1">
                    <a:solidFill>
                      <a:schemeClr val="tx2"/>
                    </a:solidFill>
                  </a:rPr>
                  <a:t>Q-</a:t>
                </a:r>
              </a:p>
            </p:txBody>
          </p:sp>
          <p:sp>
            <p:nvSpPr>
              <p:cNvPr id="796865" name="Line 193">
                <a:extLst>
                  <a:ext uri="{FF2B5EF4-FFF2-40B4-BE49-F238E27FC236}">
                    <a16:creationId xmlns:a16="http://schemas.microsoft.com/office/drawing/2014/main" id="{A5AA96A5-7EC9-254F-AA1E-1518D8D6E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66" y="2656"/>
                <a:ext cx="1" cy="1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6866" name="Text Box 194">
                <a:extLst>
                  <a:ext uri="{FF2B5EF4-FFF2-40B4-BE49-F238E27FC236}">
                    <a16:creationId xmlns:a16="http://schemas.microsoft.com/office/drawing/2014/main" id="{857A8EE8-88DB-4148-B162-DD4862A944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1" y="2510"/>
                <a:ext cx="50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de-DE" sz="1400" b="1">
                    <a:solidFill>
                      <a:schemeClr val="tx2"/>
                    </a:solidFill>
                  </a:rPr>
                  <a:t>Index</a:t>
                </a:r>
              </a:p>
            </p:txBody>
          </p:sp>
        </p:grp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FD236F35-ECAF-9B45-839F-01F051E85A2A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77" name="Slide Number Placeholder 3">
            <a:extLst>
              <a:ext uri="{FF2B5EF4-FFF2-40B4-BE49-F238E27FC236}">
                <a16:creationId xmlns:a16="http://schemas.microsoft.com/office/drawing/2014/main" id="{69EC00D3-CAE6-9440-BA06-931F68CCD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66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968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9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9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8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>
            <a:extLst>
              <a:ext uri="{FF2B5EF4-FFF2-40B4-BE49-F238E27FC236}">
                <a16:creationId xmlns:a16="http://schemas.microsoft.com/office/drawing/2014/main" id="{5A97EFED-B653-DC4E-9CF8-5CE5CDAFE6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188914"/>
            <a:ext cx="7997825" cy="703262"/>
          </a:xfrm>
        </p:spPr>
        <p:txBody>
          <a:bodyPr/>
          <a:lstStyle/>
          <a:p>
            <a:r>
              <a:rPr lang="en-US" altLang="de-DE" sz="3800" dirty="0"/>
              <a:t>Location-aware Queries</a:t>
            </a:r>
          </a:p>
        </p:txBody>
      </p:sp>
      <p:sp>
        <p:nvSpPr>
          <p:cNvPr id="759826" name="Rectangle 18">
            <a:extLst>
              <a:ext uri="{FF2B5EF4-FFF2-40B4-BE49-F238E27FC236}">
                <a16:creationId xmlns:a16="http://schemas.microsoft.com/office/drawing/2014/main" id="{CB69EDDE-4197-1248-B889-3C873AE2C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565" y="1052736"/>
            <a:ext cx="6745677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en-US" altLang="de-DE" sz="1800" i="1" dirty="0">
                <a:solidFill>
                  <a:srgbClr val="081BFF"/>
                </a:solidFill>
              </a:rPr>
              <a:t>Continuously report the number of cars on freeway 71-75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1800" i="1" dirty="0">
                <a:solidFill>
                  <a:srgbClr val="000099"/>
                </a:solidFill>
              </a:rPr>
              <a:t>Type:</a:t>
            </a:r>
            <a:r>
              <a:rPr lang="en-US" altLang="de-DE" sz="1800" dirty="0"/>
              <a:t> Range query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1800" i="1" dirty="0">
                <a:solidFill>
                  <a:srgbClr val="000099"/>
                </a:solidFill>
              </a:rPr>
              <a:t>Time:</a:t>
            </a:r>
            <a:r>
              <a:rPr lang="en-US" altLang="de-DE" sz="1800" dirty="0"/>
              <a:t> Present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1800" i="1" dirty="0">
                <a:solidFill>
                  <a:srgbClr val="000099"/>
                </a:solidFill>
              </a:rPr>
              <a:t>Duration:</a:t>
            </a:r>
            <a:r>
              <a:rPr lang="en-US" altLang="de-DE" sz="1800" dirty="0"/>
              <a:t> </a:t>
            </a:r>
            <a:r>
              <a:rPr lang="en-US" altLang="de-DE" sz="1800" b="1" dirty="0">
                <a:solidFill>
                  <a:srgbClr val="FF0000"/>
                </a:solidFill>
              </a:rPr>
              <a:t>Continuous</a:t>
            </a:r>
          </a:p>
        </p:txBody>
      </p:sp>
      <p:grpSp>
        <p:nvGrpSpPr>
          <p:cNvPr id="759837" name="Group 29">
            <a:extLst>
              <a:ext uri="{FF2B5EF4-FFF2-40B4-BE49-F238E27FC236}">
                <a16:creationId xmlns:a16="http://schemas.microsoft.com/office/drawing/2014/main" id="{7EBE0361-F554-184A-97EF-3C73955D4038}"/>
              </a:ext>
            </a:extLst>
          </p:cNvPr>
          <p:cNvGrpSpPr>
            <a:grpSpLocks/>
          </p:cNvGrpSpPr>
          <p:nvPr/>
        </p:nvGrpSpPr>
        <p:grpSpPr bwMode="auto">
          <a:xfrm>
            <a:off x="568565" y="2413223"/>
            <a:ext cx="8323264" cy="1373188"/>
            <a:chOff x="1607" y="1634"/>
            <a:chExt cx="5243" cy="865"/>
          </a:xfrm>
        </p:grpSpPr>
        <p:sp>
          <p:nvSpPr>
            <p:cNvPr id="759827" name="Rectangle 19">
              <a:extLst>
                <a:ext uri="{FF2B5EF4-FFF2-40B4-BE49-F238E27FC236}">
                  <a16:creationId xmlns:a16="http://schemas.microsoft.com/office/drawing/2014/main" id="{F95DD92B-825F-B345-A048-063976D8D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7" y="1634"/>
              <a:ext cx="3977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>
                <a:buClr>
                  <a:schemeClr val="tx1"/>
                </a:buClr>
                <a:buSzPct val="100000"/>
                <a:buNone/>
              </a:pPr>
              <a:r>
                <a:rPr lang="en-US" altLang="de-DE" sz="1800" i="1" dirty="0">
                  <a:solidFill>
                    <a:srgbClr val="081BFF"/>
                  </a:solidFill>
                </a:rPr>
                <a:t>What are my nearest McDonalds for the next hour?</a:t>
              </a:r>
            </a:p>
            <a:p>
              <a:pPr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altLang="de-DE" sz="1800" i="1" dirty="0">
                  <a:solidFill>
                    <a:srgbClr val="000099"/>
                  </a:solidFill>
                </a:rPr>
                <a:t>Type:</a:t>
              </a:r>
              <a:r>
                <a:rPr lang="en-US" altLang="de-DE" sz="1800" dirty="0"/>
                <a:t> Nearest-neighbor query</a:t>
              </a:r>
            </a:p>
            <a:p>
              <a:pPr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altLang="de-DE" sz="1800" i="1" dirty="0">
                  <a:solidFill>
                    <a:srgbClr val="000099"/>
                  </a:solidFill>
                </a:rPr>
                <a:t>Time:</a:t>
              </a:r>
              <a:r>
                <a:rPr lang="en-US" altLang="de-DE" sz="1800" dirty="0"/>
                <a:t> </a:t>
              </a:r>
              <a:r>
                <a:rPr lang="en-US" altLang="de-DE" sz="1800" b="1" dirty="0"/>
                <a:t>Future</a:t>
              </a:r>
            </a:p>
            <a:p>
              <a:pPr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altLang="de-DE" sz="1800" i="1" dirty="0">
                  <a:solidFill>
                    <a:srgbClr val="000099"/>
                  </a:solidFill>
                </a:rPr>
                <a:t>Duration:</a:t>
              </a:r>
              <a:r>
                <a:rPr lang="en-US" altLang="de-DE" sz="1800" dirty="0"/>
                <a:t> </a:t>
              </a:r>
              <a:r>
                <a:rPr lang="en-US" altLang="de-DE" sz="1800" b="1" dirty="0">
                  <a:solidFill>
                    <a:srgbClr val="FF0000"/>
                  </a:solidFill>
                </a:rPr>
                <a:t>Continuous</a:t>
              </a:r>
              <a:r>
                <a:rPr lang="en-US" altLang="de-DE" sz="1800" dirty="0"/>
                <a:t> / </a:t>
              </a:r>
              <a:r>
                <a:rPr lang="en-US" altLang="de-DE" sz="1800" b="1" dirty="0">
                  <a:solidFill>
                    <a:srgbClr val="00B050"/>
                  </a:solidFill>
                </a:rPr>
                <a:t>Snapshot</a:t>
              </a:r>
            </a:p>
          </p:txBody>
        </p:sp>
        <p:sp>
          <p:nvSpPr>
            <p:cNvPr id="759828" name="Rectangle 20">
              <a:extLst>
                <a:ext uri="{FF2B5EF4-FFF2-40B4-BE49-F238E27FC236}">
                  <a16:creationId xmlns:a16="http://schemas.microsoft.com/office/drawing/2014/main" id="{EF7E4FFD-E6DE-974C-8156-DF09273ED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1953"/>
              <a:ext cx="2700" cy="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altLang="de-DE" sz="1800" i="1" dirty="0">
                  <a:solidFill>
                    <a:srgbClr val="000099"/>
                  </a:solidFill>
                </a:rPr>
                <a:t>Query:</a:t>
              </a:r>
              <a:r>
                <a:rPr lang="en-US" altLang="de-DE" sz="1800" dirty="0"/>
                <a:t> Moving (reference rectangle)</a:t>
              </a:r>
            </a:p>
            <a:p>
              <a:pPr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altLang="de-DE" sz="1800" i="1" dirty="0">
                  <a:solidFill>
                    <a:srgbClr val="000099"/>
                  </a:solidFill>
                </a:rPr>
                <a:t>Objects:</a:t>
              </a:r>
              <a:r>
                <a:rPr lang="en-US" altLang="de-DE" sz="1800" dirty="0"/>
                <a:t> Stationary (McDonalds)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2553975-C3A3-E446-B71D-6248FC0A0A0E}"/>
              </a:ext>
            </a:extLst>
          </p:cNvPr>
          <p:cNvGrpSpPr/>
          <p:nvPr/>
        </p:nvGrpSpPr>
        <p:grpSpPr>
          <a:xfrm>
            <a:off x="544752" y="3735611"/>
            <a:ext cx="7872685" cy="1373187"/>
            <a:chOff x="1019795" y="3735611"/>
            <a:chExt cx="7872685" cy="1373187"/>
          </a:xfrm>
        </p:grpSpPr>
        <p:sp>
          <p:nvSpPr>
            <p:cNvPr id="759831" name="Rectangle 23">
              <a:extLst>
                <a:ext uri="{FF2B5EF4-FFF2-40B4-BE49-F238E27FC236}">
                  <a16:creationId xmlns:a16="http://schemas.microsoft.com/office/drawing/2014/main" id="{22625CB0-7F54-8840-B646-E46A83719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795" y="3735611"/>
              <a:ext cx="6616699" cy="1373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>
                <a:buClr>
                  <a:schemeClr val="tx1"/>
                </a:buClr>
                <a:buSzPct val="100000"/>
                <a:buNone/>
              </a:pPr>
              <a:r>
                <a:rPr lang="en-US" altLang="de-DE" sz="1800" i="1" dirty="0">
                  <a:solidFill>
                    <a:srgbClr val="081BFF"/>
                  </a:solidFill>
                </a:rPr>
                <a:t>Send E-coupons to all cars that I am their nearest gas station</a:t>
              </a:r>
            </a:p>
            <a:p>
              <a:pPr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altLang="de-DE" sz="1800" i="1" dirty="0">
                  <a:solidFill>
                    <a:srgbClr val="000099"/>
                  </a:solidFill>
                </a:rPr>
                <a:t>Type:</a:t>
              </a:r>
              <a:r>
                <a:rPr lang="en-US" altLang="de-DE" sz="1800" dirty="0"/>
                <a:t> Reverse NN query</a:t>
              </a:r>
            </a:p>
            <a:p>
              <a:pPr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altLang="de-DE" sz="1800" i="1" dirty="0">
                  <a:solidFill>
                    <a:srgbClr val="000099"/>
                  </a:solidFill>
                </a:rPr>
                <a:t>Time:</a:t>
              </a:r>
              <a:r>
                <a:rPr lang="en-US" altLang="de-DE" sz="1800" dirty="0"/>
                <a:t> </a:t>
              </a:r>
              <a:r>
                <a:rPr lang="en-US" altLang="de-DE" sz="1800" b="1" dirty="0"/>
                <a:t>Present</a:t>
              </a:r>
            </a:p>
            <a:p>
              <a:pPr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altLang="de-DE" sz="1800" i="1" dirty="0">
                  <a:solidFill>
                    <a:srgbClr val="000099"/>
                  </a:solidFill>
                </a:rPr>
                <a:t>Duration:</a:t>
              </a:r>
              <a:r>
                <a:rPr lang="en-US" altLang="de-DE" sz="1800" dirty="0"/>
                <a:t> </a:t>
              </a:r>
              <a:r>
                <a:rPr lang="en-US" altLang="de-DE" sz="1800" b="1" dirty="0">
                  <a:solidFill>
                    <a:srgbClr val="00B050"/>
                  </a:solidFill>
                </a:rPr>
                <a:t>Snapshot</a:t>
              </a:r>
              <a:r>
                <a:rPr lang="en-US" altLang="de-DE" sz="1800" dirty="0"/>
                <a:t> </a:t>
              </a:r>
            </a:p>
          </p:txBody>
        </p:sp>
        <p:sp>
          <p:nvSpPr>
            <p:cNvPr id="759832" name="Rectangle 24">
              <a:extLst>
                <a:ext uri="{FF2B5EF4-FFF2-40B4-BE49-F238E27FC236}">
                  <a16:creationId xmlns:a16="http://schemas.microsoft.com/office/drawing/2014/main" id="{FEC324E6-3220-E045-84F0-110A236A0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1290" y="4157886"/>
              <a:ext cx="3811190" cy="814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altLang="de-DE" sz="1800" i="1" dirty="0">
                  <a:solidFill>
                    <a:srgbClr val="000099"/>
                  </a:solidFill>
                </a:rPr>
                <a:t>Query:</a:t>
              </a:r>
              <a:r>
                <a:rPr lang="en-US" altLang="de-DE" sz="1800" dirty="0"/>
                <a:t> Stationary (gas station)</a:t>
              </a:r>
            </a:p>
            <a:p>
              <a:pPr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altLang="de-DE" sz="1800" i="1" dirty="0">
                  <a:solidFill>
                    <a:srgbClr val="000099"/>
                  </a:solidFill>
                </a:rPr>
                <a:t>Objects:</a:t>
              </a:r>
              <a:r>
                <a:rPr lang="en-US" altLang="de-DE" sz="1800" dirty="0"/>
                <a:t> Moving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0623050-D244-6A44-AC13-8452A67F8708}"/>
              </a:ext>
            </a:extLst>
          </p:cNvPr>
          <p:cNvGrpSpPr/>
          <p:nvPr/>
        </p:nvGrpSpPr>
        <p:grpSpPr>
          <a:xfrm>
            <a:off x="539552" y="5019898"/>
            <a:ext cx="7133259" cy="1373188"/>
            <a:chOff x="1014595" y="5019898"/>
            <a:chExt cx="7133259" cy="1373188"/>
          </a:xfrm>
        </p:grpSpPr>
        <p:sp>
          <p:nvSpPr>
            <p:cNvPr id="759834" name="Rectangle 26">
              <a:extLst>
                <a:ext uri="{FF2B5EF4-FFF2-40B4-BE49-F238E27FC236}">
                  <a16:creationId xmlns:a16="http://schemas.microsoft.com/office/drawing/2014/main" id="{2A4B7E23-5781-C74B-A74B-A4A5B337B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595" y="5019898"/>
              <a:ext cx="7133259" cy="137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>
                <a:buClr>
                  <a:schemeClr val="tx1"/>
                </a:buClr>
                <a:buSzPct val="100000"/>
                <a:buNone/>
              </a:pPr>
              <a:r>
                <a:rPr lang="en-US" altLang="de-DE" sz="1800" i="1" dirty="0">
                  <a:solidFill>
                    <a:srgbClr val="081BFF"/>
                  </a:solidFill>
                </a:rPr>
                <a:t>What was the closest distance between Taxi A &amp; me yesterday?</a:t>
              </a:r>
            </a:p>
            <a:p>
              <a:pPr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altLang="de-DE" sz="1800" i="1" dirty="0">
                  <a:solidFill>
                    <a:srgbClr val="000099"/>
                  </a:solidFill>
                </a:rPr>
                <a:t>Type:</a:t>
              </a:r>
              <a:r>
                <a:rPr lang="en-US" altLang="de-DE" sz="1800" dirty="0"/>
                <a:t> Closest-point query</a:t>
              </a:r>
            </a:p>
            <a:p>
              <a:pPr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altLang="de-DE" sz="1800" i="1" dirty="0">
                  <a:solidFill>
                    <a:srgbClr val="000099"/>
                  </a:solidFill>
                </a:rPr>
                <a:t>Time:</a:t>
              </a:r>
              <a:r>
                <a:rPr lang="en-US" altLang="de-DE" sz="1800" dirty="0"/>
                <a:t> </a:t>
              </a:r>
              <a:r>
                <a:rPr lang="en-US" altLang="de-DE" sz="1800" b="1" dirty="0"/>
                <a:t>Past</a:t>
              </a:r>
            </a:p>
            <a:p>
              <a:pPr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altLang="de-DE" sz="1800" i="1" dirty="0">
                  <a:solidFill>
                    <a:srgbClr val="000099"/>
                  </a:solidFill>
                </a:rPr>
                <a:t>Duration:</a:t>
              </a:r>
              <a:r>
                <a:rPr lang="en-US" altLang="de-DE" sz="1800" dirty="0"/>
                <a:t> </a:t>
              </a:r>
              <a:r>
                <a:rPr lang="en-US" altLang="de-DE" sz="1800" b="1" dirty="0">
                  <a:solidFill>
                    <a:srgbClr val="00B050"/>
                  </a:solidFill>
                </a:rPr>
                <a:t>Snapshot</a:t>
              </a:r>
              <a:r>
                <a:rPr lang="en-US" altLang="de-DE" sz="1800" dirty="0"/>
                <a:t> </a:t>
              </a:r>
            </a:p>
          </p:txBody>
        </p:sp>
        <p:sp>
          <p:nvSpPr>
            <p:cNvPr id="759835" name="Rectangle 27">
              <a:extLst>
                <a:ext uri="{FF2B5EF4-FFF2-40B4-BE49-F238E27FC236}">
                  <a16:creationId xmlns:a16="http://schemas.microsoft.com/office/drawing/2014/main" id="{2D482D86-1194-5D40-8620-47C978E05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056" y="5505673"/>
              <a:ext cx="2713229" cy="814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altLang="de-DE" sz="1800" i="1" dirty="0">
                  <a:solidFill>
                    <a:srgbClr val="000099"/>
                  </a:solidFill>
                </a:rPr>
                <a:t>Query:</a:t>
              </a:r>
              <a:r>
                <a:rPr lang="en-US" altLang="de-DE" sz="1800" dirty="0"/>
                <a:t> Moving</a:t>
              </a:r>
            </a:p>
            <a:p>
              <a:pPr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altLang="de-DE" sz="1800" i="1" dirty="0">
                  <a:solidFill>
                    <a:srgbClr val="000099"/>
                  </a:solidFill>
                </a:rPr>
                <a:t>Objects:</a:t>
              </a:r>
              <a:r>
                <a:rPr lang="en-US" altLang="de-DE" sz="1800" dirty="0"/>
                <a:t> Moving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B709E5F-5A42-3C45-B4CF-73DEB20A5D80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C9F743-EC14-414F-AB9B-15CC150BA07D}"/>
              </a:ext>
            </a:extLst>
          </p:cNvPr>
          <p:cNvSpPr txBox="1"/>
          <p:nvPr/>
        </p:nvSpPr>
        <p:spPr>
          <a:xfrm>
            <a:off x="9368852" y="47818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A82A80-F991-404E-9C02-E037F518C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8096" y="1556792"/>
            <a:ext cx="2659062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1800" i="1" dirty="0">
                <a:solidFill>
                  <a:srgbClr val="000099"/>
                </a:solidFill>
              </a:rPr>
              <a:t>Query:</a:t>
            </a:r>
            <a:r>
              <a:rPr lang="en-US" altLang="de-DE" sz="1800" dirty="0"/>
              <a:t> Stationary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1800" i="1" dirty="0">
                <a:solidFill>
                  <a:srgbClr val="000099"/>
                </a:solidFill>
              </a:rPr>
              <a:t>Objects:</a:t>
            </a:r>
            <a:r>
              <a:rPr lang="en-US" altLang="de-DE" sz="1800" dirty="0"/>
              <a:t> Moving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927FE699-CFC5-8446-8063-2AB037380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40099A-8952-9945-9CCA-714CA7E98A42}"/>
              </a:ext>
            </a:extLst>
          </p:cNvPr>
          <p:cNvSpPr txBox="1"/>
          <p:nvPr/>
        </p:nvSpPr>
        <p:spPr>
          <a:xfrm>
            <a:off x="-892366" y="29415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7580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9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>
            <a:extLst>
              <a:ext uri="{FF2B5EF4-FFF2-40B4-BE49-F238E27FC236}">
                <a16:creationId xmlns:a16="http://schemas.microsoft.com/office/drawing/2014/main" id="{C3BD79A8-4CBF-BB4B-8FA2-F8533B1891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046" y="260648"/>
            <a:ext cx="8934450" cy="838200"/>
          </a:xfrm>
          <a:noFill/>
          <a:ln/>
        </p:spPr>
        <p:txBody>
          <a:bodyPr/>
          <a:lstStyle/>
          <a:p>
            <a:pPr algn="ctr"/>
            <a:r>
              <a:rPr lang="en-US" altLang="de-DE" sz="2800" dirty="0"/>
              <a:t> Location-aware Data Stream Management Systems</a:t>
            </a:r>
          </a:p>
        </p:txBody>
      </p:sp>
      <p:sp>
        <p:nvSpPr>
          <p:cNvPr id="805892" name="Rectangle 4">
            <a:extLst>
              <a:ext uri="{FF2B5EF4-FFF2-40B4-BE49-F238E27FC236}">
                <a16:creationId xmlns:a16="http://schemas.microsoft.com/office/drawing/2014/main" id="{78FDB244-00A7-2549-A553-9DFDCDB475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14988" y="2097088"/>
            <a:ext cx="2736850" cy="1914525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05893" name="Rectangle 5">
            <a:extLst>
              <a:ext uri="{FF2B5EF4-FFF2-40B4-BE49-F238E27FC236}">
                <a16:creationId xmlns:a16="http://schemas.microsoft.com/office/drawing/2014/main" id="{16E1E34C-2172-FC40-AB8C-91742DB72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2500313"/>
            <a:ext cx="1943100" cy="1117600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05894" name="Oval 6">
            <a:extLst>
              <a:ext uri="{FF2B5EF4-FFF2-40B4-BE49-F238E27FC236}">
                <a16:creationId xmlns:a16="http://schemas.microsoft.com/office/drawing/2014/main" id="{C9AB82D4-1D59-2441-943A-E683E5ECAD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5250" y="3335338"/>
            <a:ext cx="136525" cy="136525"/>
          </a:xfrm>
          <a:prstGeom prst="ellipse">
            <a:avLst/>
          </a:prstGeom>
          <a:solidFill>
            <a:srgbClr val="FF99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05895" name="Oval 7">
            <a:extLst>
              <a:ext uri="{FF2B5EF4-FFF2-40B4-BE49-F238E27FC236}">
                <a16:creationId xmlns:a16="http://schemas.microsoft.com/office/drawing/2014/main" id="{2E5872CC-095B-B54C-83A0-517D14CE09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88013" y="3716338"/>
            <a:ext cx="136525" cy="136525"/>
          </a:xfrm>
          <a:prstGeom prst="ellipse">
            <a:avLst/>
          </a:prstGeom>
          <a:solidFill>
            <a:srgbClr val="00FF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05896" name="Oval 8">
            <a:extLst>
              <a:ext uri="{FF2B5EF4-FFF2-40B4-BE49-F238E27FC236}">
                <a16:creationId xmlns:a16="http://schemas.microsoft.com/office/drawing/2014/main" id="{FBD92322-0F0D-B04F-96BB-7D0AB096A1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29238" y="3040063"/>
            <a:ext cx="136525" cy="136525"/>
          </a:xfrm>
          <a:prstGeom prst="ellipse">
            <a:avLst/>
          </a:prstGeom>
          <a:solidFill>
            <a:srgbClr val="99CCFF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05897" name="Oval 9">
            <a:extLst>
              <a:ext uri="{FF2B5EF4-FFF2-40B4-BE49-F238E27FC236}">
                <a16:creationId xmlns:a16="http://schemas.microsoft.com/office/drawing/2014/main" id="{5E065E8C-C3AC-3B44-B5E7-D124358ABB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93063" y="2600325"/>
            <a:ext cx="136525" cy="136525"/>
          </a:xfrm>
          <a:prstGeom prst="ellipse">
            <a:avLst/>
          </a:prstGeom>
          <a:solidFill>
            <a:srgbClr val="0000FF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05898" name="Oval 10">
            <a:extLst>
              <a:ext uri="{FF2B5EF4-FFF2-40B4-BE49-F238E27FC236}">
                <a16:creationId xmlns:a16="http://schemas.microsoft.com/office/drawing/2014/main" id="{A3DBBDCC-AA91-484F-9292-2621F21856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72338" y="3184525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805899" name="Group 11">
            <a:extLst>
              <a:ext uri="{FF2B5EF4-FFF2-40B4-BE49-F238E27FC236}">
                <a16:creationId xmlns:a16="http://schemas.microsoft.com/office/drawing/2014/main" id="{70046B4D-10F4-A941-BF50-5E1960393431}"/>
              </a:ext>
            </a:extLst>
          </p:cNvPr>
          <p:cNvGrpSpPr>
            <a:grpSpLocks/>
          </p:cNvGrpSpPr>
          <p:nvPr/>
        </p:nvGrpSpPr>
        <p:grpSpPr bwMode="auto">
          <a:xfrm>
            <a:off x="5256213" y="2981325"/>
            <a:ext cx="287337" cy="250825"/>
            <a:chOff x="2676" y="1684"/>
            <a:chExt cx="91" cy="91"/>
          </a:xfrm>
        </p:grpSpPr>
        <p:sp>
          <p:nvSpPr>
            <p:cNvPr id="805900" name="Line 12">
              <a:extLst>
                <a:ext uri="{FF2B5EF4-FFF2-40B4-BE49-F238E27FC236}">
                  <a16:creationId xmlns:a16="http://schemas.microsoft.com/office/drawing/2014/main" id="{FE436F96-187C-9949-99F4-FC053048E5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76" y="1684"/>
              <a:ext cx="91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5901" name="Line 13">
              <a:extLst>
                <a:ext uri="{FF2B5EF4-FFF2-40B4-BE49-F238E27FC236}">
                  <a16:creationId xmlns:a16="http://schemas.microsoft.com/office/drawing/2014/main" id="{D0A7EED3-FA58-C649-BE85-92AFAD9246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675" y="1685"/>
              <a:ext cx="91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805902" name="Group 14">
            <a:extLst>
              <a:ext uri="{FF2B5EF4-FFF2-40B4-BE49-F238E27FC236}">
                <a16:creationId xmlns:a16="http://schemas.microsoft.com/office/drawing/2014/main" id="{301E1179-9216-CE4A-B5AC-9CC3D6E7B557}"/>
              </a:ext>
            </a:extLst>
          </p:cNvPr>
          <p:cNvGrpSpPr>
            <a:grpSpLocks/>
          </p:cNvGrpSpPr>
          <p:nvPr/>
        </p:nvGrpSpPr>
        <p:grpSpPr bwMode="auto">
          <a:xfrm>
            <a:off x="7200900" y="4149725"/>
            <a:ext cx="287338" cy="250825"/>
            <a:chOff x="2676" y="1684"/>
            <a:chExt cx="91" cy="91"/>
          </a:xfrm>
        </p:grpSpPr>
        <p:sp>
          <p:nvSpPr>
            <p:cNvPr id="805903" name="Line 15">
              <a:extLst>
                <a:ext uri="{FF2B5EF4-FFF2-40B4-BE49-F238E27FC236}">
                  <a16:creationId xmlns:a16="http://schemas.microsoft.com/office/drawing/2014/main" id="{F709F1F0-DC6C-424A-A236-E15899E4DC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76" y="1684"/>
              <a:ext cx="91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5904" name="Line 16">
              <a:extLst>
                <a:ext uri="{FF2B5EF4-FFF2-40B4-BE49-F238E27FC236}">
                  <a16:creationId xmlns:a16="http://schemas.microsoft.com/office/drawing/2014/main" id="{89C204DC-71FA-0449-8D6D-71680C3D377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675" y="1685"/>
              <a:ext cx="91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805905" name="Group 17">
            <a:extLst>
              <a:ext uri="{FF2B5EF4-FFF2-40B4-BE49-F238E27FC236}">
                <a16:creationId xmlns:a16="http://schemas.microsoft.com/office/drawing/2014/main" id="{F7E77BC9-0721-4048-8F1E-846865D431EC}"/>
              </a:ext>
            </a:extLst>
          </p:cNvPr>
          <p:cNvGrpSpPr>
            <a:grpSpLocks/>
          </p:cNvGrpSpPr>
          <p:nvPr/>
        </p:nvGrpSpPr>
        <p:grpSpPr bwMode="auto">
          <a:xfrm>
            <a:off x="5614988" y="3646488"/>
            <a:ext cx="287337" cy="250825"/>
            <a:chOff x="2676" y="1684"/>
            <a:chExt cx="91" cy="91"/>
          </a:xfrm>
        </p:grpSpPr>
        <p:sp>
          <p:nvSpPr>
            <p:cNvPr id="805906" name="Line 18">
              <a:extLst>
                <a:ext uri="{FF2B5EF4-FFF2-40B4-BE49-F238E27FC236}">
                  <a16:creationId xmlns:a16="http://schemas.microsoft.com/office/drawing/2014/main" id="{3729D5F8-4670-2D4E-83CB-46AB933574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76" y="1684"/>
              <a:ext cx="91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5907" name="Line 19">
              <a:extLst>
                <a:ext uri="{FF2B5EF4-FFF2-40B4-BE49-F238E27FC236}">
                  <a16:creationId xmlns:a16="http://schemas.microsoft.com/office/drawing/2014/main" id="{AA147F89-0E63-4B4E-9718-D63232DCBD1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675" y="1685"/>
              <a:ext cx="91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805908" name="Group 20">
            <a:extLst>
              <a:ext uri="{FF2B5EF4-FFF2-40B4-BE49-F238E27FC236}">
                <a16:creationId xmlns:a16="http://schemas.microsoft.com/office/drawing/2014/main" id="{F46DD3A3-87D6-5A4A-8D90-BE879B1ACEE7}"/>
              </a:ext>
            </a:extLst>
          </p:cNvPr>
          <p:cNvGrpSpPr>
            <a:grpSpLocks/>
          </p:cNvGrpSpPr>
          <p:nvPr/>
        </p:nvGrpSpPr>
        <p:grpSpPr bwMode="auto">
          <a:xfrm>
            <a:off x="7524750" y="1341438"/>
            <a:ext cx="1212850" cy="609600"/>
            <a:chOff x="4740" y="845"/>
            <a:chExt cx="764" cy="384"/>
          </a:xfrm>
        </p:grpSpPr>
        <p:sp>
          <p:nvSpPr>
            <p:cNvPr id="805909" name="AutoShape 21">
              <a:extLst>
                <a:ext uri="{FF2B5EF4-FFF2-40B4-BE49-F238E27FC236}">
                  <a16:creationId xmlns:a16="http://schemas.microsoft.com/office/drawing/2014/main" id="{5D464CCE-30B0-EF4A-8CA0-B4703D2FE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8" y="845"/>
              <a:ext cx="635" cy="384"/>
            </a:xfrm>
            <a:prstGeom prst="wedgeEllipseCallout">
              <a:avLst>
                <a:gd name="adj1" fmla="val -60866"/>
                <a:gd name="adj2" fmla="val 97134"/>
              </a:avLst>
            </a:prstGeom>
            <a:solidFill>
              <a:srgbClr val="DCDCDC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/>
              <a:endParaRPr lang="de-DE" altLang="de-DE" sz="1800">
                <a:latin typeface="Garamond" panose="02020404030301010803" pitchFamily="18" charset="0"/>
              </a:endParaRPr>
            </a:p>
          </p:txBody>
        </p:sp>
        <p:sp>
          <p:nvSpPr>
            <p:cNvPr id="805910" name="Text Box 22">
              <a:extLst>
                <a:ext uri="{FF2B5EF4-FFF2-40B4-BE49-F238E27FC236}">
                  <a16:creationId xmlns:a16="http://schemas.microsoft.com/office/drawing/2014/main" id="{993CE844-71C0-8848-9D5E-6C7C429904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0" y="860"/>
              <a:ext cx="76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de-DE" sz="1600"/>
                <a:t>Cache Area</a:t>
              </a:r>
            </a:p>
          </p:txBody>
        </p:sp>
      </p:grpSp>
      <p:sp>
        <p:nvSpPr>
          <p:cNvPr id="805911" name="Oval 23">
            <a:extLst>
              <a:ext uri="{FF2B5EF4-FFF2-40B4-BE49-F238E27FC236}">
                <a16:creationId xmlns:a16="http://schemas.microsoft.com/office/drawing/2014/main" id="{825279DB-DB36-7C48-BD4C-179FEFAC67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11975" y="2744788"/>
            <a:ext cx="136525" cy="136525"/>
          </a:xfrm>
          <a:prstGeom prst="ellipse">
            <a:avLst/>
          </a:prstGeom>
          <a:solidFill>
            <a:srgbClr val="FF00FF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05912" name="Rectangle 24">
            <a:extLst>
              <a:ext uri="{FF2B5EF4-FFF2-40B4-BE49-F238E27FC236}">
                <a16:creationId xmlns:a16="http://schemas.microsoft.com/office/drawing/2014/main" id="{F374C722-91A1-314B-9F02-508D9EB42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1617663"/>
            <a:ext cx="4356100" cy="21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>
                <a:latin typeface="+mn-lt"/>
              </a:rPr>
              <a:t>Only </a:t>
            </a:r>
            <a:r>
              <a:rPr lang="en-US" altLang="de-DE" sz="2200" i="1">
                <a:solidFill>
                  <a:schemeClr val="tx2"/>
                </a:solidFill>
                <a:latin typeface="+mn-lt"/>
              </a:rPr>
              <a:t>significant</a:t>
            </a:r>
            <a:r>
              <a:rPr lang="en-US" altLang="de-DE" sz="2200">
                <a:latin typeface="+mn-lt"/>
              </a:rPr>
              <a:t> objects are stored in-memory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altLang="de-DE" sz="2200">
              <a:latin typeface="+mn-lt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>
                <a:latin typeface="+mn-lt"/>
              </a:rPr>
              <a:t>An object is considered </a:t>
            </a:r>
            <a:r>
              <a:rPr lang="en-US" altLang="de-DE" sz="2200" i="1">
                <a:solidFill>
                  <a:schemeClr val="tx2"/>
                </a:solidFill>
                <a:latin typeface="+mn-lt"/>
              </a:rPr>
              <a:t>significant</a:t>
            </a:r>
            <a:r>
              <a:rPr lang="en-US" altLang="de-DE" sz="2200">
                <a:latin typeface="+mn-lt"/>
              </a:rPr>
              <a:t> if it is either in the query area or the cache area</a:t>
            </a:r>
          </a:p>
        </p:txBody>
      </p:sp>
      <p:sp>
        <p:nvSpPr>
          <p:cNvPr id="805913" name="Rectangle 25">
            <a:extLst>
              <a:ext uri="{FF2B5EF4-FFF2-40B4-BE49-F238E27FC236}">
                <a16:creationId xmlns:a16="http://schemas.microsoft.com/office/drawing/2014/main" id="{1ECE1F7F-8DF5-4B48-8567-288480C2F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4589463"/>
            <a:ext cx="8208962" cy="157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>
                <a:latin typeface="+mn-lt"/>
              </a:rPr>
              <a:t>Due to the query and object movements, a stored object may become </a:t>
            </a:r>
            <a:r>
              <a:rPr lang="en-US" altLang="de-DE" sz="2200" i="1">
                <a:solidFill>
                  <a:srgbClr val="0000FF"/>
                </a:solidFill>
                <a:latin typeface="+mn-lt"/>
              </a:rPr>
              <a:t>insignificant</a:t>
            </a:r>
            <a:r>
              <a:rPr lang="en-US" altLang="de-DE" sz="2200">
                <a:latin typeface="+mn-lt"/>
              </a:rPr>
              <a:t> at any time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altLang="de-DE" sz="2200">
              <a:latin typeface="+mn-lt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>
                <a:latin typeface="+mn-lt"/>
              </a:rPr>
              <a:t>Larger cache area indicates more storage overhead and more accurate answer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altLang="de-DE" sz="2200">
              <a:latin typeface="+mn-lt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altLang="de-DE" sz="2200">
              <a:latin typeface="+mn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B9C7B6-4FE3-714D-92B8-CC804A4C7E85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EBBEFB76-1752-BF48-9209-374E103DDDAE}"/>
              </a:ext>
            </a:extLst>
          </p:cNvPr>
          <p:cNvSpPr txBox="1">
            <a:spLocks/>
          </p:cNvSpPr>
          <p:nvPr/>
        </p:nvSpPr>
        <p:spPr>
          <a:xfrm>
            <a:off x="7956550" y="6328494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50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4832738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5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5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092 L 0.03107 -0.00232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805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1.30002E-6 L 0.03038 -1.30002E-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805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3.59473E-6 L 0.00035 0.15151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805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Oval 2">
            <a:extLst>
              <a:ext uri="{FF2B5EF4-FFF2-40B4-BE49-F238E27FC236}">
                <a16:creationId xmlns:a16="http://schemas.microsoft.com/office/drawing/2014/main" id="{0CF0EAE9-1321-6046-A378-4CC3E9718B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15100" y="3211513"/>
            <a:ext cx="1368425" cy="1368425"/>
          </a:xfrm>
          <a:prstGeom prst="ellipse">
            <a:avLst/>
          </a:prstGeom>
          <a:solidFill>
            <a:srgbClr val="FFFF99"/>
          </a:solidFill>
          <a:ln w="254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08963" name="Oval 3">
            <a:extLst>
              <a:ext uri="{FF2B5EF4-FFF2-40B4-BE49-F238E27FC236}">
                <a16:creationId xmlns:a16="http://schemas.microsoft.com/office/drawing/2014/main" id="{CCC3B9F0-0093-8E44-A976-AB4805E888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08713" y="2905125"/>
            <a:ext cx="1963737" cy="1963738"/>
          </a:xfrm>
          <a:prstGeom prst="ellipse">
            <a:avLst/>
          </a:prstGeom>
          <a:solidFill>
            <a:srgbClr val="FFFF99"/>
          </a:solidFill>
          <a:ln w="254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808964" name="Group 4">
            <a:extLst>
              <a:ext uri="{FF2B5EF4-FFF2-40B4-BE49-F238E27FC236}">
                <a16:creationId xmlns:a16="http://schemas.microsoft.com/office/drawing/2014/main" id="{3CA69A89-A025-564F-A096-BF3D6B02CCE0}"/>
              </a:ext>
            </a:extLst>
          </p:cNvPr>
          <p:cNvGrpSpPr>
            <a:grpSpLocks/>
          </p:cNvGrpSpPr>
          <p:nvPr/>
        </p:nvGrpSpPr>
        <p:grpSpPr bwMode="auto">
          <a:xfrm>
            <a:off x="7134225" y="3824288"/>
            <a:ext cx="152400" cy="152400"/>
            <a:chOff x="1729" y="2496"/>
            <a:chExt cx="96" cy="96"/>
          </a:xfrm>
        </p:grpSpPr>
        <p:sp>
          <p:nvSpPr>
            <p:cNvPr id="808965" name="Line 5">
              <a:extLst>
                <a:ext uri="{FF2B5EF4-FFF2-40B4-BE49-F238E27FC236}">
                  <a16:creationId xmlns:a16="http://schemas.microsoft.com/office/drawing/2014/main" id="{6CEBEABD-53AD-D247-ABD3-0C7E8835BFC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901987">
              <a:off x="1776" y="2496"/>
              <a:ext cx="1" cy="96"/>
            </a:xfrm>
            <a:prstGeom prst="line">
              <a:avLst/>
            </a:prstGeom>
            <a:noFill/>
            <a:ln w="381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8966" name="Line 6">
              <a:extLst>
                <a:ext uri="{FF2B5EF4-FFF2-40B4-BE49-F238E27FC236}">
                  <a16:creationId xmlns:a16="http://schemas.microsoft.com/office/drawing/2014/main" id="{027D228A-074E-1344-ADC3-C0D2FC353B7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8301987">
              <a:off x="1776" y="2496"/>
              <a:ext cx="1" cy="96"/>
            </a:xfrm>
            <a:prstGeom prst="line">
              <a:avLst/>
            </a:prstGeom>
            <a:noFill/>
            <a:ln w="381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808967" name="Oval 7">
            <a:extLst>
              <a:ext uri="{FF2B5EF4-FFF2-40B4-BE49-F238E27FC236}">
                <a16:creationId xmlns:a16="http://schemas.microsoft.com/office/drawing/2014/main" id="{82D4D837-F492-694B-B9E1-31BDA31782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24638" y="3363913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08968" name="Oval 8">
            <a:extLst>
              <a:ext uri="{FF2B5EF4-FFF2-40B4-BE49-F238E27FC236}">
                <a16:creationId xmlns:a16="http://schemas.microsoft.com/office/drawing/2014/main" id="{B352FF45-CD3F-B94B-B55A-6FBDF72C12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16800" y="3500438"/>
            <a:ext cx="136525" cy="136525"/>
          </a:xfrm>
          <a:prstGeom prst="ellipse">
            <a:avLst/>
          </a:prstGeom>
          <a:solidFill>
            <a:srgbClr val="00FF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08969" name="Oval 9">
            <a:extLst>
              <a:ext uri="{FF2B5EF4-FFF2-40B4-BE49-F238E27FC236}">
                <a16:creationId xmlns:a16="http://schemas.microsoft.com/office/drawing/2014/main" id="{00979BDA-4C3A-754C-B9A5-AC20C648BB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45363" y="2859088"/>
            <a:ext cx="136525" cy="136525"/>
          </a:xfrm>
          <a:prstGeom prst="ellipse">
            <a:avLst/>
          </a:prstGeom>
          <a:solidFill>
            <a:srgbClr val="0000FF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08970" name="Oval 10">
            <a:extLst>
              <a:ext uri="{FF2B5EF4-FFF2-40B4-BE49-F238E27FC236}">
                <a16:creationId xmlns:a16="http://schemas.microsoft.com/office/drawing/2014/main" id="{FD14C869-1B2B-124E-8622-24C969FA3E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4388" y="4183063"/>
            <a:ext cx="136525" cy="136525"/>
          </a:xfrm>
          <a:prstGeom prst="ellipse">
            <a:avLst/>
          </a:prstGeom>
          <a:solidFill>
            <a:srgbClr val="FF99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808971" name="Group 11">
            <a:extLst>
              <a:ext uri="{FF2B5EF4-FFF2-40B4-BE49-F238E27FC236}">
                <a16:creationId xmlns:a16="http://schemas.microsoft.com/office/drawing/2014/main" id="{D07A8D40-90DB-4B4A-92B0-F5D6FFEC42B5}"/>
              </a:ext>
            </a:extLst>
          </p:cNvPr>
          <p:cNvGrpSpPr>
            <a:grpSpLocks/>
          </p:cNvGrpSpPr>
          <p:nvPr/>
        </p:nvGrpSpPr>
        <p:grpSpPr bwMode="auto">
          <a:xfrm>
            <a:off x="7272338" y="2779713"/>
            <a:ext cx="287337" cy="250825"/>
            <a:chOff x="2676" y="1684"/>
            <a:chExt cx="91" cy="91"/>
          </a:xfrm>
        </p:grpSpPr>
        <p:sp>
          <p:nvSpPr>
            <p:cNvPr id="808972" name="Line 12">
              <a:extLst>
                <a:ext uri="{FF2B5EF4-FFF2-40B4-BE49-F238E27FC236}">
                  <a16:creationId xmlns:a16="http://schemas.microsoft.com/office/drawing/2014/main" id="{90F15CC2-EAC8-C942-B046-9AC0F2125A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76" y="1684"/>
              <a:ext cx="91" cy="9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8973" name="Line 13">
              <a:extLst>
                <a:ext uri="{FF2B5EF4-FFF2-40B4-BE49-F238E27FC236}">
                  <a16:creationId xmlns:a16="http://schemas.microsoft.com/office/drawing/2014/main" id="{5286FA4A-E977-3649-A668-1BBBEF6D8B5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675" y="1685"/>
              <a:ext cx="91" cy="9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808974" name="Rectangle 14">
            <a:extLst>
              <a:ext uri="{FF2B5EF4-FFF2-40B4-BE49-F238E27FC236}">
                <a16:creationId xmlns:a16="http://schemas.microsoft.com/office/drawing/2014/main" id="{B0F88235-468B-2C41-8964-FBE474DD6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1952625"/>
            <a:ext cx="5292725" cy="176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2400"/>
              <a:t>The first </a:t>
            </a:r>
            <a:r>
              <a:rPr lang="en-US" altLang="de-DE" sz="2400" i="1">
                <a:solidFill>
                  <a:schemeClr val="tx2"/>
                </a:solidFill>
              </a:rPr>
              <a:t>k</a:t>
            </a:r>
            <a:r>
              <a:rPr lang="en-US" altLang="de-DE" sz="2400">
                <a:solidFill>
                  <a:schemeClr val="tx2"/>
                </a:solidFill>
              </a:rPr>
              <a:t> </a:t>
            </a:r>
            <a:r>
              <a:rPr lang="en-US" altLang="de-DE" sz="2400"/>
              <a:t>objects are considered an initial answer</a:t>
            </a:r>
          </a:p>
          <a:p>
            <a:endParaRPr lang="en-US" altLang="de-DE" sz="2400"/>
          </a:p>
          <a:p>
            <a:r>
              <a:rPr lang="en-US" altLang="de-DE" sz="2400" i="1">
                <a:solidFill>
                  <a:schemeClr val="tx2"/>
                </a:solidFill>
              </a:rPr>
              <a:t>K</a:t>
            </a:r>
            <a:r>
              <a:rPr lang="en-US" altLang="de-DE" sz="2400">
                <a:solidFill>
                  <a:schemeClr val="tx2"/>
                </a:solidFill>
              </a:rPr>
              <a:t>-NN</a:t>
            </a:r>
            <a:r>
              <a:rPr lang="en-US" altLang="de-DE" sz="2400"/>
              <a:t> query is reduced to a </a:t>
            </a:r>
            <a:r>
              <a:rPr lang="en-US" altLang="de-DE" sz="2400">
                <a:solidFill>
                  <a:schemeClr val="tx2"/>
                </a:solidFill>
              </a:rPr>
              <a:t>circular range query</a:t>
            </a:r>
          </a:p>
        </p:txBody>
      </p:sp>
      <p:sp>
        <p:nvSpPr>
          <p:cNvPr id="808975" name="Text Box 15">
            <a:extLst>
              <a:ext uri="{FF2B5EF4-FFF2-40B4-BE49-F238E27FC236}">
                <a16:creationId xmlns:a16="http://schemas.microsoft.com/office/drawing/2014/main" id="{293CDC57-F9E7-6448-9136-ECDE2E6F9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3050" y="5048250"/>
            <a:ext cx="1189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de-DE" sz="2000" i="1">
                <a:solidFill>
                  <a:srgbClr val="0000FF"/>
                </a:solidFill>
              </a:rPr>
              <a:t>K</a:t>
            </a:r>
            <a:r>
              <a:rPr lang="en-US" altLang="de-DE" sz="2000">
                <a:solidFill>
                  <a:srgbClr val="0000FF"/>
                </a:solidFill>
              </a:rPr>
              <a:t> = 3</a:t>
            </a:r>
          </a:p>
        </p:txBody>
      </p:sp>
      <p:sp>
        <p:nvSpPr>
          <p:cNvPr id="808976" name="Text Box 16">
            <a:extLst>
              <a:ext uri="{FF2B5EF4-FFF2-40B4-BE49-F238E27FC236}">
                <a16:creationId xmlns:a16="http://schemas.microsoft.com/office/drawing/2014/main" id="{4EBA7415-A4B7-6945-900F-5C5D37CAA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760913"/>
            <a:ext cx="46799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400">
                <a:solidFill>
                  <a:srgbClr val="000099"/>
                </a:solidFill>
              </a:rPr>
              <a:t>However, the query area may shrink or grow</a:t>
            </a:r>
          </a:p>
        </p:txBody>
      </p:sp>
      <p:sp>
        <p:nvSpPr>
          <p:cNvPr id="808977" name="Rectangle 17">
            <a:extLst>
              <a:ext uri="{FF2B5EF4-FFF2-40B4-BE49-F238E27FC236}">
                <a16:creationId xmlns:a16="http://schemas.microsoft.com/office/drawing/2014/main" id="{B0B89329-3DAC-4143-A6D1-6941FA8C4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624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de-DE" sz="2800" dirty="0">
                <a:solidFill>
                  <a:schemeClr val="tx1"/>
                </a:solidFill>
                <a:latin typeface="+mj-lt"/>
              </a:rPr>
              <a:t>Location-aware Data Stream Management Systems (Cont.)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D4AB7D-FD58-4148-886E-C1F5A52DD83A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03CF0A99-B1A8-0F41-930D-826E3C78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953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08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8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08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08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08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08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" fill="hold"/>
                                        <p:tgtEl>
                                          <p:spTgt spid="808963"/>
                                        </p:tgtEl>
                                      </p:cBhvr>
                                      <p:by x="77000" y="7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8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08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74" grpId="0"/>
      <p:bldP spid="808975" grpId="0"/>
      <p:bldP spid="80897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7938" name="Group 2">
            <a:extLst>
              <a:ext uri="{FF2B5EF4-FFF2-40B4-BE49-F238E27FC236}">
                <a16:creationId xmlns:a16="http://schemas.microsoft.com/office/drawing/2014/main" id="{E3BB0485-103E-6B46-96F4-221114DCE02F}"/>
              </a:ext>
            </a:extLst>
          </p:cNvPr>
          <p:cNvGrpSpPr>
            <a:grpSpLocks/>
          </p:cNvGrpSpPr>
          <p:nvPr/>
        </p:nvGrpSpPr>
        <p:grpSpPr bwMode="auto">
          <a:xfrm>
            <a:off x="5400675" y="4575175"/>
            <a:ext cx="2162175" cy="860425"/>
            <a:chOff x="3491" y="2772"/>
            <a:chExt cx="1362" cy="542"/>
          </a:xfrm>
        </p:grpSpPr>
        <p:sp>
          <p:nvSpPr>
            <p:cNvPr id="807939" name="Oval 3">
              <a:extLst>
                <a:ext uri="{FF2B5EF4-FFF2-40B4-BE49-F238E27FC236}">
                  <a16:creationId xmlns:a16="http://schemas.microsoft.com/office/drawing/2014/main" id="{F9838689-02CB-7043-94FC-9154D45C4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2785"/>
              <a:ext cx="1112" cy="348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7940" name="Text Box 4">
              <a:extLst>
                <a:ext uri="{FF2B5EF4-FFF2-40B4-BE49-F238E27FC236}">
                  <a16:creationId xmlns:a16="http://schemas.microsoft.com/office/drawing/2014/main" id="{A78AD42D-DE07-964E-9B43-1211C6CAB3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4" y="2772"/>
              <a:ext cx="108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de-DE" sz="1600">
                  <a:solidFill>
                    <a:schemeClr val="bg1"/>
                  </a:solidFill>
                </a:rPr>
                <a:t>Shared Spatio-temporal Join</a:t>
              </a:r>
            </a:p>
          </p:txBody>
        </p:sp>
        <p:sp>
          <p:nvSpPr>
            <p:cNvPr id="807941" name="AutoShape 5">
              <a:extLst>
                <a:ext uri="{FF2B5EF4-FFF2-40B4-BE49-F238E27FC236}">
                  <a16:creationId xmlns:a16="http://schemas.microsoft.com/office/drawing/2014/main" id="{B7C0B9BC-4F43-5041-9A31-9D3D2E1C9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" y="3064"/>
              <a:ext cx="272" cy="250"/>
            </a:xfrm>
            <a:prstGeom prst="can">
              <a:avLst>
                <a:gd name="adj" fmla="val 29282"/>
              </a:avLst>
            </a:prstGeom>
            <a:solidFill>
              <a:srgbClr val="000080"/>
            </a:soli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807942" name="Group 6">
            <a:extLst>
              <a:ext uri="{FF2B5EF4-FFF2-40B4-BE49-F238E27FC236}">
                <a16:creationId xmlns:a16="http://schemas.microsoft.com/office/drawing/2014/main" id="{9E8DDFC8-372D-7046-8D5A-676B4FDB82DE}"/>
              </a:ext>
            </a:extLst>
          </p:cNvPr>
          <p:cNvGrpSpPr>
            <a:grpSpLocks/>
          </p:cNvGrpSpPr>
          <p:nvPr/>
        </p:nvGrpSpPr>
        <p:grpSpPr bwMode="auto">
          <a:xfrm>
            <a:off x="4859338" y="1911350"/>
            <a:ext cx="3852862" cy="4397375"/>
            <a:chOff x="3061" y="1094"/>
            <a:chExt cx="2427" cy="2770"/>
          </a:xfrm>
        </p:grpSpPr>
        <p:sp>
          <p:nvSpPr>
            <p:cNvPr id="807943" name="Text Box 7">
              <a:extLst>
                <a:ext uri="{FF2B5EF4-FFF2-40B4-BE49-F238E27FC236}">
                  <a16:creationId xmlns:a16="http://schemas.microsoft.com/office/drawing/2014/main" id="{B308D395-159B-F548-8CC5-C193198CFB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271" y="1185"/>
              <a:ext cx="45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de-DE" sz="3200" b="1">
                  <a:latin typeface="Garamond" panose="02020404030301010803" pitchFamily="18" charset="0"/>
                </a:rPr>
                <a:t>. .  </a:t>
              </a:r>
            </a:p>
          </p:txBody>
        </p:sp>
        <p:sp>
          <p:nvSpPr>
            <p:cNvPr id="807944" name="Text Box 8">
              <a:extLst>
                <a:ext uri="{FF2B5EF4-FFF2-40B4-BE49-F238E27FC236}">
                  <a16:creationId xmlns:a16="http://schemas.microsoft.com/office/drawing/2014/main" id="{DDB39B2F-0B83-BE48-B90F-636CF24E2A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" y="1095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800" i="1"/>
                <a:t>Q</a:t>
              </a:r>
              <a:r>
                <a:rPr lang="en-US" altLang="de-DE" sz="1800" i="1" baseline="-25000"/>
                <a:t>1</a:t>
              </a:r>
            </a:p>
          </p:txBody>
        </p:sp>
        <p:sp>
          <p:nvSpPr>
            <p:cNvPr id="807945" name="Line 9">
              <a:extLst>
                <a:ext uri="{FF2B5EF4-FFF2-40B4-BE49-F238E27FC236}">
                  <a16:creationId xmlns:a16="http://schemas.microsoft.com/office/drawing/2014/main" id="{8EA2D87B-EE91-CC4C-BBD0-950E7F1077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63" y="1565"/>
              <a:ext cx="0" cy="2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7946" name="Text Box 10">
              <a:extLst>
                <a:ext uri="{FF2B5EF4-FFF2-40B4-BE49-F238E27FC236}">
                  <a16:creationId xmlns:a16="http://schemas.microsoft.com/office/drawing/2014/main" id="{E3393BDF-366A-D549-BF0E-70D34606C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570"/>
              <a:ext cx="4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2000" b="1"/>
                <a:t>+/-</a:t>
              </a:r>
            </a:p>
          </p:txBody>
        </p:sp>
        <p:sp>
          <p:nvSpPr>
            <p:cNvPr id="807947" name="Oval 11">
              <a:extLst>
                <a:ext uri="{FF2B5EF4-FFF2-40B4-BE49-F238E27FC236}">
                  <a16:creationId xmlns:a16="http://schemas.microsoft.com/office/drawing/2014/main" id="{C540B945-D888-CC47-946C-DA63E5E01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1" y="2240"/>
              <a:ext cx="589" cy="213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7948" name="Text Box 12">
              <a:extLst>
                <a:ext uri="{FF2B5EF4-FFF2-40B4-BE49-F238E27FC236}">
                  <a16:creationId xmlns:a16="http://schemas.microsoft.com/office/drawing/2014/main" id="{1E5F5C15-5A35-A047-9655-722AA1E512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9" y="2225"/>
              <a:ext cx="4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800"/>
                <a:t>Split</a:t>
              </a:r>
            </a:p>
          </p:txBody>
        </p:sp>
        <p:sp>
          <p:nvSpPr>
            <p:cNvPr id="807949" name="Line 13">
              <a:extLst>
                <a:ext uri="{FF2B5EF4-FFF2-40B4-BE49-F238E27FC236}">
                  <a16:creationId xmlns:a16="http://schemas.microsoft.com/office/drawing/2014/main" id="{B32A9A25-1C8A-B640-A90D-AE62ECE001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17" y="2455"/>
              <a:ext cx="1" cy="3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7950" name="Line 14">
              <a:extLst>
                <a:ext uri="{FF2B5EF4-FFF2-40B4-BE49-F238E27FC236}">
                  <a16:creationId xmlns:a16="http://schemas.microsoft.com/office/drawing/2014/main" id="{87D97F2A-BAF5-4441-8DC9-61810831D78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911878" flipV="1">
              <a:off x="3958" y="3032"/>
              <a:ext cx="1" cy="5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7951" name="Line 15">
              <a:extLst>
                <a:ext uri="{FF2B5EF4-FFF2-40B4-BE49-F238E27FC236}">
                  <a16:creationId xmlns:a16="http://schemas.microsoft.com/office/drawing/2014/main" id="{8E207E61-DE3A-7745-B7FB-FC4E022BF9C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2911878" flipH="1" flipV="1">
              <a:off x="4506" y="3025"/>
              <a:ext cx="1" cy="5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7952" name="Text Box 16">
              <a:extLst>
                <a:ext uri="{FF2B5EF4-FFF2-40B4-BE49-F238E27FC236}">
                  <a16:creationId xmlns:a16="http://schemas.microsoft.com/office/drawing/2014/main" id="{C334C4E1-DA4E-5A48-9F6C-53877DB32F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652" y="1184"/>
              <a:ext cx="45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de-DE" sz="3200" b="1">
                  <a:latin typeface="Garamond" panose="02020404030301010803" pitchFamily="18" charset="0"/>
                </a:rPr>
                <a:t>. .  </a:t>
              </a:r>
            </a:p>
          </p:txBody>
        </p:sp>
        <p:sp>
          <p:nvSpPr>
            <p:cNvPr id="807953" name="Text Box 17">
              <a:extLst>
                <a:ext uri="{FF2B5EF4-FFF2-40B4-BE49-F238E27FC236}">
                  <a16:creationId xmlns:a16="http://schemas.microsoft.com/office/drawing/2014/main" id="{6B52FB9C-6821-F14D-817F-C8F2FDE9BB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" y="1094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800" i="1"/>
                <a:t>Q</a:t>
              </a:r>
              <a:r>
                <a:rPr lang="en-US" altLang="de-DE" sz="1800" i="1" baseline="-25000"/>
                <a:t>2</a:t>
              </a:r>
            </a:p>
          </p:txBody>
        </p:sp>
        <p:sp>
          <p:nvSpPr>
            <p:cNvPr id="807954" name="Line 18">
              <a:extLst>
                <a:ext uri="{FF2B5EF4-FFF2-40B4-BE49-F238E27FC236}">
                  <a16:creationId xmlns:a16="http://schemas.microsoft.com/office/drawing/2014/main" id="{3A9023AD-6801-8444-83B0-11255FC69C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44" y="1564"/>
              <a:ext cx="0" cy="2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7955" name="Text Box 19">
              <a:extLst>
                <a:ext uri="{FF2B5EF4-FFF2-40B4-BE49-F238E27FC236}">
                  <a16:creationId xmlns:a16="http://schemas.microsoft.com/office/drawing/2014/main" id="{ED37C8E6-615D-3F4D-83E4-44745E4A23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" y="1570"/>
              <a:ext cx="4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2000" b="1"/>
                <a:t>+/-</a:t>
              </a:r>
            </a:p>
          </p:txBody>
        </p:sp>
        <p:sp>
          <p:nvSpPr>
            <p:cNvPr id="807956" name="Text Box 20">
              <a:extLst>
                <a:ext uri="{FF2B5EF4-FFF2-40B4-BE49-F238E27FC236}">
                  <a16:creationId xmlns:a16="http://schemas.microsoft.com/office/drawing/2014/main" id="{D33887AF-AEBC-BD44-B821-A6413C361A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423" y="1184"/>
              <a:ext cx="45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de-DE" sz="3200" b="1">
                  <a:latin typeface="Garamond" panose="02020404030301010803" pitchFamily="18" charset="0"/>
                </a:rPr>
                <a:t>. .  </a:t>
              </a:r>
            </a:p>
          </p:txBody>
        </p:sp>
        <p:sp>
          <p:nvSpPr>
            <p:cNvPr id="807957" name="Text Box 21">
              <a:extLst>
                <a:ext uri="{FF2B5EF4-FFF2-40B4-BE49-F238E27FC236}">
                  <a16:creationId xmlns:a16="http://schemas.microsoft.com/office/drawing/2014/main" id="{989E4233-5C7C-3C46-A723-A1752F7EAC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1" y="1094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800" i="1"/>
                <a:t>Q</a:t>
              </a:r>
              <a:r>
                <a:rPr lang="en-US" altLang="de-DE" sz="1800" i="1" baseline="-25000"/>
                <a:t>N</a:t>
              </a:r>
            </a:p>
          </p:txBody>
        </p:sp>
        <p:sp>
          <p:nvSpPr>
            <p:cNvPr id="807958" name="Line 22">
              <a:extLst>
                <a:ext uri="{FF2B5EF4-FFF2-40B4-BE49-F238E27FC236}">
                  <a16:creationId xmlns:a16="http://schemas.microsoft.com/office/drawing/2014/main" id="{E62B0535-2A8D-CB48-A9F9-3BAEF161C3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5" y="1564"/>
              <a:ext cx="0" cy="2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7959" name="Text Box 23">
              <a:extLst>
                <a:ext uri="{FF2B5EF4-FFF2-40B4-BE49-F238E27FC236}">
                  <a16:creationId xmlns:a16="http://schemas.microsoft.com/office/drawing/2014/main" id="{D9CF3D33-3188-8748-9E95-655B0B29DF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3" y="1592"/>
              <a:ext cx="4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2000" b="1"/>
                <a:t>+/-</a:t>
              </a:r>
            </a:p>
          </p:txBody>
        </p:sp>
        <p:sp>
          <p:nvSpPr>
            <p:cNvPr id="807960" name="Line 24">
              <a:extLst>
                <a:ext uri="{FF2B5EF4-FFF2-40B4-BE49-F238E27FC236}">
                  <a16:creationId xmlns:a16="http://schemas.microsoft.com/office/drawing/2014/main" id="{527231E0-F720-5045-8C6D-6572E29D71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18" y="2024"/>
              <a:ext cx="0" cy="2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807961" name="AutoShape 25">
              <a:extLst>
                <a:ext uri="{FF2B5EF4-FFF2-40B4-BE49-F238E27FC236}">
                  <a16:creationId xmlns:a16="http://schemas.microsoft.com/office/drawing/2014/main" id="{C91FCAFE-F5EF-A340-8718-7101B0E8CFE5}"/>
                </a:ext>
              </a:extLst>
            </p:cNvPr>
            <p:cNvCxnSpPr>
              <a:cxnSpLocks noChangeShapeType="1"/>
              <a:stCxn id="807960" idx="1"/>
              <a:endCxn id="807945" idx="0"/>
            </p:cNvCxnSpPr>
            <p:nvPr/>
          </p:nvCxnSpPr>
          <p:spPr bwMode="auto">
            <a:xfrm flipH="1" flipV="1">
              <a:off x="3563" y="1845"/>
              <a:ext cx="655" cy="1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7962" name="AutoShape 26">
              <a:extLst>
                <a:ext uri="{FF2B5EF4-FFF2-40B4-BE49-F238E27FC236}">
                  <a16:creationId xmlns:a16="http://schemas.microsoft.com/office/drawing/2014/main" id="{B5C67EB1-8339-5E4E-B45B-B084A719B30F}"/>
                </a:ext>
              </a:extLst>
            </p:cNvPr>
            <p:cNvCxnSpPr>
              <a:cxnSpLocks noChangeShapeType="1"/>
              <a:stCxn id="807960" idx="1"/>
              <a:endCxn id="807954" idx="0"/>
            </p:cNvCxnSpPr>
            <p:nvPr/>
          </p:nvCxnSpPr>
          <p:spPr bwMode="auto">
            <a:xfrm flipH="1" flipV="1">
              <a:off x="3944" y="1844"/>
              <a:ext cx="274" cy="18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7963" name="AutoShape 27">
              <a:extLst>
                <a:ext uri="{FF2B5EF4-FFF2-40B4-BE49-F238E27FC236}">
                  <a16:creationId xmlns:a16="http://schemas.microsoft.com/office/drawing/2014/main" id="{A49D74D9-9771-184D-AE76-57C9335BCA67}"/>
                </a:ext>
              </a:extLst>
            </p:cNvPr>
            <p:cNvCxnSpPr>
              <a:cxnSpLocks noChangeShapeType="1"/>
              <a:stCxn id="807960" idx="1"/>
              <a:endCxn id="807958" idx="0"/>
            </p:cNvCxnSpPr>
            <p:nvPr/>
          </p:nvCxnSpPr>
          <p:spPr bwMode="auto">
            <a:xfrm flipV="1">
              <a:off x="4218" y="1844"/>
              <a:ext cx="497" cy="18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07964" name="Text Box 28">
              <a:extLst>
                <a:ext uri="{FF2B5EF4-FFF2-40B4-BE49-F238E27FC236}">
                  <a16:creationId xmlns:a16="http://schemas.microsoft.com/office/drawing/2014/main" id="{04D226ED-8879-854F-B97C-9EC096433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3495"/>
              <a:ext cx="122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de-DE" sz="1600" b="1">
                  <a:solidFill>
                    <a:schemeClr val="tx2"/>
                  </a:solidFill>
                </a:rPr>
                <a:t>Stream of  Moving Objects</a:t>
              </a:r>
            </a:p>
          </p:txBody>
        </p:sp>
        <p:sp>
          <p:nvSpPr>
            <p:cNvPr id="807965" name="Text Box 29">
              <a:extLst>
                <a:ext uri="{FF2B5EF4-FFF2-40B4-BE49-F238E27FC236}">
                  <a16:creationId xmlns:a16="http://schemas.microsoft.com/office/drawing/2014/main" id="{DAB61A52-3CC5-8243-8DD5-5B5D985FCF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" y="3498"/>
              <a:ext cx="122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de-DE" sz="1600" b="1">
                  <a:solidFill>
                    <a:schemeClr val="tx2"/>
                  </a:solidFill>
                </a:rPr>
                <a:t>Stream of  Moving Queries</a:t>
              </a:r>
            </a:p>
          </p:txBody>
        </p:sp>
      </p:grpSp>
      <p:sp>
        <p:nvSpPr>
          <p:cNvPr id="807966" name="Rectangle 30">
            <a:extLst>
              <a:ext uri="{FF2B5EF4-FFF2-40B4-BE49-F238E27FC236}">
                <a16:creationId xmlns:a16="http://schemas.microsoft.com/office/drawing/2014/main" id="{091C68BA-1DBA-2445-99E9-1A3987CBD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70520"/>
            <a:ext cx="87804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de-DE" sz="2800" dirty="0">
                <a:solidFill>
                  <a:schemeClr val="tx1"/>
                </a:solidFill>
                <a:latin typeface="+mj-lt"/>
              </a:rPr>
              <a:t>Location-aware Data Stream Management Systems (Cont.)</a:t>
            </a:r>
          </a:p>
        </p:txBody>
      </p:sp>
      <p:sp>
        <p:nvSpPr>
          <p:cNvPr id="807967" name="Text Box 31">
            <a:extLst>
              <a:ext uri="{FF2B5EF4-FFF2-40B4-BE49-F238E27FC236}">
                <a16:creationId xmlns:a16="http://schemas.microsoft.com/office/drawing/2014/main" id="{83F825D7-F540-5647-8623-488955279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39850"/>
            <a:ext cx="414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de-DE" sz="2000"/>
              <a:t>Each query is a single thread</a:t>
            </a:r>
          </a:p>
        </p:txBody>
      </p:sp>
      <p:sp>
        <p:nvSpPr>
          <p:cNvPr id="807968" name="Text Box 32">
            <a:extLst>
              <a:ext uri="{FF2B5EF4-FFF2-40B4-BE49-F238E27FC236}">
                <a16:creationId xmlns:a16="http://schemas.microsoft.com/office/drawing/2014/main" id="{DAD67915-E020-3C4B-8E8C-36982F586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8" y="1341438"/>
            <a:ext cx="4392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de-DE" sz="2000">
                <a:solidFill>
                  <a:schemeClr val="tx2"/>
                </a:solidFill>
              </a:rPr>
              <a:t>One thread for all continuous queries</a:t>
            </a:r>
          </a:p>
        </p:txBody>
      </p:sp>
      <p:grpSp>
        <p:nvGrpSpPr>
          <p:cNvPr id="807969" name="Group 33">
            <a:extLst>
              <a:ext uri="{FF2B5EF4-FFF2-40B4-BE49-F238E27FC236}">
                <a16:creationId xmlns:a16="http://schemas.microsoft.com/office/drawing/2014/main" id="{990F1266-DD19-1843-B1F9-4394381750E3}"/>
              </a:ext>
            </a:extLst>
          </p:cNvPr>
          <p:cNvGrpSpPr>
            <a:grpSpLocks/>
          </p:cNvGrpSpPr>
          <p:nvPr/>
        </p:nvGrpSpPr>
        <p:grpSpPr bwMode="auto">
          <a:xfrm>
            <a:off x="4535488" y="3832225"/>
            <a:ext cx="1223962" cy="641350"/>
            <a:chOff x="2880" y="2432"/>
            <a:chExt cx="771" cy="404"/>
          </a:xfrm>
        </p:grpSpPr>
        <p:sp>
          <p:nvSpPr>
            <p:cNvPr id="807970" name="AutoShape 34">
              <a:extLst>
                <a:ext uri="{FF2B5EF4-FFF2-40B4-BE49-F238E27FC236}">
                  <a16:creationId xmlns:a16="http://schemas.microsoft.com/office/drawing/2014/main" id="{698AD8CE-25CC-9844-801F-65ED10B8B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432"/>
              <a:ext cx="748" cy="384"/>
            </a:xfrm>
            <a:prstGeom prst="wedgeRectCallout">
              <a:avLst>
                <a:gd name="adj1" fmla="val 67648"/>
                <a:gd name="adj2" fmla="val 89324"/>
              </a:avLst>
            </a:prstGeom>
            <a:solidFill>
              <a:srgbClr val="FFFF99"/>
            </a:solidFill>
            <a:ln w="1905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de-DE" altLang="de-DE" sz="1800"/>
            </a:p>
          </p:txBody>
        </p:sp>
        <p:sp>
          <p:nvSpPr>
            <p:cNvPr id="807971" name="Text Box 35">
              <a:extLst>
                <a:ext uri="{FF2B5EF4-FFF2-40B4-BE49-F238E27FC236}">
                  <a16:creationId xmlns:a16="http://schemas.microsoft.com/office/drawing/2014/main" id="{2E45176A-F75F-504A-91AF-3292318D2A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432"/>
              <a:ext cx="77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de-DE" sz="1800">
                  <a:solidFill>
                    <a:schemeClr val="tx2"/>
                  </a:solidFill>
                </a:rPr>
                <a:t>Shared Operator</a:t>
              </a:r>
            </a:p>
          </p:txBody>
        </p:sp>
      </p:grpSp>
      <p:grpSp>
        <p:nvGrpSpPr>
          <p:cNvPr id="807972" name="Group 36">
            <a:extLst>
              <a:ext uri="{FF2B5EF4-FFF2-40B4-BE49-F238E27FC236}">
                <a16:creationId xmlns:a16="http://schemas.microsoft.com/office/drawing/2014/main" id="{736F9A8D-4499-5642-8D69-289B9EE08128}"/>
              </a:ext>
            </a:extLst>
          </p:cNvPr>
          <p:cNvGrpSpPr>
            <a:grpSpLocks/>
          </p:cNvGrpSpPr>
          <p:nvPr/>
        </p:nvGrpSpPr>
        <p:grpSpPr bwMode="auto">
          <a:xfrm>
            <a:off x="3459163" y="4460875"/>
            <a:ext cx="1836737" cy="944563"/>
            <a:chOff x="1791" y="2818"/>
            <a:chExt cx="1157" cy="408"/>
          </a:xfrm>
        </p:grpSpPr>
        <p:sp>
          <p:nvSpPr>
            <p:cNvPr id="807973" name="AutoShape 37">
              <a:extLst>
                <a:ext uri="{FF2B5EF4-FFF2-40B4-BE49-F238E27FC236}">
                  <a16:creationId xmlns:a16="http://schemas.microsoft.com/office/drawing/2014/main" id="{96BDB5E7-70C2-2B45-93EE-40BD4FCDA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2842"/>
              <a:ext cx="1042" cy="384"/>
            </a:xfrm>
            <a:prstGeom prst="wedgeRectCallout">
              <a:avLst>
                <a:gd name="adj1" fmla="val 84741"/>
                <a:gd name="adj2" fmla="val 49481"/>
              </a:avLst>
            </a:prstGeom>
            <a:solidFill>
              <a:srgbClr val="FFFF99"/>
            </a:solidFill>
            <a:ln w="1905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de-DE" altLang="de-DE" sz="1800"/>
            </a:p>
          </p:txBody>
        </p:sp>
        <p:sp>
          <p:nvSpPr>
            <p:cNvPr id="807974" name="Text Box 38">
              <a:extLst>
                <a:ext uri="{FF2B5EF4-FFF2-40B4-BE49-F238E27FC236}">
                  <a16:creationId xmlns:a16="http://schemas.microsoft.com/office/drawing/2014/main" id="{84E5015C-079A-B146-8C57-999F9E5822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2818"/>
              <a:ext cx="1157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de-DE" sz="1800">
                  <a:solidFill>
                    <a:schemeClr val="tx2"/>
                  </a:solidFill>
                </a:rPr>
                <a:t>Shared Memory Buffer among all C. Queries</a:t>
              </a:r>
            </a:p>
          </p:txBody>
        </p:sp>
      </p:grpSp>
      <p:grpSp>
        <p:nvGrpSpPr>
          <p:cNvPr id="807975" name="Group 39">
            <a:extLst>
              <a:ext uri="{FF2B5EF4-FFF2-40B4-BE49-F238E27FC236}">
                <a16:creationId xmlns:a16="http://schemas.microsoft.com/office/drawing/2014/main" id="{F0ABC823-9890-3747-B389-3E42F2853FF8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844675"/>
            <a:ext cx="3995738" cy="4289425"/>
            <a:chOff x="204" y="1162"/>
            <a:chExt cx="2517" cy="2702"/>
          </a:xfrm>
        </p:grpSpPr>
        <p:sp>
          <p:nvSpPr>
            <p:cNvPr id="807976" name="Oval 40">
              <a:extLst>
                <a:ext uri="{FF2B5EF4-FFF2-40B4-BE49-F238E27FC236}">
                  <a16:creationId xmlns:a16="http://schemas.microsoft.com/office/drawing/2014/main" id="{D5651085-57EE-284B-A9B8-B7C95AF90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115"/>
              <a:ext cx="703" cy="291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7977" name="Text Box 41">
              <a:extLst>
                <a:ext uri="{FF2B5EF4-FFF2-40B4-BE49-F238E27FC236}">
                  <a16:creationId xmlns:a16="http://schemas.microsoft.com/office/drawing/2014/main" id="{33FCCFF5-A598-F944-89F6-A9E4503C98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2092"/>
              <a:ext cx="748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de-DE" sz="1400" b="1"/>
                <a:t>Stationary Range</a:t>
              </a:r>
            </a:p>
          </p:txBody>
        </p:sp>
        <p:sp>
          <p:nvSpPr>
            <p:cNvPr id="807978" name="Line 42">
              <a:extLst>
                <a:ext uri="{FF2B5EF4-FFF2-40B4-BE49-F238E27FC236}">
                  <a16:creationId xmlns:a16="http://schemas.microsoft.com/office/drawing/2014/main" id="{F0584FAF-AA6B-B746-9F34-152E8075F6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9" y="1836"/>
              <a:ext cx="0" cy="2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7979" name="Line 43">
              <a:extLst>
                <a:ext uri="{FF2B5EF4-FFF2-40B4-BE49-F238E27FC236}">
                  <a16:creationId xmlns:a16="http://schemas.microsoft.com/office/drawing/2014/main" id="{A4863978-F2C9-1745-9F6D-B625009A4E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8" y="2397"/>
              <a:ext cx="1" cy="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7980" name="Text Box 44">
              <a:extLst>
                <a:ext uri="{FF2B5EF4-FFF2-40B4-BE49-F238E27FC236}">
                  <a16:creationId xmlns:a16="http://schemas.microsoft.com/office/drawing/2014/main" id="{37C9593F-96CE-A340-9C97-33CCEB5A3C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" y="1887"/>
              <a:ext cx="4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2000" b="1"/>
                <a:t>+/-</a:t>
              </a:r>
            </a:p>
          </p:txBody>
        </p:sp>
        <p:sp>
          <p:nvSpPr>
            <p:cNvPr id="807981" name="AutoShape 45">
              <a:extLst>
                <a:ext uri="{FF2B5EF4-FFF2-40B4-BE49-F238E27FC236}">
                  <a16:creationId xmlns:a16="http://schemas.microsoft.com/office/drawing/2014/main" id="{D62BF6D6-2727-364D-9FB7-9DF96BA6F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" y="2478"/>
              <a:ext cx="227" cy="181"/>
            </a:xfrm>
            <a:prstGeom prst="can">
              <a:avLst>
                <a:gd name="adj" fmla="val 29282"/>
              </a:avLst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7982" name="Text Box 46">
              <a:extLst>
                <a:ext uri="{FF2B5EF4-FFF2-40B4-BE49-F238E27FC236}">
                  <a16:creationId xmlns:a16="http://schemas.microsoft.com/office/drawing/2014/main" id="{DD59BDBD-53BF-3B45-934F-86F2950C43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7" y="2047"/>
              <a:ext cx="45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de-DE" sz="3200" b="1">
                  <a:latin typeface="Garamond" panose="02020404030301010803" pitchFamily="18" charset="0"/>
                </a:rPr>
                <a:t>. . . </a:t>
              </a:r>
            </a:p>
          </p:txBody>
        </p:sp>
        <p:sp>
          <p:nvSpPr>
            <p:cNvPr id="807983" name="Line 47">
              <a:extLst>
                <a:ext uri="{FF2B5EF4-FFF2-40B4-BE49-F238E27FC236}">
                  <a16:creationId xmlns:a16="http://schemas.microsoft.com/office/drawing/2014/main" id="{7BAF6CA6-CA14-104C-A4EF-AD4D2225DF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9" y="2772"/>
              <a:ext cx="1043" cy="2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7984" name="Line 48">
              <a:extLst>
                <a:ext uri="{FF2B5EF4-FFF2-40B4-BE49-F238E27FC236}">
                  <a16:creationId xmlns:a16="http://schemas.microsoft.com/office/drawing/2014/main" id="{579790C1-28D3-3643-AE27-DED6ACEC94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1" y="1842"/>
              <a:ext cx="0" cy="2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7985" name="Line 49">
              <a:extLst>
                <a:ext uri="{FF2B5EF4-FFF2-40B4-BE49-F238E27FC236}">
                  <a16:creationId xmlns:a16="http://schemas.microsoft.com/office/drawing/2014/main" id="{1ABB7714-07B7-6C49-9778-CCD1D783E9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2" y="2397"/>
              <a:ext cx="1" cy="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7986" name="Text Box 50">
              <a:extLst>
                <a:ext uri="{FF2B5EF4-FFF2-40B4-BE49-F238E27FC236}">
                  <a16:creationId xmlns:a16="http://schemas.microsoft.com/office/drawing/2014/main" id="{56352CFF-0097-274A-891F-BF54C6A5E9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6" y="1911"/>
              <a:ext cx="4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2000" b="1"/>
                <a:t>+/-</a:t>
              </a:r>
            </a:p>
          </p:txBody>
        </p:sp>
        <p:sp>
          <p:nvSpPr>
            <p:cNvPr id="807987" name="AutoShape 51">
              <a:extLst>
                <a:ext uri="{FF2B5EF4-FFF2-40B4-BE49-F238E27FC236}">
                  <a16:creationId xmlns:a16="http://schemas.microsoft.com/office/drawing/2014/main" id="{45E1BA66-8128-934D-8409-BC7CC9558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" y="2478"/>
              <a:ext cx="227" cy="181"/>
            </a:xfrm>
            <a:prstGeom prst="can">
              <a:avLst>
                <a:gd name="adj" fmla="val 29282"/>
              </a:avLst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7988" name="Line 52">
              <a:extLst>
                <a:ext uri="{FF2B5EF4-FFF2-40B4-BE49-F238E27FC236}">
                  <a16:creationId xmlns:a16="http://schemas.microsoft.com/office/drawing/2014/main" id="{DD289B90-CC11-0F40-8631-8DC87E94A7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5" y="1858"/>
              <a:ext cx="0" cy="2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7989" name="Line 53">
              <a:extLst>
                <a:ext uri="{FF2B5EF4-FFF2-40B4-BE49-F238E27FC236}">
                  <a16:creationId xmlns:a16="http://schemas.microsoft.com/office/drawing/2014/main" id="{265E3368-AB21-E148-9F90-7358DD08B0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36" y="2397"/>
              <a:ext cx="1" cy="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7990" name="Text Box 54">
              <a:extLst>
                <a:ext uri="{FF2B5EF4-FFF2-40B4-BE49-F238E27FC236}">
                  <a16:creationId xmlns:a16="http://schemas.microsoft.com/office/drawing/2014/main" id="{99362928-C4D8-7E45-8053-8F57AB72B9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9" y="1888"/>
              <a:ext cx="4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2000" b="1"/>
                <a:t>+/-</a:t>
              </a:r>
            </a:p>
          </p:txBody>
        </p:sp>
        <p:sp>
          <p:nvSpPr>
            <p:cNvPr id="807991" name="AutoShape 55">
              <a:extLst>
                <a:ext uri="{FF2B5EF4-FFF2-40B4-BE49-F238E27FC236}">
                  <a16:creationId xmlns:a16="http://schemas.microsoft.com/office/drawing/2014/main" id="{A403A9F9-91FC-CA4F-B12E-B2EB695B9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2478"/>
              <a:ext cx="227" cy="181"/>
            </a:xfrm>
            <a:prstGeom prst="can">
              <a:avLst>
                <a:gd name="adj" fmla="val 29282"/>
              </a:avLst>
            </a:prstGeom>
            <a:solidFill>
              <a:srgbClr val="C0C0C0"/>
            </a:soli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7992" name="Line 56">
              <a:extLst>
                <a:ext uri="{FF2B5EF4-FFF2-40B4-BE49-F238E27FC236}">
                  <a16:creationId xmlns:a16="http://schemas.microsoft.com/office/drawing/2014/main" id="{85A3141C-D36F-A84D-A3E6-6D6DAA6271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2" y="3055"/>
              <a:ext cx="1" cy="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807993" name="AutoShape 57">
              <a:extLst>
                <a:ext uri="{FF2B5EF4-FFF2-40B4-BE49-F238E27FC236}">
                  <a16:creationId xmlns:a16="http://schemas.microsoft.com/office/drawing/2014/main" id="{26EBEEAB-C7F5-8240-8672-C802659C6742}"/>
                </a:ext>
              </a:extLst>
            </p:cNvPr>
            <p:cNvCxnSpPr>
              <a:cxnSpLocks noChangeShapeType="1"/>
              <a:stCxn id="807992" idx="1"/>
              <a:endCxn id="807985" idx="0"/>
            </p:cNvCxnSpPr>
            <p:nvPr/>
          </p:nvCxnSpPr>
          <p:spPr bwMode="auto">
            <a:xfrm flipH="1" flipV="1">
              <a:off x="1292" y="2773"/>
              <a:ext cx="341" cy="28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07994" name="Text Box 58">
              <a:extLst>
                <a:ext uri="{FF2B5EF4-FFF2-40B4-BE49-F238E27FC236}">
                  <a16:creationId xmlns:a16="http://schemas.microsoft.com/office/drawing/2014/main" id="{94C960BC-4758-E341-830C-2AB930AAC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18" y="1365"/>
              <a:ext cx="45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de-DE" sz="3200" b="1">
                  <a:latin typeface="Garamond" panose="02020404030301010803" pitchFamily="18" charset="0"/>
                </a:rPr>
                <a:t>. . . </a:t>
              </a:r>
            </a:p>
          </p:txBody>
        </p:sp>
        <p:sp>
          <p:nvSpPr>
            <p:cNvPr id="807995" name="Text Box 59">
              <a:extLst>
                <a:ext uri="{FF2B5EF4-FFF2-40B4-BE49-F238E27FC236}">
                  <a16:creationId xmlns:a16="http://schemas.microsoft.com/office/drawing/2014/main" id="{634979B3-3AFB-104A-A99E-6B77015E5D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065" y="1365"/>
              <a:ext cx="45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de-DE" sz="3200" b="1">
                  <a:latin typeface="Garamond" panose="02020404030301010803" pitchFamily="18" charset="0"/>
                </a:rPr>
                <a:t>. . . </a:t>
              </a:r>
            </a:p>
          </p:txBody>
        </p:sp>
        <p:sp>
          <p:nvSpPr>
            <p:cNvPr id="807996" name="Text Box 60">
              <a:extLst>
                <a:ext uri="{FF2B5EF4-FFF2-40B4-BE49-F238E27FC236}">
                  <a16:creationId xmlns:a16="http://schemas.microsoft.com/office/drawing/2014/main" id="{E6AF6932-0ABC-1C44-8CA6-8D3B2976D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019" y="1365"/>
              <a:ext cx="45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de-DE" sz="3200" b="1">
                  <a:latin typeface="Garamond" panose="02020404030301010803" pitchFamily="18" charset="0"/>
                </a:rPr>
                <a:t>. . . </a:t>
              </a:r>
            </a:p>
          </p:txBody>
        </p:sp>
        <p:sp>
          <p:nvSpPr>
            <p:cNvPr id="807997" name="Text Box 61">
              <a:extLst>
                <a:ext uri="{FF2B5EF4-FFF2-40B4-BE49-F238E27FC236}">
                  <a16:creationId xmlns:a16="http://schemas.microsoft.com/office/drawing/2014/main" id="{5AA25B88-F1C2-C54C-B9B7-484180F27E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1162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800" i="1"/>
                <a:t>Q</a:t>
              </a:r>
              <a:r>
                <a:rPr lang="en-US" altLang="de-DE" sz="1800" i="1" baseline="-25000"/>
                <a:t>1</a:t>
              </a:r>
            </a:p>
          </p:txBody>
        </p:sp>
        <p:sp>
          <p:nvSpPr>
            <p:cNvPr id="807998" name="Text Box 62">
              <a:extLst>
                <a:ext uri="{FF2B5EF4-FFF2-40B4-BE49-F238E27FC236}">
                  <a16:creationId xmlns:a16="http://schemas.microsoft.com/office/drawing/2014/main" id="{E5EEF784-12F0-5742-8897-FD85E37A61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1162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800" i="1"/>
                <a:t>Q</a:t>
              </a:r>
              <a:r>
                <a:rPr lang="en-US" altLang="de-DE" sz="1800" i="1" baseline="-25000"/>
                <a:t>2</a:t>
              </a:r>
            </a:p>
          </p:txBody>
        </p:sp>
        <p:sp>
          <p:nvSpPr>
            <p:cNvPr id="807999" name="Text Box 63">
              <a:extLst>
                <a:ext uri="{FF2B5EF4-FFF2-40B4-BE49-F238E27FC236}">
                  <a16:creationId xmlns:a16="http://schemas.microsoft.com/office/drawing/2014/main" id="{2609BDC6-88C8-A945-8E9D-24ED36DB7B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1181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800" i="1"/>
                <a:t>Q</a:t>
              </a:r>
              <a:r>
                <a:rPr lang="en-US" altLang="de-DE" sz="1800" i="1" baseline="-25000"/>
                <a:t>N</a:t>
              </a:r>
            </a:p>
          </p:txBody>
        </p:sp>
        <p:cxnSp>
          <p:nvCxnSpPr>
            <p:cNvPr id="808000" name="AutoShape 64">
              <a:extLst>
                <a:ext uri="{FF2B5EF4-FFF2-40B4-BE49-F238E27FC236}">
                  <a16:creationId xmlns:a16="http://schemas.microsoft.com/office/drawing/2014/main" id="{0F2F3B7A-E998-604D-B9B3-8EF9F8E1AEFA}"/>
                </a:ext>
              </a:extLst>
            </p:cNvPr>
            <p:cNvCxnSpPr>
              <a:cxnSpLocks noChangeShapeType="1"/>
              <a:stCxn id="807992" idx="1"/>
              <a:endCxn id="807989" idx="0"/>
            </p:cNvCxnSpPr>
            <p:nvPr/>
          </p:nvCxnSpPr>
          <p:spPr bwMode="auto">
            <a:xfrm flipV="1">
              <a:off x="1633" y="2773"/>
              <a:ext cx="703" cy="28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08001" name="Text Box 65">
              <a:extLst>
                <a:ext uri="{FF2B5EF4-FFF2-40B4-BE49-F238E27FC236}">
                  <a16:creationId xmlns:a16="http://schemas.microsoft.com/office/drawing/2014/main" id="{D1A16596-2B95-B44E-8B8B-F3F26515B6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3498"/>
              <a:ext cx="122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de-DE" sz="1600" b="1">
                  <a:solidFill>
                    <a:schemeClr val="tx2"/>
                  </a:solidFill>
                </a:rPr>
                <a:t>Stream of  Moving Objects</a:t>
              </a:r>
            </a:p>
          </p:txBody>
        </p:sp>
        <p:sp>
          <p:nvSpPr>
            <p:cNvPr id="808002" name="Oval 66">
              <a:extLst>
                <a:ext uri="{FF2B5EF4-FFF2-40B4-BE49-F238E27FC236}">
                  <a16:creationId xmlns:a16="http://schemas.microsoft.com/office/drawing/2014/main" id="{FE7F1756-0BEF-A642-A535-24162E0AF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" y="2137"/>
              <a:ext cx="703" cy="291"/>
            </a:xfrm>
            <a:prstGeom prst="ellipse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8003" name="Text Box 67">
              <a:extLst>
                <a:ext uri="{FF2B5EF4-FFF2-40B4-BE49-F238E27FC236}">
                  <a16:creationId xmlns:a16="http://schemas.microsoft.com/office/drawing/2014/main" id="{A525391F-C9EF-904B-BF69-D331A1CCF6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2129"/>
              <a:ext cx="748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de-DE" sz="1400" b="1"/>
                <a:t>Moving kNN</a:t>
              </a:r>
            </a:p>
          </p:txBody>
        </p:sp>
        <p:sp>
          <p:nvSpPr>
            <p:cNvPr id="808004" name="Oval 68">
              <a:extLst>
                <a:ext uri="{FF2B5EF4-FFF2-40B4-BE49-F238E27FC236}">
                  <a16:creationId xmlns:a16="http://schemas.microsoft.com/office/drawing/2014/main" id="{27D31A3B-9218-C846-ADB7-08D27EF75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2138"/>
              <a:ext cx="703" cy="29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8005" name="Text Box 69">
              <a:extLst>
                <a:ext uri="{FF2B5EF4-FFF2-40B4-BE49-F238E27FC236}">
                  <a16:creationId xmlns:a16="http://schemas.microsoft.com/office/drawing/2014/main" id="{9FE5CB84-D48C-5A48-9407-2B5E54BD34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3" y="2129"/>
              <a:ext cx="748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de-DE" sz="1400" b="1"/>
                <a:t>Moving Range</a:t>
              </a: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F93AEAFC-2D6A-CF4E-9B01-A174DA284BE1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0FFB4895-9EF8-764C-BA27-502E2ACAE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264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079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8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079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807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07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0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0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967" grpId="0"/>
      <p:bldP spid="80796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Rectangle 2">
            <a:extLst>
              <a:ext uri="{FF2B5EF4-FFF2-40B4-BE49-F238E27FC236}">
                <a16:creationId xmlns:a16="http://schemas.microsoft.com/office/drawing/2014/main" id="{6A60A593-1BE7-8045-A78F-DB6F1CA5A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7338" y="1485900"/>
            <a:ext cx="5221287" cy="1763713"/>
          </a:xfrm>
        </p:spPr>
        <p:txBody>
          <a:bodyPr/>
          <a:lstStyle/>
          <a:p>
            <a:r>
              <a:rPr lang="en-US" altLang="de-DE" sz="2400" dirty="0">
                <a:solidFill>
                  <a:srgbClr val="000099"/>
                </a:solidFill>
              </a:rPr>
              <a:t>Query Load Shedding</a:t>
            </a:r>
          </a:p>
          <a:p>
            <a:pPr lvl="1"/>
            <a:r>
              <a:rPr lang="en-US" altLang="de-DE" sz="2000" dirty="0"/>
              <a:t>Reduce the cache area</a:t>
            </a:r>
          </a:p>
          <a:p>
            <a:pPr lvl="1"/>
            <a:r>
              <a:rPr lang="en-US" altLang="de-DE" sz="2000" dirty="0"/>
              <a:t>Possibly reduce the query area</a:t>
            </a:r>
          </a:p>
          <a:p>
            <a:pPr lvl="1"/>
            <a:r>
              <a:rPr lang="en-US" altLang="de-DE" sz="2000" i="1" dirty="0">
                <a:solidFill>
                  <a:schemeClr val="tx2"/>
                </a:solidFill>
              </a:rPr>
              <a:t>Immediately</a:t>
            </a:r>
            <a:r>
              <a:rPr lang="en-US" altLang="de-DE" sz="2000" dirty="0"/>
              <a:t> drop </a:t>
            </a:r>
            <a:r>
              <a:rPr lang="en-US" altLang="de-DE" sz="2000" i="1" dirty="0">
                <a:solidFill>
                  <a:schemeClr val="tx2"/>
                </a:solidFill>
              </a:rPr>
              <a:t>insignificant</a:t>
            </a:r>
            <a:r>
              <a:rPr lang="en-US" altLang="de-DE" sz="2000" dirty="0"/>
              <a:t> tuples</a:t>
            </a:r>
          </a:p>
          <a:p>
            <a:pPr lvl="1"/>
            <a:r>
              <a:rPr lang="en-US" altLang="de-DE" sz="2000" dirty="0"/>
              <a:t>Intuitive and simple to implement</a:t>
            </a:r>
          </a:p>
          <a:p>
            <a:pPr lvl="1"/>
            <a:endParaRPr lang="en-US" altLang="de-DE" sz="2000" dirty="0"/>
          </a:p>
        </p:txBody>
      </p:sp>
      <p:sp>
        <p:nvSpPr>
          <p:cNvPr id="858115" name="Rectangle 3">
            <a:extLst>
              <a:ext uri="{FF2B5EF4-FFF2-40B4-BE49-F238E27FC236}">
                <a16:creationId xmlns:a16="http://schemas.microsoft.com/office/drawing/2014/main" id="{CD244230-2A08-A641-9E74-6C5D3CAD1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44624"/>
            <a:ext cx="882173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de-DE" sz="2800" dirty="0">
                <a:solidFill>
                  <a:schemeClr val="tx1"/>
                </a:solidFill>
                <a:latin typeface="+mj-lt"/>
              </a:rPr>
              <a:t>Location-aware Data Stream Management Systems (Cont.)</a:t>
            </a:r>
          </a:p>
        </p:txBody>
      </p:sp>
      <p:sp>
        <p:nvSpPr>
          <p:cNvPr id="858116" name="Rectangle 4">
            <a:extLst>
              <a:ext uri="{FF2B5EF4-FFF2-40B4-BE49-F238E27FC236}">
                <a16:creationId xmlns:a16="http://schemas.microsoft.com/office/drawing/2014/main" id="{121E26F1-193B-6242-BB99-12542FEAB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3430588"/>
            <a:ext cx="4500563" cy="295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2400" dirty="0">
                <a:solidFill>
                  <a:srgbClr val="000099"/>
                </a:solidFill>
                <a:latin typeface="+mn-lt"/>
              </a:rPr>
              <a:t>Object Load Shedding</a:t>
            </a:r>
          </a:p>
          <a:p>
            <a:pPr lvl="1">
              <a:lnSpc>
                <a:spcPct val="90000"/>
              </a:lnSpc>
            </a:pPr>
            <a:r>
              <a:rPr lang="en-US" altLang="de-DE" sz="2000" dirty="0">
                <a:latin typeface="+mn-lt"/>
              </a:rPr>
              <a:t>Objects that satisfy less than </a:t>
            </a:r>
            <a:r>
              <a:rPr lang="en-US" altLang="de-DE" sz="2000" i="1" dirty="0">
                <a:latin typeface="+mn-lt"/>
              </a:rPr>
              <a:t>k </a:t>
            </a:r>
            <a:r>
              <a:rPr lang="en-US" altLang="de-DE" sz="2000" dirty="0">
                <a:latin typeface="+mn-lt"/>
              </a:rPr>
              <a:t>queries are </a:t>
            </a:r>
            <a:r>
              <a:rPr lang="en-US" altLang="de-DE" sz="2000" i="1" dirty="0">
                <a:solidFill>
                  <a:schemeClr val="tx2"/>
                </a:solidFill>
                <a:latin typeface="+mn-lt"/>
              </a:rPr>
              <a:t>insignificant</a:t>
            </a:r>
            <a:r>
              <a:rPr lang="en-US" altLang="de-DE" sz="2000" dirty="0">
                <a:latin typeface="+mn-lt"/>
              </a:rPr>
              <a:t> </a:t>
            </a:r>
          </a:p>
          <a:p>
            <a:pPr lvl="1"/>
            <a:r>
              <a:rPr lang="en-US" altLang="de-DE" sz="2000" i="1" dirty="0">
                <a:solidFill>
                  <a:schemeClr val="tx2"/>
                </a:solidFill>
                <a:latin typeface="+mn-lt"/>
              </a:rPr>
              <a:t>Lazily</a:t>
            </a:r>
            <a:r>
              <a:rPr lang="en-US" altLang="de-DE" sz="2000" dirty="0">
                <a:latin typeface="+mn-lt"/>
              </a:rPr>
              <a:t> drop </a:t>
            </a:r>
            <a:r>
              <a:rPr lang="en-US" altLang="de-DE" sz="2000" i="1" dirty="0">
                <a:solidFill>
                  <a:schemeClr val="tx2"/>
                </a:solidFill>
                <a:latin typeface="+mn-lt"/>
              </a:rPr>
              <a:t>insignificant</a:t>
            </a:r>
            <a:r>
              <a:rPr lang="en-US" altLang="de-DE" sz="2000" dirty="0">
                <a:latin typeface="+mn-lt"/>
              </a:rPr>
              <a:t> tuples</a:t>
            </a:r>
          </a:p>
          <a:p>
            <a:pPr lvl="1">
              <a:lnSpc>
                <a:spcPct val="90000"/>
              </a:lnSpc>
            </a:pPr>
            <a:r>
              <a:rPr lang="en-US" altLang="de-DE" sz="2000" i="1" dirty="0">
                <a:latin typeface="+mn-lt"/>
              </a:rPr>
              <a:t>Challenge I:</a:t>
            </a:r>
            <a:r>
              <a:rPr lang="en-US" altLang="de-DE" sz="2000" dirty="0">
                <a:latin typeface="+mn-lt"/>
              </a:rPr>
              <a:t> How to choose </a:t>
            </a:r>
            <a:r>
              <a:rPr lang="en-US" altLang="de-DE" sz="2000" i="1" dirty="0">
                <a:latin typeface="+mn-lt"/>
              </a:rPr>
              <a:t>k?</a:t>
            </a:r>
          </a:p>
          <a:p>
            <a:pPr lvl="1">
              <a:lnSpc>
                <a:spcPct val="90000"/>
              </a:lnSpc>
            </a:pPr>
            <a:r>
              <a:rPr lang="en-US" altLang="de-DE" sz="2000" i="1" dirty="0">
                <a:latin typeface="+mn-lt"/>
              </a:rPr>
              <a:t>Challenge II: </a:t>
            </a:r>
            <a:r>
              <a:rPr lang="en-US" altLang="de-DE" sz="2000" dirty="0">
                <a:latin typeface="+mn-lt"/>
              </a:rPr>
              <a:t>How to provide a lower bound for the query accuracy?</a:t>
            </a:r>
          </a:p>
        </p:txBody>
      </p:sp>
      <p:grpSp>
        <p:nvGrpSpPr>
          <p:cNvPr id="858117" name="Group 5">
            <a:extLst>
              <a:ext uri="{FF2B5EF4-FFF2-40B4-BE49-F238E27FC236}">
                <a16:creationId xmlns:a16="http://schemas.microsoft.com/office/drawing/2014/main" id="{179AAD91-4C9E-9546-8FEF-F7FB2C0AF017}"/>
              </a:ext>
            </a:extLst>
          </p:cNvPr>
          <p:cNvGrpSpPr>
            <a:grpSpLocks/>
          </p:cNvGrpSpPr>
          <p:nvPr/>
        </p:nvGrpSpPr>
        <p:grpSpPr bwMode="auto">
          <a:xfrm>
            <a:off x="5759450" y="3638550"/>
            <a:ext cx="2522538" cy="2244725"/>
            <a:chOff x="4013" y="1253"/>
            <a:chExt cx="1589" cy="1414"/>
          </a:xfrm>
        </p:grpSpPr>
        <p:sp>
          <p:nvSpPr>
            <p:cNvPr id="858118" name="Rectangle 6">
              <a:extLst>
                <a:ext uri="{FF2B5EF4-FFF2-40B4-BE49-F238E27FC236}">
                  <a16:creationId xmlns:a16="http://schemas.microsoft.com/office/drawing/2014/main" id="{056CD318-33FE-1142-9054-10766C3A6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2001"/>
              <a:ext cx="381" cy="651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19" name="Rectangle 7">
              <a:extLst>
                <a:ext uri="{FF2B5EF4-FFF2-40B4-BE49-F238E27FC236}">
                  <a16:creationId xmlns:a16="http://schemas.microsoft.com/office/drawing/2014/main" id="{57142DE3-81A5-6C47-A229-9F9BFC8A8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" y="1933"/>
              <a:ext cx="929" cy="544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20" name="Rectangle 8">
              <a:extLst>
                <a:ext uri="{FF2B5EF4-FFF2-40B4-BE49-F238E27FC236}">
                  <a16:creationId xmlns:a16="http://schemas.microsoft.com/office/drawing/2014/main" id="{67198F00-7540-E745-ABA4-328ECDAC7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" y="1434"/>
              <a:ext cx="1007" cy="681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21" name="Rectangle 9">
              <a:extLst>
                <a:ext uri="{FF2B5EF4-FFF2-40B4-BE49-F238E27FC236}">
                  <a16:creationId xmlns:a16="http://schemas.microsoft.com/office/drawing/2014/main" id="{E22EDCB8-9DC9-4E4F-A9ED-2F90C7898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" y="1298"/>
              <a:ext cx="613" cy="544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22" name="Rectangle 10">
              <a:extLst>
                <a:ext uri="{FF2B5EF4-FFF2-40B4-BE49-F238E27FC236}">
                  <a16:creationId xmlns:a16="http://schemas.microsoft.com/office/drawing/2014/main" id="{EFFA4909-705B-9146-8712-6FB8E53E5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3" y="1684"/>
              <a:ext cx="464" cy="673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23" name="Oval 11">
              <a:extLst>
                <a:ext uri="{FF2B5EF4-FFF2-40B4-BE49-F238E27FC236}">
                  <a16:creationId xmlns:a16="http://schemas.microsoft.com/office/drawing/2014/main" id="{22DD4FF2-E0C4-8D4F-A076-C729829F9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6" y="1797"/>
              <a:ext cx="576" cy="576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1905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24" name="Text Box 12">
              <a:extLst>
                <a:ext uri="{FF2B5EF4-FFF2-40B4-BE49-F238E27FC236}">
                  <a16:creationId xmlns:a16="http://schemas.microsoft.com/office/drawing/2014/main" id="{7EC3FBD2-B0F7-9540-8AEF-C86594A01B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5" y="1404"/>
              <a:ext cx="1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600" i="1"/>
                <a:t>1</a:t>
              </a:r>
            </a:p>
          </p:txBody>
        </p:sp>
        <p:sp>
          <p:nvSpPr>
            <p:cNvPr id="858125" name="Text Box 13">
              <a:extLst>
                <a:ext uri="{FF2B5EF4-FFF2-40B4-BE49-F238E27FC236}">
                  <a16:creationId xmlns:a16="http://schemas.microsoft.com/office/drawing/2014/main" id="{538D7470-A75E-984D-8F51-1F6A74781C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0" y="2319"/>
              <a:ext cx="1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600" i="1"/>
                <a:t>4</a:t>
              </a:r>
            </a:p>
          </p:txBody>
        </p:sp>
        <p:sp>
          <p:nvSpPr>
            <p:cNvPr id="858126" name="Text Box 14">
              <a:extLst>
                <a:ext uri="{FF2B5EF4-FFF2-40B4-BE49-F238E27FC236}">
                  <a16:creationId xmlns:a16="http://schemas.microsoft.com/office/drawing/2014/main" id="{EC2E616D-8B0B-3948-AEC6-34CA54385A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" y="1797"/>
              <a:ext cx="1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600" i="1"/>
                <a:t>5</a:t>
              </a:r>
            </a:p>
          </p:txBody>
        </p:sp>
        <p:sp>
          <p:nvSpPr>
            <p:cNvPr id="858127" name="Text Box 15">
              <a:extLst>
                <a:ext uri="{FF2B5EF4-FFF2-40B4-BE49-F238E27FC236}">
                  <a16:creationId xmlns:a16="http://schemas.microsoft.com/office/drawing/2014/main" id="{0207300C-BFA3-264B-ACFF-ED6A2AA235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0" y="1638"/>
              <a:ext cx="1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600" i="1"/>
                <a:t>6</a:t>
              </a:r>
            </a:p>
          </p:txBody>
        </p:sp>
        <p:sp>
          <p:nvSpPr>
            <p:cNvPr id="858128" name="Text Box 16">
              <a:extLst>
                <a:ext uri="{FF2B5EF4-FFF2-40B4-BE49-F238E27FC236}">
                  <a16:creationId xmlns:a16="http://schemas.microsoft.com/office/drawing/2014/main" id="{F90F9A10-4F6B-4F4B-9952-53B72AFDAE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7" y="1253"/>
              <a:ext cx="1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600" i="1"/>
                <a:t>2</a:t>
              </a:r>
            </a:p>
          </p:txBody>
        </p:sp>
        <p:sp>
          <p:nvSpPr>
            <p:cNvPr id="858129" name="Oval 17">
              <a:extLst>
                <a:ext uri="{FF2B5EF4-FFF2-40B4-BE49-F238E27FC236}">
                  <a16:creationId xmlns:a16="http://schemas.microsoft.com/office/drawing/2014/main" id="{997493E9-BDA6-A148-9075-D3F744C6409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81" y="1956"/>
              <a:ext cx="68" cy="68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30" name="Oval 18">
              <a:extLst>
                <a:ext uri="{FF2B5EF4-FFF2-40B4-BE49-F238E27FC236}">
                  <a16:creationId xmlns:a16="http://schemas.microsoft.com/office/drawing/2014/main" id="{3E2AA3D3-4DA3-F745-86C6-0F85D3431B0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32" y="2024"/>
              <a:ext cx="68" cy="68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31" name="Oval 19">
              <a:extLst>
                <a:ext uri="{FF2B5EF4-FFF2-40B4-BE49-F238E27FC236}">
                  <a16:creationId xmlns:a16="http://schemas.microsoft.com/office/drawing/2014/main" id="{36F5AA14-ED6A-214D-9A23-A8C5EEFBBD6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48" y="2001"/>
              <a:ext cx="68" cy="68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32" name="Oval 20">
              <a:extLst>
                <a:ext uri="{FF2B5EF4-FFF2-40B4-BE49-F238E27FC236}">
                  <a16:creationId xmlns:a16="http://schemas.microsoft.com/office/drawing/2014/main" id="{99E993B5-F2AB-5B4B-9160-A93F0A0BD9D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48" y="1729"/>
              <a:ext cx="68" cy="68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33" name="Oval 21">
              <a:extLst>
                <a:ext uri="{FF2B5EF4-FFF2-40B4-BE49-F238E27FC236}">
                  <a16:creationId xmlns:a16="http://schemas.microsoft.com/office/drawing/2014/main" id="{61352D36-5724-C94F-A045-802B9D4B9F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32" y="2160"/>
              <a:ext cx="68" cy="68"/>
            </a:xfrm>
            <a:prstGeom prst="ellipse">
              <a:avLst/>
            </a:prstGeom>
            <a:solidFill>
              <a:srgbClr val="0000FF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34" name="Oval 22">
              <a:extLst>
                <a:ext uri="{FF2B5EF4-FFF2-40B4-BE49-F238E27FC236}">
                  <a16:creationId xmlns:a16="http://schemas.microsoft.com/office/drawing/2014/main" id="{12069210-C6BB-834E-80E2-EDFEB5FC510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89" y="1979"/>
              <a:ext cx="68" cy="68"/>
            </a:xfrm>
            <a:prstGeom prst="ellipse">
              <a:avLst/>
            </a:prstGeom>
            <a:solidFill>
              <a:srgbClr val="0000FF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35" name="Oval 23">
              <a:extLst>
                <a:ext uri="{FF2B5EF4-FFF2-40B4-BE49-F238E27FC236}">
                  <a16:creationId xmlns:a16="http://schemas.microsoft.com/office/drawing/2014/main" id="{E53AAFEE-F23C-9B46-8313-DDA573CC7CE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30" y="1480"/>
              <a:ext cx="68" cy="68"/>
            </a:xfrm>
            <a:prstGeom prst="ellipse">
              <a:avLst/>
            </a:prstGeom>
            <a:solidFill>
              <a:srgbClr val="0000FF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36" name="Oval 24">
              <a:extLst>
                <a:ext uri="{FF2B5EF4-FFF2-40B4-BE49-F238E27FC236}">
                  <a16:creationId xmlns:a16="http://schemas.microsoft.com/office/drawing/2014/main" id="{0EE6A849-274D-1B49-9B9D-DFB3370EEA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35" y="1480"/>
              <a:ext cx="68" cy="68"/>
            </a:xfrm>
            <a:prstGeom prst="ellipse">
              <a:avLst/>
            </a:prstGeom>
            <a:solidFill>
              <a:srgbClr val="0000FF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37" name="Oval 25">
              <a:extLst>
                <a:ext uri="{FF2B5EF4-FFF2-40B4-BE49-F238E27FC236}">
                  <a16:creationId xmlns:a16="http://schemas.microsoft.com/office/drawing/2014/main" id="{FFA166A6-39DD-664A-A13D-ADDF27DEC8D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53" y="1661"/>
              <a:ext cx="68" cy="68"/>
            </a:xfrm>
            <a:prstGeom prst="ellipse">
              <a:avLst/>
            </a:prstGeom>
            <a:solidFill>
              <a:srgbClr val="0000FF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38" name="Oval 26">
              <a:extLst>
                <a:ext uri="{FF2B5EF4-FFF2-40B4-BE49-F238E27FC236}">
                  <a16:creationId xmlns:a16="http://schemas.microsoft.com/office/drawing/2014/main" id="{229141B6-DC32-8E4A-8C18-374E6C99AC5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30" y="1979"/>
              <a:ext cx="68" cy="68"/>
            </a:xfrm>
            <a:prstGeom prst="ellipse">
              <a:avLst/>
            </a:prstGeom>
            <a:solidFill>
              <a:srgbClr val="0000FF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39" name="Oval 27">
              <a:extLst>
                <a:ext uri="{FF2B5EF4-FFF2-40B4-BE49-F238E27FC236}">
                  <a16:creationId xmlns:a16="http://schemas.microsoft.com/office/drawing/2014/main" id="{06854FD9-7065-3A4E-9257-344C60D661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29" y="2024"/>
              <a:ext cx="68" cy="68"/>
            </a:xfrm>
            <a:prstGeom prst="ellipse">
              <a:avLst/>
            </a:prstGeom>
            <a:solidFill>
              <a:srgbClr val="0000FF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40" name="Oval 28">
              <a:extLst>
                <a:ext uri="{FF2B5EF4-FFF2-40B4-BE49-F238E27FC236}">
                  <a16:creationId xmlns:a16="http://schemas.microsoft.com/office/drawing/2014/main" id="{15746BE7-F50D-9A49-9AD8-8FDE24EDCCC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29" y="2205"/>
              <a:ext cx="68" cy="68"/>
            </a:xfrm>
            <a:prstGeom prst="ellipse">
              <a:avLst/>
            </a:prstGeom>
            <a:solidFill>
              <a:srgbClr val="0000FF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41" name="Oval 29">
              <a:extLst>
                <a:ext uri="{FF2B5EF4-FFF2-40B4-BE49-F238E27FC236}">
                  <a16:creationId xmlns:a16="http://schemas.microsoft.com/office/drawing/2014/main" id="{B212669D-42E2-8648-82DF-521D64A05CD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48" y="2205"/>
              <a:ext cx="68" cy="68"/>
            </a:xfrm>
            <a:prstGeom prst="ellipse">
              <a:avLst/>
            </a:prstGeom>
            <a:solidFill>
              <a:srgbClr val="0000FF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42" name="Oval 30">
              <a:extLst>
                <a:ext uri="{FF2B5EF4-FFF2-40B4-BE49-F238E27FC236}">
                  <a16:creationId xmlns:a16="http://schemas.microsoft.com/office/drawing/2014/main" id="{1D370FF5-E2BB-A344-B55B-66DB0CF2B9B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68" y="1570"/>
              <a:ext cx="68" cy="68"/>
            </a:xfrm>
            <a:prstGeom prst="ellipse">
              <a:avLst/>
            </a:prstGeom>
            <a:solidFill>
              <a:srgbClr val="00FF0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43" name="Oval 31">
              <a:extLst>
                <a:ext uri="{FF2B5EF4-FFF2-40B4-BE49-F238E27FC236}">
                  <a16:creationId xmlns:a16="http://schemas.microsoft.com/office/drawing/2014/main" id="{078B8215-AD38-6840-86EC-F0D4A46D8B3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20" y="1820"/>
              <a:ext cx="68" cy="68"/>
            </a:xfrm>
            <a:prstGeom prst="ellipse">
              <a:avLst/>
            </a:prstGeom>
            <a:solidFill>
              <a:srgbClr val="00FF0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44" name="Oval 32">
              <a:extLst>
                <a:ext uri="{FF2B5EF4-FFF2-40B4-BE49-F238E27FC236}">
                  <a16:creationId xmlns:a16="http://schemas.microsoft.com/office/drawing/2014/main" id="{C9938DBE-5D17-4748-8D69-28B06D646E5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76" y="2251"/>
              <a:ext cx="68" cy="68"/>
            </a:xfrm>
            <a:prstGeom prst="ellipse">
              <a:avLst/>
            </a:prstGeom>
            <a:solidFill>
              <a:srgbClr val="00FF0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45" name="Oval 33">
              <a:extLst>
                <a:ext uri="{FF2B5EF4-FFF2-40B4-BE49-F238E27FC236}">
                  <a16:creationId xmlns:a16="http://schemas.microsoft.com/office/drawing/2014/main" id="{44CA8BCF-5855-1944-9DFD-F729E3EF428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95" y="2409"/>
              <a:ext cx="68" cy="68"/>
            </a:xfrm>
            <a:prstGeom prst="ellipse">
              <a:avLst/>
            </a:prstGeom>
            <a:solidFill>
              <a:srgbClr val="00FF0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46" name="Oval 34">
              <a:extLst>
                <a:ext uri="{FF2B5EF4-FFF2-40B4-BE49-F238E27FC236}">
                  <a16:creationId xmlns:a16="http://schemas.microsoft.com/office/drawing/2014/main" id="{E39404EB-3513-F146-9CEA-7D8E8668973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84" y="1729"/>
              <a:ext cx="68" cy="68"/>
            </a:xfrm>
            <a:prstGeom prst="ellipse">
              <a:avLst/>
            </a:prstGeom>
            <a:solidFill>
              <a:srgbClr val="0000FF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47" name="Rectangle 35">
              <a:extLst>
                <a:ext uri="{FF2B5EF4-FFF2-40B4-BE49-F238E27FC236}">
                  <a16:creationId xmlns:a16="http://schemas.microsoft.com/office/drawing/2014/main" id="{1C8D4BDD-F74B-9A4D-86F9-088A4CD14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3" y="2500"/>
              <a:ext cx="381" cy="159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48" name="Oval 36">
              <a:extLst>
                <a:ext uri="{FF2B5EF4-FFF2-40B4-BE49-F238E27FC236}">
                  <a16:creationId xmlns:a16="http://schemas.microsoft.com/office/drawing/2014/main" id="{141A949F-2DD8-E84E-A679-05A5DCA6D06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57" y="2546"/>
              <a:ext cx="68" cy="68"/>
            </a:xfrm>
            <a:prstGeom prst="ellipse">
              <a:avLst/>
            </a:prstGeom>
            <a:solidFill>
              <a:srgbClr val="00FF0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49" name="Text Box 37">
              <a:extLst>
                <a:ext uri="{FF2B5EF4-FFF2-40B4-BE49-F238E27FC236}">
                  <a16:creationId xmlns:a16="http://schemas.microsoft.com/office/drawing/2014/main" id="{41EF1B52-CA38-044D-B2C7-8BA3D01268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3" y="1948"/>
              <a:ext cx="1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600" i="1"/>
                <a:t>3</a:t>
              </a:r>
            </a:p>
          </p:txBody>
        </p:sp>
        <p:sp>
          <p:nvSpPr>
            <p:cNvPr id="858150" name="Text Box 38">
              <a:extLst>
                <a:ext uri="{FF2B5EF4-FFF2-40B4-BE49-F238E27FC236}">
                  <a16:creationId xmlns:a16="http://schemas.microsoft.com/office/drawing/2014/main" id="{470917FF-A78F-1C4B-ADF8-E6CE41F98A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" y="2455"/>
              <a:ext cx="1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600" i="1"/>
                <a:t>7</a:t>
              </a:r>
            </a:p>
          </p:txBody>
        </p:sp>
        <p:sp>
          <p:nvSpPr>
            <p:cNvPr id="858151" name="Oval 39">
              <a:extLst>
                <a:ext uri="{FF2B5EF4-FFF2-40B4-BE49-F238E27FC236}">
                  <a16:creationId xmlns:a16="http://schemas.microsoft.com/office/drawing/2014/main" id="{E9735CC4-DE7C-2841-93A0-2DC5CDB730A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72" y="2024"/>
              <a:ext cx="68" cy="68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858152" name="Group 40">
            <a:extLst>
              <a:ext uri="{FF2B5EF4-FFF2-40B4-BE49-F238E27FC236}">
                <a16:creationId xmlns:a16="http://schemas.microsoft.com/office/drawing/2014/main" id="{05E2F04D-994E-A848-9E5C-7E5E6243A4DE}"/>
              </a:ext>
            </a:extLst>
          </p:cNvPr>
          <p:cNvGrpSpPr>
            <a:grpSpLocks/>
          </p:cNvGrpSpPr>
          <p:nvPr/>
        </p:nvGrpSpPr>
        <p:grpSpPr bwMode="auto">
          <a:xfrm>
            <a:off x="6048375" y="4106863"/>
            <a:ext cx="2054225" cy="2274887"/>
            <a:chOff x="4195" y="1366"/>
            <a:chExt cx="1294" cy="1433"/>
          </a:xfrm>
        </p:grpSpPr>
        <p:grpSp>
          <p:nvGrpSpPr>
            <p:cNvPr id="858153" name="Group 41">
              <a:extLst>
                <a:ext uri="{FF2B5EF4-FFF2-40B4-BE49-F238E27FC236}">
                  <a16:creationId xmlns:a16="http://schemas.microsoft.com/office/drawing/2014/main" id="{83D1BF49-F3A4-8A4F-8AA5-86BD6AF5C5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5" y="1366"/>
              <a:ext cx="1294" cy="1089"/>
              <a:chOff x="4195" y="1366"/>
              <a:chExt cx="1294" cy="1089"/>
            </a:xfrm>
          </p:grpSpPr>
          <p:grpSp>
            <p:nvGrpSpPr>
              <p:cNvPr id="858154" name="Group 42">
                <a:extLst>
                  <a:ext uri="{FF2B5EF4-FFF2-40B4-BE49-F238E27FC236}">
                    <a16:creationId xmlns:a16="http://schemas.microsoft.com/office/drawing/2014/main" id="{E4FE66AB-9A9C-EF48-8C7D-2B3A3FFEC4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2069"/>
                <a:ext cx="69" cy="91"/>
                <a:chOff x="4036" y="2659"/>
                <a:chExt cx="69" cy="91"/>
              </a:xfrm>
            </p:grpSpPr>
            <p:sp>
              <p:nvSpPr>
                <p:cNvPr id="858155" name="Line 43">
                  <a:extLst>
                    <a:ext uri="{FF2B5EF4-FFF2-40B4-BE49-F238E27FC236}">
                      <a16:creationId xmlns:a16="http://schemas.microsoft.com/office/drawing/2014/main" id="{027C273B-7006-D841-9C3D-B40E71456D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037" y="2659"/>
                  <a:ext cx="68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58156" name="Line 44">
                  <a:extLst>
                    <a:ext uri="{FF2B5EF4-FFF2-40B4-BE49-F238E27FC236}">
                      <a16:creationId xmlns:a16="http://schemas.microsoft.com/office/drawing/2014/main" id="{B48F3CD8-D85C-9549-9B68-790A1106B8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H="1">
                  <a:off x="4025" y="2670"/>
                  <a:ext cx="91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858157" name="Group 45">
                <a:extLst>
                  <a:ext uri="{FF2B5EF4-FFF2-40B4-BE49-F238E27FC236}">
                    <a16:creationId xmlns:a16="http://schemas.microsoft.com/office/drawing/2014/main" id="{50295D30-F46D-F04C-A078-4089DC5379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364"/>
                <a:ext cx="69" cy="91"/>
                <a:chOff x="4036" y="2659"/>
                <a:chExt cx="69" cy="91"/>
              </a:xfrm>
            </p:grpSpPr>
            <p:sp>
              <p:nvSpPr>
                <p:cNvPr id="858158" name="Line 46">
                  <a:extLst>
                    <a:ext uri="{FF2B5EF4-FFF2-40B4-BE49-F238E27FC236}">
                      <a16:creationId xmlns:a16="http://schemas.microsoft.com/office/drawing/2014/main" id="{12CB1EA2-6608-6340-A537-99D760CBF3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037" y="2659"/>
                  <a:ext cx="68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58159" name="Line 47">
                  <a:extLst>
                    <a:ext uri="{FF2B5EF4-FFF2-40B4-BE49-F238E27FC236}">
                      <a16:creationId xmlns:a16="http://schemas.microsoft.com/office/drawing/2014/main" id="{6EC78B9F-6948-424B-B042-A1A086BF54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H="1">
                  <a:off x="4025" y="2670"/>
                  <a:ext cx="91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858160" name="Group 48">
                <a:extLst>
                  <a:ext uri="{FF2B5EF4-FFF2-40B4-BE49-F238E27FC236}">
                    <a16:creationId xmlns:a16="http://schemas.microsoft.com/office/drawing/2014/main" id="{CB12A9EC-DB65-4649-AFE8-2DFD6BB17A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8" y="1366"/>
                <a:ext cx="69" cy="91"/>
                <a:chOff x="4036" y="2659"/>
                <a:chExt cx="69" cy="91"/>
              </a:xfrm>
            </p:grpSpPr>
            <p:sp>
              <p:nvSpPr>
                <p:cNvPr id="858161" name="Line 49">
                  <a:extLst>
                    <a:ext uri="{FF2B5EF4-FFF2-40B4-BE49-F238E27FC236}">
                      <a16:creationId xmlns:a16="http://schemas.microsoft.com/office/drawing/2014/main" id="{6D97DFE9-099C-3148-AD2E-9E09FAB24C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037" y="2659"/>
                  <a:ext cx="68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58162" name="Line 50">
                  <a:extLst>
                    <a:ext uri="{FF2B5EF4-FFF2-40B4-BE49-F238E27FC236}">
                      <a16:creationId xmlns:a16="http://schemas.microsoft.com/office/drawing/2014/main" id="{5B769841-7E37-814F-9D8A-FB64922DB3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H="1">
                  <a:off x="4025" y="2670"/>
                  <a:ext cx="91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858163" name="Group 51">
                <a:extLst>
                  <a:ext uri="{FF2B5EF4-FFF2-40B4-BE49-F238E27FC236}">
                    <a16:creationId xmlns:a16="http://schemas.microsoft.com/office/drawing/2014/main" id="{6CCD46D5-A3F6-E448-BAEB-0DEA24E4DF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20" y="1616"/>
                <a:ext cx="69" cy="91"/>
                <a:chOff x="4036" y="2659"/>
                <a:chExt cx="69" cy="91"/>
              </a:xfrm>
            </p:grpSpPr>
            <p:sp>
              <p:nvSpPr>
                <p:cNvPr id="858164" name="Line 52">
                  <a:extLst>
                    <a:ext uri="{FF2B5EF4-FFF2-40B4-BE49-F238E27FC236}">
                      <a16:creationId xmlns:a16="http://schemas.microsoft.com/office/drawing/2014/main" id="{AA6AE3DE-A031-8242-BBA5-C350963A4D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037" y="2659"/>
                  <a:ext cx="68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58165" name="Line 53">
                  <a:extLst>
                    <a:ext uri="{FF2B5EF4-FFF2-40B4-BE49-F238E27FC236}">
                      <a16:creationId xmlns:a16="http://schemas.microsoft.com/office/drawing/2014/main" id="{8406457B-DA72-C249-B1F6-EAAF65C703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H="1">
                  <a:off x="4025" y="2670"/>
                  <a:ext cx="91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858166" name="Group 54">
                <a:extLst>
                  <a:ext uri="{FF2B5EF4-FFF2-40B4-BE49-F238E27FC236}">
                    <a16:creationId xmlns:a16="http://schemas.microsoft.com/office/drawing/2014/main" id="{53ED46B3-50FC-9849-B496-B08C6CA4C6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95" y="2228"/>
                <a:ext cx="69" cy="91"/>
                <a:chOff x="4036" y="2659"/>
                <a:chExt cx="69" cy="91"/>
              </a:xfrm>
            </p:grpSpPr>
            <p:sp>
              <p:nvSpPr>
                <p:cNvPr id="858167" name="Line 55">
                  <a:extLst>
                    <a:ext uri="{FF2B5EF4-FFF2-40B4-BE49-F238E27FC236}">
                      <a16:creationId xmlns:a16="http://schemas.microsoft.com/office/drawing/2014/main" id="{9A2BE001-621E-C84F-8B91-C075AB2A98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037" y="2659"/>
                  <a:ext cx="68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58168" name="Line 56">
                  <a:extLst>
                    <a:ext uri="{FF2B5EF4-FFF2-40B4-BE49-F238E27FC236}">
                      <a16:creationId xmlns:a16="http://schemas.microsoft.com/office/drawing/2014/main" id="{7EC35660-15B1-5D4B-9969-0360284D69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H="1">
                  <a:off x="4025" y="2670"/>
                  <a:ext cx="91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858169" name="Text Box 57">
              <a:extLst>
                <a:ext uri="{FF2B5EF4-FFF2-40B4-BE49-F238E27FC236}">
                  <a16:creationId xmlns:a16="http://schemas.microsoft.com/office/drawing/2014/main" id="{AB448D93-0AB2-5047-9F0D-BC482691BF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4" y="2568"/>
              <a:ext cx="5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800" i="1">
                  <a:solidFill>
                    <a:srgbClr val="0000FF"/>
                  </a:solidFill>
                </a:rPr>
                <a:t>K = 2</a:t>
              </a:r>
            </a:p>
          </p:txBody>
        </p:sp>
      </p:grpSp>
      <p:sp>
        <p:nvSpPr>
          <p:cNvPr id="858170" name="Rectangle 58">
            <a:extLst>
              <a:ext uri="{FF2B5EF4-FFF2-40B4-BE49-F238E27FC236}">
                <a16:creationId xmlns:a16="http://schemas.microsoft.com/office/drawing/2014/main" id="{7006C4B4-FB41-2E43-86CD-11D25DB0DD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92838" y="1700213"/>
            <a:ext cx="2124075" cy="1404937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58171" name="Rectangle 59">
            <a:extLst>
              <a:ext uri="{FF2B5EF4-FFF2-40B4-BE49-F238E27FC236}">
                <a16:creationId xmlns:a16="http://schemas.microsoft.com/office/drawing/2014/main" id="{448D4241-36B6-C345-B395-65D6456F4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1916113"/>
            <a:ext cx="1498600" cy="971550"/>
          </a:xfrm>
          <a:prstGeom prst="rect">
            <a:avLst/>
          </a:prstGeom>
          <a:solidFill>
            <a:srgbClr val="FFFF99"/>
          </a:solidFill>
          <a:ln w="254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58172" name="Oval 60">
            <a:extLst>
              <a:ext uri="{FF2B5EF4-FFF2-40B4-BE49-F238E27FC236}">
                <a16:creationId xmlns:a16="http://schemas.microsoft.com/office/drawing/2014/main" id="{DF9A24F2-21C1-5342-9178-C344BFBCA9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56538" y="1736725"/>
            <a:ext cx="136525" cy="136525"/>
          </a:xfrm>
          <a:prstGeom prst="ellipse">
            <a:avLst/>
          </a:prstGeom>
          <a:solidFill>
            <a:schemeClr val="tx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58173" name="Oval 61">
            <a:extLst>
              <a:ext uri="{FF2B5EF4-FFF2-40B4-BE49-F238E27FC236}">
                <a16:creationId xmlns:a16="http://schemas.microsoft.com/office/drawing/2014/main" id="{A7C3CC2D-9C15-994D-819C-7C1C3833FD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11963" y="2463800"/>
            <a:ext cx="136525" cy="136525"/>
          </a:xfrm>
          <a:prstGeom prst="ellipse">
            <a:avLst/>
          </a:prstGeom>
          <a:solidFill>
            <a:srgbClr val="00FF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58174" name="Oval 62">
            <a:extLst>
              <a:ext uri="{FF2B5EF4-FFF2-40B4-BE49-F238E27FC236}">
                <a16:creationId xmlns:a16="http://schemas.microsoft.com/office/drawing/2014/main" id="{85D116C0-9A9D-D743-9980-F4D8F924D3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91350" y="1952625"/>
            <a:ext cx="136525" cy="136525"/>
          </a:xfrm>
          <a:prstGeom prst="ellipse">
            <a:avLst/>
          </a:prstGeom>
          <a:solidFill>
            <a:srgbClr val="0000FF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58175" name="Oval 63">
            <a:extLst>
              <a:ext uri="{FF2B5EF4-FFF2-40B4-BE49-F238E27FC236}">
                <a16:creationId xmlns:a16="http://schemas.microsoft.com/office/drawing/2014/main" id="{95D49367-3C90-5340-A158-100278A277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32700" y="2276475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58176" name="Oval 64">
            <a:extLst>
              <a:ext uri="{FF2B5EF4-FFF2-40B4-BE49-F238E27FC236}">
                <a16:creationId xmlns:a16="http://schemas.microsoft.com/office/drawing/2014/main" id="{087F3B41-53A8-6043-9707-DD280A1C6E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2213" y="2643188"/>
            <a:ext cx="136525" cy="136525"/>
          </a:xfrm>
          <a:prstGeom prst="ellipse">
            <a:avLst/>
          </a:prstGeom>
          <a:solidFill>
            <a:srgbClr val="FF99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858177" name="Group 65">
            <a:extLst>
              <a:ext uri="{FF2B5EF4-FFF2-40B4-BE49-F238E27FC236}">
                <a16:creationId xmlns:a16="http://schemas.microsoft.com/office/drawing/2014/main" id="{F2EA99BD-E884-BC4A-820C-C89CB346D984}"/>
              </a:ext>
            </a:extLst>
          </p:cNvPr>
          <p:cNvGrpSpPr>
            <a:grpSpLocks/>
          </p:cNvGrpSpPr>
          <p:nvPr/>
        </p:nvGrpSpPr>
        <p:grpSpPr bwMode="auto">
          <a:xfrm>
            <a:off x="7777163" y="1665288"/>
            <a:ext cx="287337" cy="250825"/>
            <a:chOff x="2676" y="1684"/>
            <a:chExt cx="91" cy="91"/>
          </a:xfrm>
        </p:grpSpPr>
        <p:sp>
          <p:nvSpPr>
            <p:cNvPr id="858178" name="Line 66">
              <a:extLst>
                <a:ext uri="{FF2B5EF4-FFF2-40B4-BE49-F238E27FC236}">
                  <a16:creationId xmlns:a16="http://schemas.microsoft.com/office/drawing/2014/main" id="{A6DBDBB7-FAC9-0E45-9A9D-18EC0A3E62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76" y="1684"/>
              <a:ext cx="91" cy="9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79" name="Line 67">
              <a:extLst>
                <a:ext uri="{FF2B5EF4-FFF2-40B4-BE49-F238E27FC236}">
                  <a16:creationId xmlns:a16="http://schemas.microsoft.com/office/drawing/2014/main" id="{4D4C183F-A3D5-8E41-80B7-A999D925011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675" y="1685"/>
              <a:ext cx="91" cy="9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58215003-DC87-1D4C-B961-2E700A70F6B4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69" name="Slide Number Placeholder 3">
            <a:extLst>
              <a:ext uri="{FF2B5EF4-FFF2-40B4-BE49-F238E27FC236}">
                <a16:creationId xmlns:a16="http://schemas.microsoft.com/office/drawing/2014/main" id="{5F026C08-3346-8146-AF81-E86E40A2B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82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85817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58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8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58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8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58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58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58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58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58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58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>
            <a:extLst>
              <a:ext uri="{FF2B5EF4-FFF2-40B4-BE49-F238E27FC236}">
                <a16:creationId xmlns:a16="http://schemas.microsoft.com/office/drawing/2014/main" id="{6506341C-E969-6248-B36B-64D1D8BB84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191294"/>
            <a:ext cx="7934325" cy="703262"/>
          </a:xfrm>
        </p:spPr>
        <p:txBody>
          <a:bodyPr/>
          <a:lstStyle/>
          <a:p>
            <a:r>
              <a:rPr lang="en-US" altLang="de-DE" sz="3600" dirty="0"/>
              <a:t>Tutorial Outline</a:t>
            </a:r>
          </a:p>
        </p:txBody>
      </p:sp>
      <p:sp>
        <p:nvSpPr>
          <p:cNvPr id="834563" name="Rectangle 3">
            <a:extLst>
              <a:ext uri="{FF2B5EF4-FFF2-40B4-BE49-F238E27FC236}">
                <a16:creationId xmlns:a16="http://schemas.microsoft.com/office/drawing/2014/main" id="{3A2ABC58-B2B7-6F48-97EC-2CB7D8EADC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9263" y="1452563"/>
            <a:ext cx="8339137" cy="48625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de-DE" sz="20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Location-aware Environments</a:t>
            </a:r>
          </a:p>
          <a:p>
            <a:pPr>
              <a:lnSpc>
                <a:spcPct val="80000"/>
              </a:lnSpc>
            </a:pPr>
            <a:endParaRPr lang="en-US" altLang="de-DE" sz="2000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  <a:p>
            <a:pPr>
              <a:lnSpc>
                <a:spcPct val="80000"/>
              </a:lnSpc>
            </a:pPr>
            <a:r>
              <a:rPr lang="en-US" altLang="de-DE" sz="20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Location-aware </a:t>
            </a:r>
            <a:r>
              <a:rPr lang="en-US" altLang="de-DE" sz="2000" i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Snapshot</a:t>
            </a:r>
            <a:r>
              <a:rPr lang="en-US" altLang="de-DE" sz="20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Query Processing</a:t>
            </a:r>
          </a:p>
          <a:p>
            <a:pPr>
              <a:lnSpc>
                <a:spcPct val="80000"/>
              </a:lnSpc>
            </a:pPr>
            <a:endParaRPr lang="en-US" altLang="de-DE" sz="2000" dirty="0"/>
          </a:p>
          <a:p>
            <a:pPr>
              <a:lnSpc>
                <a:spcPct val="80000"/>
              </a:lnSpc>
            </a:pPr>
            <a:r>
              <a:rPr lang="en-US" altLang="de-DE" sz="20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Location-aware </a:t>
            </a:r>
            <a:r>
              <a:rPr lang="en-US" altLang="de-DE" sz="2000" i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Continuous</a:t>
            </a:r>
            <a:r>
              <a:rPr lang="en-US" altLang="de-DE" sz="20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Query Processing</a:t>
            </a:r>
          </a:p>
          <a:p>
            <a:pPr>
              <a:lnSpc>
                <a:spcPct val="80000"/>
              </a:lnSpc>
            </a:pPr>
            <a:endParaRPr lang="en-US" altLang="de-DE" sz="2100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  <a:p>
            <a:pPr>
              <a:lnSpc>
                <a:spcPct val="80000"/>
              </a:lnSpc>
            </a:pPr>
            <a:r>
              <a:rPr lang="en-US" altLang="de-DE" sz="20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Scalable Execution of Continuous Queries</a:t>
            </a:r>
          </a:p>
          <a:p>
            <a:pPr>
              <a:lnSpc>
                <a:spcPct val="80000"/>
              </a:lnSpc>
            </a:pPr>
            <a:endParaRPr lang="en-US" altLang="de-DE" sz="2000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  <a:p>
            <a:pPr>
              <a:lnSpc>
                <a:spcPct val="80000"/>
              </a:lnSpc>
            </a:pPr>
            <a:r>
              <a:rPr lang="en-US" altLang="de-DE" sz="2000" dirty="0">
                <a:solidFill>
                  <a:srgbClr val="000099"/>
                </a:solidFill>
              </a:rPr>
              <a:t>Location-aware Query Optimization</a:t>
            </a:r>
          </a:p>
          <a:p>
            <a:pPr>
              <a:lnSpc>
                <a:spcPct val="80000"/>
              </a:lnSpc>
            </a:pPr>
            <a:endParaRPr lang="en-US" altLang="de-DE" sz="2000" dirty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de-DE" sz="2000" dirty="0"/>
              <a:t>Uncertainty in Location-aware Query Processing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BCE908-24C1-524D-83BD-8637DB3434A6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D945E35-27AE-8744-B968-FDEC5543A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45350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2">
            <a:extLst>
              <a:ext uri="{FF2B5EF4-FFF2-40B4-BE49-F238E27FC236}">
                <a16:creationId xmlns:a16="http://schemas.microsoft.com/office/drawing/2014/main" id="{4DEBE8D1-50BF-F246-9130-3BE26D7860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215107"/>
            <a:ext cx="7934325" cy="703262"/>
          </a:xfrm>
        </p:spPr>
        <p:txBody>
          <a:bodyPr/>
          <a:lstStyle/>
          <a:p>
            <a:r>
              <a:rPr lang="en-US" altLang="de-DE" sz="3600" dirty="0"/>
              <a:t>Location-aware Query Optimization</a:t>
            </a:r>
          </a:p>
        </p:txBody>
      </p:sp>
      <p:sp>
        <p:nvSpPr>
          <p:cNvPr id="857091" name="Rectangle 3">
            <a:extLst>
              <a:ext uri="{FF2B5EF4-FFF2-40B4-BE49-F238E27FC236}">
                <a16:creationId xmlns:a16="http://schemas.microsoft.com/office/drawing/2014/main" id="{CD60F391-ADE7-8D4F-A8C0-0EA4B45F9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6263" y="1358900"/>
            <a:ext cx="7942262" cy="4864100"/>
          </a:xfrm>
        </p:spPr>
        <p:txBody>
          <a:bodyPr/>
          <a:lstStyle/>
          <a:p>
            <a:r>
              <a:rPr lang="en-US" altLang="de-DE" sz="2400"/>
              <a:t>Spatio-temporal pipelinable query operators </a:t>
            </a:r>
          </a:p>
          <a:p>
            <a:pPr lvl="1"/>
            <a:r>
              <a:rPr lang="en-US" altLang="de-DE" sz="2400"/>
              <a:t>Range queries</a:t>
            </a:r>
          </a:p>
          <a:p>
            <a:pPr lvl="1"/>
            <a:r>
              <a:rPr lang="en-US" altLang="de-DE" sz="2400"/>
              <a:t>Nearest-neighbor queries</a:t>
            </a:r>
          </a:p>
          <a:p>
            <a:pPr lvl="1">
              <a:buFont typeface="Wingdings" pitchFamily="2" charset="2"/>
              <a:buNone/>
            </a:pPr>
            <a:endParaRPr lang="en-US" altLang="de-DE" sz="2400"/>
          </a:p>
          <a:p>
            <a:r>
              <a:rPr lang="en-US" altLang="de-DE" sz="2400"/>
              <a:t>Selectivity estimation for spatio-temporal queries/operators</a:t>
            </a:r>
          </a:p>
          <a:p>
            <a:pPr lvl="1"/>
            <a:r>
              <a:rPr lang="en-US" altLang="de-DE" sz="2400"/>
              <a:t>Spatio-temporal histograms</a:t>
            </a:r>
          </a:p>
          <a:p>
            <a:pPr lvl="1"/>
            <a:r>
              <a:rPr lang="en-US" altLang="de-DE" sz="2400"/>
              <a:t>Sampling</a:t>
            </a:r>
          </a:p>
          <a:p>
            <a:endParaRPr lang="en-US" altLang="de-DE" sz="2400"/>
          </a:p>
          <a:p>
            <a:r>
              <a:rPr lang="en-US" altLang="de-DE" sz="2400"/>
              <a:t>Adaptive query optimization for continuous queries</a:t>
            </a:r>
          </a:p>
          <a:p>
            <a:endParaRPr lang="en-US" altLang="de-DE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E51F7C-AAA0-AD40-A7FB-44168DBF9463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65E1E1C-AB9C-5343-B3E2-9DEF42AAC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09656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138" name="Picture 2">
            <a:extLst>
              <a:ext uri="{FF2B5EF4-FFF2-40B4-BE49-F238E27FC236}">
                <a16:creationId xmlns:a16="http://schemas.microsoft.com/office/drawing/2014/main" id="{87D3D196-4A73-4140-9890-568140BB2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2206625"/>
            <a:ext cx="2557462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9139" name="Picture 3" descr="j0155689[1]">
            <a:extLst>
              <a:ext uri="{FF2B5EF4-FFF2-40B4-BE49-F238E27FC236}">
                <a16:creationId xmlns:a16="http://schemas.microsoft.com/office/drawing/2014/main" id="{7CE57BCB-A643-CF41-A003-68DE3256B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7450" y="2279650"/>
            <a:ext cx="609600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9142" name="AutoShape 6">
            <a:extLst>
              <a:ext uri="{FF2B5EF4-FFF2-40B4-BE49-F238E27FC236}">
                <a16:creationId xmlns:a16="http://schemas.microsoft.com/office/drawing/2014/main" id="{FD798A7A-B9C7-F248-A179-DFEE24A44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2027238"/>
            <a:ext cx="3384550" cy="647700"/>
          </a:xfrm>
          <a:prstGeom prst="wedgeRoundRectCallout">
            <a:avLst>
              <a:gd name="adj1" fmla="val -53472"/>
              <a:gd name="adj2" fmla="val 82106"/>
              <a:gd name="adj3" fmla="val 16667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de-DE" altLang="de-DE" sz="1800"/>
          </a:p>
        </p:txBody>
      </p:sp>
      <p:sp>
        <p:nvSpPr>
          <p:cNvPr id="859143" name="Rectangle 7">
            <a:extLst>
              <a:ext uri="{FF2B5EF4-FFF2-40B4-BE49-F238E27FC236}">
                <a16:creationId xmlns:a16="http://schemas.microsoft.com/office/drawing/2014/main" id="{252DAF0B-C7AD-0644-9585-104EEDC59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513" y="1974850"/>
            <a:ext cx="33861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de-DE" sz="2000" b="1" i="1">
                <a:solidFill>
                  <a:srgbClr val="000099"/>
                </a:solidFill>
              </a:rPr>
              <a:t>Continuously</a:t>
            </a:r>
            <a:r>
              <a:rPr lang="en-US" altLang="de-DE" sz="2000"/>
              <a:t> report the </a:t>
            </a:r>
            <a:r>
              <a:rPr lang="en-US" altLang="de-DE" sz="2000" b="1" i="1">
                <a:solidFill>
                  <a:schemeClr val="tx2"/>
                </a:solidFill>
              </a:rPr>
              <a:t>trucks</a:t>
            </a:r>
            <a:r>
              <a:rPr lang="en-US" altLang="de-DE" sz="2000"/>
              <a:t> in this area</a:t>
            </a:r>
          </a:p>
        </p:txBody>
      </p:sp>
      <p:sp>
        <p:nvSpPr>
          <p:cNvPr id="859145" name="Text Box 9">
            <a:extLst>
              <a:ext uri="{FF2B5EF4-FFF2-40B4-BE49-F238E27FC236}">
                <a16:creationId xmlns:a16="http://schemas.microsoft.com/office/drawing/2014/main" id="{17667900-821B-5942-8908-3527FCBC5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3695700"/>
            <a:ext cx="20891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de-DE" sz="1600" b="1" i="1">
                <a:solidFill>
                  <a:srgbClr val="000099"/>
                </a:solidFill>
              </a:rPr>
              <a:t>Scalar functions (Stored procedure)</a:t>
            </a:r>
          </a:p>
        </p:txBody>
      </p:sp>
      <p:grpSp>
        <p:nvGrpSpPr>
          <p:cNvPr id="859153" name="Group 17">
            <a:extLst>
              <a:ext uri="{FF2B5EF4-FFF2-40B4-BE49-F238E27FC236}">
                <a16:creationId xmlns:a16="http://schemas.microsoft.com/office/drawing/2014/main" id="{37D0114C-52E3-FD44-A9EE-6E01313D4D5F}"/>
              </a:ext>
            </a:extLst>
          </p:cNvPr>
          <p:cNvGrpSpPr>
            <a:grpSpLocks/>
          </p:cNvGrpSpPr>
          <p:nvPr/>
        </p:nvGrpSpPr>
        <p:grpSpPr bwMode="auto">
          <a:xfrm>
            <a:off x="249238" y="4286250"/>
            <a:ext cx="2555875" cy="2124075"/>
            <a:chOff x="157" y="2700"/>
            <a:chExt cx="1610" cy="1338"/>
          </a:xfrm>
        </p:grpSpPr>
        <p:sp>
          <p:nvSpPr>
            <p:cNvPr id="859140" name="AutoShape 4">
              <a:extLst>
                <a:ext uri="{FF2B5EF4-FFF2-40B4-BE49-F238E27FC236}">
                  <a16:creationId xmlns:a16="http://schemas.microsoft.com/office/drawing/2014/main" id="{4D4AD818-F1E7-6948-B805-3233EF338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" y="3131"/>
              <a:ext cx="1451" cy="907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9141" name="Text Box 5">
              <a:extLst>
                <a:ext uri="{FF2B5EF4-FFF2-40B4-BE49-F238E27FC236}">
                  <a16:creationId xmlns:a16="http://schemas.microsoft.com/office/drawing/2014/main" id="{AB539BB2-F5B4-1B4A-B099-3E3478F09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403"/>
              <a:ext cx="115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de-DE" sz="2400" b="1">
                  <a:solidFill>
                    <a:srgbClr val="FFFF00"/>
                  </a:solidFill>
                </a:rPr>
                <a:t>Database Engine</a:t>
              </a:r>
            </a:p>
          </p:txBody>
        </p:sp>
        <p:sp>
          <p:nvSpPr>
            <p:cNvPr id="859144" name="AutoShape 8">
              <a:extLst>
                <a:ext uri="{FF2B5EF4-FFF2-40B4-BE49-F238E27FC236}">
                  <a16:creationId xmlns:a16="http://schemas.microsoft.com/office/drawing/2014/main" id="{6135F01B-3899-CF4B-AE4B-4F62E45C6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" y="2700"/>
              <a:ext cx="1407" cy="576"/>
            </a:xfrm>
            <a:prstGeom prst="downArrowCallout">
              <a:avLst>
                <a:gd name="adj1" fmla="val 61068"/>
                <a:gd name="adj2" fmla="val 61068"/>
                <a:gd name="adj3" fmla="val 16667"/>
                <a:gd name="adj4" fmla="val 66667"/>
              </a:avLst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9146" name="Text Box 10">
              <a:extLst>
                <a:ext uri="{FF2B5EF4-FFF2-40B4-BE49-F238E27FC236}">
                  <a16:creationId xmlns:a16="http://schemas.microsoft.com/office/drawing/2014/main" id="{B07390D0-488D-9546-BC33-4A92851729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" y="2700"/>
              <a:ext cx="161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de-DE" sz="1600"/>
                <a:t>Only produce objects in the areas of interest</a:t>
              </a:r>
            </a:p>
          </p:txBody>
        </p:sp>
      </p:grpSp>
      <p:grpSp>
        <p:nvGrpSpPr>
          <p:cNvPr id="859152" name="Group 16">
            <a:extLst>
              <a:ext uri="{FF2B5EF4-FFF2-40B4-BE49-F238E27FC236}">
                <a16:creationId xmlns:a16="http://schemas.microsoft.com/office/drawing/2014/main" id="{0EF90E65-4721-A74E-93DB-8A306FCAF4E8}"/>
              </a:ext>
            </a:extLst>
          </p:cNvPr>
          <p:cNvGrpSpPr>
            <a:grpSpLocks/>
          </p:cNvGrpSpPr>
          <p:nvPr/>
        </p:nvGrpSpPr>
        <p:grpSpPr bwMode="auto">
          <a:xfrm>
            <a:off x="233363" y="4627563"/>
            <a:ext cx="2733675" cy="1331912"/>
            <a:chOff x="403" y="3110"/>
            <a:chExt cx="1722" cy="839"/>
          </a:xfrm>
        </p:grpSpPr>
        <p:sp>
          <p:nvSpPr>
            <p:cNvPr id="859147" name="Rectangle 11">
              <a:extLst>
                <a:ext uri="{FF2B5EF4-FFF2-40B4-BE49-F238E27FC236}">
                  <a16:creationId xmlns:a16="http://schemas.microsoft.com/office/drawing/2014/main" id="{86CD9ED3-2ABE-9040-8F22-7D832920A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" y="3110"/>
              <a:ext cx="1677" cy="839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9148" name="Rectangle 12">
              <a:extLst>
                <a:ext uri="{FF2B5EF4-FFF2-40B4-BE49-F238E27FC236}">
                  <a16:creationId xmlns:a16="http://schemas.microsoft.com/office/drawing/2014/main" id="{E7A56523-C556-4046-A782-BB79D6F87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" y="3161"/>
              <a:ext cx="1722" cy="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de-DE" sz="2200" b="1" i="1">
                  <a:solidFill>
                    <a:srgbClr val="000099"/>
                  </a:solidFill>
                </a:rPr>
                <a:t>The performance of scalar functions is limited</a:t>
              </a:r>
            </a:p>
          </p:txBody>
        </p:sp>
      </p:grpSp>
      <p:sp>
        <p:nvSpPr>
          <p:cNvPr id="859149" name="Rectangle 13">
            <a:extLst>
              <a:ext uri="{FF2B5EF4-FFF2-40B4-BE49-F238E27FC236}">
                <a16:creationId xmlns:a16="http://schemas.microsoft.com/office/drawing/2014/main" id="{E9A1610F-7A84-504C-B919-9C184ED67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1" y="49152"/>
            <a:ext cx="817403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de-DE" sz="3600" dirty="0" err="1">
                <a:latin typeface="+mj-lt"/>
              </a:rPr>
              <a:t>Spatio</a:t>
            </a:r>
            <a:r>
              <a:rPr lang="en-US" altLang="de-DE" sz="3600" dirty="0">
                <a:latin typeface="+mj-lt"/>
              </a:rPr>
              <a:t>-temporal Query Operators</a:t>
            </a:r>
            <a:endParaRPr lang="en-US" altLang="de-DE" sz="36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859151" name="Rectangle 15">
            <a:extLst>
              <a:ext uri="{FF2B5EF4-FFF2-40B4-BE49-F238E27FC236}">
                <a16:creationId xmlns:a16="http://schemas.microsoft.com/office/drawing/2014/main" id="{04235F2D-BFB0-0340-B90A-47D6ED3E299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62075"/>
            <a:ext cx="8245475" cy="519113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de-DE" sz="2400" dirty="0"/>
              <a:t>Existing Approaches are Built on Top of DBMS (at the Application Level)</a:t>
            </a:r>
          </a:p>
        </p:txBody>
      </p:sp>
      <p:grpSp>
        <p:nvGrpSpPr>
          <p:cNvPr id="859154" name="Group 18">
            <a:extLst>
              <a:ext uri="{FF2B5EF4-FFF2-40B4-BE49-F238E27FC236}">
                <a16:creationId xmlns:a16="http://schemas.microsoft.com/office/drawing/2014/main" id="{5123D3F0-11B5-864C-8DED-656E6A85923B}"/>
              </a:ext>
            </a:extLst>
          </p:cNvPr>
          <p:cNvGrpSpPr>
            <a:grpSpLocks/>
          </p:cNvGrpSpPr>
          <p:nvPr/>
        </p:nvGrpSpPr>
        <p:grpSpPr bwMode="auto">
          <a:xfrm>
            <a:off x="6122988" y="4135438"/>
            <a:ext cx="2413000" cy="2341562"/>
            <a:chOff x="226" y="1638"/>
            <a:chExt cx="1520" cy="1475"/>
          </a:xfrm>
        </p:grpSpPr>
        <p:sp>
          <p:nvSpPr>
            <p:cNvPr id="859155" name="AutoShape 19">
              <a:extLst>
                <a:ext uri="{FF2B5EF4-FFF2-40B4-BE49-F238E27FC236}">
                  <a16:creationId xmlns:a16="http://schemas.microsoft.com/office/drawing/2014/main" id="{DACAA9C3-4589-EB4F-B4C6-F96AACE79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" y="1638"/>
              <a:ext cx="1451" cy="1475"/>
            </a:xfrm>
            <a:prstGeom prst="can">
              <a:avLst>
                <a:gd name="adj" fmla="val 25414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9156" name="Text Box 20">
              <a:extLst>
                <a:ext uri="{FF2B5EF4-FFF2-40B4-BE49-F238E27FC236}">
                  <a16:creationId xmlns:a16="http://schemas.microsoft.com/office/drawing/2014/main" id="{423833E8-BCBD-9B4C-AB91-31695E33BE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2069"/>
              <a:ext cx="115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de-DE" sz="2400" b="1">
                  <a:solidFill>
                    <a:srgbClr val="FFFF00"/>
                  </a:solidFill>
                </a:rPr>
                <a:t>Database Engine</a:t>
              </a:r>
            </a:p>
          </p:txBody>
        </p:sp>
        <p:sp>
          <p:nvSpPr>
            <p:cNvPr id="859157" name="AutoShape 21">
              <a:extLst>
                <a:ext uri="{FF2B5EF4-FFF2-40B4-BE49-F238E27FC236}">
                  <a16:creationId xmlns:a16="http://schemas.microsoft.com/office/drawing/2014/main" id="{643D5BBB-359F-354C-85A5-B623D39A4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591"/>
              <a:ext cx="1157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9158" name="Text Box 22">
              <a:extLst>
                <a:ext uri="{FF2B5EF4-FFF2-40B4-BE49-F238E27FC236}">
                  <a16:creationId xmlns:a16="http://schemas.microsoft.com/office/drawing/2014/main" id="{EA60DBFD-7AE2-D84A-BA03-A869A5235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" y="2591"/>
              <a:ext cx="152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de-DE" sz="1800">
                  <a:solidFill>
                    <a:schemeClr val="tx2"/>
                  </a:solidFill>
                </a:rPr>
                <a:t>Spatio-temporal Operators</a:t>
              </a:r>
            </a:p>
          </p:txBody>
        </p:sp>
      </p:grpSp>
      <p:sp>
        <p:nvSpPr>
          <p:cNvPr id="859159" name="Rectangle 23">
            <a:extLst>
              <a:ext uri="{FF2B5EF4-FFF2-40B4-BE49-F238E27FC236}">
                <a16:creationId xmlns:a16="http://schemas.microsoft.com/office/drawing/2014/main" id="{4B949687-E2B1-D940-B586-706A99C46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475" y="4533900"/>
            <a:ext cx="4103688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de-DE" sz="2000"/>
              <a:t>SELECT  </a:t>
            </a:r>
            <a:r>
              <a:rPr lang="en-US" altLang="de-DE" sz="2000" i="1">
                <a:solidFill>
                  <a:srgbClr val="000099"/>
                </a:solidFill>
              </a:rPr>
              <a:t>O. ID</a:t>
            </a:r>
          </a:p>
          <a:p>
            <a:pPr>
              <a:buFont typeface="Wingdings" pitchFamily="2" charset="2"/>
              <a:buNone/>
            </a:pPr>
            <a:r>
              <a:rPr lang="en-US" altLang="de-DE" sz="2000"/>
              <a:t>FROM 	  </a:t>
            </a:r>
            <a:r>
              <a:rPr lang="en-US" altLang="de-DE" sz="2000" i="1">
                <a:solidFill>
                  <a:srgbClr val="000099"/>
                </a:solidFill>
              </a:rPr>
              <a:t>Objects O</a:t>
            </a:r>
          </a:p>
          <a:p>
            <a:pPr>
              <a:buFont typeface="Wingdings" pitchFamily="2" charset="2"/>
              <a:buNone/>
            </a:pPr>
            <a:r>
              <a:rPr lang="en-US" altLang="de-DE" sz="2000"/>
              <a:t>WHERE  </a:t>
            </a:r>
            <a:r>
              <a:rPr lang="en-US" altLang="de-DE" sz="2000" i="1">
                <a:solidFill>
                  <a:srgbClr val="000099"/>
                </a:solidFill>
              </a:rPr>
              <a:t>O.type = </a:t>
            </a:r>
            <a:r>
              <a:rPr lang="en-US" altLang="de-DE" sz="2000" b="1" i="1">
                <a:solidFill>
                  <a:schemeClr val="tx2"/>
                </a:solidFill>
              </a:rPr>
              <a:t>truck</a:t>
            </a:r>
          </a:p>
          <a:p>
            <a:pPr>
              <a:buFont typeface="Wingdings" pitchFamily="2" charset="2"/>
              <a:buNone/>
            </a:pPr>
            <a:r>
              <a:rPr lang="en-US" altLang="de-DE" sz="2000" b="1"/>
              <a:t>INSIDE</a:t>
            </a:r>
            <a:r>
              <a:rPr lang="en-US" altLang="de-DE" sz="2000" i="1">
                <a:solidFill>
                  <a:schemeClr val="tx2"/>
                </a:solidFill>
              </a:rPr>
              <a:t>	  </a:t>
            </a:r>
            <a:r>
              <a:rPr lang="en-US" altLang="de-DE" sz="2000" b="1" i="1">
                <a:solidFill>
                  <a:srgbClr val="000099"/>
                </a:solidFill>
              </a:rPr>
              <a:t>Area 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74DC7F-90D0-1647-90AF-522B4A3BF32B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4B541091-0CFC-084B-A58B-B55D27DC4630}"/>
              </a:ext>
            </a:extLst>
          </p:cNvPr>
          <p:cNvSpPr txBox="1">
            <a:spLocks/>
          </p:cNvSpPr>
          <p:nvPr/>
        </p:nvSpPr>
        <p:spPr>
          <a:xfrm>
            <a:off x="7956550" y="6328494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56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2767676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9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9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9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5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5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8591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859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8591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85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859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85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145" grpId="0"/>
      <p:bldP spid="859145" grpId="1"/>
      <p:bldP spid="85915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>
            <a:extLst>
              <a:ext uri="{FF2B5EF4-FFF2-40B4-BE49-F238E27FC236}">
                <a16:creationId xmlns:a16="http://schemas.microsoft.com/office/drawing/2014/main" id="{F63CECDD-4283-5440-91DA-CF328AF9F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2781300"/>
            <a:ext cx="3492500" cy="360363"/>
          </a:xfrm>
          <a:prstGeom prst="rect">
            <a:avLst/>
          </a:prstGeom>
          <a:solidFill>
            <a:srgbClr val="CCFFFF"/>
          </a:solidFill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61187" name="Rectangle 3">
            <a:extLst>
              <a:ext uri="{FF2B5EF4-FFF2-40B4-BE49-F238E27FC236}">
                <a16:creationId xmlns:a16="http://schemas.microsoft.com/office/drawing/2014/main" id="{C7ED47FE-FDB4-4A4F-8E9C-0D03B3044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773238"/>
            <a:ext cx="4968875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de-DE" sz="1800"/>
              <a:t>SELECT </a:t>
            </a:r>
            <a:r>
              <a:rPr lang="en-US" altLang="de-DE" sz="1800" i="1">
                <a:solidFill>
                  <a:srgbClr val="000099"/>
                </a:solidFill>
              </a:rPr>
              <a:t>M.ObjectID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FROM     </a:t>
            </a:r>
            <a:r>
              <a:rPr lang="en-US" altLang="de-DE" sz="1800" i="1">
                <a:solidFill>
                  <a:srgbClr val="000099"/>
                </a:solidFill>
              </a:rPr>
              <a:t>MovingObjects M, AvisCars A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WHERE  </a:t>
            </a:r>
            <a:r>
              <a:rPr lang="en-US" altLang="de-DE" sz="1800" i="1">
                <a:solidFill>
                  <a:srgbClr val="000099"/>
                </a:solidFill>
              </a:rPr>
              <a:t>M.ID = A.ID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INSIDE    </a:t>
            </a:r>
            <a:r>
              <a:rPr lang="en-US" altLang="de-DE" sz="1800" i="1">
                <a:solidFill>
                  <a:srgbClr val="000099"/>
                </a:solidFill>
              </a:rPr>
              <a:t>RegionR</a:t>
            </a:r>
          </a:p>
        </p:txBody>
      </p:sp>
      <p:grpSp>
        <p:nvGrpSpPr>
          <p:cNvPr id="861188" name="Group 4">
            <a:extLst>
              <a:ext uri="{FF2B5EF4-FFF2-40B4-BE49-F238E27FC236}">
                <a16:creationId xmlns:a16="http://schemas.microsoft.com/office/drawing/2014/main" id="{67844AB0-2155-664B-A47F-AEEB1092E6AE}"/>
              </a:ext>
            </a:extLst>
          </p:cNvPr>
          <p:cNvGrpSpPr>
            <a:grpSpLocks/>
          </p:cNvGrpSpPr>
          <p:nvPr/>
        </p:nvGrpSpPr>
        <p:grpSpPr bwMode="auto">
          <a:xfrm>
            <a:off x="3463925" y="5070475"/>
            <a:ext cx="1354138" cy="368300"/>
            <a:chOff x="4227" y="2703"/>
            <a:chExt cx="853" cy="232"/>
          </a:xfrm>
        </p:grpSpPr>
        <p:sp>
          <p:nvSpPr>
            <p:cNvPr id="861189" name="Oval 5">
              <a:extLst>
                <a:ext uri="{FF2B5EF4-FFF2-40B4-BE49-F238E27FC236}">
                  <a16:creationId xmlns:a16="http://schemas.microsoft.com/office/drawing/2014/main" id="{682D483F-BD57-F946-8E1B-740E6F667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2713"/>
              <a:ext cx="799" cy="213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1190" name="Text Box 6">
              <a:extLst>
                <a:ext uri="{FF2B5EF4-FFF2-40B4-BE49-F238E27FC236}">
                  <a16:creationId xmlns:a16="http://schemas.microsoft.com/office/drawing/2014/main" id="{1D3B7EB0-5C94-164F-981D-A0853F5FFF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7" y="2703"/>
              <a:ext cx="753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800" b="1"/>
                <a:t>INSIDE</a:t>
              </a:r>
            </a:p>
          </p:txBody>
        </p:sp>
      </p:grpSp>
      <p:sp>
        <p:nvSpPr>
          <p:cNvPr id="861191" name="Line 7">
            <a:extLst>
              <a:ext uri="{FF2B5EF4-FFF2-40B4-BE49-F238E27FC236}">
                <a16:creationId xmlns:a16="http://schemas.microsoft.com/office/drawing/2014/main" id="{C9FFC284-DF3F-004A-A04A-9B9F771562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3213" y="5438775"/>
            <a:ext cx="0" cy="309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861192" name="Group 8">
            <a:extLst>
              <a:ext uri="{FF2B5EF4-FFF2-40B4-BE49-F238E27FC236}">
                <a16:creationId xmlns:a16="http://schemas.microsoft.com/office/drawing/2014/main" id="{1E0654EE-EB00-D64E-851B-595D25128647}"/>
              </a:ext>
            </a:extLst>
          </p:cNvPr>
          <p:cNvGrpSpPr>
            <a:grpSpLocks/>
          </p:cNvGrpSpPr>
          <p:nvPr/>
        </p:nvGrpSpPr>
        <p:grpSpPr bwMode="auto">
          <a:xfrm>
            <a:off x="2967038" y="4413250"/>
            <a:ext cx="1354137" cy="368300"/>
            <a:chOff x="4227" y="2703"/>
            <a:chExt cx="853" cy="232"/>
          </a:xfrm>
        </p:grpSpPr>
        <p:sp>
          <p:nvSpPr>
            <p:cNvPr id="861193" name="Oval 9">
              <a:extLst>
                <a:ext uri="{FF2B5EF4-FFF2-40B4-BE49-F238E27FC236}">
                  <a16:creationId xmlns:a16="http://schemas.microsoft.com/office/drawing/2014/main" id="{EB779AE4-308D-EB45-955E-1368A7F40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2713"/>
              <a:ext cx="799" cy="213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1194" name="Text Box 10">
              <a:extLst>
                <a:ext uri="{FF2B5EF4-FFF2-40B4-BE49-F238E27FC236}">
                  <a16:creationId xmlns:a16="http://schemas.microsoft.com/office/drawing/2014/main" id="{FC06DC65-D4A5-264D-A23E-FBA00B4411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7" y="2703"/>
              <a:ext cx="753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800" b="1"/>
                <a:t> JOIN</a:t>
              </a:r>
            </a:p>
          </p:txBody>
        </p:sp>
      </p:grpSp>
      <p:sp>
        <p:nvSpPr>
          <p:cNvPr id="861195" name="Line 11">
            <a:extLst>
              <a:ext uri="{FF2B5EF4-FFF2-40B4-BE49-F238E27FC236}">
                <a16:creationId xmlns:a16="http://schemas.microsoft.com/office/drawing/2014/main" id="{F3A04980-4D0F-E94E-9C24-F21490EE1A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1888" y="4133850"/>
            <a:ext cx="0" cy="280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61196" name="Text Box 12">
            <a:extLst>
              <a:ext uri="{FF2B5EF4-FFF2-40B4-BE49-F238E27FC236}">
                <a16:creationId xmlns:a16="http://schemas.microsoft.com/office/drawing/2014/main" id="{A30CDB31-F424-5848-98A3-995D2E020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638" y="4076700"/>
            <a:ext cx="723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b="1"/>
              <a:t>+/-</a:t>
            </a:r>
          </a:p>
        </p:txBody>
      </p:sp>
      <p:sp>
        <p:nvSpPr>
          <p:cNvPr id="861197" name="Line 13">
            <a:extLst>
              <a:ext uri="{FF2B5EF4-FFF2-40B4-BE49-F238E27FC236}">
                <a16:creationId xmlns:a16="http://schemas.microsoft.com/office/drawing/2014/main" id="{E1DCFFCD-A909-9049-AC45-C44D5523B3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59200" y="4730750"/>
            <a:ext cx="339725" cy="354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61198" name="Line 14">
            <a:extLst>
              <a:ext uri="{FF2B5EF4-FFF2-40B4-BE49-F238E27FC236}">
                <a16:creationId xmlns:a16="http://schemas.microsoft.com/office/drawing/2014/main" id="{FE55B409-A549-1B4F-8695-53B2FCCF86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1175" y="4743450"/>
            <a:ext cx="339725" cy="354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61199" name="Text Box 15">
            <a:extLst>
              <a:ext uri="{FF2B5EF4-FFF2-40B4-BE49-F238E27FC236}">
                <a16:creationId xmlns:a16="http://schemas.microsoft.com/office/drawing/2014/main" id="{AC32B335-7080-EB4E-A9D3-8E8CA2231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5054600"/>
            <a:ext cx="1133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400" b="1"/>
              <a:t>AvisCars</a:t>
            </a:r>
          </a:p>
        </p:txBody>
      </p:sp>
      <p:sp>
        <p:nvSpPr>
          <p:cNvPr id="861200" name="Text Box 16">
            <a:extLst>
              <a:ext uri="{FF2B5EF4-FFF2-40B4-BE49-F238E27FC236}">
                <a16:creationId xmlns:a16="http://schemas.microsoft.com/office/drawing/2014/main" id="{2545B249-AD3C-A948-B789-58C439D51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4687888"/>
            <a:ext cx="723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b="1"/>
              <a:t>+/-</a:t>
            </a:r>
          </a:p>
        </p:txBody>
      </p:sp>
      <p:sp>
        <p:nvSpPr>
          <p:cNvPr id="861201" name="Text Box 17">
            <a:extLst>
              <a:ext uri="{FF2B5EF4-FFF2-40B4-BE49-F238E27FC236}">
                <a16:creationId xmlns:a16="http://schemas.microsoft.com/office/drawing/2014/main" id="{7F8D10FE-BDDA-AB46-9A3F-7BE3F460F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5727700"/>
            <a:ext cx="1944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de-DE" sz="1600" b="1">
                <a:solidFill>
                  <a:schemeClr val="tx2"/>
                </a:solidFill>
              </a:rPr>
              <a:t>Moving Objects</a:t>
            </a:r>
          </a:p>
        </p:txBody>
      </p:sp>
      <p:sp>
        <p:nvSpPr>
          <p:cNvPr id="861202" name="AutoShape 18">
            <a:extLst>
              <a:ext uri="{FF2B5EF4-FFF2-40B4-BE49-F238E27FC236}">
                <a16:creationId xmlns:a16="http://schemas.microsoft.com/office/drawing/2014/main" id="{D6399DA4-5943-2E4D-8BA4-82A6BA1F3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5163" y="5445125"/>
            <a:ext cx="360362" cy="287338"/>
          </a:xfrm>
          <a:prstGeom prst="can">
            <a:avLst>
              <a:gd name="adj" fmla="val 29282"/>
            </a:avLst>
          </a:prstGeom>
          <a:solidFill>
            <a:srgbClr val="3366FF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61203" name="Rectangle 19">
            <a:extLst>
              <a:ext uri="{FF2B5EF4-FFF2-40B4-BE49-F238E27FC236}">
                <a16:creationId xmlns:a16="http://schemas.microsoft.com/office/drawing/2014/main" id="{77EFBE92-4BA2-E64F-A257-D9E6F7A4E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519" y="61824"/>
            <a:ext cx="817403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de-DE" sz="3600" dirty="0" err="1">
                <a:latin typeface="+mj-lt"/>
              </a:rPr>
              <a:t>Spatio</a:t>
            </a:r>
            <a:r>
              <a:rPr lang="en-US" altLang="de-DE" sz="3600" dirty="0">
                <a:latin typeface="+mj-lt"/>
              </a:rPr>
              <a:t>-temporal Query Operators</a:t>
            </a:r>
          </a:p>
        </p:txBody>
      </p:sp>
      <p:sp>
        <p:nvSpPr>
          <p:cNvPr id="861204" name="Rectangle 20">
            <a:extLst>
              <a:ext uri="{FF2B5EF4-FFF2-40B4-BE49-F238E27FC236}">
                <a16:creationId xmlns:a16="http://schemas.microsoft.com/office/drawing/2014/main" id="{61A55376-C1B3-B842-954F-B23AE67D8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04925"/>
            <a:ext cx="83883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2000" i="1"/>
              <a:t>“Continuously report the Avis cars in a certain area”</a:t>
            </a:r>
          </a:p>
        </p:txBody>
      </p:sp>
      <p:grpSp>
        <p:nvGrpSpPr>
          <p:cNvPr id="861205" name="Group 21">
            <a:extLst>
              <a:ext uri="{FF2B5EF4-FFF2-40B4-BE49-F238E27FC236}">
                <a16:creationId xmlns:a16="http://schemas.microsoft.com/office/drawing/2014/main" id="{B6186F79-F87A-B543-B4AB-835064DA7283}"/>
              </a:ext>
            </a:extLst>
          </p:cNvPr>
          <p:cNvGrpSpPr>
            <a:grpSpLocks/>
          </p:cNvGrpSpPr>
          <p:nvPr/>
        </p:nvGrpSpPr>
        <p:grpSpPr bwMode="auto">
          <a:xfrm>
            <a:off x="4516438" y="1628775"/>
            <a:ext cx="4752975" cy="3736975"/>
            <a:chOff x="2630" y="1117"/>
            <a:chExt cx="2994" cy="2354"/>
          </a:xfrm>
        </p:grpSpPr>
        <p:pic>
          <p:nvPicPr>
            <p:cNvPr id="861206" name="Picture 22" descr="Picture5">
              <a:extLst>
                <a:ext uri="{FF2B5EF4-FFF2-40B4-BE49-F238E27FC236}">
                  <a16:creationId xmlns:a16="http://schemas.microsoft.com/office/drawing/2014/main" id="{C5F3215E-3F46-8549-9B91-B23347FA6F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0" y="1117"/>
              <a:ext cx="2994" cy="2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1207" name="Rectangle 23">
              <a:extLst>
                <a:ext uri="{FF2B5EF4-FFF2-40B4-BE49-F238E27FC236}">
                  <a16:creationId xmlns:a16="http://schemas.microsoft.com/office/drawing/2014/main" id="{550B1EF8-A97B-4C42-AE88-4BDE3BBF7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7" y="2001"/>
              <a:ext cx="567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1208" name="Text Box 24">
              <a:extLst>
                <a:ext uri="{FF2B5EF4-FFF2-40B4-BE49-F238E27FC236}">
                  <a16:creationId xmlns:a16="http://schemas.microsoft.com/office/drawing/2014/main" id="{91D204DB-7675-1440-BDD3-3CA8036B2D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1" y="1979"/>
              <a:ext cx="726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000" b="1"/>
                <a:t>Scalar Function</a:t>
              </a:r>
            </a:p>
          </p:txBody>
        </p:sp>
      </p:grpSp>
      <p:sp>
        <p:nvSpPr>
          <p:cNvPr id="861209" name="Rectangle 25">
            <a:extLst>
              <a:ext uri="{FF2B5EF4-FFF2-40B4-BE49-F238E27FC236}">
                <a16:creationId xmlns:a16="http://schemas.microsoft.com/office/drawing/2014/main" id="{BB6A9EB3-98DE-FF46-BF8F-F271FADC0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860800"/>
            <a:ext cx="73025" cy="262731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61210" name="Rectangle 26">
            <a:extLst>
              <a:ext uri="{FF2B5EF4-FFF2-40B4-BE49-F238E27FC236}">
                <a16:creationId xmlns:a16="http://schemas.microsoft.com/office/drawing/2014/main" id="{4BFF8B47-147B-AF45-A22D-8CFBDC6B1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4483100"/>
            <a:ext cx="1268412" cy="338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61211" name="Text Box 27">
            <a:extLst>
              <a:ext uri="{FF2B5EF4-FFF2-40B4-BE49-F238E27FC236}">
                <a16:creationId xmlns:a16="http://schemas.microsoft.com/office/drawing/2014/main" id="{F180153A-FADA-4645-AA8B-AF5DB499A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4467225"/>
            <a:ext cx="11953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800" b="1"/>
              <a:t>INSIDE</a:t>
            </a:r>
          </a:p>
        </p:txBody>
      </p:sp>
      <p:grpSp>
        <p:nvGrpSpPr>
          <p:cNvPr id="861212" name="Group 28">
            <a:extLst>
              <a:ext uri="{FF2B5EF4-FFF2-40B4-BE49-F238E27FC236}">
                <a16:creationId xmlns:a16="http://schemas.microsoft.com/office/drawing/2014/main" id="{5028D994-E386-8B49-8DE9-B7B90533C8DA}"/>
              </a:ext>
            </a:extLst>
          </p:cNvPr>
          <p:cNvGrpSpPr>
            <a:grpSpLocks/>
          </p:cNvGrpSpPr>
          <p:nvPr/>
        </p:nvGrpSpPr>
        <p:grpSpPr bwMode="auto">
          <a:xfrm>
            <a:off x="482600" y="5078413"/>
            <a:ext cx="1354138" cy="368300"/>
            <a:chOff x="4227" y="2703"/>
            <a:chExt cx="853" cy="232"/>
          </a:xfrm>
        </p:grpSpPr>
        <p:sp>
          <p:nvSpPr>
            <p:cNvPr id="861213" name="Oval 29">
              <a:extLst>
                <a:ext uri="{FF2B5EF4-FFF2-40B4-BE49-F238E27FC236}">
                  <a16:creationId xmlns:a16="http://schemas.microsoft.com/office/drawing/2014/main" id="{13078AC9-7ED3-164C-BD2E-226761F4B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2713"/>
              <a:ext cx="799" cy="213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1214" name="Text Box 30">
              <a:extLst>
                <a:ext uri="{FF2B5EF4-FFF2-40B4-BE49-F238E27FC236}">
                  <a16:creationId xmlns:a16="http://schemas.microsoft.com/office/drawing/2014/main" id="{B9AE29F3-A329-B04E-838F-B300A2EC31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7" y="2703"/>
              <a:ext cx="753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800" b="1"/>
                <a:t> JOIN</a:t>
              </a:r>
            </a:p>
          </p:txBody>
        </p:sp>
      </p:grpSp>
      <p:sp>
        <p:nvSpPr>
          <p:cNvPr id="861215" name="Line 31">
            <a:extLst>
              <a:ext uri="{FF2B5EF4-FFF2-40B4-BE49-F238E27FC236}">
                <a16:creationId xmlns:a16="http://schemas.microsoft.com/office/drawing/2014/main" id="{CDDCAFFC-3BDF-D14E-B7B8-5EB868EFED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50938" y="4799013"/>
            <a:ext cx="0" cy="280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61216" name="Text Box 32">
            <a:extLst>
              <a:ext uri="{FF2B5EF4-FFF2-40B4-BE49-F238E27FC236}">
                <a16:creationId xmlns:a16="http://schemas.microsoft.com/office/drawing/2014/main" id="{B918B9CC-FF76-2143-B586-1E68AC5A0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4113213"/>
            <a:ext cx="723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b="1"/>
              <a:t>+/-</a:t>
            </a:r>
          </a:p>
        </p:txBody>
      </p:sp>
      <p:sp>
        <p:nvSpPr>
          <p:cNvPr id="861217" name="Line 33">
            <a:extLst>
              <a:ext uri="{FF2B5EF4-FFF2-40B4-BE49-F238E27FC236}">
                <a16:creationId xmlns:a16="http://schemas.microsoft.com/office/drawing/2014/main" id="{24F4D0B1-9627-9444-9A54-B45F60E4AAD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74763" y="5395913"/>
            <a:ext cx="339725" cy="354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61218" name="Line 34">
            <a:extLst>
              <a:ext uri="{FF2B5EF4-FFF2-40B4-BE49-F238E27FC236}">
                <a16:creationId xmlns:a16="http://schemas.microsoft.com/office/drawing/2014/main" id="{2FB18D4D-30BB-CB49-9F32-44471C5647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6738" y="5408613"/>
            <a:ext cx="339725" cy="354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61219" name="Text Box 35">
            <a:extLst>
              <a:ext uri="{FF2B5EF4-FFF2-40B4-BE49-F238E27FC236}">
                <a16:creationId xmlns:a16="http://schemas.microsoft.com/office/drawing/2014/main" id="{7897F502-1B5D-F04A-9675-F992387C5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5719763"/>
            <a:ext cx="113347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400" b="1"/>
              <a:t>AvisCars</a:t>
            </a:r>
          </a:p>
        </p:txBody>
      </p:sp>
      <p:sp>
        <p:nvSpPr>
          <p:cNvPr id="861220" name="Text Box 36">
            <a:extLst>
              <a:ext uri="{FF2B5EF4-FFF2-40B4-BE49-F238E27FC236}">
                <a16:creationId xmlns:a16="http://schemas.microsoft.com/office/drawing/2014/main" id="{7F5922FB-F25E-B741-AC07-FA9AD106F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692775"/>
            <a:ext cx="1944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de-DE" sz="1600" b="1">
                <a:solidFill>
                  <a:schemeClr val="tx2"/>
                </a:solidFill>
              </a:rPr>
              <a:t>Moving Objects</a:t>
            </a:r>
          </a:p>
        </p:txBody>
      </p:sp>
      <p:sp>
        <p:nvSpPr>
          <p:cNvPr id="861221" name="Text Box 37">
            <a:extLst>
              <a:ext uri="{FF2B5EF4-FFF2-40B4-BE49-F238E27FC236}">
                <a16:creationId xmlns:a16="http://schemas.microsoft.com/office/drawing/2014/main" id="{97E6DFCB-C304-D440-B3B2-9AE84C853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567113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800">
                <a:solidFill>
                  <a:srgbClr val="008000"/>
                </a:solidFill>
              </a:rPr>
              <a:t>Scalar Function</a:t>
            </a:r>
          </a:p>
        </p:txBody>
      </p:sp>
      <p:sp>
        <p:nvSpPr>
          <p:cNvPr id="861222" name="Text Box 38">
            <a:extLst>
              <a:ext uri="{FF2B5EF4-FFF2-40B4-BE49-F238E27FC236}">
                <a16:creationId xmlns:a16="http://schemas.microsoft.com/office/drawing/2014/main" id="{975CEBC0-0CF6-A048-B86E-C6E310015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3429000"/>
            <a:ext cx="1873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de-DE" sz="1800">
                <a:solidFill>
                  <a:srgbClr val="008000"/>
                </a:solidFill>
              </a:rPr>
              <a:t>Spatio-temporal Operators</a:t>
            </a:r>
          </a:p>
        </p:txBody>
      </p:sp>
      <p:sp>
        <p:nvSpPr>
          <p:cNvPr id="861223" name="Line 39">
            <a:extLst>
              <a:ext uri="{FF2B5EF4-FFF2-40B4-BE49-F238E27FC236}">
                <a16:creationId xmlns:a16="http://schemas.microsoft.com/office/drawing/2014/main" id="{35411452-C676-B049-96DF-337DD8BC08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50938" y="4164013"/>
            <a:ext cx="0" cy="3095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A2DC286-5DFD-0A4A-AEF3-FE3E59170CA2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41" name="Slide Number Placeholder 3">
            <a:extLst>
              <a:ext uri="{FF2B5EF4-FFF2-40B4-BE49-F238E27FC236}">
                <a16:creationId xmlns:a16="http://schemas.microsoft.com/office/drawing/2014/main" id="{A757A424-27CA-6646-99E3-E2EFBC2FD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18854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Rectangle 2">
            <a:extLst>
              <a:ext uri="{FF2B5EF4-FFF2-40B4-BE49-F238E27FC236}">
                <a16:creationId xmlns:a16="http://schemas.microsoft.com/office/drawing/2014/main" id="{62D9D3F9-B467-8043-8F1F-32EA13371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2475" y="277813"/>
            <a:ext cx="7934325" cy="703262"/>
          </a:xfrm>
        </p:spPr>
        <p:txBody>
          <a:bodyPr/>
          <a:lstStyle/>
          <a:p>
            <a:pPr algn="ctr"/>
            <a:r>
              <a:rPr lang="en-US" altLang="de-DE" sz="3800"/>
              <a:t>Spatio-temporal Selectivity Estimation</a:t>
            </a:r>
          </a:p>
        </p:txBody>
      </p:sp>
      <p:sp>
        <p:nvSpPr>
          <p:cNvPr id="867331" name="Rectangle 3">
            <a:extLst>
              <a:ext uri="{FF2B5EF4-FFF2-40B4-BE49-F238E27FC236}">
                <a16:creationId xmlns:a16="http://schemas.microsoft.com/office/drawing/2014/main" id="{07E2AD59-3589-E947-A518-3B1A363A3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9263" y="1193800"/>
            <a:ext cx="8345487" cy="1022350"/>
          </a:xfrm>
        </p:spPr>
        <p:txBody>
          <a:bodyPr/>
          <a:lstStyle/>
          <a:p>
            <a:r>
              <a:rPr lang="en-US" altLang="de-DE" sz="2200"/>
              <a:t>Estimating the selectivity of spatio-temporal operators is crucial in determining the best plan for spatio-temporal queries</a:t>
            </a:r>
          </a:p>
        </p:txBody>
      </p:sp>
      <p:sp>
        <p:nvSpPr>
          <p:cNvPr id="867333" name="Rectangle 5">
            <a:extLst>
              <a:ext uri="{FF2B5EF4-FFF2-40B4-BE49-F238E27FC236}">
                <a16:creationId xmlns:a16="http://schemas.microsoft.com/office/drawing/2014/main" id="{6BC88472-999F-5F48-AFAF-E75AA404A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8" y="3270250"/>
            <a:ext cx="3101975" cy="360363"/>
          </a:xfrm>
          <a:prstGeom prst="rect">
            <a:avLst/>
          </a:prstGeom>
          <a:solidFill>
            <a:srgbClr val="CCFFFF"/>
          </a:solidFill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67334" name="Rectangle 6">
            <a:extLst>
              <a:ext uri="{FF2B5EF4-FFF2-40B4-BE49-F238E27FC236}">
                <a16:creationId xmlns:a16="http://schemas.microsoft.com/office/drawing/2014/main" id="{982D0477-5CD2-6242-86F3-514320345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" y="2133600"/>
            <a:ext cx="350520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de-DE" sz="2000"/>
              <a:t>SELECT </a:t>
            </a:r>
            <a:r>
              <a:rPr lang="en-US" altLang="de-DE" sz="2000" i="1">
                <a:solidFill>
                  <a:srgbClr val="000099"/>
                </a:solidFill>
              </a:rPr>
              <a:t>ObjectID</a:t>
            </a:r>
          </a:p>
          <a:p>
            <a:pPr>
              <a:buFont typeface="Wingdings" pitchFamily="2" charset="2"/>
              <a:buNone/>
            </a:pPr>
            <a:r>
              <a:rPr lang="en-US" altLang="de-DE" sz="2000"/>
              <a:t>FROM     </a:t>
            </a:r>
            <a:r>
              <a:rPr lang="en-US" altLang="de-DE" sz="2000" i="1">
                <a:solidFill>
                  <a:srgbClr val="000099"/>
                </a:solidFill>
              </a:rPr>
              <a:t>MovingObjects M</a:t>
            </a:r>
          </a:p>
          <a:p>
            <a:pPr>
              <a:buFont typeface="Wingdings" pitchFamily="2" charset="2"/>
              <a:buNone/>
            </a:pPr>
            <a:r>
              <a:rPr lang="en-US" altLang="de-DE" sz="2000"/>
              <a:t>WHERE  </a:t>
            </a:r>
            <a:r>
              <a:rPr lang="en-US" altLang="de-DE" sz="2000" i="1">
                <a:solidFill>
                  <a:srgbClr val="000099"/>
                </a:solidFill>
              </a:rPr>
              <a:t>Type = Truck</a:t>
            </a:r>
          </a:p>
          <a:p>
            <a:pPr>
              <a:buFont typeface="Wingdings" pitchFamily="2" charset="2"/>
              <a:buNone/>
            </a:pPr>
            <a:r>
              <a:rPr lang="en-US" altLang="de-DE" sz="2000"/>
              <a:t>INSIDE    </a:t>
            </a:r>
            <a:r>
              <a:rPr lang="en-US" altLang="de-DE" sz="2000" i="1">
                <a:solidFill>
                  <a:srgbClr val="000099"/>
                </a:solidFill>
              </a:rPr>
              <a:t>Region R</a:t>
            </a:r>
          </a:p>
        </p:txBody>
      </p:sp>
      <p:grpSp>
        <p:nvGrpSpPr>
          <p:cNvPr id="867371" name="Group 43">
            <a:extLst>
              <a:ext uri="{FF2B5EF4-FFF2-40B4-BE49-F238E27FC236}">
                <a16:creationId xmlns:a16="http://schemas.microsoft.com/office/drawing/2014/main" id="{C7173116-8316-F340-A259-056B95F37BD0}"/>
              </a:ext>
            </a:extLst>
          </p:cNvPr>
          <p:cNvGrpSpPr>
            <a:grpSpLocks/>
          </p:cNvGrpSpPr>
          <p:nvPr/>
        </p:nvGrpSpPr>
        <p:grpSpPr bwMode="auto">
          <a:xfrm>
            <a:off x="968375" y="4151313"/>
            <a:ext cx="1354138" cy="1565275"/>
            <a:chOff x="2252" y="2252"/>
            <a:chExt cx="853" cy="986"/>
          </a:xfrm>
        </p:grpSpPr>
        <p:sp>
          <p:nvSpPr>
            <p:cNvPr id="867336" name="Oval 8">
              <a:extLst>
                <a:ext uri="{FF2B5EF4-FFF2-40B4-BE49-F238E27FC236}">
                  <a16:creationId xmlns:a16="http://schemas.microsoft.com/office/drawing/2014/main" id="{C407B70F-2963-2542-A123-7D4C089DF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4" y="2462"/>
              <a:ext cx="799" cy="213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7337" name="Text Box 9">
              <a:extLst>
                <a:ext uri="{FF2B5EF4-FFF2-40B4-BE49-F238E27FC236}">
                  <a16:creationId xmlns:a16="http://schemas.microsoft.com/office/drawing/2014/main" id="{07B4EAB9-1F94-2C42-9200-ACFBEFCEF2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6" y="2452"/>
              <a:ext cx="753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800" b="1"/>
                <a:t> SELECT</a:t>
              </a:r>
            </a:p>
          </p:txBody>
        </p:sp>
        <p:sp>
          <p:nvSpPr>
            <p:cNvPr id="867338" name="Line 10">
              <a:extLst>
                <a:ext uri="{FF2B5EF4-FFF2-40B4-BE49-F238E27FC236}">
                  <a16:creationId xmlns:a16="http://schemas.microsoft.com/office/drawing/2014/main" id="{B803F45F-8FD3-1940-9201-9056626E53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2" y="2652"/>
              <a:ext cx="0" cy="1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7340" name="Line 12">
              <a:extLst>
                <a:ext uri="{FF2B5EF4-FFF2-40B4-BE49-F238E27FC236}">
                  <a16:creationId xmlns:a16="http://schemas.microsoft.com/office/drawing/2014/main" id="{035A3881-29C1-4C43-9A76-025B2CE77A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2" y="2252"/>
              <a:ext cx="0" cy="1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7341" name="Oval 13">
              <a:extLst>
                <a:ext uri="{FF2B5EF4-FFF2-40B4-BE49-F238E27FC236}">
                  <a16:creationId xmlns:a16="http://schemas.microsoft.com/office/drawing/2014/main" id="{1B356338-1A3B-8045-98BF-18ABC0F8E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2" y="2846"/>
              <a:ext cx="799" cy="21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7342" name="Text Box 14">
              <a:extLst>
                <a:ext uri="{FF2B5EF4-FFF2-40B4-BE49-F238E27FC236}">
                  <a16:creationId xmlns:a16="http://schemas.microsoft.com/office/drawing/2014/main" id="{4FBD6528-8F0E-4048-8E68-DF066D4EDF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836"/>
              <a:ext cx="753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800" b="1"/>
                <a:t>INSIDE</a:t>
              </a:r>
            </a:p>
          </p:txBody>
        </p:sp>
        <p:sp>
          <p:nvSpPr>
            <p:cNvPr id="867343" name="Line 15">
              <a:extLst>
                <a:ext uri="{FF2B5EF4-FFF2-40B4-BE49-F238E27FC236}">
                  <a16:creationId xmlns:a16="http://schemas.microsoft.com/office/drawing/2014/main" id="{E27FBD9D-8A5E-EF41-BE8A-90D981DD28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75" y="3061"/>
              <a:ext cx="0" cy="1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867372" name="Group 44">
            <a:extLst>
              <a:ext uri="{FF2B5EF4-FFF2-40B4-BE49-F238E27FC236}">
                <a16:creationId xmlns:a16="http://schemas.microsoft.com/office/drawing/2014/main" id="{B6788454-64D6-1146-9E1C-A43805FF2023}"/>
              </a:ext>
            </a:extLst>
          </p:cNvPr>
          <p:cNvGrpSpPr>
            <a:grpSpLocks/>
          </p:cNvGrpSpPr>
          <p:nvPr/>
        </p:nvGrpSpPr>
        <p:grpSpPr bwMode="auto">
          <a:xfrm>
            <a:off x="7062788" y="4033838"/>
            <a:ext cx="1354137" cy="1565275"/>
            <a:chOff x="4827" y="2221"/>
            <a:chExt cx="853" cy="986"/>
          </a:xfrm>
        </p:grpSpPr>
        <p:grpSp>
          <p:nvGrpSpPr>
            <p:cNvPr id="867346" name="Group 18">
              <a:extLst>
                <a:ext uri="{FF2B5EF4-FFF2-40B4-BE49-F238E27FC236}">
                  <a16:creationId xmlns:a16="http://schemas.microsoft.com/office/drawing/2014/main" id="{A7128A43-EB82-0049-A229-C0722255F7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57" y="2821"/>
              <a:ext cx="811" cy="232"/>
              <a:chOff x="4510" y="2747"/>
              <a:chExt cx="811" cy="232"/>
            </a:xfrm>
          </p:grpSpPr>
          <p:sp>
            <p:nvSpPr>
              <p:cNvPr id="867347" name="Oval 19">
                <a:extLst>
                  <a:ext uri="{FF2B5EF4-FFF2-40B4-BE49-F238E27FC236}">
                    <a16:creationId xmlns:a16="http://schemas.microsoft.com/office/drawing/2014/main" id="{CE0DFBF6-2E76-3548-921D-5FE9DC1F56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2" y="2757"/>
                <a:ext cx="799" cy="213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67348" name="Text Box 20">
                <a:extLst>
                  <a:ext uri="{FF2B5EF4-FFF2-40B4-BE49-F238E27FC236}">
                    <a16:creationId xmlns:a16="http://schemas.microsoft.com/office/drawing/2014/main" id="{AEB5DC35-9015-0B4A-AD27-6DE9C44B94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0" y="2747"/>
                <a:ext cx="753" cy="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de-DE" sz="1800" b="1"/>
                  <a:t> SELECT</a:t>
                </a:r>
              </a:p>
            </p:txBody>
          </p:sp>
        </p:grpSp>
        <p:sp>
          <p:nvSpPr>
            <p:cNvPr id="867349" name="Line 21">
              <a:extLst>
                <a:ext uri="{FF2B5EF4-FFF2-40B4-BE49-F238E27FC236}">
                  <a16:creationId xmlns:a16="http://schemas.microsoft.com/office/drawing/2014/main" id="{9B8E5CDF-E593-5C4E-9560-D930983D2B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62" y="2621"/>
              <a:ext cx="0" cy="1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7351" name="Line 23">
              <a:extLst>
                <a:ext uri="{FF2B5EF4-FFF2-40B4-BE49-F238E27FC236}">
                  <a16:creationId xmlns:a16="http://schemas.microsoft.com/office/drawing/2014/main" id="{9C768D84-5905-CC4E-81BC-8B9BCCF6AE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62" y="2221"/>
              <a:ext cx="0" cy="1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867352" name="Group 24">
              <a:extLst>
                <a:ext uri="{FF2B5EF4-FFF2-40B4-BE49-F238E27FC236}">
                  <a16:creationId xmlns:a16="http://schemas.microsoft.com/office/drawing/2014/main" id="{465B9BCB-C52F-6744-B0B1-86266E281F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7" y="2414"/>
              <a:ext cx="853" cy="232"/>
              <a:chOff x="4520" y="3131"/>
              <a:chExt cx="853" cy="232"/>
            </a:xfrm>
          </p:grpSpPr>
          <p:sp>
            <p:nvSpPr>
              <p:cNvPr id="867353" name="Oval 25">
                <a:extLst>
                  <a:ext uri="{FF2B5EF4-FFF2-40B4-BE49-F238E27FC236}">
                    <a16:creationId xmlns:a16="http://schemas.microsoft.com/office/drawing/2014/main" id="{DFE16EE4-ABAA-0E4C-A235-4AA9830E99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0" y="3141"/>
                <a:ext cx="799" cy="21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67354" name="Text Box 26">
                <a:extLst>
                  <a:ext uri="{FF2B5EF4-FFF2-40B4-BE49-F238E27FC236}">
                    <a16:creationId xmlns:a16="http://schemas.microsoft.com/office/drawing/2014/main" id="{507A3A85-BAEB-2B40-BCD7-7DFBC3E242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0" y="3131"/>
                <a:ext cx="753" cy="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de-DE" sz="1800" b="1"/>
                  <a:t>INSIDE</a:t>
                </a:r>
              </a:p>
            </p:txBody>
          </p:sp>
        </p:grpSp>
        <p:sp>
          <p:nvSpPr>
            <p:cNvPr id="867355" name="Line 27">
              <a:extLst>
                <a:ext uri="{FF2B5EF4-FFF2-40B4-BE49-F238E27FC236}">
                  <a16:creationId xmlns:a16="http://schemas.microsoft.com/office/drawing/2014/main" id="{3937554A-78F1-AA46-A35E-EF9D4FEA8D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5" y="3030"/>
              <a:ext cx="0" cy="1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867363" name="Rectangle 35">
            <a:extLst>
              <a:ext uri="{FF2B5EF4-FFF2-40B4-BE49-F238E27FC236}">
                <a16:creationId xmlns:a16="http://schemas.microsoft.com/office/drawing/2014/main" id="{BE400482-A5A9-3749-A237-437316FF8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6025" y="3590925"/>
            <a:ext cx="2743200" cy="2743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67364" name="Rectangle 36">
            <a:extLst>
              <a:ext uri="{FF2B5EF4-FFF2-40B4-BE49-F238E27FC236}">
                <a16:creationId xmlns:a16="http://schemas.microsoft.com/office/drawing/2014/main" id="{1229EFA6-8C38-0B4C-AFF3-D70F35E52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475" y="3773488"/>
            <a:ext cx="1096963" cy="1646237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867365" name="Picture 37" descr="MCj02335400000[1]">
            <a:extLst>
              <a:ext uri="{FF2B5EF4-FFF2-40B4-BE49-F238E27FC236}">
                <a16:creationId xmlns:a16="http://schemas.microsoft.com/office/drawing/2014/main" id="{E3A8FE19-9DEA-BD45-B88B-60F9FC521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4137025"/>
            <a:ext cx="812800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7366" name="Picture 38" descr="MCj03078370000[1]">
            <a:extLst>
              <a:ext uri="{FF2B5EF4-FFF2-40B4-BE49-F238E27FC236}">
                <a16:creationId xmlns:a16="http://schemas.microsoft.com/office/drawing/2014/main" id="{CFD93F5D-F426-834F-A56F-4959A65DB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5876925"/>
            <a:ext cx="5492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7367" name="Picture 39" descr="MCj02335400000[1]">
            <a:extLst>
              <a:ext uri="{FF2B5EF4-FFF2-40B4-BE49-F238E27FC236}">
                <a16:creationId xmlns:a16="http://schemas.microsoft.com/office/drawing/2014/main" id="{B1894EEE-E8CB-6D46-A715-EB4599940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38588" y="5497513"/>
            <a:ext cx="812800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7368" name="Picture 40" descr="MCj03078370000[1]">
            <a:extLst>
              <a:ext uri="{FF2B5EF4-FFF2-40B4-BE49-F238E27FC236}">
                <a16:creationId xmlns:a16="http://schemas.microsoft.com/office/drawing/2014/main" id="{2CEF5B92-B3E3-0D43-AB8C-22CA5FA16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3879850"/>
            <a:ext cx="5492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7369" name="Picture 41" descr="MCj03078370000[1]">
            <a:extLst>
              <a:ext uri="{FF2B5EF4-FFF2-40B4-BE49-F238E27FC236}">
                <a16:creationId xmlns:a16="http://schemas.microsoft.com/office/drawing/2014/main" id="{301B1112-E7D9-6D45-8A88-20598BE9A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4705350"/>
            <a:ext cx="5492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7929A0A-9ED2-E44E-8C28-A6E323DF39FB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8A54FE19-813D-504B-8771-C11127380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470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0.1599 -0.01343 " pathEditMode="relative" ptsTypes="AA">
                                      <p:cBhvr>
                                        <p:cTn id="10" dur="2000" fill="hold"/>
                                        <p:tgtEl>
                                          <p:spTgt spid="867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13994 -0.04004 " pathEditMode="relative" ptsTypes="AA">
                                      <p:cBhvr>
                                        <p:cTn id="12" dur="2000" fill="hold"/>
                                        <p:tgtEl>
                                          <p:spTgt spid="867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12552 -0.066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67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7" y="-33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C 0.01354 -0.00231 0.01875 -0.00648 0.02778 -0.01851 C 0.03056 -0.02986 0.02969 -0.03194 0.04722 -0.02222 C 0.05035 -0.0206 0.04983 -0.01319 0.05278 -0.01111 C 0.05868 -0.00717 0.06181 -0.0037 0.06667 0.00186 C 0.07049 0.00602 0.075 0.00741 0.07917 0.01112 C 0.09115 0.0095 0.10365 0.00718 0.11389 -0.00185 C 0.11476 -0.0037 0.11528 -0.00601 0.11667 -0.0074 C 0.11788 -0.00856 0.11979 -0.00787 0.12083 -0.00925 C 0.12327 -0.0125 0.12448 -0.01666 0.12639 -0.02037 C 0.12726 -0.02199 0.12917 -0.02129 0.13056 -0.02222 C 0.13212 -0.02314 0.13333 -0.02476 0.13472 -0.02592 C 0.14601 -0.02476 0.15278 -0.02476 0.1625 -0.02037 C 0.16441 -0.01666 0.16615 -0.01296 0.16806 -0.00925 C 0.17014 -0.00509 0.1783 -0.00092 0.18195 0.00186 C 0.18906 0.00718 0.19705 0.01412 0.20556 0.01482 C 0.21111 0.01528 0.21667 0.01482 0.22222 0.01482 " pathEditMode="relative" ptsTypes="ffffffffffffffffA">
                                      <p:cBhvr>
                                        <p:cTn id="16" dur="2000" fill="hold"/>
                                        <p:tgtEl>
                                          <p:spTgt spid="867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031E-6 L -0.28159 0.0268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67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80" y="1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673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86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>
            <a:extLst>
              <a:ext uri="{FF2B5EF4-FFF2-40B4-BE49-F238E27FC236}">
                <a16:creationId xmlns:a16="http://schemas.microsoft.com/office/drawing/2014/main" id="{37F6497F-D46A-6E47-8CDB-3D46DD8161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2475" y="277813"/>
            <a:ext cx="7934325" cy="703262"/>
          </a:xfrm>
        </p:spPr>
        <p:txBody>
          <a:bodyPr/>
          <a:lstStyle/>
          <a:p>
            <a:pPr algn="ctr"/>
            <a:r>
              <a:rPr lang="en-US" altLang="de-DE" sz="3800"/>
              <a:t>Spatio-temporal Histograms</a:t>
            </a:r>
          </a:p>
        </p:txBody>
      </p:sp>
      <p:sp>
        <p:nvSpPr>
          <p:cNvPr id="870403" name="Rectangle 3">
            <a:extLst>
              <a:ext uri="{FF2B5EF4-FFF2-40B4-BE49-F238E27FC236}">
                <a16:creationId xmlns:a16="http://schemas.microsoft.com/office/drawing/2014/main" id="{95FFCDE9-3943-5541-9D7D-316FFC0001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9263" y="1193800"/>
            <a:ext cx="8345487" cy="1022350"/>
          </a:xfrm>
        </p:spPr>
        <p:txBody>
          <a:bodyPr/>
          <a:lstStyle/>
          <a:p>
            <a:r>
              <a:rPr lang="en-US" altLang="de-DE" sz="2200"/>
              <a:t>Moving objects in D-dimensional space are mapped to 2D-dimensional histogram buckets</a:t>
            </a:r>
          </a:p>
        </p:txBody>
      </p:sp>
      <p:grpSp>
        <p:nvGrpSpPr>
          <p:cNvPr id="870441" name="Group 41">
            <a:extLst>
              <a:ext uri="{FF2B5EF4-FFF2-40B4-BE49-F238E27FC236}">
                <a16:creationId xmlns:a16="http://schemas.microsoft.com/office/drawing/2014/main" id="{A187AF06-6254-F943-AB07-24CD10926A5E}"/>
              </a:ext>
            </a:extLst>
          </p:cNvPr>
          <p:cNvGrpSpPr>
            <a:grpSpLocks/>
          </p:cNvGrpSpPr>
          <p:nvPr/>
        </p:nvGrpSpPr>
        <p:grpSpPr bwMode="auto">
          <a:xfrm>
            <a:off x="954088" y="2665413"/>
            <a:ext cx="3206750" cy="3106737"/>
            <a:chOff x="601" y="1669"/>
            <a:chExt cx="2020" cy="1957"/>
          </a:xfrm>
        </p:grpSpPr>
        <p:sp>
          <p:nvSpPr>
            <p:cNvPr id="870442" name="Line 42">
              <a:extLst>
                <a:ext uri="{FF2B5EF4-FFF2-40B4-BE49-F238E27FC236}">
                  <a16:creationId xmlns:a16="http://schemas.microsoft.com/office/drawing/2014/main" id="{74C85FE1-0669-E745-90EA-123E28AFA6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7" y="1669"/>
              <a:ext cx="0" cy="19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70443" name="Line 43">
              <a:extLst>
                <a:ext uri="{FF2B5EF4-FFF2-40B4-BE49-F238E27FC236}">
                  <a16:creationId xmlns:a16="http://schemas.microsoft.com/office/drawing/2014/main" id="{D6DBC442-3B93-4B4A-9E47-2ADE3938B0F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1611" y="2611"/>
              <a:ext cx="0" cy="20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870444" name="Line 44">
            <a:extLst>
              <a:ext uri="{FF2B5EF4-FFF2-40B4-BE49-F238E27FC236}">
                <a16:creationId xmlns:a16="http://schemas.microsoft.com/office/drawing/2014/main" id="{B925FC09-FEE8-9645-983A-02DAA81BFD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5200" y="3597275"/>
            <a:ext cx="2606675" cy="1603375"/>
          </a:xfrm>
          <a:prstGeom prst="line">
            <a:avLst/>
          </a:prstGeom>
          <a:noFill/>
          <a:ln w="19050">
            <a:solidFill>
              <a:schemeClr val="tx2"/>
            </a:solidFill>
            <a:miter lim="800000"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445" name="Line 45">
            <a:extLst>
              <a:ext uri="{FF2B5EF4-FFF2-40B4-BE49-F238E27FC236}">
                <a16:creationId xmlns:a16="http://schemas.microsoft.com/office/drawing/2014/main" id="{7F074AD6-B834-374A-B4E5-9D392FAC15B5}"/>
              </a:ext>
            </a:extLst>
          </p:cNvPr>
          <p:cNvSpPr>
            <a:spLocks noChangeShapeType="1"/>
          </p:cNvSpPr>
          <p:nvPr/>
        </p:nvSpPr>
        <p:spPr bwMode="auto">
          <a:xfrm>
            <a:off x="952500" y="3421063"/>
            <a:ext cx="3032125" cy="0"/>
          </a:xfrm>
          <a:prstGeom prst="line">
            <a:avLst/>
          </a:prstGeom>
          <a:noFill/>
          <a:ln w="19050">
            <a:solidFill>
              <a:srgbClr val="0000FF"/>
            </a:solidFill>
            <a:miter lim="800000"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446" name="Line 46">
            <a:extLst>
              <a:ext uri="{FF2B5EF4-FFF2-40B4-BE49-F238E27FC236}">
                <a16:creationId xmlns:a16="http://schemas.microsoft.com/office/drawing/2014/main" id="{09248F05-A122-8B47-BA26-FA0643B31780}"/>
              </a:ext>
            </a:extLst>
          </p:cNvPr>
          <p:cNvSpPr>
            <a:spLocks noChangeShapeType="1"/>
          </p:cNvSpPr>
          <p:nvPr/>
        </p:nvSpPr>
        <p:spPr bwMode="auto">
          <a:xfrm>
            <a:off x="965200" y="3984625"/>
            <a:ext cx="2994025" cy="1014413"/>
          </a:xfrm>
          <a:prstGeom prst="line">
            <a:avLst/>
          </a:prstGeom>
          <a:noFill/>
          <a:ln w="19050">
            <a:solidFill>
              <a:srgbClr val="008000"/>
            </a:solidFill>
            <a:miter lim="800000"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451" name="Text Box 51">
            <a:extLst>
              <a:ext uri="{FF2B5EF4-FFF2-40B4-BE49-F238E27FC236}">
                <a16:creationId xmlns:a16="http://schemas.microsoft.com/office/drawing/2014/main" id="{E6367FE9-81BD-7C46-8B5C-3B026770A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263" y="2301875"/>
            <a:ext cx="327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i="1"/>
              <a:t>x</a:t>
            </a:r>
          </a:p>
        </p:txBody>
      </p:sp>
      <p:sp>
        <p:nvSpPr>
          <p:cNvPr id="870453" name="Text Box 53">
            <a:extLst>
              <a:ext uri="{FF2B5EF4-FFF2-40B4-BE49-F238E27FC236}">
                <a16:creationId xmlns:a16="http://schemas.microsoft.com/office/drawing/2014/main" id="{E9369D36-D03D-6645-A00D-A191B7EB6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9088" y="5775325"/>
            <a:ext cx="327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i="1"/>
              <a:t>t</a:t>
            </a:r>
          </a:p>
        </p:txBody>
      </p:sp>
      <p:grpSp>
        <p:nvGrpSpPr>
          <p:cNvPr id="870458" name="Group 58">
            <a:extLst>
              <a:ext uri="{FF2B5EF4-FFF2-40B4-BE49-F238E27FC236}">
                <a16:creationId xmlns:a16="http://schemas.microsoft.com/office/drawing/2014/main" id="{0C9124AE-41F5-B94E-BF1F-C8A610950F0A}"/>
              </a:ext>
            </a:extLst>
          </p:cNvPr>
          <p:cNvGrpSpPr>
            <a:grpSpLocks/>
          </p:cNvGrpSpPr>
          <p:nvPr/>
        </p:nvGrpSpPr>
        <p:grpSpPr bwMode="auto">
          <a:xfrm>
            <a:off x="4968875" y="2319338"/>
            <a:ext cx="3613150" cy="3757612"/>
            <a:chOff x="3130" y="1461"/>
            <a:chExt cx="2276" cy="2367"/>
          </a:xfrm>
        </p:grpSpPr>
        <p:grpSp>
          <p:nvGrpSpPr>
            <p:cNvPr id="870449" name="Group 49">
              <a:extLst>
                <a:ext uri="{FF2B5EF4-FFF2-40B4-BE49-F238E27FC236}">
                  <a16:creationId xmlns:a16="http://schemas.microsoft.com/office/drawing/2014/main" id="{4F56933E-9AC3-C446-815B-E172876301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2" y="1684"/>
              <a:ext cx="2021" cy="1957"/>
              <a:chOff x="600" y="1669"/>
              <a:chExt cx="2021" cy="1957"/>
            </a:xfrm>
          </p:grpSpPr>
          <p:grpSp>
            <p:nvGrpSpPr>
              <p:cNvPr id="870440" name="Group 40">
                <a:extLst>
                  <a:ext uri="{FF2B5EF4-FFF2-40B4-BE49-F238E27FC236}">
                    <a16:creationId xmlns:a16="http://schemas.microsoft.com/office/drawing/2014/main" id="{FDA8DE52-53F1-1D4D-A044-FBCC972030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1" y="1669"/>
                <a:ext cx="2020" cy="1957"/>
                <a:chOff x="601" y="1669"/>
                <a:chExt cx="2020" cy="1957"/>
              </a:xfrm>
            </p:grpSpPr>
            <p:sp>
              <p:nvSpPr>
                <p:cNvPr id="870431" name="Line 31">
                  <a:extLst>
                    <a:ext uri="{FF2B5EF4-FFF2-40B4-BE49-F238E27FC236}">
                      <a16:creationId xmlns:a16="http://schemas.microsoft.com/office/drawing/2014/main" id="{0048040C-FEAB-A646-9363-BB642D719D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07" y="1669"/>
                  <a:ext cx="0" cy="195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70432" name="Line 32">
                  <a:extLst>
                    <a:ext uri="{FF2B5EF4-FFF2-40B4-BE49-F238E27FC236}">
                      <a16:creationId xmlns:a16="http://schemas.microsoft.com/office/drawing/2014/main" id="{DB1C72A5-D458-9640-90A5-BF7D235894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1611" y="2611"/>
                  <a:ext cx="0" cy="202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870435" name="Rectangle 35">
                <a:extLst>
                  <a:ext uri="{FF2B5EF4-FFF2-40B4-BE49-F238E27FC236}">
                    <a16:creationId xmlns:a16="http://schemas.microsoft.com/office/drawing/2014/main" id="{AE22E254-2B33-7B44-B2BC-C4EFAB7442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" y="1922"/>
                <a:ext cx="1696" cy="1696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70436" name="Line 36">
                <a:extLst>
                  <a:ext uri="{FF2B5EF4-FFF2-40B4-BE49-F238E27FC236}">
                    <a16:creationId xmlns:a16="http://schemas.microsoft.com/office/drawing/2014/main" id="{EFFAD87C-7D44-AF49-89FD-B24732E65B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36" y="1909"/>
                <a:ext cx="0" cy="170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70439" name="Line 39">
                <a:extLst>
                  <a:ext uri="{FF2B5EF4-FFF2-40B4-BE49-F238E27FC236}">
                    <a16:creationId xmlns:a16="http://schemas.microsoft.com/office/drawing/2014/main" id="{A1625228-0129-E14C-974A-CD0F22253F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0" y="3027"/>
                <a:ext cx="16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70447" name="Line 47">
                <a:extLst>
                  <a:ext uri="{FF2B5EF4-FFF2-40B4-BE49-F238E27FC236}">
                    <a16:creationId xmlns:a16="http://schemas.microsoft.com/office/drawing/2014/main" id="{77A5BAC4-1D01-724D-9AE4-8089C61A16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69" y="1918"/>
                <a:ext cx="0" cy="170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70448" name="Line 48">
                <a:extLst>
                  <a:ext uri="{FF2B5EF4-FFF2-40B4-BE49-F238E27FC236}">
                    <a16:creationId xmlns:a16="http://schemas.microsoft.com/office/drawing/2014/main" id="{422AF4F5-6648-D644-A328-7F6D21752E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7" y="2452"/>
                <a:ext cx="16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870452" name="Text Box 52">
              <a:extLst>
                <a:ext uri="{FF2B5EF4-FFF2-40B4-BE49-F238E27FC236}">
                  <a16:creationId xmlns:a16="http://schemas.microsoft.com/office/drawing/2014/main" id="{92B2B82C-5627-6042-B2A9-9981BA59E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0" y="1461"/>
              <a:ext cx="2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2000" i="1"/>
                <a:t>x</a:t>
              </a:r>
            </a:p>
          </p:txBody>
        </p:sp>
        <p:sp>
          <p:nvSpPr>
            <p:cNvPr id="870454" name="Text Box 54">
              <a:extLst>
                <a:ext uri="{FF2B5EF4-FFF2-40B4-BE49-F238E27FC236}">
                  <a16:creationId xmlns:a16="http://schemas.microsoft.com/office/drawing/2014/main" id="{8E473501-9BF6-8D49-AC3D-DB765E5363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0" y="3578"/>
              <a:ext cx="2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2000" i="1"/>
                <a:t>t</a:t>
              </a:r>
            </a:p>
          </p:txBody>
        </p:sp>
        <p:sp>
          <p:nvSpPr>
            <p:cNvPr id="870455" name="Line 55">
              <a:extLst>
                <a:ext uri="{FF2B5EF4-FFF2-40B4-BE49-F238E27FC236}">
                  <a16:creationId xmlns:a16="http://schemas.microsoft.com/office/drawing/2014/main" id="{DBC134B0-F523-0B4F-A55E-3511A1C666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7" y="2267"/>
              <a:ext cx="1642" cy="101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miter lim="800000"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70456" name="Line 56">
              <a:extLst>
                <a:ext uri="{FF2B5EF4-FFF2-40B4-BE49-F238E27FC236}">
                  <a16:creationId xmlns:a16="http://schemas.microsoft.com/office/drawing/2014/main" id="{155CD6CE-D21C-784D-AF6B-C20EFC0E65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9" y="2156"/>
              <a:ext cx="191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miter lim="800000"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70457" name="Line 57">
              <a:extLst>
                <a:ext uri="{FF2B5EF4-FFF2-40B4-BE49-F238E27FC236}">
                  <a16:creationId xmlns:a16="http://schemas.microsoft.com/office/drawing/2014/main" id="{4092F7B2-4DB6-F744-BC23-30A12931D8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2511"/>
              <a:ext cx="1886" cy="639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miter lim="800000"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36E620BB-9334-9E45-94C5-CAF119A7DFC3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E8D9904A-9C77-FC4F-AE9D-497457FC4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303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>
            <a:extLst>
              <a:ext uri="{FF2B5EF4-FFF2-40B4-BE49-F238E27FC236}">
                <a16:creationId xmlns:a16="http://schemas.microsoft.com/office/drawing/2014/main" id="{C40E6745-293B-E842-BDC8-B3A2588840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277813"/>
            <a:ext cx="8588127" cy="703262"/>
          </a:xfrm>
        </p:spPr>
        <p:txBody>
          <a:bodyPr/>
          <a:lstStyle/>
          <a:p>
            <a:r>
              <a:rPr lang="en-US" altLang="de-DE" sz="3200" dirty="0"/>
              <a:t>Snapshot Querying the Past</a:t>
            </a:r>
          </a:p>
        </p:txBody>
      </p:sp>
      <p:sp>
        <p:nvSpPr>
          <p:cNvPr id="727043" name="Rectangle 3">
            <a:extLst>
              <a:ext uri="{FF2B5EF4-FFF2-40B4-BE49-F238E27FC236}">
                <a16:creationId xmlns:a16="http://schemas.microsoft.com/office/drawing/2014/main" id="{41A950E1-C5D4-F343-89CB-EFAD265301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625" y="1352550"/>
            <a:ext cx="5592763" cy="49307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de-DE" sz="2200" dirty="0"/>
              <a:t>Examples: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de-DE" sz="2000" b="1" dirty="0">
                <a:solidFill>
                  <a:schemeClr val="tx2"/>
                </a:solidFill>
              </a:rPr>
              <a:t>Temporal</a:t>
            </a:r>
            <a:r>
              <a:rPr lang="en-US" altLang="de-DE" sz="2000" dirty="0">
                <a:solidFill>
                  <a:schemeClr val="tx2"/>
                </a:solidFill>
              </a:rPr>
              <a:t> Dimension:</a:t>
            </a:r>
            <a:r>
              <a:rPr lang="en-US" altLang="de-DE" sz="2000" i="1" dirty="0"/>
              <a:t> </a:t>
            </a:r>
            <a:br>
              <a:rPr lang="en-US" altLang="de-DE" sz="2000" i="1" dirty="0"/>
            </a:br>
            <a:r>
              <a:rPr lang="en-US" altLang="de-DE" sz="2000" i="1" dirty="0">
                <a:solidFill>
                  <a:srgbClr val="081BFF"/>
                </a:solidFill>
              </a:rPr>
              <a:t>What was the location of a certain object from 7:00 AM to 10:00 AM yesterday?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de-DE" sz="2000" b="1" dirty="0">
                <a:solidFill>
                  <a:schemeClr val="tx2"/>
                </a:solidFill>
              </a:rPr>
              <a:t>Spatial</a:t>
            </a:r>
            <a:r>
              <a:rPr lang="en-US" altLang="de-DE" sz="2000" dirty="0">
                <a:solidFill>
                  <a:schemeClr val="tx2"/>
                </a:solidFill>
              </a:rPr>
              <a:t> Dimension:</a:t>
            </a:r>
            <a:r>
              <a:rPr lang="en-US" altLang="de-DE" sz="2000" i="1" dirty="0"/>
              <a:t> </a:t>
            </a:r>
            <a:br>
              <a:rPr lang="en-US" altLang="de-DE" sz="2000" i="1" dirty="0"/>
            </a:br>
            <a:r>
              <a:rPr lang="en-US" altLang="de-DE" sz="2000" i="1" dirty="0">
                <a:solidFill>
                  <a:srgbClr val="081BFF"/>
                </a:solidFill>
              </a:rPr>
              <a:t>Find all objects that were in a certain area at 7:00 AM yesterday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de-DE" sz="2000" b="1" dirty="0" err="1">
                <a:solidFill>
                  <a:schemeClr val="tx2"/>
                </a:solidFill>
              </a:rPr>
              <a:t>Spatio</a:t>
            </a:r>
            <a:r>
              <a:rPr lang="en-US" altLang="de-DE" sz="2000" b="1" dirty="0">
                <a:solidFill>
                  <a:schemeClr val="tx2"/>
                </a:solidFill>
              </a:rPr>
              <a:t>-temporal </a:t>
            </a:r>
            <a:r>
              <a:rPr lang="en-US" altLang="de-DE" sz="2000" dirty="0">
                <a:solidFill>
                  <a:schemeClr val="tx2"/>
                </a:solidFill>
              </a:rPr>
              <a:t>Dimension: </a:t>
            </a:r>
            <a:br>
              <a:rPr lang="en-US" altLang="de-DE" sz="2000" dirty="0">
                <a:solidFill>
                  <a:schemeClr val="tx2"/>
                </a:solidFill>
              </a:rPr>
            </a:br>
            <a:r>
              <a:rPr lang="en-US" altLang="de-DE" sz="2000" i="1" dirty="0">
                <a:solidFill>
                  <a:srgbClr val="081BFF"/>
                </a:solidFill>
              </a:rPr>
              <a:t>Find all objects that were close to each other from 7:00 AM to 8:00 AM yesterday</a:t>
            </a:r>
          </a:p>
          <a:p>
            <a:pPr marL="633413" lvl="1" indent="-176213">
              <a:lnSpc>
                <a:spcPct val="80000"/>
              </a:lnSpc>
            </a:pPr>
            <a:endParaRPr lang="en-US" altLang="de-DE" sz="2000" i="1" dirty="0"/>
          </a:p>
          <a:p>
            <a:pPr>
              <a:lnSpc>
                <a:spcPct val="80000"/>
              </a:lnSpc>
            </a:pPr>
            <a:r>
              <a:rPr lang="en-US" altLang="de-DE" sz="2200" dirty="0"/>
              <a:t>Features: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de-DE" sz="2000" dirty="0"/>
              <a:t>Large number of historical trajectories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de-DE" sz="2000" dirty="0"/>
              <a:t>Persistent read-only data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de-DE" sz="2000" dirty="0"/>
              <a:t>Query spatial and/or temporal dimensions</a:t>
            </a:r>
          </a:p>
        </p:txBody>
      </p:sp>
      <p:sp>
        <p:nvSpPr>
          <p:cNvPr id="727045" name="AutoShape 5">
            <a:extLst>
              <a:ext uri="{FF2B5EF4-FFF2-40B4-BE49-F238E27FC236}">
                <a16:creationId xmlns:a16="http://schemas.microsoft.com/office/drawing/2014/main" id="{2BB8BF4F-BE06-D143-9DAA-4BAC62A1F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25" y="4725988"/>
            <a:ext cx="2603500" cy="992187"/>
          </a:xfrm>
          <a:prstGeom prst="cube">
            <a:avLst>
              <a:gd name="adj" fmla="val 64759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46" name="AutoShape 6">
            <a:extLst>
              <a:ext uri="{FF2B5EF4-FFF2-40B4-BE49-F238E27FC236}">
                <a16:creationId xmlns:a16="http://schemas.microsoft.com/office/drawing/2014/main" id="{0EF2DD6C-4DB6-1941-8238-B1B527087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475" y="2117725"/>
            <a:ext cx="2592388" cy="3270250"/>
          </a:xfrm>
          <a:prstGeom prst="cube">
            <a:avLst>
              <a:gd name="adj" fmla="val 25000"/>
            </a:avLst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47" name="AutoShape 7">
            <a:extLst>
              <a:ext uri="{FF2B5EF4-FFF2-40B4-BE49-F238E27FC236}">
                <a16:creationId xmlns:a16="http://schemas.microsoft.com/office/drawing/2014/main" id="{8CDACE57-2122-3B47-8232-B44A0218B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63" y="4760913"/>
            <a:ext cx="2570162" cy="625475"/>
          </a:xfrm>
          <a:prstGeom prst="parallelogram">
            <a:avLst>
              <a:gd name="adj" fmla="val 98733"/>
            </a:avLst>
          </a:prstGeom>
          <a:noFill/>
          <a:ln w="19050" cap="rnd" algn="ctr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48" name="AutoShape 8">
            <a:extLst>
              <a:ext uri="{FF2B5EF4-FFF2-40B4-BE49-F238E27FC236}">
                <a16:creationId xmlns:a16="http://schemas.microsoft.com/office/drawing/2014/main" id="{63B2FB5C-AFC7-4347-B313-4B5AB12E2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3898900"/>
            <a:ext cx="2570163" cy="625475"/>
          </a:xfrm>
          <a:prstGeom prst="parallelogram">
            <a:avLst>
              <a:gd name="adj" fmla="val 98733"/>
            </a:avLst>
          </a:prstGeom>
          <a:noFill/>
          <a:ln w="19050" cap="rnd" algn="ctr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49" name="AutoShape 9">
            <a:extLst>
              <a:ext uri="{FF2B5EF4-FFF2-40B4-BE49-F238E27FC236}">
                <a16:creationId xmlns:a16="http://schemas.microsoft.com/office/drawing/2014/main" id="{40819405-F27C-1F4C-B03E-2E80853FE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2984500"/>
            <a:ext cx="2570163" cy="625475"/>
          </a:xfrm>
          <a:prstGeom prst="parallelogram">
            <a:avLst>
              <a:gd name="adj" fmla="val 98733"/>
            </a:avLst>
          </a:prstGeom>
          <a:noFill/>
          <a:ln w="19050" cap="rnd" algn="ctr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54" name="AutoShape 14">
            <a:extLst>
              <a:ext uri="{FF2B5EF4-FFF2-40B4-BE49-F238E27FC236}">
                <a16:creationId xmlns:a16="http://schemas.microsoft.com/office/drawing/2014/main" id="{F1F88A78-3F5D-4543-A510-E336DF216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3638" y="2122488"/>
            <a:ext cx="2532062" cy="625475"/>
          </a:xfrm>
          <a:prstGeom prst="parallelogram">
            <a:avLst>
              <a:gd name="adj" fmla="val 9727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rnd" algn="ctr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56" name="Line 16">
            <a:extLst>
              <a:ext uri="{FF2B5EF4-FFF2-40B4-BE49-F238E27FC236}">
                <a16:creationId xmlns:a16="http://schemas.microsoft.com/office/drawing/2014/main" id="{C9DE79D3-97B1-7345-8D23-BCD81DC85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5938" y="2117725"/>
            <a:ext cx="0" cy="2630488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57" name="Oval 17">
            <a:extLst>
              <a:ext uri="{FF2B5EF4-FFF2-40B4-BE49-F238E27FC236}">
                <a16:creationId xmlns:a16="http://schemas.microsoft.com/office/drawing/2014/main" id="{15C6C36C-F889-A141-A046-829F96551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5088" y="4973638"/>
            <a:ext cx="123825" cy="125412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58" name="Oval 18">
            <a:extLst>
              <a:ext uri="{FF2B5EF4-FFF2-40B4-BE49-F238E27FC236}">
                <a16:creationId xmlns:a16="http://schemas.microsoft.com/office/drawing/2014/main" id="{BD6CE676-614F-9C43-9608-5057902AF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5525" y="4076700"/>
            <a:ext cx="123825" cy="125413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59" name="Oval 19">
            <a:extLst>
              <a:ext uri="{FF2B5EF4-FFF2-40B4-BE49-F238E27FC236}">
                <a16:creationId xmlns:a16="http://schemas.microsoft.com/office/drawing/2014/main" id="{0959B2C6-57B7-9F4F-96B3-4FFD19808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675" y="3248025"/>
            <a:ext cx="123825" cy="125413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60" name="Oval 20">
            <a:extLst>
              <a:ext uri="{FF2B5EF4-FFF2-40B4-BE49-F238E27FC236}">
                <a16:creationId xmlns:a16="http://schemas.microsoft.com/office/drawing/2014/main" id="{A3BA7F35-6227-9A47-957F-098CF9B14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2813" y="2497138"/>
            <a:ext cx="123825" cy="125412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62" name="Line 22">
            <a:extLst>
              <a:ext uri="{FF2B5EF4-FFF2-40B4-BE49-F238E27FC236}">
                <a16:creationId xmlns:a16="http://schemas.microsoft.com/office/drawing/2014/main" id="{68C7FE5A-5CCF-BF4A-B0BF-05A4AE503B4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21563" y="4133850"/>
            <a:ext cx="300037" cy="850900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63" name="Line 23">
            <a:extLst>
              <a:ext uri="{FF2B5EF4-FFF2-40B4-BE49-F238E27FC236}">
                <a16:creationId xmlns:a16="http://schemas.microsoft.com/office/drawing/2014/main" id="{5F5CF67E-B521-2546-8757-ADB6DCB7D07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21550" y="2555875"/>
            <a:ext cx="574675" cy="736600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64" name="Line 24">
            <a:extLst>
              <a:ext uri="{FF2B5EF4-FFF2-40B4-BE49-F238E27FC236}">
                <a16:creationId xmlns:a16="http://schemas.microsoft.com/office/drawing/2014/main" id="{434830DF-2EF2-5240-9AFB-803AFE4AE2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34263" y="3294063"/>
            <a:ext cx="450850" cy="827087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65" name="Oval 25">
            <a:extLst>
              <a:ext uri="{FF2B5EF4-FFF2-40B4-BE49-F238E27FC236}">
                <a16:creationId xmlns:a16="http://schemas.microsoft.com/office/drawing/2014/main" id="{13F97ADE-AD60-054A-9E0C-EC8F2E574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863" y="4964113"/>
            <a:ext cx="123825" cy="125412"/>
          </a:xfrm>
          <a:prstGeom prst="ellipse">
            <a:avLst/>
          </a:prstGeom>
          <a:solidFill>
            <a:srgbClr val="009900"/>
          </a:solidFill>
          <a:ln w="19050" algn="ctr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66" name="Oval 26">
            <a:extLst>
              <a:ext uri="{FF2B5EF4-FFF2-40B4-BE49-F238E27FC236}">
                <a16:creationId xmlns:a16="http://schemas.microsoft.com/office/drawing/2014/main" id="{B13A057E-2CA5-1E40-A177-D22E8F93D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250" y="4152900"/>
            <a:ext cx="123825" cy="125413"/>
          </a:xfrm>
          <a:prstGeom prst="ellipse">
            <a:avLst/>
          </a:prstGeom>
          <a:solidFill>
            <a:srgbClr val="009900"/>
          </a:solidFill>
          <a:ln w="19050" algn="ctr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67" name="Oval 27">
            <a:extLst>
              <a:ext uri="{FF2B5EF4-FFF2-40B4-BE49-F238E27FC236}">
                <a16:creationId xmlns:a16="http://schemas.microsoft.com/office/drawing/2014/main" id="{7E36E864-2AA3-E74C-8DD7-F1DCF9174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013" y="3248025"/>
            <a:ext cx="123825" cy="125413"/>
          </a:xfrm>
          <a:prstGeom prst="ellipse">
            <a:avLst/>
          </a:prstGeom>
          <a:solidFill>
            <a:srgbClr val="009900"/>
          </a:solidFill>
          <a:ln w="19050" algn="ctr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68" name="Oval 28">
            <a:extLst>
              <a:ext uri="{FF2B5EF4-FFF2-40B4-BE49-F238E27FC236}">
                <a16:creationId xmlns:a16="http://schemas.microsoft.com/office/drawing/2014/main" id="{ED1E297D-29C5-A74A-9EB4-9F44CA4C3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0" y="2413000"/>
            <a:ext cx="123825" cy="125413"/>
          </a:xfrm>
          <a:prstGeom prst="ellipse">
            <a:avLst/>
          </a:prstGeom>
          <a:solidFill>
            <a:srgbClr val="009900"/>
          </a:solidFill>
          <a:ln w="19050" algn="ctr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70" name="Line 30">
            <a:extLst>
              <a:ext uri="{FF2B5EF4-FFF2-40B4-BE49-F238E27FC236}">
                <a16:creationId xmlns:a16="http://schemas.microsoft.com/office/drawing/2014/main" id="{92786D38-4443-F545-B5A0-6F8A33C72C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58013" y="4208463"/>
            <a:ext cx="176212" cy="814387"/>
          </a:xfrm>
          <a:prstGeom prst="line">
            <a:avLst/>
          </a:prstGeom>
          <a:noFill/>
          <a:ln w="19050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71" name="Line 31">
            <a:extLst>
              <a:ext uri="{FF2B5EF4-FFF2-40B4-BE49-F238E27FC236}">
                <a16:creationId xmlns:a16="http://schemas.microsoft.com/office/drawing/2014/main" id="{93C9656D-9BFA-3546-B16F-5889BAB60B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34225" y="3306763"/>
            <a:ext cx="512763" cy="901700"/>
          </a:xfrm>
          <a:prstGeom prst="line">
            <a:avLst/>
          </a:prstGeom>
          <a:noFill/>
          <a:ln w="19050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72" name="Line 32">
            <a:extLst>
              <a:ext uri="{FF2B5EF4-FFF2-40B4-BE49-F238E27FC236}">
                <a16:creationId xmlns:a16="http://schemas.microsoft.com/office/drawing/2014/main" id="{86C8AC1C-E7AB-3541-8BBC-753CAB9081A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21588" y="2492375"/>
            <a:ext cx="25400" cy="814388"/>
          </a:xfrm>
          <a:prstGeom prst="line">
            <a:avLst/>
          </a:prstGeom>
          <a:noFill/>
          <a:ln w="19050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73" name="Oval 33">
            <a:extLst>
              <a:ext uri="{FF2B5EF4-FFF2-40B4-BE49-F238E27FC236}">
                <a16:creationId xmlns:a16="http://schemas.microsoft.com/office/drawing/2014/main" id="{556FCA35-270F-3145-9732-88E106982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0" y="5118100"/>
            <a:ext cx="123825" cy="125413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74" name="Oval 34">
            <a:extLst>
              <a:ext uri="{FF2B5EF4-FFF2-40B4-BE49-F238E27FC236}">
                <a16:creationId xmlns:a16="http://schemas.microsoft.com/office/drawing/2014/main" id="{6B72821D-2C30-4E49-A87A-5B4598859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6700" y="4133850"/>
            <a:ext cx="123825" cy="125413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75" name="Oval 35">
            <a:extLst>
              <a:ext uri="{FF2B5EF4-FFF2-40B4-BE49-F238E27FC236}">
                <a16:creationId xmlns:a16="http://schemas.microsoft.com/office/drawing/2014/main" id="{F993168F-0E2F-FD4A-91BB-992D226F9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0413" y="3381375"/>
            <a:ext cx="123825" cy="125413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78" name="Oval 38">
            <a:extLst>
              <a:ext uri="{FF2B5EF4-FFF2-40B4-BE49-F238E27FC236}">
                <a16:creationId xmlns:a16="http://schemas.microsoft.com/office/drawing/2014/main" id="{651EC570-BDDC-6F40-B2C5-6D4701D12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2513" y="2370138"/>
            <a:ext cx="123825" cy="125412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79" name="Line 39">
            <a:extLst>
              <a:ext uri="{FF2B5EF4-FFF2-40B4-BE49-F238E27FC236}">
                <a16:creationId xmlns:a16="http://schemas.microsoft.com/office/drawing/2014/main" id="{8DFF719F-403C-804E-A018-A0CC077FE4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70750" y="4184650"/>
            <a:ext cx="676275" cy="989013"/>
          </a:xfrm>
          <a:prstGeom prst="line">
            <a:avLst/>
          </a:prstGeom>
          <a:noFill/>
          <a:ln w="190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80" name="Line 40">
            <a:extLst>
              <a:ext uri="{FF2B5EF4-FFF2-40B4-BE49-F238E27FC236}">
                <a16:creationId xmlns:a16="http://schemas.microsoft.com/office/drawing/2014/main" id="{3E7B586C-7BFC-4D47-AB05-BBAAED71D1B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70738" y="3444875"/>
            <a:ext cx="765175" cy="739775"/>
          </a:xfrm>
          <a:prstGeom prst="line">
            <a:avLst/>
          </a:prstGeom>
          <a:noFill/>
          <a:ln w="190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81" name="Line 41">
            <a:extLst>
              <a:ext uri="{FF2B5EF4-FFF2-40B4-BE49-F238E27FC236}">
                <a16:creationId xmlns:a16="http://schemas.microsoft.com/office/drawing/2014/main" id="{2933EF87-5076-624A-9CC0-E7E89FDC0F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8038" y="2430463"/>
            <a:ext cx="301625" cy="1014412"/>
          </a:xfrm>
          <a:prstGeom prst="line">
            <a:avLst/>
          </a:prstGeom>
          <a:noFill/>
          <a:ln w="190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84" name="Line 44">
            <a:extLst>
              <a:ext uri="{FF2B5EF4-FFF2-40B4-BE49-F238E27FC236}">
                <a16:creationId xmlns:a16="http://schemas.microsoft.com/office/drawing/2014/main" id="{E3371F83-3FF8-D540-8FFF-12EB6140830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888" y="5394325"/>
            <a:ext cx="0" cy="4016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85" name="Line 45">
            <a:extLst>
              <a:ext uri="{FF2B5EF4-FFF2-40B4-BE49-F238E27FC236}">
                <a16:creationId xmlns:a16="http://schemas.microsoft.com/office/drawing/2014/main" id="{382D09F4-F6CD-CD44-9C4B-08DF074F9B03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6575" y="5399088"/>
            <a:ext cx="0" cy="40163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86" name="Line 46">
            <a:extLst>
              <a:ext uri="{FF2B5EF4-FFF2-40B4-BE49-F238E27FC236}">
                <a16:creationId xmlns:a16="http://schemas.microsoft.com/office/drawing/2014/main" id="{2C1C3A0D-4134-2C43-BEA8-A73BFAB3B45F}"/>
              </a:ext>
            </a:extLst>
          </p:cNvPr>
          <p:cNvSpPr>
            <a:spLocks noChangeShapeType="1"/>
          </p:cNvSpPr>
          <p:nvPr/>
        </p:nvSpPr>
        <p:spPr bwMode="auto">
          <a:xfrm>
            <a:off x="8813800" y="4762500"/>
            <a:ext cx="0" cy="4016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87" name="Line 47">
            <a:extLst>
              <a:ext uri="{FF2B5EF4-FFF2-40B4-BE49-F238E27FC236}">
                <a16:creationId xmlns:a16="http://schemas.microsoft.com/office/drawing/2014/main" id="{71CC42EF-81A3-574F-A783-97EB55C0162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7000" y="5040313"/>
            <a:ext cx="125413" cy="48895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88" name="Line 48">
            <a:extLst>
              <a:ext uri="{FF2B5EF4-FFF2-40B4-BE49-F238E27FC236}">
                <a16:creationId xmlns:a16="http://schemas.microsoft.com/office/drawing/2014/main" id="{07AB042A-1D14-5546-A65E-200408081DA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0750" y="5165725"/>
            <a:ext cx="88900" cy="414338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89" name="Line 49">
            <a:extLst>
              <a:ext uri="{FF2B5EF4-FFF2-40B4-BE49-F238E27FC236}">
                <a16:creationId xmlns:a16="http://schemas.microsoft.com/office/drawing/2014/main" id="{F81AA402-9823-9B49-A0C9-A2C1C90C03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96100" y="5040313"/>
            <a:ext cx="61913" cy="527050"/>
          </a:xfrm>
          <a:prstGeom prst="line">
            <a:avLst/>
          </a:prstGeom>
          <a:noFill/>
          <a:ln w="19050">
            <a:solidFill>
              <a:srgbClr val="009900"/>
            </a:solidFill>
            <a:prstDash val="dash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F207E9C-8AB4-4147-BDFB-A6B590658F61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39" name="Slide Number Placeholder 3">
            <a:extLst>
              <a:ext uri="{FF2B5EF4-FFF2-40B4-BE49-F238E27FC236}">
                <a16:creationId xmlns:a16="http://schemas.microsoft.com/office/drawing/2014/main" id="{1CD68B23-7089-CF4E-8B39-EA4A6A4F3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11678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>
            <a:extLst>
              <a:ext uri="{FF2B5EF4-FFF2-40B4-BE49-F238E27FC236}">
                <a16:creationId xmlns:a16="http://schemas.microsoft.com/office/drawing/2014/main" id="{D42CCAE5-0CA3-814C-BA6A-7BEA9E017F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3700" y="229835"/>
            <a:ext cx="8570788" cy="703262"/>
          </a:xfrm>
        </p:spPr>
        <p:txBody>
          <a:bodyPr/>
          <a:lstStyle/>
          <a:p>
            <a:r>
              <a:rPr lang="en-US" altLang="de-DE" dirty="0" err="1"/>
              <a:t>Spatio</a:t>
            </a:r>
            <a:r>
              <a:rPr lang="en-US" altLang="de-DE" dirty="0"/>
              <a:t>-temporal Histograms with Query Feedback</a:t>
            </a:r>
          </a:p>
        </p:txBody>
      </p:sp>
      <p:sp>
        <p:nvSpPr>
          <p:cNvPr id="871427" name="Rectangle 3">
            <a:extLst>
              <a:ext uri="{FF2B5EF4-FFF2-40B4-BE49-F238E27FC236}">
                <a16:creationId xmlns:a16="http://schemas.microsoft.com/office/drawing/2014/main" id="{E28D6C07-6839-0149-936B-409B7A82F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9263" y="1193800"/>
            <a:ext cx="8345487" cy="1022350"/>
          </a:xfrm>
        </p:spPr>
        <p:txBody>
          <a:bodyPr/>
          <a:lstStyle/>
          <a:p>
            <a:r>
              <a:rPr lang="en-US" altLang="de-DE" sz="2200"/>
              <a:t>Estimating the selectivity of spatio-temporal operators is crucial in determining the best plan for spatio-temporal queries</a:t>
            </a:r>
          </a:p>
        </p:txBody>
      </p:sp>
      <p:sp>
        <p:nvSpPr>
          <p:cNvPr id="871457" name="Rectangle 33">
            <a:extLst>
              <a:ext uri="{FF2B5EF4-FFF2-40B4-BE49-F238E27FC236}">
                <a16:creationId xmlns:a16="http://schemas.microsoft.com/office/drawing/2014/main" id="{1224C09F-1344-0240-8CD2-C39983D3D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8" y="3898900"/>
            <a:ext cx="2114550" cy="368300"/>
          </a:xfrm>
          <a:prstGeom prst="rect">
            <a:avLst/>
          </a:prstGeom>
          <a:solidFill>
            <a:srgbClr val="FFFF00"/>
          </a:solidFill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1458" name="Rectangle 34">
            <a:extLst>
              <a:ext uri="{FF2B5EF4-FFF2-40B4-BE49-F238E27FC236}">
                <a16:creationId xmlns:a16="http://schemas.microsoft.com/office/drawing/2014/main" id="{16DB3D6D-1DC8-6748-A12F-79EAB234C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400" y="3895725"/>
            <a:ext cx="2733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sz="2000" b="1" i="1">
                <a:solidFill>
                  <a:srgbClr val="000099"/>
                </a:solidFill>
              </a:rPr>
              <a:t>Query Optimizer</a:t>
            </a:r>
          </a:p>
        </p:txBody>
      </p:sp>
      <p:grpSp>
        <p:nvGrpSpPr>
          <p:cNvPr id="871469" name="Group 45">
            <a:extLst>
              <a:ext uri="{FF2B5EF4-FFF2-40B4-BE49-F238E27FC236}">
                <a16:creationId xmlns:a16="http://schemas.microsoft.com/office/drawing/2014/main" id="{308D5AB8-0F63-F64C-87B4-BA47D44D4D04}"/>
              </a:ext>
            </a:extLst>
          </p:cNvPr>
          <p:cNvGrpSpPr>
            <a:grpSpLocks/>
          </p:cNvGrpSpPr>
          <p:nvPr/>
        </p:nvGrpSpPr>
        <p:grpSpPr bwMode="auto">
          <a:xfrm>
            <a:off x="2838450" y="3859213"/>
            <a:ext cx="2733675" cy="757237"/>
            <a:chOff x="2236" y="2089"/>
            <a:chExt cx="1722" cy="477"/>
          </a:xfrm>
        </p:grpSpPr>
        <p:sp>
          <p:nvSpPr>
            <p:cNvPr id="871463" name="Rectangle 39">
              <a:extLst>
                <a:ext uri="{FF2B5EF4-FFF2-40B4-BE49-F238E27FC236}">
                  <a16:creationId xmlns:a16="http://schemas.microsoft.com/office/drawing/2014/main" id="{EC047F21-46E3-BA49-83E9-252D2B1EF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4" y="2103"/>
              <a:ext cx="1309" cy="463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71464" name="Rectangle 40">
              <a:extLst>
                <a:ext uri="{FF2B5EF4-FFF2-40B4-BE49-F238E27FC236}">
                  <a16:creationId xmlns:a16="http://schemas.microsoft.com/office/drawing/2014/main" id="{504FB0A3-044F-8F42-A373-CCC200CAD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" y="2089"/>
              <a:ext cx="172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de-DE" sz="2000" b="1" i="1">
                  <a:solidFill>
                    <a:srgbClr val="000099"/>
                  </a:solidFill>
                </a:rPr>
                <a:t>Spatio-temporal Histogram</a:t>
              </a:r>
            </a:p>
          </p:txBody>
        </p:sp>
      </p:grpSp>
      <p:grpSp>
        <p:nvGrpSpPr>
          <p:cNvPr id="871467" name="Group 43">
            <a:extLst>
              <a:ext uri="{FF2B5EF4-FFF2-40B4-BE49-F238E27FC236}">
                <a16:creationId xmlns:a16="http://schemas.microsoft.com/office/drawing/2014/main" id="{1AA028D7-A7CC-2A47-9499-42DC86946DBD}"/>
              </a:ext>
            </a:extLst>
          </p:cNvPr>
          <p:cNvGrpSpPr>
            <a:grpSpLocks/>
          </p:cNvGrpSpPr>
          <p:nvPr/>
        </p:nvGrpSpPr>
        <p:grpSpPr bwMode="auto">
          <a:xfrm>
            <a:off x="-4763" y="5026025"/>
            <a:ext cx="2733676" cy="396875"/>
            <a:chOff x="215" y="2427"/>
            <a:chExt cx="1722" cy="250"/>
          </a:xfrm>
        </p:grpSpPr>
        <p:sp>
          <p:nvSpPr>
            <p:cNvPr id="871465" name="Rectangle 41">
              <a:extLst>
                <a:ext uri="{FF2B5EF4-FFF2-40B4-BE49-F238E27FC236}">
                  <a16:creationId xmlns:a16="http://schemas.microsoft.com/office/drawing/2014/main" id="{DEDEC603-ACA3-B443-8BE1-7B403C9B8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" y="2429"/>
              <a:ext cx="1332" cy="232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71466" name="Rectangle 42">
              <a:extLst>
                <a:ext uri="{FF2B5EF4-FFF2-40B4-BE49-F238E27FC236}">
                  <a16:creationId xmlns:a16="http://schemas.microsoft.com/office/drawing/2014/main" id="{E2BF7679-1D44-2940-89C7-43DADA83E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" y="2427"/>
              <a:ext cx="172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de-DE" sz="2000" b="1" i="1">
                  <a:solidFill>
                    <a:srgbClr val="000099"/>
                  </a:solidFill>
                </a:rPr>
                <a:t>Query Executer</a:t>
              </a:r>
            </a:p>
          </p:txBody>
        </p:sp>
      </p:grpSp>
      <p:sp>
        <p:nvSpPr>
          <p:cNvPr id="871468" name="Line 44">
            <a:extLst>
              <a:ext uri="{FF2B5EF4-FFF2-40B4-BE49-F238E27FC236}">
                <a16:creationId xmlns:a16="http://schemas.microsoft.com/office/drawing/2014/main" id="{74A0C57B-F872-8F4A-87EC-C946533ABD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5563" y="4259263"/>
            <a:ext cx="0" cy="75565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1471" name="Line 47">
            <a:extLst>
              <a:ext uri="{FF2B5EF4-FFF2-40B4-BE49-F238E27FC236}">
                <a16:creationId xmlns:a16="http://schemas.microsoft.com/office/drawing/2014/main" id="{5260B6F7-78D9-E247-9F03-B63F05C712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3975" y="3452813"/>
            <a:ext cx="12700" cy="461962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1472" name="Text Box 48">
            <a:extLst>
              <a:ext uri="{FF2B5EF4-FFF2-40B4-BE49-F238E27FC236}">
                <a16:creationId xmlns:a16="http://schemas.microsoft.com/office/drawing/2014/main" id="{BBFC6506-AA58-FD47-8C01-389D40759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3355975"/>
            <a:ext cx="866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800"/>
              <a:t>Query</a:t>
            </a:r>
          </a:p>
        </p:txBody>
      </p:sp>
      <p:sp>
        <p:nvSpPr>
          <p:cNvPr id="871473" name="Text Box 49">
            <a:extLst>
              <a:ext uri="{FF2B5EF4-FFF2-40B4-BE49-F238E27FC236}">
                <a16:creationId xmlns:a16="http://schemas.microsoft.com/office/drawing/2014/main" id="{F6DBEA58-224A-8344-A014-46AEFB722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4486275"/>
            <a:ext cx="1562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800"/>
              <a:t>Query plan</a:t>
            </a:r>
          </a:p>
        </p:txBody>
      </p:sp>
      <p:sp>
        <p:nvSpPr>
          <p:cNvPr id="871474" name="Line 50">
            <a:extLst>
              <a:ext uri="{FF2B5EF4-FFF2-40B4-BE49-F238E27FC236}">
                <a16:creationId xmlns:a16="http://schemas.microsoft.com/office/drawing/2014/main" id="{D5C166B9-EF1D-5745-9093-673D42382F16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2820988" y="3706813"/>
            <a:ext cx="0" cy="75565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1475" name="Line 51">
            <a:extLst>
              <a:ext uri="{FF2B5EF4-FFF2-40B4-BE49-F238E27FC236}">
                <a16:creationId xmlns:a16="http://schemas.microsoft.com/office/drawing/2014/main" id="{4F64228D-06F6-914A-89C3-DB1E344588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9038" y="5210175"/>
            <a:ext cx="1914525" cy="0"/>
          </a:xfrm>
          <a:prstGeom prst="line">
            <a:avLst/>
          </a:prstGeom>
          <a:noFill/>
          <a:ln w="50800">
            <a:solidFill>
              <a:srgbClr val="000080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1476" name="Line 52">
            <a:extLst>
              <a:ext uri="{FF2B5EF4-FFF2-40B4-BE49-F238E27FC236}">
                <a16:creationId xmlns:a16="http://schemas.microsoft.com/office/drawing/2014/main" id="{6F036949-44DE-3A4F-B802-33E0537E7C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60863" y="4600575"/>
            <a:ext cx="0" cy="609600"/>
          </a:xfrm>
          <a:prstGeom prst="line">
            <a:avLst/>
          </a:prstGeom>
          <a:noFill/>
          <a:ln w="50800">
            <a:solidFill>
              <a:srgbClr val="000080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1477" name="Text Box 53">
            <a:extLst>
              <a:ext uri="{FF2B5EF4-FFF2-40B4-BE49-F238E27FC236}">
                <a16:creationId xmlns:a16="http://schemas.microsoft.com/office/drawing/2014/main" id="{E8E23EBA-23A0-0642-97D4-CC5E6328E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4862513"/>
            <a:ext cx="1562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800" i="1">
                <a:solidFill>
                  <a:srgbClr val="000066"/>
                </a:solidFill>
              </a:rPr>
              <a:t>Feedback</a:t>
            </a:r>
          </a:p>
        </p:txBody>
      </p:sp>
      <p:grpSp>
        <p:nvGrpSpPr>
          <p:cNvPr id="871528" name="Group 104">
            <a:extLst>
              <a:ext uri="{FF2B5EF4-FFF2-40B4-BE49-F238E27FC236}">
                <a16:creationId xmlns:a16="http://schemas.microsoft.com/office/drawing/2014/main" id="{6727755F-72FC-8842-A744-DC5D77E37378}"/>
              </a:ext>
            </a:extLst>
          </p:cNvPr>
          <p:cNvGrpSpPr>
            <a:grpSpLocks/>
          </p:cNvGrpSpPr>
          <p:nvPr/>
        </p:nvGrpSpPr>
        <p:grpSpPr bwMode="auto">
          <a:xfrm>
            <a:off x="5699125" y="2870200"/>
            <a:ext cx="3060700" cy="2967038"/>
            <a:chOff x="3590" y="1808"/>
            <a:chExt cx="1928" cy="1869"/>
          </a:xfrm>
        </p:grpSpPr>
        <p:sp>
          <p:nvSpPr>
            <p:cNvPr id="871479" name="Rectangle 55">
              <a:extLst>
                <a:ext uri="{FF2B5EF4-FFF2-40B4-BE49-F238E27FC236}">
                  <a16:creationId xmlns:a16="http://schemas.microsoft.com/office/drawing/2014/main" id="{3EFC0C72-4507-884D-890D-C29D71A54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0" y="1808"/>
              <a:ext cx="482" cy="4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6.98%</a:t>
              </a:r>
            </a:p>
          </p:txBody>
        </p:sp>
        <p:sp>
          <p:nvSpPr>
            <p:cNvPr id="871480" name="Rectangle 56">
              <a:extLst>
                <a:ext uri="{FF2B5EF4-FFF2-40B4-BE49-F238E27FC236}">
                  <a16:creationId xmlns:a16="http://schemas.microsoft.com/office/drawing/2014/main" id="{CF1CCB60-4841-5C4B-8634-92EAF67D6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0" y="2275"/>
              <a:ext cx="482" cy="46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6.98%</a:t>
              </a:r>
            </a:p>
          </p:txBody>
        </p:sp>
        <p:sp>
          <p:nvSpPr>
            <p:cNvPr id="871481" name="Rectangle 57">
              <a:extLst>
                <a:ext uri="{FF2B5EF4-FFF2-40B4-BE49-F238E27FC236}">
                  <a16:creationId xmlns:a16="http://schemas.microsoft.com/office/drawing/2014/main" id="{C42C1F00-68E8-A74A-9D27-3D4F4F623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0" y="2743"/>
              <a:ext cx="482" cy="4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de-DE" altLang="de-DE" sz="1600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71482" name="Rectangle 58">
              <a:extLst>
                <a:ext uri="{FF2B5EF4-FFF2-40B4-BE49-F238E27FC236}">
                  <a16:creationId xmlns:a16="http://schemas.microsoft.com/office/drawing/2014/main" id="{465FCA49-C424-5742-8742-560AFE8A4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0" y="3210"/>
              <a:ext cx="482" cy="4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de-DE" altLang="de-DE" sz="1600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71483" name="Rectangle 59">
              <a:extLst>
                <a:ext uri="{FF2B5EF4-FFF2-40B4-BE49-F238E27FC236}">
                  <a16:creationId xmlns:a16="http://schemas.microsoft.com/office/drawing/2014/main" id="{BAB75C45-4A8E-2542-921F-FD02B9CB6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" y="1808"/>
              <a:ext cx="482" cy="4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6.98%</a:t>
              </a:r>
            </a:p>
          </p:txBody>
        </p:sp>
        <p:sp>
          <p:nvSpPr>
            <p:cNvPr id="871484" name="Rectangle 60">
              <a:extLst>
                <a:ext uri="{FF2B5EF4-FFF2-40B4-BE49-F238E27FC236}">
                  <a16:creationId xmlns:a16="http://schemas.microsoft.com/office/drawing/2014/main" id="{AB29522A-7D60-B144-905F-D2EBB66A0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" y="2275"/>
              <a:ext cx="482" cy="46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6.98%</a:t>
              </a:r>
            </a:p>
          </p:txBody>
        </p:sp>
        <p:sp>
          <p:nvSpPr>
            <p:cNvPr id="871485" name="Rectangle 61">
              <a:extLst>
                <a:ext uri="{FF2B5EF4-FFF2-40B4-BE49-F238E27FC236}">
                  <a16:creationId xmlns:a16="http://schemas.microsoft.com/office/drawing/2014/main" id="{2A2997F5-5FA4-684C-88F9-3FB9EF524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" y="2743"/>
              <a:ext cx="482" cy="4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de-DE" altLang="de-DE" sz="1600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71486" name="Rectangle 62">
              <a:extLst>
                <a:ext uri="{FF2B5EF4-FFF2-40B4-BE49-F238E27FC236}">
                  <a16:creationId xmlns:a16="http://schemas.microsoft.com/office/drawing/2014/main" id="{B4DB0C92-8A41-7447-8289-8983DAA08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" y="3210"/>
              <a:ext cx="482" cy="4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de-DE" altLang="de-DE" sz="1600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71487" name="Rectangle 63">
              <a:extLst>
                <a:ext uri="{FF2B5EF4-FFF2-40B4-BE49-F238E27FC236}">
                  <a16:creationId xmlns:a16="http://schemas.microsoft.com/office/drawing/2014/main" id="{5EA0A95A-8260-1243-9D9F-FE85C721F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" y="1808"/>
              <a:ext cx="482" cy="4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de-DE" altLang="de-DE" sz="1600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71488" name="Rectangle 64">
              <a:extLst>
                <a:ext uri="{FF2B5EF4-FFF2-40B4-BE49-F238E27FC236}">
                  <a16:creationId xmlns:a16="http://schemas.microsoft.com/office/drawing/2014/main" id="{B36D66E1-43EF-A24F-909F-146A1EE92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" y="2275"/>
              <a:ext cx="482" cy="46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de-DE" altLang="de-DE" sz="1600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71489" name="Rectangle 65">
              <a:extLst>
                <a:ext uri="{FF2B5EF4-FFF2-40B4-BE49-F238E27FC236}">
                  <a16:creationId xmlns:a16="http://schemas.microsoft.com/office/drawing/2014/main" id="{5F99A86A-6D0F-874D-BF74-04B68E171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" y="2743"/>
              <a:ext cx="482" cy="4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de-DE" altLang="de-DE" sz="1600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71490" name="Rectangle 66">
              <a:extLst>
                <a:ext uri="{FF2B5EF4-FFF2-40B4-BE49-F238E27FC236}">
                  <a16:creationId xmlns:a16="http://schemas.microsoft.com/office/drawing/2014/main" id="{585BB431-20CF-7842-8D6A-898644A3E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" y="3210"/>
              <a:ext cx="482" cy="4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de-DE" altLang="de-DE" sz="1600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71491" name="Rectangle 67">
              <a:extLst>
                <a:ext uri="{FF2B5EF4-FFF2-40B4-BE49-F238E27FC236}">
                  <a16:creationId xmlns:a16="http://schemas.microsoft.com/office/drawing/2014/main" id="{580DAAFD-C159-4A41-911B-CB13EE252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6" y="1808"/>
              <a:ext cx="482" cy="4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de-DE" altLang="de-DE" sz="1600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71492" name="Rectangle 68">
              <a:extLst>
                <a:ext uri="{FF2B5EF4-FFF2-40B4-BE49-F238E27FC236}">
                  <a16:creationId xmlns:a16="http://schemas.microsoft.com/office/drawing/2014/main" id="{E9678818-F286-AF43-9AD3-B21F2DFA8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6" y="2275"/>
              <a:ext cx="482" cy="46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de-DE" altLang="de-DE" sz="1600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71493" name="Rectangle 69">
              <a:extLst>
                <a:ext uri="{FF2B5EF4-FFF2-40B4-BE49-F238E27FC236}">
                  <a16:creationId xmlns:a16="http://schemas.microsoft.com/office/drawing/2014/main" id="{CD1D587F-72EC-1B48-9879-EFCE7514C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6" y="2743"/>
              <a:ext cx="482" cy="4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de-DE" altLang="de-DE" sz="1600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71494" name="Rectangle 70">
              <a:extLst>
                <a:ext uri="{FF2B5EF4-FFF2-40B4-BE49-F238E27FC236}">
                  <a16:creationId xmlns:a16="http://schemas.microsoft.com/office/drawing/2014/main" id="{D7BA6757-48F5-8647-90FF-3BC5AA883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6" y="3210"/>
              <a:ext cx="482" cy="4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de-DE" altLang="de-DE" sz="1600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71497" name="Rectangle 73">
              <a:extLst>
                <a:ext uri="{FF2B5EF4-FFF2-40B4-BE49-F238E27FC236}">
                  <a16:creationId xmlns:a16="http://schemas.microsoft.com/office/drawing/2014/main" id="{9CCF5FC4-7422-FE4A-84C9-74193C587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0" y="2743"/>
              <a:ext cx="482" cy="4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6.01%</a:t>
              </a:r>
            </a:p>
          </p:txBody>
        </p:sp>
        <p:sp>
          <p:nvSpPr>
            <p:cNvPr id="871498" name="Rectangle 74">
              <a:extLst>
                <a:ext uri="{FF2B5EF4-FFF2-40B4-BE49-F238E27FC236}">
                  <a16:creationId xmlns:a16="http://schemas.microsoft.com/office/drawing/2014/main" id="{B2233D13-05A3-EE44-B40D-E0ABEFAEE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0" y="3210"/>
              <a:ext cx="482" cy="4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6.01%</a:t>
              </a:r>
            </a:p>
          </p:txBody>
        </p:sp>
        <p:sp>
          <p:nvSpPr>
            <p:cNvPr id="871501" name="Rectangle 77">
              <a:extLst>
                <a:ext uri="{FF2B5EF4-FFF2-40B4-BE49-F238E27FC236}">
                  <a16:creationId xmlns:a16="http://schemas.microsoft.com/office/drawing/2014/main" id="{6081471A-753A-7247-B80D-7BE631AF9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" y="2743"/>
              <a:ext cx="482" cy="4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6.01%</a:t>
              </a:r>
            </a:p>
          </p:txBody>
        </p:sp>
        <p:sp>
          <p:nvSpPr>
            <p:cNvPr id="871502" name="Rectangle 78">
              <a:extLst>
                <a:ext uri="{FF2B5EF4-FFF2-40B4-BE49-F238E27FC236}">
                  <a16:creationId xmlns:a16="http://schemas.microsoft.com/office/drawing/2014/main" id="{C5A82525-5109-8443-B787-F7501AF1D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" y="3210"/>
              <a:ext cx="482" cy="4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6.01%</a:t>
              </a:r>
            </a:p>
          </p:txBody>
        </p:sp>
        <p:sp>
          <p:nvSpPr>
            <p:cNvPr id="871503" name="Rectangle 79">
              <a:extLst>
                <a:ext uri="{FF2B5EF4-FFF2-40B4-BE49-F238E27FC236}">
                  <a16:creationId xmlns:a16="http://schemas.microsoft.com/office/drawing/2014/main" id="{F8001F30-3F5E-9C4D-8ACD-F45C59720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" y="1808"/>
              <a:ext cx="482" cy="4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6.01%</a:t>
              </a:r>
            </a:p>
          </p:txBody>
        </p:sp>
        <p:sp>
          <p:nvSpPr>
            <p:cNvPr id="871504" name="Rectangle 80">
              <a:extLst>
                <a:ext uri="{FF2B5EF4-FFF2-40B4-BE49-F238E27FC236}">
                  <a16:creationId xmlns:a16="http://schemas.microsoft.com/office/drawing/2014/main" id="{9A06AEC4-D953-254B-8890-7C5D4D8DD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" y="2275"/>
              <a:ext cx="482" cy="46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6.01%</a:t>
              </a:r>
            </a:p>
          </p:txBody>
        </p:sp>
        <p:sp>
          <p:nvSpPr>
            <p:cNvPr id="871505" name="Rectangle 81">
              <a:extLst>
                <a:ext uri="{FF2B5EF4-FFF2-40B4-BE49-F238E27FC236}">
                  <a16:creationId xmlns:a16="http://schemas.microsoft.com/office/drawing/2014/main" id="{22836F68-6D38-9C48-B013-3E4DA9284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" y="2743"/>
              <a:ext cx="482" cy="4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6.01%</a:t>
              </a:r>
            </a:p>
          </p:txBody>
        </p:sp>
        <p:sp>
          <p:nvSpPr>
            <p:cNvPr id="871506" name="Rectangle 82">
              <a:extLst>
                <a:ext uri="{FF2B5EF4-FFF2-40B4-BE49-F238E27FC236}">
                  <a16:creationId xmlns:a16="http://schemas.microsoft.com/office/drawing/2014/main" id="{B134D064-C696-5643-9D73-E781326E9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" y="3210"/>
              <a:ext cx="482" cy="4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6.01%</a:t>
              </a:r>
            </a:p>
          </p:txBody>
        </p:sp>
        <p:sp>
          <p:nvSpPr>
            <p:cNvPr id="871507" name="Rectangle 83">
              <a:extLst>
                <a:ext uri="{FF2B5EF4-FFF2-40B4-BE49-F238E27FC236}">
                  <a16:creationId xmlns:a16="http://schemas.microsoft.com/office/drawing/2014/main" id="{7F161E5F-24D6-5346-BE6C-C7A1B912E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6" y="1808"/>
              <a:ext cx="482" cy="4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6.01%</a:t>
              </a:r>
            </a:p>
          </p:txBody>
        </p:sp>
        <p:sp>
          <p:nvSpPr>
            <p:cNvPr id="871508" name="Rectangle 84">
              <a:extLst>
                <a:ext uri="{FF2B5EF4-FFF2-40B4-BE49-F238E27FC236}">
                  <a16:creationId xmlns:a16="http://schemas.microsoft.com/office/drawing/2014/main" id="{E9D392C3-3FFE-3243-A7E2-79578413D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6" y="2275"/>
              <a:ext cx="482" cy="46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6.01%</a:t>
              </a:r>
            </a:p>
          </p:txBody>
        </p:sp>
        <p:sp>
          <p:nvSpPr>
            <p:cNvPr id="871509" name="Rectangle 85">
              <a:extLst>
                <a:ext uri="{FF2B5EF4-FFF2-40B4-BE49-F238E27FC236}">
                  <a16:creationId xmlns:a16="http://schemas.microsoft.com/office/drawing/2014/main" id="{CBC93BED-E227-544A-82A3-206D98DA6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6" y="2743"/>
              <a:ext cx="482" cy="4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6.01%</a:t>
              </a:r>
            </a:p>
          </p:txBody>
        </p:sp>
        <p:sp>
          <p:nvSpPr>
            <p:cNvPr id="871510" name="Rectangle 86">
              <a:extLst>
                <a:ext uri="{FF2B5EF4-FFF2-40B4-BE49-F238E27FC236}">
                  <a16:creationId xmlns:a16="http://schemas.microsoft.com/office/drawing/2014/main" id="{8D042D63-49D7-1B4F-82A7-4C0E0662B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6" y="3210"/>
              <a:ext cx="482" cy="4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6.01%</a:t>
              </a:r>
            </a:p>
          </p:txBody>
        </p:sp>
      </p:grpSp>
      <p:grpSp>
        <p:nvGrpSpPr>
          <p:cNvPr id="871527" name="Group 103">
            <a:extLst>
              <a:ext uri="{FF2B5EF4-FFF2-40B4-BE49-F238E27FC236}">
                <a16:creationId xmlns:a16="http://schemas.microsoft.com/office/drawing/2014/main" id="{417FB9BC-3184-C94E-A519-F1063D101813}"/>
              </a:ext>
            </a:extLst>
          </p:cNvPr>
          <p:cNvGrpSpPr>
            <a:grpSpLocks/>
          </p:cNvGrpSpPr>
          <p:nvPr/>
        </p:nvGrpSpPr>
        <p:grpSpPr bwMode="auto">
          <a:xfrm>
            <a:off x="5681663" y="2867025"/>
            <a:ext cx="3079750" cy="2968625"/>
            <a:chOff x="1467" y="3006"/>
            <a:chExt cx="1940" cy="1870"/>
          </a:xfrm>
        </p:grpSpPr>
        <p:sp>
          <p:nvSpPr>
            <p:cNvPr id="871495" name="Rectangle 71">
              <a:extLst>
                <a:ext uri="{FF2B5EF4-FFF2-40B4-BE49-F238E27FC236}">
                  <a16:creationId xmlns:a16="http://schemas.microsoft.com/office/drawing/2014/main" id="{9D68F13F-9418-BB44-AA60-6C3A583DE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3006"/>
              <a:ext cx="485" cy="46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latin typeface="Times New Roman" panose="02020603050405020304" pitchFamily="18" charset="0"/>
                </a:rPr>
                <a:t>6.25%</a:t>
              </a:r>
            </a:p>
          </p:txBody>
        </p:sp>
        <p:sp>
          <p:nvSpPr>
            <p:cNvPr id="871496" name="Rectangle 72">
              <a:extLst>
                <a:ext uri="{FF2B5EF4-FFF2-40B4-BE49-F238E27FC236}">
                  <a16:creationId xmlns:a16="http://schemas.microsoft.com/office/drawing/2014/main" id="{66008197-77B7-F64A-8DEF-A5673B7BB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3474"/>
              <a:ext cx="485" cy="46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latin typeface="Times New Roman" panose="02020603050405020304" pitchFamily="18" charset="0"/>
                </a:rPr>
                <a:t>6.25%</a:t>
              </a:r>
            </a:p>
          </p:txBody>
        </p:sp>
        <p:sp>
          <p:nvSpPr>
            <p:cNvPr id="871499" name="Rectangle 75">
              <a:extLst>
                <a:ext uri="{FF2B5EF4-FFF2-40B4-BE49-F238E27FC236}">
                  <a16:creationId xmlns:a16="http://schemas.microsoft.com/office/drawing/2014/main" id="{F01A7841-20D9-BA46-AA09-846E0F93A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3006"/>
              <a:ext cx="485" cy="46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latin typeface="Times New Roman" panose="02020603050405020304" pitchFamily="18" charset="0"/>
                </a:rPr>
                <a:t>6.25%</a:t>
              </a:r>
            </a:p>
          </p:txBody>
        </p:sp>
        <p:sp>
          <p:nvSpPr>
            <p:cNvPr id="871500" name="Rectangle 76">
              <a:extLst>
                <a:ext uri="{FF2B5EF4-FFF2-40B4-BE49-F238E27FC236}">
                  <a16:creationId xmlns:a16="http://schemas.microsoft.com/office/drawing/2014/main" id="{451C6C85-0D20-DC4E-B22B-0B21D955C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3474"/>
              <a:ext cx="485" cy="46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latin typeface="Times New Roman" panose="02020603050405020304" pitchFamily="18" charset="0"/>
                </a:rPr>
                <a:t>6.25%</a:t>
              </a:r>
            </a:p>
          </p:txBody>
        </p:sp>
        <p:sp>
          <p:nvSpPr>
            <p:cNvPr id="871512" name="Rectangle 88">
              <a:extLst>
                <a:ext uri="{FF2B5EF4-FFF2-40B4-BE49-F238E27FC236}">
                  <a16:creationId xmlns:a16="http://schemas.microsoft.com/office/drawing/2014/main" id="{3635332F-FC4D-594E-B0D3-D018D3C54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3941"/>
              <a:ext cx="485" cy="46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latin typeface="Times New Roman" panose="02020603050405020304" pitchFamily="18" charset="0"/>
                </a:rPr>
                <a:t>6.25%</a:t>
              </a:r>
            </a:p>
          </p:txBody>
        </p:sp>
        <p:sp>
          <p:nvSpPr>
            <p:cNvPr id="871513" name="Rectangle 89">
              <a:extLst>
                <a:ext uri="{FF2B5EF4-FFF2-40B4-BE49-F238E27FC236}">
                  <a16:creationId xmlns:a16="http://schemas.microsoft.com/office/drawing/2014/main" id="{889BCAFF-6772-5646-AE45-0E32EEE70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4409"/>
              <a:ext cx="485" cy="46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latin typeface="Times New Roman" panose="02020603050405020304" pitchFamily="18" charset="0"/>
                </a:rPr>
                <a:t>6.25%</a:t>
              </a:r>
            </a:p>
          </p:txBody>
        </p:sp>
        <p:sp>
          <p:nvSpPr>
            <p:cNvPr id="871514" name="Rectangle 90">
              <a:extLst>
                <a:ext uri="{FF2B5EF4-FFF2-40B4-BE49-F238E27FC236}">
                  <a16:creationId xmlns:a16="http://schemas.microsoft.com/office/drawing/2014/main" id="{C5C1847D-C637-1B43-AC63-499249724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3941"/>
              <a:ext cx="485" cy="46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latin typeface="Times New Roman" panose="02020603050405020304" pitchFamily="18" charset="0"/>
                </a:rPr>
                <a:t>6.25%</a:t>
              </a:r>
            </a:p>
          </p:txBody>
        </p:sp>
        <p:sp>
          <p:nvSpPr>
            <p:cNvPr id="871515" name="Rectangle 91">
              <a:extLst>
                <a:ext uri="{FF2B5EF4-FFF2-40B4-BE49-F238E27FC236}">
                  <a16:creationId xmlns:a16="http://schemas.microsoft.com/office/drawing/2014/main" id="{F1620466-F004-F144-BE70-454124EF0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4409"/>
              <a:ext cx="485" cy="46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latin typeface="Times New Roman" panose="02020603050405020304" pitchFamily="18" charset="0"/>
                </a:rPr>
                <a:t>6.25%</a:t>
              </a:r>
            </a:p>
          </p:txBody>
        </p:sp>
        <p:sp>
          <p:nvSpPr>
            <p:cNvPr id="871516" name="Rectangle 92">
              <a:extLst>
                <a:ext uri="{FF2B5EF4-FFF2-40B4-BE49-F238E27FC236}">
                  <a16:creationId xmlns:a16="http://schemas.microsoft.com/office/drawing/2014/main" id="{92DFEE85-C2FE-D64A-88D8-AC8B6CC50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7" y="3006"/>
              <a:ext cx="485" cy="46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latin typeface="Times New Roman" panose="02020603050405020304" pitchFamily="18" charset="0"/>
                </a:rPr>
                <a:t>6.25%</a:t>
              </a:r>
            </a:p>
          </p:txBody>
        </p:sp>
        <p:sp>
          <p:nvSpPr>
            <p:cNvPr id="871517" name="Rectangle 93">
              <a:extLst>
                <a:ext uri="{FF2B5EF4-FFF2-40B4-BE49-F238E27FC236}">
                  <a16:creationId xmlns:a16="http://schemas.microsoft.com/office/drawing/2014/main" id="{FCCDCB3A-4E37-E842-B8FD-008A8C7B1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7" y="3474"/>
              <a:ext cx="485" cy="46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latin typeface="Times New Roman" panose="02020603050405020304" pitchFamily="18" charset="0"/>
                </a:rPr>
                <a:t>6.25%</a:t>
              </a:r>
            </a:p>
          </p:txBody>
        </p:sp>
        <p:sp>
          <p:nvSpPr>
            <p:cNvPr id="871518" name="Rectangle 94">
              <a:extLst>
                <a:ext uri="{FF2B5EF4-FFF2-40B4-BE49-F238E27FC236}">
                  <a16:creationId xmlns:a16="http://schemas.microsoft.com/office/drawing/2014/main" id="{B33F9ED0-B010-DD4D-9670-A699D5FD2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7" y="3941"/>
              <a:ext cx="485" cy="46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latin typeface="Times New Roman" panose="02020603050405020304" pitchFamily="18" charset="0"/>
                </a:rPr>
                <a:t>6.25%</a:t>
              </a:r>
            </a:p>
          </p:txBody>
        </p:sp>
        <p:sp>
          <p:nvSpPr>
            <p:cNvPr id="871519" name="Rectangle 95">
              <a:extLst>
                <a:ext uri="{FF2B5EF4-FFF2-40B4-BE49-F238E27FC236}">
                  <a16:creationId xmlns:a16="http://schemas.microsoft.com/office/drawing/2014/main" id="{EB1D4296-8470-A645-9E31-5D8F34468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7" y="4409"/>
              <a:ext cx="485" cy="46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latin typeface="Times New Roman" panose="02020603050405020304" pitchFamily="18" charset="0"/>
                </a:rPr>
                <a:t>6.25%</a:t>
              </a:r>
            </a:p>
          </p:txBody>
        </p:sp>
        <p:sp>
          <p:nvSpPr>
            <p:cNvPr id="871520" name="Rectangle 96">
              <a:extLst>
                <a:ext uri="{FF2B5EF4-FFF2-40B4-BE49-F238E27FC236}">
                  <a16:creationId xmlns:a16="http://schemas.microsoft.com/office/drawing/2014/main" id="{1EA280DC-6B02-8B49-96D5-B6088AE69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2" y="3006"/>
              <a:ext cx="485" cy="46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latin typeface="Times New Roman" panose="02020603050405020304" pitchFamily="18" charset="0"/>
                </a:rPr>
                <a:t>6.25%</a:t>
              </a:r>
            </a:p>
          </p:txBody>
        </p:sp>
        <p:sp>
          <p:nvSpPr>
            <p:cNvPr id="871521" name="Rectangle 97">
              <a:extLst>
                <a:ext uri="{FF2B5EF4-FFF2-40B4-BE49-F238E27FC236}">
                  <a16:creationId xmlns:a16="http://schemas.microsoft.com/office/drawing/2014/main" id="{B7CA1440-81F4-C547-920C-6EB8644CC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2" y="3474"/>
              <a:ext cx="485" cy="46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latin typeface="Times New Roman" panose="02020603050405020304" pitchFamily="18" charset="0"/>
                </a:rPr>
                <a:t>6.25%</a:t>
              </a:r>
            </a:p>
          </p:txBody>
        </p:sp>
        <p:sp>
          <p:nvSpPr>
            <p:cNvPr id="871522" name="Rectangle 98">
              <a:extLst>
                <a:ext uri="{FF2B5EF4-FFF2-40B4-BE49-F238E27FC236}">
                  <a16:creationId xmlns:a16="http://schemas.microsoft.com/office/drawing/2014/main" id="{19206C31-5C6A-A94D-B998-28DE0F19F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2" y="3941"/>
              <a:ext cx="485" cy="46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latin typeface="Times New Roman" panose="02020603050405020304" pitchFamily="18" charset="0"/>
                </a:rPr>
                <a:t>6.25%</a:t>
              </a:r>
            </a:p>
          </p:txBody>
        </p:sp>
        <p:sp>
          <p:nvSpPr>
            <p:cNvPr id="871523" name="Rectangle 99">
              <a:extLst>
                <a:ext uri="{FF2B5EF4-FFF2-40B4-BE49-F238E27FC236}">
                  <a16:creationId xmlns:a16="http://schemas.microsoft.com/office/drawing/2014/main" id="{75A493F3-74EC-9F44-8365-547F5DC8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2" y="4409"/>
              <a:ext cx="485" cy="46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latin typeface="Times New Roman" panose="02020603050405020304" pitchFamily="18" charset="0"/>
                </a:rPr>
                <a:t>6.25%</a:t>
              </a:r>
            </a:p>
          </p:txBody>
        </p:sp>
      </p:grpSp>
      <p:sp>
        <p:nvSpPr>
          <p:cNvPr id="871524" name="AutoShape 100">
            <a:extLst>
              <a:ext uri="{FF2B5EF4-FFF2-40B4-BE49-F238E27FC236}">
                <a16:creationId xmlns:a16="http://schemas.microsoft.com/office/drawing/2014/main" id="{900BBE42-563F-AE45-A425-4B97DA48A4D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49675" y="2514600"/>
            <a:ext cx="1006475" cy="731838"/>
          </a:xfrm>
          <a:prstGeom prst="wedgeEllipseCallout">
            <a:avLst>
              <a:gd name="adj1" fmla="val -209153"/>
              <a:gd name="adj2" fmla="val 71472"/>
            </a:avLst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altLang="de-DE" sz="2000" b="1">
                <a:latin typeface="Times New Roman" panose="02020603050405020304" pitchFamily="18" charset="0"/>
              </a:rPr>
              <a:t>10%</a:t>
            </a:r>
          </a:p>
        </p:txBody>
      </p:sp>
      <p:sp>
        <p:nvSpPr>
          <p:cNvPr id="871511" name="Rectangle 87">
            <a:extLst>
              <a:ext uri="{FF2B5EF4-FFF2-40B4-BE49-F238E27FC236}">
                <a16:creationId xmlns:a16="http://schemas.microsoft.com/office/drawing/2014/main" id="{3E2A47BB-C070-2545-9F74-2A8260A57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9163" y="3159125"/>
            <a:ext cx="914400" cy="914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/>
            <a:r>
              <a:rPr lang="en-US" altLang="de-DE" sz="1600" b="1">
                <a:solidFill>
                  <a:schemeClr val="tx2"/>
                </a:solidFill>
                <a:latin typeface="Times New Roman" panose="02020603050405020304" pitchFamily="18" charset="0"/>
              </a:rPr>
              <a:t>Q1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9C6562C-179C-FE4A-9E4D-56A35E79DFD3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69" name="Slide Number Placeholder 3">
            <a:extLst>
              <a:ext uri="{FF2B5EF4-FFF2-40B4-BE49-F238E27FC236}">
                <a16:creationId xmlns:a16="http://schemas.microsoft.com/office/drawing/2014/main" id="{1740AABA-69CB-474F-9373-8A778E102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546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7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7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7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477" grpId="0"/>
      <p:bldP spid="871524" grpId="0" animBg="1"/>
      <p:bldP spid="87151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9" name="Rectangle 3">
            <a:extLst>
              <a:ext uri="{FF2B5EF4-FFF2-40B4-BE49-F238E27FC236}">
                <a16:creationId xmlns:a16="http://schemas.microsoft.com/office/drawing/2014/main" id="{F9F47EC5-CA30-054B-9573-6A3885CC9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58813"/>
          </a:xfrm>
        </p:spPr>
        <p:txBody>
          <a:bodyPr/>
          <a:lstStyle/>
          <a:p>
            <a:pPr algn="ctr"/>
            <a:r>
              <a:rPr lang="en-US" altLang="de-DE" sz="3600"/>
              <a:t>Adaptive Query Optimization</a:t>
            </a:r>
            <a:endParaRPr lang="en-US" altLang="de-DE" sz="3200">
              <a:solidFill>
                <a:srgbClr val="003399"/>
              </a:solidFill>
              <a:ea typeface="굴림" panose="020B0600000101010101" pitchFamily="34" charset="-127"/>
            </a:endParaRPr>
          </a:p>
        </p:txBody>
      </p:sp>
      <p:grpSp>
        <p:nvGrpSpPr>
          <p:cNvPr id="746545" name="Group 49">
            <a:extLst>
              <a:ext uri="{FF2B5EF4-FFF2-40B4-BE49-F238E27FC236}">
                <a16:creationId xmlns:a16="http://schemas.microsoft.com/office/drawing/2014/main" id="{804302EC-51C7-B444-94F8-D289FC067740}"/>
              </a:ext>
            </a:extLst>
          </p:cNvPr>
          <p:cNvGrpSpPr>
            <a:grpSpLocks/>
          </p:cNvGrpSpPr>
          <p:nvPr/>
        </p:nvGrpSpPr>
        <p:grpSpPr bwMode="auto">
          <a:xfrm>
            <a:off x="5243513" y="1550988"/>
            <a:ext cx="3541712" cy="1395412"/>
            <a:chOff x="2607" y="1009"/>
            <a:chExt cx="2231" cy="879"/>
          </a:xfrm>
        </p:grpSpPr>
        <p:sp>
          <p:nvSpPr>
            <p:cNvPr id="746512" name="Rectangle 16">
              <a:extLst>
                <a:ext uri="{FF2B5EF4-FFF2-40B4-BE49-F238E27FC236}">
                  <a16:creationId xmlns:a16="http://schemas.microsoft.com/office/drawing/2014/main" id="{8556358B-E5EA-3E4D-9C9C-389E7CDDC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7" y="1644"/>
              <a:ext cx="1954" cy="227"/>
            </a:xfrm>
            <a:prstGeom prst="rect">
              <a:avLst/>
            </a:prstGeom>
            <a:solidFill>
              <a:srgbClr val="CCFFFF"/>
            </a:solidFill>
            <a:ln w="1905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46513" name="Rectangle 17">
              <a:extLst>
                <a:ext uri="{FF2B5EF4-FFF2-40B4-BE49-F238E27FC236}">
                  <a16:creationId xmlns:a16="http://schemas.microsoft.com/office/drawing/2014/main" id="{37F97091-0FD4-C24F-8BFC-A7DFCE667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0" y="1009"/>
              <a:ext cx="2208" cy="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de-DE" sz="1800"/>
                <a:t>SELECT </a:t>
              </a:r>
              <a:r>
                <a:rPr lang="en-US" altLang="de-DE" sz="1800" i="1">
                  <a:solidFill>
                    <a:srgbClr val="000099"/>
                  </a:solidFill>
                </a:rPr>
                <a:t>ObjectID</a:t>
              </a:r>
            </a:p>
            <a:p>
              <a:pPr>
                <a:buFont typeface="Wingdings" pitchFamily="2" charset="2"/>
                <a:buNone/>
              </a:pPr>
              <a:r>
                <a:rPr lang="en-US" altLang="de-DE" sz="1800"/>
                <a:t>FROM     </a:t>
              </a:r>
              <a:r>
                <a:rPr lang="en-US" altLang="de-DE" sz="1800" i="1">
                  <a:solidFill>
                    <a:srgbClr val="000099"/>
                  </a:solidFill>
                </a:rPr>
                <a:t>MovingObjects M</a:t>
              </a:r>
            </a:p>
            <a:p>
              <a:pPr>
                <a:buFont typeface="Wingdings" pitchFamily="2" charset="2"/>
                <a:buNone/>
              </a:pPr>
              <a:r>
                <a:rPr lang="en-US" altLang="de-DE" sz="1800"/>
                <a:t>WHERE  </a:t>
              </a:r>
              <a:r>
                <a:rPr lang="en-US" altLang="de-DE" sz="1800" i="1">
                  <a:solidFill>
                    <a:srgbClr val="000099"/>
                  </a:solidFill>
                </a:rPr>
                <a:t>Type = Truck</a:t>
              </a:r>
            </a:p>
            <a:p>
              <a:pPr>
                <a:buFont typeface="Wingdings" pitchFamily="2" charset="2"/>
                <a:buNone/>
              </a:pPr>
              <a:r>
                <a:rPr lang="en-US" altLang="de-DE" sz="1800"/>
                <a:t>INSIDE    </a:t>
              </a:r>
              <a:r>
                <a:rPr lang="en-US" altLang="de-DE" sz="1800" i="1">
                  <a:solidFill>
                    <a:srgbClr val="000099"/>
                  </a:solidFill>
                </a:rPr>
                <a:t>Region R</a:t>
              </a:r>
            </a:p>
          </p:txBody>
        </p:sp>
      </p:grpSp>
      <p:sp>
        <p:nvSpPr>
          <p:cNvPr id="746544" name="Rectangle 48">
            <a:extLst>
              <a:ext uri="{FF2B5EF4-FFF2-40B4-BE49-F238E27FC236}">
                <a16:creationId xmlns:a16="http://schemas.microsoft.com/office/drawing/2014/main" id="{6AD9FD72-D5F3-0244-9D4D-9EF0509A02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73200"/>
            <a:ext cx="4784725" cy="4902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de-DE" sz="2400">
                <a:solidFill>
                  <a:srgbClr val="000099"/>
                </a:solidFill>
              </a:rPr>
              <a:t>Continuous queries last for long time (hours, days, weeks)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è"/>
            </a:pPr>
            <a:r>
              <a:rPr lang="en-US" altLang="de-DE" sz="2000"/>
              <a:t>Environment variables are likely to change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è"/>
            </a:pPr>
            <a:r>
              <a:rPr lang="en-US" altLang="de-DE" sz="2000"/>
              <a:t>The initial decision for building a query plan may not be valid after a while</a:t>
            </a:r>
          </a:p>
          <a:p>
            <a:pPr lvl="1">
              <a:lnSpc>
                <a:spcPct val="90000"/>
              </a:lnSpc>
            </a:pPr>
            <a:endParaRPr lang="en-US" altLang="de-DE" sz="2000"/>
          </a:p>
          <a:p>
            <a:pPr>
              <a:lnSpc>
                <a:spcPct val="90000"/>
              </a:lnSpc>
            </a:pPr>
            <a:r>
              <a:rPr lang="en-US" altLang="de-DE" sz="2400">
                <a:solidFill>
                  <a:srgbClr val="000099"/>
                </a:solidFill>
              </a:rPr>
              <a:t>Need continuous optimization and ability to change the query plan: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è"/>
            </a:pPr>
            <a:r>
              <a:rPr lang="en-US" altLang="de-DE" sz="2000"/>
              <a:t>Training period: Spatio-temporal histogram, periodicity mining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è"/>
            </a:pPr>
            <a:r>
              <a:rPr lang="en-US" altLang="de-DE" sz="2000"/>
              <a:t>Online detection of changes</a:t>
            </a:r>
          </a:p>
        </p:txBody>
      </p:sp>
      <p:grpSp>
        <p:nvGrpSpPr>
          <p:cNvPr id="746550" name="Group 54">
            <a:extLst>
              <a:ext uri="{FF2B5EF4-FFF2-40B4-BE49-F238E27FC236}">
                <a16:creationId xmlns:a16="http://schemas.microsoft.com/office/drawing/2014/main" id="{57B7F513-9EF4-9A43-84E7-58802713B01A}"/>
              </a:ext>
            </a:extLst>
          </p:cNvPr>
          <p:cNvGrpSpPr>
            <a:grpSpLocks/>
          </p:cNvGrpSpPr>
          <p:nvPr/>
        </p:nvGrpSpPr>
        <p:grpSpPr bwMode="auto">
          <a:xfrm>
            <a:off x="4779963" y="3522663"/>
            <a:ext cx="1944687" cy="1898650"/>
            <a:chOff x="2611" y="2515"/>
            <a:chExt cx="1225" cy="1196"/>
          </a:xfrm>
        </p:grpSpPr>
        <p:sp>
          <p:nvSpPr>
            <p:cNvPr id="746533" name="Oval 37">
              <a:extLst>
                <a:ext uri="{FF2B5EF4-FFF2-40B4-BE49-F238E27FC236}">
                  <a16:creationId xmlns:a16="http://schemas.microsoft.com/office/drawing/2014/main" id="{079E48BD-1BBF-D842-B798-45440BA3A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" y="2725"/>
              <a:ext cx="799" cy="213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46534" name="Text Box 38">
              <a:extLst>
                <a:ext uri="{FF2B5EF4-FFF2-40B4-BE49-F238E27FC236}">
                  <a16:creationId xmlns:a16="http://schemas.microsoft.com/office/drawing/2014/main" id="{6DFFEF19-BE05-E24D-A7B3-E9D9FB45D3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6" y="2715"/>
              <a:ext cx="753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800" b="1"/>
                <a:t> SELECT</a:t>
              </a:r>
            </a:p>
          </p:txBody>
        </p:sp>
        <p:sp>
          <p:nvSpPr>
            <p:cNvPr id="746535" name="Line 39">
              <a:extLst>
                <a:ext uri="{FF2B5EF4-FFF2-40B4-BE49-F238E27FC236}">
                  <a16:creationId xmlns:a16="http://schemas.microsoft.com/office/drawing/2014/main" id="{2244C089-5A0D-3643-A37B-067EF494E1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2" y="2915"/>
              <a:ext cx="0" cy="1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46540" name="Text Box 44">
              <a:extLst>
                <a:ext uri="{FF2B5EF4-FFF2-40B4-BE49-F238E27FC236}">
                  <a16:creationId xmlns:a16="http://schemas.microsoft.com/office/drawing/2014/main" id="{636E17AC-3410-0848-92A2-582974D9ED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1" y="3499"/>
              <a:ext cx="12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de-DE" sz="1600" b="1">
                  <a:solidFill>
                    <a:schemeClr val="tx2"/>
                  </a:solidFill>
                </a:rPr>
                <a:t>Moving Objects</a:t>
              </a:r>
            </a:p>
          </p:txBody>
        </p:sp>
        <p:sp>
          <p:nvSpPr>
            <p:cNvPr id="746543" name="Line 47">
              <a:extLst>
                <a:ext uri="{FF2B5EF4-FFF2-40B4-BE49-F238E27FC236}">
                  <a16:creationId xmlns:a16="http://schemas.microsoft.com/office/drawing/2014/main" id="{81F0F466-515C-7D44-863F-3962DF12EF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2" y="2515"/>
              <a:ext cx="0" cy="1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46547" name="Oval 51">
              <a:extLst>
                <a:ext uri="{FF2B5EF4-FFF2-40B4-BE49-F238E27FC236}">
                  <a16:creationId xmlns:a16="http://schemas.microsoft.com/office/drawing/2014/main" id="{B3ED864B-35AA-D34B-A82E-8D0109096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2" y="3109"/>
              <a:ext cx="799" cy="21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46548" name="Text Box 52">
              <a:extLst>
                <a:ext uri="{FF2B5EF4-FFF2-40B4-BE49-F238E27FC236}">
                  <a16:creationId xmlns:a16="http://schemas.microsoft.com/office/drawing/2014/main" id="{2F9220FE-03A7-0C46-B5C8-18C1AC8C93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2" y="3099"/>
              <a:ext cx="753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800" b="1"/>
                <a:t>INSIDE</a:t>
              </a:r>
            </a:p>
          </p:txBody>
        </p:sp>
        <p:sp>
          <p:nvSpPr>
            <p:cNvPr id="746549" name="Line 53">
              <a:extLst>
                <a:ext uri="{FF2B5EF4-FFF2-40B4-BE49-F238E27FC236}">
                  <a16:creationId xmlns:a16="http://schemas.microsoft.com/office/drawing/2014/main" id="{A78E9E4B-F004-A94A-AECD-0100B4CEA5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35" y="3324"/>
              <a:ext cx="0" cy="1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746563" name="Group 67">
            <a:extLst>
              <a:ext uri="{FF2B5EF4-FFF2-40B4-BE49-F238E27FC236}">
                <a16:creationId xmlns:a16="http://schemas.microsoft.com/office/drawing/2014/main" id="{29B59720-BF45-9748-BE5D-10DBE7D75C28}"/>
              </a:ext>
            </a:extLst>
          </p:cNvPr>
          <p:cNvGrpSpPr>
            <a:grpSpLocks/>
          </p:cNvGrpSpPr>
          <p:nvPr/>
        </p:nvGrpSpPr>
        <p:grpSpPr bwMode="auto">
          <a:xfrm>
            <a:off x="6759575" y="3168650"/>
            <a:ext cx="1962150" cy="2627313"/>
            <a:chOff x="4308" y="1996"/>
            <a:chExt cx="1236" cy="1655"/>
          </a:xfrm>
        </p:grpSpPr>
        <p:sp>
          <p:nvSpPr>
            <p:cNvPr id="746529" name="Rectangle 33">
              <a:extLst>
                <a:ext uri="{FF2B5EF4-FFF2-40B4-BE49-F238E27FC236}">
                  <a16:creationId xmlns:a16="http://schemas.microsoft.com/office/drawing/2014/main" id="{F9A05183-BC4F-6941-A96C-994556B5B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1996"/>
              <a:ext cx="46" cy="1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746560" name="Group 64">
              <a:extLst>
                <a:ext uri="{FF2B5EF4-FFF2-40B4-BE49-F238E27FC236}">
                  <a16:creationId xmlns:a16="http://schemas.microsoft.com/office/drawing/2014/main" id="{F77872AF-7798-7E4A-835F-919B5475E9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5" y="2819"/>
              <a:ext cx="811" cy="232"/>
              <a:chOff x="4510" y="2747"/>
              <a:chExt cx="811" cy="232"/>
            </a:xfrm>
          </p:grpSpPr>
          <p:sp>
            <p:nvSpPr>
              <p:cNvPr id="746552" name="Oval 56">
                <a:extLst>
                  <a:ext uri="{FF2B5EF4-FFF2-40B4-BE49-F238E27FC236}">
                    <a16:creationId xmlns:a16="http://schemas.microsoft.com/office/drawing/2014/main" id="{CB6F8A00-D9F2-274E-85D3-E02E12997D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2" y="2757"/>
                <a:ext cx="799" cy="213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46553" name="Text Box 57">
                <a:extLst>
                  <a:ext uri="{FF2B5EF4-FFF2-40B4-BE49-F238E27FC236}">
                    <a16:creationId xmlns:a16="http://schemas.microsoft.com/office/drawing/2014/main" id="{C4884B85-131C-6143-A7DD-8606362293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0" y="2747"/>
                <a:ext cx="753" cy="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de-DE" sz="1800" b="1"/>
                  <a:t> SELECT</a:t>
                </a:r>
              </a:p>
            </p:txBody>
          </p:sp>
        </p:grpSp>
        <p:sp>
          <p:nvSpPr>
            <p:cNvPr id="746554" name="Line 58">
              <a:extLst>
                <a:ext uri="{FF2B5EF4-FFF2-40B4-BE49-F238E27FC236}">
                  <a16:creationId xmlns:a16="http://schemas.microsoft.com/office/drawing/2014/main" id="{480E5D08-D87E-B242-8543-E710DBBA8D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0" y="2619"/>
              <a:ext cx="0" cy="1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46555" name="Text Box 59">
              <a:extLst>
                <a:ext uri="{FF2B5EF4-FFF2-40B4-BE49-F238E27FC236}">
                  <a16:creationId xmlns:a16="http://schemas.microsoft.com/office/drawing/2014/main" id="{6A267685-FA3B-C748-ADDA-39C8736C24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9" y="3203"/>
              <a:ext cx="12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de-DE" sz="1600" b="1">
                  <a:solidFill>
                    <a:schemeClr val="tx2"/>
                  </a:solidFill>
                </a:rPr>
                <a:t>Moving Objects</a:t>
              </a:r>
            </a:p>
          </p:txBody>
        </p:sp>
        <p:sp>
          <p:nvSpPr>
            <p:cNvPr id="746556" name="Line 60">
              <a:extLst>
                <a:ext uri="{FF2B5EF4-FFF2-40B4-BE49-F238E27FC236}">
                  <a16:creationId xmlns:a16="http://schemas.microsoft.com/office/drawing/2014/main" id="{97B4D928-D1A7-4947-84FF-4F312CAE06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0" y="2219"/>
              <a:ext cx="0" cy="1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746561" name="Group 65">
              <a:extLst>
                <a:ext uri="{FF2B5EF4-FFF2-40B4-BE49-F238E27FC236}">
                  <a16:creationId xmlns:a16="http://schemas.microsoft.com/office/drawing/2014/main" id="{85096ADE-C392-D74B-BEBC-4748A86253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5" y="2412"/>
              <a:ext cx="853" cy="232"/>
              <a:chOff x="4520" y="3131"/>
              <a:chExt cx="853" cy="232"/>
            </a:xfrm>
          </p:grpSpPr>
          <p:sp>
            <p:nvSpPr>
              <p:cNvPr id="746557" name="Oval 61">
                <a:extLst>
                  <a:ext uri="{FF2B5EF4-FFF2-40B4-BE49-F238E27FC236}">
                    <a16:creationId xmlns:a16="http://schemas.microsoft.com/office/drawing/2014/main" id="{AE499D73-DCEF-4D47-9663-B929F7C28A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0" y="3141"/>
                <a:ext cx="799" cy="21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46558" name="Text Box 62">
                <a:extLst>
                  <a:ext uri="{FF2B5EF4-FFF2-40B4-BE49-F238E27FC236}">
                    <a16:creationId xmlns:a16="http://schemas.microsoft.com/office/drawing/2014/main" id="{3F93677A-B7D1-A340-AFF2-643CB917D8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0" y="3131"/>
                <a:ext cx="753" cy="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de-DE" sz="1800" b="1"/>
                  <a:t>INSIDE</a:t>
                </a:r>
              </a:p>
            </p:txBody>
          </p:sp>
        </p:grpSp>
        <p:sp>
          <p:nvSpPr>
            <p:cNvPr id="746559" name="Line 63">
              <a:extLst>
                <a:ext uri="{FF2B5EF4-FFF2-40B4-BE49-F238E27FC236}">
                  <a16:creationId xmlns:a16="http://schemas.microsoft.com/office/drawing/2014/main" id="{C767770C-FC1E-8940-AF81-B6710C92D3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3" y="3028"/>
              <a:ext cx="0" cy="1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13A17E15-0965-A545-9582-B6ADBFFC2E87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19237C72-214C-B041-B218-7265D907A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599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Non-Standard-Datenbanken</a:t>
            </a:r>
            <a:br>
              <a:rPr lang="de-DE" sz="3600" b="1" dirty="0">
                <a:cs typeface="+mj-cs"/>
              </a:rPr>
            </a:br>
            <a:r>
              <a:rPr lang="de-DE" sz="3600" b="1" dirty="0">
                <a:cs typeface="+mj-cs"/>
              </a:rPr>
              <a:t>und Data Mining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6678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en" sz="2400" dirty="0">
                <a:cs typeface="+mn-cs"/>
              </a:rPr>
              <a:t>Probabilistic </a:t>
            </a:r>
            <a:r>
              <a:rPr lang="en" sz="2400" dirty="0" err="1">
                <a:cs typeface="+mn-cs"/>
              </a:rPr>
              <a:t>Spatio</a:t>
            </a:r>
            <a:r>
              <a:rPr lang="en" sz="2400" dirty="0">
                <a:cs typeface="+mn-cs"/>
              </a:rPr>
              <a:t>-Temporal </a:t>
            </a:r>
            <a:br>
              <a:rPr lang="en" sz="2400" dirty="0">
                <a:cs typeface="+mn-cs"/>
              </a:rPr>
            </a:br>
            <a:r>
              <a:rPr lang="en" sz="2400" dirty="0">
                <a:cs typeface="+mn-cs"/>
              </a:rPr>
              <a:t>Databases and Streams</a:t>
            </a:r>
            <a:endParaRPr lang="de-DE" sz="2400" dirty="0">
              <a:cs typeface="+mn-cs"/>
            </a:endParaRP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</p:txBody>
      </p:sp>
    </p:spTree>
    <p:extLst>
      <p:ext uri="{BB962C8B-B14F-4D97-AF65-F5344CB8AC3E}">
        <p14:creationId xmlns:p14="http://schemas.microsoft.com/office/powerpoint/2010/main" val="745214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>
            <a:extLst>
              <a:ext uri="{FF2B5EF4-FFF2-40B4-BE49-F238E27FC236}">
                <a16:creationId xmlns:a16="http://schemas.microsoft.com/office/drawing/2014/main" id="{2DF4D95E-58AD-B84B-B383-FD9F752FD9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6256" y="215107"/>
            <a:ext cx="7934325" cy="703262"/>
          </a:xfrm>
        </p:spPr>
        <p:txBody>
          <a:bodyPr/>
          <a:lstStyle/>
          <a:p>
            <a:r>
              <a:rPr lang="en-US" altLang="de-DE" sz="3600" dirty="0"/>
              <a:t>Uncertainty in Moving Objects</a:t>
            </a:r>
          </a:p>
        </p:txBody>
      </p:sp>
      <p:sp>
        <p:nvSpPr>
          <p:cNvPr id="836611" name="Rectangle 3">
            <a:extLst>
              <a:ext uri="{FF2B5EF4-FFF2-40B4-BE49-F238E27FC236}">
                <a16:creationId xmlns:a16="http://schemas.microsoft.com/office/drawing/2014/main" id="{DF664CB9-1C2B-4C46-9E03-4FB1B4BBFB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6263" y="1358900"/>
            <a:ext cx="7942262" cy="4864100"/>
          </a:xfrm>
        </p:spPr>
        <p:txBody>
          <a:bodyPr/>
          <a:lstStyle/>
          <a:p>
            <a:r>
              <a:rPr lang="en-US" altLang="de-DE" sz="2200" dirty="0"/>
              <a:t>Location information from moving objects is inherently inaccurate</a:t>
            </a:r>
          </a:p>
          <a:p>
            <a:endParaRPr lang="en-US" altLang="de-DE" sz="2200" dirty="0"/>
          </a:p>
          <a:p>
            <a:r>
              <a:rPr lang="en-US" altLang="de-DE" sz="2200" dirty="0">
                <a:solidFill>
                  <a:srgbClr val="081BFF"/>
                </a:solidFill>
              </a:rPr>
              <a:t>Sources</a:t>
            </a:r>
            <a:r>
              <a:rPr lang="en-US" altLang="de-DE" sz="2200" dirty="0"/>
              <a:t> of uncertainty:</a:t>
            </a:r>
          </a:p>
          <a:p>
            <a:pPr lvl="1"/>
            <a:r>
              <a:rPr lang="en-US" altLang="de-DE" sz="2200" dirty="0">
                <a:solidFill>
                  <a:srgbClr val="081BFF"/>
                </a:solidFill>
              </a:rPr>
              <a:t>Sampling</a:t>
            </a:r>
            <a:r>
              <a:rPr lang="en-US" altLang="de-DE" sz="2200" dirty="0"/>
              <a:t>. A moving object sends its location information once every </a:t>
            </a:r>
            <a:r>
              <a:rPr lang="en-US" altLang="de-DE" sz="2200" i="1" dirty="0"/>
              <a:t>t</a:t>
            </a:r>
            <a:r>
              <a:rPr lang="en-US" altLang="de-DE" sz="2200" dirty="0"/>
              <a:t> time units. Within any two consecutive locations, we have no clue about the object’s exact location</a:t>
            </a:r>
          </a:p>
          <a:p>
            <a:pPr lvl="1"/>
            <a:r>
              <a:rPr lang="en-US" altLang="de-DE" sz="2200" dirty="0">
                <a:solidFill>
                  <a:srgbClr val="081BFF"/>
                </a:solidFill>
              </a:rPr>
              <a:t>Reading accuracy</a:t>
            </a:r>
            <a:r>
              <a:rPr lang="en-US" altLang="de-DE" sz="2200" dirty="0"/>
              <a:t>. Location-aware devices do not provide the exact location</a:t>
            </a:r>
          </a:p>
          <a:p>
            <a:pPr lvl="1"/>
            <a:r>
              <a:rPr lang="en-US" altLang="de-DE" sz="2200" dirty="0">
                <a:solidFill>
                  <a:srgbClr val="081BFF"/>
                </a:solidFill>
              </a:rPr>
              <a:t>Object movement and network delay</a:t>
            </a:r>
            <a:r>
              <a:rPr lang="en-US" altLang="de-DE" sz="2200" dirty="0"/>
              <a:t>. By the time that a certain reading is received by the server, the moving object has already changed its location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845C1F-5201-6F43-876B-02B07A139EBA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FA234F3-15A2-F74C-B3E0-A2AA7A1EC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98789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55" name="Oval 27">
            <a:extLst>
              <a:ext uri="{FF2B5EF4-FFF2-40B4-BE49-F238E27FC236}">
                <a16:creationId xmlns:a16="http://schemas.microsoft.com/office/drawing/2014/main" id="{BE7B7FD3-A8F1-B946-9FB1-F8A2E242F7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19513" y="4360863"/>
            <a:ext cx="1698625" cy="1698625"/>
          </a:xfrm>
          <a:prstGeom prst="ellipse">
            <a:avLst/>
          </a:prstGeom>
          <a:solidFill>
            <a:srgbClr val="DBDBDB"/>
          </a:solidFill>
          <a:ln w="19050" algn="ctr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56" name="Oval 28">
            <a:extLst>
              <a:ext uri="{FF2B5EF4-FFF2-40B4-BE49-F238E27FC236}">
                <a16:creationId xmlns:a16="http://schemas.microsoft.com/office/drawing/2014/main" id="{C9DA05A6-9318-A84C-AFD4-E6B6D1F723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73513" y="4640263"/>
            <a:ext cx="1165225" cy="1165225"/>
          </a:xfrm>
          <a:prstGeom prst="ellipse">
            <a:avLst/>
          </a:prstGeom>
          <a:solidFill>
            <a:srgbClr val="DBDBDB"/>
          </a:solidFill>
          <a:ln w="19050" algn="ctr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54" name="Oval 26">
            <a:extLst>
              <a:ext uri="{FF2B5EF4-FFF2-40B4-BE49-F238E27FC236}">
                <a16:creationId xmlns:a16="http://schemas.microsoft.com/office/drawing/2014/main" id="{B5541B4F-8AF1-F24E-A5AA-92342617C6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71963" y="4914900"/>
            <a:ext cx="587375" cy="587375"/>
          </a:xfrm>
          <a:prstGeom prst="ellipse">
            <a:avLst/>
          </a:prstGeom>
          <a:solidFill>
            <a:srgbClr val="DBDBDB"/>
          </a:solidFill>
          <a:ln w="19050" algn="ctr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30" name="Rectangle 2">
            <a:extLst>
              <a:ext uri="{FF2B5EF4-FFF2-40B4-BE49-F238E27FC236}">
                <a16:creationId xmlns:a16="http://schemas.microsoft.com/office/drawing/2014/main" id="{DFC297E4-EF92-E643-ABF7-088B8FF0E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229600" cy="503238"/>
          </a:xfrm>
        </p:spPr>
        <p:txBody>
          <a:bodyPr/>
          <a:lstStyle/>
          <a:p>
            <a:r>
              <a:rPr lang="en-US" altLang="de-DE" sz="3600" dirty="0"/>
              <a:t>Uncertainty in Moving Objects</a:t>
            </a:r>
          </a:p>
        </p:txBody>
      </p:sp>
      <p:sp>
        <p:nvSpPr>
          <p:cNvPr id="841731" name="Rectangle 3">
            <a:extLst>
              <a:ext uri="{FF2B5EF4-FFF2-40B4-BE49-F238E27FC236}">
                <a16:creationId xmlns:a16="http://schemas.microsoft.com/office/drawing/2014/main" id="{53502507-EFCB-1E45-BDE3-1658A38BE6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1427163"/>
            <a:ext cx="7942263" cy="801687"/>
          </a:xfrm>
        </p:spPr>
        <p:txBody>
          <a:bodyPr/>
          <a:lstStyle/>
          <a:p>
            <a:r>
              <a:rPr lang="en-US" altLang="de-DE"/>
              <a:t>Historical data (Trajectories)</a:t>
            </a:r>
          </a:p>
        </p:txBody>
      </p:sp>
      <p:sp>
        <p:nvSpPr>
          <p:cNvPr id="841732" name="Oval 4">
            <a:extLst>
              <a:ext uri="{FF2B5EF4-FFF2-40B4-BE49-F238E27FC236}">
                <a16:creationId xmlns:a16="http://schemas.microsoft.com/office/drawing/2014/main" id="{0BCAD068-32A9-EA4C-9F14-93AACE47F3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81113" y="3328988"/>
            <a:ext cx="150812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35" name="Freeform 7">
            <a:extLst>
              <a:ext uri="{FF2B5EF4-FFF2-40B4-BE49-F238E27FC236}">
                <a16:creationId xmlns:a16="http://schemas.microsoft.com/office/drawing/2014/main" id="{32A98A6A-4616-1947-8845-C83350E90FD1}"/>
              </a:ext>
            </a:extLst>
          </p:cNvPr>
          <p:cNvSpPr>
            <a:spLocks/>
          </p:cNvSpPr>
          <p:nvPr/>
        </p:nvSpPr>
        <p:spPr bwMode="auto">
          <a:xfrm>
            <a:off x="1427163" y="2582863"/>
            <a:ext cx="6219825" cy="981075"/>
          </a:xfrm>
          <a:custGeom>
            <a:avLst/>
            <a:gdLst>
              <a:gd name="T0" fmla="*/ 0 w 3562"/>
              <a:gd name="T1" fmla="*/ 485 h 618"/>
              <a:gd name="T2" fmla="*/ 26 w 3562"/>
              <a:gd name="T3" fmla="*/ 414 h 618"/>
              <a:gd name="T4" fmla="*/ 71 w 3562"/>
              <a:gd name="T5" fmla="*/ 361 h 618"/>
              <a:gd name="T6" fmla="*/ 115 w 3562"/>
              <a:gd name="T7" fmla="*/ 299 h 618"/>
              <a:gd name="T8" fmla="*/ 266 w 3562"/>
              <a:gd name="T9" fmla="*/ 308 h 618"/>
              <a:gd name="T10" fmla="*/ 292 w 3562"/>
              <a:gd name="T11" fmla="*/ 325 h 618"/>
              <a:gd name="T12" fmla="*/ 336 w 3562"/>
              <a:gd name="T13" fmla="*/ 343 h 618"/>
              <a:gd name="T14" fmla="*/ 390 w 3562"/>
              <a:gd name="T15" fmla="*/ 361 h 618"/>
              <a:gd name="T16" fmla="*/ 434 w 3562"/>
              <a:gd name="T17" fmla="*/ 396 h 618"/>
              <a:gd name="T18" fmla="*/ 452 w 3562"/>
              <a:gd name="T19" fmla="*/ 343 h 618"/>
              <a:gd name="T20" fmla="*/ 478 w 3562"/>
              <a:gd name="T21" fmla="*/ 325 h 618"/>
              <a:gd name="T22" fmla="*/ 523 w 3562"/>
              <a:gd name="T23" fmla="*/ 246 h 618"/>
              <a:gd name="T24" fmla="*/ 620 w 3562"/>
              <a:gd name="T25" fmla="*/ 343 h 618"/>
              <a:gd name="T26" fmla="*/ 762 w 3562"/>
              <a:gd name="T27" fmla="*/ 352 h 618"/>
              <a:gd name="T28" fmla="*/ 815 w 3562"/>
              <a:gd name="T29" fmla="*/ 370 h 618"/>
              <a:gd name="T30" fmla="*/ 842 w 3562"/>
              <a:gd name="T31" fmla="*/ 379 h 618"/>
              <a:gd name="T32" fmla="*/ 895 w 3562"/>
              <a:gd name="T33" fmla="*/ 503 h 618"/>
              <a:gd name="T34" fmla="*/ 930 w 3562"/>
              <a:gd name="T35" fmla="*/ 520 h 618"/>
              <a:gd name="T36" fmla="*/ 1063 w 3562"/>
              <a:gd name="T37" fmla="*/ 582 h 618"/>
              <a:gd name="T38" fmla="*/ 1249 w 3562"/>
              <a:gd name="T39" fmla="*/ 591 h 618"/>
              <a:gd name="T40" fmla="*/ 1320 w 3562"/>
              <a:gd name="T41" fmla="*/ 520 h 618"/>
              <a:gd name="T42" fmla="*/ 1382 w 3562"/>
              <a:gd name="T43" fmla="*/ 441 h 618"/>
              <a:gd name="T44" fmla="*/ 1409 w 3562"/>
              <a:gd name="T45" fmla="*/ 405 h 618"/>
              <a:gd name="T46" fmla="*/ 1480 w 3562"/>
              <a:gd name="T47" fmla="*/ 281 h 618"/>
              <a:gd name="T48" fmla="*/ 1861 w 3562"/>
              <a:gd name="T49" fmla="*/ 308 h 618"/>
              <a:gd name="T50" fmla="*/ 1896 w 3562"/>
              <a:gd name="T51" fmla="*/ 432 h 618"/>
              <a:gd name="T52" fmla="*/ 1923 w 3562"/>
              <a:gd name="T53" fmla="*/ 441 h 618"/>
              <a:gd name="T54" fmla="*/ 2428 w 3562"/>
              <a:gd name="T55" fmla="*/ 476 h 618"/>
              <a:gd name="T56" fmla="*/ 2552 w 3562"/>
              <a:gd name="T57" fmla="*/ 441 h 618"/>
              <a:gd name="T58" fmla="*/ 2871 w 3562"/>
              <a:gd name="T59" fmla="*/ 396 h 618"/>
              <a:gd name="T60" fmla="*/ 2933 w 3562"/>
              <a:gd name="T61" fmla="*/ 228 h 618"/>
              <a:gd name="T62" fmla="*/ 3101 w 3562"/>
              <a:gd name="T63" fmla="*/ 86 h 618"/>
              <a:gd name="T64" fmla="*/ 3225 w 3562"/>
              <a:gd name="T65" fmla="*/ 24 h 618"/>
              <a:gd name="T66" fmla="*/ 3252 w 3562"/>
              <a:gd name="T67" fmla="*/ 6 h 618"/>
              <a:gd name="T68" fmla="*/ 3261 w 3562"/>
              <a:gd name="T69" fmla="*/ 51 h 618"/>
              <a:gd name="T70" fmla="*/ 3296 w 3562"/>
              <a:gd name="T71" fmla="*/ 113 h 618"/>
              <a:gd name="T72" fmla="*/ 3341 w 3562"/>
              <a:gd name="T73" fmla="*/ 201 h 618"/>
              <a:gd name="T74" fmla="*/ 3349 w 3562"/>
              <a:gd name="T75" fmla="*/ 272 h 618"/>
              <a:gd name="T76" fmla="*/ 3465 w 3562"/>
              <a:gd name="T77" fmla="*/ 325 h 618"/>
              <a:gd name="T78" fmla="*/ 3562 w 3562"/>
              <a:gd name="T79" fmla="*/ 343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62" h="618">
                <a:moveTo>
                  <a:pt x="0" y="485"/>
                </a:moveTo>
                <a:cubicBezTo>
                  <a:pt x="7" y="459"/>
                  <a:pt x="10" y="437"/>
                  <a:pt x="26" y="414"/>
                </a:cubicBezTo>
                <a:cubicBezTo>
                  <a:pt x="75" y="344"/>
                  <a:pt x="34" y="427"/>
                  <a:pt x="71" y="361"/>
                </a:cubicBezTo>
                <a:cubicBezTo>
                  <a:pt x="103" y="304"/>
                  <a:pt x="69" y="343"/>
                  <a:pt x="115" y="299"/>
                </a:cubicBezTo>
                <a:cubicBezTo>
                  <a:pt x="165" y="302"/>
                  <a:pt x="216" y="301"/>
                  <a:pt x="266" y="308"/>
                </a:cubicBezTo>
                <a:cubicBezTo>
                  <a:pt x="276" y="310"/>
                  <a:pt x="283" y="320"/>
                  <a:pt x="292" y="325"/>
                </a:cubicBezTo>
                <a:cubicBezTo>
                  <a:pt x="306" y="332"/>
                  <a:pt x="321" y="338"/>
                  <a:pt x="336" y="343"/>
                </a:cubicBezTo>
                <a:cubicBezTo>
                  <a:pt x="354" y="350"/>
                  <a:pt x="390" y="361"/>
                  <a:pt x="390" y="361"/>
                </a:cubicBezTo>
                <a:cubicBezTo>
                  <a:pt x="391" y="363"/>
                  <a:pt x="416" y="413"/>
                  <a:pt x="434" y="396"/>
                </a:cubicBezTo>
                <a:cubicBezTo>
                  <a:pt x="447" y="383"/>
                  <a:pt x="446" y="361"/>
                  <a:pt x="452" y="343"/>
                </a:cubicBezTo>
                <a:cubicBezTo>
                  <a:pt x="455" y="333"/>
                  <a:pt x="469" y="331"/>
                  <a:pt x="478" y="325"/>
                </a:cubicBezTo>
                <a:cubicBezTo>
                  <a:pt x="488" y="296"/>
                  <a:pt x="523" y="246"/>
                  <a:pt x="523" y="246"/>
                </a:cubicBezTo>
                <a:cubicBezTo>
                  <a:pt x="548" y="271"/>
                  <a:pt x="582" y="337"/>
                  <a:pt x="620" y="343"/>
                </a:cubicBezTo>
                <a:cubicBezTo>
                  <a:pt x="667" y="350"/>
                  <a:pt x="715" y="349"/>
                  <a:pt x="762" y="352"/>
                </a:cubicBezTo>
                <a:cubicBezTo>
                  <a:pt x="780" y="358"/>
                  <a:pt x="797" y="364"/>
                  <a:pt x="815" y="370"/>
                </a:cubicBezTo>
                <a:cubicBezTo>
                  <a:pt x="824" y="373"/>
                  <a:pt x="842" y="379"/>
                  <a:pt x="842" y="379"/>
                </a:cubicBezTo>
                <a:cubicBezTo>
                  <a:pt x="856" y="415"/>
                  <a:pt x="863" y="476"/>
                  <a:pt x="895" y="503"/>
                </a:cubicBezTo>
                <a:cubicBezTo>
                  <a:pt x="905" y="511"/>
                  <a:pt x="919" y="513"/>
                  <a:pt x="930" y="520"/>
                </a:cubicBezTo>
                <a:cubicBezTo>
                  <a:pt x="996" y="562"/>
                  <a:pt x="990" y="569"/>
                  <a:pt x="1063" y="582"/>
                </a:cubicBezTo>
                <a:cubicBezTo>
                  <a:pt x="1135" y="618"/>
                  <a:pt x="1118" y="617"/>
                  <a:pt x="1249" y="591"/>
                </a:cubicBezTo>
                <a:cubicBezTo>
                  <a:pt x="1253" y="590"/>
                  <a:pt x="1310" y="528"/>
                  <a:pt x="1320" y="520"/>
                </a:cubicBezTo>
                <a:cubicBezTo>
                  <a:pt x="1356" y="490"/>
                  <a:pt x="1350" y="486"/>
                  <a:pt x="1382" y="441"/>
                </a:cubicBezTo>
                <a:cubicBezTo>
                  <a:pt x="1391" y="429"/>
                  <a:pt x="1409" y="405"/>
                  <a:pt x="1409" y="405"/>
                </a:cubicBezTo>
                <a:cubicBezTo>
                  <a:pt x="1425" y="358"/>
                  <a:pt x="1438" y="309"/>
                  <a:pt x="1480" y="281"/>
                </a:cubicBezTo>
                <a:cubicBezTo>
                  <a:pt x="1756" y="289"/>
                  <a:pt x="1712" y="271"/>
                  <a:pt x="1861" y="308"/>
                </a:cubicBezTo>
                <a:cubicBezTo>
                  <a:pt x="1889" y="351"/>
                  <a:pt x="1875" y="396"/>
                  <a:pt x="1896" y="432"/>
                </a:cubicBezTo>
                <a:cubicBezTo>
                  <a:pt x="1901" y="440"/>
                  <a:pt x="1914" y="438"/>
                  <a:pt x="1923" y="441"/>
                </a:cubicBezTo>
                <a:cubicBezTo>
                  <a:pt x="2061" y="579"/>
                  <a:pt x="2134" y="482"/>
                  <a:pt x="2428" y="476"/>
                </a:cubicBezTo>
                <a:cubicBezTo>
                  <a:pt x="2466" y="450"/>
                  <a:pt x="2507" y="451"/>
                  <a:pt x="2552" y="441"/>
                </a:cubicBezTo>
                <a:cubicBezTo>
                  <a:pt x="2659" y="417"/>
                  <a:pt x="2761" y="404"/>
                  <a:pt x="2871" y="396"/>
                </a:cubicBezTo>
                <a:cubicBezTo>
                  <a:pt x="2879" y="304"/>
                  <a:pt x="2866" y="278"/>
                  <a:pt x="2933" y="228"/>
                </a:cubicBezTo>
                <a:cubicBezTo>
                  <a:pt x="2973" y="150"/>
                  <a:pt x="3033" y="135"/>
                  <a:pt x="3101" y="86"/>
                </a:cubicBezTo>
                <a:cubicBezTo>
                  <a:pt x="3139" y="59"/>
                  <a:pt x="3180" y="36"/>
                  <a:pt x="3225" y="24"/>
                </a:cubicBezTo>
                <a:cubicBezTo>
                  <a:pt x="3234" y="18"/>
                  <a:pt x="3243" y="0"/>
                  <a:pt x="3252" y="6"/>
                </a:cubicBezTo>
                <a:cubicBezTo>
                  <a:pt x="3264" y="15"/>
                  <a:pt x="3257" y="36"/>
                  <a:pt x="3261" y="51"/>
                </a:cubicBezTo>
                <a:cubicBezTo>
                  <a:pt x="3269" y="83"/>
                  <a:pt x="3274" y="82"/>
                  <a:pt x="3296" y="113"/>
                </a:cubicBezTo>
                <a:cubicBezTo>
                  <a:pt x="3310" y="153"/>
                  <a:pt x="3330" y="157"/>
                  <a:pt x="3341" y="201"/>
                </a:cubicBezTo>
                <a:cubicBezTo>
                  <a:pt x="3344" y="225"/>
                  <a:pt x="3341" y="250"/>
                  <a:pt x="3349" y="272"/>
                </a:cubicBezTo>
                <a:cubicBezTo>
                  <a:pt x="3362" y="309"/>
                  <a:pt x="3433" y="315"/>
                  <a:pt x="3465" y="325"/>
                </a:cubicBezTo>
                <a:cubicBezTo>
                  <a:pt x="3510" y="356"/>
                  <a:pt x="3480" y="343"/>
                  <a:pt x="3562" y="343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36" name="Oval 8">
            <a:extLst>
              <a:ext uri="{FF2B5EF4-FFF2-40B4-BE49-F238E27FC236}">
                <a16:creationId xmlns:a16="http://schemas.microsoft.com/office/drawing/2014/main" id="{118DBBD1-35C2-5647-9D8D-F94A4705C7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3288" y="3003550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37" name="Oval 9">
            <a:extLst>
              <a:ext uri="{FF2B5EF4-FFF2-40B4-BE49-F238E27FC236}">
                <a16:creationId xmlns:a16="http://schemas.microsoft.com/office/drawing/2014/main" id="{98E63B07-4260-8741-8AF3-5279E67127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84513" y="3405188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38" name="Oval 10">
            <a:extLst>
              <a:ext uri="{FF2B5EF4-FFF2-40B4-BE49-F238E27FC236}">
                <a16:creationId xmlns:a16="http://schemas.microsoft.com/office/drawing/2014/main" id="{D5B875F4-A48B-3241-82AD-B74C810269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67388" y="3219450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39" name="Oval 11">
            <a:extLst>
              <a:ext uri="{FF2B5EF4-FFF2-40B4-BE49-F238E27FC236}">
                <a16:creationId xmlns:a16="http://schemas.microsoft.com/office/drawing/2014/main" id="{AD3B6B71-8648-964C-8AAD-04C0C7F583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92675" y="3314700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40" name="Oval 12">
            <a:extLst>
              <a:ext uri="{FF2B5EF4-FFF2-40B4-BE49-F238E27FC236}">
                <a16:creationId xmlns:a16="http://schemas.microsoft.com/office/drawing/2014/main" id="{24E21817-12AF-F646-BD2A-D068F8916A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03675" y="2959100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42" name="Oval 14">
            <a:extLst>
              <a:ext uri="{FF2B5EF4-FFF2-40B4-BE49-F238E27FC236}">
                <a16:creationId xmlns:a16="http://schemas.microsoft.com/office/drawing/2014/main" id="{187F69C8-6727-DF44-B52B-390CD113AE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2708275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43" name="Oval 15">
            <a:extLst>
              <a:ext uri="{FF2B5EF4-FFF2-40B4-BE49-F238E27FC236}">
                <a16:creationId xmlns:a16="http://schemas.microsoft.com/office/drawing/2014/main" id="{275BBFD8-2003-6B48-9E9E-422DEDA92F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00" y="3046413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44" name="Line 16">
            <a:extLst>
              <a:ext uri="{FF2B5EF4-FFF2-40B4-BE49-F238E27FC236}">
                <a16:creationId xmlns:a16="http://schemas.microsoft.com/office/drawing/2014/main" id="{B16C8357-DA74-1F45-82B5-5E22399F96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27163" y="3071813"/>
            <a:ext cx="758825" cy="309562"/>
          </a:xfrm>
          <a:prstGeom prst="line">
            <a:avLst/>
          </a:prstGeom>
          <a:noFill/>
          <a:ln w="31750">
            <a:solidFill>
              <a:srgbClr val="0000FF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45" name="Line 17">
            <a:extLst>
              <a:ext uri="{FF2B5EF4-FFF2-40B4-BE49-F238E27FC236}">
                <a16:creationId xmlns:a16="http://schemas.microsoft.com/office/drawing/2014/main" id="{16FC3A45-D968-D44C-A1EE-7641D23612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8700" y="3113088"/>
            <a:ext cx="801688" cy="352425"/>
          </a:xfrm>
          <a:prstGeom prst="line">
            <a:avLst/>
          </a:prstGeom>
          <a:noFill/>
          <a:ln w="25400">
            <a:solidFill>
              <a:srgbClr val="0000FF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46" name="Line 18">
            <a:extLst>
              <a:ext uri="{FF2B5EF4-FFF2-40B4-BE49-F238E27FC236}">
                <a16:creationId xmlns:a16="http://schemas.microsoft.com/office/drawing/2014/main" id="{CC2C12C4-E479-2B47-AC8B-BD5E944700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13100" y="3014663"/>
            <a:ext cx="815975" cy="436562"/>
          </a:xfrm>
          <a:prstGeom prst="line">
            <a:avLst/>
          </a:prstGeom>
          <a:noFill/>
          <a:ln w="25400">
            <a:solidFill>
              <a:srgbClr val="0000FF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47" name="Line 19">
            <a:extLst>
              <a:ext uri="{FF2B5EF4-FFF2-40B4-BE49-F238E27FC236}">
                <a16:creationId xmlns:a16="http://schemas.microsoft.com/office/drawing/2014/main" id="{743D1FDA-17FB-5349-895A-80AE39D10E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7500" y="3028950"/>
            <a:ext cx="774700" cy="309563"/>
          </a:xfrm>
          <a:prstGeom prst="line">
            <a:avLst/>
          </a:prstGeom>
          <a:noFill/>
          <a:ln w="25400">
            <a:solidFill>
              <a:srgbClr val="0000FF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48" name="Line 20">
            <a:extLst>
              <a:ext uri="{FF2B5EF4-FFF2-40B4-BE49-F238E27FC236}">
                <a16:creationId xmlns:a16="http://schemas.microsoft.com/office/drawing/2014/main" id="{6FC8E709-09C9-D448-ADB6-71B80BD976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86450" y="2762250"/>
            <a:ext cx="830263" cy="463550"/>
          </a:xfrm>
          <a:prstGeom prst="line">
            <a:avLst/>
          </a:prstGeom>
          <a:noFill/>
          <a:ln w="25400">
            <a:solidFill>
              <a:srgbClr val="0000FF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49" name="Line 21">
            <a:extLst>
              <a:ext uri="{FF2B5EF4-FFF2-40B4-BE49-F238E27FC236}">
                <a16:creationId xmlns:a16="http://schemas.microsoft.com/office/drawing/2014/main" id="{05455386-2387-D041-8F1D-537E096946A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9425" y="2776538"/>
            <a:ext cx="801688" cy="295275"/>
          </a:xfrm>
          <a:prstGeom prst="line">
            <a:avLst/>
          </a:prstGeom>
          <a:noFill/>
          <a:ln w="25400">
            <a:solidFill>
              <a:srgbClr val="0000FF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50" name="Line 22">
            <a:extLst>
              <a:ext uri="{FF2B5EF4-FFF2-40B4-BE49-F238E27FC236}">
                <a16:creationId xmlns:a16="http://schemas.microsoft.com/office/drawing/2014/main" id="{2D79386C-0D63-A04F-80E3-1F752922FA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14913" y="3309938"/>
            <a:ext cx="758825" cy="85725"/>
          </a:xfrm>
          <a:prstGeom prst="line">
            <a:avLst/>
          </a:prstGeom>
          <a:noFill/>
          <a:ln w="25400">
            <a:solidFill>
              <a:srgbClr val="0000FF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51" name="Rectangle 23">
            <a:extLst>
              <a:ext uri="{FF2B5EF4-FFF2-40B4-BE49-F238E27FC236}">
                <a16:creationId xmlns:a16="http://schemas.microsoft.com/office/drawing/2014/main" id="{48570484-E049-F040-AA5D-D72A3F655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3779838"/>
            <a:ext cx="7942262" cy="80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dirty="0"/>
              <a:t>Current data</a:t>
            </a:r>
          </a:p>
        </p:txBody>
      </p:sp>
      <p:sp>
        <p:nvSpPr>
          <p:cNvPr id="841752" name="Oval 24">
            <a:extLst>
              <a:ext uri="{FF2B5EF4-FFF2-40B4-BE49-F238E27FC236}">
                <a16:creationId xmlns:a16="http://schemas.microsoft.com/office/drawing/2014/main" id="{54842B3D-9E8C-2D4A-9DF8-630E9E1419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84688" y="5154613"/>
            <a:ext cx="150812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53" name="Text Box 25">
            <a:extLst>
              <a:ext uri="{FF2B5EF4-FFF2-40B4-BE49-F238E27FC236}">
                <a16:creationId xmlns:a16="http://schemas.microsoft.com/office/drawing/2014/main" id="{A5536683-EEFF-B94E-AB92-FE0D1A097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75" y="4400550"/>
            <a:ext cx="1125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400" i="1"/>
              <a:t>T</a:t>
            </a:r>
            <a:r>
              <a:rPr lang="en-US" altLang="de-DE" sz="2400" i="1" baseline="-25000"/>
              <a:t>0</a:t>
            </a:r>
            <a:r>
              <a:rPr lang="en-US" altLang="de-DE" sz="2400" i="1"/>
              <a:t>+</a:t>
            </a:r>
            <a:r>
              <a:rPr lang="ru-RU" altLang="de-DE" sz="2400" i="1">
                <a:cs typeface="Arial" panose="020B0604020202020204" pitchFamily="34" charset="0"/>
              </a:rPr>
              <a:t>Є</a:t>
            </a:r>
            <a:r>
              <a:rPr lang="en-US" altLang="de-DE" sz="2400" i="1" baseline="-25000">
                <a:cs typeface="Arial" panose="020B0604020202020204" pitchFamily="34" charset="0"/>
              </a:rPr>
              <a:t>0</a:t>
            </a:r>
            <a:endParaRPr lang="ru-RU" altLang="de-DE" sz="2400" i="1" baseline="-25000">
              <a:cs typeface="Arial" panose="020B0604020202020204" pitchFamily="34" charset="0"/>
            </a:endParaRPr>
          </a:p>
        </p:txBody>
      </p:sp>
      <p:sp>
        <p:nvSpPr>
          <p:cNvPr id="841757" name="Freeform 29">
            <a:extLst>
              <a:ext uri="{FF2B5EF4-FFF2-40B4-BE49-F238E27FC236}">
                <a16:creationId xmlns:a16="http://schemas.microsoft.com/office/drawing/2014/main" id="{214952AB-19B3-7945-A71F-8F59B3124D72}"/>
              </a:ext>
            </a:extLst>
          </p:cNvPr>
          <p:cNvSpPr>
            <a:spLocks/>
          </p:cNvSpPr>
          <p:nvPr/>
        </p:nvSpPr>
        <p:spPr bwMode="auto">
          <a:xfrm>
            <a:off x="4600575" y="5119688"/>
            <a:ext cx="266700" cy="85725"/>
          </a:xfrm>
          <a:custGeom>
            <a:avLst/>
            <a:gdLst>
              <a:gd name="T0" fmla="*/ 0 w 177"/>
              <a:gd name="T1" fmla="*/ 54 h 72"/>
              <a:gd name="T2" fmla="*/ 71 w 177"/>
              <a:gd name="T3" fmla="*/ 72 h 72"/>
              <a:gd name="T4" fmla="*/ 97 w 177"/>
              <a:gd name="T5" fmla="*/ 63 h 72"/>
              <a:gd name="T6" fmla="*/ 106 w 177"/>
              <a:gd name="T7" fmla="*/ 10 h 72"/>
              <a:gd name="T8" fmla="*/ 177 w 177"/>
              <a:gd name="T9" fmla="*/ 27 h 72"/>
              <a:gd name="T10" fmla="*/ 168 w 177"/>
              <a:gd name="T11" fmla="*/ 45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7" h="72">
                <a:moveTo>
                  <a:pt x="0" y="54"/>
                </a:moveTo>
                <a:cubicBezTo>
                  <a:pt x="41" y="26"/>
                  <a:pt x="44" y="32"/>
                  <a:pt x="71" y="72"/>
                </a:cubicBezTo>
                <a:cubicBezTo>
                  <a:pt x="80" y="69"/>
                  <a:pt x="92" y="71"/>
                  <a:pt x="97" y="63"/>
                </a:cubicBezTo>
                <a:cubicBezTo>
                  <a:pt x="106" y="47"/>
                  <a:pt x="90" y="17"/>
                  <a:pt x="106" y="10"/>
                </a:cubicBezTo>
                <a:cubicBezTo>
                  <a:pt x="128" y="0"/>
                  <a:pt x="177" y="27"/>
                  <a:pt x="177" y="27"/>
                </a:cubicBezTo>
                <a:cubicBezTo>
                  <a:pt x="145" y="48"/>
                  <a:pt x="139" y="45"/>
                  <a:pt x="168" y="45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58" name="Freeform 30">
            <a:extLst>
              <a:ext uri="{FF2B5EF4-FFF2-40B4-BE49-F238E27FC236}">
                <a16:creationId xmlns:a16="http://schemas.microsoft.com/office/drawing/2014/main" id="{27BF0EEF-BD3B-364E-BE0C-E11A3A4AABEB}"/>
              </a:ext>
            </a:extLst>
          </p:cNvPr>
          <p:cNvSpPr>
            <a:spLocks/>
          </p:cNvSpPr>
          <p:nvPr/>
        </p:nvSpPr>
        <p:spPr bwMode="auto">
          <a:xfrm>
            <a:off x="4794250" y="5103813"/>
            <a:ext cx="246063" cy="452437"/>
          </a:xfrm>
          <a:custGeom>
            <a:avLst/>
            <a:gdLst>
              <a:gd name="T0" fmla="*/ 11 w 155"/>
              <a:gd name="T1" fmla="*/ 11 h 285"/>
              <a:gd name="T2" fmla="*/ 46 w 155"/>
              <a:gd name="T3" fmla="*/ 46 h 285"/>
              <a:gd name="T4" fmla="*/ 126 w 155"/>
              <a:gd name="T5" fmla="*/ 64 h 285"/>
              <a:gd name="T6" fmla="*/ 117 w 155"/>
              <a:gd name="T7" fmla="*/ 108 h 285"/>
              <a:gd name="T8" fmla="*/ 117 w 155"/>
              <a:gd name="T9" fmla="*/ 188 h 285"/>
              <a:gd name="T10" fmla="*/ 28 w 155"/>
              <a:gd name="T11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5" h="285">
                <a:moveTo>
                  <a:pt x="11" y="11"/>
                </a:moveTo>
                <a:cubicBezTo>
                  <a:pt x="79" y="32"/>
                  <a:pt x="0" y="0"/>
                  <a:pt x="46" y="46"/>
                </a:cubicBezTo>
                <a:cubicBezTo>
                  <a:pt x="65" y="65"/>
                  <a:pt x="99" y="59"/>
                  <a:pt x="126" y="64"/>
                </a:cubicBezTo>
                <a:cubicBezTo>
                  <a:pt x="123" y="79"/>
                  <a:pt x="117" y="93"/>
                  <a:pt x="117" y="108"/>
                </a:cubicBezTo>
                <a:cubicBezTo>
                  <a:pt x="117" y="178"/>
                  <a:pt x="155" y="76"/>
                  <a:pt x="117" y="188"/>
                </a:cubicBezTo>
                <a:cubicBezTo>
                  <a:pt x="102" y="232"/>
                  <a:pt x="48" y="247"/>
                  <a:pt x="28" y="285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59" name="Freeform 31">
            <a:extLst>
              <a:ext uri="{FF2B5EF4-FFF2-40B4-BE49-F238E27FC236}">
                <a16:creationId xmlns:a16="http://schemas.microsoft.com/office/drawing/2014/main" id="{1CD121A4-87C3-1B4E-9554-9D41390C7A59}"/>
              </a:ext>
            </a:extLst>
          </p:cNvPr>
          <p:cNvSpPr>
            <a:spLocks/>
          </p:cNvSpPr>
          <p:nvPr/>
        </p:nvSpPr>
        <p:spPr bwMode="auto">
          <a:xfrm>
            <a:off x="4840288" y="5402263"/>
            <a:ext cx="477837" cy="295275"/>
          </a:xfrm>
          <a:custGeom>
            <a:avLst/>
            <a:gdLst>
              <a:gd name="T0" fmla="*/ 0 w 301"/>
              <a:gd name="T1" fmla="*/ 97 h 186"/>
              <a:gd name="T2" fmla="*/ 53 w 301"/>
              <a:gd name="T3" fmla="*/ 186 h 186"/>
              <a:gd name="T4" fmla="*/ 142 w 301"/>
              <a:gd name="T5" fmla="*/ 150 h 186"/>
              <a:gd name="T6" fmla="*/ 204 w 301"/>
              <a:gd name="T7" fmla="*/ 88 h 186"/>
              <a:gd name="T8" fmla="*/ 248 w 301"/>
              <a:gd name="T9" fmla="*/ 9 h 186"/>
              <a:gd name="T10" fmla="*/ 301 w 301"/>
              <a:gd name="T11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" h="186">
                <a:moveTo>
                  <a:pt x="0" y="97"/>
                </a:moveTo>
                <a:cubicBezTo>
                  <a:pt x="39" y="124"/>
                  <a:pt x="43" y="138"/>
                  <a:pt x="53" y="186"/>
                </a:cubicBezTo>
                <a:cubicBezTo>
                  <a:pt x="88" y="177"/>
                  <a:pt x="112" y="170"/>
                  <a:pt x="142" y="150"/>
                </a:cubicBezTo>
                <a:cubicBezTo>
                  <a:pt x="182" y="89"/>
                  <a:pt x="157" y="104"/>
                  <a:pt x="204" y="88"/>
                </a:cubicBezTo>
                <a:cubicBezTo>
                  <a:pt x="244" y="27"/>
                  <a:pt x="232" y="55"/>
                  <a:pt x="248" y="9"/>
                </a:cubicBezTo>
                <a:cubicBezTo>
                  <a:pt x="262" y="13"/>
                  <a:pt x="301" y="29"/>
                  <a:pt x="301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60" name="Oval 32">
            <a:extLst>
              <a:ext uri="{FF2B5EF4-FFF2-40B4-BE49-F238E27FC236}">
                <a16:creationId xmlns:a16="http://schemas.microsoft.com/office/drawing/2014/main" id="{72F3F894-C9CC-4545-9E1E-3852AD042F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68913" y="5348288"/>
            <a:ext cx="150812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61" name="Line 33">
            <a:extLst>
              <a:ext uri="{FF2B5EF4-FFF2-40B4-BE49-F238E27FC236}">
                <a16:creationId xmlns:a16="http://schemas.microsoft.com/office/drawing/2014/main" id="{A6A31C60-7D22-E540-B9D4-0364635FF6B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0575" y="5219700"/>
            <a:ext cx="674688" cy="168275"/>
          </a:xfrm>
          <a:prstGeom prst="line">
            <a:avLst/>
          </a:prstGeom>
          <a:noFill/>
          <a:ln w="25400">
            <a:solidFill>
              <a:srgbClr val="0000FF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62" name="Text Box 34">
            <a:extLst>
              <a:ext uri="{FF2B5EF4-FFF2-40B4-BE49-F238E27FC236}">
                <a16:creationId xmlns:a16="http://schemas.microsoft.com/office/drawing/2014/main" id="{60CDBB68-48E8-9949-9C1C-4C423EE03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400" y="4403725"/>
            <a:ext cx="1125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400" i="1"/>
              <a:t>T</a:t>
            </a:r>
            <a:r>
              <a:rPr lang="en-US" altLang="de-DE" sz="2400" i="1" baseline="-25000"/>
              <a:t>0</a:t>
            </a:r>
            <a:r>
              <a:rPr lang="en-US" altLang="de-DE" sz="2400" i="1"/>
              <a:t>+</a:t>
            </a:r>
            <a:r>
              <a:rPr lang="ru-RU" altLang="de-DE" sz="2400" i="1">
                <a:cs typeface="Arial" panose="020B0604020202020204" pitchFamily="34" charset="0"/>
              </a:rPr>
              <a:t>Є</a:t>
            </a:r>
            <a:r>
              <a:rPr lang="en-US" altLang="de-DE" sz="2400" i="1" baseline="-25000">
                <a:cs typeface="Arial" panose="020B0604020202020204" pitchFamily="34" charset="0"/>
              </a:rPr>
              <a:t>1</a:t>
            </a:r>
            <a:endParaRPr lang="ru-RU" altLang="de-DE" sz="2400" i="1" baseline="-25000">
              <a:cs typeface="Arial" panose="020B0604020202020204" pitchFamily="34" charset="0"/>
            </a:endParaRPr>
          </a:p>
        </p:txBody>
      </p:sp>
      <p:sp>
        <p:nvSpPr>
          <p:cNvPr id="841763" name="Text Box 35">
            <a:extLst>
              <a:ext uri="{FF2B5EF4-FFF2-40B4-BE49-F238E27FC236}">
                <a16:creationId xmlns:a16="http://schemas.microsoft.com/office/drawing/2014/main" id="{5E6979C3-8D5F-4944-AA35-6E71B5004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400" y="4395788"/>
            <a:ext cx="1125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400" i="1"/>
              <a:t>T</a:t>
            </a:r>
            <a:r>
              <a:rPr lang="en-US" altLang="de-DE" sz="2400" i="1" baseline="-25000"/>
              <a:t>0</a:t>
            </a:r>
            <a:r>
              <a:rPr lang="en-US" altLang="de-DE" sz="2400" i="1"/>
              <a:t>+</a:t>
            </a:r>
            <a:r>
              <a:rPr lang="ru-RU" altLang="de-DE" sz="2400" i="1">
                <a:cs typeface="Arial" panose="020B0604020202020204" pitchFamily="34" charset="0"/>
              </a:rPr>
              <a:t>Є</a:t>
            </a:r>
            <a:r>
              <a:rPr lang="en-US" altLang="de-DE" sz="2400" i="1" baseline="-25000">
                <a:cs typeface="Arial" panose="020B0604020202020204" pitchFamily="34" charset="0"/>
              </a:rPr>
              <a:t>2</a:t>
            </a:r>
            <a:endParaRPr lang="ru-RU" altLang="de-DE" sz="2400" i="1" baseline="-25000">
              <a:cs typeface="Arial" panose="020B0604020202020204" pitchFamily="34" charset="0"/>
            </a:endParaRPr>
          </a:p>
        </p:txBody>
      </p:sp>
      <p:sp>
        <p:nvSpPr>
          <p:cNvPr id="841764" name="Text Box 36">
            <a:extLst>
              <a:ext uri="{FF2B5EF4-FFF2-40B4-BE49-F238E27FC236}">
                <a16:creationId xmlns:a16="http://schemas.microsoft.com/office/drawing/2014/main" id="{1C2D1437-4016-934B-808D-EAFBCAFC0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0" y="4400550"/>
            <a:ext cx="1125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400" i="1"/>
              <a:t>T</a:t>
            </a:r>
            <a:r>
              <a:rPr lang="en-US" altLang="de-DE" sz="2400" i="1" baseline="-25000"/>
              <a:t>0</a:t>
            </a:r>
            <a:endParaRPr lang="ru-RU" altLang="de-DE" sz="2400" i="1" baseline="-25000">
              <a:cs typeface="Arial" panose="020B0604020202020204" pitchFamily="34" charset="0"/>
            </a:endParaRPr>
          </a:p>
        </p:txBody>
      </p:sp>
      <p:sp>
        <p:nvSpPr>
          <p:cNvPr id="841765" name="Text Box 37">
            <a:extLst>
              <a:ext uri="{FF2B5EF4-FFF2-40B4-BE49-F238E27FC236}">
                <a16:creationId xmlns:a16="http://schemas.microsoft.com/office/drawing/2014/main" id="{DDF97B29-5275-7A42-BAA6-C09982DCE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163" y="4394200"/>
            <a:ext cx="1125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400" i="1"/>
              <a:t>T</a:t>
            </a:r>
            <a:r>
              <a:rPr lang="en-US" altLang="de-DE" sz="2400" i="1" baseline="-25000"/>
              <a:t>1</a:t>
            </a:r>
            <a:endParaRPr lang="ru-RU" altLang="de-DE" sz="2400" i="1" baseline="-25000"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0B530D0-4C0C-884E-8EFE-6E735AE05A97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36" name="Slide Number Placeholder 3">
            <a:extLst>
              <a:ext uri="{FF2B5EF4-FFF2-40B4-BE49-F238E27FC236}">
                <a16:creationId xmlns:a16="http://schemas.microsoft.com/office/drawing/2014/main" id="{6459878D-C7A5-9847-AB21-C5D072C20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153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4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4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4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4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4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4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4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4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84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4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4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84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4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4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4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84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4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4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4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4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51" grpId="0"/>
      <p:bldP spid="841753" grpId="0"/>
      <p:bldP spid="841753" grpId="1"/>
      <p:bldP spid="841762" grpId="0"/>
      <p:bldP spid="841762" grpId="1"/>
      <p:bldP spid="841763" grpId="0"/>
      <p:bldP spid="841763" grpId="1"/>
      <p:bldP spid="841764" grpId="0"/>
      <p:bldP spid="841764" grpId="1"/>
      <p:bldP spid="84176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7" name="Rectangle 5">
            <a:extLst>
              <a:ext uri="{FF2B5EF4-FFF2-40B4-BE49-F238E27FC236}">
                <a16:creationId xmlns:a16="http://schemas.microsoft.com/office/drawing/2014/main" id="{9496FCA0-EE27-1F48-AD58-340C4388CC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3800" dirty="0"/>
              <a:t>Error in Query Answer</a:t>
            </a:r>
          </a:p>
        </p:txBody>
      </p:sp>
      <p:sp>
        <p:nvSpPr>
          <p:cNvPr id="847878" name="Rectangle 6">
            <a:extLst>
              <a:ext uri="{FF2B5EF4-FFF2-40B4-BE49-F238E27FC236}">
                <a16:creationId xmlns:a16="http://schemas.microsoft.com/office/drawing/2014/main" id="{21E65A68-F727-6048-92CD-F695918D19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1427163"/>
            <a:ext cx="7942263" cy="801687"/>
          </a:xfrm>
        </p:spPr>
        <p:txBody>
          <a:bodyPr/>
          <a:lstStyle/>
          <a:p>
            <a:r>
              <a:rPr lang="en-US" altLang="de-DE" dirty="0"/>
              <a:t>Range Queries</a:t>
            </a:r>
          </a:p>
        </p:txBody>
      </p:sp>
      <p:sp>
        <p:nvSpPr>
          <p:cNvPr id="847895" name="Rectangle 23">
            <a:extLst>
              <a:ext uri="{FF2B5EF4-FFF2-40B4-BE49-F238E27FC236}">
                <a16:creationId xmlns:a16="http://schemas.microsoft.com/office/drawing/2014/main" id="{715FD4AE-26C7-EB42-87EC-AF5C5279B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3779838"/>
            <a:ext cx="7942262" cy="80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de-DE" sz="2600" dirty="0">
                <a:latin typeface="+mn-lt"/>
              </a:rPr>
              <a:t>Nearest Neighbor Queries</a:t>
            </a:r>
          </a:p>
        </p:txBody>
      </p:sp>
      <p:sp>
        <p:nvSpPr>
          <p:cNvPr id="847901" name="Oval 29">
            <a:extLst>
              <a:ext uri="{FF2B5EF4-FFF2-40B4-BE49-F238E27FC236}">
                <a16:creationId xmlns:a16="http://schemas.microsoft.com/office/drawing/2014/main" id="{5446154E-E231-F747-A9E7-9581A0F1E2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11463" y="5429250"/>
            <a:ext cx="150812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847917" name="Group 45">
            <a:extLst>
              <a:ext uri="{FF2B5EF4-FFF2-40B4-BE49-F238E27FC236}">
                <a16:creationId xmlns:a16="http://schemas.microsoft.com/office/drawing/2014/main" id="{EC87C025-B332-714E-8E8A-AB6E909A02E0}"/>
              </a:ext>
            </a:extLst>
          </p:cNvPr>
          <p:cNvGrpSpPr>
            <a:grpSpLocks/>
          </p:cNvGrpSpPr>
          <p:nvPr/>
        </p:nvGrpSpPr>
        <p:grpSpPr bwMode="auto">
          <a:xfrm>
            <a:off x="3708400" y="1925638"/>
            <a:ext cx="3311525" cy="1687512"/>
            <a:chOff x="1400" y="1168"/>
            <a:chExt cx="2086" cy="1063"/>
          </a:xfrm>
        </p:grpSpPr>
        <p:grpSp>
          <p:nvGrpSpPr>
            <p:cNvPr id="847907" name="Group 35">
              <a:extLst>
                <a:ext uri="{FF2B5EF4-FFF2-40B4-BE49-F238E27FC236}">
                  <a16:creationId xmlns:a16="http://schemas.microsoft.com/office/drawing/2014/main" id="{E195A048-AD13-CA45-950D-E9DE926845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" y="1218"/>
              <a:ext cx="648" cy="291"/>
              <a:chOff x="807" y="1892"/>
              <a:chExt cx="648" cy="291"/>
            </a:xfrm>
          </p:grpSpPr>
          <p:sp>
            <p:nvSpPr>
              <p:cNvPr id="847879" name="Oval 7">
                <a:extLst>
                  <a:ext uri="{FF2B5EF4-FFF2-40B4-BE49-F238E27FC236}">
                    <a16:creationId xmlns:a16="http://schemas.microsoft.com/office/drawing/2014/main" id="{20296E95-6379-E54F-BB9D-F6728B8F438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07" y="2097"/>
                <a:ext cx="95" cy="86"/>
              </a:xfrm>
              <a:prstGeom prst="ellipse">
                <a:avLst/>
              </a:prstGeom>
              <a:solidFill>
                <a:srgbClr val="FF0000"/>
              </a:solidFill>
              <a:ln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47881" name="Oval 9">
                <a:extLst>
                  <a:ext uri="{FF2B5EF4-FFF2-40B4-BE49-F238E27FC236}">
                    <a16:creationId xmlns:a16="http://schemas.microsoft.com/office/drawing/2014/main" id="{CBA2D956-3B1B-DC47-AB31-393638AF413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69" y="1892"/>
                <a:ext cx="86" cy="86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47888" name="Line 16">
                <a:extLst>
                  <a:ext uri="{FF2B5EF4-FFF2-40B4-BE49-F238E27FC236}">
                    <a16:creationId xmlns:a16="http://schemas.microsoft.com/office/drawing/2014/main" id="{71B8D386-6C5F-FD4C-8AE6-16089DAAF2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9" y="1935"/>
                <a:ext cx="478" cy="195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miter lim="800000"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847908" name="Group 36">
              <a:extLst>
                <a:ext uri="{FF2B5EF4-FFF2-40B4-BE49-F238E27FC236}">
                  <a16:creationId xmlns:a16="http://schemas.microsoft.com/office/drawing/2014/main" id="{54C56F2E-E209-434A-9E29-4338C9ADC910}"/>
                </a:ext>
              </a:extLst>
            </p:cNvPr>
            <p:cNvGrpSpPr>
              <a:grpSpLocks/>
            </p:cNvGrpSpPr>
            <p:nvPr/>
          </p:nvGrpSpPr>
          <p:grpSpPr bwMode="auto">
            <a:xfrm rot="-9067880">
              <a:off x="2386" y="1864"/>
              <a:ext cx="665" cy="367"/>
              <a:chOff x="1943" y="1864"/>
              <a:chExt cx="665" cy="367"/>
            </a:xfrm>
          </p:grpSpPr>
          <p:sp>
            <p:nvSpPr>
              <p:cNvPr id="847882" name="Oval 10">
                <a:extLst>
                  <a:ext uri="{FF2B5EF4-FFF2-40B4-BE49-F238E27FC236}">
                    <a16:creationId xmlns:a16="http://schemas.microsoft.com/office/drawing/2014/main" id="{A7F6E357-479A-6742-86DF-B7C0F628510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943" y="2145"/>
                <a:ext cx="86" cy="86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47885" name="Oval 13">
                <a:extLst>
                  <a:ext uri="{FF2B5EF4-FFF2-40B4-BE49-F238E27FC236}">
                    <a16:creationId xmlns:a16="http://schemas.microsoft.com/office/drawing/2014/main" id="{CF2450F3-98A8-E443-955B-F8BABAD13ED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522" y="1864"/>
                <a:ext cx="86" cy="86"/>
              </a:xfrm>
              <a:prstGeom prst="ellipse">
                <a:avLst/>
              </a:prstGeom>
              <a:solidFill>
                <a:srgbClr val="FFFF00"/>
              </a:solidFill>
              <a:ln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47890" name="Line 18">
                <a:extLst>
                  <a:ext uri="{FF2B5EF4-FFF2-40B4-BE49-F238E27FC236}">
                    <a16:creationId xmlns:a16="http://schemas.microsoft.com/office/drawing/2014/main" id="{458EBC96-40C4-0B41-B63E-2EDB092810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24" y="1899"/>
                <a:ext cx="514" cy="275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847910" name="Group 38">
              <a:extLst>
                <a:ext uri="{FF2B5EF4-FFF2-40B4-BE49-F238E27FC236}">
                  <a16:creationId xmlns:a16="http://schemas.microsoft.com/office/drawing/2014/main" id="{62D28C6D-5366-F343-B0A0-57A23B50AD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4" y="1227"/>
              <a:ext cx="662" cy="299"/>
              <a:chOff x="4224" y="1706"/>
              <a:chExt cx="662" cy="299"/>
            </a:xfrm>
          </p:grpSpPr>
          <p:sp>
            <p:nvSpPr>
              <p:cNvPr id="847886" name="Oval 14">
                <a:extLst>
                  <a:ext uri="{FF2B5EF4-FFF2-40B4-BE49-F238E27FC236}">
                    <a16:creationId xmlns:a16="http://schemas.microsoft.com/office/drawing/2014/main" id="{48D24E0D-CC0A-EC48-92A0-A8AF449319E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224" y="1706"/>
                <a:ext cx="86" cy="86"/>
              </a:xfrm>
              <a:prstGeom prst="ellipse">
                <a:avLst/>
              </a:prstGeom>
              <a:solidFill>
                <a:srgbClr val="000080">
                  <a:alpha val="50000"/>
                </a:srgbClr>
              </a:solidFill>
              <a:ln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47887" name="Oval 15">
                <a:extLst>
                  <a:ext uri="{FF2B5EF4-FFF2-40B4-BE49-F238E27FC236}">
                    <a16:creationId xmlns:a16="http://schemas.microsoft.com/office/drawing/2014/main" id="{4FB602B9-6D15-5E49-B8FC-60057ED7812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800" y="1919"/>
                <a:ext cx="86" cy="86"/>
              </a:xfrm>
              <a:prstGeom prst="ellipse">
                <a:avLst/>
              </a:prstGeom>
              <a:solidFill>
                <a:srgbClr val="000080"/>
              </a:solidFill>
              <a:ln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47893" name="Line 21">
                <a:extLst>
                  <a:ext uri="{FF2B5EF4-FFF2-40B4-BE49-F238E27FC236}">
                    <a16:creationId xmlns:a16="http://schemas.microsoft.com/office/drawing/2014/main" id="{EA157595-CE93-5640-8538-F8E1A8BB43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2" y="1749"/>
                <a:ext cx="505" cy="186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847909" name="Group 37">
              <a:extLst>
                <a:ext uri="{FF2B5EF4-FFF2-40B4-BE49-F238E27FC236}">
                  <a16:creationId xmlns:a16="http://schemas.microsoft.com/office/drawing/2014/main" id="{DB05E98A-1186-7546-86AD-B8177686FBB6}"/>
                </a:ext>
              </a:extLst>
            </p:cNvPr>
            <p:cNvGrpSpPr>
              <a:grpSpLocks/>
            </p:cNvGrpSpPr>
            <p:nvPr/>
          </p:nvGrpSpPr>
          <p:grpSpPr bwMode="auto">
            <a:xfrm rot="-4348135">
              <a:off x="1452" y="1770"/>
              <a:ext cx="637" cy="146"/>
              <a:chOff x="3082" y="2028"/>
              <a:chExt cx="637" cy="146"/>
            </a:xfrm>
          </p:grpSpPr>
          <p:sp>
            <p:nvSpPr>
              <p:cNvPr id="847883" name="Oval 11">
                <a:extLst>
                  <a:ext uri="{FF2B5EF4-FFF2-40B4-BE49-F238E27FC236}">
                    <a16:creationId xmlns:a16="http://schemas.microsoft.com/office/drawing/2014/main" id="{EC92C6D0-1A34-394F-B0B1-EB49EC7032E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633" y="2028"/>
                <a:ext cx="86" cy="86"/>
              </a:xfrm>
              <a:prstGeom prst="ellipse">
                <a:avLst/>
              </a:prstGeom>
              <a:solidFill>
                <a:srgbClr val="008000"/>
              </a:solidFill>
              <a:ln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47884" name="Oval 12">
                <a:extLst>
                  <a:ext uri="{FF2B5EF4-FFF2-40B4-BE49-F238E27FC236}">
                    <a16:creationId xmlns:a16="http://schemas.microsoft.com/office/drawing/2014/main" id="{39A499DD-2E44-604E-9898-41F87562083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082" y="2088"/>
                <a:ext cx="86" cy="86"/>
              </a:xfrm>
              <a:prstGeom prst="ellipse">
                <a:avLst/>
              </a:prstGeom>
              <a:solidFill>
                <a:srgbClr val="008000">
                  <a:alpha val="50000"/>
                </a:srgbClr>
              </a:solidFill>
              <a:ln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47894" name="Line 22">
                <a:extLst>
                  <a:ext uri="{FF2B5EF4-FFF2-40B4-BE49-F238E27FC236}">
                    <a16:creationId xmlns:a16="http://schemas.microsoft.com/office/drawing/2014/main" id="{502DC1A0-AB34-E447-99FF-ADF0A7A983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59" y="2085"/>
                <a:ext cx="478" cy="54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847911" name="Rectangle 39">
              <a:extLst>
                <a:ext uri="{FF2B5EF4-FFF2-40B4-BE49-F238E27FC236}">
                  <a16:creationId xmlns:a16="http://schemas.microsoft.com/office/drawing/2014/main" id="{EDF9A852-8B6F-2946-AC2F-8B0B79A43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9" y="1320"/>
              <a:ext cx="1666" cy="869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47912" name="Freeform 40">
              <a:extLst>
                <a:ext uri="{FF2B5EF4-FFF2-40B4-BE49-F238E27FC236}">
                  <a16:creationId xmlns:a16="http://schemas.microsoft.com/office/drawing/2014/main" id="{487F2788-8D09-5849-AE3D-F06BD542C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" y="1168"/>
              <a:ext cx="564" cy="311"/>
            </a:xfrm>
            <a:custGeom>
              <a:avLst/>
              <a:gdLst>
                <a:gd name="T0" fmla="*/ 0 w 567"/>
                <a:gd name="T1" fmla="*/ 310 h 310"/>
                <a:gd name="T2" fmla="*/ 8 w 567"/>
                <a:gd name="T3" fmla="*/ 212 h 310"/>
                <a:gd name="T4" fmla="*/ 62 w 567"/>
                <a:gd name="T5" fmla="*/ 133 h 310"/>
                <a:gd name="T6" fmla="*/ 88 w 567"/>
                <a:gd name="T7" fmla="*/ 79 h 310"/>
                <a:gd name="T8" fmla="*/ 159 w 567"/>
                <a:gd name="T9" fmla="*/ 17 h 310"/>
                <a:gd name="T10" fmla="*/ 186 w 567"/>
                <a:gd name="T11" fmla="*/ 0 h 310"/>
                <a:gd name="T12" fmla="*/ 336 w 567"/>
                <a:gd name="T13" fmla="*/ 9 h 310"/>
                <a:gd name="T14" fmla="*/ 478 w 567"/>
                <a:gd name="T15" fmla="*/ 26 h 310"/>
                <a:gd name="T16" fmla="*/ 531 w 567"/>
                <a:gd name="T17" fmla="*/ 44 h 310"/>
                <a:gd name="T18" fmla="*/ 558 w 567"/>
                <a:gd name="T19" fmla="*/ 53 h 310"/>
                <a:gd name="T20" fmla="*/ 567 w 567"/>
                <a:gd name="T21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7" h="310">
                  <a:moveTo>
                    <a:pt x="0" y="310"/>
                  </a:moveTo>
                  <a:cubicBezTo>
                    <a:pt x="3" y="277"/>
                    <a:pt x="4" y="244"/>
                    <a:pt x="8" y="212"/>
                  </a:cubicBezTo>
                  <a:cubicBezTo>
                    <a:pt x="13" y="176"/>
                    <a:pt x="41" y="159"/>
                    <a:pt x="62" y="133"/>
                  </a:cubicBezTo>
                  <a:cubicBezTo>
                    <a:pt x="92" y="97"/>
                    <a:pt x="69" y="117"/>
                    <a:pt x="88" y="79"/>
                  </a:cubicBezTo>
                  <a:cubicBezTo>
                    <a:pt x="106" y="44"/>
                    <a:pt x="122" y="41"/>
                    <a:pt x="159" y="17"/>
                  </a:cubicBezTo>
                  <a:cubicBezTo>
                    <a:pt x="168" y="11"/>
                    <a:pt x="186" y="0"/>
                    <a:pt x="186" y="0"/>
                  </a:cubicBezTo>
                  <a:cubicBezTo>
                    <a:pt x="252" y="11"/>
                    <a:pt x="266" y="17"/>
                    <a:pt x="336" y="9"/>
                  </a:cubicBezTo>
                  <a:cubicBezTo>
                    <a:pt x="386" y="13"/>
                    <a:pt x="430" y="13"/>
                    <a:pt x="478" y="26"/>
                  </a:cubicBezTo>
                  <a:cubicBezTo>
                    <a:pt x="496" y="31"/>
                    <a:pt x="513" y="38"/>
                    <a:pt x="531" y="44"/>
                  </a:cubicBezTo>
                  <a:cubicBezTo>
                    <a:pt x="540" y="47"/>
                    <a:pt x="558" y="53"/>
                    <a:pt x="558" y="53"/>
                  </a:cubicBezTo>
                  <a:cubicBezTo>
                    <a:pt x="561" y="62"/>
                    <a:pt x="567" y="79"/>
                    <a:pt x="567" y="79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47914" name="Freeform 42">
              <a:extLst>
                <a:ext uri="{FF2B5EF4-FFF2-40B4-BE49-F238E27FC236}">
                  <a16:creationId xmlns:a16="http://schemas.microsoft.com/office/drawing/2014/main" id="{5A4FB5F1-191A-EE40-A13C-58859243B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" y="1577"/>
              <a:ext cx="367" cy="550"/>
            </a:xfrm>
            <a:custGeom>
              <a:avLst/>
              <a:gdLst>
                <a:gd name="T0" fmla="*/ 278 w 367"/>
                <a:gd name="T1" fmla="*/ 550 h 550"/>
                <a:gd name="T2" fmla="*/ 242 w 367"/>
                <a:gd name="T3" fmla="*/ 541 h 550"/>
                <a:gd name="T4" fmla="*/ 207 w 367"/>
                <a:gd name="T5" fmla="*/ 488 h 550"/>
                <a:gd name="T6" fmla="*/ 180 w 367"/>
                <a:gd name="T7" fmla="*/ 470 h 550"/>
                <a:gd name="T8" fmla="*/ 163 w 367"/>
                <a:gd name="T9" fmla="*/ 408 h 550"/>
                <a:gd name="T10" fmla="*/ 65 w 367"/>
                <a:gd name="T11" fmla="*/ 373 h 550"/>
                <a:gd name="T12" fmla="*/ 83 w 367"/>
                <a:gd name="T13" fmla="*/ 231 h 550"/>
                <a:gd name="T14" fmla="*/ 136 w 367"/>
                <a:gd name="T15" fmla="*/ 151 h 550"/>
                <a:gd name="T16" fmla="*/ 145 w 367"/>
                <a:gd name="T17" fmla="*/ 124 h 550"/>
                <a:gd name="T18" fmla="*/ 234 w 367"/>
                <a:gd name="T19" fmla="*/ 80 h 550"/>
                <a:gd name="T20" fmla="*/ 313 w 367"/>
                <a:gd name="T21" fmla="*/ 27 h 550"/>
                <a:gd name="T22" fmla="*/ 340 w 367"/>
                <a:gd name="T23" fmla="*/ 18 h 550"/>
                <a:gd name="T24" fmla="*/ 367 w 367"/>
                <a:gd name="T25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7" h="550">
                  <a:moveTo>
                    <a:pt x="278" y="550"/>
                  </a:moveTo>
                  <a:cubicBezTo>
                    <a:pt x="266" y="547"/>
                    <a:pt x="251" y="549"/>
                    <a:pt x="242" y="541"/>
                  </a:cubicBezTo>
                  <a:cubicBezTo>
                    <a:pt x="226" y="527"/>
                    <a:pt x="225" y="500"/>
                    <a:pt x="207" y="488"/>
                  </a:cubicBezTo>
                  <a:cubicBezTo>
                    <a:pt x="198" y="482"/>
                    <a:pt x="189" y="476"/>
                    <a:pt x="180" y="470"/>
                  </a:cubicBezTo>
                  <a:cubicBezTo>
                    <a:pt x="174" y="449"/>
                    <a:pt x="176" y="425"/>
                    <a:pt x="163" y="408"/>
                  </a:cubicBezTo>
                  <a:cubicBezTo>
                    <a:pt x="151" y="393"/>
                    <a:pt x="86" y="379"/>
                    <a:pt x="65" y="373"/>
                  </a:cubicBezTo>
                  <a:cubicBezTo>
                    <a:pt x="0" y="328"/>
                    <a:pt x="51" y="278"/>
                    <a:pt x="83" y="231"/>
                  </a:cubicBezTo>
                  <a:cubicBezTo>
                    <a:pt x="98" y="208"/>
                    <a:pt x="127" y="177"/>
                    <a:pt x="136" y="151"/>
                  </a:cubicBezTo>
                  <a:cubicBezTo>
                    <a:pt x="139" y="142"/>
                    <a:pt x="139" y="131"/>
                    <a:pt x="145" y="124"/>
                  </a:cubicBezTo>
                  <a:cubicBezTo>
                    <a:pt x="164" y="101"/>
                    <a:pt x="207" y="89"/>
                    <a:pt x="234" y="80"/>
                  </a:cubicBezTo>
                  <a:cubicBezTo>
                    <a:pt x="296" y="39"/>
                    <a:pt x="270" y="57"/>
                    <a:pt x="313" y="27"/>
                  </a:cubicBezTo>
                  <a:cubicBezTo>
                    <a:pt x="321" y="22"/>
                    <a:pt x="332" y="22"/>
                    <a:pt x="340" y="18"/>
                  </a:cubicBezTo>
                  <a:cubicBezTo>
                    <a:pt x="350" y="13"/>
                    <a:pt x="367" y="0"/>
                    <a:pt x="367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47915" name="Freeform 43">
              <a:extLst>
                <a:ext uri="{FF2B5EF4-FFF2-40B4-BE49-F238E27FC236}">
                  <a16:creationId xmlns:a16="http://schemas.microsoft.com/office/drawing/2014/main" id="{9CE538D6-5052-7345-83F2-DF337D5B6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" y="1870"/>
              <a:ext cx="642" cy="177"/>
            </a:xfrm>
            <a:custGeom>
              <a:avLst/>
              <a:gdLst>
                <a:gd name="T0" fmla="*/ 0 w 642"/>
                <a:gd name="T1" fmla="*/ 133 h 177"/>
                <a:gd name="T2" fmla="*/ 27 w 642"/>
                <a:gd name="T3" fmla="*/ 106 h 177"/>
                <a:gd name="T4" fmla="*/ 71 w 642"/>
                <a:gd name="T5" fmla="*/ 44 h 177"/>
                <a:gd name="T6" fmla="*/ 337 w 642"/>
                <a:gd name="T7" fmla="*/ 0 h 177"/>
                <a:gd name="T8" fmla="*/ 444 w 642"/>
                <a:gd name="T9" fmla="*/ 26 h 177"/>
                <a:gd name="T10" fmla="*/ 497 w 642"/>
                <a:gd name="T11" fmla="*/ 44 h 177"/>
                <a:gd name="T12" fmla="*/ 621 w 642"/>
                <a:gd name="T13" fmla="*/ 133 h 177"/>
                <a:gd name="T14" fmla="*/ 639 w 642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2" h="177">
                  <a:moveTo>
                    <a:pt x="0" y="133"/>
                  </a:moveTo>
                  <a:cubicBezTo>
                    <a:pt x="9" y="124"/>
                    <a:pt x="21" y="117"/>
                    <a:pt x="27" y="106"/>
                  </a:cubicBezTo>
                  <a:cubicBezTo>
                    <a:pt x="65" y="38"/>
                    <a:pt x="19" y="62"/>
                    <a:pt x="71" y="44"/>
                  </a:cubicBezTo>
                  <a:cubicBezTo>
                    <a:pt x="172" y="64"/>
                    <a:pt x="246" y="32"/>
                    <a:pt x="337" y="0"/>
                  </a:cubicBezTo>
                  <a:cubicBezTo>
                    <a:pt x="375" y="6"/>
                    <a:pt x="408" y="14"/>
                    <a:pt x="444" y="26"/>
                  </a:cubicBezTo>
                  <a:cubicBezTo>
                    <a:pt x="462" y="32"/>
                    <a:pt x="497" y="44"/>
                    <a:pt x="497" y="44"/>
                  </a:cubicBezTo>
                  <a:cubicBezTo>
                    <a:pt x="543" y="76"/>
                    <a:pt x="561" y="113"/>
                    <a:pt x="621" y="133"/>
                  </a:cubicBezTo>
                  <a:cubicBezTo>
                    <a:pt x="642" y="164"/>
                    <a:pt x="639" y="148"/>
                    <a:pt x="639" y="177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47916" name="Freeform 44">
              <a:extLst>
                <a:ext uri="{FF2B5EF4-FFF2-40B4-BE49-F238E27FC236}">
                  <a16:creationId xmlns:a16="http://schemas.microsoft.com/office/drawing/2014/main" id="{3BA93325-2EAB-1C43-BA84-02AE483DA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" y="1205"/>
              <a:ext cx="572" cy="275"/>
            </a:xfrm>
            <a:custGeom>
              <a:avLst/>
              <a:gdLst>
                <a:gd name="T0" fmla="*/ 0 w 572"/>
                <a:gd name="T1" fmla="*/ 53 h 275"/>
                <a:gd name="T2" fmla="*/ 79 w 572"/>
                <a:gd name="T3" fmla="*/ 0 h 275"/>
                <a:gd name="T4" fmla="*/ 540 w 572"/>
                <a:gd name="T5" fmla="*/ 71 h 275"/>
                <a:gd name="T6" fmla="*/ 567 w 572"/>
                <a:gd name="T7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2" h="275">
                  <a:moveTo>
                    <a:pt x="0" y="53"/>
                  </a:moveTo>
                  <a:cubicBezTo>
                    <a:pt x="26" y="27"/>
                    <a:pt x="45" y="12"/>
                    <a:pt x="79" y="0"/>
                  </a:cubicBezTo>
                  <a:cubicBezTo>
                    <a:pt x="226" y="98"/>
                    <a:pt x="346" y="66"/>
                    <a:pt x="540" y="71"/>
                  </a:cubicBezTo>
                  <a:cubicBezTo>
                    <a:pt x="572" y="165"/>
                    <a:pt x="567" y="155"/>
                    <a:pt x="567" y="275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847931" name="Oval 59">
            <a:extLst>
              <a:ext uri="{FF2B5EF4-FFF2-40B4-BE49-F238E27FC236}">
                <a16:creationId xmlns:a16="http://schemas.microsoft.com/office/drawing/2014/main" id="{989266C5-8681-C241-9529-8B1C29629A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1525" y="5762625"/>
            <a:ext cx="150813" cy="136525"/>
          </a:xfrm>
          <a:prstGeom prst="ellipse">
            <a:avLst/>
          </a:prstGeom>
          <a:solidFill>
            <a:srgbClr val="FF0000">
              <a:alpha val="50000"/>
            </a:srgbClr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7932" name="Oval 60">
            <a:extLst>
              <a:ext uri="{FF2B5EF4-FFF2-40B4-BE49-F238E27FC236}">
                <a16:creationId xmlns:a16="http://schemas.microsoft.com/office/drawing/2014/main" id="{1D0D01D0-BACF-3945-9A4F-48B07FCFA1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40138" y="4697413"/>
            <a:ext cx="150812" cy="136525"/>
          </a:xfrm>
          <a:prstGeom prst="ellipse">
            <a:avLst/>
          </a:prstGeom>
          <a:solidFill>
            <a:srgbClr val="0000FF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7933" name="Oval 61">
            <a:extLst>
              <a:ext uri="{FF2B5EF4-FFF2-40B4-BE49-F238E27FC236}">
                <a16:creationId xmlns:a16="http://schemas.microsoft.com/office/drawing/2014/main" id="{56B2F1A0-261D-4749-BD1A-934D6D14C3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56075" y="5086350"/>
            <a:ext cx="150813" cy="136525"/>
          </a:xfrm>
          <a:prstGeom prst="ellipse">
            <a:avLst/>
          </a:prstGeom>
          <a:solidFill>
            <a:srgbClr val="0000FF">
              <a:alpha val="50000"/>
            </a:srgbClr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7934" name="Oval 62">
            <a:extLst>
              <a:ext uri="{FF2B5EF4-FFF2-40B4-BE49-F238E27FC236}">
                <a16:creationId xmlns:a16="http://schemas.microsoft.com/office/drawing/2014/main" id="{0576083F-7AEB-A34E-B0F8-A11DA4CAEC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81613" y="5002213"/>
            <a:ext cx="150812" cy="136525"/>
          </a:xfrm>
          <a:prstGeom prst="ellipse">
            <a:avLst/>
          </a:prstGeom>
          <a:solidFill>
            <a:srgbClr val="008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7935" name="Oval 63">
            <a:extLst>
              <a:ext uri="{FF2B5EF4-FFF2-40B4-BE49-F238E27FC236}">
                <a16:creationId xmlns:a16="http://schemas.microsoft.com/office/drawing/2014/main" id="{8E3A68E1-1B93-884A-8964-80F80DD6CB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27713" y="4635500"/>
            <a:ext cx="150812" cy="136525"/>
          </a:xfrm>
          <a:prstGeom prst="ellipse">
            <a:avLst/>
          </a:prstGeom>
          <a:solidFill>
            <a:srgbClr val="008000">
              <a:alpha val="50000"/>
            </a:srgbClr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7937" name="Rectangle 65">
            <a:extLst>
              <a:ext uri="{FF2B5EF4-FFF2-40B4-BE49-F238E27FC236}">
                <a16:creationId xmlns:a16="http://schemas.microsoft.com/office/drawing/2014/main" id="{0B9EBC29-01E4-B644-9D1E-1CFDD4951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588" y="5459413"/>
            <a:ext cx="155575" cy="114300"/>
          </a:xfrm>
          <a:prstGeom prst="rect">
            <a:avLst/>
          </a:prstGeom>
          <a:solidFill>
            <a:srgbClr val="FFFF00"/>
          </a:solidFill>
          <a:ln w="19050" algn="ctr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7938" name="Oval 66">
            <a:extLst>
              <a:ext uri="{FF2B5EF4-FFF2-40B4-BE49-F238E27FC236}">
                <a16:creationId xmlns:a16="http://schemas.microsoft.com/office/drawing/2014/main" id="{725542DF-0364-C14F-BD02-F78770A8E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0" y="5035550"/>
            <a:ext cx="971550" cy="927100"/>
          </a:xfrm>
          <a:prstGeom prst="ellipse">
            <a:avLst/>
          </a:prstGeom>
          <a:noFill/>
          <a:ln w="19050" algn="ctr">
            <a:solidFill>
              <a:schemeClr val="tx1"/>
            </a:solidFill>
            <a:prstDash val="dash"/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7943" name="Oval 71">
            <a:extLst>
              <a:ext uri="{FF2B5EF4-FFF2-40B4-BE49-F238E27FC236}">
                <a16:creationId xmlns:a16="http://schemas.microsoft.com/office/drawing/2014/main" id="{1AD1301C-DA1F-BB46-A825-4E99EAE33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363" y="4689475"/>
            <a:ext cx="1993900" cy="1616075"/>
          </a:xfrm>
          <a:prstGeom prst="ellipse">
            <a:avLst/>
          </a:prstGeom>
          <a:noFill/>
          <a:ln w="25400" algn="ctr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E1E2FC1-43BE-E04E-B180-F727B5565D7A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1A097C52-1D7A-274F-9C48-5931A409D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45374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9" name="Oval 7">
            <a:extLst>
              <a:ext uri="{FF2B5EF4-FFF2-40B4-BE49-F238E27FC236}">
                <a16:creationId xmlns:a16="http://schemas.microsoft.com/office/drawing/2014/main" id="{5D269917-1165-0045-AD91-53B6D4EEB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925" y="3878263"/>
            <a:ext cx="4421188" cy="2419350"/>
          </a:xfrm>
          <a:prstGeom prst="ellipse">
            <a:avLst/>
          </a:prstGeom>
          <a:solidFill>
            <a:srgbClr val="DBDBDB"/>
          </a:solidFill>
          <a:ln w="25400" algn="ctr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7634" name="Rectangle 2">
            <a:extLst>
              <a:ext uri="{FF2B5EF4-FFF2-40B4-BE49-F238E27FC236}">
                <a16:creationId xmlns:a16="http://schemas.microsoft.com/office/drawing/2014/main" id="{27F98427-91D5-4E46-8B71-C8C5192BCD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213" y="277813"/>
            <a:ext cx="8697912" cy="703262"/>
          </a:xfrm>
        </p:spPr>
        <p:txBody>
          <a:bodyPr/>
          <a:lstStyle/>
          <a:p>
            <a:r>
              <a:rPr lang="en-US" altLang="de-DE" sz="3600" dirty="0"/>
              <a:t>Representing Uncertain Data using </a:t>
            </a:r>
            <a:r>
              <a:rPr lang="en-US" altLang="de-DE" sz="3600" dirty="0">
                <a:solidFill>
                  <a:srgbClr val="000099"/>
                </a:solidFill>
              </a:rPr>
              <a:t>Ellipses</a:t>
            </a:r>
          </a:p>
        </p:txBody>
      </p:sp>
      <p:sp>
        <p:nvSpPr>
          <p:cNvPr id="837635" name="Rectangle 3">
            <a:extLst>
              <a:ext uri="{FF2B5EF4-FFF2-40B4-BE49-F238E27FC236}">
                <a16:creationId xmlns:a16="http://schemas.microsoft.com/office/drawing/2014/main" id="{E049540D-0BA5-CA4F-9D1B-860CB2567C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6263" y="1412875"/>
            <a:ext cx="7942262" cy="17240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de-DE" sz="2200" dirty="0"/>
              <a:t>Given :</a:t>
            </a:r>
          </a:p>
          <a:p>
            <a:pPr lvl="1">
              <a:lnSpc>
                <a:spcPct val="80000"/>
              </a:lnSpc>
            </a:pPr>
            <a:r>
              <a:rPr lang="en-US" altLang="de-DE" sz="2200" dirty="0"/>
              <a:t>Start point </a:t>
            </a:r>
          </a:p>
          <a:p>
            <a:pPr lvl="1">
              <a:lnSpc>
                <a:spcPct val="80000"/>
              </a:lnSpc>
            </a:pPr>
            <a:r>
              <a:rPr lang="en-US" altLang="de-DE" sz="2200" dirty="0"/>
              <a:t>End point</a:t>
            </a:r>
          </a:p>
          <a:p>
            <a:pPr lvl="1">
              <a:lnSpc>
                <a:spcPct val="80000"/>
              </a:lnSpc>
            </a:pPr>
            <a:r>
              <a:rPr lang="en-US" altLang="de-DE" sz="2200" dirty="0"/>
              <a:t>Maximum possible speed </a:t>
            </a:r>
            <a:r>
              <a:rPr lang="en-US" altLang="de-DE" sz="2200" dirty="0">
                <a:sym typeface="Wingdings" pitchFamily="2" charset="2"/>
              </a:rPr>
              <a:t> Maximum traveling distance S</a:t>
            </a:r>
          </a:p>
          <a:p>
            <a:pPr>
              <a:lnSpc>
                <a:spcPct val="80000"/>
              </a:lnSpc>
            </a:pPr>
            <a:endParaRPr lang="en-US" altLang="de-DE" sz="2200" dirty="0"/>
          </a:p>
          <a:p>
            <a:pPr>
              <a:lnSpc>
                <a:spcPct val="80000"/>
              </a:lnSpc>
            </a:pPr>
            <a:r>
              <a:rPr lang="en-US" altLang="de-DE" sz="2200" dirty="0"/>
              <a:t>If S is greater than the distance between the two end points, then the moving object may have deviated from the given route</a:t>
            </a:r>
          </a:p>
        </p:txBody>
      </p:sp>
      <p:sp>
        <p:nvSpPr>
          <p:cNvPr id="837636" name="Oval 4">
            <a:extLst>
              <a:ext uri="{FF2B5EF4-FFF2-40B4-BE49-F238E27FC236}">
                <a16:creationId xmlns:a16="http://schemas.microsoft.com/office/drawing/2014/main" id="{338A5830-25FE-8448-BC9F-F9712D8211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95688" y="5040313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7637" name="Oval 5">
            <a:extLst>
              <a:ext uri="{FF2B5EF4-FFF2-40B4-BE49-F238E27FC236}">
                <a16:creationId xmlns:a16="http://schemas.microsoft.com/office/drawing/2014/main" id="{139FE397-3631-BF4D-885A-369D197623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03963" y="5027613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7640" name="Line 8">
            <a:extLst>
              <a:ext uri="{FF2B5EF4-FFF2-40B4-BE49-F238E27FC236}">
                <a16:creationId xmlns:a16="http://schemas.microsoft.com/office/drawing/2014/main" id="{FA05DD1A-8E3F-584F-A1CF-E944770BD7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2213" y="5102225"/>
            <a:ext cx="2617787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7643" name="Line 11">
            <a:extLst>
              <a:ext uri="{FF2B5EF4-FFF2-40B4-BE49-F238E27FC236}">
                <a16:creationId xmlns:a16="http://schemas.microsoft.com/office/drawing/2014/main" id="{2407B7D4-61C3-B749-9662-1CBDAA0836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300" y="3949700"/>
            <a:ext cx="425450" cy="1103313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7644" name="Line 12">
            <a:extLst>
              <a:ext uri="{FF2B5EF4-FFF2-40B4-BE49-F238E27FC236}">
                <a16:creationId xmlns:a16="http://schemas.microsoft.com/office/drawing/2014/main" id="{C65EF3D4-AAB1-0A4E-A1F9-2B39C0932C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8450" y="3949700"/>
            <a:ext cx="2254250" cy="1090613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7646" name="Line 14">
            <a:extLst>
              <a:ext uri="{FF2B5EF4-FFF2-40B4-BE49-F238E27FC236}">
                <a16:creationId xmlns:a16="http://schemas.microsoft.com/office/drawing/2014/main" id="{12A45D2E-D940-454D-9ECB-73075BD61D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300" y="4240213"/>
            <a:ext cx="2805113" cy="825500"/>
          </a:xfrm>
          <a:prstGeom prst="line">
            <a:avLst/>
          </a:prstGeom>
          <a:noFill/>
          <a:ln w="19050">
            <a:solidFill>
              <a:srgbClr val="008000"/>
            </a:solidFill>
            <a:prstDash val="dash"/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837648" name="AutoShape 16">
            <a:extLst>
              <a:ext uri="{FF2B5EF4-FFF2-40B4-BE49-F238E27FC236}">
                <a16:creationId xmlns:a16="http://schemas.microsoft.com/office/drawing/2014/main" id="{09B9787F-B5E3-C04D-B4F7-E092788B6F97}"/>
              </a:ext>
            </a:extLst>
          </p:cNvPr>
          <p:cNvCxnSpPr>
            <a:cxnSpLocks noChangeShapeType="1"/>
            <a:stCxn id="837639" idx="7"/>
            <a:endCxn id="837637" idx="0"/>
          </p:cNvCxnSpPr>
          <p:nvPr/>
        </p:nvCxnSpPr>
        <p:spPr bwMode="auto">
          <a:xfrm flipH="1">
            <a:off x="6372225" y="4219575"/>
            <a:ext cx="103188" cy="808038"/>
          </a:xfrm>
          <a:prstGeom prst="straightConnector1">
            <a:avLst/>
          </a:prstGeom>
          <a:noFill/>
          <a:ln w="19050">
            <a:solidFill>
              <a:srgbClr val="008000"/>
            </a:solidFill>
            <a:prstDash val="dash"/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7649" name="Line 17">
            <a:extLst>
              <a:ext uri="{FF2B5EF4-FFF2-40B4-BE49-F238E27FC236}">
                <a16:creationId xmlns:a16="http://schemas.microsoft.com/office/drawing/2014/main" id="{1E278008-AD80-A54A-8E16-6D6A59B471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57550" y="5140325"/>
            <a:ext cx="425450" cy="750888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837650" name="AutoShape 18">
            <a:extLst>
              <a:ext uri="{FF2B5EF4-FFF2-40B4-BE49-F238E27FC236}">
                <a16:creationId xmlns:a16="http://schemas.microsoft.com/office/drawing/2014/main" id="{449547B8-98AA-4849-BED2-1A69A4A341B9}"/>
              </a:ext>
            </a:extLst>
          </p:cNvPr>
          <p:cNvCxnSpPr>
            <a:cxnSpLocks noChangeShapeType="1"/>
            <a:stCxn id="837649" idx="1"/>
            <a:endCxn id="837637" idx="4"/>
          </p:cNvCxnSpPr>
          <p:nvPr/>
        </p:nvCxnSpPr>
        <p:spPr bwMode="auto">
          <a:xfrm flipV="1">
            <a:off x="3257550" y="5164138"/>
            <a:ext cx="3114675" cy="736600"/>
          </a:xfrm>
          <a:prstGeom prst="straightConnector1">
            <a:avLst/>
          </a:prstGeom>
          <a:noFill/>
          <a:ln w="19050">
            <a:solidFill>
              <a:srgbClr val="0000FF"/>
            </a:solidFill>
            <a:prstDash val="dash"/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78716A0-DAF5-2144-94C5-0E67218ECA3F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36BD0F9-D9CF-FD42-8433-C2746E424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855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3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3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3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3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3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3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67" name="Oval 11">
            <a:extLst>
              <a:ext uri="{FF2B5EF4-FFF2-40B4-BE49-F238E27FC236}">
                <a16:creationId xmlns:a16="http://schemas.microsoft.com/office/drawing/2014/main" id="{2D6A76FC-6A84-0C44-B4B5-2236AB1CD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7300" y="3544888"/>
            <a:ext cx="914400" cy="914400"/>
          </a:xfrm>
          <a:prstGeom prst="ellipse">
            <a:avLst/>
          </a:prstGeom>
          <a:noFill/>
          <a:ln w="19050" algn="ctr">
            <a:solidFill>
              <a:schemeClr val="tx1"/>
            </a:solidFill>
            <a:prstDash val="sysDot"/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8698" name="Rectangle 42">
            <a:extLst>
              <a:ext uri="{FF2B5EF4-FFF2-40B4-BE49-F238E27FC236}">
                <a16:creationId xmlns:a16="http://schemas.microsoft.com/office/drawing/2014/main" id="{F1E80ACA-A3F3-D549-855A-D83649C365B3}"/>
              </a:ext>
            </a:extLst>
          </p:cNvPr>
          <p:cNvSpPr>
            <a:spLocks noChangeArrowheads="1"/>
          </p:cNvSpPr>
          <p:nvPr/>
        </p:nvSpPr>
        <p:spPr bwMode="auto">
          <a:xfrm rot="-2882339">
            <a:off x="7265987" y="3657601"/>
            <a:ext cx="955675" cy="1504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8681" name="Oval 25">
            <a:extLst>
              <a:ext uri="{FF2B5EF4-FFF2-40B4-BE49-F238E27FC236}">
                <a16:creationId xmlns:a16="http://schemas.microsoft.com/office/drawing/2014/main" id="{2B599E18-6FBA-1841-B757-C9D498477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338" y="5059363"/>
            <a:ext cx="914400" cy="914400"/>
          </a:xfrm>
          <a:prstGeom prst="ellipse">
            <a:avLst/>
          </a:prstGeom>
          <a:noFill/>
          <a:ln w="19050" algn="ctr">
            <a:solidFill>
              <a:schemeClr val="tx1"/>
            </a:solidFill>
            <a:prstDash val="sysDot"/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8697" name="Rectangle 41">
            <a:extLst>
              <a:ext uri="{FF2B5EF4-FFF2-40B4-BE49-F238E27FC236}">
                <a16:creationId xmlns:a16="http://schemas.microsoft.com/office/drawing/2014/main" id="{DA69130A-6A8E-014B-AF3C-8B0C75094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8038" y="4845050"/>
            <a:ext cx="955675" cy="1504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8677" name="Oval 21">
            <a:extLst>
              <a:ext uri="{FF2B5EF4-FFF2-40B4-BE49-F238E27FC236}">
                <a16:creationId xmlns:a16="http://schemas.microsoft.com/office/drawing/2014/main" id="{6B7B97D4-5298-794F-9EB1-BF78711E1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5738" y="5060950"/>
            <a:ext cx="914400" cy="914400"/>
          </a:xfrm>
          <a:prstGeom prst="ellipse">
            <a:avLst/>
          </a:prstGeom>
          <a:noFill/>
          <a:ln w="19050" algn="ctr">
            <a:solidFill>
              <a:schemeClr val="tx1"/>
            </a:solidFill>
            <a:prstDash val="sysDot"/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8658" name="Rectangle 2">
            <a:extLst>
              <a:ext uri="{FF2B5EF4-FFF2-40B4-BE49-F238E27FC236}">
                <a16:creationId xmlns:a16="http://schemas.microsoft.com/office/drawing/2014/main" id="{074B7051-EAF9-B046-81B5-2180407F41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5438" y="277813"/>
            <a:ext cx="8486775" cy="703262"/>
          </a:xfrm>
        </p:spPr>
        <p:txBody>
          <a:bodyPr/>
          <a:lstStyle/>
          <a:p>
            <a:r>
              <a:rPr lang="en-US" altLang="de-DE" sz="2800" dirty="0"/>
              <a:t>Representing Uncertain Data using </a:t>
            </a:r>
            <a:r>
              <a:rPr lang="en-US" altLang="de-DE" sz="2800" dirty="0">
                <a:solidFill>
                  <a:srgbClr val="000099"/>
                </a:solidFill>
              </a:rPr>
              <a:t>Cylinders</a:t>
            </a:r>
          </a:p>
        </p:txBody>
      </p:sp>
      <p:sp>
        <p:nvSpPr>
          <p:cNvPr id="838659" name="Rectangle 3">
            <a:extLst>
              <a:ext uri="{FF2B5EF4-FFF2-40B4-BE49-F238E27FC236}">
                <a16:creationId xmlns:a16="http://schemas.microsoft.com/office/drawing/2014/main" id="{A1E5045C-CA83-BD48-926C-02E92C1949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6263" y="1412875"/>
            <a:ext cx="7942262" cy="2063750"/>
          </a:xfrm>
        </p:spPr>
        <p:txBody>
          <a:bodyPr/>
          <a:lstStyle/>
          <a:p>
            <a:r>
              <a:rPr lang="en-US" altLang="de-DE" sz="2400"/>
              <a:t>Given:</a:t>
            </a:r>
          </a:p>
          <a:p>
            <a:pPr lvl="1"/>
            <a:r>
              <a:rPr lang="en-US" altLang="de-DE" sz="2200"/>
              <a:t>Start and end points</a:t>
            </a:r>
          </a:p>
          <a:p>
            <a:r>
              <a:rPr lang="en-US" altLang="de-DE" sz="2400"/>
              <a:t>Constraint:</a:t>
            </a:r>
          </a:p>
          <a:p>
            <a:pPr lvl="1"/>
            <a:r>
              <a:rPr lang="en-US" altLang="de-DE" sz="2200"/>
              <a:t>An object would report its location only if it is deviated by a certain distance r from the predicted trajectory</a:t>
            </a:r>
          </a:p>
        </p:txBody>
      </p:sp>
      <p:sp>
        <p:nvSpPr>
          <p:cNvPr id="838660" name="AutoShape 4">
            <a:extLst>
              <a:ext uri="{FF2B5EF4-FFF2-40B4-BE49-F238E27FC236}">
                <a16:creationId xmlns:a16="http://schemas.microsoft.com/office/drawing/2014/main" id="{37F3B059-0AE4-4B44-96C5-482706949EF1}"/>
              </a:ext>
            </a:extLst>
          </p:cNvPr>
          <p:cNvSpPr>
            <a:spLocks noChangeArrowheads="1"/>
          </p:cNvSpPr>
          <p:nvPr/>
        </p:nvSpPr>
        <p:spPr bwMode="auto">
          <a:xfrm rot="2458763" flipH="1">
            <a:off x="1687513" y="3795713"/>
            <a:ext cx="900112" cy="2405062"/>
          </a:xfrm>
          <a:prstGeom prst="can">
            <a:avLst>
              <a:gd name="adj" fmla="val 66799"/>
            </a:avLst>
          </a:prstGeom>
          <a:noFill/>
          <a:ln w="19050">
            <a:solidFill>
              <a:schemeClr val="tx1"/>
            </a:solidFill>
            <a:prstDash val="dash"/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8663" name="Line 7">
            <a:extLst>
              <a:ext uri="{FF2B5EF4-FFF2-40B4-BE49-F238E27FC236}">
                <a16:creationId xmlns:a16="http://schemas.microsoft.com/office/drawing/2014/main" id="{EC784960-8A1E-384A-B3FA-10EA70C566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3425" y="5532438"/>
            <a:ext cx="2447925" cy="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8664" name="Line 8">
            <a:extLst>
              <a:ext uri="{FF2B5EF4-FFF2-40B4-BE49-F238E27FC236}">
                <a16:creationId xmlns:a16="http://schemas.microsoft.com/office/drawing/2014/main" id="{4611CC98-B23D-0346-A5B1-15F630B0C2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91350" y="4027488"/>
            <a:ext cx="1055688" cy="150495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8669" name="Line 13">
            <a:extLst>
              <a:ext uri="{FF2B5EF4-FFF2-40B4-BE49-F238E27FC236}">
                <a16:creationId xmlns:a16="http://schemas.microsoft.com/office/drawing/2014/main" id="{DB84A50E-1088-B14F-8599-665A79CE4D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1363" y="5068888"/>
            <a:ext cx="24479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8670" name="Line 14">
            <a:extLst>
              <a:ext uri="{FF2B5EF4-FFF2-40B4-BE49-F238E27FC236}">
                <a16:creationId xmlns:a16="http://schemas.microsoft.com/office/drawing/2014/main" id="{1E9E6A19-E4D1-C240-B843-2F070058DD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9300" y="5976938"/>
            <a:ext cx="24479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8684" name="Line 28">
            <a:extLst>
              <a:ext uri="{FF2B5EF4-FFF2-40B4-BE49-F238E27FC236}">
                <a16:creationId xmlns:a16="http://schemas.microsoft.com/office/drawing/2014/main" id="{40ACFD5D-FA68-F044-893D-55E6491EE0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64325" y="3686175"/>
            <a:ext cx="1055688" cy="15049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8685" name="Line 29">
            <a:extLst>
              <a:ext uri="{FF2B5EF4-FFF2-40B4-BE49-F238E27FC236}">
                <a16:creationId xmlns:a16="http://schemas.microsoft.com/office/drawing/2014/main" id="{ED1C7FFB-364C-8148-A9CA-A0791C841C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27900" y="4335463"/>
            <a:ext cx="1055688" cy="15049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8686" name="Line 30">
            <a:extLst>
              <a:ext uri="{FF2B5EF4-FFF2-40B4-BE49-F238E27FC236}">
                <a16:creationId xmlns:a16="http://schemas.microsoft.com/office/drawing/2014/main" id="{1B42EE09-5237-1544-804A-59F2118F4D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47813" y="4291013"/>
            <a:ext cx="1223962" cy="137795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8688" name="Oval 32">
            <a:extLst>
              <a:ext uri="{FF2B5EF4-FFF2-40B4-BE49-F238E27FC236}">
                <a16:creationId xmlns:a16="http://schemas.microsoft.com/office/drawing/2014/main" id="{51AC97D6-97F5-EB4C-9A56-D533702B11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29438" y="5451475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8689" name="Oval 33">
            <a:extLst>
              <a:ext uri="{FF2B5EF4-FFF2-40B4-BE49-F238E27FC236}">
                <a16:creationId xmlns:a16="http://schemas.microsoft.com/office/drawing/2014/main" id="{8D6332F9-FB6A-6047-BE9D-793D8AE764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99413" y="3946525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8690" name="Oval 34">
            <a:extLst>
              <a:ext uri="{FF2B5EF4-FFF2-40B4-BE49-F238E27FC236}">
                <a16:creationId xmlns:a16="http://schemas.microsoft.com/office/drawing/2014/main" id="{429DEBF9-33AE-A14E-A40E-98F6290E4E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24150" y="4224338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8691" name="Oval 35">
            <a:extLst>
              <a:ext uri="{FF2B5EF4-FFF2-40B4-BE49-F238E27FC236}">
                <a16:creationId xmlns:a16="http://schemas.microsoft.com/office/drawing/2014/main" id="{496452BB-6778-C24E-87D3-486B7AC922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85900" y="5602288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8693" name="Line 37">
            <a:extLst>
              <a:ext uri="{FF2B5EF4-FFF2-40B4-BE49-F238E27FC236}">
                <a16:creationId xmlns:a16="http://schemas.microsoft.com/office/drawing/2014/main" id="{5CAA2828-FB30-B749-A567-BB8359BAFD8F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1800225" y="4683125"/>
            <a:ext cx="604838" cy="67468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8695" name="Text Box 39">
            <a:extLst>
              <a:ext uri="{FF2B5EF4-FFF2-40B4-BE49-F238E27FC236}">
                <a16:creationId xmlns:a16="http://schemas.microsoft.com/office/drawing/2014/main" id="{C0E1E2A6-F249-3F46-A078-BD24DB767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4572000"/>
            <a:ext cx="407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800" i="1"/>
              <a:t>r</a:t>
            </a:r>
          </a:p>
        </p:txBody>
      </p:sp>
      <p:sp>
        <p:nvSpPr>
          <p:cNvPr id="838696" name="Oval 40">
            <a:extLst>
              <a:ext uri="{FF2B5EF4-FFF2-40B4-BE49-F238E27FC236}">
                <a16:creationId xmlns:a16="http://schemas.microsoft.com/office/drawing/2014/main" id="{899F98E7-31DF-FA4A-96E3-2A1869E743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25" y="5461000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82795F-F8AE-764A-8FD7-B62D1E8A9BEE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586776A5-B944-5843-98CC-A25222D8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27998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88" name="Freeform 36">
            <a:extLst>
              <a:ext uri="{FF2B5EF4-FFF2-40B4-BE49-F238E27FC236}">
                <a16:creationId xmlns:a16="http://schemas.microsoft.com/office/drawing/2014/main" id="{7D248650-ACCF-9543-B93A-221F2534CB77}"/>
              </a:ext>
            </a:extLst>
          </p:cNvPr>
          <p:cNvSpPr>
            <a:spLocks/>
          </p:cNvSpPr>
          <p:nvPr/>
        </p:nvSpPr>
        <p:spPr bwMode="auto">
          <a:xfrm>
            <a:off x="4206875" y="3602038"/>
            <a:ext cx="1533525" cy="1939925"/>
          </a:xfrm>
          <a:custGeom>
            <a:avLst/>
            <a:gdLst>
              <a:gd name="T0" fmla="*/ 265 w 966"/>
              <a:gd name="T1" fmla="*/ 159 h 1222"/>
              <a:gd name="T2" fmla="*/ 912 w 966"/>
              <a:gd name="T3" fmla="*/ 0 h 1222"/>
              <a:gd name="T4" fmla="*/ 966 w 966"/>
              <a:gd name="T5" fmla="*/ 655 h 1222"/>
              <a:gd name="T6" fmla="*/ 682 w 966"/>
              <a:gd name="T7" fmla="*/ 1045 h 1222"/>
              <a:gd name="T8" fmla="*/ 26 w 966"/>
              <a:gd name="T9" fmla="*/ 1222 h 1222"/>
              <a:gd name="T10" fmla="*/ 0 w 966"/>
              <a:gd name="T11" fmla="*/ 505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66" h="1222">
                <a:moveTo>
                  <a:pt x="265" y="159"/>
                </a:moveTo>
                <a:lnTo>
                  <a:pt x="912" y="0"/>
                </a:lnTo>
                <a:lnTo>
                  <a:pt x="966" y="655"/>
                </a:lnTo>
                <a:lnTo>
                  <a:pt x="682" y="1045"/>
                </a:lnTo>
                <a:lnTo>
                  <a:pt x="26" y="1222"/>
                </a:lnTo>
                <a:lnTo>
                  <a:pt x="0" y="505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stealth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2759" name="Rectangle 7">
            <a:extLst>
              <a:ext uri="{FF2B5EF4-FFF2-40B4-BE49-F238E27FC236}">
                <a16:creationId xmlns:a16="http://schemas.microsoft.com/office/drawing/2014/main" id="{539FCEF9-39FB-224D-8B3F-7A071A1F5A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4414" y="170657"/>
            <a:ext cx="8274050" cy="703262"/>
          </a:xfrm>
        </p:spPr>
        <p:txBody>
          <a:bodyPr/>
          <a:lstStyle/>
          <a:p>
            <a:r>
              <a:rPr lang="en-US" altLang="de-DE" dirty="0"/>
              <a:t>Representing Uncertain Data in Road Networks</a:t>
            </a:r>
            <a:endParaRPr lang="en-US" altLang="de-DE" dirty="0">
              <a:solidFill>
                <a:srgbClr val="000099"/>
              </a:solidFill>
            </a:endParaRPr>
          </a:p>
        </p:txBody>
      </p:sp>
      <p:sp>
        <p:nvSpPr>
          <p:cNvPr id="842760" name="Rectangle 8">
            <a:extLst>
              <a:ext uri="{FF2B5EF4-FFF2-40B4-BE49-F238E27FC236}">
                <a16:creationId xmlns:a16="http://schemas.microsoft.com/office/drawing/2014/main" id="{85FC68AC-6DF9-EF4A-A105-976687B50E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6263" y="1412875"/>
            <a:ext cx="7942262" cy="2063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de-DE" sz="2400"/>
              <a:t>Given:</a:t>
            </a:r>
          </a:p>
          <a:p>
            <a:pPr lvl="1">
              <a:lnSpc>
                <a:spcPct val="90000"/>
              </a:lnSpc>
            </a:pPr>
            <a:r>
              <a:rPr lang="en-US" altLang="de-DE" sz="2200"/>
              <a:t>Start and end points</a:t>
            </a:r>
          </a:p>
          <a:p>
            <a:pPr>
              <a:lnSpc>
                <a:spcPct val="90000"/>
              </a:lnSpc>
            </a:pPr>
            <a:r>
              <a:rPr lang="en-US" altLang="de-DE" sz="2400"/>
              <a:t>Constraints :</a:t>
            </a:r>
          </a:p>
          <a:p>
            <a:pPr lvl="1">
              <a:lnSpc>
                <a:spcPct val="90000"/>
              </a:lnSpc>
            </a:pPr>
            <a:r>
              <a:rPr lang="en-US" altLang="de-DE" sz="2200"/>
              <a:t>Deviation threshold r</a:t>
            </a:r>
          </a:p>
          <a:p>
            <a:pPr lvl="1">
              <a:lnSpc>
                <a:spcPct val="90000"/>
              </a:lnSpc>
            </a:pPr>
            <a:r>
              <a:rPr lang="en-US" altLang="de-DE" sz="2200"/>
              <a:t>Speed threshold v</a:t>
            </a:r>
          </a:p>
        </p:txBody>
      </p:sp>
      <p:sp>
        <p:nvSpPr>
          <p:cNvPr id="842763" name="Line 11">
            <a:extLst>
              <a:ext uri="{FF2B5EF4-FFF2-40B4-BE49-F238E27FC236}">
                <a16:creationId xmlns:a16="http://schemas.microsoft.com/office/drawing/2014/main" id="{24DFA4BE-1CFC-CF48-BFA2-344C74E2A9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02113" y="3629025"/>
            <a:ext cx="1422400" cy="1997075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2769" name="Oval 17">
            <a:extLst>
              <a:ext uri="{FF2B5EF4-FFF2-40B4-BE49-F238E27FC236}">
                <a16:creationId xmlns:a16="http://schemas.microsoft.com/office/drawing/2014/main" id="{2ED7AE19-B7E3-5549-B79B-494708E81C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40200" y="5545138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2770" name="Oval 18">
            <a:extLst>
              <a:ext uri="{FF2B5EF4-FFF2-40B4-BE49-F238E27FC236}">
                <a16:creationId xmlns:a16="http://schemas.microsoft.com/office/drawing/2014/main" id="{F840E238-33C9-8041-8CB8-0C92843A16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10225" y="3511550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2776" name="Line 24">
            <a:extLst>
              <a:ext uri="{FF2B5EF4-FFF2-40B4-BE49-F238E27FC236}">
                <a16:creationId xmlns:a16="http://schemas.microsoft.com/office/drawing/2014/main" id="{4663237A-3FD8-404A-87D7-ADAD579404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95838" y="4022725"/>
            <a:ext cx="1379537" cy="1912938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2781" name="Line 29">
            <a:extLst>
              <a:ext uri="{FF2B5EF4-FFF2-40B4-BE49-F238E27FC236}">
                <a16:creationId xmlns:a16="http://schemas.microsoft.com/office/drawing/2014/main" id="{64FFD233-2AD4-BB41-BA06-CCAD929DAB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2438" y="4881563"/>
            <a:ext cx="2349500" cy="661987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2784" name="Line 32">
            <a:extLst>
              <a:ext uri="{FF2B5EF4-FFF2-40B4-BE49-F238E27FC236}">
                <a16:creationId xmlns:a16="http://schemas.microsoft.com/office/drawing/2014/main" id="{7B82B699-1CE3-EA45-991B-913272705CE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78300" y="3573463"/>
            <a:ext cx="69850" cy="1941512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2785" name="Line 33">
            <a:extLst>
              <a:ext uri="{FF2B5EF4-FFF2-40B4-BE49-F238E27FC236}">
                <a16:creationId xmlns:a16="http://schemas.microsoft.com/office/drawing/2014/main" id="{04237A06-6DD2-8341-B4DF-8EB96DB6C2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49613" y="3602038"/>
            <a:ext cx="2378075" cy="604837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2786" name="Line 34">
            <a:extLst>
              <a:ext uri="{FF2B5EF4-FFF2-40B4-BE49-F238E27FC236}">
                <a16:creationId xmlns:a16="http://schemas.microsoft.com/office/drawing/2014/main" id="{4A080F16-4DFE-154D-95F6-534AD3E7AD7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4675" y="3614738"/>
            <a:ext cx="184150" cy="2138362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2787" name="Line 35">
            <a:extLst>
              <a:ext uri="{FF2B5EF4-FFF2-40B4-BE49-F238E27FC236}">
                <a16:creationId xmlns:a16="http://schemas.microsoft.com/office/drawing/2014/main" id="{08F69275-BA3F-AF48-875C-22773CE8C2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67125" y="3244850"/>
            <a:ext cx="1379538" cy="1912938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3A1032-BCD1-6C46-8E9B-ED55A3FD7F59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FBE65A26-5D38-EA4D-95BA-B24761ED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41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4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4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4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4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4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4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2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2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4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>
            <a:extLst>
              <a:ext uri="{FF2B5EF4-FFF2-40B4-BE49-F238E27FC236}">
                <a16:creationId xmlns:a16="http://schemas.microsoft.com/office/drawing/2014/main" id="{2722947E-AC68-B84C-990A-AB1117261D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1944" y="258763"/>
            <a:ext cx="8652669" cy="703262"/>
          </a:xfrm>
        </p:spPr>
        <p:txBody>
          <a:bodyPr/>
          <a:lstStyle/>
          <a:p>
            <a:r>
              <a:rPr lang="en-US" altLang="de-DE" sz="3400" dirty="0"/>
              <a:t>Querying Uncertain Data </a:t>
            </a:r>
            <a:r>
              <a:rPr lang="en-US" altLang="de-DE" sz="3400" dirty="0">
                <a:solidFill>
                  <a:srgbClr val="000099"/>
                </a:solidFill>
              </a:rPr>
              <a:t>Uncertain Keywords</a:t>
            </a:r>
          </a:p>
        </p:txBody>
      </p:sp>
      <p:sp>
        <p:nvSpPr>
          <p:cNvPr id="840707" name="Rectangle 3">
            <a:extLst>
              <a:ext uri="{FF2B5EF4-FFF2-40B4-BE49-F238E27FC236}">
                <a16:creationId xmlns:a16="http://schemas.microsoft.com/office/drawing/2014/main" id="{077D7144-4EFD-AB41-A2C8-889EAD83DA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sz="2000" dirty="0"/>
              <a:t>KEYWORDS: </a:t>
            </a:r>
          </a:p>
          <a:p>
            <a:pPr lvl="1"/>
            <a:r>
              <a:rPr lang="en-US" altLang="de-DE" sz="2000" dirty="0">
                <a:solidFill>
                  <a:srgbClr val="00B050"/>
                </a:solidFill>
              </a:rPr>
              <a:t>Probability</a:t>
            </a:r>
            <a:r>
              <a:rPr lang="en-US" altLang="de-DE" sz="2000" dirty="0"/>
              <a:t>: </a:t>
            </a:r>
            <a:r>
              <a:rPr lang="en-US" altLang="de-DE" sz="2000" i="1" dirty="0">
                <a:solidFill>
                  <a:srgbClr val="081BFF"/>
                </a:solidFill>
              </a:rPr>
              <a:t>possibly, definitely</a:t>
            </a:r>
          </a:p>
          <a:p>
            <a:pPr lvl="1"/>
            <a:r>
              <a:rPr lang="en-US" altLang="de-DE" sz="2000" dirty="0">
                <a:solidFill>
                  <a:srgbClr val="00B050"/>
                </a:solidFill>
              </a:rPr>
              <a:t>Temporal</a:t>
            </a:r>
            <a:r>
              <a:rPr lang="en-US" altLang="de-DE" sz="2000" dirty="0"/>
              <a:t>: </a:t>
            </a:r>
            <a:r>
              <a:rPr lang="en-US" altLang="de-DE" sz="2000" i="1" dirty="0">
                <a:solidFill>
                  <a:srgbClr val="081BFF"/>
                </a:solidFill>
              </a:rPr>
              <a:t>sometimes, always</a:t>
            </a:r>
          </a:p>
          <a:p>
            <a:pPr lvl="1"/>
            <a:r>
              <a:rPr lang="en-US" altLang="de-DE" sz="2000" dirty="0">
                <a:solidFill>
                  <a:srgbClr val="00B050"/>
                </a:solidFill>
              </a:rPr>
              <a:t>Spatial</a:t>
            </a:r>
            <a:r>
              <a:rPr lang="en-US" altLang="de-DE" sz="2000" dirty="0"/>
              <a:t>: </a:t>
            </a:r>
            <a:r>
              <a:rPr lang="en-US" altLang="de-DE" sz="2000" i="1" dirty="0">
                <a:solidFill>
                  <a:srgbClr val="081BFF"/>
                </a:solidFill>
              </a:rPr>
              <a:t>somewhere, everywhere</a:t>
            </a:r>
          </a:p>
          <a:p>
            <a:pPr lvl="1"/>
            <a:endParaRPr lang="en-US" altLang="de-DE" sz="2000" i="1" dirty="0"/>
          </a:p>
          <a:p>
            <a:r>
              <a:rPr lang="en-US" altLang="de-DE" sz="2000" i="1" dirty="0"/>
              <a:t>Examples:</a:t>
            </a:r>
          </a:p>
          <a:p>
            <a:pPr lvl="1"/>
            <a:r>
              <a:rPr lang="en-US" altLang="de-DE" sz="2000" i="1" dirty="0"/>
              <a:t>What are the objects that are </a:t>
            </a:r>
            <a:r>
              <a:rPr lang="en-US" altLang="de-DE" sz="2000" i="1" dirty="0">
                <a:solidFill>
                  <a:schemeClr val="tx2"/>
                </a:solidFill>
              </a:rPr>
              <a:t>possibly</a:t>
            </a:r>
            <a:r>
              <a:rPr lang="en-US" altLang="de-DE" sz="2000" i="1" dirty="0"/>
              <a:t> </a:t>
            </a:r>
            <a:r>
              <a:rPr lang="en-US" altLang="de-DE" sz="2000" i="1" dirty="0">
                <a:solidFill>
                  <a:schemeClr val="tx2"/>
                </a:solidFill>
              </a:rPr>
              <a:t>sometimes </a:t>
            </a:r>
            <a:r>
              <a:rPr lang="en-US" altLang="de-DE" sz="2000" i="1" dirty="0"/>
              <a:t>within area R at time interval T?</a:t>
            </a:r>
          </a:p>
          <a:p>
            <a:pPr lvl="1"/>
            <a:r>
              <a:rPr lang="en-US" altLang="de-DE" sz="2000" i="1" dirty="0"/>
              <a:t>What are the objects that </a:t>
            </a:r>
            <a:r>
              <a:rPr lang="en-US" altLang="de-DE" sz="2000" i="1" dirty="0">
                <a:solidFill>
                  <a:schemeClr val="tx2"/>
                </a:solidFill>
              </a:rPr>
              <a:t>definitely</a:t>
            </a:r>
            <a:r>
              <a:rPr lang="en-US" altLang="de-DE" sz="2000" i="1" dirty="0"/>
              <a:t> passed through a certain region?</a:t>
            </a:r>
          </a:p>
          <a:p>
            <a:pPr lvl="1"/>
            <a:r>
              <a:rPr lang="en-US" altLang="de-DE" sz="2000" i="1" dirty="0"/>
              <a:t>Retrieve all the objects that are </a:t>
            </a:r>
            <a:r>
              <a:rPr lang="en-US" altLang="de-DE" sz="2000" i="1" dirty="0">
                <a:solidFill>
                  <a:schemeClr val="tx2"/>
                </a:solidFill>
              </a:rPr>
              <a:t>always</a:t>
            </a:r>
            <a:r>
              <a:rPr lang="en-US" altLang="de-DE" sz="2000" i="1" dirty="0"/>
              <a:t> inside a certain region</a:t>
            </a:r>
          </a:p>
          <a:p>
            <a:pPr lvl="1"/>
            <a:r>
              <a:rPr lang="en-US" altLang="de-DE" sz="2000" i="1" dirty="0"/>
              <a:t>Retrieve all the objects that are </a:t>
            </a:r>
            <a:r>
              <a:rPr lang="en-US" altLang="de-DE" sz="2000" i="1" dirty="0">
                <a:solidFill>
                  <a:schemeClr val="tx2"/>
                </a:solidFill>
              </a:rPr>
              <a:t>sometimes</a:t>
            </a:r>
            <a:r>
              <a:rPr lang="en-US" altLang="de-DE" sz="2000" i="1" dirty="0"/>
              <a:t> </a:t>
            </a:r>
            <a:r>
              <a:rPr lang="en-US" altLang="de-DE" sz="2000" i="1" dirty="0">
                <a:solidFill>
                  <a:schemeClr val="tx2"/>
                </a:solidFill>
              </a:rPr>
              <a:t>definitely</a:t>
            </a:r>
            <a:r>
              <a:rPr lang="en-US" altLang="de-DE" sz="2000" i="1" dirty="0"/>
              <a:t> inside region R</a:t>
            </a:r>
          </a:p>
          <a:p>
            <a:pPr lvl="1"/>
            <a:endParaRPr lang="en-US" altLang="de-DE" sz="20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8C5FA7-AEA5-B940-A903-501BBA7D8E7F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028942E-20C5-CF42-941E-3550A0FBE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825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>
            <a:extLst>
              <a:ext uri="{FF2B5EF4-FFF2-40B4-BE49-F238E27FC236}">
                <a16:creationId xmlns:a16="http://schemas.microsoft.com/office/drawing/2014/main" id="{E2787E91-34CE-AD43-B818-13C2DB5239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3200" dirty="0"/>
              <a:t>Indexing the Time Dimension</a:t>
            </a:r>
          </a:p>
        </p:txBody>
      </p:sp>
      <p:sp>
        <p:nvSpPr>
          <p:cNvPr id="763907" name="Rectangle 3">
            <a:extLst>
              <a:ext uri="{FF2B5EF4-FFF2-40B4-BE49-F238E27FC236}">
                <a16:creationId xmlns:a16="http://schemas.microsoft.com/office/drawing/2014/main" id="{D09E0543-41C0-D94D-BDAD-C8E6927F0B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4625" y="1416050"/>
            <a:ext cx="8726488" cy="796925"/>
          </a:xfrm>
        </p:spPr>
        <p:txBody>
          <a:bodyPr/>
          <a:lstStyle/>
          <a:p>
            <a:pPr marL="0" indent="0">
              <a:buNone/>
            </a:pPr>
            <a:r>
              <a:rPr lang="en-US" altLang="de-DE" sz="2200" dirty="0"/>
              <a:t>Historical trajectories are represented by their three-dimensional Minimum Bounding Rectangle (MBR)</a:t>
            </a:r>
          </a:p>
          <a:p>
            <a:endParaRPr lang="en-US" altLang="de-DE" sz="2200" dirty="0"/>
          </a:p>
        </p:txBody>
      </p:sp>
      <p:sp>
        <p:nvSpPr>
          <p:cNvPr id="763977" name="Line 73">
            <a:extLst>
              <a:ext uri="{FF2B5EF4-FFF2-40B4-BE49-F238E27FC236}">
                <a16:creationId xmlns:a16="http://schemas.microsoft.com/office/drawing/2014/main" id="{2708489B-2E81-B54E-AC18-8B77E8FC2F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2875" y="2333625"/>
            <a:ext cx="0" cy="280987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3978" name="Line 74">
            <a:extLst>
              <a:ext uri="{FF2B5EF4-FFF2-40B4-BE49-F238E27FC236}">
                <a16:creationId xmlns:a16="http://schemas.microsoft.com/office/drawing/2014/main" id="{FF93DFE3-7BA8-ED4C-B683-1B45ACD4A9C7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969919" y="3415506"/>
            <a:ext cx="0" cy="34940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3979" name="Line 75">
            <a:extLst>
              <a:ext uri="{FF2B5EF4-FFF2-40B4-BE49-F238E27FC236}">
                <a16:creationId xmlns:a16="http://schemas.microsoft.com/office/drawing/2014/main" id="{174A38C4-B6F5-C84D-8511-1109412BF4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71938" y="5143500"/>
            <a:ext cx="1155700" cy="113347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63991" name="Group 87">
            <a:extLst>
              <a:ext uri="{FF2B5EF4-FFF2-40B4-BE49-F238E27FC236}">
                <a16:creationId xmlns:a16="http://schemas.microsoft.com/office/drawing/2014/main" id="{FE2CDAED-D4ED-4C43-B36D-C49C655FB7FF}"/>
              </a:ext>
            </a:extLst>
          </p:cNvPr>
          <p:cNvGrpSpPr>
            <a:grpSpLocks/>
          </p:cNvGrpSpPr>
          <p:nvPr/>
        </p:nvGrpSpPr>
        <p:grpSpPr bwMode="auto">
          <a:xfrm>
            <a:off x="6134100" y="3257550"/>
            <a:ext cx="1863725" cy="1749425"/>
            <a:chOff x="985" y="2117"/>
            <a:chExt cx="1201" cy="930"/>
          </a:xfrm>
        </p:grpSpPr>
        <p:sp>
          <p:nvSpPr>
            <p:cNvPr id="763992" name="AutoShape 88">
              <a:extLst>
                <a:ext uri="{FF2B5EF4-FFF2-40B4-BE49-F238E27FC236}">
                  <a16:creationId xmlns:a16="http://schemas.microsoft.com/office/drawing/2014/main" id="{D041E9B6-43E6-E84D-B84D-B2D457499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" y="2117"/>
              <a:ext cx="1201" cy="930"/>
            </a:xfrm>
            <a:prstGeom prst="cube">
              <a:avLst>
                <a:gd name="adj" fmla="val 25000"/>
              </a:avLst>
            </a:prstGeom>
            <a:solidFill>
              <a:srgbClr val="99CCFF">
                <a:alpha val="50000"/>
              </a:srgbClr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3993" name="Line 89">
              <a:extLst>
                <a:ext uri="{FF2B5EF4-FFF2-40B4-BE49-F238E27FC236}">
                  <a16:creationId xmlns:a16="http://schemas.microsoft.com/office/drawing/2014/main" id="{70F3C91D-067F-0A4E-ADB3-2B883C3331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28" y="2803"/>
              <a:ext cx="9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3994" name="Line 90">
              <a:extLst>
                <a:ext uri="{FF2B5EF4-FFF2-40B4-BE49-F238E27FC236}">
                  <a16:creationId xmlns:a16="http://schemas.microsoft.com/office/drawing/2014/main" id="{55A4CDF5-613A-4045-8F31-11E5731F10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8" y="2117"/>
              <a:ext cx="0" cy="6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3995" name="Line 91">
              <a:extLst>
                <a:ext uri="{FF2B5EF4-FFF2-40B4-BE49-F238E27FC236}">
                  <a16:creationId xmlns:a16="http://schemas.microsoft.com/office/drawing/2014/main" id="{3330E921-CB4B-7744-85AD-B4E1B7FEF0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5" y="2803"/>
              <a:ext cx="243" cy="2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763998" name="Group 94">
            <a:extLst>
              <a:ext uri="{FF2B5EF4-FFF2-40B4-BE49-F238E27FC236}">
                <a16:creationId xmlns:a16="http://schemas.microsoft.com/office/drawing/2014/main" id="{F31767AA-66E2-0C45-AFE5-BEE1A7A34BC2}"/>
              </a:ext>
            </a:extLst>
          </p:cNvPr>
          <p:cNvGrpSpPr>
            <a:grpSpLocks/>
          </p:cNvGrpSpPr>
          <p:nvPr/>
        </p:nvGrpSpPr>
        <p:grpSpPr bwMode="auto">
          <a:xfrm>
            <a:off x="4759325" y="5062538"/>
            <a:ext cx="1906588" cy="898525"/>
            <a:chOff x="985" y="2117"/>
            <a:chExt cx="1201" cy="930"/>
          </a:xfrm>
        </p:grpSpPr>
        <p:sp>
          <p:nvSpPr>
            <p:cNvPr id="763999" name="AutoShape 95">
              <a:extLst>
                <a:ext uri="{FF2B5EF4-FFF2-40B4-BE49-F238E27FC236}">
                  <a16:creationId xmlns:a16="http://schemas.microsoft.com/office/drawing/2014/main" id="{4A4348A4-106C-644F-9C77-6857CE586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" y="2117"/>
              <a:ext cx="1201" cy="930"/>
            </a:xfrm>
            <a:prstGeom prst="cube">
              <a:avLst>
                <a:gd name="adj" fmla="val 25000"/>
              </a:avLst>
            </a:prstGeom>
            <a:solidFill>
              <a:srgbClr val="CCFFCC">
                <a:alpha val="50000"/>
              </a:srgbClr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4000" name="Line 96">
              <a:extLst>
                <a:ext uri="{FF2B5EF4-FFF2-40B4-BE49-F238E27FC236}">
                  <a16:creationId xmlns:a16="http://schemas.microsoft.com/office/drawing/2014/main" id="{3E1005BE-7F77-1048-B02E-23D0397F3D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28" y="2803"/>
              <a:ext cx="9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4001" name="Line 97">
              <a:extLst>
                <a:ext uri="{FF2B5EF4-FFF2-40B4-BE49-F238E27FC236}">
                  <a16:creationId xmlns:a16="http://schemas.microsoft.com/office/drawing/2014/main" id="{D87B7231-E430-3642-A466-6AC00A515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8" y="2117"/>
              <a:ext cx="0" cy="6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4002" name="Line 98">
              <a:extLst>
                <a:ext uri="{FF2B5EF4-FFF2-40B4-BE49-F238E27FC236}">
                  <a16:creationId xmlns:a16="http://schemas.microsoft.com/office/drawing/2014/main" id="{0A5351A6-7F70-5441-8F95-C6F2722A6B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5" y="2803"/>
              <a:ext cx="243" cy="2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64003" name="Line 99">
            <a:extLst>
              <a:ext uri="{FF2B5EF4-FFF2-40B4-BE49-F238E27FC236}">
                <a16:creationId xmlns:a16="http://schemas.microsoft.com/office/drawing/2014/main" id="{8EF623D8-B405-C848-8B6E-9392CD4C5BF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40275" y="5291138"/>
            <a:ext cx="1919288" cy="427037"/>
          </a:xfrm>
          <a:prstGeom prst="line">
            <a:avLst/>
          </a:prstGeom>
          <a:noFill/>
          <a:ln w="50800">
            <a:solidFill>
              <a:srgbClr val="3399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3997" name="Line 93">
            <a:extLst>
              <a:ext uri="{FF2B5EF4-FFF2-40B4-BE49-F238E27FC236}">
                <a16:creationId xmlns:a16="http://schemas.microsoft.com/office/drawing/2014/main" id="{A46D7F0D-63A7-8441-A84C-0AF26DEA0ED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37325" y="3263900"/>
            <a:ext cx="1022350" cy="1722438"/>
          </a:xfrm>
          <a:prstGeom prst="line">
            <a:avLst/>
          </a:prstGeom>
          <a:noFill/>
          <a:ln w="5080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63984" name="Group 80">
            <a:extLst>
              <a:ext uri="{FF2B5EF4-FFF2-40B4-BE49-F238E27FC236}">
                <a16:creationId xmlns:a16="http://schemas.microsoft.com/office/drawing/2014/main" id="{BF404EBE-77AC-C141-946F-EB8E5F02B2AA}"/>
              </a:ext>
            </a:extLst>
          </p:cNvPr>
          <p:cNvGrpSpPr>
            <a:grpSpLocks/>
          </p:cNvGrpSpPr>
          <p:nvPr/>
        </p:nvGrpSpPr>
        <p:grpSpPr bwMode="auto">
          <a:xfrm>
            <a:off x="5481638" y="3889375"/>
            <a:ext cx="1635125" cy="904875"/>
            <a:chOff x="985" y="2117"/>
            <a:chExt cx="1201" cy="930"/>
          </a:xfrm>
        </p:grpSpPr>
        <p:sp>
          <p:nvSpPr>
            <p:cNvPr id="763974" name="AutoShape 70">
              <a:extLst>
                <a:ext uri="{FF2B5EF4-FFF2-40B4-BE49-F238E27FC236}">
                  <a16:creationId xmlns:a16="http://schemas.microsoft.com/office/drawing/2014/main" id="{21B2D273-727C-214F-8BE4-83787EC20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" y="2117"/>
              <a:ext cx="1201" cy="930"/>
            </a:xfrm>
            <a:prstGeom prst="cube">
              <a:avLst>
                <a:gd name="adj" fmla="val 25000"/>
              </a:avLst>
            </a:prstGeom>
            <a:solidFill>
              <a:srgbClr val="FFCC99">
                <a:alpha val="50000"/>
              </a:srgbClr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3981" name="Line 77">
              <a:extLst>
                <a:ext uri="{FF2B5EF4-FFF2-40B4-BE49-F238E27FC236}">
                  <a16:creationId xmlns:a16="http://schemas.microsoft.com/office/drawing/2014/main" id="{D56734B3-C3AE-EA41-88BD-8C4F5CB92F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28" y="2803"/>
              <a:ext cx="9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3982" name="Line 78">
              <a:extLst>
                <a:ext uri="{FF2B5EF4-FFF2-40B4-BE49-F238E27FC236}">
                  <a16:creationId xmlns:a16="http://schemas.microsoft.com/office/drawing/2014/main" id="{BF7E22DC-190B-4F4D-9B33-3F0675518F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8" y="2117"/>
              <a:ext cx="0" cy="6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3983" name="Line 79">
              <a:extLst>
                <a:ext uri="{FF2B5EF4-FFF2-40B4-BE49-F238E27FC236}">
                  <a16:creationId xmlns:a16="http://schemas.microsoft.com/office/drawing/2014/main" id="{735DE3E5-2AE3-8344-8381-921B6B204C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5" y="2803"/>
              <a:ext cx="243" cy="2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63990" name="Line 86">
            <a:extLst>
              <a:ext uri="{FF2B5EF4-FFF2-40B4-BE49-F238E27FC236}">
                <a16:creationId xmlns:a16="http://schemas.microsoft.com/office/drawing/2014/main" id="{F3B779C9-B7A7-2C42-9419-A928664796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1638" y="3889375"/>
            <a:ext cx="1635125" cy="904875"/>
          </a:xfrm>
          <a:prstGeom prst="line">
            <a:avLst/>
          </a:prstGeom>
          <a:noFill/>
          <a:ln w="508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63985" name="Group 81">
            <a:extLst>
              <a:ext uri="{FF2B5EF4-FFF2-40B4-BE49-F238E27FC236}">
                <a16:creationId xmlns:a16="http://schemas.microsoft.com/office/drawing/2014/main" id="{2D36650E-7287-A94D-8AA7-9C20E27B35A5}"/>
              </a:ext>
            </a:extLst>
          </p:cNvPr>
          <p:cNvGrpSpPr>
            <a:grpSpLocks/>
          </p:cNvGrpSpPr>
          <p:nvPr/>
        </p:nvGrpSpPr>
        <p:grpSpPr bwMode="auto">
          <a:xfrm>
            <a:off x="4760913" y="3270250"/>
            <a:ext cx="3254375" cy="2709863"/>
            <a:chOff x="985" y="2117"/>
            <a:chExt cx="1201" cy="930"/>
          </a:xfrm>
        </p:grpSpPr>
        <p:sp>
          <p:nvSpPr>
            <p:cNvPr id="763986" name="AutoShape 82">
              <a:extLst>
                <a:ext uri="{FF2B5EF4-FFF2-40B4-BE49-F238E27FC236}">
                  <a16:creationId xmlns:a16="http://schemas.microsoft.com/office/drawing/2014/main" id="{FBF7BB3F-C378-AD4E-B874-17E41E554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" y="2117"/>
              <a:ext cx="1201" cy="930"/>
            </a:xfrm>
            <a:prstGeom prst="cube">
              <a:avLst>
                <a:gd name="adj" fmla="val 25000"/>
              </a:avLst>
            </a:prstGeom>
            <a:noFill/>
            <a:ln w="50800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3987" name="Line 83">
              <a:extLst>
                <a:ext uri="{FF2B5EF4-FFF2-40B4-BE49-F238E27FC236}">
                  <a16:creationId xmlns:a16="http://schemas.microsoft.com/office/drawing/2014/main" id="{54508202-E36C-104A-A132-D83CC5D09A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28" y="2803"/>
              <a:ext cx="958" cy="0"/>
            </a:xfrm>
            <a:prstGeom prst="line">
              <a:avLst/>
            </a:prstGeom>
            <a:noFill/>
            <a:ln w="50800" cap="rnd">
              <a:solidFill>
                <a:srgbClr val="FFFF00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3988" name="Line 84">
              <a:extLst>
                <a:ext uri="{FF2B5EF4-FFF2-40B4-BE49-F238E27FC236}">
                  <a16:creationId xmlns:a16="http://schemas.microsoft.com/office/drawing/2014/main" id="{7D518120-31FD-7E4B-B852-29240D4A87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8" y="2117"/>
              <a:ext cx="0" cy="686"/>
            </a:xfrm>
            <a:prstGeom prst="line">
              <a:avLst/>
            </a:prstGeom>
            <a:noFill/>
            <a:ln w="50800" cap="rnd">
              <a:solidFill>
                <a:srgbClr val="FFFF00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3989" name="Line 85">
              <a:extLst>
                <a:ext uri="{FF2B5EF4-FFF2-40B4-BE49-F238E27FC236}">
                  <a16:creationId xmlns:a16="http://schemas.microsoft.com/office/drawing/2014/main" id="{CC41F872-D1FC-CA4A-B582-3BE4AF3362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5" y="2803"/>
              <a:ext cx="243" cy="244"/>
            </a:xfrm>
            <a:prstGeom prst="line">
              <a:avLst/>
            </a:prstGeom>
            <a:noFill/>
            <a:ln w="50800" cap="rnd">
              <a:solidFill>
                <a:srgbClr val="FFFF00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64004" name="Rectangle 100">
            <a:extLst>
              <a:ext uri="{FF2B5EF4-FFF2-40B4-BE49-F238E27FC236}">
                <a16:creationId xmlns:a16="http://schemas.microsoft.com/office/drawing/2014/main" id="{A480EE52-60F4-FF45-9257-7FA9DC50C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2546350"/>
            <a:ext cx="4809773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 dirty="0">
                <a:solidFill>
                  <a:srgbClr val="081BFF"/>
                </a:solidFill>
                <a:latin typeface="+mn-lt"/>
              </a:rPr>
              <a:t>3D R-tree </a:t>
            </a:r>
            <a:r>
              <a:rPr lang="en-US" altLang="de-DE" sz="2200" dirty="0">
                <a:latin typeface="+mn-lt"/>
              </a:rPr>
              <a:t>can be used to index MBRs </a:t>
            </a:r>
          </a:p>
        </p:txBody>
      </p:sp>
      <p:sp>
        <p:nvSpPr>
          <p:cNvPr id="764005" name="Rectangle 101">
            <a:extLst>
              <a:ext uri="{FF2B5EF4-FFF2-40B4-BE49-F238E27FC236}">
                <a16:creationId xmlns:a16="http://schemas.microsoft.com/office/drawing/2014/main" id="{AD85D9FB-DD31-2741-9E7B-54E31982D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3716338"/>
            <a:ext cx="4302125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 dirty="0">
                <a:latin typeface="+mn-lt"/>
              </a:rPr>
              <a:t>Technique simple and easy to implement 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 dirty="0">
                <a:latin typeface="+mn-lt"/>
              </a:rPr>
              <a:t>Does not scale well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 dirty="0">
                <a:latin typeface="+mn-lt"/>
              </a:rPr>
              <a:t>Does not provide efficient query support for snapshot queries</a:t>
            </a:r>
            <a:br>
              <a:rPr lang="en-US" altLang="de-DE" sz="2200" dirty="0">
                <a:latin typeface="+mn-lt"/>
              </a:rPr>
            </a:br>
            <a:r>
              <a:rPr lang="en-US" altLang="de-DE" sz="2200" dirty="0">
                <a:latin typeface="+mn-lt"/>
              </a:rPr>
              <a:t>(aka timestamp queries)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altLang="de-DE" sz="2200" dirty="0">
              <a:latin typeface="+mn-lt"/>
            </a:endParaRPr>
          </a:p>
        </p:txBody>
      </p:sp>
      <p:sp>
        <p:nvSpPr>
          <p:cNvPr id="764007" name="Text Box 103">
            <a:extLst>
              <a:ext uri="{FF2B5EF4-FFF2-40B4-BE49-F238E27FC236}">
                <a16:creationId xmlns:a16="http://schemas.microsoft.com/office/drawing/2014/main" id="{F19C958E-E517-C14F-85B9-DE6B891A1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3825" y="2254250"/>
            <a:ext cx="1649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600"/>
              <a:t>Time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9AADC7-B9FD-D745-A5D1-A6B57C3C06FF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34" name="Slide Number Placeholder 3">
            <a:extLst>
              <a:ext uri="{FF2B5EF4-FFF2-40B4-BE49-F238E27FC236}">
                <a16:creationId xmlns:a16="http://schemas.microsoft.com/office/drawing/2014/main" id="{8D0F1F0E-FAB2-4342-A507-A96DA83DD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516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6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6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3907" grpId="0" build="p"/>
      <p:bldP spid="764004" grpId="0"/>
      <p:bldP spid="76400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88" name="Freeform 12">
            <a:extLst>
              <a:ext uri="{FF2B5EF4-FFF2-40B4-BE49-F238E27FC236}">
                <a16:creationId xmlns:a16="http://schemas.microsoft.com/office/drawing/2014/main" id="{2CA875DD-A6D9-6D44-A5E2-3717CFAA42FB}"/>
              </a:ext>
            </a:extLst>
          </p:cNvPr>
          <p:cNvSpPr>
            <a:spLocks/>
          </p:cNvSpPr>
          <p:nvPr/>
        </p:nvSpPr>
        <p:spPr bwMode="auto">
          <a:xfrm>
            <a:off x="2560638" y="2252663"/>
            <a:ext cx="4471987" cy="1204912"/>
          </a:xfrm>
          <a:custGeom>
            <a:avLst/>
            <a:gdLst>
              <a:gd name="T0" fmla="*/ 0 w 3119"/>
              <a:gd name="T1" fmla="*/ 228 h 1052"/>
              <a:gd name="T2" fmla="*/ 939 w 3119"/>
              <a:gd name="T3" fmla="*/ 42 h 1052"/>
              <a:gd name="T4" fmla="*/ 1958 w 3119"/>
              <a:gd name="T5" fmla="*/ 7 h 1052"/>
              <a:gd name="T6" fmla="*/ 2410 w 3119"/>
              <a:gd name="T7" fmla="*/ 24 h 1052"/>
              <a:gd name="T8" fmla="*/ 2809 w 3119"/>
              <a:gd name="T9" fmla="*/ 166 h 1052"/>
              <a:gd name="T10" fmla="*/ 2951 w 3119"/>
              <a:gd name="T11" fmla="*/ 255 h 1052"/>
              <a:gd name="T12" fmla="*/ 3092 w 3119"/>
              <a:gd name="T13" fmla="*/ 441 h 1052"/>
              <a:gd name="T14" fmla="*/ 3101 w 3119"/>
              <a:gd name="T15" fmla="*/ 476 h 1052"/>
              <a:gd name="T16" fmla="*/ 3119 w 3119"/>
              <a:gd name="T17" fmla="*/ 530 h 1052"/>
              <a:gd name="T18" fmla="*/ 3101 w 3119"/>
              <a:gd name="T19" fmla="*/ 609 h 1052"/>
              <a:gd name="T20" fmla="*/ 2375 w 3119"/>
              <a:gd name="T21" fmla="*/ 946 h 1052"/>
              <a:gd name="T22" fmla="*/ 1949 w 3119"/>
              <a:gd name="T23" fmla="*/ 1052 h 1052"/>
              <a:gd name="T24" fmla="*/ 673 w 3119"/>
              <a:gd name="T25" fmla="*/ 1008 h 1052"/>
              <a:gd name="T26" fmla="*/ 514 w 3119"/>
              <a:gd name="T27" fmla="*/ 946 h 1052"/>
              <a:gd name="T28" fmla="*/ 372 w 3119"/>
              <a:gd name="T29" fmla="*/ 857 h 1052"/>
              <a:gd name="T30" fmla="*/ 266 w 3119"/>
              <a:gd name="T31" fmla="*/ 769 h 1052"/>
              <a:gd name="T32" fmla="*/ 221 w 3119"/>
              <a:gd name="T33" fmla="*/ 725 h 1052"/>
              <a:gd name="T34" fmla="*/ 106 w 3119"/>
              <a:gd name="T35" fmla="*/ 574 h 1052"/>
              <a:gd name="T36" fmla="*/ 0 w 3119"/>
              <a:gd name="T37" fmla="*/ 228 h 1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119" h="1052">
                <a:moveTo>
                  <a:pt x="0" y="228"/>
                </a:moveTo>
                <a:cubicBezTo>
                  <a:pt x="220" y="8"/>
                  <a:pt x="676" y="47"/>
                  <a:pt x="939" y="42"/>
                </a:cubicBezTo>
                <a:cubicBezTo>
                  <a:pt x="1310" y="24"/>
                  <a:pt x="1517" y="12"/>
                  <a:pt x="1958" y="7"/>
                </a:cubicBezTo>
                <a:cubicBezTo>
                  <a:pt x="2097" y="10"/>
                  <a:pt x="2263" y="0"/>
                  <a:pt x="2410" y="24"/>
                </a:cubicBezTo>
                <a:cubicBezTo>
                  <a:pt x="2547" y="46"/>
                  <a:pt x="2686" y="106"/>
                  <a:pt x="2809" y="166"/>
                </a:cubicBezTo>
                <a:cubicBezTo>
                  <a:pt x="2855" y="189"/>
                  <a:pt x="2919" y="212"/>
                  <a:pt x="2951" y="255"/>
                </a:cubicBezTo>
                <a:cubicBezTo>
                  <a:pt x="2998" y="318"/>
                  <a:pt x="3051" y="375"/>
                  <a:pt x="3092" y="441"/>
                </a:cubicBezTo>
                <a:cubicBezTo>
                  <a:pt x="3095" y="453"/>
                  <a:pt x="3098" y="464"/>
                  <a:pt x="3101" y="476"/>
                </a:cubicBezTo>
                <a:cubicBezTo>
                  <a:pt x="3107" y="494"/>
                  <a:pt x="3119" y="530"/>
                  <a:pt x="3119" y="530"/>
                </a:cubicBezTo>
                <a:cubicBezTo>
                  <a:pt x="3113" y="556"/>
                  <a:pt x="3111" y="584"/>
                  <a:pt x="3101" y="609"/>
                </a:cubicBezTo>
                <a:cubicBezTo>
                  <a:pt x="2982" y="896"/>
                  <a:pt x="2630" y="890"/>
                  <a:pt x="2375" y="946"/>
                </a:cubicBezTo>
                <a:cubicBezTo>
                  <a:pt x="2235" y="1016"/>
                  <a:pt x="2104" y="1039"/>
                  <a:pt x="1949" y="1052"/>
                </a:cubicBezTo>
                <a:cubicBezTo>
                  <a:pt x="1397" y="1043"/>
                  <a:pt x="1121" y="1038"/>
                  <a:pt x="673" y="1008"/>
                </a:cubicBezTo>
                <a:cubicBezTo>
                  <a:pt x="623" y="988"/>
                  <a:pt x="567" y="960"/>
                  <a:pt x="514" y="946"/>
                </a:cubicBezTo>
                <a:cubicBezTo>
                  <a:pt x="470" y="913"/>
                  <a:pt x="413" y="896"/>
                  <a:pt x="372" y="857"/>
                </a:cubicBezTo>
                <a:cubicBezTo>
                  <a:pt x="339" y="825"/>
                  <a:pt x="303" y="795"/>
                  <a:pt x="266" y="769"/>
                </a:cubicBezTo>
                <a:cubicBezTo>
                  <a:pt x="201" y="671"/>
                  <a:pt x="298" y="809"/>
                  <a:pt x="221" y="725"/>
                </a:cubicBezTo>
                <a:cubicBezTo>
                  <a:pt x="179" y="679"/>
                  <a:pt x="144" y="623"/>
                  <a:pt x="106" y="574"/>
                </a:cubicBezTo>
                <a:cubicBezTo>
                  <a:pt x="43" y="493"/>
                  <a:pt x="13" y="328"/>
                  <a:pt x="0" y="228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3778" name="Rectangle 2">
            <a:extLst>
              <a:ext uri="{FF2B5EF4-FFF2-40B4-BE49-F238E27FC236}">
                <a16:creationId xmlns:a16="http://schemas.microsoft.com/office/drawing/2014/main" id="{AF5A04CF-E4ED-B14E-8A5A-BE0F7E0B6A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04" y="260648"/>
            <a:ext cx="9036496" cy="703262"/>
          </a:xfrm>
        </p:spPr>
        <p:txBody>
          <a:bodyPr/>
          <a:lstStyle/>
          <a:p>
            <a:r>
              <a:rPr lang="en-US" altLang="de-DE" dirty="0"/>
              <a:t>Querying Uncertain Data </a:t>
            </a:r>
            <a:r>
              <a:rPr lang="en-US" altLang="de-DE" dirty="0">
                <a:solidFill>
                  <a:srgbClr val="000099"/>
                </a:solidFill>
              </a:rPr>
              <a:t>Uncertain Keywords (Cont.)</a:t>
            </a:r>
          </a:p>
        </p:txBody>
      </p:sp>
      <p:sp>
        <p:nvSpPr>
          <p:cNvPr id="843779" name="Rectangle 3">
            <a:extLst>
              <a:ext uri="{FF2B5EF4-FFF2-40B4-BE49-F238E27FC236}">
                <a16:creationId xmlns:a16="http://schemas.microsoft.com/office/drawing/2014/main" id="{EFFDD4F0-0E9F-9447-894C-A4D3D97B3E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7688" y="4421188"/>
            <a:ext cx="7942262" cy="503237"/>
          </a:xfrm>
        </p:spPr>
        <p:txBody>
          <a:bodyPr/>
          <a:lstStyle/>
          <a:p>
            <a:r>
              <a:rPr lang="en-US" altLang="de-DE" sz="2400" i="1" dirty="0"/>
              <a:t>Object O is </a:t>
            </a:r>
            <a:r>
              <a:rPr lang="en-US" altLang="de-DE" sz="2400" i="1" dirty="0">
                <a:solidFill>
                  <a:srgbClr val="081BFF"/>
                </a:solidFill>
              </a:rPr>
              <a:t>definitely always </a:t>
            </a:r>
            <a:r>
              <a:rPr lang="en-US" altLang="de-DE" sz="2400" i="1" dirty="0"/>
              <a:t>in Q</a:t>
            </a:r>
            <a:r>
              <a:rPr lang="en-US" altLang="de-DE" sz="2400" i="1" baseline="-25000" dirty="0"/>
              <a:t>1</a:t>
            </a:r>
          </a:p>
        </p:txBody>
      </p:sp>
      <p:sp>
        <p:nvSpPr>
          <p:cNvPr id="843782" name="Line 6">
            <a:extLst>
              <a:ext uri="{FF2B5EF4-FFF2-40B4-BE49-F238E27FC236}">
                <a16:creationId xmlns:a16="http://schemas.microsoft.com/office/drawing/2014/main" id="{AEACD800-E265-CA4D-8B57-617B0779B3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94038" y="2868613"/>
            <a:ext cx="3405187" cy="1587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3785" name="Oval 9">
            <a:extLst>
              <a:ext uri="{FF2B5EF4-FFF2-40B4-BE49-F238E27FC236}">
                <a16:creationId xmlns:a16="http://schemas.microsoft.com/office/drawing/2014/main" id="{3956CAF0-AE31-CF49-AE26-64A8022F52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37313" y="2789238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3786" name="Oval 10">
            <a:extLst>
              <a:ext uri="{FF2B5EF4-FFF2-40B4-BE49-F238E27FC236}">
                <a16:creationId xmlns:a16="http://schemas.microsoft.com/office/drawing/2014/main" id="{10E1DD63-9486-EF4F-9E6F-B5110E9A1F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43238" y="2798763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843801" name="Group 25">
            <a:extLst>
              <a:ext uri="{FF2B5EF4-FFF2-40B4-BE49-F238E27FC236}">
                <a16:creationId xmlns:a16="http://schemas.microsoft.com/office/drawing/2014/main" id="{8B285574-EA60-6F48-8321-FA52A330071E}"/>
              </a:ext>
            </a:extLst>
          </p:cNvPr>
          <p:cNvGrpSpPr>
            <a:grpSpLocks/>
          </p:cNvGrpSpPr>
          <p:nvPr/>
        </p:nvGrpSpPr>
        <p:grpSpPr bwMode="auto">
          <a:xfrm>
            <a:off x="1479550" y="1538288"/>
            <a:ext cx="6572250" cy="2705100"/>
            <a:chOff x="932" y="969"/>
            <a:chExt cx="4140" cy="1704"/>
          </a:xfrm>
        </p:grpSpPr>
        <p:sp>
          <p:nvSpPr>
            <p:cNvPr id="843789" name="Rectangle 13">
              <a:extLst>
                <a:ext uri="{FF2B5EF4-FFF2-40B4-BE49-F238E27FC236}">
                  <a16:creationId xmlns:a16="http://schemas.microsoft.com/office/drawing/2014/main" id="{7C0BA483-8007-F346-B831-899B42A9F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" y="969"/>
              <a:ext cx="4140" cy="1704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43793" name="Text Box 17">
              <a:extLst>
                <a:ext uri="{FF2B5EF4-FFF2-40B4-BE49-F238E27FC236}">
                  <a16:creationId xmlns:a16="http://schemas.microsoft.com/office/drawing/2014/main" id="{15A8AD56-9E93-F844-B668-9B332E01D5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" y="2399"/>
              <a:ext cx="3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2000" i="1"/>
                <a:t>Q</a:t>
              </a:r>
              <a:r>
                <a:rPr lang="en-US" altLang="de-DE" sz="2000" i="1" baseline="-25000"/>
                <a:t>1</a:t>
              </a:r>
            </a:p>
          </p:txBody>
        </p:sp>
      </p:grpSp>
      <p:grpSp>
        <p:nvGrpSpPr>
          <p:cNvPr id="843802" name="Group 26">
            <a:extLst>
              <a:ext uri="{FF2B5EF4-FFF2-40B4-BE49-F238E27FC236}">
                <a16:creationId xmlns:a16="http://schemas.microsoft.com/office/drawing/2014/main" id="{2295629A-DA1B-F545-A1EA-C6B631C20C42}"/>
              </a:ext>
            </a:extLst>
          </p:cNvPr>
          <p:cNvGrpSpPr>
            <a:grpSpLocks/>
          </p:cNvGrpSpPr>
          <p:nvPr/>
        </p:nvGrpSpPr>
        <p:grpSpPr bwMode="auto">
          <a:xfrm>
            <a:off x="2074863" y="1860550"/>
            <a:ext cx="5268912" cy="1103313"/>
            <a:chOff x="1307" y="1172"/>
            <a:chExt cx="3319" cy="500"/>
          </a:xfrm>
        </p:grpSpPr>
        <p:sp>
          <p:nvSpPr>
            <p:cNvPr id="843792" name="Rectangle 16">
              <a:extLst>
                <a:ext uri="{FF2B5EF4-FFF2-40B4-BE49-F238E27FC236}">
                  <a16:creationId xmlns:a16="http://schemas.microsoft.com/office/drawing/2014/main" id="{3F917F82-9B8C-CF40-9E65-819CD4DEB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1203"/>
              <a:ext cx="3288" cy="469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43794" name="Text Box 18">
              <a:extLst>
                <a:ext uri="{FF2B5EF4-FFF2-40B4-BE49-F238E27FC236}">
                  <a16:creationId xmlns:a16="http://schemas.microsoft.com/office/drawing/2014/main" id="{3275622D-3273-2C44-A422-8E321D33E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7" y="1172"/>
              <a:ext cx="399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2000" i="1"/>
                <a:t>Q</a:t>
              </a:r>
              <a:r>
                <a:rPr lang="en-US" altLang="de-DE" sz="2000" i="1" baseline="-25000"/>
                <a:t>2</a:t>
              </a:r>
            </a:p>
          </p:txBody>
        </p:sp>
      </p:grpSp>
      <p:grpSp>
        <p:nvGrpSpPr>
          <p:cNvPr id="843803" name="Group 27">
            <a:extLst>
              <a:ext uri="{FF2B5EF4-FFF2-40B4-BE49-F238E27FC236}">
                <a16:creationId xmlns:a16="http://schemas.microsoft.com/office/drawing/2014/main" id="{0B446EC5-E448-CA4B-85BD-0FADBC32708E}"/>
              </a:ext>
            </a:extLst>
          </p:cNvPr>
          <p:cNvGrpSpPr>
            <a:grpSpLocks/>
          </p:cNvGrpSpPr>
          <p:nvPr/>
        </p:nvGrpSpPr>
        <p:grpSpPr bwMode="auto">
          <a:xfrm>
            <a:off x="3300413" y="1825625"/>
            <a:ext cx="808037" cy="2095500"/>
            <a:chOff x="2079" y="1150"/>
            <a:chExt cx="509" cy="1320"/>
          </a:xfrm>
        </p:grpSpPr>
        <p:sp>
          <p:nvSpPr>
            <p:cNvPr id="843790" name="Rectangle 14">
              <a:extLst>
                <a:ext uri="{FF2B5EF4-FFF2-40B4-BE49-F238E27FC236}">
                  <a16:creationId xmlns:a16="http://schemas.microsoft.com/office/drawing/2014/main" id="{D838E1DB-9E15-8343-B5AF-BDA6E2594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1150"/>
              <a:ext cx="479" cy="132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43795" name="Text Box 19">
              <a:extLst>
                <a:ext uri="{FF2B5EF4-FFF2-40B4-BE49-F238E27FC236}">
                  <a16:creationId xmlns:a16="http://schemas.microsoft.com/office/drawing/2014/main" id="{3402D098-0DB3-644A-95A2-A5A6C4EA10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9" y="2210"/>
              <a:ext cx="3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2000" i="1"/>
                <a:t>Q</a:t>
              </a:r>
              <a:r>
                <a:rPr lang="en-US" altLang="de-DE" sz="2000" i="1" baseline="-25000"/>
                <a:t>3</a:t>
              </a:r>
            </a:p>
          </p:txBody>
        </p:sp>
      </p:grpSp>
      <p:grpSp>
        <p:nvGrpSpPr>
          <p:cNvPr id="843804" name="Group 28">
            <a:extLst>
              <a:ext uri="{FF2B5EF4-FFF2-40B4-BE49-F238E27FC236}">
                <a16:creationId xmlns:a16="http://schemas.microsoft.com/office/drawing/2014/main" id="{C87DC26E-C584-6F42-A68F-213D2B31F7DC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174750"/>
            <a:ext cx="946150" cy="1960563"/>
            <a:chOff x="3312" y="740"/>
            <a:chExt cx="596" cy="1235"/>
          </a:xfrm>
        </p:grpSpPr>
        <p:sp>
          <p:nvSpPr>
            <p:cNvPr id="843791" name="Rectangle 15">
              <a:extLst>
                <a:ext uri="{FF2B5EF4-FFF2-40B4-BE49-F238E27FC236}">
                  <a16:creationId xmlns:a16="http://schemas.microsoft.com/office/drawing/2014/main" id="{EE7009E8-E1A8-3E45-B473-D6942AC56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" y="814"/>
              <a:ext cx="576" cy="1161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43796" name="Text Box 20">
              <a:extLst>
                <a:ext uri="{FF2B5EF4-FFF2-40B4-BE49-F238E27FC236}">
                  <a16:creationId xmlns:a16="http://schemas.microsoft.com/office/drawing/2014/main" id="{435DC22C-AF30-6A4C-8A09-9FA463913A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740"/>
              <a:ext cx="3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2000" i="1"/>
                <a:t>Q</a:t>
              </a:r>
              <a:r>
                <a:rPr lang="en-US" altLang="de-DE" sz="2000" i="1" baseline="-25000"/>
                <a:t>4</a:t>
              </a:r>
            </a:p>
          </p:txBody>
        </p:sp>
      </p:grpSp>
      <p:sp>
        <p:nvSpPr>
          <p:cNvPr id="843797" name="Text Box 21">
            <a:extLst>
              <a:ext uri="{FF2B5EF4-FFF2-40B4-BE49-F238E27FC236}">
                <a16:creationId xmlns:a16="http://schemas.microsoft.com/office/drawing/2014/main" id="{9AB00364-C69F-AE4C-972D-54272873F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2651125"/>
            <a:ext cx="633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i="1"/>
              <a:t>O</a:t>
            </a:r>
            <a:endParaRPr lang="en-US" altLang="de-DE" sz="2000" i="1" baseline="-25000"/>
          </a:p>
        </p:txBody>
      </p:sp>
      <p:sp>
        <p:nvSpPr>
          <p:cNvPr id="843798" name="Rectangle 22">
            <a:extLst>
              <a:ext uri="{FF2B5EF4-FFF2-40B4-BE49-F238E27FC236}">
                <a16:creationId xmlns:a16="http://schemas.microsoft.com/office/drawing/2014/main" id="{708500D1-CD66-EE42-AC3F-F2D253E2C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3" y="4910138"/>
            <a:ext cx="794226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2400" i="1" dirty="0">
                <a:latin typeface="+mn-lt"/>
              </a:rPr>
              <a:t>Object O is </a:t>
            </a:r>
            <a:r>
              <a:rPr lang="en-US" altLang="de-DE" sz="2400" i="1" dirty="0">
                <a:solidFill>
                  <a:srgbClr val="081BFF"/>
                </a:solidFill>
                <a:latin typeface="+mn-lt"/>
              </a:rPr>
              <a:t>possibly always </a:t>
            </a:r>
            <a:r>
              <a:rPr lang="en-US" altLang="de-DE" sz="2400" i="1" dirty="0">
                <a:latin typeface="+mn-lt"/>
              </a:rPr>
              <a:t>in Q</a:t>
            </a:r>
            <a:r>
              <a:rPr lang="en-US" altLang="de-DE" sz="2400" i="1" baseline="-25000" dirty="0">
                <a:latin typeface="+mn-lt"/>
              </a:rPr>
              <a:t>2</a:t>
            </a:r>
          </a:p>
        </p:txBody>
      </p:sp>
      <p:sp>
        <p:nvSpPr>
          <p:cNvPr id="843799" name="Rectangle 23">
            <a:extLst>
              <a:ext uri="{FF2B5EF4-FFF2-40B4-BE49-F238E27FC236}">
                <a16:creationId xmlns:a16="http://schemas.microsoft.com/office/drawing/2014/main" id="{890BA739-1731-474E-8C6C-87657B6FA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3" y="5400675"/>
            <a:ext cx="794226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2400" i="1" dirty="0">
                <a:latin typeface="+mn-lt"/>
              </a:rPr>
              <a:t>Object O is </a:t>
            </a:r>
            <a:r>
              <a:rPr lang="en-US" altLang="de-DE" sz="2400" i="1" dirty="0">
                <a:solidFill>
                  <a:srgbClr val="081BFF"/>
                </a:solidFill>
                <a:latin typeface="+mn-lt"/>
              </a:rPr>
              <a:t>definitely sometimes </a:t>
            </a:r>
            <a:r>
              <a:rPr lang="en-US" altLang="de-DE" sz="2400" i="1" dirty="0">
                <a:latin typeface="+mn-lt"/>
              </a:rPr>
              <a:t>in Q</a:t>
            </a:r>
            <a:r>
              <a:rPr lang="en-US" altLang="de-DE" sz="2400" i="1" baseline="-25000" dirty="0">
                <a:latin typeface="+mn-lt"/>
              </a:rPr>
              <a:t>3</a:t>
            </a:r>
          </a:p>
        </p:txBody>
      </p:sp>
      <p:sp>
        <p:nvSpPr>
          <p:cNvPr id="843800" name="Rectangle 24">
            <a:extLst>
              <a:ext uri="{FF2B5EF4-FFF2-40B4-BE49-F238E27FC236}">
                <a16:creationId xmlns:a16="http://schemas.microsoft.com/office/drawing/2014/main" id="{A1AF6EDD-5E1D-914C-9FA3-6452E2848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838825"/>
            <a:ext cx="794226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2400" i="1" dirty="0">
                <a:latin typeface="+mn-lt"/>
              </a:rPr>
              <a:t>Object O is </a:t>
            </a:r>
            <a:r>
              <a:rPr lang="en-US" altLang="de-DE" sz="2400" i="1" dirty="0">
                <a:solidFill>
                  <a:srgbClr val="081BFF"/>
                </a:solidFill>
                <a:latin typeface="+mn-lt"/>
              </a:rPr>
              <a:t>possibly sometimes </a:t>
            </a:r>
            <a:r>
              <a:rPr lang="en-US" altLang="de-DE" sz="2400" i="1" dirty="0">
                <a:latin typeface="+mn-lt"/>
              </a:rPr>
              <a:t>in Q</a:t>
            </a:r>
            <a:r>
              <a:rPr lang="en-US" altLang="de-DE" sz="2400" i="1" baseline="-25000" dirty="0">
                <a:latin typeface="+mn-lt"/>
              </a:rPr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46BDC0-4AD7-2B46-8CFC-38C5FBA948B5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EDA4E303-5A06-4141-A24A-2FCD71BEF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605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4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84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438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84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438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84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8437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84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8438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84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8437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84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779" grpId="0" build="p"/>
      <p:bldP spid="843779" grpId="1" build="p"/>
      <p:bldP spid="843798" grpId="0"/>
      <p:bldP spid="843798" grpId="1"/>
      <p:bldP spid="843799" grpId="0"/>
      <p:bldP spid="843799" grpId="1"/>
      <p:bldP spid="84380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>
            <a:extLst>
              <a:ext uri="{FF2B5EF4-FFF2-40B4-BE49-F238E27FC236}">
                <a16:creationId xmlns:a16="http://schemas.microsoft.com/office/drawing/2014/main" id="{8CF0A2F7-E228-EC4B-8519-D2A1CFFAB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782" y="277019"/>
            <a:ext cx="8110537" cy="703262"/>
          </a:xfrm>
        </p:spPr>
        <p:txBody>
          <a:bodyPr/>
          <a:lstStyle/>
          <a:p>
            <a:r>
              <a:rPr lang="en-US" altLang="de-DE" dirty="0"/>
              <a:t>Querying Uncertain Data </a:t>
            </a:r>
            <a:r>
              <a:rPr lang="en-US" altLang="de-DE" dirty="0">
                <a:solidFill>
                  <a:srgbClr val="000099"/>
                </a:solidFill>
              </a:rPr>
              <a:t>Probabilistic Queries</a:t>
            </a:r>
          </a:p>
        </p:txBody>
      </p:sp>
      <p:sp>
        <p:nvSpPr>
          <p:cNvPr id="839683" name="Rectangle 3">
            <a:extLst>
              <a:ext uri="{FF2B5EF4-FFF2-40B4-BE49-F238E27FC236}">
                <a16:creationId xmlns:a16="http://schemas.microsoft.com/office/drawing/2014/main" id="{23E49964-AA23-A045-9261-01BC460363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sz="2400"/>
              <a:t>With each query answer, associate a probability that this answer is true</a:t>
            </a:r>
          </a:p>
          <a:p>
            <a:endParaRPr lang="en-US" altLang="de-DE" sz="2400"/>
          </a:p>
          <a:p>
            <a:r>
              <a:rPr lang="en-US" altLang="de-DE" sz="2400"/>
              <a:t>The answer set of a query Q is represented as a set of tuples &lt;ID, p&gt; where ID is the tuple identifier and p is the probability that the object ID belongs to the answer set of Q</a:t>
            </a:r>
          </a:p>
          <a:p>
            <a:endParaRPr lang="en-US" altLang="de-DE" sz="2400"/>
          </a:p>
          <a:p>
            <a:r>
              <a:rPr lang="en-US" altLang="de-DE" sz="2400"/>
              <a:t>Assumptions:</a:t>
            </a:r>
          </a:p>
          <a:p>
            <a:pPr lvl="1"/>
            <a:r>
              <a:rPr lang="en-US" altLang="de-DE" sz="2400"/>
              <a:t>Objects can lie anywhere uniformly within their uncertainty region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5FEC40-433F-0A41-90A8-677BFF7A9036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D8F0DAC-411B-3B40-9AD5-FC92E5BEB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67480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38" name="Freeform 14">
            <a:extLst>
              <a:ext uri="{FF2B5EF4-FFF2-40B4-BE49-F238E27FC236}">
                <a16:creationId xmlns:a16="http://schemas.microsoft.com/office/drawing/2014/main" id="{CDD0A412-B63A-7D44-96B9-BDEFDB4154A7}"/>
              </a:ext>
            </a:extLst>
          </p:cNvPr>
          <p:cNvSpPr>
            <a:spLocks/>
          </p:cNvSpPr>
          <p:nvPr/>
        </p:nvSpPr>
        <p:spPr bwMode="auto">
          <a:xfrm>
            <a:off x="998538" y="1716088"/>
            <a:ext cx="1182687" cy="1163637"/>
          </a:xfrm>
          <a:custGeom>
            <a:avLst/>
            <a:gdLst>
              <a:gd name="T0" fmla="*/ 89 w 745"/>
              <a:gd name="T1" fmla="*/ 61 h 733"/>
              <a:gd name="T2" fmla="*/ 284 w 745"/>
              <a:gd name="T3" fmla="*/ 35 h 733"/>
              <a:gd name="T4" fmla="*/ 550 w 745"/>
              <a:gd name="T5" fmla="*/ 88 h 733"/>
              <a:gd name="T6" fmla="*/ 621 w 745"/>
              <a:gd name="T7" fmla="*/ 168 h 733"/>
              <a:gd name="T8" fmla="*/ 647 w 745"/>
              <a:gd name="T9" fmla="*/ 194 h 733"/>
              <a:gd name="T10" fmla="*/ 709 w 745"/>
              <a:gd name="T11" fmla="*/ 327 h 733"/>
              <a:gd name="T12" fmla="*/ 727 w 745"/>
              <a:gd name="T13" fmla="*/ 380 h 733"/>
              <a:gd name="T14" fmla="*/ 745 w 745"/>
              <a:gd name="T15" fmla="*/ 451 h 733"/>
              <a:gd name="T16" fmla="*/ 736 w 745"/>
              <a:gd name="T17" fmla="*/ 593 h 733"/>
              <a:gd name="T18" fmla="*/ 576 w 745"/>
              <a:gd name="T19" fmla="*/ 708 h 733"/>
              <a:gd name="T20" fmla="*/ 169 w 745"/>
              <a:gd name="T21" fmla="*/ 637 h 733"/>
              <a:gd name="T22" fmla="*/ 98 w 745"/>
              <a:gd name="T23" fmla="*/ 558 h 733"/>
              <a:gd name="T24" fmla="*/ 27 w 745"/>
              <a:gd name="T25" fmla="*/ 407 h 733"/>
              <a:gd name="T26" fmla="*/ 9 w 745"/>
              <a:gd name="T27" fmla="*/ 354 h 733"/>
              <a:gd name="T28" fmla="*/ 0 w 745"/>
              <a:gd name="T29" fmla="*/ 327 h 733"/>
              <a:gd name="T30" fmla="*/ 89 w 745"/>
              <a:gd name="T31" fmla="*/ 61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45" h="733">
                <a:moveTo>
                  <a:pt x="89" y="61"/>
                </a:moveTo>
                <a:cubicBezTo>
                  <a:pt x="182" y="0"/>
                  <a:pt x="121" y="25"/>
                  <a:pt x="284" y="35"/>
                </a:cubicBezTo>
                <a:cubicBezTo>
                  <a:pt x="373" y="51"/>
                  <a:pt x="464" y="59"/>
                  <a:pt x="550" y="88"/>
                </a:cubicBezTo>
                <a:cubicBezTo>
                  <a:pt x="591" y="117"/>
                  <a:pt x="593" y="129"/>
                  <a:pt x="621" y="168"/>
                </a:cubicBezTo>
                <a:cubicBezTo>
                  <a:pt x="628" y="178"/>
                  <a:pt x="639" y="185"/>
                  <a:pt x="647" y="194"/>
                </a:cubicBezTo>
                <a:cubicBezTo>
                  <a:pt x="678" y="232"/>
                  <a:pt x="693" y="282"/>
                  <a:pt x="709" y="327"/>
                </a:cubicBezTo>
                <a:cubicBezTo>
                  <a:pt x="715" y="345"/>
                  <a:pt x="721" y="362"/>
                  <a:pt x="727" y="380"/>
                </a:cubicBezTo>
                <a:cubicBezTo>
                  <a:pt x="735" y="403"/>
                  <a:pt x="745" y="451"/>
                  <a:pt x="745" y="451"/>
                </a:cubicBezTo>
                <a:cubicBezTo>
                  <a:pt x="742" y="498"/>
                  <a:pt x="741" y="546"/>
                  <a:pt x="736" y="593"/>
                </a:cubicBezTo>
                <a:cubicBezTo>
                  <a:pt x="728" y="665"/>
                  <a:pt x="632" y="689"/>
                  <a:pt x="576" y="708"/>
                </a:cubicBezTo>
                <a:cubicBezTo>
                  <a:pt x="236" y="698"/>
                  <a:pt x="355" y="733"/>
                  <a:pt x="169" y="637"/>
                </a:cubicBezTo>
                <a:cubicBezTo>
                  <a:pt x="149" y="608"/>
                  <a:pt x="98" y="558"/>
                  <a:pt x="98" y="558"/>
                </a:cubicBezTo>
                <a:cubicBezTo>
                  <a:pt x="81" y="506"/>
                  <a:pt x="49" y="457"/>
                  <a:pt x="27" y="407"/>
                </a:cubicBezTo>
                <a:cubicBezTo>
                  <a:pt x="19" y="390"/>
                  <a:pt x="15" y="372"/>
                  <a:pt x="9" y="354"/>
                </a:cubicBezTo>
                <a:cubicBezTo>
                  <a:pt x="6" y="345"/>
                  <a:pt x="0" y="327"/>
                  <a:pt x="0" y="327"/>
                </a:cubicBezTo>
                <a:cubicBezTo>
                  <a:pt x="10" y="185"/>
                  <a:pt x="0" y="150"/>
                  <a:pt x="89" y="6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5839" name="Freeform 15">
            <a:extLst>
              <a:ext uri="{FF2B5EF4-FFF2-40B4-BE49-F238E27FC236}">
                <a16:creationId xmlns:a16="http://schemas.microsoft.com/office/drawing/2014/main" id="{0AF4AE7A-1DF6-5747-91BD-827F28E3313F}"/>
              </a:ext>
            </a:extLst>
          </p:cNvPr>
          <p:cNvSpPr>
            <a:spLocks/>
          </p:cNvSpPr>
          <p:nvPr/>
        </p:nvSpPr>
        <p:spPr bwMode="auto">
          <a:xfrm>
            <a:off x="3729038" y="1433513"/>
            <a:ext cx="1146175" cy="885825"/>
          </a:xfrm>
          <a:custGeom>
            <a:avLst/>
            <a:gdLst>
              <a:gd name="T0" fmla="*/ 132 w 722"/>
              <a:gd name="T1" fmla="*/ 27 h 558"/>
              <a:gd name="T2" fmla="*/ 248 w 722"/>
              <a:gd name="T3" fmla="*/ 0 h 558"/>
              <a:gd name="T4" fmla="*/ 354 w 722"/>
              <a:gd name="T5" fmla="*/ 18 h 558"/>
              <a:gd name="T6" fmla="*/ 487 w 722"/>
              <a:gd name="T7" fmla="*/ 80 h 558"/>
              <a:gd name="T8" fmla="*/ 575 w 722"/>
              <a:gd name="T9" fmla="*/ 142 h 558"/>
              <a:gd name="T10" fmla="*/ 655 w 722"/>
              <a:gd name="T11" fmla="*/ 239 h 558"/>
              <a:gd name="T12" fmla="*/ 717 w 722"/>
              <a:gd name="T13" fmla="*/ 399 h 558"/>
              <a:gd name="T14" fmla="*/ 646 w 722"/>
              <a:gd name="T15" fmla="*/ 532 h 558"/>
              <a:gd name="T16" fmla="*/ 496 w 722"/>
              <a:gd name="T17" fmla="*/ 558 h 558"/>
              <a:gd name="T18" fmla="*/ 318 w 722"/>
              <a:gd name="T19" fmla="*/ 550 h 558"/>
              <a:gd name="T20" fmla="*/ 194 w 722"/>
              <a:gd name="T21" fmla="*/ 496 h 558"/>
              <a:gd name="T22" fmla="*/ 115 w 722"/>
              <a:gd name="T23" fmla="*/ 426 h 558"/>
              <a:gd name="T24" fmla="*/ 8 w 722"/>
              <a:gd name="T25" fmla="*/ 186 h 558"/>
              <a:gd name="T26" fmla="*/ 35 w 722"/>
              <a:gd name="T27" fmla="*/ 53 h 558"/>
              <a:gd name="T28" fmla="*/ 132 w 722"/>
              <a:gd name="T29" fmla="*/ 27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2" h="558">
                <a:moveTo>
                  <a:pt x="132" y="27"/>
                </a:moveTo>
                <a:cubicBezTo>
                  <a:pt x="173" y="20"/>
                  <a:pt x="209" y="13"/>
                  <a:pt x="248" y="0"/>
                </a:cubicBezTo>
                <a:cubicBezTo>
                  <a:pt x="263" y="2"/>
                  <a:pt x="331" y="8"/>
                  <a:pt x="354" y="18"/>
                </a:cubicBezTo>
                <a:cubicBezTo>
                  <a:pt x="399" y="38"/>
                  <a:pt x="438" y="68"/>
                  <a:pt x="487" y="80"/>
                </a:cubicBezTo>
                <a:cubicBezTo>
                  <a:pt x="518" y="102"/>
                  <a:pt x="551" y="111"/>
                  <a:pt x="575" y="142"/>
                </a:cubicBezTo>
                <a:cubicBezTo>
                  <a:pt x="606" y="182"/>
                  <a:pt x="615" y="213"/>
                  <a:pt x="655" y="239"/>
                </a:cubicBezTo>
                <a:cubicBezTo>
                  <a:pt x="689" y="290"/>
                  <a:pt x="702" y="341"/>
                  <a:pt x="717" y="399"/>
                </a:cubicBezTo>
                <a:cubicBezTo>
                  <a:pt x="709" y="489"/>
                  <a:pt x="722" y="503"/>
                  <a:pt x="646" y="532"/>
                </a:cubicBezTo>
                <a:cubicBezTo>
                  <a:pt x="599" y="550"/>
                  <a:pt x="496" y="558"/>
                  <a:pt x="496" y="558"/>
                </a:cubicBezTo>
                <a:cubicBezTo>
                  <a:pt x="437" y="555"/>
                  <a:pt x="377" y="555"/>
                  <a:pt x="318" y="550"/>
                </a:cubicBezTo>
                <a:cubicBezTo>
                  <a:pt x="275" y="546"/>
                  <a:pt x="236" y="510"/>
                  <a:pt x="194" y="496"/>
                </a:cubicBezTo>
                <a:cubicBezTo>
                  <a:pt x="169" y="471"/>
                  <a:pt x="137" y="454"/>
                  <a:pt x="115" y="426"/>
                </a:cubicBezTo>
                <a:cubicBezTo>
                  <a:pt x="56" y="353"/>
                  <a:pt x="26" y="277"/>
                  <a:pt x="8" y="186"/>
                </a:cubicBezTo>
                <a:cubicBezTo>
                  <a:pt x="10" y="160"/>
                  <a:pt x="0" y="82"/>
                  <a:pt x="35" y="53"/>
                </a:cubicBezTo>
                <a:cubicBezTo>
                  <a:pt x="47" y="44"/>
                  <a:pt x="165" y="27"/>
                  <a:pt x="132" y="27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5840" name="Freeform 16">
            <a:extLst>
              <a:ext uri="{FF2B5EF4-FFF2-40B4-BE49-F238E27FC236}">
                <a16:creationId xmlns:a16="http://schemas.microsoft.com/office/drawing/2014/main" id="{95178B8A-45BB-074F-A2CE-A6964EFB50EA}"/>
              </a:ext>
            </a:extLst>
          </p:cNvPr>
          <p:cNvSpPr>
            <a:spLocks/>
          </p:cNvSpPr>
          <p:nvPr/>
        </p:nvSpPr>
        <p:spPr bwMode="auto">
          <a:xfrm>
            <a:off x="4432300" y="2697163"/>
            <a:ext cx="1285875" cy="436562"/>
          </a:xfrm>
          <a:custGeom>
            <a:avLst/>
            <a:gdLst>
              <a:gd name="T0" fmla="*/ 132 w 722"/>
              <a:gd name="T1" fmla="*/ 27 h 558"/>
              <a:gd name="T2" fmla="*/ 248 w 722"/>
              <a:gd name="T3" fmla="*/ 0 h 558"/>
              <a:gd name="T4" fmla="*/ 354 w 722"/>
              <a:gd name="T5" fmla="*/ 18 h 558"/>
              <a:gd name="T6" fmla="*/ 487 w 722"/>
              <a:gd name="T7" fmla="*/ 80 h 558"/>
              <a:gd name="T8" fmla="*/ 575 w 722"/>
              <a:gd name="T9" fmla="*/ 142 h 558"/>
              <a:gd name="T10" fmla="*/ 655 w 722"/>
              <a:gd name="T11" fmla="*/ 239 h 558"/>
              <a:gd name="T12" fmla="*/ 717 w 722"/>
              <a:gd name="T13" fmla="*/ 399 h 558"/>
              <a:gd name="T14" fmla="*/ 646 w 722"/>
              <a:gd name="T15" fmla="*/ 532 h 558"/>
              <a:gd name="T16" fmla="*/ 496 w 722"/>
              <a:gd name="T17" fmla="*/ 558 h 558"/>
              <a:gd name="T18" fmla="*/ 318 w 722"/>
              <a:gd name="T19" fmla="*/ 550 h 558"/>
              <a:gd name="T20" fmla="*/ 194 w 722"/>
              <a:gd name="T21" fmla="*/ 496 h 558"/>
              <a:gd name="T22" fmla="*/ 115 w 722"/>
              <a:gd name="T23" fmla="*/ 426 h 558"/>
              <a:gd name="T24" fmla="*/ 8 w 722"/>
              <a:gd name="T25" fmla="*/ 186 h 558"/>
              <a:gd name="T26" fmla="*/ 35 w 722"/>
              <a:gd name="T27" fmla="*/ 53 h 558"/>
              <a:gd name="T28" fmla="*/ 132 w 722"/>
              <a:gd name="T29" fmla="*/ 27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2" h="558">
                <a:moveTo>
                  <a:pt x="132" y="27"/>
                </a:moveTo>
                <a:cubicBezTo>
                  <a:pt x="173" y="20"/>
                  <a:pt x="209" y="13"/>
                  <a:pt x="248" y="0"/>
                </a:cubicBezTo>
                <a:cubicBezTo>
                  <a:pt x="263" y="2"/>
                  <a:pt x="331" y="8"/>
                  <a:pt x="354" y="18"/>
                </a:cubicBezTo>
                <a:cubicBezTo>
                  <a:pt x="399" y="38"/>
                  <a:pt x="438" y="68"/>
                  <a:pt x="487" y="80"/>
                </a:cubicBezTo>
                <a:cubicBezTo>
                  <a:pt x="518" y="102"/>
                  <a:pt x="551" y="111"/>
                  <a:pt x="575" y="142"/>
                </a:cubicBezTo>
                <a:cubicBezTo>
                  <a:pt x="606" y="182"/>
                  <a:pt x="615" y="213"/>
                  <a:pt x="655" y="239"/>
                </a:cubicBezTo>
                <a:cubicBezTo>
                  <a:pt x="689" y="290"/>
                  <a:pt x="702" y="341"/>
                  <a:pt x="717" y="399"/>
                </a:cubicBezTo>
                <a:cubicBezTo>
                  <a:pt x="709" y="489"/>
                  <a:pt x="722" y="503"/>
                  <a:pt x="646" y="532"/>
                </a:cubicBezTo>
                <a:cubicBezTo>
                  <a:pt x="599" y="550"/>
                  <a:pt x="496" y="558"/>
                  <a:pt x="496" y="558"/>
                </a:cubicBezTo>
                <a:cubicBezTo>
                  <a:pt x="437" y="555"/>
                  <a:pt x="377" y="555"/>
                  <a:pt x="318" y="550"/>
                </a:cubicBezTo>
                <a:cubicBezTo>
                  <a:pt x="275" y="546"/>
                  <a:pt x="236" y="510"/>
                  <a:pt x="194" y="496"/>
                </a:cubicBezTo>
                <a:cubicBezTo>
                  <a:pt x="169" y="471"/>
                  <a:pt x="137" y="454"/>
                  <a:pt x="115" y="426"/>
                </a:cubicBezTo>
                <a:cubicBezTo>
                  <a:pt x="56" y="353"/>
                  <a:pt x="26" y="277"/>
                  <a:pt x="8" y="186"/>
                </a:cubicBezTo>
                <a:cubicBezTo>
                  <a:pt x="10" y="160"/>
                  <a:pt x="0" y="82"/>
                  <a:pt x="35" y="53"/>
                </a:cubicBezTo>
                <a:cubicBezTo>
                  <a:pt x="47" y="44"/>
                  <a:pt x="165" y="27"/>
                  <a:pt x="132" y="27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5841" name="Freeform 17">
            <a:extLst>
              <a:ext uri="{FF2B5EF4-FFF2-40B4-BE49-F238E27FC236}">
                <a16:creationId xmlns:a16="http://schemas.microsoft.com/office/drawing/2014/main" id="{99383E18-1CC3-AF4B-A004-C3F4DD2FDEA3}"/>
              </a:ext>
            </a:extLst>
          </p:cNvPr>
          <p:cNvSpPr>
            <a:spLocks/>
          </p:cNvSpPr>
          <p:nvPr/>
        </p:nvSpPr>
        <p:spPr bwMode="auto">
          <a:xfrm>
            <a:off x="3514725" y="3016250"/>
            <a:ext cx="1285875" cy="1098550"/>
          </a:xfrm>
          <a:custGeom>
            <a:avLst/>
            <a:gdLst>
              <a:gd name="T0" fmla="*/ 132 w 722"/>
              <a:gd name="T1" fmla="*/ 27 h 558"/>
              <a:gd name="T2" fmla="*/ 248 w 722"/>
              <a:gd name="T3" fmla="*/ 0 h 558"/>
              <a:gd name="T4" fmla="*/ 354 w 722"/>
              <a:gd name="T5" fmla="*/ 18 h 558"/>
              <a:gd name="T6" fmla="*/ 487 w 722"/>
              <a:gd name="T7" fmla="*/ 80 h 558"/>
              <a:gd name="T8" fmla="*/ 575 w 722"/>
              <a:gd name="T9" fmla="*/ 142 h 558"/>
              <a:gd name="T10" fmla="*/ 655 w 722"/>
              <a:gd name="T11" fmla="*/ 239 h 558"/>
              <a:gd name="T12" fmla="*/ 717 w 722"/>
              <a:gd name="T13" fmla="*/ 399 h 558"/>
              <a:gd name="T14" fmla="*/ 646 w 722"/>
              <a:gd name="T15" fmla="*/ 532 h 558"/>
              <a:gd name="T16" fmla="*/ 496 w 722"/>
              <a:gd name="T17" fmla="*/ 558 h 558"/>
              <a:gd name="T18" fmla="*/ 318 w 722"/>
              <a:gd name="T19" fmla="*/ 550 h 558"/>
              <a:gd name="T20" fmla="*/ 194 w 722"/>
              <a:gd name="T21" fmla="*/ 496 h 558"/>
              <a:gd name="T22" fmla="*/ 115 w 722"/>
              <a:gd name="T23" fmla="*/ 426 h 558"/>
              <a:gd name="T24" fmla="*/ 8 w 722"/>
              <a:gd name="T25" fmla="*/ 186 h 558"/>
              <a:gd name="T26" fmla="*/ 35 w 722"/>
              <a:gd name="T27" fmla="*/ 53 h 558"/>
              <a:gd name="T28" fmla="*/ 132 w 722"/>
              <a:gd name="T29" fmla="*/ 27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2" h="558">
                <a:moveTo>
                  <a:pt x="132" y="27"/>
                </a:moveTo>
                <a:cubicBezTo>
                  <a:pt x="173" y="20"/>
                  <a:pt x="209" y="13"/>
                  <a:pt x="248" y="0"/>
                </a:cubicBezTo>
                <a:cubicBezTo>
                  <a:pt x="263" y="2"/>
                  <a:pt x="331" y="8"/>
                  <a:pt x="354" y="18"/>
                </a:cubicBezTo>
                <a:cubicBezTo>
                  <a:pt x="399" y="38"/>
                  <a:pt x="438" y="68"/>
                  <a:pt x="487" y="80"/>
                </a:cubicBezTo>
                <a:cubicBezTo>
                  <a:pt x="518" y="102"/>
                  <a:pt x="551" y="111"/>
                  <a:pt x="575" y="142"/>
                </a:cubicBezTo>
                <a:cubicBezTo>
                  <a:pt x="606" y="182"/>
                  <a:pt x="615" y="213"/>
                  <a:pt x="655" y="239"/>
                </a:cubicBezTo>
                <a:cubicBezTo>
                  <a:pt x="689" y="290"/>
                  <a:pt x="702" y="341"/>
                  <a:pt x="717" y="399"/>
                </a:cubicBezTo>
                <a:cubicBezTo>
                  <a:pt x="709" y="489"/>
                  <a:pt x="722" y="503"/>
                  <a:pt x="646" y="532"/>
                </a:cubicBezTo>
                <a:cubicBezTo>
                  <a:pt x="599" y="550"/>
                  <a:pt x="496" y="558"/>
                  <a:pt x="496" y="558"/>
                </a:cubicBezTo>
                <a:cubicBezTo>
                  <a:pt x="437" y="555"/>
                  <a:pt x="377" y="555"/>
                  <a:pt x="318" y="550"/>
                </a:cubicBezTo>
                <a:cubicBezTo>
                  <a:pt x="275" y="546"/>
                  <a:pt x="236" y="510"/>
                  <a:pt x="194" y="496"/>
                </a:cubicBezTo>
                <a:cubicBezTo>
                  <a:pt x="169" y="471"/>
                  <a:pt x="137" y="454"/>
                  <a:pt x="115" y="426"/>
                </a:cubicBezTo>
                <a:cubicBezTo>
                  <a:pt x="56" y="353"/>
                  <a:pt x="26" y="277"/>
                  <a:pt x="8" y="186"/>
                </a:cubicBezTo>
                <a:cubicBezTo>
                  <a:pt x="10" y="160"/>
                  <a:pt x="0" y="82"/>
                  <a:pt x="35" y="53"/>
                </a:cubicBezTo>
                <a:cubicBezTo>
                  <a:pt x="47" y="44"/>
                  <a:pt x="165" y="27"/>
                  <a:pt x="132" y="27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5842" name="Freeform 18">
            <a:extLst>
              <a:ext uri="{FF2B5EF4-FFF2-40B4-BE49-F238E27FC236}">
                <a16:creationId xmlns:a16="http://schemas.microsoft.com/office/drawing/2014/main" id="{279F944D-D8FA-2A42-BF18-FC9E3D3FAB33}"/>
              </a:ext>
            </a:extLst>
          </p:cNvPr>
          <p:cNvSpPr>
            <a:spLocks/>
          </p:cNvSpPr>
          <p:nvPr/>
        </p:nvSpPr>
        <p:spPr bwMode="auto">
          <a:xfrm>
            <a:off x="6356350" y="2608263"/>
            <a:ext cx="1285875" cy="1084262"/>
          </a:xfrm>
          <a:custGeom>
            <a:avLst/>
            <a:gdLst>
              <a:gd name="T0" fmla="*/ 132 w 722"/>
              <a:gd name="T1" fmla="*/ 27 h 558"/>
              <a:gd name="T2" fmla="*/ 248 w 722"/>
              <a:gd name="T3" fmla="*/ 0 h 558"/>
              <a:gd name="T4" fmla="*/ 354 w 722"/>
              <a:gd name="T5" fmla="*/ 18 h 558"/>
              <a:gd name="T6" fmla="*/ 487 w 722"/>
              <a:gd name="T7" fmla="*/ 80 h 558"/>
              <a:gd name="T8" fmla="*/ 575 w 722"/>
              <a:gd name="T9" fmla="*/ 142 h 558"/>
              <a:gd name="T10" fmla="*/ 655 w 722"/>
              <a:gd name="T11" fmla="*/ 239 h 558"/>
              <a:gd name="T12" fmla="*/ 717 w 722"/>
              <a:gd name="T13" fmla="*/ 399 h 558"/>
              <a:gd name="T14" fmla="*/ 646 w 722"/>
              <a:gd name="T15" fmla="*/ 532 h 558"/>
              <a:gd name="T16" fmla="*/ 496 w 722"/>
              <a:gd name="T17" fmla="*/ 558 h 558"/>
              <a:gd name="T18" fmla="*/ 318 w 722"/>
              <a:gd name="T19" fmla="*/ 550 h 558"/>
              <a:gd name="T20" fmla="*/ 194 w 722"/>
              <a:gd name="T21" fmla="*/ 496 h 558"/>
              <a:gd name="T22" fmla="*/ 115 w 722"/>
              <a:gd name="T23" fmla="*/ 426 h 558"/>
              <a:gd name="T24" fmla="*/ 8 w 722"/>
              <a:gd name="T25" fmla="*/ 186 h 558"/>
              <a:gd name="T26" fmla="*/ 35 w 722"/>
              <a:gd name="T27" fmla="*/ 53 h 558"/>
              <a:gd name="T28" fmla="*/ 132 w 722"/>
              <a:gd name="T29" fmla="*/ 27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2" h="558">
                <a:moveTo>
                  <a:pt x="132" y="27"/>
                </a:moveTo>
                <a:cubicBezTo>
                  <a:pt x="173" y="20"/>
                  <a:pt x="209" y="13"/>
                  <a:pt x="248" y="0"/>
                </a:cubicBezTo>
                <a:cubicBezTo>
                  <a:pt x="263" y="2"/>
                  <a:pt x="331" y="8"/>
                  <a:pt x="354" y="18"/>
                </a:cubicBezTo>
                <a:cubicBezTo>
                  <a:pt x="399" y="38"/>
                  <a:pt x="438" y="68"/>
                  <a:pt x="487" y="80"/>
                </a:cubicBezTo>
                <a:cubicBezTo>
                  <a:pt x="518" y="102"/>
                  <a:pt x="551" y="111"/>
                  <a:pt x="575" y="142"/>
                </a:cubicBezTo>
                <a:cubicBezTo>
                  <a:pt x="606" y="182"/>
                  <a:pt x="615" y="213"/>
                  <a:pt x="655" y="239"/>
                </a:cubicBezTo>
                <a:cubicBezTo>
                  <a:pt x="689" y="290"/>
                  <a:pt x="702" y="341"/>
                  <a:pt x="717" y="399"/>
                </a:cubicBezTo>
                <a:cubicBezTo>
                  <a:pt x="709" y="489"/>
                  <a:pt x="722" y="503"/>
                  <a:pt x="646" y="532"/>
                </a:cubicBezTo>
                <a:cubicBezTo>
                  <a:pt x="599" y="550"/>
                  <a:pt x="496" y="558"/>
                  <a:pt x="496" y="558"/>
                </a:cubicBezTo>
                <a:cubicBezTo>
                  <a:pt x="437" y="555"/>
                  <a:pt x="377" y="555"/>
                  <a:pt x="318" y="550"/>
                </a:cubicBezTo>
                <a:cubicBezTo>
                  <a:pt x="275" y="546"/>
                  <a:pt x="236" y="510"/>
                  <a:pt x="194" y="496"/>
                </a:cubicBezTo>
                <a:cubicBezTo>
                  <a:pt x="169" y="471"/>
                  <a:pt x="137" y="454"/>
                  <a:pt x="115" y="426"/>
                </a:cubicBezTo>
                <a:cubicBezTo>
                  <a:pt x="56" y="353"/>
                  <a:pt x="26" y="277"/>
                  <a:pt x="8" y="186"/>
                </a:cubicBezTo>
                <a:cubicBezTo>
                  <a:pt x="10" y="160"/>
                  <a:pt x="0" y="82"/>
                  <a:pt x="35" y="53"/>
                </a:cubicBezTo>
                <a:cubicBezTo>
                  <a:pt x="47" y="44"/>
                  <a:pt x="165" y="27"/>
                  <a:pt x="132" y="27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5843" name="Freeform 19">
            <a:extLst>
              <a:ext uri="{FF2B5EF4-FFF2-40B4-BE49-F238E27FC236}">
                <a16:creationId xmlns:a16="http://schemas.microsoft.com/office/drawing/2014/main" id="{500B51C8-A4D4-794B-B2E7-03C98315DB6B}"/>
              </a:ext>
            </a:extLst>
          </p:cNvPr>
          <p:cNvSpPr>
            <a:spLocks/>
          </p:cNvSpPr>
          <p:nvPr/>
        </p:nvSpPr>
        <p:spPr bwMode="auto">
          <a:xfrm>
            <a:off x="5427663" y="1722438"/>
            <a:ext cx="933450" cy="549275"/>
          </a:xfrm>
          <a:custGeom>
            <a:avLst/>
            <a:gdLst>
              <a:gd name="T0" fmla="*/ 132 w 722"/>
              <a:gd name="T1" fmla="*/ 27 h 558"/>
              <a:gd name="T2" fmla="*/ 248 w 722"/>
              <a:gd name="T3" fmla="*/ 0 h 558"/>
              <a:gd name="T4" fmla="*/ 354 w 722"/>
              <a:gd name="T5" fmla="*/ 18 h 558"/>
              <a:gd name="T6" fmla="*/ 487 w 722"/>
              <a:gd name="T7" fmla="*/ 80 h 558"/>
              <a:gd name="T8" fmla="*/ 575 w 722"/>
              <a:gd name="T9" fmla="*/ 142 h 558"/>
              <a:gd name="T10" fmla="*/ 655 w 722"/>
              <a:gd name="T11" fmla="*/ 239 h 558"/>
              <a:gd name="T12" fmla="*/ 717 w 722"/>
              <a:gd name="T13" fmla="*/ 399 h 558"/>
              <a:gd name="T14" fmla="*/ 646 w 722"/>
              <a:gd name="T15" fmla="*/ 532 h 558"/>
              <a:gd name="T16" fmla="*/ 496 w 722"/>
              <a:gd name="T17" fmla="*/ 558 h 558"/>
              <a:gd name="T18" fmla="*/ 318 w 722"/>
              <a:gd name="T19" fmla="*/ 550 h 558"/>
              <a:gd name="T20" fmla="*/ 194 w 722"/>
              <a:gd name="T21" fmla="*/ 496 h 558"/>
              <a:gd name="T22" fmla="*/ 115 w 722"/>
              <a:gd name="T23" fmla="*/ 426 h 558"/>
              <a:gd name="T24" fmla="*/ 8 w 722"/>
              <a:gd name="T25" fmla="*/ 186 h 558"/>
              <a:gd name="T26" fmla="*/ 35 w 722"/>
              <a:gd name="T27" fmla="*/ 53 h 558"/>
              <a:gd name="T28" fmla="*/ 132 w 722"/>
              <a:gd name="T29" fmla="*/ 27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2" h="558">
                <a:moveTo>
                  <a:pt x="132" y="27"/>
                </a:moveTo>
                <a:cubicBezTo>
                  <a:pt x="173" y="20"/>
                  <a:pt x="209" y="13"/>
                  <a:pt x="248" y="0"/>
                </a:cubicBezTo>
                <a:cubicBezTo>
                  <a:pt x="263" y="2"/>
                  <a:pt x="331" y="8"/>
                  <a:pt x="354" y="18"/>
                </a:cubicBezTo>
                <a:cubicBezTo>
                  <a:pt x="399" y="38"/>
                  <a:pt x="438" y="68"/>
                  <a:pt x="487" y="80"/>
                </a:cubicBezTo>
                <a:cubicBezTo>
                  <a:pt x="518" y="102"/>
                  <a:pt x="551" y="111"/>
                  <a:pt x="575" y="142"/>
                </a:cubicBezTo>
                <a:cubicBezTo>
                  <a:pt x="606" y="182"/>
                  <a:pt x="615" y="213"/>
                  <a:pt x="655" y="239"/>
                </a:cubicBezTo>
                <a:cubicBezTo>
                  <a:pt x="689" y="290"/>
                  <a:pt x="702" y="341"/>
                  <a:pt x="717" y="399"/>
                </a:cubicBezTo>
                <a:cubicBezTo>
                  <a:pt x="709" y="489"/>
                  <a:pt x="722" y="503"/>
                  <a:pt x="646" y="532"/>
                </a:cubicBezTo>
                <a:cubicBezTo>
                  <a:pt x="599" y="550"/>
                  <a:pt x="496" y="558"/>
                  <a:pt x="496" y="558"/>
                </a:cubicBezTo>
                <a:cubicBezTo>
                  <a:pt x="437" y="555"/>
                  <a:pt x="377" y="555"/>
                  <a:pt x="318" y="550"/>
                </a:cubicBezTo>
                <a:cubicBezTo>
                  <a:pt x="275" y="546"/>
                  <a:pt x="236" y="510"/>
                  <a:pt x="194" y="496"/>
                </a:cubicBezTo>
                <a:cubicBezTo>
                  <a:pt x="169" y="471"/>
                  <a:pt x="137" y="454"/>
                  <a:pt x="115" y="426"/>
                </a:cubicBezTo>
                <a:cubicBezTo>
                  <a:pt x="56" y="353"/>
                  <a:pt x="26" y="277"/>
                  <a:pt x="8" y="186"/>
                </a:cubicBezTo>
                <a:cubicBezTo>
                  <a:pt x="10" y="160"/>
                  <a:pt x="0" y="82"/>
                  <a:pt x="35" y="53"/>
                </a:cubicBezTo>
                <a:cubicBezTo>
                  <a:pt x="47" y="44"/>
                  <a:pt x="165" y="27"/>
                  <a:pt x="132" y="27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5826" name="Rectangle 2">
            <a:extLst>
              <a:ext uri="{FF2B5EF4-FFF2-40B4-BE49-F238E27FC236}">
                <a16:creationId xmlns:a16="http://schemas.microsoft.com/office/drawing/2014/main" id="{436B5B5F-C219-1B4C-91AF-0AAFC628E9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496" y="277813"/>
            <a:ext cx="9145015" cy="703262"/>
          </a:xfrm>
        </p:spPr>
        <p:txBody>
          <a:bodyPr/>
          <a:lstStyle/>
          <a:p>
            <a:r>
              <a:rPr lang="en-US" altLang="de-DE" dirty="0"/>
              <a:t>Querying Uncertain Data </a:t>
            </a:r>
            <a:r>
              <a:rPr lang="en-US" altLang="de-DE" dirty="0">
                <a:solidFill>
                  <a:srgbClr val="000099"/>
                </a:solidFill>
              </a:rPr>
              <a:t>Probabilistic Range Queries</a:t>
            </a:r>
          </a:p>
        </p:txBody>
      </p:sp>
      <p:sp>
        <p:nvSpPr>
          <p:cNvPr id="845827" name="Rectangle 3">
            <a:extLst>
              <a:ext uri="{FF2B5EF4-FFF2-40B4-BE49-F238E27FC236}">
                <a16:creationId xmlns:a16="http://schemas.microsoft.com/office/drawing/2014/main" id="{887CE0C6-964E-894D-BD73-79583FFAFC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2138" y="3962400"/>
            <a:ext cx="7942262" cy="869950"/>
          </a:xfrm>
        </p:spPr>
        <p:txBody>
          <a:bodyPr/>
          <a:lstStyle/>
          <a:p>
            <a:r>
              <a:rPr lang="en-US" altLang="de-DE" sz="2400"/>
              <a:t>Query Answer:</a:t>
            </a:r>
          </a:p>
          <a:p>
            <a:pPr lvl="1"/>
            <a:r>
              <a:rPr lang="en-US" altLang="de-DE" sz="2200"/>
              <a:t>(B, 50%)</a:t>
            </a:r>
          </a:p>
          <a:p>
            <a:pPr lvl="1"/>
            <a:r>
              <a:rPr lang="en-US" altLang="de-DE" sz="2200"/>
              <a:t>(C, 90%)</a:t>
            </a:r>
          </a:p>
          <a:p>
            <a:pPr lvl="1"/>
            <a:r>
              <a:rPr lang="en-US" altLang="de-DE" sz="2200"/>
              <a:t>D</a:t>
            </a:r>
          </a:p>
          <a:p>
            <a:pPr lvl="1"/>
            <a:r>
              <a:rPr lang="en-US" altLang="de-DE" sz="2200"/>
              <a:t>E</a:t>
            </a:r>
          </a:p>
          <a:p>
            <a:pPr lvl="1"/>
            <a:r>
              <a:rPr lang="en-US" altLang="de-DE" sz="2200"/>
              <a:t>(F, 30%)</a:t>
            </a:r>
          </a:p>
        </p:txBody>
      </p:sp>
      <p:sp>
        <p:nvSpPr>
          <p:cNvPr id="845828" name="Oval 4">
            <a:extLst>
              <a:ext uri="{FF2B5EF4-FFF2-40B4-BE49-F238E27FC236}">
                <a16:creationId xmlns:a16="http://schemas.microsoft.com/office/drawing/2014/main" id="{6CBEB551-B1E4-7A4C-A674-67C50BA083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43725" y="2803525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5829" name="Oval 5">
            <a:extLst>
              <a:ext uri="{FF2B5EF4-FFF2-40B4-BE49-F238E27FC236}">
                <a16:creationId xmlns:a16="http://schemas.microsoft.com/office/drawing/2014/main" id="{9A4CE696-2AC1-204D-A7FF-CFD6BC6EAB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0988" y="2322513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5830" name="Oval 6">
            <a:extLst>
              <a:ext uri="{FF2B5EF4-FFF2-40B4-BE49-F238E27FC236}">
                <a16:creationId xmlns:a16="http://schemas.microsoft.com/office/drawing/2014/main" id="{D0638625-CF02-E643-A71C-EFD4D79A21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83263" y="2036763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5831" name="Oval 7">
            <a:extLst>
              <a:ext uri="{FF2B5EF4-FFF2-40B4-BE49-F238E27FC236}">
                <a16:creationId xmlns:a16="http://schemas.microsoft.com/office/drawing/2014/main" id="{E7121426-3C7E-E144-A5C5-9C3F3D60EF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54538" y="3862388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5832" name="Oval 8">
            <a:extLst>
              <a:ext uri="{FF2B5EF4-FFF2-40B4-BE49-F238E27FC236}">
                <a16:creationId xmlns:a16="http://schemas.microsoft.com/office/drawing/2014/main" id="{0D1147EA-DB12-7B4B-B36A-C3B3A6004F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00525" y="1790700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5833" name="Oval 9">
            <a:extLst>
              <a:ext uri="{FF2B5EF4-FFF2-40B4-BE49-F238E27FC236}">
                <a16:creationId xmlns:a16="http://schemas.microsoft.com/office/drawing/2014/main" id="{FCE145E3-C6E8-214D-B982-E27DEA83BA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70475" y="2897188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5845" name="Rectangle 21">
            <a:extLst>
              <a:ext uri="{FF2B5EF4-FFF2-40B4-BE49-F238E27FC236}">
                <a16:creationId xmlns:a16="http://schemas.microsoft.com/office/drawing/2014/main" id="{103F17ED-192B-9648-B16C-28BF90B36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900" y="1574800"/>
            <a:ext cx="3841750" cy="19986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5846" name="Text Box 22">
            <a:extLst>
              <a:ext uri="{FF2B5EF4-FFF2-40B4-BE49-F238E27FC236}">
                <a16:creationId xmlns:a16="http://schemas.microsoft.com/office/drawing/2014/main" id="{DF532352-33CC-8D4D-9F1D-03294A1E2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825" y="1784350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i="1"/>
              <a:t>A</a:t>
            </a:r>
          </a:p>
        </p:txBody>
      </p:sp>
      <p:sp>
        <p:nvSpPr>
          <p:cNvPr id="845847" name="Text Box 23">
            <a:extLst>
              <a:ext uri="{FF2B5EF4-FFF2-40B4-BE49-F238E27FC236}">
                <a16:creationId xmlns:a16="http://schemas.microsoft.com/office/drawing/2014/main" id="{54CA5D57-668C-9941-8FD9-42C4C6F2D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1939925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i="1"/>
              <a:t>C</a:t>
            </a:r>
          </a:p>
        </p:txBody>
      </p:sp>
      <p:sp>
        <p:nvSpPr>
          <p:cNvPr id="845848" name="Text Box 24">
            <a:extLst>
              <a:ext uri="{FF2B5EF4-FFF2-40B4-BE49-F238E27FC236}">
                <a16:creationId xmlns:a16="http://schemas.microsoft.com/office/drawing/2014/main" id="{B6C05069-BC42-4A4F-BA61-FB651B557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813" y="3679825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i="1"/>
              <a:t>B</a:t>
            </a:r>
          </a:p>
        </p:txBody>
      </p:sp>
      <p:sp>
        <p:nvSpPr>
          <p:cNvPr id="845849" name="Text Box 25">
            <a:extLst>
              <a:ext uri="{FF2B5EF4-FFF2-40B4-BE49-F238E27FC236}">
                <a16:creationId xmlns:a16="http://schemas.microsoft.com/office/drawing/2014/main" id="{E8447516-4097-524C-941C-8FFF1272E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713" y="1677988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i="1"/>
              <a:t>E</a:t>
            </a:r>
          </a:p>
        </p:txBody>
      </p:sp>
      <p:sp>
        <p:nvSpPr>
          <p:cNvPr id="845850" name="Text Box 26">
            <a:extLst>
              <a:ext uri="{FF2B5EF4-FFF2-40B4-BE49-F238E27FC236}">
                <a16:creationId xmlns:a16="http://schemas.microsoft.com/office/drawing/2014/main" id="{076FAE3E-5CAD-864F-B3E8-0C81AC94D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438" y="2659063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i="1"/>
              <a:t>D</a:t>
            </a:r>
          </a:p>
        </p:txBody>
      </p:sp>
      <p:sp>
        <p:nvSpPr>
          <p:cNvPr id="845851" name="Text Box 27">
            <a:extLst>
              <a:ext uri="{FF2B5EF4-FFF2-40B4-BE49-F238E27FC236}">
                <a16:creationId xmlns:a16="http://schemas.microsoft.com/office/drawing/2014/main" id="{C1F79C4E-F374-8149-B221-899842475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613" y="3219450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i="1"/>
              <a:t>F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B1D28F-B161-D14D-BD2D-E7CACE82B3B1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57A8E6C8-C1C2-8D43-BEC1-7905BF156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32576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Freeform 2">
            <a:extLst>
              <a:ext uri="{FF2B5EF4-FFF2-40B4-BE49-F238E27FC236}">
                <a16:creationId xmlns:a16="http://schemas.microsoft.com/office/drawing/2014/main" id="{8D4D0B45-A422-FA45-925A-7EBB3E743C4E}"/>
              </a:ext>
            </a:extLst>
          </p:cNvPr>
          <p:cNvSpPr>
            <a:spLocks/>
          </p:cNvSpPr>
          <p:nvPr/>
        </p:nvSpPr>
        <p:spPr bwMode="auto">
          <a:xfrm>
            <a:off x="998538" y="2201863"/>
            <a:ext cx="1182687" cy="1163637"/>
          </a:xfrm>
          <a:custGeom>
            <a:avLst/>
            <a:gdLst>
              <a:gd name="T0" fmla="*/ 89 w 745"/>
              <a:gd name="T1" fmla="*/ 61 h 733"/>
              <a:gd name="T2" fmla="*/ 284 w 745"/>
              <a:gd name="T3" fmla="*/ 35 h 733"/>
              <a:gd name="T4" fmla="*/ 550 w 745"/>
              <a:gd name="T5" fmla="*/ 88 h 733"/>
              <a:gd name="T6" fmla="*/ 621 w 745"/>
              <a:gd name="T7" fmla="*/ 168 h 733"/>
              <a:gd name="T8" fmla="*/ 647 w 745"/>
              <a:gd name="T9" fmla="*/ 194 h 733"/>
              <a:gd name="T10" fmla="*/ 709 w 745"/>
              <a:gd name="T11" fmla="*/ 327 h 733"/>
              <a:gd name="T12" fmla="*/ 727 w 745"/>
              <a:gd name="T13" fmla="*/ 380 h 733"/>
              <a:gd name="T14" fmla="*/ 745 w 745"/>
              <a:gd name="T15" fmla="*/ 451 h 733"/>
              <a:gd name="T16" fmla="*/ 736 w 745"/>
              <a:gd name="T17" fmla="*/ 593 h 733"/>
              <a:gd name="T18" fmla="*/ 576 w 745"/>
              <a:gd name="T19" fmla="*/ 708 h 733"/>
              <a:gd name="T20" fmla="*/ 169 w 745"/>
              <a:gd name="T21" fmla="*/ 637 h 733"/>
              <a:gd name="T22" fmla="*/ 98 w 745"/>
              <a:gd name="T23" fmla="*/ 558 h 733"/>
              <a:gd name="T24" fmla="*/ 27 w 745"/>
              <a:gd name="T25" fmla="*/ 407 h 733"/>
              <a:gd name="T26" fmla="*/ 9 w 745"/>
              <a:gd name="T27" fmla="*/ 354 h 733"/>
              <a:gd name="T28" fmla="*/ 0 w 745"/>
              <a:gd name="T29" fmla="*/ 327 h 733"/>
              <a:gd name="T30" fmla="*/ 89 w 745"/>
              <a:gd name="T31" fmla="*/ 61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45" h="733">
                <a:moveTo>
                  <a:pt x="89" y="61"/>
                </a:moveTo>
                <a:cubicBezTo>
                  <a:pt x="182" y="0"/>
                  <a:pt x="121" y="25"/>
                  <a:pt x="284" y="35"/>
                </a:cubicBezTo>
                <a:cubicBezTo>
                  <a:pt x="373" y="51"/>
                  <a:pt x="464" y="59"/>
                  <a:pt x="550" y="88"/>
                </a:cubicBezTo>
                <a:cubicBezTo>
                  <a:pt x="591" y="117"/>
                  <a:pt x="593" y="129"/>
                  <a:pt x="621" y="168"/>
                </a:cubicBezTo>
                <a:cubicBezTo>
                  <a:pt x="628" y="178"/>
                  <a:pt x="639" y="185"/>
                  <a:pt x="647" y="194"/>
                </a:cubicBezTo>
                <a:cubicBezTo>
                  <a:pt x="678" y="232"/>
                  <a:pt x="693" y="282"/>
                  <a:pt x="709" y="327"/>
                </a:cubicBezTo>
                <a:cubicBezTo>
                  <a:pt x="715" y="345"/>
                  <a:pt x="721" y="362"/>
                  <a:pt x="727" y="380"/>
                </a:cubicBezTo>
                <a:cubicBezTo>
                  <a:pt x="735" y="403"/>
                  <a:pt x="745" y="451"/>
                  <a:pt x="745" y="451"/>
                </a:cubicBezTo>
                <a:cubicBezTo>
                  <a:pt x="742" y="498"/>
                  <a:pt x="741" y="546"/>
                  <a:pt x="736" y="593"/>
                </a:cubicBezTo>
                <a:cubicBezTo>
                  <a:pt x="728" y="665"/>
                  <a:pt x="632" y="689"/>
                  <a:pt x="576" y="708"/>
                </a:cubicBezTo>
                <a:cubicBezTo>
                  <a:pt x="236" y="698"/>
                  <a:pt x="355" y="733"/>
                  <a:pt x="169" y="637"/>
                </a:cubicBezTo>
                <a:cubicBezTo>
                  <a:pt x="149" y="608"/>
                  <a:pt x="98" y="558"/>
                  <a:pt x="98" y="558"/>
                </a:cubicBezTo>
                <a:cubicBezTo>
                  <a:pt x="81" y="506"/>
                  <a:pt x="49" y="457"/>
                  <a:pt x="27" y="407"/>
                </a:cubicBezTo>
                <a:cubicBezTo>
                  <a:pt x="19" y="390"/>
                  <a:pt x="15" y="372"/>
                  <a:pt x="9" y="354"/>
                </a:cubicBezTo>
                <a:cubicBezTo>
                  <a:pt x="6" y="345"/>
                  <a:pt x="0" y="327"/>
                  <a:pt x="0" y="327"/>
                </a:cubicBezTo>
                <a:cubicBezTo>
                  <a:pt x="10" y="185"/>
                  <a:pt x="0" y="150"/>
                  <a:pt x="89" y="6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6851" name="Freeform 3">
            <a:extLst>
              <a:ext uri="{FF2B5EF4-FFF2-40B4-BE49-F238E27FC236}">
                <a16:creationId xmlns:a16="http://schemas.microsoft.com/office/drawing/2014/main" id="{A1560760-D905-4146-BF7C-4C2C3ACDF31A}"/>
              </a:ext>
            </a:extLst>
          </p:cNvPr>
          <p:cNvSpPr>
            <a:spLocks/>
          </p:cNvSpPr>
          <p:nvPr/>
        </p:nvSpPr>
        <p:spPr bwMode="auto">
          <a:xfrm>
            <a:off x="3729038" y="1919288"/>
            <a:ext cx="1146175" cy="885825"/>
          </a:xfrm>
          <a:custGeom>
            <a:avLst/>
            <a:gdLst>
              <a:gd name="T0" fmla="*/ 132 w 722"/>
              <a:gd name="T1" fmla="*/ 27 h 558"/>
              <a:gd name="T2" fmla="*/ 248 w 722"/>
              <a:gd name="T3" fmla="*/ 0 h 558"/>
              <a:gd name="T4" fmla="*/ 354 w 722"/>
              <a:gd name="T5" fmla="*/ 18 h 558"/>
              <a:gd name="T6" fmla="*/ 487 w 722"/>
              <a:gd name="T7" fmla="*/ 80 h 558"/>
              <a:gd name="T8" fmla="*/ 575 w 722"/>
              <a:gd name="T9" fmla="*/ 142 h 558"/>
              <a:gd name="T10" fmla="*/ 655 w 722"/>
              <a:gd name="T11" fmla="*/ 239 h 558"/>
              <a:gd name="T12" fmla="*/ 717 w 722"/>
              <a:gd name="T13" fmla="*/ 399 h 558"/>
              <a:gd name="T14" fmla="*/ 646 w 722"/>
              <a:gd name="T15" fmla="*/ 532 h 558"/>
              <a:gd name="T16" fmla="*/ 496 w 722"/>
              <a:gd name="T17" fmla="*/ 558 h 558"/>
              <a:gd name="T18" fmla="*/ 318 w 722"/>
              <a:gd name="T19" fmla="*/ 550 h 558"/>
              <a:gd name="T20" fmla="*/ 194 w 722"/>
              <a:gd name="T21" fmla="*/ 496 h 558"/>
              <a:gd name="T22" fmla="*/ 115 w 722"/>
              <a:gd name="T23" fmla="*/ 426 h 558"/>
              <a:gd name="T24" fmla="*/ 8 w 722"/>
              <a:gd name="T25" fmla="*/ 186 h 558"/>
              <a:gd name="T26" fmla="*/ 35 w 722"/>
              <a:gd name="T27" fmla="*/ 53 h 558"/>
              <a:gd name="T28" fmla="*/ 132 w 722"/>
              <a:gd name="T29" fmla="*/ 27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2" h="558">
                <a:moveTo>
                  <a:pt x="132" y="27"/>
                </a:moveTo>
                <a:cubicBezTo>
                  <a:pt x="173" y="20"/>
                  <a:pt x="209" y="13"/>
                  <a:pt x="248" y="0"/>
                </a:cubicBezTo>
                <a:cubicBezTo>
                  <a:pt x="263" y="2"/>
                  <a:pt x="331" y="8"/>
                  <a:pt x="354" y="18"/>
                </a:cubicBezTo>
                <a:cubicBezTo>
                  <a:pt x="399" y="38"/>
                  <a:pt x="438" y="68"/>
                  <a:pt x="487" y="80"/>
                </a:cubicBezTo>
                <a:cubicBezTo>
                  <a:pt x="518" y="102"/>
                  <a:pt x="551" y="111"/>
                  <a:pt x="575" y="142"/>
                </a:cubicBezTo>
                <a:cubicBezTo>
                  <a:pt x="606" y="182"/>
                  <a:pt x="615" y="213"/>
                  <a:pt x="655" y="239"/>
                </a:cubicBezTo>
                <a:cubicBezTo>
                  <a:pt x="689" y="290"/>
                  <a:pt x="702" y="341"/>
                  <a:pt x="717" y="399"/>
                </a:cubicBezTo>
                <a:cubicBezTo>
                  <a:pt x="709" y="489"/>
                  <a:pt x="722" y="503"/>
                  <a:pt x="646" y="532"/>
                </a:cubicBezTo>
                <a:cubicBezTo>
                  <a:pt x="599" y="550"/>
                  <a:pt x="496" y="558"/>
                  <a:pt x="496" y="558"/>
                </a:cubicBezTo>
                <a:cubicBezTo>
                  <a:pt x="437" y="555"/>
                  <a:pt x="377" y="555"/>
                  <a:pt x="318" y="550"/>
                </a:cubicBezTo>
                <a:cubicBezTo>
                  <a:pt x="275" y="546"/>
                  <a:pt x="236" y="510"/>
                  <a:pt x="194" y="496"/>
                </a:cubicBezTo>
                <a:cubicBezTo>
                  <a:pt x="169" y="471"/>
                  <a:pt x="137" y="454"/>
                  <a:pt x="115" y="426"/>
                </a:cubicBezTo>
                <a:cubicBezTo>
                  <a:pt x="56" y="353"/>
                  <a:pt x="26" y="277"/>
                  <a:pt x="8" y="186"/>
                </a:cubicBezTo>
                <a:cubicBezTo>
                  <a:pt x="10" y="160"/>
                  <a:pt x="0" y="82"/>
                  <a:pt x="35" y="53"/>
                </a:cubicBezTo>
                <a:cubicBezTo>
                  <a:pt x="47" y="44"/>
                  <a:pt x="165" y="27"/>
                  <a:pt x="132" y="27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6852" name="Freeform 4">
            <a:extLst>
              <a:ext uri="{FF2B5EF4-FFF2-40B4-BE49-F238E27FC236}">
                <a16:creationId xmlns:a16="http://schemas.microsoft.com/office/drawing/2014/main" id="{5FCC7966-E2AB-2B48-9C86-A7423F1799B2}"/>
              </a:ext>
            </a:extLst>
          </p:cNvPr>
          <p:cNvSpPr>
            <a:spLocks/>
          </p:cNvSpPr>
          <p:nvPr/>
        </p:nvSpPr>
        <p:spPr bwMode="auto">
          <a:xfrm>
            <a:off x="4432300" y="3182938"/>
            <a:ext cx="1285875" cy="436562"/>
          </a:xfrm>
          <a:custGeom>
            <a:avLst/>
            <a:gdLst>
              <a:gd name="T0" fmla="*/ 132 w 722"/>
              <a:gd name="T1" fmla="*/ 27 h 558"/>
              <a:gd name="T2" fmla="*/ 248 w 722"/>
              <a:gd name="T3" fmla="*/ 0 h 558"/>
              <a:gd name="T4" fmla="*/ 354 w 722"/>
              <a:gd name="T5" fmla="*/ 18 h 558"/>
              <a:gd name="T6" fmla="*/ 487 w 722"/>
              <a:gd name="T7" fmla="*/ 80 h 558"/>
              <a:gd name="T8" fmla="*/ 575 w 722"/>
              <a:gd name="T9" fmla="*/ 142 h 558"/>
              <a:gd name="T10" fmla="*/ 655 w 722"/>
              <a:gd name="T11" fmla="*/ 239 h 558"/>
              <a:gd name="T12" fmla="*/ 717 w 722"/>
              <a:gd name="T13" fmla="*/ 399 h 558"/>
              <a:gd name="T14" fmla="*/ 646 w 722"/>
              <a:gd name="T15" fmla="*/ 532 h 558"/>
              <a:gd name="T16" fmla="*/ 496 w 722"/>
              <a:gd name="T17" fmla="*/ 558 h 558"/>
              <a:gd name="T18" fmla="*/ 318 w 722"/>
              <a:gd name="T19" fmla="*/ 550 h 558"/>
              <a:gd name="T20" fmla="*/ 194 w 722"/>
              <a:gd name="T21" fmla="*/ 496 h 558"/>
              <a:gd name="T22" fmla="*/ 115 w 722"/>
              <a:gd name="T23" fmla="*/ 426 h 558"/>
              <a:gd name="T24" fmla="*/ 8 w 722"/>
              <a:gd name="T25" fmla="*/ 186 h 558"/>
              <a:gd name="T26" fmla="*/ 35 w 722"/>
              <a:gd name="T27" fmla="*/ 53 h 558"/>
              <a:gd name="T28" fmla="*/ 132 w 722"/>
              <a:gd name="T29" fmla="*/ 27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2" h="558">
                <a:moveTo>
                  <a:pt x="132" y="27"/>
                </a:moveTo>
                <a:cubicBezTo>
                  <a:pt x="173" y="20"/>
                  <a:pt x="209" y="13"/>
                  <a:pt x="248" y="0"/>
                </a:cubicBezTo>
                <a:cubicBezTo>
                  <a:pt x="263" y="2"/>
                  <a:pt x="331" y="8"/>
                  <a:pt x="354" y="18"/>
                </a:cubicBezTo>
                <a:cubicBezTo>
                  <a:pt x="399" y="38"/>
                  <a:pt x="438" y="68"/>
                  <a:pt x="487" y="80"/>
                </a:cubicBezTo>
                <a:cubicBezTo>
                  <a:pt x="518" y="102"/>
                  <a:pt x="551" y="111"/>
                  <a:pt x="575" y="142"/>
                </a:cubicBezTo>
                <a:cubicBezTo>
                  <a:pt x="606" y="182"/>
                  <a:pt x="615" y="213"/>
                  <a:pt x="655" y="239"/>
                </a:cubicBezTo>
                <a:cubicBezTo>
                  <a:pt x="689" y="290"/>
                  <a:pt x="702" y="341"/>
                  <a:pt x="717" y="399"/>
                </a:cubicBezTo>
                <a:cubicBezTo>
                  <a:pt x="709" y="489"/>
                  <a:pt x="722" y="503"/>
                  <a:pt x="646" y="532"/>
                </a:cubicBezTo>
                <a:cubicBezTo>
                  <a:pt x="599" y="550"/>
                  <a:pt x="496" y="558"/>
                  <a:pt x="496" y="558"/>
                </a:cubicBezTo>
                <a:cubicBezTo>
                  <a:pt x="437" y="555"/>
                  <a:pt x="377" y="555"/>
                  <a:pt x="318" y="550"/>
                </a:cubicBezTo>
                <a:cubicBezTo>
                  <a:pt x="275" y="546"/>
                  <a:pt x="236" y="510"/>
                  <a:pt x="194" y="496"/>
                </a:cubicBezTo>
                <a:cubicBezTo>
                  <a:pt x="169" y="471"/>
                  <a:pt x="137" y="454"/>
                  <a:pt x="115" y="426"/>
                </a:cubicBezTo>
                <a:cubicBezTo>
                  <a:pt x="56" y="353"/>
                  <a:pt x="26" y="277"/>
                  <a:pt x="8" y="186"/>
                </a:cubicBezTo>
                <a:cubicBezTo>
                  <a:pt x="10" y="160"/>
                  <a:pt x="0" y="82"/>
                  <a:pt x="35" y="53"/>
                </a:cubicBezTo>
                <a:cubicBezTo>
                  <a:pt x="47" y="44"/>
                  <a:pt x="165" y="27"/>
                  <a:pt x="132" y="27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6853" name="Freeform 5">
            <a:extLst>
              <a:ext uri="{FF2B5EF4-FFF2-40B4-BE49-F238E27FC236}">
                <a16:creationId xmlns:a16="http://schemas.microsoft.com/office/drawing/2014/main" id="{A1BB7C57-E230-784A-93F5-0BCE469AFC2A}"/>
              </a:ext>
            </a:extLst>
          </p:cNvPr>
          <p:cNvSpPr>
            <a:spLocks/>
          </p:cNvSpPr>
          <p:nvPr/>
        </p:nvSpPr>
        <p:spPr bwMode="auto">
          <a:xfrm>
            <a:off x="3514725" y="3502025"/>
            <a:ext cx="1285875" cy="1098550"/>
          </a:xfrm>
          <a:custGeom>
            <a:avLst/>
            <a:gdLst>
              <a:gd name="T0" fmla="*/ 132 w 722"/>
              <a:gd name="T1" fmla="*/ 27 h 558"/>
              <a:gd name="T2" fmla="*/ 248 w 722"/>
              <a:gd name="T3" fmla="*/ 0 h 558"/>
              <a:gd name="T4" fmla="*/ 354 w 722"/>
              <a:gd name="T5" fmla="*/ 18 h 558"/>
              <a:gd name="T6" fmla="*/ 487 w 722"/>
              <a:gd name="T7" fmla="*/ 80 h 558"/>
              <a:gd name="T8" fmla="*/ 575 w 722"/>
              <a:gd name="T9" fmla="*/ 142 h 558"/>
              <a:gd name="T10" fmla="*/ 655 w 722"/>
              <a:gd name="T11" fmla="*/ 239 h 558"/>
              <a:gd name="T12" fmla="*/ 717 w 722"/>
              <a:gd name="T13" fmla="*/ 399 h 558"/>
              <a:gd name="T14" fmla="*/ 646 w 722"/>
              <a:gd name="T15" fmla="*/ 532 h 558"/>
              <a:gd name="T16" fmla="*/ 496 w 722"/>
              <a:gd name="T17" fmla="*/ 558 h 558"/>
              <a:gd name="T18" fmla="*/ 318 w 722"/>
              <a:gd name="T19" fmla="*/ 550 h 558"/>
              <a:gd name="T20" fmla="*/ 194 w 722"/>
              <a:gd name="T21" fmla="*/ 496 h 558"/>
              <a:gd name="T22" fmla="*/ 115 w 722"/>
              <a:gd name="T23" fmla="*/ 426 h 558"/>
              <a:gd name="T24" fmla="*/ 8 w 722"/>
              <a:gd name="T25" fmla="*/ 186 h 558"/>
              <a:gd name="T26" fmla="*/ 35 w 722"/>
              <a:gd name="T27" fmla="*/ 53 h 558"/>
              <a:gd name="T28" fmla="*/ 132 w 722"/>
              <a:gd name="T29" fmla="*/ 27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2" h="558">
                <a:moveTo>
                  <a:pt x="132" y="27"/>
                </a:moveTo>
                <a:cubicBezTo>
                  <a:pt x="173" y="20"/>
                  <a:pt x="209" y="13"/>
                  <a:pt x="248" y="0"/>
                </a:cubicBezTo>
                <a:cubicBezTo>
                  <a:pt x="263" y="2"/>
                  <a:pt x="331" y="8"/>
                  <a:pt x="354" y="18"/>
                </a:cubicBezTo>
                <a:cubicBezTo>
                  <a:pt x="399" y="38"/>
                  <a:pt x="438" y="68"/>
                  <a:pt x="487" y="80"/>
                </a:cubicBezTo>
                <a:cubicBezTo>
                  <a:pt x="518" y="102"/>
                  <a:pt x="551" y="111"/>
                  <a:pt x="575" y="142"/>
                </a:cubicBezTo>
                <a:cubicBezTo>
                  <a:pt x="606" y="182"/>
                  <a:pt x="615" y="213"/>
                  <a:pt x="655" y="239"/>
                </a:cubicBezTo>
                <a:cubicBezTo>
                  <a:pt x="689" y="290"/>
                  <a:pt x="702" y="341"/>
                  <a:pt x="717" y="399"/>
                </a:cubicBezTo>
                <a:cubicBezTo>
                  <a:pt x="709" y="489"/>
                  <a:pt x="722" y="503"/>
                  <a:pt x="646" y="532"/>
                </a:cubicBezTo>
                <a:cubicBezTo>
                  <a:pt x="599" y="550"/>
                  <a:pt x="496" y="558"/>
                  <a:pt x="496" y="558"/>
                </a:cubicBezTo>
                <a:cubicBezTo>
                  <a:pt x="437" y="555"/>
                  <a:pt x="377" y="555"/>
                  <a:pt x="318" y="550"/>
                </a:cubicBezTo>
                <a:cubicBezTo>
                  <a:pt x="275" y="546"/>
                  <a:pt x="236" y="510"/>
                  <a:pt x="194" y="496"/>
                </a:cubicBezTo>
                <a:cubicBezTo>
                  <a:pt x="169" y="471"/>
                  <a:pt x="137" y="454"/>
                  <a:pt x="115" y="426"/>
                </a:cubicBezTo>
                <a:cubicBezTo>
                  <a:pt x="56" y="353"/>
                  <a:pt x="26" y="277"/>
                  <a:pt x="8" y="186"/>
                </a:cubicBezTo>
                <a:cubicBezTo>
                  <a:pt x="10" y="160"/>
                  <a:pt x="0" y="82"/>
                  <a:pt x="35" y="53"/>
                </a:cubicBezTo>
                <a:cubicBezTo>
                  <a:pt x="47" y="44"/>
                  <a:pt x="165" y="27"/>
                  <a:pt x="132" y="27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6854" name="Freeform 6">
            <a:extLst>
              <a:ext uri="{FF2B5EF4-FFF2-40B4-BE49-F238E27FC236}">
                <a16:creationId xmlns:a16="http://schemas.microsoft.com/office/drawing/2014/main" id="{8CC3F251-224F-7040-9781-14F5F2AF9092}"/>
              </a:ext>
            </a:extLst>
          </p:cNvPr>
          <p:cNvSpPr>
            <a:spLocks/>
          </p:cNvSpPr>
          <p:nvPr/>
        </p:nvSpPr>
        <p:spPr bwMode="auto">
          <a:xfrm>
            <a:off x="6356350" y="3094038"/>
            <a:ext cx="1285875" cy="1084262"/>
          </a:xfrm>
          <a:custGeom>
            <a:avLst/>
            <a:gdLst>
              <a:gd name="T0" fmla="*/ 132 w 722"/>
              <a:gd name="T1" fmla="*/ 27 h 558"/>
              <a:gd name="T2" fmla="*/ 248 w 722"/>
              <a:gd name="T3" fmla="*/ 0 h 558"/>
              <a:gd name="T4" fmla="*/ 354 w 722"/>
              <a:gd name="T5" fmla="*/ 18 h 558"/>
              <a:gd name="T6" fmla="*/ 487 w 722"/>
              <a:gd name="T7" fmla="*/ 80 h 558"/>
              <a:gd name="T8" fmla="*/ 575 w 722"/>
              <a:gd name="T9" fmla="*/ 142 h 558"/>
              <a:gd name="T10" fmla="*/ 655 w 722"/>
              <a:gd name="T11" fmla="*/ 239 h 558"/>
              <a:gd name="T12" fmla="*/ 717 w 722"/>
              <a:gd name="T13" fmla="*/ 399 h 558"/>
              <a:gd name="T14" fmla="*/ 646 w 722"/>
              <a:gd name="T15" fmla="*/ 532 h 558"/>
              <a:gd name="T16" fmla="*/ 496 w 722"/>
              <a:gd name="T17" fmla="*/ 558 h 558"/>
              <a:gd name="T18" fmla="*/ 318 w 722"/>
              <a:gd name="T19" fmla="*/ 550 h 558"/>
              <a:gd name="T20" fmla="*/ 194 w 722"/>
              <a:gd name="T21" fmla="*/ 496 h 558"/>
              <a:gd name="T22" fmla="*/ 115 w 722"/>
              <a:gd name="T23" fmla="*/ 426 h 558"/>
              <a:gd name="T24" fmla="*/ 8 w 722"/>
              <a:gd name="T25" fmla="*/ 186 h 558"/>
              <a:gd name="T26" fmla="*/ 35 w 722"/>
              <a:gd name="T27" fmla="*/ 53 h 558"/>
              <a:gd name="T28" fmla="*/ 132 w 722"/>
              <a:gd name="T29" fmla="*/ 27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2" h="558">
                <a:moveTo>
                  <a:pt x="132" y="27"/>
                </a:moveTo>
                <a:cubicBezTo>
                  <a:pt x="173" y="20"/>
                  <a:pt x="209" y="13"/>
                  <a:pt x="248" y="0"/>
                </a:cubicBezTo>
                <a:cubicBezTo>
                  <a:pt x="263" y="2"/>
                  <a:pt x="331" y="8"/>
                  <a:pt x="354" y="18"/>
                </a:cubicBezTo>
                <a:cubicBezTo>
                  <a:pt x="399" y="38"/>
                  <a:pt x="438" y="68"/>
                  <a:pt x="487" y="80"/>
                </a:cubicBezTo>
                <a:cubicBezTo>
                  <a:pt x="518" y="102"/>
                  <a:pt x="551" y="111"/>
                  <a:pt x="575" y="142"/>
                </a:cubicBezTo>
                <a:cubicBezTo>
                  <a:pt x="606" y="182"/>
                  <a:pt x="615" y="213"/>
                  <a:pt x="655" y="239"/>
                </a:cubicBezTo>
                <a:cubicBezTo>
                  <a:pt x="689" y="290"/>
                  <a:pt x="702" y="341"/>
                  <a:pt x="717" y="399"/>
                </a:cubicBezTo>
                <a:cubicBezTo>
                  <a:pt x="709" y="489"/>
                  <a:pt x="722" y="503"/>
                  <a:pt x="646" y="532"/>
                </a:cubicBezTo>
                <a:cubicBezTo>
                  <a:pt x="599" y="550"/>
                  <a:pt x="496" y="558"/>
                  <a:pt x="496" y="558"/>
                </a:cubicBezTo>
                <a:cubicBezTo>
                  <a:pt x="437" y="555"/>
                  <a:pt x="377" y="555"/>
                  <a:pt x="318" y="550"/>
                </a:cubicBezTo>
                <a:cubicBezTo>
                  <a:pt x="275" y="546"/>
                  <a:pt x="236" y="510"/>
                  <a:pt x="194" y="496"/>
                </a:cubicBezTo>
                <a:cubicBezTo>
                  <a:pt x="169" y="471"/>
                  <a:pt x="137" y="454"/>
                  <a:pt x="115" y="426"/>
                </a:cubicBezTo>
                <a:cubicBezTo>
                  <a:pt x="56" y="353"/>
                  <a:pt x="26" y="277"/>
                  <a:pt x="8" y="186"/>
                </a:cubicBezTo>
                <a:cubicBezTo>
                  <a:pt x="10" y="160"/>
                  <a:pt x="0" y="82"/>
                  <a:pt x="35" y="53"/>
                </a:cubicBezTo>
                <a:cubicBezTo>
                  <a:pt x="47" y="44"/>
                  <a:pt x="165" y="27"/>
                  <a:pt x="132" y="27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6855" name="Freeform 7">
            <a:extLst>
              <a:ext uri="{FF2B5EF4-FFF2-40B4-BE49-F238E27FC236}">
                <a16:creationId xmlns:a16="http://schemas.microsoft.com/office/drawing/2014/main" id="{37F0B1F4-B90C-B54F-A42E-2F78247001E0}"/>
              </a:ext>
            </a:extLst>
          </p:cNvPr>
          <p:cNvSpPr>
            <a:spLocks/>
          </p:cNvSpPr>
          <p:nvPr/>
        </p:nvSpPr>
        <p:spPr bwMode="auto">
          <a:xfrm>
            <a:off x="5427663" y="2208213"/>
            <a:ext cx="933450" cy="549275"/>
          </a:xfrm>
          <a:custGeom>
            <a:avLst/>
            <a:gdLst>
              <a:gd name="T0" fmla="*/ 132 w 722"/>
              <a:gd name="T1" fmla="*/ 27 h 558"/>
              <a:gd name="T2" fmla="*/ 248 w 722"/>
              <a:gd name="T3" fmla="*/ 0 h 558"/>
              <a:gd name="T4" fmla="*/ 354 w 722"/>
              <a:gd name="T5" fmla="*/ 18 h 558"/>
              <a:gd name="T6" fmla="*/ 487 w 722"/>
              <a:gd name="T7" fmla="*/ 80 h 558"/>
              <a:gd name="T8" fmla="*/ 575 w 722"/>
              <a:gd name="T9" fmla="*/ 142 h 558"/>
              <a:gd name="T10" fmla="*/ 655 w 722"/>
              <a:gd name="T11" fmla="*/ 239 h 558"/>
              <a:gd name="T12" fmla="*/ 717 w 722"/>
              <a:gd name="T13" fmla="*/ 399 h 558"/>
              <a:gd name="T14" fmla="*/ 646 w 722"/>
              <a:gd name="T15" fmla="*/ 532 h 558"/>
              <a:gd name="T16" fmla="*/ 496 w 722"/>
              <a:gd name="T17" fmla="*/ 558 h 558"/>
              <a:gd name="T18" fmla="*/ 318 w 722"/>
              <a:gd name="T19" fmla="*/ 550 h 558"/>
              <a:gd name="T20" fmla="*/ 194 w 722"/>
              <a:gd name="T21" fmla="*/ 496 h 558"/>
              <a:gd name="T22" fmla="*/ 115 w 722"/>
              <a:gd name="T23" fmla="*/ 426 h 558"/>
              <a:gd name="T24" fmla="*/ 8 w 722"/>
              <a:gd name="T25" fmla="*/ 186 h 558"/>
              <a:gd name="T26" fmla="*/ 35 w 722"/>
              <a:gd name="T27" fmla="*/ 53 h 558"/>
              <a:gd name="T28" fmla="*/ 132 w 722"/>
              <a:gd name="T29" fmla="*/ 27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2" h="558">
                <a:moveTo>
                  <a:pt x="132" y="27"/>
                </a:moveTo>
                <a:cubicBezTo>
                  <a:pt x="173" y="20"/>
                  <a:pt x="209" y="13"/>
                  <a:pt x="248" y="0"/>
                </a:cubicBezTo>
                <a:cubicBezTo>
                  <a:pt x="263" y="2"/>
                  <a:pt x="331" y="8"/>
                  <a:pt x="354" y="18"/>
                </a:cubicBezTo>
                <a:cubicBezTo>
                  <a:pt x="399" y="38"/>
                  <a:pt x="438" y="68"/>
                  <a:pt x="487" y="80"/>
                </a:cubicBezTo>
                <a:cubicBezTo>
                  <a:pt x="518" y="102"/>
                  <a:pt x="551" y="111"/>
                  <a:pt x="575" y="142"/>
                </a:cubicBezTo>
                <a:cubicBezTo>
                  <a:pt x="606" y="182"/>
                  <a:pt x="615" y="213"/>
                  <a:pt x="655" y="239"/>
                </a:cubicBezTo>
                <a:cubicBezTo>
                  <a:pt x="689" y="290"/>
                  <a:pt x="702" y="341"/>
                  <a:pt x="717" y="399"/>
                </a:cubicBezTo>
                <a:cubicBezTo>
                  <a:pt x="709" y="489"/>
                  <a:pt x="722" y="503"/>
                  <a:pt x="646" y="532"/>
                </a:cubicBezTo>
                <a:cubicBezTo>
                  <a:pt x="599" y="550"/>
                  <a:pt x="496" y="558"/>
                  <a:pt x="496" y="558"/>
                </a:cubicBezTo>
                <a:cubicBezTo>
                  <a:pt x="437" y="555"/>
                  <a:pt x="377" y="555"/>
                  <a:pt x="318" y="550"/>
                </a:cubicBezTo>
                <a:cubicBezTo>
                  <a:pt x="275" y="546"/>
                  <a:pt x="236" y="510"/>
                  <a:pt x="194" y="496"/>
                </a:cubicBezTo>
                <a:cubicBezTo>
                  <a:pt x="169" y="471"/>
                  <a:pt x="137" y="454"/>
                  <a:pt x="115" y="426"/>
                </a:cubicBezTo>
                <a:cubicBezTo>
                  <a:pt x="56" y="353"/>
                  <a:pt x="26" y="277"/>
                  <a:pt x="8" y="186"/>
                </a:cubicBezTo>
                <a:cubicBezTo>
                  <a:pt x="10" y="160"/>
                  <a:pt x="0" y="82"/>
                  <a:pt x="35" y="53"/>
                </a:cubicBezTo>
                <a:cubicBezTo>
                  <a:pt x="47" y="44"/>
                  <a:pt x="165" y="27"/>
                  <a:pt x="132" y="27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6857" name="Rectangle 9">
            <a:extLst>
              <a:ext uri="{FF2B5EF4-FFF2-40B4-BE49-F238E27FC236}">
                <a16:creationId xmlns:a16="http://schemas.microsoft.com/office/drawing/2014/main" id="{B23C26D5-EB3D-9543-B0F7-285E031F06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2138" y="4719638"/>
            <a:ext cx="7942262" cy="1658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de-DE" sz="2400"/>
              <a:t>Query Answer (k=1):</a:t>
            </a:r>
          </a:p>
          <a:p>
            <a:pPr lvl="1">
              <a:lnSpc>
                <a:spcPct val="90000"/>
              </a:lnSpc>
            </a:pPr>
            <a:r>
              <a:rPr lang="en-US" altLang="de-DE" sz="2200"/>
              <a:t>(C, </a:t>
            </a:r>
            <a:r>
              <a:rPr lang="en-US" altLang="de-DE" sz="2200" i="1"/>
              <a:t>p</a:t>
            </a:r>
            <a:r>
              <a:rPr lang="en-US" altLang="de-DE" sz="2200" i="1" baseline="-25000"/>
              <a:t>1</a:t>
            </a:r>
            <a:r>
              <a:rPr lang="en-US" altLang="de-DE" sz="220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de-DE" sz="2200"/>
              <a:t>(D, </a:t>
            </a:r>
            <a:r>
              <a:rPr lang="en-US" altLang="de-DE" sz="2200" i="1"/>
              <a:t>p</a:t>
            </a:r>
            <a:r>
              <a:rPr lang="en-US" altLang="de-DE" sz="2200" i="1" baseline="-25000"/>
              <a:t>2</a:t>
            </a:r>
            <a:r>
              <a:rPr lang="en-US" altLang="de-DE" sz="220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de-DE" sz="2200"/>
              <a:t>(E, </a:t>
            </a:r>
            <a:r>
              <a:rPr lang="en-US" altLang="de-DE" sz="2200" i="1"/>
              <a:t>p</a:t>
            </a:r>
            <a:r>
              <a:rPr lang="en-US" altLang="de-DE" sz="2200" i="1" baseline="-25000"/>
              <a:t>3</a:t>
            </a:r>
            <a:r>
              <a:rPr lang="en-US" altLang="de-DE" sz="2200"/>
              <a:t>)</a:t>
            </a:r>
          </a:p>
          <a:p>
            <a:pPr lvl="1">
              <a:lnSpc>
                <a:spcPct val="90000"/>
              </a:lnSpc>
            </a:pPr>
            <a:endParaRPr lang="en-US" altLang="de-DE" sz="2200"/>
          </a:p>
        </p:txBody>
      </p:sp>
      <p:sp>
        <p:nvSpPr>
          <p:cNvPr id="846858" name="Oval 10">
            <a:extLst>
              <a:ext uri="{FF2B5EF4-FFF2-40B4-BE49-F238E27FC236}">
                <a16:creationId xmlns:a16="http://schemas.microsoft.com/office/drawing/2014/main" id="{EBD90176-2FB7-AB4A-B162-B8EEA0117D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43725" y="3289300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6859" name="Oval 11">
            <a:extLst>
              <a:ext uri="{FF2B5EF4-FFF2-40B4-BE49-F238E27FC236}">
                <a16:creationId xmlns:a16="http://schemas.microsoft.com/office/drawing/2014/main" id="{C9D086B3-B358-BF42-B4B1-CA3F8E1A59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0988" y="2808288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6860" name="Oval 12">
            <a:extLst>
              <a:ext uri="{FF2B5EF4-FFF2-40B4-BE49-F238E27FC236}">
                <a16:creationId xmlns:a16="http://schemas.microsoft.com/office/drawing/2014/main" id="{E98177E3-9E05-824E-8ECB-E490216517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83263" y="2522538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6862" name="Oval 14">
            <a:extLst>
              <a:ext uri="{FF2B5EF4-FFF2-40B4-BE49-F238E27FC236}">
                <a16:creationId xmlns:a16="http://schemas.microsoft.com/office/drawing/2014/main" id="{2BC43D39-86B3-F740-A5F7-8105D345DB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00525" y="2276475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6863" name="Oval 15">
            <a:extLst>
              <a:ext uri="{FF2B5EF4-FFF2-40B4-BE49-F238E27FC236}">
                <a16:creationId xmlns:a16="http://schemas.microsoft.com/office/drawing/2014/main" id="{FC49CF1D-153E-074D-8BE4-4AEDD54E89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70475" y="3382963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6865" name="Text Box 17">
            <a:extLst>
              <a:ext uri="{FF2B5EF4-FFF2-40B4-BE49-F238E27FC236}">
                <a16:creationId xmlns:a16="http://schemas.microsoft.com/office/drawing/2014/main" id="{10D85EDC-B11C-4E49-9824-0AA7E27A1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825" y="2270125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i="1"/>
              <a:t>A</a:t>
            </a:r>
          </a:p>
        </p:txBody>
      </p:sp>
      <p:sp>
        <p:nvSpPr>
          <p:cNvPr id="846866" name="Text Box 18">
            <a:extLst>
              <a:ext uri="{FF2B5EF4-FFF2-40B4-BE49-F238E27FC236}">
                <a16:creationId xmlns:a16="http://schemas.microsoft.com/office/drawing/2014/main" id="{A233412A-3A5D-2149-98AE-B50037C99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2425700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i="1"/>
              <a:t>C</a:t>
            </a:r>
          </a:p>
        </p:txBody>
      </p:sp>
      <p:sp>
        <p:nvSpPr>
          <p:cNvPr id="846867" name="Text Box 19">
            <a:extLst>
              <a:ext uri="{FF2B5EF4-FFF2-40B4-BE49-F238E27FC236}">
                <a16:creationId xmlns:a16="http://schemas.microsoft.com/office/drawing/2014/main" id="{B49AD9D7-8545-6A4E-BAAB-940BBE21B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813" y="4165600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i="1"/>
              <a:t>B</a:t>
            </a:r>
          </a:p>
        </p:txBody>
      </p:sp>
      <p:sp>
        <p:nvSpPr>
          <p:cNvPr id="846868" name="Text Box 20">
            <a:extLst>
              <a:ext uri="{FF2B5EF4-FFF2-40B4-BE49-F238E27FC236}">
                <a16:creationId xmlns:a16="http://schemas.microsoft.com/office/drawing/2014/main" id="{F69B1A9D-F761-3348-AF37-2BED372F0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713" y="2163763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i="1"/>
              <a:t>E</a:t>
            </a:r>
          </a:p>
        </p:txBody>
      </p:sp>
      <p:sp>
        <p:nvSpPr>
          <p:cNvPr id="846869" name="Text Box 21">
            <a:extLst>
              <a:ext uri="{FF2B5EF4-FFF2-40B4-BE49-F238E27FC236}">
                <a16:creationId xmlns:a16="http://schemas.microsoft.com/office/drawing/2014/main" id="{1AD1E16D-CFD6-E146-B581-8D325C5A7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438" y="3144838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i="1"/>
              <a:t>D</a:t>
            </a:r>
          </a:p>
        </p:txBody>
      </p:sp>
      <p:sp>
        <p:nvSpPr>
          <p:cNvPr id="846870" name="Text Box 22">
            <a:extLst>
              <a:ext uri="{FF2B5EF4-FFF2-40B4-BE49-F238E27FC236}">
                <a16:creationId xmlns:a16="http://schemas.microsoft.com/office/drawing/2014/main" id="{C7833E4A-06E5-6F4D-9280-B5AA26DC2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613" y="3705225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i="1"/>
              <a:t>F</a:t>
            </a:r>
          </a:p>
        </p:txBody>
      </p:sp>
      <p:sp>
        <p:nvSpPr>
          <p:cNvPr id="846871" name="Oval 23">
            <a:extLst>
              <a:ext uri="{FF2B5EF4-FFF2-40B4-BE49-F238E27FC236}">
                <a16:creationId xmlns:a16="http://schemas.microsoft.com/office/drawing/2014/main" id="{40CE0F77-A65C-6840-A26B-B8A60908BF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35563" y="2790825"/>
            <a:ext cx="136525" cy="136525"/>
          </a:xfrm>
          <a:prstGeom prst="ellipse">
            <a:avLst/>
          </a:prstGeom>
          <a:solidFill>
            <a:srgbClr val="0000FF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6873" name="Oval 25">
            <a:extLst>
              <a:ext uri="{FF2B5EF4-FFF2-40B4-BE49-F238E27FC236}">
                <a16:creationId xmlns:a16="http://schemas.microsoft.com/office/drawing/2014/main" id="{EA345F10-6FC2-2240-86AC-2F61D4410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1887538"/>
            <a:ext cx="1804987" cy="1938337"/>
          </a:xfrm>
          <a:prstGeom prst="ellipse">
            <a:avLst/>
          </a:prstGeom>
          <a:noFill/>
          <a:ln w="31750" algn="ctr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6877" name="Oval 29">
            <a:extLst>
              <a:ext uri="{FF2B5EF4-FFF2-40B4-BE49-F238E27FC236}">
                <a16:creationId xmlns:a16="http://schemas.microsoft.com/office/drawing/2014/main" id="{2AD207D9-B5D6-2D4D-904B-804513D1CC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60875" y="4225925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6878" name="Rectangle 30">
            <a:extLst>
              <a:ext uri="{FF2B5EF4-FFF2-40B4-BE49-F238E27FC236}">
                <a16:creationId xmlns:a16="http://schemas.microsoft.com/office/drawing/2014/main" id="{1C024B6F-37E4-C748-AC35-0E9B92BA3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88640"/>
            <a:ext cx="853757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de-DE" sz="3200" dirty="0">
                <a:latin typeface="+mj-lt"/>
              </a:rPr>
              <a:t>Querying Uncertain Data </a:t>
            </a:r>
            <a:r>
              <a:rPr lang="en-US" altLang="de-DE" sz="3200" dirty="0">
                <a:solidFill>
                  <a:srgbClr val="000099"/>
                </a:solidFill>
                <a:latin typeface="+mj-lt"/>
              </a:rPr>
              <a:t>Probabilistic NN Queries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BCBD41-AACE-BD4C-93BA-4E314AED2A56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827F8664-89ED-ED4B-A7D8-234BFD796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26866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C1F4A-ACD5-2142-991E-41C3E5473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Typicality</a:t>
            </a:r>
            <a:r>
              <a:rPr lang="de-DE" dirty="0"/>
              <a:t> Potential Fields (</a:t>
            </a:r>
            <a:r>
              <a:rPr lang="de-DE" dirty="0" err="1"/>
              <a:t>TyPoFs</a:t>
            </a:r>
            <a:r>
              <a:rPr lang="de-DE" dirty="0"/>
              <a:t>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FAE75A-7D8D-754A-81E6-2AB03768E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738312"/>
            <a:ext cx="5029200" cy="3886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CE81C-B6C8-0E4B-BA51-E15B0A1FA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74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A62B3C-F5D2-4349-B6E8-8FAEE9A3C676}"/>
              </a:ext>
            </a:extLst>
          </p:cNvPr>
          <p:cNvSpPr/>
          <p:nvPr/>
        </p:nvSpPr>
        <p:spPr>
          <a:xfrm>
            <a:off x="3174822" y="5624512"/>
            <a:ext cx="2794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Times New Roman" panose="02020603050405020304" pitchFamily="18" charset="0"/>
              </a:rPr>
              <a:t>‘Spieler vor dem Strafraum’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263871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C039C-B327-DE41-AAEB-0537B1680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Typicality</a:t>
            </a:r>
            <a:r>
              <a:rPr lang="de-DE" dirty="0"/>
              <a:t> Potential Fields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4138D4-E590-F24B-9737-9799BA457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395412"/>
            <a:ext cx="6400800" cy="4572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D4952-4F87-A64E-8552-15BCEE631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75</a:t>
            </a:fld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FB78E7-87FA-1741-8657-5EF1C4288070}"/>
              </a:ext>
            </a:extLst>
          </p:cNvPr>
          <p:cNvSpPr txBox="1"/>
          <p:nvPr/>
        </p:nvSpPr>
        <p:spPr>
          <a:xfrm>
            <a:off x="2229467" y="5093256"/>
            <a:ext cx="46850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/>
              <a:t>TyPoFs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medium (</a:t>
            </a:r>
            <a:r>
              <a:rPr lang="de-DE" dirty="0" err="1"/>
              <a:t>left</a:t>
            </a:r>
            <a:r>
              <a:rPr lang="de-DE" dirty="0"/>
              <a:t>) </a:t>
            </a:r>
            <a:r>
              <a:rPr lang="de-DE" dirty="0" err="1"/>
              <a:t>and</a:t>
            </a:r>
            <a:r>
              <a:rPr lang="de-DE" dirty="0"/>
              <a:t> high </a:t>
            </a:r>
            <a:r>
              <a:rPr lang="de-DE" dirty="0" err="1"/>
              <a:t>speeds</a:t>
            </a:r>
            <a:r>
              <a:rPr lang="de-DE" dirty="0"/>
              <a:t> (</a:t>
            </a:r>
            <a:r>
              <a:rPr lang="de-DE" dirty="0" err="1"/>
              <a:t>right</a:t>
            </a:r>
            <a:r>
              <a:rPr lang="de-DE" dirty="0"/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14E70A-4FE1-C446-AED3-6ABF6EDA7E1B}"/>
              </a:ext>
            </a:extLst>
          </p:cNvPr>
          <p:cNvSpPr/>
          <p:nvPr/>
        </p:nvSpPr>
        <p:spPr>
          <a:xfrm>
            <a:off x="2068584" y="5983729"/>
            <a:ext cx="5167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81BFF"/>
                </a:solidFill>
              </a:rPr>
              <a:t>J.R.J. Schirra: Bildbeschreibung als Verbindung von visuellem und sprachlichem Raum – Eine interdisziplinäre Untersuchung von Bildvorstellungen in einem Hörermodell. Dissertation. Infix, St. Augustin, </a:t>
            </a:r>
            <a:r>
              <a:rPr lang="de-DE" sz="1200" b="1" dirty="0">
                <a:solidFill>
                  <a:srgbClr val="FF0000"/>
                </a:solidFill>
              </a:rPr>
              <a:t>1994</a:t>
            </a:r>
          </a:p>
        </p:txBody>
      </p:sp>
    </p:spTree>
    <p:extLst>
      <p:ext uri="{BB962C8B-B14F-4D97-AF65-F5344CB8AC3E}">
        <p14:creationId xmlns:p14="http://schemas.microsoft.com/office/powerpoint/2010/main" val="25030871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3528" y="270497"/>
            <a:ext cx="7079683" cy="504660"/>
          </a:xfrm>
          <a:prstGeom prst="rect">
            <a:avLst/>
          </a:prstGeom>
        </p:spPr>
        <p:txBody>
          <a:bodyPr vert="horz" wrap="square" lIns="0" tIns="12099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36">
              <a:spcBef>
                <a:spcPts val="95"/>
              </a:spcBef>
            </a:pPr>
            <a:r>
              <a:rPr lang="de-DE" spc="-5" dirty="0" err="1"/>
              <a:t>Recap</a:t>
            </a:r>
            <a:r>
              <a:rPr lang="de-DE" spc="-5" dirty="0"/>
              <a:t>: </a:t>
            </a:r>
            <a:r>
              <a:rPr spc="-5" dirty="0"/>
              <a:t>Skyline</a:t>
            </a:r>
            <a:r>
              <a:rPr spc="-35" dirty="0"/>
              <a:t> </a:t>
            </a:r>
            <a:r>
              <a:rPr spc="-5" dirty="0"/>
              <a:t>Queries</a:t>
            </a:r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323528" y="1251696"/>
            <a:ext cx="8150641" cy="4985616"/>
          </a:xfrm>
          <a:prstGeom prst="rect">
            <a:avLst/>
          </a:prstGeom>
        </p:spPr>
        <p:txBody>
          <a:bodyPr vert="horz" wrap="square" lIns="0" tIns="98699" rIns="0" bIns="0" rtlCol="0">
            <a:spAutoFit/>
          </a:bodyPr>
          <a:lstStyle/>
          <a:p>
            <a:pPr marL="356596" marR="5094" indent="-343860">
              <a:lnSpc>
                <a:spcPct val="80000"/>
              </a:lnSpc>
              <a:spcBef>
                <a:spcPts val="777"/>
              </a:spcBef>
              <a:buChar char="•"/>
              <a:tabLst>
                <a:tab pos="355959" algn="l"/>
                <a:tab pos="356596" algn="l"/>
              </a:tabLst>
            </a:pPr>
            <a:r>
              <a:rPr sz="2400" dirty="0">
                <a:latin typeface="+mn-lt"/>
                <a:cs typeface="Arial"/>
              </a:rPr>
              <a:t>Numeric space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D = (D</a:t>
            </a:r>
            <a:r>
              <a:rPr sz="2400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,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…, D</a:t>
            </a:r>
            <a:r>
              <a:rPr sz="2400" spc="-7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n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)</a:t>
            </a:r>
            <a:r>
              <a:rPr sz="2400" spc="-5" dirty="0">
                <a:latin typeface="+mn-lt"/>
                <a:cs typeface="Arial"/>
              </a:rPr>
              <a:t>, </a:t>
            </a:r>
            <a:br>
              <a:rPr lang="de-DE" sz="2400" spc="-5" dirty="0">
                <a:latin typeface="+mn-lt"/>
                <a:cs typeface="Arial"/>
              </a:rPr>
            </a:br>
            <a:r>
              <a:rPr sz="2400" dirty="0">
                <a:latin typeface="+mn-lt"/>
                <a:cs typeface="Arial"/>
              </a:rPr>
              <a:t>larger values more</a:t>
            </a:r>
            <a:r>
              <a:rPr sz="2400" spc="-5" dirty="0">
                <a:latin typeface="+mn-lt"/>
                <a:cs typeface="Arial"/>
              </a:rPr>
              <a:t> </a:t>
            </a:r>
            <a:r>
              <a:rPr sz="2400" dirty="0">
                <a:latin typeface="+mn-lt"/>
                <a:cs typeface="Arial"/>
              </a:rPr>
              <a:t>preferable</a:t>
            </a:r>
            <a:endParaRPr lang="de-DE" sz="2400" spc="-5" dirty="0">
              <a:latin typeface="+mn-lt"/>
              <a:cs typeface="Arial"/>
            </a:endParaRPr>
          </a:p>
          <a:p>
            <a:pPr marL="355959" indent="-343223">
              <a:spcBef>
                <a:spcPts val="5"/>
              </a:spcBef>
              <a:buChar char="•"/>
              <a:tabLst>
                <a:tab pos="355959" algn="l"/>
                <a:tab pos="356596" algn="l"/>
              </a:tabLst>
            </a:pPr>
            <a:endParaRPr lang="de-DE" sz="2400" spc="-5" dirty="0">
              <a:latin typeface="+mn-lt"/>
              <a:cs typeface="Arial"/>
            </a:endParaRPr>
          </a:p>
          <a:p>
            <a:pPr marL="355959" indent="-343223">
              <a:spcBef>
                <a:spcPts val="5"/>
              </a:spcBef>
              <a:buChar char="•"/>
              <a:tabLst>
                <a:tab pos="355959" algn="l"/>
                <a:tab pos="356596" algn="l"/>
              </a:tabLst>
            </a:pPr>
            <a:r>
              <a:rPr sz="2400" spc="-5" dirty="0">
                <a:latin typeface="+mn-lt"/>
                <a:cs typeface="Arial"/>
              </a:rPr>
              <a:t>Two </a:t>
            </a:r>
            <a:r>
              <a:rPr sz="2400" dirty="0">
                <a:latin typeface="+mn-lt"/>
                <a:cs typeface="Arial"/>
              </a:rPr>
              <a:t>points,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u</a:t>
            </a:r>
            <a:r>
              <a:rPr sz="2400" dirty="0">
                <a:latin typeface="+mn-lt"/>
                <a:cs typeface="Arial"/>
              </a:rPr>
              <a:t> dominates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v</a:t>
            </a:r>
            <a:r>
              <a:rPr sz="2400" dirty="0">
                <a:latin typeface="+mn-lt"/>
                <a:cs typeface="Arial"/>
              </a:rPr>
              <a:t> (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u </a:t>
            </a:r>
            <a:r>
              <a:rPr sz="2400" spc="-236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≻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v</a:t>
            </a:r>
            <a:r>
              <a:rPr sz="2400" spc="-5" dirty="0">
                <a:latin typeface="+mn-lt"/>
                <a:cs typeface="Arial"/>
              </a:rPr>
              <a:t>),</a:t>
            </a:r>
            <a:r>
              <a:rPr sz="2400" spc="-311" dirty="0">
                <a:latin typeface="+mn-lt"/>
                <a:cs typeface="Arial"/>
              </a:rPr>
              <a:t> </a:t>
            </a:r>
            <a:r>
              <a:rPr sz="2400" spc="-5" dirty="0">
                <a:latin typeface="+mn-lt"/>
                <a:cs typeface="Arial"/>
              </a:rPr>
              <a:t>if</a:t>
            </a:r>
            <a:endParaRPr sz="2400" dirty="0">
              <a:latin typeface="+mn-lt"/>
              <a:cs typeface="Arial"/>
            </a:endParaRPr>
          </a:p>
          <a:p>
            <a:pPr marL="757766" lvl="1" indent="-286550">
              <a:lnSpc>
                <a:spcPts val="2883"/>
              </a:lnSpc>
              <a:spcBef>
                <a:spcPts val="10"/>
              </a:spcBef>
              <a:buFont typeface="Arial"/>
              <a:buChar char="–"/>
              <a:tabLst>
                <a:tab pos="757766" algn="l"/>
              </a:tabLst>
            </a:pP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Symbol"/>
              </a:rPr>
              <a:t>∀</a:t>
            </a:r>
            <a:r>
              <a:rPr sz="2000" spc="55" dirty="0">
                <a:solidFill>
                  <a:schemeClr val="accent1">
                    <a:lumMod val="50000"/>
                  </a:schemeClr>
                </a:solidFill>
                <a:latin typeface="+mn-lt"/>
                <a:cs typeface="Symbol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D</a:t>
            </a:r>
            <a:r>
              <a:rPr sz="2000" baseline="-20833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i</a:t>
            </a:r>
            <a:r>
              <a:rPr sz="2000" spc="323" baseline="-20833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(1 </a:t>
            </a:r>
            <a:r>
              <a:rPr sz="2000" spc="99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≤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i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000" spc="99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≤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n), u.D</a:t>
            </a:r>
            <a:r>
              <a:rPr sz="2000" spc="-7" baseline="-20833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i</a:t>
            </a:r>
            <a:r>
              <a:rPr sz="2000" spc="316" baseline="-20833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000" spc="99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≥</a:t>
            </a:r>
            <a:r>
              <a:rPr sz="2000"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v.D</a:t>
            </a:r>
            <a:r>
              <a:rPr sz="2000" spc="-7" baseline="-20833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i</a:t>
            </a:r>
            <a:endParaRPr sz="2000" baseline="-20833" dirty="0">
              <a:solidFill>
                <a:schemeClr val="accent1">
                  <a:lumMod val="50000"/>
                </a:schemeClr>
              </a:solidFill>
              <a:latin typeface="+mn-lt"/>
              <a:cs typeface="Arial"/>
            </a:endParaRPr>
          </a:p>
          <a:p>
            <a:pPr marL="757766" lvl="1" indent="-286550">
              <a:lnSpc>
                <a:spcPts val="2878"/>
              </a:lnSpc>
              <a:buFont typeface="Arial"/>
              <a:buChar char="–"/>
              <a:tabLst>
                <a:tab pos="757766" algn="l"/>
              </a:tabLst>
            </a:pP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Symbol"/>
              </a:rPr>
              <a:t>∃</a:t>
            </a:r>
            <a:r>
              <a:rPr sz="2000" spc="55" dirty="0">
                <a:solidFill>
                  <a:schemeClr val="accent1">
                    <a:lumMod val="50000"/>
                  </a:schemeClr>
                </a:solidFill>
                <a:latin typeface="+mn-lt"/>
                <a:cs typeface="Symbol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D</a:t>
            </a:r>
            <a:r>
              <a:rPr sz="2000" baseline="-20833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j</a:t>
            </a:r>
            <a:r>
              <a:rPr sz="2000" spc="323" baseline="-20833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(1</a:t>
            </a:r>
            <a:r>
              <a:rPr sz="2000"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000" spc="99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≤</a:t>
            </a:r>
            <a:r>
              <a:rPr sz="2000"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j </a:t>
            </a:r>
            <a:r>
              <a:rPr sz="2000" spc="99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≤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n), u.D</a:t>
            </a:r>
            <a:r>
              <a:rPr sz="2000" spc="-7" baseline="-20833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j</a:t>
            </a:r>
            <a:r>
              <a:rPr sz="2000" spc="308" baseline="-20833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&gt;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v.D</a:t>
            </a:r>
            <a:r>
              <a:rPr sz="2000" spc="-7" baseline="-20833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j</a:t>
            </a:r>
            <a:endParaRPr sz="2000" baseline="-20833" dirty="0">
              <a:solidFill>
                <a:schemeClr val="accent1">
                  <a:lumMod val="50000"/>
                </a:schemeClr>
              </a:solidFill>
              <a:latin typeface="+mn-lt"/>
              <a:cs typeface="Arial"/>
            </a:endParaRPr>
          </a:p>
          <a:p>
            <a:pPr marL="356596" marR="3045072" indent="-343860">
              <a:lnSpc>
                <a:spcPct val="80000"/>
              </a:lnSpc>
              <a:spcBef>
                <a:spcPts val="667"/>
              </a:spcBef>
              <a:buChar char="•"/>
              <a:tabLst>
                <a:tab pos="355959" algn="l"/>
                <a:tab pos="356596" algn="l"/>
              </a:tabLst>
            </a:pPr>
            <a:endParaRPr lang="de-DE" sz="2400" spc="-5" dirty="0">
              <a:latin typeface="+mn-lt"/>
              <a:cs typeface="Arial"/>
            </a:endParaRPr>
          </a:p>
          <a:p>
            <a:pPr marL="356596" marR="3045072" indent="-343860">
              <a:lnSpc>
                <a:spcPct val="80000"/>
              </a:lnSpc>
              <a:spcBef>
                <a:spcPts val="667"/>
              </a:spcBef>
              <a:buChar char="•"/>
              <a:tabLst>
                <a:tab pos="355959" algn="l"/>
                <a:tab pos="356596" algn="l"/>
              </a:tabLst>
            </a:pPr>
            <a:r>
              <a:rPr sz="2400" spc="-5" dirty="0">
                <a:latin typeface="+mn-lt"/>
                <a:cs typeface="Arial"/>
              </a:rPr>
              <a:t>Given </a:t>
            </a:r>
            <a:r>
              <a:rPr sz="2400" dirty="0">
                <a:latin typeface="+mn-lt"/>
                <a:cs typeface="Arial"/>
              </a:rPr>
              <a:t>a </a:t>
            </a:r>
            <a:r>
              <a:rPr sz="2400" spc="-5" dirty="0">
                <a:latin typeface="+mn-lt"/>
                <a:cs typeface="Arial"/>
              </a:rPr>
              <a:t>set of points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S</a:t>
            </a:r>
            <a:r>
              <a:rPr sz="2400" spc="-5" dirty="0">
                <a:latin typeface="+mn-lt"/>
                <a:cs typeface="Arial"/>
              </a:rPr>
              <a:t>,  </a:t>
            </a:r>
            <a:br>
              <a:rPr lang="de-DE" sz="2400" spc="-5" dirty="0">
                <a:latin typeface="+mn-lt"/>
                <a:cs typeface="Arial"/>
              </a:rPr>
            </a:br>
            <a:br>
              <a:rPr lang="de-DE" sz="2400" spc="-5" dirty="0">
                <a:latin typeface="+mn-lt"/>
                <a:cs typeface="Arial"/>
              </a:rPr>
            </a:br>
            <a:r>
              <a:rPr lang="de-DE" sz="2400" spc="-5" dirty="0">
                <a:solidFill>
                  <a:srgbClr val="081BFF"/>
                </a:solidFill>
                <a:latin typeface="+mn-lt"/>
                <a:cs typeface="Arial"/>
              </a:rPr>
              <a:t>S</a:t>
            </a:r>
            <a:r>
              <a:rPr sz="2400" spc="-5" dirty="0" err="1">
                <a:solidFill>
                  <a:srgbClr val="081BFF"/>
                </a:solidFill>
                <a:latin typeface="+mn-lt"/>
                <a:cs typeface="Arial"/>
              </a:rPr>
              <a:t>kyline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=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{u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| u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Symbol"/>
              </a:rPr>
              <a:t>∈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Symbol"/>
              </a:rPr>
              <a:t>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S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and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u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is not  </a:t>
            </a:r>
            <a:r>
              <a:rPr lang="de-DE"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</a:p>
          <a:p>
            <a:pPr marL="12736" marR="3045072">
              <a:lnSpc>
                <a:spcPct val="80000"/>
              </a:lnSpc>
              <a:spcBef>
                <a:spcPts val="667"/>
              </a:spcBef>
              <a:tabLst>
                <a:tab pos="355959" algn="l"/>
                <a:tab pos="356596" algn="l"/>
              </a:tabLst>
            </a:pPr>
            <a:r>
              <a:rPr lang="de-DE"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                    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dominated by </a:t>
            </a:r>
            <a:endParaRPr lang="de-DE" sz="2400" dirty="0">
              <a:solidFill>
                <a:schemeClr val="accent1">
                  <a:lumMod val="50000"/>
                </a:schemeClr>
              </a:solidFill>
              <a:latin typeface="+mn-lt"/>
              <a:cs typeface="Arial"/>
            </a:endParaRPr>
          </a:p>
          <a:p>
            <a:pPr marL="12736" marR="3045072">
              <a:lnSpc>
                <a:spcPct val="80000"/>
              </a:lnSpc>
              <a:spcBef>
                <a:spcPts val="667"/>
              </a:spcBef>
              <a:tabLst>
                <a:tab pos="355959" algn="l"/>
                <a:tab pos="356596" algn="l"/>
              </a:tabLst>
            </a:pPr>
            <a:r>
              <a:rPr lang="en-DE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                    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any other</a:t>
            </a:r>
            <a:r>
              <a:rPr sz="2400" spc="-7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point}</a:t>
            </a:r>
            <a:endParaRPr lang="en-DE" sz="2400" dirty="0">
              <a:solidFill>
                <a:schemeClr val="accent1">
                  <a:lumMod val="50000"/>
                </a:schemeClr>
              </a:solidFill>
              <a:latin typeface="+mn-lt"/>
              <a:cs typeface="Arial"/>
            </a:endParaRPr>
          </a:p>
          <a:p>
            <a:pPr marL="355636" marR="3045072" indent="-342900">
              <a:lnSpc>
                <a:spcPct val="80000"/>
              </a:lnSpc>
              <a:spcBef>
                <a:spcPts val="667"/>
              </a:spcBef>
              <a:buFont typeface="Arial" panose="020B0604020202020204" pitchFamily="34" charset="0"/>
              <a:buChar char="•"/>
              <a:tabLst>
                <a:tab pos="355959" algn="l"/>
                <a:tab pos="356596" algn="l"/>
              </a:tabLst>
            </a:pPr>
            <a:r>
              <a:rPr sz="2400" dirty="0">
                <a:latin typeface="+mn-lt"/>
                <a:cs typeface="Arial"/>
              </a:rPr>
              <a:t>Example: </a:t>
            </a:r>
            <a:br>
              <a:rPr lang="de-DE" sz="2400" dirty="0">
                <a:latin typeface="+mn-lt"/>
                <a:cs typeface="Arial"/>
              </a:rPr>
            </a:b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C </a:t>
            </a:r>
            <a:r>
              <a:rPr sz="2400" spc="-20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≻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B,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C </a:t>
            </a:r>
            <a:r>
              <a:rPr sz="2400" spc="-20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≻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D 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skyline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=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{A, C,</a:t>
            </a:r>
            <a:r>
              <a:rPr sz="2400" spc="-4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E</a:t>
            </a:r>
            <a:r>
              <a:rPr lang="de-DE"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}</a:t>
            </a:r>
            <a:endParaRPr sz="2000" dirty="0">
              <a:solidFill>
                <a:schemeClr val="accent1">
                  <a:lumMod val="50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363" name="object 363"/>
          <p:cNvSpPr txBox="1">
            <a:spLocks noGrp="1"/>
          </p:cNvSpPr>
          <p:nvPr>
            <p:ph type="sldNum" sz="quarter" idx="7"/>
          </p:nvPr>
        </p:nvSpPr>
        <p:spPr>
          <a:xfrm>
            <a:off x="8655556" y="6484426"/>
            <a:ext cx="24765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DE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645"/>
              </a:lnSpc>
            </a:pPr>
            <a:fld id="{81D60167-4931-47E6-BA6A-407CBD079E47}" type="slidenum">
              <a:rPr lang="en-DE" spc="-5" smtClean="0"/>
              <a:pPr marL="25400">
                <a:lnSpc>
                  <a:spcPts val="1645"/>
                </a:lnSpc>
              </a:pPr>
              <a:t>76</a:t>
            </a:fld>
            <a:endParaRPr spc="-5" dirty="0"/>
          </a:p>
        </p:txBody>
      </p:sp>
      <p:pic>
        <p:nvPicPr>
          <p:cNvPr id="366" name="Picture 36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77E92CF-71AC-6645-9417-9B9511BB9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943" y="2708920"/>
            <a:ext cx="3284063" cy="2841690"/>
          </a:xfrm>
          <a:prstGeom prst="rect">
            <a:avLst/>
          </a:prstGeom>
        </p:spPr>
      </p:pic>
      <p:sp>
        <p:nvSpPr>
          <p:cNvPr id="9" name="object 7">
            <a:extLst>
              <a:ext uri="{FF2B5EF4-FFF2-40B4-BE49-F238E27FC236}">
                <a16:creationId xmlns:a16="http://schemas.microsoft.com/office/drawing/2014/main" id="{9591F755-8630-FF4A-BCE8-26B6B8454B26}"/>
              </a:ext>
            </a:extLst>
          </p:cNvPr>
          <p:cNvSpPr txBox="1">
            <a:spLocks/>
          </p:cNvSpPr>
          <p:nvPr/>
        </p:nvSpPr>
        <p:spPr>
          <a:xfrm>
            <a:off x="694253" y="6647326"/>
            <a:ext cx="7910195" cy="19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DE"/>
            </a:defPPr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36">
              <a:lnSpc>
                <a:spcPts val="1650"/>
              </a:lnSpc>
            </a:pPr>
            <a:r>
              <a:rPr lang="en-US" sz="1100" spc="-5" dirty="0"/>
              <a:t>J. Pei, M. Hua, Y. Tao, and X. Lin: </a:t>
            </a:r>
            <a:r>
              <a:rPr lang="en-US" sz="1100" spc="-10" dirty="0"/>
              <a:t>Query Answering Techniques </a:t>
            </a:r>
            <a:r>
              <a:rPr lang="en-US" sz="1100" spc="-5" dirty="0"/>
              <a:t>on </a:t>
            </a:r>
            <a:r>
              <a:rPr lang="en-US" sz="1100" spc="-10" dirty="0"/>
              <a:t>Uncertain </a:t>
            </a:r>
            <a:r>
              <a:rPr lang="en-US" sz="1100" spc="-5" dirty="0"/>
              <a:t>and </a:t>
            </a:r>
            <a:r>
              <a:rPr lang="en-US" sz="1100" spc="-10" dirty="0"/>
              <a:t>Probabilistic</a:t>
            </a:r>
            <a:r>
              <a:rPr lang="en-US" sz="1100" spc="175" dirty="0"/>
              <a:t> </a:t>
            </a:r>
            <a:r>
              <a:rPr lang="en-US" sz="1100" spc="-10" dirty="0"/>
              <a:t>Data, Tutorial, SIGMOD 2008</a:t>
            </a:r>
          </a:p>
        </p:txBody>
      </p:sp>
    </p:spTree>
    <p:extLst>
      <p:ext uri="{BB962C8B-B14F-4D97-AF65-F5344CB8AC3E}">
        <p14:creationId xmlns:p14="http://schemas.microsoft.com/office/powerpoint/2010/main" val="8781418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2914" y="270497"/>
            <a:ext cx="6787955" cy="504660"/>
          </a:xfrm>
          <a:prstGeom prst="rect">
            <a:avLst/>
          </a:prstGeom>
        </p:spPr>
        <p:txBody>
          <a:bodyPr vert="horz" wrap="square" lIns="0" tIns="12099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36">
              <a:spcBef>
                <a:spcPts val="95"/>
              </a:spcBef>
            </a:pPr>
            <a:r>
              <a:rPr spc="-5" dirty="0"/>
              <a:t>Skylines on Uncertain</a:t>
            </a:r>
            <a:r>
              <a:rPr spc="15" dirty="0"/>
              <a:t> </a:t>
            </a:r>
            <a:r>
              <a:rPr spc="-5" dirty="0"/>
              <a:t>Data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655556" y="6484426"/>
            <a:ext cx="24765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DE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645"/>
              </a:lnSpc>
            </a:pPr>
            <a:fld id="{81D60167-4931-47E6-BA6A-407CBD079E47}" type="slidenum">
              <a:rPr lang="en-DE" spc="-5" smtClean="0"/>
              <a:pPr marL="25400">
                <a:lnSpc>
                  <a:spcPts val="1645"/>
                </a:lnSpc>
              </a:pPr>
              <a:t>77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292914" y="1293671"/>
            <a:ext cx="7807421" cy="3617932"/>
          </a:xfrm>
          <a:prstGeom prst="rect">
            <a:avLst/>
          </a:prstGeom>
        </p:spPr>
        <p:txBody>
          <a:bodyPr vert="horz" wrap="square" lIns="0" tIns="98062" rIns="0" bIns="0" rtlCol="0">
            <a:spAutoFit/>
          </a:bodyPr>
          <a:lstStyle/>
          <a:p>
            <a:pPr marL="355959" indent="-343223">
              <a:spcBef>
                <a:spcPts val="772"/>
              </a:spcBef>
              <a:buChar char="•"/>
              <a:tabLst>
                <a:tab pos="355959" algn="l"/>
                <a:tab pos="356596" algn="l"/>
              </a:tabLst>
            </a:pPr>
            <a:r>
              <a:rPr lang="de-DE" sz="2400" dirty="0" err="1">
                <a:latin typeface="+mn-lt"/>
                <a:cs typeface="Arial"/>
              </a:rPr>
              <a:t>Limitations</a:t>
            </a:r>
            <a:r>
              <a:rPr lang="de-DE" sz="2400" dirty="0">
                <a:latin typeface="+mn-lt"/>
                <a:cs typeface="Arial"/>
              </a:rPr>
              <a:t> </a:t>
            </a:r>
            <a:r>
              <a:rPr lang="de-DE" sz="2400" dirty="0" err="1">
                <a:latin typeface="+mn-lt"/>
                <a:cs typeface="Arial"/>
              </a:rPr>
              <a:t>of</a:t>
            </a:r>
            <a:r>
              <a:rPr lang="de-DE" sz="2400" dirty="0">
                <a:latin typeface="+mn-lt"/>
                <a:cs typeface="Arial"/>
              </a:rPr>
              <a:t> c</a:t>
            </a:r>
            <a:r>
              <a:rPr sz="2400" dirty="0" err="1">
                <a:latin typeface="+mn-lt"/>
                <a:cs typeface="Arial"/>
              </a:rPr>
              <a:t>onventional</a:t>
            </a:r>
            <a:r>
              <a:rPr sz="2400" dirty="0">
                <a:latin typeface="+mn-lt"/>
                <a:cs typeface="Arial"/>
              </a:rPr>
              <a:t> methods</a:t>
            </a:r>
          </a:p>
          <a:p>
            <a:pPr marL="757129" lvl="1" indent="-285913">
              <a:spcBef>
                <a:spcPts val="572"/>
              </a:spcBef>
              <a:buChar char="–"/>
              <a:tabLst>
                <a:tab pos="757766" algn="l"/>
              </a:tabLst>
            </a:pPr>
            <a:r>
              <a:rPr sz="2000" spc="-5" dirty="0">
                <a:latin typeface="+mn-lt"/>
                <a:cs typeface="Arial"/>
              </a:rPr>
              <a:t>Aggregates </a:t>
            </a:r>
            <a:r>
              <a:rPr sz="2000" dirty="0">
                <a:latin typeface="+mn-lt"/>
                <a:cs typeface="Arial"/>
              </a:rPr>
              <a:t>may </a:t>
            </a:r>
            <a:r>
              <a:rPr sz="2000" spc="-5" dirty="0">
                <a:latin typeface="+mn-lt"/>
                <a:cs typeface="Arial"/>
              </a:rPr>
              <a:t>be </a:t>
            </a:r>
            <a:r>
              <a:rPr sz="2000" dirty="0">
                <a:latin typeface="+mn-lt"/>
                <a:cs typeface="Arial"/>
              </a:rPr>
              <a:t>misled </a:t>
            </a:r>
            <a:r>
              <a:rPr sz="2000" spc="-5" dirty="0">
                <a:latin typeface="+mn-lt"/>
                <a:cs typeface="Arial"/>
              </a:rPr>
              <a:t>by </a:t>
            </a:r>
            <a:r>
              <a:rPr sz="2000" dirty="0">
                <a:latin typeface="+mn-lt"/>
                <a:cs typeface="Arial"/>
              </a:rPr>
              <a:t>outliers</a:t>
            </a:r>
          </a:p>
          <a:p>
            <a:pPr marL="757129" lvl="1" indent="-285913">
              <a:spcBef>
                <a:spcPts val="572"/>
              </a:spcBef>
              <a:buChar char="–"/>
              <a:tabLst>
                <a:tab pos="757766" algn="l"/>
              </a:tabLst>
            </a:pPr>
            <a:r>
              <a:rPr sz="2000" spc="-5" dirty="0">
                <a:latin typeface="+mn-lt"/>
                <a:cs typeface="Arial"/>
              </a:rPr>
              <a:t>Data distribution is not</a:t>
            </a:r>
            <a:r>
              <a:rPr sz="2000" spc="-15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captured</a:t>
            </a:r>
          </a:p>
          <a:p>
            <a:pPr marL="355959" indent="-343223">
              <a:spcBef>
                <a:spcPts val="677"/>
              </a:spcBef>
              <a:buChar char="•"/>
              <a:tabLst>
                <a:tab pos="355959" algn="l"/>
                <a:tab pos="356596" algn="l"/>
              </a:tabLst>
            </a:pPr>
            <a:endParaRPr lang="de-DE" sz="2400" dirty="0">
              <a:latin typeface="+mn-lt"/>
              <a:cs typeface="Arial"/>
            </a:endParaRPr>
          </a:p>
          <a:p>
            <a:pPr marL="355959" indent="-343223">
              <a:spcBef>
                <a:spcPts val="677"/>
              </a:spcBef>
              <a:buChar char="•"/>
              <a:tabLst>
                <a:tab pos="355959" algn="l"/>
                <a:tab pos="356596" algn="l"/>
              </a:tabLst>
            </a:pPr>
            <a:r>
              <a:rPr sz="2400" dirty="0">
                <a:solidFill>
                  <a:srgbClr val="081BFF"/>
                </a:solidFill>
                <a:latin typeface="+mn-lt"/>
                <a:cs typeface="Arial"/>
              </a:rPr>
              <a:t>Probabilistic</a:t>
            </a:r>
            <a:r>
              <a:rPr sz="2400" spc="-10" dirty="0">
                <a:solidFill>
                  <a:srgbClr val="081BFF"/>
                </a:solidFill>
                <a:latin typeface="+mn-lt"/>
                <a:cs typeface="Arial"/>
              </a:rPr>
              <a:t> </a:t>
            </a:r>
            <a:r>
              <a:rPr sz="2400" dirty="0">
                <a:solidFill>
                  <a:srgbClr val="081BFF"/>
                </a:solidFill>
                <a:latin typeface="+mn-lt"/>
                <a:cs typeface="Arial"/>
              </a:rPr>
              <a:t>skylines</a:t>
            </a:r>
          </a:p>
          <a:p>
            <a:pPr marL="757129" lvl="1" indent="-285913">
              <a:spcBef>
                <a:spcPts val="577"/>
              </a:spcBef>
              <a:buChar char="–"/>
              <a:tabLst>
                <a:tab pos="757766" algn="l"/>
              </a:tabLst>
            </a:pPr>
            <a:r>
              <a:rPr lang="de-DE" sz="2000" dirty="0">
                <a:latin typeface="+mn-lt"/>
                <a:cs typeface="Arial"/>
              </a:rPr>
              <a:t>Objects vs. </a:t>
            </a:r>
            <a:r>
              <a:rPr lang="de-DE" sz="2000" dirty="0" err="1">
                <a:latin typeface="+mn-lt"/>
                <a:cs typeface="Arial"/>
              </a:rPr>
              <a:t>instances</a:t>
            </a:r>
            <a:endParaRPr lang="de-DE" sz="2000" dirty="0">
              <a:latin typeface="+mn-lt"/>
              <a:cs typeface="Arial"/>
            </a:endParaRPr>
          </a:p>
          <a:p>
            <a:pPr marL="757129" lvl="1" indent="-285913">
              <a:spcBef>
                <a:spcPts val="577"/>
              </a:spcBef>
              <a:buChar char="–"/>
              <a:tabLst>
                <a:tab pos="757766" algn="l"/>
              </a:tabLst>
            </a:pPr>
            <a:r>
              <a:rPr sz="2000" dirty="0">
                <a:latin typeface="+mn-lt"/>
                <a:cs typeface="Arial"/>
              </a:rPr>
              <a:t>An instance has a probability </a:t>
            </a:r>
            <a:br>
              <a:rPr lang="de-DE" sz="2000" dirty="0">
                <a:latin typeface="+mn-lt"/>
                <a:cs typeface="Arial"/>
              </a:rPr>
            </a:br>
            <a:r>
              <a:rPr sz="2000" dirty="0">
                <a:latin typeface="+mn-lt"/>
                <a:cs typeface="Arial"/>
              </a:rPr>
              <a:t>to represent the</a:t>
            </a:r>
            <a:r>
              <a:rPr sz="2000" spc="-125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object</a:t>
            </a:r>
          </a:p>
          <a:p>
            <a:pPr marL="757129" lvl="1" indent="-285913">
              <a:spcBef>
                <a:spcPts val="572"/>
              </a:spcBef>
              <a:buChar char="–"/>
              <a:tabLst>
                <a:tab pos="757766" algn="l"/>
              </a:tabLst>
            </a:pPr>
            <a:r>
              <a:rPr sz="2000" dirty="0">
                <a:latin typeface="+mn-lt"/>
                <a:cs typeface="Arial"/>
              </a:rPr>
              <a:t>An </a:t>
            </a:r>
            <a:r>
              <a:rPr sz="2000" spc="-5" dirty="0">
                <a:latin typeface="+mn-lt"/>
                <a:cs typeface="Arial"/>
              </a:rPr>
              <a:t>object has </a:t>
            </a:r>
            <a:r>
              <a:rPr sz="2000" dirty="0">
                <a:latin typeface="+mn-lt"/>
                <a:cs typeface="Arial"/>
              </a:rPr>
              <a:t>a </a:t>
            </a:r>
            <a:r>
              <a:rPr sz="2000" spc="-5" dirty="0">
                <a:latin typeface="+mn-lt"/>
                <a:cs typeface="Arial"/>
              </a:rPr>
              <a:t>probability </a:t>
            </a:r>
            <a:r>
              <a:rPr sz="2000" dirty="0">
                <a:latin typeface="+mn-lt"/>
                <a:cs typeface="Arial"/>
              </a:rPr>
              <a:t>to </a:t>
            </a:r>
            <a:r>
              <a:rPr sz="2000" spc="-5" dirty="0">
                <a:latin typeface="+mn-lt"/>
                <a:cs typeface="Arial"/>
              </a:rPr>
              <a:t>be in </a:t>
            </a:r>
            <a:r>
              <a:rPr sz="2000" dirty="0">
                <a:latin typeface="+mn-lt"/>
                <a:cs typeface="Arial"/>
              </a:rPr>
              <a:t>the</a:t>
            </a:r>
            <a:r>
              <a:rPr sz="2000" spc="-50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skyline</a:t>
            </a: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6D3C27D6-4806-EE4E-BDF6-A27A9F565B28}"/>
              </a:ext>
            </a:extLst>
          </p:cNvPr>
          <p:cNvSpPr txBox="1">
            <a:spLocks/>
          </p:cNvSpPr>
          <p:nvPr/>
        </p:nvSpPr>
        <p:spPr>
          <a:xfrm>
            <a:off x="694253" y="6647326"/>
            <a:ext cx="7910195" cy="19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DE"/>
            </a:defPPr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36">
              <a:lnSpc>
                <a:spcPts val="1650"/>
              </a:lnSpc>
            </a:pPr>
            <a:r>
              <a:rPr lang="en-US" sz="1100" spc="-5" dirty="0"/>
              <a:t>J. Pei, M. Hua, Y. Tao, and X. Lin: </a:t>
            </a:r>
            <a:r>
              <a:rPr lang="en-US" sz="1100" spc="-10" dirty="0"/>
              <a:t>Query Answering Techniques </a:t>
            </a:r>
            <a:r>
              <a:rPr lang="en-US" sz="1100" spc="-5" dirty="0"/>
              <a:t>on </a:t>
            </a:r>
            <a:r>
              <a:rPr lang="en-US" sz="1100" spc="-10" dirty="0"/>
              <a:t>Uncertain </a:t>
            </a:r>
            <a:r>
              <a:rPr lang="en-US" sz="1100" spc="-5" dirty="0"/>
              <a:t>and </a:t>
            </a:r>
            <a:r>
              <a:rPr lang="en-US" sz="1100" spc="-10" dirty="0"/>
              <a:t>Probabilistic</a:t>
            </a:r>
            <a:r>
              <a:rPr lang="en-US" sz="1100" spc="175" dirty="0"/>
              <a:t> </a:t>
            </a:r>
            <a:r>
              <a:rPr lang="en-US" sz="1100" spc="-10" dirty="0"/>
              <a:t>Data, Tutorial, SIGMOD 2008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988AB4D-C74B-4045-A760-235462009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90" y="1340768"/>
            <a:ext cx="3631098" cy="28654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9B6781-E312-6142-948D-53138824A138}"/>
              </a:ext>
            </a:extLst>
          </p:cNvPr>
          <p:cNvSpPr/>
          <p:nvPr/>
        </p:nvSpPr>
        <p:spPr>
          <a:xfrm>
            <a:off x="2363350" y="616237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DE" sz="1200" dirty="0">
                <a:solidFill>
                  <a:srgbClr val="081BFF"/>
                </a:solidFill>
              </a:rPr>
              <a:t>Jian Pei, Bin Jiang, Xuemin Lin, and Yidong Yuan. 2007. Probabilistic skylines on uncertain data. In Proc. VLDB ’07, 15–26, </a:t>
            </a:r>
            <a:r>
              <a:rPr lang="en-DE" sz="1200" b="1" dirty="0">
                <a:solidFill>
                  <a:srgbClr val="FF0000"/>
                </a:solidFill>
              </a:rPr>
              <a:t>2007</a:t>
            </a:r>
            <a:r>
              <a:rPr lang="en-DE" sz="1200" dirty="0">
                <a:solidFill>
                  <a:srgbClr val="081B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214130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2637" y="260044"/>
            <a:ext cx="7223505" cy="504660"/>
          </a:xfrm>
          <a:prstGeom prst="rect">
            <a:avLst/>
          </a:prstGeom>
        </p:spPr>
        <p:txBody>
          <a:bodyPr vert="horz" wrap="square" lIns="0" tIns="12099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36">
              <a:spcBef>
                <a:spcPts val="95"/>
              </a:spcBef>
            </a:pPr>
            <a:r>
              <a:rPr spc="-5" dirty="0"/>
              <a:t>A Probabilistic Skyline</a:t>
            </a:r>
            <a:r>
              <a:rPr spc="30" dirty="0"/>
              <a:t> </a:t>
            </a:r>
            <a:r>
              <a:rPr spc="-5" dirty="0"/>
              <a:t>Model</a:t>
            </a:r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372637" y="1412776"/>
            <a:ext cx="8409806" cy="4396111"/>
          </a:xfrm>
          <a:prstGeom prst="rect">
            <a:avLst/>
          </a:prstGeom>
        </p:spPr>
        <p:txBody>
          <a:bodyPr vert="horz" wrap="square" lIns="0" tIns="12735" rIns="0" bIns="0" rtlCol="0">
            <a:spAutoFit/>
          </a:bodyPr>
          <a:lstStyle/>
          <a:p>
            <a:pPr marL="356596" marR="3581239" indent="-343860">
              <a:spcBef>
                <a:spcPts val="100"/>
              </a:spcBef>
              <a:buChar char="•"/>
              <a:tabLst>
                <a:tab pos="355959" algn="l"/>
                <a:tab pos="356596" algn="l"/>
              </a:tabLst>
            </a:pPr>
            <a:r>
              <a:rPr sz="2400" dirty="0">
                <a:latin typeface="+mn-lt"/>
                <a:cs typeface="Arial"/>
              </a:rPr>
              <a:t>A </a:t>
            </a:r>
            <a:r>
              <a:rPr sz="2400" spc="-5" dirty="0">
                <a:latin typeface="+mn-lt"/>
                <a:cs typeface="Arial"/>
              </a:rPr>
              <a:t>set of object</a:t>
            </a:r>
            <a:r>
              <a:rPr lang="de-DE" sz="2400" spc="-5" dirty="0">
                <a:latin typeface="+mn-lt"/>
                <a:cs typeface="Arial"/>
              </a:rPr>
              <a:t>s</a:t>
            </a:r>
            <a:r>
              <a:rPr sz="2400" spc="-5" dirty="0">
                <a:latin typeface="+mn-lt"/>
                <a:cs typeface="Arial"/>
              </a:rPr>
              <a:t>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S =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{A, B,</a:t>
            </a:r>
            <a:r>
              <a:rPr sz="2400" spc="-7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C}</a:t>
            </a:r>
            <a:r>
              <a:rPr sz="2400" spc="-5" dirty="0">
                <a:latin typeface="+mn-lt"/>
                <a:cs typeface="Arial"/>
              </a:rPr>
              <a:t>,  </a:t>
            </a:r>
            <a:br>
              <a:rPr lang="de-DE" sz="2400" spc="-5" dirty="0">
                <a:latin typeface="+mn-lt"/>
                <a:cs typeface="Arial"/>
              </a:rPr>
            </a:br>
            <a:r>
              <a:rPr sz="2400" dirty="0">
                <a:latin typeface="+mn-lt"/>
                <a:cs typeface="Arial"/>
              </a:rPr>
              <a:t>instance</a:t>
            </a:r>
            <a:r>
              <a:rPr lang="de-DE" sz="2400" dirty="0">
                <a:latin typeface="+mn-lt"/>
                <a:cs typeface="Arial"/>
              </a:rPr>
              <a:t>s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a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i</a:t>
            </a:r>
            <a:r>
              <a:rPr lang="de-DE" sz="2400" dirty="0">
                <a:latin typeface="+mn-lt"/>
                <a:cs typeface="Arial"/>
              </a:rPr>
              <a:t>,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b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i</a:t>
            </a:r>
            <a:r>
              <a:rPr lang="de-DE" sz="2400" dirty="0">
                <a:latin typeface="+mn-lt"/>
                <a:cs typeface="Arial"/>
              </a:rPr>
              <a:t>,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c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i</a:t>
            </a:r>
            <a:r>
              <a:rPr lang="de-DE" sz="2400" dirty="0">
                <a:latin typeface="+mn-lt"/>
                <a:cs typeface="Arial"/>
              </a:rPr>
              <a:t> </a:t>
            </a:r>
            <a:r>
              <a:rPr lang="de-DE" sz="2400" dirty="0" err="1">
                <a:latin typeface="+mn-lt"/>
                <a:cs typeface="Arial"/>
              </a:rPr>
              <a:t>of</a:t>
            </a:r>
            <a:r>
              <a:rPr lang="de-DE" sz="2400" dirty="0">
                <a:latin typeface="+mn-lt"/>
                <a:cs typeface="Arial"/>
              </a:rPr>
              <a:t> </a:t>
            </a:r>
            <a:r>
              <a:rPr lang="de-DE" sz="2400" dirty="0" err="1">
                <a:latin typeface="+mn-lt"/>
                <a:cs typeface="Arial"/>
              </a:rPr>
              <a:t>each</a:t>
            </a:r>
            <a:r>
              <a:rPr lang="de-DE" sz="2400" dirty="0">
                <a:latin typeface="+mn-lt"/>
                <a:cs typeface="Arial"/>
              </a:rPr>
              <a:t> </a:t>
            </a:r>
            <a:br>
              <a:rPr lang="de-DE" sz="2400" dirty="0">
                <a:latin typeface="+mn-lt"/>
                <a:cs typeface="Arial"/>
              </a:rPr>
            </a:br>
            <a:r>
              <a:rPr lang="de-DE" sz="2400" dirty="0" err="1">
                <a:latin typeface="+mn-lt"/>
                <a:cs typeface="Arial"/>
              </a:rPr>
              <a:t>with</a:t>
            </a:r>
            <a:r>
              <a:rPr sz="2400" dirty="0">
                <a:latin typeface="+mn-lt"/>
                <a:cs typeface="Arial"/>
              </a:rPr>
              <a:t> probability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0.5</a:t>
            </a:r>
            <a:r>
              <a:rPr sz="2400" dirty="0">
                <a:latin typeface="+mn-lt"/>
                <a:cs typeface="Arial"/>
              </a:rPr>
              <a:t> to</a:t>
            </a:r>
            <a:r>
              <a:rPr sz="2400" spc="-30" dirty="0">
                <a:latin typeface="+mn-lt"/>
                <a:cs typeface="Arial"/>
              </a:rPr>
              <a:t> </a:t>
            </a:r>
            <a:r>
              <a:rPr sz="2400" dirty="0">
                <a:latin typeface="+mn-lt"/>
                <a:cs typeface="Arial"/>
              </a:rPr>
              <a:t>appear</a:t>
            </a:r>
          </a:p>
          <a:p>
            <a:pPr marL="355959" indent="-343223">
              <a:spcBef>
                <a:spcPts val="687"/>
              </a:spcBef>
              <a:buChar char="•"/>
              <a:tabLst>
                <a:tab pos="355959" algn="l"/>
                <a:tab pos="356596" algn="l"/>
              </a:tabLst>
            </a:pPr>
            <a:r>
              <a:rPr sz="2400" dirty="0">
                <a:solidFill>
                  <a:srgbClr val="081BFF"/>
                </a:solidFill>
                <a:latin typeface="+mn-lt"/>
                <a:cs typeface="Arial"/>
              </a:rPr>
              <a:t>Probabilistic</a:t>
            </a:r>
            <a:r>
              <a:rPr sz="2400" spc="-10" dirty="0">
                <a:solidFill>
                  <a:srgbClr val="081BFF"/>
                </a:solidFill>
                <a:latin typeface="+mn-lt"/>
                <a:cs typeface="Arial"/>
              </a:rPr>
              <a:t> </a:t>
            </a:r>
            <a:r>
              <a:rPr sz="2400" dirty="0">
                <a:solidFill>
                  <a:srgbClr val="081BFF"/>
                </a:solidFill>
                <a:latin typeface="+mn-lt"/>
                <a:cs typeface="Arial"/>
              </a:rPr>
              <a:t>Dominance</a:t>
            </a:r>
          </a:p>
          <a:p>
            <a:pPr marL="470579">
              <a:spcBef>
                <a:spcPts val="577"/>
              </a:spcBef>
            </a:pPr>
            <a:r>
              <a:rPr sz="2000" dirty="0">
                <a:latin typeface="+mn-lt"/>
                <a:cs typeface="Arial"/>
              </a:rPr>
              <a:t>–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Pr(A </a:t>
            </a:r>
            <a:r>
              <a:rPr sz="2000" spc="-20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≻ 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C)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=</a:t>
            </a:r>
            <a:r>
              <a:rPr sz="2000" spc="-1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3/4</a:t>
            </a:r>
            <a:endParaRPr sz="2000" dirty="0">
              <a:solidFill>
                <a:schemeClr val="accent1">
                  <a:lumMod val="50000"/>
                </a:schemeClr>
              </a:solidFill>
              <a:latin typeface="+mn-lt"/>
              <a:cs typeface="Arial"/>
            </a:endParaRPr>
          </a:p>
          <a:p>
            <a:pPr marL="470579">
              <a:spcBef>
                <a:spcPts val="572"/>
              </a:spcBef>
            </a:pPr>
            <a:r>
              <a:rPr sz="2000" dirty="0">
                <a:latin typeface="+mn-lt"/>
                <a:cs typeface="Arial"/>
              </a:rPr>
              <a:t>–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Pr(B </a:t>
            </a:r>
            <a:r>
              <a:rPr sz="2000" spc="-20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≻ 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C)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=</a:t>
            </a:r>
            <a:r>
              <a:rPr sz="2000" spc="-1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1/2</a:t>
            </a:r>
            <a:endParaRPr sz="2000" dirty="0">
              <a:solidFill>
                <a:schemeClr val="accent1">
                  <a:lumMod val="50000"/>
                </a:schemeClr>
              </a:solidFill>
              <a:latin typeface="+mn-lt"/>
              <a:cs typeface="Arial"/>
            </a:endParaRPr>
          </a:p>
          <a:p>
            <a:pPr marL="470579">
              <a:spcBef>
                <a:spcPts val="572"/>
              </a:spcBef>
            </a:pPr>
            <a:r>
              <a:rPr sz="2000" dirty="0">
                <a:latin typeface="+mn-lt"/>
                <a:cs typeface="Arial"/>
              </a:rPr>
              <a:t>–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Pr((A </a:t>
            </a:r>
            <a:r>
              <a:rPr sz="2000" spc="-20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≻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C) </a:t>
            </a:r>
            <a:r>
              <a:rPr lang="de-DE"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 </a:t>
            </a:r>
            <a:r>
              <a:rPr lang="en-DE" sz="2000" spc="1053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∨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(B </a:t>
            </a:r>
            <a:r>
              <a:rPr sz="2000" spc="-20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≻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C))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=</a:t>
            </a:r>
            <a:r>
              <a:rPr sz="2000" spc="-43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lang="en-DE" sz="2000" spc="-43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1</a:t>
            </a:r>
            <a:endParaRPr lang="de-DE" sz="2000" dirty="0">
              <a:solidFill>
                <a:schemeClr val="accent1">
                  <a:lumMod val="50000"/>
                </a:schemeClr>
              </a:solidFill>
              <a:latin typeface="+mn-lt"/>
              <a:cs typeface="Arial"/>
            </a:endParaRPr>
          </a:p>
          <a:p>
            <a:pPr marL="470579">
              <a:spcBef>
                <a:spcPts val="572"/>
              </a:spcBef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+mn-lt"/>
              <a:cs typeface="Arial"/>
            </a:endParaRPr>
          </a:p>
          <a:p>
            <a:pPr marL="470579">
              <a:spcBef>
                <a:spcPts val="572"/>
              </a:spcBef>
            </a:pP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Pr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(C</a:t>
            </a:r>
            <a:r>
              <a:rPr lang="de-DE" sz="2000"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lang="de-DE" sz="2000" spc="-5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is</a:t>
            </a:r>
            <a:r>
              <a:rPr lang="de-DE"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in</a:t>
            </a:r>
            <a:r>
              <a:rPr lang="de-DE" sz="2000"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the</a:t>
            </a:r>
            <a:r>
              <a:rPr lang="de-DE"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skyline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)</a:t>
            </a:r>
            <a:r>
              <a:rPr lang="de-DE" sz="2000" spc="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lang="de-DE" sz="2000" spc="99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≠</a:t>
            </a:r>
            <a:r>
              <a:rPr lang="de-DE"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(1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-</a:t>
            </a:r>
            <a:r>
              <a:rPr lang="de-DE" sz="2000"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lang="de-DE" sz="2000" spc="-5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Pr</a:t>
            </a:r>
            <a:r>
              <a:rPr lang="de-DE"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(A </a:t>
            </a:r>
            <a:r>
              <a:rPr lang="de-DE" sz="2000" spc="-20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≻</a:t>
            </a:r>
            <a:r>
              <a:rPr lang="de-DE" sz="2000"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 </a:t>
            </a:r>
            <a:r>
              <a:rPr lang="de-DE"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C)) </a:t>
            </a:r>
            <a:r>
              <a:rPr lang="de-DE" sz="2000" spc="99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×</a:t>
            </a:r>
            <a:r>
              <a:rPr lang="de-DE"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(1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-</a:t>
            </a:r>
            <a:r>
              <a:rPr lang="de-DE" sz="2000"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lang="de-DE" sz="2000" spc="-5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Pr</a:t>
            </a:r>
            <a:r>
              <a:rPr lang="de-DE"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(B </a:t>
            </a:r>
            <a:r>
              <a:rPr lang="de-DE" sz="2000" spc="-20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≻</a:t>
            </a:r>
            <a:r>
              <a:rPr lang="de-DE" sz="2000" spc="-1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 </a:t>
            </a:r>
            <a:r>
              <a:rPr lang="de-DE"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C))</a:t>
            </a:r>
          </a:p>
          <a:p>
            <a:pPr marL="757129" lvl="1" indent="-286550">
              <a:spcBef>
                <a:spcPts val="572"/>
              </a:spcBef>
              <a:buChar char="–"/>
              <a:tabLst>
                <a:tab pos="757766" algn="l"/>
              </a:tabLst>
            </a:pPr>
            <a:endParaRPr lang="en-DE" sz="2400" spc="-5" dirty="0">
              <a:solidFill>
                <a:schemeClr val="accent1">
                  <a:lumMod val="50000"/>
                </a:schemeClr>
              </a:solidFill>
              <a:latin typeface="+mn-lt"/>
              <a:cs typeface="Arial"/>
            </a:endParaRPr>
          </a:p>
          <a:p>
            <a:pPr marL="470579" lvl="1">
              <a:spcBef>
                <a:spcPts val="572"/>
              </a:spcBef>
              <a:tabLst>
                <a:tab pos="757766" algn="l"/>
              </a:tabLst>
            </a:pPr>
            <a:r>
              <a:rPr sz="2400" dirty="0">
                <a:latin typeface="+mn-lt"/>
                <a:cs typeface="Arial"/>
              </a:rPr>
              <a:t>Probabilistic</a:t>
            </a:r>
            <a:r>
              <a:rPr sz="2400" spc="-5" dirty="0">
                <a:latin typeface="+mn-lt"/>
                <a:cs typeface="Arial"/>
              </a:rPr>
              <a:t> dominance	</a:t>
            </a:r>
            <a:r>
              <a:rPr lang="de-DE" sz="2400" spc="-5" dirty="0">
                <a:latin typeface="+mn-lt"/>
                <a:cs typeface="Arial"/>
              </a:rPr>
              <a:t>         </a:t>
            </a:r>
            <a:r>
              <a:rPr sz="2400" dirty="0">
                <a:latin typeface="+mn-lt"/>
                <a:cs typeface="Arial"/>
              </a:rPr>
              <a:t>Probabilistic</a:t>
            </a:r>
            <a:r>
              <a:rPr sz="2400" spc="-15" dirty="0">
                <a:latin typeface="+mn-lt"/>
                <a:cs typeface="Arial"/>
              </a:rPr>
              <a:t> </a:t>
            </a:r>
            <a:r>
              <a:rPr sz="2400" dirty="0">
                <a:latin typeface="+mn-lt"/>
                <a:cs typeface="Arial"/>
              </a:rPr>
              <a:t>skyline</a:t>
            </a:r>
          </a:p>
        </p:txBody>
      </p:sp>
      <p:sp>
        <p:nvSpPr>
          <p:cNvPr id="36" name="object 36"/>
          <p:cNvSpPr/>
          <p:nvPr/>
        </p:nvSpPr>
        <p:spPr>
          <a:xfrm>
            <a:off x="3968163" y="5462757"/>
            <a:ext cx="531829" cy="270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xfrm>
            <a:off x="8655556" y="6484426"/>
            <a:ext cx="24765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DE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645"/>
              </a:lnSpc>
            </a:pPr>
            <a:fld id="{81D60167-4931-47E6-BA6A-407CBD079E47}" type="slidenum">
              <a:rPr lang="en-DE" spc="-5" smtClean="0"/>
              <a:pPr marL="25400">
                <a:lnSpc>
                  <a:spcPts val="1645"/>
                </a:lnSpc>
              </a:pPr>
              <a:t>78</a:t>
            </a:fld>
            <a:endParaRPr spc="-5" dirty="0"/>
          </a:p>
        </p:txBody>
      </p:sp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4B6E4DC1-CA16-6B43-982A-DF0BDBEE9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90" y="1340768"/>
            <a:ext cx="3631098" cy="2865460"/>
          </a:xfrm>
          <a:prstGeom prst="rect">
            <a:avLst/>
          </a:prstGeom>
        </p:spPr>
      </p:pic>
      <p:sp>
        <p:nvSpPr>
          <p:cNvPr id="11" name="object 7">
            <a:extLst>
              <a:ext uri="{FF2B5EF4-FFF2-40B4-BE49-F238E27FC236}">
                <a16:creationId xmlns:a16="http://schemas.microsoft.com/office/drawing/2014/main" id="{A92EF911-F85B-7640-B920-9F6A8CF20633}"/>
              </a:ext>
            </a:extLst>
          </p:cNvPr>
          <p:cNvSpPr txBox="1">
            <a:spLocks/>
          </p:cNvSpPr>
          <p:nvPr/>
        </p:nvSpPr>
        <p:spPr>
          <a:xfrm>
            <a:off x="694253" y="6647326"/>
            <a:ext cx="7910195" cy="19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DE"/>
            </a:defPPr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36">
              <a:lnSpc>
                <a:spcPts val="1650"/>
              </a:lnSpc>
            </a:pPr>
            <a:r>
              <a:rPr lang="en-US" sz="1100" spc="-5" dirty="0"/>
              <a:t>J. Pei, M. Hua, Y. Tao, and X. Lin: </a:t>
            </a:r>
            <a:r>
              <a:rPr lang="en-US" sz="1100" spc="-10" dirty="0"/>
              <a:t>Query Answering Techniques </a:t>
            </a:r>
            <a:r>
              <a:rPr lang="en-US" sz="1100" spc="-5" dirty="0"/>
              <a:t>on </a:t>
            </a:r>
            <a:r>
              <a:rPr lang="en-US" sz="1100" spc="-10" dirty="0"/>
              <a:t>Uncertain </a:t>
            </a:r>
            <a:r>
              <a:rPr lang="en-US" sz="1100" spc="-5" dirty="0"/>
              <a:t>and </a:t>
            </a:r>
            <a:r>
              <a:rPr lang="en-US" sz="1100" spc="-10" dirty="0"/>
              <a:t>Probabilistic</a:t>
            </a:r>
            <a:r>
              <a:rPr lang="en-US" sz="1100" spc="175" dirty="0"/>
              <a:t> </a:t>
            </a:r>
            <a:r>
              <a:rPr lang="en-US" sz="1100" spc="-10" dirty="0"/>
              <a:t>Data, Tutorial, SIGMOD 2008</a:t>
            </a:r>
          </a:p>
        </p:txBody>
      </p:sp>
    </p:spTree>
    <p:extLst>
      <p:ext uri="{BB962C8B-B14F-4D97-AF65-F5344CB8AC3E}">
        <p14:creationId xmlns:p14="http://schemas.microsoft.com/office/powerpoint/2010/main" val="290266507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2638" y="290431"/>
            <a:ext cx="5042572" cy="504660"/>
          </a:xfrm>
          <a:prstGeom prst="rect">
            <a:avLst/>
          </a:prstGeom>
        </p:spPr>
        <p:txBody>
          <a:bodyPr vert="horz" wrap="square" lIns="0" tIns="12099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36">
              <a:spcBef>
                <a:spcPts val="95"/>
              </a:spcBef>
            </a:pPr>
            <a:r>
              <a:rPr spc="-5" dirty="0"/>
              <a:t>Skyline</a:t>
            </a:r>
            <a:r>
              <a:rPr spc="-15" dirty="0"/>
              <a:t> </a:t>
            </a:r>
            <a:r>
              <a:rPr spc="-5" dirty="0"/>
              <a:t>Probabilities</a:t>
            </a:r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372638" y="1235733"/>
            <a:ext cx="7779404" cy="4409191"/>
          </a:xfrm>
          <a:prstGeom prst="rect">
            <a:avLst/>
          </a:prstGeom>
        </p:spPr>
        <p:txBody>
          <a:bodyPr vert="horz" wrap="square" lIns="0" tIns="104429" rIns="0" bIns="0" rtlCol="0">
            <a:spAutoFit/>
          </a:bodyPr>
          <a:lstStyle/>
          <a:p>
            <a:pPr marL="356596" indent="-343860">
              <a:spcBef>
                <a:spcPts val="821"/>
              </a:spcBef>
              <a:buChar char="•"/>
              <a:tabLst>
                <a:tab pos="355959" algn="l"/>
                <a:tab pos="356596" algn="l"/>
                <a:tab pos="5336200" algn="l"/>
              </a:tabLst>
            </a:pPr>
            <a:r>
              <a:rPr sz="2400" spc="-5" dirty="0">
                <a:solidFill>
                  <a:srgbClr val="081BFF"/>
                </a:solidFill>
                <a:latin typeface="+mn-lt"/>
                <a:cs typeface="Arial"/>
              </a:rPr>
              <a:t>Possible world</a:t>
            </a:r>
            <a:r>
              <a:rPr sz="2400" spc="-5" dirty="0">
                <a:latin typeface="+mn-lt"/>
                <a:cs typeface="Arial"/>
              </a:rPr>
              <a:t>: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W = </a:t>
            </a:r>
            <a:r>
              <a:rPr lang="de-DE" sz="2400" spc="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&lt;</a:t>
            </a:r>
            <a:r>
              <a:rPr sz="2400" spc="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a</a:t>
            </a:r>
            <a:r>
              <a:rPr sz="2400" spc="7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i</a:t>
            </a:r>
            <a:r>
              <a:rPr sz="2400" spc="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,</a:t>
            </a:r>
            <a:r>
              <a:rPr sz="2400" spc="3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b</a:t>
            </a:r>
            <a:r>
              <a:rPr sz="2400" spc="-7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j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,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c</a:t>
            </a:r>
            <a:r>
              <a:rPr lang="en-US" sz="2400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k</a:t>
            </a:r>
            <a:r>
              <a:rPr lang="en-DE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&gt;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(i, j,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k = 1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or</a:t>
            </a:r>
            <a:r>
              <a:rPr sz="2400" spc="-8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2)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+mn-lt"/>
              <a:cs typeface="Arial"/>
            </a:endParaRPr>
          </a:p>
          <a:p>
            <a:pPr marL="470579">
              <a:spcBef>
                <a:spcPts val="617"/>
              </a:spcBef>
            </a:pPr>
            <a:r>
              <a:rPr sz="2000" dirty="0">
                <a:latin typeface="+mn-lt"/>
                <a:cs typeface="Arial"/>
              </a:rPr>
              <a:t>–</a:t>
            </a:r>
            <a:r>
              <a:rPr sz="2000" spc="241" dirty="0">
                <a:latin typeface="+mn-lt"/>
                <a:cs typeface="Arial"/>
              </a:rPr>
              <a:t>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Pr(W)</a:t>
            </a:r>
            <a:r>
              <a:rPr sz="2000"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=</a:t>
            </a:r>
            <a:r>
              <a:rPr sz="2000"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0.5 </a:t>
            </a:r>
            <a:r>
              <a:rPr sz="2000" spc="99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×</a:t>
            </a:r>
            <a:r>
              <a:rPr sz="2000"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0.5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000" spc="99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×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0.5</a:t>
            </a:r>
            <a:r>
              <a:rPr sz="2000"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=</a:t>
            </a:r>
            <a:r>
              <a:rPr sz="2000"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0.125,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000" spc="125" dirty="0">
                <a:solidFill>
                  <a:schemeClr val="accent1">
                    <a:lumMod val="50000"/>
                  </a:schemeClr>
                </a:solidFill>
                <a:latin typeface="+mn-lt"/>
                <a:cs typeface="Symbol"/>
              </a:rPr>
              <a:t>∑</a:t>
            </a:r>
            <a:r>
              <a:rPr sz="2000" spc="125" baseline="-25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W</a:t>
            </a:r>
            <a:r>
              <a:rPr sz="2000" spc="125" baseline="-25000" dirty="0">
                <a:solidFill>
                  <a:schemeClr val="accent1">
                    <a:lumMod val="50000"/>
                  </a:schemeClr>
                </a:solidFill>
                <a:latin typeface="+mn-lt"/>
                <a:cs typeface="Symbol"/>
              </a:rPr>
              <a:t>∈Ω</a:t>
            </a:r>
            <a:r>
              <a:rPr sz="2000" spc="50" dirty="0">
                <a:solidFill>
                  <a:schemeClr val="accent1">
                    <a:lumMod val="50000"/>
                  </a:schemeClr>
                </a:solidFill>
                <a:latin typeface="+mn-lt"/>
                <a:cs typeface="Symbol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Pr(W)</a:t>
            </a:r>
            <a:r>
              <a:rPr sz="2000" spc="-1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=</a:t>
            </a:r>
            <a:r>
              <a:rPr sz="2000"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000" spc="-93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endParaRPr sz="2000" dirty="0">
              <a:solidFill>
                <a:schemeClr val="accent1">
                  <a:lumMod val="50000"/>
                </a:schemeClr>
              </a:solidFill>
              <a:latin typeface="+mn-lt"/>
              <a:cs typeface="Arial"/>
            </a:endParaRPr>
          </a:p>
          <a:p>
            <a:pPr marL="356596" indent="-343860">
              <a:spcBef>
                <a:spcPts val="632"/>
              </a:spcBef>
              <a:buChar char="•"/>
              <a:tabLst>
                <a:tab pos="355959" algn="l"/>
                <a:tab pos="356596" algn="l"/>
              </a:tabLst>
            </a:pP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SKY(</a:t>
            </a:r>
            <a:r>
              <a:rPr lang="de-DE"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&lt;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a</a:t>
            </a:r>
            <a:r>
              <a:rPr sz="2400" spc="-7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,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b</a:t>
            </a:r>
            <a:r>
              <a:rPr sz="2400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,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c</a:t>
            </a:r>
            <a:r>
              <a:rPr sz="2400" spc="-7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lang="de-DE"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&gt;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)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= {a</a:t>
            </a:r>
            <a:r>
              <a:rPr sz="2400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,</a:t>
            </a:r>
            <a:r>
              <a:rPr sz="2400" spc="-6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b</a:t>
            </a:r>
            <a:r>
              <a:rPr sz="2400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}</a:t>
            </a:r>
          </a:p>
          <a:p>
            <a:pPr marL="470579">
              <a:spcBef>
                <a:spcPts val="577"/>
              </a:spcBef>
            </a:pPr>
            <a:r>
              <a:rPr sz="2000" dirty="0">
                <a:latin typeface="+mn-lt"/>
                <a:cs typeface="Arial"/>
              </a:rPr>
              <a:t>– </a:t>
            </a:r>
            <a:r>
              <a:rPr lang="de-DE" sz="2000" dirty="0">
                <a:latin typeface="+mn-lt"/>
                <a:cs typeface="Arial"/>
              </a:rPr>
              <a:t>Objects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A</a:t>
            </a:r>
            <a:r>
              <a:rPr sz="2000" dirty="0">
                <a:latin typeface="+mn-lt"/>
                <a:cs typeface="Arial"/>
              </a:rPr>
              <a:t> </a:t>
            </a:r>
            <a:r>
              <a:rPr sz="2000" spc="-5" dirty="0">
                <a:latin typeface="+mn-lt"/>
                <a:cs typeface="Arial"/>
              </a:rPr>
              <a:t>and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B</a:t>
            </a:r>
            <a:r>
              <a:rPr sz="2000" dirty="0">
                <a:latin typeface="+mn-lt"/>
                <a:cs typeface="Arial"/>
              </a:rPr>
              <a:t> </a:t>
            </a:r>
            <a:r>
              <a:rPr sz="2000" spc="-5" dirty="0">
                <a:latin typeface="+mn-lt"/>
                <a:cs typeface="Arial"/>
              </a:rPr>
              <a:t>are in </a:t>
            </a:r>
            <a:br>
              <a:rPr lang="de-DE" sz="2000" spc="-5" dirty="0">
                <a:latin typeface="+mn-lt"/>
                <a:cs typeface="Arial"/>
              </a:rPr>
            </a:br>
            <a:r>
              <a:rPr lang="de-DE" sz="2000" spc="-5" dirty="0">
                <a:latin typeface="+mn-lt"/>
                <a:cs typeface="Arial"/>
              </a:rPr>
              <a:t>       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SKY(</a:t>
            </a:r>
            <a:r>
              <a:rPr lang="de-DE"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&lt;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a</a:t>
            </a:r>
            <a:r>
              <a:rPr sz="2000" spc="-7" baseline="-20833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, b</a:t>
            </a:r>
            <a:r>
              <a:rPr sz="2000" spc="-7" baseline="-20833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,</a:t>
            </a:r>
            <a:r>
              <a:rPr sz="2000" spc="17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c</a:t>
            </a:r>
            <a:r>
              <a:rPr sz="2000" spc="-7" baseline="-20833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lang="de-DE"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&gt;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)</a:t>
            </a:r>
            <a:endParaRPr sz="2000" dirty="0">
              <a:solidFill>
                <a:schemeClr val="accent1">
                  <a:lumMod val="50000"/>
                </a:schemeClr>
              </a:solidFill>
              <a:latin typeface="+mn-lt"/>
              <a:cs typeface="Arial"/>
            </a:endParaRPr>
          </a:p>
          <a:p>
            <a:pPr marL="356596" marR="3158419" indent="-343860">
              <a:spcBef>
                <a:spcPts val="677"/>
              </a:spcBef>
              <a:buChar char="•"/>
              <a:tabLst>
                <a:tab pos="355959" algn="l"/>
                <a:tab pos="356596" algn="l"/>
              </a:tabLst>
            </a:pP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B</a:t>
            </a:r>
            <a:r>
              <a:rPr sz="2400" dirty="0">
                <a:latin typeface="+mn-lt"/>
                <a:cs typeface="Arial"/>
              </a:rPr>
              <a:t> </a:t>
            </a:r>
            <a:r>
              <a:rPr sz="2400" spc="-5" dirty="0">
                <a:latin typeface="+mn-lt"/>
                <a:cs typeface="Arial"/>
              </a:rPr>
              <a:t>is in </a:t>
            </a:r>
            <a:r>
              <a:rPr sz="2400" dirty="0">
                <a:latin typeface="+mn-lt"/>
                <a:cs typeface="Arial"/>
              </a:rPr>
              <a:t>the skyline </a:t>
            </a:r>
            <a:r>
              <a:rPr sz="2400" spc="-5" dirty="0">
                <a:latin typeface="+mn-lt"/>
                <a:cs typeface="Arial"/>
              </a:rPr>
              <a:t>of  </a:t>
            </a:r>
            <a:r>
              <a:rPr sz="2400" dirty="0">
                <a:latin typeface="+mn-lt"/>
                <a:cs typeface="Arial"/>
              </a:rPr>
              <a:t>possible worlds </a:t>
            </a:r>
            <a:r>
              <a:rPr lang="de-DE" sz="2400" spc="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&lt;</a:t>
            </a:r>
            <a:r>
              <a:rPr sz="2400" spc="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a</a:t>
            </a:r>
            <a:r>
              <a:rPr sz="2400" spc="7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sz="2400" spc="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,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b</a:t>
            </a:r>
            <a:r>
              <a:rPr sz="2400" spc="-7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,</a:t>
            </a:r>
            <a:r>
              <a:rPr sz="2400" spc="-8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c</a:t>
            </a:r>
            <a:r>
              <a:rPr sz="2400" spc="-7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lang="de-DE"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&gt;</a:t>
            </a:r>
            <a:r>
              <a:rPr sz="2400" spc="-5" dirty="0">
                <a:latin typeface="+mn-lt"/>
                <a:cs typeface="Arial"/>
              </a:rPr>
              <a:t>,</a:t>
            </a:r>
            <a:endParaRPr sz="2400" dirty="0">
              <a:latin typeface="+mn-lt"/>
              <a:cs typeface="Arial"/>
            </a:endParaRPr>
          </a:p>
          <a:p>
            <a:pPr marL="356596">
              <a:spcBef>
                <a:spcPts val="5"/>
              </a:spcBef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&lt;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a</a:t>
            </a:r>
            <a:r>
              <a:rPr sz="2400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, b</a:t>
            </a:r>
            <a:r>
              <a:rPr sz="2400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,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c</a:t>
            </a:r>
            <a:r>
              <a:rPr sz="2400" spc="-7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2</a:t>
            </a:r>
            <a:r>
              <a:rPr lang="de-DE"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&gt;</a:t>
            </a:r>
            <a:r>
              <a:rPr sz="2400" spc="-5" dirty="0">
                <a:latin typeface="+mn-lt"/>
                <a:cs typeface="Arial"/>
              </a:rPr>
              <a:t>, </a:t>
            </a:r>
            <a:r>
              <a:rPr lang="de-DE"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&lt;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a</a:t>
            </a:r>
            <a:r>
              <a:rPr sz="2400" spc="-7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, b</a:t>
            </a:r>
            <a:r>
              <a:rPr sz="2400" spc="-7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2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, c</a:t>
            </a:r>
            <a:r>
              <a:rPr sz="2400" spc="-7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lang="de-DE"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&gt;</a:t>
            </a:r>
            <a:r>
              <a:rPr sz="2400" spc="-5" dirty="0">
                <a:latin typeface="+mn-lt"/>
                <a:cs typeface="Arial"/>
              </a:rPr>
              <a:t>,</a:t>
            </a:r>
            <a:r>
              <a:rPr sz="2400" spc="-10" dirty="0">
                <a:latin typeface="+mn-lt"/>
                <a:cs typeface="Arial"/>
              </a:rPr>
              <a:t> </a:t>
            </a:r>
            <a:r>
              <a:rPr sz="2400" spc="-5" dirty="0">
                <a:latin typeface="+mn-lt"/>
                <a:cs typeface="Arial"/>
              </a:rPr>
              <a:t>and</a:t>
            </a:r>
            <a:endParaRPr sz="2400" dirty="0">
              <a:latin typeface="+mn-lt"/>
              <a:cs typeface="Arial"/>
            </a:endParaRPr>
          </a:p>
          <a:p>
            <a:pPr marL="355959"/>
            <a:r>
              <a:rPr lang="de-DE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&lt;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a</a:t>
            </a:r>
            <a:r>
              <a:rPr sz="2400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, b</a:t>
            </a:r>
            <a:r>
              <a:rPr sz="2400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2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,</a:t>
            </a:r>
            <a:r>
              <a:rPr sz="2400" spc="-1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c</a:t>
            </a:r>
            <a:r>
              <a:rPr sz="2400" spc="-7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2</a:t>
            </a:r>
            <a:r>
              <a:rPr lang="de-DE"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&gt;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+mn-lt"/>
              <a:cs typeface="Arial"/>
            </a:endParaRPr>
          </a:p>
          <a:p>
            <a:pPr marL="470579">
              <a:spcBef>
                <a:spcPts val="577"/>
              </a:spcBef>
            </a:pPr>
            <a:r>
              <a:rPr sz="2000" dirty="0">
                <a:latin typeface="+mn-lt"/>
                <a:cs typeface="Arial"/>
              </a:rPr>
              <a:t>–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Pr(B)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= 4 </a:t>
            </a:r>
            <a:r>
              <a:rPr sz="2000" spc="99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×</a:t>
            </a:r>
            <a:r>
              <a:rPr sz="2000" spc="-456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0.125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=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0.5</a:t>
            </a:r>
            <a:endParaRPr sz="2000" dirty="0">
              <a:solidFill>
                <a:schemeClr val="accent1">
                  <a:lumMod val="50000"/>
                </a:schemeClr>
              </a:solidFill>
              <a:latin typeface="+mn-lt"/>
              <a:cs typeface="Arial"/>
            </a:endParaRPr>
          </a:p>
          <a:p>
            <a:pPr marL="355959" indent="-343223">
              <a:spcBef>
                <a:spcPts val="677"/>
              </a:spcBef>
              <a:buChar char="•"/>
              <a:tabLst>
                <a:tab pos="355959" algn="l"/>
                <a:tab pos="356596" algn="l"/>
              </a:tabLst>
            </a:pP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Pr(A)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=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1,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Pr(C) = 0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xfrm>
            <a:off x="8655556" y="6484426"/>
            <a:ext cx="24765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DE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645"/>
              </a:lnSpc>
            </a:pPr>
            <a:fld id="{81D60167-4931-47E6-BA6A-407CBD079E47}" type="slidenum">
              <a:rPr lang="en-DE" spc="-5" smtClean="0"/>
              <a:pPr marL="25400">
                <a:lnSpc>
                  <a:spcPts val="1645"/>
                </a:lnSpc>
              </a:pPr>
              <a:t>79</a:t>
            </a:fld>
            <a:endParaRPr spc="-5" dirty="0"/>
          </a:p>
        </p:txBody>
      </p:sp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90AD0014-40B2-4B41-B96E-04BC5B28F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471" y="2757576"/>
            <a:ext cx="3791706" cy="2841895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BB7C7407-EE06-9A47-97FB-7CD9E10A389E}"/>
              </a:ext>
            </a:extLst>
          </p:cNvPr>
          <p:cNvSpPr txBox="1">
            <a:spLocks/>
          </p:cNvSpPr>
          <p:nvPr/>
        </p:nvSpPr>
        <p:spPr>
          <a:xfrm>
            <a:off x="694253" y="6647326"/>
            <a:ext cx="7910195" cy="19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DE"/>
            </a:defPPr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36">
              <a:lnSpc>
                <a:spcPts val="1650"/>
              </a:lnSpc>
            </a:pPr>
            <a:r>
              <a:rPr lang="en-US" sz="1100" spc="-5" dirty="0"/>
              <a:t>J. Pei, M. Hua, Y. Tao, and X. Lin: </a:t>
            </a:r>
            <a:r>
              <a:rPr lang="en-US" sz="1100" spc="-10" dirty="0"/>
              <a:t>Query Answering Techniques </a:t>
            </a:r>
            <a:r>
              <a:rPr lang="en-US" sz="1100" spc="-5" dirty="0"/>
              <a:t>on </a:t>
            </a:r>
            <a:r>
              <a:rPr lang="en-US" sz="1100" spc="-10" dirty="0"/>
              <a:t>Uncertain </a:t>
            </a:r>
            <a:r>
              <a:rPr lang="en-US" sz="1100" spc="-5" dirty="0"/>
              <a:t>and </a:t>
            </a:r>
            <a:r>
              <a:rPr lang="en-US" sz="1100" spc="-10" dirty="0"/>
              <a:t>Probabilistic</a:t>
            </a:r>
            <a:r>
              <a:rPr lang="en-US" sz="1100" spc="175" dirty="0"/>
              <a:t> </a:t>
            </a:r>
            <a:r>
              <a:rPr lang="en-US" sz="1100" spc="-10" dirty="0"/>
              <a:t>Data, Tutorial, SIGMOD 2008</a:t>
            </a:r>
          </a:p>
        </p:txBody>
      </p:sp>
    </p:spTree>
    <p:extLst>
      <p:ext uri="{BB962C8B-B14F-4D97-AF65-F5344CB8AC3E}">
        <p14:creationId xmlns:p14="http://schemas.microsoft.com/office/powerpoint/2010/main" val="2055648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CF5E96E4-48FB-3E49-BB80-4B083CE6EE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207168"/>
            <a:ext cx="7793038" cy="6937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cs typeface="+mj-cs"/>
              </a:rPr>
              <a:t>3D R-Tree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0B90046B-C86C-F04E-B22D-FDEA41761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8" y="2552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aphicFrame>
        <p:nvGraphicFramePr>
          <p:cNvPr id="28676" name="Object 5">
            <a:extLst>
              <a:ext uri="{FF2B5EF4-FFF2-40B4-BE49-F238E27FC236}">
                <a16:creationId xmlns:a16="http://schemas.microsoft.com/office/drawing/2014/main" id="{5DBDFE12-45BB-704F-A1CD-E29F061C1F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220171"/>
              </p:ext>
            </p:extLst>
          </p:nvPr>
        </p:nvGraphicFramePr>
        <p:xfrm>
          <a:off x="1104900" y="1412875"/>
          <a:ext cx="6934200" cy="289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100" r:id="rId3" imgW="31369000" imgH="13106400" progId="Word.Picture.8">
                  <p:embed/>
                </p:oleObj>
              </mc:Choice>
              <mc:Fallback>
                <p:oleObj r:id="rId3" imgW="31369000" imgH="13106400" progId="Word.Picture.8">
                  <p:embed/>
                  <p:pic>
                    <p:nvPicPr>
                      <p:cNvPr id="28676" name="Object 5">
                        <a:extLst>
                          <a:ext uri="{FF2B5EF4-FFF2-40B4-BE49-F238E27FC236}">
                            <a16:creationId xmlns:a16="http://schemas.microsoft.com/office/drawing/2014/main" id="{5DBDFE12-45BB-704F-A1CD-E29F061C1F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1412875"/>
                        <a:ext cx="6934200" cy="289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65CBA84-419F-EA42-A4EA-FC32C99A083E}"/>
              </a:ext>
            </a:extLst>
          </p:cNvPr>
          <p:cNvSpPr/>
          <p:nvPr/>
        </p:nvSpPr>
        <p:spPr>
          <a:xfrm>
            <a:off x="4067944" y="6616400"/>
            <a:ext cx="12813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+mn-lt"/>
              </a:rPr>
              <a:t>© George </a:t>
            </a:r>
            <a:r>
              <a:rPr lang="de-DE" sz="1200" dirty="0" err="1">
                <a:solidFill>
                  <a:schemeClr val="bg1"/>
                </a:solidFill>
                <a:latin typeface="+mn-lt"/>
              </a:rPr>
              <a:t>Kollios</a:t>
            </a:r>
            <a:r>
              <a:rPr lang="de-DE" sz="1200" dirty="0">
                <a:solidFill>
                  <a:schemeClr val="bg1"/>
                </a:solidFill>
                <a:latin typeface="+mn-lt"/>
              </a:rPr>
              <a:t> 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759948D-947A-3E4A-A79E-C867DFBCD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9551B0-57FF-9C42-8355-2967F88A88DD}"/>
              </a:ext>
            </a:extLst>
          </p:cNvPr>
          <p:cNvSpPr txBox="1"/>
          <p:nvPr/>
        </p:nvSpPr>
        <p:spPr>
          <a:xfrm>
            <a:off x="2363035" y="6360725"/>
            <a:ext cx="3638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Objects </a:t>
            </a:r>
            <a:r>
              <a:rPr lang="de-DE" sz="1200" dirty="0" err="1"/>
              <a:t>are</a:t>
            </a:r>
            <a:r>
              <a:rPr lang="de-DE" sz="1200" dirty="0"/>
              <a:t> </a:t>
            </a:r>
            <a:r>
              <a:rPr lang="de-DE" sz="1200" dirty="0" err="1"/>
              <a:t>somewhere</a:t>
            </a:r>
            <a:r>
              <a:rPr lang="de-DE" sz="1200" dirty="0"/>
              <a:t> in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gray</a:t>
            </a:r>
            <a:r>
              <a:rPr lang="de-DE" sz="1200" dirty="0"/>
              <a:t> </a:t>
            </a:r>
            <a:r>
              <a:rPr lang="de-DE" sz="1200" dirty="0" err="1"/>
              <a:t>rectangular</a:t>
            </a:r>
            <a:r>
              <a:rPr lang="de-DE" sz="1200" dirty="0"/>
              <a:t> </a:t>
            </a:r>
            <a:r>
              <a:rPr lang="de-DE" sz="1200" dirty="0" err="1"/>
              <a:t>regions</a:t>
            </a:r>
            <a:r>
              <a:rPr lang="de-DE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28634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2637" y="260648"/>
            <a:ext cx="4826071" cy="504660"/>
          </a:xfrm>
          <a:prstGeom prst="rect">
            <a:avLst/>
          </a:prstGeom>
        </p:spPr>
        <p:txBody>
          <a:bodyPr vert="horz" wrap="square" lIns="0" tIns="12099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36">
              <a:spcBef>
                <a:spcPts val="95"/>
              </a:spcBef>
            </a:pPr>
            <a:r>
              <a:rPr spc="-5" dirty="0"/>
              <a:t>Problem</a:t>
            </a:r>
            <a:r>
              <a:rPr spc="-30" dirty="0"/>
              <a:t> </a:t>
            </a:r>
            <a:r>
              <a:rPr spc="-5" dirty="0"/>
              <a:t>Statement</a:t>
            </a:r>
            <a:endParaRPr dirty="0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8655556" y="6484426"/>
            <a:ext cx="24765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DE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645"/>
              </a:lnSpc>
            </a:pPr>
            <a:fld id="{81D60167-4931-47E6-BA6A-407CBD079E47}" type="slidenum">
              <a:rPr lang="en-DE" spc="-5" smtClean="0"/>
              <a:pPr marL="25400">
                <a:lnSpc>
                  <a:spcPts val="1645"/>
                </a:lnSpc>
              </a:pPr>
              <a:t>80</a:t>
            </a:fld>
            <a:endParaRPr spc="-5" dirty="0"/>
          </a:p>
        </p:txBody>
      </p:sp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243F58-4376-F24D-A8FA-CDF9FAFB1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7866407" cy="4381200"/>
          </a:xfrm>
          <a:prstGeom prst="rect">
            <a:avLst/>
          </a:prstGeom>
        </p:spPr>
      </p:pic>
      <p:sp>
        <p:nvSpPr>
          <p:cNvPr id="8" name="object 7">
            <a:extLst>
              <a:ext uri="{FF2B5EF4-FFF2-40B4-BE49-F238E27FC236}">
                <a16:creationId xmlns:a16="http://schemas.microsoft.com/office/drawing/2014/main" id="{09867024-DBBC-7C46-9E6C-5D05723080CD}"/>
              </a:ext>
            </a:extLst>
          </p:cNvPr>
          <p:cNvSpPr txBox="1">
            <a:spLocks/>
          </p:cNvSpPr>
          <p:nvPr/>
        </p:nvSpPr>
        <p:spPr>
          <a:xfrm>
            <a:off x="694253" y="6647326"/>
            <a:ext cx="7910195" cy="19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DE"/>
            </a:defPPr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36">
              <a:lnSpc>
                <a:spcPts val="1650"/>
              </a:lnSpc>
            </a:pPr>
            <a:r>
              <a:rPr lang="en-US" sz="1100" spc="-5" dirty="0"/>
              <a:t>J. Pei, M. Hua, Y. Tao, and X. Lin: </a:t>
            </a:r>
            <a:r>
              <a:rPr lang="en-US" sz="1100" spc="-10" dirty="0"/>
              <a:t>Query Answering Techniques </a:t>
            </a:r>
            <a:r>
              <a:rPr lang="en-US" sz="1100" spc="-5" dirty="0"/>
              <a:t>on </a:t>
            </a:r>
            <a:r>
              <a:rPr lang="en-US" sz="1100" spc="-10" dirty="0"/>
              <a:t>Uncertain </a:t>
            </a:r>
            <a:r>
              <a:rPr lang="en-US" sz="1100" spc="-5" dirty="0"/>
              <a:t>and </a:t>
            </a:r>
            <a:r>
              <a:rPr lang="en-US" sz="1100" spc="-10" dirty="0"/>
              <a:t>Probabilistic</a:t>
            </a:r>
            <a:r>
              <a:rPr lang="en-US" sz="1100" spc="175" dirty="0"/>
              <a:t> </a:t>
            </a:r>
            <a:r>
              <a:rPr lang="en-US" sz="1100" spc="-10" dirty="0"/>
              <a:t>Data, Tutorial, SIGMOD 2008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EB3C1E-1C05-0A49-A346-A2B3CC63A78A}"/>
              </a:ext>
            </a:extLst>
          </p:cNvPr>
          <p:cNvSpPr txBox="1"/>
          <p:nvPr/>
        </p:nvSpPr>
        <p:spPr>
          <a:xfrm>
            <a:off x="6804248" y="2132856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DDDF7AD8-28B4-084A-84E6-68492F96FF38}"/>
              </a:ext>
            </a:extLst>
          </p:cNvPr>
          <p:cNvSpPr/>
          <p:nvPr/>
        </p:nvSpPr>
        <p:spPr>
          <a:xfrm>
            <a:off x="4355976" y="4077072"/>
            <a:ext cx="2448272" cy="792088"/>
          </a:xfrm>
          <a:prstGeom prst="cloudCallout">
            <a:avLst>
              <a:gd name="adj1" fmla="val -54132"/>
              <a:gd name="adj2" fmla="val -7797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Try to reduce </a:t>
            </a:r>
            <a:br>
              <a:rPr lang="en-DE" dirty="0">
                <a:solidFill>
                  <a:schemeClr val="tx1"/>
                </a:solidFill>
              </a:rPr>
            </a:br>
            <a:r>
              <a:rPr lang="en-DE" dirty="0">
                <a:solidFill>
                  <a:schemeClr val="tx1"/>
                </a:solidFill>
              </a:rPr>
              <a:t>V candidates</a:t>
            </a:r>
          </a:p>
        </p:txBody>
      </p:sp>
    </p:spTree>
    <p:extLst>
      <p:ext uri="{BB962C8B-B14F-4D97-AF65-F5344CB8AC3E}">
        <p14:creationId xmlns:p14="http://schemas.microsoft.com/office/powerpoint/2010/main" val="381245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2638" y="260648"/>
            <a:ext cx="8344855" cy="504660"/>
          </a:xfrm>
          <a:prstGeom prst="rect">
            <a:avLst/>
          </a:prstGeom>
        </p:spPr>
        <p:txBody>
          <a:bodyPr vert="horz" wrap="square" lIns="0" tIns="12099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36">
              <a:spcBef>
                <a:spcPts val="95"/>
              </a:spcBef>
            </a:pPr>
            <a:r>
              <a:rPr spc="-5" dirty="0"/>
              <a:t>Probabilistic Skyline</a:t>
            </a:r>
            <a:r>
              <a:rPr spc="30" dirty="0"/>
              <a:t> </a:t>
            </a:r>
            <a:r>
              <a:rPr spc="-5" dirty="0"/>
              <a:t>Computation</a:t>
            </a:r>
            <a:endParaRPr dirty="0"/>
          </a:p>
        </p:txBody>
      </p:sp>
      <p:sp>
        <p:nvSpPr>
          <p:cNvPr id="62" name="object 62"/>
          <p:cNvSpPr txBox="1">
            <a:spLocks noGrp="1"/>
          </p:cNvSpPr>
          <p:nvPr>
            <p:ph type="sldNum" sz="quarter" idx="7"/>
          </p:nvPr>
        </p:nvSpPr>
        <p:spPr>
          <a:xfrm>
            <a:off x="8655556" y="6484426"/>
            <a:ext cx="24765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DE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645"/>
              </a:lnSpc>
            </a:pPr>
            <a:fld id="{81D60167-4931-47E6-BA6A-407CBD079E47}" type="slidenum">
              <a:rPr lang="en-DE" spc="-5" smtClean="0"/>
              <a:pPr marL="25400">
                <a:lnSpc>
                  <a:spcPts val="1645"/>
                </a:lnSpc>
              </a:pPr>
              <a:t>81</a:t>
            </a:fld>
            <a:endParaRPr spc="-5" dirty="0"/>
          </a:p>
        </p:txBody>
      </p:sp>
      <p:pic>
        <p:nvPicPr>
          <p:cNvPr id="65" name="Picture 6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299CE54-7C28-554C-BD44-0ED10AC9C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80" y="1268760"/>
            <a:ext cx="7665742" cy="4331545"/>
          </a:xfrm>
          <a:prstGeom prst="rect">
            <a:avLst/>
          </a:prstGeom>
        </p:spPr>
      </p:pic>
      <p:sp>
        <p:nvSpPr>
          <p:cNvPr id="9" name="object 7">
            <a:extLst>
              <a:ext uri="{FF2B5EF4-FFF2-40B4-BE49-F238E27FC236}">
                <a16:creationId xmlns:a16="http://schemas.microsoft.com/office/drawing/2014/main" id="{4DE91930-BD72-1246-BB70-FE2BC84927A3}"/>
              </a:ext>
            </a:extLst>
          </p:cNvPr>
          <p:cNvSpPr txBox="1">
            <a:spLocks/>
          </p:cNvSpPr>
          <p:nvPr/>
        </p:nvSpPr>
        <p:spPr>
          <a:xfrm>
            <a:off x="694253" y="6647326"/>
            <a:ext cx="7910195" cy="19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DE"/>
            </a:defPPr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36">
              <a:lnSpc>
                <a:spcPts val="1650"/>
              </a:lnSpc>
            </a:pPr>
            <a:r>
              <a:rPr lang="en-US" sz="1100" spc="-5" dirty="0"/>
              <a:t>J. Pei, M. Hua, Y. Tao, and X. Lin: </a:t>
            </a:r>
            <a:r>
              <a:rPr lang="en-US" sz="1100" spc="-10" dirty="0"/>
              <a:t>Query Answering Techniques </a:t>
            </a:r>
            <a:r>
              <a:rPr lang="en-US" sz="1100" spc="-5" dirty="0"/>
              <a:t>on </a:t>
            </a:r>
            <a:r>
              <a:rPr lang="en-US" sz="1100" spc="-10" dirty="0"/>
              <a:t>Uncertain </a:t>
            </a:r>
            <a:r>
              <a:rPr lang="en-US" sz="1100" spc="-5" dirty="0"/>
              <a:t>and </a:t>
            </a:r>
            <a:r>
              <a:rPr lang="en-US" sz="1100" spc="-10" dirty="0"/>
              <a:t>Probabilistic</a:t>
            </a:r>
            <a:r>
              <a:rPr lang="en-US" sz="1100" spc="175" dirty="0"/>
              <a:t> </a:t>
            </a:r>
            <a:r>
              <a:rPr lang="en-US" sz="1100" spc="-10" dirty="0"/>
              <a:t>Data, Tutorial, SIGMOD 2008</a:t>
            </a:r>
          </a:p>
        </p:txBody>
      </p:sp>
    </p:spTree>
    <p:extLst>
      <p:ext uri="{BB962C8B-B14F-4D97-AF65-F5344CB8AC3E}">
        <p14:creationId xmlns:p14="http://schemas.microsoft.com/office/powerpoint/2010/main" val="162218758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2638" y="260648"/>
            <a:ext cx="5855089" cy="504660"/>
          </a:xfrm>
          <a:prstGeom prst="rect">
            <a:avLst/>
          </a:prstGeom>
        </p:spPr>
        <p:txBody>
          <a:bodyPr vert="horz" wrap="square" lIns="0" tIns="12099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36">
              <a:spcBef>
                <a:spcPts val="95"/>
              </a:spcBef>
            </a:pPr>
            <a:r>
              <a:rPr spc="-5" dirty="0"/>
              <a:t>The Bottom-Up</a:t>
            </a:r>
            <a:r>
              <a:rPr spc="-15" dirty="0"/>
              <a:t> </a:t>
            </a:r>
            <a:r>
              <a:rPr spc="-5" dirty="0"/>
              <a:t>Method</a:t>
            </a:r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372638" y="1388868"/>
            <a:ext cx="8362685" cy="1962111"/>
          </a:xfrm>
          <a:prstGeom prst="rect">
            <a:avLst/>
          </a:prstGeom>
        </p:spPr>
        <p:txBody>
          <a:bodyPr vert="horz" wrap="square" lIns="0" tIns="12735" rIns="0" bIns="0" rtlCol="0">
            <a:spAutoFit/>
          </a:bodyPr>
          <a:lstStyle/>
          <a:p>
            <a:pPr marL="356596" marR="22287" indent="-343860">
              <a:spcBef>
                <a:spcPts val="100"/>
              </a:spcBef>
              <a:buChar char="•"/>
              <a:tabLst>
                <a:tab pos="355959" algn="l"/>
                <a:tab pos="356596" algn="l"/>
              </a:tabLst>
            </a:pPr>
            <a:r>
              <a:rPr lang="de-DE" sz="2400" dirty="0">
                <a:solidFill>
                  <a:srgbClr val="081BFF"/>
                </a:solidFill>
                <a:latin typeface="+mn-lt"/>
                <a:cs typeface="Arial"/>
              </a:rPr>
              <a:t>S</a:t>
            </a:r>
            <a:r>
              <a:rPr sz="2400" dirty="0">
                <a:solidFill>
                  <a:srgbClr val="081BFF"/>
                </a:solidFill>
                <a:latin typeface="+mn-lt"/>
                <a:cs typeface="Arial"/>
              </a:rPr>
              <a:t>ort</a:t>
            </a:r>
            <a:r>
              <a:rPr sz="2400" dirty="0">
                <a:latin typeface="+mn-lt"/>
                <a:cs typeface="Arial"/>
              </a:rPr>
              <a:t> </a:t>
            </a:r>
            <a:r>
              <a:rPr sz="2400" spc="-5" dirty="0">
                <a:latin typeface="+mn-lt"/>
                <a:cs typeface="Arial"/>
              </a:rPr>
              <a:t>instances </a:t>
            </a:r>
            <a:r>
              <a:rPr sz="2400" dirty="0">
                <a:latin typeface="+mn-lt"/>
                <a:cs typeface="Arial"/>
              </a:rPr>
              <a:t>of an object according  to </a:t>
            </a:r>
            <a:r>
              <a:rPr sz="2400" dirty="0">
                <a:solidFill>
                  <a:srgbClr val="081BFF"/>
                </a:solidFill>
                <a:latin typeface="+mn-lt"/>
                <a:cs typeface="Arial"/>
              </a:rPr>
              <a:t>dominance relation </a:t>
            </a:r>
            <a:br>
              <a:rPr lang="de-DE" sz="2400" dirty="0">
                <a:latin typeface="+mn-lt"/>
                <a:cs typeface="Arial"/>
              </a:rPr>
            </a:br>
            <a:r>
              <a:rPr sz="2400" dirty="0">
                <a:latin typeface="+mn-lt"/>
                <a:cs typeface="Arial"/>
              </a:rPr>
              <a:t>such that their </a:t>
            </a:r>
            <a:r>
              <a:rPr sz="2400" dirty="0">
                <a:solidFill>
                  <a:srgbClr val="081BFF"/>
                </a:solidFill>
                <a:latin typeface="+mn-lt"/>
                <a:cs typeface="Arial"/>
              </a:rPr>
              <a:t>skyline probabilities are in descending</a:t>
            </a:r>
            <a:r>
              <a:rPr sz="2400" spc="-15" dirty="0">
                <a:solidFill>
                  <a:srgbClr val="081BFF"/>
                </a:solidFill>
                <a:latin typeface="+mn-lt"/>
                <a:cs typeface="Arial"/>
              </a:rPr>
              <a:t> </a:t>
            </a:r>
            <a:r>
              <a:rPr sz="2400" dirty="0">
                <a:solidFill>
                  <a:srgbClr val="081BFF"/>
                </a:solidFill>
                <a:latin typeface="+mn-lt"/>
                <a:cs typeface="Arial"/>
              </a:rPr>
              <a:t>order</a:t>
            </a:r>
            <a:endParaRPr lang="de-DE" sz="2400" dirty="0">
              <a:solidFill>
                <a:srgbClr val="081BFF"/>
              </a:solidFill>
              <a:latin typeface="+mn-lt"/>
              <a:cs typeface="Arial"/>
            </a:endParaRPr>
          </a:p>
          <a:p>
            <a:pPr marL="356596" marR="22287" indent="-343860">
              <a:spcBef>
                <a:spcPts val="100"/>
              </a:spcBef>
              <a:buChar char="•"/>
              <a:tabLst>
                <a:tab pos="355959" algn="l"/>
                <a:tab pos="356596" algn="l"/>
              </a:tabLst>
            </a:pPr>
            <a:r>
              <a:rPr lang="en-DE" sz="2400" dirty="0">
                <a:latin typeface="+mn-lt"/>
                <a:cs typeface="Arial"/>
              </a:rPr>
              <a:t>Partial order relation (use topological sorting)</a:t>
            </a:r>
            <a:endParaRPr sz="2400" dirty="0">
              <a:latin typeface="+mn-lt"/>
              <a:cs typeface="Arial"/>
            </a:endParaRPr>
          </a:p>
          <a:p>
            <a:pPr marL="355959" indent="-343223">
              <a:spcBef>
                <a:spcPts val="722"/>
              </a:spcBef>
              <a:buChar char="•"/>
              <a:tabLst>
                <a:tab pos="355959" algn="l"/>
                <a:tab pos="356596" algn="l"/>
              </a:tabLst>
            </a:pPr>
            <a:r>
              <a:rPr sz="2400" spc="-5" dirty="0">
                <a:latin typeface="+mn-lt"/>
                <a:cs typeface="Arial"/>
              </a:rPr>
              <a:t>Two </a:t>
            </a:r>
            <a:r>
              <a:rPr sz="2400" dirty="0">
                <a:latin typeface="+mn-lt"/>
                <a:cs typeface="Arial"/>
              </a:rPr>
              <a:t>instances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u</a:t>
            </a:r>
            <a:r>
              <a:rPr sz="2400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sz="2400" baseline="-20467" dirty="0">
                <a:latin typeface="+mn-lt"/>
                <a:cs typeface="Arial"/>
              </a:rPr>
              <a:t> </a:t>
            </a:r>
            <a:r>
              <a:rPr sz="2400" dirty="0">
                <a:latin typeface="+mn-lt"/>
                <a:cs typeface="Arial"/>
              </a:rPr>
              <a:t>and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u</a:t>
            </a:r>
            <a:r>
              <a:rPr sz="2400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2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Symbol"/>
              </a:rPr>
              <a:t>∈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U</a:t>
            </a:r>
            <a:r>
              <a:rPr sz="2400" spc="-5" dirty="0">
                <a:latin typeface="+mn-lt"/>
                <a:cs typeface="Arial"/>
              </a:rPr>
              <a:t>, </a:t>
            </a:r>
            <a:br>
              <a:rPr lang="de-DE" sz="2400" spc="-5" dirty="0">
                <a:latin typeface="+mn-lt"/>
                <a:cs typeface="Arial"/>
              </a:rPr>
            </a:br>
            <a:r>
              <a:rPr sz="2400" spc="-5" dirty="0">
                <a:latin typeface="+mn-lt"/>
                <a:cs typeface="Arial"/>
              </a:rPr>
              <a:t>if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u</a:t>
            </a:r>
            <a:r>
              <a:rPr sz="2400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 </a:t>
            </a:r>
            <a:r>
              <a:rPr sz="2400" spc="-236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≻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u</a:t>
            </a:r>
            <a:r>
              <a:rPr sz="2400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2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400" dirty="0">
                <a:latin typeface="+mn-lt"/>
                <a:cs typeface="Arial"/>
              </a:rPr>
              <a:t>then</a:t>
            </a:r>
            <a:r>
              <a:rPr lang="de-DE" sz="2400" dirty="0">
                <a:latin typeface="+mn-lt"/>
                <a:cs typeface="Arial"/>
              </a:rPr>
              <a:t> </a:t>
            </a:r>
            <a:r>
              <a:rPr sz="2400" spc="-531" dirty="0">
                <a:latin typeface="+mn-lt"/>
                <a:cs typeface="Arial"/>
              </a:rPr>
              <a:t>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Pr(u</a:t>
            </a:r>
            <a:r>
              <a:rPr sz="2400" spc="-7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)</a:t>
            </a:r>
            <a:r>
              <a:rPr lang="de-DE"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Symbol"/>
              </a:rPr>
              <a:t>≥</a:t>
            </a:r>
            <a:r>
              <a:rPr sz="2400" spc="70" dirty="0">
                <a:solidFill>
                  <a:schemeClr val="accent1">
                    <a:lumMod val="50000"/>
                  </a:schemeClr>
                </a:solidFill>
                <a:latin typeface="+mn-lt"/>
                <a:cs typeface="Symbol"/>
              </a:rPr>
              <a:t>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Pr(u</a:t>
            </a:r>
            <a:r>
              <a:rPr sz="2400" spc="-7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2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)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xfrm>
            <a:off x="8655556" y="6484426"/>
            <a:ext cx="24765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DE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645"/>
              </a:lnSpc>
            </a:pPr>
            <a:fld id="{81D60167-4931-47E6-BA6A-407CBD079E47}" type="slidenum">
              <a:rPr lang="en-DE" spc="-5" smtClean="0"/>
              <a:pPr marL="25400">
                <a:lnSpc>
                  <a:spcPts val="1645"/>
                </a:lnSpc>
              </a:pPr>
              <a:t>82</a:t>
            </a:fld>
            <a:endParaRPr spc="-5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4196F4F-2CF0-7C4B-8E9B-A87A3278F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422795"/>
            <a:ext cx="4256738" cy="2814517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AAFC49BA-7439-7A4F-B988-3154C7173811}"/>
              </a:ext>
            </a:extLst>
          </p:cNvPr>
          <p:cNvSpPr txBox="1">
            <a:spLocks/>
          </p:cNvSpPr>
          <p:nvPr/>
        </p:nvSpPr>
        <p:spPr>
          <a:xfrm>
            <a:off x="694253" y="6647326"/>
            <a:ext cx="7910195" cy="19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DE"/>
            </a:defPPr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36">
              <a:lnSpc>
                <a:spcPts val="1650"/>
              </a:lnSpc>
            </a:pPr>
            <a:r>
              <a:rPr lang="en-US" sz="1100" spc="-5" dirty="0"/>
              <a:t>J. Pei, M. Hua, Y. Tao, and X. Lin: </a:t>
            </a:r>
            <a:r>
              <a:rPr lang="en-US" sz="1100" spc="-10" dirty="0"/>
              <a:t>Query Answering Techniques </a:t>
            </a:r>
            <a:r>
              <a:rPr lang="en-US" sz="1100" spc="-5" dirty="0"/>
              <a:t>on </a:t>
            </a:r>
            <a:r>
              <a:rPr lang="en-US" sz="1100" spc="-10" dirty="0"/>
              <a:t>Uncertain </a:t>
            </a:r>
            <a:r>
              <a:rPr lang="en-US" sz="1100" spc="-5" dirty="0"/>
              <a:t>and </a:t>
            </a:r>
            <a:r>
              <a:rPr lang="en-US" sz="1100" spc="-10" dirty="0"/>
              <a:t>Probabilistic</a:t>
            </a:r>
            <a:r>
              <a:rPr lang="en-US" sz="1100" spc="175" dirty="0"/>
              <a:t> </a:t>
            </a:r>
            <a:r>
              <a:rPr lang="en-US" sz="1100" spc="-10" dirty="0"/>
              <a:t>Data, Tutorial, SIGMOD 2008</a:t>
            </a:r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B840915B-CF2E-E343-B885-74CC4EB66380}"/>
              </a:ext>
            </a:extLst>
          </p:cNvPr>
          <p:cNvSpPr/>
          <p:nvPr/>
        </p:nvSpPr>
        <p:spPr>
          <a:xfrm>
            <a:off x="5300346" y="4037965"/>
            <a:ext cx="2448272" cy="792088"/>
          </a:xfrm>
          <a:prstGeom prst="cloudCallout">
            <a:avLst>
              <a:gd name="adj1" fmla="val -54132"/>
              <a:gd name="adj2" fmla="val -7797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Identifiy</a:t>
            </a:r>
            <a:br>
              <a:rPr lang="en-DE" dirty="0">
                <a:solidFill>
                  <a:schemeClr val="tx1"/>
                </a:solidFill>
              </a:rPr>
            </a:br>
            <a:r>
              <a:rPr lang="en-DE" dirty="0">
                <a:solidFill>
                  <a:schemeClr val="tx1"/>
                </a:solidFill>
              </a:rPr>
              <a:t>V candidates</a:t>
            </a:r>
          </a:p>
        </p:txBody>
      </p:sp>
    </p:spTree>
    <p:extLst>
      <p:ext uri="{BB962C8B-B14F-4D97-AF65-F5344CB8AC3E}">
        <p14:creationId xmlns:p14="http://schemas.microsoft.com/office/powerpoint/2010/main" val="409968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2637" y="260648"/>
            <a:ext cx="4980806" cy="504660"/>
          </a:xfrm>
          <a:prstGeom prst="rect">
            <a:avLst/>
          </a:prstGeom>
        </p:spPr>
        <p:txBody>
          <a:bodyPr vert="horz" wrap="square" lIns="0" tIns="12099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36">
              <a:spcBef>
                <a:spcPts val="95"/>
              </a:spcBef>
            </a:pPr>
            <a:r>
              <a:rPr spc="-5" dirty="0"/>
              <a:t>The Layer</a:t>
            </a:r>
            <a:r>
              <a:rPr spc="-20" dirty="0"/>
              <a:t> </a:t>
            </a:r>
            <a:r>
              <a:rPr spc="-5" dirty="0"/>
              <a:t>Structure</a:t>
            </a:r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72632" y="1846696"/>
            <a:ext cx="8270990" cy="3670536"/>
          </a:xfrm>
          <a:prstGeom prst="rect">
            <a:avLst/>
          </a:prstGeom>
        </p:spPr>
        <p:txBody>
          <a:bodyPr vert="horz" wrap="square" lIns="0" tIns="61766" rIns="0" bIns="0" rtlCol="0">
            <a:spAutoFit/>
          </a:bodyPr>
          <a:lstStyle/>
          <a:p>
            <a:pPr marL="356596" marR="4076653" indent="-343860">
              <a:lnSpc>
                <a:spcPts val="3028"/>
              </a:lnSpc>
              <a:spcBef>
                <a:spcPts val="485"/>
              </a:spcBef>
              <a:buChar char="•"/>
              <a:tabLst>
                <a:tab pos="355959" algn="l"/>
                <a:tab pos="356596" algn="l"/>
              </a:tabLst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layer-1</a:t>
            </a:r>
            <a:r>
              <a:rPr lang="en-US" sz="2400" dirty="0">
                <a:latin typeface="+mn-lt"/>
                <a:cs typeface="Arial"/>
              </a:rPr>
              <a:t>: skyline of</a:t>
            </a:r>
            <a:r>
              <a:rPr lang="en-US" sz="2400" spc="-90" dirty="0">
                <a:latin typeface="+mn-lt"/>
                <a:cs typeface="Arial"/>
              </a:rPr>
              <a:t> </a:t>
            </a:r>
            <a:r>
              <a:rPr lang="en-US" sz="2400" dirty="0">
                <a:latin typeface="+mn-lt"/>
                <a:cs typeface="Arial"/>
              </a:rPr>
              <a:t>all  instances</a:t>
            </a:r>
          </a:p>
          <a:p>
            <a:pPr marL="356596" marR="3483812" indent="-343860">
              <a:lnSpc>
                <a:spcPct val="90100"/>
              </a:lnSpc>
              <a:spcBef>
                <a:spcPts val="632"/>
              </a:spcBef>
              <a:buChar char="•"/>
              <a:tabLst>
                <a:tab pos="355959" algn="l"/>
                <a:tab pos="356596" algn="l"/>
              </a:tabLst>
            </a:pPr>
            <a:r>
              <a:rPr lang="en-US"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layer-k</a:t>
            </a:r>
            <a:r>
              <a:rPr lang="en-US" sz="2400" spc="-5" dirty="0">
                <a:latin typeface="+mn-lt"/>
                <a:cs typeface="Arial"/>
              </a:rPr>
              <a:t> (</a:t>
            </a:r>
            <a:r>
              <a:rPr lang="en-US"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k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&gt; </a:t>
            </a:r>
            <a:r>
              <a:rPr lang="en-US"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lang="en-US" sz="2400" spc="-5" dirty="0">
                <a:latin typeface="+mn-lt"/>
                <a:cs typeface="Arial"/>
              </a:rPr>
              <a:t>): skyline of instances except </a:t>
            </a:r>
            <a:r>
              <a:rPr lang="en-US" sz="2400" dirty="0">
                <a:latin typeface="+mn-lt"/>
                <a:cs typeface="Arial"/>
              </a:rPr>
              <a:t>those </a:t>
            </a:r>
            <a:r>
              <a:rPr lang="en-US" sz="2400" spc="-5" dirty="0">
                <a:latin typeface="+mn-lt"/>
                <a:cs typeface="Arial"/>
              </a:rPr>
              <a:t>at </a:t>
            </a:r>
            <a:br>
              <a:rPr lang="en-US" sz="2400" spc="-5" dirty="0">
                <a:latin typeface="+mn-lt"/>
                <a:cs typeface="Arial"/>
              </a:rPr>
            </a:br>
            <a:r>
              <a:rPr lang="en-US" sz="2400" spc="-5" dirty="0">
                <a:latin typeface="+mn-lt"/>
                <a:cs typeface="Arial"/>
              </a:rPr>
              <a:t>        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layer-1</a:t>
            </a:r>
            <a:r>
              <a:rPr lang="en-US" sz="2400" dirty="0">
                <a:latin typeface="+mn-lt"/>
                <a:cs typeface="Arial"/>
              </a:rPr>
              <a:t>, …,</a:t>
            </a:r>
            <a:r>
              <a:rPr lang="en-US" sz="2400" spc="-15" dirty="0">
                <a:latin typeface="+mn-lt"/>
                <a:cs typeface="Arial"/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layer-(k-1)</a:t>
            </a:r>
          </a:p>
          <a:p>
            <a:pPr marL="356596" marR="389071" indent="-343860">
              <a:lnSpc>
                <a:spcPts val="3038"/>
              </a:lnSpc>
              <a:spcBef>
                <a:spcPts val="747"/>
              </a:spcBef>
              <a:buFont typeface="Arial"/>
              <a:buChar char="•"/>
              <a:tabLst>
                <a:tab pos="355959" algn="l"/>
                <a:tab pos="356596" algn="l"/>
              </a:tabLst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Symbol"/>
              </a:rPr>
              <a:t>∀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u at </a:t>
            </a:r>
            <a:r>
              <a:rPr lang="en-US"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layer-k :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Symbol"/>
              </a:rPr>
              <a:t>∃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u’ at layer-(k-1) :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                              u’ </a:t>
            </a:r>
            <a:r>
              <a:rPr lang="en-US" sz="2400" spc="-236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≻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u  and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Pr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(u’)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Symbol"/>
              </a:rPr>
              <a:t>≥</a:t>
            </a:r>
            <a:r>
              <a:rPr lang="en-US" sz="2400" spc="70" dirty="0">
                <a:solidFill>
                  <a:schemeClr val="accent1">
                    <a:lumMod val="50000"/>
                  </a:schemeClr>
                </a:solidFill>
                <a:latin typeface="+mn-lt"/>
                <a:cs typeface="Symbol"/>
              </a:rPr>
              <a:t> </a:t>
            </a:r>
            <a:r>
              <a:rPr lang="en-US" sz="2400" spc="-5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Pr</a:t>
            </a:r>
            <a:r>
              <a:rPr lang="en-US"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(u)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+mn-lt"/>
              <a:cs typeface="Arial"/>
            </a:endParaRPr>
          </a:p>
          <a:p>
            <a:pPr marL="356596" marR="5094" indent="-343860">
              <a:lnSpc>
                <a:spcPts val="2998"/>
              </a:lnSpc>
              <a:spcBef>
                <a:spcPts val="702"/>
              </a:spcBef>
              <a:buChar char="•"/>
              <a:tabLst>
                <a:tab pos="355959" algn="l"/>
                <a:tab pos="356596" algn="l"/>
              </a:tabLst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max{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Pr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(u) | u is at layer-(k-1)}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Symbol"/>
              </a:rPr>
              <a:t>≥ </a:t>
            </a:r>
            <a:r>
              <a:rPr lang="en-US"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max{</a:t>
            </a:r>
            <a:r>
              <a:rPr lang="en-US" sz="2400" spc="-5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Pr</a:t>
            </a:r>
            <a:r>
              <a:rPr lang="en-US"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(u)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| u </a:t>
            </a:r>
            <a:r>
              <a:rPr lang="en-US"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is at 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layer-k}</a:t>
            </a:r>
          </a:p>
          <a:p>
            <a:pPr marL="355959" indent="-343223">
              <a:spcBef>
                <a:spcPts val="301"/>
              </a:spcBef>
              <a:buChar char="•"/>
              <a:tabLst>
                <a:tab pos="355959" algn="l"/>
                <a:tab pos="356596" algn="l"/>
              </a:tabLst>
            </a:pPr>
            <a:r>
              <a:rPr lang="en-US" sz="2400" dirty="0">
                <a:latin typeface="+mn-lt"/>
                <a:cs typeface="Arial"/>
              </a:rPr>
              <a:t>Bounding example</a:t>
            </a:r>
          </a:p>
          <a:p>
            <a:pPr marL="471216">
              <a:spcBef>
                <a:spcPts val="316"/>
              </a:spcBef>
            </a:pPr>
            <a:r>
              <a:rPr lang="en-US" sz="2000" dirty="0">
                <a:latin typeface="+mn-lt"/>
                <a:cs typeface="Arial"/>
              </a:rPr>
              <a:t>– </a:t>
            </a:r>
            <a:r>
              <a:rPr lang="en-US"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max{</a:t>
            </a:r>
            <a:r>
              <a:rPr lang="en-US" sz="2000" spc="-5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Pr</a:t>
            </a:r>
            <a:r>
              <a:rPr lang="en-US"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(u1),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Pr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(u2)}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Symbol"/>
              </a:rPr>
              <a:t>≥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max{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Pr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(u3),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Pr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(u4)}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Symbol"/>
              </a:rPr>
              <a:t>≥</a:t>
            </a:r>
            <a:r>
              <a:rPr lang="en-US" sz="2000" spc="-356" dirty="0">
                <a:solidFill>
                  <a:schemeClr val="accent1">
                    <a:lumMod val="50000"/>
                  </a:schemeClr>
                </a:solidFill>
                <a:latin typeface="+mn-lt"/>
                <a:cs typeface="Symbol"/>
              </a:rPr>
              <a:t> </a:t>
            </a:r>
            <a:r>
              <a:rPr lang="en-US" sz="2000" spc="-5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Pr</a:t>
            </a:r>
            <a:r>
              <a:rPr lang="en-US"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(u5)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8655556" y="6484426"/>
            <a:ext cx="24765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DE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645"/>
              </a:lnSpc>
            </a:pPr>
            <a:fld id="{81D60167-4931-47E6-BA6A-407CBD079E47}" type="slidenum">
              <a:rPr lang="en-DE" spc="-5" smtClean="0"/>
              <a:pPr marL="25400">
                <a:lnSpc>
                  <a:spcPts val="1645"/>
                </a:lnSpc>
              </a:pPr>
              <a:t>83</a:t>
            </a:fld>
            <a:endParaRPr spc="-5" dirty="0"/>
          </a:p>
        </p:txBody>
      </p:sp>
      <p:pic>
        <p:nvPicPr>
          <p:cNvPr id="20" name="Picture 19" descr="A close up of a map&#10;&#10;Description automatically generated">
            <a:extLst>
              <a:ext uri="{FF2B5EF4-FFF2-40B4-BE49-F238E27FC236}">
                <a16:creationId xmlns:a16="http://schemas.microsoft.com/office/drawing/2014/main" id="{849875DF-8094-D542-896C-6E52FDFDB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32" y="1132445"/>
            <a:ext cx="3107432" cy="2440571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FC638C58-B908-2240-A20B-19A809265FD8}"/>
              </a:ext>
            </a:extLst>
          </p:cNvPr>
          <p:cNvSpPr txBox="1">
            <a:spLocks/>
          </p:cNvSpPr>
          <p:nvPr/>
        </p:nvSpPr>
        <p:spPr>
          <a:xfrm>
            <a:off x="694253" y="6647326"/>
            <a:ext cx="7910195" cy="19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DE"/>
            </a:defPPr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36">
              <a:lnSpc>
                <a:spcPts val="1650"/>
              </a:lnSpc>
            </a:pPr>
            <a:r>
              <a:rPr lang="en-US" sz="1100" spc="-5" dirty="0"/>
              <a:t>J. Pei, M. Hua, Y. Tao, and X. Lin: </a:t>
            </a:r>
            <a:r>
              <a:rPr lang="en-US" sz="1100" spc="-10" dirty="0"/>
              <a:t>Query Answering Techniques </a:t>
            </a:r>
            <a:r>
              <a:rPr lang="en-US" sz="1100" spc="-5" dirty="0"/>
              <a:t>on </a:t>
            </a:r>
            <a:r>
              <a:rPr lang="en-US" sz="1100" spc="-10" dirty="0"/>
              <a:t>Uncertain </a:t>
            </a:r>
            <a:r>
              <a:rPr lang="en-US" sz="1100" spc="-5" dirty="0"/>
              <a:t>and </a:t>
            </a:r>
            <a:r>
              <a:rPr lang="en-US" sz="1100" spc="-10" dirty="0"/>
              <a:t>Probabilistic</a:t>
            </a:r>
            <a:r>
              <a:rPr lang="en-US" sz="1100" spc="175" dirty="0"/>
              <a:t> </a:t>
            </a:r>
            <a:r>
              <a:rPr lang="en-US" sz="1100" spc="-10" dirty="0"/>
              <a:t>Data, Tutorial, SIGMOD 2008</a:t>
            </a:r>
          </a:p>
        </p:txBody>
      </p:sp>
    </p:spTree>
    <p:extLst>
      <p:ext uri="{BB962C8B-B14F-4D97-AF65-F5344CB8AC3E}">
        <p14:creationId xmlns:p14="http://schemas.microsoft.com/office/powerpoint/2010/main" val="187758358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2637" y="260648"/>
            <a:ext cx="5762758" cy="504660"/>
          </a:xfrm>
          <a:prstGeom prst="rect">
            <a:avLst/>
          </a:prstGeom>
        </p:spPr>
        <p:txBody>
          <a:bodyPr vert="horz" wrap="square" lIns="0" tIns="12099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36">
              <a:spcBef>
                <a:spcPts val="95"/>
              </a:spcBef>
            </a:pPr>
            <a:r>
              <a:rPr spc="-5" dirty="0"/>
              <a:t>The Top-Down</a:t>
            </a:r>
            <a:r>
              <a:rPr spc="-20" dirty="0"/>
              <a:t> </a:t>
            </a:r>
            <a:r>
              <a:rPr spc="-5" dirty="0"/>
              <a:t>Method</a:t>
            </a:r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8655556" y="6484426"/>
            <a:ext cx="24765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DE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645"/>
              </a:lnSpc>
            </a:pPr>
            <a:fld id="{81D60167-4931-47E6-BA6A-407CBD079E47}" type="slidenum">
              <a:rPr lang="en-DE" spc="-5" smtClean="0"/>
              <a:pPr marL="25400">
                <a:lnSpc>
                  <a:spcPts val="1645"/>
                </a:lnSpc>
              </a:pPr>
              <a:t>84</a:t>
            </a:fld>
            <a:endParaRPr spc="-5" dirty="0"/>
          </a:p>
        </p:txBody>
      </p:sp>
      <p:pic>
        <p:nvPicPr>
          <p:cNvPr id="22" name="Picture 2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D34A8D7-BA31-3042-8A36-598A9B83F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373"/>
            <a:ext cx="7236296" cy="3356056"/>
          </a:xfrm>
          <a:prstGeom prst="rect">
            <a:avLst/>
          </a:prstGeom>
        </p:spPr>
      </p:pic>
      <p:sp>
        <p:nvSpPr>
          <p:cNvPr id="9" name="object 7">
            <a:extLst>
              <a:ext uri="{FF2B5EF4-FFF2-40B4-BE49-F238E27FC236}">
                <a16:creationId xmlns:a16="http://schemas.microsoft.com/office/drawing/2014/main" id="{492D7A63-2DA4-7140-9A99-D26E73569273}"/>
              </a:ext>
            </a:extLst>
          </p:cNvPr>
          <p:cNvSpPr txBox="1">
            <a:spLocks/>
          </p:cNvSpPr>
          <p:nvPr/>
        </p:nvSpPr>
        <p:spPr>
          <a:xfrm>
            <a:off x="694253" y="6647326"/>
            <a:ext cx="7910195" cy="19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DE"/>
            </a:defPPr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36">
              <a:lnSpc>
                <a:spcPts val="1650"/>
              </a:lnSpc>
            </a:pPr>
            <a:r>
              <a:rPr lang="en-US" sz="1100" spc="-5" dirty="0"/>
              <a:t>J. Pei, M. Hua, Y. Tao, and X. Lin: </a:t>
            </a:r>
            <a:r>
              <a:rPr lang="en-US" sz="1100" spc="-10" dirty="0"/>
              <a:t>Query Answering Techniques </a:t>
            </a:r>
            <a:r>
              <a:rPr lang="en-US" sz="1100" spc="-5" dirty="0"/>
              <a:t>on </a:t>
            </a:r>
            <a:r>
              <a:rPr lang="en-US" sz="1100" spc="-10" dirty="0"/>
              <a:t>Uncertain </a:t>
            </a:r>
            <a:r>
              <a:rPr lang="en-US" sz="1100" spc="-5" dirty="0"/>
              <a:t>and </a:t>
            </a:r>
            <a:r>
              <a:rPr lang="en-US" sz="1100" spc="-10" dirty="0"/>
              <a:t>Probabilistic</a:t>
            </a:r>
            <a:r>
              <a:rPr lang="en-US" sz="1100" spc="175" dirty="0"/>
              <a:t> </a:t>
            </a:r>
            <a:r>
              <a:rPr lang="en-US" sz="1100" spc="-10" dirty="0"/>
              <a:t>Data, Tutorial, SIGMOD 2008</a:t>
            </a:r>
          </a:p>
        </p:txBody>
      </p:sp>
    </p:spTree>
    <p:extLst>
      <p:ext uri="{BB962C8B-B14F-4D97-AF65-F5344CB8AC3E}">
        <p14:creationId xmlns:p14="http://schemas.microsoft.com/office/powerpoint/2010/main" val="418576494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2637" y="260648"/>
            <a:ext cx="3391431" cy="504660"/>
          </a:xfrm>
          <a:prstGeom prst="rect">
            <a:avLst/>
          </a:prstGeom>
        </p:spPr>
        <p:txBody>
          <a:bodyPr vert="horz" wrap="square" lIns="0" tIns="12099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36">
              <a:spcBef>
                <a:spcPts val="95"/>
              </a:spcBef>
            </a:pPr>
            <a:r>
              <a:rPr spc="-5" dirty="0"/>
              <a:t>Partition</a:t>
            </a:r>
            <a:r>
              <a:rPr spc="-40" dirty="0"/>
              <a:t> </a:t>
            </a:r>
            <a:r>
              <a:rPr spc="-5" dirty="0"/>
              <a:t>Tree</a:t>
            </a:r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72638" y="1548750"/>
            <a:ext cx="2095606" cy="382191"/>
          </a:xfrm>
          <a:prstGeom prst="rect">
            <a:avLst/>
          </a:prstGeom>
        </p:spPr>
        <p:txBody>
          <a:bodyPr vert="horz" wrap="square" lIns="0" tIns="12735" rIns="0" bIns="0" rtlCol="0">
            <a:spAutoFit/>
          </a:bodyPr>
          <a:lstStyle/>
          <a:p>
            <a:pPr marL="355959" indent="-343223">
              <a:spcBef>
                <a:spcPts val="100"/>
              </a:spcBef>
              <a:buChar char="•"/>
              <a:tabLst>
                <a:tab pos="355959" algn="l"/>
                <a:tab pos="356596" algn="l"/>
              </a:tabLst>
            </a:pPr>
            <a:r>
              <a:rPr sz="2400" dirty="0">
                <a:latin typeface="+mn-lt"/>
                <a:cs typeface="Arial"/>
              </a:rPr>
              <a:t>Binary</a:t>
            </a:r>
            <a:r>
              <a:rPr sz="2400" spc="-90" dirty="0">
                <a:latin typeface="+mn-lt"/>
                <a:cs typeface="Arial"/>
              </a:rPr>
              <a:t> </a:t>
            </a:r>
            <a:r>
              <a:rPr sz="2400" dirty="0">
                <a:latin typeface="+mn-lt"/>
                <a:cs typeface="Arial"/>
              </a:rPr>
              <a:t>tree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2637" y="4056586"/>
            <a:ext cx="7923951" cy="2128823"/>
          </a:xfrm>
          <a:prstGeom prst="rect">
            <a:avLst/>
          </a:prstGeom>
        </p:spPr>
        <p:txBody>
          <a:bodyPr vert="horz" wrap="square" lIns="0" tIns="12735" rIns="0" bIns="0" rtlCol="0">
            <a:spAutoFit/>
          </a:bodyPr>
          <a:lstStyle/>
          <a:p>
            <a:pPr marL="355959" indent="-343223">
              <a:lnSpc>
                <a:spcPts val="3363"/>
              </a:lnSpc>
              <a:spcBef>
                <a:spcPts val="100"/>
              </a:spcBef>
              <a:buChar char="•"/>
              <a:tabLst>
                <a:tab pos="355959" algn="l"/>
                <a:tab pos="356596" algn="l"/>
              </a:tabLst>
            </a:pPr>
            <a:r>
              <a:rPr sz="2400" dirty="0">
                <a:latin typeface="+mn-lt"/>
                <a:cs typeface="Arial"/>
              </a:rPr>
              <a:t>Growing one level of the tree in each</a:t>
            </a:r>
            <a:r>
              <a:rPr sz="2400" spc="-50" dirty="0">
                <a:latin typeface="+mn-lt"/>
                <a:cs typeface="Arial"/>
              </a:rPr>
              <a:t> </a:t>
            </a:r>
            <a:r>
              <a:rPr sz="2400" dirty="0">
                <a:latin typeface="+mn-lt"/>
                <a:cs typeface="Arial"/>
              </a:rPr>
              <a:t>iteration</a:t>
            </a:r>
          </a:p>
          <a:p>
            <a:pPr marL="757766" lvl="1" indent="-286550">
              <a:lnSpc>
                <a:spcPts val="2878"/>
              </a:lnSpc>
              <a:buChar char="–"/>
              <a:tabLst>
                <a:tab pos="757766" algn="l"/>
              </a:tabLst>
            </a:pPr>
            <a:r>
              <a:rPr sz="2000" dirty="0">
                <a:latin typeface="+mn-lt"/>
                <a:cs typeface="Arial"/>
              </a:rPr>
              <a:t>Choose one dimension in a round-robin</a:t>
            </a:r>
            <a:r>
              <a:rPr sz="2000" spc="-65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fashion</a:t>
            </a:r>
          </a:p>
          <a:p>
            <a:pPr marL="757766" marR="5094" lvl="1" indent="-286550">
              <a:lnSpc>
                <a:spcPct val="79800"/>
              </a:lnSpc>
              <a:spcBef>
                <a:spcPts val="582"/>
              </a:spcBef>
              <a:buChar char="–"/>
              <a:tabLst>
                <a:tab pos="757766" algn="l"/>
              </a:tabLst>
            </a:pPr>
            <a:r>
              <a:rPr sz="2000" spc="-5" dirty="0">
                <a:latin typeface="+mn-lt"/>
                <a:cs typeface="Arial"/>
              </a:rPr>
              <a:t>Each leaf node is partitioned into </a:t>
            </a:r>
            <a:r>
              <a:rPr sz="2000" dirty="0">
                <a:latin typeface="+mn-lt"/>
                <a:cs typeface="Arial"/>
              </a:rPr>
              <a:t>two children </a:t>
            </a:r>
            <a:r>
              <a:rPr sz="2000" spc="-5" dirty="0">
                <a:latin typeface="+mn-lt"/>
                <a:cs typeface="Arial"/>
              </a:rPr>
              <a:t>nodes,  each of which has half of</a:t>
            </a:r>
            <a:r>
              <a:rPr sz="2000" spc="-20" dirty="0">
                <a:latin typeface="+mn-lt"/>
                <a:cs typeface="Arial"/>
              </a:rPr>
              <a:t> </a:t>
            </a:r>
            <a:r>
              <a:rPr sz="2000" spc="-5" dirty="0">
                <a:latin typeface="+mn-lt"/>
                <a:cs typeface="Arial"/>
              </a:rPr>
              <a:t>instances</a:t>
            </a:r>
            <a:endParaRPr sz="2000" dirty="0">
              <a:latin typeface="+mn-lt"/>
              <a:cs typeface="Arial"/>
            </a:endParaRPr>
          </a:p>
          <a:p>
            <a:pPr marL="355959" indent="-343223">
              <a:spcBef>
                <a:spcPts val="15"/>
              </a:spcBef>
              <a:buChar char="•"/>
              <a:tabLst>
                <a:tab pos="355959" algn="l"/>
                <a:tab pos="356596" algn="l"/>
              </a:tabLst>
            </a:pPr>
            <a:endParaRPr lang="de-DE" sz="2400" dirty="0">
              <a:latin typeface="+mn-lt"/>
              <a:cs typeface="Arial"/>
            </a:endParaRPr>
          </a:p>
          <a:p>
            <a:pPr marL="355959" indent="-343223">
              <a:spcBef>
                <a:spcPts val="15"/>
              </a:spcBef>
              <a:buChar char="•"/>
              <a:tabLst>
                <a:tab pos="355959" algn="l"/>
                <a:tab pos="356596" algn="l"/>
              </a:tabLst>
            </a:pPr>
            <a:r>
              <a:rPr sz="2400" dirty="0">
                <a:latin typeface="+mn-lt"/>
                <a:cs typeface="Arial"/>
              </a:rPr>
              <a:t>Bound Pr(N</a:t>
            </a:r>
            <a:r>
              <a:rPr sz="2400" baseline="-20467" dirty="0">
                <a:latin typeface="+mn-lt"/>
                <a:cs typeface="Arial"/>
              </a:rPr>
              <a:t>max</a:t>
            </a:r>
            <a:r>
              <a:rPr sz="2400" dirty="0">
                <a:latin typeface="+mn-lt"/>
                <a:cs typeface="Arial"/>
              </a:rPr>
              <a:t>) and Pr(N</a:t>
            </a:r>
            <a:r>
              <a:rPr sz="2400" baseline="-20467" dirty="0">
                <a:latin typeface="+mn-lt"/>
                <a:cs typeface="Arial"/>
              </a:rPr>
              <a:t>min</a:t>
            </a:r>
            <a:r>
              <a:rPr sz="2400" dirty="0">
                <a:latin typeface="+mn-lt"/>
                <a:cs typeface="Arial"/>
              </a:rPr>
              <a:t>) of a partition</a:t>
            </a:r>
            <a:r>
              <a:rPr sz="2400" spc="-35" dirty="0">
                <a:latin typeface="+mn-lt"/>
                <a:cs typeface="Arial"/>
              </a:rPr>
              <a:t> </a:t>
            </a:r>
            <a:r>
              <a:rPr sz="2400" dirty="0">
                <a:latin typeface="+mn-lt"/>
                <a:cs typeface="Arial"/>
              </a:rPr>
              <a:t>N</a:t>
            </a:r>
          </a:p>
        </p:txBody>
      </p: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xfrm>
            <a:off x="8655556" y="6484426"/>
            <a:ext cx="24765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DE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645"/>
              </a:lnSpc>
            </a:pPr>
            <a:fld id="{81D60167-4931-47E6-BA6A-407CBD079E47}" type="slidenum">
              <a:rPr lang="en-DE" spc="-5" smtClean="0"/>
              <a:pPr marL="25400">
                <a:lnSpc>
                  <a:spcPts val="1645"/>
                </a:lnSpc>
              </a:pPr>
              <a:t>85</a:t>
            </a:fld>
            <a:endParaRPr spc="-5" dirty="0"/>
          </a:p>
        </p:txBody>
      </p:sp>
      <p:pic>
        <p:nvPicPr>
          <p:cNvPr id="61" name="Picture 60" descr="A close up of a clock&#10;&#10;Description automatically generated">
            <a:extLst>
              <a:ext uri="{FF2B5EF4-FFF2-40B4-BE49-F238E27FC236}">
                <a16:creationId xmlns:a16="http://schemas.microsoft.com/office/drawing/2014/main" id="{8DC3CE06-3B0E-6E4F-8075-E2F3F1F0D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44" y="1618718"/>
            <a:ext cx="5259710" cy="1981019"/>
          </a:xfrm>
          <a:prstGeom prst="rect">
            <a:avLst/>
          </a:prstGeom>
        </p:spPr>
      </p:pic>
      <p:sp>
        <p:nvSpPr>
          <p:cNvPr id="11" name="object 7">
            <a:extLst>
              <a:ext uri="{FF2B5EF4-FFF2-40B4-BE49-F238E27FC236}">
                <a16:creationId xmlns:a16="http://schemas.microsoft.com/office/drawing/2014/main" id="{528495B6-4633-FE40-BDAA-5A4217CECEAE}"/>
              </a:ext>
            </a:extLst>
          </p:cNvPr>
          <p:cNvSpPr txBox="1">
            <a:spLocks/>
          </p:cNvSpPr>
          <p:nvPr/>
        </p:nvSpPr>
        <p:spPr>
          <a:xfrm>
            <a:off x="694253" y="6647326"/>
            <a:ext cx="7910195" cy="19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DE"/>
            </a:defPPr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36">
              <a:lnSpc>
                <a:spcPts val="1650"/>
              </a:lnSpc>
            </a:pPr>
            <a:r>
              <a:rPr lang="en-US" sz="1100" spc="-5" dirty="0"/>
              <a:t>J. Pei, M. Hua, Y. Tao, and X. Lin: </a:t>
            </a:r>
            <a:r>
              <a:rPr lang="en-US" sz="1100" spc="-10" dirty="0"/>
              <a:t>Query Answering Techniques </a:t>
            </a:r>
            <a:r>
              <a:rPr lang="en-US" sz="1100" spc="-5" dirty="0"/>
              <a:t>on </a:t>
            </a:r>
            <a:r>
              <a:rPr lang="en-US" sz="1100" spc="-10" dirty="0"/>
              <a:t>Uncertain </a:t>
            </a:r>
            <a:r>
              <a:rPr lang="en-US" sz="1100" spc="-5" dirty="0"/>
              <a:t>and </a:t>
            </a:r>
            <a:r>
              <a:rPr lang="en-US" sz="1100" spc="-10" dirty="0"/>
              <a:t>Probabilistic</a:t>
            </a:r>
            <a:r>
              <a:rPr lang="en-US" sz="1100" spc="175" dirty="0"/>
              <a:t> </a:t>
            </a:r>
            <a:r>
              <a:rPr lang="en-US" sz="1100" spc="-10" dirty="0"/>
              <a:t>Data, Tutorial, SIGMOD 2008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BEE584-36CC-A74C-AB1E-953744025133}"/>
              </a:ext>
            </a:extLst>
          </p:cNvPr>
          <p:cNvSpPr txBox="1"/>
          <p:nvPr/>
        </p:nvSpPr>
        <p:spPr>
          <a:xfrm>
            <a:off x="3131840" y="3491716"/>
            <a:ext cx="3850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DE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3387243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>
            <a:extLst>
              <a:ext uri="{FF2B5EF4-FFF2-40B4-BE49-F238E27FC236}">
                <a16:creationId xmlns:a16="http://schemas.microsoft.com/office/drawing/2014/main" id="{6C3092F6-CCA1-CB4B-A83B-18C26769F9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205458"/>
            <a:ext cx="7934325" cy="703262"/>
          </a:xfrm>
        </p:spPr>
        <p:txBody>
          <a:bodyPr/>
          <a:lstStyle/>
          <a:p>
            <a:r>
              <a:rPr lang="en-US" altLang="de-DE" sz="3600" dirty="0"/>
              <a:t>Summary</a:t>
            </a:r>
          </a:p>
        </p:txBody>
      </p:sp>
      <p:sp>
        <p:nvSpPr>
          <p:cNvPr id="790531" name="Rectangle 3">
            <a:extLst>
              <a:ext uri="{FF2B5EF4-FFF2-40B4-BE49-F238E27FC236}">
                <a16:creationId xmlns:a16="http://schemas.microsoft.com/office/drawing/2014/main" id="{91E68A67-A03F-6647-8A9D-1E0BAC0EC2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9607" y="1262857"/>
            <a:ext cx="7942262" cy="53355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de-DE" sz="2400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Location-aware Environments</a:t>
            </a:r>
          </a:p>
          <a:p>
            <a:pPr lvl="1">
              <a:lnSpc>
                <a:spcPct val="80000"/>
              </a:lnSpc>
            </a:pPr>
            <a:endParaRPr lang="en-US" altLang="de-DE" sz="2000" dirty="0"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  <a:p>
            <a:pPr>
              <a:lnSpc>
                <a:spcPct val="80000"/>
              </a:lnSpc>
            </a:pPr>
            <a:r>
              <a:rPr lang="en-US" altLang="de-DE" sz="2400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Location-aware </a:t>
            </a:r>
            <a:r>
              <a:rPr lang="en-US" altLang="de-DE" sz="2400" i="1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Snapshot</a:t>
            </a:r>
            <a:r>
              <a:rPr lang="en-US" altLang="de-DE" sz="2400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Query Processing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de-DE" sz="2400" dirty="0"/>
          </a:p>
          <a:p>
            <a:pPr>
              <a:lnSpc>
                <a:spcPct val="80000"/>
              </a:lnSpc>
            </a:pPr>
            <a:r>
              <a:rPr lang="en-US" altLang="de-DE" sz="2400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Location-aware </a:t>
            </a:r>
            <a:r>
              <a:rPr lang="en-US" altLang="de-DE" sz="2400" i="1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Continuous</a:t>
            </a:r>
            <a:r>
              <a:rPr lang="en-US" altLang="de-DE" sz="2400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Query Processing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altLang="de-DE" dirty="0"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  <a:p>
            <a:pPr>
              <a:lnSpc>
                <a:spcPct val="80000"/>
              </a:lnSpc>
            </a:pPr>
            <a:r>
              <a:rPr lang="en-US" altLang="de-DE" sz="2400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Scalable Execution of Continuous Queries</a:t>
            </a:r>
          </a:p>
          <a:p>
            <a:pPr>
              <a:lnSpc>
                <a:spcPct val="80000"/>
              </a:lnSpc>
            </a:pPr>
            <a:endParaRPr lang="en-US" altLang="de-DE" sz="2400" dirty="0"/>
          </a:p>
          <a:p>
            <a:pPr>
              <a:lnSpc>
                <a:spcPct val="80000"/>
              </a:lnSpc>
            </a:pPr>
            <a:r>
              <a:rPr lang="en-US" altLang="de-DE" sz="2400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Location-aware Query Optimizer</a:t>
            </a:r>
          </a:p>
          <a:p>
            <a:pPr>
              <a:lnSpc>
                <a:spcPct val="80000"/>
              </a:lnSpc>
            </a:pPr>
            <a:endParaRPr lang="en-US" altLang="de-DE" sz="2400" dirty="0"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  <a:p>
            <a:pPr>
              <a:lnSpc>
                <a:spcPct val="80000"/>
              </a:lnSpc>
            </a:pPr>
            <a:r>
              <a:rPr lang="en-US" altLang="de-DE" sz="2400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Uncertainty in Location-aware Query Processing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3FECE8-6D06-F641-8F04-E4C92FAB346B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7B2C8E2-8537-FC43-8614-E24F27D85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987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5A6262B9-78E8-C64D-9B89-1F56FA019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4324" y="192881"/>
            <a:ext cx="7793038" cy="9985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cs typeface="+mj-cs"/>
              </a:rPr>
              <a:t>Modeling Evolution: Historical R-Trees</a:t>
            </a: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F462CBF5-FAD1-B240-B55E-221FDAB18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3175" y="2671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aphicFrame>
        <p:nvGraphicFramePr>
          <p:cNvPr id="27652" name="Object 5">
            <a:extLst>
              <a:ext uri="{FF2B5EF4-FFF2-40B4-BE49-F238E27FC236}">
                <a16:creationId xmlns:a16="http://schemas.microsoft.com/office/drawing/2014/main" id="{15A7F3AC-D387-E240-9D53-470D5AF27D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30638"/>
              </p:ext>
            </p:extLst>
          </p:nvPr>
        </p:nvGraphicFramePr>
        <p:xfrm>
          <a:off x="647700" y="1700808"/>
          <a:ext cx="7848600" cy="292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76" name="Picture" r:id="rId3" imgW="30289500" imgH="12230100" progId="Word.Picture.8">
                  <p:embed/>
                </p:oleObj>
              </mc:Choice>
              <mc:Fallback>
                <p:oleObj name="Picture" r:id="rId3" imgW="30289500" imgH="12230100" progId="Word.Picture.8">
                  <p:embed/>
                  <p:pic>
                    <p:nvPicPr>
                      <p:cNvPr id="27652" name="Object 5">
                        <a:extLst>
                          <a:ext uri="{FF2B5EF4-FFF2-40B4-BE49-F238E27FC236}">
                            <a16:creationId xmlns:a16="http://schemas.microsoft.com/office/drawing/2014/main" id="{15A7F3AC-D387-E240-9D53-470D5AF27D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1700808"/>
                        <a:ext cx="7848600" cy="292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0E345BD-5B5A-6349-B798-A16C02D84681}"/>
              </a:ext>
            </a:extLst>
          </p:cNvPr>
          <p:cNvSpPr/>
          <p:nvPr/>
        </p:nvSpPr>
        <p:spPr>
          <a:xfrm>
            <a:off x="4067944" y="6616400"/>
            <a:ext cx="12813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+mn-lt"/>
              </a:rPr>
              <a:t>© George </a:t>
            </a:r>
            <a:r>
              <a:rPr lang="de-DE" sz="1200" dirty="0" err="1">
                <a:solidFill>
                  <a:schemeClr val="bg1"/>
                </a:solidFill>
                <a:latin typeface="+mn-lt"/>
              </a:rPr>
              <a:t>Kollios</a:t>
            </a:r>
            <a:r>
              <a:rPr lang="de-DE" sz="1200" dirty="0">
                <a:solidFill>
                  <a:schemeClr val="bg1"/>
                </a:solidFill>
                <a:latin typeface="+mn-lt"/>
              </a:rPr>
              <a:t> 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6F3C16A-0F99-A84C-88C5-A9C4AB27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B41371-B63A-B34F-8A10-15CC8F139AA7}"/>
              </a:ext>
            </a:extLst>
          </p:cNvPr>
          <p:cNvSpPr txBox="1"/>
          <p:nvPr/>
        </p:nvSpPr>
        <p:spPr>
          <a:xfrm>
            <a:off x="3635896" y="4725144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Snapshot </a:t>
            </a:r>
            <a:r>
              <a:rPr lang="de-DE" dirty="0" err="1"/>
              <a:t>query</a:t>
            </a:r>
            <a:endParaRPr lang="de-D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912BBA-D3AA-8A49-9FCF-ADB9978DA5F2}"/>
              </a:ext>
            </a:extLst>
          </p:cNvPr>
          <p:cNvSpPr/>
          <p:nvPr/>
        </p:nvSpPr>
        <p:spPr>
          <a:xfrm>
            <a:off x="2771800" y="2671763"/>
            <a:ext cx="360040" cy="5412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24ED57-2FCD-6B44-AFC4-BC4CDA12E77F}"/>
              </a:ext>
            </a:extLst>
          </p:cNvPr>
          <p:cNvSpPr/>
          <p:nvPr/>
        </p:nvSpPr>
        <p:spPr>
          <a:xfrm>
            <a:off x="1043608" y="3068960"/>
            <a:ext cx="360040" cy="5412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07964976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2775</TotalTime>
  <Words>6255</Words>
  <Application>Microsoft Macintosh PowerPoint</Application>
  <PresentationFormat>On-screen Show (4:3)</PresentationFormat>
  <Paragraphs>1038</Paragraphs>
  <Slides>86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86</vt:i4>
      </vt:variant>
    </vt:vector>
  </HeadingPairs>
  <TitlesOfParts>
    <vt:vector size="98" baseType="lpstr">
      <vt:lpstr>Arial</vt:lpstr>
      <vt:lpstr>Calibri</vt:lpstr>
      <vt:lpstr>Garamond</vt:lpstr>
      <vt:lpstr>Georgia-BoldItalic</vt:lpstr>
      <vt:lpstr>Menlo</vt:lpstr>
      <vt:lpstr>Myriad Pro</vt:lpstr>
      <vt:lpstr>Tahoma</vt:lpstr>
      <vt:lpstr>Times New Roman</vt:lpstr>
      <vt:lpstr>Wingdings</vt:lpstr>
      <vt:lpstr>7_Standarddesign</vt:lpstr>
      <vt:lpstr>Picture</vt:lpstr>
      <vt:lpstr>Word.Picture.8</vt:lpstr>
      <vt:lpstr>Non-Standard-Datenbanken und Data Mining</vt:lpstr>
      <vt:lpstr>Übersicht</vt:lpstr>
      <vt:lpstr>Acknowledgments</vt:lpstr>
      <vt:lpstr>Spatio-Temporal Objects</vt:lpstr>
      <vt:lpstr>Location-aware Queries</vt:lpstr>
      <vt:lpstr>Snapshot Querying the Past</vt:lpstr>
      <vt:lpstr>Indexing the Time Dimension</vt:lpstr>
      <vt:lpstr>3D R-Tree</vt:lpstr>
      <vt:lpstr>Modeling Evolution: Historical R-Trees</vt:lpstr>
      <vt:lpstr>Multi-Version Index Structures (MVR-Trees)</vt:lpstr>
      <vt:lpstr>Historical R-trees (HR-trees)</vt:lpstr>
      <vt:lpstr>Historical R-trees</vt:lpstr>
      <vt:lpstr>PowerPoint Presentation</vt:lpstr>
      <vt:lpstr>Rectangles</vt:lpstr>
      <vt:lpstr>Optimization</vt:lpstr>
      <vt:lpstr>Querying the Present </vt:lpstr>
      <vt:lpstr>Updating Index Structures</vt:lpstr>
      <vt:lpstr>Querying the Future</vt:lpstr>
      <vt:lpstr>Example: Location Prediction</vt:lpstr>
      <vt:lpstr>Location Prediction - Approach</vt:lpstr>
      <vt:lpstr>PowerPoint Presentation</vt:lpstr>
      <vt:lpstr>Delay Embedding</vt:lpstr>
      <vt:lpstr>Delay Embedding – Benefits</vt:lpstr>
      <vt:lpstr>Prediction Approach</vt:lpstr>
      <vt:lpstr>Density Estimation</vt:lpstr>
      <vt:lpstr>Gaussian Mixture Models</vt:lpstr>
      <vt:lpstr>Online Kernel Density Estimation</vt:lpstr>
      <vt:lpstr>Solving MLL: Mode Finding</vt:lpstr>
      <vt:lpstr>Starting Points for Maxima Search</vt:lpstr>
      <vt:lpstr>Summary - Prediction</vt:lpstr>
      <vt:lpstr>Test Results  Varied m, fixed ν = 6min:</vt:lpstr>
      <vt:lpstr>Test Results</vt:lpstr>
      <vt:lpstr>Test Result Analysis</vt:lpstr>
      <vt:lpstr>Duality Transformation: Avoid 3D-Rtrees?</vt:lpstr>
      <vt:lpstr>Non-Standard-Datenbanken und Data Mining</vt:lpstr>
      <vt:lpstr>Time Parameterized Queries</vt:lpstr>
      <vt:lpstr>Time Parameterized queries (TP queries)</vt:lpstr>
      <vt:lpstr>Time-Parameterized Data Structures</vt:lpstr>
      <vt:lpstr>Indexing Past, Present, and Future</vt:lpstr>
      <vt:lpstr>Outline</vt:lpstr>
      <vt:lpstr>Approaches</vt:lpstr>
      <vt:lpstr>Result Validation</vt:lpstr>
      <vt:lpstr>Caching the Result</vt:lpstr>
      <vt:lpstr>Predicting the Result</vt:lpstr>
      <vt:lpstr>Incremental Evaluation</vt:lpstr>
      <vt:lpstr>Outline</vt:lpstr>
      <vt:lpstr>Queries as Data – Motivation</vt:lpstr>
      <vt:lpstr>Main Concepts</vt:lpstr>
      <vt:lpstr>PowerPoint Presentation</vt:lpstr>
      <vt:lpstr> Location-aware Data Stream Management Systems</vt:lpstr>
      <vt:lpstr>PowerPoint Presentation</vt:lpstr>
      <vt:lpstr>PowerPoint Presentation</vt:lpstr>
      <vt:lpstr>PowerPoint Presentation</vt:lpstr>
      <vt:lpstr>Tutorial Outline</vt:lpstr>
      <vt:lpstr>Location-aware Query Optimization</vt:lpstr>
      <vt:lpstr>PowerPoint Presentation</vt:lpstr>
      <vt:lpstr>PowerPoint Presentation</vt:lpstr>
      <vt:lpstr>Spatio-temporal Selectivity Estimation</vt:lpstr>
      <vt:lpstr>Spatio-temporal Histograms</vt:lpstr>
      <vt:lpstr>Spatio-temporal Histograms with Query Feedback</vt:lpstr>
      <vt:lpstr>Adaptive Query Optimization</vt:lpstr>
      <vt:lpstr>Non-Standard-Datenbanken und Data Mining</vt:lpstr>
      <vt:lpstr>Uncertainty in Moving Objects</vt:lpstr>
      <vt:lpstr>Uncertainty in Moving Objects</vt:lpstr>
      <vt:lpstr>Error in Query Answer</vt:lpstr>
      <vt:lpstr>Representing Uncertain Data using Ellipses</vt:lpstr>
      <vt:lpstr>Representing Uncertain Data using Cylinders</vt:lpstr>
      <vt:lpstr>Representing Uncertain Data in Road Networks</vt:lpstr>
      <vt:lpstr>Querying Uncertain Data Uncertain Keywords</vt:lpstr>
      <vt:lpstr>Querying Uncertain Data Uncertain Keywords (Cont.)</vt:lpstr>
      <vt:lpstr>Querying Uncertain Data Probabilistic Queries</vt:lpstr>
      <vt:lpstr>Querying Uncertain Data Probabilistic Range Queries</vt:lpstr>
      <vt:lpstr>PowerPoint Presentation</vt:lpstr>
      <vt:lpstr>Typicality Potential Fields (TyPoFs)</vt:lpstr>
      <vt:lpstr>Typicality Potential Fields</vt:lpstr>
      <vt:lpstr>Recap: Skyline Queries</vt:lpstr>
      <vt:lpstr>Skylines on Uncertain Data</vt:lpstr>
      <vt:lpstr>A Probabilistic Skyline Model</vt:lpstr>
      <vt:lpstr>Skyline Probabilities</vt:lpstr>
      <vt:lpstr>Problem Statement</vt:lpstr>
      <vt:lpstr>Probabilistic Skyline Computation</vt:lpstr>
      <vt:lpstr>The Bottom-Up Method</vt:lpstr>
      <vt:lpstr>The Layer Structure</vt:lpstr>
      <vt:lpstr>The Top-Down Method</vt:lpstr>
      <vt:lpstr>Partition Tree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752</cp:revision>
  <cp:lastPrinted>2019-01-30T17:08:56Z</cp:lastPrinted>
  <dcterms:created xsi:type="dcterms:W3CDTF">2010-04-27T12:26:40Z</dcterms:created>
  <dcterms:modified xsi:type="dcterms:W3CDTF">2020-02-03T12:00:18Z</dcterms:modified>
</cp:coreProperties>
</file>