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62"/>
  </p:notesMasterIdLst>
  <p:handoutMasterIdLst>
    <p:handoutMasterId r:id="rId63"/>
  </p:handoutMasterIdLst>
  <p:sldIdLst>
    <p:sldId id="273" r:id="rId2"/>
    <p:sldId id="395" r:id="rId3"/>
    <p:sldId id="353" r:id="rId4"/>
    <p:sldId id="274" r:id="rId5"/>
    <p:sldId id="311" r:id="rId6"/>
    <p:sldId id="325" r:id="rId7"/>
    <p:sldId id="406" r:id="rId8"/>
    <p:sldId id="404" r:id="rId9"/>
    <p:sldId id="407" r:id="rId10"/>
    <p:sldId id="275" r:id="rId11"/>
    <p:sldId id="276" r:id="rId12"/>
    <p:sldId id="277" r:id="rId13"/>
    <p:sldId id="278" r:id="rId14"/>
    <p:sldId id="279" r:id="rId15"/>
    <p:sldId id="280" r:id="rId16"/>
    <p:sldId id="281" r:id="rId17"/>
    <p:sldId id="282" r:id="rId18"/>
    <p:sldId id="285" r:id="rId19"/>
    <p:sldId id="307" r:id="rId20"/>
    <p:sldId id="402" r:id="rId21"/>
    <p:sldId id="398" r:id="rId22"/>
    <p:sldId id="403" r:id="rId23"/>
    <p:sldId id="399" r:id="rId24"/>
    <p:sldId id="400" r:id="rId25"/>
    <p:sldId id="401" r:id="rId26"/>
    <p:sldId id="397" r:id="rId27"/>
    <p:sldId id="392" r:id="rId28"/>
    <p:sldId id="390" r:id="rId29"/>
    <p:sldId id="359" r:id="rId30"/>
    <p:sldId id="40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B05FF"/>
    <a:srgbClr val="0F05FF"/>
    <a:srgbClr val="C5714A"/>
    <a:srgbClr val="0428FF"/>
    <a:srgbClr val="FF89E4"/>
    <a:srgbClr val="009B47"/>
    <a:srgbClr val="00394A"/>
    <a:srgbClr val="003241"/>
    <a:srgbClr val="DAD9D3"/>
    <a:srgbClr val="B2B1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762"/>
  </p:normalViewPr>
  <p:slideViewPr>
    <p:cSldViewPr>
      <p:cViewPr varScale="1">
        <p:scale>
          <a:sx n="117" d="100"/>
          <a:sy n="117" d="100"/>
        </p:scale>
        <p:origin x="9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16.01.21</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16.01.21</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5</a:t>
            </a:fld>
            <a:endParaRPr lang="en-US"/>
          </a:p>
        </p:txBody>
      </p:sp>
    </p:spTree>
    <p:extLst>
      <p:ext uri="{BB962C8B-B14F-4D97-AF65-F5344CB8AC3E}">
        <p14:creationId xmlns:p14="http://schemas.microsoft.com/office/powerpoint/2010/main" val="88993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CFB50-42D6-B240-B801-3F9B7FDC6464}" type="slidenum">
              <a:rPr lang="en-US" smtClean="0"/>
              <a:t>16</a:t>
            </a:fld>
            <a:endParaRPr lang="en-US"/>
          </a:p>
        </p:txBody>
      </p:sp>
    </p:spTree>
    <p:extLst>
      <p:ext uri="{BB962C8B-B14F-4D97-AF65-F5344CB8AC3E}">
        <p14:creationId xmlns:p14="http://schemas.microsoft.com/office/powerpoint/2010/main" val="119994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CFB50-42D6-B240-B801-3F9B7FDC6464}" type="slidenum">
              <a:rPr lang="en-US" smtClean="0"/>
              <a:t>18</a:t>
            </a:fld>
            <a:endParaRPr lang="en-US"/>
          </a:p>
        </p:txBody>
      </p:sp>
    </p:spTree>
    <p:extLst>
      <p:ext uri="{BB962C8B-B14F-4D97-AF65-F5344CB8AC3E}">
        <p14:creationId xmlns:p14="http://schemas.microsoft.com/office/powerpoint/2010/main" val="68660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CFB50-42D6-B240-B801-3F9B7FDC6464}" type="slidenum">
              <a:rPr lang="en-US" smtClean="0"/>
              <a:t>19</a:t>
            </a:fld>
            <a:endParaRPr lang="en-US"/>
          </a:p>
        </p:txBody>
      </p:sp>
    </p:spTree>
    <p:extLst>
      <p:ext uri="{BB962C8B-B14F-4D97-AF65-F5344CB8AC3E}">
        <p14:creationId xmlns:p14="http://schemas.microsoft.com/office/powerpoint/2010/main" val="52216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pic>
        <p:nvPicPr>
          <p:cNvPr id="1032" name="Bild 48" descr="Logo_Inst_InfSys_P309.pd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bloom-lang.ne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73238"/>
            <a:ext cx="7772400" cy="935037"/>
          </a:xfrm>
        </p:spPr>
        <p:txBody>
          <a:bodyPr/>
          <a:lstStyle/>
          <a:p>
            <a:pPr eaLnBrk="1" hangingPunct="1">
              <a:defRPr/>
            </a:pPr>
            <a:r>
              <a:rPr lang="de-DE" b="1" dirty="0">
                <a:cs typeface="+mj-cs"/>
              </a:rPr>
              <a:t>Non-Standard-Datenbanken und</a:t>
            </a:r>
            <a:br>
              <a:rPr lang="de-DE" b="1" dirty="0">
                <a:cs typeface="+mj-cs"/>
              </a:rPr>
            </a:br>
            <a:r>
              <a:rPr lang="de-DE" b="1" dirty="0">
                <a:cs typeface="+mj-cs"/>
              </a:rPr>
              <a:t>Data Mining</a:t>
            </a:r>
            <a:br>
              <a:rPr lang="de-DE" b="1" dirty="0">
                <a:cs typeface="+mj-cs"/>
              </a:rPr>
            </a:br>
            <a:br>
              <a:rPr lang="de-DE" b="1" dirty="0">
                <a:cs typeface="+mj-cs"/>
              </a:rPr>
            </a:br>
            <a:r>
              <a:rPr lang="de-DE" sz="2600" dirty="0">
                <a:cs typeface="+mj-cs"/>
              </a:rPr>
              <a:t>Von </a:t>
            </a:r>
            <a:r>
              <a:rPr lang="de-DE" sz="2600" dirty="0" err="1">
                <a:cs typeface="+mj-cs"/>
              </a:rPr>
              <a:t>NoSQL</a:t>
            </a:r>
            <a:r>
              <a:rPr lang="de-DE" sz="2600" dirty="0">
                <a:cs typeface="+mj-cs"/>
              </a:rPr>
              <a:t> zu </a:t>
            </a:r>
            <a:r>
              <a:rPr lang="de-DE" sz="2600" dirty="0" err="1">
                <a:cs typeface="+mj-cs"/>
              </a:rPr>
              <a:t>NewSQL</a:t>
            </a:r>
            <a:br>
              <a:rPr lang="de-DE" sz="2600" dirty="0">
                <a:cs typeface="+mj-cs"/>
              </a:rPr>
            </a:br>
            <a:r>
              <a:rPr lang="de-DE" sz="2600" dirty="0">
                <a:cs typeface="+mj-cs"/>
              </a:rPr>
              <a:t>CAP, CALM, CRON, </a:t>
            </a:r>
            <a:r>
              <a:rPr lang="de-DE" sz="2600" dirty="0" err="1">
                <a:cs typeface="+mj-cs"/>
              </a:rPr>
              <a:t>Blockchain</a:t>
            </a:r>
            <a:endParaRPr lang="de-DE" sz="2600" dirty="0">
              <a:cs typeface="+mj-cs"/>
            </a:endParaRPr>
          </a:p>
        </p:txBody>
      </p:sp>
      <p:sp>
        <p:nvSpPr>
          <p:cNvPr id="3" name="Untertitel 2"/>
          <p:cNvSpPr>
            <a:spLocks noGrp="1"/>
          </p:cNvSpPr>
          <p:nvPr>
            <p:ph type="subTitle" idx="1"/>
          </p:nvPr>
        </p:nvSpPr>
        <p:spPr>
          <a:xfrm>
            <a:off x="1371600" y="4365104"/>
            <a:ext cx="6400800" cy="1656284"/>
          </a:xfrm>
        </p:spPr>
        <p:txBody>
          <a:bodyPr/>
          <a:lstStyle/>
          <a:p>
            <a:pPr eaLnBrk="1" hangingPunct="1">
              <a:defRPr/>
            </a:pPr>
            <a:r>
              <a:rPr lang="de-DE" dirty="0">
                <a:cs typeface="+mn-cs"/>
              </a:rPr>
              <a:t>Prof. Dr. Ralf Möller</a:t>
            </a:r>
          </a:p>
          <a:p>
            <a:pPr eaLnBrk="1" hangingPunct="1">
              <a:defRPr/>
            </a:pPr>
            <a:r>
              <a:rPr lang="de-DE" dirty="0">
                <a:cs typeface="+mn-cs"/>
              </a:rPr>
              <a:t>Universität zu Lübeck</a:t>
            </a:r>
          </a:p>
          <a:p>
            <a:pPr eaLnBrk="1" hangingPunct="1">
              <a:defRPr/>
            </a:pPr>
            <a:r>
              <a:rPr lang="de-DE" dirty="0">
                <a:cs typeface="+mn-cs"/>
              </a:rPr>
              <a:t>Institut für Informationssysteme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CAP Theorem</a:t>
            </a:r>
          </a:p>
        </p:txBody>
      </p:sp>
      <p:sp>
        <p:nvSpPr>
          <p:cNvPr id="3" name="Content Placeholder 2"/>
          <p:cNvSpPr>
            <a:spLocks noGrp="1"/>
          </p:cNvSpPr>
          <p:nvPr>
            <p:ph idx="1"/>
          </p:nvPr>
        </p:nvSpPr>
        <p:spPr>
          <a:xfrm>
            <a:off x="457200" y="1052736"/>
            <a:ext cx="8229600" cy="4968875"/>
          </a:xfrm>
        </p:spPr>
        <p:txBody>
          <a:bodyPr/>
          <a:lstStyle/>
          <a:p>
            <a:r>
              <a:rPr lang="de-DE" b="1" dirty="0" err="1"/>
              <a:t>C</a:t>
            </a:r>
            <a:r>
              <a:rPr lang="de-DE" dirty="0" err="1"/>
              <a:t>onsistency</a:t>
            </a:r>
            <a:r>
              <a:rPr lang="de-DE" dirty="0"/>
              <a:t>:</a:t>
            </a:r>
          </a:p>
          <a:p>
            <a:pPr lvl="1"/>
            <a:r>
              <a:rPr lang="de-DE" dirty="0"/>
              <a:t>Alle Knoten sehen die gleichen Daten zur gleichen Zeit</a:t>
            </a:r>
          </a:p>
          <a:p>
            <a:r>
              <a:rPr lang="de-DE" b="1" dirty="0" err="1"/>
              <a:t>A</a:t>
            </a:r>
            <a:r>
              <a:rPr lang="de-DE" dirty="0" err="1"/>
              <a:t>vailability</a:t>
            </a:r>
            <a:r>
              <a:rPr lang="de-DE" dirty="0"/>
              <a:t> (Verfügbarkeit):</a:t>
            </a:r>
          </a:p>
          <a:p>
            <a:pPr lvl="1"/>
            <a:r>
              <a:rPr lang="de-DE" dirty="0"/>
              <a:t>Fehler von Knoten </a:t>
            </a:r>
            <a:br>
              <a:rPr lang="de-DE" dirty="0"/>
            </a:br>
            <a:r>
              <a:rPr lang="de-DE" dirty="0"/>
              <a:t>beeinträchtigen nicht die </a:t>
            </a:r>
            <a:br>
              <a:rPr lang="de-DE" dirty="0"/>
            </a:br>
            <a:r>
              <a:rPr lang="de-DE" dirty="0"/>
              <a:t>Funktionsfähigkeit der</a:t>
            </a:r>
            <a:br>
              <a:rPr lang="de-DE" dirty="0"/>
            </a:br>
            <a:r>
              <a:rPr lang="de-DE" dirty="0"/>
              <a:t>Überlebenden</a:t>
            </a:r>
          </a:p>
          <a:p>
            <a:r>
              <a:rPr lang="de-DE" b="1" dirty="0"/>
              <a:t>P</a:t>
            </a:r>
            <a:r>
              <a:rPr lang="de-DE" dirty="0"/>
              <a:t>artitionierungstoleranz:</a:t>
            </a:r>
          </a:p>
          <a:p>
            <a:pPr lvl="1"/>
            <a:r>
              <a:rPr lang="de-DE" dirty="0"/>
              <a:t>System arbeitet weiter, auch </a:t>
            </a:r>
            <a:br>
              <a:rPr lang="de-DE" dirty="0"/>
            </a:br>
            <a:r>
              <a:rPr lang="de-DE" dirty="0"/>
              <a:t>bei Partitionierung durch Netzwerkfehler</a:t>
            </a:r>
          </a:p>
          <a:p>
            <a:r>
              <a:rPr lang="de-DE" dirty="0">
                <a:solidFill>
                  <a:srgbClr val="0428FF"/>
                </a:solidFill>
              </a:rPr>
              <a:t>Theorem: </a:t>
            </a:r>
            <a:r>
              <a:rPr lang="de-DE" dirty="0"/>
              <a:t>Ein verteiltes System kann nur jeweils zwei Kriterien erfüllen, nicht aber alle drei</a:t>
            </a:r>
            <a:endParaRPr lang="de-DE" b="1" dirty="0"/>
          </a:p>
          <a:p>
            <a:endParaRPr lang="de-DE"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10</a:t>
            </a:fld>
            <a:endParaRPr lang="de-DE"/>
          </a:p>
        </p:txBody>
      </p:sp>
      <p:grpSp>
        <p:nvGrpSpPr>
          <p:cNvPr id="9" name="Group 8"/>
          <p:cNvGrpSpPr/>
          <p:nvPr/>
        </p:nvGrpSpPr>
        <p:grpSpPr>
          <a:xfrm>
            <a:off x="5444312" y="2316410"/>
            <a:ext cx="3032840" cy="2644610"/>
            <a:chOff x="1657675" y="1417639"/>
            <a:chExt cx="5748420" cy="5012573"/>
          </a:xfrm>
        </p:grpSpPr>
        <p:sp>
          <p:nvSpPr>
            <p:cNvPr id="5" name="Oval 4"/>
            <p:cNvSpPr/>
            <p:nvPr/>
          </p:nvSpPr>
          <p:spPr>
            <a:xfrm>
              <a:off x="1657675" y="1417639"/>
              <a:ext cx="3141579" cy="3154362"/>
            </a:xfrm>
            <a:prstGeom prst="ellipse">
              <a:avLst/>
            </a:prstGeom>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t>C</a:t>
              </a:r>
            </a:p>
          </p:txBody>
        </p:sp>
        <p:sp>
          <p:nvSpPr>
            <p:cNvPr id="6" name="Oval 5"/>
            <p:cNvSpPr/>
            <p:nvPr/>
          </p:nvSpPr>
          <p:spPr>
            <a:xfrm>
              <a:off x="4069339" y="1417639"/>
              <a:ext cx="3336756" cy="3154362"/>
            </a:xfrm>
            <a:prstGeom prst="ellipse">
              <a:avLst/>
            </a:prstGeom>
            <a:solidFill>
              <a:srgbClr val="008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t>A</a:t>
              </a:r>
            </a:p>
          </p:txBody>
        </p:sp>
        <p:sp>
          <p:nvSpPr>
            <p:cNvPr id="7" name="Oval 6"/>
            <p:cNvSpPr/>
            <p:nvPr/>
          </p:nvSpPr>
          <p:spPr>
            <a:xfrm>
              <a:off x="2847464" y="3088107"/>
              <a:ext cx="3395578" cy="3342105"/>
            </a:xfrm>
            <a:prstGeom prst="ellipse">
              <a:avLst/>
            </a:prstGeom>
            <a:solidFill>
              <a:srgbClr val="FF0000">
                <a:alpha val="50000"/>
              </a:srgb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t>P</a:t>
              </a:r>
            </a:p>
          </p:txBody>
        </p:sp>
        <p:sp>
          <p:nvSpPr>
            <p:cNvPr id="8" name="Multiply 7"/>
            <p:cNvSpPr/>
            <p:nvPr/>
          </p:nvSpPr>
          <p:spPr>
            <a:xfrm>
              <a:off x="4197684" y="2954421"/>
              <a:ext cx="507990" cy="1002632"/>
            </a:xfrm>
            <a:prstGeom prst="mathMultiply">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p:nvSpPr>
        <p:spPr>
          <a:xfrm>
            <a:off x="4572000" y="6092279"/>
            <a:ext cx="4572000" cy="577081"/>
          </a:xfrm>
          <a:prstGeom prst="rect">
            <a:avLst/>
          </a:prstGeom>
        </p:spPr>
        <p:txBody>
          <a:bodyPr>
            <a:spAutoFit/>
          </a:bodyPr>
          <a:lstStyle/>
          <a:p>
            <a:r>
              <a:rPr lang="en-US" sz="1050">
                <a:solidFill>
                  <a:srgbClr val="0428FF"/>
                </a:solidFill>
              </a:rPr>
              <a:t>Seth Gilbert </a:t>
            </a:r>
            <a:r>
              <a:rPr lang="en-US" sz="1050" dirty="0">
                <a:solidFill>
                  <a:srgbClr val="0428FF"/>
                </a:solidFill>
              </a:rPr>
              <a:t>and Nancy Lynch. "Brewer's conjecture and  the feasibility of consistent, available, partition-tolerant web services." ACM SIGACT News 33.2 (</a:t>
            </a:r>
            <a:r>
              <a:rPr lang="en-US" sz="1050" b="1" dirty="0">
                <a:solidFill>
                  <a:srgbClr val="FF0000"/>
                </a:solidFill>
              </a:rPr>
              <a:t>2002</a:t>
            </a:r>
            <a:r>
              <a:rPr lang="en-US" sz="1050" dirty="0">
                <a:solidFill>
                  <a:srgbClr val="0428FF"/>
                </a:solidFill>
              </a:rPr>
              <a:t>): 51-59</a:t>
            </a:r>
          </a:p>
        </p:txBody>
      </p:sp>
      <p:sp>
        <p:nvSpPr>
          <p:cNvPr id="11" name="Rectangle 10"/>
          <p:cNvSpPr/>
          <p:nvPr/>
        </p:nvSpPr>
        <p:spPr>
          <a:xfrm>
            <a:off x="611560" y="6108660"/>
            <a:ext cx="3888432" cy="261610"/>
          </a:xfrm>
          <a:prstGeom prst="rect">
            <a:avLst/>
          </a:prstGeom>
        </p:spPr>
        <p:txBody>
          <a:bodyPr wrap="square">
            <a:spAutoFit/>
          </a:bodyPr>
          <a:lstStyle/>
          <a:p>
            <a:r>
              <a:rPr lang="en-US" sz="1050" dirty="0">
                <a:solidFill>
                  <a:srgbClr val="0428FF"/>
                </a:solidFill>
              </a:rPr>
              <a:t>CSE 40822-Cloud </a:t>
            </a:r>
            <a:r>
              <a:rPr lang="en-US" sz="1050">
                <a:solidFill>
                  <a:srgbClr val="0428FF"/>
                </a:solidFill>
              </a:rPr>
              <a:t>Computing-Fall 2014 Prof</a:t>
            </a:r>
            <a:r>
              <a:rPr lang="en-US" sz="1050" dirty="0">
                <a:solidFill>
                  <a:srgbClr val="0428FF"/>
                </a:solidFill>
              </a:rPr>
              <a:t>. Dong Wang</a:t>
            </a:r>
          </a:p>
        </p:txBody>
      </p:sp>
    </p:spTree>
    <p:extLst>
      <p:ext uri="{BB962C8B-B14F-4D97-AF65-F5344CB8AC3E}">
        <p14:creationId xmlns:p14="http://schemas.microsoft.com/office/powerpoint/2010/main" val="113053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CAP Theorem: Argumente</a:t>
            </a:r>
          </a:p>
        </p:txBody>
      </p:sp>
      <p:sp>
        <p:nvSpPr>
          <p:cNvPr id="3" name="Content Placeholder 2"/>
          <p:cNvSpPr>
            <a:spLocks noGrp="1"/>
          </p:cNvSpPr>
          <p:nvPr>
            <p:ph idx="1"/>
          </p:nvPr>
        </p:nvSpPr>
        <p:spPr>
          <a:xfrm>
            <a:off x="457200" y="1340768"/>
            <a:ext cx="7349958" cy="832853"/>
          </a:xfrm>
        </p:spPr>
        <p:txBody>
          <a:bodyPr>
            <a:normAutofit/>
          </a:bodyPr>
          <a:lstStyle/>
          <a:p>
            <a:r>
              <a:rPr lang="de-DE" dirty="0"/>
              <a:t>Nehmen wir an, es gibt zwei Knoten:</a:t>
            </a:r>
          </a:p>
        </p:txBody>
      </p:sp>
      <p:sp>
        <p:nvSpPr>
          <p:cNvPr id="4" name="Oval 3"/>
          <p:cNvSpPr/>
          <p:nvPr/>
        </p:nvSpPr>
        <p:spPr>
          <a:xfrm>
            <a:off x="1537368" y="2641514"/>
            <a:ext cx="1122948" cy="10962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A</a:t>
            </a:r>
          </a:p>
        </p:txBody>
      </p:sp>
      <p:sp>
        <p:nvSpPr>
          <p:cNvPr id="8" name="Oval 7"/>
          <p:cNvSpPr/>
          <p:nvPr/>
        </p:nvSpPr>
        <p:spPr>
          <a:xfrm>
            <a:off x="5005136" y="2641514"/>
            <a:ext cx="1122948" cy="10962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00"/>
                </a:solidFill>
              </a:rPr>
              <a:t>B</a:t>
            </a:r>
          </a:p>
        </p:txBody>
      </p:sp>
      <p:cxnSp>
        <p:nvCxnSpPr>
          <p:cNvPr id="10" name="Straight Connector 9"/>
          <p:cNvCxnSpPr/>
          <p:nvPr/>
        </p:nvCxnSpPr>
        <p:spPr>
          <a:xfrm>
            <a:off x="3930315" y="2267198"/>
            <a:ext cx="0" cy="2820737"/>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852737" y="3911516"/>
            <a:ext cx="614947" cy="1604211"/>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5753769" y="4513092"/>
            <a:ext cx="748631" cy="66842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675622" y="6427126"/>
            <a:ext cx="3888432" cy="276999"/>
          </a:xfrm>
          <a:prstGeom prst="rect">
            <a:avLst/>
          </a:prstGeom>
        </p:spPr>
        <p:txBody>
          <a:bodyPr wrap="square">
            <a:spAutoFit/>
          </a:bodyPr>
          <a:lstStyle/>
          <a:p>
            <a:r>
              <a:rPr lang="en-US" sz="1200" dirty="0">
                <a:solidFill>
                  <a:srgbClr val="0428FF"/>
                </a:solidFill>
              </a:rPr>
              <a:t>CSE 40822-Cloud </a:t>
            </a:r>
            <a:r>
              <a:rPr lang="en-US" sz="1200">
                <a:solidFill>
                  <a:srgbClr val="0428FF"/>
                </a:solidFill>
              </a:rPr>
              <a:t>Computing-Fall 2014 Prof</a:t>
            </a:r>
            <a:r>
              <a:rPr lang="en-US" sz="1200" dirty="0">
                <a:solidFill>
                  <a:srgbClr val="0428FF"/>
                </a:solidFill>
              </a:rPr>
              <a:t>. Dong Wang</a:t>
            </a:r>
          </a:p>
        </p:txBody>
      </p:sp>
    </p:spTree>
    <p:extLst>
      <p:ext uri="{BB962C8B-B14F-4D97-AF65-F5344CB8AC3E}">
        <p14:creationId xmlns:p14="http://schemas.microsoft.com/office/powerpoint/2010/main" val="205004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CAP Theorem: Argumente</a:t>
            </a:r>
          </a:p>
        </p:txBody>
      </p:sp>
      <p:sp>
        <p:nvSpPr>
          <p:cNvPr id="3" name="Content Placeholder 2"/>
          <p:cNvSpPr>
            <a:spLocks noGrp="1"/>
          </p:cNvSpPr>
          <p:nvPr>
            <p:ph idx="1"/>
          </p:nvPr>
        </p:nvSpPr>
        <p:spPr>
          <a:xfrm>
            <a:off x="457200" y="1340768"/>
            <a:ext cx="7349958" cy="832853"/>
          </a:xfrm>
        </p:spPr>
        <p:txBody>
          <a:bodyPr>
            <a:normAutofit/>
          </a:bodyPr>
          <a:lstStyle/>
          <a:p>
            <a:r>
              <a:rPr lang="de-DE" dirty="0"/>
              <a:t>Nehmen wir an, es gibt zwei Knoten:</a:t>
            </a:r>
          </a:p>
        </p:txBody>
      </p:sp>
      <p:sp>
        <p:nvSpPr>
          <p:cNvPr id="4" name="Oval 3"/>
          <p:cNvSpPr/>
          <p:nvPr/>
        </p:nvSpPr>
        <p:spPr>
          <a:xfrm>
            <a:off x="1537368" y="2641514"/>
            <a:ext cx="1122948" cy="10962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00"/>
                </a:solidFill>
              </a:rPr>
              <a:t>A</a:t>
            </a:r>
          </a:p>
        </p:txBody>
      </p:sp>
      <p:sp>
        <p:nvSpPr>
          <p:cNvPr id="8" name="Oval 7"/>
          <p:cNvSpPr/>
          <p:nvPr/>
        </p:nvSpPr>
        <p:spPr>
          <a:xfrm>
            <a:off x="5005136" y="2641514"/>
            <a:ext cx="1122948" cy="10962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00"/>
                </a:solidFill>
              </a:rPr>
              <a:t>B</a:t>
            </a:r>
          </a:p>
        </p:txBody>
      </p:sp>
      <p:cxnSp>
        <p:nvCxnSpPr>
          <p:cNvPr id="10" name="Straight Connector 9"/>
          <p:cNvCxnSpPr/>
          <p:nvPr/>
        </p:nvCxnSpPr>
        <p:spPr>
          <a:xfrm>
            <a:off x="3930315" y="2267198"/>
            <a:ext cx="0" cy="2820737"/>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852737" y="3911516"/>
            <a:ext cx="614947" cy="1604211"/>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5753769" y="4513092"/>
            <a:ext cx="748631" cy="66842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118895" y="3911516"/>
            <a:ext cx="688474" cy="1604211"/>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256633" y="4513094"/>
            <a:ext cx="681789" cy="57484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128085" y="2104924"/>
            <a:ext cx="2802021" cy="954107"/>
          </a:xfrm>
          <a:prstGeom prst="rect">
            <a:avLst/>
          </a:prstGeom>
          <a:noFill/>
        </p:spPr>
        <p:txBody>
          <a:bodyPr wrap="square" rtlCol="0">
            <a:spAutoFit/>
          </a:bodyPr>
          <a:lstStyle/>
          <a:p>
            <a:r>
              <a:rPr lang="de-DE" sz="2800" b="1" u="sng" dirty="0"/>
              <a:t>Nicht konsistent!</a:t>
            </a:r>
          </a:p>
        </p:txBody>
      </p:sp>
      <p:sp>
        <p:nvSpPr>
          <p:cNvPr id="14" name="TextBox 13"/>
          <p:cNvSpPr txBox="1"/>
          <p:nvPr/>
        </p:nvSpPr>
        <p:spPr>
          <a:xfrm>
            <a:off x="755317" y="5506574"/>
            <a:ext cx="3636210" cy="523220"/>
          </a:xfrm>
          <a:prstGeom prst="rect">
            <a:avLst/>
          </a:prstGeom>
          <a:noFill/>
        </p:spPr>
        <p:txBody>
          <a:bodyPr wrap="square" rtlCol="0">
            <a:spAutoFit/>
          </a:bodyPr>
          <a:lstStyle/>
          <a:p>
            <a:r>
              <a:rPr lang="de-DE" sz="2800" dirty="0"/>
              <a:t>Antwort an Klienten</a:t>
            </a:r>
          </a:p>
        </p:txBody>
      </p:sp>
      <p:sp>
        <p:nvSpPr>
          <p:cNvPr id="17" name="Rectangle 16"/>
          <p:cNvSpPr/>
          <p:nvPr/>
        </p:nvSpPr>
        <p:spPr>
          <a:xfrm>
            <a:off x="2675622" y="6427126"/>
            <a:ext cx="3888432" cy="276999"/>
          </a:xfrm>
          <a:prstGeom prst="rect">
            <a:avLst/>
          </a:prstGeom>
        </p:spPr>
        <p:txBody>
          <a:bodyPr wrap="square">
            <a:spAutoFit/>
          </a:bodyPr>
          <a:lstStyle/>
          <a:p>
            <a:r>
              <a:rPr lang="en-US" sz="1200" dirty="0">
                <a:solidFill>
                  <a:srgbClr val="0428FF"/>
                </a:solidFill>
              </a:rPr>
              <a:t>CSE 40822-Cloud </a:t>
            </a:r>
            <a:r>
              <a:rPr lang="en-US" sz="1200">
                <a:solidFill>
                  <a:srgbClr val="0428FF"/>
                </a:solidFill>
              </a:rPr>
              <a:t>Computing-Fall 2014 Prof</a:t>
            </a:r>
            <a:r>
              <a:rPr lang="en-US" sz="1200" dirty="0">
                <a:solidFill>
                  <a:srgbClr val="0428FF"/>
                </a:solidFill>
              </a:rPr>
              <a:t>. Dong Wang</a:t>
            </a:r>
          </a:p>
        </p:txBody>
      </p:sp>
    </p:spTree>
    <p:extLst>
      <p:ext uri="{BB962C8B-B14F-4D97-AF65-F5344CB8AC3E}">
        <p14:creationId xmlns:p14="http://schemas.microsoft.com/office/powerpoint/2010/main" val="9416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CAP Theorem: Argumente</a:t>
            </a:r>
          </a:p>
        </p:txBody>
      </p:sp>
      <p:sp>
        <p:nvSpPr>
          <p:cNvPr id="3" name="Content Placeholder 2"/>
          <p:cNvSpPr>
            <a:spLocks noGrp="1"/>
          </p:cNvSpPr>
          <p:nvPr>
            <p:ph idx="1"/>
          </p:nvPr>
        </p:nvSpPr>
        <p:spPr>
          <a:xfrm>
            <a:off x="457200" y="1340768"/>
            <a:ext cx="7349958" cy="832853"/>
          </a:xfrm>
        </p:spPr>
        <p:txBody>
          <a:bodyPr>
            <a:normAutofit/>
          </a:bodyPr>
          <a:lstStyle/>
          <a:p>
            <a:r>
              <a:rPr lang="de-DE" dirty="0"/>
              <a:t>Nehmen wir an, es gibt zwei Knoten:</a:t>
            </a:r>
          </a:p>
        </p:txBody>
      </p:sp>
      <p:sp>
        <p:nvSpPr>
          <p:cNvPr id="4" name="Oval 3"/>
          <p:cNvSpPr/>
          <p:nvPr/>
        </p:nvSpPr>
        <p:spPr>
          <a:xfrm>
            <a:off x="1537368" y="2641514"/>
            <a:ext cx="1122948" cy="10962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00"/>
                </a:solidFill>
              </a:rPr>
              <a:t>A</a:t>
            </a:r>
          </a:p>
        </p:txBody>
      </p:sp>
      <p:sp>
        <p:nvSpPr>
          <p:cNvPr id="8" name="Oval 7"/>
          <p:cNvSpPr/>
          <p:nvPr/>
        </p:nvSpPr>
        <p:spPr>
          <a:xfrm>
            <a:off x="5005136" y="2641514"/>
            <a:ext cx="1122948" cy="10962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00"/>
                </a:solidFill>
              </a:rPr>
              <a:t>B</a:t>
            </a:r>
          </a:p>
        </p:txBody>
      </p:sp>
      <p:cxnSp>
        <p:nvCxnSpPr>
          <p:cNvPr id="10" name="Straight Connector 9"/>
          <p:cNvCxnSpPr/>
          <p:nvPr/>
        </p:nvCxnSpPr>
        <p:spPr>
          <a:xfrm>
            <a:off x="3930315" y="2267198"/>
            <a:ext cx="0" cy="2820737"/>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852737" y="3911516"/>
            <a:ext cx="614947" cy="1604211"/>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5753769" y="4513092"/>
            <a:ext cx="748631" cy="66842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118895" y="3911516"/>
            <a:ext cx="688474" cy="1604211"/>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128085" y="2104924"/>
            <a:ext cx="2802021" cy="523220"/>
          </a:xfrm>
          <a:prstGeom prst="rect">
            <a:avLst/>
          </a:prstGeom>
          <a:noFill/>
        </p:spPr>
        <p:txBody>
          <a:bodyPr wrap="square" rtlCol="0">
            <a:spAutoFit/>
          </a:bodyPr>
          <a:lstStyle/>
          <a:p>
            <a:r>
              <a:rPr lang="de-DE" sz="2800" b="1" u="sng" dirty="0"/>
              <a:t>Nicht verfügbar!</a:t>
            </a:r>
          </a:p>
        </p:txBody>
      </p:sp>
      <p:pic>
        <p:nvPicPr>
          <p:cNvPr id="11" name="Picture 10"/>
          <p:cNvPicPr>
            <a:picLocks noChangeAspect="1"/>
          </p:cNvPicPr>
          <p:nvPr/>
        </p:nvPicPr>
        <p:blipFill>
          <a:blip r:embed="rId2"/>
          <a:stretch>
            <a:fillRect/>
          </a:stretch>
        </p:blipFill>
        <p:spPr>
          <a:xfrm>
            <a:off x="2455452" y="3737724"/>
            <a:ext cx="703833" cy="694490"/>
          </a:xfrm>
          <a:prstGeom prst="rect">
            <a:avLst/>
          </a:prstGeom>
        </p:spPr>
      </p:pic>
      <p:sp>
        <p:nvSpPr>
          <p:cNvPr id="17" name="TextBox 16"/>
          <p:cNvSpPr txBox="1"/>
          <p:nvPr/>
        </p:nvSpPr>
        <p:spPr>
          <a:xfrm>
            <a:off x="645027" y="5566698"/>
            <a:ext cx="4207710" cy="461665"/>
          </a:xfrm>
          <a:prstGeom prst="rect">
            <a:avLst/>
          </a:prstGeom>
          <a:noFill/>
        </p:spPr>
        <p:txBody>
          <a:bodyPr wrap="square" rtlCol="0">
            <a:spAutoFit/>
          </a:bodyPr>
          <a:lstStyle/>
          <a:p>
            <a:r>
              <a:rPr lang="de-DE" sz="2400" dirty="0"/>
              <a:t>Warten auf Aktualisierung</a:t>
            </a:r>
          </a:p>
        </p:txBody>
      </p:sp>
      <p:sp>
        <p:nvSpPr>
          <p:cNvPr id="14" name="Rectangle 13"/>
          <p:cNvSpPr/>
          <p:nvPr/>
        </p:nvSpPr>
        <p:spPr>
          <a:xfrm>
            <a:off x="2675622" y="6427126"/>
            <a:ext cx="3888432" cy="276999"/>
          </a:xfrm>
          <a:prstGeom prst="rect">
            <a:avLst/>
          </a:prstGeom>
        </p:spPr>
        <p:txBody>
          <a:bodyPr wrap="square">
            <a:spAutoFit/>
          </a:bodyPr>
          <a:lstStyle/>
          <a:p>
            <a:r>
              <a:rPr lang="en-US" sz="1200" dirty="0">
                <a:solidFill>
                  <a:srgbClr val="0428FF"/>
                </a:solidFill>
              </a:rPr>
              <a:t>CSE 40822-Cloud </a:t>
            </a:r>
            <a:r>
              <a:rPr lang="en-US" sz="1200">
                <a:solidFill>
                  <a:srgbClr val="0428FF"/>
                </a:solidFill>
              </a:rPr>
              <a:t>Computing-Fall 2014 Prof</a:t>
            </a:r>
            <a:r>
              <a:rPr lang="en-US" sz="1200" dirty="0">
                <a:solidFill>
                  <a:srgbClr val="0428FF"/>
                </a:solidFill>
              </a:rPr>
              <a:t>. Dong Wang</a:t>
            </a:r>
          </a:p>
        </p:txBody>
      </p:sp>
    </p:spTree>
    <p:extLst>
      <p:ext uri="{BB962C8B-B14F-4D97-AF65-F5344CB8AC3E}">
        <p14:creationId xmlns:p14="http://schemas.microsoft.com/office/powerpoint/2010/main" val="19275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CAP Theorem: Argumente</a:t>
            </a:r>
          </a:p>
        </p:txBody>
      </p:sp>
      <p:sp>
        <p:nvSpPr>
          <p:cNvPr id="3" name="Content Placeholder 2"/>
          <p:cNvSpPr>
            <a:spLocks noGrp="1"/>
          </p:cNvSpPr>
          <p:nvPr>
            <p:ph idx="1"/>
          </p:nvPr>
        </p:nvSpPr>
        <p:spPr>
          <a:xfrm>
            <a:off x="457200" y="1340768"/>
            <a:ext cx="7349958" cy="832853"/>
          </a:xfrm>
        </p:spPr>
        <p:txBody>
          <a:bodyPr>
            <a:normAutofit/>
          </a:bodyPr>
          <a:lstStyle/>
          <a:p>
            <a:r>
              <a:rPr lang="de-DE" dirty="0"/>
              <a:t>Nehmen wir an, es gibt zwei Knoten:</a:t>
            </a:r>
          </a:p>
        </p:txBody>
      </p:sp>
      <p:sp>
        <p:nvSpPr>
          <p:cNvPr id="4" name="Oval 3"/>
          <p:cNvSpPr/>
          <p:nvPr/>
        </p:nvSpPr>
        <p:spPr>
          <a:xfrm>
            <a:off x="1537368" y="2641514"/>
            <a:ext cx="1122948" cy="10962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00"/>
                </a:solidFill>
              </a:rPr>
              <a:t>A</a:t>
            </a:r>
          </a:p>
        </p:txBody>
      </p:sp>
      <p:sp>
        <p:nvSpPr>
          <p:cNvPr id="8" name="Oval 7"/>
          <p:cNvSpPr/>
          <p:nvPr/>
        </p:nvSpPr>
        <p:spPr>
          <a:xfrm>
            <a:off x="5005136" y="2641514"/>
            <a:ext cx="1122948" cy="10962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00"/>
                </a:solidFill>
              </a:rPr>
              <a:t>B</a:t>
            </a:r>
          </a:p>
        </p:txBody>
      </p:sp>
      <p:cxnSp>
        <p:nvCxnSpPr>
          <p:cNvPr id="15" name="Straight Arrow Connector 14"/>
          <p:cNvCxnSpPr/>
          <p:nvPr/>
        </p:nvCxnSpPr>
        <p:spPr>
          <a:xfrm flipV="1">
            <a:off x="4852737" y="3911516"/>
            <a:ext cx="614947" cy="1604211"/>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6" name="5-Point Star 15"/>
          <p:cNvSpPr/>
          <p:nvPr/>
        </p:nvSpPr>
        <p:spPr>
          <a:xfrm>
            <a:off x="5753769" y="4513092"/>
            <a:ext cx="748631" cy="66842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118895" y="3911516"/>
            <a:ext cx="688474" cy="1604211"/>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128084" y="2104926"/>
            <a:ext cx="2908412" cy="1384995"/>
          </a:xfrm>
          <a:prstGeom prst="rect">
            <a:avLst/>
          </a:prstGeom>
          <a:noFill/>
        </p:spPr>
        <p:txBody>
          <a:bodyPr wrap="square" rtlCol="0">
            <a:spAutoFit/>
          </a:bodyPr>
          <a:lstStyle/>
          <a:p>
            <a:r>
              <a:rPr lang="de-DE" sz="2800" b="1" u="sng" dirty="0"/>
              <a:t>Nicht partitionierungs-tolerant!</a:t>
            </a:r>
          </a:p>
        </p:txBody>
      </p:sp>
      <p:sp>
        <p:nvSpPr>
          <p:cNvPr id="17" name="TextBox 16"/>
          <p:cNvSpPr txBox="1"/>
          <p:nvPr/>
        </p:nvSpPr>
        <p:spPr>
          <a:xfrm>
            <a:off x="618855" y="5518659"/>
            <a:ext cx="4601217" cy="461665"/>
          </a:xfrm>
          <a:prstGeom prst="rect">
            <a:avLst/>
          </a:prstGeom>
          <a:noFill/>
        </p:spPr>
        <p:txBody>
          <a:bodyPr wrap="square" rtlCol="0">
            <a:spAutoFit/>
          </a:bodyPr>
          <a:lstStyle/>
          <a:p>
            <a:r>
              <a:rPr lang="de-DE" sz="2400" dirty="0"/>
              <a:t>A erhält Aktualisierung von B</a:t>
            </a:r>
          </a:p>
        </p:txBody>
      </p:sp>
      <p:sp>
        <p:nvSpPr>
          <p:cNvPr id="14" name="5-Point Star 13"/>
          <p:cNvSpPr/>
          <p:nvPr/>
        </p:nvSpPr>
        <p:spPr>
          <a:xfrm>
            <a:off x="1370264" y="4331281"/>
            <a:ext cx="748631" cy="66842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807369" y="3149514"/>
            <a:ext cx="2045369" cy="1"/>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sp>
        <p:nvSpPr>
          <p:cNvPr id="19" name="5-Point Star 18"/>
          <p:cNvSpPr/>
          <p:nvPr/>
        </p:nvSpPr>
        <p:spPr>
          <a:xfrm>
            <a:off x="3513222" y="2307302"/>
            <a:ext cx="748631" cy="668422"/>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675622" y="6427126"/>
            <a:ext cx="3888432" cy="276999"/>
          </a:xfrm>
          <a:prstGeom prst="rect">
            <a:avLst/>
          </a:prstGeom>
        </p:spPr>
        <p:txBody>
          <a:bodyPr wrap="square">
            <a:spAutoFit/>
          </a:bodyPr>
          <a:lstStyle/>
          <a:p>
            <a:r>
              <a:rPr lang="en-US" sz="1200" dirty="0">
                <a:solidFill>
                  <a:srgbClr val="0428FF"/>
                </a:solidFill>
              </a:rPr>
              <a:t>CSE 40822-Cloud </a:t>
            </a:r>
            <a:r>
              <a:rPr lang="en-US" sz="1200">
                <a:solidFill>
                  <a:srgbClr val="0428FF"/>
                </a:solidFill>
              </a:rPr>
              <a:t>Computing-Fall 2014 Prof</a:t>
            </a:r>
            <a:r>
              <a:rPr lang="en-US" sz="1200" dirty="0">
                <a:solidFill>
                  <a:srgbClr val="0428FF"/>
                </a:solidFill>
              </a:rPr>
              <a:t>. Dong Wang</a:t>
            </a:r>
          </a:p>
        </p:txBody>
      </p:sp>
      <p:sp>
        <p:nvSpPr>
          <p:cNvPr id="5" name="TextBox 4"/>
          <p:cNvSpPr txBox="1"/>
          <p:nvPr/>
        </p:nvSpPr>
        <p:spPr>
          <a:xfrm>
            <a:off x="5566610" y="5479636"/>
            <a:ext cx="3174267" cy="923330"/>
          </a:xfrm>
          <a:prstGeom prst="rect">
            <a:avLst/>
          </a:prstGeom>
          <a:noFill/>
        </p:spPr>
        <p:txBody>
          <a:bodyPr wrap="none" rtlCol="0">
            <a:spAutoFit/>
          </a:bodyPr>
          <a:lstStyle/>
          <a:p>
            <a:r>
              <a:rPr lang="de-DE" dirty="0"/>
              <a:t>Partitionierung:</a:t>
            </a:r>
            <a:br>
              <a:rPr lang="de-DE" dirty="0"/>
            </a:br>
            <a:r>
              <a:rPr lang="de-DE" dirty="0"/>
              <a:t>System zerfällt in (mindestens) </a:t>
            </a:r>
            <a:br>
              <a:rPr lang="de-DE" dirty="0"/>
            </a:br>
            <a:r>
              <a:rPr lang="de-DE" dirty="0"/>
              <a:t>zwei unverbundenen Teile</a:t>
            </a:r>
          </a:p>
        </p:txBody>
      </p:sp>
    </p:spTree>
    <p:extLst>
      <p:ext uri="{BB962C8B-B14F-4D97-AF65-F5344CB8AC3E}">
        <p14:creationId xmlns:p14="http://schemas.microsoft.com/office/powerpoint/2010/main" val="16064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9"/>
            <a:ext cx="8529052" cy="576063"/>
          </a:xfrm>
        </p:spPr>
        <p:txBody>
          <a:bodyPr>
            <a:normAutofit fontScale="90000"/>
          </a:bodyPr>
          <a:lstStyle/>
          <a:p>
            <a:r>
              <a:rPr lang="de-DE" dirty="0"/>
              <a:t>Neubetrachtung CAP Theorem</a:t>
            </a:r>
          </a:p>
        </p:txBody>
      </p:sp>
      <p:grpSp>
        <p:nvGrpSpPr>
          <p:cNvPr id="3" name="Group 2"/>
          <p:cNvGrpSpPr/>
          <p:nvPr/>
        </p:nvGrpSpPr>
        <p:grpSpPr>
          <a:xfrm>
            <a:off x="4834385" y="2260950"/>
            <a:ext cx="3916958" cy="3261308"/>
            <a:chOff x="1657674" y="1417639"/>
            <a:chExt cx="5748420" cy="5012571"/>
          </a:xfrm>
        </p:grpSpPr>
        <p:sp>
          <p:nvSpPr>
            <p:cNvPr id="4" name="Oval 3"/>
            <p:cNvSpPr/>
            <p:nvPr/>
          </p:nvSpPr>
          <p:spPr>
            <a:xfrm>
              <a:off x="1657674" y="1417639"/>
              <a:ext cx="3141579" cy="3154362"/>
            </a:xfrm>
            <a:prstGeom prst="ellipse">
              <a:avLst/>
            </a:prstGeom>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t>C</a:t>
              </a:r>
            </a:p>
          </p:txBody>
        </p:sp>
        <p:sp>
          <p:nvSpPr>
            <p:cNvPr id="5" name="Oval 4"/>
            <p:cNvSpPr/>
            <p:nvPr/>
          </p:nvSpPr>
          <p:spPr>
            <a:xfrm>
              <a:off x="4069338" y="1417639"/>
              <a:ext cx="3336756" cy="3154362"/>
            </a:xfrm>
            <a:prstGeom prst="ellipse">
              <a:avLst/>
            </a:prstGeom>
            <a:solidFill>
              <a:srgbClr val="008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t>A</a:t>
              </a:r>
            </a:p>
          </p:txBody>
        </p:sp>
        <p:sp>
          <p:nvSpPr>
            <p:cNvPr id="6" name="Oval 5"/>
            <p:cNvSpPr/>
            <p:nvPr/>
          </p:nvSpPr>
          <p:spPr>
            <a:xfrm>
              <a:off x="2847464" y="3088105"/>
              <a:ext cx="3395578" cy="3342105"/>
            </a:xfrm>
            <a:prstGeom prst="ellipse">
              <a:avLst/>
            </a:prstGeom>
            <a:solidFill>
              <a:srgbClr val="FF0000">
                <a:alpha val="50000"/>
              </a:srgb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t>P</a:t>
              </a:r>
            </a:p>
          </p:txBody>
        </p:sp>
        <p:sp>
          <p:nvSpPr>
            <p:cNvPr id="7" name="Multiply 6"/>
            <p:cNvSpPr/>
            <p:nvPr/>
          </p:nvSpPr>
          <p:spPr>
            <a:xfrm>
              <a:off x="4197684" y="2954421"/>
              <a:ext cx="507990" cy="1002632"/>
            </a:xfrm>
            <a:prstGeom prst="mathMultiply">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441158" y="1374442"/>
            <a:ext cx="4892842" cy="4493538"/>
          </a:xfrm>
          <a:prstGeom prst="rect">
            <a:avLst/>
          </a:prstGeom>
          <a:noFill/>
        </p:spPr>
        <p:txBody>
          <a:bodyPr wrap="square" rtlCol="0">
            <a:spAutoFit/>
          </a:bodyPr>
          <a:lstStyle/>
          <a:p>
            <a:pPr marL="285750" indent="-285750">
              <a:buFontTx/>
              <a:buChar char="•"/>
            </a:pPr>
            <a:r>
              <a:rPr lang="de-DE" sz="2400" dirty="0"/>
              <a:t>Von den folgenden Garantien angeboten von verteilten Systemen:</a:t>
            </a:r>
          </a:p>
          <a:p>
            <a:pPr marL="742950" lvl="1" indent="-285750">
              <a:buFontTx/>
              <a:buChar char="•"/>
            </a:pPr>
            <a:r>
              <a:rPr lang="de-DE" sz="2400" dirty="0" err="1"/>
              <a:t>Consistency</a:t>
            </a:r>
            <a:endParaRPr lang="de-DE" sz="2400" dirty="0"/>
          </a:p>
          <a:p>
            <a:pPr marL="742950" lvl="1" indent="-285750">
              <a:buFontTx/>
              <a:buChar char="•"/>
            </a:pPr>
            <a:r>
              <a:rPr lang="de-DE" sz="2400" dirty="0" err="1"/>
              <a:t>Availability</a:t>
            </a:r>
            <a:endParaRPr lang="de-DE" sz="2400" dirty="0"/>
          </a:p>
          <a:p>
            <a:pPr marL="742950" lvl="1" indent="-285750">
              <a:buFontTx/>
              <a:buChar char="•"/>
            </a:pPr>
            <a:r>
              <a:rPr lang="de-DE" sz="2400" dirty="0"/>
              <a:t>Partition </a:t>
            </a:r>
            <a:r>
              <a:rPr lang="de-DE" sz="2400" dirty="0" err="1"/>
              <a:t>tolerance</a:t>
            </a:r>
            <a:endParaRPr lang="de-DE" sz="2400" dirty="0"/>
          </a:p>
          <a:p>
            <a:pPr lvl="1"/>
            <a:endParaRPr lang="de-DE" sz="1100" dirty="0"/>
          </a:p>
          <a:p>
            <a:pPr marL="285750" indent="-285750">
              <a:buFontTx/>
              <a:buChar char="•"/>
            </a:pPr>
            <a:r>
              <a:rPr lang="de-DE" sz="2400" dirty="0"/>
              <a:t>Wähle zwei</a:t>
            </a:r>
          </a:p>
          <a:p>
            <a:endParaRPr lang="de-DE" sz="1100" dirty="0"/>
          </a:p>
          <a:p>
            <a:pPr marL="285750" indent="-285750">
              <a:buFontTx/>
              <a:buChar char="•"/>
            </a:pPr>
            <a:r>
              <a:rPr lang="de-DE" sz="2400" dirty="0"/>
              <a:t>Drei Möglichkeiten :</a:t>
            </a:r>
          </a:p>
          <a:p>
            <a:pPr marL="742950" lvl="1" indent="-285750">
              <a:buFontTx/>
              <a:buChar char="•"/>
            </a:pPr>
            <a:r>
              <a:rPr lang="de-DE" sz="2400" dirty="0"/>
              <a:t>CP</a:t>
            </a:r>
          </a:p>
          <a:p>
            <a:pPr marL="742950" lvl="1" indent="-285750">
              <a:buFontTx/>
              <a:buChar char="•"/>
            </a:pPr>
            <a:r>
              <a:rPr lang="de-DE" sz="2400" dirty="0"/>
              <a:t>AP</a:t>
            </a:r>
          </a:p>
          <a:p>
            <a:pPr marL="742950" lvl="1" indent="-285750">
              <a:buFontTx/>
              <a:buChar char="•"/>
            </a:pPr>
            <a:r>
              <a:rPr lang="de-DE" sz="2400" dirty="0"/>
              <a:t>CA (relationales DMBS)</a:t>
            </a:r>
          </a:p>
        </p:txBody>
      </p:sp>
      <p:sp>
        <p:nvSpPr>
          <p:cNvPr id="9" name="Rectangle 8"/>
          <p:cNvSpPr/>
          <p:nvPr/>
        </p:nvSpPr>
        <p:spPr>
          <a:xfrm>
            <a:off x="5598816" y="1205796"/>
            <a:ext cx="2406316" cy="6550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b="1" i="1" dirty="0">
                <a:solidFill>
                  <a:srgbClr val="000000"/>
                </a:solidFill>
              </a:rPr>
              <a:t>Probleme?</a:t>
            </a:r>
          </a:p>
        </p:txBody>
      </p:sp>
    </p:spTree>
    <p:extLst>
      <p:ext uri="{BB962C8B-B14F-4D97-AF65-F5344CB8AC3E}">
        <p14:creationId xmlns:p14="http://schemas.microsoft.com/office/powerpoint/2010/main" val="127111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Häufiges Missverständnis: 2 von 3</a:t>
            </a:r>
          </a:p>
        </p:txBody>
      </p:sp>
      <p:sp>
        <p:nvSpPr>
          <p:cNvPr id="3" name="Content Placeholder 2"/>
          <p:cNvSpPr>
            <a:spLocks noGrp="1"/>
          </p:cNvSpPr>
          <p:nvPr>
            <p:ph idx="1"/>
          </p:nvPr>
        </p:nvSpPr>
        <p:spPr>
          <a:xfrm>
            <a:off x="35496" y="1600202"/>
            <a:ext cx="5491747" cy="4525963"/>
          </a:xfrm>
        </p:spPr>
        <p:txBody>
          <a:bodyPr/>
          <a:lstStyle/>
          <a:p>
            <a:r>
              <a:rPr lang="de-DE" dirty="0"/>
              <a:t>Was ist mit CA?</a:t>
            </a:r>
          </a:p>
          <a:p>
            <a:r>
              <a:rPr lang="de-DE" dirty="0"/>
              <a:t>Kann ein verteiltes System</a:t>
            </a:r>
            <a:br>
              <a:rPr lang="de-DE" dirty="0"/>
            </a:br>
            <a:r>
              <a:rPr lang="de-DE" dirty="0"/>
              <a:t>(mit unzuverlässigem Netzwerk)</a:t>
            </a:r>
            <a:br>
              <a:rPr lang="de-DE" dirty="0"/>
            </a:br>
            <a:r>
              <a:rPr lang="de-DE" dirty="0"/>
              <a:t>wirklich nicht </a:t>
            </a:r>
            <a:br>
              <a:rPr lang="de-DE" dirty="0"/>
            </a:br>
            <a:r>
              <a:rPr lang="de-DE" dirty="0"/>
              <a:t>partitionierungstolerant sein?</a:t>
            </a:r>
          </a:p>
        </p:txBody>
      </p:sp>
      <p:sp>
        <p:nvSpPr>
          <p:cNvPr id="5" name="Oval 4"/>
          <p:cNvSpPr/>
          <p:nvPr/>
        </p:nvSpPr>
        <p:spPr>
          <a:xfrm>
            <a:off x="5016571" y="1966847"/>
            <a:ext cx="2140664" cy="2052309"/>
          </a:xfrm>
          <a:prstGeom prst="ellipse">
            <a:avLst/>
          </a:prstGeom>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t>C</a:t>
            </a:r>
          </a:p>
        </p:txBody>
      </p:sp>
      <p:sp>
        <p:nvSpPr>
          <p:cNvPr id="6" name="Oval 5"/>
          <p:cNvSpPr/>
          <p:nvPr/>
        </p:nvSpPr>
        <p:spPr>
          <a:xfrm>
            <a:off x="6659872" y="1966847"/>
            <a:ext cx="2273657" cy="2052309"/>
          </a:xfrm>
          <a:prstGeom prst="ellipse">
            <a:avLst/>
          </a:prstGeom>
          <a:solidFill>
            <a:srgbClr val="008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t>A</a:t>
            </a:r>
          </a:p>
        </p:txBody>
      </p:sp>
    </p:spTree>
    <p:extLst>
      <p:ext uri="{BB962C8B-B14F-4D97-AF65-F5344CB8AC3E}">
        <p14:creationId xmlns:p14="http://schemas.microsoft.com/office/powerpoint/2010/main" val="38339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529052" cy="616895"/>
          </a:xfrm>
        </p:spPr>
        <p:txBody>
          <a:bodyPr>
            <a:normAutofit/>
          </a:bodyPr>
          <a:lstStyle/>
          <a:p>
            <a:r>
              <a:rPr lang="de-DE" sz="2800" dirty="0"/>
              <a:t>Konsistenz oder Verfügbarkeit</a:t>
            </a:r>
          </a:p>
        </p:txBody>
      </p:sp>
      <p:grpSp>
        <p:nvGrpSpPr>
          <p:cNvPr id="3" name="Group 2"/>
          <p:cNvGrpSpPr/>
          <p:nvPr/>
        </p:nvGrpSpPr>
        <p:grpSpPr>
          <a:xfrm>
            <a:off x="5016570" y="1940113"/>
            <a:ext cx="3916958" cy="3261308"/>
            <a:chOff x="1657674" y="1417639"/>
            <a:chExt cx="5748420" cy="5012571"/>
          </a:xfrm>
        </p:grpSpPr>
        <p:sp>
          <p:nvSpPr>
            <p:cNvPr id="4" name="Oval 3"/>
            <p:cNvSpPr/>
            <p:nvPr/>
          </p:nvSpPr>
          <p:spPr>
            <a:xfrm>
              <a:off x="1657674" y="1417639"/>
              <a:ext cx="3141579" cy="3154362"/>
            </a:xfrm>
            <a:prstGeom prst="ellipse">
              <a:avLst/>
            </a:prstGeom>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t>C</a:t>
              </a:r>
            </a:p>
          </p:txBody>
        </p:sp>
        <p:sp>
          <p:nvSpPr>
            <p:cNvPr id="5" name="Oval 4"/>
            <p:cNvSpPr/>
            <p:nvPr/>
          </p:nvSpPr>
          <p:spPr>
            <a:xfrm>
              <a:off x="4069338" y="1417639"/>
              <a:ext cx="3336756" cy="3154362"/>
            </a:xfrm>
            <a:prstGeom prst="ellipse">
              <a:avLst/>
            </a:prstGeom>
            <a:solidFill>
              <a:srgbClr val="008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t>A</a:t>
              </a:r>
            </a:p>
          </p:txBody>
        </p:sp>
        <p:sp>
          <p:nvSpPr>
            <p:cNvPr id="6" name="Oval 5"/>
            <p:cNvSpPr/>
            <p:nvPr/>
          </p:nvSpPr>
          <p:spPr>
            <a:xfrm>
              <a:off x="2847464" y="3088105"/>
              <a:ext cx="3395578" cy="3342105"/>
            </a:xfrm>
            <a:prstGeom prst="ellipse">
              <a:avLst/>
            </a:prstGeom>
            <a:solidFill>
              <a:srgbClr val="FF0000">
                <a:alpha val="50000"/>
              </a:srgb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t>P</a:t>
              </a:r>
            </a:p>
          </p:txBody>
        </p:sp>
        <p:sp>
          <p:nvSpPr>
            <p:cNvPr id="7" name="Multiply 6"/>
            <p:cNvSpPr/>
            <p:nvPr/>
          </p:nvSpPr>
          <p:spPr>
            <a:xfrm>
              <a:off x="4197684" y="2954421"/>
              <a:ext cx="507990" cy="1002632"/>
            </a:xfrm>
            <a:prstGeom prst="mathMultiply">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323528" y="1246396"/>
            <a:ext cx="4892842" cy="4708981"/>
          </a:xfrm>
          <a:prstGeom prst="rect">
            <a:avLst/>
          </a:prstGeom>
          <a:noFill/>
        </p:spPr>
        <p:txBody>
          <a:bodyPr wrap="square" rtlCol="0">
            <a:spAutoFit/>
          </a:bodyPr>
          <a:lstStyle/>
          <a:p>
            <a:pPr marL="285750" indent="-285750">
              <a:buFontTx/>
              <a:buChar char="•"/>
            </a:pPr>
            <a:r>
              <a:rPr lang="de-DE" sz="2000" dirty="0"/>
              <a:t>Konsistenz und Verfügbarkeit sind keine binären Entscheidungen</a:t>
            </a:r>
            <a:endParaRPr lang="de-DE" sz="1050" dirty="0"/>
          </a:p>
          <a:p>
            <a:pPr marL="285750" indent="-285750">
              <a:buFontTx/>
              <a:buChar char="•"/>
            </a:pPr>
            <a:endParaRPr lang="de-DE" sz="2000" dirty="0"/>
          </a:p>
          <a:p>
            <a:pPr marL="285750" indent="-285750">
              <a:buFontTx/>
              <a:buChar char="•"/>
            </a:pPr>
            <a:r>
              <a:rPr lang="de-DE" sz="2000" dirty="0">
                <a:solidFill>
                  <a:srgbClr val="0B05FF"/>
                </a:solidFill>
              </a:rPr>
              <a:t>AP-Systeme </a:t>
            </a:r>
            <a:r>
              <a:rPr lang="de-DE" sz="2000" dirty="0"/>
              <a:t>schwächen Konsistenz zugunsten von Verfügbarkeit (sind aber </a:t>
            </a:r>
            <a:r>
              <a:rPr lang="de-DE" sz="2000" dirty="0">
                <a:solidFill>
                  <a:srgbClr val="0B05FF"/>
                </a:solidFill>
              </a:rPr>
              <a:t>nicht notwendigerweise inkonsistent</a:t>
            </a:r>
            <a:r>
              <a:rPr lang="de-DE" sz="2000" dirty="0"/>
              <a:t>)</a:t>
            </a:r>
            <a:endParaRPr lang="de-DE" sz="1050" dirty="0"/>
          </a:p>
          <a:p>
            <a:pPr marL="285750" indent="-285750">
              <a:buFontTx/>
              <a:buChar char="•"/>
            </a:pPr>
            <a:endParaRPr lang="de-DE" sz="2000" dirty="0"/>
          </a:p>
          <a:p>
            <a:pPr marL="285750" indent="-285750">
              <a:buFontTx/>
              <a:buChar char="•"/>
            </a:pPr>
            <a:r>
              <a:rPr lang="de-DE" sz="2000" dirty="0">
                <a:solidFill>
                  <a:srgbClr val="0B05FF"/>
                </a:solidFill>
              </a:rPr>
              <a:t>CP-Systeme </a:t>
            </a:r>
            <a:r>
              <a:rPr lang="de-DE" sz="2000" dirty="0"/>
              <a:t>opfern Verfügbarkeit zugunsten der Konsistenz (sind aber durchaus </a:t>
            </a:r>
            <a:r>
              <a:rPr lang="de-DE" sz="2000" dirty="0">
                <a:solidFill>
                  <a:srgbClr val="0B05FF"/>
                </a:solidFill>
              </a:rPr>
              <a:t>meist verfügbar</a:t>
            </a:r>
            <a:r>
              <a:rPr lang="de-DE" sz="2000" dirty="0"/>
              <a:t>)</a:t>
            </a:r>
            <a:endParaRPr lang="de-DE" sz="1050" dirty="0"/>
          </a:p>
          <a:p>
            <a:pPr marL="285750" indent="-285750">
              <a:buFontTx/>
              <a:buChar char="•"/>
            </a:pPr>
            <a:endParaRPr lang="de-DE" sz="2000" dirty="0"/>
          </a:p>
          <a:p>
            <a:pPr marL="285750" indent="-285750">
              <a:buFontTx/>
              <a:buChar char="•"/>
            </a:pPr>
            <a:r>
              <a:rPr lang="de-DE" sz="2000" dirty="0"/>
              <a:t>Quintessenz: AP- und CP-Systeme können </a:t>
            </a:r>
            <a:r>
              <a:rPr lang="de-DE" sz="2000" dirty="0">
                <a:solidFill>
                  <a:srgbClr val="0B05FF"/>
                </a:solidFill>
              </a:rPr>
              <a:t>Konsistenz, Verfügbarkeit und Partitionierungstoleranz graduell</a:t>
            </a:r>
            <a:r>
              <a:rPr lang="de-DE" sz="2000" dirty="0"/>
              <a:t> zur Verfügung stellen</a:t>
            </a:r>
          </a:p>
        </p:txBody>
      </p:sp>
      <p:sp>
        <p:nvSpPr>
          <p:cNvPr id="9" name="TextBox 8">
            <a:extLst>
              <a:ext uri="{FF2B5EF4-FFF2-40B4-BE49-F238E27FC236}">
                <a16:creationId xmlns:a16="http://schemas.microsoft.com/office/drawing/2014/main" id="{5F3F78C6-9D7A-8246-9F40-5088388D05CB}"/>
              </a:ext>
            </a:extLst>
          </p:cNvPr>
          <p:cNvSpPr txBox="1"/>
          <p:nvPr/>
        </p:nvSpPr>
        <p:spPr>
          <a:xfrm>
            <a:off x="2555776" y="5532880"/>
            <a:ext cx="1445204" cy="369332"/>
          </a:xfrm>
          <a:prstGeom prst="rect">
            <a:avLst/>
          </a:prstGeom>
          <a:noFill/>
        </p:spPr>
        <p:txBody>
          <a:bodyPr wrap="none" rtlCol="0">
            <a:spAutoFit/>
          </a:bodyPr>
          <a:lstStyle/>
          <a:p>
            <a:r>
              <a:rPr lang="en-DE" dirty="0"/>
              <a:t>-- theoretisch</a:t>
            </a:r>
          </a:p>
        </p:txBody>
      </p:sp>
    </p:spTree>
    <p:extLst>
      <p:ext uri="{BB962C8B-B14F-4D97-AF65-F5344CB8AC3E}">
        <p14:creationId xmlns:p14="http://schemas.microsoft.com/office/powerpoint/2010/main" val="195924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Arten der Konsistenz</a:t>
            </a:r>
          </a:p>
        </p:txBody>
      </p:sp>
      <p:sp>
        <p:nvSpPr>
          <p:cNvPr id="3" name="Content Placeholder 2"/>
          <p:cNvSpPr>
            <a:spLocks noGrp="1"/>
          </p:cNvSpPr>
          <p:nvPr>
            <p:ph idx="1"/>
          </p:nvPr>
        </p:nvSpPr>
        <p:spPr>
          <a:xfrm>
            <a:off x="395536" y="1091055"/>
            <a:ext cx="8406063" cy="5146257"/>
          </a:xfrm>
        </p:spPr>
        <p:txBody>
          <a:bodyPr>
            <a:normAutofit/>
          </a:bodyPr>
          <a:lstStyle/>
          <a:p>
            <a:r>
              <a:rPr lang="de-DE" dirty="0"/>
              <a:t>Starke Konsistenz</a:t>
            </a:r>
          </a:p>
          <a:p>
            <a:pPr lvl="1"/>
            <a:r>
              <a:rPr lang="de-DE" dirty="0"/>
              <a:t>Nach einer Datenaktualisierung muss </a:t>
            </a:r>
            <a:r>
              <a:rPr lang="de-DE" dirty="0">
                <a:solidFill>
                  <a:srgbClr val="0428FF"/>
                </a:solidFill>
              </a:rPr>
              <a:t>jeder </a:t>
            </a:r>
            <a:r>
              <a:rPr lang="de-DE" dirty="0"/>
              <a:t>nachfolgende Zugriff (egal auf welcher Kopie) den </a:t>
            </a:r>
            <a:r>
              <a:rPr lang="de-DE" dirty="0">
                <a:solidFill>
                  <a:srgbClr val="0428FF"/>
                </a:solidFill>
              </a:rPr>
              <a:t>neuen </a:t>
            </a:r>
            <a:r>
              <a:rPr lang="de-DE" dirty="0"/>
              <a:t>Wert liefern</a:t>
            </a:r>
          </a:p>
          <a:p>
            <a:r>
              <a:rPr lang="de-DE" dirty="0"/>
              <a:t>Schwache Konsistenz</a:t>
            </a:r>
          </a:p>
          <a:p>
            <a:pPr lvl="1"/>
            <a:r>
              <a:rPr lang="de-DE" dirty="0"/>
              <a:t>Es wird </a:t>
            </a:r>
            <a:r>
              <a:rPr lang="de-DE" dirty="0">
                <a:solidFill>
                  <a:srgbClr val="0428FF"/>
                </a:solidFill>
              </a:rPr>
              <a:t>nicht garantiert</a:t>
            </a:r>
            <a:r>
              <a:rPr lang="de-DE" dirty="0"/>
              <a:t>, dass nachfolgende Zugriffe auf Kopien den aktualisierten Wert liefern</a:t>
            </a:r>
          </a:p>
          <a:p>
            <a:r>
              <a:rPr lang="de-DE" dirty="0">
                <a:solidFill>
                  <a:srgbClr val="00B050"/>
                </a:solidFill>
              </a:rPr>
              <a:t>Letztendliche Konsistenz (Eventual </a:t>
            </a:r>
            <a:r>
              <a:rPr lang="de-DE" dirty="0" err="1">
                <a:solidFill>
                  <a:srgbClr val="00B050"/>
                </a:solidFill>
              </a:rPr>
              <a:t>consistency</a:t>
            </a:r>
            <a:r>
              <a:rPr lang="de-DE" dirty="0">
                <a:solidFill>
                  <a:srgbClr val="00B050"/>
                </a:solidFill>
              </a:rPr>
              <a:t>)</a:t>
            </a:r>
          </a:p>
          <a:p>
            <a:pPr lvl="1"/>
            <a:r>
              <a:rPr lang="de-DE" dirty="0"/>
              <a:t>Spezielle Form der schwachen Konsistenz</a:t>
            </a:r>
          </a:p>
          <a:p>
            <a:pPr lvl="1"/>
            <a:r>
              <a:rPr lang="de-DE" dirty="0"/>
              <a:t>Es wir </a:t>
            </a:r>
            <a:r>
              <a:rPr lang="de-DE" dirty="0">
                <a:solidFill>
                  <a:srgbClr val="0428FF"/>
                </a:solidFill>
              </a:rPr>
              <a:t>garantiert</a:t>
            </a:r>
            <a:r>
              <a:rPr lang="de-DE" dirty="0"/>
              <a:t>, dass schließlich alle Prozesse den letztmalig aktualisierten Wert sehen, wenn </a:t>
            </a:r>
            <a:r>
              <a:rPr lang="de-DE" dirty="0">
                <a:solidFill>
                  <a:srgbClr val="0428FF"/>
                </a:solidFill>
              </a:rPr>
              <a:t>keine neuen Änderungen </a:t>
            </a:r>
            <a:r>
              <a:rPr lang="de-DE" dirty="0"/>
              <a:t>erfolgen (verzögerte Propagierung von Änderungen in die Kopien)</a:t>
            </a:r>
          </a:p>
        </p:txBody>
      </p:sp>
      <p:sp>
        <p:nvSpPr>
          <p:cNvPr id="4" name="TextBox 3"/>
          <p:cNvSpPr txBox="1"/>
          <p:nvPr/>
        </p:nvSpPr>
        <p:spPr>
          <a:xfrm>
            <a:off x="2242853" y="6237312"/>
            <a:ext cx="4680520" cy="415498"/>
          </a:xfrm>
          <a:prstGeom prst="rect">
            <a:avLst/>
          </a:prstGeom>
          <a:noFill/>
        </p:spPr>
        <p:txBody>
          <a:bodyPr wrap="square" rtlCol="0">
            <a:spAutoFit/>
          </a:bodyPr>
          <a:lstStyle/>
          <a:p>
            <a:r>
              <a:rPr lang="en-US" sz="1050" dirty="0">
                <a:solidFill>
                  <a:srgbClr val="0428FF"/>
                </a:solidFill>
              </a:rPr>
              <a:t>Daniel Abadi. 2012. Consistency Tradeoffs in Modern Distributed Database System Design: CAP is Only Part of the Story. Computer 45, 2. pp. 37–42. </a:t>
            </a:r>
            <a:r>
              <a:rPr lang="en-US" sz="1050" b="1" dirty="0">
                <a:solidFill>
                  <a:srgbClr val="FF0000"/>
                </a:solidFill>
              </a:rPr>
              <a:t>2012</a:t>
            </a:r>
            <a:r>
              <a:rPr lang="en-US" sz="1050" dirty="0">
                <a:solidFill>
                  <a:srgbClr val="0428FF"/>
                </a:solidFill>
              </a:rPr>
              <a:t>.</a:t>
            </a:r>
          </a:p>
        </p:txBody>
      </p:sp>
    </p:spTree>
    <p:extLst>
      <p:ext uri="{BB962C8B-B14F-4D97-AF65-F5344CB8AC3E}">
        <p14:creationId xmlns:p14="http://schemas.microsoft.com/office/powerpoint/2010/main" val="1576122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74998"/>
          </a:xfrm>
        </p:spPr>
        <p:txBody>
          <a:bodyPr/>
          <a:lstStyle/>
          <a:p>
            <a:r>
              <a:rPr lang="de-DE" dirty="0"/>
              <a:t>AP, CP greift zu kurz: CAP/ELC</a:t>
            </a:r>
          </a:p>
        </p:txBody>
      </p:sp>
      <p:sp>
        <p:nvSpPr>
          <p:cNvPr id="3" name="Content Placeholder 2"/>
          <p:cNvSpPr>
            <a:spLocks noGrp="1"/>
          </p:cNvSpPr>
          <p:nvPr>
            <p:ph idx="1"/>
          </p:nvPr>
        </p:nvSpPr>
        <p:spPr>
          <a:xfrm>
            <a:off x="404541" y="1173395"/>
            <a:ext cx="8229600" cy="5279941"/>
          </a:xfrm>
        </p:spPr>
        <p:txBody>
          <a:bodyPr>
            <a:noAutofit/>
          </a:bodyPr>
          <a:lstStyle/>
          <a:p>
            <a:r>
              <a:rPr lang="de-DE" sz="2400" b="1" dirty="0"/>
              <a:t>AP/EL-System: </a:t>
            </a:r>
            <a:r>
              <a:rPr lang="de-DE" sz="2400" dirty="0"/>
              <a:t>Gib Konsistenz C auf zugunsten der Verfügbarkeit A und kleinerer Latenz L</a:t>
            </a:r>
          </a:p>
          <a:p>
            <a:pPr lvl="1"/>
            <a:r>
              <a:rPr lang="de-DE" dirty="0">
                <a:solidFill>
                  <a:srgbClr val="0428FF"/>
                </a:solidFill>
              </a:rPr>
              <a:t>Dynamo, Cassandra, </a:t>
            </a:r>
            <a:r>
              <a:rPr lang="de-DE" dirty="0" err="1">
                <a:solidFill>
                  <a:srgbClr val="0428FF"/>
                </a:solidFill>
              </a:rPr>
              <a:t>Riak</a:t>
            </a:r>
            <a:endParaRPr lang="de-DE" dirty="0">
              <a:solidFill>
                <a:srgbClr val="0428FF"/>
              </a:solidFill>
            </a:endParaRPr>
          </a:p>
          <a:p>
            <a:r>
              <a:rPr lang="de-DE" sz="2400" b="1" dirty="0"/>
              <a:t>CP/EC-System: </a:t>
            </a:r>
            <a:r>
              <a:rPr lang="de-DE" sz="2400" dirty="0"/>
              <a:t>Verweigere, die Konsistenz C aufzugeben, und zahle die Kosten von Verfügbarkeit und Latenz</a:t>
            </a:r>
          </a:p>
          <a:p>
            <a:pPr lvl="1"/>
            <a:r>
              <a:rPr lang="de-DE" dirty="0" err="1">
                <a:solidFill>
                  <a:srgbClr val="0428FF"/>
                </a:solidFill>
              </a:rPr>
              <a:t>BigTable</a:t>
            </a:r>
            <a:r>
              <a:rPr lang="de-DE" dirty="0">
                <a:solidFill>
                  <a:srgbClr val="0428FF"/>
                </a:solidFill>
              </a:rPr>
              <a:t>, </a:t>
            </a:r>
            <a:r>
              <a:rPr lang="de-DE" dirty="0" err="1">
                <a:solidFill>
                  <a:srgbClr val="0428FF"/>
                </a:solidFill>
              </a:rPr>
              <a:t>Hbase</a:t>
            </a:r>
            <a:r>
              <a:rPr lang="de-DE" dirty="0">
                <a:solidFill>
                  <a:srgbClr val="0428FF"/>
                </a:solidFill>
              </a:rPr>
              <a:t>, </a:t>
            </a:r>
            <a:r>
              <a:rPr lang="de-DE" dirty="0" err="1">
                <a:solidFill>
                  <a:srgbClr val="0428FF"/>
                </a:solidFill>
              </a:rPr>
              <a:t>VoltDB</a:t>
            </a:r>
            <a:r>
              <a:rPr lang="de-DE" dirty="0">
                <a:solidFill>
                  <a:srgbClr val="0428FF"/>
                </a:solidFill>
              </a:rPr>
              <a:t>/H-Store</a:t>
            </a:r>
            <a:endParaRPr lang="de-DE" b="1" dirty="0">
              <a:solidFill>
                <a:srgbClr val="0428FF"/>
              </a:solidFill>
            </a:endParaRPr>
          </a:p>
          <a:p>
            <a:r>
              <a:rPr lang="de-DE" sz="2400" b="1" dirty="0"/>
              <a:t>AP/EC-System: </a:t>
            </a:r>
            <a:r>
              <a:rPr lang="de-DE" sz="2400" dirty="0"/>
              <a:t>Gib Konsistenz auf, wenn Partitionierung erfolgt, und erhalte Konsistenz im normalen Betrieb</a:t>
            </a:r>
          </a:p>
          <a:p>
            <a:pPr lvl="1"/>
            <a:r>
              <a:rPr lang="de-DE" dirty="0" err="1">
                <a:solidFill>
                  <a:srgbClr val="0428FF"/>
                </a:solidFill>
              </a:rPr>
              <a:t>MongoDB</a:t>
            </a:r>
            <a:endParaRPr lang="de-DE" dirty="0">
              <a:solidFill>
                <a:srgbClr val="0428FF"/>
              </a:solidFill>
            </a:endParaRPr>
          </a:p>
          <a:p>
            <a:r>
              <a:rPr lang="de-DE" sz="2400" b="1" dirty="0"/>
              <a:t>CP/EL-System: </a:t>
            </a:r>
            <a:r>
              <a:rPr lang="de-DE" sz="2400" dirty="0"/>
              <a:t>Erhalte Konsistenz, wenn Partitionierung erfolgt, gebe Konsistenz für kleine Latenz im normalen Betrieb auf</a:t>
            </a:r>
          </a:p>
          <a:p>
            <a:pPr lvl="1"/>
            <a:r>
              <a:rPr lang="de-DE" dirty="0">
                <a:solidFill>
                  <a:srgbClr val="0428FF"/>
                </a:solidFill>
              </a:rPr>
              <a:t>Yahoo! PNUTS</a:t>
            </a:r>
          </a:p>
        </p:txBody>
      </p:sp>
      <p:sp>
        <p:nvSpPr>
          <p:cNvPr id="4" name="TextBox 3"/>
          <p:cNvSpPr txBox="1"/>
          <p:nvPr/>
        </p:nvSpPr>
        <p:spPr>
          <a:xfrm>
            <a:off x="4067944" y="6165304"/>
            <a:ext cx="1802096" cy="461665"/>
          </a:xfrm>
          <a:prstGeom prst="rect">
            <a:avLst/>
          </a:prstGeom>
          <a:noFill/>
        </p:spPr>
        <p:txBody>
          <a:bodyPr wrap="none" rtlCol="0">
            <a:spAutoFit/>
          </a:bodyPr>
          <a:lstStyle/>
          <a:p>
            <a:r>
              <a:rPr lang="de-DE" sz="1200" dirty="0">
                <a:solidFill>
                  <a:srgbClr val="0B05FF"/>
                </a:solidFill>
              </a:rPr>
              <a:t>EL=Else </a:t>
            </a:r>
            <a:r>
              <a:rPr lang="de-DE" sz="1200" dirty="0" err="1">
                <a:solidFill>
                  <a:srgbClr val="0B05FF"/>
                </a:solidFill>
              </a:rPr>
              <a:t>Latency</a:t>
            </a:r>
            <a:endParaRPr lang="de-DE" sz="1200" dirty="0">
              <a:solidFill>
                <a:srgbClr val="0B05FF"/>
              </a:solidFill>
            </a:endParaRPr>
          </a:p>
          <a:p>
            <a:r>
              <a:rPr lang="de-DE" sz="1200" dirty="0">
                <a:solidFill>
                  <a:srgbClr val="0B05FF"/>
                </a:solidFill>
              </a:rPr>
              <a:t>EC=Eventual </a:t>
            </a:r>
            <a:r>
              <a:rPr lang="de-DE" sz="1200" dirty="0" err="1">
                <a:solidFill>
                  <a:srgbClr val="0B05FF"/>
                </a:solidFill>
              </a:rPr>
              <a:t>Consistency</a:t>
            </a:r>
            <a:endParaRPr lang="de-DE" sz="1200" dirty="0">
              <a:solidFill>
                <a:srgbClr val="0B05FF"/>
              </a:solidFill>
            </a:endParaRPr>
          </a:p>
        </p:txBody>
      </p:sp>
    </p:spTree>
    <p:extLst>
      <p:ext uri="{BB962C8B-B14F-4D97-AF65-F5344CB8AC3E}">
        <p14:creationId xmlns:p14="http://schemas.microsoft.com/office/powerpoint/2010/main" val="123636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8A9E-100A-5C4F-A413-2ABC0D0F26E4}"/>
              </a:ext>
            </a:extLst>
          </p:cNvPr>
          <p:cNvSpPr>
            <a:spLocks noGrp="1"/>
          </p:cNvSpPr>
          <p:nvPr>
            <p:ph type="title"/>
          </p:nvPr>
        </p:nvSpPr>
        <p:spPr/>
        <p:txBody>
          <a:bodyPr/>
          <a:lstStyle/>
          <a:p>
            <a:r>
              <a:rPr lang="de-DE" dirty="0"/>
              <a:t>Übersicht</a:t>
            </a:r>
          </a:p>
        </p:txBody>
      </p:sp>
      <p:sp>
        <p:nvSpPr>
          <p:cNvPr id="3" name="Content Placeholder 2">
            <a:extLst>
              <a:ext uri="{FF2B5EF4-FFF2-40B4-BE49-F238E27FC236}">
                <a16:creationId xmlns:a16="http://schemas.microsoft.com/office/drawing/2014/main" id="{E8183314-610D-A640-BCBE-92CC0261D472}"/>
              </a:ext>
            </a:extLst>
          </p:cNvPr>
          <p:cNvSpPr>
            <a:spLocks noGrp="1"/>
          </p:cNvSpPr>
          <p:nvPr>
            <p:ph idx="1"/>
          </p:nvPr>
        </p:nvSpPr>
        <p:spPr/>
        <p:txBody>
          <a:bodyPr/>
          <a:lstStyle/>
          <a:p>
            <a:r>
              <a:rPr lang="de-DE" sz="1400" dirty="0"/>
              <a:t>Semistrukturierte Datenbanken (JSON, XML) und Volltextsuche </a:t>
            </a:r>
          </a:p>
          <a:p>
            <a:r>
              <a:rPr lang="de-DE" sz="1400" dirty="0"/>
              <a:t>Informationsrecherche, Informationsextraktion, Einbettungsräume</a:t>
            </a:r>
          </a:p>
          <a:p>
            <a:r>
              <a:rPr lang="de-DE" sz="1400" dirty="0"/>
              <a:t>Mehrdimensionale Indexstrukturen </a:t>
            </a:r>
          </a:p>
          <a:p>
            <a:r>
              <a:rPr lang="de-DE" sz="1400" dirty="0"/>
              <a:t>Cluster-Bildung </a:t>
            </a:r>
          </a:p>
          <a:p>
            <a:r>
              <a:rPr lang="de-DE" sz="1400" dirty="0"/>
              <a:t>Einbettungstechniken </a:t>
            </a:r>
          </a:p>
          <a:p>
            <a:r>
              <a:rPr lang="de-DE" sz="1400" dirty="0"/>
              <a:t>First-</a:t>
            </a:r>
            <a:r>
              <a:rPr lang="de-DE" sz="1400" dirty="0" err="1"/>
              <a:t>n</a:t>
            </a:r>
            <a:r>
              <a:rPr lang="de-DE" sz="1400" dirty="0"/>
              <a:t>-, Top-</a:t>
            </a:r>
            <a:r>
              <a:rPr lang="de-DE" sz="1400" dirty="0" err="1"/>
              <a:t>k</a:t>
            </a:r>
            <a:r>
              <a:rPr lang="de-DE" sz="1400" dirty="0"/>
              <a:t>-, und Skyline-Anfragen </a:t>
            </a:r>
          </a:p>
          <a:p>
            <a:r>
              <a:rPr lang="de-DE" sz="1400" dirty="0"/>
              <a:t>Probabilistische Datenbanken, Anfragebeantwortung, Top-</a:t>
            </a:r>
            <a:r>
              <a:rPr lang="de-DE" sz="1400" dirty="0" err="1"/>
              <a:t>k</a:t>
            </a:r>
            <a:r>
              <a:rPr lang="de-DE" sz="1400" dirty="0"/>
              <a:t>-Anfragen und Open-World-Annahme </a:t>
            </a:r>
          </a:p>
          <a:p>
            <a:r>
              <a:rPr lang="de-DE" sz="1400" dirty="0"/>
              <a:t>Probabilistische Modellierung, </a:t>
            </a:r>
            <a:r>
              <a:rPr lang="de-DE" sz="1400" dirty="0" err="1"/>
              <a:t>Bayes</a:t>
            </a:r>
            <a:r>
              <a:rPr lang="de-DE" sz="1400" dirty="0"/>
              <a:t>-Netze, Anfragebeantwortungsalgorithmen, Lernverfahren,</a:t>
            </a:r>
          </a:p>
          <a:p>
            <a:r>
              <a:rPr lang="de-DE" sz="1400" dirty="0"/>
              <a:t>Temporale Datenbanken und das relationale Modell, SQL:2011</a:t>
            </a:r>
          </a:p>
          <a:p>
            <a:r>
              <a:rPr lang="de-DE" sz="1400" dirty="0"/>
              <a:t>Probabilistische Temporale Datenbanken</a:t>
            </a:r>
          </a:p>
          <a:p>
            <a:r>
              <a:rPr lang="de-DE" sz="1400" dirty="0"/>
              <a:t>SQL: neue Entwicklungen (z.B. JSON-Strukturen und Arrays), Zeitreihen (z.B. </a:t>
            </a:r>
            <a:r>
              <a:rPr lang="de-DE" sz="1400" dirty="0" err="1"/>
              <a:t>TimeScaleDB</a:t>
            </a:r>
            <a:r>
              <a:rPr lang="de-DE" sz="1400" dirty="0"/>
              <a:t>)</a:t>
            </a:r>
          </a:p>
          <a:p>
            <a:r>
              <a:rPr lang="de-DE" sz="1400" dirty="0"/>
              <a:t>Stromdatenbanken, Prinzipien der Fenster-orientierten inkrementellen Verarbeitung </a:t>
            </a:r>
          </a:p>
          <a:p>
            <a:r>
              <a:rPr lang="de-DE" sz="1400" dirty="0"/>
              <a:t>Approximationstechniken für Stromdatenverarbeitung, Stream-Mining </a:t>
            </a:r>
          </a:p>
          <a:p>
            <a:r>
              <a:rPr lang="de-DE" sz="1400" dirty="0"/>
              <a:t>Probabilistische raum-zeitliche Datenbanken und Stromdatenverarbeitungssysteme: Anfragen und Indexstrukturen, Raum-zeitliches Data Mining, Probabilistische Skylines </a:t>
            </a:r>
          </a:p>
          <a:p>
            <a:r>
              <a:rPr lang="de-DE" sz="1400" dirty="0">
                <a:highlight>
                  <a:srgbClr val="00FF00"/>
                </a:highlight>
              </a:rPr>
              <a:t>Von </a:t>
            </a:r>
            <a:r>
              <a:rPr lang="de-DE" sz="1400" dirty="0" err="1">
                <a:highlight>
                  <a:srgbClr val="00FF00"/>
                </a:highlight>
              </a:rPr>
              <a:t>NoSQL</a:t>
            </a:r>
            <a:r>
              <a:rPr lang="de-DE" sz="1400" dirty="0">
                <a:highlight>
                  <a:srgbClr val="00FF00"/>
                </a:highlight>
              </a:rPr>
              <a:t>- zu </a:t>
            </a:r>
            <a:r>
              <a:rPr lang="de-DE" sz="1400" dirty="0" err="1">
                <a:highlight>
                  <a:srgbClr val="00FF00"/>
                </a:highlight>
              </a:rPr>
              <a:t>NewSQL</a:t>
            </a:r>
            <a:r>
              <a:rPr lang="de-DE" sz="1400" dirty="0">
                <a:highlight>
                  <a:srgbClr val="00FF00"/>
                </a:highlight>
              </a:rPr>
              <a:t>-Datenbanken, CAP, CALM, CRON-Theoreme, </a:t>
            </a:r>
            <a:r>
              <a:rPr lang="de-DE" sz="1400" dirty="0" err="1">
                <a:highlight>
                  <a:srgbClr val="00FF00"/>
                </a:highlight>
              </a:rPr>
              <a:t>Blockchain</a:t>
            </a:r>
            <a:r>
              <a:rPr lang="de-DE" sz="1400" dirty="0">
                <a:highlight>
                  <a:srgbClr val="00FF00"/>
                </a:highlight>
              </a:rPr>
              <a:t>-Datenbanken </a:t>
            </a:r>
          </a:p>
          <a:p>
            <a:r>
              <a:rPr lang="de-DE" sz="1400" dirty="0"/>
              <a:t>Graphdatenbanken</a:t>
            </a:r>
          </a:p>
          <a:p>
            <a:r>
              <a:rPr lang="de-DE" sz="1400" dirty="0"/>
              <a:t>Gelernte Indexstrukturen</a:t>
            </a:r>
          </a:p>
          <a:p>
            <a:r>
              <a:rPr lang="de-DE" sz="1400" dirty="0"/>
              <a:t>Kausale Repräsentationen</a:t>
            </a:r>
          </a:p>
          <a:p>
            <a:r>
              <a:rPr lang="de-DE" sz="1400"/>
              <a:t>Kausales </a:t>
            </a:r>
            <a:r>
              <a:rPr lang="de-DE" sz="1400" dirty="0"/>
              <a:t>Data Mining</a:t>
            </a:r>
          </a:p>
          <a:p>
            <a:endParaRPr lang="de-DE" sz="1400" dirty="0">
              <a:highlight>
                <a:srgbClr val="00FF00"/>
              </a:highlight>
            </a:endParaRPr>
          </a:p>
        </p:txBody>
      </p:sp>
      <p:sp>
        <p:nvSpPr>
          <p:cNvPr id="4" name="Slide Number Placeholder 3">
            <a:extLst>
              <a:ext uri="{FF2B5EF4-FFF2-40B4-BE49-F238E27FC236}">
                <a16:creationId xmlns:a16="http://schemas.microsoft.com/office/drawing/2014/main" id="{A7B24CCC-01D8-644F-BD8D-DC16832CA7CB}"/>
              </a:ext>
            </a:extLst>
          </p:cNvPr>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spTree>
    <p:extLst>
      <p:ext uri="{BB962C8B-B14F-4D97-AF65-F5344CB8AC3E}">
        <p14:creationId xmlns:p14="http://schemas.microsoft.com/office/powerpoint/2010/main" val="1871602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8D0C-D775-124C-9AE8-90C05021086E}"/>
              </a:ext>
            </a:extLst>
          </p:cNvPr>
          <p:cNvSpPr>
            <a:spLocks noGrp="1"/>
          </p:cNvSpPr>
          <p:nvPr>
            <p:ph type="title"/>
          </p:nvPr>
        </p:nvSpPr>
        <p:spPr/>
        <p:txBody>
          <a:bodyPr/>
          <a:lstStyle/>
          <a:p>
            <a:r>
              <a:rPr lang="de-DE" dirty="0"/>
              <a:t>CAP Theorem – Leider Komplexitätsproblem</a:t>
            </a:r>
          </a:p>
        </p:txBody>
      </p:sp>
      <p:sp>
        <p:nvSpPr>
          <p:cNvPr id="3" name="Content Placeholder 2">
            <a:extLst>
              <a:ext uri="{FF2B5EF4-FFF2-40B4-BE49-F238E27FC236}">
                <a16:creationId xmlns:a16="http://schemas.microsoft.com/office/drawing/2014/main" id="{7970CFF9-A4FA-5F4A-93DA-E73E9661470F}"/>
              </a:ext>
            </a:extLst>
          </p:cNvPr>
          <p:cNvSpPr>
            <a:spLocks noGrp="1"/>
          </p:cNvSpPr>
          <p:nvPr>
            <p:ph idx="1"/>
          </p:nvPr>
        </p:nvSpPr>
        <p:spPr/>
        <p:txBody>
          <a:bodyPr/>
          <a:lstStyle/>
          <a:p>
            <a:r>
              <a:rPr lang="de-DE" sz="2400">
                <a:solidFill>
                  <a:srgbClr val="0B05FF"/>
                </a:solidFill>
              </a:rPr>
              <a:t>Ignoriere die Komplexität</a:t>
            </a:r>
            <a:r>
              <a:rPr lang="de-DE" sz="2400"/>
              <a:t>: Alles kann passieren: schlecht</a:t>
            </a:r>
          </a:p>
          <a:p>
            <a:endParaRPr lang="de-DE" sz="2400"/>
          </a:p>
          <a:p>
            <a:r>
              <a:rPr lang="de-DE" sz="2400">
                <a:solidFill>
                  <a:srgbClr val="0B05FF"/>
                </a:solidFill>
              </a:rPr>
              <a:t>Vemeide Komplexität</a:t>
            </a:r>
            <a:r>
              <a:rPr lang="de-DE" sz="2400"/>
              <a:t>: Nicht möglich: Einfachste Beispiele zeigen Read-Write- und Write-Write-Konflikte</a:t>
            </a:r>
          </a:p>
          <a:p>
            <a:endParaRPr lang="de-DE" sz="2400">
              <a:solidFill>
                <a:srgbClr val="0B05FF"/>
              </a:solidFill>
            </a:endParaRPr>
          </a:p>
          <a:p>
            <a:r>
              <a:rPr lang="de-DE" sz="2400">
                <a:solidFill>
                  <a:srgbClr val="0B05FF"/>
                </a:solidFill>
              </a:rPr>
              <a:t>Einkapselung der Komplexität</a:t>
            </a:r>
            <a:r>
              <a:rPr lang="de-DE" sz="2400"/>
              <a:t>: Transaktionen und Cache-Kohärenzprotokolle regeln das, aber zum Preis von Sperren, Deadlocks und Rücksetzungen</a:t>
            </a:r>
          </a:p>
        </p:txBody>
      </p:sp>
      <p:sp>
        <p:nvSpPr>
          <p:cNvPr id="4" name="Slide Number Placeholder 3">
            <a:extLst>
              <a:ext uri="{FF2B5EF4-FFF2-40B4-BE49-F238E27FC236}">
                <a16:creationId xmlns:a16="http://schemas.microsoft.com/office/drawing/2014/main" id="{1AE347EE-5B99-E444-AB51-6CE4DD149C36}"/>
              </a:ext>
            </a:extLst>
          </p:cNvPr>
          <p:cNvSpPr>
            <a:spLocks noGrp="1"/>
          </p:cNvSpPr>
          <p:nvPr>
            <p:ph type="sldNum" sz="quarter" idx="12"/>
          </p:nvPr>
        </p:nvSpPr>
        <p:spPr/>
        <p:txBody>
          <a:bodyPr/>
          <a:lstStyle/>
          <a:p>
            <a:pPr>
              <a:defRPr/>
            </a:pPr>
            <a:fld id="{A4C577E2-95DD-1F4B-A688-E8FB02007787}" type="slidenum">
              <a:rPr lang="de-DE" smtClean="0"/>
              <a:pPr>
                <a:defRPr/>
              </a:pPr>
              <a:t>20</a:t>
            </a:fld>
            <a:endParaRPr lang="de-DE"/>
          </a:p>
        </p:txBody>
      </p:sp>
    </p:spTree>
    <p:extLst>
      <p:ext uri="{BB962C8B-B14F-4D97-AF65-F5344CB8AC3E}">
        <p14:creationId xmlns:p14="http://schemas.microsoft.com/office/powerpoint/2010/main" val="2103504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FA75-6A0C-B748-9A5C-BE0DFE00C3AF}"/>
              </a:ext>
            </a:extLst>
          </p:cNvPr>
          <p:cNvSpPr>
            <a:spLocks noGrp="1"/>
          </p:cNvSpPr>
          <p:nvPr>
            <p:ph type="title"/>
          </p:nvPr>
        </p:nvSpPr>
        <p:spPr/>
        <p:txBody>
          <a:bodyPr/>
          <a:lstStyle/>
          <a:p>
            <a:r>
              <a:rPr lang="de-DE"/>
              <a:t>Bloom Programmierspache</a:t>
            </a:r>
          </a:p>
        </p:txBody>
      </p:sp>
      <p:sp>
        <p:nvSpPr>
          <p:cNvPr id="3" name="Content Placeholder 2">
            <a:extLst>
              <a:ext uri="{FF2B5EF4-FFF2-40B4-BE49-F238E27FC236}">
                <a16:creationId xmlns:a16="http://schemas.microsoft.com/office/drawing/2014/main" id="{4E1AC7A5-CEEE-C54E-9D62-EFB8BFB14C5C}"/>
              </a:ext>
            </a:extLst>
          </p:cNvPr>
          <p:cNvSpPr>
            <a:spLocks noGrp="1"/>
          </p:cNvSpPr>
          <p:nvPr>
            <p:ph idx="1"/>
          </p:nvPr>
        </p:nvSpPr>
        <p:spPr/>
        <p:txBody>
          <a:bodyPr/>
          <a:lstStyle/>
          <a:p>
            <a:r>
              <a:rPr lang="de-DE" sz="2400" dirty="0"/>
              <a:t>Kann die Programmierumgebung helfen, einfachen  und effizienten verteilten Code zu schreiben?</a:t>
            </a:r>
          </a:p>
          <a:p>
            <a:endParaRPr lang="de-DE" sz="2400" dirty="0"/>
          </a:p>
          <a:p>
            <a:endParaRPr lang="de-DE" sz="2400" dirty="0"/>
          </a:p>
          <a:p>
            <a:pPr marL="0" indent="0">
              <a:buNone/>
            </a:pPr>
            <a:endParaRPr lang="de-DE" sz="2400" dirty="0"/>
          </a:p>
          <a:p>
            <a:endParaRPr lang="de-DE" sz="2400" dirty="0"/>
          </a:p>
          <a:p>
            <a:r>
              <a:rPr lang="de-DE" sz="2400" dirty="0" err="1"/>
              <a:t>Datalog</a:t>
            </a:r>
            <a:r>
              <a:rPr lang="de-DE" sz="2400" dirty="0"/>
              <a:t>: </a:t>
            </a:r>
          </a:p>
          <a:p>
            <a:pPr lvl="1"/>
            <a:r>
              <a:rPr lang="de-DE" sz="2000" dirty="0"/>
              <a:t>Monoton (kleinster Fixpunkt existiert (LFP), PTIME-vollständig)</a:t>
            </a:r>
          </a:p>
          <a:p>
            <a:pPr lvl="1"/>
            <a:r>
              <a:rPr lang="de-DE" sz="2000" dirty="0"/>
              <a:t>Mit stratifizierter Negation (immer noch PTIME)</a:t>
            </a:r>
          </a:p>
          <a:p>
            <a:pPr lvl="2"/>
            <a:r>
              <a:rPr lang="de-DE" sz="2000" dirty="0"/>
              <a:t>Versiegelung oder Snapshot </a:t>
            </a:r>
            <a:r>
              <a:rPr lang="de-DE" sz="2000" dirty="0" err="1"/>
              <a:t>Closed</a:t>
            </a:r>
            <a:r>
              <a:rPr lang="de-DE" sz="2000" dirty="0"/>
              <a:t> World </a:t>
            </a:r>
            <a:r>
              <a:rPr lang="de-DE" sz="2000" dirty="0" err="1"/>
              <a:t>Assumption</a:t>
            </a:r>
            <a:r>
              <a:rPr lang="de-DE" sz="2000" dirty="0"/>
              <a:t> (SCWA), </a:t>
            </a:r>
            <a:br>
              <a:rPr lang="de-DE" sz="2000" dirty="0"/>
            </a:br>
            <a:r>
              <a:rPr lang="de-DE" sz="2000" dirty="0"/>
              <a:t>LFP per </a:t>
            </a:r>
            <a:r>
              <a:rPr lang="de-DE" sz="2000" dirty="0" err="1"/>
              <a:t>Stratum</a:t>
            </a:r>
            <a:r>
              <a:rPr lang="de-DE" sz="2000" dirty="0"/>
              <a:t> </a:t>
            </a:r>
            <a:r>
              <a:rPr lang="de-DE" sz="2000" dirty="0" err="1"/>
              <a:t>bottom</a:t>
            </a:r>
            <a:r>
              <a:rPr lang="de-DE" sz="2000" dirty="0"/>
              <a:t> </a:t>
            </a:r>
            <a:r>
              <a:rPr lang="de-DE" sz="2000" dirty="0" err="1"/>
              <a:t>up</a:t>
            </a:r>
            <a:endParaRPr lang="de-DE" sz="2000" dirty="0"/>
          </a:p>
          <a:p>
            <a:r>
              <a:rPr lang="de-DE" sz="2400" dirty="0"/>
              <a:t>Versiegelung in verteilten Systemen: Koordination</a:t>
            </a:r>
          </a:p>
          <a:p>
            <a:endParaRPr lang="de-DE" sz="2400" dirty="0"/>
          </a:p>
          <a:p>
            <a:endParaRPr lang="de-DE" sz="2400" dirty="0"/>
          </a:p>
          <a:p>
            <a:endParaRPr lang="de-DE" sz="2400" dirty="0"/>
          </a:p>
        </p:txBody>
      </p:sp>
      <p:sp>
        <p:nvSpPr>
          <p:cNvPr id="4" name="Slide Number Placeholder 3">
            <a:extLst>
              <a:ext uri="{FF2B5EF4-FFF2-40B4-BE49-F238E27FC236}">
                <a16:creationId xmlns:a16="http://schemas.microsoft.com/office/drawing/2014/main" id="{E2E76D3E-6FC4-2E49-928B-6F0D7874A16E}"/>
              </a:ext>
            </a:extLst>
          </p:cNvPr>
          <p:cNvSpPr>
            <a:spLocks noGrp="1"/>
          </p:cNvSpPr>
          <p:nvPr>
            <p:ph type="sldNum" sz="quarter" idx="12"/>
          </p:nvPr>
        </p:nvSpPr>
        <p:spPr/>
        <p:txBody>
          <a:bodyPr/>
          <a:lstStyle/>
          <a:p>
            <a:pPr>
              <a:defRPr/>
            </a:pPr>
            <a:fld id="{A4C577E2-95DD-1F4B-A688-E8FB02007787}" type="slidenum">
              <a:rPr lang="de-DE" smtClean="0"/>
              <a:pPr>
                <a:defRPr/>
              </a:pPr>
              <a:t>21</a:t>
            </a:fld>
            <a:endParaRPr lang="de-DE"/>
          </a:p>
        </p:txBody>
      </p:sp>
      <p:pic>
        <p:nvPicPr>
          <p:cNvPr id="9" name="Picture 8" descr="A screenshot of a cell phone&#10;&#10;Description automatically generated">
            <a:extLst>
              <a:ext uri="{FF2B5EF4-FFF2-40B4-BE49-F238E27FC236}">
                <a16:creationId xmlns:a16="http://schemas.microsoft.com/office/drawing/2014/main" id="{5AD34B51-CFA9-994F-8F88-F8EACAD3B605}"/>
              </a:ext>
            </a:extLst>
          </p:cNvPr>
          <p:cNvPicPr>
            <a:picLocks noChangeAspect="1"/>
          </p:cNvPicPr>
          <p:nvPr/>
        </p:nvPicPr>
        <p:blipFill>
          <a:blip r:embed="rId2"/>
          <a:stretch>
            <a:fillRect/>
          </a:stretch>
        </p:blipFill>
        <p:spPr>
          <a:xfrm>
            <a:off x="2339752" y="2257067"/>
            <a:ext cx="4392488" cy="1675989"/>
          </a:xfrm>
          <a:prstGeom prst="rect">
            <a:avLst/>
          </a:prstGeom>
        </p:spPr>
      </p:pic>
      <p:sp>
        <p:nvSpPr>
          <p:cNvPr id="10" name="Rectangle 9">
            <a:extLst>
              <a:ext uri="{FF2B5EF4-FFF2-40B4-BE49-F238E27FC236}">
                <a16:creationId xmlns:a16="http://schemas.microsoft.com/office/drawing/2014/main" id="{F140E2B8-CDB4-DC4D-935F-9BD53ED37961}"/>
              </a:ext>
            </a:extLst>
          </p:cNvPr>
          <p:cNvSpPr/>
          <p:nvPr/>
        </p:nvSpPr>
        <p:spPr>
          <a:xfrm>
            <a:off x="3419872" y="6618618"/>
            <a:ext cx="2350323" cy="276999"/>
          </a:xfrm>
          <a:prstGeom prst="rect">
            <a:avLst/>
          </a:prstGeom>
        </p:spPr>
        <p:txBody>
          <a:bodyPr wrap="none">
            <a:spAutoFit/>
          </a:bodyPr>
          <a:lstStyle/>
          <a:p>
            <a:r>
              <a:rPr lang="de-DE" sz="1200">
                <a:solidFill>
                  <a:schemeClr val="bg1"/>
                </a:solidFill>
              </a:rPr>
              <a:t>http://programthecloud.github.io</a:t>
            </a:r>
          </a:p>
        </p:txBody>
      </p:sp>
      <p:sp>
        <p:nvSpPr>
          <p:cNvPr id="5" name="Rectangle 4">
            <a:extLst>
              <a:ext uri="{FF2B5EF4-FFF2-40B4-BE49-F238E27FC236}">
                <a16:creationId xmlns:a16="http://schemas.microsoft.com/office/drawing/2014/main" id="{F2D1E262-8EEC-584F-9836-9ED580D0CFD5}"/>
              </a:ext>
            </a:extLst>
          </p:cNvPr>
          <p:cNvSpPr/>
          <p:nvPr/>
        </p:nvSpPr>
        <p:spPr>
          <a:xfrm>
            <a:off x="2411760" y="6069196"/>
            <a:ext cx="4572000" cy="600164"/>
          </a:xfrm>
          <a:prstGeom prst="rect">
            <a:avLst/>
          </a:prstGeom>
        </p:spPr>
        <p:txBody>
          <a:bodyPr>
            <a:spAutoFit/>
          </a:bodyPr>
          <a:lstStyle/>
          <a:p>
            <a:r>
              <a:rPr lang="de-DE" sz="1100">
                <a:solidFill>
                  <a:srgbClr val="0B05FF"/>
                </a:solidFill>
              </a:rPr>
              <a:t>Interlandi, Matteo &amp; Tanca, Letizia. A datalog-based computational model for coordination-free, data-parallel systems. Theory and Practice of Logic Programming. 18. 874-927. </a:t>
            </a:r>
            <a:r>
              <a:rPr lang="de-DE" sz="1100" b="1">
                <a:solidFill>
                  <a:srgbClr val="FF0000"/>
                </a:solidFill>
              </a:rPr>
              <a:t>2018</a:t>
            </a:r>
            <a:r>
              <a:rPr lang="de-DE" sz="1100">
                <a:solidFill>
                  <a:srgbClr val="0B05FF"/>
                </a:solidFill>
              </a:rPr>
              <a:t>.</a:t>
            </a:r>
          </a:p>
        </p:txBody>
      </p:sp>
    </p:spTree>
    <p:extLst>
      <p:ext uri="{BB962C8B-B14F-4D97-AF65-F5344CB8AC3E}">
        <p14:creationId xmlns:p14="http://schemas.microsoft.com/office/powerpoint/2010/main" val="283826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dissolv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BA2E-2E56-5F40-9F84-0DC5ED374B33}"/>
              </a:ext>
            </a:extLst>
          </p:cNvPr>
          <p:cNvSpPr>
            <a:spLocks noGrp="1"/>
          </p:cNvSpPr>
          <p:nvPr>
            <p:ph type="title"/>
          </p:nvPr>
        </p:nvSpPr>
        <p:spPr/>
        <p:txBody>
          <a:bodyPr/>
          <a:lstStyle/>
          <a:p>
            <a:r>
              <a:rPr lang="de-DE"/>
              <a:t>Theorie der Verteilten Systemen</a:t>
            </a:r>
          </a:p>
        </p:txBody>
      </p:sp>
      <p:sp>
        <p:nvSpPr>
          <p:cNvPr id="3" name="Content Placeholder 2">
            <a:extLst>
              <a:ext uri="{FF2B5EF4-FFF2-40B4-BE49-F238E27FC236}">
                <a16:creationId xmlns:a16="http://schemas.microsoft.com/office/drawing/2014/main" id="{6A0BA774-E47C-D147-BE91-66CA11B0D0A3}"/>
              </a:ext>
            </a:extLst>
          </p:cNvPr>
          <p:cNvSpPr>
            <a:spLocks noGrp="1"/>
          </p:cNvSpPr>
          <p:nvPr>
            <p:ph idx="1"/>
          </p:nvPr>
        </p:nvSpPr>
        <p:spPr/>
        <p:txBody>
          <a:bodyPr/>
          <a:lstStyle/>
          <a:p>
            <a:r>
              <a:rPr lang="de-DE" dirty="0"/>
              <a:t>Begriff der Kausalität, </a:t>
            </a:r>
          </a:p>
          <a:p>
            <a:pPr lvl="1"/>
            <a:r>
              <a:rPr lang="de-DE" dirty="0"/>
              <a:t>der Programmierern ermöglicht ungewollte Dinge zu vermeiden (z.B. die Ausführung von Instruktionen in der falschen Reihenfolge) </a:t>
            </a:r>
          </a:p>
          <a:p>
            <a:pPr lvl="1"/>
            <a:r>
              <a:rPr lang="de-DE" dirty="0"/>
              <a:t>Töte-deinen-Großvater-Paradoxon</a:t>
            </a:r>
          </a:p>
          <a:p>
            <a:r>
              <a:rPr lang="de-DE" dirty="0"/>
              <a:t>Kausalität wird durch Protokolle mit verteilten Uhren erreicht</a:t>
            </a:r>
          </a:p>
          <a:p>
            <a:pPr lvl="1"/>
            <a:r>
              <a:rPr lang="de-DE" dirty="0"/>
              <a:t>Richtige Ordnung der Ausführung durch Nachrichten erreichen</a:t>
            </a:r>
            <a:br>
              <a:rPr lang="de-DE" dirty="0"/>
            </a:br>
            <a:r>
              <a:rPr lang="de-DE" dirty="0"/>
              <a:t>Warten auf Nachrichten: schlecht</a:t>
            </a:r>
          </a:p>
          <a:p>
            <a:r>
              <a:rPr lang="de-DE" dirty="0"/>
              <a:t>Das CRON Prinzip: </a:t>
            </a:r>
          </a:p>
          <a:p>
            <a:pPr lvl="1"/>
            <a:r>
              <a:rPr lang="de-DE" dirty="0"/>
              <a:t>Zur Hölle mit den verteilten Uhren</a:t>
            </a:r>
          </a:p>
        </p:txBody>
      </p:sp>
      <p:sp>
        <p:nvSpPr>
          <p:cNvPr id="4" name="Slide Number Placeholder 3">
            <a:extLst>
              <a:ext uri="{FF2B5EF4-FFF2-40B4-BE49-F238E27FC236}">
                <a16:creationId xmlns:a16="http://schemas.microsoft.com/office/drawing/2014/main" id="{D52BA5DF-71B6-0D44-AD3D-236873570037}"/>
              </a:ext>
            </a:extLst>
          </p:cNvPr>
          <p:cNvSpPr>
            <a:spLocks noGrp="1"/>
          </p:cNvSpPr>
          <p:nvPr>
            <p:ph type="sldNum" sz="quarter" idx="12"/>
          </p:nvPr>
        </p:nvSpPr>
        <p:spPr/>
        <p:txBody>
          <a:bodyPr/>
          <a:lstStyle/>
          <a:p>
            <a:pPr>
              <a:defRPr/>
            </a:pPr>
            <a:fld id="{A4C577E2-95DD-1F4B-A688-E8FB02007787}" type="slidenum">
              <a:rPr lang="de-DE" smtClean="0"/>
              <a:pPr>
                <a:defRPr/>
              </a:pPr>
              <a:t>22</a:t>
            </a:fld>
            <a:endParaRPr lang="de-DE"/>
          </a:p>
        </p:txBody>
      </p:sp>
    </p:spTree>
    <p:extLst>
      <p:ext uri="{BB962C8B-B14F-4D97-AF65-F5344CB8AC3E}">
        <p14:creationId xmlns:p14="http://schemas.microsoft.com/office/powerpoint/2010/main" val="34320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CD38-07D0-A34F-8E57-8564C7F16944}"/>
              </a:ext>
            </a:extLst>
          </p:cNvPr>
          <p:cNvSpPr>
            <a:spLocks noGrp="1"/>
          </p:cNvSpPr>
          <p:nvPr>
            <p:ph type="title"/>
          </p:nvPr>
        </p:nvSpPr>
        <p:spPr/>
        <p:txBody>
          <a:bodyPr/>
          <a:lstStyle/>
          <a:p>
            <a:r>
              <a:rPr lang="de-DE"/>
              <a:t>CALM</a:t>
            </a:r>
          </a:p>
        </p:txBody>
      </p:sp>
      <p:sp>
        <p:nvSpPr>
          <p:cNvPr id="3" name="Content Placeholder 2">
            <a:extLst>
              <a:ext uri="{FF2B5EF4-FFF2-40B4-BE49-F238E27FC236}">
                <a16:creationId xmlns:a16="http://schemas.microsoft.com/office/drawing/2014/main" id="{ED80674A-B767-D340-AC02-7A12160CBA5D}"/>
              </a:ext>
            </a:extLst>
          </p:cNvPr>
          <p:cNvSpPr>
            <a:spLocks noGrp="1"/>
          </p:cNvSpPr>
          <p:nvPr>
            <p:ph idx="1"/>
          </p:nvPr>
        </p:nvSpPr>
        <p:spPr/>
        <p:txBody>
          <a:bodyPr/>
          <a:lstStyle/>
          <a:p>
            <a:r>
              <a:rPr lang="de-DE" sz="2000" dirty="0"/>
              <a:t>Vermutung: Konsistenz und logische Monotonie</a:t>
            </a:r>
          </a:p>
          <a:p>
            <a:r>
              <a:rPr lang="de-DE" sz="2000" dirty="0"/>
              <a:t>LM =&gt; C. Monotone Logik erzeugt konsistente Ergebnisse unabhängig von der Reihenfolge der Nachrichtenübermittlung</a:t>
            </a:r>
          </a:p>
          <a:p>
            <a:pPr lvl="1"/>
            <a:r>
              <a:rPr lang="de-DE" sz="1800" dirty="0"/>
              <a:t>Beweis scheint recht einfach: Konstruktion </a:t>
            </a:r>
            <a:br>
              <a:rPr lang="de-DE" sz="1800" dirty="0"/>
            </a:br>
            <a:r>
              <a:rPr lang="de-DE" sz="1800" dirty="0"/>
              <a:t>über Pipeline-orientierte semi-naive Auswertung</a:t>
            </a:r>
          </a:p>
          <a:p>
            <a:r>
              <a:rPr lang="de-DE" sz="2000" dirty="0"/>
              <a:t>C =&gt; LM? Sind denn alle konsistenten Programme monoton? </a:t>
            </a:r>
            <a:br>
              <a:rPr lang="de-DE" sz="2000" dirty="0"/>
            </a:br>
            <a:r>
              <a:rPr lang="de-DE" sz="2000" dirty="0"/>
              <a:t>Nun, jedenfalls nicht auf den ersten Blick</a:t>
            </a:r>
          </a:p>
          <a:p>
            <a:r>
              <a:rPr lang="de-DE" sz="2000" dirty="0"/>
              <a:t>LM + Koordination =&gt; C. Wenn wir an den Schichtungsgrenzen eines verteilten Datalog-Programms Koordination einführen, erhalten wir ein ordnungsunempfindliches Programm</a:t>
            </a:r>
          </a:p>
          <a:p>
            <a:r>
              <a:rPr lang="de-DE" sz="2000" dirty="0"/>
              <a:t>Wir können LM syntaktisch prüfen! </a:t>
            </a:r>
            <a:br>
              <a:rPr lang="de-DE" sz="2000" dirty="0"/>
            </a:br>
            <a:r>
              <a:rPr lang="de-DE" sz="2000" dirty="0"/>
              <a:t>(Nun ja, wir können es konservativ prüfen)</a:t>
            </a:r>
          </a:p>
        </p:txBody>
      </p:sp>
      <p:sp>
        <p:nvSpPr>
          <p:cNvPr id="4" name="Slide Number Placeholder 3">
            <a:extLst>
              <a:ext uri="{FF2B5EF4-FFF2-40B4-BE49-F238E27FC236}">
                <a16:creationId xmlns:a16="http://schemas.microsoft.com/office/drawing/2014/main" id="{3A7BDE69-7B07-3647-A553-89B2E4C434EE}"/>
              </a:ext>
            </a:extLst>
          </p:cNvPr>
          <p:cNvSpPr>
            <a:spLocks noGrp="1"/>
          </p:cNvSpPr>
          <p:nvPr>
            <p:ph type="sldNum" sz="quarter" idx="12"/>
          </p:nvPr>
        </p:nvSpPr>
        <p:spPr/>
        <p:txBody>
          <a:bodyPr/>
          <a:lstStyle/>
          <a:p>
            <a:pPr>
              <a:defRPr/>
            </a:pPr>
            <a:fld id="{A4C577E2-95DD-1F4B-A688-E8FB02007787}" type="slidenum">
              <a:rPr lang="de-DE" smtClean="0"/>
              <a:pPr>
                <a:defRPr/>
              </a:pPr>
              <a:t>23</a:t>
            </a:fld>
            <a:endParaRPr lang="de-DE"/>
          </a:p>
        </p:txBody>
      </p:sp>
      <p:sp>
        <p:nvSpPr>
          <p:cNvPr id="5" name="Rectangle 4">
            <a:extLst>
              <a:ext uri="{FF2B5EF4-FFF2-40B4-BE49-F238E27FC236}">
                <a16:creationId xmlns:a16="http://schemas.microsoft.com/office/drawing/2014/main" id="{C46DAF03-B059-9D4F-A03B-310BDE3CC983}"/>
              </a:ext>
            </a:extLst>
          </p:cNvPr>
          <p:cNvSpPr/>
          <p:nvPr/>
        </p:nvSpPr>
        <p:spPr>
          <a:xfrm>
            <a:off x="3059832" y="5951319"/>
            <a:ext cx="3456384" cy="646331"/>
          </a:xfrm>
          <a:prstGeom prst="rect">
            <a:avLst/>
          </a:prstGeom>
        </p:spPr>
        <p:txBody>
          <a:bodyPr wrap="square">
            <a:spAutoFit/>
          </a:bodyPr>
          <a:lstStyle/>
          <a:p>
            <a:r>
              <a:rPr lang="de-DE" sz="1200">
                <a:solidFill>
                  <a:srgbClr val="0B05FF"/>
                </a:solidFill>
              </a:rPr>
              <a:t>Alvaro, P., Conway, N., Hellerstein, J.M., &amp; Marczak, W.R.. Consistency Analysis in Bloom: a CALM and Collected Approach. CIDR. </a:t>
            </a:r>
            <a:r>
              <a:rPr lang="de-DE" sz="1200" b="1">
                <a:solidFill>
                  <a:srgbClr val="FF0000"/>
                </a:solidFill>
              </a:rPr>
              <a:t>2011</a:t>
            </a:r>
            <a:r>
              <a:rPr lang="de-DE" sz="1200">
                <a:solidFill>
                  <a:srgbClr val="0B05FF"/>
                </a:solidFill>
              </a:rPr>
              <a:t>.</a:t>
            </a:r>
          </a:p>
        </p:txBody>
      </p:sp>
      <p:sp>
        <p:nvSpPr>
          <p:cNvPr id="6" name="Rectangle 5">
            <a:extLst>
              <a:ext uri="{FF2B5EF4-FFF2-40B4-BE49-F238E27FC236}">
                <a16:creationId xmlns:a16="http://schemas.microsoft.com/office/drawing/2014/main" id="{FB99B4B7-D603-A243-9463-036B27130F6D}"/>
              </a:ext>
            </a:extLst>
          </p:cNvPr>
          <p:cNvSpPr/>
          <p:nvPr/>
        </p:nvSpPr>
        <p:spPr>
          <a:xfrm>
            <a:off x="3419872" y="6618618"/>
            <a:ext cx="2350323" cy="276999"/>
          </a:xfrm>
          <a:prstGeom prst="rect">
            <a:avLst/>
          </a:prstGeom>
        </p:spPr>
        <p:txBody>
          <a:bodyPr wrap="none">
            <a:spAutoFit/>
          </a:bodyPr>
          <a:lstStyle/>
          <a:p>
            <a:r>
              <a:rPr lang="de-DE" sz="1200">
                <a:solidFill>
                  <a:schemeClr val="bg1"/>
                </a:solidFill>
              </a:rPr>
              <a:t>http://programthecloud.github.io</a:t>
            </a:r>
          </a:p>
        </p:txBody>
      </p:sp>
    </p:spTree>
    <p:extLst>
      <p:ext uri="{BB962C8B-B14F-4D97-AF65-F5344CB8AC3E}">
        <p14:creationId xmlns:p14="http://schemas.microsoft.com/office/powerpoint/2010/main" val="12374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5D97-AC7B-9843-9CC2-C0EF8D1E1F68}"/>
              </a:ext>
            </a:extLst>
          </p:cNvPr>
          <p:cNvSpPr>
            <a:spLocks noGrp="1"/>
          </p:cNvSpPr>
          <p:nvPr>
            <p:ph type="title"/>
          </p:nvPr>
        </p:nvSpPr>
        <p:spPr/>
        <p:txBody>
          <a:bodyPr/>
          <a:lstStyle/>
          <a:p>
            <a:r>
              <a:rPr lang="de-DE"/>
              <a:t>CRON</a:t>
            </a:r>
          </a:p>
        </p:txBody>
      </p:sp>
      <p:sp>
        <p:nvSpPr>
          <p:cNvPr id="3" name="Content Placeholder 2">
            <a:extLst>
              <a:ext uri="{FF2B5EF4-FFF2-40B4-BE49-F238E27FC236}">
                <a16:creationId xmlns:a16="http://schemas.microsoft.com/office/drawing/2014/main" id="{3526EA81-7DAE-6246-AD4C-F2D3BF4EB45B}"/>
              </a:ext>
            </a:extLst>
          </p:cNvPr>
          <p:cNvSpPr>
            <a:spLocks noGrp="1"/>
          </p:cNvSpPr>
          <p:nvPr>
            <p:ph idx="1"/>
          </p:nvPr>
        </p:nvSpPr>
        <p:spPr/>
        <p:txBody>
          <a:bodyPr/>
          <a:lstStyle/>
          <a:p>
            <a:r>
              <a:rPr lang="de-DE" sz="2400" dirty="0"/>
              <a:t>CRON-Hypothese: </a:t>
            </a:r>
          </a:p>
          <a:p>
            <a:pPr lvl="1"/>
            <a:r>
              <a:rPr lang="de-DE" sz="2200" dirty="0"/>
              <a:t>Kausalität nur für nicht-monotone Logik erforderlich</a:t>
            </a:r>
          </a:p>
          <a:p>
            <a:endParaRPr lang="de-DE" sz="2400" dirty="0"/>
          </a:p>
          <a:p>
            <a:r>
              <a:rPr lang="de-DE" sz="2400" dirty="0"/>
              <a:t>Ziemlich sichere Vermutung: </a:t>
            </a:r>
          </a:p>
          <a:p>
            <a:pPr lvl="1"/>
            <a:r>
              <a:rPr lang="de-DE" sz="2200" dirty="0"/>
              <a:t>Monotone Programme erfordern keine kausalen Ordnungen.</a:t>
            </a:r>
          </a:p>
          <a:p>
            <a:pPr lvl="1"/>
            <a:r>
              <a:rPr lang="de-DE" sz="2200" dirty="0"/>
              <a:t>Bewiesen von </a:t>
            </a:r>
            <a:r>
              <a:rPr lang="de-DE" sz="2200" dirty="0" err="1"/>
              <a:t>Ameloot</a:t>
            </a:r>
            <a:r>
              <a:rPr lang="de-DE" sz="2200" dirty="0"/>
              <a:t> und Van den </a:t>
            </a:r>
            <a:r>
              <a:rPr lang="de-DE" sz="2200" dirty="0" err="1"/>
              <a:t>Bussche</a:t>
            </a:r>
            <a:endParaRPr lang="de-DE" sz="2200" dirty="0"/>
          </a:p>
          <a:p>
            <a:endParaRPr lang="de-DE" sz="2400" dirty="0"/>
          </a:p>
          <a:p>
            <a:r>
              <a:rPr lang="de-DE" sz="2400" dirty="0"/>
              <a:t>Vermutung: </a:t>
            </a:r>
          </a:p>
          <a:p>
            <a:pPr lvl="1"/>
            <a:r>
              <a:rPr lang="de-DE" sz="2200" dirty="0"/>
              <a:t>Nicht-monotone Programme erfordern kausale Ordnungen</a:t>
            </a:r>
          </a:p>
          <a:p>
            <a:pPr lvl="1"/>
            <a:r>
              <a:rPr lang="de-DE" sz="2200" dirty="0"/>
              <a:t>Oder äquivalent: "Jedes Programm, das Nicht-Kausalität toleriert, ist äquivalent zu einem positiven Programm"</a:t>
            </a:r>
          </a:p>
          <a:p>
            <a:pPr lvl="1"/>
            <a:r>
              <a:rPr lang="de-DE" sz="2200" dirty="0"/>
              <a:t>Widerlegt von </a:t>
            </a:r>
            <a:r>
              <a:rPr lang="de-DE" sz="2200" dirty="0" err="1"/>
              <a:t>Ameloot</a:t>
            </a:r>
            <a:r>
              <a:rPr lang="de-DE" sz="2200" dirty="0"/>
              <a:t> und Van den </a:t>
            </a:r>
            <a:r>
              <a:rPr lang="de-DE" sz="2200" dirty="0" err="1"/>
              <a:t>Bussche</a:t>
            </a:r>
            <a:endParaRPr lang="de-DE" sz="2000" dirty="0"/>
          </a:p>
        </p:txBody>
      </p:sp>
      <p:sp>
        <p:nvSpPr>
          <p:cNvPr id="4" name="Slide Number Placeholder 3">
            <a:extLst>
              <a:ext uri="{FF2B5EF4-FFF2-40B4-BE49-F238E27FC236}">
                <a16:creationId xmlns:a16="http://schemas.microsoft.com/office/drawing/2014/main" id="{BFA303C8-9EC0-334F-BC14-E644A94A3205}"/>
              </a:ext>
            </a:extLst>
          </p:cNvPr>
          <p:cNvSpPr>
            <a:spLocks noGrp="1"/>
          </p:cNvSpPr>
          <p:nvPr>
            <p:ph type="sldNum" sz="quarter" idx="12"/>
          </p:nvPr>
        </p:nvSpPr>
        <p:spPr/>
        <p:txBody>
          <a:bodyPr/>
          <a:lstStyle/>
          <a:p>
            <a:pPr>
              <a:defRPr/>
            </a:pPr>
            <a:fld id="{A4C577E2-95DD-1F4B-A688-E8FB02007787}" type="slidenum">
              <a:rPr lang="de-DE" smtClean="0"/>
              <a:pPr>
                <a:defRPr/>
              </a:pPr>
              <a:t>24</a:t>
            </a:fld>
            <a:endParaRPr lang="de-DE"/>
          </a:p>
        </p:txBody>
      </p:sp>
      <p:sp>
        <p:nvSpPr>
          <p:cNvPr id="5" name="Rectangle 4">
            <a:extLst>
              <a:ext uri="{FF2B5EF4-FFF2-40B4-BE49-F238E27FC236}">
                <a16:creationId xmlns:a16="http://schemas.microsoft.com/office/drawing/2014/main" id="{123F9B6A-745C-AC4B-AC54-0AAA8A45FFC0}"/>
              </a:ext>
            </a:extLst>
          </p:cNvPr>
          <p:cNvSpPr/>
          <p:nvPr/>
        </p:nvSpPr>
        <p:spPr>
          <a:xfrm>
            <a:off x="3419872" y="6618618"/>
            <a:ext cx="2350323" cy="276999"/>
          </a:xfrm>
          <a:prstGeom prst="rect">
            <a:avLst/>
          </a:prstGeom>
        </p:spPr>
        <p:txBody>
          <a:bodyPr wrap="none">
            <a:spAutoFit/>
          </a:bodyPr>
          <a:lstStyle/>
          <a:p>
            <a:r>
              <a:rPr lang="de-DE" sz="1200">
                <a:solidFill>
                  <a:schemeClr val="bg1"/>
                </a:solidFill>
              </a:rPr>
              <a:t>http://programthecloud.github.io</a:t>
            </a:r>
          </a:p>
        </p:txBody>
      </p:sp>
    </p:spTree>
    <p:extLst>
      <p:ext uri="{BB962C8B-B14F-4D97-AF65-F5344CB8AC3E}">
        <p14:creationId xmlns:p14="http://schemas.microsoft.com/office/powerpoint/2010/main" val="173626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E114-3093-DC46-8C86-0CDC3ED4FDD8}"/>
              </a:ext>
            </a:extLst>
          </p:cNvPr>
          <p:cNvSpPr>
            <a:spLocks noGrp="1"/>
          </p:cNvSpPr>
          <p:nvPr>
            <p:ph type="title"/>
          </p:nvPr>
        </p:nvSpPr>
        <p:spPr/>
        <p:txBody>
          <a:bodyPr/>
          <a:lstStyle/>
          <a:p>
            <a:r>
              <a:rPr lang="de-DE" sz="2800"/>
              <a:t>Bloom, CALM, CRON</a:t>
            </a:r>
          </a:p>
        </p:txBody>
      </p:sp>
      <p:sp>
        <p:nvSpPr>
          <p:cNvPr id="3" name="Content Placeholder 2">
            <a:extLst>
              <a:ext uri="{FF2B5EF4-FFF2-40B4-BE49-F238E27FC236}">
                <a16:creationId xmlns:a16="http://schemas.microsoft.com/office/drawing/2014/main" id="{5C3E3FAC-4F7E-E14D-9EA4-4D6432A3FD3E}"/>
              </a:ext>
            </a:extLst>
          </p:cNvPr>
          <p:cNvSpPr>
            <a:spLocks noGrp="1"/>
          </p:cNvSpPr>
          <p:nvPr>
            <p:ph idx="1"/>
          </p:nvPr>
        </p:nvSpPr>
        <p:spPr/>
        <p:txBody>
          <a:bodyPr/>
          <a:lstStyle/>
          <a:p>
            <a:r>
              <a:rPr lang="de-DE" sz="1600" dirty="0">
                <a:solidFill>
                  <a:srgbClr val="0B05FF"/>
                </a:solidFill>
              </a:rPr>
              <a:t>Komplexität ignorieren</a:t>
            </a:r>
            <a:r>
              <a:rPr lang="de-DE" sz="1600" dirty="0"/>
              <a:t>: Angenommen, ich ignoriere die Probleme der Gleichzeitigkeit und des Ausfalls. Was ist das Schlimmste, was passieren kann?</a:t>
            </a:r>
          </a:p>
          <a:p>
            <a:pPr lvl="1"/>
            <a:r>
              <a:rPr lang="de-DE" sz="1400" dirty="0">
                <a:solidFill>
                  <a:srgbClr val="0B05FF"/>
                </a:solidFill>
              </a:rPr>
              <a:t>Antwort</a:t>
            </a:r>
            <a:r>
              <a:rPr lang="de-DE" sz="1400" dirty="0"/>
              <a:t>: Sowieso kein Problem, wenn Ihr Programm monoton ist. Wir können aber auch automatisch Koordination in ein Benutzerprogramm injizieren, das nicht monoton ist. Oder wir können die potenziell nicht monotonen "Ordnungspunkte" identifizieren, und Sie können Ihr Programm so erweitern, dass es diesen "Makel" trägt, wenn Sie möchten.</a:t>
            </a:r>
          </a:p>
          <a:p>
            <a:pPr lvl="1"/>
            <a:endParaRPr lang="de-DE" sz="1400" dirty="0"/>
          </a:p>
          <a:p>
            <a:r>
              <a:rPr lang="de-DE" sz="1600" dirty="0">
                <a:solidFill>
                  <a:srgbClr val="0B05FF"/>
                </a:solidFill>
              </a:rPr>
              <a:t>Vermeiden von Komplexität</a:t>
            </a:r>
            <a:r>
              <a:rPr lang="de-DE" sz="1600" dirty="0"/>
              <a:t>: Kann ich meine Programme so umschreiben, dass die Notwendigkeit der Koordination vermieden wird? Immer?</a:t>
            </a:r>
          </a:p>
          <a:p>
            <a:pPr lvl="1"/>
            <a:r>
              <a:rPr lang="de-DE" sz="1400" dirty="0">
                <a:solidFill>
                  <a:srgbClr val="0B05FF"/>
                </a:solidFill>
              </a:rPr>
              <a:t>Antwort</a:t>
            </a:r>
            <a:r>
              <a:rPr lang="de-DE" sz="1400" dirty="0"/>
              <a:t>: Ja: Es scheint, dass wir theoretisch keine dieser Techniken für irgendwelche </a:t>
            </a:r>
            <a:r>
              <a:rPr lang="de-DE" sz="1400" dirty="0" err="1"/>
              <a:t>polynomialzeitlichen</a:t>
            </a:r>
            <a:r>
              <a:rPr lang="de-DE" sz="1400" dirty="0"/>
              <a:t> (d.h. vernünftigen) Aufgaben brauchen sollten. Offene Frage, ob das praktisch ist.</a:t>
            </a:r>
          </a:p>
          <a:p>
            <a:pPr lvl="1"/>
            <a:endParaRPr lang="de-DE" sz="1400" dirty="0"/>
          </a:p>
          <a:p>
            <a:r>
              <a:rPr lang="de-DE" sz="1600" dirty="0">
                <a:solidFill>
                  <a:srgbClr val="0B05FF"/>
                </a:solidFill>
              </a:rPr>
              <a:t>Einkapselnde Komplexität</a:t>
            </a:r>
            <a:r>
              <a:rPr lang="de-DE" sz="1600" dirty="0"/>
              <a:t>: Kann ich meine Probleme mit verteilten Systemen einmal in einer wiederverwendbaren Bibliothek lösen und die Komplexität verstecken?</a:t>
            </a:r>
          </a:p>
          <a:p>
            <a:pPr lvl="1"/>
            <a:r>
              <a:rPr lang="de-DE" sz="1400" dirty="0">
                <a:solidFill>
                  <a:srgbClr val="0B05FF"/>
                </a:solidFill>
              </a:rPr>
              <a:t>Antwort</a:t>
            </a:r>
            <a:r>
              <a:rPr lang="de-DE" sz="1400" dirty="0"/>
              <a:t>: Man kann garantieren, dass ein Modul all seine Nicht-Monotonie mit irgendeinem Koordinationsprotokoll schützt. Auf ähnliche Weise können Sie eine Art Koordinationsdienst bauen und sich auf diesen verlassen, wenn Sie ihn intelligent aufrufen.</a:t>
            </a:r>
          </a:p>
        </p:txBody>
      </p:sp>
      <p:sp>
        <p:nvSpPr>
          <p:cNvPr id="4" name="Slide Number Placeholder 3">
            <a:extLst>
              <a:ext uri="{FF2B5EF4-FFF2-40B4-BE49-F238E27FC236}">
                <a16:creationId xmlns:a16="http://schemas.microsoft.com/office/drawing/2014/main" id="{9FDA8F4A-BFC1-9D4C-B94B-63759C877484}"/>
              </a:ext>
            </a:extLst>
          </p:cNvPr>
          <p:cNvSpPr>
            <a:spLocks noGrp="1"/>
          </p:cNvSpPr>
          <p:nvPr>
            <p:ph type="sldNum" sz="quarter" idx="12"/>
          </p:nvPr>
        </p:nvSpPr>
        <p:spPr/>
        <p:txBody>
          <a:bodyPr/>
          <a:lstStyle/>
          <a:p>
            <a:pPr>
              <a:defRPr/>
            </a:pPr>
            <a:fld id="{A4C577E2-95DD-1F4B-A688-E8FB02007787}" type="slidenum">
              <a:rPr lang="de-DE" sz="1050" smtClean="0"/>
              <a:pPr>
                <a:defRPr/>
              </a:pPr>
              <a:t>25</a:t>
            </a:fld>
            <a:endParaRPr lang="de-DE" sz="1050"/>
          </a:p>
        </p:txBody>
      </p:sp>
      <p:sp>
        <p:nvSpPr>
          <p:cNvPr id="5" name="Rectangle 4">
            <a:extLst>
              <a:ext uri="{FF2B5EF4-FFF2-40B4-BE49-F238E27FC236}">
                <a16:creationId xmlns:a16="http://schemas.microsoft.com/office/drawing/2014/main" id="{7145AB07-5B70-1341-9F55-89FE52ED7C72}"/>
              </a:ext>
            </a:extLst>
          </p:cNvPr>
          <p:cNvSpPr/>
          <p:nvPr/>
        </p:nvSpPr>
        <p:spPr>
          <a:xfrm>
            <a:off x="3059832" y="5849177"/>
            <a:ext cx="3312368" cy="738664"/>
          </a:xfrm>
          <a:prstGeom prst="rect">
            <a:avLst/>
          </a:prstGeom>
        </p:spPr>
        <p:txBody>
          <a:bodyPr wrap="square">
            <a:spAutoFit/>
          </a:bodyPr>
          <a:lstStyle/>
          <a:p>
            <a:r>
              <a:rPr lang="de-DE" sz="1050">
                <a:solidFill>
                  <a:srgbClr val="0B05FF"/>
                </a:solidFill>
              </a:rPr>
              <a:t>Hellerstein, Joseph &amp; Alvaro, Peter. Keeping</a:t>
            </a:r>
            <a:br>
              <a:rPr lang="de-DE" sz="1050">
                <a:solidFill>
                  <a:srgbClr val="0B05FF"/>
                </a:solidFill>
              </a:rPr>
            </a:br>
            <a:r>
              <a:rPr lang="de-DE" sz="1050">
                <a:solidFill>
                  <a:srgbClr val="0B05FF"/>
                </a:solidFill>
              </a:rPr>
              <a:t>CALM: When Distributed Consistency is Easy. Communications of the ACM, September 2020, Vol. 63 No. 9, pp. 72-81 </a:t>
            </a:r>
            <a:r>
              <a:rPr lang="de-DE" sz="1050" b="1">
                <a:solidFill>
                  <a:srgbClr val="FF0000"/>
                </a:solidFill>
              </a:rPr>
              <a:t>2020</a:t>
            </a:r>
            <a:r>
              <a:rPr lang="de-DE" sz="1050">
                <a:solidFill>
                  <a:srgbClr val="0B05FF"/>
                </a:solidFill>
              </a:rPr>
              <a:t>.</a:t>
            </a:r>
          </a:p>
        </p:txBody>
      </p:sp>
      <p:sp>
        <p:nvSpPr>
          <p:cNvPr id="6" name="Rectangle 5">
            <a:extLst>
              <a:ext uri="{FF2B5EF4-FFF2-40B4-BE49-F238E27FC236}">
                <a16:creationId xmlns:a16="http://schemas.microsoft.com/office/drawing/2014/main" id="{B204F992-412E-C644-BA60-C373DFB0EA12}"/>
              </a:ext>
            </a:extLst>
          </p:cNvPr>
          <p:cNvSpPr/>
          <p:nvPr/>
        </p:nvSpPr>
        <p:spPr>
          <a:xfrm>
            <a:off x="3419872" y="6618618"/>
            <a:ext cx="2162772" cy="261610"/>
          </a:xfrm>
          <a:prstGeom prst="rect">
            <a:avLst/>
          </a:prstGeom>
        </p:spPr>
        <p:txBody>
          <a:bodyPr wrap="none">
            <a:spAutoFit/>
          </a:bodyPr>
          <a:lstStyle/>
          <a:p>
            <a:r>
              <a:rPr lang="de-DE" sz="1100">
                <a:solidFill>
                  <a:schemeClr val="bg1"/>
                </a:solidFill>
              </a:rPr>
              <a:t>http://programthecloud.github.io</a:t>
            </a:r>
          </a:p>
        </p:txBody>
      </p:sp>
    </p:spTree>
    <p:extLst>
      <p:ext uri="{BB962C8B-B14F-4D97-AF65-F5344CB8AC3E}">
        <p14:creationId xmlns:p14="http://schemas.microsoft.com/office/powerpoint/2010/main" val="221315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B8D3-9EF0-FE4B-9340-6D0A4AC18023}"/>
              </a:ext>
            </a:extLst>
          </p:cNvPr>
          <p:cNvSpPr>
            <a:spLocks noGrp="1"/>
          </p:cNvSpPr>
          <p:nvPr>
            <p:ph type="title"/>
          </p:nvPr>
        </p:nvSpPr>
        <p:spPr>
          <a:xfrm>
            <a:off x="468313" y="260350"/>
            <a:ext cx="8496300" cy="503238"/>
          </a:xfrm>
        </p:spPr>
        <p:txBody>
          <a:bodyPr/>
          <a:lstStyle/>
          <a:p>
            <a:r>
              <a:rPr lang="en-DE" dirty="0"/>
              <a:t>Überwindung der imperativen Programmierung</a:t>
            </a:r>
          </a:p>
        </p:txBody>
      </p:sp>
      <p:sp>
        <p:nvSpPr>
          <p:cNvPr id="3" name="Content Placeholder 2">
            <a:extLst>
              <a:ext uri="{FF2B5EF4-FFF2-40B4-BE49-F238E27FC236}">
                <a16:creationId xmlns:a16="http://schemas.microsoft.com/office/drawing/2014/main" id="{A732DEB6-CDCE-7141-9B7A-EDA2918EFD46}"/>
              </a:ext>
            </a:extLst>
          </p:cNvPr>
          <p:cNvSpPr>
            <a:spLocks noGrp="1"/>
          </p:cNvSpPr>
          <p:nvPr>
            <p:ph idx="1"/>
          </p:nvPr>
        </p:nvSpPr>
        <p:spPr>
          <a:xfrm>
            <a:off x="457200" y="1124421"/>
            <a:ext cx="8229600" cy="4968875"/>
          </a:xfrm>
        </p:spPr>
        <p:txBody>
          <a:bodyPr/>
          <a:lstStyle/>
          <a:p>
            <a:r>
              <a:rPr lang="en-DE" dirty="0"/>
              <a:t>Koordination ist das letzte wirklich teure Gut</a:t>
            </a:r>
          </a:p>
          <a:p>
            <a:pPr lvl="1"/>
            <a:r>
              <a:rPr lang="en-DE" sz="2000" dirty="0"/>
              <a:t>Anwendungsprogrammierung baut auf</a:t>
            </a:r>
            <a:br>
              <a:rPr lang="en-DE" sz="2000" dirty="0"/>
            </a:br>
            <a:r>
              <a:rPr lang="en-DE" sz="2000" dirty="0"/>
              <a:t>mutierbarem Zustand und geordneten Strukturen</a:t>
            </a:r>
          </a:p>
          <a:p>
            <a:pPr lvl="1"/>
            <a:r>
              <a:rPr lang="en-DE" sz="2000" dirty="0"/>
              <a:t>Nicht sehr gut für Cloud-Architekturen geeignet</a:t>
            </a:r>
          </a:p>
          <a:p>
            <a:pPr lvl="1"/>
            <a:r>
              <a:rPr lang="en-DE" sz="2000" dirty="0"/>
              <a:t>Sperren und Kommunikation verlangsamen Berechnungen</a:t>
            </a:r>
          </a:p>
          <a:p>
            <a:r>
              <a:rPr lang="en-DE" dirty="0"/>
              <a:t>Wie kann man Koordination vermeiden, ohne Inkonsistenzen zu erzeugen?</a:t>
            </a:r>
          </a:p>
          <a:p>
            <a:pPr lvl="1"/>
            <a:r>
              <a:rPr lang="en-DE" sz="2000" dirty="0"/>
              <a:t>Geht nicht mit klassischen Read/Write-Betrachtungen (Transaktionen)</a:t>
            </a:r>
          </a:p>
          <a:p>
            <a:pPr lvl="1"/>
            <a:r>
              <a:rPr lang="en-DE" sz="2000" dirty="0"/>
              <a:t>Vermeidung auf Applikationsebene mit neuen Programmiertechniken (implizites strat. Datalog)</a:t>
            </a:r>
          </a:p>
          <a:p>
            <a:pPr lvl="2"/>
            <a:r>
              <a:rPr lang="en-DE" sz="2000" dirty="0"/>
              <a:t>Z.B. Bloom </a:t>
            </a:r>
            <a:r>
              <a:rPr lang="en-US" sz="2000" dirty="0">
                <a:hlinkClick r:id="rId2"/>
              </a:rPr>
              <a:t>http://bloom-lang.net</a:t>
            </a:r>
            <a:r>
              <a:rPr lang="en-US" sz="2000" dirty="0"/>
              <a:t> </a:t>
            </a:r>
            <a:endParaRPr lang="en-DE" sz="2000" dirty="0"/>
          </a:p>
        </p:txBody>
      </p:sp>
      <p:sp>
        <p:nvSpPr>
          <p:cNvPr id="4" name="Slide Number Placeholder 3">
            <a:extLst>
              <a:ext uri="{FF2B5EF4-FFF2-40B4-BE49-F238E27FC236}">
                <a16:creationId xmlns:a16="http://schemas.microsoft.com/office/drawing/2014/main" id="{8CB23AD0-EB60-8544-B013-5014AA547934}"/>
              </a:ext>
            </a:extLst>
          </p:cNvPr>
          <p:cNvSpPr>
            <a:spLocks noGrp="1"/>
          </p:cNvSpPr>
          <p:nvPr>
            <p:ph type="sldNum" sz="quarter" idx="12"/>
          </p:nvPr>
        </p:nvSpPr>
        <p:spPr/>
        <p:txBody>
          <a:bodyPr/>
          <a:lstStyle/>
          <a:p>
            <a:pPr>
              <a:defRPr/>
            </a:pPr>
            <a:fld id="{A4C577E2-95DD-1F4B-A688-E8FB02007787}" type="slidenum">
              <a:rPr lang="de-DE" smtClean="0"/>
              <a:pPr>
                <a:defRPr/>
              </a:pPr>
              <a:t>26</a:t>
            </a:fld>
            <a:endParaRPr lang="de-DE"/>
          </a:p>
        </p:txBody>
      </p:sp>
    </p:spTree>
    <p:extLst>
      <p:ext uri="{BB962C8B-B14F-4D97-AF65-F5344CB8AC3E}">
        <p14:creationId xmlns:p14="http://schemas.microsoft.com/office/powerpoint/2010/main" val="2210397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6712" y="-9128"/>
            <a:ext cx="12208227" cy="6867128"/>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27</a:t>
            </a:fld>
            <a:endParaRPr lang="de-DE"/>
          </a:p>
        </p:txBody>
      </p:sp>
      <p:sp>
        <p:nvSpPr>
          <p:cNvPr id="7" name="Textfeld 6"/>
          <p:cNvSpPr txBox="1"/>
          <p:nvPr/>
        </p:nvSpPr>
        <p:spPr>
          <a:xfrm>
            <a:off x="0" y="5595122"/>
            <a:ext cx="9144000" cy="646331"/>
          </a:xfrm>
          <a:prstGeom prst="rect">
            <a:avLst/>
          </a:prstGeom>
          <a:solidFill>
            <a:schemeClr val="bg1">
              <a:alpha val="48000"/>
            </a:schemeClr>
          </a:solidFill>
        </p:spPr>
        <p:txBody>
          <a:bodyPr>
            <a:spAutoFit/>
          </a:bodyPr>
          <a:lstStyle/>
          <a:p>
            <a:pPr algn="ctr">
              <a:defRPr/>
            </a:pPr>
            <a:r>
              <a:rPr lang="de-DE" sz="3600" b="1" dirty="0" err="1">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Blockchain</a:t>
            </a:r>
            <a:r>
              <a:rPr lang="de-DE" sz="36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-Datenmanagement</a:t>
            </a:r>
          </a:p>
        </p:txBody>
      </p:sp>
      <p:sp>
        <p:nvSpPr>
          <p:cNvPr id="3" name="TextBox 2">
            <a:extLst>
              <a:ext uri="{FF2B5EF4-FFF2-40B4-BE49-F238E27FC236}">
                <a16:creationId xmlns:a16="http://schemas.microsoft.com/office/drawing/2014/main" id="{3407E005-CEBC-104C-AAB2-8FA4252C5641}"/>
              </a:ext>
            </a:extLst>
          </p:cNvPr>
          <p:cNvSpPr txBox="1"/>
          <p:nvPr/>
        </p:nvSpPr>
        <p:spPr>
          <a:xfrm>
            <a:off x="7598229" y="7674429"/>
            <a:ext cx="184731" cy="369332"/>
          </a:xfrm>
          <a:prstGeom prst="rect">
            <a:avLst/>
          </a:prstGeom>
          <a:noFill/>
        </p:spPr>
        <p:txBody>
          <a:bodyPr wrap="none" rtlCol="0">
            <a:spAutoFit/>
          </a:bodyPr>
          <a:lstStyle/>
          <a:p>
            <a:endParaRPr lang="en-DE" dirty="0"/>
          </a:p>
        </p:txBody>
      </p:sp>
    </p:spTree>
    <p:extLst>
      <p:ext uri="{BB962C8B-B14F-4D97-AF65-F5344CB8AC3E}">
        <p14:creationId xmlns:p14="http://schemas.microsoft.com/office/powerpoint/2010/main" val="245936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Danksagung</a:t>
            </a:r>
          </a:p>
        </p:txBody>
      </p:sp>
      <p:sp>
        <p:nvSpPr>
          <p:cNvPr id="3" name="Content Placeholder 2"/>
          <p:cNvSpPr>
            <a:spLocks noGrp="1"/>
          </p:cNvSpPr>
          <p:nvPr>
            <p:ph idx="1"/>
          </p:nvPr>
        </p:nvSpPr>
        <p:spPr/>
        <p:txBody>
          <a:bodyPr/>
          <a:lstStyle/>
          <a:p>
            <a:r>
              <a:rPr lang="de-DE" dirty="0" err="1"/>
              <a:t>Blockchain</a:t>
            </a:r>
            <a:r>
              <a:rPr lang="de-DE" dirty="0"/>
              <a:t>-Präsentationen in Zusammenarbeit mit Dennis Heinrich (IFIS)</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28</a:t>
            </a:fld>
            <a:endParaRPr lang="de-DE"/>
          </a:p>
        </p:txBody>
      </p:sp>
    </p:spTree>
    <p:extLst>
      <p:ext uri="{BB962C8B-B14F-4D97-AF65-F5344CB8AC3E}">
        <p14:creationId xmlns:p14="http://schemas.microsoft.com/office/powerpoint/2010/main" val="591081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p:cNvSpPr/>
          <p:nvPr/>
        </p:nvSpPr>
        <p:spPr>
          <a:xfrm>
            <a:off x="451401" y="5733256"/>
            <a:ext cx="8297063" cy="504056"/>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de-DE" b="1" dirty="0"/>
              <a:t>Ziel</a:t>
            </a:r>
            <a:r>
              <a:rPr lang="de-DE" dirty="0"/>
              <a:t>: </a:t>
            </a:r>
            <a:r>
              <a:rPr lang="de-DE" b="1" dirty="0"/>
              <a:t>Konsistente</a:t>
            </a:r>
            <a:r>
              <a:rPr lang="de-DE" dirty="0"/>
              <a:t> und </a:t>
            </a:r>
            <a:r>
              <a:rPr lang="de-DE" b="1" dirty="0"/>
              <a:t>nachvollziehbare</a:t>
            </a:r>
            <a:r>
              <a:rPr lang="de-DE" dirty="0"/>
              <a:t> Speicherung der Erweiterung von Daten!</a:t>
            </a:r>
          </a:p>
          <a:p>
            <a:pPr algn="ctr"/>
            <a:endParaRPr lang="de-DE" dirty="0"/>
          </a:p>
        </p:txBody>
      </p:sp>
      <p:sp>
        <p:nvSpPr>
          <p:cNvPr id="4" name="Textfeld 3"/>
          <p:cNvSpPr txBox="1"/>
          <p:nvPr/>
        </p:nvSpPr>
        <p:spPr>
          <a:xfrm>
            <a:off x="395536" y="252043"/>
            <a:ext cx="4340034" cy="584775"/>
          </a:xfrm>
          <a:prstGeom prst="rect">
            <a:avLst/>
          </a:prstGeom>
          <a:noFill/>
        </p:spPr>
        <p:txBody>
          <a:bodyPr wrap="none" rtlCol="0">
            <a:spAutoFit/>
          </a:bodyPr>
          <a:lstStyle/>
          <a:p>
            <a:r>
              <a:rPr lang="de-DE" sz="3200" dirty="0"/>
              <a:t>Was ist eine </a:t>
            </a:r>
            <a:r>
              <a:rPr lang="de-DE" sz="3200" dirty="0" err="1"/>
              <a:t>Blockchain</a:t>
            </a:r>
            <a:r>
              <a:rPr lang="de-DE" sz="3200" dirty="0"/>
              <a:t>?</a:t>
            </a:r>
          </a:p>
        </p:txBody>
      </p:sp>
      <p:sp>
        <p:nvSpPr>
          <p:cNvPr id="5" name="Rechteck 4"/>
          <p:cNvSpPr/>
          <p:nvPr/>
        </p:nvSpPr>
        <p:spPr>
          <a:xfrm>
            <a:off x="6228184" y="1700808"/>
            <a:ext cx="2088232"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A</a:t>
            </a:r>
          </a:p>
        </p:txBody>
      </p:sp>
      <p:sp>
        <p:nvSpPr>
          <p:cNvPr id="6" name="Rechteck 5"/>
          <p:cNvSpPr/>
          <p:nvPr/>
        </p:nvSpPr>
        <p:spPr>
          <a:xfrm>
            <a:off x="6228184" y="2924944"/>
            <a:ext cx="2088232"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B</a:t>
            </a:r>
          </a:p>
        </p:txBody>
      </p:sp>
      <p:sp>
        <p:nvSpPr>
          <p:cNvPr id="7" name="Rechteck 6"/>
          <p:cNvSpPr/>
          <p:nvPr/>
        </p:nvSpPr>
        <p:spPr>
          <a:xfrm>
            <a:off x="6228184" y="4149080"/>
            <a:ext cx="2088232"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C</a:t>
            </a:r>
          </a:p>
        </p:txBody>
      </p:sp>
      <p:cxnSp>
        <p:nvCxnSpPr>
          <p:cNvPr id="9" name="Gerade Verbindung mit Pfeil 8"/>
          <p:cNvCxnSpPr>
            <a:stCxn id="5" idx="2"/>
            <a:endCxn id="6" idx="0"/>
          </p:cNvCxnSpPr>
          <p:nvPr/>
        </p:nvCxnSpPr>
        <p:spPr>
          <a:xfrm>
            <a:off x="7272300" y="2564904"/>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Gerade Verbindung mit Pfeil 9"/>
          <p:cNvCxnSpPr>
            <a:stCxn id="6" idx="2"/>
            <a:endCxn id="7" idx="0"/>
          </p:cNvCxnSpPr>
          <p:nvPr/>
        </p:nvCxnSpPr>
        <p:spPr>
          <a:xfrm>
            <a:off x="7272300" y="3789040"/>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feld 12"/>
          <p:cNvSpPr txBox="1"/>
          <p:nvPr/>
        </p:nvSpPr>
        <p:spPr>
          <a:xfrm>
            <a:off x="539552" y="1124744"/>
            <a:ext cx="6639959" cy="461665"/>
          </a:xfrm>
          <a:prstGeom prst="rect">
            <a:avLst/>
          </a:prstGeom>
          <a:noFill/>
        </p:spPr>
        <p:txBody>
          <a:bodyPr wrap="none" rtlCol="0">
            <a:spAutoFit/>
          </a:bodyPr>
          <a:lstStyle/>
          <a:p>
            <a:r>
              <a:rPr lang="de-DE" sz="2400" dirty="0"/>
              <a:t>Wie der Name schon sagt, eine </a:t>
            </a:r>
            <a:r>
              <a:rPr lang="de-DE" sz="2400" b="1" dirty="0"/>
              <a:t>Kette</a:t>
            </a:r>
            <a:r>
              <a:rPr lang="de-DE" sz="2400" dirty="0"/>
              <a:t> von </a:t>
            </a:r>
            <a:r>
              <a:rPr lang="de-DE" sz="2400" b="1" dirty="0"/>
              <a:t>Blöcken</a:t>
            </a:r>
          </a:p>
        </p:txBody>
      </p:sp>
      <p:sp>
        <p:nvSpPr>
          <p:cNvPr id="14" name="Textfeld 13"/>
          <p:cNvSpPr txBox="1"/>
          <p:nvPr/>
        </p:nvSpPr>
        <p:spPr>
          <a:xfrm>
            <a:off x="571302" y="1796475"/>
            <a:ext cx="4532010" cy="3046988"/>
          </a:xfrm>
          <a:prstGeom prst="rect">
            <a:avLst/>
          </a:prstGeom>
          <a:noFill/>
        </p:spPr>
        <p:txBody>
          <a:bodyPr wrap="none" rtlCol="0">
            <a:spAutoFit/>
          </a:bodyPr>
          <a:lstStyle/>
          <a:p>
            <a:r>
              <a:rPr lang="de-DE" sz="2400" dirty="0"/>
              <a:t>Was enthalten die </a:t>
            </a:r>
            <a:r>
              <a:rPr lang="de-DE" sz="2400" b="1" dirty="0"/>
              <a:t>Blöcke</a:t>
            </a:r>
            <a:r>
              <a:rPr lang="de-DE" sz="2400" dirty="0"/>
              <a:t>?</a:t>
            </a:r>
          </a:p>
          <a:p>
            <a:pPr marL="285750" indent="-285750">
              <a:buFont typeface="Arial" panose="020B0604020202020204" pitchFamily="34" charset="0"/>
              <a:buChar char="•"/>
            </a:pPr>
            <a:r>
              <a:rPr lang="de-DE" sz="2400" dirty="0"/>
              <a:t>Prinzipiell alle möglichen Daten</a:t>
            </a:r>
          </a:p>
          <a:p>
            <a:pPr marL="742950" lvl="1" indent="-285750">
              <a:buFont typeface="Arial" panose="020B0604020202020204" pitchFamily="34" charset="0"/>
              <a:buChar char="•"/>
            </a:pPr>
            <a:r>
              <a:rPr lang="de-DE" sz="2400" dirty="0"/>
              <a:t>Währungen</a:t>
            </a:r>
          </a:p>
          <a:p>
            <a:pPr marL="742950" lvl="1" indent="-285750">
              <a:buFont typeface="Arial" panose="020B0604020202020204" pitchFamily="34" charset="0"/>
              <a:buChar char="•"/>
            </a:pPr>
            <a:r>
              <a:rPr lang="de-DE" sz="2400" dirty="0"/>
              <a:t>Verträge</a:t>
            </a:r>
          </a:p>
          <a:p>
            <a:pPr marL="742950" lvl="1" indent="-285750">
              <a:buFont typeface="Arial" panose="020B0604020202020204" pitchFamily="34" charset="0"/>
              <a:buChar char="•"/>
            </a:pPr>
            <a:r>
              <a:rPr lang="de-DE" sz="2400" dirty="0"/>
              <a:t>Grundbücher</a:t>
            </a:r>
          </a:p>
          <a:p>
            <a:pPr marL="742950" lvl="1" indent="-285750">
              <a:buFont typeface="Arial" panose="020B0604020202020204" pitchFamily="34" charset="0"/>
              <a:buChar char="•"/>
            </a:pPr>
            <a:r>
              <a:rPr lang="de-DE" sz="2400" dirty="0"/>
              <a:t>Wikipedia Einträge</a:t>
            </a:r>
          </a:p>
          <a:p>
            <a:pPr marL="742950" lvl="1" indent="-285750">
              <a:buFont typeface="Arial" panose="020B0604020202020204" pitchFamily="34" charset="0"/>
              <a:buChar char="•"/>
            </a:pPr>
            <a:r>
              <a:rPr lang="de-DE" sz="2400" dirty="0"/>
              <a:t>Stammbäume</a:t>
            </a:r>
          </a:p>
          <a:p>
            <a:pPr marL="742950" lvl="1" indent="-285750">
              <a:buFont typeface="Arial" panose="020B0604020202020204" pitchFamily="34" charset="0"/>
              <a:buChar char="•"/>
            </a:pPr>
            <a:endParaRPr lang="de-DE" sz="2400" dirty="0"/>
          </a:p>
        </p:txBody>
      </p:sp>
      <p:sp>
        <p:nvSpPr>
          <p:cNvPr id="15" name="Textfeld 14"/>
          <p:cNvSpPr txBox="1"/>
          <p:nvPr/>
        </p:nvSpPr>
        <p:spPr>
          <a:xfrm>
            <a:off x="584040" y="4686235"/>
            <a:ext cx="5873724" cy="830997"/>
          </a:xfrm>
          <a:prstGeom prst="rect">
            <a:avLst/>
          </a:prstGeom>
          <a:noFill/>
        </p:spPr>
        <p:txBody>
          <a:bodyPr wrap="none" rtlCol="0">
            <a:spAutoFit/>
          </a:bodyPr>
          <a:lstStyle/>
          <a:p>
            <a:r>
              <a:rPr lang="de-DE" sz="2400" dirty="0"/>
              <a:t>Was ist mit der </a:t>
            </a:r>
            <a:r>
              <a:rPr lang="de-DE" sz="2400" b="1" dirty="0"/>
              <a:t>Kette</a:t>
            </a:r>
            <a:r>
              <a:rPr lang="de-DE" sz="2400" dirty="0"/>
              <a:t>?</a:t>
            </a:r>
          </a:p>
          <a:p>
            <a:pPr marL="285750" indent="-285750">
              <a:buFont typeface="Arial" panose="020B0604020202020204" pitchFamily="34" charset="0"/>
              <a:buChar char="•"/>
            </a:pPr>
            <a:r>
              <a:rPr lang="de-DE" sz="2400" dirty="0"/>
              <a:t>Dokumentiert eine Erweiterung der Daten</a:t>
            </a:r>
          </a:p>
        </p:txBody>
      </p:sp>
    </p:spTree>
    <p:extLst>
      <p:ext uri="{BB962C8B-B14F-4D97-AF65-F5344CB8AC3E}">
        <p14:creationId xmlns:p14="http://schemas.microsoft.com/office/powerpoint/2010/main" val="140521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875" y="1479773"/>
            <a:ext cx="8181975" cy="4181475"/>
          </a:xfrm>
        </p:spPr>
      </p:pic>
      <p:sp>
        <p:nvSpPr>
          <p:cNvPr id="6" name="Slide Number Placeholder 5"/>
          <p:cNvSpPr>
            <a:spLocks noGrp="1"/>
          </p:cNvSpPr>
          <p:nvPr>
            <p:ph type="sldNum" sz="quarter" idx="12"/>
          </p:nvPr>
        </p:nvSpPr>
        <p:spPr/>
        <p:txBody>
          <a:bodyPr/>
          <a:lstStyle/>
          <a:p>
            <a:pPr>
              <a:defRPr/>
            </a:pPr>
            <a:fld id="{A59BF795-588B-4F6A-ACE1-757BA22BAA3E}" type="slidenum">
              <a:rPr lang="de-DE" altLang="de-DE" smtClean="0"/>
              <a:pPr>
                <a:defRPr/>
              </a:pPr>
              <a:t>3</a:t>
            </a:fld>
            <a:endParaRPr lang="de-DE" altLang="de-DE" dirty="0"/>
          </a:p>
        </p:txBody>
      </p:sp>
      <p:sp>
        <p:nvSpPr>
          <p:cNvPr id="3" name="TextBox 2">
            <a:extLst>
              <a:ext uri="{FF2B5EF4-FFF2-40B4-BE49-F238E27FC236}">
                <a16:creationId xmlns:a16="http://schemas.microsoft.com/office/drawing/2014/main" id="{98B18551-3545-104C-BBD4-39D31B360C2B}"/>
              </a:ext>
            </a:extLst>
          </p:cNvPr>
          <p:cNvSpPr txBox="1"/>
          <p:nvPr/>
        </p:nvSpPr>
        <p:spPr>
          <a:xfrm>
            <a:off x="3059832" y="6392361"/>
            <a:ext cx="2745175" cy="276999"/>
          </a:xfrm>
          <a:prstGeom prst="rect">
            <a:avLst/>
          </a:prstGeom>
          <a:noFill/>
        </p:spPr>
        <p:txBody>
          <a:bodyPr wrap="none" rtlCol="0">
            <a:spAutoFit/>
          </a:bodyPr>
          <a:lstStyle/>
          <a:p>
            <a:r>
              <a:rPr lang="en-DE" sz="1200" dirty="0"/>
              <a:t>*Veracity = Aufrichtigkeit, Wahrhaftigkeit</a:t>
            </a:r>
          </a:p>
        </p:txBody>
      </p:sp>
    </p:spTree>
    <p:extLst>
      <p:ext uri="{BB962C8B-B14F-4D97-AF65-F5344CB8AC3E}">
        <p14:creationId xmlns:p14="http://schemas.microsoft.com/office/powerpoint/2010/main" val="842341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D510-5BFF-254C-865A-A0AFE25146D0}"/>
              </a:ext>
            </a:extLst>
          </p:cNvPr>
          <p:cNvSpPr>
            <a:spLocks noGrp="1"/>
          </p:cNvSpPr>
          <p:nvPr>
            <p:ph type="title"/>
          </p:nvPr>
        </p:nvSpPr>
        <p:spPr/>
        <p:txBody>
          <a:bodyPr/>
          <a:lstStyle/>
          <a:p>
            <a:endParaRPr lang="en-DE"/>
          </a:p>
        </p:txBody>
      </p:sp>
      <p:pic>
        <p:nvPicPr>
          <p:cNvPr id="6" name="Content Placeholder 5" descr="A group of people standing in front of a crowd&#10;&#10;Description automatically generated">
            <a:extLst>
              <a:ext uri="{FF2B5EF4-FFF2-40B4-BE49-F238E27FC236}">
                <a16:creationId xmlns:a16="http://schemas.microsoft.com/office/drawing/2014/main" id="{ABD9DD34-E1A0-3845-98B6-8B23DF96BCEC}"/>
              </a:ext>
            </a:extLst>
          </p:cNvPr>
          <p:cNvPicPr>
            <a:picLocks noGrp="1" noChangeAspect="1"/>
          </p:cNvPicPr>
          <p:nvPr>
            <p:ph idx="1"/>
          </p:nvPr>
        </p:nvPicPr>
        <p:blipFill>
          <a:blip r:embed="rId2"/>
          <a:stretch>
            <a:fillRect/>
          </a:stretch>
        </p:blipFill>
        <p:spPr>
          <a:xfrm>
            <a:off x="-2790824" y="-243792"/>
            <a:ext cx="14834416" cy="7417208"/>
          </a:xfrm>
        </p:spPr>
      </p:pic>
      <p:sp>
        <p:nvSpPr>
          <p:cNvPr id="4" name="Slide Number Placeholder 3">
            <a:extLst>
              <a:ext uri="{FF2B5EF4-FFF2-40B4-BE49-F238E27FC236}">
                <a16:creationId xmlns:a16="http://schemas.microsoft.com/office/drawing/2014/main" id="{31975329-0936-2042-AFFB-D07F48F88079}"/>
              </a:ext>
            </a:extLst>
          </p:cNvPr>
          <p:cNvSpPr>
            <a:spLocks noGrp="1"/>
          </p:cNvSpPr>
          <p:nvPr>
            <p:ph type="sldNum" sz="quarter" idx="12"/>
          </p:nvPr>
        </p:nvSpPr>
        <p:spPr/>
        <p:txBody>
          <a:bodyPr/>
          <a:lstStyle/>
          <a:p>
            <a:pPr>
              <a:defRPr/>
            </a:pPr>
            <a:fld id="{A4C577E2-95DD-1F4B-A688-E8FB02007787}" type="slidenum">
              <a:rPr lang="de-DE" smtClean="0"/>
              <a:pPr>
                <a:defRPr/>
              </a:pPr>
              <a:t>30</a:t>
            </a:fld>
            <a:endParaRPr lang="de-DE"/>
          </a:p>
        </p:txBody>
      </p:sp>
    </p:spTree>
    <p:extLst>
      <p:ext uri="{BB962C8B-B14F-4D97-AF65-F5344CB8AC3E}">
        <p14:creationId xmlns:p14="http://schemas.microsoft.com/office/powerpoint/2010/main" val="1491820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23528" y="280748"/>
            <a:ext cx="3986604" cy="584775"/>
          </a:xfrm>
          <a:prstGeom prst="rect">
            <a:avLst/>
          </a:prstGeom>
          <a:noFill/>
        </p:spPr>
        <p:txBody>
          <a:bodyPr wrap="none" rtlCol="0">
            <a:spAutoFit/>
          </a:bodyPr>
          <a:lstStyle/>
          <a:p>
            <a:r>
              <a:rPr lang="de-DE" sz="3200" dirty="0"/>
              <a:t>Beispiel </a:t>
            </a:r>
            <a:r>
              <a:rPr lang="de-DE" sz="3200" dirty="0" err="1"/>
              <a:t>Zaubererduell</a:t>
            </a:r>
            <a:endParaRPr lang="de-DE" sz="3200" dirty="0"/>
          </a:p>
        </p:txBody>
      </p:sp>
      <p:sp>
        <p:nvSpPr>
          <p:cNvPr id="5" name="Rechteck 4"/>
          <p:cNvSpPr/>
          <p:nvPr/>
        </p:nvSpPr>
        <p:spPr>
          <a:xfrm>
            <a:off x="5580112" y="1700808"/>
            <a:ext cx="2736304" cy="39604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9" name="Gerade Verbindung mit Pfeil 8"/>
          <p:cNvCxnSpPr>
            <a:stCxn id="5" idx="2"/>
          </p:cNvCxnSpPr>
          <p:nvPr/>
        </p:nvCxnSpPr>
        <p:spPr>
          <a:xfrm>
            <a:off x="6948264" y="5661248"/>
            <a:ext cx="0"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Abgerundetes Rechteck 7"/>
          <p:cNvSpPr/>
          <p:nvPr/>
        </p:nvSpPr>
        <p:spPr>
          <a:xfrm>
            <a:off x="5724128" y="2420888"/>
            <a:ext cx="2448272" cy="3024336"/>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schemeClr val="tx1"/>
                </a:solidFill>
              </a:rPr>
              <a:t>Hermine vs. Ron, 1, Sieger Hermine;</a:t>
            </a:r>
          </a:p>
          <a:p>
            <a:pPr algn="ctr"/>
            <a:r>
              <a:rPr lang="de-DE" dirty="0"/>
              <a:t>Draco vs. </a:t>
            </a:r>
            <a:r>
              <a:rPr lang="de-DE" dirty="0" err="1"/>
              <a:t>Dobby</a:t>
            </a:r>
            <a:r>
              <a:rPr lang="de-DE" dirty="0"/>
              <a:t>, 1,</a:t>
            </a:r>
          </a:p>
          <a:p>
            <a:pPr algn="ctr"/>
            <a:r>
              <a:rPr lang="de-DE" dirty="0"/>
              <a:t>Sieger </a:t>
            </a:r>
            <a:r>
              <a:rPr lang="de-DE" dirty="0" err="1"/>
              <a:t>Dobby</a:t>
            </a:r>
            <a:r>
              <a:rPr lang="de-DE" dirty="0"/>
              <a:t>;</a:t>
            </a:r>
          </a:p>
          <a:p>
            <a:pPr algn="ctr"/>
            <a:r>
              <a:rPr lang="de-DE" dirty="0">
                <a:solidFill>
                  <a:schemeClr val="tx1"/>
                </a:solidFill>
              </a:rPr>
              <a:t>Hermine vs. Ron, 2, Sieger Ron;</a:t>
            </a:r>
          </a:p>
          <a:p>
            <a:pPr algn="ctr"/>
            <a:r>
              <a:rPr lang="de-DE" dirty="0"/>
              <a:t>Harry vs. </a:t>
            </a:r>
            <a:r>
              <a:rPr lang="de-DE" dirty="0" err="1"/>
              <a:t>Voldemort</a:t>
            </a:r>
            <a:r>
              <a:rPr lang="de-DE" dirty="0"/>
              <a:t>, 1, Sieger Harry;</a:t>
            </a:r>
          </a:p>
          <a:p>
            <a:pPr algn="ctr"/>
            <a:r>
              <a:rPr lang="de-DE" dirty="0"/>
              <a:t>…</a:t>
            </a:r>
          </a:p>
          <a:p>
            <a:pPr algn="ctr"/>
            <a:endParaRPr lang="de-DE" dirty="0"/>
          </a:p>
        </p:txBody>
      </p:sp>
      <p:sp>
        <p:nvSpPr>
          <p:cNvPr id="16" name="Abgerundetes Rechteck 15"/>
          <p:cNvSpPr/>
          <p:nvPr/>
        </p:nvSpPr>
        <p:spPr>
          <a:xfrm>
            <a:off x="5796136" y="1916832"/>
            <a:ext cx="2376264" cy="360040"/>
          </a:xfrm>
          <a:prstGeom prst="roundRect">
            <a:avLst/>
          </a:prstGeom>
          <a:solidFill>
            <a:srgbClr val="C5714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Header</a:t>
            </a:r>
          </a:p>
        </p:txBody>
      </p:sp>
      <p:sp>
        <p:nvSpPr>
          <p:cNvPr id="17" name="Textfeld 16"/>
          <p:cNvSpPr txBox="1"/>
          <p:nvPr/>
        </p:nvSpPr>
        <p:spPr>
          <a:xfrm>
            <a:off x="467544" y="1340768"/>
            <a:ext cx="4104456" cy="2677656"/>
          </a:xfrm>
          <a:prstGeom prst="rect">
            <a:avLst/>
          </a:prstGeom>
          <a:noFill/>
        </p:spPr>
        <p:txBody>
          <a:bodyPr wrap="square" rtlCol="0">
            <a:spAutoFit/>
          </a:bodyPr>
          <a:lstStyle/>
          <a:p>
            <a:r>
              <a:rPr lang="de-DE" sz="2400" dirty="0"/>
              <a:t>Was enthält unserer </a:t>
            </a:r>
            <a:r>
              <a:rPr lang="de-DE" sz="2400" b="1" dirty="0"/>
              <a:t>Block</a:t>
            </a:r>
            <a:r>
              <a:rPr lang="de-DE" sz="2400" dirty="0"/>
              <a:t>?</a:t>
            </a:r>
          </a:p>
          <a:p>
            <a:pPr marL="285750" indent="-285750">
              <a:buFont typeface="Arial" panose="020B0604020202020204" pitchFamily="34" charset="0"/>
              <a:buChar char="•"/>
            </a:pPr>
            <a:r>
              <a:rPr lang="de-DE" sz="2400" dirty="0"/>
              <a:t>Duelle zwischen 2 Zaubernden</a:t>
            </a:r>
          </a:p>
          <a:p>
            <a:pPr marL="285750" indent="-285750">
              <a:buFont typeface="Arial" panose="020B0604020202020204" pitchFamily="34" charset="0"/>
              <a:buChar char="•"/>
            </a:pPr>
            <a:r>
              <a:rPr lang="de-DE" sz="2400" dirty="0"/>
              <a:t>Sieger des Duells</a:t>
            </a:r>
          </a:p>
          <a:p>
            <a:pPr marL="285750" indent="-285750">
              <a:buFont typeface="Arial" panose="020B0604020202020204" pitchFamily="34" charset="0"/>
              <a:buChar char="•"/>
            </a:pPr>
            <a:r>
              <a:rPr lang="de-DE" sz="2400" dirty="0"/>
              <a:t>(Duellant A, Duellant B, </a:t>
            </a:r>
            <a:r>
              <a:rPr lang="de-DE" sz="2400" dirty="0" err="1"/>
              <a:t>DuellNr</a:t>
            </a:r>
            <a:r>
              <a:rPr lang="de-DE" sz="2400" dirty="0"/>
              <a:t>. zwischen Beteiligten, Sieger)</a:t>
            </a:r>
          </a:p>
        </p:txBody>
      </p:sp>
      <p:sp>
        <p:nvSpPr>
          <p:cNvPr id="18" name="Textfeld 17"/>
          <p:cNvSpPr txBox="1"/>
          <p:nvPr/>
        </p:nvSpPr>
        <p:spPr>
          <a:xfrm>
            <a:off x="539553" y="4201501"/>
            <a:ext cx="3888432" cy="1938992"/>
          </a:xfrm>
          <a:prstGeom prst="rect">
            <a:avLst/>
          </a:prstGeom>
          <a:noFill/>
        </p:spPr>
        <p:txBody>
          <a:bodyPr wrap="square" rtlCol="0">
            <a:spAutoFit/>
          </a:bodyPr>
          <a:lstStyle/>
          <a:p>
            <a:r>
              <a:rPr lang="de-DE" sz="2400" dirty="0"/>
              <a:t>Was können wir damit </a:t>
            </a:r>
            <a:r>
              <a:rPr lang="de-DE" sz="2400" b="1" dirty="0"/>
              <a:t>nachweisen</a:t>
            </a:r>
            <a:r>
              <a:rPr lang="de-DE" sz="2400" dirty="0"/>
              <a:t>?</a:t>
            </a:r>
          </a:p>
          <a:p>
            <a:pPr marL="285750" indent="-285750">
              <a:buFont typeface="Arial" panose="020B0604020202020204" pitchFamily="34" charset="0"/>
              <a:buChar char="•"/>
            </a:pPr>
            <a:r>
              <a:rPr lang="de-DE" sz="2400" dirty="0"/>
              <a:t>Wer gegen Wen</a:t>
            </a:r>
          </a:p>
          <a:p>
            <a:pPr marL="285750" indent="-285750">
              <a:buFont typeface="Arial" panose="020B0604020202020204" pitchFamily="34" charset="0"/>
              <a:buChar char="•"/>
            </a:pPr>
            <a:r>
              <a:rPr lang="de-DE" sz="2400" dirty="0"/>
              <a:t>Häufigkeit Sieger/Verlierer über gesamte Kette</a:t>
            </a:r>
          </a:p>
        </p:txBody>
      </p:sp>
      <p:sp>
        <p:nvSpPr>
          <p:cNvPr id="2" name="Textfeld 1"/>
          <p:cNvSpPr txBox="1"/>
          <p:nvPr/>
        </p:nvSpPr>
        <p:spPr>
          <a:xfrm>
            <a:off x="4301166" y="5795972"/>
            <a:ext cx="2492477" cy="369332"/>
          </a:xfrm>
          <a:prstGeom prst="rect">
            <a:avLst/>
          </a:prstGeom>
          <a:noFill/>
        </p:spPr>
        <p:txBody>
          <a:bodyPr wrap="none" rtlCol="0">
            <a:spAutoFit/>
          </a:bodyPr>
          <a:lstStyle/>
          <a:p>
            <a:r>
              <a:rPr lang="de-DE" i="1" dirty="0"/>
              <a:t>Hermine vs. Ron = 1 zu 1</a:t>
            </a:r>
          </a:p>
        </p:txBody>
      </p:sp>
    </p:spTree>
    <p:extLst>
      <p:ext uri="{BB962C8B-B14F-4D97-AF65-F5344CB8AC3E}">
        <p14:creationId xmlns:p14="http://schemas.microsoft.com/office/powerpoint/2010/main" val="1617831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260648"/>
            <a:ext cx="5623078" cy="584775"/>
          </a:xfrm>
          <a:prstGeom prst="rect">
            <a:avLst/>
          </a:prstGeom>
          <a:noFill/>
        </p:spPr>
        <p:txBody>
          <a:bodyPr wrap="none" rtlCol="0">
            <a:spAutoFit/>
          </a:bodyPr>
          <a:lstStyle/>
          <a:p>
            <a:r>
              <a:rPr lang="de-DE" sz="3200" dirty="0"/>
              <a:t>Wie sind die Blöcke verbunden?</a:t>
            </a:r>
          </a:p>
        </p:txBody>
      </p:sp>
      <p:sp>
        <p:nvSpPr>
          <p:cNvPr id="5" name="Rechteck 4"/>
          <p:cNvSpPr/>
          <p:nvPr/>
        </p:nvSpPr>
        <p:spPr>
          <a:xfrm>
            <a:off x="683568" y="1731945"/>
            <a:ext cx="2736304" cy="40495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Abgerundetes Rechteck 15"/>
          <p:cNvSpPr/>
          <p:nvPr/>
        </p:nvSpPr>
        <p:spPr>
          <a:xfrm>
            <a:off x="899592" y="1947970"/>
            <a:ext cx="2376264" cy="360040"/>
          </a:xfrm>
          <a:prstGeom prst="roundRect">
            <a:avLst/>
          </a:prstGeom>
          <a:solidFill>
            <a:srgbClr val="C5714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Header A</a:t>
            </a:r>
          </a:p>
        </p:txBody>
      </p:sp>
      <p:sp>
        <p:nvSpPr>
          <p:cNvPr id="10" name="Rechteck 9"/>
          <p:cNvSpPr/>
          <p:nvPr/>
        </p:nvSpPr>
        <p:spPr>
          <a:xfrm>
            <a:off x="5724128" y="1700807"/>
            <a:ext cx="2736304" cy="408064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Abgerundetes Rechteck 10"/>
          <p:cNvSpPr/>
          <p:nvPr/>
        </p:nvSpPr>
        <p:spPr>
          <a:xfrm>
            <a:off x="5868144" y="2996952"/>
            <a:ext cx="2448272" cy="2664296"/>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Harry vs. Ron, 1,</a:t>
            </a:r>
          </a:p>
          <a:p>
            <a:pPr algn="ctr"/>
            <a:r>
              <a:rPr lang="de-DE" dirty="0"/>
              <a:t>Sieger Harry;</a:t>
            </a:r>
          </a:p>
          <a:p>
            <a:pPr algn="ctr"/>
            <a:r>
              <a:rPr lang="de-DE" dirty="0"/>
              <a:t>Hermine vs. Draco, 1, Sieger Hermine;</a:t>
            </a:r>
          </a:p>
          <a:p>
            <a:pPr algn="ctr"/>
            <a:r>
              <a:rPr lang="de-DE" dirty="0"/>
              <a:t>Draco vs. Luna, 1,</a:t>
            </a:r>
          </a:p>
          <a:p>
            <a:pPr algn="ctr"/>
            <a:r>
              <a:rPr lang="de-DE" dirty="0"/>
              <a:t>Sieger Draco;</a:t>
            </a:r>
          </a:p>
          <a:p>
            <a:pPr algn="ctr"/>
            <a:r>
              <a:rPr lang="de-DE" dirty="0"/>
              <a:t>Ginny vs. Ron, 5</a:t>
            </a:r>
          </a:p>
          <a:p>
            <a:pPr algn="ctr"/>
            <a:r>
              <a:rPr lang="de-DE" dirty="0"/>
              <a:t>Sieger Ginny;</a:t>
            </a:r>
          </a:p>
          <a:p>
            <a:pPr algn="ctr"/>
            <a:r>
              <a:rPr lang="de-DE" dirty="0"/>
              <a:t>…</a:t>
            </a:r>
          </a:p>
        </p:txBody>
      </p:sp>
      <p:sp>
        <p:nvSpPr>
          <p:cNvPr id="12" name="Abgerundetes Rechteck 11"/>
          <p:cNvSpPr/>
          <p:nvPr/>
        </p:nvSpPr>
        <p:spPr>
          <a:xfrm>
            <a:off x="5868144" y="1783839"/>
            <a:ext cx="2520280" cy="1116046"/>
          </a:xfrm>
          <a:prstGeom prst="roundRect">
            <a:avLst/>
          </a:prstGeom>
          <a:solidFill>
            <a:srgbClr val="C5714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Header B</a:t>
            </a:r>
          </a:p>
        </p:txBody>
      </p:sp>
      <p:cxnSp>
        <p:nvCxnSpPr>
          <p:cNvPr id="13" name="Gerade Verbindung mit Pfeil 12"/>
          <p:cNvCxnSpPr>
            <a:stCxn id="16" idx="3"/>
            <a:endCxn id="19" idx="1"/>
          </p:cNvCxnSpPr>
          <p:nvPr/>
        </p:nvCxnSpPr>
        <p:spPr>
          <a:xfrm flipV="1">
            <a:off x="3275856" y="2024844"/>
            <a:ext cx="2664296" cy="1031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feld 5"/>
          <p:cNvSpPr txBox="1"/>
          <p:nvPr/>
        </p:nvSpPr>
        <p:spPr>
          <a:xfrm>
            <a:off x="3675652" y="2109328"/>
            <a:ext cx="1842171" cy="1477328"/>
          </a:xfrm>
          <a:prstGeom prst="rect">
            <a:avLst/>
          </a:prstGeom>
          <a:noFill/>
        </p:spPr>
        <p:txBody>
          <a:bodyPr wrap="none" rtlCol="0">
            <a:spAutoFit/>
          </a:bodyPr>
          <a:lstStyle/>
          <a:p>
            <a:pPr algn="ctr"/>
            <a:r>
              <a:rPr lang="de-DE" dirty="0"/>
              <a:t>Hashwert des</a:t>
            </a:r>
          </a:p>
          <a:p>
            <a:pPr algn="ctr"/>
            <a:r>
              <a:rPr lang="de-DE" dirty="0"/>
              <a:t>Headers vom </a:t>
            </a:r>
          </a:p>
          <a:p>
            <a:pPr algn="ctr"/>
            <a:r>
              <a:rPr lang="de-DE" dirty="0"/>
              <a:t>vorherigen Block</a:t>
            </a:r>
          </a:p>
          <a:p>
            <a:pPr algn="ctr"/>
            <a:r>
              <a:rPr lang="de-DE" dirty="0"/>
              <a:t>im neuen Header</a:t>
            </a:r>
          </a:p>
          <a:p>
            <a:pPr algn="ctr"/>
            <a:r>
              <a:rPr lang="de-DE" dirty="0"/>
              <a:t>speichern</a:t>
            </a:r>
          </a:p>
        </p:txBody>
      </p:sp>
      <p:sp>
        <p:nvSpPr>
          <p:cNvPr id="7" name="Textfeld 6"/>
          <p:cNvSpPr txBox="1"/>
          <p:nvPr/>
        </p:nvSpPr>
        <p:spPr>
          <a:xfrm>
            <a:off x="3707904" y="4581128"/>
            <a:ext cx="1710494" cy="1200329"/>
          </a:xfrm>
          <a:prstGeom prst="rect">
            <a:avLst/>
          </a:prstGeom>
          <a:noFill/>
        </p:spPr>
        <p:txBody>
          <a:bodyPr wrap="square" rtlCol="0">
            <a:spAutoFit/>
          </a:bodyPr>
          <a:lstStyle/>
          <a:p>
            <a:pPr algn="ctr"/>
            <a:r>
              <a:rPr lang="de-DE" dirty="0"/>
              <a:t>Dadurch feste</a:t>
            </a:r>
          </a:p>
          <a:p>
            <a:pPr algn="ctr"/>
            <a:r>
              <a:rPr lang="de-DE" dirty="0"/>
              <a:t>Bindung von Vorgänger zu Nachfolger</a:t>
            </a:r>
          </a:p>
        </p:txBody>
      </p:sp>
      <p:sp>
        <p:nvSpPr>
          <p:cNvPr id="19" name="Abgerundetes Rechteck 18"/>
          <p:cNvSpPr/>
          <p:nvPr/>
        </p:nvSpPr>
        <p:spPr>
          <a:xfrm>
            <a:off x="5940152" y="1844824"/>
            <a:ext cx="2376264" cy="360040"/>
          </a:xfrm>
          <a:prstGeom prst="roundRect">
            <a:avLst/>
          </a:prstGeom>
          <a:solidFill>
            <a:srgbClr val="C5714A"/>
          </a:solidFill>
          <a:ln>
            <a:solidFill>
              <a:schemeClr val="bg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 Block Header A</a:t>
            </a:r>
          </a:p>
        </p:txBody>
      </p:sp>
      <p:sp>
        <p:nvSpPr>
          <p:cNvPr id="14" name="Abgerundetes Rechteck 13"/>
          <p:cNvSpPr/>
          <p:nvPr/>
        </p:nvSpPr>
        <p:spPr>
          <a:xfrm>
            <a:off x="827584" y="2564904"/>
            <a:ext cx="2448272" cy="3024336"/>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schemeClr val="bg1"/>
                </a:solidFill>
              </a:rPr>
              <a:t>Hermine vs. Ron, 1, Sieger Hermine;</a:t>
            </a:r>
          </a:p>
          <a:p>
            <a:pPr algn="ctr"/>
            <a:r>
              <a:rPr lang="de-DE" dirty="0"/>
              <a:t>Draco vs. </a:t>
            </a:r>
            <a:r>
              <a:rPr lang="de-DE" dirty="0" err="1"/>
              <a:t>Dobby</a:t>
            </a:r>
            <a:r>
              <a:rPr lang="de-DE" dirty="0"/>
              <a:t>, 1,</a:t>
            </a:r>
          </a:p>
          <a:p>
            <a:pPr algn="ctr"/>
            <a:r>
              <a:rPr lang="de-DE" dirty="0"/>
              <a:t>Sieger </a:t>
            </a:r>
            <a:r>
              <a:rPr lang="de-DE" dirty="0" err="1"/>
              <a:t>Dobby</a:t>
            </a:r>
            <a:r>
              <a:rPr lang="de-DE" dirty="0"/>
              <a:t>;</a:t>
            </a:r>
          </a:p>
          <a:p>
            <a:pPr algn="ctr"/>
            <a:r>
              <a:rPr lang="de-DE" dirty="0">
                <a:solidFill>
                  <a:schemeClr val="bg1"/>
                </a:solidFill>
              </a:rPr>
              <a:t>Hermine vs. Ron, 2, Sieger Ron;</a:t>
            </a:r>
          </a:p>
          <a:p>
            <a:pPr algn="ctr"/>
            <a:r>
              <a:rPr lang="de-DE" dirty="0"/>
              <a:t>Harry vs. </a:t>
            </a:r>
            <a:r>
              <a:rPr lang="de-DE" dirty="0" err="1"/>
              <a:t>Voldemort</a:t>
            </a:r>
            <a:r>
              <a:rPr lang="de-DE" dirty="0"/>
              <a:t>, 1, Sieger Harry;</a:t>
            </a:r>
          </a:p>
          <a:p>
            <a:pPr algn="ctr"/>
            <a:r>
              <a:rPr lang="de-DE" dirty="0"/>
              <a:t>…</a:t>
            </a:r>
          </a:p>
          <a:p>
            <a:pPr algn="ctr"/>
            <a:endParaRPr lang="de-DE" dirty="0"/>
          </a:p>
        </p:txBody>
      </p:sp>
    </p:spTree>
    <p:extLst>
      <p:ext uri="{BB962C8B-B14F-4D97-AF65-F5344CB8AC3E}">
        <p14:creationId xmlns:p14="http://schemas.microsoft.com/office/powerpoint/2010/main" val="1600422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53017" y="248136"/>
            <a:ext cx="5623078" cy="584775"/>
          </a:xfrm>
          <a:prstGeom prst="rect">
            <a:avLst/>
          </a:prstGeom>
          <a:noFill/>
        </p:spPr>
        <p:txBody>
          <a:bodyPr wrap="none" rtlCol="0">
            <a:spAutoFit/>
          </a:bodyPr>
          <a:lstStyle/>
          <a:p>
            <a:r>
              <a:rPr lang="de-DE" sz="3200" dirty="0"/>
              <a:t>Wie sind die Blöcke verbunden?</a:t>
            </a:r>
          </a:p>
        </p:txBody>
      </p:sp>
      <p:sp>
        <p:nvSpPr>
          <p:cNvPr id="5" name="Rechteck 4"/>
          <p:cNvSpPr/>
          <p:nvPr/>
        </p:nvSpPr>
        <p:spPr>
          <a:xfrm>
            <a:off x="683568" y="1731946"/>
            <a:ext cx="2736304" cy="39604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Abgerundetes Rechteck 15"/>
          <p:cNvSpPr/>
          <p:nvPr/>
        </p:nvSpPr>
        <p:spPr>
          <a:xfrm>
            <a:off x="899592" y="1947970"/>
            <a:ext cx="2376264" cy="360040"/>
          </a:xfrm>
          <a:prstGeom prst="roundRect">
            <a:avLst/>
          </a:prstGeom>
          <a:solidFill>
            <a:srgbClr val="C5714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Header A</a:t>
            </a:r>
          </a:p>
        </p:txBody>
      </p:sp>
      <p:sp>
        <p:nvSpPr>
          <p:cNvPr id="10" name="Rechteck 9"/>
          <p:cNvSpPr/>
          <p:nvPr/>
        </p:nvSpPr>
        <p:spPr>
          <a:xfrm>
            <a:off x="5724128" y="1268760"/>
            <a:ext cx="2736304" cy="444147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Abgerundetes Rechteck 11"/>
          <p:cNvSpPr/>
          <p:nvPr/>
        </p:nvSpPr>
        <p:spPr>
          <a:xfrm>
            <a:off x="5868144" y="1268760"/>
            <a:ext cx="2520280" cy="1440732"/>
          </a:xfrm>
          <a:prstGeom prst="roundRect">
            <a:avLst/>
          </a:prstGeom>
          <a:solidFill>
            <a:srgbClr val="C5714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Header B</a:t>
            </a:r>
          </a:p>
        </p:txBody>
      </p:sp>
      <p:cxnSp>
        <p:nvCxnSpPr>
          <p:cNvPr id="13" name="Gerade Verbindung mit Pfeil 12"/>
          <p:cNvCxnSpPr>
            <a:stCxn id="16" idx="3"/>
            <a:endCxn id="19" idx="1"/>
          </p:cNvCxnSpPr>
          <p:nvPr/>
        </p:nvCxnSpPr>
        <p:spPr>
          <a:xfrm flipV="1">
            <a:off x="3275856" y="1551926"/>
            <a:ext cx="2664296" cy="576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feld 5"/>
          <p:cNvSpPr txBox="1"/>
          <p:nvPr/>
        </p:nvSpPr>
        <p:spPr>
          <a:xfrm>
            <a:off x="3689901" y="3489498"/>
            <a:ext cx="1842171" cy="1477328"/>
          </a:xfrm>
          <a:prstGeom prst="rect">
            <a:avLst/>
          </a:prstGeom>
          <a:noFill/>
        </p:spPr>
        <p:txBody>
          <a:bodyPr wrap="none" rtlCol="0">
            <a:spAutoFit/>
          </a:bodyPr>
          <a:lstStyle/>
          <a:p>
            <a:pPr algn="ctr"/>
            <a:r>
              <a:rPr lang="de-DE" dirty="0"/>
              <a:t>Hashwert der</a:t>
            </a:r>
          </a:p>
          <a:p>
            <a:pPr algn="ctr"/>
            <a:r>
              <a:rPr lang="de-DE" dirty="0"/>
              <a:t>Daten vom </a:t>
            </a:r>
          </a:p>
          <a:p>
            <a:pPr algn="ctr"/>
            <a:r>
              <a:rPr lang="de-DE" dirty="0"/>
              <a:t>vorherigen Block</a:t>
            </a:r>
          </a:p>
          <a:p>
            <a:pPr algn="ctr"/>
            <a:r>
              <a:rPr lang="de-DE" dirty="0"/>
              <a:t>im neuen Header</a:t>
            </a:r>
          </a:p>
          <a:p>
            <a:pPr algn="ctr"/>
            <a:r>
              <a:rPr lang="de-DE" dirty="0"/>
              <a:t>speichern</a:t>
            </a:r>
          </a:p>
        </p:txBody>
      </p:sp>
      <p:sp>
        <p:nvSpPr>
          <p:cNvPr id="7" name="Textfeld 6"/>
          <p:cNvSpPr txBox="1"/>
          <p:nvPr/>
        </p:nvSpPr>
        <p:spPr>
          <a:xfrm>
            <a:off x="3722153" y="5157192"/>
            <a:ext cx="1710494" cy="923330"/>
          </a:xfrm>
          <a:prstGeom prst="rect">
            <a:avLst/>
          </a:prstGeom>
          <a:noFill/>
        </p:spPr>
        <p:txBody>
          <a:bodyPr wrap="square" rtlCol="0">
            <a:spAutoFit/>
          </a:bodyPr>
          <a:lstStyle/>
          <a:p>
            <a:pPr algn="ctr"/>
            <a:r>
              <a:rPr lang="de-DE" dirty="0"/>
              <a:t>Verhindert Änderungen der Daten!</a:t>
            </a:r>
          </a:p>
        </p:txBody>
      </p:sp>
      <p:sp>
        <p:nvSpPr>
          <p:cNvPr id="19" name="Abgerundetes Rechteck 18"/>
          <p:cNvSpPr/>
          <p:nvPr/>
        </p:nvSpPr>
        <p:spPr>
          <a:xfrm>
            <a:off x="5940152" y="1371906"/>
            <a:ext cx="2376264" cy="360040"/>
          </a:xfrm>
          <a:prstGeom prst="roundRect">
            <a:avLst/>
          </a:prstGeom>
          <a:solidFill>
            <a:srgbClr val="C5714A"/>
          </a:solidFill>
          <a:ln>
            <a:solidFill>
              <a:schemeClr val="bg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 Block Header A</a:t>
            </a:r>
          </a:p>
        </p:txBody>
      </p:sp>
      <p:sp>
        <p:nvSpPr>
          <p:cNvPr id="14" name="Abgerundetes Rechteck 13"/>
          <p:cNvSpPr/>
          <p:nvPr/>
        </p:nvSpPr>
        <p:spPr>
          <a:xfrm>
            <a:off x="5940152" y="2252936"/>
            <a:ext cx="2376264" cy="360040"/>
          </a:xfrm>
          <a:prstGeom prst="roundRect">
            <a:avLst/>
          </a:prstGeom>
          <a:solidFill>
            <a:srgbClr val="C5714A"/>
          </a:solidFill>
          <a:ln>
            <a:solidFill>
              <a:schemeClr val="bg1"/>
            </a:solidFill>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 Data A</a:t>
            </a:r>
          </a:p>
        </p:txBody>
      </p:sp>
      <p:cxnSp>
        <p:nvCxnSpPr>
          <p:cNvPr id="15" name="Gerade Verbindung mit Pfeil 14"/>
          <p:cNvCxnSpPr>
            <a:stCxn id="17" idx="3"/>
            <a:endCxn id="14" idx="1"/>
          </p:cNvCxnSpPr>
          <p:nvPr/>
        </p:nvCxnSpPr>
        <p:spPr>
          <a:xfrm flipV="1">
            <a:off x="3275856" y="2432956"/>
            <a:ext cx="2664296" cy="15312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Abgerundetes Rechteck 16"/>
          <p:cNvSpPr/>
          <p:nvPr/>
        </p:nvSpPr>
        <p:spPr>
          <a:xfrm>
            <a:off x="827584" y="2452026"/>
            <a:ext cx="2448272" cy="3024336"/>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schemeClr val="bg1"/>
                </a:solidFill>
              </a:rPr>
              <a:t>Hermine vs. Ron, 1, Sieger Hermine;</a:t>
            </a:r>
          </a:p>
          <a:p>
            <a:pPr algn="ctr"/>
            <a:r>
              <a:rPr lang="de-DE" dirty="0"/>
              <a:t>Draco vs. </a:t>
            </a:r>
            <a:r>
              <a:rPr lang="de-DE" dirty="0" err="1"/>
              <a:t>Dobby</a:t>
            </a:r>
            <a:r>
              <a:rPr lang="de-DE" dirty="0"/>
              <a:t>, 1,</a:t>
            </a:r>
          </a:p>
          <a:p>
            <a:pPr algn="ctr"/>
            <a:r>
              <a:rPr lang="de-DE" dirty="0"/>
              <a:t>Sieger </a:t>
            </a:r>
            <a:r>
              <a:rPr lang="de-DE" dirty="0" err="1"/>
              <a:t>Dobby</a:t>
            </a:r>
            <a:r>
              <a:rPr lang="de-DE" dirty="0"/>
              <a:t>;</a:t>
            </a:r>
          </a:p>
          <a:p>
            <a:pPr algn="ctr"/>
            <a:r>
              <a:rPr lang="de-DE" dirty="0">
                <a:solidFill>
                  <a:schemeClr val="bg1"/>
                </a:solidFill>
              </a:rPr>
              <a:t>Hermine vs. Ron, 2, Sieger Ron;</a:t>
            </a:r>
          </a:p>
          <a:p>
            <a:pPr algn="ctr"/>
            <a:r>
              <a:rPr lang="de-DE" dirty="0"/>
              <a:t>Harry vs. </a:t>
            </a:r>
            <a:r>
              <a:rPr lang="de-DE" dirty="0" err="1"/>
              <a:t>Voldemort</a:t>
            </a:r>
            <a:r>
              <a:rPr lang="de-DE" dirty="0"/>
              <a:t>, 1, Sieger Harry;</a:t>
            </a:r>
          </a:p>
          <a:p>
            <a:pPr algn="ctr"/>
            <a:r>
              <a:rPr lang="de-DE" dirty="0"/>
              <a:t>…</a:t>
            </a:r>
          </a:p>
          <a:p>
            <a:pPr algn="ctr"/>
            <a:endParaRPr lang="de-DE" dirty="0"/>
          </a:p>
        </p:txBody>
      </p:sp>
      <p:sp>
        <p:nvSpPr>
          <p:cNvPr id="20" name="Abgerundetes Rechteck 19"/>
          <p:cNvSpPr/>
          <p:nvPr/>
        </p:nvSpPr>
        <p:spPr>
          <a:xfrm>
            <a:off x="5868144" y="2896014"/>
            <a:ext cx="2448272" cy="2664296"/>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Harry vs. Ron, 1,</a:t>
            </a:r>
          </a:p>
          <a:p>
            <a:pPr algn="ctr"/>
            <a:r>
              <a:rPr lang="de-DE" dirty="0"/>
              <a:t>Sieger Harry;</a:t>
            </a:r>
          </a:p>
          <a:p>
            <a:pPr algn="ctr"/>
            <a:r>
              <a:rPr lang="de-DE" dirty="0"/>
              <a:t>Hermine vs. Draco, 1, Sieger Hermine;</a:t>
            </a:r>
          </a:p>
          <a:p>
            <a:pPr algn="ctr"/>
            <a:r>
              <a:rPr lang="de-DE" dirty="0"/>
              <a:t>Draco vs. Luna, 1,</a:t>
            </a:r>
          </a:p>
          <a:p>
            <a:pPr algn="ctr"/>
            <a:r>
              <a:rPr lang="de-DE" dirty="0"/>
              <a:t>Sieger Draco;</a:t>
            </a:r>
          </a:p>
          <a:p>
            <a:pPr algn="ctr"/>
            <a:r>
              <a:rPr lang="de-DE" dirty="0"/>
              <a:t>Ginny vs. Ron, 5</a:t>
            </a:r>
          </a:p>
          <a:p>
            <a:pPr algn="ctr"/>
            <a:r>
              <a:rPr lang="de-DE" dirty="0"/>
              <a:t>Sieger Ginny;</a:t>
            </a:r>
          </a:p>
          <a:p>
            <a:pPr algn="ctr"/>
            <a:r>
              <a:rPr lang="de-DE" dirty="0"/>
              <a:t>…</a:t>
            </a:r>
          </a:p>
        </p:txBody>
      </p:sp>
    </p:spTree>
    <p:extLst>
      <p:ext uri="{BB962C8B-B14F-4D97-AF65-F5344CB8AC3E}">
        <p14:creationId xmlns:p14="http://schemas.microsoft.com/office/powerpoint/2010/main" val="1075404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09515" y="224677"/>
            <a:ext cx="4429418" cy="584775"/>
          </a:xfrm>
          <a:prstGeom prst="rect">
            <a:avLst/>
          </a:prstGeom>
          <a:noFill/>
        </p:spPr>
        <p:txBody>
          <a:bodyPr wrap="none" rtlCol="0">
            <a:spAutoFit/>
          </a:bodyPr>
          <a:lstStyle/>
          <a:p>
            <a:r>
              <a:rPr lang="de-DE" sz="3200" dirty="0"/>
              <a:t>Kann Draco schummeln?</a:t>
            </a:r>
          </a:p>
        </p:txBody>
      </p:sp>
      <p:sp>
        <p:nvSpPr>
          <p:cNvPr id="19" name="Textfeld 18"/>
          <p:cNvSpPr txBox="1"/>
          <p:nvPr/>
        </p:nvSpPr>
        <p:spPr>
          <a:xfrm>
            <a:off x="539552" y="1175861"/>
            <a:ext cx="7048260" cy="830997"/>
          </a:xfrm>
          <a:prstGeom prst="rect">
            <a:avLst/>
          </a:prstGeom>
          <a:noFill/>
        </p:spPr>
        <p:txBody>
          <a:bodyPr wrap="square" rtlCol="0">
            <a:spAutoFit/>
          </a:bodyPr>
          <a:lstStyle/>
          <a:p>
            <a:r>
              <a:rPr lang="de-DE" sz="2400" b="1" dirty="0"/>
              <a:t>Problem: </a:t>
            </a:r>
            <a:r>
              <a:rPr lang="de-DE" sz="2400" dirty="0"/>
              <a:t>Verändere die Kette so, dass Draco</a:t>
            </a:r>
            <a:r>
              <a:rPr lang="de-DE" sz="2400" b="1" dirty="0"/>
              <a:t> </a:t>
            </a:r>
            <a:r>
              <a:rPr lang="de-DE" sz="2400" dirty="0"/>
              <a:t>in der Vergangenheit gewonnen hat.</a:t>
            </a:r>
            <a:endParaRPr lang="de-DE" sz="2400" b="1" dirty="0"/>
          </a:p>
        </p:txBody>
      </p:sp>
      <p:sp>
        <p:nvSpPr>
          <p:cNvPr id="26" name="Rechteck 25"/>
          <p:cNvSpPr/>
          <p:nvPr/>
        </p:nvSpPr>
        <p:spPr>
          <a:xfrm>
            <a:off x="1403648" y="4468470"/>
            <a:ext cx="961098"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D</a:t>
            </a:r>
          </a:p>
        </p:txBody>
      </p:sp>
      <p:sp>
        <p:nvSpPr>
          <p:cNvPr id="27" name="Rechteck 26"/>
          <p:cNvSpPr/>
          <p:nvPr/>
        </p:nvSpPr>
        <p:spPr>
          <a:xfrm>
            <a:off x="1411944" y="5044534"/>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E</a:t>
            </a:r>
          </a:p>
        </p:txBody>
      </p:sp>
      <p:sp>
        <p:nvSpPr>
          <p:cNvPr id="28" name="Rechteck 27"/>
          <p:cNvSpPr/>
          <p:nvPr/>
        </p:nvSpPr>
        <p:spPr>
          <a:xfrm>
            <a:off x="1411944" y="5620598"/>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F</a:t>
            </a:r>
          </a:p>
        </p:txBody>
      </p:sp>
      <p:cxnSp>
        <p:nvCxnSpPr>
          <p:cNvPr id="29" name="Gerade Verbindung mit Pfeil 28"/>
          <p:cNvCxnSpPr>
            <a:stCxn id="26" idx="2"/>
            <a:endCxn id="27" idx="0"/>
          </p:cNvCxnSpPr>
          <p:nvPr/>
        </p:nvCxnSpPr>
        <p:spPr>
          <a:xfrm>
            <a:off x="1884197" y="4756502"/>
            <a:ext cx="372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Gerade Verbindung mit Pfeil 29"/>
          <p:cNvCxnSpPr>
            <a:stCxn id="27" idx="2"/>
            <a:endCxn id="28" idx="0"/>
          </p:cNvCxnSpPr>
          <p:nvPr/>
        </p:nvCxnSpPr>
        <p:spPr>
          <a:xfrm>
            <a:off x="1887923" y="5332566"/>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Rechteck 30"/>
          <p:cNvSpPr/>
          <p:nvPr/>
        </p:nvSpPr>
        <p:spPr>
          <a:xfrm>
            <a:off x="1403648" y="2740278"/>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A</a:t>
            </a:r>
          </a:p>
        </p:txBody>
      </p:sp>
      <p:sp>
        <p:nvSpPr>
          <p:cNvPr id="32" name="Rechteck 31"/>
          <p:cNvSpPr/>
          <p:nvPr/>
        </p:nvSpPr>
        <p:spPr>
          <a:xfrm>
            <a:off x="1403648" y="3333193"/>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B</a:t>
            </a:r>
          </a:p>
        </p:txBody>
      </p:sp>
      <p:sp>
        <p:nvSpPr>
          <p:cNvPr id="33" name="Rechteck 32"/>
          <p:cNvSpPr/>
          <p:nvPr/>
        </p:nvSpPr>
        <p:spPr>
          <a:xfrm>
            <a:off x="1403648" y="3909257"/>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C</a:t>
            </a:r>
          </a:p>
        </p:txBody>
      </p:sp>
      <p:cxnSp>
        <p:nvCxnSpPr>
          <p:cNvPr id="34" name="Gerade Verbindung mit Pfeil 33"/>
          <p:cNvCxnSpPr>
            <a:stCxn id="31" idx="2"/>
            <a:endCxn id="32" idx="0"/>
          </p:cNvCxnSpPr>
          <p:nvPr/>
        </p:nvCxnSpPr>
        <p:spPr>
          <a:xfrm>
            <a:off x="1879627" y="3028310"/>
            <a:ext cx="0" cy="3048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Gerade Verbindung mit Pfeil 34"/>
          <p:cNvCxnSpPr>
            <a:stCxn id="32" idx="2"/>
            <a:endCxn id="33" idx="0"/>
          </p:cNvCxnSpPr>
          <p:nvPr/>
        </p:nvCxnSpPr>
        <p:spPr>
          <a:xfrm>
            <a:off x="1879627" y="3621225"/>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Gerade Verbindung mit Pfeil 37"/>
          <p:cNvCxnSpPr>
            <a:stCxn id="33" idx="2"/>
            <a:endCxn id="26" idx="0"/>
          </p:cNvCxnSpPr>
          <p:nvPr/>
        </p:nvCxnSpPr>
        <p:spPr>
          <a:xfrm>
            <a:off x="1879627" y="4197289"/>
            <a:ext cx="4570" cy="2711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Textfeld 40"/>
          <p:cNvSpPr txBox="1"/>
          <p:nvPr/>
        </p:nvSpPr>
        <p:spPr>
          <a:xfrm>
            <a:off x="1115616" y="2287009"/>
            <a:ext cx="1565365" cy="369332"/>
          </a:xfrm>
          <a:prstGeom prst="rect">
            <a:avLst/>
          </a:prstGeom>
          <a:noFill/>
        </p:spPr>
        <p:txBody>
          <a:bodyPr wrap="none" rtlCol="0">
            <a:spAutoFit/>
          </a:bodyPr>
          <a:lstStyle/>
          <a:p>
            <a:r>
              <a:rPr lang="de-DE" dirty="0"/>
              <a:t>Aktuelle Kette:</a:t>
            </a:r>
          </a:p>
        </p:txBody>
      </p:sp>
      <p:sp>
        <p:nvSpPr>
          <p:cNvPr id="53" name="Rechteck 52"/>
          <p:cNvSpPr/>
          <p:nvPr/>
        </p:nvSpPr>
        <p:spPr>
          <a:xfrm>
            <a:off x="4211960" y="4468470"/>
            <a:ext cx="961098" cy="288032"/>
          </a:xfrm>
          <a:prstGeom prst="rect">
            <a:avLst/>
          </a:prstGeom>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D</a:t>
            </a:r>
          </a:p>
        </p:txBody>
      </p:sp>
      <p:sp>
        <p:nvSpPr>
          <p:cNvPr id="54" name="Rechteck 53"/>
          <p:cNvSpPr/>
          <p:nvPr/>
        </p:nvSpPr>
        <p:spPr>
          <a:xfrm>
            <a:off x="4220256" y="5044534"/>
            <a:ext cx="951957" cy="288032"/>
          </a:xfrm>
          <a:prstGeom prst="rect">
            <a:avLst/>
          </a:prstGeom>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E</a:t>
            </a:r>
          </a:p>
        </p:txBody>
      </p:sp>
      <p:sp>
        <p:nvSpPr>
          <p:cNvPr id="55" name="Rechteck 54"/>
          <p:cNvSpPr/>
          <p:nvPr/>
        </p:nvSpPr>
        <p:spPr>
          <a:xfrm>
            <a:off x="4220256" y="5620598"/>
            <a:ext cx="951957" cy="288032"/>
          </a:xfrm>
          <a:prstGeom prst="rect">
            <a:avLst/>
          </a:prstGeom>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F</a:t>
            </a:r>
          </a:p>
        </p:txBody>
      </p:sp>
      <p:cxnSp>
        <p:nvCxnSpPr>
          <p:cNvPr id="56" name="Gerade Verbindung mit Pfeil 55"/>
          <p:cNvCxnSpPr>
            <a:stCxn id="53" idx="2"/>
            <a:endCxn id="54" idx="0"/>
          </p:cNvCxnSpPr>
          <p:nvPr/>
        </p:nvCxnSpPr>
        <p:spPr>
          <a:xfrm>
            <a:off x="4692509" y="4756502"/>
            <a:ext cx="3726" cy="288032"/>
          </a:xfrm>
          <a:prstGeom prst="straightConnector1">
            <a:avLst/>
          </a:prstGeom>
          <a:ln>
            <a:solidFill>
              <a:schemeClr val="tx1"/>
            </a:solidFill>
            <a:prstDash val="solid"/>
            <a:tailEnd type="arrow"/>
          </a:ln>
        </p:spPr>
        <p:style>
          <a:lnRef idx="3">
            <a:schemeClr val="dk1"/>
          </a:lnRef>
          <a:fillRef idx="0">
            <a:schemeClr val="dk1"/>
          </a:fillRef>
          <a:effectRef idx="2">
            <a:schemeClr val="dk1"/>
          </a:effectRef>
          <a:fontRef idx="minor">
            <a:schemeClr val="tx1"/>
          </a:fontRef>
        </p:style>
      </p:cxnSp>
      <p:cxnSp>
        <p:nvCxnSpPr>
          <p:cNvPr id="57" name="Gerade Verbindung mit Pfeil 56"/>
          <p:cNvCxnSpPr>
            <a:stCxn id="54" idx="2"/>
            <a:endCxn id="55" idx="0"/>
          </p:cNvCxnSpPr>
          <p:nvPr/>
        </p:nvCxnSpPr>
        <p:spPr>
          <a:xfrm>
            <a:off x="4696235" y="5332566"/>
            <a:ext cx="0" cy="288032"/>
          </a:xfrm>
          <a:prstGeom prst="straightConnector1">
            <a:avLst/>
          </a:prstGeom>
          <a:ln>
            <a:solidFill>
              <a:schemeClr val="tx1"/>
            </a:solidFill>
            <a:prstDash val="solid"/>
            <a:tailEnd type="arrow"/>
          </a:ln>
        </p:spPr>
        <p:style>
          <a:lnRef idx="3">
            <a:schemeClr val="dk1"/>
          </a:lnRef>
          <a:fillRef idx="0">
            <a:schemeClr val="dk1"/>
          </a:fillRef>
          <a:effectRef idx="2">
            <a:schemeClr val="dk1"/>
          </a:effectRef>
          <a:fontRef idx="minor">
            <a:schemeClr val="tx1"/>
          </a:fontRef>
        </p:style>
      </p:cxnSp>
      <p:sp>
        <p:nvSpPr>
          <p:cNvPr id="58" name="Rechteck 57"/>
          <p:cNvSpPr/>
          <p:nvPr/>
        </p:nvSpPr>
        <p:spPr>
          <a:xfrm>
            <a:off x="4211960" y="2740278"/>
            <a:ext cx="951957" cy="288032"/>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Block A‘</a:t>
            </a:r>
          </a:p>
        </p:txBody>
      </p:sp>
      <p:sp>
        <p:nvSpPr>
          <p:cNvPr id="59" name="Rechteck 58"/>
          <p:cNvSpPr/>
          <p:nvPr/>
        </p:nvSpPr>
        <p:spPr>
          <a:xfrm>
            <a:off x="4211960" y="3333193"/>
            <a:ext cx="951957" cy="288032"/>
          </a:xfrm>
          <a:prstGeom prst="rect">
            <a:avLst/>
          </a:prstGeom>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B</a:t>
            </a:r>
          </a:p>
        </p:txBody>
      </p:sp>
      <p:sp>
        <p:nvSpPr>
          <p:cNvPr id="60" name="Rechteck 59"/>
          <p:cNvSpPr/>
          <p:nvPr/>
        </p:nvSpPr>
        <p:spPr>
          <a:xfrm>
            <a:off x="4211960" y="3909257"/>
            <a:ext cx="951957" cy="288032"/>
          </a:xfrm>
          <a:prstGeom prst="rect">
            <a:avLst/>
          </a:prstGeom>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C</a:t>
            </a:r>
          </a:p>
        </p:txBody>
      </p:sp>
      <p:cxnSp>
        <p:nvCxnSpPr>
          <p:cNvPr id="61" name="Gerade Verbindung mit Pfeil 60"/>
          <p:cNvCxnSpPr>
            <a:stCxn id="58" idx="2"/>
            <a:endCxn id="59" idx="0"/>
          </p:cNvCxnSpPr>
          <p:nvPr/>
        </p:nvCxnSpPr>
        <p:spPr>
          <a:xfrm>
            <a:off x="4687939" y="3028310"/>
            <a:ext cx="0" cy="304883"/>
          </a:xfrm>
          <a:prstGeom prst="straightConnector1">
            <a:avLst/>
          </a:prstGeom>
          <a:ln>
            <a:prstDash val="sysDot"/>
            <a:tailEnd type="arrow"/>
          </a:ln>
        </p:spPr>
        <p:style>
          <a:lnRef idx="3">
            <a:schemeClr val="accent2"/>
          </a:lnRef>
          <a:fillRef idx="0">
            <a:schemeClr val="accent2"/>
          </a:fillRef>
          <a:effectRef idx="2">
            <a:schemeClr val="accent2"/>
          </a:effectRef>
          <a:fontRef idx="minor">
            <a:schemeClr val="tx1"/>
          </a:fontRef>
        </p:style>
      </p:cxnSp>
      <p:cxnSp>
        <p:nvCxnSpPr>
          <p:cNvPr id="62" name="Gerade Verbindung mit Pfeil 61"/>
          <p:cNvCxnSpPr>
            <a:stCxn id="59" idx="2"/>
            <a:endCxn id="60" idx="0"/>
          </p:cNvCxnSpPr>
          <p:nvPr/>
        </p:nvCxnSpPr>
        <p:spPr>
          <a:xfrm>
            <a:off x="4687939" y="3621225"/>
            <a:ext cx="0" cy="288032"/>
          </a:xfrm>
          <a:prstGeom prst="straightConnector1">
            <a:avLst/>
          </a:prstGeom>
          <a:ln>
            <a:solidFill>
              <a:schemeClr val="tx1"/>
            </a:solidFill>
            <a:prstDash val="solid"/>
            <a:tailEnd type="arrow"/>
          </a:ln>
        </p:spPr>
        <p:style>
          <a:lnRef idx="3">
            <a:schemeClr val="dk1"/>
          </a:lnRef>
          <a:fillRef idx="0">
            <a:schemeClr val="dk1"/>
          </a:fillRef>
          <a:effectRef idx="2">
            <a:schemeClr val="dk1"/>
          </a:effectRef>
          <a:fontRef idx="minor">
            <a:schemeClr val="tx1"/>
          </a:fontRef>
        </p:style>
      </p:cxnSp>
      <p:cxnSp>
        <p:nvCxnSpPr>
          <p:cNvPr id="63" name="Gerade Verbindung mit Pfeil 62"/>
          <p:cNvCxnSpPr>
            <a:stCxn id="60" idx="2"/>
            <a:endCxn id="53" idx="0"/>
          </p:cNvCxnSpPr>
          <p:nvPr/>
        </p:nvCxnSpPr>
        <p:spPr>
          <a:xfrm>
            <a:off x="4687939" y="4197289"/>
            <a:ext cx="4570" cy="271181"/>
          </a:xfrm>
          <a:prstGeom prst="straightConnector1">
            <a:avLst/>
          </a:prstGeom>
          <a:ln>
            <a:solidFill>
              <a:schemeClr val="tx1"/>
            </a:solidFill>
            <a:prstDash val="solid"/>
            <a:tailEnd type="arrow"/>
          </a:ln>
        </p:spPr>
        <p:style>
          <a:lnRef idx="3">
            <a:schemeClr val="dk1"/>
          </a:lnRef>
          <a:fillRef idx="0">
            <a:schemeClr val="dk1"/>
          </a:fillRef>
          <a:effectRef idx="2">
            <a:schemeClr val="dk1"/>
          </a:effectRef>
          <a:fontRef idx="minor">
            <a:schemeClr val="tx1"/>
          </a:fontRef>
        </p:style>
      </p:cxnSp>
      <p:sp>
        <p:nvSpPr>
          <p:cNvPr id="64" name="Textfeld 63"/>
          <p:cNvSpPr txBox="1"/>
          <p:nvPr/>
        </p:nvSpPr>
        <p:spPr>
          <a:xfrm>
            <a:off x="5292080" y="2708928"/>
            <a:ext cx="3456384" cy="1200329"/>
          </a:xfrm>
          <a:prstGeom prst="rect">
            <a:avLst/>
          </a:prstGeom>
          <a:noFill/>
        </p:spPr>
        <p:txBody>
          <a:bodyPr wrap="square" rtlCol="0">
            <a:spAutoFit/>
          </a:bodyPr>
          <a:lstStyle/>
          <a:p>
            <a:r>
              <a:rPr lang="de-DE" dirty="0"/>
              <a:t>Hashwert anders wegen veränderter Daten!</a:t>
            </a:r>
          </a:p>
          <a:p>
            <a:r>
              <a:rPr lang="de-DE" dirty="0"/>
              <a:t>Block B erkennt seinen Vorgänger nicht an!</a:t>
            </a:r>
          </a:p>
        </p:txBody>
      </p:sp>
      <p:sp>
        <p:nvSpPr>
          <p:cNvPr id="65" name="Textfeld 64"/>
          <p:cNvSpPr txBox="1"/>
          <p:nvPr/>
        </p:nvSpPr>
        <p:spPr>
          <a:xfrm>
            <a:off x="4072442" y="2287009"/>
            <a:ext cx="1430007" cy="369332"/>
          </a:xfrm>
          <a:prstGeom prst="rect">
            <a:avLst/>
          </a:prstGeom>
          <a:noFill/>
        </p:spPr>
        <p:txBody>
          <a:bodyPr wrap="none" rtlCol="0">
            <a:spAutoFit/>
          </a:bodyPr>
          <a:lstStyle/>
          <a:p>
            <a:r>
              <a:rPr lang="de-DE" dirty="0"/>
              <a:t>Dracos</a:t>
            </a:r>
            <a:r>
              <a:rPr lang="de-DE" b="1" dirty="0"/>
              <a:t> </a:t>
            </a:r>
            <a:r>
              <a:rPr lang="de-DE" dirty="0"/>
              <a:t>Kette:</a:t>
            </a:r>
          </a:p>
        </p:txBody>
      </p:sp>
      <p:sp>
        <p:nvSpPr>
          <p:cNvPr id="66" name="Textfeld 65"/>
          <p:cNvSpPr txBox="1"/>
          <p:nvPr/>
        </p:nvSpPr>
        <p:spPr>
          <a:xfrm>
            <a:off x="5292080" y="4252058"/>
            <a:ext cx="3384376" cy="646331"/>
          </a:xfrm>
          <a:prstGeom prst="rect">
            <a:avLst/>
          </a:prstGeom>
          <a:noFill/>
        </p:spPr>
        <p:txBody>
          <a:bodyPr wrap="square" rtlCol="0">
            <a:spAutoFit/>
          </a:bodyPr>
          <a:lstStyle/>
          <a:p>
            <a:r>
              <a:rPr lang="de-DE" dirty="0"/>
              <a:t>Schummeln am </a:t>
            </a:r>
            <a:r>
              <a:rPr lang="de-DE" b="1" dirty="0"/>
              <a:t>Anfang</a:t>
            </a:r>
            <a:r>
              <a:rPr lang="de-DE" dirty="0"/>
              <a:t> oder in der </a:t>
            </a:r>
            <a:r>
              <a:rPr lang="de-DE" b="1" dirty="0"/>
              <a:t>Mitte</a:t>
            </a:r>
            <a:r>
              <a:rPr lang="de-DE" dirty="0"/>
              <a:t> der Kette nicht möglich.</a:t>
            </a:r>
          </a:p>
        </p:txBody>
      </p:sp>
      <p:sp>
        <p:nvSpPr>
          <p:cNvPr id="67" name="Textfeld 66"/>
          <p:cNvSpPr txBox="1"/>
          <p:nvPr/>
        </p:nvSpPr>
        <p:spPr>
          <a:xfrm>
            <a:off x="5292080" y="5579948"/>
            <a:ext cx="2325317" cy="369332"/>
          </a:xfrm>
          <a:prstGeom prst="rect">
            <a:avLst/>
          </a:prstGeom>
          <a:noFill/>
        </p:spPr>
        <p:txBody>
          <a:bodyPr wrap="none" rtlCol="0">
            <a:spAutoFit/>
          </a:bodyPr>
          <a:lstStyle/>
          <a:p>
            <a:r>
              <a:rPr lang="de-DE" dirty="0"/>
              <a:t>Was ist mit dem </a:t>
            </a:r>
            <a:r>
              <a:rPr lang="de-DE" b="1" dirty="0"/>
              <a:t>Ende</a:t>
            </a:r>
            <a:r>
              <a:rPr lang="de-DE" dirty="0"/>
              <a:t>?</a:t>
            </a:r>
          </a:p>
        </p:txBody>
      </p:sp>
    </p:spTree>
    <p:extLst>
      <p:ext uri="{BB962C8B-B14F-4D97-AF65-F5344CB8AC3E}">
        <p14:creationId xmlns:p14="http://schemas.microsoft.com/office/powerpoint/2010/main" val="1109344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971600" y="3212976"/>
            <a:ext cx="7560840" cy="2736304"/>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4" name="Textfeld 3"/>
          <p:cNvSpPr txBox="1"/>
          <p:nvPr/>
        </p:nvSpPr>
        <p:spPr>
          <a:xfrm>
            <a:off x="323528" y="249717"/>
            <a:ext cx="7283982" cy="584775"/>
          </a:xfrm>
          <a:prstGeom prst="rect">
            <a:avLst/>
          </a:prstGeom>
          <a:noFill/>
        </p:spPr>
        <p:txBody>
          <a:bodyPr wrap="none" rtlCol="0">
            <a:spAutoFit/>
          </a:bodyPr>
          <a:lstStyle/>
          <a:p>
            <a:r>
              <a:rPr lang="de-DE" sz="3200" dirty="0"/>
              <a:t>Wer entscheidet über einen neuen Block?</a:t>
            </a:r>
          </a:p>
        </p:txBody>
      </p:sp>
      <p:sp>
        <p:nvSpPr>
          <p:cNvPr id="2" name="Textfeld 1"/>
          <p:cNvSpPr txBox="1"/>
          <p:nvPr/>
        </p:nvSpPr>
        <p:spPr>
          <a:xfrm>
            <a:off x="1063684" y="1054874"/>
            <a:ext cx="4692310" cy="400110"/>
          </a:xfrm>
          <a:prstGeom prst="rect">
            <a:avLst/>
          </a:prstGeom>
          <a:noFill/>
        </p:spPr>
        <p:txBody>
          <a:bodyPr wrap="none" rtlCol="0">
            <a:spAutoFit/>
          </a:bodyPr>
          <a:lstStyle/>
          <a:p>
            <a:r>
              <a:rPr lang="de-DE" sz="2000" u="sng" dirty="0" err="1"/>
              <a:t>Prinzipell</a:t>
            </a:r>
            <a:r>
              <a:rPr lang="de-DE" dirty="0"/>
              <a:t>: </a:t>
            </a:r>
            <a:r>
              <a:rPr lang="de-DE" b="1" dirty="0"/>
              <a:t>JEDER </a:t>
            </a:r>
            <a:r>
              <a:rPr lang="de-DE" dirty="0"/>
              <a:t>Teilnehmer an der </a:t>
            </a:r>
            <a:r>
              <a:rPr lang="de-DE" dirty="0" err="1"/>
              <a:t>Blockchain</a:t>
            </a:r>
            <a:endParaRPr lang="de-DE" dirty="0"/>
          </a:p>
        </p:txBody>
      </p:sp>
      <p:sp>
        <p:nvSpPr>
          <p:cNvPr id="3" name="Textfeld 2"/>
          <p:cNvSpPr txBox="1"/>
          <p:nvPr/>
        </p:nvSpPr>
        <p:spPr>
          <a:xfrm>
            <a:off x="1063684" y="1482564"/>
            <a:ext cx="7900804" cy="369332"/>
          </a:xfrm>
          <a:prstGeom prst="rect">
            <a:avLst/>
          </a:prstGeom>
          <a:noFill/>
        </p:spPr>
        <p:txBody>
          <a:bodyPr wrap="square" rtlCol="0">
            <a:spAutoFit/>
          </a:bodyPr>
          <a:lstStyle/>
          <a:p>
            <a:r>
              <a:rPr lang="de-DE" dirty="0"/>
              <a:t>Heißt in unserem Fall jeder Zaubernde, </a:t>
            </a:r>
            <a:r>
              <a:rPr lang="de-DE" b="1" dirty="0"/>
              <a:t>ABER </a:t>
            </a:r>
            <a:r>
              <a:rPr lang="de-DE" dirty="0"/>
              <a:t>es muss </a:t>
            </a:r>
            <a:r>
              <a:rPr lang="de-DE" b="1" dirty="0"/>
              <a:t>Konsens </a:t>
            </a:r>
            <a:r>
              <a:rPr lang="de-DE" dirty="0"/>
              <a:t>herrschen!</a:t>
            </a:r>
          </a:p>
        </p:txBody>
      </p:sp>
      <p:sp>
        <p:nvSpPr>
          <p:cNvPr id="9" name="Textfeld 8"/>
          <p:cNvSpPr txBox="1"/>
          <p:nvPr/>
        </p:nvSpPr>
        <p:spPr>
          <a:xfrm>
            <a:off x="1115616" y="1916832"/>
            <a:ext cx="7369850" cy="4801314"/>
          </a:xfrm>
          <a:prstGeom prst="rect">
            <a:avLst/>
          </a:prstGeom>
          <a:noFill/>
        </p:spPr>
        <p:txBody>
          <a:bodyPr wrap="square" rtlCol="0">
            <a:spAutoFit/>
          </a:bodyPr>
          <a:lstStyle/>
          <a:p>
            <a:r>
              <a:rPr lang="de-DE" dirty="0"/>
              <a:t>Wir brauchen somit ein dezentrales </a:t>
            </a:r>
            <a:r>
              <a:rPr lang="de-DE" b="1" dirty="0"/>
              <a:t>Konsensverfahren</a:t>
            </a:r>
            <a:r>
              <a:rPr lang="de-DE" dirty="0"/>
              <a:t>!</a:t>
            </a:r>
          </a:p>
          <a:p>
            <a:r>
              <a:rPr lang="de-DE" dirty="0"/>
              <a:t>Häufig wird die sog. </a:t>
            </a:r>
            <a:r>
              <a:rPr lang="de-DE" b="1" dirty="0"/>
              <a:t>Proof-</a:t>
            </a:r>
            <a:r>
              <a:rPr lang="de-DE" b="1" dirty="0" err="1"/>
              <a:t>of</a:t>
            </a:r>
            <a:r>
              <a:rPr lang="de-DE" b="1" dirty="0"/>
              <a:t>-Work-</a:t>
            </a:r>
            <a:r>
              <a:rPr lang="de-DE" dirty="0"/>
              <a:t>Methode verwendet:</a:t>
            </a:r>
          </a:p>
          <a:p>
            <a:pPr marL="285750" indent="-285750">
              <a:buFont typeface="Arial" panose="020B0604020202020204" pitchFamily="34" charset="0"/>
              <a:buChar char="•"/>
            </a:pPr>
            <a:r>
              <a:rPr lang="de-DE" dirty="0"/>
              <a:t>Aufwendiger Arbeitsnachweis des Blockerstellers</a:t>
            </a:r>
          </a:p>
          <a:p>
            <a:pPr marL="285750" indent="-285750">
              <a:buFont typeface="Arial" panose="020B0604020202020204" pitchFamily="34" charset="0"/>
              <a:buChar char="•"/>
            </a:pPr>
            <a:r>
              <a:rPr lang="de-DE" dirty="0"/>
              <a:t>Einfache Prüfung für jeden anderen Teilnehmer</a:t>
            </a:r>
          </a:p>
          <a:p>
            <a:pPr marL="285750" indent="-285750">
              <a:buFont typeface="Arial" panose="020B0604020202020204" pitchFamily="34" charset="0"/>
              <a:buChar char="•"/>
            </a:pPr>
            <a:endParaRPr lang="de-DE" dirty="0"/>
          </a:p>
          <a:p>
            <a:r>
              <a:rPr lang="de-DE" b="1" dirty="0"/>
              <a:t>BEISPIEL: </a:t>
            </a:r>
            <a:r>
              <a:rPr lang="de-DE" dirty="0"/>
              <a:t>Ein neuer Block darf nur erstellt werden, wenn eine Abbildung des Blockinhalts auf einen Zauberspruch genannt werden kann, so dass z.B. der:</a:t>
            </a:r>
          </a:p>
          <a:p>
            <a:pPr marL="285750" indent="-285750">
              <a:buFont typeface="Arial" panose="020B0604020202020204" pitchFamily="34" charset="0"/>
              <a:buChar char="•"/>
            </a:pPr>
            <a:r>
              <a:rPr lang="de-DE" dirty="0"/>
              <a:t>Zauberspruch mit A anfängt,</a:t>
            </a:r>
          </a:p>
          <a:p>
            <a:pPr marL="285750" indent="-285750">
              <a:buFont typeface="Arial" panose="020B0604020202020204" pitchFamily="34" charset="0"/>
              <a:buChar char="•"/>
            </a:pPr>
            <a:r>
              <a:rPr lang="de-DE" dirty="0"/>
              <a:t>aus 2 Worten besteht und</a:t>
            </a:r>
          </a:p>
          <a:p>
            <a:pPr marL="285750" indent="-285750">
              <a:buFont typeface="Arial" panose="020B0604020202020204" pitchFamily="34" charset="0"/>
              <a:buChar char="•"/>
            </a:pPr>
            <a:r>
              <a:rPr lang="de-DE" dirty="0"/>
              <a:t>genau 2 Mal ‚v‘ enthält</a:t>
            </a:r>
          </a:p>
          <a:p>
            <a:r>
              <a:rPr lang="de-DE" dirty="0"/>
              <a:t>Beispiel: </a:t>
            </a:r>
            <a:r>
              <a:rPr lang="de-DE" b="1" dirty="0" err="1"/>
              <a:t>Avada</a:t>
            </a:r>
            <a:r>
              <a:rPr lang="de-DE" b="1" dirty="0"/>
              <a:t> </a:t>
            </a:r>
            <a:r>
              <a:rPr lang="de-DE" b="1" dirty="0" err="1"/>
              <a:t>Kedavra</a:t>
            </a:r>
            <a:r>
              <a:rPr lang="de-DE" b="1" dirty="0"/>
              <a:t> (man muss erst einmal viele Zauberspruchbücher durchsehen, um so eine Abbildung zu finden)</a:t>
            </a:r>
          </a:p>
          <a:p>
            <a:r>
              <a:rPr lang="de-DE" dirty="0"/>
              <a:t>Einfach zu prüfen, aber Abbildung aufwendig zu finden.</a:t>
            </a:r>
          </a:p>
          <a:p>
            <a:endParaRPr lang="de-DE" dirty="0"/>
          </a:p>
          <a:p>
            <a:r>
              <a:rPr lang="de-DE" dirty="0"/>
              <a:t>Anforderungen wechseln für jeden neuen Block, da neuer Inhalt gegeben</a:t>
            </a:r>
          </a:p>
          <a:p>
            <a:pPr marL="285750" indent="-285750">
              <a:buFont typeface="Arial" panose="020B0604020202020204" pitchFamily="34" charset="0"/>
              <a:buChar char="•"/>
            </a:pPr>
            <a:endParaRPr lang="de-DE" b="1" dirty="0"/>
          </a:p>
        </p:txBody>
      </p:sp>
      <p:sp>
        <p:nvSpPr>
          <p:cNvPr id="6" name="TextBox 5">
            <a:extLst>
              <a:ext uri="{FF2B5EF4-FFF2-40B4-BE49-F238E27FC236}">
                <a16:creationId xmlns:a16="http://schemas.microsoft.com/office/drawing/2014/main" id="{AF1402CC-16C2-3F43-B4BD-0A154279D220}"/>
              </a:ext>
            </a:extLst>
          </p:cNvPr>
          <p:cNvSpPr txBox="1"/>
          <p:nvPr/>
        </p:nvSpPr>
        <p:spPr>
          <a:xfrm>
            <a:off x="7620000" y="7663543"/>
            <a:ext cx="184731" cy="369332"/>
          </a:xfrm>
          <a:prstGeom prst="rect">
            <a:avLst/>
          </a:prstGeom>
          <a:noFill/>
        </p:spPr>
        <p:txBody>
          <a:bodyPr wrap="none" rtlCol="0">
            <a:spAutoFit/>
          </a:bodyPr>
          <a:lstStyle/>
          <a:p>
            <a:endParaRPr lang="en-DE" dirty="0"/>
          </a:p>
        </p:txBody>
      </p:sp>
    </p:spTree>
    <p:extLst>
      <p:ext uri="{BB962C8B-B14F-4D97-AF65-F5344CB8AC3E}">
        <p14:creationId xmlns:p14="http://schemas.microsoft.com/office/powerpoint/2010/main" val="294929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216804"/>
            <a:ext cx="4980851" cy="584775"/>
          </a:xfrm>
          <a:prstGeom prst="rect">
            <a:avLst/>
          </a:prstGeom>
          <a:noFill/>
        </p:spPr>
        <p:txBody>
          <a:bodyPr wrap="none" rtlCol="0">
            <a:spAutoFit/>
          </a:bodyPr>
          <a:lstStyle/>
          <a:p>
            <a:r>
              <a:rPr lang="de-DE" sz="3200" dirty="0"/>
              <a:t>Erstellen eines neuen Blocks</a:t>
            </a:r>
          </a:p>
        </p:txBody>
      </p:sp>
      <p:sp>
        <p:nvSpPr>
          <p:cNvPr id="5" name="Textfeld 4"/>
          <p:cNvSpPr txBox="1"/>
          <p:nvPr/>
        </p:nvSpPr>
        <p:spPr>
          <a:xfrm>
            <a:off x="2744792" y="6361583"/>
            <a:ext cx="3339376" cy="307777"/>
          </a:xfrm>
          <a:prstGeom prst="rect">
            <a:avLst/>
          </a:prstGeom>
          <a:noFill/>
        </p:spPr>
        <p:txBody>
          <a:bodyPr wrap="none" rtlCol="0">
            <a:spAutoFit/>
          </a:bodyPr>
          <a:lstStyle/>
          <a:p>
            <a:r>
              <a:rPr lang="de-DE" sz="1400" dirty="0">
                <a:solidFill>
                  <a:srgbClr val="0F05FF"/>
                </a:solidFill>
              </a:rPr>
              <a:t>Schritte aus https://bitcoin.org/bitcoin.pdf</a:t>
            </a:r>
          </a:p>
        </p:txBody>
      </p:sp>
      <p:sp>
        <p:nvSpPr>
          <p:cNvPr id="6" name="Textfeld 5"/>
          <p:cNvSpPr txBox="1"/>
          <p:nvPr/>
        </p:nvSpPr>
        <p:spPr>
          <a:xfrm>
            <a:off x="572391" y="1268760"/>
            <a:ext cx="8114924" cy="4154984"/>
          </a:xfrm>
          <a:prstGeom prst="rect">
            <a:avLst/>
          </a:prstGeom>
          <a:noFill/>
        </p:spPr>
        <p:txBody>
          <a:bodyPr wrap="square" rtlCol="0">
            <a:spAutoFit/>
          </a:bodyPr>
          <a:lstStyle/>
          <a:p>
            <a:pPr marL="342900" indent="-342900">
              <a:buFont typeface="+mj-lt"/>
              <a:buAutoNum type="arabicPeriod"/>
            </a:pPr>
            <a:r>
              <a:rPr lang="de-DE" sz="2200" b="1" dirty="0"/>
              <a:t>Verteile</a:t>
            </a:r>
            <a:r>
              <a:rPr lang="de-DE" sz="2200" dirty="0"/>
              <a:t> alle neuen </a:t>
            </a:r>
            <a:r>
              <a:rPr lang="de-DE" sz="2200" b="1" dirty="0"/>
              <a:t>Daten (</a:t>
            </a:r>
            <a:r>
              <a:rPr lang="de-DE" sz="2200" b="1" dirty="0" err="1"/>
              <a:t>bsp.</a:t>
            </a:r>
            <a:r>
              <a:rPr lang="de-DE" sz="2200" b="1" dirty="0"/>
              <a:t> [Harry, Draco, 3, Harry]) </a:t>
            </a:r>
            <a:r>
              <a:rPr lang="de-DE" sz="2200" dirty="0"/>
              <a:t>an alle bekannten Zauberer</a:t>
            </a:r>
          </a:p>
          <a:p>
            <a:pPr marL="342900" indent="-342900">
              <a:buFont typeface="+mj-lt"/>
              <a:buAutoNum type="arabicPeriod"/>
            </a:pPr>
            <a:r>
              <a:rPr lang="de-DE" sz="2200" dirty="0"/>
              <a:t>Zauberer sammeln </a:t>
            </a:r>
            <a:r>
              <a:rPr lang="de-DE" sz="2200" b="1" dirty="0"/>
              <a:t>Daten </a:t>
            </a:r>
            <a:r>
              <a:rPr lang="de-DE" sz="2200" dirty="0"/>
              <a:t>in Blöcke und verteilen neue </a:t>
            </a:r>
            <a:r>
              <a:rPr lang="de-DE" sz="2200" b="1" dirty="0"/>
              <a:t>Daten</a:t>
            </a:r>
            <a:r>
              <a:rPr lang="de-DE" sz="2200" dirty="0"/>
              <a:t> weiter</a:t>
            </a:r>
          </a:p>
          <a:p>
            <a:pPr marL="342900" indent="-342900">
              <a:buFont typeface="+mj-lt"/>
              <a:buAutoNum type="arabicPeriod"/>
            </a:pPr>
            <a:r>
              <a:rPr lang="de-DE" sz="2200" dirty="0"/>
              <a:t>Zauberer arbeiten am </a:t>
            </a:r>
            <a:r>
              <a:rPr lang="de-DE" sz="2200" b="1" dirty="0"/>
              <a:t>Proof </a:t>
            </a:r>
            <a:r>
              <a:rPr lang="de-DE" sz="2200" b="1" dirty="0" err="1"/>
              <a:t>of</a:t>
            </a:r>
            <a:r>
              <a:rPr lang="de-DE" sz="2200" b="1" dirty="0"/>
              <a:t> Work</a:t>
            </a:r>
            <a:r>
              <a:rPr lang="de-DE" sz="2200" dirty="0"/>
              <a:t>, um ihren Block zu veröffentlichen</a:t>
            </a:r>
          </a:p>
          <a:p>
            <a:pPr marL="342900" indent="-342900">
              <a:buFont typeface="+mj-lt"/>
              <a:buAutoNum type="arabicPeriod"/>
            </a:pPr>
            <a:r>
              <a:rPr lang="de-DE" sz="2200" dirty="0"/>
              <a:t>Falls </a:t>
            </a:r>
            <a:r>
              <a:rPr lang="de-DE" sz="2200" b="1" dirty="0"/>
              <a:t>Proof </a:t>
            </a:r>
            <a:r>
              <a:rPr lang="de-DE" sz="2200" b="1" dirty="0" err="1"/>
              <a:t>of</a:t>
            </a:r>
            <a:r>
              <a:rPr lang="de-DE" sz="2200" b="1" dirty="0"/>
              <a:t> Work</a:t>
            </a:r>
            <a:r>
              <a:rPr lang="de-DE" sz="2200" dirty="0"/>
              <a:t> erfüllt, </a:t>
            </a:r>
            <a:r>
              <a:rPr lang="de-DE" sz="2200" b="1" dirty="0"/>
              <a:t>verteile</a:t>
            </a:r>
            <a:r>
              <a:rPr lang="de-DE" sz="2200" dirty="0"/>
              <a:t> </a:t>
            </a:r>
            <a:r>
              <a:rPr lang="de-DE" sz="2200" b="1" dirty="0"/>
              <a:t>Block</a:t>
            </a:r>
            <a:r>
              <a:rPr lang="de-DE" sz="2200" dirty="0"/>
              <a:t> an alle anderen bekannten Zauberer</a:t>
            </a:r>
          </a:p>
          <a:p>
            <a:pPr marL="342900" indent="-342900">
              <a:buFont typeface="+mj-lt"/>
              <a:buAutoNum type="arabicPeriod"/>
            </a:pPr>
            <a:r>
              <a:rPr lang="de-DE" sz="2200" dirty="0"/>
              <a:t>Andere Zauberer </a:t>
            </a:r>
            <a:r>
              <a:rPr lang="de-DE" sz="2200" b="1" dirty="0"/>
              <a:t>akzeptieren</a:t>
            </a:r>
            <a:r>
              <a:rPr lang="de-DE" sz="2200" dirty="0"/>
              <a:t> den </a:t>
            </a:r>
            <a:r>
              <a:rPr lang="de-DE" sz="2200" b="1" dirty="0"/>
              <a:t>Block</a:t>
            </a:r>
            <a:r>
              <a:rPr lang="de-DE" sz="2200" dirty="0"/>
              <a:t> oder stellen </a:t>
            </a:r>
            <a:r>
              <a:rPr lang="de-DE" sz="2200" b="1" dirty="0"/>
              <a:t>ungültige</a:t>
            </a:r>
            <a:r>
              <a:rPr lang="de-DE" sz="2200" dirty="0"/>
              <a:t>* Daten fest</a:t>
            </a:r>
          </a:p>
          <a:p>
            <a:pPr marL="342900" indent="-342900">
              <a:buFont typeface="+mj-lt"/>
              <a:buAutoNum type="arabicPeriod"/>
            </a:pPr>
            <a:r>
              <a:rPr lang="de-DE" sz="2200" b="1" dirty="0"/>
              <a:t>Akzeptanz</a:t>
            </a:r>
            <a:r>
              <a:rPr lang="de-DE" sz="2200" dirty="0"/>
              <a:t> wird durch Erstellung eines </a:t>
            </a:r>
            <a:r>
              <a:rPr lang="de-DE" sz="2200" b="1" dirty="0"/>
              <a:t>Nachfolgeblocks</a:t>
            </a:r>
            <a:r>
              <a:rPr lang="de-DE" sz="2200" dirty="0"/>
              <a:t> an den neuen Block ausgedrückt</a:t>
            </a:r>
          </a:p>
        </p:txBody>
      </p:sp>
      <p:sp>
        <p:nvSpPr>
          <p:cNvPr id="2" name="Textfeld 1"/>
          <p:cNvSpPr txBox="1"/>
          <p:nvPr/>
        </p:nvSpPr>
        <p:spPr>
          <a:xfrm>
            <a:off x="553810" y="5427221"/>
            <a:ext cx="8570741" cy="954107"/>
          </a:xfrm>
          <a:prstGeom prst="rect">
            <a:avLst/>
          </a:prstGeom>
          <a:noFill/>
        </p:spPr>
        <p:txBody>
          <a:bodyPr wrap="square" rtlCol="0">
            <a:spAutoFit/>
          </a:bodyPr>
          <a:lstStyle/>
          <a:p>
            <a:r>
              <a:rPr lang="de-DE" sz="1400" i="1" dirty="0"/>
              <a:t>* Was als ungültig angesehen wird, hängt auch von den Daten ab. In unserem Beispiel :</a:t>
            </a:r>
          </a:p>
          <a:p>
            <a:pPr marL="742950" lvl="1" indent="-285750">
              <a:buFont typeface="Arial" charset="0"/>
              <a:buChar char="•"/>
            </a:pPr>
            <a:r>
              <a:rPr lang="de-DE" sz="1400" i="1" dirty="0"/>
              <a:t>Duell gegen sich selbst verboten</a:t>
            </a:r>
          </a:p>
          <a:p>
            <a:pPr marL="742950" lvl="1" indent="-285750">
              <a:buFont typeface="Arial" charset="0"/>
              <a:buChar char="•"/>
            </a:pPr>
            <a:r>
              <a:rPr lang="de-DE" sz="1400" i="1" dirty="0"/>
              <a:t>Duell mit 2 Siegern/Verlierern (keine doppelte Version eines Duells)</a:t>
            </a:r>
          </a:p>
          <a:p>
            <a:pPr marL="742950" lvl="1" indent="-285750">
              <a:buFont typeface="Arial" charset="0"/>
              <a:buChar char="•"/>
            </a:pPr>
            <a:r>
              <a:rPr lang="de-DE" sz="1400" i="1" dirty="0"/>
              <a:t>Lücke/Reihenfolge falsch (Duell 3 vor 2, Wo ist Duell 1?)</a:t>
            </a:r>
          </a:p>
        </p:txBody>
      </p:sp>
    </p:spTree>
    <p:extLst>
      <p:ext uri="{BB962C8B-B14F-4D97-AF65-F5344CB8AC3E}">
        <p14:creationId xmlns:p14="http://schemas.microsoft.com/office/powerpoint/2010/main" val="485143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3"/>
          <p:cNvSpPr/>
          <p:nvPr/>
        </p:nvSpPr>
        <p:spPr>
          <a:xfrm>
            <a:off x="779345" y="1137807"/>
            <a:ext cx="7537071"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277559" y="251799"/>
            <a:ext cx="4988482" cy="584775"/>
          </a:xfrm>
          <a:prstGeom prst="rect">
            <a:avLst/>
          </a:prstGeom>
          <a:noFill/>
        </p:spPr>
        <p:txBody>
          <a:bodyPr wrap="none" rtlCol="0">
            <a:spAutoFit/>
          </a:bodyPr>
          <a:lstStyle/>
          <a:p>
            <a:r>
              <a:rPr lang="de-DE" sz="3200" dirty="0"/>
              <a:t>Erstellen eines neuen Blocks</a:t>
            </a:r>
          </a:p>
        </p:txBody>
      </p:sp>
      <p:sp>
        <p:nvSpPr>
          <p:cNvPr id="6" name="Textfeld 5"/>
          <p:cNvSpPr txBox="1"/>
          <p:nvPr/>
        </p:nvSpPr>
        <p:spPr>
          <a:xfrm>
            <a:off x="779345" y="1150873"/>
            <a:ext cx="8114924" cy="2062103"/>
          </a:xfrm>
          <a:prstGeom prst="rect">
            <a:avLst/>
          </a:prstGeom>
          <a:noFill/>
        </p:spPr>
        <p:txBody>
          <a:bodyPr wrap="square" rtlCol="0">
            <a:spAutoFit/>
          </a:bodyPr>
          <a:lstStyle/>
          <a:p>
            <a:pPr marL="342900" indent="-342900">
              <a:buFont typeface="+mj-lt"/>
              <a:buAutoNum type="arabicPeriod"/>
            </a:pPr>
            <a:r>
              <a:rPr lang="de-DE" b="1" dirty="0"/>
              <a:t>Verteile</a:t>
            </a:r>
            <a:r>
              <a:rPr lang="de-DE" dirty="0"/>
              <a:t> alle neuen </a:t>
            </a:r>
            <a:r>
              <a:rPr lang="de-DE" b="1" dirty="0"/>
              <a:t>Daten (</a:t>
            </a:r>
            <a:r>
              <a:rPr lang="de-DE" b="1" dirty="0" err="1"/>
              <a:t>bsp.</a:t>
            </a:r>
            <a:r>
              <a:rPr lang="de-DE" b="1" dirty="0"/>
              <a:t> [Harry, Draco, 3, Harry]) </a:t>
            </a:r>
            <a:r>
              <a:rPr lang="de-DE" dirty="0"/>
              <a:t>an alle </a:t>
            </a:r>
            <a:br>
              <a:rPr lang="de-DE" dirty="0"/>
            </a:br>
            <a:r>
              <a:rPr lang="de-DE" dirty="0"/>
              <a:t>bekannten Zauberer</a:t>
            </a:r>
          </a:p>
          <a:p>
            <a:pPr marL="342900" indent="-342900">
              <a:buFont typeface="+mj-lt"/>
              <a:buAutoNum type="arabicPeriod"/>
            </a:pPr>
            <a:r>
              <a:rPr lang="de-DE" dirty="0"/>
              <a:t>Zauberer sammeln </a:t>
            </a:r>
            <a:r>
              <a:rPr lang="de-DE" b="1" dirty="0"/>
              <a:t>Daten </a:t>
            </a:r>
            <a:r>
              <a:rPr lang="de-DE" dirty="0"/>
              <a:t>in Blöcke und verteilen neue </a:t>
            </a:r>
            <a:r>
              <a:rPr lang="de-DE" b="1" dirty="0"/>
              <a:t>Daten</a:t>
            </a:r>
            <a:r>
              <a:rPr lang="de-DE" dirty="0"/>
              <a:t> weiter</a:t>
            </a:r>
          </a:p>
          <a:p>
            <a:pPr marL="342900" indent="-342900">
              <a:buFont typeface="+mj-lt"/>
              <a:buAutoNum type="arabicPeriod"/>
            </a:pPr>
            <a:endParaRPr lang="de-DE" dirty="0"/>
          </a:p>
          <a:p>
            <a:pPr marL="342900" indent="-342900">
              <a:buFont typeface="+mj-lt"/>
              <a:buAutoNum type="arabicPeriod"/>
            </a:pPr>
            <a:r>
              <a:rPr lang="de-DE" sz="1400" dirty="0"/>
              <a:t>Zauberer arbeiten am </a:t>
            </a:r>
            <a:r>
              <a:rPr lang="de-DE" sz="1400" b="1" dirty="0"/>
              <a:t>Proof </a:t>
            </a:r>
            <a:r>
              <a:rPr lang="de-DE" sz="1400" b="1" dirty="0" err="1"/>
              <a:t>of</a:t>
            </a:r>
            <a:r>
              <a:rPr lang="de-DE" sz="1400" b="1" dirty="0"/>
              <a:t> Work</a:t>
            </a:r>
            <a:r>
              <a:rPr lang="de-DE" sz="1400" dirty="0"/>
              <a:t>, um ihren Block zu veröffentlichen</a:t>
            </a:r>
          </a:p>
          <a:p>
            <a:pPr marL="342900" indent="-342900">
              <a:buFont typeface="+mj-lt"/>
              <a:buAutoNum type="arabicPeriod"/>
            </a:pPr>
            <a:r>
              <a:rPr lang="de-DE" sz="1400" dirty="0"/>
              <a:t>Falls </a:t>
            </a:r>
            <a:r>
              <a:rPr lang="de-DE" sz="1400" b="1" dirty="0"/>
              <a:t>Proof </a:t>
            </a:r>
            <a:r>
              <a:rPr lang="de-DE" sz="1400" b="1" dirty="0" err="1"/>
              <a:t>of</a:t>
            </a:r>
            <a:r>
              <a:rPr lang="de-DE" sz="1400" b="1" dirty="0"/>
              <a:t> Work</a:t>
            </a:r>
            <a:r>
              <a:rPr lang="de-DE" sz="1400" dirty="0"/>
              <a:t> erfüllt, </a:t>
            </a:r>
            <a:r>
              <a:rPr lang="de-DE" sz="1400" b="1" dirty="0"/>
              <a:t>verteile</a:t>
            </a:r>
            <a:r>
              <a:rPr lang="de-DE" sz="1400" dirty="0"/>
              <a:t> </a:t>
            </a:r>
            <a:r>
              <a:rPr lang="de-DE" sz="1400" b="1" dirty="0"/>
              <a:t>Block</a:t>
            </a:r>
            <a:r>
              <a:rPr lang="de-DE" sz="1400" dirty="0"/>
              <a:t> an alle anderen bekannten Zauberer</a:t>
            </a:r>
          </a:p>
          <a:p>
            <a:pPr marL="342900" indent="-342900">
              <a:buFont typeface="+mj-lt"/>
              <a:buAutoNum type="arabicPeriod"/>
            </a:pPr>
            <a:r>
              <a:rPr lang="de-DE" sz="1400" dirty="0"/>
              <a:t>Andere Zauberer </a:t>
            </a:r>
            <a:r>
              <a:rPr lang="de-DE" sz="1400" b="1" dirty="0"/>
              <a:t>akzeptieren</a:t>
            </a:r>
            <a:r>
              <a:rPr lang="de-DE" sz="1400" dirty="0"/>
              <a:t> den </a:t>
            </a:r>
            <a:r>
              <a:rPr lang="de-DE" sz="1400" b="1" dirty="0"/>
              <a:t>Block</a:t>
            </a:r>
            <a:r>
              <a:rPr lang="de-DE" sz="1400" dirty="0"/>
              <a:t> oder stellen ungültige Daten fest</a:t>
            </a:r>
          </a:p>
          <a:p>
            <a:pPr marL="342900" indent="-342900">
              <a:buFont typeface="+mj-lt"/>
              <a:buAutoNum type="arabicPeriod"/>
            </a:pPr>
            <a:r>
              <a:rPr lang="de-DE" sz="1400" b="1" dirty="0"/>
              <a:t>Akzeptanz</a:t>
            </a:r>
            <a:r>
              <a:rPr lang="de-DE" sz="1400" dirty="0"/>
              <a:t> wird durch Erstellung eines </a:t>
            </a:r>
            <a:r>
              <a:rPr lang="de-DE" sz="1400" b="1" dirty="0"/>
              <a:t>Nachfolgeblocks</a:t>
            </a:r>
            <a:r>
              <a:rPr lang="de-DE" sz="1400" dirty="0"/>
              <a:t> an den neuen Block ausgedrückt</a:t>
            </a:r>
          </a:p>
        </p:txBody>
      </p:sp>
      <p:sp>
        <p:nvSpPr>
          <p:cNvPr id="7" name="Rechteck 6"/>
          <p:cNvSpPr/>
          <p:nvPr/>
        </p:nvSpPr>
        <p:spPr>
          <a:xfrm>
            <a:off x="484721" y="3695162"/>
            <a:ext cx="2736304" cy="2661287"/>
          </a:xfrm>
          <a:prstGeom prst="rect">
            <a:avLst/>
          </a:prstGeom>
          <a:solidFill>
            <a:schemeClr val="accent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bgerundetes Rechteck 7"/>
          <p:cNvSpPr/>
          <p:nvPr/>
        </p:nvSpPr>
        <p:spPr>
          <a:xfrm>
            <a:off x="628737" y="4343235"/>
            <a:ext cx="2448272" cy="1797190"/>
          </a:xfrm>
          <a:prstGeom prst="roundRect">
            <a:avLst/>
          </a:prstGeom>
          <a:solidFill>
            <a:srgbClr val="FFC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Harry vs. Draco, 3 Sieger Harry;</a:t>
            </a:r>
          </a:p>
        </p:txBody>
      </p:sp>
      <p:sp>
        <p:nvSpPr>
          <p:cNvPr id="9" name="Abgerundetes Rechteck 8"/>
          <p:cNvSpPr/>
          <p:nvPr/>
        </p:nvSpPr>
        <p:spPr>
          <a:xfrm>
            <a:off x="664741" y="3789040"/>
            <a:ext cx="2467099" cy="409904"/>
          </a:xfrm>
          <a:prstGeom prst="roundRect">
            <a:avLst/>
          </a:prstGeom>
          <a:solidFill>
            <a:srgbClr val="C5714A"/>
          </a:solidFill>
          <a:ln>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dirty="0"/>
              <a:t>Block Header</a:t>
            </a:r>
          </a:p>
        </p:txBody>
      </p:sp>
      <p:sp>
        <p:nvSpPr>
          <p:cNvPr id="10" name="Rechteck 9"/>
          <p:cNvSpPr/>
          <p:nvPr/>
        </p:nvSpPr>
        <p:spPr>
          <a:xfrm>
            <a:off x="5868144" y="3695161"/>
            <a:ext cx="2736304" cy="2661287"/>
          </a:xfrm>
          <a:prstGeom prst="rect">
            <a:avLst/>
          </a:prstGeom>
          <a:solidFill>
            <a:schemeClr val="accent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Abgerundetes Rechteck 10"/>
          <p:cNvSpPr/>
          <p:nvPr/>
        </p:nvSpPr>
        <p:spPr>
          <a:xfrm>
            <a:off x="6012160" y="4343234"/>
            <a:ext cx="2448272" cy="1797190"/>
          </a:xfrm>
          <a:prstGeom prst="roundRect">
            <a:avLst/>
          </a:prstGeom>
          <a:solidFill>
            <a:srgbClr val="FFC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schemeClr val="bg1"/>
                </a:solidFill>
              </a:rPr>
              <a:t>Ron vs. Hermine, 7,</a:t>
            </a:r>
          </a:p>
          <a:p>
            <a:pPr algn="ctr"/>
            <a:r>
              <a:rPr lang="de-DE" dirty="0">
                <a:solidFill>
                  <a:schemeClr val="bg1"/>
                </a:solidFill>
              </a:rPr>
              <a:t>Sieger Hermine;</a:t>
            </a:r>
          </a:p>
          <a:p>
            <a:pPr algn="ctr"/>
            <a:r>
              <a:rPr lang="de-DE" dirty="0">
                <a:solidFill>
                  <a:schemeClr val="tx1"/>
                </a:solidFill>
              </a:rPr>
              <a:t>Harry vs. Draco, 3, Sieger Harry;</a:t>
            </a:r>
          </a:p>
        </p:txBody>
      </p:sp>
      <p:sp>
        <p:nvSpPr>
          <p:cNvPr id="12" name="Abgerundetes Rechteck 11"/>
          <p:cNvSpPr/>
          <p:nvPr/>
        </p:nvSpPr>
        <p:spPr>
          <a:xfrm>
            <a:off x="6048164" y="3789040"/>
            <a:ext cx="2484276" cy="409903"/>
          </a:xfrm>
          <a:prstGeom prst="roundRect">
            <a:avLst/>
          </a:prstGeom>
          <a:solidFill>
            <a:srgbClr val="C5714A"/>
          </a:solidFill>
          <a:ln>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dirty="0"/>
              <a:t>Block Header</a:t>
            </a:r>
          </a:p>
        </p:txBody>
      </p:sp>
      <p:sp>
        <p:nvSpPr>
          <p:cNvPr id="3" name="Textfeld 2"/>
          <p:cNvSpPr txBox="1"/>
          <p:nvPr/>
        </p:nvSpPr>
        <p:spPr>
          <a:xfrm>
            <a:off x="1555107" y="3318685"/>
            <a:ext cx="705193" cy="369332"/>
          </a:xfrm>
          <a:prstGeom prst="rect">
            <a:avLst/>
          </a:prstGeom>
          <a:noFill/>
        </p:spPr>
        <p:txBody>
          <a:bodyPr wrap="none" rtlCol="0">
            <a:spAutoFit/>
          </a:bodyPr>
          <a:lstStyle/>
          <a:p>
            <a:r>
              <a:rPr lang="de-DE" dirty="0"/>
              <a:t>Harry</a:t>
            </a:r>
          </a:p>
        </p:txBody>
      </p:sp>
      <p:sp>
        <p:nvSpPr>
          <p:cNvPr id="13" name="Textfeld 12"/>
          <p:cNvSpPr txBox="1"/>
          <p:nvPr/>
        </p:nvSpPr>
        <p:spPr>
          <a:xfrm>
            <a:off x="7020272" y="3325829"/>
            <a:ext cx="548612" cy="369332"/>
          </a:xfrm>
          <a:prstGeom prst="rect">
            <a:avLst/>
          </a:prstGeom>
          <a:noFill/>
        </p:spPr>
        <p:txBody>
          <a:bodyPr wrap="none" rtlCol="0">
            <a:spAutoFit/>
          </a:bodyPr>
          <a:lstStyle/>
          <a:p>
            <a:r>
              <a:rPr lang="de-DE" dirty="0"/>
              <a:t>Ron</a:t>
            </a:r>
          </a:p>
        </p:txBody>
      </p:sp>
      <p:cxnSp>
        <p:nvCxnSpPr>
          <p:cNvPr id="15" name="Gerade Verbindung mit Pfeil 14"/>
          <p:cNvCxnSpPr/>
          <p:nvPr/>
        </p:nvCxnSpPr>
        <p:spPr>
          <a:xfrm>
            <a:off x="2771800" y="5241831"/>
            <a:ext cx="3672408" cy="2754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3491880" y="4318499"/>
            <a:ext cx="2099581" cy="923330"/>
          </a:xfrm>
          <a:prstGeom prst="rect">
            <a:avLst/>
          </a:prstGeom>
          <a:noFill/>
        </p:spPr>
        <p:txBody>
          <a:bodyPr wrap="square" rtlCol="0">
            <a:spAutoFit/>
          </a:bodyPr>
          <a:lstStyle/>
          <a:p>
            <a:r>
              <a:rPr lang="de-DE" dirty="0"/>
              <a:t>1. </a:t>
            </a:r>
            <a:r>
              <a:rPr lang="de-DE" i="1" dirty="0"/>
              <a:t>„Hey, ich habe gegen Draco gewonnen!“</a:t>
            </a:r>
          </a:p>
        </p:txBody>
      </p:sp>
      <p:sp>
        <p:nvSpPr>
          <p:cNvPr id="17" name="Textfeld 16"/>
          <p:cNvSpPr txBox="1"/>
          <p:nvPr/>
        </p:nvSpPr>
        <p:spPr>
          <a:xfrm>
            <a:off x="3538485" y="3253684"/>
            <a:ext cx="3481787" cy="369332"/>
          </a:xfrm>
          <a:prstGeom prst="rect">
            <a:avLst/>
          </a:prstGeom>
          <a:noFill/>
        </p:spPr>
        <p:txBody>
          <a:bodyPr wrap="none" rtlCol="0">
            <a:spAutoFit/>
          </a:bodyPr>
          <a:lstStyle/>
          <a:p>
            <a:r>
              <a:rPr lang="de-DE" dirty="0"/>
              <a:t>2. </a:t>
            </a:r>
            <a:r>
              <a:rPr lang="de-DE" i="1" dirty="0"/>
              <a:t>„Klasse, Harry, ich sag es weiter!“</a:t>
            </a:r>
          </a:p>
        </p:txBody>
      </p:sp>
      <p:sp>
        <p:nvSpPr>
          <p:cNvPr id="19" name="Abgerundetes Rechteck 18"/>
          <p:cNvSpPr/>
          <p:nvPr/>
        </p:nvSpPr>
        <p:spPr>
          <a:xfrm>
            <a:off x="2314226" y="3839178"/>
            <a:ext cx="762783" cy="309902"/>
          </a:xfrm>
          <a:prstGeom prst="roundRect">
            <a:avLst/>
          </a:prstGeom>
          <a:ln w="38100">
            <a:prstDash val="sys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err="1"/>
              <a:t>PoW</a:t>
            </a:r>
            <a:r>
              <a:rPr lang="de-DE" dirty="0"/>
              <a:t>?</a:t>
            </a:r>
          </a:p>
        </p:txBody>
      </p:sp>
      <p:sp>
        <p:nvSpPr>
          <p:cNvPr id="20" name="Abgerundetes Rechteck 19"/>
          <p:cNvSpPr/>
          <p:nvPr/>
        </p:nvSpPr>
        <p:spPr>
          <a:xfrm>
            <a:off x="7686239" y="3843450"/>
            <a:ext cx="762783" cy="309902"/>
          </a:xfrm>
          <a:prstGeom prst="roundRect">
            <a:avLst/>
          </a:prstGeom>
          <a:ln w="38100">
            <a:prstDash val="sys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err="1"/>
              <a:t>PoW</a:t>
            </a:r>
            <a:r>
              <a:rPr lang="de-DE" dirty="0"/>
              <a:t>?</a:t>
            </a:r>
          </a:p>
        </p:txBody>
      </p:sp>
      <p:sp>
        <p:nvSpPr>
          <p:cNvPr id="21" name="Textfeld 4"/>
          <p:cNvSpPr txBox="1"/>
          <p:nvPr/>
        </p:nvSpPr>
        <p:spPr>
          <a:xfrm>
            <a:off x="2744792" y="6361583"/>
            <a:ext cx="3339376" cy="307777"/>
          </a:xfrm>
          <a:prstGeom prst="rect">
            <a:avLst/>
          </a:prstGeom>
          <a:noFill/>
        </p:spPr>
        <p:txBody>
          <a:bodyPr wrap="none" rtlCol="0">
            <a:spAutoFit/>
          </a:bodyPr>
          <a:lstStyle/>
          <a:p>
            <a:r>
              <a:rPr lang="de-DE" sz="1400" dirty="0">
                <a:solidFill>
                  <a:srgbClr val="0F05FF"/>
                </a:solidFill>
              </a:rPr>
              <a:t>Schritte aus https://bitcoin.org/bitcoin.pdf</a:t>
            </a:r>
          </a:p>
        </p:txBody>
      </p:sp>
    </p:spTree>
    <p:extLst>
      <p:ext uri="{BB962C8B-B14F-4D97-AF65-F5344CB8AC3E}">
        <p14:creationId xmlns:p14="http://schemas.microsoft.com/office/powerpoint/2010/main" val="1955468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251937"/>
            <a:ext cx="4988482" cy="584775"/>
          </a:xfrm>
          <a:prstGeom prst="rect">
            <a:avLst/>
          </a:prstGeom>
          <a:noFill/>
        </p:spPr>
        <p:txBody>
          <a:bodyPr wrap="none" rtlCol="0">
            <a:spAutoFit/>
          </a:bodyPr>
          <a:lstStyle/>
          <a:p>
            <a:r>
              <a:rPr lang="de-DE" sz="3200" dirty="0"/>
              <a:t>Erstellen eines neuen Blocks</a:t>
            </a:r>
          </a:p>
        </p:txBody>
      </p:sp>
      <p:sp>
        <p:nvSpPr>
          <p:cNvPr id="7" name="Rechteck 6"/>
          <p:cNvSpPr/>
          <p:nvPr/>
        </p:nvSpPr>
        <p:spPr>
          <a:xfrm>
            <a:off x="484721" y="3695162"/>
            <a:ext cx="2736304" cy="2661287"/>
          </a:xfrm>
          <a:prstGeom prst="rect">
            <a:avLst/>
          </a:prstGeom>
          <a:solidFill>
            <a:schemeClr val="accent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bgerundetes Rechteck 7"/>
          <p:cNvSpPr/>
          <p:nvPr/>
        </p:nvSpPr>
        <p:spPr>
          <a:xfrm>
            <a:off x="628737" y="4343235"/>
            <a:ext cx="2448272" cy="1797190"/>
          </a:xfrm>
          <a:prstGeom prst="roundRect">
            <a:avLst/>
          </a:prstGeom>
          <a:solidFill>
            <a:srgbClr val="FFC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Harry vs. Draco, 3, Sieger Harry;</a:t>
            </a:r>
          </a:p>
          <a:p>
            <a:pPr algn="ctr"/>
            <a:r>
              <a:rPr lang="de-DE" dirty="0">
                <a:solidFill>
                  <a:schemeClr val="tx1"/>
                </a:solidFill>
              </a:rPr>
              <a:t>Ron vs. Hermine, 7,</a:t>
            </a:r>
          </a:p>
          <a:p>
            <a:pPr algn="ctr"/>
            <a:r>
              <a:rPr lang="de-DE" dirty="0">
                <a:solidFill>
                  <a:schemeClr val="tx1"/>
                </a:solidFill>
              </a:rPr>
              <a:t>Sieger Hermine;</a:t>
            </a:r>
          </a:p>
          <a:p>
            <a:pPr algn="ctr"/>
            <a:endParaRPr lang="de-DE" dirty="0"/>
          </a:p>
        </p:txBody>
      </p:sp>
      <p:sp>
        <p:nvSpPr>
          <p:cNvPr id="9" name="Abgerundetes Rechteck 8"/>
          <p:cNvSpPr/>
          <p:nvPr/>
        </p:nvSpPr>
        <p:spPr>
          <a:xfrm>
            <a:off x="664741" y="3839178"/>
            <a:ext cx="1530995" cy="359766"/>
          </a:xfrm>
          <a:prstGeom prst="roundRect">
            <a:avLst/>
          </a:prstGeom>
          <a:ln>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Header</a:t>
            </a:r>
          </a:p>
        </p:txBody>
      </p:sp>
      <p:sp>
        <p:nvSpPr>
          <p:cNvPr id="10" name="Rechteck 9"/>
          <p:cNvSpPr/>
          <p:nvPr/>
        </p:nvSpPr>
        <p:spPr>
          <a:xfrm>
            <a:off x="5868144" y="3695161"/>
            <a:ext cx="2736304" cy="2661287"/>
          </a:xfrm>
          <a:prstGeom prst="rect">
            <a:avLst/>
          </a:prstGeom>
          <a:solidFill>
            <a:schemeClr val="accent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Abgerundetes Rechteck 10"/>
          <p:cNvSpPr/>
          <p:nvPr/>
        </p:nvSpPr>
        <p:spPr>
          <a:xfrm>
            <a:off x="6012160" y="4343234"/>
            <a:ext cx="2448272" cy="1797190"/>
          </a:xfrm>
          <a:prstGeom prst="roundRect">
            <a:avLst/>
          </a:prstGeom>
          <a:solidFill>
            <a:srgbClr val="FFC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schemeClr val="bg1"/>
                </a:solidFill>
              </a:rPr>
              <a:t>Ron vs. Hermine, 7,</a:t>
            </a:r>
          </a:p>
          <a:p>
            <a:pPr algn="ctr"/>
            <a:r>
              <a:rPr lang="de-DE" dirty="0">
                <a:solidFill>
                  <a:schemeClr val="bg1"/>
                </a:solidFill>
              </a:rPr>
              <a:t>Sieger Hermine;</a:t>
            </a:r>
          </a:p>
          <a:p>
            <a:pPr algn="ctr"/>
            <a:r>
              <a:rPr lang="de-DE" dirty="0">
                <a:solidFill>
                  <a:schemeClr val="tx1"/>
                </a:solidFill>
              </a:rPr>
              <a:t>Harry vs. Draco, 3, Sieger Harry;</a:t>
            </a:r>
          </a:p>
        </p:txBody>
      </p:sp>
      <p:sp>
        <p:nvSpPr>
          <p:cNvPr id="12" name="Abgerundetes Rechteck 11"/>
          <p:cNvSpPr/>
          <p:nvPr/>
        </p:nvSpPr>
        <p:spPr>
          <a:xfrm>
            <a:off x="6048164" y="3839177"/>
            <a:ext cx="1476164" cy="359766"/>
          </a:xfrm>
          <a:prstGeom prst="roundRect">
            <a:avLst/>
          </a:prstGeom>
          <a:ln>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Header</a:t>
            </a:r>
          </a:p>
        </p:txBody>
      </p:sp>
      <p:sp>
        <p:nvSpPr>
          <p:cNvPr id="3" name="Textfeld 2"/>
          <p:cNvSpPr txBox="1"/>
          <p:nvPr/>
        </p:nvSpPr>
        <p:spPr>
          <a:xfrm>
            <a:off x="1555107" y="3318685"/>
            <a:ext cx="705193" cy="369332"/>
          </a:xfrm>
          <a:prstGeom prst="rect">
            <a:avLst/>
          </a:prstGeom>
          <a:noFill/>
        </p:spPr>
        <p:txBody>
          <a:bodyPr wrap="none" rtlCol="0">
            <a:spAutoFit/>
          </a:bodyPr>
          <a:lstStyle/>
          <a:p>
            <a:r>
              <a:rPr lang="de-DE" dirty="0"/>
              <a:t>Harry</a:t>
            </a:r>
          </a:p>
        </p:txBody>
      </p:sp>
      <p:sp>
        <p:nvSpPr>
          <p:cNvPr id="13" name="Textfeld 12"/>
          <p:cNvSpPr txBox="1"/>
          <p:nvPr/>
        </p:nvSpPr>
        <p:spPr>
          <a:xfrm>
            <a:off x="7020272" y="3325829"/>
            <a:ext cx="548612" cy="369332"/>
          </a:xfrm>
          <a:prstGeom prst="rect">
            <a:avLst/>
          </a:prstGeom>
          <a:noFill/>
        </p:spPr>
        <p:txBody>
          <a:bodyPr wrap="none" rtlCol="0">
            <a:spAutoFit/>
          </a:bodyPr>
          <a:lstStyle/>
          <a:p>
            <a:r>
              <a:rPr lang="de-DE" dirty="0"/>
              <a:t>Ron</a:t>
            </a:r>
          </a:p>
        </p:txBody>
      </p:sp>
      <p:cxnSp>
        <p:nvCxnSpPr>
          <p:cNvPr id="15" name="Gerade Verbindung mit Pfeil 14"/>
          <p:cNvCxnSpPr/>
          <p:nvPr/>
        </p:nvCxnSpPr>
        <p:spPr>
          <a:xfrm flipH="1">
            <a:off x="2987824" y="5025805"/>
            <a:ext cx="3384376" cy="6354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3491880" y="4318499"/>
            <a:ext cx="2099581" cy="646331"/>
          </a:xfrm>
          <a:prstGeom prst="rect">
            <a:avLst/>
          </a:prstGeom>
          <a:noFill/>
        </p:spPr>
        <p:txBody>
          <a:bodyPr wrap="square" rtlCol="0">
            <a:spAutoFit/>
          </a:bodyPr>
          <a:lstStyle/>
          <a:p>
            <a:r>
              <a:rPr lang="de-DE" dirty="0"/>
              <a:t>1. </a:t>
            </a:r>
            <a:r>
              <a:rPr lang="de-DE" i="1" dirty="0"/>
              <a:t>„Ich habe gegen Hermine verloren…“</a:t>
            </a:r>
          </a:p>
        </p:txBody>
      </p:sp>
      <p:sp>
        <p:nvSpPr>
          <p:cNvPr id="17" name="Textfeld 16"/>
          <p:cNvSpPr txBox="1"/>
          <p:nvPr/>
        </p:nvSpPr>
        <p:spPr>
          <a:xfrm>
            <a:off x="2202974" y="3211028"/>
            <a:ext cx="4014112" cy="369332"/>
          </a:xfrm>
          <a:prstGeom prst="rect">
            <a:avLst/>
          </a:prstGeom>
          <a:noFill/>
        </p:spPr>
        <p:txBody>
          <a:bodyPr wrap="none" rtlCol="0">
            <a:spAutoFit/>
          </a:bodyPr>
          <a:lstStyle/>
          <a:p>
            <a:r>
              <a:rPr lang="de-DE" dirty="0"/>
              <a:t>2. </a:t>
            </a:r>
            <a:r>
              <a:rPr lang="de-DE" i="1" dirty="0"/>
              <a:t>„Schade, muss ich trotzdem verteilen“</a:t>
            </a:r>
          </a:p>
        </p:txBody>
      </p:sp>
      <p:sp>
        <p:nvSpPr>
          <p:cNvPr id="19" name="Abgerundetes Rechteck 18"/>
          <p:cNvSpPr/>
          <p:nvPr/>
        </p:nvSpPr>
        <p:spPr>
          <a:xfrm>
            <a:off x="2314226" y="3839178"/>
            <a:ext cx="762783" cy="309902"/>
          </a:xfrm>
          <a:prstGeom prst="roundRect">
            <a:avLst/>
          </a:prstGeom>
          <a:ln w="38100">
            <a:prstDash val="sys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err="1"/>
              <a:t>PoW</a:t>
            </a:r>
            <a:r>
              <a:rPr lang="de-DE" dirty="0"/>
              <a:t>?</a:t>
            </a:r>
          </a:p>
        </p:txBody>
      </p:sp>
      <p:sp>
        <p:nvSpPr>
          <p:cNvPr id="20" name="Abgerundetes Rechteck 19"/>
          <p:cNvSpPr/>
          <p:nvPr/>
        </p:nvSpPr>
        <p:spPr>
          <a:xfrm>
            <a:off x="7686239" y="3843450"/>
            <a:ext cx="762783" cy="309902"/>
          </a:xfrm>
          <a:prstGeom prst="roundRect">
            <a:avLst/>
          </a:prstGeom>
          <a:ln w="38100">
            <a:prstDash val="sys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err="1"/>
              <a:t>PoW</a:t>
            </a:r>
            <a:r>
              <a:rPr lang="de-DE" dirty="0"/>
              <a:t>?</a:t>
            </a:r>
          </a:p>
        </p:txBody>
      </p:sp>
      <p:sp>
        <p:nvSpPr>
          <p:cNvPr id="18" name="Abgerundetes Rechteck 17"/>
          <p:cNvSpPr/>
          <p:nvPr/>
        </p:nvSpPr>
        <p:spPr>
          <a:xfrm>
            <a:off x="631342" y="3793449"/>
            <a:ext cx="2467099" cy="409904"/>
          </a:xfrm>
          <a:prstGeom prst="roundRect">
            <a:avLst/>
          </a:prstGeom>
          <a:solidFill>
            <a:srgbClr val="C5714A"/>
          </a:solidFill>
          <a:ln>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dirty="0"/>
              <a:t>Block Header</a:t>
            </a:r>
          </a:p>
        </p:txBody>
      </p:sp>
      <p:sp>
        <p:nvSpPr>
          <p:cNvPr id="21" name="Abgerundetes Rechteck 20"/>
          <p:cNvSpPr/>
          <p:nvPr/>
        </p:nvSpPr>
        <p:spPr>
          <a:xfrm>
            <a:off x="2280827" y="3843587"/>
            <a:ext cx="762783" cy="309902"/>
          </a:xfrm>
          <a:prstGeom prst="roundRect">
            <a:avLst/>
          </a:prstGeom>
          <a:ln w="38100">
            <a:prstDash val="sys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err="1"/>
              <a:t>PoW</a:t>
            </a:r>
            <a:r>
              <a:rPr lang="de-DE" dirty="0"/>
              <a:t>?</a:t>
            </a:r>
          </a:p>
        </p:txBody>
      </p:sp>
      <p:sp>
        <p:nvSpPr>
          <p:cNvPr id="22" name="Abgerundetes Rechteck 21"/>
          <p:cNvSpPr/>
          <p:nvPr/>
        </p:nvSpPr>
        <p:spPr>
          <a:xfrm>
            <a:off x="5996208" y="3814108"/>
            <a:ext cx="2467099" cy="409904"/>
          </a:xfrm>
          <a:prstGeom prst="roundRect">
            <a:avLst/>
          </a:prstGeom>
          <a:solidFill>
            <a:srgbClr val="C5714A"/>
          </a:solidFill>
          <a:ln>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dirty="0"/>
              <a:t>Block Header</a:t>
            </a:r>
          </a:p>
        </p:txBody>
      </p:sp>
      <p:sp>
        <p:nvSpPr>
          <p:cNvPr id="23" name="Abgerundetes Rechteck 22"/>
          <p:cNvSpPr/>
          <p:nvPr/>
        </p:nvSpPr>
        <p:spPr>
          <a:xfrm>
            <a:off x="7645693" y="3864246"/>
            <a:ext cx="762783" cy="309902"/>
          </a:xfrm>
          <a:prstGeom prst="roundRect">
            <a:avLst/>
          </a:prstGeom>
          <a:ln w="38100">
            <a:prstDash val="sys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err="1"/>
              <a:t>PoW</a:t>
            </a:r>
            <a:r>
              <a:rPr lang="de-DE" dirty="0"/>
              <a:t>?</a:t>
            </a:r>
          </a:p>
        </p:txBody>
      </p:sp>
      <p:sp>
        <p:nvSpPr>
          <p:cNvPr id="25" name="Textfeld 4"/>
          <p:cNvSpPr txBox="1"/>
          <p:nvPr/>
        </p:nvSpPr>
        <p:spPr>
          <a:xfrm>
            <a:off x="2744792" y="6361583"/>
            <a:ext cx="3339376" cy="307777"/>
          </a:xfrm>
          <a:prstGeom prst="rect">
            <a:avLst/>
          </a:prstGeom>
          <a:noFill/>
        </p:spPr>
        <p:txBody>
          <a:bodyPr wrap="none" rtlCol="0">
            <a:spAutoFit/>
          </a:bodyPr>
          <a:lstStyle/>
          <a:p>
            <a:r>
              <a:rPr lang="de-DE" sz="1400" dirty="0">
                <a:solidFill>
                  <a:srgbClr val="0F05FF"/>
                </a:solidFill>
              </a:rPr>
              <a:t>Schritte aus https://bitcoin.org/bitcoin.pdf</a:t>
            </a:r>
          </a:p>
        </p:txBody>
      </p:sp>
      <p:sp>
        <p:nvSpPr>
          <p:cNvPr id="26" name="Abgerundetes Rechteck 13"/>
          <p:cNvSpPr/>
          <p:nvPr/>
        </p:nvSpPr>
        <p:spPr>
          <a:xfrm>
            <a:off x="779345" y="1137807"/>
            <a:ext cx="7537071" cy="9361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5"/>
          <p:cNvSpPr txBox="1"/>
          <p:nvPr/>
        </p:nvSpPr>
        <p:spPr>
          <a:xfrm>
            <a:off x="779345" y="1150873"/>
            <a:ext cx="8114924" cy="2062103"/>
          </a:xfrm>
          <a:prstGeom prst="rect">
            <a:avLst/>
          </a:prstGeom>
          <a:noFill/>
        </p:spPr>
        <p:txBody>
          <a:bodyPr wrap="square" rtlCol="0">
            <a:spAutoFit/>
          </a:bodyPr>
          <a:lstStyle/>
          <a:p>
            <a:pPr marL="342900" indent="-342900">
              <a:buFont typeface="+mj-lt"/>
              <a:buAutoNum type="arabicPeriod"/>
            </a:pPr>
            <a:r>
              <a:rPr lang="de-DE" b="1" dirty="0"/>
              <a:t>Verteile</a:t>
            </a:r>
            <a:r>
              <a:rPr lang="de-DE" dirty="0"/>
              <a:t> alle neuen </a:t>
            </a:r>
            <a:r>
              <a:rPr lang="de-DE" b="1" dirty="0"/>
              <a:t>Daten (</a:t>
            </a:r>
            <a:r>
              <a:rPr lang="de-DE" b="1" dirty="0" err="1"/>
              <a:t>bsp.</a:t>
            </a:r>
            <a:r>
              <a:rPr lang="de-DE" b="1" dirty="0"/>
              <a:t> [Harry, Draco, 3, Harry]) </a:t>
            </a:r>
            <a:r>
              <a:rPr lang="de-DE" dirty="0"/>
              <a:t>an alle </a:t>
            </a:r>
            <a:br>
              <a:rPr lang="de-DE" dirty="0"/>
            </a:br>
            <a:r>
              <a:rPr lang="de-DE" dirty="0"/>
              <a:t>bekannten Zauberer</a:t>
            </a:r>
          </a:p>
          <a:p>
            <a:pPr marL="342900" indent="-342900">
              <a:buFont typeface="+mj-lt"/>
              <a:buAutoNum type="arabicPeriod"/>
            </a:pPr>
            <a:r>
              <a:rPr lang="de-DE" dirty="0"/>
              <a:t>Zauberer sammeln </a:t>
            </a:r>
            <a:r>
              <a:rPr lang="de-DE" b="1" dirty="0"/>
              <a:t>Daten </a:t>
            </a:r>
            <a:r>
              <a:rPr lang="de-DE" dirty="0"/>
              <a:t>in Blöcke und verteilen neue </a:t>
            </a:r>
            <a:r>
              <a:rPr lang="de-DE" b="1" dirty="0"/>
              <a:t>Daten</a:t>
            </a:r>
            <a:r>
              <a:rPr lang="de-DE" dirty="0"/>
              <a:t> weiter</a:t>
            </a:r>
          </a:p>
          <a:p>
            <a:pPr marL="342900" indent="-342900">
              <a:buFont typeface="+mj-lt"/>
              <a:buAutoNum type="arabicPeriod"/>
            </a:pPr>
            <a:endParaRPr lang="de-DE" dirty="0"/>
          </a:p>
          <a:p>
            <a:pPr marL="342900" indent="-342900">
              <a:buFont typeface="+mj-lt"/>
              <a:buAutoNum type="arabicPeriod"/>
            </a:pPr>
            <a:r>
              <a:rPr lang="de-DE" sz="1400" dirty="0"/>
              <a:t>Zauberer arbeiten am </a:t>
            </a:r>
            <a:r>
              <a:rPr lang="de-DE" sz="1400" b="1" dirty="0"/>
              <a:t>Proof </a:t>
            </a:r>
            <a:r>
              <a:rPr lang="de-DE" sz="1400" b="1" dirty="0" err="1"/>
              <a:t>of</a:t>
            </a:r>
            <a:r>
              <a:rPr lang="de-DE" sz="1400" b="1" dirty="0"/>
              <a:t> Work</a:t>
            </a:r>
            <a:r>
              <a:rPr lang="de-DE" sz="1400" dirty="0"/>
              <a:t>, um ihren Block zu veröffentlichen</a:t>
            </a:r>
          </a:p>
          <a:p>
            <a:pPr marL="342900" indent="-342900">
              <a:buFont typeface="+mj-lt"/>
              <a:buAutoNum type="arabicPeriod"/>
            </a:pPr>
            <a:r>
              <a:rPr lang="de-DE" sz="1400" dirty="0"/>
              <a:t>Falls </a:t>
            </a:r>
            <a:r>
              <a:rPr lang="de-DE" sz="1400" b="1" dirty="0"/>
              <a:t>Proof </a:t>
            </a:r>
            <a:r>
              <a:rPr lang="de-DE" sz="1400" b="1" dirty="0" err="1"/>
              <a:t>of</a:t>
            </a:r>
            <a:r>
              <a:rPr lang="de-DE" sz="1400" b="1" dirty="0"/>
              <a:t> Work</a:t>
            </a:r>
            <a:r>
              <a:rPr lang="de-DE" sz="1400" dirty="0"/>
              <a:t> erfüllt, </a:t>
            </a:r>
            <a:r>
              <a:rPr lang="de-DE" sz="1400" b="1" dirty="0"/>
              <a:t>verteile</a:t>
            </a:r>
            <a:r>
              <a:rPr lang="de-DE" sz="1400" dirty="0"/>
              <a:t> </a:t>
            </a:r>
            <a:r>
              <a:rPr lang="de-DE" sz="1400" b="1" dirty="0"/>
              <a:t>Block</a:t>
            </a:r>
            <a:r>
              <a:rPr lang="de-DE" sz="1400" dirty="0"/>
              <a:t> an alle anderen bekannten Zauberer</a:t>
            </a:r>
          </a:p>
          <a:p>
            <a:pPr marL="342900" indent="-342900">
              <a:buFont typeface="+mj-lt"/>
              <a:buAutoNum type="arabicPeriod"/>
            </a:pPr>
            <a:r>
              <a:rPr lang="de-DE" sz="1400" dirty="0"/>
              <a:t>Andere Zauberer </a:t>
            </a:r>
            <a:r>
              <a:rPr lang="de-DE" sz="1400" b="1" dirty="0"/>
              <a:t>akzeptieren</a:t>
            </a:r>
            <a:r>
              <a:rPr lang="de-DE" sz="1400" dirty="0"/>
              <a:t> den </a:t>
            </a:r>
            <a:r>
              <a:rPr lang="de-DE" sz="1400" b="1" dirty="0"/>
              <a:t>Block</a:t>
            </a:r>
            <a:r>
              <a:rPr lang="de-DE" sz="1400" dirty="0"/>
              <a:t> oder stellen invalide Daten fest</a:t>
            </a:r>
          </a:p>
          <a:p>
            <a:pPr marL="342900" indent="-342900">
              <a:buFont typeface="+mj-lt"/>
              <a:buAutoNum type="arabicPeriod"/>
            </a:pPr>
            <a:r>
              <a:rPr lang="de-DE" sz="1400" b="1" dirty="0"/>
              <a:t>Akzeptanz</a:t>
            </a:r>
            <a:r>
              <a:rPr lang="de-DE" sz="1400" dirty="0"/>
              <a:t> wird durch Erstellung eines </a:t>
            </a:r>
            <a:r>
              <a:rPr lang="de-DE" sz="1400" b="1" dirty="0"/>
              <a:t>Nachfolgeblocks</a:t>
            </a:r>
            <a:r>
              <a:rPr lang="de-DE" sz="1400" dirty="0"/>
              <a:t> an den neuen Block ausgedrückt</a:t>
            </a:r>
          </a:p>
        </p:txBody>
      </p:sp>
    </p:spTree>
    <p:extLst>
      <p:ext uri="{BB962C8B-B14F-4D97-AF65-F5344CB8AC3E}">
        <p14:creationId xmlns:p14="http://schemas.microsoft.com/office/powerpoint/2010/main" val="472152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bgerundetes Rechteck 22"/>
          <p:cNvSpPr/>
          <p:nvPr/>
        </p:nvSpPr>
        <p:spPr>
          <a:xfrm>
            <a:off x="611560" y="1830740"/>
            <a:ext cx="7288285" cy="3407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23528" y="255351"/>
            <a:ext cx="4988482" cy="584775"/>
          </a:xfrm>
          <a:prstGeom prst="rect">
            <a:avLst/>
          </a:prstGeom>
          <a:noFill/>
        </p:spPr>
        <p:txBody>
          <a:bodyPr wrap="none" rtlCol="0">
            <a:spAutoFit/>
          </a:bodyPr>
          <a:lstStyle/>
          <a:p>
            <a:r>
              <a:rPr lang="de-DE" sz="3200" dirty="0"/>
              <a:t>Erstellen eines neuen Blocks</a:t>
            </a:r>
          </a:p>
        </p:txBody>
      </p:sp>
      <p:sp>
        <p:nvSpPr>
          <p:cNvPr id="6" name="Textfeld 5"/>
          <p:cNvSpPr txBox="1"/>
          <p:nvPr/>
        </p:nvSpPr>
        <p:spPr>
          <a:xfrm>
            <a:off x="633540" y="1201976"/>
            <a:ext cx="8114924" cy="1938992"/>
          </a:xfrm>
          <a:prstGeom prst="rect">
            <a:avLst/>
          </a:prstGeom>
          <a:noFill/>
        </p:spPr>
        <p:txBody>
          <a:bodyPr wrap="square" rtlCol="0">
            <a:spAutoFit/>
          </a:bodyPr>
          <a:lstStyle/>
          <a:p>
            <a:pPr marL="342900" indent="-342900">
              <a:buFont typeface="+mj-lt"/>
              <a:buAutoNum type="arabicPeriod"/>
            </a:pPr>
            <a:r>
              <a:rPr lang="de-DE" sz="1400" b="1" dirty="0"/>
              <a:t>Verteile</a:t>
            </a:r>
            <a:r>
              <a:rPr lang="de-DE" sz="1400" dirty="0"/>
              <a:t> alle neuen </a:t>
            </a:r>
            <a:r>
              <a:rPr lang="de-DE" sz="1400" b="1" dirty="0"/>
              <a:t>Daten (</a:t>
            </a:r>
            <a:r>
              <a:rPr lang="de-DE" sz="1400" b="1" dirty="0" err="1"/>
              <a:t>bsp.</a:t>
            </a:r>
            <a:r>
              <a:rPr lang="de-DE" sz="1400" b="1" dirty="0"/>
              <a:t> [Harry, Draco, 3, Harry]) </a:t>
            </a:r>
            <a:r>
              <a:rPr lang="de-DE" sz="1400" dirty="0"/>
              <a:t>an alle bekannten Zauberer</a:t>
            </a:r>
          </a:p>
          <a:p>
            <a:pPr marL="342900" indent="-342900">
              <a:buFont typeface="+mj-lt"/>
              <a:buAutoNum type="arabicPeriod"/>
            </a:pPr>
            <a:r>
              <a:rPr lang="de-DE" sz="1400" dirty="0"/>
              <a:t>Zauberer sammeln </a:t>
            </a:r>
            <a:r>
              <a:rPr lang="de-DE" sz="1400" b="1" dirty="0"/>
              <a:t>Daten </a:t>
            </a:r>
            <a:r>
              <a:rPr lang="de-DE" sz="1400" dirty="0"/>
              <a:t>in Blöcke und verteilen neue </a:t>
            </a:r>
            <a:r>
              <a:rPr lang="de-DE" sz="1400" b="1" dirty="0"/>
              <a:t>Daten</a:t>
            </a:r>
            <a:r>
              <a:rPr lang="de-DE" sz="1400" dirty="0"/>
              <a:t> weiter</a:t>
            </a:r>
          </a:p>
          <a:p>
            <a:pPr marL="342900" indent="-342900">
              <a:buFont typeface="+mj-lt"/>
              <a:buAutoNum type="arabicPeriod"/>
            </a:pPr>
            <a:endParaRPr lang="de-DE" sz="1400" dirty="0"/>
          </a:p>
          <a:p>
            <a:pPr marL="342900" indent="-342900">
              <a:buFont typeface="+mj-lt"/>
              <a:buAutoNum type="arabicPeriod"/>
            </a:pPr>
            <a:r>
              <a:rPr lang="de-DE" dirty="0"/>
              <a:t>Zauberer arbeiten am </a:t>
            </a:r>
            <a:r>
              <a:rPr lang="de-DE" b="1" dirty="0"/>
              <a:t>Proof </a:t>
            </a:r>
            <a:r>
              <a:rPr lang="de-DE" b="1" dirty="0" err="1"/>
              <a:t>of</a:t>
            </a:r>
            <a:r>
              <a:rPr lang="de-DE" b="1" dirty="0"/>
              <a:t> Work</a:t>
            </a:r>
            <a:r>
              <a:rPr lang="de-DE" dirty="0"/>
              <a:t>, um ihren Block zu veröffentlichen</a:t>
            </a:r>
          </a:p>
          <a:p>
            <a:pPr marL="342900" indent="-342900">
              <a:buFont typeface="+mj-lt"/>
              <a:buAutoNum type="arabicPeriod"/>
            </a:pPr>
            <a:endParaRPr lang="de-DE" dirty="0"/>
          </a:p>
          <a:p>
            <a:pPr marL="342900" indent="-342900">
              <a:buFont typeface="+mj-lt"/>
              <a:buAutoNum type="arabicPeriod"/>
            </a:pPr>
            <a:r>
              <a:rPr lang="de-DE" sz="1400" dirty="0"/>
              <a:t>Falls </a:t>
            </a:r>
            <a:r>
              <a:rPr lang="de-DE" sz="1400" b="1" dirty="0"/>
              <a:t>Proof </a:t>
            </a:r>
            <a:r>
              <a:rPr lang="de-DE" sz="1400" b="1" dirty="0" err="1"/>
              <a:t>of</a:t>
            </a:r>
            <a:r>
              <a:rPr lang="de-DE" sz="1400" b="1" dirty="0"/>
              <a:t> Work</a:t>
            </a:r>
            <a:r>
              <a:rPr lang="de-DE" sz="1400" dirty="0"/>
              <a:t> erfüllt, </a:t>
            </a:r>
            <a:r>
              <a:rPr lang="de-DE" sz="1400" b="1" dirty="0"/>
              <a:t>verteile</a:t>
            </a:r>
            <a:r>
              <a:rPr lang="de-DE" sz="1400" dirty="0"/>
              <a:t> </a:t>
            </a:r>
            <a:r>
              <a:rPr lang="de-DE" sz="1400" b="1" dirty="0"/>
              <a:t>Block</a:t>
            </a:r>
            <a:r>
              <a:rPr lang="de-DE" sz="1400" dirty="0"/>
              <a:t> an alle anderen bekannten Zauberer</a:t>
            </a:r>
          </a:p>
          <a:p>
            <a:pPr marL="342900" indent="-342900">
              <a:buFont typeface="+mj-lt"/>
              <a:buAutoNum type="arabicPeriod"/>
            </a:pPr>
            <a:r>
              <a:rPr lang="de-DE" sz="1400" dirty="0"/>
              <a:t>Andere Zauberer </a:t>
            </a:r>
            <a:r>
              <a:rPr lang="de-DE" sz="1400" b="1" dirty="0"/>
              <a:t>akzeptieren</a:t>
            </a:r>
            <a:r>
              <a:rPr lang="de-DE" sz="1400" dirty="0"/>
              <a:t> den </a:t>
            </a:r>
            <a:r>
              <a:rPr lang="de-DE" sz="1400" b="1" dirty="0"/>
              <a:t>Block</a:t>
            </a:r>
            <a:r>
              <a:rPr lang="de-DE" sz="1400" dirty="0"/>
              <a:t> oder stellen invalide Daten fest</a:t>
            </a:r>
          </a:p>
          <a:p>
            <a:pPr marL="342900" indent="-342900">
              <a:buFont typeface="+mj-lt"/>
              <a:buAutoNum type="arabicPeriod"/>
            </a:pPr>
            <a:r>
              <a:rPr lang="de-DE" sz="1400" b="1" dirty="0"/>
              <a:t>Akzeptanz</a:t>
            </a:r>
            <a:r>
              <a:rPr lang="de-DE" sz="1400" dirty="0"/>
              <a:t> wird durch Erstellung eines </a:t>
            </a:r>
            <a:r>
              <a:rPr lang="de-DE" sz="1400" b="1" dirty="0"/>
              <a:t>Nachfolgeblocks</a:t>
            </a:r>
            <a:r>
              <a:rPr lang="de-DE" sz="1400" dirty="0"/>
              <a:t> an den neuen Block ausgedrückt</a:t>
            </a:r>
          </a:p>
        </p:txBody>
      </p:sp>
      <p:sp>
        <p:nvSpPr>
          <p:cNvPr id="7" name="Rechteck 6"/>
          <p:cNvSpPr/>
          <p:nvPr/>
        </p:nvSpPr>
        <p:spPr>
          <a:xfrm>
            <a:off x="484721" y="3695162"/>
            <a:ext cx="2736304" cy="2661287"/>
          </a:xfrm>
          <a:prstGeom prst="rect">
            <a:avLst/>
          </a:prstGeom>
          <a:solidFill>
            <a:schemeClr val="accent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bgerundetes Rechteck 7"/>
          <p:cNvSpPr/>
          <p:nvPr/>
        </p:nvSpPr>
        <p:spPr>
          <a:xfrm>
            <a:off x="628737" y="4343235"/>
            <a:ext cx="2448272" cy="1797190"/>
          </a:xfrm>
          <a:prstGeom prst="roundRect">
            <a:avLst/>
          </a:prstGeom>
          <a:solidFill>
            <a:srgbClr val="FFC000"/>
          </a:solidFill>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Harry vs. Draco, 3, Sieger Harry;</a:t>
            </a:r>
          </a:p>
          <a:p>
            <a:pPr algn="ctr"/>
            <a:r>
              <a:rPr lang="de-DE" dirty="0">
                <a:solidFill>
                  <a:schemeClr val="tx1"/>
                </a:solidFill>
              </a:rPr>
              <a:t>Ron vs. Hermine, 7,</a:t>
            </a:r>
          </a:p>
          <a:p>
            <a:pPr algn="ctr"/>
            <a:r>
              <a:rPr lang="de-DE" dirty="0">
                <a:solidFill>
                  <a:schemeClr val="tx1"/>
                </a:solidFill>
              </a:rPr>
              <a:t>Sieger Hermine;</a:t>
            </a:r>
          </a:p>
          <a:p>
            <a:pPr algn="ctr"/>
            <a:endParaRPr lang="de-DE" dirty="0"/>
          </a:p>
        </p:txBody>
      </p:sp>
      <p:sp>
        <p:nvSpPr>
          <p:cNvPr id="9" name="Abgerundetes Rechteck 8"/>
          <p:cNvSpPr/>
          <p:nvPr/>
        </p:nvSpPr>
        <p:spPr>
          <a:xfrm>
            <a:off x="664741" y="3839178"/>
            <a:ext cx="1530995" cy="359766"/>
          </a:xfrm>
          <a:prstGeom prst="roundRect">
            <a:avLst/>
          </a:prstGeom>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Header</a:t>
            </a:r>
          </a:p>
        </p:txBody>
      </p:sp>
      <p:sp>
        <p:nvSpPr>
          <p:cNvPr id="10" name="Rechteck 9"/>
          <p:cNvSpPr/>
          <p:nvPr/>
        </p:nvSpPr>
        <p:spPr>
          <a:xfrm>
            <a:off x="5868144" y="3695161"/>
            <a:ext cx="2736304" cy="2661287"/>
          </a:xfrm>
          <a:prstGeom prst="rect">
            <a:avLst/>
          </a:prstGeom>
          <a:solidFill>
            <a:schemeClr val="accent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Abgerundetes Rechteck 10"/>
          <p:cNvSpPr/>
          <p:nvPr/>
        </p:nvSpPr>
        <p:spPr>
          <a:xfrm>
            <a:off x="6012160" y="4343234"/>
            <a:ext cx="2448272" cy="1797190"/>
          </a:xfrm>
          <a:prstGeom prst="roundRect">
            <a:avLst/>
          </a:prstGeom>
          <a:solidFill>
            <a:srgbClr val="FFC000"/>
          </a:solidFill>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schemeClr val="bg1"/>
                </a:solidFill>
              </a:rPr>
              <a:t>Ron vs. Hermine, 7,</a:t>
            </a:r>
          </a:p>
          <a:p>
            <a:pPr algn="ctr"/>
            <a:r>
              <a:rPr lang="de-DE" dirty="0">
                <a:solidFill>
                  <a:schemeClr val="bg1"/>
                </a:solidFill>
              </a:rPr>
              <a:t>Sieger Hermine;</a:t>
            </a:r>
          </a:p>
          <a:p>
            <a:pPr algn="ctr"/>
            <a:r>
              <a:rPr lang="de-DE" dirty="0">
                <a:solidFill>
                  <a:schemeClr val="tx1"/>
                </a:solidFill>
              </a:rPr>
              <a:t>Harry vs. Draco, 3, Sieger Harry;</a:t>
            </a:r>
          </a:p>
        </p:txBody>
      </p:sp>
      <p:sp>
        <p:nvSpPr>
          <p:cNvPr id="12" name="Abgerundetes Rechteck 11"/>
          <p:cNvSpPr/>
          <p:nvPr/>
        </p:nvSpPr>
        <p:spPr>
          <a:xfrm>
            <a:off x="6048164" y="3839177"/>
            <a:ext cx="1476164" cy="359766"/>
          </a:xfrm>
          <a:prstGeom prst="roundRect">
            <a:avLst/>
          </a:prstGeom>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Header</a:t>
            </a:r>
          </a:p>
        </p:txBody>
      </p:sp>
      <p:sp>
        <p:nvSpPr>
          <p:cNvPr id="3" name="Textfeld 2"/>
          <p:cNvSpPr txBox="1"/>
          <p:nvPr/>
        </p:nvSpPr>
        <p:spPr>
          <a:xfrm>
            <a:off x="1555107" y="3318685"/>
            <a:ext cx="705193" cy="369332"/>
          </a:xfrm>
          <a:prstGeom prst="rect">
            <a:avLst/>
          </a:prstGeom>
          <a:noFill/>
        </p:spPr>
        <p:txBody>
          <a:bodyPr wrap="none" rtlCol="0">
            <a:spAutoFit/>
          </a:bodyPr>
          <a:lstStyle/>
          <a:p>
            <a:r>
              <a:rPr lang="de-DE" dirty="0"/>
              <a:t>Harry</a:t>
            </a:r>
          </a:p>
        </p:txBody>
      </p:sp>
      <p:sp>
        <p:nvSpPr>
          <p:cNvPr id="13" name="Textfeld 12"/>
          <p:cNvSpPr txBox="1"/>
          <p:nvPr/>
        </p:nvSpPr>
        <p:spPr>
          <a:xfrm>
            <a:off x="7020272" y="3325829"/>
            <a:ext cx="548612" cy="369332"/>
          </a:xfrm>
          <a:prstGeom prst="rect">
            <a:avLst/>
          </a:prstGeom>
          <a:noFill/>
        </p:spPr>
        <p:txBody>
          <a:bodyPr wrap="none" rtlCol="0">
            <a:spAutoFit/>
          </a:bodyPr>
          <a:lstStyle/>
          <a:p>
            <a:r>
              <a:rPr lang="de-DE" dirty="0"/>
              <a:t>Ron</a:t>
            </a:r>
          </a:p>
        </p:txBody>
      </p:sp>
      <p:sp>
        <p:nvSpPr>
          <p:cNvPr id="16" name="Textfeld 15"/>
          <p:cNvSpPr txBox="1"/>
          <p:nvPr/>
        </p:nvSpPr>
        <p:spPr>
          <a:xfrm>
            <a:off x="3221025" y="4318499"/>
            <a:ext cx="2654331" cy="923330"/>
          </a:xfrm>
          <a:prstGeom prst="rect">
            <a:avLst/>
          </a:prstGeom>
          <a:noFill/>
        </p:spPr>
        <p:txBody>
          <a:bodyPr wrap="square" rtlCol="0">
            <a:spAutoFit/>
          </a:bodyPr>
          <a:lstStyle/>
          <a:p>
            <a:r>
              <a:rPr lang="de-DE" dirty="0"/>
              <a:t>3. </a:t>
            </a:r>
            <a:r>
              <a:rPr lang="de-DE" i="1" dirty="0"/>
              <a:t>„Mein Block ist voll, ich such die Zauberspruch-</a:t>
            </a:r>
          </a:p>
          <a:p>
            <a:r>
              <a:rPr lang="de-DE" i="1" dirty="0" err="1"/>
              <a:t>abbildung</a:t>
            </a:r>
            <a:r>
              <a:rPr lang="de-DE" i="1" dirty="0"/>
              <a:t> (</a:t>
            </a:r>
            <a:r>
              <a:rPr lang="de-DE" i="1" dirty="0" err="1"/>
              <a:t>PoW</a:t>
            </a:r>
            <a:r>
              <a:rPr lang="de-DE" i="1" dirty="0"/>
              <a:t>)“ -Beide</a:t>
            </a:r>
          </a:p>
        </p:txBody>
      </p:sp>
      <p:sp>
        <p:nvSpPr>
          <p:cNvPr id="19" name="Abgerundetes Rechteck 18"/>
          <p:cNvSpPr/>
          <p:nvPr/>
        </p:nvSpPr>
        <p:spPr>
          <a:xfrm>
            <a:off x="2314226" y="3839178"/>
            <a:ext cx="762783" cy="309902"/>
          </a:xfrm>
          <a:prstGeom prst="roundRect">
            <a:avLst/>
          </a:prstGeom>
          <a:ln w="38100">
            <a:prstDash val="sys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err="1"/>
              <a:t>PoW</a:t>
            </a:r>
            <a:r>
              <a:rPr lang="de-DE" dirty="0"/>
              <a:t>?</a:t>
            </a:r>
          </a:p>
        </p:txBody>
      </p:sp>
      <p:sp>
        <p:nvSpPr>
          <p:cNvPr id="20" name="Abgerundetes Rechteck 19"/>
          <p:cNvSpPr/>
          <p:nvPr/>
        </p:nvSpPr>
        <p:spPr>
          <a:xfrm>
            <a:off x="7686239" y="3843450"/>
            <a:ext cx="762783" cy="309902"/>
          </a:xfrm>
          <a:prstGeom prst="roundRect">
            <a:avLst/>
          </a:prstGeom>
          <a:ln w="38100">
            <a:prstDash val="sys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err="1"/>
              <a:t>PoW</a:t>
            </a:r>
            <a:r>
              <a:rPr lang="de-DE" dirty="0"/>
              <a:t>?</a:t>
            </a:r>
          </a:p>
        </p:txBody>
      </p:sp>
      <p:sp>
        <p:nvSpPr>
          <p:cNvPr id="17" name="Abgerundetes Rechteck 16"/>
          <p:cNvSpPr/>
          <p:nvPr/>
        </p:nvSpPr>
        <p:spPr>
          <a:xfrm>
            <a:off x="628737" y="3794405"/>
            <a:ext cx="2467099" cy="409904"/>
          </a:xfrm>
          <a:prstGeom prst="roundRect">
            <a:avLst/>
          </a:prstGeom>
          <a:solidFill>
            <a:srgbClr val="C5714A"/>
          </a:solidFill>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dirty="0"/>
              <a:t>Block Header</a:t>
            </a:r>
          </a:p>
        </p:txBody>
      </p:sp>
      <p:sp>
        <p:nvSpPr>
          <p:cNvPr id="18" name="Abgerundetes Rechteck 17"/>
          <p:cNvSpPr/>
          <p:nvPr/>
        </p:nvSpPr>
        <p:spPr>
          <a:xfrm>
            <a:off x="2278222" y="3844543"/>
            <a:ext cx="762783" cy="309902"/>
          </a:xfrm>
          <a:prstGeom prst="roundRect">
            <a:avLst/>
          </a:prstGeom>
          <a:ln w="38100">
            <a:prstDash val="sys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err="1"/>
              <a:t>PoW</a:t>
            </a:r>
            <a:r>
              <a:rPr lang="de-DE" dirty="0"/>
              <a:t>?</a:t>
            </a:r>
          </a:p>
        </p:txBody>
      </p:sp>
      <p:sp>
        <p:nvSpPr>
          <p:cNvPr id="21" name="Abgerundetes Rechteck 20"/>
          <p:cNvSpPr/>
          <p:nvPr/>
        </p:nvSpPr>
        <p:spPr>
          <a:xfrm>
            <a:off x="6012160" y="3814108"/>
            <a:ext cx="2467099" cy="409904"/>
          </a:xfrm>
          <a:prstGeom prst="roundRect">
            <a:avLst/>
          </a:prstGeom>
          <a:solidFill>
            <a:srgbClr val="C5714A"/>
          </a:solidFill>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dirty="0"/>
              <a:t>Block Header</a:t>
            </a:r>
          </a:p>
        </p:txBody>
      </p:sp>
      <p:sp>
        <p:nvSpPr>
          <p:cNvPr id="22" name="Abgerundetes Rechteck 21"/>
          <p:cNvSpPr/>
          <p:nvPr/>
        </p:nvSpPr>
        <p:spPr>
          <a:xfrm>
            <a:off x="7661645" y="3864246"/>
            <a:ext cx="762783" cy="309902"/>
          </a:xfrm>
          <a:prstGeom prst="roundRect">
            <a:avLst/>
          </a:prstGeom>
          <a:ln w="38100">
            <a:prstDash val="sys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err="1"/>
              <a:t>PoW</a:t>
            </a:r>
            <a:r>
              <a:rPr lang="de-DE" dirty="0"/>
              <a:t>?</a:t>
            </a:r>
          </a:p>
        </p:txBody>
      </p:sp>
      <p:sp>
        <p:nvSpPr>
          <p:cNvPr id="24" name="Textfeld 4"/>
          <p:cNvSpPr txBox="1"/>
          <p:nvPr/>
        </p:nvSpPr>
        <p:spPr>
          <a:xfrm>
            <a:off x="2744792" y="6361583"/>
            <a:ext cx="3339376" cy="307777"/>
          </a:xfrm>
          <a:prstGeom prst="rect">
            <a:avLst/>
          </a:prstGeom>
          <a:noFill/>
        </p:spPr>
        <p:txBody>
          <a:bodyPr wrap="none" rtlCol="0">
            <a:spAutoFit/>
          </a:bodyPr>
          <a:lstStyle/>
          <a:p>
            <a:r>
              <a:rPr lang="de-DE" sz="1400" dirty="0">
                <a:solidFill>
                  <a:srgbClr val="0F05FF"/>
                </a:solidFill>
              </a:rPr>
              <a:t>Schritte aus https://bitcoin.org/bitcoin.pdf</a:t>
            </a:r>
          </a:p>
        </p:txBody>
      </p:sp>
    </p:spTree>
    <p:extLst>
      <p:ext uri="{BB962C8B-B14F-4D97-AF65-F5344CB8AC3E}">
        <p14:creationId xmlns:p14="http://schemas.microsoft.com/office/powerpoint/2010/main" val="51635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NoSQL</a:t>
            </a:r>
            <a:r>
              <a:rPr lang="de-DE" dirty="0"/>
              <a:t>: Not </a:t>
            </a:r>
            <a:r>
              <a:rPr lang="de-DE" dirty="0" err="1"/>
              <a:t>Only</a:t>
            </a:r>
            <a:r>
              <a:rPr lang="de-DE" dirty="0"/>
              <a:t> SQL?</a:t>
            </a:r>
          </a:p>
        </p:txBody>
      </p:sp>
      <p:sp>
        <p:nvSpPr>
          <p:cNvPr id="3" name="Content Placeholder 2"/>
          <p:cNvSpPr>
            <a:spLocks noGrp="1"/>
          </p:cNvSpPr>
          <p:nvPr>
            <p:ph idx="1"/>
          </p:nvPr>
        </p:nvSpPr>
        <p:spPr>
          <a:xfrm>
            <a:off x="457200" y="1196975"/>
            <a:ext cx="8686800" cy="4968875"/>
          </a:xfrm>
        </p:spPr>
        <p:txBody>
          <a:bodyPr/>
          <a:lstStyle/>
          <a:p>
            <a:r>
              <a:rPr lang="de-DE" sz="2400" dirty="0"/>
              <a:t>Datenmengen werden groß (Big Data)</a:t>
            </a:r>
          </a:p>
          <a:p>
            <a:pPr lvl="1"/>
            <a:r>
              <a:rPr lang="de-DE" sz="2000" dirty="0"/>
              <a:t>Horizontale Skalierung notwendig (</a:t>
            </a:r>
            <a:r>
              <a:rPr lang="de-DE" sz="2000" dirty="0">
                <a:sym typeface="Wingdings"/>
              </a:rPr>
              <a:t> Elastizität)</a:t>
            </a:r>
            <a:endParaRPr lang="de-DE" sz="2000" dirty="0"/>
          </a:p>
          <a:p>
            <a:pPr lvl="1"/>
            <a:r>
              <a:rPr lang="de-DE" sz="2000" dirty="0"/>
              <a:t>Virtualisierung (Cloud Computing) geht damit einher</a:t>
            </a:r>
          </a:p>
          <a:p>
            <a:r>
              <a:rPr lang="de-DE" sz="2400" dirty="0"/>
              <a:t>Heterogenität von Daten, Datenintegration</a:t>
            </a:r>
          </a:p>
          <a:p>
            <a:pPr lvl="1"/>
            <a:r>
              <a:rPr lang="de-DE" sz="2000" dirty="0"/>
              <a:t>Schema-Freiheit (relationales Modell scheint zu starr)</a:t>
            </a:r>
          </a:p>
          <a:p>
            <a:pPr lvl="1"/>
            <a:r>
              <a:rPr lang="de-DE" sz="2000" dirty="0"/>
              <a:t>Algorithmische Datenverarbeitung wird gewünscht</a:t>
            </a:r>
          </a:p>
          <a:p>
            <a:r>
              <a:rPr lang="de-DE" sz="2400" dirty="0"/>
              <a:t>Verteilung der Datenhaltung</a:t>
            </a:r>
          </a:p>
          <a:p>
            <a:pPr lvl="1"/>
            <a:r>
              <a:rPr lang="de-DE" sz="2000" dirty="0"/>
              <a:t>CAP Theorem (</a:t>
            </a:r>
            <a:r>
              <a:rPr lang="de-DE" sz="2000" dirty="0" err="1"/>
              <a:t>Consistency</a:t>
            </a:r>
            <a:r>
              <a:rPr lang="de-DE" sz="2000" dirty="0"/>
              <a:t>, </a:t>
            </a:r>
            <a:r>
              <a:rPr lang="de-DE" sz="2000" dirty="0" err="1"/>
              <a:t>Availability</a:t>
            </a:r>
            <a:r>
              <a:rPr lang="de-DE" sz="2000" dirty="0"/>
              <a:t>, </a:t>
            </a:r>
            <a:r>
              <a:rPr lang="de-DE" sz="2000" dirty="0" err="1"/>
              <a:t>Partitioning</a:t>
            </a:r>
            <a:r>
              <a:rPr lang="de-DE" sz="2000" dirty="0"/>
              <a:t> tolerant: Eric Brewer)</a:t>
            </a:r>
          </a:p>
          <a:p>
            <a:pPr lvl="2"/>
            <a:r>
              <a:rPr lang="de-DE" sz="2000" dirty="0"/>
              <a:t>Nur 2 aus 3 Kriterien erfüllbar</a:t>
            </a:r>
          </a:p>
          <a:p>
            <a:pPr lvl="1"/>
            <a:r>
              <a:rPr lang="de-DE" sz="2000" dirty="0"/>
              <a:t>Abschwächung des </a:t>
            </a:r>
            <a:r>
              <a:rPr lang="de-DE" sz="2000" dirty="0" err="1"/>
              <a:t>Serialisierbarkeits</a:t>
            </a:r>
            <a:r>
              <a:rPr lang="de-DE" sz="2000" dirty="0"/>
              <a:t>-Konsistenzkriteriums: </a:t>
            </a:r>
            <a:r>
              <a:rPr lang="de-DE" sz="2000" dirty="0">
                <a:solidFill>
                  <a:srgbClr val="0F05FF"/>
                </a:solidFill>
              </a:rPr>
              <a:t>BASE</a:t>
            </a:r>
          </a:p>
          <a:p>
            <a:pPr lvl="2">
              <a:lnSpc>
                <a:spcPct val="80000"/>
              </a:lnSpc>
            </a:pPr>
            <a:r>
              <a:rPr lang="de-DE" altLang="x-none" sz="2000" b="1" dirty="0" err="1"/>
              <a:t>B</a:t>
            </a:r>
            <a:r>
              <a:rPr lang="de-DE" altLang="x-none" sz="2000" dirty="0" err="1"/>
              <a:t>asically</a:t>
            </a:r>
            <a:r>
              <a:rPr lang="de-DE" altLang="x-none" sz="2000" dirty="0"/>
              <a:t> </a:t>
            </a:r>
            <a:r>
              <a:rPr lang="de-DE" altLang="x-none" sz="2000" b="1" dirty="0" err="1"/>
              <a:t>A</a:t>
            </a:r>
            <a:r>
              <a:rPr lang="de-DE" altLang="x-none" sz="2000" dirty="0" err="1"/>
              <a:t>vailable</a:t>
            </a:r>
            <a:endParaRPr lang="de-DE" altLang="x-none" sz="2000" dirty="0"/>
          </a:p>
          <a:p>
            <a:pPr lvl="2">
              <a:lnSpc>
                <a:spcPct val="80000"/>
              </a:lnSpc>
            </a:pPr>
            <a:r>
              <a:rPr lang="de-DE" altLang="x-none" sz="2000" b="1" dirty="0"/>
              <a:t>S</a:t>
            </a:r>
            <a:r>
              <a:rPr lang="de-DE" altLang="x-none" sz="2000" dirty="0"/>
              <a:t>oft-</a:t>
            </a:r>
            <a:r>
              <a:rPr lang="de-DE" altLang="x-none" sz="2000" dirty="0" err="1"/>
              <a:t>state</a:t>
            </a:r>
            <a:r>
              <a:rPr lang="de-DE" altLang="x-none" sz="2000" dirty="0"/>
              <a:t> (</a:t>
            </a:r>
            <a:r>
              <a:rPr lang="de-DE" altLang="x-none" sz="2000" dirty="0" err="1"/>
              <a:t>or</a:t>
            </a:r>
            <a:r>
              <a:rPr lang="de-DE" altLang="x-none" sz="2000" dirty="0"/>
              <a:t> </a:t>
            </a:r>
            <a:r>
              <a:rPr lang="de-DE" altLang="x-none" sz="2000" dirty="0" err="1"/>
              <a:t>scalable</a:t>
            </a:r>
            <a:r>
              <a:rPr lang="de-DE" altLang="x-none" sz="2000" dirty="0"/>
              <a:t>)</a:t>
            </a:r>
          </a:p>
          <a:p>
            <a:pPr lvl="2">
              <a:lnSpc>
                <a:spcPct val="80000"/>
              </a:lnSpc>
            </a:pPr>
            <a:r>
              <a:rPr lang="de-DE" altLang="x-none" sz="2000" b="1" dirty="0" err="1"/>
              <a:t>E</a:t>
            </a:r>
            <a:r>
              <a:rPr lang="de-DE" altLang="x-none" sz="2000" dirty="0" err="1"/>
              <a:t>ventually</a:t>
            </a:r>
            <a:r>
              <a:rPr lang="de-DE" altLang="x-none" sz="2000" dirty="0"/>
              <a:t> </a:t>
            </a:r>
            <a:r>
              <a:rPr lang="de-DE" altLang="x-none" sz="2000" dirty="0" err="1"/>
              <a:t>consistent</a:t>
            </a:r>
            <a:endParaRPr lang="de-DE" sz="2000"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4</a:t>
            </a:fld>
            <a:endParaRPr lang="de-DE"/>
          </a:p>
        </p:txBody>
      </p:sp>
    </p:spTree>
    <p:extLst>
      <p:ext uri="{BB962C8B-B14F-4D97-AF65-F5344CB8AC3E}">
        <p14:creationId xmlns:p14="http://schemas.microsoft.com/office/powerpoint/2010/main" val="3649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bgerundetes Rechteck 15"/>
          <p:cNvSpPr/>
          <p:nvPr/>
        </p:nvSpPr>
        <p:spPr>
          <a:xfrm>
            <a:off x="644724" y="1716484"/>
            <a:ext cx="7647923"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277559" y="273944"/>
            <a:ext cx="4988482" cy="584775"/>
          </a:xfrm>
          <a:prstGeom prst="rect">
            <a:avLst/>
          </a:prstGeom>
          <a:noFill/>
        </p:spPr>
        <p:txBody>
          <a:bodyPr wrap="none" rtlCol="0">
            <a:spAutoFit/>
          </a:bodyPr>
          <a:lstStyle/>
          <a:p>
            <a:r>
              <a:rPr lang="de-DE" sz="3200" dirty="0"/>
              <a:t>Erstellen eines neuen Blocks</a:t>
            </a:r>
          </a:p>
        </p:txBody>
      </p:sp>
      <p:sp>
        <p:nvSpPr>
          <p:cNvPr id="6" name="Textfeld 5"/>
          <p:cNvSpPr txBox="1"/>
          <p:nvPr/>
        </p:nvSpPr>
        <p:spPr>
          <a:xfrm>
            <a:off x="611560" y="1140420"/>
            <a:ext cx="8114924" cy="2000548"/>
          </a:xfrm>
          <a:prstGeom prst="rect">
            <a:avLst/>
          </a:prstGeom>
          <a:noFill/>
        </p:spPr>
        <p:txBody>
          <a:bodyPr wrap="square" rtlCol="0">
            <a:spAutoFit/>
          </a:bodyPr>
          <a:lstStyle/>
          <a:p>
            <a:pPr marL="342900" indent="-342900">
              <a:buFont typeface="+mj-lt"/>
              <a:buAutoNum type="arabicPeriod"/>
            </a:pPr>
            <a:r>
              <a:rPr lang="de-DE" sz="1400" b="1" dirty="0"/>
              <a:t>Verteile</a:t>
            </a:r>
            <a:r>
              <a:rPr lang="de-DE" sz="1400" dirty="0"/>
              <a:t> alle neuen </a:t>
            </a:r>
            <a:r>
              <a:rPr lang="de-DE" sz="1400" b="1" dirty="0"/>
              <a:t>Daten (</a:t>
            </a:r>
            <a:r>
              <a:rPr lang="de-DE" sz="1400" b="1" dirty="0" err="1"/>
              <a:t>bsp.</a:t>
            </a:r>
            <a:r>
              <a:rPr lang="de-DE" sz="1400" b="1" dirty="0"/>
              <a:t> [Harry, Draco, 3, Harry]) </a:t>
            </a:r>
            <a:r>
              <a:rPr lang="de-DE" sz="1400" dirty="0"/>
              <a:t>an alle bekannten Zauberer</a:t>
            </a:r>
          </a:p>
          <a:p>
            <a:pPr marL="342900" indent="-342900">
              <a:buFont typeface="+mj-lt"/>
              <a:buAutoNum type="arabicPeriod"/>
            </a:pPr>
            <a:r>
              <a:rPr lang="de-DE" sz="1400" dirty="0"/>
              <a:t>Zauberer sammeln </a:t>
            </a:r>
            <a:r>
              <a:rPr lang="de-DE" sz="1400" b="1" dirty="0"/>
              <a:t>Daten </a:t>
            </a:r>
            <a:r>
              <a:rPr lang="de-DE" sz="1400" dirty="0"/>
              <a:t>in Blöcke und verteilen neue </a:t>
            </a:r>
            <a:r>
              <a:rPr lang="de-DE" sz="1400" b="1" dirty="0"/>
              <a:t>Daten</a:t>
            </a:r>
            <a:r>
              <a:rPr lang="de-DE" sz="1400" dirty="0"/>
              <a:t> weiter</a:t>
            </a:r>
          </a:p>
          <a:p>
            <a:pPr marL="342900" indent="-342900">
              <a:buFont typeface="+mj-lt"/>
              <a:buAutoNum type="arabicPeriod"/>
            </a:pPr>
            <a:endParaRPr lang="de-DE" sz="1400" dirty="0"/>
          </a:p>
          <a:p>
            <a:pPr marL="342900" indent="-342900">
              <a:buFont typeface="+mj-lt"/>
              <a:buAutoNum type="arabicPeriod"/>
            </a:pPr>
            <a:r>
              <a:rPr lang="de-DE" dirty="0"/>
              <a:t>Zauberer arbeiten am </a:t>
            </a:r>
            <a:r>
              <a:rPr lang="de-DE" b="1" dirty="0"/>
              <a:t>Proof </a:t>
            </a:r>
            <a:r>
              <a:rPr lang="de-DE" b="1" dirty="0" err="1"/>
              <a:t>of</a:t>
            </a:r>
            <a:r>
              <a:rPr lang="de-DE" b="1" dirty="0"/>
              <a:t> Work</a:t>
            </a:r>
            <a:r>
              <a:rPr lang="de-DE" dirty="0"/>
              <a:t>, um ihren Block zu veröffentlichen</a:t>
            </a:r>
          </a:p>
          <a:p>
            <a:pPr marL="342900" indent="-342900">
              <a:buFont typeface="+mj-lt"/>
              <a:buAutoNum type="arabicPeriod"/>
            </a:pPr>
            <a:r>
              <a:rPr lang="de-DE" dirty="0"/>
              <a:t>Falls </a:t>
            </a:r>
            <a:r>
              <a:rPr lang="de-DE" b="1" dirty="0"/>
              <a:t>Proof </a:t>
            </a:r>
            <a:r>
              <a:rPr lang="de-DE" b="1" dirty="0" err="1"/>
              <a:t>of</a:t>
            </a:r>
            <a:r>
              <a:rPr lang="de-DE" b="1" dirty="0"/>
              <a:t> Work</a:t>
            </a:r>
            <a:r>
              <a:rPr lang="de-DE" dirty="0"/>
              <a:t> erfüllt, </a:t>
            </a:r>
            <a:r>
              <a:rPr lang="de-DE" b="1" dirty="0"/>
              <a:t>verteile</a:t>
            </a:r>
            <a:r>
              <a:rPr lang="de-DE" dirty="0"/>
              <a:t> </a:t>
            </a:r>
            <a:r>
              <a:rPr lang="de-DE" b="1" dirty="0"/>
              <a:t>Block</a:t>
            </a:r>
            <a:r>
              <a:rPr lang="de-DE" dirty="0"/>
              <a:t> an alle anderen bekannten Zauberer</a:t>
            </a:r>
          </a:p>
          <a:p>
            <a:pPr marL="342900" indent="-342900">
              <a:buFont typeface="+mj-lt"/>
              <a:buAutoNum type="arabicPeriod"/>
            </a:pPr>
            <a:endParaRPr lang="de-DE" dirty="0"/>
          </a:p>
          <a:p>
            <a:pPr marL="342900" indent="-342900">
              <a:buFont typeface="+mj-lt"/>
              <a:buAutoNum type="arabicPeriod"/>
            </a:pPr>
            <a:r>
              <a:rPr lang="de-DE" sz="1400" dirty="0"/>
              <a:t>Andere Zauberer </a:t>
            </a:r>
            <a:r>
              <a:rPr lang="de-DE" sz="1400" b="1" dirty="0"/>
              <a:t>akzeptieren</a:t>
            </a:r>
            <a:r>
              <a:rPr lang="de-DE" sz="1400" dirty="0"/>
              <a:t> den </a:t>
            </a:r>
            <a:r>
              <a:rPr lang="de-DE" sz="1400" b="1" dirty="0"/>
              <a:t>Block</a:t>
            </a:r>
            <a:r>
              <a:rPr lang="de-DE" sz="1400" dirty="0"/>
              <a:t> oder stellen invalide Daten fest</a:t>
            </a:r>
          </a:p>
          <a:p>
            <a:pPr marL="342900" indent="-342900">
              <a:buFont typeface="+mj-lt"/>
              <a:buAutoNum type="arabicPeriod"/>
            </a:pPr>
            <a:r>
              <a:rPr lang="de-DE" sz="1400" b="1" dirty="0"/>
              <a:t>Akzeptanz</a:t>
            </a:r>
            <a:r>
              <a:rPr lang="de-DE" sz="1400" dirty="0"/>
              <a:t> wird durch Erstellung eines </a:t>
            </a:r>
            <a:r>
              <a:rPr lang="de-DE" sz="1400" b="1" dirty="0"/>
              <a:t>Nachfolgeblocks</a:t>
            </a:r>
            <a:r>
              <a:rPr lang="de-DE" sz="1400" dirty="0"/>
              <a:t> an den neuen Block ausgedrückt</a:t>
            </a:r>
          </a:p>
        </p:txBody>
      </p:sp>
      <p:sp>
        <p:nvSpPr>
          <p:cNvPr id="7" name="Rechteck 6"/>
          <p:cNvSpPr/>
          <p:nvPr/>
        </p:nvSpPr>
        <p:spPr>
          <a:xfrm>
            <a:off x="484721" y="3695162"/>
            <a:ext cx="2736304" cy="2661287"/>
          </a:xfrm>
          <a:prstGeom prst="rect">
            <a:avLst/>
          </a:prstGeom>
          <a:solidFill>
            <a:schemeClr val="accent1">
              <a:lumMod val="7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bgerundetes Rechteck 7"/>
          <p:cNvSpPr/>
          <p:nvPr/>
        </p:nvSpPr>
        <p:spPr>
          <a:xfrm>
            <a:off x="628737" y="4343235"/>
            <a:ext cx="2448272" cy="1797190"/>
          </a:xfrm>
          <a:prstGeom prst="roundRect">
            <a:avLst/>
          </a:prstGeom>
          <a:solidFill>
            <a:srgbClr val="FFC000"/>
          </a:solidFill>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Harry vs. Draco, 3, Sieger Harry;</a:t>
            </a:r>
          </a:p>
          <a:p>
            <a:pPr algn="ctr"/>
            <a:r>
              <a:rPr lang="de-DE" dirty="0">
                <a:solidFill>
                  <a:schemeClr val="tx1"/>
                </a:solidFill>
              </a:rPr>
              <a:t>Ron vs. Hermine, 7,</a:t>
            </a:r>
          </a:p>
          <a:p>
            <a:pPr algn="ctr"/>
            <a:r>
              <a:rPr lang="de-DE" dirty="0">
                <a:solidFill>
                  <a:schemeClr val="tx1"/>
                </a:solidFill>
              </a:rPr>
              <a:t>Sieger Hermine;</a:t>
            </a:r>
          </a:p>
          <a:p>
            <a:pPr algn="ctr"/>
            <a:endParaRPr lang="de-DE" dirty="0"/>
          </a:p>
        </p:txBody>
      </p:sp>
      <p:sp>
        <p:nvSpPr>
          <p:cNvPr id="9" name="Abgerundetes Rechteck 8"/>
          <p:cNvSpPr/>
          <p:nvPr/>
        </p:nvSpPr>
        <p:spPr>
          <a:xfrm>
            <a:off x="664741" y="3789040"/>
            <a:ext cx="2412268" cy="409904"/>
          </a:xfrm>
          <a:prstGeom prst="roundRect">
            <a:avLst/>
          </a:prstGeom>
          <a:solidFill>
            <a:srgbClr val="C5714A"/>
          </a:solidFill>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dirty="0"/>
              <a:t>Block Header</a:t>
            </a:r>
          </a:p>
        </p:txBody>
      </p:sp>
      <p:sp>
        <p:nvSpPr>
          <p:cNvPr id="10" name="Rechteck 9"/>
          <p:cNvSpPr/>
          <p:nvPr/>
        </p:nvSpPr>
        <p:spPr>
          <a:xfrm>
            <a:off x="5868144" y="3695161"/>
            <a:ext cx="2736304" cy="2661287"/>
          </a:xfrm>
          <a:prstGeom prst="rect">
            <a:avLst/>
          </a:prstGeom>
          <a:solidFill>
            <a:schemeClr val="accent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Abgerundetes Rechteck 10"/>
          <p:cNvSpPr/>
          <p:nvPr/>
        </p:nvSpPr>
        <p:spPr>
          <a:xfrm>
            <a:off x="6012160" y="4343234"/>
            <a:ext cx="2448272" cy="1797190"/>
          </a:xfrm>
          <a:prstGeom prst="roundRect">
            <a:avLst/>
          </a:prstGeom>
          <a:solidFill>
            <a:srgbClr val="FFC000"/>
          </a:solidFill>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schemeClr val="bg1"/>
                </a:solidFill>
              </a:rPr>
              <a:t>Ron vs. Hermine, 7,</a:t>
            </a:r>
          </a:p>
          <a:p>
            <a:pPr algn="ctr"/>
            <a:r>
              <a:rPr lang="de-DE" dirty="0">
                <a:solidFill>
                  <a:schemeClr val="bg1"/>
                </a:solidFill>
              </a:rPr>
              <a:t>Sieger Hermine;</a:t>
            </a:r>
          </a:p>
          <a:p>
            <a:pPr algn="ctr"/>
            <a:r>
              <a:rPr lang="de-DE" dirty="0">
                <a:solidFill>
                  <a:schemeClr val="tx1"/>
                </a:solidFill>
              </a:rPr>
              <a:t>Harry vs. Draco, 3, Sieger Harry;</a:t>
            </a:r>
          </a:p>
        </p:txBody>
      </p:sp>
      <p:sp>
        <p:nvSpPr>
          <p:cNvPr id="12" name="Abgerundetes Rechteck 11"/>
          <p:cNvSpPr/>
          <p:nvPr/>
        </p:nvSpPr>
        <p:spPr>
          <a:xfrm>
            <a:off x="6048164" y="3789040"/>
            <a:ext cx="2412268" cy="409903"/>
          </a:xfrm>
          <a:prstGeom prst="roundRect">
            <a:avLst/>
          </a:prstGeom>
          <a:solidFill>
            <a:srgbClr val="C5714A"/>
          </a:solidFill>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dirty="0"/>
              <a:t>Block Header</a:t>
            </a:r>
          </a:p>
        </p:txBody>
      </p:sp>
      <p:sp>
        <p:nvSpPr>
          <p:cNvPr id="3" name="Textfeld 2"/>
          <p:cNvSpPr txBox="1"/>
          <p:nvPr/>
        </p:nvSpPr>
        <p:spPr>
          <a:xfrm>
            <a:off x="1555107" y="3318685"/>
            <a:ext cx="705193" cy="369332"/>
          </a:xfrm>
          <a:prstGeom prst="rect">
            <a:avLst/>
          </a:prstGeom>
          <a:noFill/>
        </p:spPr>
        <p:txBody>
          <a:bodyPr wrap="none" rtlCol="0">
            <a:spAutoFit/>
          </a:bodyPr>
          <a:lstStyle/>
          <a:p>
            <a:r>
              <a:rPr lang="de-DE" dirty="0"/>
              <a:t>Harry</a:t>
            </a:r>
          </a:p>
        </p:txBody>
      </p:sp>
      <p:sp>
        <p:nvSpPr>
          <p:cNvPr id="13" name="Textfeld 12"/>
          <p:cNvSpPr txBox="1"/>
          <p:nvPr/>
        </p:nvSpPr>
        <p:spPr>
          <a:xfrm>
            <a:off x="7020272" y="3325829"/>
            <a:ext cx="548612" cy="369332"/>
          </a:xfrm>
          <a:prstGeom prst="rect">
            <a:avLst/>
          </a:prstGeom>
          <a:noFill/>
        </p:spPr>
        <p:txBody>
          <a:bodyPr wrap="none" rtlCol="0">
            <a:spAutoFit/>
          </a:bodyPr>
          <a:lstStyle/>
          <a:p>
            <a:r>
              <a:rPr lang="de-DE" dirty="0"/>
              <a:t>Ron</a:t>
            </a:r>
          </a:p>
        </p:txBody>
      </p:sp>
      <p:sp>
        <p:nvSpPr>
          <p:cNvPr id="2" name="Textfeld 1"/>
          <p:cNvSpPr txBox="1"/>
          <p:nvPr/>
        </p:nvSpPr>
        <p:spPr>
          <a:xfrm>
            <a:off x="2771800" y="3318685"/>
            <a:ext cx="3501840" cy="369332"/>
          </a:xfrm>
          <a:prstGeom prst="rect">
            <a:avLst/>
          </a:prstGeom>
          <a:noFill/>
        </p:spPr>
        <p:txBody>
          <a:bodyPr wrap="square" rtlCol="0">
            <a:spAutoFit/>
          </a:bodyPr>
          <a:lstStyle/>
          <a:p>
            <a:r>
              <a:rPr lang="de-DE" dirty="0"/>
              <a:t>4. </a:t>
            </a:r>
            <a:r>
              <a:rPr lang="de-DE" i="1" dirty="0"/>
              <a:t>„Habe den Zauberspruch!“ </a:t>
            </a:r>
            <a:endParaRPr lang="de-DE" dirty="0"/>
          </a:p>
        </p:txBody>
      </p:sp>
      <p:sp>
        <p:nvSpPr>
          <p:cNvPr id="17" name="Abgerundetes Rechteck 16"/>
          <p:cNvSpPr/>
          <p:nvPr/>
        </p:nvSpPr>
        <p:spPr>
          <a:xfrm>
            <a:off x="2246037" y="3839041"/>
            <a:ext cx="762783" cy="309902"/>
          </a:xfrm>
          <a:prstGeom prst="round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de-DE" dirty="0" err="1"/>
              <a:t>PoW</a:t>
            </a:r>
            <a:r>
              <a:rPr lang="de-DE" dirty="0"/>
              <a:t>!</a:t>
            </a:r>
          </a:p>
        </p:txBody>
      </p:sp>
      <p:sp>
        <p:nvSpPr>
          <p:cNvPr id="18" name="Abgerundetes Rechteck 17"/>
          <p:cNvSpPr/>
          <p:nvPr/>
        </p:nvSpPr>
        <p:spPr>
          <a:xfrm>
            <a:off x="7686239" y="3843450"/>
            <a:ext cx="762783" cy="309902"/>
          </a:xfrm>
          <a:prstGeom prst="roundRect">
            <a:avLst/>
          </a:prstGeom>
          <a:ln w="38100">
            <a:prstDash val="sysDot"/>
          </a:ln>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err="1"/>
              <a:t>PoW</a:t>
            </a:r>
            <a:r>
              <a:rPr lang="de-DE" dirty="0"/>
              <a:t>?</a:t>
            </a:r>
          </a:p>
        </p:txBody>
      </p:sp>
      <p:cxnSp>
        <p:nvCxnSpPr>
          <p:cNvPr id="15" name="Gerade Verbindung mit Pfeil 14"/>
          <p:cNvCxnSpPr/>
          <p:nvPr/>
        </p:nvCxnSpPr>
        <p:spPr>
          <a:xfrm>
            <a:off x="3347864" y="3993991"/>
            <a:ext cx="244827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feld 4"/>
          <p:cNvSpPr txBox="1"/>
          <p:nvPr/>
        </p:nvSpPr>
        <p:spPr>
          <a:xfrm>
            <a:off x="2744792" y="6361583"/>
            <a:ext cx="3339376" cy="307777"/>
          </a:xfrm>
          <a:prstGeom prst="rect">
            <a:avLst/>
          </a:prstGeom>
          <a:noFill/>
        </p:spPr>
        <p:txBody>
          <a:bodyPr wrap="none" rtlCol="0">
            <a:spAutoFit/>
          </a:bodyPr>
          <a:lstStyle/>
          <a:p>
            <a:r>
              <a:rPr lang="de-DE" sz="1400" dirty="0">
                <a:solidFill>
                  <a:srgbClr val="0F05FF"/>
                </a:solidFill>
              </a:rPr>
              <a:t>Schritte aus https://bitcoin.org/bitcoin.pdf</a:t>
            </a:r>
          </a:p>
        </p:txBody>
      </p:sp>
    </p:spTree>
    <p:extLst>
      <p:ext uri="{BB962C8B-B14F-4D97-AF65-F5344CB8AC3E}">
        <p14:creationId xmlns:p14="http://schemas.microsoft.com/office/powerpoint/2010/main" val="366848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bgerundetes Rechteck 15"/>
          <p:cNvSpPr/>
          <p:nvPr/>
        </p:nvSpPr>
        <p:spPr>
          <a:xfrm>
            <a:off x="611560" y="2303001"/>
            <a:ext cx="7647923" cy="9099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23528" y="251937"/>
            <a:ext cx="4988482" cy="584775"/>
          </a:xfrm>
          <a:prstGeom prst="rect">
            <a:avLst/>
          </a:prstGeom>
          <a:noFill/>
        </p:spPr>
        <p:txBody>
          <a:bodyPr wrap="none" rtlCol="0">
            <a:spAutoFit/>
          </a:bodyPr>
          <a:lstStyle/>
          <a:p>
            <a:r>
              <a:rPr lang="de-DE" sz="3200" dirty="0"/>
              <a:t>Erstellen eines neuen Blocks</a:t>
            </a:r>
          </a:p>
        </p:txBody>
      </p:sp>
      <p:sp>
        <p:nvSpPr>
          <p:cNvPr id="6" name="Textfeld 5"/>
          <p:cNvSpPr txBox="1"/>
          <p:nvPr/>
        </p:nvSpPr>
        <p:spPr>
          <a:xfrm>
            <a:off x="638045" y="1150873"/>
            <a:ext cx="8114924" cy="2062103"/>
          </a:xfrm>
          <a:prstGeom prst="rect">
            <a:avLst/>
          </a:prstGeom>
          <a:noFill/>
        </p:spPr>
        <p:txBody>
          <a:bodyPr wrap="square" rtlCol="0">
            <a:spAutoFit/>
          </a:bodyPr>
          <a:lstStyle/>
          <a:p>
            <a:pPr marL="342900" indent="-342900">
              <a:buFont typeface="+mj-lt"/>
              <a:buAutoNum type="arabicPeriod"/>
            </a:pPr>
            <a:r>
              <a:rPr lang="de-DE" sz="1400" b="1" dirty="0"/>
              <a:t>Verteile</a:t>
            </a:r>
            <a:r>
              <a:rPr lang="de-DE" sz="1400" dirty="0"/>
              <a:t> alle neuen </a:t>
            </a:r>
            <a:r>
              <a:rPr lang="de-DE" sz="1400" b="1" dirty="0"/>
              <a:t>Daten (</a:t>
            </a:r>
            <a:r>
              <a:rPr lang="de-DE" sz="1400" b="1" dirty="0" err="1"/>
              <a:t>bsp.</a:t>
            </a:r>
            <a:r>
              <a:rPr lang="de-DE" sz="1400" b="1" dirty="0"/>
              <a:t> [Harry, Draco, 3, Harry]) </a:t>
            </a:r>
            <a:r>
              <a:rPr lang="de-DE" sz="1400" dirty="0"/>
              <a:t>an alle bekannten Zauberer</a:t>
            </a:r>
          </a:p>
          <a:p>
            <a:pPr marL="342900" indent="-342900">
              <a:buFont typeface="+mj-lt"/>
              <a:buAutoNum type="arabicPeriod"/>
            </a:pPr>
            <a:r>
              <a:rPr lang="de-DE" sz="1400" dirty="0"/>
              <a:t>Zauberer sammeln </a:t>
            </a:r>
            <a:r>
              <a:rPr lang="de-DE" sz="1400" b="1" dirty="0"/>
              <a:t>Daten </a:t>
            </a:r>
            <a:r>
              <a:rPr lang="de-DE" sz="1400" dirty="0"/>
              <a:t>in Blöcke und verteilen neue </a:t>
            </a:r>
            <a:r>
              <a:rPr lang="de-DE" sz="1400" b="1" dirty="0"/>
              <a:t>Daten</a:t>
            </a:r>
            <a:r>
              <a:rPr lang="de-DE" sz="1400" dirty="0"/>
              <a:t> weiter</a:t>
            </a:r>
          </a:p>
          <a:p>
            <a:pPr marL="342900" indent="-342900">
              <a:buFont typeface="+mj-lt"/>
              <a:buAutoNum type="arabicPeriod"/>
            </a:pPr>
            <a:r>
              <a:rPr lang="de-DE" sz="1400" dirty="0"/>
              <a:t>Zauberer arbeiten am </a:t>
            </a:r>
            <a:r>
              <a:rPr lang="de-DE" sz="1400" b="1" dirty="0"/>
              <a:t>Proof </a:t>
            </a:r>
            <a:r>
              <a:rPr lang="de-DE" sz="1400" b="1" dirty="0" err="1"/>
              <a:t>of</a:t>
            </a:r>
            <a:r>
              <a:rPr lang="de-DE" sz="1400" b="1" dirty="0"/>
              <a:t> Work</a:t>
            </a:r>
            <a:r>
              <a:rPr lang="de-DE" sz="1400" dirty="0"/>
              <a:t>, um ihren Block zu veröffentlichen</a:t>
            </a:r>
          </a:p>
          <a:p>
            <a:pPr marL="342900" indent="-342900">
              <a:buFont typeface="+mj-lt"/>
              <a:buAutoNum type="arabicPeriod"/>
            </a:pPr>
            <a:r>
              <a:rPr lang="de-DE" sz="1400" dirty="0"/>
              <a:t>Falls </a:t>
            </a:r>
            <a:r>
              <a:rPr lang="de-DE" sz="1400" b="1" dirty="0"/>
              <a:t>Proof </a:t>
            </a:r>
            <a:r>
              <a:rPr lang="de-DE" sz="1400" b="1" dirty="0" err="1"/>
              <a:t>of</a:t>
            </a:r>
            <a:r>
              <a:rPr lang="de-DE" sz="1400" b="1" dirty="0"/>
              <a:t> Work</a:t>
            </a:r>
            <a:r>
              <a:rPr lang="de-DE" sz="1400" dirty="0"/>
              <a:t> erfüllt, </a:t>
            </a:r>
            <a:r>
              <a:rPr lang="de-DE" sz="1400" b="1" dirty="0"/>
              <a:t>verteile</a:t>
            </a:r>
            <a:r>
              <a:rPr lang="de-DE" sz="1400" dirty="0"/>
              <a:t> </a:t>
            </a:r>
            <a:r>
              <a:rPr lang="de-DE" sz="1400" b="1" dirty="0"/>
              <a:t>Block</a:t>
            </a:r>
            <a:r>
              <a:rPr lang="de-DE" sz="1400" dirty="0"/>
              <a:t> an alle anderen bekannten Zauberer</a:t>
            </a:r>
          </a:p>
          <a:p>
            <a:pPr marL="342900" indent="-342900">
              <a:buFont typeface="+mj-lt"/>
              <a:buAutoNum type="arabicPeriod"/>
            </a:pPr>
            <a:endParaRPr lang="de-DE" dirty="0"/>
          </a:p>
          <a:p>
            <a:pPr marL="342900" indent="-342900">
              <a:buFont typeface="+mj-lt"/>
              <a:buAutoNum type="arabicPeriod"/>
            </a:pPr>
            <a:r>
              <a:rPr lang="de-DE" dirty="0"/>
              <a:t>Andere Zauberer </a:t>
            </a:r>
            <a:r>
              <a:rPr lang="de-DE" b="1" dirty="0"/>
              <a:t>akzeptieren</a:t>
            </a:r>
            <a:r>
              <a:rPr lang="de-DE" dirty="0"/>
              <a:t> den </a:t>
            </a:r>
            <a:r>
              <a:rPr lang="de-DE" b="1" dirty="0"/>
              <a:t>Block</a:t>
            </a:r>
            <a:r>
              <a:rPr lang="de-DE" dirty="0"/>
              <a:t> oder stellen invalide Daten fest</a:t>
            </a:r>
          </a:p>
          <a:p>
            <a:pPr marL="342900" indent="-342900">
              <a:buFont typeface="+mj-lt"/>
              <a:buAutoNum type="arabicPeriod"/>
            </a:pPr>
            <a:r>
              <a:rPr lang="de-DE" b="1" dirty="0"/>
              <a:t>Akzeptanz</a:t>
            </a:r>
            <a:r>
              <a:rPr lang="de-DE" dirty="0"/>
              <a:t> wird durch Erstellung eines </a:t>
            </a:r>
            <a:r>
              <a:rPr lang="de-DE" b="1" dirty="0"/>
              <a:t>Nachfolgeblocks</a:t>
            </a:r>
            <a:r>
              <a:rPr lang="de-DE" dirty="0"/>
              <a:t> an den </a:t>
            </a:r>
            <a:br>
              <a:rPr lang="de-DE" dirty="0"/>
            </a:br>
            <a:r>
              <a:rPr lang="de-DE" dirty="0"/>
              <a:t>neuen Block ausgedrückt</a:t>
            </a:r>
          </a:p>
        </p:txBody>
      </p:sp>
      <p:sp>
        <p:nvSpPr>
          <p:cNvPr id="7" name="Rechteck 6"/>
          <p:cNvSpPr/>
          <p:nvPr/>
        </p:nvSpPr>
        <p:spPr>
          <a:xfrm>
            <a:off x="484721" y="3695163"/>
            <a:ext cx="2736304" cy="2110102"/>
          </a:xfrm>
          <a:prstGeom prst="rect">
            <a:avLst/>
          </a:prstGeom>
          <a:solidFill>
            <a:schemeClr val="accent1">
              <a:lumMod val="7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Abgerundetes Rechteck 7"/>
          <p:cNvSpPr/>
          <p:nvPr/>
        </p:nvSpPr>
        <p:spPr>
          <a:xfrm>
            <a:off x="628737" y="4343235"/>
            <a:ext cx="2448272" cy="1390021"/>
          </a:xfrm>
          <a:prstGeom prst="roundRect">
            <a:avLst/>
          </a:prstGeom>
          <a:solidFill>
            <a:srgbClr val="FFC000"/>
          </a:solidFill>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Harry vs. Draco, 3, Sieger Harry;</a:t>
            </a:r>
          </a:p>
          <a:p>
            <a:pPr algn="ctr"/>
            <a:r>
              <a:rPr lang="de-DE" dirty="0">
                <a:solidFill>
                  <a:schemeClr val="tx1"/>
                </a:solidFill>
              </a:rPr>
              <a:t>Ron vs. Hermine, 7,</a:t>
            </a:r>
          </a:p>
          <a:p>
            <a:pPr algn="ctr"/>
            <a:r>
              <a:rPr lang="de-DE" dirty="0">
                <a:solidFill>
                  <a:schemeClr val="tx1"/>
                </a:solidFill>
              </a:rPr>
              <a:t>Sieger Hermine;</a:t>
            </a:r>
          </a:p>
          <a:p>
            <a:pPr algn="ctr"/>
            <a:endParaRPr lang="de-DE" dirty="0"/>
          </a:p>
        </p:txBody>
      </p:sp>
      <p:sp>
        <p:nvSpPr>
          <p:cNvPr id="9" name="Abgerundetes Rechteck 8"/>
          <p:cNvSpPr/>
          <p:nvPr/>
        </p:nvSpPr>
        <p:spPr>
          <a:xfrm>
            <a:off x="664741" y="3789040"/>
            <a:ext cx="2412268" cy="409904"/>
          </a:xfrm>
          <a:prstGeom prst="roundRect">
            <a:avLst/>
          </a:prstGeom>
          <a:solidFill>
            <a:srgbClr val="C5714A"/>
          </a:solidFill>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dirty="0"/>
              <a:t>Block Header</a:t>
            </a:r>
          </a:p>
        </p:txBody>
      </p:sp>
      <p:sp>
        <p:nvSpPr>
          <p:cNvPr id="3" name="Textfeld 2"/>
          <p:cNvSpPr txBox="1"/>
          <p:nvPr/>
        </p:nvSpPr>
        <p:spPr>
          <a:xfrm>
            <a:off x="1555107" y="3318685"/>
            <a:ext cx="705193" cy="369332"/>
          </a:xfrm>
          <a:prstGeom prst="rect">
            <a:avLst/>
          </a:prstGeom>
          <a:noFill/>
        </p:spPr>
        <p:txBody>
          <a:bodyPr wrap="none" rtlCol="0">
            <a:spAutoFit/>
          </a:bodyPr>
          <a:lstStyle/>
          <a:p>
            <a:r>
              <a:rPr lang="de-DE" dirty="0"/>
              <a:t>Harry</a:t>
            </a:r>
          </a:p>
        </p:txBody>
      </p:sp>
      <p:sp>
        <p:nvSpPr>
          <p:cNvPr id="13" name="Textfeld 12"/>
          <p:cNvSpPr txBox="1"/>
          <p:nvPr/>
        </p:nvSpPr>
        <p:spPr>
          <a:xfrm>
            <a:off x="7020272" y="3325829"/>
            <a:ext cx="548612" cy="369332"/>
          </a:xfrm>
          <a:prstGeom prst="rect">
            <a:avLst/>
          </a:prstGeom>
          <a:noFill/>
        </p:spPr>
        <p:txBody>
          <a:bodyPr wrap="none" rtlCol="0">
            <a:spAutoFit/>
          </a:bodyPr>
          <a:lstStyle/>
          <a:p>
            <a:r>
              <a:rPr lang="de-DE" dirty="0"/>
              <a:t>Ron</a:t>
            </a:r>
          </a:p>
        </p:txBody>
      </p:sp>
      <p:sp>
        <p:nvSpPr>
          <p:cNvPr id="17" name="Abgerundetes Rechteck 16"/>
          <p:cNvSpPr/>
          <p:nvPr/>
        </p:nvSpPr>
        <p:spPr>
          <a:xfrm>
            <a:off x="2246037" y="3839041"/>
            <a:ext cx="762783" cy="309902"/>
          </a:xfrm>
          <a:prstGeom prst="round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de-DE" dirty="0" err="1"/>
              <a:t>PoW</a:t>
            </a:r>
            <a:r>
              <a:rPr lang="de-DE" dirty="0"/>
              <a:t>!</a:t>
            </a:r>
          </a:p>
        </p:txBody>
      </p:sp>
      <p:sp>
        <p:nvSpPr>
          <p:cNvPr id="14" name="Rechteck 13"/>
          <p:cNvSpPr/>
          <p:nvPr/>
        </p:nvSpPr>
        <p:spPr>
          <a:xfrm>
            <a:off x="484721" y="6093296"/>
            <a:ext cx="2736304" cy="263152"/>
          </a:xfrm>
          <a:prstGeom prst="rect">
            <a:avLst/>
          </a:prstGeom>
          <a:solidFill>
            <a:schemeClr val="accent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Nachfolger</a:t>
            </a:r>
          </a:p>
        </p:txBody>
      </p:sp>
      <p:sp>
        <p:nvSpPr>
          <p:cNvPr id="19" name="Rechteck 18"/>
          <p:cNvSpPr/>
          <p:nvPr/>
        </p:nvSpPr>
        <p:spPr>
          <a:xfrm>
            <a:off x="6012160" y="3688017"/>
            <a:ext cx="2736304" cy="2110102"/>
          </a:xfrm>
          <a:prstGeom prst="rect">
            <a:avLst/>
          </a:prstGeom>
          <a:solidFill>
            <a:schemeClr val="accent1">
              <a:lumMod val="7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Abgerundetes Rechteck 19"/>
          <p:cNvSpPr/>
          <p:nvPr/>
        </p:nvSpPr>
        <p:spPr>
          <a:xfrm>
            <a:off x="6156176" y="4336089"/>
            <a:ext cx="2448272" cy="1390021"/>
          </a:xfrm>
          <a:prstGeom prst="roundRect">
            <a:avLst/>
          </a:prstGeom>
          <a:solidFill>
            <a:srgbClr val="FFC000"/>
          </a:solidFill>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Harry vs. Draco, 3, Sieger Harry;</a:t>
            </a:r>
          </a:p>
          <a:p>
            <a:pPr algn="ctr"/>
            <a:r>
              <a:rPr lang="de-DE" dirty="0">
                <a:solidFill>
                  <a:schemeClr val="tx1"/>
                </a:solidFill>
              </a:rPr>
              <a:t>Ron vs. Hermine, 7,</a:t>
            </a:r>
          </a:p>
          <a:p>
            <a:pPr algn="ctr"/>
            <a:r>
              <a:rPr lang="de-DE" dirty="0">
                <a:solidFill>
                  <a:schemeClr val="tx1"/>
                </a:solidFill>
              </a:rPr>
              <a:t>Sieger Hermine;</a:t>
            </a:r>
          </a:p>
          <a:p>
            <a:pPr algn="ctr"/>
            <a:endParaRPr lang="de-DE" dirty="0"/>
          </a:p>
        </p:txBody>
      </p:sp>
      <p:sp>
        <p:nvSpPr>
          <p:cNvPr id="21" name="Abgerundetes Rechteck 20"/>
          <p:cNvSpPr/>
          <p:nvPr/>
        </p:nvSpPr>
        <p:spPr>
          <a:xfrm>
            <a:off x="6192180" y="3781894"/>
            <a:ext cx="2412268" cy="409904"/>
          </a:xfrm>
          <a:prstGeom prst="roundRect">
            <a:avLst/>
          </a:prstGeom>
          <a:solidFill>
            <a:srgbClr val="C5714A"/>
          </a:solidFill>
          <a:ln>
            <a:prstDash val="soli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dirty="0"/>
              <a:t>Block Header</a:t>
            </a:r>
          </a:p>
        </p:txBody>
      </p:sp>
      <p:sp>
        <p:nvSpPr>
          <p:cNvPr id="22" name="Abgerundetes Rechteck 21"/>
          <p:cNvSpPr/>
          <p:nvPr/>
        </p:nvSpPr>
        <p:spPr>
          <a:xfrm>
            <a:off x="7773476" y="3831895"/>
            <a:ext cx="762783" cy="309902"/>
          </a:xfrm>
          <a:prstGeom prst="round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de-DE" dirty="0" err="1"/>
              <a:t>PoW</a:t>
            </a:r>
            <a:r>
              <a:rPr lang="de-DE" dirty="0"/>
              <a:t>!</a:t>
            </a:r>
          </a:p>
        </p:txBody>
      </p:sp>
      <p:sp>
        <p:nvSpPr>
          <p:cNvPr id="23" name="Rechteck 22"/>
          <p:cNvSpPr/>
          <p:nvPr/>
        </p:nvSpPr>
        <p:spPr>
          <a:xfrm>
            <a:off x="6012160" y="6086150"/>
            <a:ext cx="2736304" cy="263152"/>
          </a:xfrm>
          <a:prstGeom prst="rect">
            <a:avLst/>
          </a:prstGeom>
          <a:solidFill>
            <a:schemeClr val="accent1">
              <a:lumMod val="7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Nachfolger</a:t>
            </a:r>
          </a:p>
        </p:txBody>
      </p:sp>
      <p:sp>
        <p:nvSpPr>
          <p:cNvPr id="24" name="Textfeld 23"/>
          <p:cNvSpPr txBox="1"/>
          <p:nvPr/>
        </p:nvSpPr>
        <p:spPr>
          <a:xfrm>
            <a:off x="4211960" y="3318685"/>
            <a:ext cx="2493991" cy="369332"/>
          </a:xfrm>
          <a:prstGeom prst="rect">
            <a:avLst/>
          </a:prstGeom>
          <a:noFill/>
        </p:spPr>
        <p:txBody>
          <a:bodyPr wrap="square" rtlCol="0">
            <a:spAutoFit/>
          </a:bodyPr>
          <a:lstStyle/>
          <a:p>
            <a:r>
              <a:rPr lang="de-DE" dirty="0"/>
              <a:t>5. „Sieht gut aus, Harry.“</a:t>
            </a:r>
          </a:p>
        </p:txBody>
      </p:sp>
      <p:sp>
        <p:nvSpPr>
          <p:cNvPr id="25" name="Textfeld 24"/>
          <p:cNvSpPr txBox="1"/>
          <p:nvPr/>
        </p:nvSpPr>
        <p:spPr>
          <a:xfrm>
            <a:off x="3851920" y="5702971"/>
            <a:ext cx="2493991" cy="646331"/>
          </a:xfrm>
          <a:prstGeom prst="rect">
            <a:avLst/>
          </a:prstGeom>
          <a:noFill/>
        </p:spPr>
        <p:txBody>
          <a:bodyPr wrap="square" rtlCol="0">
            <a:spAutoFit/>
          </a:bodyPr>
          <a:lstStyle/>
          <a:p>
            <a:r>
              <a:rPr lang="de-DE" dirty="0"/>
              <a:t>6. „Ich arbeite mit dir am Nachfolgeblock.“</a:t>
            </a:r>
          </a:p>
        </p:txBody>
      </p:sp>
      <p:cxnSp>
        <p:nvCxnSpPr>
          <p:cNvPr id="27" name="Gerade Verbindung mit Pfeil 26"/>
          <p:cNvCxnSpPr>
            <a:stCxn id="7" idx="2"/>
            <a:endCxn id="14" idx="0"/>
          </p:cNvCxnSpPr>
          <p:nvPr/>
        </p:nvCxnSpPr>
        <p:spPr>
          <a:xfrm>
            <a:off x="1852873" y="5805265"/>
            <a:ext cx="0" cy="2880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19" idx="2"/>
            <a:endCxn id="23" idx="0"/>
          </p:cNvCxnSpPr>
          <p:nvPr/>
        </p:nvCxnSpPr>
        <p:spPr>
          <a:xfrm>
            <a:off x="7380312" y="5798119"/>
            <a:ext cx="0" cy="28803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feld 4"/>
          <p:cNvSpPr txBox="1"/>
          <p:nvPr/>
        </p:nvSpPr>
        <p:spPr>
          <a:xfrm>
            <a:off x="2744792" y="6361583"/>
            <a:ext cx="3339376" cy="307777"/>
          </a:xfrm>
          <a:prstGeom prst="rect">
            <a:avLst/>
          </a:prstGeom>
          <a:noFill/>
        </p:spPr>
        <p:txBody>
          <a:bodyPr wrap="none" rtlCol="0">
            <a:spAutoFit/>
          </a:bodyPr>
          <a:lstStyle/>
          <a:p>
            <a:r>
              <a:rPr lang="de-DE" sz="1400" dirty="0">
                <a:solidFill>
                  <a:srgbClr val="0F05FF"/>
                </a:solidFill>
              </a:rPr>
              <a:t>Schritte aus https://bitcoin.org/bitcoin.pdf</a:t>
            </a:r>
          </a:p>
        </p:txBody>
      </p:sp>
    </p:spTree>
    <p:extLst>
      <p:ext uri="{BB962C8B-B14F-4D97-AF65-F5344CB8AC3E}">
        <p14:creationId xmlns:p14="http://schemas.microsoft.com/office/powerpoint/2010/main" val="196970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17230" y="245768"/>
            <a:ext cx="6854184" cy="584775"/>
          </a:xfrm>
          <a:prstGeom prst="rect">
            <a:avLst/>
          </a:prstGeom>
          <a:noFill/>
        </p:spPr>
        <p:txBody>
          <a:bodyPr wrap="none" rtlCol="0">
            <a:spAutoFit/>
          </a:bodyPr>
          <a:lstStyle/>
          <a:p>
            <a:r>
              <a:rPr lang="de-DE" sz="3200" dirty="0"/>
              <a:t>Wie sieht ein realer Proof </a:t>
            </a:r>
            <a:r>
              <a:rPr lang="de-DE" sz="3200" dirty="0" err="1"/>
              <a:t>of</a:t>
            </a:r>
            <a:r>
              <a:rPr lang="de-DE" sz="3200" dirty="0"/>
              <a:t> Work aus?</a:t>
            </a:r>
          </a:p>
        </p:txBody>
      </p:sp>
      <p:sp>
        <p:nvSpPr>
          <p:cNvPr id="3" name="Textfeld 2"/>
          <p:cNvSpPr txBox="1"/>
          <p:nvPr/>
        </p:nvSpPr>
        <p:spPr>
          <a:xfrm>
            <a:off x="265109" y="1091996"/>
            <a:ext cx="7056784" cy="646331"/>
          </a:xfrm>
          <a:prstGeom prst="rect">
            <a:avLst/>
          </a:prstGeom>
          <a:noFill/>
        </p:spPr>
        <p:txBody>
          <a:bodyPr wrap="square" rtlCol="0">
            <a:spAutoFit/>
          </a:bodyPr>
          <a:lstStyle/>
          <a:p>
            <a:r>
              <a:rPr lang="de-DE" dirty="0"/>
              <a:t>Es wird ein Ziel festgelegt, das vom Hashwert erfüllt werden muss, </a:t>
            </a:r>
            <a:r>
              <a:rPr lang="de-DE" b="1" dirty="0"/>
              <a:t>beispielweise</a:t>
            </a:r>
            <a:r>
              <a:rPr lang="de-DE" dirty="0"/>
              <a:t>:</a:t>
            </a:r>
          </a:p>
        </p:txBody>
      </p:sp>
      <p:sp>
        <p:nvSpPr>
          <p:cNvPr id="6" name="Textfeld 5"/>
          <p:cNvSpPr txBox="1"/>
          <p:nvPr/>
        </p:nvSpPr>
        <p:spPr>
          <a:xfrm>
            <a:off x="265109" y="1755424"/>
            <a:ext cx="7056784" cy="400110"/>
          </a:xfrm>
          <a:prstGeom prst="rect">
            <a:avLst/>
          </a:prstGeom>
          <a:noFill/>
        </p:spPr>
        <p:txBody>
          <a:bodyPr wrap="square" rtlCol="0">
            <a:spAutoFit/>
          </a:bodyPr>
          <a:lstStyle/>
          <a:p>
            <a:r>
              <a:rPr lang="de-DE" sz="2000" i="1" dirty="0"/>
              <a:t>Hashfunktion(Header, Daten, </a:t>
            </a:r>
            <a:r>
              <a:rPr lang="de-DE" sz="2000" i="1" dirty="0" err="1"/>
              <a:t>RandomNumber</a:t>
            </a:r>
            <a:r>
              <a:rPr lang="de-DE" sz="2000" i="1" dirty="0"/>
              <a:t>) &lt; Ziel</a:t>
            </a:r>
          </a:p>
        </p:txBody>
      </p:sp>
      <p:sp>
        <p:nvSpPr>
          <p:cNvPr id="5" name="Textfeld 4"/>
          <p:cNvSpPr txBox="1"/>
          <p:nvPr/>
        </p:nvSpPr>
        <p:spPr>
          <a:xfrm>
            <a:off x="251519" y="2204864"/>
            <a:ext cx="8602291" cy="369332"/>
          </a:xfrm>
          <a:prstGeom prst="rect">
            <a:avLst/>
          </a:prstGeom>
          <a:noFill/>
        </p:spPr>
        <p:txBody>
          <a:bodyPr wrap="none" rtlCol="0">
            <a:spAutoFit/>
          </a:bodyPr>
          <a:lstStyle/>
          <a:p>
            <a:r>
              <a:rPr lang="de-DE" dirty="0"/>
              <a:t>Da </a:t>
            </a:r>
            <a:r>
              <a:rPr lang="de-DE" b="1" dirty="0"/>
              <a:t>Header</a:t>
            </a:r>
            <a:r>
              <a:rPr lang="de-DE" dirty="0"/>
              <a:t> und </a:t>
            </a:r>
            <a:r>
              <a:rPr lang="de-DE" b="1" dirty="0"/>
              <a:t>Daten</a:t>
            </a:r>
            <a:r>
              <a:rPr lang="de-DE" dirty="0"/>
              <a:t> vorgegeben sind, kann nur die </a:t>
            </a:r>
            <a:r>
              <a:rPr lang="de-DE" b="1" dirty="0" err="1"/>
              <a:t>RandomNumber</a:t>
            </a:r>
            <a:r>
              <a:rPr lang="de-DE" dirty="0"/>
              <a:t> verändert werden. </a:t>
            </a:r>
            <a:endParaRPr lang="de-DE" b="1" dirty="0"/>
          </a:p>
        </p:txBody>
      </p:sp>
      <p:sp>
        <p:nvSpPr>
          <p:cNvPr id="7" name="Textfeld 6"/>
          <p:cNvSpPr txBox="1"/>
          <p:nvPr/>
        </p:nvSpPr>
        <p:spPr>
          <a:xfrm>
            <a:off x="265109" y="2650120"/>
            <a:ext cx="5763501" cy="369332"/>
          </a:xfrm>
          <a:prstGeom prst="rect">
            <a:avLst/>
          </a:prstGeom>
          <a:noFill/>
        </p:spPr>
        <p:txBody>
          <a:bodyPr wrap="none" rtlCol="0">
            <a:spAutoFit/>
          </a:bodyPr>
          <a:lstStyle/>
          <a:p>
            <a:r>
              <a:rPr lang="de-DE" dirty="0"/>
              <a:t>Nach längerem ‚</a:t>
            </a:r>
            <a:r>
              <a:rPr lang="de-DE" b="1" dirty="0"/>
              <a:t>Raten</a:t>
            </a:r>
            <a:r>
              <a:rPr lang="de-DE" dirty="0"/>
              <a:t>‘ kann eine Lösung gefunden werden.</a:t>
            </a:r>
          </a:p>
        </p:txBody>
      </p:sp>
      <p:sp>
        <p:nvSpPr>
          <p:cNvPr id="10" name="Textfeld 9"/>
          <p:cNvSpPr txBox="1"/>
          <p:nvPr/>
        </p:nvSpPr>
        <p:spPr>
          <a:xfrm>
            <a:off x="467544" y="3098425"/>
            <a:ext cx="7056784" cy="400110"/>
          </a:xfrm>
          <a:prstGeom prst="rect">
            <a:avLst/>
          </a:prstGeom>
          <a:noFill/>
        </p:spPr>
        <p:txBody>
          <a:bodyPr wrap="square" rtlCol="0">
            <a:spAutoFit/>
          </a:bodyPr>
          <a:lstStyle/>
          <a:p>
            <a:r>
              <a:rPr lang="de-DE" sz="2000" i="1" dirty="0"/>
              <a:t>Hashfunktion(4EF…, 3GH…, </a:t>
            </a:r>
            <a:r>
              <a:rPr lang="de-DE" sz="2000" b="1" i="1" dirty="0"/>
              <a:t>1</a:t>
            </a:r>
            <a:r>
              <a:rPr lang="de-DE" sz="2000" i="1" dirty="0"/>
              <a:t>) &lt; 100…</a:t>
            </a:r>
          </a:p>
        </p:txBody>
      </p:sp>
      <p:sp>
        <p:nvSpPr>
          <p:cNvPr id="11" name="Textfeld 10"/>
          <p:cNvSpPr txBox="1"/>
          <p:nvPr/>
        </p:nvSpPr>
        <p:spPr>
          <a:xfrm>
            <a:off x="467544" y="3498535"/>
            <a:ext cx="7056784" cy="400110"/>
          </a:xfrm>
          <a:prstGeom prst="rect">
            <a:avLst/>
          </a:prstGeom>
          <a:noFill/>
        </p:spPr>
        <p:txBody>
          <a:bodyPr wrap="square" rtlCol="0">
            <a:spAutoFit/>
          </a:bodyPr>
          <a:lstStyle/>
          <a:p>
            <a:r>
              <a:rPr lang="de-DE" sz="2000" i="1" dirty="0"/>
              <a:t>Hashfunktion(4EF…, 3GH…, </a:t>
            </a:r>
            <a:r>
              <a:rPr lang="de-DE" sz="2000" b="1" i="1" dirty="0"/>
              <a:t>2</a:t>
            </a:r>
            <a:r>
              <a:rPr lang="de-DE" sz="2000" i="1" dirty="0"/>
              <a:t>) &lt; 100…</a:t>
            </a:r>
          </a:p>
        </p:txBody>
      </p:sp>
      <p:sp>
        <p:nvSpPr>
          <p:cNvPr id="12" name="Textfeld 11"/>
          <p:cNvSpPr txBox="1"/>
          <p:nvPr/>
        </p:nvSpPr>
        <p:spPr>
          <a:xfrm>
            <a:off x="467543" y="3898645"/>
            <a:ext cx="7056784" cy="400110"/>
          </a:xfrm>
          <a:prstGeom prst="rect">
            <a:avLst/>
          </a:prstGeom>
          <a:noFill/>
        </p:spPr>
        <p:txBody>
          <a:bodyPr wrap="square" rtlCol="0">
            <a:spAutoFit/>
          </a:bodyPr>
          <a:lstStyle/>
          <a:p>
            <a:r>
              <a:rPr lang="de-DE" sz="2000" i="1" dirty="0"/>
              <a:t>Hashfunktion(4EF…, 3GH…,</a:t>
            </a:r>
            <a:r>
              <a:rPr lang="de-DE" sz="2000" b="1" i="1" dirty="0"/>
              <a:t> 3</a:t>
            </a:r>
            <a:r>
              <a:rPr lang="de-DE" sz="2000" i="1" dirty="0"/>
              <a:t>) &lt; 100…</a:t>
            </a:r>
          </a:p>
        </p:txBody>
      </p:sp>
      <p:sp>
        <p:nvSpPr>
          <p:cNvPr id="8" name="Gewitterblitz 7"/>
          <p:cNvSpPr/>
          <p:nvPr/>
        </p:nvSpPr>
        <p:spPr>
          <a:xfrm>
            <a:off x="4478980" y="3170433"/>
            <a:ext cx="288032" cy="256094"/>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3" name="Gewitterblitz 12"/>
          <p:cNvSpPr/>
          <p:nvPr/>
        </p:nvSpPr>
        <p:spPr>
          <a:xfrm>
            <a:off x="4487364" y="3570543"/>
            <a:ext cx="288032" cy="256094"/>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4" name="Gewitterblitz 13"/>
          <p:cNvSpPr/>
          <p:nvPr/>
        </p:nvSpPr>
        <p:spPr>
          <a:xfrm>
            <a:off x="4529284" y="3962364"/>
            <a:ext cx="288032" cy="256094"/>
          </a:xfrm>
          <a:prstGeom prst="lightningBol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15" name="Freihandform 14"/>
          <p:cNvSpPr/>
          <p:nvPr/>
        </p:nvSpPr>
        <p:spPr>
          <a:xfrm>
            <a:off x="4662041" y="6300534"/>
            <a:ext cx="226710" cy="229045"/>
          </a:xfrm>
          <a:custGeom>
            <a:avLst/>
            <a:gdLst>
              <a:gd name="connsiteX0" fmla="*/ 0 w 453421"/>
              <a:gd name="connsiteY0" fmla="*/ 181369 h 324952"/>
              <a:gd name="connsiteX1" fmla="*/ 196482 w 453421"/>
              <a:gd name="connsiteY1" fmla="*/ 324952 h 324952"/>
              <a:gd name="connsiteX2" fmla="*/ 453421 w 453421"/>
              <a:gd name="connsiteY2" fmla="*/ 0 h 324952"/>
              <a:gd name="connsiteX3" fmla="*/ 188925 w 453421"/>
              <a:gd name="connsiteY3" fmla="*/ 211597 h 324952"/>
              <a:gd name="connsiteX4" fmla="*/ 0 w 453421"/>
              <a:gd name="connsiteY4" fmla="*/ 181369 h 32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21" h="324952">
                <a:moveTo>
                  <a:pt x="0" y="181369"/>
                </a:moveTo>
                <a:lnTo>
                  <a:pt x="196482" y="324952"/>
                </a:lnTo>
                <a:lnTo>
                  <a:pt x="453421" y="0"/>
                </a:lnTo>
                <a:lnTo>
                  <a:pt x="188925" y="211597"/>
                </a:lnTo>
                <a:lnTo>
                  <a:pt x="0" y="181369"/>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6" name="Textfeld 15"/>
          <p:cNvSpPr txBox="1"/>
          <p:nvPr/>
        </p:nvSpPr>
        <p:spPr>
          <a:xfrm>
            <a:off x="467544" y="5805264"/>
            <a:ext cx="7056784" cy="400110"/>
          </a:xfrm>
          <a:prstGeom prst="rect">
            <a:avLst/>
          </a:prstGeom>
          <a:noFill/>
        </p:spPr>
        <p:txBody>
          <a:bodyPr wrap="square" rtlCol="0">
            <a:spAutoFit/>
          </a:bodyPr>
          <a:lstStyle/>
          <a:p>
            <a:r>
              <a:rPr lang="de-DE" sz="2000" i="1" dirty="0"/>
              <a:t>Hashfunktion(4EF…, 3GH…, </a:t>
            </a:r>
            <a:r>
              <a:rPr lang="de-DE" sz="2000" b="1" i="1" dirty="0"/>
              <a:t>578.321</a:t>
            </a:r>
            <a:r>
              <a:rPr lang="de-DE" sz="2000" i="1" dirty="0"/>
              <a:t>) &lt; 100…</a:t>
            </a:r>
          </a:p>
        </p:txBody>
      </p:sp>
      <p:sp>
        <p:nvSpPr>
          <p:cNvPr id="17" name="Textfeld 16"/>
          <p:cNvSpPr txBox="1"/>
          <p:nvPr/>
        </p:nvSpPr>
        <p:spPr>
          <a:xfrm>
            <a:off x="2401774" y="4941168"/>
            <a:ext cx="343364" cy="369332"/>
          </a:xfrm>
          <a:prstGeom prst="rect">
            <a:avLst/>
          </a:prstGeom>
          <a:noFill/>
        </p:spPr>
        <p:txBody>
          <a:bodyPr wrap="none" rtlCol="0">
            <a:spAutoFit/>
          </a:bodyPr>
          <a:lstStyle/>
          <a:p>
            <a:r>
              <a:rPr lang="de-DE" dirty="0"/>
              <a:t>…</a:t>
            </a:r>
          </a:p>
        </p:txBody>
      </p:sp>
      <p:cxnSp>
        <p:nvCxnSpPr>
          <p:cNvPr id="9" name="Gerade Verbindung 8"/>
          <p:cNvCxnSpPr/>
          <p:nvPr/>
        </p:nvCxnSpPr>
        <p:spPr>
          <a:xfrm>
            <a:off x="5652120" y="3140170"/>
            <a:ext cx="0" cy="27422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H="1">
            <a:off x="5652120" y="5882410"/>
            <a:ext cx="315996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Freihandform 21"/>
          <p:cNvSpPr/>
          <p:nvPr/>
        </p:nvSpPr>
        <p:spPr>
          <a:xfrm>
            <a:off x="5652656" y="3631569"/>
            <a:ext cx="3143722" cy="2244294"/>
          </a:xfrm>
          <a:custGeom>
            <a:avLst/>
            <a:gdLst>
              <a:gd name="connsiteX0" fmla="*/ 0 w 3000138"/>
              <a:gd name="connsiteY0" fmla="*/ 1315003 h 1393746"/>
              <a:gd name="connsiteX1" fmla="*/ 801044 w 3000138"/>
              <a:gd name="connsiteY1" fmla="*/ 1133635 h 1393746"/>
              <a:gd name="connsiteX2" fmla="*/ 1413163 w 3000138"/>
              <a:gd name="connsiteY2" fmla="*/ 81 h 1393746"/>
              <a:gd name="connsiteX3" fmla="*/ 1851471 w 3000138"/>
              <a:gd name="connsiteY3" fmla="*/ 1194091 h 1393746"/>
              <a:gd name="connsiteX4" fmla="*/ 3000138 w 3000138"/>
              <a:gd name="connsiteY4" fmla="*/ 1322560 h 1393746"/>
              <a:gd name="connsiteX0" fmla="*/ 0 w 3000138"/>
              <a:gd name="connsiteY0" fmla="*/ 1314923 h 1376494"/>
              <a:gd name="connsiteX1" fmla="*/ 801044 w 3000138"/>
              <a:gd name="connsiteY1" fmla="*/ 1133555 h 1376494"/>
              <a:gd name="connsiteX2" fmla="*/ 1413163 w 3000138"/>
              <a:gd name="connsiteY2" fmla="*/ 1 h 1376494"/>
              <a:gd name="connsiteX3" fmla="*/ 1889256 w 3000138"/>
              <a:gd name="connsiteY3" fmla="*/ 1130244 h 1376494"/>
              <a:gd name="connsiteX4" fmla="*/ 3000138 w 3000138"/>
              <a:gd name="connsiteY4" fmla="*/ 1322480 h 1376494"/>
              <a:gd name="connsiteX0" fmla="*/ 0 w 3000138"/>
              <a:gd name="connsiteY0" fmla="*/ 1314932 h 1372758"/>
              <a:gd name="connsiteX1" fmla="*/ 801044 w 3000138"/>
              <a:gd name="connsiteY1" fmla="*/ 1133564 h 1372758"/>
              <a:gd name="connsiteX2" fmla="*/ 1413163 w 3000138"/>
              <a:gd name="connsiteY2" fmla="*/ 10 h 1372758"/>
              <a:gd name="connsiteX3" fmla="*/ 1972383 w 3000138"/>
              <a:gd name="connsiteY3" fmla="*/ 1112034 h 1372758"/>
              <a:gd name="connsiteX4" fmla="*/ 3000138 w 3000138"/>
              <a:gd name="connsiteY4" fmla="*/ 1322489 h 1372758"/>
              <a:gd name="connsiteX0" fmla="*/ 0 w 3045481"/>
              <a:gd name="connsiteY0" fmla="*/ 1314932 h 1380401"/>
              <a:gd name="connsiteX1" fmla="*/ 801044 w 3045481"/>
              <a:gd name="connsiteY1" fmla="*/ 1133564 h 1380401"/>
              <a:gd name="connsiteX2" fmla="*/ 1413163 w 3045481"/>
              <a:gd name="connsiteY2" fmla="*/ 10 h 1380401"/>
              <a:gd name="connsiteX3" fmla="*/ 1972383 w 3045481"/>
              <a:gd name="connsiteY3" fmla="*/ 1112034 h 1380401"/>
              <a:gd name="connsiteX4" fmla="*/ 3045481 w 3045481"/>
              <a:gd name="connsiteY4" fmla="*/ 1331599 h 1380401"/>
              <a:gd name="connsiteX0" fmla="*/ 0 w 3045481"/>
              <a:gd name="connsiteY0" fmla="*/ 1314932 h 1351270"/>
              <a:gd name="connsiteX1" fmla="*/ 801044 w 3045481"/>
              <a:gd name="connsiteY1" fmla="*/ 1133564 h 1351270"/>
              <a:gd name="connsiteX2" fmla="*/ 1413163 w 3045481"/>
              <a:gd name="connsiteY2" fmla="*/ 10 h 1351270"/>
              <a:gd name="connsiteX3" fmla="*/ 1972383 w 3045481"/>
              <a:gd name="connsiteY3" fmla="*/ 1112034 h 1351270"/>
              <a:gd name="connsiteX4" fmla="*/ 3045481 w 3045481"/>
              <a:gd name="connsiteY4" fmla="*/ 1331599 h 1351270"/>
              <a:gd name="connsiteX0" fmla="*/ 0 w 3143722"/>
              <a:gd name="connsiteY0" fmla="*/ 1314932 h 1367463"/>
              <a:gd name="connsiteX1" fmla="*/ 801044 w 3143722"/>
              <a:gd name="connsiteY1" fmla="*/ 1133564 h 1367463"/>
              <a:gd name="connsiteX2" fmla="*/ 1413163 w 3143722"/>
              <a:gd name="connsiteY2" fmla="*/ 10 h 1367463"/>
              <a:gd name="connsiteX3" fmla="*/ 1972383 w 3143722"/>
              <a:gd name="connsiteY3" fmla="*/ 1112034 h 1367463"/>
              <a:gd name="connsiteX4" fmla="*/ 3143722 w 3143722"/>
              <a:gd name="connsiteY4" fmla="*/ 1349818 h 1367463"/>
              <a:gd name="connsiteX0" fmla="*/ 0 w 3143722"/>
              <a:gd name="connsiteY0" fmla="*/ 1351370 h 1367463"/>
              <a:gd name="connsiteX1" fmla="*/ 801044 w 3143722"/>
              <a:gd name="connsiteY1" fmla="*/ 1133564 h 1367463"/>
              <a:gd name="connsiteX2" fmla="*/ 1413163 w 3143722"/>
              <a:gd name="connsiteY2" fmla="*/ 10 h 1367463"/>
              <a:gd name="connsiteX3" fmla="*/ 1972383 w 3143722"/>
              <a:gd name="connsiteY3" fmla="*/ 1112034 h 1367463"/>
              <a:gd name="connsiteX4" fmla="*/ 3143722 w 3143722"/>
              <a:gd name="connsiteY4" fmla="*/ 1349818 h 1367463"/>
              <a:gd name="connsiteX0" fmla="*/ 0 w 3143722"/>
              <a:gd name="connsiteY0" fmla="*/ 1351370 h 1367463"/>
              <a:gd name="connsiteX1" fmla="*/ 801044 w 3143722"/>
              <a:gd name="connsiteY1" fmla="*/ 1133564 h 1367463"/>
              <a:gd name="connsiteX2" fmla="*/ 1413163 w 3143722"/>
              <a:gd name="connsiteY2" fmla="*/ 10 h 1367463"/>
              <a:gd name="connsiteX3" fmla="*/ 1972383 w 3143722"/>
              <a:gd name="connsiteY3" fmla="*/ 1112034 h 1367463"/>
              <a:gd name="connsiteX4" fmla="*/ 3143722 w 3143722"/>
              <a:gd name="connsiteY4" fmla="*/ 1349818 h 1367463"/>
              <a:gd name="connsiteX0" fmla="*/ 0 w 3143722"/>
              <a:gd name="connsiteY0" fmla="*/ 1351442 h 1367535"/>
              <a:gd name="connsiteX1" fmla="*/ 801044 w 3143722"/>
              <a:gd name="connsiteY1" fmla="*/ 1133636 h 1367535"/>
              <a:gd name="connsiteX2" fmla="*/ 1413163 w 3143722"/>
              <a:gd name="connsiteY2" fmla="*/ 82 h 1367535"/>
              <a:gd name="connsiteX3" fmla="*/ 1972383 w 3143722"/>
              <a:gd name="connsiteY3" fmla="*/ 1112106 h 1367535"/>
              <a:gd name="connsiteX4" fmla="*/ 3143722 w 3143722"/>
              <a:gd name="connsiteY4" fmla="*/ 1349890 h 1367535"/>
              <a:gd name="connsiteX0" fmla="*/ 0 w 3143722"/>
              <a:gd name="connsiteY0" fmla="*/ 1351532 h 1367625"/>
              <a:gd name="connsiteX1" fmla="*/ 801044 w 3143722"/>
              <a:gd name="connsiteY1" fmla="*/ 1133726 h 1367625"/>
              <a:gd name="connsiteX2" fmla="*/ 1413163 w 3143722"/>
              <a:gd name="connsiteY2" fmla="*/ 172 h 1367625"/>
              <a:gd name="connsiteX3" fmla="*/ 1972383 w 3143722"/>
              <a:gd name="connsiteY3" fmla="*/ 1112196 h 1367625"/>
              <a:gd name="connsiteX4" fmla="*/ 3143722 w 3143722"/>
              <a:gd name="connsiteY4" fmla="*/ 1349980 h 1367625"/>
              <a:gd name="connsiteX0" fmla="*/ 0 w 3143722"/>
              <a:gd name="connsiteY0" fmla="*/ 1351532 h 1352687"/>
              <a:gd name="connsiteX1" fmla="*/ 801044 w 3143722"/>
              <a:gd name="connsiteY1" fmla="*/ 1133726 h 1352687"/>
              <a:gd name="connsiteX2" fmla="*/ 1413163 w 3143722"/>
              <a:gd name="connsiteY2" fmla="*/ 172 h 1352687"/>
              <a:gd name="connsiteX3" fmla="*/ 1972383 w 3143722"/>
              <a:gd name="connsiteY3" fmla="*/ 1112196 h 1352687"/>
              <a:gd name="connsiteX4" fmla="*/ 3143722 w 3143722"/>
              <a:gd name="connsiteY4" fmla="*/ 1349980 h 1352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722" h="1352687">
                <a:moveTo>
                  <a:pt x="0" y="1351532"/>
                </a:moveTo>
                <a:cubicBezTo>
                  <a:pt x="396113" y="1347651"/>
                  <a:pt x="565517" y="1358953"/>
                  <a:pt x="801044" y="1133726"/>
                </a:cubicBezTo>
                <a:cubicBezTo>
                  <a:pt x="1036571" y="908499"/>
                  <a:pt x="1202826" y="-14460"/>
                  <a:pt x="1413163" y="172"/>
                </a:cubicBezTo>
                <a:cubicBezTo>
                  <a:pt x="1623500" y="14804"/>
                  <a:pt x="1683957" y="887228"/>
                  <a:pt x="1972383" y="1112196"/>
                </a:cubicBezTo>
                <a:cubicBezTo>
                  <a:pt x="2260810" y="1337164"/>
                  <a:pt x="2865372" y="1362837"/>
                  <a:pt x="3143722" y="13499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p:cNvSpPr txBox="1"/>
          <p:nvPr/>
        </p:nvSpPr>
        <p:spPr>
          <a:xfrm>
            <a:off x="6748827" y="3051667"/>
            <a:ext cx="2213363" cy="523220"/>
          </a:xfrm>
          <a:prstGeom prst="rect">
            <a:avLst/>
          </a:prstGeom>
          <a:noFill/>
        </p:spPr>
        <p:txBody>
          <a:bodyPr wrap="none" rtlCol="0">
            <a:spAutoFit/>
          </a:bodyPr>
          <a:lstStyle/>
          <a:p>
            <a:r>
              <a:rPr lang="de-DE" sz="1400" dirty="0"/>
              <a:t>Dichtefunktion für: Lösung </a:t>
            </a:r>
            <a:br>
              <a:rPr lang="de-DE" sz="1400" dirty="0"/>
            </a:br>
            <a:r>
              <a:rPr lang="de-DE" sz="1400" dirty="0"/>
              <a:t>nach t "Schritten" gefunden</a:t>
            </a:r>
          </a:p>
        </p:txBody>
      </p:sp>
      <p:sp>
        <p:nvSpPr>
          <p:cNvPr id="24" name="Textfeld 23"/>
          <p:cNvSpPr txBox="1"/>
          <p:nvPr/>
        </p:nvSpPr>
        <p:spPr>
          <a:xfrm>
            <a:off x="5180588" y="2969938"/>
            <a:ext cx="461665" cy="2979342"/>
          </a:xfrm>
          <a:prstGeom prst="rect">
            <a:avLst/>
          </a:prstGeom>
          <a:noFill/>
        </p:spPr>
        <p:txBody>
          <a:bodyPr vert="vert270" wrap="none" rtlCol="0">
            <a:spAutoFit/>
          </a:bodyPr>
          <a:lstStyle/>
          <a:p>
            <a:r>
              <a:rPr lang="de-DE"/>
              <a:t>0			1</a:t>
            </a:r>
            <a:endParaRPr lang="de-DE" dirty="0"/>
          </a:p>
        </p:txBody>
      </p:sp>
      <p:sp>
        <p:nvSpPr>
          <p:cNvPr id="2" name="Rectangle 1"/>
          <p:cNvSpPr/>
          <p:nvPr/>
        </p:nvSpPr>
        <p:spPr>
          <a:xfrm>
            <a:off x="8665573" y="5445224"/>
            <a:ext cx="261610" cy="369332"/>
          </a:xfrm>
          <a:prstGeom prst="rect">
            <a:avLst/>
          </a:prstGeom>
        </p:spPr>
        <p:txBody>
          <a:bodyPr wrap="none">
            <a:spAutoFit/>
          </a:bodyPr>
          <a:lstStyle/>
          <a:p>
            <a:r>
              <a:rPr lang="de-DE"/>
              <a:t>t</a:t>
            </a:r>
            <a:endParaRPr lang="en-US" dirty="0"/>
          </a:p>
        </p:txBody>
      </p:sp>
      <p:sp>
        <p:nvSpPr>
          <p:cNvPr id="18" name="TextBox 17"/>
          <p:cNvSpPr txBox="1"/>
          <p:nvPr/>
        </p:nvSpPr>
        <p:spPr>
          <a:xfrm>
            <a:off x="7444281" y="4511290"/>
            <a:ext cx="473206" cy="369332"/>
          </a:xfrm>
          <a:prstGeom prst="rect">
            <a:avLst/>
          </a:prstGeom>
          <a:noFill/>
        </p:spPr>
        <p:txBody>
          <a:bodyPr wrap="none" rtlCol="0">
            <a:spAutoFit/>
          </a:bodyPr>
          <a:lstStyle/>
          <a:p>
            <a:r>
              <a:rPr lang="en-US" dirty="0"/>
              <a:t>f(t)</a:t>
            </a:r>
          </a:p>
        </p:txBody>
      </p:sp>
      <p:sp>
        <p:nvSpPr>
          <p:cNvPr id="20" name="TextBox 19"/>
          <p:cNvSpPr txBox="1"/>
          <p:nvPr/>
        </p:nvSpPr>
        <p:spPr>
          <a:xfrm>
            <a:off x="5796136" y="5877272"/>
            <a:ext cx="3152233" cy="584775"/>
          </a:xfrm>
          <a:prstGeom prst="rect">
            <a:avLst/>
          </a:prstGeom>
          <a:noFill/>
        </p:spPr>
        <p:txBody>
          <a:bodyPr wrap="square" rtlCol="0">
            <a:spAutoFit/>
          </a:bodyPr>
          <a:lstStyle/>
          <a:p>
            <a:r>
              <a:rPr lang="en-US" sz="1600" dirty="0" err="1"/>
              <a:t>Lösung</a:t>
            </a:r>
            <a:r>
              <a:rPr lang="en-US" sz="1600" dirty="0"/>
              <a:t> in </a:t>
            </a:r>
            <a:r>
              <a:rPr lang="en-US" sz="1600" dirty="0" err="1"/>
              <a:t>bis</a:t>
            </a:r>
            <a:r>
              <a:rPr lang="en-US" sz="1600" dirty="0"/>
              <a:t> </a:t>
            </a:r>
            <a:r>
              <a:rPr lang="en-US" sz="1600" dirty="0" err="1"/>
              <a:t>zu</a:t>
            </a:r>
            <a:r>
              <a:rPr lang="en-US" sz="1600" dirty="0"/>
              <a:t> t "</a:t>
            </a:r>
            <a:r>
              <a:rPr lang="en-US" sz="1600" dirty="0" err="1"/>
              <a:t>Schritten</a:t>
            </a:r>
            <a:r>
              <a:rPr lang="en-US" sz="1600" dirty="0"/>
              <a:t>"</a:t>
            </a:r>
            <a:br>
              <a:rPr lang="en-US" sz="1600" dirty="0"/>
            </a:br>
            <a:r>
              <a:rPr lang="en-US" sz="1600" dirty="0"/>
              <a:t>P(</a:t>
            </a:r>
            <a:r>
              <a:rPr lang="en-US" sz="1600" dirty="0" err="1"/>
              <a:t>T≤t</a:t>
            </a:r>
            <a:r>
              <a:rPr lang="en-US" sz="1600" dirty="0"/>
              <a:t>) = ∫</a:t>
            </a:r>
            <a:r>
              <a:rPr lang="en-US" sz="1600" baseline="-25000" dirty="0"/>
              <a:t>0</a:t>
            </a:r>
            <a:r>
              <a:rPr lang="en-US" sz="1600" baseline="30000" dirty="0"/>
              <a:t>t</a:t>
            </a:r>
            <a:r>
              <a:rPr lang="en-US" sz="1600" dirty="0"/>
              <a:t> f(t) </a:t>
            </a:r>
            <a:r>
              <a:rPr lang="en-US" sz="1600" dirty="0" err="1"/>
              <a:t>dt</a:t>
            </a:r>
            <a:endParaRPr lang="en-US" sz="1600" baseline="30000" dirty="0"/>
          </a:p>
        </p:txBody>
      </p:sp>
    </p:spTree>
    <p:extLst>
      <p:ext uri="{BB962C8B-B14F-4D97-AF65-F5344CB8AC3E}">
        <p14:creationId xmlns:p14="http://schemas.microsoft.com/office/powerpoint/2010/main" val="1210422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331640" y="2750973"/>
            <a:ext cx="2088232"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A</a:t>
            </a:r>
          </a:p>
        </p:txBody>
      </p:sp>
      <p:sp>
        <p:nvSpPr>
          <p:cNvPr id="5" name="Rechteck 4"/>
          <p:cNvSpPr/>
          <p:nvPr/>
        </p:nvSpPr>
        <p:spPr>
          <a:xfrm>
            <a:off x="1331640" y="3975109"/>
            <a:ext cx="2088232" cy="864096"/>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de-DE" dirty="0"/>
              <a:t>Block B</a:t>
            </a:r>
          </a:p>
        </p:txBody>
      </p:sp>
      <p:cxnSp>
        <p:nvCxnSpPr>
          <p:cNvPr id="7" name="Gerade Verbindung mit Pfeil 6"/>
          <p:cNvCxnSpPr>
            <a:stCxn id="4" idx="2"/>
            <a:endCxn id="5" idx="0"/>
          </p:cNvCxnSpPr>
          <p:nvPr/>
        </p:nvCxnSpPr>
        <p:spPr>
          <a:xfrm>
            <a:off x="2375756" y="3615069"/>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Rechteck 8"/>
          <p:cNvSpPr/>
          <p:nvPr/>
        </p:nvSpPr>
        <p:spPr>
          <a:xfrm>
            <a:off x="3851920" y="2780928"/>
            <a:ext cx="2088232"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A</a:t>
            </a:r>
          </a:p>
        </p:txBody>
      </p:sp>
      <p:sp>
        <p:nvSpPr>
          <p:cNvPr id="10" name="Rechteck 9"/>
          <p:cNvSpPr/>
          <p:nvPr/>
        </p:nvSpPr>
        <p:spPr>
          <a:xfrm>
            <a:off x="3851920" y="4005064"/>
            <a:ext cx="2088232" cy="864096"/>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de-DE" dirty="0"/>
              <a:t>Block B‘</a:t>
            </a:r>
          </a:p>
        </p:txBody>
      </p:sp>
      <p:cxnSp>
        <p:nvCxnSpPr>
          <p:cNvPr id="12" name="Gerade Verbindung mit Pfeil 11"/>
          <p:cNvCxnSpPr>
            <a:stCxn id="9" idx="2"/>
            <a:endCxn id="10" idx="0"/>
          </p:cNvCxnSpPr>
          <p:nvPr/>
        </p:nvCxnSpPr>
        <p:spPr>
          <a:xfrm>
            <a:off x="4896036" y="3645024"/>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feld 13"/>
          <p:cNvSpPr txBox="1"/>
          <p:nvPr/>
        </p:nvSpPr>
        <p:spPr>
          <a:xfrm>
            <a:off x="467544" y="250368"/>
            <a:ext cx="6662786" cy="584775"/>
          </a:xfrm>
          <a:prstGeom prst="rect">
            <a:avLst/>
          </a:prstGeom>
          <a:noFill/>
        </p:spPr>
        <p:txBody>
          <a:bodyPr wrap="none" rtlCol="0">
            <a:spAutoFit/>
          </a:bodyPr>
          <a:lstStyle/>
          <a:p>
            <a:r>
              <a:rPr lang="de-DE" sz="3200" dirty="0"/>
              <a:t>Welche Ketten werden übernommen?</a:t>
            </a:r>
          </a:p>
        </p:txBody>
      </p:sp>
      <p:sp>
        <p:nvSpPr>
          <p:cNvPr id="15" name="Rechteck 14"/>
          <p:cNvSpPr/>
          <p:nvPr/>
        </p:nvSpPr>
        <p:spPr>
          <a:xfrm>
            <a:off x="6444208" y="2780928"/>
            <a:ext cx="2088232"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A</a:t>
            </a:r>
          </a:p>
        </p:txBody>
      </p:sp>
      <p:sp>
        <p:nvSpPr>
          <p:cNvPr id="16" name="Rechteck 15"/>
          <p:cNvSpPr/>
          <p:nvPr/>
        </p:nvSpPr>
        <p:spPr>
          <a:xfrm>
            <a:off x="6444208" y="4005064"/>
            <a:ext cx="2088232" cy="864096"/>
          </a:xfrm>
          <a:prstGeom prst="rect">
            <a:avLst/>
          </a:prstGeom>
          <a:solidFill>
            <a:schemeClr val="accent1">
              <a:lumMod val="25000"/>
            </a:schemeClr>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de-DE" dirty="0"/>
              <a:t>Block B‘‘</a:t>
            </a:r>
          </a:p>
        </p:txBody>
      </p:sp>
      <p:cxnSp>
        <p:nvCxnSpPr>
          <p:cNvPr id="17" name="Gerade Verbindung mit Pfeil 16"/>
          <p:cNvCxnSpPr>
            <a:stCxn id="15" idx="2"/>
            <a:endCxn id="16" idx="0"/>
          </p:cNvCxnSpPr>
          <p:nvPr/>
        </p:nvCxnSpPr>
        <p:spPr>
          <a:xfrm>
            <a:off x="7488324" y="3645024"/>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Textfeld 18"/>
          <p:cNvSpPr txBox="1"/>
          <p:nvPr/>
        </p:nvSpPr>
        <p:spPr>
          <a:xfrm>
            <a:off x="718537" y="1097964"/>
            <a:ext cx="7048260" cy="646331"/>
          </a:xfrm>
          <a:prstGeom prst="rect">
            <a:avLst/>
          </a:prstGeom>
          <a:noFill/>
        </p:spPr>
        <p:txBody>
          <a:bodyPr wrap="square" rtlCol="0">
            <a:spAutoFit/>
          </a:bodyPr>
          <a:lstStyle/>
          <a:p>
            <a:r>
              <a:rPr lang="de-DE" b="1" dirty="0"/>
              <a:t>Problem: </a:t>
            </a:r>
            <a:r>
              <a:rPr lang="de-DE" dirty="0"/>
              <a:t>Zauberer sind verteilt, d.h. Ketten können am Ende variieren, wenn viele Zaubernde einen neuen Block erstellen.</a:t>
            </a:r>
            <a:endParaRPr lang="de-DE" b="1" dirty="0"/>
          </a:p>
        </p:txBody>
      </p:sp>
      <p:sp>
        <p:nvSpPr>
          <p:cNvPr id="20" name="Textfeld 19"/>
          <p:cNvSpPr txBox="1"/>
          <p:nvPr/>
        </p:nvSpPr>
        <p:spPr>
          <a:xfrm>
            <a:off x="179512" y="2859855"/>
            <a:ext cx="1152128" cy="646331"/>
          </a:xfrm>
          <a:prstGeom prst="rect">
            <a:avLst/>
          </a:prstGeom>
          <a:noFill/>
        </p:spPr>
        <p:txBody>
          <a:bodyPr wrap="square" rtlCol="0">
            <a:spAutoFit/>
          </a:bodyPr>
          <a:lstStyle/>
          <a:p>
            <a:r>
              <a:rPr lang="de-DE" dirty="0"/>
              <a:t>Bekannte Blöcke:</a:t>
            </a:r>
          </a:p>
        </p:txBody>
      </p:sp>
      <p:sp>
        <p:nvSpPr>
          <p:cNvPr id="21" name="Textfeld 20"/>
          <p:cNvSpPr txBox="1"/>
          <p:nvPr/>
        </p:nvSpPr>
        <p:spPr>
          <a:xfrm>
            <a:off x="179512" y="4005064"/>
            <a:ext cx="1008112" cy="646331"/>
          </a:xfrm>
          <a:prstGeom prst="rect">
            <a:avLst/>
          </a:prstGeom>
          <a:noFill/>
        </p:spPr>
        <p:txBody>
          <a:bodyPr wrap="square" rtlCol="0">
            <a:spAutoFit/>
          </a:bodyPr>
          <a:lstStyle/>
          <a:p>
            <a:r>
              <a:rPr lang="de-DE" dirty="0"/>
              <a:t>Neue Blöcke:</a:t>
            </a:r>
          </a:p>
        </p:txBody>
      </p:sp>
      <p:sp>
        <p:nvSpPr>
          <p:cNvPr id="22" name="Textfeld 21"/>
          <p:cNvSpPr txBox="1"/>
          <p:nvPr/>
        </p:nvSpPr>
        <p:spPr>
          <a:xfrm>
            <a:off x="1590325" y="2132856"/>
            <a:ext cx="1479829" cy="369332"/>
          </a:xfrm>
          <a:prstGeom prst="rect">
            <a:avLst/>
          </a:prstGeom>
          <a:noFill/>
        </p:spPr>
        <p:txBody>
          <a:bodyPr wrap="none" rtlCol="0">
            <a:spAutoFit/>
          </a:bodyPr>
          <a:lstStyle/>
          <a:p>
            <a:r>
              <a:rPr lang="de-DE" dirty="0"/>
              <a:t>Von Hermine:</a:t>
            </a:r>
          </a:p>
        </p:txBody>
      </p:sp>
      <p:sp>
        <p:nvSpPr>
          <p:cNvPr id="23" name="Textfeld 22"/>
          <p:cNvSpPr txBox="1"/>
          <p:nvPr/>
        </p:nvSpPr>
        <p:spPr>
          <a:xfrm>
            <a:off x="4271280" y="2132856"/>
            <a:ext cx="1186030" cy="369332"/>
          </a:xfrm>
          <a:prstGeom prst="rect">
            <a:avLst/>
          </a:prstGeom>
          <a:noFill/>
        </p:spPr>
        <p:txBody>
          <a:bodyPr wrap="none" rtlCol="0">
            <a:spAutoFit/>
          </a:bodyPr>
          <a:lstStyle/>
          <a:p>
            <a:r>
              <a:rPr lang="de-DE" dirty="0"/>
              <a:t>Von Harry:</a:t>
            </a:r>
          </a:p>
        </p:txBody>
      </p:sp>
      <p:sp>
        <p:nvSpPr>
          <p:cNvPr id="24" name="Textfeld 23"/>
          <p:cNvSpPr txBox="1"/>
          <p:nvPr/>
        </p:nvSpPr>
        <p:spPr>
          <a:xfrm>
            <a:off x="6973599" y="2132856"/>
            <a:ext cx="1029449" cy="369332"/>
          </a:xfrm>
          <a:prstGeom prst="rect">
            <a:avLst/>
          </a:prstGeom>
          <a:noFill/>
        </p:spPr>
        <p:txBody>
          <a:bodyPr wrap="none" rtlCol="0">
            <a:spAutoFit/>
          </a:bodyPr>
          <a:lstStyle/>
          <a:p>
            <a:r>
              <a:rPr lang="de-DE" dirty="0"/>
              <a:t>Von Ron:</a:t>
            </a:r>
          </a:p>
        </p:txBody>
      </p:sp>
      <p:sp>
        <p:nvSpPr>
          <p:cNvPr id="11" name="Abgerundetes Rechteck 10"/>
          <p:cNvSpPr/>
          <p:nvPr/>
        </p:nvSpPr>
        <p:spPr>
          <a:xfrm>
            <a:off x="2411760" y="4221088"/>
            <a:ext cx="720080" cy="360040"/>
          </a:xfrm>
          <a:prstGeom prst="round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err="1"/>
              <a:t>PoW</a:t>
            </a:r>
            <a:endParaRPr lang="de-DE" dirty="0"/>
          </a:p>
        </p:txBody>
      </p:sp>
      <p:sp>
        <p:nvSpPr>
          <p:cNvPr id="26" name="Abgerundetes Rechteck 25"/>
          <p:cNvSpPr/>
          <p:nvPr/>
        </p:nvSpPr>
        <p:spPr>
          <a:xfrm>
            <a:off x="4961334" y="4227137"/>
            <a:ext cx="720080" cy="360040"/>
          </a:xfrm>
          <a:prstGeom prst="round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err="1"/>
              <a:t>PoW</a:t>
            </a:r>
            <a:r>
              <a:rPr lang="de-DE" dirty="0"/>
              <a:t>‘</a:t>
            </a:r>
          </a:p>
        </p:txBody>
      </p:sp>
      <p:sp>
        <p:nvSpPr>
          <p:cNvPr id="13" name="Textfeld 12"/>
          <p:cNvSpPr txBox="1"/>
          <p:nvPr/>
        </p:nvSpPr>
        <p:spPr>
          <a:xfrm>
            <a:off x="3299156" y="1727520"/>
            <a:ext cx="3193759" cy="369332"/>
          </a:xfrm>
          <a:prstGeom prst="rect">
            <a:avLst/>
          </a:prstGeom>
          <a:noFill/>
        </p:spPr>
        <p:txBody>
          <a:bodyPr wrap="none" rtlCol="0">
            <a:spAutoFit/>
          </a:bodyPr>
          <a:lstStyle/>
          <a:p>
            <a:r>
              <a:rPr lang="de-DE" dirty="0"/>
              <a:t>Welchen Block soll Ron wählen?</a:t>
            </a:r>
          </a:p>
        </p:txBody>
      </p:sp>
      <p:sp>
        <p:nvSpPr>
          <p:cNvPr id="18" name="Textfeld 17"/>
          <p:cNvSpPr txBox="1"/>
          <p:nvPr/>
        </p:nvSpPr>
        <p:spPr>
          <a:xfrm>
            <a:off x="1252408" y="5013176"/>
            <a:ext cx="4575227" cy="646331"/>
          </a:xfrm>
          <a:prstGeom prst="rect">
            <a:avLst/>
          </a:prstGeom>
          <a:noFill/>
        </p:spPr>
        <p:txBody>
          <a:bodyPr wrap="none" rtlCol="0">
            <a:spAutoFit/>
          </a:bodyPr>
          <a:lstStyle/>
          <a:p>
            <a:pPr marL="285750" indent="-285750">
              <a:buFont typeface="Arial" panose="020B0604020202020204" pitchFamily="34" charset="0"/>
              <a:buChar char="•"/>
            </a:pPr>
            <a:r>
              <a:rPr lang="de-DE" dirty="0" err="1"/>
              <a:t>PoW</a:t>
            </a:r>
            <a:r>
              <a:rPr lang="de-DE" dirty="0"/>
              <a:t> kann für beide Blöcke getestet werden</a:t>
            </a:r>
          </a:p>
          <a:p>
            <a:pPr marL="285750" indent="-285750">
              <a:buFont typeface="Arial" panose="020B0604020202020204" pitchFamily="34" charset="0"/>
              <a:buChar char="•"/>
            </a:pPr>
            <a:r>
              <a:rPr lang="de-DE" dirty="0"/>
              <a:t>Duelle sind konsistent und Blöcke gefüllt</a:t>
            </a:r>
          </a:p>
        </p:txBody>
      </p:sp>
      <p:sp>
        <p:nvSpPr>
          <p:cNvPr id="27" name="Abgerundetes Rechteck 26"/>
          <p:cNvSpPr/>
          <p:nvPr/>
        </p:nvSpPr>
        <p:spPr>
          <a:xfrm>
            <a:off x="7562377" y="4257092"/>
            <a:ext cx="826047" cy="360040"/>
          </a:xfrm>
          <a:prstGeom prst="roundRect">
            <a:avLst/>
          </a:prstGeom>
          <a:solidFill>
            <a:schemeClr val="accent6">
              <a:lumMod val="60000"/>
              <a:lumOff val="40000"/>
            </a:schemeClr>
          </a:solidFill>
          <a:ln>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a:t>PoW</a:t>
            </a:r>
            <a:r>
              <a:rPr lang="de-DE" dirty="0"/>
              <a:t>‘‘</a:t>
            </a:r>
          </a:p>
        </p:txBody>
      </p:sp>
      <p:cxnSp>
        <p:nvCxnSpPr>
          <p:cNvPr id="29" name="Gerade Verbindung mit Pfeil 28"/>
          <p:cNvCxnSpPr/>
          <p:nvPr/>
        </p:nvCxnSpPr>
        <p:spPr>
          <a:xfrm>
            <a:off x="467544" y="5858929"/>
            <a:ext cx="1008112" cy="0"/>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1475656" y="5662989"/>
            <a:ext cx="7668344" cy="646331"/>
          </a:xfrm>
          <a:prstGeom prst="rect">
            <a:avLst/>
          </a:prstGeom>
          <a:noFill/>
        </p:spPr>
        <p:txBody>
          <a:bodyPr wrap="square" rtlCol="0">
            <a:spAutoFit/>
          </a:bodyPr>
          <a:lstStyle/>
          <a:p>
            <a:r>
              <a:rPr lang="de-DE" dirty="0"/>
              <a:t>Ron kann sich für einen von beiden entscheiden, </a:t>
            </a:r>
            <a:br>
              <a:rPr lang="de-DE" dirty="0"/>
            </a:br>
            <a:r>
              <a:rPr lang="de-DE" dirty="0"/>
              <a:t>denn noch ist keiner wirklich besser als der andere Block</a:t>
            </a:r>
          </a:p>
        </p:txBody>
      </p:sp>
    </p:spTree>
    <p:extLst>
      <p:ext uri="{BB962C8B-B14F-4D97-AF65-F5344CB8AC3E}">
        <p14:creationId xmlns:p14="http://schemas.microsoft.com/office/powerpoint/2010/main" val="464705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448519" y="250365"/>
            <a:ext cx="6662786" cy="584775"/>
          </a:xfrm>
          <a:prstGeom prst="rect">
            <a:avLst/>
          </a:prstGeom>
          <a:noFill/>
        </p:spPr>
        <p:txBody>
          <a:bodyPr wrap="none" rtlCol="0">
            <a:spAutoFit/>
          </a:bodyPr>
          <a:lstStyle/>
          <a:p>
            <a:r>
              <a:rPr lang="de-DE" sz="3200" dirty="0"/>
              <a:t>Welche Ketten werden übernommen?</a:t>
            </a:r>
          </a:p>
        </p:txBody>
      </p:sp>
      <p:sp>
        <p:nvSpPr>
          <p:cNvPr id="19" name="Textfeld 18"/>
          <p:cNvSpPr txBox="1"/>
          <p:nvPr/>
        </p:nvSpPr>
        <p:spPr>
          <a:xfrm>
            <a:off x="719186" y="1291267"/>
            <a:ext cx="7048260" cy="646331"/>
          </a:xfrm>
          <a:prstGeom prst="rect">
            <a:avLst/>
          </a:prstGeom>
          <a:noFill/>
        </p:spPr>
        <p:txBody>
          <a:bodyPr wrap="square" rtlCol="0">
            <a:spAutoFit/>
          </a:bodyPr>
          <a:lstStyle/>
          <a:p>
            <a:r>
              <a:rPr lang="de-DE" b="1" dirty="0"/>
              <a:t>Problem: </a:t>
            </a:r>
            <a:r>
              <a:rPr lang="de-DE" dirty="0"/>
              <a:t>Zauberer sind verteilt, d.h. die Kette kann am Ende variieren, wenn viele Zaubernde einen neuen Block erstellen.</a:t>
            </a:r>
            <a:endParaRPr lang="de-DE" b="1" dirty="0"/>
          </a:p>
        </p:txBody>
      </p:sp>
      <p:sp>
        <p:nvSpPr>
          <p:cNvPr id="22" name="Textfeld 21"/>
          <p:cNvSpPr txBox="1"/>
          <p:nvPr/>
        </p:nvSpPr>
        <p:spPr>
          <a:xfrm>
            <a:off x="1590325" y="2204864"/>
            <a:ext cx="1479829" cy="369332"/>
          </a:xfrm>
          <a:prstGeom prst="rect">
            <a:avLst/>
          </a:prstGeom>
          <a:noFill/>
        </p:spPr>
        <p:txBody>
          <a:bodyPr wrap="none" rtlCol="0">
            <a:spAutoFit/>
          </a:bodyPr>
          <a:lstStyle/>
          <a:p>
            <a:r>
              <a:rPr lang="de-DE" dirty="0"/>
              <a:t>Von Hermine:</a:t>
            </a:r>
          </a:p>
        </p:txBody>
      </p:sp>
      <p:sp>
        <p:nvSpPr>
          <p:cNvPr id="23" name="Textfeld 22"/>
          <p:cNvSpPr txBox="1"/>
          <p:nvPr/>
        </p:nvSpPr>
        <p:spPr>
          <a:xfrm>
            <a:off x="4271280" y="2204864"/>
            <a:ext cx="1186030" cy="369332"/>
          </a:xfrm>
          <a:prstGeom prst="rect">
            <a:avLst/>
          </a:prstGeom>
          <a:noFill/>
        </p:spPr>
        <p:txBody>
          <a:bodyPr wrap="none" rtlCol="0">
            <a:spAutoFit/>
          </a:bodyPr>
          <a:lstStyle/>
          <a:p>
            <a:r>
              <a:rPr lang="de-DE" dirty="0"/>
              <a:t>Von Harry:</a:t>
            </a:r>
          </a:p>
        </p:txBody>
      </p:sp>
      <p:sp>
        <p:nvSpPr>
          <p:cNvPr id="24" name="Textfeld 23"/>
          <p:cNvSpPr txBox="1"/>
          <p:nvPr/>
        </p:nvSpPr>
        <p:spPr>
          <a:xfrm>
            <a:off x="6973599" y="2204864"/>
            <a:ext cx="1029449" cy="369332"/>
          </a:xfrm>
          <a:prstGeom prst="rect">
            <a:avLst/>
          </a:prstGeom>
          <a:noFill/>
        </p:spPr>
        <p:txBody>
          <a:bodyPr wrap="none" rtlCol="0">
            <a:spAutoFit/>
          </a:bodyPr>
          <a:lstStyle/>
          <a:p>
            <a:r>
              <a:rPr lang="de-DE" dirty="0"/>
              <a:t>Von Ron:</a:t>
            </a:r>
          </a:p>
        </p:txBody>
      </p:sp>
      <p:sp>
        <p:nvSpPr>
          <p:cNvPr id="25" name="Textfeld 24"/>
          <p:cNvSpPr txBox="1"/>
          <p:nvPr/>
        </p:nvSpPr>
        <p:spPr>
          <a:xfrm>
            <a:off x="3635896" y="5518635"/>
            <a:ext cx="4581767" cy="923330"/>
          </a:xfrm>
          <a:prstGeom prst="rect">
            <a:avLst/>
          </a:prstGeom>
          <a:noFill/>
        </p:spPr>
        <p:txBody>
          <a:bodyPr wrap="none" rtlCol="0">
            <a:spAutoFit/>
          </a:bodyPr>
          <a:lstStyle/>
          <a:p>
            <a:r>
              <a:rPr lang="de-DE" dirty="0"/>
              <a:t>Wähle immer die </a:t>
            </a:r>
            <a:r>
              <a:rPr lang="de-DE" b="1" dirty="0"/>
              <a:t>längste</a:t>
            </a:r>
            <a:r>
              <a:rPr lang="de-DE" dirty="0"/>
              <a:t> Kette, d.h. Hermines!</a:t>
            </a:r>
            <a:br>
              <a:rPr lang="de-DE" dirty="0"/>
            </a:br>
            <a:br>
              <a:rPr lang="de-DE" dirty="0"/>
            </a:br>
            <a:endParaRPr lang="de-DE" dirty="0"/>
          </a:p>
        </p:txBody>
      </p:sp>
      <p:sp>
        <p:nvSpPr>
          <p:cNvPr id="26" name="Rechteck 25"/>
          <p:cNvSpPr/>
          <p:nvPr/>
        </p:nvSpPr>
        <p:spPr>
          <a:xfrm>
            <a:off x="1331640" y="2822981"/>
            <a:ext cx="2088232"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A</a:t>
            </a:r>
          </a:p>
        </p:txBody>
      </p:sp>
      <p:sp>
        <p:nvSpPr>
          <p:cNvPr id="27" name="Rechteck 26"/>
          <p:cNvSpPr/>
          <p:nvPr/>
        </p:nvSpPr>
        <p:spPr>
          <a:xfrm>
            <a:off x="1331640" y="4047117"/>
            <a:ext cx="2088232" cy="864096"/>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de-DE" dirty="0"/>
              <a:t>Block B</a:t>
            </a:r>
          </a:p>
        </p:txBody>
      </p:sp>
      <p:cxnSp>
        <p:nvCxnSpPr>
          <p:cNvPr id="28" name="Gerade Verbindung mit Pfeil 27"/>
          <p:cNvCxnSpPr>
            <a:stCxn id="26" idx="2"/>
            <a:endCxn id="27" idx="0"/>
          </p:cNvCxnSpPr>
          <p:nvPr/>
        </p:nvCxnSpPr>
        <p:spPr>
          <a:xfrm>
            <a:off x="2375756" y="3687077"/>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9" name="Rechteck 28"/>
          <p:cNvSpPr/>
          <p:nvPr/>
        </p:nvSpPr>
        <p:spPr>
          <a:xfrm>
            <a:off x="3851920" y="2852936"/>
            <a:ext cx="2088232"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A</a:t>
            </a:r>
          </a:p>
        </p:txBody>
      </p:sp>
      <p:sp>
        <p:nvSpPr>
          <p:cNvPr id="30" name="Rechteck 29"/>
          <p:cNvSpPr/>
          <p:nvPr/>
        </p:nvSpPr>
        <p:spPr>
          <a:xfrm>
            <a:off x="3851920" y="4077072"/>
            <a:ext cx="2088232" cy="864096"/>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de-DE" dirty="0"/>
              <a:t>Block B‘</a:t>
            </a:r>
          </a:p>
        </p:txBody>
      </p:sp>
      <p:cxnSp>
        <p:nvCxnSpPr>
          <p:cNvPr id="31" name="Gerade Verbindung mit Pfeil 30"/>
          <p:cNvCxnSpPr>
            <a:stCxn id="29" idx="2"/>
            <a:endCxn id="30" idx="0"/>
          </p:cNvCxnSpPr>
          <p:nvPr/>
        </p:nvCxnSpPr>
        <p:spPr>
          <a:xfrm>
            <a:off x="4896036" y="3717032"/>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Rechteck 31"/>
          <p:cNvSpPr/>
          <p:nvPr/>
        </p:nvSpPr>
        <p:spPr>
          <a:xfrm>
            <a:off x="6444208" y="2852936"/>
            <a:ext cx="2088232"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A</a:t>
            </a:r>
          </a:p>
        </p:txBody>
      </p:sp>
      <p:sp>
        <p:nvSpPr>
          <p:cNvPr id="33" name="Rechteck 32"/>
          <p:cNvSpPr/>
          <p:nvPr/>
        </p:nvSpPr>
        <p:spPr>
          <a:xfrm>
            <a:off x="6444208" y="4077072"/>
            <a:ext cx="2088232" cy="864096"/>
          </a:xfrm>
          <a:prstGeom prst="rect">
            <a:avLst/>
          </a:prstGeom>
          <a:solidFill>
            <a:schemeClr val="accent1">
              <a:lumMod val="25000"/>
            </a:schemeClr>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de-DE" dirty="0"/>
              <a:t>Block B‘‘</a:t>
            </a:r>
          </a:p>
        </p:txBody>
      </p:sp>
      <p:cxnSp>
        <p:nvCxnSpPr>
          <p:cNvPr id="34" name="Gerade Verbindung mit Pfeil 33"/>
          <p:cNvCxnSpPr>
            <a:stCxn id="32" idx="2"/>
            <a:endCxn id="33" idx="0"/>
          </p:cNvCxnSpPr>
          <p:nvPr/>
        </p:nvCxnSpPr>
        <p:spPr>
          <a:xfrm>
            <a:off x="7488324" y="3717032"/>
            <a:ext cx="0" cy="3600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 name="Textfeld 34"/>
          <p:cNvSpPr txBox="1"/>
          <p:nvPr/>
        </p:nvSpPr>
        <p:spPr>
          <a:xfrm>
            <a:off x="179512" y="2931863"/>
            <a:ext cx="1080120" cy="646331"/>
          </a:xfrm>
          <a:prstGeom prst="rect">
            <a:avLst/>
          </a:prstGeom>
          <a:noFill/>
        </p:spPr>
        <p:txBody>
          <a:bodyPr wrap="square" rtlCol="0">
            <a:spAutoFit/>
          </a:bodyPr>
          <a:lstStyle/>
          <a:p>
            <a:r>
              <a:rPr lang="de-DE" dirty="0"/>
              <a:t>Bekannte Blöcke:</a:t>
            </a:r>
          </a:p>
        </p:txBody>
      </p:sp>
      <p:sp>
        <p:nvSpPr>
          <p:cNvPr id="36" name="Textfeld 35"/>
          <p:cNvSpPr txBox="1"/>
          <p:nvPr/>
        </p:nvSpPr>
        <p:spPr>
          <a:xfrm>
            <a:off x="179512" y="4077072"/>
            <a:ext cx="1008112" cy="646331"/>
          </a:xfrm>
          <a:prstGeom prst="rect">
            <a:avLst/>
          </a:prstGeom>
          <a:noFill/>
        </p:spPr>
        <p:txBody>
          <a:bodyPr wrap="square" rtlCol="0">
            <a:spAutoFit/>
          </a:bodyPr>
          <a:lstStyle/>
          <a:p>
            <a:r>
              <a:rPr lang="de-DE" dirty="0"/>
              <a:t>Neue Blöcke:</a:t>
            </a:r>
          </a:p>
        </p:txBody>
      </p:sp>
      <p:sp>
        <p:nvSpPr>
          <p:cNvPr id="37" name="Textfeld 36"/>
          <p:cNvSpPr txBox="1"/>
          <p:nvPr/>
        </p:nvSpPr>
        <p:spPr>
          <a:xfrm>
            <a:off x="1590325" y="2204864"/>
            <a:ext cx="1479829" cy="369332"/>
          </a:xfrm>
          <a:prstGeom prst="rect">
            <a:avLst/>
          </a:prstGeom>
          <a:noFill/>
        </p:spPr>
        <p:txBody>
          <a:bodyPr wrap="none" rtlCol="0">
            <a:spAutoFit/>
          </a:bodyPr>
          <a:lstStyle/>
          <a:p>
            <a:r>
              <a:rPr lang="de-DE" dirty="0"/>
              <a:t>Von Hermine:</a:t>
            </a:r>
          </a:p>
        </p:txBody>
      </p:sp>
      <p:sp>
        <p:nvSpPr>
          <p:cNvPr id="38" name="Textfeld 37"/>
          <p:cNvSpPr txBox="1"/>
          <p:nvPr/>
        </p:nvSpPr>
        <p:spPr>
          <a:xfrm>
            <a:off x="4271280" y="2204864"/>
            <a:ext cx="1186030" cy="369332"/>
          </a:xfrm>
          <a:prstGeom prst="rect">
            <a:avLst/>
          </a:prstGeom>
          <a:noFill/>
        </p:spPr>
        <p:txBody>
          <a:bodyPr wrap="none" rtlCol="0">
            <a:spAutoFit/>
          </a:bodyPr>
          <a:lstStyle/>
          <a:p>
            <a:r>
              <a:rPr lang="de-DE" dirty="0"/>
              <a:t>Von Harry:</a:t>
            </a:r>
          </a:p>
        </p:txBody>
      </p:sp>
      <p:sp>
        <p:nvSpPr>
          <p:cNvPr id="39" name="Textfeld 38"/>
          <p:cNvSpPr txBox="1"/>
          <p:nvPr/>
        </p:nvSpPr>
        <p:spPr>
          <a:xfrm>
            <a:off x="6973599" y="2204864"/>
            <a:ext cx="1029449" cy="369332"/>
          </a:xfrm>
          <a:prstGeom prst="rect">
            <a:avLst/>
          </a:prstGeom>
          <a:noFill/>
        </p:spPr>
        <p:txBody>
          <a:bodyPr wrap="none" rtlCol="0">
            <a:spAutoFit/>
          </a:bodyPr>
          <a:lstStyle/>
          <a:p>
            <a:r>
              <a:rPr lang="de-DE" dirty="0"/>
              <a:t>Von Ron:</a:t>
            </a:r>
          </a:p>
        </p:txBody>
      </p:sp>
      <p:sp>
        <p:nvSpPr>
          <p:cNvPr id="40" name="Abgerundetes Rechteck 39"/>
          <p:cNvSpPr/>
          <p:nvPr/>
        </p:nvSpPr>
        <p:spPr>
          <a:xfrm>
            <a:off x="2411760" y="4293096"/>
            <a:ext cx="720080" cy="360040"/>
          </a:xfrm>
          <a:prstGeom prst="round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err="1"/>
              <a:t>PoW</a:t>
            </a:r>
            <a:endParaRPr lang="de-DE" dirty="0"/>
          </a:p>
        </p:txBody>
      </p:sp>
      <p:sp>
        <p:nvSpPr>
          <p:cNvPr id="41" name="Abgerundetes Rechteck 40"/>
          <p:cNvSpPr/>
          <p:nvPr/>
        </p:nvSpPr>
        <p:spPr>
          <a:xfrm>
            <a:off x="4961334" y="4299145"/>
            <a:ext cx="720080" cy="360040"/>
          </a:xfrm>
          <a:prstGeom prst="round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err="1"/>
              <a:t>PoW</a:t>
            </a:r>
            <a:r>
              <a:rPr lang="de-DE" dirty="0"/>
              <a:t>‘</a:t>
            </a:r>
          </a:p>
        </p:txBody>
      </p:sp>
      <p:sp>
        <p:nvSpPr>
          <p:cNvPr id="43" name="Abgerundetes Rechteck 42"/>
          <p:cNvSpPr/>
          <p:nvPr/>
        </p:nvSpPr>
        <p:spPr>
          <a:xfrm>
            <a:off x="7562377" y="4329100"/>
            <a:ext cx="826047" cy="360040"/>
          </a:xfrm>
          <a:prstGeom prst="roundRect">
            <a:avLst/>
          </a:prstGeom>
          <a:solidFill>
            <a:schemeClr val="accent6">
              <a:lumMod val="60000"/>
              <a:lumOff val="40000"/>
            </a:schemeClr>
          </a:solidFill>
          <a:ln>
            <a:prstDash val="sysDot"/>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err="1"/>
              <a:t>PoW</a:t>
            </a:r>
            <a:r>
              <a:rPr lang="de-DE" dirty="0"/>
              <a:t>‘‘</a:t>
            </a:r>
          </a:p>
        </p:txBody>
      </p:sp>
      <p:sp>
        <p:nvSpPr>
          <p:cNvPr id="62" name="Rechteck 61"/>
          <p:cNvSpPr/>
          <p:nvPr/>
        </p:nvSpPr>
        <p:spPr>
          <a:xfrm>
            <a:off x="1331640" y="5274670"/>
            <a:ext cx="2088232" cy="864096"/>
          </a:xfrm>
          <a:prstGeom prst="rect">
            <a:avLst/>
          </a:prstGeom>
          <a:solidFill>
            <a:schemeClr val="accent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de-DE" dirty="0"/>
              <a:t>Block C</a:t>
            </a:r>
          </a:p>
        </p:txBody>
      </p:sp>
      <p:sp>
        <p:nvSpPr>
          <p:cNvPr id="63" name="Abgerundetes Rechteck 62"/>
          <p:cNvSpPr/>
          <p:nvPr/>
        </p:nvSpPr>
        <p:spPr>
          <a:xfrm>
            <a:off x="2411760" y="5520649"/>
            <a:ext cx="720080" cy="360040"/>
          </a:xfrm>
          <a:prstGeom prst="roundRect">
            <a:avLst/>
          </a:prstGeom>
          <a:solidFill>
            <a:schemeClr val="accent6">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dirty="0" err="1"/>
              <a:t>PoW</a:t>
            </a:r>
            <a:endParaRPr lang="de-DE" dirty="0"/>
          </a:p>
        </p:txBody>
      </p:sp>
      <p:cxnSp>
        <p:nvCxnSpPr>
          <p:cNvPr id="64" name="Gerade Verbindung mit Pfeil 63"/>
          <p:cNvCxnSpPr>
            <a:stCxn id="27" idx="2"/>
            <a:endCxn id="62" idx="0"/>
          </p:cNvCxnSpPr>
          <p:nvPr/>
        </p:nvCxnSpPr>
        <p:spPr>
          <a:xfrm>
            <a:off x="2375756" y="4911213"/>
            <a:ext cx="0" cy="3634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7" name="Gerade Verbindung 66"/>
          <p:cNvCxnSpPr/>
          <p:nvPr/>
        </p:nvCxnSpPr>
        <p:spPr>
          <a:xfrm flipV="1">
            <a:off x="3779912" y="4005064"/>
            <a:ext cx="2304256" cy="1008112"/>
          </a:xfrm>
          <a:prstGeom prst="line">
            <a:avLst/>
          </a:prstGeom>
          <a:ln w="571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293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p:cNvSpPr/>
          <p:nvPr/>
        </p:nvSpPr>
        <p:spPr>
          <a:xfrm>
            <a:off x="539552" y="1150870"/>
            <a:ext cx="8235528" cy="2913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sz="1600"/>
          </a:p>
        </p:txBody>
      </p:sp>
      <p:sp>
        <p:nvSpPr>
          <p:cNvPr id="14" name="Textfeld 13"/>
          <p:cNvSpPr txBox="1"/>
          <p:nvPr/>
        </p:nvSpPr>
        <p:spPr>
          <a:xfrm>
            <a:off x="395536" y="231437"/>
            <a:ext cx="7354899" cy="584775"/>
          </a:xfrm>
          <a:prstGeom prst="rect">
            <a:avLst/>
          </a:prstGeom>
          <a:noFill/>
        </p:spPr>
        <p:txBody>
          <a:bodyPr wrap="none" rtlCol="0">
            <a:spAutoFit/>
          </a:bodyPr>
          <a:lstStyle/>
          <a:p>
            <a:r>
              <a:rPr lang="de-DE" sz="3200" dirty="0"/>
              <a:t>Kann Draco schummeln? Neubetrachtung</a:t>
            </a:r>
          </a:p>
        </p:txBody>
      </p:sp>
      <p:sp>
        <p:nvSpPr>
          <p:cNvPr id="19" name="Textfeld 18"/>
          <p:cNvSpPr txBox="1"/>
          <p:nvPr/>
        </p:nvSpPr>
        <p:spPr>
          <a:xfrm>
            <a:off x="700148" y="1124744"/>
            <a:ext cx="8091512" cy="861774"/>
          </a:xfrm>
          <a:prstGeom prst="rect">
            <a:avLst/>
          </a:prstGeom>
          <a:noFill/>
        </p:spPr>
        <p:txBody>
          <a:bodyPr wrap="square" rtlCol="0">
            <a:spAutoFit/>
          </a:bodyPr>
          <a:lstStyle/>
          <a:p>
            <a:r>
              <a:rPr lang="de-DE" sz="1600" b="1" dirty="0"/>
              <a:t>Draco kämpft gegen Harry, Harry gewinnt. Beide tragen Event in letzten Block ein</a:t>
            </a:r>
          </a:p>
          <a:p>
            <a:endParaRPr lang="de-DE" sz="1600" b="1" dirty="0"/>
          </a:p>
          <a:p>
            <a:r>
              <a:rPr lang="de-DE" sz="1600" b="1" dirty="0"/>
              <a:t>Problem: </a:t>
            </a:r>
            <a:r>
              <a:rPr lang="de-DE" sz="1600" dirty="0"/>
              <a:t>Verändere die Kette so, dass Draco in der Gegenwart gewonnen hat.</a:t>
            </a:r>
            <a:endParaRPr lang="de-DE" sz="1600" b="1" dirty="0"/>
          </a:p>
        </p:txBody>
      </p:sp>
      <p:sp>
        <p:nvSpPr>
          <p:cNvPr id="26" name="Rechteck 25"/>
          <p:cNvSpPr/>
          <p:nvPr/>
        </p:nvSpPr>
        <p:spPr>
          <a:xfrm>
            <a:off x="683568" y="4116725"/>
            <a:ext cx="961098"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D</a:t>
            </a:r>
          </a:p>
        </p:txBody>
      </p:sp>
      <p:sp>
        <p:nvSpPr>
          <p:cNvPr id="27" name="Rechteck 26"/>
          <p:cNvSpPr/>
          <p:nvPr/>
        </p:nvSpPr>
        <p:spPr>
          <a:xfrm>
            <a:off x="691864" y="4692789"/>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E</a:t>
            </a:r>
          </a:p>
        </p:txBody>
      </p:sp>
      <p:sp>
        <p:nvSpPr>
          <p:cNvPr id="28" name="Rechteck 27"/>
          <p:cNvSpPr/>
          <p:nvPr/>
        </p:nvSpPr>
        <p:spPr>
          <a:xfrm>
            <a:off x="691864" y="5268853"/>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F</a:t>
            </a:r>
          </a:p>
        </p:txBody>
      </p:sp>
      <p:cxnSp>
        <p:nvCxnSpPr>
          <p:cNvPr id="29" name="Gerade Verbindung mit Pfeil 28"/>
          <p:cNvCxnSpPr>
            <a:stCxn id="26" idx="2"/>
            <a:endCxn id="27" idx="0"/>
          </p:cNvCxnSpPr>
          <p:nvPr/>
        </p:nvCxnSpPr>
        <p:spPr>
          <a:xfrm>
            <a:off x="1164117" y="4404757"/>
            <a:ext cx="372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Gerade Verbindung mit Pfeil 29"/>
          <p:cNvCxnSpPr>
            <a:stCxn id="27" idx="2"/>
            <a:endCxn id="28" idx="0"/>
          </p:cNvCxnSpPr>
          <p:nvPr/>
        </p:nvCxnSpPr>
        <p:spPr>
          <a:xfrm>
            <a:off x="1167843" y="4980821"/>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Rechteck 30"/>
          <p:cNvSpPr/>
          <p:nvPr/>
        </p:nvSpPr>
        <p:spPr>
          <a:xfrm>
            <a:off x="683568" y="2388533"/>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A</a:t>
            </a:r>
          </a:p>
        </p:txBody>
      </p:sp>
      <p:sp>
        <p:nvSpPr>
          <p:cNvPr id="32" name="Rechteck 31"/>
          <p:cNvSpPr/>
          <p:nvPr/>
        </p:nvSpPr>
        <p:spPr>
          <a:xfrm>
            <a:off x="683568" y="2981448"/>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B</a:t>
            </a:r>
          </a:p>
        </p:txBody>
      </p:sp>
      <p:sp>
        <p:nvSpPr>
          <p:cNvPr id="33" name="Rechteck 32"/>
          <p:cNvSpPr/>
          <p:nvPr/>
        </p:nvSpPr>
        <p:spPr>
          <a:xfrm>
            <a:off x="683568" y="3557512"/>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C</a:t>
            </a:r>
          </a:p>
        </p:txBody>
      </p:sp>
      <p:cxnSp>
        <p:nvCxnSpPr>
          <p:cNvPr id="34" name="Gerade Verbindung mit Pfeil 33"/>
          <p:cNvCxnSpPr>
            <a:stCxn id="31" idx="2"/>
            <a:endCxn id="32" idx="0"/>
          </p:cNvCxnSpPr>
          <p:nvPr/>
        </p:nvCxnSpPr>
        <p:spPr>
          <a:xfrm>
            <a:off x="1159547" y="2676565"/>
            <a:ext cx="0" cy="3048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Gerade Verbindung mit Pfeil 34"/>
          <p:cNvCxnSpPr>
            <a:stCxn id="32" idx="2"/>
            <a:endCxn id="33" idx="0"/>
          </p:cNvCxnSpPr>
          <p:nvPr/>
        </p:nvCxnSpPr>
        <p:spPr>
          <a:xfrm>
            <a:off x="1159547" y="3269480"/>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Gerade Verbindung mit Pfeil 37"/>
          <p:cNvCxnSpPr>
            <a:stCxn id="33" idx="2"/>
            <a:endCxn id="26" idx="0"/>
          </p:cNvCxnSpPr>
          <p:nvPr/>
        </p:nvCxnSpPr>
        <p:spPr>
          <a:xfrm>
            <a:off x="1159547" y="3845544"/>
            <a:ext cx="4570" cy="2711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1" name="Textfeld 40"/>
          <p:cNvSpPr txBox="1"/>
          <p:nvPr/>
        </p:nvSpPr>
        <p:spPr>
          <a:xfrm>
            <a:off x="395536" y="1935264"/>
            <a:ext cx="1565365" cy="369332"/>
          </a:xfrm>
          <a:prstGeom prst="rect">
            <a:avLst/>
          </a:prstGeom>
          <a:noFill/>
        </p:spPr>
        <p:txBody>
          <a:bodyPr wrap="none" rtlCol="0">
            <a:spAutoFit/>
          </a:bodyPr>
          <a:lstStyle/>
          <a:p>
            <a:r>
              <a:rPr lang="de-DE" dirty="0"/>
              <a:t>Aktuelle Kette:</a:t>
            </a:r>
          </a:p>
        </p:txBody>
      </p:sp>
      <p:sp>
        <p:nvSpPr>
          <p:cNvPr id="65" name="Textfeld 64"/>
          <p:cNvSpPr txBox="1"/>
          <p:nvPr/>
        </p:nvSpPr>
        <p:spPr>
          <a:xfrm>
            <a:off x="2376036" y="1935264"/>
            <a:ext cx="1430007" cy="369332"/>
          </a:xfrm>
          <a:prstGeom prst="rect">
            <a:avLst/>
          </a:prstGeom>
          <a:noFill/>
        </p:spPr>
        <p:txBody>
          <a:bodyPr wrap="none" rtlCol="0">
            <a:spAutoFit/>
          </a:bodyPr>
          <a:lstStyle/>
          <a:p>
            <a:r>
              <a:rPr lang="de-DE" dirty="0"/>
              <a:t>Dracos Kette:</a:t>
            </a:r>
          </a:p>
        </p:txBody>
      </p:sp>
      <p:sp>
        <p:nvSpPr>
          <p:cNvPr id="36" name="Rechteck 35"/>
          <p:cNvSpPr/>
          <p:nvPr/>
        </p:nvSpPr>
        <p:spPr>
          <a:xfrm>
            <a:off x="2602589" y="4100256"/>
            <a:ext cx="961098"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D</a:t>
            </a:r>
          </a:p>
        </p:txBody>
      </p:sp>
      <p:sp>
        <p:nvSpPr>
          <p:cNvPr id="37" name="Rechteck 36"/>
          <p:cNvSpPr/>
          <p:nvPr/>
        </p:nvSpPr>
        <p:spPr>
          <a:xfrm>
            <a:off x="2610885" y="4676320"/>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E</a:t>
            </a:r>
          </a:p>
        </p:txBody>
      </p:sp>
      <p:sp>
        <p:nvSpPr>
          <p:cNvPr id="39" name="Rechteck 38"/>
          <p:cNvSpPr/>
          <p:nvPr/>
        </p:nvSpPr>
        <p:spPr>
          <a:xfrm>
            <a:off x="2610885" y="5252384"/>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F</a:t>
            </a:r>
          </a:p>
        </p:txBody>
      </p:sp>
      <p:cxnSp>
        <p:nvCxnSpPr>
          <p:cNvPr id="40" name="Gerade Verbindung mit Pfeil 39"/>
          <p:cNvCxnSpPr>
            <a:stCxn id="36" idx="2"/>
            <a:endCxn id="37" idx="0"/>
          </p:cNvCxnSpPr>
          <p:nvPr/>
        </p:nvCxnSpPr>
        <p:spPr>
          <a:xfrm>
            <a:off x="3083138" y="4388288"/>
            <a:ext cx="372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Gerade Verbindung mit Pfeil 41"/>
          <p:cNvCxnSpPr>
            <a:stCxn id="37" idx="2"/>
            <a:endCxn id="39" idx="0"/>
          </p:cNvCxnSpPr>
          <p:nvPr/>
        </p:nvCxnSpPr>
        <p:spPr>
          <a:xfrm>
            <a:off x="3086864" y="4964352"/>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Rechteck 42"/>
          <p:cNvSpPr/>
          <p:nvPr/>
        </p:nvSpPr>
        <p:spPr>
          <a:xfrm>
            <a:off x="2602589" y="2372064"/>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A</a:t>
            </a:r>
          </a:p>
        </p:txBody>
      </p:sp>
      <p:sp>
        <p:nvSpPr>
          <p:cNvPr id="44" name="Rechteck 43"/>
          <p:cNvSpPr/>
          <p:nvPr/>
        </p:nvSpPr>
        <p:spPr>
          <a:xfrm>
            <a:off x="2602589" y="2964979"/>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B</a:t>
            </a:r>
          </a:p>
        </p:txBody>
      </p:sp>
      <p:sp>
        <p:nvSpPr>
          <p:cNvPr id="45" name="Rechteck 44"/>
          <p:cNvSpPr/>
          <p:nvPr/>
        </p:nvSpPr>
        <p:spPr>
          <a:xfrm>
            <a:off x="2602589" y="3541043"/>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C</a:t>
            </a:r>
          </a:p>
        </p:txBody>
      </p:sp>
      <p:cxnSp>
        <p:nvCxnSpPr>
          <p:cNvPr id="46" name="Gerade Verbindung mit Pfeil 45"/>
          <p:cNvCxnSpPr>
            <a:stCxn id="43" idx="2"/>
            <a:endCxn id="44" idx="0"/>
          </p:cNvCxnSpPr>
          <p:nvPr/>
        </p:nvCxnSpPr>
        <p:spPr>
          <a:xfrm>
            <a:off x="3078568" y="2660096"/>
            <a:ext cx="0" cy="3048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Gerade Verbindung mit Pfeil 46"/>
          <p:cNvCxnSpPr>
            <a:stCxn id="44" idx="2"/>
            <a:endCxn id="45" idx="0"/>
          </p:cNvCxnSpPr>
          <p:nvPr/>
        </p:nvCxnSpPr>
        <p:spPr>
          <a:xfrm>
            <a:off x="3078568" y="3253011"/>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Gerade Verbindung mit Pfeil 47"/>
          <p:cNvCxnSpPr>
            <a:stCxn id="45" idx="2"/>
            <a:endCxn id="36" idx="0"/>
          </p:cNvCxnSpPr>
          <p:nvPr/>
        </p:nvCxnSpPr>
        <p:spPr>
          <a:xfrm>
            <a:off x="3078568" y="3829075"/>
            <a:ext cx="4570" cy="2711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9" name="Rechteck 48"/>
          <p:cNvSpPr/>
          <p:nvPr/>
        </p:nvSpPr>
        <p:spPr>
          <a:xfrm>
            <a:off x="2602588" y="5818549"/>
            <a:ext cx="951957" cy="288032"/>
          </a:xfrm>
          <a:prstGeom prst="rect">
            <a:avLst/>
          </a:prstGeom>
          <a:solidFill>
            <a:schemeClr val="accent2">
              <a:lumMod val="40000"/>
              <a:lumOff val="60000"/>
            </a:schemeClr>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Block G‘</a:t>
            </a:r>
          </a:p>
        </p:txBody>
      </p:sp>
      <p:cxnSp>
        <p:nvCxnSpPr>
          <p:cNvPr id="50" name="Gerade Verbindung mit Pfeil 49"/>
          <p:cNvCxnSpPr>
            <a:stCxn id="39" idx="2"/>
            <a:endCxn id="49" idx="0"/>
          </p:cNvCxnSpPr>
          <p:nvPr/>
        </p:nvCxnSpPr>
        <p:spPr>
          <a:xfrm flipH="1">
            <a:off x="3078567" y="5540416"/>
            <a:ext cx="8297" cy="2781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Textfeld 3"/>
          <p:cNvSpPr txBox="1"/>
          <p:nvPr/>
        </p:nvSpPr>
        <p:spPr>
          <a:xfrm>
            <a:off x="5842599" y="2376883"/>
            <a:ext cx="3096344" cy="923330"/>
          </a:xfrm>
          <a:prstGeom prst="rect">
            <a:avLst/>
          </a:prstGeom>
          <a:noFill/>
        </p:spPr>
        <p:txBody>
          <a:bodyPr wrap="square" rtlCol="0">
            <a:spAutoFit/>
          </a:bodyPr>
          <a:lstStyle/>
          <a:p>
            <a:r>
              <a:rPr lang="de-DE" dirty="0"/>
              <a:t>Draco muss erstmal einen </a:t>
            </a:r>
            <a:r>
              <a:rPr lang="de-DE" dirty="0" err="1"/>
              <a:t>PoW</a:t>
            </a:r>
            <a:r>
              <a:rPr lang="de-DE" dirty="0"/>
              <a:t> leisten, damit er seinen Block verteilen kann.</a:t>
            </a:r>
          </a:p>
        </p:txBody>
      </p:sp>
      <p:sp>
        <p:nvSpPr>
          <p:cNvPr id="51" name="Textfeld 50"/>
          <p:cNvSpPr txBox="1"/>
          <p:nvPr/>
        </p:nvSpPr>
        <p:spPr>
          <a:xfrm>
            <a:off x="4350747" y="1935264"/>
            <a:ext cx="1402050" cy="369332"/>
          </a:xfrm>
          <a:prstGeom prst="rect">
            <a:avLst/>
          </a:prstGeom>
          <a:noFill/>
        </p:spPr>
        <p:txBody>
          <a:bodyPr wrap="none" rtlCol="0">
            <a:spAutoFit/>
          </a:bodyPr>
          <a:lstStyle/>
          <a:p>
            <a:r>
              <a:rPr lang="de-DE" dirty="0"/>
              <a:t>Harrys Kette:</a:t>
            </a:r>
          </a:p>
        </p:txBody>
      </p:sp>
      <p:sp>
        <p:nvSpPr>
          <p:cNvPr id="52" name="Rechteck 51"/>
          <p:cNvSpPr/>
          <p:nvPr/>
        </p:nvSpPr>
        <p:spPr>
          <a:xfrm>
            <a:off x="4575795" y="4100256"/>
            <a:ext cx="961098"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D</a:t>
            </a:r>
          </a:p>
        </p:txBody>
      </p:sp>
      <p:sp>
        <p:nvSpPr>
          <p:cNvPr id="68" name="Rechteck 67"/>
          <p:cNvSpPr/>
          <p:nvPr/>
        </p:nvSpPr>
        <p:spPr>
          <a:xfrm>
            <a:off x="4584091" y="4676320"/>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E</a:t>
            </a:r>
          </a:p>
        </p:txBody>
      </p:sp>
      <p:sp>
        <p:nvSpPr>
          <p:cNvPr id="69" name="Rechteck 68"/>
          <p:cNvSpPr/>
          <p:nvPr/>
        </p:nvSpPr>
        <p:spPr>
          <a:xfrm>
            <a:off x="4584091" y="5252384"/>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F</a:t>
            </a:r>
          </a:p>
        </p:txBody>
      </p:sp>
      <p:cxnSp>
        <p:nvCxnSpPr>
          <p:cNvPr id="70" name="Gerade Verbindung mit Pfeil 69"/>
          <p:cNvCxnSpPr>
            <a:stCxn id="52" idx="2"/>
            <a:endCxn id="68" idx="0"/>
          </p:cNvCxnSpPr>
          <p:nvPr/>
        </p:nvCxnSpPr>
        <p:spPr>
          <a:xfrm>
            <a:off x="5056344" y="4388288"/>
            <a:ext cx="372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1" name="Gerade Verbindung mit Pfeil 70"/>
          <p:cNvCxnSpPr>
            <a:stCxn id="68" idx="2"/>
            <a:endCxn id="69" idx="0"/>
          </p:cNvCxnSpPr>
          <p:nvPr/>
        </p:nvCxnSpPr>
        <p:spPr>
          <a:xfrm>
            <a:off x="5060070" y="4964352"/>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2" name="Rechteck 71"/>
          <p:cNvSpPr/>
          <p:nvPr/>
        </p:nvSpPr>
        <p:spPr>
          <a:xfrm>
            <a:off x="4575795" y="2372064"/>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A</a:t>
            </a:r>
          </a:p>
        </p:txBody>
      </p:sp>
      <p:sp>
        <p:nvSpPr>
          <p:cNvPr id="73" name="Rechteck 72"/>
          <p:cNvSpPr/>
          <p:nvPr/>
        </p:nvSpPr>
        <p:spPr>
          <a:xfrm>
            <a:off x="4575795" y="2964979"/>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B</a:t>
            </a:r>
          </a:p>
        </p:txBody>
      </p:sp>
      <p:sp>
        <p:nvSpPr>
          <p:cNvPr id="74" name="Rechteck 73"/>
          <p:cNvSpPr/>
          <p:nvPr/>
        </p:nvSpPr>
        <p:spPr>
          <a:xfrm>
            <a:off x="4575795" y="3541043"/>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C</a:t>
            </a:r>
          </a:p>
        </p:txBody>
      </p:sp>
      <p:cxnSp>
        <p:nvCxnSpPr>
          <p:cNvPr id="75" name="Gerade Verbindung mit Pfeil 74"/>
          <p:cNvCxnSpPr>
            <a:stCxn id="72" idx="2"/>
            <a:endCxn id="73" idx="0"/>
          </p:cNvCxnSpPr>
          <p:nvPr/>
        </p:nvCxnSpPr>
        <p:spPr>
          <a:xfrm>
            <a:off x="5051774" y="2660096"/>
            <a:ext cx="0" cy="3048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6" name="Gerade Verbindung mit Pfeil 75"/>
          <p:cNvCxnSpPr>
            <a:stCxn id="73" idx="2"/>
            <a:endCxn id="74" idx="0"/>
          </p:cNvCxnSpPr>
          <p:nvPr/>
        </p:nvCxnSpPr>
        <p:spPr>
          <a:xfrm>
            <a:off x="5051774" y="3253011"/>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7" name="Gerade Verbindung mit Pfeil 76"/>
          <p:cNvCxnSpPr>
            <a:stCxn id="74" idx="2"/>
            <a:endCxn id="52" idx="0"/>
          </p:cNvCxnSpPr>
          <p:nvPr/>
        </p:nvCxnSpPr>
        <p:spPr>
          <a:xfrm>
            <a:off x="5051774" y="3829075"/>
            <a:ext cx="4570" cy="2711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8" name="Rechteck 77"/>
          <p:cNvSpPr/>
          <p:nvPr/>
        </p:nvSpPr>
        <p:spPr>
          <a:xfrm>
            <a:off x="4575794" y="5818549"/>
            <a:ext cx="951957" cy="288032"/>
          </a:xfrm>
          <a:prstGeom prst="rect">
            <a:avLst/>
          </a:prstGeom>
          <a:solidFill>
            <a:srgbClr val="00B0F0"/>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G</a:t>
            </a:r>
          </a:p>
        </p:txBody>
      </p:sp>
      <p:cxnSp>
        <p:nvCxnSpPr>
          <p:cNvPr id="79" name="Gerade Verbindung mit Pfeil 78"/>
          <p:cNvCxnSpPr>
            <a:stCxn id="69" idx="2"/>
            <a:endCxn id="78" idx="0"/>
          </p:cNvCxnSpPr>
          <p:nvPr/>
        </p:nvCxnSpPr>
        <p:spPr>
          <a:xfrm flipH="1">
            <a:off x="5051773" y="5540416"/>
            <a:ext cx="8297" cy="2781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feld 5"/>
          <p:cNvSpPr txBox="1"/>
          <p:nvPr/>
        </p:nvSpPr>
        <p:spPr>
          <a:xfrm>
            <a:off x="5842599" y="4311518"/>
            <a:ext cx="2932481" cy="646331"/>
          </a:xfrm>
          <a:prstGeom prst="rect">
            <a:avLst/>
          </a:prstGeom>
          <a:noFill/>
        </p:spPr>
        <p:txBody>
          <a:bodyPr wrap="square" rtlCol="0">
            <a:spAutoFit/>
          </a:bodyPr>
          <a:lstStyle/>
          <a:p>
            <a:r>
              <a:rPr lang="de-DE" dirty="0"/>
              <a:t>Draco muss schneller sein als Harry!</a:t>
            </a:r>
          </a:p>
        </p:txBody>
      </p:sp>
      <p:sp>
        <p:nvSpPr>
          <p:cNvPr id="7" name="Textfeld 6"/>
          <p:cNvSpPr txBox="1"/>
          <p:nvPr/>
        </p:nvSpPr>
        <p:spPr>
          <a:xfrm>
            <a:off x="5950003" y="5401219"/>
            <a:ext cx="2588466" cy="369332"/>
          </a:xfrm>
          <a:prstGeom prst="rect">
            <a:avLst/>
          </a:prstGeom>
          <a:noFill/>
        </p:spPr>
        <p:txBody>
          <a:bodyPr wrap="none" rtlCol="0">
            <a:spAutoFit/>
          </a:bodyPr>
          <a:lstStyle/>
          <a:p>
            <a:r>
              <a:rPr lang="de-DE" dirty="0"/>
              <a:t>Gewinnchance: 50 zu 50*</a:t>
            </a:r>
          </a:p>
        </p:txBody>
      </p:sp>
      <p:sp>
        <p:nvSpPr>
          <p:cNvPr id="2" name="Textfeld 1"/>
          <p:cNvSpPr txBox="1"/>
          <p:nvPr/>
        </p:nvSpPr>
        <p:spPr>
          <a:xfrm>
            <a:off x="2367284" y="6419468"/>
            <a:ext cx="2921441" cy="307777"/>
          </a:xfrm>
          <a:prstGeom prst="rect">
            <a:avLst/>
          </a:prstGeom>
          <a:noFill/>
        </p:spPr>
        <p:txBody>
          <a:bodyPr wrap="none" rtlCol="0">
            <a:spAutoFit/>
          </a:bodyPr>
          <a:lstStyle/>
          <a:p>
            <a:r>
              <a:rPr lang="de-DE" sz="1400" dirty="0"/>
              <a:t>*bei gleicher Reichweite im Netzwerk</a:t>
            </a:r>
          </a:p>
        </p:txBody>
      </p:sp>
    </p:spTree>
    <p:extLst>
      <p:ext uri="{BB962C8B-B14F-4D97-AF65-F5344CB8AC3E}">
        <p14:creationId xmlns:p14="http://schemas.microsoft.com/office/powerpoint/2010/main" val="2078386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86544" y="244113"/>
            <a:ext cx="7354899" cy="584775"/>
          </a:xfrm>
          <a:prstGeom prst="rect">
            <a:avLst/>
          </a:prstGeom>
          <a:noFill/>
        </p:spPr>
        <p:txBody>
          <a:bodyPr wrap="none" rtlCol="0">
            <a:spAutoFit/>
          </a:bodyPr>
          <a:lstStyle/>
          <a:p>
            <a:r>
              <a:rPr lang="de-DE" sz="3200" dirty="0"/>
              <a:t>Kann Draco schummeln? Neubetrachtung</a:t>
            </a:r>
          </a:p>
        </p:txBody>
      </p:sp>
      <p:sp>
        <p:nvSpPr>
          <p:cNvPr id="5" name="Ellipse 4"/>
          <p:cNvSpPr/>
          <p:nvPr/>
        </p:nvSpPr>
        <p:spPr>
          <a:xfrm>
            <a:off x="2116082" y="4373891"/>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6" name="Ellipse 5"/>
          <p:cNvSpPr/>
          <p:nvPr/>
        </p:nvSpPr>
        <p:spPr>
          <a:xfrm>
            <a:off x="4478363" y="5074303"/>
            <a:ext cx="133104"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7" name="Ellipse 6"/>
          <p:cNvSpPr/>
          <p:nvPr/>
        </p:nvSpPr>
        <p:spPr>
          <a:xfrm>
            <a:off x="2126994" y="3077747"/>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8" name="Ellipse 7"/>
          <p:cNvSpPr/>
          <p:nvPr/>
        </p:nvSpPr>
        <p:spPr>
          <a:xfrm>
            <a:off x="3275856" y="2285659"/>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9" name="Ellipse 8"/>
          <p:cNvSpPr/>
          <p:nvPr/>
        </p:nvSpPr>
        <p:spPr>
          <a:xfrm>
            <a:off x="1196564" y="3725819"/>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Ellipse 10"/>
          <p:cNvSpPr/>
          <p:nvPr/>
        </p:nvSpPr>
        <p:spPr>
          <a:xfrm>
            <a:off x="3275856" y="3725341"/>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2" name="Ellipse 11"/>
          <p:cNvSpPr/>
          <p:nvPr/>
        </p:nvSpPr>
        <p:spPr>
          <a:xfrm>
            <a:off x="3281312" y="5055870"/>
            <a:ext cx="133104"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3" name="Ellipse 12"/>
          <p:cNvSpPr/>
          <p:nvPr/>
        </p:nvSpPr>
        <p:spPr>
          <a:xfrm>
            <a:off x="5724128" y="3077747"/>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4" name="Ellipse 13"/>
          <p:cNvSpPr/>
          <p:nvPr/>
        </p:nvSpPr>
        <p:spPr>
          <a:xfrm>
            <a:off x="5724128" y="4373891"/>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5" name="Ellipse 14"/>
          <p:cNvSpPr/>
          <p:nvPr/>
        </p:nvSpPr>
        <p:spPr>
          <a:xfrm>
            <a:off x="4478363" y="226523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7" name="Ellipse 16"/>
          <p:cNvSpPr/>
          <p:nvPr/>
        </p:nvSpPr>
        <p:spPr>
          <a:xfrm>
            <a:off x="4452538" y="3725819"/>
            <a:ext cx="133104"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8" name="Ellipse 17"/>
          <p:cNvSpPr/>
          <p:nvPr/>
        </p:nvSpPr>
        <p:spPr>
          <a:xfrm>
            <a:off x="6732240" y="3725341"/>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258504" y="3612683"/>
            <a:ext cx="731034" cy="369332"/>
          </a:xfrm>
          <a:prstGeom prst="rect">
            <a:avLst/>
          </a:prstGeom>
          <a:noFill/>
        </p:spPr>
        <p:txBody>
          <a:bodyPr wrap="none" rtlCol="0">
            <a:spAutoFit/>
          </a:bodyPr>
          <a:lstStyle/>
          <a:p>
            <a:r>
              <a:rPr lang="de-DE" dirty="0"/>
              <a:t>Draco</a:t>
            </a:r>
          </a:p>
        </p:txBody>
      </p:sp>
      <p:sp>
        <p:nvSpPr>
          <p:cNvPr id="20" name="Textfeld 19"/>
          <p:cNvSpPr txBox="1"/>
          <p:nvPr/>
        </p:nvSpPr>
        <p:spPr>
          <a:xfrm>
            <a:off x="6948264" y="3613161"/>
            <a:ext cx="705193" cy="369332"/>
          </a:xfrm>
          <a:prstGeom prst="rect">
            <a:avLst/>
          </a:prstGeom>
          <a:noFill/>
        </p:spPr>
        <p:txBody>
          <a:bodyPr wrap="none" rtlCol="0">
            <a:spAutoFit/>
          </a:bodyPr>
          <a:lstStyle/>
          <a:p>
            <a:r>
              <a:rPr lang="de-DE" dirty="0"/>
              <a:t>Harry</a:t>
            </a:r>
          </a:p>
        </p:txBody>
      </p:sp>
      <p:sp>
        <p:nvSpPr>
          <p:cNvPr id="21" name="Rechteck 20"/>
          <p:cNvSpPr/>
          <p:nvPr/>
        </p:nvSpPr>
        <p:spPr>
          <a:xfrm>
            <a:off x="1110830" y="3982493"/>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2" name="Rechteck 21"/>
          <p:cNvSpPr/>
          <p:nvPr/>
        </p:nvSpPr>
        <p:spPr>
          <a:xfrm>
            <a:off x="2041260" y="3293771"/>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3" name="Rechteck 22"/>
          <p:cNvSpPr/>
          <p:nvPr/>
        </p:nvSpPr>
        <p:spPr>
          <a:xfrm>
            <a:off x="2041260" y="4589915"/>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4" name="Rechteck 23"/>
          <p:cNvSpPr/>
          <p:nvPr/>
        </p:nvSpPr>
        <p:spPr>
          <a:xfrm>
            <a:off x="3190122" y="2501683"/>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5" name="Rechteck 24"/>
          <p:cNvSpPr/>
          <p:nvPr/>
        </p:nvSpPr>
        <p:spPr>
          <a:xfrm>
            <a:off x="3190122" y="3942348"/>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6" name="Rechteck 25"/>
          <p:cNvSpPr/>
          <p:nvPr/>
        </p:nvSpPr>
        <p:spPr>
          <a:xfrm>
            <a:off x="3191191" y="5269850"/>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7" name="Rechteck 26"/>
          <p:cNvSpPr/>
          <p:nvPr/>
        </p:nvSpPr>
        <p:spPr>
          <a:xfrm>
            <a:off x="4392629" y="2513221"/>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8" name="Rechteck 27"/>
          <p:cNvSpPr/>
          <p:nvPr/>
        </p:nvSpPr>
        <p:spPr>
          <a:xfrm>
            <a:off x="4361348" y="3942348"/>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9" name="Rechteck 28"/>
          <p:cNvSpPr/>
          <p:nvPr/>
        </p:nvSpPr>
        <p:spPr>
          <a:xfrm>
            <a:off x="4392629" y="5269850"/>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0" name="Rechteck 29"/>
          <p:cNvSpPr/>
          <p:nvPr/>
        </p:nvSpPr>
        <p:spPr>
          <a:xfrm>
            <a:off x="5638394" y="3290195"/>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1" name="Rechteck 30"/>
          <p:cNvSpPr/>
          <p:nvPr/>
        </p:nvSpPr>
        <p:spPr>
          <a:xfrm>
            <a:off x="5638394" y="4586339"/>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2" name="Rechteck 31"/>
          <p:cNvSpPr/>
          <p:nvPr/>
        </p:nvSpPr>
        <p:spPr>
          <a:xfrm>
            <a:off x="6632780" y="3942348"/>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p:cNvSpPr/>
          <p:nvPr/>
        </p:nvSpPr>
        <p:spPr>
          <a:xfrm>
            <a:off x="6721328" y="1493571"/>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4" name="Textfeld 33"/>
          <p:cNvSpPr txBox="1"/>
          <p:nvPr/>
        </p:nvSpPr>
        <p:spPr>
          <a:xfrm>
            <a:off x="6972444" y="1380913"/>
            <a:ext cx="856645" cy="369332"/>
          </a:xfrm>
          <a:prstGeom prst="rect">
            <a:avLst/>
          </a:prstGeom>
          <a:noFill/>
        </p:spPr>
        <p:txBody>
          <a:bodyPr wrap="none" rtlCol="0">
            <a:spAutoFit/>
          </a:bodyPr>
          <a:lstStyle/>
          <a:p>
            <a:r>
              <a:rPr lang="de-DE" dirty="0"/>
              <a:t>Knoten</a:t>
            </a:r>
          </a:p>
        </p:txBody>
      </p:sp>
      <p:sp>
        <p:nvSpPr>
          <p:cNvPr id="35" name="Rechteck 34"/>
          <p:cNvSpPr/>
          <p:nvPr/>
        </p:nvSpPr>
        <p:spPr>
          <a:xfrm>
            <a:off x="6632780" y="1925619"/>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6" name="Textfeld 35"/>
          <p:cNvSpPr txBox="1"/>
          <p:nvPr/>
        </p:nvSpPr>
        <p:spPr>
          <a:xfrm>
            <a:off x="7057564" y="1795027"/>
            <a:ext cx="1714124" cy="369332"/>
          </a:xfrm>
          <a:prstGeom prst="rect">
            <a:avLst/>
          </a:prstGeom>
          <a:noFill/>
        </p:spPr>
        <p:txBody>
          <a:bodyPr wrap="none" rtlCol="0">
            <a:spAutoFit/>
          </a:bodyPr>
          <a:lstStyle/>
          <a:p>
            <a:r>
              <a:rPr lang="de-DE" dirty="0"/>
              <a:t>Block ohne </a:t>
            </a:r>
            <a:r>
              <a:rPr lang="de-DE" dirty="0" err="1"/>
              <a:t>PoW</a:t>
            </a:r>
            <a:endParaRPr lang="de-DE" dirty="0"/>
          </a:p>
        </p:txBody>
      </p:sp>
      <p:sp>
        <p:nvSpPr>
          <p:cNvPr id="39" name="Rechteck 38"/>
          <p:cNvSpPr/>
          <p:nvPr/>
        </p:nvSpPr>
        <p:spPr>
          <a:xfrm>
            <a:off x="6635594" y="2233976"/>
            <a:ext cx="315484" cy="103366"/>
          </a:xfrm>
          <a:prstGeom prst="rect">
            <a:avLst/>
          </a:prstGeom>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0" name="Textfeld 39"/>
          <p:cNvSpPr txBox="1"/>
          <p:nvPr/>
        </p:nvSpPr>
        <p:spPr>
          <a:xfrm>
            <a:off x="7074381" y="2100993"/>
            <a:ext cx="1547411" cy="369332"/>
          </a:xfrm>
          <a:prstGeom prst="rect">
            <a:avLst/>
          </a:prstGeom>
          <a:noFill/>
        </p:spPr>
        <p:txBody>
          <a:bodyPr wrap="none" rtlCol="0">
            <a:spAutoFit/>
          </a:bodyPr>
          <a:lstStyle/>
          <a:p>
            <a:r>
              <a:rPr lang="de-DE" dirty="0"/>
              <a:t>Block mit </a:t>
            </a:r>
            <a:r>
              <a:rPr lang="de-DE" dirty="0" err="1"/>
              <a:t>PoW</a:t>
            </a:r>
            <a:endParaRPr lang="de-DE" dirty="0"/>
          </a:p>
        </p:txBody>
      </p:sp>
      <p:sp>
        <p:nvSpPr>
          <p:cNvPr id="41" name="Ellipse 40"/>
          <p:cNvSpPr/>
          <p:nvPr/>
        </p:nvSpPr>
        <p:spPr>
          <a:xfrm>
            <a:off x="3937654" y="1337921"/>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2" name="Rechteck 41"/>
          <p:cNvSpPr/>
          <p:nvPr/>
        </p:nvSpPr>
        <p:spPr>
          <a:xfrm>
            <a:off x="3851920" y="1585904"/>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0" name="Textfeld 9"/>
          <p:cNvSpPr txBox="1"/>
          <p:nvPr/>
        </p:nvSpPr>
        <p:spPr>
          <a:xfrm>
            <a:off x="3850039" y="1731661"/>
            <a:ext cx="343364" cy="369332"/>
          </a:xfrm>
          <a:prstGeom prst="rect">
            <a:avLst/>
          </a:prstGeom>
          <a:noFill/>
        </p:spPr>
        <p:txBody>
          <a:bodyPr wrap="none" rtlCol="0">
            <a:spAutoFit/>
          </a:bodyPr>
          <a:lstStyle/>
          <a:p>
            <a:r>
              <a:rPr lang="de-DE" dirty="0"/>
              <a:t>…</a:t>
            </a:r>
          </a:p>
        </p:txBody>
      </p:sp>
      <p:cxnSp>
        <p:nvCxnSpPr>
          <p:cNvPr id="43" name="Gerade Verbindung mit Pfeil 42"/>
          <p:cNvCxnSpPr/>
          <p:nvPr/>
        </p:nvCxnSpPr>
        <p:spPr>
          <a:xfrm flipV="1">
            <a:off x="3131840" y="1481937"/>
            <a:ext cx="648072" cy="116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feld 43"/>
          <p:cNvSpPr txBox="1"/>
          <p:nvPr/>
        </p:nvSpPr>
        <p:spPr>
          <a:xfrm>
            <a:off x="604172" y="1322543"/>
            <a:ext cx="2463047" cy="369332"/>
          </a:xfrm>
          <a:prstGeom prst="rect">
            <a:avLst/>
          </a:prstGeom>
          <a:noFill/>
        </p:spPr>
        <p:txBody>
          <a:bodyPr wrap="none" rtlCol="0">
            <a:spAutoFit/>
          </a:bodyPr>
          <a:lstStyle/>
          <a:p>
            <a:r>
              <a:rPr lang="de-DE" dirty="0"/>
              <a:t>Weit entfernte Zauberer</a:t>
            </a:r>
          </a:p>
        </p:txBody>
      </p:sp>
    </p:spTree>
    <p:extLst>
      <p:ext uri="{BB962C8B-B14F-4D97-AF65-F5344CB8AC3E}">
        <p14:creationId xmlns:p14="http://schemas.microsoft.com/office/powerpoint/2010/main" val="470752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06313" y="217965"/>
            <a:ext cx="7354899" cy="584775"/>
          </a:xfrm>
          <a:prstGeom prst="rect">
            <a:avLst/>
          </a:prstGeom>
          <a:noFill/>
        </p:spPr>
        <p:txBody>
          <a:bodyPr wrap="none" rtlCol="0">
            <a:spAutoFit/>
          </a:bodyPr>
          <a:lstStyle/>
          <a:p>
            <a:r>
              <a:rPr lang="de-DE" sz="3200" dirty="0"/>
              <a:t>Kann Draco schummeln? Neubetrachtung</a:t>
            </a:r>
          </a:p>
        </p:txBody>
      </p:sp>
      <p:sp>
        <p:nvSpPr>
          <p:cNvPr id="5" name="Ellipse 4"/>
          <p:cNvSpPr/>
          <p:nvPr/>
        </p:nvSpPr>
        <p:spPr>
          <a:xfrm>
            <a:off x="2116082" y="4333746"/>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Ellipse 5"/>
          <p:cNvSpPr/>
          <p:nvPr/>
        </p:nvSpPr>
        <p:spPr>
          <a:xfrm>
            <a:off x="4478363" y="5034158"/>
            <a:ext cx="133104"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7" name="Ellipse 6"/>
          <p:cNvSpPr/>
          <p:nvPr/>
        </p:nvSpPr>
        <p:spPr>
          <a:xfrm>
            <a:off x="2126994" y="3037602"/>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 name="Ellipse 7"/>
          <p:cNvSpPr/>
          <p:nvPr/>
        </p:nvSpPr>
        <p:spPr>
          <a:xfrm>
            <a:off x="3275856" y="224551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9" name="Ellipse 8"/>
          <p:cNvSpPr/>
          <p:nvPr/>
        </p:nvSpPr>
        <p:spPr>
          <a:xfrm>
            <a:off x="1196564" y="3685674"/>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Ellipse 10"/>
          <p:cNvSpPr/>
          <p:nvPr/>
        </p:nvSpPr>
        <p:spPr>
          <a:xfrm>
            <a:off x="3275856" y="368519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2" name="Ellipse 11"/>
          <p:cNvSpPr/>
          <p:nvPr/>
        </p:nvSpPr>
        <p:spPr>
          <a:xfrm>
            <a:off x="3281312" y="5015725"/>
            <a:ext cx="133104"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3" name="Ellipse 12"/>
          <p:cNvSpPr/>
          <p:nvPr/>
        </p:nvSpPr>
        <p:spPr>
          <a:xfrm>
            <a:off x="5724128" y="303760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5724128" y="433374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4478363" y="2225093"/>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7" name="Ellipse 16"/>
          <p:cNvSpPr/>
          <p:nvPr/>
        </p:nvSpPr>
        <p:spPr>
          <a:xfrm>
            <a:off x="4452538" y="3685674"/>
            <a:ext cx="133104"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8" name="Ellipse 17"/>
          <p:cNvSpPr/>
          <p:nvPr/>
        </p:nvSpPr>
        <p:spPr>
          <a:xfrm>
            <a:off x="6732240" y="3685196"/>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6948264" y="3573016"/>
            <a:ext cx="705193" cy="369332"/>
          </a:xfrm>
          <a:prstGeom prst="rect">
            <a:avLst/>
          </a:prstGeom>
          <a:noFill/>
        </p:spPr>
        <p:txBody>
          <a:bodyPr wrap="none" rtlCol="0">
            <a:spAutoFit/>
          </a:bodyPr>
          <a:lstStyle/>
          <a:p>
            <a:r>
              <a:rPr lang="de-DE" dirty="0"/>
              <a:t>Harry</a:t>
            </a:r>
          </a:p>
        </p:txBody>
      </p:sp>
      <p:sp>
        <p:nvSpPr>
          <p:cNvPr id="21" name="Rechteck 20"/>
          <p:cNvSpPr/>
          <p:nvPr/>
        </p:nvSpPr>
        <p:spPr>
          <a:xfrm>
            <a:off x="1110830" y="3942348"/>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2" name="Rechteck 21"/>
          <p:cNvSpPr/>
          <p:nvPr/>
        </p:nvSpPr>
        <p:spPr>
          <a:xfrm>
            <a:off x="2041260" y="3253626"/>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3" name="Rechteck 22"/>
          <p:cNvSpPr/>
          <p:nvPr/>
        </p:nvSpPr>
        <p:spPr>
          <a:xfrm>
            <a:off x="2041260" y="4549770"/>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4" name="Rechteck 23"/>
          <p:cNvSpPr/>
          <p:nvPr/>
        </p:nvSpPr>
        <p:spPr>
          <a:xfrm>
            <a:off x="3190122" y="2461538"/>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5" name="Rechteck 24"/>
          <p:cNvSpPr/>
          <p:nvPr/>
        </p:nvSpPr>
        <p:spPr>
          <a:xfrm>
            <a:off x="3190122" y="3902203"/>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6" name="Rechteck 25"/>
          <p:cNvSpPr/>
          <p:nvPr/>
        </p:nvSpPr>
        <p:spPr>
          <a:xfrm>
            <a:off x="3191191" y="5269850"/>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7" name="Rechteck 26"/>
          <p:cNvSpPr/>
          <p:nvPr/>
        </p:nvSpPr>
        <p:spPr>
          <a:xfrm>
            <a:off x="4392629" y="2473076"/>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8" name="Rechteck 27"/>
          <p:cNvSpPr/>
          <p:nvPr/>
        </p:nvSpPr>
        <p:spPr>
          <a:xfrm>
            <a:off x="4361348" y="3902203"/>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9" name="Rechteck 28"/>
          <p:cNvSpPr/>
          <p:nvPr/>
        </p:nvSpPr>
        <p:spPr>
          <a:xfrm>
            <a:off x="4392629" y="5229705"/>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0" name="Rechteck 29"/>
          <p:cNvSpPr/>
          <p:nvPr/>
        </p:nvSpPr>
        <p:spPr>
          <a:xfrm>
            <a:off x="5638394" y="3250050"/>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5638394" y="4546194"/>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6632780" y="3902203"/>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328073" y="5670658"/>
            <a:ext cx="3990260" cy="369332"/>
          </a:xfrm>
          <a:prstGeom prst="rect">
            <a:avLst/>
          </a:prstGeom>
          <a:noFill/>
        </p:spPr>
        <p:txBody>
          <a:bodyPr wrap="none" rtlCol="0">
            <a:spAutoFit/>
          </a:bodyPr>
          <a:lstStyle/>
          <a:p>
            <a:r>
              <a:rPr lang="de-DE" dirty="0"/>
              <a:t>Draco verbreitet, dass er gewonnen hat</a:t>
            </a:r>
          </a:p>
        </p:txBody>
      </p:sp>
      <p:sp>
        <p:nvSpPr>
          <p:cNvPr id="37" name="Textfeld 36"/>
          <p:cNvSpPr txBox="1"/>
          <p:nvPr/>
        </p:nvSpPr>
        <p:spPr>
          <a:xfrm>
            <a:off x="5108344" y="5661248"/>
            <a:ext cx="3898440" cy="369332"/>
          </a:xfrm>
          <a:prstGeom prst="rect">
            <a:avLst/>
          </a:prstGeom>
          <a:noFill/>
        </p:spPr>
        <p:txBody>
          <a:bodyPr wrap="none" rtlCol="0">
            <a:spAutoFit/>
          </a:bodyPr>
          <a:lstStyle/>
          <a:p>
            <a:r>
              <a:rPr lang="de-DE" dirty="0"/>
              <a:t>Harry verbreitet, dass er gewonnen hat</a:t>
            </a:r>
          </a:p>
        </p:txBody>
      </p:sp>
      <p:sp>
        <p:nvSpPr>
          <p:cNvPr id="38" name="Ellipse 37"/>
          <p:cNvSpPr/>
          <p:nvPr/>
        </p:nvSpPr>
        <p:spPr>
          <a:xfrm>
            <a:off x="6721328" y="145342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9" name="Textfeld 38"/>
          <p:cNvSpPr txBox="1"/>
          <p:nvPr/>
        </p:nvSpPr>
        <p:spPr>
          <a:xfrm>
            <a:off x="6972444" y="1340768"/>
            <a:ext cx="856645" cy="369332"/>
          </a:xfrm>
          <a:prstGeom prst="rect">
            <a:avLst/>
          </a:prstGeom>
          <a:noFill/>
        </p:spPr>
        <p:txBody>
          <a:bodyPr wrap="none" rtlCol="0">
            <a:spAutoFit/>
          </a:bodyPr>
          <a:lstStyle/>
          <a:p>
            <a:r>
              <a:rPr lang="de-DE" dirty="0"/>
              <a:t>Knoten</a:t>
            </a:r>
          </a:p>
        </p:txBody>
      </p:sp>
      <p:sp>
        <p:nvSpPr>
          <p:cNvPr id="40" name="Rechteck 39"/>
          <p:cNvSpPr/>
          <p:nvPr/>
        </p:nvSpPr>
        <p:spPr>
          <a:xfrm>
            <a:off x="6632780" y="1885474"/>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1" name="Textfeld 40"/>
          <p:cNvSpPr txBox="1"/>
          <p:nvPr/>
        </p:nvSpPr>
        <p:spPr>
          <a:xfrm>
            <a:off x="7057564" y="1754882"/>
            <a:ext cx="1714124" cy="369332"/>
          </a:xfrm>
          <a:prstGeom prst="rect">
            <a:avLst/>
          </a:prstGeom>
          <a:noFill/>
        </p:spPr>
        <p:txBody>
          <a:bodyPr wrap="none" rtlCol="0">
            <a:spAutoFit/>
          </a:bodyPr>
          <a:lstStyle/>
          <a:p>
            <a:r>
              <a:rPr lang="de-DE" dirty="0"/>
              <a:t>Block ohne </a:t>
            </a:r>
            <a:r>
              <a:rPr lang="de-DE" dirty="0" err="1"/>
              <a:t>PoW</a:t>
            </a:r>
            <a:endParaRPr lang="de-DE" dirty="0"/>
          </a:p>
        </p:txBody>
      </p:sp>
      <p:sp>
        <p:nvSpPr>
          <p:cNvPr id="42" name="Rechteck 41"/>
          <p:cNvSpPr/>
          <p:nvPr/>
        </p:nvSpPr>
        <p:spPr>
          <a:xfrm>
            <a:off x="6635594" y="2193831"/>
            <a:ext cx="315484" cy="103366"/>
          </a:xfrm>
          <a:prstGeom prst="rect">
            <a:avLst/>
          </a:prstGeom>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3" name="Textfeld 42"/>
          <p:cNvSpPr txBox="1"/>
          <p:nvPr/>
        </p:nvSpPr>
        <p:spPr>
          <a:xfrm>
            <a:off x="7074381" y="2060848"/>
            <a:ext cx="1547411" cy="369332"/>
          </a:xfrm>
          <a:prstGeom prst="rect">
            <a:avLst/>
          </a:prstGeom>
          <a:noFill/>
        </p:spPr>
        <p:txBody>
          <a:bodyPr wrap="none" rtlCol="0">
            <a:spAutoFit/>
          </a:bodyPr>
          <a:lstStyle/>
          <a:p>
            <a:r>
              <a:rPr lang="de-DE" dirty="0"/>
              <a:t>Block mit </a:t>
            </a:r>
            <a:r>
              <a:rPr lang="de-DE" dirty="0" err="1"/>
              <a:t>PoW</a:t>
            </a:r>
            <a:endParaRPr lang="de-DE" dirty="0"/>
          </a:p>
        </p:txBody>
      </p:sp>
      <p:sp>
        <p:nvSpPr>
          <p:cNvPr id="44" name="Textfeld 43"/>
          <p:cNvSpPr txBox="1"/>
          <p:nvPr/>
        </p:nvSpPr>
        <p:spPr>
          <a:xfrm>
            <a:off x="258504" y="3572538"/>
            <a:ext cx="731034" cy="369332"/>
          </a:xfrm>
          <a:prstGeom prst="rect">
            <a:avLst/>
          </a:prstGeom>
          <a:noFill/>
        </p:spPr>
        <p:txBody>
          <a:bodyPr wrap="none" rtlCol="0">
            <a:spAutoFit/>
          </a:bodyPr>
          <a:lstStyle/>
          <a:p>
            <a:r>
              <a:rPr lang="de-DE" dirty="0"/>
              <a:t>Draco</a:t>
            </a:r>
          </a:p>
        </p:txBody>
      </p:sp>
      <p:sp>
        <p:nvSpPr>
          <p:cNvPr id="45" name="Ellipse 44"/>
          <p:cNvSpPr/>
          <p:nvPr/>
        </p:nvSpPr>
        <p:spPr>
          <a:xfrm>
            <a:off x="3937654" y="129777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6" name="Rechteck 45"/>
          <p:cNvSpPr/>
          <p:nvPr/>
        </p:nvSpPr>
        <p:spPr>
          <a:xfrm>
            <a:off x="3851920" y="1545759"/>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7" name="Textfeld 46"/>
          <p:cNvSpPr txBox="1"/>
          <p:nvPr/>
        </p:nvSpPr>
        <p:spPr>
          <a:xfrm>
            <a:off x="3850039" y="1691516"/>
            <a:ext cx="343364" cy="369332"/>
          </a:xfrm>
          <a:prstGeom prst="rect">
            <a:avLst/>
          </a:prstGeom>
          <a:noFill/>
        </p:spPr>
        <p:txBody>
          <a:bodyPr wrap="none" rtlCol="0">
            <a:spAutoFit/>
          </a:bodyPr>
          <a:lstStyle/>
          <a:p>
            <a:r>
              <a:rPr lang="de-DE" dirty="0"/>
              <a:t>…</a:t>
            </a:r>
          </a:p>
        </p:txBody>
      </p:sp>
      <p:cxnSp>
        <p:nvCxnSpPr>
          <p:cNvPr id="48" name="Gerade Verbindung mit Pfeil 47"/>
          <p:cNvCxnSpPr/>
          <p:nvPr/>
        </p:nvCxnSpPr>
        <p:spPr>
          <a:xfrm flipV="1">
            <a:off x="3131840" y="1441792"/>
            <a:ext cx="648072" cy="116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604172" y="1282398"/>
            <a:ext cx="2463047" cy="369332"/>
          </a:xfrm>
          <a:prstGeom prst="rect">
            <a:avLst/>
          </a:prstGeom>
          <a:noFill/>
        </p:spPr>
        <p:txBody>
          <a:bodyPr wrap="none" rtlCol="0">
            <a:spAutoFit/>
          </a:bodyPr>
          <a:lstStyle/>
          <a:p>
            <a:r>
              <a:rPr lang="de-DE" dirty="0"/>
              <a:t>Weit entfernte Zauberer</a:t>
            </a:r>
          </a:p>
        </p:txBody>
      </p:sp>
    </p:spTree>
    <p:extLst>
      <p:ext uri="{BB962C8B-B14F-4D97-AF65-F5344CB8AC3E}">
        <p14:creationId xmlns:p14="http://schemas.microsoft.com/office/powerpoint/2010/main" val="600822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7996" y="231526"/>
            <a:ext cx="7354899" cy="584775"/>
          </a:xfrm>
          <a:prstGeom prst="rect">
            <a:avLst/>
          </a:prstGeom>
          <a:noFill/>
        </p:spPr>
        <p:txBody>
          <a:bodyPr wrap="none" rtlCol="0">
            <a:spAutoFit/>
          </a:bodyPr>
          <a:lstStyle/>
          <a:p>
            <a:r>
              <a:rPr lang="de-DE" sz="3200" dirty="0"/>
              <a:t>Kann Draco schummeln? Neubetrachtung</a:t>
            </a:r>
          </a:p>
        </p:txBody>
      </p:sp>
      <p:sp>
        <p:nvSpPr>
          <p:cNvPr id="5" name="Ellipse 4"/>
          <p:cNvSpPr/>
          <p:nvPr/>
        </p:nvSpPr>
        <p:spPr>
          <a:xfrm>
            <a:off x="2116082" y="4335487"/>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Ellipse 5"/>
          <p:cNvSpPr/>
          <p:nvPr/>
        </p:nvSpPr>
        <p:spPr>
          <a:xfrm>
            <a:off x="4478363" y="5035899"/>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2126994" y="3039343"/>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 name="Ellipse 7"/>
          <p:cNvSpPr/>
          <p:nvPr/>
        </p:nvSpPr>
        <p:spPr>
          <a:xfrm>
            <a:off x="3275856" y="2247255"/>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 name="Ellipse 8"/>
          <p:cNvSpPr/>
          <p:nvPr/>
        </p:nvSpPr>
        <p:spPr>
          <a:xfrm>
            <a:off x="1196564" y="3687415"/>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Ellipse 10"/>
          <p:cNvSpPr/>
          <p:nvPr/>
        </p:nvSpPr>
        <p:spPr>
          <a:xfrm>
            <a:off x="3275856" y="3686937"/>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2" name="Ellipse 11"/>
          <p:cNvSpPr/>
          <p:nvPr/>
        </p:nvSpPr>
        <p:spPr>
          <a:xfrm>
            <a:off x="3281312" y="5017466"/>
            <a:ext cx="133104"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3" name="Ellipse 12"/>
          <p:cNvSpPr/>
          <p:nvPr/>
        </p:nvSpPr>
        <p:spPr>
          <a:xfrm>
            <a:off x="5724128" y="303934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5724128" y="433548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4478363" y="222683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4452538" y="3687415"/>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6732240" y="3686937"/>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6948264" y="3574757"/>
            <a:ext cx="705193" cy="369332"/>
          </a:xfrm>
          <a:prstGeom prst="rect">
            <a:avLst/>
          </a:prstGeom>
          <a:noFill/>
        </p:spPr>
        <p:txBody>
          <a:bodyPr wrap="none" rtlCol="0">
            <a:spAutoFit/>
          </a:bodyPr>
          <a:lstStyle/>
          <a:p>
            <a:r>
              <a:rPr lang="de-DE" dirty="0"/>
              <a:t>Harry</a:t>
            </a:r>
          </a:p>
        </p:txBody>
      </p:sp>
      <p:sp>
        <p:nvSpPr>
          <p:cNvPr id="21" name="Rechteck 20"/>
          <p:cNvSpPr/>
          <p:nvPr/>
        </p:nvSpPr>
        <p:spPr>
          <a:xfrm>
            <a:off x="1110830" y="3944089"/>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2" name="Rechteck 21"/>
          <p:cNvSpPr/>
          <p:nvPr/>
        </p:nvSpPr>
        <p:spPr>
          <a:xfrm>
            <a:off x="2041260" y="3255367"/>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3" name="Rechteck 22"/>
          <p:cNvSpPr/>
          <p:nvPr/>
        </p:nvSpPr>
        <p:spPr>
          <a:xfrm>
            <a:off x="2041260" y="4551511"/>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4" name="Rechteck 23"/>
          <p:cNvSpPr/>
          <p:nvPr/>
        </p:nvSpPr>
        <p:spPr>
          <a:xfrm>
            <a:off x="3190122" y="2463279"/>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5" name="Rechteck 24"/>
          <p:cNvSpPr/>
          <p:nvPr/>
        </p:nvSpPr>
        <p:spPr>
          <a:xfrm>
            <a:off x="3190122" y="3903944"/>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6" name="Rechteck 25"/>
          <p:cNvSpPr/>
          <p:nvPr/>
        </p:nvSpPr>
        <p:spPr>
          <a:xfrm>
            <a:off x="3191191" y="5271591"/>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7" name="Rechteck 26"/>
          <p:cNvSpPr/>
          <p:nvPr/>
        </p:nvSpPr>
        <p:spPr>
          <a:xfrm>
            <a:off x="4392629" y="2474817"/>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4361348" y="3903944"/>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4392629" y="5231446"/>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5638394" y="3251791"/>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5638394" y="4547935"/>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6632780" y="3903944"/>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1710993" y="5807005"/>
            <a:ext cx="5948167" cy="646331"/>
          </a:xfrm>
          <a:prstGeom prst="rect">
            <a:avLst/>
          </a:prstGeom>
          <a:noFill/>
        </p:spPr>
        <p:txBody>
          <a:bodyPr wrap="none" rtlCol="0">
            <a:spAutoFit/>
          </a:bodyPr>
          <a:lstStyle/>
          <a:p>
            <a:r>
              <a:rPr lang="de-DE" dirty="0"/>
              <a:t>Es kann nur einen Sieger pro Duell geben!</a:t>
            </a:r>
          </a:p>
          <a:p>
            <a:r>
              <a:rPr lang="de-DE" dirty="0"/>
              <a:t>Kein Knoten wird beide als Sieger in seinen Block aufnehmen.</a:t>
            </a:r>
          </a:p>
        </p:txBody>
      </p:sp>
      <p:sp>
        <p:nvSpPr>
          <p:cNvPr id="37" name="Ellipse 36"/>
          <p:cNvSpPr/>
          <p:nvPr/>
        </p:nvSpPr>
        <p:spPr>
          <a:xfrm>
            <a:off x="6721328" y="1455167"/>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8" name="Textfeld 37"/>
          <p:cNvSpPr txBox="1"/>
          <p:nvPr/>
        </p:nvSpPr>
        <p:spPr>
          <a:xfrm>
            <a:off x="6972444" y="1342509"/>
            <a:ext cx="856645" cy="369332"/>
          </a:xfrm>
          <a:prstGeom prst="rect">
            <a:avLst/>
          </a:prstGeom>
          <a:noFill/>
        </p:spPr>
        <p:txBody>
          <a:bodyPr wrap="none" rtlCol="0">
            <a:spAutoFit/>
          </a:bodyPr>
          <a:lstStyle/>
          <a:p>
            <a:r>
              <a:rPr lang="de-DE" dirty="0"/>
              <a:t>Knoten</a:t>
            </a:r>
          </a:p>
        </p:txBody>
      </p:sp>
      <p:sp>
        <p:nvSpPr>
          <p:cNvPr id="39" name="Rechteck 38"/>
          <p:cNvSpPr/>
          <p:nvPr/>
        </p:nvSpPr>
        <p:spPr>
          <a:xfrm>
            <a:off x="6632780" y="1887215"/>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0" name="Textfeld 39"/>
          <p:cNvSpPr txBox="1"/>
          <p:nvPr/>
        </p:nvSpPr>
        <p:spPr>
          <a:xfrm>
            <a:off x="7057564" y="1756623"/>
            <a:ext cx="1714124" cy="369332"/>
          </a:xfrm>
          <a:prstGeom prst="rect">
            <a:avLst/>
          </a:prstGeom>
          <a:noFill/>
        </p:spPr>
        <p:txBody>
          <a:bodyPr wrap="none" rtlCol="0">
            <a:spAutoFit/>
          </a:bodyPr>
          <a:lstStyle/>
          <a:p>
            <a:r>
              <a:rPr lang="de-DE" dirty="0"/>
              <a:t>Block ohne </a:t>
            </a:r>
            <a:r>
              <a:rPr lang="de-DE" dirty="0" err="1"/>
              <a:t>PoW</a:t>
            </a:r>
            <a:endParaRPr lang="de-DE" dirty="0"/>
          </a:p>
        </p:txBody>
      </p:sp>
      <p:sp>
        <p:nvSpPr>
          <p:cNvPr id="41" name="Rechteck 40"/>
          <p:cNvSpPr/>
          <p:nvPr/>
        </p:nvSpPr>
        <p:spPr>
          <a:xfrm>
            <a:off x="6635594" y="2195572"/>
            <a:ext cx="315484" cy="103366"/>
          </a:xfrm>
          <a:prstGeom prst="rect">
            <a:avLst/>
          </a:prstGeom>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2" name="Textfeld 41"/>
          <p:cNvSpPr txBox="1"/>
          <p:nvPr/>
        </p:nvSpPr>
        <p:spPr>
          <a:xfrm>
            <a:off x="7074381" y="2062589"/>
            <a:ext cx="1547411" cy="369332"/>
          </a:xfrm>
          <a:prstGeom prst="rect">
            <a:avLst/>
          </a:prstGeom>
          <a:noFill/>
        </p:spPr>
        <p:txBody>
          <a:bodyPr wrap="none" rtlCol="0">
            <a:spAutoFit/>
          </a:bodyPr>
          <a:lstStyle/>
          <a:p>
            <a:r>
              <a:rPr lang="de-DE" dirty="0"/>
              <a:t>Block mit </a:t>
            </a:r>
            <a:r>
              <a:rPr lang="de-DE" dirty="0" err="1"/>
              <a:t>PoW</a:t>
            </a:r>
            <a:endParaRPr lang="de-DE" dirty="0"/>
          </a:p>
        </p:txBody>
      </p:sp>
      <p:sp>
        <p:nvSpPr>
          <p:cNvPr id="43" name="Textfeld 42"/>
          <p:cNvSpPr txBox="1"/>
          <p:nvPr/>
        </p:nvSpPr>
        <p:spPr>
          <a:xfrm>
            <a:off x="258504" y="3574279"/>
            <a:ext cx="731034" cy="369332"/>
          </a:xfrm>
          <a:prstGeom prst="rect">
            <a:avLst/>
          </a:prstGeom>
          <a:noFill/>
        </p:spPr>
        <p:txBody>
          <a:bodyPr wrap="none" rtlCol="0">
            <a:spAutoFit/>
          </a:bodyPr>
          <a:lstStyle/>
          <a:p>
            <a:r>
              <a:rPr lang="de-DE" dirty="0"/>
              <a:t>Draco</a:t>
            </a:r>
          </a:p>
        </p:txBody>
      </p:sp>
      <p:sp>
        <p:nvSpPr>
          <p:cNvPr id="44" name="Ellipse 43"/>
          <p:cNvSpPr/>
          <p:nvPr/>
        </p:nvSpPr>
        <p:spPr>
          <a:xfrm>
            <a:off x="3937654" y="1299517"/>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5" name="Rechteck 44"/>
          <p:cNvSpPr/>
          <p:nvPr/>
        </p:nvSpPr>
        <p:spPr>
          <a:xfrm>
            <a:off x="3851920" y="1547500"/>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6" name="Textfeld 45"/>
          <p:cNvSpPr txBox="1"/>
          <p:nvPr/>
        </p:nvSpPr>
        <p:spPr>
          <a:xfrm>
            <a:off x="3850039" y="1693257"/>
            <a:ext cx="343364" cy="369332"/>
          </a:xfrm>
          <a:prstGeom prst="rect">
            <a:avLst/>
          </a:prstGeom>
          <a:noFill/>
        </p:spPr>
        <p:txBody>
          <a:bodyPr wrap="none" rtlCol="0">
            <a:spAutoFit/>
          </a:bodyPr>
          <a:lstStyle/>
          <a:p>
            <a:r>
              <a:rPr lang="de-DE" dirty="0"/>
              <a:t>…</a:t>
            </a:r>
          </a:p>
        </p:txBody>
      </p:sp>
      <p:cxnSp>
        <p:nvCxnSpPr>
          <p:cNvPr id="47" name="Gerade Verbindung mit Pfeil 46"/>
          <p:cNvCxnSpPr/>
          <p:nvPr/>
        </p:nvCxnSpPr>
        <p:spPr>
          <a:xfrm flipV="1">
            <a:off x="3131840" y="1443533"/>
            <a:ext cx="648072" cy="116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feld 47"/>
          <p:cNvSpPr txBox="1"/>
          <p:nvPr/>
        </p:nvSpPr>
        <p:spPr>
          <a:xfrm>
            <a:off x="604172" y="1284139"/>
            <a:ext cx="2463047" cy="369332"/>
          </a:xfrm>
          <a:prstGeom prst="rect">
            <a:avLst/>
          </a:prstGeom>
          <a:noFill/>
        </p:spPr>
        <p:txBody>
          <a:bodyPr wrap="none" rtlCol="0">
            <a:spAutoFit/>
          </a:bodyPr>
          <a:lstStyle/>
          <a:p>
            <a:r>
              <a:rPr lang="de-DE" dirty="0"/>
              <a:t>Weit entfernte Zauberer</a:t>
            </a:r>
          </a:p>
        </p:txBody>
      </p:sp>
    </p:spTree>
    <p:extLst>
      <p:ext uri="{BB962C8B-B14F-4D97-AF65-F5344CB8AC3E}">
        <p14:creationId xmlns:p14="http://schemas.microsoft.com/office/powerpoint/2010/main" val="560119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22475" y="243889"/>
            <a:ext cx="7354899" cy="584775"/>
          </a:xfrm>
          <a:prstGeom prst="rect">
            <a:avLst/>
          </a:prstGeom>
          <a:noFill/>
        </p:spPr>
        <p:txBody>
          <a:bodyPr wrap="none" rtlCol="0">
            <a:spAutoFit/>
          </a:bodyPr>
          <a:lstStyle/>
          <a:p>
            <a:r>
              <a:rPr lang="de-DE" sz="3200" dirty="0"/>
              <a:t>Kann Draco schummeln? Neubetrachtung</a:t>
            </a:r>
          </a:p>
        </p:txBody>
      </p:sp>
      <p:sp>
        <p:nvSpPr>
          <p:cNvPr id="5" name="Ellipse 4"/>
          <p:cNvSpPr/>
          <p:nvPr/>
        </p:nvSpPr>
        <p:spPr>
          <a:xfrm>
            <a:off x="2116082" y="4355812"/>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Ellipse 5"/>
          <p:cNvSpPr/>
          <p:nvPr/>
        </p:nvSpPr>
        <p:spPr>
          <a:xfrm>
            <a:off x="4478363" y="5056224"/>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2126994" y="3059668"/>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 name="Ellipse 7"/>
          <p:cNvSpPr/>
          <p:nvPr/>
        </p:nvSpPr>
        <p:spPr>
          <a:xfrm>
            <a:off x="3275856" y="2267580"/>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 name="Ellipse 8"/>
          <p:cNvSpPr/>
          <p:nvPr/>
        </p:nvSpPr>
        <p:spPr>
          <a:xfrm>
            <a:off x="1196564" y="3707740"/>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Ellipse 10"/>
          <p:cNvSpPr/>
          <p:nvPr/>
        </p:nvSpPr>
        <p:spPr>
          <a:xfrm>
            <a:off x="3275856" y="3707262"/>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2" name="Ellipse 11"/>
          <p:cNvSpPr/>
          <p:nvPr/>
        </p:nvSpPr>
        <p:spPr>
          <a:xfrm>
            <a:off x="3281312" y="5037791"/>
            <a:ext cx="133104"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3" name="Ellipse 12"/>
          <p:cNvSpPr/>
          <p:nvPr/>
        </p:nvSpPr>
        <p:spPr>
          <a:xfrm>
            <a:off x="5724128" y="30596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5724128" y="43558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4478363" y="22471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4452538" y="3707740"/>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6732240" y="3707262"/>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6948264" y="3595082"/>
            <a:ext cx="705193" cy="369332"/>
          </a:xfrm>
          <a:prstGeom prst="rect">
            <a:avLst/>
          </a:prstGeom>
          <a:noFill/>
        </p:spPr>
        <p:txBody>
          <a:bodyPr wrap="none" rtlCol="0">
            <a:spAutoFit/>
          </a:bodyPr>
          <a:lstStyle/>
          <a:p>
            <a:r>
              <a:rPr lang="de-DE" dirty="0"/>
              <a:t>Harry</a:t>
            </a:r>
          </a:p>
        </p:txBody>
      </p:sp>
      <p:sp>
        <p:nvSpPr>
          <p:cNvPr id="21" name="Rechteck 20"/>
          <p:cNvSpPr/>
          <p:nvPr/>
        </p:nvSpPr>
        <p:spPr>
          <a:xfrm>
            <a:off x="1110830" y="3964414"/>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2" name="Rechteck 21"/>
          <p:cNvSpPr/>
          <p:nvPr/>
        </p:nvSpPr>
        <p:spPr>
          <a:xfrm>
            <a:off x="2041260" y="3275692"/>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3" name="Rechteck 22"/>
          <p:cNvSpPr/>
          <p:nvPr/>
        </p:nvSpPr>
        <p:spPr>
          <a:xfrm>
            <a:off x="2041260" y="4571836"/>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4" name="Rechteck 23"/>
          <p:cNvSpPr/>
          <p:nvPr/>
        </p:nvSpPr>
        <p:spPr>
          <a:xfrm>
            <a:off x="3190122" y="2483604"/>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5" name="Rechteck 24"/>
          <p:cNvSpPr/>
          <p:nvPr/>
        </p:nvSpPr>
        <p:spPr>
          <a:xfrm>
            <a:off x="3190122" y="3924269"/>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6" name="Rechteck 25"/>
          <p:cNvSpPr/>
          <p:nvPr/>
        </p:nvSpPr>
        <p:spPr>
          <a:xfrm>
            <a:off x="3191191" y="5291916"/>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7" name="Rechteck 26"/>
          <p:cNvSpPr/>
          <p:nvPr/>
        </p:nvSpPr>
        <p:spPr>
          <a:xfrm>
            <a:off x="4392629" y="2495142"/>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4361348" y="3924269"/>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4392629" y="5251771"/>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5638394" y="3272116"/>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5638394" y="4568260"/>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6632780" y="3924269"/>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4019594" y="3334311"/>
            <a:ext cx="998991" cy="369332"/>
          </a:xfrm>
          <a:prstGeom prst="rect">
            <a:avLst/>
          </a:prstGeom>
          <a:noFill/>
        </p:spPr>
        <p:txBody>
          <a:bodyPr wrap="none" rtlCol="0">
            <a:spAutoFit/>
          </a:bodyPr>
          <a:lstStyle/>
          <a:p>
            <a:r>
              <a:rPr lang="de-DE" dirty="0"/>
              <a:t>Hermine</a:t>
            </a:r>
          </a:p>
        </p:txBody>
      </p:sp>
      <p:sp>
        <p:nvSpPr>
          <p:cNvPr id="37" name="Rechteck 36"/>
          <p:cNvSpPr/>
          <p:nvPr/>
        </p:nvSpPr>
        <p:spPr>
          <a:xfrm>
            <a:off x="4361348" y="4067780"/>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1340580" y="5651956"/>
            <a:ext cx="6341095" cy="369332"/>
          </a:xfrm>
          <a:prstGeom prst="rect">
            <a:avLst/>
          </a:prstGeom>
          <a:noFill/>
        </p:spPr>
        <p:txBody>
          <a:bodyPr wrap="none" rtlCol="0">
            <a:spAutoFit/>
          </a:bodyPr>
          <a:lstStyle/>
          <a:p>
            <a:r>
              <a:rPr lang="de-DE" dirty="0"/>
              <a:t>Der Knoten Hermine erfüllt den </a:t>
            </a:r>
            <a:r>
              <a:rPr lang="de-DE" b="1" dirty="0"/>
              <a:t>Proof </a:t>
            </a:r>
            <a:r>
              <a:rPr lang="de-DE" b="1" dirty="0" err="1"/>
              <a:t>of</a:t>
            </a:r>
            <a:r>
              <a:rPr lang="de-DE" b="1" dirty="0"/>
              <a:t> Work </a:t>
            </a:r>
            <a:r>
              <a:rPr lang="de-DE" dirty="0"/>
              <a:t>für Harrys Version.</a:t>
            </a:r>
          </a:p>
        </p:txBody>
      </p:sp>
      <p:sp>
        <p:nvSpPr>
          <p:cNvPr id="10" name="Textfeld 9"/>
          <p:cNvSpPr txBox="1"/>
          <p:nvPr/>
        </p:nvSpPr>
        <p:spPr>
          <a:xfrm>
            <a:off x="2116082" y="6084004"/>
            <a:ext cx="3994363" cy="369332"/>
          </a:xfrm>
          <a:prstGeom prst="rect">
            <a:avLst/>
          </a:prstGeom>
          <a:noFill/>
        </p:spPr>
        <p:txBody>
          <a:bodyPr wrap="none" rtlCol="0">
            <a:spAutoFit/>
          </a:bodyPr>
          <a:lstStyle/>
          <a:p>
            <a:r>
              <a:rPr lang="de-DE" dirty="0"/>
              <a:t>Hermine arbeitet nun an Nachfolgeblock</a:t>
            </a:r>
          </a:p>
        </p:txBody>
      </p:sp>
      <p:sp>
        <p:nvSpPr>
          <p:cNvPr id="38" name="Ellipse 37"/>
          <p:cNvSpPr/>
          <p:nvPr/>
        </p:nvSpPr>
        <p:spPr>
          <a:xfrm>
            <a:off x="6721328" y="147549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9" name="Textfeld 38"/>
          <p:cNvSpPr txBox="1"/>
          <p:nvPr/>
        </p:nvSpPr>
        <p:spPr>
          <a:xfrm>
            <a:off x="6972444" y="1362834"/>
            <a:ext cx="856645" cy="369332"/>
          </a:xfrm>
          <a:prstGeom prst="rect">
            <a:avLst/>
          </a:prstGeom>
          <a:noFill/>
        </p:spPr>
        <p:txBody>
          <a:bodyPr wrap="none" rtlCol="0">
            <a:spAutoFit/>
          </a:bodyPr>
          <a:lstStyle/>
          <a:p>
            <a:r>
              <a:rPr lang="de-DE" dirty="0"/>
              <a:t>Knoten</a:t>
            </a:r>
          </a:p>
        </p:txBody>
      </p:sp>
      <p:sp>
        <p:nvSpPr>
          <p:cNvPr id="40" name="Rechteck 39"/>
          <p:cNvSpPr/>
          <p:nvPr/>
        </p:nvSpPr>
        <p:spPr>
          <a:xfrm>
            <a:off x="6632780" y="1907540"/>
            <a:ext cx="315484" cy="103366"/>
          </a:xfrm>
          <a:prstGeom prst="rect">
            <a:avLst/>
          </a:prstGeom>
          <a:ln>
            <a:prstDash val="dash"/>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1" name="Textfeld 40"/>
          <p:cNvSpPr txBox="1"/>
          <p:nvPr/>
        </p:nvSpPr>
        <p:spPr>
          <a:xfrm>
            <a:off x="7057564" y="1776948"/>
            <a:ext cx="1714124" cy="369332"/>
          </a:xfrm>
          <a:prstGeom prst="rect">
            <a:avLst/>
          </a:prstGeom>
          <a:noFill/>
        </p:spPr>
        <p:txBody>
          <a:bodyPr wrap="none" rtlCol="0">
            <a:spAutoFit/>
          </a:bodyPr>
          <a:lstStyle/>
          <a:p>
            <a:r>
              <a:rPr lang="de-DE" dirty="0"/>
              <a:t>Block ohne </a:t>
            </a:r>
            <a:r>
              <a:rPr lang="de-DE" dirty="0" err="1"/>
              <a:t>PoW</a:t>
            </a:r>
            <a:endParaRPr lang="de-DE" dirty="0"/>
          </a:p>
        </p:txBody>
      </p:sp>
      <p:sp>
        <p:nvSpPr>
          <p:cNvPr id="42" name="Rechteck 41"/>
          <p:cNvSpPr/>
          <p:nvPr/>
        </p:nvSpPr>
        <p:spPr>
          <a:xfrm>
            <a:off x="6635594" y="2215897"/>
            <a:ext cx="315484" cy="103366"/>
          </a:xfrm>
          <a:prstGeom prst="rect">
            <a:avLst/>
          </a:prstGeom>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3" name="Textfeld 42"/>
          <p:cNvSpPr txBox="1"/>
          <p:nvPr/>
        </p:nvSpPr>
        <p:spPr>
          <a:xfrm>
            <a:off x="7074381" y="2082914"/>
            <a:ext cx="1547411" cy="369332"/>
          </a:xfrm>
          <a:prstGeom prst="rect">
            <a:avLst/>
          </a:prstGeom>
          <a:noFill/>
        </p:spPr>
        <p:txBody>
          <a:bodyPr wrap="none" rtlCol="0">
            <a:spAutoFit/>
          </a:bodyPr>
          <a:lstStyle/>
          <a:p>
            <a:r>
              <a:rPr lang="de-DE" dirty="0"/>
              <a:t>Block mit </a:t>
            </a:r>
            <a:r>
              <a:rPr lang="de-DE" dirty="0" err="1"/>
              <a:t>PoW</a:t>
            </a:r>
            <a:endParaRPr lang="de-DE" dirty="0"/>
          </a:p>
        </p:txBody>
      </p:sp>
      <p:sp>
        <p:nvSpPr>
          <p:cNvPr id="44" name="Textfeld 43"/>
          <p:cNvSpPr txBox="1"/>
          <p:nvPr/>
        </p:nvSpPr>
        <p:spPr>
          <a:xfrm>
            <a:off x="258504" y="3594604"/>
            <a:ext cx="731034" cy="369332"/>
          </a:xfrm>
          <a:prstGeom prst="rect">
            <a:avLst/>
          </a:prstGeom>
          <a:noFill/>
        </p:spPr>
        <p:txBody>
          <a:bodyPr wrap="none" rtlCol="0">
            <a:spAutoFit/>
          </a:bodyPr>
          <a:lstStyle/>
          <a:p>
            <a:r>
              <a:rPr lang="de-DE" dirty="0"/>
              <a:t>Draco</a:t>
            </a:r>
          </a:p>
        </p:txBody>
      </p:sp>
      <p:sp>
        <p:nvSpPr>
          <p:cNvPr id="45" name="Ellipse 44"/>
          <p:cNvSpPr/>
          <p:nvPr/>
        </p:nvSpPr>
        <p:spPr>
          <a:xfrm>
            <a:off x="3937654" y="131984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6" name="Rechteck 45"/>
          <p:cNvSpPr/>
          <p:nvPr/>
        </p:nvSpPr>
        <p:spPr>
          <a:xfrm>
            <a:off x="3851920" y="1567825"/>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7" name="Textfeld 46"/>
          <p:cNvSpPr txBox="1"/>
          <p:nvPr/>
        </p:nvSpPr>
        <p:spPr>
          <a:xfrm>
            <a:off x="3850039" y="1713582"/>
            <a:ext cx="343364" cy="369332"/>
          </a:xfrm>
          <a:prstGeom prst="rect">
            <a:avLst/>
          </a:prstGeom>
          <a:noFill/>
        </p:spPr>
        <p:txBody>
          <a:bodyPr wrap="none" rtlCol="0">
            <a:spAutoFit/>
          </a:bodyPr>
          <a:lstStyle/>
          <a:p>
            <a:r>
              <a:rPr lang="de-DE" dirty="0"/>
              <a:t>…</a:t>
            </a:r>
          </a:p>
        </p:txBody>
      </p:sp>
      <p:cxnSp>
        <p:nvCxnSpPr>
          <p:cNvPr id="48" name="Gerade Verbindung mit Pfeil 47"/>
          <p:cNvCxnSpPr/>
          <p:nvPr/>
        </p:nvCxnSpPr>
        <p:spPr>
          <a:xfrm flipV="1">
            <a:off x="3131840" y="1463858"/>
            <a:ext cx="648072" cy="116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feld 48"/>
          <p:cNvSpPr txBox="1"/>
          <p:nvPr/>
        </p:nvSpPr>
        <p:spPr>
          <a:xfrm>
            <a:off x="604172" y="1304464"/>
            <a:ext cx="2463047" cy="369332"/>
          </a:xfrm>
          <a:prstGeom prst="rect">
            <a:avLst/>
          </a:prstGeom>
          <a:noFill/>
        </p:spPr>
        <p:txBody>
          <a:bodyPr wrap="none" rtlCol="0">
            <a:spAutoFit/>
          </a:bodyPr>
          <a:lstStyle/>
          <a:p>
            <a:r>
              <a:rPr lang="de-DE" dirty="0"/>
              <a:t>Weit entfernte Zauberer</a:t>
            </a:r>
          </a:p>
        </p:txBody>
      </p:sp>
    </p:spTree>
    <p:extLst>
      <p:ext uri="{BB962C8B-B14F-4D97-AF65-F5344CB8AC3E}">
        <p14:creationId xmlns:p14="http://schemas.microsoft.com/office/powerpoint/2010/main" val="151547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5142" y="2924944"/>
            <a:ext cx="4985370" cy="301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de-DE" dirty="0" err="1"/>
              <a:t>NoSQL</a:t>
            </a:r>
            <a:r>
              <a:rPr lang="de-DE" dirty="0"/>
              <a:t>-Datenbanktypen</a:t>
            </a:r>
          </a:p>
        </p:txBody>
      </p:sp>
      <p:sp>
        <p:nvSpPr>
          <p:cNvPr id="3" name="Content Placeholder 2"/>
          <p:cNvSpPr>
            <a:spLocks noGrp="1"/>
          </p:cNvSpPr>
          <p:nvPr>
            <p:ph idx="1"/>
          </p:nvPr>
        </p:nvSpPr>
        <p:spPr>
          <a:xfrm>
            <a:off x="457200" y="1196975"/>
            <a:ext cx="8229600" cy="5328369"/>
          </a:xfrm>
        </p:spPr>
        <p:txBody>
          <a:bodyPr/>
          <a:lstStyle/>
          <a:p>
            <a:pPr>
              <a:buFont typeface="Arial" charset="0"/>
              <a:buChar char="•"/>
              <a:defRPr/>
            </a:pPr>
            <a:r>
              <a:rPr lang="de-DE" sz="2400" dirty="0">
                <a:solidFill>
                  <a:srgbClr val="0428FF"/>
                </a:solidFill>
              </a:rPr>
              <a:t>Key-Value Stores </a:t>
            </a:r>
            <a:r>
              <a:rPr lang="de-DE" sz="2400" dirty="0"/>
              <a:t>– Hashtabelle von Schlüsseln</a:t>
            </a:r>
          </a:p>
          <a:p>
            <a:pPr lvl="1">
              <a:buFont typeface="Arial" charset="0"/>
              <a:buChar char="•"/>
              <a:defRPr/>
            </a:pPr>
            <a:r>
              <a:rPr lang="de-DE" sz="2200" dirty="0"/>
              <a:t>Google </a:t>
            </a:r>
            <a:r>
              <a:rPr lang="de-DE" sz="2200" dirty="0" err="1"/>
              <a:t>Bigtable</a:t>
            </a:r>
            <a:r>
              <a:rPr lang="de-DE" sz="2200" dirty="0"/>
              <a:t>, Amazon Dynamo</a:t>
            </a:r>
          </a:p>
          <a:p>
            <a:pPr>
              <a:buFont typeface="Arial" charset="0"/>
              <a:buChar char="•"/>
              <a:defRPr/>
            </a:pPr>
            <a:r>
              <a:rPr lang="de-DE" sz="2400" dirty="0" err="1">
                <a:solidFill>
                  <a:srgbClr val="0428FF"/>
                </a:solidFill>
              </a:rPr>
              <a:t>Column</a:t>
            </a:r>
            <a:r>
              <a:rPr lang="de-DE" sz="2400" dirty="0">
                <a:solidFill>
                  <a:srgbClr val="0428FF"/>
                </a:solidFill>
              </a:rPr>
              <a:t> Stores </a:t>
            </a:r>
            <a:r>
              <a:rPr lang="de-DE" sz="2400" dirty="0"/>
              <a:t>– Block nur Daten aus einer Spalte</a:t>
            </a:r>
          </a:p>
          <a:p>
            <a:pPr lvl="1">
              <a:buFont typeface="Arial" charset="0"/>
              <a:buChar char="•"/>
              <a:defRPr/>
            </a:pPr>
            <a:r>
              <a:rPr lang="de-DE" sz="2200" dirty="0"/>
              <a:t>Supernormalisierung</a:t>
            </a:r>
          </a:p>
          <a:p>
            <a:pPr>
              <a:buFont typeface="Arial" charset="0"/>
              <a:buChar char="•"/>
              <a:defRPr/>
            </a:pPr>
            <a:r>
              <a:rPr lang="de-DE" sz="2400" dirty="0" err="1">
                <a:solidFill>
                  <a:srgbClr val="0428FF"/>
                </a:solidFill>
              </a:rPr>
              <a:t>Document</a:t>
            </a:r>
            <a:r>
              <a:rPr lang="de-DE" sz="2400" dirty="0">
                <a:solidFill>
                  <a:srgbClr val="0428FF"/>
                </a:solidFill>
              </a:rPr>
              <a:t> Stores </a:t>
            </a:r>
            <a:r>
              <a:rPr lang="de-DE" sz="2400" dirty="0"/>
              <a:t>(</a:t>
            </a:r>
            <a:r>
              <a:rPr lang="de-DE" sz="2400" dirty="0" err="1"/>
              <a:t>MongoDB</a:t>
            </a:r>
            <a:r>
              <a:rPr lang="de-DE" sz="2400" dirty="0"/>
              <a:t>)</a:t>
            </a:r>
            <a:endParaRPr lang="de-DE" sz="2400" dirty="0">
              <a:solidFill>
                <a:srgbClr val="0428FF"/>
              </a:solidFill>
            </a:endParaRPr>
          </a:p>
          <a:p>
            <a:pPr lvl="1">
              <a:buFont typeface="Arial" charset="0"/>
              <a:buChar char="•"/>
              <a:defRPr/>
            </a:pPr>
            <a:r>
              <a:rPr lang="de-DE" sz="2200" dirty="0"/>
              <a:t>XML-Strukturen</a:t>
            </a:r>
          </a:p>
          <a:p>
            <a:pPr lvl="1">
              <a:buFont typeface="Arial" charset="0"/>
              <a:buChar char="•"/>
              <a:defRPr/>
            </a:pPr>
            <a:r>
              <a:rPr lang="de-DE" sz="2200" dirty="0"/>
              <a:t>JSON-Strukturen</a:t>
            </a:r>
          </a:p>
          <a:p>
            <a:pPr>
              <a:buFont typeface="Arial" charset="0"/>
              <a:buChar char="•"/>
              <a:defRPr/>
            </a:pPr>
            <a:r>
              <a:rPr lang="de-DE" sz="2400" dirty="0" err="1">
                <a:solidFill>
                  <a:srgbClr val="0428FF"/>
                </a:solidFill>
              </a:rPr>
              <a:t>Graphdatenbanken</a:t>
            </a:r>
            <a:endParaRPr lang="de-DE" sz="2400" dirty="0">
              <a:solidFill>
                <a:srgbClr val="0428FF"/>
              </a:solidFill>
            </a:endParaRPr>
          </a:p>
          <a:p>
            <a:pPr lvl="1">
              <a:buFont typeface="Arial" charset="0"/>
              <a:buChar char="•"/>
              <a:defRPr/>
            </a:pPr>
            <a:r>
              <a:rPr lang="de-DE" sz="2200" dirty="0"/>
              <a:t>RDF</a:t>
            </a:r>
          </a:p>
          <a:p>
            <a:pPr lvl="2">
              <a:buFont typeface="Arial" charset="0"/>
              <a:buChar char="•"/>
              <a:defRPr/>
            </a:pPr>
            <a:r>
              <a:rPr lang="de-DE" sz="2000" dirty="0"/>
              <a:t>SPARQL</a:t>
            </a:r>
          </a:p>
          <a:p>
            <a:pPr lvl="1">
              <a:buFont typeface="Arial" charset="0"/>
              <a:buChar char="•"/>
              <a:defRPr/>
            </a:pPr>
            <a:r>
              <a:rPr lang="de-DE" sz="2200" dirty="0"/>
              <a:t>Property Graphs </a:t>
            </a:r>
          </a:p>
          <a:p>
            <a:pPr lvl="2">
              <a:buFont typeface="Arial" charset="0"/>
              <a:buChar char="•"/>
              <a:defRPr/>
            </a:pPr>
            <a:r>
              <a:rPr lang="de-DE" sz="2000" dirty="0" err="1"/>
              <a:t>Cipher</a:t>
            </a:r>
            <a:r>
              <a:rPr lang="de-DE" sz="2000" dirty="0"/>
              <a:t> (Neo4J)</a:t>
            </a:r>
          </a:p>
          <a:p>
            <a:pPr lvl="2">
              <a:buFont typeface="Arial" charset="0"/>
              <a:buChar char="•"/>
              <a:defRPr/>
            </a:pPr>
            <a:r>
              <a:rPr lang="de-DE" sz="2000" dirty="0"/>
              <a:t>GQL als neuer ISO-Standard neben SQL (seit 2017 entwickelt)</a:t>
            </a:r>
          </a:p>
          <a:p>
            <a:pPr lvl="1">
              <a:buFont typeface="Arial" charset="0"/>
              <a:buChar char="•"/>
              <a:defRPr/>
            </a:pPr>
            <a:endParaRPr lang="de-DE" sz="2200" dirty="0"/>
          </a:p>
          <a:p>
            <a:pPr marL="0" indent="0">
              <a:buFont typeface="Wingdings" pitchFamily="2" charset="2"/>
              <a:buNone/>
              <a:defRPr/>
            </a:pPr>
            <a:endParaRPr lang="de-DE" dirty="0"/>
          </a:p>
        </p:txBody>
      </p:sp>
      <p:sp>
        <p:nvSpPr>
          <p:cNvPr id="23558" name="Slide Number Placeholder 5"/>
          <p:cNvSpPr>
            <a:spLocks noGrp="1"/>
          </p:cNvSpPr>
          <p:nvPr>
            <p:ph type="sldNum" sz="quarter" idx="11"/>
          </p:nvPr>
        </p:nvSpPr>
        <p:spPr>
          <a:xfrm>
            <a:off x="8634147" y="6364184"/>
            <a:ext cx="377205" cy="3405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fontAlgn="base">
              <a:spcBef>
                <a:spcPct val="0"/>
              </a:spcBef>
              <a:spcAft>
                <a:spcPct val="0"/>
              </a:spcAft>
              <a:defRPr>
                <a:solidFill>
                  <a:schemeClr val="tx1"/>
                </a:solidFill>
                <a:latin typeface="Garamond" charset="0"/>
              </a:defRPr>
            </a:lvl6pPr>
            <a:lvl7pPr marL="2971800" indent="-228600" fontAlgn="base">
              <a:spcBef>
                <a:spcPct val="0"/>
              </a:spcBef>
              <a:spcAft>
                <a:spcPct val="0"/>
              </a:spcAft>
              <a:defRPr>
                <a:solidFill>
                  <a:schemeClr val="tx1"/>
                </a:solidFill>
                <a:latin typeface="Garamond" charset="0"/>
              </a:defRPr>
            </a:lvl7pPr>
            <a:lvl8pPr marL="3429000" indent="-228600" fontAlgn="base">
              <a:spcBef>
                <a:spcPct val="0"/>
              </a:spcBef>
              <a:spcAft>
                <a:spcPct val="0"/>
              </a:spcAft>
              <a:defRPr>
                <a:solidFill>
                  <a:schemeClr val="tx1"/>
                </a:solidFill>
                <a:latin typeface="Garamond" charset="0"/>
              </a:defRPr>
            </a:lvl8pPr>
            <a:lvl9pPr marL="3886200" indent="-228600" fontAlgn="base">
              <a:spcBef>
                <a:spcPct val="0"/>
              </a:spcBef>
              <a:spcAft>
                <a:spcPct val="0"/>
              </a:spcAft>
              <a:defRPr>
                <a:solidFill>
                  <a:schemeClr val="tx1"/>
                </a:solidFill>
                <a:latin typeface="Garamond" charset="0"/>
              </a:defRPr>
            </a:lvl9pPr>
          </a:lstStyle>
          <a:p>
            <a:fld id="{271F1483-5457-784E-9179-D202BCAAE5B7}" type="slidenum">
              <a:rPr lang="de-DE" altLang="x-none" sz="1100" smtClean="0">
                <a:latin typeface="Arial" charset="0"/>
              </a:rPr>
              <a:pPr/>
              <a:t>5</a:t>
            </a:fld>
            <a:endParaRPr lang="de-DE" altLang="x-none" sz="1100" dirty="0">
              <a:latin typeface="Arial" charset="0"/>
            </a:endParaRPr>
          </a:p>
        </p:txBody>
      </p:sp>
    </p:spTree>
    <p:extLst>
      <p:ext uri="{BB962C8B-B14F-4D97-AF65-F5344CB8AC3E}">
        <p14:creationId xmlns:p14="http://schemas.microsoft.com/office/powerpoint/2010/main" val="797343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6297" y="258000"/>
            <a:ext cx="7354899" cy="584775"/>
          </a:xfrm>
          <a:prstGeom prst="rect">
            <a:avLst/>
          </a:prstGeom>
          <a:noFill/>
        </p:spPr>
        <p:txBody>
          <a:bodyPr wrap="none" rtlCol="0">
            <a:spAutoFit/>
          </a:bodyPr>
          <a:lstStyle/>
          <a:p>
            <a:r>
              <a:rPr lang="de-DE" sz="3200" dirty="0"/>
              <a:t>Kann Draco schummeln? Neubetrachtung</a:t>
            </a:r>
          </a:p>
        </p:txBody>
      </p:sp>
      <p:sp>
        <p:nvSpPr>
          <p:cNvPr id="5" name="Ellipse 4"/>
          <p:cNvSpPr/>
          <p:nvPr/>
        </p:nvSpPr>
        <p:spPr>
          <a:xfrm>
            <a:off x="2116082" y="4363376"/>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Ellipse 5"/>
          <p:cNvSpPr/>
          <p:nvPr/>
        </p:nvSpPr>
        <p:spPr>
          <a:xfrm>
            <a:off x="4478363" y="5063788"/>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2126994" y="3067232"/>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 name="Ellipse 7"/>
          <p:cNvSpPr/>
          <p:nvPr/>
        </p:nvSpPr>
        <p:spPr>
          <a:xfrm>
            <a:off x="3275856" y="2275144"/>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 name="Ellipse 8"/>
          <p:cNvSpPr/>
          <p:nvPr/>
        </p:nvSpPr>
        <p:spPr>
          <a:xfrm>
            <a:off x="1196564" y="3715304"/>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Ellipse 10"/>
          <p:cNvSpPr/>
          <p:nvPr/>
        </p:nvSpPr>
        <p:spPr>
          <a:xfrm>
            <a:off x="3275856" y="3714826"/>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2" name="Ellipse 11"/>
          <p:cNvSpPr/>
          <p:nvPr/>
        </p:nvSpPr>
        <p:spPr>
          <a:xfrm>
            <a:off x="3281312" y="5045355"/>
            <a:ext cx="133104"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3" name="Ellipse 12"/>
          <p:cNvSpPr/>
          <p:nvPr/>
        </p:nvSpPr>
        <p:spPr>
          <a:xfrm>
            <a:off x="5724128" y="306723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5724128" y="436337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4478363" y="225472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4452538" y="3715304"/>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6732240" y="3714826"/>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6948264" y="3602646"/>
            <a:ext cx="705193" cy="369332"/>
          </a:xfrm>
          <a:prstGeom prst="rect">
            <a:avLst/>
          </a:prstGeom>
          <a:noFill/>
        </p:spPr>
        <p:txBody>
          <a:bodyPr wrap="none" rtlCol="0">
            <a:spAutoFit/>
          </a:bodyPr>
          <a:lstStyle/>
          <a:p>
            <a:r>
              <a:rPr lang="de-DE" dirty="0"/>
              <a:t>Harry</a:t>
            </a:r>
          </a:p>
        </p:txBody>
      </p:sp>
      <p:sp>
        <p:nvSpPr>
          <p:cNvPr id="21" name="Rechteck 20"/>
          <p:cNvSpPr/>
          <p:nvPr/>
        </p:nvSpPr>
        <p:spPr>
          <a:xfrm>
            <a:off x="1110830" y="3971978"/>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2" name="Rechteck 21"/>
          <p:cNvSpPr/>
          <p:nvPr/>
        </p:nvSpPr>
        <p:spPr>
          <a:xfrm>
            <a:off x="2041260" y="3283256"/>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3" name="Rechteck 22"/>
          <p:cNvSpPr/>
          <p:nvPr/>
        </p:nvSpPr>
        <p:spPr>
          <a:xfrm>
            <a:off x="2041260" y="4579400"/>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4" name="Rechteck 23"/>
          <p:cNvSpPr/>
          <p:nvPr/>
        </p:nvSpPr>
        <p:spPr>
          <a:xfrm>
            <a:off x="3190122" y="2491168"/>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5" name="Rechteck 24"/>
          <p:cNvSpPr/>
          <p:nvPr/>
        </p:nvSpPr>
        <p:spPr>
          <a:xfrm>
            <a:off x="3190122" y="3931833"/>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6" name="Rechteck 25"/>
          <p:cNvSpPr/>
          <p:nvPr/>
        </p:nvSpPr>
        <p:spPr>
          <a:xfrm>
            <a:off x="3191191" y="5299480"/>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8" name="Rechteck 27"/>
          <p:cNvSpPr/>
          <p:nvPr/>
        </p:nvSpPr>
        <p:spPr>
          <a:xfrm>
            <a:off x="4361348" y="3931833"/>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6632780" y="3931833"/>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4019594" y="3341875"/>
            <a:ext cx="998991" cy="369332"/>
          </a:xfrm>
          <a:prstGeom prst="rect">
            <a:avLst/>
          </a:prstGeom>
          <a:noFill/>
        </p:spPr>
        <p:txBody>
          <a:bodyPr wrap="none" rtlCol="0">
            <a:spAutoFit/>
          </a:bodyPr>
          <a:lstStyle/>
          <a:p>
            <a:r>
              <a:rPr lang="de-DE" dirty="0"/>
              <a:t>Hermine</a:t>
            </a:r>
          </a:p>
        </p:txBody>
      </p:sp>
      <p:sp>
        <p:nvSpPr>
          <p:cNvPr id="37" name="Rechteck 36"/>
          <p:cNvSpPr/>
          <p:nvPr/>
        </p:nvSpPr>
        <p:spPr>
          <a:xfrm>
            <a:off x="4361348" y="4075344"/>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2498665" y="1784512"/>
            <a:ext cx="3099566" cy="369332"/>
          </a:xfrm>
          <a:prstGeom prst="rect">
            <a:avLst/>
          </a:prstGeom>
          <a:noFill/>
        </p:spPr>
        <p:txBody>
          <a:bodyPr wrap="none" rtlCol="0">
            <a:spAutoFit/>
          </a:bodyPr>
          <a:lstStyle/>
          <a:p>
            <a:r>
              <a:rPr lang="de-DE" dirty="0"/>
              <a:t>Hermines Block verbreitet sich.</a:t>
            </a:r>
          </a:p>
        </p:txBody>
      </p:sp>
      <p:sp>
        <p:nvSpPr>
          <p:cNvPr id="10" name="Textfeld 9"/>
          <p:cNvSpPr txBox="1"/>
          <p:nvPr/>
        </p:nvSpPr>
        <p:spPr>
          <a:xfrm>
            <a:off x="4400887" y="5661248"/>
            <a:ext cx="4460388" cy="369332"/>
          </a:xfrm>
          <a:prstGeom prst="rect">
            <a:avLst/>
          </a:prstGeom>
          <a:noFill/>
        </p:spPr>
        <p:txBody>
          <a:bodyPr wrap="none" rtlCol="0">
            <a:spAutoFit/>
          </a:bodyPr>
          <a:lstStyle/>
          <a:p>
            <a:r>
              <a:rPr lang="de-DE" dirty="0"/>
              <a:t>Gruppe Harry arbeitet nun an Nachfolgeblock</a:t>
            </a:r>
          </a:p>
        </p:txBody>
      </p:sp>
      <p:sp>
        <p:nvSpPr>
          <p:cNvPr id="38" name="Rechteck 37"/>
          <p:cNvSpPr/>
          <p:nvPr/>
        </p:nvSpPr>
        <p:spPr>
          <a:xfrm>
            <a:off x="5638394" y="3283256"/>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p:cNvSpPr/>
          <p:nvPr/>
        </p:nvSpPr>
        <p:spPr>
          <a:xfrm>
            <a:off x="5638394" y="3426767"/>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5638394" y="4582054"/>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5638394" y="4725565"/>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4387173" y="2486265"/>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p:nvSpPr>
        <p:spPr>
          <a:xfrm>
            <a:off x="4387173" y="2629776"/>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392629" y="529948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4392629" y="5442991"/>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3563888" y="3934487"/>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3563888" y="249249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3563888" y="529948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p:cNvSpPr txBox="1"/>
          <p:nvPr/>
        </p:nvSpPr>
        <p:spPr>
          <a:xfrm>
            <a:off x="325854" y="5664717"/>
            <a:ext cx="3722594" cy="646331"/>
          </a:xfrm>
          <a:prstGeom prst="rect">
            <a:avLst/>
          </a:prstGeom>
          <a:noFill/>
        </p:spPr>
        <p:txBody>
          <a:bodyPr wrap="square" rtlCol="0">
            <a:spAutoFit/>
          </a:bodyPr>
          <a:lstStyle/>
          <a:p>
            <a:r>
              <a:rPr lang="de-DE" dirty="0"/>
              <a:t>Gruppe Draco erhält Hermines Block, akzeptiert diesen aber nicht.</a:t>
            </a:r>
          </a:p>
        </p:txBody>
      </p:sp>
      <p:sp>
        <p:nvSpPr>
          <p:cNvPr id="50" name="Ellipse 49"/>
          <p:cNvSpPr/>
          <p:nvPr/>
        </p:nvSpPr>
        <p:spPr>
          <a:xfrm>
            <a:off x="6721328" y="148305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1" name="Textfeld 50"/>
          <p:cNvSpPr txBox="1"/>
          <p:nvPr/>
        </p:nvSpPr>
        <p:spPr>
          <a:xfrm>
            <a:off x="6972444" y="1370398"/>
            <a:ext cx="856645" cy="369332"/>
          </a:xfrm>
          <a:prstGeom prst="rect">
            <a:avLst/>
          </a:prstGeom>
          <a:noFill/>
        </p:spPr>
        <p:txBody>
          <a:bodyPr wrap="none" rtlCol="0">
            <a:spAutoFit/>
          </a:bodyPr>
          <a:lstStyle/>
          <a:p>
            <a:r>
              <a:rPr lang="de-DE" dirty="0"/>
              <a:t>Knoten</a:t>
            </a:r>
          </a:p>
        </p:txBody>
      </p:sp>
      <p:sp>
        <p:nvSpPr>
          <p:cNvPr id="52" name="Rechteck 51"/>
          <p:cNvSpPr/>
          <p:nvPr/>
        </p:nvSpPr>
        <p:spPr>
          <a:xfrm>
            <a:off x="6632780" y="1915104"/>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3" name="Textfeld 52"/>
          <p:cNvSpPr txBox="1"/>
          <p:nvPr/>
        </p:nvSpPr>
        <p:spPr>
          <a:xfrm>
            <a:off x="7057564" y="1784512"/>
            <a:ext cx="1714124" cy="369332"/>
          </a:xfrm>
          <a:prstGeom prst="rect">
            <a:avLst/>
          </a:prstGeom>
          <a:noFill/>
        </p:spPr>
        <p:txBody>
          <a:bodyPr wrap="none" rtlCol="0">
            <a:spAutoFit/>
          </a:bodyPr>
          <a:lstStyle/>
          <a:p>
            <a:r>
              <a:rPr lang="de-DE" dirty="0"/>
              <a:t>Block ohne </a:t>
            </a:r>
            <a:r>
              <a:rPr lang="de-DE" dirty="0" err="1"/>
              <a:t>PoW</a:t>
            </a:r>
            <a:endParaRPr lang="de-DE" dirty="0"/>
          </a:p>
        </p:txBody>
      </p:sp>
      <p:sp>
        <p:nvSpPr>
          <p:cNvPr id="54" name="Rechteck 53"/>
          <p:cNvSpPr/>
          <p:nvPr/>
        </p:nvSpPr>
        <p:spPr>
          <a:xfrm>
            <a:off x="6635594" y="2223461"/>
            <a:ext cx="315484" cy="103366"/>
          </a:xfrm>
          <a:prstGeom prst="rect">
            <a:avLst/>
          </a:prstGeom>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5" name="Textfeld 54"/>
          <p:cNvSpPr txBox="1"/>
          <p:nvPr/>
        </p:nvSpPr>
        <p:spPr>
          <a:xfrm>
            <a:off x="7074381" y="2090478"/>
            <a:ext cx="1547411" cy="369332"/>
          </a:xfrm>
          <a:prstGeom prst="rect">
            <a:avLst/>
          </a:prstGeom>
          <a:noFill/>
        </p:spPr>
        <p:txBody>
          <a:bodyPr wrap="none" rtlCol="0">
            <a:spAutoFit/>
          </a:bodyPr>
          <a:lstStyle/>
          <a:p>
            <a:r>
              <a:rPr lang="de-DE" dirty="0"/>
              <a:t>Block mit </a:t>
            </a:r>
            <a:r>
              <a:rPr lang="de-DE" dirty="0" err="1"/>
              <a:t>PoW</a:t>
            </a:r>
            <a:endParaRPr lang="de-DE" dirty="0"/>
          </a:p>
        </p:txBody>
      </p:sp>
      <p:sp>
        <p:nvSpPr>
          <p:cNvPr id="56" name="Textfeld 55"/>
          <p:cNvSpPr txBox="1"/>
          <p:nvPr/>
        </p:nvSpPr>
        <p:spPr>
          <a:xfrm>
            <a:off x="258504" y="3602168"/>
            <a:ext cx="731034" cy="369332"/>
          </a:xfrm>
          <a:prstGeom prst="rect">
            <a:avLst/>
          </a:prstGeom>
          <a:noFill/>
        </p:spPr>
        <p:txBody>
          <a:bodyPr wrap="none" rtlCol="0">
            <a:spAutoFit/>
          </a:bodyPr>
          <a:lstStyle/>
          <a:p>
            <a:r>
              <a:rPr lang="de-DE" dirty="0"/>
              <a:t>Draco</a:t>
            </a:r>
          </a:p>
        </p:txBody>
      </p:sp>
      <p:sp>
        <p:nvSpPr>
          <p:cNvPr id="57" name="Ellipse 56"/>
          <p:cNvSpPr/>
          <p:nvPr/>
        </p:nvSpPr>
        <p:spPr>
          <a:xfrm>
            <a:off x="3937654" y="132740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8" name="Rechteck 57"/>
          <p:cNvSpPr/>
          <p:nvPr/>
        </p:nvSpPr>
        <p:spPr>
          <a:xfrm>
            <a:off x="3851920" y="1575389"/>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cxnSp>
        <p:nvCxnSpPr>
          <p:cNvPr id="60" name="Gerade Verbindung mit Pfeil 59"/>
          <p:cNvCxnSpPr/>
          <p:nvPr/>
        </p:nvCxnSpPr>
        <p:spPr>
          <a:xfrm flipV="1">
            <a:off x="3131840" y="1471422"/>
            <a:ext cx="648072" cy="116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feld 60"/>
          <p:cNvSpPr txBox="1"/>
          <p:nvPr/>
        </p:nvSpPr>
        <p:spPr>
          <a:xfrm>
            <a:off x="604172" y="1312028"/>
            <a:ext cx="2463047" cy="369332"/>
          </a:xfrm>
          <a:prstGeom prst="rect">
            <a:avLst/>
          </a:prstGeom>
          <a:noFill/>
        </p:spPr>
        <p:txBody>
          <a:bodyPr wrap="none" rtlCol="0">
            <a:spAutoFit/>
          </a:bodyPr>
          <a:lstStyle/>
          <a:p>
            <a:r>
              <a:rPr lang="de-DE" dirty="0"/>
              <a:t>Weit entfernte Zauberer</a:t>
            </a:r>
          </a:p>
        </p:txBody>
      </p:sp>
    </p:spTree>
    <p:extLst>
      <p:ext uri="{BB962C8B-B14F-4D97-AF65-F5344CB8AC3E}">
        <p14:creationId xmlns:p14="http://schemas.microsoft.com/office/powerpoint/2010/main" val="1472188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88214" y="232853"/>
            <a:ext cx="7354899" cy="584775"/>
          </a:xfrm>
          <a:prstGeom prst="rect">
            <a:avLst/>
          </a:prstGeom>
          <a:noFill/>
        </p:spPr>
        <p:txBody>
          <a:bodyPr wrap="none" rtlCol="0">
            <a:spAutoFit/>
          </a:bodyPr>
          <a:lstStyle/>
          <a:p>
            <a:r>
              <a:rPr lang="de-DE" sz="3200" dirty="0"/>
              <a:t>Kann Draco schummeln? Neubetrachtung</a:t>
            </a:r>
          </a:p>
        </p:txBody>
      </p:sp>
      <p:sp>
        <p:nvSpPr>
          <p:cNvPr id="5" name="Ellipse 4"/>
          <p:cNvSpPr/>
          <p:nvPr/>
        </p:nvSpPr>
        <p:spPr>
          <a:xfrm>
            <a:off x="2116082" y="4355812"/>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Ellipse 5"/>
          <p:cNvSpPr/>
          <p:nvPr/>
        </p:nvSpPr>
        <p:spPr>
          <a:xfrm>
            <a:off x="4478363" y="5056224"/>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2126994" y="3059668"/>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 name="Ellipse 7"/>
          <p:cNvSpPr/>
          <p:nvPr/>
        </p:nvSpPr>
        <p:spPr>
          <a:xfrm>
            <a:off x="3275856" y="2267580"/>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 name="Ellipse 8"/>
          <p:cNvSpPr/>
          <p:nvPr/>
        </p:nvSpPr>
        <p:spPr>
          <a:xfrm>
            <a:off x="1196564" y="3707740"/>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Ellipse 10"/>
          <p:cNvSpPr/>
          <p:nvPr/>
        </p:nvSpPr>
        <p:spPr>
          <a:xfrm>
            <a:off x="3275856" y="3707262"/>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2" name="Ellipse 11"/>
          <p:cNvSpPr/>
          <p:nvPr/>
        </p:nvSpPr>
        <p:spPr>
          <a:xfrm>
            <a:off x="3281312" y="5037791"/>
            <a:ext cx="133104"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3" name="Ellipse 12"/>
          <p:cNvSpPr/>
          <p:nvPr/>
        </p:nvSpPr>
        <p:spPr>
          <a:xfrm>
            <a:off x="5724128" y="30596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5724128" y="435581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4478363" y="2247159"/>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4452538" y="3707740"/>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6732240" y="3707262"/>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6948264" y="3595082"/>
            <a:ext cx="705193" cy="369332"/>
          </a:xfrm>
          <a:prstGeom prst="rect">
            <a:avLst/>
          </a:prstGeom>
          <a:noFill/>
        </p:spPr>
        <p:txBody>
          <a:bodyPr wrap="none" rtlCol="0">
            <a:spAutoFit/>
          </a:bodyPr>
          <a:lstStyle/>
          <a:p>
            <a:r>
              <a:rPr lang="de-DE" dirty="0"/>
              <a:t>Harry</a:t>
            </a:r>
          </a:p>
        </p:txBody>
      </p:sp>
      <p:sp>
        <p:nvSpPr>
          <p:cNvPr id="21" name="Rechteck 20"/>
          <p:cNvSpPr/>
          <p:nvPr/>
        </p:nvSpPr>
        <p:spPr>
          <a:xfrm>
            <a:off x="1110830" y="3964414"/>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2" name="Rechteck 21"/>
          <p:cNvSpPr/>
          <p:nvPr/>
        </p:nvSpPr>
        <p:spPr>
          <a:xfrm>
            <a:off x="2041260" y="3275692"/>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3" name="Rechteck 22"/>
          <p:cNvSpPr/>
          <p:nvPr/>
        </p:nvSpPr>
        <p:spPr>
          <a:xfrm>
            <a:off x="2041260" y="4571836"/>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4" name="Rechteck 23"/>
          <p:cNvSpPr/>
          <p:nvPr/>
        </p:nvSpPr>
        <p:spPr>
          <a:xfrm>
            <a:off x="3190122" y="2483604"/>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5" name="Rechteck 24"/>
          <p:cNvSpPr/>
          <p:nvPr/>
        </p:nvSpPr>
        <p:spPr>
          <a:xfrm>
            <a:off x="3190122" y="3924269"/>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6" name="Rechteck 25"/>
          <p:cNvSpPr/>
          <p:nvPr/>
        </p:nvSpPr>
        <p:spPr>
          <a:xfrm>
            <a:off x="3191191" y="5291916"/>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8" name="Rechteck 27"/>
          <p:cNvSpPr/>
          <p:nvPr/>
        </p:nvSpPr>
        <p:spPr>
          <a:xfrm>
            <a:off x="4361348" y="3924269"/>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6641050" y="4067780"/>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4019594" y="3334311"/>
            <a:ext cx="998991" cy="369332"/>
          </a:xfrm>
          <a:prstGeom prst="rect">
            <a:avLst/>
          </a:prstGeom>
          <a:noFill/>
        </p:spPr>
        <p:txBody>
          <a:bodyPr wrap="none" rtlCol="0">
            <a:spAutoFit/>
          </a:bodyPr>
          <a:lstStyle/>
          <a:p>
            <a:r>
              <a:rPr lang="de-DE" dirty="0"/>
              <a:t>Hermine</a:t>
            </a:r>
          </a:p>
        </p:txBody>
      </p:sp>
      <p:sp>
        <p:nvSpPr>
          <p:cNvPr id="37" name="Rechteck 36"/>
          <p:cNvSpPr/>
          <p:nvPr/>
        </p:nvSpPr>
        <p:spPr>
          <a:xfrm>
            <a:off x="4361348" y="4067780"/>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5638394" y="3275692"/>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p:cNvSpPr/>
          <p:nvPr/>
        </p:nvSpPr>
        <p:spPr>
          <a:xfrm>
            <a:off x="5638394" y="3419203"/>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5638394" y="457449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5638394" y="4718001"/>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4387173" y="2478701"/>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392629" y="5291916"/>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4392629" y="5435427"/>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3563888" y="3926923"/>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p:cNvSpPr/>
          <p:nvPr/>
        </p:nvSpPr>
        <p:spPr>
          <a:xfrm>
            <a:off x="3563888" y="2484926"/>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3563888" y="5291916"/>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6645375" y="3929894"/>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2411760" y="3282628"/>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p:cNvSpPr/>
          <p:nvPr/>
        </p:nvSpPr>
        <p:spPr>
          <a:xfrm>
            <a:off x="2411760" y="4581193"/>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4183929" y="1871445"/>
            <a:ext cx="803425" cy="369332"/>
          </a:xfrm>
          <a:prstGeom prst="rect">
            <a:avLst/>
          </a:prstGeom>
          <a:noFill/>
        </p:spPr>
        <p:txBody>
          <a:bodyPr wrap="none" rtlCol="0">
            <a:spAutoFit/>
          </a:bodyPr>
          <a:lstStyle/>
          <a:p>
            <a:r>
              <a:rPr lang="de-DE" dirty="0" err="1"/>
              <a:t>Hagrid</a:t>
            </a:r>
            <a:endParaRPr lang="de-DE" dirty="0"/>
          </a:p>
        </p:txBody>
      </p:sp>
      <p:sp>
        <p:nvSpPr>
          <p:cNvPr id="53" name="Rechteck 52"/>
          <p:cNvSpPr/>
          <p:nvPr/>
        </p:nvSpPr>
        <p:spPr>
          <a:xfrm>
            <a:off x="4381831" y="2774612"/>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4387173" y="2631101"/>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1173778" y="5867980"/>
            <a:ext cx="6915035" cy="369332"/>
          </a:xfrm>
          <a:prstGeom prst="rect">
            <a:avLst/>
          </a:prstGeom>
          <a:noFill/>
        </p:spPr>
        <p:txBody>
          <a:bodyPr wrap="none" rtlCol="0">
            <a:spAutoFit/>
          </a:bodyPr>
          <a:lstStyle/>
          <a:p>
            <a:r>
              <a:rPr lang="de-DE" dirty="0" err="1"/>
              <a:t>Hagrid</a:t>
            </a:r>
            <a:r>
              <a:rPr lang="de-DE" dirty="0"/>
              <a:t> erfüllt </a:t>
            </a:r>
            <a:r>
              <a:rPr lang="de-DE" b="1" dirty="0"/>
              <a:t>Proof </a:t>
            </a:r>
            <a:r>
              <a:rPr lang="de-DE" b="1" dirty="0" err="1"/>
              <a:t>of</a:t>
            </a:r>
            <a:r>
              <a:rPr lang="de-DE" b="1" dirty="0"/>
              <a:t> Work </a:t>
            </a:r>
            <a:r>
              <a:rPr lang="de-DE" dirty="0"/>
              <a:t>mit einem Block der auf Hermines aufbaut.</a:t>
            </a:r>
          </a:p>
        </p:txBody>
      </p:sp>
      <p:sp>
        <p:nvSpPr>
          <p:cNvPr id="49" name="Ellipse 48"/>
          <p:cNvSpPr/>
          <p:nvPr/>
        </p:nvSpPr>
        <p:spPr>
          <a:xfrm>
            <a:off x="6721328" y="147549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5" name="Textfeld 54"/>
          <p:cNvSpPr txBox="1"/>
          <p:nvPr/>
        </p:nvSpPr>
        <p:spPr>
          <a:xfrm>
            <a:off x="6972444" y="1362834"/>
            <a:ext cx="856645" cy="369332"/>
          </a:xfrm>
          <a:prstGeom prst="rect">
            <a:avLst/>
          </a:prstGeom>
          <a:noFill/>
        </p:spPr>
        <p:txBody>
          <a:bodyPr wrap="none" rtlCol="0">
            <a:spAutoFit/>
          </a:bodyPr>
          <a:lstStyle/>
          <a:p>
            <a:r>
              <a:rPr lang="de-DE" dirty="0"/>
              <a:t>Knoten</a:t>
            </a:r>
          </a:p>
        </p:txBody>
      </p:sp>
      <p:sp>
        <p:nvSpPr>
          <p:cNvPr id="56" name="Rechteck 55"/>
          <p:cNvSpPr/>
          <p:nvPr/>
        </p:nvSpPr>
        <p:spPr>
          <a:xfrm>
            <a:off x="6632780" y="1907540"/>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7" name="Textfeld 56"/>
          <p:cNvSpPr txBox="1"/>
          <p:nvPr/>
        </p:nvSpPr>
        <p:spPr>
          <a:xfrm>
            <a:off x="7057564" y="1776948"/>
            <a:ext cx="1714124" cy="369332"/>
          </a:xfrm>
          <a:prstGeom prst="rect">
            <a:avLst/>
          </a:prstGeom>
          <a:noFill/>
        </p:spPr>
        <p:txBody>
          <a:bodyPr wrap="none" rtlCol="0">
            <a:spAutoFit/>
          </a:bodyPr>
          <a:lstStyle/>
          <a:p>
            <a:r>
              <a:rPr lang="de-DE" dirty="0"/>
              <a:t>Block ohne </a:t>
            </a:r>
            <a:r>
              <a:rPr lang="de-DE" dirty="0" err="1"/>
              <a:t>PoW</a:t>
            </a:r>
            <a:endParaRPr lang="de-DE" dirty="0"/>
          </a:p>
        </p:txBody>
      </p:sp>
      <p:sp>
        <p:nvSpPr>
          <p:cNvPr id="58" name="Rechteck 57"/>
          <p:cNvSpPr/>
          <p:nvPr/>
        </p:nvSpPr>
        <p:spPr>
          <a:xfrm>
            <a:off x="6635594" y="2215897"/>
            <a:ext cx="315484" cy="103366"/>
          </a:xfrm>
          <a:prstGeom prst="rect">
            <a:avLst/>
          </a:prstGeom>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9" name="Textfeld 58"/>
          <p:cNvSpPr txBox="1"/>
          <p:nvPr/>
        </p:nvSpPr>
        <p:spPr>
          <a:xfrm>
            <a:off x="7074381" y="2082914"/>
            <a:ext cx="1547411" cy="369332"/>
          </a:xfrm>
          <a:prstGeom prst="rect">
            <a:avLst/>
          </a:prstGeom>
          <a:noFill/>
        </p:spPr>
        <p:txBody>
          <a:bodyPr wrap="none" rtlCol="0">
            <a:spAutoFit/>
          </a:bodyPr>
          <a:lstStyle/>
          <a:p>
            <a:r>
              <a:rPr lang="de-DE" dirty="0"/>
              <a:t>Block mit </a:t>
            </a:r>
            <a:r>
              <a:rPr lang="de-DE" dirty="0" err="1"/>
              <a:t>PoW</a:t>
            </a:r>
            <a:endParaRPr lang="de-DE" dirty="0"/>
          </a:p>
        </p:txBody>
      </p:sp>
      <p:sp>
        <p:nvSpPr>
          <p:cNvPr id="60" name="Textfeld 59"/>
          <p:cNvSpPr txBox="1"/>
          <p:nvPr/>
        </p:nvSpPr>
        <p:spPr>
          <a:xfrm>
            <a:off x="258504" y="3594604"/>
            <a:ext cx="731034" cy="369332"/>
          </a:xfrm>
          <a:prstGeom prst="rect">
            <a:avLst/>
          </a:prstGeom>
          <a:noFill/>
        </p:spPr>
        <p:txBody>
          <a:bodyPr wrap="none" rtlCol="0">
            <a:spAutoFit/>
          </a:bodyPr>
          <a:lstStyle/>
          <a:p>
            <a:r>
              <a:rPr lang="de-DE" dirty="0"/>
              <a:t>Draco</a:t>
            </a:r>
          </a:p>
        </p:txBody>
      </p:sp>
      <p:sp>
        <p:nvSpPr>
          <p:cNvPr id="61" name="Ellipse 60"/>
          <p:cNvSpPr/>
          <p:nvPr/>
        </p:nvSpPr>
        <p:spPr>
          <a:xfrm>
            <a:off x="3937654" y="131984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62" name="Rechteck 61"/>
          <p:cNvSpPr/>
          <p:nvPr/>
        </p:nvSpPr>
        <p:spPr>
          <a:xfrm>
            <a:off x="3851920" y="1567825"/>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63" name="Textfeld 62"/>
          <p:cNvSpPr txBox="1"/>
          <p:nvPr/>
        </p:nvSpPr>
        <p:spPr>
          <a:xfrm>
            <a:off x="3850039" y="1713582"/>
            <a:ext cx="343364" cy="369332"/>
          </a:xfrm>
          <a:prstGeom prst="rect">
            <a:avLst/>
          </a:prstGeom>
          <a:noFill/>
        </p:spPr>
        <p:txBody>
          <a:bodyPr wrap="none" rtlCol="0">
            <a:spAutoFit/>
          </a:bodyPr>
          <a:lstStyle/>
          <a:p>
            <a:r>
              <a:rPr lang="de-DE" dirty="0"/>
              <a:t>…</a:t>
            </a:r>
          </a:p>
        </p:txBody>
      </p:sp>
      <p:cxnSp>
        <p:nvCxnSpPr>
          <p:cNvPr id="64" name="Gerade Verbindung mit Pfeil 63"/>
          <p:cNvCxnSpPr/>
          <p:nvPr/>
        </p:nvCxnSpPr>
        <p:spPr>
          <a:xfrm flipV="1">
            <a:off x="3131840" y="1463858"/>
            <a:ext cx="648072" cy="116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feld 64"/>
          <p:cNvSpPr txBox="1"/>
          <p:nvPr/>
        </p:nvSpPr>
        <p:spPr>
          <a:xfrm>
            <a:off x="604172" y="1304464"/>
            <a:ext cx="2463047" cy="369332"/>
          </a:xfrm>
          <a:prstGeom prst="rect">
            <a:avLst/>
          </a:prstGeom>
          <a:noFill/>
        </p:spPr>
        <p:txBody>
          <a:bodyPr wrap="none" rtlCol="0">
            <a:spAutoFit/>
          </a:bodyPr>
          <a:lstStyle/>
          <a:p>
            <a:r>
              <a:rPr lang="de-DE" dirty="0"/>
              <a:t>Weit entfernte Zauberer</a:t>
            </a:r>
          </a:p>
        </p:txBody>
      </p:sp>
    </p:spTree>
    <p:extLst>
      <p:ext uri="{BB962C8B-B14F-4D97-AF65-F5344CB8AC3E}">
        <p14:creationId xmlns:p14="http://schemas.microsoft.com/office/powerpoint/2010/main" val="1908064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06266" y="216092"/>
            <a:ext cx="7354899" cy="584775"/>
          </a:xfrm>
          <a:prstGeom prst="rect">
            <a:avLst/>
          </a:prstGeom>
          <a:noFill/>
        </p:spPr>
        <p:txBody>
          <a:bodyPr wrap="none" rtlCol="0">
            <a:spAutoFit/>
          </a:bodyPr>
          <a:lstStyle/>
          <a:p>
            <a:r>
              <a:rPr lang="de-DE" sz="3200" dirty="0"/>
              <a:t>Kann Draco schummeln? Neubetrachtung</a:t>
            </a:r>
          </a:p>
        </p:txBody>
      </p:sp>
      <p:sp>
        <p:nvSpPr>
          <p:cNvPr id="5" name="Ellipse 4"/>
          <p:cNvSpPr/>
          <p:nvPr/>
        </p:nvSpPr>
        <p:spPr>
          <a:xfrm>
            <a:off x="2116082" y="4392116"/>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6" name="Ellipse 5"/>
          <p:cNvSpPr/>
          <p:nvPr/>
        </p:nvSpPr>
        <p:spPr>
          <a:xfrm>
            <a:off x="4478363" y="5092528"/>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2126994" y="3095972"/>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 name="Ellipse 7"/>
          <p:cNvSpPr/>
          <p:nvPr/>
        </p:nvSpPr>
        <p:spPr>
          <a:xfrm>
            <a:off x="3275856" y="230388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1196564" y="3744044"/>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Ellipse 10"/>
          <p:cNvSpPr/>
          <p:nvPr/>
        </p:nvSpPr>
        <p:spPr>
          <a:xfrm>
            <a:off x="3275856" y="374356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3281312" y="5074095"/>
            <a:ext cx="133104"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3" name="Ellipse 12"/>
          <p:cNvSpPr/>
          <p:nvPr/>
        </p:nvSpPr>
        <p:spPr>
          <a:xfrm>
            <a:off x="5724128" y="309597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5724128" y="43921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4478363" y="228346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4452538" y="3744044"/>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6732240" y="3743566"/>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6948264" y="3631386"/>
            <a:ext cx="705193" cy="369332"/>
          </a:xfrm>
          <a:prstGeom prst="rect">
            <a:avLst/>
          </a:prstGeom>
          <a:noFill/>
        </p:spPr>
        <p:txBody>
          <a:bodyPr wrap="none" rtlCol="0">
            <a:spAutoFit/>
          </a:bodyPr>
          <a:lstStyle/>
          <a:p>
            <a:r>
              <a:rPr lang="de-DE" dirty="0"/>
              <a:t>Harry</a:t>
            </a:r>
          </a:p>
        </p:txBody>
      </p:sp>
      <p:sp>
        <p:nvSpPr>
          <p:cNvPr id="21" name="Rechteck 20"/>
          <p:cNvSpPr/>
          <p:nvPr/>
        </p:nvSpPr>
        <p:spPr>
          <a:xfrm>
            <a:off x="1110830" y="4000718"/>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2" name="Rechteck 21"/>
          <p:cNvSpPr/>
          <p:nvPr/>
        </p:nvSpPr>
        <p:spPr>
          <a:xfrm>
            <a:off x="2041260" y="3311996"/>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3" name="Rechteck 22"/>
          <p:cNvSpPr/>
          <p:nvPr/>
        </p:nvSpPr>
        <p:spPr>
          <a:xfrm>
            <a:off x="2041260" y="4608140"/>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6" name="Rechteck 25"/>
          <p:cNvSpPr/>
          <p:nvPr/>
        </p:nvSpPr>
        <p:spPr>
          <a:xfrm>
            <a:off x="3191191" y="5328220"/>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2" name="Rechteck 31"/>
          <p:cNvSpPr/>
          <p:nvPr/>
        </p:nvSpPr>
        <p:spPr>
          <a:xfrm>
            <a:off x="6641050" y="4104084"/>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4019594" y="3370615"/>
            <a:ext cx="998991" cy="369332"/>
          </a:xfrm>
          <a:prstGeom prst="rect">
            <a:avLst/>
          </a:prstGeom>
          <a:noFill/>
        </p:spPr>
        <p:txBody>
          <a:bodyPr wrap="none" rtlCol="0">
            <a:spAutoFit/>
          </a:bodyPr>
          <a:lstStyle/>
          <a:p>
            <a:r>
              <a:rPr lang="de-DE" dirty="0"/>
              <a:t>Hermine</a:t>
            </a:r>
          </a:p>
        </p:txBody>
      </p:sp>
      <p:sp>
        <p:nvSpPr>
          <p:cNvPr id="40" name="Rechteck 39"/>
          <p:cNvSpPr/>
          <p:nvPr/>
        </p:nvSpPr>
        <p:spPr>
          <a:xfrm>
            <a:off x="5638394" y="4610794"/>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5638394" y="4754305"/>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4387173" y="2515005"/>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392629" y="532822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4392629" y="5471731"/>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a:off x="3563888" y="532822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6645375" y="3966198"/>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a:off x="2411760" y="3318932"/>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p:cNvSpPr/>
          <p:nvPr/>
        </p:nvSpPr>
        <p:spPr>
          <a:xfrm>
            <a:off x="2411760" y="4617497"/>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4183929" y="1907749"/>
            <a:ext cx="803425" cy="369332"/>
          </a:xfrm>
          <a:prstGeom prst="rect">
            <a:avLst/>
          </a:prstGeom>
          <a:noFill/>
        </p:spPr>
        <p:txBody>
          <a:bodyPr wrap="none" rtlCol="0">
            <a:spAutoFit/>
          </a:bodyPr>
          <a:lstStyle/>
          <a:p>
            <a:r>
              <a:rPr lang="de-DE" dirty="0" err="1"/>
              <a:t>Hagrid</a:t>
            </a:r>
            <a:endParaRPr lang="de-DE" dirty="0"/>
          </a:p>
        </p:txBody>
      </p:sp>
      <p:sp>
        <p:nvSpPr>
          <p:cNvPr id="53" name="Rechteck 52"/>
          <p:cNvSpPr/>
          <p:nvPr/>
        </p:nvSpPr>
        <p:spPr>
          <a:xfrm>
            <a:off x="4381831" y="2810916"/>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4387173" y="2667405"/>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813455" y="5805264"/>
            <a:ext cx="7502678" cy="646331"/>
          </a:xfrm>
          <a:prstGeom prst="rect">
            <a:avLst/>
          </a:prstGeom>
          <a:noFill/>
        </p:spPr>
        <p:txBody>
          <a:bodyPr wrap="square" rtlCol="0">
            <a:spAutoFit/>
          </a:bodyPr>
          <a:lstStyle/>
          <a:p>
            <a:r>
              <a:rPr lang="de-DE" dirty="0" err="1"/>
              <a:t>Snape</a:t>
            </a:r>
            <a:r>
              <a:rPr lang="de-DE" dirty="0"/>
              <a:t> und </a:t>
            </a:r>
            <a:r>
              <a:rPr lang="de-DE" dirty="0" err="1"/>
              <a:t>Lestrange</a:t>
            </a:r>
            <a:r>
              <a:rPr lang="de-DE" dirty="0"/>
              <a:t> erkennen längere Kette an und arbeiten nun an der Version in der Harry gewonnen hat.</a:t>
            </a:r>
          </a:p>
        </p:txBody>
      </p:sp>
      <p:sp>
        <p:nvSpPr>
          <p:cNvPr id="49" name="Rechteck 48"/>
          <p:cNvSpPr/>
          <p:nvPr/>
        </p:nvSpPr>
        <p:spPr>
          <a:xfrm>
            <a:off x="4361347" y="3960573"/>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p:cNvSpPr/>
          <p:nvPr/>
        </p:nvSpPr>
        <p:spPr>
          <a:xfrm>
            <a:off x="4356005" y="4256484"/>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4361347" y="4112973"/>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5638394" y="3318932"/>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p:cNvSpPr/>
          <p:nvPr/>
        </p:nvSpPr>
        <p:spPr>
          <a:xfrm>
            <a:off x="5633052" y="3614843"/>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p:cNvSpPr/>
          <p:nvPr/>
        </p:nvSpPr>
        <p:spPr>
          <a:xfrm>
            <a:off x="5638394" y="3471332"/>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a:off x="3191191" y="2516815"/>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p:nvSpPr>
        <p:spPr>
          <a:xfrm>
            <a:off x="3185849" y="2812726"/>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p:cNvSpPr/>
          <p:nvPr/>
        </p:nvSpPr>
        <p:spPr>
          <a:xfrm>
            <a:off x="3191191" y="2669215"/>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p:cNvSpPr/>
          <p:nvPr/>
        </p:nvSpPr>
        <p:spPr>
          <a:xfrm>
            <a:off x="3185849" y="3966198"/>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p:cNvSpPr/>
          <p:nvPr/>
        </p:nvSpPr>
        <p:spPr>
          <a:xfrm>
            <a:off x="3180507" y="4262109"/>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3185849" y="4118598"/>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2939782" y="1886390"/>
            <a:ext cx="760144" cy="369332"/>
          </a:xfrm>
          <a:prstGeom prst="rect">
            <a:avLst/>
          </a:prstGeom>
          <a:noFill/>
        </p:spPr>
        <p:txBody>
          <a:bodyPr wrap="none" rtlCol="0">
            <a:spAutoFit/>
          </a:bodyPr>
          <a:lstStyle/>
          <a:p>
            <a:r>
              <a:rPr lang="de-DE" dirty="0" err="1"/>
              <a:t>Snape</a:t>
            </a:r>
            <a:endParaRPr lang="de-DE" dirty="0"/>
          </a:p>
        </p:txBody>
      </p:sp>
      <p:sp>
        <p:nvSpPr>
          <p:cNvPr id="10" name="Textfeld 9"/>
          <p:cNvSpPr txBox="1"/>
          <p:nvPr/>
        </p:nvSpPr>
        <p:spPr>
          <a:xfrm>
            <a:off x="2797416" y="3348877"/>
            <a:ext cx="1092350" cy="369332"/>
          </a:xfrm>
          <a:prstGeom prst="rect">
            <a:avLst/>
          </a:prstGeom>
          <a:noFill/>
        </p:spPr>
        <p:txBody>
          <a:bodyPr wrap="none" rtlCol="0">
            <a:spAutoFit/>
          </a:bodyPr>
          <a:lstStyle/>
          <a:p>
            <a:r>
              <a:rPr lang="de-DE" dirty="0" err="1"/>
              <a:t>Lestrange</a:t>
            </a:r>
            <a:endParaRPr lang="de-DE" dirty="0"/>
          </a:p>
        </p:txBody>
      </p:sp>
      <p:sp>
        <p:nvSpPr>
          <p:cNvPr id="66" name="Ellipse 65"/>
          <p:cNvSpPr/>
          <p:nvPr/>
        </p:nvSpPr>
        <p:spPr>
          <a:xfrm>
            <a:off x="6721328" y="151179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67" name="Textfeld 66"/>
          <p:cNvSpPr txBox="1"/>
          <p:nvPr/>
        </p:nvSpPr>
        <p:spPr>
          <a:xfrm>
            <a:off x="6972444" y="1399138"/>
            <a:ext cx="856645" cy="369332"/>
          </a:xfrm>
          <a:prstGeom prst="rect">
            <a:avLst/>
          </a:prstGeom>
          <a:noFill/>
        </p:spPr>
        <p:txBody>
          <a:bodyPr wrap="none" rtlCol="0">
            <a:spAutoFit/>
          </a:bodyPr>
          <a:lstStyle/>
          <a:p>
            <a:r>
              <a:rPr lang="de-DE" dirty="0"/>
              <a:t>Knoten</a:t>
            </a:r>
          </a:p>
        </p:txBody>
      </p:sp>
      <p:sp>
        <p:nvSpPr>
          <p:cNvPr id="68" name="Rechteck 67"/>
          <p:cNvSpPr/>
          <p:nvPr/>
        </p:nvSpPr>
        <p:spPr>
          <a:xfrm>
            <a:off x="6632780" y="1943844"/>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69" name="Textfeld 68"/>
          <p:cNvSpPr txBox="1"/>
          <p:nvPr/>
        </p:nvSpPr>
        <p:spPr>
          <a:xfrm>
            <a:off x="7057564" y="1813252"/>
            <a:ext cx="1714124" cy="369332"/>
          </a:xfrm>
          <a:prstGeom prst="rect">
            <a:avLst/>
          </a:prstGeom>
          <a:noFill/>
        </p:spPr>
        <p:txBody>
          <a:bodyPr wrap="none" rtlCol="0">
            <a:spAutoFit/>
          </a:bodyPr>
          <a:lstStyle/>
          <a:p>
            <a:r>
              <a:rPr lang="de-DE" dirty="0"/>
              <a:t>Block ohne </a:t>
            </a:r>
            <a:r>
              <a:rPr lang="de-DE" dirty="0" err="1"/>
              <a:t>PoW</a:t>
            </a:r>
            <a:endParaRPr lang="de-DE" dirty="0"/>
          </a:p>
        </p:txBody>
      </p:sp>
      <p:sp>
        <p:nvSpPr>
          <p:cNvPr id="70" name="Rechteck 69"/>
          <p:cNvSpPr/>
          <p:nvPr/>
        </p:nvSpPr>
        <p:spPr>
          <a:xfrm>
            <a:off x="6635594" y="2252201"/>
            <a:ext cx="315484" cy="103366"/>
          </a:xfrm>
          <a:prstGeom prst="rect">
            <a:avLst/>
          </a:prstGeom>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71" name="Textfeld 70"/>
          <p:cNvSpPr txBox="1"/>
          <p:nvPr/>
        </p:nvSpPr>
        <p:spPr>
          <a:xfrm>
            <a:off x="7074381" y="2119218"/>
            <a:ext cx="1547411" cy="369332"/>
          </a:xfrm>
          <a:prstGeom prst="rect">
            <a:avLst/>
          </a:prstGeom>
          <a:noFill/>
        </p:spPr>
        <p:txBody>
          <a:bodyPr wrap="none" rtlCol="0">
            <a:spAutoFit/>
          </a:bodyPr>
          <a:lstStyle/>
          <a:p>
            <a:r>
              <a:rPr lang="de-DE" dirty="0"/>
              <a:t>Block mit </a:t>
            </a:r>
            <a:r>
              <a:rPr lang="de-DE" dirty="0" err="1"/>
              <a:t>PoW</a:t>
            </a:r>
            <a:endParaRPr lang="de-DE" dirty="0"/>
          </a:p>
        </p:txBody>
      </p:sp>
      <p:sp>
        <p:nvSpPr>
          <p:cNvPr id="72" name="Textfeld 71"/>
          <p:cNvSpPr txBox="1"/>
          <p:nvPr/>
        </p:nvSpPr>
        <p:spPr>
          <a:xfrm>
            <a:off x="258504" y="3630908"/>
            <a:ext cx="731034" cy="369332"/>
          </a:xfrm>
          <a:prstGeom prst="rect">
            <a:avLst/>
          </a:prstGeom>
          <a:noFill/>
        </p:spPr>
        <p:txBody>
          <a:bodyPr wrap="none" rtlCol="0">
            <a:spAutoFit/>
          </a:bodyPr>
          <a:lstStyle/>
          <a:p>
            <a:r>
              <a:rPr lang="de-DE" dirty="0"/>
              <a:t>Draco</a:t>
            </a:r>
          </a:p>
        </p:txBody>
      </p:sp>
      <p:sp>
        <p:nvSpPr>
          <p:cNvPr id="73" name="Ellipse 72"/>
          <p:cNvSpPr/>
          <p:nvPr/>
        </p:nvSpPr>
        <p:spPr>
          <a:xfrm>
            <a:off x="3937654" y="135614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74" name="Rechteck 73"/>
          <p:cNvSpPr/>
          <p:nvPr/>
        </p:nvSpPr>
        <p:spPr>
          <a:xfrm>
            <a:off x="3851920" y="1604129"/>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75" name="Textfeld 74"/>
          <p:cNvSpPr txBox="1"/>
          <p:nvPr/>
        </p:nvSpPr>
        <p:spPr>
          <a:xfrm>
            <a:off x="3850039" y="1749886"/>
            <a:ext cx="343364" cy="369332"/>
          </a:xfrm>
          <a:prstGeom prst="rect">
            <a:avLst/>
          </a:prstGeom>
          <a:noFill/>
        </p:spPr>
        <p:txBody>
          <a:bodyPr wrap="none" rtlCol="0">
            <a:spAutoFit/>
          </a:bodyPr>
          <a:lstStyle/>
          <a:p>
            <a:r>
              <a:rPr lang="de-DE" dirty="0"/>
              <a:t>…</a:t>
            </a:r>
          </a:p>
        </p:txBody>
      </p:sp>
      <p:cxnSp>
        <p:nvCxnSpPr>
          <p:cNvPr id="76" name="Gerade Verbindung mit Pfeil 75"/>
          <p:cNvCxnSpPr/>
          <p:nvPr/>
        </p:nvCxnSpPr>
        <p:spPr>
          <a:xfrm flipV="1">
            <a:off x="3131840" y="1500162"/>
            <a:ext cx="648072" cy="116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feld 76"/>
          <p:cNvSpPr txBox="1"/>
          <p:nvPr/>
        </p:nvSpPr>
        <p:spPr>
          <a:xfrm>
            <a:off x="604172" y="1340768"/>
            <a:ext cx="2463047" cy="369332"/>
          </a:xfrm>
          <a:prstGeom prst="rect">
            <a:avLst/>
          </a:prstGeom>
          <a:noFill/>
        </p:spPr>
        <p:txBody>
          <a:bodyPr wrap="none" rtlCol="0">
            <a:spAutoFit/>
          </a:bodyPr>
          <a:lstStyle/>
          <a:p>
            <a:r>
              <a:rPr lang="de-DE" dirty="0"/>
              <a:t>Weit entfernte Zauberer</a:t>
            </a:r>
          </a:p>
        </p:txBody>
      </p:sp>
    </p:spTree>
    <p:extLst>
      <p:ext uri="{BB962C8B-B14F-4D97-AF65-F5344CB8AC3E}">
        <p14:creationId xmlns:p14="http://schemas.microsoft.com/office/powerpoint/2010/main" val="464196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06266" y="252080"/>
            <a:ext cx="7354899" cy="584775"/>
          </a:xfrm>
          <a:prstGeom prst="rect">
            <a:avLst/>
          </a:prstGeom>
          <a:noFill/>
        </p:spPr>
        <p:txBody>
          <a:bodyPr wrap="none" rtlCol="0">
            <a:spAutoFit/>
          </a:bodyPr>
          <a:lstStyle/>
          <a:p>
            <a:r>
              <a:rPr lang="de-DE" sz="3200" dirty="0"/>
              <a:t>Kann Draco schummeln? Neubetrachtung</a:t>
            </a:r>
          </a:p>
        </p:txBody>
      </p:sp>
      <p:sp>
        <p:nvSpPr>
          <p:cNvPr id="8" name="Ellipse 7"/>
          <p:cNvSpPr/>
          <p:nvPr/>
        </p:nvSpPr>
        <p:spPr>
          <a:xfrm>
            <a:off x="3275856" y="222954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1196564" y="3669706"/>
            <a:ext cx="144016" cy="14401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Ellipse 10"/>
          <p:cNvSpPr/>
          <p:nvPr/>
        </p:nvSpPr>
        <p:spPr>
          <a:xfrm>
            <a:off x="3275856" y="366922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5724128" y="302163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4478363" y="220912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4452538" y="3669706"/>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6732240" y="3669228"/>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6948264" y="3557048"/>
            <a:ext cx="705193" cy="369332"/>
          </a:xfrm>
          <a:prstGeom prst="rect">
            <a:avLst/>
          </a:prstGeom>
          <a:noFill/>
        </p:spPr>
        <p:txBody>
          <a:bodyPr wrap="none" rtlCol="0">
            <a:spAutoFit/>
          </a:bodyPr>
          <a:lstStyle/>
          <a:p>
            <a:r>
              <a:rPr lang="de-DE" dirty="0"/>
              <a:t>Harry</a:t>
            </a:r>
          </a:p>
        </p:txBody>
      </p:sp>
      <p:sp>
        <p:nvSpPr>
          <p:cNvPr id="21" name="Rechteck 20"/>
          <p:cNvSpPr/>
          <p:nvPr/>
        </p:nvSpPr>
        <p:spPr>
          <a:xfrm>
            <a:off x="1110830" y="3926380"/>
            <a:ext cx="315484" cy="103366"/>
          </a:xfrm>
          <a:prstGeom prst="rect">
            <a:avLst/>
          </a:prstGeom>
          <a:solidFill>
            <a:srgbClr val="FF0000"/>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2" name="Rechteck 31"/>
          <p:cNvSpPr/>
          <p:nvPr/>
        </p:nvSpPr>
        <p:spPr>
          <a:xfrm>
            <a:off x="6645375" y="4214412"/>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4019594" y="3296277"/>
            <a:ext cx="998991" cy="369332"/>
          </a:xfrm>
          <a:prstGeom prst="rect">
            <a:avLst/>
          </a:prstGeom>
          <a:noFill/>
        </p:spPr>
        <p:txBody>
          <a:bodyPr wrap="none" rtlCol="0">
            <a:spAutoFit/>
          </a:bodyPr>
          <a:lstStyle/>
          <a:p>
            <a:r>
              <a:rPr lang="de-DE" dirty="0"/>
              <a:t>Hermine</a:t>
            </a:r>
          </a:p>
        </p:txBody>
      </p:sp>
      <p:sp>
        <p:nvSpPr>
          <p:cNvPr id="42" name="Rechteck 41"/>
          <p:cNvSpPr/>
          <p:nvPr/>
        </p:nvSpPr>
        <p:spPr>
          <a:xfrm>
            <a:off x="4387173" y="2440667"/>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6645375" y="389186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4183929" y="1833411"/>
            <a:ext cx="803425" cy="369332"/>
          </a:xfrm>
          <a:prstGeom prst="rect">
            <a:avLst/>
          </a:prstGeom>
          <a:noFill/>
        </p:spPr>
        <p:txBody>
          <a:bodyPr wrap="none" rtlCol="0">
            <a:spAutoFit/>
          </a:bodyPr>
          <a:lstStyle/>
          <a:p>
            <a:r>
              <a:rPr lang="de-DE" dirty="0" err="1"/>
              <a:t>Hagrid</a:t>
            </a:r>
            <a:endParaRPr lang="de-DE" dirty="0"/>
          </a:p>
        </p:txBody>
      </p:sp>
      <p:sp>
        <p:nvSpPr>
          <p:cNvPr id="53" name="Rechteck 52"/>
          <p:cNvSpPr/>
          <p:nvPr/>
        </p:nvSpPr>
        <p:spPr>
          <a:xfrm>
            <a:off x="4381831" y="2736578"/>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p:cNvSpPr/>
          <p:nvPr/>
        </p:nvSpPr>
        <p:spPr>
          <a:xfrm>
            <a:off x="4387173" y="2593067"/>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p:cNvSpPr txBox="1"/>
          <p:nvPr/>
        </p:nvSpPr>
        <p:spPr>
          <a:xfrm>
            <a:off x="2816317" y="6011996"/>
            <a:ext cx="3446512" cy="369332"/>
          </a:xfrm>
          <a:prstGeom prst="rect">
            <a:avLst/>
          </a:prstGeom>
          <a:noFill/>
        </p:spPr>
        <p:txBody>
          <a:bodyPr wrap="square" rtlCol="0">
            <a:spAutoFit/>
          </a:bodyPr>
          <a:lstStyle/>
          <a:p>
            <a:r>
              <a:rPr lang="de-DE" dirty="0"/>
              <a:t>Es sieht schlecht aus für Draco…</a:t>
            </a:r>
          </a:p>
        </p:txBody>
      </p:sp>
      <p:sp>
        <p:nvSpPr>
          <p:cNvPr id="49" name="Rechteck 48"/>
          <p:cNvSpPr/>
          <p:nvPr/>
        </p:nvSpPr>
        <p:spPr>
          <a:xfrm>
            <a:off x="4361347" y="3886235"/>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p:cNvSpPr/>
          <p:nvPr/>
        </p:nvSpPr>
        <p:spPr>
          <a:xfrm>
            <a:off x="4356005" y="4182146"/>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4361347" y="4038635"/>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5638394" y="3244594"/>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p:cNvSpPr/>
          <p:nvPr/>
        </p:nvSpPr>
        <p:spPr>
          <a:xfrm>
            <a:off x="5633052" y="3540505"/>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p:cNvSpPr/>
          <p:nvPr/>
        </p:nvSpPr>
        <p:spPr>
          <a:xfrm>
            <a:off x="5638394" y="3396994"/>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a:off x="3191191" y="2442477"/>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p:nvSpPr>
        <p:spPr>
          <a:xfrm>
            <a:off x="3185849" y="2738388"/>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p:cNvSpPr/>
          <p:nvPr/>
        </p:nvSpPr>
        <p:spPr>
          <a:xfrm>
            <a:off x="3191191" y="2594877"/>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p:cNvSpPr/>
          <p:nvPr/>
        </p:nvSpPr>
        <p:spPr>
          <a:xfrm>
            <a:off x="3185849" y="389186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p:cNvSpPr/>
          <p:nvPr/>
        </p:nvSpPr>
        <p:spPr>
          <a:xfrm>
            <a:off x="3180507" y="4187771"/>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3185849" y="404426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2939782" y="1812052"/>
            <a:ext cx="760144" cy="369332"/>
          </a:xfrm>
          <a:prstGeom prst="rect">
            <a:avLst/>
          </a:prstGeom>
          <a:noFill/>
        </p:spPr>
        <p:txBody>
          <a:bodyPr wrap="none" rtlCol="0">
            <a:spAutoFit/>
          </a:bodyPr>
          <a:lstStyle/>
          <a:p>
            <a:r>
              <a:rPr lang="de-DE" dirty="0" err="1"/>
              <a:t>Snape</a:t>
            </a:r>
            <a:endParaRPr lang="de-DE" dirty="0"/>
          </a:p>
        </p:txBody>
      </p:sp>
      <p:sp>
        <p:nvSpPr>
          <p:cNvPr id="10" name="Textfeld 9"/>
          <p:cNvSpPr txBox="1"/>
          <p:nvPr/>
        </p:nvSpPr>
        <p:spPr>
          <a:xfrm>
            <a:off x="2802758" y="3264011"/>
            <a:ext cx="1092350" cy="369332"/>
          </a:xfrm>
          <a:prstGeom prst="rect">
            <a:avLst/>
          </a:prstGeom>
          <a:noFill/>
        </p:spPr>
        <p:txBody>
          <a:bodyPr wrap="none" rtlCol="0">
            <a:spAutoFit/>
          </a:bodyPr>
          <a:lstStyle/>
          <a:p>
            <a:r>
              <a:rPr lang="de-DE" dirty="0" err="1"/>
              <a:t>Lestrange</a:t>
            </a:r>
            <a:endParaRPr lang="de-DE" dirty="0"/>
          </a:p>
        </p:txBody>
      </p:sp>
      <p:sp>
        <p:nvSpPr>
          <p:cNvPr id="66" name="Ellipse 65"/>
          <p:cNvSpPr/>
          <p:nvPr/>
        </p:nvSpPr>
        <p:spPr>
          <a:xfrm>
            <a:off x="2126994" y="302163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2041260" y="3244594"/>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2035918" y="3540505"/>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2041260" y="3396994"/>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p:cNvSpPr/>
          <p:nvPr/>
        </p:nvSpPr>
        <p:spPr>
          <a:xfrm>
            <a:off x="2126994" y="43177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2041260" y="4540738"/>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2035918" y="4836649"/>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2041260" y="4693138"/>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3271583" y="501819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a:off x="3185849" y="524115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p:cNvSpPr/>
          <p:nvPr/>
        </p:nvSpPr>
        <p:spPr>
          <a:xfrm>
            <a:off x="3180507" y="5537061"/>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a:xfrm>
            <a:off x="3185849" y="539355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p:cNvSpPr/>
          <p:nvPr/>
        </p:nvSpPr>
        <p:spPr>
          <a:xfrm>
            <a:off x="4447082" y="501819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p:cNvSpPr/>
          <p:nvPr/>
        </p:nvSpPr>
        <p:spPr>
          <a:xfrm>
            <a:off x="4361348" y="524115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p:cNvSpPr/>
          <p:nvPr/>
        </p:nvSpPr>
        <p:spPr>
          <a:xfrm>
            <a:off x="4356006" y="5537061"/>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p:cNvSpPr/>
          <p:nvPr/>
        </p:nvSpPr>
        <p:spPr>
          <a:xfrm>
            <a:off x="4361348" y="5393550"/>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p:cNvSpPr/>
          <p:nvPr/>
        </p:nvSpPr>
        <p:spPr>
          <a:xfrm>
            <a:off x="5718786" y="431777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p:cNvSpPr/>
          <p:nvPr/>
        </p:nvSpPr>
        <p:spPr>
          <a:xfrm>
            <a:off x="5633052" y="4540738"/>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p:cNvSpPr/>
          <p:nvPr/>
        </p:nvSpPr>
        <p:spPr>
          <a:xfrm>
            <a:off x="5627710" y="4836649"/>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p:cNvSpPr/>
          <p:nvPr/>
        </p:nvSpPr>
        <p:spPr>
          <a:xfrm>
            <a:off x="5633052" y="4693138"/>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Rechteck 85"/>
          <p:cNvSpPr/>
          <p:nvPr/>
        </p:nvSpPr>
        <p:spPr>
          <a:xfrm>
            <a:off x="6641050" y="4044982"/>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Ellipse 86"/>
          <p:cNvSpPr/>
          <p:nvPr/>
        </p:nvSpPr>
        <p:spPr>
          <a:xfrm>
            <a:off x="6721328" y="143745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88" name="Textfeld 87"/>
          <p:cNvSpPr txBox="1"/>
          <p:nvPr/>
        </p:nvSpPr>
        <p:spPr>
          <a:xfrm>
            <a:off x="6972444" y="1324800"/>
            <a:ext cx="856645" cy="369332"/>
          </a:xfrm>
          <a:prstGeom prst="rect">
            <a:avLst/>
          </a:prstGeom>
          <a:noFill/>
        </p:spPr>
        <p:txBody>
          <a:bodyPr wrap="none" rtlCol="0">
            <a:spAutoFit/>
          </a:bodyPr>
          <a:lstStyle/>
          <a:p>
            <a:r>
              <a:rPr lang="de-DE" dirty="0"/>
              <a:t>Knoten</a:t>
            </a:r>
          </a:p>
        </p:txBody>
      </p:sp>
      <p:sp>
        <p:nvSpPr>
          <p:cNvPr id="89" name="Rechteck 88"/>
          <p:cNvSpPr/>
          <p:nvPr/>
        </p:nvSpPr>
        <p:spPr>
          <a:xfrm>
            <a:off x="6632780" y="1869506"/>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90" name="Textfeld 89"/>
          <p:cNvSpPr txBox="1"/>
          <p:nvPr/>
        </p:nvSpPr>
        <p:spPr>
          <a:xfrm>
            <a:off x="7057564" y="1738914"/>
            <a:ext cx="1714124" cy="369332"/>
          </a:xfrm>
          <a:prstGeom prst="rect">
            <a:avLst/>
          </a:prstGeom>
          <a:noFill/>
        </p:spPr>
        <p:txBody>
          <a:bodyPr wrap="none" rtlCol="0">
            <a:spAutoFit/>
          </a:bodyPr>
          <a:lstStyle/>
          <a:p>
            <a:r>
              <a:rPr lang="de-DE" dirty="0"/>
              <a:t>Block ohne </a:t>
            </a:r>
            <a:r>
              <a:rPr lang="de-DE" dirty="0" err="1"/>
              <a:t>PoW</a:t>
            </a:r>
            <a:endParaRPr lang="de-DE" dirty="0"/>
          </a:p>
        </p:txBody>
      </p:sp>
      <p:sp>
        <p:nvSpPr>
          <p:cNvPr id="91" name="Rechteck 90"/>
          <p:cNvSpPr/>
          <p:nvPr/>
        </p:nvSpPr>
        <p:spPr>
          <a:xfrm>
            <a:off x="6635594" y="2177863"/>
            <a:ext cx="315484" cy="103366"/>
          </a:xfrm>
          <a:prstGeom prst="rect">
            <a:avLst/>
          </a:prstGeom>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92" name="Textfeld 91"/>
          <p:cNvSpPr txBox="1"/>
          <p:nvPr/>
        </p:nvSpPr>
        <p:spPr>
          <a:xfrm>
            <a:off x="7074381" y="2044880"/>
            <a:ext cx="1547411" cy="369332"/>
          </a:xfrm>
          <a:prstGeom prst="rect">
            <a:avLst/>
          </a:prstGeom>
          <a:noFill/>
        </p:spPr>
        <p:txBody>
          <a:bodyPr wrap="none" rtlCol="0">
            <a:spAutoFit/>
          </a:bodyPr>
          <a:lstStyle/>
          <a:p>
            <a:r>
              <a:rPr lang="de-DE" dirty="0"/>
              <a:t>Block mit </a:t>
            </a:r>
            <a:r>
              <a:rPr lang="de-DE" dirty="0" err="1"/>
              <a:t>PoW</a:t>
            </a:r>
            <a:endParaRPr lang="de-DE" dirty="0"/>
          </a:p>
        </p:txBody>
      </p:sp>
      <p:sp>
        <p:nvSpPr>
          <p:cNvPr id="93" name="Textfeld 92"/>
          <p:cNvSpPr txBox="1"/>
          <p:nvPr/>
        </p:nvSpPr>
        <p:spPr>
          <a:xfrm>
            <a:off x="258504" y="3556570"/>
            <a:ext cx="731034" cy="369332"/>
          </a:xfrm>
          <a:prstGeom prst="rect">
            <a:avLst/>
          </a:prstGeom>
          <a:noFill/>
        </p:spPr>
        <p:txBody>
          <a:bodyPr wrap="none" rtlCol="0">
            <a:spAutoFit/>
          </a:bodyPr>
          <a:lstStyle/>
          <a:p>
            <a:r>
              <a:rPr lang="de-DE" dirty="0"/>
              <a:t>Draco</a:t>
            </a:r>
          </a:p>
        </p:txBody>
      </p:sp>
      <p:sp>
        <p:nvSpPr>
          <p:cNvPr id="94" name="Ellipse 93"/>
          <p:cNvSpPr/>
          <p:nvPr/>
        </p:nvSpPr>
        <p:spPr>
          <a:xfrm>
            <a:off x="3937654" y="128180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95" name="Rechteck 94"/>
          <p:cNvSpPr/>
          <p:nvPr/>
        </p:nvSpPr>
        <p:spPr>
          <a:xfrm>
            <a:off x="3851920" y="1529791"/>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96" name="Textfeld 95"/>
          <p:cNvSpPr txBox="1"/>
          <p:nvPr/>
        </p:nvSpPr>
        <p:spPr>
          <a:xfrm>
            <a:off x="3850039" y="1675548"/>
            <a:ext cx="343364" cy="369332"/>
          </a:xfrm>
          <a:prstGeom prst="rect">
            <a:avLst/>
          </a:prstGeom>
          <a:noFill/>
        </p:spPr>
        <p:txBody>
          <a:bodyPr wrap="none" rtlCol="0">
            <a:spAutoFit/>
          </a:bodyPr>
          <a:lstStyle/>
          <a:p>
            <a:r>
              <a:rPr lang="de-DE" dirty="0"/>
              <a:t>…</a:t>
            </a:r>
          </a:p>
        </p:txBody>
      </p:sp>
      <p:cxnSp>
        <p:nvCxnSpPr>
          <p:cNvPr id="97" name="Gerade Verbindung mit Pfeil 96"/>
          <p:cNvCxnSpPr/>
          <p:nvPr/>
        </p:nvCxnSpPr>
        <p:spPr>
          <a:xfrm flipV="1">
            <a:off x="3131840" y="1425824"/>
            <a:ext cx="648072" cy="116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feld 97"/>
          <p:cNvSpPr txBox="1"/>
          <p:nvPr/>
        </p:nvSpPr>
        <p:spPr>
          <a:xfrm>
            <a:off x="604172" y="1266430"/>
            <a:ext cx="2463047" cy="369332"/>
          </a:xfrm>
          <a:prstGeom prst="rect">
            <a:avLst/>
          </a:prstGeom>
          <a:noFill/>
        </p:spPr>
        <p:txBody>
          <a:bodyPr wrap="none" rtlCol="0">
            <a:spAutoFit/>
          </a:bodyPr>
          <a:lstStyle/>
          <a:p>
            <a:r>
              <a:rPr lang="de-DE" dirty="0"/>
              <a:t>Weit entfernte Zauberer</a:t>
            </a:r>
          </a:p>
        </p:txBody>
      </p:sp>
    </p:spTree>
    <p:extLst>
      <p:ext uri="{BB962C8B-B14F-4D97-AF65-F5344CB8AC3E}">
        <p14:creationId xmlns:p14="http://schemas.microsoft.com/office/powerpoint/2010/main" val="2084675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348066" y="228142"/>
            <a:ext cx="7354899" cy="584775"/>
          </a:xfrm>
          <a:prstGeom prst="rect">
            <a:avLst/>
          </a:prstGeom>
          <a:noFill/>
        </p:spPr>
        <p:txBody>
          <a:bodyPr wrap="none" rtlCol="0">
            <a:spAutoFit/>
          </a:bodyPr>
          <a:lstStyle/>
          <a:p>
            <a:r>
              <a:rPr lang="de-DE" sz="3200" dirty="0"/>
              <a:t>Kann Draco schummeln? Neubetrachtung</a:t>
            </a:r>
          </a:p>
        </p:txBody>
      </p:sp>
      <p:sp>
        <p:nvSpPr>
          <p:cNvPr id="65" name="Textfeld 64"/>
          <p:cNvSpPr txBox="1"/>
          <p:nvPr/>
        </p:nvSpPr>
        <p:spPr>
          <a:xfrm>
            <a:off x="107504" y="1643677"/>
            <a:ext cx="1430007" cy="369332"/>
          </a:xfrm>
          <a:prstGeom prst="rect">
            <a:avLst/>
          </a:prstGeom>
          <a:noFill/>
        </p:spPr>
        <p:txBody>
          <a:bodyPr wrap="none" rtlCol="0">
            <a:spAutoFit/>
          </a:bodyPr>
          <a:lstStyle/>
          <a:p>
            <a:r>
              <a:rPr lang="de-DE" dirty="0"/>
              <a:t>Dracos Kette:</a:t>
            </a:r>
          </a:p>
        </p:txBody>
      </p:sp>
      <p:sp>
        <p:nvSpPr>
          <p:cNvPr id="36" name="Rechteck 35"/>
          <p:cNvSpPr/>
          <p:nvPr/>
        </p:nvSpPr>
        <p:spPr>
          <a:xfrm>
            <a:off x="582968" y="3819398"/>
            <a:ext cx="961098"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D</a:t>
            </a:r>
          </a:p>
        </p:txBody>
      </p:sp>
      <p:sp>
        <p:nvSpPr>
          <p:cNvPr id="37" name="Rechteck 36"/>
          <p:cNvSpPr/>
          <p:nvPr/>
        </p:nvSpPr>
        <p:spPr>
          <a:xfrm>
            <a:off x="591264" y="4395462"/>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E</a:t>
            </a:r>
          </a:p>
        </p:txBody>
      </p:sp>
      <p:sp>
        <p:nvSpPr>
          <p:cNvPr id="39" name="Rechteck 38"/>
          <p:cNvSpPr/>
          <p:nvPr/>
        </p:nvSpPr>
        <p:spPr>
          <a:xfrm>
            <a:off x="591264" y="4971526"/>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F</a:t>
            </a:r>
          </a:p>
        </p:txBody>
      </p:sp>
      <p:cxnSp>
        <p:nvCxnSpPr>
          <p:cNvPr id="40" name="Gerade Verbindung mit Pfeil 39"/>
          <p:cNvCxnSpPr>
            <a:stCxn id="36" idx="2"/>
            <a:endCxn id="37" idx="0"/>
          </p:cNvCxnSpPr>
          <p:nvPr/>
        </p:nvCxnSpPr>
        <p:spPr>
          <a:xfrm>
            <a:off x="1063517" y="4107430"/>
            <a:ext cx="372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Gerade Verbindung mit Pfeil 41"/>
          <p:cNvCxnSpPr>
            <a:stCxn id="37" idx="2"/>
            <a:endCxn id="39" idx="0"/>
          </p:cNvCxnSpPr>
          <p:nvPr/>
        </p:nvCxnSpPr>
        <p:spPr>
          <a:xfrm>
            <a:off x="1067243" y="4683494"/>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Rechteck 42"/>
          <p:cNvSpPr/>
          <p:nvPr/>
        </p:nvSpPr>
        <p:spPr>
          <a:xfrm>
            <a:off x="582968" y="2091206"/>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A</a:t>
            </a:r>
          </a:p>
        </p:txBody>
      </p:sp>
      <p:sp>
        <p:nvSpPr>
          <p:cNvPr id="44" name="Rechteck 43"/>
          <p:cNvSpPr/>
          <p:nvPr/>
        </p:nvSpPr>
        <p:spPr>
          <a:xfrm>
            <a:off x="582968" y="2684121"/>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B</a:t>
            </a:r>
          </a:p>
        </p:txBody>
      </p:sp>
      <p:sp>
        <p:nvSpPr>
          <p:cNvPr id="45" name="Rechteck 44"/>
          <p:cNvSpPr/>
          <p:nvPr/>
        </p:nvSpPr>
        <p:spPr>
          <a:xfrm>
            <a:off x="582968" y="3260185"/>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C</a:t>
            </a:r>
          </a:p>
        </p:txBody>
      </p:sp>
      <p:cxnSp>
        <p:nvCxnSpPr>
          <p:cNvPr id="46" name="Gerade Verbindung mit Pfeil 45"/>
          <p:cNvCxnSpPr>
            <a:stCxn id="43" idx="2"/>
            <a:endCxn id="44" idx="0"/>
          </p:cNvCxnSpPr>
          <p:nvPr/>
        </p:nvCxnSpPr>
        <p:spPr>
          <a:xfrm>
            <a:off x="1058947" y="2379238"/>
            <a:ext cx="0" cy="3048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Gerade Verbindung mit Pfeil 46"/>
          <p:cNvCxnSpPr>
            <a:stCxn id="44" idx="2"/>
            <a:endCxn id="45" idx="0"/>
          </p:cNvCxnSpPr>
          <p:nvPr/>
        </p:nvCxnSpPr>
        <p:spPr>
          <a:xfrm>
            <a:off x="1058947" y="2972153"/>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Gerade Verbindung mit Pfeil 47"/>
          <p:cNvCxnSpPr>
            <a:stCxn id="45" idx="2"/>
            <a:endCxn id="36" idx="0"/>
          </p:cNvCxnSpPr>
          <p:nvPr/>
        </p:nvCxnSpPr>
        <p:spPr>
          <a:xfrm>
            <a:off x="1058947" y="3548217"/>
            <a:ext cx="4570" cy="2711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9" name="Rechteck 48"/>
          <p:cNvSpPr/>
          <p:nvPr/>
        </p:nvSpPr>
        <p:spPr>
          <a:xfrm>
            <a:off x="582967" y="5537691"/>
            <a:ext cx="951957" cy="288032"/>
          </a:xfrm>
          <a:prstGeom prst="rect">
            <a:avLst/>
          </a:prstGeom>
          <a:solidFill>
            <a:schemeClr val="accent1">
              <a:lumMod val="75000"/>
            </a:schemeClr>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Block G‘</a:t>
            </a:r>
          </a:p>
        </p:txBody>
      </p:sp>
      <p:cxnSp>
        <p:nvCxnSpPr>
          <p:cNvPr id="50" name="Gerade Verbindung mit Pfeil 49"/>
          <p:cNvCxnSpPr>
            <a:stCxn id="39" idx="2"/>
            <a:endCxn id="49" idx="0"/>
          </p:cNvCxnSpPr>
          <p:nvPr/>
        </p:nvCxnSpPr>
        <p:spPr>
          <a:xfrm flipH="1">
            <a:off x="1058946" y="5259558"/>
            <a:ext cx="8297" cy="2781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1" name="Textfeld 50"/>
          <p:cNvSpPr txBox="1"/>
          <p:nvPr/>
        </p:nvSpPr>
        <p:spPr>
          <a:xfrm>
            <a:off x="1791346" y="1654406"/>
            <a:ext cx="1402050" cy="369332"/>
          </a:xfrm>
          <a:prstGeom prst="rect">
            <a:avLst/>
          </a:prstGeom>
          <a:noFill/>
        </p:spPr>
        <p:txBody>
          <a:bodyPr wrap="none" rtlCol="0">
            <a:spAutoFit/>
          </a:bodyPr>
          <a:lstStyle/>
          <a:p>
            <a:r>
              <a:rPr lang="de-DE" dirty="0"/>
              <a:t>Harrys Kette:</a:t>
            </a:r>
          </a:p>
        </p:txBody>
      </p:sp>
      <p:sp>
        <p:nvSpPr>
          <p:cNvPr id="52" name="Rechteck 51"/>
          <p:cNvSpPr/>
          <p:nvPr/>
        </p:nvSpPr>
        <p:spPr>
          <a:xfrm>
            <a:off x="2016394" y="3825901"/>
            <a:ext cx="961098"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D</a:t>
            </a:r>
          </a:p>
        </p:txBody>
      </p:sp>
      <p:sp>
        <p:nvSpPr>
          <p:cNvPr id="68" name="Rechteck 67"/>
          <p:cNvSpPr/>
          <p:nvPr/>
        </p:nvSpPr>
        <p:spPr>
          <a:xfrm>
            <a:off x="2024690" y="4401965"/>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E</a:t>
            </a:r>
          </a:p>
        </p:txBody>
      </p:sp>
      <p:sp>
        <p:nvSpPr>
          <p:cNvPr id="69" name="Rechteck 68"/>
          <p:cNvSpPr/>
          <p:nvPr/>
        </p:nvSpPr>
        <p:spPr>
          <a:xfrm>
            <a:off x="2024690" y="4978029"/>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F</a:t>
            </a:r>
          </a:p>
        </p:txBody>
      </p:sp>
      <p:cxnSp>
        <p:nvCxnSpPr>
          <p:cNvPr id="70" name="Gerade Verbindung mit Pfeil 69"/>
          <p:cNvCxnSpPr>
            <a:stCxn id="52" idx="2"/>
            <a:endCxn id="68" idx="0"/>
          </p:cNvCxnSpPr>
          <p:nvPr/>
        </p:nvCxnSpPr>
        <p:spPr>
          <a:xfrm>
            <a:off x="2496943" y="4113933"/>
            <a:ext cx="372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1" name="Gerade Verbindung mit Pfeil 70"/>
          <p:cNvCxnSpPr>
            <a:stCxn id="68" idx="2"/>
            <a:endCxn id="69" idx="0"/>
          </p:cNvCxnSpPr>
          <p:nvPr/>
        </p:nvCxnSpPr>
        <p:spPr>
          <a:xfrm>
            <a:off x="2500669" y="4689997"/>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2" name="Rechteck 71"/>
          <p:cNvSpPr/>
          <p:nvPr/>
        </p:nvSpPr>
        <p:spPr>
          <a:xfrm>
            <a:off x="2016394" y="2097709"/>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A</a:t>
            </a:r>
          </a:p>
        </p:txBody>
      </p:sp>
      <p:sp>
        <p:nvSpPr>
          <p:cNvPr id="73" name="Rechteck 72"/>
          <p:cNvSpPr/>
          <p:nvPr/>
        </p:nvSpPr>
        <p:spPr>
          <a:xfrm>
            <a:off x="2016394" y="2690624"/>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B</a:t>
            </a:r>
          </a:p>
        </p:txBody>
      </p:sp>
      <p:sp>
        <p:nvSpPr>
          <p:cNvPr id="74" name="Rechteck 73"/>
          <p:cNvSpPr/>
          <p:nvPr/>
        </p:nvSpPr>
        <p:spPr>
          <a:xfrm>
            <a:off x="2016394" y="3266688"/>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C</a:t>
            </a:r>
          </a:p>
        </p:txBody>
      </p:sp>
      <p:cxnSp>
        <p:nvCxnSpPr>
          <p:cNvPr id="75" name="Gerade Verbindung mit Pfeil 74"/>
          <p:cNvCxnSpPr>
            <a:stCxn id="72" idx="2"/>
            <a:endCxn id="73" idx="0"/>
          </p:cNvCxnSpPr>
          <p:nvPr/>
        </p:nvCxnSpPr>
        <p:spPr>
          <a:xfrm>
            <a:off x="2492373" y="2385741"/>
            <a:ext cx="0" cy="3048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6" name="Gerade Verbindung mit Pfeil 75"/>
          <p:cNvCxnSpPr>
            <a:stCxn id="73" idx="2"/>
            <a:endCxn id="74" idx="0"/>
          </p:cNvCxnSpPr>
          <p:nvPr/>
        </p:nvCxnSpPr>
        <p:spPr>
          <a:xfrm>
            <a:off x="2492373" y="2978656"/>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7" name="Gerade Verbindung mit Pfeil 76"/>
          <p:cNvCxnSpPr>
            <a:stCxn id="74" idx="2"/>
            <a:endCxn id="52" idx="0"/>
          </p:cNvCxnSpPr>
          <p:nvPr/>
        </p:nvCxnSpPr>
        <p:spPr>
          <a:xfrm>
            <a:off x="2492373" y="3554720"/>
            <a:ext cx="4570" cy="2711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8" name="Rechteck 77"/>
          <p:cNvSpPr/>
          <p:nvPr/>
        </p:nvSpPr>
        <p:spPr>
          <a:xfrm>
            <a:off x="2016393" y="5544194"/>
            <a:ext cx="951957" cy="288032"/>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G</a:t>
            </a:r>
          </a:p>
        </p:txBody>
      </p:sp>
      <p:cxnSp>
        <p:nvCxnSpPr>
          <p:cNvPr id="79" name="Gerade Verbindung mit Pfeil 78"/>
          <p:cNvCxnSpPr>
            <a:stCxn id="69" idx="2"/>
            <a:endCxn id="78" idx="0"/>
          </p:cNvCxnSpPr>
          <p:nvPr/>
        </p:nvCxnSpPr>
        <p:spPr>
          <a:xfrm flipH="1">
            <a:off x="2492372" y="5266061"/>
            <a:ext cx="8297" cy="2781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3" name="Textfeld 52"/>
          <p:cNvSpPr txBox="1"/>
          <p:nvPr/>
        </p:nvSpPr>
        <p:spPr>
          <a:xfrm>
            <a:off x="3275856" y="1643677"/>
            <a:ext cx="3192028" cy="369332"/>
          </a:xfrm>
          <a:prstGeom prst="rect">
            <a:avLst/>
          </a:prstGeom>
          <a:noFill/>
        </p:spPr>
        <p:txBody>
          <a:bodyPr wrap="none" rtlCol="0">
            <a:spAutoFit/>
          </a:bodyPr>
          <a:lstStyle/>
          <a:p>
            <a:r>
              <a:rPr lang="de-DE" dirty="0"/>
              <a:t>Kette von </a:t>
            </a:r>
            <a:r>
              <a:rPr lang="de-DE" dirty="0" err="1"/>
              <a:t>Dumbledore's</a:t>
            </a:r>
            <a:r>
              <a:rPr lang="de-DE" dirty="0"/>
              <a:t> Armee:</a:t>
            </a:r>
          </a:p>
        </p:txBody>
      </p:sp>
      <p:sp>
        <p:nvSpPr>
          <p:cNvPr id="54" name="Rechteck 53"/>
          <p:cNvSpPr/>
          <p:nvPr/>
        </p:nvSpPr>
        <p:spPr>
          <a:xfrm>
            <a:off x="3457162" y="3819398"/>
            <a:ext cx="961098"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D</a:t>
            </a:r>
          </a:p>
        </p:txBody>
      </p:sp>
      <p:sp>
        <p:nvSpPr>
          <p:cNvPr id="55" name="Rechteck 54"/>
          <p:cNvSpPr/>
          <p:nvPr/>
        </p:nvSpPr>
        <p:spPr>
          <a:xfrm>
            <a:off x="3465458" y="4395462"/>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E</a:t>
            </a:r>
          </a:p>
        </p:txBody>
      </p:sp>
      <p:sp>
        <p:nvSpPr>
          <p:cNvPr id="56" name="Rechteck 55"/>
          <p:cNvSpPr/>
          <p:nvPr/>
        </p:nvSpPr>
        <p:spPr>
          <a:xfrm>
            <a:off x="3465458" y="4971526"/>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F</a:t>
            </a:r>
          </a:p>
        </p:txBody>
      </p:sp>
      <p:cxnSp>
        <p:nvCxnSpPr>
          <p:cNvPr id="57" name="Gerade Verbindung mit Pfeil 56"/>
          <p:cNvCxnSpPr>
            <a:stCxn id="54" idx="2"/>
            <a:endCxn id="55" idx="0"/>
          </p:cNvCxnSpPr>
          <p:nvPr/>
        </p:nvCxnSpPr>
        <p:spPr>
          <a:xfrm>
            <a:off x="3937711" y="4107430"/>
            <a:ext cx="372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8" name="Gerade Verbindung mit Pfeil 57"/>
          <p:cNvCxnSpPr>
            <a:stCxn id="55" idx="2"/>
            <a:endCxn id="56" idx="0"/>
          </p:cNvCxnSpPr>
          <p:nvPr/>
        </p:nvCxnSpPr>
        <p:spPr>
          <a:xfrm>
            <a:off x="3941437" y="4683494"/>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9" name="Rechteck 58"/>
          <p:cNvSpPr/>
          <p:nvPr/>
        </p:nvSpPr>
        <p:spPr>
          <a:xfrm>
            <a:off x="3457162" y="2091206"/>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A</a:t>
            </a:r>
          </a:p>
        </p:txBody>
      </p:sp>
      <p:sp>
        <p:nvSpPr>
          <p:cNvPr id="60" name="Rechteck 59"/>
          <p:cNvSpPr/>
          <p:nvPr/>
        </p:nvSpPr>
        <p:spPr>
          <a:xfrm>
            <a:off x="3457162" y="2684121"/>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B</a:t>
            </a:r>
          </a:p>
        </p:txBody>
      </p:sp>
      <p:sp>
        <p:nvSpPr>
          <p:cNvPr id="61" name="Rechteck 60"/>
          <p:cNvSpPr/>
          <p:nvPr/>
        </p:nvSpPr>
        <p:spPr>
          <a:xfrm>
            <a:off x="3457162" y="3260185"/>
            <a:ext cx="951957" cy="288032"/>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t>Block C</a:t>
            </a:r>
          </a:p>
        </p:txBody>
      </p:sp>
      <p:cxnSp>
        <p:nvCxnSpPr>
          <p:cNvPr id="62" name="Gerade Verbindung mit Pfeil 61"/>
          <p:cNvCxnSpPr>
            <a:stCxn id="59" idx="2"/>
            <a:endCxn id="60" idx="0"/>
          </p:cNvCxnSpPr>
          <p:nvPr/>
        </p:nvCxnSpPr>
        <p:spPr>
          <a:xfrm>
            <a:off x="3933141" y="2379238"/>
            <a:ext cx="0" cy="3048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3" name="Gerade Verbindung mit Pfeil 62"/>
          <p:cNvCxnSpPr>
            <a:stCxn id="60" idx="2"/>
            <a:endCxn id="61" idx="0"/>
          </p:cNvCxnSpPr>
          <p:nvPr/>
        </p:nvCxnSpPr>
        <p:spPr>
          <a:xfrm>
            <a:off x="3933141" y="2972153"/>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4" name="Gerade Verbindung mit Pfeil 63"/>
          <p:cNvCxnSpPr>
            <a:stCxn id="61" idx="2"/>
            <a:endCxn id="54" idx="0"/>
          </p:cNvCxnSpPr>
          <p:nvPr/>
        </p:nvCxnSpPr>
        <p:spPr>
          <a:xfrm>
            <a:off x="3933141" y="3548217"/>
            <a:ext cx="4570" cy="2711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6" name="Rechteck 65"/>
          <p:cNvSpPr/>
          <p:nvPr/>
        </p:nvSpPr>
        <p:spPr>
          <a:xfrm>
            <a:off x="3429320" y="5537691"/>
            <a:ext cx="1042831" cy="288032"/>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G</a:t>
            </a:r>
          </a:p>
        </p:txBody>
      </p:sp>
      <p:cxnSp>
        <p:nvCxnSpPr>
          <p:cNvPr id="67" name="Gerade Verbindung mit Pfeil 66"/>
          <p:cNvCxnSpPr>
            <a:stCxn id="56" idx="2"/>
            <a:endCxn id="66" idx="0"/>
          </p:cNvCxnSpPr>
          <p:nvPr/>
        </p:nvCxnSpPr>
        <p:spPr>
          <a:xfrm>
            <a:off x="3941437" y="5259558"/>
            <a:ext cx="9299" cy="2781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Textfeld 1"/>
          <p:cNvSpPr txBox="1"/>
          <p:nvPr/>
        </p:nvSpPr>
        <p:spPr>
          <a:xfrm>
            <a:off x="4716016" y="2050556"/>
            <a:ext cx="4320480" cy="923330"/>
          </a:xfrm>
          <a:prstGeom prst="rect">
            <a:avLst/>
          </a:prstGeom>
          <a:noFill/>
        </p:spPr>
        <p:txBody>
          <a:bodyPr wrap="square" rtlCol="0">
            <a:spAutoFit/>
          </a:bodyPr>
          <a:lstStyle/>
          <a:p>
            <a:r>
              <a:rPr lang="de-DE" dirty="0"/>
              <a:t>Wahrscheinlichkeit, dass einer der anderen Zauberer oder Harry seine Sicht veröffentlichen kann größer!</a:t>
            </a:r>
          </a:p>
        </p:txBody>
      </p:sp>
      <p:sp>
        <p:nvSpPr>
          <p:cNvPr id="3" name="Textfeld 2"/>
          <p:cNvSpPr txBox="1"/>
          <p:nvPr/>
        </p:nvSpPr>
        <p:spPr>
          <a:xfrm>
            <a:off x="4826555" y="3445518"/>
            <a:ext cx="3645870" cy="369332"/>
          </a:xfrm>
          <a:prstGeom prst="rect">
            <a:avLst/>
          </a:prstGeom>
          <a:noFill/>
        </p:spPr>
        <p:txBody>
          <a:bodyPr wrap="none" rtlCol="0">
            <a:spAutoFit/>
          </a:bodyPr>
          <a:lstStyle/>
          <a:p>
            <a:r>
              <a:rPr lang="de-DE" dirty="0"/>
              <a:t>Plötzlich Rennen gegen viele andere!</a:t>
            </a:r>
          </a:p>
        </p:txBody>
      </p:sp>
      <p:sp>
        <p:nvSpPr>
          <p:cNvPr id="80" name="Textfeld 79"/>
          <p:cNvSpPr txBox="1"/>
          <p:nvPr/>
        </p:nvSpPr>
        <p:spPr>
          <a:xfrm>
            <a:off x="4826554" y="4539478"/>
            <a:ext cx="3561869" cy="1200329"/>
          </a:xfrm>
          <a:prstGeom prst="rect">
            <a:avLst/>
          </a:prstGeom>
          <a:noFill/>
        </p:spPr>
        <p:txBody>
          <a:bodyPr wrap="square" rtlCol="0">
            <a:spAutoFit/>
          </a:bodyPr>
          <a:lstStyle/>
          <a:p>
            <a:r>
              <a:rPr lang="de-DE" dirty="0"/>
              <a:t>Dracos Chancen, einen neuen Block vor den anderen zu erstellen, sinken mit der Anzahl der anderen Beteiligten.</a:t>
            </a:r>
          </a:p>
        </p:txBody>
      </p:sp>
      <p:sp>
        <p:nvSpPr>
          <p:cNvPr id="81" name="Textfeld 80"/>
          <p:cNvSpPr txBox="1"/>
          <p:nvPr/>
        </p:nvSpPr>
        <p:spPr>
          <a:xfrm>
            <a:off x="827584" y="1187460"/>
            <a:ext cx="7696332" cy="369332"/>
          </a:xfrm>
          <a:prstGeom prst="rect">
            <a:avLst/>
          </a:prstGeom>
          <a:noFill/>
        </p:spPr>
        <p:txBody>
          <a:bodyPr wrap="square" rtlCol="0">
            <a:spAutoFit/>
          </a:bodyPr>
          <a:lstStyle/>
          <a:p>
            <a:r>
              <a:rPr lang="de-DE" b="1" dirty="0"/>
              <a:t>Problem: </a:t>
            </a:r>
            <a:r>
              <a:rPr lang="de-DE" dirty="0"/>
              <a:t>Verändere die Kette so, dass Draco in der Gegenwart gewonnen hat.</a:t>
            </a:r>
            <a:endParaRPr lang="de-DE" b="1" dirty="0"/>
          </a:p>
        </p:txBody>
      </p:sp>
    </p:spTree>
    <p:extLst>
      <p:ext uri="{BB962C8B-B14F-4D97-AF65-F5344CB8AC3E}">
        <p14:creationId xmlns:p14="http://schemas.microsoft.com/office/powerpoint/2010/main" val="943595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21662" y="253809"/>
            <a:ext cx="7354899" cy="584775"/>
          </a:xfrm>
          <a:prstGeom prst="rect">
            <a:avLst/>
          </a:prstGeom>
          <a:noFill/>
        </p:spPr>
        <p:txBody>
          <a:bodyPr wrap="none" rtlCol="0">
            <a:spAutoFit/>
          </a:bodyPr>
          <a:lstStyle/>
          <a:p>
            <a:r>
              <a:rPr lang="de-DE" sz="3200" dirty="0"/>
              <a:t>Kann Draco schummeln? Neubetrachtung</a:t>
            </a:r>
          </a:p>
        </p:txBody>
      </p:sp>
      <p:sp>
        <p:nvSpPr>
          <p:cNvPr id="5" name="Ellipse 4"/>
          <p:cNvSpPr/>
          <p:nvPr/>
        </p:nvSpPr>
        <p:spPr>
          <a:xfrm>
            <a:off x="2116082" y="433374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6" name="Ellipse 5"/>
          <p:cNvSpPr/>
          <p:nvPr/>
        </p:nvSpPr>
        <p:spPr>
          <a:xfrm>
            <a:off x="4478363" y="5034158"/>
            <a:ext cx="133104"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7" name="Ellipse 6"/>
          <p:cNvSpPr/>
          <p:nvPr/>
        </p:nvSpPr>
        <p:spPr>
          <a:xfrm>
            <a:off x="2126994" y="3037602"/>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8" name="Ellipse 7"/>
          <p:cNvSpPr/>
          <p:nvPr/>
        </p:nvSpPr>
        <p:spPr>
          <a:xfrm>
            <a:off x="3275856" y="2245514"/>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9" name="Ellipse 8"/>
          <p:cNvSpPr/>
          <p:nvPr/>
        </p:nvSpPr>
        <p:spPr>
          <a:xfrm>
            <a:off x="1196564" y="3685674"/>
            <a:ext cx="144016" cy="1440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Ellipse 10"/>
          <p:cNvSpPr/>
          <p:nvPr/>
        </p:nvSpPr>
        <p:spPr>
          <a:xfrm>
            <a:off x="3275856" y="368519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2" name="Ellipse 11"/>
          <p:cNvSpPr/>
          <p:nvPr/>
        </p:nvSpPr>
        <p:spPr>
          <a:xfrm>
            <a:off x="3281312" y="5015725"/>
            <a:ext cx="133104"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3" name="Ellipse 12"/>
          <p:cNvSpPr/>
          <p:nvPr/>
        </p:nvSpPr>
        <p:spPr>
          <a:xfrm>
            <a:off x="5724128" y="303760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5724128" y="433374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4478363" y="2225093"/>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7" name="Ellipse 16"/>
          <p:cNvSpPr/>
          <p:nvPr/>
        </p:nvSpPr>
        <p:spPr>
          <a:xfrm>
            <a:off x="4452538" y="3685674"/>
            <a:ext cx="133104"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18" name="Ellipse 17"/>
          <p:cNvSpPr/>
          <p:nvPr/>
        </p:nvSpPr>
        <p:spPr>
          <a:xfrm>
            <a:off x="6732240" y="3685196"/>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6948264" y="3573016"/>
            <a:ext cx="705193" cy="369332"/>
          </a:xfrm>
          <a:prstGeom prst="rect">
            <a:avLst/>
          </a:prstGeom>
          <a:noFill/>
        </p:spPr>
        <p:txBody>
          <a:bodyPr wrap="none" rtlCol="0">
            <a:spAutoFit/>
          </a:bodyPr>
          <a:lstStyle/>
          <a:p>
            <a:r>
              <a:rPr lang="de-DE" dirty="0"/>
              <a:t>Harry</a:t>
            </a:r>
          </a:p>
        </p:txBody>
      </p:sp>
      <p:sp>
        <p:nvSpPr>
          <p:cNvPr id="21" name="Rechteck 20"/>
          <p:cNvSpPr/>
          <p:nvPr/>
        </p:nvSpPr>
        <p:spPr>
          <a:xfrm>
            <a:off x="1110830" y="3942348"/>
            <a:ext cx="315484" cy="103366"/>
          </a:xfrm>
          <a:prstGeom prst="rect">
            <a:avLst/>
          </a:prstGeom>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2" name="Rechteck 21"/>
          <p:cNvSpPr/>
          <p:nvPr/>
        </p:nvSpPr>
        <p:spPr>
          <a:xfrm>
            <a:off x="2041260" y="3253626"/>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3" name="Rechteck 22"/>
          <p:cNvSpPr/>
          <p:nvPr/>
        </p:nvSpPr>
        <p:spPr>
          <a:xfrm>
            <a:off x="2041260" y="4549770"/>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4" name="Rechteck 23"/>
          <p:cNvSpPr/>
          <p:nvPr/>
        </p:nvSpPr>
        <p:spPr>
          <a:xfrm>
            <a:off x="3190122" y="2461538"/>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5" name="Rechteck 24"/>
          <p:cNvSpPr/>
          <p:nvPr/>
        </p:nvSpPr>
        <p:spPr>
          <a:xfrm>
            <a:off x="3190122" y="3902203"/>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6" name="Rechteck 25"/>
          <p:cNvSpPr/>
          <p:nvPr/>
        </p:nvSpPr>
        <p:spPr>
          <a:xfrm>
            <a:off x="3191191" y="5269850"/>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7" name="Rechteck 26"/>
          <p:cNvSpPr/>
          <p:nvPr/>
        </p:nvSpPr>
        <p:spPr>
          <a:xfrm>
            <a:off x="4392629" y="2473076"/>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8" name="Rechteck 27"/>
          <p:cNvSpPr/>
          <p:nvPr/>
        </p:nvSpPr>
        <p:spPr>
          <a:xfrm>
            <a:off x="4361348" y="3902203"/>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9" name="Rechteck 28"/>
          <p:cNvSpPr/>
          <p:nvPr/>
        </p:nvSpPr>
        <p:spPr>
          <a:xfrm>
            <a:off x="4392629" y="5229705"/>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0" name="Rechteck 29"/>
          <p:cNvSpPr/>
          <p:nvPr/>
        </p:nvSpPr>
        <p:spPr>
          <a:xfrm>
            <a:off x="5638394" y="3250050"/>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5638394" y="4546194"/>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6632780" y="3902203"/>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p:cNvSpPr txBox="1"/>
          <p:nvPr/>
        </p:nvSpPr>
        <p:spPr>
          <a:xfrm>
            <a:off x="1008112" y="5662989"/>
            <a:ext cx="7164288" cy="646331"/>
          </a:xfrm>
          <a:prstGeom prst="rect">
            <a:avLst/>
          </a:prstGeom>
          <a:noFill/>
        </p:spPr>
        <p:txBody>
          <a:bodyPr wrap="square" rtlCol="0">
            <a:spAutoFit/>
          </a:bodyPr>
          <a:lstStyle/>
          <a:p>
            <a:r>
              <a:rPr lang="de-DE" dirty="0"/>
              <a:t>Schon von der Ausgangslage hat Draco ein Problem, hat aber trotzdem noch die Möglichkeit zu gewinnen</a:t>
            </a:r>
          </a:p>
        </p:txBody>
      </p:sp>
      <p:sp>
        <p:nvSpPr>
          <p:cNvPr id="3" name="Textfeld 2"/>
          <p:cNvSpPr txBox="1"/>
          <p:nvPr/>
        </p:nvSpPr>
        <p:spPr>
          <a:xfrm>
            <a:off x="5477779" y="2656994"/>
            <a:ext cx="636713" cy="369332"/>
          </a:xfrm>
          <a:prstGeom prst="rect">
            <a:avLst/>
          </a:prstGeom>
          <a:noFill/>
        </p:spPr>
        <p:txBody>
          <a:bodyPr wrap="none" rtlCol="0">
            <a:spAutoFit/>
          </a:bodyPr>
          <a:lstStyle/>
          <a:p>
            <a:r>
              <a:rPr lang="de-DE" dirty="0"/>
              <a:t>Luna</a:t>
            </a:r>
          </a:p>
        </p:txBody>
      </p:sp>
      <p:sp>
        <p:nvSpPr>
          <p:cNvPr id="38" name="Textfeld 37"/>
          <p:cNvSpPr txBox="1"/>
          <p:nvPr/>
        </p:nvSpPr>
        <p:spPr>
          <a:xfrm>
            <a:off x="5382978" y="3902203"/>
            <a:ext cx="826316" cy="369332"/>
          </a:xfrm>
          <a:prstGeom prst="rect">
            <a:avLst/>
          </a:prstGeom>
          <a:noFill/>
        </p:spPr>
        <p:txBody>
          <a:bodyPr wrap="none" rtlCol="0">
            <a:spAutoFit/>
          </a:bodyPr>
          <a:lstStyle/>
          <a:p>
            <a:r>
              <a:rPr lang="de-DE" dirty="0"/>
              <a:t>Neville</a:t>
            </a:r>
          </a:p>
        </p:txBody>
      </p:sp>
      <p:sp>
        <p:nvSpPr>
          <p:cNvPr id="39" name="Textfeld 38"/>
          <p:cNvSpPr txBox="1"/>
          <p:nvPr/>
        </p:nvSpPr>
        <p:spPr>
          <a:xfrm>
            <a:off x="258504" y="3572538"/>
            <a:ext cx="731034" cy="369332"/>
          </a:xfrm>
          <a:prstGeom prst="rect">
            <a:avLst/>
          </a:prstGeom>
          <a:noFill/>
        </p:spPr>
        <p:txBody>
          <a:bodyPr wrap="none" rtlCol="0">
            <a:spAutoFit/>
          </a:bodyPr>
          <a:lstStyle/>
          <a:p>
            <a:r>
              <a:rPr lang="de-DE" dirty="0"/>
              <a:t>Draco</a:t>
            </a:r>
          </a:p>
        </p:txBody>
      </p:sp>
      <p:sp>
        <p:nvSpPr>
          <p:cNvPr id="40" name="Ellipse 39"/>
          <p:cNvSpPr/>
          <p:nvPr/>
        </p:nvSpPr>
        <p:spPr>
          <a:xfrm>
            <a:off x="3937654" y="129777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1" name="Rechteck 40"/>
          <p:cNvSpPr/>
          <p:nvPr/>
        </p:nvSpPr>
        <p:spPr>
          <a:xfrm>
            <a:off x="3851920" y="1545759"/>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2" name="Textfeld 41"/>
          <p:cNvSpPr txBox="1"/>
          <p:nvPr/>
        </p:nvSpPr>
        <p:spPr>
          <a:xfrm>
            <a:off x="3850039" y="1691516"/>
            <a:ext cx="343364" cy="369332"/>
          </a:xfrm>
          <a:prstGeom prst="rect">
            <a:avLst/>
          </a:prstGeom>
          <a:noFill/>
        </p:spPr>
        <p:txBody>
          <a:bodyPr wrap="none" rtlCol="0">
            <a:spAutoFit/>
          </a:bodyPr>
          <a:lstStyle/>
          <a:p>
            <a:r>
              <a:rPr lang="de-DE" dirty="0"/>
              <a:t>…</a:t>
            </a:r>
          </a:p>
        </p:txBody>
      </p:sp>
      <p:cxnSp>
        <p:nvCxnSpPr>
          <p:cNvPr id="43" name="Gerade Verbindung mit Pfeil 42"/>
          <p:cNvCxnSpPr/>
          <p:nvPr/>
        </p:nvCxnSpPr>
        <p:spPr>
          <a:xfrm flipV="1">
            <a:off x="3131840" y="1441792"/>
            <a:ext cx="648072" cy="116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feld 43"/>
          <p:cNvSpPr txBox="1"/>
          <p:nvPr/>
        </p:nvSpPr>
        <p:spPr>
          <a:xfrm>
            <a:off x="604172" y="1282398"/>
            <a:ext cx="2463047" cy="369332"/>
          </a:xfrm>
          <a:prstGeom prst="rect">
            <a:avLst/>
          </a:prstGeom>
          <a:noFill/>
        </p:spPr>
        <p:txBody>
          <a:bodyPr wrap="none" rtlCol="0">
            <a:spAutoFit/>
          </a:bodyPr>
          <a:lstStyle/>
          <a:p>
            <a:r>
              <a:rPr lang="de-DE" dirty="0"/>
              <a:t>Weit entfernte Zauberer</a:t>
            </a:r>
          </a:p>
        </p:txBody>
      </p:sp>
      <p:sp>
        <p:nvSpPr>
          <p:cNvPr id="45" name="Ellipse 44"/>
          <p:cNvSpPr/>
          <p:nvPr/>
        </p:nvSpPr>
        <p:spPr>
          <a:xfrm>
            <a:off x="6721328" y="1453426"/>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6" name="Textfeld 45"/>
          <p:cNvSpPr txBox="1"/>
          <p:nvPr/>
        </p:nvSpPr>
        <p:spPr>
          <a:xfrm>
            <a:off x="6972444" y="1340768"/>
            <a:ext cx="856645" cy="369332"/>
          </a:xfrm>
          <a:prstGeom prst="rect">
            <a:avLst/>
          </a:prstGeom>
          <a:noFill/>
        </p:spPr>
        <p:txBody>
          <a:bodyPr wrap="none" rtlCol="0">
            <a:spAutoFit/>
          </a:bodyPr>
          <a:lstStyle/>
          <a:p>
            <a:r>
              <a:rPr lang="de-DE" dirty="0"/>
              <a:t>Knoten</a:t>
            </a:r>
          </a:p>
        </p:txBody>
      </p:sp>
      <p:sp>
        <p:nvSpPr>
          <p:cNvPr id="47" name="Rechteck 46"/>
          <p:cNvSpPr/>
          <p:nvPr/>
        </p:nvSpPr>
        <p:spPr>
          <a:xfrm>
            <a:off x="6632780" y="1885474"/>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8" name="Textfeld 47"/>
          <p:cNvSpPr txBox="1"/>
          <p:nvPr/>
        </p:nvSpPr>
        <p:spPr>
          <a:xfrm>
            <a:off x="7057564" y="1754882"/>
            <a:ext cx="1714124" cy="369332"/>
          </a:xfrm>
          <a:prstGeom prst="rect">
            <a:avLst/>
          </a:prstGeom>
          <a:noFill/>
        </p:spPr>
        <p:txBody>
          <a:bodyPr wrap="none" rtlCol="0">
            <a:spAutoFit/>
          </a:bodyPr>
          <a:lstStyle/>
          <a:p>
            <a:r>
              <a:rPr lang="de-DE" dirty="0"/>
              <a:t>Block ohne </a:t>
            </a:r>
            <a:r>
              <a:rPr lang="de-DE" dirty="0" err="1"/>
              <a:t>PoW</a:t>
            </a:r>
            <a:endParaRPr lang="de-DE" dirty="0"/>
          </a:p>
        </p:txBody>
      </p:sp>
      <p:sp>
        <p:nvSpPr>
          <p:cNvPr id="49" name="Rechteck 48"/>
          <p:cNvSpPr/>
          <p:nvPr/>
        </p:nvSpPr>
        <p:spPr>
          <a:xfrm>
            <a:off x="6635594" y="2193831"/>
            <a:ext cx="315484" cy="103366"/>
          </a:xfrm>
          <a:prstGeom prst="rect">
            <a:avLst/>
          </a:prstGeom>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0" name="Textfeld 49"/>
          <p:cNvSpPr txBox="1"/>
          <p:nvPr/>
        </p:nvSpPr>
        <p:spPr>
          <a:xfrm>
            <a:off x="7074381" y="2060848"/>
            <a:ext cx="1547411" cy="369332"/>
          </a:xfrm>
          <a:prstGeom prst="rect">
            <a:avLst/>
          </a:prstGeom>
          <a:noFill/>
        </p:spPr>
        <p:txBody>
          <a:bodyPr wrap="none" rtlCol="0">
            <a:spAutoFit/>
          </a:bodyPr>
          <a:lstStyle/>
          <a:p>
            <a:r>
              <a:rPr lang="de-DE" dirty="0"/>
              <a:t>Block mit </a:t>
            </a:r>
            <a:r>
              <a:rPr lang="de-DE" dirty="0" err="1"/>
              <a:t>PoW</a:t>
            </a:r>
            <a:endParaRPr lang="de-DE" dirty="0"/>
          </a:p>
        </p:txBody>
      </p:sp>
    </p:spTree>
    <p:extLst>
      <p:ext uri="{BB962C8B-B14F-4D97-AF65-F5344CB8AC3E}">
        <p14:creationId xmlns:p14="http://schemas.microsoft.com/office/powerpoint/2010/main" val="1994218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395536" y="240394"/>
            <a:ext cx="7354899" cy="584775"/>
          </a:xfrm>
          <a:prstGeom prst="rect">
            <a:avLst/>
          </a:prstGeom>
          <a:noFill/>
        </p:spPr>
        <p:txBody>
          <a:bodyPr wrap="none" rtlCol="0">
            <a:spAutoFit/>
          </a:bodyPr>
          <a:lstStyle/>
          <a:p>
            <a:r>
              <a:rPr lang="de-DE" sz="3200" dirty="0"/>
              <a:t>Kann Draco schummeln? Neubetrachtung</a:t>
            </a:r>
          </a:p>
        </p:txBody>
      </p:sp>
      <p:sp>
        <p:nvSpPr>
          <p:cNvPr id="19" name="Textfeld 18"/>
          <p:cNvSpPr txBox="1"/>
          <p:nvPr/>
        </p:nvSpPr>
        <p:spPr>
          <a:xfrm>
            <a:off x="3635896" y="1157532"/>
            <a:ext cx="4816012" cy="646331"/>
          </a:xfrm>
          <a:prstGeom prst="rect">
            <a:avLst/>
          </a:prstGeom>
          <a:noFill/>
        </p:spPr>
        <p:txBody>
          <a:bodyPr wrap="square" rtlCol="0">
            <a:spAutoFit/>
          </a:bodyPr>
          <a:lstStyle/>
          <a:p>
            <a:r>
              <a:rPr lang="de-DE" b="1" dirty="0"/>
              <a:t>Problem: </a:t>
            </a:r>
            <a:r>
              <a:rPr lang="de-DE" dirty="0"/>
              <a:t>Verändere die Kette so, dass Draco in der Gegenwart gewonnen hat.</a:t>
            </a:r>
            <a:endParaRPr lang="de-DE" b="1" dirty="0"/>
          </a:p>
        </p:txBody>
      </p:sp>
      <p:sp>
        <p:nvSpPr>
          <p:cNvPr id="65" name="Textfeld 64"/>
          <p:cNvSpPr txBox="1"/>
          <p:nvPr/>
        </p:nvSpPr>
        <p:spPr>
          <a:xfrm>
            <a:off x="173365" y="1654406"/>
            <a:ext cx="1430007" cy="369332"/>
          </a:xfrm>
          <a:prstGeom prst="rect">
            <a:avLst/>
          </a:prstGeom>
          <a:noFill/>
        </p:spPr>
        <p:txBody>
          <a:bodyPr wrap="none" rtlCol="0">
            <a:spAutoFit/>
          </a:bodyPr>
          <a:lstStyle/>
          <a:p>
            <a:r>
              <a:rPr lang="de-DE" dirty="0"/>
              <a:t>Dracos Kette:</a:t>
            </a:r>
          </a:p>
        </p:txBody>
      </p:sp>
      <p:sp>
        <p:nvSpPr>
          <p:cNvPr id="36" name="Rechteck 35"/>
          <p:cNvSpPr/>
          <p:nvPr/>
        </p:nvSpPr>
        <p:spPr>
          <a:xfrm>
            <a:off x="582968" y="3819398"/>
            <a:ext cx="961098"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D</a:t>
            </a:r>
          </a:p>
        </p:txBody>
      </p:sp>
      <p:sp>
        <p:nvSpPr>
          <p:cNvPr id="37" name="Rechteck 36"/>
          <p:cNvSpPr/>
          <p:nvPr/>
        </p:nvSpPr>
        <p:spPr>
          <a:xfrm>
            <a:off x="591264" y="4395462"/>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E</a:t>
            </a:r>
          </a:p>
        </p:txBody>
      </p:sp>
      <p:sp>
        <p:nvSpPr>
          <p:cNvPr id="39" name="Rechteck 38"/>
          <p:cNvSpPr/>
          <p:nvPr/>
        </p:nvSpPr>
        <p:spPr>
          <a:xfrm>
            <a:off x="591264" y="4971526"/>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F</a:t>
            </a:r>
          </a:p>
        </p:txBody>
      </p:sp>
      <p:cxnSp>
        <p:nvCxnSpPr>
          <p:cNvPr id="40" name="Gerade Verbindung mit Pfeil 39"/>
          <p:cNvCxnSpPr>
            <a:stCxn id="36" idx="2"/>
            <a:endCxn id="37" idx="0"/>
          </p:cNvCxnSpPr>
          <p:nvPr/>
        </p:nvCxnSpPr>
        <p:spPr>
          <a:xfrm>
            <a:off x="1063517" y="4107430"/>
            <a:ext cx="372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Gerade Verbindung mit Pfeil 41"/>
          <p:cNvCxnSpPr>
            <a:stCxn id="37" idx="2"/>
            <a:endCxn id="39" idx="0"/>
          </p:cNvCxnSpPr>
          <p:nvPr/>
        </p:nvCxnSpPr>
        <p:spPr>
          <a:xfrm>
            <a:off x="1067243" y="4683494"/>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Rechteck 42"/>
          <p:cNvSpPr/>
          <p:nvPr/>
        </p:nvSpPr>
        <p:spPr>
          <a:xfrm>
            <a:off x="582968" y="2091206"/>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A</a:t>
            </a:r>
          </a:p>
        </p:txBody>
      </p:sp>
      <p:sp>
        <p:nvSpPr>
          <p:cNvPr id="44" name="Rechteck 43"/>
          <p:cNvSpPr/>
          <p:nvPr/>
        </p:nvSpPr>
        <p:spPr>
          <a:xfrm>
            <a:off x="582968" y="2684121"/>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B</a:t>
            </a:r>
          </a:p>
        </p:txBody>
      </p:sp>
      <p:sp>
        <p:nvSpPr>
          <p:cNvPr id="45" name="Rechteck 44"/>
          <p:cNvSpPr/>
          <p:nvPr/>
        </p:nvSpPr>
        <p:spPr>
          <a:xfrm>
            <a:off x="582968" y="3260185"/>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C</a:t>
            </a:r>
          </a:p>
        </p:txBody>
      </p:sp>
      <p:cxnSp>
        <p:nvCxnSpPr>
          <p:cNvPr id="46" name="Gerade Verbindung mit Pfeil 45"/>
          <p:cNvCxnSpPr>
            <a:stCxn id="43" idx="2"/>
            <a:endCxn id="44" idx="0"/>
          </p:cNvCxnSpPr>
          <p:nvPr/>
        </p:nvCxnSpPr>
        <p:spPr>
          <a:xfrm>
            <a:off x="1058947" y="2379238"/>
            <a:ext cx="0" cy="3048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Gerade Verbindung mit Pfeil 46"/>
          <p:cNvCxnSpPr>
            <a:stCxn id="44" idx="2"/>
            <a:endCxn id="45" idx="0"/>
          </p:cNvCxnSpPr>
          <p:nvPr/>
        </p:nvCxnSpPr>
        <p:spPr>
          <a:xfrm>
            <a:off x="1058947" y="2972153"/>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Gerade Verbindung mit Pfeil 47"/>
          <p:cNvCxnSpPr>
            <a:stCxn id="45" idx="2"/>
            <a:endCxn id="36" idx="0"/>
          </p:cNvCxnSpPr>
          <p:nvPr/>
        </p:nvCxnSpPr>
        <p:spPr>
          <a:xfrm>
            <a:off x="1058947" y="3548217"/>
            <a:ext cx="4570" cy="2711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9" name="Rechteck 48"/>
          <p:cNvSpPr/>
          <p:nvPr/>
        </p:nvSpPr>
        <p:spPr>
          <a:xfrm>
            <a:off x="582967" y="5537691"/>
            <a:ext cx="951957" cy="288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Block G‘</a:t>
            </a:r>
          </a:p>
        </p:txBody>
      </p:sp>
      <p:cxnSp>
        <p:nvCxnSpPr>
          <p:cNvPr id="50" name="Gerade Verbindung mit Pfeil 49"/>
          <p:cNvCxnSpPr>
            <a:stCxn id="39" idx="2"/>
            <a:endCxn id="49" idx="0"/>
          </p:cNvCxnSpPr>
          <p:nvPr/>
        </p:nvCxnSpPr>
        <p:spPr>
          <a:xfrm flipH="1">
            <a:off x="1058946" y="5259558"/>
            <a:ext cx="8297" cy="2781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1" name="Textfeld 50"/>
          <p:cNvSpPr txBox="1"/>
          <p:nvPr/>
        </p:nvSpPr>
        <p:spPr>
          <a:xfrm>
            <a:off x="1935953" y="1135075"/>
            <a:ext cx="1719352" cy="923330"/>
          </a:xfrm>
          <a:prstGeom prst="rect">
            <a:avLst/>
          </a:prstGeom>
          <a:noFill/>
        </p:spPr>
        <p:txBody>
          <a:bodyPr wrap="square" rtlCol="0">
            <a:spAutoFit/>
          </a:bodyPr>
          <a:lstStyle/>
          <a:p>
            <a:r>
              <a:rPr lang="de-DE" dirty="0"/>
              <a:t>Harry + </a:t>
            </a:r>
            <a:r>
              <a:rPr lang="de-DE" dirty="0" err="1"/>
              <a:t>Dumbledore's</a:t>
            </a:r>
            <a:r>
              <a:rPr lang="de-DE" dirty="0"/>
              <a:t> Armee:</a:t>
            </a:r>
          </a:p>
        </p:txBody>
      </p:sp>
      <p:sp>
        <p:nvSpPr>
          <p:cNvPr id="52" name="Rechteck 51"/>
          <p:cNvSpPr/>
          <p:nvPr/>
        </p:nvSpPr>
        <p:spPr>
          <a:xfrm>
            <a:off x="2016394" y="3825901"/>
            <a:ext cx="961098"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D</a:t>
            </a:r>
          </a:p>
        </p:txBody>
      </p:sp>
      <p:sp>
        <p:nvSpPr>
          <p:cNvPr id="68" name="Rechteck 67"/>
          <p:cNvSpPr/>
          <p:nvPr/>
        </p:nvSpPr>
        <p:spPr>
          <a:xfrm>
            <a:off x="2024690" y="4401965"/>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E</a:t>
            </a:r>
          </a:p>
        </p:txBody>
      </p:sp>
      <p:sp>
        <p:nvSpPr>
          <p:cNvPr id="69" name="Rechteck 68"/>
          <p:cNvSpPr/>
          <p:nvPr/>
        </p:nvSpPr>
        <p:spPr>
          <a:xfrm>
            <a:off x="2024690" y="4978029"/>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F</a:t>
            </a:r>
          </a:p>
        </p:txBody>
      </p:sp>
      <p:cxnSp>
        <p:nvCxnSpPr>
          <p:cNvPr id="70" name="Gerade Verbindung mit Pfeil 69"/>
          <p:cNvCxnSpPr>
            <a:stCxn id="52" idx="2"/>
            <a:endCxn id="68" idx="0"/>
          </p:cNvCxnSpPr>
          <p:nvPr/>
        </p:nvCxnSpPr>
        <p:spPr>
          <a:xfrm>
            <a:off x="2496943" y="4113933"/>
            <a:ext cx="3726"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1" name="Gerade Verbindung mit Pfeil 70"/>
          <p:cNvCxnSpPr>
            <a:stCxn id="68" idx="2"/>
            <a:endCxn id="69" idx="0"/>
          </p:cNvCxnSpPr>
          <p:nvPr/>
        </p:nvCxnSpPr>
        <p:spPr>
          <a:xfrm>
            <a:off x="2500669" y="4689997"/>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2" name="Rechteck 71"/>
          <p:cNvSpPr/>
          <p:nvPr/>
        </p:nvSpPr>
        <p:spPr>
          <a:xfrm>
            <a:off x="2016394" y="2097709"/>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A</a:t>
            </a:r>
          </a:p>
        </p:txBody>
      </p:sp>
      <p:sp>
        <p:nvSpPr>
          <p:cNvPr id="73" name="Rechteck 72"/>
          <p:cNvSpPr/>
          <p:nvPr/>
        </p:nvSpPr>
        <p:spPr>
          <a:xfrm>
            <a:off x="2016394" y="2690624"/>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B</a:t>
            </a:r>
          </a:p>
        </p:txBody>
      </p:sp>
      <p:sp>
        <p:nvSpPr>
          <p:cNvPr id="74" name="Rechteck 73"/>
          <p:cNvSpPr/>
          <p:nvPr/>
        </p:nvSpPr>
        <p:spPr>
          <a:xfrm>
            <a:off x="2016394" y="3266688"/>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C</a:t>
            </a:r>
          </a:p>
        </p:txBody>
      </p:sp>
      <p:cxnSp>
        <p:nvCxnSpPr>
          <p:cNvPr id="75" name="Gerade Verbindung mit Pfeil 74"/>
          <p:cNvCxnSpPr>
            <a:stCxn id="72" idx="2"/>
            <a:endCxn id="73" idx="0"/>
          </p:cNvCxnSpPr>
          <p:nvPr/>
        </p:nvCxnSpPr>
        <p:spPr>
          <a:xfrm>
            <a:off x="2492373" y="2385741"/>
            <a:ext cx="0" cy="30488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6" name="Gerade Verbindung mit Pfeil 75"/>
          <p:cNvCxnSpPr>
            <a:stCxn id="73" idx="2"/>
            <a:endCxn id="74" idx="0"/>
          </p:cNvCxnSpPr>
          <p:nvPr/>
        </p:nvCxnSpPr>
        <p:spPr>
          <a:xfrm>
            <a:off x="2492373" y="2978656"/>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7" name="Gerade Verbindung mit Pfeil 76"/>
          <p:cNvCxnSpPr>
            <a:stCxn id="74" idx="2"/>
            <a:endCxn id="52" idx="0"/>
          </p:cNvCxnSpPr>
          <p:nvPr/>
        </p:nvCxnSpPr>
        <p:spPr>
          <a:xfrm>
            <a:off x="2492373" y="3554720"/>
            <a:ext cx="4570" cy="27118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8" name="Rechteck 77"/>
          <p:cNvSpPr/>
          <p:nvPr/>
        </p:nvSpPr>
        <p:spPr>
          <a:xfrm>
            <a:off x="2016393" y="5544194"/>
            <a:ext cx="951957" cy="288032"/>
          </a:xfrm>
          <a:prstGeom prst="rect">
            <a:avLst/>
          </a:prstGeom>
          <a:solidFill>
            <a:schemeClr val="accent1">
              <a:lumMod val="50000"/>
            </a:schemeClr>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Block G</a:t>
            </a:r>
          </a:p>
        </p:txBody>
      </p:sp>
      <p:cxnSp>
        <p:nvCxnSpPr>
          <p:cNvPr id="79" name="Gerade Verbindung mit Pfeil 78"/>
          <p:cNvCxnSpPr>
            <a:stCxn id="69" idx="2"/>
            <a:endCxn id="78" idx="0"/>
          </p:cNvCxnSpPr>
          <p:nvPr/>
        </p:nvCxnSpPr>
        <p:spPr>
          <a:xfrm flipH="1">
            <a:off x="2492372" y="5266061"/>
            <a:ext cx="8297" cy="2781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Textfeld 1"/>
          <p:cNvSpPr txBox="1"/>
          <p:nvPr/>
        </p:nvSpPr>
        <p:spPr>
          <a:xfrm>
            <a:off x="3635896" y="2050556"/>
            <a:ext cx="5400600" cy="646331"/>
          </a:xfrm>
          <a:prstGeom prst="rect">
            <a:avLst/>
          </a:prstGeom>
          <a:noFill/>
        </p:spPr>
        <p:txBody>
          <a:bodyPr wrap="square" rtlCol="0">
            <a:spAutoFit/>
          </a:bodyPr>
          <a:lstStyle/>
          <a:p>
            <a:r>
              <a:rPr lang="de-DE" dirty="0"/>
              <a:t>Draco hat trotzdem immer noch eine Chance seinen </a:t>
            </a:r>
            <a:r>
              <a:rPr lang="de-DE" b="1" dirty="0"/>
              <a:t>Block G‘</a:t>
            </a:r>
            <a:r>
              <a:rPr lang="de-DE" dirty="0"/>
              <a:t> zu verteilen.</a:t>
            </a:r>
          </a:p>
        </p:txBody>
      </p:sp>
      <p:sp>
        <p:nvSpPr>
          <p:cNvPr id="3" name="Textfeld 2"/>
          <p:cNvSpPr txBox="1"/>
          <p:nvPr/>
        </p:nvSpPr>
        <p:spPr>
          <a:xfrm>
            <a:off x="3635896" y="3018494"/>
            <a:ext cx="5328592" cy="1200329"/>
          </a:xfrm>
          <a:prstGeom prst="rect">
            <a:avLst/>
          </a:prstGeom>
          <a:noFill/>
        </p:spPr>
        <p:txBody>
          <a:bodyPr wrap="square" rtlCol="0">
            <a:spAutoFit/>
          </a:bodyPr>
          <a:lstStyle/>
          <a:p>
            <a:r>
              <a:rPr lang="de-DE" dirty="0"/>
              <a:t>Damit ist der </a:t>
            </a:r>
            <a:r>
              <a:rPr lang="de-DE" b="1" dirty="0"/>
              <a:t>Block</a:t>
            </a:r>
            <a:r>
              <a:rPr lang="de-DE" dirty="0"/>
              <a:t> </a:t>
            </a:r>
            <a:r>
              <a:rPr lang="de-DE" b="1" dirty="0"/>
              <a:t>H‘</a:t>
            </a:r>
            <a:r>
              <a:rPr lang="de-DE" dirty="0"/>
              <a:t> durch den Hash allerdings anders als der von der anderen Gruppe.</a:t>
            </a:r>
          </a:p>
          <a:p>
            <a:r>
              <a:rPr lang="de-DE" dirty="0"/>
              <a:t>Und Draco muss </a:t>
            </a:r>
            <a:r>
              <a:rPr lang="de-DE" b="1" dirty="0"/>
              <a:t>erneut</a:t>
            </a:r>
            <a:r>
              <a:rPr lang="de-DE" dirty="0"/>
              <a:t> seinen </a:t>
            </a:r>
            <a:r>
              <a:rPr lang="de-DE" b="1" dirty="0"/>
              <a:t>Proof </a:t>
            </a:r>
            <a:r>
              <a:rPr lang="de-DE" b="1" dirty="0" err="1"/>
              <a:t>of</a:t>
            </a:r>
            <a:r>
              <a:rPr lang="de-DE" b="1" dirty="0"/>
              <a:t> Work </a:t>
            </a:r>
            <a:r>
              <a:rPr lang="de-DE" dirty="0"/>
              <a:t>für diesen Block alleine leisten.</a:t>
            </a:r>
          </a:p>
        </p:txBody>
      </p:sp>
      <p:sp>
        <p:nvSpPr>
          <p:cNvPr id="80" name="Rechteck 79"/>
          <p:cNvSpPr/>
          <p:nvPr/>
        </p:nvSpPr>
        <p:spPr>
          <a:xfrm>
            <a:off x="582966" y="6093296"/>
            <a:ext cx="951957" cy="288032"/>
          </a:xfrm>
          <a:prstGeom prst="rect">
            <a:avLst/>
          </a:prstGeom>
          <a:solidFill>
            <a:schemeClr val="accent1">
              <a:lumMod val="50000"/>
            </a:schemeClr>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Block H‘</a:t>
            </a:r>
          </a:p>
        </p:txBody>
      </p:sp>
      <p:cxnSp>
        <p:nvCxnSpPr>
          <p:cNvPr id="81" name="Gerade Verbindung mit Pfeil 80"/>
          <p:cNvCxnSpPr>
            <a:stCxn id="49" idx="2"/>
            <a:endCxn id="80" idx="0"/>
          </p:cNvCxnSpPr>
          <p:nvPr/>
        </p:nvCxnSpPr>
        <p:spPr>
          <a:xfrm flipH="1">
            <a:off x="1058945" y="5825723"/>
            <a:ext cx="1" cy="26757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2" name="Rechteck 81"/>
          <p:cNvSpPr/>
          <p:nvPr/>
        </p:nvSpPr>
        <p:spPr>
          <a:xfrm>
            <a:off x="2022827" y="6093296"/>
            <a:ext cx="951957" cy="288032"/>
          </a:xfrm>
          <a:prstGeom prst="rect">
            <a:avLst/>
          </a:prstGeom>
          <a:solidFill>
            <a:schemeClr val="accent1">
              <a:lumMod val="50000"/>
            </a:schemeClr>
          </a:solidFill>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Block H</a:t>
            </a:r>
          </a:p>
        </p:txBody>
      </p:sp>
      <p:cxnSp>
        <p:nvCxnSpPr>
          <p:cNvPr id="83" name="Gerade Verbindung mit Pfeil 82"/>
          <p:cNvCxnSpPr>
            <a:stCxn id="78" idx="2"/>
            <a:endCxn id="82" idx="0"/>
          </p:cNvCxnSpPr>
          <p:nvPr/>
        </p:nvCxnSpPr>
        <p:spPr>
          <a:xfrm>
            <a:off x="2492372" y="5832226"/>
            <a:ext cx="6434" cy="2610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feld 9"/>
          <p:cNvSpPr txBox="1"/>
          <p:nvPr/>
        </p:nvSpPr>
        <p:spPr>
          <a:xfrm>
            <a:off x="3635896" y="4336228"/>
            <a:ext cx="5184576" cy="923330"/>
          </a:xfrm>
          <a:prstGeom prst="rect">
            <a:avLst/>
          </a:prstGeom>
          <a:noFill/>
        </p:spPr>
        <p:txBody>
          <a:bodyPr wrap="square" rtlCol="0">
            <a:spAutoFit/>
          </a:bodyPr>
          <a:lstStyle/>
          <a:p>
            <a:r>
              <a:rPr lang="de-DE" dirty="0"/>
              <a:t>Die Wahrscheinlichkeit dafür, dass jemand aus Harrys Gruppe den </a:t>
            </a:r>
            <a:r>
              <a:rPr lang="de-DE" b="1" dirty="0"/>
              <a:t>Proof </a:t>
            </a:r>
            <a:r>
              <a:rPr lang="de-DE" b="1" dirty="0" err="1"/>
              <a:t>of</a:t>
            </a:r>
            <a:r>
              <a:rPr lang="de-DE" b="1" dirty="0"/>
              <a:t> Work</a:t>
            </a:r>
            <a:r>
              <a:rPr lang="de-DE" dirty="0"/>
              <a:t> für </a:t>
            </a:r>
            <a:r>
              <a:rPr lang="de-DE" b="1" dirty="0"/>
              <a:t>G</a:t>
            </a:r>
            <a:r>
              <a:rPr lang="de-DE" dirty="0"/>
              <a:t> und </a:t>
            </a:r>
            <a:r>
              <a:rPr lang="de-DE" b="1" dirty="0"/>
              <a:t>H</a:t>
            </a:r>
            <a:r>
              <a:rPr lang="de-DE" dirty="0"/>
              <a:t> findet, steigt mit der Anzahl der Teilnehmenden.</a:t>
            </a:r>
            <a:endParaRPr lang="de-DE" b="1" dirty="0"/>
          </a:p>
        </p:txBody>
      </p:sp>
      <p:sp>
        <p:nvSpPr>
          <p:cNvPr id="11" name="Textfeld 10"/>
          <p:cNvSpPr txBox="1"/>
          <p:nvPr/>
        </p:nvSpPr>
        <p:spPr>
          <a:xfrm>
            <a:off x="3635896" y="5358541"/>
            <a:ext cx="5184577" cy="646331"/>
          </a:xfrm>
          <a:prstGeom prst="rect">
            <a:avLst/>
          </a:prstGeom>
          <a:noFill/>
        </p:spPr>
        <p:txBody>
          <a:bodyPr wrap="square" rtlCol="0">
            <a:spAutoFit/>
          </a:bodyPr>
          <a:lstStyle/>
          <a:p>
            <a:r>
              <a:rPr lang="de-DE" dirty="0"/>
              <a:t>Dracos </a:t>
            </a:r>
            <a:r>
              <a:rPr lang="de-DE" b="1" dirty="0"/>
              <a:t>G‘ </a:t>
            </a:r>
            <a:r>
              <a:rPr lang="de-DE" dirty="0"/>
              <a:t>würde verworfen, wenn die Blöcke </a:t>
            </a:r>
            <a:r>
              <a:rPr lang="de-DE" b="1" dirty="0"/>
              <a:t>G</a:t>
            </a:r>
            <a:r>
              <a:rPr lang="de-DE" dirty="0"/>
              <a:t> und </a:t>
            </a:r>
            <a:r>
              <a:rPr lang="de-DE" b="1" dirty="0"/>
              <a:t>H</a:t>
            </a:r>
            <a:r>
              <a:rPr lang="de-DE" dirty="0"/>
              <a:t> vor </a:t>
            </a:r>
            <a:r>
              <a:rPr lang="de-DE" b="1" dirty="0"/>
              <a:t>H‘</a:t>
            </a:r>
            <a:r>
              <a:rPr lang="de-DE" dirty="0"/>
              <a:t> veröffentlicht werden.</a:t>
            </a:r>
          </a:p>
        </p:txBody>
      </p:sp>
      <p:sp>
        <p:nvSpPr>
          <p:cNvPr id="12" name="Textfeld 11"/>
          <p:cNvSpPr txBox="1"/>
          <p:nvPr/>
        </p:nvSpPr>
        <p:spPr>
          <a:xfrm>
            <a:off x="3635896" y="6098829"/>
            <a:ext cx="3681392" cy="369332"/>
          </a:xfrm>
          <a:prstGeom prst="rect">
            <a:avLst/>
          </a:prstGeom>
          <a:noFill/>
        </p:spPr>
        <p:txBody>
          <a:bodyPr wrap="none" rtlCol="0">
            <a:spAutoFit/>
          </a:bodyPr>
          <a:lstStyle/>
          <a:p>
            <a:r>
              <a:rPr lang="de-DE" b="1" dirty="0"/>
              <a:t>Mehrheiten</a:t>
            </a:r>
            <a:r>
              <a:rPr lang="de-DE" dirty="0"/>
              <a:t> haben bessere Chancen!</a:t>
            </a:r>
          </a:p>
        </p:txBody>
      </p:sp>
    </p:spTree>
    <p:extLst>
      <p:ext uri="{BB962C8B-B14F-4D97-AF65-F5344CB8AC3E}">
        <p14:creationId xmlns:p14="http://schemas.microsoft.com/office/powerpoint/2010/main" val="1049286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06554" y="265950"/>
            <a:ext cx="7354899" cy="584775"/>
          </a:xfrm>
          <a:prstGeom prst="rect">
            <a:avLst/>
          </a:prstGeom>
          <a:noFill/>
        </p:spPr>
        <p:txBody>
          <a:bodyPr wrap="none" rtlCol="0">
            <a:spAutoFit/>
          </a:bodyPr>
          <a:lstStyle/>
          <a:p>
            <a:r>
              <a:rPr lang="de-DE" sz="3200" dirty="0"/>
              <a:t>Kann Draco schummeln? Neubetrachtung</a:t>
            </a:r>
          </a:p>
        </p:txBody>
      </p:sp>
      <p:sp>
        <p:nvSpPr>
          <p:cNvPr id="8" name="Ellipse 7"/>
          <p:cNvSpPr/>
          <p:nvPr/>
        </p:nvSpPr>
        <p:spPr>
          <a:xfrm>
            <a:off x="3275856" y="2237963"/>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1196564" y="3678123"/>
            <a:ext cx="144016" cy="1440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Ellipse 10"/>
          <p:cNvSpPr/>
          <p:nvPr/>
        </p:nvSpPr>
        <p:spPr>
          <a:xfrm>
            <a:off x="3275856" y="367764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5724128" y="303005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4478363" y="221754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4452538" y="3678123"/>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6732240" y="3677645"/>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6948264" y="3565465"/>
            <a:ext cx="705193" cy="369332"/>
          </a:xfrm>
          <a:prstGeom prst="rect">
            <a:avLst/>
          </a:prstGeom>
          <a:noFill/>
        </p:spPr>
        <p:txBody>
          <a:bodyPr wrap="none" rtlCol="0">
            <a:spAutoFit/>
          </a:bodyPr>
          <a:lstStyle/>
          <a:p>
            <a:r>
              <a:rPr lang="de-DE" dirty="0"/>
              <a:t>Harry</a:t>
            </a:r>
          </a:p>
        </p:txBody>
      </p:sp>
      <p:sp>
        <p:nvSpPr>
          <p:cNvPr id="21" name="Rechteck 20"/>
          <p:cNvSpPr/>
          <p:nvPr/>
        </p:nvSpPr>
        <p:spPr>
          <a:xfrm>
            <a:off x="1110830" y="3934797"/>
            <a:ext cx="315484" cy="103366"/>
          </a:xfrm>
          <a:prstGeom prst="rect">
            <a:avLst/>
          </a:prstGeom>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2" name="Rechteck 31"/>
          <p:cNvSpPr/>
          <p:nvPr/>
        </p:nvSpPr>
        <p:spPr>
          <a:xfrm>
            <a:off x="6632056" y="3921258"/>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4381831" y="2453987"/>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27" name="Textfeld 26"/>
          <p:cNvSpPr txBox="1"/>
          <p:nvPr/>
        </p:nvSpPr>
        <p:spPr>
          <a:xfrm>
            <a:off x="213733" y="4797152"/>
            <a:ext cx="3206139" cy="1477328"/>
          </a:xfrm>
          <a:prstGeom prst="rect">
            <a:avLst/>
          </a:prstGeom>
          <a:noFill/>
        </p:spPr>
        <p:txBody>
          <a:bodyPr wrap="square" rtlCol="0">
            <a:spAutoFit/>
          </a:bodyPr>
          <a:lstStyle/>
          <a:p>
            <a:r>
              <a:rPr lang="de-DE" dirty="0"/>
              <a:t>Trotz des Vorsprungs muss Draco alleine ein </a:t>
            </a:r>
            <a:r>
              <a:rPr lang="de-DE" b="1" dirty="0"/>
              <a:t>Proof </a:t>
            </a:r>
            <a:r>
              <a:rPr lang="de-DE" b="1" dirty="0" err="1"/>
              <a:t>of</a:t>
            </a:r>
            <a:r>
              <a:rPr lang="de-DE" b="1" dirty="0"/>
              <a:t> Work </a:t>
            </a:r>
            <a:r>
              <a:rPr lang="de-DE" dirty="0"/>
              <a:t>für den nächsten Block erfüllen, bevor der Rest umgestimmt wird.</a:t>
            </a:r>
          </a:p>
        </p:txBody>
      </p:sp>
      <p:sp>
        <p:nvSpPr>
          <p:cNvPr id="55" name="Rechteck 54"/>
          <p:cNvSpPr/>
          <p:nvPr/>
        </p:nvSpPr>
        <p:spPr>
          <a:xfrm>
            <a:off x="4356005" y="3931753"/>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p:cNvSpPr/>
          <p:nvPr/>
        </p:nvSpPr>
        <p:spPr>
          <a:xfrm>
            <a:off x="5638394" y="3253011"/>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p:cNvSpPr/>
          <p:nvPr/>
        </p:nvSpPr>
        <p:spPr>
          <a:xfrm>
            <a:off x="3185849" y="2455797"/>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64" name="Rechteck 63"/>
          <p:cNvSpPr/>
          <p:nvPr/>
        </p:nvSpPr>
        <p:spPr>
          <a:xfrm>
            <a:off x="3180507" y="3937378"/>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p:cNvSpPr/>
          <p:nvPr/>
        </p:nvSpPr>
        <p:spPr>
          <a:xfrm>
            <a:off x="2126994" y="303005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2035918" y="3253011"/>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Ellipse 69"/>
          <p:cNvSpPr/>
          <p:nvPr/>
        </p:nvSpPr>
        <p:spPr>
          <a:xfrm>
            <a:off x="2126994" y="43261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2035918" y="4549155"/>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Ellipse 73"/>
          <p:cNvSpPr/>
          <p:nvPr/>
        </p:nvSpPr>
        <p:spPr>
          <a:xfrm>
            <a:off x="3271583" y="502660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p:cNvSpPr/>
          <p:nvPr/>
        </p:nvSpPr>
        <p:spPr>
          <a:xfrm>
            <a:off x="3180507" y="5262299"/>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Ellipse 77"/>
          <p:cNvSpPr/>
          <p:nvPr/>
        </p:nvSpPr>
        <p:spPr>
          <a:xfrm>
            <a:off x="4447082" y="502660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p:cNvSpPr/>
          <p:nvPr/>
        </p:nvSpPr>
        <p:spPr>
          <a:xfrm>
            <a:off x="4356006" y="5262299"/>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Ellipse 81"/>
          <p:cNvSpPr/>
          <p:nvPr/>
        </p:nvSpPr>
        <p:spPr>
          <a:xfrm>
            <a:off x="5718786" y="432619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Rechteck 83"/>
          <p:cNvSpPr/>
          <p:nvPr/>
        </p:nvSpPr>
        <p:spPr>
          <a:xfrm>
            <a:off x="5627710" y="4549155"/>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p:cNvSpPr/>
          <p:nvPr/>
        </p:nvSpPr>
        <p:spPr>
          <a:xfrm>
            <a:off x="1113817" y="4103749"/>
            <a:ext cx="315484" cy="103366"/>
          </a:xfrm>
          <a:prstGeom prst="rect">
            <a:avLst/>
          </a:prstGeom>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8" name="Rechteck 87"/>
          <p:cNvSpPr/>
          <p:nvPr/>
        </p:nvSpPr>
        <p:spPr>
          <a:xfrm>
            <a:off x="2411760" y="3253011"/>
            <a:ext cx="315484" cy="103366"/>
          </a:xfrm>
          <a:prstGeom prst="rect">
            <a:avLst/>
          </a:prstGeom>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89" name="Rechteck 88"/>
          <p:cNvSpPr/>
          <p:nvPr/>
        </p:nvSpPr>
        <p:spPr>
          <a:xfrm>
            <a:off x="2411760" y="4549155"/>
            <a:ext cx="315484" cy="103366"/>
          </a:xfrm>
          <a:prstGeom prst="rect">
            <a:avLst/>
          </a:prstGeom>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0" name="Rechteck 89"/>
          <p:cNvSpPr/>
          <p:nvPr/>
        </p:nvSpPr>
        <p:spPr>
          <a:xfrm>
            <a:off x="3563888" y="2453987"/>
            <a:ext cx="315484" cy="103366"/>
          </a:xfrm>
          <a:prstGeom prst="rect">
            <a:avLst/>
          </a:prstGeom>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1" name="Rechteck 90"/>
          <p:cNvSpPr/>
          <p:nvPr/>
        </p:nvSpPr>
        <p:spPr>
          <a:xfrm>
            <a:off x="3563888" y="3927710"/>
            <a:ext cx="315484" cy="103366"/>
          </a:xfrm>
          <a:prstGeom prst="rect">
            <a:avLst/>
          </a:prstGeom>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2" name="Rechteck 91"/>
          <p:cNvSpPr/>
          <p:nvPr/>
        </p:nvSpPr>
        <p:spPr>
          <a:xfrm>
            <a:off x="3608526" y="5262299"/>
            <a:ext cx="315484" cy="103366"/>
          </a:xfrm>
          <a:prstGeom prst="rect">
            <a:avLst/>
          </a:prstGeom>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93" name="Textfeld 92"/>
          <p:cNvSpPr txBox="1"/>
          <p:nvPr/>
        </p:nvSpPr>
        <p:spPr>
          <a:xfrm>
            <a:off x="5038269" y="4919759"/>
            <a:ext cx="3206139" cy="1200329"/>
          </a:xfrm>
          <a:prstGeom prst="rect">
            <a:avLst/>
          </a:prstGeom>
          <a:noFill/>
        </p:spPr>
        <p:txBody>
          <a:bodyPr wrap="square" rtlCol="0">
            <a:spAutoFit/>
          </a:bodyPr>
          <a:lstStyle/>
          <a:p>
            <a:r>
              <a:rPr lang="de-DE" dirty="0"/>
              <a:t>Harrys Gruppe muss nachziehen, hat aber durch die Anzahl eine höhere Chance auf einen </a:t>
            </a:r>
            <a:r>
              <a:rPr lang="de-DE" b="1" dirty="0"/>
              <a:t>Proof </a:t>
            </a:r>
            <a:r>
              <a:rPr lang="de-DE" b="1" dirty="0" err="1"/>
              <a:t>of</a:t>
            </a:r>
            <a:r>
              <a:rPr lang="de-DE" b="1" dirty="0"/>
              <a:t> Work.</a:t>
            </a:r>
          </a:p>
        </p:txBody>
      </p:sp>
      <p:sp>
        <p:nvSpPr>
          <p:cNvPr id="41" name="Textfeld 40"/>
          <p:cNvSpPr txBox="1"/>
          <p:nvPr/>
        </p:nvSpPr>
        <p:spPr>
          <a:xfrm>
            <a:off x="258504" y="3564987"/>
            <a:ext cx="731034" cy="369332"/>
          </a:xfrm>
          <a:prstGeom prst="rect">
            <a:avLst/>
          </a:prstGeom>
          <a:noFill/>
        </p:spPr>
        <p:txBody>
          <a:bodyPr wrap="none" rtlCol="0">
            <a:spAutoFit/>
          </a:bodyPr>
          <a:lstStyle/>
          <a:p>
            <a:r>
              <a:rPr lang="de-DE" dirty="0"/>
              <a:t>Draco</a:t>
            </a:r>
          </a:p>
        </p:txBody>
      </p:sp>
      <p:sp>
        <p:nvSpPr>
          <p:cNvPr id="42" name="Ellipse 41"/>
          <p:cNvSpPr/>
          <p:nvPr/>
        </p:nvSpPr>
        <p:spPr>
          <a:xfrm>
            <a:off x="3937654" y="1290225"/>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3" name="Rechteck 42"/>
          <p:cNvSpPr/>
          <p:nvPr/>
        </p:nvSpPr>
        <p:spPr>
          <a:xfrm>
            <a:off x="3851920" y="1538208"/>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4" name="Textfeld 43"/>
          <p:cNvSpPr txBox="1"/>
          <p:nvPr/>
        </p:nvSpPr>
        <p:spPr>
          <a:xfrm>
            <a:off x="3850039" y="1683965"/>
            <a:ext cx="343364" cy="369332"/>
          </a:xfrm>
          <a:prstGeom prst="rect">
            <a:avLst/>
          </a:prstGeom>
          <a:noFill/>
        </p:spPr>
        <p:txBody>
          <a:bodyPr wrap="none" rtlCol="0">
            <a:spAutoFit/>
          </a:bodyPr>
          <a:lstStyle/>
          <a:p>
            <a:r>
              <a:rPr lang="de-DE" dirty="0"/>
              <a:t>…</a:t>
            </a:r>
          </a:p>
        </p:txBody>
      </p:sp>
      <p:cxnSp>
        <p:nvCxnSpPr>
          <p:cNvPr id="45" name="Gerade Verbindung mit Pfeil 44"/>
          <p:cNvCxnSpPr/>
          <p:nvPr/>
        </p:nvCxnSpPr>
        <p:spPr>
          <a:xfrm flipV="1">
            <a:off x="3131840" y="1434241"/>
            <a:ext cx="648072" cy="116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604172" y="1274847"/>
            <a:ext cx="2463047" cy="369332"/>
          </a:xfrm>
          <a:prstGeom prst="rect">
            <a:avLst/>
          </a:prstGeom>
          <a:noFill/>
        </p:spPr>
        <p:txBody>
          <a:bodyPr wrap="none" rtlCol="0">
            <a:spAutoFit/>
          </a:bodyPr>
          <a:lstStyle/>
          <a:p>
            <a:r>
              <a:rPr lang="de-DE" dirty="0"/>
              <a:t>Weit entfernte Zauberer</a:t>
            </a:r>
          </a:p>
        </p:txBody>
      </p:sp>
      <p:sp>
        <p:nvSpPr>
          <p:cNvPr id="47" name="Ellipse 46"/>
          <p:cNvSpPr/>
          <p:nvPr/>
        </p:nvSpPr>
        <p:spPr>
          <a:xfrm>
            <a:off x="6721328" y="1445875"/>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48" name="Textfeld 47"/>
          <p:cNvSpPr txBox="1"/>
          <p:nvPr/>
        </p:nvSpPr>
        <p:spPr>
          <a:xfrm>
            <a:off x="6972444" y="1333217"/>
            <a:ext cx="856645" cy="369332"/>
          </a:xfrm>
          <a:prstGeom prst="rect">
            <a:avLst/>
          </a:prstGeom>
          <a:noFill/>
        </p:spPr>
        <p:txBody>
          <a:bodyPr wrap="none" rtlCol="0">
            <a:spAutoFit/>
          </a:bodyPr>
          <a:lstStyle/>
          <a:p>
            <a:r>
              <a:rPr lang="de-DE" dirty="0"/>
              <a:t>Knoten</a:t>
            </a:r>
          </a:p>
        </p:txBody>
      </p:sp>
      <p:sp>
        <p:nvSpPr>
          <p:cNvPr id="49" name="Rechteck 48"/>
          <p:cNvSpPr/>
          <p:nvPr/>
        </p:nvSpPr>
        <p:spPr>
          <a:xfrm>
            <a:off x="6632780" y="1877923"/>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0" name="Textfeld 49"/>
          <p:cNvSpPr txBox="1"/>
          <p:nvPr/>
        </p:nvSpPr>
        <p:spPr>
          <a:xfrm>
            <a:off x="7057564" y="1747331"/>
            <a:ext cx="1714124" cy="369332"/>
          </a:xfrm>
          <a:prstGeom prst="rect">
            <a:avLst/>
          </a:prstGeom>
          <a:noFill/>
        </p:spPr>
        <p:txBody>
          <a:bodyPr wrap="none" rtlCol="0">
            <a:spAutoFit/>
          </a:bodyPr>
          <a:lstStyle/>
          <a:p>
            <a:r>
              <a:rPr lang="de-DE" dirty="0"/>
              <a:t>Block ohne </a:t>
            </a:r>
            <a:r>
              <a:rPr lang="de-DE" dirty="0" err="1"/>
              <a:t>PoW</a:t>
            </a:r>
            <a:endParaRPr lang="de-DE" dirty="0"/>
          </a:p>
        </p:txBody>
      </p:sp>
      <p:sp>
        <p:nvSpPr>
          <p:cNvPr id="51" name="Rechteck 50"/>
          <p:cNvSpPr/>
          <p:nvPr/>
        </p:nvSpPr>
        <p:spPr>
          <a:xfrm>
            <a:off x="6635594" y="2186280"/>
            <a:ext cx="315484" cy="103366"/>
          </a:xfrm>
          <a:prstGeom prst="rect">
            <a:avLst/>
          </a:prstGeom>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2" name="Textfeld 51"/>
          <p:cNvSpPr txBox="1"/>
          <p:nvPr/>
        </p:nvSpPr>
        <p:spPr>
          <a:xfrm>
            <a:off x="7074381" y="2053297"/>
            <a:ext cx="1547411" cy="369332"/>
          </a:xfrm>
          <a:prstGeom prst="rect">
            <a:avLst/>
          </a:prstGeom>
          <a:noFill/>
        </p:spPr>
        <p:txBody>
          <a:bodyPr wrap="none" rtlCol="0">
            <a:spAutoFit/>
          </a:bodyPr>
          <a:lstStyle/>
          <a:p>
            <a:r>
              <a:rPr lang="de-DE" dirty="0"/>
              <a:t>Block mit </a:t>
            </a:r>
            <a:r>
              <a:rPr lang="de-DE" dirty="0" err="1"/>
              <a:t>PoW</a:t>
            </a:r>
            <a:endParaRPr lang="de-DE" dirty="0"/>
          </a:p>
        </p:txBody>
      </p:sp>
    </p:spTree>
    <p:extLst>
      <p:ext uri="{BB962C8B-B14F-4D97-AF65-F5344CB8AC3E}">
        <p14:creationId xmlns:p14="http://schemas.microsoft.com/office/powerpoint/2010/main" val="214143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467544" y="1412776"/>
            <a:ext cx="7776864" cy="34563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 name="Textfeld 3"/>
          <p:cNvSpPr txBox="1"/>
          <p:nvPr/>
        </p:nvSpPr>
        <p:spPr>
          <a:xfrm>
            <a:off x="367456" y="226185"/>
            <a:ext cx="4566699" cy="584775"/>
          </a:xfrm>
          <a:prstGeom prst="rect">
            <a:avLst/>
          </a:prstGeom>
          <a:noFill/>
        </p:spPr>
        <p:txBody>
          <a:bodyPr wrap="none" rtlCol="0">
            <a:spAutoFit/>
          </a:bodyPr>
          <a:lstStyle/>
          <a:p>
            <a:r>
              <a:rPr lang="de-DE" sz="3200" dirty="0"/>
              <a:t>Wie sieht es mit CAP aus?</a:t>
            </a:r>
          </a:p>
        </p:txBody>
      </p:sp>
      <p:sp>
        <p:nvSpPr>
          <p:cNvPr id="5" name="Textfeld 4"/>
          <p:cNvSpPr txBox="1"/>
          <p:nvPr/>
        </p:nvSpPr>
        <p:spPr>
          <a:xfrm>
            <a:off x="3398965" y="1052736"/>
            <a:ext cx="2016224" cy="646331"/>
          </a:xfrm>
          <a:prstGeom prst="rect">
            <a:avLst/>
          </a:prstGeom>
          <a:noFill/>
        </p:spPr>
        <p:txBody>
          <a:bodyPr wrap="square" rtlCol="0">
            <a:spAutoFit/>
          </a:bodyPr>
          <a:lstStyle/>
          <a:p>
            <a:pPr algn="ctr"/>
            <a:r>
              <a:rPr lang="de-DE"/>
              <a:t>Konsistenz</a:t>
            </a:r>
            <a:endParaRPr lang="de-DE" dirty="0"/>
          </a:p>
          <a:p>
            <a:pPr algn="ctr"/>
            <a:endParaRPr lang="de-DE" dirty="0"/>
          </a:p>
        </p:txBody>
      </p:sp>
      <p:sp>
        <p:nvSpPr>
          <p:cNvPr id="6" name="Textfeld 5"/>
          <p:cNvSpPr txBox="1"/>
          <p:nvPr/>
        </p:nvSpPr>
        <p:spPr>
          <a:xfrm>
            <a:off x="539552" y="1556792"/>
            <a:ext cx="3744416" cy="2862322"/>
          </a:xfrm>
          <a:prstGeom prst="rect">
            <a:avLst/>
          </a:prstGeom>
          <a:noFill/>
        </p:spPr>
        <p:txBody>
          <a:bodyPr wrap="square" rtlCol="0">
            <a:spAutoFit/>
          </a:bodyPr>
          <a:lstStyle/>
          <a:p>
            <a:r>
              <a:rPr lang="de-DE" b="1" dirty="0"/>
              <a:t>Pro</a:t>
            </a:r>
            <a:r>
              <a:rPr lang="de-DE" dirty="0"/>
              <a:t>:</a:t>
            </a:r>
          </a:p>
          <a:p>
            <a:pPr marL="285750" indent="-285750">
              <a:buFont typeface="Arial" panose="020B0604020202020204" pitchFamily="34" charset="0"/>
              <a:buChar char="•"/>
            </a:pPr>
            <a:r>
              <a:rPr lang="de-DE" dirty="0"/>
              <a:t>Neue Teilnehmer erhalten </a:t>
            </a:r>
            <a:r>
              <a:rPr lang="de-DE" b="1" dirty="0"/>
              <a:t>immer</a:t>
            </a:r>
            <a:r>
              <a:rPr lang="de-DE" dirty="0"/>
              <a:t> komplette Kette, heißt:</a:t>
            </a:r>
          </a:p>
          <a:p>
            <a:pPr marL="742950" lvl="1" indent="-285750">
              <a:buFont typeface="Arial" panose="020B0604020202020204" pitchFamily="34" charset="0"/>
              <a:buChar char="•"/>
            </a:pPr>
            <a:r>
              <a:rPr lang="de-DE" dirty="0"/>
              <a:t>Eigenes Nachverfolgen </a:t>
            </a:r>
            <a:r>
              <a:rPr lang="de-DE" b="1" dirty="0"/>
              <a:t>aller</a:t>
            </a:r>
            <a:r>
              <a:rPr lang="de-DE" dirty="0"/>
              <a:t> Daten</a:t>
            </a:r>
          </a:p>
          <a:p>
            <a:pPr marL="742950" lvl="1" indent="-285750">
              <a:buFont typeface="Arial" panose="020B0604020202020204" pitchFamily="34" charset="0"/>
              <a:buChar char="•"/>
            </a:pPr>
            <a:r>
              <a:rPr lang="de-DE" b="1" dirty="0"/>
              <a:t>Anfang</a:t>
            </a:r>
            <a:r>
              <a:rPr lang="de-DE" dirty="0"/>
              <a:t> und </a:t>
            </a:r>
            <a:r>
              <a:rPr lang="de-DE" b="1" dirty="0"/>
              <a:t>Mitte</a:t>
            </a:r>
            <a:r>
              <a:rPr lang="de-DE" dirty="0"/>
              <a:t> der Kette relativ sicher vor Veränderung</a:t>
            </a:r>
          </a:p>
          <a:p>
            <a:pPr marL="285750" indent="-285750">
              <a:buFont typeface="Arial" panose="020B0604020202020204" pitchFamily="34" charset="0"/>
              <a:buChar char="•"/>
            </a:pPr>
            <a:r>
              <a:rPr lang="de-DE" dirty="0"/>
              <a:t>Verworfene Blöcke können in neue Blöcke eingepflegt werden, um Transaktionen zu retten</a:t>
            </a:r>
          </a:p>
        </p:txBody>
      </p:sp>
      <p:sp>
        <p:nvSpPr>
          <p:cNvPr id="7" name="Rechteck 6"/>
          <p:cNvSpPr/>
          <p:nvPr/>
        </p:nvSpPr>
        <p:spPr>
          <a:xfrm>
            <a:off x="4623101" y="5634546"/>
            <a:ext cx="961098"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D</a:t>
            </a:r>
          </a:p>
        </p:txBody>
      </p:sp>
      <p:sp>
        <p:nvSpPr>
          <p:cNvPr id="8" name="Rechteck 7"/>
          <p:cNvSpPr/>
          <p:nvPr/>
        </p:nvSpPr>
        <p:spPr>
          <a:xfrm>
            <a:off x="5909754" y="5634546"/>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E</a:t>
            </a:r>
          </a:p>
        </p:txBody>
      </p:sp>
      <p:cxnSp>
        <p:nvCxnSpPr>
          <p:cNvPr id="9" name="Gerade Verbindung mit Pfeil 8"/>
          <p:cNvCxnSpPr>
            <a:stCxn id="7" idx="3"/>
            <a:endCxn id="8" idx="1"/>
          </p:cNvCxnSpPr>
          <p:nvPr/>
        </p:nvCxnSpPr>
        <p:spPr>
          <a:xfrm>
            <a:off x="5584199" y="5778562"/>
            <a:ext cx="325555"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Rechteck 9"/>
          <p:cNvSpPr/>
          <p:nvPr/>
        </p:nvSpPr>
        <p:spPr>
          <a:xfrm>
            <a:off x="878685" y="5655232"/>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A</a:t>
            </a:r>
          </a:p>
        </p:txBody>
      </p:sp>
      <p:sp>
        <p:nvSpPr>
          <p:cNvPr id="11" name="Rechteck 10"/>
          <p:cNvSpPr/>
          <p:nvPr/>
        </p:nvSpPr>
        <p:spPr>
          <a:xfrm>
            <a:off x="2174829" y="5640562"/>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B</a:t>
            </a:r>
          </a:p>
        </p:txBody>
      </p:sp>
      <p:sp>
        <p:nvSpPr>
          <p:cNvPr id="12" name="Rechteck 11"/>
          <p:cNvSpPr/>
          <p:nvPr/>
        </p:nvSpPr>
        <p:spPr>
          <a:xfrm>
            <a:off x="3398965" y="5640562"/>
            <a:ext cx="951957" cy="28803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C</a:t>
            </a:r>
          </a:p>
        </p:txBody>
      </p:sp>
      <p:cxnSp>
        <p:nvCxnSpPr>
          <p:cNvPr id="13" name="Gerade Verbindung mit Pfeil 12"/>
          <p:cNvCxnSpPr>
            <a:stCxn id="10" idx="3"/>
            <a:endCxn id="11" idx="1"/>
          </p:cNvCxnSpPr>
          <p:nvPr/>
        </p:nvCxnSpPr>
        <p:spPr>
          <a:xfrm flipV="1">
            <a:off x="1830642" y="5784578"/>
            <a:ext cx="344187" cy="1467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Gerade Verbindung mit Pfeil 13"/>
          <p:cNvCxnSpPr>
            <a:stCxn id="11" idx="3"/>
            <a:endCxn id="12" idx="1"/>
          </p:cNvCxnSpPr>
          <p:nvPr/>
        </p:nvCxnSpPr>
        <p:spPr>
          <a:xfrm>
            <a:off x="3126786" y="5784578"/>
            <a:ext cx="272179"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Gerade Verbindung mit Pfeil 14"/>
          <p:cNvCxnSpPr>
            <a:stCxn id="12" idx="3"/>
            <a:endCxn id="7" idx="1"/>
          </p:cNvCxnSpPr>
          <p:nvPr/>
        </p:nvCxnSpPr>
        <p:spPr>
          <a:xfrm flipV="1">
            <a:off x="4350922" y="5778562"/>
            <a:ext cx="272179" cy="60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4" name="Rechteck 43"/>
          <p:cNvSpPr/>
          <p:nvPr/>
        </p:nvSpPr>
        <p:spPr>
          <a:xfrm>
            <a:off x="7143381" y="5640562"/>
            <a:ext cx="951957" cy="288032"/>
          </a:xfrm>
          <a:prstGeom prst="rect">
            <a:avLst/>
          </a:prstGeom>
          <a:solidFill>
            <a:srgbClr val="00B050"/>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Block F</a:t>
            </a:r>
          </a:p>
        </p:txBody>
      </p:sp>
      <p:cxnSp>
        <p:nvCxnSpPr>
          <p:cNvPr id="45" name="Gerade Verbindung mit Pfeil 44"/>
          <p:cNvCxnSpPr>
            <a:stCxn id="8" idx="3"/>
            <a:endCxn id="44" idx="1"/>
          </p:cNvCxnSpPr>
          <p:nvPr/>
        </p:nvCxnSpPr>
        <p:spPr>
          <a:xfrm>
            <a:off x="6861711" y="5778562"/>
            <a:ext cx="281670" cy="60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0" name="Rechteck 49"/>
          <p:cNvSpPr/>
          <p:nvPr/>
        </p:nvSpPr>
        <p:spPr>
          <a:xfrm>
            <a:off x="2174828" y="6159288"/>
            <a:ext cx="951957" cy="288032"/>
          </a:xfrm>
          <a:prstGeom prst="rect">
            <a:avLst/>
          </a:prstGeom>
          <a:solidFill>
            <a:schemeClr val="accent1">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a:t>Block B‘</a:t>
            </a:r>
          </a:p>
        </p:txBody>
      </p:sp>
      <p:cxnSp>
        <p:nvCxnSpPr>
          <p:cNvPr id="51" name="Gerade Verbindung mit Pfeil 50"/>
          <p:cNvCxnSpPr>
            <a:stCxn id="10" idx="3"/>
            <a:endCxn id="50" idx="1"/>
          </p:cNvCxnSpPr>
          <p:nvPr/>
        </p:nvCxnSpPr>
        <p:spPr>
          <a:xfrm>
            <a:off x="1830642" y="5799248"/>
            <a:ext cx="344186"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4" name="Rechteck 53"/>
          <p:cNvSpPr/>
          <p:nvPr/>
        </p:nvSpPr>
        <p:spPr>
          <a:xfrm>
            <a:off x="3398963" y="5151176"/>
            <a:ext cx="1008113" cy="288032"/>
          </a:xfrm>
          <a:prstGeom prst="rect">
            <a:avLst/>
          </a:prstGeom>
          <a:solidFill>
            <a:schemeClr val="accent1">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Block C*</a:t>
            </a:r>
          </a:p>
        </p:txBody>
      </p:sp>
      <p:sp>
        <p:nvSpPr>
          <p:cNvPr id="55" name="Rechteck 54"/>
          <p:cNvSpPr/>
          <p:nvPr/>
        </p:nvSpPr>
        <p:spPr>
          <a:xfrm>
            <a:off x="4623101" y="5148765"/>
            <a:ext cx="1008112" cy="288032"/>
          </a:xfrm>
          <a:prstGeom prst="rect">
            <a:avLst/>
          </a:prstGeom>
          <a:solidFill>
            <a:schemeClr val="accent1">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dirty="0"/>
              <a:t>Block D*</a:t>
            </a:r>
          </a:p>
        </p:txBody>
      </p:sp>
      <p:cxnSp>
        <p:nvCxnSpPr>
          <p:cNvPr id="56" name="Gerade Verbindung mit Pfeil 55"/>
          <p:cNvCxnSpPr>
            <a:stCxn id="11" idx="3"/>
            <a:endCxn id="54" idx="1"/>
          </p:cNvCxnSpPr>
          <p:nvPr/>
        </p:nvCxnSpPr>
        <p:spPr>
          <a:xfrm flipV="1">
            <a:off x="3126786" y="5295192"/>
            <a:ext cx="272177" cy="48938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9" name="Gerade Verbindung mit Pfeil 58"/>
          <p:cNvCxnSpPr>
            <a:stCxn id="54" idx="3"/>
            <a:endCxn id="55" idx="1"/>
          </p:cNvCxnSpPr>
          <p:nvPr/>
        </p:nvCxnSpPr>
        <p:spPr>
          <a:xfrm flipV="1">
            <a:off x="4407076" y="5292781"/>
            <a:ext cx="216025" cy="241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3" name="Gekrümmte Verbindung 62"/>
          <p:cNvCxnSpPr>
            <a:stCxn id="50" idx="3"/>
            <a:endCxn id="44" idx="2"/>
          </p:cNvCxnSpPr>
          <p:nvPr/>
        </p:nvCxnSpPr>
        <p:spPr>
          <a:xfrm flipV="1">
            <a:off x="3126785" y="5928594"/>
            <a:ext cx="4492575" cy="374710"/>
          </a:xfrm>
          <a:prstGeom prst="curvedConnector2">
            <a:avLst/>
          </a:prstGeom>
          <a:ln w="28575">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Gekrümmte Verbindung 63"/>
          <p:cNvCxnSpPr>
            <a:stCxn id="55" idx="3"/>
            <a:endCxn id="44" idx="0"/>
          </p:cNvCxnSpPr>
          <p:nvPr/>
        </p:nvCxnSpPr>
        <p:spPr>
          <a:xfrm>
            <a:off x="5631213" y="5292781"/>
            <a:ext cx="1988147" cy="347781"/>
          </a:xfrm>
          <a:prstGeom prst="curvedConnector2">
            <a:avLst/>
          </a:prstGeom>
          <a:ln w="28575">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Abgerundetes Rechteck 2"/>
          <p:cNvSpPr/>
          <p:nvPr/>
        </p:nvSpPr>
        <p:spPr>
          <a:xfrm>
            <a:off x="4640507" y="3789040"/>
            <a:ext cx="3744416" cy="792088"/>
          </a:xfrm>
          <a:prstGeom prst="roundRect">
            <a:avLst/>
          </a:prstGeom>
          <a:solidFill>
            <a:srgbClr val="FFC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67" name="Textfeld 66"/>
          <p:cNvSpPr txBox="1"/>
          <p:nvPr/>
        </p:nvSpPr>
        <p:spPr>
          <a:xfrm>
            <a:off x="4640507" y="1556792"/>
            <a:ext cx="3744416" cy="3139321"/>
          </a:xfrm>
          <a:prstGeom prst="rect">
            <a:avLst/>
          </a:prstGeom>
          <a:noFill/>
        </p:spPr>
        <p:txBody>
          <a:bodyPr wrap="square" rtlCol="0">
            <a:spAutoFit/>
          </a:bodyPr>
          <a:lstStyle/>
          <a:p>
            <a:r>
              <a:rPr lang="de-DE" b="1" dirty="0"/>
              <a:t>Contra</a:t>
            </a:r>
            <a:r>
              <a:rPr lang="de-DE" dirty="0"/>
              <a:t>:</a:t>
            </a:r>
          </a:p>
          <a:p>
            <a:pPr marL="285750" indent="-285750">
              <a:buFont typeface="Arial" panose="020B0604020202020204" pitchFamily="34" charset="0"/>
              <a:buChar char="•"/>
            </a:pPr>
            <a:r>
              <a:rPr lang="de-DE" dirty="0"/>
              <a:t>Verteilung der Transaktionen, Proof </a:t>
            </a:r>
            <a:r>
              <a:rPr lang="de-DE" dirty="0" err="1"/>
              <a:t>of</a:t>
            </a:r>
            <a:r>
              <a:rPr lang="de-DE" dirty="0"/>
              <a:t> Work und Verteilung der Blöcke brauchen Zeit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r>
              <a:rPr lang="de-DE" dirty="0"/>
              <a:t>Aussagen von unterschiedlichen Teilnehmern am </a:t>
            </a:r>
            <a:r>
              <a:rPr lang="de-DE" b="1" dirty="0"/>
              <a:t>Ende</a:t>
            </a:r>
            <a:r>
              <a:rPr lang="de-DE" dirty="0"/>
              <a:t> der Kette eher </a:t>
            </a:r>
            <a:r>
              <a:rPr lang="de-DE" b="1" dirty="0"/>
              <a:t>inkonsistent</a:t>
            </a:r>
          </a:p>
        </p:txBody>
      </p:sp>
    </p:spTree>
    <p:extLst>
      <p:ext uri="{BB962C8B-B14F-4D97-AF65-F5344CB8AC3E}">
        <p14:creationId xmlns:p14="http://schemas.microsoft.com/office/powerpoint/2010/main" val="2070611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bgerundetes Rechteck 12"/>
          <p:cNvSpPr/>
          <p:nvPr/>
        </p:nvSpPr>
        <p:spPr>
          <a:xfrm>
            <a:off x="251520" y="4746616"/>
            <a:ext cx="1368152" cy="1371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1" name="Abgerundetes Rechteck 60"/>
          <p:cNvSpPr/>
          <p:nvPr/>
        </p:nvSpPr>
        <p:spPr>
          <a:xfrm>
            <a:off x="3312233" y="3789040"/>
            <a:ext cx="1364113" cy="9575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0" name="Abgerundetes Rechteck 9"/>
          <p:cNvSpPr/>
          <p:nvPr/>
        </p:nvSpPr>
        <p:spPr>
          <a:xfrm>
            <a:off x="1619672" y="3789040"/>
            <a:ext cx="1364113" cy="9575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9" name="Abgerundetes Rechteck 8"/>
          <p:cNvSpPr/>
          <p:nvPr/>
        </p:nvSpPr>
        <p:spPr>
          <a:xfrm>
            <a:off x="6156175" y="5088055"/>
            <a:ext cx="2808313" cy="61935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8" name="Abgerundetes Rechteck 7"/>
          <p:cNvSpPr/>
          <p:nvPr/>
        </p:nvSpPr>
        <p:spPr>
          <a:xfrm>
            <a:off x="1888637" y="2339588"/>
            <a:ext cx="4627580" cy="12926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7" name="Abgerundetes Rechteck 6"/>
          <p:cNvSpPr/>
          <p:nvPr/>
        </p:nvSpPr>
        <p:spPr>
          <a:xfrm>
            <a:off x="1888636" y="1156102"/>
            <a:ext cx="4627580" cy="107837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 name="Textfeld 3"/>
          <p:cNvSpPr txBox="1"/>
          <p:nvPr/>
        </p:nvSpPr>
        <p:spPr>
          <a:xfrm>
            <a:off x="392644" y="227672"/>
            <a:ext cx="4566699" cy="584775"/>
          </a:xfrm>
          <a:prstGeom prst="rect">
            <a:avLst/>
          </a:prstGeom>
          <a:noFill/>
        </p:spPr>
        <p:txBody>
          <a:bodyPr wrap="none" rtlCol="0">
            <a:spAutoFit/>
          </a:bodyPr>
          <a:lstStyle/>
          <a:p>
            <a:r>
              <a:rPr lang="de-DE" sz="3200" dirty="0"/>
              <a:t>Wie sieht es mit CAP aus?</a:t>
            </a:r>
          </a:p>
        </p:txBody>
      </p:sp>
      <p:sp>
        <p:nvSpPr>
          <p:cNvPr id="5" name="Textfeld 4"/>
          <p:cNvSpPr txBox="1"/>
          <p:nvPr/>
        </p:nvSpPr>
        <p:spPr>
          <a:xfrm>
            <a:off x="3398965" y="1156102"/>
            <a:ext cx="2016224" cy="646331"/>
          </a:xfrm>
          <a:prstGeom prst="rect">
            <a:avLst/>
          </a:prstGeom>
          <a:noFill/>
        </p:spPr>
        <p:txBody>
          <a:bodyPr wrap="square" rtlCol="0">
            <a:spAutoFit/>
          </a:bodyPr>
          <a:lstStyle/>
          <a:p>
            <a:pPr algn="ctr"/>
            <a:r>
              <a:rPr lang="de-DE" b="1" dirty="0" err="1"/>
              <a:t>Availability</a:t>
            </a:r>
            <a:endParaRPr lang="de-DE" b="1" dirty="0"/>
          </a:p>
          <a:p>
            <a:pPr algn="ctr"/>
            <a:endParaRPr lang="de-DE" b="1" dirty="0"/>
          </a:p>
        </p:txBody>
      </p:sp>
      <p:sp>
        <p:nvSpPr>
          <p:cNvPr id="6" name="Textfeld 5"/>
          <p:cNvSpPr txBox="1"/>
          <p:nvPr/>
        </p:nvSpPr>
        <p:spPr>
          <a:xfrm>
            <a:off x="2049192" y="1588150"/>
            <a:ext cx="4875637" cy="646331"/>
          </a:xfrm>
          <a:prstGeom prst="rect">
            <a:avLst/>
          </a:prstGeom>
          <a:noFill/>
        </p:spPr>
        <p:txBody>
          <a:bodyPr wrap="square" rtlCol="0">
            <a:spAutoFit/>
          </a:bodyPr>
          <a:lstStyle/>
          <a:p>
            <a:r>
              <a:rPr lang="de-DE" dirty="0"/>
              <a:t>Jeder Teilnehmende besitzt komplette Kette.</a:t>
            </a:r>
          </a:p>
          <a:p>
            <a:r>
              <a:rPr lang="de-DE" dirty="0"/>
              <a:t>Direkte Antwort immer möglich</a:t>
            </a:r>
          </a:p>
        </p:txBody>
      </p:sp>
      <p:sp>
        <p:nvSpPr>
          <p:cNvPr id="25" name="Textfeld 24"/>
          <p:cNvSpPr txBox="1"/>
          <p:nvPr/>
        </p:nvSpPr>
        <p:spPr>
          <a:xfrm>
            <a:off x="2915816" y="2339588"/>
            <a:ext cx="2872071" cy="369332"/>
          </a:xfrm>
          <a:prstGeom prst="rect">
            <a:avLst/>
          </a:prstGeom>
          <a:noFill/>
        </p:spPr>
        <p:txBody>
          <a:bodyPr wrap="square" rtlCol="0">
            <a:spAutoFit/>
          </a:bodyPr>
          <a:lstStyle/>
          <a:p>
            <a:pPr algn="ctr"/>
            <a:r>
              <a:rPr lang="de-DE" b="1" dirty="0"/>
              <a:t>Partitionierungstoleranz</a:t>
            </a:r>
          </a:p>
        </p:txBody>
      </p:sp>
      <p:sp>
        <p:nvSpPr>
          <p:cNvPr id="2" name="Ellipse 1"/>
          <p:cNvSpPr/>
          <p:nvPr/>
        </p:nvSpPr>
        <p:spPr>
          <a:xfrm>
            <a:off x="325667" y="520586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p:cNvSpPr/>
          <p:nvPr/>
        </p:nvSpPr>
        <p:spPr>
          <a:xfrm>
            <a:off x="541691" y="5769176"/>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p:cNvSpPr/>
          <p:nvPr/>
        </p:nvSpPr>
        <p:spPr>
          <a:xfrm>
            <a:off x="602787" y="491317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p:cNvSpPr/>
          <p:nvPr/>
        </p:nvSpPr>
        <p:spPr>
          <a:xfrm>
            <a:off x="757715" y="53601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p:cNvSpPr/>
          <p:nvPr/>
        </p:nvSpPr>
        <p:spPr>
          <a:xfrm>
            <a:off x="1189763" y="5216152"/>
            <a:ext cx="144016" cy="1440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cxnSp>
        <p:nvCxnSpPr>
          <p:cNvPr id="31" name="Gerade Verbindung 30"/>
          <p:cNvCxnSpPr/>
          <p:nvPr/>
        </p:nvCxnSpPr>
        <p:spPr>
          <a:xfrm>
            <a:off x="973739" y="4746616"/>
            <a:ext cx="0" cy="1371120"/>
          </a:xfrm>
          <a:prstGeom prst="line">
            <a:avLst/>
          </a:prstGeom>
          <a:ln/>
        </p:spPr>
        <p:style>
          <a:lnRef idx="2">
            <a:schemeClr val="dk1"/>
          </a:lnRef>
          <a:fillRef idx="0">
            <a:schemeClr val="dk1"/>
          </a:fillRef>
          <a:effectRef idx="1">
            <a:schemeClr val="dk1"/>
          </a:effectRef>
          <a:fontRef idx="minor">
            <a:schemeClr val="tx1"/>
          </a:fontRef>
        </p:style>
      </p:cxnSp>
      <p:sp>
        <p:nvSpPr>
          <p:cNvPr id="33" name="Ellipse 32"/>
          <p:cNvSpPr/>
          <p:nvPr/>
        </p:nvSpPr>
        <p:spPr>
          <a:xfrm>
            <a:off x="1975673" y="52470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p:cNvSpPr/>
          <p:nvPr/>
        </p:nvSpPr>
        <p:spPr>
          <a:xfrm>
            <a:off x="2191697" y="5810329"/>
            <a:ext cx="133104"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p:cNvSpPr/>
          <p:nvPr/>
        </p:nvSpPr>
        <p:spPr>
          <a:xfrm>
            <a:off x="2252793" y="49543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p:cNvSpPr/>
          <p:nvPr/>
        </p:nvSpPr>
        <p:spPr>
          <a:xfrm>
            <a:off x="2407721" y="540132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2839769" y="525730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a:off x="3490234" y="5236735"/>
            <a:ext cx="144016" cy="1440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40" name="Ellipse 39"/>
          <p:cNvSpPr/>
          <p:nvPr/>
        </p:nvSpPr>
        <p:spPr>
          <a:xfrm>
            <a:off x="3706258" y="5800044"/>
            <a:ext cx="133104" cy="1440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41" name="Ellipse 40"/>
          <p:cNvSpPr/>
          <p:nvPr/>
        </p:nvSpPr>
        <p:spPr>
          <a:xfrm>
            <a:off x="3767354" y="4944039"/>
            <a:ext cx="144016" cy="1440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42" name="Ellipse 41"/>
          <p:cNvSpPr/>
          <p:nvPr/>
        </p:nvSpPr>
        <p:spPr>
          <a:xfrm>
            <a:off x="3922282" y="5391036"/>
            <a:ext cx="144016" cy="1440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43" name="Ellipse 42"/>
          <p:cNvSpPr/>
          <p:nvPr/>
        </p:nvSpPr>
        <p:spPr>
          <a:xfrm>
            <a:off x="4354330" y="5247020"/>
            <a:ext cx="144016" cy="1440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cxnSp>
        <p:nvCxnSpPr>
          <p:cNvPr id="17" name="Gerade Verbindung mit Pfeil 16"/>
          <p:cNvCxnSpPr/>
          <p:nvPr/>
        </p:nvCxnSpPr>
        <p:spPr>
          <a:xfrm>
            <a:off x="1619672" y="5545337"/>
            <a:ext cx="42800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2767761" y="5502720"/>
            <a:ext cx="927311" cy="369332"/>
          </a:xfrm>
          <a:prstGeom prst="rect">
            <a:avLst/>
          </a:prstGeom>
          <a:noFill/>
        </p:spPr>
        <p:txBody>
          <a:bodyPr wrap="square" rtlCol="0">
            <a:spAutoFit/>
          </a:bodyPr>
          <a:lstStyle/>
          <a:p>
            <a:r>
              <a:rPr lang="de-DE" dirty="0"/>
              <a:t>ODER</a:t>
            </a:r>
          </a:p>
        </p:txBody>
      </p:sp>
      <p:sp>
        <p:nvSpPr>
          <p:cNvPr id="19" name="Textfeld 18"/>
          <p:cNvSpPr txBox="1"/>
          <p:nvPr/>
        </p:nvSpPr>
        <p:spPr>
          <a:xfrm>
            <a:off x="1619672" y="5789926"/>
            <a:ext cx="1651325" cy="646331"/>
          </a:xfrm>
          <a:prstGeom prst="rect">
            <a:avLst/>
          </a:prstGeom>
          <a:noFill/>
        </p:spPr>
        <p:txBody>
          <a:bodyPr wrap="square" rtlCol="0">
            <a:spAutoFit/>
          </a:bodyPr>
          <a:lstStyle/>
          <a:p>
            <a:r>
              <a:rPr lang="de-DE" dirty="0"/>
              <a:t>Sehr Wahrscheinlich</a:t>
            </a:r>
          </a:p>
        </p:txBody>
      </p:sp>
      <p:sp>
        <p:nvSpPr>
          <p:cNvPr id="21" name="Textfeld 20"/>
          <p:cNvSpPr txBox="1"/>
          <p:nvPr/>
        </p:nvSpPr>
        <p:spPr>
          <a:xfrm>
            <a:off x="2191697" y="2708920"/>
            <a:ext cx="4180503" cy="923330"/>
          </a:xfrm>
          <a:prstGeom prst="rect">
            <a:avLst/>
          </a:prstGeom>
          <a:noFill/>
        </p:spPr>
        <p:txBody>
          <a:bodyPr wrap="square" rtlCol="0">
            <a:spAutoFit/>
          </a:bodyPr>
          <a:lstStyle/>
          <a:p>
            <a:r>
              <a:rPr lang="de-DE" dirty="0"/>
              <a:t>Trennung in Subnetze möglich</a:t>
            </a:r>
          </a:p>
          <a:p>
            <a:r>
              <a:rPr lang="de-DE" dirty="0"/>
              <a:t>Bei Wiedervereinigung setzt sich längste Kette durch</a:t>
            </a:r>
          </a:p>
        </p:txBody>
      </p:sp>
      <p:sp>
        <p:nvSpPr>
          <p:cNvPr id="22" name="Textfeld 21"/>
          <p:cNvSpPr txBox="1"/>
          <p:nvPr/>
        </p:nvSpPr>
        <p:spPr>
          <a:xfrm>
            <a:off x="6156175" y="5061083"/>
            <a:ext cx="2951449" cy="646331"/>
          </a:xfrm>
          <a:prstGeom prst="rect">
            <a:avLst/>
          </a:prstGeom>
          <a:solidFill>
            <a:srgbClr val="FFC000"/>
          </a:solidFill>
        </p:spPr>
        <p:txBody>
          <a:bodyPr wrap="none" rtlCol="0">
            <a:spAutoFit/>
          </a:bodyPr>
          <a:lstStyle/>
          <a:p>
            <a:r>
              <a:rPr lang="de-DE" dirty="0"/>
              <a:t>Damit ist eine </a:t>
            </a:r>
            <a:r>
              <a:rPr lang="de-DE" dirty="0" err="1"/>
              <a:t>Blockchain</a:t>
            </a:r>
            <a:r>
              <a:rPr lang="de-DE" dirty="0"/>
              <a:t> ein</a:t>
            </a:r>
          </a:p>
          <a:p>
            <a:r>
              <a:rPr lang="de-DE" b="1" dirty="0"/>
              <a:t>AP</a:t>
            </a:r>
            <a:r>
              <a:rPr lang="de-DE" dirty="0"/>
              <a:t>-System (AP/EC)!</a:t>
            </a:r>
          </a:p>
        </p:txBody>
      </p:sp>
      <p:sp>
        <p:nvSpPr>
          <p:cNvPr id="23" name="Textfeld 22"/>
          <p:cNvSpPr txBox="1"/>
          <p:nvPr/>
        </p:nvSpPr>
        <p:spPr>
          <a:xfrm>
            <a:off x="3900475" y="5565139"/>
            <a:ext cx="2039401" cy="646331"/>
          </a:xfrm>
          <a:prstGeom prst="rect">
            <a:avLst/>
          </a:prstGeom>
          <a:noFill/>
        </p:spPr>
        <p:txBody>
          <a:bodyPr wrap="square" rtlCol="0">
            <a:spAutoFit/>
          </a:bodyPr>
          <a:lstStyle/>
          <a:p>
            <a:r>
              <a:rPr lang="de-DE" dirty="0"/>
              <a:t>Möglich, aber unwahrscheinlich</a:t>
            </a:r>
          </a:p>
        </p:txBody>
      </p:sp>
      <p:sp>
        <p:nvSpPr>
          <p:cNvPr id="32" name="Rechteck 31"/>
          <p:cNvSpPr/>
          <p:nvPr/>
        </p:nvSpPr>
        <p:spPr>
          <a:xfrm>
            <a:off x="1808244" y="4156016"/>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a:xfrm>
            <a:off x="1802902" y="4451927"/>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1808244" y="4308416"/>
            <a:ext cx="315484" cy="103366"/>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2524285" y="4156016"/>
            <a:ext cx="315484" cy="103366"/>
          </a:xfrm>
          <a:prstGeom prst="rect">
            <a:avLst/>
          </a:prstGeom>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 name="Textfeld 2"/>
          <p:cNvSpPr txBox="1"/>
          <p:nvPr/>
        </p:nvSpPr>
        <p:spPr>
          <a:xfrm>
            <a:off x="2191697" y="4105856"/>
            <a:ext cx="300082" cy="369332"/>
          </a:xfrm>
          <a:prstGeom prst="rect">
            <a:avLst/>
          </a:prstGeom>
          <a:noFill/>
        </p:spPr>
        <p:txBody>
          <a:bodyPr wrap="none" rtlCol="0">
            <a:spAutoFit/>
          </a:bodyPr>
          <a:lstStyle/>
          <a:p>
            <a:r>
              <a:rPr lang="de-DE" dirty="0"/>
              <a:t>&gt;</a:t>
            </a:r>
          </a:p>
        </p:txBody>
      </p:sp>
      <p:sp>
        <p:nvSpPr>
          <p:cNvPr id="46" name="Rechteck 45"/>
          <p:cNvSpPr/>
          <p:nvPr/>
        </p:nvSpPr>
        <p:spPr>
          <a:xfrm>
            <a:off x="4242210" y="4207699"/>
            <a:ext cx="315484" cy="10336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47" name="Rechteck 46"/>
          <p:cNvSpPr/>
          <p:nvPr/>
        </p:nvSpPr>
        <p:spPr>
          <a:xfrm>
            <a:off x="4236868" y="4503610"/>
            <a:ext cx="315484" cy="103366"/>
          </a:xfrm>
          <a:prstGeom prst="rect">
            <a:avLst/>
          </a:prstGeom>
          <a:ln>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48" name="Rechteck 47"/>
          <p:cNvSpPr/>
          <p:nvPr/>
        </p:nvSpPr>
        <p:spPr>
          <a:xfrm>
            <a:off x="4242210" y="4360099"/>
            <a:ext cx="315484" cy="103366"/>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49" name="Rechteck 48"/>
          <p:cNvSpPr/>
          <p:nvPr/>
        </p:nvSpPr>
        <p:spPr>
          <a:xfrm>
            <a:off x="3490234" y="4208804"/>
            <a:ext cx="315484" cy="10336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3844249" y="4199207"/>
            <a:ext cx="300082" cy="369332"/>
          </a:xfrm>
          <a:prstGeom prst="rect">
            <a:avLst/>
          </a:prstGeom>
          <a:noFill/>
        </p:spPr>
        <p:txBody>
          <a:bodyPr wrap="none" rtlCol="0">
            <a:spAutoFit/>
          </a:bodyPr>
          <a:lstStyle/>
          <a:p>
            <a:r>
              <a:rPr lang="de-DE" dirty="0"/>
              <a:t>&lt;</a:t>
            </a:r>
          </a:p>
        </p:txBody>
      </p:sp>
      <p:sp>
        <p:nvSpPr>
          <p:cNvPr id="51" name="Ellipse 50"/>
          <p:cNvSpPr/>
          <p:nvPr/>
        </p:nvSpPr>
        <p:spPr>
          <a:xfrm>
            <a:off x="1888636" y="396184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p:cNvSpPr/>
          <p:nvPr/>
        </p:nvSpPr>
        <p:spPr>
          <a:xfrm>
            <a:off x="2610019" y="3960515"/>
            <a:ext cx="144016" cy="1440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53" name="Ellipse 52"/>
          <p:cNvSpPr/>
          <p:nvPr/>
        </p:nvSpPr>
        <p:spPr>
          <a:xfrm>
            <a:off x="3575968" y="401200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p:cNvSpPr/>
          <p:nvPr/>
        </p:nvSpPr>
        <p:spPr>
          <a:xfrm>
            <a:off x="4322602" y="4011652"/>
            <a:ext cx="144016" cy="1440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55" name="Ellipse 54"/>
          <p:cNvSpPr/>
          <p:nvPr/>
        </p:nvSpPr>
        <p:spPr>
          <a:xfrm>
            <a:off x="6721328" y="1300118"/>
            <a:ext cx="144016" cy="14401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6" name="Textfeld 55"/>
          <p:cNvSpPr txBox="1"/>
          <p:nvPr/>
        </p:nvSpPr>
        <p:spPr>
          <a:xfrm>
            <a:off x="6972444" y="1187460"/>
            <a:ext cx="856645" cy="369332"/>
          </a:xfrm>
          <a:prstGeom prst="rect">
            <a:avLst/>
          </a:prstGeom>
          <a:noFill/>
        </p:spPr>
        <p:txBody>
          <a:bodyPr wrap="none" rtlCol="0">
            <a:spAutoFit/>
          </a:bodyPr>
          <a:lstStyle/>
          <a:p>
            <a:r>
              <a:rPr lang="de-DE" dirty="0"/>
              <a:t>Knoten</a:t>
            </a:r>
          </a:p>
        </p:txBody>
      </p:sp>
      <p:sp>
        <p:nvSpPr>
          <p:cNvPr id="57" name="Rechteck 56"/>
          <p:cNvSpPr/>
          <p:nvPr/>
        </p:nvSpPr>
        <p:spPr>
          <a:xfrm>
            <a:off x="6632780" y="1732166"/>
            <a:ext cx="315484" cy="103366"/>
          </a:xfrm>
          <a:prstGeom prst="rect">
            <a:avLst/>
          </a:prstGeom>
          <a:ln>
            <a:prstDash val="sysDot"/>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58" name="Textfeld 57"/>
          <p:cNvSpPr txBox="1"/>
          <p:nvPr/>
        </p:nvSpPr>
        <p:spPr>
          <a:xfrm>
            <a:off x="7057564" y="1601574"/>
            <a:ext cx="1714124" cy="369332"/>
          </a:xfrm>
          <a:prstGeom prst="rect">
            <a:avLst/>
          </a:prstGeom>
          <a:noFill/>
        </p:spPr>
        <p:txBody>
          <a:bodyPr wrap="none" rtlCol="0">
            <a:spAutoFit/>
          </a:bodyPr>
          <a:lstStyle/>
          <a:p>
            <a:r>
              <a:rPr lang="de-DE" dirty="0"/>
              <a:t>Block ohne </a:t>
            </a:r>
            <a:r>
              <a:rPr lang="de-DE" dirty="0" err="1"/>
              <a:t>PoW</a:t>
            </a:r>
            <a:endParaRPr lang="de-DE" dirty="0"/>
          </a:p>
        </p:txBody>
      </p:sp>
      <p:sp>
        <p:nvSpPr>
          <p:cNvPr id="59" name="Rechteck 58"/>
          <p:cNvSpPr/>
          <p:nvPr/>
        </p:nvSpPr>
        <p:spPr>
          <a:xfrm>
            <a:off x="6635594" y="2040523"/>
            <a:ext cx="315484" cy="103366"/>
          </a:xfrm>
          <a:prstGeom prst="rect">
            <a:avLst/>
          </a:prstGeom>
          <a:ln>
            <a:prstDash val="solid"/>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60" name="Textfeld 59"/>
          <p:cNvSpPr txBox="1"/>
          <p:nvPr/>
        </p:nvSpPr>
        <p:spPr>
          <a:xfrm>
            <a:off x="7074381" y="1907540"/>
            <a:ext cx="1547411" cy="369332"/>
          </a:xfrm>
          <a:prstGeom prst="rect">
            <a:avLst/>
          </a:prstGeom>
          <a:noFill/>
        </p:spPr>
        <p:txBody>
          <a:bodyPr wrap="none" rtlCol="0">
            <a:spAutoFit/>
          </a:bodyPr>
          <a:lstStyle/>
          <a:p>
            <a:r>
              <a:rPr lang="de-DE" dirty="0"/>
              <a:t>Block mit </a:t>
            </a:r>
            <a:r>
              <a:rPr lang="de-DE" dirty="0" err="1"/>
              <a:t>PoW</a:t>
            </a:r>
            <a:endParaRPr lang="de-DE" dirty="0"/>
          </a:p>
        </p:txBody>
      </p:sp>
    </p:spTree>
    <p:extLst>
      <p:ext uri="{BB962C8B-B14F-4D97-AF65-F5344CB8AC3E}">
        <p14:creationId xmlns:p14="http://schemas.microsoft.com/office/powerpoint/2010/main" val="79790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803" y="1226071"/>
            <a:ext cx="3104197" cy="2245369"/>
          </a:xfrm>
          <a:prstGeom prst="rect">
            <a:avLst/>
          </a:prstGeom>
        </p:spPr>
      </p:pic>
      <p:sp>
        <p:nvSpPr>
          <p:cNvPr id="2" name="Title 1"/>
          <p:cNvSpPr>
            <a:spLocks noGrp="1"/>
          </p:cNvSpPr>
          <p:nvPr>
            <p:ph type="title"/>
          </p:nvPr>
        </p:nvSpPr>
        <p:spPr/>
        <p:txBody>
          <a:bodyPr/>
          <a:lstStyle/>
          <a:p>
            <a:pPr>
              <a:defRPr/>
            </a:pPr>
            <a:r>
              <a:rPr lang="de-DE" dirty="0" err="1"/>
              <a:t>NoSQL</a:t>
            </a:r>
            <a:r>
              <a:rPr lang="de-DE" dirty="0"/>
              <a:t>: Zusammenfassung</a:t>
            </a:r>
          </a:p>
        </p:txBody>
      </p:sp>
      <p:sp>
        <p:nvSpPr>
          <p:cNvPr id="3" name="Content Placeholder 2"/>
          <p:cNvSpPr>
            <a:spLocks noGrp="1"/>
          </p:cNvSpPr>
          <p:nvPr>
            <p:ph idx="1"/>
          </p:nvPr>
        </p:nvSpPr>
        <p:spPr/>
        <p:txBody>
          <a:bodyPr>
            <a:normAutofit lnSpcReduction="10000"/>
          </a:bodyPr>
          <a:lstStyle/>
          <a:p>
            <a:pPr>
              <a:defRPr/>
            </a:pPr>
            <a:r>
              <a:rPr lang="de-DE" dirty="0"/>
              <a:t>Nutzer von </a:t>
            </a:r>
            <a:r>
              <a:rPr lang="de-DE" dirty="0" err="1"/>
              <a:t>NoSQL</a:t>
            </a:r>
            <a:r>
              <a:rPr lang="de-DE" dirty="0"/>
              <a:t>-Datenbanken lehnen ab:</a:t>
            </a:r>
          </a:p>
          <a:p>
            <a:pPr lvl="1">
              <a:defRPr/>
            </a:pPr>
            <a:r>
              <a:rPr lang="de-DE" dirty="0"/>
              <a:t>Aufwand von ACID-Transaktionen</a:t>
            </a:r>
          </a:p>
          <a:p>
            <a:pPr lvl="1">
              <a:defRPr/>
            </a:pPr>
            <a:r>
              <a:rPr lang="de-DE" dirty="0"/>
              <a:t>“Komplexität” von SQL</a:t>
            </a:r>
          </a:p>
          <a:p>
            <a:pPr lvl="1">
              <a:defRPr/>
            </a:pPr>
            <a:r>
              <a:rPr lang="de-DE" dirty="0"/>
              <a:t>Aufwand des Designs von Schemata</a:t>
            </a:r>
          </a:p>
          <a:p>
            <a:pPr lvl="1">
              <a:defRPr/>
            </a:pPr>
            <a:r>
              <a:rPr lang="de-DE" dirty="0"/>
              <a:t>Deklarative Anfrageformulierung</a:t>
            </a:r>
          </a:p>
          <a:p>
            <a:pPr lvl="1">
              <a:defRPr/>
            </a:pPr>
            <a:r>
              <a:rPr lang="de-DE" dirty="0"/>
              <a:t>Ein-Prozessor-Technologie</a:t>
            </a:r>
          </a:p>
          <a:p>
            <a:pPr>
              <a:defRPr/>
            </a:pPr>
            <a:r>
              <a:rPr lang="de-DE" dirty="0"/>
              <a:t>Programmierer wird verantwortlich für</a:t>
            </a:r>
          </a:p>
          <a:p>
            <a:pPr lvl="1">
              <a:defRPr/>
            </a:pPr>
            <a:r>
              <a:rPr lang="de-DE" dirty="0"/>
              <a:t>Prozedurale Formulierung von Zugriffsalgorithmen</a:t>
            </a:r>
          </a:p>
          <a:p>
            <a:pPr lvl="1">
              <a:defRPr/>
            </a:pPr>
            <a:r>
              <a:rPr lang="de-DE" dirty="0"/>
              <a:t>und Navigation zu den benötigten Daten </a:t>
            </a:r>
          </a:p>
          <a:p>
            <a:pPr>
              <a:defRPr/>
            </a:pPr>
            <a:r>
              <a:rPr lang="de-DE" dirty="0"/>
              <a:t>Jüngst: Revival von SQL in allen Systemen</a:t>
            </a:r>
          </a:p>
          <a:p>
            <a:pPr lvl="1">
              <a:defRPr/>
            </a:pPr>
            <a:r>
              <a:rPr lang="de-DE" dirty="0"/>
              <a:t>Apache Drill: SQL-ähnliche Anfragen</a:t>
            </a:r>
            <a:br>
              <a:rPr lang="de-DE" dirty="0"/>
            </a:br>
            <a:r>
              <a:rPr lang="de-DE" dirty="0"/>
              <a:t>"</a:t>
            </a:r>
            <a:r>
              <a:rPr lang="de-DE" b="1" dirty="0"/>
              <a:t> </a:t>
            </a:r>
            <a:r>
              <a:rPr lang="de-DE" b="1" dirty="0" err="1"/>
              <a:t>Treat</a:t>
            </a:r>
            <a:r>
              <a:rPr lang="de-DE" b="1" dirty="0"/>
              <a:t> </a:t>
            </a:r>
            <a:r>
              <a:rPr lang="de-DE" b="1" dirty="0" err="1"/>
              <a:t>your</a:t>
            </a:r>
            <a:r>
              <a:rPr lang="de-DE" b="1" dirty="0"/>
              <a:t> </a:t>
            </a:r>
            <a:r>
              <a:rPr lang="de-DE" b="1" dirty="0" err="1"/>
              <a:t>data</a:t>
            </a:r>
            <a:r>
              <a:rPr lang="de-DE" b="1" dirty="0"/>
              <a:t> like a </a:t>
            </a:r>
            <a:r>
              <a:rPr lang="de-DE" b="1" dirty="0" err="1"/>
              <a:t>table</a:t>
            </a:r>
            <a:r>
              <a:rPr lang="de-DE" b="1" dirty="0"/>
              <a:t> </a:t>
            </a:r>
            <a:r>
              <a:rPr lang="de-DE" b="1" dirty="0" err="1"/>
              <a:t>even</a:t>
            </a:r>
            <a:r>
              <a:rPr lang="de-DE" b="1" dirty="0"/>
              <a:t> </a:t>
            </a:r>
            <a:r>
              <a:rPr lang="de-DE" b="1" dirty="0" err="1"/>
              <a:t>when</a:t>
            </a:r>
            <a:r>
              <a:rPr lang="de-DE" b="1" dirty="0"/>
              <a:t> </a:t>
            </a:r>
            <a:r>
              <a:rPr lang="de-DE" b="1" dirty="0" err="1"/>
              <a:t>it's</a:t>
            </a:r>
            <a:r>
              <a:rPr lang="de-DE" b="1" dirty="0"/>
              <a:t> not"</a:t>
            </a:r>
            <a:endParaRPr lang="de-DE" dirty="0"/>
          </a:p>
          <a:p>
            <a:pPr lvl="1">
              <a:defRPr/>
            </a:pPr>
            <a:endParaRPr lang="de-DE" dirty="0"/>
          </a:p>
          <a:p>
            <a:pPr lvl="1">
              <a:defRPr/>
            </a:pPr>
            <a:endParaRPr lang="de-DE" dirty="0"/>
          </a:p>
          <a:p>
            <a:pPr lvl="1">
              <a:defRPr/>
            </a:pPr>
            <a:endParaRPr lang="de-DE" dirty="0"/>
          </a:p>
          <a:p>
            <a:pPr>
              <a:defRPr/>
            </a:pPr>
            <a:endParaRPr lang="de-D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4" y="4941168"/>
            <a:ext cx="12634465" cy="1368152"/>
          </a:xfrm>
          <a:prstGeom prst="rect">
            <a:avLst/>
          </a:prstGeom>
        </p:spPr>
      </p:pic>
      <p:sp>
        <p:nvSpPr>
          <p:cNvPr id="6" name="TextBox 5"/>
          <p:cNvSpPr txBox="1"/>
          <p:nvPr/>
        </p:nvSpPr>
        <p:spPr>
          <a:xfrm>
            <a:off x="6588224" y="4941168"/>
            <a:ext cx="2343911" cy="646331"/>
          </a:xfrm>
          <a:prstGeom prst="rect">
            <a:avLst/>
          </a:prstGeom>
          <a:noFill/>
        </p:spPr>
        <p:txBody>
          <a:bodyPr wrap="none" rtlCol="0">
            <a:spAutoFit/>
          </a:bodyPr>
          <a:lstStyle/>
          <a:p>
            <a:pPr algn="r"/>
            <a:r>
              <a:rPr lang="de-DE" dirty="0"/>
              <a:t>Konkrete Ausprägung </a:t>
            </a:r>
            <a:br>
              <a:rPr lang="de-DE"/>
            </a:br>
            <a:r>
              <a:rPr lang="de-DE"/>
              <a:t>variiert</a:t>
            </a:r>
            <a:endParaRPr lang="de-DE" dirty="0"/>
          </a:p>
        </p:txBody>
      </p:sp>
    </p:spTree>
    <p:extLst>
      <p:ext uri="{BB962C8B-B14F-4D97-AF65-F5344CB8AC3E}">
        <p14:creationId xmlns:p14="http://schemas.microsoft.com/office/powerpoint/2010/main" val="284203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340587" y="250937"/>
            <a:ext cx="3440365" cy="584775"/>
          </a:xfrm>
          <a:prstGeom prst="rect">
            <a:avLst/>
          </a:prstGeom>
          <a:noFill/>
        </p:spPr>
        <p:txBody>
          <a:bodyPr wrap="none" rtlCol="0">
            <a:spAutoFit/>
          </a:bodyPr>
          <a:lstStyle/>
          <a:p>
            <a:r>
              <a:rPr lang="de-DE" sz="3200" dirty="0"/>
              <a:t>Zusammenfassung</a:t>
            </a:r>
          </a:p>
        </p:txBody>
      </p:sp>
      <p:sp>
        <p:nvSpPr>
          <p:cNvPr id="2" name="Textfeld 1"/>
          <p:cNvSpPr txBox="1"/>
          <p:nvPr/>
        </p:nvSpPr>
        <p:spPr>
          <a:xfrm>
            <a:off x="323528" y="1248177"/>
            <a:ext cx="8403262" cy="830997"/>
          </a:xfrm>
          <a:prstGeom prst="rect">
            <a:avLst/>
          </a:prstGeom>
          <a:noFill/>
        </p:spPr>
        <p:txBody>
          <a:bodyPr wrap="none" rtlCol="0">
            <a:spAutoFit/>
          </a:bodyPr>
          <a:lstStyle/>
          <a:p>
            <a:pPr marL="342900" indent="-342900">
              <a:buFont typeface="Arial" charset="0"/>
              <a:buChar char="•"/>
            </a:pPr>
            <a:r>
              <a:rPr lang="de-DE" sz="2400" dirty="0" err="1"/>
              <a:t>Blockchains</a:t>
            </a:r>
            <a:r>
              <a:rPr lang="de-DE" sz="2400" dirty="0"/>
              <a:t> bestehen aus verketteten Blöcken, die </a:t>
            </a:r>
            <a:r>
              <a:rPr lang="de-DE" sz="2400" b="1" dirty="0"/>
              <a:t>beliebige</a:t>
            </a:r>
            <a:r>
              <a:rPr lang="de-DE" sz="2400" dirty="0"/>
              <a:t> </a:t>
            </a:r>
            <a:br>
              <a:rPr lang="de-DE" sz="2400" dirty="0"/>
            </a:br>
            <a:r>
              <a:rPr lang="de-DE" sz="2400" dirty="0"/>
              <a:t>Daten enthalten können.</a:t>
            </a:r>
          </a:p>
        </p:txBody>
      </p:sp>
      <p:sp>
        <p:nvSpPr>
          <p:cNvPr id="36" name="Textfeld 35"/>
          <p:cNvSpPr txBox="1"/>
          <p:nvPr/>
        </p:nvSpPr>
        <p:spPr>
          <a:xfrm>
            <a:off x="323528" y="2184281"/>
            <a:ext cx="8136073" cy="830997"/>
          </a:xfrm>
          <a:prstGeom prst="rect">
            <a:avLst/>
          </a:prstGeom>
          <a:noFill/>
        </p:spPr>
        <p:txBody>
          <a:bodyPr wrap="square" rtlCol="0">
            <a:spAutoFit/>
          </a:bodyPr>
          <a:lstStyle/>
          <a:p>
            <a:pPr marL="342900" indent="-342900">
              <a:buFont typeface="Arial" charset="0"/>
              <a:buChar char="•"/>
            </a:pPr>
            <a:r>
              <a:rPr lang="de-DE" sz="2400" b="1" dirty="0"/>
              <a:t>Proof </a:t>
            </a:r>
            <a:r>
              <a:rPr lang="de-DE" sz="2400" b="1" dirty="0" err="1"/>
              <a:t>of</a:t>
            </a:r>
            <a:r>
              <a:rPr lang="de-DE" sz="2400" b="1" dirty="0"/>
              <a:t> Work </a:t>
            </a:r>
            <a:r>
              <a:rPr lang="de-DE" sz="2400"/>
              <a:t>ermöglicht Konsensverfahren </a:t>
            </a:r>
            <a:r>
              <a:rPr lang="de-DE" sz="2400" dirty="0"/>
              <a:t>ohne zentrale Instanz und limitiert die neu generierten Blöcke. </a:t>
            </a:r>
          </a:p>
        </p:txBody>
      </p:sp>
      <p:sp>
        <p:nvSpPr>
          <p:cNvPr id="3" name="Textfeld 2"/>
          <p:cNvSpPr txBox="1"/>
          <p:nvPr/>
        </p:nvSpPr>
        <p:spPr>
          <a:xfrm>
            <a:off x="323528" y="3295759"/>
            <a:ext cx="3986989" cy="461665"/>
          </a:xfrm>
          <a:prstGeom prst="rect">
            <a:avLst/>
          </a:prstGeom>
          <a:noFill/>
        </p:spPr>
        <p:txBody>
          <a:bodyPr wrap="none" rtlCol="0">
            <a:spAutoFit/>
          </a:bodyPr>
          <a:lstStyle/>
          <a:p>
            <a:pPr marL="342900" indent="-342900">
              <a:buFont typeface="Arial" charset="0"/>
              <a:buChar char="•"/>
            </a:pPr>
            <a:r>
              <a:rPr lang="de-DE" sz="2400" dirty="0"/>
              <a:t>Die </a:t>
            </a:r>
            <a:r>
              <a:rPr lang="de-DE" sz="2400" b="1" dirty="0"/>
              <a:t>längste</a:t>
            </a:r>
            <a:r>
              <a:rPr lang="de-DE" sz="2400" dirty="0"/>
              <a:t> Kette gewinnt.</a:t>
            </a:r>
          </a:p>
        </p:txBody>
      </p:sp>
      <p:sp>
        <p:nvSpPr>
          <p:cNvPr id="4" name="Textfeld 3"/>
          <p:cNvSpPr txBox="1"/>
          <p:nvPr/>
        </p:nvSpPr>
        <p:spPr>
          <a:xfrm>
            <a:off x="323528" y="4149080"/>
            <a:ext cx="5061001" cy="830997"/>
          </a:xfrm>
          <a:prstGeom prst="rect">
            <a:avLst/>
          </a:prstGeom>
          <a:noFill/>
        </p:spPr>
        <p:txBody>
          <a:bodyPr wrap="none" rtlCol="0">
            <a:spAutoFit/>
          </a:bodyPr>
          <a:lstStyle/>
          <a:p>
            <a:pPr marL="342900" indent="-342900">
              <a:buFont typeface="Arial" charset="0"/>
              <a:buChar char="•"/>
            </a:pPr>
            <a:r>
              <a:rPr lang="de-DE" sz="2400" dirty="0"/>
              <a:t>Manipulation durch Hashverfahren </a:t>
            </a:r>
            <a:br>
              <a:rPr lang="de-DE" sz="2400" dirty="0"/>
            </a:br>
            <a:r>
              <a:rPr lang="de-DE" sz="2400" dirty="0"/>
              <a:t>innerhalb der Liste ausgeschlossen.</a:t>
            </a:r>
          </a:p>
        </p:txBody>
      </p:sp>
      <p:sp>
        <p:nvSpPr>
          <p:cNvPr id="37" name="Textfeld 36"/>
          <p:cNvSpPr txBox="1"/>
          <p:nvPr/>
        </p:nvSpPr>
        <p:spPr>
          <a:xfrm>
            <a:off x="323528" y="5240491"/>
            <a:ext cx="7327647" cy="830997"/>
          </a:xfrm>
          <a:prstGeom prst="rect">
            <a:avLst/>
          </a:prstGeom>
          <a:noFill/>
        </p:spPr>
        <p:txBody>
          <a:bodyPr wrap="none" rtlCol="0">
            <a:spAutoFit/>
          </a:bodyPr>
          <a:lstStyle/>
          <a:p>
            <a:pPr marL="342900" indent="-342900">
              <a:buFont typeface="Arial" charset="0"/>
              <a:buChar char="•"/>
            </a:pPr>
            <a:r>
              <a:rPr lang="de-DE" sz="2400" dirty="0"/>
              <a:t>Manipulation am </a:t>
            </a:r>
            <a:r>
              <a:rPr lang="de-DE" sz="2400" b="1" dirty="0"/>
              <a:t>Ende</a:t>
            </a:r>
            <a:r>
              <a:rPr lang="de-DE" sz="2400" dirty="0"/>
              <a:t> möglich, aber </a:t>
            </a:r>
            <a:br>
              <a:rPr lang="de-DE" sz="2400" dirty="0"/>
            </a:br>
            <a:r>
              <a:rPr lang="de-DE" sz="2400" dirty="0"/>
              <a:t>nur mit großer Mehrheit (&gt;50%) erfolgsversprechend</a:t>
            </a:r>
          </a:p>
        </p:txBody>
      </p:sp>
    </p:spTree>
    <p:extLst>
      <p:ext uri="{BB962C8B-B14F-4D97-AF65-F5344CB8AC3E}">
        <p14:creationId xmlns:p14="http://schemas.microsoft.com/office/powerpoint/2010/main" val="150619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A1FD-3FBF-5A46-9C4E-81570FCD1810}"/>
              </a:ext>
            </a:extLst>
          </p:cNvPr>
          <p:cNvSpPr>
            <a:spLocks noGrp="1"/>
          </p:cNvSpPr>
          <p:nvPr>
            <p:ph type="title"/>
          </p:nvPr>
        </p:nvSpPr>
        <p:spPr/>
        <p:txBody>
          <a:bodyPr/>
          <a:lstStyle/>
          <a:p>
            <a:r>
              <a:rPr lang="en-DE" dirty="0"/>
              <a:t>Cypher</a:t>
            </a:r>
          </a:p>
        </p:txBody>
      </p:sp>
      <p:pic>
        <p:nvPicPr>
          <p:cNvPr id="6" name="Content Placeholder 5" descr="A picture containing text, map&#10;&#10;Description automatically generated">
            <a:extLst>
              <a:ext uri="{FF2B5EF4-FFF2-40B4-BE49-F238E27FC236}">
                <a16:creationId xmlns:a16="http://schemas.microsoft.com/office/drawing/2014/main" id="{1EA8DD9A-2B13-0641-A909-2182402F4C11}"/>
              </a:ext>
            </a:extLst>
          </p:cNvPr>
          <p:cNvPicPr>
            <a:picLocks noGrp="1" noChangeAspect="1"/>
          </p:cNvPicPr>
          <p:nvPr>
            <p:ph idx="1"/>
          </p:nvPr>
        </p:nvPicPr>
        <p:blipFill>
          <a:blip r:embed="rId2"/>
          <a:stretch>
            <a:fillRect/>
          </a:stretch>
        </p:blipFill>
        <p:spPr>
          <a:xfrm>
            <a:off x="1475656" y="1052736"/>
            <a:ext cx="6480894" cy="3240447"/>
          </a:xfrm>
        </p:spPr>
      </p:pic>
      <p:sp>
        <p:nvSpPr>
          <p:cNvPr id="4" name="Slide Number Placeholder 3">
            <a:extLst>
              <a:ext uri="{FF2B5EF4-FFF2-40B4-BE49-F238E27FC236}">
                <a16:creationId xmlns:a16="http://schemas.microsoft.com/office/drawing/2014/main" id="{E1ED0852-3236-1D49-8621-F39C40C7339A}"/>
              </a:ext>
            </a:extLst>
          </p:cNvPr>
          <p:cNvSpPr>
            <a:spLocks noGrp="1"/>
          </p:cNvSpPr>
          <p:nvPr>
            <p:ph type="sldNum" sz="quarter" idx="12"/>
          </p:nvPr>
        </p:nvSpPr>
        <p:spPr/>
        <p:txBody>
          <a:bodyPr/>
          <a:lstStyle/>
          <a:p>
            <a:pPr>
              <a:defRPr/>
            </a:pPr>
            <a:fld id="{A4C577E2-95DD-1F4B-A688-E8FB02007787}" type="slidenum">
              <a:rPr lang="de-DE" smtClean="0"/>
              <a:pPr>
                <a:defRPr/>
              </a:pPr>
              <a:t>7</a:t>
            </a:fld>
            <a:endParaRPr lang="de-DE"/>
          </a:p>
        </p:txBody>
      </p:sp>
      <p:pic>
        <p:nvPicPr>
          <p:cNvPr id="8" name="Picture 7" descr="A screenshot of a cell phone&#10;&#10;Description automatically generated">
            <a:extLst>
              <a:ext uri="{FF2B5EF4-FFF2-40B4-BE49-F238E27FC236}">
                <a16:creationId xmlns:a16="http://schemas.microsoft.com/office/drawing/2014/main" id="{5405BDB3-1A17-EA45-B50B-535E5C5FA959}"/>
              </a:ext>
            </a:extLst>
          </p:cNvPr>
          <p:cNvPicPr>
            <a:picLocks noChangeAspect="1"/>
          </p:cNvPicPr>
          <p:nvPr/>
        </p:nvPicPr>
        <p:blipFill>
          <a:blip r:embed="rId3"/>
          <a:stretch>
            <a:fillRect/>
          </a:stretch>
        </p:blipFill>
        <p:spPr>
          <a:xfrm>
            <a:off x="4509882" y="4437112"/>
            <a:ext cx="3878542" cy="1820540"/>
          </a:xfrm>
          <a:prstGeom prst="rect">
            <a:avLst/>
          </a:prstGeom>
        </p:spPr>
      </p:pic>
      <p:pic>
        <p:nvPicPr>
          <p:cNvPr id="10" name="Picture 9" descr="A picture containing knife&#10;&#10;Description automatically generated">
            <a:extLst>
              <a:ext uri="{FF2B5EF4-FFF2-40B4-BE49-F238E27FC236}">
                <a16:creationId xmlns:a16="http://schemas.microsoft.com/office/drawing/2014/main" id="{A2775FA5-78D7-0E4B-B4FB-5B7229729F64}"/>
              </a:ext>
            </a:extLst>
          </p:cNvPr>
          <p:cNvPicPr>
            <a:picLocks noChangeAspect="1"/>
          </p:cNvPicPr>
          <p:nvPr/>
        </p:nvPicPr>
        <p:blipFill>
          <a:blip r:embed="rId4"/>
          <a:stretch>
            <a:fillRect/>
          </a:stretch>
        </p:blipFill>
        <p:spPr>
          <a:xfrm>
            <a:off x="323528" y="4416359"/>
            <a:ext cx="4110926" cy="806574"/>
          </a:xfrm>
          <a:prstGeom prst="rect">
            <a:avLst/>
          </a:prstGeom>
        </p:spPr>
      </p:pic>
      <p:sp>
        <p:nvSpPr>
          <p:cNvPr id="11" name="Rectangle 10">
            <a:extLst>
              <a:ext uri="{FF2B5EF4-FFF2-40B4-BE49-F238E27FC236}">
                <a16:creationId xmlns:a16="http://schemas.microsoft.com/office/drawing/2014/main" id="{480A4490-66FB-E74F-AFE9-9BBF80C2FA2A}"/>
              </a:ext>
            </a:extLst>
          </p:cNvPr>
          <p:cNvSpPr/>
          <p:nvPr/>
        </p:nvSpPr>
        <p:spPr>
          <a:xfrm>
            <a:off x="555912" y="5413765"/>
            <a:ext cx="3878542" cy="861774"/>
          </a:xfrm>
          <a:prstGeom prst="rect">
            <a:avLst/>
          </a:prstGeom>
        </p:spPr>
        <p:txBody>
          <a:bodyPr wrap="square">
            <a:spAutoFit/>
          </a:bodyPr>
          <a:lstStyle/>
          <a:p>
            <a:r>
              <a:rPr lang="en-DE" sz="1000" dirty="0">
                <a:solidFill>
                  <a:srgbClr val="0B05FF"/>
                </a:solidFill>
              </a:rPr>
              <a:t>Nadime Francis, Alastair Green, Paolo Guagliardo, Leonid Libkin, Tobias Lindaaker, Victor Marsault, Stefan Plantikow, Mats Rydberg, Petra Selmer, and Andrés Taylor. 2018. Cypher: An Evolving Query Language for Property Graphs. In Proceedings of the </a:t>
            </a:r>
            <a:r>
              <a:rPr lang="en-DE" sz="1000" b="1" dirty="0">
                <a:solidFill>
                  <a:srgbClr val="FF0000"/>
                </a:solidFill>
              </a:rPr>
              <a:t>2018</a:t>
            </a:r>
            <a:r>
              <a:rPr lang="en-DE" sz="1000" dirty="0">
                <a:solidFill>
                  <a:srgbClr val="0B05FF"/>
                </a:solidFill>
              </a:rPr>
              <a:t> International Conference on Management of Data (SIGMOD ’18).</a:t>
            </a:r>
          </a:p>
        </p:txBody>
      </p:sp>
    </p:spTree>
    <p:extLst>
      <p:ext uri="{BB962C8B-B14F-4D97-AF65-F5344CB8AC3E}">
        <p14:creationId xmlns:p14="http://schemas.microsoft.com/office/powerpoint/2010/main" val="1606868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59BA-90C2-694E-8BF3-7FD292D10AD0}"/>
              </a:ext>
            </a:extLst>
          </p:cNvPr>
          <p:cNvSpPr>
            <a:spLocks noGrp="1"/>
          </p:cNvSpPr>
          <p:nvPr>
            <p:ph type="title"/>
          </p:nvPr>
        </p:nvSpPr>
        <p:spPr/>
        <p:txBody>
          <a:bodyPr/>
          <a:lstStyle/>
          <a:p>
            <a:r>
              <a:rPr lang="en-DE" dirty="0"/>
              <a:t>GQL</a:t>
            </a:r>
          </a:p>
        </p:txBody>
      </p:sp>
      <p:pic>
        <p:nvPicPr>
          <p:cNvPr id="6" name="Content Placeholder 5" descr="A screenshot of a cell phone&#10;&#10;Description automatically generated">
            <a:extLst>
              <a:ext uri="{FF2B5EF4-FFF2-40B4-BE49-F238E27FC236}">
                <a16:creationId xmlns:a16="http://schemas.microsoft.com/office/drawing/2014/main" id="{53F53A61-12A5-D94E-95E1-E435E574EE59}"/>
              </a:ext>
            </a:extLst>
          </p:cNvPr>
          <p:cNvPicPr>
            <a:picLocks noGrp="1" noChangeAspect="1"/>
          </p:cNvPicPr>
          <p:nvPr>
            <p:ph idx="1"/>
          </p:nvPr>
        </p:nvPicPr>
        <p:blipFill>
          <a:blip r:embed="rId2"/>
          <a:stretch>
            <a:fillRect/>
          </a:stretch>
        </p:blipFill>
        <p:spPr>
          <a:xfrm>
            <a:off x="899592" y="3501008"/>
            <a:ext cx="5904656" cy="2772139"/>
          </a:xfrm>
        </p:spPr>
      </p:pic>
      <p:sp>
        <p:nvSpPr>
          <p:cNvPr id="4" name="Slide Number Placeholder 3">
            <a:extLst>
              <a:ext uri="{FF2B5EF4-FFF2-40B4-BE49-F238E27FC236}">
                <a16:creationId xmlns:a16="http://schemas.microsoft.com/office/drawing/2014/main" id="{0DEEF08C-7091-824E-8D38-F957FE08DC5E}"/>
              </a:ext>
            </a:extLst>
          </p:cNvPr>
          <p:cNvSpPr>
            <a:spLocks noGrp="1"/>
          </p:cNvSpPr>
          <p:nvPr>
            <p:ph type="sldNum" sz="quarter" idx="12"/>
          </p:nvPr>
        </p:nvSpPr>
        <p:spPr/>
        <p:txBody>
          <a:bodyPr/>
          <a:lstStyle/>
          <a:p>
            <a:pPr>
              <a:defRPr/>
            </a:pPr>
            <a:fld id="{A4C577E2-95DD-1F4B-A688-E8FB02007787}" type="slidenum">
              <a:rPr lang="de-DE" smtClean="0"/>
              <a:pPr>
                <a:defRPr/>
              </a:pPr>
              <a:t>8</a:t>
            </a:fld>
            <a:endParaRPr lang="de-DE"/>
          </a:p>
        </p:txBody>
      </p:sp>
      <p:pic>
        <p:nvPicPr>
          <p:cNvPr id="8" name="Picture 7" descr="A screenshot of a cell phone&#10;&#10;Description automatically generated">
            <a:extLst>
              <a:ext uri="{FF2B5EF4-FFF2-40B4-BE49-F238E27FC236}">
                <a16:creationId xmlns:a16="http://schemas.microsoft.com/office/drawing/2014/main" id="{DFA6764E-65A2-2B44-B326-40909DAA7FC8}"/>
              </a:ext>
            </a:extLst>
          </p:cNvPr>
          <p:cNvPicPr>
            <a:picLocks noChangeAspect="1"/>
          </p:cNvPicPr>
          <p:nvPr/>
        </p:nvPicPr>
        <p:blipFill>
          <a:blip r:embed="rId3"/>
          <a:stretch>
            <a:fillRect/>
          </a:stretch>
        </p:blipFill>
        <p:spPr>
          <a:xfrm>
            <a:off x="2694695" y="260350"/>
            <a:ext cx="5749900" cy="3004369"/>
          </a:xfrm>
          <a:prstGeom prst="rect">
            <a:avLst/>
          </a:prstGeom>
        </p:spPr>
      </p:pic>
      <p:sp>
        <p:nvSpPr>
          <p:cNvPr id="9" name="TextBox 8">
            <a:extLst>
              <a:ext uri="{FF2B5EF4-FFF2-40B4-BE49-F238E27FC236}">
                <a16:creationId xmlns:a16="http://schemas.microsoft.com/office/drawing/2014/main" id="{0EA52BC1-7D26-694B-A4F2-07774C1738CE}"/>
              </a:ext>
            </a:extLst>
          </p:cNvPr>
          <p:cNvSpPr txBox="1"/>
          <p:nvPr/>
        </p:nvSpPr>
        <p:spPr>
          <a:xfrm>
            <a:off x="611560" y="1340768"/>
            <a:ext cx="1628972" cy="1569660"/>
          </a:xfrm>
          <a:prstGeom prst="rect">
            <a:avLst/>
          </a:prstGeom>
          <a:noFill/>
        </p:spPr>
        <p:txBody>
          <a:bodyPr wrap="none" rtlCol="0">
            <a:spAutoFit/>
          </a:bodyPr>
          <a:lstStyle/>
          <a:p>
            <a:r>
              <a:rPr lang="en-DE" sz="2400" dirty="0"/>
              <a:t>Inspired by</a:t>
            </a:r>
          </a:p>
          <a:p>
            <a:pPr marL="285750" indent="-285750">
              <a:buFont typeface="Arial" panose="020B0604020202020204" pitchFamily="34" charset="0"/>
              <a:buChar char="•"/>
            </a:pPr>
            <a:r>
              <a:rPr lang="en-DE" sz="2400" dirty="0"/>
              <a:t>Cypher</a:t>
            </a:r>
          </a:p>
          <a:p>
            <a:pPr marL="285750" indent="-285750">
              <a:buFont typeface="Arial" panose="020B0604020202020204" pitchFamily="34" charset="0"/>
              <a:buChar char="•"/>
            </a:pPr>
            <a:r>
              <a:rPr lang="en-DE" sz="2400" dirty="0"/>
              <a:t>SQL/PGQ</a:t>
            </a:r>
          </a:p>
          <a:p>
            <a:pPr marL="285750" indent="-285750">
              <a:buFont typeface="Arial" panose="020B0604020202020204" pitchFamily="34" charset="0"/>
              <a:buChar char="•"/>
            </a:pPr>
            <a:r>
              <a:rPr lang="en-DE" sz="2400" dirty="0"/>
              <a:t>SPARQL</a:t>
            </a:r>
          </a:p>
        </p:txBody>
      </p:sp>
    </p:spTree>
    <p:extLst>
      <p:ext uri="{BB962C8B-B14F-4D97-AF65-F5344CB8AC3E}">
        <p14:creationId xmlns:p14="http://schemas.microsoft.com/office/powerpoint/2010/main" val="131651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2B01-1311-7243-A0DF-174B002667FA}"/>
              </a:ext>
            </a:extLst>
          </p:cNvPr>
          <p:cNvSpPr>
            <a:spLocks noGrp="1"/>
          </p:cNvSpPr>
          <p:nvPr>
            <p:ph type="title"/>
          </p:nvPr>
        </p:nvSpPr>
        <p:spPr/>
        <p:txBody>
          <a:bodyPr/>
          <a:lstStyle/>
          <a:p>
            <a:r>
              <a:rPr lang="en-DE" dirty="0"/>
              <a:t>Standardisierung von Graph Datenbanken</a:t>
            </a:r>
          </a:p>
        </p:txBody>
      </p:sp>
      <p:sp>
        <p:nvSpPr>
          <p:cNvPr id="3" name="Content Placeholder 2">
            <a:extLst>
              <a:ext uri="{FF2B5EF4-FFF2-40B4-BE49-F238E27FC236}">
                <a16:creationId xmlns:a16="http://schemas.microsoft.com/office/drawing/2014/main" id="{12035300-51F0-0542-99BF-9B3B02DE7CD7}"/>
              </a:ext>
            </a:extLst>
          </p:cNvPr>
          <p:cNvSpPr>
            <a:spLocks noGrp="1"/>
          </p:cNvSpPr>
          <p:nvPr>
            <p:ph idx="1"/>
          </p:nvPr>
        </p:nvSpPr>
        <p:spPr/>
        <p:txBody>
          <a:bodyPr/>
          <a:lstStyle/>
          <a:p>
            <a:pPr marL="0" indent="0">
              <a:buNone/>
            </a:pPr>
            <a:r>
              <a:rPr lang="en-DE" dirty="0"/>
              <a:t>SQL/GQL Implementierungen werden erscheinen</a:t>
            </a:r>
          </a:p>
          <a:p>
            <a:r>
              <a:rPr lang="en-DE" dirty="0"/>
              <a:t>Indexstrukturen</a:t>
            </a:r>
          </a:p>
          <a:p>
            <a:r>
              <a:rPr lang="en-DE" dirty="0"/>
              <a:t>Approximative Anfragebeantwortung</a:t>
            </a:r>
          </a:p>
          <a:p>
            <a:r>
              <a:rPr lang="en-DE" dirty="0"/>
              <a:t>Ströme von Graphstrukturen</a:t>
            </a:r>
          </a:p>
        </p:txBody>
      </p:sp>
      <p:sp>
        <p:nvSpPr>
          <p:cNvPr id="4" name="Slide Number Placeholder 3">
            <a:extLst>
              <a:ext uri="{FF2B5EF4-FFF2-40B4-BE49-F238E27FC236}">
                <a16:creationId xmlns:a16="http://schemas.microsoft.com/office/drawing/2014/main" id="{BC731A0E-E7FF-C14C-B0CD-1D1F4C1CB3E4}"/>
              </a:ext>
            </a:extLst>
          </p:cNvPr>
          <p:cNvSpPr>
            <a:spLocks noGrp="1"/>
          </p:cNvSpPr>
          <p:nvPr>
            <p:ph type="sldNum" sz="quarter" idx="12"/>
          </p:nvPr>
        </p:nvSpPr>
        <p:spPr/>
        <p:txBody>
          <a:bodyPr/>
          <a:lstStyle/>
          <a:p>
            <a:pPr>
              <a:defRPr/>
            </a:pPr>
            <a:fld id="{A4C577E2-95DD-1F4B-A688-E8FB02007787}" type="slidenum">
              <a:rPr lang="de-DE" smtClean="0"/>
              <a:pPr>
                <a:defRPr/>
              </a:pPr>
              <a:t>9</a:t>
            </a:fld>
            <a:endParaRPr lang="de-DE"/>
          </a:p>
        </p:txBody>
      </p:sp>
      <p:pic>
        <p:nvPicPr>
          <p:cNvPr id="5" name="Content Placeholder 5" descr="A close up of text on a black background&#10;&#10;Description automatically generated">
            <a:extLst>
              <a:ext uri="{FF2B5EF4-FFF2-40B4-BE49-F238E27FC236}">
                <a16:creationId xmlns:a16="http://schemas.microsoft.com/office/drawing/2014/main" id="{7B8E53D5-9E8E-514B-A951-EC23205F6EB5}"/>
              </a:ext>
            </a:extLst>
          </p:cNvPr>
          <p:cNvPicPr>
            <a:picLocks noChangeAspect="1"/>
          </p:cNvPicPr>
          <p:nvPr/>
        </p:nvPicPr>
        <p:blipFill>
          <a:blip r:embed="rId2"/>
          <a:stretch>
            <a:fillRect/>
          </a:stretch>
        </p:blipFill>
        <p:spPr bwMode="auto">
          <a:xfrm>
            <a:off x="3203848" y="3516102"/>
            <a:ext cx="2736304" cy="276722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53516758"/>
      </p:ext>
    </p:extLst>
  </p:cSld>
  <p:clrMapOvr>
    <a:masterClrMapping/>
  </p:clrMapOvr>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1919</TotalTime>
  <Words>4607</Words>
  <Application>Microsoft Macintosh PowerPoint</Application>
  <PresentationFormat>On-screen Show (4:3)</PresentationFormat>
  <Paragraphs>819</Paragraphs>
  <Slides>60</Slides>
  <Notes>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Myriad Pro</vt:lpstr>
      <vt:lpstr>Wingdings</vt:lpstr>
      <vt:lpstr>7_Standarddesign</vt:lpstr>
      <vt:lpstr>Non-Standard-Datenbanken und Data Mining  Von NoSQL zu NewSQL CAP, CALM, CRON, Blockchain</vt:lpstr>
      <vt:lpstr>Übersicht</vt:lpstr>
      <vt:lpstr>Big Data</vt:lpstr>
      <vt:lpstr>NoSQL: Not Only SQL?</vt:lpstr>
      <vt:lpstr>NoSQL-Datenbanktypen</vt:lpstr>
      <vt:lpstr>NoSQL: Zusammenfassung</vt:lpstr>
      <vt:lpstr>Cypher</vt:lpstr>
      <vt:lpstr>GQL</vt:lpstr>
      <vt:lpstr>Standardisierung von Graph Datenbanken</vt:lpstr>
      <vt:lpstr>CAP Theorem</vt:lpstr>
      <vt:lpstr>CAP Theorem: Argumente</vt:lpstr>
      <vt:lpstr>CAP Theorem: Argumente</vt:lpstr>
      <vt:lpstr>CAP Theorem: Argumente</vt:lpstr>
      <vt:lpstr>CAP Theorem: Argumente</vt:lpstr>
      <vt:lpstr>Neubetrachtung CAP Theorem</vt:lpstr>
      <vt:lpstr>Häufiges Missverständnis: 2 von 3</vt:lpstr>
      <vt:lpstr>Konsistenz oder Verfügbarkeit</vt:lpstr>
      <vt:lpstr>Arten der Konsistenz</vt:lpstr>
      <vt:lpstr>AP, CP greift zu kurz: CAP/ELC</vt:lpstr>
      <vt:lpstr>CAP Theorem – Leider Komplexitätsproblem</vt:lpstr>
      <vt:lpstr>Bloom Programmierspache</vt:lpstr>
      <vt:lpstr>Theorie der Verteilten Systemen</vt:lpstr>
      <vt:lpstr>CALM</vt:lpstr>
      <vt:lpstr>CRON</vt:lpstr>
      <vt:lpstr>Bloom, CALM, CRON</vt:lpstr>
      <vt:lpstr>Überwindung der imperativen Programmierung</vt:lpstr>
      <vt:lpstr>PowerPoint Presentation</vt:lpstr>
      <vt:lpstr>Danksagung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822</cp:revision>
  <cp:lastPrinted>2014-10-18T14:57:02Z</cp:lastPrinted>
  <dcterms:created xsi:type="dcterms:W3CDTF">2010-04-27T12:26:40Z</dcterms:created>
  <dcterms:modified xsi:type="dcterms:W3CDTF">2021-01-16T15:05:14Z</dcterms:modified>
</cp:coreProperties>
</file>