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1"/>
  </p:notesMasterIdLst>
  <p:handoutMasterIdLst>
    <p:handoutMasterId r:id="rId52"/>
  </p:handoutMasterIdLst>
  <p:sldIdLst>
    <p:sldId id="273" r:id="rId2"/>
    <p:sldId id="256" r:id="rId3"/>
    <p:sldId id="264" r:id="rId4"/>
    <p:sldId id="266" r:id="rId5"/>
    <p:sldId id="267" r:id="rId6"/>
    <p:sldId id="269" r:id="rId7"/>
    <p:sldId id="276" r:id="rId8"/>
    <p:sldId id="278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303" r:id="rId26"/>
    <p:sldId id="308" r:id="rId27"/>
    <p:sldId id="309" r:id="rId28"/>
    <p:sldId id="311" r:id="rId29"/>
    <p:sldId id="312" r:id="rId30"/>
    <p:sldId id="313" r:id="rId31"/>
    <p:sldId id="417" r:id="rId32"/>
    <p:sldId id="418" r:id="rId33"/>
    <p:sldId id="432" r:id="rId34"/>
    <p:sldId id="433" r:id="rId35"/>
    <p:sldId id="435" r:id="rId36"/>
    <p:sldId id="333" r:id="rId37"/>
    <p:sldId id="436" r:id="rId38"/>
    <p:sldId id="314" r:id="rId39"/>
    <p:sldId id="315" r:id="rId40"/>
    <p:sldId id="316" r:id="rId41"/>
    <p:sldId id="317" r:id="rId42"/>
    <p:sldId id="320" r:id="rId43"/>
    <p:sldId id="321" r:id="rId44"/>
    <p:sldId id="322" r:id="rId45"/>
    <p:sldId id="323" r:id="rId46"/>
    <p:sldId id="347" r:id="rId47"/>
    <p:sldId id="348" r:id="rId48"/>
    <p:sldId id="349" r:id="rId49"/>
    <p:sldId id="437" r:id="rId5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28FF"/>
    <a:srgbClr val="009B47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>
      <p:cViewPr varScale="1">
        <p:scale>
          <a:sx n="117" d="100"/>
          <a:sy n="117" d="100"/>
        </p:scale>
        <p:origin x="3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20.01.21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20.01.21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29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B48CE-EA27-4691-9B59-CA247AB6F94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1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D8ACC-BF27-4048-8B31-AC160117DFB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7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5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57FB3-E0E4-4141-B301-ACB3F1E658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5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2B4E0-D5C5-4CC3-AD3B-2F609A16BEE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>
              <a:ea typeface="宋体" pitchFamily="2" charset="-122"/>
            </a:endParaRPr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5DC8D-F619-4C1B-9DEC-326593638A5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61208-C7CD-4593-A01F-8133C096012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254C-91F2-4AC8-B256-3B40C1D669D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94" y="4344357"/>
            <a:ext cx="5487013" cy="41131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ea typeface="宋体" pitchFamily="2" charset="-122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EC17E-2E85-4904-9312-BC2295222A3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6006-605D-4A68-B83F-34FB5F81A816}" type="datetime1">
              <a:rPr lang="en-US" altLang="en-US"/>
              <a:pPr>
                <a:defRPr/>
              </a:pPr>
              <a:t>1/20/21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FF8AA-A899-4E60-BDBD-51593443D783}" type="slidenum">
              <a:rPr lang="en-US" altLang="en-US"/>
              <a:pPr>
                <a:defRPr/>
              </a:pPr>
              <a:t>‹#›</a:t>
            </a:fld>
            <a:endParaRPr lang="en-US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26695">
              <a:spcBef>
                <a:spcPts val="5"/>
              </a:spcBef>
            </a:pPr>
            <a:fld id="{81D60167-4931-47E6-BA6A-407CBD079E47}" type="slidenum">
              <a:rPr lang="en-DE" smtClean="0">
                <a:solidFill>
                  <a:srgbClr val="585858"/>
                </a:solidFill>
              </a:rPr>
              <a:pPr marL="226695">
                <a:spcBef>
                  <a:spcPts val="5"/>
                </a:spcBef>
              </a:pPr>
              <a:t>‹#›</a:t>
            </a:fld>
            <a:endParaRPr lang="en-DE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5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99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26695">
              <a:spcBef>
                <a:spcPts val="5"/>
              </a:spcBef>
            </a:pPr>
            <a:fld id="{81D60167-4931-47E6-BA6A-407CBD079E47}" type="slidenum">
              <a:rPr lang="en-DE" smtClean="0">
                <a:solidFill>
                  <a:srgbClr val="585858"/>
                </a:solidFill>
              </a:rPr>
              <a:pPr marL="226695">
                <a:spcBef>
                  <a:spcPts val="5"/>
                </a:spcBef>
              </a:pPr>
              <a:t>‹#›</a:t>
            </a:fld>
            <a:endParaRPr lang="en-DE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0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0926" y="461803"/>
            <a:ext cx="862214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226695">
              <a:spcBef>
                <a:spcPts val="5"/>
              </a:spcBef>
            </a:pPr>
            <a:fld id="{81D60167-4931-47E6-BA6A-407CBD079E47}" type="slidenum">
              <a:rPr lang="en-DE" smtClean="0">
                <a:solidFill>
                  <a:srgbClr val="585858"/>
                </a:solidFill>
              </a:rPr>
              <a:pPr marL="226695">
                <a:spcBef>
                  <a:spcPts val="5"/>
                </a:spcBef>
              </a:pPr>
              <a:t>‹#›</a:t>
            </a:fld>
            <a:endParaRPr lang="en-DE" dirty="0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9" r:id="rId4"/>
    <p:sldLayoutId id="2147483880" r:id="rId5"/>
    <p:sldLayoutId id="214748388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ypher.org/references#sql-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qlstandards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cypher.org/references#sql-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1943794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>
                <a:cs typeface="+mj-cs"/>
              </a:rPr>
              <a:t>Non-Standard-Datenbanken </a:t>
            </a:r>
            <a:br>
              <a:rPr lang="de-DE" b="1" dirty="0">
                <a:cs typeface="+mj-cs"/>
              </a:rPr>
            </a:br>
            <a:r>
              <a:rPr lang="de-DE" b="1" dirty="0">
                <a:cs typeface="+mj-cs"/>
              </a:rPr>
              <a:t>und Data Mining</a:t>
            </a:r>
            <a:br>
              <a:rPr lang="de-DE" b="1" dirty="0">
                <a:cs typeface="+mj-cs"/>
              </a:rPr>
            </a:br>
            <a:br>
              <a:rPr lang="de-DE" b="1" dirty="0">
                <a:cs typeface="+mj-cs"/>
              </a:rPr>
            </a:br>
            <a:r>
              <a:rPr lang="de-DE" sz="2800" dirty="0">
                <a:cs typeface="+mj-cs"/>
              </a:rPr>
              <a:t>Graphdatenbanken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656284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1340768"/>
            <a:ext cx="6376670" cy="28632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2677160">
              <a:lnSpc>
                <a:spcPts val="1750"/>
              </a:lnSpc>
              <a:spcBef>
                <a:spcPts val="300"/>
              </a:spcBef>
            </a:pPr>
            <a:r>
              <a:rPr sz="1600" b="1" spc="430" dirty="0">
                <a:solidFill>
                  <a:srgbClr val="595959"/>
                </a:solidFill>
                <a:latin typeface="Arial"/>
                <a:cs typeface="Arial"/>
              </a:rPr>
              <a:t>// </a:t>
            </a:r>
            <a:r>
              <a:rPr sz="1600" b="1" spc="5" dirty="0">
                <a:solidFill>
                  <a:srgbClr val="595959"/>
                </a:solidFill>
                <a:latin typeface="Arial"/>
                <a:cs typeface="Arial"/>
              </a:rPr>
              <a:t>Data </a:t>
            </a:r>
            <a:r>
              <a:rPr sz="1600" b="1" spc="95" dirty="0">
                <a:solidFill>
                  <a:srgbClr val="595959"/>
                </a:solidFill>
                <a:latin typeface="Arial"/>
                <a:cs typeface="Arial"/>
              </a:rPr>
              <a:t>creation </a:t>
            </a:r>
            <a:r>
              <a:rPr sz="1600" b="1" spc="-7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600" b="1" spc="45" dirty="0">
                <a:solidFill>
                  <a:srgbClr val="595959"/>
                </a:solidFill>
                <a:latin typeface="Arial"/>
                <a:cs typeface="Arial"/>
              </a:rPr>
              <a:t>manipulation  </a:t>
            </a:r>
            <a:r>
              <a:rPr sz="1600" b="1" spc="-225" dirty="0">
                <a:solidFill>
                  <a:srgbClr val="0000FF"/>
                </a:solidFill>
                <a:latin typeface="Arial"/>
                <a:cs typeface="Arial"/>
              </a:rPr>
              <a:t>CREATE</a:t>
            </a:r>
            <a:r>
              <a:rPr sz="1600" b="1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110" dirty="0">
                <a:solidFill>
                  <a:srgbClr val="0000FF"/>
                </a:solidFill>
                <a:latin typeface="Arial"/>
                <a:cs typeface="Arial"/>
              </a:rPr>
              <a:t>(you:Person)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600" b="1" spc="-165" dirty="0">
                <a:solidFill>
                  <a:srgbClr val="0000FF"/>
                </a:solidFill>
                <a:latin typeface="Arial"/>
                <a:cs typeface="Arial"/>
              </a:rPr>
              <a:t>SET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you.name 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sz="1600" spc="430" dirty="0">
                <a:solidFill>
                  <a:srgbClr val="0000FF"/>
                </a:solidFill>
                <a:latin typeface="Arial"/>
                <a:cs typeface="Arial"/>
              </a:rPr>
              <a:t>‘Jill</a:t>
            </a:r>
            <a:r>
              <a:rPr sz="1600" spc="5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55" dirty="0">
                <a:solidFill>
                  <a:srgbClr val="0000FF"/>
                </a:solidFill>
                <a:latin typeface="Arial"/>
                <a:cs typeface="Arial"/>
              </a:rPr>
              <a:t>Brown’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20"/>
              </a:lnSpc>
            </a:pPr>
            <a:r>
              <a:rPr sz="1600" b="1" spc="-225" dirty="0">
                <a:solidFill>
                  <a:srgbClr val="0000FF"/>
                </a:solidFill>
                <a:latin typeface="Arial"/>
                <a:cs typeface="Arial"/>
              </a:rPr>
              <a:t>CREATE</a:t>
            </a:r>
            <a:r>
              <a:rPr sz="1600" b="1" spc="-2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100" dirty="0">
                <a:solidFill>
                  <a:srgbClr val="0000FF"/>
                </a:solidFill>
                <a:latin typeface="Arial"/>
                <a:cs typeface="Arial"/>
              </a:rPr>
              <a:t>(you)-[:FRIEND]-&gt;(me)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  <a:spcBef>
                <a:spcPts val="1000"/>
              </a:spcBef>
            </a:pPr>
            <a:r>
              <a:rPr sz="1600" b="1" spc="430" dirty="0">
                <a:solidFill>
                  <a:srgbClr val="595959"/>
                </a:solidFill>
                <a:latin typeface="Arial"/>
                <a:cs typeface="Arial"/>
              </a:rPr>
              <a:t>// </a:t>
            </a:r>
            <a:r>
              <a:rPr sz="1600" b="1" spc="114" dirty="0">
                <a:solidFill>
                  <a:srgbClr val="595959"/>
                </a:solidFill>
                <a:latin typeface="Arial"/>
                <a:cs typeface="Arial"/>
              </a:rPr>
              <a:t>Either </a:t>
            </a:r>
            <a:r>
              <a:rPr sz="1600" b="1" spc="-70" dirty="0">
                <a:solidFill>
                  <a:srgbClr val="595959"/>
                </a:solidFill>
                <a:latin typeface="Arial"/>
                <a:cs typeface="Arial"/>
              </a:rPr>
              <a:t>match </a:t>
            </a:r>
            <a:r>
              <a:rPr sz="1600" b="1" spc="114" dirty="0">
                <a:solidFill>
                  <a:srgbClr val="595959"/>
                </a:solidFill>
                <a:latin typeface="Arial"/>
                <a:cs typeface="Arial"/>
              </a:rPr>
              <a:t>existing </a:t>
            </a:r>
            <a:r>
              <a:rPr sz="1600" b="1" spc="175" dirty="0">
                <a:solidFill>
                  <a:srgbClr val="595959"/>
                </a:solidFill>
                <a:latin typeface="Arial"/>
                <a:cs typeface="Arial"/>
              </a:rPr>
              <a:t>entities </a:t>
            </a:r>
            <a:r>
              <a:rPr sz="1600" b="1" spc="75" dirty="0">
                <a:solidFill>
                  <a:srgbClr val="595959"/>
                </a:solidFill>
                <a:latin typeface="Arial"/>
                <a:cs typeface="Arial"/>
              </a:rPr>
              <a:t>or </a:t>
            </a:r>
            <a:r>
              <a:rPr sz="1600" b="1" spc="85" dirty="0">
                <a:solidFill>
                  <a:srgbClr val="595959"/>
                </a:solidFill>
                <a:latin typeface="Arial"/>
                <a:cs typeface="Arial"/>
              </a:rPr>
              <a:t>create </a:t>
            </a:r>
            <a:r>
              <a:rPr sz="1600" b="1" spc="-165" dirty="0">
                <a:solidFill>
                  <a:srgbClr val="595959"/>
                </a:solidFill>
                <a:latin typeface="Arial"/>
                <a:cs typeface="Arial"/>
              </a:rPr>
              <a:t>new</a:t>
            </a:r>
            <a:r>
              <a:rPr sz="1600" b="1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b="1" spc="200" dirty="0">
                <a:solidFill>
                  <a:srgbClr val="595959"/>
                </a:solidFill>
                <a:latin typeface="Arial"/>
                <a:cs typeface="Arial"/>
              </a:rPr>
              <a:t>entities.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430" dirty="0">
                <a:solidFill>
                  <a:srgbClr val="595959"/>
                </a:solidFill>
                <a:latin typeface="Arial"/>
                <a:cs typeface="Arial"/>
              </a:rPr>
              <a:t>// </a:t>
            </a:r>
            <a:r>
              <a:rPr sz="1600" b="1" spc="-15" dirty="0">
                <a:solidFill>
                  <a:srgbClr val="595959"/>
                </a:solidFill>
                <a:latin typeface="Arial"/>
                <a:cs typeface="Arial"/>
              </a:rPr>
              <a:t>Bind </a:t>
            </a:r>
            <a:r>
              <a:rPr sz="1600" b="1" spc="165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600" b="1" spc="145" dirty="0">
                <a:solidFill>
                  <a:srgbClr val="595959"/>
                </a:solidFill>
                <a:latin typeface="Arial"/>
                <a:cs typeface="Arial"/>
              </a:rPr>
              <a:t>either</a:t>
            </a:r>
            <a:r>
              <a:rPr sz="1600" b="1" spc="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595959"/>
                </a:solidFill>
                <a:latin typeface="Arial"/>
                <a:cs typeface="Arial"/>
              </a:rPr>
              <a:t>case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-300" dirty="0">
                <a:solidFill>
                  <a:srgbClr val="0000FF"/>
                </a:solidFill>
                <a:latin typeface="Arial"/>
                <a:cs typeface="Arial"/>
              </a:rPr>
              <a:t>MERGE </a:t>
            </a:r>
            <a:r>
              <a:rPr sz="1600" spc="100" dirty="0">
                <a:solidFill>
                  <a:srgbClr val="0000FF"/>
                </a:solidFill>
                <a:latin typeface="Arial"/>
                <a:cs typeface="Arial"/>
              </a:rPr>
              <a:t>(p:Person </a:t>
            </a:r>
            <a:r>
              <a:rPr sz="1600" spc="45" dirty="0">
                <a:solidFill>
                  <a:srgbClr val="0000FF"/>
                </a:solidFill>
                <a:latin typeface="Arial"/>
                <a:cs typeface="Arial"/>
              </a:rPr>
              <a:t>{name: </a:t>
            </a:r>
            <a:r>
              <a:rPr sz="1600" spc="75" dirty="0">
                <a:solidFill>
                  <a:srgbClr val="0000FF"/>
                </a:solidFill>
                <a:latin typeface="Arial"/>
                <a:cs typeface="Arial"/>
              </a:rPr>
              <a:t>‘Bob</a:t>
            </a:r>
            <a:r>
              <a:rPr sz="1600" spc="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185" dirty="0">
                <a:solidFill>
                  <a:srgbClr val="0000FF"/>
                </a:solidFill>
                <a:latin typeface="Arial"/>
                <a:cs typeface="Arial"/>
              </a:rPr>
              <a:t>Smith’})</a:t>
            </a:r>
            <a:endParaRPr sz="1600" dirty="0">
              <a:latin typeface="Arial"/>
              <a:cs typeface="Arial"/>
            </a:endParaRPr>
          </a:p>
          <a:p>
            <a:pPr marL="347345">
              <a:lnSpc>
                <a:spcPts val="1725"/>
              </a:lnSpc>
            </a:pPr>
            <a:r>
              <a:rPr sz="1600" b="1" spc="-325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1600" b="1" spc="-225" dirty="0">
                <a:solidFill>
                  <a:srgbClr val="0000FF"/>
                </a:solidFill>
                <a:latin typeface="Arial"/>
                <a:cs typeface="Arial"/>
              </a:rPr>
              <a:t>CREATE </a:t>
            </a:r>
            <a:r>
              <a:rPr sz="1600" b="1" spc="-165" dirty="0">
                <a:solidFill>
                  <a:srgbClr val="0000FF"/>
                </a:solidFill>
                <a:latin typeface="Arial"/>
                <a:cs typeface="Arial"/>
              </a:rPr>
              <a:t>SET </a:t>
            </a:r>
            <a:r>
              <a:rPr sz="1600" spc="130" dirty="0">
                <a:solidFill>
                  <a:srgbClr val="0000FF"/>
                </a:solidFill>
                <a:latin typeface="Arial"/>
                <a:cs typeface="Arial"/>
              </a:rPr>
              <a:t>p.created 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sz="1600" spc="130" dirty="0">
                <a:solidFill>
                  <a:srgbClr val="0000FF"/>
                </a:solidFill>
                <a:latin typeface="Arial"/>
                <a:cs typeface="Arial"/>
              </a:rPr>
              <a:t>timestamp(), </a:t>
            </a:r>
            <a:r>
              <a:rPr sz="1600" spc="80" dirty="0">
                <a:solidFill>
                  <a:srgbClr val="0000FF"/>
                </a:solidFill>
                <a:latin typeface="Arial"/>
                <a:cs typeface="Arial"/>
              </a:rPr>
              <a:t>p.updated 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600" spc="-1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  <a:p>
            <a:pPr marL="347345">
              <a:lnSpc>
                <a:spcPts val="1725"/>
              </a:lnSpc>
            </a:pPr>
            <a:r>
              <a:rPr sz="1600" b="1" spc="-325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z="1600" b="1" spc="-165" dirty="0">
                <a:solidFill>
                  <a:srgbClr val="0000FF"/>
                </a:solidFill>
                <a:latin typeface="Arial"/>
                <a:cs typeface="Arial"/>
              </a:rPr>
              <a:t>SET </a:t>
            </a:r>
            <a:r>
              <a:rPr sz="1600" spc="80" dirty="0">
                <a:solidFill>
                  <a:srgbClr val="0000FF"/>
                </a:solidFill>
                <a:latin typeface="Arial"/>
                <a:cs typeface="Arial"/>
              </a:rPr>
              <a:t>p.updated 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sz="1600" spc="80" dirty="0">
                <a:solidFill>
                  <a:srgbClr val="0000FF"/>
                </a:solidFill>
                <a:latin typeface="Arial"/>
                <a:cs typeface="Arial"/>
              </a:rPr>
              <a:t>p.updated </a:t>
            </a:r>
            <a:r>
              <a:rPr sz="1600" spc="-55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1600" spc="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b="1" spc="-240" dirty="0">
                <a:solidFill>
                  <a:srgbClr val="0000FF"/>
                </a:solidFill>
                <a:latin typeface="Arial"/>
                <a:cs typeface="Arial"/>
              </a:rPr>
              <a:t>RETURN </a:t>
            </a:r>
            <a:r>
              <a:rPr sz="1600" spc="160" dirty="0">
                <a:solidFill>
                  <a:srgbClr val="0000FF"/>
                </a:solidFill>
                <a:latin typeface="Arial"/>
                <a:cs typeface="Arial"/>
              </a:rPr>
              <a:t>p.created,</a:t>
            </a:r>
            <a:r>
              <a:rPr sz="1600" spc="4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80" dirty="0">
                <a:solidFill>
                  <a:srgbClr val="0000FF"/>
                </a:solidFill>
                <a:latin typeface="Arial"/>
                <a:cs typeface="Arial"/>
              </a:rPr>
              <a:t>p.updated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612068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0" dirty="0"/>
              <a:t>DML: </a:t>
            </a:r>
            <a:r>
              <a:rPr spc="-95" dirty="0"/>
              <a:t>Creating </a:t>
            </a:r>
            <a:r>
              <a:rPr spc="-100" dirty="0"/>
              <a:t>and </a:t>
            </a:r>
            <a:r>
              <a:rPr spc="-80" dirty="0"/>
              <a:t>updating</a:t>
            </a:r>
            <a:r>
              <a:rPr spc="-515" dirty="0"/>
              <a:t> </a:t>
            </a:r>
            <a:r>
              <a:rPr lang="de-DE" spc="-515" dirty="0"/>
              <a:t> </a:t>
            </a:r>
            <a:r>
              <a:rPr spc="-35" dirty="0"/>
              <a:t>data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DD90B-D02D-A143-9C52-A87275C8AEBE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FCE2B7F-AEF4-9B45-90AD-7E092CA8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9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1973035"/>
            <a:ext cx="4670425" cy="106952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  <a:tabLst>
                <a:tab pos="766445" algn="l"/>
              </a:tabLst>
            </a:pPr>
            <a:r>
              <a:rPr b="1" spc="484" dirty="0">
                <a:solidFill>
                  <a:srgbClr val="595959"/>
                </a:solidFill>
                <a:latin typeface="Arial"/>
                <a:cs typeface="Arial"/>
              </a:rPr>
              <a:t>// </a:t>
            </a:r>
            <a:r>
              <a:rPr b="1" spc="95" dirty="0">
                <a:solidFill>
                  <a:srgbClr val="595959"/>
                </a:solidFill>
                <a:latin typeface="Arial"/>
                <a:cs typeface="Arial"/>
              </a:rPr>
              <a:t>Pattern </a:t>
            </a:r>
            <a:r>
              <a:rPr b="1" spc="100" dirty="0">
                <a:solidFill>
                  <a:srgbClr val="595959"/>
                </a:solidFill>
                <a:latin typeface="Arial"/>
                <a:cs typeface="Arial"/>
              </a:rPr>
              <a:t>description </a:t>
            </a:r>
            <a:r>
              <a:rPr b="1" spc="85" dirty="0">
                <a:solidFill>
                  <a:srgbClr val="595959"/>
                </a:solidFill>
                <a:latin typeface="Arial"/>
                <a:cs typeface="Arial"/>
              </a:rPr>
              <a:t>(ASCII </a:t>
            </a:r>
            <a:r>
              <a:rPr b="1" spc="254" dirty="0">
                <a:solidFill>
                  <a:srgbClr val="595959"/>
                </a:solidFill>
                <a:latin typeface="Arial"/>
                <a:cs typeface="Arial"/>
              </a:rPr>
              <a:t>art) 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pc="140" dirty="0">
                <a:solidFill>
                  <a:srgbClr val="0000FF"/>
                </a:solidFill>
                <a:latin typeface="Arial"/>
                <a:cs typeface="Arial"/>
              </a:rPr>
              <a:t>(me:Person)-[:FRIEND]-&gt;(friend)</a:t>
            </a:r>
            <a:endParaRPr>
              <a:latin typeface="Arial"/>
              <a:cs typeface="Arial"/>
            </a:endParaRPr>
          </a:p>
          <a:p>
            <a:pPr marL="12700" marR="1011555">
              <a:lnSpc>
                <a:spcPts val="1950"/>
              </a:lnSpc>
              <a:tabLst>
                <a:tab pos="766445" algn="l"/>
              </a:tabLst>
            </a:pPr>
            <a:r>
              <a:rPr b="1" spc="484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b="1" spc="195" dirty="0">
                <a:solidFill>
                  <a:srgbClr val="666666"/>
                </a:solidFill>
                <a:latin typeface="Arial"/>
                <a:cs typeface="Arial"/>
              </a:rPr>
              <a:t>Filtering </a:t>
            </a:r>
            <a:r>
              <a:rPr b="1" spc="85" dirty="0">
                <a:solidFill>
                  <a:srgbClr val="666666"/>
                </a:solidFill>
                <a:latin typeface="Arial"/>
                <a:cs typeface="Arial"/>
              </a:rPr>
              <a:t>with </a:t>
            </a:r>
            <a:r>
              <a:rPr b="1" spc="80" dirty="0">
                <a:solidFill>
                  <a:srgbClr val="666666"/>
                </a:solidFill>
                <a:latin typeface="Arial"/>
                <a:cs typeface="Arial"/>
              </a:rPr>
              <a:t>predicates  </a:t>
            </a:r>
            <a:r>
              <a:rPr b="1" spc="-355" dirty="0">
                <a:solidFill>
                  <a:srgbClr val="0000FF"/>
                </a:solidFill>
                <a:latin typeface="Arial"/>
                <a:cs typeface="Arial"/>
              </a:rPr>
              <a:t>WHERE	</a:t>
            </a:r>
            <a:r>
              <a:rPr spc="-90" dirty="0">
                <a:solidFill>
                  <a:srgbClr val="0000FF"/>
                </a:solidFill>
                <a:latin typeface="Arial"/>
                <a:cs typeface="Arial"/>
              </a:rPr>
              <a:t>me.name </a:t>
            </a:r>
            <a:r>
              <a:rPr spc="-65" dirty="0">
                <a:solidFill>
                  <a:srgbClr val="0000FF"/>
                </a:solidFill>
                <a:latin typeface="Arial"/>
                <a:cs typeface="Arial"/>
              </a:rPr>
              <a:t>= </a:t>
            </a:r>
            <a:r>
              <a:rPr spc="150" dirty="0">
                <a:solidFill>
                  <a:srgbClr val="0000FF"/>
                </a:solidFill>
                <a:latin typeface="Arial"/>
                <a:cs typeface="Arial"/>
              </a:rPr>
              <a:t>‘Frank</a:t>
            </a:r>
            <a:r>
              <a:rPr spc="3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180" dirty="0">
                <a:solidFill>
                  <a:srgbClr val="0000FF"/>
                </a:solidFill>
                <a:latin typeface="Arial"/>
                <a:cs typeface="Arial"/>
              </a:rPr>
              <a:t>Black’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25" y="2963635"/>
            <a:ext cx="316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66445" algn="l"/>
              </a:tabLst>
            </a:pP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AND	</a:t>
            </a:r>
            <a:r>
              <a:rPr spc="180" dirty="0">
                <a:solidFill>
                  <a:srgbClr val="0000FF"/>
                </a:solidFill>
                <a:latin typeface="Arial"/>
                <a:cs typeface="Arial"/>
              </a:rPr>
              <a:t>friend.age </a:t>
            </a:r>
            <a:r>
              <a:rPr spc="-6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pc="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0FF"/>
                </a:solidFill>
                <a:latin typeface="Arial"/>
                <a:cs typeface="Arial"/>
              </a:rPr>
              <a:t>me.age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0116" y="3458935"/>
            <a:ext cx="379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777490" algn="l"/>
              </a:tabLst>
            </a:pP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AS   </a:t>
            </a:r>
            <a:r>
              <a:rPr b="1" spc="-2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00FF"/>
                </a:solidFill>
                <a:latin typeface="Arial"/>
                <a:cs typeface="Arial"/>
              </a:rPr>
              <a:t>name, </a:t>
            </a:r>
            <a:r>
              <a:rPr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330" dirty="0">
                <a:solidFill>
                  <a:srgbClr val="0000FF"/>
                </a:solidFill>
                <a:latin typeface="Arial"/>
                <a:cs typeface="Arial"/>
              </a:rPr>
              <a:t>friend.title	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420" dirty="0">
                <a:solidFill>
                  <a:srgbClr val="0000FF"/>
                </a:solidFill>
                <a:latin typeface="Arial"/>
                <a:cs typeface="Arial"/>
              </a:rPr>
              <a:t>title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925" y="3211285"/>
            <a:ext cx="3536950" cy="10567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  <a:tabLst>
                <a:tab pos="892175" algn="l"/>
              </a:tabLst>
            </a:pPr>
            <a:r>
              <a:rPr b="1" spc="484" dirty="0">
                <a:solidFill>
                  <a:srgbClr val="595959"/>
                </a:solidFill>
                <a:latin typeface="Arial"/>
                <a:cs typeface="Arial"/>
              </a:rPr>
              <a:t>// </a:t>
            </a:r>
            <a:r>
              <a:rPr b="1" spc="105" dirty="0">
                <a:solidFill>
                  <a:srgbClr val="595959"/>
                </a:solidFill>
                <a:latin typeface="Arial"/>
                <a:cs typeface="Arial"/>
              </a:rPr>
              <a:t>Projection </a:t>
            </a:r>
            <a:r>
              <a:rPr b="1" spc="13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b="1" spc="25" dirty="0">
                <a:solidFill>
                  <a:srgbClr val="595959"/>
                </a:solidFill>
                <a:latin typeface="Arial"/>
                <a:cs typeface="Arial"/>
              </a:rPr>
              <a:t>expressions  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RETURN	</a:t>
            </a:r>
            <a:r>
              <a:rPr spc="125" dirty="0">
                <a:solidFill>
                  <a:srgbClr val="0000FF"/>
                </a:solidFill>
                <a:latin typeface="Arial"/>
                <a:cs typeface="Arial"/>
              </a:rPr>
              <a:t>toUpper(friend.name)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1814"/>
              </a:lnSpc>
            </a:pPr>
            <a:r>
              <a:rPr b="1" spc="484" dirty="0">
                <a:solidFill>
                  <a:srgbClr val="595959"/>
                </a:solidFill>
                <a:latin typeface="Arial"/>
                <a:cs typeface="Arial"/>
              </a:rPr>
              <a:t>// </a:t>
            </a:r>
            <a:r>
              <a:rPr b="1" spc="5" dirty="0">
                <a:solidFill>
                  <a:srgbClr val="595959"/>
                </a:solidFill>
                <a:latin typeface="Arial"/>
                <a:cs typeface="Arial"/>
              </a:rPr>
              <a:t>Order</a:t>
            </a:r>
            <a:r>
              <a:rPr b="1" spc="4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b="1" spc="140" dirty="0">
                <a:solidFill>
                  <a:srgbClr val="595959"/>
                </a:solidFill>
                <a:latin typeface="Arial"/>
                <a:cs typeface="Arial"/>
              </a:rPr>
              <a:t>results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tabLst>
                <a:tab pos="1143635" algn="l"/>
                <a:tab pos="2651760" algn="l"/>
              </a:tabLst>
            </a:pP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ORDER    </a:t>
            </a:r>
            <a:r>
              <a:rPr b="1" spc="-2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BY	</a:t>
            </a:r>
            <a:r>
              <a:rPr spc="-15" dirty="0">
                <a:solidFill>
                  <a:srgbClr val="0000FF"/>
                </a:solidFill>
                <a:latin typeface="Arial"/>
                <a:cs typeface="Arial"/>
              </a:rPr>
              <a:t>name, </a:t>
            </a:r>
            <a:r>
              <a:rPr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425" dirty="0">
                <a:solidFill>
                  <a:srgbClr val="0000FF"/>
                </a:solidFill>
                <a:latin typeface="Arial"/>
                <a:cs typeface="Arial"/>
              </a:rPr>
              <a:t>title	</a:t>
            </a:r>
            <a:r>
              <a:rPr b="1" spc="-270" dirty="0">
                <a:solidFill>
                  <a:srgbClr val="0000FF"/>
                </a:solidFill>
                <a:latin typeface="Arial"/>
                <a:cs typeface="Arial"/>
              </a:rPr>
              <a:t>DESC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5474" y="4908075"/>
            <a:ext cx="2259330" cy="534035"/>
          </a:xfrm>
          <a:custGeom>
            <a:avLst/>
            <a:gdLst/>
            <a:ahLst/>
            <a:cxnLst/>
            <a:rect l="l" t="t" r="r" b="b"/>
            <a:pathLst>
              <a:path w="2259329" h="534035">
                <a:moveTo>
                  <a:pt x="2170047" y="533699"/>
                </a:moveTo>
                <a:lnTo>
                  <a:pt x="88951" y="533699"/>
                </a:lnTo>
                <a:lnTo>
                  <a:pt x="54327" y="526709"/>
                </a:lnTo>
                <a:lnTo>
                  <a:pt x="26053" y="507646"/>
                </a:lnTo>
                <a:lnTo>
                  <a:pt x="6990" y="479372"/>
                </a:lnTo>
                <a:lnTo>
                  <a:pt x="0" y="444747"/>
                </a:lnTo>
                <a:lnTo>
                  <a:pt x="0" y="88951"/>
                </a:lnTo>
                <a:lnTo>
                  <a:pt x="6990" y="54327"/>
                </a:lnTo>
                <a:lnTo>
                  <a:pt x="26053" y="26053"/>
                </a:lnTo>
                <a:lnTo>
                  <a:pt x="54327" y="6990"/>
                </a:lnTo>
                <a:lnTo>
                  <a:pt x="88951" y="0"/>
                </a:lnTo>
                <a:lnTo>
                  <a:pt x="2170047" y="0"/>
                </a:lnTo>
                <a:lnTo>
                  <a:pt x="2219398" y="14944"/>
                </a:lnTo>
                <a:lnTo>
                  <a:pt x="2252228" y="54911"/>
                </a:lnTo>
                <a:lnTo>
                  <a:pt x="2258999" y="88951"/>
                </a:lnTo>
                <a:lnTo>
                  <a:pt x="2258999" y="444747"/>
                </a:lnTo>
                <a:lnTo>
                  <a:pt x="2252009" y="479372"/>
                </a:lnTo>
                <a:lnTo>
                  <a:pt x="2232946" y="507646"/>
                </a:lnTo>
                <a:lnTo>
                  <a:pt x="2204672" y="526709"/>
                </a:lnTo>
                <a:lnTo>
                  <a:pt x="2170047" y="5336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5474" y="4908075"/>
            <a:ext cx="2259330" cy="534035"/>
          </a:xfrm>
          <a:custGeom>
            <a:avLst/>
            <a:gdLst/>
            <a:ahLst/>
            <a:cxnLst/>
            <a:rect l="l" t="t" r="r" b="b"/>
            <a:pathLst>
              <a:path w="2259329" h="534035">
                <a:moveTo>
                  <a:pt x="0" y="88951"/>
                </a:moveTo>
                <a:lnTo>
                  <a:pt x="6990" y="54327"/>
                </a:lnTo>
                <a:lnTo>
                  <a:pt x="26053" y="26053"/>
                </a:lnTo>
                <a:lnTo>
                  <a:pt x="54327" y="6990"/>
                </a:lnTo>
                <a:lnTo>
                  <a:pt x="88951" y="0"/>
                </a:lnTo>
                <a:lnTo>
                  <a:pt x="2170047" y="0"/>
                </a:lnTo>
                <a:lnTo>
                  <a:pt x="2219398" y="14944"/>
                </a:lnTo>
                <a:lnTo>
                  <a:pt x="2252228" y="54911"/>
                </a:lnTo>
                <a:lnTo>
                  <a:pt x="2258999" y="88951"/>
                </a:lnTo>
                <a:lnTo>
                  <a:pt x="2258999" y="444747"/>
                </a:lnTo>
                <a:lnTo>
                  <a:pt x="2252009" y="479372"/>
                </a:lnTo>
                <a:lnTo>
                  <a:pt x="2232946" y="507646"/>
                </a:lnTo>
                <a:lnTo>
                  <a:pt x="2204672" y="526709"/>
                </a:lnTo>
                <a:lnTo>
                  <a:pt x="2170047" y="533699"/>
                </a:lnTo>
                <a:lnTo>
                  <a:pt x="88951" y="533699"/>
                </a:lnTo>
                <a:lnTo>
                  <a:pt x="54327" y="526709"/>
                </a:lnTo>
                <a:lnTo>
                  <a:pt x="26053" y="507646"/>
                </a:lnTo>
                <a:lnTo>
                  <a:pt x="6990" y="479372"/>
                </a:lnTo>
                <a:lnTo>
                  <a:pt x="0" y="444747"/>
                </a:lnTo>
                <a:lnTo>
                  <a:pt x="0" y="88951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4554" y="4945564"/>
            <a:ext cx="173545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i="1" spc="-25" dirty="0">
                <a:latin typeface="Arial"/>
                <a:cs typeface="Arial"/>
              </a:rPr>
              <a:t>Input</a:t>
            </a:r>
            <a:r>
              <a:rPr sz="1400" spc="-25" dirty="0">
                <a:latin typeface="Arial"/>
                <a:cs typeface="Arial"/>
              </a:rPr>
              <a:t>: </a:t>
            </a:r>
            <a:r>
              <a:rPr sz="1400" spc="-75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property</a:t>
            </a:r>
            <a:r>
              <a:rPr sz="1400" spc="-28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graph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i="1" spc="-35" dirty="0">
                <a:latin typeface="Arial"/>
                <a:cs typeface="Arial"/>
              </a:rPr>
              <a:t>Output</a:t>
            </a:r>
            <a:r>
              <a:rPr sz="1400" spc="-35" dirty="0">
                <a:latin typeface="Arial"/>
                <a:cs typeface="Arial"/>
              </a:rPr>
              <a:t>: </a:t>
            </a:r>
            <a:r>
              <a:rPr sz="1400" spc="-75" dirty="0">
                <a:latin typeface="Arial"/>
                <a:cs typeface="Arial"/>
              </a:rPr>
              <a:t>a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5536" y="259437"/>
            <a:ext cx="365823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80" dirty="0"/>
              <a:t>DQL: </a:t>
            </a:r>
            <a:r>
              <a:rPr lang="de-DE" spc="-110" dirty="0"/>
              <a:t>R</a:t>
            </a:r>
            <a:r>
              <a:rPr spc="-110" dirty="0" err="1"/>
              <a:t>eading</a:t>
            </a:r>
            <a:r>
              <a:rPr spc="-360" dirty="0"/>
              <a:t> </a:t>
            </a:r>
            <a:r>
              <a:rPr spc="-45" dirty="0"/>
              <a:t>data</a:t>
            </a:r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208900" y="1687500"/>
            <a:ext cx="3389629" cy="1330960"/>
          </a:xfrm>
          <a:custGeom>
            <a:avLst/>
            <a:gdLst/>
            <a:ahLst/>
            <a:cxnLst/>
            <a:rect l="l" t="t" r="r" b="b"/>
            <a:pathLst>
              <a:path w="3389629" h="1330960">
                <a:moveTo>
                  <a:pt x="3167294" y="1330799"/>
                </a:moveTo>
                <a:lnTo>
                  <a:pt x="221804" y="1330799"/>
                </a:lnTo>
                <a:lnTo>
                  <a:pt x="177102" y="1326293"/>
                </a:lnTo>
                <a:lnTo>
                  <a:pt x="135467" y="1313369"/>
                </a:lnTo>
                <a:lnTo>
                  <a:pt x="97791" y="1292919"/>
                </a:lnTo>
                <a:lnTo>
                  <a:pt x="64964" y="1265834"/>
                </a:lnTo>
                <a:lnTo>
                  <a:pt x="37880" y="1233008"/>
                </a:lnTo>
                <a:lnTo>
                  <a:pt x="17430" y="1195331"/>
                </a:lnTo>
                <a:lnTo>
                  <a:pt x="4506" y="1153696"/>
                </a:lnTo>
                <a:lnTo>
                  <a:pt x="0" y="1108995"/>
                </a:lnTo>
                <a:lnTo>
                  <a:pt x="0" y="221804"/>
                </a:lnTo>
                <a:lnTo>
                  <a:pt x="4506" y="177103"/>
                </a:lnTo>
                <a:lnTo>
                  <a:pt x="17430" y="135468"/>
                </a:lnTo>
                <a:lnTo>
                  <a:pt x="37880" y="97791"/>
                </a:lnTo>
                <a:lnTo>
                  <a:pt x="64964" y="64964"/>
                </a:lnTo>
                <a:lnTo>
                  <a:pt x="97791" y="37880"/>
                </a:lnTo>
                <a:lnTo>
                  <a:pt x="135467" y="17430"/>
                </a:lnTo>
                <a:lnTo>
                  <a:pt x="177102" y="4506"/>
                </a:lnTo>
                <a:lnTo>
                  <a:pt x="221804" y="0"/>
                </a:lnTo>
                <a:lnTo>
                  <a:pt x="3167294" y="0"/>
                </a:lnTo>
                <a:lnTo>
                  <a:pt x="3210769" y="4301"/>
                </a:lnTo>
                <a:lnTo>
                  <a:pt x="3252176" y="16883"/>
                </a:lnTo>
                <a:lnTo>
                  <a:pt x="3290352" y="37265"/>
                </a:lnTo>
                <a:lnTo>
                  <a:pt x="3324134" y="64965"/>
                </a:lnTo>
                <a:lnTo>
                  <a:pt x="3351834" y="98747"/>
                </a:lnTo>
                <a:lnTo>
                  <a:pt x="3372216" y="136923"/>
                </a:lnTo>
                <a:lnTo>
                  <a:pt x="3384798" y="178330"/>
                </a:lnTo>
                <a:lnTo>
                  <a:pt x="3389099" y="221804"/>
                </a:lnTo>
                <a:lnTo>
                  <a:pt x="3389099" y="1108995"/>
                </a:lnTo>
                <a:lnTo>
                  <a:pt x="3384593" y="1153696"/>
                </a:lnTo>
                <a:lnTo>
                  <a:pt x="3371669" y="1195331"/>
                </a:lnTo>
                <a:lnTo>
                  <a:pt x="3351219" y="1233008"/>
                </a:lnTo>
                <a:lnTo>
                  <a:pt x="3324134" y="1265834"/>
                </a:lnTo>
                <a:lnTo>
                  <a:pt x="3291308" y="1292919"/>
                </a:lnTo>
                <a:lnTo>
                  <a:pt x="3253631" y="1313369"/>
                </a:lnTo>
                <a:lnTo>
                  <a:pt x="3211996" y="1326293"/>
                </a:lnTo>
                <a:lnTo>
                  <a:pt x="3167294" y="13307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8900" y="1687500"/>
            <a:ext cx="3389629" cy="1330960"/>
          </a:xfrm>
          <a:custGeom>
            <a:avLst/>
            <a:gdLst/>
            <a:ahLst/>
            <a:cxnLst/>
            <a:rect l="l" t="t" r="r" b="b"/>
            <a:pathLst>
              <a:path w="3389629" h="1330960">
                <a:moveTo>
                  <a:pt x="0" y="221804"/>
                </a:moveTo>
                <a:lnTo>
                  <a:pt x="4506" y="177103"/>
                </a:lnTo>
                <a:lnTo>
                  <a:pt x="17430" y="135468"/>
                </a:lnTo>
                <a:lnTo>
                  <a:pt x="37880" y="97791"/>
                </a:lnTo>
                <a:lnTo>
                  <a:pt x="64964" y="64965"/>
                </a:lnTo>
                <a:lnTo>
                  <a:pt x="97791" y="37880"/>
                </a:lnTo>
                <a:lnTo>
                  <a:pt x="135467" y="17430"/>
                </a:lnTo>
                <a:lnTo>
                  <a:pt x="177102" y="4506"/>
                </a:lnTo>
                <a:lnTo>
                  <a:pt x="221804" y="0"/>
                </a:lnTo>
                <a:lnTo>
                  <a:pt x="3167294" y="0"/>
                </a:lnTo>
                <a:lnTo>
                  <a:pt x="3210769" y="4301"/>
                </a:lnTo>
                <a:lnTo>
                  <a:pt x="3252176" y="16883"/>
                </a:lnTo>
                <a:lnTo>
                  <a:pt x="3290352" y="37265"/>
                </a:lnTo>
                <a:lnTo>
                  <a:pt x="3324134" y="64964"/>
                </a:lnTo>
                <a:lnTo>
                  <a:pt x="3351834" y="98747"/>
                </a:lnTo>
                <a:lnTo>
                  <a:pt x="3372216" y="136923"/>
                </a:lnTo>
                <a:lnTo>
                  <a:pt x="3384798" y="178330"/>
                </a:lnTo>
                <a:lnTo>
                  <a:pt x="3389099" y="221804"/>
                </a:lnTo>
                <a:lnTo>
                  <a:pt x="3389099" y="1108995"/>
                </a:lnTo>
                <a:lnTo>
                  <a:pt x="3384593" y="1153696"/>
                </a:lnTo>
                <a:lnTo>
                  <a:pt x="3371669" y="1195331"/>
                </a:lnTo>
                <a:lnTo>
                  <a:pt x="3351219" y="1233008"/>
                </a:lnTo>
                <a:lnTo>
                  <a:pt x="3324134" y="1265834"/>
                </a:lnTo>
                <a:lnTo>
                  <a:pt x="3291308" y="1292919"/>
                </a:lnTo>
                <a:lnTo>
                  <a:pt x="3253631" y="1313369"/>
                </a:lnTo>
                <a:lnTo>
                  <a:pt x="3211996" y="1326293"/>
                </a:lnTo>
                <a:lnTo>
                  <a:pt x="3167294" y="1330799"/>
                </a:lnTo>
                <a:lnTo>
                  <a:pt x="221804" y="1330799"/>
                </a:lnTo>
                <a:lnTo>
                  <a:pt x="177102" y="1326293"/>
                </a:lnTo>
                <a:lnTo>
                  <a:pt x="135467" y="1313369"/>
                </a:lnTo>
                <a:lnTo>
                  <a:pt x="97791" y="1292919"/>
                </a:lnTo>
                <a:lnTo>
                  <a:pt x="64964" y="1265834"/>
                </a:lnTo>
                <a:lnTo>
                  <a:pt x="37880" y="1233008"/>
                </a:lnTo>
                <a:lnTo>
                  <a:pt x="17430" y="1195331"/>
                </a:lnTo>
                <a:lnTo>
                  <a:pt x="4506" y="1153696"/>
                </a:lnTo>
                <a:lnTo>
                  <a:pt x="0" y="1108995"/>
                </a:lnTo>
                <a:lnTo>
                  <a:pt x="0" y="22180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46890" y="1913989"/>
            <a:ext cx="3074035" cy="88229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10" dirty="0">
                <a:latin typeface="Arial"/>
                <a:cs typeface="Arial"/>
              </a:rPr>
              <a:t>Multiple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pattern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parts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can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defined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in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a  </a:t>
            </a:r>
            <a:r>
              <a:rPr sz="1400" spc="-35" dirty="0">
                <a:latin typeface="Arial"/>
                <a:cs typeface="Arial"/>
              </a:rPr>
              <a:t>single </a:t>
            </a:r>
            <a:r>
              <a:rPr sz="1400" spc="-15" dirty="0">
                <a:latin typeface="Arial"/>
                <a:cs typeface="Arial"/>
              </a:rPr>
              <a:t>match </a:t>
            </a:r>
            <a:r>
              <a:rPr sz="1400" spc="-55" dirty="0">
                <a:latin typeface="Arial"/>
                <a:cs typeface="Arial"/>
              </a:rPr>
              <a:t>clause </a:t>
            </a:r>
            <a:r>
              <a:rPr sz="1400" spc="-35" dirty="0">
                <a:latin typeface="Arial"/>
                <a:cs typeface="Arial"/>
              </a:rPr>
              <a:t>(i.e. </a:t>
            </a:r>
            <a:r>
              <a:rPr sz="1400" i="1" spc="-40" dirty="0">
                <a:latin typeface="Arial"/>
                <a:cs typeface="Arial"/>
              </a:rPr>
              <a:t>conjunctive  </a:t>
            </a:r>
            <a:r>
              <a:rPr sz="1400" spc="-20" dirty="0">
                <a:latin typeface="Arial"/>
                <a:cs typeface="Arial"/>
              </a:rPr>
              <a:t>patterns);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e.g: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z="1400" spc="229" dirty="0">
                <a:latin typeface="Arial"/>
                <a:cs typeface="Arial"/>
              </a:rPr>
              <a:t>(a)-(b)-(c),</a:t>
            </a:r>
            <a:r>
              <a:rPr sz="1400" spc="305" dirty="0">
                <a:latin typeface="Arial"/>
                <a:cs typeface="Arial"/>
              </a:rPr>
              <a:t> </a:t>
            </a:r>
            <a:r>
              <a:rPr sz="1400" spc="260" dirty="0">
                <a:latin typeface="Arial"/>
                <a:cs typeface="Arial"/>
              </a:rPr>
              <a:t>(b)-(f)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933D49-9C58-2540-8D65-CBBCD6980B1D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E43C21C-B5B1-7441-B624-C5DD6304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CDC555DB-9702-2B43-AEFC-AE5C7CA8EE73}"/>
              </a:ext>
            </a:extLst>
          </p:cNvPr>
          <p:cNvSpPr/>
          <p:nvPr/>
        </p:nvSpPr>
        <p:spPr>
          <a:xfrm>
            <a:off x="5724128" y="4267985"/>
            <a:ext cx="2448272" cy="1681295"/>
          </a:xfrm>
          <a:prstGeom prst="cloudCallout">
            <a:avLst>
              <a:gd name="adj1" fmla="val 40970"/>
              <a:gd name="adj2" fmla="val -1084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Queries are graphs</a:t>
            </a:r>
          </a:p>
        </p:txBody>
      </p:sp>
    </p:spTree>
    <p:extLst>
      <p:ext uri="{BB962C8B-B14F-4D97-AF65-F5344CB8AC3E}">
        <p14:creationId xmlns:p14="http://schemas.microsoft.com/office/powerpoint/2010/main" val="39789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5" y="1973035"/>
            <a:ext cx="671195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40" dirty="0">
                <a:solidFill>
                  <a:srgbClr val="666666"/>
                </a:solidFill>
                <a:latin typeface="Arial"/>
                <a:cs typeface="Arial"/>
              </a:rPr>
              <a:t>Node</a:t>
            </a:r>
            <a:r>
              <a:rPr b="1" spc="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b="1" spc="95" dirty="0">
                <a:solidFill>
                  <a:srgbClr val="666666"/>
                </a:solidFill>
                <a:latin typeface="Arial"/>
                <a:cs typeface="Arial"/>
              </a:rPr>
              <a:t>patterns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1315"/>
              </a:spcBef>
            </a:pP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600"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370" dirty="0">
                <a:latin typeface="Arial"/>
                <a:cs typeface="Arial"/>
              </a:rPr>
              <a:t>(), </a:t>
            </a:r>
            <a:r>
              <a:rPr sz="1600" spc="150" dirty="0">
                <a:latin typeface="Arial"/>
                <a:cs typeface="Arial"/>
              </a:rPr>
              <a:t>(node), </a:t>
            </a:r>
            <a:r>
              <a:rPr sz="1600" spc="95" dirty="0">
                <a:latin typeface="Arial"/>
                <a:cs typeface="Arial"/>
              </a:rPr>
              <a:t>(node:Node), </a:t>
            </a:r>
            <a:r>
              <a:rPr sz="1600" spc="150" dirty="0">
                <a:latin typeface="Arial"/>
                <a:cs typeface="Arial"/>
              </a:rPr>
              <a:t>(:Node), </a:t>
            </a:r>
            <a:r>
              <a:rPr sz="1600" spc="55" dirty="0">
                <a:latin typeface="Arial"/>
                <a:cs typeface="Arial"/>
              </a:rPr>
              <a:t>(node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100" dirty="0">
                <a:latin typeface="Arial"/>
                <a:cs typeface="Arial"/>
              </a:rPr>
              <a:t>{type:"NODE"})</a:t>
            </a:r>
            <a:endParaRPr sz="160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/>
            <a:r>
              <a:rPr b="1" spc="85" dirty="0">
                <a:solidFill>
                  <a:srgbClr val="666666"/>
                </a:solidFill>
                <a:latin typeface="Arial"/>
                <a:cs typeface="Arial"/>
              </a:rPr>
              <a:t>Relationship</a:t>
            </a:r>
            <a:r>
              <a:rPr b="1" spc="4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b="1" spc="95" dirty="0">
                <a:solidFill>
                  <a:srgbClr val="666666"/>
                </a:solidFill>
                <a:latin typeface="Arial"/>
                <a:cs typeface="Arial"/>
              </a:rPr>
              <a:t>patterns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25" y="3290940"/>
            <a:ext cx="4149090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20"/>
              </a:lnSpc>
              <a:spcBef>
                <a:spcPts val="100"/>
              </a:spcBef>
            </a:pP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z="1600" spc="300" dirty="0">
                <a:latin typeface="Arial"/>
                <a:cs typeface="Arial"/>
              </a:rPr>
              <a:t>()--&gt;(), ()&lt;--(),</a:t>
            </a:r>
            <a:r>
              <a:rPr sz="1600" spc="440" dirty="0">
                <a:latin typeface="Arial"/>
                <a:cs typeface="Arial"/>
              </a:rPr>
              <a:t> </a:t>
            </a:r>
            <a:r>
              <a:rPr sz="1600" spc="340" dirty="0">
                <a:latin typeface="Arial"/>
                <a:cs typeface="Arial"/>
              </a:rPr>
              <a:t>()--()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600"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229" dirty="0">
                <a:latin typeface="Arial"/>
                <a:cs typeface="Arial"/>
              </a:rPr>
              <a:t>()-[edge]-&gt;(),</a:t>
            </a:r>
            <a:r>
              <a:rPr sz="1600" spc="470" dirty="0">
                <a:latin typeface="Arial"/>
                <a:cs typeface="Arial"/>
              </a:rPr>
              <a:t> </a:t>
            </a:r>
            <a:r>
              <a:rPr sz="1600" spc="180" dirty="0">
                <a:latin typeface="Arial"/>
                <a:cs typeface="Arial"/>
              </a:rPr>
              <a:t>(a)-[edge]-&gt;(b)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600" b="1" spc="-2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120" dirty="0">
                <a:latin typeface="Arial"/>
                <a:cs typeface="Arial"/>
              </a:rPr>
              <a:t>()-[:RELATES]-&gt;()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600" b="1" spc="-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175" dirty="0">
                <a:latin typeface="Arial"/>
                <a:cs typeface="Arial"/>
              </a:rPr>
              <a:t>()-[edge</a:t>
            </a:r>
            <a:r>
              <a:rPr sz="1600" spc="470" dirty="0">
                <a:latin typeface="Arial"/>
                <a:cs typeface="Arial"/>
              </a:rPr>
              <a:t> </a:t>
            </a:r>
            <a:r>
              <a:rPr sz="1600" spc="210" dirty="0">
                <a:latin typeface="Arial"/>
                <a:cs typeface="Arial"/>
              </a:rPr>
              <a:t>{score:5}]-&gt;()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600" b="1" spc="-22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165" dirty="0">
                <a:latin typeface="Arial"/>
                <a:cs typeface="Arial"/>
              </a:rPr>
              <a:t>()-[r:LIKES|:EATS]-&gt;()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z="1600" spc="130" dirty="0">
                <a:latin typeface="Arial"/>
                <a:cs typeface="Arial"/>
              </a:rPr>
              <a:t>()-[r:LIKES|:EATS </a:t>
            </a:r>
            <a:r>
              <a:rPr sz="1600" spc="145" dirty="0">
                <a:latin typeface="Arial"/>
                <a:cs typeface="Arial"/>
              </a:rPr>
              <a:t>{age: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245" dirty="0">
                <a:latin typeface="Arial"/>
                <a:cs typeface="Arial"/>
              </a:rPr>
              <a:t>1}]-&gt;()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649" y="3290939"/>
            <a:ext cx="3814445" cy="157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20"/>
              </a:lnSpc>
              <a:spcBef>
                <a:spcPts val="100"/>
              </a:spcBef>
            </a:pPr>
            <a:r>
              <a:rPr sz="1600" b="1" spc="430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600" b="1" spc="75" dirty="0">
                <a:solidFill>
                  <a:srgbClr val="666666"/>
                </a:solidFill>
                <a:latin typeface="Arial"/>
                <a:cs typeface="Arial"/>
              </a:rPr>
              <a:t>Single</a:t>
            </a:r>
            <a:r>
              <a:rPr sz="1600" b="1" spc="4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b="1" spc="114" dirty="0">
                <a:solidFill>
                  <a:srgbClr val="666666"/>
                </a:solidFill>
                <a:latin typeface="Arial"/>
                <a:cs typeface="Arial"/>
              </a:rPr>
              <a:t>relationship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430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600" b="1" spc="5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600" b="1" spc="4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b="1" spc="45" dirty="0">
                <a:solidFill>
                  <a:srgbClr val="666666"/>
                </a:solidFill>
                <a:latin typeface="Arial"/>
                <a:cs typeface="Arial"/>
              </a:rPr>
              <a:t>binding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430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600" b="1" spc="5" dirty="0">
                <a:solidFill>
                  <a:srgbClr val="666666"/>
                </a:solidFill>
                <a:latin typeface="Arial"/>
                <a:cs typeface="Arial"/>
              </a:rPr>
              <a:t>With </a:t>
            </a:r>
            <a:r>
              <a:rPr sz="1600" b="1" spc="130" dirty="0">
                <a:solidFill>
                  <a:srgbClr val="666666"/>
                </a:solidFill>
                <a:latin typeface="Arial"/>
                <a:cs typeface="Arial"/>
              </a:rPr>
              <a:t>specific </a:t>
            </a:r>
            <a:r>
              <a:rPr sz="1600" b="1" spc="114" dirty="0">
                <a:solidFill>
                  <a:srgbClr val="666666"/>
                </a:solidFill>
                <a:latin typeface="Arial"/>
                <a:cs typeface="Arial"/>
              </a:rPr>
              <a:t>relationship </a:t>
            </a:r>
            <a:r>
              <a:rPr sz="1600" b="1" spc="50" dirty="0">
                <a:solidFill>
                  <a:srgbClr val="666666"/>
                </a:solidFill>
                <a:latin typeface="Arial"/>
                <a:cs typeface="Arial"/>
              </a:rPr>
              <a:t>type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430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600" b="1" spc="5" dirty="0">
                <a:solidFill>
                  <a:srgbClr val="666666"/>
                </a:solidFill>
                <a:latin typeface="Arial"/>
                <a:cs typeface="Arial"/>
              </a:rPr>
              <a:t>With </a:t>
            </a:r>
            <a:r>
              <a:rPr sz="1600" b="1" spc="60" dirty="0">
                <a:solidFill>
                  <a:srgbClr val="666666"/>
                </a:solidFill>
                <a:latin typeface="Arial"/>
                <a:cs typeface="Arial"/>
              </a:rPr>
              <a:t>property</a:t>
            </a:r>
            <a:r>
              <a:rPr sz="1600" b="1" spc="4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666666"/>
                </a:solidFill>
                <a:latin typeface="Arial"/>
                <a:cs typeface="Arial"/>
              </a:rPr>
              <a:t>predicate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430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600" b="1" spc="-35" dirty="0">
                <a:solidFill>
                  <a:srgbClr val="666666"/>
                </a:solidFill>
                <a:latin typeface="Arial"/>
                <a:cs typeface="Arial"/>
              </a:rPr>
              <a:t>Union </a:t>
            </a:r>
            <a:r>
              <a:rPr sz="1600" b="1" spc="120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600" b="1" spc="114" dirty="0">
                <a:solidFill>
                  <a:srgbClr val="666666"/>
                </a:solidFill>
                <a:latin typeface="Arial"/>
                <a:cs typeface="Arial"/>
              </a:rPr>
              <a:t>relationship</a:t>
            </a:r>
            <a:r>
              <a:rPr sz="1600" b="1" spc="229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666666"/>
                </a:solidFill>
                <a:latin typeface="Arial"/>
                <a:cs typeface="Arial"/>
              </a:rPr>
              <a:t>types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b="1" spc="430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600" b="1" spc="-35" dirty="0">
                <a:solidFill>
                  <a:srgbClr val="666666"/>
                </a:solidFill>
                <a:latin typeface="Arial"/>
                <a:cs typeface="Arial"/>
              </a:rPr>
              <a:t>Union </a:t>
            </a:r>
            <a:r>
              <a:rPr sz="1600" b="1" spc="75" dirty="0">
                <a:solidFill>
                  <a:srgbClr val="666666"/>
                </a:solidFill>
                <a:latin typeface="Arial"/>
                <a:cs typeface="Arial"/>
              </a:rPr>
              <a:t>with </a:t>
            </a:r>
            <a:r>
              <a:rPr sz="1600" b="1" spc="60" dirty="0">
                <a:solidFill>
                  <a:srgbClr val="666666"/>
                </a:solidFill>
                <a:latin typeface="Arial"/>
                <a:cs typeface="Arial"/>
              </a:rPr>
              <a:t>property</a:t>
            </a:r>
            <a:r>
              <a:rPr sz="1600" b="1" spc="3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b="1" spc="80" dirty="0">
                <a:solidFill>
                  <a:srgbClr val="666666"/>
                </a:solidFill>
                <a:latin typeface="Arial"/>
                <a:cs typeface="Arial"/>
              </a:rPr>
              <a:t>predicate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204"/>
              </a:spcBef>
            </a:pPr>
            <a:r>
              <a:rPr sz="1200" b="1" spc="85" dirty="0">
                <a:solidFill>
                  <a:srgbClr val="666666"/>
                </a:solidFill>
                <a:latin typeface="Arial"/>
                <a:cs typeface="Arial"/>
              </a:rPr>
              <a:t>(applies </a:t>
            </a:r>
            <a:r>
              <a:rPr sz="1200" b="1" spc="90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200" b="1" spc="210" dirty="0">
                <a:solidFill>
                  <a:srgbClr val="666666"/>
                </a:solidFill>
                <a:latin typeface="Arial"/>
                <a:cs typeface="Arial"/>
              </a:rPr>
              <a:t>all </a:t>
            </a:r>
            <a:r>
              <a:rPr sz="1200" b="1" spc="85" dirty="0">
                <a:solidFill>
                  <a:srgbClr val="666666"/>
                </a:solidFill>
                <a:latin typeface="Arial"/>
                <a:cs typeface="Arial"/>
              </a:rPr>
              <a:t>relationship </a:t>
            </a:r>
            <a:r>
              <a:rPr sz="1200" b="1" spc="25" dirty="0">
                <a:solidFill>
                  <a:srgbClr val="666666"/>
                </a:solidFill>
                <a:latin typeface="Arial"/>
                <a:cs typeface="Arial"/>
              </a:rPr>
              <a:t>types</a:t>
            </a:r>
            <a:r>
              <a:rPr sz="1200" b="1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200" b="1" spc="90" dirty="0">
                <a:solidFill>
                  <a:srgbClr val="666666"/>
                </a:solidFill>
                <a:latin typeface="Arial"/>
                <a:cs typeface="Arial"/>
              </a:rPr>
              <a:t>specified)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257175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35" dirty="0"/>
              <a:t>Cypher</a:t>
            </a:r>
            <a:r>
              <a:rPr spc="-270" dirty="0"/>
              <a:t> </a:t>
            </a:r>
            <a:r>
              <a:rPr spc="-55" dirty="0"/>
              <a:t>patterns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DC8E6-CCD4-4042-9E48-4A73E7F3C0B0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471890C-FC5F-414E-8F7B-7A26B0964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2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1973035"/>
            <a:ext cx="4664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14" dirty="0">
                <a:solidFill>
                  <a:srgbClr val="666666"/>
                </a:solidFill>
                <a:latin typeface="Arial"/>
                <a:cs typeface="Arial"/>
              </a:rPr>
              <a:t>Variable-length </a:t>
            </a:r>
            <a:r>
              <a:rPr b="1" spc="130" dirty="0">
                <a:solidFill>
                  <a:srgbClr val="666666"/>
                </a:solidFill>
                <a:latin typeface="Arial"/>
                <a:cs typeface="Arial"/>
              </a:rPr>
              <a:t>relationship</a:t>
            </a:r>
            <a:r>
              <a:rPr b="1" spc="2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b="1" spc="95" dirty="0">
                <a:solidFill>
                  <a:srgbClr val="666666"/>
                </a:solidFill>
                <a:latin typeface="Arial"/>
                <a:cs typeface="Arial"/>
              </a:rPr>
              <a:t>patterns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25" y="2418094"/>
            <a:ext cx="32435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400" b="1" spc="-1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125" dirty="0">
                <a:latin typeface="Arial"/>
                <a:cs typeface="Arial"/>
              </a:rPr>
              <a:t>(me)-[:FRIEND*]-(foaf)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400" b="1" spc="-1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135" dirty="0">
                <a:latin typeface="Arial"/>
                <a:cs typeface="Arial"/>
              </a:rPr>
              <a:t>(me)-[:FRIEND*2..4]-(foaf)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400" b="1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140" dirty="0">
                <a:latin typeface="Arial"/>
                <a:cs typeface="Arial"/>
              </a:rPr>
              <a:t>(me)-[:FRIEND*0..]-(foaf)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400" b="1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120" dirty="0">
                <a:latin typeface="Arial"/>
                <a:cs typeface="Arial"/>
              </a:rPr>
              <a:t>(me)-[:FRIEND*2]-(foaf)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400" b="1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105" dirty="0">
                <a:latin typeface="Arial"/>
                <a:cs typeface="Arial"/>
              </a:rPr>
              <a:t>(me)-[:LIKES|HATES*]-(foaf)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0450" y="2418094"/>
            <a:ext cx="509651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35" dirty="0">
                <a:solidFill>
                  <a:srgbClr val="666666"/>
                </a:solidFill>
                <a:latin typeface="Arial"/>
                <a:cs typeface="Arial"/>
              </a:rPr>
              <a:t>Traverse 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</a:rPr>
              <a:t>1 </a:t>
            </a:r>
            <a:r>
              <a:rPr sz="1400" b="1" spc="6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400" b="1" spc="-90" dirty="0">
                <a:solidFill>
                  <a:srgbClr val="666666"/>
                </a:solidFill>
                <a:latin typeface="Arial"/>
                <a:cs typeface="Arial"/>
              </a:rPr>
              <a:t>more </a:t>
            </a:r>
            <a:r>
              <a:rPr sz="1400" b="1" spc="-105" dirty="0">
                <a:solidFill>
                  <a:srgbClr val="666666"/>
                </a:solidFill>
                <a:latin typeface="Arial"/>
                <a:cs typeface="Arial"/>
              </a:rPr>
              <a:t>FRIEND</a:t>
            </a:r>
            <a:r>
              <a:rPr sz="1400" b="1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90" dirty="0">
                <a:solidFill>
                  <a:srgbClr val="666666"/>
                </a:solidFill>
                <a:latin typeface="Arial"/>
                <a:cs typeface="Arial"/>
              </a:rPr>
              <a:t>relationships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35" dirty="0">
                <a:solidFill>
                  <a:srgbClr val="666666"/>
                </a:solidFill>
                <a:latin typeface="Arial"/>
                <a:cs typeface="Arial"/>
              </a:rPr>
              <a:t>Traverse 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</a:rPr>
              <a:t>2 </a:t>
            </a:r>
            <a:r>
              <a:rPr sz="1400" b="1" spc="10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</a:rPr>
              <a:t>4 </a:t>
            </a:r>
            <a:r>
              <a:rPr sz="1400" b="1" spc="-105" dirty="0">
                <a:solidFill>
                  <a:srgbClr val="666666"/>
                </a:solidFill>
                <a:latin typeface="Arial"/>
                <a:cs typeface="Arial"/>
              </a:rPr>
              <a:t>FRIEND</a:t>
            </a:r>
            <a:r>
              <a:rPr sz="1400" b="1" spc="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90" dirty="0">
                <a:solidFill>
                  <a:srgbClr val="666666"/>
                </a:solidFill>
                <a:latin typeface="Arial"/>
                <a:cs typeface="Arial"/>
              </a:rPr>
              <a:t>relationships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35" dirty="0">
                <a:solidFill>
                  <a:srgbClr val="666666"/>
                </a:solidFill>
                <a:latin typeface="Arial"/>
                <a:cs typeface="Arial"/>
              </a:rPr>
              <a:t>Traverse 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</a:rPr>
              <a:t>0 </a:t>
            </a:r>
            <a:r>
              <a:rPr sz="1400" b="1" spc="6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400" b="1" spc="-90" dirty="0">
                <a:solidFill>
                  <a:srgbClr val="666666"/>
                </a:solidFill>
                <a:latin typeface="Arial"/>
                <a:cs typeface="Arial"/>
              </a:rPr>
              <a:t>more </a:t>
            </a:r>
            <a:r>
              <a:rPr sz="1400" b="1" spc="-105" dirty="0">
                <a:solidFill>
                  <a:srgbClr val="666666"/>
                </a:solidFill>
                <a:latin typeface="Arial"/>
                <a:cs typeface="Arial"/>
              </a:rPr>
              <a:t>FRIEND</a:t>
            </a:r>
            <a:r>
              <a:rPr sz="1400" b="1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90" dirty="0">
                <a:solidFill>
                  <a:srgbClr val="666666"/>
                </a:solidFill>
                <a:latin typeface="Arial"/>
                <a:cs typeface="Arial"/>
              </a:rPr>
              <a:t>relationships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35" dirty="0">
                <a:solidFill>
                  <a:srgbClr val="666666"/>
                </a:solidFill>
                <a:latin typeface="Arial"/>
                <a:cs typeface="Arial"/>
              </a:rPr>
              <a:t>Traverse 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</a:rPr>
              <a:t>2 </a:t>
            </a:r>
            <a:r>
              <a:rPr sz="1400" b="1" spc="-105" dirty="0">
                <a:solidFill>
                  <a:srgbClr val="666666"/>
                </a:solidFill>
                <a:latin typeface="Arial"/>
                <a:cs typeface="Arial"/>
              </a:rPr>
              <a:t>FRIEND</a:t>
            </a:r>
            <a:r>
              <a:rPr sz="1400" b="1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90" dirty="0">
                <a:solidFill>
                  <a:srgbClr val="666666"/>
                </a:solidFill>
                <a:latin typeface="Arial"/>
                <a:cs typeface="Arial"/>
              </a:rPr>
              <a:t>relationships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35" dirty="0">
                <a:solidFill>
                  <a:srgbClr val="666666"/>
                </a:solidFill>
                <a:latin typeface="Arial"/>
                <a:cs typeface="Arial"/>
              </a:rPr>
              <a:t>Traverse </a:t>
            </a:r>
            <a:r>
              <a:rPr sz="1400" b="1" dirty="0">
                <a:solidFill>
                  <a:srgbClr val="666666"/>
                </a:solidFill>
                <a:latin typeface="Arial"/>
                <a:cs typeface="Arial"/>
              </a:rPr>
              <a:t>union </a:t>
            </a:r>
            <a:r>
              <a:rPr sz="1400" b="1" spc="10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400" b="1" spc="-60" dirty="0">
                <a:solidFill>
                  <a:srgbClr val="666666"/>
                </a:solidFill>
                <a:latin typeface="Arial"/>
                <a:cs typeface="Arial"/>
              </a:rPr>
              <a:t>LIKES </a:t>
            </a:r>
            <a:r>
              <a:rPr sz="1400" b="1" spc="-6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400" b="1" spc="-185" dirty="0">
                <a:solidFill>
                  <a:srgbClr val="666666"/>
                </a:solidFill>
                <a:latin typeface="Arial"/>
                <a:cs typeface="Arial"/>
              </a:rPr>
              <a:t>HATES 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</a:rPr>
              <a:t>1 </a:t>
            </a:r>
            <a:r>
              <a:rPr sz="1400" b="1" spc="6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400" b="1" spc="-90" dirty="0">
                <a:solidFill>
                  <a:srgbClr val="666666"/>
                </a:solidFill>
                <a:latin typeface="Arial"/>
                <a:cs typeface="Arial"/>
              </a:rPr>
              <a:t>more</a:t>
            </a:r>
            <a:r>
              <a:rPr sz="1400" b="1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666666"/>
                </a:solidFill>
                <a:latin typeface="Arial"/>
                <a:cs typeface="Arial"/>
              </a:rPr>
              <a:t>times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926" y="3561094"/>
            <a:ext cx="8118475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5" dirty="0">
                <a:solidFill>
                  <a:srgbClr val="666666"/>
                </a:solidFill>
                <a:latin typeface="Arial"/>
                <a:cs typeface="Arial"/>
              </a:rPr>
              <a:t>Path </a:t>
            </a:r>
            <a:r>
              <a:rPr sz="1400" b="1" spc="40" dirty="0">
                <a:solidFill>
                  <a:srgbClr val="666666"/>
                </a:solidFill>
                <a:latin typeface="Arial"/>
                <a:cs typeface="Arial"/>
              </a:rPr>
              <a:t>binding </a:t>
            </a:r>
            <a:r>
              <a:rPr sz="1400" b="1" spc="75" dirty="0">
                <a:solidFill>
                  <a:srgbClr val="666666"/>
                </a:solidFill>
                <a:latin typeface="Arial"/>
                <a:cs typeface="Arial"/>
              </a:rPr>
              <a:t>returns </a:t>
            </a:r>
            <a:r>
              <a:rPr sz="1400" b="1" spc="245" dirty="0">
                <a:solidFill>
                  <a:srgbClr val="666666"/>
                </a:solidFill>
                <a:latin typeface="Arial"/>
                <a:cs typeface="Arial"/>
              </a:rPr>
              <a:t>all </a:t>
            </a:r>
            <a:r>
              <a:rPr sz="1400" b="1" spc="15" dirty="0">
                <a:solidFill>
                  <a:srgbClr val="666666"/>
                </a:solidFill>
                <a:latin typeface="Arial"/>
                <a:cs typeface="Arial"/>
              </a:rPr>
              <a:t>paths</a:t>
            </a:r>
            <a:r>
              <a:rPr sz="1400" b="1" spc="2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165" dirty="0">
                <a:solidFill>
                  <a:srgbClr val="666666"/>
                </a:solidFill>
                <a:latin typeface="Arial"/>
                <a:cs typeface="Arial"/>
              </a:rPr>
              <a:t>(p)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00"/>
              </a:lnSpc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z="1400" spc="-10" dirty="0">
                <a:latin typeface="Arial"/>
                <a:cs typeface="Arial"/>
              </a:rPr>
              <a:t>p </a:t>
            </a:r>
            <a:r>
              <a:rPr sz="1400" spc="-50" dirty="0">
                <a:latin typeface="Arial"/>
                <a:cs typeface="Arial"/>
              </a:rPr>
              <a:t>=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140" dirty="0">
                <a:latin typeface="Arial"/>
                <a:cs typeface="Arial"/>
              </a:rPr>
              <a:t>(a)-[:ONE]-()-[:TWO]-()-[:THREE]-()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00"/>
              </a:lnSpc>
              <a:spcBef>
                <a:spcPts val="110"/>
              </a:spcBef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-75" dirty="0">
                <a:solidFill>
                  <a:srgbClr val="666666"/>
                </a:solidFill>
                <a:latin typeface="Arial"/>
                <a:cs typeface="Arial"/>
              </a:rPr>
              <a:t>Each </a:t>
            </a:r>
            <a:r>
              <a:rPr sz="1400" b="1" spc="25" dirty="0">
                <a:solidFill>
                  <a:srgbClr val="666666"/>
                </a:solidFill>
                <a:latin typeface="Arial"/>
                <a:cs typeface="Arial"/>
              </a:rPr>
              <a:t>path </a:t>
            </a:r>
            <a:r>
              <a:rPr sz="1400" b="1" spc="180" dirty="0">
                <a:solidFill>
                  <a:srgbClr val="666666"/>
                </a:solidFill>
                <a:latin typeface="Arial"/>
                <a:cs typeface="Arial"/>
              </a:rPr>
              <a:t>is </a:t>
            </a:r>
            <a:r>
              <a:rPr sz="1400" b="1" spc="-1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400" b="1" spc="260" dirty="0">
                <a:solidFill>
                  <a:srgbClr val="666666"/>
                </a:solidFill>
                <a:latin typeface="Arial"/>
                <a:cs typeface="Arial"/>
              </a:rPr>
              <a:t>list </a:t>
            </a:r>
            <a:r>
              <a:rPr sz="1400" b="1" spc="55" dirty="0">
                <a:solidFill>
                  <a:srgbClr val="666666"/>
                </a:solidFill>
                <a:latin typeface="Arial"/>
                <a:cs typeface="Arial"/>
              </a:rPr>
              <a:t>containing </a:t>
            </a:r>
            <a:r>
              <a:rPr sz="1400" b="1" spc="6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400" b="1" spc="75" dirty="0">
                <a:solidFill>
                  <a:srgbClr val="666666"/>
                </a:solidFill>
                <a:latin typeface="Arial"/>
                <a:cs typeface="Arial"/>
              </a:rPr>
              <a:t>constituent </a:t>
            </a:r>
            <a:r>
              <a:rPr sz="1400" b="1" spc="-60" dirty="0">
                <a:solidFill>
                  <a:srgbClr val="666666"/>
                </a:solidFill>
                <a:latin typeface="Arial"/>
                <a:cs typeface="Arial"/>
              </a:rPr>
              <a:t>nodes </a:t>
            </a:r>
            <a:r>
              <a:rPr sz="1400" b="1" spc="-6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400" b="1" spc="110" dirty="0">
                <a:solidFill>
                  <a:srgbClr val="666666"/>
                </a:solidFill>
                <a:latin typeface="Arial"/>
                <a:cs typeface="Arial"/>
              </a:rPr>
              <a:t>relationships, </a:t>
            </a:r>
            <a:r>
              <a:rPr sz="1400" b="1" spc="145" dirty="0">
                <a:solidFill>
                  <a:srgbClr val="666666"/>
                </a:solidFill>
                <a:latin typeface="Arial"/>
                <a:cs typeface="Arial"/>
              </a:rPr>
              <a:t>in </a:t>
            </a:r>
            <a:r>
              <a:rPr sz="1400" b="1" spc="45" dirty="0">
                <a:solidFill>
                  <a:srgbClr val="666666"/>
                </a:solidFill>
                <a:latin typeface="Arial"/>
                <a:cs typeface="Arial"/>
              </a:rPr>
              <a:t>order  </a:t>
            </a:r>
            <a:r>
              <a:rPr sz="1400" b="1" spc="-210" dirty="0">
                <a:solidFill>
                  <a:srgbClr val="0000FF"/>
                </a:solidFill>
                <a:latin typeface="Arial"/>
                <a:cs typeface="Arial"/>
              </a:rPr>
              <a:t>RETURN</a:t>
            </a:r>
            <a:r>
              <a:rPr sz="1400" b="1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2832100">
              <a:lnSpc>
                <a:spcPts val="1500"/>
              </a:lnSpc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114" dirty="0">
                <a:solidFill>
                  <a:srgbClr val="666666"/>
                </a:solidFill>
                <a:latin typeface="Arial"/>
                <a:cs typeface="Arial"/>
              </a:rPr>
              <a:t>Variation: </a:t>
            </a:r>
            <a:r>
              <a:rPr sz="1400" b="1" spc="90" dirty="0">
                <a:solidFill>
                  <a:srgbClr val="666666"/>
                </a:solidFill>
                <a:latin typeface="Arial"/>
                <a:cs typeface="Arial"/>
              </a:rPr>
              <a:t>return </a:t>
            </a:r>
            <a:r>
              <a:rPr sz="1400" b="1" spc="245" dirty="0">
                <a:solidFill>
                  <a:srgbClr val="666666"/>
                </a:solidFill>
                <a:latin typeface="Arial"/>
                <a:cs typeface="Arial"/>
              </a:rPr>
              <a:t>all </a:t>
            </a:r>
            <a:r>
              <a:rPr sz="1400" b="1" spc="75" dirty="0">
                <a:solidFill>
                  <a:srgbClr val="666666"/>
                </a:solidFill>
                <a:latin typeface="Arial"/>
                <a:cs typeface="Arial"/>
              </a:rPr>
              <a:t>constituent </a:t>
            </a:r>
            <a:r>
              <a:rPr sz="1400" b="1" spc="-60" dirty="0">
                <a:solidFill>
                  <a:srgbClr val="666666"/>
                </a:solidFill>
                <a:latin typeface="Arial"/>
                <a:cs typeface="Arial"/>
              </a:rPr>
              <a:t>nodes </a:t>
            </a:r>
            <a:r>
              <a:rPr sz="1400" b="1" spc="10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400" b="1" spc="6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400" b="1" spc="25" dirty="0">
                <a:solidFill>
                  <a:srgbClr val="666666"/>
                </a:solidFill>
                <a:latin typeface="Arial"/>
                <a:cs typeface="Arial"/>
              </a:rPr>
              <a:t>path  </a:t>
            </a:r>
            <a:r>
              <a:rPr sz="1400" b="1" spc="-210" dirty="0">
                <a:solidFill>
                  <a:srgbClr val="0000FF"/>
                </a:solidFill>
                <a:latin typeface="Arial"/>
                <a:cs typeface="Arial"/>
              </a:rPr>
              <a:t>RETURN</a:t>
            </a:r>
            <a:r>
              <a:rPr sz="1400" b="1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70" dirty="0">
                <a:latin typeface="Arial"/>
                <a:cs typeface="Arial"/>
              </a:rPr>
              <a:t>nodes(p)</a:t>
            </a:r>
            <a:endParaRPr sz="1400">
              <a:latin typeface="Arial"/>
              <a:cs typeface="Arial"/>
            </a:endParaRPr>
          </a:p>
          <a:p>
            <a:pPr marL="12700" marR="2052320">
              <a:lnSpc>
                <a:spcPts val="1500"/>
              </a:lnSpc>
            </a:pPr>
            <a:r>
              <a:rPr sz="1400" b="1" spc="375" dirty="0">
                <a:solidFill>
                  <a:srgbClr val="666666"/>
                </a:solidFill>
                <a:latin typeface="Arial"/>
                <a:cs typeface="Arial"/>
              </a:rPr>
              <a:t>// </a:t>
            </a:r>
            <a:r>
              <a:rPr sz="1400" b="1" spc="114" dirty="0">
                <a:solidFill>
                  <a:srgbClr val="666666"/>
                </a:solidFill>
                <a:latin typeface="Arial"/>
                <a:cs typeface="Arial"/>
              </a:rPr>
              <a:t>Variation: </a:t>
            </a:r>
            <a:r>
              <a:rPr sz="1400" b="1" spc="90" dirty="0">
                <a:solidFill>
                  <a:srgbClr val="666666"/>
                </a:solidFill>
                <a:latin typeface="Arial"/>
                <a:cs typeface="Arial"/>
              </a:rPr>
              <a:t>return </a:t>
            </a:r>
            <a:r>
              <a:rPr sz="1400" b="1" spc="245" dirty="0">
                <a:solidFill>
                  <a:srgbClr val="666666"/>
                </a:solidFill>
                <a:latin typeface="Arial"/>
                <a:cs typeface="Arial"/>
              </a:rPr>
              <a:t>all </a:t>
            </a:r>
            <a:r>
              <a:rPr sz="1400" b="1" spc="75" dirty="0">
                <a:solidFill>
                  <a:srgbClr val="666666"/>
                </a:solidFill>
                <a:latin typeface="Arial"/>
                <a:cs typeface="Arial"/>
              </a:rPr>
              <a:t>constituent </a:t>
            </a:r>
            <a:r>
              <a:rPr sz="1400" b="1" spc="90" dirty="0">
                <a:solidFill>
                  <a:srgbClr val="666666"/>
                </a:solidFill>
                <a:latin typeface="Arial"/>
                <a:cs typeface="Arial"/>
              </a:rPr>
              <a:t>relationships </a:t>
            </a:r>
            <a:r>
              <a:rPr sz="1400" b="1" spc="10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400" b="1" spc="6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400" b="1" spc="25" dirty="0">
                <a:solidFill>
                  <a:srgbClr val="666666"/>
                </a:solidFill>
                <a:latin typeface="Arial"/>
                <a:cs typeface="Arial"/>
              </a:rPr>
              <a:t>path  </a:t>
            </a:r>
            <a:r>
              <a:rPr sz="1400" b="1" spc="-210" dirty="0">
                <a:solidFill>
                  <a:srgbClr val="0000FF"/>
                </a:solidFill>
                <a:latin typeface="Arial"/>
                <a:cs typeface="Arial"/>
              </a:rPr>
              <a:t>RETURN</a:t>
            </a:r>
            <a:r>
              <a:rPr sz="1400" b="1" spc="-1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165" dirty="0">
                <a:latin typeface="Arial"/>
                <a:cs typeface="Arial"/>
              </a:rPr>
              <a:t>relationships(p)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6074" y="259437"/>
            <a:ext cx="257175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35" dirty="0"/>
              <a:t>Cypher</a:t>
            </a:r>
            <a:r>
              <a:rPr spc="-270" dirty="0"/>
              <a:t> </a:t>
            </a:r>
            <a:r>
              <a:rPr spc="-55" dirty="0"/>
              <a:t>patterns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E40AC-1067-854E-99AD-E53EEBC2ABC5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6CEAD0-9623-0D49-B36B-BAC85F40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2535010"/>
            <a:ext cx="530288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  <a:tabLst>
                <a:tab pos="1143635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3:</a:t>
            </a:r>
            <a:r>
              <a:rPr spc="48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pc="6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pc="60" dirty="0">
                <a:solidFill>
                  <a:srgbClr val="FF9900"/>
                </a:solidFill>
                <a:latin typeface="Arial"/>
                <a:cs typeface="Arial"/>
              </a:rPr>
              <a:t>me</a:t>
            </a:r>
            <a:r>
              <a:rPr spc="60" dirty="0">
                <a:solidFill>
                  <a:srgbClr val="0000FF"/>
                </a:solidFill>
                <a:latin typeface="Arial"/>
                <a:cs typeface="Arial"/>
              </a:rPr>
              <a:t>)-[:ENEMY]-(enemy)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tabLst>
                <a:tab pos="1269365" algn="l"/>
                <a:tab pos="4034154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4:</a:t>
            </a:r>
            <a:r>
              <a:rPr spc="49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RETURN	</a:t>
            </a:r>
            <a:r>
              <a:rPr spc="245" dirty="0">
                <a:solidFill>
                  <a:srgbClr val="FF9900"/>
                </a:solidFill>
                <a:latin typeface="Arial"/>
                <a:cs typeface="Arial"/>
              </a:rPr>
              <a:t>friends</a:t>
            </a:r>
            <a:r>
              <a:rPr spc="245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pc="5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srgbClr val="0000FF"/>
                </a:solidFill>
                <a:latin typeface="Arial"/>
                <a:cs typeface="Arial"/>
              </a:rPr>
              <a:t>count(enemy)	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0000FF"/>
                </a:solidFill>
                <a:latin typeface="Arial"/>
                <a:cs typeface="Arial"/>
              </a:rPr>
              <a:t>enemies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25" y="3419387"/>
            <a:ext cx="5958840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55"/>
              </a:lnSpc>
              <a:spcBef>
                <a:spcPts val="100"/>
              </a:spcBef>
            </a:pPr>
            <a:r>
              <a:rPr sz="1700" b="1" spc="-155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1700" b="1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95959"/>
                </a:solidFill>
                <a:latin typeface="Arial"/>
                <a:cs typeface="Arial"/>
              </a:rPr>
              <a:t>provides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7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i="1" spc="-55" dirty="0">
                <a:solidFill>
                  <a:srgbClr val="595959"/>
                </a:solidFill>
                <a:latin typeface="Arial"/>
                <a:cs typeface="Arial"/>
              </a:rPr>
              <a:t>horizon</a:t>
            </a:r>
            <a:r>
              <a:rPr sz="1700" spc="-5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95959"/>
                </a:solidFill>
                <a:latin typeface="Arial"/>
                <a:cs typeface="Arial"/>
              </a:rPr>
              <a:t>allowing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95959"/>
                </a:solidFill>
                <a:latin typeface="Arial"/>
                <a:cs typeface="Arial"/>
              </a:rPr>
              <a:t>query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595959"/>
                </a:solidFill>
                <a:latin typeface="Arial"/>
                <a:cs typeface="Arial"/>
              </a:rPr>
              <a:t>subdivided:</a:t>
            </a:r>
            <a:endParaRPr sz="1700" dirty="0">
              <a:latin typeface="Arial"/>
              <a:cs typeface="Arial"/>
            </a:endParaRPr>
          </a:p>
          <a:p>
            <a:pPr marL="469900" indent="-336550">
              <a:lnSpc>
                <a:spcPts val="1505"/>
              </a:lnSpc>
              <a:buChar char="●"/>
              <a:tabLst>
                <a:tab pos="469265" algn="l"/>
                <a:tab pos="469900" algn="l"/>
              </a:tabLst>
            </a:pP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Further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9"/>
                </a:solidFill>
                <a:latin typeface="Arial"/>
                <a:cs typeface="Arial"/>
              </a:rPr>
              <a:t>matching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done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after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set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updates</a:t>
            </a:r>
            <a:endParaRPr sz="1400" dirty="0">
              <a:latin typeface="Arial"/>
              <a:cs typeface="Arial"/>
            </a:endParaRPr>
          </a:p>
          <a:p>
            <a:pPr marL="469900" indent="-336550">
              <a:lnSpc>
                <a:spcPts val="1500"/>
              </a:lnSpc>
              <a:buChar char="●"/>
              <a:tabLst>
                <a:tab pos="469265" algn="l"/>
                <a:tab pos="469900" algn="l"/>
              </a:tabLst>
            </a:pPr>
            <a:r>
              <a:rPr sz="1400" spc="-65" dirty="0">
                <a:solidFill>
                  <a:srgbClr val="595959"/>
                </a:solidFill>
                <a:latin typeface="Arial"/>
                <a:cs typeface="Arial"/>
              </a:rPr>
              <a:t>Expressions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evaluated,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along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aggregations</a:t>
            </a:r>
            <a:endParaRPr sz="1400" dirty="0">
              <a:latin typeface="Arial"/>
              <a:cs typeface="Arial"/>
            </a:endParaRPr>
          </a:p>
          <a:p>
            <a:pPr marL="469900" indent="-336550">
              <a:lnSpc>
                <a:spcPts val="1590"/>
              </a:lnSpc>
              <a:buChar char="●"/>
              <a:tabLst>
                <a:tab pos="469265" algn="l"/>
                <a:tab pos="469900" algn="l"/>
              </a:tabLst>
            </a:pP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Essentially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acts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like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pipe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operator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Unix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835"/>
              </a:lnSpc>
              <a:spcBef>
                <a:spcPts val="1515"/>
              </a:spcBef>
            </a:pPr>
            <a:r>
              <a:rPr sz="1600" b="1" spc="-55" dirty="0">
                <a:solidFill>
                  <a:srgbClr val="595959"/>
                </a:solidFill>
                <a:latin typeface="Arial"/>
                <a:cs typeface="Arial"/>
              </a:rPr>
              <a:t>Linear</a:t>
            </a:r>
            <a:r>
              <a:rPr sz="1600" b="1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b="1" spc="-65" dirty="0">
                <a:solidFill>
                  <a:srgbClr val="595959"/>
                </a:solidFill>
                <a:latin typeface="Arial"/>
                <a:cs typeface="Arial"/>
              </a:rPr>
              <a:t>composition</a:t>
            </a:r>
            <a:endParaRPr sz="1600" dirty="0">
              <a:latin typeface="Arial"/>
              <a:cs typeface="Arial"/>
            </a:endParaRPr>
          </a:p>
          <a:p>
            <a:pPr marL="469900" indent="-336550">
              <a:lnSpc>
                <a:spcPts val="1505"/>
              </a:lnSpc>
              <a:buChar char="●"/>
              <a:tabLst>
                <a:tab pos="469265" algn="l"/>
                <a:tab pos="469900" algn="l"/>
              </a:tabLst>
            </a:pPr>
            <a:r>
              <a:rPr sz="1400" spc="-60" dirty="0">
                <a:solidFill>
                  <a:srgbClr val="595959"/>
                </a:solidFill>
                <a:latin typeface="Arial"/>
                <a:cs typeface="Arial"/>
              </a:rPr>
              <a:t>Query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processing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begins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595959"/>
                </a:solidFill>
                <a:latin typeface="Arial"/>
                <a:cs typeface="Arial"/>
              </a:rPr>
              <a:t>top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95959"/>
                </a:solidFill>
                <a:latin typeface="Arial"/>
                <a:cs typeface="Arial"/>
              </a:rPr>
              <a:t>progresses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linearly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end</a:t>
            </a:r>
            <a:endParaRPr sz="1400" dirty="0">
              <a:latin typeface="Arial"/>
              <a:cs typeface="Arial"/>
            </a:endParaRPr>
          </a:p>
          <a:p>
            <a:pPr marL="469900" indent="-336550">
              <a:lnSpc>
                <a:spcPts val="1500"/>
              </a:lnSpc>
              <a:buChar char="●"/>
              <a:tabLst>
                <a:tab pos="469265" algn="l"/>
                <a:tab pos="469900" algn="l"/>
              </a:tabLst>
            </a:pPr>
            <a:r>
              <a:rPr sz="1400" spc="-90" dirty="0">
                <a:solidFill>
                  <a:srgbClr val="595959"/>
                </a:solidFill>
                <a:latin typeface="Arial"/>
                <a:cs typeface="Arial"/>
              </a:rPr>
              <a:t>Each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95959"/>
                </a:solidFill>
                <a:latin typeface="Arial"/>
                <a:cs typeface="Arial"/>
              </a:rPr>
              <a:t>clause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function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taking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table</a:t>
            </a:r>
            <a:r>
              <a:rPr sz="14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400" b="1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400" i="1" spc="-30" dirty="0">
                <a:solidFill>
                  <a:srgbClr val="595959"/>
                </a:solidFill>
                <a:latin typeface="Arial"/>
                <a:cs typeface="Arial"/>
              </a:rPr>
              <a:t>line</a:t>
            </a:r>
            <a:r>
              <a:rPr sz="1400" i="1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i="1" spc="-80" dirty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returning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table</a:t>
            </a:r>
            <a:r>
              <a:rPr sz="14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595959"/>
                </a:solidFill>
                <a:latin typeface="Arial"/>
                <a:cs typeface="Arial"/>
              </a:rPr>
              <a:t>T’</a:t>
            </a:r>
            <a:endParaRPr lang="de-DE" sz="1400" dirty="0">
              <a:latin typeface="Arial"/>
              <a:cs typeface="Arial"/>
            </a:endParaRPr>
          </a:p>
          <a:p>
            <a:pPr marL="469900" indent="-336550">
              <a:lnSpc>
                <a:spcPts val="1500"/>
              </a:lnSpc>
              <a:buChar char="●"/>
              <a:tabLst>
                <a:tab pos="469265" algn="l"/>
                <a:tab pos="469900" algn="l"/>
              </a:tabLst>
            </a:pPr>
            <a:r>
              <a:rPr sz="1400" b="1" spc="-25" dirty="0">
                <a:solidFill>
                  <a:srgbClr val="595959"/>
                </a:solidFill>
                <a:latin typeface="Arial"/>
                <a:cs typeface="Arial"/>
              </a:rPr>
              <a:t>T’</a:t>
            </a:r>
            <a:r>
              <a:rPr sz="1400" b="1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then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95959"/>
                </a:solidFill>
                <a:latin typeface="Arial"/>
                <a:cs typeface="Arial"/>
              </a:rPr>
              <a:t>acts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driving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table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4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next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95959"/>
                </a:solidFill>
                <a:latin typeface="Arial"/>
                <a:cs typeface="Arial"/>
              </a:rPr>
              <a:t>clause</a:t>
            </a:r>
            <a:r>
              <a:rPr sz="1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400" i="1" spc="-35" dirty="0">
                <a:solidFill>
                  <a:srgbClr val="595959"/>
                </a:solidFill>
                <a:latin typeface="Arial"/>
                <a:cs typeface="Arial"/>
              </a:rPr>
              <a:t>line</a:t>
            </a:r>
            <a:r>
              <a:rPr sz="1400" i="1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i="1" spc="-80" dirty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691769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30" dirty="0"/>
              <a:t>Cypher: </a:t>
            </a:r>
            <a:r>
              <a:rPr spc="-45" dirty="0"/>
              <a:t>linear</a:t>
            </a:r>
            <a:r>
              <a:rPr spc="-570" dirty="0"/>
              <a:t> </a:t>
            </a:r>
            <a:r>
              <a:rPr spc="-110" dirty="0"/>
              <a:t>composition </a:t>
            </a:r>
            <a:r>
              <a:rPr spc="-100" dirty="0"/>
              <a:t>and </a:t>
            </a:r>
            <a:r>
              <a:rPr spc="-95" dirty="0"/>
              <a:t>aggregation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013041" y="1740799"/>
            <a:ext cx="4277360" cy="464820"/>
          </a:xfrm>
          <a:custGeom>
            <a:avLst/>
            <a:gdLst/>
            <a:ahLst/>
            <a:cxnLst/>
            <a:rect l="l" t="t" r="r" b="b"/>
            <a:pathLst>
              <a:path w="4277359" h="464819">
                <a:moveTo>
                  <a:pt x="0" y="464400"/>
                </a:moveTo>
                <a:lnTo>
                  <a:pt x="2263608" y="181474"/>
                </a:lnTo>
                <a:lnTo>
                  <a:pt x="2263608" y="0"/>
                </a:lnTo>
                <a:lnTo>
                  <a:pt x="4277208" y="0"/>
                </a:lnTo>
                <a:lnTo>
                  <a:pt x="4277208" y="259249"/>
                </a:lnTo>
                <a:lnTo>
                  <a:pt x="2263608" y="259249"/>
                </a:lnTo>
                <a:lnTo>
                  <a:pt x="0" y="464400"/>
                </a:lnTo>
                <a:close/>
              </a:path>
              <a:path w="4277359" h="464819">
                <a:moveTo>
                  <a:pt x="4277208" y="311099"/>
                </a:moveTo>
                <a:lnTo>
                  <a:pt x="2263608" y="311099"/>
                </a:lnTo>
                <a:lnTo>
                  <a:pt x="2263608" y="259249"/>
                </a:lnTo>
                <a:lnTo>
                  <a:pt x="4277208" y="259249"/>
                </a:lnTo>
                <a:lnTo>
                  <a:pt x="4277208" y="3110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13041" y="1740800"/>
            <a:ext cx="4277360" cy="464820"/>
          </a:xfrm>
          <a:custGeom>
            <a:avLst/>
            <a:gdLst/>
            <a:ahLst/>
            <a:cxnLst/>
            <a:rect l="l" t="t" r="r" b="b"/>
            <a:pathLst>
              <a:path w="4277359" h="464819">
                <a:moveTo>
                  <a:pt x="2263608" y="0"/>
                </a:moveTo>
                <a:lnTo>
                  <a:pt x="2599208" y="0"/>
                </a:lnTo>
                <a:lnTo>
                  <a:pt x="3102608" y="0"/>
                </a:lnTo>
                <a:lnTo>
                  <a:pt x="4277208" y="0"/>
                </a:lnTo>
                <a:lnTo>
                  <a:pt x="4277208" y="181474"/>
                </a:lnTo>
                <a:lnTo>
                  <a:pt x="4277208" y="259249"/>
                </a:lnTo>
                <a:lnTo>
                  <a:pt x="4277208" y="311099"/>
                </a:lnTo>
                <a:lnTo>
                  <a:pt x="3102608" y="311099"/>
                </a:lnTo>
                <a:lnTo>
                  <a:pt x="2599208" y="311099"/>
                </a:lnTo>
                <a:lnTo>
                  <a:pt x="2263608" y="311099"/>
                </a:lnTo>
                <a:lnTo>
                  <a:pt x="2263608" y="259249"/>
                </a:lnTo>
                <a:lnTo>
                  <a:pt x="0" y="464400"/>
                </a:lnTo>
                <a:lnTo>
                  <a:pt x="2263608" y="181474"/>
                </a:lnTo>
                <a:lnTo>
                  <a:pt x="2263608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925" y="1731775"/>
            <a:ext cx="7870190" cy="85534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6101080">
              <a:spcBef>
                <a:spcPts val="414"/>
              </a:spcBef>
            </a:pPr>
            <a:r>
              <a:rPr sz="1400" spc="70" dirty="0">
                <a:latin typeface="Arial"/>
                <a:cs typeface="Arial"/>
              </a:rPr>
              <a:t>Parameters: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$param</a:t>
            </a:r>
            <a:endParaRPr sz="1400" dirty="0">
              <a:latin typeface="Arial"/>
              <a:cs typeface="Arial"/>
            </a:endParaRPr>
          </a:p>
          <a:p>
            <a:pPr marL="12700" marR="1198880">
              <a:lnSpc>
                <a:spcPts val="1980"/>
              </a:lnSpc>
              <a:spcBef>
                <a:spcPts val="620"/>
              </a:spcBef>
              <a:tabLst>
                <a:tab pos="1143635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1:</a:t>
            </a:r>
            <a:r>
              <a:rPr spc="484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pc="50" dirty="0">
                <a:solidFill>
                  <a:srgbClr val="0000FF"/>
                </a:solidFill>
                <a:latin typeface="Arial"/>
                <a:cs typeface="Arial"/>
              </a:rPr>
              <a:t>(me:Person {name: </a:t>
            </a:r>
            <a:r>
              <a:rPr spc="145" dirty="0">
                <a:solidFill>
                  <a:srgbClr val="0000FF"/>
                </a:solidFill>
                <a:latin typeface="Arial"/>
                <a:cs typeface="Arial"/>
              </a:rPr>
              <a:t>$name})-[:FRIEND]-(friend)  </a:t>
            </a: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2: </a:t>
            </a:r>
            <a:r>
              <a:rPr b="1" spc="-165" dirty="0">
                <a:latin typeface="Arial"/>
                <a:cs typeface="Arial"/>
              </a:rPr>
              <a:t>WITH </a:t>
            </a:r>
            <a:r>
              <a:rPr spc="-15" dirty="0">
                <a:latin typeface="Arial"/>
                <a:cs typeface="Arial"/>
              </a:rPr>
              <a:t>me, </a:t>
            </a:r>
            <a:r>
              <a:rPr spc="204" dirty="0">
                <a:latin typeface="Arial"/>
                <a:cs typeface="Arial"/>
              </a:rPr>
              <a:t>count(friend) </a:t>
            </a:r>
            <a:r>
              <a:rPr spc="-215" dirty="0">
                <a:latin typeface="Arial"/>
                <a:cs typeface="Arial"/>
              </a:rPr>
              <a:t>AS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210" dirty="0">
                <a:latin typeface="Arial"/>
                <a:cs typeface="Arial"/>
              </a:rPr>
              <a:t>friends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1391" y="2590548"/>
            <a:ext cx="4841240" cy="605155"/>
          </a:xfrm>
          <a:custGeom>
            <a:avLst/>
            <a:gdLst/>
            <a:ahLst/>
            <a:cxnLst/>
            <a:rect l="l" t="t" r="r" b="b"/>
            <a:pathLst>
              <a:path w="4841240" h="605155">
                <a:moveTo>
                  <a:pt x="4841158" y="604902"/>
                </a:moveTo>
                <a:lnTo>
                  <a:pt x="2861458" y="604902"/>
                </a:lnTo>
                <a:lnTo>
                  <a:pt x="2861458" y="345202"/>
                </a:lnTo>
                <a:lnTo>
                  <a:pt x="0" y="0"/>
                </a:lnTo>
                <a:lnTo>
                  <a:pt x="2861458" y="233902"/>
                </a:lnTo>
                <a:lnTo>
                  <a:pt x="4841158" y="233902"/>
                </a:lnTo>
                <a:lnTo>
                  <a:pt x="4841158" y="604902"/>
                </a:lnTo>
                <a:close/>
              </a:path>
              <a:path w="4841240" h="605155">
                <a:moveTo>
                  <a:pt x="4841158" y="233902"/>
                </a:moveTo>
                <a:lnTo>
                  <a:pt x="2861458" y="233902"/>
                </a:lnTo>
                <a:lnTo>
                  <a:pt x="2861458" y="159702"/>
                </a:lnTo>
                <a:lnTo>
                  <a:pt x="4841158" y="159702"/>
                </a:lnTo>
                <a:lnTo>
                  <a:pt x="4841158" y="233902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1391" y="2590548"/>
            <a:ext cx="4841240" cy="605155"/>
          </a:xfrm>
          <a:custGeom>
            <a:avLst/>
            <a:gdLst/>
            <a:ahLst/>
            <a:cxnLst/>
            <a:rect l="l" t="t" r="r" b="b"/>
            <a:pathLst>
              <a:path w="4841240" h="605155">
                <a:moveTo>
                  <a:pt x="2861458" y="159702"/>
                </a:moveTo>
                <a:lnTo>
                  <a:pt x="3191408" y="159702"/>
                </a:lnTo>
                <a:lnTo>
                  <a:pt x="3686333" y="159702"/>
                </a:lnTo>
                <a:lnTo>
                  <a:pt x="4841158" y="159702"/>
                </a:lnTo>
                <a:lnTo>
                  <a:pt x="4841158" y="233902"/>
                </a:lnTo>
                <a:lnTo>
                  <a:pt x="4841158" y="345202"/>
                </a:lnTo>
                <a:lnTo>
                  <a:pt x="4841158" y="604902"/>
                </a:lnTo>
                <a:lnTo>
                  <a:pt x="3686333" y="604902"/>
                </a:lnTo>
                <a:lnTo>
                  <a:pt x="3191408" y="604902"/>
                </a:lnTo>
                <a:lnTo>
                  <a:pt x="2861458" y="604902"/>
                </a:lnTo>
                <a:lnTo>
                  <a:pt x="2861458" y="345202"/>
                </a:lnTo>
                <a:lnTo>
                  <a:pt x="0" y="0"/>
                </a:lnTo>
                <a:lnTo>
                  <a:pt x="2861458" y="233902"/>
                </a:lnTo>
                <a:lnTo>
                  <a:pt x="2861458" y="15970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15876" y="2743489"/>
            <a:ext cx="168338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75" dirty="0">
                <a:latin typeface="Arial"/>
                <a:cs typeface="Arial"/>
              </a:rPr>
              <a:t>Aggregation  </a:t>
            </a:r>
            <a:r>
              <a:rPr sz="1400" spc="60" dirty="0">
                <a:latin typeface="Arial"/>
                <a:cs typeface="Arial"/>
              </a:rPr>
              <a:t>(grouped </a:t>
            </a:r>
            <a:r>
              <a:rPr sz="1400" spc="25" dirty="0">
                <a:latin typeface="Arial"/>
                <a:cs typeface="Arial"/>
              </a:rPr>
              <a:t>by</a:t>
            </a:r>
            <a:r>
              <a:rPr sz="1400" spc="200" dirty="0">
                <a:latin typeface="Arial"/>
                <a:cs typeface="Arial"/>
              </a:rPr>
              <a:t> </a:t>
            </a:r>
            <a:r>
              <a:rPr sz="1400" spc="155" dirty="0">
                <a:latin typeface="Arial"/>
                <a:cs typeface="Arial"/>
              </a:rPr>
              <a:t>‘me’)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C7C32-8EFF-E143-BB34-6FC7DCB44325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75E1FD5-06F0-FD40-BF0B-86E64F0D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426" y="260648"/>
            <a:ext cx="528320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 </a:t>
            </a:r>
            <a:r>
              <a:rPr spc="-110" dirty="0"/>
              <a:t>query:</a:t>
            </a:r>
            <a:r>
              <a:rPr spc="-475" dirty="0"/>
              <a:t> </a:t>
            </a:r>
            <a:r>
              <a:rPr spc="-110" dirty="0"/>
              <a:t>epidemic!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1" y="1785601"/>
            <a:ext cx="6714625" cy="4062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1" y="5596675"/>
            <a:ext cx="2858625" cy="32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58524" y="2319563"/>
            <a:ext cx="1725930" cy="143065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ct val="88500"/>
              </a:lnSpc>
              <a:spcBef>
                <a:spcPts val="334"/>
              </a:spcBef>
            </a:pPr>
            <a:r>
              <a:rPr sz="1700" spc="-105" dirty="0">
                <a:solidFill>
                  <a:srgbClr val="595959"/>
                </a:solidFill>
                <a:latin typeface="Arial"/>
                <a:cs typeface="Arial"/>
              </a:rPr>
              <a:t>Assume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700" spc="-40" dirty="0">
                <a:solidFill>
                  <a:srgbClr val="595959"/>
                </a:solidFill>
                <a:latin typeface="Arial"/>
                <a:cs typeface="Arial"/>
              </a:rPr>
              <a:t>graph </a:t>
            </a:r>
            <a:r>
              <a:rPr sz="1700" spc="-275" dirty="0">
                <a:solidFill>
                  <a:srgbClr val="595959"/>
                </a:solidFill>
                <a:latin typeface="Arial"/>
                <a:cs typeface="Arial"/>
              </a:rPr>
              <a:t>G  </a:t>
            </a:r>
            <a:r>
              <a:rPr sz="1700" spc="-15" dirty="0">
                <a:solidFill>
                  <a:srgbClr val="595959"/>
                </a:solidFill>
                <a:latin typeface="Arial"/>
                <a:cs typeface="Arial"/>
              </a:rPr>
              <a:t>containing</a:t>
            </a:r>
            <a:r>
              <a:rPr sz="1700" spc="-2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95959"/>
                </a:solidFill>
                <a:latin typeface="Arial"/>
                <a:cs typeface="Arial"/>
              </a:rPr>
              <a:t>doctors  who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have  </a:t>
            </a:r>
            <a:r>
              <a:rPr sz="1700" spc="5" dirty="0">
                <a:solidFill>
                  <a:srgbClr val="595959"/>
                </a:solidFill>
                <a:latin typeface="Arial"/>
                <a:cs typeface="Arial"/>
              </a:rPr>
              <a:t>potentially </a:t>
            </a:r>
            <a:r>
              <a:rPr sz="1700" spc="-60" dirty="0">
                <a:solidFill>
                  <a:srgbClr val="595959"/>
                </a:solidFill>
                <a:latin typeface="Arial"/>
                <a:cs typeface="Arial"/>
              </a:rPr>
              <a:t>been  </a:t>
            </a:r>
            <a:r>
              <a:rPr sz="1700" spc="-20" dirty="0">
                <a:solidFill>
                  <a:srgbClr val="595959"/>
                </a:solidFill>
                <a:latin typeface="Arial"/>
                <a:cs typeface="Arial"/>
              </a:rPr>
              <a:t>infected </a:t>
            </a:r>
            <a:r>
              <a:rPr sz="1700" spc="25" dirty="0">
                <a:solidFill>
                  <a:srgbClr val="595959"/>
                </a:solidFill>
                <a:latin typeface="Arial"/>
                <a:cs typeface="Arial"/>
              </a:rPr>
              <a:t>with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  </a:t>
            </a:r>
            <a:r>
              <a:rPr sz="1700" spc="-45" dirty="0">
                <a:solidFill>
                  <a:srgbClr val="595959"/>
                </a:solidFill>
                <a:latin typeface="Arial"/>
                <a:cs typeface="Arial"/>
              </a:rPr>
              <a:t>virus….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6E4BB-3386-A24C-A88E-4B547E63AE86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172BE71-1861-5F45-9BF2-135052BF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5" y="2038262"/>
            <a:ext cx="8192134" cy="2484206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233679">
              <a:lnSpc>
                <a:spcPct val="88800"/>
              </a:lnSpc>
              <a:spcBef>
                <a:spcPts val="325"/>
              </a:spcBef>
            </a:pPr>
            <a:r>
              <a:rPr sz="1700" spc="-8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following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Cypher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95959"/>
                </a:solidFill>
                <a:latin typeface="Arial"/>
                <a:cs typeface="Arial"/>
              </a:rPr>
              <a:t>query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95959"/>
                </a:solidFill>
                <a:latin typeface="Arial"/>
                <a:cs typeface="Arial"/>
              </a:rPr>
              <a:t>returns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595959"/>
                </a:solidFill>
                <a:latin typeface="Arial"/>
                <a:cs typeface="Arial"/>
              </a:rPr>
              <a:t>name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595959"/>
                </a:solidFill>
                <a:latin typeface="Arial"/>
                <a:cs typeface="Arial"/>
              </a:rPr>
              <a:t>each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doctor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75" dirty="0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95959"/>
                </a:solidFill>
                <a:latin typeface="Arial"/>
                <a:cs typeface="Arial"/>
              </a:rPr>
              <a:t>who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595959"/>
                </a:solidFill>
                <a:latin typeface="Arial"/>
                <a:cs typeface="Arial"/>
              </a:rPr>
              <a:t>has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595959"/>
                </a:solidFill>
                <a:latin typeface="Arial"/>
                <a:cs typeface="Arial"/>
              </a:rPr>
              <a:t>perhaps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595959"/>
                </a:solidFill>
                <a:latin typeface="Arial"/>
                <a:cs typeface="Arial"/>
              </a:rPr>
              <a:t>been 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exposed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60" dirty="0">
                <a:solidFill>
                  <a:srgbClr val="595959"/>
                </a:solidFill>
                <a:latin typeface="Arial"/>
                <a:cs typeface="Arial"/>
              </a:rPr>
              <a:t>source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viral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95959"/>
                </a:solidFill>
                <a:latin typeface="Arial"/>
                <a:cs typeface="Arial"/>
              </a:rPr>
              <a:t>infection,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595959"/>
                </a:solidFill>
                <a:latin typeface="Arial"/>
                <a:cs typeface="Arial"/>
              </a:rPr>
              <a:t>number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7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65" dirty="0">
                <a:solidFill>
                  <a:srgbClr val="595959"/>
                </a:solidFill>
                <a:latin typeface="Arial"/>
                <a:cs typeface="Arial"/>
              </a:rPr>
              <a:t>exposures,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595959"/>
                </a:solidFill>
                <a:latin typeface="Arial"/>
                <a:cs typeface="Arial"/>
              </a:rPr>
              <a:t>number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of  </a:t>
            </a:r>
            <a:r>
              <a:rPr sz="1700" spc="-30" dirty="0">
                <a:solidFill>
                  <a:srgbClr val="595959"/>
                </a:solidFill>
                <a:latin typeface="Arial"/>
                <a:cs typeface="Arial"/>
              </a:rPr>
              <a:t>people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595959"/>
                </a:solidFill>
                <a:latin typeface="Arial"/>
                <a:cs typeface="Arial"/>
              </a:rPr>
              <a:t>known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(both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directly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indirectly)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95959"/>
                </a:solidFill>
                <a:latin typeface="Arial"/>
                <a:cs typeface="Arial"/>
              </a:rPr>
              <a:t>their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595959"/>
                </a:solidFill>
                <a:latin typeface="Arial"/>
                <a:cs typeface="Arial"/>
              </a:rPr>
              <a:t>colleagues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spcBef>
                <a:spcPts val="1400"/>
              </a:spcBef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1: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b="1" spc="-1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180" dirty="0">
                <a:solidFill>
                  <a:srgbClr val="595959"/>
                </a:solidFill>
                <a:latin typeface="Arial"/>
                <a:cs typeface="Arial"/>
              </a:rPr>
              <a:t>(d:Doctor)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1950"/>
              </a:lnSpc>
              <a:tabLst>
                <a:tab pos="2274570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2:</a:t>
            </a:r>
            <a:r>
              <a:rPr spc="5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180" dirty="0">
                <a:solidFill>
                  <a:srgbClr val="0000FF"/>
                </a:solidFill>
                <a:latin typeface="Arial"/>
                <a:cs typeface="Arial"/>
              </a:rPr>
              <a:t>OPTIONAL  </a:t>
            </a:r>
            <a:r>
              <a:rPr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pc="140" dirty="0">
                <a:solidFill>
                  <a:srgbClr val="595959"/>
                </a:solidFill>
                <a:latin typeface="Arial"/>
                <a:cs typeface="Arial"/>
              </a:rPr>
              <a:t>(d)-[:EXPOSED_TO]-&gt;(v:ViralInfection)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1950"/>
              </a:lnSpc>
              <a:tabLst>
                <a:tab pos="2526030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3:  </a:t>
            </a:r>
            <a:r>
              <a:rPr b="1" spc="-165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235" dirty="0">
                <a:solidFill>
                  <a:srgbClr val="595959"/>
                </a:solidFill>
                <a:latin typeface="Arial"/>
                <a:cs typeface="Arial"/>
              </a:rPr>
              <a:t>d,</a:t>
            </a:r>
            <a:r>
              <a:rPr spc="4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170" dirty="0">
                <a:solidFill>
                  <a:srgbClr val="595959"/>
                </a:solidFill>
                <a:latin typeface="Arial"/>
                <a:cs typeface="Arial"/>
              </a:rPr>
              <a:t>count(v)	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b="1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b="1" spc="-220" dirty="0">
                <a:solidFill>
                  <a:srgbClr val="0000FF"/>
                </a:solidFill>
                <a:latin typeface="Arial"/>
                <a:cs typeface="Arial"/>
              </a:rPr>
              <a:t> </a:t>
            </a:r>
            <a:r>
              <a:rPr spc="60" dirty="0">
                <a:solidFill>
                  <a:srgbClr val="595959"/>
                </a:solidFill>
                <a:latin typeface="Arial"/>
                <a:cs typeface="Arial"/>
              </a:rPr>
              <a:t>exposures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1950"/>
              </a:lnSpc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4: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b="1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70" dirty="0">
                <a:solidFill>
                  <a:srgbClr val="595959"/>
                </a:solidFill>
                <a:latin typeface="Arial"/>
                <a:cs typeface="Arial"/>
              </a:rPr>
              <a:t>(d)-[:WORKED_WITH]-&gt;(colleague:Person)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1950"/>
              </a:lnSpc>
              <a:tabLst>
                <a:tab pos="2274570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5:</a:t>
            </a:r>
            <a:r>
              <a:rPr spc="5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180" dirty="0">
                <a:solidFill>
                  <a:srgbClr val="0000FF"/>
                </a:solidFill>
                <a:latin typeface="Arial"/>
                <a:cs typeface="Arial"/>
              </a:rPr>
              <a:t>OPTIONAL  </a:t>
            </a:r>
            <a:r>
              <a:rPr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pc="114" dirty="0">
                <a:solidFill>
                  <a:srgbClr val="595959"/>
                </a:solidFill>
                <a:latin typeface="Arial"/>
                <a:cs typeface="Arial"/>
              </a:rPr>
              <a:t>(colleague)&lt;-[:KNOWS*]-(p:Person)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055"/>
              </a:lnSpc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6: 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RETURN </a:t>
            </a:r>
            <a:r>
              <a:rPr spc="55" dirty="0">
                <a:solidFill>
                  <a:srgbClr val="595959"/>
                </a:solidFill>
                <a:latin typeface="Arial"/>
                <a:cs typeface="Arial"/>
              </a:rPr>
              <a:t>d.name, </a:t>
            </a:r>
            <a:r>
              <a:rPr spc="100" dirty="0">
                <a:solidFill>
                  <a:srgbClr val="595959"/>
                </a:solidFill>
                <a:latin typeface="Arial"/>
                <a:cs typeface="Arial"/>
              </a:rPr>
              <a:t>exposures, </a:t>
            </a:r>
            <a:r>
              <a:rPr spc="35" dirty="0">
                <a:solidFill>
                  <a:srgbClr val="595959"/>
                </a:solidFill>
                <a:latin typeface="Arial"/>
                <a:cs typeface="Arial"/>
              </a:rPr>
              <a:t>count(</a:t>
            </a:r>
            <a:r>
              <a:rPr b="1" spc="35" dirty="0">
                <a:solidFill>
                  <a:srgbClr val="0000FF"/>
                </a:solidFill>
                <a:latin typeface="Arial"/>
                <a:cs typeface="Arial"/>
              </a:rPr>
              <a:t>DISTINCT </a:t>
            </a:r>
            <a:r>
              <a:rPr spc="185" dirty="0">
                <a:solidFill>
                  <a:srgbClr val="595959"/>
                </a:solidFill>
                <a:latin typeface="Arial"/>
                <a:cs typeface="Arial"/>
              </a:rPr>
              <a:t>p) 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b="1" spc="-1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150" dirty="0">
                <a:solidFill>
                  <a:srgbClr val="595959"/>
                </a:solidFill>
                <a:latin typeface="Arial"/>
                <a:cs typeface="Arial"/>
              </a:rPr>
              <a:t>thirdPartyCount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59437"/>
            <a:ext cx="304355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</a:t>
            </a:r>
            <a:r>
              <a:rPr spc="-370" dirty="0"/>
              <a:t> </a:t>
            </a:r>
            <a:r>
              <a:rPr spc="-105" dirty="0"/>
              <a:t>query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37CB1-2C41-F14B-A651-C132C6AA03F1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61ACCB3-DB4F-DA4E-99C1-4387D917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87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1973036"/>
            <a:ext cx="7463155" cy="1718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1: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b="1" spc="-1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180" dirty="0">
                <a:solidFill>
                  <a:srgbClr val="595959"/>
                </a:solidFill>
                <a:latin typeface="Arial"/>
                <a:cs typeface="Arial"/>
              </a:rPr>
              <a:t>(d:Doctor)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055"/>
              </a:lnSpc>
              <a:tabLst>
                <a:tab pos="2274570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2:</a:t>
            </a:r>
            <a:r>
              <a:rPr spc="5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180" dirty="0">
                <a:solidFill>
                  <a:srgbClr val="0000FF"/>
                </a:solidFill>
                <a:latin typeface="Arial"/>
                <a:cs typeface="Arial"/>
              </a:rPr>
              <a:t>OPTIONAL  </a:t>
            </a:r>
            <a:r>
              <a:rPr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pc="140" dirty="0">
                <a:solidFill>
                  <a:srgbClr val="595959"/>
                </a:solidFill>
                <a:latin typeface="Arial"/>
                <a:cs typeface="Arial"/>
              </a:rPr>
              <a:t>(d)-[:EXPOSED_TO]-&gt;(v:ViralInfection)</a:t>
            </a:r>
            <a:endParaRPr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795"/>
              </a:lnSpc>
            </a:pPr>
            <a:r>
              <a:rPr sz="1500" spc="-65" dirty="0">
                <a:solidFill>
                  <a:srgbClr val="595959"/>
                </a:solidFill>
                <a:latin typeface="Arial"/>
                <a:cs typeface="Arial"/>
              </a:rPr>
              <a:t>Matches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FF9900"/>
                </a:solidFill>
                <a:latin typeface="Arial"/>
                <a:cs typeface="Arial"/>
              </a:rPr>
              <a:t>:Doctors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,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95959"/>
                </a:solidFill>
                <a:latin typeface="Arial"/>
                <a:cs typeface="Arial"/>
              </a:rPr>
              <a:t>along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whether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they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"/>
                <a:cs typeface="Arial"/>
              </a:rPr>
              <a:t>been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60" dirty="0">
                <a:solidFill>
                  <a:srgbClr val="FFAB40"/>
                </a:solidFill>
                <a:latin typeface="Arial"/>
                <a:cs typeface="Arial"/>
              </a:rPr>
              <a:t>:EXPOSED_TO</a:t>
            </a:r>
            <a:r>
              <a:rPr sz="1500" spc="-114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9900"/>
                </a:solidFill>
                <a:latin typeface="Arial"/>
                <a:cs typeface="Arial"/>
              </a:rPr>
              <a:t>:ViralInfection</a:t>
            </a:r>
            <a:endParaRPr sz="1500">
              <a:latin typeface="Arial"/>
              <a:cs typeface="Arial"/>
            </a:endParaRPr>
          </a:p>
          <a:p>
            <a:pPr marL="469900" marR="3241040" indent="-457200">
              <a:lnSpc>
                <a:spcPts val="1800"/>
              </a:lnSpc>
              <a:spcBef>
                <a:spcPts val="55"/>
              </a:spcBef>
            </a:pPr>
            <a:r>
              <a:rPr sz="1500" b="1" spc="-150" dirty="0">
                <a:solidFill>
                  <a:srgbClr val="0000FF"/>
                </a:solidFill>
                <a:latin typeface="Arial"/>
                <a:cs typeface="Arial"/>
              </a:rPr>
              <a:t>OPTIONAL </a:t>
            </a:r>
            <a:r>
              <a:rPr sz="1500" b="1" spc="-265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analogous </a:t>
            </a:r>
            <a:r>
              <a:rPr sz="1500" spc="30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outer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join </a:t>
            </a:r>
            <a:r>
              <a:rPr sz="1500" spc="10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z="1500" spc="-160" dirty="0">
                <a:solidFill>
                  <a:srgbClr val="595959"/>
                </a:solidFill>
                <a:latin typeface="Arial"/>
                <a:cs typeface="Arial"/>
              </a:rPr>
              <a:t>SQL  </a:t>
            </a:r>
            <a:r>
              <a:rPr sz="1500" spc="-60" dirty="0">
                <a:solidFill>
                  <a:srgbClr val="595959"/>
                </a:solidFill>
                <a:latin typeface="Arial"/>
                <a:cs typeface="Arial"/>
              </a:rPr>
              <a:t>Produces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95959"/>
                </a:solidFill>
                <a:latin typeface="Arial"/>
                <a:cs typeface="Arial"/>
              </a:rPr>
              <a:t>rows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95959"/>
                </a:solidFill>
                <a:latin typeface="Arial"/>
                <a:cs typeface="Arial"/>
              </a:rPr>
              <a:t>provided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entire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pattern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found</a:t>
            </a:r>
            <a:endParaRPr sz="1500">
              <a:latin typeface="Arial"/>
              <a:cs typeface="Arial"/>
            </a:endParaRPr>
          </a:p>
          <a:p>
            <a:pPr marL="469900">
              <a:lnSpc>
                <a:spcPts val="1739"/>
              </a:lnSpc>
            </a:pP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If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matches,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95959"/>
                </a:solidFill>
                <a:latin typeface="Arial"/>
                <a:cs typeface="Arial"/>
              </a:rPr>
              <a:t>single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row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produced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95959"/>
                </a:solidFill>
                <a:latin typeface="Arial"/>
                <a:cs typeface="Arial"/>
              </a:rPr>
              <a:t>which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binding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i="1" spc="-80" dirty="0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sz="1500" i="1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5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235" dirty="0">
                <a:solidFill>
                  <a:srgbClr val="595959"/>
                </a:solidFill>
                <a:latin typeface="Arial"/>
                <a:cs typeface="Arial"/>
              </a:rPr>
              <a:t>null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317" y="259437"/>
            <a:ext cx="304355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</a:t>
            </a:r>
            <a:r>
              <a:rPr spc="-370" dirty="0"/>
              <a:t> </a:t>
            </a:r>
            <a:r>
              <a:rPr spc="-105" dirty="0"/>
              <a:t>query</a:t>
            </a:r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96562" y="3983235"/>
          <a:ext cx="2668270" cy="184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8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Sue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SourceX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8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Sue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PatientY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Alice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SourceX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8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Bob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i="1" spc="-5" dirty="0">
                          <a:latin typeface="Arial"/>
                          <a:cs typeface="Arial"/>
                        </a:rPr>
                        <a:t>null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563275" y="4913964"/>
            <a:ext cx="3714750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Although</a:t>
            </a:r>
            <a:r>
              <a:rPr sz="14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666666"/>
                </a:solidFill>
                <a:latin typeface="Arial"/>
                <a:cs typeface="Arial"/>
              </a:rPr>
              <a:t>we</a:t>
            </a:r>
            <a:r>
              <a:rPr sz="14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show</a:t>
            </a:r>
            <a:r>
              <a:rPr sz="14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4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60" dirty="0">
                <a:solidFill>
                  <a:srgbClr val="666666"/>
                </a:solidFill>
                <a:latin typeface="Arial"/>
                <a:cs typeface="Arial"/>
              </a:rPr>
              <a:t>name</a:t>
            </a:r>
            <a:r>
              <a:rPr sz="1400" i="1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property</a:t>
            </a:r>
            <a:r>
              <a:rPr sz="14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(for</a:t>
            </a:r>
            <a:r>
              <a:rPr sz="14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666666"/>
                </a:solidFill>
                <a:latin typeface="Arial"/>
                <a:cs typeface="Arial"/>
              </a:rPr>
              <a:t>ease</a:t>
            </a:r>
            <a:r>
              <a:rPr sz="14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666666"/>
                </a:solidFill>
                <a:latin typeface="Arial"/>
                <a:cs typeface="Arial"/>
              </a:rPr>
              <a:t>of  </a:t>
            </a:r>
            <a:r>
              <a:rPr sz="1400" spc="-25" dirty="0">
                <a:solidFill>
                  <a:srgbClr val="666666"/>
                </a:solidFill>
                <a:latin typeface="Arial"/>
                <a:cs typeface="Arial"/>
              </a:rPr>
              <a:t>exposition),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actually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4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i="1" spc="-60" dirty="0">
                <a:solidFill>
                  <a:srgbClr val="666666"/>
                </a:solidFill>
                <a:latin typeface="Arial"/>
                <a:cs typeface="Arial"/>
              </a:rPr>
              <a:t>node</a:t>
            </a:r>
            <a:r>
              <a:rPr sz="1400" i="1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666666"/>
                </a:solidFill>
                <a:latin typeface="Arial"/>
                <a:cs typeface="Arial"/>
              </a:rPr>
              <a:t>gets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bound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62414" y="4697864"/>
            <a:ext cx="1131570" cy="229235"/>
          </a:xfrm>
          <a:custGeom>
            <a:avLst/>
            <a:gdLst/>
            <a:ahLst/>
            <a:cxnLst/>
            <a:rect l="l" t="t" r="r" b="b"/>
            <a:pathLst>
              <a:path w="1131570" h="229235">
                <a:moveTo>
                  <a:pt x="1131085" y="228961"/>
                </a:moveTo>
                <a:lnTo>
                  <a:pt x="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20047" y="4682444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39244" y="30839"/>
                </a:moveTo>
                <a:lnTo>
                  <a:pt x="0" y="6843"/>
                </a:lnTo>
                <a:lnTo>
                  <a:pt x="45487" y="0"/>
                </a:lnTo>
                <a:lnTo>
                  <a:pt x="39244" y="3083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0047" y="4682444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45487" y="0"/>
                </a:moveTo>
                <a:lnTo>
                  <a:pt x="0" y="6843"/>
                </a:lnTo>
                <a:lnTo>
                  <a:pt x="39244" y="30839"/>
                </a:lnTo>
                <a:lnTo>
                  <a:pt x="45487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4728B-1284-8247-9940-6FBE1B624464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7E2410E-D9F0-8D43-B925-4394A90D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2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1973036"/>
            <a:ext cx="7294245" cy="186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526030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3:  </a:t>
            </a:r>
            <a:r>
              <a:rPr b="1" spc="-165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235" dirty="0">
                <a:solidFill>
                  <a:srgbClr val="595959"/>
                </a:solidFill>
                <a:latin typeface="Arial"/>
                <a:cs typeface="Arial"/>
              </a:rPr>
              <a:t>d,</a:t>
            </a:r>
            <a:r>
              <a:rPr spc="4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170" dirty="0">
                <a:solidFill>
                  <a:srgbClr val="595959"/>
                </a:solidFill>
                <a:latin typeface="Arial"/>
                <a:cs typeface="Arial"/>
              </a:rPr>
              <a:t>count(v)	</a:t>
            </a:r>
            <a:r>
              <a:rPr b="1" spc="-265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b="1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pc="60" dirty="0">
                <a:solidFill>
                  <a:srgbClr val="595959"/>
                </a:solidFill>
                <a:latin typeface="Arial"/>
                <a:cs typeface="Arial"/>
              </a:rPr>
              <a:t>exposures</a:t>
            </a:r>
            <a:endParaRPr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1825"/>
              </a:lnSpc>
            </a:pPr>
            <a:r>
              <a:rPr sz="1600" b="1" spc="-150" dirty="0">
                <a:solidFill>
                  <a:srgbClr val="0000FF"/>
                </a:solidFill>
                <a:latin typeface="Arial"/>
                <a:cs typeface="Arial"/>
              </a:rPr>
              <a:t>WITH</a:t>
            </a:r>
            <a:r>
              <a:rPr sz="1600" b="1" spc="-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projects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subset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variables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scope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i="1" spc="-35" dirty="0">
                <a:solidFill>
                  <a:srgbClr val="595959"/>
                </a:solidFill>
                <a:latin typeface="Arial"/>
                <a:cs typeface="Arial"/>
              </a:rPr>
              <a:t>d</a:t>
            </a:r>
            <a:r>
              <a:rPr sz="1600" i="1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their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bindings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onwards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(to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999999"/>
                </a:solidFill>
                <a:latin typeface="Arial"/>
                <a:cs typeface="Arial"/>
              </a:rPr>
              <a:t>4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-150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also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computes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an</a:t>
            </a:r>
            <a:r>
              <a:rPr sz="1600" spc="-2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aggregation:</a:t>
            </a:r>
            <a:endParaRPr sz="1600">
              <a:latin typeface="Arial"/>
              <a:cs typeface="Arial"/>
            </a:endParaRPr>
          </a:p>
          <a:p>
            <a:pPr marL="469900" marR="592455">
              <a:lnSpc>
                <a:spcPts val="1730"/>
              </a:lnSpc>
              <a:spcBef>
                <a:spcPts val="120"/>
              </a:spcBef>
            </a:pPr>
            <a:r>
              <a:rPr sz="1600" i="1" spc="-35" dirty="0">
                <a:solidFill>
                  <a:srgbClr val="595959"/>
                </a:solidFill>
                <a:latin typeface="Arial"/>
                <a:cs typeface="Arial"/>
              </a:rPr>
              <a:t>d</a:t>
            </a:r>
            <a:r>
              <a:rPr sz="1600" i="1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used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grouping</a:t>
            </a:r>
            <a:r>
              <a:rPr sz="16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key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implicitly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595959"/>
                </a:solidFill>
                <a:latin typeface="Arial"/>
                <a:cs typeface="Arial"/>
              </a:rPr>
              <a:t>(as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not</a:t>
            </a:r>
            <a:r>
              <a:rPr sz="16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aggregated)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count() 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non-null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values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counted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595959"/>
                </a:solidFill>
                <a:latin typeface="Arial"/>
                <a:cs typeface="Arial"/>
              </a:rPr>
              <a:t>each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unique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binding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ts val="1595"/>
              </a:lnSpc>
            </a:pP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Aliased </a:t>
            </a:r>
            <a:r>
              <a:rPr sz="1600" spc="-110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600" spc="-2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i="1" spc="-90" dirty="0">
                <a:solidFill>
                  <a:srgbClr val="595959"/>
                </a:solidFill>
                <a:latin typeface="Arial"/>
                <a:cs typeface="Arial"/>
              </a:rPr>
              <a:t>exposures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0"/>
              </a:lnSpc>
            </a:pPr>
            <a:r>
              <a:rPr sz="1600" spc="-8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variable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i="1" spc="-85" dirty="0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sz="1600" i="1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no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longer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scope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after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9999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59437"/>
            <a:ext cx="304355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</a:t>
            </a:r>
            <a:r>
              <a:rPr spc="-370" dirty="0"/>
              <a:t> </a:t>
            </a:r>
            <a:r>
              <a:rPr spc="-105" dirty="0"/>
              <a:t>query</a:t>
            </a:r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71862" y="4153063"/>
          <a:ext cx="2668270" cy="1569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exposures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Sue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Alice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3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Bob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19599" y="4713492"/>
            <a:ext cx="1244600" cy="284480"/>
          </a:xfrm>
          <a:custGeom>
            <a:avLst/>
            <a:gdLst/>
            <a:ahLst/>
            <a:cxnLst/>
            <a:rect l="l" t="t" r="r" b="b"/>
            <a:pathLst>
              <a:path w="1244600" h="284479">
                <a:moveTo>
                  <a:pt x="0" y="283982"/>
                </a:moveTo>
                <a:lnTo>
                  <a:pt x="1244182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0282" y="4698154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7001" y="30676"/>
                </a:moveTo>
                <a:lnTo>
                  <a:pt x="0" y="0"/>
                </a:lnTo>
                <a:lnTo>
                  <a:pt x="45642" y="5719"/>
                </a:lnTo>
                <a:lnTo>
                  <a:pt x="7001" y="30676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60282" y="4698154"/>
            <a:ext cx="45720" cy="31115"/>
          </a:xfrm>
          <a:custGeom>
            <a:avLst/>
            <a:gdLst/>
            <a:ahLst/>
            <a:cxnLst/>
            <a:rect l="l" t="t" r="r" b="b"/>
            <a:pathLst>
              <a:path w="45720" h="31114">
                <a:moveTo>
                  <a:pt x="7001" y="30676"/>
                </a:moveTo>
                <a:lnTo>
                  <a:pt x="45642" y="5719"/>
                </a:lnTo>
                <a:lnTo>
                  <a:pt x="0" y="0"/>
                </a:lnTo>
                <a:lnTo>
                  <a:pt x="7001" y="30676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6850" y="5063388"/>
            <a:ext cx="4476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5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binding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table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66666"/>
                </a:solidFill>
                <a:latin typeface="Arial"/>
                <a:cs typeface="Arial"/>
              </a:rPr>
              <a:t>now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driving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table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4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400" b="1" spc="-20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4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6666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7B162-2A52-BA43-BBB1-B5A582BB224C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7C6AB6-DE10-F54A-B967-6D5C8BE4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1994980"/>
            <a:ext cx="5918835" cy="161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4:</a:t>
            </a:r>
            <a:r>
              <a:rPr spc="465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pc="70" dirty="0">
                <a:solidFill>
                  <a:srgbClr val="595959"/>
                </a:solidFill>
                <a:latin typeface="Arial"/>
                <a:cs typeface="Arial"/>
              </a:rPr>
              <a:t>(d)-[:WORKED_WITH]-&gt;(colleague:Person)</a:t>
            </a:r>
            <a:endParaRPr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2080895">
              <a:lnSpc>
                <a:spcPct val="144300"/>
              </a:lnSpc>
            </a:pP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Uses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595959"/>
                </a:solidFill>
                <a:latin typeface="Arial"/>
                <a:cs typeface="Arial"/>
              </a:rPr>
              <a:t>as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driving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table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binding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table</a:t>
            </a:r>
            <a:r>
              <a:rPr sz="16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6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999999"/>
                </a:solidFill>
                <a:latin typeface="Arial"/>
                <a:cs typeface="Arial"/>
              </a:rPr>
              <a:t>3  </a:t>
            </a:r>
            <a:r>
              <a:rPr sz="1600" spc="-60" dirty="0">
                <a:solidFill>
                  <a:srgbClr val="595959"/>
                </a:solidFill>
                <a:latin typeface="Arial"/>
                <a:cs typeface="Arial"/>
              </a:rPr>
              <a:t>Finds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colleagues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600" spc="-65" dirty="0">
                <a:solidFill>
                  <a:srgbClr val="FF9900"/>
                </a:solidFill>
                <a:latin typeface="Arial"/>
                <a:cs typeface="Arial"/>
              </a:rPr>
              <a:t>:Person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who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have </a:t>
            </a:r>
            <a:r>
              <a:rPr sz="1600" spc="-155" dirty="0">
                <a:solidFill>
                  <a:srgbClr val="FF9900"/>
                </a:solidFill>
                <a:latin typeface="Arial"/>
                <a:cs typeface="Arial"/>
              </a:rPr>
              <a:t>:WORKED_WITH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our</a:t>
            </a:r>
            <a:r>
              <a:rPr sz="1600" spc="-1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doctors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883" y="260648"/>
            <a:ext cx="304355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</a:t>
            </a:r>
            <a:r>
              <a:rPr spc="-370" dirty="0"/>
              <a:t> </a:t>
            </a:r>
            <a:r>
              <a:rPr spc="-105" dirty="0"/>
              <a:t>query</a:t>
            </a:r>
            <a:endParaRPr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2337" y="4007087"/>
          <a:ext cx="3331845" cy="1704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exposures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colleague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Sue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Chad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Sue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Carol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7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Bob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Sally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259879" y="2559750"/>
            <a:ext cx="4797346" cy="2902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2592F-72F1-C24E-8596-4C2068AB5CD3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06FEADD-3A62-7545-B2C8-FBE35DCE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9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260648"/>
            <a:ext cx="7399655" cy="502702"/>
          </a:xfrm>
          <a:prstGeom prst="rect">
            <a:avLst/>
          </a:prstGeom>
        </p:spPr>
        <p:txBody>
          <a:bodyPr vert="horz" wrap="square" lIns="0" tIns="101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0"/>
              </a:spcBef>
            </a:pPr>
            <a:r>
              <a:rPr lang="de-DE" dirty="0" err="1">
                <a:solidFill>
                  <a:srgbClr val="000000"/>
                </a:solidFill>
              </a:rPr>
              <a:t>Acknowledgements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slides</a:t>
            </a:r>
            <a:r>
              <a:rPr lang="de-DE" dirty="0">
                <a:solidFill>
                  <a:srgbClr val="000000"/>
                </a:solidFill>
              </a:rPr>
              <a:t> 2-36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4724" y="1628800"/>
            <a:ext cx="6563540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3200" spc="-229" dirty="0">
                <a:latin typeface="+mn-lt"/>
              </a:rPr>
              <a:t>Graph </a:t>
            </a:r>
            <a:r>
              <a:rPr lang="de-DE" sz="3200" spc="-204" dirty="0" err="1">
                <a:latin typeface="+mn-lt"/>
              </a:rPr>
              <a:t>databases</a:t>
            </a:r>
            <a:r>
              <a:rPr lang="de-DE" sz="3200" spc="-204" dirty="0">
                <a:latin typeface="+mn-lt"/>
              </a:rPr>
              <a:t>  </a:t>
            </a:r>
            <a:r>
              <a:rPr lang="de-DE" sz="3200" spc="-170" dirty="0" err="1">
                <a:latin typeface="+mn-lt"/>
              </a:rPr>
              <a:t>and</a:t>
            </a:r>
            <a:r>
              <a:rPr lang="de-DE" sz="3200" spc="-170" dirty="0">
                <a:latin typeface="+mn-lt"/>
              </a:rPr>
              <a:t> </a:t>
            </a:r>
            <a:r>
              <a:rPr lang="de-DE" sz="3200" spc="-170" dirty="0" err="1">
                <a:latin typeface="+mn-lt"/>
              </a:rPr>
              <a:t>graph</a:t>
            </a:r>
            <a:r>
              <a:rPr lang="de-DE" sz="3200" spc="-170" dirty="0">
                <a:latin typeface="+mn-lt"/>
              </a:rPr>
              <a:t> </a:t>
            </a:r>
            <a:r>
              <a:rPr lang="de-DE" sz="3200" spc="-160" dirty="0" err="1">
                <a:latin typeface="+mn-lt"/>
              </a:rPr>
              <a:t>querying</a:t>
            </a:r>
            <a:endParaRPr lang="de-DE" sz="3200" spc="-160" dirty="0">
              <a:latin typeface="+mn-lt"/>
            </a:endParaRPr>
          </a:p>
          <a:p>
            <a:pPr marL="12700">
              <a:spcBef>
                <a:spcPts val="100"/>
              </a:spcBef>
            </a:pPr>
            <a:endParaRPr lang="de-DE" sz="3200" spc="-160" dirty="0">
              <a:latin typeface="+mn-lt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sz="2400" spc="-145" dirty="0">
                <a:latin typeface="+mn-lt"/>
                <a:cs typeface="Arial"/>
              </a:rPr>
              <a:t>Advances </a:t>
            </a:r>
            <a:r>
              <a:rPr sz="2400" spc="20" dirty="0">
                <a:latin typeface="+mn-lt"/>
                <a:cs typeface="Arial"/>
              </a:rPr>
              <a:t>in</a:t>
            </a:r>
            <a:r>
              <a:rPr sz="2400" spc="-509" dirty="0">
                <a:latin typeface="+mn-lt"/>
                <a:cs typeface="Arial"/>
              </a:rPr>
              <a:t> </a:t>
            </a:r>
            <a:r>
              <a:rPr sz="2400" spc="-110" dirty="0">
                <a:latin typeface="+mn-lt"/>
                <a:cs typeface="Arial"/>
              </a:rPr>
              <a:t>Data </a:t>
            </a:r>
            <a:r>
              <a:rPr sz="2400" spc="-100" dirty="0">
                <a:latin typeface="+mn-lt"/>
                <a:cs typeface="Arial"/>
              </a:rPr>
              <a:t>Management, </a:t>
            </a:r>
            <a:r>
              <a:rPr sz="2400" spc="-170" dirty="0">
                <a:latin typeface="+mn-lt"/>
                <a:cs typeface="Arial"/>
              </a:rPr>
              <a:t>2019</a:t>
            </a:r>
            <a:endParaRPr sz="2400" dirty="0">
              <a:latin typeface="+mn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3897392"/>
            <a:ext cx="495681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75" dirty="0">
                <a:latin typeface="+mn-lt"/>
                <a:cs typeface="Arial"/>
              </a:rPr>
              <a:t>Dr. </a:t>
            </a:r>
            <a:r>
              <a:rPr spc="-55" dirty="0">
                <a:latin typeface="+mn-lt"/>
                <a:cs typeface="Arial"/>
              </a:rPr>
              <a:t>Petra</a:t>
            </a:r>
            <a:r>
              <a:rPr spc="-220" dirty="0">
                <a:latin typeface="+mn-lt"/>
                <a:cs typeface="Arial"/>
              </a:rPr>
              <a:t> </a:t>
            </a:r>
            <a:r>
              <a:rPr spc="-65" dirty="0">
                <a:latin typeface="+mn-lt"/>
                <a:cs typeface="Arial"/>
              </a:rPr>
              <a:t>Selmer</a:t>
            </a:r>
            <a:endParaRPr dirty="0">
              <a:latin typeface="+mn-lt"/>
              <a:cs typeface="Arial"/>
            </a:endParaRPr>
          </a:p>
          <a:p>
            <a:pPr marL="12700">
              <a:spcBef>
                <a:spcPts val="15"/>
              </a:spcBef>
            </a:pPr>
            <a:r>
              <a:rPr spc="-75" dirty="0">
                <a:latin typeface="+mn-lt"/>
                <a:cs typeface="Arial"/>
              </a:rPr>
              <a:t>Query</a:t>
            </a:r>
            <a:r>
              <a:rPr spc="-145" dirty="0">
                <a:latin typeface="+mn-lt"/>
                <a:cs typeface="Arial"/>
              </a:rPr>
              <a:t> </a:t>
            </a:r>
            <a:r>
              <a:rPr spc="-70" dirty="0">
                <a:latin typeface="+mn-lt"/>
                <a:cs typeface="Arial"/>
              </a:rPr>
              <a:t>languages</a:t>
            </a:r>
            <a:r>
              <a:rPr spc="-145" dirty="0">
                <a:latin typeface="+mn-lt"/>
                <a:cs typeface="Arial"/>
              </a:rPr>
              <a:t> </a:t>
            </a:r>
            <a:r>
              <a:rPr spc="-45" dirty="0">
                <a:latin typeface="+mn-lt"/>
                <a:cs typeface="Arial"/>
              </a:rPr>
              <a:t>standards</a:t>
            </a:r>
            <a:r>
              <a:rPr spc="-145" dirty="0">
                <a:latin typeface="+mn-lt"/>
                <a:cs typeface="Arial"/>
              </a:rPr>
              <a:t> </a:t>
            </a:r>
            <a:r>
              <a:rPr spc="-105" dirty="0">
                <a:latin typeface="+mn-lt"/>
                <a:cs typeface="Arial"/>
              </a:rPr>
              <a:t>&amp;</a:t>
            </a:r>
            <a:r>
              <a:rPr spc="-140" dirty="0">
                <a:latin typeface="+mn-lt"/>
                <a:cs typeface="Arial"/>
              </a:rPr>
              <a:t> </a:t>
            </a:r>
            <a:r>
              <a:rPr spc="-65" dirty="0">
                <a:latin typeface="+mn-lt"/>
                <a:cs typeface="Arial"/>
              </a:rPr>
              <a:t>research</a:t>
            </a:r>
            <a:r>
              <a:rPr spc="-145" dirty="0">
                <a:latin typeface="+mn-lt"/>
                <a:cs typeface="Arial"/>
              </a:rPr>
              <a:t> </a:t>
            </a:r>
            <a:r>
              <a:rPr spc="-30" dirty="0">
                <a:latin typeface="+mn-lt"/>
                <a:cs typeface="Arial"/>
              </a:rPr>
              <a:t>group,</a:t>
            </a:r>
            <a:r>
              <a:rPr spc="-145" dirty="0">
                <a:latin typeface="+mn-lt"/>
                <a:cs typeface="Arial"/>
              </a:rPr>
              <a:t> </a:t>
            </a:r>
            <a:r>
              <a:rPr spc="-70" dirty="0">
                <a:latin typeface="+mn-lt"/>
                <a:cs typeface="Arial"/>
              </a:rPr>
              <a:t>Neo4j</a:t>
            </a:r>
            <a:endParaRPr dirty="0">
              <a:latin typeface="+mn-lt"/>
              <a:cs typeface="Arial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8A4F806-F95E-EF48-A9CA-098976E1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9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242" y="262068"/>
            <a:ext cx="304355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</a:t>
            </a:r>
            <a:r>
              <a:rPr spc="-370" dirty="0"/>
              <a:t> </a:t>
            </a:r>
            <a:r>
              <a:rPr spc="-105" dirty="0"/>
              <a:t>query</a:t>
            </a:r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3138" y="3367663"/>
          <a:ext cx="3248659" cy="2346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40" dirty="0">
                          <a:latin typeface="Arial"/>
                          <a:cs typeface="Arial"/>
                        </a:rPr>
                        <a:t>exposures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colleague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70" dirty="0">
                          <a:latin typeface="Arial"/>
                          <a:cs typeface="Arial"/>
                        </a:rPr>
                        <a:t>Sue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Chad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Carol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70" dirty="0">
                          <a:latin typeface="Arial"/>
                          <a:cs typeface="Arial"/>
                        </a:rPr>
                        <a:t>Sue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Carol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i="1" spc="-5" dirty="0">
                          <a:latin typeface="Arial"/>
                          <a:cs typeface="Arial"/>
                        </a:rPr>
                        <a:t>null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Bob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Sally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20" dirty="0">
                          <a:latin typeface="Arial"/>
                          <a:cs typeface="Arial"/>
                        </a:rPr>
                        <a:t>Will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Bob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Sally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Chad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Bob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Sally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Carol*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4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Bob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35" dirty="0">
                          <a:latin typeface="Arial"/>
                          <a:cs typeface="Arial"/>
                        </a:rPr>
                        <a:t>Sally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25" dirty="0">
                          <a:latin typeface="Arial"/>
                          <a:cs typeface="Arial"/>
                        </a:rPr>
                        <a:t>Carol*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526372" y="3435076"/>
            <a:ext cx="3531235" cy="757555"/>
          </a:xfrm>
          <a:custGeom>
            <a:avLst/>
            <a:gdLst/>
            <a:ahLst/>
            <a:cxnLst/>
            <a:rect l="l" t="t" r="r" b="b"/>
            <a:pathLst>
              <a:path w="3531234" h="757554">
                <a:moveTo>
                  <a:pt x="3530903" y="393599"/>
                </a:moveTo>
                <a:lnTo>
                  <a:pt x="119303" y="393599"/>
                </a:lnTo>
                <a:lnTo>
                  <a:pt x="119303" y="0"/>
                </a:lnTo>
                <a:lnTo>
                  <a:pt x="3530903" y="0"/>
                </a:lnTo>
                <a:lnTo>
                  <a:pt x="3530903" y="393599"/>
                </a:lnTo>
                <a:close/>
              </a:path>
              <a:path w="3531234" h="757554">
                <a:moveTo>
                  <a:pt x="0" y="756975"/>
                </a:moveTo>
                <a:lnTo>
                  <a:pt x="687903" y="393599"/>
                </a:lnTo>
                <a:lnTo>
                  <a:pt x="1540803" y="393599"/>
                </a:lnTo>
                <a:lnTo>
                  <a:pt x="0" y="756975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372" y="3435076"/>
            <a:ext cx="3531235" cy="757555"/>
          </a:xfrm>
          <a:custGeom>
            <a:avLst/>
            <a:gdLst/>
            <a:ahLst/>
            <a:cxnLst/>
            <a:rect l="l" t="t" r="r" b="b"/>
            <a:pathLst>
              <a:path w="3531234" h="757554">
                <a:moveTo>
                  <a:pt x="119303" y="0"/>
                </a:moveTo>
                <a:lnTo>
                  <a:pt x="687903" y="0"/>
                </a:lnTo>
                <a:lnTo>
                  <a:pt x="1540803" y="0"/>
                </a:lnTo>
                <a:lnTo>
                  <a:pt x="3530903" y="0"/>
                </a:lnTo>
                <a:lnTo>
                  <a:pt x="3530903" y="229599"/>
                </a:lnTo>
                <a:lnTo>
                  <a:pt x="3530903" y="327999"/>
                </a:lnTo>
                <a:lnTo>
                  <a:pt x="3530903" y="393599"/>
                </a:lnTo>
                <a:lnTo>
                  <a:pt x="1540803" y="393599"/>
                </a:lnTo>
                <a:lnTo>
                  <a:pt x="0" y="756975"/>
                </a:lnTo>
                <a:lnTo>
                  <a:pt x="687903" y="393599"/>
                </a:lnTo>
                <a:lnTo>
                  <a:pt x="119303" y="393599"/>
                </a:lnTo>
                <a:lnTo>
                  <a:pt x="119303" y="327999"/>
                </a:lnTo>
                <a:lnTo>
                  <a:pt x="119303" y="229599"/>
                </a:lnTo>
                <a:lnTo>
                  <a:pt x="119303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4468" y="3574708"/>
            <a:ext cx="31750" cy="153035"/>
          </a:xfrm>
          <a:custGeom>
            <a:avLst/>
            <a:gdLst/>
            <a:ahLst/>
            <a:cxnLst/>
            <a:rect l="l" t="t" r="r" b="b"/>
            <a:pathLst>
              <a:path w="31750" h="153035">
                <a:moveTo>
                  <a:pt x="27235" y="152995"/>
                </a:moveTo>
                <a:lnTo>
                  <a:pt x="24755" y="152995"/>
                </a:lnTo>
                <a:lnTo>
                  <a:pt x="23862" y="152945"/>
                </a:lnTo>
                <a:lnTo>
                  <a:pt x="23068" y="152846"/>
                </a:lnTo>
                <a:lnTo>
                  <a:pt x="22373" y="152846"/>
                </a:lnTo>
                <a:lnTo>
                  <a:pt x="4762" y="114895"/>
                </a:lnTo>
                <a:lnTo>
                  <a:pt x="0" y="83046"/>
                </a:lnTo>
                <a:lnTo>
                  <a:pt x="0" y="69949"/>
                </a:lnTo>
                <a:lnTo>
                  <a:pt x="6746" y="31898"/>
                </a:lnTo>
                <a:lnTo>
                  <a:pt x="19050" y="1637"/>
                </a:lnTo>
                <a:lnTo>
                  <a:pt x="19149" y="1339"/>
                </a:lnTo>
                <a:lnTo>
                  <a:pt x="19298" y="1141"/>
                </a:lnTo>
                <a:lnTo>
                  <a:pt x="19496" y="1041"/>
                </a:lnTo>
                <a:lnTo>
                  <a:pt x="19794" y="843"/>
                </a:lnTo>
                <a:lnTo>
                  <a:pt x="20315" y="595"/>
                </a:lnTo>
                <a:lnTo>
                  <a:pt x="21183" y="248"/>
                </a:lnTo>
                <a:lnTo>
                  <a:pt x="21828" y="148"/>
                </a:lnTo>
                <a:lnTo>
                  <a:pt x="22621" y="148"/>
                </a:lnTo>
                <a:lnTo>
                  <a:pt x="23415" y="49"/>
                </a:lnTo>
                <a:lnTo>
                  <a:pt x="24457" y="0"/>
                </a:lnTo>
                <a:lnTo>
                  <a:pt x="27037" y="0"/>
                </a:lnTo>
                <a:lnTo>
                  <a:pt x="28078" y="99"/>
                </a:lnTo>
                <a:lnTo>
                  <a:pt x="28872" y="297"/>
                </a:lnTo>
                <a:lnTo>
                  <a:pt x="29666" y="396"/>
                </a:lnTo>
                <a:lnTo>
                  <a:pt x="30311" y="595"/>
                </a:lnTo>
                <a:lnTo>
                  <a:pt x="31303" y="1190"/>
                </a:lnTo>
                <a:lnTo>
                  <a:pt x="31551" y="1587"/>
                </a:lnTo>
                <a:lnTo>
                  <a:pt x="31601" y="2976"/>
                </a:lnTo>
                <a:lnTo>
                  <a:pt x="31402" y="3571"/>
                </a:lnTo>
                <a:lnTo>
                  <a:pt x="27505" y="12334"/>
                </a:lnTo>
                <a:lnTo>
                  <a:pt x="24147" y="21208"/>
                </a:lnTo>
                <a:lnTo>
                  <a:pt x="15282" y="66916"/>
                </a:lnTo>
                <a:lnTo>
                  <a:pt x="15031" y="76200"/>
                </a:lnTo>
                <a:lnTo>
                  <a:pt x="15282" y="85548"/>
                </a:lnTo>
                <a:lnTo>
                  <a:pt x="24147" y="131378"/>
                </a:lnTo>
                <a:lnTo>
                  <a:pt x="31402" y="149820"/>
                </a:lnTo>
                <a:lnTo>
                  <a:pt x="31551" y="150415"/>
                </a:lnTo>
                <a:lnTo>
                  <a:pt x="31501" y="151804"/>
                </a:lnTo>
                <a:lnTo>
                  <a:pt x="30708" y="152400"/>
                </a:lnTo>
                <a:lnTo>
                  <a:pt x="30063" y="152598"/>
                </a:lnTo>
                <a:lnTo>
                  <a:pt x="29170" y="152697"/>
                </a:lnTo>
                <a:lnTo>
                  <a:pt x="28376" y="152896"/>
                </a:lnTo>
                <a:lnTo>
                  <a:pt x="27235" y="15299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925" y="1973036"/>
            <a:ext cx="8395970" cy="1805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74570" algn="l"/>
              </a:tabLst>
            </a:pPr>
            <a:r>
              <a:rPr spc="235" dirty="0">
                <a:solidFill>
                  <a:srgbClr val="999999"/>
                </a:solidFill>
                <a:latin typeface="Arial"/>
                <a:cs typeface="Arial"/>
              </a:rPr>
              <a:t>5:</a:t>
            </a:r>
            <a:r>
              <a:rPr spc="500" dirty="0">
                <a:solidFill>
                  <a:srgbClr val="999999"/>
                </a:solidFill>
                <a:latin typeface="Arial"/>
                <a:cs typeface="Arial"/>
              </a:rPr>
              <a:t> </a:t>
            </a:r>
            <a:r>
              <a:rPr b="1" spc="-180" dirty="0">
                <a:solidFill>
                  <a:srgbClr val="0000FF"/>
                </a:solidFill>
                <a:latin typeface="Arial"/>
                <a:cs typeface="Arial"/>
              </a:rPr>
              <a:t>OPTIONAL  </a:t>
            </a:r>
            <a:r>
              <a:rPr b="1" spc="-1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b="1" spc="-315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pc="114" dirty="0">
                <a:solidFill>
                  <a:srgbClr val="595959"/>
                </a:solidFill>
                <a:latin typeface="Arial"/>
                <a:cs typeface="Arial"/>
              </a:rPr>
              <a:t>(colleague)&lt;-[:KNOWS*]-(p:Person)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  <a:p>
            <a:pPr marL="12700" marR="5080">
              <a:lnSpc>
                <a:spcPts val="1600"/>
              </a:lnSpc>
              <a:spcBef>
                <a:spcPts val="1180"/>
              </a:spcBef>
            </a:pPr>
            <a:r>
              <a:rPr sz="1500" spc="-60" dirty="0">
                <a:solidFill>
                  <a:srgbClr val="595959"/>
                </a:solidFill>
                <a:latin typeface="Arial"/>
                <a:cs typeface="Arial"/>
              </a:rPr>
              <a:t>Finds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595959"/>
                </a:solidFill>
                <a:latin typeface="Arial"/>
                <a:cs typeface="Arial"/>
              </a:rPr>
              <a:t>people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1500" spc="-60" dirty="0">
                <a:solidFill>
                  <a:srgbClr val="FF9900"/>
                </a:solidFill>
                <a:latin typeface="Arial"/>
                <a:cs typeface="Arial"/>
              </a:rPr>
              <a:t>:Person</a:t>
            </a:r>
            <a:r>
              <a:rPr sz="1500" spc="-60" dirty="0">
                <a:solidFill>
                  <a:srgbClr val="595959"/>
                </a:solidFill>
                <a:latin typeface="Arial"/>
                <a:cs typeface="Arial"/>
              </a:rPr>
              <a:t>)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who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40" dirty="0">
                <a:solidFill>
                  <a:srgbClr val="FF9900"/>
                </a:solidFill>
                <a:latin typeface="Arial"/>
                <a:cs typeface="Arial"/>
              </a:rPr>
              <a:t>:KNOW</a:t>
            </a:r>
            <a:r>
              <a:rPr sz="1500" spc="-114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our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doctors’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"/>
                <a:cs typeface="Arial"/>
              </a:rPr>
              <a:t>colleagues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(only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one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direction),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Arial"/>
                <a:cs typeface="Arial"/>
              </a:rPr>
              <a:t>both</a:t>
            </a:r>
            <a:r>
              <a:rPr sz="15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directly  </a:t>
            </a:r>
            <a:r>
              <a:rPr sz="1500" spc="-3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95959"/>
                </a:solidFill>
                <a:latin typeface="Arial"/>
                <a:cs typeface="Arial"/>
              </a:rPr>
              <a:t>indirectly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(using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25" dirty="0">
                <a:solidFill>
                  <a:srgbClr val="595959"/>
                </a:solidFill>
                <a:latin typeface="Arial"/>
                <a:cs typeface="Arial"/>
              </a:rPr>
              <a:t>:KNOWS*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595959"/>
                </a:solidFill>
                <a:latin typeface="Arial"/>
                <a:cs typeface="Arial"/>
              </a:rPr>
              <a:t>so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one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more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relationships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95959"/>
                </a:solidFill>
                <a:latin typeface="Arial"/>
                <a:cs typeface="Arial"/>
              </a:rPr>
              <a:t>traversed)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3470275">
              <a:spcBef>
                <a:spcPts val="1285"/>
              </a:spcBef>
            </a:pPr>
            <a:r>
              <a:rPr sz="1400" spc="-65" dirty="0">
                <a:latin typeface="Arial"/>
                <a:cs typeface="Arial"/>
              </a:rPr>
              <a:t>No </a:t>
            </a:r>
            <a:r>
              <a:rPr lang="de-DE" sz="1400" spc="-65" dirty="0">
                <a:latin typeface="Arial"/>
                <a:cs typeface="Arial"/>
              </a:rPr>
              <a:t>  </a:t>
            </a:r>
            <a:r>
              <a:rPr sz="1400" spc="80" dirty="0">
                <a:solidFill>
                  <a:srgbClr val="0000FF"/>
                </a:solidFill>
                <a:latin typeface="Arial"/>
                <a:cs typeface="Arial"/>
              </a:rPr>
              <a:t>Carol)&lt;-[:KNOWS]-() </a:t>
            </a:r>
            <a:r>
              <a:rPr sz="1400" dirty="0">
                <a:latin typeface="Arial"/>
                <a:cs typeface="Arial"/>
              </a:rPr>
              <a:t>pattern </a:t>
            </a:r>
            <a:r>
              <a:rPr sz="1400" spc="10" dirty="0">
                <a:latin typeface="Arial"/>
                <a:cs typeface="Arial"/>
              </a:rPr>
              <a:t>in</a:t>
            </a:r>
            <a:r>
              <a:rPr sz="1400" spc="-280" dirty="0">
                <a:latin typeface="Arial"/>
                <a:cs typeface="Arial"/>
              </a:rPr>
              <a:t> </a:t>
            </a:r>
            <a:r>
              <a:rPr sz="1400" spc="-229" dirty="0">
                <a:latin typeface="Arial"/>
                <a:cs typeface="Arial"/>
              </a:rPr>
              <a:t>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550" y="4872638"/>
            <a:ext cx="449643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sz="1400" spc="40" dirty="0">
                <a:latin typeface="Arial"/>
                <a:cs typeface="Arial"/>
              </a:rPr>
              <a:t>*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This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due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to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14" dirty="0">
                <a:solidFill>
                  <a:srgbClr val="666666"/>
                </a:solidFill>
                <a:latin typeface="Arial"/>
                <a:cs typeface="Arial"/>
              </a:rPr>
              <a:t>:KNOWS* </a:t>
            </a:r>
            <a:r>
              <a:rPr sz="1400" spc="-5" dirty="0">
                <a:latin typeface="Arial"/>
                <a:cs typeface="Arial"/>
              </a:rPr>
              <a:t>pattern: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i="1" spc="-60" dirty="0">
                <a:latin typeface="Arial"/>
                <a:cs typeface="Arial"/>
              </a:rPr>
              <a:t>Carol</a:t>
            </a:r>
            <a:r>
              <a:rPr sz="1400" i="1" spc="-114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is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reachable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from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sz="1400" i="1" spc="-55" dirty="0">
                <a:latin typeface="Arial"/>
                <a:cs typeface="Arial"/>
              </a:rPr>
              <a:t>Sally </a:t>
            </a:r>
            <a:r>
              <a:rPr sz="1400" spc="-30" dirty="0">
                <a:latin typeface="Arial"/>
                <a:cs typeface="Arial"/>
              </a:rPr>
              <a:t>via </a:t>
            </a:r>
            <a:r>
              <a:rPr sz="1400" i="1" spc="-90" dirty="0">
                <a:latin typeface="Arial"/>
                <a:cs typeface="Arial"/>
              </a:rPr>
              <a:t>Chad </a:t>
            </a:r>
            <a:r>
              <a:rPr sz="1400" spc="-30" dirty="0">
                <a:latin typeface="Arial"/>
                <a:cs typeface="Arial"/>
              </a:rPr>
              <a:t>and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i="1" spc="-45" dirty="0">
                <a:latin typeface="Arial"/>
                <a:cs typeface="Arial"/>
              </a:rPr>
              <a:t>Will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64"/>
              </a:lnSpc>
            </a:pPr>
            <a:r>
              <a:rPr sz="1400" spc="-55" dirty="0">
                <a:latin typeface="Arial"/>
                <a:cs typeface="Arial"/>
              </a:rPr>
              <a:t>(</a:t>
            </a:r>
            <a:r>
              <a:rPr sz="1400" i="1" spc="-55" dirty="0">
                <a:latin typeface="Arial"/>
                <a:cs typeface="Arial"/>
              </a:rPr>
              <a:t>Carol </a:t>
            </a:r>
            <a:r>
              <a:rPr sz="1400" spc="-140" dirty="0">
                <a:solidFill>
                  <a:srgbClr val="666666"/>
                </a:solidFill>
                <a:latin typeface="Arial"/>
                <a:cs typeface="Arial"/>
              </a:rPr>
              <a:t>:KNOWS </a:t>
            </a:r>
            <a:r>
              <a:rPr sz="1400" i="1" spc="-45" dirty="0">
                <a:latin typeface="Arial"/>
                <a:cs typeface="Arial"/>
              </a:rPr>
              <a:t>Will </a:t>
            </a:r>
            <a:r>
              <a:rPr sz="1400" spc="-30" dirty="0">
                <a:latin typeface="Arial"/>
                <a:cs typeface="Arial"/>
              </a:rPr>
              <a:t>and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i="1" spc="-80" dirty="0">
                <a:latin typeface="Arial"/>
                <a:cs typeface="Arial"/>
              </a:rPr>
              <a:t>Chad</a:t>
            </a:r>
            <a:r>
              <a:rPr sz="1400" spc="-8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8BF63-3B5C-A84A-976E-E149161D0EEC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58D0B5E-B819-7F4E-80A2-6CEF34DB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2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626" y="3159826"/>
            <a:ext cx="7712709" cy="233679"/>
          </a:xfrm>
          <a:custGeom>
            <a:avLst/>
            <a:gdLst/>
            <a:ahLst/>
            <a:cxnLst/>
            <a:rect l="l" t="t" r="r" b="b"/>
            <a:pathLst>
              <a:path w="7712709" h="233680">
                <a:moveTo>
                  <a:pt x="0" y="0"/>
                </a:moveTo>
                <a:lnTo>
                  <a:pt x="7712138" y="0"/>
                </a:lnTo>
                <a:lnTo>
                  <a:pt x="7712138" y="233172"/>
                </a:lnTo>
                <a:lnTo>
                  <a:pt x="0" y="233172"/>
                </a:lnTo>
                <a:lnTo>
                  <a:pt x="0" y="0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1876" y="4629975"/>
          <a:ext cx="477710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415"/>
                        </a:lnSpc>
                      </a:pPr>
                      <a:r>
                        <a:rPr sz="1500" b="1" spc="405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</a:t>
                      </a:r>
                      <a:r>
                        <a:rPr sz="1500" b="1" spc="370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5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Bob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ts val="1415"/>
                        </a:lnSpc>
                      </a:pPr>
                      <a:r>
                        <a:rPr sz="1500" b="1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415"/>
                        </a:lnSpc>
                      </a:pPr>
                      <a:r>
                        <a:rPr sz="1500" b="1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15"/>
                        </a:lnSpc>
                      </a:pPr>
                      <a:r>
                        <a:rPr sz="1500" b="1" spc="405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sz="1500" b="1" spc="-10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3 </a:t>
                      </a:r>
                      <a:r>
                        <a:rPr sz="1500" b="1" spc="2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(Will, </a:t>
                      </a:r>
                      <a:r>
                        <a:rPr sz="15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Chad,</a:t>
                      </a:r>
                      <a:r>
                        <a:rPr sz="1500" b="1" spc="1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Carol)</a:t>
                      </a:r>
                      <a:r>
                        <a:rPr sz="1500" b="1" spc="145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1750">
                        <a:lnSpc>
                          <a:spcPts val="1700"/>
                        </a:lnSpc>
                      </a:pPr>
                      <a:r>
                        <a:rPr sz="1500" b="1" spc="405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</a:t>
                      </a:r>
                      <a:r>
                        <a:rPr sz="1500" b="1" spc="370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0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Sue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6520" algn="r">
                        <a:lnSpc>
                          <a:spcPts val="1700"/>
                        </a:lnSpc>
                      </a:pPr>
                      <a:r>
                        <a:rPr sz="1500" b="1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700"/>
                        </a:lnSpc>
                      </a:pPr>
                      <a:r>
                        <a:rPr sz="1500" b="1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700"/>
                        </a:lnSpc>
                        <a:tabLst>
                          <a:tab pos="2411095" algn="l"/>
                        </a:tabLst>
                      </a:pPr>
                      <a:r>
                        <a:rPr sz="1500" b="1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 </a:t>
                      </a:r>
                      <a:r>
                        <a:rPr sz="1500" b="1" spc="-15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500" b="1" spc="25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(Carol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	</a:t>
                      </a:r>
                      <a:r>
                        <a:rPr sz="1500" b="1" dirty="0">
                          <a:solidFill>
                            <a:srgbClr val="60A0B0"/>
                          </a:solidFill>
                          <a:latin typeface="Arial"/>
                          <a:cs typeface="Arial"/>
                        </a:rPr>
                        <a:t>|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60926" y="1974762"/>
            <a:ext cx="7736205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20"/>
              </a:lnSpc>
              <a:spcBef>
                <a:spcPts val="100"/>
              </a:spcBef>
            </a:pPr>
            <a:r>
              <a:rPr sz="1700" spc="220" dirty="0">
                <a:solidFill>
                  <a:srgbClr val="999999"/>
                </a:solidFill>
                <a:latin typeface="Arial"/>
                <a:cs typeface="Arial"/>
              </a:rPr>
              <a:t>1: </a:t>
            </a:r>
            <a:r>
              <a:rPr sz="1700" b="1" spc="-30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700" b="1" spc="-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spc="170" dirty="0">
                <a:solidFill>
                  <a:srgbClr val="595959"/>
                </a:solidFill>
                <a:latin typeface="Arial"/>
                <a:cs typeface="Arial"/>
              </a:rPr>
              <a:t>(d:Doctor)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700" spc="220" dirty="0">
                <a:solidFill>
                  <a:srgbClr val="999999"/>
                </a:solidFill>
                <a:latin typeface="Arial"/>
                <a:cs typeface="Arial"/>
              </a:rPr>
              <a:t>2: </a:t>
            </a:r>
            <a:r>
              <a:rPr sz="1700" b="1" spc="-170" dirty="0">
                <a:solidFill>
                  <a:srgbClr val="0000FF"/>
                </a:solidFill>
                <a:latin typeface="Arial"/>
                <a:cs typeface="Arial"/>
              </a:rPr>
              <a:t>OPTIONAL</a:t>
            </a:r>
            <a:r>
              <a:rPr sz="1700" b="1" spc="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30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700" b="1" spc="-2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spc="130" dirty="0">
                <a:solidFill>
                  <a:srgbClr val="595959"/>
                </a:solidFill>
                <a:latin typeface="Arial"/>
                <a:cs typeface="Arial"/>
              </a:rPr>
              <a:t>(d)-[:EXPOSED_TO]-&gt;(v:ViralInfection)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700" spc="220" dirty="0">
                <a:solidFill>
                  <a:srgbClr val="999999"/>
                </a:solidFill>
                <a:latin typeface="Arial"/>
                <a:cs typeface="Arial"/>
              </a:rPr>
              <a:t>3: </a:t>
            </a:r>
            <a:r>
              <a:rPr sz="1700" b="1" spc="-155" dirty="0">
                <a:solidFill>
                  <a:srgbClr val="0000FF"/>
                </a:solidFill>
                <a:latin typeface="Arial"/>
                <a:cs typeface="Arial"/>
              </a:rPr>
              <a:t>WITH </a:t>
            </a:r>
            <a:r>
              <a:rPr sz="1700" spc="220" dirty="0">
                <a:solidFill>
                  <a:srgbClr val="595959"/>
                </a:solidFill>
                <a:latin typeface="Arial"/>
                <a:cs typeface="Arial"/>
              </a:rPr>
              <a:t>d, </a:t>
            </a:r>
            <a:r>
              <a:rPr sz="1700" spc="160" dirty="0">
                <a:solidFill>
                  <a:srgbClr val="595959"/>
                </a:solidFill>
                <a:latin typeface="Arial"/>
                <a:cs typeface="Arial"/>
              </a:rPr>
              <a:t>count(v)</a:t>
            </a:r>
            <a:r>
              <a:rPr sz="1700" spc="3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250" dirty="0">
                <a:solidFill>
                  <a:srgbClr val="0000FF"/>
                </a:solidFill>
                <a:latin typeface="Arial"/>
                <a:cs typeface="Arial"/>
              </a:rPr>
              <a:t>AS </a:t>
            </a:r>
            <a:r>
              <a:rPr sz="1700" spc="55" dirty="0">
                <a:solidFill>
                  <a:srgbClr val="595959"/>
                </a:solidFill>
                <a:latin typeface="Arial"/>
                <a:cs typeface="Arial"/>
              </a:rPr>
              <a:t>exposures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700" spc="220" dirty="0">
                <a:solidFill>
                  <a:srgbClr val="999999"/>
                </a:solidFill>
                <a:latin typeface="Arial"/>
                <a:cs typeface="Arial"/>
              </a:rPr>
              <a:t>4: </a:t>
            </a:r>
            <a:r>
              <a:rPr sz="1700" b="1" spc="-30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700" b="1" spc="-1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595959"/>
                </a:solidFill>
                <a:latin typeface="Arial"/>
                <a:cs typeface="Arial"/>
              </a:rPr>
              <a:t>(d)-[:WORKED_WITH]-&gt;(colleague:Person)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800"/>
              </a:lnSpc>
            </a:pPr>
            <a:r>
              <a:rPr sz="1700" spc="220" dirty="0">
                <a:solidFill>
                  <a:srgbClr val="999999"/>
                </a:solidFill>
                <a:latin typeface="Arial"/>
                <a:cs typeface="Arial"/>
              </a:rPr>
              <a:t>5: </a:t>
            </a:r>
            <a:r>
              <a:rPr sz="1700" b="1" spc="-170" dirty="0">
                <a:solidFill>
                  <a:srgbClr val="0000FF"/>
                </a:solidFill>
                <a:latin typeface="Arial"/>
                <a:cs typeface="Arial"/>
              </a:rPr>
              <a:t>OPTIONAL</a:t>
            </a:r>
            <a:r>
              <a:rPr sz="1700" b="1" spc="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b="1" spc="-300" dirty="0">
                <a:solidFill>
                  <a:srgbClr val="0000FF"/>
                </a:solidFill>
                <a:latin typeface="Arial"/>
                <a:cs typeface="Arial"/>
              </a:rPr>
              <a:t>MATCH</a:t>
            </a:r>
            <a:r>
              <a:rPr sz="1700" b="1" spc="-2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spc="110" dirty="0">
                <a:solidFill>
                  <a:srgbClr val="595959"/>
                </a:solidFill>
                <a:latin typeface="Arial"/>
                <a:cs typeface="Arial"/>
              </a:rPr>
              <a:t>(colleague)&lt;-[:KNOWS*]-(p:Person)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920"/>
              </a:lnSpc>
            </a:pPr>
            <a:r>
              <a:rPr sz="1700" spc="220" dirty="0">
                <a:solidFill>
                  <a:srgbClr val="999999"/>
                </a:solidFill>
                <a:latin typeface="Arial"/>
                <a:cs typeface="Arial"/>
              </a:rPr>
              <a:t>6: </a:t>
            </a:r>
            <a:r>
              <a:rPr sz="1700" b="1" spc="-250" dirty="0">
                <a:solidFill>
                  <a:srgbClr val="0000FF"/>
                </a:solidFill>
                <a:latin typeface="Arial"/>
                <a:cs typeface="Arial"/>
              </a:rPr>
              <a:t>RETURN </a:t>
            </a:r>
            <a:r>
              <a:rPr sz="1700" spc="50" dirty="0">
                <a:solidFill>
                  <a:srgbClr val="595959"/>
                </a:solidFill>
                <a:latin typeface="Arial"/>
                <a:cs typeface="Arial"/>
              </a:rPr>
              <a:t>d.name, </a:t>
            </a:r>
            <a:r>
              <a:rPr sz="1700" spc="95" dirty="0">
                <a:solidFill>
                  <a:srgbClr val="595959"/>
                </a:solidFill>
                <a:latin typeface="Arial"/>
                <a:cs typeface="Arial"/>
              </a:rPr>
              <a:t>exposures, </a:t>
            </a:r>
            <a:r>
              <a:rPr sz="1700" spc="35" dirty="0">
                <a:solidFill>
                  <a:srgbClr val="595959"/>
                </a:solidFill>
                <a:latin typeface="Arial"/>
                <a:cs typeface="Arial"/>
              </a:rPr>
              <a:t>count(</a:t>
            </a:r>
            <a:r>
              <a:rPr sz="1700" b="1" spc="35" dirty="0">
                <a:solidFill>
                  <a:srgbClr val="0000FF"/>
                </a:solidFill>
                <a:latin typeface="Arial"/>
                <a:cs typeface="Arial"/>
              </a:rPr>
              <a:t>DISTINCT </a:t>
            </a:r>
            <a:r>
              <a:rPr sz="1700" spc="175" dirty="0">
                <a:solidFill>
                  <a:srgbClr val="595959"/>
                </a:solidFill>
                <a:latin typeface="Arial"/>
                <a:cs typeface="Arial"/>
              </a:rPr>
              <a:t>p) </a:t>
            </a:r>
            <a:r>
              <a:rPr sz="1700" b="1" spc="-250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1700" b="1" spc="-2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00" spc="140" dirty="0">
                <a:solidFill>
                  <a:srgbClr val="595959"/>
                </a:solidFill>
                <a:latin typeface="Arial"/>
                <a:cs typeface="Arial"/>
              </a:rPr>
              <a:t>thirdPartyCount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spcBef>
                <a:spcPts val="1125"/>
              </a:spcBef>
            </a:pPr>
            <a:r>
              <a:rPr sz="1500" b="1" spc="300" dirty="0">
                <a:solidFill>
                  <a:srgbClr val="60A0B0"/>
                </a:solidFill>
                <a:latin typeface="Arial"/>
                <a:cs typeface="Arial"/>
              </a:rPr>
              <a:t>+-------------------------------------------+</a:t>
            </a:r>
            <a:endParaRPr sz="1500" dirty="0">
              <a:latin typeface="Arial"/>
              <a:cs typeface="Arial"/>
            </a:endParaRPr>
          </a:p>
          <a:p>
            <a:pPr marL="12700">
              <a:spcBef>
                <a:spcPts val="300"/>
              </a:spcBef>
              <a:tabLst>
                <a:tab pos="4608830" algn="l"/>
              </a:tabLst>
            </a:pPr>
            <a:r>
              <a:rPr sz="1500" b="1" spc="405" dirty="0">
                <a:solidFill>
                  <a:srgbClr val="60A0B0"/>
                </a:solidFill>
                <a:latin typeface="Arial"/>
                <a:cs typeface="Arial"/>
              </a:rPr>
              <a:t>| </a:t>
            </a:r>
            <a:r>
              <a:rPr sz="1500" b="1" spc="-55" dirty="0">
                <a:solidFill>
                  <a:srgbClr val="60A0B0"/>
                </a:solidFill>
                <a:latin typeface="Arial"/>
                <a:cs typeface="Arial"/>
              </a:rPr>
              <a:t>d.name  </a:t>
            </a:r>
            <a:r>
              <a:rPr sz="1500" b="1" spc="405" dirty="0">
                <a:solidFill>
                  <a:srgbClr val="60A0B0"/>
                </a:solidFill>
                <a:latin typeface="Arial"/>
                <a:cs typeface="Arial"/>
              </a:rPr>
              <a:t>| </a:t>
            </a:r>
            <a:r>
              <a:rPr sz="1500" b="1" spc="-15" dirty="0">
                <a:solidFill>
                  <a:srgbClr val="60A0B0"/>
                </a:solidFill>
                <a:latin typeface="Arial"/>
                <a:cs typeface="Arial"/>
              </a:rPr>
              <a:t>exposures </a:t>
            </a:r>
            <a:r>
              <a:rPr sz="1500" b="1" spc="135" dirty="0">
                <a:solidFill>
                  <a:srgbClr val="60A0B0"/>
                </a:solidFill>
                <a:latin typeface="Arial"/>
                <a:cs typeface="Arial"/>
              </a:rPr>
              <a:t> </a:t>
            </a:r>
            <a:r>
              <a:rPr sz="1500" b="1" spc="405" dirty="0">
                <a:solidFill>
                  <a:srgbClr val="60A0B0"/>
                </a:solidFill>
                <a:latin typeface="Arial"/>
                <a:cs typeface="Arial"/>
              </a:rPr>
              <a:t>|</a:t>
            </a:r>
            <a:r>
              <a:rPr sz="1500" b="1" spc="415" dirty="0">
                <a:solidFill>
                  <a:srgbClr val="60A0B0"/>
                </a:solidFill>
                <a:latin typeface="Arial"/>
                <a:cs typeface="Arial"/>
              </a:rPr>
              <a:t> </a:t>
            </a:r>
            <a:r>
              <a:rPr sz="1500" b="1" spc="55" dirty="0">
                <a:solidFill>
                  <a:srgbClr val="60A0B0"/>
                </a:solidFill>
                <a:latin typeface="Arial"/>
                <a:cs typeface="Arial"/>
              </a:rPr>
              <a:t>thirdPartyCount	</a:t>
            </a:r>
            <a:r>
              <a:rPr sz="1500" b="1" spc="405" dirty="0">
                <a:solidFill>
                  <a:srgbClr val="60A0B0"/>
                </a:solidFill>
                <a:latin typeface="Arial"/>
                <a:cs typeface="Arial"/>
              </a:rPr>
              <a:t>|</a:t>
            </a:r>
            <a:endParaRPr sz="1500" dirty="0">
              <a:latin typeface="Arial"/>
              <a:cs typeface="Arial"/>
            </a:endParaRPr>
          </a:p>
          <a:p>
            <a:pPr marL="12700">
              <a:spcBef>
                <a:spcPts val="300"/>
              </a:spcBef>
            </a:pPr>
            <a:r>
              <a:rPr sz="1500" b="1" spc="300" dirty="0">
                <a:solidFill>
                  <a:srgbClr val="60A0B0"/>
                </a:solidFill>
                <a:latin typeface="Arial"/>
                <a:cs typeface="Arial"/>
              </a:rPr>
              <a:t>+-------------------------------------------+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spcBef>
                <a:spcPts val="1050"/>
              </a:spcBef>
            </a:pPr>
            <a:r>
              <a:rPr sz="1500" b="1" spc="300" dirty="0">
                <a:solidFill>
                  <a:srgbClr val="60A0B0"/>
                </a:solidFill>
                <a:latin typeface="Arial"/>
                <a:cs typeface="Arial"/>
              </a:rPr>
              <a:t>+-------------------------------------------+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7665" y="260648"/>
            <a:ext cx="452437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 </a:t>
            </a:r>
            <a:r>
              <a:rPr spc="-105" dirty="0"/>
              <a:t>query</a:t>
            </a:r>
            <a:r>
              <a:rPr spc="-500" dirty="0"/>
              <a:t> </a:t>
            </a:r>
            <a:r>
              <a:rPr spc="-125" dirty="0"/>
              <a:t>results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35BDA-A18A-E143-A8C5-858FCFBAC784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D5261B3-6598-8644-BBDE-4E8A776D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0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4517" y="2598976"/>
            <a:ext cx="289560" cy="64135"/>
          </a:xfrm>
          <a:custGeom>
            <a:avLst/>
            <a:gdLst/>
            <a:ahLst/>
            <a:cxnLst/>
            <a:rect l="l" t="t" r="r" b="b"/>
            <a:pathLst>
              <a:path w="289560" h="64135">
                <a:moveTo>
                  <a:pt x="7739" y="63847"/>
                </a:moveTo>
                <a:lnTo>
                  <a:pt x="4762" y="63847"/>
                </a:lnTo>
                <a:lnTo>
                  <a:pt x="3571" y="63748"/>
                </a:lnTo>
                <a:lnTo>
                  <a:pt x="2579" y="63549"/>
                </a:lnTo>
                <a:lnTo>
                  <a:pt x="1686" y="63450"/>
                </a:lnTo>
                <a:lnTo>
                  <a:pt x="1041" y="63251"/>
                </a:lnTo>
                <a:lnTo>
                  <a:pt x="247" y="62656"/>
                </a:lnTo>
                <a:lnTo>
                  <a:pt x="0" y="62259"/>
                </a:lnTo>
                <a:lnTo>
                  <a:pt x="8" y="60870"/>
                </a:lnTo>
                <a:lnTo>
                  <a:pt x="49" y="60721"/>
                </a:lnTo>
                <a:lnTo>
                  <a:pt x="16867" y="26044"/>
                </a:lnTo>
                <a:lnTo>
                  <a:pt x="16867" y="7838"/>
                </a:lnTo>
                <a:lnTo>
                  <a:pt x="23415" y="446"/>
                </a:lnTo>
                <a:lnTo>
                  <a:pt x="24903" y="148"/>
                </a:lnTo>
                <a:lnTo>
                  <a:pt x="26739" y="0"/>
                </a:lnTo>
                <a:lnTo>
                  <a:pt x="31005" y="0"/>
                </a:lnTo>
                <a:lnTo>
                  <a:pt x="32791" y="148"/>
                </a:lnTo>
                <a:lnTo>
                  <a:pt x="34279" y="446"/>
                </a:lnTo>
                <a:lnTo>
                  <a:pt x="35768" y="644"/>
                </a:lnTo>
                <a:lnTo>
                  <a:pt x="36958" y="1091"/>
                </a:lnTo>
                <a:lnTo>
                  <a:pt x="37851" y="1785"/>
                </a:lnTo>
                <a:lnTo>
                  <a:pt x="38843" y="2480"/>
                </a:lnTo>
                <a:lnTo>
                  <a:pt x="39538" y="3472"/>
                </a:lnTo>
                <a:lnTo>
                  <a:pt x="39935" y="4762"/>
                </a:lnTo>
                <a:lnTo>
                  <a:pt x="40431" y="6052"/>
                </a:lnTo>
                <a:lnTo>
                  <a:pt x="40679" y="7838"/>
                </a:lnTo>
                <a:lnTo>
                  <a:pt x="40679" y="12700"/>
                </a:lnTo>
                <a:lnTo>
                  <a:pt x="40530" y="15081"/>
                </a:lnTo>
                <a:lnTo>
                  <a:pt x="40232" y="17264"/>
                </a:lnTo>
                <a:lnTo>
                  <a:pt x="40034" y="19347"/>
                </a:lnTo>
                <a:lnTo>
                  <a:pt x="39637" y="21332"/>
                </a:lnTo>
                <a:lnTo>
                  <a:pt x="38446" y="25102"/>
                </a:lnTo>
                <a:lnTo>
                  <a:pt x="37653" y="26987"/>
                </a:lnTo>
                <a:lnTo>
                  <a:pt x="36661" y="28872"/>
                </a:lnTo>
                <a:lnTo>
                  <a:pt x="35768" y="30757"/>
                </a:lnTo>
                <a:lnTo>
                  <a:pt x="34627" y="32742"/>
                </a:lnTo>
                <a:lnTo>
                  <a:pt x="15874" y="60870"/>
                </a:lnTo>
                <a:lnTo>
                  <a:pt x="15378" y="61366"/>
                </a:lnTo>
                <a:lnTo>
                  <a:pt x="14783" y="61763"/>
                </a:lnTo>
                <a:lnTo>
                  <a:pt x="14287" y="62160"/>
                </a:lnTo>
                <a:lnTo>
                  <a:pt x="13642" y="62507"/>
                </a:lnTo>
                <a:lnTo>
                  <a:pt x="12848" y="62805"/>
                </a:lnTo>
                <a:lnTo>
                  <a:pt x="12054" y="63202"/>
                </a:lnTo>
                <a:lnTo>
                  <a:pt x="11111" y="63450"/>
                </a:lnTo>
                <a:lnTo>
                  <a:pt x="10020" y="63549"/>
                </a:lnTo>
                <a:lnTo>
                  <a:pt x="9028" y="63748"/>
                </a:lnTo>
                <a:lnTo>
                  <a:pt x="7739" y="63847"/>
                </a:lnTo>
                <a:close/>
              </a:path>
              <a:path w="289560" h="64135">
                <a:moveTo>
                  <a:pt x="152452" y="28872"/>
                </a:moveTo>
                <a:lnTo>
                  <a:pt x="142331" y="28872"/>
                </a:lnTo>
                <a:lnTo>
                  <a:pt x="138908" y="27930"/>
                </a:lnTo>
                <a:lnTo>
                  <a:pt x="135138" y="24159"/>
                </a:lnTo>
                <a:lnTo>
                  <a:pt x="134195" y="20389"/>
                </a:lnTo>
                <a:lnTo>
                  <a:pt x="134255" y="8632"/>
                </a:lnTo>
                <a:lnTo>
                  <a:pt x="135138" y="4960"/>
                </a:lnTo>
                <a:lnTo>
                  <a:pt x="137023" y="2976"/>
                </a:lnTo>
                <a:lnTo>
                  <a:pt x="139007" y="992"/>
                </a:lnTo>
                <a:lnTo>
                  <a:pt x="142579" y="0"/>
                </a:lnTo>
                <a:lnTo>
                  <a:pt x="152700" y="0"/>
                </a:lnTo>
                <a:lnTo>
                  <a:pt x="156123" y="992"/>
                </a:lnTo>
                <a:lnTo>
                  <a:pt x="158008" y="2976"/>
                </a:lnTo>
                <a:lnTo>
                  <a:pt x="159893" y="4861"/>
                </a:lnTo>
                <a:lnTo>
                  <a:pt x="160835" y="8632"/>
                </a:lnTo>
                <a:lnTo>
                  <a:pt x="160773" y="20389"/>
                </a:lnTo>
                <a:lnTo>
                  <a:pt x="159843" y="24060"/>
                </a:lnTo>
                <a:lnTo>
                  <a:pt x="155974" y="27930"/>
                </a:lnTo>
                <a:lnTo>
                  <a:pt x="152452" y="28872"/>
                </a:lnTo>
                <a:close/>
              </a:path>
              <a:path w="289560" h="64135">
                <a:moveTo>
                  <a:pt x="216547" y="28872"/>
                </a:moveTo>
                <a:lnTo>
                  <a:pt x="206426" y="28872"/>
                </a:lnTo>
                <a:lnTo>
                  <a:pt x="203003" y="27930"/>
                </a:lnTo>
                <a:lnTo>
                  <a:pt x="199233" y="24159"/>
                </a:lnTo>
                <a:lnTo>
                  <a:pt x="198290" y="20389"/>
                </a:lnTo>
                <a:lnTo>
                  <a:pt x="198350" y="8632"/>
                </a:lnTo>
                <a:lnTo>
                  <a:pt x="199233" y="4960"/>
                </a:lnTo>
                <a:lnTo>
                  <a:pt x="201118" y="2976"/>
                </a:lnTo>
                <a:lnTo>
                  <a:pt x="203103" y="992"/>
                </a:lnTo>
                <a:lnTo>
                  <a:pt x="206674" y="0"/>
                </a:lnTo>
                <a:lnTo>
                  <a:pt x="216795" y="0"/>
                </a:lnTo>
                <a:lnTo>
                  <a:pt x="220218" y="992"/>
                </a:lnTo>
                <a:lnTo>
                  <a:pt x="222103" y="2976"/>
                </a:lnTo>
                <a:lnTo>
                  <a:pt x="223988" y="4861"/>
                </a:lnTo>
                <a:lnTo>
                  <a:pt x="224931" y="8632"/>
                </a:lnTo>
                <a:lnTo>
                  <a:pt x="224868" y="20389"/>
                </a:lnTo>
                <a:lnTo>
                  <a:pt x="223938" y="24060"/>
                </a:lnTo>
                <a:lnTo>
                  <a:pt x="220069" y="27930"/>
                </a:lnTo>
                <a:lnTo>
                  <a:pt x="216547" y="28872"/>
                </a:lnTo>
                <a:close/>
              </a:path>
              <a:path w="289560" h="64135">
                <a:moveTo>
                  <a:pt x="280641" y="28872"/>
                </a:moveTo>
                <a:lnTo>
                  <a:pt x="270521" y="28872"/>
                </a:lnTo>
                <a:lnTo>
                  <a:pt x="267098" y="27930"/>
                </a:lnTo>
                <a:lnTo>
                  <a:pt x="263328" y="24159"/>
                </a:lnTo>
                <a:lnTo>
                  <a:pt x="262385" y="20389"/>
                </a:lnTo>
                <a:lnTo>
                  <a:pt x="262445" y="8632"/>
                </a:lnTo>
                <a:lnTo>
                  <a:pt x="263328" y="4960"/>
                </a:lnTo>
                <a:lnTo>
                  <a:pt x="265213" y="2976"/>
                </a:lnTo>
                <a:lnTo>
                  <a:pt x="267197" y="992"/>
                </a:lnTo>
                <a:lnTo>
                  <a:pt x="270769" y="0"/>
                </a:lnTo>
                <a:lnTo>
                  <a:pt x="280889" y="0"/>
                </a:lnTo>
                <a:lnTo>
                  <a:pt x="284312" y="992"/>
                </a:lnTo>
                <a:lnTo>
                  <a:pt x="286198" y="2976"/>
                </a:lnTo>
                <a:lnTo>
                  <a:pt x="288083" y="4861"/>
                </a:lnTo>
                <a:lnTo>
                  <a:pt x="289025" y="8632"/>
                </a:lnTo>
                <a:lnTo>
                  <a:pt x="288963" y="20389"/>
                </a:lnTo>
                <a:lnTo>
                  <a:pt x="288033" y="24060"/>
                </a:lnTo>
                <a:lnTo>
                  <a:pt x="284164" y="27930"/>
                </a:lnTo>
                <a:lnTo>
                  <a:pt x="280641" y="2887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0625" y="1706055"/>
            <a:ext cx="7755890" cy="3893758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spcBef>
                <a:spcPts val="1475"/>
              </a:spcBef>
            </a:pPr>
            <a:r>
              <a:rPr sz="2000" spc="-65" dirty="0">
                <a:solidFill>
                  <a:srgbClr val="595959"/>
                </a:solidFill>
                <a:latin typeface="Arial"/>
                <a:cs typeface="Arial"/>
              </a:rPr>
              <a:t>Aggregating</a:t>
            </a:r>
            <a:r>
              <a:rPr sz="2000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95959"/>
                </a:solidFill>
                <a:latin typeface="Arial"/>
                <a:cs typeface="Arial"/>
              </a:rPr>
              <a:t>functions</a:t>
            </a:r>
            <a:endParaRPr sz="2000" dirty="0">
              <a:latin typeface="Arial"/>
              <a:cs typeface="Arial"/>
            </a:endParaRPr>
          </a:p>
          <a:p>
            <a:pPr marL="469900">
              <a:spcBef>
                <a:spcPts val="1375"/>
              </a:spcBef>
              <a:tabLst>
                <a:tab pos="1722755" algn="l"/>
                <a:tab pos="2698115" algn="l"/>
                <a:tab pos="3672840" algn="l"/>
              </a:tabLst>
            </a:pPr>
            <a:r>
              <a:rPr sz="2000" spc="245" dirty="0">
                <a:solidFill>
                  <a:srgbClr val="0000FF"/>
                </a:solidFill>
                <a:latin typeface="Arial"/>
                <a:cs typeface="Arial"/>
              </a:rPr>
              <a:t>count(),	</a:t>
            </a:r>
            <a:r>
              <a:rPr sz="2000" spc="150" dirty="0">
                <a:solidFill>
                  <a:srgbClr val="0000FF"/>
                </a:solidFill>
                <a:latin typeface="Arial"/>
                <a:cs typeface="Arial"/>
              </a:rPr>
              <a:t>max(),	</a:t>
            </a:r>
            <a:r>
              <a:rPr sz="2000" spc="240" dirty="0">
                <a:solidFill>
                  <a:srgbClr val="0000FF"/>
                </a:solidFill>
                <a:latin typeface="Arial"/>
                <a:cs typeface="Arial"/>
              </a:rPr>
              <a:t>min(),	</a:t>
            </a:r>
            <a:r>
              <a:rPr sz="2000" spc="180" dirty="0">
                <a:solidFill>
                  <a:srgbClr val="0000FF"/>
                </a:solidFill>
                <a:latin typeface="Arial"/>
                <a:cs typeface="Arial"/>
              </a:rPr>
              <a:t>avg()</a:t>
            </a:r>
            <a:endParaRPr sz="2000" dirty="0">
              <a:latin typeface="Arial"/>
              <a:cs typeface="Arial"/>
            </a:endParaRPr>
          </a:p>
          <a:p>
            <a:pPr marL="12700">
              <a:spcBef>
                <a:spcPts val="1350"/>
              </a:spcBef>
            </a:pPr>
            <a:r>
              <a:rPr sz="2000" spc="-55" dirty="0">
                <a:solidFill>
                  <a:srgbClr val="595959"/>
                </a:solidFill>
                <a:latin typeface="Arial"/>
                <a:cs typeface="Arial"/>
              </a:rPr>
              <a:t>Operators</a:t>
            </a:r>
            <a:endParaRPr sz="2000" dirty="0">
              <a:latin typeface="Arial"/>
              <a:cs typeface="Arial"/>
            </a:endParaRPr>
          </a:p>
          <a:p>
            <a:pPr marL="12700" marR="1410335" indent="457200">
              <a:lnSpc>
                <a:spcPct val="156200"/>
              </a:lnSpc>
            </a:pP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Mathematical,</a:t>
            </a:r>
            <a:r>
              <a:rPr sz="20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comparison,</a:t>
            </a:r>
            <a:r>
              <a:rPr sz="2000"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95959"/>
                </a:solidFill>
                <a:latin typeface="Arial"/>
                <a:cs typeface="Arial"/>
              </a:rPr>
              <a:t>string-specific,</a:t>
            </a:r>
            <a:r>
              <a:rPr sz="2000"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boolean,</a:t>
            </a:r>
            <a:r>
              <a:rPr sz="2000"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595959"/>
                </a:solidFill>
                <a:latin typeface="Arial"/>
                <a:cs typeface="Arial"/>
              </a:rPr>
              <a:t>list  </a:t>
            </a:r>
            <a:r>
              <a:rPr sz="2000" spc="-110" dirty="0">
                <a:solidFill>
                  <a:srgbClr val="595959"/>
                </a:solidFill>
                <a:latin typeface="Arial"/>
                <a:cs typeface="Arial"/>
              </a:rPr>
              <a:t>Map</a:t>
            </a:r>
            <a:r>
              <a:rPr sz="2000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95959"/>
                </a:solidFill>
                <a:latin typeface="Arial"/>
                <a:cs typeface="Arial"/>
              </a:rPr>
              <a:t>projections</a:t>
            </a:r>
            <a:endParaRPr sz="2000" dirty="0">
              <a:latin typeface="Arial"/>
              <a:cs typeface="Arial"/>
            </a:endParaRPr>
          </a:p>
          <a:p>
            <a:pPr marL="469900">
              <a:spcBef>
                <a:spcPts val="1350"/>
              </a:spcBef>
            </a:pP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Construct</a:t>
            </a:r>
            <a:r>
              <a:rPr sz="2000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2000" spc="-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95959"/>
                </a:solidFill>
                <a:latin typeface="Arial"/>
                <a:cs typeface="Arial"/>
              </a:rPr>
              <a:t>map</a:t>
            </a:r>
            <a:r>
              <a:rPr sz="2000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95959"/>
                </a:solidFill>
                <a:latin typeface="Arial"/>
                <a:cs typeface="Arial"/>
              </a:rPr>
              <a:t>projection</a:t>
            </a:r>
            <a:r>
              <a:rPr sz="2000" spc="-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2000" spc="-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95959"/>
                </a:solidFill>
                <a:latin typeface="Arial"/>
                <a:cs typeface="Arial"/>
              </a:rPr>
              <a:t>nodes,</a:t>
            </a:r>
            <a:r>
              <a:rPr sz="2000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relationships</a:t>
            </a:r>
            <a:r>
              <a:rPr sz="2000" spc="-1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2000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properties</a:t>
            </a:r>
            <a:endParaRPr sz="2000" dirty="0">
              <a:latin typeface="Arial"/>
              <a:cs typeface="Arial"/>
            </a:endParaRPr>
          </a:p>
          <a:p>
            <a:pPr marL="100965" marR="616585" indent="-88900">
              <a:lnSpc>
                <a:spcPts val="2180"/>
              </a:lnSpc>
              <a:spcBef>
                <a:spcPts val="1605"/>
              </a:spcBef>
            </a:pPr>
            <a:r>
              <a:rPr sz="2000" spc="-270" dirty="0">
                <a:solidFill>
                  <a:srgbClr val="0000FF"/>
                </a:solidFill>
                <a:latin typeface="Arial"/>
                <a:cs typeface="Arial"/>
              </a:rPr>
              <a:t>CASE</a:t>
            </a:r>
            <a:r>
              <a:rPr sz="2000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95959"/>
                </a:solidFill>
                <a:latin typeface="Arial"/>
                <a:cs typeface="Arial"/>
              </a:rPr>
              <a:t>expressions</a:t>
            </a:r>
            <a:endParaRPr lang="de-DE" sz="2000" spc="-145" dirty="0">
              <a:solidFill>
                <a:srgbClr val="595959"/>
              </a:solidFill>
              <a:latin typeface="Arial"/>
              <a:cs typeface="Arial"/>
            </a:endParaRPr>
          </a:p>
          <a:p>
            <a:pPr marL="100965" marR="616585" indent="-88900">
              <a:lnSpc>
                <a:spcPts val="2180"/>
              </a:lnSpc>
              <a:spcBef>
                <a:spcPts val="1605"/>
              </a:spcBef>
            </a:pPr>
            <a:r>
              <a:rPr lang="de-DE" sz="2000" spc="-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2000" spc="-20" dirty="0" err="1">
                <a:solidFill>
                  <a:srgbClr val="595959"/>
                </a:solidFill>
                <a:latin typeface="Arial"/>
                <a:cs typeface="Arial"/>
              </a:rPr>
              <a:t>unctions</a:t>
            </a:r>
            <a:r>
              <a:rPr sz="20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de-DE" sz="20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95959"/>
                </a:solidFill>
                <a:latin typeface="Arial"/>
                <a:cs typeface="Arial"/>
              </a:rPr>
              <a:t>(scalar,</a:t>
            </a:r>
            <a:r>
              <a:rPr sz="2000"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95959"/>
                </a:solidFill>
                <a:latin typeface="Arial"/>
                <a:cs typeface="Arial"/>
              </a:rPr>
              <a:t>list,</a:t>
            </a:r>
            <a:r>
              <a:rPr sz="20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mathematical,</a:t>
            </a:r>
            <a:r>
              <a:rPr sz="2000"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95959"/>
                </a:solidFill>
                <a:latin typeface="Arial"/>
                <a:cs typeface="Arial"/>
              </a:rPr>
              <a:t>string,</a:t>
            </a:r>
            <a:r>
              <a:rPr sz="20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000" spc="-165" dirty="0">
                <a:solidFill>
                  <a:srgbClr val="595959"/>
                </a:solidFill>
                <a:latin typeface="Arial"/>
                <a:cs typeface="Arial"/>
              </a:rPr>
              <a:t>UDF,  </a:t>
            </a:r>
            <a:r>
              <a:rPr sz="2000" spc="-55" dirty="0">
                <a:solidFill>
                  <a:srgbClr val="595959"/>
                </a:solidFill>
                <a:latin typeface="Arial"/>
                <a:cs typeface="Arial"/>
              </a:rPr>
              <a:t>procedures)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625" y="260648"/>
            <a:ext cx="390334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85" dirty="0"/>
              <a:t>Other</a:t>
            </a:r>
            <a:r>
              <a:rPr spc="-305" dirty="0"/>
              <a:t> </a:t>
            </a:r>
            <a:r>
              <a:rPr spc="-65" dirty="0"/>
              <a:t>functionality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113AC6-A5ED-2F48-A783-4522E068676D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80E2053-2A72-EC45-9A0B-1A5A961E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8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1836952"/>
            <a:ext cx="8322945" cy="194373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spcBef>
                <a:spcPts val="1130"/>
              </a:spcBef>
            </a:pPr>
            <a:r>
              <a:rPr sz="2100" spc="-110" dirty="0">
                <a:solidFill>
                  <a:srgbClr val="595959"/>
                </a:solidFill>
                <a:latin typeface="Arial"/>
                <a:cs typeface="Arial"/>
              </a:rPr>
              <a:t>Many</a:t>
            </a:r>
            <a:r>
              <a:rPr sz="2100" spc="-1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595959"/>
                </a:solidFill>
                <a:latin typeface="Arial"/>
                <a:cs typeface="Arial"/>
              </a:rPr>
              <a:t>implementations</a:t>
            </a:r>
            <a:endParaRPr sz="2100">
              <a:latin typeface="Arial"/>
              <a:cs typeface="Arial"/>
            </a:endParaRPr>
          </a:p>
          <a:p>
            <a:pPr marL="469900" marR="5080">
              <a:lnSpc>
                <a:spcPts val="1800"/>
              </a:lnSpc>
              <a:spcBef>
                <a:spcPts val="1095"/>
              </a:spcBef>
            </a:pPr>
            <a:r>
              <a:rPr sz="1700" spc="-80" dirty="0">
                <a:solidFill>
                  <a:srgbClr val="595959"/>
                </a:solidFill>
                <a:latin typeface="Arial"/>
                <a:cs typeface="Arial"/>
              </a:rPr>
              <a:t>Amazon </a:t>
            </a:r>
            <a:r>
              <a:rPr sz="1700" spc="-40" dirty="0">
                <a:solidFill>
                  <a:srgbClr val="595959"/>
                </a:solidFill>
                <a:latin typeface="Arial"/>
                <a:cs typeface="Arial"/>
              </a:rPr>
              <a:t>Neptune, </a:t>
            </a:r>
            <a:r>
              <a:rPr sz="1700" spc="-65" dirty="0">
                <a:solidFill>
                  <a:srgbClr val="595959"/>
                </a:solidFill>
                <a:latin typeface="Arial"/>
                <a:cs typeface="Arial"/>
              </a:rPr>
              <a:t>Oracle </a:t>
            </a:r>
            <a:r>
              <a:rPr sz="1700" spc="-190" dirty="0">
                <a:solidFill>
                  <a:srgbClr val="595959"/>
                </a:solidFill>
                <a:latin typeface="Arial"/>
                <a:cs typeface="Arial"/>
              </a:rPr>
              <a:t>PGX, </a:t>
            </a:r>
            <a:r>
              <a:rPr sz="1700" spc="-65" dirty="0">
                <a:solidFill>
                  <a:srgbClr val="595959"/>
                </a:solidFill>
                <a:latin typeface="Arial"/>
                <a:cs typeface="Arial"/>
              </a:rPr>
              <a:t>Neo4j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Server, </a:t>
            </a:r>
            <a:r>
              <a:rPr sz="1700" spc="-204" dirty="0">
                <a:solidFill>
                  <a:srgbClr val="595959"/>
                </a:solidFill>
                <a:latin typeface="Arial"/>
                <a:cs typeface="Arial"/>
              </a:rPr>
              <a:t>SAP </a:t>
            </a:r>
            <a:r>
              <a:rPr sz="1700" spc="-170" dirty="0">
                <a:solidFill>
                  <a:srgbClr val="595959"/>
                </a:solidFill>
                <a:latin typeface="Arial"/>
                <a:cs typeface="Arial"/>
              </a:rPr>
              <a:t>HANA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Graph, </a:t>
            </a:r>
            <a:r>
              <a:rPr sz="1700" spc="-95" dirty="0">
                <a:solidFill>
                  <a:srgbClr val="595959"/>
                </a:solidFill>
                <a:latin typeface="Arial"/>
                <a:cs typeface="Arial"/>
              </a:rPr>
              <a:t>AgensGraph </a:t>
            </a:r>
            <a:r>
              <a:rPr sz="1700" spc="-45" dirty="0">
                <a:solidFill>
                  <a:srgbClr val="595959"/>
                </a:solidFill>
                <a:latin typeface="Arial"/>
                <a:cs typeface="Arial"/>
              </a:rPr>
              <a:t>(over 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PostgreSQL),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Azure</a:t>
            </a:r>
            <a:r>
              <a:rPr sz="17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10" dirty="0">
                <a:solidFill>
                  <a:srgbClr val="595959"/>
                </a:solidFill>
                <a:latin typeface="Arial"/>
                <a:cs typeface="Arial"/>
              </a:rPr>
              <a:t>CosmosDB,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95" dirty="0">
                <a:solidFill>
                  <a:srgbClr val="595959"/>
                </a:solidFill>
                <a:latin typeface="Arial"/>
                <a:cs typeface="Arial"/>
              </a:rPr>
              <a:t>Redis</a:t>
            </a:r>
            <a:r>
              <a:rPr sz="17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Graph,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80" dirty="0">
                <a:solidFill>
                  <a:srgbClr val="595959"/>
                </a:solidFill>
                <a:latin typeface="Arial"/>
                <a:cs typeface="Arial"/>
              </a:rPr>
              <a:t>SQL</a:t>
            </a:r>
            <a:r>
              <a:rPr sz="17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75" dirty="0">
                <a:solidFill>
                  <a:srgbClr val="595959"/>
                </a:solidFill>
                <a:latin typeface="Arial"/>
                <a:cs typeface="Arial"/>
              </a:rPr>
              <a:t>Server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105" dirty="0">
                <a:solidFill>
                  <a:srgbClr val="595959"/>
                </a:solidFill>
                <a:latin typeface="Arial"/>
                <a:cs typeface="Arial"/>
              </a:rPr>
              <a:t>2017</a:t>
            </a:r>
            <a:r>
              <a:rPr sz="17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Graph,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Cypher</a:t>
            </a:r>
            <a:r>
              <a:rPr sz="17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595959"/>
                </a:solidFill>
                <a:latin typeface="Arial"/>
                <a:cs typeface="Arial"/>
              </a:rPr>
              <a:t>Apache  </a:t>
            </a:r>
            <a:r>
              <a:rPr sz="1700" spc="-60" dirty="0">
                <a:solidFill>
                  <a:srgbClr val="595959"/>
                </a:solidFill>
                <a:latin typeface="Arial"/>
                <a:cs typeface="Arial"/>
              </a:rPr>
              <a:t>Spark,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Cypher </a:t>
            </a:r>
            <a:r>
              <a:rPr sz="1700" spc="5" dirty="0">
                <a:solidFill>
                  <a:srgbClr val="595959"/>
                </a:solidFill>
                <a:latin typeface="Arial"/>
                <a:cs typeface="Arial"/>
              </a:rPr>
              <a:t>for </a:t>
            </a:r>
            <a:r>
              <a:rPr sz="1700" spc="-45" dirty="0">
                <a:solidFill>
                  <a:srgbClr val="595959"/>
                </a:solidFill>
                <a:latin typeface="Arial"/>
                <a:cs typeface="Arial"/>
              </a:rPr>
              <a:t>Gremlin, </a:t>
            </a:r>
            <a:r>
              <a:rPr sz="1700" spc="-180" dirty="0">
                <a:solidFill>
                  <a:srgbClr val="595959"/>
                </a:solidFill>
                <a:latin typeface="Arial"/>
                <a:cs typeface="Arial"/>
              </a:rPr>
              <a:t>SQL </a:t>
            </a:r>
            <a:r>
              <a:rPr sz="1700" spc="-30" dirty="0">
                <a:solidFill>
                  <a:srgbClr val="595959"/>
                </a:solidFill>
                <a:latin typeface="Arial"/>
                <a:cs typeface="Arial"/>
              </a:rPr>
              <a:t>Property </a:t>
            </a:r>
            <a:r>
              <a:rPr sz="1700" spc="-75" dirty="0">
                <a:solidFill>
                  <a:srgbClr val="595959"/>
                </a:solidFill>
                <a:latin typeface="Arial"/>
                <a:cs typeface="Arial"/>
              </a:rPr>
              <a:t>Graph </a:t>
            </a:r>
            <a:r>
              <a:rPr sz="1700" spc="-55" dirty="0">
                <a:solidFill>
                  <a:srgbClr val="595959"/>
                </a:solidFill>
                <a:latin typeface="Arial"/>
                <a:cs typeface="Arial"/>
              </a:rPr>
              <a:t>Querying, </a:t>
            </a:r>
            <a:r>
              <a:rPr sz="1700" spc="-65" dirty="0">
                <a:solidFill>
                  <a:srgbClr val="595959"/>
                </a:solidFill>
                <a:latin typeface="Arial"/>
                <a:cs typeface="Arial"/>
              </a:rPr>
              <a:t>TigerGraph, </a:t>
            </a:r>
            <a:r>
              <a:rPr sz="1700" spc="-60" dirty="0">
                <a:solidFill>
                  <a:srgbClr val="595959"/>
                </a:solidFill>
                <a:latin typeface="Arial"/>
                <a:cs typeface="Arial"/>
              </a:rPr>
              <a:t>Memgraph,  </a:t>
            </a:r>
            <a:r>
              <a:rPr sz="1700" spc="-65" dirty="0">
                <a:solidFill>
                  <a:srgbClr val="595959"/>
                </a:solidFill>
                <a:latin typeface="Arial"/>
                <a:cs typeface="Arial"/>
              </a:rPr>
              <a:t>JanusGraph, </a:t>
            </a:r>
            <a:r>
              <a:rPr sz="1700" spc="-220" dirty="0">
                <a:solidFill>
                  <a:srgbClr val="595959"/>
                </a:solidFill>
                <a:latin typeface="Arial"/>
                <a:cs typeface="Arial"/>
              </a:rPr>
              <a:t>DSE </a:t>
            </a:r>
            <a:r>
              <a:rPr sz="1700" spc="-70" dirty="0">
                <a:solidFill>
                  <a:srgbClr val="595959"/>
                </a:solidFill>
                <a:latin typeface="Arial"/>
                <a:cs typeface="Arial"/>
              </a:rPr>
              <a:t>Graph,</a:t>
            </a:r>
            <a:r>
              <a:rPr sz="17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595959"/>
                </a:solidFill>
                <a:latin typeface="Arial"/>
                <a:cs typeface="Arial"/>
              </a:rPr>
              <a:t>...</a:t>
            </a:r>
            <a:endParaRPr sz="1700">
              <a:latin typeface="Arial"/>
              <a:cs typeface="Arial"/>
            </a:endParaRPr>
          </a:p>
          <a:p>
            <a:pPr marL="12700">
              <a:spcBef>
                <a:spcPts val="735"/>
              </a:spcBef>
            </a:pPr>
            <a:r>
              <a:rPr sz="2100" spc="-10" dirty="0">
                <a:solidFill>
                  <a:srgbClr val="595959"/>
                </a:solidFill>
                <a:latin typeface="Arial"/>
                <a:cs typeface="Arial"/>
              </a:rPr>
              <a:t>Multiple</a:t>
            </a:r>
            <a:r>
              <a:rPr sz="2100" spc="-1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595959"/>
                </a:solidFill>
                <a:latin typeface="Arial"/>
                <a:cs typeface="Arial"/>
              </a:rPr>
              <a:t>languages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4125" y="3830521"/>
            <a:ext cx="3449320" cy="142859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spcBef>
                <a:spcPts val="340"/>
              </a:spcBef>
            </a:pPr>
            <a:r>
              <a:rPr spc="-195" dirty="0">
                <a:solidFill>
                  <a:srgbClr val="595959"/>
                </a:solidFill>
                <a:latin typeface="Arial"/>
                <a:cs typeface="Arial"/>
              </a:rPr>
              <a:t>SQL </a:t>
            </a:r>
            <a:r>
              <a:rPr spc="-229" dirty="0">
                <a:solidFill>
                  <a:srgbClr val="595959"/>
                </a:solidFill>
                <a:latin typeface="Arial"/>
                <a:cs typeface="Arial"/>
              </a:rPr>
              <a:t>PGQ </a:t>
            </a:r>
            <a:r>
              <a:rPr spc="-35" dirty="0">
                <a:solidFill>
                  <a:srgbClr val="595959"/>
                </a:solidFill>
                <a:latin typeface="Arial"/>
                <a:cs typeface="Arial"/>
              </a:rPr>
              <a:t>(Property </a:t>
            </a:r>
            <a:r>
              <a:rPr spc="-80" dirty="0">
                <a:solidFill>
                  <a:srgbClr val="595959"/>
                </a:solidFill>
                <a:latin typeface="Arial"/>
                <a:cs typeface="Arial"/>
              </a:rPr>
              <a:t>Graph</a:t>
            </a:r>
            <a:r>
              <a:rPr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55" dirty="0">
                <a:solidFill>
                  <a:srgbClr val="595959"/>
                </a:solidFill>
                <a:latin typeface="Arial"/>
                <a:cs typeface="Arial"/>
              </a:rPr>
              <a:t>Querying) 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openCypher</a:t>
            </a:r>
            <a:endParaRPr dirty="0">
              <a:latin typeface="Arial"/>
              <a:cs typeface="Arial"/>
            </a:endParaRPr>
          </a:p>
          <a:p>
            <a:pPr marL="12700" marR="222250">
              <a:tabLst>
                <a:tab pos="926465" algn="l"/>
              </a:tabLst>
            </a:pPr>
            <a:r>
              <a:rPr spc="-225" dirty="0">
                <a:solidFill>
                  <a:srgbClr val="595959"/>
                </a:solidFill>
                <a:latin typeface="Arial"/>
                <a:cs typeface="Arial"/>
              </a:rPr>
              <a:t>G-CORE	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(augmented </a:t>
            </a:r>
            <a:r>
              <a:rPr spc="30" dirty="0">
                <a:solidFill>
                  <a:srgbClr val="595959"/>
                </a:solidFill>
                <a:latin typeface="Arial"/>
                <a:cs typeface="Arial"/>
              </a:rPr>
              <a:t>with</a:t>
            </a:r>
            <a:r>
              <a:rPr spc="-3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595959"/>
                </a:solidFill>
                <a:latin typeface="Arial"/>
                <a:cs typeface="Arial"/>
              </a:rPr>
              <a:t>paths)  </a:t>
            </a:r>
            <a:r>
              <a:rPr spc="-204" dirty="0">
                <a:solidFill>
                  <a:srgbClr val="595959"/>
                </a:solidFill>
                <a:latin typeface="Arial"/>
                <a:cs typeface="Arial"/>
              </a:rPr>
              <a:t>PGQL</a:t>
            </a:r>
            <a:endParaRPr dirty="0">
              <a:latin typeface="Arial"/>
              <a:cs typeface="Arial"/>
            </a:endParaRPr>
          </a:p>
          <a:p>
            <a:pPr marL="12700"/>
            <a:r>
              <a:rPr spc="-210" dirty="0">
                <a:solidFill>
                  <a:srgbClr val="595959"/>
                </a:solidFill>
                <a:latin typeface="Arial"/>
                <a:cs typeface="Arial"/>
              </a:rPr>
              <a:t>SPARQL </a:t>
            </a:r>
            <a:r>
              <a:rPr spc="-185" dirty="0">
                <a:solidFill>
                  <a:srgbClr val="595959"/>
                </a:solidFill>
                <a:latin typeface="Arial"/>
                <a:cs typeface="Arial"/>
              </a:rPr>
              <a:t>(RDF </a:t>
            </a:r>
            <a:r>
              <a:rPr spc="-25" dirty="0">
                <a:solidFill>
                  <a:srgbClr val="595959"/>
                </a:solidFill>
                <a:latin typeface="Arial"/>
                <a:cs typeface="Arial"/>
              </a:rPr>
              <a:t>data</a:t>
            </a:r>
            <a:r>
              <a:rPr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595959"/>
                </a:solidFill>
                <a:latin typeface="Arial"/>
                <a:cs typeface="Arial"/>
              </a:rPr>
              <a:t>model)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125" y="3858986"/>
            <a:ext cx="137668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0" dirty="0">
                <a:solidFill>
                  <a:srgbClr val="595959"/>
                </a:solidFill>
                <a:latin typeface="Arial"/>
                <a:cs typeface="Arial"/>
              </a:rPr>
              <a:t>ISO</a:t>
            </a:r>
            <a:r>
              <a:rPr spc="-2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85" dirty="0">
                <a:solidFill>
                  <a:srgbClr val="595959"/>
                </a:solidFill>
                <a:latin typeface="Arial"/>
                <a:cs typeface="Arial"/>
              </a:rPr>
              <a:t>SC32.WG3</a:t>
            </a:r>
            <a:endParaRPr dirty="0">
              <a:latin typeface="Arial"/>
              <a:cs typeface="Arial"/>
            </a:endParaRPr>
          </a:p>
          <a:p>
            <a:pPr marL="12700" marR="800100">
              <a:spcBef>
                <a:spcPts val="135"/>
              </a:spcBef>
            </a:pP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Neo4j  </a:t>
            </a:r>
            <a:r>
              <a:rPr spc="-185" dirty="0">
                <a:solidFill>
                  <a:srgbClr val="595959"/>
                </a:solidFill>
                <a:latin typeface="Arial"/>
                <a:cs typeface="Arial"/>
              </a:rPr>
              <a:t>LDBC</a:t>
            </a:r>
            <a:endParaRPr dirty="0">
              <a:latin typeface="Arial"/>
              <a:cs typeface="Arial"/>
            </a:endParaRPr>
          </a:p>
          <a:p>
            <a:pPr marL="12700" marR="733425"/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Oracle  </a:t>
            </a:r>
            <a:r>
              <a:rPr spc="-225" dirty="0">
                <a:solidFill>
                  <a:srgbClr val="595959"/>
                </a:solidFill>
                <a:latin typeface="Arial"/>
                <a:cs typeface="Arial"/>
              </a:rPr>
              <a:t>W3C</a:t>
            </a:r>
            <a:endParaRPr dirty="0">
              <a:latin typeface="Arial"/>
              <a:cs typeface="Arial"/>
            </a:endParaRPr>
          </a:p>
          <a:p>
            <a:pPr marL="12700"/>
            <a:r>
              <a:rPr spc="-50" dirty="0">
                <a:solidFill>
                  <a:srgbClr val="595959"/>
                </a:solidFill>
                <a:latin typeface="Arial"/>
                <a:cs typeface="Arial"/>
              </a:rPr>
              <a:t>Tigergraph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6938" y="5228398"/>
            <a:ext cx="551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15" dirty="0">
                <a:solidFill>
                  <a:srgbClr val="595959"/>
                </a:solidFill>
                <a:latin typeface="Arial"/>
                <a:cs typeface="Arial"/>
              </a:rPr>
              <a:t>GSQL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7436" y="5350067"/>
            <a:ext cx="38830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spc="-45" dirty="0">
                <a:solidFill>
                  <a:srgbClr val="595959"/>
                </a:solidFill>
                <a:latin typeface="Arial"/>
                <a:cs typeface="Arial"/>
              </a:rPr>
              <a:t>...also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95959"/>
                </a:solidFill>
                <a:latin typeface="Arial"/>
                <a:cs typeface="Arial"/>
              </a:rPr>
              <a:t>imperative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95959"/>
                </a:solidFill>
                <a:latin typeface="Arial"/>
                <a:cs typeface="Arial"/>
              </a:rPr>
              <a:t>analytics-based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srgbClr val="595959"/>
                </a:solidFill>
                <a:latin typeface="Arial"/>
                <a:cs typeface="Arial"/>
              </a:rPr>
              <a:t>languages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0472" y="267572"/>
            <a:ext cx="510730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0" dirty="0"/>
              <a:t>Property </a:t>
            </a:r>
            <a:r>
              <a:rPr spc="-135" dirty="0"/>
              <a:t>graphs </a:t>
            </a:r>
            <a:r>
              <a:rPr spc="-55" dirty="0"/>
              <a:t>are</a:t>
            </a:r>
            <a:r>
              <a:rPr spc="-540" dirty="0"/>
              <a:t> </a:t>
            </a:r>
            <a:r>
              <a:rPr lang="de-DE" spc="-540" dirty="0"/>
              <a:t> </a:t>
            </a:r>
            <a:r>
              <a:rPr spc="-70" dirty="0"/>
              <a:t>everywhere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328325" y="4183825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477449" y="142499"/>
                </a:move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8325" y="4183825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0" y="35624"/>
                </a:move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8325" y="446944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477449" y="142499"/>
                </a:move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8325" y="446944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0" y="35624"/>
                </a:move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8325" y="4755075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477449" y="142499"/>
                </a:move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8325" y="4755075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0" y="35624"/>
                </a:move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28325" y="499754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477449" y="142499"/>
                </a:move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8325" y="499754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0" y="35624"/>
                </a:move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8325" y="389819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477449" y="142499"/>
                </a:move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8325" y="389819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0" y="35624"/>
                </a:move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93855" y="4005549"/>
            <a:ext cx="2527935" cy="1032510"/>
          </a:xfrm>
          <a:custGeom>
            <a:avLst/>
            <a:gdLst/>
            <a:ahLst/>
            <a:cxnLst/>
            <a:rect l="l" t="t" r="r" b="b"/>
            <a:pathLst>
              <a:path w="2527934" h="1032510">
                <a:moveTo>
                  <a:pt x="2355395" y="1031999"/>
                </a:moveTo>
                <a:lnTo>
                  <a:pt x="528895" y="1031999"/>
                </a:lnTo>
                <a:lnTo>
                  <a:pt x="483170" y="1025855"/>
                </a:lnTo>
                <a:lnTo>
                  <a:pt x="442083" y="1008516"/>
                </a:lnTo>
                <a:lnTo>
                  <a:pt x="407272" y="981622"/>
                </a:lnTo>
                <a:lnTo>
                  <a:pt x="380378" y="946811"/>
                </a:lnTo>
                <a:lnTo>
                  <a:pt x="363039" y="905724"/>
                </a:lnTo>
                <a:lnTo>
                  <a:pt x="356895" y="859999"/>
                </a:lnTo>
                <a:lnTo>
                  <a:pt x="356895" y="429999"/>
                </a:lnTo>
                <a:lnTo>
                  <a:pt x="0" y="242777"/>
                </a:lnTo>
                <a:lnTo>
                  <a:pt x="356895" y="171999"/>
                </a:lnTo>
                <a:lnTo>
                  <a:pt x="363039" y="126275"/>
                </a:lnTo>
                <a:lnTo>
                  <a:pt x="380378" y="85188"/>
                </a:lnTo>
                <a:lnTo>
                  <a:pt x="407273" y="50377"/>
                </a:lnTo>
                <a:lnTo>
                  <a:pt x="442083" y="23483"/>
                </a:lnTo>
                <a:lnTo>
                  <a:pt x="483170" y="6144"/>
                </a:lnTo>
                <a:lnTo>
                  <a:pt x="528895" y="0"/>
                </a:lnTo>
                <a:lnTo>
                  <a:pt x="2355395" y="0"/>
                </a:lnTo>
                <a:lnTo>
                  <a:pt x="2421217" y="13092"/>
                </a:lnTo>
                <a:lnTo>
                  <a:pt x="2477017" y="50377"/>
                </a:lnTo>
                <a:lnTo>
                  <a:pt x="2514302" y="106178"/>
                </a:lnTo>
                <a:lnTo>
                  <a:pt x="2527395" y="171999"/>
                </a:lnTo>
                <a:lnTo>
                  <a:pt x="2527395" y="859999"/>
                </a:lnTo>
                <a:lnTo>
                  <a:pt x="2521251" y="905724"/>
                </a:lnTo>
                <a:lnTo>
                  <a:pt x="2503912" y="946811"/>
                </a:lnTo>
                <a:lnTo>
                  <a:pt x="2477017" y="981622"/>
                </a:lnTo>
                <a:lnTo>
                  <a:pt x="2442206" y="1008516"/>
                </a:lnTo>
                <a:lnTo>
                  <a:pt x="2401119" y="1025855"/>
                </a:lnTo>
                <a:lnTo>
                  <a:pt x="2355395" y="10319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3855" y="4005550"/>
            <a:ext cx="2527935" cy="1032510"/>
          </a:xfrm>
          <a:custGeom>
            <a:avLst/>
            <a:gdLst/>
            <a:ahLst/>
            <a:cxnLst/>
            <a:rect l="l" t="t" r="r" b="b"/>
            <a:pathLst>
              <a:path w="2527934" h="1032510">
                <a:moveTo>
                  <a:pt x="356895" y="171999"/>
                </a:moveTo>
                <a:lnTo>
                  <a:pt x="363039" y="126275"/>
                </a:lnTo>
                <a:lnTo>
                  <a:pt x="380378" y="85188"/>
                </a:lnTo>
                <a:lnTo>
                  <a:pt x="407272" y="50377"/>
                </a:lnTo>
                <a:lnTo>
                  <a:pt x="442083" y="23483"/>
                </a:lnTo>
                <a:lnTo>
                  <a:pt x="483170" y="6144"/>
                </a:lnTo>
                <a:lnTo>
                  <a:pt x="528895" y="0"/>
                </a:lnTo>
                <a:lnTo>
                  <a:pt x="718645" y="0"/>
                </a:lnTo>
                <a:lnTo>
                  <a:pt x="1261270" y="0"/>
                </a:lnTo>
                <a:lnTo>
                  <a:pt x="2355395" y="0"/>
                </a:lnTo>
                <a:lnTo>
                  <a:pt x="2389107" y="3335"/>
                </a:lnTo>
                <a:lnTo>
                  <a:pt x="2450821" y="28897"/>
                </a:lnTo>
                <a:lnTo>
                  <a:pt x="2498497" y="76574"/>
                </a:lnTo>
                <a:lnTo>
                  <a:pt x="2524059" y="138287"/>
                </a:lnTo>
                <a:lnTo>
                  <a:pt x="2527395" y="171999"/>
                </a:lnTo>
                <a:lnTo>
                  <a:pt x="2527395" y="429999"/>
                </a:lnTo>
                <a:lnTo>
                  <a:pt x="2527395" y="859999"/>
                </a:lnTo>
                <a:lnTo>
                  <a:pt x="2521251" y="905724"/>
                </a:lnTo>
                <a:lnTo>
                  <a:pt x="2503912" y="946811"/>
                </a:lnTo>
                <a:lnTo>
                  <a:pt x="2477017" y="981622"/>
                </a:lnTo>
                <a:lnTo>
                  <a:pt x="2442206" y="1008516"/>
                </a:lnTo>
                <a:lnTo>
                  <a:pt x="2401119" y="1025855"/>
                </a:lnTo>
                <a:lnTo>
                  <a:pt x="2355395" y="1031999"/>
                </a:lnTo>
                <a:lnTo>
                  <a:pt x="1261270" y="1031999"/>
                </a:lnTo>
                <a:lnTo>
                  <a:pt x="718645" y="1031999"/>
                </a:lnTo>
                <a:lnTo>
                  <a:pt x="528895" y="1031999"/>
                </a:lnTo>
                <a:lnTo>
                  <a:pt x="483170" y="1025855"/>
                </a:lnTo>
                <a:lnTo>
                  <a:pt x="442083" y="1008516"/>
                </a:lnTo>
                <a:lnTo>
                  <a:pt x="407272" y="981622"/>
                </a:lnTo>
                <a:lnTo>
                  <a:pt x="380378" y="946811"/>
                </a:lnTo>
                <a:lnTo>
                  <a:pt x="363039" y="905724"/>
                </a:lnTo>
                <a:lnTo>
                  <a:pt x="356895" y="859999"/>
                </a:lnTo>
                <a:lnTo>
                  <a:pt x="356895" y="429999"/>
                </a:lnTo>
                <a:lnTo>
                  <a:pt x="0" y="242777"/>
                </a:lnTo>
                <a:lnTo>
                  <a:pt x="356895" y="17199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74152" y="4002184"/>
            <a:ext cx="1728470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-130" dirty="0">
                <a:latin typeface="Arial"/>
                <a:cs typeface="Arial"/>
              </a:rPr>
              <a:t>SQL</a:t>
            </a:r>
            <a:r>
              <a:rPr sz="1300" b="1" spc="-110" dirty="0">
                <a:latin typeface="Arial"/>
                <a:cs typeface="Arial"/>
              </a:rPr>
              <a:t> </a:t>
            </a:r>
            <a:r>
              <a:rPr sz="1300" b="1" spc="-40" dirty="0"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1000"/>
              </a:lnSpc>
            </a:pPr>
            <a:r>
              <a:rPr sz="1300" spc="-10" dirty="0">
                <a:latin typeface="Arial"/>
                <a:cs typeface="Arial"/>
              </a:rPr>
              <a:t>Participation </a:t>
            </a:r>
            <a:r>
              <a:rPr sz="1300" dirty="0">
                <a:latin typeface="Arial"/>
                <a:cs typeface="Arial"/>
              </a:rPr>
              <a:t>from</a:t>
            </a:r>
            <a:r>
              <a:rPr sz="1300" spc="-2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major  </a:t>
            </a:r>
            <a:r>
              <a:rPr sz="1300" spc="-140" dirty="0">
                <a:latin typeface="Arial"/>
                <a:cs typeface="Arial"/>
              </a:rPr>
              <a:t>DBMS</a:t>
            </a:r>
            <a:r>
              <a:rPr sz="1300" spc="-110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vendors.</a:t>
            </a:r>
            <a:endParaRPr sz="1300">
              <a:latin typeface="Arial"/>
              <a:cs typeface="Arial"/>
            </a:endParaRPr>
          </a:p>
          <a:p>
            <a:pPr marL="12700" marR="227965">
              <a:lnSpc>
                <a:spcPct val="101000"/>
              </a:lnSpc>
            </a:pPr>
            <a:r>
              <a:rPr sz="1300" spc="-45" dirty="0">
                <a:latin typeface="Arial"/>
                <a:cs typeface="Arial"/>
              </a:rPr>
              <a:t>Neo4j’s</a:t>
            </a:r>
            <a:r>
              <a:rPr sz="1300" spc="-14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contributions  </a:t>
            </a:r>
            <a:r>
              <a:rPr sz="1300" spc="-20" dirty="0">
                <a:latin typeface="Arial"/>
                <a:cs typeface="Arial"/>
              </a:rPr>
              <a:t>freely</a:t>
            </a:r>
            <a:r>
              <a:rPr sz="1300" spc="-114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available*.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28325" y="530234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477449" y="142499"/>
                </a:move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8325" y="5302349"/>
            <a:ext cx="549275" cy="142875"/>
          </a:xfrm>
          <a:custGeom>
            <a:avLst/>
            <a:gdLst/>
            <a:ahLst/>
            <a:cxnLst/>
            <a:rect l="l" t="t" r="r" b="b"/>
            <a:pathLst>
              <a:path w="549275" h="142875">
                <a:moveTo>
                  <a:pt x="0" y="35624"/>
                </a:moveTo>
                <a:lnTo>
                  <a:pt x="477449" y="35624"/>
                </a:lnTo>
                <a:lnTo>
                  <a:pt x="477449" y="0"/>
                </a:lnTo>
                <a:lnTo>
                  <a:pt x="548699" y="71249"/>
                </a:lnTo>
                <a:lnTo>
                  <a:pt x="477449" y="142499"/>
                </a:lnTo>
                <a:lnTo>
                  <a:pt x="477449" y="106874"/>
                </a:lnTo>
                <a:lnTo>
                  <a:pt x="0" y="106874"/>
                </a:lnTo>
                <a:lnTo>
                  <a:pt x="0" y="3562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25093" y="6426280"/>
            <a:ext cx="2594610" cy="16414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>
              <a:spcBef>
                <a:spcPts val="80"/>
              </a:spcBef>
            </a:pPr>
            <a:r>
              <a:rPr sz="1000" spc="25" dirty="0">
                <a:latin typeface="Arial"/>
                <a:cs typeface="Arial"/>
              </a:rPr>
              <a:t>*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  <a:hlinkClick r:id="rId3"/>
              </a:rPr>
              <a:t>http://www.opencypher.org/references#sql-pg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A42C4-9B1E-5643-AEA0-C91E70F4E985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13CBDFE4-E652-4847-8DD3-771DC030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4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1000"/>
            <a:ext cx="4934274" cy="3957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751" y="1538461"/>
            <a:ext cx="3152775" cy="556563"/>
          </a:xfrm>
          <a:prstGeom prst="rect">
            <a:avLst/>
          </a:prstGeom>
        </p:spPr>
        <p:txBody>
          <a:bodyPr vert="horz" wrap="square" lIns="0" tIns="4318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22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595959"/>
                </a:solidFill>
                <a:latin typeface="Arial"/>
                <a:cs typeface="Arial"/>
              </a:rPr>
              <a:t>new</a:t>
            </a:r>
            <a:r>
              <a:rPr sz="18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stand-alone</a:t>
            </a:r>
            <a:r>
              <a:rPr sz="18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125" dirty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sz="18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native</a:t>
            </a:r>
            <a:r>
              <a:rPr sz="1800"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query 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language </a:t>
            </a:r>
            <a:r>
              <a:rPr sz="1800" spc="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800" spc="-2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595959"/>
                </a:solidFill>
                <a:latin typeface="Arial"/>
                <a:cs typeface="Arial"/>
              </a:rPr>
              <a:t>graphs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6750" y="2157585"/>
            <a:ext cx="3843654" cy="309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>
                <a:solidFill>
                  <a:srgbClr val="595959"/>
                </a:solidFill>
                <a:latin typeface="Arial"/>
                <a:cs typeface="Arial"/>
              </a:rPr>
              <a:t>Targets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pc="-20" dirty="0">
                <a:solidFill>
                  <a:srgbClr val="595959"/>
                </a:solidFill>
                <a:latin typeface="Arial"/>
                <a:cs typeface="Arial"/>
              </a:rPr>
              <a:t>labelled</a:t>
            </a:r>
            <a:r>
              <a:rPr spc="-2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40" dirty="0">
                <a:solidFill>
                  <a:srgbClr val="595959"/>
                </a:solidFill>
                <a:latin typeface="Arial"/>
                <a:cs typeface="Arial"/>
              </a:rPr>
              <a:t>PG </a:t>
            </a:r>
            <a:r>
              <a:rPr spc="-20" dirty="0">
                <a:solidFill>
                  <a:srgbClr val="595959"/>
                </a:solidFill>
                <a:latin typeface="Arial"/>
                <a:cs typeface="Arial"/>
              </a:rPr>
              <a:t>model</a:t>
            </a:r>
            <a:endParaRPr>
              <a:latin typeface="Arial"/>
              <a:cs typeface="Arial"/>
            </a:endParaRPr>
          </a:p>
          <a:p>
            <a:pPr marL="12700" marR="20320">
              <a:lnSpc>
                <a:spcPct val="114599"/>
              </a:lnSpc>
              <a:spcBef>
                <a:spcPts val="1220"/>
              </a:spcBef>
            </a:pPr>
            <a:r>
              <a:rPr spc="-65" dirty="0">
                <a:solidFill>
                  <a:srgbClr val="595959"/>
                </a:solidFill>
                <a:latin typeface="Arial"/>
                <a:cs typeface="Arial"/>
              </a:rPr>
              <a:t>Composable</a:t>
            </a:r>
            <a:r>
              <a:rPr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graph</a:t>
            </a:r>
            <a:r>
              <a:rPr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595959"/>
                </a:solidFill>
                <a:latin typeface="Arial"/>
                <a:cs typeface="Arial"/>
              </a:rPr>
              <a:t>query</a:t>
            </a:r>
            <a:r>
              <a:rPr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language</a:t>
            </a:r>
            <a:r>
              <a:rPr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595959"/>
                </a:solidFill>
                <a:latin typeface="Arial"/>
                <a:cs typeface="Arial"/>
              </a:rPr>
              <a:t>with 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support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updating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595959"/>
                </a:solidFill>
                <a:latin typeface="Arial"/>
                <a:cs typeface="Arial"/>
              </a:rPr>
              <a:t>data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1720"/>
              </a:spcBef>
            </a:pPr>
            <a:r>
              <a:rPr spc="-100" dirty="0">
                <a:solidFill>
                  <a:srgbClr val="595959"/>
                </a:solidFill>
                <a:latin typeface="Arial"/>
                <a:cs typeface="Arial"/>
              </a:rPr>
              <a:t>Based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endParaRPr>
              <a:latin typeface="Arial"/>
              <a:cs typeface="Arial"/>
            </a:endParaRPr>
          </a:p>
          <a:p>
            <a:pPr marL="469900" indent="-351790">
              <a:lnSpc>
                <a:spcPts val="1820"/>
              </a:lnSpc>
              <a:spcBef>
                <a:spcPts val="1390"/>
              </a:spcBef>
              <a:buClr>
                <a:srgbClr val="68B445"/>
              </a:buClr>
              <a:buChar char="●"/>
              <a:tabLst>
                <a:tab pos="469265" algn="l"/>
                <a:tab pos="469900" algn="l"/>
              </a:tabLst>
            </a:pP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“Ascii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595959"/>
                </a:solidFill>
                <a:latin typeface="Arial"/>
                <a:cs typeface="Arial"/>
              </a:rPr>
              <a:t>art”</a:t>
            </a:r>
            <a:r>
              <a:rPr sz="16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pattern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matching</a:t>
            </a:r>
            <a:endParaRPr sz="1600">
              <a:latin typeface="Arial"/>
              <a:cs typeface="Arial"/>
            </a:endParaRPr>
          </a:p>
          <a:p>
            <a:pPr marL="469900" marR="249554" indent="-351790">
              <a:lnSpc>
                <a:spcPts val="1720"/>
              </a:lnSpc>
              <a:spcBef>
                <a:spcPts val="125"/>
              </a:spcBef>
              <a:buClr>
                <a:srgbClr val="68B445"/>
              </a:buClr>
              <a:buChar char="●"/>
              <a:tabLst>
                <a:tab pos="469265" algn="l"/>
                <a:tab pos="469900" algn="l"/>
              </a:tabLst>
            </a:pP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Published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formal</a:t>
            </a:r>
            <a:r>
              <a:rPr sz="1600" spc="-3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semantics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(Cypher,  </a:t>
            </a:r>
            <a:r>
              <a:rPr sz="1600" spc="-180" dirty="0">
                <a:solidFill>
                  <a:srgbClr val="595959"/>
                </a:solidFill>
                <a:latin typeface="Arial"/>
                <a:cs typeface="Arial"/>
              </a:rPr>
              <a:t>G-CORE)</a:t>
            </a:r>
            <a:endParaRPr sz="1600">
              <a:latin typeface="Arial"/>
              <a:cs typeface="Arial"/>
            </a:endParaRPr>
          </a:p>
          <a:p>
            <a:pPr marL="469900" marR="5080" indent="-351790">
              <a:lnSpc>
                <a:spcPts val="1730"/>
              </a:lnSpc>
              <a:spcBef>
                <a:spcPts val="5"/>
              </a:spcBef>
              <a:buClr>
                <a:srgbClr val="68B445"/>
              </a:buClr>
              <a:buChar char="●"/>
              <a:tabLst>
                <a:tab pos="469265" algn="l"/>
                <a:tab pos="469900" algn="l"/>
              </a:tabLst>
            </a:pPr>
            <a:r>
              <a:rPr sz="1600" spc="-170" dirty="0">
                <a:solidFill>
                  <a:srgbClr val="595959"/>
                </a:solidFill>
                <a:latin typeface="Arial"/>
                <a:cs typeface="Arial"/>
              </a:rPr>
              <a:t>SQL </a:t>
            </a:r>
            <a:r>
              <a:rPr sz="1600" spc="-210" dirty="0">
                <a:solidFill>
                  <a:srgbClr val="595959"/>
                </a:solidFill>
                <a:latin typeface="Arial"/>
                <a:cs typeface="Arial"/>
              </a:rPr>
              <a:t>PG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extensions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600" spc="-2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SQL-compatible  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foundations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(some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data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types, </a:t>
            </a:r>
            <a:r>
              <a:rPr sz="1600" spc="-65" dirty="0">
                <a:solidFill>
                  <a:srgbClr val="595959"/>
                </a:solidFill>
                <a:latin typeface="Arial"/>
                <a:cs typeface="Arial"/>
              </a:rPr>
              <a:t>some 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functions,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95959"/>
                </a:solidFill>
                <a:latin typeface="Arial"/>
                <a:cs typeface="Arial"/>
              </a:rPr>
              <a:t>...)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99326" y="946600"/>
            <a:ext cx="3660775" cy="636905"/>
          </a:xfrm>
          <a:custGeom>
            <a:avLst/>
            <a:gdLst/>
            <a:ahLst/>
            <a:cxnLst/>
            <a:rect l="l" t="t" r="r" b="b"/>
            <a:pathLst>
              <a:path w="3660775" h="636905">
                <a:moveTo>
                  <a:pt x="2497949" y="533699"/>
                </a:moveTo>
                <a:lnTo>
                  <a:pt x="88949" y="533699"/>
                </a:lnTo>
                <a:lnTo>
                  <a:pt x="54326" y="526709"/>
                </a:lnTo>
                <a:lnTo>
                  <a:pt x="26052" y="507647"/>
                </a:lnTo>
                <a:lnTo>
                  <a:pt x="6990" y="479373"/>
                </a:lnTo>
                <a:lnTo>
                  <a:pt x="0" y="444749"/>
                </a:lnTo>
                <a:lnTo>
                  <a:pt x="0" y="88949"/>
                </a:lnTo>
                <a:lnTo>
                  <a:pt x="6990" y="54326"/>
                </a:lnTo>
                <a:lnTo>
                  <a:pt x="26052" y="26052"/>
                </a:lnTo>
                <a:lnTo>
                  <a:pt x="54326" y="6990"/>
                </a:lnTo>
                <a:lnTo>
                  <a:pt x="88949" y="0"/>
                </a:lnTo>
                <a:lnTo>
                  <a:pt x="2497949" y="0"/>
                </a:lnTo>
                <a:lnTo>
                  <a:pt x="2547299" y="14944"/>
                </a:lnTo>
                <a:lnTo>
                  <a:pt x="2580129" y="54910"/>
                </a:lnTo>
                <a:lnTo>
                  <a:pt x="2586899" y="88949"/>
                </a:lnTo>
                <a:lnTo>
                  <a:pt x="2586899" y="311324"/>
                </a:lnTo>
                <a:lnTo>
                  <a:pt x="3027600" y="444749"/>
                </a:lnTo>
                <a:lnTo>
                  <a:pt x="2586899" y="444749"/>
                </a:lnTo>
                <a:lnTo>
                  <a:pt x="2579909" y="479373"/>
                </a:lnTo>
                <a:lnTo>
                  <a:pt x="2560847" y="507647"/>
                </a:lnTo>
                <a:lnTo>
                  <a:pt x="2532573" y="526709"/>
                </a:lnTo>
                <a:lnTo>
                  <a:pt x="2497949" y="533699"/>
                </a:lnTo>
                <a:close/>
              </a:path>
              <a:path w="3660775" h="636905">
                <a:moveTo>
                  <a:pt x="3660282" y="636298"/>
                </a:moveTo>
                <a:lnTo>
                  <a:pt x="2586899" y="444749"/>
                </a:lnTo>
                <a:lnTo>
                  <a:pt x="3027600" y="444749"/>
                </a:lnTo>
                <a:lnTo>
                  <a:pt x="3660282" y="636298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9326" y="946600"/>
            <a:ext cx="3660775" cy="636905"/>
          </a:xfrm>
          <a:custGeom>
            <a:avLst/>
            <a:gdLst/>
            <a:ahLst/>
            <a:cxnLst/>
            <a:rect l="l" t="t" r="r" b="b"/>
            <a:pathLst>
              <a:path w="3660775" h="636905">
                <a:moveTo>
                  <a:pt x="0" y="88949"/>
                </a:moveTo>
                <a:lnTo>
                  <a:pt x="6990" y="54326"/>
                </a:lnTo>
                <a:lnTo>
                  <a:pt x="26052" y="26052"/>
                </a:lnTo>
                <a:lnTo>
                  <a:pt x="54326" y="6990"/>
                </a:lnTo>
                <a:lnTo>
                  <a:pt x="88949" y="0"/>
                </a:lnTo>
                <a:lnTo>
                  <a:pt x="1509024" y="0"/>
                </a:lnTo>
                <a:lnTo>
                  <a:pt x="2155749" y="0"/>
                </a:lnTo>
                <a:lnTo>
                  <a:pt x="2497949" y="0"/>
                </a:lnTo>
                <a:lnTo>
                  <a:pt x="2515384" y="1724"/>
                </a:lnTo>
                <a:lnTo>
                  <a:pt x="2560847" y="26052"/>
                </a:lnTo>
                <a:lnTo>
                  <a:pt x="2585175" y="71515"/>
                </a:lnTo>
                <a:lnTo>
                  <a:pt x="2586899" y="88949"/>
                </a:lnTo>
                <a:lnTo>
                  <a:pt x="2586899" y="311324"/>
                </a:lnTo>
                <a:lnTo>
                  <a:pt x="3660282" y="636298"/>
                </a:lnTo>
                <a:lnTo>
                  <a:pt x="2586899" y="444749"/>
                </a:lnTo>
                <a:lnTo>
                  <a:pt x="2579909" y="479373"/>
                </a:lnTo>
                <a:lnTo>
                  <a:pt x="2560847" y="507647"/>
                </a:lnTo>
                <a:lnTo>
                  <a:pt x="2532573" y="526709"/>
                </a:lnTo>
                <a:lnTo>
                  <a:pt x="2497949" y="533699"/>
                </a:lnTo>
                <a:lnTo>
                  <a:pt x="2155749" y="533699"/>
                </a:lnTo>
                <a:lnTo>
                  <a:pt x="1509024" y="533699"/>
                </a:lnTo>
                <a:lnTo>
                  <a:pt x="88949" y="533699"/>
                </a:lnTo>
                <a:lnTo>
                  <a:pt x="54326" y="526709"/>
                </a:lnTo>
                <a:lnTo>
                  <a:pt x="26052" y="507647"/>
                </a:lnTo>
                <a:lnTo>
                  <a:pt x="6990" y="479373"/>
                </a:lnTo>
                <a:lnTo>
                  <a:pt x="0" y="444749"/>
                </a:lnTo>
                <a:lnTo>
                  <a:pt x="0" y="311324"/>
                </a:lnTo>
                <a:lnTo>
                  <a:pt x="0" y="889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98402" y="1088862"/>
            <a:ext cx="2364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70" dirty="0">
                <a:latin typeface="Arial"/>
                <a:cs typeface="Arial"/>
              </a:rPr>
              <a:t>Graphs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first</a:t>
            </a:r>
            <a:r>
              <a:rPr sz="1400" spc="-20" dirty="0">
                <a:latin typeface="Arial"/>
                <a:cs typeface="Arial"/>
              </a:rPr>
              <a:t>,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not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graphs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“extra”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352" y="5938554"/>
            <a:ext cx="20948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  <a:hlinkClick r:id="rId3"/>
              </a:rPr>
              <a:t>https://www.gqlstandards.org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808FB-E62E-6443-B8DF-3AAC79A44A15}"/>
              </a:ext>
            </a:extLst>
          </p:cNvPr>
          <p:cNvSpPr/>
          <p:nvPr/>
        </p:nvSpPr>
        <p:spPr>
          <a:xfrm>
            <a:off x="326145" y="179282"/>
            <a:ext cx="4550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175" dirty="0">
                <a:solidFill>
                  <a:srgbClr val="000000"/>
                </a:solidFill>
              </a:rPr>
              <a:t>Graph </a:t>
            </a:r>
            <a:r>
              <a:rPr lang="en-US" sz="3200" spc="-145" dirty="0">
                <a:solidFill>
                  <a:srgbClr val="000000"/>
                </a:solidFill>
              </a:rPr>
              <a:t>Query </a:t>
            </a:r>
            <a:r>
              <a:rPr lang="en-US" sz="3200" spc="-195" dirty="0">
                <a:solidFill>
                  <a:srgbClr val="000000"/>
                </a:solidFill>
              </a:rPr>
              <a:t>Language</a:t>
            </a:r>
            <a:r>
              <a:rPr lang="en-US" sz="3200" spc="-745" dirty="0">
                <a:solidFill>
                  <a:srgbClr val="000000"/>
                </a:solidFill>
              </a:rPr>
              <a:t>  </a:t>
            </a:r>
            <a:r>
              <a:rPr lang="en-US" sz="3200" spc="-220" dirty="0">
                <a:solidFill>
                  <a:srgbClr val="000000"/>
                </a:solidFill>
              </a:rPr>
              <a:t>(GQL)</a:t>
            </a:r>
            <a:endParaRPr lang="en-DE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1CAB7-E1EA-9846-A5BA-B6D168F84E94}"/>
              </a:ext>
            </a:extLst>
          </p:cNvPr>
          <p:cNvSpPr/>
          <p:nvPr/>
        </p:nvSpPr>
        <p:spPr>
          <a:xfrm>
            <a:off x="3275856" y="5911400"/>
            <a:ext cx="5079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2230"/>
              </a:spcBef>
            </a:pPr>
            <a:r>
              <a:rPr lang="en-US" sz="1200" spc="-229" dirty="0">
                <a:solidFill>
                  <a:srgbClr val="0428FF"/>
                </a:solidFill>
                <a:latin typeface="Arial"/>
                <a:cs typeface="Arial"/>
              </a:rPr>
              <a:t>GQL  </a:t>
            </a:r>
            <a:r>
              <a:rPr lang="en-US" sz="1200" spc="-65" dirty="0">
                <a:solidFill>
                  <a:srgbClr val="0428FF"/>
                </a:solidFill>
                <a:latin typeface="Arial"/>
                <a:cs typeface="Arial"/>
              </a:rPr>
              <a:t>Documents </a:t>
            </a:r>
            <a:r>
              <a:rPr lang="en-US" sz="1200" spc="-60" dirty="0">
                <a:solidFill>
                  <a:srgbClr val="0428FF"/>
                </a:solidFill>
                <a:latin typeface="Arial"/>
                <a:cs typeface="Arial"/>
              </a:rPr>
              <a:t>also </a:t>
            </a:r>
            <a:r>
              <a:rPr lang="en-US" sz="1200" spc="-40" dirty="0">
                <a:solidFill>
                  <a:srgbClr val="0428FF"/>
                </a:solidFill>
                <a:latin typeface="Arial"/>
                <a:cs typeface="Arial"/>
              </a:rPr>
              <a:t>available </a:t>
            </a:r>
            <a:r>
              <a:rPr lang="en-US" sz="1200" spc="5" dirty="0">
                <a:solidFill>
                  <a:srgbClr val="0428FF"/>
                </a:solidFill>
                <a:latin typeface="Arial"/>
                <a:cs typeface="Arial"/>
              </a:rPr>
              <a:t>at</a:t>
            </a:r>
            <a:r>
              <a:rPr lang="en-US" sz="1200" spc="-275" dirty="0">
                <a:solidFill>
                  <a:srgbClr val="0428FF"/>
                </a:solidFill>
                <a:latin typeface="Arial"/>
                <a:cs typeface="Arial"/>
              </a:rPr>
              <a:t> </a:t>
            </a:r>
            <a:r>
              <a:rPr lang="en-US" sz="1200" u="heavy" spc="-3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4"/>
              </a:rPr>
              <a:t>http://www.opencypher.org/references#sql-pg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D64ED0-B54B-7046-84E8-5B5B486F80B4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AB31B85-4D78-E94F-89A3-5DA4AA17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53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5" y="1983399"/>
            <a:ext cx="378714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200" spc="140" dirty="0">
                <a:solidFill>
                  <a:srgbClr val="7F7F7F"/>
                </a:solidFill>
                <a:latin typeface="Arial"/>
                <a:cs typeface="Arial"/>
              </a:rPr>
              <a:t>//from </a:t>
            </a:r>
            <a:r>
              <a:rPr sz="1200" spc="40" dirty="0">
                <a:solidFill>
                  <a:srgbClr val="7F7F7F"/>
                </a:solidFill>
                <a:latin typeface="Arial"/>
                <a:cs typeface="Arial"/>
              </a:rPr>
              <a:t>graph </a:t>
            </a:r>
            <a:r>
              <a:rPr sz="1200" spc="120" dirty="0">
                <a:solidFill>
                  <a:srgbClr val="7F7F7F"/>
                </a:solidFill>
                <a:latin typeface="Arial"/>
                <a:cs typeface="Arial"/>
              </a:rPr>
              <a:t>or </a:t>
            </a:r>
            <a:r>
              <a:rPr sz="1200" spc="55" dirty="0">
                <a:solidFill>
                  <a:srgbClr val="7F7F7F"/>
                </a:solidFill>
                <a:latin typeface="Arial"/>
                <a:cs typeface="Arial"/>
              </a:rPr>
              <a:t>view </a:t>
            </a:r>
            <a:r>
              <a:rPr sz="1200" spc="195" dirty="0">
                <a:solidFill>
                  <a:srgbClr val="7F7F7F"/>
                </a:solidFill>
                <a:latin typeface="Arial"/>
                <a:cs typeface="Arial"/>
              </a:rPr>
              <a:t>‘friends’ </a:t>
            </a:r>
            <a:r>
              <a:rPr sz="1200" spc="190" dirty="0">
                <a:solidFill>
                  <a:srgbClr val="7F7F7F"/>
                </a:solidFill>
                <a:latin typeface="Arial"/>
                <a:cs typeface="Arial"/>
              </a:rPr>
              <a:t>in </a:t>
            </a:r>
            <a:r>
              <a:rPr sz="1200" spc="10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200" spc="3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100" dirty="0">
                <a:solidFill>
                  <a:srgbClr val="7F7F7F"/>
                </a:solidFill>
                <a:latin typeface="Arial"/>
                <a:cs typeface="Arial"/>
              </a:rPr>
              <a:t>catalog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00" b="1" spc="-229" dirty="0">
                <a:solidFill>
                  <a:srgbClr val="1B5078"/>
                </a:solidFill>
                <a:latin typeface="Arial"/>
                <a:cs typeface="Arial"/>
              </a:rPr>
              <a:t>FROM</a:t>
            </a:r>
            <a:r>
              <a:rPr sz="1200" b="1" spc="-200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140" dirty="0">
                <a:solidFill>
                  <a:srgbClr val="1B5078"/>
                </a:solidFill>
                <a:latin typeface="Arial"/>
                <a:cs typeface="Arial"/>
              </a:rPr>
              <a:t>friends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25" y="2469173"/>
            <a:ext cx="4204970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200" spc="90" dirty="0">
                <a:solidFill>
                  <a:srgbClr val="7F7F7F"/>
                </a:solidFill>
                <a:latin typeface="Arial"/>
                <a:cs typeface="Arial"/>
              </a:rPr>
              <a:t>//match </a:t>
            </a:r>
            <a:r>
              <a:rPr sz="1200" spc="45" dirty="0">
                <a:solidFill>
                  <a:srgbClr val="7F7F7F"/>
                </a:solidFill>
                <a:latin typeface="Arial"/>
                <a:cs typeface="Arial"/>
              </a:rPr>
              <a:t>persons </a:t>
            </a:r>
            <a:r>
              <a:rPr sz="1200" spc="254" dirty="0">
                <a:solidFill>
                  <a:srgbClr val="7F7F7F"/>
                </a:solidFill>
                <a:latin typeface="Arial"/>
                <a:cs typeface="Arial"/>
              </a:rPr>
              <a:t>‘a’ 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</a:rPr>
              <a:t>and </a:t>
            </a:r>
            <a:r>
              <a:rPr sz="1200" spc="254" dirty="0">
                <a:solidFill>
                  <a:srgbClr val="7F7F7F"/>
                </a:solidFill>
                <a:latin typeface="Arial"/>
                <a:cs typeface="Arial"/>
              </a:rPr>
              <a:t>‘b’ </a:t>
            </a:r>
            <a:r>
              <a:rPr sz="1200" spc="-80" dirty="0">
                <a:solidFill>
                  <a:srgbClr val="7F7F7F"/>
                </a:solidFill>
                <a:latin typeface="Arial"/>
                <a:cs typeface="Arial"/>
              </a:rPr>
              <a:t>who </a:t>
            </a:r>
            <a:r>
              <a:rPr sz="1200" spc="150" dirty="0">
                <a:solidFill>
                  <a:srgbClr val="7F7F7F"/>
                </a:solidFill>
                <a:latin typeface="Arial"/>
                <a:cs typeface="Arial"/>
              </a:rPr>
              <a:t>travelled</a:t>
            </a:r>
            <a:r>
              <a:rPr sz="1200" spc="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100" dirty="0">
                <a:solidFill>
                  <a:srgbClr val="7F7F7F"/>
                </a:solidFill>
                <a:latin typeface="Arial"/>
                <a:cs typeface="Arial"/>
              </a:rPr>
              <a:t>together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b="1" spc="-215" dirty="0">
                <a:solidFill>
                  <a:srgbClr val="1B5078"/>
                </a:solidFill>
                <a:latin typeface="Arial"/>
                <a:cs typeface="Arial"/>
              </a:rPr>
              <a:t>MATCH</a:t>
            </a:r>
            <a:r>
              <a:rPr sz="1200" b="1" spc="-110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1B5078"/>
                </a:solidFill>
                <a:latin typeface="Arial"/>
                <a:cs typeface="Arial"/>
              </a:rPr>
              <a:t>(a:Person)-[:TRAVELLED_TOGETHER]-(b:Person)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b="1" spc="-240" dirty="0">
                <a:solidFill>
                  <a:srgbClr val="1B5078"/>
                </a:solidFill>
                <a:latin typeface="Arial"/>
                <a:cs typeface="Arial"/>
              </a:rPr>
              <a:t>WHERE </a:t>
            </a:r>
            <a:r>
              <a:rPr sz="1200" spc="55" dirty="0">
                <a:solidFill>
                  <a:srgbClr val="1B5078"/>
                </a:solidFill>
                <a:latin typeface="Arial"/>
                <a:cs typeface="Arial"/>
              </a:rPr>
              <a:t>a.age </a:t>
            </a:r>
            <a:r>
              <a:rPr sz="1200" spc="-45" dirty="0">
                <a:solidFill>
                  <a:srgbClr val="1B5078"/>
                </a:solidFill>
                <a:latin typeface="Arial"/>
                <a:cs typeface="Arial"/>
              </a:rPr>
              <a:t>=</a:t>
            </a:r>
            <a:r>
              <a:rPr sz="1200" spc="204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1B5078"/>
                </a:solidFill>
                <a:latin typeface="Arial"/>
                <a:cs typeface="Arial"/>
              </a:rPr>
              <a:t>b.age</a:t>
            </a:r>
            <a:endParaRPr sz="1200">
              <a:latin typeface="Arial"/>
              <a:cs typeface="Arial"/>
            </a:endParaRPr>
          </a:p>
          <a:p>
            <a:pPr marL="263525">
              <a:lnSpc>
                <a:spcPts val="1275"/>
              </a:lnSpc>
            </a:pPr>
            <a:r>
              <a:rPr sz="1200" b="1" spc="-215" dirty="0">
                <a:solidFill>
                  <a:srgbClr val="1B5078"/>
                </a:solidFill>
                <a:latin typeface="Arial"/>
                <a:cs typeface="Arial"/>
              </a:rPr>
              <a:t>AND      </a:t>
            </a:r>
            <a:r>
              <a:rPr sz="1200" spc="105" dirty="0">
                <a:solidFill>
                  <a:srgbClr val="1B5078"/>
                </a:solidFill>
                <a:latin typeface="Arial"/>
                <a:cs typeface="Arial"/>
              </a:rPr>
              <a:t>a.country  </a:t>
            </a:r>
            <a:r>
              <a:rPr sz="1200" spc="-45" dirty="0">
                <a:solidFill>
                  <a:srgbClr val="1B5078"/>
                </a:solidFill>
                <a:latin typeface="Arial"/>
                <a:cs typeface="Arial"/>
              </a:rPr>
              <a:t>=</a:t>
            </a:r>
            <a:r>
              <a:rPr sz="1200" spc="25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1B5078"/>
                </a:solidFill>
                <a:latin typeface="Arial"/>
                <a:cs typeface="Arial"/>
              </a:rPr>
              <a:t>$country</a:t>
            </a:r>
            <a:endParaRPr sz="1200">
              <a:latin typeface="Arial"/>
              <a:cs typeface="Arial"/>
            </a:endParaRPr>
          </a:p>
          <a:p>
            <a:pPr marL="263525">
              <a:lnSpc>
                <a:spcPts val="1360"/>
              </a:lnSpc>
            </a:pPr>
            <a:r>
              <a:rPr sz="1200" b="1" spc="-215" dirty="0">
                <a:solidFill>
                  <a:srgbClr val="1B5078"/>
                </a:solidFill>
                <a:latin typeface="Arial"/>
                <a:cs typeface="Arial"/>
              </a:rPr>
              <a:t>AND      </a:t>
            </a:r>
            <a:r>
              <a:rPr sz="1200" spc="105" dirty="0">
                <a:solidFill>
                  <a:srgbClr val="1B5078"/>
                </a:solidFill>
                <a:latin typeface="Arial"/>
                <a:cs typeface="Arial"/>
              </a:rPr>
              <a:t>b.country  </a:t>
            </a:r>
            <a:r>
              <a:rPr sz="1200" spc="-45" dirty="0">
                <a:solidFill>
                  <a:srgbClr val="1B5078"/>
                </a:solidFill>
                <a:latin typeface="Arial"/>
                <a:cs typeface="Arial"/>
              </a:rPr>
              <a:t>=</a:t>
            </a:r>
            <a:r>
              <a:rPr sz="1200" spc="25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1B5078"/>
                </a:solidFill>
                <a:latin typeface="Arial"/>
                <a:cs typeface="Arial"/>
              </a:rPr>
              <a:t>$country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926" y="3440724"/>
            <a:ext cx="6377305" cy="2054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200" spc="140" dirty="0">
                <a:solidFill>
                  <a:srgbClr val="7F7F7F"/>
                </a:solidFill>
                <a:latin typeface="Arial"/>
                <a:cs typeface="Arial"/>
              </a:rPr>
              <a:t>//from </a:t>
            </a:r>
            <a:r>
              <a:rPr sz="1200" spc="55" dirty="0">
                <a:solidFill>
                  <a:srgbClr val="7F7F7F"/>
                </a:solidFill>
                <a:latin typeface="Arial"/>
                <a:cs typeface="Arial"/>
              </a:rPr>
              <a:t>view </a:t>
            </a:r>
            <a:r>
              <a:rPr sz="1200" spc="65" dirty="0">
                <a:solidFill>
                  <a:srgbClr val="7F7F7F"/>
                </a:solidFill>
                <a:latin typeface="Arial"/>
                <a:cs typeface="Arial"/>
              </a:rPr>
              <a:t>parameterized </a:t>
            </a:r>
            <a:r>
              <a:rPr sz="1200" spc="20" dirty="0">
                <a:solidFill>
                  <a:srgbClr val="7F7F7F"/>
                </a:solidFill>
                <a:latin typeface="Arial"/>
                <a:cs typeface="Arial"/>
              </a:rPr>
              <a:t>by</a:t>
            </a:r>
            <a:r>
              <a:rPr sz="1200" spc="2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90" dirty="0">
                <a:solidFill>
                  <a:srgbClr val="7F7F7F"/>
                </a:solidFill>
                <a:latin typeface="Arial"/>
                <a:cs typeface="Arial"/>
              </a:rPr>
              <a:t>country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b="1" spc="-229" dirty="0">
                <a:solidFill>
                  <a:srgbClr val="1B5078"/>
                </a:solidFill>
                <a:latin typeface="Arial"/>
                <a:cs typeface="Arial"/>
              </a:rPr>
              <a:t>FROM</a:t>
            </a:r>
            <a:r>
              <a:rPr sz="1200" b="1" spc="-195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75" dirty="0">
                <a:solidFill>
                  <a:srgbClr val="1B5078"/>
                </a:solidFill>
                <a:latin typeface="Arial"/>
                <a:cs typeface="Arial"/>
              </a:rPr>
              <a:t>census($country)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55"/>
              </a:lnSpc>
            </a:pPr>
            <a:r>
              <a:rPr sz="1200" spc="220" dirty="0">
                <a:solidFill>
                  <a:srgbClr val="7F7F7F"/>
                </a:solidFill>
                <a:latin typeface="Arial"/>
                <a:cs typeface="Arial"/>
              </a:rPr>
              <a:t>//find </a:t>
            </a:r>
            <a:r>
              <a:rPr sz="1200" spc="100" dirty="0">
                <a:solidFill>
                  <a:srgbClr val="7F7F7F"/>
                </a:solidFill>
                <a:latin typeface="Arial"/>
                <a:cs typeface="Arial"/>
              </a:rPr>
              <a:t>out </a:t>
            </a:r>
            <a:r>
              <a:rPr sz="1200" spc="355" dirty="0">
                <a:solidFill>
                  <a:srgbClr val="7F7F7F"/>
                </a:solidFill>
                <a:latin typeface="Arial"/>
                <a:cs typeface="Arial"/>
              </a:rPr>
              <a:t>if </a:t>
            </a:r>
            <a:r>
              <a:rPr sz="1200" spc="254" dirty="0">
                <a:solidFill>
                  <a:srgbClr val="7F7F7F"/>
                </a:solidFill>
                <a:latin typeface="Arial"/>
                <a:cs typeface="Arial"/>
              </a:rPr>
              <a:t>‘a’ 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</a:rPr>
              <a:t>and </a:t>
            </a:r>
            <a:r>
              <a:rPr sz="1200" spc="254" dirty="0">
                <a:solidFill>
                  <a:srgbClr val="7F7F7F"/>
                </a:solidFill>
                <a:latin typeface="Arial"/>
                <a:cs typeface="Arial"/>
              </a:rPr>
              <a:t>‘b’ </a:t>
            </a:r>
            <a:r>
              <a:rPr sz="1200" spc="155" dirty="0">
                <a:solidFill>
                  <a:srgbClr val="7F7F7F"/>
                </a:solidFill>
                <a:latin typeface="Arial"/>
                <a:cs typeface="Arial"/>
              </a:rPr>
              <a:t>at </a:t>
            </a:r>
            <a:r>
              <a:rPr sz="1200" spc="-80" dirty="0">
                <a:solidFill>
                  <a:srgbClr val="7F7F7F"/>
                </a:solidFill>
                <a:latin typeface="Arial"/>
                <a:cs typeface="Arial"/>
              </a:rPr>
              <a:t>some </a:t>
            </a:r>
            <a:r>
              <a:rPr sz="1200" spc="135" dirty="0">
                <a:solidFill>
                  <a:srgbClr val="7F7F7F"/>
                </a:solidFill>
                <a:latin typeface="Arial"/>
                <a:cs typeface="Arial"/>
              </a:rPr>
              <a:t>point </a:t>
            </a:r>
            <a:r>
              <a:rPr sz="1200" spc="-65" dirty="0">
                <a:solidFill>
                  <a:srgbClr val="7F7F7F"/>
                </a:solidFill>
                <a:latin typeface="Arial"/>
                <a:cs typeface="Arial"/>
              </a:rPr>
              <a:t>moved </a:t>
            </a:r>
            <a:r>
              <a:rPr sz="1200" spc="155" dirty="0">
                <a:solidFill>
                  <a:srgbClr val="7F7F7F"/>
                </a:solidFill>
                <a:latin typeface="Arial"/>
                <a:cs typeface="Arial"/>
              </a:rPr>
              <a:t>to </a:t>
            </a:r>
            <a:r>
              <a:rPr sz="1200" spc="120" dirty="0">
                <a:solidFill>
                  <a:srgbClr val="7F7F7F"/>
                </a:solidFill>
                <a:latin typeface="Arial"/>
                <a:cs typeface="Arial"/>
              </a:rPr>
              <a:t>or </a:t>
            </a:r>
            <a:r>
              <a:rPr sz="1200" spc="5" dirty="0">
                <a:solidFill>
                  <a:srgbClr val="7F7F7F"/>
                </a:solidFill>
                <a:latin typeface="Arial"/>
                <a:cs typeface="Arial"/>
              </a:rPr>
              <a:t>were </a:t>
            </a:r>
            <a:r>
              <a:rPr sz="1200" spc="55" dirty="0">
                <a:solidFill>
                  <a:srgbClr val="7F7F7F"/>
                </a:solidFill>
                <a:latin typeface="Arial"/>
                <a:cs typeface="Arial"/>
              </a:rPr>
              <a:t>born </a:t>
            </a:r>
            <a:r>
              <a:rPr sz="1200" spc="190" dirty="0">
                <a:solidFill>
                  <a:srgbClr val="7F7F7F"/>
                </a:solidFill>
                <a:latin typeface="Arial"/>
                <a:cs typeface="Arial"/>
              </a:rPr>
              <a:t>in 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sz="1200" spc="80" dirty="0">
                <a:solidFill>
                  <a:srgbClr val="7F7F7F"/>
                </a:solidFill>
                <a:latin typeface="Arial"/>
                <a:cs typeface="Arial"/>
              </a:rPr>
              <a:t>place</a:t>
            </a:r>
            <a:r>
              <a:rPr sz="1200" spc="-1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250" dirty="0">
                <a:solidFill>
                  <a:srgbClr val="7F7F7F"/>
                </a:solidFill>
                <a:latin typeface="Arial"/>
                <a:cs typeface="Arial"/>
              </a:rPr>
              <a:t>‘p’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b="1" spc="-215" dirty="0">
                <a:solidFill>
                  <a:srgbClr val="1B5078"/>
                </a:solidFill>
                <a:latin typeface="Arial"/>
                <a:cs typeface="Arial"/>
              </a:rPr>
              <a:t>MATCH </a:t>
            </a:r>
            <a:r>
              <a:rPr sz="1200" b="1" spc="-165" dirty="0">
                <a:solidFill>
                  <a:srgbClr val="1B5078"/>
                </a:solidFill>
                <a:latin typeface="Arial"/>
                <a:cs typeface="Arial"/>
              </a:rPr>
              <a:t>SHORTEST</a:t>
            </a:r>
            <a:r>
              <a:rPr sz="1200" b="1" spc="-60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1B5078"/>
                </a:solidFill>
                <a:latin typeface="Arial"/>
                <a:cs typeface="Arial"/>
              </a:rPr>
              <a:t>(a)-[:BORN_IN|MOVED_TO*]-&gt;(p)&lt;-[:BORN_IN|MOVED_TO*]-&gt;(b)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60"/>
              </a:lnSpc>
            </a:pPr>
            <a:r>
              <a:rPr sz="1200" spc="210" dirty="0">
                <a:solidFill>
                  <a:srgbClr val="7F7F7F"/>
                </a:solidFill>
                <a:latin typeface="Arial"/>
                <a:cs typeface="Arial"/>
              </a:rPr>
              <a:t>//that </a:t>
            </a:r>
            <a:r>
              <a:rPr sz="1200" spc="220" dirty="0">
                <a:solidFill>
                  <a:srgbClr val="7F7F7F"/>
                </a:solidFill>
                <a:latin typeface="Arial"/>
                <a:cs typeface="Arial"/>
              </a:rPr>
              <a:t>is </a:t>
            </a:r>
            <a:r>
              <a:rPr sz="1200" spc="100" dirty="0">
                <a:solidFill>
                  <a:srgbClr val="7F7F7F"/>
                </a:solidFill>
                <a:latin typeface="Arial"/>
                <a:cs typeface="Arial"/>
              </a:rPr>
              <a:t>located </a:t>
            </a:r>
            <a:r>
              <a:rPr sz="1200" spc="190" dirty="0">
                <a:solidFill>
                  <a:srgbClr val="7F7F7F"/>
                </a:solidFill>
                <a:latin typeface="Arial"/>
                <a:cs typeface="Arial"/>
              </a:rPr>
              <a:t>in </a:t>
            </a:r>
            <a:r>
              <a:rPr sz="1200" spc="-10" dirty="0">
                <a:solidFill>
                  <a:srgbClr val="7F7F7F"/>
                </a:solidFill>
                <a:latin typeface="Arial"/>
                <a:cs typeface="Arial"/>
              </a:rPr>
              <a:t>a </a:t>
            </a:r>
            <a:r>
              <a:rPr sz="1200" spc="204" dirty="0">
                <a:solidFill>
                  <a:srgbClr val="7F7F7F"/>
                </a:solidFill>
                <a:latin typeface="Arial"/>
                <a:cs typeface="Arial"/>
              </a:rPr>
              <a:t>city</a:t>
            </a:r>
            <a:r>
              <a:rPr sz="1200" spc="4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275" dirty="0">
                <a:solidFill>
                  <a:srgbClr val="7F7F7F"/>
                </a:solidFill>
                <a:latin typeface="Arial"/>
                <a:cs typeface="Arial"/>
              </a:rPr>
              <a:t>‘c’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60"/>
              </a:lnSpc>
            </a:pPr>
            <a:r>
              <a:rPr sz="1200" b="1" spc="-215" dirty="0">
                <a:solidFill>
                  <a:srgbClr val="1B5078"/>
                </a:solidFill>
                <a:latin typeface="Arial"/>
                <a:cs typeface="Arial"/>
              </a:rPr>
              <a:t>MATCH</a:t>
            </a:r>
            <a:r>
              <a:rPr sz="1200" b="1" spc="-150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85" dirty="0">
                <a:solidFill>
                  <a:srgbClr val="1B5078"/>
                </a:solidFill>
                <a:latin typeface="Arial"/>
                <a:cs typeface="Arial"/>
              </a:rPr>
              <a:t>(p)-[:LOCATED_IN]-&gt;(c:City)</a:t>
            </a:r>
            <a:endParaRPr sz="120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355"/>
              </a:lnSpc>
            </a:pPr>
            <a:r>
              <a:rPr sz="1200" spc="100" dirty="0">
                <a:solidFill>
                  <a:srgbClr val="7F7F7F"/>
                </a:solidFill>
                <a:latin typeface="Arial"/>
                <a:cs typeface="Arial"/>
              </a:rPr>
              <a:t>//aggregate the </a:t>
            </a:r>
            <a:r>
              <a:rPr sz="1200" spc="-25" dirty="0">
                <a:solidFill>
                  <a:srgbClr val="7F7F7F"/>
                </a:solidFill>
                <a:latin typeface="Arial"/>
                <a:cs typeface="Arial"/>
              </a:rPr>
              <a:t>number </a:t>
            </a:r>
            <a:r>
              <a:rPr sz="1200" spc="155" dirty="0">
                <a:solidFill>
                  <a:srgbClr val="7F7F7F"/>
                </a:solidFill>
                <a:latin typeface="Arial"/>
                <a:cs typeface="Arial"/>
              </a:rPr>
              <a:t>of </a:t>
            </a:r>
            <a:r>
              <a:rPr sz="1200" spc="20" dirty="0">
                <a:solidFill>
                  <a:srgbClr val="7F7F7F"/>
                </a:solidFill>
                <a:latin typeface="Arial"/>
                <a:cs typeface="Arial"/>
              </a:rPr>
              <a:t>such </a:t>
            </a:r>
            <a:r>
              <a:rPr sz="1200" spc="135" dirty="0">
                <a:solidFill>
                  <a:srgbClr val="7F7F7F"/>
                </a:solidFill>
                <a:latin typeface="Arial"/>
                <a:cs typeface="Arial"/>
              </a:rPr>
              <a:t>pairs </a:t>
            </a:r>
            <a:r>
              <a:rPr sz="1200" spc="75" dirty="0">
                <a:solidFill>
                  <a:srgbClr val="7F7F7F"/>
                </a:solidFill>
                <a:latin typeface="Arial"/>
                <a:cs typeface="Arial"/>
              </a:rPr>
              <a:t>per </a:t>
            </a:r>
            <a:r>
              <a:rPr sz="1200" spc="204" dirty="0">
                <a:solidFill>
                  <a:srgbClr val="7F7F7F"/>
                </a:solidFill>
                <a:latin typeface="Arial"/>
                <a:cs typeface="Arial"/>
              </a:rPr>
              <a:t>city </a:t>
            </a:r>
            <a:r>
              <a:rPr sz="1200" spc="-15" dirty="0">
                <a:solidFill>
                  <a:srgbClr val="7F7F7F"/>
                </a:solidFill>
                <a:latin typeface="Arial"/>
                <a:cs typeface="Arial"/>
              </a:rPr>
              <a:t>and age</a:t>
            </a:r>
            <a:r>
              <a:rPr sz="1200" spc="22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spc="40" dirty="0">
                <a:solidFill>
                  <a:srgbClr val="7F7F7F"/>
                </a:solidFill>
                <a:latin typeface="Arial"/>
                <a:cs typeface="Arial"/>
              </a:rPr>
              <a:t>group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75"/>
              </a:lnSpc>
            </a:pPr>
            <a:r>
              <a:rPr sz="1200" b="1" spc="-180" dirty="0">
                <a:solidFill>
                  <a:srgbClr val="1B5078"/>
                </a:solidFill>
                <a:latin typeface="Arial"/>
                <a:cs typeface="Arial"/>
              </a:rPr>
              <a:t>RETURN </a:t>
            </a:r>
            <a:r>
              <a:rPr sz="1200" spc="55" dirty="0">
                <a:solidFill>
                  <a:srgbClr val="1B5078"/>
                </a:solidFill>
                <a:latin typeface="Arial"/>
                <a:cs typeface="Arial"/>
              </a:rPr>
              <a:t>a.age </a:t>
            </a:r>
            <a:r>
              <a:rPr sz="1200" b="1" spc="-180" dirty="0">
                <a:solidFill>
                  <a:srgbClr val="1B5078"/>
                </a:solidFill>
                <a:latin typeface="Arial"/>
                <a:cs typeface="Arial"/>
              </a:rPr>
              <a:t>AS </a:t>
            </a:r>
            <a:r>
              <a:rPr sz="1200" spc="70" dirty="0">
                <a:solidFill>
                  <a:srgbClr val="1B5078"/>
                </a:solidFill>
                <a:latin typeface="Arial"/>
                <a:cs typeface="Arial"/>
              </a:rPr>
              <a:t>age, </a:t>
            </a:r>
            <a:r>
              <a:rPr sz="1200" spc="-5" dirty="0">
                <a:solidFill>
                  <a:srgbClr val="1B5078"/>
                </a:solidFill>
                <a:latin typeface="Arial"/>
                <a:cs typeface="Arial"/>
              </a:rPr>
              <a:t>c.name </a:t>
            </a:r>
            <a:r>
              <a:rPr sz="1200" b="1" spc="-180" dirty="0">
                <a:solidFill>
                  <a:srgbClr val="1B5078"/>
                </a:solidFill>
                <a:latin typeface="Arial"/>
                <a:cs typeface="Arial"/>
              </a:rPr>
              <a:t>AS </a:t>
            </a:r>
            <a:r>
              <a:rPr sz="1200" spc="225" dirty="0">
                <a:solidFill>
                  <a:srgbClr val="1B5078"/>
                </a:solidFill>
                <a:latin typeface="Arial"/>
                <a:cs typeface="Arial"/>
              </a:rPr>
              <a:t>city, </a:t>
            </a:r>
            <a:r>
              <a:rPr sz="1200" spc="130" dirty="0">
                <a:solidFill>
                  <a:srgbClr val="1B5078"/>
                </a:solidFill>
                <a:latin typeface="Arial"/>
                <a:cs typeface="Arial"/>
              </a:rPr>
              <a:t>count(*) </a:t>
            </a:r>
            <a:r>
              <a:rPr sz="1200" b="1" spc="-180" dirty="0">
                <a:solidFill>
                  <a:srgbClr val="1B5078"/>
                </a:solidFill>
                <a:latin typeface="Arial"/>
                <a:cs typeface="Arial"/>
              </a:rPr>
              <a:t>AS</a:t>
            </a:r>
            <a:r>
              <a:rPr sz="1200" b="1" spc="-80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1B5078"/>
                </a:solidFill>
                <a:latin typeface="Arial"/>
                <a:cs typeface="Arial"/>
              </a:rPr>
              <a:t>num_pairs</a:t>
            </a:r>
            <a:endParaRPr sz="1200">
              <a:latin typeface="Arial"/>
              <a:cs typeface="Arial"/>
            </a:endParaRPr>
          </a:p>
          <a:p>
            <a:pPr marL="263525">
              <a:lnSpc>
                <a:spcPts val="1355"/>
              </a:lnSpc>
            </a:pPr>
            <a:r>
              <a:rPr sz="1200" b="1" spc="-225" dirty="0">
                <a:solidFill>
                  <a:srgbClr val="1B5078"/>
                </a:solidFill>
                <a:latin typeface="Arial"/>
                <a:cs typeface="Arial"/>
              </a:rPr>
              <a:t>GROUP </a:t>
            </a:r>
            <a:r>
              <a:rPr sz="1200" b="1" spc="-180" dirty="0">
                <a:solidFill>
                  <a:srgbClr val="1B5078"/>
                </a:solidFill>
                <a:latin typeface="Arial"/>
                <a:cs typeface="Arial"/>
              </a:rPr>
              <a:t>BY</a:t>
            </a:r>
            <a:r>
              <a:rPr sz="1200" b="1" spc="-125" dirty="0">
                <a:solidFill>
                  <a:srgbClr val="1B5078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1B5078"/>
                </a:solidFill>
                <a:latin typeface="Arial"/>
                <a:cs typeface="Arial"/>
              </a:rPr>
              <a:t>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225" y="260648"/>
            <a:ext cx="397637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0" dirty="0"/>
              <a:t>Example </a:t>
            </a:r>
            <a:r>
              <a:rPr spc="-395" dirty="0"/>
              <a:t>GQL</a:t>
            </a:r>
            <a:r>
              <a:rPr spc="-500" dirty="0"/>
              <a:t> </a:t>
            </a:r>
            <a:r>
              <a:rPr lang="de-DE" spc="-500" dirty="0"/>
              <a:t> </a:t>
            </a:r>
            <a:r>
              <a:rPr lang="de-DE" spc="-105" dirty="0"/>
              <a:t>Q</a:t>
            </a:r>
            <a:r>
              <a:rPr spc="-105" dirty="0" err="1"/>
              <a:t>uery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679975" y="2277951"/>
            <a:ext cx="1960880" cy="631825"/>
          </a:xfrm>
          <a:custGeom>
            <a:avLst/>
            <a:gdLst/>
            <a:ahLst/>
            <a:cxnLst/>
            <a:rect l="l" t="t" r="r" b="b"/>
            <a:pathLst>
              <a:path w="1960879" h="631825">
                <a:moveTo>
                  <a:pt x="1855497" y="631799"/>
                </a:moveTo>
                <a:lnTo>
                  <a:pt x="105302" y="631799"/>
                </a:lnTo>
                <a:lnTo>
                  <a:pt x="64313" y="623524"/>
                </a:lnTo>
                <a:lnTo>
                  <a:pt x="30842" y="600957"/>
                </a:lnTo>
                <a:lnTo>
                  <a:pt x="8275" y="567486"/>
                </a:lnTo>
                <a:lnTo>
                  <a:pt x="0" y="526497"/>
                </a:lnTo>
                <a:lnTo>
                  <a:pt x="0" y="105302"/>
                </a:lnTo>
                <a:lnTo>
                  <a:pt x="8275" y="64313"/>
                </a:lnTo>
                <a:lnTo>
                  <a:pt x="30842" y="30842"/>
                </a:lnTo>
                <a:lnTo>
                  <a:pt x="64313" y="8275"/>
                </a:lnTo>
                <a:lnTo>
                  <a:pt x="105302" y="0"/>
                </a:lnTo>
                <a:lnTo>
                  <a:pt x="1855497" y="0"/>
                </a:lnTo>
                <a:lnTo>
                  <a:pt x="1895795" y="8015"/>
                </a:lnTo>
                <a:lnTo>
                  <a:pt x="1929957" y="30842"/>
                </a:lnTo>
                <a:lnTo>
                  <a:pt x="1952784" y="65004"/>
                </a:lnTo>
                <a:lnTo>
                  <a:pt x="1960799" y="105302"/>
                </a:lnTo>
                <a:lnTo>
                  <a:pt x="1960799" y="526497"/>
                </a:lnTo>
                <a:lnTo>
                  <a:pt x="1952524" y="567486"/>
                </a:lnTo>
                <a:lnTo>
                  <a:pt x="1929957" y="600957"/>
                </a:lnTo>
                <a:lnTo>
                  <a:pt x="1896486" y="623524"/>
                </a:lnTo>
                <a:lnTo>
                  <a:pt x="1855497" y="6317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9975" y="2277951"/>
            <a:ext cx="1960880" cy="631825"/>
          </a:xfrm>
          <a:custGeom>
            <a:avLst/>
            <a:gdLst/>
            <a:ahLst/>
            <a:cxnLst/>
            <a:rect l="l" t="t" r="r" b="b"/>
            <a:pathLst>
              <a:path w="1960879" h="631825">
                <a:moveTo>
                  <a:pt x="0" y="105302"/>
                </a:moveTo>
                <a:lnTo>
                  <a:pt x="8275" y="64313"/>
                </a:lnTo>
                <a:lnTo>
                  <a:pt x="30842" y="30842"/>
                </a:lnTo>
                <a:lnTo>
                  <a:pt x="64313" y="8275"/>
                </a:lnTo>
                <a:lnTo>
                  <a:pt x="105302" y="0"/>
                </a:lnTo>
                <a:lnTo>
                  <a:pt x="1855497" y="0"/>
                </a:lnTo>
                <a:lnTo>
                  <a:pt x="1895795" y="8015"/>
                </a:lnTo>
                <a:lnTo>
                  <a:pt x="1929957" y="30842"/>
                </a:lnTo>
                <a:lnTo>
                  <a:pt x="1952784" y="65004"/>
                </a:lnTo>
                <a:lnTo>
                  <a:pt x="1960799" y="105302"/>
                </a:lnTo>
                <a:lnTo>
                  <a:pt x="1960799" y="526497"/>
                </a:lnTo>
                <a:lnTo>
                  <a:pt x="1952524" y="567486"/>
                </a:lnTo>
                <a:lnTo>
                  <a:pt x="1929957" y="600957"/>
                </a:lnTo>
                <a:lnTo>
                  <a:pt x="1896486" y="623524"/>
                </a:lnTo>
                <a:lnTo>
                  <a:pt x="1855497" y="631799"/>
                </a:lnTo>
                <a:lnTo>
                  <a:pt x="105302" y="631799"/>
                </a:lnTo>
                <a:lnTo>
                  <a:pt x="64313" y="623524"/>
                </a:lnTo>
                <a:lnTo>
                  <a:pt x="30842" y="600957"/>
                </a:lnTo>
                <a:lnTo>
                  <a:pt x="8275" y="567486"/>
                </a:lnTo>
                <a:lnTo>
                  <a:pt x="0" y="526497"/>
                </a:lnTo>
                <a:lnTo>
                  <a:pt x="0" y="10530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83842" y="2469262"/>
            <a:ext cx="17494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Illustrative </a:t>
            </a:r>
            <a:r>
              <a:rPr sz="1400" spc="-40" dirty="0">
                <a:latin typeface="Arial"/>
                <a:cs typeface="Arial"/>
              </a:rPr>
              <a:t>syntax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only!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3DDA80-389B-5C45-ABC5-DA30493D2CA7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FE1A432-2CAE-C84F-9DDA-F3F2C949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5F0E58EB-BE85-F941-8C68-BC507A693B2A}"/>
              </a:ext>
            </a:extLst>
          </p:cNvPr>
          <p:cNvSpPr/>
          <p:nvPr/>
        </p:nvSpPr>
        <p:spPr>
          <a:xfrm>
            <a:off x="6444208" y="4077072"/>
            <a:ext cx="2376264" cy="1512168"/>
          </a:xfrm>
          <a:prstGeom prst="cloudCallout">
            <a:avLst>
              <a:gd name="adj1" fmla="val -54733"/>
              <a:gd name="adj2" fmla="val -418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ysClr val="windowText" lastClr="000000"/>
                </a:solidFill>
              </a:rPr>
              <a:t>Regular path</a:t>
            </a:r>
            <a:br>
              <a:rPr lang="en-DE" dirty="0">
                <a:solidFill>
                  <a:sysClr val="windowText" lastClr="000000"/>
                </a:solidFill>
              </a:rPr>
            </a:br>
            <a:r>
              <a:rPr lang="en-DE" dirty="0">
                <a:solidFill>
                  <a:sysClr val="windowText" lastClr="000000"/>
                </a:solidFill>
              </a:rPr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144828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2054925"/>
            <a:ext cx="523430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spc="-105" dirty="0">
                <a:solidFill>
                  <a:srgbClr val="595959"/>
                </a:solidFill>
                <a:latin typeface="Arial"/>
                <a:cs typeface="Arial"/>
              </a:rPr>
              <a:t>Regular </a:t>
            </a:r>
            <a:r>
              <a:rPr sz="2500" spc="-5" dirty="0">
                <a:solidFill>
                  <a:srgbClr val="595959"/>
                </a:solidFill>
                <a:latin typeface="Arial"/>
                <a:cs typeface="Arial"/>
              </a:rPr>
              <a:t>path </a:t>
            </a:r>
            <a:r>
              <a:rPr sz="2500" spc="-65" dirty="0">
                <a:solidFill>
                  <a:srgbClr val="595959"/>
                </a:solidFill>
                <a:latin typeface="Arial"/>
                <a:cs typeface="Arial"/>
              </a:rPr>
              <a:t>queries</a:t>
            </a:r>
            <a:r>
              <a:rPr sz="2500" spc="-4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500" spc="-215" dirty="0">
                <a:solidFill>
                  <a:srgbClr val="595959"/>
                </a:solidFill>
                <a:latin typeface="Arial"/>
                <a:cs typeface="Arial"/>
              </a:rPr>
              <a:t>(RPQs)</a:t>
            </a:r>
            <a:endParaRPr sz="2500">
              <a:latin typeface="Arial"/>
              <a:cs typeface="Arial"/>
            </a:endParaRPr>
          </a:p>
          <a:p>
            <a:pPr marL="12700">
              <a:spcBef>
                <a:spcPts val="2060"/>
              </a:spcBef>
              <a:tabLst>
                <a:tab pos="471805" algn="l"/>
                <a:tab pos="5067300" algn="l"/>
              </a:tabLst>
            </a:pPr>
            <a:r>
              <a:rPr sz="2200" spc="235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200" spc="1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200" spc="285" dirty="0">
                <a:solidFill>
                  <a:srgbClr val="0000FF"/>
                </a:solidFill>
                <a:latin typeface="Arial"/>
                <a:cs typeface="Arial"/>
              </a:rPr>
              <a:t>(likes.hates)*(eats|drinks)+</a:t>
            </a:r>
            <a:r>
              <a:rPr sz="2200" spc="19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2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200" spc="-26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489" y="260648"/>
            <a:ext cx="4130511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40" dirty="0"/>
              <a:t>Complex </a:t>
            </a:r>
            <a:r>
              <a:rPr spc="-40" dirty="0"/>
              <a:t>path</a:t>
            </a:r>
            <a:r>
              <a:rPr spc="-340" dirty="0"/>
              <a:t> </a:t>
            </a:r>
            <a:r>
              <a:rPr spc="-55" dirty="0"/>
              <a:t>patterns</a:t>
            </a:r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969299" y="3935049"/>
            <a:ext cx="2146300" cy="1922780"/>
          </a:xfrm>
          <a:custGeom>
            <a:avLst/>
            <a:gdLst/>
            <a:ahLst/>
            <a:cxnLst/>
            <a:rect l="l" t="t" r="r" b="b"/>
            <a:pathLst>
              <a:path w="2146300" h="1922779">
                <a:moveTo>
                  <a:pt x="1825743" y="1922699"/>
                </a:moveTo>
                <a:lnTo>
                  <a:pt x="320456" y="1922699"/>
                </a:lnTo>
                <a:lnTo>
                  <a:pt x="273101" y="1919225"/>
                </a:lnTo>
                <a:lnTo>
                  <a:pt x="227904" y="1909132"/>
                </a:lnTo>
                <a:lnTo>
                  <a:pt x="185359" y="1892915"/>
                </a:lnTo>
                <a:lnTo>
                  <a:pt x="145964" y="1871072"/>
                </a:lnTo>
                <a:lnTo>
                  <a:pt x="110213" y="1844097"/>
                </a:lnTo>
                <a:lnTo>
                  <a:pt x="78602" y="1812486"/>
                </a:lnTo>
                <a:lnTo>
                  <a:pt x="51627" y="1776735"/>
                </a:lnTo>
                <a:lnTo>
                  <a:pt x="29783" y="1737340"/>
                </a:lnTo>
                <a:lnTo>
                  <a:pt x="13567" y="1694795"/>
                </a:lnTo>
                <a:lnTo>
                  <a:pt x="3474" y="1649598"/>
                </a:lnTo>
                <a:lnTo>
                  <a:pt x="0" y="1602243"/>
                </a:lnTo>
                <a:lnTo>
                  <a:pt x="0" y="320456"/>
                </a:lnTo>
                <a:lnTo>
                  <a:pt x="3474" y="273101"/>
                </a:lnTo>
                <a:lnTo>
                  <a:pt x="13567" y="227904"/>
                </a:lnTo>
                <a:lnTo>
                  <a:pt x="29783" y="185360"/>
                </a:lnTo>
                <a:lnTo>
                  <a:pt x="51627" y="145964"/>
                </a:lnTo>
                <a:lnTo>
                  <a:pt x="78602" y="110213"/>
                </a:lnTo>
                <a:lnTo>
                  <a:pt x="110213" y="78602"/>
                </a:lnTo>
                <a:lnTo>
                  <a:pt x="145964" y="51627"/>
                </a:lnTo>
                <a:lnTo>
                  <a:pt x="185359" y="29784"/>
                </a:lnTo>
                <a:lnTo>
                  <a:pt x="227904" y="13567"/>
                </a:lnTo>
                <a:lnTo>
                  <a:pt x="273101" y="3474"/>
                </a:lnTo>
                <a:lnTo>
                  <a:pt x="320456" y="0"/>
                </a:lnTo>
                <a:lnTo>
                  <a:pt x="1825743" y="0"/>
                </a:lnTo>
                <a:lnTo>
                  <a:pt x="1876176" y="3992"/>
                </a:lnTo>
                <a:lnTo>
                  <a:pt x="1924913" y="15730"/>
                </a:lnTo>
                <a:lnTo>
                  <a:pt x="1971093" y="34858"/>
                </a:lnTo>
                <a:lnTo>
                  <a:pt x="2013855" y="61020"/>
                </a:lnTo>
                <a:lnTo>
                  <a:pt x="2052340" y="93859"/>
                </a:lnTo>
                <a:lnTo>
                  <a:pt x="2085179" y="132343"/>
                </a:lnTo>
                <a:lnTo>
                  <a:pt x="2111340" y="175106"/>
                </a:lnTo>
                <a:lnTo>
                  <a:pt x="2130469" y="221286"/>
                </a:lnTo>
                <a:lnTo>
                  <a:pt x="2142207" y="270023"/>
                </a:lnTo>
                <a:lnTo>
                  <a:pt x="2146199" y="320456"/>
                </a:lnTo>
                <a:lnTo>
                  <a:pt x="2146199" y="1602243"/>
                </a:lnTo>
                <a:lnTo>
                  <a:pt x="2142725" y="1649598"/>
                </a:lnTo>
                <a:lnTo>
                  <a:pt x="2132632" y="1694795"/>
                </a:lnTo>
                <a:lnTo>
                  <a:pt x="2116415" y="1737340"/>
                </a:lnTo>
                <a:lnTo>
                  <a:pt x="2094572" y="1776735"/>
                </a:lnTo>
                <a:lnTo>
                  <a:pt x="2067597" y="1812486"/>
                </a:lnTo>
                <a:lnTo>
                  <a:pt x="2035986" y="1844097"/>
                </a:lnTo>
                <a:lnTo>
                  <a:pt x="2000235" y="1871072"/>
                </a:lnTo>
                <a:lnTo>
                  <a:pt x="1960839" y="1892915"/>
                </a:lnTo>
                <a:lnTo>
                  <a:pt x="1918295" y="1909132"/>
                </a:lnTo>
                <a:lnTo>
                  <a:pt x="1873098" y="1919225"/>
                </a:lnTo>
                <a:lnTo>
                  <a:pt x="1825743" y="19226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9299" y="3935049"/>
            <a:ext cx="2146300" cy="1922780"/>
          </a:xfrm>
          <a:custGeom>
            <a:avLst/>
            <a:gdLst/>
            <a:ahLst/>
            <a:cxnLst/>
            <a:rect l="l" t="t" r="r" b="b"/>
            <a:pathLst>
              <a:path w="2146300" h="1922779">
                <a:moveTo>
                  <a:pt x="0" y="320456"/>
                </a:moveTo>
                <a:lnTo>
                  <a:pt x="3474" y="273101"/>
                </a:lnTo>
                <a:lnTo>
                  <a:pt x="13567" y="227904"/>
                </a:lnTo>
                <a:lnTo>
                  <a:pt x="29783" y="185360"/>
                </a:lnTo>
                <a:lnTo>
                  <a:pt x="51627" y="145964"/>
                </a:lnTo>
                <a:lnTo>
                  <a:pt x="78602" y="110213"/>
                </a:lnTo>
                <a:lnTo>
                  <a:pt x="110213" y="78602"/>
                </a:lnTo>
                <a:lnTo>
                  <a:pt x="145964" y="51627"/>
                </a:lnTo>
                <a:lnTo>
                  <a:pt x="185359" y="29784"/>
                </a:lnTo>
                <a:lnTo>
                  <a:pt x="227904" y="13567"/>
                </a:lnTo>
                <a:lnTo>
                  <a:pt x="273101" y="3474"/>
                </a:lnTo>
                <a:lnTo>
                  <a:pt x="320456" y="0"/>
                </a:lnTo>
                <a:lnTo>
                  <a:pt x="1825743" y="0"/>
                </a:lnTo>
                <a:lnTo>
                  <a:pt x="1876176" y="3992"/>
                </a:lnTo>
                <a:lnTo>
                  <a:pt x="1924913" y="15730"/>
                </a:lnTo>
                <a:lnTo>
                  <a:pt x="1971093" y="34858"/>
                </a:lnTo>
                <a:lnTo>
                  <a:pt x="2013856" y="61020"/>
                </a:lnTo>
                <a:lnTo>
                  <a:pt x="2052340" y="93859"/>
                </a:lnTo>
                <a:lnTo>
                  <a:pt x="2085179" y="132343"/>
                </a:lnTo>
                <a:lnTo>
                  <a:pt x="2111340" y="175106"/>
                </a:lnTo>
                <a:lnTo>
                  <a:pt x="2130469" y="221286"/>
                </a:lnTo>
                <a:lnTo>
                  <a:pt x="2142207" y="270023"/>
                </a:lnTo>
                <a:lnTo>
                  <a:pt x="2146199" y="320456"/>
                </a:lnTo>
                <a:lnTo>
                  <a:pt x="2146199" y="1602243"/>
                </a:lnTo>
                <a:lnTo>
                  <a:pt x="2142725" y="1649598"/>
                </a:lnTo>
                <a:lnTo>
                  <a:pt x="2132632" y="1694795"/>
                </a:lnTo>
                <a:lnTo>
                  <a:pt x="2116415" y="1737340"/>
                </a:lnTo>
                <a:lnTo>
                  <a:pt x="2094572" y="1776735"/>
                </a:lnTo>
                <a:lnTo>
                  <a:pt x="2067597" y="1812486"/>
                </a:lnTo>
                <a:lnTo>
                  <a:pt x="2035986" y="1844097"/>
                </a:lnTo>
                <a:lnTo>
                  <a:pt x="2000235" y="1871072"/>
                </a:lnTo>
                <a:lnTo>
                  <a:pt x="1960839" y="1892916"/>
                </a:lnTo>
                <a:lnTo>
                  <a:pt x="1918295" y="1909132"/>
                </a:lnTo>
                <a:lnTo>
                  <a:pt x="1873098" y="1919225"/>
                </a:lnTo>
                <a:lnTo>
                  <a:pt x="1825743" y="1922699"/>
                </a:lnTo>
                <a:lnTo>
                  <a:pt x="320456" y="1922699"/>
                </a:lnTo>
                <a:lnTo>
                  <a:pt x="273101" y="1919225"/>
                </a:lnTo>
                <a:lnTo>
                  <a:pt x="227904" y="1909132"/>
                </a:lnTo>
                <a:lnTo>
                  <a:pt x="185359" y="1892916"/>
                </a:lnTo>
                <a:lnTo>
                  <a:pt x="145964" y="1871072"/>
                </a:lnTo>
                <a:lnTo>
                  <a:pt x="110213" y="1844097"/>
                </a:lnTo>
                <a:lnTo>
                  <a:pt x="78602" y="1812486"/>
                </a:lnTo>
                <a:lnTo>
                  <a:pt x="51627" y="1776735"/>
                </a:lnTo>
                <a:lnTo>
                  <a:pt x="29783" y="1737340"/>
                </a:lnTo>
                <a:lnTo>
                  <a:pt x="13567" y="1694795"/>
                </a:lnTo>
                <a:lnTo>
                  <a:pt x="3474" y="1649598"/>
                </a:lnTo>
                <a:lnTo>
                  <a:pt x="0" y="1602243"/>
                </a:lnTo>
                <a:lnTo>
                  <a:pt x="0" y="320456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0925" y="3250376"/>
            <a:ext cx="835914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pc="-50" dirty="0">
                <a:solidFill>
                  <a:srgbClr val="595959"/>
                </a:solidFill>
                <a:latin typeface="Arial"/>
                <a:cs typeface="Arial"/>
              </a:rPr>
              <a:t>Find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95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595959"/>
                </a:solidFill>
                <a:latin typeface="Arial"/>
                <a:cs typeface="Arial"/>
              </a:rPr>
              <a:t>path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5" dirty="0">
                <a:solidFill>
                  <a:srgbClr val="595959"/>
                </a:solidFill>
                <a:latin typeface="Arial"/>
                <a:cs typeface="Arial"/>
              </a:rPr>
              <a:t>whose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80" dirty="0">
                <a:solidFill>
                  <a:srgbClr val="595959"/>
                </a:solidFill>
                <a:latin typeface="Arial"/>
                <a:cs typeface="Arial"/>
              </a:rPr>
              <a:t>edge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labels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595959"/>
                </a:solidFill>
                <a:latin typeface="Arial"/>
                <a:cs typeface="Arial"/>
              </a:rPr>
              <a:t>conform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srgbClr val="595959"/>
                </a:solidFill>
                <a:latin typeface="Arial"/>
                <a:cs typeface="Arial"/>
              </a:rPr>
              <a:t>regular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expression,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starting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node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80" dirty="0">
                <a:solidFill>
                  <a:srgbClr val="595959"/>
                </a:solidFill>
                <a:latin typeface="Arial"/>
                <a:cs typeface="Arial"/>
              </a:rPr>
              <a:t>X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and  </a:t>
            </a:r>
            <a:r>
              <a:rPr spc="-35" dirty="0">
                <a:solidFill>
                  <a:srgbClr val="595959"/>
                </a:solidFill>
                <a:latin typeface="Arial"/>
                <a:cs typeface="Arial"/>
              </a:rPr>
              <a:t>ending </a:t>
            </a:r>
            <a:r>
              <a:rPr spc="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pc="-3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node </a:t>
            </a:r>
            <a:r>
              <a:rPr spc="-345" dirty="0">
                <a:solidFill>
                  <a:srgbClr val="595959"/>
                </a:solidFill>
                <a:latin typeface="Arial"/>
                <a:cs typeface="Arial"/>
              </a:rPr>
              <a:t>Y</a:t>
            </a:r>
            <a:endParaRPr dirty="0">
              <a:latin typeface="Arial"/>
              <a:cs typeface="Arial"/>
            </a:endParaRPr>
          </a:p>
          <a:p>
            <a:pPr marL="469900">
              <a:lnSpc>
                <a:spcPts val="1675"/>
              </a:lnSpc>
              <a:spcBef>
                <a:spcPts val="330"/>
              </a:spcBef>
            </a:pPr>
            <a:r>
              <a:rPr sz="1400" spc="-130" dirty="0">
                <a:solidFill>
                  <a:srgbClr val="595959"/>
                </a:solidFill>
                <a:latin typeface="Arial"/>
                <a:cs typeface="Arial"/>
              </a:rPr>
              <a:t>(X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400" spc="-270" dirty="0">
                <a:solidFill>
                  <a:srgbClr val="595959"/>
                </a:solidFill>
                <a:latin typeface="Arial"/>
                <a:cs typeface="Arial"/>
              </a:rPr>
              <a:t>Y </a:t>
            </a:r>
            <a:r>
              <a:rPr sz="1400" spc="-50" dirty="0">
                <a:solidFill>
                  <a:srgbClr val="595959"/>
                </a:solidFill>
                <a:latin typeface="Arial"/>
                <a:cs typeface="Arial"/>
              </a:rPr>
              <a:t>are 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node</a:t>
            </a:r>
            <a:r>
              <a:rPr sz="1400" spc="-1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bindings)</a:t>
            </a:r>
            <a:endParaRPr sz="1400" dirty="0">
              <a:latin typeface="Arial"/>
              <a:cs typeface="Arial"/>
            </a:endParaRPr>
          </a:p>
          <a:p>
            <a:pPr marR="734695" algn="r">
              <a:lnSpc>
                <a:spcPts val="1914"/>
              </a:lnSpc>
            </a:pPr>
            <a:r>
              <a:rPr sz="1600" spc="-30" dirty="0">
                <a:latin typeface="Arial"/>
                <a:cs typeface="Arial"/>
              </a:rPr>
              <a:t>Plenty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research </a:t>
            </a:r>
            <a:r>
              <a:rPr sz="1600" spc="10" dirty="0">
                <a:latin typeface="Arial"/>
                <a:cs typeface="Arial"/>
              </a:rPr>
              <a:t>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36184" y="4380271"/>
            <a:ext cx="1740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this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area </a:t>
            </a:r>
            <a:r>
              <a:rPr sz="1600" spc="-55" dirty="0">
                <a:latin typeface="Arial"/>
                <a:cs typeface="Arial"/>
              </a:rPr>
              <a:t>since </a:t>
            </a:r>
            <a:r>
              <a:rPr sz="1600" spc="-75" dirty="0">
                <a:latin typeface="Arial"/>
                <a:cs typeface="Arial"/>
              </a:rPr>
              <a:t>1987!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6183" y="4875571"/>
            <a:ext cx="151892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190" dirty="0">
                <a:latin typeface="Arial"/>
                <a:cs typeface="Arial"/>
              </a:rPr>
              <a:t>SPARQL </a:t>
            </a:r>
            <a:r>
              <a:rPr sz="1600" spc="-80" dirty="0">
                <a:latin typeface="Arial"/>
                <a:cs typeface="Arial"/>
              </a:rPr>
              <a:t>1.1 has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1600"/>
              </a:lnSpc>
            </a:pPr>
            <a:r>
              <a:rPr sz="1600" spc="-10" dirty="0">
                <a:latin typeface="Arial"/>
                <a:cs typeface="Arial"/>
              </a:rPr>
              <a:t>support </a:t>
            </a:r>
            <a:r>
              <a:rPr sz="1600" spc="5" dirty="0">
                <a:latin typeface="Arial"/>
                <a:cs typeface="Arial"/>
              </a:rPr>
              <a:t>for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RPQs:  </a:t>
            </a:r>
            <a:r>
              <a:rPr sz="1600" spc="10" dirty="0">
                <a:latin typeface="Arial"/>
                <a:cs typeface="Arial"/>
              </a:rPr>
              <a:t>“property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paths”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7F11A2-B5FE-9B4E-B07E-A124AC4D37EE}"/>
              </a:ext>
            </a:extLst>
          </p:cNvPr>
          <p:cNvSpPr/>
          <p:nvPr/>
        </p:nvSpPr>
        <p:spPr>
          <a:xfrm>
            <a:off x="2961775" y="6019889"/>
            <a:ext cx="33116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428FF"/>
                </a:solidFill>
              </a:rPr>
              <a:t>I. F. Cruz, A. O. Mendelzon, and P. T. Wood</a:t>
            </a:r>
          </a:p>
          <a:p>
            <a:r>
              <a:rPr lang="en-DE" sz="1100" dirty="0">
                <a:solidFill>
                  <a:srgbClr val="0428FF"/>
                </a:solidFill>
              </a:rPr>
              <a:t>A  graphical query language supporting recursion</a:t>
            </a:r>
          </a:p>
          <a:p>
            <a:r>
              <a:rPr lang="en-DE" sz="1100" dirty="0">
                <a:solidFill>
                  <a:srgbClr val="0428FF"/>
                </a:solidFill>
              </a:rPr>
              <a:t>In Proc. ACM SIGMOD, pages 323–330, </a:t>
            </a:r>
            <a:r>
              <a:rPr lang="en-DE" sz="11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80E68-002B-D948-8771-12A5F6D5A9AF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2F8F5EF-A236-9944-840A-D4814072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2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5" y="2029626"/>
            <a:ext cx="374650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35" dirty="0">
                <a:solidFill>
                  <a:srgbClr val="595959"/>
                </a:solidFill>
                <a:latin typeface="Arial"/>
                <a:cs typeface="Arial"/>
              </a:rPr>
              <a:t>Property </a:t>
            </a:r>
            <a:r>
              <a:rPr sz="2200" spc="-50" dirty="0">
                <a:solidFill>
                  <a:srgbClr val="595959"/>
                </a:solidFill>
                <a:latin typeface="Arial"/>
                <a:cs typeface="Arial"/>
              </a:rPr>
              <a:t>graph </a:t>
            </a:r>
            <a:r>
              <a:rPr sz="2200" spc="-25" dirty="0">
                <a:solidFill>
                  <a:srgbClr val="595959"/>
                </a:solidFill>
                <a:latin typeface="Arial"/>
                <a:cs typeface="Arial"/>
              </a:rPr>
              <a:t>data</a:t>
            </a:r>
            <a:r>
              <a:rPr sz="2200" spc="-4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595959"/>
                </a:solidFill>
                <a:latin typeface="Arial"/>
                <a:cs typeface="Arial"/>
              </a:rPr>
              <a:t>model:</a:t>
            </a:r>
            <a:endParaRPr sz="2200">
              <a:latin typeface="Arial"/>
              <a:cs typeface="Arial"/>
            </a:endParaRPr>
          </a:p>
          <a:p>
            <a:pPr marL="469900">
              <a:spcBef>
                <a:spcPts val="1415"/>
              </a:spcBef>
            </a:pPr>
            <a:r>
              <a:rPr i="1" spc="-65" dirty="0">
                <a:solidFill>
                  <a:srgbClr val="595959"/>
                </a:solidFill>
                <a:latin typeface="Arial"/>
                <a:cs typeface="Arial"/>
              </a:rPr>
              <a:t>Properties</a:t>
            </a:r>
            <a:r>
              <a:rPr i="1"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need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595959"/>
                </a:solidFill>
                <a:latin typeface="Arial"/>
                <a:cs typeface="Arial"/>
              </a:rPr>
              <a:t>considered</a:t>
            </a:r>
            <a:endParaRPr>
              <a:latin typeface="Arial"/>
              <a:cs typeface="Arial"/>
            </a:endParaRPr>
          </a:p>
          <a:p>
            <a:pPr marL="469900">
              <a:spcBef>
                <a:spcPts val="1365"/>
              </a:spcBef>
            </a:pPr>
            <a:r>
              <a:rPr i="1" spc="-110" dirty="0">
                <a:solidFill>
                  <a:srgbClr val="595959"/>
                </a:solidFill>
                <a:latin typeface="Arial"/>
                <a:cs typeface="Arial"/>
              </a:rPr>
              <a:t>Node</a:t>
            </a:r>
            <a:r>
              <a:rPr i="1" spc="-1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i="1" spc="-50" dirty="0">
                <a:solidFill>
                  <a:srgbClr val="595959"/>
                </a:solidFill>
                <a:latin typeface="Arial"/>
                <a:cs typeface="Arial"/>
              </a:rPr>
              <a:t>labels</a:t>
            </a:r>
            <a:r>
              <a:rPr i="1"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need</a:t>
            </a:r>
            <a:r>
              <a:rPr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be</a:t>
            </a:r>
            <a:r>
              <a:rPr spc="-1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595959"/>
                </a:solidFill>
                <a:latin typeface="Arial"/>
                <a:cs typeface="Arial"/>
              </a:rPr>
              <a:t>considered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26" y="3880651"/>
            <a:ext cx="61360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spc="-60" dirty="0">
                <a:solidFill>
                  <a:srgbClr val="595959"/>
                </a:solidFill>
                <a:latin typeface="Arial"/>
                <a:cs typeface="Arial"/>
              </a:rPr>
              <a:t>Specifying</a:t>
            </a:r>
            <a:r>
              <a:rPr sz="2200" spc="-1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114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2200" spc="-1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595959"/>
                </a:solidFill>
                <a:latin typeface="Arial"/>
                <a:cs typeface="Arial"/>
              </a:rPr>
              <a:t>cost</a:t>
            </a:r>
            <a:r>
              <a:rPr sz="2200" spc="-1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2200" spc="-1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95959"/>
                </a:solidFill>
                <a:latin typeface="Arial"/>
                <a:cs typeface="Arial"/>
              </a:rPr>
              <a:t>paths</a:t>
            </a:r>
            <a:r>
              <a:rPr sz="2200" spc="-1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595959"/>
                </a:solidFill>
                <a:latin typeface="Arial"/>
                <a:cs typeface="Arial"/>
              </a:rPr>
              <a:t>(ordering</a:t>
            </a:r>
            <a:r>
              <a:rPr sz="2200" spc="-1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2200" spc="-1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595959"/>
                </a:solidFill>
                <a:latin typeface="Arial"/>
                <a:cs typeface="Arial"/>
              </a:rPr>
              <a:t>comparing)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0413" y="260648"/>
            <a:ext cx="8179972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35" dirty="0"/>
              <a:t>Complex</a:t>
            </a:r>
            <a:r>
              <a:rPr spc="-215" dirty="0"/>
              <a:t> </a:t>
            </a:r>
            <a:r>
              <a:rPr spc="-95" dirty="0"/>
              <a:t>paths</a:t>
            </a:r>
            <a:r>
              <a:rPr spc="-215" dirty="0"/>
              <a:t> </a:t>
            </a:r>
            <a:r>
              <a:rPr spc="-55" dirty="0"/>
              <a:t>in</a:t>
            </a:r>
            <a:r>
              <a:rPr spc="-210" dirty="0"/>
              <a:t> </a:t>
            </a:r>
            <a:r>
              <a:rPr spc="-30" dirty="0"/>
              <a:t>the</a:t>
            </a:r>
            <a:r>
              <a:rPr spc="-215" dirty="0"/>
              <a:t> </a:t>
            </a:r>
            <a:r>
              <a:rPr spc="-50" dirty="0"/>
              <a:t>property</a:t>
            </a:r>
            <a:r>
              <a:rPr spc="-210" dirty="0"/>
              <a:t> </a:t>
            </a:r>
            <a:r>
              <a:rPr spc="-95" dirty="0"/>
              <a:t>graph</a:t>
            </a:r>
            <a:r>
              <a:rPr spc="-215" dirty="0"/>
              <a:t> </a:t>
            </a:r>
            <a:r>
              <a:rPr spc="-35" dirty="0"/>
              <a:t>data</a:t>
            </a:r>
            <a:r>
              <a:rPr spc="-215" dirty="0"/>
              <a:t> </a:t>
            </a:r>
            <a:r>
              <a:rPr spc="-85" dirty="0"/>
              <a:t>model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587850" y="1891074"/>
            <a:ext cx="2266315" cy="2082800"/>
          </a:xfrm>
          <a:custGeom>
            <a:avLst/>
            <a:gdLst/>
            <a:ahLst/>
            <a:cxnLst/>
            <a:rect l="l" t="t" r="r" b="b"/>
            <a:pathLst>
              <a:path w="2266315" h="2082800">
                <a:moveTo>
                  <a:pt x="1918792" y="2082599"/>
                </a:moveTo>
                <a:lnTo>
                  <a:pt x="347106" y="2082599"/>
                </a:lnTo>
                <a:lnTo>
                  <a:pt x="300006" y="2079431"/>
                </a:lnTo>
                <a:lnTo>
                  <a:pt x="254832" y="2070200"/>
                </a:lnTo>
                <a:lnTo>
                  <a:pt x="211997" y="2055322"/>
                </a:lnTo>
                <a:lnTo>
                  <a:pt x="171915" y="2035209"/>
                </a:lnTo>
                <a:lnTo>
                  <a:pt x="135000" y="2010275"/>
                </a:lnTo>
                <a:lnTo>
                  <a:pt x="101665" y="1980934"/>
                </a:lnTo>
                <a:lnTo>
                  <a:pt x="72324" y="1947599"/>
                </a:lnTo>
                <a:lnTo>
                  <a:pt x="47390" y="1910684"/>
                </a:lnTo>
                <a:lnTo>
                  <a:pt x="27277" y="1870602"/>
                </a:lnTo>
                <a:lnTo>
                  <a:pt x="12398" y="1827767"/>
                </a:lnTo>
                <a:lnTo>
                  <a:pt x="3168" y="1782593"/>
                </a:lnTo>
                <a:lnTo>
                  <a:pt x="0" y="1735492"/>
                </a:lnTo>
                <a:lnTo>
                  <a:pt x="0" y="347106"/>
                </a:lnTo>
                <a:lnTo>
                  <a:pt x="3168" y="300006"/>
                </a:lnTo>
                <a:lnTo>
                  <a:pt x="12398" y="254832"/>
                </a:lnTo>
                <a:lnTo>
                  <a:pt x="27277" y="211997"/>
                </a:lnTo>
                <a:lnTo>
                  <a:pt x="47390" y="171915"/>
                </a:lnTo>
                <a:lnTo>
                  <a:pt x="72324" y="135000"/>
                </a:lnTo>
                <a:lnTo>
                  <a:pt x="101665" y="101665"/>
                </a:lnTo>
                <a:lnTo>
                  <a:pt x="135000" y="72324"/>
                </a:lnTo>
                <a:lnTo>
                  <a:pt x="171915" y="47390"/>
                </a:lnTo>
                <a:lnTo>
                  <a:pt x="211997" y="27277"/>
                </a:lnTo>
                <a:lnTo>
                  <a:pt x="254832" y="12398"/>
                </a:lnTo>
                <a:lnTo>
                  <a:pt x="300006" y="3168"/>
                </a:lnTo>
                <a:lnTo>
                  <a:pt x="347106" y="0"/>
                </a:lnTo>
                <a:lnTo>
                  <a:pt x="1918792" y="0"/>
                </a:lnTo>
                <a:lnTo>
                  <a:pt x="1964418" y="3010"/>
                </a:lnTo>
                <a:lnTo>
                  <a:pt x="2008875" y="11892"/>
                </a:lnTo>
                <a:lnTo>
                  <a:pt x="2051625" y="26421"/>
                </a:lnTo>
                <a:lnTo>
                  <a:pt x="2092128" y="46376"/>
                </a:lnTo>
                <a:lnTo>
                  <a:pt x="2129844" y="71532"/>
                </a:lnTo>
                <a:lnTo>
                  <a:pt x="2164234" y="101665"/>
                </a:lnTo>
                <a:lnTo>
                  <a:pt x="2194367" y="136055"/>
                </a:lnTo>
                <a:lnTo>
                  <a:pt x="2219523" y="173772"/>
                </a:lnTo>
                <a:lnTo>
                  <a:pt x="2239478" y="214274"/>
                </a:lnTo>
                <a:lnTo>
                  <a:pt x="2254007" y="257024"/>
                </a:lnTo>
                <a:lnTo>
                  <a:pt x="2262889" y="301481"/>
                </a:lnTo>
                <a:lnTo>
                  <a:pt x="2265899" y="347106"/>
                </a:lnTo>
                <a:lnTo>
                  <a:pt x="2265899" y="1735492"/>
                </a:lnTo>
                <a:lnTo>
                  <a:pt x="2262731" y="1782593"/>
                </a:lnTo>
                <a:lnTo>
                  <a:pt x="2253500" y="1827767"/>
                </a:lnTo>
                <a:lnTo>
                  <a:pt x="2238622" y="1870602"/>
                </a:lnTo>
                <a:lnTo>
                  <a:pt x="2218509" y="1910684"/>
                </a:lnTo>
                <a:lnTo>
                  <a:pt x="2193575" y="1947599"/>
                </a:lnTo>
                <a:lnTo>
                  <a:pt x="2164234" y="1980934"/>
                </a:lnTo>
                <a:lnTo>
                  <a:pt x="2130899" y="2010275"/>
                </a:lnTo>
                <a:lnTo>
                  <a:pt x="2093984" y="2035209"/>
                </a:lnTo>
                <a:lnTo>
                  <a:pt x="2053902" y="2055322"/>
                </a:lnTo>
                <a:lnTo>
                  <a:pt x="2011067" y="2070200"/>
                </a:lnTo>
                <a:lnTo>
                  <a:pt x="1965893" y="2079431"/>
                </a:lnTo>
                <a:lnTo>
                  <a:pt x="1918792" y="20825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7850" y="1891074"/>
            <a:ext cx="2266315" cy="2082800"/>
          </a:xfrm>
          <a:custGeom>
            <a:avLst/>
            <a:gdLst/>
            <a:ahLst/>
            <a:cxnLst/>
            <a:rect l="l" t="t" r="r" b="b"/>
            <a:pathLst>
              <a:path w="2266315" h="2082800">
                <a:moveTo>
                  <a:pt x="0" y="347106"/>
                </a:moveTo>
                <a:lnTo>
                  <a:pt x="3168" y="300006"/>
                </a:lnTo>
                <a:lnTo>
                  <a:pt x="12398" y="254832"/>
                </a:lnTo>
                <a:lnTo>
                  <a:pt x="27277" y="211997"/>
                </a:lnTo>
                <a:lnTo>
                  <a:pt x="47390" y="171915"/>
                </a:lnTo>
                <a:lnTo>
                  <a:pt x="72324" y="135000"/>
                </a:lnTo>
                <a:lnTo>
                  <a:pt x="101665" y="101665"/>
                </a:lnTo>
                <a:lnTo>
                  <a:pt x="135000" y="72324"/>
                </a:lnTo>
                <a:lnTo>
                  <a:pt x="171915" y="47390"/>
                </a:lnTo>
                <a:lnTo>
                  <a:pt x="211997" y="27277"/>
                </a:lnTo>
                <a:lnTo>
                  <a:pt x="254832" y="12398"/>
                </a:lnTo>
                <a:lnTo>
                  <a:pt x="300006" y="3168"/>
                </a:lnTo>
                <a:lnTo>
                  <a:pt x="347106" y="0"/>
                </a:lnTo>
                <a:lnTo>
                  <a:pt x="1918792" y="0"/>
                </a:lnTo>
                <a:lnTo>
                  <a:pt x="1964418" y="3010"/>
                </a:lnTo>
                <a:lnTo>
                  <a:pt x="2008875" y="11892"/>
                </a:lnTo>
                <a:lnTo>
                  <a:pt x="2051625" y="26421"/>
                </a:lnTo>
                <a:lnTo>
                  <a:pt x="2092128" y="46376"/>
                </a:lnTo>
                <a:lnTo>
                  <a:pt x="2129844" y="71532"/>
                </a:lnTo>
                <a:lnTo>
                  <a:pt x="2164234" y="101665"/>
                </a:lnTo>
                <a:lnTo>
                  <a:pt x="2194367" y="136055"/>
                </a:lnTo>
                <a:lnTo>
                  <a:pt x="2219523" y="173772"/>
                </a:lnTo>
                <a:lnTo>
                  <a:pt x="2239478" y="214274"/>
                </a:lnTo>
                <a:lnTo>
                  <a:pt x="2254007" y="257024"/>
                </a:lnTo>
                <a:lnTo>
                  <a:pt x="2262889" y="301481"/>
                </a:lnTo>
                <a:lnTo>
                  <a:pt x="2265899" y="347106"/>
                </a:lnTo>
                <a:lnTo>
                  <a:pt x="2265899" y="1735492"/>
                </a:lnTo>
                <a:lnTo>
                  <a:pt x="2262731" y="1782593"/>
                </a:lnTo>
                <a:lnTo>
                  <a:pt x="2253501" y="1827767"/>
                </a:lnTo>
                <a:lnTo>
                  <a:pt x="2238622" y="1870602"/>
                </a:lnTo>
                <a:lnTo>
                  <a:pt x="2218509" y="1910684"/>
                </a:lnTo>
                <a:lnTo>
                  <a:pt x="2193575" y="1947599"/>
                </a:lnTo>
                <a:lnTo>
                  <a:pt x="2164234" y="1980934"/>
                </a:lnTo>
                <a:lnTo>
                  <a:pt x="2130899" y="2010275"/>
                </a:lnTo>
                <a:lnTo>
                  <a:pt x="2093984" y="2035209"/>
                </a:lnTo>
                <a:lnTo>
                  <a:pt x="2053902" y="2055322"/>
                </a:lnTo>
                <a:lnTo>
                  <a:pt x="2011067" y="2070201"/>
                </a:lnTo>
                <a:lnTo>
                  <a:pt x="1965893" y="2079431"/>
                </a:lnTo>
                <a:lnTo>
                  <a:pt x="1918792" y="2082599"/>
                </a:lnTo>
                <a:lnTo>
                  <a:pt x="347106" y="2082599"/>
                </a:lnTo>
                <a:lnTo>
                  <a:pt x="300006" y="2079431"/>
                </a:lnTo>
                <a:lnTo>
                  <a:pt x="254832" y="2070201"/>
                </a:lnTo>
                <a:lnTo>
                  <a:pt x="211997" y="2055322"/>
                </a:lnTo>
                <a:lnTo>
                  <a:pt x="171915" y="2035209"/>
                </a:lnTo>
                <a:lnTo>
                  <a:pt x="135000" y="2010275"/>
                </a:lnTo>
                <a:lnTo>
                  <a:pt x="101665" y="1980934"/>
                </a:lnTo>
                <a:lnTo>
                  <a:pt x="72324" y="1947599"/>
                </a:lnTo>
                <a:lnTo>
                  <a:pt x="47390" y="1910684"/>
                </a:lnTo>
                <a:lnTo>
                  <a:pt x="27277" y="1870602"/>
                </a:lnTo>
                <a:lnTo>
                  <a:pt x="12398" y="1827767"/>
                </a:lnTo>
                <a:lnTo>
                  <a:pt x="3168" y="1782593"/>
                </a:lnTo>
                <a:lnTo>
                  <a:pt x="0" y="1735492"/>
                </a:lnTo>
                <a:lnTo>
                  <a:pt x="0" y="347106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62540" y="2000194"/>
            <a:ext cx="7918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i="1" spc="-35" dirty="0">
                <a:latin typeface="Arial"/>
                <a:cs typeface="Arial"/>
              </a:rPr>
              <a:t>Concatenation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5662" y="2152594"/>
            <a:ext cx="120777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15" dirty="0">
                <a:latin typeface="Arial"/>
                <a:cs typeface="Arial"/>
              </a:rPr>
              <a:t>a.b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-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is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followed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by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2539" y="2304994"/>
            <a:ext cx="6057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i="1" spc="-20" dirty="0">
                <a:latin typeface="Arial"/>
                <a:cs typeface="Arial"/>
              </a:rPr>
              <a:t>Alternation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5663" y="2457394"/>
            <a:ext cx="9264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30" dirty="0">
                <a:latin typeface="Arial"/>
                <a:cs typeface="Arial"/>
              </a:rPr>
              <a:t>a|b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-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either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or</a:t>
            </a:r>
            <a:r>
              <a:rPr sz="1000" spc="-9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2539" y="2609794"/>
            <a:ext cx="9385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i="1" spc="-30" dirty="0">
                <a:latin typeface="Arial"/>
                <a:cs typeface="Arial"/>
              </a:rPr>
              <a:t>Transitive</a:t>
            </a:r>
            <a:r>
              <a:rPr sz="1000" i="1" spc="-145" dirty="0">
                <a:latin typeface="Arial"/>
                <a:cs typeface="Arial"/>
              </a:rPr>
              <a:t> </a:t>
            </a:r>
            <a:r>
              <a:rPr sz="1000" i="1" spc="-40" dirty="0">
                <a:latin typeface="Arial"/>
                <a:cs typeface="Arial"/>
              </a:rPr>
              <a:t>closure</a:t>
            </a:r>
            <a:endParaRPr sz="1000">
              <a:latin typeface="Arial"/>
              <a:cs typeface="Arial"/>
            </a:endParaRPr>
          </a:p>
          <a:p>
            <a:pPr marL="88265"/>
            <a:r>
              <a:rPr sz="1000" b="1" spc="65" dirty="0">
                <a:latin typeface="Arial"/>
                <a:cs typeface="Arial"/>
              </a:rPr>
              <a:t>*</a:t>
            </a:r>
            <a:r>
              <a:rPr sz="1000" b="1" spc="-9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-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0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2540" y="2914594"/>
            <a:ext cx="18078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spcBef>
                <a:spcPts val="100"/>
              </a:spcBef>
            </a:pPr>
            <a:r>
              <a:rPr sz="1000" b="1" spc="-60" dirty="0">
                <a:latin typeface="Arial"/>
                <a:cs typeface="Arial"/>
              </a:rPr>
              <a:t>+ </a:t>
            </a:r>
            <a:r>
              <a:rPr sz="1000" spc="-25" dirty="0">
                <a:latin typeface="Arial"/>
                <a:cs typeface="Arial"/>
              </a:rPr>
              <a:t>- </a:t>
            </a:r>
            <a:r>
              <a:rPr sz="1000" spc="-60" dirty="0">
                <a:latin typeface="Arial"/>
                <a:cs typeface="Arial"/>
              </a:rPr>
              <a:t>1 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-1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more</a:t>
            </a:r>
            <a:endParaRPr sz="1000">
              <a:latin typeface="Arial"/>
              <a:cs typeface="Arial"/>
            </a:endParaRPr>
          </a:p>
          <a:p>
            <a:pPr marL="88265"/>
            <a:r>
              <a:rPr sz="1000" b="1" spc="-20" dirty="0">
                <a:latin typeface="Arial"/>
                <a:cs typeface="Arial"/>
              </a:rPr>
              <a:t>{m,</a:t>
            </a:r>
            <a:r>
              <a:rPr sz="1000" b="1" spc="-85" dirty="0">
                <a:latin typeface="Arial"/>
                <a:cs typeface="Arial"/>
              </a:rPr>
              <a:t> </a:t>
            </a:r>
            <a:r>
              <a:rPr sz="1000" b="1" spc="-45" dirty="0">
                <a:latin typeface="Arial"/>
                <a:cs typeface="Arial"/>
              </a:rPr>
              <a:t>n}</a:t>
            </a:r>
            <a:r>
              <a:rPr sz="1000" b="1" spc="-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-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least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m,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most</a:t>
            </a:r>
            <a:r>
              <a:rPr sz="1000" spc="-8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2700"/>
            <a:r>
              <a:rPr sz="1000" i="1" spc="-20" dirty="0">
                <a:latin typeface="Arial"/>
                <a:cs typeface="Arial"/>
              </a:rPr>
              <a:t>Optionality:</a:t>
            </a:r>
            <a:endParaRPr sz="1000">
              <a:latin typeface="Arial"/>
              <a:cs typeface="Arial"/>
            </a:endParaRPr>
          </a:p>
          <a:p>
            <a:pPr marL="88265"/>
            <a:r>
              <a:rPr sz="1000" b="1" spc="-150" dirty="0">
                <a:latin typeface="Arial"/>
                <a:cs typeface="Arial"/>
              </a:rPr>
              <a:t>? </a:t>
            </a:r>
            <a:r>
              <a:rPr sz="1000" spc="-25" dirty="0">
                <a:latin typeface="Arial"/>
                <a:cs typeface="Arial"/>
              </a:rPr>
              <a:t>- </a:t>
            </a:r>
            <a:r>
              <a:rPr sz="1000" spc="-60" dirty="0">
                <a:latin typeface="Arial"/>
                <a:cs typeface="Arial"/>
              </a:rPr>
              <a:t>0 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-22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2700"/>
            <a:r>
              <a:rPr sz="1000" i="1" spc="-30" dirty="0">
                <a:latin typeface="Arial"/>
                <a:cs typeface="Arial"/>
              </a:rPr>
              <a:t>Grouping/nesting</a:t>
            </a:r>
            <a:endParaRPr sz="1000">
              <a:latin typeface="Arial"/>
              <a:cs typeface="Arial"/>
            </a:endParaRPr>
          </a:p>
          <a:p>
            <a:pPr marL="85725"/>
            <a:r>
              <a:rPr sz="1000" b="1" spc="10" dirty="0">
                <a:latin typeface="Arial"/>
                <a:cs typeface="Arial"/>
              </a:rPr>
              <a:t>()</a:t>
            </a:r>
            <a:r>
              <a:rPr sz="1000" b="1" spc="-8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-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allows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nesting/defines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scope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CD765DEF-FB52-2C49-89CE-06DAAFACDC3D}"/>
              </a:ext>
            </a:extLst>
          </p:cNvPr>
          <p:cNvSpPr txBox="1"/>
          <p:nvPr/>
        </p:nvSpPr>
        <p:spPr>
          <a:xfrm>
            <a:off x="260926" y="4925679"/>
            <a:ext cx="61360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sz="2200" spc="-60" dirty="0">
                <a:solidFill>
                  <a:srgbClr val="595959"/>
                </a:solidFill>
                <a:latin typeface="Arial"/>
                <a:cs typeface="Arial"/>
              </a:rPr>
              <a:t>Path </a:t>
            </a:r>
            <a:r>
              <a:rPr lang="de-DE" sz="2200" spc="-60" dirty="0" err="1">
                <a:solidFill>
                  <a:srgbClr val="595959"/>
                </a:solidFill>
                <a:latin typeface="Arial"/>
                <a:cs typeface="Arial"/>
              </a:rPr>
              <a:t>patterns</a:t>
            </a:r>
            <a:r>
              <a:rPr lang="de-DE" sz="2200" spc="-60" dirty="0">
                <a:solidFill>
                  <a:srgbClr val="595959"/>
                </a:solidFill>
                <a:latin typeface="Arial"/>
                <a:cs typeface="Arial"/>
              </a:rPr>
              <a:t> (e.g., GXPATH)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AAB018-04F5-D14B-BC53-D84D1FCCAC29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F765F32-9EBD-B94E-914A-C46909AA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358D0-AB6F-5A4F-851C-DE8B9AAFA042}"/>
              </a:ext>
            </a:extLst>
          </p:cNvPr>
          <p:cNvSpPr/>
          <p:nvPr/>
        </p:nvSpPr>
        <p:spPr>
          <a:xfrm>
            <a:off x="3377247" y="6018960"/>
            <a:ext cx="23895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428FF"/>
                </a:solidFill>
              </a:rPr>
              <a:t>L. Libkin, W. Martens, and D. Vrgoč</a:t>
            </a:r>
          </a:p>
          <a:p>
            <a:r>
              <a:rPr lang="en-DE" sz="1100" dirty="0">
                <a:solidFill>
                  <a:srgbClr val="0428FF"/>
                </a:solidFill>
              </a:rPr>
              <a:t>Querying Graphs with Data</a:t>
            </a:r>
          </a:p>
          <a:p>
            <a:r>
              <a:rPr lang="en-DE" sz="1100" dirty="0">
                <a:solidFill>
                  <a:srgbClr val="0428FF"/>
                </a:solidFill>
              </a:rPr>
              <a:t>ACM Journal, pages 1-53, </a:t>
            </a:r>
            <a:r>
              <a:rPr lang="en-DE" sz="1100" b="1" dirty="0">
                <a:solidFill>
                  <a:srgbClr val="FF0000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340201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626" y="1976239"/>
            <a:ext cx="2322195" cy="218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80" dirty="0">
                <a:solidFill>
                  <a:srgbClr val="595959"/>
                </a:solidFill>
                <a:latin typeface="Arial"/>
                <a:cs typeface="Arial"/>
              </a:rPr>
              <a:t>Sequence </a:t>
            </a:r>
            <a:r>
              <a:rPr sz="1600" spc="114" dirty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sz="1600" spc="-2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Concatenation:</a:t>
            </a:r>
            <a:endParaRPr sz="1600">
              <a:latin typeface="Arial"/>
              <a:cs typeface="Arial"/>
            </a:endParaRPr>
          </a:p>
          <a:p>
            <a:pPr marL="12700" marR="177800">
              <a:lnSpc>
                <a:spcPct val="171900"/>
              </a:lnSpc>
              <a:spcBef>
                <a:spcPts val="25"/>
              </a:spcBef>
            </a:pP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Alternation </a:t>
            </a:r>
            <a:r>
              <a:rPr sz="1600" spc="114" dirty="0">
                <a:solidFill>
                  <a:srgbClr val="595959"/>
                </a:solidFill>
                <a:latin typeface="Arial"/>
                <a:cs typeface="Arial"/>
              </a:rPr>
              <a:t>/</a:t>
            </a:r>
            <a:r>
              <a:rPr sz="1600" spc="-2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Disjunction: 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Transitive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95959"/>
                </a:solidFill>
                <a:latin typeface="Arial"/>
                <a:cs typeface="Arial"/>
              </a:rPr>
              <a:t>closure:</a:t>
            </a:r>
            <a:endParaRPr sz="1600">
              <a:latin typeface="Arial"/>
              <a:cs typeface="Arial"/>
            </a:endParaRPr>
          </a:p>
          <a:p>
            <a:pPr marL="611505" indent="-141605">
              <a:lnSpc>
                <a:spcPts val="1820"/>
              </a:lnSpc>
              <a:spcBef>
                <a:spcPts val="1380"/>
              </a:spcBef>
              <a:buAutoNum type="arabicPlain"/>
              <a:tabLst>
                <a:tab pos="612140" algn="l"/>
              </a:tabLst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more</a:t>
            </a:r>
            <a:endParaRPr sz="1600">
              <a:latin typeface="Arial"/>
              <a:cs typeface="Arial"/>
            </a:endParaRPr>
          </a:p>
          <a:p>
            <a:pPr marL="469900" marR="1021080">
              <a:lnSpc>
                <a:spcPts val="1730"/>
              </a:lnSpc>
              <a:spcBef>
                <a:spcPts val="114"/>
              </a:spcBef>
              <a:buAutoNum type="arabicPlain"/>
              <a:tabLst>
                <a:tab pos="612140" algn="l"/>
              </a:tabLst>
            </a:pP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600" spc="-1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more  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n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or</a:t>
            </a:r>
            <a:r>
              <a:rPr sz="1600" spc="-3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95959"/>
                </a:solidFill>
                <a:latin typeface="Arial"/>
                <a:cs typeface="Arial"/>
              </a:rPr>
              <a:t>more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ts val="1695"/>
              </a:lnSpc>
            </a:pPr>
            <a:r>
              <a:rPr sz="1600" spc="-5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z="16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least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n,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at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most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25" y="4395590"/>
            <a:ext cx="3108960" cy="1129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Overriding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direction </a:t>
            </a:r>
            <a:r>
              <a:rPr sz="1600" spc="5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600" spc="-3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95959"/>
                </a:solidFill>
                <a:latin typeface="Arial"/>
                <a:cs typeface="Arial"/>
              </a:rPr>
              <a:t>sub-pattern:</a:t>
            </a:r>
            <a:endParaRPr sz="1600">
              <a:latin typeface="Arial"/>
              <a:cs typeface="Arial"/>
            </a:endParaRPr>
          </a:p>
          <a:p>
            <a:pPr marL="469900" marR="833755" algn="just">
              <a:lnSpc>
                <a:spcPts val="1720"/>
              </a:lnSpc>
              <a:spcBef>
                <a:spcPts val="1630"/>
              </a:spcBef>
            </a:pPr>
            <a:r>
              <a:rPr sz="1600" spc="-25" dirty="0">
                <a:solidFill>
                  <a:srgbClr val="595959"/>
                </a:solidFill>
                <a:latin typeface="Arial"/>
                <a:cs typeface="Arial"/>
              </a:rPr>
              <a:t>Left</a:t>
            </a:r>
            <a:r>
              <a:rPr sz="1600"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595959"/>
                </a:solidFill>
                <a:latin typeface="Arial"/>
                <a:cs typeface="Arial"/>
              </a:rPr>
              <a:t>right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direction  </a:t>
            </a:r>
            <a:r>
              <a:rPr sz="1600" spc="-45" dirty="0">
                <a:solidFill>
                  <a:srgbClr val="595959"/>
                </a:solidFill>
                <a:latin typeface="Arial"/>
                <a:cs typeface="Arial"/>
              </a:rPr>
              <a:t>Right</a:t>
            </a:r>
            <a:r>
              <a:rPr sz="16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6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595959"/>
                </a:solidFill>
                <a:latin typeface="Arial"/>
                <a:cs typeface="Arial"/>
              </a:rPr>
              <a:t>left</a:t>
            </a:r>
            <a:r>
              <a:rPr sz="16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direction  </a:t>
            </a:r>
            <a:r>
              <a:rPr sz="1600" spc="-90" dirty="0">
                <a:solidFill>
                  <a:srgbClr val="595959"/>
                </a:solidFill>
                <a:latin typeface="Arial"/>
                <a:cs typeface="Arial"/>
              </a:rPr>
              <a:t>Any</a:t>
            </a:r>
            <a:r>
              <a:rPr sz="16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direction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4675" y="260648"/>
            <a:ext cx="597852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0" spc="-160" dirty="0">
                <a:solidFill>
                  <a:schemeClr val="tx1"/>
                </a:solidFill>
              </a:rPr>
              <a:t>Composition </a:t>
            </a:r>
            <a:r>
              <a:rPr sz="3200" b="0" spc="-90" dirty="0">
                <a:solidFill>
                  <a:schemeClr val="tx1"/>
                </a:solidFill>
              </a:rPr>
              <a:t>of </a:t>
            </a:r>
            <a:r>
              <a:rPr sz="3200" b="0" spc="-85" dirty="0">
                <a:solidFill>
                  <a:schemeClr val="tx1"/>
                </a:solidFill>
              </a:rPr>
              <a:t>Path</a:t>
            </a:r>
            <a:r>
              <a:rPr sz="3200" b="0" spc="-635" dirty="0">
                <a:solidFill>
                  <a:schemeClr val="tx1"/>
                </a:solidFill>
              </a:rPr>
              <a:t> </a:t>
            </a:r>
            <a:r>
              <a:rPr sz="3200" b="0" spc="-85" dirty="0">
                <a:solidFill>
                  <a:schemeClr val="tx1"/>
                </a:solidFill>
              </a:rPr>
              <a:t>Patterns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44387" y="1774562"/>
            <a:ext cx="2098424" cy="653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38925" y="1976240"/>
            <a:ext cx="1711960" cy="69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-235" dirty="0">
                <a:solidFill>
                  <a:srgbClr val="0000FF"/>
                </a:solidFill>
                <a:latin typeface="Arial"/>
                <a:cs typeface="Arial"/>
              </a:rPr>
              <a:t>𝛂 </a:t>
            </a:r>
            <a:r>
              <a:rPr sz="1600" b="1" spc="-320" dirty="0">
                <a:solidFill>
                  <a:srgbClr val="0000FF"/>
                </a:solidFill>
                <a:latin typeface="Arial"/>
                <a:cs typeface="Arial"/>
              </a:rPr>
              <a:t>𝛃</a:t>
            </a:r>
            <a:r>
              <a:rPr sz="1600" b="1" spc="-2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b="1" spc="-250" dirty="0">
                <a:solidFill>
                  <a:srgbClr val="0000FF"/>
                </a:solidFill>
                <a:latin typeface="Arial"/>
                <a:cs typeface="Arial"/>
              </a:rPr>
              <a:t>      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 dirty="0">
              <a:latin typeface="Arial"/>
              <a:cs typeface="Arial"/>
            </a:endParaRPr>
          </a:p>
          <a:p>
            <a:pPr marL="12700">
              <a:spcBef>
                <a:spcPts val="1405"/>
              </a:spcBef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-235" dirty="0">
                <a:solidFill>
                  <a:srgbClr val="0000FF"/>
                </a:solidFill>
                <a:latin typeface="Arial"/>
                <a:cs typeface="Arial"/>
              </a:rPr>
              <a:t>𝛂 </a:t>
            </a:r>
            <a:r>
              <a:rPr lang="de-DE" sz="1600" b="1" spc="-235" dirty="0">
                <a:solidFill>
                  <a:srgbClr val="0000FF"/>
                </a:solidFill>
                <a:latin typeface="Arial"/>
                <a:cs typeface="Arial"/>
              </a:rPr>
              <a:t>   </a:t>
            </a:r>
            <a:r>
              <a:rPr lang="en-DE" sz="1600" b="1" spc="430" dirty="0">
                <a:solidFill>
                  <a:srgbClr val="0000FF"/>
                </a:solidFill>
                <a:latin typeface="Arial"/>
                <a:cs typeface="Arial"/>
              </a:rPr>
              <a:t>|</a:t>
            </a:r>
            <a:r>
              <a:rPr sz="1600" b="1" spc="-320" dirty="0">
                <a:solidFill>
                  <a:srgbClr val="0000FF"/>
                </a:solidFill>
                <a:latin typeface="Arial"/>
                <a:cs typeface="Arial"/>
              </a:rPr>
              <a:t>𝛃</a:t>
            </a:r>
            <a:r>
              <a:rPr sz="1600" b="1" spc="-2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de-DE" sz="1600" b="1" spc="-280" dirty="0">
                <a:solidFill>
                  <a:srgbClr val="0000FF"/>
                </a:solidFill>
                <a:latin typeface="Arial"/>
                <a:cs typeface="Arial"/>
              </a:rPr>
              <a:t>    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8925" y="3236715"/>
            <a:ext cx="1823720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20"/>
              </a:lnSpc>
              <a:spcBef>
                <a:spcPts val="100"/>
              </a:spcBef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10" dirty="0">
                <a:solidFill>
                  <a:srgbClr val="0000FF"/>
                </a:solidFill>
                <a:latin typeface="Arial"/>
                <a:cs typeface="Arial"/>
              </a:rPr>
              <a:t>𝛂*</a:t>
            </a:r>
            <a:r>
              <a:rPr sz="1600" b="1" spc="4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-150" dirty="0">
                <a:solidFill>
                  <a:srgbClr val="0000FF"/>
                </a:solidFill>
                <a:latin typeface="Arial"/>
                <a:cs typeface="Arial"/>
              </a:rPr>
              <a:t>𝛂+ </a:t>
            </a:r>
            <a:r>
              <a:rPr sz="1600" b="1" spc="1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155" dirty="0">
                <a:solidFill>
                  <a:srgbClr val="0000FF"/>
                </a:solidFill>
                <a:latin typeface="Arial"/>
                <a:cs typeface="Arial"/>
              </a:rPr>
              <a:t>𝛂*n..</a:t>
            </a:r>
            <a:r>
              <a:rPr sz="1600" b="1" spc="4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0"/>
              </a:lnSpc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35" dirty="0">
                <a:solidFill>
                  <a:srgbClr val="0000FF"/>
                </a:solidFill>
                <a:latin typeface="Arial"/>
                <a:cs typeface="Arial"/>
              </a:rPr>
              <a:t>𝛂*n..m</a:t>
            </a:r>
            <a:r>
              <a:rPr sz="1600" b="1" spc="4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9225" y="4817864"/>
            <a:ext cx="1711960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20"/>
              </a:lnSpc>
              <a:spcBef>
                <a:spcPts val="100"/>
              </a:spcBef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-235" dirty="0">
                <a:solidFill>
                  <a:srgbClr val="0000FF"/>
                </a:solidFill>
                <a:latin typeface="Arial"/>
                <a:cs typeface="Arial"/>
              </a:rPr>
              <a:t>𝛂    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&gt; </a:t>
            </a:r>
            <a:r>
              <a:rPr sz="1600" b="1" spc="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&lt; </a:t>
            </a:r>
            <a:r>
              <a:rPr sz="1600" b="1" spc="7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35" dirty="0">
                <a:solidFill>
                  <a:srgbClr val="0000FF"/>
                </a:solidFill>
                <a:latin typeface="Arial"/>
                <a:cs typeface="Arial"/>
              </a:rPr>
              <a:t>𝛂    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b="1" spc="365" dirty="0">
                <a:solidFill>
                  <a:srgbClr val="4A86E7"/>
                </a:solidFill>
                <a:latin typeface="Arial"/>
                <a:cs typeface="Arial"/>
              </a:rPr>
              <a:t>()-/ 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&lt; </a:t>
            </a:r>
            <a:r>
              <a:rPr sz="1600" b="1" spc="-235" dirty="0">
                <a:solidFill>
                  <a:srgbClr val="0000FF"/>
                </a:solidFill>
                <a:latin typeface="Arial"/>
                <a:cs typeface="Arial"/>
              </a:rPr>
              <a:t>𝛂 </a:t>
            </a:r>
            <a:r>
              <a:rPr sz="1600" b="1" spc="-5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600" b="1" spc="1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360" dirty="0">
                <a:solidFill>
                  <a:srgbClr val="4A86E7"/>
                </a:solidFill>
                <a:latin typeface="Arial"/>
                <a:cs typeface="Arial"/>
              </a:rPr>
              <a:t>/-()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BCB0A-51E7-DE46-A36B-8C2A563F1513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047A83F-5892-7847-BE5E-AB700FC250D9}"/>
              </a:ext>
            </a:extLst>
          </p:cNvPr>
          <p:cNvSpPr txBox="1">
            <a:spLocks/>
          </p:cNvSpPr>
          <p:nvPr/>
        </p:nvSpPr>
        <p:spPr>
          <a:xfrm>
            <a:off x="7956550" y="6400800"/>
            <a:ext cx="1008063" cy="1968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87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625" y="2011871"/>
            <a:ext cx="5090160" cy="7556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spcBef>
                <a:spcPts val="455"/>
              </a:spcBef>
              <a:tabLst>
                <a:tab pos="743585" algn="l"/>
              </a:tabLst>
            </a:pPr>
            <a:r>
              <a:rPr sz="2100" b="1" spc="-280" dirty="0">
                <a:solidFill>
                  <a:srgbClr val="0000FF"/>
                </a:solidFill>
                <a:latin typeface="Arial"/>
                <a:cs typeface="Arial"/>
              </a:rPr>
              <a:t>PATH	</a:t>
            </a:r>
            <a:r>
              <a:rPr sz="2100" b="1" spc="-270" dirty="0">
                <a:solidFill>
                  <a:srgbClr val="0000FF"/>
                </a:solidFill>
                <a:latin typeface="Arial"/>
                <a:cs typeface="Arial"/>
              </a:rPr>
              <a:t>PATTERN</a:t>
            </a:r>
            <a:endParaRPr sz="2100">
              <a:latin typeface="Arial"/>
              <a:cs typeface="Arial"/>
            </a:endParaRPr>
          </a:p>
          <a:p>
            <a:pPr marL="247650">
              <a:spcBef>
                <a:spcPts val="355"/>
              </a:spcBef>
              <a:tabLst>
                <a:tab pos="2294890" algn="l"/>
                <a:tab pos="2587625" algn="l"/>
              </a:tabLst>
            </a:pPr>
            <a:r>
              <a:rPr sz="2100" spc="215" dirty="0">
                <a:solidFill>
                  <a:srgbClr val="0000FF"/>
                </a:solidFill>
                <a:latin typeface="Arial"/>
                <a:cs typeface="Arial"/>
              </a:rPr>
              <a:t>older_friends	</a:t>
            </a: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100" spc="200" dirty="0">
                <a:solidFill>
                  <a:srgbClr val="0000FF"/>
                </a:solidFill>
                <a:latin typeface="Arial"/>
                <a:cs typeface="Arial"/>
              </a:rPr>
              <a:t>(a)-[:FRIEND]-(b)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1462" y="2422082"/>
            <a:ext cx="28079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92175" algn="l"/>
                <a:tab pos="1769745" algn="l"/>
                <a:tab pos="2062480" algn="l"/>
              </a:tabLst>
            </a:pPr>
            <a:r>
              <a:rPr sz="2100" b="1" spc="-425" dirty="0">
                <a:solidFill>
                  <a:srgbClr val="0000FF"/>
                </a:solidFill>
                <a:latin typeface="Arial"/>
                <a:cs typeface="Arial"/>
              </a:rPr>
              <a:t>WHER</a:t>
            </a:r>
            <a:r>
              <a:rPr sz="2100" b="1" spc="-37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100" spc="95" dirty="0">
                <a:solidFill>
                  <a:srgbClr val="0000FF"/>
                </a:solidFill>
                <a:latin typeface="Arial"/>
                <a:cs typeface="Arial"/>
              </a:rPr>
              <a:t>b.ag</a:t>
            </a:r>
            <a:r>
              <a:rPr sz="2100" spc="114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21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100" spc="95" dirty="0">
                <a:solidFill>
                  <a:srgbClr val="0000FF"/>
                </a:solidFill>
                <a:latin typeface="Arial"/>
                <a:cs typeface="Arial"/>
              </a:rPr>
              <a:t>a.age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626" y="3313622"/>
            <a:ext cx="7058025" cy="11398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spcBef>
                <a:spcPts val="505"/>
              </a:spcBef>
              <a:tabLst>
                <a:tab pos="892175" algn="l"/>
              </a:tabLst>
            </a:pPr>
            <a:r>
              <a:rPr sz="2100" b="1" spc="-370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z="2100" spc="190" dirty="0">
                <a:solidFill>
                  <a:srgbClr val="0000FF"/>
                </a:solidFill>
                <a:latin typeface="Arial"/>
                <a:cs typeface="Arial"/>
              </a:rPr>
              <a:t>p=(me)-/</a:t>
            </a:r>
            <a:r>
              <a:rPr sz="2100" spc="190" dirty="0">
                <a:solidFill>
                  <a:srgbClr val="0000FF"/>
                </a:solidFill>
                <a:highlight>
                  <a:srgbClr val="FFFF00"/>
                </a:highlight>
                <a:latin typeface="Arial"/>
                <a:cs typeface="Arial"/>
              </a:rPr>
              <a:t>~</a:t>
            </a:r>
            <a:r>
              <a:rPr sz="2100" spc="190" dirty="0">
                <a:solidFill>
                  <a:srgbClr val="0000FF"/>
                </a:solidFill>
                <a:latin typeface="Arial"/>
                <a:cs typeface="Arial"/>
              </a:rPr>
              <a:t>older_friends+/-(you)</a:t>
            </a:r>
            <a:endParaRPr sz="2100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  <a:tabLst>
                <a:tab pos="892175" algn="l"/>
                <a:tab pos="2061845" algn="l"/>
                <a:tab pos="2354580" algn="l"/>
                <a:tab pos="3531235" algn="l"/>
                <a:tab pos="4117975" algn="l"/>
                <a:tab pos="5434330" algn="l"/>
                <a:tab pos="5726430" algn="l"/>
              </a:tabLst>
            </a:pPr>
            <a:r>
              <a:rPr sz="2100" b="1" spc="-415" dirty="0">
                <a:solidFill>
                  <a:srgbClr val="0000FF"/>
                </a:solidFill>
                <a:latin typeface="Arial"/>
                <a:cs typeface="Arial"/>
              </a:rPr>
              <a:t>WHERE	</a:t>
            </a:r>
            <a:r>
              <a:rPr sz="2100" spc="-105" dirty="0">
                <a:solidFill>
                  <a:srgbClr val="0000FF"/>
                </a:solidFill>
                <a:latin typeface="Arial"/>
                <a:cs typeface="Arial"/>
              </a:rPr>
              <a:t>me.name	</a:t>
            </a: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100" spc="-220" dirty="0">
                <a:solidFill>
                  <a:srgbClr val="0000FF"/>
                </a:solidFill>
                <a:latin typeface="Arial"/>
                <a:cs typeface="Arial"/>
              </a:rPr>
              <a:t>$myName	</a:t>
            </a:r>
            <a:r>
              <a:rPr sz="2100" b="1" spc="-370" dirty="0">
                <a:solidFill>
                  <a:srgbClr val="0000FF"/>
                </a:solidFill>
                <a:latin typeface="Arial"/>
                <a:cs typeface="Arial"/>
              </a:rPr>
              <a:t>AND	</a:t>
            </a:r>
            <a:r>
              <a:rPr sz="2100" spc="-5" dirty="0">
                <a:solidFill>
                  <a:srgbClr val="0000FF"/>
                </a:solidFill>
                <a:latin typeface="Arial"/>
                <a:cs typeface="Arial"/>
              </a:rPr>
              <a:t>you.name	</a:t>
            </a: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100" spc="-60" dirty="0">
                <a:solidFill>
                  <a:srgbClr val="0000FF"/>
                </a:solidFill>
                <a:latin typeface="Arial"/>
                <a:cs typeface="Arial"/>
              </a:rPr>
              <a:t>$yourName</a:t>
            </a:r>
            <a:endParaRPr sz="2100" dirty="0">
              <a:latin typeface="Arial"/>
              <a:cs typeface="Arial"/>
            </a:endParaRPr>
          </a:p>
          <a:p>
            <a:pPr marL="12700">
              <a:spcBef>
                <a:spcPts val="405"/>
              </a:spcBef>
              <a:tabLst>
                <a:tab pos="1038860" algn="l"/>
                <a:tab pos="1331595" algn="l"/>
                <a:tab pos="1771650" algn="l"/>
              </a:tabLst>
            </a:pPr>
            <a:r>
              <a:rPr sz="2100" b="1" spc="-310" dirty="0">
                <a:solidFill>
                  <a:srgbClr val="0000FF"/>
                </a:solidFill>
                <a:latin typeface="Arial"/>
                <a:cs typeface="Arial"/>
              </a:rPr>
              <a:t>RETURN	</a:t>
            </a:r>
            <a:r>
              <a:rPr sz="2100" spc="-15" dirty="0">
                <a:solidFill>
                  <a:srgbClr val="0000FF"/>
                </a:solidFill>
                <a:latin typeface="Arial"/>
                <a:cs typeface="Arial"/>
              </a:rPr>
              <a:t>p	</a:t>
            </a:r>
            <a:r>
              <a:rPr sz="2100" b="1" spc="-310" dirty="0">
                <a:solidFill>
                  <a:srgbClr val="0000FF"/>
                </a:solidFill>
                <a:latin typeface="Arial"/>
                <a:cs typeface="Arial"/>
              </a:rPr>
              <a:t>AS	</a:t>
            </a:r>
            <a:r>
              <a:rPr sz="2100" spc="235" dirty="0">
                <a:solidFill>
                  <a:srgbClr val="0000FF"/>
                </a:solidFill>
                <a:latin typeface="Arial"/>
                <a:cs typeface="Arial"/>
              </a:rPr>
              <a:t>friendship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0625" y="259437"/>
            <a:ext cx="457327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85" dirty="0"/>
              <a:t>Path </a:t>
            </a:r>
            <a:r>
              <a:rPr spc="-50" dirty="0"/>
              <a:t>Pattern:</a:t>
            </a:r>
            <a:r>
              <a:rPr spc="-520" dirty="0"/>
              <a:t> </a:t>
            </a:r>
            <a:r>
              <a:rPr spc="-110" dirty="0"/>
              <a:t>example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E39551-F688-1246-8BD6-40F08490BBFE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3BEB0D5-177E-B04D-B58B-EBD06F20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1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2031353"/>
            <a:ext cx="4778375" cy="141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b="1" spc="-100" dirty="0">
                <a:latin typeface="Arial"/>
                <a:cs typeface="Arial"/>
              </a:rPr>
              <a:t>Node</a:t>
            </a:r>
            <a:endParaRPr sz="2100" dirty="0">
              <a:latin typeface="Arial"/>
              <a:cs typeface="Arial"/>
            </a:endParaRPr>
          </a:p>
          <a:p>
            <a:pPr marL="469900" indent="-344170">
              <a:lnSpc>
                <a:spcPts val="1725"/>
              </a:lnSpc>
              <a:spcBef>
                <a:spcPts val="1410"/>
              </a:spcBef>
              <a:buChar char="●"/>
              <a:tabLst>
                <a:tab pos="469265" algn="l"/>
                <a:tab pos="469900" algn="l"/>
              </a:tabLst>
            </a:pPr>
            <a:r>
              <a:rPr sz="1500" spc="-65" dirty="0">
                <a:latin typeface="Arial"/>
                <a:cs typeface="Arial"/>
              </a:rPr>
              <a:t>Represents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an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10" dirty="0">
                <a:latin typeface="Arial"/>
                <a:cs typeface="Arial"/>
              </a:rPr>
              <a:t>entity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20" dirty="0">
                <a:latin typeface="Arial"/>
                <a:cs typeface="Arial"/>
              </a:rPr>
              <a:t>within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the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graph</a:t>
            </a:r>
            <a:endParaRPr sz="1500" dirty="0">
              <a:latin typeface="Arial"/>
              <a:cs typeface="Arial"/>
            </a:endParaRPr>
          </a:p>
          <a:p>
            <a:pPr marL="469900" indent="-344170">
              <a:lnSpc>
                <a:spcPts val="1720"/>
              </a:lnSpc>
              <a:buChar char="●"/>
              <a:tabLst>
                <a:tab pos="469265" algn="l"/>
                <a:tab pos="469900" algn="l"/>
              </a:tabLst>
            </a:pPr>
            <a:r>
              <a:rPr sz="1500" spc="-105" dirty="0">
                <a:latin typeface="Arial"/>
                <a:cs typeface="Arial"/>
              </a:rPr>
              <a:t>Has </a:t>
            </a:r>
            <a:r>
              <a:rPr sz="1500" spc="-55" dirty="0">
                <a:latin typeface="Arial"/>
                <a:cs typeface="Arial"/>
              </a:rPr>
              <a:t>zero </a:t>
            </a:r>
            <a:r>
              <a:rPr sz="1500" spc="-5" dirty="0">
                <a:latin typeface="Arial"/>
                <a:cs typeface="Arial"/>
              </a:rPr>
              <a:t>or </a:t>
            </a:r>
            <a:r>
              <a:rPr sz="1500" spc="-25" dirty="0">
                <a:latin typeface="Arial"/>
                <a:cs typeface="Arial"/>
              </a:rPr>
              <a:t>more</a:t>
            </a:r>
            <a:r>
              <a:rPr sz="1500" spc="-320" dirty="0">
                <a:latin typeface="Arial"/>
                <a:cs typeface="Arial"/>
              </a:rPr>
              <a:t> </a:t>
            </a:r>
            <a:r>
              <a:rPr sz="1500" i="1" spc="-45" dirty="0">
                <a:latin typeface="Arial"/>
                <a:cs typeface="Arial"/>
              </a:rPr>
              <a:t>labels</a:t>
            </a:r>
            <a:endParaRPr sz="1500" dirty="0">
              <a:latin typeface="Arial"/>
              <a:cs typeface="Arial"/>
            </a:endParaRPr>
          </a:p>
          <a:p>
            <a:pPr marL="469900" indent="-344170">
              <a:lnSpc>
                <a:spcPts val="1795"/>
              </a:lnSpc>
              <a:buChar char="●"/>
              <a:tabLst>
                <a:tab pos="469265" algn="l"/>
                <a:tab pos="469900" algn="l"/>
              </a:tabLst>
            </a:pPr>
            <a:r>
              <a:rPr sz="1500" spc="-105" dirty="0">
                <a:latin typeface="Arial"/>
                <a:cs typeface="Arial"/>
              </a:rPr>
              <a:t>Has </a:t>
            </a:r>
            <a:r>
              <a:rPr sz="1500" spc="-55" dirty="0">
                <a:latin typeface="Arial"/>
                <a:cs typeface="Arial"/>
              </a:rPr>
              <a:t>zero </a:t>
            </a:r>
            <a:r>
              <a:rPr sz="1500" spc="-5" dirty="0">
                <a:latin typeface="Arial"/>
                <a:cs typeface="Arial"/>
              </a:rPr>
              <a:t>or </a:t>
            </a:r>
            <a:r>
              <a:rPr sz="1500" spc="-25" dirty="0">
                <a:latin typeface="Arial"/>
                <a:cs typeface="Arial"/>
              </a:rPr>
              <a:t>more</a:t>
            </a:r>
            <a:r>
              <a:rPr sz="1500" spc="-320" dirty="0">
                <a:latin typeface="Arial"/>
                <a:cs typeface="Arial"/>
              </a:rPr>
              <a:t> </a:t>
            </a:r>
            <a:r>
              <a:rPr sz="1500" i="1" spc="-40" dirty="0">
                <a:latin typeface="Arial"/>
                <a:cs typeface="Arial"/>
              </a:rPr>
              <a:t>properties</a:t>
            </a:r>
            <a:endParaRPr sz="1500" dirty="0">
              <a:latin typeface="Arial"/>
              <a:cs typeface="Arial"/>
            </a:endParaRPr>
          </a:p>
          <a:p>
            <a:pPr marL="469900"/>
            <a:r>
              <a:rPr sz="1500" spc="-20" dirty="0">
                <a:latin typeface="Arial"/>
                <a:cs typeface="Arial"/>
              </a:rPr>
              <a:t>(which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45" dirty="0">
                <a:latin typeface="Arial"/>
                <a:cs typeface="Arial"/>
              </a:rPr>
              <a:t>may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differ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across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nodes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25" dirty="0">
                <a:latin typeface="Arial"/>
                <a:cs typeface="Arial"/>
              </a:rPr>
              <a:t>with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the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same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label(s))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925" y="3688703"/>
            <a:ext cx="3487420" cy="191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b="1" spc="-145" dirty="0">
                <a:latin typeface="Arial"/>
                <a:cs typeface="Arial"/>
              </a:rPr>
              <a:t>Edge</a:t>
            </a:r>
            <a:endParaRPr sz="2100">
              <a:latin typeface="Arial"/>
              <a:cs typeface="Arial"/>
            </a:endParaRPr>
          </a:p>
          <a:p>
            <a:pPr marL="469900" indent="-344170">
              <a:spcBef>
                <a:spcPts val="1555"/>
              </a:spcBef>
              <a:buChar char="●"/>
              <a:tabLst>
                <a:tab pos="469265" algn="l"/>
                <a:tab pos="469900" algn="l"/>
              </a:tabLst>
            </a:pPr>
            <a:r>
              <a:rPr sz="1500" spc="-80" dirty="0">
                <a:latin typeface="Arial"/>
                <a:cs typeface="Arial"/>
              </a:rPr>
              <a:t>Adds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structure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30" dirty="0">
                <a:latin typeface="Arial"/>
                <a:cs typeface="Arial"/>
              </a:rPr>
              <a:t>to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the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graph</a:t>
            </a:r>
            <a:endParaRPr sz="1500">
              <a:latin typeface="Arial"/>
              <a:cs typeface="Arial"/>
            </a:endParaRPr>
          </a:p>
          <a:p>
            <a:pPr marL="469900"/>
            <a:r>
              <a:rPr sz="1500" spc="-35" dirty="0">
                <a:latin typeface="Arial"/>
                <a:cs typeface="Arial"/>
              </a:rPr>
              <a:t>(provides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semantic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context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for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nodes)</a:t>
            </a:r>
            <a:endParaRPr sz="1500">
              <a:latin typeface="Arial"/>
              <a:cs typeface="Arial"/>
            </a:endParaRPr>
          </a:p>
          <a:p>
            <a:pPr marL="469900" indent="-344170">
              <a:buChar char="●"/>
              <a:tabLst>
                <a:tab pos="469265" algn="l"/>
                <a:tab pos="469900" algn="l"/>
              </a:tabLst>
            </a:pPr>
            <a:r>
              <a:rPr sz="1500" spc="-105" dirty="0">
                <a:latin typeface="Arial"/>
                <a:cs typeface="Arial"/>
              </a:rPr>
              <a:t>Has </a:t>
            </a:r>
            <a:r>
              <a:rPr sz="1500" spc="-45" dirty="0">
                <a:latin typeface="Arial"/>
                <a:cs typeface="Arial"/>
              </a:rPr>
              <a:t>one</a:t>
            </a:r>
            <a:r>
              <a:rPr sz="1500" spc="-140" dirty="0">
                <a:latin typeface="Arial"/>
                <a:cs typeface="Arial"/>
              </a:rPr>
              <a:t> </a:t>
            </a:r>
            <a:r>
              <a:rPr sz="1500" i="1" spc="-40" dirty="0">
                <a:latin typeface="Arial"/>
                <a:cs typeface="Arial"/>
              </a:rPr>
              <a:t>type</a:t>
            </a:r>
            <a:endParaRPr sz="1500">
              <a:latin typeface="Arial"/>
              <a:cs typeface="Arial"/>
            </a:endParaRPr>
          </a:p>
          <a:p>
            <a:pPr marL="469900" indent="-344170">
              <a:buChar char="●"/>
              <a:tabLst>
                <a:tab pos="469265" algn="l"/>
                <a:tab pos="469900" algn="l"/>
              </a:tabLst>
            </a:pPr>
            <a:r>
              <a:rPr sz="1500" spc="-105" dirty="0">
                <a:latin typeface="Arial"/>
                <a:cs typeface="Arial"/>
              </a:rPr>
              <a:t>Has </a:t>
            </a:r>
            <a:r>
              <a:rPr sz="1500" spc="-55" dirty="0">
                <a:latin typeface="Arial"/>
                <a:cs typeface="Arial"/>
              </a:rPr>
              <a:t>zero </a:t>
            </a:r>
            <a:r>
              <a:rPr sz="1500" spc="-5" dirty="0">
                <a:latin typeface="Arial"/>
                <a:cs typeface="Arial"/>
              </a:rPr>
              <a:t>or </a:t>
            </a:r>
            <a:r>
              <a:rPr sz="1500" spc="-25" dirty="0">
                <a:latin typeface="Arial"/>
                <a:cs typeface="Arial"/>
              </a:rPr>
              <a:t>more</a:t>
            </a:r>
            <a:r>
              <a:rPr sz="1500" spc="-325" dirty="0">
                <a:latin typeface="Arial"/>
                <a:cs typeface="Arial"/>
              </a:rPr>
              <a:t> </a:t>
            </a:r>
            <a:r>
              <a:rPr sz="1500" i="1" spc="-40" dirty="0">
                <a:latin typeface="Arial"/>
                <a:cs typeface="Arial"/>
              </a:rPr>
              <a:t>properties</a:t>
            </a:r>
            <a:endParaRPr sz="1500">
              <a:latin typeface="Arial"/>
              <a:cs typeface="Arial"/>
            </a:endParaRPr>
          </a:p>
          <a:p>
            <a:pPr marL="469900" indent="-344170">
              <a:buChar char="●"/>
              <a:tabLst>
                <a:tab pos="469265" algn="l"/>
                <a:tab pos="469900" algn="l"/>
              </a:tabLst>
            </a:pPr>
            <a:r>
              <a:rPr sz="1500" spc="-70" dirty="0">
                <a:latin typeface="Arial"/>
                <a:cs typeface="Arial"/>
              </a:rPr>
              <a:t>Relates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nodes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by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i="1" spc="-40" dirty="0">
                <a:latin typeface="Arial"/>
                <a:cs typeface="Arial"/>
              </a:rPr>
              <a:t>type</a:t>
            </a:r>
            <a:r>
              <a:rPr sz="1500" i="1" spc="-12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and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direction</a:t>
            </a:r>
            <a:endParaRPr sz="1500">
              <a:latin typeface="Arial"/>
              <a:cs typeface="Arial"/>
            </a:endParaRPr>
          </a:p>
          <a:p>
            <a:pPr marL="469900" indent="-344170">
              <a:buChar char="●"/>
              <a:tabLst>
                <a:tab pos="469265" algn="l"/>
                <a:tab pos="469900" algn="l"/>
              </a:tabLst>
            </a:pPr>
            <a:r>
              <a:rPr sz="1500" spc="-55" dirty="0">
                <a:latin typeface="Arial"/>
                <a:cs typeface="Arial"/>
              </a:rPr>
              <a:t>Must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have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a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start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and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an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end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node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378" y="260648"/>
            <a:ext cx="242443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0" dirty="0"/>
              <a:t>Property</a:t>
            </a:r>
            <a:r>
              <a:rPr spc="-295" dirty="0"/>
              <a:t> </a:t>
            </a:r>
            <a:r>
              <a:rPr spc="-100" dirty="0"/>
              <a:t>graph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004875" y="1650851"/>
            <a:ext cx="4016274" cy="335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44775" y="4398378"/>
            <a:ext cx="4864100" cy="1233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b="1" spc="-45" dirty="0">
                <a:solidFill>
                  <a:srgbClr val="595959"/>
                </a:solidFill>
                <a:latin typeface="Arial"/>
                <a:cs typeface="Arial"/>
              </a:rPr>
              <a:t>Property</a:t>
            </a:r>
            <a:endParaRPr sz="2100" dirty="0">
              <a:latin typeface="Arial"/>
              <a:cs typeface="Arial"/>
            </a:endParaRPr>
          </a:p>
          <a:p>
            <a:pPr marL="469900" indent="-344170">
              <a:spcBef>
                <a:spcPts val="1555"/>
              </a:spcBef>
              <a:buChar char="●"/>
              <a:tabLst>
                <a:tab pos="469265" algn="l"/>
                <a:tab pos="469900" algn="l"/>
              </a:tabLst>
            </a:pPr>
            <a:r>
              <a:rPr sz="1500" spc="-55" dirty="0">
                <a:solidFill>
                  <a:srgbClr val="595959"/>
                </a:solidFill>
                <a:latin typeface="Arial"/>
                <a:cs typeface="Arial"/>
              </a:rPr>
              <a:t>Name-value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pair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95959"/>
                </a:solidFill>
                <a:latin typeface="Arial"/>
                <a:cs typeface="Arial"/>
              </a:rPr>
              <a:t>(map)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5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"/>
                <a:cs typeface="Arial"/>
              </a:rPr>
              <a:t>go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95959"/>
                </a:solidFill>
                <a:latin typeface="Arial"/>
                <a:cs typeface="Arial"/>
              </a:rPr>
              <a:t>on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"/>
                <a:cs typeface="Arial"/>
              </a:rPr>
              <a:t>nodes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80" dirty="0">
                <a:solidFill>
                  <a:srgbClr val="595959"/>
                </a:solidFill>
                <a:latin typeface="Arial"/>
                <a:cs typeface="Arial"/>
              </a:rPr>
              <a:t>edges</a:t>
            </a:r>
            <a:endParaRPr sz="1500" dirty="0">
              <a:latin typeface="Arial"/>
              <a:cs typeface="Arial"/>
            </a:endParaRPr>
          </a:p>
          <a:p>
            <a:pPr marL="469900" indent="-344170">
              <a:buChar char="●"/>
              <a:tabLst>
                <a:tab pos="469265" algn="l"/>
                <a:tab pos="469900" algn="l"/>
              </a:tabLst>
            </a:pPr>
            <a:r>
              <a:rPr sz="1500" spc="-65" dirty="0">
                <a:solidFill>
                  <a:srgbClr val="595959"/>
                </a:solidFill>
                <a:latin typeface="Arial"/>
                <a:cs typeface="Arial"/>
              </a:rPr>
              <a:t>Represents</a:t>
            </a:r>
            <a:r>
              <a:rPr sz="1500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595959"/>
                </a:solidFill>
                <a:latin typeface="Arial"/>
                <a:cs typeface="Arial"/>
              </a:rPr>
              <a:t>data: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595959"/>
                </a:solidFill>
                <a:latin typeface="Arial"/>
                <a:cs typeface="Arial"/>
              </a:rPr>
              <a:t>e.g.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"/>
                <a:cs typeface="Arial"/>
              </a:rPr>
              <a:t>name,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595959"/>
                </a:solidFill>
                <a:latin typeface="Arial"/>
                <a:cs typeface="Arial"/>
              </a:rPr>
              <a:t>age,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95959"/>
                </a:solidFill>
                <a:latin typeface="Arial"/>
                <a:cs typeface="Arial"/>
              </a:rPr>
              <a:t>weight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25" dirty="0" err="1">
                <a:solidFill>
                  <a:srgbClr val="595959"/>
                </a:solidFill>
                <a:latin typeface="Arial"/>
                <a:cs typeface="Arial"/>
              </a:rPr>
              <a:t>etc</a:t>
            </a:r>
            <a:endParaRPr lang="de-DE" sz="1500" dirty="0">
              <a:latin typeface="Arial"/>
              <a:cs typeface="Arial"/>
            </a:endParaRPr>
          </a:p>
          <a:p>
            <a:pPr marL="469900" indent="-344170">
              <a:buChar char="●"/>
              <a:tabLst>
                <a:tab pos="469265" algn="l"/>
                <a:tab pos="469900" algn="l"/>
              </a:tabLst>
            </a:pPr>
            <a:r>
              <a:rPr sz="1500" i="1" spc="-40" dirty="0">
                <a:solidFill>
                  <a:srgbClr val="595959"/>
                </a:solidFill>
                <a:latin typeface="Arial"/>
                <a:cs typeface="Arial"/>
              </a:rPr>
              <a:t>String</a:t>
            </a:r>
            <a:r>
              <a:rPr sz="1500" i="1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95959"/>
                </a:solidFill>
                <a:latin typeface="Arial"/>
                <a:cs typeface="Arial"/>
              </a:rPr>
              <a:t>key;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95959"/>
                </a:solidFill>
                <a:latin typeface="Arial"/>
                <a:cs typeface="Arial"/>
              </a:rPr>
              <a:t>typed</a:t>
            </a:r>
            <a:r>
              <a:rPr sz="1500" spc="-1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595959"/>
                </a:solidFill>
                <a:latin typeface="Arial"/>
                <a:cs typeface="Arial"/>
              </a:rPr>
              <a:t>value</a:t>
            </a:r>
            <a:r>
              <a:rPr sz="1500" spc="-114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595959"/>
                </a:solidFill>
                <a:latin typeface="Arial"/>
                <a:cs typeface="Arial"/>
              </a:rPr>
              <a:t>(string,</a:t>
            </a:r>
            <a:r>
              <a:rPr sz="1500" i="1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i="1" spc="-50" dirty="0">
                <a:solidFill>
                  <a:srgbClr val="595959"/>
                </a:solidFill>
                <a:latin typeface="Arial"/>
                <a:cs typeface="Arial"/>
              </a:rPr>
              <a:t>number,</a:t>
            </a:r>
            <a:r>
              <a:rPr sz="1500" i="1" spc="-1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i="1" spc="-35" dirty="0">
                <a:solidFill>
                  <a:srgbClr val="595959"/>
                </a:solidFill>
                <a:latin typeface="Arial"/>
                <a:cs typeface="Arial"/>
              </a:rPr>
              <a:t>bool,</a:t>
            </a:r>
            <a:r>
              <a:rPr sz="1500" i="1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500" i="1" spc="-20" dirty="0">
                <a:solidFill>
                  <a:srgbClr val="595959"/>
                </a:solidFill>
                <a:latin typeface="Arial"/>
                <a:cs typeface="Arial"/>
              </a:rPr>
              <a:t>list)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1480C5-D682-C64D-A797-75F99C86B463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EC9C26F-6EB4-C542-B03F-923DE507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37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626" y="2011871"/>
            <a:ext cx="6857365" cy="75565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spcBef>
                <a:spcPts val="455"/>
              </a:spcBef>
              <a:tabLst>
                <a:tab pos="743585" algn="l"/>
              </a:tabLst>
            </a:pPr>
            <a:r>
              <a:rPr sz="2100" b="1" spc="-280" dirty="0">
                <a:solidFill>
                  <a:srgbClr val="0000FF"/>
                </a:solidFill>
                <a:latin typeface="Arial"/>
                <a:cs typeface="Arial"/>
              </a:rPr>
              <a:t>PATH	</a:t>
            </a:r>
            <a:r>
              <a:rPr sz="2100" b="1" spc="-270" dirty="0">
                <a:solidFill>
                  <a:srgbClr val="0000FF"/>
                </a:solidFill>
                <a:latin typeface="Arial"/>
                <a:cs typeface="Arial"/>
              </a:rPr>
              <a:t>PATTERN</a:t>
            </a:r>
            <a:endParaRPr sz="2100">
              <a:latin typeface="Arial"/>
              <a:cs typeface="Arial"/>
            </a:endParaRPr>
          </a:p>
          <a:p>
            <a:pPr marL="247650">
              <a:spcBef>
                <a:spcPts val="355"/>
              </a:spcBef>
              <a:tabLst>
                <a:tab pos="2300605" algn="l"/>
                <a:tab pos="2593340" algn="l"/>
                <a:tab pos="5233035" algn="l"/>
                <a:tab pos="6113145" algn="l"/>
              </a:tabLst>
            </a:pPr>
            <a:r>
              <a:rPr sz="2100" spc="210" dirty="0">
                <a:solidFill>
                  <a:srgbClr val="FF00FF"/>
                </a:solidFill>
                <a:latin typeface="Arial"/>
                <a:cs typeface="Arial"/>
              </a:rPr>
              <a:t>older_friend</a:t>
            </a:r>
            <a:r>
              <a:rPr sz="2100" spc="245" dirty="0">
                <a:solidFill>
                  <a:srgbClr val="FF00FF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1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100" spc="204" dirty="0">
                <a:solidFill>
                  <a:srgbClr val="0000FF"/>
                </a:solidFill>
                <a:latin typeface="Arial"/>
                <a:cs typeface="Arial"/>
              </a:rPr>
              <a:t>(a)-[:FRIEND]-(b</a:t>
            </a:r>
            <a:r>
              <a:rPr sz="2100" spc="15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1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100" b="1" spc="-425" dirty="0">
                <a:solidFill>
                  <a:srgbClr val="0000FF"/>
                </a:solidFill>
                <a:latin typeface="Arial"/>
                <a:cs typeface="Arial"/>
              </a:rPr>
              <a:t>WHER</a:t>
            </a:r>
            <a:r>
              <a:rPr sz="2100" b="1" spc="-37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100" spc="95" dirty="0">
                <a:solidFill>
                  <a:srgbClr val="0000FF"/>
                </a:solidFill>
                <a:latin typeface="Arial"/>
                <a:cs typeface="Arial"/>
              </a:rPr>
              <a:t>b.age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8911" y="2422082"/>
            <a:ext cx="10502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04800" algn="l"/>
              </a:tabLst>
            </a:pP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&gt;	</a:t>
            </a:r>
            <a:r>
              <a:rPr sz="2100" spc="95" dirty="0">
                <a:solidFill>
                  <a:srgbClr val="0000FF"/>
                </a:solidFill>
                <a:latin typeface="Arial"/>
                <a:cs typeface="Arial"/>
              </a:rPr>
              <a:t>a.age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625" y="2942148"/>
            <a:ext cx="8031480" cy="230640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spcBef>
                <a:spcPts val="505"/>
              </a:spcBef>
              <a:tabLst>
                <a:tab pos="743585" algn="l"/>
              </a:tabLst>
            </a:pPr>
            <a:r>
              <a:rPr sz="2100" b="1" spc="-280" dirty="0">
                <a:solidFill>
                  <a:srgbClr val="0000FF"/>
                </a:solidFill>
                <a:latin typeface="Arial"/>
                <a:cs typeface="Arial"/>
              </a:rPr>
              <a:t>PATH	</a:t>
            </a:r>
            <a:r>
              <a:rPr sz="2100" b="1" spc="-270" dirty="0">
                <a:solidFill>
                  <a:srgbClr val="0000FF"/>
                </a:solidFill>
                <a:latin typeface="Arial"/>
                <a:cs typeface="Arial"/>
              </a:rPr>
              <a:t>PATTERN</a:t>
            </a:r>
            <a:endParaRPr sz="2100">
              <a:latin typeface="Arial"/>
              <a:cs typeface="Arial"/>
            </a:endParaRPr>
          </a:p>
          <a:p>
            <a:pPr marL="247650">
              <a:spcBef>
                <a:spcPts val="405"/>
              </a:spcBef>
              <a:tabLst>
                <a:tab pos="1713864" algn="l"/>
                <a:tab pos="2006600" algn="l"/>
              </a:tabLst>
            </a:pPr>
            <a:r>
              <a:rPr sz="2100" spc="95" dirty="0">
                <a:solidFill>
                  <a:srgbClr val="0097A7"/>
                </a:solidFill>
                <a:latin typeface="Arial"/>
                <a:cs typeface="Arial"/>
              </a:rPr>
              <a:t>same_city	</a:t>
            </a: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100" spc="220" dirty="0">
                <a:solidFill>
                  <a:srgbClr val="0000FF"/>
                </a:solidFill>
                <a:latin typeface="Arial"/>
                <a:cs typeface="Arial"/>
              </a:rPr>
              <a:t>(a)-[:LIVES_IN]-&gt;(:City)&lt;-[:LIVES_IN]-(b)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tabLst>
                <a:tab pos="743585" algn="l"/>
              </a:tabLst>
            </a:pPr>
            <a:r>
              <a:rPr sz="2100" b="1" spc="-280" dirty="0">
                <a:solidFill>
                  <a:srgbClr val="0000FF"/>
                </a:solidFill>
                <a:latin typeface="Arial"/>
                <a:cs typeface="Arial"/>
              </a:rPr>
              <a:t>PATH	</a:t>
            </a:r>
            <a:r>
              <a:rPr sz="2100" b="1" spc="-270" dirty="0">
                <a:solidFill>
                  <a:srgbClr val="0000FF"/>
                </a:solidFill>
                <a:latin typeface="Arial"/>
                <a:cs typeface="Arial"/>
              </a:rPr>
              <a:t>PATTERN</a:t>
            </a:r>
            <a:endParaRPr sz="2100">
              <a:latin typeface="Arial"/>
              <a:cs typeface="Arial"/>
            </a:endParaRPr>
          </a:p>
          <a:p>
            <a:pPr marL="247650">
              <a:spcBef>
                <a:spcPts val="405"/>
              </a:spcBef>
              <a:tabLst>
                <a:tab pos="4195445" algn="l"/>
                <a:tab pos="4488180" algn="l"/>
              </a:tabLst>
            </a:pPr>
            <a:r>
              <a:rPr sz="2100" spc="165" dirty="0">
                <a:solidFill>
                  <a:srgbClr val="0000FF"/>
                </a:solidFill>
                <a:latin typeface="Arial"/>
                <a:cs typeface="Arial"/>
              </a:rPr>
              <a:t>older_friends_in_same_city	</a:t>
            </a:r>
            <a:r>
              <a:rPr sz="2100" spc="-75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100" spc="275" dirty="0">
                <a:solidFill>
                  <a:srgbClr val="0000FF"/>
                </a:solidFill>
                <a:latin typeface="Arial"/>
                <a:cs typeface="Arial"/>
              </a:rPr>
              <a:t>(a)-/~</a:t>
            </a:r>
            <a:r>
              <a:rPr sz="2100" spc="275" dirty="0">
                <a:solidFill>
                  <a:srgbClr val="FF00FF"/>
                </a:solidFill>
                <a:latin typeface="Arial"/>
                <a:cs typeface="Arial"/>
              </a:rPr>
              <a:t>older_friends</a:t>
            </a:r>
            <a:r>
              <a:rPr sz="2100" spc="275" dirty="0">
                <a:solidFill>
                  <a:srgbClr val="0000FF"/>
                </a:solidFill>
                <a:latin typeface="Arial"/>
                <a:cs typeface="Arial"/>
              </a:rPr>
              <a:t>/-(b)</a:t>
            </a:r>
            <a:endParaRPr sz="21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700">
              <a:latin typeface="Times New Roman"/>
              <a:cs typeface="Times New Roman"/>
            </a:endParaRPr>
          </a:p>
          <a:p>
            <a:pPr marL="452120">
              <a:tabLst>
                <a:tab pos="1329690" algn="l"/>
                <a:tab pos="2358390" algn="l"/>
                <a:tab pos="2651125" algn="l"/>
                <a:tab pos="5728335" algn="l"/>
              </a:tabLst>
            </a:pPr>
            <a:r>
              <a:rPr sz="2100" b="1" spc="-415" dirty="0">
                <a:solidFill>
                  <a:srgbClr val="0000FF"/>
                </a:solidFill>
                <a:latin typeface="Arial"/>
                <a:cs typeface="Arial"/>
              </a:rPr>
              <a:t>WHERE	</a:t>
            </a:r>
            <a:r>
              <a:rPr sz="2100" b="1" spc="-95" dirty="0">
                <a:solidFill>
                  <a:srgbClr val="0000FF"/>
                </a:solidFill>
                <a:latin typeface="Arial"/>
                <a:cs typeface="Arial"/>
              </a:rPr>
              <a:t>EXISTS	</a:t>
            </a:r>
            <a:r>
              <a:rPr sz="2100" spc="450" dirty="0">
                <a:solidFill>
                  <a:srgbClr val="0000FF"/>
                </a:solidFill>
                <a:latin typeface="Arial"/>
                <a:cs typeface="Arial"/>
              </a:rPr>
              <a:t>{	</a:t>
            </a:r>
            <a:r>
              <a:rPr sz="2100" spc="229" dirty="0">
                <a:solidFill>
                  <a:srgbClr val="0000FF"/>
                </a:solidFill>
                <a:latin typeface="Arial"/>
                <a:cs typeface="Arial"/>
              </a:rPr>
              <a:t>(a)-/~</a:t>
            </a:r>
            <a:r>
              <a:rPr sz="2100" spc="229" dirty="0">
                <a:solidFill>
                  <a:srgbClr val="0097A7"/>
                </a:solidFill>
                <a:latin typeface="Arial"/>
                <a:cs typeface="Arial"/>
              </a:rPr>
              <a:t>same_city</a:t>
            </a:r>
            <a:r>
              <a:rPr sz="2100" spc="229" dirty="0">
                <a:solidFill>
                  <a:srgbClr val="0000FF"/>
                </a:solidFill>
                <a:latin typeface="Arial"/>
                <a:cs typeface="Arial"/>
              </a:rPr>
              <a:t>/-(b)	</a:t>
            </a:r>
            <a:r>
              <a:rPr sz="2100" spc="450" dirty="0">
                <a:solidFill>
                  <a:srgbClr val="0000FF"/>
                </a:solidFill>
                <a:latin typeface="Arial"/>
                <a:cs typeface="Arial"/>
              </a:rPr>
              <a:t>}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0625" y="260648"/>
            <a:ext cx="6284595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45" dirty="0"/>
              <a:t>Nested </a:t>
            </a:r>
            <a:r>
              <a:rPr spc="-85" dirty="0"/>
              <a:t>Path </a:t>
            </a:r>
            <a:r>
              <a:rPr spc="-90" dirty="0"/>
              <a:t>Patterns:</a:t>
            </a:r>
            <a:r>
              <a:rPr lang="de-DE" spc="-90" dirty="0"/>
              <a:t> </a:t>
            </a:r>
            <a:r>
              <a:rPr spc="-630" dirty="0"/>
              <a:t> </a:t>
            </a:r>
            <a:r>
              <a:rPr lang="de-DE" spc="-110" dirty="0"/>
              <a:t>E</a:t>
            </a:r>
            <a:r>
              <a:rPr spc="-110" dirty="0" err="1"/>
              <a:t>xample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08181-B5EC-AE46-A25D-4F4F4C21C16F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C02D17A-A4F3-DD49-AA25-F6BF0F34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59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626" y="2057465"/>
            <a:ext cx="81210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708660" algn="l"/>
                <a:tab pos="1826895" algn="l"/>
                <a:tab pos="2523490" algn="l"/>
                <a:tab pos="2802255" algn="l"/>
                <a:tab pos="6294120" algn="l"/>
                <a:tab pos="6991984" algn="l"/>
              </a:tabLst>
            </a:pPr>
            <a:r>
              <a:rPr sz="2000" b="1" spc="-265" dirty="0">
                <a:solidFill>
                  <a:srgbClr val="0000FF"/>
                </a:solidFill>
                <a:latin typeface="Arial"/>
                <a:cs typeface="Arial"/>
              </a:rPr>
              <a:t>PAT</a:t>
            </a:r>
            <a:r>
              <a:rPr sz="2000" b="1" spc="-28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b="1" spc="-254" dirty="0">
                <a:solidFill>
                  <a:srgbClr val="0000FF"/>
                </a:solidFill>
                <a:latin typeface="Arial"/>
                <a:cs typeface="Arial"/>
              </a:rPr>
              <a:t>PATTER</a:t>
            </a:r>
            <a:r>
              <a:rPr sz="2000" b="1" spc="-27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spc="90" dirty="0">
                <a:solidFill>
                  <a:srgbClr val="0000FF"/>
                </a:solidFill>
                <a:latin typeface="Arial"/>
                <a:cs typeface="Arial"/>
              </a:rPr>
              <a:t>roa</a:t>
            </a:r>
            <a:r>
              <a:rPr sz="2000" spc="10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spc="-7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spc="35" dirty="0">
                <a:solidFill>
                  <a:srgbClr val="0000FF"/>
                </a:solidFill>
                <a:latin typeface="Arial"/>
                <a:cs typeface="Arial"/>
              </a:rPr>
              <a:t>(a)-[r:ROAD_SEGMENT]-(b</a:t>
            </a:r>
            <a:r>
              <a:rPr sz="2000" spc="25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b="1" spc="-310" dirty="0">
                <a:solidFill>
                  <a:srgbClr val="0000FF"/>
                </a:solidFill>
                <a:latin typeface="Arial"/>
                <a:cs typeface="Arial"/>
              </a:rPr>
              <a:t>COS</a:t>
            </a:r>
            <a:r>
              <a:rPr sz="2000" b="1" spc="-254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00" spc="260" dirty="0">
                <a:solidFill>
                  <a:srgbClr val="0000FF"/>
                </a:solidFill>
                <a:latin typeface="Arial"/>
                <a:cs typeface="Arial"/>
              </a:rPr>
              <a:t>r.length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26" y="3165540"/>
            <a:ext cx="5461635" cy="26186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849630" algn="l"/>
                <a:tab pos="1685289" algn="l"/>
                <a:tab pos="1964055" algn="l"/>
              </a:tabLst>
            </a:pPr>
            <a:r>
              <a:rPr sz="2000" b="1" spc="-350" dirty="0">
                <a:solidFill>
                  <a:srgbClr val="0000FF"/>
                </a:solidFill>
                <a:latin typeface="Arial"/>
                <a:cs typeface="Arial"/>
              </a:rPr>
              <a:t>MATCH	</a:t>
            </a:r>
            <a:r>
              <a:rPr sz="2000" spc="180" dirty="0">
                <a:solidFill>
                  <a:srgbClr val="0000FF"/>
                </a:solidFill>
                <a:latin typeface="Arial"/>
                <a:cs typeface="Arial"/>
              </a:rPr>
              <a:t>route	</a:t>
            </a:r>
            <a:r>
              <a:rPr sz="2000" spc="-70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000" spc="260" dirty="0">
                <a:solidFill>
                  <a:srgbClr val="0000FF"/>
                </a:solidFill>
                <a:latin typeface="Arial"/>
                <a:cs typeface="Arial"/>
              </a:rPr>
              <a:t>(start)-/~road*/-(end)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tabLst>
                <a:tab pos="849630" algn="l"/>
                <a:tab pos="2938780" algn="l"/>
                <a:tab pos="3217545" algn="l"/>
              </a:tabLst>
            </a:pPr>
            <a:r>
              <a:rPr sz="2000" b="1" spc="-395" dirty="0">
                <a:solidFill>
                  <a:srgbClr val="0000FF"/>
                </a:solidFill>
                <a:latin typeface="Arial"/>
                <a:cs typeface="Arial"/>
              </a:rPr>
              <a:t>WHERE	</a:t>
            </a:r>
            <a:r>
              <a:rPr sz="2000" spc="285" dirty="0">
                <a:solidFill>
                  <a:srgbClr val="0000FF"/>
                </a:solidFill>
                <a:latin typeface="Arial"/>
                <a:cs typeface="Arial"/>
              </a:rPr>
              <a:t>start.location	</a:t>
            </a:r>
            <a:r>
              <a:rPr sz="2000" spc="-70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000" spc="160" dirty="0">
                <a:solidFill>
                  <a:srgbClr val="0000FF"/>
                </a:solidFill>
                <a:latin typeface="Arial"/>
                <a:cs typeface="Arial"/>
              </a:rPr>
              <a:t>$currentLocation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431165">
              <a:tabLst>
                <a:tab pos="989330" algn="l"/>
                <a:tab pos="2242820" algn="l"/>
                <a:tab pos="2521585" algn="l"/>
              </a:tabLst>
            </a:pPr>
            <a:r>
              <a:rPr sz="2000" b="1" spc="-350" dirty="0">
                <a:solidFill>
                  <a:srgbClr val="0000FF"/>
                </a:solidFill>
                <a:latin typeface="Arial"/>
                <a:cs typeface="Arial"/>
              </a:rPr>
              <a:t>AND	</a:t>
            </a:r>
            <a:r>
              <a:rPr sz="2000" spc="-20" dirty="0">
                <a:solidFill>
                  <a:srgbClr val="0000FF"/>
                </a:solidFill>
                <a:latin typeface="Arial"/>
                <a:cs typeface="Arial"/>
              </a:rPr>
              <a:t>end.name	</a:t>
            </a:r>
            <a:r>
              <a:rPr sz="2000" spc="-70" dirty="0">
                <a:solidFill>
                  <a:srgbClr val="0000FF"/>
                </a:solidFill>
                <a:latin typeface="Arial"/>
                <a:cs typeface="Arial"/>
              </a:rPr>
              <a:t>=	</a:t>
            </a:r>
            <a:r>
              <a:rPr sz="2000" spc="195" dirty="0">
                <a:solidFill>
                  <a:srgbClr val="0000FF"/>
                </a:solidFill>
                <a:latin typeface="Arial"/>
                <a:cs typeface="Arial"/>
              </a:rPr>
              <a:t>$destination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tabLst>
                <a:tab pos="989330" algn="l"/>
              </a:tabLst>
            </a:pPr>
            <a:r>
              <a:rPr sz="2000" b="1" spc="-295" dirty="0">
                <a:solidFill>
                  <a:srgbClr val="0000FF"/>
                </a:solidFill>
                <a:latin typeface="Arial"/>
                <a:cs typeface="Arial"/>
              </a:rPr>
              <a:t>RETURN	</a:t>
            </a:r>
            <a:r>
              <a:rPr sz="2000" spc="180" dirty="0">
                <a:solidFill>
                  <a:srgbClr val="0000FF"/>
                </a:solidFill>
                <a:latin typeface="Arial"/>
                <a:cs typeface="Arial"/>
              </a:rPr>
              <a:t>route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tabLst>
                <a:tab pos="847725" algn="l"/>
                <a:tab pos="1268730" algn="l"/>
                <a:tab pos="2943860" algn="l"/>
                <a:tab pos="3500754" algn="l"/>
                <a:tab pos="4339590" algn="l"/>
              </a:tabLst>
            </a:pPr>
            <a:r>
              <a:rPr sz="2000" b="1" spc="-350" dirty="0">
                <a:solidFill>
                  <a:srgbClr val="0000FF"/>
                </a:solidFill>
                <a:latin typeface="Arial"/>
                <a:cs typeface="Arial"/>
              </a:rPr>
              <a:t>ORDER	</a:t>
            </a:r>
            <a:r>
              <a:rPr sz="2000" b="1" spc="-295" dirty="0">
                <a:solidFill>
                  <a:srgbClr val="0000FF"/>
                </a:solidFill>
                <a:latin typeface="Arial"/>
                <a:cs typeface="Arial"/>
              </a:rPr>
              <a:t>BY	</a:t>
            </a:r>
            <a:r>
              <a:rPr sz="2000" spc="225" dirty="0">
                <a:solidFill>
                  <a:srgbClr val="0000FF"/>
                </a:solidFill>
                <a:latin typeface="Arial"/>
                <a:cs typeface="Arial"/>
              </a:rPr>
              <a:t>cost(route)	</a:t>
            </a:r>
            <a:r>
              <a:rPr sz="2000" b="1" spc="-315" dirty="0">
                <a:solidFill>
                  <a:srgbClr val="0000FF"/>
                </a:solidFill>
                <a:latin typeface="Arial"/>
                <a:cs typeface="Arial"/>
              </a:rPr>
              <a:t>ASC	</a:t>
            </a:r>
            <a:r>
              <a:rPr sz="2000" b="1" spc="50" dirty="0">
                <a:solidFill>
                  <a:srgbClr val="0000FF"/>
                </a:solidFill>
                <a:latin typeface="Arial"/>
                <a:cs typeface="Arial"/>
              </a:rPr>
              <a:t>LIMIT	</a:t>
            </a:r>
            <a:r>
              <a:rPr sz="2000" spc="-1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626" y="259437"/>
            <a:ext cx="778383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35" dirty="0"/>
              <a:t>Cost</a:t>
            </a:r>
            <a:r>
              <a:rPr spc="-290" dirty="0"/>
              <a:t> </a:t>
            </a:r>
            <a:r>
              <a:rPr spc="-95" dirty="0"/>
              <a:t>function</a:t>
            </a:r>
            <a:r>
              <a:rPr spc="-285" dirty="0"/>
              <a:t> </a:t>
            </a:r>
            <a:r>
              <a:rPr spc="-50" dirty="0"/>
              <a:t>for</a:t>
            </a:r>
            <a:r>
              <a:rPr spc="-285" dirty="0"/>
              <a:t> </a:t>
            </a:r>
            <a:r>
              <a:rPr spc="-155" dirty="0"/>
              <a:t>cheapest</a:t>
            </a:r>
            <a:r>
              <a:rPr spc="-285" dirty="0"/>
              <a:t> </a:t>
            </a:r>
            <a:r>
              <a:rPr spc="-55" dirty="0"/>
              <a:t>path</a:t>
            </a:r>
            <a:r>
              <a:rPr spc="-285" dirty="0"/>
              <a:t> </a:t>
            </a:r>
            <a:r>
              <a:rPr spc="-185" dirty="0"/>
              <a:t>search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7BFBE-5E63-CD44-8F42-7E2CF52E5241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336238A-682C-5045-9FA2-D4805D94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41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625" y="2034808"/>
            <a:ext cx="771588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Pattern</a:t>
            </a:r>
            <a:r>
              <a:rPr sz="19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95959"/>
                </a:solidFill>
                <a:latin typeface="Arial"/>
                <a:cs typeface="Arial"/>
              </a:rPr>
              <a:t>matching</a:t>
            </a:r>
            <a:r>
              <a:rPr sz="19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95959"/>
                </a:solidFill>
                <a:latin typeface="Arial"/>
                <a:cs typeface="Arial"/>
              </a:rPr>
              <a:t>today</a:t>
            </a:r>
            <a:r>
              <a:rPr sz="19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114" dirty="0">
                <a:solidFill>
                  <a:srgbClr val="595959"/>
                </a:solidFill>
                <a:latin typeface="Arial"/>
                <a:cs typeface="Arial"/>
              </a:rPr>
              <a:t>uses</a:t>
            </a:r>
            <a:r>
              <a:rPr sz="19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595959"/>
                </a:solidFill>
                <a:latin typeface="Arial"/>
                <a:cs typeface="Arial"/>
              </a:rPr>
              <a:t>edge</a:t>
            </a:r>
            <a:r>
              <a:rPr sz="1900" b="1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b="1" spc="-85" dirty="0">
                <a:solidFill>
                  <a:srgbClr val="595959"/>
                </a:solidFill>
                <a:latin typeface="Arial"/>
                <a:cs typeface="Arial"/>
              </a:rPr>
              <a:t>isomorphism</a:t>
            </a:r>
            <a:r>
              <a:rPr sz="1900" b="1"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595959"/>
                </a:solidFill>
                <a:latin typeface="Arial"/>
                <a:cs typeface="Arial"/>
              </a:rPr>
              <a:t>(no</a:t>
            </a:r>
            <a:r>
              <a:rPr sz="19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40" dirty="0">
                <a:solidFill>
                  <a:srgbClr val="595959"/>
                </a:solidFill>
                <a:latin typeface="Arial"/>
                <a:cs typeface="Arial"/>
              </a:rPr>
              <a:t>repeated</a:t>
            </a:r>
            <a:r>
              <a:rPr sz="19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595959"/>
                </a:solidFill>
                <a:latin typeface="Arial"/>
                <a:cs typeface="Arial"/>
              </a:rPr>
              <a:t>relationships)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25" y="3351545"/>
            <a:ext cx="7546340" cy="429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MATCH </a:t>
            </a:r>
            <a:r>
              <a:rPr sz="1400" spc="90" dirty="0">
                <a:solidFill>
                  <a:srgbClr val="595959"/>
                </a:solidFill>
                <a:latin typeface="Arial"/>
                <a:cs typeface="Arial"/>
              </a:rPr>
              <a:t>(p:Person </a:t>
            </a:r>
            <a:r>
              <a:rPr sz="1400" spc="35" dirty="0">
                <a:solidFill>
                  <a:srgbClr val="595959"/>
                </a:solidFill>
                <a:latin typeface="Arial"/>
                <a:cs typeface="Arial"/>
              </a:rPr>
              <a:t>{name:</a:t>
            </a:r>
            <a:r>
              <a:rPr sz="1400" spc="2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130" dirty="0">
                <a:solidFill>
                  <a:srgbClr val="595959"/>
                </a:solidFill>
                <a:latin typeface="Arial"/>
                <a:cs typeface="Arial"/>
              </a:rPr>
              <a:t>Jack})-[</a:t>
            </a:r>
            <a:r>
              <a:rPr sz="1400" spc="130" dirty="0">
                <a:solidFill>
                  <a:srgbClr val="FF00FF"/>
                </a:solidFill>
                <a:latin typeface="Arial"/>
                <a:cs typeface="Arial"/>
              </a:rPr>
              <a:t>r1</a:t>
            </a:r>
            <a:r>
              <a:rPr sz="1400" spc="130" dirty="0">
                <a:solidFill>
                  <a:srgbClr val="595959"/>
                </a:solidFill>
                <a:latin typeface="Arial"/>
                <a:cs typeface="Arial"/>
              </a:rPr>
              <a:t>:FRIEND]-()-[</a:t>
            </a:r>
            <a:r>
              <a:rPr sz="1400" spc="130" dirty="0">
                <a:solidFill>
                  <a:srgbClr val="FF00FF"/>
                </a:solidFill>
                <a:latin typeface="Arial"/>
                <a:cs typeface="Arial"/>
              </a:rPr>
              <a:t>r2</a:t>
            </a:r>
            <a:r>
              <a:rPr sz="1400" spc="130" dirty="0">
                <a:solidFill>
                  <a:srgbClr val="595959"/>
                </a:solidFill>
                <a:latin typeface="Arial"/>
                <a:cs typeface="Arial"/>
              </a:rPr>
              <a:t>:FRIEND]-(friend_of_a_friend)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400" b="1" spc="-210" dirty="0">
                <a:solidFill>
                  <a:srgbClr val="0000FF"/>
                </a:solidFill>
                <a:latin typeface="Arial"/>
                <a:cs typeface="Arial"/>
              </a:rPr>
              <a:t>RETURN </a:t>
            </a:r>
            <a:r>
              <a:rPr sz="1400" spc="105" dirty="0">
                <a:solidFill>
                  <a:srgbClr val="595959"/>
                </a:solidFill>
                <a:latin typeface="Arial"/>
                <a:cs typeface="Arial"/>
              </a:rPr>
              <a:t>friend_of_a_friend.name </a:t>
            </a:r>
            <a:r>
              <a:rPr sz="1400" b="1" spc="-210" dirty="0">
                <a:solidFill>
                  <a:srgbClr val="0000FF"/>
                </a:solidFill>
                <a:latin typeface="Arial"/>
                <a:cs typeface="Arial"/>
              </a:rPr>
              <a:t>AS</a:t>
            </a:r>
            <a:r>
              <a:rPr sz="1400" b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95959"/>
                </a:solidFill>
                <a:latin typeface="Arial"/>
                <a:cs typeface="Arial"/>
              </a:rPr>
              <a:t>fofName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461" y="302107"/>
            <a:ext cx="40328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20" dirty="0">
                <a:latin typeface="+mj-lt"/>
                <a:cs typeface="Arial"/>
              </a:rPr>
              <a:t>“Cyphermorphism”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6633" y="2761060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5">
                <a:moveTo>
                  <a:pt x="128549" y="249299"/>
                </a:moveTo>
                <a:lnTo>
                  <a:pt x="78512" y="239504"/>
                </a:lnTo>
                <a:lnTo>
                  <a:pt x="37651" y="212790"/>
                </a:lnTo>
                <a:lnTo>
                  <a:pt x="10102" y="173169"/>
                </a:lnTo>
                <a:lnTo>
                  <a:pt x="0" y="124649"/>
                </a:lnTo>
                <a:lnTo>
                  <a:pt x="10102" y="76130"/>
                </a:lnTo>
                <a:lnTo>
                  <a:pt x="37651" y="36508"/>
                </a:lnTo>
                <a:lnTo>
                  <a:pt x="78512" y="9795"/>
                </a:lnTo>
                <a:lnTo>
                  <a:pt x="128549" y="0"/>
                </a:lnTo>
                <a:lnTo>
                  <a:pt x="153746" y="2417"/>
                </a:lnTo>
                <a:lnTo>
                  <a:pt x="199869" y="20942"/>
                </a:lnTo>
                <a:lnTo>
                  <a:pt x="235502" y="55493"/>
                </a:lnTo>
                <a:lnTo>
                  <a:pt x="254607" y="100218"/>
                </a:lnTo>
                <a:lnTo>
                  <a:pt x="257099" y="124649"/>
                </a:lnTo>
                <a:lnTo>
                  <a:pt x="246997" y="173169"/>
                </a:lnTo>
                <a:lnTo>
                  <a:pt x="219448" y="212790"/>
                </a:lnTo>
                <a:lnTo>
                  <a:pt x="178587" y="239504"/>
                </a:lnTo>
                <a:lnTo>
                  <a:pt x="128549" y="249299"/>
                </a:lnTo>
                <a:close/>
              </a:path>
            </a:pathLst>
          </a:custGeom>
          <a:solidFill>
            <a:srgbClr val="FF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6633" y="2761060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5">
                <a:moveTo>
                  <a:pt x="0" y="124649"/>
                </a:moveTo>
                <a:lnTo>
                  <a:pt x="10102" y="76130"/>
                </a:lnTo>
                <a:lnTo>
                  <a:pt x="37651" y="36509"/>
                </a:lnTo>
                <a:lnTo>
                  <a:pt x="78512" y="9795"/>
                </a:lnTo>
                <a:lnTo>
                  <a:pt x="128549" y="0"/>
                </a:lnTo>
                <a:lnTo>
                  <a:pt x="177744" y="9488"/>
                </a:lnTo>
                <a:lnTo>
                  <a:pt x="219448" y="36508"/>
                </a:lnTo>
                <a:lnTo>
                  <a:pt x="247314" y="76948"/>
                </a:lnTo>
                <a:lnTo>
                  <a:pt x="257099" y="124649"/>
                </a:lnTo>
                <a:lnTo>
                  <a:pt x="246997" y="173169"/>
                </a:lnTo>
                <a:lnTo>
                  <a:pt x="219448" y="212790"/>
                </a:lnTo>
                <a:lnTo>
                  <a:pt x="178587" y="239504"/>
                </a:lnTo>
                <a:lnTo>
                  <a:pt x="128549" y="249299"/>
                </a:lnTo>
                <a:lnTo>
                  <a:pt x="78512" y="239504"/>
                </a:lnTo>
                <a:lnTo>
                  <a:pt x="37651" y="212790"/>
                </a:lnTo>
                <a:lnTo>
                  <a:pt x="10102" y="173169"/>
                </a:lnTo>
                <a:lnTo>
                  <a:pt x="0" y="1246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4713" y="2761060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5">
                <a:moveTo>
                  <a:pt x="128549" y="249299"/>
                </a:moveTo>
                <a:lnTo>
                  <a:pt x="78512" y="239504"/>
                </a:lnTo>
                <a:lnTo>
                  <a:pt x="37651" y="212790"/>
                </a:lnTo>
                <a:lnTo>
                  <a:pt x="10102" y="173169"/>
                </a:lnTo>
                <a:lnTo>
                  <a:pt x="0" y="124649"/>
                </a:lnTo>
                <a:lnTo>
                  <a:pt x="10102" y="76130"/>
                </a:lnTo>
                <a:lnTo>
                  <a:pt x="37651" y="36508"/>
                </a:lnTo>
                <a:lnTo>
                  <a:pt x="78512" y="9795"/>
                </a:lnTo>
                <a:lnTo>
                  <a:pt x="128549" y="0"/>
                </a:lnTo>
                <a:lnTo>
                  <a:pt x="153746" y="2417"/>
                </a:lnTo>
                <a:lnTo>
                  <a:pt x="199869" y="20942"/>
                </a:lnTo>
                <a:lnTo>
                  <a:pt x="235502" y="55493"/>
                </a:lnTo>
                <a:lnTo>
                  <a:pt x="254607" y="100218"/>
                </a:lnTo>
                <a:lnTo>
                  <a:pt x="257099" y="124649"/>
                </a:lnTo>
                <a:lnTo>
                  <a:pt x="246997" y="173169"/>
                </a:lnTo>
                <a:lnTo>
                  <a:pt x="219448" y="212790"/>
                </a:lnTo>
                <a:lnTo>
                  <a:pt x="178587" y="239504"/>
                </a:lnTo>
                <a:lnTo>
                  <a:pt x="128549" y="249299"/>
                </a:lnTo>
                <a:close/>
              </a:path>
            </a:pathLst>
          </a:custGeom>
          <a:solidFill>
            <a:srgbClr val="F6B2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4713" y="2761060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5">
                <a:moveTo>
                  <a:pt x="0" y="124649"/>
                </a:moveTo>
                <a:lnTo>
                  <a:pt x="10102" y="76130"/>
                </a:lnTo>
                <a:lnTo>
                  <a:pt x="37651" y="36509"/>
                </a:lnTo>
                <a:lnTo>
                  <a:pt x="78512" y="9795"/>
                </a:lnTo>
                <a:lnTo>
                  <a:pt x="128549" y="0"/>
                </a:lnTo>
                <a:lnTo>
                  <a:pt x="177743" y="9488"/>
                </a:lnTo>
                <a:lnTo>
                  <a:pt x="219448" y="36508"/>
                </a:lnTo>
                <a:lnTo>
                  <a:pt x="247314" y="76948"/>
                </a:lnTo>
                <a:lnTo>
                  <a:pt x="257099" y="124649"/>
                </a:lnTo>
                <a:lnTo>
                  <a:pt x="246997" y="173169"/>
                </a:lnTo>
                <a:lnTo>
                  <a:pt x="219448" y="212790"/>
                </a:lnTo>
                <a:lnTo>
                  <a:pt x="178587" y="239504"/>
                </a:lnTo>
                <a:lnTo>
                  <a:pt x="128549" y="249299"/>
                </a:lnTo>
                <a:lnTo>
                  <a:pt x="78512" y="239504"/>
                </a:lnTo>
                <a:lnTo>
                  <a:pt x="37651" y="212790"/>
                </a:lnTo>
                <a:lnTo>
                  <a:pt x="10102" y="173169"/>
                </a:lnTo>
                <a:lnTo>
                  <a:pt x="0" y="1246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3732" y="2865515"/>
            <a:ext cx="2284730" cy="20320"/>
          </a:xfrm>
          <a:custGeom>
            <a:avLst/>
            <a:gdLst/>
            <a:ahLst/>
            <a:cxnLst/>
            <a:rect l="l" t="t" r="r" b="b"/>
            <a:pathLst>
              <a:path w="2284729" h="20319">
                <a:moveTo>
                  <a:pt x="0" y="20194"/>
                </a:moveTo>
                <a:lnTo>
                  <a:pt x="2284652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18246" y="284978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277" y="31464"/>
                </a:moveTo>
                <a:lnTo>
                  <a:pt x="0" y="0"/>
                </a:lnTo>
                <a:lnTo>
                  <a:pt x="43362" y="15349"/>
                </a:lnTo>
                <a:lnTo>
                  <a:pt x="277" y="31464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8246" y="2849783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277" y="31464"/>
                </a:moveTo>
                <a:lnTo>
                  <a:pt x="43362" y="15349"/>
                </a:lnTo>
                <a:lnTo>
                  <a:pt x="0" y="0"/>
                </a:lnTo>
                <a:lnTo>
                  <a:pt x="277" y="31464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9275" y="2453963"/>
            <a:ext cx="953135" cy="360045"/>
          </a:xfrm>
          <a:custGeom>
            <a:avLst/>
            <a:gdLst/>
            <a:ahLst/>
            <a:cxnLst/>
            <a:rect l="l" t="t" r="r" b="b"/>
            <a:pathLst>
              <a:path w="953135" h="360044">
                <a:moveTo>
                  <a:pt x="892798" y="359999"/>
                </a:moveTo>
                <a:lnTo>
                  <a:pt x="60001" y="359999"/>
                </a:lnTo>
                <a:lnTo>
                  <a:pt x="36645" y="355284"/>
                </a:lnTo>
                <a:lnTo>
                  <a:pt x="17573" y="342426"/>
                </a:lnTo>
                <a:lnTo>
                  <a:pt x="4715" y="323353"/>
                </a:lnTo>
                <a:lnTo>
                  <a:pt x="0" y="299998"/>
                </a:lnTo>
                <a:lnTo>
                  <a:pt x="0" y="60001"/>
                </a:lnTo>
                <a:lnTo>
                  <a:pt x="4715" y="36646"/>
                </a:lnTo>
                <a:lnTo>
                  <a:pt x="17573" y="17573"/>
                </a:lnTo>
                <a:lnTo>
                  <a:pt x="36645" y="4715"/>
                </a:lnTo>
                <a:lnTo>
                  <a:pt x="60001" y="0"/>
                </a:lnTo>
                <a:lnTo>
                  <a:pt x="892798" y="0"/>
                </a:lnTo>
                <a:lnTo>
                  <a:pt x="935226" y="17573"/>
                </a:lnTo>
                <a:lnTo>
                  <a:pt x="952799" y="60001"/>
                </a:lnTo>
                <a:lnTo>
                  <a:pt x="952799" y="299998"/>
                </a:lnTo>
                <a:lnTo>
                  <a:pt x="948084" y="323353"/>
                </a:lnTo>
                <a:lnTo>
                  <a:pt x="935225" y="342426"/>
                </a:lnTo>
                <a:lnTo>
                  <a:pt x="916153" y="355284"/>
                </a:lnTo>
                <a:lnTo>
                  <a:pt x="892798" y="3599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275" y="2453963"/>
            <a:ext cx="953135" cy="360045"/>
          </a:xfrm>
          <a:custGeom>
            <a:avLst/>
            <a:gdLst/>
            <a:ahLst/>
            <a:cxnLst/>
            <a:rect l="l" t="t" r="r" b="b"/>
            <a:pathLst>
              <a:path w="953135" h="360044">
                <a:moveTo>
                  <a:pt x="0" y="60001"/>
                </a:moveTo>
                <a:lnTo>
                  <a:pt x="4715" y="36646"/>
                </a:lnTo>
                <a:lnTo>
                  <a:pt x="17573" y="17573"/>
                </a:lnTo>
                <a:lnTo>
                  <a:pt x="36645" y="4715"/>
                </a:lnTo>
                <a:lnTo>
                  <a:pt x="60001" y="0"/>
                </a:lnTo>
                <a:lnTo>
                  <a:pt x="892798" y="0"/>
                </a:lnTo>
                <a:lnTo>
                  <a:pt x="935225" y="17573"/>
                </a:lnTo>
                <a:lnTo>
                  <a:pt x="952799" y="60001"/>
                </a:lnTo>
                <a:lnTo>
                  <a:pt x="952799" y="299998"/>
                </a:lnTo>
                <a:lnTo>
                  <a:pt x="948084" y="323353"/>
                </a:lnTo>
                <a:lnTo>
                  <a:pt x="935225" y="342426"/>
                </a:lnTo>
                <a:lnTo>
                  <a:pt x="916153" y="355284"/>
                </a:lnTo>
                <a:lnTo>
                  <a:pt x="892798" y="359999"/>
                </a:lnTo>
                <a:lnTo>
                  <a:pt x="60001" y="359999"/>
                </a:lnTo>
                <a:lnTo>
                  <a:pt x="36645" y="355284"/>
                </a:lnTo>
                <a:lnTo>
                  <a:pt x="17573" y="342426"/>
                </a:lnTo>
                <a:lnTo>
                  <a:pt x="4715" y="323353"/>
                </a:lnTo>
                <a:lnTo>
                  <a:pt x="0" y="299998"/>
                </a:lnTo>
                <a:lnTo>
                  <a:pt x="0" y="60001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9873" y="2512931"/>
            <a:ext cx="75692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sz="700" b="1" spc="5" dirty="0">
                <a:latin typeface="Arial"/>
                <a:cs typeface="Arial"/>
              </a:rPr>
              <a:t>:Person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30"/>
              </a:lnSpc>
            </a:pPr>
            <a:r>
              <a:rPr sz="700" spc="150" dirty="0">
                <a:latin typeface="Arial"/>
                <a:cs typeface="Arial"/>
              </a:rPr>
              <a:t>{ </a:t>
            </a:r>
            <a:r>
              <a:rPr sz="700" spc="-60" dirty="0">
                <a:latin typeface="Arial"/>
                <a:cs typeface="Arial"/>
              </a:rPr>
              <a:t>name</a:t>
            </a:r>
            <a:r>
              <a:rPr sz="700" spc="70" dirty="0">
                <a:latin typeface="Arial"/>
                <a:cs typeface="Arial"/>
              </a:rPr>
              <a:t> </a:t>
            </a:r>
            <a:r>
              <a:rPr sz="700" spc="190" dirty="0">
                <a:latin typeface="Arial"/>
                <a:cs typeface="Arial"/>
              </a:rPr>
              <a:t>: </a:t>
            </a:r>
            <a:r>
              <a:rPr sz="700" spc="20" dirty="0">
                <a:latin typeface="Arial"/>
                <a:cs typeface="Arial"/>
              </a:rPr>
              <a:t>Jack</a:t>
            </a:r>
            <a:r>
              <a:rPr sz="700" spc="120" dirty="0">
                <a:latin typeface="Arial"/>
                <a:cs typeface="Arial"/>
              </a:rPr>
              <a:t> </a:t>
            </a:r>
            <a:r>
              <a:rPr sz="700" spc="150" dirty="0">
                <a:latin typeface="Arial"/>
                <a:cs typeface="Arial"/>
              </a:rPr>
              <a:t>}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34688" y="2761060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5">
                <a:moveTo>
                  <a:pt x="128549" y="249299"/>
                </a:moveTo>
                <a:lnTo>
                  <a:pt x="78512" y="239504"/>
                </a:lnTo>
                <a:lnTo>
                  <a:pt x="37651" y="212790"/>
                </a:lnTo>
                <a:lnTo>
                  <a:pt x="10102" y="173169"/>
                </a:lnTo>
                <a:lnTo>
                  <a:pt x="0" y="124649"/>
                </a:lnTo>
                <a:lnTo>
                  <a:pt x="10102" y="76130"/>
                </a:lnTo>
                <a:lnTo>
                  <a:pt x="37651" y="36508"/>
                </a:lnTo>
                <a:lnTo>
                  <a:pt x="78512" y="9795"/>
                </a:lnTo>
                <a:lnTo>
                  <a:pt x="128549" y="0"/>
                </a:lnTo>
                <a:lnTo>
                  <a:pt x="153746" y="2417"/>
                </a:lnTo>
                <a:lnTo>
                  <a:pt x="199869" y="20942"/>
                </a:lnTo>
                <a:lnTo>
                  <a:pt x="235502" y="55493"/>
                </a:lnTo>
                <a:lnTo>
                  <a:pt x="254607" y="100218"/>
                </a:lnTo>
                <a:lnTo>
                  <a:pt x="257099" y="124649"/>
                </a:lnTo>
                <a:lnTo>
                  <a:pt x="246997" y="173169"/>
                </a:lnTo>
                <a:lnTo>
                  <a:pt x="219448" y="212790"/>
                </a:lnTo>
                <a:lnTo>
                  <a:pt x="178587" y="239504"/>
                </a:lnTo>
                <a:lnTo>
                  <a:pt x="128549" y="249299"/>
                </a:lnTo>
                <a:close/>
              </a:path>
            </a:pathLst>
          </a:custGeom>
          <a:solidFill>
            <a:srgbClr val="F6B2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4688" y="2761060"/>
            <a:ext cx="257175" cy="249554"/>
          </a:xfrm>
          <a:custGeom>
            <a:avLst/>
            <a:gdLst/>
            <a:ahLst/>
            <a:cxnLst/>
            <a:rect l="l" t="t" r="r" b="b"/>
            <a:pathLst>
              <a:path w="257175" h="249555">
                <a:moveTo>
                  <a:pt x="0" y="124649"/>
                </a:moveTo>
                <a:lnTo>
                  <a:pt x="10102" y="76130"/>
                </a:lnTo>
                <a:lnTo>
                  <a:pt x="37651" y="36509"/>
                </a:lnTo>
                <a:lnTo>
                  <a:pt x="78512" y="9795"/>
                </a:lnTo>
                <a:lnTo>
                  <a:pt x="128549" y="0"/>
                </a:lnTo>
                <a:lnTo>
                  <a:pt x="177743" y="9488"/>
                </a:lnTo>
                <a:lnTo>
                  <a:pt x="219448" y="36508"/>
                </a:lnTo>
                <a:lnTo>
                  <a:pt x="247314" y="76948"/>
                </a:lnTo>
                <a:lnTo>
                  <a:pt x="257099" y="124649"/>
                </a:lnTo>
                <a:lnTo>
                  <a:pt x="246997" y="173169"/>
                </a:lnTo>
                <a:lnTo>
                  <a:pt x="219448" y="212790"/>
                </a:lnTo>
                <a:lnTo>
                  <a:pt x="178587" y="239504"/>
                </a:lnTo>
                <a:lnTo>
                  <a:pt x="128549" y="249299"/>
                </a:lnTo>
                <a:lnTo>
                  <a:pt x="78512" y="239504"/>
                </a:lnTo>
                <a:lnTo>
                  <a:pt x="37651" y="212790"/>
                </a:lnTo>
                <a:lnTo>
                  <a:pt x="10102" y="173169"/>
                </a:lnTo>
                <a:lnTo>
                  <a:pt x="0" y="1246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5375" y="2453963"/>
            <a:ext cx="953135" cy="360045"/>
          </a:xfrm>
          <a:custGeom>
            <a:avLst/>
            <a:gdLst/>
            <a:ahLst/>
            <a:cxnLst/>
            <a:rect l="l" t="t" r="r" b="b"/>
            <a:pathLst>
              <a:path w="953135" h="360044">
                <a:moveTo>
                  <a:pt x="892798" y="359999"/>
                </a:moveTo>
                <a:lnTo>
                  <a:pt x="60001" y="359999"/>
                </a:lnTo>
                <a:lnTo>
                  <a:pt x="36646" y="355284"/>
                </a:lnTo>
                <a:lnTo>
                  <a:pt x="17574" y="342426"/>
                </a:lnTo>
                <a:lnTo>
                  <a:pt x="4715" y="323353"/>
                </a:lnTo>
                <a:lnTo>
                  <a:pt x="0" y="299998"/>
                </a:lnTo>
                <a:lnTo>
                  <a:pt x="0" y="60001"/>
                </a:lnTo>
                <a:lnTo>
                  <a:pt x="4715" y="36646"/>
                </a:lnTo>
                <a:lnTo>
                  <a:pt x="17574" y="17573"/>
                </a:lnTo>
                <a:lnTo>
                  <a:pt x="36646" y="4715"/>
                </a:lnTo>
                <a:lnTo>
                  <a:pt x="60001" y="0"/>
                </a:lnTo>
                <a:lnTo>
                  <a:pt x="892798" y="0"/>
                </a:lnTo>
                <a:lnTo>
                  <a:pt x="935226" y="17573"/>
                </a:lnTo>
                <a:lnTo>
                  <a:pt x="952799" y="60001"/>
                </a:lnTo>
                <a:lnTo>
                  <a:pt x="952799" y="299998"/>
                </a:lnTo>
                <a:lnTo>
                  <a:pt x="948084" y="323353"/>
                </a:lnTo>
                <a:lnTo>
                  <a:pt x="935226" y="342426"/>
                </a:lnTo>
                <a:lnTo>
                  <a:pt x="916154" y="355284"/>
                </a:lnTo>
                <a:lnTo>
                  <a:pt x="892798" y="3599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75375" y="2453963"/>
            <a:ext cx="953135" cy="360045"/>
          </a:xfrm>
          <a:custGeom>
            <a:avLst/>
            <a:gdLst/>
            <a:ahLst/>
            <a:cxnLst/>
            <a:rect l="l" t="t" r="r" b="b"/>
            <a:pathLst>
              <a:path w="953135" h="360044">
                <a:moveTo>
                  <a:pt x="0" y="60001"/>
                </a:moveTo>
                <a:lnTo>
                  <a:pt x="4715" y="36646"/>
                </a:lnTo>
                <a:lnTo>
                  <a:pt x="17574" y="17573"/>
                </a:lnTo>
                <a:lnTo>
                  <a:pt x="36646" y="4715"/>
                </a:lnTo>
                <a:lnTo>
                  <a:pt x="60001" y="0"/>
                </a:lnTo>
                <a:lnTo>
                  <a:pt x="892798" y="0"/>
                </a:lnTo>
                <a:lnTo>
                  <a:pt x="935226" y="17573"/>
                </a:lnTo>
                <a:lnTo>
                  <a:pt x="952799" y="60001"/>
                </a:lnTo>
                <a:lnTo>
                  <a:pt x="952799" y="299998"/>
                </a:lnTo>
                <a:lnTo>
                  <a:pt x="948084" y="323353"/>
                </a:lnTo>
                <a:lnTo>
                  <a:pt x="935226" y="342426"/>
                </a:lnTo>
                <a:lnTo>
                  <a:pt x="916154" y="355284"/>
                </a:lnTo>
                <a:lnTo>
                  <a:pt x="892798" y="359999"/>
                </a:lnTo>
                <a:lnTo>
                  <a:pt x="60001" y="359999"/>
                </a:lnTo>
                <a:lnTo>
                  <a:pt x="36646" y="355284"/>
                </a:lnTo>
                <a:lnTo>
                  <a:pt x="17574" y="342426"/>
                </a:lnTo>
                <a:lnTo>
                  <a:pt x="4715" y="323353"/>
                </a:lnTo>
                <a:lnTo>
                  <a:pt x="0" y="299998"/>
                </a:lnTo>
                <a:lnTo>
                  <a:pt x="0" y="60001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65973" y="2512931"/>
            <a:ext cx="75692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sz="700" b="1" spc="5" dirty="0">
                <a:latin typeface="Arial"/>
                <a:cs typeface="Arial"/>
              </a:rPr>
              <a:t>:Person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30"/>
              </a:lnSpc>
            </a:pPr>
            <a:r>
              <a:rPr sz="700" spc="150" dirty="0">
                <a:latin typeface="Arial"/>
                <a:cs typeface="Arial"/>
              </a:rPr>
              <a:t>{ </a:t>
            </a:r>
            <a:r>
              <a:rPr sz="700" spc="-60" dirty="0">
                <a:latin typeface="Arial"/>
                <a:cs typeface="Arial"/>
              </a:rPr>
              <a:t>name</a:t>
            </a:r>
            <a:r>
              <a:rPr sz="700" spc="70" dirty="0">
                <a:latin typeface="Arial"/>
                <a:cs typeface="Arial"/>
              </a:rPr>
              <a:t> </a:t>
            </a:r>
            <a:r>
              <a:rPr sz="700" spc="190" dirty="0">
                <a:latin typeface="Arial"/>
                <a:cs typeface="Arial"/>
              </a:rPr>
              <a:t>: </a:t>
            </a:r>
            <a:r>
              <a:rPr sz="700" spc="-30" dirty="0">
                <a:latin typeface="Arial"/>
                <a:cs typeface="Arial"/>
              </a:rPr>
              <a:t>Anne</a:t>
            </a:r>
            <a:r>
              <a:rPr sz="700" spc="125" dirty="0">
                <a:latin typeface="Arial"/>
                <a:cs typeface="Arial"/>
              </a:rPr>
              <a:t> </a:t>
            </a:r>
            <a:r>
              <a:rPr sz="700" spc="150" dirty="0">
                <a:latin typeface="Arial"/>
                <a:cs typeface="Arial"/>
              </a:rPr>
              <a:t>}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74000" y="2453963"/>
            <a:ext cx="953135" cy="360045"/>
          </a:xfrm>
          <a:custGeom>
            <a:avLst/>
            <a:gdLst/>
            <a:ahLst/>
            <a:cxnLst/>
            <a:rect l="l" t="t" r="r" b="b"/>
            <a:pathLst>
              <a:path w="953134" h="360044">
                <a:moveTo>
                  <a:pt x="892798" y="359999"/>
                </a:moveTo>
                <a:lnTo>
                  <a:pt x="60001" y="359999"/>
                </a:lnTo>
                <a:lnTo>
                  <a:pt x="36645" y="355284"/>
                </a:lnTo>
                <a:lnTo>
                  <a:pt x="17573" y="342426"/>
                </a:lnTo>
                <a:lnTo>
                  <a:pt x="4715" y="323353"/>
                </a:lnTo>
                <a:lnTo>
                  <a:pt x="0" y="299998"/>
                </a:lnTo>
                <a:lnTo>
                  <a:pt x="0" y="60001"/>
                </a:lnTo>
                <a:lnTo>
                  <a:pt x="4715" y="36646"/>
                </a:lnTo>
                <a:lnTo>
                  <a:pt x="17573" y="17573"/>
                </a:lnTo>
                <a:lnTo>
                  <a:pt x="36645" y="4715"/>
                </a:lnTo>
                <a:lnTo>
                  <a:pt x="60001" y="0"/>
                </a:lnTo>
                <a:lnTo>
                  <a:pt x="892798" y="0"/>
                </a:lnTo>
                <a:lnTo>
                  <a:pt x="935225" y="17573"/>
                </a:lnTo>
                <a:lnTo>
                  <a:pt x="952799" y="60001"/>
                </a:lnTo>
                <a:lnTo>
                  <a:pt x="952799" y="299998"/>
                </a:lnTo>
                <a:lnTo>
                  <a:pt x="948084" y="323353"/>
                </a:lnTo>
                <a:lnTo>
                  <a:pt x="935226" y="342426"/>
                </a:lnTo>
                <a:lnTo>
                  <a:pt x="916153" y="355284"/>
                </a:lnTo>
                <a:lnTo>
                  <a:pt x="892798" y="3599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4000" y="2453963"/>
            <a:ext cx="953135" cy="360045"/>
          </a:xfrm>
          <a:custGeom>
            <a:avLst/>
            <a:gdLst/>
            <a:ahLst/>
            <a:cxnLst/>
            <a:rect l="l" t="t" r="r" b="b"/>
            <a:pathLst>
              <a:path w="953134" h="360044">
                <a:moveTo>
                  <a:pt x="0" y="60001"/>
                </a:moveTo>
                <a:lnTo>
                  <a:pt x="4715" y="36646"/>
                </a:lnTo>
                <a:lnTo>
                  <a:pt x="17573" y="17573"/>
                </a:lnTo>
                <a:lnTo>
                  <a:pt x="36645" y="4715"/>
                </a:lnTo>
                <a:lnTo>
                  <a:pt x="60001" y="0"/>
                </a:lnTo>
                <a:lnTo>
                  <a:pt x="892798" y="0"/>
                </a:lnTo>
                <a:lnTo>
                  <a:pt x="935225" y="17573"/>
                </a:lnTo>
                <a:lnTo>
                  <a:pt x="952799" y="60001"/>
                </a:lnTo>
                <a:lnTo>
                  <a:pt x="952799" y="299998"/>
                </a:lnTo>
                <a:lnTo>
                  <a:pt x="948084" y="323353"/>
                </a:lnTo>
                <a:lnTo>
                  <a:pt x="935226" y="342426"/>
                </a:lnTo>
                <a:lnTo>
                  <a:pt x="916153" y="355284"/>
                </a:lnTo>
                <a:lnTo>
                  <a:pt x="892798" y="359999"/>
                </a:lnTo>
                <a:lnTo>
                  <a:pt x="60001" y="359999"/>
                </a:lnTo>
                <a:lnTo>
                  <a:pt x="36645" y="355284"/>
                </a:lnTo>
                <a:lnTo>
                  <a:pt x="17573" y="342426"/>
                </a:lnTo>
                <a:lnTo>
                  <a:pt x="4715" y="323353"/>
                </a:lnTo>
                <a:lnTo>
                  <a:pt x="0" y="299998"/>
                </a:lnTo>
                <a:lnTo>
                  <a:pt x="0" y="60001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64598" y="2512931"/>
            <a:ext cx="708660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sz="700" b="1" spc="5" dirty="0">
                <a:latin typeface="Arial"/>
                <a:cs typeface="Arial"/>
              </a:rPr>
              <a:t>:Person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ts val="830"/>
              </a:lnSpc>
            </a:pPr>
            <a:r>
              <a:rPr sz="700" spc="150" dirty="0">
                <a:latin typeface="Arial"/>
                <a:cs typeface="Arial"/>
              </a:rPr>
              <a:t>{ </a:t>
            </a:r>
            <a:r>
              <a:rPr sz="700" spc="-60" dirty="0">
                <a:latin typeface="Arial"/>
                <a:cs typeface="Arial"/>
              </a:rPr>
              <a:t>name</a:t>
            </a:r>
            <a:r>
              <a:rPr sz="700" spc="70" dirty="0">
                <a:latin typeface="Arial"/>
                <a:cs typeface="Arial"/>
              </a:rPr>
              <a:t> </a:t>
            </a:r>
            <a:r>
              <a:rPr sz="700" spc="190" dirty="0">
                <a:latin typeface="Arial"/>
                <a:cs typeface="Arial"/>
              </a:rPr>
              <a:t>: </a:t>
            </a:r>
            <a:r>
              <a:rPr sz="700" spc="-90" dirty="0">
                <a:latin typeface="Arial"/>
                <a:cs typeface="Arial"/>
              </a:rPr>
              <a:t>Tom</a:t>
            </a:r>
            <a:r>
              <a:rPr sz="700" spc="-80" dirty="0">
                <a:latin typeface="Arial"/>
                <a:cs typeface="Arial"/>
              </a:rPr>
              <a:t> </a:t>
            </a:r>
            <a:r>
              <a:rPr sz="700" spc="150" dirty="0">
                <a:latin typeface="Arial"/>
                <a:cs typeface="Arial"/>
              </a:rPr>
              <a:t>}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21812" y="2865302"/>
            <a:ext cx="1879600" cy="10160"/>
          </a:xfrm>
          <a:custGeom>
            <a:avLst/>
            <a:gdLst/>
            <a:ahLst/>
            <a:cxnLst/>
            <a:rect l="l" t="t" r="r" b="b"/>
            <a:pathLst>
              <a:path w="1879600" h="10160">
                <a:moveTo>
                  <a:pt x="0" y="9607"/>
                </a:moveTo>
                <a:lnTo>
                  <a:pt x="1879050" y="0"/>
                </a:lnTo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00783" y="28495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160" y="31465"/>
                </a:moveTo>
                <a:lnTo>
                  <a:pt x="0" y="0"/>
                </a:lnTo>
                <a:lnTo>
                  <a:pt x="43305" y="15511"/>
                </a:lnTo>
                <a:lnTo>
                  <a:pt x="160" y="31465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00783" y="28495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160" y="31465"/>
                </a:moveTo>
                <a:lnTo>
                  <a:pt x="43305" y="15511"/>
                </a:lnTo>
                <a:lnTo>
                  <a:pt x="0" y="0"/>
                </a:lnTo>
                <a:lnTo>
                  <a:pt x="160" y="31465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01928" y="2659599"/>
            <a:ext cx="4152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25" dirty="0">
                <a:solidFill>
                  <a:srgbClr val="0000FF"/>
                </a:solidFill>
                <a:latin typeface="Arial"/>
                <a:cs typeface="Arial"/>
              </a:rPr>
              <a:t>:FRIEND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9500" y="4134709"/>
            <a:ext cx="946150" cy="107315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spcBef>
                <a:spcPts val="309"/>
              </a:spcBef>
            </a:pPr>
            <a:r>
              <a:rPr sz="1200" b="1" spc="200" dirty="0">
                <a:solidFill>
                  <a:srgbClr val="60A0B0"/>
                </a:solidFill>
                <a:latin typeface="Arial"/>
                <a:cs typeface="Arial"/>
              </a:rPr>
              <a:t>+---------+</a:t>
            </a:r>
            <a:endParaRPr sz="1200">
              <a:latin typeface="Arial"/>
              <a:cs typeface="Arial"/>
            </a:endParaRPr>
          </a:p>
          <a:p>
            <a:pPr marL="12700">
              <a:spcBef>
                <a:spcPts val="209"/>
              </a:spcBef>
            </a:pPr>
            <a:r>
              <a:rPr sz="1200" b="1" spc="320" dirty="0">
                <a:solidFill>
                  <a:srgbClr val="60A0B0"/>
                </a:solidFill>
                <a:latin typeface="Arial"/>
                <a:cs typeface="Arial"/>
              </a:rPr>
              <a:t>| </a:t>
            </a:r>
            <a:r>
              <a:rPr sz="1200" b="1" spc="-35" dirty="0">
                <a:solidFill>
                  <a:srgbClr val="60A0B0"/>
                </a:solidFill>
                <a:latin typeface="Arial"/>
                <a:cs typeface="Arial"/>
              </a:rPr>
              <a:t>fofName  </a:t>
            </a:r>
            <a:r>
              <a:rPr sz="1200" b="1" spc="320" dirty="0">
                <a:solidFill>
                  <a:srgbClr val="60A0B0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  <a:p>
            <a:pPr marL="12700">
              <a:spcBef>
                <a:spcPts val="209"/>
              </a:spcBef>
            </a:pPr>
            <a:r>
              <a:rPr sz="1200" b="1" spc="200" dirty="0">
                <a:solidFill>
                  <a:srgbClr val="60A0B0"/>
                </a:solidFill>
                <a:latin typeface="Arial"/>
                <a:cs typeface="Arial"/>
              </a:rPr>
              <a:t>+---------+</a:t>
            </a:r>
            <a:endParaRPr sz="1200">
              <a:latin typeface="Arial"/>
              <a:cs typeface="Arial"/>
            </a:endParaRPr>
          </a:p>
          <a:p>
            <a:pPr marL="12700">
              <a:spcBef>
                <a:spcPts val="209"/>
              </a:spcBef>
              <a:tabLst>
                <a:tab pos="848360" algn="l"/>
              </a:tabLst>
            </a:pPr>
            <a:r>
              <a:rPr sz="1200" b="1" spc="320" dirty="0">
                <a:solidFill>
                  <a:srgbClr val="60A0B0"/>
                </a:solidFill>
                <a:latin typeface="Arial"/>
                <a:cs typeface="Arial"/>
              </a:rPr>
              <a:t>| </a:t>
            </a:r>
            <a:r>
              <a:rPr sz="1200" b="1" spc="-10" dirty="0">
                <a:solidFill>
                  <a:srgbClr val="60A0B0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60A0B0"/>
                </a:solidFill>
                <a:latin typeface="Arial"/>
                <a:cs typeface="Arial"/>
              </a:rPr>
              <a:t>“Tom</a:t>
            </a:r>
            <a:r>
              <a:rPr sz="1200" b="1" spc="-70" dirty="0">
                <a:solidFill>
                  <a:srgbClr val="60A0B0"/>
                </a:solidFill>
                <a:latin typeface="Arial"/>
                <a:cs typeface="Arial"/>
              </a:rPr>
              <a:t>”</a:t>
            </a:r>
            <a:r>
              <a:rPr sz="1200" b="1" dirty="0">
                <a:solidFill>
                  <a:srgbClr val="60A0B0"/>
                </a:solidFill>
                <a:latin typeface="Arial"/>
                <a:cs typeface="Arial"/>
              </a:rPr>
              <a:t>	</a:t>
            </a:r>
            <a:r>
              <a:rPr sz="1200" b="1" spc="320" dirty="0">
                <a:solidFill>
                  <a:srgbClr val="60A0B0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  <a:p>
            <a:pPr marL="12700">
              <a:spcBef>
                <a:spcPts val="209"/>
              </a:spcBef>
            </a:pPr>
            <a:r>
              <a:rPr sz="1200" b="1" spc="200" dirty="0">
                <a:solidFill>
                  <a:srgbClr val="60A0B0"/>
                </a:solidFill>
                <a:latin typeface="Arial"/>
                <a:cs typeface="Arial"/>
              </a:rPr>
              <a:t>+---------+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06800" y="4194175"/>
            <a:ext cx="2195195" cy="1211580"/>
          </a:xfrm>
          <a:custGeom>
            <a:avLst/>
            <a:gdLst/>
            <a:ahLst/>
            <a:cxnLst/>
            <a:rect l="l" t="t" r="r" b="b"/>
            <a:pathLst>
              <a:path w="2195195" h="1211579">
                <a:moveTo>
                  <a:pt x="1992895" y="1211399"/>
                </a:moveTo>
                <a:lnTo>
                  <a:pt x="201904" y="1211399"/>
                </a:lnTo>
                <a:lnTo>
                  <a:pt x="155609" y="1206067"/>
                </a:lnTo>
                <a:lnTo>
                  <a:pt x="113111" y="1190878"/>
                </a:lnTo>
                <a:lnTo>
                  <a:pt x="75623" y="1167043"/>
                </a:lnTo>
                <a:lnTo>
                  <a:pt x="44356" y="1135776"/>
                </a:lnTo>
                <a:lnTo>
                  <a:pt x="20521" y="1098288"/>
                </a:lnTo>
                <a:lnTo>
                  <a:pt x="5332" y="1055790"/>
                </a:lnTo>
                <a:lnTo>
                  <a:pt x="0" y="1009495"/>
                </a:lnTo>
                <a:lnTo>
                  <a:pt x="0" y="201903"/>
                </a:lnTo>
                <a:lnTo>
                  <a:pt x="5332" y="155609"/>
                </a:lnTo>
                <a:lnTo>
                  <a:pt x="20521" y="113111"/>
                </a:lnTo>
                <a:lnTo>
                  <a:pt x="44356" y="75623"/>
                </a:lnTo>
                <a:lnTo>
                  <a:pt x="75623" y="44356"/>
                </a:lnTo>
                <a:lnTo>
                  <a:pt x="113111" y="20521"/>
                </a:lnTo>
                <a:lnTo>
                  <a:pt x="155609" y="5332"/>
                </a:lnTo>
                <a:lnTo>
                  <a:pt x="201904" y="0"/>
                </a:lnTo>
                <a:lnTo>
                  <a:pt x="1992895" y="0"/>
                </a:lnTo>
                <a:lnTo>
                  <a:pt x="2032469" y="3915"/>
                </a:lnTo>
                <a:lnTo>
                  <a:pt x="2070161" y="15369"/>
                </a:lnTo>
                <a:lnTo>
                  <a:pt x="2104912" y="33922"/>
                </a:lnTo>
                <a:lnTo>
                  <a:pt x="2135663" y="59136"/>
                </a:lnTo>
                <a:lnTo>
                  <a:pt x="2160877" y="89887"/>
                </a:lnTo>
                <a:lnTo>
                  <a:pt x="2179430" y="124638"/>
                </a:lnTo>
                <a:lnTo>
                  <a:pt x="2190884" y="162330"/>
                </a:lnTo>
                <a:lnTo>
                  <a:pt x="2194799" y="201903"/>
                </a:lnTo>
                <a:lnTo>
                  <a:pt x="2194799" y="1009495"/>
                </a:lnTo>
                <a:lnTo>
                  <a:pt x="2189467" y="1055790"/>
                </a:lnTo>
                <a:lnTo>
                  <a:pt x="2174278" y="1098288"/>
                </a:lnTo>
                <a:lnTo>
                  <a:pt x="2150443" y="1135776"/>
                </a:lnTo>
                <a:lnTo>
                  <a:pt x="2119176" y="1167043"/>
                </a:lnTo>
                <a:lnTo>
                  <a:pt x="2081688" y="1190878"/>
                </a:lnTo>
                <a:lnTo>
                  <a:pt x="2039190" y="1206067"/>
                </a:lnTo>
                <a:lnTo>
                  <a:pt x="1992895" y="12113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801" y="4194175"/>
            <a:ext cx="2195195" cy="1211580"/>
          </a:xfrm>
          <a:custGeom>
            <a:avLst/>
            <a:gdLst/>
            <a:ahLst/>
            <a:cxnLst/>
            <a:rect l="l" t="t" r="r" b="b"/>
            <a:pathLst>
              <a:path w="2195195" h="1211579">
                <a:moveTo>
                  <a:pt x="0" y="201903"/>
                </a:moveTo>
                <a:lnTo>
                  <a:pt x="5332" y="155609"/>
                </a:lnTo>
                <a:lnTo>
                  <a:pt x="20521" y="113111"/>
                </a:lnTo>
                <a:lnTo>
                  <a:pt x="44356" y="75623"/>
                </a:lnTo>
                <a:lnTo>
                  <a:pt x="75623" y="44356"/>
                </a:lnTo>
                <a:lnTo>
                  <a:pt x="113111" y="20521"/>
                </a:lnTo>
                <a:lnTo>
                  <a:pt x="155609" y="5332"/>
                </a:lnTo>
                <a:lnTo>
                  <a:pt x="201904" y="0"/>
                </a:lnTo>
                <a:lnTo>
                  <a:pt x="1992895" y="0"/>
                </a:lnTo>
                <a:lnTo>
                  <a:pt x="2032469" y="3915"/>
                </a:lnTo>
                <a:lnTo>
                  <a:pt x="2070161" y="15369"/>
                </a:lnTo>
                <a:lnTo>
                  <a:pt x="2104912" y="33922"/>
                </a:lnTo>
                <a:lnTo>
                  <a:pt x="2135663" y="59136"/>
                </a:lnTo>
                <a:lnTo>
                  <a:pt x="2160877" y="89887"/>
                </a:lnTo>
                <a:lnTo>
                  <a:pt x="2179430" y="124638"/>
                </a:lnTo>
                <a:lnTo>
                  <a:pt x="2190884" y="162330"/>
                </a:lnTo>
                <a:lnTo>
                  <a:pt x="2194799" y="201903"/>
                </a:lnTo>
                <a:lnTo>
                  <a:pt x="2194799" y="1009495"/>
                </a:lnTo>
                <a:lnTo>
                  <a:pt x="2189467" y="1055790"/>
                </a:lnTo>
                <a:lnTo>
                  <a:pt x="2174278" y="1098288"/>
                </a:lnTo>
                <a:lnTo>
                  <a:pt x="2150443" y="1135776"/>
                </a:lnTo>
                <a:lnTo>
                  <a:pt x="2119176" y="1167043"/>
                </a:lnTo>
                <a:lnTo>
                  <a:pt x="2081688" y="1190878"/>
                </a:lnTo>
                <a:lnTo>
                  <a:pt x="2039190" y="1206067"/>
                </a:lnTo>
                <a:lnTo>
                  <a:pt x="1992895" y="1211399"/>
                </a:lnTo>
                <a:lnTo>
                  <a:pt x="201904" y="1211399"/>
                </a:lnTo>
                <a:lnTo>
                  <a:pt x="155609" y="1206067"/>
                </a:lnTo>
                <a:lnTo>
                  <a:pt x="113111" y="1190878"/>
                </a:lnTo>
                <a:lnTo>
                  <a:pt x="75623" y="1167043"/>
                </a:lnTo>
                <a:lnTo>
                  <a:pt x="44356" y="1135776"/>
                </a:lnTo>
                <a:lnTo>
                  <a:pt x="20521" y="1098288"/>
                </a:lnTo>
                <a:lnTo>
                  <a:pt x="5332" y="1055790"/>
                </a:lnTo>
                <a:lnTo>
                  <a:pt x="0" y="1009495"/>
                </a:lnTo>
                <a:lnTo>
                  <a:pt x="0" y="201903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38960" y="4283747"/>
            <a:ext cx="1916430" cy="10121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-20" dirty="0">
                <a:latin typeface="Arial"/>
                <a:cs typeface="Arial"/>
              </a:rPr>
              <a:t>r1 </a:t>
            </a:r>
            <a:r>
              <a:rPr sz="1600" spc="-35" dirty="0">
                <a:latin typeface="Arial"/>
                <a:cs typeface="Arial"/>
              </a:rPr>
              <a:t>and </a:t>
            </a:r>
            <a:r>
              <a:rPr sz="1600" b="1" spc="-20" dirty="0">
                <a:latin typeface="Arial"/>
                <a:cs typeface="Arial"/>
              </a:rPr>
              <a:t>r2 </a:t>
            </a:r>
            <a:r>
              <a:rPr sz="1600" spc="-50" dirty="0">
                <a:latin typeface="Arial"/>
                <a:cs typeface="Arial"/>
              </a:rPr>
              <a:t>may </a:t>
            </a:r>
            <a:r>
              <a:rPr sz="1600" spc="15" dirty="0">
                <a:latin typeface="Arial"/>
                <a:cs typeface="Arial"/>
              </a:rPr>
              <a:t>not </a:t>
            </a:r>
            <a:r>
              <a:rPr sz="1600" spc="-55" dirty="0">
                <a:latin typeface="Arial"/>
                <a:cs typeface="Arial"/>
              </a:rPr>
              <a:t>be  </a:t>
            </a:r>
            <a:r>
              <a:rPr sz="1600" spc="-15" dirty="0">
                <a:latin typeface="Arial"/>
                <a:cs typeface="Arial"/>
              </a:rPr>
              <a:t>bound </a:t>
            </a:r>
            <a:r>
              <a:rPr sz="1600" spc="35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the </a:t>
            </a:r>
            <a:r>
              <a:rPr sz="1600" spc="-80" dirty="0">
                <a:latin typeface="Arial"/>
                <a:cs typeface="Arial"/>
              </a:rPr>
              <a:t>same  </a:t>
            </a:r>
            <a:r>
              <a:rPr sz="1600" spc="-10" dirty="0">
                <a:latin typeface="Arial"/>
                <a:cs typeface="Arial"/>
              </a:rPr>
              <a:t>relationship </a:t>
            </a:r>
            <a:r>
              <a:rPr sz="1600" i="1" spc="-5" dirty="0">
                <a:latin typeface="Arial"/>
                <a:cs typeface="Arial"/>
              </a:rPr>
              <a:t>within</a:t>
            </a:r>
            <a:r>
              <a:rPr sz="1600" i="1" spc="-340" dirty="0">
                <a:latin typeface="Arial"/>
                <a:cs typeface="Arial"/>
              </a:rPr>
              <a:t> </a:t>
            </a:r>
            <a:r>
              <a:rPr sz="1600" i="1" spc="-35" dirty="0">
                <a:latin typeface="Arial"/>
                <a:cs typeface="Arial"/>
              </a:rPr>
              <a:t>the  </a:t>
            </a:r>
            <a:r>
              <a:rPr sz="1600" i="1" spc="-95" dirty="0">
                <a:latin typeface="Arial"/>
                <a:cs typeface="Arial"/>
              </a:rPr>
              <a:t>same</a:t>
            </a:r>
            <a:r>
              <a:rPr sz="1600" i="1" spc="-1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pattern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08298" y="4150677"/>
            <a:ext cx="4827905" cy="1298575"/>
          </a:xfrm>
          <a:custGeom>
            <a:avLst/>
            <a:gdLst/>
            <a:ahLst/>
            <a:cxnLst/>
            <a:rect l="l" t="t" r="r" b="b"/>
            <a:pathLst>
              <a:path w="4827905" h="1298575">
                <a:moveTo>
                  <a:pt x="4827627" y="1298399"/>
                </a:moveTo>
                <a:lnTo>
                  <a:pt x="1664127" y="1298399"/>
                </a:lnTo>
                <a:lnTo>
                  <a:pt x="1664127" y="1081999"/>
                </a:lnTo>
                <a:lnTo>
                  <a:pt x="0" y="797892"/>
                </a:lnTo>
                <a:lnTo>
                  <a:pt x="1664127" y="757399"/>
                </a:lnTo>
                <a:lnTo>
                  <a:pt x="1664127" y="0"/>
                </a:lnTo>
                <a:lnTo>
                  <a:pt x="4827627" y="0"/>
                </a:lnTo>
                <a:lnTo>
                  <a:pt x="4827627" y="12983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8298" y="4150677"/>
            <a:ext cx="4827905" cy="1298575"/>
          </a:xfrm>
          <a:custGeom>
            <a:avLst/>
            <a:gdLst/>
            <a:ahLst/>
            <a:cxnLst/>
            <a:rect l="l" t="t" r="r" b="b"/>
            <a:pathLst>
              <a:path w="4827905" h="1298575">
                <a:moveTo>
                  <a:pt x="1664127" y="0"/>
                </a:moveTo>
                <a:lnTo>
                  <a:pt x="2191377" y="0"/>
                </a:lnTo>
                <a:lnTo>
                  <a:pt x="2982252" y="0"/>
                </a:lnTo>
                <a:lnTo>
                  <a:pt x="4827627" y="0"/>
                </a:lnTo>
                <a:lnTo>
                  <a:pt x="4827627" y="757399"/>
                </a:lnTo>
                <a:lnTo>
                  <a:pt x="4827627" y="1081999"/>
                </a:lnTo>
                <a:lnTo>
                  <a:pt x="4827627" y="1298399"/>
                </a:lnTo>
                <a:lnTo>
                  <a:pt x="2982252" y="1298399"/>
                </a:lnTo>
                <a:lnTo>
                  <a:pt x="2191377" y="1298399"/>
                </a:lnTo>
                <a:lnTo>
                  <a:pt x="1664127" y="1298399"/>
                </a:lnTo>
                <a:lnTo>
                  <a:pt x="1664127" y="1081999"/>
                </a:lnTo>
                <a:lnTo>
                  <a:pt x="0" y="797892"/>
                </a:lnTo>
                <a:lnTo>
                  <a:pt x="1664127" y="757399"/>
                </a:lnTo>
                <a:lnTo>
                  <a:pt x="1664127" y="0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45450" y="4151415"/>
            <a:ext cx="2989580" cy="131747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5" dirty="0">
                <a:latin typeface="Arial"/>
                <a:cs typeface="Arial"/>
              </a:rPr>
              <a:t>Rationale </a:t>
            </a:r>
            <a:r>
              <a:rPr sz="1400" spc="-65" dirty="0">
                <a:latin typeface="Arial"/>
                <a:cs typeface="Arial"/>
              </a:rPr>
              <a:t>was </a:t>
            </a:r>
            <a:r>
              <a:rPr sz="1400" spc="30" dirty="0">
                <a:latin typeface="Arial"/>
                <a:cs typeface="Arial"/>
              </a:rPr>
              <a:t>to </a:t>
            </a:r>
            <a:r>
              <a:rPr sz="1400" spc="-25" dirty="0">
                <a:latin typeface="Arial"/>
                <a:cs typeface="Arial"/>
              </a:rPr>
              <a:t>avoid </a:t>
            </a:r>
            <a:r>
              <a:rPr sz="1400" b="1" spc="-20" dirty="0">
                <a:latin typeface="Arial"/>
                <a:cs typeface="Arial"/>
              </a:rPr>
              <a:t>potentially  </a:t>
            </a:r>
            <a:r>
              <a:rPr sz="1400" spc="-5" dirty="0">
                <a:latin typeface="Arial"/>
                <a:cs typeface="Arial"/>
              </a:rPr>
              <a:t>returning </a:t>
            </a:r>
            <a:r>
              <a:rPr sz="1400" spc="10" dirty="0">
                <a:latin typeface="Arial"/>
                <a:cs typeface="Arial"/>
              </a:rPr>
              <a:t>infinite </a:t>
            </a:r>
            <a:r>
              <a:rPr sz="1400" spc="-30" dirty="0">
                <a:latin typeface="Arial"/>
                <a:cs typeface="Arial"/>
              </a:rPr>
              <a:t>results </a:t>
            </a:r>
            <a:r>
              <a:rPr sz="1400" spc="5" dirty="0">
                <a:latin typeface="Arial"/>
                <a:cs typeface="Arial"/>
              </a:rPr>
              <a:t>for </a:t>
            </a:r>
            <a:r>
              <a:rPr sz="1400" spc="-20" dirty="0">
                <a:latin typeface="Arial"/>
                <a:cs typeface="Arial"/>
              </a:rPr>
              <a:t>varlength  </a:t>
            </a:r>
            <a:r>
              <a:rPr sz="1400" spc="-15" dirty="0">
                <a:latin typeface="Arial"/>
                <a:cs typeface="Arial"/>
              </a:rPr>
              <a:t>patterns </a:t>
            </a:r>
            <a:r>
              <a:rPr sz="1400" spc="-30" dirty="0">
                <a:latin typeface="Arial"/>
                <a:cs typeface="Arial"/>
              </a:rPr>
              <a:t>when </a:t>
            </a:r>
            <a:r>
              <a:rPr sz="1400" spc="-20" dirty="0">
                <a:latin typeface="Arial"/>
                <a:cs typeface="Arial"/>
              </a:rPr>
              <a:t>matching </a:t>
            </a:r>
            <a:r>
              <a:rPr sz="1400" spc="-45" dirty="0">
                <a:latin typeface="Arial"/>
                <a:cs typeface="Arial"/>
              </a:rPr>
              <a:t>graphs  </a:t>
            </a:r>
            <a:r>
              <a:rPr sz="1400" spc="-15" dirty="0">
                <a:latin typeface="Arial"/>
                <a:cs typeface="Arial"/>
              </a:rPr>
              <a:t>containing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cycles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(this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would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have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been  </a:t>
            </a:r>
            <a:r>
              <a:rPr sz="1400" spc="-5" dirty="0">
                <a:latin typeface="Arial"/>
                <a:cs typeface="Arial"/>
              </a:rPr>
              <a:t>different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25" dirty="0">
                <a:latin typeface="Arial"/>
                <a:cs typeface="Arial"/>
              </a:rPr>
              <a:t>if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we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were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just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checking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for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the  </a:t>
            </a:r>
            <a:r>
              <a:rPr sz="1400" i="1" spc="-70" dirty="0">
                <a:latin typeface="Arial"/>
                <a:cs typeface="Arial"/>
              </a:rPr>
              <a:t>existence </a:t>
            </a:r>
            <a:r>
              <a:rPr sz="1400" dirty="0">
                <a:latin typeface="Arial"/>
                <a:cs typeface="Arial"/>
              </a:rPr>
              <a:t>of </a:t>
            </a:r>
            <a:r>
              <a:rPr sz="1400" spc="-75" dirty="0">
                <a:latin typeface="Arial"/>
                <a:cs typeface="Arial"/>
              </a:rPr>
              <a:t>a</a:t>
            </a:r>
            <a:r>
              <a:rPr sz="1400" spc="-2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path)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75525" y="1062650"/>
            <a:ext cx="3353435" cy="856615"/>
          </a:xfrm>
          <a:custGeom>
            <a:avLst/>
            <a:gdLst/>
            <a:ahLst/>
            <a:cxnLst/>
            <a:rect l="l" t="t" r="r" b="b"/>
            <a:pathLst>
              <a:path w="3353434" h="856615">
                <a:moveTo>
                  <a:pt x="3210396" y="856199"/>
                </a:moveTo>
                <a:lnTo>
                  <a:pt x="142702" y="856199"/>
                </a:lnTo>
                <a:lnTo>
                  <a:pt x="97597" y="848924"/>
                </a:lnTo>
                <a:lnTo>
                  <a:pt x="58424" y="828666"/>
                </a:lnTo>
                <a:lnTo>
                  <a:pt x="27533" y="797775"/>
                </a:lnTo>
                <a:lnTo>
                  <a:pt x="7275" y="758602"/>
                </a:lnTo>
                <a:lnTo>
                  <a:pt x="0" y="713497"/>
                </a:lnTo>
                <a:lnTo>
                  <a:pt x="0" y="142702"/>
                </a:lnTo>
                <a:lnTo>
                  <a:pt x="7275" y="97597"/>
                </a:lnTo>
                <a:lnTo>
                  <a:pt x="27533" y="58424"/>
                </a:lnTo>
                <a:lnTo>
                  <a:pt x="58424" y="27533"/>
                </a:lnTo>
                <a:lnTo>
                  <a:pt x="97597" y="7275"/>
                </a:lnTo>
                <a:lnTo>
                  <a:pt x="142702" y="0"/>
                </a:lnTo>
                <a:lnTo>
                  <a:pt x="3210396" y="0"/>
                </a:lnTo>
                <a:lnTo>
                  <a:pt x="3265007" y="10862"/>
                </a:lnTo>
                <a:lnTo>
                  <a:pt x="3311302" y="41796"/>
                </a:lnTo>
                <a:lnTo>
                  <a:pt x="3342237" y="88092"/>
                </a:lnTo>
                <a:lnTo>
                  <a:pt x="3353099" y="142702"/>
                </a:lnTo>
                <a:lnTo>
                  <a:pt x="3353099" y="713497"/>
                </a:lnTo>
                <a:lnTo>
                  <a:pt x="3345824" y="758602"/>
                </a:lnTo>
                <a:lnTo>
                  <a:pt x="3325566" y="797775"/>
                </a:lnTo>
                <a:lnTo>
                  <a:pt x="3294675" y="828666"/>
                </a:lnTo>
                <a:lnTo>
                  <a:pt x="3255502" y="848924"/>
                </a:lnTo>
                <a:lnTo>
                  <a:pt x="3210396" y="856199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75526" y="1062651"/>
            <a:ext cx="3353435" cy="856615"/>
          </a:xfrm>
          <a:custGeom>
            <a:avLst/>
            <a:gdLst/>
            <a:ahLst/>
            <a:cxnLst/>
            <a:rect l="l" t="t" r="r" b="b"/>
            <a:pathLst>
              <a:path w="3353434" h="856615">
                <a:moveTo>
                  <a:pt x="0" y="142702"/>
                </a:moveTo>
                <a:lnTo>
                  <a:pt x="7275" y="97597"/>
                </a:lnTo>
                <a:lnTo>
                  <a:pt x="27533" y="58424"/>
                </a:lnTo>
                <a:lnTo>
                  <a:pt x="58424" y="27533"/>
                </a:lnTo>
                <a:lnTo>
                  <a:pt x="97597" y="7275"/>
                </a:lnTo>
                <a:lnTo>
                  <a:pt x="142702" y="0"/>
                </a:lnTo>
                <a:lnTo>
                  <a:pt x="3210396" y="0"/>
                </a:lnTo>
                <a:lnTo>
                  <a:pt x="3265007" y="10862"/>
                </a:lnTo>
                <a:lnTo>
                  <a:pt x="3311302" y="41796"/>
                </a:lnTo>
                <a:lnTo>
                  <a:pt x="3342237" y="88092"/>
                </a:lnTo>
                <a:lnTo>
                  <a:pt x="3353099" y="142702"/>
                </a:lnTo>
                <a:lnTo>
                  <a:pt x="3353099" y="713497"/>
                </a:lnTo>
                <a:lnTo>
                  <a:pt x="3345824" y="758602"/>
                </a:lnTo>
                <a:lnTo>
                  <a:pt x="3325566" y="797775"/>
                </a:lnTo>
                <a:lnTo>
                  <a:pt x="3294675" y="828666"/>
                </a:lnTo>
                <a:lnTo>
                  <a:pt x="3255502" y="848924"/>
                </a:lnTo>
                <a:lnTo>
                  <a:pt x="3210396" y="856199"/>
                </a:lnTo>
                <a:lnTo>
                  <a:pt x="142702" y="856199"/>
                </a:lnTo>
                <a:lnTo>
                  <a:pt x="97597" y="848924"/>
                </a:lnTo>
                <a:lnTo>
                  <a:pt x="58424" y="828666"/>
                </a:lnTo>
                <a:lnTo>
                  <a:pt x="27533" y="797775"/>
                </a:lnTo>
                <a:lnTo>
                  <a:pt x="7275" y="758602"/>
                </a:lnTo>
                <a:lnTo>
                  <a:pt x="0" y="713497"/>
                </a:lnTo>
                <a:lnTo>
                  <a:pt x="0" y="142702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490346" y="1156613"/>
            <a:ext cx="303911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60" dirty="0">
                <a:latin typeface="Arial"/>
                <a:cs typeface="Arial"/>
              </a:rPr>
              <a:t>Usefulness </a:t>
            </a:r>
            <a:r>
              <a:rPr sz="1400" spc="-25" dirty="0">
                <a:latin typeface="Arial"/>
                <a:cs typeface="Arial"/>
              </a:rPr>
              <a:t>proven </a:t>
            </a:r>
            <a:r>
              <a:rPr sz="1400" b="1" spc="-30" dirty="0">
                <a:latin typeface="Arial"/>
                <a:cs typeface="Arial"/>
              </a:rPr>
              <a:t>in </a:t>
            </a:r>
            <a:r>
              <a:rPr sz="1400" b="1" spc="-40" dirty="0">
                <a:latin typeface="Arial"/>
                <a:cs typeface="Arial"/>
              </a:rPr>
              <a:t>practice </a:t>
            </a:r>
            <a:r>
              <a:rPr sz="1400" spc="-35" dirty="0">
                <a:latin typeface="Arial"/>
                <a:cs typeface="Arial"/>
              </a:rPr>
              <a:t>over  </a:t>
            </a:r>
            <a:r>
              <a:rPr sz="1400" spc="10" dirty="0">
                <a:latin typeface="Arial"/>
                <a:cs typeface="Arial"/>
              </a:rPr>
              <a:t>multiple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industrial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verticals: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we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have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not  </a:t>
            </a:r>
            <a:r>
              <a:rPr sz="1400" spc="-75" dirty="0">
                <a:latin typeface="Arial"/>
                <a:cs typeface="Arial"/>
              </a:rPr>
              <a:t>seen </a:t>
            </a:r>
            <a:r>
              <a:rPr sz="1400" spc="-45" dirty="0">
                <a:latin typeface="Arial"/>
                <a:cs typeface="Arial"/>
              </a:rPr>
              <a:t>any </a:t>
            </a:r>
            <a:r>
              <a:rPr sz="1400" spc="-40" dirty="0">
                <a:latin typeface="Arial"/>
                <a:cs typeface="Arial"/>
              </a:rPr>
              <a:t>worst-case</a:t>
            </a:r>
            <a:r>
              <a:rPr sz="1400" spc="-2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examples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9A38E9F7-A249-E147-A96A-E2B777540855}"/>
              </a:ext>
            </a:extLst>
          </p:cNvPr>
          <p:cNvSpPr txBox="1"/>
          <p:nvPr/>
        </p:nvSpPr>
        <p:spPr>
          <a:xfrm>
            <a:off x="4905643" y="2659599"/>
            <a:ext cx="4152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25" dirty="0">
                <a:solidFill>
                  <a:srgbClr val="0000FF"/>
                </a:solidFill>
                <a:latin typeface="Arial"/>
                <a:cs typeface="Arial"/>
              </a:rPr>
              <a:t>:FRIEND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ECE7F6-5992-A44D-8363-65C27EE47A75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19E92A0C-A16C-704F-AA24-82C09320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11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4700052"/>
            <a:ext cx="775779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02329">
              <a:lnSpc>
                <a:spcPct val="114599"/>
              </a:lnSpc>
              <a:spcBef>
                <a:spcPts val="100"/>
              </a:spcBef>
            </a:pP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Sharing </a:t>
            </a:r>
            <a:r>
              <a:rPr spc="-45" dirty="0">
                <a:solidFill>
                  <a:srgbClr val="595959"/>
                </a:solidFill>
                <a:latin typeface="Arial"/>
                <a:cs typeface="Arial"/>
              </a:rPr>
              <a:t>elements </a:t>
            </a:r>
            <a:r>
              <a:rPr spc="10" dirty="0">
                <a:solidFill>
                  <a:srgbClr val="595959"/>
                </a:solidFill>
                <a:latin typeface="Arial"/>
                <a:cs typeface="Arial"/>
              </a:rPr>
              <a:t>in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pc="-20" dirty="0">
                <a:solidFill>
                  <a:srgbClr val="595959"/>
                </a:solidFill>
                <a:latin typeface="Arial"/>
                <a:cs typeface="Arial"/>
              </a:rPr>
              <a:t>projected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graph  </a:t>
            </a:r>
            <a:r>
              <a:rPr spc="-45" dirty="0">
                <a:solidFill>
                  <a:srgbClr val="595959"/>
                </a:solidFill>
                <a:latin typeface="Arial"/>
                <a:cs typeface="Arial"/>
              </a:rPr>
              <a:t>Deriving</a:t>
            </a:r>
            <a:r>
              <a:rPr spc="-1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595959"/>
                </a:solidFill>
                <a:latin typeface="Arial"/>
                <a:cs typeface="Arial"/>
              </a:rPr>
              <a:t>new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5" dirty="0">
                <a:solidFill>
                  <a:srgbClr val="595959"/>
                </a:solidFill>
                <a:latin typeface="Arial"/>
                <a:cs typeface="Arial"/>
              </a:rPr>
              <a:t>elements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595959"/>
                </a:solidFill>
                <a:latin typeface="Arial"/>
                <a:cs typeface="Arial"/>
              </a:rPr>
              <a:t>projected</a:t>
            </a:r>
            <a:r>
              <a:rPr spc="-1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graph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315"/>
              </a:spcBef>
            </a:pPr>
            <a:r>
              <a:rPr spc="-75" dirty="0">
                <a:solidFill>
                  <a:srgbClr val="595959"/>
                </a:solidFill>
                <a:latin typeface="Arial"/>
                <a:cs typeface="Arial"/>
              </a:rPr>
              <a:t>Shared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95" dirty="0">
                <a:solidFill>
                  <a:srgbClr val="595959"/>
                </a:solidFill>
                <a:latin typeface="Arial"/>
                <a:cs typeface="Arial"/>
              </a:rPr>
              <a:t>edges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always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595959"/>
                </a:solidFill>
                <a:latin typeface="Arial"/>
                <a:cs typeface="Arial"/>
              </a:rPr>
              <a:t>point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srgbClr val="595959"/>
                </a:solidFill>
                <a:latin typeface="Arial"/>
                <a:cs typeface="Arial"/>
              </a:rPr>
              <a:t>same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srgbClr val="595959"/>
                </a:solidFill>
                <a:latin typeface="Arial"/>
                <a:cs typeface="Arial"/>
              </a:rPr>
              <a:t>(shared)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595959"/>
                </a:solidFill>
                <a:latin typeface="Arial"/>
                <a:cs typeface="Arial"/>
              </a:rPr>
              <a:t>endpoints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595959"/>
                </a:solidFill>
                <a:latin typeface="Arial"/>
                <a:cs typeface="Arial"/>
              </a:rPr>
              <a:t>projected</a:t>
            </a:r>
            <a:r>
              <a:rPr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rgbClr val="595959"/>
                </a:solidFill>
                <a:latin typeface="Arial"/>
                <a:cs typeface="Arial"/>
              </a:rPr>
              <a:t>graph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141" y="227669"/>
            <a:ext cx="3446779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75" dirty="0"/>
              <a:t>Graph</a:t>
            </a:r>
            <a:r>
              <a:rPr spc="-340" dirty="0"/>
              <a:t> </a:t>
            </a:r>
            <a:r>
              <a:rPr spc="-95" dirty="0"/>
              <a:t>projection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141826" y="1828501"/>
            <a:ext cx="7635499" cy="285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1A34F-C8E3-8E4C-9556-2CC2FB86BD6F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93120AF-CFC6-AB45-AD3F-5AAF8A95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05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404" y="235404"/>
            <a:ext cx="85210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00" dirty="0">
                <a:latin typeface="+mj-lt"/>
                <a:cs typeface="Arial"/>
              </a:rPr>
              <a:t>Projection</a:t>
            </a:r>
            <a:r>
              <a:rPr sz="3200" spc="-275" dirty="0">
                <a:latin typeface="+mj-lt"/>
                <a:cs typeface="Arial"/>
              </a:rPr>
              <a:t> </a:t>
            </a:r>
            <a:r>
              <a:rPr sz="3200" spc="-200" dirty="0">
                <a:latin typeface="+mj-lt"/>
                <a:cs typeface="Arial"/>
              </a:rPr>
              <a:t>is</a:t>
            </a:r>
            <a:r>
              <a:rPr sz="3200" spc="-270" dirty="0">
                <a:latin typeface="+mj-lt"/>
                <a:cs typeface="Arial"/>
              </a:rPr>
              <a:t> </a:t>
            </a:r>
            <a:r>
              <a:rPr sz="3200" spc="-35" dirty="0">
                <a:latin typeface="+mj-lt"/>
                <a:cs typeface="Arial"/>
              </a:rPr>
              <a:t>the</a:t>
            </a:r>
            <a:r>
              <a:rPr sz="3200" spc="-270" dirty="0">
                <a:latin typeface="+mj-lt"/>
                <a:cs typeface="Arial"/>
              </a:rPr>
              <a:t> </a:t>
            </a:r>
            <a:r>
              <a:rPr sz="3200" spc="-125" dirty="0">
                <a:latin typeface="+mj-lt"/>
                <a:cs typeface="Arial"/>
              </a:rPr>
              <a:t>inverse</a:t>
            </a:r>
            <a:r>
              <a:rPr sz="3200" spc="-270" dirty="0">
                <a:latin typeface="+mj-lt"/>
                <a:cs typeface="Arial"/>
              </a:rPr>
              <a:t> </a:t>
            </a:r>
            <a:r>
              <a:rPr sz="3200" spc="-85" dirty="0">
                <a:latin typeface="+mj-lt"/>
                <a:cs typeface="Arial"/>
              </a:rPr>
              <a:t>of</a:t>
            </a:r>
            <a:r>
              <a:rPr sz="3200" spc="-270" dirty="0">
                <a:latin typeface="+mj-lt"/>
                <a:cs typeface="Arial"/>
              </a:rPr>
              <a:t> </a:t>
            </a:r>
            <a:r>
              <a:rPr sz="3200" spc="-20" dirty="0">
                <a:latin typeface="+mj-lt"/>
                <a:cs typeface="Arial"/>
              </a:rPr>
              <a:t>pattern</a:t>
            </a:r>
            <a:r>
              <a:rPr sz="3200" spc="-270" dirty="0">
                <a:latin typeface="+mj-lt"/>
                <a:cs typeface="Arial"/>
              </a:rPr>
              <a:t> </a:t>
            </a:r>
            <a:r>
              <a:rPr sz="3200" spc="-110" dirty="0">
                <a:latin typeface="+mj-lt"/>
                <a:cs typeface="Arial"/>
              </a:rPr>
              <a:t>matching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50" y="2336601"/>
            <a:ext cx="8907374" cy="2663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0378" y="1843450"/>
            <a:ext cx="2665095" cy="581025"/>
          </a:xfrm>
          <a:custGeom>
            <a:avLst/>
            <a:gdLst/>
            <a:ahLst/>
            <a:cxnLst/>
            <a:rect l="l" t="t" r="r" b="b"/>
            <a:pathLst>
              <a:path w="2665095" h="581025">
                <a:moveTo>
                  <a:pt x="0" y="508297"/>
                </a:moveTo>
                <a:lnTo>
                  <a:pt x="763722" y="338624"/>
                </a:lnTo>
                <a:lnTo>
                  <a:pt x="763722" y="96749"/>
                </a:lnTo>
                <a:lnTo>
                  <a:pt x="771325" y="59090"/>
                </a:lnTo>
                <a:lnTo>
                  <a:pt x="792059" y="28337"/>
                </a:lnTo>
                <a:lnTo>
                  <a:pt x="822813" y="7603"/>
                </a:lnTo>
                <a:lnTo>
                  <a:pt x="860472" y="0"/>
                </a:lnTo>
                <a:lnTo>
                  <a:pt x="2567772" y="0"/>
                </a:lnTo>
                <a:lnTo>
                  <a:pt x="2621449" y="16255"/>
                </a:lnTo>
                <a:lnTo>
                  <a:pt x="2657157" y="59725"/>
                </a:lnTo>
                <a:lnTo>
                  <a:pt x="2664522" y="96749"/>
                </a:lnTo>
                <a:lnTo>
                  <a:pt x="2664522" y="483749"/>
                </a:lnTo>
                <a:lnTo>
                  <a:pt x="763722" y="483749"/>
                </a:lnTo>
                <a:lnTo>
                  <a:pt x="0" y="508297"/>
                </a:lnTo>
                <a:close/>
              </a:path>
              <a:path w="2665095" h="581025">
                <a:moveTo>
                  <a:pt x="2567772" y="580499"/>
                </a:moveTo>
                <a:lnTo>
                  <a:pt x="860472" y="580499"/>
                </a:lnTo>
                <a:lnTo>
                  <a:pt x="822813" y="572896"/>
                </a:lnTo>
                <a:lnTo>
                  <a:pt x="792059" y="552162"/>
                </a:lnTo>
                <a:lnTo>
                  <a:pt x="771325" y="521409"/>
                </a:lnTo>
                <a:lnTo>
                  <a:pt x="763722" y="483749"/>
                </a:lnTo>
                <a:lnTo>
                  <a:pt x="2664522" y="483749"/>
                </a:lnTo>
                <a:lnTo>
                  <a:pt x="2656919" y="521409"/>
                </a:lnTo>
                <a:lnTo>
                  <a:pt x="2636185" y="552162"/>
                </a:lnTo>
                <a:lnTo>
                  <a:pt x="2605431" y="572896"/>
                </a:lnTo>
                <a:lnTo>
                  <a:pt x="2567772" y="5804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0378" y="1843450"/>
            <a:ext cx="2665095" cy="581025"/>
          </a:xfrm>
          <a:custGeom>
            <a:avLst/>
            <a:gdLst/>
            <a:ahLst/>
            <a:cxnLst/>
            <a:rect l="l" t="t" r="r" b="b"/>
            <a:pathLst>
              <a:path w="2665095" h="581025">
                <a:moveTo>
                  <a:pt x="763722" y="96749"/>
                </a:moveTo>
                <a:lnTo>
                  <a:pt x="771325" y="59090"/>
                </a:lnTo>
                <a:lnTo>
                  <a:pt x="792059" y="28337"/>
                </a:lnTo>
                <a:lnTo>
                  <a:pt x="822813" y="7603"/>
                </a:lnTo>
                <a:lnTo>
                  <a:pt x="860472" y="0"/>
                </a:lnTo>
                <a:lnTo>
                  <a:pt x="1080522" y="0"/>
                </a:lnTo>
                <a:lnTo>
                  <a:pt x="1555722" y="0"/>
                </a:lnTo>
                <a:lnTo>
                  <a:pt x="2567772" y="0"/>
                </a:lnTo>
                <a:lnTo>
                  <a:pt x="2586735" y="1876"/>
                </a:lnTo>
                <a:lnTo>
                  <a:pt x="2636184" y="28337"/>
                </a:lnTo>
                <a:lnTo>
                  <a:pt x="2662646" y="77786"/>
                </a:lnTo>
                <a:lnTo>
                  <a:pt x="2664522" y="96749"/>
                </a:lnTo>
                <a:lnTo>
                  <a:pt x="2664522" y="338624"/>
                </a:lnTo>
                <a:lnTo>
                  <a:pt x="2664522" y="483749"/>
                </a:lnTo>
                <a:lnTo>
                  <a:pt x="2656919" y="521409"/>
                </a:lnTo>
                <a:lnTo>
                  <a:pt x="2636185" y="552162"/>
                </a:lnTo>
                <a:lnTo>
                  <a:pt x="2605431" y="572896"/>
                </a:lnTo>
                <a:lnTo>
                  <a:pt x="2567772" y="580499"/>
                </a:lnTo>
                <a:lnTo>
                  <a:pt x="1555722" y="580499"/>
                </a:lnTo>
                <a:lnTo>
                  <a:pt x="1080522" y="580499"/>
                </a:lnTo>
                <a:lnTo>
                  <a:pt x="860472" y="580499"/>
                </a:lnTo>
                <a:lnTo>
                  <a:pt x="822813" y="572896"/>
                </a:lnTo>
                <a:lnTo>
                  <a:pt x="792059" y="552162"/>
                </a:lnTo>
                <a:lnTo>
                  <a:pt x="771325" y="521409"/>
                </a:lnTo>
                <a:lnTo>
                  <a:pt x="763722" y="483749"/>
                </a:lnTo>
                <a:lnTo>
                  <a:pt x="0" y="508297"/>
                </a:lnTo>
                <a:lnTo>
                  <a:pt x="763722" y="338624"/>
                </a:lnTo>
                <a:lnTo>
                  <a:pt x="763722" y="96749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55463" y="1933930"/>
            <a:ext cx="1529715" cy="389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40" dirty="0">
                <a:latin typeface="Arial"/>
                <a:cs typeface="Arial"/>
              </a:rPr>
              <a:t>Turns graphs </a:t>
            </a:r>
            <a:r>
              <a:rPr sz="1200" spc="15" dirty="0">
                <a:latin typeface="Arial"/>
                <a:cs typeface="Arial"/>
              </a:rPr>
              <a:t>into  </a:t>
            </a:r>
            <a:r>
              <a:rPr sz="1200" spc="-35" dirty="0">
                <a:latin typeface="Arial"/>
                <a:cs typeface="Arial"/>
              </a:rPr>
              <a:t>matches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for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the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pattern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1350" y="5037302"/>
            <a:ext cx="2742565" cy="824230"/>
          </a:xfrm>
          <a:custGeom>
            <a:avLst/>
            <a:gdLst/>
            <a:ahLst/>
            <a:cxnLst/>
            <a:rect l="l" t="t" r="r" b="b"/>
            <a:pathLst>
              <a:path w="2742565" h="824229">
                <a:moveTo>
                  <a:pt x="2307758" y="268921"/>
                </a:moveTo>
                <a:lnTo>
                  <a:pt x="2038799" y="268921"/>
                </a:lnTo>
                <a:lnTo>
                  <a:pt x="2742165" y="0"/>
                </a:lnTo>
                <a:lnTo>
                  <a:pt x="2307758" y="268921"/>
                </a:lnTo>
                <a:close/>
              </a:path>
              <a:path w="2742565" h="824229">
                <a:moveTo>
                  <a:pt x="1927799" y="823921"/>
                </a:moveTo>
                <a:lnTo>
                  <a:pt x="110999" y="823921"/>
                </a:lnTo>
                <a:lnTo>
                  <a:pt x="67793" y="815199"/>
                </a:lnTo>
                <a:lnTo>
                  <a:pt x="32511" y="791410"/>
                </a:lnTo>
                <a:lnTo>
                  <a:pt x="8722" y="756128"/>
                </a:lnTo>
                <a:lnTo>
                  <a:pt x="0" y="712921"/>
                </a:lnTo>
                <a:lnTo>
                  <a:pt x="0" y="268921"/>
                </a:lnTo>
                <a:lnTo>
                  <a:pt x="8722" y="225715"/>
                </a:lnTo>
                <a:lnTo>
                  <a:pt x="32511" y="190433"/>
                </a:lnTo>
                <a:lnTo>
                  <a:pt x="67793" y="166644"/>
                </a:lnTo>
                <a:lnTo>
                  <a:pt x="110999" y="157921"/>
                </a:lnTo>
                <a:lnTo>
                  <a:pt x="1927799" y="157921"/>
                </a:lnTo>
                <a:lnTo>
                  <a:pt x="1970277" y="166371"/>
                </a:lnTo>
                <a:lnTo>
                  <a:pt x="2006288" y="190433"/>
                </a:lnTo>
                <a:lnTo>
                  <a:pt x="2030350" y="226444"/>
                </a:lnTo>
                <a:lnTo>
                  <a:pt x="2038799" y="268921"/>
                </a:lnTo>
                <a:lnTo>
                  <a:pt x="2307758" y="268921"/>
                </a:lnTo>
                <a:lnTo>
                  <a:pt x="2038799" y="435421"/>
                </a:lnTo>
                <a:lnTo>
                  <a:pt x="2038799" y="712921"/>
                </a:lnTo>
                <a:lnTo>
                  <a:pt x="2030077" y="756128"/>
                </a:lnTo>
                <a:lnTo>
                  <a:pt x="2006288" y="791410"/>
                </a:lnTo>
                <a:lnTo>
                  <a:pt x="1971006" y="815199"/>
                </a:lnTo>
                <a:lnTo>
                  <a:pt x="1927799" y="823921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1350" y="5037302"/>
            <a:ext cx="2742565" cy="824230"/>
          </a:xfrm>
          <a:custGeom>
            <a:avLst/>
            <a:gdLst/>
            <a:ahLst/>
            <a:cxnLst/>
            <a:rect l="l" t="t" r="r" b="b"/>
            <a:pathLst>
              <a:path w="2742565" h="824229">
                <a:moveTo>
                  <a:pt x="0" y="268921"/>
                </a:moveTo>
                <a:lnTo>
                  <a:pt x="8722" y="225715"/>
                </a:lnTo>
                <a:lnTo>
                  <a:pt x="32511" y="190433"/>
                </a:lnTo>
                <a:lnTo>
                  <a:pt x="67793" y="166644"/>
                </a:lnTo>
                <a:lnTo>
                  <a:pt x="110999" y="157921"/>
                </a:lnTo>
                <a:lnTo>
                  <a:pt x="1189299" y="157921"/>
                </a:lnTo>
                <a:lnTo>
                  <a:pt x="1698999" y="157921"/>
                </a:lnTo>
                <a:lnTo>
                  <a:pt x="1927799" y="157921"/>
                </a:lnTo>
                <a:lnTo>
                  <a:pt x="1949556" y="160074"/>
                </a:lnTo>
                <a:lnTo>
                  <a:pt x="1989382" y="176571"/>
                </a:lnTo>
                <a:lnTo>
                  <a:pt x="2020150" y="207339"/>
                </a:lnTo>
                <a:lnTo>
                  <a:pt x="2036647" y="247165"/>
                </a:lnTo>
                <a:lnTo>
                  <a:pt x="2038799" y="268921"/>
                </a:lnTo>
                <a:lnTo>
                  <a:pt x="2742165" y="0"/>
                </a:lnTo>
                <a:lnTo>
                  <a:pt x="2038799" y="435421"/>
                </a:lnTo>
                <a:lnTo>
                  <a:pt x="2038799" y="712921"/>
                </a:lnTo>
                <a:lnTo>
                  <a:pt x="2030077" y="756128"/>
                </a:lnTo>
                <a:lnTo>
                  <a:pt x="2006288" y="791410"/>
                </a:lnTo>
                <a:lnTo>
                  <a:pt x="1971006" y="815199"/>
                </a:lnTo>
                <a:lnTo>
                  <a:pt x="1927799" y="823921"/>
                </a:lnTo>
                <a:lnTo>
                  <a:pt x="1698999" y="823921"/>
                </a:lnTo>
                <a:lnTo>
                  <a:pt x="1189299" y="823921"/>
                </a:lnTo>
                <a:lnTo>
                  <a:pt x="110999" y="823921"/>
                </a:lnTo>
                <a:lnTo>
                  <a:pt x="67793" y="815199"/>
                </a:lnTo>
                <a:lnTo>
                  <a:pt x="32511" y="791410"/>
                </a:lnTo>
                <a:lnTo>
                  <a:pt x="8722" y="756128"/>
                </a:lnTo>
                <a:lnTo>
                  <a:pt x="0" y="712921"/>
                </a:lnTo>
                <a:lnTo>
                  <a:pt x="0" y="435421"/>
                </a:lnTo>
                <a:lnTo>
                  <a:pt x="0" y="268921"/>
                </a:lnTo>
                <a:close/>
              </a:path>
            </a:pathLst>
          </a:custGeom>
          <a:ln w="952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66887" y="5328455"/>
            <a:ext cx="1591945" cy="389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40" dirty="0">
                <a:latin typeface="Arial"/>
                <a:cs typeface="Arial"/>
              </a:rPr>
              <a:t>Turns </a:t>
            </a:r>
            <a:r>
              <a:rPr sz="1200" spc="-35" dirty="0">
                <a:latin typeface="Arial"/>
                <a:cs typeface="Arial"/>
              </a:rPr>
              <a:t>matches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the  </a:t>
            </a:r>
            <a:r>
              <a:rPr sz="1200" dirty="0">
                <a:latin typeface="Arial"/>
                <a:cs typeface="Arial"/>
              </a:rPr>
              <a:t>pattern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back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into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graphs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7956551" y="8115300"/>
            <a:ext cx="1008063" cy="206466"/>
          </a:xfrm>
          <a:prstGeom prst="rect">
            <a:avLst/>
          </a:prstGeom>
        </p:spPr>
        <p:txBody>
          <a:bodyPr vert="horz" wrap="square" lIns="0" tIns="52069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6210">
              <a:spcBef>
                <a:spcPts val="409"/>
              </a:spcBef>
            </a:pPr>
            <a:fld id="{81D60167-4931-47E6-BA6A-407CBD079E47}" type="slidenum">
              <a:rPr dirty="0"/>
              <a:pPr marL="156210">
                <a:spcBef>
                  <a:spcPts val="409"/>
                </a:spcBef>
              </a:pPr>
              <a:t>34</a:t>
            </a:fld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FA8B4C-A0C0-0A4C-94DC-01F1290A534A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B8C12B6-7285-434A-9BDB-30AA53F2BD93}"/>
              </a:ext>
            </a:extLst>
          </p:cNvPr>
          <p:cNvSpPr txBox="1">
            <a:spLocks/>
          </p:cNvSpPr>
          <p:nvPr/>
        </p:nvSpPr>
        <p:spPr>
          <a:xfrm>
            <a:off x="7956550" y="6400800"/>
            <a:ext cx="1008063" cy="1968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99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194" y="4467989"/>
            <a:ext cx="6274435" cy="13072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5915">
              <a:lnSpc>
                <a:spcPts val="1664"/>
              </a:lnSpc>
              <a:spcBef>
                <a:spcPts val="100"/>
              </a:spcBef>
              <a:buChar char="●"/>
              <a:tabLst>
                <a:tab pos="347980" algn="l"/>
                <a:tab pos="349250" algn="l"/>
              </a:tabLst>
            </a:pP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Use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34343"/>
                </a:solidFill>
                <a:latin typeface="Arial"/>
                <a:cs typeface="Arial"/>
              </a:rPr>
              <a:t>the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34343"/>
                </a:solidFill>
                <a:latin typeface="Arial"/>
                <a:cs typeface="Arial"/>
              </a:rPr>
              <a:t>output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34343"/>
                </a:solidFill>
                <a:latin typeface="Arial"/>
                <a:cs typeface="Arial"/>
              </a:rPr>
              <a:t>one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query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434343"/>
                </a:solidFill>
                <a:latin typeface="Arial"/>
                <a:cs typeface="Arial"/>
              </a:rPr>
              <a:t>as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34343"/>
                </a:solidFill>
                <a:latin typeface="Arial"/>
                <a:cs typeface="Arial"/>
              </a:rPr>
              <a:t>input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Arial"/>
                <a:cs typeface="Arial"/>
              </a:rPr>
              <a:t>another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34343"/>
                </a:solidFill>
                <a:latin typeface="Arial"/>
                <a:cs typeface="Arial"/>
              </a:rPr>
              <a:t>enable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Arial"/>
                <a:cs typeface="Arial"/>
              </a:rPr>
              <a:t>abstraction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34343"/>
                </a:solidFill>
                <a:latin typeface="Arial"/>
                <a:cs typeface="Arial"/>
              </a:rPr>
              <a:t>views</a:t>
            </a:r>
            <a:endParaRPr sz="1400">
              <a:latin typeface="Arial"/>
              <a:cs typeface="Arial"/>
            </a:endParaRPr>
          </a:p>
          <a:p>
            <a:pPr marL="348615" indent="-335915">
              <a:lnSpc>
                <a:spcPts val="1650"/>
              </a:lnSpc>
              <a:buChar char="●"/>
              <a:tabLst>
                <a:tab pos="347980" algn="l"/>
                <a:tab pos="349250" algn="l"/>
              </a:tabLst>
            </a:pPr>
            <a:r>
              <a:rPr sz="1400" spc="-45" dirty="0">
                <a:solidFill>
                  <a:srgbClr val="434343"/>
                </a:solidFill>
                <a:latin typeface="Arial"/>
                <a:cs typeface="Arial"/>
              </a:rPr>
              <a:t>Applies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34343"/>
                </a:solidFill>
                <a:latin typeface="Arial"/>
                <a:cs typeface="Arial"/>
              </a:rPr>
              <a:t>queries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434343"/>
                </a:solidFill>
                <a:latin typeface="Arial"/>
                <a:cs typeface="Arial"/>
              </a:rPr>
              <a:t>with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Arial"/>
                <a:cs typeface="Arial"/>
              </a:rPr>
              <a:t>tabular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34343"/>
                </a:solidFill>
                <a:latin typeface="Arial"/>
                <a:cs typeface="Arial"/>
              </a:rPr>
              <a:t>output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400" spc="-10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graph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434343"/>
                </a:solidFill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  <a:p>
            <a:pPr marL="348615" indent="-335915">
              <a:lnSpc>
                <a:spcPts val="1650"/>
              </a:lnSpc>
              <a:buChar char="●"/>
              <a:tabLst>
                <a:tab pos="347980" algn="l"/>
                <a:tab pos="349250" algn="l"/>
              </a:tabLst>
            </a:pPr>
            <a:r>
              <a:rPr sz="1400" spc="-20" dirty="0">
                <a:solidFill>
                  <a:srgbClr val="434343"/>
                </a:solidFill>
                <a:latin typeface="Arial"/>
                <a:cs typeface="Arial"/>
              </a:rPr>
              <a:t>Support </a:t>
            </a:r>
            <a:r>
              <a:rPr sz="1400" spc="5" dirty="0">
                <a:solidFill>
                  <a:srgbClr val="434343"/>
                </a:solidFill>
                <a:latin typeface="Arial"/>
                <a:cs typeface="Arial"/>
              </a:rPr>
              <a:t>for</a:t>
            </a:r>
            <a:r>
              <a:rPr sz="1400" spc="-27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34343"/>
                </a:solidFill>
                <a:latin typeface="Arial"/>
                <a:cs typeface="Arial"/>
              </a:rPr>
              <a:t>nested subqueries</a:t>
            </a:r>
            <a:endParaRPr sz="1400">
              <a:latin typeface="Arial"/>
              <a:cs typeface="Arial"/>
            </a:endParaRPr>
          </a:p>
          <a:p>
            <a:pPr marL="348615" indent="-335915">
              <a:lnSpc>
                <a:spcPts val="1650"/>
              </a:lnSpc>
              <a:buChar char="●"/>
              <a:tabLst>
                <a:tab pos="347980" algn="l"/>
                <a:tab pos="349250" algn="l"/>
              </a:tabLst>
            </a:pPr>
            <a:r>
              <a:rPr sz="1400" spc="-35" dirty="0">
                <a:solidFill>
                  <a:srgbClr val="434343"/>
                </a:solidFill>
                <a:latin typeface="Arial"/>
                <a:cs typeface="Arial"/>
              </a:rPr>
              <a:t>Extract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Arial"/>
                <a:cs typeface="Arial"/>
              </a:rPr>
              <a:t>parts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query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view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34343"/>
                </a:solidFill>
                <a:latin typeface="Arial"/>
                <a:cs typeface="Arial"/>
              </a:rPr>
              <a:t>for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34343"/>
                </a:solidFill>
                <a:latin typeface="Arial"/>
                <a:cs typeface="Arial"/>
              </a:rPr>
              <a:t>re-use</a:t>
            </a:r>
            <a:endParaRPr sz="1400">
              <a:latin typeface="Arial"/>
              <a:cs typeface="Arial"/>
            </a:endParaRPr>
          </a:p>
          <a:p>
            <a:pPr marL="348615" indent="-335915">
              <a:lnSpc>
                <a:spcPts val="1650"/>
              </a:lnSpc>
              <a:buChar char="●"/>
              <a:tabLst>
                <a:tab pos="347980" algn="l"/>
                <a:tab pos="349250" algn="l"/>
              </a:tabLst>
            </a:pPr>
            <a:r>
              <a:rPr sz="1400" spc="-70" dirty="0">
                <a:solidFill>
                  <a:srgbClr val="434343"/>
                </a:solidFill>
                <a:latin typeface="Arial"/>
                <a:cs typeface="Arial"/>
              </a:rPr>
              <a:t>Replace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Arial"/>
                <a:cs typeface="Arial"/>
              </a:rPr>
              <a:t>parts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query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434343"/>
                </a:solidFill>
                <a:latin typeface="Arial"/>
                <a:cs typeface="Arial"/>
              </a:rPr>
              <a:t>without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Arial"/>
                <a:cs typeface="Arial"/>
              </a:rPr>
              <a:t>affecting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34343"/>
                </a:solidFill>
                <a:latin typeface="Arial"/>
                <a:cs typeface="Arial"/>
              </a:rPr>
              <a:t>other</a:t>
            </a:r>
            <a:r>
              <a:rPr sz="1400" spc="-1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34343"/>
                </a:solidFill>
                <a:latin typeface="Arial"/>
                <a:cs typeface="Arial"/>
              </a:rPr>
              <a:t>parts</a:t>
            </a:r>
            <a:endParaRPr sz="1400">
              <a:latin typeface="Arial"/>
              <a:cs typeface="Arial"/>
            </a:endParaRPr>
          </a:p>
          <a:p>
            <a:pPr marL="348615" indent="-335915">
              <a:lnSpc>
                <a:spcPts val="1664"/>
              </a:lnSpc>
              <a:buChar char="●"/>
              <a:tabLst>
                <a:tab pos="347980" algn="l"/>
                <a:tab pos="349250" algn="l"/>
              </a:tabLst>
            </a:pPr>
            <a:r>
              <a:rPr sz="1400" spc="-10" dirty="0">
                <a:solidFill>
                  <a:srgbClr val="434343"/>
                </a:solidFill>
                <a:latin typeface="Arial"/>
                <a:cs typeface="Arial"/>
              </a:rPr>
              <a:t>Build </a:t>
            </a:r>
            <a:r>
              <a:rPr sz="1400" spc="-30" dirty="0">
                <a:solidFill>
                  <a:srgbClr val="434343"/>
                </a:solidFill>
                <a:latin typeface="Arial"/>
                <a:cs typeface="Arial"/>
              </a:rPr>
              <a:t>complex </a:t>
            </a:r>
            <a:r>
              <a:rPr sz="1400" spc="-10" dirty="0">
                <a:solidFill>
                  <a:srgbClr val="434343"/>
                </a:solidFill>
                <a:latin typeface="Arial"/>
                <a:cs typeface="Arial"/>
              </a:rPr>
              <a:t>workflows</a:t>
            </a:r>
            <a:r>
              <a:rPr sz="1400" spc="-29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34343"/>
                </a:solidFill>
                <a:latin typeface="Arial"/>
                <a:cs typeface="Arial"/>
              </a:rPr>
              <a:t>programmatically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194" y="188640"/>
            <a:ext cx="7255509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65" dirty="0"/>
              <a:t>Queries </a:t>
            </a:r>
            <a:r>
              <a:rPr spc="-75" dirty="0"/>
              <a:t>are </a:t>
            </a:r>
            <a:r>
              <a:rPr spc="-175" dirty="0"/>
              <a:t>composable</a:t>
            </a:r>
            <a:r>
              <a:rPr lang="de-DE" spc="-175" dirty="0"/>
              <a:t> </a:t>
            </a:r>
            <a:r>
              <a:rPr spc="-645" dirty="0"/>
              <a:t> </a:t>
            </a:r>
            <a:r>
              <a:rPr spc="-160" dirty="0"/>
              <a:t>procedures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52400" y="1484784"/>
            <a:ext cx="8839202" cy="2584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3730D9-6DEE-DB41-82D1-F0AC2F3DE988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23AF696-6D32-054F-B902-FFD1EDB2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4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926" y="2058990"/>
            <a:ext cx="5311775" cy="1792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Pass</a:t>
            </a:r>
            <a:r>
              <a:rPr sz="17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95959"/>
                </a:solidFill>
                <a:latin typeface="Arial"/>
                <a:cs typeface="Arial"/>
              </a:rPr>
              <a:t>both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595959"/>
                </a:solidFill>
                <a:latin typeface="Arial"/>
                <a:cs typeface="Arial"/>
              </a:rPr>
              <a:t>multiple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595959"/>
                </a:solidFill>
                <a:latin typeface="Arial"/>
                <a:cs typeface="Arial"/>
              </a:rPr>
              <a:t>graphs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tabular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95959"/>
                </a:solidFill>
                <a:latin typeface="Arial"/>
                <a:cs typeface="Arial"/>
              </a:rPr>
              <a:t>data</a:t>
            </a:r>
            <a:r>
              <a:rPr sz="17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595959"/>
                </a:solidFill>
                <a:latin typeface="Arial"/>
                <a:cs typeface="Arial"/>
              </a:rPr>
              <a:t>into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95959"/>
                </a:solidFill>
                <a:latin typeface="Arial"/>
                <a:cs typeface="Arial"/>
              </a:rPr>
              <a:t>query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3979"/>
              </a:lnSpc>
              <a:spcBef>
                <a:spcPts val="400"/>
              </a:spcBef>
            </a:pPr>
            <a:r>
              <a:rPr sz="1700" spc="-50" dirty="0">
                <a:solidFill>
                  <a:srgbClr val="595959"/>
                </a:solidFill>
                <a:latin typeface="Arial"/>
                <a:cs typeface="Arial"/>
              </a:rPr>
              <a:t>Return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595959"/>
                </a:solidFill>
                <a:latin typeface="Arial"/>
                <a:cs typeface="Arial"/>
              </a:rPr>
              <a:t>both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595959"/>
                </a:solidFill>
                <a:latin typeface="Arial"/>
                <a:cs typeface="Arial"/>
              </a:rPr>
              <a:t>multiple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5" dirty="0">
                <a:solidFill>
                  <a:srgbClr val="595959"/>
                </a:solidFill>
                <a:latin typeface="Arial"/>
                <a:cs typeface="Arial"/>
              </a:rPr>
              <a:t>graphs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595959"/>
                </a:solidFill>
                <a:latin typeface="Arial"/>
                <a:cs typeface="Arial"/>
              </a:rPr>
              <a:t>tabular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95959"/>
                </a:solidFill>
                <a:latin typeface="Arial"/>
                <a:cs typeface="Arial"/>
              </a:rPr>
              <a:t>data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700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9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95959"/>
                </a:solidFill>
                <a:latin typeface="Arial"/>
                <a:cs typeface="Arial"/>
              </a:rPr>
              <a:t>query  </a:t>
            </a:r>
            <a:r>
              <a:rPr sz="1700" spc="-60" dirty="0">
                <a:solidFill>
                  <a:srgbClr val="595959"/>
                </a:solidFill>
                <a:latin typeface="Arial"/>
                <a:cs typeface="Arial"/>
              </a:rPr>
              <a:t>Select</a:t>
            </a:r>
            <a:r>
              <a:rPr sz="1700" spc="-1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95959"/>
                </a:solidFill>
                <a:latin typeface="Arial"/>
                <a:cs typeface="Arial"/>
              </a:rPr>
              <a:t>which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595959"/>
                </a:solidFill>
                <a:latin typeface="Arial"/>
                <a:cs typeface="Arial"/>
              </a:rPr>
              <a:t>graph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35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700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595959"/>
                </a:solidFill>
                <a:latin typeface="Arial"/>
                <a:cs typeface="Arial"/>
              </a:rPr>
              <a:t>query</a:t>
            </a:r>
            <a:endParaRPr sz="1700">
              <a:latin typeface="Arial"/>
              <a:cs typeface="Arial"/>
            </a:endParaRPr>
          </a:p>
          <a:p>
            <a:pPr marL="12700">
              <a:spcBef>
                <a:spcPts val="1475"/>
              </a:spcBef>
            </a:pPr>
            <a:r>
              <a:rPr sz="1700" b="1" spc="-75" dirty="0">
                <a:solidFill>
                  <a:srgbClr val="595959"/>
                </a:solidFill>
                <a:latin typeface="Arial"/>
                <a:cs typeface="Arial"/>
              </a:rPr>
              <a:t>Construct</a:t>
            </a:r>
            <a:r>
              <a:rPr sz="1700" b="1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595959"/>
                </a:solidFill>
                <a:latin typeface="Arial"/>
                <a:cs typeface="Arial"/>
              </a:rPr>
              <a:t>new</a:t>
            </a:r>
            <a:r>
              <a:rPr sz="1700" b="1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595959"/>
                </a:solidFill>
                <a:latin typeface="Arial"/>
                <a:cs typeface="Arial"/>
              </a:rPr>
              <a:t>graphs</a:t>
            </a:r>
            <a:r>
              <a:rPr sz="1700" b="1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595959"/>
                </a:solidFill>
                <a:latin typeface="Arial"/>
                <a:cs typeface="Arial"/>
              </a:rPr>
              <a:t>from</a:t>
            </a:r>
            <a:r>
              <a:rPr sz="1700" b="1" spc="-1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595959"/>
                </a:solidFill>
                <a:latin typeface="Arial"/>
                <a:cs typeface="Arial"/>
              </a:rPr>
              <a:t>existing</a:t>
            </a:r>
            <a:r>
              <a:rPr sz="1700" b="1" spc="-1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700" b="1" spc="-85" dirty="0">
                <a:solidFill>
                  <a:srgbClr val="595959"/>
                </a:solidFill>
                <a:latin typeface="Arial"/>
                <a:cs typeface="Arial"/>
              </a:rPr>
              <a:t>graphs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025" y="260648"/>
            <a:ext cx="1986914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75" dirty="0"/>
              <a:t>Implications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202921" y="5776754"/>
            <a:ext cx="1224963" cy="8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025" y="4017652"/>
            <a:ext cx="7345148" cy="168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D417E-87A3-FD44-9710-6B1F6028622F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2C2E712-4986-4946-BFAB-B9A3CAF5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61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260648"/>
            <a:ext cx="7399655" cy="502702"/>
          </a:xfrm>
          <a:prstGeom prst="rect">
            <a:avLst/>
          </a:prstGeom>
        </p:spPr>
        <p:txBody>
          <a:bodyPr vert="horz" wrap="square" lIns="0" tIns="1016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0"/>
              </a:spcBef>
            </a:pPr>
            <a:r>
              <a:rPr lang="de-DE" dirty="0" err="1">
                <a:solidFill>
                  <a:srgbClr val="000000"/>
                </a:solidFill>
              </a:rPr>
              <a:t>Acknowledgements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for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slides</a:t>
            </a:r>
            <a:r>
              <a:rPr lang="de-DE">
                <a:solidFill>
                  <a:srgbClr val="000000"/>
                </a:solidFill>
              </a:rPr>
              <a:t> 38-48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FC591-0242-FD4B-9339-FBC2F23AB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are taken from the following Presentation</a:t>
            </a:r>
          </a:p>
          <a:p>
            <a:r>
              <a:rPr lang="en-US" dirty="0"/>
              <a:t>Emerging Graph Queries in Linked Data </a:t>
            </a:r>
          </a:p>
          <a:p>
            <a:pPr lvl="1"/>
            <a:r>
              <a:rPr lang="en-US" dirty="0"/>
              <a:t>Arijit Khan, </a:t>
            </a:r>
            <a:r>
              <a:rPr lang="en-US" dirty="0" err="1"/>
              <a:t>Yinghui</a:t>
            </a:r>
            <a:r>
              <a:rPr lang="en-US" dirty="0"/>
              <a:t> Wu, </a:t>
            </a:r>
            <a:r>
              <a:rPr lang="en-US" dirty="0" err="1"/>
              <a:t>Xifeng</a:t>
            </a:r>
            <a:r>
              <a:rPr lang="en-US" dirty="0"/>
              <a:t> Yan</a:t>
            </a:r>
          </a:p>
          <a:p>
            <a:pPr lvl="1"/>
            <a:r>
              <a:rPr lang="en-US" dirty="0"/>
              <a:t>Department of Computer Science</a:t>
            </a:r>
          </a:p>
          <a:p>
            <a:pPr lvl="1"/>
            <a:r>
              <a:rPr lang="en-US" dirty="0"/>
              <a:t>University of California, Santa Barbara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errors are mine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B85DE1-3A28-1F43-A1FC-A79EF942548A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3191DA-877C-794C-AAFE-EDA33F6C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45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23528" y="207148"/>
            <a:ext cx="7392176" cy="485548"/>
          </a:xfrm>
        </p:spPr>
        <p:txBody>
          <a:bodyPr/>
          <a:lstStyle/>
          <a:p>
            <a:r>
              <a:rPr lang="en-US" dirty="0"/>
              <a:t>Graph Search Queries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44FCB-5241-4D97-83F6-B095EDBD5F1A}" type="slidenum">
              <a:rPr lang="en-US" smtClean="0">
                <a:solidFill>
                  <a:schemeClr val="bg2">
                    <a:lumMod val="10000"/>
                  </a:schemeClr>
                </a:solidFill>
              </a:rPr>
              <a:pPr/>
              <a:t>38</a:t>
            </a:fld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228600" y="990600"/>
            <a:ext cx="237172500" cy="183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455613" y="1447800"/>
            <a:ext cx="7696200" cy="4038600"/>
          </a:xfrm>
        </p:spPr>
        <p:txBody>
          <a:bodyPr/>
          <a:lstStyle/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300" b="1" dirty="0"/>
              <a:t>Containment Query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altLang="zh-CN" sz="1500" b="1" dirty="0"/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200" dirty="0"/>
              <a:t>Similarity Query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altLang="zh-CN" sz="1500" dirty="0"/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200" dirty="0"/>
              <a:t>Matching Query</a:t>
            </a:r>
          </a:p>
          <a:p>
            <a:pPr eaLnBrk="1" hangingPunct="1">
              <a:buFont typeface="Wingdings" pitchFamily="2" charset="2"/>
              <a:buChar char="v"/>
            </a:pPr>
            <a:endParaRPr lang="en-US" altLang="zh-CN" sz="1000" dirty="0"/>
          </a:p>
          <a:p>
            <a:pPr eaLnBrk="1" hangingPunct="1"/>
            <a:endParaRPr lang="en-US" altLang="zh-CN" sz="2300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488060" y="1119709"/>
            <a:ext cx="4116388" cy="1373187"/>
          </a:xfrm>
          <a:prstGeom prst="wedgeRoundRectCallout">
            <a:avLst>
              <a:gd name="adj1" fmla="val -71732"/>
              <a:gd name="adj2" fmla="val -601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Retrieves all graphs from a graph database, such that they </a:t>
            </a:r>
            <a:r>
              <a:rPr lang="en-US" sz="2000" b="1" dirty="0">
                <a:solidFill>
                  <a:schemeClr val="tx1"/>
                </a:solidFill>
              </a:rPr>
              <a:t>contain</a:t>
            </a:r>
            <a:r>
              <a:rPr lang="en-US" sz="2000" dirty="0">
                <a:solidFill>
                  <a:schemeClr val="tx1"/>
                </a:solidFill>
              </a:rPr>
              <a:t> a given query graph (exact and approximate). </a:t>
            </a:r>
          </a:p>
        </p:txBody>
      </p:sp>
      <p:sp>
        <p:nvSpPr>
          <p:cNvPr id="10" name="Oval 9"/>
          <p:cNvSpPr/>
          <p:nvPr/>
        </p:nvSpPr>
        <p:spPr>
          <a:xfrm>
            <a:off x="2055813" y="4114800"/>
            <a:ext cx="382587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411480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5813" y="5181600"/>
            <a:ext cx="382587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518160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4114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0" y="51054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0" y="4114800"/>
            <a:ext cx="382588" cy="381000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00" y="5105400"/>
            <a:ext cx="382588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79875" y="356235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89475" y="280035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38800" y="28765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>
            <a:stCxn id="10" idx="4"/>
            <a:endCxn id="12" idx="0"/>
          </p:cNvCxnSpPr>
          <p:nvPr/>
        </p:nvCxnSpPr>
        <p:spPr>
          <a:xfrm>
            <a:off x="2247900" y="449580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6"/>
            <a:endCxn id="11" idx="2"/>
          </p:cNvCxnSpPr>
          <p:nvPr/>
        </p:nvCxnSpPr>
        <p:spPr>
          <a:xfrm>
            <a:off x="2438400" y="43053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4"/>
            <a:endCxn id="13" idx="0"/>
          </p:cNvCxnSpPr>
          <p:nvPr/>
        </p:nvCxnSpPr>
        <p:spPr>
          <a:xfrm>
            <a:off x="3086100" y="449580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6"/>
            <a:endCxn id="13" idx="2"/>
          </p:cNvCxnSpPr>
          <p:nvPr/>
        </p:nvCxnSpPr>
        <p:spPr>
          <a:xfrm>
            <a:off x="2438400" y="53721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5"/>
          </p:cNvCxnSpPr>
          <p:nvPr/>
        </p:nvCxnSpPr>
        <p:spPr>
          <a:xfrm>
            <a:off x="2381250" y="4440238"/>
            <a:ext cx="590550" cy="741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4"/>
            <a:endCxn id="15" idx="0"/>
          </p:cNvCxnSpPr>
          <p:nvPr/>
        </p:nvCxnSpPr>
        <p:spPr>
          <a:xfrm>
            <a:off x="6286500" y="44958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6"/>
            <a:endCxn id="16" idx="2"/>
          </p:cNvCxnSpPr>
          <p:nvPr/>
        </p:nvCxnSpPr>
        <p:spPr>
          <a:xfrm>
            <a:off x="6477000" y="43053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4"/>
            <a:endCxn id="17" idx="0"/>
          </p:cNvCxnSpPr>
          <p:nvPr/>
        </p:nvCxnSpPr>
        <p:spPr>
          <a:xfrm>
            <a:off x="7050088" y="44958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3"/>
            <a:endCxn id="18" idx="0"/>
          </p:cNvCxnSpPr>
          <p:nvPr/>
        </p:nvCxnSpPr>
        <p:spPr>
          <a:xfrm flipH="1">
            <a:off x="4270375" y="3125788"/>
            <a:ext cx="474663" cy="436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6"/>
            <a:endCxn id="20" idx="2"/>
          </p:cNvCxnSpPr>
          <p:nvPr/>
        </p:nvCxnSpPr>
        <p:spPr>
          <a:xfrm>
            <a:off x="5070475" y="2990850"/>
            <a:ext cx="568325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0" idx="4"/>
            <a:endCxn id="18" idx="7"/>
          </p:cNvCxnSpPr>
          <p:nvPr/>
        </p:nvCxnSpPr>
        <p:spPr>
          <a:xfrm flipH="1">
            <a:off x="4405313" y="3257550"/>
            <a:ext cx="1423987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38400" y="5791200"/>
            <a:ext cx="477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0800" y="5791200"/>
            <a:ext cx="479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18075" y="3638550"/>
            <a:ext cx="38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</a:p>
        </p:txBody>
      </p:sp>
      <p:sp>
        <p:nvSpPr>
          <p:cNvPr id="46" name="Oval 45"/>
          <p:cNvSpPr/>
          <p:nvPr/>
        </p:nvSpPr>
        <p:spPr>
          <a:xfrm>
            <a:off x="1141413" y="3962400"/>
            <a:ext cx="2820987" cy="1828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023CC3-FEA6-BF4A-95B7-DB67C0FC5B01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9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3" grpId="0"/>
      <p:bldP spid="44" grpId="0"/>
      <p:bldP spid="45" grpId="0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16768" y="260648"/>
            <a:ext cx="7467600" cy="685800"/>
          </a:xfrm>
        </p:spPr>
        <p:txBody>
          <a:bodyPr/>
          <a:lstStyle/>
          <a:p>
            <a:r>
              <a:rPr lang="en-US" dirty="0"/>
              <a:t>Graph Search Queries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E13C1-8F9F-4322-8D67-DC3B9723EC77}" type="slidenum">
              <a:rPr lang="en-US" smtClean="0">
                <a:solidFill>
                  <a:schemeClr val="bg2">
                    <a:lumMod val="10000"/>
                  </a:schemeClr>
                </a:solidFill>
              </a:rPr>
              <a:pPr/>
              <a:t>39</a:t>
            </a:fld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942" name="AutoShape 2"/>
          <p:cNvSpPr>
            <a:spLocks noChangeAspect="1" noChangeArrowheads="1"/>
          </p:cNvSpPr>
          <p:nvPr/>
        </p:nvSpPr>
        <p:spPr bwMode="auto">
          <a:xfrm>
            <a:off x="228600" y="990600"/>
            <a:ext cx="237172500" cy="183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4200028" y="1195909"/>
            <a:ext cx="4116388" cy="1296987"/>
          </a:xfrm>
          <a:prstGeom prst="wedgeRoundRectCallout">
            <a:avLst>
              <a:gd name="adj1" fmla="val -75670"/>
              <a:gd name="adj2" fmla="val 316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Retrieves all graphs from a graph database, that are </a:t>
            </a:r>
            <a:r>
              <a:rPr lang="en-US" sz="2000" b="1" dirty="0">
                <a:solidFill>
                  <a:schemeClr val="tx1"/>
                </a:solidFill>
              </a:rPr>
              <a:t>similar</a:t>
            </a:r>
            <a:r>
              <a:rPr lang="en-US" sz="2000" dirty="0">
                <a:solidFill>
                  <a:schemeClr val="tx1"/>
                </a:solidFill>
              </a:rPr>
              <a:t> to the query graph (exact and approximate).  </a:t>
            </a:r>
          </a:p>
        </p:txBody>
      </p:sp>
      <p:sp>
        <p:nvSpPr>
          <p:cNvPr id="18" name="Oval 17"/>
          <p:cNvSpPr/>
          <p:nvPr/>
        </p:nvSpPr>
        <p:spPr>
          <a:xfrm>
            <a:off x="6803404" y="3242320"/>
            <a:ext cx="382588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32013" y="5621338"/>
            <a:ext cx="479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1767" y="6044258"/>
            <a:ext cx="4778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70004" y="3928120"/>
            <a:ext cx="38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</a:p>
        </p:txBody>
      </p:sp>
      <p:sp>
        <p:nvSpPr>
          <p:cNvPr id="35" name="Oval 34"/>
          <p:cNvSpPr/>
          <p:nvPr/>
        </p:nvSpPr>
        <p:spPr>
          <a:xfrm>
            <a:off x="7338392" y="270892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38392" y="377572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70004" y="324232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36604" y="324232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03204" y="270892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203204" y="377572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>
            <a:stCxn id="41" idx="6"/>
            <a:endCxn id="39" idx="2"/>
          </p:cNvCxnSpPr>
          <p:nvPr/>
        </p:nvCxnSpPr>
        <p:spPr>
          <a:xfrm>
            <a:off x="6117604" y="343282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6"/>
            <a:endCxn id="18" idx="2"/>
          </p:cNvCxnSpPr>
          <p:nvPr/>
        </p:nvCxnSpPr>
        <p:spPr>
          <a:xfrm>
            <a:off x="6651004" y="343282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41" idx="1"/>
          </p:cNvCxnSpPr>
          <p:nvPr/>
        </p:nvCxnSpPr>
        <p:spPr>
          <a:xfrm>
            <a:off x="5528642" y="3034358"/>
            <a:ext cx="263525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1" idx="3"/>
            <a:endCxn id="48" idx="7"/>
          </p:cNvCxnSpPr>
          <p:nvPr/>
        </p:nvCxnSpPr>
        <p:spPr>
          <a:xfrm flipH="1">
            <a:off x="5528642" y="3567758"/>
            <a:ext cx="263525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7" idx="4"/>
            <a:endCxn id="48" idx="0"/>
          </p:cNvCxnSpPr>
          <p:nvPr/>
        </p:nvCxnSpPr>
        <p:spPr>
          <a:xfrm>
            <a:off x="5393704" y="308992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5" idx="3"/>
            <a:endCxn id="18" idx="7"/>
          </p:cNvCxnSpPr>
          <p:nvPr/>
        </p:nvCxnSpPr>
        <p:spPr>
          <a:xfrm flipH="1">
            <a:off x="7128842" y="3034358"/>
            <a:ext cx="265112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8" idx="5"/>
            <a:endCxn id="37" idx="1"/>
          </p:cNvCxnSpPr>
          <p:nvPr/>
        </p:nvCxnSpPr>
        <p:spPr>
          <a:xfrm>
            <a:off x="7128842" y="3567758"/>
            <a:ext cx="265112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5" idx="4"/>
            <a:endCxn id="37" idx="0"/>
          </p:cNvCxnSpPr>
          <p:nvPr/>
        </p:nvCxnSpPr>
        <p:spPr>
          <a:xfrm>
            <a:off x="7528892" y="308992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43200" y="4630738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76600" y="409575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276600" y="5164138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208213" y="4630738"/>
            <a:ext cx="382587" cy="381000"/>
          </a:xfrm>
          <a:prstGeom prst="ellipse">
            <a:avLst/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674813" y="4630738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1141413" y="409575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141413" y="5164138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2" name="Straight Connector 71"/>
          <p:cNvCxnSpPr>
            <a:stCxn id="69" idx="6"/>
            <a:endCxn id="68" idx="2"/>
          </p:cNvCxnSpPr>
          <p:nvPr/>
        </p:nvCxnSpPr>
        <p:spPr>
          <a:xfrm>
            <a:off x="2055813" y="4821238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8" idx="6"/>
            <a:endCxn id="65" idx="2"/>
          </p:cNvCxnSpPr>
          <p:nvPr/>
        </p:nvCxnSpPr>
        <p:spPr>
          <a:xfrm>
            <a:off x="2590800" y="4821238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0" idx="5"/>
            <a:endCxn id="69" idx="1"/>
          </p:cNvCxnSpPr>
          <p:nvPr/>
        </p:nvCxnSpPr>
        <p:spPr>
          <a:xfrm>
            <a:off x="1466850" y="4421188"/>
            <a:ext cx="265113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9" idx="3"/>
            <a:endCxn id="71" idx="7"/>
          </p:cNvCxnSpPr>
          <p:nvPr/>
        </p:nvCxnSpPr>
        <p:spPr>
          <a:xfrm flipH="1">
            <a:off x="1466850" y="4954588"/>
            <a:ext cx="265113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0" idx="4"/>
            <a:endCxn id="71" idx="0"/>
          </p:cNvCxnSpPr>
          <p:nvPr/>
        </p:nvCxnSpPr>
        <p:spPr>
          <a:xfrm>
            <a:off x="1331913" y="4476750"/>
            <a:ext cx="0" cy="687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6" idx="3"/>
            <a:endCxn id="65" idx="7"/>
          </p:cNvCxnSpPr>
          <p:nvPr/>
        </p:nvCxnSpPr>
        <p:spPr>
          <a:xfrm flipH="1">
            <a:off x="3068638" y="4421188"/>
            <a:ext cx="263525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5" idx="5"/>
            <a:endCxn id="67" idx="1"/>
          </p:cNvCxnSpPr>
          <p:nvPr/>
        </p:nvCxnSpPr>
        <p:spPr>
          <a:xfrm>
            <a:off x="3068638" y="4954588"/>
            <a:ext cx="263525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6" idx="4"/>
            <a:endCxn id="67" idx="0"/>
          </p:cNvCxnSpPr>
          <p:nvPr/>
        </p:nvCxnSpPr>
        <p:spPr>
          <a:xfrm>
            <a:off x="3467100" y="4476750"/>
            <a:ext cx="0" cy="687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6727204" y="4994920"/>
            <a:ext cx="382588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262192" y="446152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62192" y="552832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660404" y="446152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660404" y="499492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27004" y="446152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27004" y="552832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9" name="Straight Connector 88"/>
          <p:cNvCxnSpPr>
            <a:stCxn id="85" idx="5"/>
            <a:endCxn id="84" idx="1"/>
          </p:cNvCxnSpPr>
          <p:nvPr/>
        </p:nvCxnSpPr>
        <p:spPr>
          <a:xfrm>
            <a:off x="5452442" y="4786958"/>
            <a:ext cx="263525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3"/>
            <a:endCxn id="86" idx="7"/>
          </p:cNvCxnSpPr>
          <p:nvPr/>
        </p:nvCxnSpPr>
        <p:spPr>
          <a:xfrm flipH="1">
            <a:off x="5452442" y="5320358"/>
            <a:ext cx="263525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1" idx="3"/>
            <a:endCxn id="80" idx="7"/>
          </p:cNvCxnSpPr>
          <p:nvPr/>
        </p:nvCxnSpPr>
        <p:spPr>
          <a:xfrm flipH="1">
            <a:off x="7052642" y="4786958"/>
            <a:ext cx="265112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5"/>
            <a:endCxn id="82" idx="1"/>
          </p:cNvCxnSpPr>
          <p:nvPr/>
        </p:nvCxnSpPr>
        <p:spPr>
          <a:xfrm>
            <a:off x="7052642" y="5320358"/>
            <a:ext cx="265112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6727204" y="4461520"/>
            <a:ext cx="382588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660404" y="552832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727204" y="5528320"/>
            <a:ext cx="382588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9" name="Straight Connector 98"/>
          <p:cNvCxnSpPr>
            <a:stCxn id="83" idx="6"/>
            <a:endCxn id="95" idx="2"/>
          </p:cNvCxnSpPr>
          <p:nvPr/>
        </p:nvCxnSpPr>
        <p:spPr>
          <a:xfrm>
            <a:off x="6041404" y="465202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3" idx="4"/>
            <a:endCxn id="84" idx="0"/>
          </p:cNvCxnSpPr>
          <p:nvPr/>
        </p:nvCxnSpPr>
        <p:spPr>
          <a:xfrm>
            <a:off x="5850904" y="484252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4" idx="4"/>
            <a:endCxn id="96" idx="0"/>
          </p:cNvCxnSpPr>
          <p:nvPr/>
        </p:nvCxnSpPr>
        <p:spPr>
          <a:xfrm>
            <a:off x="5850904" y="537592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6" idx="6"/>
            <a:endCxn id="97" idx="2"/>
          </p:cNvCxnSpPr>
          <p:nvPr/>
        </p:nvCxnSpPr>
        <p:spPr>
          <a:xfrm>
            <a:off x="6041404" y="571882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5" idx="4"/>
            <a:endCxn id="80" idx="0"/>
          </p:cNvCxnSpPr>
          <p:nvPr/>
        </p:nvCxnSpPr>
        <p:spPr>
          <a:xfrm>
            <a:off x="6917704" y="484252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0" idx="4"/>
            <a:endCxn id="97" idx="0"/>
          </p:cNvCxnSpPr>
          <p:nvPr/>
        </p:nvCxnSpPr>
        <p:spPr>
          <a:xfrm>
            <a:off x="6917704" y="537592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1" idx="4"/>
            <a:endCxn id="82" idx="0"/>
          </p:cNvCxnSpPr>
          <p:nvPr/>
        </p:nvCxnSpPr>
        <p:spPr>
          <a:xfrm>
            <a:off x="7452692" y="484252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6193804" y="499492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8" name="Straight Connector 117"/>
          <p:cNvCxnSpPr>
            <a:stCxn id="85" idx="4"/>
            <a:endCxn id="86" idx="0"/>
          </p:cNvCxnSpPr>
          <p:nvPr/>
        </p:nvCxnSpPr>
        <p:spPr>
          <a:xfrm>
            <a:off x="5317504" y="484252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84" idx="6"/>
            <a:endCxn id="116" idx="2"/>
          </p:cNvCxnSpPr>
          <p:nvPr/>
        </p:nvCxnSpPr>
        <p:spPr>
          <a:xfrm>
            <a:off x="6041404" y="518542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6" idx="6"/>
            <a:endCxn id="80" idx="2"/>
          </p:cNvCxnSpPr>
          <p:nvPr/>
        </p:nvCxnSpPr>
        <p:spPr>
          <a:xfrm>
            <a:off x="6574804" y="518542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4746004" y="499492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719392" y="499492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6" name="Straight Connector 125"/>
          <p:cNvCxnSpPr>
            <a:stCxn id="85" idx="3"/>
            <a:endCxn id="123" idx="0"/>
          </p:cNvCxnSpPr>
          <p:nvPr/>
        </p:nvCxnSpPr>
        <p:spPr>
          <a:xfrm flipH="1">
            <a:off x="4936504" y="4786958"/>
            <a:ext cx="246063" cy="207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3" idx="4"/>
            <a:endCxn id="86" idx="1"/>
          </p:cNvCxnSpPr>
          <p:nvPr/>
        </p:nvCxnSpPr>
        <p:spPr>
          <a:xfrm>
            <a:off x="4936504" y="5375920"/>
            <a:ext cx="246063" cy="20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81" idx="6"/>
            <a:endCxn id="124" idx="0"/>
          </p:cNvCxnSpPr>
          <p:nvPr/>
        </p:nvCxnSpPr>
        <p:spPr>
          <a:xfrm>
            <a:off x="7643192" y="4652020"/>
            <a:ext cx="2667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4" idx="4"/>
            <a:endCxn id="82" idx="6"/>
          </p:cNvCxnSpPr>
          <p:nvPr/>
        </p:nvCxnSpPr>
        <p:spPr>
          <a:xfrm flipH="1">
            <a:off x="7643192" y="5375920"/>
            <a:ext cx="2667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531813" y="3733800"/>
            <a:ext cx="3735387" cy="228758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455613" y="1447800"/>
            <a:ext cx="7696200" cy="4038600"/>
          </a:xfrm>
        </p:spPr>
        <p:txBody>
          <a:bodyPr/>
          <a:lstStyle/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300" dirty="0"/>
              <a:t>Containment Query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altLang="zh-CN" sz="1500" b="1" dirty="0"/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200" b="1" dirty="0"/>
              <a:t>Similarity Query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altLang="zh-CN" sz="1500" dirty="0"/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200" dirty="0"/>
              <a:t>Matching Query</a:t>
            </a:r>
          </a:p>
          <a:p>
            <a:pPr eaLnBrk="1" hangingPunct="1">
              <a:buFont typeface="Wingdings" pitchFamily="2" charset="2"/>
              <a:buChar char="v"/>
            </a:pPr>
            <a:endParaRPr lang="en-US" altLang="zh-CN" sz="1000" dirty="0"/>
          </a:p>
          <a:p>
            <a:pPr eaLnBrk="1" hangingPunct="1"/>
            <a:endParaRPr lang="en-US" altLang="zh-CN" sz="2300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F74728A-C4E6-0E4A-83F9-034112B36314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55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43" grpId="0"/>
      <p:bldP spid="44" grpId="0"/>
      <p:bldP spid="45" grpId="0"/>
      <p:bldP spid="35" grpId="0" animBg="1"/>
      <p:bldP spid="37" grpId="0" animBg="1"/>
      <p:bldP spid="39" grpId="0" animBg="1"/>
      <p:bldP spid="41" grpId="0" animBg="1"/>
      <p:bldP spid="47" grpId="0" animBg="1"/>
      <p:bldP spid="4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5" grpId="0" animBg="1"/>
      <p:bldP spid="96" grpId="0" animBg="1"/>
      <p:bldP spid="97" grpId="0" animBg="1"/>
      <p:bldP spid="116" grpId="0" animBg="1"/>
      <p:bldP spid="123" grpId="0" animBg="1"/>
      <p:bldP spid="124" grpId="0" animBg="1"/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5904656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0" spc="-70" dirty="0">
                <a:solidFill>
                  <a:schemeClr val="tx1"/>
                </a:solidFill>
              </a:rPr>
              <a:t>Relational </a:t>
            </a:r>
            <a:r>
              <a:rPr sz="3200" b="0" spc="-120" dirty="0">
                <a:solidFill>
                  <a:schemeClr val="tx1"/>
                </a:solidFill>
              </a:rPr>
              <a:t>vs. </a:t>
            </a:r>
            <a:r>
              <a:rPr sz="3200" b="0" spc="-100" dirty="0">
                <a:solidFill>
                  <a:schemeClr val="tx1"/>
                </a:solidFill>
              </a:rPr>
              <a:t>graph</a:t>
            </a:r>
            <a:r>
              <a:rPr sz="3200" b="0" spc="-480" dirty="0">
                <a:solidFill>
                  <a:schemeClr val="tx1"/>
                </a:solidFill>
              </a:rPr>
              <a:t> </a:t>
            </a:r>
            <a:r>
              <a:rPr sz="3200" b="0" spc="-130" dirty="0">
                <a:solidFill>
                  <a:schemeClr val="tx1"/>
                </a:solidFill>
              </a:rPr>
              <a:t>models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1" y="2212400"/>
            <a:ext cx="8586549" cy="3384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66E01-D851-334E-81E3-E5E89A7E1E1E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A609F50-532C-2C4D-99D3-A719B5185309}"/>
              </a:ext>
            </a:extLst>
          </p:cNvPr>
          <p:cNvSpPr txBox="1">
            <a:spLocks/>
          </p:cNvSpPr>
          <p:nvPr/>
        </p:nvSpPr>
        <p:spPr>
          <a:xfrm>
            <a:off x="7956550" y="6400800"/>
            <a:ext cx="1008063" cy="1968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1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16768" y="222920"/>
            <a:ext cx="7467600" cy="685800"/>
          </a:xfrm>
        </p:spPr>
        <p:txBody>
          <a:bodyPr/>
          <a:lstStyle/>
          <a:p>
            <a:r>
              <a:rPr lang="en-US" dirty="0"/>
              <a:t>Graph Search Queries</a:t>
            </a:r>
          </a:p>
        </p:txBody>
      </p:sp>
      <p:sp>
        <p:nvSpPr>
          <p:cNvPr id="40966" name="AutoShape 2"/>
          <p:cNvSpPr>
            <a:spLocks noChangeAspect="1" noChangeArrowheads="1"/>
          </p:cNvSpPr>
          <p:nvPr/>
        </p:nvSpPr>
        <p:spPr bwMode="auto">
          <a:xfrm>
            <a:off x="228600" y="990600"/>
            <a:ext cx="237172500" cy="183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4343400" y="1065213"/>
            <a:ext cx="4116388" cy="1296987"/>
          </a:xfrm>
          <a:prstGeom prst="wedgeRoundRectCallout">
            <a:avLst>
              <a:gd name="adj1" fmla="val -81007"/>
              <a:gd name="adj2" fmla="val 9382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b="1" dirty="0">
                <a:solidFill>
                  <a:schemeClr val="tx1"/>
                </a:solidFill>
              </a:rPr>
              <a:t>Find all occurrences </a:t>
            </a:r>
            <a:r>
              <a:rPr lang="en-US" sz="2000" dirty="0">
                <a:solidFill>
                  <a:schemeClr val="tx1"/>
                </a:solidFill>
              </a:rPr>
              <a:t>of a query graph in a large target network (exact and approximate).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0000" y="5697538"/>
            <a:ext cx="38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1800" y="3790950"/>
            <a:ext cx="38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</a:p>
        </p:txBody>
      </p:sp>
      <p:sp>
        <p:nvSpPr>
          <p:cNvPr id="41" name="Oval 40"/>
          <p:cNvSpPr/>
          <p:nvPr/>
        </p:nvSpPr>
        <p:spPr>
          <a:xfrm>
            <a:off x="6858000" y="3105150"/>
            <a:ext cx="382588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324600" y="257175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324600" y="363855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4" name="Straight Connector 53"/>
          <p:cNvCxnSpPr>
            <a:stCxn id="47" idx="5"/>
            <a:endCxn id="41" idx="1"/>
          </p:cNvCxnSpPr>
          <p:nvPr/>
        </p:nvCxnSpPr>
        <p:spPr>
          <a:xfrm>
            <a:off x="6650038" y="2897188"/>
            <a:ext cx="265112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1" idx="3"/>
            <a:endCxn id="48" idx="7"/>
          </p:cNvCxnSpPr>
          <p:nvPr/>
        </p:nvCxnSpPr>
        <p:spPr>
          <a:xfrm flipH="1">
            <a:off x="6650038" y="3430588"/>
            <a:ext cx="265112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7" idx="4"/>
            <a:endCxn id="48" idx="0"/>
          </p:cNvCxnSpPr>
          <p:nvPr/>
        </p:nvCxnSpPr>
        <p:spPr>
          <a:xfrm>
            <a:off x="6515100" y="295275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4724400" y="45720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181600" y="403860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181600" y="510540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276600" y="403860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895600" y="45720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2362200" y="403860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9" name="Straight Connector 88"/>
          <p:cNvCxnSpPr>
            <a:stCxn id="85" idx="5"/>
            <a:endCxn id="84" idx="1"/>
          </p:cNvCxnSpPr>
          <p:nvPr/>
        </p:nvCxnSpPr>
        <p:spPr>
          <a:xfrm>
            <a:off x="2686050" y="4364038"/>
            <a:ext cx="265113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4" idx="3"/>
            <a:endCxn id="86" idx="7"/>
          </p:cNvCxnSpPr>
          <p:nvPr/>
        </p:nvCxnSpPr>
        <p:spPr>
          <a:xfrm flipH="1">
            <a:off x="2686050" y="4897438"/>
            <a:ext cx="265113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1" idx="3"/>
            <a:endCxn id="80" idx="7"/>
          </p:cNvCxnSpPr>
          <p:nvPr/>
        </p:nvCxnSpPr>
        <p:spPr>
          <a:xfrm flipH="1">
            <a:off x="5049838" y="4364038"/>
            <a:ext cx="187325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0" idx="5"/>
            <a:endCxn id="82" idx="1"/>
          </p:cNvCxnSpPr>
          <p:nvPr/>
        </p:nvCxnSpPr>
        <p:spPr>
          <a:xfrm>
            <a:off x="5049838" y="4897438"/>
            <a:ext cx="187325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4343400" y="403860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76600" y="510540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343400" y="510540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9" name="Straight Connector 98"/>
          <p:cNvCxnSpPr>
            <a:stCxn id="83" idx="6"/>
            <a:endCxn id="95" idx="2"/>
          </p:cNvCxnSpPr>
          <p:nvPr/>
        </p:nvCxnSpPr>
        <p:spPr>
          <a:xfrm>
            <a:off x="3657600" y="42291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3" idx="3"/>
            <a:endCxn id="84" idx="0"/>
          </p:cNvCxnSpPr>
          <p:nvPr/>
        </p:nvCxnSpPr>
        <p:spPr>
          <a:xfrm flipH="1">
            <a:off x="3086100" y="4364038"/>
            <a:ext cx="246063" cy="207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4" idx="4"/>
            <a:endCxn id="96" idx="1"/>
          </p:cNvCxnSpPr>
          <p:nvPr/>
        </p:nvCxnSpPr>
        <p:spPr>
          <a:xfrm>
            <a:off x="3086100" y="4953000"/>
            <a:ext cx="246063" cy="20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6" idx="6"/>
            <a:endCxn id="97" idx="2"/>
          </p:cNvCxnSpPr>
          <p:nvPr/>
        </p:nvCxnSpPr>
        <p:spPr>
          <a:xfrm>
            <a:off x="3657600" y="52959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5" idx="5"/>
            <a:endCxn id="80" idx="0"/>
          </p:cNvCxnSpPr>
          <p:nvPr/>
        </p:nvCxnSpPr>
        <p:spPr>
          <a:xfrm>
            <a:off x="4668838" y="4364038"/>
            <a:ext cx="246062" cy="207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0" idx="4"/>
            <a:endCxn id="97" idx="7"/>
          </p:cNvCxnSpPr>
          <p:nvPr/>
        </p:nvCxnSpPr>
        <p:spPr>
          <a:xfrm flipH="1">
            <a:off x="4668838" y="4953000"/>
            <a:ext cx="246062" cy="20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1" idx="4"/>
            <a:endCxn id="82" idx="0"/>
          </p:cNvCxnSpPr>
          <p:nvPr/>
        </p:nvCxnSpPr>
        <p:spPr>
          <a:xfrm>
            <a:off x="5372100" y="441960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3810000" y="4572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8" name="Straight Connector 117"/>
          <p:cNvCxnSpPr>
            <a:stCxn id="85" idx="4"/>
            <a:endCxn id="86" idx="0"/>
          </p:cNvCxnSpPr>
          <p:nvPr/>
        </p:nvCxnSpPr>
        <p:spPr>
          <a:xfrm>
            <a:off x="2552700" y="441960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84" idx="6"/>
            <a:endCxn id="116" idx="2"/>
          </p:cNvCxnSpPr>
          <p:nvPr/>
        </p:nvCxnSpPr>
        <p:spPr>
          <a:xfrm>
            <a:off x="3276600" y="47625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6" idx="6"/>
            <a:endCxn id="80" idx="2"/>
          </p:cNvCxnSpPr>
          <p:nvPr/>
        </p:nvCxnSpPr>
        <p:spPr>
          <a:xfrm>
            <a:off x="4191000" y="47625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1446213" y="457200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6400800" y="457200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6" name="Straight Connector 125"/>
          <p:cNvCxnSpPr>
            <a:stCxn id="85" idx="3"/>
            <a:endCxn id="123" idx="0"/>
          </p:cNvCxnSpPr>
          <p:nvPr/>
        </p:nvCxnSpPr>
        <p:spPr>
          <a:xfrm flipH="1">
            <a:off x="1636713" y="4364038"/>
            <a:ext cx="781050" cy="207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3" idx="4"/>
            <a:endCxn id="86" idx="1"/>
          </p:cNvCxnSpPr>
          <p:nvPr/>
        </p:nvCxnSpPr>
        <p:spPr>
          <a:xfrm>
            <a:off x="1636713" y="4953000"/>
            <a:ext cx="781050" cy="20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81" idx="6"/>
            <a:endCxn id="124" idx="0"/>
          </p:cNvCxnSpPr>
          <p:nvPr/>
        </p:nvCxnSpPr>
        <p:spPr>
          <a:xfrm>
            <a:off x="5562600" y="4229100"/>
            <a:ext cx="10287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4" idx="4"/>
            <a:endCxn id="82" idx="6"/>
          </p:cNvCxnSpPr>
          <p:nvPr/>
        </p:nvCxnSpPr>
        <p:spPr>
          <a:xfrm flipH="1">
            <a:off x="5562600" y="4953000"/>
            <a:ext cx="10287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2132013" y="3886200"/>
            <a:ext cx="1220787" cy="18288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648200" y="3886200"/>
            <a:ext cx="1219200" cy="18288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55613" y="2438400"/>
            <a:ext cx="3049587" cy="762000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696200" cy="4038600"/>
          </a:xfrm>
        </p:spPr>
        <p:txBody>
          <a:bodyPr/>
          <a:lstStyle/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300" dirty="0"/>
              <a:t>Containment Query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altLang="zh-CN" sz="1500" b="1" dirty="0"/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200" dirty="0"/>
              <a:t>Similarity Query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altLang="zh-CN" sz="1500" dirty="0"/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altLang="zh-CN" sz="2200" b="1" dirty="0"/>
              <a:t>Matching Query</a:t>
            </a:r>
          </a:p>
          <a:p>
            <a:pPr eaLnBrk="1" hangingPunct="1">
              <a:buFont typeface="Wingdings" pitchFamily="2" charset="2"/>
              <a:buChar char="v"/>
            </a:pPr>
            <a:endParaRPr lang="en-US" altLang="zh-CN" sz="1000" dirty="0"/>
          </a:p>
          <a:p>
            <a:pPr eaLnBrk="1" hangingPunct="1"/>
            <a:endParaRPr lang="en-US" altLang="zh-CN" sz="2300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57B865-E8A7-BB4B-90F9-DA4266633687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  <p:sp>
        <p:nvSpPr>
          <p:cNvPr id="51" name="Slide Number Placeholder 3">
            <a:extLst>
              <a:ext uri="{FF2B5EF4-FFF2-40B4-BE49-F238E27FC236}">
                <a16:creationId xmlns:a16="http://schemas.microsoft.com/office/drawing/2014/main" id="{51FC5EBB-894A-2348-958B-D7CC4005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5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4" grpId="0"/>
      <p:bldP spid="45" grpId="0"/>
      <p:bldP spid="41" grpId="0" animBg="1"/>
      <p:bldP spid="47" grpId="0" animBg="1"/>
      <p:bldP spid="4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5" grpId="0" animBg="1"/>
      <p:bldP spid="96" grpId="0" animBg="1"/>
      <p:bldP spid="97" grpId="0" animBg="1"/>
      <p:bldP spid="116" grpId="0" animBg="1"/>
      <p:bldP spid="123" grpId="0" animBg="1"/>
      <p:bldP spid="124" grpId="0" animBg="1"/>
      <p:bldP spid="100" grpId="0" animBg="1"/>
      <p:bldP spid="102" grpId="0" animBg="1"/>
      <p:bldP spid="1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95536" y="228699"/>
            <a:ext cx="7467600" cy="608013"/>
          </a:xfrm>
        </p:spPr>
        <p:txBody>
          <a:bodyPr/>
          <a:lstStyle/>
          <a:p>
            <a:r>
              <a:rPr lang="en-US" dirty="0"/>
              <a:t>Containment Query</a:t>
            </a:r>
          </a:p>
        </p:txBody>
      </p:sp>
      <p:sp>
        <p:nvSpPr>
          <p:cNvPr id="41990" name="AutoShape 2"/>
          <p:cNvSpPr>
            <a:spLocks noChangeAspect="1" noChangeArrowheads="1"/>
          </p:cNvSpPr>
          <p:nvPr/>
        </p:nvSpPr>
        <p:spPr bwMode="auto">
          <a:xfrm>
            <a:off x="228600" y="990600"/>
            <a:ext cx="237172500" cy="183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Content Placeholder 7"/>
          <p:cNvSpPr txBox="1">
            <a:spLocks/>
          </p:cNvSpPr>
          <p:nvPr/>
        </p:nvSpPr>
        <p:spPr bwMode="auto">
          <a:xfrm>
            <a:off x="228600" y="1356320"/>
            <a:ext cx="41925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96875" indent="-396875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Subgraph Isomorphism Problem is </a:t>
            </a:r>
            <a:r>
              <a:rPr lang="en-US" sz="2200" b="1" kern="0" dirty="0">
                <a:latin typeface="+mn-lt"/>
                <a:ea typeface="+mn-ea"/>
                <a:sym typeface="Century Schoolbook" pitchFamily="18" charset="0"/>
              </a:rPr>
              <a:t>NP-hard</a:t>
            </a: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.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sz="2200" kern="0" dirty="0">
              <a:sym typeface="Century Schoolbook" pitchFamily="18" charset="0"/>
            </a:endParaRP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Filtering and Verification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sz="2200" b="1" kern="0" dirty="0">
              <a:sym typeface="Century Schoolbook" pitchFamily="18" charset="0"/>
            </a:endParaRP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200" b="1" kern="0" dirty="0">
                <a:latin typeface="+mn-lt"/>
                <a:ea typeface="+mn-ea"/>
                <a:sym typeface="Century Schoolbook" pitchFamily="18" charset="0"/>
              </a:rPr>
              <a:t>Filtering Phase: </a:t>
            </a:r>
          </a:p>
          <a:p>
            <a:pPr marL="396875" indent="-396875" algn="just" defTabSz="914363">
              <a:lnSpc>
                <a:spcPct val="90000"/>
              </a:lnSpc>
            </a:pPr>
            <a:r>
              <a:rPr lang="en-US" sz="2200" b="1" kern="0" dirty="0">
                <a:sym typeface="Century Schoolbook" pitchFamily="18" charset="0"/>
              </a:rPr>
              <a:t>      </a:t>
            </a:r>
            <a:r>
              <a:rPr lang="en-US" sz="1000" b="1" kern="0" dirty="0">
                <a:sym typeface="Century Schoolbook" pitchFamily="18" charset="0"/>
              </a:rPr>
              <a:t> </a:t>
            </a: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Feature-based index is used to filter out the negative results and  generate candidate sets. </a:t>
            </a: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endParaRPr lang="en-US" sz="2200" b="1" kern="0" dirty="0">
              <a:sym typeface="Century Schoolbook" pitchFamily="18" charset="0"/>
            </a:endParaRPr>
          </a:p>
          <a:p>
            <a:pPr marL="396875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200" b="1" kern="0" dirty="0">
                <a:latin typeface="+mn-lt"/>
                <a:ea typeface="+mn-ea"/>
                <a:sym typeface="Century Schoolbook" pitchFamily="18" charset="0"/>
              </a:rPr>
              <a:t>Verification Phase:</a:t>
            </a: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2200" b="1" kern="0" dirty="0">
                <a:latin typeface="+mn-lt"/>
                <a:ea typeface="+mn-ea"/>
                <a:sym typeface="Century Schoolbook" pitchFamily="18" charset="0"/>
              </a:rPr>
              <a:t>     </a:t>
            </a: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Precise Subgraph Isomorphism Testing to generate final results from the candidate set. </a:t>
            </a: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483225" y="2112962"/>
            <a:ext cx="382587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323012" y="2112962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483225" y="3179762"/>
            <a:ext cx="382587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323012" y="3179762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18412" y="2438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18412" y="34290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380412" y="2438400"/>
            <a:ext cx="382588" cy="381000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380412" y="3429000"/>
            <a:ext cx="382588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162800" y="2057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43800" y="1009651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535988" y="1085851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7" name="Straight Connector 66"/>
          <p:cNvCxnSpPr>
            <a:stCxn id="53" idx="4"/>
            <a:endCxn id="57" idx="0"/>
          </p:cNvCxnSpPr>
          <p:nvPr/>
        </p:nvCxnSpPr>
        <p:spPr>
          <a:xfrm>
            <a:off x="5675312" y="2493962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3" idx="6"/>
            <a:endCxn id="55" idx="2"/>
          </p:cNvCxnSpPr>
          <p:nvPr/>
        </p:nvCxnSpPr>
        <p:spPr>
          <a:xfrm>
            <a:off x="5865812" y="2303462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5" idx="4"/>
            <a:endCxn id="59" idx="0"/>
          </p:cNvCxnSpPr>
          <p:nvPr/>
        </p:nvCxnSpPr>
        <p:spPr>
          <a:xfrm>
            <a:off x="6513512" y="2493962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7" idx="6"/>
            <a:endCxn id="59" idx="2"/>
          </p:cNvCxnSpPr>
          <p:nvPr/>
        </p:nvCxnSpPr>
        <p:spPr>
          <a:xfrm>
            <a:off x="5865812" y="3370262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3" idx="5"/>
          </p:cNvCxnSpPr>
          <p:nvPr/>
        </p:nvCxnSpPr>
        <p:spPr>
          <a:xfrm>
            <a:off x="5808662" y="2438400"/>
            <a:ext cx="590550" cy="741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0" idx="4"/>
            <a:endCxn id="61" idx="0"/>
          </p:cNvCxnSpPr>
          <p:nvPr/>
        </p:nvCxnSpPr>
        <p:spPr>
          <a:xfrm>
            <a:off x="7808912" y="28194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0" idx="6"/>
            <a:endCxn id="62" idx="2"/>
          </p:cNvCxnSpPr>
          <p:nvPr/>
        </p:nvCxnSpPr>
        <p:spPr>
          <a:xfrm>
            <a:off x="7999412" y="26289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2" idx="4"/>
            <a:endCxn id="63" idx="0"/>
          </p:cNvCxnSpPr>
          <p:nvPr/>
        </p:nvCxnSpPr>
        <p:spPr>
          <a:xfrm>
            <a:off x="8572500" y="2819400"/>
            <a:ext cx="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5" idx="3"/>
            <a:endCxn id="64" idx="0"/>
          </p:cNvCxnSpPr>
          <p:nvPr/>
        </p:nvCxnSpPr>
        <p:spPr>
          <a:xfrm flipH="1">
            <a:off x="7353300" y="1334855"/>
            <a:ext cx="246296" cy="722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5" idx="6"/>
            <a:endCxn id="66" idx="1"/>
          </p:cNvCxnSpPr>
          <p:nvPr/>
        </p:nvCxnSpPr>
        <p:spPr>
          <a:xfrm flipV="1">
            <a:off x="7924800" y="1141413"/>
            <a:ext cx="666750" cy="587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6" idx="3"/>
            <a:endCxn id="64" idx="7"/>
          </p:cNvCxnSpPr>
          <p:nvPr/>
        </p:nvCxnSpPr>
        <p:spPr>
          <a:xfrm flipH="1">
            <a:off x="7488004" y="1411055"/>
            <a:ext cx="1103780" cy="7021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75362" y="3638550"/>
            <a:ext cx="4778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01000" y="3562350"/>
            <a:ext cx="479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001000" y="1752600"/>
            <a:ext cx="38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</a:p>
        </p:txBody>
      </p:sp>
      <p:sp>
        <p:nvSpPr>
          <p:cNvPr id="88" name="Oval 87"/>
          <p:cNvSpPr/>
          <p:nvPr/>
        </p:nvSpPr>
        <p:spPr>
          <a:xfrm>
            <a:off x="4724400" y="1905000"/>
            <a:ext cx="2439988" cy="1828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953000" y="3941762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638800" y="3941762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953000" y="4475162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638800" y="4475162"/>
            <a:ext cx="382588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953000" y="5008562"/>
            <a:ext cx="382588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638800" y="5008562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953000" y="5465762"/>
            <a:ext cx="382588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5638800" y="5465762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4" name="Straight Connector 113"/>
          <p:cNvCxnSpPr>
            <a:stCxn id="91" idx="6"/>
            <a:endCxn id="94" idx="2"/>
          </p:cNvCxnSpPr>
          <p:nvPr/>
        </p:nvCxnSpPr>
        <p:spPr>
          <a:xfrm>
            <a:off x="5334000" y="4132262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8" idx="6"/>
            <a:endCxn id="106" idx="2"/>
          </p:cNvCxnSpPr>
          <p:nvPr/>
        </p:nvCxnSpPr>
        <p:spPr>
          <a:xfrm>
            <a:off x="5334000" y="4665662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8" idx="6"/>
            <a:endCxn id="110" idx="2"/>
          </p:cNvCxnSpPr>
          <p:nvPr/>
        </p:nvCxnSpPr>
        <p:spPr>
          <a:xfrm>
            <a:off x="5335588" y="5199062"/>
            <a:ext cx="303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11" idx="6"/>
            <a:endCxn id="112" idx="2"/>
          </p:cNvCxnSpPr>
          <p:nvPr/>
        </p:nvCxnSpPr>
        <p:spPr>
          <a:xfrm>
            <a:off x="5335588" y="5656262"/>
            <a:ext cx="3032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227763" y="3922712"/>
            <a:ext cx="4778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27763" y="4456112"/>
            <a:ext cx="4778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227763" y="4989512"/>
            <a:ext cx="4778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227763" y="5446712"/>
            <a:ext cx="4778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6" name="Oval 135"/>
          <p:cNvSpPr/>
          <p:nvPr/>
        </p:nvSpPr>
        <p:spPr>
          <a:xfrm>
            <a:off x="4953000" y="5922962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638800" y="592455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9" name="Straight Connector 138"/>
          <p:cNvCxnSpPr>
            <a:stCxn id="136" idx="6"/>
            <a:endCxn id="137" idx="2"/>
          </p:cNvCxnSpPr>
          <p:nvPr/>
        </p:nvCxnSpPr>
        <p:spPr>
          <a:xfrm>
            <a:off x="5334000" y="6113462"/>
            <a:ext cx="30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227763" y="5905500"/>
            <a:ext cx="4778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81800" y="4456112"/>
            <a:ext cx="479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781800" y="4989512"/>
            <a:ext cx="479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781800" y="5905500"/>
            <a:ext cx="479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781800" y="3941762"/>
            <a:ext cx="439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---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781800" y="5446712"/>
            <a:ext cx="439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---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6096000" y="3962400"/>
            <a:ext cx="240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Containment Query</a:t>
            </a:r>
            <a:endParaRPr lang="en-US" sz="2000" baseline="-25000" dirty="0"/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3810000" y="6237312"/>
            <a:ext cx="2279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Edge Based Index</a:t>
            </a:r>
            <a:endParaRPr lang="en-US" sz="2000" baseline="-25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715250" y="3941762"/>
            <a:ext cx="3825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697788" y="4989512"/>
            <a:ext cx="4397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---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697788" y="5903912"/>
            <a:ext cx="439737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---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697788" y="4456112"/>
            <a:ext cx="3825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697788" y="5446712"/>
            <a:ext cx="3825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  <a:endParaRPr lang="en-US" sz="2000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6324600" y="6273859"/>
            <a:ext cx="109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Filtering</a:t>
            </a:r>
            <a:endParaRPr lang="en-US" sz="2000" baseline="-250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87B934C-6AF0-4C4B-97DB-F12041996D07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  <p:sp>
        <p:nvSpPr>
          <p:cNvPr id="81" name="Slide Number Placeholder 3">
            <a:extLst>
              <a:ext uri="{FF2B5EF4-FFF2-40B4-BE49-F238E27FC236}">
                <a16:creationId xmlns:a16="http://schemas.microsoft.com/office/drawing/2014/main" id="{31536EFD-ACE4-1448-8845-85528B74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3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91" grpId="0" animBg="1"/>
      <p:bldP spid="94" grpId="0" animBg="1"/>
      <p:bldP spid="98" grpId="0" animBg="1"/>
      <p:bldP spid="106" grpId="0" animBg="1"/>
      <p:bldP spid="108" grpId="0" animBg="1"/>
      <p:bldP spid="110" grpId="0" animBg="1"/>
      <p:bldP spid="111" grpId="0" animBg="1"/>
      <p:bldP spid="112" grpId="0" animBg="1"/>
      <p:bldP spid="131" grpId="0"/>
      <p:bldP spid="133" grpId="0"/>
      <p:bldP spid="134" grpId="0"/>
      <p:bldP spid="135" grpId="0"/>
      <p:bldP spid="136" grpId="0" animBg="1"/>
      <p:bldP spid="137" grpId="0" animBg="1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7" grpId="1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00050" y="227112"/>
            <a:ext cx="7394575" cy="609600"/>
          </a:xfrm>
        </p:spPr>
        <p:txBody>
          <a:bodyPr>
            <a:noAutofit/>
          </a:bodyPr>
          <a:lstStyle/>
          <a:p>
            <a:r>
              <a:rPr lang="en-US" dirty="0"/>
              <a:t>Similarity Query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303213" y="1040904"/>
            <a:ext cx="45735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96875" lvl="0" indent="-396875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Graph Isomorphism is </a:t>
            </a:r>
            <a:r>
              <a:rPr lang="en-US" sz="2200" b="1" kern="0" dirty="0">
                <a:latin typeface="+mn-lt"/>
                <a:ea typeface="+mn-ea"/>
                <a:sym typeface="Century Schoolbook" pitchFamily="18" charset="0"/>
              </a:rPr>
              <a:t>neither known to be Polynomial or NP-Complete </a:t>
            </a:r>
          </a:p>
          <a:p>
            <a:pPr marL="396875" lvl="0" indent="-396875" defTabSz="914363">
              <a:lnSpc>
                <a:spcPct val="90000"/>
              </a:lnSpc>
              <a:buBlip>
                <a:blip r:embed="rId4"/>
              </a:buBlip>
            </a:pPr>
            <a:endParaRPr lang="en-US" sz="600" b="1" kern="0" dirty="0">
              <a:sym typeface="Century Schoolbook" pitchFamily="18" charset="0"/>
            </a:endParaRPr>
          </a:p>
          <a:p>
            <a:pPr marL="396875" lvl="0" indent="-396875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200" b="1" kern="0" dirty="0">
                <a:latin typeface="+mn-lt"/>
                <a:ea typeface="+mn-ea"/>
                <a:sym typeface="Century Schoolbook" pitchFamily="18" charset="0"/>
              </a:rPr>
              <a:t>Graph Edit Distance </a:t>
            </a: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NP-hard</a:t>
            </a:r>
            <a:endParaRPr lang="en-US" sz="2200" b="1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10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15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22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48600" y="1650504"/>
            <a:ext cx="382588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15200" y="3865562"/>
            <a:ext cx="4794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3613" y="2033091"/>
            <a:ext cx="38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Q</a:t>
            </a:r>
          </a:p>
        </p:txBody>
      </p:sp>
      <p:sp>
        <p:nvSpPr>
          <p:cNvPr id="16" name="Oval 15"/>
          <p:cNvSpPr/>
          <p:nvPr/>
        </p:nvSpPr>
        <p:spPr>
          <a:xfrm>
            <a:off x="8383588" y="1117104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83588" y="2183904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15200" y="1650504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1650504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48400" y="1117104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2183904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>
            <a:stCxn id="19" idx="6"/>
            <a:endCxn id="18" idx="2"/>
          </p:cNvCxnSpPr>
          <p:nvPr/>
        </p:nvCxnSpPr>
        <p:spPr>
          <a:xfrm>
            <a:off x="7162800" y="1841004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6"/>
            <a:endCxn id="11" idx="2"/>
          </p:cNvCxnSpPr>
          <p:nvPr/>
        </p:nvCxnSpPr>
        <p:spPr>
          <a:xfrm>
            <a:off x="7696200" y="1841004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5"/>
            <a:endCxn id="19" idx="1"/>
          </p:cNvCxnSpPr>
          <p:nvPr/>
        </p:nvCxnSpPr>
        <p:spPr>
          <a:xfrm>
            <a:off x="6573838" y="1442541"/>
            <a:ext cx="263525" cy="263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3"/>
            <a:endCxn id="21" idx="7"/>
          </p:cNvCxnSpPr>
          <p:nvPr/>
        </p:nvCxnSpPr>
        <p:spPr>
          <a:xfrm flipH="1">
            <a:off x="6573838" y="1975941"/>
            <a:ext cx="263525" cy="263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4"/>
            <a:endCxn id="21" idx="0"/>
          </p:cNvCxnSpPr>
          <p:nvPr/>
        </p:nvCxnSpPr>
        <p:spPr>
          <a:xfrm>
            <a:off x="6438900" y="1498104"/>
            <a:ext cx="0" cy="685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"/>
            <a:endCxn id="11" idx="7"/>
          </p:cNvCxnSpPr>
          <p:nvPr/>
        </p:nvCxnSpPr>
        <p:spPr>
          <a:xfrm flipH="1">
            <a:off x="8174038" y="1442541"/>
            <a:ext cx="265112" cy="263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5"/>
            <a:endCxn id="17" idx="1"/>
          </p:cNvCxnSpPr>
          <p:nvPr/>
        </p:nvCxnSpPr>
        <p:spPr>
          <a:xfrm>
            <a:off x="8174038" y="1975941"/>
            <a:ext cx="265112" cy="2635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4"/>
            <a:endCxn id="17" idx="0"/>
          </p:cNvCxnSpPr>
          <p:nvPr/>
        </p:nvCxnSpPr>
        <p:spPr>
          <a:xfrm>
            <a:off x="8574088" y="1498104"/>
            <a:ext cx="0" cy="685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850188" y="3332162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383588" y="2797175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83588" y="3865562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15200" y="3332162"/>
            <a:ext cx="382588" cy="381000"/>
          </a:xfrm>
          <a:prstGeom prst="ellipse">
            <a:avLst/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81800" y="3332162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48400" y="2797175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48400" y="3865562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Connector 36"/>
          <p:cNvCxnSpPr>
            <a:stCxn id="34" idx="6"/>
            <a:endCxn id="33" idx="2"/>
          </p:cNvCxnSpPr>
          <p:nvPr/>
        </p:nvCxnSpPr>
        <p:spPr>
          <a:xfrm>
            <a:off x="7162800" y="3522662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3" idx="6"/>
            <a:endCxn id="30" idx="2"/>
          </p:cNvCxnSpPr>
          <p:nvPr/>
        </p:nvCxnSpPr>
        <p:spPr>
          <a:xfrm>
            <a:off x="7697788" y="3522662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5"/>
            <a:endCxn id="34" idx="1"/>
          </p:cNvCxnSpPr>
          <p:nvPr/>
        </p:nvCxnSpPr>
        <p:spPr>
          <a:xfrm>
            <a:off x="6573838" y="3122612"/>
            <a:ext cx="265112" cy="265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3"/>
            <a:endCxn id="36" idx="7"/>
          </p:cNvCxnSpPr>
          <p:nvPr/>
        </p:nvCxnSpPr>
        <p:spPr>
          <a:xfrm flipH="1">
            <a:off x="6573838" y="3656012"/>
            <a:ext cx="265112" cy="265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5" idx="4"/>
            <a:endCxn id="36" idx="0"/>
          </p:cNvCxnSpPr>
          <p:nvPr/>
        </p:nvCxnSpPr>
        <p:spPr>
          <a:xfrm>
            <a:off x="6438900" y="3178175"/>
            <a:ext cx="0" cy="68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3"/>
            <a:endCxn id="30" idx="7"/>
          </p:cNvCxnSpPr>
          <p:nvPr/>
        </p:nvCxnSpPr>
        <p:spPr>
          <a:xfrm flipH="1">
            <a:off x="8175625" y="3122612"/>
            <a:ext cx="263525" cy="265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0" idx="5"/>
            <a:endCxn id="32" idx="1"/>
          </p:cNvCxnSpPr>
          <p:nvPr/>
        </p:nvCxnSpPr>
        <p:spPr>
          <a:xfrm>
            <a:off x="8175625" y="3656012"/>
            <a:ext cx="263525" cy="265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1" idx="4"/>
            <a:endCxn id="32" idx="0"/>
          </p:cNvCxnSpPr>
          <p:nvPr/>
        </p:nvCxnSpPr>
        <p:spPr>
          <a:xfrm>
            <a:off x="8574088" y="3178175"/>
            <a:ext cx="0" cy="68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694612" y="5257800"/>
            <a:ext cx="382588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229600" y="472440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229600" y="579120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627812" y="472440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27812" y="52578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094412" y="4724400"/>
            <a:ext cx="381000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94412" y="5791200"/>
            <a:ext cx="3810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3" name="Straight Connector 52"/>
          <p:cNvCxnSpPr>
            <a:stCxn id="50" idx="5"/>
            <a:endCxn id="49" idx="1"/>
          </p:cNvCxnSpPr>
          <p:nvPr/>
        </p:nvCxnSpPr>
        <p:spPr>
          <a:xfrm>
            <a:off x="6419850" y="5049837"/>
            <a:ext cx="263525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3"/>
            <a:endCxn id="51" idx="7"/>
          </p:cNvCxnSpPr>
          <p:nvPr/>
        </p:nvCxnSpPr>
        <p:spPr>
          <a:xfrm flipH="1">
            <a:off x="6419850" y="5583237"/>
            <a:ext cx="263525" cy="265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6" idx="3"/>
            <a:endCxn id="45" idx="7"/>
          </p:cNvCxnSpPr>
          <p:nvPr/>
        </p:nvCxnSpPr>
        <p:spPr>
          <a:xfrm flipH="1">
            <a:off x="8020050" y="5049837"/>
            <a:ext cx="265112" cy="263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5"/>
            <a:endCxn id="47" idx="1"/>
          </p:cNvCxnSpPr>
          <p:nvPr/>
        </p:nvCxnSpPr>
        <p:spPr>
          <a:xfrm>
            <a:off x="8020050" y="5583237"/>
            <a:ext cx="265112" cy="265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694612" y="4724400"/>
            <a:ext cx="382588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627812" y="5791200"/>
            <a:ext cx="381000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694612" y="5791200"/>
            <a:ext cx="382588" cy="381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0" name="Straight Connector 59"/>
          <p:cNvCxnSpPr>
            <a:stCxn id="48" idx="6"/>
            <a:endCxn id="57" idx="2"/>
          </p:cNvCxnSpPr>
          <p:nvPr/>
        </p:nvCxnSpPr>
        <p:spPr>
          <a:xfrm>
            <a:off x="7008812" y="49149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8" idx="4"/>
            <a:endCxn id="49" idx="0"/>
          </p:cNvCxnSpPr>
          <p:nvPr/>
        </p:nvCxnSpPr>
        <p:spPr>
          <a:xfrm>
            <a:off x="6818312" y="51054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9" idx="4"/>
            <a:endCxn id="58" idx="0"/>
          </p:cNvCxnSpPr>
          <p:nvPr/>
        </p:nvCxnSpPr>
        <p:spPr>
          <a:xfrm>
            <a:off x="6818312" y="56388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8" idx="6"/>
            <a:endCxn id="59" idx="2"/>
          </p:cNvCxnSpPr>
          <p:nvPr/>
        </p:nvCxnSpPr>
        <p:spPr>
          <a:xfrm>
            <a:off x="7008812" y="5981700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4"/>
            <a:endCxn id="45" idx="0"/>
          </p:cNvCxnSpPr>
          <p:nvPr/>
        </p:nvCxnSpPr>
        <p:spPr>
          <a:xfrm>
            <a:off x="7885112" y="51054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5" idx="4"/>
            <a:endCxn id="59" idx="0"/>
          </p:cNvCxnSpPr>
          <p:nvPr/>
        </p:nvCxnSpPr>
        <p:spPr>
          <a:xfrm>
            <a:off x="7885112" y="56388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6" idx="4"/>
            <a:endCxn id="47" idx="0"/>
          </p:cNvCxnSpPr>
          <p:nvPr/>
        </p:nvCxnSpPr>
        <p:spPr>
          <a:xfrm>
            <a:off x="8420100" y="510540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161212" y="5257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8" name="Straight Connector 67"/>
          <p:cNvCxnSpPr>
            <a:stCxn id="50" idx="4"/>
            <a:endCxn id="51" idx="0"/>
          </p:cNvCxnSpPr>
          <p:nvPr/>
        </p:nvCxnSpPr>
        <p:spPr>
          <a:xfrm>
            <a:off x="6284912" y="5105400"/>
            <a:ext cx="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9" idx="6"/>
            <a:endCxn id="67" idx="2"/>
          </p:cNvCxnSpPr>
          <p:nvPr/>
        </p:nvCxnSpPr>
        <p:spPr>
          <a:xfrm>
            <a:off x="7008812" y="54483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6"/>
            <a:endCxn id="45" idx="2"/>
          </p:cNvCxnSpPr>
          <p:nvPr/>
        </p:nvCxnSpPr>
        <p:spPr>
          <a:xfrm>
            <a:off x="7542212" y="5448300"/>
            <a:ext cx="152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13412" y="525780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686800" y="525780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>
            <a:stCxn id="50" idx="3"/>
            <a:endCxn id="71" idx="0"/>
          </p:cNvCxnSpPr>
          <p:nvPr/>
        </p:nvCxnSpPr>
        <p:spPr>
          <a:xfrm flipH="1">
            <a:off x="5903912" y="5049837"/>
            <a:ext cx="246063" cy="2079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1" idx="4"/>
            <a:endCxn id="51" idx="1"/>
          </p:cNvCxnSpPr>
          <p:nvPr/>
        </p:nvCxnSpPr>
        <p:spPr>
          <a:xfrm>
            <a:off x="5903912" y="5638800"/>
            <a:ext cx="246063" cy="209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6" idx="6"/>
            <a:endCxn id="72" idx="0"/>
          </p:cNvCxnSpPr>
          <p:nvPr/>
        </p:nvCxnSpPr>
        <p:spPr>
          <a:xfrm>
            <a:off x="8610600" y="4914900"/>
            <a:ext cx="2667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2" idx="4"/>
            <a:endCxn id="47" idx="6"/>
          </p:cNvCxnSpPr>
          <p:nvPr/>
        </p:nvCxnSpPr>
        <p:spPr>
          <a:xfrm flipH="1">
            <a:off x="8610600" y="5638800"/>
            <a:ext cx="266700" cy="34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715000" y="2590800"/>
            <a:ext cx="3354388" cy="19812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162800" y="6076950"/>
            <a:ext cx="4778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9" name="Content Placeholder 7"/>
          <p:cNvSpPr txBox="1">
            <a:spLocks/>
          </p:cNvSpPr>
          <p:nvPr/>
        </p:nvSpPr>
        <p:spPr bwMode="auto">
          <a:xfrm>
            <a:off x="303213" y="2590800"/>
            <a:ext cx="4802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96875" lvl="0" indent="-396875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200" b="1" kern="0" dirty="0">
                <a:latin typeface="+mn-lt"/>
                <a:ea typeface="+mn-ea"/>
                <a:sym typeface="Century Schoolbook" pitchFamily="18" charset="0"/>
              </a:rPr>
              <a:t>Maximum Common Subgraph (MCS) </a:t>
            </a:r>
            <a:r>
              <a:rPr lang="en-US" sz="2200" kern="0" dirty="0">
                <a:latin typeface="+mn-lt"/>
                <a:ea typeface="+mn-ea"/>
                <a:sym typeface="Century Schoolbook" pitchFamily="18" charset="0"/>
              </a:rPr>
              <a:t>based approach.</a:t>
            </a:r>
          </a:p>
          <a:p>
            <a:pPr marL="274638" indent="-274638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1100" kern="0" dirty="0">
              <a:latin typeface="+mn-lt"/>
              <a:ea typeface="+mn-ea"/>
              <a:sym typeface="Century Schoolbook" pitchFamily="18" charset="0"/>
            </a:endParaRP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200" kern="0" dirty="0">
                <a:latin typeface="+mj-lt"/>
                <a:ea typeface="+mn-ea"/>
                <a:sym typeface="Century Schoolbook" pitchFamily="18" charset="0"/>
              </a:rPr>
              <a:t>| d( Q, MCS(Q,G</a:t>
            </a:r>
            <a:r>
              <a:rPr lang="en-US" sz="2200" kern="0" baseline="-25000" dirty="0">
                <a:latin typeface="+mj-lt"/>
                <a:ea typeface="+mn-ea"/>
                <a:sym typeface="Century Schoolbook" pitchFamily="18" charset="0"/>
              </a:rPr>
              <a:t>1</a:t>
            </a:r>
            <a:r>
              <a:rPr lang="en-US" sz="2200" kern="0" dirty="0">
                <a:latin typeface="+mj-lt"/>
                <a:ea typeface="+mn-ea"/>
                <a:sym typeface="Century Schoolbook" pitchFamily="18" charset="0"/>
              </a:rPr>
              <a:t>) ) | = 2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200" kern="0" dirty="0">
                <a:latin typeface="+mj-lt"/>
                <a:sym typeface="Century Schoolbook" pitchFamily="18" charset="0"/>
              </a:rPr>
              <a:t>| d(G</a:t>
            </a:r>
            <a:r>
              <a:rPr lang="en-US" sz="22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200" kern="0" dirty="0">
                <a:latin typeface="+mj-lt"/>
                <a:sym typeface="Century Schoolbook" pitchFamily="18" charset="0"/>
              </a:rPr>
              <a:t>, MCS(Q,G</a:t>
            </a:r>
            <a:r>
              <a:rPr lang="en-US" sz="22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200" kern="0" dirty="0">
                <a:latin typeface="+mj-lt"/>
                <a:sym typeface="Century Schoolbook" pitchFamily="18" charset="0"/>
              </a:rPr>
              <a:t>)) | = 2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200" kern="0" dirty="0">
                <a:latin typeface="+mj-lt"/>
                <a:sym typeface="Century Schoolbook" pitchFamily="18" charset="0"/>
              </a:rPr>
              <a:t>Δ = |d( Q, MCS(Q,G</a:t>
            </a:r>
            <a:r>
              <a:rPr lang="en-US" sz="22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200" kern="0" dirty="0">
                <a:latin typeface="+mj-lt"/>
                <a:sym typeface="Century Schoolbook" pitchFamily="18" charset="0"/>
              </a:rPr>
              <a:t>) )| + </a:t>
            </a:r>
            <a:br>
              <a:rPr lang="en-US" sz="2200" kern="0" dirty="0">
                <a:latin typeface="+mj-lt"/>
                <a:sym typeface="Century Schoolbook" pitchFamily="18" charset="0"/>
              </a:rPr>
            </a:br>
            <a:r>
              <a:rPr lang="en-US" sz="2200" kern="0" dirty="0">
                <a:latin typeface="+mj-lt"/>
                <a:sym typeface="Century Schoolbook" pitchFamily="18" charset="0"/>
              </a:rPr>
              <a:t>        |d(G</a:t>
            </a:r>
            <a:r>
              <a:rPr lang="en-US" sz="22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200" kern="0" dirty="0">
                <a:latin typeface="+mj-lt"/>
                <a:sym typeface="Century Schoolbook" pitchFamily="18" charset="0"/>
              </a:rPr>
              <a:t>, MCS(Q,G</a:t>
            </a:r>
            <a:r>
              <a:rPr lang="en-US" sz="22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200" kern="0" dirty="0">
                <a:latin typeface="+mj-lt"/>
                <a:sym typeface="Century Schoolbook" pitchFamily="18" charset="0"/>
              </a:rPr>
              <a:t>))| = 4</a:t>
            </a:r>
            <a:endParaRPr lang="en-US" sz="2200" kern="0" dirty="0">
              <a:latin typeface="+mj-lt"/>
              <a:ea typeface="+mn-ea"/>
              <a:sym typeface="Century Schoolbook" pitchFamily="18" charset="0"/>
            </a:endParaRPr>
          </a:p>
          <a:p>
            <a:pPr marL="274638" indent="-274638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22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10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15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22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</p:txBody>
      </p:sp>
      <p:sp>
        <p:nvSpPr>
          <p:cNvPr id="81" name="Content Placeholder 7"/>
          <p:cNvSpPr txBox="1">
            <a:spLocks/>
          </p:cNvSpPr>
          <p:nvPr/>
        </p:nvSpPr>
        <p:spPr bwMode="auto">
          <a:xfrm>
            <a:off x="303213" y="4951412"/>
            <a:ext cx="48021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638" indent="-274638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1100" kern="0" dirty="0">
              <a:latin typeface="+mn-lt"/>
              <a:ea typeface="+mn-ea"/>
              <a:sym typeface="Century Schoolbook" pitchFamily="18" charset="0"/>
            </a:endParaRP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kern="0" dirty="0">
                <a:latin typeface="+mj-lt"/>
                <a:ea typeface="+mn-ea"/>
                <a:sym typeface="Century Schoolbook" pitchFamily="18" charset="0"/>
              </a:rPr>
              <a:t>| d( Q, MCS(Q,G</a:t>
            </a:r>
            <a:r>
              <a:rPr lang="en-US" sz="2000" kern="0" baseline="-25000" dirty="0">
                <a:latin typeface="+mj-lt"/>
                <a:ea typeface="+mn-ea"/>
                <a:sym typeface="Century Schoolbook" pitchFamily="18" charset="0"/>
              </a:rPr>
              <a:t>2</a:t>
            </a:r>
            <a:r>
              <a:rPr lang="en-US" sz="2000" kern="0" dirty="0">
                <a:latin typeface="+mj-lt"/>
                <a:ea typeface="+mn-ea"/>
                <a:sym typeface="Century Schoolbook" pitchFamily="18" charset="0"/>
              </a:rPr>
              <a:t>) ) | = 0 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kern="0" dirty="0">
                <a:latin typeface="+mj-lt"/>
                <a:ea typeface="+mn-ea"/>
                <a:sym typeface="Century Schoolbook" pitchFamily="18" charset="0"/>
              </a:rPr>
              <a:t>|</a:t>
            </a:r>
            <a:r>
              <a:rPr lang="en-US" sz="2000" kern="0" dirty="0">
                <a:latin typeface="+mj-lt"/>
                <a:sym typeface="Century Schoolbook" pitchFamily="18" charset="0"/>
              </a:rPr>
              <a:t> d(G</a:t>
            </a:r>
            <a:r>
              <a:rPr lang="en-US" sz="2000" kern="0" baseline="-25000" dirty="0">
                <a:latin typeface="+mj-lt"/>
                <a:sym typeface="Century Schoolbook" pitchFamily="18" charset="0"/>
              </a:rPr>
              <a:t>2</a:t>
            </a:r>
            <a:r>
              <a:rPr lang="en-US" sz="2000" kern="0" dirty="0">
                <a:latin typeface="+mj-lt"/>
                <a:sym typeface="Century Schoolbook" pitchFamily="18" charset="0"/>
              </a:rPr>
              <a:t>, MCS(Q,G</a:t>
            </a:r>
            <a:r>
              <a:rPr lang="en-US" sz="2000" kern="0" baseline="-25000" dirty="0">
                <a:latin typeface="+mj-lt"/>
                <a:sym typeface="Century Schoolbook" pitchFamily="18" charset="0"/>
              </a:rPr>
              <a:t>2</a:t>
            </a:r>
            <a:r>
              <a:rPr lang="en-US" sz="2000" kern="0" dirty="0">
                <a:latin typeface="+mj-lt"/>
                <a:sym typeface="Century Schoolbook" pitchFamily="18" charset="0"/>
              </a:rPr>
              <a:t>)) | = 10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kern="0" dirty="0">
                <a:latin typeface="+mj-lt"/>
                <a:sym typeface="Century Schoolbook" pitchFamily="18" charset="0"/>
              </a:rPr>
              <a:t>Δ = |d( Q, MCS(Q,G</a:t>
            </a:r>
            <a:r>
              <a:rPr lang="en-US" sz="20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000" kern="0" dirty="0">
                <a:latin typeface="+mj-lt"/>
                <a:sym typeface="Century Schoolbook" pitchFamily="18" charset="0"/>
              </a:rPr>
              <a:t>) )| + </a:t>
            </a:r>
            <a:br>
              <a:rPr lang="en-US" sz="2000" kern="0" dirty="0">
                <a:latin typeface="+mj-lt"/>
                <a:sym typeface="Century Schoolbook" pitchFamily="18" charset="0"/>
              </a:rPr>
            </a:br>
            <a:r>
              <a:rPr lang="en-US" sz="2000" kern="0" dirty="0">
                <a:latin typeface="+mj-lt"/>
                <a:sym typeface="Century Schoolbook" pitchFamily="18" charset="0"/>
              </a:rPr>
              <a:t>        |d(G</a:t>
            </a:r>
            <a:r>
              <a:rPr lang="en-US" sz="20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000" kern="0" dirty="0">
                <a:latin typeface="+mj-lt"/>
                <a:sym typeface="Century Schoolbook" pitchFamily="18" charset="0"/>
              </a:rPr>
              <a:t>, MCS(Q,G</a:t>
            </a:r>
            <a:r>
              <a:rPr lang="en-US" sz="2000" kern="0" baseline="-25000" dirty="0">
                <a:latin typeface="+mj-lt"/>
                <a:sym typeface="Century Schoolbook" pitchFamily="18" charset="0"/>
              </a:rPr>
              <a:t>1</a:t>
            </a:r>
            <a:r>
              <a:rPr lang="en-US" sz="2000" kern="0" dirty="0">
                <a:latin typeface="+mj-lt"/>
                <a:sym typeface="Century Schoolbook" pitchFamily="18" charset="0"/>
              </a:rPr>
              <a:t>))| = 10</a:t>
            </a:r>
            <a:endParaRPr lang="en-US" sz="2000" kern="0" dirty="0">
              <a:latin typeface="+mj-lt"/>
              <a:ea typeface="+mn-ea"/>
              <a:sym typeface="Century Schoolbook" pitchFamily="18" charset="0"/>
            </a:endParaRPr>
          </a:p>
          <a:p>
            <a:pPr marL="274638" indent="-274638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22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10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15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22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</p:txBody>
      </p:sp>
      <p:sp>
        <p:nvSpPr>
          <p:cNvPr id="82" name="Content Placeholder 7"/>
          <p:cNvSpPr txBox="1">
            <a:spLocks/>
          </p:cNvSpPr>
          <p:nvPr/>
        </p:nvSpPr>
        <p:spPr bwMode="auto">
          <a:xfrm>
            <a:off x="298679" y="2615738"/>
            <a:ext cx="5049836" cy="402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96875" lvl="0" indent="-396875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600" b="1" kern="0" dirty="0">
                <a:latin typeface="+mn-lt"/>
                <a:ea typeface="+mn-ea"/>
                <a:sym typeface="Century Schoolbook" pitchFamily="18" charset="0"/>
              </a:rPr>
              <a:t>Maximum Common Subgraph (MCS) </a:t>
            </a:r>
            <a:r>
              <a:rPr lang="en-US" sz="2600" kern="0" dirty="0">
                <a:latin typeface="+mn-lt"/>
                <a:ea typeface="+mn-ea"/>
                <a:sym typeface="Century Schoolbook" pitchFamily="18" charset="0"/>
              </a:rPr>
              <a:t>based approach.</a:t>
            </a:r>
          </a:p>
          <a:p>
            <a:pPr marL="274638" indent="-274638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2600" kern="0" dirty="0">
              <a:latin typeface="+mn-lt"/>
              <a:ea typeface="+mn-ea"/>
              <a:sym typeface="Century Schoolbook" pitchFamily="18" charset="0"/>
            </a:endParaRP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600" kern="0" dirty="0">
                <a:latin typeface="+mj-lt"/>
                <a:sym typeface="Century Schoolbook" pitchFamily="18" charset="0"/>
              </a:rPr>
              <a:t>Δ = |d( Q, MCS(Q,G) )| + </a:t>
            </a:r>
            <a:br>
              <a:rPr lang="en-US" sz="2600" kern="0" dirty="0">
                <a:latin typeface="+mj-lt"/>
                <a:sym typeface="Century Schoolbook" pitchFamily="18" charset="0"/>
              </a:rPr>
            </a:br>
            <a:r>
              <a:rPr lang="en-US" sz="2600" kern="0" dirty="0">
                <a:latin typeface="+mj-lt"/>
                <a:sym typeface="Century Schoolbook" pitchFamily="18" charset="0"/>
              </a:rPr>
              <a:t>|d(G, MCS(Q,G))|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600" kern="0" dirty="0">
                <a:latin typeface="+mj-lt"/>
                <a:sym typeface="Century Schoolbook" pitchFamily="18" charset="0"/>
              </a:rPr>
              <a:t>MCS is NP-hard. 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600" kern="0" dirty="0">
                <a:latin typeface="+mj-lt"/>
                <a:ea typeface="+mn-ea"/>
                <a:sym typeface="Century Schoolbook" pitchFamily="18" charset="0"/>
              </a:rPr>
              <a:t>Efficiently Finding MCS of two large networks (Approximate)  - </a:t>
            </a:r>
            <a:r>
              <a:rPr lang="en-US" sz="2100" i="1" kern="0" dirty="0">
                <a:latin typeface="+mj-lt"/>
                <a:ea typeface="+mn-ea"/>
                <a:sym typeface="Century Schoolbook" pitchFamily="18" charset="0"/>
              </a:rPr>
              <a:t>Zhu et al., CIKM ’11</a:t>
            </a:r>
          </a:p>
          <a:p>
            <a:pPr marL="914400" lvl="1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600" kern="0" dirty="0">
                <a:latin typeface="+mj-lt"/>
                <a:ea typeface="+mn-ea"/>
                <a:sym typeface="Century Schoolbook" pitchFamily="18" charset="0"/>
              </a:rPr>
              <a:t>Indexing based on MCS in Filtering Phase </a:t>
            </a:r>
            <a:r>
              <a:rPr lang="en-US" sz="2100" i="1" kern="0" dirty="0">
                <a:latin typeface="+mj-lt"/>
                <a:ea typeface="+mn-ea"/>
                <a:sym typeface="Century Schoolbook" pitchFamily="18" charset="0"/>
              </a:rPr>
              <a:t>– Zhu et. al., EDBT ‘12</a:t>
            </a: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978D65B-B70C-CB48-A097-8320219E0DBF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  <p:sp>
        <p:nvSpPr>
          <p:cNvPr id="83" name="Slide Number Placeholder 3">
            <a:extLst>
              <a:ext uri="{FF2B5EF4-FFF2-40B4-BE49-F238E27FC236}">
                <a16:creationId xmlns:a16="http://schemas.microsoft.com/office/drawing/2014/main" id="{61148348-57BE-F147-8F71-65441BC76DD3}"/>
              </a:ext>
            </a:extLst>
          </p:cNvPr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0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1" grpId="0"/>
      <p:bldP spid="81" grpId="1"/>
      <p:bldP spid="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227013" y="1092796"/>
            <a:ext cx="457358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96875" lvl="0" indent="-396875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600" b="1" kern="0" dirty="0">
                <a:latin typeface="+mn-lt"/>
                <a:ea typeface="+mn-ea"/>
                <a:sym typeface="Century Schoolbook" pitchFamily="18" charset="0"/>
              </a:rPr>
              <a:t>Kernel Based Approach.</a:t>
            </a: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endParaRPr lang="en-US" sz="10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15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sz="2200" kern="0" dirty="0">
              <a:latin typeface="+mn-lt"/>
              <a:ea typeface="+mn-ea"/>
              <a:sym typeface="Century Schoolbook" pitchFamily="18" charset="0"/>
            </a:endParaRPr>
          </a:p>
          <a:p>
            <a:pPr marL="274638" indent="-274638" algn="just" defTabSz="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endParaRPr lang="en-US" kern="0" dirty="0">
              <a:latin typeface="+mn-lt"/>
              <a:ea typeface="+mn-ea"/>
              <a:sym typeface="Century Schoolbook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518464"/>
            <a:ext cx="76977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dirty="0">
                <a:latin typeface="+mj-lt"/>
              </a:rPr>
              <a:t>Measure similarity of two graphs by comparing their substructures.</a:t>
            </a:r>
          </a:p>
          <a:p>
            <a:pPr marL="457200" indent="-396875" defTabSz="914363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+mj-lt"/>
              </a:rPr>
              <a:t>  </a:t>
            </a:r>
            <a:r>
              <a:rPr lang="en-US" sz="1000" dirty="0">
                <a:latin typeface="+mj-lt"/>
              </a:rPr>
              <a:t>   </a:t>
            </a:r>
            <a:endParaRPr lang="en-US" sz="2000" dirty="0">
              <a:latin typeface="+mj-lt"/>
            </a:endParaRPr>
          </a:p>
          <a:p>
            <a:pPr marL="457200" indent="-396875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dirty="0">
                <a:latin typeface="+mj-lt"/>
              </a:rPr>
              <a:t>Map two graphs G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 and 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via mapping φ into feature space 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0225" y="4417874"/>
            <a:ext cx="78517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96875" algn="just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dirty="0">
                <a:solidFill>
                  <a:prstClr val="black"/>
                </a:solidFill>
              </a:rPr>
              <a:t>Me</a:t>
            </a:r>
            <a:r>
              <a:rPr lang="en-US" sz="2000" dirty="0">
                <a:latin typeface="+mj-lt"/>
              </a:rPr>
              <a:t>asure their similarity in H as scalar product  &lt;φ(G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), φ(G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)&gt; .</a:t>
            </a:r>
          </a:p>
          <a:p>
            <a:pPr marL="457200" lvl="0" indent="-396875" algn="just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endParaRPr lang="en-US" sz="1000" b="1" dirty="0">
              <a:latin typeface="+mj-lt"/>
            </a:endParaRPr>
          </a:p>
          <a:p>
            <a:pPr marL="457200" lvl="0" indent="-396875" algn="just" defTabSz="914363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en-US" sz="2000" b="1" dirty="0">
                <a:latin typeface="+mj-lt"/>
              </a:rPr>
              <a:t>Kernel Trick: </a:t>
            </a:r>
            <a:r>
              <a:rPr lang="en-US" sz="2000" dirty="0">
                <a:latin typeface="+mj-lt"/>
              </a:rPr>
              <a:t>Compute inner product in H as kernel in input space k(G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) =   &lt;</a:t>
            </a:r>
            <a:r>
              <a:rPr lang="el-GR" sz="2000" dirty="0">
                <a:latin typeface="+mj-lt"/>
              </a:rPr>
              <a:t>φ(</a:t>
            </a:r>
            <a:r>
              <a:rPr lang="en-US" sz="2000" dirty="0">
                <a:latin typeface="+mj-lt"/>
              </a:rPr>
              <a:t>G</a:t>
            </a:r>
            <a:r>
              <a:rPr lang="en-US" sz="2000" baseline="-25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), </a:t>
            </a:r>
            <a:r>
              <a:rPr lang="el-GR" sz="2000" dirty="0">
                <a:latin typeface="+mj-lt"/>
              </a:rPr>
              <a:t>φ(</a:t>
            </a:r>
            <a:r>
              <a:rPr lang="en-US" sz="2000" dirty="0">
                <a:latin typeface="+mj-lt"/>
              </a:rPr>
              <a:t>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)&gt;  ; e.g., compute walks in the product graph </a:t>
            </a:r>
            <a:r>
              <a:rPr lang="en-US" sz="2000" dirty="0"/>
              <a:t>G</a:t>
            </a:r>
            <a:r>
              <a:rPr lang="en-US" sz="2000" baseline="-25000" dirty="0"/>
              <a:t>1</a:t>
            </a:r>
            <a:r>
              <a:rPr lang="en-US" sz="2000" b="1" dirty="0"/>
              <a:t>×</a:t>
            </a:r>
            <a:r>
              <a:rPr lang="en-US" sz="2000" dirty="0"/>
              <a:t>G</a:t>
            </a:r>
            <a:r>
              <a:rPr lang="en-US" sz="2000" baseline="-25000" dirty="0"/>
              <a:t>2 </a:t>
            </a:r>
            <a:r>
              <a:rPr lang="en-US" sz="2000" dirty="0"/>
              <a:t>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n-US" sz="500" b="1" dirty="0">
              <a:latin typeface="+mj-lt"/>
            </a:endParaRPr>
          </a:p>
          <a:p>
            <a:pPr algn="just">
              <a:defRPr/>
            </a:pPr>
            <a:r>
              <a:rPr lang="en-US" sz="2000" b="1" dirty="0">
                <a:latin typeface="+mj-lt"/>
              </a:rPr>
              <a:t>    - </a:t>
            </a:r>
            <a:r>
              <a:rPr lang="en-US" b="1" dirty="0">
                <a:latin typeface="+mj-lt"/>
              </a:rPr>
              <a:t>Positive Definite.</a:t>
            </a:r>
          </a:p>
        </p:txBody>
      </p:sp>
      <p:sp>
        <p:nvSpPr>
          <p:cNvPr id="16" name="Oval 15"/>
          <p:cNvSpPr/>
          <p:nvPr/>
        </p:nvSpPr>
        <p:spPr>
          <a:xfrm>
            <a:off x="1065213" y="2667000"/>
            <a:ext cx="381000" cy="381000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455613" y="3200400"/>
            <a:ext cx="381000" cy="381000"/>
          </a:xfrm>
          <a:prstGeom prst="ellipse">
            <a:avLst/>
          </a:prstGeom>
          <a:solidFill>
            <a:srgbClr val="99FF99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1751013" y="2590800"/>
            <a:ext cx="381000" cy="381000"/>
          </a:xfrm>
          <a:prstGeom prst="ellipse">
            <a:avLst/>
          </a:prstGeom>
          <a:solidFill>
            <a:schemeClr val="accent2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9" name="Oval 18"/>
          <p:cNvSpPr/>
          <p:nvPr/>
        </p:nvSpPr>
        <p:spPr>
          <a:xfrm>
            <a:off x="1522413" y="3276600"/>
            <a:ext cx="381000" cy="381000"/>
          </a:xfrm>
          <a:prstGeom prst="ellipse">
            <a:avLst/>
          </a:prstGeom>
          <a:solidFill>
            <a:schemeClr val="bg2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21" name="Straight Arrow Connector 20"/>
          <p:cNvCxnSpPr>
            <a:stCxn id="17" idx="7"/>
            <a:endCxn id="16" idx="3"/>
          </p:cNvCxnSpPr>
          <p:nvPr/>
        </p:nvCxnSpPr>
        <p:spPr>
          <a:xfrm flipV="1">
            <a:off x="781050" y="2992438"/>
            <a:ext cx="339725" cy="2635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6"/>
          </p:cNvCxnSpPr>
          <p:nvPr/>
        </p:nvCxnSpPr>
        <p:spPr>
          <a:xfrm flipV="1">
            <a:off x="1446213" y="2819400"/>
            <a:ext cx="304800" cy="381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4"/>
            <a:endCxn id="19" idx="7"/>
          </p:cNvCxnSpPr>
          <p:nvPr/>
        </p:nvCxnSpPr>
        <p:spPr>
          <a:xfrm flipH="1">
            <a:off x="1847850" y="2971800"/>
            <a:ext cx="93663" cy="36036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5"/>
            <a:endCxn id="19" idx="1"/>
          </p:cNvCxnSpPr>
          <p:nvPr/>
        </p:nvCxnSpPr>
        <p:spPr>
          <a:xfrm>
            <a:off x="1390650" y="2992438"/>
            <a:ext cx="188913" cy="33972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3788" y="2590800"/>
            <a:ext cx="67818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φ  ≡ length of all walks between every ordered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pair of labels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439988" y="3048000"/>
            <a:ext cx="5791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e.g., φ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(c , a)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φ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(a , r)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φ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(r , t)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1</a:t>
            </a:r>
          </a:p>
          <a:p>
            <a:pPr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 φ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(a , t)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1+2 = 3</a:t>
            </a:r>
          </a:p>
          <a:p>
            <a:pPr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 φ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(c , t)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2+3 = 5  </a:t>
            </a:r>
          </a:p>
          <a:p>
            <a:pPr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 φ</a:t>
            </a:r>
            <a:r>
              <a:rPr lang="en-US" sz="2000" b="1" baseline="-250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(c , c)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= 0 etc.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23528" y="244294"/>
            <a:ext cx="7394575" cy="609600"/>
          </a:xfrm>
        </p:spPr>
        <p:txBody>
          <a:bodyPr>
            <a:noAutofit/>
          </a:bodyPr>
          <a:lstStyle/>
          <a:p>
            <a:r>
              <a:rPr lang="en-US" dirty="0"/>
              <a:t>Similarity Query</a:t>
            </a:r>
            <a:br>
              <a:rPr lang="en-US" dirty="0"/>
            </a:b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8263F5-505A-854A-A59D-3CFBF48E858A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9D690C26-2AA0-6B42-9055-BE17FA11C007}"/>
              </a:ext>
            </a:extLst>
          </p:cNvPr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43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0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8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613" y="1268413"/>
            <a:ext cx="80041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b="1" dirty="0">
                <a:latin typeface="+mj-lt"/>
              </a:rPr>
              <a:t>Complete Graph Kernel: </a:t>
            </a:r>
            <a:r>
              <a:rPr lang="en-US" sz="2000" dirty="0">
                <a:latin typeface="+mj-lt"/>
              </a:rPr>
              <a:t>Let </a:t>
            </a:r>
            <a:r>
              <a:rPr lang="en-US" sz="2000" dirty="0"/>
              <a:t>k(G</a:t>
            </a:r>
            <a:r>
              <a:rPr lang="en-US" sz="2000" baseline="-25000" dirty="0"/>
              <a:t>1</a:t>
            </a:r>
            <a:r>
              <a:rPr lang="en-US" sz="2000" dirty="0"/>
              <a:t>, G</a:t>
            </a:r>
            <a:r>
              <a:rPr lang="en-US" sz="2000" baseline="-25000" dirty="0"/>
              <a:t>2</a:t>
            </a:r>
            <a:r>
              <a:rPr lang="en-US" sz="2000" dirty="0"/>
              <a:t>) =   &lt;</a:t>
            </a:r>
            <a:r>
              <a:rPr lang="el-GR" sz="2000" dirty="0"/>
              <a:t>φ(</a:t>
            </a:r>
            <a:r>
              <a:rPr lang="en-US" sz="2000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),</a:t>
            </a:r>
            <a:r>
              <a:rPr lang="el-GR" sz="2000" dirty="0"/>
              <a:t>φ(</a:t>
            </a:r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)&gt;</a:t>
            </a:r>
            <a:r>
              <a:rPr lang="en-US" sz="2000" dirty="0">
                <a:latin typeface="+mj-lt"/>
              </a:rPr>
              <a:t> be a graph kernel.  If φ is injective, k is called a complete graph kernel.</a:t>
            </a:r>
          </a:p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endParaRPr lang="en-US" sz="2000" b="1" dirty="0">
              <a:latin typeface="+mj-lt"/>
            </a:endParaRPr>
          </a:p>
          <a:p>
            <a:pPr marL="396875" lvl="0" indent="-396875" algn="just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b="1" dirty="0">
                <a:latin typeface="+mj-lt"/>
              </a:rPr>
              <a:t>Example:</a:t>
            </a:r>
            <a:r>
              <a:rPr lang="en-US" sz="2000" dirty="0">
                <a:latin typeface="+mj-lt"/>
              </a:rPr>
              <a:t> The graph kernel that has one feature Φ</a:t>
            </a:r>
            <a:r>
              <a:rPr lang="en-US" sz="2000" baseline="-25000" dirty="0">
                <a:latin typeface="+mj-lt"/>
              </a:rPr>
              <a:t>H</a:t>
            </a:r>
            <a:r>
              <a:rPr lang="en-US" sz="2000" dirty="0">
                <a:latin typeface="+mj-lt"/>
              </a:rPr>
              <a:t> for each possible graph H, each feature Φ</a:t>
            </a:r>
            <a:r>
              <a:rPr lang="en-US" sz="2000" baseline="-25000" dirty="0">
                <a:latin typeface="+mj-lt"/>
              </a:rPr>
              <a:t>H</a:t>
            </a:r>
            <a:r>
              <a:rPr lang="en-US" sz="2000" dirty="0">
                <a:latin typeface="+mj-lt"/>
              </a:rPr>
              <a:t>(G) measuring how many subgraphs of G have the same structure as graph H.</a:t>
            </a:r>
          </a:p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endParaRPr lang="en-US" sz="2000" dirty="0">
              <a:latin typeface="+mj-lt"/>
            </a:endParaRPr>
          </a:p>
          <a:p>
            <a:pPr marL="396875" lvl="0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dirty="0">
                <a:latin typeface="+mj-lt"/>
              </a:rPr>
              <a:t>The above example of Complete Graph Kernel is NP-hard.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063625" y="3960812"/>
            <a:ext cx="7546975" cy="1677988"/>
          </a:xfrm>
          <a:prstGeom prst="wedgeRoundRectCallout">
            <a:avLst>
              <a:gd name="adj1" fmla="val -49632"/>
              <a:gd name="adj2" fmla="val -227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Theorem:</a:t>
            </a:r>
            <a:r>
              <a:rPr lang="en-US" sz="2400" dirty="0">
                <a:solidFill>
                  <a:schemeClr val="tx1"/>
                </a:solidFill>
              </a:rPr>
              <a:t> Computing any complete graph kernel is at least as hard as deciding whether two graphs are isomorphic 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i="1" dirty="0" err="1">
                <a:solidFill>
                  <a:schemeClr val="tx1"/>
                </a:solidFill>
                <a:latin typeface="+mj-lt"/>
              </a:rPr>
              <a:t>Gä</a:t>
            </a:r>
            <a:r>
              <a:rPr lang="en-US" sz="1600" i="1" dirty="0" err="1">
                <a:solidFill>
                  <a:schemeClr val="tx1"/>
                </a:solidFill>
              </a:rPr>
              <a:t>rtner</a:t>
            </a:r>
            <a:r>
              <a:rPr lang="en-US" sz="1600" i="1" dirty="0">
                <a:solidFill>
                  <a:schemeClr val="tx1"/>
                </a:solidFill>
              </a:rPr>
              <a:t> et. al., COLT ‘03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238006"/>
            <a:ext cx="7394575" cy="609600"/>
          </a:xfrm>
        </p:spPr>
        <p:txBody>
          <a:bodyPr>
            <a:noAutofit/>
          </a:bodyPr>
          <a:lstStyle/>
          <a:p>
            <a:r>
              <a:rPr lang="en-US" dirty="0"/>
              <a:t>Similarity Query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1ED07E-63DF-A445-96C0-34B04F4E2B63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618C38C-277B-2844-B960-A55F01D450CB}"/>
              </a:ext>
            </a:extLst>
          </p:cNvPr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95536" y="227112"/>
            <a:ext cx="7394575" cy="609600"/>
          </a:xfrm>
        </p:spPr>
        <p:txBody>
          <a:bodyPr>
            <a:noAutofit/>
          </a:bodyPr>
          <a:lstStyle/>
          <a:p>
            <a:r>
              <a:rPr lang="en-US" dirty="0"/>
              <a:t>Graph Kernels</a:t>
            </a:r>
            <a:br>
              <a:rPr lang="en-US" dirty="0"/>
            </a:br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8788" y="5729288"/>
            <a:ext cx="609600" cy="520700"/>
          </a:xfrm>
          <a:noFill/>
        </p:spPr>
        <p:txBody>
          <a:bodyPr/>
          <a:lstStyle/>
          <a:p>
            <a:fld id="{1D050722-DA5B-49B5-A96B-5120DF64C57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0225" y="1105580"/>
            <a:ext cx="80041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4"/>
              </a:buBlip>
            </a:pPr>
            <a:r>
              <a:rPr lang="en-US" sz="2000" b="1" dirty="0">
                <a:latin typeface="+mj-lt"/>
              </a:rPr>
              <a:t>Polynomial Time Computable Graph Kernels:</a:t>
            </a:r>
            <a:endParaRPr lang="en-US" sz="2000" dirty="0">
              <a:latin typeface="+mj-lt"/>
            </a:endParaRPr>
          </a:p>
          <a:p>
            <a:pPr algn="just">
              <a:buClr>
                <a:schemeClr val="accent5">
                  <a:lumMod val="50000"/>
                </a:schemeClr>
              </a:buClr>
              <a:defRPr/>
            </a:pPr>
            <a:endParaRPr lang="en-US" sz="10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755576" y="1628800"/>
            <a:ext cx="8161412" cy="4464496"/>
          </a:xfrm>
          <a:prstGeom prst="wedgeRoundRectCallout">
            <a:avLst>
              <a:gd name="adj1" fmla="val -49632"/>
              <a:gd name="adj2" fmla="val -227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en-US" sz="1400" i="1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Random Walk 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da-DK" sz="1600" dirty="0">
                <a:solidFill>
                  <a:schemeClr val="tx1"/>
                </a:solidFill>
              </a:rPr>
              <a:t>Kashima et al., </a:t>
            </a:r>
            <a:r>
              <a:rPr lang="da-DK" sz="1600" i="1" dirty="0">
                <a:solidFill>
                  <a:schemeClr val="tx1"/>
                </a:solidFill>
              </a:rPr>
              <a:t>ICML ’03</a:t>
            </a:r>
          </a:p>
          <a:p>
            <a:pPr>
              <a:defRPr/>
            </a:pPr>
            <a:r>
              <a:rPr lang="da-DK" sz="1600" dirty="0">
                <a:solidFill>
                  <a:schemeClr val="tx1"/>
                </a:solidFill>
              </a:rPr>
              <a:t>                                   - Gaertner et al., </a:t>
            </a:r>
            <a:r>
              <a:rPr lang="da-DK" sz="1600" i="1" dirty="0">
                <a:solidFill>
                  <a:schemeClr val="tx1"/>
                </a:solidFill>
              </a:rPr>
              <a:t>COLT ’03</a:t>
            </a:r>
          </a:p>
          <a:p>
            <a:pPr>
              <a:defRPr/>
            </a:pPr>
            <a:r>
              <a:rPr lang="da-DK" sz="1600" dirty="0">
                <a:solidFill>
                  <a:schemeClr val="tx1"/>
                </a:solidFill>
              </a:rPr>
              <a:t>                                  -  Mahe et al., </a:t>
            </a:r>
            <a:r>
              <a:rPr lang="da-DK" sz="1600" i="1" dirty="0">
                <a:solidFill>
                  <a:schemeClr val="tx1"/>
                </a:solidFill>
              </a:rPr>
              <a:t>ICML ’04</a:t>
            </a:r>
          </a:p>
          <a:p>
            <a:pPr>
              <a:defRPr/>
            </a:pPr>
            <a:r>
              <a:rPr lang="da-DK" sz="1600" dirty="0">
                <a:solidFill>
                  <a:schemeClr val="tx1"/>
                </a:solidFill>
              </a:rPr>
              <a:t>                                  -  </a:t>
            </a:r>
            <a:r>
              <a:rPr lang="en-US" sz="1600" dirty="0" err="1">
                <a:solidFill>
                  <a:schemeClr val="tx1"/>
                </a:solidFill>
              </a:rPr>
              <a:t>Vishwanathan</a:t>
            </a:r>
            <a:r>
              <a:rPr lang="en-US" sz="1600" dirty="0">
                <a:solidFill>
                  <a:schemeClr val="tx1"/>
                </a:solidFill>
              </a:rPr>
              <a:t> et al., </a:t>
            </a:r>
            <a:r>
              <a:rPr lang="en-US" sz="1600" i="1" dirty="0">
                <a:solidFill>
                  <a:schemeClr val="tx1"/>
                </a:solidFill>
              </a:rPr>
              <a:t>NIPS ‘06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i="1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Shortest Path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sz="1600" dirty="0" err="1">
                <a:solidFill>
                  <a:schemeClr val="tx1"/>
                </a:solidFill>
              </a:rPr>
              <a:t>Borgwardt</a:t>
            </a:r>
            <a:r>
              <a:rPr lang="en-US" sz="1600" dirty="0">
                <a:solidFill>
                  <a:schemeClr val="tx1"/>
                </a:solidFill>
              </a:rPr>
              <a:t> et. al., </a:t>
            </a:r>
            <a:r>
              <a:rPr lang="en-US" sz="1600" i="1" dirty="0">
                <a:solidFill>
                  <a:schemeClr val="tx1"/>
                </a:solidFill>
              </a:rPr>
              <a:t>ICDM ‘05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Optimal assignment kernel  </a:t>
            </a:r>
            <a:r>
              <a:rPr lang="en-US" sz="1600" b="1" dirty="0">
                <a:solidFill>
                  <a:schemeClr val="tx1"/>
                </a:solidFill>
              </a:rPr>
              <a:t>-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Froehlich et al, </a:t>
            </a:r>
            <a:r>
              <a:rPr lang="en-US" sz="1600" i="1" dirty="0">
                <a:solidFill>
                  <a:schemeClr val="tx1"/>
                </a:solidFill>
              </a:rPr>
              <a:t>ICML ‘05    </a:t>
            </a: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      [NOT Positive definite, </a:t>
            </a:r>
            <a:r>
              <a:rPr lang="en-US" sz="1600" dirty="0" err="1">
                <a:solidFill>
                  <a:schemeClr val="tx1"/>
                </a:solidFill>
              </a:rPr>
              <a:t>Vert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i="1" dirty="0">
                <a:solidFill>
                  <a:schemeClr val="tx1"/>
                </a:solidFill>
              </a:rPr>
              <a:t>‘08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Weighted Decomposition Kernel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sz="1600" dirty="0" err="1">
                <a:solidFill>
                  <a:schemeClr val="tx1"/>
                </a:solidFill>
              </a:rPr>
              <a:t>Menchetti</a:t>
            </a:r>
            <a:r>
              <a:rPr lang="en-US" sz="1600" dirty="0">
                <a:solidFill>
                  <a:schemeClr val="tx1"/>
                </a:solidFill>
              </a:rPr>
              <a:t> et al., </a:t>
            </a:r>
            <a:r>
              <a:rPr lang="en-US" sz="1600" i="1" dirty="0">
                <a:solidFill>
                  <a:schemeClr val="tx1"/>
                </a:solidFill>
              </a:rPr>
              <a:t>ICML ’05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" i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</a:rPr>
              <a:t> Edit-Distance Kernel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sz="1600" dirty="0" err="1">
                <a:solidFill>
                  <a:schemeClr val="tx1"/>
                </a:solidFill>
              </a:rPr>
              <a:t>Neuhaus</a:t>
            </a:r>
            <a:r>
              <a:rPr lang="en-US" sz="1600" dirty="0">
                <a:solidFill>
                  <a:schemeClr val="tx1"/>
                </a:solidFill>
              </a:rPr>
              <a:t> et. al., </a:t>
            </a:r>
            <a:r>
              <a:rPr lang="en-US" sz="1600" i="1" dirty="0">
                <a:solidFill>
                  <a:schemeClr val="tx1"/>
                </a:solidFill>
              </a:rPr>
              <a:t>SSPR/SPR ‘06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tx1"/>
                </a:solidFill>
              </a:rPr>
              <a:t> Subtree Kernel</a:t>
            </a:r>
            <a:r>
              <a:rPr lang="en-US" dirty="0">
                <a:solidFill>
                  <a:schemeClr val="tx1"/>
                </a:solidFill>
              </a:rPr>
              <a:t>  - </a:t>
            </a:r>
            <a:r>
              <a:rPr lang="en-US" sz="1600" dirty="0">
                <a:solidFill>
                  <a:schemeClr val="tx1"/>
                </a:solidFill>
              </a:rPr>
              <a:t>Ramon et. al., </a:t>
            </a:r>
            <a:r>
              <a:rPr lang="en-US" sz="1600" i="1" dirty="0">
                <a:solidFill>
                  <a:schemeClr val="tx1"/>
                </a:solidFill>
              </a:rPr>
              <a:t>Mining Graphs, Trees and  Sequences ’04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                               - </a:t>
            </a:r>
            <a:r>
              <a:rPr lang="en-US" sz="1600" dirty="0" err="1">
                <a:solidFill>
                  <a:schemeClr val="tx1"/>
                </a:solidFill>
              </a:rPr>
              <a:t>Shervashidze</a:t>
            </a:r>
            <a:r>
              <a:rPr lang="en-US" sz="1600" dirty="0">
                <a:solidFill>
                  <a:schemeClr val="tx1"/>
                </a:solidFill>
              </a:rPr>
              <a:t> et. al., </a:t>
            </a:r>
            <a:r>
              <a:rPr lang="en-US" sz="1600" i="1" dirty="0">
                <a:solidFill>
                  <a:schemeClr val="tx1"/>
                </a:solidFill>
              </a:rPr>
              <a:t>NIPS ’09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da-DK" b="1" dirty="0">
                <a:solidFill>
                  <a:schemeClr val="tx1"/>
                </a:solidFill>
              </a:rPr>
              <a:t> Cyclic Pattern Kernel  </a:t>
            </a:r>
            <a:r>
              <a:rPr lang="da-DK" dirty="0">
                <a:solidFill>
                  <a:schemeClr val="tx1"/>
                </a:solidFill>
              </a:rPr>
              <a:t>- </a:t>
            </a:r>
            <a:r>
              <a:rPr lang="da-DK" sz="1600" dirty="0">
                <a:solidFill>
                  <a:schemeClr val="tx1"/>
                </a:solidFill>
              </a:rPr>
              <a:t>Horvath et al., </a:t>
            </a:r>
            <a:r>
              <a:rPr lang="da-DK" sz="1600" i="1" dirty="0">
                <a:solidFill>
                  <a:schemeClr val="tx1"/>
                </a:solidFill>
              </a:rPr>
              <a:t>KDD ’04</a:t>
            </a:r>
          </a:p>
          <a:p>
            <a:pPr>
              <a:buFont typeface="Wingdings" pitchFamily="2" charset="2"/>
              <a:buChar char="Ø"/>
              <a:defRPr/>
            </a:pPr>
            <a:endParaRPr lang="da-DK" sz="9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da-DK" b="1" dirty="0">
                <a:solidFill>
                  <a:schemeClr val="tx1"/>
                </a:solidFill>
              </a:rPr>
              <a:t> Neighborhood Kernel  </a:t>
            </a:r>
            <a:r>
              <a:rPr lang="da-DK" dirty="0">
                <a:solidFill>
                  <a:schemeClr val="tx1"/>
                </a:solidFill>
              </a:rPr>
              <a:t>-</a:t>
            </a:r>
            <a:r>
              <a:rPr lang="da-DK" b="1" dirty="0">
                <a:solidFill>
                  <a:schemeClr val="tx1"/>
                </a:solidFill>
              </a:rPr>
              <a:t> </a:t>
            </a:r>
            <a:r>
              <a:rPr lang="da-DK" sz="1600" dirty="0">
                <a:solidFill>
                  <a:schemeClr val="tx1"/>
                </a:solidFill>
              </a:rPr>
              <a:t>Wang et. al., </a:t>
            </a:r>
            <a:r>
              <a:rPr lang="da-DK" sz="1600" i="1" dirty="0">
                <a:solidFill>
                  <a:schemeClr val="tx1"/>
                </a:solidFill>
              </a:rPr>
              <a:t>EDBT ’09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40754F-76A4-A14D-8AEE-BAC7B6C0C96E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47135FF-5E7B-B64B-8A2B-BA1E97F2A437}"/>
              </a:ext>
            </a:extLst>
          </p:cNvPr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8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388939" y="224954"/>
            <a:ext cx="7467600" cy="539750"/>
          </a:xfrm>
        </p:spPr>
        <p:txBody>
          <a:bodyPr/>
          <a:lstStyle/>
          <a:p>
            <a:r>
              <a:rPr lang="en-US" dirty="0"/>
              <a:t>Graph Pattern Mining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3056086"/>
            <a:ext cx="8001000" cy="1527175"/>
            <a:chOff x="0" y="3733800"/>
            <a:chExt cx="8839200" cy="2099467"/>
          </a:xfrm>
        </p:grpSpPr>
        <p:sp>
          <p:nvSpPr>
            <p:cNvPr id="7" name="Oval 6"/>
            <p:cNvSpPr/>
            <p:nvPr/>
          </p:nvSpPr>
          <p:spPr>
            <a:xfrm>
              <a:off x="533158" y="4222657"/>
              <a:ext cx="380577" cy="381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29224" y="4678778"/>
              <a:ext cx="380576" cy="381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29224" y="3840737"/>
              <a:ext cx="380576" cy="381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143484" y="4222657"/>
              <a:ext cx="380577" cy="381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1" name="Straight Connector 10"/>
            <p:cNvCxnSpPr>
              <a:stCxn id="7" idx="6"/>
              <a:endCxn id="10" idx="2"/>
            </p:cNvCxnSpPr>
            <p:nvPr/>
          </p:nvCxnSpPr>
          <p:spPr>
            <a:xfrm>
              <a:off x="913735" y="4412525"/>
              <a:ext cx="229748" cy="2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5"/>
              <a:endCxn id="8" idx="1"/>
            </p:cNvCxnSpPr>
            <p:nvPr/>
          </p:nvCxnSpPr>
          <p:spPr>
            <a:xfrm rot="16200000" flipH="1">
              <a:off x="1582799" y="4432974"/>
              <a:ext cx="187686" cy="4174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7"/>
              <a:endCxn id="9" idx="3"/>
            </p:cNvCxnSpPr>
            <p:nvPr/>
          </p:nvCxnSpPr>
          <p:spPr>
            <a:xfrm rot="5400000" flipH="1" flipV="1">
              <a:off x="1619901" y="4013953"/>
              <a:ext cx="113485" cy="4174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590377" y="4115719"/>
              <a:ext cx="380576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886442" y="4571841"/>
              <a:ext cx="380577" cy="381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886442" y="3733800"/>
              <a:ext cx="380577" cy="381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200703" y="4115719"/>
              <a:ext cx="380576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18" name="Straight Connector 17"/>
            <p:cNvCxnSpPr>
              <a:stCxn id="14" idx="6"/>
              <a:endCxn id="17" idx="2"/>
            </p:cNvCxnSpPr>
            <p:nvPr/>
          </p:nvCxnSpPr>
          <p:spPr>
            <a:xfrm>
              <a:off x="2970953" y="4305588"/>
              <a:ext cx="229750" cy="21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7"/>
              <a:endCxn id="16" idx="3"/>
            </p:cNvCxnSpPr>
            <p:nvPr/>
          </p:nvCxnSpPr>
          <p:spPr>
            <a:xfrm rot="5400000" flipH="1" flipV="1">
              <a:off x="3678209" y="3905925"/>
              <a:ext cx="111303" cy="4174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800177" y="4571841"/>
              <a:ext cx="380576" cy="381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096242" y="5030144"/>
              <a:ext cx="380577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096242" y="4189921"/>
              <a:ext cx="380577" cy="381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410503" y="4571841"/>
              <a:ext cx="380576" cy="38191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24" name="Straight Connector 23"/>
            <p:cNvCxnSpPr>
              <a:stCxn id="20" idx="6"/>
              <a:endCxn id="23" idx="2"/>
            </p:cNvCxnSpPr>
            <p:nvPr/>
          </p:nvCxnSpPr>
          <p:spPr>
            <a:xfrm>
              <a:off x="5180753" y="4761709"/>
              <a:ext cx="229750" cy="21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7"/>
              <a:endCxn id="22" idx="3"/>
            </p:cNvCxnSpPr>
            <p:nvPr/>
          </p:nvCxnSpPr>
          <p:spPr>
            <a:xfrm rot="5400000" flipH="1" flipV="1">
              <a:off x="5888009" y="4364228"/>
              <a:ext cx="111303" cy="4174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3" idx="5"/>
              <a:endCxn id="21" idx="1"/>
            </p:cNvCxnSpPr>
            <p:nvPr/>
          </p:nvCxnSpPr>
          <p:spPr>
            <a:xfrm rot="16200000" flipH="1">
              <a:off x="5849817" y="4782157"/>
              <a:ext cx="187686" cy="4174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7" idx="5"/>
            </p:cNvCxnSpPr>
            <p:nvPr/>
          </p:nvCxnSpPr>
          <p:spPr>
            <a:xfrm rot="16200000" flipH="1">
              <a:off x="3639336" y="4326718"/>
              <a:ext cx="176774" cy="4051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629400" y="3962951"/>
              <a:ext cx="380577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781982" y="4800992"/>
              <a:ext cx="380576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0" y="4678778"/>
              <a:ext cx="380577" cy="381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191605" y="5180729"/>
              <a:ext cx="380577" cy="3819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2" name="Straight Connector 31"/>
            <p:cNvCxnSpPr>
              <a:stCxn id="7" idx="3"/>
              <a:endCxn id="30" idx="7"/>
            </p:cNvCxnSpPr>
            <p:nvPr/>
          </p:nvCxnSpPr>
          <p:spPr>
            <a:xfrm rot="5400000">
              <a:off x="363024" y="4509265"/>
              <a:ext cx="187686" cy="26482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2" idx="5"/>
              <a:endCxn id="29" idx="0"/>
            </p:cNvCxnSpPr>
            <p:nvPr/>
          </p:nvCxnSpPr>
          <p:spPr>
            <a:xfrm rot="16200000" flipH="1">
              <a:off x="6555066" y="4382912"/>
              <a:ext cx="283712" cy="5524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5"/>
              <a:endCxn id="31" idx="0"/>
            </p:cNvCxnSpPr>
            <p:nvPr/>
          </p:nvCxnSpPr>
          <p:spPr>
            <a:xfrm rot="16200000" flipH="1">
              <a:off x="4154101" y="4953814"/>
              <a:ext cx="283712" cy="1701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2" idx="7"/>
              <a:endCxn id="28" idx="2"/>
            </p:cNvCxnSpPr>
            <p:nvPr/>
          </p:nvCxnSpPr>
          <p:spPr>
            <a:xfrm rot="5400000" flipH="1" flipV="1">
              <a:off x="6478127" y="4095390"/>
              <a:ext cx="93842" cy="2087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8078047" y="4039336"/>
              <a:ext cx="380577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620303" y="4724609"/>
              <a:ext cx="380576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8458624" y="4724609"/>
              <a:ext cx="380576" cy="37973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9" name="Straight Connector 38"/>
            <p:cNvCxnSpPr>
              <a:stCxn id="36" idx="3"/>
              <a:endCxn id="37" idx="7"/>
            </p:cNvCxnSpPr>
            <p:nvPr/>
          </p:nvCxnSpPr>
          <p:spPr>
            <a:xfrm rot="5400000">
              <a:off x="7831258" y="4478011"/>
              <a:ext cx="414656" cy="1876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5"/>
              <a:endCxn id="38" idx="0"/>
            </p:cNvCxnSpPr>
            <p:nvPr/>
          </p:nvCxnSpPr>
          <p:spPr>
            <a:xfrm rot="16200000" flipH="1">
              <a:off x="8345220" y="4421794"/>
              <a:ext cx="360096" cy="24553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7" idx="5"/>
              <a:endCxn id="38" idx="3"/>
            </p:cNvCxnSpPr>
            <p:nvPr/>
          </p:nvCxnSpPr>
          <p:spPr>
            <a:xfrm rot="16200000" flipH="1">
              <a:off x="8230629" y="4765668"/>
              <a:ext cx="0" cy="5682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859" name="TextBox 41"/>
            <p:cNvSpPr txBox="1">
              <a:spLocks noChangeArrowheads="1"/>
            </p:cNvSpPr>
            <p:nvPr/>
          </p:nvSpPr>
          <p:spPr bwMode="auto">
            <a:xfrm>
              <a:off x="457200" y="5410200"/>
              <a:ext cx="914400" cy="423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G</a:t>
              </a:r>
              <a:r>
                <a:rPr lang="en-US" sz="1400" baseline="-25000"/>
                <a:t>1</a:t>
              </a:r>
            </a:p>
          </p:txBody>
        </p:sp>
        <p:sp>
          <p:nvSpPr>
            <p:cNvPr id="118860" name="TextBox 42"/>
            <p:cNvSpPr txBox="1">
              <a:spLocks noChangeArrowheads="1"/>
            </p:cNvSpPr>
            <p:nvPr/>
          </p:nvSpPr>
          <p:spPr bwMode="auto">
            <a:xfrm>
              <a:off x="5257801" y="5410200"/>
              <a:ext cx="914400" cy="423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G</a:t>
              </a:r>
              <a:r>
                <a:rPr lang="en-US" sz="1400" baseline="-25000"/>
                <a:t>3</a:t>
              </a:r>
            </a:p>
          </p:txBody>
        </p:sp>
        <p:sp>
          <p:nvSpPr>
            <p:cNvPr id="118861" name="TextBox 43"/>
            <p:cNvSpPr txBox="1">
              <a:spLocks noChangeArrowheads="1"/>
            </p:cNvSpPr>
            <p:nvPr/>
          </p:nvSpPr>
          <p:spPr bwMode="auto">
            <a:xfrm>
              <a:off x="3276600" y="5410200"/>
              <a:ext cx="914400" cy="423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G</a:t>
              </a:r>
              <a:r>
                <a:rPr lang="en-US" sz="1400" baseline="-25000"/>
                <a:t>2</a:t>
              </a:r>
            </a:p>
          </p:txBody>
        </p:sp>
        <p:sp>
          <p:nvSpPr>
            <p:cNvPr id="118862" name="TextBox 44"/>
            <p:cNvSpPr txBox="1">
              <a:spLocks noChangeArrowheads="1"/>
            </p:cNvSpPr>
            <p:nvPr/>
          </p:nvSpPr>
          <p:spPr bwMode="auto">
            <a:xfrm>
              <a:off x="7772400" y="5410200"/>
              <a:ext cx="914400" cy="423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G</a:t>
              </a:r>
              <a:r>
                <a:rPr lang="en-US" sz="1400" baseline="-25000"/>
                <a:t>4</a:t>
              </a:r>
            </a:p>
          </p:txBody>
        </p:sp>
      </p:grpSp>
      <p:sp>
        <p:nvSpPr>
          <p:cNvPr id="118789" name="Slide Number Placeholder 5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BB41B-476F-49CA-8BC1-A3287C82DF2D}" type="slidenum">
              <a:rPr lang="en-US" altLang="en-US" smtClean="0">
                <a:solidFill>
                  <a:schemeClr val="tx1"/>
                </a:solidFill>
              </a:rPr>
              <a:pPr/>
              <a:t>46</a:t>
            </a:fld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606425" y="1171722"/>
            <a:ext cx="7927975" cy="1733551"/>
          </a:xfrm>
          <a:prstGeom prst="wedgeRoundRectCallout">
            <a:avLst>
              <a:gd name="adj1" fmla="val -49458"/>
              <a:gd name="adj2" fmla="val -248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 Given a graph dataset </a:t>
            </a:r>
            <a:r>
              <a:rPr lang="en-US" sz="2000" i="1" dirty="0">
                <a:solidFill>
                  <a:schemeClr val="tx1"/>
                </a:solidFill>
              </a:rPr>
              <a:t>D</a:t>
            </a:r>
            <a:r>
              <a:rPr lang="en-US" sz="2000" dirty="0">
                <a:solidFill>
                  <a:schemeClr val="tx1"/>
                </a:solidFill>
              </a:rPr>
              <a:t>, find all subgraphs </a:t>
            </a:r>
            <a:r>
              <a:rPr lang="en-US" sz="2000" i="1" dirty="0">
                <a:solidFill>
                  <a:schemeClr val="tx1"/>
                </a:solidFill>
              </a:rPr>
              <a:t>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s.t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</a:rPr>
              <a:t>freq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g</a:t>
            </a:r>
            <a:r>
              <a:rPr lang="en-US" sz="2000" dirty="0">
                <a:solidFill>
                  <a:schemeClr val="tx1"/>
                </a:solidFill>
              </a:rPr>
              <a:t>) ≥ </a:t>
            </a:r>
            <a:r>
              <a:rPr lang="el-GR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00" i="1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Where </a:t>
            </a:r>
            <a:r>
              <a:rPr lang="en-US" sz="2000" i="1" dirty="0">
                <a:solidFill>
                  <a:schemeClr val="tx1"/>
                </a:solidFill>
              </a:rPr>
              <a:t>freq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g</a:t>
            </a:r>
            <a:r>
              <a:rPr lang="en-US" sz="2000" dirty="0">
                <a:solidFill>
                  <a:schemeClr val="tx1"/>
                </a:solidFill>
              </a:rPr>
              <a:t>) is the (relative) number of graphs that contain g.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804863" y="5362723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Θ</a:t>
            </a:r>
            <a:r>
              <a:rPr lang="en-US" sz="1400"/>
              <a:t>=3</a:t>
            </a:r>
          </a:p>
        </p:txBody>
      </p:sp>
      <p:sp>
        <p:nvSpPr>
          <p:cNvPr id="92" name="Oval 91"/>
          <p:cNvSpPr/>
          <p:nvPr/>
        </p:nvSpPr>
        <p:spPr>
          <a:xfrm>
            <a:off x="6445250" y="546273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3" name="Oval 92"/>
          <p:cNvSpPr/>
          <p:nvPr/>
        </p:nvSpPr>
        <p:spPr>
          <a:xfrm>
            <a:off x="7740650" y="508173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4" name="Oval 93"/>
          <p:cNvSpPr/>
          <p:nvPr/>
        </p:nvSpPr>
        <p:spPr>
          <a:xfrm>
            <a:off x="7054850" y="546273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95" name="Straight Connector 94"/>
          <p:cNvCxnSpPr>
            <a:stCxn id="92" idx="6"/>
            <a:endCxn id="94" idx="2"/>
          </p:cNvCxnSpPr>
          <p:nvPr/>
        </p:nvCxnSpPr>
        <p:spPr>
          <a:xfrm>
            <a:off x="6826250" y="5653236"/>
            <a:ext cx="228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4" idx="5"/>
          </p:cNvCxnSpPr>
          <p:nvPr/>
        </p:nvCxnSpPr>
        <p:spPr>
          <a:xfrm rot="16200000" flipH="1">
            <a:off x="7494587" y="5673874"/>
            <a:ext cx="176213" cy="404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4" idx="7"/>
            <a:endCxn id="93" idx="3"/>
          </p:cNvCxnSpPr>
          <p:nvPr/>
        </p:nvCxnSpPr>
        <p:spPr>
          <a:xfrm rot="5400000" flipH="1" flipV="1">
            <a:off x="7532688" y="5254773"/>
            <a:ext cx="111125" cy="415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772400" y="57992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9" name="Oval 98"/>
          <p:cNvSpPr/>
          <p:nvPr/>
        </p:nvSpPr>
        <p:spPr>
          <a:xfrm>
            <a:off x="2024063" y="46562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0" name="Oval 99"/>
          <p:cNvSpPr/>
          <p:nvPr/>
        </p:nvSpPr>
        <p:spPr>
          <a:xfrm>
            <a:off x="2633663" y="46562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01" name="Straight Connector 100"/>
          <p:cNvCxnSpPr>
            <a:stCxn id="99" idx="6"/>
            <a:endCxn id="100" idx="2"/>
          </p:cNvCxnSpPr>
          <p:nvPr/>
        </p:nvCxnSpPr>
        <p:spPr>
          <a:xfrm>
            <a:off x="2405063" y="4846786"/>
            <a:ext cx="228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2024063" y="51896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Oval 102"/>
          <p:cNvSpPr/>
          <p:nvPr/>
        </p:nvSpPr>
        <p:spPr>
          <a:xfrm>
            <a:off x="2633663" y="51896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04" name="Straight Connector 103"/>
          <p:cNvCxnSpPr>
            <a:stCxn id="102" idx="6"/>
            <a:endCxn id="103" idx="2"/>
          </p:cNvCxnSpPr>
          <p:nvPr/>
        </p:nvCxnSpPr>
        <p:spPr>
          <a:xfrm>
            <a:off x="2405063" y="5380186"/>
            <a:ext cx="228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2024063" y="57230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Oval 105"/>
          <p:cNvSpPr/>
          <p:nvPr/>
        </p:nvSpPr>
        <p:spPr>
          <a:xfrm>
            <a:off x="2633663" y="57230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07" name="Straight Connector 106"/>
          <p:cNvCxnSpPr>
            <a:stCxn id="105" idx="6"/>
            <a:endCxn id="106" idx="2"/>
          </p:cNvCxnSpPr>
          <p:nvPr/>
        </p:nvCxnSpPr>
        <p:spPr>
          <a:xfrm>
            <a:off x="2405063" y="5913586"/>
            <a:ext cx="228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4113213" y="48086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9" name="Oval 108"/>
          <p:cNvSpPr/>
          <p:nvPr/>
        </p:nvSpPr>
        <p:spPr>
          <a:xfrm>
            <a:off x="5287963" y="4775348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0" name="Oval 109"/>
          <p:cNvSpPr/>
          <p:nvPr/>
        </p:nvSpPr>
        <p:spPr>
          <a:xfrm>
            <a:off x="4722813" y="480868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1" name="Straight Connector 110"/>
          <p:cNvCxnSpPr>
            <a:stCxn id="108" idx="6"/>
            <a:endCxn id="110" idx="2"/>
          </p:cNvCxnSpPr>
          <p:nvPr/>
        </p:nvCxnSpPr>
        <p:spPr>
          <a:xfrm>
            <a:off x="4494213" y="4999186"/>
            <a:ext cx="228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0" idx="6"/>
            <a:endCxn id="109" idx="2"/>
          </p:cNvCxnSpPr>
          <p:nvPr/>
        </p:nvCxnSpPr>
        <p:spPr>
          <a:xfrm flipV="1">
            <a:off x="5103813" y="4965848"/>
            <a:ext cx="184150" cy="33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4113213" y="5384948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4" name="Oval 113"/>
          <p:cNvSpPr/>
          <p:nvPr/>
        </p:nvSpPr>
        <p:spPr>
          <a:xfrm>
            <a:off x="5287963" y="5353198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15" name="Oval 114"/>
          <p:cNvSpPr/>
          <p:nvPr/>
        </p:nvSpPr>
        <p:spPr>
          <a:xfrm>
            <a:off x="4722813" y="5384948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16" name="Straight Connector 115"/>
          <p:cNvCxnSpPr>
            <a:stCxn id="113" idx="6"/>
            <a:endCxn id="115" idx="2"/>
          </p:cNvCxnSpPr>
          <p:nvPr/>
        </p:nvCxnSpPr>
        <p:spPr>
          <a:xfrm>
            <a:off x="4494213" y="5575448"/>
            <a:ext cx="228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5" idx="6"/>
            <a:endCxn id="114" idx="2"/>
          </p:cNvCxnSpPr>
          <p:nvPr/>
        </p:nvCxnSpPr>
        <p:spPr>
          <a:xfrm flipV="1">
            <a:off x="5103813" y="5543698"/>
            <a:ext cx="184150" cy="31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4113213" y="607233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9" name="Oval 118"/>
          <p:cNvSpPr/>
          <p:nvPr/>
        </p:nvSpPr>
        <p:spPr>
          <a:xfrm>
            <a:off x="5287963" y="6038998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0" name="Oval 119"/>
          <p:cNvSpPr/>
          <p:nvPr/>
        </p:nvSpPr>
        <p:spPr>
          <a:xfrm>
            <a:off x="4722813" y="6072336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21" name="Straight Connector 120"/>
          <p:cNvCxnSpPr>
            <a:stCxn id="118" idx="6"/>
            <a:endCxn id="120" idx="2"/>
          </p:cNvCxnSpPr>
          <p:nvPr/>
        </p:nvCxnSpPr>
        <p:spPr>
          <a:xfrm>
            <a:off x="4494213" y="6262836"/>
            <a:ext cx="2286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20" idx="6"/>
            <a:endCxn id="119" idx="2"/>
          </p:cNvCxnSpPr>
          <p:nvPr/>
        </p:nvCxnSpPr>
        <p:spPr>
          <a:xfrm flipV="1">
            <a:off x="5103813" y="6229498"/>
            <a:ext cx="184150" cy="333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497EDA30-A9B3-7D4A-A6A3-B5AD2A4085C8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</p:spTree>
    <p:extLst>
      <p:ext uri="{BB962C8B-B14F-4D97-AF65-F5344CB8AC3E}">
        <p14:creationId xmlns:p14="http://schemas.microsoft.com/office/powerpoint/2010/main" val="2640824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349825" y="260647"/>
            <a:ext cx="7467600" cy="700047"/>
          </a:xfrm>
        </p:spPr>
        <p:txBody>
          <a:bodyPr/>
          <a:lstStyle/>
          <a:p>
            <a:r>
              <a:rPr lang="en-US" dirty="0"/>
              <a:t>Why Mine Graph Patterns?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685800" y="1219671"/>
            <a:ext cx="7467600" cy="4873625"/>
          </a:xfrm>
        </p:spPr>
        <p:txBody>
          <a:bodyPr/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dirty="0"/>
              <a:t>Direct Use: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endParaRPr lang="en-US" sz="1000" dirty="0"/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dirty="0"/>
              <a:t>Mining over-represented sub-structures in chemical databases.</a:t>
            </a:r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endParaRPr lang="en-US" sz="2000" dirty="0"/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dirty="0"/>
              <a:t>Mining conserved sub-networks.</a:t>
            </a:r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endParaRPr lang="en-US" sz="2000" dirty="0"/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dirty="0"/>
              <a:t>Program control flow analysis.</a:t>
            </a:r>
          </a:p>
          <a:p>
            <a:pPr lvl="1">
              <a:buNone/>
            </a:pPr>
            <a:endParaRPr lang="en-US" sz="2000" dirty="0"/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dirty="0"/>
              <a:t>Indirect Uses: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endParaRPr lang="en-US" sz="1000" dirty="0"/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kern="0" dirty="0">
                <a:solidFill>
                  <a:prstClr val="black"/>
                </a:solidFill>
                <a:sym typeface="Century Schoolbook" pitchFamily="18" charset="0"/>
              </a:rPr>
              <a:t>Index the data graph and query graph using local features. </a:t>
            </a:r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endParaRPr lang="en-US" sz="2000" kern="0" dirty="0">
              <a:solidFill>
                <a:prstClr val="black"/>
              </a:solidFill>
              <a:sym typeface="Century Schoolbook" pitchFamily="18" charset="0"/>
            </a:endParaRPr>
          </a:p>
          <a:p>
            <a:pPr marL="914400" lvl="1" indent="-396875" defTabSz="914363">
              <a:lnSpc>
                <a:spcPct val="90000"/>
              </a:lnSpc>
              <a:buBlip>
                <a:blip r:embed="rId3"/>
              </a:buBlip>
            </a:pPr>
            <a:r>
              <a:rPr lang="en-US" sz="2000" dirty="0"/>
              <a:t>Building block of further analysis, i.e., Classification, Clustering, Similarity Searches, Indexing</a:t>
            </a:r>
          </a:p>
        </p:txBody>
      </p:sp>
      <p:sp>
        <p:nvSpPr>
          <p:cNvPr id="1198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2FB49-0224-4B17-BF11-5365D5D4BA99}" type="slidenum">
              <a:rPr lang="en-US" altLang="en-US" smtClean="0">
                <a:solidFill>
                  <a:schemeClr val="tx1"/>
                </a:solidFill>
              </a:rPr>
              <a:pPr/>
              <a:t>47</a:t>
            </a:fld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94D94-AAD3-5641-92D9-57E26FAC4349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</p:spTree>
    <p:extLst>
      <p:ext uri="{BB962C8B-B14F-4D97-AF65-F5344CB8AC3E}">
        <p14:creationId xmlns:p14="http://schemas.microsoft.com/office/powerpoint/2010/main" val="3671895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5613" y="200917"/>
            <a:ext cx="7467600" cy="652463"/>
          </a:xfrm>
        </p:spPr>
        <p:txBody>
          <a:bodyPr/>
          <a:lstStyle/>
          <a:p>
            <a:r>
              <a:rPr lang="en-US" dirty="0"/>
              <a:t>Why is Graph Mining Hard?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381000" y="1120081"/>
            <a:ext cx="8458200" cy="1519237"/>
          </a:xfrm>
        </p:spPr>
        <p:txBody>
          <a:bodyPr/>
          <a:lstStyle/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400" dirty="0"/>
              <a:t>The search space is huge. 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400" dirty="0"/>
              <a:t>A graph with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/>
              <a:t> edges has 2</a:t>
            </a:r>
            <a:r>
              <a:rPr lang="en-US" sz="2400" i="1" baseline="30000" dirty="0"/>
              <a:t>e</a:t>
            </a:r>
            <a:r>
              <a:rPr lang="en-US" sz="2400" baseline="30000" dirty="0"/>
              <a:t> </a:t>
            </a:r>
            <a:r>
              <a:rPr lang="en-US" sz="2400" dirty="0"/>
              <a:t> subgraphs.</a:t>
            </a:r>
          </a:p>
          <a:p>
            <a:pPr marL="396875" lvl="0" indent="-396875" algn="just" defTabSz="914363">
              <a:lnSpc>
                <a:spcPct val="90000"/>
              </a:lnSpc>
              <a:buBlip>
                <a:blip r:embed="rId2"/>
              </a:buBlip>
            </a:pPr>
            <a:r>
              <a:rPr lang="en-US" sz="2400" dirty="0"/>
              <a:t>Exponential search space + graph isomorphism + subgraph isomorphism.</a:t>
            </a:r>
            <a:r>
              <a:rPr lang="en-US" sz="2400" baseline="30000" dirty="0"/>
              <a:t> </a:t>
            </a:r>
          </a:p>
          <a:p>
            <a:endParaRPr lang="en-US" baseline="30000" dirty="0"/>
          </a:p>
          <a:p>
            <a:pPr>
              <a:buFont typeface="Wingdings" pitchFamily="2" charset="2"/>
              <a:buNone/>
            </a:pPr>
            <a:endParaRPr lang="en-US" baseline="30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1191518"/>
            <a:ext cx="7315200" cy="1263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08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34278-1378-4C3D-BBD2-AB79868BB246}" type="slidenum">
              <a:rPr lang="en-US" altLang="en-US" smtClean="0">
                <a:solidFill>
                  <a:schemeClr val="tx1"/>
                </a:solidFill>
              </a:rPr>
              <a:pPr/>
              <a:t>48</a:t>
            </a:fld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77370" y="234888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81400" y="2895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4495800" y="2895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5410200" y="2895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Oval 11"/>
          <p:cNvSpPr/>
          <p:nvPr/>
        </p:nvSpPr>
        <p:spPr>
          <a:xfrm>
            <a:off x="1370013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1751013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25146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37338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41148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28956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48768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Oval 18"/>
          <p:cNvSpPr/>
          <p:nvPr/>
        </p:nvSpPr>
        <p:spPr>
          <a:xfrm>
            <a:off x="52578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60198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7240588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7621588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6400800" y="3657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4" name="Oval 23"/>
          <p:cNvSpPr/>
          <p:nvPr/>
        </p:nvSpPr>
        <p:spPr>
          <a:xfrm>
            <a:off x="608013" y="4419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989013" y="4419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1370013" y="44196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836613" y="49530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1217613" y="49530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Oval 28"/>
          <p:cNvSpPr/>
          <p:nvPr/>
        </p:nvSpPr>
        <p:spPr>
          <a:xfrm>
            <a:off x="455613" y="49530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Oval 29"/>
          <p:cNvSpPr/>
          <p:nvPr/>
        </p:nvSpPr>
        <p:spPr>
          <a:xfrm>
            <a:off x="455613" y="5410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836613" y="5410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Oval 31"/>
          <p:cNvSpPr/>
          <p:nvPr/>
        </p:nvSpPr>
        <p:spPr>
          <a:xfrm>
            <a:off x="1217613" y="5410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2" name="Oval 41"/>
          <p:cNvSpPr/>
          <p:nvPr/>
        </p:nvSpPr>
        <p:spPr>
          <a:xfrm>
            <a:off x="2132013" y="4495800"/>
            <a:ext cx="306387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3" name="Oval 42"/>
          <p:cNvSpPr/>
          <p:nvPr/>
        </p:nvSpPr>
        <p:spPr>
          <a:xfrm>
            <a:off x="25146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4" name="Oval 43"/>
          <p:cNvSpPr/>
          <p:nvPr/>
        </p:nvSpPr>
        <p:spPr>
          <a:xfrm>
            <a:off x="28956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Oval 44"/>
          <p:cNvSpPr/>
          <p:nvPr/>
        </p:nvSpPr>
        <p:spPr>
          <a:xfrm>
            <a:off x="2514600" y="49530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6" name="Oval 45"/>
          <p:cNvSpPr/>
          <p:nvPr/>
        </p:nvSpPr>
        <p:spPr>
          <a:xfrm>
            <a:off x="2895600" y="49530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7" name="Oval 46"/>
          <p:cNvSpPr/>
          <p:nvPr/>
        </p:nvSpPr>
        <p:spPr>
          <a:xfrm>
            <a:off x="2132013" y="4953000"/>
            <a:ext cx="306387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2132013" y="5410200"/>
            <a:ext cx="306387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9" name="Oval 48"/>
          <p:cNvSpPr/>
          <p:nvPr/>
        </p:nvSpPr>
        <p:spPr>
          <a:xfrm>
            <a:off x="2514600" y="5410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0" name="Oval 49"/>
          <p:cNvSpPr/>
          <p:nvPr/>
        </p:nvSpPr>
        <p:spPr>
          <a:xfrm>
            <a:off x="2895600" y="5410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0" name="Oval 59"/>
          <p:cNvSpPr/>
          <p:nvPr/>
        </p:nvSpPr>
        <p:spPr>
          <a:xfrm>
            <a:off x="47244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1" name="Oval 60"/>
          <p:cNvSpPr/>
          <p:nvPr/>
        </p:nvSpPr>
        <p:spPr>
          <a:xfrm>
            <a:off x="51054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2" name="Oval 61"/>
          <p:cNvSpPr/>
          <p:nvPr/>
        </p:nvSpPr>
        <p:spPr>
          <a:xfrm>
            <a:off x="54864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3" name="Oval 62"/>
          <p:cNvSpPr/>
          <p:nvPr/>
        </p:nvSpPr>
        <p:spPr>
          <a:xfrm>
            <a:off x="50292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54102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5" name="Oval 64"/>
          <p:cNvSpPr/>
          <p:nvPr/>
        </p:nvSpPr>
        <p:spPr>
          <a:xfrm>
            <a:off x="46482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6" name="Oval 65"/>
          <p:cNvSpPr/>
          <p:nvPr/>
        </p:nvSpPr>
        <p:spPr>
          <a:xfrm>
            <a:off x="46482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7" name="Oval 66"/>
          <p:cNvSpPr/>
          <p:nvPr/>
        </p:nvSpPr>
        <p:spPr>
          <a:xfrm>
            <a:off x="50292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8" name="Oval 67"/>
          <p:cNvSpPr/>
          <p:nvPr/>
        </p:nvSpPr>
        <p:spPr>
          <a:xfrm>
            <a:off x="54102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9" name="Oval 68"/>
          <p:cNvSpPr/>
          <p:nvPr/>
        </p:nvSpPr>
        <p:spPr>
          <a:xfrm>
            <a:off x="7240588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0" name="Oval 69"/>
          <p:cNvSpPr/>
          <p:nvPr/>
        </p:nvSpPr>
        <p:spPr>
          <a:xfrm>
            <a:off x="7621588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" name="Oval 70"/>
          <p:cNvSpPr/>
          <p:nvPr/>
        </p:nvSpPr>
        <p:spPr>
          <a:xfrm>
            <a:off x="8002588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2" name="Oval 71"/>
          <p:cNvSpPr/>
          <p:nvPr/>
        </p:nvSpPr>
        <p:spPr>
          <a:xfrm>
            <a:off x="7621588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3" name="Oval 72"/>
          <p:cNvSpPr/>
          <p:nvPr/>
        </p:nvSpPr>
        <p:spPr>
          <a:xfrm>
            <a:off x="8002588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4" name="Oval 73"/>
          <p:cNvSpPr/>
          <p:nvPr/>
        </p:nvSpPr>
        <p:spPr>
          <a:xfrm>
            <a:off x="7240588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5" name="Oval 74"/>
          <p:cNvSpPr/>
          <p:nvPr/>
        </p:nvSpPr>
        <p:spPr>
          <a:xfrm>
            <a:off x="7240588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6" name="Oval 75"/>
          <p:cNvSpPr/>
          <p:nvPr/>
        </p:nvSpPr>
        <p:spPr>
          <a:xfrm>
            <a:off x="7621588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7" name="Oval 76"/>
          <p:cNvSpPr/>
          <p:nvPr/>
        </p:nvSpPr>
        <p:spPr>
          <a:xfrm>
            <a:off x="8002588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8" name="Oval 77"/>
          <p:cNvSpPr/>
          <p:nvPr/>
        </p:nvSpPr>
        <p:spPr>
          <a:xfrm>
            <a:off x="59436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9" name="Oval 78"/>
          <p:cNvSpPr/>
          <p:nvPr/>
        </p:nvSpPr>
        <p:spPr>
          <a:xfrm>
            <a:off x="63246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0" name="Oval 79"/>
          <p:cNvSpPr/>
          <p:nvPr/>
        </p:nvSpPr>
        <p:spPr>
          <a:xfrm>
            <a:off x="6705600" y="4495800"/>
            <a:ext cx="306388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1" name="Oval 80"/>
          <p:cNvSpPr/>
          <p:nvPr/>
        </p:nvSpPr>
        <p:spPr>
          <a:xfrm>
            <a:off x="63246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2" name="Oval 81"/>
          <p:cNvSpPr/>
          <p:nvPr/>
        </p:nvSpPr>
        <p:spPr>
          <a:xfrm>
            <a:off x="6705600" y="5029200"/>
            <a:ext cx="306388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3" name="Oval 82"/>
          <p:cNvSpPr/>
          <p:nvPr/>
        </p:nvSpPr>
        <p:spPr>
          <a:xfrm>
            <a:off x="59436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4" name="Oval 83"/>
          <p:cNvSpPr/>
          <p:nvPr/>
        </p:nvSpPr>
        <p:spPr>
          <a:xfrm>
            <a:off x="59436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5" name="Oval 84"/>
          <p:cNvSpPr/>
          <p:nvPr/>
        </p:nvSpPr>
        <p:spPr>
          <a:xfrm>
            <a:off x="63246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6" name="Oval 85"/>
          <p:cNvSpPr/>
          <p:nvPr/>
        </p:nvSpPr>
        <p:spPr>
          <a:xfrm>
            <a:off x="6705600" y="5486400"/>
            <a:ext cx="306388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0" name="Shape 89"/>
          <p:cNvCxnSpPr>
            <a:endCxn id="30" idx="2"/>
          </p:cNvCxnSpPr>
          <p:nvPr/>
        </p:nvCxnSpPr>
        <p:spPr>
          <a:xfrm rot="16200000" flipH="1">
            <a:off x="-458787" y="4648200"/>
            <a:ext cx="1524000" cy="3048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hape 92"/>
          <p:cNvCxnSpPr>
            <a:endCxn id="29" idx="2"/>
          </p:cNvCxnSpPr>
          <p:nvPr/>
        </p:nvCxnSpPr>
        <p:spPr>
          <a:xfrm rot="16200000" flipH="1">
            <a:off x="-115887" y="4533900"/>
            <a:ext cx="990600" cy="1524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hape 96"/>
          <p:cNvCxnSpPr>
            <a:endCxn id="24" idx="2"/>
          </p:cNvCxnSpPr>
          <p:nvPr/>
        </p:nvCxnSpPr>
        <p:spPr>
          <a:xfrm rot="16200000" flipH="1">
            <a:off x="417513" y="4381500"/>
            <a:ext cx="228600" cy="1524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12" idx="2"/>
          </p:cNvCxnSpPr>
          <p:nvPr/>
        </p:nvCxnSpPr>
        <p:spPr>
          <a:xfrm rot="10800000" flipV="1">
            <a:off x="150813" y="3810000"/>
            <a:ext cx="1219200" cy="228600"/>
          </a:xfrm>
          <a:prstGeom prst="bentConnector3">
            <a:avLst>
              <a:gd name="adj1" fmla="val 9884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2" idx="2"/>
          </p:cNvCxnSpPr>
          <p:nvPr/>
        </p:nvCxnSpPr>
        <p:spPr>
          <a:xfrm flipV="1">
            <a:off x="303213" y="3810000"/>
            <a:ext cx="1066800" cy="304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2" idx="2"/>
          </p:cNvCxnSpPr>
          <p:nvPr/>
        </p:nvCxnSpPr>
        <p:spPr>
          <a:xfrm flipV="1">
            <a:off x="455613" y="3810000"/>
            <a:ext cx="914400" cy="533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14" idx="4"/>
          </p:cNvCxnSpPr>
          <p:nvPr/>
        </p:nvCxnSpPr>
        <p:spPr>
          <a:xfrm flipV="1">
            <a:off x="303213" y="3962400"/>
            <a:ext cx="2363787" cy="228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hape 125"/>
          <p:cNvCxnSpPr>
            <a:endCxn id="48" idx="2"/>
          </p:cNvCxnSpPr>
          <p:nvPr/>
        </p:nvCxnSpPr>
        <p:spPr>
          <a:xfrm rot="16200000" flipH="1">
            <a:off x="1331913" y="4762500"/>
            <a:ext cx="1219200" cy="3810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hape 129"/>
          <p:cNvCxnSpPr>
            <a:endCxn id="47" idx="2"/>
          </p:cNvCxnSpPr>
          <p:nvPr/>
        </p:nvCxnSpPr>
        <p:spPr>
          <a:xfrm rot="16200000" flipH="1">
            <a:off x="1674813" y="4648200"/>
            <a:ext cx="609600" cy="3048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hape 132"/>
          <p:cNvCxnSpPr>
            <a:endCxn id="42" idx="2"/>
          </p:cNvCxnSpPr>
          <p:nvPr/>
        </p:nvCxnSpPr>
        <p:spPr>
          <a:xfrm rot="16200000" flipH="1">
            <a:off x="1979613" y="4495800"/>
            <a:ext cx="152400" cy="1524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" idx="4"/>
          </p:cNvCxnSpPr>
          <p:nvPr/>
        </p:nvCxnSpPr>
        <p:spPr>
          <a:xfrm flipH="1">
            <a:off x="1751013" y="3962400"/>
            <a:ext cx="915987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" idx="4"/>
          </p:cNvCxnSpPr>
          <p:nvPr/>
        </p:nvCxnSpPr>
        <p:spPr>
          <a:xfrm flipH="1">
            <a:off x="1827213" y="3962400"/>
            <a:ext cx="839787" cy="533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4" idx="4"/>
          </p:cNvCxnSpPr>
          <p:nvPr/>
        </p:nvCxnSpPr>
        <p:spPr>
          <a:xfrm flipH="1">
            <a:off x="1979613" y="3962400"/>
            <a:ext cx="687387" cy="533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35052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8" name="Oval 147"/>
          <p:cNvSpPr/>
          <p:nvPr/>
        </p:nvSpPr>
        <p:spPr>
          <a:xfrm>
            <a:off x="38862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9" name="Oval 148"/>
          <p:cNvSpPr/>
          <p:nvPr/>
        </p:nvSpPr>
        <p:spPr>
          <a:xfrm>
            <a:off x="4267200" y="44958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0" name="Oval 149"/>
          <p:cNvSpPr/>
          <p:nvPr/>
        </p:nvSpPr>
        <p:spPr>
          <a:xfrm>
            <a:off x="38100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1" name="Oval 150"/>
          <p:cNvSpPr/>
          <p:nvPr/>
        </p:nvSpPr>
        <p:spPr>
          <a:xfrm>
            <a:off x="41910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2" name="Oval 151"/>
          <p:cNvSpPr/>
          <p:nvPr/>
        </p:nvSpPr>
        <p:spPr>
          <a:xfrm>
            <a:off x="3429000" y="5029200"/>
            <a:ext cx="304800" cy="304800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3" name="Oval 152"/>
          <p:cNvSpPr/>
          <p:nvPr/>
        </p:nvSpPr>
        <p:spPr>
          <a:xfrm>
            <a:off x="34290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54" name="Oval 153"/>
          <p:cNvSpPr/>
          <p:nvPr/>
        </p:nvSpPr>
        <p:spPr>
          <a:xfrm>
            <a:off x="38100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5" name="Oval 154"/>
          <p:cNvSpPr/>
          <p:nvPr/>
        </p:nvSpPr>
        <p:spPr>
          <a:xfrm>
            <a:off x="4191000" y="5486400"/>
            <a:ext cx="304800" cy="306388"/>
          </a:xfrm>
          <a:prstGeom prst="ellipse">
            <a:avLst/>
          </a:prstGeom>
          <a:solidFill>
            <a:schemeClr val="bg2">
              <a:lumMod val="5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59" name="Shape 158"/>
          <p:cNvCxnSpPr>
            <a:endCxn id="152" idx="2"/>
          </p:cNvCxnSpPr>
          <p:nvPr/>
        </p:nvCxnSpPr>
        <p:spPr>
          <a:xfrm rot="16200000" flipH="1">
            <a:off x="2933700" y="4686300"/>
            <a:ext cx="838200" cy="1524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4" idx="5"/>
          </p:cNvCxnSpPr>
          <p:nvPr/>
        </p:nvCxnSpPr>
        <p:spPr>
          <a:xfrm>
            <a:off x="2773363" y="3917950"/>
            <a:ext cx="503237" cy="425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hape 165"/>
          <p:cNvCxnSpPr>
            <a:endCxn id="147" idx="2"/>
          </p:cNvCxnSpPr>
          <p:nvPr/>
        </p:nvCxnSpPr>
        <p:spPr>
          <a:xfrm rot="16200000" flipH="1">
            <a:off x="3200400" y="4343400"/>
            <a:ext cx="457200" cy="1524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4" idx="5"/>
          </p:cNvCxnSpPr>
          <p:nvPr/>
        </p:nvCxnSpPr>
        <p:spPr>
          <a:xfrm>
            <a:off x="2773363" y="3917950"/>
            <a:ext cx="579437" cy="2730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3810000" y="4191000"/>
            <a:ext cx="3735388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2" idx="6"/>
            <a:endCxn id="13" idx="2"/>
          </p:cNvCxnSpPr>
          <p:nvPr/>
        </p:nvCxnSpPr>
        <p:spPr>
          <a:xfrm>
            <a:off x="1674813" y="3810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14" idx="6"/>
            <a:endCxn id="17" idx="2"/>
          </p:cNvCxnSpPr>
          <p:nvPr/>
        </p:nvCxnSpPr>
        <p:spPr>
          <a:xfrm>
            <a:off x="2819400" y="3810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5" idx="6"/>
            <a:endCxn id="16" idx="2"/>
          </p:cNvCxnSpPr>
          <p:nvPr/>
        </p:nvCxnSpPr>
        <p:spPr>
          <a:xfrm>
            <a:off x="4038600" y="3810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18" idx="6"/>
            <a:endCxn id="19" idx="2"/>
          </p:cNvCxnSpPr>
          <p:nvPr/>
        </p:nvCxnSpPr>
        <p:spPr>
          <a:xfrm>
            <a:off x="5181600" y="3810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20" idx="6"/>
            <a:endCxn id="23" idx="2"/>
          </p:cNvCxnSpPr>
          <p:nvPr/>
        </p:nvCxnSpPr>
        <p:spPr>
          <a:xfrm>
            <a:off x="6324600" y="3810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21" idx="6"/>
            <a:endCxn id="22" idx="2"/>
          </p:cNvCxnSpPr>
          <p:nvPr/>
        </p:nvCxnSpPr>
        <p:spPr>
          <a:xfrm>
            <a:off x="7545388" y="3810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24" idx="6"/>
            <a:endCxn id="25" idx="2"/>
          </p:cNvCxnSpPr>
          <p:nvPr/>
        </p:nvCxnSpPr>
        <p:spPr>
          <a:xfrm>
            <a:off x="912813" y="4572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25" idx="6"/>
            <a:endCxn id="26" idx="2"/>
          </p:cNvCxnSpPr>
          <p:nvPr/>
        </p:nvCxnSpPr>
        <p:spPr>
          <a:xfrm>
            <a:off x="1293813" y="45720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29" idx="6"/>
            <a:endCxn id="27" idx="2"/>
          </p:cNvCxnSpPr>
          <p:nvPr/>
        </p:nvCxnSpPr>
        <p:spPr>
          <a:xfrm>
            <a:off x="760413" y="51054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27" idx="6"/>
            <a:endCxn id="28" idx="2"/>
          </p:cNvCxnSpPr>
          <p:nvPr/>
        </p:nvCxnSpPr>
        <p:spPr>
          <a:xfrm>
            <a:off x="1141413" y="51054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30" idx="6"/>
            <a:endCxn id="31" idx="2"/>
          </p:cNvCxnSpPr>
          <p:nvPr/>
        </p:nvCxnSpPr>
        <p:spPr>
          <a:xfrm>
            <a:off x="760413" y="5562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31" idx="6"/>
            <a:endCxn id="32" idx="2"/>
          </p:cNvCxnSpPr>
          <p:nvPr/>
        </p:nvCxnSpPr>
        <p:spPr>
          <a:xfrm>
            <a:off x="1141413" y="5562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42" idx="6"/>
            <a:endCxn id="43" idx="2"/>
          </p:cNvCxnSpPr>
          <p:nvPr/>
        </p:nvCxnSpPr>
        <p:spPr>
          <a:xfrm>
            <a:off x="24384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43" idx="6"/>
            <a:endCxn id="44" idx="2"/>
          </p:cNvCxnSpPr>
          <p:nvPr/>
        </p:nvCxnSpPr>
        <p:spPr>
          <a:xfrm>
            <a:off x="28194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47" idx="6"/>
            <a:endCxn id="45" idx="2"/>
          </p:cNvCxnSpPr>
          <p:nvPr/>
        </p:nvCxnSpPr>
        <p:spPr>
          <a:xfrm>
            <a:off x="2438400" y="51054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45" idx="6"/>
            <a:endCxn id="46" idx="2"/>
          </p:cNvCxnSpPr>
          <p:nvPr/>
        </p:nvCxnSpPr>
        <p:spPr>
          <a:xfrm>
            <a:off x="2819400" y="51054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48" idx="6"/>
            <a:endCxn id="49" idx="2"/>
          </p:cNvCxnSpPr>
          <p:nvPr/>
        </p:nvCxnSpPr>
        <p:spPr>
          <a:xfrm>
            <a:off x="2438400" y="5562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49" idx="6"/>
            <a:endCxn id="50" idx="2"/>
          </p:cNvCxnSpPr>
          <p:nvPr/>
        </p:nvCxnSpPr>
        <p:spPr>
          <a:xfrm>
            <a:off x="2819400" y="5562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152" idx="6"/>
            <a:endCxn id="150" idx="2"/>
          </p:cNvCxnSpPr>
          <p:nvPr/>
        </p:nvCxnSpPr>
        <p:spPr>
          <a:xfrm>
            <a:off x="3733800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50" idx="6"/>
            <a:endCxn id="151" idx="2"/>
          </p:cNvCxnSpPr>
          <p:nvPr/>
        </p:nvCxnSpPr>
        <p:spPr>
          <a:xfrm>
            <a:off x="4114800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53" idx="6"/>
            <a:endCxn id="154" idx="2"/>
          </p:cNvCxnSpPr>
          <p:nvPr/>
        </p:nvCxnSpPr>
        <p:spPr>
          <a:xfrm>
            <a:off x="3733800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stCxn id="154" idx="6"/>
            <a:endCxn id="155" idx="2"/>
          </p:cNvCxnSpPr>
          <p:nvPr/>
        </p:nvCxnSpPr>
        <p:spPr>
          <a:xfrm>
            <a:off x="4114800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47" idx="6"/>
            <a:endCxn id="148" idx="2"/>
          </p:cNvCxnSpPr>
          <p:nvPr/>
        </p:nvCxnSpPr>
        <p:spPr>
          <a:xfrm>
            <a:off x="38100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stCxn id="148" idx="6"/>
            <a:endCxn id="149" idx="2"/>
          </p:cNvCxnSpPr>
          <p:nvPr/>
        </p:nvCxnSpPr>
        <p:spPr>
          <a:xfrm>
            <a:off x="41910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60" idx="6"/>
            <a:endCxn id="61" idx="2"/>
          </p:cNvCxnSpPr>
          <p:nvPr/>
        </p:nvCxnSpPr>
        <p:spPr>
          <a:xfrm>
            <a:off x="50292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62" idx="2"/>
            <a:endCxn id="61" idx="6"/>
          </p:cNvCxnSpPr>
          <p:nvPr/>
        </p:nvCxnSpPr>
        <p:spPr>
          <a:xfrm flipH="1">
            <a:off x="54102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63" idx="2"/>
            <a:endCxn id="65" idx="6"/>
          </p:cNvCxnSpPr>
          <p:nvPr/>
        </p:nvCxnSpPr>
        <p:spPr>
          <a:xfrm flipH="1">
            <a:off x="4953000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64" idx="2"/>
            <a:endCxn id="63" idx="6"/>
          </p:cNvCxnSpPr>
          <p:nvPr/>
        </p:nvCxnSpPr>
        <p:spPr>
          <a:xfrm flipH="1">
            <a:off x="5334000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67" idx="2"/>
            <a:endCxn id="66" idx="6"/>
          </p:cNvCxnSpPr>
          <p:nvPr/>
        </p:nvCxnSpPr>
        <p:spPr>
          <a:xfrm flipH="1">
            <a:off x="4953000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68" idx="2"/>
            <a:endCxn id="67" idx="6"/>
          </p:cNvCxnSpPr>
          <p:nvPr/>
        </p:nvCxnSpPr>
        <p:spPr>
          <a:xfrm flipH="1">
            <a:off x="5334000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79" idx="2"/>
            <a:endCxn id="78" idx="6"/>
          </p:cNvCxnSpPr>
          <p:nvPr/>
        </p:nvCxnSpPr>
        <p:spPr>
          <a:xfrm flipH="1">
            <a:off x="62484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80" idx="2"/>
            <a:endCxn id="79" idx="6"/>
          </p:cNvCxnSpPr>
          <p:nvPr/>
        </p:nvCxnSpPr>
        <p:spPr>
          <a:xfrm flipH="1">
            <a:off x="6629400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81" idx="2"/>
            <a:endCxn id="83" idx="6"/>
          </p:cNvCxnSpPr>
          <p:nvPr/>
        </p:nvCxnSpPr>
        <p:spPr>
          <a:xfrm flipH="1">
            <a:off x="6248400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stCxn id="82" idx="2"/>
            <a:endCxn id="81" idx="6"/>
          </p:cNvCxnSpPr>
          <p:nvPr/>
        </p:nvCxnSpPr>
        <p:spPr>
          <a:xfrm flipH="1">
            <a:off x="6629400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>
            <a:stCxn id="85" idx="2"/>
            <a:endCxn id="84" idx="6"/>
          </p:cNvCxnSpPr>
          <p:nvPr/>
        </p:nvCxnSpPr>
        <p:spPr>
          <a:xfrm flipH="1">
            <a:off x="6248400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86" idx="2"/>
            <a:endCxn id="85" idx="6"/>
          </p:cNvCxnSpPr>
          <p:nvPr/>
        </p:nvCxnSpPr>
        <p:spPr>
          <a:xfrm flipH="1">
            <a:off x="6629400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70" idx="2"/>
            <a:endCxn id="70" idx="2"/>
          </p:cNvCxnSpPr>
          <p:nvPr/>
        </p:nvCxnSpPr>
        <p:spPr>
          <a:xfrm>
            <a:off x="7621588" y="4648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71" idx="2"/>
            <a:endCxn id="70" idx="6"/>
          </p:cNvCxnSpPr>
          <p:nvPr/>
        </p:nvCxnSpPr>
        <p:spPr>
          <a:xfrm flipH="1">
            <a:off x="7926388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72" idx="2"/>
            <a:endCxn id="74" idx="6"/>
          </p:cNvCxnSpPr>
          <p:nvPr/>
        </p:nvCxnSpPr>
        <p:spPr>
          <a:xfrm flipH="1">
            <a:off x="7545388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73" idx="2"/>
            <a:endCxn id="72" idx="6"/>
          </p:cNvCxnSpPr>
          <p:nvPr/>
        </p:nvCxnSpPr>
        <p:spPr>
          <a:xfrm flipH="1">
            <a:off x="7926388" y="51816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76" idx="2"/>
            <a:endCxn id="75" idx="6"/>
          </p:cNvCxnSpPr>
          <p:nvPr/>
        </p:nvCxnSpPr>
        <p:spPr>
          <a:xfrm flipH="1">
            <a:off x="7545388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77" idx="2"/>
            <a:endCxn id="76" idx="6"/>
          </p:cNvCxnSpPr>
          <p:nvPr/>
        </p:nvCxnSpPr>
        <p:spPr>
          <a:xfrm flipH="1">
            <a:off x="7926388" y="56388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cxnSpLocks/>
            <a:stCxn id="8" idx="2"/>
          </p:cNvCxnSpPr>
          <p:nvPr/>
        </p:nvCxnSpPr>
        <p:spPr>
          <a:xfrm flipH="1">
            <a:off x="3823320" y="2501280"/>
            <a:ext cx="654050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cxnSpLocks/>
            <a:stCxn id="8" idx="4"/>
          </p:cNvCxnSpPr>
          <p:nvPr/>
        </p:nvCxnSpPr>
        <p:spPr>
          <a:xfrm>
            <a:off x="4629770" y="2653680"/>
            <a:ext cx="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cxnSpLocks/>
            <a:stCxn id="8" idx="6"/>
          </p:cNvCxnSpPr>
          <p:nvPr/>
        </p:nvCxnSpPr>
        <p:spPr>
          <a:xfrm>
            <a:off x="4782170" y="2501280"/>
            <a:ext cx="869950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9" idx="3"/>
            <a:endCxn id="12" idx="7"/>
          </p:cNvCxnSpPr>
          <p:nvPr/>
        </p:nvCxnSpPr>
        <p:spPr>
          <a:xfrm flipH="1">
            <a:off x="1630363" y="3155950"/>
            <a:ext cx="1995487" cy="546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9" idx="3"/>
            <a:endCxn id="17" idx="7"/>
          </p:cNvCxnSpPr>
          <p:nvPr/>
        </p:nvCxnSpPr>
        <p:spPr>
          <a:xfrm flipH="1">
            <a:off x="3155950" y="3155950"/>
            <a:ext cx="469900" cy="546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9" idx="3"/>
            <a:endCxn id="15" idx="0"/>
          </p:cNvCxnSpPr>
          <p:nvPr/>
        </p:nvCxnSpPr>
        <p:spPr>
          <a:xfrm>
            <a:off x="3625850" y="3155950"/>
            <a:ext cx="260350" cy="501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10" idx="4"/>
            <a:endCxn id="17" idx="6"/>
          </p:cNvCxnSpPr>
          <p:nvPr/>
        </p:nvCxnSpPr>
        <p:spPr>
          <a:xfrm flipH="1">
            <a:off x="3200400" y="3200400"/>
            <a:ext cx="1447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10" idx="4"/>
            <a:endCxn id="18" idx="1"/>
          </p:cNvCxnSpPr>
          <p:nvPr/>
        </p:nvCxnSpPr>
        <p:spPr>
          <a:xfrm>
            <a:off x="4648200" y="3200400"/>
            <a:ext cx="273050" cy="501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10" idx="6"/>
            <a:endCxn id="20" idx="1"/>
          </p:cNvCxnSpPr>
          <p:nvPr/>
        </p:nvCxnSpPr>
        <p:spPr>
          <a:xfrm>
            <a:off x="4800600" y="3048000"/>
            <a:ext cx="1263650" cy="654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11" idx="5"/>
            <a:endCxn id="16" idx="7"/>
          </p:cNvCxnSpPr>
          <p:nvPr/>
        </p:nvCxnSpPr>
        <p:spPr>
          <a:xfrm flipH="1">
            <a:off x="4375150" y="3155950"/>
            <a:ext cx="1295400" cy="546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stCxn id="11" idx="5"/>
            <a:endCxn id="23" idx="0"/>
          </p:cNvCxnSpPr>
          <p:nvPr/>
        </p:nvCxnSpPr>
        <p:spPr>
          <a:xfrm>
            <a:off x="5670550" y="3155950"/>
            <a:ext cx="882650" cy="501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stCxn id="11" idx="6"/>
            <a:endCxn id="21" idx="1"/>
          </p:cNvCxnSpPr>
          <p:nvPr/>
        </p:nvCxnSpPr>
        <p:spPr>
          <a:xfrm>
            <a:off x="5715000" y="3048000"/>
            <a:ext cx="1570038" cy="6540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>
            <a:off x="7545388" y="4648200"/>
            <a:ext cx="76200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/>
          <p:cNvSpPr/>
          <p:nvPr/>
        </p:nvSpPr>
        <p:spPr>
          <a:xfrm>
            <a:off x="455613" y="4876800"/>
            <a:ext cx="1066800" cy="457200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2132013" y="4876800"/>
            <a:ext cx="1068387" cy="457200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2132013" y="4343400"/>
            <a:ext cx="1068387" cy="457200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3505200" y="4419600"/>
            <a:ext cx="1066800" cy="457200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2286000" y="3581400"/>
            <a:ext cx="1066800" cy="457200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3429000" y="4953000"/>
            <a:ext cx="1066800" cy="457200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2132013" y="5410200"/>
            <a:ext cx="1068387" cy="458788"/>
          </a:xfrm>
          <a:prstGeom prst="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0" name="TextBox 299"/>
          <p:cNvSpPr txBox="1">
            <a:spLocks noChangeArrowheads="1"/>
          </p:cNvSpPr>
          <p:nvPr/>
        </p:nvSpPr>
        <p:spPr bwMode="auto">
          <a:xfrm>
            <a:off x="3962400" y="5945188"/>
            <a:ext cx="2249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Pattern Search Tree</a:t>
            </a:r>
          </a:p>
        </p:txBody>
      </p:sp>
      <p:cxnSp>
        <p:nvCxnSpPr>
          <p:cNvPr id="304" name="Curved Connector 303"/>
          <p:cNvCxnSpPr>
            <a:stCxn id="24" idx="0"/>
            <a:endCxn id="26" idx="0"/>
          </p:cNvCxnSpPr>
          <p:nvPr/>
        </p:nvCxnSpPr>
        <p:spPr>
          <a:xfrm rot="5400000" flipH="1" flipV="1">
            <a:off x="1141413" y="4038600"/>
            <a:ext cx="12700" cy="762000"/>
          </a:xfrm>
          <a:prstGeom prst="curvedConnector3">
            <a:avLst>
              <a:gd name="adj1" fmla="val 180000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Curved Connector 304"/>
          <p:cNvCxnSpPr/>
          <p:nvPr/>
        </p:nvCxnSpPr>
        <p:spPr>
          <a:xfrm rot="5400000" flipH="1" flipV="1">
            <a:off x="982663" y="45656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Curved Connector 306"/>
          <p:cNvCxnSpPr/>
          <p:nvPr/>
        </p:nvCxnSpPr>
        <p:spPr>
          <a:xfrm rot="5400000" flipH="1" flipV="1">
            <a:off x="982663" y="5340350"/>
            <a:ext cx="12700" cy="762000"/>
          </a:xfrm>
          <a:prstGeom prst="curvedConnector3">
            <a:avLst>
              <a:gd name="adj1" fmla="val -1036355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urved Connector 309"/>
          <p:cNvCxnSpPr/>
          <p:nvPr/>
        </p:nvCxnSpPr>
        <p:spPr>
          <a:xfrm rot="5400000" flipH="1" flipV="1">
            <a:off x="2660650" y="4108450"/>
            <a:ext cx="12700" cy="762000"/>
          </a:xfrm>
          <a:prstGeom prst="curvedConnector3">
            <a:avLst>
              <a:gd name="adj1" fmla="val 12545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urved Connector 310"/>
          <p:cNvCxnSpPr/>
          <p:nvPr/>
        </p:nvCxnSpPr>
        <p:spPr>
          <a:xfrm rot="5400000" flipH="1" flipV="1">
            <a:off x="2660650" y="4578350"/>
            <a:ext cx="12700" cy="762000"/>
          </a:xfrm>
          <a:prstGeom prst="curvedConnector3">
            <a:avLst>
              <a:gd name="adj1" fmla="val 709095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urved Connector 312"/>
          <p:cNvCxnSpPr/>
          <p:nvPr/>
        </p:nvCxnSpPr>
        <p:spPr>
          <a:xfrm rot="5400000" flipH="1" flipV="1">
            <a:off x="2660650" y="5340350"/>
            <a:ext cx="12700" cy="762000"/>
          </a:xfrm>
          <a:prstGeom prst="curvedConnector3">
            <a:avLst>
              <a:gd name="adj1" fmla="val -1363630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Curved Connector 314"/>
          <p:cNvCxnSpPr/>
          <p:nvPr/>
        </p:nvCxnSpPr>
        <p:spPr>
          <a:xfrm rot="5400000" flipH="1" flipV="1">
            <a:off x="4032250" y="41084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urved Connector 315"/>
          <p:cNvCxnSpPr/>
          <p:nvPr/>
        </p:nvCxnSpPr>
        <p:spPr>
          <a:xfrm rot="5400000" flipH="1" flipV="1">
            <a:off x="3956050" y="46418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urved Connector 316"/>
          <p:cNvCxnSpPr/>
          <p:nvPr/>
        </p:nvCxnSpPr>
        <p:spPr>
          <a:xfrm rot="5400000" flipH="1" flipV="1">
            <a:off x="5251450" y="41211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urved Connector 317"/>
          <p:cNvCxnSpPr/>
          <p:nvPr/>
        </p:nvCxnSpPr>
        <p:spPr>
          <a:xfrm rot="5400000" flipH="1" flipV="1">
            <a:off x="5251450" y="46545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Curved Connector 318"/>
          <p:cNvCxnSpPr/>
          <p:nvPr/>
        </p:nvCxnSpPr>
        <p:spPr>
          <a:xfrm rot="5400000" flipH="1" flipV="1">
            <a:off x="5175250" y="5418138"/>
            <a:ext cx="12700" cy="762000"/>
          </a:xfrm>
          <a:prstGeom prst="curvedConnector3">
            <a:avLst>
              <a:gd name="adj1" fmla="val -1145449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urved Connector 321"/>
          <p:cNvCxnSpPr/>
          <p:nvPr/>
        </p:nvCxnSpPr>
        <p:spPr>
          <a:xfrm rot="5400000" flipH="1" flipV="1">
            <a:off x="6470650" y="41084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urved Connector 322"/>
          <p:cNvCxnSpPr/>
          <p:nvPr/>
        </p:nvCxnSpPr>
        <p:spPr>
          <a:xfrm rot="5400000" flipH="1" flipV="1">
            <a:off x="6470650" y="4654550"/>
            <a:ext cx="12700" cy="762000"/>
          </a:xfrm>
          <a:prstGeom prst="curvedConnector3">
            <a:avLst>
              <a:gd name="adj1" fmla="val 927276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urved Connector 324"/>
          <p:cNvCxnSpPr/>
          <p:nvPr/>
        </p:nvCxnSpPr>
        <p:spPr>
          <a:xfrm rot="5400000" flipH="1" flipV="1">
            <a:off x="7767638" y="41084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urved Connector 325"/>
          <p:cNvCxnSpPr/>
          <p:nvPr/>
        </p:nvCxnSpPr>
        <p:spPr>
          <a:xfrm rot="5400000" flipH="1" flipV="1">
            <a:off x="7767638" y="46545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Curved Connector 326"/>
          <p:cNvCxnSpPr/>
          <p:nvPr/>
        </p:nvCxnSpPr>
        <p:spPr>
          <a:xfrm rot="5400000" flipH="1" flipV="1">
            <a:off x="3956050" y="5418138"/>
            <a:ext cx="12700" cy="762000"/>
          </a:xfrm>
          <a:prstGeom prst="curvedConnector3">
            <a:avLst>
              <a:gd name="adj1" fmla="val -1145449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Curved Connector 327"/>
          <p:cNvCxnSpPr/>
          <p:nvPr/>
        </p:nvCxnSpPr>
        <p:spPr>
          <a:xfrm rot="5400000" flipH="1" flipV="1">
            <a:off x="6470650" y="5418138"/>
            <a:ext cx="12700" cy="762000"/>
          </a:xfrm>
          <a:prstGeom prst="curvedConnector3">
            <a:avLst>
              <a:gd name="adj1" fmla="val -1145449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urved Connector 328"/>
          <p:cNvCxnSpPr/>
          <p:nvPr/>
        </p:nvCxnSpPr>
        <p:spPr>
          <a:xfrm rot="5400000" flipH="1" flipV="1">
            <a:off x="7767638" y="5418138"/>
            <a:ext cx="12700" cy="762000"/>
          </a:xfrm>
          <a:prstGeom prst="curvedConnector3">
            <a:avLst>
              <a:gd name="adj1" fmla="val -1145449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Curved Connector 329"/>
          <p:cNvCxnSpPr/>
          <p:nvPr/>
        </p:nvCxnSpPr>
        <p:spPr>
          <a:xfrm rot="5400000" flipH="1" flipV="1">
            <a:off x="2660650" y="4108450"/>
            <a:ext cx="12700" cy="762000"/>
          </a:xfrm>
          <a:prstGeom prst="curvedConnector3">
            <a:avLst>
              <a:gd name="adj1" fmla="val 1254552"/>
            </a:avLst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B07384F-75AD-4546-84D7-78FB8F126C6D}"/>
              </a:ext>
            </a:extLst>
          </p:cNvPr>
          <p:cNvSpPr/>
          <p:nvPr/>
        </p:nvSpPr>
        <p:spPr>
          <a:xfrm>
            <a:off x="2467096" y="6640133"/>
            <a:ext cx="4209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000" dirty="0">
                <a:solidFill>
                  <a:schemeClr val="bg1"/>
                </a:solidFill>
              </a:rPr>
              <a:t>Emerging Graph Queries in Linked Data, </a:t>
            </a:r>
            <a:r>
              <a:rPr lang="en-US" sz="1000" dirty="0">
                <a:solidFill>
                  <a:schemeClr val="bg1"/>
                </a:solidFill>
              </a:rPr>
              <a:t>Arijit Khan, </a:t>
            </a:r>
            <a:r>
              <a:rPr lang="en-US" sz="1000" dirty="0" err="1">
                <a:solidFill>
                  <a:schemeClr val="bg1"/>
                </a:solidFill>
              </a:rPr>
              <a:t>Yinghui</a:t>
            </a:r>
            <a:r>
              <a:rPr lang="en-US" sz="1000" dirty="0">
                <a:solidFill>
                  <a:schemeClr val="bg1"/>
                </a:solidFill>
              </a:rPr>
              <a:t> Wu, </a:t>
            </a:r>
            <a:r>
              <a:rPr lang="en-US" sz="1000" dirty="0" err="1">
                <a:solidFill>
                  <a:schemeClr val="bg1"/>
                </a:solidFill>
              </a:rPr>
              <a:t>Xifeng</a:t>
            </a:r>
            <a:r>
              <a:rPr lang="en-US" sz="1000" dirty="0">
                <a:solidFill>
                  <a:schemeClr val="bg1"/>
                </a:solidFill>
              </a:rPr>
              <a:t> Yan</a:t>
            </a:r>
          </a:p>
        </p:txBody>
      </p:sp>
    </p:spTree>
    <p:extLst>
      <p:ext uri="{BB962C8B-B14F-4D97-AF65-F5344CB8AC3E}">
        <p14:creationId xmlns:p14="http://schemas.microsoft.com/office/powerpoint/2010/main" val="24234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22336-5AFE-3141-BE00-67DD914C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5438-193A-A744-8085-DDF8FE91A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Graph database language</a:t>
            </a:r>
          </a:p>
          <a:p>
            <a:pPr lvl="1"/>
            <a:r>
              <a:rPr lang="en-DE" dirty="0"/>
              <a:t>Cypher and others </a:t>
            </a:r>
            <a:r>
              <a:rPr lang="en-DE" dirty="0">
                <a:sym typeface="Wingdings" pitchFamily="2" charset="2"/>
              </a:rPr>
              <a:t> GQL</a:t>
            </a:r>
          </a:p>
          <a:p>
            <a:r>
              <a:rPr lang="en-DE" dirty="0">
                <a:sym typeface="Wingdings" pitchFamily="2" charset="2"/>
              </a:rPr>
              <a:t>Hardness results</a:t>
            </a:r>
          </a:p>
          <a:p>
            <a:r>
              <a:rPr lang="en-DE" dirty="0">
                <a:sym typeface="Wingdings" pitchFamily="2" charset="2"/>
              </a:rPr>
              <a:t>Implementation issues</a:t>
            </a:r>
          </a:p>
          <a:p>
            <a:pPr lvl="1"/>
            <a:r>
              <a:rPr lang="en-DE" dirty="0">
                <a:sym typeface="Wingdings" pitchFamily="2" charset="2"/>
              </a:rPr>
              <a:t>Containment and matching</a:t>
            </a:r>
          </a:p>
          <a:p>
            <a:pPr lvl="2"/>
            <a:r>
              <a:rPr lang="en-DE" dirty="0">
                <a:sym typeface="Wingdings" pitchFamily="2" charset="2"/>
              </a:rPr>
              <a:t>Indexing / filtering (still false positive, no false negatives)</a:t>
            </a:r>
          </a:p>
          <a:p>
            <a:pPr lvl="2"/>
            <a:r>
              <a:rPr lang="en-US" dirty="0">
                <a:sym typeface="Wingdings" pitchFamily="2" charset="2"/>
              </a:rPr>
              <a:t>V</a:t>
            </a:r>
            <a:r>
              <a:rPr lang="en-DE" dirty="0">
                <a:sym typeface="Wingdings" pitchFamily="2" charset="2"/>
              </a:rPr>
              <a:t>erification (eliminate false positives)</a:t>
            </a:r>
          </a:p>
          <a:p>
            <a:pPr lvl="1"/>
            <a:r>
              <a:rPr lang="en-DE" dirty="0">
                <a:sym typeface="Wingdings" pitchFamily="2" charset="2"/>
              </a:rPr>
              <a:t>Similarity</a:t>
            </a:r>
          </a:p>
          <a:p>
            <a:pPr lvl="2"/>
            <a:r>
              <a:rPr lang="en-DE" dirty="0">
                <a:sym typeface="Wingdings" pitchFamily="2" charset="2"/>
              </a:rPr>
              <a:t>Mapping into feature space </a:t>
            </a:r>
            <a:br>
              <a:rPr lang="en-DE" dirty="0">
                <a:sym typeface="Wingdings" pitchFamily="2" charset="2"/>
              </a:rPr>
            </a:br>
            <a:r>
              <a:rPr lang="en-DE" dirty="0">
                <a:sym typeface="Wingdings" pitchFamily="2" charset="2"/>
              </a:rPr>
              <a:t>with polynomial graph kernels</a:t>
            </a:r>
          </a:p>
          <a:p>
            <a:r>
              <a:rPr lang="en-DE" dirty="0">
                <a:sym typeface="Wingdings" pitchFamily="2" charset="2"/>
              </a:rPr>
              <a:t>Graph mining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18115-49E2-0F43-BAA4-C9EDE6C6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16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1340768"/>
            <a:ext cx="6594475" cy="288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900"/>
              </a:lnSpc>
              <a:spcBef>
                <a:spcPts val="100"/>
              </a:spcBef>
            </a:pPr>
            <a:r>
              <a:rPr sz="2800" spc="-114" dirty="0">
                <a:latin typeface="+mn-lt"/>
                <a:cs typeface="Arial"/>
              </a:rPr>
              <a:t>Query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30" dirty="0">
                <a:latin typeface="+mn-lt"/>
                <a:cs typeface="Arial"/>
              </a:rPr>
              <a:t>complexity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80" dirty="0">
                <a:latin typeface="+mn-lt"/>
                <a:cs typeface="Arial"/>
              </a:rPr>
              <a:t>grows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45" dirty="0">
                <a:latin typeface="+mn-lt"/>
                <a:cs typeface="Arial"/>
              </a:rPr>
              <a:t>with</a:t>
            </a:r>
            <a:r>
              <a:rPr sz="2800" spc="-215" dirty="0">
                <a:latin typeface="+mn-lt"/>
                <a:cs typeface="Arial"/>
              </a:rPr>
              <a:t> </a:t>
            </a:r>
            <a:r>
              <a:rPr sz="2800" spc="-95" dirty="0">
                <a:latin typeface="+mn-lt"/>
                <a:cs typeface="Arial"/>
              </a:rPr>
              <a:t>need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10" dirty="0">
                <a:latin typeface="+mn-lt"/>
                <a:cs typeface="Arial"/>
              </a:rPr>
              <a:t>for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175" dirty="0">
                <a:latin typeface="+mn-lt"/>
                <a:cs typeface="Arial"/>
              </a:rPr>
              <a:t>JOINs  </a:t>
            </a:r>
            <a:r>
              <a:rPr sz="2800" spc="-120" dirty="0">
                <a:latin typeface="+mn-lt"/>
                <a:cs typeface="Arial"/>
              </a:rPr>
              <a:t>Graph</a:t>
            </a:r>
            <a:r>
              <a:rPr sz="2800" spc="-229" dirty="0">
                <a:latin typeface="+mn-lt"/>
                <a:cs typeface="Arial"/>
              </a:rPr>
              <a:t> </a:t>
            </a:r>
            <a:r>
              <a:rPr sz="2800" spc="-25" dirty="0">
                <a:latin typeface="+mn-lt"/>
                <a:cs typeface="Arial"/>
              </a:rPr>
              <a:t>patterns</a:t>
            </a:r>
            <a:r>
              <a:rPr sz="2800" spc="-225" dirty="0">
                <a:latin typeface="+mn-lt"/>
                <a:cs typeface="Arial"/>
              </a:rPr>
              <a:t> </a:t>
            </a:r>
            <a:r>
              <a:rPr sz="2800" spc="30" dirty="0">
                <a:latin typeface="+mn-lt"/>
                <a:cs typeface="Arial"/>
              </a:rPr>
              <a:t>not</a:t>
            </a:r>
            <a:r>
              <a:rPr sz="2800" spc="-235" dirty="0">
                <a:latin typeface="+mn-lt"/>
                <a:cs typeface="Arial"/>
              </a:rPr>
              <a:t> </a:t>
            </a:r>
            <a:r>
              <a:rPr sz="2800" i="1" spc="-95" dirty="0">
                <a:latin typeface="+mn-lt"/>
                <a:cs typeface="Arial"/>
              </a:rPr>
              <a:t>easily</a:t>
            </a:r>
            <a:r>
              <a:rPr sz="2800" i="1" spc="-225" dirty="0">
                <a:latin typeface="+mn-lt"/>
                <a:cs typeface="Arial"/>
              </a:rPr>
              <a:t> </a:t>
            </a:r>
            <a:r>
              <a:rPr sz="2800" spc="-85" dirty="0">
                <a:latin typeface="+mn-lt"/>
                <a:cs typeface="Arial"/>
              </a:rPr>
              <a:t>expressible</a:t>
            </a:r>
            <a:r>
              <a:rPr sz="2800" spc="-229" dirty="0">
                <a:latin typeface="+mn-lt"/>
                <a:cs typeface="Arial"/>
              </a:rPr>
              <a:t> </a:t>
            </a:r>
            <a:r>
              <a:rPr sz="2800" spc="20" dirty="0">
                <a:latin typeface="+mn-lt"/>
                <a:cs typeface="Arial"/>
              </a:rPr>
              <a:t>in</a:t>
            </a:r>
            <a:r>
              <a:rPr sz="2800" spc="-225" dirty="0">
                <a:latin typeface="+mn-lt"/>
                <a:cs typeface="Arial"/>
              </a:rPr>
              <a:t> </a:t>
            </a:r>
            <a:r>
              <a:rPr sz="2800" spc="-300" dirty="0">
                <a:latin typeface="+mn-lt"/>
                <a:cs typeface="Arial"/>
              </a:rPr>
              <a:t>SQL</a:t>
            </a:r>
            <a:endParaRPr sz="2800" dirty="0">
              <a:latin typeface="+mn-lt"/>
              <a:cs typeface="Arial"/>
            </a:endParaRPr>
          </a:p>
          <a:p>
            <a:pPr marL="469900">
              <a:spcBef>
                <a:spcPts val="1315"/>
              </a:spcBef>
            </a:pPr>
            <a:r>
              <a:rPr sz="2600" spc="-120" dirty="0">
                <a:latin typeface="+mn-lt"/>
                <a:cs typeface="Arial"/>
              </a:rPr>
              <a:t>Recursive</a:t>
            </a:r>
            <a:r>
              <a:rPr sz="2600" spc="-210" dirty="0">
                <a:latin typeface="+mn-lt"/>
                <a:cs typeface="Arial"/>
              </a:rPr>
              <a:t> </a:t>
            </a:r>
            <a:r>
              <a:rPr sz="2600" spc="-70" dirty="0">
                <a:latin typeface="+mn-lt"/>
                <a:cs typeface="Arial"/>
              </a:rPr>
              <a:t>queries</a:t>
            </a:r>
            <a:endParaRPr sz="2600" dirty="0">
              <a:latin typeface="+mn-lt"/>
              <a:cs typeface="Arial"/>
            </a:endParaRPr>
          </a:p>
          <a:p>
            <a:pPr marL="469900" marR="1304925">
              <a:lnSpc>
                <a:spcPct val="141800"/>
              </a:lnSpc>
            </a:pPr>
            <a:r>
              <a:rPr sz="2600" spc="-55" dirty="0">
                <a:latin typeface="+mn-lt"/>
                <a:cs typeface="Arial"/>
              </a:rPr>
              <a:t>Variable-length </a:t>
            </a:r>
            <a:r>
              <a:rPr sz="2600" spc="-20" dirty="0">
                <a:latin typeface="+mn-lt"/>
                <a:cs typeface="Arial"/>
              </a:rPr>
              <a:t>relationship</a:t>
            </a:r>
            <a:r>
              <a:rPr sz="2600" spc="-370" dirty="0">
                <a:latin typeface="+mn-lt"/>
                <a:cs typeface="Arial"/>
              </a:rPr>
              <a:t> </a:t>
            </a:r>
            <a:r>
              <a:rPr sz="2600" spc="-80" dirty="0">
                <a:latin typeface="+mn-lt"/>
                <a:cs typeface="Arial"/>
              </a:rPr>
              <a:t>chains  </a:t>
            </a:r>
            <a:r>
              <a:rPr sz="2600" spc="-100" dirty="0">
                <a:latin typeface="+mn-lt"/>
                <a:cs typeface="Arial"/>
              </a:rPr>
              <a:t>Paths</a:t>
            </a:r>
            <a:r>
              <a:rPr sz="2600" spc="-215" dirty="0">
                <a:latin typeface="+mn-lt"/>
                <a:cs typeface="Arial"/>
              </a:rPr>
              <a:t> </a:t>
            </a:r>
            <a:r>
              <a:rPr sz="2600" spc="-30" dirty="0">
                <a:latin typeface="+mn-lt"/>
                <a:cs typeface="Arial"/>
              </a:rPr>
              <a:t>cannot</a:t>
            </a:r>
            <a:r>
              <a:rPr sz="2600" spc="-210" dirty="0">
                <a:latin typeface="+mn-lt"/>
                <a:cs typeface="Arial"/>
              </a:rPr>
              <a:t> </a:t>
            </a:r>
            <a:r>
              <a:rPr sz="2600" spc="-85" dirty="0">
                <a:latin typeface="+mn-lt"/>
                <a:cs typeface="Arial"/>
              </a:rPr>
              <a:t>be</a:t>
            </a:r>
            <a:r>
              <a:rPr sz="2600" spc="-215" dirty="0">
                <a:latin typeface="+mn-lt"/>
                <a:cs typeface="Arial"/>
              </a:rPr>
              <a:t> </a:t>
            </a:r>
            <a:r>
              <a:rPr sz="2600" spc="-20" dirty="0">
                <a:latin typeface="+mn-lt"/>
                <a:cs typeface="Arial"/>
              </a:rPr>
              <a:t>returned</a:t>
            </a:r>
            <a:r>
              <a:rPr sz="2600" spc="-210" dirty="0">
                <a:latin typeface="+mn-lt"/>
                <a:cs typeface="Arial"/>
              </a:rPr>
              <a:t> </a:t>
            </a:r>
            <a:r>
              <a:rPr sz="2600" spc="-25" dirty="0">
                <a:latin typeface="+mn-lt"/>
                <a:cs typeface="Arial"/>
              </a:rPr>
              <a:t>natively</a:t>
            </a:r>
            <a:endParaRPr sz="26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259437"/>
            <a:ext cx="604520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10" dirty="0"/>
              <a:t>Relationship-centric</a:t>
            </a:r>
            <a:r>
              <a:rPr spc="-350" dirty="0"/>
              <a:t> </a:t>
            </a:r>
            <a:r>
              <a:rPr spc="-120" dirty="0"/>
              <a:t>querying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62922-FFC6-F04E-BF90-B0788F661B5D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FFBD7F4-7728-C644-9656-A77B81F3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5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192" y="259437"/>
            <a:ext cx="334772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0" spc="-90" dirty="0">
                <a:solidFill>
                  <a:schemeClr val="tx1"/>
                </a:solidFill>
              </a:rPr>
              <a:t>Data</a:t>
            </a:r>
            <a:r>
              <a:rPr sz="3200" b="0" spc="-325" dirty="0">
                <a:solidFill>
                  <a:schemeClr val="tx1"/>
                </a:solidFill>
              </a:rPr>
              <a:t> </a:t>
            </a:r>
            <a:r>
              <a:rPr lang="de-DE" sz="3200" b="0" spc="-60" dirty="0">
                <a:solidFill>
                  <a:schemeClr val="tx1"/>
                </a:solidFill>
              </a:rPr>
              <a:t>I</a:t>
            </a:r>
            <a:r>
              <a:rPr sz="3200" b="0" spc="-60" dirty="0" err="1">
                <a:solidFill>
                  <a:schemeClr val="tx1"/>
                </a:solidFill>
              </a:rPr>
              <a:t>ntegration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4225" y="5724217"/>
            <a:ext cx="7112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5"/>
              </a:lnSpc>
            </a:pPr>
            <a:r>
              <a:rPr sz="1000" spc="-5" dirty="0">
                <a:solidFill>
                  <a:srgbClr val="A5A5A5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074" y="1907026"/>
            <a:ext cx="8489576" cy="395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C1ED5-F785-2947-9E79-0C437AC36437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DE0F588-98C8-2D4F-BB77-F59A9351013A}"/>
              </a:ext>
            </a:extLst>
          </p:cNvPr>
          <p:cNvSpPr txBox="1">
            <a:spLocks/>
          </p:cNvSpPr>
          <p:nvPr/>
        </p:nvSpPr>
        <p:spPr>
          <a:xfrm>
            <a:off x="7956550" y="6400800"/>
            <a:ext cx="1008063" cy="1968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08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0" y="1340768"/>
            <a:ext cx="7108825" cy="2913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>
              <a:lnSpc>
                <a:spcPct val="136900"/>
              </a:lnSpc>
              <a:spcBef>
                <a:spcPts val="1460"/>
              </a:spcBef>
            </a:pPr>
            <a:r>
              <a:rPr sz="2800" spc="-75" dirty="0">
                <a:latin typeface="+mn-lt"/>
                <a:cs typeface="Arial"/>
              </a:rPr>
              <a:t>Declarative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b="1" spc="-100" dirty="0">
                <a:latin typeface="+mn-lt"/>
                <a:cs typeface="Arial"/>
              </a:rPr>
              <a:t>graph</a:t>
            </a:r>
            <a:r>
              <a:rPr sz="2800" b="1" spc="-220" dirty="0">
                <a:latin typeface="+mn-lt"/>
                <a:cs typeface="Arial"/>
              </a:rPr>
              <a:t> </a:t>
            </a:r>
            <a:r>
              <a:rPr sz="2800" b="1" spc="-15" dirty="0">
                <a:latin typeface="+mn-lt"/>
                <a:cs typeface="Arial"/>
              </a:rPr>
              <a:t>pattern</a:t>
            </a:r>
            <a:r>
              <a:rPr sz="2800" b="1" spc="-220" dirty="0">
                <a:latin typeface="+mn-lt"/>
                <a:cs typeface="Arial"/>
              </a:rPr>
              <a:t> </a:t>
            </a:r>
            <a:r>
              <a:rPr sz="2800" b="1" spc="-95" dirty="0">
                <a:latin typeface="+mn-lt"/>
                <a:cs typeface="Arial"/>
              </a:rPr>
              <a:t>matching</a:t>
            </a:r>
            <a:r>
              <a:rPr sz="2800" b="1" spc="-225" dirty="0">
                <a:latin typeface="+mn-lt"/>
                <a:cs typeface="Arial"/>
              </a:rPr>
              <a:t> </a:t>
            </a:r>
            <a:r>
              <a:rPr sz="2800" spc="-90" dirty="0">
                <a:latin typeface="+mn-lt"/>
                <a:cs typeface="Arial"/>
              </a:rPr>
              <a:t>language  </a:t>
            </a:r>
            <a:r>
              <a:rPr sz="2800" spc="-125" dirty="0">
                <a:latin typeface="+mn-lt"/>
                <a:cs typeface="Arial"/>
              </a:rPr>
              <a:t>SQL-like</a:t>
            </a:r>
            <a:r>
              <a:rPr sz="2800" spc="-225" dirty="0">
                <a:latin typeface="+mn-lt"/>
                <a:cs typeface="Arial"/>
              </a:rPr>
              <a:t> </a:t>
            </a:r>
            <a:r>
              <a:rPr sz="2800" spc="-80" dirty="0">
                <a:latin typeface="+mn-lt"/>
                <a:cs typeface="Arial"/>
              </a:rPr>
              <a:t>syntax</a:t>
            </a:r>
            <a:endParaRPr sz="2800" dirty="0">
              <a:latin typeface="+mn-lt"/>
              <a:cs typeface="Arial"/>
            </a:endParaRPr>
          </a:p>
          <a:p>
            <a:pPr marL="469900">
              <a:spcBef>
                <a:spcPts val="1290"/>
              </a:spcBef>
            </a:pPr>
            <a:r>
              <a:rPr sz="2800" spc="-275" dirty="0">
                <a:latin typeface="+mn-lt"/>
                <a:cs typeface="Arial"/>
              </a:rPr>
              <a:t>DQL </a:t>
            </a:r>
            <a:r>
              <a:rPr sz="2800" spc="10" dirty="0">
                <a:latin typeface="+mn-lt"/>
                <a:cs typeface="Arial"/>
              </a:rPr>
              <a:t>for </a:t>
            </a:r>
            <a:r>
              <a:rPr sz="2800" spc="-55" dirty="0">
                <a:latin typeface="+mn-lt"/>
                <a:cs typeface="Arial"/>
              </a:rPr>
              <a:t>reading</a:t>
            </a:r>
            <a:r>
              <a:rPr sz="2800" spc="-400" dirty="0">
                <a:latin typeface="+mn-lt"/>
                <a:cs typeface="Arial"/>
              </a:rPr>
              <a:t> </a:t>
            </a:r>
            <a:r>
              <a:rPr sz="2800" spc="-35" dirty="0">
                <a:latin typeface="+mn-lt"/>
                <a:cs typeface="Arial"/>
              </a:rPr>
              <a:t>data</a:t>
            </a:r>
            <a:endParaRPr sz="2800" dirty="0">
              <a:latin typeface="+mn-lt"/>
              <a:cs typeface="Arial"/>
            </a:endParaRPr>
          </a:p>
          <a:p>
            <a:pPr marL="469900" marR="5080">
              <a:lnSpc>
                <a:spcPct val="138400"/>
              </a:lnSpc>
            </a:pPr>
            <a:r>
              <a:rPr sz="2800" spc="-265" dirty="0">
                <a:latin typeface="+mn-lt"/>
                <a:cs typeface="Arial"/>
              </a:rPr>
              <a:t>DML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10" dirty="0">
                <a:latin typeface="+mn-lt"/>
                <a:cs typeface="Arial"/>
              </a:rPr>
              <a:t>for</a:t>
            </a:r>
            <a:r>
              <a:rPr sz="2800" spc="-215" dirty="0">
                <a:latin typeface="+mn-lt"/>
                <a:cs typeface="Arial"/>
              </a:rPr>
              <a:t> </a:t>
            </a:r>
            <a:r>
              <a:rPr sz="2800" spc="-50" dirty="0">
                <a:latin typeface="+mn-lt"/>
                <a:cs typeface="Arial"/>
              </a:rPr>
              <a:t>creating,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20" dirty="0">
                <a:latin typeface="+mn-lt"/>
                <a:cs typeface="Arial"/>
              </a:rPr>
              <a:t>updating</a:t>
            </a:r>
            <a:r>
              <a:rPr sz="2800" spc="-215" dirty="0">
                <a:latin typeface="+mn-lt"/>
                <a:cs typeface="Arial"/>
              </a:rPr>
              <a:t> </a:t>
            </a:r>
            <a:r>
              <a:rPr sz="2800" spc="-60" dirty="0">
                <a:latin typeface="+mn-lt"/>
                <a:cs typeface="Arial"/>
              </a:rPr>
              <a:t>and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25" dirty="0">
                <a:latin typeface="+mn-lt"/>
                <a:cs typeface="Arial"/>
              </a:rPr>
              <a:t>deleting</a:t>
            </a:r>
            <a:r>
              <a:rPr sz="2800" spc="-215" dirty="0">
                <a:latin typeface="+mn-lt"/>
                <a:cs typeface="Arial"/>
              </a:rPr>
              <a:t> </a:t>
            </a:r>
            <a:r>
              <a:rPr sz="2800" spc="-35" dirty="0">
                <a:latin typeface="+mn-lt"/>
                <a:cs typeface="Arial"/>
              </a:rPr>
              <a:t>data  </a:t>
            </a:r>
            <a:r>
              <a:rPr sz="2800" spc="-270" dirty="0">
                <a:latin typeface="+mn-lt"/>
                <a:cs typeface="Arial"/>
              </a:rPr>
              <a:t>DDL</a:t>
            </a:r>
            <a:r>
              <a:rPr sz="2800" spc="-225" dirty="0">
                <a:latin typeface="+mn-lt"/>
                <a:cs typeface="Arial"/>
              </a:rPr>
              <a:t> </a:t>
            </a:r>
            <a:r>
              <a:rPr sz="2800" spc="10" dirty="0">
                <a:latin typeface="+mn-lt"/>
                <a:cs typeface="Arial"/>
              </a:rPr>
              <a:t>for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45" dirty="0">
                <a:latin typeface="+mn-lt"/>
                <a:cs typeface="Arial"/>
              </a:rPr>
              <a:t>creating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35" dirty="0">
                <a:latin typeface="+mn-lt"/>
                <a:cs typeface="Arial"/>
              </a:rPr>
              <a:t>constraints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60" dirty="0">
                <a:latin typeface="+mn-lt"/>
                <a:cs typeface="Arial"/>
              </a:rPr>
              <a:t>and</a:t>
            </a:r>
            <a:r>
              <a:rPr sz="2800" spc="-220" dirty="0">
                <a:latin typeface="+mn-lt"/>
                <a:cs typeface="Arial"/>
              </a:rPr>
              <a:t> </a:t>
            </a:r>
            <a:r>
              <a:rPr sz="2800" spc="-100" dirty="0">
                <a:latin typeface="+mn-lt"/>
                <a:cs typeface="Arial"/>
              </a:rPr>
              <a:t>indexes</a:t>
            </a:r>
            <a:endParaRPr sz="2800" dirty="0">
              <a:latin typeface="+mn-lt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C22F0C-690D-4D4C-BC99-6C2386043BE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DE" dirty="0"/>
              <a:t>Introducting Cypher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A47C0B-5095-504B-AF2D-A7CA498CBF5A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106455F-60E6-1440-8CA1-6AF91B49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9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442" y="260648"/>
            <a:ext cx="7480934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0" spc="-155" dirty="0">
                <a:solidFill>
                  <a:schemeClr val="tx1"/>
                </a:solidFill>
              </a:rPr>
              <a:t>Searching </a:t>
            </a:r>
            <a:r>
              <a:rPr sz="3200" b="0" spc="-45" dirty="0">
                <a:solidFill>
                  <a:schemeClr val="tx1"/>
                </a:solidFill>
              </a:rPr>
              <a:t>for </a:t>
            </a:r>
            <a:r>
              <a:rPr sz="3200" b="0" spc="-80" dirty="0">
                <a:solidFill>
                  <a:schemeClr val="tx1"/>
                </a:solidFill>
              </a:rPr>
              <a:t>(matching)</a:t>
            </a:r>
            <a:r>
              <a:rPr sz="3200" b="0" spc="-720" dirty="0">
                <a:solidFill>
                  <a:schemeClr val="tx1"/>
                </a:solidFill>
              </a:rPr>
              <a:t> </a:t>
            </a:r>
            <a:r>
              <a:rPr lang="de-DE" sz="3200" b="0" spc="-720" dirty="0">
                <a:solidFill>
                  <a:schemeClr val="tx1"/>
                </a:solidFill>
              </a:rPr>
              <a:t> </a:t>
            </a:r>
            <a:r>
              <a:rPr sz="3200" b="0" spc="-120" dirty="0">
                <a:solidFill>
                  <a:schemeClr val="tx1"/>
                </a:solidFill>
              </a:rPr>
              <a:t>graph </a:t>
            </a:r>
            <a:r>
              <a:rPr sz="3200" b="0" spc="-65" dirty="0">
                <a:solidFill>
                  <a:schemeClr val="tx1"/>
                </a:solidFill>
              </a:rPr>
              <a:t>patterns</a:t>
            </a:r>
            <a:endParaRPr sz="3200" b="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7664" y="1290463"/>
            <a:ext cx="5934660" cy="2498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956551" y="8115300"/>
            <a:ext cx="1008063" cy="154529"/>
          </a:xfrm>
          <a:prstGeom prst="rect">
            <a:avLst/>
          </a:prstGeom>
        </p:spPr>
        <p:txBody>
          <a:bodyPr vert="horz" wrap="square" lIns="0" tIns="63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5400">
              <a:spcBef>
                <a:spcPts val="5"/>
              </a:spcBef>
            </a:pPr>
            <a:fld id="{81D60167-4931-47E6-BA6A-407CBD079E47}" type="slidenum">
              <a:rPr dirty="0">
                <a:solidFill>
                  <a:srgbClr val="A5A5A5"/>
                </a:solidFill>
              </a:rPr>
              <a:pPr marL="25400">
                <a:spcBef>
                  <a:spcPts val="5"/>
                </a:spcBef>
              </a:pPr>
              <a:t>8</a:t>
            </a:fld>
            <a:endParaRPr dirty="0">
              <a:solidFill>
                <a:srgbClr val="A5A5A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88F8B-5AFA-C74D-9FC9-C2BF2B79064C}"/>
              </a:ext>
            </a:extLst>
          </p:cNvPr>
          <p:cNvSpPr txBox="1"/>
          <p:nvPr/>
        </p:nvSpPr>
        <p:spPr>
          <a:xfrm>
            <a:off x="243068" y="3573016"/>
            <a:ext cx="43467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28FF"/>
                </a:solidFill>
              </a:rPr>
              <a:t>()</a:t>
            </a:r>
            <a:r>
              <a:rPr lang="en-US" sz="1600" dirty="0"/>
              <a:t> or </a:t>
            </a:r>
            <a:r>
              <a:rPr lang="en-US" sz="1600" dirty="0">
                <a:solidFill>
                  <a:srgbClr val="0428FF"/>
                </a:solidFill>
              </a:rPr>
              <a:t>(n)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Surround with parentheses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Use an alias n to refer to our node later in the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28FF"/>
                </a:solidFill>
              </a:rPr>
              <a:t>(</a:t>
            </a:r>
            <a:r>
              <a:rPr lang="en-US" sz="1600" dirty="0" err="1">
                <a:solidFill>
                  <a:srgbClr val="0428FF"/>
                </a:solidFill>
              </a:rPr>
              <a:t>n:Label</a:t>
            </a:r>
            <a:r>
              <a:rPr lang="en-US" sz="1600" dirty="0">
                <a:solidFill>
                  <a:srgbClr val="0428FF"/>
                </a:solidFill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Specify a Label starting with a colon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Used to group nodes by roles or types (similar to tags)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28FF"/>
                </a:solidFill>
              </a:rPr>
              <a:t>(</a:t>
            </a:r>
            <a:r>
              <a:rPr lang="en-US" sz="1600" dirty="0" err="1">
                <a:solidFill>
                  <a:srgbClr val="0428FF"/>
                </a:solidFill>
              </a:rPr>
              <a:t>n:Label</a:t>
            </a:r>
            <a:r>
              <a:rPr lang="en-US" sz="1600" dirty="0">
                <a:solidFill>
                  <a:srgbClr val="0428FF"/>
                </a:solidFill>
              </a:rPr>
              <a:t>	{prop:	‘value’})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Nodes can have properties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CB1B7-6989-A54C-8C76-2786E3747CD6}"/>
              </a:ext>
            </a:extLst>
          </p:cNvPr>
          <p:cNvSpPr/>
          <p:nvPr/>
        </p:nvSpPr>
        <p:spPr>
          <a:xfrm>
            <a:off x="4514994" y="3898683"/>
            <a:ext cx="44496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b="1" dirty="0"/>
              <a:t>Edges/Relationships: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solidFill>
                  <a:srgbClr val="0428FF"/>
                </a:solidFill>
              </a:rPr>
              <a:t>--&gt;</a:t>
            </a:r>
            <a:r>
              <a:rPr lang="en-DE" dirty="0"/>
              <a:t> </a:t>
            </a:r>
            <a:r>
              <a:rPr lang="en-DE" sz="1600" dirty="0"/>
              <a:t>or </a:t>
            </a:r>
            <a:r>
              <a:rPr lang="en-DE" sz="1600" dirty="0">
                <a:solidFill>
                  <a:srgbClr val="0428FF"/>
                </a:solidFill>
              </a:rPr>
              <a:t>-[r:TYPE]-&gt;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DE" sz="1600" dirty="0"/>
              <a:t>Wrapped in hyphens and square brackets 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DE" sz="1600" dirty="0"/>
              <a:t>A relationship type starts with a colon </a:t>
            </a:r>
            <a:r>
              <a:rPr lang="en-DE" sz="1600" dirty="0">
                <a:solidFill>
                  <a:srgbClr val="0428FF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rgbClr val="0428FF"/>
                </a:solidFill>
              </a:rPr>
              <a:t>&lt;&gt;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DE" sz="1600" dirty="0"/>
              <a:t>Specify the direction of the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600" dirty="0">
                <a:solidFill>
                  <a:srgbClr val="0428FF"/>
                </a:solidFill>
              </a:rPr>
              <a:t>-[:KNOWS	{since:	2010}]-&gt;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DE" sz="1600" dirty="0"/>
              <a:t>Relationships can have properties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FCCD7B-F89C-7E49-A8EF-7636D7599480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27F569C-13EE-2946-9C9A-A6DC98651371}"/>
              </a:ext>
            </a:extLst>
          </p:cNvPr>
          <p:cNvSpPr txBox="1">
            <a:spLocks/>
          </p:cNvSpPr>
          <p:nvPr/>
        </p:nvSpPr>
        <p:spPr>
          <a:xfrm>
            <a:off x="7956550" y="6400800"/>
            <a:ext cx="1008063" cy="1968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DEE69125-2828-451A-A2E5-E6C96C2344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6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544" y="1268760"/>
            <a:ext cx="8208912" cy="3187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420"/>
              </a:spcBef>
            </a:pPr>
            <a:r>
              <a:rPr lang="en-US" sz="2000" spc="-135" dirty="0">
                <a:latin typeface="+mn-lt"/>
                <a:cs typeface="Arial"/>
              </a:rPr>
              <a:t>Used </a:t>
            </a:r>
            <a:r>
              <a:rPr lang="en-US" sz="2000" spc="55" dirty="0">
                <a:latin typeface="+mn-lt"/>
                <a:cs typeface="Arial"/>
              </a:rPr>
              <a:t>to </a:t>
            </a:r>
            <a:r>
              <a:rPr lang="en-US" sz="2000" spc="-45" dirty="0">
                <a:latin typeface="+mn-lt"/>
                <a:cs typeface="Arial"/>
              </a:rPr>
              <a:t>query </a:t>
            </a:r>
            <a:r>
              <a:rPr lang="en-US" sz="2000" spc="-495" dirty="0">
                <a:latin typeface="+mn-lt"/>
                <a:cs typeface="Arial"/>
              </a:rPr>
              <a:t>  </a:t>
            </a:r>
            <a:r>
              <a:rPr lang="en-US" sz="2000" spc="-30" dirty="0">
                <a:latin typeface="+mn-lt"/>
                <a:cs typeface="Arial"/>
              </a:rPr>
              <a:t>data</a:t>
            </a:r>
            <a:endParaRPr lang="en-US" sz="2000" dirty="0">
              <a:latin typeface="+mn-lt"/>
              <a:cs typeface="Arial"/>
            </a:endParaRPr>
          </a:p>
          <a:p>
            <a:pPr marL="12700">
              <a:spcBef>
                <a:spcPts val="1320"/>
              </a:spcBef>
              <a:tabLst>
                <a:tab pos="1516380" algn="l"/>
                <a:tab pos="2686050" algn="l"/>
              </a:tabLst>
            </a:pPr>
            <a:r>
              <a:rPr lang="en-US" sz="2000" spc="229" dirty="0">
                <a:solidFill>
                  <a:srgbClr val="0000FF"/>
                </a:solidFill>
                <a:latin typeface="+mn-lt"/>
                <a:cs typeface="Arial"/>
              </a:rPr>
              <a:t>(</a:t>
            </a:r>
            <a:r>
              <a:rPr lang="en-US" sz="2000" spc="229" dirty="0" err="1">
                <a:solidFill>
                  <a:srgbClr val="0000FF"/>
                </a:solidFill>
                <a:latin typeface="+mn-lt"/>
                <a:cs typeface="Arial"/>
              </a:rPr>
              <a:t>n:Label</a:t>
            </a:r>
            <a:r>
              <a:rPr lang="en-US" sz="2000" spc="229" dirty="0">
                <a:solidFill>
                  <a:srgbClr val="0000FF"/>
                </a:solidFill>
                <a:latin typeface="+mn-lt"/>
                <a:cs typeface="Arial"/>
              </a:rPr>
              <a:t>	</a:t>
            </a:r>
            <a:r>
              <a:rPr lang="en-US" sz="2000" spc="270" dirty="0">
                <a:solidFill>
                  <a:srgbClr val="0000FF"/>
                </a:solidFill>
                <a:latin typeface="+mn-lt"/>
                <a:cs typeface="Arial"/>
              </a:rPr>
              <a:t>{prop:	</a:t>
            </a:r>
            <a:r>
              <a:rPr lang="en-US" sz="2000" spc="245" dirty="0">
                <a:solidFill>
                  <a:srgbClr val="0000FF"/>
                </a:solidFill>
                <a:latin typeface="+mn-lt"/>
                <a:cs typeface="Arial"/>
              </a:rPr>
              <a:t>‘value’})-[:TYPE]-&gt;(</a:t>
            </a:r>
            <a:r>
              <a:rPr lang="en-US" sz="2000" spc="245" dirty="0" err="1">
                <a:solidFill>
                  <a:srgbClr val="0000FF"/>
                </a:solidFill>
                <a:latin typeface="+mn-lt"/>
                <a:cs typeface="Arial"/>
              </a:rPr>
              <a:t>m:Label</a:t>
            </a:r>
            <a:r>
              <a:rPr lang="en-US" sz="2000" spc="245" dirty="0">
                <a:solidFill>
                  <a:srgbClr val="0000FF"/>
                </a:solidFill>
                <a:latin typeface="+mn-lt"/>
                <a:cs typeface="Arial"/>
              </a:rPr>
              <a:t>)</a:t>
            </a:r>
            <a:endParaRPr lang="en-US" sz="2000" dirty="0">
              <a:latin typeface="+mn-lt"/>
              <a:cs typeface="Arial"/>
            </a:endParaRPr>
          </a:p>
          <a:p>
            <a:pPr marL="12700" marR="1334135">
              <a:lnSpc>
                <a:spcPct val="146700"/>
              </a:lnSpc>
              <a:spcBef>
                <a:spcPts val="100"/>
              </a:spcBef>
            </a:pPr>
            <a:endParaRPr lang="de-DE" sz="2000" spc="-65" dirty="0">
              <a:solidFill>
                <a:srgbClr val="595959"/>
              </a:solidFill>
              <a:latin typeface="+mn-lt"/>
              <a:cs typeface="Arial"/>
            </a:endParaRPr>
          </a:p>
          <a:p>
            <a:pPr marL="12700" marR="1334135">
              <a:lnSpc>
                <a:spcPct val="146700"/>
              </a:lnSpc>
              <a:spcBef>
                <a:spcPts val="100"/>
              </a:spcBef>
            </a:pPr>
            <a:r>
              <a:rPr sz="2000" spc="-65" dirty="0">
                <a:solidFill>
                  <a:srgbClr val="595959"/>
                </a:solidFill>
                <a:latin typeface="+mn-lt"/>
                <a:cs typeface="Arial"/>
              </a:rPr>
              <a:t>Find</a:t>
            </a:r>
            <a:r>
              <a:rPr sz="2000" spc="-204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85" dirty="0">
                <a:solidFill>
                  <a:srgbClr val="595959"/>
                </a:solidFill>
                <a:latin typeface="+mn-lt"/>
                <a:cs typeface="Arial"/>
              </a:rPr>
              <a:t>Alice</a:t>
            </a:r>
            <a:r>
              <a:rPr sz="2000" spc="-204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25" dirty="0">
                <a:solidFill>
                  <a:srgbClr val="595959"/>
                </a:solidFill>
                <a:latin typeface="+mn-lt"/>
                <a:cs typeface="Arial"/>
              </a:rPr>
              <a:t>who</a:t>
            </a:r>
            <a:r>
              <a:rPr sz="2000" spc="-204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55" dirty="0">
                <a:solidFill>
                  <a:srgbClr val="595959"/>
                </a:solidFill>
                <a:latin typeface="+mn-lt"/>
                <a:cs typeface="Arial"/>
              </a:rPr>
              <a:t>knows</a:t>
            </a:r>
            <a:r>
              <a:rPr sz="2000" spc="-204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80" dirty="0">
                <a:solidFill>
                  <a:srgbClr val="595959"/>
                </a:solidFill>
                <a:latin typeface="+mn-lt"/>
                <a:cs typeface="Arial"/>
              </a:rPr>
              <a:t>Bob  </a:t>
            </a:r>
            <a:r>
              <a:rPr sz="2000" spc="-30" dirty="0">
                <a:solidFill>
                  <a:srgbClr val="595959"/>
                </a:solidFill>
                <a:latin typeface="+mn-lt"/>
                <a:cs typeface="Arial"/>
              </a:rPr>
              <a:t>In </a:t>
            </a:r>
            <a:r>
              <a:rPr sz="2000" spc="-10" dirty="0">
                <a:solidFill>
                  <a:srgbClr val="595959"/>
                </a:solidFill>
                <a:latin typeface="+mn-lt"/>
                <a:cs typeface="Arial"/>
              </a:rPr>
              <a:t>other</a:t>
            </a:r>
            <a:r>
              <a:rPr sz="2000" spc="-355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50" dirty="0">
                <a:solidFill>
                  <a:srgbClr val="595959"/>
                </a:solidFill>
                <a:latin typeface="+mn-lt"/>
                <a:cs typeface="Arial"/>
              </a:rPr>
              <a:t>words:</a:t>
            </a:r>
            <a:endParaRPr sz="2000" dirty="0">
              <a:latin typeface="+mn-lt"/>
              <a:cs typeface="Arial"/>
            </a:endParaRPr>
          </a:p>
          <a:p>
            <a:pPr marL="469900">
              <a:spcBef>
                <a:spcPts val="1360"/>
              </a:spcBef>
              <a:tabLst>
                <a:tab pos="3622675" algn="l"/>
              </a:tabLst>
            </a:pPr>
            <a:r>
              <a:rPr sz="2000" spc="10" dirty="0">
                <a:solidFill>
                  <a:srgbClr val="595959"/>
                </a:solidFill>
                <a:latin typeface="+mn-lt"/>
                <a:cs typeface="Arial"/>
              </a:rPr>
              <a:t>find</a:t>
            </a:r>
            <a:r>
              <a:rPr sz="2000" spc="-110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40" dirty="0">
                <a:solidFill>
                  <a:srgbClr val="0000FF"/>
                </a:solidFill>
                <a:latin typeface="+mn-lt"/>
                <a:cs typeface="Arial"/>
              </a:rPr>
              <a:t>Perso</a:t>
            </a:r>
            <a:r>
              <a:rPr sz="2000" spc="45" dirty="0">
                <a:solidFill>
                  <a:srgbClr val="0000FF"/>
                </a:solidFill>
                <a:latin typeface="+mn-lt"/>
                <a:cs typeface="Arial"/>
              </a:rPr>
              <a:t>n</a:t>
            </a:r>
            <a:r>
              <a:rPr sz="2000" spc="-105" dirty="0">
                <a:solidFill>
                  <a:srgbClr val="0000FF"/>
                </a:solidFill>
                <a:latin typeface="+mn-lt"/>
                <a:cs typeface="Arial"/>
              </a:rPr>
              <a:t> </a:t>
            </a:r>
            <a:r>
              <a:rPr sz="2000" spc="35" dirty="0">
                <a:solidFill>
                  <a:srgbClr val="595959"/>
                </a:solidFill>
                <a:latin typeface="+mn-lt"/>
                <a:cs typeface="Arial"/>
              </a:rPr>
              <a:t>with</a:t>
            </a:r>
            <a:r>
              <a:rPr sz="2000" spc="-165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+mn-lt"/>
                <a:cs typeface="Arial"/>
              </a:rPr>
              <a:t>the</a:t>
            </a:r>
            <a:r>
              <a:rPr sz="2000" spc="-40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170" dirty="0">
                <a:solidFill>
                  <a:srgbClr val="0000FF"/>
                </a:solidFill>
                <a:latin typeface="+mn-lt"/>
                <a:cs typeface="Arial"/>
              </a:rPr>
              <a:t>nam</a:t>
            </a:r>
            <a:r>
              <a:rPr sz="2000" spc="-145" dirty="0">
                <a:solidFill>
                  <a:srgbClr val="0000FF"/>
                </a:solidFill>
                <a:latin typeface="+mn-lt"/>
                <a:cs typeface="Arial"/>
              </a:rPr>
              <a:t>e</a:t>
            </a:r>
            <a:r>
              <a:rPr sz="2000" dirty="0">
                <a:solidFill>
                  <a:srgbClr val="0000FF"/>
                </a:solidFill>
                <a:latin typeface="+mn-lt"/>
                <a:cs typeface="Arial"/>
              </a:rPr>
              <a:t>	</a:t>
            </a:r>
            <a:r>
              <a:rPr sz="2000" spc="365" dirty="0">
                <a:solidFill>
                  <a:srgbClr val="0000FF"/>
                </a:solidFill>
                <a:latin typeface="+mn-lt"/>
                <a:cs typeface="Arial"/>
              </a:rPr>
              <a:t>‘Alice’</a:t>
            </a:r>
            <a:endParaRPr sz="2000" dirty="0">
              <a:latin typeface="+mn-lt"/>
              <a:cs typeface="Arial"/>
            </a:endParaRPr>
          </a:p>
          <a:p>
            <a:pPr marL="469900">
              <a:spcBef>
                <a:spcPts val="1380"/>
              </a:spcBef>
            </a:pPr>
            <a:r>
              <a:rPr sz="2000" spc="-25" dirty="0">
                <a:solidFill>
                  <a:srgbClr val="595959"/>
                </a:solidFill>
                <a:latin typeface="+mn-lt"/>
                <a:cs typeface="Arial"/>
              </a:rPr>
              <a:t>who</a:t>
            </a:r>
            <a:r>
              <a:rPr sz="2000" spc="-114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dirty="0">
                <a:solidFill>
                  <a:srgbClr val="0000FF"/>
                </a:solidFill>
                <a:latin typeface="+mn-lt"/>
                <a:cs typeface="Arial"/>
              </a:rPr>
              <a:t>KNOWS</a:t>
            </a:r>
            <a:endParaRPr sz="2000" dirty="0">
              <a:latin typeface="+mn-lt"/>
              <a:cs typeface="Arial"/>
            </a:endParaRPr>
          </a:p>
          <a:p>
            <a:pPr marL="469900">
              <a:spcBef>
                <a:spcPts val="1380"/>
              </a:spcBef>
              <a:tabLst>
                <a:tab pos="3310890" algn="l"/>
              </a:tabLst>
            </a:pPr>
            <a:r>
              <a:rPr sz="2000" spc="-110" dirty="0">
                <a:solidFill>
                  <a:srgbClr val="595959"/>
                </a:solidFill>
                <a:latin typeface="+mn-lt"/>
                <a:cs typeface="Arial"/>
              </a:rPr>
              <a:t>a </a:t>
            </a:r>
            <a:r>
              <a:rPr sz="2000" spc="40" dirty="0">
                <a:solidFill>
                  <a:srgbClr val="0000FF"/>
                </a:solidFill>
                <a:latin typeface="+mn-lt"/>
                <a:cs typeface="Arial"/>
              </a:rPr>
              <a:t>Person </a:t>
            </a:r>
            <a:r>
              <a:rPr sz="2000" spc="35" dirty="0">
                <a:solidFill>
                  <a:srgbClr val="595959"/>
                </a:solidFill>
                <a:latin typeface="+mn-lt"/>
                <a:cs typeface="Arial"/>
              </a:rPr>
              <a:t>with</a:t>
            </a:r>
            <a:r>
              <a:rPr sz="2000" spc="-300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+mn-lt"/>
                <a:cs typeface="Arial"/>
              </a:rPr>
              <a:t>the</a:t>
            </a:r>
            <a:r>
              <a:rPr sz="2000" spc="-105" dirty="0">
                <a:solidFill>
                  <a:srgbClr val="595959"/>
                </a:solidFill>
                <a:latin typeface="+mn-lt"/>
                <a:cs typeface="Arial"/>
              </a:rPr>
              <a:t> </a:t>
            </a:r>
            <a:r>
              <a:rPr sz="2000" spc="-165" dirty="0">
                <a:solidFill>
                  <a:srgbClr val="0000FF"/>
                </a:solidFill>
                <a:latin typeface="+mn-lt"/>
                <a:cs typeface="Arial"/>
              </a:rPr>
              <a:t>name	</a:t>
            </a:r>
            <a:r>
              <a:rPr sz="2000" spc="215" dirty="0">
                <a:solidFill>
                  <a:srgbClr val="0000FF"/>
                </a:solidFill>
                <a:latin typeface="+mn-lt"/>
                <a:cs typeface="Arial"/>
              </a:rPr>
              <a:t>‘Bob’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625" y="5167128"/>
            <a:ext cx="820783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95" dirty="0">
                <a:solidFill>
                  <a:srgbClr val="0000FF"/>
                </a:solidFill>
                <a:latin typeface="+mn-lt"/>
                <a:cs typeface="Arial"/>
              </a:rPr>
              <a:t>(p1:Person </a:t>
            </a:r>
            <a:r>
              <a:rPr sz="2000" spc="45" dirty="0">
                <a:solidFill>
                  <a:srgbClr val="0000FF"/>
                </a:solidFill>
                <a:latin typeface="+mn-lt"/>
                <a:cs typeface="Arial"/>
              </a:rPr>
              <a:t>{name: </a:t>
            </a:r>
            <a:r>
              <a:rPr sz="2000" spc="130" dirty="0">
                <a:solidFill>
                  <a:srgbClr val="0000FF"/>
                </a:solidFill>
                <a:latin typeface="+mn-lt"/>
                <a:cs typeface="Arial"/>
              </a:rPr>
              <a:t>‘Alice’})-[:KNOWS]-&gt;(p2:Person </a:t>
            </a:r>
            <a:r>
              <a:rPr sz="2000" spc="45" dirty="0">
                <a:solidFill>
                  <a:srgbClr val="0000FF"/>
                </a:solidFill>
                <a:latin typeface="+mn-lt"/>
                <a:cs typeface="Arial"/>
              </a:rPr>
              <a:t>{name:</a:t>
            </a:r>
            <a:r>
              <a:rPr sz="2000" dirty="0">
                <a:solidFill>
                  <a:srgbClr val="0000FF"/>
                </a:solidFill>
                <a:latin typeface="+mn-lt"/>
                <a:cs typeface="Arial"/>
              </a:rPr>
              <a:t> </a:t>
            </a:r>
            <a:r>
              <a:rPr sz="2000" spc="225" dirty="0">
                <a:solidFill>
                  <a:srgbClr val="0000FF"/>
                </a:solidFill>
                <a:latin typeface="+mn-lt"/>
                <a:cs typeface="Arial"/>
              </a:rPr>
              <a:t>‘Bob’})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536" y="260648"/>
            <a:ext cx="2678430" cy="505267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30" dirty="0"/>
              <a:t>Cypher:</a:t>
            </a:r>
            <a:r>
              <a:rPr spc="-265" dirty="0"/>
              <a:t> </a:t>
            </a:r>
            <a:r>
              <a:rPr spc="-55" dirty="0"/>
              <a:t>patterns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CFF3-D11C-8B48-A5C5-CDB2F2B1B1C8}"/>
              </a:ext>
            </a:extLst>
          </p:cNvPr>
          <p:cNvSpPr/>
          <p:nvPr/>
        </p:nvSpPr>
        <p:spPr>
          <a:xfrm>
            <a:off x="2807634" y="6619124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chemeClr val="bg1"/>
                </a:solidFill>
              </a:rPr>
              <a:t>Graph databases  and graph querying, </a:t>
            </a:r>
            <a:r>
              <a:rPr lang="en-US" sz="1200" spc="-55" dirty="0">
                <a:solidFill>
                  <a:schemeClr val="bg1"/>
                </a:solidFill>
                <a:cs typeface="Arial"/>
              </a:rPr>
              <a:t>Petra</a:t>
            </a:r>
            <a:r>
              <a:rPr lang="en-US" sz="1200" spc="-22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1200" spc="-65" dirty="0">
                <a:solidFill>
                  <a:schemeClr val="bg1"/>
                </a:solidFill>
                <a:cs typeface="Arial"/>
              </a:rPr>
              <a:t>Selmer</a:t>
            </a:r>
            <a:endParaRPr lang="en-DE" sz="1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66DB370-97E9-7949-90A1-4C90A47B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  <a:noFill/>
        </p:spPr>
        <p:txBody>
          <a:bodyPr/>
          <a:lstStyle/>
          <a:p>
            <a:fld id="{DEE69125-2828-451A-A2E5-E6C96C23447F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31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0.8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0.5|2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9|3.7|1.5|2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0.9|0.7|8.8|2.1|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7|0.5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4700</Words>
  <Application>Microsoft Macintosh PowerPoint</Application>
  <PresentationFormat>On-screen Show (4:3)</PresentationFormat>
  <Paragraphs>857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Courier New</vt:lpstr>
      <vt:lpstr>Myriad Pro</vt:lpstr>
      <vt:lpstr>Times New Roman</vt:lpstr>
      <vt:lpstr>Wingdings</vt:lpstr>
      <vt:lpstr>7_Standarddesign</vt:lpstr>
      <vt:lpstr>Non-Standard-Datenbanken  und Data Mining  Graphdatenbanken</vt:lpstr>
      <vt:lpstr>Acknowledgements for slides 2-36</vt:lpstr>
      <vt:lpstr>Property graph</vt:lpstr>
      <vt:lpstr>Relational vs. graph models</vt:lpstr>
      <vt:lpstr>Relationship-centric querying</vt:lpstr>
      <vt:lpstr>Data Integration</vt:lpstr>
      <vt:lpstr>Introducting Cypher</vt:lpstr>
      <vt:lpstr>Searching for (matching)  graph patterns</vt:lpstr>
      <vt:lpstr>Cypher: patterns</vt:lpstr>
      <vt:lpstr>DML: Creating and updating  data</vt:lpstr>
      <vt:lpstr>DQL: Reading data</vt:lpstr>
      <vt:lpstr>Cypher patterns</vt:lpstr>
      <vt:lpstr>Cypher patterns</vt:lpstr>
      <vt:lpstr>Cypher: linear composition and aggregation</vt:lpstr>
      <vt:lpstr>Example query: epidemic!</vt:lpstr>
      <vt:lpstr>Example query</vt:lpstr>
      <vt:lpstr>Example query</vt:lpstr>
      <vt:lpstr>Example query</vt:lpstr>
      <vt:lpstr>Example query</vt:lpstr>
      <vt:lpstr>Example query</vt:lpstr>
      <vt:lpstr>Example query results</vt:lpstr>
      <vt:lpstr>Other functionality</vt:lpstr>
      <vt:lpstr>Property graphs are  everywhere</vt:lpstr>
      <vt:lpstr>A new stand-alone / native query  language for graphs</vt:lpstr>
      <vt:lpstr>Example GQL  Query</vt:lpstr>
      <vt:lpstr>Complex path patterns</vt:lpstr>
      <vt:lpstr>Complex paths in the property graph data model</vt:lpstr>
      <vt:lpstr>Composition of Path Patterns</vt:lpstr>
      <vt:lpstr>Path Pattern: example</vt:lpstr>
      <vt:lpstr>Nested Path Patterns:  Example</vt:lpstr>
      <vt:lpstr>Cost function for cheapest path search</vt:lpstr>
      <vt:lpstr>PowerPoint Presentation</vt:lpstr>
      <vt:lpstr>Graph projection</vt:lpstr>
      <vt:lpstr>PowerPoint Presentation</vt:lpstr>
      <vt:lpstr>Queries are composable  procedures</vt:lpstr>
      <vt:lpstr>Implications</vt:lpstr>
      <vt:lpstr>Acknowledgements for slides 38-48</vt:lpstr>
      <vt:lpstr>Graph Search Queries</vt:lpstr>
      <vt:lpstr>Graph Search Queries</vt:lpstr>
      <vt:lpstr>Graph Search Queries</vt:lpstr>
      <vt:lpstr>Containment Query</vt:lpstr>
      <vt:lpstr>Similarity Query </vt:lpstr>
      <vt:lpstr>Similarity Query </vt:lpstr>
      <vt:lpstr>Similarity Query </vt:lpstr>
      <vt:lpstr>Graph Kernels </vt:lpstr>
      <vt:lpstr>Graph Pattern Mining</vt:lpstr>
      <vt:lpstr>Why Mine Graph Patterns?</vt:lpstr>
      <vt:lpstr>Why is Graph Mining Hard?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388</cp:revision>
  <cp:lastPrinted>2014-10-18T14:57:02Z</cp:lastPrinted>
  <dcterms:created xsi:type="dcterms:W3CDTF">2010-04-27T12:26:40Z</dcterms:created>
  <dcterms:modified xsi:type="dcterms:W3CDTF">2021-01-20T16:05:55Z</dcterms:modified>
</cp:coreProperties>
</file>