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45"/>
  </p:notesMasterIdLst>
  <p:handoutMasterIdLst>
    <p:handoutMasterId r:id="rId46"/>
  </p:handoutMasterIdLst>
  <p:sldIdLst>
    <p:sldId id="273" r:id="rId2"/>
    <p:sldId id="1016" r:id="rId3"/>
    <p:sldId id="259" r:id="rId4"/>
    <p:sldId id="288" r:id="rId5"/>
    <p:sldId id="289" r:id="rId6"/>
    <p:sldId id="265" r:id="rId7"/>
    <p:sldId id="293" r:id="rId8"/>
    <p:sldId id="294" r:id="rId9"/>
    <p:sldId id="266" r:id="rId10"/>
    <p:sldId id="301" r:id="rId11"/>
    <p:sldId id="269" r:id="rId12"/>
    <p:sldId id="302" r:id="rId13"/>
    <p:sldId id="305" r:id="rId14"/>
    <p:sldId id="270" r:id="rId15"/>
    <p:sldId id="306" r:id="rId16"/>
    <p:sldId id="308" r:id="rId17"/>
    <p:sldId id="309" r:id="rId18"/>
    <p:sldId id="310" r:id="rId19"/>
    <p:sldId id="312" r:id="rId20"/>
    <p:sldId id="313" r:id="rId21"/>
    <p:sldId id="314" r:id="rId22"/>
    <p:sldId id="315" r:id="rId23"/>
    <p:sldId id="316" r:id="rId24"/>
    <p:sldId id="317" r:id="rId25"/>
    <p:sldId id="319" r:id="rId26"/>
    <p:sldId id="320"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1017" r:id="rId43"/>
    <p:sldId id="338" r:id="rId4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B05FF"/>
    <a:srgbClr val="0428FF"/>
    <a:srgbClr val="009B47"/>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983"/>
    <p:restoredTop sz="96035"/>
  </p:normalViewPr>
  <p:slideViewPr>
    <p:cSldViewPr>
      <p:cViewPr varScale="1">
        <p:scale>
          <a:sx n="102" d="100"/>
          <a:sy n="102" d="100"/>
        </p:scale>
        <p:origin x="192"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27.01.21</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27.01.21</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4726" y="671768"/>
            <a:ext cx="8374549" cy="49244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1"/>
            <a:ext cx="640080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5112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001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33570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pic>
        <p:nvPicPr>
          <p:cNvPr id="1032" name="Bild 48" descr="Logo_Inst_InfSys_P309.pd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1701454"/>
            <a:ext cx="8496944" cy="2087586"/>
          </a:xfrm>
        </p:spPr>
        <p:txBody>
          <a:bodyPr/>
          <a:lstStyle/>
          <a:p>
            <a:pPr eaLnBrk="1" hangingPunct="1">
              <a:defRPr/>
            </a:pPr>
            <a:r>
              <a:rPr lang="de-DE" b="1" dirty="0">
                <a:cs typeface="+mj-cs"/>
              </a:rPr>
              <a:t>Non-Standard-Datenbanken </a:t>
            </a:r>
            <a:br>
              <a:rPr lang="de-DE" b="1" dirty="0">
                <a:cs typeface="+mj-cs"/>
              </a:rPr>
            </a:br>
            <a:r>
              <a:rPr lang="de-DE" b="1" dirty="0">
                <a:cs typeface="+mj-cs"/>
              </a:rPr>
              <a:t>und Data Mining</a:t>
            </a:r>
            <a:br>
              <a:rPr lang="de-DE" b="1" dirty="0">
                <a:cs typeface="+mj-cs"/>
              </a:rPr>
            </a:br>
            <a:br>
              <a:rPr lang="de-DE" b="1" dirty="0">
                <a:cs typeface="+mj-cs"/>
              </a:rPr>
            </a:br>
            <a:r>
              <a:rPr lang="en-US" sz="2800" dirty="0">
                <a:cs typeface="+mj-cs"/>
              </a:rPr>
              <a:t>Learned Index Structures</a:t>
            </a:r>
            <a:endParaRPr lang="en-US" dirty="0">
              <a:cs typeface="+mj-cs"/>
            </a:endParaRPr>
          </a:p>
        </p:txBody>
      </p:sp>
      <p:sp>
        <p:nvSpPr>
          <p:cNvPr id="3" name="Untertitel 2"/>
          <p:cNvSpPr>
            <a:spLocks noGrp="1"/>
          </p:cNvSpPr>
          <p:nvPr>
            <p:ph type="subTitle" idx="1"/>
          </p:nvPr>
        </p:nvSpPr>
        <p:spPr>
          <a:xfrm>
            <a:off x="1371600" y="4149726"/>
            <a:ext cx="6400800" cy="2087586"/>
          </a:xfrm>
        </p:spPr>
        <p:txBody>
          <a:bodyPr/>
          <a:lstStyle/>
          <a:p>
            <a:pPr eaLnBrk="1" hangingPunct="1">
              <a:defRPr/>
            </a:pPr>
            <a:r>
              <a:rPr lang="de-DE" dirty="0">
                <a:cs typeface="+mn-cs"/>
              </a:rPr>
              <a:t>Prof. Dr. Ralf Möller</a:t>
            </a:r>
          </a:p>
          <a:p>
            <a:pPr eaLnBrk="1" hangingPunct="1">
              <a:defRPr/>
            </a:pPr>
            <a:r>
              <a:rPr lang="de-DE" dirty="0">
                <a:cs typeface="+mn-cs"/>
              </a:rPr>
              <a:t>Universität zu Lübeck</a:t>
            </a:r>
          </a:p>
          <a:p>
            <a:pPr eaLnBrk="1" hangingPunct="1">
              <a:defRPr/>
            </a:pPr>
            <a:r>
              <a:rPr lang="de-DE" dirty="0">
                <a:cs typeface="+mn-cs"/>
              </a:rPr>
              <a:t>Institut für Informationssysteme</a:t>
            </a:r>
          </a:p>
        </p:txBody>
      </p:sp>
      <p:sp>
        <p:nvSpPr>
          <p:cNvPr id="4" name="TextBox 3">
            <a:extLst>
              <a:ext uri="{FF2B5EF4-FFF2-40B4-BE49-F238E27FC236}">
                <a16:creationId xmlns:a16="http://schemas.microsoft.com/office/drawing/2014/main" id="{6031DFF5-9A24-9841-915B-5EADFE851237}"/>
              </a:ext>
            </a:extLst>
          </p:cNvPr>
          <p:cNvSpPr txBox="1"/>
          <p:nvPr/>
        </p:nvSpPr>
        <p:spPr>
          <a:xfrm>
            <a:off x="482885" y="801384"/>
            <a:ext cx="184731" cy="369332"/>
          </a:xfrm>
          <a:prstGeom prst="rect">
            <a:avLst/>
          </a:prstGeom>
          <a:noFill/>
        </p:spPr>
        <p:txBody>
          <a:bodyPr wrap="none" rtlCol="0">
            <a:spAutoFit/>
          </a:bodyPr>
          <a:lstStyle/>
          <a:p>
            <a:endParaRPr lang="en-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981" y="4470565"/>
            <a:ext cx="379511" cy="3571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86626" y="1199852"/>
            <a:ext cx="8298815" cy="4029436"/>
          </a:xfrm>
          <a:prstGeom prst="rect">
            <a:avLst/>
          </a:prstGeom>
        </p:spPr>
        <p:txBody>
          <a:bodyPr vert="horz" wrap="square" lIns="0" tIns="142240" rIns="0" bIns="0" rtlCol="0">
            <a:spAutoFit/>
          </a:bodyPr>
          <a:lstStyle/>
          <a:p>
            <a:pPr marL="57150">
              <a:spcBef>
                <a:spcPts val="1120"/>
              </a:spcBef>
              <a:tabLst>
                <a:tab pos="469265" algn="l"/>
                <a:tab pos="469900" algn="l"/>
              </a:tabLst>
            </a:pPr>
            <a:r>
              <a:rPr sz="2400" spc="-5" dirty="0">
                <a:latin typeface="+mn-lt"/>
                <a:cs typeface="Arial"/>
              </a:rPr>
              <a:t>Improve last-mile</a:t>
            </a:r>
            <a:r>
              <a:rPr sz="2400" spc="-15" dirty="0">
                <a:latin typeface="+mn-lt"/>
                <a:cs typeface="Arial"/>
              </a:rPr>
              <a:t> </a:t>
            </a:r>
            <a:r>
              <a:rPr sz="2400" spc="-25" dirty="0">
                <a:latin typeface="+mn-lt"/>
                <a:cs typeface="Arial"/>
              </a:rPr>
              <a:t>accuracy</a:t>
            </a:r>
            <a:endParaRPr sz="2400" dirty="0">
              <a:latin typeface="+mn-lt"/>
              <a:cs typeface="Arial"/>
            </a:endParaRPr>
          </a:p>
          <a:p>
            <a:pPr marL="400050" marR="542925" indent="-342900">
              <a:lnSpc>
                <a:spcPts val="2850"/>
              </a:lnSpc>
              <a:spcBef>
                <a:spcPts val="1140"/>
              </a:spcBef>
              <a:buFont typeface="Arial" panose="020B0604020202020204" pitchFamily="34" charset="0"/>
              <a:buChar char="•"/>
              <a:tabLst>
                <a:tab pos="926465" algn="l"/>
                <a:tab pos="927100" algn="l"/>
              </a:tabLst>
            </a:pPr>
            <a:r>
              <a:rPr sz="2400" spc="-5" dirty="0">
                <a:latin typeface="+mn-lt"/>
                <a:cs typeface="Arial"/>
              </a:rPr>
              <a:t>Reducing </a:t>
            </a:r>
            <a:r>
              <a:rPr sz="2400" dirty="0">
                <a:latin typeface="+mn-lt"/>
                <a:cs typeface="Arial"/>
              </a:rPr>
              <a:t>min/max </a:t>
            </a:r>
            <a:r>
              <a:rPr sz="2400" spc="-5" dirty="0">
                <a:latin typeface="+mn-lt"/>
                <a:cs typeface="Arial"/>
              </a:rPr>
              <a:t>error to 100 from 100M </a:t>
            </a:r>
            <a:r>
              <a:rPr sz="2400" dirty="0">
                <a:latin typeface="+mn-lt"/>
                <a:cs typeface="Arial"/>
              </a:rPr>
              <a:t>records </a:t>
            </a:r>
            <a:r>
              <a:rPr sz="2400" spc="-5" dirty="0">
                <a:latin typeface="+mn-lt"/>
                <a:cs typeface="Arial"/>
              </a:rPr>
              <a:t>using </a:t>
            </a:r>
            <a:r>
              <a:rPr sz="2400" dirty="0">
                <a:latin typeface="+mn-lt"/>
                <a:cs typeface="Arial"/>
              </a:rPr>
              <a:t>a single model </a:t>
            </a:r>
            <a:r>
              <a:rPr sz="2400" spc="-5" dirty="0">
                <a:latin typeface="+mn-lt"/>
                <a:cs typeface="Arial"/>
              </a:rPr>
              <a:t>is </a:t>
            </a:r>
            <a:r>
              <a:rPr sz="2400" dirty="0">
                <a:latin typeface="+mn-lt"/>
                <a:cs typeface="Arial"/>
              </a:rPr>
              <a:t>very</a:t>
            </a:r>
            <a:r>
              <a:rPr sz="2400" spc="-40" dirty="0">
                <a:latin typeface="+mn-lt"/>
                <a:cs typeface="Arial"/>
              </a:rPr>
              <a:t> </a:t>
            </a:r>
            <a:r>
              <a:rPr sz="2400" spc="-5" dirty="0">
                <a:latin typeface="+mn-lt"/>
                <a:cs typeface="Arial"/>
              </a:rPr>
              <a:t>hard</a:t>
            </a:r>
            <a:endParaRPr sz="2400" dirty="0">
              <a:latin typeface="+mn-lt"/>
              <a:cs typeface="Arial"/>
            </a:endParaRPr>
          </a:p>
          <a:p>
            <a:pPr marL="400050" marR="5080" indent="-342900">
              <a:lnSpc>
                <a:spcPts val="2850"/>
              </a:lnSpc>
              <a:spcBef>
                <a:spcPts val="1050"/>
              </a:spcBef>
              <a:buFont typeface="Arial" panose="020B0604020202020204" pitchFamily="34" charset="0"/>
              <a:buChar char="•"/>
              <a:tabLst>
                <a:tab pos="926465" algn="l"/>
                <a:tab pos="927100" algn="l"/>
              </a:tabLst>
            </a:pPr>
            <a:r>
              <a:rPr sz="2400" spc="-5" dirty="0">
                <a:latin typeface="+mn-lt"/>
                <a:cs typeface="Arial"/>
              </a:rPr>
              <a:t>Reducing the error to 10k from 100M is </a:t>
            </a:r>
            <a:r>
              <a:rPr sz="2400" dirty="0">
                <a:latin typeface="+mn-lt"/>
                <a:cs typeface="Arial"/>
              </a:rPr>
              <a:t>much </a:t>
            </a:r>
            <a:r>
              <a:rPr sz="2400" spc="-5" dirty="0">
                <a:latin typeface="+mn-lt"/>
                <a:cs typeface="Arial"/>
              </a:rPr>
              <a:t>easier to  achieve even with </a:t>
            </a:r>
            <a:r>
              <a:rPr sz="2400" dirty="0">
                <a:latin typeface="+mn-lt"/>
                <a:cs typeface="Arial"/>
              </a:rPr>
              <a:t>simple</a:t>
            </a:r>
            <a:r>
              <a:rPr sz="2400" spc="-15" dirty="0">
                <a:latin typeface="+mn-lt"/>
                <a:cs typeface="Arial"/>
              </a:rPr>
              <a:t> </a:t>
            </a:r>
            <a:r>
              <a:rPr sz="2400" dirty="0">
                <a:latin typeface="+mn-lt"/>
                <a:cs typeface="Arial"/>
              </a:rPr>
              <a:t>models</a:t>
            </a:r>
          </a:p>
          <a:p>
            <a:pPr marL="400050" marR="360680" indent="-342900">
              <a:lnSpc>
                <a:spcPts val="2850"/>
              </a:lnSpc>
              <a:spcBef>
                <a:spcPts val="1050"/>
              </a:spcBef>
              <a:buFont typeface="Arial" panose="020B0604020202020204" pitchFamily="34" charset="0"/>
              <a:buChar char="•"/>
              <a:tabLst>
                <a:tab pos="926465" algn="l"/>
                <a:tab pos="927100" algn="l"/>
              </a:tabLst>
            </a:pPr>
            <a:r>
              <a:rPr sz="2400" spc="-5" dirty="0">
                <a:latin typeface="+mn-lt"/>
                <a:cs typeface="Arial"/>
              </a:rPr>
              <a:t>Reducing the error from 10k to 100 is </a:t>
            </a:r>
            <a:r>
              <a:rPr sz="2400" dirty="0">
                <a:latin typeface="+mn-lt"/>
                <a:cs typeface="Arial"/>
              </a:rPr>
              <a:t>simpler </a:t>
            </a:r>
            <a:r>
              <a:rPr sz="2400" spc="-5" dirty="0">
                <a:latin typeface="+mn-lt"/>
                <a:cs typeface="Arial"/>
              </a:rPr>
              <a:t>as the  </a:t>
            </a:r>
            <a:r>
              <a:rPr sz="2400" dirty="0">
                <a:latin typeface="+mn-lt"/>
                <a:cs typeface="Arial"/>
              </a:rPr>
              <a:t>model can </a:t>
            </a:r>
            <a:r>
              <a:rPr sz="2400" spc="-5" dirty="0">
                <a:latin typeface="+mn-lt"/>
                <a:cs typeface="Arial"/>
              </a:rPr>
              <a:t>focus only on </a:t>
            </a:r>
            <a:r>
              <a:rPr sz="2400" dirty="0">
                <a:latin typeface="+mn-lt"/>
                <a:cs typeface="Arial"/>
              </a:rPr>
              <a:t>a subset </a:t>
            </a:r>
            <a:r>
              <a:rPr sz="2400" spc="-5" dirty="0">
                <a:latin typeface="+mn-lt"/>
                <a:cs typeface="Arial"/>
              </a:rPr>
              <a:t>of the</a:t>
            </a:r>
            <a:r>
              <a:rPr sz="2400" spc="-70" dirty="0">
                <a:latin typeface="+mn-lt"/>
                <a:cs typeface="Arial"/>
              </a:rPr>
              <a:t> </a:t>
            </a:r>
            <a:r>
              <a:rPr sz="2400" spc="-5" dirty="0">
                <a:latin typeface="+mn-lt"/>
                <a:cs typeface="Arial"/>
              </a:rPr>
              <a:t>data</a:t>
            </a:r>
            <a:endParaRPr sz="2400" dirty="0">
              <a:latin typeface="+mn-lt"/>
              <a:cs typeface="Arial"/>
            </a:endParaRPr>
          </a:p>
          <a:p>
            <a:pPr marL="407988" marR="916940" indent="-398463">
              <a:lnSpc>
                <a:spcPts val="2850"/>
              </a:lnSpc>
              <a:spcBef>
                <a:spcPts val="1050"/>
              </a:spcBef>
            </a:pPr>
            <a:r>
              <a:rPr lang="de-DE" sz="2400" b="1" spc="-5" dirty="0">
                <a:latin typeface="+mn-lt"/>
                <a:cs typeface="Arial"/>
              </a:rPr>
              <a:t>	</a:t>
            </a:r>
            <a:r>
              <a:rPr sz="2400" b="1" spc="-5" dirty="0">
                <a:latin typeface="+mn-lt"/>
                <a:cs typeface="Arial"/>
              </a:rPr>
              <a:t>Use </a:t>
            </a:r>
            <a:r>
              <a:rPr sz="2400" b="1" dirty="0">
                <a:latin typeface="+mn-lt"/>
                <a:cs typeface="Arial"/>
              </a:rPr>
              <a:t>a </a:t>
            </a:r>
            <a:r>
              <a:rPr sz="2400" b="1" spc="-5" dirty="0">
                <a:latin typeface="+mn-lt"/>
                <a:cs typeface="Arial"/>
              </a:rPr>
              <a:t>hierarchical approach where we can have  models </a:t>
            </a:r>
            <a:r>
              <a:rPr sz="2400" b="1" dirty="0">
                <a:latin typeface="+mn-lt"/>
                <a:cs typeface="Arial"/>
              </a:rPr>
              <a:t>focus </a:t>
            </a:r>
            <a:r>
              <a:rPr sz="2400" b="1" spc="-5" dirty="0">
                <a:latin typeface="+mn-lt"/>
                <a:cs typeface="Arial"/>
              </a:rPr>
              <a:t>on smaller subsets of</a:t>
            </a:r>
            <a:r>
              <a:rPr sz="2400" b="1" spc="-40" dirty="0">
                <a:latin typeface="+mn-lt"/>
                <a:cs typeface="Arial"/>
              </a:rPr>
              <a:t> </a:t>
            </a:r>
            <a:r>
              <a:rPr sz="2400" b="1" spc="-5" dirty="0">
                <a:latin typeface="+mn-lt"/>
                <a:cs typeface="Arial"/>
              </a:rPr>
              <a:t>data.</a:t>
            </a:r>
            <a:endParaRPr sz="2400" dirty="0">
              <a:latin typeface="+mn-lt"/>
              <a:cs typeface="Arial"/>
            </a:endParaRPr>
          </a:p>
        </p:txBody>
      </p:sp>
      <p:sp>
        <p:nvSpPr>
          <p:cNvPr id="4" name="object 4"/>
          <p:cNvSpPr txBox="1">
            <a:spLocks noGrp="1"/>
          </p:cNvSpPr>
          <p:nvPr>
            <p:ph type="title"/>
          </p:nvPr>
        </p:nvSpPr>
        <p:spPr>
          <a:xfrm>
            <a:off x="467544" y="260648"/>
            <a:ext cx="6552728"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The Recursive </a:t>
            </a:r>
            <a:r>
              <a:rPr dirty="0"/>
              <a:t>Model</a:t>
            </a:r>
            <a:r>
              <a:rPr spc="-95" dirty="0"/>
              <a:t> </a:t>
            </a:r>
            <a:r>
              <a:rPr spc="-5" dirty="0"/>
              <a:t>Index</a:t>
            </a:r>
          </a:p>
        </p:txBody>
      </p:sp>
      <p:sp>
        <p:nvSpPr>
          <p:cNvPr id="5" name="Slide Number Placeholder 3">
            <a:extLst>
              <a:ext uri="{FF2B5EF4-FFF2-40B4-BE49-F238E27FC236}">
                <a16:creationId xmlns:a16="http://schemas.microsoft.com/office/drawing/2014/main" id="{844EB7DA-F936-0543-8D5E-E83EE2C504BD}"/>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10</a:t>
            </a:fld>
            <a:endParaRPr lang="de-DE" sz="1200"/>
          </a:p>
        </p:txBody>
      </p:sp>
    </p:spTree>
    <p:extLst>
      <p:ext uri="{BB962C8B-B14F-4D97-AF65-F5344CB8AC3E}">
        <p14:creationId xmlns:p14="http://schemas.microsoft.com/office/powerpoint/2010/main" val="292872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281979"/>
            <a:ext cx="6211800"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Recursive </a:t>
            </a:r>
            <a:r>
              <a:rPr dirty="0"/>
              <a:t>Model </a:t>
            </a:r>
            <a:r>
              <a:rPr spc="-5" dirty="0"/>
              <a:t>Index</a:t>
            </a:r>
            <a:r>
              <a:rPr spc="-100" dirty="0"/>
              <a:t> </a:t>
            </a:r>
            <a:r>
              <a:rPr dirty="0"/>
              <a:t>(RMI)</a:t>
            </a:r>
          </a:p>
        </p:txBody>
      </p:sp>
      <p:sp>
        <p:nvSpPr>
          <p:cNvPr id="3" name="object 3"/>
          <p:cNvSpPr txBox="1"/>
          <p:nvPr/>
        </p:nvSpPr>
        <p:spPr>
          <a:xfrm>
            <a:off x="384726" y="1253038"/>
            <a:ext cx="4479461" cy="320601"/>
          </a:xfrm>
          <a:prstGeom prst="rect">
            <a:avLst/>
          </a:prstGeom>
        </p:spPr>
        <p:txBody>
          <a:bodyPr vert="horz" wrap="square" lIns="0" tIns="12700" rIns="0" bIns="0" rtlCol="0">
            <a:spAutoFit/>
          </a:bodyPr>
          <a:lstStyle/>
          <a:p>
            <a:pPr marL="12700">
              <a:spcBef>
                <a:spcPts val="100"/>
              </a:spcBef>
            </a:pPr>
            <a:r>
              <a:rPr sz="2000" spc="-5" dirty="0">
                <a:solidFill>
                  <a:srgbClr val="0B05FF"/>
                </a:solidFill>
                <a:latin typeface="+mn-lt"/>
                <a:cs typeface="Arial"/>
              </a:rPr>
              <a:t>Problem: </a:t>
            </a:r>
            <a:r>
              <a:rPr sz="2000" spc="-5" dirty="0">
                <a:latin typeface="+mn-lt"/>
                <a:cs typeface="Arial"/>
              </a:rPr>
              <a:t>Accuracy of Last </a:t>
            </a:r>
            <a:r>
              <a:rPr sz="2000" dirty="0">
                <a:latin typeface="+mn-lt"/>
                <a:cs typeface="Arial"/>
              </a:rPr>
              <a:t>Mile</a:t>
            </a:r>
            <a:r>
              <a:rPr sz="2000" spc="-90" dirty="0">
                <a:latin typeface="+mn-lt"/>
                <a:cs typeface="Arial"/>
              </a:rPr>
              <a:t> </a:t>
            </a:r>
            <a:r>
              <a:rPr sz="2000" spc="-5" dirty="0">
                <a:latin typeface="+mn-lt"/>
                <a:cs typeface="Arial"/>
              </a:rPr>
              <a:t>Search</a:t>
            </a:r>
            <a:endParaRPr sz="2000" dirty="0">
              <a:latin typeface="+mn-lt"/>
              <a:cs typeface="Arial"/>
            </a:endParaRPr>
          </a:p>
        </p:txBody>
      </p:sp>
      <p:sp>
        <p:nvSpPr>
          <p:cNvPr id="4" name="object 4"/>
          <p:cNvSpPr txBox="1"/>
          <p:nvPr/>
        </p:nvSpPr>
        <p:spPr>
          <a:xfrm>
            <a:off x="384724" y="1727384"/>
            <a:ext cx="4331291" cy="1398331"/>
          </a:xfrm>
          <a:prstGeom prst="rect">
            <a:avLst/>
          </a:prstGeom>
        </p:spPr>
        <p:txBody>
          <a:bodyPr vert="horz" wrap="square" lIns="0" tIns="52704" rIns="0" bIns="0" rtlCol="0">
            <a:spAutoFit/>
          </a:bodyPr>
          <a:lstStyle/>
          <a:p>
            <a:pPr marL="12700">
              <a:spcBef>
                <a:spcPts val="414"/>
              </a:spcBef>
            </a:pPr>
            <a:r>
              <a:rPr sz="2000" spc="-5" dirty="0">
                <a:solidFill>
                  <a:srgbClr val="0B05FF"/>
                </a:solidFill>
                <a:latin typeface="+mn-lt"/>
                <a:cs typeface="Arial"/>
              </a:rPr>
              <a:t>Solution: </a:t>
            </a:r>
            <a:r>
              <a:rPr sz="2000" spc="-5" dirty="0">
                <a:latin typeface="+mn-lt"/>
                <a:cs typeface="Arial"/>
              </a:rPr>
              <a:t>Recursive Regression</a:t>
            </a:r>
            <a:r>
              <a:rPr sz="2000" spc="-85" dirty="0">
                <a:latin typeface="+mn-lt"/>
                <a:cs typeface="Arial"/>
              </a:rPr>
              <a:t> </a:t>
            </a:r>
            <a:r>
              <a:rPr sz="2000" dirty="0">
                <a:latin typeface="+mn-lt"/>
                <a:cs typeface="Arial"/>
              </a:rPr>
              <a:t>Model</a:t>
            </a:r>
          </a:p>
          <a:p>
            <a:pPr marL="388620" marR="194310" indent="-285750">
              <a:lnSpc>
                <a:spcPct val="114599"/>
              </a:lnSpc>
              <a:buFont typeface="Arial" panose="020B0604020202020204" pitchFamily="34" charset="0"/>
              <a:buChar char="•"/>
              <a:tabLst>
                <a:tab pos="469265" algn="l"/>
                <a:tab pos="469900" algn="l"/>
              </a:tabLst>
            </a:pPr>
            <a:r>
              <a:rPr sz="2000" spc="-5" dirty="0">
                <a:latin typeface="+mn-lt"/>
                <a:cs typeface="Arial"/>
              </a:rPr>
              <a:t>Idea: Reduce error across </a:t>
            </a:r>
            <a:r>
              <a:rPr sz="2000" dirty="0">
                <a:latin typeface="+mn-lt"/>
                <a:cs typeface="Arial"/>
              </a:rPr>
              <a:t>a  </a:t>
            </a:r>
            <a:r>
              <a:rPr sz="2000" spc="-5" dirty="0">
                <a:latin typeface="+mn-lt"/>
                <a:cs typeface="Arial"/>
              </a:rPr>
              <a:t>hierarchy of </a:t>
            </a:r>
            <a:r>
              <a:rPr sz="2000" dirty="0">
                <a:latin typeface="+mn-lt"/>
                <a:cs typeface="Arial"/>
              </a:rPr>
              <a:t>models </a:t>
            </a:r>
            <a:r>
              <a:rPr sz="2000" spc="-5" dirty="0">
                <a:latin typeface="+mn-lt"/>
                <a:cs typeface="Arial"/>
              </a:rPr>
              <a:t>focusing</a:t>
            </a:r>
            <a:r>
              <a:rPr sz="2000" spc="-95" dirty="0">
                <a:latin typeface="+mn-lt"/>
                <a:cs typeface="Arial"/>
              </a:rPr>
              <a:t> </a:t>
            </a:r>
            <a:r>
              <a:rPr sz="2000" spc="-5" dirty="0">
                <a:latin typeface="+mn-lt"/>
                <a:cs typeface="Arial"/>
              </a:rPr>
              <a:t>on  </a:t>
            </a:r>
            <a:r>
              <a:rPr sz="2000" dirty="0">
                <a:latin typeface="+mn-lt"/>
                <a:cs typeface="Arial"/>
              </a:rPr>
              <a:t>subsets </a:t>
            </a:r>
            <a:r>
              <a:rPr sz="2000" spc="-5" dirty="0">
                <a:latin typeface="+mn-lt"/>
                <a:cs typeface="Arial"/>
              </a:rPr>
              <a:t>of</a:t>
            </a:r>
            <a:r>
              <a:rPr sz="2000" spc="-20" dirty="0">
                <a:latin typeface="+mn-lt"/>
                <a:cs typeface="Arial"/>
              </a:rPr>
              <a:t> </a:t>
            </a:r>
            <a:r>
              <a:rPr sz="2000" spc="-5" dirty="0">
                <a:latin typeface="+mn-lt"/>
                <a:cs typeface="Arial"/>
              </a:rPr>
              <a:t>data</a:t>
            </a:r>
            <a:endParaRPr sz="2000" dirty="0">
              <a:latin typeface="+mn-lt"/>
              <a:cs typeface="Arial"/>
            </a:endParaRPr>
          </a:p>
        </p:txBody>
      </p:sp>
      <p:sp>
        <p:nvSpPr>
          <p:cNvPr id="5" name="object 5"/>
          <p:cNvSpPr/>
          <p:nvPr/>
        </p:nvSpPr>
        <p:spPr>
          <a:xfrm>
            <a:off x="528226" y="4712325"/>
            <a:ext cx="7630349" cy="73289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7619614" y="5227409"/>
            <a:ext cx="1344999" cy="289823"/>
          </a:xfrm>
          <a:prstGeom prst="rect">
            <a:avLst/>
          </a:prstGeom>
        </p:spPr>
        <p:txBody>
          <a:bodyPr vert="horz" wrap="square" lIns="0" tIns="12700" rIns="0" bIns="0" rtlCol="0">
            <a:spAutoFit/>
          </a:bodyPr>
          <a:lstStyle/>
          <a:p>
            <a:pPr marL="12700">
              <a:spcBef>
                <a:spcPts val="100"/>
              </a:spcBef>
            </a:pPr>
            <a:r>
              <a:rPr spc="-5" dirty="0">
                <a:latin typeface="+mn-lt"/>
                <a:cs typeface="Arial"/>
              </a:rPr>
              <a:t>Initialization</a:t>
            </a:r>
            <a:endParaRPr dirty="0">
              <a:latin typeface="+mn-lt"/>
              <a:cs typeface="Arial"/>
            </a:endParaRPr>
          </a:p>
        </p:txBody>
      </p:sp>
      <p:sp>
        <p:nvSpPr>
          <p:cNvPr id="8" name="object 8"/>
          <p:cNvSpPr/>
          <p:nvPr/>
        </p:nvSpPr>
        <p:spPr>
          <a:xfrm>
            <a:off x="4888457" y="1189159"/>
            <a:ext cx="2671166" cy="192447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6596525" y="1177146"/>
            <a:ext cx="1586230" cy="448309"/>
          </a:xfrm>
          <a:prstGeom prst="rect">
            <a:avLst/>
          </a:prstGeom>
        </p:spPr>
        <p:txBody>
          <a:bodyPr vert="horz" wrap="square" lIns="0" tIns="12700" rIns="0" bIns="0" rtlCol="0">
            <a:spAutoFit/>
          </a:bodyPr>
          <a:lstStyle/>
          <a:p>
            <a:pPr marL="12700">
              <a:lnSpc>
                <a:spcPts val="1664"/>
              </a:lnSpc>
              <a:spcBef>
                <a:spcPts val="100"/>
              </a:spcBef>
            </a:pPr>
            <a:r>
              <a:rPr sz="1400" spc="-5" dirty="0">
                <a:solidFill>
                  <a:srgbClr val="CC0000"/>
                </a:solidFill>
                <a:latin typeface="Arial"/>
                <a:cs typeface="Arial"/>
              </a:rPr>
              <a:t>1.5 </a:t>
            </a:r>
            <a:r>
              <a:rPr sz="1400" dirty="0">
                <a:solidFill>
                  <a:srgbClr val="CC0000"/>
                </a:solidFill>
                <a:latin typeface="Arial"/>
                <a:cs typeface="Arial"/>
              </a:rPr>
              <a:t>Million</a:t>
            </a:r>
            <a:r>
              <a:rPr sz="1400" spc="-85" dirty="0">
                <a:solidFill>
                  <a:srgbClr val="CC0000"/>
                </a:solidFill>
                <a:latin typeface="Arial"/>
                <a:cs typeface="Arial"/>
              </a:rPr>
              <a:t> </a:t>
            </a:r>
            <a:r>
              <a:rPr sz="1400" spc="-5" dirty="0">
                <a:solidFill>
                  <a:srgbClr val="CC0000"/>
                </a:solidFill>
                <a:latin typeface="Arial"/>
                <a:cs typeface="Arial"/>
              </a:rPr>
              <a:t>Records,</a:t>
            </a:r>
            <a:endParaRPr sz="1400">
              <a:latin typeface="Arial"/>
              <a:cs typeface="Arial"/>
            </a:endParaRPr>
          </a:p>
          <a:p>
            <a:pPr marL="12700">
              <a:lnSpc>
                <a:spcPts val="1664"/>
              </a:lnSpc>
            </a:pPr>
            <a:r>
              <a:rPr sz="1400" spc="-5" dirty="0">
                <a:solidFill>
                  <a:srgbClr val="CC0000"/>
                </a:solidFill>
                <a:latin typeface="Arial"/>
                <a:cs typeface="Arial"/>
              </a:rPr>
              <a:t>~60</a:t>
            </a:r>
            <a:r>
              <a:rPr sz="1400" spc="-15" dirty="0">
                <a:solidFill>
                  <a:srgbClr val="CC0000"/>
                </a:solidFill>
                <a:latin typeface="Arial"/>
                <a:cs typeface="Arial"/>
              </a:rPr>
              <a:t> </a:t>
            </a:r>
            <a:r>
              <a:rPr sz="1400" spc="-5" dirty="0">
                <a:solidFill>
                  <a:srgbClr val="CC0000"/>
                </a:solidFill>
                <a:latin typeface="Arial"/>
                <a:cs typeface="Arial"/>
              </a:rPr>
              <a:t>Cycles</a:t>
            </a:r>
            <a:endParaRPr sz="1400">
              <a:latin typeface="Arial"/>
              <a:cs typeface="Arial"/>
            </a:endParaRPr>
          </a:p>
        </p:txBody>
      </p:sp>
      <p:sp>
        <p:nvSpPr>
          <p:cNvPr id="10" name="object 10"/>
          <p:cNvSpPr txBox="1"/>
          <p:nvPr/>
        </p:nvSpPr>
        <p:spPr>
          <a:xfrm>
            <a:off x="7327850" y="1988122"/>
            <a:ext cx="1102360" cy="448309"/>
          </a:xfrm>
          <a:prstGeom prst="rect">
            <a:avLst/>
          </a:prstGeom>
        </p:spPr>
        <p:txBody>
          <a:bodyPr vert="horz" wrap="square" lIns="0" tIns="22860" rIns="0" bIns="0" rtlCol="0">
            <a:spAutoFit/>
          </a:bodyPr>
          <a:lstStyle/>
          <a:p>
            <a:pPr marL="12700" marR="5080">
              <a:lnSpc>
                <a:spcPts val="1650"/>
              </a:lnSpc>
              <a:spcBef>
                <a:spcPts val="180"/>
              </a:spcBef>
            </a:pPr>
            <a:r>
              <a:rPr sz="1400" spc="-5" dirty="0">
                <a:solidFill>
                  <a:srgbClr val="CC0000"/>
                </a:solidFill>
                <a:latin typeface="Arial"/>
                <a:cs typeface="Arial"/>
              </a:rPr>
              <a:t>24K</a:t>
            </a:r>
            <a:r>
              <a:rPr sz="1400" spc="-90" dirty="0">
                <a:solidFill>
                  <a:srgbClr val="CC0000"/>
                </a:solidFill>
                <a:latin typeface="Arial"/>
                <a:cs typeface="Arial"/>
              </a:rPr>
              <a:t> </a:t>
            </a:r>
            <a:r>
              <a:rPr sz="1400" spc="-5" dirty="0">
                <a:solidFill>
                  <a:srgbClr val="CC0000"/>
                </a:solidFill>
                <a:latin typeface="Arial"/>
                <a:cs typeface="Arial"/>
              </a:rPr>
              <a:t>Records,  120</a:t>
            </a:r>
            <a:r>
              <a:rPr sz="1400" spc="-25" dirty="0">
                <a:solidFill>
                  <a:srgbClr val="CC0000"/>
                </a:solidFill>
                <a:latin typeface="Arial"/>
                <a:cs typeface="Arial"/>
              </a:rPr>
              <a:t> </a:t>
            </a:r>
            <a:r>
              <a:rPr sz="1400" spc="-5" dirty="0">
                <a:solidFill>
                  <a:srgbClr val="CC0000"/>
                </a:solidFill>
                <a:latin typeface="Arial"/>
                <a:cs typeface="Arial"/>
              </a:rPr>
              <a:t>Cycles</a:t>
            </a:r>
            <a:endParaRPr sz="1400">
              <a:latin typeface="Arial"/>
              <a:cs typeface="Arial"/>
            </a:endParaRPr>
          </a:p>
        </p:txBody>
      </p:sp>
      <p:sp>
        <p:nvSpPr>
          <p:cNvPr id="11" name="Slide Number Placeholder 3">
            <a:extLst>
              <a:ext uri="{FF2B5EF4-FFF2-40B4-BE49-F238E27FC236}">
                <a16:creationId xmlns:a16="http://schemas.microsoft.com/office/drawing/2014/main" id="{E906914F-758A-B145-AF4C-2B422B4135A5}"/>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11</a:t>
            </a:fld>
            <a:endParaRPr lang="de-DE" sz="1200"/>
          </a:p>
        </p:txBody>
      </p:sp>
      <p:pic>
        <p:nvPicPr>
          <p:cNvPr id="13" name="Picture 12" descr="Text&#10;&#10;Description automatically generated">
            <a:extLst>
              <a:ext uri="{FF2B5EF4-FFF2-40B4-BE49-F238E27FC236}">
                <a16:creationId xmlns:a16="http://schemas.microsoft.com/office/drawing/2014/main" id="{637AC505-E691-884E-B968-63525392953C}"/>
              </a:ext>
            </a:extLst>
          </p:cNvPr>
          <p:cNvPicPr>
            <a:picLocks noChangeAspect="1"/>
          </p:cNvPicPr>
          <p:nvPr/>
        </p:nvPicPr>
        <p:blipFill>
          <a:blip r:embed="rId4"/>
          <a:stretch>
            <a:fillRect/>
          </a:stretch>
        </p:blipFill>
        <p:spPr>
          <a:xfrm>
            <a:off x="2042117" y="5545575"/>
            <a:ext cx="4814689" cy="763745"/>
          </a:xfrm>
          <a:prstGeom prst="rect">
            <a:avLst/>
          </a:prstGeom>
        </p:spPr>
      </p:pic>
      <p:grpSp>
        <p:nvGrpSpPr>
          <p:cNvPr id="22" name="Group 21">
            <a:extLst>
              <a:ext uri="{FF2B5EF4-FFF2-40B4-BE49-F238E27FC236}">
                <a16:creationId xmlns:a16="http://schemas.microsoft.com/office/drawing/2014/main" id="{B9BF5754-0931-6141-8D91-782E822A0280}"/>
              </a:ext>
            </a:extLst>
          </p:cNvPr>
          <p:cNvGrpSpPr/>
          <p:nvPr/>
        </p:nvGrpSpPr>
        <p:grpSpPr>
          <a:xfrm>
            <a:off x="2042117" y="3419304"/>
            <a:ext cx="4690123" cy="1089816"/>
            <a:chOff x="2042117" y="4511403"/>
            <a:chExt cx="4690123" cy="1089816"/>
          </a:xfrm>
        </p:grpSpPr>
        <p:grpSp>
          <p:nvGrpSpPr>
            <p:cNvPr id="18" name="Group 17">
              <a:extLst>
                <a:ext uri="{FF2B5EF4-FFF2-40B4-BE49-F238E27FC236}">
                  <a16:creationId xmlns:a16="http://schemas.microsoft.com/office/drawing/2014/main" id="{58066BEE-AB1A-AB4A-824E-8C75CBA5BBAB}"/>
                </a:ext>
              </a:extLst>
            </p:cNvPr>
            <p:cNvGrpSpPr/>
            <p:nvPr/>
          </p:nvGrpSpPr>
          <p:grpSpPr>
            <a:xfrm>
              <a:off x="2048414" y="4581677"/>
              <a:ext cx="4683826" cy="1019542"/>
              <a:chOff x="2048414" y="4822752"/>
              <a:chExt cx="5920794" cy="1288796"/>
            </a:xfrm>
          </p:grpSpPr>
          <p:pic>
            <p:nvPicPr>
              <p:cNvPr id="15" name="Picture 14">
                <a:extLst>
                  <a:ext uri="{FF2B5EF4-FFF2-40B4-BE49-F238E27FC236}">
                    <a16:creationId xmlns:a16="http://schemas.microsoft.com/office/drawing/2014/main" id="{3EB59EDF-E660-024D-8492-C28D9EFFD092}"/>
                  </a:ext>
                </a:extLst>
              </p:cNvPr>
              <p:cNvPicPr>
                <a:picLocks noChangeAspect="1"/>
              </p:cNvPicPr>
              <p:nvPr/>
            </p:nvPicPr>
            <p:blipFill>
              <a:blip r:embed="rId5"/>
              <a:stretch>
                <a:fillRect/>
              </a:stretch>
            </p:blipFill>
            <p:spPr>
              <a:xfrm>
                <a:off x="2051719" y="4822752"/>
                <a:ext cx="5917489" cy="593011"/>
              </a:xfrm>
              <a:prstGeom prst="rect">
                <a:avLst/>
              </a:prstGeom>
            </p:spPr>
          </p:pic>
          <p:pic>
            <p:nvPicPr>
              <p:cNvPr id="17" name="Picture 16">
                <a:extLst>
                  <a:ext uri="{FF2B5EF4-FFF2-40B4-BE49-F238E27FC236}">
                    <a16:creationId xmlns:a16="http://schemas.microsoft.com/office/drawing/2014/main" id="{47DB8AC7-CDE3-D940-9F5C-60383501B094}"/>
                  </a:ext>
                </a:extLst>
              </p:cNvPr>
              <p:cNvPicPr>
                <a:picLocks noChangeAspect="1"/>
              </p:cNvPicPr>
              <p:nvPr/>
            </p:nvPicPr>
            <p:blipFill>
              <a:blip r:embed="rId6"/>
              <a:stretch>
                <a:fillRect/>
              </a:stretch>
            </p:blipFill>
            <p:spPr>
              <a:xfrm>
                <a:off x="2048414" y="5415763"/>
                <a:ext cx="5796136" cy="695785"/>
              </a:xfrm>
              <a:prstGeom prst="rect">
                <a:avLst/>
              </a:prstGeom>
            </p:spPr>
          </p:pic>
        </p:grpSp>
        <p:sp>
          <p:nvSpPr>
            <p:cNvPr id="19" name="Rectangle 18">
              <a:extLst>
                <a:ext uri="{FF2B5EF4-FFF2-40B4-BE49-F238E27FC236}">
                  <a16:creationId xmlns:a16="http://schemas.microsoft.com/office/drawing/2014/main" id="{63E05369-7DBA-EA4A-8F9E-7561BACA1DA0}"/>
                </a:ext>
              </a:extLst>
            </p:cNvPr>
            <p:cNvSpPr/>
            <p:nvPr/>
          </p:nvSpPr>
          <p:spPr>
            <a:xfrm>
              <a:off x="2042117" y="4511403"/>
              <a:ext cx="729683" cy="32607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grpSp>
    </p:spTree>
    <p:extLst>
      <p:ext uri="{BB962C8B-B14F-4D97-AF65-F5344CB8AC3E}">
        <p14:creationId xmlns:p14="http://schemas.microsoft.com/office/powerpoint/2010/main" val="370484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544" y="260648"/>
            <a:ext cx="4349115" cy="452120"/>
          </a:xfrm>
          <a:prstGeom prst="rect">
            <a:avLst/>
          </a:prstGeom>
        </p:spPr>
        <p:txBody>
          <a:bodyPr vert="horz" wrap="square" lIns="0" tIns="12700" rIns="0" bIns="0" rtlCol="0">
            <a:spAutoFit/>
          </a:bodyPr>
          <a:lstStyle/>
          <a:p>
            <a:pPr marL="12700">
              <a:spcBef>
                <a:spcPts val="100"/>
              </a:spcBef>
            </a:pPr>
            <a:r>
              <a:rPr sz="2800" spc="-5" dirty="0">
                <a:latin typeface="Arial"/>
                <a:cs typeface="Arial"/>
              </a:rPr>
              <a:t>The Recursive </a:t>
            </a:r>
            <a:r>
              <a:rPr sz="2800" dirty="0">
                <a:latin typeface="Arial"/>
                <a:cs typeface="Arial"/>
              </a:rPr>
              <a:t>Model</a:t>
            </a:r>
            <a:r>
              <a:rPr sz="2800" spc="-95" dirty="0">
                <a:latin typeface="Arial"/>
                <a:cs typeface="Arial"/>
              </a:rPr>
              <a:t> </a:t>
            </a:r>
            <a:r>
              <a:rPr sz="2800" spc="-5" dirty="0">
                <a:latin typeface="Arial"/>
                <a:cs typeface="Arial"/>
              </a:rPr>
              <a:t>Index</a:t>
            </a:r>
            <a:endParaRPr sz="2800" dirty="0">
              <a:latin typeface="Arial"/>
              <a:cs typeface="Arial"/>
            </a:endParaRPr>
          </a:p>
        </p:txBody>
      </p:sp>
      <p:sp>
        <p:nvSpPr>
          <p:cNvPr id="3" name="object 3"/>
          <p:cNvSpPr txBox="1"/>
          <p:nvPr/>
        </p:nvSpPr>
        <p:spPr>
          <a:xfrm>
            <a:off x="384724" y="1358179"/>
            <a:ext cx="8507755" cy="383951"/>
          </a:xfrm>
          <a:prstGeom prst="rect">
            <a:avLst/>
          </a:prstGeom>
        </p:spPr>
        <p:txBody>
          <a:bodyPr vert="horz" wrap="square" lIns="0" tIns="27940" rIns="0" bIns="0" rtlCol="0">
            <a:spAutoFit/>
          </a:bodyPr>
          <a:lstStyle/>
          <a:p>
            <a:pPr marL="12700" marR="5080">
              <a:lnSpc>
                <a:spcPts val="2850"/>
              </a:lnSpc>
              <a:spcBef>
                <a:spcPts val="220"/>
              </a:spcBef>
            </a:pPr>
            <a:r>
              <a:rPr sz="2400" spc="-70" dirty="0">
                <a:latin typeface="+mn-lt"/>
                <a:cs typeface="Arial"/>
              </a:rPr>
              <a:t>Take </a:t>
            </a:r>
            <a:r>
              <a:rPr sz="2400" dirty="0">
                <a:latin typeface="+mn-lt"/>
                <a:cs typeface="Arial"/>
              </a:rPr>
              <a:t>a </a:t>
            </a:r>
            <a:r>
              <a:rPr sz="2400" spc="-5" dirty="0">
                <a:latin typeface="+mn-lt"/>
                <a:cs typeface="Arial"/>
              </a:rPr>
              <a:t>layered approach and have </a:t>
            </a:r>
            <a:r>
              <a:rPr sz="2400" dirty="0">
                <a:latin typeface="+mn-lt"/>
                <a:cs typeface="Arial"/>
              </a:rPr>
              <a:t>models </a:t>
            </a:r>
            <a:r>
              <a:rPr sz="2400" spc="-5" dirty="0">
                <a:latin typeface="+mn-lt"/>
                <a:cs typeface="Arial"/>
              </a:rPr>
              <a:t>focus on limited layers:</a:t>
            </a:r>
            <a:endParaRPr sz="2400" dirty="0">
              <a:latin typeface="+mn-lt"/>
              <a:cs typeface="Arial"/>
            </a:endParaRPr>
          </a:p>
        </p:txBody>
      </p:sp>
      <p:sp>
        <p:nvSpPr>
          <p:cNvPr id="4" name="object 4"/>
          <p:cNvSpPr/>
          <p:nvPr/>
        </p:nvSpPr>
        <p:spPr>
          <a:xfrm>
            <a:off x="1606125" y="2203093"/>
            <a:ext cx="5931749" cy="3098115"/>
          </a:xfrm>
          <a:prstGeom prst="rect">
            <a:avLst/>
          </a:prstGeom>
          <a:blipFill>
            <a:blip r:embed="rId2" cstate="print"/>
            <a:stretch>
              <a:fillRect/>
            </a:stretch>
          </a:blipFill>
        </p:spPr>
        <p:txBody>
          <a:bodyPr wrap="square" lIns="0" tIns="0" rIns="0" bIns="0" rtlCol="0"/>
          <a:lstStyle/>
          <a:p>
            <a:endParaRPr/>
          </a:p>
        </p:txBody>
      </p:sp>
      <p:sp>
        <p:nvSpPr>
          <p:cNvPr id="5" name="Slide Number Placeholder 3">
            <a:extLst>
              <a:ext uri="{FF2B5EF4-FFF2-40B4-BE49-F238E27FC236}">
                <a16:creationId xmlns:a16="http://schemas.microsoft.com/office/drawing/2014/main" id="{0C0F3DF4-6495-3843-A03E-F6FB8E5943CC}"/>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12</a:t>
            </a:fld>
            <a:endParaRPr lang="de-DE" sz="1200"/>
          </a:p>
        </p:txBody>
      </p:sp>
      <p:sp>
        <p:nvSpPr>
          <p:cNvPr id="6" name="object 5">
            <a:extLst>
              <a:ext uri="{FF2B5EF4-FFF2-40B4-BE49-F238E27FC236}">
                <a16:creationId xmlns:a16="http://schemas.microsoft.com/office/drawing/2014/main" id="{A2C193F6-F256-7C41-B023-245984E00671}"/>
              </a:ext>
            </a:extLst>
          </p:cNvPr>
          <p:cNvSpPr/>
          <p:nvPr/>
        </p:nvSpPr>
        <p:spPr>
          <a:xfrm>
            <a:off x="141026" y="2636912"/>
            <a:ext cx="1337945" cy="713740"/>
          </a:xfrm>
          <a:custGeom>
            <a:avLst/>
            <a:gdLst/>
            <a:ahLst/>
            <a:cxnLst/>
            <a:rect l="l" t="t" r="r" b="b"/>
            <a:pathLst>
              <a:path w="1337945" h="713739">
                <a:moveTo>
                  <a:pt x="1218797" y="713399"/>
                </a:moveTo>
                <a:lnTo>
                  <a:pt x="118902" y="713399"/>
                </a:lnTo>
                <a:lnTo>
                  <a:pt x="72620" y="704056"/>
                </a:lnTo>
                <a:lnTo>
                  <a:pt x="34825" y="678574"/>
                </a:lnTo>
                <a:lnTo>
                  <a:pt x="9343" y="640779"/>
                </a:lnTo>
                <a:lnTo>
                  <a:pt x="0" y="594497"/>
                </a:lnTo>
                <a:lnTo>
                  <a:pt x="0" y="118902"/>
                </a:lnTo>
                <a:lnTo>
                  <a:pt x="9343" y="72620"/>
                </a:lnTo>
                <a:lnTo>
                  <a:pt x="34825" y="34825"/>
                </a:lnTo>
                <a:lnTo>
                  <a:pt x="72620" y="9343"/>
                </a:lnTo>
                <a:lnTo>
                  <a:pt x="118902" y="0"/>
                </a:lnTo>
                <a:lnTo>
                  <a:pt x="1218797" y="0"/>
                </a:lnTo>
                <a:lnTo>
                  <a:pt x="1264299" y="9050"/>
                </a:lnTo>
                <a:lnTo>
                  <a:pt x="1302874" y="34825"/>
                </a:lnTo>
                <a:lnTo>
                  <a:pt x="1328649" y="73400"/>
                </a:lnTo>
                <a:lnTo>
                  <a:pt x="1337699" y="118902"/>
                </a:lnTo>
                <a:lnTo>
                  <a:pt x="1337699" y="594497"/>
                </a:lnTo>
                <a:lnTo>
                  <a:pt x="1328356" y="640779"/>
                </a:lnTo>
                <a:lnTo>
                  <a:pt x="1302874" y="678574"/>
                </a:lnTo>
                <a:lnTo>
                  <a:pt x="1265079" y="704056"/>
                </a:lnTo>
                <a:lnTo>
                  <a:pt x="1218797" y="713399"/>
                </a:lnTo>
                <a:close/>
              </a:path>
            </a:pathLst>
          </a:custGeom>
          <a:solidFill>
            <a:srgbClr val="DB3136">
              <a:alpha val="51148"/>
            </a:srgbClr>
          </a:solidFill>
        </p:spPr>
        <p:txBody>
          <a:bodyPr wrap="square" lIns="0" tIns="0" rIns="0" bIns="0" rtlCol="0"/>
          <a:lstStyle/>
          <a:p>
            <a:endParaRPr/>
          </a:p>
        </p:txBody>
      </p:sp>
      <p:sp>
        <p:nvSpPr>
          <p:cNvPr id="7" name="object 6">
            <a:extLst>
              <a:ext uri="{FF2B5EF4-FFF2-40B4-BE49-F238E27FC236}">
                <a16:creationId xmlns:a16="http://schemas.microsoft.com/office/drawing/2014/main" id="{9A35A5DA-E111-2F4C-A905-14CD8F93BA58}"/>
              </a:ext>
            </a:extLst>
          </p:cNvPr>
          <p:cNvSpPr/>
          <p:nvPr/>
        </p:nvSpPr>
        <p:spPr>
          <a:xfrm>
            <a:off x="141026" y="3426513"/>
            <a:ext cx="1337945" cy="713740"/>
          </a:xfrm>
          <a:custGeom>
            <a:avLst/>
            <a:gdLst/>
            <a:ahLst/>
            <a:cxnLst/>
            <a:rect l="l" t="t" r="r" b="b"/>
            <a:pathLst>
              <a:path w="1337945" h="713739">
                <a:moveTo>
                  <a:pt x="1218797" y="713399"/>
                </a:moveTo>
                <a:lnTo>
                  <a:pt x="118902" y="713399"/>
                </a:lnTo>
                <a:lnTo>
                  <a:pt x="72620" y="704056"/>
                </a:lnTo>
                <a:lnTo>
                  <a:pt x="34825" y="678574"/>
                </a:lnTo>
                <a:lnTo>
                  <a:pt x="9343" y="640779"/>
                </a:lnTo>
                <a:lnTo>
                  <a:pt x="0" y="594497"/>
                </a:lnTo>
                <a:lnTo>
                  <a:pt x="0" y="118902"/>
                </a:lnTo>
                <a:lnTo>
                  <a:pt x="9343" y="72620"/>
                </a:lnTo>
                <a:lnTo>
                  <a:pt x="34825" y="34825"/>
                </a:lnTo>
                <a:lnTo>
                  <a:pt x="72620" y="9343"/>
                </a:lnTo>
                <a:lnTo>
                  <a:pt x="118902" y="0"/>
                </a:lnTo>
                <a:lnTo>
                  <a:pt x="1218797" y="0"/>
                </a:lnTo>
                <a:lnTo>
                  <a:pt x="1264299" y="9050"/>
                </a:lnTo>
                <a:lnTo>
                  <a:pt x="1302874" y="34825"/>
                </a:lnTo>
                <a:lnTo>
                  <a:pt x="1328649" y="73400"/>
                </a:lnTo>
                <a:lnTo>
                  <a:pt x="1337699" y="118902"/>
                </a:lnTo>
                <a:lnTo>
                  <a:pt x="1337699" y="594497"/>
                </a:lnTo>
                <a:lnTo>
                  <a:pt x="1328356" y="640779"/>
                </a:lnTo>
                <a:lnTo>
                  <a:pt x="1302874" y="678574"/>
                </a:lnTo>
                <a:lnTo>
                  <a:pt x="1265079" y="704056"/>
                </a:lnTo>
                <a:lnTo>
                  <a:pt x="1218797" y="713399"/>
                </a:lnTo>
                <a:close/>
              </a:path>
            </a:pathLst>
          </a:custGeom>
          <a:solidFill>
            <a:srgbClr val="DB3136">
              <a:alpha val="51148"/>
            </a:srgbClr>
          </a:solidFill>
        </p:spPr>
        <p:txBody>
          <a:bodyPr wrap="square" lIns="0" tIns="0" rIns="0" bIns="0" rtlCol="0"/>
          <a:lstStyle/>
          <a:p>
            <a:endParaRPr/>
          </a:p>
        </p:txBody>
      </p:sp>
      <p:sp>
        <p:nvSpPr>
          <p:cNvPr id="8" name="object 7">
            <a:extLst>
              <a:ext uri="{FF2B5EF4-FFF2-40B4-BE49-F238E27FC236}">
                <a16:creationId xmlns:a16="http://schemas.microsoft.com/office/drawing/2014/main" id="{0375B133-8AB9-FB49-9F20-98698A823360}"/>
              </a:ext>
            </a:extLst>
          </p:cNvPr>
          <p:cNvSpPr/>
          <p:nvPr/>
        </p:nvSpPr>
        <p:spPr>
          <a:xfrm>
            <a:off x="141026" y="4216113"/>
            <a:ext cx="1337945" cy="713740"/>
          </a:xfrm>
          <a:custGeom>
            <a:avLst/>
            <a:gdLst/>
            <a:ahLst/>
            <a:cxnLst/>
            <a:rect l="l" t="t" r="r" b="b"/>
            <a:pathLst>
              <a:path w="1337945" h="713739">
                <a:moveTo>
                  <a:pt x="1218797" y="713399"/>
                </a:moveTo>
                <a:lnTo>
                  <a:pt x="118902" y="713399"/>
                </a:lnTo>
                <a:lnTo>
                  <a:pt x="72620" y="704056"/>
                </a:lnTo>
                <a:lnTo>
                  <a:pt x="34825" y="678574"/>
                </a:lnTo>
                <a:lnTo>
                  <a:pt x="9343" y="640779"/>
                </a:lnTo>
                <a:lnTo>
                  <a:pt x="0" y="594497"/>
                </a:lnTo>
                <a:lnTo>
                  <a:pt x="0" y="118902"/>
                </a:lnTo>
                <a:lnTo>
                  <a:pt x="9343" y="72620"/>
                </a:lnTo>
                <a:lnTo>
                  <a:pt x="34825" y="34825"/>
                </a:lnTo>
                <a:lnTo>
                  <a:pt x="72620" y="9343"/>
                </a:lnTo>
                <a:lnTo>
                  <a:pt x="118902" y="0"/>
                </a:lnTo>
                <a:lnTo>
                  <a:pt x="1218797" y="0"/>
                </a:lnTo>
                <a:lnTo>
                  <a:pt x="1264299" y="9051"/>
                </a:lnTo>
                <a:lnTo>
                  <a:pt x="1302874" y="34825"/>
                </a:lnTo>
                <a:lnTo>
                  <a:pt x="1328649" y="73400"/>
                </a:lnTo>
                <a:lnTo>
                  <a:pt x="1337699" y="118902"/>
                </a:lnTo>
                <a:lnTo>
                  <a:pt x="1337699" y="594497"/>
                </a:lnTo>
                <a:lnTo>
                  <a:pt x="1328356" y="640779"/>
                </a:lnTo>
                <a:lnTo>
                  <a:pt x="1302874" y="678574"/>
                </a:lnTo>
                <a:lnTo>
                  <a:pt x="1265079" y="704056"/>
                </a:lnTo>
                <a:lnTo>
                  <a:pt x="1218797" y="713399"/>
                </a:lnTo>
                <a:close/>
              </a:path>
            </a:pathLst>
          </a:custGeom>
          <a:solidFill>
            <a:srgbClr val="DB3136">
              <a:alpha val="51148"/>
            </a:srgbClr>
          </a:solidFill>
        </p:spPr>
        <p:txBody>
          <a:bodyPr wrap="square" lIns="0" tIns="0" rIns="0" bIns="0" rtlCol="0"/>
          <a:lstStyle/>
          <a:p>
            <a:endParaRPr/>
          </a:p>
        </p:txBody>
      </p:sp>
      <p:sp>
        <p:nvSpPr>
          <p:cNvPr id="9" name="object 8">
            <a:extLst>
              <a:ext uri="{FF2B5EF4-FFF2-40B4-BE49-F238E27FC236}">
                <a16:creationId xmlns:a16="http://schemas.microsoft.com/office/drawing/2014/main" id="{7CDF8AB2-2868-9741-8031-117AF13F0535}"/>
              </a:ext>
            </a:extLst>
          </p:cNvPr>
          <p:cNvSpPr txBox="1"/>
          <p:nvPr/>
        </p:nvSpPr>
        <p:spPr>
          <a:xfrm>
            <a:off x="331417" y="2793843"/>
            <a:ext cx="956944" cy="1989647"/>
          </a:xfrm>
          <a:prstGeom prst="rect">
            <a:avLst/>
          </a:prstGeom>
        </p:spPr>
        <p:txBody>
          <a:bodyPr vert="horz" wrap="square" lIns="0" tIns="19685" rIns="0" bIns="0" rtlCol="0">
            <a:spAutoFit/>
          </a:bodyPr>
          <a:lstStyle/>
          <a:p>
            <a:pPr marL="67310" marR="5080" indent="-55244">
              <a:lnSpc>
                <a:spcPts val="1430"/>
              </a:lnSpc>
              <a:spcBef>
                <a:spcPts val="155"/>
              </a:spcBef>
            </a:pPr>
            <a:r>
              <a:rPr sz="1200" b="1" spc="-5" dirty="0">
                <a:latin typeface="Arial"/>
                <a:cs typeface="Arial"/>
              </a:rPr>
              <a:t>Reduce</a:t>
            </a:r>
            <a:r>
              <a:rPr sz="1200" b="1" spc="-90" dirty="0">
                <a:latin typeface="Arial"/>
                <a:cs typeface="Arial"/>
              </a:rPr>
              <a:t> </a:t>
            </a:r>
            <a:r>
              <a:rPr sz="1200" b="1" dirty="0">
                <a:latin typeface="Arial"/>
                <a:cs typeface="Arial"/>
              </a:rPr>
              <a:t>from  </a:t>
            </a:r>
            <a:r>
              <a:rPr sz="1200" b="1" spc="-5" dirty="0">
                <a:latin typeface="Arial"/>
                <a:cs typeface="Arial"/>
              </a:rPr>
              <a:t>100M </a:t>
            </a:r>
            <a:r>
              <a:rPr sz="1200" b="1" dirty="0">
                <a:latin typeface="Arial"/>
                <a:cs typeface="Arial"/>
              </a:rPr>
              <a:t>to</a:t>
            </a:r>
            <a:r>
              <a:rPr sz="1200" b="1" spc="-60" dirty="0">
                <a:latin typeface="Arial"/>
                <a:cs typeface="Arial"/>
              </a:rPr>
              <a:t> </a:t>
            </a:r>
            <a:r>
              <a:rPr sz="1200" b="1" spc="-5" dirty="0">
                <a:latin typeface="Arial"/>
                <a:cs typeface="Arial"/>
              </a:rPr>
              <a:t>1M</a:t>
            </a:r>
            <a:endParaRPr sz="1200">
              <a:latin typeface="Arial"/>
              <a:cs typeface="Arial"/>
            </a:endParaRPr>
          </a:p>
          <a:p>
            <a:pPr>
              <a:lnSpc>
                <a:spcPct val="100000"/>
              </a:lnSpc>
            </a:pPr>
            <a:endParaRPr sz="1300">
              <a:latin typeface="Times New Roman"/>
              <a:cs typeface="Times New Roman"/>
            </a:endParaRPr>
          </a:p>
          <a:p>
            <a:pPr>
              <a:spcBef>
                <a:spcPts val="20"/>
              </a:spcBef>
            </a:pPr>
            <a:endParaRPr sz="1600">
              <a:latin typeface="Times New Roman"/>
              <a:cs typeface="Times New Roman"/>
            </a:endParaRPr>
          </a:p>
          <a:p>
            <a:pPr marL="130810" marR="5080" indent="-118745">
              <a:lnSpc>
                <a:spcPts val="1430"/>
              </a:lnSpc>
            </a:pPr>
            <a:r>
              <a:rPr sz="1200" b="1" spc="-5" dirty="0">
                <a:latin typeface="Arial"/>
                <a:cs typeface="Arial"/>
              </a:rPr>
              <a:t>Reduce</a:t>
            </a:r>
            <a:r>
              <a:rPr sz="1200" b="1" spc="-90" dirty="0">
                <a:latin typeface="Arial"/>
                <a:cs typeface="Arial"/>
              </a:rPr>
              <a:t> </a:t>
            </a:r>
            <a:r>
              <a:rPr sz="1200" b="1" dirty="0">
                <a:latin typeface="Arial"/>
                <a:cs typeface="Arial"/>
              </a:rPr>
              <a:t>from  </a:t>
            </a:r>
            <a:r>
              <a:rPr sz="1200" b="1" spc="-5" dirty="0">
                <a:latin typeface="Arial"/>
                <a:cs typeface="Arial"/>
              </a:rPr>
              <a:t>1M </a:t>
            </a:r>
            <a:r>
              <a:rPr sz="1200" b="1" dirty="0">
                <a:latin typeface="Arial"/>
                <a:cs typeface="Arial"/>
              </a:rPr>
              <a:t>to</a:t>
            </a:r>
            <a:r>
              <a:rPr sz="1200" b="1" spc="-45" dirty="0">
                <a:latin typeface="Arial"/>
                <a:cs typeface="Arial"/>
              </a:rPr>
              <a:t> </a:t>
            </a:r>
            <a:r>
              <a:rPr sz="1200" b="1" spc="-5" dirty="0">
                <a:latin typeface="Arial"/>
                <a:cs typeface="Arial"/>
              </a:rPr>
              <a:t>10k</a:t>
            </a:r>
            <a:endParaRPr sz="1200">
              <a:latin typeface="Arial"/>
              <a:cs typeface="Arial"/>
            </a:endParaRPr>
          </a:p>
          <a:p>
            <a:pPr>
              <a:lnSpc>
                <a:spcPct val="100000"/>
              </a:lnSpc>
            </a:pPr>
            <a:endParaRPr sz="1300">
              <a:latin typeface="Times New Roman"/>
              <a:cs typeface="Times New Roman"/>
            </a:endParaRPr>
          </a:p>
          <a:p>
            <a:pPr>
              <a:spcBef>
                <a:spcPts val="25"/>
              </a:spcBef>
            </a:pPr>
            <a:endParaRPr sz="1600">
              <a:latin typeface="Times New Roman"/>
              <a:cs typeface="Times New Roman"/>
            </a:endParaRPr>
          </a:p>
          <a:p>
            <a:pPr marL="109855" marR="5080" indent="-97790">
              <a:lnSpc>
                <a:spcPts val="1430"/>
              </a:lnSpc>
            </a:pPr>
            <a:r>
              <a:rPr sz="1200" b="1" spc="-5" dirty="0">
                <a:latin typeface="Arial"/>
                <a:cs typeface="Arial"/>
              </a:rPr>
              <a:t>Reduce</a:t>
            </a:r>
            <a:r>
              <a:rPr sz="1200" b="1" spc="-90" dirty="0">
                <a:latin typeface="Arial"/>
                <a:cs typeface="Arial"/>
              </a:rPr>
              <a:t> </a:t>
            </a:r>
            <a:r>
              <a:rPr sz="1200" b="1" dirty="0">
                <a:latin typeface="Arial"/>
                <a:cs typeface="Arial"/>
              </a:rPr>
              <a:t>from  </a:t>
            </a:r>
            <a:r>
              <a:rPr sz="1200" b="1" spc="-5" dirty="0">
                <a:latin typeface="Arial"/>
                <a:cs typeface="Arial"/>
              </a:rPr>
              <a:t>10k </a:t>
            </a:r>
            <a:r>
              <a:rPr sz="1200" b="1" dirty="0">
                <a:latin typeface="Arial"/>
                <a:cs typeface="Arial"/>
              </a:rPr>
              <a:t>to</a:t>
            </a:r>
            <a:r>
              <a:rPr sz="1200" b="1" spc="-50" dirty="0">
                <a:latin typeface="Arial"/>
                <a:cs typeface="Arial"/>
              </a:rPr>
              <a:t> </a:t>
            </a:r>
            <a:r>
              <a:rPr sz="1200" b="1" spc="-5" dirty="0">
                <a:latin typeface="Arial"/>
                <a:cs typeface="Arial"/>
              </a:rPr>
              <a:t>100</a:t>
            </a:r>
            <a:endParaRPr sz="1200">
              <a:latin typeface="Arial"/>
              <a:cs typeface="Arial"/>
            </a:endParaRPr>
          </a:p>
        </p:txBody>
      </p:sp>
    </p:spTree>
    <p:extLst>
      <p:ext uri="{BB962C8B-B14F-4D97-AF65-F5344CB8AC3E}">
        <p14:creationId xmlns:p14="http://schemas.microsoft.com/office/powerpoint/2010/main" val="35716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902" y="244039"/>
            <a:ext cx="6165322"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Hybrid </a:t>
            </a:r>
            <a:r>
              <a:rPr spc="-10" dirty="0"/>
              <a:t>End-to-End</a:t>
            </a:r>
            <a:r>
              <a:rPr spc="-130" dirty="0"/>
              <a:t> </a:t>
            </a:r>
            <a:r>
              <a:rPr spc="-15" dirty="0"/>
              <a:t>Training</a:t>
            </a:r>
          </a:p>
        </p:txBody>
      </p:sp>
      <p:sp>
        <p:nvSpPr>
          <p:cNvPr id="3" name="object 3"/>
          <p:cNvSpPr txBox="1"/>
          <p:nvPr/>
        </p:nvSpPr>
        <p:spPr>
          <a:xfrm>
            <a:off x="384726" y="1412776"/>
            <a:ext cx="7828915" cy="391160"/>
          </a:xfrm>
          <a:prstGeom prst="rect">
            <a:avLst/>
          </a:prstGeom>
        </p:spPr>
        <p:txBody>
          <a:bodyPr vert="horz" wrap="square" lIns="0" tIns="12700" rIns="0" bIns="0" rtlCol="0">
            <a:spAutoFit/>
          </a:bodyPr>
          <a:lstStyle/>
          <a:p>
            <a:pPr marL="12700">
              <a:spcBef>
                <a:spcPts val="100"/>
              </a:spcBef>
            </a:pPr>
            <a:r>
              <a:rPr sz="2400" spc="-5" dirty="0">
                <a:latin typeface="Arial"/>
                <a:cs typeface="Arial"/>
              </a:rPr>
              <a:t>With </a:t>
            </a:r>
            <a:r>
              <a:rPr sz="2400" dirty="0">
                <a:latin typeface="Arial"/>
                <a:cs typeface="Arial"/>
              </a:rPr>
              <a:t>a </a:t>
            </a:r>
            <a:r>
              <a:rPr sz="2400" spc="-5" dirty="0">
                <a:latin typeface="Arial"/>
                <a:cs typeface="Arial"/>
              </a:rPr>
              <a:t>layered approach we </a:t>
            </a:r>
            <a:r>
              <a:rPr sz="2400" dirty="0">
                <a:latin typeface="Arial"/>
                <a:cs typeface="Arial"/>
              </a:rPr>
              <a:t>can </a:t>
            </a:r>
            <a:r>
              <a:rPr sz="2400" spc="-5" dirty="0">
                <a:latin typeface="Arial"/>
                <a:cs typeface="Arial"/>
              </a:rPr>
              <a:t>build </a:t>
            </a:r>
            <a:r>
              <a:rPr sz="2400" dirty="0">
                <a:latin typeface="Arial"/>
                <a:cs typeface="Arial"/>
              </a:rPr>
              <a:t>mixtures </a:t>
            </a:r>
            <a:r>
              <a:rPr sz="2400" spc="-5" dirty="0">
                <a:latin typeface="Arial"/>
                <a:cs typeface="Arial"/>
              </a:rPr>
              <a:t>of</a:t>
            </a:r>
            <a:r>
              <a:rPr sz="2400" spc="-95" dirty="0">
                <a:latin typeface="Arial"/>
                <a:cs typeface="Arial"/>
              </a:rPr>
              <a:t> </a:t>
            </a:r>
            <a:r>
              <a:rPr sz="2400" dirty="0">
                <a:latin typeface="Arial"/>
                <a:cs typeface="Arial"/>
              </a:rPr>
              <a:t>models!</a:t>
            </a:r>
            <a:endParaRPr sz="2400">
              <a:latin typeface="Arial"/>
              <a:cs typeface="Arial"/>
            </a:endParaRPr>
          </a:p>
        </p:txBody>
      </p:sp>
      <p:sp>
        <p:nvSpPr>
          <p:cNvPr id="4" name="object 4"/>
          <p:cNvSpPr/>
          <p:nvPr/>
        </p:nvSpPr>
        <p:spPr>
          <a:xfrm>
            <a:off x="1629740" y="2220562"/>
            <a:ext cx="5931749" cy="309811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1026" y="2661335"/>
            <a:ext cx="1337945" cy="713740"/>
          </a:xfrm>
          <a:custGeom>
            <a:avLst/>
            <a:gdLst/>
            <a:ahLst/>
            <a:cxnLst/>
            <a:rect l="l" t="t" r="r" b="b"/>
            <a:pathLst>
              <a:path w="1337945" h="713739">
                <a:moveTo>
                  <a:pt x="1218797" y="713399"/>
                </a:moveTo>
                <a:lnTo>
                  <a:pt x="118902" y="713399"/>
                </a:lnTo>
                <a:lnTo>
                  <a:pt x="72620" y="704056"/>
                </a:lnTo>
                <a:lnTo>
                  <a:pt x="34825" y="678574"/>
                </a:lnTo>
                <a:lnTo>
                  <a:pt x="9343" y="640779"/>
                </a:lnTo>
                <a:lnTo>
                  <a:pt x="0" y="594497"/>
                </a:lnTo>
                <a:lnTo>
                  <a:pt x="0" y="118902"/>
                </a:lnTo>
                <a:lnTo>
                  <a:pt x="9343" y="72620"/>
                </a:lnTo>
                <a:lnTo>
                  <a:pt x="34825" y="34825"/>
                </a:lnTo>
                <a:lnTo>
                  <a:pt x="72620" y="9343"/>
                </a:lnTo>
                <a:lnTo>
                  <a:pt x="118902" y="0"/>
                </a:lnTo>
                <a:lnTo>
                  <a:pt x="1218797" y="0"/>
                </a:lnTo>
                <a:lnTo>
                  <a:pt x="1264299" y="9050"/>
                </a:lnTo>
                <a:lnTo>
                  <a:pt x="1302874" y="34825"/>
                </a:lnTo>
                <a:lnTo>
                  <a:pt x="1328649" y="73400"/>
                </a:lnTo>
                <a:lnTo>
                  <a:pt x="1337699" y="118902"/>
                </a:lnTo>
                <a:lnTo>
                  <a:pt x="1337699" y="594497"/>
                </a:lnTo>
                <a:lnTo>
                  <a:pt x="1328356" y="640779"/>
                </a:lnTo>
                <a:lnTo>
                  <a:pt x="1302874" y="678574"/>
                </a:lnTo>
                <a:lnTo>
                  <a:pt x="1265079" y="704056"/>
                </a:lnTo>
                <a:lnTo>
                  <a:pt x="1218797" y="713399"/>
                </a:lnTo>
                <a:close/>
              </a:path>
            </a:pathLst>
          </a:custGeom>
          <a:solidFill>
            <a:srgbClr val="DB3136">
              <a:alpha val="51148"/>
            </a:srgbClr>
          </a:solidFill>
        </p:spPr>
        <p:txBody>
          <a:bodyPr wrap="square" lIns="0" tIns="0" rIns="0" bIns="0" rtlCol="0"/>
          <a:lstStyle/>
          <a:p>
            <a:endParaRPr/>
          </a:p>
        </p:txBody>
      </p:sp>
      <p:sp>
        <p:nvSpPr>
          <p:cNvPr id="6" name="object 6"/>
          <p:cNvSpPr txBox="1"/>
          <p:nvPr/>
        </p:nvSpPr>
        <p:spPr>
          <a:xfrm>
            <a:off x="331417" y="2818266"/>
            <a:ext cx="956944" cy="389255"/>
          </a:xfrm>
          <a:prstGeom prst="rect">
            <a:avLst/>
          </a:prstGeom>
        </p:spPr>
        <p:txBody>
          <a:bodyPr vert="horz" wrap="square" lIns="0" tIns="19685" rIns="0" bIns="0" rtlCol="0">
            <a:spAutoFit/>
          </a:bodyPr>
          <a:lstStyle/>
          <a:p>
            <a:pPr marL="67310" marR="5080" indent="-55244">
              <a:lnSpc>
                <a:spcPts val="1430"/>
              </a:lnSpc>
              <a:spcBef>
                <a:spcPts val="155"/>
              </a:spcBef>
            </a:pPr>
            <a:r>
              <a:rPr sz="1200" b="1" spc="-5" dirty="0">
                <a:latin typeface="Arial"/>
                <a:cs typeface="Arial"/>
              </a:rPr>
              <a:t>Reduce</a:t>
            </a:r>
            <a:r>
              <a:rPr sz="1200" b="1" spc="-90" dirty="0">
                <a:latin typeface="Arial"/>
                <a:cs typeface="Arial"/>
              </a:rPr>
              <a:t> </a:t>
            </a:r>
            <a:r>
              <a:rPr sz="1200" b="1" dirty="0">
                <a:latin typeface="Arial"/>
                <a:cs typeface="Arial"/>
              </a:rPr>
              <a:t>from  </a:t>
            </a:r>
            <a:r>
              <a:rPr sz="1200" b="1" spc="-5" dirty="0">
                <a:latin typeface="Arial"/>
                <a:cs typeface="Arial"/>
              </a:rPr>
              <a:t>100M </a:t>
            </a:r>
            <a:r>
              <a:rPr sz="1200" b="1" dirty="0">
                <a:latin typeface="Arial"/>
                <a:cs typeface="Arial"/>
              </a:rPr>
              <a:t>to</a:t>
            </a:r>
            <a:r>
              <a:rPr sz="1200" b="1" spc="-60" dirty="0">
                <a:latin typeface="Arial"/>
                <a:cs typeface="Arial"/>
              </a:rPr>
              <a:t> </a:t>
            </a:r>
            <a:r>
              <a:rPr sz="1200" b="1" spc="-5" dirty="0">
                <a:latin typeface="Arial"/>
                <a:cs typeface="Arial"/>
              </a:rPr>
              <a:t>1M</a:t>
            </a:r>
            <a:endParaRPr sz="1200">
              <a:latin typeface="Arial"/>
              <a:cs typeface="Arial"/>
            </a:endParaRPr>
          </a:p>
        </p:txBody>
      </p:sp>
      <p:sp>
        <p:nvSpPr>
          <p:cNvPr id="7" name="object 7"/>
          <p:cNvSpPr/>
          <p:nvPr/>
        </p:nvSpPr>
        <p:spPr>
          <a:xfrm>
            <a:off x="141026" y="3450936"/>
            <a:ext cx="1337945" cy="713740"/>
          </a:xfrm>
          <a:custGeom>
            <a:avLst/>
            <a:gdLst/>
            <a:ahLst/>
            <a:cxnLst/>
            <a:rect l="l" t="t" r="r" b="b"/>
            <a:pathLst>
              <a:path w="1337945" h="713739">
                <a:moveTo>
                  <a:pt x="1218797" y="713399"/>
                </a:moveTo>
                <a:lnTo>
                  <a:pt x="118902" y="713399"/>
                </a:lnTo>
                <a:lnTo>
                  <a:pt x="72620" y="704056"/>
                </a:lnTo>
                <a:lnTo>
                  <a:pt x="34825" y="678574"/>
                </a:lnTo>
                <a:lnTo>
                  <a:pt x="9343" y="640779"/>
                </a:lnTo>
                <a:lnTo>
                  <a:pt x="0" y="594497"/>
                </a:lnTo>
                <a:lnTo>
                  <a:pt x="0" y="118902"/>
                </a:lnTo>
                <a:lnTo>
                  <a:pt x="9343" y="72620"/>
                </a:lnTo>
                <a:lnTo>
                  <a:pt x="34825" y="34825"/>
                </a:lnTo>
                <a:lnTo>
                  <a:pt x="72620" y="9343"/>
                </a:lnTo>
                <a:lnTo>
                  <a:pt x="118902" y="0"/>
                </a:lnTo>
                <a:lnTo>
                  <a:pt x="1218797" y="0"/>
                </a:lnTo>
                <a:lnTo>
                  <a:pt x="1264299" y="9050"/>
                </a:lnTo>
                <a:lnTo>
                  <a:pt x="1302874" y="34825"/>
                </a:lnTo>
                <a:lnTo>
                  <a:pt x="1328649" y="73400"/>
                </a:lnTo>
                <a:lnTo>
                  <a:pt x="1337699" y="118902"/>
                </a:lnTo>
                <a:lnTo>
                  <a:pt x="1337699" y="594497"/>
                </a:lnTo>
                <a:lnTo>
                  <a:pt x="1328356" y="640779"/>
                </a:lnTo>
                <a:lnTo>
                  <a:pt x="1302874" y="678574"/>
                </a:lnTo>
                <a:lnTo>
                  <a:pt x="1265079" y="704056"/>
                </a:lnTo>
                <a:lnTo>
                  <a:pt x="1218797" y="713399"/>
                </a:lnTo>
                <a:close/>
              </a:path>
            </a:pathLst>
          </a:custGeom>
          <a:solidFill>
            <a:srgbClr val="DB3136">
              <a:alpha val="51148"/>
            </a:srgbClr>
          </a:solidFill>
        </p:spPr>
        <p:txBody>
          <a:bodyPr wrap="square" lIns="0" tIns="0" rIns="0" bIns="0" rtlCol="0"/>
          <a:lstStyle/>
          <a:p>
            <a:endParaRPr/>
          </a:p>
        </p:txBody>
      </p:sp>
      <p:sp>
        <p:nvSpPr>
          <p:cNvPr id="8" name="object 8"/>
          <p:cNvSpPr txBox="1"/>
          <p:nvPr/>
        </p:nvSpPr>
        <p:spPr>
          <a:xfrm>
            <a:off x="331417" y="3607866"/>
            <a:ext cx="956944" cy="389255"/>
          </a:xfrm>
          <a:prstGeom prst="rect">
            <a:avLst/>
          </a:prstGeom>
        </p:spPr>
        <p:txBody>
          <a:bodyPr vert="horz" wrap="square" lIns="0" tIns="19685" rIns="0" bIns="0" rtlCol="0">
            <a:spAutoFit/>
          </a:bodyPr>
          <a:lstStyle/>
          <a:p>
            <a:pPr marL="130810" marR="5080" indent="-118745">
              <a:lnSpc>
                <a:spcPts val="1430"/>
              </a:lnSpc>
              <a:spcBef>
                <a:spcPts val="155"/>
              </a:spcBef>
            </a:pPr>
            <a:r>
              <a:rPr sz="1200" b="1" spc="-5" dirty="0">
                <a:latin typeface="Arial"/>
                <a:cs typeface="Arial"/>
              </a:rPr>
              <a:t>Reduce</a:t>
            </a:r>
            <a:r>
              <a:rPr sz="1200" b="1" spc="-90" dirty="0">
                <a:latin typeface="Arial"/>
                <a:cs typeface="Arial"/>
              </a:rPr>
              <a:t> </a:t>
            </a:r>
            <a:r>
              <a:rPr sz="1200" b="1" dirty="0">
                <a:latin typeface="Arial"/>
                <a:cs typeface="Arial"/>
              </a:rPr>
              <a:t>from  </a:t>
            </a:r>
            <a:r>
              <a:rPr sz="1200" b="1" spc="-5" dirty="0">
                <a:latin typeface="Arial"/>
                <a:cs typeface="Arial"/>
              </a:rPr>
              <a:t>1M </a:t>
            </a:r>
            <a:r>
              <a:rPr sz="1200" b="1" dirty="0">
                <a:latin typeface="Arial"/>
                <a:cs typeface="Arial"/>
              </a:rPr>
              <a:t>to</a:t>
            </a:r>
            <a:r>
              <a:rPr sz="1200" b="1" spc="-45" dirty="0">
                <a:latin typeface="Arial"/>
                <a:cs typeface="Arial"/>
              </a:rPr>
              <a:t> </a:t>
            </a:r>
            <a:r>
              <a:rPr sz="1200" b="1" spc="-5" dirty="0">
                <a:latin typeface="Arial"/>
                <a:cs typeface="Arial"/>
              </a:rPr>
              <a:t>10k</a:t>
            </a:r>
            <a:endParaRPr sz="1200">
              <a:latin typeface="Arial"/>
              <a:cs typeface="Arial"/>
            </a:endParaRPr>
          </a:p>
        </p:txBody>
      </p:sp>
      <p:sp>
        <p:nvSpPr>
          <p:cNvPr id="9" name="object 9"/>
          <p:cNvSpPr/>
          <p:nvPr/>
        </p:nvSpPr>
        <p:spPr>
          <a:xfrm>
            <a:off x="141026" y="4240536"/>
            <a:ext cx="1337945" cy="713740"/>
          </a:xfrm>
          <a:custGeom>
            <a:avLst/>
            <a:gdLst/>
            <a:ahLst/>
            <a:cxnLst/>
            <a:rect l="l" t="t" r="r" b="b"/>
            <a:pathLst>
              <a:path w="1337945" h="713739">
                <a:moveTo>
                  <a:pt x="1218797" y="713399"/>
                </a:moveTo>
                <a:lnTo>
                  <a:pt x="118902" y="713399"/>
                </a:lnTo>
                <a:lnTo>
                  <a:pt x="72620" y="704056"/>
                </a:lnTo>
                <a:lnTo>
                  <a:pt x="34825" y="678574"/>
                </a:lnTo>
                <a:lnTo>
                  <a:pt x="9343" y="640779"/>
                </a:lnTo>
                <a:lnTo>
                  <a:pt x="0" y="594497"/>
                </a:lnTo>
                <a:lnTo>
                  <a:pt x="0" y="118902"/>
                </a:lnTo>
                <a:lnTo>
                  <a:pt x="9343" y="72620"/>
                </a:lnTo>
                <a:lnTo>
                  <a:pt x="34825" y="34825"/>
                </a:lnTo>
                <a:lnTo>
                  <a:pt x="72620" y="9343"/>
                </a:lnTo>
                <a:lnTo>
                  <a:pt x="118902" y="0"/>
                </a:lnTo>
                <a:lnTo>
                  <a:pt x="1218797" y="0"/>
                </a:lnTo>
                <a:lnTo>
                  <a:pt x="1264299" y="9051"/>
                </a:lnTo>
                <a:lnTo>
                  <a:pt x="1302874" y="34825"/>
                </a:lnTo>
                <a:lnTo>
                  <a:pt x="1328649" y="73400"/>
                </a:lnTo>
                <a:lnTo>
                  <a:pt x="1337699" y="118902"/>
                </a:lnTo>
                <a:lnTo>
                  <a:pt x="1337699" y="594497"/>
                </a:lnTo>
                <a:lnTo>
                  <a:pt x="1328356" y="640779"/>
                </a:lnTo>
                <a:lnTo>
                  <a:pt x="1302874" y="678574"/>
                </a:lnTo>
                <a:lnTo>
                  <a:pt x="1265079" y="704056"/>
                </a:lnTo>
                <a:lnTo>
                  <a:pt x="1218797" y="713399"/>
                </a:lnTo>
                <a:close/>
              </a:path>
            </a:pathLst>
          </a:custGeom>
          <a:solidFill>
            <a:srgbClr val="DB3136">
              <a:alpha val="51148"/>
            </a:srgbClr>
          </a:solidFill>
        </p:spPr>
        <p:txBody>
          <a:bodyPr wrap="square" lIns="0" tIns="0" rIns="0" bIns="0" rtlCol="0"/>
          <a:lstStyle/>
          <a:p>
            <a:endParaRPr/>
          </a:p>
        </p:txBody>
      </p:sp>
      <p:sp>
        <p:nvSpPr>
          <p:cNvPr id="10" name="object 10"/>
          <p:cNvSpPr txBox="1"/>
          <p:nvPr/>
        </p:nvSpPr>
        <p:spPr>
          <a:xfrm>
            <a:off x="331417" y="4397465"/>
            <a:ext cx="956944" cy="389255"/>
          </a:xfrm>
          <a:prstGeom prst="rect">
            <a:avLst/>
          </a:prstGeom>
        </p:spPr>
        <p:txBody>
          <a:bodyPr vert="horz" wrap="square" lIns="0" tIns="19685" rIns="0" bIns="0" rtlCol="0">
            <a:spAutoFit/>
          </a:bodyPr>
          <a:lstStyle/>
          <a:p>
            <a:pPr marL="109855" marR="5080" indent="-97790">
              <a:lnSpc>
                <a:spcPts val="1430"/>
              </a:lnSpc>
              <a:spcBef>
                <a:spcPts val="155"/>
              </a:spcBef>
            </a:pPr>
            <a:r>
              <a:rPr sz="1200" b="1" spc="-5" dirty="0">
                <a:latin typeface="Arial"/>
                <a:cs typeface="Arial"/>
              </a:rPr>
              <a:t>Reduce</a:t>
            </a:r>
            <a:r>
              <a:rPr sz="1200" b="1" spc="-90" dirty="0">
                <a:latin typeface="Arial"/>
                <a:cs typeface="Arial"/>
              </a:rPr>
              <a:t> </a:t>
            </a:r>
            <a:r>
              <a:rPr sz="1200" b="1" dirty="0">
                <a:latin typeface="Arial"/>
                <a:cs typeface="Arial"/>
              </a:rPr>
              <a:t>from  </a:t>
            </a:r>
            <a:r>
              <a:rPr sz="1200" b="1" spc="-5" dirty="0">
                <a:latin typeface="Arial"/>
                <a:cs typeface="Arial"/>
              </a:rPr>
              <a:t>10k </a:t>
            </a:r>
            <a:r>
              <a:rPr sz="1200" b="1" dirty="0">
                <a:latin typeface="Arial"/>
                <a:cs typeface="Arial"/>
              </a:rPr>
              <a:t>to</a:t>
            </a:r>
            <a:r>
              <a:rPr sz="1200" b="1" spc="-50" dirty="0">
                <a:latin typeface="Arial"/>
                <a:cs typeface="Arial"/>
              </a:rPr>
              <a:t> </a:t>
            </a:r>
            <a:r>
              <a:rPr sz="1200" b="1" spc="-5" dirty="0">
                <a:latin typeface="Arial"/>
                <a:cs typeface="Arial"/>
              </a:rPr>
              <a:t>100</a:t>
            </a:r>
            <a:endParaRPr sz="1200">
              <a:latin typeface="Arial"/>
              <a:cs typeface="Arial"/>
            </a:endParaRPr>
          </a:p>
        </p:txBody>
      </p:sp>
      <p:sp>
        <p:nvSpPr>
          <p:cNvPr id="11" name="object 11"/>
          <p:cNvSpPr txBox="1"/>
          <p:nvPr/>
        </p:nvSpPr>
        <p:spPr>
          <a:xfrm>
            <a:off x="4529925" y="2723901"/>
            <a:ext cx="1113790" cy="509563"/>
          </a:xfrm>
          <a:prstGeom prst="rect">
            <a:avLst/>
          </a:prstGeom>
          <a:solidFill>
            <a:srgbClr val="DB3136"/>
          </a:solidFill>
        </p:spPr>
        <p:txBody>
          <a:bodyPr vert="horz" wrap="square" lIns="0" tIns="86360" rIns="0" bIns="0" rtlCol="0">
            <a:spAutoFit/>
          </a:bodyPr>
          <a:lstStyle/>
          <a:p>
            <a:pPr marL="171450" marR="163830" indent="157480">
              <a:lnSpc>
                <a:spcPts val="1650"/>
              </a:lnSpc>
              <a:spcBef>
                <a:spcPts val="680"/>
              </a:spcBef>
            </a:pPr>
            <a:r>
              <a:rPr sz="1400" b="1" spc="-5" dirty="0">
                <a:latin typeface="Arial"/>
                <a:cs typeface="Arial"/>
              </a:rPr>
              <a:t>small  ReLU</a:t>
            </a:r>
            <a:r>
              <a:rPr sz="1400" b="1" spc="-95" dirty="0">
                <a:latin typeface="Arial"/>
                <a:cs typeface="Arial"/>
              </a:rPr>
              <a:t> </a:t>
            </a:r>
            <a:r>
              <a:rPr sz="1400" b="1" spc="-5" dirty="0">
                <a:latin typeface="Arial"/>
                <a:cs typeface="Arial"/>
              </a:rPr>
              <a:t>NN</a:t>
            </a:r>
            <a:endParaRPr sz="1400">
              <a:latin typeface="Arial"/>
              <a:cs typeface="Arial"/>
            </a:endParaRPr>
          </a:p>
        </p:txBody>
      </p:sp>
      <p:sp>
        <p:nvSpPr>
          <p:cNvPr id="12" name="object 12"/>
          <p:cNvSpPr txBox="1"/>
          <p:nvPr/>
        </p:nvSpPr>
        <p:spPr>
          <a:xfrm>
            <a:off x="2905274" y="3489636"/>
            <a:ext cx="1113790" cy="476862"/>
          </a:xfrm>
          <a:prstGeom prst="rect">
            <a:avLst/>
          </a:prstGeom>
          <a:solidFill>
            <a:srgbClr val="DB3136"/>
          </a:solidFill>
        </p:spPr>
        <p:txBody>
          <a:bodyPr vert="horz" wrap="square" lIns="0" tIns="84455" rIns="0" bIns="0" rtlCol="0">
            <a:spAutoFit/>
          </a:bodyPr>
          <a:lstStyle/>
          <a:p>
            <a:pPr marL="107314" marR="99695" indent="201295">
              <a:lnSpc>
                <a:spcPct val="101000"/>
              </a:lnSpc>
              <a:spcBef>
                <a:spcPts val="665"/>
              </a:spcBef>
            </a:pPr>
            <a:r>
              <a:rPr sz="1300" b="1" spc="-5" dirty="0">
                <a:latin typeface="Arial"/>
                <a:cs typeface="Arial"/>
              </a:rPr>
              <a:t>Linear  Regression</a:t>
            </a:r>
            <a:endParaRPr sz="1300">
              <a:latin typeface="Arial"/>
              <a:cs typeface="Arial"/>
            </a:endParaRPr>
          </a:p>
        </p:txBody>
      </p:sp>
      <p:sp>
        <p:nvSpPr>
          <p:cNvPr id="13" name="object 13"/>
          <p:cNvSpPr txBox="1"/>
          <p:nvPr/>
        </p:nvSpPr>
        <p:spPr>
          <a:xfrm>
            <a:off x="4259074" y="3489646"/>
            <a:ext cx="1113790" cy="476862"/>
          </a:xfrm>
          <a:prstGeom prst="rect">
            <a:avLst/>
          </a:prstGeom>
          <a:solidFill>
            <a:srgbClr val="DB3136"/>
          </a:solidFill>
        </p:spPr>
        <p:txBody>
          <a:bodyPr vert="horz" wrap="square" lIns="0" tIns="84455" rIns="0" bIns="0" rtlCol="0">
            <a:spAutoFit/>
          </a:bodyPr>
          <a:lstStyle/>
          <a:p>
            <a:pPr marL="107314" marR="99695" indent="201295">
              <a:lnSpc>
                <a:spcPct val="101000"/>
              </a:lnSpc>
              <a:spcBef>
                <a:spcPts val="665"/>
              </a:spcBef>
            </a:pPr>
            <a:r>
              <a:rPr sz="1300" b="1" spc="-5" dirty="0">
                <a:latin typeface="Arial"/>
                <a:cs typeface="Arial"/>
              </a:rPr>
              <a:t>Linear  Regression</a:t>
            </a:r>
            <a:endParaRPr sz="1300">
              <a:latin typeface="Arial"/>
              <a:cs typeface="Arial"/>
            </a:endParaRPr>
          </a:p>
        </p:txBody>
      </p:sp>
      <p:sp>
        <p:nvSpPr>
          <p:cNvPr id="14" name="object 14"/>
          <p:cNvSpPr txBox="1"/>
          <p:nvPr/>
        </p:nvSpPr>
        <p:spPr>
          <a:xfrm>
            <a:off x="5612874" y="3489656"/>
            <a:ext cx="1113790" cy="476862"/>
          </a:xfrm>
          <a:prstGeom prst="rect">
            <a:avLst/>
          </a:prstGeom>
          <a:solidFill>
            <a:srgbClr val="DB3136"/>
          </a:solidFill>
        </p:spPr>
        <p:txBody>
          <a:bodyPr vert="horz" wrap="square" lIns="0" tIns="84455" rIns="0" bIns="0" rtlCol="0">
            <a:spAutoFit/>
          </a:bodyPr>
          <a:lstStyle/>
          <a:p>
            <a:pPr marL="107314" marR="99695" indent="201295">
              <a:lnSpc>
                <a:spcPct val="101000"/>
              </a:lnSpc>
              <a:spcBef>
                <a:spcPts val="665"/>
              </a:spcBef>
            </a:pPr>
            <a:r>
              <a:rPr sz="1300" b="1" spc="-5" dirty="0">
                <a:latin typeface="Arial"/>
                <a:cs typeface="Arial"/>
              </a:rPr>
              <a:t>Linear  Regression</a:t>
            </a:r>
            <a:endParaRPr sz="1300">
              <a:latin typeface="Arial"/>
              <a:cs typeface="Arial"/>
            </a:endParaRPr>
          </a:p>
        </p:txBody>
      </p:sp>
      <p:sp>
        <p:nvSpPr>
          <p:cNvPr id="15" name="object 15"/>
          <p:cNvSpPr txBox="1"/>
          <p:nvPr/>
        </p:nvSpPr>
        <p:spPr>
          <a:xfrm>
            <a:off x="2018975" y="4267926"/>
            <a:ext cx="1113790" cy="408445"/>
          </a:xfrm>
          <a:prstGeom prst="rect">
            <a:avLst/>
          </a:prstGeom>
          <a:solidFill>
            <a:srgbClr val="DB3136"/>
          </a:solidFill>
        </p:spPr>
        <p:txBody>
          <a:bodyPr vert="horz" wrap="square" lIns="0" tIns="160655" rIns="0" bIns="0" rtlCol="0">
            <a:spAutoFit/>
          </a:bodyPr>
          <a:lstStyle/>
          <a:p>
            <a:pPr marL="262890">
              <a:spcBef>
                <a:spcPts val="1265"/>
              </a:spcBef>
            </a:pPr>
            <a:r>
              <a:rPr sz="1600" b="1" spc="-5" dirty="0">
                <a:latin typeface="Arial"/>
                <a:cs typeface="Arial"/>
              </a:rPr>
              <a:t>B-tree</a:t>
            </a:r>
            <a:endParaRPr sz="1600">
              <a:latin typeface="Arial"/>
              <a:cs typeface="Arial"/>
            </a:endParaRPr>
          </a:p>
        </p:txBody>
      </p:sp>
      <p:sp>
        <p:nvSpPr>
          <p:cNvPr id="16" name="object 16"/>
          <p:cNvSpPr txBox="1"/>
          <p:nvPr/>
        </p:nvSpPr>
        <p:spPr>
          <a:xfrm>
            <a:off x="3360260" y="4267936"/>
            <a:ext cx="1113790" cy="408445"/>
          </a:xfrm>
          <a:prstGeom prst="rect">
            <a:avLst/>
          </a:prstGeom>
          <a:solidFill>
            <a:srgbClr val="DB3136"/>
          </a:solidFill>
        </p:spPr>
        <p:txBody>
          <a:bodyPr vert="horz" wrap="square" lIns="0" tIns="160655" rIns="0" bIns="0" rtlCol="0">
            <a:spAutoFit/>
          </a:bodyPr>
          <a:lstStyle/>
          <a:p>
            <a:pPr marL="262890">
              <a:spcBef>
                <a:spcPts val="1265"/>
              </a:spcBef>
            </a:pPr>
            <a:r>
              <a:rPr sz="1600" b="1" spc="-5" dirty="0">
                <a:latin typeface="Arial"/>
                <a:cs typeface="Arial"/>
              </a:rPr>
              <a:t>B-tree</a:t>
            </a:r>
            <a:endParaRPr sz="1600">
              <a:latin typeface="Arial"/>
              <a:cs typeface="Arial"/>
            </a:endParaRPr>
          </a:p>
        </p:txBody>
      </p:sp>
      <p:sp>
        <p:nvSpPr>
          <p:cNvPr id="17" name="object 17"/>
          <p:cNvSpPr txBox="1"/>
          <p:nvPr/>
        </p:nvSpPr>
        <p:spPr>
          <a:xfrm>
            <a:off x="4714060" y="4267947"/>
            <a:ext cx="1113790" cy="408445"/>
          </a:xfrm>
          <a:prstGeom prst="rect">
            <a:avLst/>
          </a:prstGeom>
          <a:solidFill>
            <a:srgbClr val="DB3136"/>
          </a:solidFill>
        </p:spPr>
        <p:txBody>
          <a:bodyPr vert="horz" wrap="square" lIns="0" tIns="160655" rIns="0" bIns="0" rtlCol="0">
            <a:spAutoFit/>
          </a:bodyPr>
          <a:lstStyle/>
          <a:p>
            <a:pPr marL="262890">
              <a:spcBef>
                <a:spcPts val="1265"/>
              </a:spcBef>
            </a:pPr>
            <a:r>
              <a:rPr sz="1600" b="1" spc="-5" dirty="0">
                <a:latin typeface="Arial"/>
                <a:cs typeface="Arial"/>
              </a:rPr>
              <a:t>B-tree</a:t>
            </a:r>
            <a:endParaRPr sz="1600">
              <a:latin typeface="Arial"/>
              <a:cs typeface="Arial"/>
            </a:endParaRPr>
          </a:p>
        </p:txBody>
      </p:sp>
      <p:sp>
        <p:nvSpPr>
          <p:cNvPr id="18" name="object 18"/>
          <p:cNvSpPr txBox="1"/>
          <p:nvPr/>
        </p:nvSpPr>
        <p:spPr>
          <a:xfrm>
            <a:off x="6055345" y="4267947"/>
            <a:ext cx="1113790" cy="408445"/>
          </a:xfrm>
          <a:prstGeom prst="rect">
            <a:avLst/>
          </a:prstGeom>
          <a:solidFill>
            <a:srgbClr val="DB3136"/>
          </a:solidFill>
        </p:spPr>
        <p:txBody>
          <a:bodyPr vert="horz" wrap="square" lIns="0" tIns="160655" rIns="0" bIns="0" rtlCol="0">
            <a:spAutoFit/>
          </a:bodyPr>
          <a:lstStyle/>
          <a:p>
            <a:pPr marL="262890">
              <a:spcBef>
                <a:spcPts val="1265"/>
              </a:spcBef>
            </a:pPr>
            <a:r>
              <a:rPr sz="1600" b="1" spc="-5" dirty="0">
                <a:latin typeface="Arial"/>
                <a:cs typeface="Arial"/>
              </a:rPr>
              <a:t>B-tree</a:t>
            </a:r>
            <a:endParaRPr sz="1600">
              <a:latin typeface="Arial"/>
              <a:cs typeface="Arial"/>
            </a:endParaRPr>
          </a:p>
        </p:txBody>
      </p:sp>
      <p:sp>
        <p:nvSpPr>
          <p:cNvPr id="19" name="Slide Number Placeholder 3">
            <a:extLst>
              <a:ext uri="{FF2B5EF4-FFF2-40B4-BE49-F238E27FC236}">
                <a16:creationId xmlns:a16="http://schemas.microsoft.com/office/drawing/2014/main" id="{48C0E6C0-47C9-154F-B247-15FB7EEA92B5}"/>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13</a:t>
            </a:fld>
            <a:endParaRPr lang="de-DE" sz="1200"/>
          </a:p>
        </p:txBody>
      </p:sp>
    </p:spTree>
    <p:extLst>
      <p:ext uri="{BB962C8B-B14F-4D97-AF65-F5344CB8AC3E}">
        <p14:creationId xmlns:p14="http://schemas.microsoft.com/office/powerpoint/2010/main" val="94716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354" y="260648"/>
            <a:ext cx="6196870"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Hybrid Recursive </a:t>
            </a:r>
            <a:r>
              <a:rPr dirty="0"/>
              <a:t>Model</a:t>
            </a:r>
            <a:r>
              <a:rPr spc="-90" dirty="0"/>
              <a:t> </a:t>
            </a:r>
            <a:r>
              <a:rPr spc="-5" dirty="0"/>
              <a:t>Index</a:t>
            </a:r>
          </a:p>
        </p:txBody>
      </p:sp>
      <p:sp>
        <p:nvSpPr>
          <p:cNvPr id="3" name="object 3"/>
          <p:cNvSpPr txBox="1"/>
          <p:nvPr/>
        </p:nvSpPr>
        <p:spPr>
          <a:xfrm>
            <a:off x="391354" y="1412776"/>
            <a:ext cx="7709038" cy="4203715"/>
          </a:xfrm>
          <a:prstGeom prst="rect">
            <a:avLst/>
          </a:prstGeom>
        </p:spPr>
        <p:txBody>
          <a:bodyPr vert="horz" wrap="square" lIns="0" tIns="12700" rIns="0" bIns="0" rtlCol="0">
            <a:spAutoFit/>
          </a:bodyPr>
          <a:lstStyle/>
          <a:p>
            <a:pPr marL="12700">
              <a:spcBef>
                <a:spcPts val="100"/>
              </a:spcBef>
            </a:pPr>
            <a:r>
              <a:rPr sz="2800" spc="-5" dirty="0">
                <a:solidFill>
                  <a:srgbClr val="0B05FF"/>
                </a:solidFill>
                <a:latin typeface="Arial"/>
                <a:cs typeface="Arial"/>
              </a:rPr>
              <a:t>Problem: </a:t>
            </a:r>
            <a:r>
              <a:rPr sz="2800" spc="-5" dirty="0">
                <a:latin typeface="Arial"/>
                <a:cs typeface="Arial"/>
              </a:rPr>
              <a:t>Specific </a:t>
            </a:r>
            <a:r>
              <a:rPr lang="de-DE" sz="2800" spc="-5" dirty="0">
                <a:latin typeface="Arial"/>
                <a:cs typeface="Arial"/>
              </a:rPr>
              <a:t>d</a:t>
            </a:r>
            <a:r>
              <a:rPr sz="2800" spc="-5" dirty="0" err="1">
                <a:latin typeface="Arial"/>
                <a:cs typeface="Arial"/>
              </a:rPr>
              <a:t>ata</a:t>
            </a:r>
            <a:r>
              <a:rPr sz="2800" spc="-5" dirty="0">
                <a:latin typeface="Arial"/>
                <a:cs typeface="Arial"/>
              </a:rPr>
              <a:t> at the bottom of RMI </a:t>
            </a:r>
            <a:r>
              <a:rPr sz="2800" dirty="0">
                <a:latin typeface="Arial"/>
                <a:cs typeface="Arial"/>
              </a:rPr>
              <a:t>may </a:t>
            </a:r>
            <a:r>
              <a:rPr sz="2800" spc="-5" dirty="0">
                <a:latin typeface="Arial"/>
                <a:cs typeface="Arial"/>
              </a:rPr>
              <a:t>be harder to</a:t>
            </a:r>
            <a:r>
              <a:rPr sz="2800" spc="-65" dirty="0">
                <a:latin typeface="Arial"/>
                <a:cs typeface="Arial"/>
              </a:rPr>
              <a:t> </a:t>
            </a:r>
            <a:r>
              <a:rPr sz="2800" spc="-5" dirty="0">
                <a:latin typeface="Arial"/>
                <a:cs typeface="Arial"/>
              </a:rPr>
              <a:t>learn</a:t>
            </a:r>
            <a:endParaRPr sz="2800" dirty="0">
              <a:latin typeface="Arial"/>
              <a:cs typeface="Arial"/>
            </a:endParaRPr>
          </a:p>
          <a:p>
            <a:pPr>
              <a:spcBef>
                <a:spcPts val="50"/>
              </a:spcBef>
            </a:pPr>
            <a:endParaRPr sz="2800" dirty="0">
              <a:latin typeface="Times New Roman"/>
              <a:cs typeface="Times New Roman"/>
            </a:endParaRPr>
          </a:p>
          <a:p>
            <a:pPr marL="12700"/>
            <a:r>
              <a:rPr sz="2800" spc="-5" dirty="0">
                <a:solidFill>
                  <a:srgbClr val="0B05FF"/>
                </a:solidFill>
                <a:latin typeface="Arial"/>
                <a:cs typeface="Arial"/>
              </a:rPr>
              <a:t>Solution: </a:t>
            </a:r>
            <a:r>
              <a:rPr sz="2800" spc="-5" dirty="0">
                <a:latin typeface="Arial"/>
                <a:cs typeface="Arial"/>
              </a:rPr>
              <a:t>Combine different </a:t>
            </a:r>
            <a:r>
              <a:rPr sz="2800" dirty="0">
                <a:latin typeface="Arial"/>
                <a:cs typeface="Arial"/>
              </a:rPr>
              <a:t>models </a:t>
            </a:r>
            <a:r>
              <a:rPr sz="2800" spc="-5" dirty="0">
                <a:latin typeface="Arial"/>
                <a:cs typeface="Arial"/>
              </a:rPr>
              <a:t>at different layers of</a:t>
            </a:r>
            <a:r>
              <a:rPr sz="2800" spc="-45" dirty="0">
                <a:latin typeface="Arial"/>
                <a:cs typeface="Arial"/>
              </a:rPr>
              <a:t> </a:t>
            </a:r>
            <a:r>
              <a:rPr sz="2800" spc="-5" dirty="0">
                <a:latin typeface="Arial"/>
                <a:cs typeface="Arial"/>
              </a:rPr>
              <a:t>RMI</a:t>
            </a:r>
            <a:endParaRPr lang="de-DE" sz="2800" spc="-5" dirty="0">
              <a:latin typeface="Arial"/>
              <a:cs typeface="Arial"/>
            </a:endParaRPr>
          </a:p>
          <a:p>
            <a:pPr marL="12700"/>
            <a:endParaRPr sz="2800" dirty="0">
              <a:latin typeface="Arial"/>
              <a:cs typeface="Arial"/>
            </a:endParaRPr>
          </a:p>
          <a:p>
            <a:pPr marL="388620" indent="-285750">
              <a:spcBef>
                <a:spcPts val="315"/>
              </a:spcBef>
              <a:buFont typeface="Arial" panose="020B0604020202020204" pitchFamily="34" charset="0"/>
              <a:buChar char="•"/>
              <a:tabLst>
                <a:tab pos="469265" algn="l"/>
                <a:tab pos="469900" algn="l"/>
              </a:tabLst>
            </a:pPr>
            <a:r>
              <a:rPr sz="2400" spc="-5" dirty="0">
                <a:latin typeface="Arial"/>
                <a:cs typeface="Arial"/>
              </a:rPr>
              <a:t>Net</a:t>
            </a:r>
            <a:r>
              <a:rPr lang="de-DE" sz="2400" spc="-5" dirty="0" err="1">
                <a:latin typeface="Arial"/>
                <a:cs typeface="Arial"/>
              </a:rPr>
              <a:t>works</a:t>
            </a:r>
            <a:r>
              <a:rPr lang="de-DE" sz="2400" spc="-5" dirty="0">
                <a:latin typeface="Arial"/>
                <a:cs typeface="Arial"/>
              </a:rPr>
              <a:t> </a:t>
            </a:r>
            <a:r>
              <a:rPr lang="de-DE" sz="2400" spc="-5" dirty="0" err="1">
                <a:latin typeface="Arial"/>
                <a:cs typeface="Arial"/>
              </a:rPr>
              <a:t>with</a:t>
            </a:r>
            <a:r>
              <a:rPr lang="de-DE" sz="2400" spc="-5" dirty="0">
                <a:latin typeface="Arial"/>
                <a:cs typeface="Arial"/>
              </a:rPr>
              <a:t> </a:t>
            </a:r>
            <a:r>
              <a:rPr lang="de-DE" sz="2400" spc="-5" dirty="0" err="1">
                <a:latin typeface="Arial"/>
                <a:cs typeface="Arial"/>
              </a:rPr>
              <a:t>ReLU</a:t>
            </a:r>
            <a:r>
              <a:rPr lang="de-DE" sz="2400" spc="-5" dirty="0">
                <a:latin typeface="Arial"/>
                <a:cs typeface="Arial"/>
              </a:rPr>
              <a:t> </a:t>
            </a:r>
            <a:r>
              <a:rPr lang="de-DE" sz="2400" spc="-5" dirty="0" err="1">
                <a:latin typeface="Arial"/>
                <a:cs typeface="Arial"/>
              </a:rPr>
              <a:t>activations</a:t>
            </a:r>
            <a:r>
              <a:rPr sz="2400" spc="-5" dirty="0">
                <a:latin typeface="Arial"/>
                <a:cs typeface="Arial"/>
              </a:rPr>
              <a:t> at the</a:t>
            </a:r>
            <a:r>
              <a:rPr sz="2400" spc="-10" dirty="0">
                <a:latin typeface="Arial"/>
                <a:cs typeface="Arial"/>
              </a:rPr>
              <a:t> </a:t>
            </a:r>
            <a:r>
              <a:rPr sz="2400" spc="-5" dirty="0">
                <a:latin typeface="Arial"/>
                <a:cs typeface="Arial"/>
              </a:rPr>
              <a:t>top</a:t>
            </a:r>
            <a:endParaRPr sz="2400" dirty="0">
              <a:latin typeface="Arial"/>
              <a:cs typeface="Arial"/>
            </a:endParaRPr>
          </a:p>
          <a:p>
            <a:pPr marL="388620" indent="-285750">
              <a:spcBef>
                <a:spcPts val="315"/>
              </a:spcBef>
              <a:buFont typeface="Arial" panose="020B0604020202020204" pitchFamily="34" charset="0"/>
              <a:buChar char="•"/>
              <a:tabLst>
                <a:tab pos="469265" algn="l"/>
                <a:tab pos="469900" algn="l"/>
              </a:tabLst>
            </a:pPr>
            <a:r>
              <a:rPr sz="2400" spc="-5" dirty="0">
                <a:latin typeface="Arial"/>
                <a:cs typeface="Arial"/>
              </a:rPr>
              <a:t>Simple </a:t>
            </a:r>
            <a:r>
              <a:rPr lang="de-DE" sz="2400" spc="-5" dirty="0">
                <a:latin typeface="Arial"/>
                <a:cs typeface="Arial"/>
              </a:rPr>
              <a:t>l</a:t>
            </a:r>
            <a:r>
              <a:rPr sz="2400" spc="-5" dirty="0" err="1">
                <a:latin typeface="Arial"/>
                <a:cs typeface="Arial"/>
              </a:rPr>
              <a:t>inear</a:t>
            </a:r>
            <a:r>
              <a:rPr lang="de-DE" sz="2400" spc="-5" dirty="0">
                <a:latin typeface="Arial"/>
                <a:cs typeface="Arial"/>
              </a:rPr>
              <a:t> </a:t>
            </a:r>
            <a:r>
              <a:rPr lang="de-DE" sz="2400" spc="-5" dirty="0" err="1">
                <a:latin typeface="Arial"/>
                <a:cs typeface="Arial"/>
              </a:rPr>
              <a:t>r</a:t>
            </a:r>
            <a:r>
              <a:rPr sz="2400" spc="-5" dirty="0">
                <a:latin typeface="Arial"/>
                <a:cs typeface="Arial"/>
              </a:rPr>
              <a:t>egression </a:t>
            </a:r>
            <a:r>
              <a:rPr lang="de-DE" sz="2400" spc="-5" dirty="0">
                <a:latin typeface="Arial"/>
                <a:cs typeface="Arial"/>
              </a:rPr>
              <a:t>in </a:t>
            </a:r>
            <a:r>
              <a:rPr lang="de-DE" sz="2400" spc="-5" dirty="0" err="1">
                <a:latin typeface="Arial"/>
                <a:cs typeface="Arial"/>
              </a:rPr>
              <a:t>the</a:t>
            </a:r>
            <a:r>
              <a:rPr lang="de-DE" sz="2400" spc="-5" dirty="0">
                <a:latin typeface="Arial"/>
                <a:cs typeface="Arial"/>
              </a:rPr>
              <a:t> </a:t>
            </a:r>
            <a:r>
              <a:rPr lang="de-DE" sz="2400" spc="-5" dirty="0" err="1">
                <a:latin typeface="Arial"/>
                <a:cs typeface="Arial"/>
              </a:rPr>
              <a:t>middle</a:t>
            </a:r>
            <a:endParaRPr sz="2400" dirty="0">
              <a:latin typeface="Arial"/>
              <a:cs typeface="Arial"/>
            </a:endParaRPr>
          </a:p>
          <a:p>
            <a:pPr marL="388620" indent="-285750">
              <a:spcBef>
                <a:spcPts val="315"/>
              </a:spcBef>
              <a:buFont typeface="Arial" panose="020B0604020202020204" pitchFamily="34" charset="0"/>
              <a:buChar char="•"/>
              <a:tabLst>
                <a:tab pos="469265" algn="l"/>
                <a:tab pos="469900" algn="l"/>
              </a:tabLst>
            </a:pPr>
            <a:r>
              <a:rPr sz="2400" spc="-5" dirty="0">
                <a:latin typeface="Arial"/>
                <a:cs typeface="Arial"/>
              </a:rPr>
              <a:t>Fall back on B-Trees if data is particularly difficult to</a:t>
            </a:r>
            <a:r>
              <a:rPr sz="2400" spc="-40" dirty="0">
                <a:latin typeface="Arial"/>
                <a:cs typeface="Arial"/>
              </a:rPr>
              <a:t> </a:t>
            </a:r>
            <a:r>
              <a:rPr sz="2400" spc="-5" dirty="0">
                <a:latin typeface="Arial"/>
                <a:cs typeface="Arial"/>
              </a:rPr>
              <a:t>learn</a:t>
            </a:r>
            <a:endParaRPr sz="2400" dirty="0">
              <a:latin typeface="Arial"/>
              <a:cs typeface="Arial"/>
            </a:endParaRPr>
          </a:p>
        </p:txBody>
      </p:sp>
      <p:sp>
        <p:nvSpPr>
          <p:cNvPr id="4" name="Slide Number Placeholder 3">
            <a:extLst>
              <a:ext uri="{FF2B5EF4-FFF2-40B4-BE49-F238E27FC236}">
                <a16:creationId xmlns:a16="http://schemas.microsoft.com/office/drawing/2014/main" id="{882EC730-BB99-9941-B02B-C42274C8D400}"/>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14</a:t>
            </a:fld>
            <a:endParaRPr lang="de-DE" sz="1200"/>
          </a:p>
        </p:txBody>
      </p:sp>
      <p:sp>
        <p:nvSpPr>
          <p:cNvPr id="5" name="Rectangle 4">
            <a:extLst>
              <a:ext uri="{FF2B5EF4-FFF2-40B4-BE49-F238E27FC236}">
                <a16:creationId xmlns:a16="http://schemas.microsoft.com/office/drawing/2014/main" id="{CDBBB65D-C4E6-3042-8130-D06261A65263}"/>
              </a:ext>
            </a:extLst>
          </p:cNvPr>
          <p:cNvSpPr/>
          <p:nvPr/>
        </p:nvSpPr>
        <p:spPr>
          <a:xfrm>
            <a:off x="2339752" y="5997486"/>
            <a:ext cx="4572000" cy="600164"/>
          </a:xfrm>
          <a:prstGeom prst="rect">
            <a:avLst/>
          </a:prstGeom>
        </p:spPr>
        <p:txBody>
          <a:bodyPr>
            <a:spAutoFit/>
          </a:bodyPr>
          <a:lstStyle/>
          <a:p>
            <a:r>
              <a:rPr lang="en-DE" sz="1100" dirty="0">
                <a:solidFill>
                  <a:srgbClr val="0B05FF"/>
                </a:solidFill>
              </a:rPr>
              <a:t>Tim Kraska, Alex Beutel, Ed H. Chi, Jeffrey Dean, and Neoklis Polyzotis. 2018. The Case for Learned Index Structures. In Proc. of the 2018 International Conference on Management of Data (SIGMOD '18). </a:t>
            </a:r>
            <a:r>
              <a:rPr lang="en-DE" sz="1100" b="1" dirty="0">
                <a:solidFill>
                  <a:srgbClr val="FF0000"/>
                </a:solidFill>
              </a:rPr>
              <a:t>2018</a:t>
            </a:r>
            <a:r>
              <a:rPr lang="en-DE" sz="1100" b="1" dirty="0">
                <a:solidFill>
                  <a:srgbClr val="0B05FF"/>
                </a:solidFill>
              </a:rPr>
              <a:t>.</a:t>
            </a:r>
            <a:endParaRPr lang="en-DE" sz="1100" dirty="0">
              <a:solidFill>
                <a:srgbClr val="0B05FF"/>
              </a:solidFill>
            </a:endParaRPr>
          </a:p>
        </p:txBody>
      </p:sp>
    </p:spTree>
    <p:extLst>
      <p:ext uri="{BB962C8B-B14F-4D97-AF65-F5344CB8AC3E}">
        <p14:creationId xmlns:p14="http://schemas.microsoft.com/office/powerpoint/2010/main" val="121551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364088" y="1483019"/>
            <a:ext cx="3226435" cy="4469622"/>
          </a:xfrm>
          <a:prstGeom prst="rect">
            <a:avLst/>
          </a:prstGeom>
        </p:spPr>
        <p:txBody>
          <a:bodyPr vert="horz" wrap="square" lIns="0" tIns="10795" rIns="0" bIns="0" rtlCol="0">
            <a:spAutoFit/>
          </a:bodyPr>
          <a:lstStyle/>
          <a:p>
            <a:pPr marL="12700" marR="74930">
              <a:lnSpc>
                <a:spcPct val="100699"/>
              </a:lnSpc>
              <a:spcBef>
                <a:spcPts val="85"/>
              </a:spcBef>
            </a:pPr>
            <a:r>
              <a:rPr spc="-5" dirty="0">
                <a:latin typeface="Arial"/>
                <a:cs typeface="Arial"/>
              </a:rPr>
              <a:t>Starting from the </a:t>
            </a:r>
            <a:r>
              <a:rPr spc="-5" dirty="0">
                <a:solidFill>
                  <a:srgbClr val="0B05FF"/>
                </a:solidFill>
                <a:latin typeface="Arial"/>
                <a:cs typeface="Arial"/>
              </a:rPr>
              <a:t>entire dataset  </a:t>
            </a:r>
            <a:r>
              <a:rPr dirty="0">
                <a:latin typeface="Arial"/>
                <a:cs typeface="Arial"/>
              </a:rPr>
              <a:t>(line </a:t>
            </a:r>
            <a:r>
              <a:rPr spc="-5" dirty="0">
                <a:latin typeface="Arial"/>
                <a:cs typeface="Arial"/>
              </a:rPr>
              <a:t>3), it </a:t>
            </a:r>
            <a:r>
              <a:rPr spc="-5" dirty="0">
                <a:solidFill>
                  <a:srgbClr val="0B05FF"/>
                </a:solidFill>
                <a:latin typeface="Arial"/>
                <a:cs typeface="Arial"/>
              </a:rPr>
              <a:t>trains first</a:t>
            </a:r>
            <a:r>
              <a:rPr spc="-35" dirty="0">
                <a:solidFill>
                  <a:srgbClr val="0B05FF"/>
                </a:solidFill>
                <a:latin typeface="Arial"/>
                <a:cs typeface="Arial"/>
              </a:rPr>
              <a:t> </a:t>
            </a:r>
            <a:r>
              <a:rPr spc="-5" dirty="0">
                <a:solidFill>
                  <a:srgbClr val="0B05FF"/>
                </a:solidFill>
                <a:latin typeface="Arial"/>
                <a:cs typeface="Arial"/>
              </a:rPr>
              <a:t>the</a:t>
            </a:r>
            <a:endParaRPr dirty="0">
              <a:solidFill>
                <a:srgbClr val="0B05FF"/>
              </a:solidFill>
              <a:latin typeface="Arial"/>
              <a:cs typeface="Arial"/>
            </a:endParaRPr>
          </a:p>
          <a:p>
            <a:pPr marL="12700" marR="5080">
              <a:lnSpc>
                <a:spcPct val="100699"/>
              </a:lnSpc>
            </a:pPr>
            <a:r>
              <a:rPr spc="-5" dirty="0">
                <a:solidFill>
                  <a:srgbClr val="0B05FF"/>
                </a:solidFill>
                <a:latin typeface="Arial"/>
                <a:cs typeface="Arial"/>
              </a:rPr>
              <a:t>top-node </a:t>
            </a:r>
            <a:r>
              <a:rPr dirty="0">
                <a:latin typeface="Arial"/>
                <a:cs typeface="Arial"/>
              </a:rPr>
              <a:t>model. </a:t>
            </a:r>
            <a:endParaRPr lang="de-DE" dirty="0">
              <a:latin typeface="Arial"/>
              <a:cs typeface="Arial"/>
            </a:endParaRPr>
          </a:p>
          <a:p>
            <a:pPr marL="12700" marR="5080">
              <a:lnSpc>
                <a:spcPct val="100699"/>
              </a:lnSpc>
            </a:pPr>
            <a:endParaRPr lang="en-DE" spc="-5" dirty="0">
              <a:latin typeface="Arial"/>
              <a:cs typeface="Arial"/>
            </a:endParaRPr>
          </a:p>
          <a:p>
            <a:pPr marL="12700" marR="5080">
              <a:lnSpc>
                <a:spcPct val="100699"/>
              </a:lnSpc>
            </a:pPr>
            <a:r>
              <a:rPr spc="-5" dirty="0">
                <a:latin typeface="Arial"/>
                <a:cs typeface="Arial"/>
              </a:rPr>
              <a:t>Based on the prediction of this </a:t>
            </a:r>
            <a:r>
              <a:rPr dirty="0">
                <a:latin typeface="Arial"/>
                <a:cs typeface="Arial"/>
              </a:rPr>
              <a:t>model, </a:t>
            </a:r>
            <a:r>
              <a:rPr spc="-5" dirty="0">
                <a:latin typeface="Arial"/>
                <a:cs typeface="Arial"/>
              </a:rPr>
              <a:t>it then</a:t>
            </a:r>
            <a:r>
              <a:rPr lang="de-DE" spc="-5" dirty="0">
                <a:latin typeface="Arial"/>
                <a:cs typeface="Arial"/>
              </a:rPr>
              <a:t> </a:t>
            </a:r>
            <a:r>
              <a:rPr spc="-5" dirty="0">
                <a:latin typeface="Arial"/>
                <a:cs typeface="Arial"/>
              </a:rPr>
              <a:t>picks the </a:t>
            </a:r>
            <a:r>
              <a:rPr dirty="0">
                <a:latin typeface="Arial"/>
                <a:cs typeface="Arial"/>
              </a:rPr>
              <a:t>model </a:t>
            </a:r>
            <a:r>
              <a:rPr spc="-5" dirty="0">
                <a:latin typeface="Arial"/>
                <a:cs typeface="Arial"/>
              </a:rPr>
              <a:t>from the </a:t>
            </a:r>
            <a:r>
              <a:rPr spc="-5" dirty="0">
                <a:solidFill>
                  <a:srgbClr val="0B05FF"/>
                </a:solidFill>
                <a:latin typeface="Arial"/>
                <a:cs typeface="Arial"/>
              </a:rPr>
              <a:t>next </a:t>
            </a:r>
            <a:r>
              <a:rPr dirty="0">
                <a:solidFill>
                  <a:srgbClr val="0B05FF"/>
                </a:solidFill>
                <a:latin typeface="Arial"/>
                <a:cs typeface="Arial"/>
              </a:rPr>
              <a:t>stage </a:t>
            </a:r>
            <a:r>
              <a:rPr dirty="0">
                <a:latin typeface="Arial"/>
                <a:cs typeface="Arial"/>
              </a:rPr>
              <a:t>(lines 9 </a:t>
            </a:r>
            <a:r>
              <a:rPr spc="-5" dirty="0">
                <a:latin typeface="Arial"/>
                <a:cs typeface="Arial"/>
              </a:rPr>
              <a:t>and 10) and</a:t>
            </a:r>
            <a:r>
              <a:rPr spc="-105" dirty="0">
                <a:latin typeface="Arial"/>
                <a:cs typeface="Arial"/>
              </a:rPr>
              <a:t> </a:t>
            </a:r>
            <a:r>
              <a:rPr spc="-5" dirty="0">
                <a:solidFill>
                  <a:srgbClr val="0B05FF"/>
                </a:solidFill>
                <a:latin typeface="Arial"/>
                <a:cs typeface="Arial"/>
              </a:rPr>
              <a:t>adds all </a:t>
            </a:r>
            <a:r>
              <a:rPr dirty="0">
                <a:solidFill>
                  <a:srgbClr val="0B05FF"/>
                </a:solidFill>
                <a:latin typeface="Arial"/>
                <a:cs typeface="Arial"/>
              </a:rPr>
              <a:t>keys </a:t>
            </a:r>
            <a:r>
              <a:rPr spc="-5" dirty="0">
                <a:solidFill>
                  <a:srgbClr val="0B05FF"/>
                </a:solidFill>
                <a:latin typeface="Arial"/>
                <a:cs typeface="Arial"/>
              </a:rPr>
              <a:t>which fall into that </a:t>
            </a:r>
            <a:r>
              <a:rPr dirty="0">
                <a:solidFill>
                  <a:srgbClr val="0B05FF"/>
                </a:solidFill>
                <a:latin typeface="Arial"/>
                <a:cs typeface="Arial"/>
              </a:rPr>
              <a:t>model </a:t>
            </a:r>
            <a:r>
              <a:rPr dirty="0">
                <a:latin typeface="Arial"/>
                <a:cs typeface="Arial"/>
              </a:rPr>
              <a:t>(line </a:t>
            </a:r>
            <a:r>
              <a:rPr spc="-5" dirty="0">
                <a:latin typeface="Arial"/>
                <a:cs typeface="Arial"/>
              </a:rPr>
              <a:t>10). </a:t>
            </a:r>
            <a:endParaRPr lang="de-DE" spc="-5" dirty="0">
              <a:latin typeface="Arial"/>
              <a:cs typeface="Arial"/>
            </a:endParaRPr>
          </a:p>
          <a:p>
            <a:pPr marL="12700" marR="5080">
              <a:lnSpc>
                <a:spcPct val="100699"/>
              </a:lnSpc>
            </a:pPr>
            <a:endParaRPr lang="en-DE" spc="-5" dirty="0">
              <a:latin typeface="Arial"/>
              <a:cs typeface="Arial"/>
            </a:endParaRPr>
          </a:p>
          <a:p>
            <a:pPr marL="12700" marR="5080">
              <a:lnSpc>
                <a:spcPct val="100699"/>
              </a:lnSpc>
            </a:pPr>
            <a:r>
              <a:rPr spc="-25" dirty="0">
                <a:latin typeface="Arial"/>
                <a:cs typeface="Arial"/>
              </a:rPr>
              <a:t>Finally, </a:t>
            </a:r>
            <a:r>
              <a:rPr spc="-5" dirty="0">
                <a:latin typeface="Arial"/>
                <a:cs typeface="Arial"/>
              </a:rPr>
              <a:t>in the </a:t>
            </a:r>
            <a:r>
              <a:rPr dirty="0">
                <a:latin typeface="Arial"/>
                <a:cs typeface="Arial"/>
              </a:rPr>
              <a:t>case </a:t>
            </a:r>
            <a:r>
              <a:rPr spc="-5" dirty="0">
                <a:latin typeface="Arial"/>
                <a:cs typeface="Arial"/>
              </a:rPr>
              <a:t>of hybrid indexes, the </a:t>
            </a:r>
            <a:r>
              <a:rPr spc="-5" dirty="0">
                <a:solidFill>
                  <a:srgbClr val="0B05FF"/>
                </a:solidFill>
                <a:latin typeface="Arial"/>
                <a:cs typeface="Arial"/>
              </a:rPr>
              <a:t>index is optimized by </a:t>
            </a:r>
            <a:r>
              <a:rPr dirty="0">
                <a:solidFill>
                  <a:srgbClr val="0B05FF"/>
                </a:solidFill>
                <a:latin typeface="Arial"/>
                <a:cs typeface="Arial"/>
              </a:rPr>
              <a:t>replacing </a:t>
            </a:r>
            <a:r>
              <a:rPr spc="-5" dirty="0">
                <a:solidFill>
                  <a:srgbClr val="0B05FF"/>
                </a:solidFill>
                <a:latin typeface="Arial"/>
                <a:cs typeface="Arial"/>
              </a:rPr>
              <a:t>NN </a:t>
            </a:r>
            <a:r>
              <a:rPr dirty="0">
                <a:solidFill>
                  <a:srgbClr val="0B05FF"/>
                </a:solidFill>
                <a:latin typeface="Arial"/>
                <a:cs typeface="Arial"/>
              </a:rPr>
              <a:t>models </a:t>
            </a:r>
            <a:r>
              <a:rPr spc="-5" dirty="0">
                <a:solidFill>
                  <a:srgbClr val="0B05FF"/>
                </a:solidFill>
                <a:latin typeface="Arial"/>
                <a:cs typeface="Arial"/>
              </a:rPr>
              <a:t>with </a:t>
            </a:r>
            <a:br>
              <a:rPr lang="de-DE" spc="-5" dirty="0">
                <a:solidFill>
                  <a:srgbClr val="0B05FF"/>
                </a:solidFill>
                <a:latin typeface="Arial"/>
                <a:cs typeface="Arial"/>
              </a:rPr>
            </a:br>
            <a:r>
              <a:rPr spc="-5" dirty="0">
                <a:solidFill>
                  <a:srgbClr val="0B05FF"/>
                </a:solidFill>
                <a:latin typeface="Arial"/>
                <a:cs typeface="Arial"/>
              </a:rPr>
              <a:t>B-trees </a:t>
            </a:r>
            <a:r>
              <a:rPr spc="-5" dirty="0">
                <a:latin typeface="Arial"/>
                <a:cs typeface="Arial"/>
              </a:rPr>
              <a:t>if absolute </a:t>
            </a:r>
            <a:r>
              <a:rPr dirty="0">
                <a:latin typeface="Arial"/>
                <a:cs typeface="Arial"/>
              </a:rPr>
              <a:t>min-/max-error </a:t>
            </a:r>
            <a:r>
              <a:rPr spc="-5" dirty="0">
                <a:latin typeface="Arial"/>
                <a:cs typeface="Arial"/>
              </a:rPr>
              <a:t>is above </a:t>
            </a:r>
            <a:r>
              <a:rPr dirty="0">
                <a:latin typeface="Arial"/>
                <a:cs typeface="Arial"/>
              </a:rPr>
              <a:t>a </a:t>
            </a:r>
            <a:r>
              <a:rPr spc="-5" dirty="0">
                <a:latin typeface="Arial"/>
                <a:cs typeface="Arial"/>
              </a:rPr>
              <a:t>predefined threshold </a:t>
            </a:r>
            <a:r>
              <a:rPr dirty="0">
                <a:latin typeface="Arial"/>
                <a:cs typeface="Arial"/>
              </a:rPr>
              <a:t>(lines</a:t>
            </a:r>
            <a:r>
              <a:rPr spc="-10" dirty="0">
                <a:latin typeface="Arial"/>
                <a:cs typeface="Arial"/>
              </a:rPr>
              <a:t> </a:t>
            </a:r>
            <a:r>
              <a:rPr spc="-25" dirty="0">
                <a:latin typeface="Arial"/>
                <a:cs typeface="Arial"/>
              </a:rPr>
              <a:t>11-14).</a:t>
            </a:r>
            <a:endParaRPr dirty="0">
              <a:latin typeface="Arial"/>
              <a:cs typeface="Arial"/>
            </a:endParaRPr>
          </a:p>
        </p:txBody>
      </p:sp>
      <p:sp>
        <p:nvSpPr>
          <p:cNvPr id="3" name="object 3"/>
          <p:cNvSpPr txBox="1">
            <a:spLocks noGrp="1"/>
          </p:cNvSpPr>
          <p:nvPr>
            <p:ph type="title"/>
          </p:nvPr>
        </p:nvSpPr>
        <p:spPr>
          <a:xfrm>
            <a:off x="383875" y="260648"/>
            <a:ext cx="5772301"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Hybrid </a:t>
            </a:r>
            <a:r>
              <a:rPr spc="-10" dirty="0"/>
              <a:t>End-to-End</a:t>
            </a:r>
            <a:r>
              <a:rPr spc="-130" dirty="0"/>
              <a:t> </a:t>
            </a:r>
            <a:r>
              <a:rPr spc="-15" dirty="0"/>
              <a:t>Training</a:t>
            </a:r>
          </a:p>
        </p:txBody>
      </p:sp>
      <p:sp>
        <p:nvSpPr>
          <p:cNvPr id="4" name="object 4"/>
          <p:cNvSpPr/>
          <p:nvPr/>
        </p:nvSpPr>
        <p:spPr>
          <a:xfrm>
            <a:off x="383875" y="1483019"/>
            <a:ext cx="4761274" cy="4106221"/>
          </a:xfrm>
          <a:prstGeom prst="rect">
            <a:avLst/>
          </a:prstGeom>
          <a:blipFill>
            <a:blip r:embed="rId2" cstate="print"/>
            <a:stretch>
              <a:fillRect/>
            </a:stretch>
          </a:blipFill>
        </p:spPr>
        <p:txBody>
          <a:bodyPr wrap="square" lIns="0" tIns="0" rIns="0" bIns="0" rtlCol="0"/>
          <a:lstStyle/>
          <a:p>
            <a:endParaRPr/>
          </a:p>
        </p:txBody>
      </p:sp>
      <p:sp>
        <p:nvSpPr>
          <p:cNvPr id="5" name="Slide Number Placeholder 3">
            <a:extLst>
              <a:ext uri="{FF2B5EF4-FFF2-40B4-BE49-F238E27FC236}">
                <a16:creationId xmlns:a16="http://schemas.microsoft.com/office/drawing/2014/main" id="{BA014CC4-58CF-4942-9FC6-E36B3B0F7B4A}"/>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15</a:t>
            </a:fld>
            <a:endParaRPr lang="de-DE" sz="1200"/>
          </a:p>
        </p:txBody>
      </p:sp>
    </p:spTree>
    <p:extLst>
      <p:ext uri="{BB962C8B-B14F-4D97-AF65-F5344CB8AC3E}">
        <p14:creationId xmlns:p14="http://schemas.microsoft.com/office/powerpoint/2010/main" val="22343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725" y="1412776"/>
            <a:ext cx="8152130" cy="3989618"/>
          </a:xfrm>
          <a:prstGeom prst="rect">
            <a:avLst/>
          </a:prstGeom>
        </p:spPr>
        <p:txBody>
          <a:bodyPr vert="horz" wrap="square" lIns="0" tIns="12700" rIns="0" bIns="0" rtlCol="0">
            <a:spAutoFit/>
          </a:bodyPr>
          <a:lstStyle/>
          <a:p>
            <a:pPr marL="12700" marR="5080">
              <a:lnSpc>
                <a:spcPct val="135400"/>
              </a:lnSpc>
              <a:spcBef>
                <a:spcPts val="100"/>
              </a:spcBef>
            </a:pPr>
            <a:r>
              <a:rPr sz="2400" spc="-135" dirty="0">
                <a:latin typeface="Arial"/>
                <a:cs typeface="Arial"/>
              </a:rPr>
              <a:t>To </a:t>
            </a:r>
            <a:r>
              <a:rPr sz="2400" spc="-5" dirty="0">
                <a:latin typeface="Arial"/>
                <a:cs typeface="Arial"/>
              </a:rPr>
              <a:t>find the </a:t>
            </a:r>
            <a:r>
              <a:rPr sz="2400" dirty="0">
                <a:latin typeface="Arial"/>
                <a:cs typeface="Arial"/>
              </a:rPr>
              <a:t>record </a:t>
            </a:r>
            <a:r>
              <a:rPr sz="2400" spc="-5" dirty="0">
                <a:latin typeface="Arial"/>
                <a:cs typeface="Arial"/>
              </a:rPr>
              <a:t>either binary </a:t>
            </a:r>
            <a:r>
              <a:rPr sz="2400" dirty="0">
                <a:latin typeface="Arial"/>
                <a:cs typeface="Arial"/>
              </a:rPr>
              <a:t>search </a:t>
            </a:r>
            <a:r>
              <a:rPr sz="2400" spc="-5" dirty="0">
                <a:latin typeface="Arial"/>
                <a:cs typeface="Arial"/>
              </a:rPr>
              <a:t>or </a:t>
            </a:r>
            <a:r>
              <a:rPr sz="2400" dirty="0">
                <a:latin typeface="Arial"/>
                <a:cs typeface="Arial"/>
              </a:rPr>
              <a:t>scanning </a:t>
            </a:r>
            <a:r>
              <a:rPr sz="2400" spc="-5" dirty="0">
                <a:latin typeface="Arial"/>
                <a:cs typeface="Arial"/>
              </a:rPr>
              <a:t>is used</a:t>
            </a:r>
            <a:endParaRPr lang="de-DE" sz="2400" spc="-5" dirty="0">
              <a:latin typeface="Arial"/>
              <a:cs typeface="Arial"/>
            </a:endParaRPr>
          </a:p>
          <a:p>
            <a:pPr marL="12700" marR="5080">
              <a:lnSpc>
                <a:spcPct val="135400"/>
              </a:lnSpc>
              <a:spcBef>
                <a:spcPts val="100"/>
              </a:spcBef>
            </a:pPr>
            <a:r>
              <a:rPr sz="2400" dirty="0">
                <a:latin typeface="Arial"/>
                <a:cs typeface="Arial"/>
              </a:rPr>
              <a:t>Models might </a:t>
            </a:r>
            <a:r>
              <a:rPr sz="2400" spc="-5" dirty="0">
                <a:latin typeface="Arial"/>
                <a:cs typeface="Arial"/>
              </a:rPr>
              <a:t>generate </a:t>
            </a:r>
            <a:r>
              <a:rPr sz="2400" dirty="0">
                <a:latin typeface="Arial"/>
                <a:cs typeface="Arial"/>
              </a:rPr>
              <a:t>more </a:t>
            </a:r>
            <a:r>
              <a:rPr sz="2400" spc="-5" dirty="0">
                <a:latin typeface="Arial"/>
                <a:cs typeface="Arial"/>
              </a:rPr>
              <a:t>information than page</a:t>
            </a:r>
            <a:r>
              <a:rPr sz="2400" spc="-105" dirty="0">
                <a:latin typeface="Arial"/>
                <a:cs typeface="Arial"/>
              </a:rPr>
              <a:t> </a:t>
            </a:r>
            <a:r>
              <a:rPr sz="2400" spc="-5" dirty="0">
                <a:latin typeface="Arial"/>
                <a:cs typeface="Arial"/>
              </a:rPr>
              <a:t>location</a:t>
            </a:r>
            <a:endParaRPr sz="2400" dirty="0">
              <a:latin typeface="Arial"/>
              <a:cs typeface="Arial"/>
            </a:endParaRPr>
          </a:p>
          <a:p>
            <a:pPr marL="400050" indent="-342900">
              <a:lnSpc>
                <a:spcPts val="2865"/>
              </a:lnSpc>
              <a:spcBef>
                <a:spcPts val="1019"/>
              </a:spcBef>
              <a:buFont typeface="Arial" panose="020B0604020202020204" pitchFamily="34" charset="0"/>
              <a:buChar char="•"/>
              <a:tabLst>
                <a:tab pos="469265" algn="l"/>
                <a:tab pos="469900" algn="l"/>
              </a:tabLst>
            </a:pPr>
            <a:r>
              <a:rPr sz="2400" dirty="0">
                <a:solidFill>
                  <a:srgbClr val="0B05FF"/>
                </a:solidFill>
                <a:latin typeface="Arial"/>
                <a:cs typeface="Arial"/>
              </a:rPr>
              <a:t>Model </a:t>
            </a:r>
            <a:r>
              <a:rPr sz="2400" spc="-5" dirty="0">
                <a:solidFill>
                  <a:srgbClr val="0B05FF"/>
                </a:solidFill>
                <a:latin typeface="Arial"/>
                <a:cs typeface="Arial"/>
              </a:rPr>
              <a:t>Binary</a:t>
            </a:r>
            <a:r>
              <a:rPr sz="2400" spc="-15" dirty="0">
                <a:solidFill>
                  <a:srgbClr val="0B05FF"/>
                </a:solidFill>
                <a:latin typeface="Arial"/>
                <a:cs typeface="Arial"/>
              </a:rPr>
              <a:t> </a:t>
            </a:r>
            <a:r>
              <a:rPr sz="2400" spc="-5" dirty="0">
                <a:solidFill>
                  <a:srgbClr val="0B05FF"/>
                </a:solidFill>
                <a:latin typeface="Arial"/>
                <a:cs typeface="Arial"/>
              </a:rPr>
              <a:t>Search</a:t>
            </a:r>
            <a:endParaRPr sz="2400" dirty="0">
              <a:solidFill>
                <a:srgbClr val="0B05FF"/>
              </a:solidFill>
              <a:latin typeface="Arial"/>
              <a:cs typeface="Arial"/>
            </a:endParaRPr>
          </a:p>
          <a:p>
            <a:pPr marL="927100" lvl="1" indent="-412750">
              <a:lnSpc>
                <a:spcPts val="2865"/>
              </a:lnSpc>
              <a:buFont typeface="System Font Regular"/>
              <a:buChar char="-"/>
              <a:tabLst>
                <a:tab pos="926465" algn="l"/>
                <a:tab pos="927100" algn="l"/>
              </a:tabLst>
            </a:pPr>
            <a:r>
              <a:rPr sz="2400" spc="-5" dirty="0">
                <a:latin typeface="Arial"/>
                <a:cs typeface="Arial"/>
              </a:rPr>
              <a:t>Set first </a:t>
            </a:r>
            <a:r>
              <a:rPr sz="2400" i="1" dirty="0">
                <a:latin typeface="Arial"/>
                <a:cs typeface="Arial"/>
              </a:rPr>
              <a:t>middle </a:t>
            </a:r>
            <a:r>
              <a:rPr sz="2400" spc="-5" dirty="0">
                <a:latin typeface="Arial"/>
                <a:cs typeface="Arial"/>
              </a:rPr>
              <a:t>point to </a:t>
            </a:r>
            <a:r>
              <a:rPr sz="2400" i="1" spc="25" dirty="0">
                <a:latin typeface="Times New Roman"/>
                <a:cs typeface="Times New Roman"/>
              </a:rPr>
              <a:t>pos </a:t>
            </a:r>
            <a:r>
              <a:rPr sz="2400" spc="-5" dirty="0">
                <a:latin typeface="Arial"/>
                <a:cs typeface="Arial"/>
              </a:rPr>
              <a:t>predicted by the</a:t>
            </a:r>
            <a:r>
              <a:rPr sz="2400" spc="20" dirty="0">
                <a:latin typeface="Arial"/>
                <a:cs typeface="Arial"/>
              </a:rPr>
              <a:t> </a:t>
            </a:r>
            <a:r>
              <a:rPr sz="2400" dirty="0">
                <a:latin typeface="Arial"/>
                <a:cs typeface="Arial"/>
              </a:rPr>
              <a:t>model.</a:t>
            </a:r>
          </a:p>
          <a:p>
            <a:pPr marL="400050" indent="-342900">
              <a:lnSpc>
                <a:spcPts val="2865"/>
              </a:lnSpc>
              <a:spcBef>
                <a:spcPts val="1019"/>
              </a:spcBef>
              <a:buFont typeface="Arial" panose="020B0604020202020204" pitchFamily="34" charset="0"/>
              <a:buChar char="•"/>
              <a:tabLst>
                <a:tab pos="469265" algn="l"/>
                <a:tab pos="469900" algn="l"/>
              </a:tabLst>
            </a:pPr>
            <a:r>
              <a:rPr sz="2400" spc="-5" dirty="0">
                <a:solidFill>
                  <a:srgbClr val="0B05FF"/>
                </a:solidFill>
                <a:latin typeface="Arial"/>
                <a:cs typeface="Arial"/>
              </a:rPr>
              <a:t>Biased</a:t>
            </a:r>
            <a:r>
              <a:rPr sz="2400" spc="-10" dirty="0">
                <a:solidFill>
                  <a:srgbClr val="0B05FF"/>
                </a:solidFill>
                <a:latin typeface="Arial"/>
                <a:cs typeface="Arial"/>
              </a:rPr>
              <a:t> </a:t>
            </a:r>
            <a:r>
              <a:rPr sz="2400" spc="-5" dirty="0">
                <a:solidFill>
                  <a:srgbClr val="0B05FF"/>
                </a:solidFill>
                <a:latin typeface="Arial"/>
                <a:cs typeface="Arial"/>
              </a:rPr>
              <a:t>Search</a:t>
            </a:r>
            <a:endParaRPr sz="2400" dirty="0">
              <a:solidFill>
                <a:srgbClr val="0B05FF"/>
              </a:solidFill>
              <a:latin typeface="Arial"/>
              <a:cs typeface="Arial"/>
            </a:endParaRPr>
          </a:p>
          <a:p>
            <a:pPr marL="927100" marR="378460" lvl="1" indent="-412750">
              <a:lnSpc>
                <a:spcPts val="2850"/>
              </a:lnSpc>
              <a:spcBef>
                <a:spcPts val="105"/>
              </a:spcBef>
              <a:buFont typeface="System Font Regular"/>
              <a:buChar char="-"/>
              <a:tabLst>
                <a:tab pos="926465" algn="l"/>
                <a:tab pos="927100" algn="l"/>
              </a:tabLst>
            </a:pPr>
            <a:r>
              <a:rPr sz="2400" spc="-5" dirty="0">
                <a:latin typeface="Arial"/>
                <a:cs typeface="Arial"/>
              </a:rPr>
              <a:t>Use </a:t>
            </a:r>
            <a:r>
              <a:rPr sz="2400" dirty="0">
                <a:latin typeface="Arial"/>
                <a:cs typeface="Arial"/>
              </a:rPr>
              <a:t>standard </a:t>
            </a:r>
            <a:r>
              <a:rPr sz="2400" spc="-5" dirty="0">
                <a:latin typeface="Arial"/>
                <a:cs typeface="Arial"/>
              </a:rPr>
              <a:t>deviation </a:t>
            </a:r>
            <a:r>
              <a:rPr sz="2400" i="1" dirty="0">
                <a:latin typeface="Times New Roman"/>
                <a:cs typeface="Times New Roman"/>
              </a:rPr>
              <a:t>σ </a:t>
            </a:r>
            <a:r>
              <a:rPr sz="2400" spc="-5" dirty="0">
                <a:latin typeface="Arial"/>
                <a:cs typeface="Arial"/>
              </a:rPr>
              <a:t>of the last </a:t>
            </a:r>
            <a:r>
              <a:rPr sz="2400" dirty="0">
                <a:latin typeface="Arial"/>
                <a:cs typeface="Arial"/>
              </a:rPr>
              <a:t>stage model </a:t>
            </a:r>
            <a:r>
              <a:rPr sz="2400" spc="-5" dirty="0">
                <a:latin typeface="Arial"/>
                <a:cs typeface="Arial"/>
              </a:rPr>
              <a:t>to  </a:t>
            </a:r>
            <a:r>
              <a:rPr sz="2400" dirty="0">
                <a:latin typeface="Arial"/>
                <a:cs typeface="Arial"/>
              </a:rPr>
              <a:t>set</a:t>
            </a:r>
            <a:r>
              <a:rPr sz="2400" spc="-5" dirty="0">
                <a:latin typeface="Arial"/>
                <a:cs typeface="Arial"/>
              </a:rPr>
              <a:t> </a:t>
            </a:r>
            <a:r>
              <a:rPr sz="2400" i="1" dirty="0">
                <a:latin typeface="Arial"/>
                <a:cs typeface="Arial"/>
              </a:rPr>
              <a:t>middle</a:t>
            </a:r>
            <a:r>
              <a:rPr sz="2400" dirty="0">
                <a:latin typeface="Arial"/>
                <a:cs typeface="Arial"/>
              </a:rPr>
              <a:t>.</a:t>
            </a:r>
          </a:p>
          <a:p>
            <a:pPr marL="400050" indent="-342900">
              <a:lnSpc>
                <a:spcPts val="2865"/>
              </a:lnSpc>
              <a:spcBef>
                <a:spcPts val="930"/>
              </a:spcBef>
              <a:buFont typeface="Arial" panose="020B0604020202020204" pitchFamily="34" charset="0"/>
              <a:buChar char="•"/>
              <a:tabLst>
                <a:tab pos="469265" algn="l"/>
                <a:tab pos="469900" algn="l"/>
              </a:tabLst>
            </a:pPr>
            <a:r>
              <a:rPr sz="2400" spc="-5" dirty="0">
                <a:solidFill>
                  <a:srgbClr val="0B05FF"/>
                </a:solidFill>
                <a:latin typeface="Arial"/>
                <a:cs typeface="Arial"/>
              </a:rPr>
              <a:t>Biased Quaternary</a:t>
            </a:r>
            <a:r>
              <a:rPr sz="2400" spc="-15" dirty="0">
                <a:solidFill>
                  <a:srgbClr val="0B05FF"/>
                </a:solidFill>
                <a:latin typeface="Arial"/>
                <a:cs typeface="Arial"/>
              </a:rPr>
              <a:t> </a:t>
            </a:r>
            <a:r>
              <a:rPr sz="2400" spc="-5" dirty="0">
                <a:solidFill>
                  <a:srgbClr val="0B05FF"/>
                </a:solidFill>
                <a:latin typeface="Arial"/>
                <a:cs typeface="Arial"/>
              </a:rPr>
              <a:t>Search</a:t>
            </a:r>
            <a:endParaRPr sz="2400" dirty="0">
              <a:solidFill>
                <a:srgbClr val="0B05FF"/>
              </a:solidFill>
              <a:latin typeface="Arial"/>
              <a:cs typeface="Arial"/>
            </a:endParaRPr>
          </a:p>
          <a:p>
            <a:pPr marL="927100" lvl="1" indent="-412750">
              <a:lnSpc>
                <a:spcPts val="2865"/>
              </a:lnSpc>
              <a:buFont typeface="System Font Regular"/>
              <a:buChar char="-"/>
              <a:tabLst>
                <a:tab pos="926465" algn="l"/>
                <a:tab pos="927100" algn="l"/>
              </a:tabLst>
            </a:pPr>
            <a:r>
              <a:rPr sz="2400" spc="-5" dirty="0">
                <a:latin typeface="Arial"/>
                <a:cs typeface="Arial"/>
              </a:rPr>
              <a:t>Pick three </a:t>
            </a:r>
            <a:r>
              <a:rPr sz="2400" i="1" dirty="0">
                <a:latin typeface="Arial"/>
                <a:cs typeface="Arial"/>
              </a:rPr>
              <a:t>middle </a:t>
            </a:r>
            <a:r>
              <a:rPr sz="2400" spc="-5" dirty="0">
                <a:latin typeface="Arial"/>
                <a:cs typeface="Arial"/>
              </a:rPr>
              <a:t>points as </a:t>
            </a:r>
            <a:r>
              <a:rPr sz="2400" i="1" spc="25" dirty="0">
                <a:latin typeface="Times New Roman"/>
                <a:cs typeface="Times New Roman"/>
              </a:rPr>
              <a:t>pos </a:t>
            </a:r>
            <a:r>
              <a:rPr lang="en-DE" sz="2400" i="1" spc="635" dirty="0">
                <a:latin typeface="Times New Roman"/>
                <a:cs typeface="Times New Roman"/>
              </a:rPr>
              <a:t>−</a:t>
            </a:r>
            <a:r>
              <a:rPr sz="2400" i="1" spc="35" dirty="0" err="1">
                <a:latin typeface="Times New Roman"/>
                <a:cs typeface="Times New Roman"/>
              </a:rPr>
              <a:t>σ</a:t>
            </a:r>
            <a:r>
              <a:rPr sz="2400" i="1" spc="35" dirty="0">
                <a:latin typeface="Times New Roman"/>
                <a:cs typeface="Times New Roman"/>
              </a:rPr>
              <a:t>, pos, </a:t>
            </a:r>
            <a:r>
              <a:rPr sz="2400" i="1" spc="25" dirty="0">
                <a:latin typeface="Times New Roman"/>
                <a:cs typeface="Times New Roman"/>
              </a:rPr>
              <a:t>pos </a:t>
            </a:r>
            <a:r>
              <a:rPr sz="2400" i="1" spc="635" dirty="0">
                <a:latin typeface="Times New Roman"/>
                <a:cs typeface="Times New Roman"/>
              </a:rPr>
              <a:t>+</a:t>
            </a:r>
            <a:r>
              <a:rPr sz="2400" i="1" spc="-330" dirty="0">
                <a:latin typeface="Times New Roman"/>
                <a:cs typeface="Times New Roman"/>
              </a:rPr>
              <a:t> </a:t>
            </a:r>
            <a:r>
              <a:rPr sz="2400" i="1" spc="35" dirty="0">
                <a:latin typeface="Times New Roman"/>
                <a:cs typeface="Times New Roman"/>
              </a:rPr>
              <a:t>σ.</a:t>
            </a:r>
            <a:endParaRPr sz="2400" dirty="0">
              <a:latin typeface="Times New Roman"/>
              <a:cs typeface="Times New Roman"/>
            </a:endParaRPr>
          </a:p>
        </p:txBody>
      </p:sp>
      <p:sp>
        <p:nvSpPr>
          <p:cNvPr id="3" name="object 3"/>
          <p:cNvSpPr txBox="1">
            <a:spLocks noGrp="1"/>
          </p:cNvSpPr>
          <p:nvPr>
            <p:ph type="title"/>
          </p:nvPr>
        </p:nvSpPr>
        <p:spPr>
          <a:xfrm>
            <a:off x="384725" y="260648"/>
            <a:ext cx="6275507"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10" dirty="0"/>
              <a:t>Search</a:t>
            </a:r>
            <a:r>
              <a:rPr spc="-90" dirty="0"/>
              <a:t> </a:t>
            </a:r>
            <a:r>
              <a:rPr spc="-5" dirty="0"/>
              <a:t>Strategies</a:t>
            </a:r>
          </a:p>
        </p:txBody>
      </p:sp>
      <p:sp>
        <p:nvSpPr>
          <p:cNvPr id="4" name="Slide Number Placeholder 3">
            <a:extLst>
              <a:ext uri="{FF2B5EF4-FFF2-40B4-BE49-F238E27FC236}">
                <a16:creationId xmlns:a16="http://schemas.microsoft.com/office/drawing/2014/main" id="{CF6913B5-02CD-5347-9CAF-627649C68FD7}"/>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16</a:t>
            </a:fld>
            <a:endParaRPr lang="de-DE" sz="1200"/>
          </a:p>
        </p:txBody>
      </p:sp>
    </p:spTree>
    <p:extLst>
      <p:ext uri="{BB962C8B-B14F-4D97-AF65-F5344CB8AC3E}">
        <p14:creationId xmlns:p14="http://schemas.microsoft.com/office/powerpoint/2010/main" val="2550413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224" y="1412776"/>
            <a:ext cx="7904480" cy="3013646"/>
          </a:xfrm>
          <a:prstGeom prst="rect">
            <a:avLst/>
          </a:prstGeom>
        </p:spPr>
        <p:txBody>
          <a:bodyPr vert="horz" wrap="square" lIns="0" tIns="12700" rIns="0" bIns="0" rtlCol="0">
            <a:spAutoFit/>
          </a:bodyPr>
          <a:lstStyle/>
          <a:p>
            <a:pPr marL="355600" indent="-342900">
              <a:lnSpc>
                <a:spcPts val="2865"/>
              </a:lnSpc>
              <a:spcBef>
                <a:spcPts val="100"/>
              </a:spcBef>
              <a:buFont typeface="Arial" panose="020B0604020202020204" pitchFamily="34" charset="0"/>
              <a:buChar char="•"/>
              <a:tabLst>
                <a:tab pos="424815" algn="l"/>
                <a:tab pos="425450" algn="l"/>
              </a:tabLst>
            </a:pPr>
            <a:r>
              <a:rPr sz="2400" spc="-30" dirty="0">
                <a:latin typeface="Arial"/>
                <a:cs typeface="Arial"/>
              </a:rPr>
              <a:t>Turn </a:t>
            </a:r>
            <a:r>
              <a:rPr sz="2400" dirty="0">
                <a:latin typeface="Arial"/>
                <a:cs typeface="Arial"/>
              </a:rPr>
              <a:t>strings </a:t>
            </a:r>
            <a:r>
              <a:rPr sz="2400" spc="-5" dirty="0">
                <a:latin typeface="Arial"/>
                <a:cs typeface="Arial"/>
              </a:rPr>
              <a:t>into inputs</a:t>
            </a:r>
            <a:r>
              <a:rPr lang="de-DE" sz="2400" spc="-5" dirty="0">
                <a:latin typeface="Arial"/>
                <a:cs typeface="Arial"/>
              </a:rPr>
              <a:t> </a:t>
            </a:r>
            <a:r>
              <a:rPr lang="de-DE" sz="2400" spc="-5" dirty="0" err="1">
                <a:latin typeface="Arial"/>
                <a:cs typeface="Arial"/>
              </a:rPr>
              <a:t>that</a:t>
            </a:r>
            <a:r>
              <a:rPr sz="2400" spc="-5" dirty="0">
                <a:latin typeface="Arial"/>
                <a:cs typeface="Arial"/>
              </a:rPr>
              <a:t> the </a:t>
            </a:r>
            <a:r>
              <a:rPr lang="de-DE" sz="2400" spc="-5" dirty="0" err="1">
                <a:latin typeface="Arial"/>
                <a:cs typeface="Arial"/>
              </a:rPr>
              <a:t>network</a:t>
            </a:r>
            <a:r>
              <a:rPr sz="2400" spc="-5" dirty="0">
                <a:latin typeface="Arial"/>
                <a:cs typeface="Arial"/>
              </a:rPr>
              <a:t> </a:t>
            </a:r>
            <a:r>
              <a:rPr sz="2400" dirty="0">
                <a:latin typeface="Arial"/>
                <a:cs typeface="Arial"/>
              </a:rPr>
              <a:t>model can</a:t>
            </a:r>
            <a:r>
              <a:rPr sz="2400" spc="-20" dirty="0">
                <a:latin typeface="Arial"/>
                <a:cs typeface="Arial"/>
              </a:rPr>
              <a:t> </a:t>
            </a:r>
            <a:r>
              <a:rPr sz="2400" spc="-5" dirty="0">
                <a:latin typeface="Arial"/>
                <a:cs typeface="Arial"/>
              </a:rPr>
              <a:t>use</a:t>
            </a:r>
            <a:endParaRPr sz="2400" dirty="0">
              <a:latin typeface="Arial"/>
              <a:cs typeface="Arial"/>
            </a:endParaRPr>
          </a:p>
          <a:p>
            <a:pPr marL="812800" marR="5080" lvl="1" indent="-342900">
              <a:lnSpc>
                <a:spcPts val="2850"/>
              </a:lnSpc>
              <a:spcBef>
                <a:spcPts val="105"/>
              </a:spcBef>
              <a:buFont typeface="System Font Regular"/>
              <a:buChar char="-"/>
              <a:tabLst>
                <a:tab pos="882015" algn="l"/>
                <a:tab pos="882650" algn="l"/>
              </a:tabLst>
            </a:pPr>
            <a:r>
              <a:rPr sz="2400" spc="-5" dirty="0">
                <a:latin typeface="Arial"/>
                <a:cs typeface="Arial"/>
              </a:rPr>
              <a:t>Represent </a:t>
            </a:r>
            <a:r>
              <a:rPr sz="2400" dirty="0">
                <a:latin typeface="Arial"/>
                <a:cs typeface="Arial"/>
              </a:rPr>
              <a:t>string </a:t>
            </a:r>
            <a:r>
              <a:rPr sz="2400" spc="-5" dirty="0">
                <a:latin typeface="Arial"/>
                <a:cs typeface="Arial"/>
              </a:rPr>
              <a:t>as </a:t>
            </a:r>
            <a:r>
              <a:rPr sz="2400" dirty="0">
                <a:latin typeface="Arial"/>
                <a:cs typeface="Arial"/>
              </a:rPr>
              <a:t>a </a:t>
            </a:r>
            <a:r>
              <a:rPr sz="2400" spc="-20" dirty="0">
                <a:latin typeface="Arial"/>
                <a:cs typeface="Arial"/>
              </a:rPr>
              <a:t>vector, </a:t>
            </a:r>
            <a:r>
              <a:rPr sz="2400" spc="-5" dirty="0">
                <a:latin typeface="Arial"/>
                <a:cs typeface="Arial"/>
              </a:rPr>
              <a:t>where each element is  the decimal ASCII </a:t>
            </a:r>
            <a:r>
              <a:rPr sz="2400" dirty="0">
                <a:latin typeface="Arial"/>
                <a:cs typeface="Arial"/>
              </a:rPr>
              <a:t>value </a:t>
            </a:r>
            <a:r>
              <a:rPr sz="2400" spc="-5" dirty="0">
                <a:latin typeface="Arial"/>
                <a:cs typeface="Arial"/>
              </a:rPr>
              <a:t>of </a:t>
            </a:r>
            <a:r>
              <a:rPr sz="2400" dirty="0">
                <a:latin typeface="Arial"/>
                <a:cs typeface="Arial"/>
              </a:rPr>
              <a:t>a</a:t>
            </a:r>
            <a:r>
              <a:rPr sz="2400" spc="-165" dirty="0">
                <a:latin typeface="Arial"/>
                <a:cs typeface="Arial"/>
              </a:rPr>
              <a:t> </a:t>
            </a:r>
            <a:r>
              <a:rPr sz="2400" spc="-30" dirty="0">
                <a:latin typeface="Arial"/>
                <a:cs typeface="Arial"/>
              </a:rPr>
              <a:t>char</a:t>
            </a:r>
            <a:endParaRPr sz="2400" dirty="0">
              <a:latin typeface="Arial"/>
              <a:cs typeface="Arial"/>
            </a:endParaRPr>
          </a:p>
          <a:p>
            <a:pPr marL="812800" lvl="1" indent="-342900">
              <a:lnSpc>
                <a:spcPts val="2760"/>
              </a:lnSpc>
              <a:buFont typeface="System Font Regular"/>
              <a:buChar char="-"/>
              <a:tabLst>
                <a:tab pos="882015" algn="l"/>
                <a:tab pos="882650" algn="l"/>
              </a:tabLst>
            </a:pPr>
            <a:r>
              <a:rPr sz="2400" spc="-5" dirty="0">
                <a:latin typeface="Arial"/>
                <a:cs typeface="Arial"/>
              </a:rPr>
              <a:t>Limit </a:t>
            </a:r>
            <a:r>
              <a:rPr sz="2400" dirty="0">
                <a:latin typeface="Arial"/>
                <a:cs typeface="Arial"/>
              </a:rPr>
              <a:t>size </a:t>
            </a:r>
            <a:r>
              <a:rPr sz="2400" spc="-5" dirty="0">
                <a:latin typeface="Arial"/>
                <a:cs typeface="Arial"/>
              </a:rPr>
              <a:t>of </a:t>
            </a:r>
            <a:r>
              <a:rPr sz="2400" dirty="0">
                <a:latin typeface="Arial"/>
                <a:cs typeface="Arial"/>
              </a:rPr>
              <a:t>vector </a:t>
            </a:r>
            <a:r>
              <a:rPr sz="2400" spc="-5" dirty="0">
                <a:latin typeface="Arial"/>
                <a:cs typeface="Arial"/>
              </a:rPr>
              <a:t>to </a:t>
            </a:r>
            <a:r>
              <a:rPr sz="2400" dirty="0">
                <a:latin typeface="Arial"/>
                <a:cs typeface="Arial"/>
              </a:rPr>
              <a:t>N </a:t>
            </a:r>
            <a:r>
              <a:rPr sz="2400" spc="-5" dirty="0">
                <a:latin typeface="Arial"/>
                <a:cs typeface="Arial"/>
              </a:rPr>
              <a:t>to have equally-sized</a:t>
            </a:r>
            <a:r>
              <a:rPr sz="2400" spc="-100" dirty="0">
                <a:latin typeface="Arial"/>
                <a:cs typeface="Arial"/>
              </a:rPr>
              <a:t> </a:t>
            </a:r>
            <a:r>
              <a:rPr sz="2400" spc="-5" dirty="0">
                <a:latin typeface="Arial"/>
                <a:cs typeface="Arial"/>
              </a:rPr>
              <a:t>inputs</a:t>
            </a:r>
            <a:endParaRPr sz="2400" dirty="0">
              <a:latin typeface="Arial"/>
              <a:cs typeface="Arial"/>
            </a:endParaRPr>
          </a:p>
          <a:p>
            <a:pPr marL="355600" indent="-342900">
              <a:spcBef>
                <a:spcPts val="969"/>
              </a:spcBef>
              <a:buFont typeface="Arial" panose="020B0604020202020204" pitchFamily="34" charset="0"/>
              <a:buChar char="•"/>
              <a:tabLst>
                <a:tab pos="424815" algn="l"/>
                <a:tab pos="425450" algn="l"/>
              </a:tabLst>
            </a:pPr>
            <a:r>
              <a:rPr sz="2400" spc="-30" dirty="0">
                <a:latin typeface="Arial"/>
                <a:cs typeface="Arial"/>
              </a:rPr>
              <a:t>Vector </a:t>
            </a:r>
            <a:r>
              <a:rPr sz="2400" spc="-5" dirty="0">
                <a:latin typeface="Arial"/>
                <a:cs typeface="Arial"/>
              </a:rPr>
              <a:t>inputs </a:t>
            </a:r>
            <a:r>
              <a:rPr sz="2400" dirty="0">
                <a:latin typeface="Arial"/>
                <a:cs typeface="Arial"/>
              </a:rPr>
              <a:t>slow </a:t>
            </a:r>
            <a:r>
              <a:rPr sz="2400" spc="-5" dirty="0">
                <a:latin typeface="Arial"/>
                <a:cs typeface="Arial"/>
              </a:rPr>
              <a:t>the </a:t>
            </a:r>
            <a:r>
              <a:rPr sz="2400" dirty="0">
                <a:latin typeface="Arial"/>
                <a:cs typeface="Arial"/>
              </a:rPr>
              <a:t>model </a:t>
            </a:r>
            <a:r>
              <a:rPr sz="2400" spc="-5" dirty="0">
                <a:latin typeface="Arial"/>
                <a:cs typeface="Arial"/>
              </a:rPr>
              <a:t>down </a:t>
            </a:r>
            <a:r>
              <a:rPr sz="2400" spc="-15" dirty="0">
                <a:latin typeface="Arial"/>
                <a:cs typeface="Arial"/>
              </a:rPr>
              <a:t>significantly</a:t>
            </a:r>
            <a:endParaRPr sz="2400" dirty="0">
              <a:latin typeface="Arial"/>
              <a:cs typeface="Arial"/>
            </a:endParaRPr>
          </a:p>
          <a:p>
            <a:pPr marL="457200" indent="-457200">
              <a:lnSpc>
                <a:spcPct val="100000"/>
              </a:lnSpc>
              <a:buFont typeface="Arial" panose="020B0604020202020204" pitchFamily="34" charset="0"/>
              <a:buChar char="•"/>
            </a:pPr>
            <a:endParaRPr sz="2700" dirty="0">
              <a:latin typeface="Times New Roman"/>
              <a:cs typeface="Times New Roman"/>
            </a:endParaRPr>
          </a:p>
          <a:p>
            <a:pPr marL="355600" indent="-342900">
              <a:spcBef>
                <a:spcPts val="1789"/>
              </a:spcBef>
              <a:buFont typeface="Arial" panose="020B0604020202020204" pitchFamily="34" charset="0"/>
              <a:buChar char="•"/>
              <a:tabLst>
                <a:tab pos="424815" algn="l"/>
                <a:tab pos="425450" algn="l"/>
              </a:tabLst>
            </a:pPr>
            <a:r>
              <a:rPr sz="2400" spc="-5" dirty="0">
                <a:latin typeface="Arial"/>
                <a:cs typeface="Arial"/>
              </a:rPr>
              <a:t>Further </a:t>
            </a:r>
            <a:r>
              <a:rPr sz="2400" dirty="0">
                <a:latin typeface="Arial"/>
                <a:cs typeface="Arial"/>
              </a:rPr>
              <a:t>research </a:t>
            </a:r>
            <a:r>
              <a:rPr sz="2400" spc="-5" dirty="0">
                <a:latin typeface="Arial"/>
                <a:cs typeface="Arial"/>
              </a:rPr>
              <a:t>is needed to </a:t>
            </a:r>
            <a:r>
              <a:rPr sz="2400" dirty="0">
                <a:latin typeface="Arial"/>
                <a:cs typeface="Arial"/>
              </a:rPr>
              <a:t>speed </a:t>
            </a:r>
            <a:r>
              <a:rPr lang="en-US" sz="2400" spc="-5" dirty="0">
                <a:latin typeface="Arial"/>
                <a:cs typeface="Arial"/>
              </a:rPr>
              <a:t>up </a:t>
            </a:r>
            <a:r>
              <a:rPr sz="2400" spc="-5" dirty="0">
                <a:latin typeface="Arial"/>
                <a:cs typeface="Arial"/>
              </a:rPr>
              <a:t>this </a:t>
            </a:r>
            <a:r>
              <a:rPr sz="2400" dirty="0">
                <a:latin typeface="Arial"/>
                <a:cs typeface="Arial"/>
              </a:rPr>
              <a:t>case </a:t>
            </a:r>
            <a:r>
              <a:rPr sz="2400" spc="-5" dirty="0">
                <a:latin typeface="Arial"/>
                <a:cs typeface="Arial"/>
              </a:rPr>
              <a:t>:)</a:t>
            </a:r>
            <a:endParaRPr sz="2400" dirty="0">
              <a:latin typeface="Arial"/>
              <a:cs typeface="Arial"/>
            </a:endParaRPr>
          </a:p>
        </p:txBody>
      </p:sp>
      <p:sp>
        <p:nvSpPr>
          <p:cNvPr id="3" name="object 3"/>
          <p:cNvSpPr txBox="1">
            <a:spLocks noGrp="1"/>
          </p:cNvSpPr>
          <p:nvPr>
            <p:ph type="title"/>
          </p:nvPr>
        </p:nvSpPr>
        <p:spPr>
          <a:xfrm>
            <a:off x="429224" y="260648"/>
            <a:ext cx="3854744"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Indexing</a:t>
            </a:r>
            <a:r>
              <a:rPr spc="-95" dirty="0"/>
              <a:t> </a:t>
            </a:r>
            <a:r>
              <a:rPr dirty="0"/>
              <a:t>strings</a:t>
            </a:r>
          </a:p>
        </p:txBody>
      </p:sp>
      <p:sp>
        <p:nvSpPr>
          <p:cNvPr id="4" name="Slide Number Placeholder 3">
            <a:extLst>
              <a:ext uri="{FF2B5EF4-FFF2-40B4-BE49-F238E27FC236}">
                <a16:creationId xmlns:a16="http://schemas.microsoft.com/office/drawing/2014/main" id="{87EEEA9E-C859-A748-8591-F756C6C06595}"/>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17</a:t>
            </a:fld>
            <a:endParaRPr lang="de-DE" sz="1200"/>
          </a:p>
        </p:txBody>
      </p:sp>
    </p:spTree>
    <p:extLst>
      <p:ext uri="{BB962C8B-B14F-4D97-AF65-F5344CB8AC3E}">
        <p14:creationId xmlns:p14="http://schemas.microsoft.com/office/powerpoint/2010/main" val="181584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408" y="260648"/>
            <a:ext cx="6111807"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Inserts and</a:t>
            </a:r>
            <a:r>
              <a:rPr spc="-95" dirty="0"/>
              <a:t> </a:t>
            </a:r>
            <a:r>
              <a:rPr spc="-5" dirty="0"/>
              <a:t>Updates</a:t>
            </a:r>
          </a:p>
        </p:txBody>
      </p:sp>
      <p:sp>
        <p:nvSpPr>
          <p:cNvPr id="3" name="object 3"/>
          <p:cNvSpPr txBox="1"/>
          <p:nvPr/>
        </p:nvSpPr>
        <p:spPr>
          <a:xfrm>
            <a:off x="404408" y="1340768"/>
            <a:ext cx="8121650" cy="3349763"/>
          </a:xfrm>
          <a:prstGeom prst="rect">
            <a:avLst/>
          </a:prstGeom>
        </p:spPr>
        <p:txBody>
          <a:bodyPr vert="horz" wrap="square" lIns="0" tIns="12700" rIns="0" bIns="0" rtlCol="0">
            <a:spAutoFit/>
          </a:bodyPr>
          <a:lstStyle/>
          <a:p>
            <a:pPr marL="355600" indent="-342900">
              <a:lnSpc>
                <a:spcPts val="2865"/>
              </a:lnSpc>
              <a:spcBef>
                <a:spcPts val="100"/>
              </a:spcBef>
              <a:buFont typeface="Arial" panose="020B0604020202020204" pitchFamily="34" charset="0"/>
              <a:buChar char="•"/>
              <a:tabLst>
                <a:tab pos="424815" algn="l"/>
                <a:tab pos="425450" algn="l"/>
              </a:tabLst>
            </a:pPr>
            <a:r>
              <a:rPr sz="2800" spc="-5" dirty="0">
                <a:latin typeface="+mn-lt"/>
                <a:cs typeface="Arial"/>
              </a:rPr>
              <a:t>Appends</a:t>
            </a:r>
            <a:endParaRPr sz="2800" dirty="0">
              <a:latin typeface="+mn-lt"/>
              <a:cs typeface="Arial"/>
            </a:endParaRPr>
          </a:p>
          <a:p>
            <a:pPr marL="812800" marR="5080" lvl="1" indent="-342900">
              <a:lnSpc>
                <a:spcPts val="2850"/>
              </a:lnSpc>
              <a:spcBef>
                <a:spcPts val="105"/>
              </a:spcBef>
              <a:buFont typeface="System Font Regular"/>
              <a:buChar char="-"/>
              <a:tabLst>
                <a:tab pos="882015" algn="l"/>
                <a:tab pos="882650" algn="l"/>
              </a:tabLst>
            </a:pPr>
            <a:r>
              <a:rPr sz="2400" spc="-5" dirty="0">
                <a:latin typeface="+mn-lt"/>
                <a:cs typeface="Arial"/>
              </a:rPr>
              <a:t>No need to </a:t>
            </a:r>
            <a:r>
              <a:rPr sz="2400" dirty="0">
                <a:latin typeface="+mn-lt"/>
                <a:cs typeface="Arial"/>
              </a:rPr>
              <a:t>relearn </a:t>
            </a:r>
            <a:r>
              <a:rPr sz="2400" spc="-5" dirty="0">
                <a:latin typeface="+mn-lt"/>
                <a:cs typeface="Arial"/>
              </a:rPr>
              <a:t>if the </a:t>
            </a:r>
            <a:r>
              <a:rPr sz="2400" dirty="0">
                <a:latin typeface="+mn-lt"/>
                <a:cs typeface="Arial"/>
              </a:rPr>
              <a:t>model </a:t>
            </a:r>
            <a:r>
              <a:rPr lang="de-DE" sz="2400" dirty="0" err="1">
                <a:latin typeface="+mn-lt"/>
                <a:cs typeface="Arial"/>
              </a:rPr>
              <a:t>is</a:t>
            </a:r>
            <a:r>
              <a:rPr lang="de-DE" sz="2400" dirty="0">
                <a:latin typeface="+mn-lt"/>
                <a:cs typeface="Arial"/>
              </a:rPr>
              <a:t> </a:t>
            </a:r>
            <a:r>
              <a:rPr lang="de-DE" sz="2400" dirty="0" err="1">
                <a:latin typeface="+mn-lt"/>
                <a:cs typeface="Arial"/>
              </a:rPr>
              <a:t>able</a:t>
            </a:r>
            <a:r>
              <a:rPr lang="de-DE" sz="2400" dirty="0">
                <a:latin typeface="+mn-lt"/>
                <a:cs typeface="Arial"/>
              </a:rPr>
              <a:t> </a:t>
            </a:r>
            <a:r>
              <a:rPr lang="de-DE" sz="2400" dirty="0" err="1">
                <a:latin typeface="+mn-lt"/>
                <a:cs typeface="Arial"/>
              </a:rPr>
              <a:t>to</a:t>
            </a:r>
            <a:r>
              <a:rPr lang="de-DE" sz="2400" dirty="0">
                <a:latin typeface="+mn-lt"/>
                <a:cs typeface="Arial"/>
              </a:rPr>
              <a:t> </a:t>
            </a:r>
            <a:br>
              <a:rPr lang="de-DE" sz="2400" dirty="0">
                <a:latin typeface="+mn-lt"/>
                <a:cs typeface="Arial"/>
              </a:rPr>
            </a:br>
            <a:r>
              <a:rPr sz="2400" spc="-5" dirty="0">
                <a:latin typeface="+mn-lt"/>
                <a:cs typeface="Arial"/>
              </a:rPr>
              <a:t>learn the </a:t>
            </a:r>
            <a:r>
              <a:rPr sz="2400" dirty="0">
                <a:latin typeface="+mn-lt"/>
                <a:cs typeface="Arial"/>
              </a:rPr>
              <a:t>key </a:t>
            </a:r>
            <a:r>
              <a:rPr sz="2400" spc="-5" dirty="0">
                <a:latin typeface="+mn-lt"/>
                <a:cs typeface="Arial"/>
              </a:rPr>
              <a:t>trend for the new</a:t>
            </a:r>
            <a:r>
              <a:rPr sz="2400" spc="-30" dirty="0">
                <a:latin typeface="+mn-lt"/>
                <a:cs typeface="Arial"/>
              </a:rPr>
              <a:t> </a:t>
            </a:r>
            <a:r>
              <a:rPr sz="2400" spc="-5" dirty="0">
                <a:latin typeface="+mn-lt"/>
                <a:cs typeface="Arial"/>
              </a:rPr>
              <a:t>items</a:t>
            </a:r>
            <a:endParaRPr lang="de-DE" sz="2400" spc="-5" dirty="0">
              <a:latin typeface="+mn-lt"/>
              <a:cs typeface="Arial"/>
            </a:endParaRPr>
          </a:p>
          <a:p>
            <a:pPr marL="812800" marR="5080" lvl="1" indent="-342900">
              <a:lnSpc>
                <a:spcPts val="2850"/>
              </a:lnSpc>
              <a:spcBef>
                <a:spcPts val="105"/>
              </a:spcBef>
              <a:buFont typeface="System Font Regular"/>
              <a:buChar char="-"/>
              <a:tabLst>
                <a:tab pos="882015" algn="l"/>
                <a:tab pos="882650" algn="l"/>
              </a:tabLst>
            </a:pPr>
            <a:endParaRPr sz="2400" dirty="0">
              <a:latin typeface="+mn-lt"/>
              <a:cs typeface="Arial"/>
            </a:endParaRPr>
          </a:p>
          <a:p>
            <a:pPr marL="355600" indent="-342900">
              <a:lnSpc>
                <a:spcPts val="2745"/>
              </a:lnSpc>
              <a:buFont typeface="Arial" panose="020B0604020202020204" pitchFamily="34" charset="0"/>
              <a:buChar char="•"/>
              <a:tabLst>
                <a:tab pos="424815" algn="l"/>
                <a:tab pos="425450" algn="l"/>
              </a:tabLst>
            </a:pPr>
            <a:r>
              <a:rPr sz="2800" spc="-5" dirty="0">
                <a:latin typeface="+mn-lt"/>
                <a:cs typeface="Arial"/>
              </a:rPr>
              <a:t>Inserts in the</a:t>
            </a:r>
            <a:r>
              <a:rPr sz="2800" spc="-20" dirty="0">
                <a:latin typeface="+mn-lt"/>
                <a:cs typeface="Arial"/>
              </a:rPr>
              <a:t> </a:t>
            </a:r>
            <a:r>
              <a:rPr sz="2800" dirty="0">
                <a:latin typeface="+mn-lt"/>
                <a:cs typeface="Arial"/>
              </a:rPr>
              <a:t>middle</a:t>
            </a:r>
          </a:p>
          <a:p>
            <a:pPr marL="812800" marR="70485" lvl="1" indent="-342900">
              <a:lnSpc>
                <a:spcPts val="2850"/>
              </a:lnSpc>
              <a:spcBef>
                <a:spcPts val="105"/>
              </a:spcBef>
              <a:buSzPct val="100000"/>
              <a:buFont typeface="System Font Regular"/>
              <a:buChar char="-"/>
              <a:tabLst>
                <a:tab pos="882015" algn="l"/>
                <a:tab pos="882650" algn="l"/>
              </a:tabLst>
            </a:pPr>
            <a:r>
              <a:rPr sz="2400" spc="-5" dirty="0">
                <a:latin typeface="+mn-lt"/>
                <a:cs typeface="Arial"/>
              </a:rPr>
              <a:t>If inserts follow </a:t>
            </a:r>
            <a:r>
              <a:rPr sz="2400" dirty="0">
                <a:latin typeface="+mn-lt"/>
                <a:cs typeface="Arial"/>
              </a:rPr>
              <a:t>roughly a similar </a:t>
            </a:r>
            <a:r>
              <a:rPr sz="2400" spc="-5" dirty="0">
                <a:latin typeface="+mn-lt"/>
                <a:cs typeface="Arial"/>
              </a:rPr>
              <a:t>pattern as the  learned </a:t>
            </a:r>
            <a:r>
              <a:rPr sz="2400" spc="-70" dirty="0">
                <a:latin typeface="+mn-lt"/>
                <a:cs typeface="Arial"/>
              </a:rPr>
              <a:t>CDF, </a:t>
            </a:r>
            <a:r>
              <a:rPr sz="2400" dirty="0">
                <a:latin typeface="+mn-lt"/>
                <a:cs typeface="Arial"/>
              </a:rPr>
              <a:t>retraining </a:t>
            </a:r>
            <a:r>
              <a:rPr sz="2400" spc="-5" dirty="0">
                <a:latin typeface="+mn-lt"/>
                <a:cs typeface="Arial"/>
              </a:rPr>
              <a:t>is not needed </a:t>
            </a:r>
            <a:r>
              <a:rPr sz="2400" dirty="0">
                <a:latin typeface="+mn-lt"/>
                <a:cs typeface="Arial"/>
              </a:rPr>
              <a:t>since </a:t>
            </a:r>
            <a:r>
              <a:rPr sz="2400" spc="-5" dirty="0">
                <a:latin typeface="+mn-lt"/>
                <a:cs typeface="Arial"/>
              </a:rPr>
              <a:t>the index  </a:t>
            </a:r>
            <a:r>
              <a:rPr sz="2400" dirty="0">
                <a:latin typeface="+mn-lt"/>
                <a:cs typeface="Arial"/>
              </a:rPr>
              <a:t>“generalizes” </a:t>
            </a:r>
            <a:r>
              <a:rPr sz="2400" spc="-5" dirty="0">
                <a:latin typeface="+mn-lt"/>
                <a:cs typeface="Arial"/>
              </a:rPr>
              <a:t>over the new items and inserts become  an O(1)</a:t>
            </a:r>
            <a:r>
              <a:rPr sz="2400" spc="-15" dirty="0">
                <a:latin typeface="+mn-lt"/>
                <a:cs typeface="Arial"/>
              </a:rPr>
              <a:t> </a:t>
            </a:r>
            <a:r>
              <a:rPr sz="2400" spc="-5" dirty="0">
                <a:latin typeface="+mn-lt"/>
                <a:cs typeface="Arial"/>
              </a:rPr>
              <a:t>operation.</a:t>
            </a:r>
            <a:endParaRPr sz="2400" dirty="0">
              <a:latin typeface="+mn-lt"/>
              <a:cs typeface="Arial"/>
            </a:endParaRPr>
          </a:p>
        </p:txBody>
      </p:sp>
      <p:sp>
        <p:nvSpPr>
          <p:cNvPr id="4" name="Slide Number Placeholder 3">
            <a:extLst>
              <a:ext uri="{FF2B5EF4-FFF2-40B4-BE49-F238E27FC236}">
                <a16:creationId xmlns:a16="http://schemas.microsoft.com/office/drawing/2014/main" id="{41F531A8-9637-C646-B896-E08FDCF6D335}"/>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18</a:t>
            </a:fld>
            <a:endParaRPr lang="de-DE" sz="1200"/>
          </a:p>
        </p:txBody>
      </p:sp>
    </p:spTree>
    <p:extLst>
      <p:ext uri="{BB962C8B-B14F-4D97-AF65-F5344CB8AC3E}">
        <p14:creationId xmlns:p14="http://schemas.microsoft.com/office/powerpoint/2010/main" val="202015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7900" y="260648"/>
            <a:ext cx="2445908" cy="505267"/>
          </a:xfrm>
          <a:prstGeom prst="rect">
            <a:avLst/>
          </a:prstGeom>
        </p:spPr>
        <p:txBody>
          <a:bodyPr vert="horz" wrap="square" lIns="0" tIns="12700" rIns="0" bIns="0" rtlCol="0">
            <a:spAutoFit/>
          </a:bodyPr>
          <a:lstStyle/>
          <a:p>
            <a:pPr marL="12700">
              <a:spcBef>
                <a:spcPts val="100"/>
              </a:spcBef>
            </a:pPr>
            <a:r>
              <a:rPr sz="3200" spc="-5" dirty="0">
                <a:latin typeface="+mj-lt"/>
                <a:cs typeface="Arial"/>
              </a:rPr>
              <a:t>Hashmap</a:t>
            </a:r>
            <a:endParaRPr sz="3200" dirty="0">
              <a:latin typeface="+mj-lt"/>
              <a:cs typeface="Arial"/>
            </a:endParaRPr>
          </a:p>
        </p:txBody>
      </p:sp>
      <p:sp>
        <p:nvSpPr>
          <p:cNvPr id="3" name="object 3"/>
          <p:cNvSpPr txBox="1"/>
          <p:nvPr/>
        </p:nvSpPr>
        <p:spPr>
          <a:xfrm>
            <a:off x="384725" y="1340768"/>
            <a:ext cx="7787675" cy="772006"/>
          </a:xfrm>
          <a:prstGeom prst="rect">
            <a:avLst/>
          </a:prstGeom>
        </p:spPr>
        <p:txBody>
          <a:bodyPr vert="horz" wrap="square" lIns="0" tIns="27940" rIns="0" bIns="0" rtlCol="0">
            <a:spAutoFit/>
          </a:bodyPr>
          <a:lstStyle/>
          <a:p>
            <a:pPr marL="12700" marR="5080">
              <a:lnSpc>
                <a:spcPts val="2850"/>
              </a:lnSpc>
              <a:spcBef>
                <a:spcPts val="220"/>
              </a:spcBef>
            </a:pPr>
            <a:r>
              <a:rPr sz="2800" spc="-5" dirty="0">
                <a:latin typeface="+mn-lt"/>
                <a:cs typeface="Arial"/>
              </a:rPr>
              <a:t>Hashmaps use </a:t>
            </a:r>
            <a:r>
              <a:rPr sz="2800" dirty="0">
                <a:latin typeface="+mn-lt"/>
                <a:cs typeface="Arial"/>
              </a:rPr>
              <a:t>a </a:t>
            </a:r>
            <a:r>
              <a:rPr sz="2800" spc="-5" dirty="0">
                <a:latin typeface="+mn-lt"/>
                <a:cs typeface="Arial"/>
              </a:rPr>
              <a:t>hash function to deterministically </a:t>
            </a:r>
            <a:r>
              <a:rPr sz="2800" dirty="0">
                <a:latin typeface="+mn-lt"/>
                <a:cs typeface="Arial"/>
              </a:rPr>
              <a:t>map keys  </a:t>
            </a:r>
            <a:r>
              <a:rPr sz="2800" spc="-5" dirty="0">
                <a:latin typeface="+mn-lt"/>
                <a:cs typeface="Arial"/>
              </a:rPr>
              <a:t>to </a:t>
            </a:r>
            <a:r>
              <a:rPr sz="2800" dirty="0">
                <a:latin typeface="+mn-lt"/>
                <a:cs typeface="Arial"/>
              </a:rPr>
              <a:t>random </a:t>
            </a:r>
            <a:r>
              <a:rPr sz="2800" spc="-5" dirty="0">
                <a:latin typeface="+mn-lt"/>
                <a:cs typeface="Arial"/>
              </a:rPr>
              <a:t>positions inside an</a:t>
            </a:r>
            <a:r>
              <a:rPr sz="2800" spc="-25" dirty="0">
                <a:latin typeface="+mn-lt"/>
                <a:cs typeface="Arial"/>
              </a:rPr>
              <a:t> </a:t>
            </a:r>
            <a:r>
              <a:rPr sz="2800" spc="-35" dirty="0">
                <a:latin typeface="+mn-lt"/>
                <a:cs typeface="Arial"/>
              </a:rPr>
              <a:t>array</a:t>
            </a:r>
            <a:endParaRPr sz="2800" dirty="0">
              <a:latin typeface="+mn-lt"/>
              <a:cs typeface="Arial"/>
            </a:endParaRPr>
          </a:p>
        </p:txBody>
      </p:sp>
      <p:sp>
        <p:nvSpPr>
          <p:cNvPr id="4" name="object 4"/>
          <p:cNvSpPr/>
          <p:nvPr/>
        </p:nvSpPr>
        <p:spPr>
          <a:xfrm>
            <a:off x="1171648" y="2939916"/>
            <a:ext cx="6729773" cy="3060833"/>
          </a:xfrm>
          <a:prstGeom prst="rect">
            <a:avLst/>
          </a:prstGeom>
          <a:blipFill>
            <a:blip r:embed="rId2" cstate="print"/>
            <a:stretch>
              <a:fillRect/>
            </a:stretch>
          </a:blipFill>
        </p:spPr>
        <p:txBody>
          <a:bodyPr wrap="square" lIns="0" tIns="0" rIns="0" bIns="0" rtlCol="0"/>
          <a:lstStyle/>
          <a:p>
            <a:endParaRPr/>
          </a:p>
        </p:txBody>
      </p:sp>
      <p:sp>
        <p:nvSpPr>
          <p:cNvPr id="5" name="Slide Number Placeholder 3">
            <a:extLst>
              <a:ext uri="{FF2B5EF4-FFF2-40B4-BE49-F238E27FC236}">
                <a16:creationId xmlns:a16="http://schemas.microsoft.com/office/drawing/2014/main" id="{109FA9A2-1DB6-CD4B-9A08-DAA9D6851F7A}"/>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19</a:t>
            </a:fld>
            <a:endParaRPr lang="de-DE" sz="1200"/>
          </a:p>
        </p:txBody>
      </p:sp>
    </p:spTree>
    <p:extLst>
      <p:ext uri="{BB962C8B-B14F-4D97-AF65-F5344CB8AC3E}">
        <p14:creationId xmlns:p14="http://schemas.microsoft.com/office/powerpoint/2010/main" val="84277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27C-B2F5-A541-ABDB-153835BDE73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6A3F2FF7-B353-054F-AE01-A397D5B964B4}"/>
              </a:ext>
            </a:extLst>
          </p:cNvPr>
          <p:cNvSpPr>
            <a:spLocks noGrp="1"/>
          </p:cNvSpPr>
          <p:nvPr>
            <p:ph idx="1"/>
          </p:nvPr>
        </p:nvSpPr>
        <p:spPr>
          <a:xfrm>
            <a:off x="457200" y="1340768"/>
            <a:ext cx="8229600" cy="4176464"/>
          </a:xfrm>
        </p:spPr>
        <p:txBody>
          <a:bodyPr/>
          <a:lstStyle/>
          <a:p>
            <a:pPr marL="0" indent="0">
              <a:spcBef>
                <a:spcPts val="100"/>
              </a:spcBef>
              <a:buNone/>
            </a:pPr>
            <a:r>
              <a:rPr lang="en-US" spc="-5" dirty="0">
                <a:cs typeface="Arial"/>
              </a:rPr>
              <a:t>Paper by </a:t>
            </a:r>
            <a:r>
              <a:rPr lang="en-US" spc="-25" dirty="0">
                <a:cs typeface="Arial"/>
              </a:rPr>
              <a:t>Tim </a:t>
            </a:r>
            <a:r>
              <a:rPr lang="en-US" spc="-5" dirty="0" err="1">
                <a:cs typeface="Arial"/>
              </a:rPr>
              <a:t>Kraska</a:t>
            </a:r>
            <a:r>
              <a:rPr lang="en-US" spc="-5" dirty="0">
                <a:cs typeface="Arial"/>
              </a:rPr>
              <a:t>, Alex </a:t>
            </a:r>
            <a:r>
              <a:rPr lang="en-US" spc="-5" dirty="0" err="1">
                <a:cs typeface="Arial"/>
              </a:rPr>
              <a:t>Beutel</a:t>
            </a:r>
            <a:r>
              <a:rPr lang="en-US" spc="-5" dirty="0">
                <a:cs typeface="Arial"/>
              </a:rPr>
              <a:t>, Ed H. Chi, </a:t>
            </a:r>
            <a:r>
              <a:rPr lang="en-US" spc="-10" dirty="0">
                <a:cs typeface="Arial"/>
              </a:rPr>
              <a:t>Jeffrey </a:t>
            </a:r>
            <a:r>
              <a:rPr lang="en-US" spc="-5" dirty="0">
                <a:cs typeface="Arial"/>
              </a:rPr>
              <a:t>Dean, </a:t>
            </a:r>
            <a:r>
              <a:rPr lang="en-US" spc="-5" dirty="0" err="1">
                <a:cs typeface="Arial"/>
              </a:rPr>
              <a:t>Neoklis</a:t>
            </a:r>
            <a:r>
              <a:rPr lang="en-US" spc="-155" dirty="0">
                <a:cs typeface="Arial"/>
              </a:rPr>
              <a:t> </a:t>
            </a:r>
            <a:r>
              <a:rPr lang="en-US" spc="-5" dirty="0" err="1">
                <a:cs typeface="Arial"/>
              </a:rPr>
              <a:t>Polyzotis</a:t>
            </a:r>
            <a:endParaRPr lang="en-US" spc="-5" dirty="0">
              <a:cs typeface="Arial"/>
            </a:endParaRPr>
          </a:p>
          <a:p>
            <a:pPr marL="0" indent="0">
              <a:spcBef>
                <a:spcPts val="100"/>
              </a:spcBef>
              <a:buNone/>
            </a:pPr>
            <a:endParaRPr lang="en-US" dirty="0">
              <a:cs typeface="Arial"/>
            </a:endParaRPr>
          </a:p>
          <a:p>
            <a:r>
              <a:rPr lang="en-US" spc="-5" dirty="0">
                <a:cs typeface="Arial"/>
              </a:rPr>
              <a:t>Presentations taken from 2 talks by</a:t>
            </a:r>
            <a:br>
              <a:rPr lang="en-US" spc="-5" dirty="0">
                <a:cs typeface="Arial"/>
              </a:rPr>
            </a:br>
            <a:r>
              <a:rPr lang="en-US" spc="-5" dirty="0">
                <a:cs typeface="Arial"/>
              </a:rPr>
              <a:t>Deniz</a:t>
            </a:r>
            <a:r>
              <a:rPr lang="en-US" spc="-195" dirty="0">
                <a:cs typeface="Arial"/>
              </a:rPr>
              <a:t> </a:t>
            </a:r>
            <a:r>
              <a:rPr lang="en-US" spc="-5" dirty="0" err="1">
                <a:cs typeface="Arial"/>
              </a:rPr>
              <a:t>Altinbuken</a:t>
            </a:r>
            <a:r>
              <a:rPr lang="en-US" spc="-5" dirty="0">
                <a:cs typeface="Arial"/>
              </a:rPr>
              <a:t> and John Yang (CS 294, 2019), resp.</a:t>
            </a:r>
          </a:p>
          <a:p>
            <a:endParaRPr lang="en-US" dirty="0"/>
          </a:p>
          <a:p>
            <a:r>
              <a:rPr lang="en-US" dirty="0"/>
              <a:t>Presentations are possibly adapted or extended</a:t>
            </a:r>
          </a:p>
          <a:p>
            <a:endParaRPr lang="en-US" dirty="0"/>
          </a:p>
          <a:p>
            <a:r>
              <a:rPr lang="en-US" dirty="0"/>
              <a:t>All faults are mine</a:t>
            </a:r>
          </a:p>
        </p:txBody>
      </p:sp>
      <p:sp>
        <p:nvSpPr>
          <p:cNvPr id="4" name="Slide Number Placeholder 3">
            <a:extLst>
              <a:ext uri="{FF2B5EF4-FFF2-40B4-BE49-F238E27FC236}">
                <a16:creationId xmlns:a16="http://schemas.microsoft.com/office/drawing/2014/main" id="{97872240-2D45-5541-AB08-E5904EFE20CB}"/>
              </a:ext>
            </a:extLst>
          </p:cNvPr>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
        <p:nvSpPr>
          <p:cNvPr id="6" name="Rectangle 5">
            <a:extLst>
              <a:ext uri="{FF2B5EF4-FFF2-40B4-BE49-F238E27FC236}">
                <a16:creationId xmlns:a16="http://schemas.microsoft.com/office/drawing/2014/main" id="{C7353D5E-104D-D748-BFA9-A4BB34D93956}"/>
              </a:ext>
            </a:extLst>
          </p:cNvPr>
          <p:cNvSpPr/>
          <p:nvPr/>
        </p:nvSpPr>
        <p:spPr>
          <a:xfrm>
            <a:off x="2339752" y="5997486"/>
            <a:ext cx="4572000" cy="600164"/>
          </a:xfrm>
          <a:prstGeom prst="rect">
            <a:avLst/>
          </a:prstGeom>
        </p:spPr>
        <p:txBody>
          <a:bodyPr>
            <a:spAutoFit/>
          </a:bodyPr>
          <a:lstStyle/>
          <a:p>
            <a:r>
              <a:rPr lang="en-DE" sz="1100" dirty="0">
                <a:solidFill>
                  <a:srgbClr val="0B05FF"/>
                </a:solidFill>
              </a:rPr>
              <a:t>Tim Kraska, Alex Beutel, Ed H. Chi, Jeffrey Dean, and Neoklis Polyzotis. 2018. The Case for Learned Index Structures. In Proc. of the 2018 International Conference on Management of Data (SIGMOD '18). </a:t>
            </a:r>
            <a:r>
              <a:rPr lang="en-DE" sz="1100" b="1" dirty="0">
                <a:solidFill>
                  <a:srgbClr val="FF0000"/>
                </a:solidFill>
              </a:rPr>
              <a:t>2018</a:t>
            </a:r>
            <a:r>
              <a:rPr lang="en-DE" sz="1100" b="1" dirty="0">
                <a:solidFill>
                  <a:srgbClr val="0B05FF"/>
                </a:solidFill>
              </a:rPr>
              <a:t>.</a:t>
            </a:r>
            <a:endParaRPr lang="en-DE" sz="1100" dirty="0">
              <a:solidFill>
                <a:srgbClr val="0B05FF"/>
              </a:solidFill>
            </a:endParaRPr>
          </a:p>
        </p:txBody>
      </p:sp>
    </p:spTree>
    <p:extLst>
      <p:ext uri="{BB962C8B-B14F-4D97-AF65-F5344CB8AC3E}">
        <p14:creationId xmlns:p14="http://schemas.microsoft.com/office/powerpoint/2010/main" val="198670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6" y="260648"/>
            <a:ext cx="2387074"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Hashmap</a:t>
            </a:r>
          </a:p>
        </p:txBody>
      </p:sp>
      <p:sp>
        <p:nvSpPr>
          <p:cNvPr id="3" name="object 3"/>
          <p:cNvSpPr txBox="1"/>
          <p:nvPr/>
        </p:nvSpPr>
        <p:spPr>
          <a:xfrm>
            <a:off x="384726" y="1124744"/>
            <a:ext cx="7864475" cy="2340897"/>
          </a:xfrm>
          <a:prstGeom prst="rect">
            <a:avLst/>
          </a:prstGeom>
        </p:spPr>
        <p:txBody>
          <a:bodyPr vert="horz" wrap="square" lIns="0" tIns="218440" rIns="0" bIns="0" rtlCol="0">
            <a:spAutoFit/>
          </a:bodyPr>
          <a:lstStyle/>
          <a:p>
            <a:pPr marL="12700">
              <a:spcBef>
                <a:spcPts val="1720"/>
              </a:spcBef>
            </a:pPr>
            <a:r>
              <a:rPr sz="2800" dirty="0">
                <a:latin typeface="+mn-lt"/>
                <a:cs typeface="Arial"/>
              </a:rPr>
              <a:t>Main challenge </a:t>
            </a:r>
            <a:r>
              <a:rPr sz="2800" spc="-5" dirty="0">
                <a:latin typeface="+mn-lt"/>
                <a:cs typeface="Arial"/>
              </a:rPr>
              <a:t>is to </a:t>
            </a:r>
            <a:r>
              <a:rPr sz="2800" dirty="0">
                <a:latin typeface="+mn-lt"/>
                <a:cs typeface="Arial"/>
              </a:rPr>
              <a:t>reduce</a:t>
            </a:r>
            <a:r>
              <a:rPr sz="2800" spc="-35" dirty="0">
                <a:latin typeface="+mn-lt"/>
                <a:cs typeface="Arial"/>
              </a:rPr>
              <a:t> </a:t>
            </a:r>
            <a:r>
              <a:rPr sz="2800" dirty="0">
                <a:latin typeface="+mn-lt"/>
                <a:cs typeface="Arial"/>
              </a:rPr>
              <a:t>conflicts</a:t>
            </a:r>
          </a:p>
          <a:p>
            <a:pPr marL="400050" indent="-342900">
              <a:lnSpc>
                <a:spcPts val="2865"/>
              </a:lnSpc>
              <a:spcBef>
                <a:spcPts val="1620"/>
              </a:spcBef>
              <a:buFont typeface="Arial" panose="020B0604020202020204" pitchFamily="34" charset="0"/>
              <a:buChar char="•"/>
              <a:tabLst>
                <a:tab pos="469265" algn="l"/>
                <a:tab pos="469900" algn="l"/>
              </a:tabLst>
            </a:pPr>
            <a:r>
              <a:rPr sz="2400" spc="-5" dirty="0">
                <a:latin typeface="+mn-lt"/>
                <a:cs typeface="Arial"/>
              </a:rPr>
              <a:t>Use </a:t>
            </a:r>
            <a:r>
              <a:rPr sz="2400" dirty="0">
                <a:latin typeface="+mn-lt"/>
                <a:cs typeface="Arial"/>
              </a:rPr>
              <a:t>a </a:t>
            </a:r>
            <a:r>
              <a:rPr sz="2400" spc="-5" dirty="0">
                <a:latin typeface="+mn-lt"/>
                <a:cs typeface="Arial"/>
              </a:rPr>
              <a:t>linked-list to handle the</a:t>
            </a:r>
            <a:r>
              <a:rPr sz="2400" spc="-40" dirty="0">
                <a:latin typeface="+mn-lt"/>
                <a:cs typeface="Arial"/>
              </a:rPr>
              <a:t> </a:t>
            </a:r>
            <a:r>
              <a:rPr sz="2400" dirty="0">
                <a:latin typeface="+mn-lt"/>
                <a:cs typeface="Arial"/>
              </a:rPr>
              <a:t>“overflow”</a:t>
            </a:r>
          </a:p>
          <a:p>
            <a:pPr marL="400050" indent="-342900">
              <a:lnSpc>
                <a:spcPts val="2850"/>
              </a:lnSpc>
              <a:buFont typeface="Arial" panose="020B0604020202020204" pitchFamily="34" charset="0"/>
              <a:buChar char="•"/>
              <a:tabLst>
                <a:tab pos="469265" algn="l"/>
                <a:tab pos="469900" algn="l"/>
              </a:tabLst>
            </a:pPr>
            <a:r>
              <a:rPr sz="2400" spc="-5" dirty="0">
                <a:latin typeface="+mn-lt"/>
                <a:cs typeface="Arial"/>
              </a:rPr>
              <a:t>Use linear or quadratic</a:t>
            </a:r>
            <a:r>
              <a:rPr sz="2400" spc="-15" dirty="0">
                <a:latin typeface="+mn-lt"/>
                <a:cs typeface="Arial"/>
              </a:rPr>
              <a:t> </a:t>
            </a:r>
            <a:r>
              <a:rPr sz="2400" spc="-5" dirty="0">
                <a:latin typeface="+mn-lt"/>
                <a:cs typeface="Arial"/>
              </a:rPr>
              <a:t>probing</a:t>
            </a:r>
            <a:endParaRPr sz="2400" dirty="0">
              <a:latin typeface="+mn-lt"/>
              <a:cs typeface="Arial"/>
            </a:endParaRPr>
          </a:p>
          <a:p>
            <a:pPr marL="400050" marR="5080" indent="-342900">
              <a:lnSpc>
                <a:spcPts val="2850"/>
              </a:lnSpc>
              <a:spcBef>
                <a:spcPts val="105"/>
              </a:spcBef>
              <a:buFont typeface="Arial" panose="020B0604020202020204" pitchFamily="34" charset="0"/>
              <a:buChar char="•"/>
              <a:tabLst>
                <a:tab pos="469265" algn="l"/>
                <a:tab pos="469900" algn="l"/>
              </a:tabLst>
            </a:pPr>
            <a:r>
              <a:rPr sz="2400" dirty="0">
                <a:latin typeface="+mn-lt"/>
                <a:cs typeface="Arial"/>
              </a:rPr>
              <a:t>Most solutions </a:t>
            </a:r>
            <a:r>
              <a:rPr sz="2400" spc="-5" dirty="0">
                <a:latin typeface="+mn-lt"/>
                <a:cs typeface="Arial"/>
              </a:rPr>
              <a:t>allocate </a:t>
            </a:r>
            <a:r>
              <a:rPr sz="2400" dirty="0">
                <a:latin typeface="+mn-lt"/>
                <a:cs typeface="Arial"/>
              </a:rPr>
              <a:t>significantly more memory</a:t>
            </a:r>
            <a:r>
              <a:rPr sz="2400" spc="-120" dirty="0">
                <a:latin typeface="+mn-lt"/>
                <a:cs typeface="Arial"/>
              </a:rPr>
              <a:t> </a:t>
            </a:r>
            <a:r>
              <a:rPr sz="2400" spc="-5" dirty="0">
                <a:latin typeface="+mn-lt"/>
                <a:cs typeface="Arial"/>
              </a:rPr>
              <a:t>than  </a:t>
            </a:r>
            <a:r>
              <a:rPr sz="2400" dirty="0">
                <a:latin typeface="+mn-lt"/>
                <a:cs typeface="Arial"/>
              </a:rPr>
              <a:t>records </a:t>
            </a:r>
            <a:r>
              <a:rPr sz="2400" spc="-5" dirty="0">
                <a:latin typeface="+mn-lt"/>
                <a:cs typeface="Arial"/>
              </a:rPr>
              <a:t>and </a:t>
            </a:r>
            <a:r>
              <a:rPr sz="2400" dirty="0">
                <a:latin typeface="+mn-lt"/>
                <a:cs typeface="Arial"/>
              </a:rPr>
              <a:t>combine </a:t>
            </a:r>
            <a:r>
              <a:rPr sz="2400" spc="-5" dirty="0">
                <a:latin typeface="+mn-lt"/>
                <a:cs typeface="Arial"/>
              </a:rPr>
              <a:t>it with additional data</a:t>
            </a:r>
            <a:r>
              <a:rPr sz="2400" spc="-80" dirty="0">
                <a:latin typeface="+mn-lt"/>
                <a:cs typeface="Arial"/>
              </a:rPr>
              <a:t> </a:t>
            </a:r>
            <a:r>
              <a:rPr sz="2400" dirty="0">
                <a:latin typeface="+mn-lt"/>
                <a:cs typeface="Arial"/>
              </a:rPr>
              <a:t>structures</a:t>
            </a:r>
          </a:p>
        </p:txBody>
      </p:sp>
      <p:sp>
        <p:nvSpPr>
          <p:cNvPr id="4" name="Slide Number Placeholder 3">
            <a:extLst>
              <a:ext uri="{FF2B5EF4-FFF2-40B4-BE49-F238E27FC236}">
                <a16:creationId xmlns:a16="http://schemas.microsoft.com/office/drawing/2014/main" id="{A62A88F0-9871-7545-AEDC-B40662748D38}"/>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20</a:t>
            </a:fld>
            <a:endParaRPr lang="de-DE" sz="1200"/>
          </a:p>
        </p:txBody>
      </p:sp>
    </p:spTree>
    <p:extLst>
      <p:ext uri="{BB962C8B-B14F-4D97-AF65-F5344CB8AC3E}">
        <p14:creationId xmlns:p14="http://schemas.microsoft.com/office/powerpoint/2010/main" val="322249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224" y="1484784"/>
            <a:ext cx="8177530" cy="3352328"/>
          </a:xfrm>
          <a:prstGeom prst="rect">
            <a:avLst/>
          </a:prstGeom>
        </p:spPr>
        <p:txBody>
          <a:bodyPr vert="horz" wrap="square" lIns="0" tIns="27940" rIns="0" bIns="0" rtlCol="0">
            <a:spAutoFit/>
          </a:bodyPr>
          <a:lstStyle/>
          <a:p>
            <a:pPr marL="355600" marR="58419" indent="-342900">
              <a:lnSpc>
                <a:spcPts val="2850"/>
              </a:lnSpc>
              <a:spcBef>
                <a:spcPts val="220"/>
              </a:spcBef>
              <a:buFont typeface="Arial" panose="020B0604020202020204" pitchFamily="34" charset="0"/>
              <a:buChar char="•"/>
              <a:tabLst>
                <a:tab pos="424815" algn="l"/>
                <a:tab pos="425450" algn="l"/>
              </a:tabLst>
            </a:pPr>
            <a:r>
              <a:rPr sz="2400" spc="-5" dirty="0">
                <a:latin typeface="+mn-lt"/>
                <a:cs typeface="Arial"/>
              </a:rPr>
              <a:t>If we </a:t>
            </a:r>
            <a:r>
              <a:rPr sz="2400" dirty="0">
                <a:latin typeface="+mn-lt"/>
                <a:cs typeface="Arial"/>
              </a:rPr>
              <a:t>could </a:t>
            </a:r>
            <a:r>
              <a:rPr sz="2400" spc="-5" dirty="0">
                <a:latin typeface="+mn-lt"/>
                <a:cs typeface="Arial"/>
              </a:rPr>
              <a:t>learn </a:t>
            </a:r>
            <a:r>
              <a:rPr sz="2400" dirty="0">
                <a:latin typeface="+mn-lt"/>
                <a:cs typeface="Arial"/>
              </a:rPr>
              <a:t>a model </a:t>
            </a:r>
            <a:r>
              <a:rPr sz="2400" spc="-5" dirty="0">
                <a:latin typeface="+mn-lt"/>
                <a:cs typeface="Arial"/>
              </a:rPr>
              <a:t>which uniquely </a:t>
            </a:r>
            <a:r>
              <a:rPr sz="2400" dirty="0">
                <a:latin typeface="+mn-lt"/>
                <a:cs typeface="Arial"/>
              </a:rPr>
              <a:t>maps </a:t>
            </a:r>
            <a:r>
              <a:rPr sz="2400" spc="-5" dirty="0">
                <a:latin typeface="+mn-lt"/>
                <a:cs typeface="Arial"/>
              </a:rPr>
              <a:t>every </a:t>
            </a:r>
            <a:r>
              <a:rPr sz="2400" dirty="0">
                <a:latin typeface="+mn-lt"/>
                <a:cs typeface="Arial"/>
              </a:rPr>
              <a:t>key  </a:t>
            </a:r>
            <a:r>
              <a:rPr sz="2400" spc="-5" dirty="0">
                <a:latin typeface="+mn-lt"/>
                <a:cs typeface="Arial"/>
              </a:rPr>
              <a:t>into </a:t>
            </a:r>
            <a:r>
              <a:rPr sz="2400" dirty="0">
                <a:latin typeface="+mn-lt"/>
                <a:cs typeface="Arial"/>
              </a:rPr>
              <a:t>a </a:t>
            </a:r>
            <a:r>
              <a:rPr sz="2400" spc="-5" dirty="0">
                <a:latin typeface="+mn-lt"/>
                <a:cs typeface="Arial"/>
              </a:rPr>
              <a:t>unique position inside the array</a:t>
            </a:r>
            <a:r>
              <a:rPr lang="de-DE" sz="2400" spc="-5" dirty="0">
                <a:latin typeface="+mn-lt"/>
                <a:cs typeface="Arial"/>
              </a:rPr>
              <a:t>,</a:t>
            </a:r>
            <a:r>
              <a:rPr sz="2400" spc="-5" dirty="0">
                <a:latin typeface="+mn-lt"/>
                <a:cs typeface="Arial"/>
              </a:rPr>
              <a:t> we </a:t>
            </a:r>
            <a:r>
              <a:rPr sz="2400" dirty="0">
                <a:latin typeface="+mn-lt"/>
                <a:cs typeface="Arial"/>
              </a:rPr>
              <a:t>could </a:t>
            </a:r>
            <a:r>
              <a:rPr sz="2400" spc="-5" dirty="0">
                <a:latin typeface="+mn-lt"/>
                <a:cs typeface="Arial"/>
              </a:rPr>
              <a:t>avoid  </a:t>
            </a:r>
            <a:r>
              <a:rPr sz="2400" dirty="0">
                <a:latin typeface="+mn-lt"/>
                <a:cs typeface="Arial"/>
              </a:rPr>
              <a:t>conflicts</a:t>
            </a:r>
          </a:p>
          <a:p>
            <a:pPr marL="355600" marR="5080" indent="-342900">
              <a:lnSpc>
                <a:spcPts val="2850"/>
              </a:lnSpc>
              <a:buFont typeface="Arial" panose="020B0604020202020204" pitchFamily="34" charset="0"/>
              <a:buChar char="•"/>
              <a:tabLst>
                <a:tab pos="424815" algn="l"/>
                <a:tab pos="425450" algn="l"/>
              </a:tabLst>
            </a:pPr>
            <a:r>
              <a:rPr sz="2400" spc="-5" dirty="0">
                <a:latin typeface="+mn-lt"/>
                <a:cs typeface="Arial"/>
              </a:rPr>
              <a:t>Learned </a:t>
            </a:r>
            <a:r>
              <a:rPr sz="2400" dirty="0">
                <a:latin typeface="+mn-lt"/>
                <a:cs typeface="Arial"/>
              </a:rPr>
              <a:t>models </a:t>
            </a:r>
            <a:r>
              <a:rPr sz="2400" spc="-5" dirty="0">
                <a:latin typeface="+mn-lt"/>
                <a:cs typeface="Arial"/>
              </a:rPr>
              <a:t>are </a:t>
            </a:r>
            <a:r>
              <a:rPr sz="2400" dirty="0">
                <a:latin typeface="+mn-lt"/>
                <a:cs typeface="Arial"/>
              </a:rPr>
              <a:t>capable </a:t>
            </a:r>
            <a:r>
              <a:rPr sz="2400" spc="-5" dirty="0">
                <a:latin typeface="+mn-lt"/>
                <a:cs typeface="Arial"/>
              </a:rPr>
              <a:t>of </a:t>
            </a:r>
            <a:r>
              <a:rPr sz="2400" dirty="0">
                <a:latin typeface="+mn-lt"/>
                <a:cs typeface="Arial"/>
              </a:rPr>
              <a:t>reaching </a:t>
            </a:r>
            <a:r>
              <a:rPr sz="2400" spc="-5" dirty="0">
                <a:latin typeface="+mn-lt"/>
                <a:cs typeface="Arial"/>
              </a:rPr>
              <a:t>higher utilization  of the hashmap depending on the </a:t>
            </a:r>
            <a:r>
              <a:rPr lang="de-DE" sz="2400" spc="-5" dirty="0" err="1">
                <a:latin typeface="+mn-lt"/>
                <a:cs typeface="Arial"/>
              </a:rPr>
              <a:t>learnt</a:t>
            </a:r>
            <a:r>
              <a:rPr lang="de-DE" sz="2400" spc="-5" dirty="0">
                <a:latin typeface="+mn-lt"/>
                <a:cs typeface="Arial"/>
              </a:rPr>
              <a:t> </a:t>
            </a:r>
            <a:r>
              <a:rPr sz="2400" spc="-5" dirty="0">
                <a:latin typeface="+mn-lt"/>
                <a:cs typeface="Arial"/>
              </a:rPr>
              <a:t>data</a:t>
            </a:r>
            <a:r>
              <a:rPr sz="2400" spc="-45" dirty="0">
                <a:latin typeface="+mn-lt"/>
                <a:cs typeface="Arial"/>
              </a:rPr>
              <a:t> </a:t>
            </a:r>
            <a:r>
              <a:rPr sz="2400" spc="-5" dirty="0">
                <a:latin typeface="+mn-lt"/>
                <a:cs typeface="Arial"/>
              </a:rPr>
              <a:t>distribution</a:t>
            </a:r>
            <a:endParaRPr sz="2400" dirty="0">
              <a:latin typeface="+mn-lt"/>
              <a:cs typeface="Arial"/>
            </a:endParaRPr>
          </a:p>
          <a:p>
            <a:pPr marL="355600" marR="225425" indent="-342900">
              <a:lnSpc>
                <a:spcPts val="2850"/>
              </a:lnSpc>
              <a:buFont typeface="Arial" panose="020B0604020202020204" pitchFamily="34" charset="0"/>
              <a:buChar char="•"/>
              <a:tabLst>
                <a:tab pos="424815" algn="l"/>
                <a:tab pos="425450" algn="l"/>
              </a:tabLst>
            </a:pPr>
            <a:r>
              <a:rPr sz="2400" spc="-5" dirty="0">
                <a:latin typeface="+mn-lt"/>
                <a:cs typeface="Arial"/>
              </a:rPr>
              <a:t>Scale the distribution by the targeted </a:t>
            </a:r>
            <a:r>
              <a:rPr sz="2400" dirty="0">
                <a:latin typeface="+mn-lt"/>
                <a:cs typeface="Arial"/>
              </a:rPr>
              <a:t>size </a:t>
            </a:r>
            <a:r>
              <a:rPr sz="2400" dirty="0">
                <a:solidFill>
                  <a:schemeClr val="accent1">
                    <a:lumMod val="50000"/>
                  </a:schemeClr>
                </a:solidFill>
                <a:latin typeface="+mn-lt"/>
                <a:cs typeface="Arial"/>
              </a:rPr>
              <a:t>M </a:t>
            </a:r>
            <a:r>
              <a:rPr sz="2400" spc="-5" dirty="0">
                <a:latin typeface="+mn-lt"/>
                <a:cs typeface="Arial"/>
              </a:rPr>
              <a:t>of the  hashmap</a:t>
            </a:r>
            <a:r>
              <a:rPr sz="2400" spc="-10" dirty="0">
                <a:latin typeface="+mn-lt"/>
                <a:cs typeface="Arial"/>
              </a:rPr>
              <a:t> </a:t>
            </a:r>
            <a:r>
              <a:rPr sz="2400" spc="-5" dirty="0">
                <a:latin typeface="+mn-lt"/>
                <a:cs typeface="Arial"/>
              </a:rPr>
              <a:t>and</a:t>
            </a:r>
            <a:r>
              <a:rPr sz="2400" spc="-10" dirty="0">
                <a:latin typeface="+mn-lt"/>
                <a:cs typeface="Arial"/>
              </a:rPr>
              <a:t> </a:t>
            </a:r>
            <a:r>
              <a:rPr sz="2400" spc="-5" dirty="0">
                <a:latin typeface="+mn-lt"/>
                <a:cs typeface="Arial"/>
              </a:rPr>
              <a:t>use</a:t>
            </a:r>
            <a:r>
              <a:rPr sz="2400" spc="5" dirty="0">
                <a:latin typeface="+mn-lt"/>
                <a:cs typeface="Arial"/>
              </a:rPr>
              <a:t> </a:t>
            </a:r>
            <a:r>
              <a:rPr lang="en-US" sz="2400" i="1" spc="105" dirty="0">
                <a:solidFill>
                  <a:schemeClr val="accent1">
                    <a:lumMod val="50000"/>
                  </a:schemeClr>
                </a:solidFill>
                <a:latin typeface="+mn-lt"/>
                <a:cs typeface="Times New Roman"/>
              </a:rPr>
              <a:t>h(K) = F(K)∗ M</a:t>
            </a:r>
            <a:r>
              <a:rPr lang="en-US" sz="2400" i="1" spc="105" dirty="0">
                <a:latin typeface="+mn-lt"/>
                <a:cs typeface="Times New Roman"/>
              </a:rPr>
              <a:t>, </a:t>
            </a:r>
            <a:r>
              <a:rPr lang="en-US" sz="2400" i="1" spc="105" dirty="0">
                <a:solidFill>
                  <a:schemeClr val="accent1">
                    <a:lumMod val="50000"/>
                  </a:schemeClr>
                </a:solidFill>
                <a:latin typeface="+mn-lt"/>
                <a:cs typeface="Times New Roman"/>
              </a:rPr>
              <a:t>K</a:t>
            </a:r>
            <a:r>
              <a:rPr lang="en-US" sz="2400" i="1" spc="105" dirty="0">
                <a:latin typeface="+mn-lt"/>
                <a:cs typeface="Times New Roman"/>
              </a:rPr>
              <a:t> </a:t>
            </a:r>
            <a:r>
              <a:rPr sz="2400" spc="-5" dirty="0">
                <a:latin typeface="+mn-lt"/>
                <a:cs typeface="Arial"/>
              </a:rPr>
              <a:t>is </a:t>
            </a:r>
            <a:r>
              <a:rPr lang="de-DE" sz="2400" spc="-5" dirty="0" err="1">
                <a:latin typeface="+mn-lt"/>
                <a:cs typeface="Arial"/>
              </a:rPr>
              <a:t>key</a:t>
            </a:r>
            <a:endParaRPr sz="2400" dirty="0">
              <a:latin typeface="+mn-lt"/>
              <a:cs typeface="Arial"/>
            </a:endParaRPr>
          </a:p>
          <a:p>
            <a:pPr marL="355600" marR="951230" indent="-342900">
              <a:lnSpc>
                <a:spcPts val="2850"/>
              </a:lnSpc>
              <a:buFont typeface="Arial" panose="020B0604020202020204" pitchFamily="34" charset="0"/>
              <a:buChar char="•"/>
              <a:tabLst>
                <a:tab pos="424815" algn="l"/>
                <a:tab pos="425450" algn="l"/>
              </a:tabLst>
            </a:pPr>
            <a:r>
              <a:rPr sz="2400" spc="-5" dirty="0">
                <a:latin typeface="+mn-lt"/>
                <a:cs typeface="Arial"/>
              </a:rPr>
              <a:t>If the </a:t>
            </a:r>
            <a:r>
              <a:rPr sz="2400" dirty="0">
                <a:latin typeface="+mn-lt"/>
                <a:cs typeface="Arial"/>
              </a:rPr>
              <a:t>model </a:t>
            </a:r>
            <a:r>
              <a:rPr sz="2400" i="1" spc="165" dirty="0">
                <a:solidFill>
                  <a:schemeClr val="accent1">
                    <a:lumMod val="50000"/>
                  </a:schemeClr>
                </a:solidFill>
                <a:latin typeface="+mn-lt"/>
                <a:cs typeface="Times New Roman"/>
              </a:rPr>
              <a:t>F</a:t>
            </a:r>
            <a:r>
              <a:rPr sz="2400" i="1" spc="165" dirty="0">
                <a:latin typeface="+mn-lt"/>
                <a:cs typeface="Times New Roman"/>
              </a:rPr>
              <a:t> </a:t>
            </a:r>
            <a:r>
              <a:rPr sz="2400" spc="-5" dirty="0">
                <a:latin typeface="+mn-lt"/>
                <a:cs typeface="Arial"/>
              </a:rPr>
              <a:t>perfectly learned the distribution,</a:t>
            </a:r>
            <a:r>
              <a:rPr sz="2400" spc="-175" dirty="0">
                <a:latin typeface="+mn-lt"/>
                <a:cs typeface="Arial"/>
              </a:rPr>
              <a:t> </a:t>
            </a:r>
            <a:r>
              <a:rPr sz="2400" spc="-5" dirty="0">
                <a:latin typeface="+mn-lt"/>
                <a:cs typeface="Arial"/>
              </a:rPr>
              <a:t>no  </a:t>
            </a:r>
            <a:r>
              <a:rPr sz="2400" dirty="0">
                <a:latin typeface="+mn-lt"/>
                <a:cs typeface="Arial"/>
              </a:rPr>
              <a:t>conflicts </a:t>
            </a:r>
            <a:r>
              <a:rPr sz="2400" spc="-5" dirty="0">
                <a:latin typeface="+mn-lt"/>
                <a:cs typeface="Arial"/>
              </a:rPr>
              <a:t>would</a:t>
            </a:r>
            <a:r>
              <a:rPr sz="2400" spc="-15" dirty="0">
                <a:latin typeface="+mn-lt"/>
                <a:cs typeface="Arial"/>
              </a:rPr>
              <a:t> </a:t>
            </a:r>
            <a:r>
              <a:rPr sz="2400" spc="-5" dirty="0">
                <a:latin typeface="+mn-lt"/>
                <a:cs typeface="Arial"/>
              </a:rPr>
              <a:t>exist</a:t>
            </a:r>
            <a:endParaRPr sz="2400" dirty="0">
              <a:latin typeface="+mn-lt"/>
              <a:cs typeface="Arial"/>
            </a:endParaRPr>
          </a:p>
        </p:txBody>
      </p:sp>
      <p:sp>
        <p:nvSpPr>
          <p:cNvPr id="3" name="object 3"/>
          <p:cNvSpPr txBox="1">
            <a:spLocks noGrp="1"/>
          </p:cNvSpPr>
          <p:nvPr>
            <p:ph type="title"/>
          </p:nvPr>
        </p:nvSpPr>
        <p:spPr>
          <a:xfrm>
            <a:off x="429224" y="260648"/>
            <a:ext cx="2558600"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Hashmap</a:t>
            </a:r>
          </a:p>
        </p:txBody>
      </p:sp>
      <p:sp>
        <p:nvSpPr>
          <p:cNvPr id="4" name="Slide Number Placeholder 3">
            <a:extLst>
              <a:ext uri="{FF2B5EF4-FFF2-40B4-BE49-F238E27FC236}">
                <a16:creationId xmlns:a16="http://schemas.microsoft.com/office/drawing/2014/main" id="{2376150A-5850-B84A-9B36-9E57C9E40B33}"/>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21</a:t>
            </a:fld>
            <a:endParaRPr lang="de-DE" sz="1200"/>
          </a:p>
        </p:txBody>
      </p:sp>
    </p:spTree>
    <p:extLst>
      <p:ext uri="{BB962C8B-B14F-4D97-AF65-F5344CB8AC3E}">
        <p14:creationId xmlns:p14="http://schemas.microsoft.com/office/powerpoint/2010/main" val="198403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726" y="245564"/>
            <a:ext cx="6995586" cy="505267"/>
          </a:xfrm>
          <a:prstGeom prst="rect">
            <a:avLst/>
          </a:prstGeom>
        </p:spPr>
        <p:txBody>
          <a:bodyPr vert="horz" wrap="square" lIns="0" tIns="12700" rIns="0" bIns="0" rtlCol="0">
            <a:spAutoFit/>
          </a:bodyPr>
          <a:lstStyle/>
          <a:p>
            <a:pPr marL="12700">
              <a:spcBef>
                <a:spcPts val="100"/>
              </a:spcBef>
            </a:pPr>
            <a:r>
              <a:rPr sz="3200" spc="-10" dirty="0">
                <a:latin typeface="+mn-lt"/>
                <a:cs typeface="Arial"/>
              </a:rPr>
              <a:t>Bloom</a:t>
            </a:r>
            <a:r>
              <a:rPr sz="3200" spc="-90" dirty="0">
                <a:latin typeface="+mn-lt"/>
                <a:cs typeface="Arial"/>
              </a:rPr>
              <a:t> </a:t>
            </a:r>
            <a:r>
              <a:rPr lang="de-DE" sz="3200" spc="-5" dirty="0">
                <a:latin typeface="+mn-lt"/>
                <a:cs typeface="Arial"/>
              </a:rPr>
              <a:t>F</a:t>
            </a:r>
            <a:r>
              <a:rPr sz="3200" spc="-5" dirty="0" err="1">
                <a:latin typeface="+mn-lt"/>
                <a:cs typeface="Arial"/>
              </a:rPr>
              <a:t>ilter</a:t>
            </a:r>
            <a:r>
              <a:rPr lang="de-DE" sz="3200" spc="-5" dirty="0">
                <a:latin typeface="+mn-lt"/>
                <a:cs typeface="Arial"/>
              </a:rPr>
              <a:t>s </a:t>
            </a:r>
            <a:r>
              <a:rPr lang="de-DE" sz="3200" spc="-5" dirty="0" err="1">
                <a:latin typeface="+mn-lt"/>
                <a:cs typeface="Arial"/>
              </a:rPr>
              <a:t>and</a:t>
            </a:r>
            <a:r>
              <a:rPr lang="de-DE" sz="3200" spc="-5" dirty="0">
                <a:latin typeface="+mn-lt"/>
                <a:cs typeface="Arial"/>
              </a:rPr>
              <a:t> </a:t>
            </a:r>
            <a:r>
              <a:rPr lang="de-DE" sz="3200" spc="-5" dirty="0" err="1">
                <a:latin typeface="+mn-lt"/>
                <a:cs typeface="Arial"/>
              </a:rPr>
              <a:t>Learned</a:t>
            </a:r>
            <a:r>
              <a:rPr lang="de-DE" sz="3200" spc="-5" dirty="0">
                <a:latin typeface="+mn-lt"/>
                <a:cs typeface="Arial"/>
              </a:rPr>
              <a:t> </a:t>
            </a:r>
            <a:r>
              <a:rPr lang="de-DE" sz="3200" spc="-5" dirty="0" err="1">
                <a:latin typeface="+mn-lt"/>
                <a:cs typeface="Arial"/>
              </a:rPr>
              <a:t>Hashmaps</a:t>
            </a:r>
            <a:endParaRPr sz="3200" dirty="0">
              <a:latin typeface="+mn-lt"/>
              <a:cs typeface="Arial"/>
            </a:endParaRPr>
          </a:p>
        </p:txBody>
      </p:sp>
      <p:sp>
        <p:nvSpPr>
          <p:cNvPr id="3" name="object 3"/>
          <p:cNvSpPr txBox="1"/>
          <p:nvPr/>
        </p:nvSpPr>
        <p:spPr>
          <a:xfrm>
            <a:off x="384726" y="1290947"/>
            <a:ext cx="7668895" cy="753110"/>
          </a:xfrm>
          <a:prstGeom prst="rect">
            <a:avLst/>
          </a:prstGeom>
        </p:spPr>
        <p:txBody>
          <a:bodyPr vert="horz" wrap="square" lIns="0" tIns="27940" rIns="0" bIns="0" rtlCol="0">
            <a:spAutoFit/>
          </a:bodyPr>
          <a:lstStyle/>
          <a:p>
            <a:pPr marL="12700" marR="5080">
              <a:lnSpc>
                <a:spcPts val="2850"/>
              </a:lnSpc>
              <a:spcBef>
                <a:spcPts val="220"/>
              </a:spcBef>
            </a:pPr>
            <a:r>
              <a:rPr sz="2400" spc="-5" dirty="0">
                <a:latin typeface="+mn-lt"/>
                <a:cs typeface="Arial"/>
              </a:rPr>
              <a:t>Bloom filters are probabilistic data </a:t>
            </a:r>
            <a:r>
              <a:rPr sz="2400" dirty="0">
                <a:latin typeface="+mn-lt"/>
                <a:cs typeface="Arial"/>
              </a:rPr>
              <a:t>structures </a:t>
            </a:r>
            <a:r>
              <a:rPr sz="2400" spc="-5" dirty="0">
                <a:latin typeface="+mn-lt"/>
                <a:cs typeface="Arial"/>
              </a:rPr>
              <a:t>used to test  whether an element is </a:t>
            </a:r>
            <a:r>
              <a:rPr sz="2400" dirty="0">
                <a:latin typeface="+mn-lt"/>
                <a:cs typeface="Arial"/>
              </a:rPr>
              <a:t>a member </a:t>
            </a:r>
            <a:r>
              <a:rPr sz="2400" spc="-5" dirty="0">
                <a:latin typeface="+mn-lt"/>
                <a:cs typeface="Arial"/>
              </a:rPr>
              <a:t>of </a:t>
            </a:r>
            <a:r>
              <a:rPr sz="2400" dirty="0">
                <a:latin typeface="+mn-lt"/>
                <a:cs typeface="Arial"/>
              </a:rPr>
              <a:t>a</a:t>
            </a:r>
            <a:r>
              <a:rPr sz="2400" spc="-35" dirty="0">
                <a:latin typeface="+mn-lt"/>
                <a:cs typeface="Arial"/>
              </a:rPr>
              <a:t> </a:t>
            </a:r>
            <a:r>
              <a:rPr sz="2400" dirty="0">
                <a:latin typeface="+mn-lt"/>
                <a:cs typeface="Arial"/>
              </a:rPr>
              <a:t>set.</a:t>
            </a:r>
          </a:p>
        </p:txBody>
      </p:sp>
      <p:sp>
        <p:nvSpPr>
          <p:cNvPr id="4" name="object 4"/>
          <p:cNvSpPr/>
          <p:nvPr/>
        </p:nvSpPr>
        <p:spPr>
          <a:xfrm>
            <a:off x="2650426" y="4190207"/>
            <a:ext cx="4019549" cy="15430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89788" y="2551907"/>
            <a:ext cx="8115299" cy="15620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05252" y="3003437"/>
            <a:ext cx="359073" cy="871855"/>
          </a:xfrm>
          <a:prstGeom prst="rect">
            <a:avLst/>
          </a:prstGeom>
        </p:spPr>
        <p:txBody>
          <a:bodyPr vert="vert270" wrap="square" lIns="0" tIns="5080" rIns="0" bIns="0" rtlCol="0">
            <a:spAutoFit/>
          </a:bodyPr>
          <a:lstStyle/>
          <a:p>
            <a:pPr marL="113664" marR="5080" indent="-101600">
              <a:lnSpc>
                <a:spcPts val="1430"/>
              </a:lnSpc>
              <a:spcBef>
                <a:spcPts val="40"/>
              </a:spcBef>
            </a:pPr>
            <a:r>
              <a:rPr sz="1200" b="1" spc="-5" dirty="0">
                <a:latin typeface="Arial"/>
                <a:cs typeface="Arial"/>
              </a:rPr>
              <a:t>Bloom</a:t>
            </a:r>
            <a:r>
              <a:rPr sz="1200" b="1" spc="-95" dirty="0">
                <a:latin typeface="Arial"/>
                <a:cs typeface="Arial"/>
              </a:rPr>
              <a:t> </a:t>
            </a:r>
            <a:r>
              <a:rPr sz="1200" b="1" dirty="0">
                <a:latin typeface="Arial"/>
                <a:cs typeface="Arial"/>
              </a:rPr>
              <a:t>filter  </a:t>
            </a:r>
            <a:r>
              <a:rPr sz="1200" b="1" spc="-5" dirty="0">
                <a:latin typeface="Arial"/>
                <a:cs typeface="Arial"/>
              </a:rPr>
              <a:t>insertion</a:t>
            </a:r>
            <a:endParaRPr sz="1200">
              <a:latin typeface="Arial"/>
              <a:cs typeface="Arial"/>
            </a:endParaRPr>
          </a:p>
        </p:txBody>
      </p:sp>
      <p:sp>
        <p:nvSpPr>
          <p:cNvPr id="7" name="object 7"/>
          <p:cNvSpPr txBox="1"/>
          <p:nvPr/>
        </p:nvSpPr>
        <p:spPr>
          <a:xfrm>
            <a:off x="205252" y="4215567"/>
            <a:ext cx="359073" cy="1115060"/>
          </a:xfrm>
          <a:prstGeom prst="rect">
            <a:avLst/>
          </a:prstGeom>
        </p:spPr>
        <p:txBody>
          <a:bodyPr vert="vert270" wrap="square" lIns="0" tIns="5080" rIns="0" bIns="0" rtlCol="0">
            <a:spAutoFit/>
          </a:bodyPr>
          <a:lstStyle/>
          <a:p>
            <a:pPr marL="50800" marR="5080" indent="-38100">
              <a:lnSpc>
                <a:spcPts val="1430"/>
              </a:lnSpc>
              <a:spcBef>
                <a:spcPts val="40"/>
              </a:spcBef>
            </a:pPr>
            <a:r>
              <a:rPr sz="1200" b="1" spc="-5" dirty="0">
                <a:latin typeface="Arial"/>
                <a:cs typeface="Arial"/>
              </a:rPr>
              <a:t>Learned</a:t>
            </a:r>
            <a:r>
              <a:rPr sz="1200" b="1" spc="-90" dirty="0">
                <a:latin typeface="Arial"/>
                <a:cs typeface="Arial"/>
              </a:rPr>
              <a:t> </a:t>
            </a:r>
            <a:r>
              <a:rPr sz="1200" b="1" spc="-5" dirty="0">
                <a:latin typeface="Arial"/>
                <a:cs typeface="Arial"/>
              </a:rPr>
              <a:t>bloom  </a:t>
            </a:r>
            <a:r>
              <a:rPr sz="1200" b="1" dirty="0">
                <a:latin typeface="Arial"/>
                <a:cs typeface="Arial"/>
              </a:rPr>
              <a:t>filter</a:t>
            </a:r>
            <a:r>
              <a:rPr sz="1200" b="1" spc="-55" dirty="0">
                <a:latin typeface="Arial"/>
                <a:cs typeface="Arial"/>
              </a:rPr>
              <a:t> </a:t>
            </a:r>
            <a:r>
              <a:rPr sz="1200" b="1" spc="-5" dirty="0">
                <a:latin typeface="Arial"/>
                <a:cs typeface="Arial"/>
              </a:rPr>
              <a:t>insertion</a:t>
            </a:r>
            <a:endParaRPr sz="1200">
              <a:latin typeface="Arial"/>
              <a:cs typeface="Arial"/>
            </a:endParaRPr>
          </a:p>
        </p:txBody>
      </p:sp>
      <p:sp>
        <p:nvSpPr>
          <p:cNvPr id="8" name="object 8"/>
          <p:cNvSpPr/>
          <p:nvPr/>
        </p:nvSpPr>
        <p:spPr>
          <a:xfrm>
            <a:off x="12774" y="4137882"/>
            <a:ext cx="8691880" cy="0"/>
          </a:xfrm>
          <a:custGeom>
            <a:avLst/>
            <a:gdLst/>
            <a:ahLst/>
            <a:cxnLst/>
            <a:rect l="l" t="t" r="r" b="b"/>
            <a:pathLst>
              <a:path w="8691880">
                <a:moveTo>
                  <a:pt x="0" y="0"/>
                </a:moveTo>
                <a:lnTo>
                  <a:pt x="8691599" y="0"/>
                </a:lnTo>
              </a:path>
            </a:pathLst>
          </a:custGeom>
          <a:ln w="19049">
            <a:solidFill>
              <a:srgbClr val="000000"/>
            </a:solidFill>
          </a:ln>
        </p:spPr>
        <p:txBody>
          <a:bodyPr wrap="square" lIns="0" tIns="0" rIns="0" bIns="0" rtlCol="0"/>
          <a:lstStyle/>
          <a:p>
            <a:endParaRPr/>
          </a:p>
        </p:txBody>
      </p:sp>
      <p:sp>
        <p:nvSpPr>
          <p:cNvPr id="9" name="Slide Number Placeholder 3">
            <a:extLst>
              <a:ext uri="{FF2B5EF4-FFF2-40B4-BE49-F238E27FC236}">
                <a16:creationId xmlns:a16="http://schemas.microsoft.com/office/drawing/2014/main" id="{317EA169-DF81-E14D-B9CB-90E0AEE7FDE8}"/>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22</a:t>
            </a:fld>
            <a:endParaRPr lang="de-DE" sz="1200"/>
          </a:p>
        </p:txBody>
      </p:sp>
    </p:spTree>
    <p:extLst>
      <p:ext uri="{BB962C8B-B14F-4D97-AF65-F5344CB8AC3E}">
        <p14:creationId xmlns:p14="http://schemas.microsoft.com/office/powerpoint/2010/main" val="129891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224" y="260648"/>
            <a:ext cx="3782736"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10" dirty="0"/>
              <a:t>Bloom</a:t>
            </a:r>
            <a:r>
              <a:rPr spc="-90" dirty="0"/>
              <a:t> </a:t>
            </a:r>
            <a:r>
              <a:rPr lang="de-DE" spc="-5" dirty="0"/>
              <a:t>F</a:t>
            </a:r>
            <a:r>
              <a:rPr spc="-5" dirty="0" err="1"/>
              <a:t>ilter</a:t>
            </a:r>
            <a:endParaRPr spc="-5" dirty="0"/>
          </a:p>
        </p:txBody>
      </p:sp>
      <p:sp>
        <p:nvSpPr>
          <p:cNvPr id="3" name="object 3"/>
          <p:cNvSpPr txBox="1"/>
          <p:nvPr/>
        </p:nvSpPr>
        <p:spPr>
          <a:xfrm>
            <a:off x="429224" y="1412776"/>
            <a:ext cx="7728584" cy="2243435"/>
          </a:xfrm>
          <a:prstGeom prst="rect">
            <a:avLst/>
          </a:prstGeom>
        </p:spPr>
        <p:txBody>
          <a:bodyPr vert="horz" wrap="square" lIns="0" tIns="27940" rIns="0" bIns="0" rtlCol="0">
            <a:spAutoFit/>
          </a:bodyPr>
          <a:lstStyle/>
          <a:p>
            <a:pPr marL="355600" marR="718185" indent="-342900">
              <a:lnSpc>
                <a:spcPts val="2850"/>
              </a:lnSpc>
              <a:spcBef>
                <a:spcPts val="220"/>
              </a:spcBef>
              <a:buFont typeface="Arial" panose="020B0604020202020204" pitchFamily="34" charset="0"/>
              <a:buChar char="•"/>
              <a:tabLst>
                <a:tab pos="424815" algn="l"/>
                <a:tab pos="425450" algn="l"/>
              </a:tabLst>
            </a:pPr>
            <a:r>
              <a:rPr sz="2800" dirty="0">
                <a:latin typeface="+mn-lt"/>
                <a:cs typeface="Arial"/>
              </a:rPr>
              <a:t>A </a:t>
            </a:r>
            <a:r>
              <a:rPr sz="2800" spc="-5" dirty="0">
                <a:latin typeface="+mn-lt"/>
                <a:cs typeface="Arial"/>
              </a:rPr>
              <a:t>bloom filter index needs to learn </a:t>
            </a:r>
            <a:r>
              <a:rPr sz="2800" dirty="0">
                <a:latin typeface="+mn-lt"/>
                <a:cs typeface="Arial"/>
              </a:rPr>
              <a:t>a </a:t>
            </a:r>
            <a:r>
              <a:rPr sz="2800" spc="-5" dirty="0">
                <a:latin typeface="+mn-lt"/>
                <a:cs typeface="Arial"/>
              </a:rPr>
              <a:t>function</a:t>
            </a:r>
            <a:r>
              <a:rPr sz="2800" spc="-229" dirty="0">
                <a:latin typeface="+mn-lt"/>
                <a:cs typeface="Arial"/>
              </a:rPr>
              <a:t> </a:t>
            </a:r>
            <a:r>
              <a:rPr sz="2800" spc="-5" dirty="0">
                <a:latin typeface="+mn-lt"/>
                <a:cs typeface="Arial"/>
              </a:rPr>
              <a:t>that  </a:t>
            </a:r>
            <a:r>
              <a:rPr sz="2800" dirty="0">
                <a:latin typeface="+mn-lt"/>
                <a:cs typeface="Arial"/>
              </a:rPr>
              <a:t>separates keys </a:t>
            </a:r>
            <a:r>
              <a:rPr sz="2800" spc="-5" dirty="0">
                <a:latin typeface="+mn-lt"/>
                <a:cs typeface="Arial"/>
              </a:rPr>
              <a:t>from everything</a:t>
            </a:r>
            <a:r>
              <a:rPr sz="2800" spc="-40" dirty="0">
                <a:latin typeface="+mn-lt"/>
                <a:cs typeface="Arial"/>
              </a:rPr>
              <a:t> </a:t>
            </a:r>
            <a:r>
              <a:rPr sz="2800" spc="-5" dirty="0">
                <a:latin typeface="+mn-lt"/>
                <a:cs typeface="Arial"/>
              </a:rPr>
              <a:t>else</a:t>
            </a:r>
            <a:endParaRPr sz="2800" dirty="0">
              <a:latin typeface="+mn-lt"/>
              <a:cs typeface="Arial"/>
            </a:endParaRPr>
          </a:p>
          <a:p>
            <a:pPr marL="812800" marR="5080" lvl="1" indent="-342900">
              <a:lnSpc>
                <a:spcPts val="2850"/>
              </a:lnSpc>
              <a:buFont typeface="System Font Regular"/>
              <a:buChar char="-"/>
              <a:tabLst>
                <a:tab pos="882015" algn="l"/>
                <a:tab pos="882650" algn="l"/>
              </a:tabLst>
            </a:pPr>
            <a:r>
              <a:rPr sz="2400" dirty="0">
                <a:latin typeface="+mn-lt"/>
                <a:cs typeface="Arial"/>
              </a:rPr>
              <a:t>A </a:t>
            </a:r>
            <a:r>
              <a:rPr sz="2400" spc="-5" dirty="0">
                <a:latin typeface="+mn-lt"/>
                <a:cs typeface="Arial"/>
              </a:rPr>
              <a:t>good hash function for </a:t>
            </a:r>
            <a:r>
              <a:rPr sz="2400" dirty="0">
                <a:latin typeface="+mn-lt"/>
                <a:cs typeface="Arial"/>
              </a:rPr>
              <a:t>a </a:t>
            </a:r>
            <a:r>
              <a:rPr sz="2400" spc="-5" dirty="0">
                <a:latin typeface="+mn-lt"/>
                <a:cs typeface="Arial"/>
              </a:rPr>
              <a:t>bloom filter </a:t>
            </a:r>
            <a:r>
              <a:rPr lang="de-DE" sz="2400" dirty="0" err="1">
                <a:latin typeface="+mn-lt"/>
                <a:cs typeface="Arial"/>
              </a:rPr>
              <a:t>can</a:t>
            </a:r>
            <a:r>
              <a:rPr sz="2400" spc="-235" dirty="0">
                <a:latin typeface="+mn-lt"/>
                <a:cs typeface="Arial"/>
              </a:rPr>
              <a:t> </a:t>
            </a:r>
            <a:r>
              <a:rPr sz="2400" spc="-5" dirty="0">
                <a:latin typeface="+mn-lt"/>
                <a:cs typeface="Arial"/>
              </a:rPr>
              <a:t>have </a:t>
            </a:r>
            <a:br>
              <a:rPr lang="de-DE" sz="2400" spc="-5" dirty="0">
                <a:latin typeface="+mn-lt"/>
                <a:cs typeface="Arial"/>
              </a:rPr>
            </a:br>
            <a:r>
              <a:rPr sz="2400" spc="-5" dirty="0">
                <a:latin typeface="+mn-lt"/>
                <a:cs typeface="Arial"/>
              </a:rPr>
              <a:t>lots of </a:t>
            </a:r>
            <a:r>
              <a:rPr sz="2400" dirty="0">
                <a:latin typeface="+mn-lt"/>
                <a:cs typeface="Arial"/>
              </a:rPr>
              <a:t>collisions </a:t>
            </a:r>
            <a:r>
              <a:rPr sz="2400" spc="-5" dirty="0">
                <a:latin typeface="+mn-lt"/>
                <a:cs typeface="Arial"/>
              </a:rPr>
              <a:t>among </a:t>
            </a:r>
            <a:r>
              <a:rPr sz="2400" dirty="0">
                <a:latin typeface="+mn-lt"/>
                <a:cs typeface="Arial"/>
              </a:rPr>
              <a:t>keys </a:t>
            </a:r>
            <a:r>
              <a:rPr sz="2400" spc="-5" dirty="0">
                <a:latin typeface="+mn-lt"/>
                <a:cs typeface="Arial"/>
              </a:rPr>
              <a:t>and lots of </a:t>
            </a:r>
            <a:r>
              <a:rPr sz="2400" dirty="0">
                <a:latin typeface="+mn-lt"/>
                <a:cs typeface="Arial"/>
              </a:rPr>
              <a:t>collisions  </a:t>
            </a:r>
            <a:r>
              <a:rPr sz="2400" spc="-5" dirty="0">
                <a:latin typeface="+mn-lt"/>
                <a:cs typeface="Arial"/>
              </a:rPr>
              <a:t>among non-keys, but few </a:t>
            </a:r>
            <a:r>
              <a:rPr sz="2400" dirty="0">
                <a:latin typeface="+mn-lt"/>
                <a:cs typeface="Arial"/>
              </a:rPr>
              <a:t>collisions </a:t>
            </a:r>
            <a:r>
              <a:rPr sz="2400" spc="-5" dirty="0">
                <a:latin typeface="+mn-lt"/>
                <a:cs typeface="Arial"/>
              </a:rPr>
              <a:t>of </a:t>
            </a:r>
            <a:r>
              <a:rPr sz="2400" dirty="0">
                <a:latin typeface="+mn-lt"/>
                <a:cs typeface="Arial"/>
              </a:rPr>
              <a:t>keys </a:t>
            </a:r>
            <a:r>
              <a:rPr sz="2400" spc="-5" dirty="0">
                <a:latin typeface="+mn-lt"/>
                <a:cs typeface="Arial"/>
              </a:rPr>
              <a:t>and </a:t>
            </a:r>
            <a:br>
              <a:rPr lang="de-DE" sz="2400" spc="-5" dirty="0">
                <a:latin typeface="+mn-lt"/>
                <a:cs typeface="Arial"/>
              </a:rPr>
            </a:br>
            <a:r>
              <a:rPr sz="2400" spc="-5" dirty="0">
                <a:latin typeface="+mn-lt"/>
                <a:cs typeface="Arial"/>
              </a:rPr>
              <a:t>non-keys</a:t>
            </a:r>
            <a:endParaRPr lang="de-DE" sz="2400" spc="-5" dirty="0">
              <a:latin typeface="+mn-lt"/>
              <a:cs typeface="Arial"/>
            </a:endParaRPr>
          </a:p>
        </p:txBody>
      </p:sp>
      <p:sp>
        <p:nvSpPr>
          <p:cNvPr id="4" name="Slide Number Placeholder 3">
            <a:extLst>
              <a:ext uri="{FF2B5EF4-FFF2-40B4-BE49-F238E27FC236}">
                <a16:creationId xmlns:a16="http://schemas.microsoft.com/office/drawing/2014/main" id="{A8337262-34D9-464C-BFA7-18B8C20D03C4}"/>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23</a:t>
            </a:fld>
            <a:endParaRPr lang="de-DE" sz="1200"/>
          </a:p>
        </p:txBody>
      </p:sp>
    </p:spTree>
    <p:extLst>
      <p:ext uri="{BB962C8B-B14F-4D97-AF65-F5344CB8AC3E}">
        <p14:creationId xmlns:p14="http://schemas.microsoft.com/office/powerpoint/2010/main" val="286143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225" y="1412776"/>
            <a:ext cx="8216265" cy="4093428"/>
          </a:xfrm>
          <a:prstGeom prst="rect">
            <a:avLst/>
          </a:prstGeom>
        </p:spPr>
        <p:txBody>
          <a:bodyPr vert="horz" wrap="square" lIns="0" tIns="27940" rIns="0" bIns="0" rtlCol="0">
            <a:spAutoFit/>
          </a:bodyPr>
          <a:lstStyle/>
          <a:p>
            <a:pPr marL="12700" marR="808990">
              <a:lnSpc>
                <a:spcPts val="2850"/>
              </a:lnSpc>
              <a:spcBef>
                <a:spcPts val="220"/>
              </a:spcBef>
              <a:tabLst>
                <a:tab pos="424815" algn="l"/>
                <a:tab pos="425450" algn="l"/>
              </a:tabLst>
            </a:pPr>
            <a:r>
              <a:rPr sz="2800" spc="-5" dirty="0">
                <a:latin typeface="+mn-lt"/>
                <a:cs typeface="Arial"/>
              </a:rPr>
              <a:t>As </a:t>
            </a:r>
            <a:r>
              <a:rPr sz="2800" dirty="0">
                <a:latin typeface="+mn-lt"/>
                <a:cs typeface="Arial"/>
              </a:rPr>
              <a:t>a classification </a:t>
            </a:r>
            <a:r>
              <a:rPr sz="2800" spc="-5" dirty="0">
                <a:latin typeface="+mn-lt"/>
                <a:cs typeface="Arial"/>
              </a:rPr>
              <a:t>problem: learn </a:t>
            </a:r>
            <a:r>
              <a:rPr sz="2800" dirty="0">
                <a:latin typeface="+mn-lt"/>
                <a:cs typeface="Arial"/>
              </a:rPr>
              <a:t>a model </a:t>
            </a:r>
            <a:r>
              <a:rPr sz="2800" i="1" spc="100" dirty="0">
                <a:solidFill>
                  <a:schemeClr val="accent1">
                    <a:lumMod val="50000"/>
                  </a:schemeClr>
                </a:solidFill>
                <a:latin typeface="+mn-lt"/>
                <a:cs typeface="Times New Roman"/>
              </a:rPr>
              <a:t>f</a:t>
            </a:r>
            <a:r>
              <a:rPr sz="2800" i="1" spc="100" dirty="0">
                <a:latin typeface="+mn-lt"/>
                <a:cs typeface="Times New Roman"/>
              </a:rPr>
              <a:t> </a:t>
            </a:r>
            <a:r>
              <a:rPr sz="2800" spc="-5" dirty="0">
                <a:latin typeface="+mn-lt"/>
                <a:cs typeface="Arial"/>
              </a:rPr>
              <a:t>that</a:t>
            </a:r>
            <a:r>
              <a:rPr sz="2800" spc="-120" dirty="0">
                <a:latin typeface="+mn-lt"/>
                <a:cs typeface="Arial"/>
              </a:rPr>
              <a:t> </a:t>
            </a:r>
            <a:r>
              <a:rPr sz="2800" dirty="0">
                <a:latin typeface="+mn-lt"/>
                <a:cs typeface="Arial"/>
              </a:rPr>
              <a:t>can  </a:t>
            </a:r>
            <a:r>
              <a:rPr sz="2800" spc="-5" dirty="0">
                <a:latin typeface="+mn-lt"/>
                <a:cs typeface="Arial"/>
              </a:rPr>
              <a:t>predict if an input </a:t>
            </a:r>
            <a:r>
              <a:rPr sz="2800" i="1" spc="285" dirty="0" err="1">
                <a:solidFill>
                  <a:schemeClr val="accent1">
                    <a:lumMod val="50000"/>
                  </a:schemeClr>
                </a:solidFill>
                <a:latin typeface="+mn-lt"/>
                <a:cs typeface="Times New Roman"/>
              </a:rPr>
              <a:t>x</a:t>
            </a:r>
            <a:r>
              <a:rPr sz="2800" spc="-5" dirty="0" err="1">
                <a:latin typeface="+mn-lt"/>
                <a:cs typeface="Arial"/>
              </a:rPr>
              <a:t>is</a:t>
            </a:r>
            <a:r>
              <a:rPr sz="2800" spc="-5" dirty="0">
                <a:latin typeface="+mn-lt"/>
                <a:cs typeface="Arial"/>
              </a:rPr>
              <a:t> </a:t>
            </a:r>
            <a:r>
              <a:rPr sz="2800" dirty="0">
                <a:latin typeface="+mn-lt"/>
                <a:cs typeface="Arial"/>
              </a:rPr>
              <a:t>a key </a:t>
            </a:r>
            <a:r>
              <a:rPr sz="2800" spc="-5" dirty="0">
                <a:latin typeface="+mn-lt"/>
                <a:cs typeface="Arial"/>
              </a:rPr>
              <a:t>or</a:t>
            </a:r>
            <a:r>
              <a:rPr sz="2800" spc="-235" dirty="0">
                <a:latin typeface="+mn-lt"/>
                <a:cs typeface="Arial"/>
              </a:rPr>
              <a:t> </a:t>
            </a:r>
            <a:r>
              <a:rPr sz="2800" spc="-30" dirty="0">
                <a:latin typeface="+mn-lt"/>
                <a:cs typeface="Arial"/>
              </a:rPr>
              <a:t>non-key</a:t>
            </a:r>
            <a:endParaRPr lang="de-DE" sz="2800" spc="-30" dirty="0">
              <a:latin typeface="+mn-lt"/>
              <a:cs typeface="Arial"/>
            </a:endParaRPr>
          </a:p>
          <a:p>
            <a:pPr marL="12700" marR="808990">
              <a:lnSpc>
                <a:spcPts val="2850"/>
              </a:lnSpc>
              <a:spcBef>
                <a:spcPts val="220"/>
              </a:spcBef>
              <a:tabLst>
                <a:tab pos="424815" algn="l"/>
                <a:tab pos="425450" algn="l"/>
              </a:tabLst>
            </a:pPr>
            <a:endParaRPr sz="2800" dirty="0">
              <a:latin typeface="+mn-lt"/>
              <a:cs typeface="Arial"/>
            </a:endParaRPr>
          </a:p>
          <a:p>
            <a:pPr marL="355600" indent="-342900">
              <a:lnSpc>
                <a:spcPts val="2745"/>
              </a:lnSpc>
              <a:buFont typeface="Arial" panose="020B0604020202020204" pitchFamily="34" charset="0"/>
              <a:buChar char="•"/>
              <a:tabLst>
                <a:tab pos="882015" algn="l"/>
                <a:tab pos="882650" algn="l"/>
              </a:tabLst>
            </a:pPr>
            <a:r>
              <a:rPr sz="2400" spc="-5" dirty="0">
                <a:latin typeface="+mn-lt"/>
                <a:cs typeface="Arial"/>
              </a:rPr>
              <a:t>Use </a:t>
            </a:r>
            <a:r>
              <a:rPr sz="2400" dirty="0">
                <a:latin typeface="+mn-lt"/>
                <a:cs typeface="Arial"/>
              </a:rPr>
              <a:t>sigmoid </a:t>
            </a:r>
            <a:r>
              <a:rPr lang="de-DE" sz="2400" spc="-5" dirty="0" err="1">
                <a:latin typeface="+mn-lt"/>
                <a:cs typeface="Arial"/>
              </a:rPr>
              <a:t>activation</a:t>
            </a:r>
            <a:r>
              <a:rPr lang="de-DE" sz="2400" spc="-5" dirty="0">
                <a:latin typeface="+mn-lt"/>
                <a:cs typeface="Arial"/>
              </a:rPr>
              <a:t> </a:t>
            </a:r>
            <a:r>
              <a:rPr lang="de-DE" sz="2400" spc="-5" dirty="0" err="1">
                <a:latin typeface="+mn-lt"/>
                <a:cs typeface="Arial"/>
              </a:rPr>
              <a:t>function</a:t>
            </a:r>
            <a:br>
              <a:rPr lang="de-DE" sz="2400" spc="-5" dirty="0">
                <a:latin typeface="+mn-lt"/>
                <a:cs typeface="Arial"/>
              </a:rPr>
            </a:br>
            <a:r>
              <a:rPr sz="2400" spc="-5" dirty="0">
                <a:latin typeface="+mn-lt"/>
                <a:cs typeface="Arial"/>
              </a:rPr>
              <a:t>to find probability </a:t>
            </a:r>
            <a:r>
              <a:rPr lang="de-DE" sz="2400" spc="-5" dirty="0" err="1">
                <a:latin typeface="+mn-lt"/>
                <a:cs typeface="Arial"/>
              </a:rPr>
              <a:t>value</a:t>
            </a:r>
            <a:r>
              <a:rPr lang="de-DE" sz="2400" spc="-5" dirty="0">
                <a:latin typeface="+mn-lt"/>
                <a:cs typeface="Arial"/>
              </a:rPr>
              <a:t> in</a:t>
            </a:r>
            <a:r>
              <a:rPr sz="2400" spc="-70" dirty="0">
                <a:latin typeface="+mn-lt"/>
                <a:cs typeface="Arial"/>
              </a:rPr>
              <a:t> </a:t>
            </a:r>
            <a:r>
              <a:rPr lang="de-DE" sz="2400" spc="-70" dirty="0">
                <a:latin typeface="+mn-lt"/>
                <a:cs typeface="Arial"/>
              </a:rPr>
              <a:t>[</a:t>
            </a:r>
            <a:r>
              <a:rPr sz="2400" spc="-5" dirty="0">
                <a:latin typeface="+mn-lt"/>
                <a:cs typeface="Arial"/>
              </a:rPr>
              <a:t>0,1</a:t>
            </a:r>
            <a:r>
              <a:rPr lang="de-DE" sz="2400" spc="-5" dirty="0">
                <a:latin typeface="+mn-lt"/>
                <a:cs typeface="Arial"/>
              </a:rPr>
              <a:t>]</a:t>
            </a:r>
            <a:endParaRPr sz="2400" dirty="0">
              <a:latin typeface="+mn-lt"/>
              <a:cs typeface="Arial"/>
            </a:endParaRPr>
          </a:p>
          <a:p>
            <a:pPr marL="355600" marR="5080" indent="-342900">
              <a:lnSpc>
                <a:spcPts val="2850"/>
              </a:lnSpc>
              <a:spcBef>
                <a:spcPts val="105"/>
              </a:spcBef>
              <a:buFont typeface="Arial" panose="020B0604020202020204" pitchFamily="34" charset="0"/>
              <a:buChar char="•"/>
              <a:tabLst>
                <a:tab pos="882015" algn="l"/>
                <a:tab pos="882650" algn="l"/>
              </a:tabLst>
            </a:pPr>
            <a:r>
              <a:rPr sz="2400" spc="-5" dirty="0">
                <a:latin typeface="+mn-lt"/>
                <a:cs typeface="Arial"/>
              </a:rPr>
              <a:t>The output is the probability that input </a:t>
            </a:r>
            <a:r>
              <a:rPr sz="2400" i="1" spc="285" dirty="0">
                <a:latin typeface="+mn-lt"/>
                <a:cs typeface="Times New Roman"/>
              </a:rPr>
              <a:t>x </a:t>
            </a:r>
            <a:r>
              <a:rPr sz="2400" spc="-5" dirty="0">
                <a:latin typeface="+mn-lt"/>
                <a:cs typeface="Arial"/>
              </a:rPr>
              <a:t>is </a:t>
            </a:r>
            <a:r>
              <a:rPr sz="2400" dirty="0">
                <a:latin typeface="+mn-lt"/>
                <a:cs typeface="Arial"/>
              </a:rPr>
              <a:t>a</a:t>
            </a:r>
            <a:r>
              <a:rPr sz="2400" spc="-215" dirty="0">
                <a:latin typeface="+mn-lt"/>
                <a:cs typeface="Arial"/>
              </a:rPr>
              <a:t> </a:t>
            </a:r>
            <a:r>
              <a:rPr sz="2400" dirty="0">
                <a:latin typeface="+mn-lt"/>
                <a:cs typeface="Arial"/>
              </a:rPr>
              <a:t>key </a:t>
            </a:r>
            <a:r>
              <a:rPr sz="2400" spc="-5" dirty="0">
                <a:latin typeface="+mn-lt"/>
                <a:cs typeface="Arial"/>
              </a:rPr>
              <a:t>in our</a:t>
            </a:r>
            <a:r>
              <a:rPr sz="2400" spc="-10" dirty="0">
                <a:latin typeface="+mn-lt"/>
                <a:cs typeface="Arial"/>
              </a:rPr>
              <a:t> </a:t>
            </a:r>
            <a:r>
              <a:rPr sz="2400" spc="-5" dirty="0">
                <a:latin typeface="+mn-lt"/>
                <a:cs typeface="Arial"/>
              </a:rPr>
              <a:t>database</a:t>
            </a:r>
            <a:endParaRPr sz="2400" dirty="0">
              <a:latin typeface="+mn-lt"/>
              <a:cs typeface="Arial"/>
            </a:endParaRPr>
          </a:p>
          <a:p>
            <a:pPr marL="355600" marR="83185" indent="-342900">
              <a:lnSpc>
                <a:spcPts val="2850"/>
              </a:lnSpc>
              <a:buFont typeface="Arial" panose="020B0604020202020204" pitchFamily="34" charset="0"/>
              <a:buChar char="•"/>
              <a:tabLst>
                <a:tab pos="882015" algn="l"/>
                <a:tab pos="882650" algn="l"/>
              </a:tabLst>
            </a:pPr>
            <a:r>
              <a:rPr sz="2400" spc="-5" dirty="0">
                <a:latin typeface="+mn-lt"/>
                <a:cs typeface="Arial"/>
              </a:rPr>
              <a:t>Choose </a:t>
            </a:r>
            <a:r>
              <a:rPr sz="2400" dirty="0">
                <a:latin typeface="+mn-lt"/>
                <a:cs typeface="Arial"/>
              </a:rPr>
              <a:t>a </a:t>
            </a:r>
            <a:r>
              <a:rPr sz="2400" spc="-5" dirty="0">
                <a:latin typeface="+mn-lt"/>
                <a:cs typeface="Arial"/>
              </a:rPr>
              <a:t>threshold </a:t>
            </a:r>
            <a:r>
              <a:rPr sz="2400" i="1" spc="100" dirty="0">
                <a:solidFill>
                  <a:schemeClr val="accent1">
                    <a:lumMod val="50000"/>
                  </a:schemeClr>
                </a:solidFill>
                <a:latin typeface="+mn-lt"/>
                <a:cs typeface="Times New Roman"/>
              </a:rPr>
              <a:t>t</a:t>
            </a:r>
            <a:r>
              <a:rPr sz="2400" i="1" spc="100" dirty="0">
                <a:latin typeface="+mn-lt"/>
                <a:cs typeface="Times New Roman"/>
              </a:rPr>
              <a:t> </a:t>
            </a:r>
            <a:r>
              <a:rPr sz="2400" spc="-5" dirty="0">
                <a:latin typeface="+mn-lt"/>
                <a:cs typeface="Arial"/>
              </a:rPr>
              <a:t>above which we will assume the  </a:t>
            </a:r>
            <a:r>
              <a:rPr sz="2400" dirty="0">
                <a:latin typeface="+mn-lt"/>
                <a:cs typeface="Arial"/>
              </a:rPr>
              <a:t>key </a:t>
            </a:r>
            <a:r>
              <a:rPr sz="2400" spc="-5" dirty="0">
                <a:latin typeface="+mn-lt"/>
                <a:cs typeface="Arial"/>
              </a:rPr>
              <a:t>exists in our</a:t>
            </a:r>
            <a:r>
              <a:rPr sz="2400" spc="-20" dirty="0">
                <a:latin typeface="+mn-lt"/>
                <a:cs typeface="Arial"/>
              </a:rPr>
              <a:t> </a:t>
            </a:r>
            <a:r>
              <a:rPr sz="2400" spc="-5" dirty="0">
                <a:latin typeface="+mn-lt"/>
                <a:cs typeface="Arial"/>
              </a:rPr>
              <a:t>database</a:t>
            </a:r>
            <a:endParaRPr sz="2400" dirty="0">
              <a:latin typeface="+mn-lt"/>
              <a:cs typeface="Arial"/>
            </a:endParaRPr>
          </a:p>
          <a:p>
            <a:pPr marL="355600" marR="210820" indent="-342900">
              <a:lnSpc>
                <a:spcPts val="2850"/>
              </a:lnSpc>
              <a:buFont typeface="Arial" panose="020B0604020202020204" pitchFamily="34" charset="0"/>
              <a:buChar char="•"/>
              <a:tabLst>
                <a:tab pos="882015" algn="l"/>
                <a:tab pos="882650" algn="l"/>
              </a:tabLst>
            </a:pPr>
            <a:r>
              <a:rPr sz="2400" spc="-30" dirty="0">
                <a:latin typeface="+mn-lt"/>
                <a:cs typeface="Arial"/>
              </a:rPr>
              <a:t>Tune </a:t>
            </a:r>
            <a:r>
              <a:rPr sz="2400" spc="-5" dirty="0">
                <a:latin typeface="+mn-lt"/>
                <a:cs typeface="Arial"/>
              </a:rPr>
              <a:t>threshold </a:t>
            </a:r>
            <a:r>
              <a:rPr sz="2400" i="1" spc="100" dirty="0">
                <a:solidFill>
                  <a:schemeClr val="accent1">
                    <a:lumMod val="50000"/>
                  </a:schemeClr>
                </a:solidFill>
                <a:latin typeface="+mn-lt"/>
                <a:cs typeface="Times New Roman"/>
              </a:rPr>
              <a:t>t</a:t>
            </a:r>
            <a:r>
              <a:rPr sz="2400" i="1" spc="100" dirty="0">
                <a:latin typeface="+mn-lt"/>
                <a:cs typeface="Times New Roman"/>
              </a:rPr>
              <a:t> </a:t>
            </a:r>
            <a:r>
              <a:rPr sz="2400" spc="-5" dirty="0">
                <a:latin typeface="+mn-lt"/>
                <a:cs typeface="Arial"/>
              </a:rPr>
              <a:t>to achieve the desired </a:t>
            </a:r>
            <a:r>
              <a:rPr sz="2400" i="1" spc="-5" dirty="0">
                <a:latin typeface="+mn-lt"/>
                <a:cs typeface="Arial"/>
              </a:rPr>
              <a:t>false positive  </a:t>
            </a:r>
            <a:r>
              <a:rPr sz="2400" i="1" dirty="0">
                <a:latin typeface="+mn-lt"/>
                <a:cs typeface="Arial"/>
              </a:rPr>
              <a:t>rate</a:t>
            </a:r>
            <a:endParaRPr sz="2400" dirty="0">
              <a:latin typeface="+mn-lt"/>
              <a:cs typeface="Arial"/>
            </a:endParaRPr>
          </a:p>
          <a:p>
            <a:pPr marL="355600" indent="-342900">
              <a:lnSpc>
                <a:spcPts val="2760"/>
              </a:lnSpc>
              <a:buFont typeface="Arial" panose="020B0604020202020204" pitchFamily="34" charset="0"/>
              <a:buChar char="•"/>
              <a:tabLst>
                <a:tab pos="882015" algn="l"/>
                <a:tab pos="882650" algn="l"/>
              </a:tabLst>
            </a:pPr>
            <a:r>
              <a:rPr sz="2400" spc="-135" dirty="0">
                <a:latin typeface="+mn-lt"/>
                <a:cs typeface="Arial"/>
              </a:rPr>
              <a:t>To </a:t>
            </a:r>
            <a:r>
              <a:rPr sz="2400" spc="-5" dirty="0">
                <a:latin typeface="+mn-lt"/>
                <a:cs typeface="Arial"/>
              </a:rPr>
              <a:t>prevent </a:t>
            </a:r>
            <a:r>
              <a:rPr sz="2400" i="1" spc="-5" dirty="0">
                <a:latin typeface="+mn-lt"/>
                <a:cs typeface="Arial"/>
              </a:rPr>
              <a:t>false negatives</a:t>
            </a:r>
            <a:r>
              <a:rPr sz="2400" spc="-5" dirty="0">
                <a:latin typeface="+mn-lt"/>
                <a:cs typeface="Arial"/>
              </a:rPr>
              <a:t>, use overflow bloom</a:t>
            </a:r>
            <a:r>
              <a:rPr sz="2400" spc="105" dirty="0">
                <a:latin typeface="+mn-lt"/>
                <a:cs typeface="Arial"/>
              </a:rPr>
              <a:t> </a:t>
            </a:r>
            <a:r>
              <a:rPr sz="2400" spc="-25" dirty="0">
                <a:latin typeface="+mn-lt"/>
                <a:cs typeface="Arial"/>
              </a:rPr>
              <a:t>filter</a:t>
            </a:r>
            <a:endParaRPr sz="2400" dirty="0">
              <a:latin typeface="+mn-lt"/>
              <a:cs typeface="Arial"/>
            </a:endParaRPr>
          </a:p>
        </p:txBody>
      </p:sp>
      <p:sp>
        <p:nvSpPr>
          <p:cNvPr id="3" name="object 3"/>
          <p:cNvSpPr txBox="1">
            <a:spLocks noGrp="1"/>
          </p:cNvSpPr>
          <p:nvPr>
            <p:ph type="title"/>
          </p:nvPr>
        </p:nvSpPr>
        <p:spPr>
          <a:xfrm>
            <a:off x="424602" y="260648"/>
            <a:ext cx="3211294"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10" dirty="0"/>
              <a:t>Bloom</a:t>
            </a:r>
            <a:r>
              <a:rPr spc="-90" dirty="0"/>
              <a:t> </a:t>
            </a:r>
            <a:r>
              <a:rPr lang="de-DE" spc="-5" dirty="0"/>
              <a:t>F</a:t>
            </a:r>
            <a:r>
              <a:rPr spc="-5" dirty="0" err="1"/>
              <a:t>ilter</a:t>
            </a:r>
            <a:endParaRPr spc="-5" dirty="0"/>
          </a:p>
        </p:txBody>
      </p:sp>
      <p:sp>
        <p:nvSpPr>
          <p:cNvPr id="4" name="Slide Number Placeholder 3">
            <a:extLst>
              <a:ext uri="{FF2B5EF4-FFF2-40B4-BE49-F238E27FC236}">
                <a16:creationId xmlns:a16="http://schemas.microsoft.com/office/drawing/2014/main" id="{BEFF6576-77FB-5843-8911-B916A30004F1}"/>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24</a:t>
            </a:fld>
            <a:endParaRPr lang="de-DE" sz="1200"/>
          </a:p>
        </p:txBody>
      </p:sp>
    </p:spTree>
    <p:extLst>
      <p:ext uri="{BB962C8B-B14F-4D97-AF65-F5344CB8AC3E}">
        <p14:creationId xmlns:p14="http://schemas.microsoft.com/office/powerpoint/2010/main" val="211471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225" y="1484784"/>
            <a:ext cx="8004175" cy="3239348"/>
          </a:xfrm>
          <a:prstGeom prst="rect">
            <a:avLst/>
          </a:prstGeom>
        </p:spPr>
        <p:txBody>
          <a:bodyPr vert="horz" wrap="square" lIns="0" tIns="27940" rIns="0" bIns="0" rtlCol="0">
            <a:spAutoFit/>
          </a:bodyPr>
          <a:lstStyle/>
          <a:p>
            <a:pPr marL="355600" marR="5080" indent="-342900">
              <a:lnSpc>
                <a:spcPts val="2850"/>
              </a:lnSpc>
              <a:spcBef>
                <a:spcPts val="220"/>
              </a:spcBef>
              <a:buFont typeface="Arial" panose="020B0604020202020204" pitchFamily="34" charset="0"/>
              <a:buChar char="•"/>
              <a:tabLst>
                <a:tab pos="424815" algn="l"/>
                <a:tab pos="425450" algn="l"/>
              </a:tabLst>
            </a:pPr>
            <a:r>
              <a:rPr sz="2800" dirty="0">
                <a:latin typeface="+mn-lt"/>
                <a:cs typeface="Arial"/>
              </a:rPr>
              <a:t>4 </a:t>
            </a:r>
            <a:r>
              <a:rPr sz="2800" spc="-5" dirty="0">
                <a:latin typeface="+mn-lt"/>
                <a:cs typeface="Arial"/>
              </a:rPr>
              <a:t>datasets to </a:t>
            </a:r>
            <a:r>
              <a:rPr sz="2800" dirty="0">
                <a:latin typeface="+mn-lt"/>
                <a:cs typeface="Arial"/>
              </a:rPr>
              <a:t>compare </a:t>
            </a:r>
            <a:r>
              <a:rPr sz="2800" spc="-5" dirty="0">
                <a:latin typeface="+mn-lt"/>
                <a:cs typeface="Arial"/>
              </a:rPr>
              <a:t>the performance of learned index </a:t>
            </a:r>
            <a:r>
              <a:rPr sz="2800" dirty="0">
                <a:latin typeface="+mn-lt"/>
                <a:cs typeface="Arial"/>
              </a:rPr>
              <a:t>structures </a:t>
            </a:r>
            <a:r>
              <a:rPr sz="2800" spc="-5" dirty="0">
                <a:latin typeface="+mn-lt"/>
                <a:cs typeface="Arial"/>
              </a:rPr>
              <a:t>with</a:t>
            </a:r>
            <a:r>
              <a:rPr sz="2800" spc="-15" dirty="0">
                <a:latin typeface="+mn-lt"/>
                <a:cs typeface="Arial"/>
              </a:rPr>
              <a:t> </a:t>
            </a:r>
            <a:r>
              <a:rPr sz="2800" spc="-5" dirty="0">
                <a:latin typeface="+mn-lt"/>
                <a:cs typeface="Arial"/>
              </a:rPr>
              <a:t>B-trees</a:t>
            </a:r>
            <a:endParaRPr sz="2800" dirty="0">
              <a:latin typeface="+mn-lt"/>
              <a:cs typeface="Arial"/>
            </a:endParaRPr>
          </a:p>
          <a:p>
            <a:pPr marL="801370" lvl="1" indent="-285750">
              <a:lnSpc>
                <a:spcPts val="2065"/>
              </a:lnSpc>
              <a:buFont typeface="System Font Regular"/>
              <a:buChar char="-"/>
              <a:tabLst>
                <a:tab pos="882015" algn="l"/>
                <a:tab pos="882650" algn="l"/>
              </a:tabLst>
            </a:pPr>
            <a:r>
              <a:rPr sz="2000" spc="-5" dirty="0">
                <a:latin typeface="+mn-lt"/>
                <a:cs typeface="Arial"/>
              </a:rPr>
              <a:t>Compare lookup-time </a:t>
            </a:r>
            <a:r>
              <a:rPr sz="2000" dirty="0">
                <a:latin typeface="+mn-lt"/>
                <a:cs typeface="Arial"/>
              </a:rPr>
              <a:t>(model </a:t>
            </a:r>
            <a:r>
              <a:rPr sz="2000" spc="-5" dirty="0">
                <a:latin typeface="+mn-lt"/>
                <a:cs typeface="Arial"/>
              </a:rPr>
              <a:t>execution time </a:t>
            </a:r>
            <a:r>
              <a:rPr sz="2000" dirty="0">
                <a:latin typeface="+mn-lt"/>
                <a:cs typeface="Arial"/>
              </a:rPr>
              <a:t>+ </a:t>
            </a:r>
            <a:r>
              <a:rPr sz="2000" spc="-5" dirty="0">
                <a:latin typeface="+mn-lt"/>
                <a:cs typeface="Arial"/>
              </a:rPr>
              <a:t>local </a:t>
            </a:r>
            <a:r>
              <a:rPr sz="2000" dirty="0">
                <a:latin typeface="+mn-lt"/>
                <a:cs typeface="Arial"/>
              </a:rPr>
              <a:t>search</a:t>
            </a:r>
            <a:r>
              <a:rPr sz="2000" spc="-55" dirty="0">
                <a:latin typeface="+mn-lt"/>
                <a:cs typeface="Arial"/>
              </a:rPr>
              <a:t> </a:t>
            </a:r>
            <a:r>
              <a:rPr sz="2000" spc="-5" dirty="0">
                <a:latin typeface="+mn-lt"/>
                <a:cs typeface="Arial"/>
              </a:rPr>
              <a:t>time)</a:t>
            </a:r>
            <a:endParaRPr sz="2000" dirty="0">
              <a:latin typeface="+mn-lt"/>
              <a:cs typeface="Arial"/>
            </a:endParaRPr>
          </a:p>
          <a:p>
            <a:pPr marL="801370" lvl="1" indent="-285750">
              <a:spcBef>
                <a:spcPts val="15"/>
              </a:spcBef>
              <a:buFont typeface="System Font Regular"/>
              <a:buChar char="-"/>
              <a:tabLst>
                <a:tab pos="882015" algn="l"/>
                <a:tab pos="882650" algn="l"/>
              </a:tabLst>
            </a:pPr>
            <a:r>
              <a:rPr sz="2000" spc="-5" dirty="0">
                <a:latin typeface="+mn-lt"/>
                <a:cs typeface="Arial"/>
              </a:rPr>
              <a:t>Compare index </a:t>
            </a:r>
            <a:r>
              <a:rPr sz="2000" dirty="0">
                <a:latin typeface="+mn-lt"/>
                <a:cs typeface="Arial"/>
              </a:rPr>
              <a:t>structure</a:t>
            </a:r>
            <a:r>
              <a:rPr sz="2000" spc="-10" dirty="0">
                <a:latin typeface="+mn-lt"/>
                <a:cs typeface="Arial"/>
              </a:rPr>
              <a:t> </a:t>
            </a:r>
            <a:r>
              <a:rPr sz="2000" dirty="0">
                <a:latin typeface="+mn-lt"/>
                <a:cs typeface="Arial"/>
              </a:rPr>
              <a:t>size</a:t>
            </a:r>
          </a:p>
          <a:p>
            <a:pPr marL="801370" lvl="1" indent="-285750">
              <a:spcBef>
                <a:spcPts val="15"/>
              </a:spcBef>
              <a:buFont typeface="System Font Regular"/>
              <a:buChar char="-"/>
              <a:tabLst>
                <a:tab pos="882015" algn="l"/>
                <a:tab pos="882650" algn="l"/>
              </a:tabLst>
            </a:pPr>
            <a:r>
              <a:rPr sz="2000" spc="-5" dirty="0">
                <a:latin typeface="+mn-lt"/>
                <a:cs typeface="Arial"/>
              </a:rPr>
              <a:t>Compare </a:t>
            </a:r>
            <a:r>
              <a:rPr sz="2000" dirty="0">
                <a:latin typeface="+mn-lt"/>
                <a:cs typeface="Arial"/>
              </a:rPr>
              <a:t>model </a:t>
            </a:r>
            <a:r>
              <a:rPr sz="2000" spc="-5" dirty="0">
                <a:latin typeface="+mn-lt"/>
                <a:cs typeface="Arial"/>
              </a:rPr>
              <a:t>error and error</a:t>
            </a:r>
            <a:r>
              <a:rPr sz="2000" spc="-20" dirty="0">
                <a:latin typeface="+mn-lt"/>
                <a:cs typeface="Arial"/>
              </a:rPr>
              <a:t> </a:t>
            </a:r>
            <a:r>
              <a:rPr sz="2000" dirty="0">
                <a:latin typeface="+mn-lt"/>
                <a:cs typeface="Arial"/>
              </a:rPr>
              <a:t>variance</a:t>
            </a:r>
          </a:p>
          <a:p>
            <a:pPr marL="800100" lvl="1" indent="-342900">
              <a:spcBef>
                <a:spcPts val="40"/>
              </a:spcBef>
              <a:buFont typeface="Arial" panose="020B0604020202020204" pitchFamily="34" charset="0"/>
              <a:buChar char="•"/>
            </a:pPr>
            <a:endParaRPr sz="2000" dirty="0">
              <a:latin typeface="+mn-lt"/>
              <a:cs typeface="Times New Roman"/>
            </a:endParaRPr>
          </a:p>
          <a:p>
            <a:pPr marL="355600" marR="249554" indent="-342900">
              <a:lnSpc>
                <a:spcPts val="2850"/>
              </a:lnSpc>
              <a:buFont typeface="Arial" panose="020B0604020202020204" pitchFamily="34" charset="0"/>
              <a:buChar char="•"/>
              <a:tabLst>
                <a:tab pos="424815" algn="l"/>
                <a:tab pos="425450" algn="l"/>
              </a:tabLst>
            </a:pPr>
            <a:r>
              <a:rPr sz="2800" spc="-5" dirty="0">
                <a:latin typeface="+mn-lt"/>
                <a:cs typeface="Arial"/>
              </a:rPr>
              <a:t>These </a:t>
            </a:r>
            <a:r>
              <a:rPr sz="2800" dirty="0">
                <a:latin typeface="+mn-lt"/>
                <a:cs typeface="Arial"/>
              </a:rPr>
              <a:t>results </a:t>
            </a:r>
            <a:r>
              <a:rPr sz="2800" spc="-5" dirty="0">
                <a:latin typeface="+mn-lt"/>
                <a:cs typeface="Arial"/>
              </a:rPr>
              <a:t>focus on </a:t>
            </a:r>
            <a:r>
              <a:rPr sz="2800" dirty="0">
                <a:latin typeface="+mn-lt"/>
                <a:cs typeface="Arial"/>
              </a:rPr>
              <a:t>read </a:t>
            </a:r>
            <a:r>
              <a:rPr sz="2800" spc="-5" dirty="0">
                <a:latin typeface="+mn-lt"/>
                <a:cs typeface="Arial"/>
              </a:rPr>
              <a:t>performance </a:t>
            </a:r>
            <a:r>
              <a:rPr sz="2800" spc="-40" dirty="0">
                <a:latin typeface="+mn-lt"/>
                <a:cs typeface="Arial"/>
              </a:rPr>
              <a:t>only, </a:t>
            </a:r>
            <a:r>
              <a:rPr sz="2800" spc="-5" dirty="0">
                <a:latin typeface="+mn-lt"/>
                <a:cs typeface="Arial"/>
              </a:rPr>
              <a:t>loading and insertion time are not</a:t>
            </a:r>
            <a:r>
              <a:rPr sz="2800" spc="-25" dirty="0">
                <a:latin typeface="+mn-lt"/>
                <a:cs typeface="Arial"/>
              </a:rPr>
              <a:t> </a:t>
            </a:r>
            <a:r>
              <a:rPr sz="2800" spc="-5" dirty="0">
                <a:latin typeface="+mn-lt"/>
                <a:cs typeface="Arial"/>
              </a:rPr>
              <a:t>included</a:t>
            </a:r>
            <a:endParaRPr sz="2800" dirty="0">
              <a:latin typeface="+mn-lt"/>
              <a:cs typeface="Arial"/>
            </a:endParaRPr>
          </a:p>
          <a:p>
            <a:pPr marL="801370" lvl="1" indent="-285750">
              <a:lnSpc>
                <a:spcPts val="2065"/>
              </a:lnSpc>
              <a:buFont typeface="System Font Regular"/>
              <a:buChar char="-"/>
              <a:tabLst>
                <a:tab pos="882015" algn="l"/>
                <a:tab pos="882650" algn="l"/>
              </a:tabLst>
            </a:pPr>
            <a:r>
              <a:rPr sz="2000" dirty="0">
                <a:latin typeface="+mn-lt"/>
                <a:cs typeface="Arial"/>
              </a:rPr>
              <a:t>A model </a:t>
            </a:r>
            <a:r>
              <a:rPr sz="2000" spc="-5" dirty="0">
                <a:latin typeface="+mn-lt"/>
                <a:cs typeface="Arial"/>
              </a:rPr>
              <a:t>without hidden layers </a:t>
            </a:r>
            <a:r>
              <a:rPr sz="2000" dirty="0">
                <a:latin typeface="+mn-lt"/>
                <a:cs typeface="Arial"/>
              </a:rPr>
              <a:t>can </a:t>
            </a:r>
            <a:r>
              <a:rPr sz="2000" spc="-5" dirty="0">
                <a:latin typeface="+mn-lt"/>
                <a:cs typeface="Arial"/>
              </a:rPr>
              <a:t>be trained </a:t>
            </a:r>
            <a:br>
              <a:rPr lang="de-DE" sz="2000" spc="-5" dirty="0">
                <a:latin typeface="+mn-lt"/>
                <a:cs typeface="Arial"/>
              </a:rPr>
            </a:br>
            <a:r>
              <a:rPr sz="2000" spc="-5" dirty="0">
                <a:latin typeface="+mn-lt"/>
                <a:cs typeface="Arial"/>
              </a:rPr>
              <a:t>on over 200M </a:t>
            </a:r>
            <a:r>
              <a:rPr sz="2000" dirty="0">
                <a:latin typeface="+mn-lt"/>
                <a:cs typeface="Arial"/>
              </a:rPr>
              <a:t>records</a:t>
            </a:r>
            <a:r>
              <a:rPr sz="2000" spc="-175" dirty="0">
                <a:latin typeface="+mn-lt"/>
                <a:cs typeface="Arial"/>
              </a:rPr>
              <a:t> </a:t>
            </a:r>
            <a:r>
              <a:rPr sz="2000" spc="-5" dirty="0">
                <a:latin typeface="+mn-lt"/>
                <a:cs typeface="Arial"/>
              </a:rPr>
              <a:t>in</a:t>
            </a:r>
            <a:r>
              <a:rPr lang="de-DE" sz="2000" dirty="0">
                <a:latin typeface="+mn-lt"/>
                <a:cs typeface="Arial"/>
              </a:rPr>
              <a:t> </a:t>
            </a:r>
            <a:r>
              <a:rPr sz="2000" spc="-5" dirty="0">
                <a:latin typeface="+mn-lt"/>
                <a:cs typeface="Arial"/>
              </a:rPr>
              <a:t>just few</a:t>
            </a:r>
            <a:r>
              <a:rPr sz="2000" spc="-10" dirty="0">
                <a:latin typeface="+mn-lt"/>
                <a:cs typeface="Arial"/>
              </a:rPr>
              <a:t> </a:t>
            </a:r>
            <a:r>
              <a:rPr sz="2000" dirty="0">
                <a:latin typeface="+mn-lt"/>
                <a:cs typeface="Arial"/>
              </a:rPr>
              <a:t>seconds</a:t>
            </a:r>
          </a:p>
        </p:txBody>
      </p:sp>
      <p:sp>
        <p:nvSpPr>
          <p:cNvPr id="3" name="object 3"/>
          <p:cNvSpPr txBox="1">
            <a:spLocks noGrp="1"/>
          </p:cNvSpPr>
          <p:nvPr>
            <p:ph type="title"/>
          </p:nvPr>
        </p:nvSpPr>
        <p:spPr>
          <a:xfrm>
            <a:off x="404410" y="260648"/>
            <a:ext cx="3879554"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10" dirty="0"/>
              <a:t>B-tree</a:t>
            </a:r>
            <a:r>
              <a:rPr spc="-85" dirty="0"/>
              <a:t> </a:t>
            </a:r>
            <a:r>
              <a:rPr spc="-5" dirty="0"/>
              <a:t>Results</a:t>
            </a:r>
          </a:p>
        </p:txBody>
      </p:sp>
      <p:sp>
        <p:nvSpPr>
          <p:cNvPr id="4" name="Slide Number Placeholder 3">
            <a:extLst>
              <a:ext uri="{FF2B5EF4-FFF2-40B4-BE49-F238E27FC236}">
                <a16:creationId xmlns:a16="http://schemas.microsoft.com/office/drawing/2014/main" id="{1E91EC37-E9C4-AF44-BA4E-F06D725CA7DE}"/>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25</a:t>
            </a:fld>
            <a:endParaRPr lang="de-DE" sz="1200"/>
          </a:p>
        </p:txBody>
      </p:sp>
    </p:spTree>
    <p:extLst>
      <p:ext uri="{BB962C8B-B14F-4D97-AF65-F5344CB8AC3E}">
        <p14:creationId xmlns:p14="http://schemas.microsoft.com/office/powerpoint/2010/main" val="4234104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9285" y="1222600"/>
            <a:ext cx="7980045" cy="1153393"/>
          </a:xfrm>
          <a:prstGeom prst="rect">
            <a:avLst/>
          </a:prstGeom>
        </p:spPr>
        <p:txBody>
          <a:bodyPr vert="horz" wrap="square" lIns="0" tIns="27940" rIns="0" bIns="0" rtlCol="0">
            <a:spAutoFit/>
          </a:bodyPr>
          <a:lstStyle/>
          <a:p>
            <a:pPr marL="355600" marR="5080" indent="-342900">
              <a:lnSpc>
                <a:spcPts val="2850"/>
              </a:lnSpc>
              <a:spcBef>
                <a:spcPts val="220"/>
              </a:spcBef>
              <a:buFont typeface="Arial" panose="020B0604020202020204" pitchFamily="34" charset="0"/>
              <a:buChar char="•"/>
            </a:pPr>
            <a:r>
              <a:rPr sz="2400" spc="-5" dirty="0">
                <a:latin typeface="+mn-lt"/>
                <a:cs typeface="Arial"/>
              </a:rPr>
              <a:t>200M log entries for </a:t>
            </a:r>
            <a:r>
              <a:rPr sz="2400" dirty="0">
                <a:latin typeface="+mn-lt"/>
                <a:cs typeface="Arial"/>
              </a:rPr>
              <a:t>requests </a:t>
            </a:r>
            <a:r>
              <a:rPr sz="2400" spc="-5" dirty="0">
                <a:latin typeface="+mn-lt"/>
                <a:cs typeface="Arial"/>
              </a:rPr>
              <a:t>to </a:t>
            </a:r>
            <a:r>
              <a:rPr sz="2400" dirty="0">
                <a:latin typeface="+mn-lt"/>
                <a:cs typeface="Arial"/>
              </a:rPr>
              <a:t>a </a:t>
            </a:r>
            <a:br>
              <a:rPr lang="de-DE" sz="2400" dirty="0">
                <a:latin typeface="+mn-lt"/>
                <a:cs typeface="Arial"/>
              </a:rPr>
            </a:br>
            <a:r>
              <a:rPr sz="2400" dirty="0">
                <a:latin typeface="+mn-lt"/>
                <a:cs typeface="Arial"/>
              </a:rPr>
              <a:t>major </a:t>
            </a:r>
            <a:r>
              <a:rPr sz="2400" spc="-5" dirty="0">
                <a:latin typeface="+mn-lt"/>
                <a:cs typeface="Arial"/>
              </a:rPr>
              <a:t>university website.  </a:t>
            </a:r>
            <a:endParaRPr lang="de-DE" sz="2400" spc="-5" dirty="0">
              <a:latin typeface="+mn-lt"/>
              <a:cs typeface="Arial"/>
            </a:endParaRPr>
          </a:p>
          <a:p>
            <a:pPr marL="355600" marR="5080" indent="-342900">
              <a:lnSpc>
                <a:spcPts val="2850"/>
              </a:lnSpc>
              <a:spcBef>
                <a:spcPts val="220"/>
              </a:spcBef>
              <a:buFont typeface="Arial" panose="020B0604020202020204" pitchFamily="34" charset="0"/>
              <a:buChar char="•"/>
            </a:pPr>
            <a:r>
              <a:rPr sz="2400" spc="-5" dirty="0">
                <a:latin typeface="+mn-lt"/>
                <a:cs typeface="Arial"/>
              </a:rPr>
              <a:t>Index over all unique</a:t>
            </a:r>
            <a:r>
              <a:rPr sz="2400" spc="-20" dirty="0">
                <a:latin typeface="+mn-lt"/>
                <a:cs typeface="Arial"/>
              </a:rPr>
              <a:t> </a:t>
            </a:r>
            <a:r>
              <a:rPr sz="2400" spc="-5" dirty="0">
                <a:latin typeface="+mn-lt"/>
                <a:cs typeface="Arial"/>
              </a:rPr>
              <a:t>timestamps.</a:t>
            </a:r>
            <a:endParaRPr sz="2400" dirty="0">
              <a:latin typeface="+mn-lt"/>
              <a:cs typeface="Arial"/>
            </a:endParaRPr>
          </a:p>
        </p:txBody>
      </p:sp>
      <p:sp>
        <p:nvSpPr>
          <p:cNvPr id="3" name="object 3"/>
          <p:cNvSpPr txBox="1"/>
          <p:nvPr/>
        </p:nvSpPr>
        <p:spPr>
          <a:xfrm>
            <a:off x="359555" y="260648"/>
            <a:ext cx="2764790" cy="452120"/>
          </a:xfrm>
          <a:prstGeom prst="rect">
            <a:avLst/>
          </a:prstGeom>
        </p:spPr>
        <p:txBody>
          <a:bodyPr vert="horz" wrap="square" lIns="0" tIns="12700" rIns="0" bIns="0" rtlCol="0">
            <a:spAutoFit/>
          </a:bodyPr>
          <a:lstStyle/>
          <a:p>
            <a:pPr marL="12700">
              <a:spcBef>
                <a:spcPts val="100"/>
              </a:spcBef>
            </a:pPr>
            <a:r>
              <a:rPr sz="2800" spc="-20" dirty="0">
                <a:latin typeface="Arial"/>
                <a:cs typeface="Arial"/>
              </a:rPr>
              <a:t>Web </a:t>
            </a:r>
            <a:r>
              <a:rPr sz="2800" spc="-5" dirty="0">
                <a:latin typeface="Arial"/>
                <a:cs typeface="Arial"/>
              </a:rPr>
              <a:t>Log</a:t>
            </a:r>
            <a:r>
              <a:rPr sz="2800" spc="-80" dirty="0">
                <a:latin typeface="Arial"/>
                <a:cs typeface="Arial"/>
              </a:rPr>
              <a:t> </a:t>
            </a:r>
            <a:r>
              <a:rPr sz="2800" spc="-5" dirty="0">
                <a:latin typeface="Arial"/>
                <a:cs typeface="Arial"/>
              </a:rPr>
              <a:t>Dataset</a:t>
            </a:r>
            <a:endParaRPr sz="2800" dirty="0">
              <a:latin typeface="Arial"/>
              <a:cs typeface="Arial"/>
            </a:endParaRPr>
          </a:p>
        </p:txBody>
      </p:sp>
      <p:sp>
        <p:nvSpPr>
          <p:cNvPr id="4" name="object 4"/>
          <p:cNvSpPr/>
          <p:nvPr/>
        </p:nvSpPr>
        <p:spPr>
          <a:xfrm>
            <a:off x="1005775" y="2746004"/>
            <a:ext cx="7091126" cy="3214520"/>
          </a:xfrm>
          <a:prstGeom prst="rect">
            <a:avLst/>
          </a:prstGeom>
          <a:blipFill>
            <a:blip r:embed="rId2" cstate="print"/>
            <a:stretch>
              <a:fillRect/>
            </a:stretch>
          </a:blipFill>
        </p:spPr>
        <p:txBody>
          <a:bodyPr wrap="square" lIns="0" tIns="0" rIns="0" bIns="0" rtlCol="0"/>
          <a:lstStyle/>
          <a:p>
            <a:endParaRPr/>
          </a:p>
        </p:txBody>
      </p:sp>
      <p:sp>
        <p:nvSpPr>
          <p:cNvPr id="6" name="Rounded Rectangular Callout 5">
            <a:extLst>
              <a:ext uri="{FF2B5EF4-FFF2-40B4-BE49-F238E27FC236}">
                <a16:creationId xmlns:a16="http://schemas.microsoft.com/office/drawing/2014/main" id="{E317B278-86EC-0144-A481-AD55FBD372C3}"/>
              </a:ext>
            </a:extLst>
          </p:cNvPr>
          <p:cNvSpPr/>
          <p:nvPr/>
        </p:nvSpPr>
        <p:spPr>
          <a:xfrm>
            <a:off x="6084168" y="712768"/>
            <a:ext cx="2012733" cy="1564104"/>
          </a:xfrm>
          <a:prstGeom prst="wedgeRoundRectCallout">
            <a:avLst>
              <a:gd name="adj1" fmla="val 10608"/>
              <a:gd name="adj2" fmla="val 7747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spc="-5" dirty="0">
                <a:solidFill>
                  <a:sysClr val="windowText" lastClr="000000"/>
                </a:solidFill>
                <a:latin typeface="Arial"/>
                <a:cs typeface="Arial"/>
              </a:rPr>
              <a:t>The </a:t>
            </a:r>
            <a:r>
              <a:rPr lang="en-US" sz="1200" b="1" dirty="0">
                <a:solidFill>
                  <a:sysClr val="windowText" lastClr="000000"/>
                </a:solidFill>
                <a:latin typeface="Arial"/>
                <a:cs typeface="Arial"/>
              </a:rPr>
              <a:t>model </a:t>
            </a:r>
            <a:r>
              <a:rPr lang="en-US" sz="1200" b="1" spc="-5" dirty="0">
                <a:solidFill>
                  <a:sysClr val="windowText" lastClr="000000"/>
                </a:solidFill>
                <a:latin typeface="Arial"/>
                <a:cs typeface="Arial"/>
              </a:rPr>
              <a:t>error </a:t>
            </a:r>
            <a:r>
              <a:rPr lang="en-US" sz="1200" spc="-5" dirty="0">
                <a:solidFill>
                  <a:sysClr val="windowText" lastClr="000000"/>
                </a:solidFill>
                <a:latin typeface="Arial"/>
                <a:cs typeface="Arial"/>
              </a:rPr>
              <a:t>is the  averaged </a:t>
            </a:r>
            <a:r>
              <a:rPr lang="en-US" sz="1200" dirty="0">
                <a:solidFill>
                  <a:sysClr val="windowText" lastClr="000000"/>
                </a:solidFill>
                <a:latin typeface="Arial"/>
                <a:cs typeface="Arial"/>
              </a:rPr>
              <a:t>standard</a:t>
            </a:r>
            <a:r>
              <a:rPr lang="en-US" sz="1200" spc="-90" dirty="0">
                <a:solidFill>
                  <a:sysClr val="windowText" lastClr="000000"/>
                </a:solidFill>
                <a:latin typeface="Arial"/>
                <a:cs typeface="Arial"/>
              </a:rPr>
              <a:t> </a:t>
            </a:r>
            <a:r>
              <a:rPr lang="en-US" sz="1200" spc="-5" dirty="0">
                <a:solidFill>
                  <a:sysClr val="windowText" lastClr="000000"/>
                </a:solidFill>
                <a:latin typeface="Arial"/>
                <a:cs typeface="Arial"/>
              </a:rPr>
              <a:t>error  over all </a:t>
            </a:r>
            <a:r>
              <a:rPr lang="en-US" sz="1200" dirty="0">
                <a:solidFill>
                  <a:sysClr val="windowText" lastClr="000000"/>
                </a:solidFill>
                <a:latin typeface="Arial"/>
                <a:cs typeface="Arial"/>
              </a:rPr>
              <a:t>models </a:t>
            </a:r>
            <a:r>
              <a:rPr lang="en-US" sz="1200" spc="-5" dirty="0">
                <a:solidFill>
                  <a:sysClr val="windowText" lastClr="000000"/>
                </a:solidFill>
                <a:latin typeface="Arial"/>
                <a:cs typeface="Arial"/>
              </a:rPr>
              <a:t>on the  last </a:t>
            </a:r>
            <a:r>
              <a:rPr lang="en-US" sz="1200" dirty="0">
                <a:solidFill>
                  <a:sysClr val="windowText" lastClr="000000"/>
                </a:solidFill>
                <a:latin typeface="Arial"/>
                <a:cs typeface="Arial"/>
              </a:rPr>
              <a:t>stage, </a:t>
            </a:r>
            <a:r>
              <a:rPr lang="en-US" sz="1200" spc="-5" dirty="0">
                <a:solidFill>
                  <a:sysClr val="windowText" lastClr="000000"/>
                </a:solidFill>
                <a:latin typeface="Arial"/>
                <a:cs typeface="Arial"/>
              </a:rPr>
              <a:t>whereas the  </a:t>
            </a:r>
            <a:r>
              <a:rPr lang="en-US" sz="1200" b="1" spc="-5" dirty="0">
                <a:solidFill>
                  <a:sysClr val="windowText" lastClr="000000"/>
                </a:solidFill>
                <a:latin typeface="Arial"/>
                <a:cs typeface="Arial"/>
              </a:rPr>
              <a:t>error </a:t>
            </a:r>
            <a:r>
              <a:rPr lang="en-US" sz="1200" b="1" dirty="0">
                <a:solidFill>
                  <a:sysClr val="windowText" lastClr="000000"/>
                </a:solidFill>
                <a:latin typeface="Arial"/>
                <a:cs typeface="Arial"/>
              </a:rPr>
              <a:t>variance</a:t>
            </a:r>
            <a:r>
              <a:rPr lang="en-US" sz="1200" b="1" spc="-60" dirty="0">
                <a:solidFill>
                  <a:sysClr val="windowText" lastClr="000000"/>
                </a:solidFill>
                <a:latin typeface="Arial"/>
                <a:cs typeface="Arial"/>
              </a:rPr>
              <a:t> </a:t>
            </a:r>
            <a:r>
              <a:rPr lang="en-US" sz="1200" spc="-5" dirty="0">
                <a:solidFill>
                  <a:sysClr val="windowText" lastClr="000000"/>
                </a:solidFill>
                <a:latin typeface="Arial"/>
                <a:cs typeface="Arial"/>
              </a:rPr>
              <a:t>indicates how much this standard error varies between the models</a:t>
            </a:r>
            <a:endParaRPr lang="en-US" sz="1200" dirty="0">
              <a:solidFill>
                <a:sysClr val="windowText" lastClr="000000"/>
              </a:solidFill>
              <a:latin typeface="Arial"/>
              <a:cs typeface="Arial"/>
            </a:endParaRPr>
          </a:p>
        </p:txBody>
      </p:sp>
      <p:sp>
        <p:nvSpPr>
          <p:cNvPr id="7" name="Rounded Rectangular Callout 6">
            <a:extLst>
              <a:ext uri="{FF2B5EF4-FFF2-40B4-BE49-F238E27FC236}">
                <a16:creationId xmlns:a16="http://schemas.microsoft.com/office/drawing/2014/main" id="{9595C290-0B2E-E141-83DA-0E80EA217794}"/>
              </a:ext>
            </a:extLst>
          </p:cNvPr>
          <p:cNvSpPr/>
          <p:nvPr/>
        </p:nvSpPr>
        <p:spPr>
          <a:xfrm>
            <a:off x="107504" y="3429000"/>
            <a:ext cx="1512168" cy="360040"/>
          </a:xfrm>
          <a:prstGeom prst="wedgeRoundRectCallout">
            <a:avLst>
              <a:gd name="adj1" fmla="val 64709"/>
              <a:gd name="adj2" fmla="val 625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Baseline</a:t>
            </a:r>
          </a:p>
        </p:txBody>
      </p:sp>
      <p:sp>
        <p:nvSpPr>
          <p:cNvPr id="8" name="Slide Number Placeholder 3">
            <a:extLst>
              <a:ext uri="{FF2B5EF4-FFF2-40B4-BE49-F238E27FC236}">
                <a16:creationId xmlns:a16="http://schemas.microsoft.com/office/drawing/2014/main" id="{FAD05628-E628-414C-B4B5-1FA247F50D82}"/>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26</a:t>
            </a:fld>
            <a:endParaRPr lang="de-DE" sz="1200"/>
          </a:p>
        </p:txBody>
      </p:sp>
    </p:spTree>
    <p:extLst>
      <p:ext uri="{BB962C8B-B14F-4D97-AF65-F5344CB8AC3E}">
        <p14:creationId xmlns:p14="http://schemas.microsoft.com/office/powerpoint/2010/main" val="73624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3491" y="1554602"/>
            <a:ext cx="8021955" cy="382156"/>
          </a:xfrm>
          <a:prstGeom prst="rect">
            <a:avLst/>
          </a:prstGeom>
        </p:spPr>
        <p:txBody>
          <a:bodyPr vert="horz" wrap="square" lIns="0" tIns="12700" rIns="0" bIns="0" rtlCol="0">
            <a:spAutoFit/>
          </a:bodyPr>
          <a:lstStyle/>
          <a:p>
            <a:pPr marL="12700">
              <a:spcBef>
                <a:spcPts val="100"/>
              </a:spcBef>
            </a:pPr>
            <a:r>
              <a:rPr sz="2400" dirty="0">
                <a:latin typeface="+mn-lt"/>
                <a:cs typeface="Arial"/>
              </a:rPr>
              <a:t>Model </a:t>
            </a:r>
            <a:r>
              <a:rPr sz="2400" spc="-5" dirty="0">
                <a:latin typeface="+mn-lt"/>
                <a:cs typeface="Arial"/>
              </a:rPr>
              <a:t>is 3× faster and up to an order-of-magnitude</a:t>
            </a:r>
            <a:r>
              <a:rPr sz="2400" spc="-55" dirty="0">
                <a:latin typeface="+mn-lt"/>
                <a:cs typeface="Arial"/>
              </a:rPr>
              <a:t> </a:t>
            </a:r>
            <a:r>
              <a:rPr sz="2400" spc="-20" dirty="0">
                <a:latin typeface="+mn-lt"/>
                <a:cs typeface="Arial"/>
              </a:rPr>
              <a:t>smaller.</a:t>
            </a:r>
            <a:endParaRPr sz="2400" dirty="0">
              <a:latin typeface="+mn-lt"/>
              <a:cs typeface="Arial"/>
            </a:endParaRPr>
          </a:p>
        </p:txBody>
      </p:sp>
      <p:sp>
        <p:nvSpPr>
          <p:cNvPr id="3" name="object 3"/>
          <p:cNvSpPr txBox="1"/>
          <p:nvPr/>
        </p:nvSpPr>
        <p:spPr>
          <a:xfrm>
            <a:off x="400740" y="260648"/>
            <a:ext cx="2764790" cy="452120"/>
          </a:xfrm>
          <a:prstGeom prst="rect">
            <a:avLst/>
          </a:prstGeom>
        </p:spPr>
        <p:txBody>
          <a:bodyPr vert="horz" wrap="square" lIns="0" tIns="12700" rIns="0" bIns="0" rtlCol="0">
            <a:spAutoFit/>
          </a:bodyPr>
          <a:lstStyle/>
          <a:p>
            <a:pPr marL="12700">
              <a:spcBef>
                <a:spcPts val="100"/>
              </a:spcBef>
            </a:pPr>
            <a:r>
              <a:rPr sz="2800" spc="-20" dirty="0">
                <a:latin typeface="Arial"/>
                <a:cs typeface="Arial"/>
              </a:rPr>
              <a:t>Web </a:t>
            </a:r>
            <a:r>
              <a:rPr sz="2800" spc="-5" dirty="0">
                <a:latin typeface="Arial"/>
                <a:cs typeface="Arial"/>
              </a:rPr>
              <a:t>Log</a:t>
            </a:r>
            <a:r>
              <a:rPr sz="2800" spc="-80" dirty="0">
                <a:latin typeface="Arial"/>
                <a:cs typeface="Arial"/>
              </a:rPr>
              <a:t> </a:t>
            </a:r>
            <a:r>
              <a:rPr sz="2800" spc="-5" dirty="0">
                <a:latin typeface="Arial"/>
                <a:cs typeface="Arial"/>
              </a:rPr>
              <a:t>Dataset</a:t>
            </a:r>
            <a:endParaRPr sz="2800" dirty="0">
              <a:latin typeface="Arial"/>
              <a:cs typeface="Arial"/>
            </a:endParaRPr>
          </a:p>
        </p:txBody>
      </p:sp>
      <p:sp>
        <p:nvSpPr>
          <p:cNvPr id="4" name="object 4"/>
          <p:cNvSpPr/>
          <p:nvPr/>
        </p:nvSpPr>
        <p:spPr>
          <a:xfrm>
            <a:off x="1005775" y="2746004"/>
            <a:ext cx="7091126" cy="3214520"/>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4544794" y="3170475"/>
            <a:ext cx="517525" cy="2350135"/>
          </a:xfrm>
          <a:custGeom>
            <a:avLst/>
            <a:gdLst/>
            <a:ahLst/>
            <a:cxnLst/>
            <a:rect l="l" t="t" r="r" b="b"/>
            <a:pathLst>
              <a:path w="517525" h="2350135">
                <a:moveTo>
                  <a:pt x="0" y="0"/>
                </a:moveTo>
                <a:lnTo>
                  <a:pt x="517199" y="0"/>
                </a:lnTo>
                <a:lnTo>
                  <a:pt x="517199" y="2349899"/>
                </a:lnTo>
                <a:lnTo>
                  <a:pt x="0" y="2349899"/>
                </a:lnTo>
                <a:lnTo>
                  <a:pt x="0" y="0"/>
                </a:lnTo>
                <a:close/>
              </a:path>
            </a:pathLst>
          </a:custGeom>
          <a:solidFill>
            <a:srgbClr val="F4C10D">
              <a:alpha val="20379"/>
            </a:srgbClr>
          </a:solidFill>
        </p:spPr>
        <p:txBody>
          <a:bodyPr wrap="square" lIns="0" tIns="0" rIns="0" bIns="0" rtlCol="0"/>
          <a:lstStyle/>
          <a:p>
            <a:endParaRPr/>
          </a:p>
        </p:txBody>
      </p:sp>
      <p:sp>
        <p:nvSpPr>
          <p:cNvPr id="6" name="Slide Number Placeholder 3">
            <a:extLst>
              <a:ext uri="{FF2B5EF4-FFF2-40B4-BE49-F238E27FC236}">
                <a16:creationId xmlns:a16="http://schemas.microsoft.com/office/drawing/2014/main" id="{BD315E4A-ED46-344F-A985-5C76022DCC82}"/>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27</a:t>
            </a:fld>
            <a:endParaRPr lang="de-DE" sz="1200"/>
          </a:p>
        </p:txBody>
      </p:sp>
    </p:spTree>
    <p:extLst>
      <p:ext uri="{BB962C8B-B14F-4D97-AF65-F5344CB8AC3E}">
        <p14:creationId xmlns:p14="http://schemas.microsoft.com/office/powerpoint/2010/main" val="1550100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3452" y="1422120"/>
            <a:ext cx="5471795" cy="391160"/>
          </a:xfrm>
          <a:prstGeom prst="rect">
            <a:avLst/>
          </a:prstGeom>
        </p:spPr>
        <p:txBody>
          <a:bodyPr vert="horz" wrap="square" lIns="0" tIns="12700" rIns="0" bIns="0" rtlCol="0">
            <a:spAutoFit/>
          </a:bodyPr>
          <a:lstStyle/>
          <a:p>
            <a:pPr marL="12700">
              <a:spcBef>
                <a:spcPts val="100"/>
              </a:spcBef>
            </a:pPr>
            <a:r>
              <a:rPr sz="2400" spc="-5" dirty="0">
                <a:latin typeface="+mn-lt"/>
                <a:cs typeface="Arial"/>
              </a:rPr>
              <a:t>Quarternary </a:t>
            </a:r>
            <a:r>
              <a:rPr sz="2400" dirty="0">
                <a:latin typeface="+mn-lt"/>
                <a:cs typeface="Arial"/>
              </a:rPr>
              <a:t>search </a:t>
            </a:r>
            <a:r>
              <a:rPr sz="2400" spc="-5" dirty="0">
                <a:latin typeface="+mn-lt"/>
                <a:cs typeface="Arial"/>
              </a:rPr>
              <a:t>only helps </a:t>
            </a:r>
            <a:r>
              <a:rPr sz="2400" dirty="0">
                <a:latin typeface="+mn-lt"/>
                <a:cs typeface="Arial"/>
              </a:rPr>
              <a:t>a </a:t>
            </a:r>
            <a:r>
              <a:rPr sz="2400" spc="-5" dirty="0">
                <a:latin typeface="+mn-lt"/>
                <a:cs typeface="Arial"/>
              </a:rPr>
              <a:t>little</a:t>
            </a:r>
            <a:r>
              <a:rPr sz="2400" spc="-100" dirty="0">
                <a:latin typeface="+mn-lt"/>
                <a:cs typeface="Arial"/>
              </a:rPr>
              <a:t> </a:t>
            </a:r>
            <a:r>
              <a:rPr sz="2400" spc="-5" dirty="0">
                <a:latin typeface="+mn-lt"/>
                <a:cs typeface="Arial"/>
              </a:rPr>
              <a:t>bit.</a:t>
            </a:r>
            <a:endParaRPr sz="2400" dirty="0">
              <a:latin typeface="+mn-lt"/>
              <a:cs typeface="Arial"/>
            </a:endParaRPr>
          </a:p>
        </p:txBody>
      </p:sp>
      <p:sp>
        <p:nvSpPr>
          <p:cNvPr id="3" name="object 3"/>
          <p:cNvSpPr txBox="1"/>
          <p:nvPr/>
        </p:nvSpPr>
        <p:spPr>
          <a:xfrm>
            <a:off x="384726" y="332656"/>
            <a:ext cx="2764790" cy="452120"/>
          </a:xfrm>
          <a:prstGeom prst="rect">
            <a:avLst/>
          </a:prstGeom>
        </p:spPr>
        <p:txBody>
          <a:bodyPr vert="horz" wrap="square" lIns="0" tIns="12700" rIns="0" bIns="0" rtlCol="0">
            <a:spAutoFit/>
          </a:bodyPr>
          <a:lstStyle/>
          <a:p>
            <a:pPr marL="12700">
              <a:spcBef>
                <a:spcPts val="100"/>
              </a:spcBef>
            </a:pPr>
            <a:r>
              <a:rPr sz="2800" spc="-20" dirty="0">
                <a:latin typeface="Arial"/>
                <a:cs typeface="Arial"/>
              </a:rPr>
              <a:t>Web </a:t>
            </a:r>
            <a:r>
              <a:rPr sz="2800" spc="-5" dirty="0">
                <a:latin typeface="Arial"/>
                <a:cs typeface="Arial"/>
              </a:rPr>
              <a:t>Log</a:t>
            </a:r>
            <a:r>
              <a:rPr sz="2800" spc="-80" dirty="0">
                <a:latin typeface="Arial"/>
                <a:cs typeface="Arial"/>
              </a:rPr>
              <a:t> </a:t>
            </a:r>
            <a:r>
              <a:rPr sz="2800" spc="-5" dirty="0">
                <a:latin typeface="Arial"/>
                <a:cs typeface="Arial"/>
              </a:rPr>
              <a:t>Dataset</a:t>
            </a:r>
            <a:endParaRPr sz="2800" dirty="0">
              <a:latin typeface="Arial"/>
              <a:cs typeface="Arial"/>
            </a:endParaRPr>
          </a:p>
        </p:txBody>
      </p:sp>
      <p:sp>
        <p:nvSpPr>
          <p:cNvPr id="4" name="object 4"/>
          <p:cNvSpPr/>
          <p:nvPr/>
        </p:nvSpPr>
        <p:spPr>
          <a:xfrm>
            <a:off x="1005775" y="2746004"/>
            <a:ext cx="7091126" cy="3214520"/>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3279350" y="4269500"/>
            <a:ext cx="2232025" cy="180340"/>
          </a:xfrm>
          <a:custGeom>
            <a:avLst/>
            <a:gdLst/>
            <a:ahLst/>
            <a:cxnLst/>
            <a:rect l="l" t="t" r="r" b="b"/>
            <a:pathLst>
              <a:path w="2232025" h="180339">
                <a:moveTo>
                  <a:pt x="0" y="0"/>
                </a:moveTo>
                <a:lnTo>
                  <a:pt x="2231699" y="0"/>
                </a:lnTo>
                <a:lnTo>
                  <a:pt x="2231699" y="179999"/>
                </a:lnTo>
                <a:lnTo>
                  <a:pt x="0" y="179999"/>
                </a:lnTo>
                <a:lnTo>
                  <a:pt x="0" y="0"/>
                </a:lnTo>
                <a:close/>
              </a:path>
            </a:pathLst>
          </a:custGeom>
          <a:solidFill>
            <a:srgbClr val="F4C10D">
              <a:alpha val="20379"/>
            </a:srgbClr>
          </a:solidFill>
        </p:spPr>
        <p:txBody>
          <a:bodyPr wrap="square" lIns="0" tIns="0" rIns="0" bIns="0" rtlCol="0"/>
          <a:lstStyle/>
          <a:p>
            <a:endParaRPr/>
          </a:p>
        </p:txBody>
      </p:sp>
      <p:sp>
        <p:nvSpPr>
          <p:cNvPr id="15" name="object 15"/>
          <p:cNvSpPr/>
          <p:nvPr/>
        </p:nvSpPr>
        <p:spPr>
          <a:xfrm>
            <a:off x="3279350" y="4636893"/>
            <a:ext cx="2232025" cy="180340"/>
          </a:xfrm>
          <a:custGeom>
            <a:avLst/>
            <a:gdLst/>
            <a:ahLst/>
            <a:cxnLst/>
            <a:rect l="l" t="t" r="r" b="b"/>
            <a:pathLst>
              <a:path w="2232025" h="180339">
                <a:moveTo>
                  <a:pt x="0" y="0"/>
                </a:moveTo>
                <a:lnTo>
                  <a:pt x="2231699" y="0"/>
                </a:lnTo>
                <a:lnTo>
                  <a:pt x="2231699" y="179999"/>
                </a:lnTo>
                <a:lnTo>
                  <a:pt x="0" y="179999"/>
                </a:lnTo>
                <a:lnTo>
                  <a:pt x="0" y="0"/>
                </a:lnTo>
                <a:close/>
              </a:path>
            </a:pathLst>
          </a:custGeom>
          <a:solidFill>
            <a:srgbClr val="F4C10D">
              <a:alpha val="20379"/>
            </a:srgbClr>
          </a:solidFill>
        </p:spPr>
        <p:txBody>
          <a:bodyPr wrap="square" lIns="0" tIns="0" rIns="0" bIns="0" rtlCol="0"/>
          <a:lstStyle/>
          <a:p>
            <a:endParaRPr/>
          </a:p>
        </p:txBody>
      </p:sp>
      <p:sp>
        <p:nvSpPr>
          <p:cNvPr id="16" name="object 16"/>
          <p:cNvSpPr/>
          <p:nvPr/>
        </p:nvSpPr>
        <p:spPr>
          <a:xfrm>
            <a:off x="3287515" y="5009729"/>
            <a:ext cx="2232025" cy="180340"/>
          </a:xfrm>
          <a:custGeom>
            <a:avLst/>
            <a:gdLst/>
            <a:ahLst/>
            <a:cxnLst/>
            <a:rect l="l" t="t" r="r" b="b"/>
            <a:pathLst>
              <a:path w="2232025" h="180339">
                <a:moveTo>
                  <a:pt x="0" y="0"/>
                </a:moveTo>
                <a:lnTo>
                  <a:pt x="2231699" y="0"/>
                </a:lnTo>
                <a:lnTo>
                  <a:pt x="2231699" y="179999"/>
                </a:lnTo>
                <a:lnTo>
                  <a:pt x="0" y="179999"/>
                </a:lnTo>
                <a:lnTo>
                  <a:pt x="0" y="0"/>
                </a:lnTo>
                <a:close/>
              </a:path>
            </a:pathLst>
          </a:custGeom>
          <a:solidFill>
            <a:srgbClr val="F4C10D">
              <a:alpha val="20379"/>
            </a:srgbClr>
          </a:solidFill>
        </p:spPr>
        <p:txBody>
          <a:bodyPr wrap="square" lIns="0" tIns="0" rIns="0" bIns="0" rtlCol="0"/>
          <a:lstStyle/>
          <a:p>
            <a:endParaRPr/>
          </a:p>
        </p:txBody>
      </p:sp>
      <p:sp>
        <p:nvSpPr>
          <p:cNvPr id="17" name="object 17"/>
          <p:cNvSpPr/>
          <p:nvPr/>
        </p:nvSpPr>
        <p:spPr>
          <a:xfrm>
            <a:off x="3290236" y="5368957"/>
            <a:ext cx="2232025" cy="180340"/>
          </a:xfrm>
          <a:custGeom>
            <a:avLst/>
            <a:gdLst/>
            <a:ahLst/>
            <a:cxnLst/>
            <a:rect l="l" t="t" r="r" b="b"/>
            <a:pathLst>
              <a:path w="2232025" h="180339">
                <a:moveTo>
                  <a:pt x="0" y="0"/>
                </a:moveTo>
                <a:lnTo>
                  <a:pt x="2231699" y="0"/>
                </a:lnTo>
                <a:lnTo>
                  <a:pt x="2231699" y="179999"/>
                </a:lnTo>
                <a:lnTo>
                  <a:pt x="0" y="179999"/>
                </a:lnTo>
                <a:lnTo>
                  <a:pt x="0" y="0"/>
                </a:lnTo>
                <a:close/>
              </a:path>
            </a:pathLst>
          </a:custGeom>
          <a:solidFill>
            <a:srgbClr val="F4C10D">
              <a:alpha val="20379"/>
            </a:srgbClr>
          </a:solidFill>
        </p:spPr>
        <p:txBody>
          <a:bodyPr wrap="square" lIns="0" tIns="0" rIns="0" bIns="0" rtlCol="0"/>
          <a:lstStyle/>
          <a:p>
            <a:endParaRPr/>
          </a:p>
        </p:txBody>
      </p:sp>
      <p:sp>
        <p:nvSpPr>
          <p:cNvPr id="18" name="object 18"/>
          <p:cNvSpPr/>
          <p:nvPr/>
        </p:nvSpPr>
        <p:spPr>
          <a:xfrm>
            <a:off x="3279350" y="5749957"/>
            <a:ext cx="2232025" cy="180340"/>
          </a:xfrm>
          <a:custGeom>
            <a:avLst/>
            <a:gdLst/>
            <a:ahLst/>
            <a:cxnLst/>
            <a:rect l="l" t="t" r="r" b="b"/>
            <a:pathLst>
              <a:path w="2232025" h="180339">
                <a:moveTo>
                  <a:pt x="0" y="0"/>
                </a:moveTo>
                <a:lnTo>
                  <a:pt x="2231699" y="0"/>
                </a:lnTo>
                <a:lnTo>
                  <a:pt x="2231699" y="179999"/>
                </a:lnTo>
                <a:lnTo>
                  <a:pt x="0" y="179999"/>
                </a:lnTo>
                <a:lnTo>
                  <a:pt x="0" y="0"/>
                </a:lnTo>
                <a:close/>
              </a:path>
            </a:pathLst>
          </a:custGeom>
          <a:solidFill>
            <a:srgbClr val="F4C10D">
              <a:alpha val="20379"/>
            </a:srgbClr>
          </a:solidFill>
        </p:spPr>
        <p:txBody>
          <a:bodyPr wrap="square" lIns="0" tIns="0" rIns="0" bIns="0" rtlCol="0"/>
          <a:lstStyle/>
          <a:p>
            <a:endParaRPr/>
          </a:p>
        </p:txBody>
      </p:sp>
      <p:sp>
        <p:nvSpPr>
          <p:cNvPr id="10" name="Slide Number Placeholder 3">
            <a:extLst>
              <a:ext uri="{FF2B5EF4-FFF2-40B4-BE49-F238E27FC236}">
                <a16:creationId xmlns:a16="http://schemas.microsoft.com/office/drawing/2014/main" id="{21AED00B-D22E-8E43-9ECE-27AD9A03065F}"/>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28</a:t>
            </a:fld>
            <a:endParaRPr lang="de-DE" sz="1200"/>
          </a:p>
        </p:txBody>
      </p:sp>
    </p:spTree>
    <p:extLst>
      <p:ext uri="{BB962C8B-B14F-4D97-AF65-F5344CB8AC3E}">
        <p14:creationId xmlns:p14="http://schemas.microsoft.com/office/powerpoint/2010/main" val="246199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544" y="1568632"/>
            <a:ext cx="6894830" cy="391160"/>
          </a:xfrm>
          <a:prstGeom prst="rect">
            <a:avLst/>
          </a:prstGeom>
        </p:spPr>
        <p:txBody>
          <a:bodyPr vert="horz" wrap="square" lIns="0" tIns="12700" rIns="0" bIns="0" rtlCol="0">
            <a:spAutoFit/>
          </a:bodyPr>
          <a:lstStyle/>
          <a:p>
            <a:pPr marL="12700">
              <a:spcBef>
                <a:spcPts val="100"/>
              </a:spcBef>
            </a:pPr>
            <a:r>
              <a:rPr sz="2400" spc="-5" dirty="0">
                <a:latin typeface="+mn-lt"/>
                <a:cs typeface="Arial"/>
              </a:rPr>
              <a:t>The error is high, which influences the </a:t>
            </a:r>
            <a:r>
              <a:rPr sz="2400" dirty="0">
                <a:latin typeface="+mn-lt"/>
                <a:cs typeface="Arial"/>
              </a:rPr>
              <a:t>search</a:t>
            </a:r>
            <a:r>
              <a:rPr sz="2400" spc="-80" dirty="0">
                <a:latin typeface="+mn-lt"/>
                <a:cs typeface="Arial"/>
              </a:rPr>
              <a:t> </a:t>
            </a:r>
            <a:r>
              <a:rPr sz="2400" spc="-5" dirty="0">
                <a:latin typeface="+mn-lt"/>
                <a:cs typeface="Arial"/>
              </a:rPr>
              <a:t>time.</a:t>
            </a:r>
            <a:endParaRPr sz="2400" dirty="0">
              <a:latin typeface="+mn-lt"/>
              <a:cs typeface="Arial"/>
            </a:endParaRPr>
          </a:p>
        </p:txBody>
      </p:sp>
      <p:sp>
        <p:nvSpPr>
          <p:cNvPr id="3" name="object 3"/>
          <p:cNvSpPr txBox="1"/>
          <p:nvPr/>
        </p:nvSpPr>
        <p:spPr>
          <a:xfrm>
            <a:off x="384725" y="332656"/>
            <a:ext cx="2764790" cy="452120"/>
          </a:xfrm>
          <a:prstGeom prst="rect">
            <a:avLst/>
          </a:prstGeom>
        </p:spPr>
        <p:txBody>
          <a:bodyPr vert="horz" wrap="square" lIns="0" tIns="12700" rIns="0" bIns="0" rtlCol="0">
            <a:spAutoFit/>
          </a:bodyPr>
          <a:lstStyle/>
          <a:p>
            <a:pPr marL="12700">
              <a:spcBef>
                <a:spcPts val="100"/>
              </a:spcBef>
            </a:pPr>
            <a:r>
              <a:rPr sz="2800" spc="-20" dirty="0">
                <a:latin typeface="Arial"/>
                <a:cs typeface="Arial"/>
              </a:rPr>
              <a:t>Web </a:t>
            </a:r>
            <a:r>
              <a:rPr sz="2800" spc="-5" dirty="0">
                <a:latin typeface="Arial"/>
                <a:cs typeface="Arial"/>
              </a:rPr>
              <a:t>Log</a:t>
            </a:r>
            <a:r>
              <a:rPr sz="2800" spc="-80" dirty="0">
                <a:latin typeface="Arial"/>
                <a:cs typeface="Arial"/>
              </a:rPr>
              <a:t> </a:t>
            </a:r>
            <a:r>
              <a:rPr sz="2800" spc="-5" dirty="0">
                <a:latin typeface="Arial"/>
                <a:cs typeface="Arial"/>
              </a:rPr>
              <a:t>Dataset</a:t>
            </a:r>
            <a:endParaRPr sz="2800" dirty="0">
              <a:latin typeface="Arial"/>
              <a:cs typeface="Arial"/>
            </a:endParaRPr>
          </a:p>
        </p:txBody>
      </p:sp>
      <p:sp>
        <p:nvSpPr>
          <p:cNvPr id="4" name="object 4"/>
          <p:cNvSpPr/>
          <p:nvPr/>
        </p:nvSpPr>
        <p:spPr>
          <a:xfrm>
            <a:off x="1005775" y="2746004"/>
            <a:ext cx="7091126" cy="3214520"/>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7113832" y="4103500"/>
            <a:ext cx="928369" cy="1417320"/>
          </a:xfrm>
          <a:custGeom>
            <a:avLst/>
            <a:gdLst/>
            <a:ahLst/>
            <a:cxnLst/>
            <a:rect l="l" t="t" r="r" b="b"/>
            <a:pathLst>
              <a:path w="928370" h="1417320">
                <a:moveTo>
                  <a:pt x="0" y="0"/>
                </a:moveTo>
                <a:lnTo>
                  <a:pt x="927899" y="0"/>
                </a:lnTo>
                <a:lnTo>
                  <a:pt x="927899" y="1416899"/>
                </a:lnTo>
                <a:lnTo>
                  <a:pt x="0" y="1416899"/>
                </a:lnTo>
                <a:lnTo>
                  <a:pt x="0" y="0"/>
                </a:lnTo>
                <a:close/>
              </a:path>
            </a:pathLst>
          </a:custGeom>
          <a:solidFill>
            <a:srgbClr val="F4C10D">
              <a:alpha val="20379"/>
            </a:srgbClr>
          </a:solidFill>
        </p:spPr>
        <p:txBody>
          <a:bodyPr wrap="square" lIns="0" tIns="0" rIns="0" bIns="0" rtlCol="0"/>
          <a:lstStyle/>
          <a:p>
            <a:endParaRPr/>
          </a:p>
        </p:txBody>
      </p:sp>
      <p:sp>
        <p:nvSpPr>
          <p:cNvPr id="6" name="Slide Number Placeholder 3">
            <a:extLst>
              <a:ext uri="{FF2B5EF4-FFF2-40B4-BE49-F238E27FC236}">
                <a16:creationId xmlns:a16="http://schemas.microsoft.com/office/drawing/2014/main" id="{5C2CCB42-699D-8340-8894-4E58C071419A}"/>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29</a:t>
            </a:fld>
            <a:endParaRPr lang="de-DE" sz="1200"/>
          </a:p>
        </p:txBody>
      </p:sp>
    </p:spTree>
    <p:extLst>
      <p:ext uri="{BB962C8B-B14F-4D97-AF65-F5344CB8AC3E}">
        <p14:creationId xmlns:p14="http://schemas.microsoft.com/office/powerpoint/2010/main" val="177102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7544" y="1556792"/>
            <a:ext cx="7903209" cy="3585597"/>
          </a:xfrm>
          <a:prstGeom prst="rect">
            <a:avLst/>
          </a:prstGeom>
        </p:spPr>
        <p:txBody>
          <a:bodyPr vert="horz" wrap="square" lIns="0" tIns="12700" rIns="0" bIns="0" rtlCol="0">
            <a:spAutoFit/>
          </a:bodyPr>
          <a:lstStyle/>
          <a:p>
            <a:pPr marL="9525" marR="5080">
              <a:spcBef>
                <a:spcPts val="100"/>
              </a:spcBef>
            </a:pPr>
            <a:r>
              <a:rPr lang="en-US" sz="2800" dirty="0">
                <a:solidFill>
                  <a:srgbClr val="0B05FF"/>
                </a:solidFill>
                <a:latin typeface="+mn-lt"/>
                <a:cs typeface="Arial"/>
              </a:rPr>
              <a:t>Assumption</a:t>
            </a:r>
            <a:r>
              <a:rPr lang="en-US" sz="2800" dirty="0">
                <a:latin typeface="+mn-lt"/>
                <a:cs typeface="Arial"/>
              </a:rPr>
              <a:t>: </a:t>
            </a:r>
          </a:p>
          <a:p>
            <a:pPr marL="466725" marR="5080" indent="-457200">
              <a:spcBef>
                <a:spcPts val="100"/>
              </a:spcBef>
              <a:buFont typeface="Arial" panose="020B0604020202020204" pitchFamily="34" charset="0"/>
              <a:buChar char="•"/>
            </a:pPr>
            <a:r>
              <a:rPr lang="en-US" sz="2400" dirty="0">
                <a:latin typeface="+mn-lt"/>
                <a:cs typeface="Arial"/>
              </a:rPr>
              <a:t>A model can be </a:t>
            </a:r>
            <a:r>
              <a:rPr lang="en-US" sz="2400" spc="-5" dirty="0">
                <a:latin typeface="+mn-lt"/>
                <a:cs typeface="Arial"/>
              </a:rPr>
              <a:t>learned from specific data to </a:t>
            </a:r>
            <a:br>
              <a:rPr lang="en-US" sz="2400" spc="-5" dirty="0">
                <a:latin typeface="+mn-lt"/>
                <a:cs typeface="Arial"/>
              </a:rPr>
            </a:br>
            <a:r>
              <a:rPr lang="en-US" sz="2400" spc="-5" dirty="0">
                <a:solidFill>
                  <a:srgbClr val="0B05FF"/>
                </a:solidFill>
                <a:latin typeface="+mn-lt"/>
                <a:cs typeface="Arial"/>
              </a:rPr>
              <a:t>encode the </a:t>
            </a:r>
            <a:r>
              <a:rPr lang="en-US" sz="2400" dirty="0">
                <a:solidFill>
                  <a:srgbClr val="0B05FF"/>
                </a:solidFill>
                <a:latin typeface="+mn-lt"/>
                <a:cs typeface="Arial"/>
              </a:rPr>
              <a:t>sort </a:t>
            </a:r>
            <a:r>
              <a:rPr lang="en-US" sz="2400" spc="-5" dirty="0">
                <a:solidFill>
                  <a:srgbClr val="0B05FF"/>
                </a:solidFill>
                <a:latin typeface="+mn-lt"/>
                <a:cs typeface="Arial"/>
              </a:rPr>
              <a:t>order of lookup </a:t>
            </a:r>
            <a:r>
              <a:rPr lang="en-US" sz="2400" dirty="0">
                <a:solidFill>
                  <a:srgbClr val="0B05FF"/>
                </a:solidFill>
                <a:latin typeface="+mn-lt"/>
                <a:cs typeface="Arial"/>
              </a:rPr>
              <a:t>keys</a:t>
            </a:r>
          </a:p>
          <a:p>
            <a:pPr marL="466725" marR="5080" indent="-457200">
              <a:spcBef>
                <a:spcPts val="100"/>
              </a:spcBef>
              <a:buFont typeface="Arial" panose="020B0604020202020204" pitchFamily="34" charset="0"/>
              <a:buChar char="•"/>
            </a:pPr>
            <a:endParaRPr lang="en-US" sz="2800" spc="-5" dirty="0">
              <a:latin typeface="+mn-lt"/>
              <a:cs typeface="Arial"/>
            </a:endParaRPr>
          </a:p>
          <a:p>
            <a:pPr marL="9525" marR="5080">
              <a:spcBef>
                <a:spcPts val="100"/>
              </a:spcBef>
            </a:pPr>
            <a:r>
              <a:rPr lang="en-US" sz="2800" spc="-5" dirty="0">
                <a:solidFill>
                  <a:srgbClr val="0B05FF"/>
                </a:solidFill>
                <a:latin typeface="+mn-lt"/>
                <a:cs typeface="Arial"/>
              </a:rPr>
              <a:t>Goal</a:t>
            </a:r>
            <a:r>
              <a:rPr lang="en-US" sz="2800" spc="-5" dirty="0">
                <a:latin typeface="+mn-lt"/>
                <a:cs typeface="Arial"/>
              </a:rPr>
              <a:t>: </a:t>
            </a:r>
          </a:p>
          <a:p>
            <a:pPr marL="466725" marR="5080" indent="-457200">
              <a:spcBef>
                <a:spcPts val="100"/>
              </a:spcBef>
              <a:buFont typeface="Arial" panose="020B0604020202020204" pitchFamily="34" charset="0"/>
              <a:buChar char="•"/>
            </a:pPr>
            <a:r>
              <a:rPr lang="en-US" sz="2400" spc="-5" dirty="0">
                <a:latin typeface="+mn-lt"/>
                <a:cs typeface="Arial"/>
              </a:rPr>
              <a:t>The model is to be used</a:t>
            </a:r>
            <a:r>
              <a:rPr lang="en-US" sz="2400" dirty="0">
                <a:latin typeface="+mn-lt"/>
                <a:cs typeface="Arial"/>
              </a:rPr>
              <a:t> </a:t>
            </a:r>
            <a:r>
              <a:rPr lang="en-US" sz="2400" spc="-5" dirty="0">
                <a:latin typeface="+mn-lt"/>
                <a:cs typeface="Arial"/>
              </a:rPr>
              <a:t>to </a:t>
            </a:r>
            <a:r>
              <a:rPr lang="en-US" sz="2400" spc="-10" dirty="0">
                <a:latin typeface="+mn-lt"/>
                <a:cs typeface="Arial"/>
              </a:rPr>
              <a:t>effectively </a:t>
            </a:r>
            <a:br>
              <a:rPr lang="en-US" sz="2400" spc="-10" dirty="0">
                <a:latin typeface="+mn-lt"/>
                <a:cs typeface="Arial"/>
              </a:rPr>
            </a:br>
            <a:r>
              <a:rPr lang="en-US" sz="2400" spc="-5" dirty="0">
                <a:solidFill>
                  <a:srgbClr val="0B05FF"/>
                </a:solidFill>
                <a:latin typeface="+mn-lt"/>
                <a:cs typeface="Arial"/>
              </a:rPr>
              <a:t>predict the position or existence of</a:t>
            </a:r>
            <a:r>
              <a:rPr lang="en-US" sz="2400" spc="-50" dirty="0">
                <a:solidFill>
                  <a:srgbClr val="0B05FF"/>
                </a:solidFill>
                <a:latin typeface="+mn-lt"/>
                <a:cs typeface="Arial"/>
              </a:rPr>
              <a:t> </a:t>
            </a:r>
            <a:r>
              <a:rPr lang="en-US" sz="2400" dirty="0">
                <a:solidFill>
                  <a:srgbClr val="0B05FF"/>
                </a:solidFill>
                <a:latin typeface="+mn-lt"/>
                <a:cs typeface="Arial"/>
              </a:rPr>
              <a:t>records</a:t>
            </a:r>
            <a:r>
              <a:rPr lang="en-US" sz="2400" dirty="0">
                <a:latin typeface="+mn-lt"/>
                <a:cs typeface="Arial"/>
              </a:rPr>
              <a:t>, such that …</a:t>
            </a:r>
          </a:p>
          <a:p>
            <a:pPr marL="466725" marR="5080" indent="-457200">
              <a:spcBef>
                <a:spcPts val="100"/>
              </a:spcBef>
              <a:buFont typeface="Arial" panose="020B0604020202020204" pitchFamily="34" charset="0"/>
              <a:buChar char="•"/>
            </a:pPr>
            <a:r>
              <a:rPr lang="en-US" sz="2400" dirty="0">
                <a:latin typeface="+mn-lt"/>
                <a:cs typeface="Arial"/>
              </a:rPr>
              <a:t>… data records can be found approximately</a:t>
            </a:r>
            <a:br>
              <a:rPr lang="en-US" sz="2400" dirty="0">
                <a:latin typeface="+mn-lt"/>
                <a:cs typeface="Arial"/>
              </a:rPr>
            </a:br>
            <a:r>
              <a:rPr lang="en-US" sz="2400" dirty="0">
                <a:latin typeface="+mn-lt"/>
                <a:cs typeface="Arial"/>
              </a:rPr>
              <a:t>or with minimal search (in case completeness matters)</a:t>
            </a:r>
          </a:p>
        </p:txBody>
      </p:sp>
      <p:sp>
        <p:nvSpPr>
          <p:cNvPr id="5" name="object 5"/>
          <p:cNvSpPr txBox="1"/>
          <p:nvPr/>
        </p:nvSpPr>
        <p:spPr>
          <a:xfrm>
            <a:off x="395536" y="260648"/>
            <a:ext cx="2736304" cy="505267"/>
          </a:xfrm>
          <a:prstGeom prst="rect">
            <a:avLst/>
          </a:prstGeom>
        </p:spPr>
        <p:txBody>
          <a:bodyPr vert="horz" wrap="square" lIns="0" tIns="12700" rIns="0" bIns="0" rtlCol="0">
            <a:spAutoFit/>
          </a:bodyPr>
          <a:lstStyle/>
          <a:p>
            <a:pPr marL="12700">
              <a:spcBef>
                <a:spcPts val="100"/>
              </a:spcBef>
            </a:pPr>
            <a:r>
              <a:rPr sz="3200" dirty="0">
                <a:latin typeface="+mj-lt"/>
                <a:cs typeface="Arial"/>
              </a:rPr>
              <a:t>Main</a:t>
            </a:r>
            <a:r>
              <a:rPr sz="3200" spc="-95" dirty="0">
                <a:latin typeface="+mj-lt"/>
                <a:cs typeface="Arial"/>
              </a:rPr>
              <a:t> </a:t>
            </a:r>
            <a:r>
              <a:rPr sz="3200" spc="-5" dirty="0">
                <a:latin typeface="+mj-lt"/>
                <a:cs typeface="Arial"/>
              </a:rPr>
              <a:t>Idea</a:t>
            </a:r>
            <a:endParaRPr sz="3200" dirty="0">
              <a:latin typeface="+mj-lt"/>
              <a:cs typeface="Arial"/>
            </a:endParaRPr>
          </a:p>
        </p:txBody>
      </p:sp>
      <p:sp>
        <p:nvSpPr>
          <p:cNvPr id="4" name="Slide Number Placeholder 3">
            <a:extLst>
              <a:ext uri="{FF2B5EF4-FFF2-40B4-BE49-F238E27FC236}">
                <a16:creationId xmlns:a16="http://schemas.microsoft.com/office/drawing/2014/main" id="{A28CEE4A-9891-F642-A814-D760D1981A66}"/>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a:t>
            </a:fld>
            <a:endParaRPr lang="de-DE" sz="1200"/>
          </a:p>
        </p:txBody>
      </p:sp>
    </p:spTree>
    <p:extLst>
      <p:ext uri="{BB962C8B-B14F-4D97-AF65-F5344CB8AC3E}">
        <p14:creationId xmlns:p14="http://schemas.microsoft.com/office/powerpoint/2010/main" val="1335150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726" y="260648"/>
            <a:ext cx="2218690" cy="452120"/>
          </a:xfrm>
          <a:prstGeom prst="rect">
            <a:avLst/>
          </a:prstGeom>
        </p:spPr>
        <p:txBody>
          <a:bodyPr vert="horz" wrap="square" lIns="0" tIns="12700" rIns="0" bIns="0" rtlCol="0">
            <a:spAutoFit/>
          </a:bodyPr>
          <a:lstStyle/>
          <a:p>
            <a:pPr marL="12700">
              <a:spcBef>
                <a:spcPts val="100"/>
              </a:spcBef>
            </a:pPr>
            <a:r>
              <a:rPr sz="2800" dirty="0">
                <a:latin typeface="Arial"/>
                <a:cs typeface="Arial"/>
              </a:rPr>
              <a:t>Maps</a:t>
            </a:r>
            <a:r>
              <a:rPr sz="2800" spc="-95" dirty="0">
                <a:latin typeface="Arial"/>
                <a:cs typeface="Arial"/>
              </a:rPr>
              <a:t> </a:t>
            </a:r>
            <a:r>
              <a:rPr sz="2800" spc="-5" dirty="0">
                <a:latin typeface="Arial"/>
                <a:cs typeface="Arial"/>
              </a:rPr>
              <a:t>Dataset</a:t>
            </a:r>
            <a:endParaRPr sz="2800" dirty="0">
              <a:latin typeface="Arial"/>
              <a:cs typeface="Arial"/>
            </a:endParaRPr>
          </a:p>
        </p:txBody>
      </p:sp>
      <p:sp>
        <p:nvSpPr>
          <p:cNvPr id="3" name="object 3"/>
          <p:cNvSpPr txBox="1"/>
          <p:nvPr/>
        </p:nvSpPr>
        <p:spPr>
          <a:xfrm>
            <a:off x="384726" y="1328876"/>
            <a:ext cx="7821295" cy="753110"/>
          </a:xfrm>
          <a:prstGeom prst="rect">
            <a:avLst/>
          </a:prstGeom>
        </p:spPr>
        <p:txBody>
          <a:bodyPr vert="horz" wrap="square" lIns="0" tIns="27940" rIns="0" bIns="0" rtlCol="0">
            <a:spAutoFit/>
          </a:bodyPr>
          <a:lstStyle/>
          <a:p>
            <a:pPr marL="12700" marR="5080">
              <a:lnSpc>
                <a:spcPts val="2850"/>
              </a:lnSpc>
              <a:spcBef>
                <a:spcPts val="220"/>
              </a:spcBef>
            </a:pPr>
            <a:r>
              <a:rPr sz="2400" spc="-5" dirty="0">
                <a:latin typeface="+mn-lt"/>
                <a:cs typeface="Arial"/>
              </a:rPr>
              <a:t>Index of the longitude of </a:t>
            </a:r>
            <a:r>
              <a:rPr sz="2400" dirty="0">
                <a:latin typeface="+mn-lt"/>
                <a:cs typeface="Arial"/>
              </a:rPr>
              <a:t>≈ </a:t>
            </a:r>
            <a:r>
              <a:rPr sz="2400" spc="-5" dirty="0">
                <a:latin typeface="+mn-lt"/>
                <a:cs typeface="Arial"/>
              </a:rPr>
              <a:t>200M user-maintained features  across the world. Relatively</a:t>
            </a:r>
            <a:r>
              <a:rPr sz="2400" spc="-20" dirty="0">
                <a:latin typeface="+mn-lt"/>
                <a:cs typeface="Arial"/>
              </a:rPr>
              <a:t> </a:t>
            </a:r>
            <a:r>
              <a:rPr sz="2400" spc="-25" dirty="0">
                <a:latin typeface="+mn-lt"/>
                <a:cs typeface="Arial"/>
              </a:rPr>
              <a:t>linear.</a:t>
            </a:r>
            <a:endParaRPr sz="2400" dirty="0">
              <a:latin typeface="+mn-lt"/>
              <a:cs typeface="Arial"/>
            </a:endParaRPr>
          </a:p>
        </p:txBody>
      </p:sp>
      <p:sp>
        <p:nvSpPr>
          <p:cNvPr id="4" name="object 4"/>
          <p:cNvSpPr/>
          <p:nvPr/>
        </p:nvSpPr>
        <p:spPr>
          <a:xfrm>
            <a:off x="1032499" y="2748063"/>
            <a:ext cx="7036866" cy="3212497"/>
          </a:xfrm>
          <a:prstGeom prst="rect">
            <a:avLst/>
          </a:prstGeom>
          <a:blipFill>
            <a:blip r:embed="rId2" cstate="print"/>
            <a:stretch>
              <a:fillRect/>
            </a:stretch>
          </a:blipFill>
        </p:spPr>
        <p:txBody>
          <a:bodyPr wrap="square" lIns="0" tIns="0" rIns="0" bIns="0" rtlCol="0"/>
          <a:lstStyle/>
          <a:p>
            <a:endParaRPr/>
          </a:p>
        </p:txBody>
      </p:sp>
      <p:sp>
        <p:nvSpPr>
          <p:cNvPr id="5" name="Slide Number Placeholder 3">
            <a:extLst>
              <a:ext uri="{FF2B5EF4-FFF2-40B4-BE49-F238E27FC236}">
                <a16:creationId xmlns:a16="http://schemas.microsoft.com/office/drawing/2014/main" id="{AD12ED66-45F0-CF46-92A6-987CD3243901}"/>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30</a:t>
            </a:fld>
            <a:endParaRPr lang="de-DE" sz="1200"/>
          </a:p>
        </p:txBody>
      </p:sp>
    </p:spTree>
    <p:extLst>
      <p:ext uri="{BB962C8B-B14F-4D97-AF65-F5344CB8AC3E}">
        <p14:creationId xmlns:p14="http://schemas.microsoft.com/office/powerpoint/2010/main" val="3461237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726" y="260648"/>
            <a:ext cx="2218690" cy="452120"/>
          </a:xfrm>
          <a:prstGeom prst="rect">
            <a:avLst/>
          </a:prstGeom>
        </p:spPr>
        <p:txBody>
          <a:bodyPr vert="horz" wrap="square" lIns="0" tIns="12700" rIns="0" bIns="0" rtlCol="0">
            <a:spAutoFit/>
          </a:bodyPr>
          <a:lstStyle/>
          <a:p>
            <a:pPr marL="12700">
              <a:spcBef>
                <a:spcPts val="100"/>
              </a:spcBef>
            </a:pPr>
            <a:r>
              <a:rPr sz="2800" dirty="0">
                <a:latin typeface="Arial"/>
                <a:cs typeface="Arial"/>
              </a:rPr>
              <a:t>Maps</a:t>
            </a:r>
            <a:r>
              <a:rPr sz="2800" spc="-95" dirty="0">
                <a:latin typeface="Arial"/>
                <a:cs typeface="Arial"/>
              </a:rPr>
              <a:t> </a:t>
            </a:r>
            <a:r>
              <a:rPr sz="2800" spc="-5" dirty="0">
                <a:latin typeface="Arial"/>
                <a:cs typeface="Arial"/>
              </a:rPr>
              <a:t>Dataset</a:t>
            </a:r>
            <a:endParaRPr sz="2800" dirty="0">
              <a:latin typeface="Arial"/>
              <a:cs typeface="Arial"/>
            </a:endParaRPr>
          </a:p>
        </p:txBody>
      </p:sp>
      <p:sp>
        <p:nvSpPr>
          <p:cNvPr id="3" name="object 3"/>
          <p:cNvSpPr/>
          <p:nvPr/>
        </p:nvSpPr>
        <p:spPr>
          <a:xfrm>
            <a:off x="1032499" y="2748063"/>
            <a:ext cx="7036866" cy="3212497"/>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384726" y="1555523"/>
            <a:ext cx="8021955" cy="382156"/>
          </a:xfrm>
          <a:prstGeom prst="rect">
            <a:avLst/>
          </a:prstGeom>
        </p:spPr>
        <p:txBody>
          <a:bodyPr vert="horz" wrap="square" lIns="0" tIns="12700" rIns="0" bIns="0" rtlCol="0">
            <a:spAutoFit/>
          </a:bodyPr>
          <a:lstStyle/>
          <a:p>
            <a:pPr marL="12700">
              <a:spcBef>
                <a:spcPts val="100"/>
              </a:spcBef>
            </a:pPr>
            <a:r>
              <a:rPr sz="2400" dirty="0">
                <a:latin typeface="+mn-lt"/>
                <a:cs typeface="Arial"/>
              </a:rPr>
              <a:t>Model </a:t>
            </a:r>
            <a:r>
              <a:rPr sz="2400" spc="-5" dirty="0">
                <a:latin typeface="+mn-lt"/>
                <a:cs typeface="Arial"/>
              </a:rPr>
              <a:t>is 3× faster and up to an order-of-magnitude</a:t>
            </a:r>
            <a:r>
              <a:rPr sz="2400" spc="-55" dirty="0">
                <a:latin typeface="+mn-lt"/>
                <a:cs typeface="Arial"/>
              </a:rPr>
              <a:t> </a:t>
            </a:r>
            <a:r>
              <a:rPr sz="2400" spc="-20" dirty="0">
                <a:latin typeface="+mn-lt"/>
                <a:cs typeface="Arial"/>
              </a:rPr>
              <a:t>smaller.</a:t>
            </a:r>
            <a:endParaRPr sz="2400" dirty="0">
              <a:latin typeface="+mn-lt"/>
              <a:cs typeface="Arial"/>
            </a:endParaRPr>
          </a:p>
        </p:txBody>
      </p:sp>
      <p:sp>
        <p:nvSpPr>
          <p:cNvPr id="14" name="object 14"/>
          <p:cNvSpPr/>
          <p:nvPr/>
        </p:nvSpPr>
        <p:spPr>
          <a:xfrm>
            <a:off x="4558401" y="3184083"/>
            <a:ext cx="517525" cy="2350135"/>
          </a:xfrm>
          <a:custGeom>
            <a:avLst/>
            <a:gdLst/>
            <a:ahLst/>
            <a:cxnLst/>
            <a:rect l="l" t="t" r="r" b="b"/>
            <a:pathLst>
              <a:path w="517525" h="2350135">
                <a:moveTo>
                  <a:pt x="0" y="0"/>
                </a:moveTo>
                <a:lnTo>
                  <a:pt x="517199" y="0"/>
                </a:lnTo>
                <a:lnTo>
                  <a:pt x="517199" y="2349899"/>
                </a:lnTo>
                <a:lnTo>
                  <a:pt x="0" y="2349899"/>
                </a:lnTo>
                <a:lnTo>
                  <a:pt x="0" y="0"/>
                </a:lnTo>
                <a:close/>
              </a:path>
            </a:pathLst>
          </a:custGeom>
          <a:solidFill>
            <a:srgbClr val="F4C10D">
              <a:alpha val="20379"/>
            </a:srgbClr>
          </a:solidFill>
        </p:spPr>
        <p:txBody>
          <a:bodyPr wrap="square" lIns="0" tIns="0" rIns="0" bIns="0" rtlCol="0"/>
          <a:lstStyle/>
          <a:p>
            <a:endParaRPr/>
          </a:p>
        </p:txBody>
      </p:sp>
      <p:sp>
        <p:nvSpPr>
          <p:cNvPr id="6" name="Slide Number Placeholder 3">
            <a:extLst>
              <a:ext uri="{FF2B5EF4-FFF2-40B4-BE49-F238E27FC236}">
                <a16:creationId xmlns:a16="http://schemas.microsoft.com/office/drawing/2014/main" id="{F0FC66D2-5B39-0744-AAA3-EBF6CCA67630}"/>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31</a:t>
            </a:fld>
            <a:endParaRPr lang="de-DE" sz="1200"/>
          </a:p>
        </p:txBody>
      </p:sp>
    </p:spTree>
    <p:extLst>
      <p:ext uri="{BB962C8B-B14F-4D97-AF65-F5344CB8AC3E}">
        <p14:creationId xmlns:p14="http://schemas.microsoft.com/office/powerpoint/2010/main" val="1064070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726" y="260648"/>
            <a:ext cx="2218690" cy="452120"/>
          </a:xfrm>
          <a:prstGeom prst="rect">
            <a:avLst/>
          </a:prstGeom>
        </p:spPr>
        <p:txBody>
          <a:bodyPr vert="horz" wrap="square" lIns="0" tIns="12700" rIns="0" bIns="0" rtlCol="0">
            <a:spAutoFit/>
          </a:bodyPr>
          <a:lstStyle/>
          <a:p>
            <a:pPr marL="12700">
              <a:spcBef>
                <a:spcPts val="100"/>
              </a:spcBef>
            </a:pPr>
            <a:r>
              <a:rPr sz="2800" dirty="0">
                <a:latin typeface="Arial"/>
                <a:cs typeface="Arial"/>
              </a:rPr>
              <a:t>Maps</a:t>
            </a:r>
            <a:r>
              <a:rPr sz="2800" spc="-95" dirty="0">
                <a:latin typeface="Arial"/>
                <a:cs typeface="Arial"/>
              </a:rPr>
              <a:t> </a:t>
            </a:r>
            <a:r>
              <a:rPr sz="2800" spc="-5" dirty="0">
                <a:latin typeface="Arial"/>
                <a:cs typeface="Arial"/>
              </a:rPr>
              <a:t>Dataset</a:t>
            </a:r>
            <a:endParaRPr sz="2800" dirty="0">
              <a:latin typeface="Arial"/>
              <a:cs typeface="Arial"/>
            </a:endParaRPr>
          </a:p>
        </p:txBody>
      </p:sp>
      <p:sp>
        <p:nvSpPr>
          <p:cNvPr id="3" name="object 3"/>
          <p:cNvSpPr txBox="1"/>
          <p:nvPr/>
        </p:nvSpPr>
        <p:spPr>
          <a:xfrm>
            <a:off x="403723" y="1589381"/>
            <a:ext cx="4643755" cy="391160"/>
          </a:xfrm>
          <a:prstGeom prst="rect">
            <a:avLst/>
          </a:prstGeom>
        </p:spPr>
        <p:txBody>
          <a:bodyPr vert="horz" wrap="square" lIns="0" tIns="12700" rIns="0" bIns="0" rtlCol="0">
            <a:spAutoFit/>
          </a:bodyPr>
          <a:lstStyle/>
          <a:p>
            <a:pPr marL="12700">
              <a:spcBef>
                <a:spcPts val="100"/>
              </a:spcBef>
            </a:pPr>
            <a:r>
              <a:rPr sz="2400" spc="-5" dirty="0">
                <a:latin typeface="+mn-lt"/>
                <a:cs typeface="Arial"/>
              </a:rPr>
              <a:t>Quarternary </a:t>
            </a:r>
            <a:r>
              <a:rPr sz="2400" dirty="0">
                <a:latin typeface="+mn-lt"/>
                <a:cs typeface="Arial"/>
              </a:rPr>
              <a:t>search </a:t>
            </a:r>
            <a:r>
              <a:rPr sz="2400" spc="-5" dirty="0">
                <a:latin typeface="+mn-lt"/>
                <a:cs typeface="Arial"/>
              </a:rPr>
              <a:t>does not</a:t>
            </a:r>
            <a:r>
              <a:rPr sz="2400" spc="-95" dirty="0">
                <a:latin typeface="+mn-lt"/>
                <a:cs typeface="Arial"/>
              </a:rPr>
              <a:t> </a:t>
            </a:r>
            <a:r>
              <a:rPr sz="2400" spc="-5" dirty="0">
                <a:latin typeface="+mn-lt"/>
                <a:cs typeface="Arial"/>
              </a:rPr>
              <a:t>help.</a:t>
            </a:r>
            <a:endParaRPr sz="2400" dirty="0">
              <a:latin typeface="+mn-lt"/>
              <a:cs typeface="Arial"/>
            </a:endParaRPr>
          </a:p>
        </p:txBody>
      </p:sp>
      <p:sp>
        <p:nvSpPr>
          <p:cNvPr id="4" name="object 4"/>
          <p:cNvSpPr/>
          <p:nvPr/>
        </p:nvSpPr>
        <p:spPr>
          <a:xfrm>
            <a:off x="1032499" y="2748063"/>
            <a:ext cx="7036866" cy="321249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3279350" y="4283107"/>
            <a:ext cx="2232025" cy="180340"/>
          </a:xfrm>
          <a:custGeom>
            <a:avLst/>
            <a:gdLst/>
            <a:ahLst/>
            <a:cxnLst/>
            <a:rect l="l" t="t" r="r" b="b"/>
            <a:pathLst>
              <a:path w="2232025" h="180339">
                <a:moveTo>
                  <a:pt x="0" y="0"/>
                </a:moveTo>
                <a:lnTo>
                  <a:pt x="2231699" y="0"/>
                </a:lnTo>
                <a:lnTo>
                  <a:pt x="2231699" y="179999"/>
                </a:lnTo>
                <a:lnTo>
                  <a:pt x="0" y="179999"/>
                </a:lnTo>
                <a:lnTo>
                  <a:pt x="0" y="0"/>
                </a:lnTo>
                <a:close/>
              </a:path>
            </a:pathLst>
          </a:custGeom>
          <a:solidFill>
            <a:srgbClr val="F4C10D">
              <a:alpha val="20379"/>
            </a:srgbClr>
          </a:solidFill>
        </p:spPr>
        <p:txBody>
          <a:bodyPr wrap="square" lIns="0" tIns="0" rIns="0" bIns="0" rtlCol="0"/>
          <a:lstStyle/>
          <a:p>
            <a:endParaRPr/>
          </a:p>
        </p:txBody>
      </p:sp>
      <p:sp>
        <p:nvSpPr>
          <p:cNvPr id="15" name="object 15"/>
          <p:cNvSpPr/>
          <p:nvPr/>
        </p:nvSpPr>
        <p:spPr>
          <a:xfrm>
            <a:off x="3279350" y="4650500"/>
            <a:ext cx="2232025" cy="180340"/>
          </a:xfrm>
          <a:custGeom>
            <a:avLst/>
            <a:gdLst/>
            <a:ahLst/>
            <a:cxnLst/>
            <a:rect l="l" t="t" r="r" b="b"/>
            <a:pathLst>
              <a:path w="2232025" h="180339">
                <a:moveTo>
                  <a:pt x="0" y="0"/>
                </a:moveTo>
                <a:lnTo>
                  <a:pt x="2231699" y="0"/>
                </a:lnTo>
                <a:lnTo>
                  <a:pt x="2231699" y="179999"/>
                </a:lnTo>
                <a:lnTo>
                  <a:pt x="0" y="179999"/>
                </a:lnTo>
                <a:lnTo>
                  <a:pt x="0" y="0"/>
                </a:lnTo>
                <a:close/>
              </a:path>
            </a:pathLst>
          </a:custGeom>
          <a:solidFill>
            <a:srgbClr val="F4C10D">
              <a:alpha val="20379"/>
            </a:srgbClr>
          </a:solidFill>
        </p:spPr>
        <p:txBody>
          <a:bodyPr wrap="square" lIns="0" tIns="0" rIns="0" bIns="0" rtlCol="0"/>
          <a:lstStyle/>
          <a:p>
            <a:endParaRPr/>
          </a:p>
        </p:txBody>
      </p:sp>
      <p:sp>
        <p:nvSpPr>
          <p:cNvPr id="16" name="object 16"/>
          <p:cNvSpPr/>
          <p:nvPr/>
        </p:nvSpPr>
        <p:spPr>
          <a:xfrm>
            <a:off x="3287515" y="5023336"/>
            <a:ext cx="2232025" cy="180340"/>
          </a:xfrm>
          <a:custGeom>
            <a:avLst/>
            <a:gdLst/>
            <a:ahLst/>
            <a:cxnLst/>
            <a:rect l="l" t="t" r="r" b="b"/>
            <a:pathLst>
              <a:path w="2232025" h="180339">
                <a:moveTo>
                  <a:pt x="0" y="0"/>
                </a:moveTo>
                <a:lnTo>
                  <a:pt x="2231699" y="0"/>
                </a:lnTo>
                <a:lnTo>
                  <a:pt x="2231699" y="179999"/>
                </a:lnTo>
                <a:lnTo>
                  <a:pt x="0" y="179999"/>
                </a:lnTo>
                <a:lnTo>
                  <a:pt x="0" y="0"/>
                </a:lnTo>
                <a:close/>
              </a:path>
            </a:pathLst>
          </a:custGeom>
          <a:solidFill>
            <a:srgbClr val="F4C10D">
              <a:alpha val="20379"/>
            </a:srgbClr>
          </a:solidFill>
        </p:spPr>
        <p:txBody>
          <a:bodyPr wrap="square" lIns="0" tIns="0" rIns="0" bIns="0" rtlCol="0"/>
          <a:lstStyle/>
          <a:p>
            <a:endParaRPr/>
          </a:p>
        </p:txBody>
      </p:sp>
      <p:sp>
        <p:nvSpPr>
          <p:cNvPr id="17" name="object 17"/>
          <p:cNvSpPr/>
          <p:nvPr/>
        </p:nvSpPr>
        <p:spPr>
          <a:xfrm>
            <a:off x="3290236" y="5382564"/>
            <a:ext cx="2232025" cy="180340"/>
          </a:xfrm>
          <a:custGeom>
            <a:avLst/>
            <a:gdLst/>
            <a:ahLst/>
            <a:cxnLst/>
            <a:rect l="l" t="t" r="r" b="b"/>
            <a:pathLst>
              <a:path w="2232025" h="180339">
                <a:moveTo>
                  <a:pt x="0" y="0"/>
                </a:moveTo>
                <a:lnTo>
                  <a:pt x="2231699" y="0"/>
                </a:lnTo>
                <a:lnTo>
                  <a:pt x="2231699" y="179999"/>
                </a:lnTo>
                <a:lnTo>
                  <a:pt x="0" y="179999"/>
                </a:lnTo>
                <a:lnTo>
                  <a:pt x="0" y="0"/>
                </a:lnTo>
                <a:close/>
              </a:path>
            </a:pathLst>
          </a:custGeom>
          <a:solidFill>
            <a:srgbClr val="F4C10D">
              <a:alpha val="20379"/>
            </a:srgbClr>
          </a:solidFill>
        </p:spPr>
        <p:txBody>
          <a:bodyPr wrap="square" lIns="0" tIns="0" rIns="0" bIns="0" rtlCol="0"/>
          <a:lstStyle/>
          <a:p>
            <a:endParaRPr/>
          </a:p>
        </p:txBody>
      </p:sp>
      <p:sp>
        <p:nvSpPr>
          <p:cNvPr id="18" name="object 18"/>
          <p:cNvSpPr/>
          <p:nvPr/>
        </p:nvSpPr>
        <p:spPr>
          <a:xfrm>
            <a:off x="3279350" y="5763564"/>
            <a:ext cx="2232025" cy="180340"/>
          </a:xfrm>
          <a:custGeom>
            <a:avLst/>
            <a:gdLst/>
            <a:ahLst/>
            <a:cxnLst/>
            <a:rect l="l" t="t" r="r" b="b"/>
            <a:pathLst>
              <a:path w="2232025" h="180339">
                <a:moveTo>
                  <a:pt x="0" y="0"/>
                </a:moveTo>
                <a:lnTo>
                  <a:pt x="2231699" y="0"/>
                </a:lnTo>
                <a:lnTo>
                  <a:pt x="2231699" y="179999"/>
                </a:lnTo>
                <a:lnTo>
                  <a:pt x="0" y="179999"/>
                </a:lnTo>
                <a:lnTo>
                  <a:pt x="0" y="0"/>
                </a:lnTo>
                <a:close/>
              </a:path>
            </a:pathLst>
          </a:custGeom>
          <a:solidFill>
            <a:srgbClr val="F4C10D">
              <a:alpha val="20379"/>
            </a:srgbClr>
          </a:solidFill>
        </p:spPr>
        <p:txBody>
          <a:bodyPr wrap="square" lIns="0" tIns="0" rIns="0" bIns="0" rtlCol="0"/>
          <a:lstStyle/>
          <a:p>
            <a:endParaRPr/>
          </a:p>
        </p:txBody>
      </p:sp>
      <p:sp>
        <p:nvSpPr>
          <p:cNvPr id="10" name="Slide Number Placeholder 3">
            <a:extLst>
              <a:ext uri="{FF2B5EF4-FFF2-40B4-BE49-F238E27FC236}">
                <a16:creationId xmlns:a16="http://schemas.microsoft.com/office/drawing/2014/main" id="{459D1D3F-2859-8545-9FE3-EF534A3F0077}"/>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32</a:t>
            </a:fld>
            <a:endParaRPr lang="de-DE" sz="1200"/>
          </a:p>
        </p:txBody>
      </p:sp>
    </p:spTree>
    <p:extLst>
      <p:ext uri="{BB962C8B-B14F-4D97-AF65-F5344CB8AC3E}">
        <p14:creationId xmlns:p14="http://schemas.microsoft.com/office/powerpoint/2010/main" val="1657497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725" y="260648"/>
            <a:ext cx="3028315" cy="452120"/>
          </a:xfrm>
          <a:prstGeom prst="rect">
            <a:avLst/>
          </a:prstGeom>
        </p:spPr>
        <p:txBody>
          <a:bodyPr vert="horz" wrap="square" lIns="0" tIns="12700" rIns="0" bIns="0" rtlCol="0">
            <a:spAutoFit/>
          </a:bodyPr>
          <a:lstStyle/>
          <a:p>
            <a:pPr marL="12700">
              <a:spcBef>
                <a:spcPts val="100"/>
              </a:spcBef>
            </a:pPr>
            <a:r>
              <a:rPr sz="2800" spc="-5" dirty="0">
                <a:latin typeface="+mj-lt"/>
                <a:cs typeface="Arial"/>
              </a:rPr>
              <a:t>Lognormal</a:t>
            </a:r>
            <a:r>
              <a:rPr sz="2800" spc="-85" dirty="0">
                <a:latin typeface="+mj-lt"/>
                <a:cs typeface="Arial"/>
              </a:rPr>
              <a:t> </a:t>
            </a:r>
            <a:r>
              <a:rPr sz="2800" spc="-5" dirty="0">
                <a:latin typeface="+mj-lt"/>
                <a:cs typeface="Arial"/>
              </a:rPr>
              <a:t>Dataset</a:t>
            </a:r>
            <a:endParaRPr sz="2800" dirty="0">
              <a:latin typeface="+mj-lt"/>
              <a:cs typeface="Arial"/>
            </a:endParaRPr>
          </a:p>
        </p:txBody>
      </p:sp>
      <p:sp>
        <p:nvSpPr>
          <p:cNvPr id="3" name="object 3"/>
          <p:cNvSpPr txBox="1"/>
          <p:nvPr/>
        </p:nvSpPr>
        <p:spPr>
          <a:xfrm>
            <a:off x="384725" y="1346881"/>
            <a:ext cx="7736840" cy="1027430"/>
          </a:xfrm>
          <a:prstGeom prst="rect">
            <a:avLst/>
          </a:prstGeom>
        </p:spPr>
        <p:txBody>
          <a:bodyPr vert="horz" wrap="square" lIns="0" tIns="24765" rIns="0" bIns="0" rtlCol="0">
            <a:spAutoFit/>
          </a:bodyPr>
          <a:lstStyle/>
          <a:p>
            <a:pPr marL="12700" marR="5080" algn="just">
              <a:lnSpc>
                <a:spcPts val="2630"/>
              </a:lnSpc>
              <a:spcBef>
                <a:spcPts val="195"/>
              </a:spcBef>
            </a:pPr>
            <a:r>
              <a:rPr sz="2200" spc="-5" dirty="0">
                <a:latin typeface="+mn-lt"/>
                <a:cs typeface="Arial"/>
              </a:rPr>
              <a:t>Synthetic dataset of 190M unique </a:t>
            </a:r>
            <a:r>
              <a:rPr sz="2200" dirty="0">
                <a:latin typeface="+mn-lt"/>
                <a:cs typeface="Arial"/>
              </a:rPr>
              <a:t>values </a:t>
            </a:r>
            <a:r>
              <a:rPr sz="2200" spc="-5" dirty="0">
                <a:latin typeface="+mn-lt"/>
                <a:cs typeface="Arial"/>
              </a:rPr>
              <a:t>to test how the index  works on heavy-tail distributions. Highly </a:t>
            </a:r>
            <a:r>
              <a:rPr sz="2200" spc="-20" dirty="0">
                <a:latin typeface="+mn-lt"/>
                <a:cs typeface="Arial"/>
              </a:rPr>
              <a:t>non-linear, </a:t>
            </a:r>
            <a:r>
              <a:rPr sz="2200" dirty="0">
                <a:latin typeface="+mn-lt"/>
                <a:cs typeface="Arial"/>
              </a:rPr>
              <a:t>making </a:t>
            </a:r>
            <a:r>
              <a:rPr sz="2200" spc="-5" dirty="0">
                <a:latin typeface="+mn-lt"/>
                <a:cs typeface="Arial"/>
              </a:rPr>
              <a:t>the  distribution </a:t>
            </a:r>
            <a:r>
              <a:rPr sz="2200" dirty="0">
                <a:latin typeface="+mn-lt"/>
                <a:cs typeface="Arial"/>
              </a:rPr>
              <a:t>more </a:t>
            </a:r>
            <a:r>
              <a:rPr sz="2200" spc="-10" dirty="0">
                <a:latin typeface="+mn-lt"/>
                <a:cs typeface="Arial"/>
              </a:rPr>
              <a:t>difficult </a:t>
            </a:r>
            <a:r>
              <a:rPr sz="2200" spc="-5" dirty="0">
                <a:latin typeface="+mn-lt"/>
                <a:cs typeface="Arial"/>
              </a:rPr>
              <a:t>to</a:t>
            </a:r>
            <a:r>
              <a:rPr sz="2200" spc="-25" dirty="0">
                <a:latin typeface="+mn-lt"/>
                <a:cs typeface="Arial"/>
              </a:rPr>
              <a:t> </a:t>
            </a:r>
            <a:r>
              <a:rPr sz="2200" spc="-5" dirty="0">
                <a:latin typeface="+mn-lt"/>
                <a:cs typeface="Arial"/>
              </a:rPr>
              <a:t>learn.</a:t>
            </a:r>
            <a:endParaRPr sz="2200" dirty="0">
              <a:latin typeface="+mn-lt"/>
              <a:cs typeface="Arial"/>
            </a:endParaRPr>
          </a:p>
        </p:txBody>
      </p:sp>
      <p:sp>
        <p:nvSpPr>
          <p:cNvPr id="4" name="object 4"/>
          <p:cNvSpPr/>
          <p:nvPr/>
        </p:nvSpPr>
        <p:spPr>
          <a:xfrm>
            <a:off x="1271487" y="3008425"/>
            <a:ext cx="6574228" cy="2992324"/>
          </a:xfrm>
          <a:prstGeom prst="rect">
            <a:avLst/>
          </a:prstGeom>
          <a:blipFill>
            <a:blip r:embed="rId2" cstate="print"/>
            <a:stretch>
              <a:fillRect/>
            </a:stretch>
          </a:blipFill>
        </p:spPr>
        <p:txBody>
          <a:bodyPr wrap="square" lIns="0" tIns="0" rIns="0" bIns="0" rtlCol="0"/>
          <a:lstStyle/>
          <a:p>
            <a:endParaRPr/>
          </a:p>
        </p:txBody>
      </p:sp>
      <p:sp>
        <p:nvSpPr>
          <p:cNvPr id="5" name="Slide Number Placeholder 3">
            <a:extLst>
              <a:ext uri="{FF2B5EF4-FFF2-40B4-BE49-F238E27FC236}">
                <a16:creationId xmlns:a16="http://schemas.microsoft.com/office/drawing/2014/main" id="{97490EF0-BC38-CD47-A4FA-76E55C9050AD}"/>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33</a:t>
            </a:fld>
            <a:endParaRPr lang="de-DE" sz="1200"/>
          </a:p>
        </p:txBody>
      </p:sp>
    </p:spTree>
    <p:extLst>
      <p:ext uri="{BB962C8B-B14F-4D97-AF65-F5344CB8AC3E}">
        <p14:creationId xmlns:p14="http://schemas.microsoft.com/office/powerpoint/2010/main" val="2468933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725" y="260648"/>
            <a:ext cx="3028315" cy="452120"/>
          </a:xfrm>
          <a:prstGeom prst="rect">
            <a:avLst/>
          </a:prstGeom>
        </p:spPr>
        <p:txBody>
          <a:bodyPr vert="horz" wrap="square" lIns="0" tIns="12700" rIns="0" bIns="0" rtlCol="0">
            <a:spAutoFit/>
          </a:bodyPr>
          <a:lstStyle/>
          <a:p>
            <a:pPr marL="12700">
              <a:spcBef>
                <a:spcPts val="100"/>
              </a:spcBef>
            </a:pPr>
            <a:r>
              <a:rPr sz="2800" spc="-5" dirty="0">
                <a:latin typeface="Arial"/>
                <a:cs typeface="Arial"/>
              </a:rPr>
              <a:t>Lognormal</a:t>
            </a:r>
            <a:r>
              <a:rPr sz="2800" spc="-85" dirty="0">
                <a:latin typeface="Arial"/>
                <a:cs typeface="Arial"/>
              </a:rPr>
              <a:t> </a:t>
            </a:r>
            <a:r>
              <a:rPr sz="2800" spc="-5" dirty="0">
                <a:latin typeface="Arial"/>
                <a:cs typeface="Arial"/>
              </a:rPr>
              <a:t>Dataset</a:t>
            </a:r>
            <a:endParaRPr sz="2800">
              <a:latin typeface="Arial"/>
              <a:cs typeface="Arial"/>
            </a:endParaRPr>
          </a:p>
        </p:txBody>
      </p:sp>
      <p:sp>
        <p:nvSpPr>
          <p:cNvPr id="3" name="object 3"/>
          <p:cNvSpPr/>
          <p:nvPr/>
        </p:nvSpPr>
        <p:spPr>
          <a:xfrm>
            <a:off x="971600" y="2198393"/>
            <a:ext cx="6574228" cy="2992324"/>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384725" y="1340768"/>
            <a:ext cx="6894830" cy="391160"/>
          </a:xfrm>
          <a:prstGeom prst="rect">
            <a:avLst/>
          </a:prstGeom>
        </p:spPr>
        <p:txBody>
          <a:bodyPr vert="horz" wrap="square" lIns="0" tIns="12700" rIns="0" bIns="0" rtlCol="0">
            <a:spAutoFit/>
          </a:bodyPr>
          <a:lstStyle/>
          <a:p>
            <a:pPr marL="12700">
              <a:spcBef>
                <a:spcPts val="100"/>
              </a:spcBef>
            </a:pPr>
            <a:r>
              <a:rPr sz="2400" spc="-5" dirty="0">
                <a:latin typeface="Arial"/>
                <a:cs typeface="Arial"/>
              </a:rPr>
              <a:t>The error is high, which influences the </a:t>
            </a:r>
            <a:r>
              <a:rPr sz="2400" dirty="0">
                <a:latin typeface="Arial"/>
                <a:cs typeface="Arial"/>
              </a:rPr>
              <a:t>search</a:t>
            </a:r>
            <a:r>
              <a:rPr sz="2400" spc="-80" dirty="0">
                <a:latin typeface="Arial"/>
                <a:cs typeface="Arial"/>
              </a:rPr>
              <a:t> </a:t>
            </a:r>
            <a:r>
              <a:rPr sz="2400" spc="-5" dirty="0">
                <a:latin typeface="Arial"/>
                <a:cs typeface="Arial"/>
              </a:rPr>
              <a:t>time.</a:t>
            </a:r>
            <a:endParaRPr sz="2400" dirty="0">
              <a:latin typeface="Arial"/>
              <a:cs typeface="Arial"/>
            </a:endParaRPr>
          </a:p>
        </p:txBody>
      </p:sp>
      <p:sp>
        <p:nvSpPr>
          <p:cNvPr id="14" name="object 14"/>
          <p:cNvSpPr/>
          <p:nvPr/>
        </p:nvSpPr>
        <p:spPr>
          <a:xfrm>
            <a:off x="6653109" y="3485242"/>
            <a:ext cx="871219" cy="1311910"/>
          </a:xfrm>
          <a:custGeom>
            <a:avLst/>
            <a:gdLst/>
            <a:ahLst/>
            <a:cxnLst/>
            <a:rect l="l" t="t" r="r" b="b"/>
            <a:pathLst>
              <a:path w="871220" h="1311910">
                <a:moveTo>
                  <a:pt x="0" y="0"/>
                </a:moveTo>
                <a:lnTo>
                  <a:pt x="870899" y="0"/>
                </a:lnTo>
                <a:lnTo>
                  <a:pt x="870899" y="1311899"/>
                </a:lnTo>
                <a:lnTo>
                  <a:pt x="0" y="1311899"/>
                </a:lnTo>
                <a:lnTo>
                  <a:pt x="0" y="0"/>
                </a:lnTo>
                <a:close/>
              </a:path>
            </a:pathLst>
          </a:custGeom>
          <a:solidFill>
            <a:srgbClr val="F4C10D">
              <a:alpha val="20379"/>
            </a:srgbClr>
          </a:solidFill>
        </p:spPr>
        <p:txBody>
          <a:bodyPr wrap="square" lIns="0" tIns="0" rIns="0" bIns="0" rtlCol="0"/>
          <a:lstStyle/>
          <a:p>
            <a:endParaRPr/>
          </a:p>
        </p:txBody>
      </p:sp>
      <p:sp>
        <p:nvSpPr>
          <p:cNvPr id="6" name="Slide Number Placeholder 3">
            <a:extLst>
              <a:ext uri="{FF2B5EF4-FFF2-40B4-BE49-F238E27FC236}">
                <a16:creationId xmlns:a16="http://schemas.microsoft.com/office/drawing/2014/main" id="{B34CB40A-CA84-074B-A321-B152B116D9FC}"/>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34</a:t>
            </a:fld>
            <a:endParaRPr lang="de-DE" sz="1200"/>
          </a:p>
        </p:txBody>
      </p:sp>
    </p:spTree>
    <p:extLst>
      <p:ext uri="{BB962C8B-B14F-4D97-AF65-F5344CB8AC3E}">
        <p14:creationId xmlns:p14="http://schemas.microsoft.com/office/powerpoint/2010/main" val="739630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224" y="194842"/>
            <a:ext cx="5366911"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Important</a:t>
            </a:r>
            <a:r>
              <a:rPr spc="-95" dirty="0"/>
              <a:t> </a:t>
            </a:r>
            <a:r>
              <a:rPr spc="-5" dirty="0"/>
              <a:t>Observations</a:t>
            </a:r>
          </a:p>
        </p:txBody>
      </p:sp>
      <p:sp>
        <p:nvSpPr>
          <p:cNvPr id="3" name="object 3"/>
          <p:cNvSpPr txBox="1"/>
          <p:nvPr/>
        </p:nvSpPr>
        <p:spPr>
          <a:xfrm>
            <a:off x="455295" y="1340768"/>
            <a:ext cx="8233409" cy="3721660"/>
          </a:xfrm>
          <a:prstGeom prst="rect">
            <a:avLst/>
          </a:prstGeom>
        </p:spPr>
        <p:txBody>
          <a:bodyPr vert="horz" wrap="square" lIns="0" tIns="12700" rIns="0" bIns="0" rtlCol="0">
            <a:spAutoFit/>
          </a:bodyPr>
          <a:lstStyle/>
          <a:p>
            <a:pPr marL="355600" indent="-342900">
              <a:lnSpc>
                <a:spcPts val="2865"/>
              </a:lnSpc>
              <a:spcBef>
                <a:spcPts val="100"/>
              </a:spcBef>
              <a:buFont typeface="Arial" panose="020B0604020202020204" pitchFamily="34" charset="0"/>
              <a:buChar char="•"/>
              <a:tabLst>
                <a:tab pos="424815" algn="l"/>
                <a:tab pos="425450" algn="l"/>
              </a:tabLst>
            </a:pPr>
            <a:r>
              <a:rPr sz="2400" spc="-5" dirty="0">
                <a:latin typeface="+mn-lt"/>
                <a:cs typeface="Arial"/>
              </a:rPr>
              <a:t>3× faster and being up to an order-of-magnitude</a:t>
            </a:r>
            <a:r>
              <a:rPr sz="2400" spc="-45" dirty="0">
                <a:latin typeface="+mn-lt"/>
                <a:cs typeface="Arial"/>
              </a:rPr>
              <a:t> </a:t>
            </a:r>
            <a:r>
              <a:rPr sz="2400" spc="-20" dirty="0">
                <a:latin typeface="+mn-lt"/>
                <a:cs typeface="Arial"/>
              </a:rPr>
              <a:t>smaller.</a:t>
            </a:r>
            <a:endParaRPr sz="2400" dirty="0">
              <a:latin typeface="+mn-lt"/>
              <a:cs typeface="Arial"/>
            </a:endParaRPr>
          </a:p>
          <a:p>
            <a:pPr marL="355600" indent="-342900">
              <a:lnSpc>
                <a:spcPts val="2850"/>
              </a:lnSpc>
              <a:buFont typeface="Arial" panose="020B0604020202020204" pitchFamily="34" charset="0"/>
              <a:buChar char="•"/>
              <a:tabLst>
                <a:tab pos="424815" algn="l"/>
                <a:tab pos="425450" algn="l"/>
              </a:tabLst>
            </a:pPr>
            <a:r>
              <a:rPr sz="2400" spc="-5" dirty="0">
                <a:latin typeface="+mn-lt"/>
                <a:cs typeface="Arial"/>
              </a:rPr>
              <a:t>Quarternary </a:t>
            </a:r>
            <a:r>
              <a:rPr sz="2400" dirty="0">
                <a:latin typeface="+mn-lt"/>
                <a:cs typeface="Arial"/>
              </a:rPr>
              <a:t>search </a:t>
            </a:r>
            <a:r>
              <a:rPr sz="2400" spc="-5" dirty="0">
                <a:latin typeface="+mn-lt"/>
                <a:cs typeface="Arial"/>
              </a:rPr>
              <a:t>only helps for </a:t>
            </a:r>
            <a:r>
              <a:rPr sz="2400" dirty="0">
                <a:latin typeface="+mn-lt"/>
                <a:cs typeface="Arial"/>
              </a:rPr>
              <a:t>some</a:t>
            </a:r>
            <a:r>
              <a:rPr sz="2400" spc="-45" dirty="0">
                <a:latin typeface="+mn-lt"/>
                <a:cs typeface="Arial"/>
              </a:rPr>
              <a:t> </a:t>
            </a:r>
            <a:r>
              <a:rPr sz="2400" spc="-5" dirty="0">
                <a:latin typeface="+mn-lt"/>
                <a:cs typeface="Arial"/>
              </a:rPr>
              <a:t>datasets.</a:t>
            </a:r>
            <a:endParaRPr sz="2400" dirty="0">
              <a:latin typeface="+mn-lt"/>
              <a:cs typeface="Arial"/>
            </a:endParaRPr>
          </a:p>
          <a:p>
            <a:pPr marL="355600" marR="5080" indent="-342900">
              <a:lnSpc>
                <a:spcPts val="2850"/>
              </a:lnSpc>
              <a:spcBef>
                <a:spcPts val="105"/>
              </a:spcBef>
              <a:buFont typeface="Arial" panose="020B0604020202020204" pitchFamily="34" charset="0"/>
              <a:buChar char="•"/>
              <a:tabLst>
                <a:tab pos="424815" algn="l"/>
                <a:tab pos="425450" algn="l"/>
              </a:tabLst>
            </a:pPr>
            <a:r>
              <a:rPr sz="2400" spc="-5" dirty="0">
                <a:latin typeface="+mn-lt"/>
                <a:cs typeface="Arial"/>
              </a:rPr>
              <a:t>The </a:t>
            </a:r>
            <a:r>
              <a:rPr sz="2400" dirty="0">
                <a:latin typeface="+mn-lt"/>
                <a:cs typeface="Arial"/>
              </a:rPr>
              <a:t>model </a:t>
            </a:r>
            <a:r>
              <a:rPr sz="2400" spc="-5" dirty="0">
                <a:latin typeface="+mn-lt"/>
                <a:cs typeface="Arial"/>
              </a:rPr>
              <a:t>accuracy </a:t>
            </a:r>
            <a:r>
              <a:rPr sz="2400" dirty="0">
                <a:latin typeface="+mn-lt"/>
                <a:cs typeface="Arial"/>
              </a:rPr>
              <a:t>varies </a:t>
            </a:r>
            <a:r>
              <a:rPr sz="2400" spc="-30" dirty="0">
                <a:latin typeface="+mn-lt"/>
                <a:cs typeface="Arial"/>
              </a:rPr>
              <a:t>widely. </a:t>
            </a:r>
            <a:r>
              <a:rPr sz="2400" dirty="0">
                <a:latin typeface="+mn-lt"/>
                <a:cs typeface="Arial"/>
              </a:rPr>
              <a:t>Most </a:t>
            </a:r>
            <a:r>
              <a:rPr sz="2400" spc="-5" dirty="0">
                <a:latin typeface="+mn-lt"/>
                <a:cs typeface="Arial"/>
              </a:rPr>
              <a:t>noticeable for the  </a:t>
            </a:r>
            <a:r>
              <a:rPr sz="2400" dirty="0">
                <a:latin typeface="+mn-lt"/>
                <a:cs typeface="Arial"/>
              </a:rPr>
              <a:t>synthetic </a:t>
            </a:r>
            <a:r>
              <a:rPr sz="2400" spc="-5" dirty="0">
                <a:latin typeface="+mn-lt"/>
                <a:cs typeface="Arial"/>
              </a:rPr>
              <a:t>dataset and the weblog data the error is </a:t>
            </a:r>
            <a:r>
              <a:rPr sz="2400" dirty="0">
                <a:latin typeface="+mn-lt"/>
                <a:cs typeface="Arial"/>
              </a:rPr>
              <a:t>much  </a:t>
            </a:r>
            <a:r>
              <a:rPr sz="2400" spc="-25" dirty="0">
                <a:latin typeface="+mn-lt"/>
                <a:cs typeface="Arial"/>
              </a:rPr>
              <a:t>higher.</a:t>
            </a:r>
            <a:endParaRPr sz="2400" dirty="0">
              <a:latin typeface="+mn-lt"/>
              <a:cs typeface="Arial"/>
            </a:endParaRPr>
          </a:p>
          <a:p>
            <a:pPr marL="355600" marR="320040" indent="-342900">
              <a:lnSpc>
                <a:spcPts val="2850"/>
              </a:lnSpc>
              <a:buFont typeface="Arial" panose="020B0604020202020204" pitchFamily="34" charset="0"/>
              <a:buChar char="•"/>
              <a:tabLst>
                <a:tab pos="424815" algn="l"/>
                <a:tab pos="425450" algn="l"/>
              </a:tabLst>
            </a:pPr>
            <a:r>
              <a:rPr sz="2400" spc="-5" dirty="0">
                <a:latin typeface="+mn-lt"/>
                <a:cs typeface="Arial"/>
              </a:rPr>
              <a:t>Second </a:t>
            </a:r>
            <a:r>
              <a:rPr sz="2400" dirty="0">
                <a:latin typeface="+mn-lt"/>
                <a:cs typeface="Arial"/>
              </a:rPr>
              <a:t>stage size </a:t>
            </a:r>
            <a:r>
              <a:rPr sz="2400" spc="-5" dirty="0">
                <a:latin typeface="+mn-lt"/>
                <a:cs typeface="Arial"/>
              </a:rPr>
              <a:t>has </a:t>
            </a:r>
            <a:r>
              <a:rPr sz="2400" dirty="0">
                <a:latin typeface="+mn-lt"/>
                <a:cs typeface="Arial"/>
              </a:rPr>
              <a:t>a significant </a:t>
            </a:r>
            <a:r>
              <a:rPr sz="2400" spc="-5" dirty="0">
                <a:latin typeface="+mn-lt"/>
                <a:cs typeface="Arial"/>
              </a:rPr>
              <a:t>impact on the</a:t>
            </a:r>
            <a:r>
              <a:rPr sz="2400" spc="-110" dirty="0">
                <a:latin typeface="+mn-lt"/>
                <a:cs typeface="Arial"/>
              </a:rPr>
              <a:t> </a:t>
            </a:r>
            <a:r>
              <a:rPr sz="2400" spc="-5" dirty="0">
                <a:latin typeface="+mn-lt"/>
                <a:cs typeface="Arial"/>
              </a:rPr>
              <a:t>index  </a:t>
            </a:r>
            <a:r>
              <a:rPr sz="2400" dirty="0">
                <a:latin typeface="+mn-lt"/>
                <a:cs typeface="Arial"/>
              </a:rPr>
              <a:t>size </a:t>
            </a:r>
            <a:r>
              <a:rPr sz="2400" spc="-5" dirty="0">
                <a:latin typeface="+mn-lt"/>
                <a:cs typeface="Arial"/>
              </a:rPr>
              <a:t>and lookup</a:t>
            </a:r>
            <a:r>
              <a:rPr sz="2400" spc="-20" dirty="0">
                <a:latin typeface="+mn-lt"/>
                <a:cs typeface="Arial"/>
              </a:rPr>
              <a:t> </a:t>
            </a:r>
            <a:r>
              <a:rPr sz="2400" spc="-5" dirty="0">
                <a:latin typeface="+mn-lt"/>
                <a:cs typeface="Arial"/>
              </a:rPr>
              <a:t>performance.</a:t>
            </a:r>
            <a:endParaRPr sz="2400" dirty="0">
              <a:latin typeface="+mn-lt"/>
              <a:cs typeface="Arial"/>
            </a:endParaRPr>
          </a:p>
          <a:p>
            <a:pPr marL="812800" marR="149225" lvl="1" indent="-342900">
              <a:lnSpc>
                <a:spcPts val="2850"/>
              </a:lnSpc>
              <a:buFont typeface="System Font Regular"/>
              <a:buChar char="-"/>
              <a:tabLst>
                <a:tab pos="882015" algn="l"/>
                <a:tab pos="882650" algn="l"/>
              </a:tabLst>
            </a:pPr>
            <a:r>
              <a:rPr sz="2400" spc="-5" dirty="0">
                <a:latin typeface="+mn-lt"/>
                <a:cs typeface="Arial"/>
              </a:rPr>
              <a:t>This is not </a:t>
            </a:r>
            <a:r>
              <a:rPr sz="2400" dirty="0">
                <a:latin typeface="+mn-lt"/>
                <a:cs typeface="Arial"/>
              </a:rPr>
              <a:t>surprising </a:t>
            </a:r>
            <a:r>
              <a:rPr sz="2400" spc="-5" dirty="0">
                <a:latin typeface="+mn-lt"/>
                <a:cs typeface="Arial"/>
              </a:rPr>
              <a:t>as the </a:t>
            </a:r>
            <a:r>
              <a:rPr sz="2400" dirty="0">
                <a:latin typeface="+mn-lt"/>
                <a:cs typeface="Arial"/>
              </a:rPr>
              <a:t>second stage</a:t>
            </a:r>
            <a:r>
              <a:rPr sz="2400" spc="-100" dirty="0">
                <a:latin typeface="+mn-lt"/>
                <a:cs typeface="Arial"/>
              </a:rPr>
              <a:t> </a:t>
            </a:r>
            <a:r>
              <a:rPr sz="2400" spc="-5" dirty="0">
                <a:latin typeface="+mn-lt"/>
                <a:cs typeface="Arial"/>
              </a:rPr>
              <a:t>determines  how </a:t>
            </a:r>
            <a:r>
              <a:rPr sz="2400" dirty="0">
                <a:latin typeface="+mn-lt"/>
                <a:cs typeface="Arial"/>
              </a:rPr>
              <a:t>many models </a:t>
            </a:r>
            <a:r>
              <a:rPr sz="2400" spc="-5" dirty="0">
                <a:latin typeface="+mn-lt"/>
                <a:cs typeface="Arial"/>
              </a:rPr>
              <a:t>have to be </a:t>
            </a:r>
            <a:r>
              <a:rPr sz="2400" dirty="0">
                <a:latin typeface="+mn-lt"/>
                <a:cs typeface="Arial"/>
              </a:rPr>
              <a:t>stored. </a:t>
            </a:r>
            <a:r>
              <a:rPr sz="2400" spc="-15" dirty="0">
                <a:latin typeface="+mn-lt"/>
                <a:cs typeface="Arial"/>
              </a:rPr>
              <a:t>Worth </a:t>
            </a:r>
            <a:r>
              <a:rPr sz="2400" spc="-5" dirty="0">
                <a:latin typeface="+mn-lt"/>
                <a:cs typeface="Arial"/>
              </a:rPr>
              <a:t>noting is  that our </a:t>
            </a:r>
            <a:r>
              <a:rPr sz="2400" dirty="0">
                <a:latin typeface="+mn-lt"/>
                <a:cs typeface="Arial"/>
              </a:rPr>
              <a:t>second stage </a:t>
            </a:r>
            <a:r>
              <a:rPr sz="2400" spc="-5" dirty="0">
                <a:latin typeface="+mn-lt"/>
                <a:cs typeface="Arial"/>
              </a:rPr>
              <a:t>uses 10,000 or </a:t>
            </a:r>
            <a:r>
              <a:rPr sz="2400" dirty="0">
                <a:latin typeface="+mn-lt"/>
                <a:cs typeface="Arial"/>
              </a:rPr>
              <a:t>more</a:t>
            </a:r>
            <a:r>
              <a:rPr sz="2400" spc="-75" dirty="0">
                <a:latin typeface="+mn-lt"/>
                <a:cs typeface="Arial"/>
              </a:rPr>
              <a:t> </a:t>
            </a:r>
            <a:r>
              <a:rPr sz="2400" dirty="0">
                <a:latin typeface="+mn-lt"/>
                <a:cs typeface="Arial"/>
              </a:rPr>
              <a:t>models.</a:t>
            </a:r>
          </a:p>
        </p:txBody>
      </p:sp>
      <p:sp>
        <p:nvSpPr>
          <p:cNvPr id="4" name="Slide Number Placeholder 3">
            <a:extLst>
              <a:ext uri="{FF2B5EF4-FFF2-40B4-BE49-F238E27FC236}">
                <a16:creationId xmlns:a16="http://schemas.microsoft.com/office/drawing/2014/main" id="{6794D8D9-72E0-614B-A3B2-EBDB19BA04EB}"/>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35</a:t>
            </a:fld>
            <a:endParaRPr lang="de-DE" sz="1200"/>
          </a:p>
        </p:txBody>
      </p:sp>
    </p:spTree>
    <p:extLst>
      <p:ext uri="{BB962C8B-B14F-4D97-AF65-F5344CB8AC3E}">
        <p14:creationId xmlns:p14="http://schemas.microsoft.com/office/powerpoint/2010/main" val="2968825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4726" y="260648"/>
            <a:ext cx="3791585" cy="452120"/>
          </a:xfrm>
          <a:prstGeom prst="rect">
            <a:avLst/>
          </a:prstGeom>
        </p:spPr>
        <p:txBody>
          <a:bodyPr vert="horz" wrap="square" lIns="0" tIns="12700" rIns="0" bIns="0" rtlCol="0">
            <a:spAutoFit/>
          </a:bodyPr>
          <a:lstStyle/>
          <a:p>
            <a:pPr marL="12700">
              <a:spcBef>
                <a:spcPts val="100"/>
              </a:spcBef>
            </a:pPr>
            <a:r>
              <a:rPr sz="2800" spc="-20" dirty="0">
                <a:latin typeface="+mj-lt"/>
                <a:cs typeface="Arial"/>
              </a:rPr>
              <a:t>Web </a:t>
            </a:r>
            <a:r>
              <a:rPr sz="2800" spc="-5" dirty="0">
                <a:latin typeface="+mj-lt"/>
                <a:cs typeface="Arial"/>
              </a:rPr>
              <a:t>Document</a:t>
            </a:r>
            <a:r>
              <a:rPr sz="2800" spc="-80" dirty="0">
                <a:latin typeface="+mj-lt"/>
                <a:cs typeface="Arial"/>
              </a:rPr>
              <a:t> </a:t>
            </a:r>
            <a:r>
              <a:rPr sz="2800" spc="-5" dirty="0">
                <a:latin typeface="+mj-lt"/>
                <a:cs typeface="Arial"/>
              </a:rPr>
              <a:t>Dataset</a:t>
            </a:r>
            <a:endParaRPr sz="2800" dirty="0">
              <a:latin typeface="+mj-lt"/>
              <a:cs typeface="Arial"/>
            </a:endParaRPr>
          </a:p>
        </p:txBody>
      </p:sp>
      <p:sp>
        <p:nvSpPr>
          <p:cNvPr id="3" name="object 3"/>
          <p:cNvSpPr txBox="1"/>
          <p:nvPr/>
        </p:nvSpPr>
        <p:spPr>
          <a:xfrm>
            <a:off x="384726" y="1412776"/>
            <a:ext cx="7986395" cy="1027430"/>
          </a:xfrm>
          <a:prstGeom prst="rect">
            <a:avLst/>
          </a:prstGeom>
        </p:spPr>
        <p:txBody>
          <a:bodyPr vert="horz" wrap="square" lIns="0" tIns="24765" rIns="0" bIns="0" rtlCol="0">
            <a:spAutoFit/>
          </a:bodyPr>
          <a:lstStyle/>
          <a:p>
            <a:pPr marL="12700" marR="5080">
              <a:lnSpc>
                <a:spcPts val="2630"/>
              </a:lnSpc>
              <a:spcBef>
                <a:spcPts val="195"/>
              </a:spcBef>
            </a:pPr>
            <a:r>
              <a:rPr sz="2200" spc="-5" dirty="0">
                <a:latin typeface="+mn-lt"/>
                <a:cs typeface="Arial"/>
              </a:rPr>
              <a:t>The web-document dataset </a:t>
            </a:r>
            <a:r>
              <a:rPr sz="2200" dirty="0">
                <a:latin typeface="+mn-lt"/>
                <a:cs typeface="Arial"/>
              </a:rPr>
              <a:t>consists </a:t>
            </a:r>
            <a:r>
              <a:rPr sz="2200" spc="-5" dirty="0">
                <a:latin typeface="+mn-lt"/>
                <a:cs typeface="Arial"/>
              </a:rPr>
              <a:t>of the 10M non-continuous  document-ids of </a:t>
            </a:r>
            <a:r>
              <a:rPr sz="2200" dirty="0">
                <a:latin typeface="+mn-lt"/>
                <a:cs typeface="Arial"/>
              </a:rPr>
              <a:t>a </a:t>
            </a:r>
            <a:r>
              <a:rPr sz="2200" spc="-5" dirty="0">
                <a:latin typeface="+mn-lt"/>
                <a:cs typeface="Arial"/>
              </a:rPr>
              <a:t>large web index used as part of </a:t>
            </a:r>
            <a:r>
              <a:rPr sz="2200" dirty="0">
                <a:latin typeface="+mn-lt"/>
                <a:cs typeface="Arial"/>
              </a:rPr>
              <a:t>a real </a:t>
            </a:r>
            <a:r>
              <a:rPr sz="2200" spc="-5" dirty="0">
                <a:latin typeface="+mn-lt"/>
                <a:cs typeface="Arial"/>
              </a:rPr>
              <a:t>product  at </a:t>
            </a:r>
            <a:r>
              <a:rPr sz="2200" dirty="0">
                <a:latin typeface="+mn-lt"/>
                <a:cs typeface="Arial"/>
              </a:rPr>
              <a:t>a </a:t>
            </a:r>
            <a:r>
              <a:rPr sz="2200" spc="-5" dirty="0">
                <a:latin typeface="+mn-lt"/>
                <a:cs typeface="Arial"/>
              </a:rPr>
              <a:t>large internet</a:t>
            </a:r>
            <a:r>
              <a:rPr sz="2200" spc="-15" dirty="0">
                <a:latin typeface="+mn-lt"/>
                <a:cs typeface="Arial"/>
              </a:rPr>
              <a:t> </a:t>
            </a:r>
            <a:r>
              <a:rPr sz="2200" spc="-25" dirty="0">
                <a:latin typeface="+mn-lt"/>
                <a:cs typeface="Arial"/>
              </a:rPr>
              <a:t>company.</a:t>
            </a:r>
            <a:endParaRPr sz="2200">
              <a:latin typeface="+mn-lt"/>
              <a:cs typeface="Arial"/>
            </a:endParaRPr>
          </a:p>
        </p:txBody>
      </p:sp>
      <p:sp>
        <p:nvSpPr>
          <p:cNvPr id="13" name="object 13"/>
          <p:cNvSpPr/>
          <p:nvPr/>
        </p:nvSpPr>
        <p:spPr>
          <a:xfrm>
            <a:off x="1158275" y="3043225"/>
            <a:ext cx="6827450" cy="2871250"/>
          </a:xfrm>
          <a:prstGeom prst="rect">
            <a:avLst/>
          </a:prstGeom>
          <a:blipFill>
            <a:blip r:embed="rId2" cstate="print"/>
            <a:stretch>
              <a:fillRect/>
            </a:stretch>
          </a:blipFill>
        </p:spPr>
        <p:txBody>
          <a:bodyPr wrap="square" lIns="0" tIns="0" rIns="0" bIns="0" rtlCol="0"/>
          <a:lstStyle/>
          <a:p>
            <a:endParaRPr/>
          </a:p>
        </p:txBody>
      </p:sp>
      <p:sp>
        <p:nvSpPr>
          <p:cNvPr id="5" name="Slide Number Placeholder 3">
            <a:extLst>
              <a:ext uri="{FF2B5EF4-FFF2-40B4-BE49-F238E27FC236}">
                <a16:creationId xmlns:a16="http://schemas.microsoft.com/office/drawing/2014/main" id="{47425EAA-6E43-3F4D-AE3D-0B35BECF65EA}"/>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36</a:t>
            </a:fld>
            <a:endParaRPr lang="de-DE" sz="1200"/>
          </a:p>
        </p:txBody>
      </p:sp>
    </p:spTree>
    <p:extLst>
      <p:ext uri="{BB962C8B-B14F-4D97-AF65-F5344CB8AC3E}">
        <p14:creationId xmlns:p14="http://schemas.microsoft.com/office/powerpoint/2010/main" val="4150253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0273" y="260648"/>
            <a:ext cx="3791585" cy="452120"/>
          </a:xfrm>
          <a:prstGeom prst="rect">
            <a:avLst/>
          </a:prstGeom>
        </p:spPr>
        <p:txBody>
          <a:bodyPr vert="horz" wrap="square" lIns="0" tIns="12700" rIns="0" bIns="0" rtlCol="0">
            <a:spAutoFit/>
          </a:bodyPr>
          <a:lstStyle/>
          <a:p>
            <a:pPr marL="12700">
              <a:spcBef>
                <a:spcPts val="100"/>
              </a:spcBef>
            </a:pPr>
            <a:r>
              <a:rPr sz="2800" spc="-20" dirty="0">
                <a:latin typeface="+mj-lt"/>
                <a:cs typeface="Arial"/>
              </a:rPr>
              <a:t>Web </a:t>
            </a:r>
            <a:r>
              <a:rPr sz="2800" spc="-5" dirty="0">
                <a:latin typeface="+mj-lt"/>
                <a:cs typeface="Arial"/>
              </a:rPr>
              <a:t>Document</a:t>
            </a:r>
            <a:r>
              <a:rPr sz="2800" spc="-80" dirty="0">
                <a:latin typeface="+mj-lt"/>
                <a:cs typeface="Arial"/>
              </a:rPr>
              <a:t> </a:t>
            </a:r>
            <a:r>
              <a:rPr sz="2800" spc="-5" dirty="0">
                <a:latin typeface="+mj-lt"/>
                <a:cs typeface="Arial"/>
              </a:rPr>
              <a:t>Dataset</a:t>
            </a:r>
            <a:endParaRPr sz="2800" dirty="0">
              <a:latin typeface="+mj-lt"/>
              <a:cs typeface="Arial"/>
            </a:endParaRPr>
          </a:p>
        </p:txBody>
      </p:sp>
      <p:sp>
        <p:nvSpPr>
          <p:cNvPr id="3" name="object 3"/>
          <p:cNvSpPr txBox="1"/>
          <p:nvPr/>
        </p:nvSpPr>
        <p:spPr>
          <a:xfrm>
            <a:off x="518430" y="1418622"/>
            <a:ext cx="7454265" cy="1027430"/>
          </a:xfrm>
          <a:prstGeom prst="rect">
            <a:avLst/>
          </a:prstGeom>
        </p:spPr>
        <p:txBody>
          <a:bodyPr vert="horz" wrap="square" lIns="0" tIns="24765" rIns="0" bIns="0" rtlCol="0">
            <a:spAutoFit/>
          </a:bodyPr>
          <a:lstStyle/>
          <a:p>
            <a:pPr marL="12700" marR="5080">
              <a:lnSpc>
                <a:spcPts val="2630"/>
              </a:lnSpc>
              <a:spcBef>
                <a:spcPts val="195"/>
              </a:spcBef>
            </a:pPr>
            <a:r>
              <a:rPr sz="2200" spc="-5" dirty="0">
                <a:latin typeface="+mn-lt"/>
                <a:cs typeface="Arial"/>
              </a:rPr>
              <a:t>Speedups for learned indexes is not as prominent, </a:t>
            </a:r>
            <a:r>
              <a:rPr sz="2200" dirty="0">
                <a:latin typeface="+mn-lt"/>
                <a:cs typeface="Arial"/>
              </a:rPr>
              <a:t>so </a:t>
            </a:r>
            <a:r>
              <a:rPr sz="2200" spc="-5" dirty="0">
                <a:latin typeface="+mn-lt"/>
                <a:cs typeface="Arial"/>
              </a:rPr>
              <a:t>hybrid  indexes, which </a:t>
            </a:r>
            <a:r>
              <a:rPr sz="2200" dirty="0">
                <a:latin typeface="+mn-lt"/>
                <a:cs typeface="Arial"/>
              </a:rPr>
              <a:t>replace </a:t>
            </a:r>
            <a:r>
              <a:rPr sz="2200" spc="-5" dirty="0">
                <a:latin typeface="+mn-lt"/>
                <a:cs typeface="Arial"/>
              </a:rPr>
              <a:t>bad performing </a:t>
            </a:r>
            <a:r>
              <a:rPr sz="2200" dirty="0">
                <a:latin typeface="+mn-lt"/>
                <a:cs typeface="Arial"/>
              </a:rPr>
              <a:t>models </a:t>
            </a:r>
            <a:r>
              <a:rPr sz="2200" spc="-5" dirty="0">
                <a:latin typeface="+mn-lt"/>
                <a:cs typeface="Arial"/>
              </a:rPr>
              <a:t>with B-trees  actually help to improve</a:t>
            </a:r>
            <a:r>
              <a:rPr sz="2200" spc="-20" dirty="0">
                <a:latin typeface="+mn-lt"/>
                <a:cs typeface="Arial"/>
              </a:rPr>
              <a:t> </a:t>
            </a:r>
            <a:r>
              <a:rPr sz="2200" spc="-5" dirty="0">
                <a:latin typeface="+mn-lt"/>
                <a:cs typeface="Arial"/>
              </a:rPr>
              <a:t>performance.</a:t>
            </a:r>
            <a:endParaRPr sz="2200" dirty="0">
              <a:latin typeface="+mn-lt"/>
              <a:cs typeface="Arial"/>
            </a:endParaRPr>
          </a:p>
        </p:txBody>
      </p:sp>
      <p:sp>
        <p:nvSpPr>
          <p:cNvPr id="13" name="object 13"/>
          <p:cNvSpPr/>
          <p:nvPr/>
        </p:nvSpPr>
        <p:spPr>
          <a:xfrm>
            <a:off x="1158275" y="3043225"/>
            <a:ext cx="6827450" cy="2871250"/>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074975" y="4801493"/>
            <a:ext cx="6980555" cy="886460"/>
          </a:xfrm>
          <a:custGeom>
            <a:avLst/>
            <a:gdLst/>
            <a:ahLst/>
            <a:cxnLst/>
            <a:rect l="l" t="t" r="r" b="b"/>
            <a:pathLst>
              <a:path w="6980555" h="886460">
                <a:moveTo>
                  <a:pt x="0" y="0"/>
                </a:moveTo>
                <a:lnTo>
                  <a:pt x="6980399" y="0"/>
                </a:lnTo>
                <a:lnTo>
                  <a:pt x="6980399" y="886199"/>
                </a:lnTo>
                <a:lnTo>
                  <a:pt x="0" y="886199"/>
                </a:lnTo>
                <a:lnTo>
                  <a:pt x="0" y="0"/>
                </a:lnTo>
                <a:close/>
              </a:path>
            </a:pathLst>
          </a:custGeom>
          <a:ln w="19049">
            <a:solidFill>
              <a:srgbClr val="F4C10D"/>
            </a:solidFill>
          </a:ln>
        </p:spPr>
        <p:txBody>
          <a:bodyPr wrap="square" lIns="0" tIns="0" rIns="0" bIns="0" rtlCol="0"/>
          <a:lstStyle/>
          <a:p>
            <a:endParaRPr/>
          </a:p>
        </p:txBody>
      </p:sp>
      <p:sp>
        <p:nvSpPr>
          <p:cNvPr id="6" name="Slide Number Placeholder 3">
            <a:extLst>
              <a:ext uri="{FF2B5EF4-FFF2-40B4-BE49-F238E27FC236}">
                <a16:creationId xmlns:a16="http://schemas.microsoft.com/office/drawing/2014/main" id="{245DA837-FFC3-8B44-868F-9EE82669ED13}"/>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37</a:t>
            </a:fld>
            <a:endParaRPr lang="de-DE" sz="1200"/>
          </a:p>
        </p:txBody>
      </p:sp>
    </p:spTree>
    <p:extLst>
      <p:ext uri="{BB962C8B-B14F-4D97-AF65-F5344CB8AC3E}">
        <p14:creationId xmlns:p14="http://schemas.microsoft.com/office/powerpoint/2010/main" val="3255869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260648"/>
            <a:ext cx="5987475"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20" dirty="0"/>
              <a:t>Web </a:t>
            </a:r>
            <a:r>
              <a:rPr spc="-5" dirty="0"/>
              <a:t>Document</a:t>
            </a:r>
            <a:r>
              <a:rPr spc="-80" dirty="0"/>
              <a:t> </a:t>
            </a:r>
            <a:r>
              <a:rPr spc="-5" dirty="0"/>
              <a:t>Dataset</a:t>
            </a:r>
          </a:p>
        </p:txBody>
      </p:sp>
      <p:sp>
        <p:nvSpPr>
          <p:cNvPr id="3" name="object 3"/>
          <p:cNvSpPr txBox="1"/>
          <p:nvPr/>
        </p:nvSpPr>
        <p:spPr>
          <a:xfrm>
            <a:off x="451485" y="1484784"/>
            <a:ext cx="8241030" cy="1360805"/>
          </a:xfrm>
          <a:prstGeom prst="rect">
            <a:avLst/>
          </a:prstGeom>
        </p:spPr>
        <p:txBody>
          <a:bodyPr vert="horz" wrap="square" lIns="0" tIns="24765" rIns="0" bIns="0" rtlCol="0">
            <a:spAutoFit/>
          </a:bodyPr>
          <a:lstStyle/>
          <a:p>
            <a:pPr marL="12700" marR="5080">
              <a:lnSpc>
                <a:spcPts val="2630"/>
              </a:lnSpc>
              <a:spcBef>
                <a:spcPts val="195"/>
              </a:spcBef>
            </a:pPr>
            <a:r>
              <a:rPr sz="2200" spc="-5" dirty="0">
                <a:latin typeface="+mn-lt"/>
                <a:cs typeface="Arial"/>
              </a:rPr>
              <a:t>Because </a:t>
            </a:r>
            <a:r>
              <a:rPr sz="2200" dirty="0">
                <a:latin typeface="+mn-lt"/>
                <a:cs typeface="Arial"/>
              </a:rPr>
              <a:t>cost </a:t>
            </a:r>
            <a:r>
              <a:rPr sz="2200" spc="-5" dirty="0">
                <a:latin typeface="+mn-lt"/>
                <a:cs typeface="Arial"/>
              </a:rPr>
              <a:t>of </a:t>
            </a:r>
            <a:r>
              <a:rPr sz="2200" dirty="0">
                <a:latin typeface="+mn-lt"/>
                <a:cs typeface="Arial"/>
              </a:rPr>
              <a:t>searching </a:t>
            </a:r>
            <a:r>
              <a:rPr sz="2200" spc="-5" dirty="0">
                <a:latin typeface="+mn-lt"/>
                <a:cs typeface="Arial"/>
              </a:rPr>
              <a:t>is </a:t>
            </a:r>
            <a:r>
              <a:rPr sz="2200" spc="-25" dirty="0">
                <a:latin typeface="+mn-lt"/>
                <a:cs typeface="Arial"/>
              </a:rPr>
              <a:t>higher, </a:t>
            </a:r>
            <a:r>
              <a:rPr sz="2200" spc="-5" dirty="0">
                <a:latin typeface="+mn-lt"/>
                <a:cs typeface="Arial"/>
              </a:rPr>
              <a:t>the </a:t>
            </a:r>
            <a:r>
              <a:rPr sz="2200" spc="-10" dirty="0">
                <a:latin typeface="+mn-lt"/>
                <a:cs typeface="Arial"/>
              </a:rPr>
              <a:t>different </a:t>
            </a:r>
            <a:r>
              <a:rPr sz="2200" dirty="0">
                <a:latin typeface="+mn-lt"/>
                <a:cs typeface="Arial"/>
              </a:rPr>
              <a:t>search strategies  make a </a:t>
            </a:r>
            <a:r>
              <a:rPr sz="2200" spc="-5" dirty="0">
                <a:latin typeface="+mn-lt"/>
                <a:cs typeface="Arial"/>
              </a:rPr>
              <a:t>bigger </a:t>
            </a:r>
            <a:r>
              <a:rPr sz="2200" spc="-10" dirty="0">
                <a:latin typeface="+mn-lt"/>
                <a:cs typeface="Arial"/>
              </a:rPr>
              <a:t>difference. </a:t>
            </a:r>
            <a:r>
              <a:rPr sz="2200" spc="-5" dirty="0">
                <a:latin typeface="+mn-lt"/>
                <a:cs typeface="Arial"/>
              </a:rPr>
              <a:t>The </a:t>
            </a:r>
            <a:r>
              <a:rPr sz="2200" dirty="0">
                <a:latin typeface="+mn-lt"/>
                <a:cs typeface="Arial"/>
              </a:rPr>
              <a:t>reason </a:t>
            </a:r>
            <a:r>
              <a:rPr sz="2200" spc="-5" dirty="0">
                <a:latin typeface="+mn-lt"/>
                <a:cs typeface="Arial"/>
              </a:rPr>
              <a:t>why biased </a:t>
            </a:r>
            <a:r>
              <a:rPr sz="2200" dirty="0">
                <a:latin typeface="+mn-lt"/>
                <a:cs typeface="Arial"/>
              </a:rPr>
              <a:t>search </a:t>
            </a:r>
            <a:r>
              <a:rPr sz="2200" spc="-5" dirty="0">
                <a:latin typeface="+mn-lt"/>
                <a:cs typeface="Arial"/>
              </a:rPr>
              <a:t>and  quaternary </a:t>
            </a:r>
            <a:r>
              <a:rPr sz="2200" dirty="0">
                <a:latin typeface="+mn-lt"/>
                <a:cs typeface="Arial"/>
              </a:rPr>
              <a:t>search </a:t>
            </a:r>
            <a:r>
              <a:rPr sz="2200" spc="-5" dirty="0">
                <a:latin typeface="+mn-lt"/>
                <a:cs typeface="Arial"/>
              </a:rPr>
              <a:t>performs better is that they </a:t>
            </a:r>
            <a:r>
              <a:rPr sz="2200" dirty="0">
                <a:latin typeface="+mn-lt"/>
                <a:cs typeface="Arial"/>
              </a:rPr>
              <a:t>can </a:t>
            </a:r>
            <a:r>
              <a:rPr sz="2200" spc="-5" dirty="0">
                <a:latin typeface="+mn-lt"/>
                <a:cs typeface="Arial"/>
              </a:rPr>
              <a:t>take the  </a:t>
            </a:r>
            <a:r>
              <a:rPr sz="2200" dirty="0">
                <a:latin typeface="+mn-lt"/>
                <a:cs typeface="Arial"/>
              </a:rPr>
              <a:t>standard </a:t>
            </a:r>
            <a:r>
              <a:rPr sz="2200" spc="-5" dirty="0">
                <a:latin typeface="+mn-lt"/>
                <a:cs typeface="Arial"/>
              </a:rPr>
              <a:t>error into</a:t>
            </a:r>
            <a:r>
              <a:rPr sz="2200" spc="-15" dirty="0">
                <a:latin typeface="+mn-lt"/>
                <a:cs typeface="Arial"/>
              </a:rPr>
              <a:t> </a:t>
            </a:r>
            <a:r>
              <a:rPr sz="2200" spc="-5" dirty="0">
                <a:latin typeface="+mn-lt"/>
                <a:cs typeface="Arial"/>
              </a:rPr>
              <a:t>account.</a:t>
            </a:r>
            <a:endParaRPr sz="2200" dirty="0">
              <a:latin typeface="+mn-lt"/>
              <a:cs typeface="Arial"/>
            </a:endParaRPr>
          </a:p>
        </p:txBody>
      </p:sp>
      <p:sp>
        <p:nvSpPr>
          <p:cNvPr id="13" name="object 13"/>
          <p:cNvSpPr/>
          <p:nvPr/>
        </p:nvSpPr>
        <p:spPr>
          <a:xfrm>
            <a:off x="920912" y="3812077"/>
            <a:ext cx="7302176" cy="1311899"/>
          </a:xfrm>
          <a:prstGeom prst="rect">
            <a:avLst/>
          </a:prstGeom>
          <a:blipFill>
            <a:blip r:embed="rId2" cstate="print"/>
            <a:stretch>
              <a:fillRect/>
            </a:stretch>
          </a:blipFill>
        </p:spPr>
        <p:txBody>
          <a:bodyPr wrap="square" lIns="0" tIns="0" rIns="0" bIns="0" rtlCol="0"/>
          <a:lstStyle/>
          <a:p>
            <a:endParaRPr/>
          </a:p>
        </p:txBody>
      </p:sp>
      <p:sp>
        <p:nvSpPr>
          <p:cNvPr id="5" name="Slide Number Placeholder 3">
            <a:extLst>
              <a:ext uri="{FF2B5EF4-FFF2-40B4-BE49-F238E27FC236}">
                <a16:creationId xmlns:a16="http://schemas.microsoft.com/office/drawing/2014/main" id="{5B897461-FA38-094F-8E64-07E39FDE7E5D}"/>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38</a:t>
            </a:fld>
            <a:endParaRPr lang="de-DE" sz="1200"/>
          </a:p>
        </p:txBody>
      </p:sp>
    </p:spTree>
    <p:extLst>
      <p:ext uri="{BB962C8B-B14F-4D97-AF65-F5344CB8AC3E}">
        <p14:creationId xmlns:p14="http://schemas.microsoft.com/office/powerpoint/2010/main" val="3297031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992996" y="1948858"/>
            <a:ext cx="3554095" cy="2977866"/>
          </a:xfrm>
          <a:prstGeom prst="rect">
            <a:avLst/>
          </a:prstGeom>
        </p:spPr>
        <p:txBody>
          <a:bodyPr vert="horz" wrap="square" lIns="0" tIns="12700" rIns="0" bIns="0" rtlCol="0">
            <a:spAutoFit/>
          </a:bodyPr>
          <a:lstStyle/>
          <a:p>
            <a:pPr marL="355600" indent="-342900">
              <a:lnSpc>
                <a:spcPts val="2865"/>
              </a:lnSpc>
              <a:spcBef>
                <a:spcPts val="100"/>
              </a:spcBef>
              <a:buFont typeface="Arial" panose="020B0604020202020204" pitchFamily="34" charset="0"/>
              <a:buChar char="•"/>
              <a:tabLst>
                <a:tab pos="424815" algn="l"/>
                <a:tab pos="425450" algn="l"/>
              </a:tabLst>
            </a:pPr>
            <a:r>
              <a:rPr sz="2400" spc="-5" dirty="0">
                <a:latin typeface="+mn-lt"/>
                <a:cs typeface="Arial"/>
              </a:rPr>
              <a:t>Use </a:t>
            </a:r>
            <a:r>
              <a:rPr sz="2400" dirty="0">
                <a:latin typeface="+mn-lt"/>
                <a:cs typeface="Arial"/>
              </a:rPr>
              <a:t>3 </a:t>
            </a:r>
            <a:r>
              <a:rPr sz="2400" spc="-5" dirty="0">
                <a:latin typeface="+mn-lt"/>
                <a:cs typeface="Arial"/>
              </a:rPr>
              <a:t>int</a:t>
            </a:r>
            <a:r>
              <a:rPr sz="2400" spc="-40" dirty="0">
                <a:latin typeface="+mn-lt"/>
                <a:cs typeface="Arial"/>
              </a:rPr>
              <a:t> </a:t>
            </a:r>
            <a:r>
              <a:rPr sz="2400" spc="-5" dirty="0">
                <a:latin typeface="+mn-lt"/>
                <a:cs typeface="Arial"/>
              </a:rPr>
              <a:t>datasets.</a:t>
            </a:r>
            <a:endParaRPr sz="2400">
              <a:latin typeface="+mn-lt"/>
              <a:cs typeface="Arial"/>
            </a:endParaRPr>
          </a:p>
          <a:p>
            <a:pPr marL="355600" marR="5080" indent="-342900">
              <a:lnSpc>
                <a:spcPts val="2850"/>
              </a:lnSpc>
              <a:spcBef>
                <a:spcPts val="105"/>
              </a:spcBef>
              <a:buFont typeface="Arial" panose="020B0604020202020204" pitchFamily="34" charset="0"/>
              <a:buChar char="•"/>
              <a:tabLst>
                <a:tab pos="424815" algn="l"/>
                <a:tab pos="425450" algn="l"/>
              </a:tabLst>
            </a:pPr>
            <a:r>
              <a:rPr sz="2400" dirty="0">
                <a:latin typeface="+mn-lt"/>
                <a:cs typeface="Arial"/>
              </a:rPr>
              <a:t>Model </a:t>
            </a:r>
            <a:r>
              <a:rPr sz="2400" spc="-5" dirty="0">
                <a:latin typeface="+mn-lt"/>
                <a:cs typeface="Arial"/>
              </a:rPr>
              <a:t>hash has</a:t>
            </a:r>
            <a:r>
              <a:rPr sz="2400" spc="-100" dirty="0">
                <a:latin typeface="+mn-lt"/>
                <a:cs typeface="Arial"/>
              </a:rPr>
              <a:t> </a:t>
            </a:r>
            <a:r>
              <a:rPr sz="2400" dirty="0">
                <a:latin typeface="+mn-lt"/>
                <a:cs typeface="Arial"/>
              </a:rPr>
              <a:t>similar  </a:t>
            </a:r>
            <a:r>
              <a:rPr sz="2400" spc="-5" dirty="0">
                <a:latin typeface="+mn-lt"/>
                <a:cs typeface="Arial"/>
              </a:rPr>
              <a:t>performance and  utilizes the </a:t>
            </a:r>
            <a:r>
              <a:rPr sz="2400" dirty="0">
                <a:latin typeface="+mn-lt"/>
                <a:cs typeface="Arial"/>
              </a:rPr>
              <a:t>memory  </a:t>
            </a:r>
            <a:r>
              <a:rPr sz="2400" spc="-25" dirty="0">
                <a:latin typeface="+mn-lt"/>
                <a:cs typeface="Arial"/>
              </a:rPr>
              <a:t>better.</a:t>
            </a:r>
            <a:endParaRPr sz="2400">
              <a:latin typeface="+mn-lt"/>
              <a:cs typeface="Arial"/>
            </a:endParaRPr>
          </a:p>
          <a:p>
            <a:pPr marL="355600" marR="57150" indent="-342900">
              <a:lnSpc>
                <a:spcPts val="2850"/>
              </a:lnSpc>
              <a:buFont typeface="Arial" panose="020B0604020202020204" pitchFamily="34" charset="0"/>
              <a:buChar char="•"/>
              <a:tabLst>
                <a:tab pos="424815" algn="l"/>
                <a:tab pos="425450" algn="l"/>
              </a:tabLst>
            </a:pPr>
            <a:r>
              <a:rPr sz="2400" spc="-5" dirty="0">
                <a:latin typeface="+mn-lt"/>
                <a:cs typeface="Arial"/>
              </a:rPr>
              <a:t>When there are extra  </a:t>
            </a:r>
            <a:r>
              <a:rPr sz="2400" dirty="0">
                <a:latin typeface="+mn-lt"/>
                <a:cs typeface="Arial"/>
              </a:rPr>
              <a:t>slots, </a:t>
            </a:r>
            <a:r>
              <a:rPr sz="2400" spc="-5" dirty="0">
                <a:latin typeface="+mn-lt"/>
                <a:cs typeface="Arial"/>
              </a:rPr>
              <a:t>the</a:t>
            </a:r>
            <a:r>
              <a:rPr sz="2400" spc="-105" dirty="0">
                <a:latin typeface="+mn-lt"/>
                <a:cs typeface="Arial"/>
              </a:rPr>
              <a:t> </a:t>
            </a:r>
            <a:r>
              <a:rPr sz="2400" spc="-5" dirty="0">
                <a:latin typeface="+mn-lt"/>
                <a:cs typeface="Arial"/>
              </a:rPr>
              <a:t>improvement  disappears.</a:t>
            </a:r>
            <a:endParaRPr sz="2400">
              <a:latin typeface="+mn-lt"/>
              <a:cs typeface="Arial"/>
            </a:endParaRPr>
          </a:p>
        </p:txBody>
      </p:sp>
      <p:sp>
        <p:nvSpPr>
          <p:cNvPr id="3" name="object 3"/>
          <p:cNvSpPr txBox="1">
            <a:spLocks noGrp="1"/>
          </p:cNvSpPr>
          <p:nvPr>
            <p:ph type="title"/>
          </p:nvPr>
        </p:nvSpPr>
        <p:spPr>
          <a:xfrm>
            <a:off x="395535" y="260648"/>
            <a:ext cx="4573849"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Hashmap</a:t>
            </a:r>
            <a:r>
              <a:rPr spc="-85" dirty="0"/>
              <a:t> </a:t>
            </a:r>
            <a:r>
              <a:rPr spc="-5" dirty="0"/>
              <a:t>Results</a:t>
            </a:r>
          </a:p>
        </p:txBody>
      </p:sp>
      <p:sp>
        <p:nvSpPr>
          <p:cNvPr id="4" name="object 4"/>
          <p:cNvSpPr/>
          <p:nvPr/>
        </p:nvSpPr>
        <p:spPr>
          <a:xfrm>
            <a:off x="311701" y="1888075"/>
            <a:ext cx="4573850" cy="4000830"/>
          </a:xfrm>
          <a:prstGeom prst="rect">
            <a:avLst/>
          </a:prstGeom>
          <a:blipFill>
            <a:blip r:embed="rId2" cstate="print"/>
            <a:stretch>
              <a:fillRect/>
            </a:stretch>
          </a:blipFill>
        </p:spPr>
        <p:txBody>
          <a:bodyPr wrap="square" lIns="0" tIns="0" rIns="0" bIns="0" rtlCol="0"/>
          <a:lstStyle/>
          <a:p>
            <a:endParaRPr/>
          </a:p>
        </p:txBody>
      </p:sp>
      <p:sp>
        <p:nvSpPr>
          <p:cNvPr id="5" name="Slide Number Placeholder 3">
            <a:extLst>
              <a:ext uri="{FF2B5EF4-FFF2-40B4-BE49-F238E27FC236}">
                <a16:creationId xmlns:a16="http://schemas.microsoft.com/office/drawing/2014/main" id="{91452C73-710A-F844-81BF-CBE3F0F6A8E0}"/>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39</a:t>
            </a:fld>
            <a:endParaRPr lang="de-DE" sz="1200"/>
          </a:p>
        </p:txBody>
      </p:sp>
    </p:spTree>
    <p:extLst>
      <p:ext uri="{BB962C8B-B14F-4D97-AF65-F5344CB8AC3E}">
        <p14:creationId xmlns:p14="http://schemas.microsoft.com/office/powerpoint/2010/main" val="262446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225" y="1124744"/>
            <a:ext cx="8290570" cy="5008294"/>
          </a:xfrm>
          <a:prstGeom prst="rect">
            <a:avLst/>
          </a:prstGeom>
        </p:spPr>
        <p:txBody>
          <a:bodyPr vert="horz" wrap="square" lIns="0" tIns="27940" rIns="0" bIns="0" rtlCol="0">
            <a:spAutoFit/>
          </a:bodyPr>
          <a:lstStyle/>
          <a:p>
            <a:pPr marL="355600" indent="-342900">
              <a:spcBef>
                <a:spcPts val="930"/>
              </a:spcBef>
              <a:buFont typeface="Arial" panose="020B0604020202020204" pitchFamily="34" charset="0"/>
              <a:buChar char="•"/>
              <a:tabLst>
                <a:tab pos="424815" algn="l"/>
                <a:tab pos="425450" algn="l"/>
              </a:tabLst>
            </a:pPr>
            <a:r>
              <a:rPr lang="en-US" sz="2800" spc="-5" dirty="0">
                <a:latin typeface="+mn-lt"/>
                <a:cs typeface="Arial"/>
              </a:rPr>
              <a:t>Predict the location of </a:t>
            </a:r>
            <a:r>
              <a:rPr lang="en-US" sz="2800" dirty="0">
                <a:latin typeface="+mn-lt"/>
                <a:cs typeface="Arial"/>
              </a:rPr>
              <a:t>a value </a:t>
            </a:r>
            <a:r>
              <a:rPr lang="en-US" sz="2800" spc="-5" dirty="0">
                <a:latin typeface="+mn-lt"/>
                <a:cs typeface="Arial"/>
              </a:rPr>
              <a:t>given </a:t>
            </a:r>
            <a:r>
              <a:rPr lang="en-US" sz="2800" dirty="0">
                <a:latin typeface="+mn-lt"/>
                <a:cs typeface="Arial"/>
              </a:rPr>
              <a:t>a</a:t>
            </a:r>
            <a:r>
              <a:rPr lang="en-US" sz="2800" spc="-60" dirty="0">
                <a:latin typeface="+mn-lt"/>
                <a:cs typeface="Arial"/>
              </a:rPr>
              <a:t> </a:t>
            </a:r>
            <a:r>
              <a:rPr lang="en-US" sz="2800" spc="-45" dirty="0">
                <a:latin typeface="+mn-lt"/>
                <a:cs typeface="Arial"/>
              </a:rPr>
              <a:t>key</a:t>
            </a:r>
            <a:endParaRPr lang="en-US" sz="2800" dirty="0">
              <a:latin typeface="+mn-lt"/>
              <a:cs typeface="Arial"/>
            </a:endParaRPr>
          </a:p>
          <a:p>
            <a:pPr marL="812800" marR="245110" lvl="1" indent="-342900">
              <a:lnSpc>
                <a:spcPts val="2850"/>
              </a:lnSpc>
              <a:spcBef>
                <a:spcPts val="1140"/>
              </a:spcBef>
              <a:buFont typeface="System Font Regular"/>
              <a:buChar char="-"/>
              <a:tabLst>
                <a:tab pos="882015" algn="l"/>
                <a:tab pos="882650" algn="l"/>
              </a:tabLst>
            </a:pPr>
            <a:r>
              <a:rPr lang="en-US" sz="2400" spc="-5" dirty="0">
                <a:solidFill>
                  <a:srgbClr val="0B05FF"/>
                </a:solidFill>
                <a:latin typeface="+mn-lt"/>
                <a:cs typeface="Arial"/>
              </a:rPr>
              <a:t>B-tree (range index)</a:t>
            </a:r>
          </a:p>
          <a:p>
            <a:pPr marL="1270000" marR="245110" lvl="2" indent="-342900">
              <a:lnSpc>
                <a:spcPts val="2850"/>
              </a:lnSpc>
              <a:spcBef>
                <a:spcPts val="1140"/>
              </a:spcBef>
              <a:buFont typeface="System Font Regular"/>
              <a:buChar char="-"/>
              <a:tabLst>
                <a:tab pos="882015" algn="l"/>
                <a:tab pos="882650" algn="l"/>
              </a:tabLst>
            </a:pPr>
            <a:r>
              <a:rPr lang="en-US" sz="2000" spc="-5" dirty="0">
                <a:latin typeface="+mn-lt"/>
                <a:cs typeface="Arial"/>
              </a:rPr>
              <a:t>M</a:t>
            </a:r>
            <a:r>
              <a:rPr lang="en-US" sz="2000" dirty="0">
                <a:latin typeface="+mn-lt"/>
                <a:cs typeface="Arial"/>
              </a:rPr>
              <a:t>odel </a:t>
            </a:r>
            <a:r>
              <a:rPr lang="en-US" sz="2000" spc="-5" dirty="0">
                <a:latin typeface="+mn-lt"/>
                <a:cs typeface="Arial"/>
              </a:rPr>
              <a:t>that takes </a:t>
            </a:r>
            <a:r>
              <a:rPr lang="en-US" sz="2000" dirty="0">
                <a:latin typeface="+mn-lt"/>
                <a:cs typeface="Arial"/>
              </a:rPr>
              <a:t>a key </a:t>
            </a:r>
            <a:r>
              <a:rPr lang="en-US" sz="2000" spc="-5" dirty="0">
                <a:latin typeface="+mn-lt"/>
                <a:cs typeface="Arial"/>
              </a:rPr>
              <a:t>as input</a:t>
            </a:r>
            <a:r>
              <a:rPr lang="en-US" sz="2000" spc="-245" dirty="0">
                <a:latin typeface="+mn-lt"/>
                <a:cs typeface="Arial"/>
              </a:rPr>
              <a:t> </a:t>
            </a:r>
            <a:r>
              <a:rPr lang="en-US" sz="2000" spc="-5" dirty="0">
                <a:latin typeface="+mn-lt"/>
                <a:cs typeface="Arial"/>
              </a:rPr>
              <a:t>and </a:t>
            </a:r>
            <a:r>
              <a:rPr lang="en-US" sz="2000" spc="-5" dirty="0">
                <a:solidFill>
                  <a:srgbClr val="00B050"/>
                </a:solidFill>
                <a:latin typeface="+mn-lt"/>
                <a:cs typeface="Arial"/>
              </a:rPr>
              <a:t>predicts the position of the first</a:t>
            </a:r>
            <a:r>
              <a:rPr lang="en-US" sz="2000" dirty="0">
                <a:solidFill>
                  <a:srgbClr val="00B050"/>
                </a:solidFill>
                <a:latin typeface="+mn-lt"/>
                <a:cs typeface="Arial"/>
              </a:rPr>
              <a:t> </a:t>
            </a:r>
            <a:r>
              <a:rPr lang="en-US" sz="2000" spc="-5" dirty="0">
                <a:solidFill>
                  <a:srgbClr val="00B050"/>
                </a:solidFill>
                <a:latin typeface="+mn-lt"/>
                <a:cs typeface="Arial"/>
              </a:rPr>
              <a:t>data</a:t>
            </a:r>
            <a:r>
              <a:rPr lang="en-US" sz="2000" spc="-35" dirty="0">
                <a:solidFill>
                  <a:srgbClr val="00B050"/>
                </a:solidFill>
                <a:latin typeface="+mn-lt"/>
                <a:cs typeface="Arial"/>
              </a:rPr>
              <a:t> </a:t>
            </a:r>
            <a:r>
              <a:rPr lang="en-US" sz="2000" dirty="0">
                <a:solidFill>
                  <a:srgbClr val="00B050"/>
                </a:solidFill>
                <a:latin typeface="+mn-lt"/>
                <a:cs typeface="Arial"/>
              </a:rPr>
              <a:t>record in a range </a:t>
            </a:r>
            <a:r>
              <a:rPr lang="en-US" sz="2000" dirty="0">
                <a:latin typeface="+mn-lt"/>
                <a:cs typeface="Arial"/>
              </a:rPr>
              <a:t>such that the specified range of records is found with minimal search (scan)</a:t>
            </a:r>
          </a:p>
          <a:p>
            <a:pPr marL="812800" marR="140335" lvl="1" indent="-342900">
              <a:lnSpc>
                <a:spcPts val="2850"/>
              </a:lnSpc>
              <a:spcBef>
                <a:spcPts val="1050"/>
              </a:spcBef>
              <a:buFont typeface="System Font Regular"/>
              <a:buChar char="-"/>
              <a:tabLst>
                <a:tab pos="882015" algn="l"/>
                <a:tab pos="882650" algn="l"/>
              </a:tabLst>
            </a:pPr>
            <a:r>
              <a:rPr lang="en-US" sz="2400" spc="-5" dirty="0" err="1">
                <a:solidFill>
                  <a:srgbClr val="0B05FF"/>
                </a:solidFill>
                <a:latin typeface="+mn-lt"/>
                <a:cs typeface="Arial"/>
              </a:rPr>
              <a:t>Hashmap</a:t>
            </a:r>
            <a:endParaRPr lang="en-US" sz="2400" spc="-5" dirty="0">
              <a:solidFill>
                <a:srgbClr val="0B05FF"/>
              </a:solidFill>
              <a:latin typeface="+mn-lt"/>
              <a:cs typeface="Arial"/>
            </a:endParaRPr>
          </a:p>
          <a:p>
            <a:pPr marL="1270000" marR="140335" lvl="2" indent="-342900">
              <a:lnSpc>
                <a:spcPts val="2850"/>
              </a:lnSpc>
              <a:spcBef>
                <a:spcPts val="1050"/>
              </a:spcBef>
              <a:buFont typeface="System Font Regular"/>
              <a:buChar char="-"/>
              <a:tabLst>
                <a:tab pos="882015" algn="l"/>
                <a:tab pos="882650" algn="l"/>
              </a:tabLst>
            </a:pPr>
            <a:r>
              <a:rPr lang="en-US" sz="2000" spc="-5" dirty="0">
                <a:latin typeface="+mn-lt"/>
                <a:cs typeface="Arial"/>
              </a:rPr>
              <a:t>M</a:t>
            </a:r>
            <a:r>
              <a:rPr lang="en-US" sz="2000" dirty="0">
                <a:latin typeface="+mn-lt"/>
                <a:cs typeface="Arial"/>
              </a:rPr>
              <a:t>odel </a:t>
            </a:r>
            <a:r>
              <a:rPr lang="en-US" sz="2000" spc="-5" dirty="0">
                <a:latin typeface="+mn-lt"/>
                <a:cs typeface="Arial"/>
              </a:rPr>
              <a:t>that takes </a:t>
            </a:r>
            <a:r>
              <a:rPr lang="en-US" sz="2000" dirty="0">
                <a:latin typeface="+mn-lt"/>
                <a:cs typeface="Arial"/>
              </a:rPr>
              <a:t>a key </a:t>
            </a:r>
            <a:r>
              <a:rPr lang="en-US" sz="2000" spc="-5" dirty="0">
                <a:latin typeface="+mn-lt"/>
                <a:cs typeface="Arial"/>
              </a:rPr>
              <a:t>as input</a:t>
            </a:r>
            <a:r>
              <a:rPr lang="en-US" sz="2000" spc="-245" dirty="0">
                <a:latin typeface="+mn-lt"/>
                <a:cs typeface="Arial"/>
              </a:rPr>
              <a:t> </a:t>
            </a:r>
            <a:r>
              <a:rPr lang="en-US" sz="2000" spc="-5" dirty="0">
                <a:latin typeface="+mn-lt"/>
                <a:cs typeface="Arial"/>
              </a:rPr>
              <a:t>and </a:t>
            </a:r>
            <a:r>
              <a:rPr lang="en-US" sz="2000" spc="-5" dirty="0">
                <a:solidFill>
                  <a:srgbClr val="00B050"/>
                </a:solidFill>
                <a:latin typeface="+mn-lt"/>
                <a:cs typeface="Arial"/>
              </a:rPr>
              <a:t>predicts the position of </a:t>
            </a:r>
            <a:r>
              <a:rPr lang="en-US" sz="2000" dirty="0">
                <a:solidFill>
                  <a:srgbClr val="00B050"/>
                </a:solidFill>
                <a:latin typeface="+mn-lt"/>
                <a:cs typeface="Arial"/>
              </a:rPr>
              <a:t>a single </a:t>
            </a:r>
            <a:r>
              <a:rPr lang="en-US" sz="2000" spc="-5" dirty="0">
                <a:solidFill>
                  <a:srgbClr val="00B050"/>
                </a:solidFill>
                <a:latin typeface="+mn-lt"/>
                <a:cs typeface="Arial"/>
              </a:rPr>
              <a:t>data</a:t>
            </a:r>
            <a:r>
              <a:rPr lang="en-US" sz="2000" spc="-35" dirty="0">
                <a:solidFill>
                  <a:srgbClr val="00B050"/>
                </a:solidFill>
                <a:latin typeface="+mn-lt"/>
                <a:cs typeface="Arial"/>
              </a:rPr>
              <a:t> </a:t>
            </a:r>
            <a:r>
              <a:rPr lang="en-US" sz="2000" dirty="0">
                <a:solidFill>
                  <a:srgbClr val="00B050"/>
                </a:solidFill>
                <a:latin typeface="+mn-lt"/>
                <a:cs typeface="Arial"/>
              </a:rPr>
              <a:t>record</a:t>
            </a:r>
            <a:r>
              <a:rPr lang="en-US" sz="2000" dirty="0">
                <a:latin typeface="+mn-lt"/>
                <a:cs typeface="Arial"/>
              </a:rPr>
              <a:t> (search in case of collisions)</a:t>
            </a:r>
            <a:endParaRPr lang="en-US" sz="2000" spc="-5" dirty="0">
              <a:solidFill>
                <a:srgbClr val="0B05FF"/>
              </a:solidFill>
              <a:latin typeface="+mn-lt"/>
              <a:cs typeface="Arial"/>
            </a:endParaRPr>
          </a:p>
          <a:p>
            <a:pPr marL="812800" marR="140335" lvl="1" indent="-342900">
              <a:lnSpc>
                <a:spcPts val="2850"/>
              </a:lnSpc>
              <a:spcBef>
                <a:spcPts val="1050"/>
              </a:spcBef>
              <a:buFont typeface="System Font Regular"/>
              <a:buChar char="-"/>
              <a:tabLst>
                <a:tab pos="882015" algn="l"/>
                <a:tab pos="882650" algn="l"/>
              </a:tabLst>
            </a:pPr>
            <a:r>
              <a:rPr lang="en-US" sz="2400" spc="-5" dirty="0">
                <a:solidFill>
                  <a:srgbClr val="0B05FF"/>
                </a:solidFill>
                <a:latin typeface="+mn-lt"/>
                <a:cs typeface="Arial"/>
              </a:rPr>
              <a:t>Bloom filter </a:t>
            </a:r>
          </a:p>
          <a:p>
            <a:pPr marL="1270000" marR="140335" lvl="2" indent="-342900">
              <a:lnSpc>
                <a:spcPts val="2850"/>
              </a:lnSpc>
              <a:spcBef>
                <a:spcPts val="1050"/>
              </a:spcBef>
              <a:buFont typeface="System Font Regular"/>
              <a:buChar char="-"/>
              <a:tabLst>
                <a:tab pos="882015" algn="l"/>
                <a:tab pos="882650" algn="l"/>
              </a:tabLst>
            </a:pPr>
            <a:r>
              <a:rPr lang="en-US" sz="2000" spc="-5" dirty="0">
                <a:latin typeface="+mn-lt"/>
                <a:cs typeface="Arial"/>
              </a:rPr>
              <a:t>Binary </a:t>
            </a:r>
            <a:r>
              <a:rPr lang="en-US" sz="2000" spc="-15" dirty="0">
                <a:latin typeface="+mn-lt"/>
                <a:cs typeface="Arial"/>
              </a:rPr>
              <a:t>classifier model, </a:t>
            </a:r>
            <a:r>
              <a:rPr lang="en-US" sz="2000" spc="-5" dirty="0">
                <a:latin typeface="+mn-lt"/>
                <a:cs typeface="Arial"/>
              </a:rPr>
              <a:t>which, given </a:t>
            </a:r>
            <a:r>
              <a:rPr lang="en-US" sz="2000" dirty="0">
                <a:latin typeface="+mn-lt"/>
                <a:cs typeface="Arial"/>
              </a:rPr>
              <a:t>a</a:t>
            </a:r>
            <a:r>
              <a:rPr lang="en-US" sz="2000" spc="-190" dirty="0">
                <a:latin typeface="+mn-lt"/>
                <a:cs typeface="Arial"/>
              </a:rPr>
              <a:t> </a:t>
            </a:r>
            <a:r>
              <a:rPr lang="en-US" sz="2000" dirty="0">
                <a:latin typeface="+mn-lt"/>
                <a:cs typeface="Arial"/>
              </a:rPr>
              <a:t>key, </a:t>
            </a:r>
            <a:br>
              <a:rPr lang="en-US" sz="2000" dirty="0">
                <a:latin typeface="+mn-lt"/>
                <a:cs typeface="Arial"/>
              </a:rPr>
            </a:br>
            <a:r>
              <a:rPr lang="en-US" sz="2000" spc="-5" dirty="0">
                <a:solidFill>
                  <a:srgbClr val="00B050"/>
                </a:solidFill>
                <a:latin typeface="+mn-lt"/>
                <a:cs typeface="Arial"/>
              </a:rPr>
              <a:t>predicts if </a:t>
            </a:r>
            <a:r>
              <a:rPr lang="en-US" sz="2000" dirty="0">
                <a:solidFill>
                  <a:srgbClr val="00B050"/>
                </a:solidFill>
                <a:latin typeface="+mn-lt"/>
                <a:cs typeface="Arial"/>
              </a:rPr>
              <a:t>a key </a:t>
            </a:r>
            <a:r>
              <a:rPr lang="en-US" sz="2000" spc="-5" dirty="0">
                <a:solidFill>
                  <a:srgbClr val="00B050"/>
                </a:solidFill>
                <a:latin typeface="+mn-lt"/>
                <a:cs typeface="Arial"/>
              </a:rPr>
              <a:t>exists in </a:t>
            </a:r>
            <a:r>
              <a:rPr lang="en-US" sz="2000" dirty="0">
                <a:solidFill>
                  <a:srgbClr val="00B050"/>
                </a:solidFill>
                <a:latin typeface="+mn-lt"/>
                <a:cs typeface="Arial"/>
              </a:rPr>
              <a:t>a set </a:t>
            </a:r>
            <a:r>
              <a:rPr lang="en-US" sz="2000" spc="-5" dirty="0">
                <a:solidFill>
                  <a:srgbClr val="00B050"/>
                </a:solidFill>
                <a:latin typeface="+mn-lt"/>
                <a:cs typeface="Arial"/>
              </a:rPr>
              <a:t>or</a:t>
            </a:r>
            <a:r>
              <a:rPr lang="en-US" sz="2000" spc="-45" dirty="0">
                <a:solidFill>
                  <a:srgbClr val="00B050"/>
                </a:solidFill>
                <a:latin typeface="+mn-lt"/>
                <a:cs typeface="Arial"/>
              </a:rPr>
              <a:t> </a:t>
            </a:r>
            <a:r>
              <a:rPr lang="en-US" sz="2000" spc="-5" dirty="0">
                <a:solidFill>
                  <a:srgbClr val="00B050"/>
                </a:solidFill>
                <a:latin typeface="+mn-lt"/>
                <a:cs typeface="Arial"/>
              </a:rPr>
              <a:t>not </a:t>
            </a:r>
            <a:r>
              <a:rPr lang="en-US" sz="2000" spc="-5" dirty="0">
                <a:latin typeface="+mn-lt"/>
                <a:cs typeface="Arial"/>
              </a:rPr>
              <a:t>(but with false positives)</a:t>
            </a:r>
            <a:endParaRPr lang="en-US" sz="2000" dirty="0">
              <a:latin typeface="+mn-lt"/>
              <a:cs typeface="Arial"/>
            </a:endParaRPr>
          </a:p>
        </p:txBody>
      </p:sp>
      <p:sp>
        <p:nvSpPr>
          <p:cNvPr id="3" name="object 3"/>
          <p:cNvSpPr txBox="1">
            <a:spLocks noGrp="1"/>
          </p:cNvSpPr>
          <p:nvPr>
            <p:ph type="title"/>
          </p:nvPr>
        </p:nvSpPr>
        <p:spPr>
          <a:xfrm>
            <a:off x="429225" y="260648"/>
            <a:ext cx="8290570"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lang="de-DE" spc="-5" dirty="0" err="1"/>
              <a:t>Recap</a:t>
            </a:r>
            <a:r>
              <a:rPr lang="de-DE" spc="-5" dirty="0"/>
              <a:t>: </a:t>
            </a:r>
            <a:r>
              <a:rPr spc="-5" dirty="0"/>
              <a:t>Index </a:t>
            </a:r>
            <a:r>
              <a:rPr spc="-10" dirty="0"/>
              <a:t>Structures</a:t>
            </a:r>
            <a:endParaRPr dirty="0"/>
          </a:p>
        </p:txBody>
      </p:sp>
      <p:sp>
        <p:nvSpPr>
          <p:cNvPr id="4" name="Slide Number Placeholder 3">
            <a:extLst>
              <a:ext uri="{FF2B5EF4-FFF2-40B4-BE49-F238E27FC236}">
                <a16:creationId xmlns:a16="http://schemas.microsoft.com/office/drawing/2014/main" id="{D83F610E-7926-FB47-BE96-CCE956D94D8E}"/>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4</a:t>
            </a:fld>
            <a:endParaRPr lang="de-DE" sz="1200"/>
          </a:p>
        </p:txBody>
      </p:sp>
    </p:spTree>
    <p:extLst>
      <p:ext uri="{BB962C8B-B14F-4D97-AF65-F5344CB8AC3E}">
        <p14:creationId xmlns:p14="http://schemas.microsoft.com/office/powerpoint/2010/main" val="2296853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689525" y="1948859"/>
            <a:ext cx="3954145" cy="2243435"/>
          </a:xfrm>
          <a:prstGeom prst="rect">
            <a:avLst/>
          </a:prstGeom>
        </p:spPr>
        <p:txBody>
          <a:bodyPr vert="horz" wrap="square" lIns="0" tIns="27940" rIns="0" bIns="0" rtlCol="0">
            <a:spAutoFit/>
          </a:bodyPr>
          <a:lstStyle/>
          <a:p>
            <a:pPr marL="355600" marR="5080" indent="-342900">
              <a:lnSpc>
                <a:spcPts val="2850"/>
              </a:lnSpc>
              <a:spcBef>
                <a:spcPts val="220"/>
              </a:spcBef>
              <a:buFont typeface="Arial" panose="020B0604020202020204" pitchFamily="34" charset="0"/>
              <a:buChar char="•"/>
              <a:tabLst>
                <a:tab pos="424815" algn="l"/>
                <a:tab pos="425450" algn="l"/>
              </a:tabLst>
            </a:pPr>
            <a:r>
              <a:rPr sz="2400" spc="-5" dirty="0">
                <a:latin typeface="+mn-lt"/>
                <a:cs typeface="Arial"/>
              </a:rPr>
              <a:t>Blacklisted phishing</a:t>
            </a:r>
            <a:r>
              <a:rPr sz="2400" spc="-100" dirty="0">
                <a:latin typeface="+mn-lt"/>
                <a:cs typeface="Arial"/>
              </a:rPr>
              <a:t> </a:t>
            </a:r>
            <a:r>
              <a:rPr sz="2400" spc="-5" dirty="0">
                <a:latin typeface="+mn-lt"/>
                <a:cs typeface="Arial"/>
              </a:rPr>
              <a:t>URLs  dataset: 1.7M unique  URLs.</a:t>
            </a:r>
            <a:endParaRPr sz="2400" dirty="0">
              <a:latin typeface="+mn-lt"/>
              <a:cs typeface="Arial"/>
            </a:endParaRPr>
          </a:p>
          <a:p>
            <a:pPr marL="355600" marR="424815" indent="-342900">
              <a:lnSpc>
                <a:spcPts val="2850"/>
              </a:lnSpc>
              <a:buFont typeface="Arial" panose="020B0604020202020204" pitchFamily="34" charset="0"/>
              <a:buChar char="•"/>
              <a:tabLst>
                <a:tab pos="424815" algn="l"/>
                <a:tab pos="425450" algn="l"/>
              </a:tabLst>
            </a:pPr>
            <a:r>
              <a:rPr sz="2400" spc="-5" dirty="0">
                <a:latin typeface="+mn-lt"/>
                <a:cs typeface="Arial"/>
              </a:rPr>
              <a:t>The </a:t>
            </a:r>
            <a:r>
              <a:rPr sz="2400" dirty="0">
                <a:latin typeface="+mn-lt"/>
                <a:cs typeface="Arial"/>
              </a:rPr>
              <a:t>more </a:t>
            </a:r>
            <a:r>
              <a:rPr sz="2400" spc="-5" dirty="0">
                <a:latin typeface="+mn-lt"/>
                <a:cs typeface="Arial"/>
              </a:rPr>
              <a:t>accurate the  </a:t>
            </a:r>
            <a:r>
              <a:rPr sz="2400" dirty="0">
                <a:latin typeface="+mn-lt"/>
                <a:cs typeface="Arial"/>
              </a:rPr>
              <a:t>model </a:t>
            </a:r>
            <a:r>
              <a:rPr sz="2400" spc="-5" dirty="0">
                <a:latin typeface="+mn-lt"/>
                <a:cs typeface="Arial"/>
              </a:rPr>
              <a:t>is, the better</a:t>
            </a:r>
            <a:r>
              <a:rPr sz="2400" spc="-100" dirty="0">
                <a:latin typeface="+mn-lt"/>
                <a:cs typeface="Arial"/>
              </a:rPr>
              <a:t> </a:t>
            </a:r>
            <a:r>
              <a:rPr sz="2400" spc="-5" dirty="0">
                <a:latin typeface="+mn-lt"/>
                <a:cs typeface="Arial"/>
              </a:rPr>
              <a:t>the  </a:t>
            </a:r>
            <a:r>
              <a:rPr sz="2400" dirty="0">
                <a:latin typeface="+mn-lt"/>
                <a:cs typeface="Arial"/>
              </a:rPr>
              <a:t>savings </a:t>
            </a:r>
            <a:r>
              <a:rPr sz="2400" spc="-5" dirty="0">
                <a:latin typeface="+mn-lt"/>
                <a:cs typeface="Arial"/>
              </a:rPr>
              <a:t>in bloom filter  </a:t>
            </a:r>
            <a:r>
              <a:rPr sz="2400" dirty="0">
                <a:latin typeface="+mn-lt"/>
                <a:cs typeface="Arial"/>
              </a:rPr>
              <a:t>size.</a:t>
            </a:r>
          </a:p>
        </p:txBody>
      </p:sp>
      <p:sp>
        <p:nvSpPr>
          <p:cNvPr id="3" name="object 3"/>
          <p:cNvSpPr txBox="1">
            <a:spLocks noGrp="1"/>
          </p:cNvSpPr>
          <p:nvPr>
            <p:ph type="title"/>
          </p:nvPr>
        </p:nvSpPr>
        <p:spPr>
          <a:xfrm>
            <a:off x="395536" y="260648"/>
            <a:ext cx="4680520"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10" dirty="0"/>
              <a:t>Bloom </a:t>
            </a:r>
            <a:r>
              <a:rPr spc="-5" dirty="0"/>
              <a:t>filter</a:t>
            </a:r>
            <a:r>
              <a:rPr spc="-90" dirty="0"/>
              <a:t> </a:t>
            </a:r>
            <a:r>
              <a:rPr spc="-5" dirty="0"/>
              <a:t>Results</a:t>
            </a:r>
          </a:p>
        </p:txBody>
      </p:sp>
      <p:sp>
        <p:nvSpPr>
          <p:cNvPr id="4" name="object 4"/>
          <p:cNvSpPr/>
          <p:nvPr/>
        </p:nvSpPr>
        <p:spPr>
          <a:xfrm>
            <a:off x="152401" y="2040575"/>
            <a:ext cx="4570671" cy="3438236"/>
          </a:xfrm>
          <a:prstGeom prst="rect">
            <a:avLst/>
          </a:prstGeom>
          <a:blipFill>
            <a:blip r:embed="rId2" cstate="print"/>
            <a:stretch>
              <a:fillRect/>
            </a:stretch>
          </a:blipFill>
        </p:spPr>
        <p:txBody>
          <a:bodyPr wrap="square" lIns="0" tIns="0" rIns="0" bIns="0" rtlCol="0"/>
          <a:lstStyle/>
          <a:p>
            <a:endParaRPr/>
          </a:p>
        </p:txBody>
      </p:sp>
      <p:sp>
        <p:nvSpPr>
          <p:cNvPr id="5" name="Slide Number Placeholder 3">
            <a:extLst>
              <a:ext uri="{FF2B5EF4-FFF2-40B4-BE49-F238E27FC236}">
                <a16:creationId xmlns:a16="http://schemas.microsoft.com/office/drawing/2014/main" id="{C0FE896F-BCC6-214B-BCFE-A3DCFABB5A4F}"/>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40</a:t>
            </a:fld>
            <a:endParaRPr lang="de-DE" sz="1200"/>
          </a:p>
        </p:txBody>
      </p:sp>
    </p:spTree>
    <p:extLst>
      <p:ext uri="{BB962C8B-B14F-4D97-AF65-F5344CB8AC3E}">
        <p14:creationId xmlns:p14="http://schemas.microsoft.com/office/powerpoint/2010/main" val="836616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689524" y="1948858"/>
            <a:ext cx="3959860" cy="2987228"/>
          </a:xfrm>
          <a:prstGeom prst="rect">
            <a:avLst/>
          </a:prstGeom>
        </p:spPr>
        <p:txBody>
          <a:bodyPr vert="horz" wrap="square" lIns="0" tIns="27940" rIns="0" bIns="0" rtlCol="0">
            <a:spAutoFit/>
          </a:bodyPr>
          <a:lstStyle/>
          <a:p>
            <a:pPr marL="355600" marR="95885" indent="-342900">
              <a:lnSpc>
                <a:spcPts val="2850"/>
              </a:lnSpc>
              <a:spcBef>
                <a:spcPts val="220"/>
              </a:spcBef>
              <a:buFont typeface="Arial" panose="020B0604020202020204" pitchFamily="34" charset="0"/>
              <a:buChar char="•"/>
              <a:tabLst>
                <a:tab pos="424815" algn="l"/>
                <a:tab pos="425450" algn="l"/>
              </a:tabLst>
            </a:pPr>
            <a:r>
              <a:rPr sz="2400" dirty="0">
                <a:latin typeface="+mn-lt"/>
                <a:cs typeface="Arial"/>
              </a:rPr>
              <a:t>A </a:t>
            </a:r>
            <a:r>
              <a:rPr sz="2400" spc="-5" dirty="0">
                <a:latin typeface="+mn-lt"/>
                <a:cs typeface="Arial"/>
              </a:rPr>
              <a:t>normal Bloom filter</a:t>
            </a:r>
            <a:r>
              <a:rPr sz="2400" spc="-240" dirty="0">
                <a:latin typeface="+mn-lt"/>
                <a:cs typeface="Arial"/>
              </a:rPr>
              <a:t> </a:t>
            </a:r>
            <a:r>
              <a:rPr sz="2400" spc="-5" dirty="0">
                <a:latin typeface="+mn-lt"/>
                <a:cs typeface="Arial"/>
              </a:rPr>
              <a:t>with  </a:t>
            </a:r>
            <a:r>
              <a:rPr sz="2400" dirty="0">
                <a:latin typeface="+mn-lt"/>
                <a:cs typeface="Arial"/>
              </a:rPr>
              <a:t>a </a:t>
            </a:r>
            <a:r>
              <a:rPr sz="2400" spc="-5" dirty="0">
                <a:latin typeface="+mn-lt"/>
                <a:cs typeface="Arial"/>
              </a:rPr>
              <a:t>desired 1% false  positive </a:t>
            </a:r>
            <a:r>
              <a:rPr sz="2400" dirty="0">
                <a:latin typeface="+mn-lt"/>
                <a:cs typeface="Arial"/>
              </a:rPr>
              <a:t>rate requires  </a:t>
            </a:r>
            <a:r>
              <a:rPr sz="2400" spc="-5" dirty="0">
                <a:latin typeface="+mn-lt"/>
                <a:cs typeface="Arial"/>
              </a:rPr>
              <a:t>2.04MB.</a:t>
            </a:r>
            <a:endParaRPr sz="2400">
              <a:latin typeface="+mn-lt"/>
              <a:cs typeface="Arial"/>
            </a:endParaRPr>
          </a:p>
          <a:p>
            <a:pPr marL="355600" marR="5080" indent="-342900">
              <a:lnSpc>
                <a:spcPts val="2850"/>
              </a:lnSpc>
              <a:buFont typeface="Arial" panose="020B0604020202020204" pitchFamily="34" charset="0"/>
              <a:buChar char="•"/>
              <a:tabLst>
                <a:tab pos="424815" algn="l"/>
                <a:tab pos="425450" algn="l"/>
              </a:tabLst>
            </a:pPr>
            <a:r>
              <a:rPr sz="2400" spc="-5" dirty="0">
                <a:latin typeface="+mn-lt"/>
                <a:cs typeface="Arial"/>
              </a:rPr>
              <a:t>For </a:t>
            </a:r>
            <a:r>
              <a:rPr sz="2400" dirty="0">
                <a:latin typeface="+mn-lt"/>
                <a:cs typeface="Arial"/>
              </a:rPr>
              <a:t>a </a:t>
            </a:r>
            <a:r>
              <a:rPr sz="2400" spc="-5" dirty="0">
                <a:latin typeface="+mn-lt"/>
                <a:cs typeface="Arial"/>
              </a:rPr>
              <a:t>16-dim GRU with </a:t>
            </a:r>
            <a:r>
              <a:rPr sz="2400" dirty="0">
                <a:latin typeface="+mn-lt"/>
                <a:cs typeface="Arial"/>
              </a:rPr>
              <a:t>a  </a:t>
            </a:r>
            <a:r>
              <a:rPr sz="2400" spc="-5" dirty="0">
                <a:latin typeface="+mn-lt"/>
                <a:cs typeface="Arial"/>
              </a:rPr>
              <a:t>32-dim embedding for  each </a:t>
            </a:r>
            <a:r>
              <a:rPr sz="2400" dirty="0">
                <a:latin typeface="+mn-lt"/>
                <a:cs typeface="Arial"/>
              </a:rPr>
              <a:t>character; </a:t>
            </a:r>
            <a:r>
              <a:rPr sz="2400" spc="-5" dirty="0">
                <a:latin typeface="+mn-lt"/>
                <a:cs typeface="Arial"/>
              </a:rPr>
              <a:t>the</a:t>
            </a:r>
            <a:r>
              <a:rPr sz="2400" spc="-105" dirty="0">
                <a:latin typeface="+mn-lt"/>
                <a:cs typeface="Arial"/>
              </a:rPr>
              <a:t> </a:t>
            </a:r>
            <a:r>
              <a:rPr sz="2400" dirty="0">
                <a:latin typeface="+mn-lt"/>
                <a:cs typeface="Arial"/>
              </a:rPr>
              <a:t>model  </a:t>
            </a:r>
            <a:r>
              <a:rPr sz="2400" spc="-5" dirty="0">
                <a:latin typeface="+mn-lt"/>
                <a:cs typeface="Arial"/>
              </a:rPr>
              <a:t>is 0.0259MB, with the  </a:t>
            </a:r>
            <a:r>
              <a:rPr sz="2400" dirty="0">
                <a:latin typeface="+mn-lt"/>
                <a:cs typeface="Arial"/>
              </a:rPr>
              <a:t>spillover </a:t>
            </a:r>
            <a:r>
              <a:rPr sz="2400" spc="-5" dirty="0">
                <a:latin typeface="+mn-lt"/>
                <a:cs typeface="Arial"/>
              </a:rPr>
              <a:t>it is 1.07</a:t>
            </a:r>
            <a:r>
              <a:rPr sz="2400" spc="-45" dirty="0">
                <a:latin typeface="+mn-lt"/>
                <a:cs typeface="Arial"/>
              </a:rPr>
              <a:t> </a:t>
            </a:r>
            <a:r>
              <a:rPr sz="2400" dirty="0">
                <a:latin typeface="+mn-lt"/>
                <a:cs typeface="Arial"/>
              </a:rPr>
              <a:t>MB.</a:t>
            </a:r>
            <a:endParaRPr sz="2400">
              <a:latin typeface="+mn-lt"/>
              <a:cs typeface="Arial"/>
            </a:endParaRPr>
          </a:p>
        </p:txBody>
      </p:sp>
      <p:sp>
        <p:nvSpPr>
          <p:cNvPr id="3" name="object 3"/>
          <p:cNvSpPr txBox="1">
            <a:spLocks noGrp="1"/>
          </p:cNvSpPr>
          <p:nvPr>
            <p:ph type="title"/>
          </p:nvPr>
        </p:nvSpPr>
        <p:spPr>
          <a:xfrm>
            <a:off x="318021" y="246054"/>
            <a:ext cx="4181971"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10" dirty="0"/>
              <a:t>Bloom </a:t>
            </a:r>
            <a:r>
              <a:rPr spc="-5" dirty="0"/>
              <a:t>filter</a:t>
            </a:r>
            <a:r>
              <a:rPr spc="-90" dirty="0"/>
              <a:t> </a:t>
            </a:r>
            <a:r>
              <a:rPr spc="-5" dirty="0"/>
              <a:t>Results</a:t>
            </a:r>
          </a:p>
        </p:txBody>
      </p:sp>
      <p:sp>
        <p:nvSpPr>
          <p:cNvPr id="4" name="object 4"/>
          <p:cNvSpPr/>
          <p:nvPr/>
        </p:nvSpPr>
        <p:spPr>
          <a:xfrm>
            <a:off x="152401" y="2040575"/>
            <a:ext cx="4570671" cy="343823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303449" y="3566424"/>
            <a:ext cx="445134" cy="1675764"/>
          </a:xfrm>
          <a:custGeom>
            <a:avLst/>
            <a:gdLst/>
            <a:ahLst/>
            <a:cxnLst/>
            <a:rect l="l" t="t" r="r" b="b"/>
            <a:pathLst>
              <a:path w="445135" h="1675764">
                <a:moveTo>
                  <a:pt x="0" y="0"/>
                </a:moveTo>
                <a:lnTo>
                  <a:pt x="444899" y="0"/>
                </a:lnTo>
                <a:lnTo>
                  <a:pt x="444899" y="1675199"/>
                </a:lnTo>
                <a:lnTo>
                  <a:pt x="0" y="1675199"/>
                </a:lnTo>
                <a:lnTo>
                  <a:pt x="0" y="0"/>
                </a:lnTo>
                <a:close/>
              </a:path>
            </a:pathLst>
          </a:custGeom>
          <a:ln w="19049">
            <a:solidFill>
              <a:srgbClr val="F4C10D"/>
            </a:solidFill>
          </a:ln>
        </p:spPr>
        <p:txBody>
          <a:bodyPr wrap="square" lIns="0" tIns="0" rIns="0" bIns="0" rtlCol="0"/>
          <a:lstStyle/>
          <a:p>
            <a:endParaRPr/>
          </a:p>
        </p:txBody>
      </p:sp>
      <p:sp>
        <p:nvSpPr>
          <p:cNvPr id="6" name="object 6"/>
          <p:cNvSpPr/>
          <p:nvPr/>
        </p:nvSpPr>
        <p:spPr>
          <a:xfrm>
            <a:off x="2560524" y="2984225"/>
            <a:ext cx="1675764" cy="255270"/>
          </a:xfrm>
          <a:custGeom>
            <a:avLst/>
            <a:gdLst/>
            <a:ahLst/>
            <a:cxnLst/>
            <a:rect l="l" t="t" r="r" b="b"/>
            <a:pathLst>
              <a:path w="1675764" h="255269">
                <a:moveTo>
                  <a:pt x="0" y="254999"/>
                </a:moveTo>
                <a:lnTo>
                  <a:pt x="0" y="0"/>
                </a:lnTo>
                <a:lnTo>
                  <a:pt x="1675199" y="0"/>
                </a:lnTo>
                <a:lnTo>
                  <a:pt x="1675199" y="254999"/>
                </a:lnTo>
                <a:lnTo>
                  <a:pt x="0" y="254999"/>
                </a:lnTo>
                <a:close/>
              </a:path>
            </a:pathLst>
          </a:custGeom>
          <a:ln w="19049">
            <a:solidFill>
              <a:srgbClr val="F4C10D"/>
            </a:solidFill>
          </a:ln>
        </p:spPr>
        <p:txBody>
          <a:bodyPr wrap="square" lIns="0" tIns="0" rIns="0" bIns="0" rtlCol="0"/>
          <a:lstStyle/>
          <a:p>
            <a:endParaRPr/>
          </a:p>
        </p:txBody>
      </p:sp>
      <p:sp>
        <p:nvSpPr>
          <p:cNvPr id="7" name="Slide Number Placeholder 3">
            <a:extLst>
              <a:ext uri="{FF2B5EF4-FFF2-40B4-BE49-F238E27FC236}">
                <a16:creationId xmlns:a16="http://schemas.microsoft.com/office/drawing/2014/main" id="{B72C9D76-4458-8A45-AD9D-EDE43ECBA520}"/>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41</a:t>
            </a:fld>
            <a:endParaRPr lang="de-DE" sz="1200"/>
          </a:p>
        </p:txBody>
      </p:sp>
    </p:spTree>
    <p:extLst>
      <p:ext uri="{BB962C8B-B14F-4D97-AF65-F5344CB8AC3E}">
        <p14:creationId xmlns:p14="http://schemas.microsoft.com/office/powerpoint/2010/main" val="3560963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DC69-EC4A-3B49-B0D1-1379D04C7E7B}"/>
              </a:ext>
            </a:extLst>
          </p:cNvPr>
          <p:cNvSpPr>
            <a:spLocks noGrp="1"/>
          </p:cNvSpPr>
          <p:nvPr>
            <p:ph type="title"/>
          </p:nvPr>
        </p:nvSpPr>
        <p:spPr/>
        <p:txBody>
          <a:bodyPr/>
          <a:lstStyle/>
          <a:p>
            <a:r>
              <a:rPr lang="en-DE" dirty="0"/>
              <a:t>Conclusion</a:t>
            </a:r>
          </a:p>
        </p:txBody>
      </p:sp>
      <p:sp>
        <p:nvSpPr>
          <p:cNvPr id="3" name="Content Placeholder 2">
            <a:extLst>
              <a:ext uri="{FF2B5EF4-FFF2-40B4-BE49-F238E27FC236}">
                <a16:creationId xmlns:a16="http://schemas.microsoft.com/office/drawing/2014/main" id="{EE20E1A3-D329-9642-A848-166481B17316}"/>
              </a:ext>
            </a:extLst>
          </p:cNvPr>
          <p:cNvSpPr>
            <a:spLocks noGrp="1"/>
          </p:cNvSpPr>
          <p:nvPr>
            <p:ph idx="1"/>
          </p:nvPr>
        </p:nvSpPr>
        <p:spPr/>
        <p:txBody>
          <a:bodyPr/>
          <a:lstStyle/>
          <a:p>
            <a:r>
              <a:rPr lang="en-DE" dirty="0"/>
              <a:t>Well known “static” structures perform surprisingly well</a:t>
            </a:r>
          </a:p>
          <a:p>
            <a:r>
              <a:rPr lang="en-DE" dirty="0"/>
              <a:t>It is quite difficult to be faster with learning…</a:t>
            </a:r>
          </a:p>
          <a:p>
            <a:r>
              <a:rPr lang="en-DE" dirty="0"/>
              <a:t>… and hierarchies of index function are pretty complex</a:t>
            </a:r>
          </a:p>
          <a:p>
            <a:r>
              <a:rPr lang="en-DE" dirty="0"/>
              <a:t>But there is light at the end of the tunnel</a:t>
            </a:r>
          </a:p>
          <a:p>
            <a:pPr marL="0" indent="0">
              <a:buNone/>
            </a:pPr>
            <a:endParaRPr lang="en-DE" dirty="0"/>
          </a:p>
        </p:txBody>
      </p:sp>
      <p:sp>
        <p:nvSpPr>
          <p:cNvPr id="4" name="Slide Number Placeholder 3">
            <a:extLst>
              <a:ext uri="{FF2B5EF4-FFF2-40B4-BE49-F238E27FC236}">
                <a16:creationId xmlns:a16="http://schemas.microsoft.com/office/drawing/2014/main" id="{2B2FB5D1-61A7-1543-A939-D22B3F4EE118}"/>
              </a:ext>
            </a:extLst>
          </p:cNvPr>
          <p:cNvSpPr>
            <a:spLocks noGrp="1"/>
          </p:cNvSpPr>
          <p:nvPr>
            <p:ph type="sldNum" sz="quarter" idx="12"/>
          </p:nvPr>
        </p:nvSpPr>
        <p:spPr/>
        <p:txBody>
          <a:bodyPr/>
          <a:lstStyle/>
          <a:p>
            <a:pPr>
              <a:defRPr/>
            </a:pPr>
            <a:fld id="{A4C577E2-95DD-1F4B-A688-E8FB02007787}" type="slidenum">
              <a:rPr lang="de-DE" smtClean="0"/>
              <a:pPr>
                <a:defRPr/>
              </a:pPr>
              <a:t>42</a:t>
            </a:fld>
            <a:endParaRPr lang="de-DE"/>
          </a:p>
        </p:txBody>
      </p:sp>
      <p:sp>
        <p:nvSpPr>
          <p:cNvPr id="5" name="Cloud Callout 4">
            <a:extLst>
              <a:ext uri="{FF2B5EF4-FFF2-40B4-BE49-F238E27FC236}">
                <a16:creationId xmlns:a16="http://schemas.microsoft.com/office/drawing/2014/main" id="{DCA6AA26-FE25-A249-AF93-63B6F2323F0D}"/>
              </a:ext>
            </a:extLst>
          </p:cNvPr>
          <p:cNvSpPr/>
          <p:nvPr/>
        </p:nvSpPr>
        <p:spPr>
          <a:xfrm>
            <a:off x="2483768" y="3645024"/>
            <a:ext cx="5328592" cy="1944216"/>
          </a:xfrm>
          <a:prstGeom prst="cloudCallout">
            <a:avLst>
              <a:gd name="adj1" fmla="val -43676"/>
              <a:gd name="adj2" fmla="val -6932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sz="2400" dirty="0">
                <a:solidFill>
                  <a:sysClr val="windowText" lastClr="000000"/>
                </a:solidFill>
              </a:rPr>
              <a:t>Learning index structures </a:t>
            </a:r>
            <a:br>
              <a:rPr lang="en-DE" sz="2400" dirty="0">
                <a:solidFill>
                  <a:sysClr val="windowText" lastClr="000000"/>
                </a:solidFill>
              </a:rPr>
            </a:br>
            <a:r>
              <a:rPr lang="en-DE" sz="2400" dirty="0">
                <a:solidFill>
                  <a:sysClr val="windowText" lastClr="000000"/>
                </a:solidFill>
              </a:rPr>
              <a:t>is just at the beginning</a:t>
            </a:r>
          </a:p>
        </p:txBody>
      </p:sp>
    </p:spTree>
    <p:extLst>
      <p:ext uri="{BB962C8B-B14F-4D97-AF65-F5344CB8AC3E}">
        <p14:creationId xmlns:p14="http://schemas.microsoft.com/office/powerpoint/2010/main" val="2246752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1572" y="1340768"/>
            <a:ext cx="7969250" cy="4064446"/>
          </a:xfrm>
          <a:prstGeom prst="rect">
            <a:avLst/>
          </a:prstGeom>
        </p:spPr>
        <p:txBody>
          <a:bodyPr vert="horz" wrap="square" lIns="0" tIns="27940" rIns="0" bIns="0" rtlCol="0">
            <a:spAutoFit/>
          </a:bodyPr>
          <a:lstStyle/>
          <a:p>
            <a:pPr marL="355600" marR="5080" indent="-342900">
              <a:lnSpc>
                <a:spcPts val="2850"/>
              </a:lnSpc>
              <a:spcBef>
                <a:spcPts val="220"/>
              </a:spcBef>
              <a:buFont typeface="Arial" panose="020B0604020202020204" pitchFamily="34" charset="0"/>
              <a:buChar char="•"/>
              <a:tabLst>
                <a:tab pos="424815" algn="l"/>
                <a:tab pos="425450" algn="l"/>
              </a:tabLst>
            </a:pPr>
            <a:r>
              <a:rPr sz="2400" dirty="0">
                <a:solidFill>
                  <a:srgbClr val="0B05FF"/>
                </a:solidFill>
                <a:latin typeface="+mn-lt"/>
                <a:cs typeface="Arial"/>
              </a:rPr>
              <a:t>Multi-Dimensional </a:t>
            </a:r>
            <a:r>
              <a:rPr sz="2400" spc="-5" dirty="0">
                <a:solidFill>
                  <a:srgbClr val="0B05FF"/>
                </a:solidFill>
                <a:latin typeface="+mn-lt"/>
                <a:cs typeface="Arial"/>
              </a:rPr>
              <a:t>Indexes</a:t>
            </a:r>
            <a:r>
              <a:rPr sz="2400" spc="-5" dirty="0">
                <a:latin typeface="+mn-lt"/>
                <a:cs typeface="Arial"/>
              </a:rPr>
              <a:t>: </a:t>
            </a:r>
            <a:endParaRPr lang="de-DE" sz="2400" spc="-5" dirty="0">
              <a:latin typeface="+mn-lt"/>
              <a:cs typeface="Arial"/>
            </a:endParaRPr>
          </a:p>
          <a:p>
            <a:pPr marL="812800" marR="5080" lvl="1" indent="-342900">
              <a:lnSpc>
                <a:spcPts val="2850"/>
              </a:lnSpc>
              <a:spcBef>
                <a:spcPts val="220"/>
              </a:spcBef>
              <a:buFont typeface="System Font Regular"/>
              <a:buChar char="-"/>
              <a:tabLst>
                <a:tab pos="424815" algn="l"/>
                <a:tab pos="425450" algn="l"/>
              </a:tabLst>
            </a:pPr>
            <a:r>
              <a:rPr sz="2400" spc="-5" dirty="0">
                <a:latin typeface="+mn-lt"/>
                <a:cs typeface="Arial"/>
              </a:rPr>
              <a:t>Extend learned indexes </a:t>
            </a:r>
            <a:br>
              <a:rPr lang="de-DE" sz="2400" spc="-5" dirty="0">
                <a:latin typeface="+mn-lt"/>
                <a:cs typeface="Arial"/>
              </a:rPr>
            </a:br>
            <a:r>
              <a:rPr sz="2400" spc="-5" dirty="0">
                <a:latin typeface="+mn-lt"/>
                <a:cs typeface="Arial"/>
              </a:rPr>
              <a:t>to </a:t>
            </a:r>
            <a:r>
              <a:rPr sz="2400" dirty="0">
                <a:latin typeface="+mn-lt"/>
                <a:cs typeface="Arial"/>
              </a:rPr>
              <a:t>multi-dimensional </a:t>
            </a:r>
            <a:r>
              <a:rPr sz="2400" spc="-5" dirty="0">
                <a:latin typeface="+mn-lt"/>
                <a:cs typeface="Arial"/>
              </a:rPr>
              <a:t>index </a:t>
            </a:r>
            <a:r>
              <a:rPr sz="2400" dirty="0">
                <a:latin typeface="+mn-lt"/>
                <a:cs typeface="Arial"/>
              </a:rPr>
              <a:t>structures. </a:t>
            </a:r>
            <a:endParaRPr lang="de-DE" sz="2400" dirty="0">
              <a:latin typeface="+mn-lt"/>
              <a:cs typeface="Arial"/>
            </a:endParaRPr>
          </a:p>
          <a:p>
            <a:pPr marL="812800" marR="5080" lvl="1" indent="-342900">
              <a:lnSpc>
                <a:spcPts val="2850"/>
              </a:lnSpc>
              <a:spcBef>
                <a:spcPts val="220"/>
              </a:spcBef>
              <a:buFont typeface="System Font Regular"/>
              <a:buChar char="-"/>
              <a:tabLst>
                <a:tab pos="424815" algn="l"/>
                <a:tab pos="425450" algn="l"/>
              </a:tabLst>
            </a:pPr>
            <a:r>
              <a:rPr lang="en-DE" sz="2400" dirty="0">
                <a:latin typeface="+mn-lt"/>
                <a:cs typeface="Arial"/>
              </a:rPr>
              <a:t>Network </a:t>
            </a:r>
            <a:r>
              <a:rPr lang="de-DE" sz="2400" dirty="0">
                <a:latin typeface="+mn-lt"/>
                <a:cs typeface="Arial"/>
              </a:rPr>
              <a:t>m</a:t>
            </a:r>
            <a:r>
              <a:rPr sz="2400" dirty="0" err="1">
                <a:latin typeface="+mn-lt"/>
                <a:cs typeface="Arial"/>
              </a:rPr>
              <a:t>odels</a:t>
            </a:r>
            <a:r>
              <a:rPr sz="2400" dirty="0">
                <a:latin typeface="+mn-lt"/>
                <a:cs typeface="Arial"/>
              </a:rPr>
              <a:t>, </a:t>
            </a:r>
            <a:r>
              <a:rPr sz="2400" spc="-5" dirty="0">
                <a:latin typeface="+mn-lt"/>
                <a:cs typeface="Arial"/>
              </a:rPr>
              <a:t>especially  </a:t>
            </a:r>
            <a:r>
              <a:rPr lang="de-DE" sz="2400" spc="-5" dirty="0" err="1">
                <a:latin typeface="+mn-lt"/>
                <a:cs typeface="Arial"/>
              </a:rPr>
              <a:t>ConvNets</a:t>
            </a:r>
            <a:r>
              <a:rPr sz="2400" spc="-5" dirty="0">
                <a:latin typeface="+mn-lt"/>
                <a:cs typeface="Arial"/>
              </a:rPr>
              <a:t>, are extremely good at </a:t>
            </a:r>
            <a:r>
              <a:rPr sz="2400" dirty="0">
                <a:latin typeface="+mn-lt"/>
                <a:cs typeface="Arial"/>
              </a:rPr>
              <a:t>capturing complex </a:t>
            </a:r>
            <a:r>
              <a:rPr sz="2400" spc="-5" dirty="0">
                <a:latin typeface="+mn-lt"/>
                <a:cs typeface="Arial"/>
              </a:rPr>
              <a:t>high-dimensional</a:t>
            </a:r>
            <a:r>
              <a:rPr sz="2400" spc="-10" dirty="0">
                <a:latin typeface="+mn-lt"/>
                <a:cs typeface="Arial"/>
              </a:rPr>
              <a:t> </a:t>
            </a:r>
            <a:r>
              <a:rPr sz="2400" dirty="0">
                <a:latin typeface="+mn-lt"/>
                <a:cs typeface="Arial"/>
              </a:rPr>
              <a:t>relationships</a:t>
            </a:r>
          </a:p>
          <a:p>
            <a:pPr marL="355600" marR="806450" indent="-342900">
              <a:lnSpc>
                <a:spcPts val="2850"/>
              </a:lnSpc>
              <a:spcBef>
                <a:spcPts val="1050"/>
              </a:spcBef>
              <a:buFont typeface="Arial" panose="020B0604020202020204" pitchFamily="34" charset="0"/>
              <a:buChar char="•"/>
              <a:tabLst>
                <a:tab pos="424815" algn="l"/>
                <a:tab pos="425450" algn="l"/>
              </a:tabLst>
            </a:pPr>
            <a:r>
              <a:rPr sz="2400" spc="-5" dirty="0">
                <a:solidFill>
                  <a:srgbClr val="0B05FF"/>
                </a:solidFill>
                <a:latin typeface="+mn-lt"/>
                <a:cs typeface="Arial"/>
              </a:rPr>
              <a:t>Learned Algorithms</a:t>
            </a:r>
            <a:r>
              <a:rPr sz="2400" spc="-5" dirty="0">
                <a:latin typeface="+mn-lt"/>
                <a:cs typeface="Arial"/>
              </a:rPr>
              <a:t>:</a:t>
            </a:r>
            <a:r>
              <a:rPr sz="2400" b="1" spc="-5" dirty="0">
                <a:latin typeface="+mn-lt"/>
                <a:cs typeface="Arial"/>
              </a:rPr>
              <a:t> </a:t>
            </a:r>
            <a:r>
              <a:rPr sz="2400" dirty="0">
                <a:latin typeface="+mn-lt"/>
                <a:cs typeface="Arial"/>
              </a:rPr>
              <a:t>A model can </a:t>
            </a:r>
            <a:r>
              <a:rPr sz="2400" spc="-5" dirty="0">
                <a:latin typeface="+mn-lt"/>
                <a:cs typeface="Arial"/>
              </a:rPr>
              <a:t>also</a:t>
            </a:r>
            <a:r>
              <a:rPr sz="2400" spc="-290" dirty="0">
                <a:latin typeface="+mn-lt"/>
                <a:cs typeface="Arial"/>
              </a:rPr>
              <a:t> </a:t>
            </a:r>
            <a:r>
              <a:rPr sz="2400" dirty="0">
                <a:latin typeface="+mn-lt"/>
                <a:cs typeface="Arial"/>
              </a:rPr>
              <a:t>speed-up  sorting </a:t>
            </a:r>
            <a:r>
              <a:rPr sz="2400" spc="-5" dirty="0">
                <a:latin typeface="+mn-lt"/>
                <a:cs typeface="Arial"/>
              </a:rPr>
              <a:t>and joins, not just</a:t>
            </a:r>
            <a:r>
              <a:rPr sz="2400" spc="-25" dirty="0">
                <a:latin typeface="+mn-lt"/>
                <a:cs typeface="Arial"/>
              </a:rPr>
              <a:t> </a:t>
            </a:r>
            <a:r>
              <a:rPr sz="2400" spc="-5" dirty="0">
                <a:latin typeface="+mn-lt"/>
                <a:cs typeface="Arial"/>
              </a:rPr>
              <a:t>indexes</a:t>
            </a:r>
            <a:endParaRPr sz="2400" dirty="0">
              <a:latin typeface="+mn-lt"/>
              <a:cs typeface="Arial"/>
            </a:endParaRPr>
          </a:p>
          <a:p>
            <a:pPr marL="355600" marR="379095" indent="-342900">
              <a:lnSpc>
                <a:spcPts val="2850"/>
              </a:lnSpc>
              <a:spcBef>
                <a:spcPts val="1050"/>
              </a:spcBef>
              <a:buFont typeface="Arial" panose="020B0604020202020204" pitchFamily="34" charset="0"/>
              <a:buChar char="•"/>
              <a:tabLst>
                <a:tab pos="424815" algn="l"/>
                <a:tab pos="425450" algn="l"/>
              </a:tabLst>
            </a:pPr>
            <a:r>
              <a:rPr sz="2400" spc="-5" dirty="0">
                <a:solidFill>
                  <a:srgbClr val="0B05FF"/>
                </a:solidFill>
                <a:latin typeface="+mn-lt"/>
                <a:cs typeface="Arial"/>
              </a:rPr>
              <a:t>GPU/TPUs</a:t>
            </a:r>
            <a:r>
              <a:rPr sz="2400" spc="-5" dirty="0">
                <a:latin typeface="+mn-lt"/>
                <a:cs typeface="Arial"/>
              </a:rPr>
              <a:t>:</a:t>
            </a:r>
            <a:r>
              <a:rPr sz="2400" b="1" spc="-5" dirty="0">
                <a:latin typeface="+mn-lt"/>
                <a:cs typeface="Arial"/>
              </a:rPr>
              <a:t> </a:t>
            </a:r>
            <a:r>
              <a:rPr sz="2400" spc="-5" dirty="0">
                <a:latin typeface="+mn-lt"/>
                <a:cs typeface="Arial"/>
              </a:rPr>
              <a:t>GPU/TPUs will </a:t>
            </a:r>
            <a:r>
              <a:rPr sz="2400" dirty="0">
                <a:latin typeface="+mn-lt"/>
                <a:cs typeface="Arial"/>
              </a:rPr>
              <a:t>make </a:t>
            </a:r>
            <a:r>
              <a:rPr sz="2400" spc="-5" dirty="0">
                <a:latin typeface="+mn-lt"/>
                <a:cs typeface="Arial"/>
              </a:rPr>
              <a:t>the idea of learned  indexes even </a:t>
            </a:r>
            <a:r>
              <a:rPr sz="2400" dirty="0">
                <a:latin typeface="+mn-lt"/>
                <a:cs typeface="Arial"/>
              </a:rPr>
              <a:t>more</a:t>
            </a:r>
            <a:r>
              <a:rPr sz="2400" spc="-15" dirty="0">
                <a:latin typeface="+mn-lt"/>
                <a:cs typeface="Arial"/>
              </a:rPr>
              <a:t> </a:t>
            </a:r>
            <a:r>
              <a:rPr sz="2400" dirty="0">
                <a:latin typeface="+mn-lt"/>
                <a:cs typeface="Arial"/>
              </a:rPr>
              <a:t>viable</a:t>
            </a:r>
          </a:p>
        </p:txBody>
      </p:sp>
      <p:sp>
        <p:nvSpPr>
          <p:cNvPr id="3" name="object 3"/>
          <p:cNvSpPr txBox="1">
            <a:spLocks noGrp="1"/>
          </p:cNvSpPr>
          <p:nvPr>
            <p:ph type="title"/>
          </p:nvPr>
        </p:nvSpPr>
        <p:spPr>
          <a:xfrm>
            <a:off x="404409" y="260648"/>
            <a:ext cx="5751762"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Future</a:t>
            </a:r>
            <a:r>
              <a:rPr spc="-80" dirty="0"/>
              <a:t> </a:t>
            </a:r>
            <a:r>
              <a:rPr spc="-20" dirty="0"/>
              <a:t>Work</a:t>
            </a:r>
          </a:p>
        </p:txBody>
      </p:sp>
      <p:sp>
        <p:nvSpPr>
          <p:cNvPr id="4" name="Slide Number Placeholder 3">
            <a:extLst>
              <a:ext uri="{FF2B5EF4-FFF2-40B4-BE49-F238E27FC236}">
                <a16:creationId xmlns:a16="http://schemas.microsoft.com/office/drawing/2014/main" id="{39FB48FD-7A1C-1A4D-8B55-3948032FABFB}"/>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43</a:t>
            </a:fld>
            <a:endParaRPr lang="de-DE" sz="1200"/>
          </a:p>
        </p:txBody>
      </p:sp>
    </p:spTree>
    <p:extLst>
      <p:ext uri="{BB962C8B-B14F-4D97-AF65-F5344CB8AC3E}">
        <p14:creationId xmlns:p14="http://schemas.microsoft.com/office/powerpoint/2010/main" val="45907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6733" y="260648"/>
            <a:ext cx="3179163" cy="505267"/>
          </a:xfrm>
          <a:prstGeom prst="rect">
            <a:avLst/>
          </a:prstGeom>
        </p:spPr>
        <p:txBody>
          <a:bodyPr vert="horz" wrap="square" lIns="0" tIns="12700" rIns="0" bIns="0" rtlCol="0">
            <a:spAutoFit/>
          </a:bodyPr>
          <a:lstStyle/>
          <a:p>
            <a:pPr marL="12700">
              <a:spcBef>
                <a:spcPts val="100"/>
              </a:spcBef>
            </a:pPr>
            <a:r>
              <a:rPr sz="3200" spc="-5" dirty="0">
                <a:latin typeface="+mj-lt"/>
                <a:cs typeface="Arial"/>
              </a:rPr>
              <a:t>B-</a:t>
            </a:r>
            <a:r>
              <a:rPr lang="de-DE" sz="3200" spc="-5" dirty="0">
                <a:latin typeface="+mj-lt"/>
                <a:cs typeface="Arial"/>
              </a:rPr>
              <a:t>T</a:t>
            </a:r>
            <a:r>
              <a:rPr sz="3200" spc="-5" dirty="0" err="1">
                <a:latin typeface="+mj-lt"/>
                <a:cs typeface="Arial"/>
              </a:rPr>
              <a:t>ree</a:t>
            </a:r>
            <a:endParaRPr sz="3200" dirty="0">
              <a:latin typeface="+mj-lt"/>
              <a:cs typeface="Arial"/>
            </a:endParaRPr>
          </a:p>
        </p:txBody>
      </p:sp>
      <p:sp>
        <p:nvSpPr>
          <p:cNvPr id="3" name="object 3"/>
          <p:cNvSpPr/>
          <p:nvPr/>
        </p:nvSpPr>
        <p:spPr>
          <a:xfrm>
            <a:off x="413147" y="3042265"/>
            <a:ext cx="7452037" cy="300280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67544" y="1272824"/>
            <a:ext cx="7776864" cy="1127745"/>
          </a:xfrm>
          <a:prstGeom prst="rect">
            <a:avLst/>
          </a:prstGeom>
        </p:spPr>
        <p:txBody>
          <a:bodyPr vert="horz" wrap="square" lIns="0" tIns="27940" rIns="0" bIns="0" rtlCol="0">
            <a:spAutoFit/>
          </a:bodyPr>
          <a:lstStyle/>
          <a:p>
            <a:pPr marL="12700" marR="5080">
              <a:lnSpc>
                <a:spcPts val="2850"/>
              </a:lnSpc>
              <a:spcBef>
                <a:spcPts val="220"/>
              </a:spcBef>
            </a:pPr>
            <a:r>
              <a:rPr sz="2400" spc="-5" dirty="0">
                <a:latin typeface="+mn-lt"/>
                <a:cs typeface="Arial"/>
              </a:rPr>
              <a:t>The B-tree provides </a:t>
            </a:r>
            <a:r>
              <a:rPr sz="2400" dirty="0">
                <a:latin typeface="+mn-lt"/>
                <a:cs typeface="Arial"/>
              </a:rPr>
              <a:t>a </a:t>
            </a:r>
            <a:r>
              <a:rPr sz="2400" dirty="0">
                <a:solidFill>
                  <a:srgbClr val="0B05FF"/>
                </a:solidFill>
                <a:latin typeface="+mn-lt"/>
                <a:cs typeface="Arial"/>
              </a:rPr>
              <a:t>mapping </a:t>
            </a:r>
            <a:r>
              <a:rPr sz="2400" spc="-5" dirty="0">
                <a:solidFill>
                  <a:srgbClr val="0B05FF"/>
                </a:solidFill>
                <a:latin typeface="+mn-lt"/>
                <a:cs typeface="Arial"/>
              </a:rPr>
              <a:t>from </a:t>
            </a:r>
            <a:r>
              <a:rPr sz="2400" dirty="0">
                <a:solidFill>
                  <a:srgbClr val="0B05FF"/>
                </a:solidFill>
                <a:latin typeface="+mn-lt"/>
                <a:cs typeface="Arial"/>
              </a:rPr>
              <a:t>a </a:t>
            </a:r>
            <a:r>
              <a:rPr sz="2400" spc="-5" dirty="0">
                <a:solidFill>
                  <a:srgbClr val="0B05FF"/>
                </a:solidFill>
                <a:latin typeface="+mn-lt"/>
                <a:cs typeface="Arial"/>
              </a:rPr>
              <a:t>lookup </a:t>
            </a:r>
            <a:r>
              <a:rPr sz="2400" dirty="0">
                <a:solidFill>
                  <a:srgbClr val="0B05FF"/>
                </a:solidFill>
                <a:latin typeface="+mn-lt"/>
                <a:cs typeface="Arial"/>
              </a:rPr>
              <a:t>key </a:t>
            </a:r>
            <a:r>
              <a:rPr sz="2400" spc="-5" dirty="0">
                <a:solidFill>
                  <a:srgbClr val="0B05FF"/>
                </a:solidFill>
                <a:latin typeface="+mn-lt"/>
                <a:cs typeface="Arial"/>
              </a:rPr>
              <a:t>into</a:t>
            </a:r>
            <a:r>
              <a:rPr sz="2400" spc="-110" dirty="0">
                <a:solidFill>
                  <a:srgbClr val="0B05FF"/>
                </a:solidFill>
                <a:latin typeface="+mn-lt"/>
                <a:cs typeface="Arial"/>
              </a:rPr>
              <a:t> </a:t>
            </a:r>
            <a:r>
              <a:rPr sz="2400" dirty="0">
                <a:solidFill>
                  <a:srgbClr val="0B05FF"/>
                </a:solidFill>
                <a:latin typeface="+mn-lt"/>
                <a:cs typeface="Arial"/>
              </a:rPr>
              <a:t>a  </a:t>
            </a:r>
            <a:r>
              <a:rPr sz="2400" spc="-5" dirty="0">
                <a:solidFill>
                  <a:srgbClr val="0B05FF"/>
                </a:solidFill>
                <a:latin typeface="+mn-lt"/>
                <a:cs typeface="Arial"/>
              </a:rPr>
              <a:t>position</a:t>
            </a:r>
            <a:r>
              <a:rPr sz="2400" spc="-5" dirty="0">
                <a:latin typeface="+mn-lt"/>
                <a:cs typeface="Arial"/>
              </a:rPr>
              <a:t> inside the </a:t>
            </a:r>
            <a:r>
              <a:rPr sz="2400" dirty="0">
                <a:latin typeface="+mn-lt"/>
                <a:cs typeface="Arial"/>
              </a:rPr>
              <a:t>sorted </a:t>
            </a:r>
            <a:r>
              <a:rPr sz="2400" spc="-5" dirty="0">
                <a:latin typeface="+mn-lt"/>
                <a:cs typeface="Arial"/>
              </a:rPr>
              <a:t>array of</a:t>
            </a:r>
            <a:r>
              <a:rPr sz="2400" spc="-35" dirty="0">
                <a:latin typeface="+mn-lt"/>
                <a:cs typeface="Arial"/>
              </a:rPr>
              <a:t> </a:t>
            </a:r>
            <a:r>
              <a:rPr sz="2400" dirty="0">
                <a:latin typeface="+mn-lt"/>
                <a:cs typeface="Arial"/>
              </a:rPr>
              <a:t>records</a:t>
            </a:r>
            <a:r>
              <a:rPr lang="de-DE" sz="2400" dirty="0">
                <a:latin typeface="+mn-lt"/>
                <a:cs typeface="Arial"/>
              </a:rPr>
              <a:t> (in </a:t>
            </a:r>
            <a:r>
              <a:rPr lang="de-DE" sz="2400" dirty="0" err="1">
                <a:latin typeface="+mn-lt"/>
                <a:cs typeface="Arial"/>
              </a:rPr>
              <a:t>case</a:t>
            </a:r>
            <a:r>
              <a:rPr lang="de-DE" sz="2400" dirty="0">
                <a:latin typeface="+mn-lt"/>
                <a:cs typeface="Arial"/>
              </a:rPr>
              <a:t> </a:t>
            </a:r>
            <a:r>
              <a:rPr lang="de-DE" sz="2400" dirty="0" err="1">
                <a:latin typeface="+mn-lt"/>
                <a:cs typeface="Arial"/>
              </a:rPr>
              <a:t>of</a:t>
            </a:r>
            <a:r>
              <a:rPr lang="de-DE" sz="2400" dirty="0">
                <a:latin typeface="+mn-lt"/>
                <a:cs typeface="Arial"/>
              </a:rPr>
              <a:t> a so-</a:t>
            </a:r>
            <a:r>
              <a:rPr lang="de-DE" sz="2400" dirty="0" err="1">
                <a:latin typeface="+mn-lt"/>
                <a:cs typeface="Arial"/>
              </a:rPr>
              <a:t>called</a:t>
            </a:r>
            <a:r>
              <a:rPr lang="de-DE" sz="2400" dirty="0">
                <a:latin typeface="+mn-lt"/>
                <a:cs typeface="Arial"/>
              </a:rPr>
              <a:t> </a:t>
            </a:r>
            <a:r>
              <a:rPr lang="de-DE" sz="2400" dirty="0" err="1">
                <a:latin typeface="+mn-lt"/>
                <a:cs typeface="Arial"/>
              </a:rPr>
              <a:t>clustered</a:t>
            </a:r>
            <a:r>
              <a:rPr lang="de-DE" sz="2400" dirty="0">
                <a:latin typeface="+mn-lt"/>
                <a:cs typeface="Arial"/>
              </a:rPr>
              <a:t> b-</a:t>
            </a:r>
            <a:r>
              <a:rPr lang="de-DE" sz="2400" dirty="0" err="1">
                <a:latin typeface="+mn-lt"/>
                <a:cs typeface="Arial"/>
              </a:rPr>
              <a:t>tree</a:t>
            </a:r>
            <a:r>
              <a:rPr lang="de-DE" sz="2400" dirty="0">
                <a:latin typeface="+mn-lt"/>
                <a:cs typeface="Arial"/>
              </a:rPr>
              <a:t>) </a:t>
            </a:r>
            <a:r>
              <a:rPr lang="de-DE" sz="2400" dirty="0" err="1">
                <a:latin typeface="+mn-lt"/>
                <a:cs typeface="Arial"/>
              </a:rPr>
              <a:t>or</a:t>
            </a:r>
            <a:r>
              <a:rPr lang="de-DE" sz="2400" dirty="0">
                <a:latin typeface="+mn-lt"/>
                <a:cs typeface="Arial"/>
              </a:rPr>
              <a:t> </a:t>
            </a:r>
            <a:r>
              <a:rPr lang="de-DE" sz="2400" dirty="0" err="1">
                <a:latin typeface="+mn-lt"/>
                <a:cs typeface="Arial"/>
              </a:rPr>
              <a:t>to</a:t>
            </a:r>
            <a:r>
              <a:rPr lang="de-DE" sz="2400" dirty="0">
                <a:latin typeface="+mn-lt"/>
                <a:cs typeface="Arial"/>
              </a:rPr>
              <a:t> </a:t>
            </a:r>
            <a:r>
              <a:rPr lang="de-DE" sz="2400" dirty="0" err="1">
                <a:latin typeface="+mn-lt"/>
                <a:cs typeface="Arial"/>
              </a:rPr>
              <a:t>the</a:t>
            </a:r>
            <a:r>
              <a:rPr lang="de-DE" sz="2400" dirty="0">
                <a:latin typeface="+mn-lt"/>
                <a:cs typeface="Arial"/>
              </a:rPr>
              <a:t> </a:t>
            </a:r>
            <a:r>
              <a:rPr lang="de-DE" sz="2400" dirty="0" err="1">
                <a:latin typeface="+mn-lt"/>
                <a:cs typeface="Arial"/>
              </a:rPr>
              <a:t>first</a:t>
            </a:r>
            <a:r>
              <a:rPr lang="de-DE" sz="2400" dirty="0">
                <a:latin typeface="+mn-lt"/>
                <a:cs typeface="Arial"/>
              </a:rPr>
              <a:t> </a:t>
            </a:r>
            <a:r>
              <a:rPr lang="de-DE" sz="2400" dirty="0" err="1">
                <a:latin typeface="+mn-lt"/>
                <a:cs typeface="Arial"/>
              </a:rPr>
              <a:t>page</a:t>
            </a:r>
            <a:r>
              <a:rPr lang="de-DE" sz="2400" dirty="0">
                <a:latin typeface="+mn-lt"/>
                <a:cs typeface="Arial"/>
              </a:rPr>
              <a:t> on </a:t>
            </a:r>
            <a:r>
              <a:rPr lang="de-DE" sz="2400" dirty="0" err="1">
                <a:latin typeface="+mn-lt"/>
                <a:cs typeface="Arial"/>
              </a:rPr>
              <a:t>disk</a:t>
            </a:r>
            <a:r>
              <a:rPr lang="de-DE" sz="2400" dirty="0">
                <a:latin typeface="+mn-lt"/>
                <a:cs typeface="Arial"/>
              </a:rPr>
              <a:t> </a:t>
            </a:r>
            <a:r>
              <a:rPr lang="de-DE" sz="2400" dirty="0" err="1">
                <a:latin typeface="+mn-lt"/>
                <a:cs typeface="Arial"/>
              </a:rPr>
              <a:t>to</a:t>
            </a:r>
            <a:r>
              <a:rPr lang="de-DE" sz="2400" dirty="0">
                <a:latin typeface="+mn-lt"/>
                <a:cs typeface="Arial"/>
              </a:rPr>
              <a:t> </a:t>
            </a:r>
            <a:r>
              <a:rPr lang="de-DE" sz="2400" dirty="0" err="1">
                <a:latin typeface="+mn-lt"/>
                <a:cs typeface="Arial"/>
              </a:rPr>
              <a:t>access</a:t>
            </a:r>
            <a:endParaRPr sz="2400" dirty="0">
              <a:latin typeface="+mn-lt"/>
              <a:cs typeface="Arial"/>
            </a:endParaRPr>
          </a:p>
        </p:txBody>
      </p:sp>
      <p:sp>
        <p:nvSpPr>
          <p:cNvPr id="7" name="Rounded Rectangular Callout 6">
            <a:extLst>
              <a:ext uri="{FF2B5EF4-FFF2-40B4-BE49-F238E27FC236}">
                <a16:creationId xmlns:a16="http://schemas.microsoft.com/office/drawing/2014/main" id="{45CB1278-8094-9645-AE2A-05A0CA26D782}"/>
              </a:ext>
            </a:extLst>
          </p:cNvPr>
          <p:cNvSpPr/>
          <p:nvPr/>
        </p:nvSpPr>
        <p:spPr>
          <a:xfrm>
            <a:off x="2742790" y="2780928"/>
            <a:ext cx="2232248" cy="1728192"/>
          </a:xfrm>
          <a:prstGeom prst="wedgeRoundRectCallout">
            <a:avLst>
              <a:gd name="adj1" fmla="val -32463"/>
              <a:gd name="adj2" fmla="val 12794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pc="-5" dirty="0">
                <a:solidFill>
                  <a:sysClr val="windowText" lastClr="000000"/>
                </a:solidFill>
                <a:cs typeface="Arial"/>
              </a:rPr>
              <a:t>For</a:t>
            </a:r>
            <a:r>
              <a:rPr lang="en-US" spc="-90" dirty="0">
                <a:solidFill>
                  <a:sysClr val="windowText" lastClr="000000"/>
                </a:solidFill>
                <a:cs typeface="Arial"/>
              </a:rPr>
              <a:t> </a:t>
            </a:r>
            <a:r>
              <a:rPr lang="en-US" spc="-25" dirty="0">
                <a:solidFill>
                  <a:sysClr val="windowText" lastClr="000000"/>
                </a:solidFill>
                <a:cs typeface="Arial"/>
              </a:rPr>
              <a:t>efficiency,  </a:t>
            </a:r>
            <a:r>
              <a:rPr lang="en-US" spc="-5" dirty="0">
                <a:solidFill>
                  <a:sysClr val="windowText" lastClr="000000"/>
                </a:solidFill>
                <a:cs typeface="Arial"/>
              </a:rPr>
              <a:t>index to page  </a:t>
            </a:r>
            <a:r>
              <a:rPr lang="en-US" spc="-20" dirty="0">
                <a:solidFill>
                  <a:sysClr val="windowText" lastClr="000000"/>
                </a:solidFill>
                <a:cs typeface="Arial"/>
              </a:rPr>
              <a:t>granularity</a:t>
            </a:r>
            <a:endParaRPr lang="en-DE" dirty="0">
              <a:solidFill>
                <a:sysClr val="windowText" lastClr="000000"/>
              </a:solidFill>
            </a:endParaRPr>
          </a:p>
        </p:txBody>
      </p:sp>
      <p:sp>
        <p:nvSpPr>
          <p:cNvPr id="8" name="Rounded Rectangular Callout 7">
            <a:extLst>
              <a:ext uri="{FF2B5EF4-FFF2-40B4-BE49-F238E27FC236}">
                <a16:creationId xmlns:a16="http://schemas.microsoft.com/office/drawing/2014/main" id="{4CAD8F5A-4A25-024B-BD49-E82E0CF152C2}"/>
              </a:ext>
            </a:extLst>
          </p:cNvPr>
          <p:cNvSpPr/>
          <p:nvPr/>
        </p:nvSpPr>
        <p:spPr>
          <a:xfrm>
            <a:off x="6605874" y="3366555"/>
            <a:ext cx="2232248" cy="1728192"/>
          </a:xfrm>
          <a:prstGeom prst="wedgeRoundRectCallout">
            <a:avLst>
              <a:gd name="adj1" fmla="val -29118"/>
              <a:gd name="adj2" fmla="val 9163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pc="-5" dirty="0">
                <a:solidFill>
                  <a:sysClr val="windowText" lastClr="000000"/>
                </a:solidFill>
                <a:cs typeface="Arial"/>
              </a:rPr>
              <a:t>Map a key to a  position with  </a:t>
            </a:r>
            <a:br>
              <a:rPr lang="en-US" spc="-5" dirty="0">
                <a:solidFill>
                  <a:sysClr val="windowText" lastClr="000000"/>
                </a:solidFill>
                <a:cs typeface="Arial"/>
              </a:rPr>
            </a:br>
            <a:r>
              <a:rPr lang="en-US" spc="-5" dirty="0">
                <a:solidFill>
                  <a:sysClr val="windowText" lastClr="000000"/>
                </a:solidFill>
                <a:cs typeface="Arial"/>
              </a:rPr>
              <a:t>min and max error</a:t>
            </a:r>
            <a:endParaRPr lang="en-DE" dirty="0">
              <a:solidFill>
                <a:sysClr val="windowText" lastClr="000000"/>
              </a:solidFill>
            </a:endParaRPr>
          </a:p>
        </p:txBody>
      </p:sp>
      <p:sp>
        <p:nvSpPr>
          <p:cNvPr id="9" name="Slide Number Placeholder 3">
            <a:extLst>
              <a:ext uri="{FF2B5EF4-FFF2-40B4-BE49-F238E27FC236}">
                <a16:creationId xmlns:a16="http://schemas.microsoft.com/office/drawing/2014/main" id="{9ABABED9-C774-3341-AA25-B432637801D0}"/>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5</a:t>
            </a:fld>
            <a:endParaRPr lang="de-DE" sz="1200"/>
          </a:p>
        </p:txBody>
      </p:sp>
    </p:spTree>
    <p:extLst>
      <p:ext uri="{BB962C8B-B14F-4D97-AF65-F5344CB8AC3E}">
        <p14:creationId xmlns:p14="http://schemas.microsoft.com/office/powerpoint/2010/main" val="24148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1738" y="260648"/>
            <a:ext cx="4344277"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z="3200" spc="-10" dirty="0"/>
              <a:t>Key</a:t>
            </a:r>
            <a:r>
              <a:rPr sz="3200" spc="-90" dirty="0"/>
              <a:t> </a:t>
            </a:r>
            <a:r>
              <a:rPr lang="de-DE" sz="3200" spc="-5" dirty="0" err="1"/>
              <a:t>Idea</a:t>
            </a:r>
            <a:endParaRPr sz="3200" spc="-5" dirty="0"/>
          </a:p>
        </p:txBody>
      </p:sp>
      <p:sp>
        <p:nvSpPr>
          <p:cNvPr id="3" name="object 3"/>
          <p:cNvSpPr txBox="1"/>
          <p:nvPr/>
        </p:nvSpPr>
        <p:spPr>
          <a:xfrm>
            <a:off x="436746" y="1315729"/>
            <a:ext cx="5267394" cy="1072088"/>
          </a:xfrm>
          <a:prstGeom prst="rect">
            <a:avLst/>
          </a:prstGeom>
        </p:spPr>
        <p:txBody>
          <a:bodyPr vert="horz" wrap="square" lIns="0" tIns="12700" rIns="0" bIns="0" rtlCol="0">
            <a:spAutoFit/>
          </a:bodyPr>
          <a:lstStyle/>
          <a:p>
            <a:pPr marL="12700">
              <a:spcBef>
                <a:spcPts val="100"/>
              </a:spcBef>
            </a:pPr>
            <a:r>
              <a:rPr sz="2000" spc="-5" dirty="0">
                <a:latin typeface="Arial"/>
                <a:cs typeface="Arial"/>
              </a:rPr>
              <a:t>B-Trees as </a:t>
            </a:r>
            <a:r>
              <a:rPr sz="2000" dirty="0">
                <a:latin typeface="Arial"/>
                <a:cs typeface="Arial"/>
              </a:rPr>
              <a:t>a </a:t>
            </a:r>
            <a:r>
              <a:rPr sz="2000" spc="-5" dirty="0">
                <a:latin typeface="Arial"/>
                <a:cs typeface="Arial"/>
              </a:rPr>
              <a:t>Cumulative Distribution</a:t>
            </a:r>
            <a:r>
              <a:rPr sz="2000" spc="-90" dirty="0">
                <a:latin typeface="Arial"/>
                <a:cs typeface="Arial"/>
              </a:rPr>
              <a:t> </a:t>
            </a:r>
            <a:r>
              <a:rPr sz="2000" spc="-5" dirty="0">
                <a:latin typeface="Arial"/>
                <a:cs typeface="Arial"/>
              </a:rPr>
              <a:t>Function</a:t>
            </a:r>
            <a:endParaRPr lang="de-DE" sz="2000" spc="-5" dirty="0">
              <a:latin typeface="Arial"/>
              <a:cs typeface="Arial"/>
            </a:endParaRPr>
          </a:p>
          <a:p>
            <a:pPr marL="12700">
              <a:spcBef>
                <a:spcPts val="100"/>
              </a:spcBef>
            </a:pPr>
            <a:endParaRPr sz="2800" dirty="0">
              <a:latin typeface="Times New Roman"/>
              <a:cs typeface="Times New Roman"/>
            </a:endParaRPr>
          </a:p>
          <a:p>
            <a:pPr marL="12700"/>
            <a:r>
              <a:rPr sz="2000" spc="-5" dirty="0">
                <a:solidFill>
                  <a:srgbClr val="0B05FF"/>
                </a:solidFill>
                <a:latin typeface="Arial"/>
                <a:cs typeface="Arial"/>
              </a:rPr>
              <a:t>Predicted Position </a:t>
            </a:r>
            <a:r>
              <a:rPr sz="2000" dirty="0">
                <a:solidFill>
                  <a:srgbClr val="0B05FF"/>
                </a:solidFill>
                <a:latin typeface="Arial"/>
                <a:cs typeface="Arial"/>
              </a:rPr>
              <a:t>= </a:t>
            </a:r>
            <a:r>
              <a:rPr sz="2000" spc="-5" dirty="0">
                <a:solidFill>
                  <a:srgbClr val="0B05FF"/>
                </a:solidFill>
                <a:latin typeface="Arial"/>
                <a:cs typeface="Arial"/>
              </a:rPr>
              <a:t>P(x </a:t>
            </a:r>
            <a:r>
              <a:rPr sz="2000" u="heavy" dirty="0">
                <a:solidFill>
                  <a:srgbClr val="0B05FF"/>
                </a:solidFill>
                <a:uFill>
                  <a:solidFill>
                    <a:srgbClr val="6C9EEB"/>
                  </a:solidFill>
                </a:uFill>
                <a:latin typeface="Arial"/>
                <a:cs typeface="Arial"/>
              </a:rPr>
              <a:t>&lt;</a:t>
            </a:r>
            <a:r>
              <a:rPr sz="2000" dirty="0">
                <a:solidFill>
                  <a:srgbClr val="0B05FF"/>
                </a:solidFill>
                <a:latin typeface="Arial"/>
                <a:cs typeface="Arial"/>
              </a:rPr>
              <a:t> key) * # </a:t>
            </a:r>
            <a:r>
              <a:rPr sz="2000" spc="-5" dirty="0">
                <a:solidFill>
                  <a:srgbClr val="0B05FF"/>
                </a:solidFill>
                <a:latin typeface="Arial"/>
                <a:cs typeface="Arial"/>
              </a:rPr>
              <a:t>of</a:t>
            </a:r>
            <a:r>
              <a:rPr sz="2000" spc="-95" dirty="0">
                <a:solidFill>
                  <a:srgbClr val="0B05FF"/>
                </a:solidFill>
                <a:latin typeface="Arial"/>
                <a:cs typeface="Arial"/>
              </a:rPr>
              <a:t> </a:t>
            </a:r>
            <a:r>
              <a:rPr sz="2000" spc="-5" dirty="0">
                <a:solidFill>
                  <a:srgbClr val="0B05FF"/>
                </a:solidFill>
                <a:latin typeface="Arial"/>
                <a:cs typeface="Arial"/>
              </a:rPr>
              <a:t>Keys</a:t>
            </a:r>
            <a:endParaRPr sz="2000" dirty="0">
              <a:solidFill>
                <a:srgbClr val="0B05FF"/>
              </a:solidFill>
              <a:latin typeface="Arial"/>
              <a:cs typeface="Arial"/>
            </a:endParaRPr>
          </a:p>
        </p:txBody>
      </p:sp>
      <p:sp>
        <p:nvSpPr>
          <p:cNvPr id="5" name="object 5"/>
          <p:cNvSpPr/>
          <p:nvPr/>
        </p:nvSpPr>
        <p:spPr>
          <a:xfrm>
            <a:off x="311700" y="2636912"/>
            <a:ext cx="1921216" cy="177343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936263" y="2641080"/>
            <a:ext cx="2176399" cy="1809295"/>
          </a:xfrm>
          <a:prstGeom prst="rect">
            <a:avLst/>
          </a:prstGeom>
          <a:blipFill>
            <a:blip r:embed="rId3" cstate="print"/>
            <a:stretch>
              <a:fillRect/>
            </a:stretch>
          </a:blipFill>
        </p:spPr>
        <p:txBody>
          <a:bodyPr wrap="square" lIns="0" tIns="0" rIns="0" bIns="0" rtlCol="0"/>
          <a:lstStyle/>
          <a:p>
            <a:endParaRPr/>
          </a:p>
        </p:txBody>
      </p:sp>
      <p:sp>
        <p:nvSpPr>
          <p:cNvPr id="8" name="Cloud Callout 7">
            <a:extLst>
              <a:ext uri="{FF2B5EF4-FFF2-40B4-BE49-F238E27FC236}">
                <a16:creationId xmlns:a16="http://schemas.microsoft.com/office/drawing/2014/main" id="{36447BCF-8AC2-2F47-91C7-2E4C5D8EDD16}"/>
              </a:ext>
            </a:extLst>
          </p:cNvPr>
          <p:cNvSpPr/>
          <p:nvPr/>
        </p:nvSpPr>
        <p:spPr>
          <a:xfrm>
            <a:off x="148714" y="4985204"/>
            <a:ext cx="4423286" cy="1296144"/>
          </a:xfrm>
          <a:prstGeom prst="cloudCallout">
            <a:avLst>
              <a:gd name="adj1" fmla="val -28460"/>
              <a:gd name="adj2" fmla="val -897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If completeness required, scan starts too early: </a:t>
            </a:r>
            <a:br>
              <a:rPr lang="en-DE" dirty="0">
                <a:solidFill>
                  <a:sysClr val="windowText" lastClr="000000"/>
                </a:solidFill>
              </a:rPr>
            </a:br>
            <a:r>
              <a:rPr lang="en-DE" dirty="0">
                <a:solidFill>
                  <a:sysClr val="windowText" lastClr="000000"/>
                </a:solidFill>
              </a:rPr>
              <a:t>more overhead</a:t>
            </a:r>
          </a:p>
        </p:txBody>
      </p:sp>
      <p:sp>
        <p:nvSpPr>
          <p:cNvPr id="7" name="Cloud Callout 6">
            <a:extLst>
              <a:ext uri="{FF2B5EF4-FFF2-40B4-BE49-F238E27FC236}">
                <a16:creationId xmlns:a16="http://schemas.microsoft.com/office/drawing/2014/main" id="{0C2138D9-9D97-0049-9A08-C7B99F16DD0E}"/>
              </a:ext>
            </a:extLst>
          </p:cNvPr>
          <p:cNvSpPr/>
          <p:nvPr/>
        </p:nvSpPr>
        <p:spPr>
          <a:xfrm>
            <a:off x="3419872" y="4734670"/>
            <a:ext cx="6025232" cy="1944216"/>
          </a:xfrm>
          <a:prstGeom prst="cloudCallout">
            <a:avLst>
              <a:gd name="adj1" fmla="val -69327"/>
              <a:gd name="adj2" fmla="val -664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Need to scan to the left as well as to the right in order to be complete</a:t>
            </a:r>
            <a:br>
              <a:rPr lang="en-DE" dirty="0">
                <a:solidFill>
                  <a:sysClr val="windowText" lastClr="000000"/>
                </a:solidFill>
              </a:rPr>
            </a:br>
            <a:r>
              <a:rPr lang="en-DE" dirty="0">
                <a:solidFill>
                  <a:sysClr val="windowText" lastClr="000000"/>
                </a:solidFill>
              </a:rPr>
              <a:t>(doubly linked list of pages required)</a:t>
            </a:r>
          </a:p>
        </p:txBody>
      </p:sp>
      <p:sp>
        <p:nvSpPr>
          <p:cNvPr id="9" name="Slide Number Placeholder 3">
            <a:extLst>
              <a:ext uri="{FF2B5EF4-FFF2-40B4-BE49-F238E27FC236}">
                <a16:creationId xmlns:a16="http://schemas.microsoft.com/office/drawing/2014/main" id="{E64605E4-0235-F941-A029-6D2A5578F5C4}"/>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6</a:t>
            </a:fld>
            <a:endParaRPr lang="de-DE" sz="1200"/>
          </a:p>
        </p:txBody>
      </p:sp>
      <p:pic>
        <p:nvPicPr>
          <p:cNvPr id="10" name="Picture 9">
            <a:extLst>
              <a:ext uri="{FF2B5EF4-FFF2-40B4-BE49-F238E27FC236}">
                <a16:creationId xmlns:a16="http://schemas.microsoft.com/office/drawing/2014/main" id="{545ADF95-F356-D94C-BF70-424CBD90CCFC}"/>
              </a:ext>
            </a:extLst>
          </p:cNvPr>
          <p:cNvPicPr>
            <a:picLocks noChangeAspect="1"/>
          </p:cNvPicPr>
          <p:nvPr/>
        </p:nvPicPr>
        <p:blipFill>
          <a:blip r:embed="rId4"/>
          <a:stretch>
            <a:fillRect/>
          </a:stretch>
        </p:blipFill>
        <p:spPr>
          <a:xfrm>
            <a:off x="5704140" y="2771195"/>
            <a:ext cx="2637455" cy="1679180"/>
          </a:xfrm>
          <a:prstGeom prst="rect">
            <a:avLst/>
          </a:prstGeom>
        </p:spPr>
      </p:pic>
    </p:spTree>
    <p:extLst>
      <p:ext uri="{BB962C8B-B14F-4D97-AF65-F5344CB8AC3E}">
        <p14:creationId xmlns:p14="http://schemas.microsoft.com/office/powerpoint/2010/main" val="28072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224" y="1484784"/>
            <a:ext cx="8391248" cy="3923382"/>
          </a:xfrm>
          <a:prstGeom prst="rect">
            <a:avLst/>
          </a:prstGeom>
        </p:spPr>
        <p:txBody>
          <a:bodyPr vert="horz" wrap="square" lIns="0" tIns="27940" rIns="0" bIns="0" rtlCol="0">
            <a:spAutoFit/>
          </a:bodyPr>
          <a:lstStyle/>
          <a:p>
            <a:pPr marL="355600" marR="5080" indent="-342900">
              <a:lnSpc>
                <a:spcPts val="2850"/>
              </a:lnSpc>
              <a:spcBef>
                <a:spcPts val="220"/>
              </a:spcBef>
              <a:buFont typeface="Arial" panose="020B0604020202020204" pitchFamily="34" charset="0"/>
              <a:buChar char="•"/>
              <a:tabLst>
                <a:tab pos="424815" algn="l"/>
                <a:tab pos="425450" algn="l"/>
              </a:tabLst>
            </a:pPr>
            <a:r>
              <a:rPr lang="en-US" sz="2400" dirty="0">
                <a:latin typeface="+mn-lt"/>
                <a:cs typeface="Arial"/>
              </a:rPr>
              <a:t>Replace </a:t>
            </a:r>
            <a:r>
              <a:rPr lang="en-US" sz="2400" spc="-5" dirty="0">
                <a:latin typeface="+mn-lt"/>
                <a:cs typeface="Arial"/>
              </a:rPr>
              <a:t>index structures such as B-trees with </a:t>
            </a:r>
            <a:r>
              <a:rPr lang="en-US" sz="2400" dirty="0">
                <a:latin typeface="+mn-lt"/>
                <a:cs typeface="Arial"/>
              </a:rPr>
              <a:t>ML models </a:t>
            </a:r>
            <a:r>
              <a:rPr lang="en-US" sz="2400" spc="-5" dirty="0">
                <a:latin typeface="+mn-lt"/>
                <a:cs typeface="Arial"/>
              </a:rPr>
              <a:t>providing guarantees about </a:t>
            </a:r>
            <a:r>
              <a:rPr lang="en-US" sz="2400" dirty="0">
                <a:latin typeface="+mn-lt"/>
                <a:cs typeface="Arial"/>
              </a:rPr>
              <a:t>min </a:t>
            </a:r>
            <a:r>
              <a:rPr lang="en-US" sz="2400" spc="-5" dirty="0">
                <a:latin typeface="+mn-lt"/>
                <a:cs typeface="Arial"/>
              </a:rPr>
              <a:t>and </a:t>
            </a:r>
            <a:r>
              <a:rPr lang="en-US" sz="2400" dirty="0">
                <a:latin typeface="+mn-lt"/>
                <a:cs typeface="Arial"/>
              </a:rPr>
              <a:t>max</a:t>
            </a:r>
            <a:r>
              <a:rPr lang="en-US" sz="2400" spc="-80" dirty="0">
                <a:latin typeface="+mn-lt"/>
                <a:cs typeface="Arial"/>
              </a:rPr>
              <a:t> </a:t>
            </a:r>
            <a:r>
              <a:rPr lang="en-US" sz="2400" spc="-30" dirty="0">
                <a:latin typeface="+mn-lt"/>
                <a:cs typeface="Arial"/>
              </a:rPr>
              <a:t>error</a:t>
            </a:r>
            <a:endParaRPr lang="en-US" sz="2400" dirty="0">
              <a:latin typeface="+mn-lt"/>
              <a:cs typeface="Arial"/>
            </a:endParaRPr>
          </a:p>
          <a:p>
            <a:pPr marL="355600" marR="1544955" indent="-342900">
              <a:lnSpc>
                <a:spcPts val="2850"/>
              </a:lnSpc>
              <a:spcBef>
                <a:spcPts val="1050"/>
              </a:spcBef>
              <a:buFont typeface="Arial" panose="020B0604020202020204" pitchFamily="34" charset="0"/>
              <a:buChar char="•"/>
              <a:tabLst>
                <a:tab pos="424815" algn="l"/>
                <a:tab pos="425450" algn="l"/>
              </a:tabLst>
            </a:pPr>
            <a:r>
              <a:rPr lang="en-US" sz="2400" spc="-15" dirty="0">
                <a:latin typeface="+mn-lt"/>
                <a:cs typeface="Arial"/>
              </a:rPr>
              <a:t>Retain properties of B-trees</a:t>
            </a:r>
          </a:p>
          <a:p>
            <a:pPr marL="812800" marR="1544955" lvl="1" indent="-342900">
              <a:lnSpc>
                <a:spcPts val="2850"/>
              </a:lnSpc>
              <a:spcBef>
                <a:spcPts val="1050"/>
              </a:spcBef>
              <a:buFont typeface="System Font Regular"/>
              <a:buChar char="-"/>
              <a:tabLst>
                <a:tab pos="424815" algn="l"/>
                <a:tab pos="425450" algn="l"/>
              </a:tabLst>
            </a:pPr>
            <a:r>
              <a:rPr lang="en-US" sz="2400" spc="-15" dirty="0">
                <a:latin typeface="+mn-lt"/>
                <a:cs typeface="Arial"/>
              </a:rPr>
              <a:t>B</a:t>
            </a:r>
            <a:r>
              <a:rPr lang="en-US" sz="2400" spc="-5" dirty="0">
                <a:latin typeface="+mn-lt"/>
                <a:cs typeface="Arial"/>
              </a:rPr>
              <a:t>ounded </a:t>
            </a:r>
            <a:r>
              <a:rPr lang="en-US" sz="2400" dirty="0">
                <a:latin typeface="+mn-lt"/>
                <a:cs typeface="Arial"/>
              </a:rPr>
              <a:t>cost </a:t>
            </a:r>
            <a:r>
              <a:rPr lang="en-US" sz="2400" spc="-5" dirty="0">
                <a:latin typeface="+mn-lt"/>
                <a:cs typeface="Arial"/>
              </a:rPr>
              <a:t>for inserts and lookups</a:t>
            </a:r>
          </a:p>
          <a:p>
            <a:pPr marL="812800" marR="1544955" lvl="1" indent="-342900">
              <a:lnSpc>
                <a:spcPts val="2850"/>
              </a:lnSpc>
              <a:spcBef>
                <a:spcPts val="1050"/>
              </a:spcBef>
              <a:buFont typeface="System Font Regular"/>
              <a:buChar char="-"/>
              <a:tabLst>
                <a:tab pos="424815" algn="l"/>
                <a:tab pos="425450" algn="l"/>
              </a:tabLst>
            </a:pPr>
            <a:r>
              <a:rPr lang="en-US" sz="2400" spc="-5" dirty="0">
                <a:latin typeface="+mn-lt"/>
                <a:cs typeface="Arial"/>
              </a:rPr>
              <a:t>Taking advantage of </a:t>
            </a:r>
            <a:r>
              <a:rPr lang="en-US" sz="2400" dirty="0">
                <a:latin typeface="+mn-lt"/>
                <a:cs typeface="Arial"/>
              </a:rPr>
              <a:t>caches</a:t>
            </a:r>
            <a:endParaRPr lang="en-US" sz="2400" spc="-5" dirty="0">
              <a:latin typeface="+mn-lt"/>
              <a:cs typeface="Arial"/>
            </a:endParaRPr>
          </a:p>
          <a:p>
            <a:pPr marL="812800" marR="1544955" lvl="1" indent="-342900">
              <a:lnSpc>
                <a:spcPts val="2850"/>
              </a:lnSpc>
              <a:spcBef>
                <a:spcPts val="1050"/>
              </a:spcBef>
              <a:buFont typeface="System Font Regular"/>
              <a:buChar char="-"/>
              <a:tabLst>
                <a:tab pos="424815" algn="l"/>
                <a:tab pos="425450" algn="l"/>
              </a:tabLst>
            </a:pPr>
            <a:r>
              <a:rPr lang="en-US" sz="2400" spc="-15" dirty="0">
                <a:latin typeface="+mn-lt"/>
                <a:cs typeface="Arial"/>
              </a:rPr>
              <a:t>M</a:t>
            </a:r>
            <a:r>
              <a:rPr lang="en-US" sz="2400" dirty="0">
                <a:latin typeface="+mn-lt"/>
                <a:cs typeface="Arial"/>
              </a:rPr>
              <a:t>ap keys </a:t>
            </a:r>
            <a:r>
              <a:rPr lang="en-US" sz="2400" spc="-5" dirty="0">
                <a:latin typeface="+mn-lt"/>
                <a:cs typeface="Arial"/>
              </a:rPr>
              <a:t>to pages </a:t>
            </a:r>
            <a:br>
              <a:rPr lang="en-US" sz="2400" spc="-5" dirty="0">
                <a:latin typeface="+mn-lt"/>
                <a:cs typeface="Arial"/>
              </a:rPr>
            </a:br>
            <a:r>
              <a:rPr lang="en-US" sz="2400" spc="-5" dirty="0">
                <a:latin typeface="+mn-lt"/>
                <a:cs typeface="Arial"/>
              </a:rPr>
              <a:t>that are not necessarily </a:t>
            </a:r>
            <a:br>
              <a:rPr lang="en-US" sz="2400" spc="-5" dirty="0">
                <a:latin typeface="+mn-lt"/>
                <a:cs typeface="Arial"/>
              </a:rPr>
            </a:br>
            <a:r>
              <a:rPr lang="en-US" sz="2400" dirty="0">
                <a:latin typeface="+mn-lt"/>
                <a:cs typeface="Arial"/>
              </a:rPr>
              <a:t>continuously mapped </a:t>
            </a:r>
            <a:br>
              <a:rPr lang="en-US" sz="2400" dirty="0">
                <a:latin typeface="+mn-lt"/>
                <a:cs typeface="Arial"/>
              </a:rPr>
            </a:br>
            <a:r>
              <a:rPr lang="en-US" sz="2400" spc="-5" dirty="0">
                <a:latin typeface="+mn-lt"/>
                <a:cs typeface="Arial"/>
              </a:rPr>
              <a:t>to </a:t>
            </a:r>
            <a:r>
              <a:rPr lang="en-US" sz="2400" dirty="0">
                <a:latin typeface="+mn-lt"/>
                <a:cs typeface="Arial"/>
              </a:rPr>
              <a:t>memory </a:t>
            </a:r>
            <a:r>
              <a:rPr lang="en-US" sz="2400" spc="-5" dirty="0">
                <a:latin typeface="+mn-lt"/>
                <a:cs typeface="Arial"/>
              </a:rPr>
              <a:t>or</a:t>
            </a:r>
            <a:r>
              <a:rPr lang="en-US" sz="2400" spc="-60" dirty="0">
                <a:latin typeface="+mn-lt"/>
                <a:cs typeface="Arial"/>
              </a:rPr>
              <a:t> </a:t>
            </a:r>
            <a:r>
              <a:rPr lang="en-US" sz="2400" spc="-5" dirty="0">
                <a:latin typeface="+mn-lt"/>
                <a:cs typeface="Arial"/>
              </a:rPr>
              <a:t>disk</a:t>
            </a:r>
          </a:p>
        </p:txBody>
      </p:sp>
      <p:sp>
        <p:nvSpPr>
          <p:cNvPr id="3" name="object 3"/>
          <p:cNvSpPr txBox="1">
            <a:spLocks noGrp="1"/>
          </p:cNvSpPr>
          <p:nvPr>
            <p:ph type="title"/>
          </p:nvPr>
        </p:nvSpPr>
        <p:spPr>
          <a:xfrm>
            <a:off x="429224" y="260648"/>
            <a:ext cx="3395183"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spc="-5" dirty="0"/>
              <a:t>Challenges</a:t>
            </a:r>
          </a:p>
        </p:txBody>
      </p:sp>
      <p:grpSp>
        <p:nvGrpSpPr>
          <p:cNvPr id="4" name="Group 3">
            <a:extLst>
              <a:ext uri="{FF2B5EF4-FFF2-40B4-BE49-F238E27FC236}">
                <a16:creationId xmlns:a16="http://schemas.microsoft.com/office/drawing/2014/main" id="{68C5D299-8339-4444-B6EE-DD7C7B4BD3AA}"/>
              </a:ext>
            </a:extLst>
          </p:cNvPr>
          <p:cNvGrpSpPr/>
          <p:nvPr/>
        </p:nvGrpSpPr>
        <p:grpSpPr>
          <a:xfrm>
            <a:off x="4572000" y="3933056"/>
            <a:ext cx="3887659" cy="1731291"/>
            <a:chOff x="1764461" y="2100481"/>
            <a:chExt cx="6834370" cy="3043550"/>
          </a:xfrm>
        </p:grpSpPr>
        <p:sp>
          <p:nvSpPr>
            <p:cNvPr id="5" name="object 3">
              <a:extLst>
                <a:ext uri="{FF2B5EF4-FFF2-40B4-BE49-F238E27FC236}">
                  <a16:creationId xmlns:a16="http://schemas.microsoft.com/office/drawing/2014/main" id="{BDBF011E-6720-C341-BFA4-E9A669EC1728}"/>
                </a:ext>
              </a:extLst>
            </p:cNvPr>
            <p:cNvSpPr/>
            <p:nvPr/>
          </p:nvSpPr>
          <p:spPr>
            <a:xfrm>
              <a:off x="1764461" y="2214617"/>
              <a:ext cx="4967267" cy="2929414"/>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6621C7DA-0400-F547-97FC-45D3ABA13D36}"/>
                </a:ext>
              </a:extLst>
            </p:cNvPr>
            <p:cNvSpPr txBox="1"/>
            <p:nvPr/>
          </p:nvSpPr>
          <p:spPr>
            <a:xfrm>
              <a:off x="5008261" y="2100481"/>
              <a:ext cx="2041555" cy="401285"/>
            </a:xfrm>
            <a:prstGeom prst="rect">
              <a:avLst/>
            </a:prstGeom>
          </p:spPr>
          <p:txBody>
            <a:bodyPr vert="horz" wrap="square" lIns="0" tIns="12700" rIns="0" bIns="0" rtlCol="0">
              <a:spAutoFit/>
            </a:bodyPr>
            <a:lstStyle/>
            <a:p>
              <a:pPr marL="12700">
                <a:spcBef>
                  <a:spcPts val="100"/>
                </a:spcBef>
              </a:pPr>
              <a:r>
                <a:rPr sz="1400" spc="-5" dirty="0">
                  <a:solidFill>
                    <a:srgbClr val="E06666"/>
                  </a:solidFill>
                  <a:latin typeface="Arial"/>
                  <a:cs typeface="Arial"/>
                </a:rPr>
                <a:t>CPU</a:t>
              </a:r>
              <a:r>
                <a:rPr sz="1400" spc="-75" dirty="0">
                  <a:solidFill>
                    <a:srgbClr val="E06666"/>
                  </a:solidFill>
                  <a:latin typeface="Arial"/>
                  <a:cs typeface="Arial"/>
                </a:rPr>
                <a:t> </a:t>
              </a:r>
              <a:r>
                <a:rPr sz="1400" spc="-5" dirty="0">
                  <a:solidFill>
                    <a:srgbClr val="E06666"/>
                  </a:solidFill>
                  <a:latin typeface="Arial"/>
                  <a:cs typeface="Arial"/>
                </a:rPr>
                <a:t>Cache</a:t>
              </a:r>
              <a:endParaRPr sz="1400" dirty="0">
                <a:latin typeface="Arial"/>
                <a:cs typeface="Arial"/>
              </a:endParaRPr>
            </a:p>
          </p:txBody>
        </p:sp>
        <p:sp>
          <p:nvSpPr>
            <p:cNvPr id="7" name="object 5">
              <a:extLst>
                <a:ext uri="{FF2B5EF4-FFF2-40B4-BE49-F238E27FC236}">
                  <a16:creationId xmlns:a16="http://schemas.microsoft.com/office/drawing/2014/main" id="{ADF3DACC-C105-704B-AD9D-0427217F3293}"/>
                </a:ext>
              </a:extLst>
            </p:cNvPr>
            <p:cNvSpPr txBox="1"/>
            <p:nvPr/>
          </p:nvSpPr>
          <p:spPr>
            <a:xfrm>
              <a:off x="6304099" y="3115112"/>
              <a:ext cx="2041555" cy="401287"/>
            </a:xfrm>
            <a:prstGeom prst="rect">
              <a:avLst/>
            </a:prstGeom>
          </p:spPr>
          <p:txBody>
            <a:bodyPr vert="horz" wrap="square" lIns="0" tIns="12700" rIns="0" bIns="0" rtlCol="0">
              <a:spAutoFit/>
            </a:bodyPr>
            <a:lstStyle/>
            <a:p>
              <a:pPr marL="12700">
                <a:spcBef>
                  <a:spcPts val="100"/>
                </a:spcBef>
              </a:pPr>
              <a:r>
                <a:rPr sz="1400" dirty="0">
                  <a:solidFill>
                    <a:srgbClr val="E06666"/>
                  </a:solidFill>
                  <a:latin typeface="Arial"/>
                  <a:cs typeface="Arial"/>
                </a:rPr>
                <a:t>Main</a:t>
              </a:r>
              <a:r>
                <a:rPr sz="1400" spc="-85" dirty="0">
                  <a:solidFill>
                    <a:srgbClr val="E06666"/>
                  </a:solidFill>
                  <a:latin typeface="Arial"/>
                  <a:cs typeface="Arial"/>
                </a:rPr>
                <a:t> </a:t>
              </a:r>
              <a:r>
                <a:rPr sz="1400" dirty="0">
                  <a:solidFill>
                    <a:srgbClr val="E06666"/>
                  </a:solidFill>
                  <a:latin typeface="Arial"/>
                  <a:cs typeface="Arial"/>
                </a:rPr>
                <a:t>Memory</a:t>
              </a:r>
              <a:endParaRPr sz="1400" dirty="0">
                <a:latin typeface="Arial"/>
                <a:cs typeface="Arial"/>
              </a:endParaRPr>
            </a:p>
          </p:txBody>
        </p:sp>
        <p:sp>
          <p:nvSpPr>
            <p:cNvPr id="8" name="object 6">
              <a:extLst>
                <a:ext uri="{FF2B5EF4-FFF2-40B4-BE49-F238E27FC236}">
                  <a16:creationId xmlns:a16="http://schemas.microsoft.com/office/drawing/2014/main" id="{B6A24AFA-BD48-BD49-AFBD-CFE6622E9FFD}"/>
                </a:ext>
              </a:extLst>
            </p:cNvPr>
            <p:cNvSpPr txBox="1"/>
            <p:nvPr/>
          </p:nvSpPr>
          <p:spPr>
            <a:xfrm>
              <a:off x="7003076" y="4213812"/>
              <a:ext cx="1595755" cy="228268"/>
            </a:xfrm>
            <a:prstGeom prst="rect">
              <a:avLst/>
            </a:prstGeom>
          </p:spPr>
          <p:txBody>
            <a:bodyPr vert="horz" wrap="square" lIns="0" tIns="12700" rIns="0" bIns="0" rtlCol="0">
              <a:spAutoFit/>
            </a:bodyPr>
            <a:lstStyle/>
            <a:p>
              <a:pPr marL="12700">
                <a:spcBef>
                  <a:spcPts val="100"/>
                </a:spcBef>
              </a:pPr>
              <a:r>
                <a:rPr sz="1400" spc="-5" dirty="0">
                  <a:solidFill>
                    <a:srgbClr val="E06666"/>
                  </a:solidFill>
                  <a:latin typeface="Arial"/>
                  <a:cs typeface="Arial"/>
                </a:rPr>
                <a:t>Disk </a:t>
              </a:r>
              <a:r>
                <a:rPr sz="1400" dirty="0">
                  <a:solidFill>
                    <a:srgbClr val="E06666"/>
                  </a:solidFill>
                  <a:latin typeface="Arial"/>
                  <a:cs typeface="Arial"/>
                </a:rPr>
                <a:t>/ Main</a:t>
              </a:r>
              <a:r>
                <a:rPr sz="1400" spc="-100" dirty="0">
                  <a:solidFill>
                    <a:srgbClr val="E06666"/>
                  </a:solidFill>
                  <a:latin typeface="Arial"/>
                  <a:cs typeface="Arial"/>
                </a:rPr>
                <a:t> </a:t>
              </a:r>
              <a:r>
                <a:rPr sz="1400" dirty="0">
                  <a:solidFill>
                    <a:srgbClr val="E06666"/>
                  </a:solidFill>
                  <a:latin typeface="Arial"/>
                  <a:cs typeface="Arial"/>
                </a:rPr>
                <a:t>Memory</a:t>
              </a:r>
              <a:endParaRPr sz="1400">
                <a:latin typeface="Arial"/>
                <a:cs typeface="Arial"/>
              </a:endParaRPr>
            </a:p>
          </p:txBody>
        </p:sp>
      </p:grpSp>
      <p:sp>
        <p:nvSpPr>
          <p:cNvPr id="9" name="Slide Number Placeholder 3">
            <a:extLst>
              <a:ext uri="{FF2B5EF4-FFF2-40B4-BE49-F238E27FC236}">
                <a16:creationId xmlns:a16="http://schemas.microsoft.com/office/drawing/2014/main" id="{D6994A25-5076-874E-B678-070BE2F73022}"/>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7</a:t>
            </a:fld>
            <a:endParaRPr lang="de-DE" sz="1200"/>
          </a:p>
        </p:txBody>
      </p:sp>
    </p:spTree>
    <p:extLst>
      <p:ext uri="{BB962C8B-B14F-4D97-AF65-F5344CB8AC3E}">
        <p14:creationId xmlns:p14="http://schemas.microsoft.com/office/powerpoint/2010/main" val="351781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3413" y="1412776"/>
            <a:ext cx="7953375" cy="4667175"/>
          </a:xfrm>
          <a:prstGeom prst="rect">
            <a:avLst/>
          </a:prstGeom>
        </p:spPr>
        <p:txBody>
          <a:bodyPr vert="horz" wrap="square" lIns="0" tIns="27940" rIns="0" bIns="0" rtlCol="0">
            <a:spAutoFit/>
          </a:bodyPr>
          <a:lstStyle/>
          <a:p>
            <a:pPr marL="355600" marR="5080" indent="-342900">
              <a:lnSpc>
                <a:spcPts val="2850"/>
              </a:lnSpc>
              <a:spcBef>
                <a:spcPts val="220"/>
              </a:spcBef>
              <a:buFont typeface="Arial" panose="020B0604020202020204" pitchFamily="34" charset="0"/>
              <a:buChar char="•"/>
              <a:tabLst>
                <a:tab pos="424815" algn="l"/>
                <a:tab pos="425450" algn="l"/>
              </a:tabLst>
            </a:pPr>
            <a:r>
              <a:rPr lang="en-US" sz="2400" spc="-5" dirty="0">
                <a:latin typeface="+mn-lt"/>
                <a:cs typeface="Arial"/>
              </a:rPr>
              <a:t>Using </a:t>
            </a:r>
            <a:r>
              <a:rPr lang="en-US" sz="2400" dirty="0">
                <a:latin typeface="+mn-lt"/>
                <a:cs typeface="Arial"/>
              </a:rPr>
              <a:t>ML models </a:t>
            </a:r>
            <a:r>
              <a:rPr lang="en-US" sz="2400" spc="-5" dirty="0">
                <a:latin typeface="+mn-lt"/>
                <a:cs typeface="Arial"/>
              </a:rPr>
              <a:t>has the potential to transform </a:t>
            </a:r>
            <a:br>
              <a:rPr lang="en-US" sz="2400" spc="-5" dirty="0">
                <a:latin typeface="+mn-lt"/>
                <a:cs typeface="Arial"/>
              </a:rPr>
            </a:br>
            <a:r>
              <a:rPr lang="en-US" sz="2400" spc="-5" dirty="0">
                <a:solidFill>
                  <a:schemeClr val="accent1">
                    <a:lumMod val="50000"/>
                  </a:schemeClr>
                </a:solidFill>
                <a:latin typeface="+mn-lt"/>
                <a:cs typeface="Arial"/>
              </a:rPr>
              <a:t>log </a:t>
            </a:r>
            <a:r>
              <a:rPr lang="en-US" sz="2400" dirty="0">
                <a:solidFill>
                  <a:schemeClr val="accent1">
                    <a:lumMod val="50000"/>
                  </a:schemeClr>
                </a:solidFill>
                <a:latin typeface="+mn-lt"/>
                <a:cs typeface="Arial"/>
              </a:rPr>
              <a:t>n</a:t>
            </a:r>
            <a:r>
              <a:rPr lang="en-US" sz="2400" dirty="0">
                <a:latin typeface="+mn-lt"/>
                <a:cs typeface="Arial"/>
              </a:rPr>
              <a:t> </a:t>
            </a:r>
            <a:r>
              <a:rPr lang="en-US" sz="2400" spc="-5" dirty="0">
                <a:latin typeface="+mn-lt"/>
                <a:cs typeface="Arial"/>
              </a:rPr>
              <a:t>B-tree look-up costs into </a:t>
            </a:r>
            <a:r>
              <a:rPr lang="en-US" sz="2400" dirty="0">
                <a:latin typeface="+mn-lt"/>
                <a:cs typeface="Arial"/>
              </a:rPr>
              <a:t>constant costs</a:t>
            </a:r>
            <a:br>
              <a:rPr lang="en-US" sz="2400" spc="-5" dirty="0">
                <a:latin typeface="+mn-lt"/>
                <a:cs typeface="Arial"/>
              </a:rPr>
            </a:br>
            <a:r>
              <a:rPr lang="en-US" sz="2400" dirty="0">
                <a:latin typeface="+mn-lt"/>
                <a:cs typeface="Arial"/>
              </a:rPr>
              <a:t>(in </a:t>
            </a:r>
            <a:r>
              <a:rPr lang="en-US" sz="2400" spc="-5" dirty="0">
                <a:latin typeface="+mn-lt"/>
                <a:cs typeface="Arial"/>
              </a:rPr>
              <a:t>the best</a:t>
            </a:r>
            <a:r>
              <a:rPr lang="en-US" sz="2400" spc="-10" dirty="0">
                <a:latin typeface="+mn-lt"/>
                <a:cs typeface="Arial"/>
              </a:rPr>
              <a:t> </a:t>
            </a:r>
            <a:r>
              <a:rPr lang="en-US" sz="2400" dirty="0">
                <a:latin typeface="+mn-lt"/>
                <a:cs typeface="Arial"/>
              </a:rPr>
              <a:t>case)</a:t>
            </a:r>
          </a:p>
          <a:p>
            <a:pPr marL="355600" marR="72390" indent="-342900">
              <a:lnSpc>
                <a:spcPts val="2850"/>
              </a:lnSpc>
              <a:spcBef>
                <a:spcPts val="1050"/>
              </a:spcBef>
              <a:buFont typeface="Arial" panose="020B0604020202020204" pitchFamily="34" charset="0"/>
              <a:buChar char="•"/>
              <a:tabLst>
                <a:tab pos="424815" algn="l"/>
                <a:tab pos="425450" algn="l"/>
              </a:tabLst>
            </a:pPr>
            <a:r>
              <a:rPr lang="en-US" sz="2400" spc="-5" dirty="0">
                <a:latin typeface="+mn-lt"/>
                <a:cs typeface="Arial"/>
              </a:rPr>
              <a:t>For instance, networks are able to learn a </a:t>
            </a:r>
            <a:r>
              <a:rPr lang="en-US" sz="2400" dirty="0">
                <a:latin typeface="+mn-lt"/>
                <a:cs typeface="Arial"/>
              </a:rPr>
              <a:t>variety </a:t>
            </a:r>
            <a:r>
              <a:rPr lang="en-US" sz="2400" spc="-5" dirty="0">
                <a:latin typeface="+mn-lt"/>
                <a:cs typeface="Arial"/>
              </a:rPr>
              <a:t>of multidimensional data distributions, </a:t>
            </a:r>
            <a:r>
              <a:rPr lang="en-US" sz="2400" dirty="0">
                <a:latin typeface="+mn-lt"/>
                <a:cs typeface="Arial"/>
              </a:rPr>
              <a:t>mixtures </a:t>
            </a:r>
            <a:r>
              <a:rPr lang="en-US" sz="2400" spc="-5" dirty="0">
                <a:latin typeface="+mn-lt"/>
                <a:cs typeface="Arial"/>
              </a:rPr>
              <a:t>and other data peculiarities </a:t>
            </a:r>
          </a:p>
          <a:p>
            <a:pPr marL="812800" marR="72390" lvl="1" indent="-342900">
              <a:lnSpc>
                <a:spcPts val="2850"/>
              </a:lnSpc>
              <a:spcBef>
                <a:spcPts val="1050"/>
              </a:spcBef>
              <a:buFont typeface="System Font Regular"/>
              <a:buChar char="-"/>
              <a:tabLst>
                <a:tab pos="424815" algn="l"/>
                <a:tab pos="425450" algn="l"/>
              </a:tabLst>
            </a:pPr>
            <a:r>
              <a:rPr lang="en-US" sz="2000" spc="-5" dirty="0">
                <a:latin typeface="+mn-lt"/>
                <a:cs typeface="Arial"/>
              </a:rPr>
              <a:t>Distributions allow for the estimation of positions</a:t>
            </a:r>
          </a:p>
          <a:p>
            <a:pPr marL="812800" marR="72390" lvl="1" indent="-342900">
              <a:lnSpc>
                <a:spcPts val="2850"/>
              </a:lnSpc>
              <a:spcBef>
                <a:spcPts val="1050"/>
              </a:spcBef>
              <a:buFont typeface="System Font Regular"/>
              <a:buChar char="-"/>
              <a:tabLst>
                <a:tab pos="424815" algn="l"/>
                <a:tab pos="425450" algn="l"/>
              </a:tabLst>
            </a:pPr>
            <a:r>
              <a:rPr lang="en-US" sz="2000" spc="-5" dirty="0">
                <a:latin typeface="+mn-lt"/>
                <a:cs typeface="Arial"/>
              </a:rPr>
              <a:t>Error estimations, e.g., by </a:t>
            </a:r>
            <a:br>
              <a:rPr lang="en-US" sz="2000" spc="-5" dirty="0">
                <a:latin typeface="+mn-lt"/>
                <a:cs typeface="Arial"/>
              </a:rPr>
            </a:br>
            <a:r>
              <a:rPr lang="en-US" sz="2000" spc="-5" dirty="0">
                <a:latin typeface="+mn-lt"/>
                <a:cs typeface="Arial"/>
              </a:rPr>
              <a:t>Markov, Chebyshev, </a:t>
            </a:r>
            <a:r>
              <a:rPr lang="en-US" sz="2000" spc="-5" dirty="0" err="1">
                <a:latin typeface="+mn-lt"/>
                <a:cs typeface="Arial"/>
              </a:rPr>
              <a:t>Hoeffding</a:t>
            </a:r>
            <a:r>
              <a:rPr lang="en-US" sz="2000" spc="-5" dirty="0">
                <a:latin typeface="+mn-lt"/>
                <a:cs typeface="Arial"/>
              </a:rPr>
              <a:t>, or Chernoff inequations</a:t>
            </a:r>
          </a:p>
          <a:p>
            <a:pPr marL="355600" marR="72390" indent="-342900">
              <a:lnSpc>
                <a:spcPts val="2850"/>
              </a:lnSpc>
              <a:spcBef>
                <a:spcPts val="1050"/>
              </a:spcBef>
              <a:buFont typeface="Arial" panose="020B0604020202020204" pitchFamily="34" charset="0"/>
              <a:buChar char="•"/>
              <a:tabLst>
                <a:tab pos="424815" algn="l"/>
                <a:tab pos="425450" algn="l"/>
              </a:tabLst>
            </a:pPr>
            <a:r>
              <a:rPr lang="en-US" sz="2400" spc="-5" dirty="0">
                <a:latin typeface="+mn-lt"/>
                <a:cs typeface="Arial"/>
              </a:rPr>
              <a:t>Balance the </a:t>
            </a:r>
            <a:r>
              <a:rPr lang="en-US" sz="2400" dirty="0">
                <a:latin typeface="+mn-lt"/>
                <a:cs typeface="Arial"/>
              </a:rPr>
              <a:t>complexity </a:t>
            </a:r>
            <a:r>
              <a:rPr lang="en-US" sz="2400" spc="-5" dirty="0">
                <a:latin typeface="+mn-lt"/>
                <a:cs typeface="Arial"/>
              </a:rPr>
              <a:t>of a </a:t>
            </a:r>
            <a:r>
              <a:rPr lang="en-US" sz="2400" dirty="0">
                <a:latin typeface="+mn-lt"/>
                <a:cs typeface="Arial"/>
              </a:rPr>
              <a:t>model </a:t>
            </a:r>
            <a:br>
              <a:rPr lang="en-US" sz="2400" dirty="0">
                <a:latin typeface="+mn-lt"/>
                <a:cs typeface="Arial"/>
              </a:rPr>
            </a:br>
            <a:r>
              <a:rPr lang="en-US" sz="2400" spc="-5" dirty="0">
                <a:latin typeface="+mn-lt"/>
                <a:cs typeface="Arial"/>
              </a:rPr>
              <a:t>with its </a:t>
            </a:r>
            <a:r>
              <a:rPr lang="en-US" sz="2400" spc="-25" dirty="0">
                <a:latin typeface="+mn-lt"/>
                <a:cs typeface="Arial"/>
              </a:rPr>
              <a:t>accuracy and the complexity of acquiring the model</a:t>
            </a:r>
            <a:endParaRPr lang="en-US" sz="2400" dirty="0">
              <a:latin typeface="+mn-lt"/>
              <a:cs typeface="Arial"/>
            </a:endParaRPr>
          </a:p>
        </p:txBody>
      </p:sp>
      <p:sp>
        <p:nvSpPr>
          <p:cNvPr id="3" name="object 3"/>
          <p:cNvSpPr txBox="1">
            <a:spLocks noGrp="1"/>
          </p:cNvSpPr>
          <p:nvPr>
            <p:ph type="title"/>
          </p:nvPr>
        </p:nvSpPr>
        <p:spPr>
          <a:xfrm>
            <a:off x="395824" y="260648"/>
            <a:ext cx="8136616"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lang="de-DE" spc="-5" dirty="0"/>
              <a:t>ML-</a:t>
            </a:r>
            <a:r>
              <a:rPr lang="de-DE" spc="-5" dirty="0" err="1"/>
              <a:t>derived</a:t>
            </a:r>
            <a:r>
              <a:rPr lang="de-DE" spc="-5" dirty="0"/>
              <a:t> </a:t>
            </a:r>
            <a:r>
              <a:rPr lang="de-DE" spc="-5" dirty="0" err="1"/>
              <a:t>models</a:t>
            </a:r>
            <a:endParaRPr spc="-5" dirty="0"/>
          </a:p>
        </p:txBody>
      </p:sp>
      <p:sp>
        <p:nvSpPr>
          <p:cNvPr id="4" name="Slide Number Placeholder 3">
            <a:extLst>
              <a:ext uri="{FF2B5EF4-FFF2-40B4-BE49-F238E27FC236}">
                <a16:creationId xmlns:a16="http://schemas.microsoft.com/office/drawing/2014/main" id="{26C1935F-2576-3741-9242-F6E38EC58387}"/>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8</a:t>
            </a:fld>
            <a:endParaRPr lang="de-DE" sz="1200"/>
          </a:p>
        </p:txBody>
      </p:sp>
    </p:spTree>
    <p:extLst>
      <p:ext uri="{BB962C8B-B14F-4D97-AF65-F5344CB8AC3E}">
        <p14:creationId xmlns:p14="http://schemas.microsoft.com/office/powerpoint/2010/main" val="48996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828" y="260648"/>
            <a:ext cx="4459204" cy="505267"/>
          </a:xfrm>
          <a:prstGeom prst="rect">
            <a:avLst/>
          </a:prstGeom>
        </p:spPr>
        <p:txBody>
          <a:bodyPr vert="horz" wrap="square" lIns="0" tIns="12700" rIns="0" bIns="0" numCol="1" rtlCol="0" anchor="t" anchorCtr="0" compatLnSpc="1">
            <a:prstTxWarp prst="textNoShape">
              <a:avLst/>
            </a:prstTxWarp>
            <a:spAutoFit/>
          </a:bodyPr>
          <a:lstStyle/>
          <a:p>
            <a:pPr marL="12700">
              <a:spcBef>
                <a:spcPts val="100"/>
              </a:spcBef>
            </a:pPr>
            <a:r>
              <a:rPr lang="de-DE" spc="-10" dirty="0"/>
              <a:t>First Approach</a:t>
            </a:r>
            <a:endParaRPr spc="-5" dirty="0"/>
          </a:p>
        </p:txBody>
      </p:sp>
      <p:sp>
        <p:nvSpPr>
          <p:cNvPr id="3" name="object 3"/>
          <p:cNvSpPr txBox="1"/>
          <p:nvPr/>
        </p:nvSpPr>
        <p:spPr>
          <a:xfrm>
            <a:off x="400828" y="1412776"/>
            <a:ext cx="8131612" cy="3829895"/>
          </a:xfrm>
          <a:prstGeom prst="rect">
            <a:avLst/>
          </a:prstGeom>
        </p:spPr>
        <p:txBody>
          <a:bodyPr vert="horz" wrap="square" lIns="0" tIns="12700" rIns="0" bIns="0" rtlCol="0">
            <a:spAutoFit/>
          </a:bodyPr>
          <a:lstStyle/>
          <a:p>
            <a:pPr marL="12700">
              <a:spcBef>
                <a:spcPts val="100"/>
              </a:spcBef>
            </a:pPr>
            <a:r>
              <a:rPr sz="2400" spc="-5" dirty="0" err="1">
                <a:latin typeface="+mn-lt"/>
                <a:cs typeface="Arial"/>
              </a:rPr>
              <a:t>Tensorflow</a:t>
            </a:r>
            <a:r>
              <a:rPr sz="2400" spc="-5" dirty="0">
                <a:latin typeface="+mn-lt"/>
                <a:cs typeface="Arial"/>
              </a:rPr>
              <a:t> </a:t>
            </a:r>
            <a:r>
              <a:rPr lang="de-DE" sz="2400" spc="-5" dirty="0">
                <a:latin typeface="+mn-lt"/>
                <a:cs typeface="Arial"/>
              </a:rPr>
              <a:t>i</a:t>
            </a:r>
            <a:r>
              <a:rPr sz="2400" spc="-5" dirty="0" err="1">
                <a:latin typeface="+mn-lt"/>
                <a:cs typeface="Arial"/>
              </a:rPr>
              <a:t>mplementation</a:t>
            </a:r>
            <a:r>
              <a:rPr sz="2400" spc="-5" dirty="0">
                <a:latin typeface="+mn-lt"/>
                <a:cs typeface="Arial"/>
              </a:rPr>
              <a:t> of B-Tree</a:t>
            </a:r>
            <a:r>
              <a:rPr lang="de-DE" sz="2400" spc="-5" dirty="0">
                <a:latin typeface="+mn-lt"/>
                <a:cs typeface="Arial"/>
              </a:rPr>
              <a:t>-like </a:t>
            </a:r>
            <a:r>
              <a:rPr lang="de-DE" sz="2400" spc="-5" dirty="0" err="1">
                <a:latin typeface="+mn-lt"/>
                <a:cs typeface="Arial"/>
              </a:rPr>
              <a:t>index</a:t>
            </a:r>
            <a:endParaRPr sz="2400" dirty="0">
              <a:latin typeface="+mn-lt"/>
              <a:cs typeface="Arial"/>
            </a:endParaRPr>
          </a:p>
          <a:p>
            <a:pPr>
              <a:spcBef>
                <a:spcPts val="30"/>
              </a:spcBef>
            </a:pPr>
            <a:endParaRPr sz="2800" dirty="0">
              <a:latin typeface="+mn-lt"/>
              <a:cs typeface="Times New Roman"/>
            </a:endParaRPr>
          </a:p>
          <a:p>
            <a:pPr marL="388620" indent="-285750">
              <a:buFont typeface="Arial" panose="020B0604020202020204" pitchFamily="34" charset="0"/>
              <a:buChar char="•"/>
              <a:tabLst>
                <a:tab pos="469265" algn="l"/>
                <a:tab pos="469900" algn="l"/>
              </a:tabLst>
            </a:pPr>
            <a:r>
              <a:rPr sz="2000" spc="-5" dirty="0">
                <a:latin typeface="+mn-lt"/>
                <a:cs typeface="Arial"/>
              </a:rPr>
              <a:t>200M Web Server Log Records </a:t>
            </a:r>
            <a:r>
              <a:rPr sz="2000" dirty="0">
                <a:latin typeface="+mn-lt"/>
                <a:cs typeface="Arial"/>
              </a:rPr>
              <a:t>sorted </a:t>
            </a:r>
            <a:r>
              <a:rPr sz="2000" spc="-5" dirty="0">
                <a:latin typeface="+mn-lt"/>
                <a:cs typeface="Arial"/>
              </a:rPr>
              <a:t>by</a:t>
            </a:r>
            <a:r>
              <a:rPr sz="2000" spc="-60" dirty="0">
                <a:latin typeface="+mn-lt"/>
                <a:cs typeface="Arial"/>
              </a:rPr>
              <a:t> </a:t>
            </a:r>
            <a:r>
              <a:rPr sz="2000" spc="-5" dirty="0">
                <a:latin typeface="+mn-lt"/>
                <a:cs typeface="Arial"/>
              </a:rPr>
              <a:t>Timestamp</a:t>
            </a:r>
            <a:endParaRPr sz="2000" dirty="0">
              <a:latin typeface="+mn-lt"/>
              <a:cs typeface="Arial"/>
            </a:endParaRPr>
          </a:p>
          <a:p>
            <a:pPr marL="388620" marR="5080" indent="-285750">
              <a:lnSpc>
                <a:spcPct val="114599"/>
              </a:lnSpc>
              <a:buFont typeface="Arial" panose="020B0604020202020204" pitchFamily="34" charset="0"/>
              <a:buChar char="•"/>
              <a:tabLst>
                <a:tab pos="469265" algn="l"/>
                <a:tab pos="469900" algn="l"/>
              </a:tabLst>
            </a:pPr>
            <a:r>
              <a:rPr sz="2000" dirty="0">
                <a:latin typeface="+mn-lt"/>
                <a:cs typeface="Arial"/>
              </a:rPr>
              <a:t>2 </a:t>
            </a:r>
            <a:r>
              <a:rPr lang="de-DE" sz="2000" spc="-5" dirty="0">
                <a:latin typeface="+mn-lt"/>
                <a:cs typeface="Arial"/>
              </a:rPr>
              <a:t>l</a:t>
            </a:r>
            <a:r>
              <a:rPr sz="2000" spc="-5" dirty="0" err="1">
                <a:latin typeface="+mn-lt"/>
                <a:cs typeface="Arial"/>
              </a:rPr>
              <a:t>ayer</a:t>
            </a:r>
            <a:r>
              <a:rPr sz="2000" spc="-5" dirty="0">
                <a:latin typeface="+mn-lt"/>
                <a:cs typeface="Arial"/>
              </a:rPr>
              <a:t> </a:t>
            </a:r>
            <a:r>
              <a:rPr lang="de-DE" sz="2000" spc="-5" dirty="0" err="1">
                <a:latin typeface="+mn-lt"/>
                <a:cs typeface="Arial"/>
              </a:rPr>
              <a:t>network</a:t>
            </a:r>
            <a:r>
              <a:rPr sz="2000" spc="-5" dirty="0">
                <a:latin typeface="+mn-lt"/>
                <a:cs typeface="Arial"/>
              </a:rPr>
              <a:t>, 32-width fully </a:t>
            </a:r>
            <a:r>
              <a:rPr sz="2000" dirty="0">
                <a:latin typeface="+mn-lt"/>
                <a:cs typeface="Arial"/>
              </a:rPr>
              <a:t>connected, </a:t>
            </a:r>
            <a:r>
              <a:rPr sz="2000" spc="-5" dirty="0" err="1">
                <a:latin typeface="+mn-lt"/>
                <a:cs typeface="Arial"/>
              </a:rPr>
              <a:t>ReLU</a:t>
            </a:r>
            <a:r>
              <a:rPr sz="2000" spc="-5" dirty="0">
                <a:latin typeface="+mn-lt"/>
                <a:cs typeface="Arial"/>
              </a:rPr>
              <a:t> </a:t>
            </a:r>
            <a:r>
              <a:rPr lang="de-DE" sz="2000" spc="-5" dirty="0">
                <a:latin typeface="+mn-lt"/>
                <a:cs typeface="Arial"/>
              </a:rPr>
              <a:t>a</a:t>
            </a:r>
            <a:r>
              <a:rPr sz="2000" spc="-5" dirty="0" err="1">
                <a:latin typeface="+mn-lt"/>
                <a:cs typeface="Arial"/>
              </a:rPr>
              <a:t>ctivation</a:t>
            </a:r>
            <a:r>
              <a:rPr sz="2000" spc="-15" dirty="0">
                <a:latin typeface="+mn-lt"/>
                <a:cs typeface="Arial"/>
              </a:rPr>
              <a:t> </a:t>
            </a:r>
            <a:r>
              <a:rPr lang="de-DE" sz="2000" spc="-5" dirty="0">
                <a:latin typeface="+mn-lt"/>
                <a:cs typeface="Arial"/>
              </a:rPr>
              <a:t>f</a:t>
            </a:r>
            <a:r>
              <a:rPr sz="2000" spc="-5" dirty="0">
                <a:latin typeface="+mn-lt"/>
                <a:cs typeface="Arial"/>
              </a:rPr>
              <a:t>unction</a:t>
            </a:r>
            <a:endParaRPr sz="2000" dirty="0">
              <a:latin typeface="+mn-lt"/>
              <a:cs typeface="Arial"/>
            </a:endParaRPr>
          </a:p>
          <a:p>
            <a:pPr marL="388620" indent="-285750">
              <a:spcBef>
                <a:spcPts val="315"/>
              </a:spcBef>
              <a:buFont typeface="Arial" panose="020B0604020202020204" pitchFamily="34" charset="0"/>
              <a:buChar char="•"/>
              <a:tabLst>
                <a:tab pos="469265" algn="l"/>
                <a:tab pos="469900" algn="l"/>
              </a:tabLst>
            </a:pPr>
            <a:r>
              <a:rPr sz="2000" spc="-5" dirty="0">
                <a:latin typeface="+mn-lt"/>
                <a:cs typeface="Arial"/>
              </a:rPr>
              <a:t>Given the timestamp, predict the</a:t>
            </a:r>
            <a:r>
              <a:rPr sz="2000" spc="-20" dirty="0">
                <a:latin typeface="+mn-lt"/>
                <a:cs typeface="Arial"/>
              </a:rPr>
              <a:t> </a:t>
            </a:r>
            <a:r>
              <a:rPr sz="2000" spc="-5" dirty="0">
                <a:latin typeface="+mn-lt"/>
                <a:cs typeface="Arial"/>
              </a:rPr>
              <a:t>position!</a:t>
            </a:r>
            <a:endParaRPr sz="2000" dirty="0">
              <a:latin typeface="+mn-lt"/>
              <a:cs typeface="Arial"/>
            </a:endParaRPr>
          </a:p>
          <a:p>
            <a:pPr>
              <a:spcBef>
                <a:spcPts val="10"/>
              </a:spcBef>
              <a:buClr>
                <a:srgbClr val="595959"/>
              </a:buClr>
            </a:pPr>
            <a:endParaRPr sz="2000" dirty="0">
              <a:latin typeface="+mn-lt"/>
              <a:cs typeface="Times New Roman"/>
            </a:endParaRPr>
          </a:p>
          <a:p>
            <a:pPr marL="12700">
              <a:spcBef>
                <a:spcPts val="5"/>
              </a:spcBef>
            </a:pPr>
            <a:r>
              <a:rPr sz="2400" spc="-5" dirty="0">
                <a:latin typeface="+mn-lt"/>
                <a:cs typeface="Arial"/>
              </a:rPr>
              <a:t>Results:</a:t>
            </a:r>
            <a:endParaRPr lang="de-DE" sz="2400" spc="-5" dirty="0">
              <a:latin typeface="+mn-lt"/>
              <a:cs typeface="Arial"/>
            </a:endParaRPr>
          </a:p>
          <a:p>
            <a:pPr marL="12700">
              <a:spcBef>
                <a:spcPts val="5"/>
              </a:spcBef>
            </a:pPr>
            <a:endParaRPr sz="2000" dirty="0">
              <a:latin typeface="+mn-lt"/>
              <a:cs typeface="Arial"/>
            </a:endParaRPr>
          </a:p>
          <a:p>
            <a:pPr marL="388620" indent="-285750">
              <a:spcBef>
                <a:spcPts val="315"/>
              </a:spcBef>
              <a:buFont typeface="Arial" panose="020B0604020202020204" pitchFamily="34" charset="0"/>
              <a:buChar char="•"/>
              <a:tabLst>
                <a:tab pos="469265" algn="l"/>
                <a:tab pos="469900" algn="l"/>
              </a:tabLst>
            </a:pPr>
            <a:r>
              <a:rPr sz="2000" spc="-5" dirty="0">
                <a:latin typeface="+mn-lt"/>
                <a:cs typeface="Arial"/>
              </a:rPr>
              <a:t>Tensorflow: 1250 Predictions </a:t>
            </a:r>
            <a:r>
              <a:rPr sz="2000" dirty="0">
                <a:latin typeface="+mn-lt"/>
                <a:cs typeface="Arial"/>
              </a:rPr>
              <a:t>/ </a:t>
            </a:r>
            <a:r>
              <a:rPr sz="2000" spc="-5" dirty="0">
                <a:latin typeface="+mn-lt"/>
                <a:cs typeface="Arial"/>
              </a:rPr>
              <a:t>Sec </a:t>
            </a:r>
            <a:r>
              <a:rPr sz="2000" dirty="0">
                <a:latin typeface="+mn-lt"/>
                <a:cs typeface="Arial"/>
              </a:rPr>
              <a:t>~ </a:t>
            </a:r>
            <a:r>
              <a:rPr sz="2000" spc="-5" dirty="0">
                <a:latin typeface="+mn-lt"/>
                <a:cs typeface="Arial"/>
              </a:rPr>
              <a:t>80000 ns</a:t>
            </a:r>
            <a:r>
              <a:rPr sz="2000" spc="-80" dirty="0">
                <a:latin typeface="+mn-lt"/>
                <a:cs typeface="Arial"/>
              </a:rPr>
              <a:t> </a:t>
            </a:r>
            <a:r>
              <a:rPr sz="2000" spc="-5" dirty="0">
                <a:latin typeface="+mn-lt"/>
                <a:cs typeface="Arial"/>
              </a:rPr>
              <a:t>Lookup</a:t>
            </a:r>
            <a:endParaRPr sz="2000" dirty="0">
              <a:latin typeface="+mn-lt"/>
              <a:cs typeface="Arial"/>
            </a:endParaRPr>
          </a:p>
          <a:p>
            <a:pPr marL="388620" marR="214629" indent="-285750">
              <a:lnSpc>
                <a:spcPct val="114599"/>
              </a:lnSpc>
              <a:buFont typeface="Arial" panose="020B0604020202020204" pitchFamily="34" charset="0"/>
              <a:buChar char="•"/>
              <a:tabLst>
                <a:tab pos="469265" algn="l"/>
                <a:tab pos="469900" algn="l"/>
              </a:tabLst>
            </a:pPr>
            <a:r>
              <a:rPr sz="2000" spc="-5" dirty="0">
                <a:latin typeface="+mn-lt"/>
                <a:cs typeface="Arial"/>
              </a:rPr>
              <a:t>B-Trees: 300 ns Lookup, </a:t>
            </a:r>
            <a:endParaRPr lang="de-DE" sz="2000" spc="-5" dirty="0">
              <a:latin typeface="+mn-lt"/>
              <a:cs typeface="Arial"/>
            </a:endParaRPr>
          </a:p>
          <a:p>
            <a:pPr marL="388620" marR="214629" indent="-285750">
              <a:lnSpc>
                <a:spcPct val="114599"/>
              </a:lnSpc>
              <a:buFont typeface="Arial" panose="020B0604020202020204" pitchFamily="34" charset="0"/>
              <a:buChar char="•"/>
              <a:tabLst>
                <a:tab pos="469265" algn="l"/>
                <a:tab pos="469900" algn="l"/>
              </a:tabLst>
            </a:pPr>
            <a:r>
              <a:rPr sz="2000" spc="-5" dirty="0">
                <a:latin typeface="+mn-lt"/>
                <a:cs typeface="Arial"/>
              </a:rPr>
              <a:t>900 ns</a:t>
            </a:r>
            <a:r>
              <a:rPr lang="de-DE" sz="2000" spc="-5" dirty="0">
                <a:latin typeface="+mn-lt"/>
                <a:cs typeface="Arial"/>
              </a:rPr>
              <a:t> </a:t>
            </a:r>
            <a:r>
              <a:rPr lang="de-DE" sz="2000" spc="-5" dirty="0" err="1">
                <a:latin typeface="+mn-lt"/>
                <a:cs typeface="Arial"/>
              </a:rPr>
              <a:t>w</a:t>
            </a:r>
            <a:r>
              <a:rPr lang="de-DE" sz="2000" spc="-5" dirty="0">
                <a:latin typeface="+mn-lt"/>
                <a:cs typeface="Arial"/>
              </a:rPr>
              <a:t>/</a:t>
            </a:r>
            <a:r>
              <a:rPr sz="2000" spc="-5" dirty="0">
                <a:latin typeface="+mn-lt"/>
                <a:cs typeface="Arial"/>
              </a:rPr>
              <a:t> </a:t>
            </a:r>
            <a:r>
              <a:rPr lang="de-DE" sz="2000" spc="-5" dirty="0">
                <a:latin typeface="+mn-lt"/>
                <a:cs typeface="Arial"/>
              </a:rPr>
              <a:t>b</a:t>
            </a:r>
            <a:r>
              <a:rPr sz="2000" spc="-5" dirty="0" err="1">
                <a:latin typeface="+mn-lt"/>
                <a:cs typeface="Arial"/>
              </a:rPr>
              <a:t>inary</a:t>
            </a:r>
            <a:r>
              <a:rPr sz="2000" spc="-5" dirty="0">
                <a:latin typeface="+mn-lt"/>
                <a:cs typeface="Arial"/>
              </a:rPr>
              <a:t> </a:t>
            </a:r>
            <a:r>
              <a:rPr lang="de-DE" sz="2000" spc="-5" dirty="0">
                <a:latin typeface="+mn-lt"/>
                <a:cs typeface="Arial"/>
              </a:rPr>
              <a:t>s</a:t>
            </a:r>
            <a:r>
              <a:rPr sz="2000" spc="-5" dirty="0" err="1">
                <a:latin typeface="+mn-lt"/>
                <a:cs typeface="Arial"/>
              </a:rPr>
              <a:t>earch</a:t>
            </a:r>
            <a:r>
              <a:rPr sz="2000" spc="-5" dirty="0">
                <a:latin typeface="+mn-lt"/>
                <a:cs typeface="Arial"/>
              </a:rPr>
              <a:t> across entire data</a:t>
            </a:r>
            <a:r>
              <a:rPr sz="2000" spc="-10" dirty="0">
                <a:latin typeface="+mn-lt"/>
                <a:cs typeface="Arial"/>
              </a:rPr>
              <a:t> </a:t>
            </a:r>
            <a:r>
              <a:rPr sz="2000" dirty="0">
                <a:latin typeface="+mn-lt"/>
                <a:cs typeface="Arial"/>
              </a:rPr>
              <a:t>set</a:t>
            </a:r>
          </a:p>
        </p:txBody>
      </p:sp>
      <p:sp>
        <p:nvSpPr>
          <p:cNvPr id="4" name="Slide Number Placeholder 3">
            <a:extLst>
              <a:ext uri="{FF2B5EF4-FFF2-40B4-BE49-F238E27FC236}">
                <a16:creationId xmlns:a16="http://schemas.microsoft.com/office/drawing/2014/main" id="{58F6CFE5-3C32-E64A-B8D0-9854B1FD36A0}"/>
              </a:ext>
            </a:extLst>
          </p:cNvPr>
          <p:cNvSpPr txBox="1">
            <a:spLocks/>
          </p:cNvSpPr>
          <p:nvPr/>
        </p:nvSpPr>
        <p:spPr>
          <a:xfrm>
            <a:off x="7956550" y="6353546"/>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9</a:t>
            </a:fld>
            <a:endParaRPr lang="de-DE" sz="1200"/>
          </a:p>
        </p:txBody>
      </p:sp>
      <p:sp>
        <p:nvSpPr>
          <p:cNvPr id="5" name="Rectangle 4">
            <a:extLst>
              <a:ext uri="{FF2B5EF4-FFF2-40B4-BE49-F238E27FC236}">
                <a16:creationId xmlns:a16="http://schemas.microsoft.com/office/drawing/2014/main" id="{D1D6860C-2220-B840-8326-5F459A4C8610}"/>
              </a:ext>
            </a:extLst>
          </p:cNvPr>
          <p:cNvSpPr/>
          <p:nvPr/>
        </p:nvSpPr>
        <p:spPr>
          <a:xfrm>
            <a:off x="2339752" y="5997486"/>
            <a:ext cx="4572000" cy="600164"/>
          </a:xfrm>
          <a:prstGeom prst="rect">
            <a:avLst/>
          </a:prstGeom>
        </p:spPr>
        <p:txBody>
          <a:bodyPr>
            <a:spAutoFit/>
          </a:bodyPr>
          <a:lstStyle/>
          <a:p>
            <a:r>
              <a:rPr lang="en-DE" sz="1100" dirty="0">
                <a:solidFill>
                  <a:srgbClr val="0B05FF"/>
                </a:solidFill>
              </a:rPr>
              <a:t>Tim Kraska, Alex Beutel, Ed H. Chi, Jeffrey Dean, and Neoklis Polyzotis. 2018. The Case for Learned Index Structures. In Proc. of the 2018 International Conference on Management of Data (SIGMOD '18). </a:t>
            </a:r>
            <a:r>
              <a:rPr lang="en-DE" sz="1100" b="1" dirty="0">
                <a:solidFill>
                  <a:srgbClr val="FF0000"/>
                </a:solidFill>
              </a:rPr>
              <a:t>2018</a:t>
            </a:r>
            <a:r>
              <a:rPr lang="en-DE" sz="1100" b="1" dirty="0">
                <a:solidFill>
                  <a:srgbClr val="0B05FF"/>
                </a:solidFill>
              </a:rPr>
              <a:t>.</a:t>
            </a:r>
            <a:endParaRPr lang="en-DE" sz="1100" dirty="0">
              <a:solidFill>
                <a:srgbClr val="0B05FF"/>
              </a:solidFill>
            </a:endParaRPr>
          </a:p>
        </p:txBody>
      </p:sp>
      <p:sp>
        <p:nvSpPr>
          <p:cNvPr id="6" name="Cloud Callout 5">
            <a:extLst>
              <a:ext uri="{FF2B5EF4-FFF2-40B4-BE49-F238E27FC236}">
                <a16:creationId xmlns:a16="http://schemas.microsoft.com/office/drawing/2014/main" id="{312E2166-388E-C744-8097-CA9D6E88CA19}"/>
              </a:ext>
            </a:extLst>
          </p:cNvPr>
          <p:cNvSpPr/>
          <p:nvPr/>
        </p:nvSpPr>
        <p:spPr>
          <a:xfrm>
            <a:off x="6516216" y="4725144"/>
            <a:ext cx="2448397" cy="1272342"/>
          </a:xfrm>
          <a:prstGeom prst="cloudCallout">
            <a:avLst>
              <a:gd name="adj1" fmla="val -61249"/>
              <a:gd name="adj2" fmla="val -4382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Daunting?</a:t>
            </a:r>
          </a:p>
        </p:txBody>
      </p:sp>
      <p:sp>
        <p:nvSpPr>
          <p:cNvPr id="7" name="TextBox 6">
            <a:extLst>
              <a:ext uri="{FF2B5EF4-FFF2-40B4-BE49-F238E27FC236}">
                <a16:creationId xmlns:a16="http://schemas.microsoft.com/office/drawing/2014/main" id="{C5403E05-28A6-1441-B499-5813535E43B1}"/>
              </a:ext>
            </a:extLst>
          </p:cNvPr>
          <p:cNvSpPr txBox="1"/>
          <p:nvPr/>
        </p:nvSpPr>
        <p:spPr>
          <a:xfrm>
            <a:off x="1039660" y="-688932"/>
            <a:ext cx="184731" cy="369332"/>
          </a:xfrm>
          <a:prstGeom prst="rect">
            <a:avLst/>
          </a:prstGeom>
          <a:noFill/>
        </p:spPr>
        <p:txBody>
          <a:bodyPr wrap="none" rtlCol="0">
            <a:spAutoFit/>
          </a:bodyPr>
          <a:lstStyle/>
          <a:p>
            <a:endParaRPr lang="en-DE"/>
          </a:p>
        </p:txBody>
      </p:sp>
    </p:spTree>
    <p:extLst>
      <p:ext uri="{BB962C8B-B14F-4D97-AF65-F5344CB8AC3E}">
        <p14:creationId xmlns:p14="http://schemas.microsoft.com/office/powerpoint/2010/main" val="22648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5130</TotalTime>
  <Words>2210</Words>
  <Application>Microsoft Macintosh PowerPoint</Application>
  <PresentationFormat>On-screen Show (4:3)</PresentationFormat>
  <Paragraphs>273</Paragraphs>
  <Slides>43</Slides>
  <Notes>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Myriad Pro</vt:lpstr>
      <vt:lpstr>System Font Regular</vt:lpstr>
      <vt:lpstr>Times New Roman</vt:lpstr>
      <vt:lpstr>7_Standarddesign</vt:lpstr>
      <vt:lpstr>Non-Standard-Datenbanken  und Data Mining  Learned Index Structures</vt:lpstr>
      <vt:lpstr>Acknowledgements</vt:lpstr>
      <vt:lpstr>PowerPoint Presentation</vt:lpstr>
      <vt:lpstr>Recap: Index Structures</vt:lpstr>
      <vt:lpstr>PowerPoint Presentation</vt:lpstr>
      <vt:lpstr>Key Idea</vt:lpstr>
      <vt:lpstr>Challenges</vt:lpstr>
      <vt:lpstr>ML-derived models</vt:lpstr>
      <vt:lpstr>First Approach</vt:lpstr>
      <vt:lpstr>The Recursive Model Index</vt:lpstr>
      <vt:lpstr>Recursive Model Index (RMI)</vt:lpstr>
      <vt:lpstr>PowerPoint Presentation</vt:lpstr>
      <vt:lpstr>Hybrid End-to-End Training</vt:lpstr>
      <vt:lpstr>Hybrid Recursive Model Index</vt:lpstr>
      <vt:lpstr>Hybrid End-to-End Training</vt:lpstr>
      <vt:lpstr>Search Strategies</vt:lpstr>
      <vt:lpstr>Indexing strings</vt:lpstr>
      <vt:lpstr>Inserts and Updates</vt:lpstr>
      <vt:lpstr>PowerPoint Presentation</vt:lpstr>
      <vt:lpstr>Hashmap</vt:lpstr>
      <vt:lpstr>Hashmap</vt:lpstr>
      <vt:lpstr>PowerPoint Presentation</vt:lpstr>
      <vt:lpstr>Bloom Filter</vt:lpstr>
      <vt:lpstr>Bloom Filter</vt:lpstr>
      <vt:lpstr>B-tree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Observations</vt:lpstr>
      <vt:lpstr>PowerPoint Presentation</vt:lpstr>
      <vt:lpstr>PowerPoint Presentation</vt:lpstr>
      <vt:lpstr>Web Document Dataset</vt:lpstr>
      <vt:lpstr>Hashmap Results</vt:lpstr>
      <vt:lpstr>Bloom filter Results</vt:lpstr>
      <vt:lpstr>Bloom filter Results</vt:lpstr>
      <vt:lpstr>Conclusion</vt:lpstr>
      <vt:lpstr>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830</cp:revision>
  <cp:lastPrinted>2014-10-18T14:57:02Z</cp:lastPrinted>
  <dcterms:created xsi:type="dcterms:W3CDTF">2010-04-27T12:26:40Z</dcterms:created>
  <dcterms:modified xsi:type="dcterms:W3CDTF">2021-01-27T15:51:29Z</dcterms:modified>
</cp:coreProperties>
</file>