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3"/>
  </p:notesMasterIdLst>
  <p:handoutMasterIdLst>
    <p:handoutMasterId r:id="rId64"/>
  </p:handoutMasterIdLst>
  <p:sldIdLst>
    <p:sldId id="273" r:id="rId2"/>
    <p:sldId id="326" r:id="rId3"/>
    <p:sldId id="274" r:id="rId4"/>
    <p:sldId id="328" r:id="rId5"/>
    <p:sldId id="283" r:id="rId6"/>
    <p:sldId id="341" r:id="rId7"/>
    <p:sldId id="276" r:id="rId8"/>
    <p:sldId id="294" r:id="rId9"/>
    <p:sldId id="296" r:id="rId10"/>
    <p:sldId id="295" r:id="rId11"/>
    <p:sldId id="298" r:id="rId12"/>
    <p:sldId id="297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8" r:id="rId24"/>
    <p:sldId id="347" r:id="rId25"/>
    <p:sldId id="289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4" r:id="rId35"/>
    <p:sldId id="310" r:id="rId36"/>
    <p:sldId id="318" r:id="rId37"/>
    <p:sldId id="312" r:id="rId38"/>
    <p:sldId id="313" r:id="rId39"/>
    <p:sldId id="292" r:id="rId40"/>
    <p:sldId id="316" r:id="rId41"/>
    <p:sldId id="317" r:id="rId42"/>
    <p:sldId id="319" r:id="rId43"/>
    <p:sldId id="320" r:id="rId44"/>
    <p:sldId id="321" r:id="rId45"/>
    <p:sldId id="322" r:id="rId46"/>
    <p:sldId id="324" r:id="rId47"/>
    <p:sldId id="325" r:id="rId48"/>
    <p:sldId id="327" r:id="rId49"/>
    <p:sldId id="343" r:id="rId50"/>
    <p:sldId id="332" r:id="rId51"/>
    <p:sldId id="348" r:id="rId52"/>
    <p:sldId id="346" r:id="rId53"/>
    <p:sldId id="345" r:id="rId54"/>
    <p:sldId id="329" r:id="rId55"/>
    <p:sldId id="337" r:id="rId56"/>
    <p:sldId id="331" r:id="rId57"/>
    <p:sldId id="338" r:id="rId58"/>
    <p:sldId id="333" r:id="rId59"/>
    <p:sldId id="335" r:id="rId60"/>
    <p:sldId id="339" r:id="rId61"/>
    <p:sldId id="342" r:id="rId6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F11FF"/>
    <a:srgbClr val="008380"/>
    <a:srgbClr val="FFFF99"/>
    <a:srgbClr val="404040"/>
    <a:srgbClr val="24B485"/>
    <a:srgbClr val="24AA85"/>
    <a:srgbClr val="005A5B"/>
    <a:srgbClr val="248F85"/>
    <a:srgbClr val="3BB2A0"/>
    <a:srgbClr val="3CA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92" autoAdjust="0"/>
    <p:restoredTop sz="96327" autoAdjust="0"/>
  </p:normalViewPr>
  <p:slideViewPr>
    <p:cSldViewPr>
      <p:cViewPr varScale="1">
        <p:scale>
          <a:sx n="132" d="100"/>
          <a:sy n="132" d="100"/>
        </p:scale>
        <p:origin x="26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29.01.21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29.01.21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Bell rings </a:t>
            </a:r>
            <a:r>
              <a:rPr lang="de-DE" dirty="0" err="1"/>
              <a:t>iff</a:t>
            </a:r>
            <a:r>
              <a:rPr lang="de-DE" dirty="0"/>
              <a:t> at least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coin</a:t>
            </a:r>
            <a:r>
              <a:rPr lang="de-DE" dirty="0"/>
              <a:t> falls on </a:t>
            </a:r>
            <a:r>
              <a:rPr lang="de-DE" dirty="0" err="1"/>
              <a:t>head</a:t>
            </a:r>
            <a:endParaRPr lang="de-DE" dirty="0"/>
          </a:p>
          <a:p>
            <a:r>
              <a:rPr lang="de-DE" dirty="0"/>
              <a:t>W = </a:t>
            </a:r>
            <a:r>
              <a:rPr lang="de-DE" dirty="0" err="1"/>
              <a:t>unreliable</a:t>
            </a:r>
            <a:r>
              <a:rPr lang="de-DE" dirty="0"/>
              <a:t> </a:t>
            </a:r>
            <a:r>
              <a:rPr lang="de-DE" dirty="0" err="1"/>
              <a:t>witnness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5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Case Z = {}</a:t>
            </a:r>
          </a:p>
          <a:p>
            <a:pPr lvl="1">
              <a:defRPr/>
            </a:pPr>
            <a:r>
              <a:rPr lang="en-US" dirty="0"/>
              <a:t>Only collider can block. </a:t>
            </a:r>
            <a:endParaRPr lang="en-US" b="1" dirty="0"/>
          </a:p>
          <a:p>
            <a:pPr lvl="1">
              <a:defRPr/>
            </a:pPr>
            <a:r>
              <a:rPr lang="en-US" b="1" dirty="0"/>
              <a:t>Example :</a:t>
            </a:r>
            <a:r>
              <a:rPr lang="en-US" dirty="0"/>
              <a:t> X -  …  - A -&gt; W &lt;- B -  … - Y </a:t>
            </a:r>
          </a:p>
          <a:p>
            <a:pPr lvl="1">
              <a:defRPr/>
            </a:pPr>
            <a:r>
              <a:rPr lang="en-US" dirty="0"/>
              <a:t>W blocks path between X and Y</a:t>
            </a:r>
          </a:p>
          <a:p>
            <a:pPr>
              <a:defRPr/>
            </a:pPr>
            <a:r>
              <a:rPr lang="en-US" b="1" dirty="0"/>
              <a:t>Case ≠ Z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Collider variable if not in Z</a:t>
            </a:r>
          </a:p>
          <a:p>
            <a:pPr lvl="1">
              <a:defRPr/>
            </a:pPr>
            <a:r>
              <a:rPr lang="en-US" dirty="0"/>
              <a:t>Middle node of chain or fork in Z</a:t>
            </a:r>
          </a:p>
          <a:p>
            <a:pPr lvl="1">
              <a:defRPr/>
            </a:pPr>
            <a:endParaRPr lang="en-US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87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Directed but</a:t>
            </a:r>
            <a:r>
              <a:rPr lang="en-US" baseline="0" dirty="0"/>
              <a:t> not necessarily </a:t>
            </a:r>
            <a:r>
              <a:rPr lang="en-US" baseline="0" dirty="0" err="1"/>
              <a:t>cuase</a:t>
            </a:r>
            <a:r>
              <a:rPr lang="en-US" baseline="0" dirty="0"/>
              <a:t>-relation: </a:t>
            </a:r>
            <a:r>
              <a:rPr lang="en-US" dirty="0"/>
              <a:t>though BNs usually built “from cause to effects”)</a:t>
            </a:r>
          </a:p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Inherently statistical: there is no hidden deterministic structure, compare QMs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2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SAT = </a:t>
            </a:r>
            <a:r>
              <a:rPr lang="de-DE" dirty="0" err="1"/>
              <a:t>Scholastic</a:t>
            </a:r>
            <a:r>
              <a:rPr lang="de-DE" dirty="0"/>
              <a:t> </a:t>
            </a:r>
            <a:r>
              <a:rPr lang="de-DE" dirty="0" err="1"/>
              <a:t>Aptitude</a:t>
            </a:r>
            <a:r>
              <a:rPr lang="de-DE" dirty="0"/>
              <a:t> Test bzw. vorher </a:t>
            </a:r>
            <a:r>
              <a:rPr lang="de-DE" dirty="0" err="1"/>
              <a:t>Scholastic</a:t>
            </a:r>
            <a:r>
              <a:rPr lang="de-DE" dirty="0"/>
              <a:t> </a:t>
            </a:r>
            <a:r>
              <a:rPr lang="de-DE" dirty="0" err="1"/>
              <a:t>Achievement</a:t>
            </a:r>
            <a:r>
              <a:rPr lang="de-DE" dirty="0"/>
              <a:t> Test.</a:t>
            </a:r>
          </a:p>
          <a:p>
            <a:r>
              <a:rPr lang="de-DE" dirty="0" err="1"/>
              <a:t>Us</a:t>
            </a:r>
            <a:r>
              <a:rPr lang="de-DE" dirty="0"/>
              <a:t> = </a:t>
            </a:r>
            <a:r>
              <a:rPr lang="de-DE" dirty="0" err="1"/>
              <a:t>exogenous</a:t>
            </a:r>
            <a:r>
              <a:rPr lang="de-DE" dirty="0"/>
              <a:t>; </a:t>
            </a:r>
            <a:r>
              <a:rPr lang="de-DE" dirty="0" err="1"/>
              <a:t>simulate</a:t>
            </a:r>
            <a:r>
              <a:rPr lang="de-DE" dirty="0"/>
              <a:t> </a:t>
            </a:r>
            <a:r>
              <a:rPr lang="de-DE" b="1" dirty="0" err="1">
                <a:solidFill>
                  <a:schemeClr val="tx1"/>
                </a:solidFill>
              </a:rPr>
              <a:t>u</a:t>
            </a:r>
            <a:r>
              <a:rPr lang="de-DE" dirty="0" err="1"/>
              <a:t>nkown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on </a:t>
            </a:r>
            <a:r>
              <a:rPr lang="de-DE" dirty="0" err="1"/>
              <a:t>edogenous</a:t>
            </a:r>
            <a:r>
              <a:rPr lang="de-DE" baseline="0" dirty="0"/>
              <a:t> variables </a:t>
            </a:r>
          </a:p>
          <a:p>
            <a:r>
              <a:rPr lang="de-DE" baseline="0" dirty="0" err="1"/>
              <a:t>Uy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ZU </a:t>
            </a:r>
            <a:r>
              <a:rPr lang="de-DE" baseline="0" dirty="0" err="1"/>
              <a:t>are</a:t>
            </a:r>
            <a:r>
              <a:rPr lang="de-DE" baseline="0" dirty="0"/>
              <a:t> additive </a:t>
            </a:r>
            <a:r>
              <a:rPr lang="de-DE" baseline="0" dirty="0" err="1"/>
              <a:t>factors</a:t>
            </a:r>
            <a:r>
              <a:rPr lang="de-DE" baseline="0" dirty="0"/>
              <a:t> </a:t>
            </a:r>
            <a:r>
              <a:rPr lang="de-DE" baseline="0" dirty="0" err="1"/>
              <a:t>accounting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variations</a:t>
            </a:r>
            <a:r>
              <a:rPr lang="de-DE" baseline="0" dirty="0"/>
              <a:t> </a:t>
            </a:r>
            <a:r>
              <a:rPr lang="de-DE" baseline="0" dirty="0" err="1"/>
              <a:t>among</a:t>
            </a:r>
            <a:r>
              <a:rPr lang="de-DE" baseline="0" dirty="0"/>
              <a:t> </a:t>
            </a:r>
            <a:r>
              <a:rPr lang="de-DE" baseline="0" dirty="0" err="1"/>
              <a:t>indiviuals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58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Uy</a:t>
            </a:r>
            <a:r>
              <a:rPr lang="de-DE" dirty="0"/>
              <a:t> =</a:t>
            </a:r>
            <a:r>
              <a:rPr lang="de-DE" baseline="0" dirty="0"/>
              <a:t> 1 </a:t>
            </a:r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abnormality</a:t>
            </a:r>
            <a:r>
              <a:rPr lang="de-DE" baseline="0" dirty="0"/>
              <a:t> </a:t>
            </a:r>
            <a:r>
              <a:rPr lang="de-DE" baseline="0" dirty="0" err="1"/>
              <a:t>occurs</a:t>
            </a:r>
            <a:r>
              <a:rPr lang="de-DE" baseline="0" dirty="0"/>
              <a:t> , = 0 </a:t>
            </a:r>
            <a:r>
              <a:rPr lang="de-DE" baseline="0" dirty="0" err="1"/>
              <a:t>for</a:t>
            </a:r>
            <a:r>
              <a:rPr lang="de-DE" baseline="0" dirty="0"/>
              <a:t> normal </a:t>
            </a:r>
            <a:r>
              <a:rPr lang="de-DE" baseline="0" dirty="0" err="1"/>
              <a:t>case</a:t>
            </a:r>
            <a:r>
              <a:rPr lang="de-DE" baseline="0" dirty="0"/>
              <a:t>. </a:t>
            </a:r>
            <a:r>
              <a:rPr lang="de-DE" dirty="0" err="1"/>
              <a:t>Similarly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Uz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Non-Standard Databases</a:t>
            </a:r>
            <a:br>
              <a:rPr lang="de-DE" sz="3600" b="1" dirty="0">
                <a:cs typeface="+mj-cs"/>
              </a:rPr>
            </a:br>
            <a:r>
              <a:rPr lang="de-DE" sz="3600" b="1" dirty="0" err="1">
                <a:cs typeface="+mj-cs"/>
              </a:rPr>
              <a:t>and</a:t>
            </a:r>
            <a:r>
              <a:rPr lang="de-DE" sz="3600" b="1" dirty="0">
                <a:cs typeface="+mj-cs"/>
              </a:rPr>
              <a:t> Data Mining</a:t>
            </a:r>
            <a:endParaRPr lang="de-DE" sz="24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252028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Dr. Özgür </a:t>
            </a:r>
            <a:r>
              <a:rPr lang="de-DE" dirty="0" err="1">
                <a:cs typeface="+mn-cs"/>
              </a:rPr>
              <a:t>Özçep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cs typeface="+mn-cs"/>
              </a:rPr>
              <a:t>Presenter</a:t>
            </a:r>
            <a:r>
              <a:rPr lang="de-DE" dirty="0">
                <a:cs typeface="+mn-cs"/>
              </a:rPr>
              <a:t>: Prof. Dr. Ralf Möller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CE16D2-47CA-9948-A3A5-8E59D590E72F}"/>
              </a:ext>
            </a:extLst>
          </p:cNvPr>
          <p:cNvSpPr/>
          <p:nvPr/>
        </p:nvSpPr>
        <p:spPr>
          <a:xfrm>
            <a:off x="1403648" y="2801590"/>
            <a:ext cx="6304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12529"/>
                </a:solidFill>
                <a:latin typeface="+mn-lt"/>
              </a:rPr>
              <a:t>Introduction to Causal Modeling and Reasoning</a:t>
            </a:r>
            <a:endParaRPr lang="en-US" sz="240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Simpson Paradox (Again)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/>
              <a:t>Record recovery rates of 700 patients given access to a drug w.r.t. blood pressure (BP) segregation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BP recorded at end of experiment</a:t>
            </a:r>
          </a:p>
          <a:p>
            <a:pPr>
              <a:defRPr/>
            </a:pPr>
            <a:r>
              <a:rPr lang="en-US" dirty="0"/>
              <a:t>This time segregated data recommends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using drug whereas aggregated does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06821"/>
              </p:ext>
            </p:extLst>
          </p:nvPr>
        </p:nvGraphicFramePr>
        <p:xfrm>
          <a:off x="755576" y="2492896"/>
          <a:ext cx="7417551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2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Recovery</a:t>
                      </a:r>
                      <a:r>
                        <a:rPr lang="en-US" baseline="0" noProof="0" dirty="0"/>
                        <a:t> rate </a:t>
                      </a:r>
                    </a:p>
                    <a:p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 dirty="0"/>
                        <a:t>d</a:t>
                      </a:r>
                      <a:r>
                        <a:rPr lang="en-US" noProof="0" dirty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 Recovery</a:t>
                      </a:r>
                      <a:r>
                        <a:rPr lang="en-US" baseline="0" noProof="0" dirty="0"/>
                        <a:t> rate</a:t>
                      </a:r>
                    </a:p>
                    <a:p>
                      <a:r>
                        <a:rPr lang="en-US" baseline="0" noProof="0" dirty="0"/>
                        <a:t> </a:t>
                      </a:r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without </a:t>
                      </a:r>
                      <a:r>
                        <a:rPr lang="en-US" noProof="0" dirty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Low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234/270</a:t>
                      </a:r>
                      <a:r>
                        <a:rPr lang="en-US" baseline="0" noProof="0" dirty="0"/>
                        <a:t> (87%)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81/87 (93%)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High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55/80</a:t>
                      </a:r>
                      <a:r>
                        <a:rPr lang="en-US" baseline="0" noProof="0" dirty="0"/>
                        <a:t> (69%)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192/263 (73%)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273/350 (78%)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5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Resolving the Paradox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2345"/>
          </a:xfrm>
        </p:spPr>
        <p:txBody>
          <a:bodyPr/>
          <a:lstStyle/>
          <a:p>
            <a:pPr>
              <a:defRPr/>
            </a:pPr>
            <a:r>
              <a:rPr lang="en-US" dirty="0"/>
              <a:t>We need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</a:t>
            </a:r>
            <a:r>
              <a:rPr lang="en-US" dirty="0">
                <a:solidFill>
                  <a:srgbClr val="FF6600"/>
                </a:solidFill>
              </a:rPr>
              <a:t>this example</a:t>
            </a:r>
          </a:p>
          <a:p>
            <a:pPr lvl="1">
              <a:defRPr/>
            </a:pPr>
            <a:r>
              <a:rPr lang="en-US" dirty="0">
                <a:solidFill>
                  <a:srgbClr val="FFC000"/>
                </a:solidFill>
              </a:rPr>
              <a:t>Drug effect: </a:t>
            </a:r>
            <a:r>
              <a:rPr lang="en-US" dirty="0"/>
              <a:t>lowering blood pressure </a:t>
            </a:r>
            <a:br>
              <a:rPr lang="en-US" dirty="0"/>
            </a:br>
            <a:r>
              <a:rPr lang="en-US" dirty="0"/>
              <a:t>(but may have toxic effects)</a:t>
            </a:r>
          </a:p>
          <a:p>
            <a:pPr lvl="1">
              <a:defRPr/>
            </a:pPr>
            <a:r>
              <a:rPr lang="en-US" dirty="0">
                <a:solidFill>
                  <a:srgbClr val="FFC000"/>
                </a:solidFill>
              </a:rPr>
              <a:t>Hence:</a:t>
            </a:r>
            <a:r>
              <a:rPr lang="en-US" dirty="0"/>
              <a:t> In aggregated population drug usage recommended</a:t>
            </a:r>
          </a:p>
          <a:p>
            <a:pPr lvl="2">
              <a:defRPr/>
            </a:pPr>
            <a:r>
              <a:rPr lang="en-US" dirty="0"/>
              <a:t>In segregated data one sees only toxic effects</a:t>
            </a:r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03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350"/>
            <a:ext cx="8496944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Formally (Look Ahead)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 dirty="0"/>
              <a:t>We need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 lvl="1"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cxnSp>
        <p:nvCxnSpPr>
          <p:cNvPr id="9" name="Gerade Verbindung mit Pfeil 8"/>
          <p:cNvCxnSpPr>
            <a:endCxn id="13" idx="3"/>
          </p:cNvCxnSpPr>
          <p:nvPr/>
        </p:nvCxnSpPr>
        <p:spPr>
          <a:xfrm flipV="1">
            <a:off x="3347864" y="3902660"/>
            <a:ext cx="1317235" cy="1110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766933" y="390266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03848" y="5013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6012160" y="5013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644008" y="37797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851920" y="3356992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Blood pressure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699792" y="514790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Drug usage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724128" y="521990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Recovery</a:t>
            </a:r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3326773" y="513608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819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Ingredients of a Statistical Theory of Causality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Working definition of causation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creating causal models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linking causal models with features of data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reasoning over model and 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37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1656184"/>
          </a:xfr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Working Definition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A (random) variable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>
                <a:solidFill>
                  <a:schemeClr val="tx1"/>
                </a:solidFill>
              </a:rPr>
              <a:t>is a </a:t>
            </a:r>
            <a:r>
              <a:rPr lang="en-US" dirty="0">
                <a:solidFill>
                  <a:srgbClr val="0000FF"/>
                </a:solidFill>
              </a:rPr>
              <a:t>cause</a:t>
            </a:r>
            <a:r>
              <a:rPr lang="en-US" b="1" dirty="0">
                <a:solidFill>
                  <a:srgbClr val="3CA9D5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a (random) variable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- in any way - relies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for its value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6AA3"/>
                </a:solidFill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33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Structural Causal Model: Definition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84785"/>
            <a:ext cx="8640960" cy="2736303"/>
          </a:xfrm>
          <a:ln>
            <a:solidFill>
              <a:srgbClr val="3CA9D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  <a:r>
              <a:rPr lang="en-US" b="1" dirty="0">
                <a:solidFill>
                  <a:srgbClr val="3CA9D5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structural causal model (SCM) </a:t>
            </a:r>
            <a:r>
              <a:rPr lang="en-US" dirty="0"/>
              <a:t>consists of 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of </a:t>
            </a:r>
            <a:r>
              <a:rPr lang="en-US" dirty="0">
                <a:solidFill>
                  <a:schemeClr val="tx1"/>
                </a:solidFill>
              </a:rPr>
              <a:t>exogenous </a:t>
            </a:r>
            <a:r>
              <a:rPr lang="en-US" dirty="0"/>
              <a:t>variables 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/>
              <a:t> of endogenous variables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dirty="0"/>
              <a:t> of functions assigning each variable in </a:t>
            </a: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/>
              <a:t> a value based on values of other variables from </a:t>
            </a:r>
            <a:r>
              <a:rPr lang="en-US" dirty="0">
                <a:solidFill>
                  <a:srgbClr val="008380"/>
                </a:solidFill>
              </a:rPr>
              <a:t>V ∪ 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23528" y="4370328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Only </a:t>
            </a:r>
            <a:r>
              <a:rPr lang="en-US" sz="2400" dirty="0">
                <a:solidFill>
                  <a:srgbClr val="0000FF"/>
                </a:solidFill>
              </a:rPr>
              <a:t>endogenous </a:t>
            </a:r>
            <a:r>
              <a:rPr lang="en-US" sz="2400" dirty="0"/>
              <a:t>variables </a:t>
            </a:r>
            <a:r>
              <a:rPr lang="en-US" sz="2400" dirty="0">
                <a:solidFill>
                  <a:srgbClr val="008380"/>
                </a:solidFill>
              </a:rPr>
              <a:t>V</a:t>
            </a:r>
            <a:r>
              <a:rPr lang="en-US" sz="2400" dirty="0"/>
              <a:t> are those that are descendants of other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Exogenous </a:t>
            </a:r>
            <a:r>
              <a:rPr lang="en-US" sz="2400" dirty="0"/>
              <a:t>variables </a:t>
            </a:r>
            <a:r>
              <a:rPr lang="en-US" sz="2400" dirty="0">
                <a:solidFill>
                  <a:srgbClr val="008380"/>
                </a:solidFill>
              </a:rPr>
              <a:t>U</a:t>
            </a:r>
            <a:r>
              <a:rPr lang="en-US" sz="2400" dirty="0"/>
              <a:t> are roots of model.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Value instantiations of exogenous variables completely determine values of all variables in SCM</a:t>
            </a:r>
          </a:p>
        </p:txBody>
      </p:sp>
    </p:spTree>
    <p:extLst>
      <p:ext uri="{BB962C8B-B14F-4D97-AF65-F5344CB8AC3E}">
        <p14:creationId xmlns:p14="http://schemas.microsoft.com/office/powerpoint/2010/main" val="11393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Causality in SCMs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1520" y="2780928"/>
            <a:ext cx="8640960" cy="1872208"/>
          </a:xfrm>
          <a:prstGeom prst="rect">
            <a:avLst/>
          </a:prstGeom>
          <a:ln>
            <a:solidFill>
              <a:srgbClr val="0000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  <a:endParaRPr lang="en-US" dirty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is a </a:t>
            </a:r>
            <a:r>
              <a:rPr lang="en-US" dirty="0">
                <a:solidFill>
                  <a:srgbClr val="0000FF"/>
                </a:solidFill>
              </a:rPr>
              <a:t>direct cause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Y = f( …,X ,…)</a:t>
            </a:r>
            <a:r>
              <a:rPr lang="en-US" dirty="0"/>
              <a:t> for some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</a:t>
            </a:r>
            <a:r>
              <a:rPr lang="en-US" dirty="0">
                <a:solidFill>
                  <a:srgbClr val="0000FF"/>
                </a:solidFill>
              </a:rPr>
              <a:t>cause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 it is a direct cause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or there is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direct cause of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cause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095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Causal Model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9439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Graphical causal model </a:t>
            </a:r>
            <a:r>
              <a:rPr lang="en-US" dirty="0"/>
              <a:t>associated with SCM</a:t>
            </a:r>
          </a:p>
          <a:p>
            <a:pPr lvl="1">
              <a:defRPr/>
            </a:pPr>
            <a:r>
              <a:rPr lang="en-US" dirty="0"/>
              <a:t>Nodes = variables</a:t>
            </a:r>
          </a:p>
          <a:p>
            <a:pPr lvl="1">
              <a:defRPr/>
            </a:pPr>
            <a:r>
              <a:rPr lang="en-US" dirty="0"/>
              <a:t>Edges = from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/>
              <a:t>to </a:t>
            </a:r>
            <a:r>
              <a:rPr lang="en-US" dirty="0">
                <a:solidFill>
                  <a:srgbClr val="008380"/>
                </a:solidFill>
              </a:rPr>
              <a:t>B </a:t>
            </a: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B = f(…,A , ….) 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611560" y="3212976"/>
            <a:ext cx="3312368" cy="25202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Example SCM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U = {X,Y}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 = {Z}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F = {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: Z = 2X + 3Y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004048" y="3212976"/>
            <a:ext cx="3635896" cy="6480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Associated graph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860032" y="407707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248F85"/>
                </a:solidFill>
              </a:rPr>
              <a:t>X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956376" y="40770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561667" y="579597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17" name="Oval 16"/>
          <p:cNvSpPr/>
          <p:nvPr/>
        </p:nvSpPr>
        <p:spPr>
          <a:xfrm>
            <a:off x="5364088" y="4365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740352" y="44371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588224" y="56612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683568" y="5661248"/>
            <a:ext cx="3589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= salary,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= years of experience,</a:t>
            </a:r>
          </a:p>
          <a:p>
            <a:pPr marL="0" lvl="1"/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Y </a:t>
            </a:r>
            <a:r>
              <a:rPr lang="en-US" dirty="0"/>
              <a:t>=  years of profession )</a:t>
            </a:r>
          </a:p>
          <a:p>
            <a:endParaRPr lang="de-DE" dirty="0"/>
          </a:p>
        </p:txBody>
      </p:sp>
      <p:cxnSp>
        <p:nvCxnSpPr>
          <p:cNvPr id="16" name="Gerade Verbindung mit Pfeil 15"/>
          <p:cNvCxnSpPr>
            <a:stCxn id="17" idx="5"/>
            <a:endCxn id="22" idx="1"/>
          </p:cNvCxnSpPr>
          <p:nvPr/>
        </p:nvCxnSpPr>
        <p:spPr>
          <a:xfrm>
            <a:off x="5487013" y="4488016"/>
            <a:ext cx="1122302" cy="11943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20" idx="3"/>
            <a:endCxn id="22" idx="6"/>
          </p:cNvCxnSpPr>
          <p:nvPr/>
        </p:nvCxnSpPr>
        <p:spPr>
          <a:xfrm flipH="1">
            <a:off x="6732240" y="4560024"/>
            <a:ext cx="1029203" cy="1173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48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7" grpId="0" animBg="1"/>
      <p:bldP spid="20" grpId="0" animBg="1"/>
      <p:bldP spid="22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Models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>
              <a:defRPr/>
            </a:pPr>
            <a:r>
              <a:rPr lang="en-US" dirty="0"/>
              <a:t>Graphical models capture SCMs only partially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they are very intuitive and still allow for conserving much of the causal information of an SCM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Convention</a:t>
            </a:r>
            <a:r>
              <a:rPr lang="en-US" dirty="0"/>
              <a:t>: Consider only </a:t>
            </a:r>
            <a:br>
              <a:rPr lang="en-US" dirty="0"/>
            </a:br>
            <a:r>
              <a:rPr lang="en-US" dirty="0"/>
              <a:t>Directed Acyclic Graphs (DAGs)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751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SCMs and Probabilities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Consider SCMs where all variables are random variables (RVs)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/>
              <a:t>Full specification of functions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/>
              <a:t> not always possible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Instead: Use conditional probabilities as in BNs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(…Y …)   </a:t>
            </a:r>
            <a:r>
              <a:rPr lang="en-US" dirty="0"/>
              <a:t>becomes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dirty="0">
                <a:solidFill>
                  <a:srgbClr val="008380"/>
                </a:solidFill>
              </a:rPr>
              <a:t>P(X | … Y …)</a:t>
            </a:r>
          </a:p>
          <a:p>
            <a:pPr lvl="1">
              <a:defRPr/>
            </a:pPr>
            <a:r>
              <a:rPr lang="en-US" dirty="0"/>
              <a:t>Technically: Non-measurable RVs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 model</a:t>
            </a:r>
            <a:br>
              <a:rPr lang="en-US" dirty="0"/>
            </a:br>
            <a:r>
              <a:rPr lang="en-US" dirty="0"/>
              <a:t>(probabilistic) indeterminism: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dirty="0">
                <a:solidFill>
                  <a:srgbClr val="008380"/>
                </a:solidFill>
              </a:rPr>
              <a:t>P(X | …. Y ….) = 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( …Y …, U)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10" name="Rechteckige Legende 9"/>
          <p:cNvSpPr/>
          <p:nvPr/>
        </p:nvSpPr>
        <p:spPr>
          <a:xfrm>
            <a:off x="2411760" y="5949280"/>
            <a:ext cx="3240360" cy="432048"/>
          </a:xfrm>
          <a:prstGeom prst="wedgeRectCallout">
            <a:avLst>
              <a:gd name="adj1" fmla="val -34442"/>
              <a:gd name="adj2" fmla="val -117724"/>
            </a:avLst>
          </a:prstGeom>
          <a:solidFill>
            <a:srgbClr val="FFFF9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 not mentioned here</a:t>
            </a:r>
          </a:p>
        </p:txBody>
      </p:sp>
    </p:spTree>
    <p:extLst>
      <p:ext uri="{BB962C8B-B14F-4D97-AF65-F5344CB8AC3E}">
        <p14:creationId xmlns:p14="http://schemas.microsoft.com/office/powerpoint/2010/main" val="87291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224136"/>
          </a:xfrm>
        </p:spPr>
        <p:txBody>
          <a:bodyPr/>
          <a:lstStyle/>
          <a:p>
            <a:r>
              <a:rPr lang="en-US" sz="3600" b="1">
                <a:cs typeface="+mj-cs"/>
              </a:rPr>
              <a:t>Structural Causal Models</a:t>
            </a:r>
            <a:br>
              <a:rPr lang="en-US" sz="3600" b="1">
                <a:cs typeface="+mj-cs"/>
              </a:rPr>
            </a:br>
            <a:br>
              <a:rPr lang="en-US" sz="3600" b="1"/>
            </a:br>
            <a:r>
              <a:rPr lang="en-US" sz="3600" b="1">
                <a:cs typeface="+mj-cs"/>
              </a:rPr>
              <a:t>		</a:t>
            </a:r>
            <a:endParaRPr lang="en-US" sz="2600" b="1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Slides prepared by Özgür Özçep</a:t>
            </a:r>
            <a:br>
              <a:rPr lang="en-US"/>
            </a:br>
            <a:endParaRPr lang="en-US" b="1"/>
          </a:p>
          <a:p>
            <a:r>
              <a:rPr lang="en-US" b="1"/>
              <a:t>Part I: Basic Notions</a:t>
            </a:r>
          </a:p>
          <a:p>
            <a:r>
              <a:rPr lang="en-US"/>
              <a:t>(SCMs, d-separation)</a:t>
            </a:r>
          </a:p>
        </p:txBody>
      </p:sp>
    </p:spTree>
    <p:extLst>
      <p:ext uri="{BB962C8B-B14F-4D97-AF65-F5344CB8AC3E}">
        <p14:creationId xmlns:p14="http://schemas.microsoft.com/office/powerpoint/2010/main" val="3187115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SCMs and Probabilities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Product rule as in BNs used for full specification of joint distribution of all RVs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endParaRPr lang="en-US" baseline="-25000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 </a:t>
            </a:r>
          </a:p>
          <a:p>
            <a:pPr marL="0" indent="0">
              <a:buNone/>
              <a:defRPr/>
            </a:pPr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   P(X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 = 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r>
              <a:rPr lang="en-US" dirty="0">
                <a:solidFill>
                  <a:srgbClr val="008380"/>
                </a:solidFill>
              </a:rPr>
              <a:t> =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r>
              <a:rPr lang="en-US" dirty="0">
                <a:solidFill>
                  <a:srgbClr val="008380"/>
                </a:solidFill>
              </a:rPr>
              <a:t>) = ∏</a:t>
            </a:r>
            <a:r>
              <a:rPr lang="en-US" baseline="-25000" dirty="0">
                <a:solidFill>
                  <a:srgbClr val="008380"/>
                </a:solidFill>
              </a:rPr>
              <a:t>1 ≤</a:t>
            </a:r>
            <a:r>
              <a:rPr lang="en-US" baseline="-25000" dirty="0" err="1">
                <a:solidFill>
                  <a:srgbClr val="008380"/>
                </a:solidFill>
              </a:rPr>
              <a:t>i≤n</a:t>
            </a:r>
            <a:r>
              <a:rPr lang="en-US" dirty="0">
                <a:solidFill>
                  <a:srgbClr val="008380"/>
                </a:solidFill>
              </a:rPr>
              <a:t> P( x</a:t>
            </a:r>
            <a:r>
              <a:rPr lang="en-US" baseline="-25000" dirty="0">
                <a:solidFill>
                  <a:srgbClr val="008380"/>
                </a:solidFill>
              </a:rPr>
              <a:t>i</a:t>
            </a:r>
            <a:r>
              <a:rPr lang="en-US" dirty="0">
                <a:solidFill>
                  <a:srgbClr val="008380"/>
                </a:solidFill>
              </a:rPr>
              <a:t> | parents(x</a:t>
            </a:r>
            <a:r>
              <a:rPr lang="en-US" baseline="-25000" dirty="0">
                <a:solidFill>
                  <a:srgbClr val="008380"/>
                </a:solidFill>
              </a:rPr>
              <a:t>i</a:t>
            </a:r>
            <a:r>
              <a:rPr lang="en-US" dirty="0">
                <a:solidFill>
                  <a:srgbClr val="008380"/>
                </a:solidFill>
              </a:rPr>
              <a:t>) 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Can make same considerations on (probabilistic) (in)dependence of RVs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Will be done in the following systematically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148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Bayesian Networks vs. SCMs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1F11FF"/>
                </a:solidFill>
              </a:rPr>
              <a:t>BNs </a:t>
            </a:r>
            <a:r>
              <a:rPr lang="en-US" dirty="0"/>
              <a:t>model statistical (in)dependencies</a:t>
            </a:r>
          </a:p>
          <a:p>
            <a:pPr lvl="1">
              <a:defRPr/>
            </a:pPr>
            <a:r>
              <a:rPr lang="en-US" dirty="0"/>
              <a:t>Directed, but not necessarily cause-relation </a:t>
            </a:r>
          </a:p>
          <a:p>
            <a:pPr lvl="1">
              <a:defRPr/>
            </a:pPr>
            <a:r>
              <a:rPr lang="en-US" dirty="0"/>
              <a:t>Inherently statistical </a:t>
            </a:r>
          </a:p>
          <a:p>
            <a:pPr lvl="1">
              <a:defRPr/>
            </a:pPr>
            <a:r>
              <a:rPr lang="en-US" dirty="0"/>
              <a:t>Very often used for RVs with discrete domains</a:t>
            </a:r>
          </a:p>
          <a:p>
            <a:pPr>
              <a:defRPr/>
            </a:pPr>
            <a:r>
              <a:rPr lang="en-US" dirty="0">
                <a:solidFill>
                  <a:srgbClr val="1F11FF"/>
                </a:solidFill>
              </a:rPr>
              <a:t>SCMs </a:t>
            </a:r>
            <a:r>
              <a:rPr lang="en-US" dirty="0"/>
              <a:t>model causal relations</a:t>
            </a:r>
          </a:p>
          <a:p>
            <a:pPr lvl="1">
              <a:defRPr/>
            </a:pPr>
            <a:r>
              <a:rPr lang="en-US" dirty="0"/>
              <a:t>SCMs with random variables (RVs) induce BNs</a:t>
            </a:r>
          </a:p>
          <a:p>
            <a:pPr lvl="1">
              <a:defRPr/>
            </a:pPr>
            <a:r>
              <a:rPr lang="en-US" dirty="0"/>
              <a:t>Assumption: There is hidden causal (deterministic) structure behind statistical data</a:t>
            </a:r>
          </a:p>
          <a:p>
            <a:pPr lvl="1">
              <a:defRPr/>
            </a:pPr>
            <a:r>
              <a:rPr lang="en-US" dirty="0"/>
              <a:t>More expressive than BNs:  Every BN can be modeled by SCMs but not vice versa</a:t>
            </a:r>
          </a:p>
          <a:p>
            <a:pPr lvl="1">
              <a:defRPr/>
            </a:pPr>
            <a:r>
              <a:rPr lang="en-US" dirty="0"/>
              <a:t>Default application: continuous variables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0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Reminder: Conditional Independence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Event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</a:t>
            </a:r>
            <a:r>
              <a:rPr lang="en-US" i="1" dirty="0"/>
              <a:t>independent</a:t>
            </a:r>
            <a:r>
              <a:rPr lang="en-US" dirty="0"/>
              <a:t> of event </a:t>
            </a:r>
            <a:r>
              <a:rPr lang="en-US" dirty="0">
                <a:solidFill>
                  <a:srgbClr val="008380"/>
                </a:solidFill>
              </a:rPr>
              <a:t>B</a:t>
            </a:r>
            <a:r>
              <a:rPr lang="en-US" dirty="0"/>
              <a:t>   </a:t>
            </a:r>
            <a:r>
              <a:rPr lang="en-US" dirty="0" err="1"/>
              <a:t>iff</a:t>
            </a:r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P(A | B) = P(A)</a:t>
            </a:r>
          </a:p>
          <a:p>
            <a:pPr>
              <a:defRPr/>
            </a:pPr>
            <a:endParaRPr lang="en-US" dirty="0">
              <a:solidFill>
                <a:srgbClr val="008380"/>
              </a:solidFill>
            </a:endParaRPr>
          </a:p>
          <a:p>
            <a:pPr>
              <a:defRPr/>
            </a:pPr>
            <a:r>
              <a:rPr lang="en-US" dirty="0"/>
              <a:t>RV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</a:t>
            </a:r>
            <a:r>
              <a:rPr lang="en-US" i="1" dirty="0"/>
              <a:t>independent</a:t>
            </a:r>
            <a:r>
              <a:rPr lang="en-US" dirty="0"/>
              <a:t> of RV </a:t>
            </a:r>
            <a:r>
              <a:rPr lang="en-US" dirty="0">
                <a:solidFill>
                  <a:srgbClr val="008380"/>
                </a:solidFill>
              </a:rPr>
              <a:t>Y	</a:t>
            </a:r>
            <a:r>
              <a:rPr lang="en-US" dirty="0" err="1"/>
              <a:t>iff</a:t>
            </a:r>
            <a:r>
              <a:rPr lang="en-US" dirty="0"/>
              <a:t>   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P(X | Y) = P(X)                           	</a:t>
            </a:r>
            <a:r>
              <a:rPr lang="en-US" dirty="0" err="1"/>
              <a:t>iff</a:t>
            </a:r>
            <a:r>
              <a:rPr lang="en-US" dirty="0"/>
              <a:t> </a:t>
            </a:r>
            <a:br>
              <a:rPr lang="en-US" dirty="0"/>
            </a:br>
            <a:r>
              <a:rPr lang="en-US" sz="2600" dirty="0"/>
              <a:t>for every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-value of </a:t>
            </a:r>
            <a:r>
              <a:rPr lang="en-US" sz="2600" dirty="0">
                <a:solidFill>
                  <a:srgbClr val="008380"/>
                </a:solidFill>
              </a:rPr>
              <a:t>X </a:t>
            </a:r>
            <a:r>
              <a:rPr lang="en-US" sz="2600" dirty="0">
                <a:solidFill>
                  <a:srgbClr val="000000"/>
                </a:solidFill>
              </a:rPr>
              <a:t>and </a:t>
            </a:r>
            <a:r>
              <a:rPr lang="en-US" sz="2600" dirty="0"/>
              <a:t>for every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-value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br>
              <a:rPr lang="en-US" sz="2600" dirty="0">
                <a:solidFill>
                  <a:srgbClr val="008380"/>
                </a:solidFill>
              </a:rPr>
            </a:br>
            <a:r>
              <a:rPr lang="en-US" sz="2600" dirty="0"/>
              <a:t>event </a:t>
            </a:r>
            <a:r>
              <a:rPr lang="en-US" sz="2600" dirty="0">
                <a:solidFill>
                  <a:srgbClr val="008380"/>
                </a:solidFill>
              </a:rPr>
              <a:t>X = x</a:t>
            </a:r>
            <a:r>
              <a:rPr lang="en-US" sz="2600" dirty="0"/>
              <a:t> is independent of event </a:t>
            </a:r>
            <a:r>
              <a:rPr lang="en-US" sz="2600" dirty="0">
                <a:solidFill>
                  <a:srgbClr val="008380"/>
                </a:solidFill>
              </a:rPr>
              <a:t>Y = y</a:t>
            </a:r>
            <a:br>
              <a:rPr lang="en-US" dirty="0"/>
            </a:br>
            <a:r>
              <a:rPr lang="en-US" sz="2600" dirty="0">
                <a:solidFill>
                  <a:srgbClr val="0000FF"/>
                </a:solidFill>
              </a:rPr>
              <a:t>Notation:</a:t>
            </a:r>
            <a:r>
              <a:rPr lang="en-US" sz="2600" dirty="0">
                <a:solidFill>
                  <a:srgbClr val="008380"/>
                </a:solidFill>
              </a:rPr>
              <a:t>     (X ⫫ Y)</a:t>
            </a:r>
            <a:r>
              <a:rPr lang="en-US" sz="2600" baseline="-25000" dirty="0">
                <a:solidFill>
                  <a:srgbClr val="008380"/>
                </a:solidFill>
              </a:rPr>
              <a:t>P</a:t>
            </a:r>
            <a:r>
              <a:rPr lang="en-US" sz="2600" dirty="0">
                <a:solidFill>
                  <a:srgbClr val="008380"/>
                </a:solidFill>
              </a:rPr>
              <a:t>  </a:t>
            </a:r>
            <a:r>
              <a:rPr lang="en-US" sz="2600" dirty="0"/>
              <a:t>or even shorter:</a:t>
            </a:r>
            <a:r>
              <a:rPr lang="en-US" sz="2600" dirty="0">
                <a:solidFill>
                  <a:srgbClr val="008380"/>
                </a:solidFill>
              </a:rPr>
              <a:t>  (X ⫫ Y)</a:t>
            </a:r>
            <a:endParaRPr lang="en-US" sz="2600" dirty="0"/>
          </a:p>
          <a:p>
            <a:pPr>
              <a:defRPr/>
            </a:pPr>
            <a:endParaRPr lang="en-US" dirty="0">
              <a:solidFill>
                <a:srgbClr val="00838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</a:t>
            </a:r>
            <a:r>
              <a:rPr lang="en-US" i="1" dirty="0"/>
              <a:t>conditionally independent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given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		</a:t>
            </a:r>
            <a:br>
              <a:rPr lang="en-US" dirty="0"/>
            </a:br>
            <a:r>
              <a:rPr lang="en-US" dirty="0" err="1"/>
              <a:t>iff</a:t>
            </a:r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P(X | Y, Z) = P(X | Z)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sz="2600" dirty="0">
                <a:solidFill>
                  <a:srgbClr val="0000FF"/>
                </a:solidFill>
              </a:rPr>
              <a:t>Notation:</a:t>
            </a:r>
            <a:r>
              <a:rPr lang="en-US" sz="2600" dirty="0">
                <a:solidFill>
                  <a:srgbClr val="008380"/>
                </a:solidFill>
              </a:rPr>
              <a:t>   (X ⫫ Y | Z)</a:t>
            </a:r>
            <a:r>
              <a:rPr lang="en-US" sz="2600" baseline="-25000" dirty="0">
                <a:solidFill>
                  <a:srgbClr val="008380"/>
                </a:solidFill>
              </a:rPr>
              <a:t>P</a:t>
            </a:r>
            <a:r>
              <a:rPr lang="en-US" sz="2600" dirty="0">
                <a:solidFill>
                  <a:srgbClr val="008380"/>
                </a:solidFill>
              </a:rPr>
              <a:t> </a:t>
            </a:r>
            <a:r>
              <a:rPr lang="en-US" sz="2600" dirty="0"/>
              <a:t>or even shorter:</a:t>
            </a:r>
            <a:r>
              <a:rPr lang="en-US" sz="2600" dirty="0">
                <a:solidFill>
                  <a:srgbClr val="008380"/>
                </a:solidFill>
              </a:rPr>
              <a:t>  (X ⫫ Y | Z)</a:t>
            </a:r>
            <a:endParaRPr lang="en-US" sz="2600" dirty="0"/>
          </a:p>
          <a:p>
            <a:pPr marL="0" lvl="1" indent="0">
              <a:buNone/>
              <a:defRPr/>
            </a:pPr>
            <a:endParaRPr lang="en-US" sz="2600" dirty="0"/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1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in SCM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Almost all interesting independences of RVs in an SCM can be identified in its associated graph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Relevant graph theoretical notion</a:t>
            </a:r>
            <a:r>
              <a:rPr lang="en-US" b="1" dirty="0"/>
              <a:t>: </a:t>
            </a:r>
            <a:r>
              <a:rPr lang="en-US" dirty="0">
                <a:solidFill>
                  <a:srgbClr val="0000FF"/>
                </a:solidFill>
              </a:rPr>
              <a:t>d-separation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D-separation in turn rests on 3 basic graph patterns</a:t>
            </a:r>
          </a:p>
          <a:p>
            <a:pPr lvl="1">
              <a:defRPr/>
            </a:pPr>
            <a:r>
              <a:rPr lang="en-US" dirty="0"/>
              <a:t>Chains</a:t>
            </a:r>
          </a:p>
          <a:p>
            <a:pPr lvl="1">
              <a:defRPr/>
            </a:pPr>
            <a:r>
              <a:rPr lang="en-US" dirty="0"/>
              <a:t>Forks</a:t>
            </a:r>
          </a:p>
          <a:p>
            <a:pPr lvl="1">
              <a:defRPr/>
            </a:pPr>
            <a:r>
              <a:rPr lang="en-US" dirty="0"/>
              <a:t>Colliders </a:t>
            </a:r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827584" y="3068960"/>
            <a:ext cx="7776864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Property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1D6C3E42-C96A-A243-A3C5-F258EE588BE7}"/>
              </a:ext>
            </a:extLst>
          </p:cNvPr>
          <p:cNvSpPr/>
          <p:nvPr/>
        </p:nvSpPr>
        <p:spPr>
          <a:xfrm>
            <a:off x="4283968" y="5157192"/>
            <a:ext cx="4248472" cy="1152128"/>
          </a:xfrm>
          <a:prstGeom prst="cloudCallout">
            <a:avLst>
              <a:gd name="adj1" fmla="val -58105"/>
              <a:gd name="adj2" fmla="val -58779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dirty="0">
                <a:solidFill>
                  <a:schemeClr val="tx1"/>
                </a:solidFill>
              </a:rPr>
              <a:t>We will develop a syntactic</a:t>
            </a:r>
            <a:br>
              <a:rPr lang="en-DE" sz="1400" dirty="0">
                <a:solidFill>
                  <a:schemeClr val="tx1"/>
                </a:solidFill>
              </a:rPr>
            </a:br>
            <a:r>
              <a:rPr lang="en-DE" sz="1400" dirty="0">
                <a:solidFill>
                  <a:schemeClr val="tx1"/>
                </a:solidFill>
              </a:rPr>
              <a:t>d-separation criterion that can</a:t>
            </a:r>
            <a:br>
              <a:rPr lang="en-DE" sz="1400" dirty="0">
                <a:solidFill>
                  <a:schemeClr val="tx1"/>
                </a:solidFill>
              </a:rPr>
            </a:br>
            <a:r>
              <a:rPr lang="en-DE" sz="1400" dirty="0">
                <a:solidFill>
                  <a:schemeClr val="tx1"/>
                </a:solidFill>
              </a:rPr>
              <a:t>be checked algorithmically</a:t>
            </a:r>
          </a:p>
        </p:txBody>
      </p:sp>
    </p:spTree>
    <p:extLst>
      <p:ext uri="{BB962C8B-B14F-4D97-AF65-F5344CB8AC3E}">
        <p14:creationId xmlns:p14="http://schemas.microsoft.com/office/powerpoint/2010/main" val="40023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in SCM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600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There are two conditions here due to “</a:t>
            </a:r>
            <a:r>
              <a:rPr lang="en-US" dirty="0" err="1"/>
              <a:t>iff</a:t>
            </a:r>
            <a:r>
              <a:rPr lang="en-US" dirty="0"/>
              <a:t>”: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Markov condition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If	  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d-separated from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(by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</a:t>
            </a:r>
            <a:r>
              <a:rPr lang="en-US" dirty="0">
                <a:solidFill>
                  <a:srgbClr val="008380"/>
                </a:solidFill>
              </a:rPr>
              <a:t>  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then 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(conditioned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 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Faithfulness: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If</a:t>
            </a:r>
            <a:r>
              <a:rPr lang="en-US" dirty="0">
                <a:solidFill>
                  <a:srgbClr val="0000FF"/>
                </a:solidFill>
              </a:rPr>
              <a:t>      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(conditioned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then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d-separated from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(by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39552" y="1272242"/>
            <a:ext cx="7920880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Property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38980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752305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(SCM 1)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school funding of high school 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its average satisfaction score, </a:t>
            </a:r>
            <a:r>
              <a:rPr lang="en-US" dirty="0">
                <a:solidFill>
                  <a:srgbClr val="008380"/>
                </a:solidFill>
              </a:rPr>
              <a:t>  Z</a:t>
            </a:r>
            <a:r>
              <a:rPr lang="en-US" dirty="0"/>
              <a:t> = average college acceptance )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 = {X,Y,Z}	U = {U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		F = {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: X =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	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: Y = x/3 + U</a:t>
            </a:r>
            <a:r>
              <a:rPr lang="en-US" baseline="-25000" dirty="0">
                <a:solidFill>
                  <a:srgbClr val="008380"/>
                </a:solidFill>
              </a:rPr>
              <a:t>Y	</a:t>
            </a:r>
            <a:r>
              <a:rPr lang="en-US" dirty="0">
                <a:solidFill>
                  <a:srgbClr val="008380"/>
                </a:solidFill>
              </a:rPr>
              <a:t>	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: Z = y/16 + 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386104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4737107" y="40143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44464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0944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13726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459040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3105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56705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478534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23847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543341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451841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0944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601203" y="43558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01317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558924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002351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(SCM 2)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switch,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circuit,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light bulb 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/>
              <a:t>                   </a:t>
            </a:r>
            <a:r>
              <a:rPr lang="en-US" sz="2000" dirty="0">
                <a:solidFill>
                  <a:srgbClr val="008380"/>
                </a:solidFill>
              </a:rPr>
              <a:t>closed</a:t>
            </a:r>
            <a:r>
              <a:rPr lang="en-US" sz="2000" dirty="0"/>
              <a:t>       if </a:t>
            </a:r>
            <a:r>
              <a:rPr lang="en-US" sz="2000" dirty="0">
                <a:solidFill>
                  <a:srgbClr val="008380"/>
                </a:solidFill>
              </a:rPr>
              <a:t>(X = up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 = 0)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008380"/>
                </a:solidFill>
              </a:rPr>
              <a:t>(X= down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  <a:r>
              <a:rPr lang="en-US" sz="2000" dirty="0"/>
              <a:t>       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                 </a:t>
            </a:r>
            <a:r>
              <a:rPr lang="en-US" sz="2000" dirty="0">
                <a:solidFill>
                  <a:srgbClr val="008380"/>
                </a:solidFill>
              </a:rPr>
              <a:t>open</a:t>
            </a:r>
            <a:r>
              <a:rPr lang="en-US" sz="2000" dirty="0"/>
              <a:t>         otherwise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                     </a:t>
            </a:r>
            <a:r>
              <a:rPr lang="en-US" sz="2000" dirty="0">
                <a:solidFill>
                  <a:srgbClr val="008380"/>
                </a:solidFill>
              </a:rPr>
              <a:t>on	</a:t>
            </a:r>
            <a:r>
              <a:rPr lang="en-US" sz="2000" dirty="0"/>
              <a:t>   if </a:t>
            </a:r>
            <a:r>
              <a:rPr lang="en-US" sz="2000" dirty="0">
                <a:solidFill>
                  <a:srgbClr val="008380"/>
                </a:solidFill>
              </a:rPr>
              <a:t>(Y=closed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) or </a:t>
            </a:r>
            <a:r>
              <a:rPr lang="en-US" sz="2000" dirty="0">
                <a:solidFill>
                  <a:srgbClr val="008380"/>
                </a:solidFill>
              </a:rPr>
              <a:t>(Y=open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                  </a:t>
            </a:r>
            <a:r>
              <a:rPr lang="en-US" sz="2000" dirty="0">
                <a:solidFill>
                  <a:srgbClr val="008380"/>
                </a:solidFill>
              </a:rPr>
              <a:t>off</a:t>
            </a:r>
            <a:r>
              <a:rPr lang="en-US" sz="2000" dirty="0"/>
              <a:t>   	   otherwise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93411" y="458112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097467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45539" y="5166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45539" y="58145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220392" y="48573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817547" y="531048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97467" y="6030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97467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45539" y="6390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220392" y="550542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817547" y="595855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220392" y="615349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93411" y="52384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93411" y="58145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61563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61563" y="57332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61563" y="63093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13" name="Geschweifte Klammer links 12"/>
          <p:cNvSpPr/>
          <p:nvPr/>
        </p:nvSpPr>
        <p:spPr>
          <a:xfrm>
            <a:off x="1979712" y="292494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15616" y="3068960"/>
            <a:ext cx="89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87624" y="4109010"/>
            <a:ext cx="880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7" name="Geschweifte Klammer links 26"/>
          <p:cNvSpPr/>
          <p:nvPr/>
        </p:nvSpPr>
        <p:spPr>
          <a:xfrm>
            <a:off x="1979712" y="400506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025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104456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3)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work hours,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training,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race time 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   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Y= 84 – x +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 100/y +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93411" y="314096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097467" y="32942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45539" y="37263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45539" y="43743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220392" y="341718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817547" y="387032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97467" y="45904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97467" y="39423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45539" y="49504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220392" y="406526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817547" y="451839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220392" y="471333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93411" y="379833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93411" y="437439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61563" y="36357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61563" y="42930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61563" y="486916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56105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(In)Dependences in 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7441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  </a:t>
            </a:r>
            <a:r>
              <a:rPr lang="en-US" dirty="0"/>
              <a:t>(</a:t>
            </a:r>
            <a:r>
              <a:rPr lang="en-US" b="1" dirty="0"/>
              <a:t> </a:t>
            </a:r>
            <a:r>
              <a:rPr lang="en-US" dirty="0"/>
              <a:t>For some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 err="1">
                <a:solidFill>
                  <a:srgbClr val="008380"/>
                </a:solidFill>
              </a:rPr>
              <a:t>z,y</a:t>
            </a:r>
            <a:r>
              <a:rPr lang="en-US" dirty="0">
                <a:solidFill>
                  <a:srgbClr val="008380"/>
                </a:solidFill>
              </a:rPr>
              <a:t>: P(Z=z | Y = y) ≠ P(Z = z) 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likely dependent</a:t>
            </a:r>
          </a:p>
          <a:p>
            <a:pPr marL="457200" lvl="1" indent="0">
              <a:buNone/>
              <a:defRPr/>
            </a:pPr>
            <a:r>
              <a:rPr lang="en-US" dirty="0"/>
              <a:t>(…)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independent, conditioned on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0" indent="0">
              <a:buNone/>
              <a:defRPr/>
            </a:pPr>
            <a:r>
              <a:rPr lang="en-US" dirty="0"/>
              <a:t>   ( For all </a:t>
            </a:r>
            <a:r>
              <a:rPr lang="en-US" dirty="0" err="1">
                <a:solidFill>
                  <a:srgbClr val="008380"/>
                </a:solidFill>
              </a:rPr>
              <a:t>x,z,y</a:t>
            </a:r>
            <a:r>
              <a:rPr lang="en-US" dirty="0">
                <a:solidFill>
                  <a:srgbClr val="008380"/>
                </a:solidFill>
              </a:rPr>
              <a:t>: P(Z=z | X=</a:t>
            </a:r>
            <a:r>
              <a:rPr lang="en-US" dirty="0" err="1">
                <a:solidFill>
                  <a:srgbClr val="008380"/>
                </a:solidFill>
              </a:rPr>
              <a:t>x,Y</a:t>
            </a:r>
            <a:r>
              <a:rPr lang="en-US" dirty="0">
                <a:solidFill>
                  <a:srgbClr val="008380"/>
                </a:solidFill>
              </a:rPr>
              <a:t> = y) = P(Z = z | Y = y) 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72000" y="458112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076056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24128" y="5166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24128" y="58145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198981" y="48573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796136" y="531048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76056" y="6030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76056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24128" y="6390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198981" y="550542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796136" y="595855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198981" y="615349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72000" y="52384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72000" y="58145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40152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40152" y="57332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40152" y="63093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2699792" y="2060848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24" name="Textfeld 23"/>
          <p:cNvSpPr txBox="1"/>
          <p:nvPr/>
        </p:nvSpPr>
        <p:spPr>
          <a:xfrm>
            <a:off x="2627784" y="1124744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25" name="Textfeld 24"/>
          <p:cNvSpPr txBox="1"/>
          <p:nvPr/>
        </p:nvSpPr>
        <p:spPr>
          <a:xfrm>
            <a:off x="2627784" y="2996952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92820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Dependence not Transitive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176241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(SCM 4)</a:t>
            </a:r>
            <a:r>
              <a:rPr lang="en-US" b="1" dirty="0">
                <a:solidFill>
                  <a:srgbClr val="FF6600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V = {X,Y,Z}		U = {U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	F = { 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: X = 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baseline="-25000" dirty="0"/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: Y =  </a:t>
            </a:r>
            <a:endParaRPr lang="en-US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baseline="-25000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: Z = </a:t>
            </a:r>
            <a:endParaRPr lang="en-US" baseline="-250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609315" y="29367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7113371" y="30900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761443" y="35221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7761443" y="4170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7236296" y="3212976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7833451" y="3666112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371" y="4386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7113371" y="3738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7761443" y="4746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7236296" y="38610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7833451" y="43141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7236296" y="4509120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6609315" y="35941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609315" y="417018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977467" y="343152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7977467" y="408888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7990428" y="4664948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2915816" y="2948752"/>
            <a:ext cx="307526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8380"/>
                </a:solidFill>
              </a:rPr>
              <a:t>a   </a:t>
            </a:r>
            <a:r>
              <a:rPr lang="de-DE" sz="2400" dirty="0"/>
              <a:t>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X = 1 &amp; U</a:t>
            </a:r>
            <a:r>
              <a:rPr lang="de-DE" sz="2400" baseline="-25000" dirty="0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= 1</a:t>
            </a:r>
          </a:p>
          <a:p>
            <a:r>
              <a:rPr lang="de-DE" sz="2400" dirty="0">
                <a:solidFill>
                  <a:srgbClr val="008380"/>
                </a:solidFill>
              </a:rPr>
              <a:t>b   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X = 2 &amp; U</a:t>
            </a:r>
            <a:r>
              <a:rPr lang="de-DE" sz="2400" baseline="-25000" dirty="0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 = 1</a:t>
            </a:r>
          </a:p>
          <a:p>
            <a:r>
              <a:rPr lang="de-DE" sz="2400" dirty="0">
                <a:solidFill>
                  <a:srgbClr val="008380"/>
                </a:solidFill>
              </a:rPr>
              <a:t>c   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U</a:t>
            </a:r>
            <a:r>
              <a:rPr lang="de-DE" sz="2400" baseline="-25000" dirty="0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 = 2</a:t>
            </a:r>
          </a:p>
        </p:txBody>
      </p:sp>
      <p:sp>
        <p:nvSpPr>
          <p:cNvPr id="24" name="Geschweifte Klammer links 23"/>
          <p:cNvSpPr/>
          <p:nvPr/>
        </p:nvSpPr>
        <p:spPr>
          <a:xfrm>
            <a:off x="2411760" y="2996952"/>
            <a:ext cx="576064" cy="1080120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75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8380"/>
                </a:solidFill>
              </a:rPr>
              <a:t>i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Y = c   </a:t>
            </a:r>
            <a:r>
              <a:rPr lang="de-DE" sz="2400" dirty="0" err="1">
                <a:solidFill>
                  <a:srgbClr val="008380"/>
                </a:solidFill>
              </a:rPr>
              <a:t>or</a:t>
            </a:r>
            <a:r>
              <a:rPr lang="de-DE" sz="2400" dirty="0">
                <a:solidFill>
                  <a:srgbClr val="008380"/>
                </a:solidFill>
              </a:rPr>
              <a:t>  U</a:t>
            </a:r>
            <a:r>
              <a:rPr lang="de-DE" sz="2400" baseline="-25000" dirty="0">
                <a:solidFill>
                  <a:srgbClr val="008380"/>
                </a:solidFill>
              </a:rPr>
              <a:t>Z </a:t>
            </a:r>
            <a:r>
              <a:rPr lang="de-DE" sz="2400" dirty="0">
                <a:solidFill>
                  <a:srgbClr val="008380"/>
                </a:solidFill>
              </a:rPr>
              <a:t>= 1</a:t>
            </a:r>
          </a:p>
          <a:p>
            <a:r>
              <a:rPr lang="de-DE" sz="2400" dirty="0" err="1">
                <a:solidFill>
                  <a:srgbClr val="008380"/>
                </a:solidFill>
              </a:rPr>
              <a:t>j</a:t>
            </a:r>
            <a:r>
              <a:rPr lang="de-DE" sz="2400" dirty="0">
                <a:solidFill>
                  <a:srgbClr val="008380"/>
                </a:solidFill>
              </a:rPr>
              <a:t>   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Y ≠ c   &amp;   U</a:t>
            </a:r>
            <a:r>
              <a:rPr lang="de-DE" sz="2400" baseline="-25000" dirty="0">
                <a:solidFill>
                  <a:srgbClr val="008380"/>
                </a:solidFill>
              </a:rPr>
              <a:t>Z</a:t>
            </a:r>
            <a:r>
              <a:rPr lang="de-DE" sz="2400" dirty="0">
                <a:solidFill>
                  <a:srgbClr val="008380"/>
                </a:solidFill>
              </a:rPr>
              <a:t> = 2 </a:t>
            </a:r>
          </a:p>
        </p:txBody>
      </p:sp>
      <p:sp>
        <p:nvSpPr>
          <p:cNvPr id="26" name="Geschweifte Klammer links 25"/>
          <p:cNvSpPr/>
          <p:nvPr/>
        </p:nvSpPr>
        <p:spPr>
          <a:xfrm>
            <a:off x="2411760" y="4365104"/>
            <a:ext cx="504056" cy="720080"/>
          </a:xfrm>
          <a:prstGeom prst="leftBrace">
            <a:avLst>
              <a:gd name="adj1" fmla="val 28607"/>
              <a:gd name="adj2" fmla="val 50000"/>
            </a:avLst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611560" y="5373216"/>
            <a:ext cx="662232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depends on </a:t>
            </a:r>
            <a:r>
              <a:rPr lang="en-US" sz="2600" dirty="0">
                <a:solidFill>
                  <a:srgbClr val="008380"/>
                </a:solidFill>
              </a:rPr>
              <a:t>X, Z </a:t>
            </a:r>
            <a:r>
              <a:rPr lang="en-US" sz="2600" dirty="0"/>
              <a:t>depends on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but</a:t>
            </a:r>
            <a:br>
              <a:rPr lang="en-US" sz="2600" dirty="0">
                <a:solidFill>
                  <a:srgbClr val="FF0000"/>
                </a:solidFill>
              </a:rPr>
            </a:b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 does not depend on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/>
              <a:t>“Variable level” graph hides </a:t>
            </a:r>
            <a:r>
              <a:rPr lang="en-US" sz="2600" b="1" dirty="0">
                <a:solidFill>
                  <a:srgbClr val="FF0000"/>
                </a:solidFill>
              </a:rPr>
              <a:t>in</a:t>
            </a:r>
            <a:r>
              <a:rPr lang="en-US" sz="2600" dirty="0"/>
              <a:t>dependence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796136" y="5805264"/>
            <a:ext cx="3096344" cy="30777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dirty="0" err="1"/>
              <a:t>Typo</a:t>
            </a:r>
            <a:r>
              <a:rPr lang="de-DE" sz="1400" dirty="0"/>
              <a:t> in </a:t>
            </a:r>
            <a:r>
              <a:rPr lang="de-DE" sz="1400" dirty="0" err="1"/>
              <a:t>book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Pearl et al.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 flipH="1" flipV="1">
            <a:off x="5796136" y="4797152"/>
            <a:ext cx="1584176" cy="1008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7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J. Pearl, M. </a:t>
            </a:r>
            <a:r>
              <a:rPr lang="en-US" dirty="0" err="1"/>
              <a:t>Glymour</a:t>
            </a:r>
            <a:r>
              <a:rPr lang="en-US" dirty="0"/>
              <a:t>, N. P. Jewell: Causal inference in statistics – A primer, Wiley, 2016.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1F11FF"/>
                </a:solidFill>
              </a:rPr>
              <a:t>Main Reference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J. Pearl: Causality, CUP, 2000.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/>
              <a:t>book on causality from the perspective of probabilistic graphical models)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J. Pearl, D. Mackenzie: The Book of Why, </a:t>
            </a:r>
            <a:br>
              <a:rPr lang="en-US" dirty="0"/>
            </a:br>
            <a:r>
              <a:rPr lang="en-US" dirty="0"/>
              <a:t>Basic Books, 2018.</a:t>
            </a:r>
            <a:br>
              <a:rPr lang="en-US" dirty="0"/>
            </a:br>
            <a:r>
              <a:rPr lang="en-US" dirty="0"/>
              <a:t>(Popular science level, but worth reading)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Rule in 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1</a:t>
            </a:r>
            <a:r>
              <a:rPr lang="en-US" b="1" dirty="0"/>
              <a:t> </a:t>
            </a:r>
            <a:r>
              <a:rPr lang="en-US" dirty="0"/>
              <a:t>(Conditional Independence in Chains)</a:t>
            </a:r>
          </a:p>
          <a:p>
            <a:pPr marL="0" indent="0">
              <a:buNone/>
              <a:defRPr/>
            </a:pPr>
            <a:r>
              <a:rPr lang="en-US" dirty="0"/>
              <a:t>Variables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independent given set of variables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	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there is only one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this path is unidirectional </a:t>
            </a:r>
            <a:r>
              <a:rPr lang="en-US"/>
              <a:t>and </a:t>
            </a:r>
            <a:r>
              <a:rPr lang="en-US">
                <a:solidFill>
                  <a:srgbClr val="008380"/>
                </a:solidFill>
              </a:rPr>
              <a:t>Y</a:t>
            </a:r>
            <a:r>
              <a:rPr lang="en-US"/>
              <a:t> </a:t>
            </a:r>
            <a:r>
              <a:rPr lang="en-US" dirty="0"/>
              <a:t>intercepts that path</a:t>
            </a:r>
            <a:endParaRPr lang="en-US" baseline="-25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452093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4737107" y="4674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5106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7543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797152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5250288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9703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53223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63304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5445224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89836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6093296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517829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7543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601203" y="50156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67306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624912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489648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5)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Temperature,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Ice cream sale,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Crime)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  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4x + </a:t>
            </a:r>
            <a:r>
              <a:rPr lang="en-US" sz="2000" dirty="0" err="1">
                <a:solidFill>
                  <a:srgbClr val="008380"/>
                </a:solidFill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Z= x/10 +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054096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3"/>
            <a:endCxn id="9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4"/>
            <a:endCxn id="17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8" idx="5"/>
            <a:endCxn id="17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9" idx="4"/>
            <a:endCxn id="9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160689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5)</a:t>
            </a:r>
            <a:r>
              <a:rPr lang="en-US" b="1" dirty="0">
                <a:solidFill>
                  <a:srgbClr val="FF6600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( X = </a:t>
            </a:r>
            <a:r>
              <a:rPr lang="en-US" dirty="0"/>
              <a:t>switch</a:t>
            </a:r>
            <a:r>
              <a:rPr lang="en-US" dirty="0">
                <a:solidFill>
                  <a:srgbClr val="008380"/>
                </a:solidFill>
              </a:rPr>
              <a:t>, Y = </a:t>
            </a:r>
            <a:r>
              <a:rPr lang="en-US" dirty="0">
                <a:solidFill>
                  <a:srgbClr val="000000"/>
                </a:solidFill>
              </a:rPr>
              <a:t>light bulb 1</a:t>
            </a:r>
            <a:r>
              <a:rPr lang="en-US" dirty="0">
                <a:solidFill>
                  <a:srgbClr val="008380"/>
                </a:solidFill>
              </a:rPr>
              <a:t>, Z </a:t>
            </a:r>
            <a:r>
              <a:rPr lang="en-US" dirty="0">
                <a:solidFill>
                  <a:srgbClr val="000000"/>
                </a:solidFill>
              </a:rPr>
              <a:t>= light bulb 2</a:t>
            </a:r>
            <a:r>
              <a:rPr lang="en-US" dirty="0">
                <a:solidFill>
                  <a:srgbClr val="008380"/>
                </a:solidFill>
              </a:rPr>
              <a:t>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   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	on   	</a:t>
            </a:r>
            <a:r>
              <a:rPr lang="en-US" sz="2000" dirty="0">
                <a:solidFill>
                  <a:schemeClr val="tx1"/>
                </a:solidFill>
              </a:rPr>
              <a:t>if</a:t>
            </a:r>
            <a:r>
              <a:rPr lang="en-US" sz="2000" dirty="0">
                <a:solidFill>
                  <a:srgbClr val="008380"/>
                </a:solidFill>
              </a:rPr>
              <a:t> (X = up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 = 0) </a:t>
            </a:r>
            <a:r>
              <a:rPr lang="en-US" sz="2000" dirty="0">
                <a:solidFill>
                  <a:schemeClr val="tx1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(X= down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=1)       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    	off   	</a:t>
            </a:r>
            <a:r>
              <a:rPr lang="en-US" sz="2000" dirty="0">
                <a:solidFill>
                  <a:schemeClr val="tx1"/>
                </a:solidFill>
              </a:rPr>
              <a:t>otherwise</a:t>
            </a:r>
          </a:p>
          <a:p>
            <a:pPr marL="457200" lvl="1" indent="0">
              <a:buNone/>
              <a:defRPr/>
            </a:pP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	on  	 </a:t>
            </a:r>
            <a:r>
              <a:rPr lang="en-US" sz="2000" dirty="0">
                <a:solidFill>
                  <a:schemeClr val="tx1"/>
                </a:solidFill>
              </a:rPr>
              <a:t>if</a:t>
            </a:r>
            <a:r>
              <a:rPr lang="en-US" sz="2000" dirty="0">
                <a:solidFill>
                  <a:srgbClr val="008380"/>
                </a:solidFill>
              </a:rPr>
              <a:t> (X=up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=0)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dirty="0">
                <a:solidFill>
                  <a:srgbClr val="008380"/>
                </a:solidFill>
              </a:rPr>
              <a:t>(X=down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    	off   	</a:t>
            </a:r>
            <a:r>
              <a:rPr lang="en-US" sz="2000" dirty="0">
                <a:solidFill>
                  <a:schemeClr val="tx1"/>
                </a:solidFill>
              </a:rPr>
              <a:t>otherwise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13" name="Geschweifte Klammer links 12"/>
          <p:cNvSpPr/>
          <p:nvPr/>
        </p:nvSpPr>
        <p:spPr>
          <a:xfrm>
            <a:off x="1979712" y="292494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15616" y="3068960"/>
            <a:ext cx="89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87624" y="4005064"/>
            <a:ext cx="880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7" name="Geschweifte Klammer links 26"/>
          <p:cNvSpPr/>
          <p:nvPr/>
        </p:nvSpPr>
        <p:spPr>
          <a:xfrm>
            <a:off x="1979712" y="400506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5054096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51" name="Oval 50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4"/>
            <a:endCxn id="52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2" idx="3"/>
            <a:endCxn id="53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7" idx="4"/>
            <a:endCxn id="56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2" idx="5"/>
            <a:endCxn id="56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65" name="Textfeld 64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66" name="Textfeld 65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92501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(In)Dependences in 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7441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  <a:br>
              <a:rPr lang="en-US" dirty="0"/>
            </a:br>
            <a:r>
              <a:rPr lang="en-US" dirty="0"/>
              <a:t>(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∃</a:t>
            </a:r>
            <a:r>
              <a:rPr lang="en-US" dirty="0" err="1">
                <a:solidFill>
                  <a:srgbClr val="008380"/>
                </a:solidFill>
              </a:rPr>
              <a:t>x,z</a:t>
            </a:r>
            <a:r>
              <a:rPr lang="en-US" dirty="0">
                <a:solidFill>
                  <a:srgbClr val="008380"/>
                </a:solidFill>
              </a:rPr>
              <a:t>: P(X=x | Z = z) ≠ P(X = x) 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</a:t>
            </a:r>
            <a:br>
              <a:rPr lang="en-US" dirty="0"/>
            </a:br>
            <a:r>
              <a:rPr lang="en-US" dirty="0"/>
              <a:t>…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are independent, conditional on X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∀</a:t>
            </a:r>
            <a:r>
              <a:rPr lang="en-US" dirty="0" err="1">
                <a:solidFill>
                  <a:srgbClr val="008380"/>
                </a:solidFill>
              </a:rPr>
              <a:t>x,y,z</a:t>
            </a:r>
            <a:r>
              <a:rPr lang="en-US" dirty="0">
                <a:solidFill>
                  <a:srgbClr val="008380"/>
                </a:solidFill>
              </a:rPr>
              <a:t>: P(Y=y | Z=</a:t>
            </a:r>
            <a:r>
              <a:rPr lang="en-US" dirty="0" err="1">
                <a:solidFill>
                  <a:srgbClr val="008380"/>
                </a:solidFill>
              </a:rPr>
              <a:t>z,X</a:t>
            </a:r>
            <a:r>
              <a:rPr lang="en-US" dirty="0">
                <a:solidFill>
                  <a:srgbClr val="008380"/>
                </a:solidFill>
              </a:rPr>
              <a:t> = x) = P(Y = y | X = x) </a:t>
            </a:r>
            <a:r>
              <a:rPr lang="en-US" dirty="0"/>
              <a:t>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80" name="Oval 79"/>
          <p:cNvSpPr/>
          <p:nvPr/>
        </p:nvSpPr>
        <p:spPr>
          <a:xfrm>
            <a:off x="5220072" y="48598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Oval 80"/>
          <p:cNvSpPr/>
          <p:nvPr/>
        </p:nvSpPr>
        <p:spPr>
          <a:xfrm>
            <a:off x="5220072" y="54359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Oval 81"/>
          <p:cNvSpPr/>
          <p:nvPr/>
        </p:nvSpPr>
        <p:spPr>
          <a:xfrm>
            <a:off x="4499992" y="60119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3" name="Gerade Verbindung mit Pfeil 82"/>
          <p:cNvCxnSpPr>
            <a:stCxn id="80" idx="4"/>
            <a:endCxn id="81" idx="0"/>
          </p:cNvCxnSpPr>
          <p:nvPr/>
        </p:nvCxnSpPr>
        <p:spPr>
          <a:xfrm>
            <a:off x="5292080" y="5003868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>
            <a:stCxn id="81" idx="3"/>
            <a:endCxn id="82" idx="7"/>
          </p:cNvCxnSpPr>
          <p:nvPr/>
        </p:nvCxnSpPr>
        <p:spPr>
          <a:xfrm flipH="1">
            <a:off x="4622917" y="5558844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Oval 84"/>
          <p:cNvSpPr/>
          <p:nvPr/>
        </p:nvSpPr>
        <p:spPr>
          <a:xfrm>
            <a:off x="5940152" y="60119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Oval 85"/>
          <p:cNvSpPr/>
          <p:nvPr/>
        </p:nvSpPr>
        <p:spPr>
          <a:xfrm>
            <a:off x="5940152" y="53639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Oval 86"/>
          <p:cNvSpPr/>
          <p:nvPr/>
        </p:nvSpPr>
        <p:spPr>
          <a:xfrm>
            <a:off x="4499992" y="5363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8" name="Gerade Verbindung mit Pfeil 87"/>
          <p:cNvCxnSpPr>
            <a:stCxn id="86" idx="4"/>
            <a:endCxn id="85" idx="0"/>
          </p:cNvCxnSpPr>
          <p:nvPr/>
        </p:nvCxnSpPr>
        <p:spPr>
          <a:xfrm>
            <a:off x="6012160" y="550792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>
            <a:stCxn id="81" idx="5"/>
            <a:endCxn id="85" idx="1"/>
          </p:cNvCxnSpPr>
          <p:nvPr/>
        </p:nvCxnSpPr>
        <p:spPr>
          <a:xfrm>
            <a:off x="5342997" y="5558844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/>
          <p:cNvCxnSpPr>
            <a:stCxn id="87" idx="4"/>
            <a:endCxn id="82" idx="0"/>
          </p:cNvCxnSpPr>
          <p:nvPr/>
        </p:nvCxnSpPr>
        <p:spPr>
          <a:xfrm>
            <a:off x="4572000" y="55079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5782817" y="4931876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2" name="Textfeld 91"/>
          <p:cNvSpPr txBox="1"/>
          <p:nvPr/>
        </p:nvSpPr>
        <p:spPr>
          <a:xfrm>
            <a:off x="4336796" y="5003884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93" name="Textfeld 92"/>
          <p:cNvSpPr txBox="1"/>
          <p:nvPr/>
        </p:nvSpPr>
        <p:spPr>
          <a:xfrm>
            <a:off x="5364088" y="529191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94" name="Textfeld 93"/>
          <p:cNvSpPr txBox="1"/>
          <p:nvPr/>
        </p:nvSpPr>
        <p:spPr>
          <a:xfrm>
            <a:off x="6046532" y="6011996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95" name="Textfeld 94"/>
          <p:cNvSpPr txBox="1"/>
          <p:nvPr/>
        </p:nvSpPr>
        <p:spPr>
          <a:xfrm>
            <a:off x="4139952" y="60119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96" name="Textfeld 95"/>
          <p:cNvSpPr txBox="1"/>
          <p:nvPr/>
        </p:nvSpPr>
        <p:spPr>
          <a:xfrm>
            <a:off x="5076056" y="443711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532C84-B8A7-0E4D-BE27-139DAADC5D60}"/>
              </a:ext>
            </a:extLst>
          </p:cNvPr>
          <p:cNvSpPr txBox="1"/>
          <p:nvPr/>
        </p:nvSpPr>
        <p:spPr>
          <a:xfrm>
            <a:off x="7026442" y="7209322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 sz="2600" dirty="0"/>
          </a:p>
        </p:txBody>
      </p:sp>
    </p:spTree>
    <p:extLst>
      <p:ext uri="{BB962C8B-B14F-4D97-AF65-F5344CB8AC3E}">
        <p14:creationId xmlns:p14="http://schemas.microsoft.com/office/powerpoint/2010/main" val="294119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Rule in 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2 </a:t>
            </a:r>
            <a:r>
              <a:rPr lang="en-US" dirty="0"/>
              <a:t>(Conditional Independence in Forks)</a:t>
            </a:r>
          </a:p>
          <a:p>
            <a:pPr marL="0" indent="0">
              <a:buNone/>
              <a:defRPr/>
            </a:pPr>
            <a:r>
              <a:rPr lang="en-US" dirty="0"/>
              <a:t>If           variable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common cause of variables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        and there is only one path between </a:t>
            </a:r>
            <a:r>
              <a:rPr lang="en-US" dirty="0">
                <a:solidFill>
                  <a:srgbClr val="008380"/>
                </a:solidFill>
              </a:rPr>
              <a:t>Y, Z</a:t>
            </a:r>
          </a:p>
          <a:p>
            <a:pPr marL="0" indent="0">
              <a:buNone/>
              <a:defRPr/>
            </a:pPr>
            <a:r>
              <a:rPr lang="en-US" dirty="0"/>
              <a:t>then    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independent conditional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. </a:t>
            </a:r>
            <a:endParaRPr lang="en-US" baseline="-25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2" idx="4"/>
            <a:endCxn id="24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4" idx="3"/>
            <a:endCxn id="25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4" idx="5"/>
            <a:endCxn id="28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30" idx="4"/>
            <a:endCxn id="25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7" name="Textfeld 36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38" name="Textfeld 37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076056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43480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6)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musical talent,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grade point,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scholarship)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/>
              <a:t>          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39" name="Geschweifte Klammer links 38"/>
          <p:cNvSpPr/>
          <p:nvPr/>
        </p:nvSpPr>
        <p:spPr>
          <a:xfrm>
            <a:off x="2339752" y="3356992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267744" y="3284984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	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 X = yes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&gt; 80%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	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6193263" y="542662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3" name="Oval 92"/>
          <p:cNvSpPr/>
          <p:nvPr/>
        </p:nvSpPr>
        <p:spPr>
          <a:xfrm>
            <a:off x="6359239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Oval 93"/>
          <p:cNvSpPr/>
          <p:nvPr/>
        </p:nvSpPr>
        <p:spPr>
          <a:xfrm>
            <a:off x="6359239" y="63720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Oval 94"/>
          <p:cNvSpPr/>
          <p:nvPr/>
        </p:nvSpPr>
        <p:spPr>
          <a:xfrm>
            <a:off x="5639159" y="56426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6" name="Gerade Verbindung mit Pfeil 95"/>
          <p:cNvCxnSpPr>
            <a:stCxn id="93" idx="4"/>
          </p:cNvCxnSpPr>
          <p:nvPr/>
        </p:nvCxnSpPr>
        <p:spPr>
          <a:xfrm>
            <a:off x="6431247" y="601198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/>
          <p:cNvCxnSpPr>
            <a:stCxn id="95" idx="5"/>
            <a:endCxn id="94" idx="1"/>
          </p:cNvCxnSpPr>
          <p:nvPr/>
        </p:nvCxnSpPr>
        <p:spPr>
          <a:xfrm>
            <a:off x="5762084" y="576557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079319" y="5651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Oval 98"/>
          <p:cNvSpPr/>
          <p:nvPr/>
        </p:nvSpPr>
        <p:spPr>
          <a:xfrm>
            <a:off x="7079319" y="49946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Oval 99"/>
          <p:cNvSpPr/>
          <p:nvPr/>
        </p:nvSpPr>
        <p:spPr>
          <a:xfrm>
            <a:off x="5639159" y="4994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1" name="Gerade Verbindung mit Pfeil 100"/>
          <p:cNvCxnSpPr>
            <a:stCxn id="99" idx="4"/>
            <a:endCxn id="98" idx="0"/>
          </p:cNvCxnSpPr>
          <p:nvPr/>
        </p:nvCxnSpPr>
        <p:spPr>
          <a:xfrm>
            <a:off x="7151327" y="513862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>
            <a:stCxn id="98" idx="4"/>
            <a:endCxn id="94" idx="7"/>
          </p:cNvCxnSpPr>
          <p:nvPr/>
        </p:nvCxnSpPr>
        <p:spPr>
          <a:xfrm flipH="1">
            <a:off x="6482164" y="579594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>
            <a:stCxn id="100" idx="4"/>
            <a:endCxn id="95" idx="0"/>
          </p:cNvCxnSpPr>
          <p:nvPr/>
        </p:nvCxnSpPr>
        <p:spPr>
          <a:xfrm>
            <a:off x="5711167" y="51386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6921984" y="45718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5495143" y="45625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106" name="Textfeld 105"/>
          <p:cNvSpPr txBox="1"/>
          <p:nvPr/>
        </p:nvSpPr>
        <p:spPr>
          <a:xfrm>
            <a:off x="7185699" y="565194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107" name="Textfeld 106"/>
          <p:cNvSpPr txBox="1"/>
          <p:nvPr/>
        </p:nvSpPr>
        <p:spPr>
          <a:xfrm>
            <a:off x="5279119" y="56426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108" name="Textfeld 107"/>
          <p:cNvSpPr txBox="1"/>
          <p:nvPr/>
        </p:nvSpPr>
        <p:spPr>
          <a:xfrm>
            <a:off x="6647271" y="62280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054278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(In)dependence in 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5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  <a:br>
              <a:rPr lang="en-US" dirty="0"/>
            </a:br>
            <a:r>
              <a:rPr lang="en-US" dirty="0"/>
              <a:t>(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∃</a:t>
            </a:r>
            <a:r>
              <a:rPr lang="en-US" dirty="0" err="1">
                <a:solidFill>
                  <a:srgbClr val="008380"/>
                </a:solidFill>
              </a:rPr>
              <a:t>z,y</a:t>
            </a:r>
            <a:r>
              <a:rPr lang="en-US" dirty="0">
                <a:solidFill>
                  <a:srgbClr val="008380"/>
                </a:solidFill>
              </a:rPr>
              <a:t>: P(X=x | Z = z) ≠ P(X = x) 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independent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dependent, conditional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/>
              <a:t>( ∃</a:t>
            </a:r>
            <a:r>
              <a:rPr lang="en-US" dirty="0" err="1"/>
              <a:t>x,z,y</a:t>
            </a:r>
            <a:r>
              <a:rPr lang="en-US" dirty="0"/>
              <a:t>: P(X= x | Y=</a:t>
            </a:r>
            <a:r>
              <a:rPr lang="en-US" dirty="0" err="1"/>
              <a:t>y,Z</a:t>
            </a:r>
            <a:r>
              <a:rPr lang="en-US" dirty="0"/>
              <a:t> = z) ≠  P(X = x | Z = z) 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265271" y="542662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0" name="Oval 39"/>
          <p:cNvSpPr/>
          <p:nvPr/>
        </p:nvSpPr>
        <p:spPr>
          <a:xfrm>
            <a:off x="6431247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6431247" y="63720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5711167" y="56426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6503255" y="601198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5834092" y="576557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7151327" y="5651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7151327" y="49946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5711167" y="4994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7223335" y="513862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4"/>
          </p:cNvCxnSpPr>
          <p:nvPr/>
        </p:nvCxnSpPr>
        <p:spPr>
          <a:xfrm flipH="1">
            <a:off x="6554172" y="579594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5783175" y="51386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6993992" y="45718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5567151" y="45625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6719279" y="62280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7257707" y="565194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5351127" y="56426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3" name="Textfeld 72"/>
          <p:cNvSpPr txBox="1"/>
          <p:nvPr/>
        </p:nvSpPr>
        <p:spPr>
          <a:xfrm>
            <a:off x="755932" y="3386681"/>
            <a:ext cx="7704856" cy="49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5" name="Textfeld 4"/>
          <p:cNvSpPr txBox="1"/>
          <p:nvPr/>
        </p:nvSpPr>
        <p:spPr>
          <a:xfrm>
            <a:off x="251520" y="4357164"/>
            <a:ext cx="4086375" cy="10156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scholarship</a:t>
            </a:r>
            <a:r>
              <a:rPr lang="de-DE" sz="2000" dirty="0"/>
              <a:t> </a:t>
            </a:r>
            <a:r>
              <a:rPr lang="de-DE" sz="2000" dirty="0" err="1"/>
              <a:t>received</a:t>
            </a:r>
            <a:r>
              <a:rPr lang="de-DE" sz="2000" dirty="0"/>
              <a:t> (</a:t>
            </a:r>
            <a:r>
              <a:rPr lang="de-DE" sz="2000" dirty="0">
                <a:solidFill>
                  <a:srgbClr val="008380"/>
                </a:solidFill>
              </a:rPr>
              <a:t>Z</a:t>
            </a:r>
            <a:r>
              <a:rPr lang="de-DE" sz="2000" dirty="0"/>
              <a:t>) </a:t>
            </a:r>
          </a:p>
          <a:p>
            <a:r>
              <a:rPr lang="de-DE" sz="2000" dirty="0"/>
              <a:t>but </a:t>
            </a:r>
            <a:r>
              <a:rPr lang="de-DE" sz="2000" dirty="0" err="1"/>
              <a:t>low</a:t>
            </a:r>
            <a:r>
              <a:rPr lang="de-DE" sz="2000" dirty="0"/>
              <a:t> grade (</a:t>
            </a:r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dirty="0"/>
              <a:t>),  </a:t>
            </a:r>
          </a:p>
          <a:p>
            <a:r>
              <a:rPr lang="de-DE" sz="2000" dirty="0" err="1"/>
              <a:t>then</a:t>
            </a:r>
            <a:r>
              <a:rPr lang="de-DE" sz="2000" dirty="0"/>
              <a:t> must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musically</a:t>
            </a:r>
            <a:r>
              <a:rPr lang="de-DE" sz="2000" dirty="0"/>
              <a:t> </a:t>
            </a:r>
            <a:r>
              <a:rPr lang="de-DE" sz="2000" dirty="0" err="1"/>
              <a:t>talented</a:t>
            </a:r>
            <a:r>
              <a:rPr lang="de-DE" sz="2000" dirty="0"/>
              <a:t> (</a:t>
            </a:r>
            <a:r>
              <a:rPr lang="de-DE" sz="2000" dirty="0">
                <a:solidFill>
                  <a:srgbClr val="008380"/>
                </a:solidFill>
              </a:rPr>
              <a:t>X</a:t>
            </a:r>
            <a:r>
              <a:rPr lang="de-DE" sz="2000" dirty="0"/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51520" y="5445224"/>
            <a:ext cx="4608512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8380"/>
                </a:solidFill>
              </a:rPr>
              <a:t>X-Y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dependence</a:t>
            </a:r>
            <a:r>
              <a:rPr lang="de-DE" sz="2000" dirty="0">
                <a:solidFill>
                  <a:srgbClr val="000000"/>
                </a:solidFill>
              </a:rPr>
              <a:t>  (</a:t>
            </a:r>
            <a:r>
              <a:rPr lang="de-DE" sz="2000" dirty="0" err="1">
                <a:solidFill>
                  <a:srgbClr val="000000"/>
                </a:solidFill>
              </a:rPr>
              <a:t>conditional</a:t>
            </a:r>
            <a:r>
              <a:rPr lang="de-DE" sz="2000" dirty="0">
                <a:solidFill>
                  <a:srgbClr val="000000"/>
                </a:solidFill>
              </a:rPr>
              <a:t> on </a:t>
            </a:r>
            <a:r>
              <a:rPr lang="de-DE" sz="2000" dirty="0">
                <a:solidFill>
                  <a:srgbClr val="008380"/>
                </a:solidFill>
              </a:rPr>
              <a:t>Z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  <a:r>
              <a:rPr lang="de-DE" sz="2000" dirty="0">
                <a:solidFill>
                  <a:srgbClr val="008380"/>
                </a:solidFill>
              </a:rPr>
              <a:t> </a:t>
            </a:r>
          </a:p>
          <a:p>
            <a:r>
              <a:rPr lang="de-DE" sz="2000" dirty="0" err="1">
                <a:solidFill>
                  <a:srgbClr val="000000"/>
                </a:solidFill>
              </a:rPr>
              <a:t>is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statistical</a:t>
            </a:r>
            <a:r>
              <a:rPr lang="de-DE" sz="2000" dirty="0">
                <a:solidFill>
                  <a:srgbClr val="000000"/>
                </a:solidFill>
              </a:rPr>
              <a:t> but not </a:t>
            </a:r>
            <a:r>
              <a:rPr lang="de-DE" sz="2000" dirty="0" err="1">
                <a:solidFill>
                  <a:srgbClr val="000000"/>
                </a:solidFill>
              </a:rPr>
              <a:t>causal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72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(In)dependence in Colliders (Extended)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(SCM 7)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coin flip,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second coin flip, 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bell rings,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= bell witness)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{X,Y,Z,W}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Z,</a:t>
            </a:r>
            <a:r>
              <a:rPr lang="en-US" sz="2000" dirty="0">
                <a:solidFill>
                  <a:srgbClr val="008380"/>
                </a:solidFill>
              </a:rPr>
              <a:t> U</a:t>
            </a:r>
            <a:r>
              <a:rPr lang="en-US" sz="2000" baseline="-25000" dirty="0">
                <a:solidFill>
                  <a:srgbClr val="008380"/>
                </a:solidFill>
              </a:rPr>
              <a:t>W 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,, 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baseline="-25000" dirty="0">
                <a:solidFill>
                  <a:srgbClr val="008380"/>
                </a:solidFill>
              </a:rPr>
              <a:t>: </a:t>
            </a:r>
            <a:r>
              <a:rPr lang="en-US" sz="2000" dirty="0">
                <a:solidFill>
                  <a:srgbClr val="008380"/>
                </a:solidFill>
              </a:rPr>
              <a:t>Z =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8380"/>
                </a:solidFill>
              </a:rPr>
              <a:t>: W </a:t>
            </a:r>
            <a:r>
              <a:rPr lang="en-US" sz="2000" dirty="0"/>
              <a:t>= </a:t>
            </a:r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000"/>
                </a:solidFill>
              </a:rPr>
              <a:t> </a:t>
            </a:r>
            <a:endParaRPr lang="en-US" sz="2000" baseline="-25000" dirty="0">
              <a:solidFill>
                <a:srgbClr val="00800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/>
              <a:t>    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425" y="6381328"/>
            <a:ext cx="1008063" cy="196850"/>
          </a:xfrm>
        </p:spPr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7358352" y="429306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51" name="Oval 50"/>
          <p:cNvSpPr/>
          <p:nvPr/>
        </p:nvSpPr>
        <p:spPr>
          <a:xfrm>
            <a:off x="7524328" y="47344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7524328" y="5238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6804248" y="4509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4"/>
          </p:cNvCxnSpPr>
          <p:nvPr/>
        </p:nvCxnSpPr>
        <p:spPr>
          <a:xfrm>
            <a:off x="7596336" y="487842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52" idx="1"/>
          </p:cNvCxnSpPr>
          <p:nvPr/>
        </p:nvCxnSpPr>
        <p:spPr>
          <a:xfrm>
            <a:off x="6927173" y="463201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8244408" y="4518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8244408" y="38610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6804248" y="38610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7" idx="4"/>
            <a:endCxn id="56" idx="0"/>
          </p:cNvCxnSpPr>
          <p:nvPr/>
        </p:nvCxnSpPr>
        <p:spPr>
          <a:xfrm>
            <a:off x="8316416" y="400506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6" idx="4"/>
            <a:endCxn id="52" idx="7"/>
          </p:cNvCxnSpPr>
          <p:nvPr/>
        </p:nvCxnSpPr>
        <p:spPr>
          <a:xfrm flipH="1">
            <a:off x="7647253" y="466238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6876256" y="40050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8087073" y="343826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6660232" y="342900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7812360" y="509446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65" name="Textfeld 64"/>
          <p:cNvSpPr txBox="1"/>
          <p:nvPr/>
        </p:nvSpPr>
        <p:spPr>
          <a:xfrm>
            <a:off x="8350788" y="45183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66" name="Textfeld 65"/>
          <p:cNvSpPr txBox="1"/>
          <p:nvPr/>
        </p:nvSpPr>
        <p:spPr>
          <a:xfrm>
            <a:off x="6444208" y="450910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9" name="Geschweifte Klammer links 38"/>
          <p:cNvSpPr/>
          <p:nvPr/>
        </p:nvSpPr>
        <p:spPr>
          <a:xfrm>
            <a:off x="2195736" y="3789040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979712" y="3717032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 X = head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 = head  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979712" y="4653136"/>
            <a:ext cx="456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Z= yes </a:t>
            </a:r>
            <a:r>
              <a:rPr lang="en-US" sz="2000" dirty="0"/>
              <a:t>or</a:t>
            </a:r>
            <a:r>
              <a:rPr lang="en-US" sz="2000" dirty="0">
                <a:solidFill>
                  <a:srgbClr val="008380"/>
                </a:solidFill>
              </a:rPr>
              <a:t> (Z=no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008380"/>
                </a:solidFill>
              </a:rPr>
              <a:t>  U</a:t>
            </a:r>
            <a:r>
              <a:rPr lang="en-US" sz="2000" baseline="-25000" dirty="0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8380"/>
                </a:solidFill>
              </a:rPr>
              <a:t>  = ½) 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2195736" y="4725144"/>
            <a:ext cx="288032" cy="51333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524328" y="5805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7740352" y="572396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cxnSp>
        <p:nvCxnSpPr>
          <p:cNvPr id="32" name="Gerade Verbindung mit Pfeil 31"/>
          <p:cNvCxnSpPr>
            <a:stCxn id="52" idx="4"/>
            <a:endCxn id="30" idx="0"/>
          </p:cNvCxnSpPr>
          <p:nvPr/>
        </p:nvCxnSpPr>
        <p:spPr>
          <a:xfrm>
            <a:off x="7596336" y="5382492"/>
            <a:ext cx="0" cy="422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6588224" y="5219908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37" name="Oval 36"/>
          <p:cNvSpPr/>
          <p:nvPr/>
        </p:nvSpPr>
        <p:spPr>
          <a:xfrm>
            <a:off x="6732240" y="55172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7" idx="6"/>
            <a:endCxn id="30" idx="2"/>
          </p:cNvCxnSpPr>
          <p:nvPr/>
        </p:nvCxnSpPr>
        <p:spPr>
          <a:xfrm>
            <a:off x="6876256" y="5589232"/>
            <a:ext cx="64807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683568" y="5517232"/>
            <a:ext cx="5040560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0000"/>
                </a:solidFill>
              </a:rPr>
              <a:t>  are dependent conditional on </a:t>
            </a:r>
            <a:r>
              <a:rPr lang="en-US" sz="2000" dirty="0">
                <a:solidFill>
                  <a:srgbClr val="008380"/>
                </a:solidFill>
              </a:rPr>
              <a:t>Z 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and on </a:t>
            </a:r>
            <a:r>
              <a:rPr lang="en-US" sz="2000" dirty="0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Rule in 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2808089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3 </a:t>
            </a:r>
            <a:r>
              <a:rPr lang="en-US" dirty="0"/>
              <a:t>(Conditional Independence in Colliders)</a:t>
            </a:r>
          </a:p>
          <a:p>
            <a:pPr marL="0" indent="0">
              <a:buNone/>
              <a:defRPr/>
            </a:pPr>
            <a:r>
              <a:rPr lang="en-US" dirty="0"/>
              <a:t>If        a variable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the collision node between</a:t>
            </a:r>
          </a:p>
          <a:p>
            <a:pPr marL="0" indent="0">
              <a:buNone/>
              <a:defRPr/>
            </a:pPr>
            <a:r>
              <a:rPr lang="en-US" dirty="0"/>
              <a:t>          variables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there is only one path </a:t>
            </a:r>
          </a:p>
          <a:p>
            <a:pPr marL="0" indent="0">
              <a:buNone/>
              <a:defRPr/>
            </a:pPr>
            <a:r>
              <a:rPr lang="en-US" dirty="0"/>
              <a:t>         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, </a:t>
            </a:r>
          </a:p>
          <a:p>
            <a:pPr marL="0" indent="0">
              <a:buNone/>
              <a:defRPr/>
            </a:pPr>
            <a:r>
              <a:rPr lang="en-US" dirty="0"/>
              <a:t>then  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unconditionally independent, but are dependent conditional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any descendant of </a:t>
            </a:r>
            <a:r>
              <a:rPr lang="en-US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550040" y="4941136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24" name="Oval 23"/>
          <p:cNvSpPr/>
          <p:nvPr/>
        </p:nvSpPr>
        <p:spPr>
          <a:xfrm>
            <a:off x="4716016" y="5382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3995936" y="5157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4" idx="4"/>
            <a:endCxn id="46" idx="0"/>
          </p:cNvCxnSpPr>
          <p:nvPr/>
        </p:nvCxnSpPr>
        <p:spPr>
          <a:xfrm>
            <a:off x="4788024" y="5526492"/>
            <a:ext cx="0" cy="3507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5" idx="5"/>
            <a:endCxn id="46" idx="1"/>
          </p:cNvCxnSpPr>
          <p:nvPr/>
        </p:nvCxnSpPr>
        <p:spPr>
          <a:xfrm>
            <a:off x="4118861" y="5280088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995936" y="45091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5508104" y="465313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46" idx="7"/>
          </p:cNvCxnSpPr>
          <p:nvPr/>
        </p:nvCxnSpPr>
        <p:spPr>
          <a:xfrm flipH="1">
            <a:off x="4838941" y="5310452"/>
            <a:ext cx="669164" cy="5879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5278761" y="408633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851920" y="407707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004048" y="574253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34" name="Textfeld 33"/>
          <p:cNvSpPr txBox="1"/>
          <p:nvPr/>
        </p:nvSpPr>
        <p:spPr>
          <a:xfrm>
            <a:off x="4932040" y="62373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cxnSp>
        <p:nvCxnSpPr>
          <p:cNvPr id="35" name="Gerade Verbindung mit Pfeil 34"/>
          <p:cNvCxnSpPr>
            <a:endCxn id="47" idx="0"/>
          </p:cNvCxnSpPr>
          <p:nvPr/>
        </p:nvCxnSpPr>
        <p:spPr>
          <a:xfrm flipH="1">
            <a:off x="4788024" y="6030564"/>
            <a:ext cx="1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923928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6"/>
            <a:endCxn id="47" idx="2"/>
          </p:cNvCxnSpPr>
          <p:nvPr/>
        </p:nvCxnSpPr>
        <p:spPr>
          <a:xfrm>
            <a:off x="4067944" y="6237304"/>
            <a:ext cx="648072" cy="2160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4067944" y="465313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5436096" y="45091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5436096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4716016" y="5877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4716016" y="63813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3491880" y="601199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563888" y="494116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50" name="Textfeld 49"/>
          <p:cNvSpPr txBox="1"/>
          <p:nvPr/>
        </p:nvSpPr>
        <p:spPr>
          <a:xfrm>
            <a:off x="5724128" y="494116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1847208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368698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(possibly a </a:t>
            </a:r>
            <a:r>
              <a:rPr lang="en-US" dirty="0">
                <a:solidFill>
                  <a:srgbClr val="FF0000"/>
                </a:solidFill>
              </a:rPr>
              <a:t>set</a:t>
            </a:r>
            <a:r>
              <a:rPr lang="en-US" dirty="0"/>
              <a:t> of variables) prohibits the ``flow’’ of statistical effects/dependence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dirty="0"/>
              <a:t>Must block every path</a:t>
            </a:r>
          </a:p>
          <a:p>
            <a:pPr lvl="1">
              <a:defRPr/>
            </a:pPr>
            <a:r>
              <a:rPr lang="en-US" dirty="0"/>
              <a:t>Need only one blocking variable for each path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208912" cy="1692771"/>
          </a:xfrm>
          <a:prstGeom prst="rect">
            <a:avLst/>
          </a:prstGeo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Recap: Property</a:t>
            </a:r>
            <a:r>
              <a:rPr lang="en-US" sz="2600" b="1" dirty="0"/>
              <a:t> 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(conditional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</a:t>
            </a:r>
            <a:r>
              <a:rPr lang="en-US" sz="2600" dirty="0" err="1"/>
              <a:t>w.r.t</a:t>
            </a:r>
            <a:r>
              <a:rPr lang="en-US" sz="2600" dirty="0"/>
              <a:t>. a probability distribution   	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(by </a:t>
            </a:r>
            <a:r>
              <a:rPr lang="en-US" sz="2600" dirty="0">
                <a:solidFill>
                  <a:srgbClr val="008380"/>
                </a:solidFill>
              </a:rPr>
              <a:t>Z)</a:t>
            </a:r>
            <a:r>
              <a:rPr lang="en-US" sz="2600" dirty="0"/>
              <a:t> in graph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7544" y="3184520"/>
            <a:ext cx="8208912" cy="1292662"/>
          </a:xfrm>
          <a:prstGeom prst="rect">
            <a:avLst/>
          </a:prstGeom>
          <a:ln>
            <a:solidFill>
              <a:srgbClr val="6D7C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0000FF"/>
                </a:solidFill>
              </a:rPr>
              <a:t>Definition (informal)</a:t>
            </a:r>
            <a:r>
              <a:rPr lang="en-US" sz="2600" dirty="0">
                <a:solidFill>
                  <a:srgbClr val="0000FF"/>
                </a:solidFill>
              </a:rPr>
              <a:t>  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</a:t>
            </a:r>
            <a:r>
              <a:rPr lang="en-US" sz="2600" dirty="0">
                <a:solidFill>
                  <a:srgbClr val="0000FF"/>
                </a:solidFill>
              </a:rPr>
              <a:t>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>
                <a:solidFill>
                  <a:srgbClr val="0000FF"/>
                </a:solidFill>
              </a:rPr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rgbClr val="0000FF"/>
                </a:solidFill>
              </a:rPr>
              <a:t>     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00FF"/>
                </a:solidFill>
              </a:rPr>
              <a:t>blocks </a:t>
            </a:r>
            <a:r>
              <a:rPr lang="en-US" sz="2600" dirty="0"/>
              <a:t>every possible path between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endParaRPr lang="en-US" sz="2600" dirty="0"/>
          </a:p>
        </p:txBody>
      </p:sp>
      <p:sp>
        <p:nvSpPr>
          <p:cNvPr id="5" name="Textfeld 4"/>
          <p:cNvSpPr txBox="1"/>
          <p:nvPr/>
        </p:nvSpPr>
        <p:spPr>
          <a:xfrm>
            <a:off x="5292080" y="5589786"/>
            <a:ext cx="1633781" cy="30777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1400" dirty="0"/>
              <a:t>Pipeline </a:t>
            </a:r>
            <a:r>
              <a:rPr lang="de-DE" sz="1400" dirty="0" err="1"/>
              <a:t>metaphor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36779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 Conventions for part on SCMs </a:t>
            </a:r>
            <a:br>
              <a:rPr lang="en-US" dirty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>
                <a:solidFill>
                  <a:srgbClr val="008380"/>
                </a:solidFill>
              </a:rPr>
              <a:t>Formulae</a:t>
            </a:r>
            <a:r>
              <a:rPr lang="en-US" sz="2400" dirty="0"/>
              <a:t> will be encoded in </a:t>
            </a:r>
            <a:r>
              <a:rPr lang="en-US" sz="2400" dirty="0">
                <a:solidFill>
                  <a:srgbClr val="008380"/>
                </a:solidFill>
              </a:rPr>
              <a:t>this greenish color</a:t>
            </a:r>
          </a:p>
          <a:p>
            <a:endParaRPr lang="en-US" sz="2400" dirty="0">
              <a:solidFill>
                <a:srgbClr val="008380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Newly introduced terminology and definitions </a:t>
            </a:r>
            <a:r>
              <a:rPr lang="en-US" sz="2400" dirty="0"/>
              <a:t>will be given in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 (ditto for some citation references)</a:t>
            </a:r>
          </a:p>
          <a:p>
            <a:endParaRPr lang="en-US" sz="2400" dirty="0"/>
          </a:p>
          <a:p>
            <a:r>
              <a:rPr lang="en-US" sz="2400" dirty="0"/>
              <a:t>Important </a:t>
            </a:r>
            <a:r>
              <a:rPr lang="en-US" sz="2400" dirty="0">
                <a:solidFill>
                  <a:srgbClr val="FF0000"/>
                </a:solidFill>
              </a:rPr>
              <a:t>results (observations, theorems) </a:t>
            </a:r>
            <a:r>
              <a:rPr lang="en-US" sz="2400" dirty="0"/>
              <a:t>as well as emphasizing some aspects will be given in 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endParaRPr lang="en-US" sz="2400" dirty="0"/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dirty="0">
                <a:solidFill>
                  <a:srgbClr val="FF6600"/>
                </a:solidFill>
              </a:rPr>
              <a:t>Examples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</a:rPr>
              <a:t>will be given </a:t>
            </a:r>
            <a:r>
              <a:rPr lang="en-US" sz="2400" dirty="0">
                <a:solidFill>
                  <a:srgbClr val="FF6600"/>
                </a:solidFill>
              </a:rPr>
              <a:t>with standard orange </a:t>
            </a:r>
          </a:p>
          <a:p>
            <a:endParaRPr lang="en-US" sz="2400" dirty="0"/>
          </a:p>
          <a:p>
            <a:r>
              <a:rPr lang="en-US" sz="2400" dirty="0"/>
              <a:t>Comments and notes are  given with</a:t>
            </a: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971600" y="5877272"/>
            <a:ext cx="3965323" cy="4924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600" dirty="0"/>
              <a:t>post-it-yellow background </a:t>
            </a:r>
            <a:endParaRPr lang="en-US" sz="26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88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Blocking Conditions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22" name="Inhaltsplatzhalter 2"/>
          <p:cNvSpPr txBox="1">
            <a:spLocks/>
          </p:cNvSpPr>
          <p:nvPr/>
        </p:nvSpPr>
        <p:spPr bwMode="auto">
          <a:xfrm>
            <a:off x="323528" y="1268760"/>
            <a:ext cx="8229600" cy="4176464"/>
          </a:xfrm>
          <a:prstGeom prst="rect">
            <a:avLst/>
          </a:prstGeom>
          <a:ln w="25400" cap="flat" cmpd="sng" algn="ctr">
            <a:solidFill>
              <a:srgbClr val="6D7CFF"/>
            </a:solidFill>
            <a:prstDash val="solid"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(formal)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A path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(between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is </a:t>
            </a:r>
            <a:r>
              <a:rPr lang="en-US" dirty="0">
                <a:solidFill>
                  <a:srgbClr val="0000FF"/>
                </a:solidFill>
              </a:rPr>
              <a:t>blocked by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 </a:t>
            </a:r>
            <a:r>
              <a:rPr lang="en-US" dirty="0"/>
              <a:t>contains chain </a:t>
            </a:r>
            <a:r>
              <a:rPr lang="en-US" dirty="0">
                <a:solidFill>
                  <a:srgbClr val="008380"/>
                </a:solidFill>
              </a:rPr>
              <a:t>A → B →  C </a:t>
            </a:r>
            <a:r>
              <a:rPr lang="en-US" dirty="0"/>
              <a:t>or fork </a:t>
            </a:r>
            <a:r>
              <a:rPr lang="en-US" dirty="0">
                <a:solidFill>
                  <a:srgbClr val="008380"/>
                </a:solidFill>
              </a:rPr>
              <a:t>A ← B →  C </a:t>
            </a:r>
            <a:r>
              <a:rPr lang="en-US" dirty="0" err="1"/>
              <a:t>s.t.</a:t>
            </a:r>
            <a:r>
              <a:rPr lang="en-US" dirty="0"/>
              <a:t>        </a:t>
            </a:r>
            <a:r>
              <a:rPr lang="en-US" dirty="0">
                <a:solidFill>
                  <a:srgbClr val="008380"/>
                </a:solidFill>
              </a:rPr>
              <a:t>B ∈ Z </a:t>
            </a:r>
            <a:r>
              <a:rPr lang="en-US" dirty="0"/>
              <a:t>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contains collider </a:t>
            </a:r>
            <a:r>
              <a:rPr lang="en-US" dirty="0">
                <a:solidFill>
                  <a:srgbClr val="008380"/>
                </a:solidFill>
              </a:rPr>
              <a:t>A →  B ← C </a:t>
            </a: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B ∉ Z </a:t>
            </a:r>
            <a:r>
              <a:rPr lang="en-US" dirty="0"/>
              <a:t>and all  descendants of </a:t>
            </a:r>
            <a:r>
              <a:rPr lang="en-US" dirty="0">
                <a:solidFill>
                  <a:srgbClr val="008380"/>
                </a:solidFill>
              </a:rPr>
              <a:t>B 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dirty="0">
                <a:solidFill>
                  <a:srgbClr val="008380"/>
                </a:solidFill>
              </a:rPr>
              <a:t>∉ Z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blocks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, then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</a:t>
            </a:r>
            <a:r>
              <a:rPr lang="en-US" dirty="0">
                <a:solidFill>
                  <a:srgbClr val="0000FF"/>
                </a:solidFill>
              </a:rPr>
              <a:t>  d-separated conditional on </a:t>
            </a:r>
            <a:r>
              <a:rPr lang="en-US" dirty="0">
                <a:solidFill>
                  <a:srgbClr val="008380"/>
                </a:solidFill>
              </a:rPr>
              <a:t>Z, </a:t>
            </a:r>
            <a:r>
              <a:rPr lang="en-US" dirty="0">
                <a:solidFill>
                  <a:schemeClr val="tx1"/>
                </a:solidFill>
              </a:rPr>
              <a:t>for short:</a:t>
            </a:r>
            <a:r>
              <a:rPr lang="en-US" dirty="0">
                <a:solidFill>
                  <a:srgbClr val="008380"/>
                </a:solidFill>
              </a:rPr>
              <a:t> (X ⫫ Y | Z)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8380"/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5632792"/>
            <a:ext cx="77396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In particular: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are unconditionally independent </a:t>
            </a:r>
          </a:p>
          <a:p>
            <a:r>
              <a:rPr lang="en-US" sz="2600" dirty="0"/>
              <a:t>                         </a:t>
            </a:r>
            <a:r>
              <a:rPr lang="en-US" sz="2600" dirty="0" err="1"/>
              <a:t>iff</a:t>
            </a:r>
            <a:r>
              <a:rPr lang="en-US" sz="2600" dirty="0"/>
              <a:t> all 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>
                <a:solidFill>
                  <a:srgbClr val="3BB2A0"/>
                </a:solidFill>
              </a:rPr>
              <a:t>-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 paths contain colliders.  </a:t>
            </a:r>
          </a:p>
        </p:txBody>
      </p:sp>
    </p:spTree>
    <p:extLst>
      <p:ext uri="{BB962C8B-B14F-4D97-AF65-F5344CB8AC3E}">
        <p14:creationId xmlns:p14="http://schemas.microsoft.com/office/powerpoint/2010/main" val="277868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797152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Unconditional relation between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?</a:t>
            </a:r>
          </a:p>
          <a:p>
            <a:pPr lvl="1">
              <a:defRPr/>
            </a:pPr>
            <a:r>
              <a:rPr lang="en-US" dirty="0"/>
              <a:t>D-separated because of </a:t>
            </a:r>
            <a:r>
              <a:rPr lang="en-US" dirty="0">
                <a:solidFill>
                  <a:srgbClr val="E42032"/>
                </a:solidFill>
              </a:rPr>
              <a:t>collider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on single </a:t>
            </a:r>
            <a:r>
              <a:rPr lang="en-US" dirty="0">
                <a:solidFill>
                  <a:srgbClr val="008380"/>
                </a:solidFill>
              </a:rPr>
              <a:t>Z-Y </a:t>
            </a:r>
            <a:r>
              <a:rPr lang="en-US" dirty="0">
                <a:solidFill>
                  <a:srgbClr val="000000"/>
                </a:solidFill>
              </a:rPr>
              <a:t>path</a:t>
            </a:r>
            <a:r>
              <a:rPr lang="en-US" dirty="0"/>
              <a:t>.</a:t>
            </a:r>
          </a:p>
          <a:p>
            <a:pPr lvl="1">
              <a:defRPr/>
            </a:pPr>
            <a:r>
              <a:rPr lang="en-US" dirty="0"/>
              <a:t>Hence unconditionally independent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2431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</a:t>
            </a:r>
          </a:p>
          <a:p>
            <a:pPr lvl="2">
              <a:defRPr/>
            </a:pPr>
            <a:r>
              <a:rPr lang="en-US" dirty="0">
                <a:solidFill>
                  <a:srgbClr val="00B0F0"/>
                </a:solidFill>
              </a:rPr>
              <a:t>because fork X ∉ {W} </a:t>
            </a:r>
          </a:p>
          <a:p>
            <a:pPr lvl="2">
              <a:defRPr/>
            </a:pPr>
            <a:r>
              <a:rPr lang="en-US" dirty="0">
                <a:solidFill>
                  <a:srgbClr val="E42032"/>
                </a:solidFill>
              </a:rPr>
              <a:t>and collider ∈ {W}</a:t>
            </a:r>
          </a:p>
          <a:p>
            <a:pPr lvl="1">
              <a:defRPr/>
            </a:pPr>
            <a:r>
              <a:rPr lang="en-US" dirty="0"/>
              <a:t>Hence conditionally dependent on </a:t>
            </a: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 (and </a:t>
            </a:r>
            <a:r>
              <a:rPr lang="en-US" dirty="0">
                <a:solidFill>
                  <a:srgbClr val="008380"/>
                </a:solidFill>
              </a:rPr>
              <a:t>{T}</a:t>
            </a:r>
            <a:r>
              <a:rPr lang="en-US" dirty="0"/>
              <a:t>)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85378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{W,X}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d-separated </a:t>
            </a:r>
          </a:p>
          <a:p>
            <a:pPr lvl="2">
              <a:defRPr/>
            </a:pPr>
            <a:r>
              <a:rPr lang="en-US" dirty="0">
                <a:solidFill>
                  <a:srgbClr val="00B0F0"/>
                </a:solidFill>
              </a:rPr>
              <a:t>Because fork X blocks </a:t>
            </a:r>
          </a:p>
          <a:p>
            <a:pPr lvl="1">
              <a:defRPr/>
            </a:pPr>
            <a:r>
              <a:rPr lang="en-US" dirty="0"/>
              <a:t>Hence conditionally independent on </a:t>
            </a:r>
            <a:r>
              <a:rPr lang="en-US" dirty="0">
                <a:solidFill>
                  <a:srgbClr val="008380"/>
                </a:solidFill>
              </a:rPr>
              <a:t>{W,X}</a:t>
            </a:r>
            <a:r>
              <a:rPr lang="en-US" dirty="0"/>
              <a:t> 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0206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because </a:t>
            </a:r>
            <a:r>
              <a:rPr lang="en-US" dirty="0">
                <a:solidFill>
                  <a:srgbClr val="FF8000"/>
                </a:solidFill>
              </a:rPr>
              <a:t>second path </a:t>
            </a:r>
            <a:r>
              <a:rPr lang="en-US" dirty="0"/>
              <a:t>not blocked </a:t>
            </a:r>
            <a:br>
              <a:rPr lang="en-US" dirty="0"/>
            </a:br>
            <a:r>
              <a:rPr lang="en-US" dirty="0"/>
              <a:t>(no collider)</a:t>
            </a:r>
          </a:p>
          <a:p>
            <a:pPr lvl="1">
              <a:defRPr/>
            </a:pPr>
            <a:r>
              <a:rPr lang="en-US" dirty="0"/>
              <a:t>Hence not unconditionally independent 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034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2258334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{R}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d-separated by </a:t>
            </a:r>
            <a:r>
              <a:rPr lang="en-US" dirty="0">
                <a:solidFill>
                  <a:srgbClr val="008380"/>
                </a:solidFill>
              </a:rPr>
              <a:t>{R} </a:t>
            </a:r>
            <a:r>
              <a:rPr lang="en-US" dirty="0"/>
              <a:t>because</a:t>
            </a:r>
          </a:p>
          <a:p>
            <a:pPr lvl="2">
              <a:defRPr/>
            </a:pPr>
            <a:r>
              <a:rPr lang="en-US" dirty="0"/>
              <a:t>First path blocked by fork </a:t>
            </a:r>
            <a:r>
              <a:rPr lang="en-US" dirty="0">
                <a:solidFill>
                  <a:srgbClr val="008380"/>
                </a:solidFill>
              </a:rPr>
              <a:t>R</a:t>
            </a:r>
          </a:p>
          <a:p>
            <a:pPr lvl="2">
              <a:defRPr/>
            </a:pPr>
            <a:r>
              <a:rPr lang="en-US" dirty="0"/>
              <a:t>Second path blocked by collider </a:t>
            </a:r>
            <a:r>
              <a:rPr lang="en-US" dirty="0">
                <a:solidFill>
                  <a:srgbClr val="008380"/>
                </a:solidFill>
              </a:rPr>
              <a:t>W ∉ {R} </a:t>
            </a:r>
            <a:r>
              <a:rPr lang="en-US" dirty="0"/>
              <a:t>)	</a:t>
            </a:r>
          </a:p>
          <a:p>
            <a:pPr lvl="1">
              <a:defRPr/>
            </a:pPr>
            <a:r>
              <a:rPr lang="en-US" dirty="0"/>
              <a:t>Hence independent conditional on </a:t>
            </a:r>
            <a:r>
              <a:rPr lang="en-US" dirty="0">
                <a:solidFill>
                  <a:srgbClr val="008380"/>
                </a:solidFill>
              </a:rPr>
              <a:t>{R}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0888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by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 because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unblocks second path</a:t>
            </a:r>
          </a:p>
          <a:p>
            <a:pPr lvl="1">
              <a:defRPr/>
            </a:pPr>
            <a:r>
              <a:rPr lang="en-US" dirty="0"/>
              <a:t>Hence not independent conditional on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627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 d-separated by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 because </a:t>
            </a:r>
          </a:p>
          <a:p>
            <a:pPr lvl="2">
              <a:defRPr/>
            </a:pPr>
            <a:r>
              <a:rPr lang="en-US" dirty="0"/>
              <a:t>Now second path blocked by fork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/>
              <a:t>Hence independent conditional on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30160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5679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608512"/>
          </a:xfrm>
        </p:spPr>
        <p:txBody>
          <a:bodyPr/>
          <a:lstStyle/>
          <a:p>
            <a:pPr>
              <a:defRPr/>
            </a:pPr>
            <a:r>
              <a:rPr lang="en-US" dirty="0"/>
              <a:t>Verifying/falsifying causal models on observational data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= SCM to test for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Calculate independencies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/>
              <a:t> entailed by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using d-separation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Calculate independencies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dirty="0"/>
              <a:t> from data </a:t>
            </a:r>
            <a:br>
              <a:rPr lang="en-US" dirty="0"/>
            </a:br>
            <a:r>
              <a:rPr lang="en-US" dirty="0"/>
              <a:t>(by counting and estimating probabilities)      </a:t>
            </a:r>
            <a:br>
              <a:rPr lang="en-US" dirty="0"/>
            </a:br>
            <a:r>
              <a:rPr lang="en-US" dirty="0"/>
              <a:t>and compare with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8380"/>
                </a:solidFill>
              </a:rPr>
              <a:t> = 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baseline="-25000" dirty="0"/>
              <a:t>, </a:t>
            </a:r>
            <a:r>
              <a:rPr lang="en-US" dirty="0"/>
              <a:t>SCM</a:t>
            </a:r>
            <a:r>
              <a:rPr lang="en-US" baseline="-25000" dirty="0"/>
              <a:t> </a:t>
            </a:r>
            <a:r>
              <a:rPr lang="en-US" dirty="0"/>
              <a:t>is a good solution. Otherwise identify problematic </a:t>
            </a:r>
            <a:r>
              <a:rPr lang="en-US" dirty="0">
                <a:solidFill>
                  <a:srgbClr val="008380"/>
                </a:solidFill>
              </a:rPr>
              <a:t>I ∈ 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/>
              <a:t> and change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locally to fit corresponding </a:t>
            </a:r>
            <a:r>
              <a:rPr lang="en-US" dirty="0">
                <a:solidFill>
                  <a:srgbClr val="008380"/>
                </a:solidFill>
              </a:rPr>
              <a:t>I’  ∈ 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0524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896544"/>
          </a:xfrm>
        </p:spPr>
        <p:txBody>
          <a:bodyPr/>
          <a:lstStyle/>
          <a:p>
            <a:pPr>
              <a:defRPr/>
            </a:pPr>
            <a:r>
              <a:rPr lang="en-US" dirty="0"/>
              <a:t>This approach is </a:t>
            </a:r>
            <a:r>
              <a:rPr lang="en-US" dirty="0">
                <a:solidFill>
                  <a:srgbClr val="FF0000"/>
                </a:solidFill>
              </a:rPr>
              <a:t>local </a:t>
            </a:r>
          </a:p>
          <a:p>
            <a:pPr lvl="1"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baseline="-25000" dirty="0"/>
              <a:t> </a:t>
            </a:r>
            <a:r>
              <a:rPr lang="en-US" dirty="0"/>
              <a:t>not equal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dirty="0"/>
              <a:t>, then can manipulate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w.r.t</a:t>
            </a:r>
            <a:r>
              <a:rPr lang="en-US" dirty="0"/>
              <a:t>. RVs only involved in incompatibility </a:t>
            </a:r>
          </a:p>
          <a:p>
            <a:pPr lvl="1">
              <a:defRPr/>
            </a:pPr>
            <a:r>
              <a:rPr lang="en-US" dirty="0"/>
              <a:t>Usually seen as benefit </a:t>
            </a:r>
            <a:r>
              <a:rPr lang="en-US" dirty="0" err="1"/>
              <a:t>w.r.t</a:t>
            </a:r>
            <a:r>
              <a:rPr lang="en-US" dirty="0"/>
              <a:t>. global approaches via likelihood with scores, say</a:t>
            </a:r>
          </a:p>
          <a:p>
            <a:pPr>
              <a:defRPr/>
            </a:pPr>
            <a:r>
              <a:rPr lang="en-US" dirty="0"/>
              <a:t>Approach is qualitative and constraint-based </a:t>
            </a:r>
          </a:p>
          <a:p>
            <a:pPr>
              <a:defRPr/>
            </a:pPr>
            <a:r>
              <a:rPr lang="en-US" dirty="0"/>
              <a:t>Known algorithms: </a:t>
            </a:r>
          </a:p>
          <a:p>
            <a:pPr lvl="1">
              <a:defRPr/>
            </a:pPr>
            <a:r>
              <a:rPr lang="en-US" dirty="0"/>
              <a:t>PC (</a:t>
            </a:r>
            <a:r>
              <a:rPr lang="en-US" u="sng" dirty="0"/>
              <a:t>P</a:t>
            </a:r>
            <a:r>
              <a:rPr lang="en-US" dirty="0"/>
              <a:t>eter </a:t>
            </a:r>
            <a:r>
              <a:rPr lang="en-US" dirty="0" err="1"/>
              <a:t>Spirtes</a:t>
            </a:r>
            <a:r>
              <a:rPr lang="en-US" dirty="0"/>
              <a:t> &amp; </a:t>
            </a:r>
            <a:r>
              <a:rPr lang="en-US" u="sng" dirty="0"/>
              <a:t>C</a:t>
            </a:r>
            <a:r>
              <a:rPr lang="en-US" dirty="0"/>
              <a:t>lark </a:t>
            </a:r>
            <a:r>
              <a:rPr lang="en-US" dirty="0" err="1"/>
              <a:t>Glymour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/>
              <a:t>IC (Verma &amp; Pearl)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5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defTabSz="457200">
              <a:spcBef>
                <a:spcPct val="30000"/>
              </a:spcBef>
              <a:defRPr/>
            </a:pPr>
            <a:r>
              <a:rPr lang="en-US" dirty="0"/>
              <a:t>Usual warning: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/>
              <a:t>				</a:t>
            </a:r>
            <a:r>
              <a:rPr lang="en-US" dirty="0">
                <a:solidFill>
                  <a:srgbClr val="FF0000"/>
                </a:solidFill>
              </a:rPr>
              <a:t>„Correlation is not causation“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Bulk of data mining methods is about correlation</a:t>
            </a:r>
          </a:p>
          <a:p>
            <a:pPr defTabSz="457200">
              <a:spcBef>
                <a:spcPct val="30000"/>
              </a:spcBef>
              <a:defRPr/>
            </a:pPr>
            <a:endParaRPr lang="en-US" dirty="0">
              <a:solidFill>
                <a:srgbClr val="00000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But sometimes (if not very often) one needs causation to understand statistical data</a:t>
            </a:r>
          </a:p>
          <a:p>
            <a:pPr defTabSz="457200">
              <a:spcBef>
                <a:spcPct val="30000"/>
              </a:spcBef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770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71082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/>
              <a:t>One learns graphs that are (observationally) </a:t>
            </a:r>
            <a:r>
              <a:rPr lang="en-US" dirty="0">
                <a:solidFill>
                  <a:srgbClr val="0000FF"/>
                </a:solidFill>
              </a:rPr>
              <a:t>equivalent</a:t>
            </a:r>
            <a:r>
              <a:rPr lang="en-US" dirty="0"/>
              <a:t> </a:t>
            </a:r>
            <a:r>
              <a:rPr lang="en-US" dirty="0" err="1"/>
              <a:t>w.r.t</a:t>
            </a:r>
            <a:r>
              <a:rPr lang="en-US" dirty="0"/>
              <a:t>. entailed independence assumptions</a:t>
            </a:r>
          </a:p>
          <a:p>
            <a:pPr>
              <a:defRPr/>
            </a:pPr>
            <a:r>
              <a:rPr lang="en-US" dirty="0"/>
              <a:t>Formalization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467544" y="4367426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0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9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Proof sketch:</a:t>
            </a:r>
          </a:p>
          <a:p>
            <a:r>
              <a:rPr lang="en-US" dirty="0"/>
              <a:t>Forks and chains have similar role </a:t>
            </a:r>
            <a:r>
              <a:rPr lang="en-US" dirty="0" err="1"/>
              <a:t>w.r.t.</a:t>
            </a:r>
            <a:r>
              <a:rPr lang="en-US" dirty="0"/>
              <a:t> independence</a:t>
            </a:r>
          </a:p>
          <a:p>
            <a:pPr marL="0" indent="0">
              <a:buNone/>
            </a:pPr>
            <a:r>
              <a:rPr lang="en-US" dirty="0"/>
              <a:t>     (Hence forgetting about the direction in skeleton does </a:t>
            </a:r>
          </a:p>
          <a:p>
            <a:pPr marL="0" indent="0">
              <a:buNone/>
            </a:pPr>
            <a:r>
              <a:rPr lang="en-US" dirty="0"/>
              <a:t>     not lead to loss of information)</a:t>
            </a:r>
          </a:p>
          <a:p>
            <a:r>
              <a:rPr lang="en-US" dirty="0"/>
              <a:t>Collider has different role (hence need v-structure)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064896" cy="86177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/>
              <a:t> Equivalent graphs entail same set of d-separations</a:t>
            </a:r>
          </a:p>
        </p:txBody>
      </p:sp>
    </p:spTree>
    <p:extLst>
      <p:ext uri="{BB962C8B-B14F-4D97-AF65-F5344CB8AC3E}">
        <p14:creationId xmlns:p14="http://schemas.microsoft.com/office/powerpoint/2010/main" val="41231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187220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Gerade Verbindung mit Pfeil 53"/>
          <p:cNvCxnSpPr>
            <a:stCxn id="51" idx="3"/>
            <a:endCxn id="53" idx="6"/>
          </p:cNvCxnSpPr>
          <p:nvPr/>
        </p:nvCxnSpPr>
        <p:spPr>
          <a:xfrm flipH="1">
            <a:off x="5220072" y="5332367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1" idx="0"/>
            <a:endCxn id="48" idx="6"/>
          </p:cNvCxnSpPr>
          <p:nvPr/>
        </p:nvCxnSpPr>
        <p:spPr>
          <a:xfrm flipH="1" flipV="1">
            <a:off x="5220072" y="4786691"/>
            <a:ext cx="554653" cy="422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399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4683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95410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>
                <a:solidFill>
                  <a:srgbClr val="008380"/>
                </a:solidFill>
              </a:rPr>
              <a:t>v(G) = v(G‘)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(G) = </a:t>
            </a: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(G‘)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Hence equivalent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718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Gerade Verbindung mit Pfeil 53"/>
          <p:cNvCxnSpPr>
            <a:stCxn id="53" idx="7"/>
            <a:endCxn id="51" idx="4"/>
          </p:cNvCxnSpPr>
          <p:nvPr/>
        </p:nvCxnSpPr>
        <p:spPr>
          <a:xfrm flipV="1">
            <a:off x="5198981" y="5353455"/>
            <a:ext cx="575744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48" idx="5"/>
            <a:endCxn id="51" idx="0"/>
          </p:cNvCxnSpPr>
          <p:nvPr/>
        </p:nvCxnSpPr>
        <p:spPr>
          <a:xfrm>
            <a:off x="5198981" y="4837603"/>
            <a:ext cx="575744" cy="3718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399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4683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116955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>
                <a:solidFill>
                  <a:srgbClr val="008380"/>
                </a:solidFill>
              </a:rPr>
              <a:t>v(G) ≠ v(G‘)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(G) = </a:t>
            </a: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(G‘)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Hence not equivalent</a:t>
            </a:r>
          </a:p>
        </p:txBody>
      </p:sp>
      <p:sp>
        <p:nvSpPr>
          <p:cNvPr id="64" name="Inhaltsplatzhalter 2"/>
          <p:cNvSpPr txBox="1">
            <a:spLocks/>
          </p:cNvSpPr>
          <p:nvPr/>
        </p:nvSpPr>
        <p:spPr bwMode="auto">
          <a:xfrm>
            <a:off x="683568" y="1124744"/>
            <a:ext cx="8229600" cy="187220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5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IC-Algorithm (</a:t>
            </a:r>
            <a:r>
              <a:rPr lang="en-US" dirty="0" err="1"/>
              <a:t>Verma</a:t>
            </a:r>
            <a:r>
              <a:rPr lang="en-US" dirty="0"/>
              <a:t> &amp; Pearl, 1990)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215330"/>
            <a:ext cx="302433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Input </a:t>
            </a:r>
          </a:p>
          <a:p>
            <a:r>
              <a:rPr lang="en-US" sz="1600" dirty="0">
                <a:solidFill>
                  <a:srgbClr val="008380"/>
                </a:solidFill>
              </a:rPr>
              <a:t>P</a:t>
            </a:r>
            <a:r>
              <a:rPr lang="en-US" sz="1600" dirty="0"/>
              <a:t> resp. </a:t>
            </a:r>
          </a:p>
          <a:p>
            <a:r>
              <a:rPr lang="en-US" sz="1600" dirty="0">
                <a:solidFill>
                  <a:srgbClr val="008380"/>
                </a:solidFill>
              </a:rPr>
              <a:t>P</a:t>
            </a:r>
            <a:r>
              <a:rPr lang="en-US" sz="1600" dirty="0"/>
              <a:t>-independencies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8380"/>
                </a:solidFill>
              </a:rPr>
              <a:t>(C ⫫ A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(C ⫫ D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(D ⫫ A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(E ⫫ A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(E ⫫ B | C,D)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292080" y="1215330"/>
            <a:ext cx="3600400" cy="24006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Output</a:t>
            </a:r>
          </a:p>
          <a:p>
            <a:r>
              <a:rPr lang="en-US" sz="1600" dirty="0"/>
              <a:t>Pattern </a:t>
            </a:r>
          </a:p>
          <a:p>
            <a:r>
              <a:rPr lang="en-US" sz="1600" dirty="0"/>
              <a:t>(represents compatible class of equivalent DAGs)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600" dirty="0"/>
          </a:p>
        </p:txBody>
      </p:sp>
      <p:grpSp>
        <p:nvGrpSpPr>
          <p:cNvPr id="60" name="Gruppierung 59"/>
          <p:cNvGrpSpPr/>
          <p:nvPr/>
        </p:nvGrpSpPr>
        <p:grpSpPr>
          <a:xfrm>
            <a:off x="3635896" y="1804754"/>
            <a:ext cx="1440160" cy="1120190"/>
            <a:chOff x="3347864" y="2361649"/>
            <a:chExt cx="1440160" cy="1120190"/>
          </a:xfrm>
        </p:grpSpPr>
        <p:sp>
          <p:nvSpPr>
            <p:cNvPr id="6" name="Textfeld 5"/>
            <p:cNvSpPr txBox="1"/>
            <p:nvPr/>
          </p:nvSpPr>
          <p:spPr>
            <a:xfrm>
              <a:off x="3347864" y="2361649"/>
              <a:ext cx="1324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Algorithm </a:t>
              </a:r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3347864" y="2975461"/>
              <a:ext cx="1440160" cy="0"/>
            </a:xfrm>
            <a:prstGeom prst="straightConnector1">
              <a:avLst/>
            </a:prstGeom>
            <a:ln w="79375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347864" y="3081729"/>
              <a:ext cx="11673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Steps 1-3</a:t>
              </a:r>
            </a:p>
          </p:txBody>
        </p:sp>
      </p:grpSp>
      <p:sp>
        <p:nvSpPr>
          <p:cNvPr id="12" name="Oval 11"/>
          <p:cNvSpPr/>
          <p:nvPr/>
        </p:nvSpPr>
        <p:spPr>
          <a:xfrm>
            <a:off x="7905779" y="29156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6321603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Oval 13"/>
          <p:cNvSpPr/>
          <p:nvPr/>
        </p:nvSpPr>
        <p:spPr>
          <a:xfrm>
            <a:off x="7113691" y="33477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5" name="Gerade Verbindung mit Pfeil 14"/>
          <p:cNvCxnSpPr>
            <a:stCxn id="17" idx="6"/>
            <a:endCxn id="12" idx="1"/>
          </p:cNvCxnSpPr>
          <p:nvPr/>
        </p:nvCxnSpPr>
        <p:spPr>
          <a:xfrm>
            <a:off x="7257707" y="2699620"/>
            <a:ext cx="669163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3" idx="5"/>
            <a:endCxn id="14" idx="1"/>
          </p:cNvCxnSpPr>
          <p:nvPr/>
        </p:nvCxnSpPr>
        <p:spPr>
          <a:xfrm>
            <a:off x="6444528" y="3038580"/>
            <a:ext cx="690254" cy="330208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691" y="2627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Oval 18"/>
          <p:cNvSpPr/>
          <p:nvPr/>
        </p:nvSpPr>
        <p:spPr>
          <a:xfrm>
            <a:off x="5745539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21" name="Gerade Verbindung mit Pfeil 20"/>
          <p:cNvCxnSpPr>
            <a:stCxn id="13" idx="6"/>
            <a:endCxn id="17" idx="2"/>
          </p:cNvCxnSpPr>
          <p:nvPr/>
        </p:nvCxnSpPr>
        <p:spPr>
          <a:xfrm flipV="1">
            <a:off x="6465619" y="2699620"/>
            <a:ext cx="648072" cy="2880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4" idx="7"/>
            <a:endCxn id="12" idx="4"/>
          </p:cNvCxnSpPr>
          <p:nvPr/>
        </p:nvCxnSpPr>
        <p:spPr>
          <a:xfrm flipV="1">
            <a:off x="7236616" y="3059652"/>
            <a:ext cx="741171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5610110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</a:t>
            </a:r>
            <a:endParaRPr lang="en-US" sz="1600" baseline="-25000" dirty="0"/>
          </a:p>
        </p:txBody>
      </p:sp>
      <p:sp>
        <p:nvSpPr>
          <p:cNvPr id="25" name="Textfeld 24"/>
          <p:cNvSpPr txBox="1"/>
          <p:nvPr/>
        </p:nvSpPr>
        <p:spPr>
          <a:xfrm>
            <a:off x="6258182" y="255561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</a:t>
            </a:r>
            <a:endParaRPr lang="en-US" sz="1600" baseline="-25000" dirty="0"/>
          </a:p>
        </p:txBody>
      </p:sp>
      <p:sp>
        <p:nvSpPr>
          <p:cNvPr id="26" name="Textfeld 25"/>
          <p:cNvSpPr txBox="1"/>
          <p:nvPr/>
        </p:nvSpPr>
        <p:spPr>
          <a:xfrm>
            <a:off x="7905779" y="2555612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</a:t>
            </a:r>
            <a:endParaRPr lang="en-US" sz="1600" baseline="-25000" dirty="0"/>
          </a:p>
        </p:txBody>
      </p:sp>
      <p:cxnSp>
        <p:nvCxnSpPr>
          <p:cNvPr id="45" name="Gerade Verbindung mit Pfeil 44"/>
          <p:cNvCxnSpPr>
            <a:stCxn id="19" idx="6"/>
            <a:endCxn id="13" idx="2"/>
          </p:cNvCxnSpPr>
          <p:nvPr/>
        </p:nvCxnSpPr>
        <p:spPr>
          <a:xfrm>
            <a:off x="5889555" y="298766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7185699" y="2402304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</a:t>
            </a:r>
            <a:endParaRPr lang="en-US" sz="1600" baseline="-25000" dirty="0"/>
          </a:p>
        </p:txBody>
      </p:sp>
      <p:sp>
        <p:nvSpPr>
          <p:cNvPr id="53" name="Textfeld 52"/>
          <p:cNvSpPr txBox="1"/>
          <p:nvPr/>
        </p:nvSpPr>
        <p:spPr>
          <a:xfrm>
            <a:off x="7266294" y="3275692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</a:t>
            </a:r>
            <a:endParaRPr lang="en-US" sz="1600" baseline="-25000" dirty="0"/>
          </a:p>
        </p:txBody>
      </p:sp>
      <p:sp>
        <p:nvSpPr>
          <p:cNvPr id="58" name="Textfeld 57"/>
          <p:cNvSpPr txBox="1"/>
          <p:nvPr/>
        </p:nvSpPr>
        <p:spPr>
          <a:xfrm>
            <a:off x="2192011" y="6169967"/>
            <a:ext cx="501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F11FF"/>
                </a:solidFill>
              </a:rPr>
              <a:t>Verma, T. &amp; Pearl, J: Equivalence and synthesis of causal models. Proceedings of the 6. conference on Uncertainty in AI, 220-227, </a:t>
            </a:r>
            <a:r>
              <a:rPr lang="en-US" sz="1200" dirty="0">
                <a:solidFill>
                  <a:srgbClr val="FF0000"/>
                </a:solidFill>
              </a:rPr>
              <a:t>1990</a:t>
            </a:r>
            <a:r>
              <a:rPr lang="en-US" sz="1200" dirty="0">
                <a:solidFill>
                  <a:srgbClr val="1F11FF"/>
                </a:solidFill>
              </a:rPr>
              <a:t>. 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395536" y="3861048"/>
            <a:ext cx="8496944" cy="1200328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Definition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Pattern</a:t>
            </a:r>
            <a:r>
              <a:rPr lang="en-US" sz="2400" dirty="0"/>
              <a:t>  =   partially directed DAG</a:t>
            </a:r>
          </a:p>
          <a:p>
            <a:r>
              <a:rPr lang="en-US" sz="2400" dirty="0"/>
              <a:t>                =   DAG with directed and non-directed edges 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32674" y="5157192"/>
            <a:ext cx="7379686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Directed edge</a:t>
            </a:r>
            <a:r>
              <a:rPr lang="en-US" sz="1600" dirty="0">
                <a:solidFill>
                  <a:srgbClr val="008380"/>
                </a:solidFill>
              </a:rPr>
              <a:t> A-&gt; B </a:t>
            </a:r>
            <a:r>
              <a:rPr lang="en-US" sz="1600" dirty="0">
                <a:solidFill>
                  <a:schemeClr val="tx1"/>
                </a:solidFill>
              </a:rPr>
              <a:t>in pattern:    In any of the DAGs the edge is </a:t>
            </a:r>
            <a:r>
              <a:rPr lang="en-US" sz="1600" dirty="0">
                <a:solidFill>
                  <a:srgbClr val="008380"/>
                </a:solidFill>
              </a:rPr>
              <a:t>A-&gt;B</a:t>
            </a:r>
          </a:p>
          <a:p>
            <a:r>
              <a:rPr lang="en-US" sz="1600" dirty="0">
                <a:solidFill>
                  <a:schemeClr val="tx1"/>
                </a:solidFill>
              </a:rPr>
              <a:t>Undirected edge </a:t>
            </a:r>
            <a:r>
              <a:rPr lang="en-US" sz="1600" dirty="0">
                <a:solidFill>
                  <a:srgbClr val="008380"/>
                </a:solidFill>
              </a:rPr>
              <a:t>A-B </a:t>
            </a:r>
            <a:r>
              <a:rPr lang="en-US" sz="1600" dirty="0">
                <a:solidFill>
                  <a:schemeClr val="tx1"/>
                </a:solidFill>
              </a:rPr>
              <a:t>in pattern:  There exists (equivalent) DAGs with </a:t>
            </a:r>
            <a:r>
              <a:rPr lang="en-US" sz="1600" dirty="0">
                <a:solidFill>
                  <a:srgbClr val="008380"/>
                </a:solidFill>
              </a:rPr>
              <a:t>A-&gt;B</a:t>
            </a:r>
            <a:r>
              <a:rPr lang="en-US" sz="1600" dirty="0">
                <a:solidFill>
                  <a:schemeClr val="tx1"/>
                </a:solidFill>
              </a:rPr>
              <a:t> in one and </a:t>
            </a:r>
          </a:p>
          <a:p>
            <a:r>
              <a:rPr lang="en-US" sz="1600" dirty="0">
                <a:solidFill>
                  <a:srgbClr val="008380"/>
                </a:solidFill>
              </a:rPr>
              <a:t>                                                                 B -&gt;A </a:t>
            </a:r>
            <a:r>
              <a:rPr lang="en-US" sz="1600" dirty="0">
                <a:solidFill>
                  <a:schemeClr val="tx1"/>
                </a:solidFill>
              </a:rPr>
              <a:t>in the other</a:t>
            </a:r>
          </a:p>
        </p:txBody>
      </p:sp>
    </p:spTree>
    <p:extLst>
      <p:ext uri="{BB962C8B-B14F-4D97-AF65-F5344CB8AC3E}">
        <p14:creationId xmlns:p14="http://schemas.microsoft.com/office/powerpoint/2010/main" val="292668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IC-Algorithm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 marL="514350" indent="-514350">
              <a:spcBef>
                <a:spcPct val="0"/>
              </a:spcBef>
              <a:buAutoNum type="arabicPeriod"/>
            </a:pPr>
            <a:r>
              <a:rPr lang="en-US" dirty="0"/>
              <a:t>Find all pairs of variables that are dependent of each other (applying standard statistical methods on the database) and eliminate indirect dependencies</a:t>
            </a:r>
          </a:p>
          <a:p>
            <a:pPr marL="0" indent="0">
              <a:spcBef>
                <a:spcPct val="0"/>
              </a:spcBef>
              <a:buNone/>
            </a:pPr>
            <a:endParaRPr lang="en-US" dirty="0"/>
          </a:p>
          <a:p>
            <a:pPr marL="57150" indent="0">
              <a:spcBef>
                <a:spcPct val="0"/>
              </a:spcBef>
              <a:buNone/>
            </a:pPr>
            <a:r>
              <a:rPr lang="en-US" dirty="0"/>
              <a:t>2. + 3. Determine directions of dependencies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3889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248472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IC-Algorithm (schema)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Add (undirected) edge </a:t>
            </a:r>
            <a:r>
              <a:rPr lang="en-US" dirty="0">
                <a:solidFill>
                  <a:srgbClr val="008380"/>
                </a:solidFill>
              </a:rPr>
              <a:t>A-B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no set of RVs  </a:t>
            </a:r>
            <a:r>
              <a:rPr lang="en-US" b="1" dirty="0">
                <a:solidFill>
                  <a:srgbClr val="008380"/>
                </a:solidFill>
              </a:rPr>
              <a:t>Z </a:t>
            </a:r>
            <a:r>
              <a:rPr lang="en-US" dirty="0"/>
              <a:t> such that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 </a:t>
            </a:r>
            <a:r>
              <a:rPr lang="en-US" dirty="0">
                <a:solidFill>
                  <a:schemeClr val="tx1"/>
                </a:solidFill>
              </a:rPr>
              <a:t>Otherwise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AB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denote some set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with</a:t>
            </a:r>
            <a:r>
              <a:rPr lang="en-US" dirty="0">
                <a:solidFill>
                  <a:srgbClr val="008380"/>
                </a:solidFill>
              </a:rPr>
              <a:t> 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A−B−C</a:t>
            </a:r>
            <a:r>
              <a:rPr lang="en-US" dirty="0"/>
              <a:t> and not </a:t>
            </a:r>
            <a:r>
              <a:rPr lang="en-US" dirty="0">
                <a:solidFill>
                  <a:srgbClr val="008380"/>
                </a:solidFill>
              </a:rPr>
              <a:t>A-C, </a:t>
            </a:r>
            <a:r>
              <a:rPr lang="en-US" dirty="0"/>
              <a:t> then  </a:t>
            </a:r>
            <a:r>
              <a:rPr lang="en-US" dirty="0">
                <a:solidFill>
                  <a:srgbClr val="008380"/>
                </a:solidFill>
              </a:rPr>
              <a:t>A→B←C   </a:t>
            </a:r>
            <a:r>
              <a:rPr lang="en-US" dirty="0" err="1"/>
              <a:t>iff</a:t>
            </a:r>
            <a:r>
              <a:rPr lang="en-US" dirty="0"/>
              <a:t>    </a:t>
            </a:r>
          </a:p>
          <a:p>
            <a:pPr marL="914400" lvl="2" indent="0">
              <a:buNone/>
              <a:defRPr/>
            </a:pPr>
            <a:r>
              <a:rPr lang="en-US" sz="2400" dirty="0">
                <a:solidFill>
                  <a:srgbClr val="008380"/>
                </a:solidFill>
              </a:rPr>
              <a:t>B  ∉ Z</a:t>
            </a:r>
            <a:r>
              <a:rPr lang="en-US" sz="2400" baseline="-25000" dirty="0">
                <a:solidFill>
                  <a:srgbClr val="008380"/>
                </a:solidFill>
              </a:rPr>
              <a:t>AC</a:t>
            </a:r>
            <a:r>
              <a:rPr lang="en-US" sz="2400" dirty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Orient as many of the undirected edges as possible, under the following constraints: </a:t>
            </a:r>
          </a:p>
          <a:p>
            <a:pPr marL="1314450" lvl="2" indent="-457200">
              <a:defRPr/>
            </a:pPr>
            <a:r>
              <a:rPr lang="en-US" dirty="0"/>
              <a:t>Orientation should not create a new v-structure and</a:t>
            </a:r>
          </a:p>
          <a:p>
            <a:pPr marL="1314450" lvl="2" indent="-457200">
              <a:defRPr/>
            </a:pPr>
            <a:r>
              <a:rPr lang="en-US" dirty="0"/>
              <a:t>Orientation should not create a directed cycle.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5589240"/>
            <a:ext cx="8064896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Steps 1 and step 3 leave out details of search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Hierarchical refinement of step 1 gives PC algorithm (next slide)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 refinement of step 3 possible with 4 rules (thereafter)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332656"/>
            <a:ext cx="806489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Note: „Possible“ in step 3 means: if you can find two patterns such that in the first the edge A-B becomes A-&gt;B but in the other A&lt;-B, then do not orient. </a:t>
            </a:r>
          </a:p>
        </p:txBody>
      </p:sp>
    </p:spTree>
    <p:extLst>
      <p:ext uri="{BB962C8B-B14F-4D97-AF65-F5344CB8AC3E}">
        <p14:creationId xmlns:p14="http://schemas.microsoft.com/office/powerpoint/2010/main" val="227030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PC algorithm (Spirtes &amp; Glymour, 1991)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392488"/>
          </a:xfrm>
        </p:spPr>
        <p:txBody>
          <a:bodyPr/>
          <a:lstStyle/>
          <a:p>
            <a:pPr>
              <a:defRPr/>
            </a:pPr>
            <a:r>
              <a:rPr lang="en-US"/>
              <a:t>Remember Step 1 of IC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/>
              <a:t>Add (undirected) edge </a:t>
            </a:r>
            <a:r>
              <a:rPr lang="en-US">
                <a:solidFill>
                  <a:srgbClr val="008380"/>
                </a:solidFill>
              </a:rPr>
              <a:t>A-B</a:t>
            </a:r>
            <a:r>
              <a:rPr lang="en-US"/>
              <a:t> iff there is no set of RVs  </a:t>
            </a:r>
            <a:r>
              <a:rPr lang="en-US" b="1">
                <a:solidFill>
                  <a:srgbClr val="008380"/>
                </a:solidFill>
              </a:rPr>
              <a:t>Z </a:t>
            </a:r>
            <a:r>
              <a:rPr lang="en-US"/>
              <a:t> such that </a:t>
            </a:r>
            <a:r>
              <a:rPr lang="en-US">
                <a:solidFill>
                  <a:srgbClr val="008380"/>
                </a:solidFill>
              </a:rPr>
              <a:t>(A⫫B|</a:t>
            </a:r>
            <a:r>
              <a:rPr lang="en-US" b="1">
                <a:solidFill>
                  <a:srgbClr val="008380"/>
                </a:solidFill>
              </a:rPr>
              <a:t>Z</a:t>
            </a:r>
            <a:r>
              <a:rPr lang="en-US">
                <a:solidFill>
                  <a:srgbClr val="008380"/>
                </a:solidFill>
              </a:rPr>
              <a:t>)</a:t>
            </a:r>
            <a:r>
              <a:rPr lang="en-US" baseline="-25000">
                <a:solidFill>
                  <a:srgbClr val="008380"/>
                </a:solidFill>
              </a:rPr>
              <a:t>P. </a:t>
            </a:r>
            <a:r>
              <a:rPr lang="en-US"/>
              <a:t>Otherwise let </a:t>
            </a:r>
            <a:r>
              <a:rPr lang="en-US">
                <a:solidFill>
                  <a:srgbClr val="008380"/>
                </a:solidFill>
              </a:rPr>
              <a:t>Z</a:t>
            </a:r>
            <a:r>
              <a:rPr lang="en-US" baseline="-25000">
                <a:solidFill>
                  <a:srgbClr val="008380"/>
                </a:solidFill>
              </a:rPr>
              <a:t>AB</a:t>
            </a:r>
            <a:r>
              <a:rPr lang="en-US">
                <a:solidFill>
                  <a:srgbClr val="00838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denote some set </a:t>
            </a:r>
            <a:r>
              <a:rPr lang="en-US" b="1">
                <a:solidFill>
                  <a:srgbClr val="008380"/>
                </a:solidFill>
              </a:rPr>
              <a:t>Z</a:t>
            </a:r>
            <a:r>
              <a:rPr lang="en-US">
                <a:solidFill>
                  <a:srgbClr val="00838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with</a:t>
            </a:r>
            <a:r>
              <a:rPr lang="en-US">
                <a:solidFill>
                  <a:srgbClr val="008380"/>
                </a:solidFill>
              </a:rPr>
              <a:t> (A⫫B|</a:t>
            </a:r>
            <a:r>
              <a:rPr lang="en-US" b="1">
                <a:solidFill>
                  <a:srgbClr val="008380"/>
                </a:solidFill>
              </a:rPr>
              <a:t>Z</a:t>
            </a:r>
            <a:r>
              <a:rPr lang="en-US">
                <a:solidFill>
                  <a:srgbClr val="008380"/>
                </a:solidFill>
              </a:rPr>
              <a:t>)</a:t>
            </a:r>
            <a:r>
              <a:rPr lang="en-US" baseline="-25000">
                <a:solidFill>
                  <a:srgbClr val="008380"/>
                </a:solidFill>
              </a:rPr>
              <a:t>P.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Have to search all possible sets </a:t>
            </a:r>
            <a:r>
              <a:rPr lang="en-US" b="1">
                <a:solidFill>
                  <a:srgbClr val="008380"/>
                </a:solidFill>
              </a:rPr>
              <a:t>Z</a:t>
            </a:r>
            <a:r>
              <a:rPr lang="en-US"/>
              <a:t> of RVs for given nodes </a:t>
            </a:r>
            <a:r>
              <a:rPr lang="en-US">
                <a:solidFill>
                  <a:srgbClr val="008380"/>
                </a:solidFill>
              </a:rPr>
              <a:t>A,B</a:t>
            </a:r>
          </a:p>
          <a:p>
            <a:pPr lvl="1">
              <a:defRPr/>
            </a:pPr>
            <a:r>
              <a:rPr lang="en-US"/>
              <a:t>Done systematically by sets of cardinality 0,1,2,3…</a:t>
            </a:r>
          </a:p>
          <a:p>
            <a:pPr lvl="1">
              <a:defRPr/>
            </a:pPr>
            <a:r>
              <a:rPr lang="en-US"/>
              <a:t>Remove edges from graph as soon as independence found</a:t>
            </a:r>
          </a:p>
          <a:p>
            <a:pPr lvl="1">
              <a:defRPr/>
            </a:pPr>
            <a:r>
              <a:rPr lang="en-US"/>
              <a:t>Polynomial time for graphs of finite degree (because can restricted search for </a:t>
            </a:r>
            <a:r>
              <a:rPr lang="en-US" b="1">
                <a:solidFill>
                  <a:srgbClr val="008380"/>
                </a:solidFill>
              </a:rPr>
              <a:t>Z</a:t>
            </a:r>
            <a:r>
              <a:rPr lang="en-US"/>
              <a:t> to nodes adjacent to </a:t>
            </a:r>
            <a:r>
              <a:rPr lang="en-US">
                <a:solidFill>
                  <a:srgbClr val="008380"/>
                </a:solidFill>
              </a:rPr>
              <a:t>A,B</a:t>
            </a:r>
            <a:r>
              <a:rPr lang="en-US"/>
              <a:t>) </a:t>
            </a:r>
          </a:p>
          <a:p>
            <a:pPr lvl="1"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 marL="457200" lvl="1" indent="0">
              <a:buNone/>
              <a:defRPr/>
            </a:pP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Textfeld 4"/>
          <p:cNvSpPr txBox="1"/>
          <p:nvPr/>
        </p:nvSpPr>
        <p:spPr>
          <a:xfrm>
            <a:off x="2411760" y="6169967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00FF"/>
                </a:solidFill>
              </a:rPr>
              <a:t>P.Spirtes</a:t>
            </a:r>
            <a:r>
              <a:rPr lang="en-US" sz="1200" dirty="0">
                <a:solidFill>
                  <a:srgbClr val="0000FF"/>
                </a:solidFill>
              </a:rPr>
              <a:t>, C. </a:t>
            </a:r>
            <a:r>
              <a:rPr lang="en-US" sz="1200" dirty="0" err="1">
                <a:solidFill>
                  <a:srgbClr val="0000FF"/>
                </a:solidFill>
              </a:rPr>
              <a:t>Glymour</a:t>
            </a:r>
            <a:r>
              <a:rPr lang="en-US" sz="1200" dirty="0">
                <a:solidFill>
                  <a:srgbClr val="0000FF"/>
                </a:solidFill>
              </a:rPr>
              <a:t>:  An algorithm for fast recovery of sparse </a:t>
            </a:r>
          </a:p>
          <a:p>
            <a:r>
              <a:rPr lang="en-US" sz="1200" dirty="0">
                <a:solidFill>
                  <a:srgbClr val="0000FF"/>
                </a:solidFill>
              </a:rPr>
              <a:t>causal graphs. Social Science Computer Review 9: 62-72, </a:t>
            </a:r>
            <a:r>
              <a:rPr lang="en-US" sz="1200" b="1" dirty="0">
                <a:solidFill>
                  <a:srgbClr val="FF0000"/>
                </a:solidFill>
              </a:rPr>
              <a:t>1991</a:t>
            </a:r>
            <a:r>
              <a:rPr lang="en-US" sz="1200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8870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19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IC-Algorithm (with rule-specified last step)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as before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as before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Orient undirected edges as follows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B — C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B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→C </a:t>
            </a:r>
            <a:r>
              <a:rPr lang="en-US" dirty="0">
                <a:cs typeface="Times New Roman" charset="0"/>
              </a:rPr>
              <a:t>if there is an arrow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 A→B </a:t>
            </a:r>
            <a:r>
              <a:rPr lang="en-US" dirty="0" err="1">
                <a:cs typeface="Times New Roman" charset="0"/>
              </a:rPr>
              <a:t>s.t.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are not adjacent;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 </a:t>
            </a:r>
            <a:r>
              <a:rPr lang="en-US" dirty="0">
                <a:cs typeface="Times New Roman" charset="0"/>
              </a:rPr>
              <a:t>if there is a chain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A→C→B</a:t>
            </a:r>
            <a:r>
              <a:rPr lang="en-US" dirty="0">
                <a:cs typeface="Times New Roman" charset="0"/>
              </a:rPr>
              <a:t>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>
                <a:cs typeface="Times New Roman" charset="0"/>
              </a:rPr>
              <a:t>if there are two chains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C→B</a:t>
            </a:r>
            <a:r>
              <a:rPr lang="en-US" dirty="0">
                <a:cs typeface="Times New Roman" charset="0"/>
              </a:rPr>
              <a:t> and     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D→B </a:t>
            </a:r>
            <a:r>
              <a:rPr lang="en-US" dirty="0">
                <a:cs typeface="Times New Roman" charset="0"/>
              </a:rPr>
              <a:t>such that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D</a:t>
            </a:r>
            <a:r>
              <a:rPr lang="en-US" dirty="0">
                <a:cs typeface="Times New Roman" charset="0"/>
              </a:rPr>
              <a:t> are nonadjacent;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>
                <a:cs typeface="Times New Roman" charset="0"/>
              </a:rPr>
              <a:t>if there are two chains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C→D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C→D→B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s.t.</a:t>
            </a:r>
            <a:r>
              <a:rPr lang="en-US" dirty="0">
                <a:cs typeface="Times New Roman" charset="0"/>
              </a:rPr>
              <a:t> 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B</a:t>
            </a:r>
            <a:r>
              <a:rPr lang="en-US" dirty="0">
                <a:cs typeface="Times New Roman" charset="0"/>
              </a:rPr>
              <a:t> are nonadjacent;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1880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 algorithm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8352928" cy="196977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/>
              <a:t>The 4 rules specified in step 3 of the IC algorithm are necessary (Verma &amp; Pearl, 1992) and sufficient (Meek, 95) for getting a maximally oriented DAG compatible with the input-independencies.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339752" y="5385220"/>
            <a:ext cx="4752527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F11FF"/>
                </a:solidFill>
              </a:rPr>
              <a:t>T. Verma and J. Pearl. An algorithm for deciding if a set of observed independencies has a causal explanation.  In D. Dubois and M. P. Wellman, editors, UAI ’92: Proceedings of the Eighth Annual Conference on Uncertainty in Artificial Intelligence, 1992, pages 323–330. Morgan Kaufmann, </a:t>
            </a:r>
            <a:r>
              <a:rPr lang="en-US" sz="1100" b="1" dirty="0">
                <a:solidFill>
                  <a:srgbClr val="FF0000"/>
                </a:solidFill>
              </a:rPr>
              <a:t>1992</a:t>
            </a:r>
            <a:r>
              <a:rPr lang="en-US" sz="1100" dirty="0">
                <a:solidFill>
                  <a:srgbClr val="1F11FF"/>
                </a:solidFill>
              </a:rPr>
              <a:t>.</a:t>
            </a:r>
          </a:p>
          <a:p>
            <a:endParaRPr lang="en-US" sz="1100" baseline="30000" dirty="0">
              <a:solidFill>
                <a:srgbClr val="1F11FF"/>
              </a:solidFill>
            </a:endParaRPr>
          </a:p>
          <a:p>
            <a:r>
              <a:rPr lang="en-US" sz="1100" dirty="0">
                <a:solidFill>
                  <a:srgbClr val="1F11FF"/>
                </a:solidFill>
              </a:rPr>
              <a:t>Christopher Meek: Causal inference and causal explanation </a:t>
            </a:r>
          </a:p>
          <a:p>
            <a:r>
              <a:rPr lang="en-US" sz="1100" dirty="0">
                <a:solidFill>
                  <a:srgbClr val="1F11FF"/>
                </a:solidFill>
              </a:rPr>
              <a:t>with background knowledge. UAI 1995: 403-410, </a:t>
            </a:r>
            <a:r>
              <a:rPr lang="en-US" sz="1100" b="1" dirty="0">
                <a:solidFill>
                  <a:srgbClr val="FF0000"/>
                </a:solidFill>
              </a:rPr>
              <a:t>1995</a:t>
            </a:r>
            <a:r>
              <a:rPr lang="en-US" sz="1100" dirty="0">
                <a:solidFill>
                  <a:srgbClr val="1F11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85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A remarkable correlation? A simple causality!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6" name="Bild 5" descr="warum-landen-asteroid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25503"/>
            <a:ext cx="3168352" cy="486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484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Stable Distribution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7165" y="1268760"/>
            <a:ext cx="8229600" cy="4968552"/>
          </a:xfrm>
        </p:spPr>
        <p:txBody>
          <a:bodyPr/>
          <a:lstStyle/>
          <a:p>
            <a:pPr>
              <a:defRPr/>
            </a:pPr>
            <a:r>
              <a:rPr lang="en-US" dirty="0"/>
              <a:t>The IC algorithm accepts </a:t>
            </a:r>
            <a:r>
              <a:rPr lang="en-US" dirty="0">
                <a:solidFill>
                  <a:srgbClr val="0000FF"/>
                </a:solidFill>
              </a:rPr>
              <a:t>stable distributions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>
                <a:solidFill>
                  <a:srgbClr val="0000FF"/>
                </a:solidFill>
              </a:rPr>
              <a:t> (over set of variables) </a:t>
            </a:r>
            <a:r>
              <a:rPr lang="en-US" dirty="0"/>
              <a:t>as input, i.e., distribution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there is DAG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giving exactly the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-independencies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Extension IC*  works also for </a:t>
            </a:r>
            <a:r>
              <a:rPr lang="en-US" dirty="0">
                <a:solidFill>
                  <a:srgbClr val="FF0000"/>
                </a:solidFill>
              </a:rPr>
              <a:t>sampled </a:t>
            </a:r>
            <a:r>
              <a:rPr lang="en-US" dirty="0"/>
              <a:t>distributions generated by so-called </a:t>
            </a:r>
            <a:r>
              <a:rPr lang="en-US" dirty="0">
                <a:solidFill>
                  <a:srgbClr val="0000FF"/>
                </a:solidFill>
              </a:rPr>
              <a:t>latent structures</a:t>
            </a:r>
          </a:p>
          <a:p>
            <a:pPr lvl="1">
              <a:defRPr/>
            </a:pPr>
            <a:r>
              <a:rPr lang="en-US" dirty="0"/>
              <a:t>A latent structure (LS) additionally specifies a (subset) of </a:t>
            </a:r>
            <a:r>
              <a:rPr lang="en-US" dirty="0">
                <a:solidFill>
                  <a:srgbClr val="0000FF"/>
                </a:solidFill>
              </a:rPr>
              <a:t>observation variables </a:t>
            </a:r>
            <a:r>
              <a:rPr lang="en-US" dirty="0"/>
              <a:t>for a causal structure</a:t>
            </a:r>
          </a:p>
          <a:p>
            <a:pPr lvl="1">
              <a:defRPr/>
            </a:pPr>
            <a:r>
              <a:rPr lang="en-US" dirty="0"/>
              <a:t>A LS not determined by independencies</a:t>
            </a:r>
          </a:p>
          <a:p>
            <a:pPr lvl="1">
              <a:defRPr/>
            </a:pPr>
            <a:r>
              <a:rPr lang="en-US" dirty="0"/>
              <a:t>For IC*  please refer to, e.g.,  </a:t>
            </a:r>
            <a:br>
              <a:rPr lang="en-US" b="1" dirty="0"/>
            </a:br>
            <a:r>
              <a:rPr lang="en-US" dirty="0">
                <a:solidFill>
                  <a:srgbClr val="3366FF"/>
                </a:solidFill>
              </a:rPr>
              <a:t>J. Pearl: Causality, CUP, 2001, reprint, p. 52-54.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719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Criticism and further developments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3140968"/>
            <a:ext cx="8229600" cy="2376264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Problem of ignorance ubiquitous in science practice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IC faces the </a:t>
            </a:r>
            <a:r>
              <a:rPr lang="en-US" dirty="0"/>
              <a:t>problem of ignorance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Leuridan</a:t>
            </a:r>
            <a:r>
              <a:rPr lang="en-US" dirty="0">
                <a:solidFill>
                  <a:srgbClr val="000000"/>
                </a:solidFill>
              </a:rPr>
              <a:t> 2009)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Leuridan</a:t>
            </a:r>
            <a:r>
              <a:rPr lang="en-US" dirty="0">
                <a:solidFill>
                  <a:srgbClr val="000000"/>
                </a:solidFill>
              </a:rPr>
              <a:t> 2009) approaches this with adaptive logic</a:t>
            </a:r>
          </a:p>
          <a:p>
            <a:pPr lvl="1">
              <a:defRPr/>
            </a:pPr>
            <a:r>
              <a:rPr lang="en-US" dirty="0"/>
              <a:t>An adaptive logic supposes that all formulas behave normally unless and until proven otherwise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699792" y="5997486"/>
            <a:ext cx="36724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1F11FF"/>
                </a:solidFill>
              </a:rPr>
              <a:t>B. Leuridan. Causal discovery and the problem of ignorance: an adaptive logic approach. Journal of Applied Logic, 7(2):188–205, </a:t>
            </a:r>
            <a:r>
              <a:rPr lang="en-US" sz="1100" b="1">
                <a:solidFill>
                  <a:srgbClr val="FF0000"/>
                </a:solidFill>
              </a:rPr>
              <a:t>2009</a:t>
            </a:r>
            <a:r>
              <a:rPr lang="en-US" sz="1100">
                <a:solidFill>
                  <a:srgbClr val="1F11FF"/>
                </a:solidFill>
              </a:rPr>
              <a:t>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3528" y="1196752"/>
            <a:ext cx="8568951" cy="175432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0000FF"/>
                </a:solidFill>
              </a:rPr>
              <a:t>Definition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0000"/>
                </a:solidFill>
              </a:rPr>
              <a:t>The </a:t>
            </a:r>
            <a:r>
              <a:rPr lang="en-US" sz="2600" dirty="0">
                <a:solidFill>
                  <a:srgbClr val="0000FF"/>
                </a:solidFill>
              </a:rPr>
              <a:t>problem of ignorance </a:t>
            </a:r>
            <a:r>
              <a:rPr lang="en-US" sz="2600" dirty="0">
                <a:solidFill>
                  <a:srgbClr val="000000"/>
                </a:solidFill>
              </a:rPr>
              <a:t>denotes the fact that there are RVs </a:t>
            </a:r>
            <a:r>
              <a:rPr lang="en-US" sz="2600" dirty="0">
                <a:solidFill>
                  <a:srgbClr val="008380"/>
                </a:solidFill>
              </a:rPr>
              <a:t>A, B</a:t>
            </a:r>
            <a:r>
              <a:rPr lang="en-US" sz="2600" dirty="0">
                <a:solidFill>
                  <a:srgbClr val="000000"/>
                </a:solidFill>
              </a:rPr>
              <a:t> and sets of RVs </a:t>
            </a:r>
            <a:r>
              <a:rPr lang="en-US" sz="2600" b="1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rgbClr val="000000"/>
                </a:solidFill>
              </a:rPr>
              <a:t>  such that it is not known whether </a:t>
            </a:r>
            <a:r>
              <a:rPr lang="en-US" sz="2800" dirty="0">
                <a:solidFill>
                  <a:srgbClr val="008380"/>
                </a:solidFill>
              </a:rPr>
              <a:t>(A⫫B|</a:t>
            </a:r>
            <a:r>
              <a:rPr lang="en-US" sz="2800" b="1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  <a:r>
              <a:rPr lang="en-US" sz="2800" baseline="-25000" dirty="0">
                <a:solidFill>
                  <a:srgbClr val="008380"/>
                </a:solidFill>
              </a:rPr>
              <a:t>P</a:t>
            </a:r>
            <a:r>
              <a:rPr lang="en-US" sz="2600" dirty="0">
                <a:solidFill>
                  <a:srgbClr val="000000"/>
                </a:solidFill>
              </a:rPr>
              <a:t> or not  </a:t>
            </a:r>
            <a:r>
              <a:rPr lang="en-US" sz="2800" dirty="0">
                <a:solidFill>
                  <a:srgbClr val="008380"/>
                </a:solidFill>
              </a:rPr>
              <a:t>(A⫫B|</a:t>
            </a:r>
            <a:r>
              <a:rPr lang="en-US" sz="2800" b="1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  <a:r>
              <a:rPr lang="en-US" sz="2800" baseline="-25000" dirty="0">
                <a:solidFill>
                  <a:srgbClr val="008380"/>
                </a:solidFill>
              </a:rPr>
              <a:t>P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79016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Simpson’s Paradox </a:t>
            </a:r>
            <a:r>
              <a:rPr lang="en-US" dirty="0">
                <a:solidFill>
                  <a:srgbClr val="FF6600"/>
                </a:solidFill>
              </a:rPr>
              <a:t>(Example)</a:t>
            </a:r>
            <a:r>
              <a:rPr lang="en-US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7688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given access to a drug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277688" y="4293096"/>
            <a:ext cx="8604448" cy="18196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Paradox: </a:t>
            </a:r>
          </a:p>
          <a:p>
            <a:pPr lvl="1">
              <a:defRPr/>
            </a:pPr>
            <a:r>
              <a:rPr lang="en-US" dirty="0"/>
              <a:t>For men, taking the drug has benefit</a:t>
            </a:r>
          </a:p>
          <a:p>
            <a:pPr lvl="1">
              <a:defRPr/>
            </a:pPr>
            <a:r>
              <a:rPr lang="en-US" dirty="0"/>
              <a:t>For women, taking the drug has benefit, too.</a:t>
            </a:r>
          </a:p>
          <a:p>
            <a:pPr lvl="1">
              <a:defRPr/>
            </a:pPr>
            <a:r>
              <a:rPr lang="en-US" dirty="0"/>
              <a:t>But: for all persons taking the drug seems to have no benefit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681408"/>
              </p:ext>
            </p:extLst>
          </p:nvPr>
        </p:nvGraphicFramePr>
        <p:xfrm>
          <a:off x="755576" y="2204864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Recovery</a:t>
                      </a:r>
                      <a:r>
                        <a:rPr lang="en-US" baseline="0" noProof="0"/>
                        <a:t> rate </a:t>
                      </a:r>
                    </a:p>
                    <a:p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/>
                        <a:t>d</a:t>
                      </a:r>
                      <a:r>
                        <a:rPr lang="en-US" noProof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 Recovery</a:t>
                      </a:r>
                      <a:r>
                        <a:rPr lang="en-US" baseline="0" noProof="0"/>
                        <a:t> rate</a:t>
                      </a:r>
                    </a:p>
                    <a:p>
                      <a:r>
                        <a:rPr lang="en-US" baseline="0" noProof="0"/>
                        <a:t> </a:t>
                      </a:r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en-US" noProof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noProof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234/270</a:t>
                      </a:r>
                      <a:r>
                        <a:rPr lang="en-US" baseline="0" noProof="0"/>
                        <a:t> (87%)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55/80</a:t>
                      </a:r>
                      <a:r>
                        <a:rPr lang="en-US" baseline="0" noProof="0"/>
                        <a:t> (69%)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6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>
              <a:defRPr/>
            </a:pPr>
            <a:r>
              <a:rPr lang="en-US" dirty="0"/>
              <a:t>We need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</a:t>
            </a:r>
            <a:r>
              <a:rPr lang="en-US" dirty="0">
                <a:solidFill>
                  <a:srgbClr val="FF6600"/>
                </a:solidFill>
              </a:rPr>
              <a:t>drug example</a:t>
            </a:r>
          </a:p>
          <a:p>
            <a:pPr lvl="1">
              <a:defRPr/>
            </a:pPr>
            <a:r>
              <a:rPr lang="en-US" dirty="0"/>
              <a:t>Why has taking the drug less benefit for women? </a:t>
            </a:r>
          </a:p>
          <a:p>
            <a:pPr marL="457200" lvl="1" indent="0"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FFC000"/>
                </a:solidFill>
              </a:rPr>
              <a:t>Answer: </a:t>
            </a:r>
            <a:r>
              <a:rPr lang="en-US" dirty="0"/>
              <a:t>Estrogen has negative effect on recovery</a:t>
            </a:r>
          </a:p>
          <a:p>
            <a:pPr lvl="1">
              <a:defRPr/>
            </a:pPr>
            <a:r>
              <a:rPr lang="en-US" dirty="0">
                <a:solidFill>
                  <a:srgbClr val="FFC000"/>
                </a:solidFill>
              </a:rPr>
              <a:t>Data: </a:t>
            </a:r>
            <a:r>
              <a:rPr lang="en-US" dirty="0"/>
              <a:t>Women more likely to take drug than men</a:t>
            </a:r>
          </a:p>
          <a:p>
            <a:pPr lvl="1">
              <a:defRPr/>
            </a:pPr>
            <a:r>
              <a:rPr lang="en-US" dirty="0">
                <a:solidFill>
                  <a:srgbClr val="FFC000"/>
                </a:solidFill>
              </a:rPr>
              <a:t>So: </a:t>
            </a:r>
            <a:r>
              <a:rPr lang="en-US" dirty="0"/>
              <a:t>Choosing randomly any person will rather give a woman – and for these, recovery is less beneficial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this case: Need to consider segregated data </a:t>
            </a:r>
          </a:p>
          <a:p>
            <a:pPr marL="457200" lvl="1" indent="0">
              <a:buNone/>
              <a:defRPr/>
            </a:pPr>
            <a:r>
              <a:rPr lang="en-US" dirty="0"/>
              <a:t>                    (not aggregated data)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60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Formally (Look Ahead)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/>
              <a:t>We need to </a:t>
            </a:r>
            <a:r>
              <a:rPr lang="en-US">
                <a:solidFill>
                  <a:srgbClr val="FF0000"/>
                </a:solidFill>
              </a:rPr>
              <a:t>understand the causal mechanisms </a:t>
            </a:r>
            <a:r>
              <a:rPr lang="en-US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3263880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326388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43744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72623" y="43743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04471" y="31409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feld 18"/>
          <p:cNvSpPr txBox="1"/>
          <p:nvPr/>
        </p:nvSpPr>
        <p:spPr>
          <a:xfrm>
            <a:off x="3772423" y="2708920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60255" y="450912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Drug usage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284591" y="458112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Recovery</a:t>
            </a:r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449730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683568" y="5301208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600"/>
              <a:t>Drug usage and recovery have common cause</a:t>
            </a:r>
          </a:p>
          <a:p>
            <a:pPr marL="285750" indent="-285750">
              <a:buFont typeface="Arial"/>
              <a:buChar char="•"/>
            </a:pPr>
            <a:r>
              <a:rPr lang="en-US" sz="2600"/>
              <a:t>Gender is a confounder</a:t>
            </a:r>
          </a:p>
        </p:txBody>
      </p:sp>
    </p:spTree>
    <p:extLst>
      <p:ext uri="{BB962C8B-B14F-4D97-AF65-F5344CB8AC3E}">
        <p14:creationId xmlns:p14="http://schemas.microsoft.com/office/powerpoint/2010/main" val="145141381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5073</Words>
  <Application>Microsoft Macintosh PowerPoint</Application>
  <PresentationFormat>On-screen Show (4:3)</PresentationFormat>
  <Paragraphs>827</Paragraphs>
  <Slides>61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Arial</vt:lpstr>
      <vt:lpstr>Calibri</vt:lpstr>
      <vt:lpstr>Myriad Pro</vt:lpstr>
      <vt:lpstr>Times New Roman</vt:lpstr>
      <vt:lpstr>7_Standarddesign</vt:lpstr>
      <vt:lpstr>Non-Standard Databases and Data Mining</vt:lpstr>
      <vt:lpstr>Structural Causal Models    </vt:lpstr>
      <vt:lpstr>Literature</vt:lpstr>
      <vt:lpstr>Color Conventions for part on SCMs  </vt:lpstr>
      <vt:lpstr>Motivation</vt:lpstr>
      <vt:lpstr>A remarkable correlation? A simple causality!</vt:lpstr>
      <vt:lpstr>Simpson’s Paradox (Example) </vt:lpstr>
      <vt:lpstr>Resolving the Paradox (Informally)</vt:lpstr>
      <vt:lpstr>Resolving the Paradox Formally (Look Ahead)</vt:lpstr>
      <vt:lpstr>Simpson Paradox (Again)</vt:lpstr>
      <vt:lpstr>Resolving the Paradox (Informally)</vt:lpstr>
      <vt:lpstr>Resolving the Paradox Formally (Look Ahead)</vt:lpstr>
      <vt:lpstr>Ingredients of a Statistical Theory of Causality</vt:lpstr>
      <vt:lpstr>PowerPoint Presentation</vt:lpstr>
      <vt:lpstr>Structural Causal Model: Definition</vt:lpstr>
      <vt:lpstr>Causality in SCMs</vt:lpstr>
      <vt:lpstr>Graphical Causal Model </vt:lpstr>
      <vt:lpstr>Graphical Models</vt:lpstr>
      <vt:lpstr>SCMs and Probabilities</vt:lpstr>
      <vt:lpstr>SCMs and Probabilities</vt:lpstr>
      <vt:lpstr>Bayesian Networks vs. SCMs</vt:lpstr>
      <vt:lpstr>Reminder: Conditional Independence</vt:lpstr>
      <vt:lpstr>Independence in SCM graphs</vt:lpstr>
      <vt:lpstr>Independence in SCM graphs</vt:lpstr>
      <vt:lpstr>Chains</vt:lpstr>
      <vt:lpstr>Chains</vt:lpstr>
      <vt:lpstr>Chains</vt:lpstr>
      <vt:lpstr>(In)Dependences in Chains</vt:lpstr>
      <vt:lpstr>Dependence not Transitive</vt:lpstr>
      <vt:lpstr>Independence Rule in Chains</vt:lpstr>
      <vt:lpstr>Forks</vt:lpstr>
      <vt:lpstr>Forks</vt:lpstr>
      <vt:lpstr>(In)Dependences in Forks</vt:lpstr>
      <vt:lpstr>Independence Rule in Forks</vt:lpstr>
      <vt:lpstr>Colliders</vt:lpstr>
      <vt:lpstr>(In)dependence in Colliders</vt:lpstr>
      <vt:lpstr>(In)dependence in Colliders (Extended)</vt:lpstr>
      <vt:lpstr>Independence Rule in Colliders</vt:lpstr>
      <vt:lpstr>D-separation</vt:lpstr>
      <vt:lpstr>Blocking Conditions</vt:lpstr>
      <vt:lpstr>Example 1 (d-separation)</vt:lpstr>
      <vt:lpstr>Example 1 (d-separation)</vt:lpstr>
      <vt:lpstr>Example 1 (d-separation)</vt:lpstr>
      <vt:lpstr>Example 2 (d-separation)</vt:lpstr>
      <vt:lpstr>Example 2 (d-separation)</vt:lpstr>
      <vt:lpstr>Example 2 (d-separation)</vt:lpstr>
      <vt:lpstr>Example 2 (d-separation)</vt:lpstr>
      <vt:lpstr>Using D-separation</vt:lpstr>
      <vt:lpstr>Using D-separation</vt:lpstr>
      <vt:lpstr>Equivalent Graphs</vt:lpstr>
      <vt:lpstr>Equivalent Graphs</vt:lpstr>
      <vt:lpstr>Equivalent Graphs</vt:lpstr>
      <vt:lpstr>Equivalent Graphs</vt:lpstr>
      <vt:lpstr>IC-Algorithm (Verma &amp; Pearl, 1990)</vt:lpstr>
      <vt:lpstr>IC-Algorithm (Informally)</vt:lpstr>
      <vt:lpstr>PowerPoint Presentation</vt:lpstr>
      <vt:lpstr>PC algorithm (Spirtes &amp; Glymour, 1991) </vt:lpstr>
      <vt:lpstr>PowerPoint Presentation</vt:lpstr>
      <vt:lpstr>IC algorithm </vt:lpstr>
      <vt:lpstr>Stable Distribution</vt:lpstr>
      <vt:lpstr>Criticism and further developments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1570</cp:revision>
  <cp:lastPrinted>2018-11-08T11:29:09Z</cp:lastPrinted>
  <dcterms:created xsi:type="dcterms:W3CDTF">2010-04-27T12:26:40Z</dcterms:created>
  <dcterms:modified xsi:type="dcterms:W3CDTF">2021-01-30T15:46:23Z</dcterms:modified>
</cp:coreProperties>
</file>