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54"/>
  </p:notesMasterIdLst>
  <p:handoutMasterIdLst>
    <p:handoutMasterId r:id="rId55"/>
  </p:handoutMasterIdLst>
  <p:sldIdLst>
    <p:sldId id="273" r:id="rId2"/>
    <p:sldId id="389" r:id="rId3"/>
    <p:sldId id="274" r:id="rId4"/>
    <p:sldId id="283" r:id="rId5"/>
    <p:sldId id="327" r:id="rId6"/>
    <p:sldId id="326" r:id="rId7"/>
    <p:sldId id="330" r:id="rId8"/>
    <p:sldId id="331" r:id="rId9"/>
    <p:sldId id="333" r:id="rId10"/>
    <p:sldId id="336" r:id="rId11"/>
    <p:sldId id="397" r:id="rId12"/>
    <p:sldId id="335" r:id="rId13"/>
    <p:sldId id="406" r:id="rId14"/>
    <p:sldId id="337" r:id="rId15"/>
    <p:sldId id="338" r:id="rId16"/>
    <p:sldId id="276" r:id="rId17"/>
    <p:sldId id="340" r:id="rId18"/>
    <p:sldId id="341" r:id="rId19"/>
    <p:sldId id="295" r:id="rId20"/>
    <p:sldId id="343" r:id="rId21"/>
    <p:sldId id="344" r:id="rId22"/>
    <p:sldId id="346" r:id="rId23"/>
    <p:sldId id="390" r:id="rId24"/>
    <p:sldId id="349" r:id="rId25"/>
    <p:sldId id="350" r:id="rId26"/>
    <p:sldId id="353" r:id="rId27"/>
    <p:sldId id="395" r:id="rId28"/>
    <p:sldId id="354" r:id="rId29"/>
    <p:sldId id="361" r:id="rId30"/>
    <p:sldId id="355" r:id="rId31"/>
    <p:sldId id="356" r:id="rId32"/>
    <p:sldId id="391" r:id="rId33"/>
    <p:sldId id="392" r:id="rId34"/>
    <p:sldId id="359" r:id="rId35"/>
    <p:sldId id="360" r:id="rId36"/>
    <p:sldId id="362" r:id="rId37"/>
    <p:sldId id="393" r:id="rId38"/>
    <p:sldId id="366" r:id="rId39"/>
    <p:sldId id="365" r:id="rId40"/>
    <p:sldId id="367" r:id="rId41"/>
    <p:sldId id="398" r:id="rId42"/>
    <p:sldId id="399" r:id="rId43"/>
    <p:sldId id="368" r:id="rId44"/>
    <p:sldId id="329" r:id="rId45"/>
    <p:sldId id="369" r:id="rId46"/>
    <p:sldId id="370" r:id="rId47"/>
    <p:sldId id="401" r:id="rId48"/>
    <p:sldId id="400" r:id="rId49"/>
    <p:sldId id="402" r:id="rId50"/>
    <p:sldId id="403" r:id="rId51"/>
    <p:sldId id="404" r:id="rId52"/>
    <p:sldId id="405" r:id="rId53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8380"/>
    <a:srgbClr val="FFFF99"/>
    <a:srgbClr val="FF8000"/>
    <a:srgbClr val="00FFFF"/>
    <a:srgbClr val="6D7CFF"/>
    <a:srgbClr val="807CFF"/>
    <a:srgbClr val="00394A"/>
    <a:srgbClr val="003241"/>
    <a:srgbClr val="DAD9D3"/>
    <a:srgbClr val="B2B1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ittlere Formatvorlage 1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Helle Formatvorlage 3 - Akz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922" autoAdjust="0"/>
    <p:restoredTop sz="96327" autoAdjust="0"/>
  </p:normalViewPr>
  <p:slideViewPr>
    <p:cSldViewPr>
      <p:cViewPr varScale="1">
        <p:scale>
          <a:sx n="102" d="100"/>
          <a:sy n="102" d="100"/>
        </p:scale>
        <p:origin x="200" y="6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A6ECAE5-6A67-9648-BFD4-50D589EC5C71}" type="datetimeFigureOut">
              <a:rPr lang="de-DE"/>
              <a:pPr>
                <a:defRPr/>
              </a:pPr>
              <a:t>02.02.21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98B09E7-CB36-8743-B365-30F25214A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67AB418-317D-AC4E-A41A-2B33F9292AC9}" type="datetimeFigureOut">
              <a:rPr lang="de-DE"/>
              <a:pPr>
                <a:defRPr/>
              </a:pPr>
              <a:t>02.02.21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09C88DA-55BC-924E-8761-82F5902E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393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8165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4998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474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0901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81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8165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8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82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82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82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82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3650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9C88DA-55BC-924E-8761-82F5902E2CE5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917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34403-92B1-A544-A7FD-95466AC317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3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7E2-95DD-1F4B-A688-E8FB02007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8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7B1C38A0-67D8-0242-BF64-2E51696E2079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Textmasterformate durch Klicken bearbeiten</a:t>
            </a:r>
          </a:p>
          <a:p>
            <a:pPr lvl="1"/>
            <a:r>
              <a:rPr lang="en-US" noProof="0"/>
              <a:t>Zweite Ebene</a:t>
            </a:r>
          </a:p>
          <a:p>
            <a:pPr lvl="2"/>
            <a:r>
              <a:rPr lang="en-US" noProof="0"/>
              <a:t>Dritte Ebene</a:t>
            </a:r>
          </a:p>
          <a:p>
            <a:pPr lvl="3"/>
            <a:r>
              <a:rPr lang="en-US" noProof="0"/>
              <a:t>Vierte Ebene</a:t>
            </a:r>
          </a:p>
          <a:p>
            <a:pPr lvl="4"/>
            <a:r>
              <a:rPr lang="en-US" noProof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/>
              <a:t>Non-Standard Databases</a:t>
            </a:r>
            <a:br>
              <a:rPr lang="en-US" sz="3600" b="1" dirty="0"/>
            </a:br>
            <a:r>
              <a:rPr lang="en-US" sz="3600" b="1" dirty="0"/>
              <a:t>and Data Mining</a:t>
            </a:r>
            <a:br>
              <a:rPr lang="en-US" sz="3600" b="1" dirty="0">
                <a:cs typeface="+mj-cs"/>
              </a:rPr>
            </a:br>
            <a:endParaRPr lang="en-US" sz="2400" b="1" dirty="0">
              <a:cs typeface="+mj-cs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03648" y="3717032"/>
            <a:ext cx="6400800" cy="2376116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/>
              <a:t>Dr. Özgür </a:t>
            </a:r>
            <a:r>
              <a:rPr lang="de-DE" dirty="0" err="1"/>
              <a:t>Özçep</a:t>
            </a:r>
            <a:endParaRPr lang="de-DE" dirty="0"/>
          </a:p>
          <a:p>
            <a:pPr eaLnBrk="1" hangingPunct="1">
              <a:defRPr/>
            </a:pPr>
            <a:r>
              <a:rPr lang="de-DE" b="1" dirty="0"/>
              <a:t>Universität zu Lübeck</a:t>
            </a:r>
          </a:p>
          <a:p>
            <a:pPr eaLnBrk="1" hangingPunct="1">
              <a:defRPr/>
            </a:pPr>
            <a:r>
              <a:rPr lang="de-DE" b="1" dirty="0"/>
              <a:t>Institut für Informationssysteme</a:t>
            </a:r>
          </a:p>
          <a:p>
            <a:pPr eaLnBrk="1" hangingPunct="1">
              <a:defRPr/>
            </a:pPr>
            <a:endParaRPr lang="de-DE" dirty="0"/>
          </a:p>
          <a:p>
            <a:pPr eaLnBrk="1" hangingPunct="1">
              <a:defRPr/>
            </a:pPr>
            <a:r>
              <a:rPr lang="en-US" dirty="0"/>
              <a:t>Presented by</a:t>
            </a:r>
            <a:r>
              <a:rPr lang="de-DE" dirty="0"/>
              <a:t>: Prof. Dr. Ralf Möller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FEDC13B-AA42-2249-89E9-0501737F442D}"/>
              </a:ext>
            </a:extLst>
          </p:cNvPr>
          <p:cNvSpPr/>
          <p:nvPr/>
        </p:nvSpPr>
        <p:spPr>
          <a:xfrm>
            <a:off x="3684577" y="2801590"/>
            <a:ext cx="17748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212529"/>
                </a:solidFill>
                <a:latin typeface="+mn-lt"/>
              </a:rPr>
              <a:t>Intervention</a:t>
            </a:r>
            <a:endParaRPr lang="en-US" sz="2400" dirty="0">
              <a:latin typeface="+mn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General Causal Effect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896321"/>
          </a:xfrm>
          <a:ln>
            <a:solidFill>
              <a:srgbClr val="FF6600"/>
            </a:solidFill>
          </a:ln>
        </p:spPr>
        <p:txBody>
          <a:bodyPr/>
          <a:lstStyle/>
          <a:p>
            <a:pPr marL="0" indent="0">
              <a:buNone/>
              <a:defRPr/>
            </a:pPr>
            <a:r>
              <a:rPr lang="en-US" b="1" dirty="0">
                <a:solidFill>
                  <a:srgbClr val="FF6600"/>
                </a:solidFill>
              </a:rPr>
              <a:t>Example</a:t>
            </a:r>
            <a:r>
              <a:rPr lang="en-US" dirty="0">
                <a:solidFill>
                  <a:srgbClr val="FF6600"/>
                </a:solidFill>
              </a:rPr>
              <a:t> (drug-recovery effect)</a:t>
            </a:r>
          </a:p>
          <a:p>
            <a:pPr>
              <a:defRPr/>
            </a:pPr>
            <a:r>
              <a:rPr lang="en-US" dirty="0"/>
              <a:t>How effective is drug usage for recovery?</a:t>
            </a:r>
            <a:br>
              <a:rPr lang="en-US" dirty="0"/>
            </a:br>
            <a:r>
              <a:rPr lang="en-US" dirty="0">
                <a:solidFill>
                  <a:srgbClr val="008380"/>
                </a:solidFill>
              </a:rPr>
              <a:t>ACE =  P(Y = 1 | do(X = 1)) – P(Y = 1 | do(X = 0))</a:t>
            </a:r>
          </a:p>
          <a:p>
            <a:pPr>
              <a:defRPr/>
            </a:pPr>
            <a:r>
              <a:rPr lang="en-US" dirty="0">
                <a:solidFill>
                  <a:srgbClr val="008380"/>
                </a:solidFill>
              </a:rPr>
              <a:t>P(Y = y | do(X = x)) 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  <p:cxnSp>
        <p:nvCxnSpPr>
          <p:cNvPr id="9" name="Gerade Verbindung mit Pfeil 8"/>
          <p:cNvCxnSpPr>
            <a:stCxn id="13" idx="3"/>
            <a:endCxn id="11" idx="6"/>
          </p:cNvCxnSpPr>
          <p:nvPr/>
        </p:nvCxnSpPr>
        <p:spPr>
          <a:xfrm flipH="1">
            <a:off x="2908327" y="4344000"/>
            <a:ext cx="1317235" cy="118253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>
            <a:stCxn id="13" idx="5"/>
            <a:endCxn id="12" idx="0"/>
          </p:cNvCxnSpPr>
          <p:nvPr/>
        </p:nvCxnSpPr>
        <p:spPr>
          <a:xfrm>
            <a:off x="4327396" y="4344000"/>
            <a:ext cx="1317235" cy="11105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764311" y="545453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Oval 11"/>
          <p:cNvSpPr/>
          <p:nvPr/>
        </p:nvSpPr>
        <p:spPr>
          <a:xfrm>
            <a:off x="5572623" y="545451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Oval 12"/>
          <p:cNvSpPr/>
          <p:nvPr/>
        </p:nvSpPr>
        <p:spPr>
          <a:xfrm>
            <a:off x="4204471" y="422108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Textfeld 18"/>
          <p:cNvSpPr txBox="1"/>
          <p:nvPr/>
        </p:nvSpPr>
        <p:spPr>
          <a:xfrm>
            <a:off x="4503668" y="4077072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 = Gender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2260255" y="5589240"/>
            <a:ext cx="1795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 = Drug </a:t>
            </a:r>
            <a:r>
              <a:rPr lang="de-DE" dirty="0" err="1"/>
              <a:t>usage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5284591" y="5661248"/>
            <a:ext cx="1572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 = </a:t>
            </a:r>
            <a:r>
              <a:rPr lang="de-DE" dirty="0" err="1"/>
              <a:t>Recovery</a:t>
            </a:r>
            <a:endParaRPr lang="de-DE" dirty="0"/>
          </a:p>
        </p:txBody>
      </p:sp>
      <p:cxnSp>
        <p:nvCxnSpPr>
          <p:cNvPr id="23" name="Gerade Verbindung mit Pfeil 22"/>
          <p:cNvCxnSpPr>
            <a:stCxn id="11" idx="5"/>
            <a:endCxn id="12" idx="3"/>
          </p:cNvCxnSpPr>
          <p:nvPr/>
        </p:nvCxnSpPr>
        <p:spPr>
          <a:xfrm flipV="1">
            <a:off x="2887236" y="5577428"/>
            <a:ext cx="2706478" cy="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4211960" y="365431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Oval 15"/>
          <p:cNvSpPr/>
          <p:nvPr/>
        </p:nvSpPr>
        <p:spPr>
          <a:xfrm>
            <a:off x="2771800" y="473445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Oval 16"/>
          <p:cNvSpPr/>
          <p:nvPr/>
        </p:nvSpPr>
        <p:spPr>
          <a:xfrm>
            <a:off x="5580112" y="473443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8" name="Gerade Verbindung mit Pfeil 17"/>
          <p:cNvCxnSpPr>
            <a:stCxn id="16" idx="4"/>
            <a:endCxn id="11" idx="0"/>
          </p:cNvCxnSpPr>
          <p:nvPr/>
        </p:nvCxnSpPr>
        <p:spPr>
          <a:xfrm flipH="1">
            <a:off x="2836319" y="4878452"/>
            <a:ext cx="7489" cy="57608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>
            <a:stCxn id="15" idx="4"/>
            <a:endCxn id="13" idx="0"/>
          </p:cNvCxnSpPr>
          <p:nvPr/>
        </p:nvCxnSpPr>
        <p:spPr>
          <a:xfrm flipH="1">
            <a:off x="4276479" y="3798316"/>
            <a:ext cx="7489" cy="4227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>
            <a:stCxn id="17" idx="4"/>
            <a:endCxn id="12" idx="0"/>
          </p:cNvCxnSpPr>
          <p:nvPr/>
        </p:nvCxnSpPr>
        <p:spPr>
          <a:xfrm flipH="1">
            <a:off x="5644631" y="4878436"/>
            <a:ext cx="7489" cy="57608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feld 29"/>
          <p:cNvSpPr txBox="1"/>
          <p:nvPr/>
        </p:nvSpPr>
        <p:spPr>
          <a:xfrm>
            <a:off x="4355976" y="3356992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31" name="Textfeld 30"/>
          <p:cNvSpPr txBox="1"/>
          <p:nvPr/>
        </p:nvSpPr>
        <p:spPr>
          <a:xfrm>
            <a:off x="2542457" y="4221088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X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5782817" y="4581128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33" name="Textfeld 32"/>
          <p:cNvSpPr txBox="1"/>
          <p:nvPr/>
        </p:nvSpPr>
        <p:spPr>
          <a:xfrm>
            <a:off x="3348503" y="2535805"/>
            <a:ext cx="290568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dirty="0">
                <a:solidFill>
                  <a:srgbClr val="FF0000"/>
                </a:solidFill>
              </a:rPr>
              <a:t>= </a:t>
            </a:r>
            <a:r>
              <a:rPr lang="de-DE" sz="2600" dirty="0" err="1">
                <a:solidFill>
                  <a:srgbClr val="FF0000"/>
                </a:solidFill>
              </a:rPr>
              <a:t>P</a:t>
            </a:r>
            <a:r>
              <a:rPr lang="de-DE" sz="2600" baseline="-25000" dirty="0" err="1">
                <a:solidFill>
                  <a:srgbClr val="FF0000"/>
                </a:solidFill>
              </a:rPr>
              <a:t>m</a:t>
            </a:r>
            <a:r>
              <a:rPr lang="de-DE" sz="2600" dirty="0">
                <a:solidFill>
                  <a:srgbClr val="FF0000"/>
                </a:solidFill>
              </a:rPr>
              <a:t>(Y = </a:t>
            </a:r>
            <a:r>
              <a:rPr lang="de-DE" sz="2600" dirty="0" err="1">
                <a:solidFill>
                  <a:srgbClr val="FF0000"/>
                </a:solidFill>
              </a:rPr>
              <a:t>y</a:t>
            </a:r>
            <a:r>
              <a:rPr lang="de-DE" sz="2600" dirty="0">
                <a:solidFill>
                  <a:srgbClr val="FF0000"/>
                </a:solidFill>
              </a:rPr>
              <a:t> | X = x)</a:t>
            </a:r>
          </a:p>
        </p:txBody>
      </p:sp>
      <p:sp>
        <p:nvSpPr>
          <p:cNvPr id="34" name="Textfeld 33"/>
          <p:cNvSpPr txBox="1"/>
          <p:nvPr/>
        </p:nvSpPr>
        <p:spPr>
          <a:xfrm>
            <a:off x="1835696" y="5157192"/>
            <a:ext cx="95410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dirty="0">
                <a:solidFill>
                  <a:srgbClr val="FF0000"/>
                </a:solidFill>
              </a:rPr>
              <a:t>X = x</a:t>
            </a:r>
          </a:p>
        </p:txBody>
      </p:sp>
    </p:spTree>
    <p:extLst>
      <p:ext uri="{BB962C8B-B14F-4D97-AF65-F5344CB8AC3E}">
        <p14:creationId xmlns:p14="http://schemas.microsoft.com/office/powerpoint/2010/main" val="4070402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31" grpId="0"/>
      <p:bldP spid="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Intervention (alternatively)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There are different ways to define intervention </a:t>
            </a:r>
            <a:br>
              <a:rPr lang="en-US"/>
            </a:br>
            <a:r>
              <a:rPr lang="en-US"/>
              <a:t>(other than by manipulated graph)</a:t>
            </a:r>
          </a:p>
          <a:p>
            <a:endParaRPr lang="en-US"/>
          </a:p>
          <a:p>
            <a:r>
              <a:rPr lang="en-US"/>
              <a:t>Model intervention </a:t>
            </a:r>
            <a:r>
              <a:rPr lang="en-US">
                <a:solidFill>
                  <a:srgbClr val="008380"/>
                </a:solidFill>
              </a:rPr>
              <a:t>do(X=x) </a:t>
            </a:r>
            <a:r>
              <a:rPr lang="en-US"/>
              <a:t>with force variable </a:t>
            </a:r>
            <a:r>
              <a:rPr lang="en-US">
                <a:solidFill>
                  <a:srgbClr val="008380"/>
                </a:solidFill>
              </a:rPr>
              <a:t>F</a:t>
            </a:r>
          </a:p>
          <a:p>
            <a:pPr lvl="1"/>
            <a:r>
              <a:rPr lang="en-US">
                <a:solidFill>
                  <a:srgbClr val="008380"/>
                </a:solidFill>
              </a:rPr>
              <a:t>F </a:t>
            </a:r>
            <a:r>
              <a:rPr lang="en-US"/>
              <a:t>is parent of </a:t>
            </a:r>
            <a:r>
              <a:rPr lang="en-US">
                <a:solidFill>
                  <a:srgbClr val="008380"/>
                </a:solidFill>
              </a:rPr>
              <a:t>X, </a:t>
            </a:r>
          </a:p>
          <a:p>
            <a:pPr lvl="1"/>
            <a:r>
              <a:rPr lang="en-US">
                <a:solidFill>
                  <a:srgbClr val="008380"/>
                </a:solidFill>
              </a:rPr>
              <a:t>Dom(F) = {do(X=x‘) | x in dom(X)} ⋃ {idle}</a:t>
            </a:r>
          </a:p>
          <a:p>
            <a:pPr lvl="1"/>
            <a:r>
              <a:rPr lang="en-US">
                <a:solidFill>
                  <a:srgbClr val="008380"/>
                </a:solidFill>
              </a:rPr>
              <a:t>pa‘(X) = pa(X) ⋃ {F}</a:t>
            </a:r>
          </a:p>
          <a:p>
            <a:pPr lvl="1"/>
            <a:r>
              <a:rPr lang="en-US"/>
              <a:t>New</a:t>
            </a:r>
            <a:r>
              <a:rPr lang="en-US">
                <a:solidFill>
                  <a:srgbClr val="008380"/>
                </a:solidFill>
              </a:rPr>
              <a:t> ``CPT‘‘ </a:t>
            </a:r>
            <a:r>
              <a:rPr lang="en-US"/>
              <a:t>for </a:t>
            </a:r>
            <a:r>
              <a:rPr lang="en-US">
                <a:solidFill>
                  <a:srgbClr val="008380"/>
                </a:solidFill>
              </a:rPr>
              <a:t>X</a:t>
            </a:r>
          </a:p>
          <a:p>
            <a:pPr marL="457200" lvl="1" indent="0">
              <a:buNone/>
            </a:pPr>
            <a:r>
              <a:rPr lang="en-US">
                <a:solidFill>
                  <a:srgbClr val="008380"/>
                </a:solidFill>
              </a:rPr>
              <a:t>			   P(X=x | pa(X))     </a:t>
            </a:r>
            <a:r>
              <a:rPr lang="en-US"/>
              <a:t>if</a:t>
            </a:r>
            <a:r>
              <a:rPr lang="en-US">
                <a:solidFill>
                  <a:srgbClr val="008380"/>
                </a:solidFill>
              </a:rPr>
              <a:t> F = idle</a:t>
            </a:r>
          </a:p>
          <a:p>
            <a:pPr marL="457200" lvl="1" indent="0">
              <a:buNone/>
            </a:pPr>
            <a:r>
              <a:rPr lang="en-US">
                <a:solidFill>
                  <a:srgbClr val="008380"/>
                </a:solidFill>
              </a:rPr>
              <a:t>			   0		      </a:t>
            </a:r>
            <a:r>
              <a:rPr lang="en-US"/>
              <a:t>if </a:t>
            </a:r>
            <a:r>
              <a:rPr lang="en-US">
                <a:solidFill>
                  <a:srgbClr val="008380"/>
                </a:solidFill>
              </a:rPr>
              <a:t>F = do(X=x‘) </a:t>
            </a:r>
            <a:r>
              <a:rPr lang="en-US"/>
              <a:t>and </a:t>
            </a:r>
            <a:r>
              <a:rPr lang="en-US">
                <a:solidFill>
                  <a:srgbClr val="008380"/>
                </a:solidFill>
              </a:rPr>
              <a:t>x ≠x‘</a:t>
            </a:r>
          </a:p>
          <a:p>
            <a:pPr marL="457200" lvl="1" indent="0">
              <a:buNone/>
            </a:pPr>
            <a:r>
              <a:rPr lang="en-US">
                <a:solidFill>
                  <a:srgbClr val="008380"/>
                </a:solidFill>
              </a:rPr>
              <a:t>	                        	   1   		      </a:t>
            </a:r>
            <a:r>
              <a:rPr lang="en-US"/>
              <a:t>if</a:t>
            </a:r>
            <a:r>
              <a:rPr lang="en-US">
                <a:solidFill>
                  <a:srgbClr val="008380"/>
                </a:solidFill>
              </a:rPr>
              <a:t> F = do(X=x‘) </a:t>
            </a:r>
            <a:r>
              <a:rPr lang="en-US"/>
              <a:t>and </a:t>
            </a:r>
            <a:r>
              <a:rPr lang="en-US">
                <a:solidFill>
                  <a:srgbClr val="008380"/>
                </a:solidFill>
              </a:rPr>
              <a:t>x = x‘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  <p:sp>
        <p:nvSpPr>
          <p:cNvPr id="5" name="Geschweifte Klammer links 4"/>
          <p:cNvSpPr/>
          <p:nvPr/>
        </p:nvSpPr>
        <p:spPr>
          <a:xfrm>
            <a:off x="3049748" y="4924964"/>
            <a:ext cx="288032" cy="1080120"/>
          </a:xfrm>
          <a:prstGeom prst="leftBrace">
            <a:avLst/>
          </a:prstGeom>
          <a:ln>
            <a:solidFill>
              <a:schemeClr val="tx1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683568" y="5157192"/>
            <a:ext cx="25565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rgbClr val="008380"/>
                </a:solidFill>
              </a:rPr>
              <a:t>P(X =x | </a:t>
            </a:r>
            <a:r>
              <a:rPr lang="de-DE" sz="2400" dirty="0" err="1">
                <a:solidFill>
                  <a:srgbClr val="008380"/>
                </a:solidFill>
              </a:rPr>
              <a:t>pa</a:t>
            </a:r>
            <a:r>
              <a:rPr lang="de-DE" sz="2400" dirty="0">
                <a:solidFill>
                  <a:srgbClr val="008380"/>
                </a:solidFill>
              </a:rPr>
              <a:t>‘(X)) = </a:t>
            </a:r>
          </a:p>
        </p:txBody>
      </p:sp>
    </p:spTree>
    <p:extLst>
      <p:ext uri="{BB962C8B-B14F-4D97-AF65-F5344CB8AC3E}">
        <p14:creationId xmlns:p14="http://schemas.microsoft.com/office/powerpoint/2010/main" val="9698001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56361"/>
          </a:xfrm>
          <a:ln>
            <a:solidFill>
              <a:srgbClr val="FF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b="1" dirty="0">
                <a:solidFill>
                  <a:srgbClr val="FF6600"/>
                </a:solidFill>
              </a:rPr>
              <a:t>Example</a:t>
            </a:r>
            <a:r>
              <a:rPr lang="en-US" dirty="0">
                <a:solidFill>
                  <a:srgbClr val="FF6600"/>
                </a:solidFill>
              </a:rPr>
              <a:t> (drug-recovery effect) </a:t>
            </a:r>
          </a:p>
          <a:p>
            <a:pPr lvl="1">
              <a:defRPr/>
            </a:pPr>
            <a:r>
              <a:rPr lang="en-US" dirty="0">
                <a:solidFill>
                  <a:srgbClr val="008380"/>
                </a:solidFill>
              </a:rPr>
              <a:t>P</a:t>
            </a:r>
            <a:r>
              <a:rPr lang="en-US" baseline="-25000" dirty="0">
                <a:solidFill>
                  <a:srgbClr val="008380"/>
                </a:solidFill>
              </a:rPr>
              <a:t>m</a:t>
            </a:r>
            <a:r>
              <a:rPr lang="en-US" dirty="0">
                <a:solidFill>
                  <a:srgbClr val="008380"/>
                </a:solidFill>
              </a:rPr>
              <a:t>(Y = y | X = x) = ? </a:t>
            </a:r>
          </a:p>
          <a:p>
            <a:pPr lvl="1">
              <a:defRPr/>
            </a:pPr>
            <a:r>
              <a:rPr lang="en-US" dirty="0">
                <a:solidFill>
                  <a:srgbClr val="000000"/>
                </a:solidFill>
              </a:rPr>
              <a:t>Need to reduce to probabilities </a:t>
            </a:r>
            <a:r>
              <a:rPr lang="en-US" dirty="0" err="1">
                <a:solidFill>
                  <a:srgbClr val="000000"/>
                </a:solidFill>
              </a:rPr>
              <a:t>w.r.t.</a:t>
            </a:r>
            <a:r>
              <a:rPr lang="en-US" dirty="0">
                <a:solidFill>
                  <a:srgbClr val="000000"/>
                </a:solidFill>
              </a:rPr>
              <a:t> original graph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>
                <a:solidFill>
                  <a:srgbClr val="008380"/>
                </a:solidFill>
              </a:rPr>
              <a:t>P</a:t>
            </a:r>
            <a:r>
              <a:rPr lang="en-US" baseline="-25000" dirty="0">
                <a:solidFill>
                  <a:srgbClr val="008380"/>
                </a:solidFill>
              </a:rPr>
              <a:t>m</a:t>
            </a:r>
            <a:r>
              <a:rPr lang="en-US" dirty="0">
                <a:solidFill>
                  <a:srgbClr val="008380"/>
                </a:solidFill>
              </a:rPr>
              <a:t>(Z = z) = P(Z = z) 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>
                <a:solidFill>
                  <a:srgbClr val="008380"/>
                </a:solidFill>
              </a:rPr>
              <a:t>P</a:t>
            </a:r>
            <a:r>
              <a:rPr lang="en-US" baseline="-25000" dirty="0">
                <a:solidFill>
                  <a:srgbClr val="008380"/>
                </a:solidFill>
              </a:rPr>
              <a:t>m</a:t>
            </a:r>
            <a:r>
              <a:rPr lang="en-US" dirty="0">
                <a:solidFill>
                  <a:srgbClr val="008380"/>
                </a:solidFill>
              </a:rPr>
              <a:t>(Y = y | Z = z, X = x) = P(Y = y | Z = z, X = x)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>
                <a:solidFill>
                  <a:srgbClr val="000000"/>
                </a:solidFill>
              </a:rPr>
              <a:t>Summing out </a:t>
            </a:r>
          </a:p>
          <a:p>
            <a:pPr marL="457200" lvl="1" indent="0">
              <a:buNone/>
              <a:defRPr/>
            </a:pPr>
            <a:r>
              <a:rPr lang="en-US" dirty="0">
                <a:solidFill>
                  <a:srgbClr val="008380"/>
                </a:solidFill>
              </a:rPr>
              <a:t>P(Y = y | do(X = x)) = P</a:t>
            </a:r>
            <a:r>
              <a:rPr lang="en-US" baseline="-25000" dirty="0">
                <a:solidFill>
                  <a:srgbClr val="008380"/>
                </a:solidFill>
              </a:rPr>
              <a:t>m</a:t>
            </a:r>
            <a:r>
              <a:rPr lang="en-US" dirty="0">
                <a:solidFill>
                  <a:srgbClr val="008380"/>
                </a:solidFill>
              </a:rPr>
              <a:t>(Y = y | X = x) </a:t>
            </a:r>
          </a:p>
          <a:p>
            <a:pPr marL="457200" lvl="1" indent="0">
              <a:buNone/>
              <a:defRPr/>
            </a:pPr>
            <a:r>
              <a:rPr lang="en-US" dirty="0">
                <a:solidFill>
                  <a:srgbClr val="008380"/>
                </a:solidFill>
              </a:rPr>
              <a:t>= ∑</a:t>
            </a:r>
            <a:r>
              <a:rPr lang="en-US" baseline="-25000" dirty="0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8380"/>
                </a:solidFill>
              </a:rPr>
              <a:t> P</a:t>
            </a:r>
            <a:r>
              <a:rPr lang="en-US" baseline="-25000" dirty="0">
                <a:solidFill>
                  <a:srgbClr val="008380"/>
                </a:solidFill>
              </a:rPr>
              <a:t>m</a:t>
            </a:r>
            <a:r>
              <a:rPr lang="en-US" dirty="0">
                <a:solidFill>
                  <a:srgbClr val="008380"/>
                </a:solidFill>
              </a:rPr>
              <a:t>(Y = y | X = x, Z = z) P</a:t>
            </a:r>
            <a:r>
              <a:rPr lang="en-US" baseline="-25000" dirty="0">
                <a:solidFill>
                  <a:srgbClr val="008380"/>
                </a:solidFill>
              </a:rPr>
              <a:t>m</a:t>
            </a:r>
            <a:r>
              <a:rPr lang="en-US" dirty="0">
                <a:solidFill>
                  <a:srgbClr val="008380"/>
                </a:solidFill>
              </a:rPr>
              <a:t>(Z = z |X = x) </a:t>
            </a:r>
          </a:p>
          <a:p>
            <a:pPr marL="457200" lvl="1" indent="0">
              <a:buNone/>
              <a:defRPr/>
            </a:pPr>
            <a:r>
              <a:rPr lang="en-US" dirty="0">
                <a:solidFill>
                  <a:srgbClr val="008380"/>
                </a:solidFill>
              </a:rPr>
              <a:t>= ∑</a:t>
            </a:r>
            <a:r>
              <a:rPr lang="en-US" baseline="-25000" dirty="0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8380"/>
                </a:solidFill>
              </a:rPr>
              <a:t> P</a:t>
            </a:r>
            <a:r>
              <a:rPr lang="en-US" baseline="-25000" dirty="0">
                <a:solidFill>
                  <a:srgbClr val="008380"/>
                </a:solidFill>
              </a:rPr>
              <a:t>m</a:t>
            </a:r>
            <a:r>
              <a:rPr lang="en-US" dirty="0">
                <a:solidFill>
                  <a:srgbClr val="008380"/>
                </a:solidFill>
              </a:rPr>
              <a:t>(Y = y | X = x, Z = z) P</a:t>
            </a:r>
            <a:r>
              <a:rPr lang="en-US" baseline="-25000" dirty="0">
                <a:solidFill>
                  <a:srgbClr val="008380"/>
                </a:solidFill>
              </a:rPr>
              <a:t>m</a:t>
            </a:r>
            <a:r>
              <a:rPr lang="en-US" dirty="0">
                <a:solidFill>
                  <a:srgbClr val="008380"/>
                </a:solidFill>
              </a:rPr>
              <a:t>(Z = z)</a:t>
            </a:r>
          </a:p>
          <a:p>
            <a:pPr marL="457200" lvl="1" indent="0">
              <a:buNone/>
              <a:defRPr/>
            </a:pPr>
            <a:r>
              <a:rPr lang="en-US" dirty="0">
                <a:solidFill>
                  <a:srgbClr val="008380"/>
                </a:solidFill>
              </a:rPr>
              <a:t>=∑</a:t>
            </a:r>
            <a:r>
              <a:rPr lang="en-US" baseline="-25000" dirty="0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8380"/>
                </a:solidFill>
              </a:rPr>
              <a:t> P(Y = y | X = x, Z = z) P(Z = z) </a:t>
            </a:r>
          </a:p>
          <a:p>
            <a:pPr marL="457200" lvl="1" indent="0"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 </a:t>
            </a:r>
          </a:p>
          <a:p>
            <a:pPr marL="457200" lvl="1" indent="0">
              <a:buNone/>
              <a:defRPr/>
            </a:pPr>
            <a:endParaRPr lang="en-US" dirty="0">
              <a:solidFill>
                <a:srgbClr val="000000"/>
              </a:solidFill>
            </a:endParaRPr>
          </a:p>
          <a:p>
            <a:pPr marL="457200" lvl="1" indent="0"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550" y="6410092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  <p:cxnSp>
        <p:nvCxnSpPr>
          <p:cNvPr id="10" name="Gerade Verbindung mit Pfeil 9"/>
          <p:cNvCxnSpPr>
            <a:stCxn id="13" idx="5"/>
            <a:endCxn id="12" idx="0"/>
          </p:cNvCxnSpPr>
          <p:nvPr/>
        </p:nvCxnSpPr>
        <p:spPr>
          <a:xfrm>
            <a:off x="7586943" y="4848056"/>
            <a:ext cx="945497" cy="110122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6023858" y="595858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Oval 11"/>
          <p:cNvSpPr/>
          <p:nvPr/>
        </p:nvSpPr>
        <p:spPr>
          <a:xfrm>
            <a:off x="8460432" y="594928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Oval 12"/>
          <p:cNvSpPr/>
          <p:nvPr/>
        </p:nvSpPr>
        <p:spPr>
          <a:xfrm>
            <a:off x="7464018" y="472514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Textfeld 18"/>
          <p:cNvSpPr txBox="1"/>
          <p:nvPr/>
        </p:nvSpPr>
        <p:spPr>
          <a:xfrm>
            <a:off x="6372200" y="486916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Z = Gender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5148064" y="6021288"/>
            <a:ext cx="1795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 = Drug </a:t>
            </a:r>
            <a:r>
              <a:rPr lang="de-DE" dirty="0" err="1"/>
              <a:t>usage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7164288" y="6021288"/>
            <a:ext cx="1572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 = </a:t>
            </a:r>
            <a:r>
              <a:rPr lang="de-DE" dirty="0" err="1"/>
              <a:t>Recovery</a:t>
            </a:r>
            <a:endParaRPr lang="de-DE" dirty="0"/>
          </a:p>
        </p:txBody>
      </p:sp>
      <p:cxnSp>
        <p:nvCxnSpPr>
          <p:cNvPr id="23" name="Gerade Verbindung mit Pfeil 22"/>
          <p:cNvCxnSpPr>
            <a:stCxn id="11" idx="5"/>
            <a:endCxn id="12" idx="3"/>
          </p:cNvCxnSpPr>
          <p:nvPr/>
        </p:nvCxnSpPr>
        <p:spPr>
          <a:xfrm flipV="1">
            <a:off x="6146783" y="6072192"/>
            <a:ext cx="2334740" cy="930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7471507" y="41583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Oval 16"/>
          <p:cNvSpPr/>
          <p:nvPr/>
        </p:nvSpPr>
        <p:spPr>
          <a:xfrm>
            <a:off x="8460432" y="522920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4" name="Gerade Verbindung mit Pfeil 23"/>
          <p:cNvCxnSpPr>
            <a:stCxn id="15" idx="4"/>
            <a:endCxn id="13" idx="0"/>
          </p:cNvCxnSpPr>
          <p:nvPr/>
        </p:nvCxnSpPr>
        <p:spPr>
          <a:xfrm flipH="1">
            <a:off x="7536026" y="4302372"/>
            <a:ext cx="7489" cy="4227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>
            <a:stCxn id="17" idx="4"/>
            <a:endCxn id="12" idx="0"/>
          </p:cNvCxnSpPr>
          <p:nvPr/>
        </p:nvCxnSpPr>
        <p:spPr>
          <a:xfrm>
            <a:off x="8532440" y="5373200"/>
            <a:ext cx="0" cy="57608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feld 29"/>
          <p:cNvSpPr txBox="1"/>
          <p:nvPr/>
        </p:nvSpPr>
        <p:spPr>
          <a:xfrm>
            <a:off x="7615523" y="3861048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8028384" y="5085184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34" name="Textfeld 33"/>
          <p:cNvSpPr txBox="1"/>
          <p:nvPr/>
        </p:nvSpPr>
        <p:spPr>
          <a:xfrm>
            <a:off x="5076056" y="5589240"/>
            <a:ext cx="95410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dirty="0">
                <a:solidFill>
                  <a:srgbClr val="FF0000"/>
                </a:solidFill>
              </a:rPr>
              <a:t>X = x</a:t>
            </a:r>
          </a:p>
        </p:txBody>
      </p:sp>
      <p:grpSp>
        <p:nvGrpSpPr>
          <p:cNvPr id="38" name="Gruppierung 37"/>
          <p:cNvGrpSpPr/>
          <p:nvPr/>
        </p:nvGrpSpPr>
        <p:grpSpPr>
          <a:xfrm>
            <a:off x="4427984" y="188640"/>
            <a:ext cx="4608512" cy="2664297"/>
            <a:chOff x="4568492" y="1917548"/>
            <a:chExt cx="4608512" cy="1851486"/>
          </a:xfrm>
        </p:grpSpPr>
        <p:sp>
          <p:nvSpPr>
            <p:cNvPr id="4" name="Textfeld 3"/>
            <p:cNvSpPr txBox="1"/>
            <p:nvPr/>
          </p:nvSpPr>
          <p:spPr>
            <a:xfrm>
              <a:off x="5216564" y="1917548"/>
              <a:ext cx="3960440" cy="491928"/>
            </a:xfrm>
            <a:prstGeom prst="rect">
              <a:avLst/>
            </a:prstGeom>
            <a:solidFill>
              <a:srgbClr val="FFFF99"/>
            </a:solidFill>
            <a:ln>
              <a:solidFill>
                <a:srgbClr val="00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000">
                  <a:solidFill>
                    <a:srgbClr val="008380"/>
                  </a:solidFill>
                </a:rPr>
                <a:t>Z </a:t>
              </a:r>
              <a:r>
                <a:rPr lang="en-US" sz="2000">
                  <a:solidFill>
                    <a:srgbClr val="000000"/>
                  </a:solidFill>
                </a:rPr>
                <a:t>value not effected by intervention on </a:t>
              </a:r>
              <a:r>
                <a:rPr lang="en-US" sz="2000">
                  <a:solidFill>
                    <a:srgbClr val="008380"/>
                  </a:solidFill>
                </a:rPr>
                <a:t>x:  f</a:t>
              </a:r>
              <a:r>
                <a:rPr lang="en-US" sz="2000" baseline="-25000">
                  <a:solidFill>
                    <a:srgbClr val="008380"/>
                  </a:solidFill>
                </a:rPr>
                <a:t>Z</a:t>
              </a:r>
              <a:r>
                <a:rPr lang="en-US" sz="2000">
                  <a:solidFill>
                    <a:srgbClr val="008380"/>
                  </a:solidFill>
                </a:rPr>
                <a:t>: Z = f(U</a:t>
              </a:r>
              <a:r>
                <a:rPr lang="en-US" sz="2000" baseline="-25000">
                  <a:solidFill>
                    <a:srgbClr val="008380"/>
                  </a:solidFill>
                </a:rPr>
                <a:t>Z</a:t>
              </a:r>
              <a:r>
                <a:rPr lang="en-US" sz="2000">
                  <a:solidFill>
                    <a:srgbClr val="008380"/>
                  </a:solidFill>
                </a:rPr>
                <a:t>) </a:t>
              </a:r>
            </a:p>
          </p:txBody>
        </p:sp>
        <p:cxnSp>
          <p:nvCxnSpPr>
            <p:cNvPr id="7" name="Gewinkelte Verbindung 6"/>
            <p:cNvCxnSpPr/>
            <p:nvPr/>
          </p:nvCxnSpPr>
          <p:spPr>
            <a:xfrm rot="10800000" flipV="1">
              <a:off x="4568492" y="2417949"/>
              <a:ext cx="4464496" cy="1351085"/>
            </a:xfrm>
            <a:prstGeom prst="bentConnector3">
              <a:avLst>
                <a:gd name="adj1" fmla="val 497"/>
              </a:avLst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uppierung 39"/>
          <p:cNvGrpSpPr/>
          <p:nvPr/>
        </p:nvGrpSpPr>
        <p:grpSpPr>
          <a:xfrm>
            <a:off x="611560" y="3284984"/>
            <a:ext cx="4176464" cy="3096344"/>
            <a:chOff x="747192" y="3300408"/>
            <a:chExt cx="4176464" cy="3096344"/>
          </a:xfrm>
        </p:grpSpPr>
        <p:sp>
          <p:nvSpPr>
            <p:cNvPr id="41" name="Textfeld 40"/>
            <p:cNvSpPr txBox="1"/>
            <p:nvPr/>
          </p:nvSpPr>
          <p:spPr>
            <a:xfrm>
              <a:off x="747192" y="5688866"/>
              <a:ext cx="4176464" cy="707886"/>
            </a:xfrm>
            <a:prstGeom prst="rect">
              <a:avLst/>
            </a:prstGeom>
            <a:solidFill>
              <a:srgbClr val="FFFF99"/>
            </a:solidFill>
            <a:ln>
              <a:solidFill>
                <a:srgbClr val="00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000">
                  <a:solidFill>
                    <a:srgbClr val="008380"/>
                  </a:solidFill>
                </a:rPr>
                <a:t>Y</a:t>
              </a:r>
              <a:r>
                <a:rPr lang="en-US" sz="2000">
                  <a:solidFill>
                    <a:srgbClr val="000000"/>
                  </a:solidFill>
                </a:rPr>
                <a:t> value not effected by intervention on</a:t>
              </a:r>
              <a:r>
                <a:rPr lang="en-US" sz="2000">
                  <a:solidFill>
                    <a:srgbClr val="008380"/>
                  </a:solidFill>
                </a:rPr>
                <a:t> x, f</a:t>
              </a:r>
              <a:r>
                <a:rPr lang="en-US" sz="2000" baseline="-25000">
                  <a:solidFill>
                    <a:srgbClr val="008380"/>
                  </a:solidFill>
                </a:rPr>
                <a:t>Y</a:t>
              </a:r>
              <a:r>
                <a:rPr lang="en-US" sz="2000">
                  <a:solidFill>
                    <a:srgbClr val="008380"/>
                  </a:solidFill>
                </a:rPr>
                <a:t>: Y = f(x,z,u</a:t>
              </a:r>
              <a:r>
                <a:rPr lang="en-US" sz="2000" baseline="-25000">
                  <a:solidFill>
                    <a:srgbClr val="008380"/>
                  </a:solidFill>
                </a:rPr>
                <a:t>y</a:t>
              </a:r>
              <a:r>
                <a:rPr lang="en-US" sz="2000">
                  <a:solidFill>
                    <a:srgbClr val="008380"/>
                  </a:solidFill>
                </a:rPr>
                <a:t>) </a:t>
              </a:r>
            </a:p>
          </p:txBody>
        </p:sp>
        <p:cxnSp>
          <p:nvCxnSpPr>
            <p:cNvPr id="42" name="Gewinkelte Verbindung 41"/>
            <p:cNvCxnSpPr/>
            <p:nvPr/>
          </p:nvCxnSpPr>
          <p:spPr>
            <a:xfrm rot="5400000" flipH="1" flipV="1">
              <a:off x="-332928" y="4380528"/>
              <a:ext cx="2376264" cy="216024"/>
            </a:xfrm>
            <a:prstGeom prst="bentConnector3">
              <a:avLst>
                <a:gd name="adj1" fmla="val 100924"/>
              </a:avLst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8092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A4672-8595-5C45-8466-C3A3FD030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Digression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09EA3A-A7E2-5B45-881B-96D3495A9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4AB7C2A-7CAE-DD48-B253-6CC8590DC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3625608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/>
            <a:r>
              <a:rPr lang="en-US" sz="2800" dirty="0"/>
              <a:t>Conditioning</a:t>
            </a:r>
            <a:endParaRPr lang="de-DE" sz="2800" dirty="0"/>
          </a:p>
          <a:p>
            <a:pPr lvl="1" eaLnBrk="1" hangingPunct="1"/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P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Y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 = </a:t>
            </a:r>
            <a:r>
              <a:rPr lang="el-GR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Σ</a:t>
            </a:r>
            <a:r>
              <a:rPr lang="el-GR" b="1" baseline="-250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z</a:t>
            </a:r>
            <a:r>
              <a:rPr lang="de-DE" b="1" baseline="-25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∈</a:t>
            </a:r>
            <a:r>
              <a:rPr lang="el-GR" b="1" baseline="-25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Z</a:t>
            </a:r>
            <a:r>
              <a:rPr lang="de-DE" b="1" baseline="-25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P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(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Y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,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z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)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= </a:t>
            </a:r>
            <a:r>
              <a:rPr lang="el-GR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Σ</a:t>
            </a:r>
            <a:r>
              <a:rPr lang="el-GR" b="1" baseline="-250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z</a:t>
            </a:r>
            <a:r>
              <a:rPr lang="de-DE" b="1" baseline="-25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∈</a:t>
            </a:r>
            <a:r>
              <a:rPr lang="el-GR" b="1" baseline="-25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Z</a:t>
            </a:r>
            <a:r>
              <a:rPr lang="de-DE" b="1" baseline="-25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P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(</a:t>
            </a:r>
            <a:r>
              <a:rPr lang="el-GR" b="1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Y</a:t>
            </a:r>
            <a:r>
              <a:rPr lang="el-GR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|</a:t>
            </a:r>
            <a:r>
              <a:rPr lang="el-GR" b="1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z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)P(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z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)</a:t>
            </a:r>
            <a:endParaRPr lang="de-DE" dirty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  <a:p>
            <a:pPr lvl="1" eaLnBrk="1" hangingPunct="1"/>
            <a:r>
              <a:rPr lang="de-DE" b="1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</a:rPr>
              <a:t>P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</a:rPr>
              <a:t>(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</a:rPr>
              <a:t>Y|X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</a:rPr>
              <a:t>)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 	= 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P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Y,X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 / 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P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 </a:t>
            </a:r>
            <a:br>
              <a:rPr lang="de-DE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		= </a:t>
            </a:r>
            <a:r>
              <a:rPr lang="el-GR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Σ</a:t>
            </a:r>
            <a:r>
              <a:rPr lang="el-GR" b="1" baseline="-250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z</a:t>
            </a:r>
            <a:r>
              <a:rPr lang="de-DE" b="1" baseline="-25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∈</a:t>
            </a:r>
            <a:r>
              <a:rPr lang="el-GR" b="1" baseline="-25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Z</a:t>
            </a:r>
            <a:r>
              <a:rPr lang="de-DE" b="1" baseline="-25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P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b="1" dirty="0" err="1">
                <a:solidFill>
                  <a:schemeClr val="accent1">
                    <a:lumMod val="50000"/>
                  </a:schemeClr>
                </a:solidFill>
              </a:rPr>
              <a:t>Y,X,z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 / 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P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 </a:t>
            </a:r>
            <a:br>
              <a:rPr lang="de-DE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		= </a:t>
            </a:r>
            <a:r>
              <a:rPr lang="el-GR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Σ</a:t>
            </a:r>
            <a:r>
              <a:rPr lang="el-GR" b="1" baseline="-250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z</a:t>
            </a:r>
            <a:r>
              <a:rPr lang="de-DE" b="1" baseline="-25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∈</a:t>
            </a:r>
            <a:r>
              <a:rPr lang="el-GR" b="1" baseline="-25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Z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P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(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Y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|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X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,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z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)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P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(</a:t>
            </a:r>
            <a:r>
              <a:rPr lang="de-DE" b="1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X,z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)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/ 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P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br>
              <a:rPr lang="de-DE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</a:b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		= </a:t>
            </a:r>
            <a:r>
              <a:rPr lang="el-GR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Σ</a:t>
            </a:r>
            <a:r>
              <a:rPr lang="el-GR" b="1" baseline="-250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z</a:t>
            </a:r>
            <a:r>
              <a:rPr lang="de-DE" b="1" baseline="-25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∈</a:t>
            </a:r>
            <a:r>
              <a:rPr lang="el-GR" b="1" baseline="-25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Z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P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(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Y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|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X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,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z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)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P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(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z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,X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)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/ 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P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br>
              <a:rPr lang="de-DE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</a:b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            	= </a:t>
            </a:r>
            <a:r>
              <a:rPr lang="el-GR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Σ</a:t>
            </a:r>
            <a:r>
              <a:rPr lang="el-GR" b="1" baseline="-250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z</a:t>
            </a:r>
            <a:r>
              <a:rPr lang="de-DE" b="1" baseline="-25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∈</a:t>
            </a:r>
            <a:r>
              <a:rPr lang="el-GR" b="1" baseline="-250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Z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P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(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Y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|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X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,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z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)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P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(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z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|X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)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P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 /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 P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) </a:t>
            </a:r>
            <a:br>
              <a:rPr lang="de-DE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de-DE" dirty="0">
                <a:solidFill>
                  <a:schemeClr val="accent1">
                    <a:lumMod val="50000"/>
                  </a:schemeClr>
                </a:solidFill>
              </a:rPr>
              <a:t>		= </a:t>
            </a:r>
            <a:r>
              <a:rPr lang="el-GR" dirty="0" err="1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cs typeface="Arial" charset="0"/>
              </a:rPr>
              <a:t>Σ</a:t>
            </a:r>
            <a:r>
              <a:rPr lang="el-GR" b="1" baseline="-25000" dirty="0" err="1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cs typeface="Arial" charset="0"/>
              </a:rPr>
              <a:t>z</a:t>
            </a:r>
            <a:r>
              <a:rPr lang="de-DE" b="1" baseline="-25000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cs typeface="Arial" charset="0"/>
              </a:rPr>
              <a:t> ∈</a:t>
            </a:r>
            <a:r>
              <a:rPr lang="el-GR" b="1" baseline="-25000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cs typeface="Arial" charset="0"/>
              </a:rPr>
              <a:t> Z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cs typeface="Arial" charset="0"/>
              </a:rPr>
              <a:t>P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cs typeface="Arial" charset="0"/>
              </a:rPr>
              <a:t>(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cs typeface="Arial" charset="0"/>
              </a:rPr>
              <a:t>Y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cs typeface="Arial" charset="0"/>
              </a:rPr>
              <a:t>|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cs typeface="Arial" charset="0"/>
              </a:rPr>
              <a:t>X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cs typeface="Arial" charset="0"/>
              </a:rPr>
              <a:t>,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cs typeface="Arial" charset="0"/>
              </a:rPr>
              <a:t>z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cs typeface="Arial" charset="0"/>
              </a:rPr>
              <a:t>)</a:t>
            </a:r>
            <a:r>
              <a:rPr lang="de-DE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cs typeface="Arial" charset="0"/>
              </a:rPr>
              <a:t> 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cs typeface="Arial" charset="0"/>
              </a:rPr>
              <a:t>P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cs typeface="Arial" charset="0"/>
              </a:rPr>
              <a:t>(</a:t>
            </a:r>
            <a:r>
              <a:rPr lang="el-GR" b="1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cs typeface="Arial" charset="0"/>
              </a:rPr>
              <a:t>z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cs typeface="Arial" charset="0"/>
              </a:rPr>
              <a:t>|X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cs typeface="Arial" charset="0"/>
              </a:rPr>
              <a:t>)</a:t>
            </a:r>
            <a:endParaRPr lang="de-DE" dirty="0">
              <a:solidFill>
                <a:schemeClr val="accent1">
                  <a:lumMod val="50000"/>
                </a:schemeClr>
              </a:solidFill>
              <a:highlight>
                <a:srgbClr val="FFFF00"/>
              </a:highlight>
              <a:cs typeface="Arial" charset="0"/>
            </a:endParaRPr>
          </a:p>
          <a:p>
            <a:pPr lvl="1" eaLnBrk="1" hangingPunct="1"/>
            <a:endParaRPr lang="de-DE" sz="2000" dirty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</p:txBody>
      </p:sp>
      <p:sp>
        <p:nvSpPr>
          <p:cNvPr id="8" name="Cloud Callout 7">
            <a:extLst>
              <a:ext uri="{FF2B5EF4-FFF2-40B4-BE49-F238E27FC236}">
                <a16:creationId xmlns:a16="http://schemas.microsoft.com/office/drawing/2014/main" id="{C72EC4D3-5BF7-5F48-B467-D9CB66B3927C}"/>
              </a:ext>
            </a:extLst>
          </p:cNvPr>
          <p:cNvSpPr/>
          <p:nvPr/>
        </p:nvSpPr>
        <p:spPr>
          <a:xfrm>
            <a:off x="6094387" y="2348880"/>
            <a:ext cx="2592413" cy="1368152"/>
          </a:xfrm>
          <a:prstGeom prst="cloudCallout">
            <a:avLst>
              <a:gd name="adj1" fmla="val -71569"/>
              <a:gd name="adj2" fmla="val -37294"/>
            </a:avLst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Bayes rule is your friend</a:t>
            </a:r>
          </a:p>
        </p:txBody>
      </p:sp>
    </p:spTree>
    <p:extLst>
      <p:ext uri="{BB962C8B-B14F-4D97-AF65-F5344CB8AC3E}">
        <p14:creationId xmlns:p14="http://schemas.microsoft.com/office/powerpoint/2010/main" val="1898904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Adjustment</a:t>
            </a:r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  <p:sp>
        <p:nvSpPr>
          <p:cNvPr id="26" name="Inhaltsplatzhalter 2"/>
          <p:cNvSpPr txBox="1">
            <a:spLocks/>
          </p:cNvSpPr>
          <p:nvPr/>
        </p:nvSpPr>
        <p:spPr bwMode="auto">
          <a:xfrm>
            <a:off x="395536" y="2277095"/>
            <a:ext cx="8496944" cy="2016001"/>
          </a:xfrm>
          <a:prstGeom prst="rect">
            <a:avLst/>
          </a:prstGeom>
          <a:noFill/>
          <a:ln>
            <a:solidFill>
              <a:srgbClr val="3366FF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en-US" b="1" dirty="0">
                <a:solidFill>
                  <a:srgbClr val="0000FF"/>
                </a:solidFill>
              </a:rPr>
              <a:t>Definition</a:t>
            </a:r>
          </a:p>
          <a:p>
            <a:pPr marL="0" indent="0">
              <a:buNone/>
              <a:defRPr/>
            </a:pPr>
            <a:r>
              <a:rPr lang="en-US" dirty="0"/>
              <a:t>The </a:t>
            </a:r>
            <a:r>
              <a:rPr lang="en-US" dirty="0">
                <a:solidFill>
                  <a:srgbClr val="0000FF"/>
                </a:solidFill>
              </a:rPr>
              <a:t>adjustment formula (for single parent Z of X)</a:t>
            </a:r>
            <a:r>
              <a:rPr lang="en-US" dirty="0"/>
              <a:t> for the calculation of the GCE is given by  </a:t>
            </a:r>
          </a:p>
          <a:p>
            <a:pPr marL="0" indent="0">
              <a:buNone/>
            </a:pPr>
            <a:r>
              <a:rPr lang="en-US" dirty="0">
                <a:solidFill>
                  <a:srgbClr val="008380"/>
                </a:solidFill>
              </a:rPr>
              <a:t>P(Y = y | do(X = x))  = </a:t>
            </a:r>
            <a:r>
              <a:rPr lang="de-DE" dirty="0">
                <a:solidFill>
                  <a:srgbClr val="008380"/>
                </a:solidFill>
              </a:rPr>
              <a:t> ∑</a:t>
            </a:r>
            <a:r>
              <a:rPr lang="de-DE" baseline="-25000" dirty="0" err="1">
                <a:solidFill>
                  <a:srgbClr val="008380"/>
                </a:solidFill>
              </a:rPr>
              <a:t>z</a:t>
            </a:r>
            <a:r>
              <a:rPr lang="de-DE" dirty="0">
                <a:solidFill>
                  <a:srgbClr val="008380"/>
                </a:solidFill>
              </a:rPr>
              <a:t> P(Y = </a:t>
            </a:r>
            <a:r>
              <a:rPr lang="de-DE" dirty="0" err="1">
                <a:solidFill>
                  <a:srgbClr val="008380"/>
                </a:solidFill>
              </a:rPr>
              <a:t>y</a:t>
            </a:r>
            <a:r>
              <a:rPr lang="de-DE" dirty="0">
                <a:solidFill>
                  <a:srgbClr val="008380"/>
                </a:solidFill>
              </a:rPr>
              <a:t> | X = x, Z=</a:t>
            </a:r>
            <a:r>
              <a:rPr lang="de-DE" dirty="0" err="1">
                <a:solidFill>
                  <a:srgbClr val="008380"/>
                </a:solidFill>
              </a:rPr>
              <a:t>z</a:t>
            </a:r>
            <a:r>
              <a:rPr lang="de-DE" dirty="0">
                <a:solidFill>
                  <a:srgbClr val="008380"/>
                </a:solidFill>
              </a:rPr>
              <a:t>) P(Z = </a:t>
            </a:r>
            <a:r>
              <a:rPr lang="de-DE" dirty="0" err="1">
                <a:solidFill>
                  <a:srgbClr val="008380"/>
                </a:solidFill>
              </a:rPr>
              <a:t>z</a:t>
            </a:r>
            <a:r>
              <a:rPr lang="de-DE" dirty="0">
                <a:solidFill>
                  <a:srgbClr val="008380"/>
                </a:solidFill>
              </a:rPr>
              <a:t>)</a:t>
            </a:r>
            <a:r>
              <a:rPr lang="de-DE" dirty="0">
                <a:solidFill>
                  <a:srgbClr val="000000"/>
                </a:solidFill>
              </a:rPr>
              <a:t> </a:t>
            </a:r>
            <a:endParaRPr lang="en-US" dirty="0"/>
          </a:p>
          <a:p>
            <a:pPr marL="0" indent="0">
              <a:buFontTx/>
              <a:buNone/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  <p:sp>
        <p:nvSpPr>
          <p:cNvPr id="6" name="Textfeld 5"/>
          <p:cNvSpPr txBox="1"/>
          <p:nvPr/>
        </p:nvSpPr>
        <p:spPr>
          <a:xfrm>
            <a:off x="467544" y="4437112"/>
            <a:ext cx="676875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/>
              <a:t>Wording</a:t>
            </a:r>
            <a:r>
              <a:rPr lang="de-DE" sz="2600" dirty="0"/>
              <a:t>:  „</a:t>
            </a:r>
            <a:r>
              <a:rPr lang="de-DE" sz="2600" dirty="0" err="1"/>
              <a:t>Adjusting</a:t>
            </a:r>
            <a:r>
              <a:rPr lang="de-DE" sz="2600" dirty="0"/>
              <a:t> </a:t>
            </a:r>
            <a:r>
              <a:rPr lang="de-DE" sz="2600" dirty="0" err="1"/>
              <a:t>for</a:t>
            </a:r>
            <a:r>
              <a:rPr lang="de-DE" sz="2600" dirty="0"/>
              <a:t> </a:t>
            </a:r>
            <a:r>
              <a:rPr lang="de-DE" sz="2600" dirty="0">
                <a:solidFill>
                  <a:srgbClr val="008380"/>
                </a:solidFill>
              </a:rPr>
              <a:t>Z</a:t>
            </a:r>
            <a:r>
              <a:rPr lang="de-DE" sz="2600" dirty="0"/>
              <a:t>“ </a:t>
            </a:r>
            <a:r>
              <a:rPr lang="de-DE" sz="2600" dirty="0" err="1"/>
              <a:t>or</a:t>
            </a:r>
            <a:r>
              <a:rPr lang="de-DE" sz="2600" dirty="0"/>
              <a:t> „</a:t>
            </a:r>
            <a:r>
              <a:rPr lang="de-DE" sz="2600" dirty="0" err="1"/>
              <a:t>controlling</a:t>
            </a:r>
            <a:r>
              <a:rPr lang="de-DE" sz="2600" dirty="0"/>
              <a:t> </a:t>
            </a:r>
            <a:r>
              <a:rPr lang="de-DE" sz="2600" dirty="0">
                <a:solidFill>
                  <a:srgbClr val="008380"/>
                </a:solidFill>
              </a:rPr>
              <a:t>Z</a:t>
            </a:r>
            <a:r>
              <a:rPr lang="de-DE" sz="2600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3015709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Simpson’s Paradox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1727969"/>
          </a:xfrm>
        </p:spPr>
        <p:txBody>
          <a:bodyPr/>
          <a:lstStyle/>
          <a:p>
            <a:pPr>
              <a:defRPr/>
            </a:pPr>
            <a:r>
              <a:rPr lang="en-US" dirty="0"/>
              <a:t>How effective is drug usage for recovery?</a:t>
            </a:r>
            <a:br>
              <a:rPr lang="en-US" dirty="0"/>
            </a:br>
            <a:r>
              <a:rPr lang="en-US" dirty="0"/>
              <a:t>ACE = </a:t>
            </a:r>
            <a:r>
              <a:rPr lang="en-US" dirty="0">
                <a:solidFill>
                  <a:srgbClr val="008380"/>
                </a:solidFill>
              </a:rPr>
              <a:t> P(Y = 1 | do(X = 1)) – P(Y = 1 | do(X = 0))</a:t>
            </a:r>
          </a:p>
          <a:p>
            <a:pPr>
              <a:defRPr/>
            </a:pPr>
            <a:r>
              <a:rPr lang="en-US" dirty="0">
                <a:solidFill>
                  <a:srgbClr val="008380"/>
                </a:solidFill>
              </a:rPr>
              <a:t>P(Y = y | do(X = x)) </a:t>
            </a:r>
          </a:p>
          <a:p>
            <a:pPr marL="0" indent="0">
              <a:buNone/>
              <a:defRPr/>
            </a:pPr>
            <a:endParaRPr lang="en-US" dirty="0">
              <a:solidFill>
                <a:srgbClr val="008380"/>
              </a:solidFill>
            </a:endParaRPr>
          </a:p>
          <a:p>
            <a:pPr marL="0" indent="0">
              <a:buNone/>
              <a:defRPr/>
            </a:pPr>
            <a:endParaRPr lang="en-US" dirty="0">
              <a:solidFill>
                <a:srgbClr val="008380"/>
              </a:solidFill>
            </a:endParaRPr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  <p:cxnSp>
        <p:nvCxnSpPr>
          <p:cNvPr id="9" name="Gerade Verbindung mit Pfeil 8"/>
          <p:cNvCxnSpPr>
            <a:stCxn id="13" idx="3"/>
            <a:endCxn id="11" idx="6"/>
          </p:cNvCxnSpPr>
          <p:nvPr/>
        </p:nvCxnSpPr>
        <p:spPr>
          <a:xfrm flipH="1">
            <a:off x="2908327" y="4838764"/>
            <a:ext cx="1317235" cy="118253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>
            <a:stCxn id="13" idx="5"/>
            <a:endCxn id="12" idx="0"/>
          </p:cNvCxnSpPr>
          <p:nvPr/>
        </p:nvCxnSpPr>
        <p:spPr>
          <a:xfrm>
            <a:off x="4327396" y="4838764"/>
            <a:ext cx="1317235" cy="11105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764311" y="594929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Oval 11"/>
          <p:cNvSpPr/>
          <p:nvPr/>
        </p:nvSpPr>
        <p:spPr>
          <a:xfrm>
            <a:off x="5572623" y="594928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Oval 12"/>
          <p:cNvSpPr/>
          <p:nvPr/>
        </p:nvSpPr>
        <p:spPr>
          <a:xfrm>
            <a:off x="4204471" y="471585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Textfeld 18"/>
          <p:cNvSpPr txBox="1"/>
          <p:nvPr/>
        </p:nvSpPr>
        <p:spPr>
          <a:xfrm>
            <a:off x="4503668" y="4571836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 = Gender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2260255" y="6084004"/>
            <a:ext cx="1795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 = Drug </a:t>
            </a:r>
            <a:r>
              <a:rPr lang="de-DE" dirty="0" err="1"/>
              <a:t>usage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5284591" y="6156012"/>
            <a:ext cx="1572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 = </a:t>
            </a:r>
            <a:r>
              <a:rPr lang="de-DE" dirty="0" err="1"/>
              <a:t>Recovery</a:t>
            </a:r>
            <a:endParaRPr lang="de-DE" dirty="0"/>
          </a:p>
        </p:txBody>
      </p:sp>
      <p:cxnSp>
        <p:nvCxnSpPr>
          <p:cNvPr id="23" name="Gerade Verbindung mit Pfeil 22"/>
          <p:cNvCxnSpPr>
            <a:stCxn id="11" idx="5"/>
            <a:endCxn id="12" idx="3"/>
          </p:cNvCxnSpPr>
          <p:nvPr/>
        </p:nvCxnSpPr>
        <p:spPr>
          <a:xfrm flipV="1">
            <a:off x="2887236" y="6072192"/>
            <a:ext cx="2706478" cy="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4211960" y="414908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Oval 15"/>
          <p:cNvSpPr/>
          <p:nvPr/>
        </p:nvSpPr>
        <p:spPr>
          <a:xfrm>
            <a:off x="2771800" y="522921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Oval 16"/>
          <p:cNvSpPr/>
          <p:nvPr/>
        </p:nvSpPr>
        <p:spPr>
          <a:xfrm>
            <a:off x="5580112" y="522920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8" name="Gerade Verbindung mit Pfeil 17"/>
          <p:cNvCxnSpPr>
            <a:stCxn id="16" idx="4"/>
            <a:endCxn id="11" idx="0"/>
          </p:cNvCxnSpPr>
          <p:nvPr/>
        </p:nvCxnSpPr>
        <p:spPr>
          <a:xfrm flipH="1">
            <a:off x="2836319" y="5373216"/>
            <a:ext cx="7489" cy="57608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>
            <a:stCxn id="15" idx="4"/>
            <a:endCxn id="13" idx="0"/>
          </p:cNvCxnSpPr>
          <p:nvPr/>
        </p:nvCxnSpPr>
        <p:spPr>
          <a:xfrm flipH="1">
            <a:off x="4276479" y="4293080"/>
            <a:ext cx="7489" cy="4227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>
            <a:stCxn id="17" idx="4"/>
            <a:endCxn id="12" idx="0"/>
          </p:cNvCxnSpPr>
          <p:nvPr/>
        </p:nvCxnSpPr>
        <p:spPr>
          <a:xfrm flipH="1">
            <a:off x="5644631" y="5373200"/>
            <a:ext cx="7489" cy="57608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feld 29"/>
          <p:cNvSpPr txBox="1"/>
          <p:nvPr/>
        </p:nvSpPr>
        <p:spPr>
          <a:xfrm>
            <a:off x="4355976" y="3851756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31" name="Textfeld 30"/>
          <p:cNvSpPr txBox="1"/>
          <p:nvPr/>
        </p:nvSpPr>
        <p:spPr>
          <a:xfrm>
            <a:off x="2542457" y="471585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X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5782817" y="5075892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33" name="Textfeld 32"/>
          <p:cNvSpPr txBox="1"/>
          <p:nvPr/>
        </p:nvSpPr>
        <p:spPr>
          <a:xfrm>
            <a:off x="3348503" y="2062053"/>
            <a:ext cx="290568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dirty="0">
                <a:solidFill>
                  <a:srgbClr val="FF0000"/>
                </a:solidFill>
              </a:rPr>
              <a:t>= </a:t>
            </a:r>
            <a:r>
              <a:rPr lang="de-DE" sz="2600" dirty="0" err="1">
                <a:solidFill>
                  <a:srgbClr val="FF0000"/>
                </a:solidFill>
              </a:rPr>
              <a:t>P</a:t>
            </a:r>
            <a:r>
              <a:rPr lang="de-DE" sz="2600" baseline="-25000" dirty="0" err="1">
                <a:solidFill>
                  <a:srgbClr val="FF0000"/>
                </a:solidFill>
              </a:rPr>
              <a:t>m</a:t>
            </a:r>
            <a:r>
              <a:rPr lang="de-DE" sz="2600" dirty="0">
                <a:solidFill>
                  <a:srgbClr val="FF0000"/>
                </a:solidFill>
              </a:rPr>
              <a:t>(Y = </a:t>
            </a:r>
            <a:r>
              <a:rPr lang="de-DE" sz="2600" dirty="0" err="1">
                <a:solidFill>
                  <a:srgbClr val="FF0000"/>
                </a:solidFill>
              </a:rPr>
              <a:t>y</a:t>
            </a:r>
            <a:r>
              <a:rPr lang="de-DE" sz="2600" dirty="0">
                <a:solidFill>
                  <a:srgbClr val="FF0000"/>
                </a:solidFill>
              </a:rPr>
              <a:t> | X = x)</a:t>
            </a:r>
          </a:p>
        </p:txBody>
      </p:sp>
      <p:sp>
        <p:nvSpPr>
          <p:cNvPr id="34" name="Textfeld 33"/>
          <p:cNvSpPr txBox="1"/>
          <p:nvPr/>
        </p:nvSpPr>
        <p:spPr>
          <a:xfrm>
            <a:off x="1763688" y="5661248"/>
            <a:ext cx="95410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dirty="0">
                <a:solidFill>
                  <a:srgbClr val="FF0000"/>
                </a:solidFill>
              </a:rPr>
              <a:t>X = x</a:t>
            </a:r>
          </a:p>
        </p:txBody>
      </p:sp>
    </p:spTree>
    <p:extLst>
      <p:ext uri="{BB962C8B-B14F-4D97-AF65-F5344CB8AC3E}">
        <p14:creationId xmlns:p14="http://schemas.microsoft.com/office/powerpoint/2010/main" val="2408316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31" grpId="0"/>
      <p:bldP spid="3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Recap: Simpson’s Paradox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77688" y="1196975"/>
            <a:ext cx="8229600" cy="1295921"/>
          </a:xfrm>
        </p:spPr>
        <p:txBody>
          <a:bodyPr/>
          <a:lstStyle/>
          <a:p>
            <a:pPr>
              <a:defRPr/>
            </a:pPr>
            <a:r>
              <a:rPr lang="en-US" dirty="0"/>
              <a:t>Record recovery rates of 700 patients given access to a drug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  <p:sp>
        <p:nvSpPr>
          <p:cNvPr id="5" name="Inhaltsplatzhalter 2"/>
          <p:cNvSpPr txBox="1">
            <a:spLocks/>
          </p:cNvSpPr>
          <p:nvPr/>
        </p:nvSpPr>
        <p:spPr bwMode="auto">
          <a:xfrm>
            <a:off x="277688" y="4293096"/>
            <a:ext cx="8604448" cy="181967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en-US" dirty="0"/>
              <a:t>Paradox: </a:t>
            </a:r>
          </a:p>
          <a:p>
            <a:pPr lvl="1">
              <a:defRPr/>
            </a:pPr>
            <a:r>
              <a:rPr lang="en-US" dirty="0"/>
              <a:t>For men, taking the drug has benefit</a:t>
            </a:r>
          </a:p>
          <a:p>
            <a:pPr lvl="1">
              <a:defRPr/>
            </a:pPr>
            <a:r>
              <a:rPr lang="en-US" dirty="0"/>
              <a:t>For women, taking the drug has benefit, too.</a:t>
            </a:r>
          </a:p>
          <a:p>
            <a:pPr lvl="1">
              <a:defRPr/>
            </a:pPr>
            <a:r>
              <a:rPr lang="en-US" dirty="0"/>
              <a:t>But: for all persons taking the drug seems to have no benefit</a:t>
            </a:r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755576" y="2204864"/>
          <a:ext cx="7560840" cy="17373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Recovery</a:t>
                      </a:r>
                      <a:r>
                        <a:rPr lang="en-US" baseline="0" noProof="0"/>
                        <a:t> rate </a:t>
                      </a:r>
                    </a:p>
                    <a:p>
                      <a:r>
                        <a:rPr lang="en-US" baseline="0" noProof="0">
                          <a:solidFill>
                            <a:srgbClr val="FF0000"/>
                          </a:solidFill>
                        </a:rPr>
                        <a:t>with </a:t>
                      </a:r>
                      <a:r>
                        <a:rPr lang="en-US" baseline="0" noProof="0"/>
                        <a:t>d</a:t>
                      </a:r>
                      <a:r>
                        <a:rPr lang="en-US" noProof="0"/>
                        <a:t>rug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 Recovery</a:t>
                      </a:r>
                      <a:r>
                        <a:rPr lang="en-US" baseline="0" noProof="0"/>
                        <a:t> rate</a:t>
                      </a:r>
                    </a:p>
                    <a:p>
                      <a:r>
                        <a:rPr lang="en-US" baseline="0" noProof="0"/>
                        <a:t> </a:t>
                      </a:r>
                      <a:r>
                        <a:rPr lang="en-US" baseline="0" noProof="0">
                          <a:solidFill>
                            <a:srgbClr val="FF0000"/>
                          </a:solidFill>
                        </a:rPr>
                        <a:t>without</a:t>
                      </a:r>
                      <a:r>
                        <a:rPr lang="en-US" noProof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noProof="0"/>
                        <a:t>drug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noProof="0"/>
                        <a:t>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81/87 (93%)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234/270</a:t>
                      </a:r>
                      <a:r>
                        <a:rPr lang="en-US" baseline="0" noProof="0"/>
                        <a:t> (87%)</a:t>
                      </a:r>
                      <a:endParaRPr lang="en-US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noProof="0"/>
                        <a:t>Women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192/263 (73%)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55/80</a:t>
                      </a:r>
                      <a:r>
                        <a:rPr lang="en-US" baseline="0" noProof="0"/>
                        <a:t> (69%)</a:t>
                      </a:r>
                      <a:endParaRPr lang="en-US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noProof="0"/>
                        <a:t>Combined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273/350 (78%)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289/350 (83%)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53130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18864" y="260350"/>
            <a:ext cx="8229600" cy="503238"/>
          </a:xfrm>
        </p:spPr>
        <p:txBody>
          <a:bodyPr/>
          <a:lstStyle/>
          <a:p>
            <a:pPr>
              <a:defRPr/>
            </a:pPr>
            <a:r>
              <a:rPr lang="en-US" dirty="0"/>
              <a:t>Resolving the Paradox (Formally)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2808089"/>
          </a:xfrm>
        </p:spPr>
        <p:txBody>
          <a:bodyPr/>
          <a:lstStyle/>
          <a:p>
            <a:pPr>
              <a:defRPr/>
            </a:pPr>
            <a:r>
              <a:rPr lang="en-US" dirty="0"/>
              <a:t>We have to </a:t>
            </a:r>
            <a:r>
              <a:rPr lang="en-US" dirty="0">
                <a:solidFill>
                  <a:srgbClr val="FF0000"/>
                </a:solidFill>
              </a:rPr>
              <a:t>understand the causal mechanisms</a:t>
            </a:r>
            <a:r>
              <a:rPr lang="en-US" dirty="0"/>
              <a:t> that lead to the data in order to resolve the paradox</a:t>
            </a:r>
          </a:p>
          <a:p>
            <a:pPr>
              <a:defRPr/>
            </a:pPr>
            <a:r>
              <a:rPr lang="en-US" dirty="0"/>
              <a:t>Formally: What is the general causal effect of drug usage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on recovery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? </a:t>
            </a:r>
          </a:p>
          <a:p>
            <a:pPr lvl="1">
              <a:defRPr/>
            </a:pPr>
            <a:r>
              <a:rPr lang="en-US" dirty="0">
                <a:solidFill>
                  <a:srgbClr val="008380"/>
                </a:solidFill>
              </a:rPr>
              <a:t>P(Y = y | do(X = x)) =</a:t>
            </a:r>
            <a:r>
              <a:rPr lang="en-US" dirty="0"/>
              <a:t> ?</a:t>
            </a:r>
          </a:p>
          <a:p>
            <a:pPr lvl="1">
              <a:defRPr/>
            </a:pPr>
            <a:r>
              <a:rPr lang="en-US" dirty="0">
                <a:solidFill>
                  <a:srgbClr val="008380"/>
                </a:solidFill>
              </a:rPr>
              <a:t>ACE=  P(Y =1 | do(X =1)) – P(Y=1 |do(X=0)) </a:t>
            </a:r>
            <a:r>
              <a:rPr lang="en-US" dirty="0"/>
              <a:t>= ?</a:t>
            </a:r>
          </a:p>
          <a:p>
            <a:pPr marL="457200" lvl="1" indent="0">
              <a:buNone/>
              <a:defRPr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  <p:cxnSp>
        <p:nvCxnSpPr>
          <p:cNvPr id="43" name="Gerade Verbindung mit Pfeil 42"/>
          <p:cNvCxnSpPr>
            <a:stCxn id="47" idx="3"/>
            <a:endCxn id="45" idx="6"/>
          </p:cNvCxnSpPr>
          <p:nvPr/>
        </p:nvCxnSpPr>
        <p:spPr>
          <a:xfrm flipH="1">
            <a:off x="2908327" y="5054788"/>
            <a:ext cx="1317235" cy="118253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>
            <a:stCxn id="47" idx="5"/>
            <a:endCxn id="46" idx="0"/>
          </p:cNvCxnSpPr>
          <p:nvPr/>
        </p:nvCxnSpPr>
        <p:spPr>
          <a:xfrm>
            <a:off x="4327396" y="5054788"/>
            <a:ext cx="1317235" cy="11105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2764311" y="616532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Oval 45"/>
          <p:cNvSpPr/>
          <p:nvPr/>
        </p:nvSpPr>
        <p:spPr>
          <a:xfrm>
            <a:off x="5572623" y="616530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Oval 46"/>
          <p:cNvSpPr/>
          <p:nvPr/>
        </p:nvSpPr>
        <p:spPr>
          <a:xfrm>
            <a:off x="4204471" y="493187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Textfeld 47"/>
          <p:cNvSpPr txBox="1"/>
          <p:nvPr/>
        </p:nvSpPr>
        <p:spPr>
          <a:xfrm>
            <a:off x="4503668" y="4787860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 = Gender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2260255" y="6300028"/>
            <a:ext cx="1795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 = Drug </a:t>
            </a:r>
            <a:r>
              <a:rPr lang="de-DE" dirty="0" err="1"/>
              <a:t>usage</a:t>
            </a:r>
            <a:endParaRPr lang="de-DE" dirty="0"/>
          </a:p>
        </p:txBody>
      </p:sp>
      <p:sp>
        <p:nvSpPr>
          <p:cNvPr id="50" name="Textfeld 49"/>
          <p:cNvSpPr txBox="1"/>
          <p:nvPr/>
        </p:nvSpPr>
        <p:spPr>
          <a:xfrm>
            <a:off x="5284591" y="6372036"/>
            <a:ext cx="1572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 = </a:t>
            </a:r>
            <a:r>
              <a:rPr lang="de-DE" dirty="0" err="1"/>
              <a:t>Recovery</a:t>
            </a:r>
            <a:endParaRPr lang="de-DE" dirty="0"/>
          </a:p>
        </p:txBody>
      </p:sp>
      <p:cxnSp>
        <p:nvCxnSpPr>
          <p:cNvPr id="51" name="Gerade Verbindung mit Pfeil 50"/>
          <p:cNvCxnSpPr>
            <a:stCxn id="45" idx="5"/>
            <a:endCxn id="46" idx="3"/>
          </p:cNvCxnSpPr>
          <p:nvPr/>
        </p:nvCxnSpPr>
        <p:spPr>
          <a:xfrm flipV="1">
            <a:off x="2887236" y="6288216"/>
            <a:ext cx="2706478" cy="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/>
          <p:nvPr/>
        </p:nvSpPr>
        <p:spPr>
          <a:xfrm>
            <a:off x="4211960" y="436510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Oval 52"/>
          <p:cNvSpPr/>
          <p:nvPr/>
        </p:nvSpPr>
        <p:spPr>
          <a:xfrm>
            <a:off x="2771800" y="54452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Oval 53"/>
          <p:cNvSpPr/>
          <p:nvPr/>
        </p:nvSpPr>
        <p:spPr>
          <a:xfrm>
            <a:off x="5580112" y="544522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5" name="Gerade Verbindung mit Pfeil 54"/>
          <p:cNvCxnSpPr>
            <a:stCxn id="53" idx="4"/>
            <a:endCxn id="45" idx="0"/>
          </p:cNvCxnSpPr>
          <p:nvPr/>
        </p:nvCxnSpPr>
        <p:spPr>
          <a:xfrm flipH="1">
            <a:off x="2836319" y="5589240"/>
            <a:ext cx="7489" cy="57608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mit Pfeil 55"/>
          <p:cNvCxnSpPr>
            <a:stCxn id="52" idx="4"/>
            <a:endCxn id="47" idx="0"/>
          </p:cNvCxnSpPr>
          <p:nvPr/>
        </p:nvCxnSpPr>
        <p:spPr>
          <a:xfrm flipH="1">
            <a:off x="4276479" y="4509104"/>
            <a:ext cx="7489" cy="4227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mit Pfeil 56"/>
          <p:cNvCxnSpPr>
            <a:stCxn id="54" idx="4"/>
            <a:endCxn id="46" idx="0"/>
          </p:cNvCxnSpPr>
          <p:nvPr/>
        </p:nvCxnSpPr>
        <p:spPr>
          <a:xfrm flipH="1">
            <a:off x="5644631" y="5589224"/>
            <a:ext cx="7489" cy="57608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feld 57"/>
          <p:cNvSpPr txBox="1"/>
          <p:nvPr/>
        </p:nvSpPr>
        <p:spPr>
          <a:xfrm>
            <a:off x="4355976" y="4067780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59" name="Textfeld 58"/>
          <p:cNvSpPr txBox="1"/>
          <p:nvPr/>
        </p:nvSpPr>
        <p:spPr>
          <a:xfrm>
            <a:off x="2542457" y="4931876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X</a:t>
            </a:r>
          </a:p>
        </p:txBody>
      </p:sp>
      <p:sp>
        <p:nvSpPr>
          <p:cNvPr id="60" name="Textfeld 59"/>
          <p:cNvSpPr txBox="1"/>
          <p:nvPr/>
        </p:nvSpPr>
        <p:spPr>
          <a:xfrm>
            <a:off x="5782817" y="5291916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3742824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18864" y="260350"/>
            <a:ext cx="8229600" cy="503238"/>
          </a:xfrm>
        </p:spPr>
        <p:txBody>
          <a:bodyPr/>
          <a:lstStyle/>
          <a:p>
            <a:pPr>
              <a:defRPr/>
            </a:pPr>
            <a:r>
              <a:rPr lang="en-US"/>
              <a:t>Resolving the Paradox (Formally)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363272" cy="2880097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solidFill>
                  <a:srgbClr val="008380"/>
                </a:solidFill>
              </a:rPr>
              <a:t>P(Y =1 | do(X =1)) =</a:t>
            </a:r>
            <a:r>
              <a:rPr lang="en-US" sz="2400" dirty="0"/>
              <a:t> </a:t>
            </a:r>
          </a:p>
          <a:p>
            <a:pPr>
              <a:defRPr/>
            </a:pPr>
            <a:r>
              <a:rPr lang="en-US" sz="2400" dirty="0">
                <a:solidFill>
                  <a:srgbClr val="008380"/>
                </a:solidFill>
              </a:rPr>
              <a:t>= P(Y=1 | X=1, Z=1)P(Z=1) + P(Y=1 | X=1, Z=0)P(Z=0)</a:t>
            </a:r>
          </a:p>
          <a:p>
            <a:pPr marL="0" indent="0">
              <a:buNone/>
              <a:defRPr/>
            </a:pPr>
            <a:r>
              <a:rPr lang="en-US" sz="2400" dirty="0">
                <a:solidFill>
                  <a:srgbClr val="008380"/>
                </a:solidFill>
              </a:rPr>
              <a:t>  = 0.93(87 +270)/700 + 0.73(263 + 80)/700 = 0.832</a:t>
            </a:r>
          </a:p>
          <a:p>
            <a:pPr>
              <a:defRPr/>
            </a:pPr>
            <a:r>
              <a:rPr lang="en-US" sz="2400" dirty="0">
                <a:solidFill>
                  <a:srgbClr val="008380"/>
                </a:solidFill>
              </a:rPr>
              <a:t>P(Y =1 | do(X =0)) = 0.7818</a:t>
            </a:r>
          </a:p>
          <a:p>
            <a:pPr>
              <a:defRPr/>
            </a:pPr>
            <a:r>
              <a:rPr lang="en-US" sz="2400" dirty="0">
                <a:solidFill>
                  <a:srgbClr val="008380"/>
                </a:solidFill>
              </a:rPr>
              <a:t>ACE = 0.832 – 0.7818 = 0.0502 &gt; 0</a:t>
            </a:r>
          </a:p>
          <a:p>
            <a:pPr>
              <a:defRPr/>
            </a:pPr>
            <a:r>
              <a:rPr lang="en-US" sz="2400" dirty="0">
                <a:solidFill>
                  <a:srgbClr val="FF0000"/>
                </a:solidFill>
              </a:rPr>
              <a:t>One has to segregate the data </a:t>
            </a:r>
            <a:r>
              <a:rPr lang="en-US" sz="2400" dirty="0" err="1">
                <a:solidFill>
                  <a:srgbClr val="FF0000"/>
                </a:solidFill>
              </a:rPr>
              <a:t>w.r.t.</a:t>
            </a:r>
            <a:r>
              <a:rPr lang="en-US" sz="2400" dirty="0">
                <a:solidFill>
                  <a:srgbClr val="FF0000"/>
                </a:solidFill>
              </a:rPr>
              <a:t> Z  (adjust for Z)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cxnSp>
        <p:nvCxnSpPr>
          <p:cNvPr id="43" name="Gerade Verbindung mit Pfeil 42"/>
          <p:cNvCxnSpPr>
            <a:stCxn id="47" idx="3"/>
            <a:endCxn id="45" idx="6"/>
          </p:cNvCxnSpPr>
          <p:nvPr/>
        </p:nvCxnSpPr>
        <p:spPr>
          <a:xfrm flipH="1">
            <a:off x="6017277" y="4766756"/>
            <a:ext cx="944589" cy="118253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>
            <a:stCxn id="47" idx="5"/>
            <a:endCxn id="46" idx="0"/>
          </p:cNvCxnSpPr>
          <p:nvPr/>
        </p:nvCxnSpPr>
        <p:spPr>
          <a:xfrm>
            <a:off x="7063700" y="4766756"/>
            <a:ext cx="892676" cy="11105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5873261" y="587728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7884368" y="58772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6940775" y="464384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feld 47"/>
          <p:cNvSpPr txBox="1"/>
          <p:nvPr/>
        </p:nvSpPr>
        <p:spPr>
          <a:xfrm>
            <a:off x="7239972" y="4499828"/>
            <a:ext cx="1263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Z = Gender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5657237" y="6011996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X = Drug usage</a:t>
            </a:r>
          </a:p>
        </p:txBody>
      </p:sp>
      <p:sp>
        <p:nvSpPr>
          <p:cNvPr id="50" name="Textfeld 49"/>
          <p:cNvSpPr txBox="1"/>
          <p:nvPr/>
        </p:nvSpPr>
        <p:spPr>
          <a:xfrm>
            <a:off x="7596336" y="6021288"/>
            <a:ext cx="1426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Y = Recovery</a:t>
            </a:r>
          </a:p>
        </p:txBody>
      </p:sp>
      <p:cxnSp>
        <p:nvCxnSpPr>
          <p:cNvPr id="51" name="Gerade Verbindung mit Pfeil 50"/>
          <p:cNvCxnSpPr>
            <a:stCxn id="45" idx="5"/>
            <a:endCxn id="46" idx="3"/>
          </p:cNvCxnSpPr>
          <p:nvPr/>
        </p:nvCxnSpPr>
        <p:spPr>
          <a:xfrm flipV="1">
            <a:off x="5996186" y="6000184"/>
            <a:ext cx="1909273" cy="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/>
          <p:nvPr/>
        </p:nvSpPr>
        <p:spPr>
          <a:xfrm>
            <a:off x="6948264" y="40770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5880750" y="515720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7891857" y="51571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Gerade Verbindung mit Pfeil 54"/>
          <p:cNvCxnSpPr>
            <a:stCxn id="53" idx="4"/>
            <a:endCxn id="45" idx="0"/>
          </p:cNvCxnSpPr>
          <p:nvPr/>
        </p:nvCxnSpPr>
        <p:spPr>
          <a:xfrm flipH="1">
            <a:off x="5945269" y="5301208"/>
            <a:ext cx="7489" cy="57608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mit Pfeil 55"/>
          <p:cNvCxnSpPr>
            <a:stCxn id="52" idx="4"/>
            <a:endCxn id="47" idx="0"/>
          </p:cNvCxnSpPr>
          <p:nvPr/>
        </p:nvCxnSpPr>
        <p:spPr>
          <a:xfrm flipH="1">
            <a:off x="7012783" y="4221072"/>
            <a:ext cx="7489" cy="4227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mit Pfeil 56"/>
          <p:cNvCxnSpPr>
            <a:stCxn id="54" idx="4"/>
            <a:endCxn id="46" idx="0"/>
          </p:cNvCxnSpPr>
          <p:nvPr/>
        </p:nvCxnSpPr>
        <p:spPr>
          <a:xfrm flipH="1">
            <a:off x="7956376" y="5301192"/>
            <a:ext cx="7489" cy="57608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feld 57"/>
          <p:cNvSpPr txBox="1"/>
          <p:nvPr/>
        </p:nvSpPr>
        <p:spPr>
          <a:xfrm>
            <a:off x="7092280" y="377974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U</a:t>
            </a:r>
            <a:r>
              <a:rPr lang="en-US" baseline="-25000"/>
              <a:t>Z</a:t>
            </a:r>
          </a:p>
        </p:txBody>
      </p:sp>
      <p:sp>
        <p:nvSpPr>
          <p:cNvPr id="59" name="Textfeld 58"/>
          <p:cNvSpPr txBox="1"/>
          <p:nvPr/>
        </p:nvSpPr>
        <p:spPr>
          <a:xfrm>
            <a:off x="5651407" y="4643844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U</a:t>
            </a:r>
            <a:r>
              <a:rPr lang="en-US" baseline="-25000"/>
              <a:t>X</a:t>
            </a:r>
          </a:p>
        </p:txBody>
      </p:sp>
      <p:sp>
        <p:nvSpPr>
          <p:cNvPr id="60" name="Textfeld 59"/>
          <p:cNvSpPr txBox="1"/>
          <p:nvPr/>
        </p:nvSpPr>
        <p:spPr>
          <a:xfrm>
            <a:off x="8094562" y="5003884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U</a:t>
            </a:r>
            <a:r>
              <a:rPr lang="en-US" baseline="-25000"/>
              <a:t>Y</a:t>
            </a:r>
          </a:p>
        </p:txBody>
      </p:sp>
      <p:graphicFrame>
        <p:nvGraphicFramePr>
          <p:cNvPr id="23" name="Tabel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945191"/>
              </p:ext>
            </p:extLst>
          </p:nvPr>
        </p:nvGraphicFramePr>
        <p:xfrm>
          <a:off x="179512" y="4293096"/>
          <a:ext cx="5364088" cy="17373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3216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35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8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Recovery</a:t>
                      </a:r>
                      <a:r>
                        <a:rPr lang="de-DE" baseline="0" dirty="0"/>
                        <a:t> rate </a:t>
                      </a:r>
                    </a:p>
                    <a:p>
                      <a:r>
                        <a:rPr lang="de-DE" baseline="0" dirty="0" err="1">
                          <a:solidFill>
                            <a:srgbClr val="FF0000"/>
                          </a:solidFill>
                        </a:rPr>
                        <a:t>with</a:t>
                      </a:r>
                      <a:r>
                        <a:rPr lang="de-DE" baseline="0" dirty="0"/>
                        <a:t> </a:t>
                      </a:r>
                      <a:r>
                        <a:rPr lang="de-DE" baseline="0" dirty="0" err="1"/>
                        <a:t>d</a:t>
                      </a:r>
                      <a:r>
                        <a:rPr lang="de-DE" dirty="0" err="1"/>
                        <a:t>rug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 </a:t>
                      </a:r>
                      <a:r>
                        <a:rPr lang="de-DE" dirty="0" err="1"/>
                        <a:t>Recovery</a:t>
                      </a:r>
                      <a:r>
                        <a:rPr lang="de-DE" baseline="0" dirty="0"/>
                        <a:t> rate</a:t>
                      </a:r>
                    </a:p>
                    <a:p>
                      <a:r>
                        <a:rPr lang="de-DE" baseline="0" dirty="0"/>
                        <a:t> </a:t>
                      </a:r>
                      <a:r>
                        <a:rPr lang="de-DE" baseline="0" dirty="0" err="1">
                          <a:solidFill>
                            <a:srgbClr val="FF0000"/>
                          </a:solidFill>
                        </a:rPr>
                        <a:t>without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drug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600">
                <a:tc>
                  <a:txBody>
                    <a:bodyPr/>
                    <a:lstStyle/>
                    <a:p>
                      <a:r>
                        <a:rPr lang="de-DE" dirty="0" err="1"/>
                        <a:t>Men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81/87 (93%)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234/270</a:t>
                      </a:r>
                      <a:r>
                        <a:rPr lang="de-DE" baseline="0" dirty="0"/>
                        <a:t> (87%)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600">
                <a:tc>
                  <a:txBody>
                    <a:bodyPr/>
                    <a:lstStyle/>
                    <a:p>
                      <a:r>
                        <a:rPr lang="de-DE" dirty="0"/>
                        <a:t>Women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192/263 (73%)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55/80</a:t>
                      </a:r>
                      <a:r>
                        <a:rPr lang="de-DE" baseline="0" dirty="0"/>
                        <a:t> (69%)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600">
                <a:tc>
                  <a:txBody>
                    <a:bodyPr/>
                    <a:lstStyle/>
                    <a:p>
                      <a:r>
                        <a:rPr lang="de-DE" dirty="0" err="1"/>
                        <a:t>Combined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273/350 (78%)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289/350 (83%)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4644008" y="1208365"/>
            <a:ext cx="3964547" cy="492443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600">
                <a:solidFill>
                  <a:srgbClr val="000000"/>
                </a:solidFill>
              </a:rPr>
              <a:t>(using adjustment formula)</a:t>
            </a:r>
          </a:p>
        </p:txBody>
      </p:sp>
    </p:spTree>
    <p:extLst>
      <p:ext uri="{BB962C8B-B14F-4D97-AF65-F5344CB8AC3E}">
        <p14:creationId xmlns:p14="http://schemas.microsoft.com/office/powerpoint/2010/main" val="381718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Simpson Paradox (Again)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1295921"/>
          </a:xfrm>
        </p:spPr>
        <p:txBody>
          <a:bodyPr/>
          <a:lstStyle/>
          <a:p>
            <a:pPr>
              <a:defRPr/>
            </a:pPr>
            <a:r>
              <a:rPr lang="en-US"/>
              <a:t>Record recovery rates of 700 patients given access to a drug w.r.t. blood pressure (BP) segregation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Inhaltsplatzhalter 2"/>
          <p:cNvSpPr txBox="1">
            <a:spLocks/>
          </p:cNvSpPr>
          <p:nvPr/>
        </p:nvSpPr>
        <p:spPr bwMode="auto">
          <a:xfrm>
            <a:off x="539552" y="4581128"/>
            <a:ext cx="8229600" cy="1295921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en-US" dirty="0"/>
              <a:t>BP recorded at end of experiment</a:t>
            </a:r>
          </a:p>
          <a:p>
            <a:pPr>
              <a:defRPr/>
            </a:pPr>
            <a:r>
              <a:rPr lang="en-US" dirty="0"/>
              <a:t>This time segregated data recommends </a:t>
            </a:r>
            <a:r>
              <a:rPr lang="en-US" dirty="0">
                <a:solidFill>
                  <a:srgbClr val="FF0000"/>
                </a:solidFill>
              </a:rPr>
              <a:t>not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/>
              <a:t>using drug whereas aggregated does</a:t>
            </a:r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755576" y="2492896"/>
          <a:ext cx="7417551" cy="17373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224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Recovery</a:t>
                      </a:r>
                      <a:r>
                        <a:rPr lang="en-US" baseline="0" noProof="0" dirty="0"/>
                        <a:t> rate </a:t>
                      </a:r>
                    </a:p>
                    <a:p>
                      <a:r>
                        <a:rPr lang="en-US" baseline="0" noProof="0" dirty="0">
                          <a:solidFill>
                            <a:srgbClr val="FF0000"/>
                          </a:solidFill>
                        </a:rPr>
                        <a:t>with </a:t>
                      </a:r>
                      <a:r>
                        <a:rPr lang="en-US" baseline="0" noProof="0" dirty="0"/>
                        <a:t>d</a:t>
                      </a:r>
                      <a:r>
                        <a:rPr lang="en-US" noProof="0" dirty="0"/>
                        <a:t>rug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 Recovery</a:t>
                      </a:r>
                      <a:r>
                        <a:rPr lang="en-US" baseline="0" noProof="0" dirty="0"/>
                        <a:t> rate</a:t>
                      </a:r>
                    </a:p>
                    <a:p>
                      <a:r>
                        <a:rPr lang="en-US" baseline="0" noProof="0" dirty="0"/>
                        <a:t> </a:t>
                      </a:r>
                      <a:r>
                        <a:rPr lang="en-US" baseline="0" noProof="0" dirty="0">
                          <a:solidFill>
                            <a:srgbClr val="FF0000"/>
                          </a:solidFill>
                        </a:rPr>
                        <a:t>without </a:t>
                      </a:r>
                      <a:r>
                        <a:rPr lang="en-US" noProof="0" dirty="0"/>
                        <a:t>drug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noProof="0"/>
                        <a:t>Low BP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234/270</a:t>
                      </a:r>
                      <a:r>
                        <a:rPr lang="en-US" baseline="0" noProof="0" dirty="0"/>
                        <a:t> (87%)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81/87 (93%)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noProof="0"/>
                        <a:t>High BP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/>
                        <a:t>55/80</a:t>
                      </a:r>
                      <a:r>
                        <a:rPr lang="en-US" baseline="0" noProof="0" dirty="0"/>
                        <a:t> (69%)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/>
                        <a:t>192/263 (73%)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noProof="0"/>
                        <a:t>Combined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/>
                        <a:t>289/350 (83%)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/>
                        <a:t>273/350 (78%)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5620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935037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b="1" dirty="0" err="1">
                <a:cs typeface="+mj-cs"/>
              </a:rPr>
              <a:t>Structural</a:t>
            </a:r>
            <a:r>
              <a:rPr lang="de-DE" sz="3600" b="1" dirty="0">
                <a:cs typeface="+mj-cs"/>
              </a:rPr>
              <a:t> </a:t>
            </a:r>
            <a:r>
              <a:rPr lang="de-DE" sz="3600" b="1" dirty="0" err="1">
                <a:cs typeface="+mj-cs"/>
              </a:rPr>
              <a:t>Causal</a:t>
            </a:r>
            <a:r>
              <a:rPr lang="de-DE" sz="3600" b="1" dirty="0">
                <a:cs typeface="+mj-cs"/>
              </a:rPr>
              <a:t> Models</a:t>
            </a:r>
            <a:br>
              <a:rPr lang="de-DE" sz="3600" b="1" dirty="0">
                <a:cs typeface="+mj-cs"/>
              </a:rPr>
            </a:br>
            <a:br>
              <a:rPr lang="de-DE" sz="3600" b="1" dirty="0">
                <a:cs typeface="+mj-cs"/>
              </a:rPr>
            </a:br>
            <a:br>
              <a:rPr lang="de-DE" sz="3600" b="1" dirty="0">
                <a:cs typeface="+mj-cs"/>
              </a:rPr>
            </a:br>
            <a:endParaRPr lang="de-DE" sz="2600" b="1" dirty="0">
              <a:cs typeface="+mj-cs"/>
            </a:endParaRPr>
          </a:p>
        </p:txBody>
      </p:sp>
      <p:sp>
        <p:nvSpPr>
          <p:cNvPr id="4" name="Untertitel 3"/>
          <p:cNvSpPr>
            <a:spLocks noGrp="1"/>
          </p:cNvSpPr>
          <p:nvPr>
            <p:ph type="subTitle" idx="1"/>
          </p:nvPr>
        </p:nvSpPr>
        <p:spPr>
          <a:xfrm>
            <a:off x="1371600" y="3140968"/>
            <a:ext cx="6400800" cy="1752600"/>
          </a:xfrm>
        </p:spPr>
        <p:txBody>
          <a:bodyPr/>
          <a:lstStyle/>
          <a:p>
            <a:r>
              <a:rPr lang="de-DE" dirty="0" err="1"/>
              <a:t>Slides</a:t>
            </a:r>
            <a:r>
              <a:rPr lang="de-DE" dirty="0"/>
              <a:t> </a:t>
            </a:r>
            <a:r>
              <a:rPr lang="de-DE" dirty="0" err="1"/>
              <a:t>prepared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Özgür </a:t>
            </a:r>
            <a:r>
              <a:rPr lang="de-DE" dirty="0" err="1"/>
              <a:t>Özçep</a:t>
            </a:r>
            <a:endParaRPr lang="de-DE" dirty="0"/>
          </a:p>
          <a:p>
            <a:endParaRPr lang="de-DE" b="1" dirty="0"/>
          </a:p>
          <a:p>
            <a:r>
              <a:rPr lang="de-DE" b="1" dirty="0"/>
              <a:t>Part II: Intervention</a:t>
            </a:r>
            <a:br>
              <a:rPr lang="de-DE" dirty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341487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18864" y="260350"/>
            <a:ext cx="8229600" cy="503238"/>
          </a:xfrm>
        </p:spPr>
        <p:txBody>
          <a:bodyPr/>
          <a:lstStyle/>
          <a:p>
            <a:pPr>
              <a:defRPr/>
            </a:pPr>
            <a:r>
              <a:rPr lang="en-US" dirty="0"/>
              <a:t>Resolving the Paradox (Formally)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2808089"/>
          </a:xfrm>
        </p:spPr>
        <p:txBody>
          <a:bodyPr/>
          <a:lstStyle/>
          <a:p>
            <a:pPr>
              <a:defRPr/>
            </a:pPr>
            <a:r>
              <a:rPr lang="en-US" dirty="0"/>
              <a:t>We have to </a:t>
            </a:r>
            <a:r>
              <a:rPr lang="en-US" dirty="0">
                <a:solidFill>
                  <a:srgbClr val="FF0000"/>
                </a:solidFill>
              </a:rPr>
              <a:t>understand the causal mechanisms </a:t>
            </a:r>
            <a:r>
              <a:rPr lang="en-US" dirty="0"/>
              <a:t>that lead to the data in order to resolve the paradox</a:t>
            </a:r>
          </a:p>
          <a:p>
            <a:pPr>
              <a:defRPr/>
            </a:pPr>
            <a:r>
              <a:rPr lang="en-US" dirty="0"/>
              <a:t>Formally: What is the general causal effect of drug usage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on recovery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? </a:t>
            </a:r>
          </a:p>
          <a:p>
            <a:pPr lvl="1">
              <a:defRPr/>
            </a:pPr>
            <a:r>
              <a:rPr lang="en-US" dirty="0">
                <a:solidFill>
                  <a:srgbClr val="008380"/>
                </a:solidFill>
              </a:rPr>
              <a:t>P(Y = y | do(X = x)) = ?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cxnSp>
        <p:nvCxnSpPr>
          <p:cNvPr id="43" name="Gerade Verbindung mit Pfeil 42"/>
          <p:cNvCxnSpPr>
            <a:stCxn id="45" idx="7"/>
            <a:endCxn id="47" idx="2"/>
          </p:cNvCxnSpPr>
          <p:nvPr/>
        </p:nvCxnSpPr>
        <p:spPr>
          <a:xfrm flipV="1">
            <a:off x="2887236" y="5003876"/>
            <a:ext cx="1317235" cy="118253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>
            <a:stCxn id="47" idx="5"/>
            <a:endCxn id="46" idx="0"/>
          </p:cNvCxnSpPr>
          <p:nvPr/>
        </p:nvCxnSpPr>
        <p:spPr>
          <a:xfrm>
            <a:off x="4327396" y="5054788"/>
            <a:ext cx="1317235" cy="11105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2764311" y="616532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Oval 45"/>
          <p:cNvSpPr/>
          <p:nvPr/>
        </p:nvSpPr>
        <p:spPr>
          <a:xfrm>
            <a:off x="5572623" y="616530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4204471" y="493187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Textfeld 47"/>
          <p:cNvSpPr txBox="1"/>
          <p:nvPr/>
        </p:nvSpPr>
        <p:spPr>
          <a:xfrm>
            <a:off x="4503668" y="4787860"/>
            <a:ext cx="1984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 = Blood pressure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2260255" y="6300028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 = Drug usage</a:t>
            </a:r>
          </a:p>
        </p:txBody>
      </p:sp>
      <p:sp>
        <p:nvSpPr>
          <p:cNvPr id="50" name="Textfeld 49"/>
          <p:cNvSpPr txBox="1"/>
          <p:nvPr/>
        </p:nvSpPr>
        <p:spPr>
          <a:xfrm>
            <a:off x="5284591" y="6372036"/>
            <a:ext cx="1426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 = Recovery</a:t>
            </a:r>
          </a:p>
        </p:txBody>
      </p:sp>
      <p:cxnSp>
        <p:nvCxnSpPr>
          <p:cNvPr id="51" name="Gerade Verbindung mit Pfeil 50"/>
          <p:cNvCxnSpPr>
            <a:stCxn id="45" idx="5"/>
            <a:endCxn id="46" idx="3"/>
          </p:cNvCxnSpPr>
          <p:nvPr/>
        </p:nvCxnSpPr>
        <p:spPr>
          <a:xfrm flipV="1">
            <a:off x="2887236" y="6288216"/>
            <a:ext cx="2706478" cy="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/>
          <p:nvPr/>
        </p:nvSpPr>
        <p:spPr>
          <a:xfrm>
            <a:off x="4211960" y="450913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Oval 52"/>
          <p:cNvSpPr/>
          <p:nvPr/>
        </p:nvSpPr>
        <p:spPr>
          <a:xfrm>
            <a:off x="2771800" y="54452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Oval 53"/>
          <p:cNvSpPr/>
          <p:nvPr/>
        </p:nvSpPr>
        <p:spPr>
          <a:xfrm>
            <a:off x="5580112" y="544522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5" name="Gerade Verbindung mit Pfeil 54"/>
          <p:cNvCxnSpPr>
            <a:stCxn id="53" idx="4"/>
            <a:endCxn id="45" idx="0"/>
          </p:cNvCxnSpPr>
          <p:nvPr/>
        </p:nvCxnSpPr>
        <p:spPr>
          <a:xfrm flipH="1">
            <a:off x="2836319" y="5589240"/>
            <a:ext cx="7489" cy="57608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mit Pfeil 55"/>
          <p:cNvCxnSpPr>
            <a:stCxn id="52" idx="4"/>
            <a:endCxn id="47" idx="0"/>
          </p:cNvCxnSpPr>
          <p:nvPr/>
        </p:nvCxnSpPr>
        <p:spPr>
          <a:xfrm flipH="1">
            <a:off x="4276479" y="4653136"/>
            <a:ext cx="7489" cy="2787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mit Pfeil 56"/>
          <p:cNvCxnSpPr>
            <a:stCxn id="54" idx="4"/>
            <a:endCxn id="46" idx="0"/>
          </p:cNvCxnSpPr>
          <p:nvPr/>
        </p:nvCxnSpPr>
        <p:spPr>
          <a:xfrm flipH="1">
            <a:off x="5644631" y="5589224"/>
            <a:ext cx="7489" cy="57608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feld 57"/>
          <p:cNvSpPr txBox="1"/>
          <p:nvPr/>
        </p:nvSpPr>
        <p:spPr>
          <a:xfrm>
            <a:off x="4355976" y="428380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</a:t>
            </a:r>
            <a:r>
              <a:rPr lang="en-US" baseline="-25000" dirty="0"/>
              <a:t>Z</a:t>
            </a:r>
          </a:p>
        </p:txBody>
      </p:sp>
      <p:sp>
        <p:nvSpPr>
          <p:cNvPr id="59" name="Textfeld 58"/>
          <p:cNvSpPr txBox="1"/>
          <p:nvPr/>
        </p:nvSpPr>
        <p:spPr>
          <a:xfrm>
            <a:off x="2542457" y="4931876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</a:t>
            </a:r>
            <a:r>
              <a:rPr lang="en-US" baseline="-25000" dirty="0"/>
              <a:t>X</a:t>
            </a:r>
          </a:p>
        </p:txBody>
      </p:sp>
      <p:sp>
        <p:nvSpPr>
          <p:cNvPr id="60" name="Textfeld 59"/>
          <p:cNvSpPr txBox="1"/>
          <p:nvPr/>
        </p:nvSpPr>
        <p:spPr>
          <a:xfrm>
            <a:off x="5782817" y="5291916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</a:t>
            </a:r>
            <a:r>
              <a:rPr lang="en-US" baseline="-25000" dirty="0"/>
              <a:t>Y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1619672" y="5949280"/>
            <a:ext cx="72808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FF0000"/>
                </a:solidFill>
              </a:rPr>
              <a:t>X=x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1115616" y="3429000"/>
            <a:ext cx="568863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 </a:t>
            </a:r>
            <a:r>
              <a:rPr lang="en-US" sz="2400" dirty="0">
                <a:solidFill>
                  <a:srgbClr val="008380"/>
                </a:solidFill>
              </a:rPr>
              <a:t>= P</a:t>
            </a:r>
            <a:r>
              <a:rPr lang="en-US" sz="2400" baseline="-25000" dirty="0">
                <a:solidFill>
                  <a:srgbClr val="008380"/>
                </a:solidFill>
              </a:rPr>
              <a:t>m</a:t>
            </a:r>
            <a:r>
              <a:rPr lang="en-US" sz="2400" dirty="0">
                <a:solidFill>
                  <a:srgbClr val="008380"/>
                </a:solidFill>
              </a:rPr>
              <a:t>(Y = y | X = x) = P(Y = y | X = x) </a:t>
            </a:r>
          </a:p>
          <a:p>
            <a:endParaRPr lang="en-US" sz="2600" dirty="0"/>
          </a:p>
        </p:txBody>
      </p:sp>
      <p:sp>
        <p:nvSpPr>
          <p:cNvPr id="11" name="Textfeld 10"/>
          <p:cNvSpPr txBox="1"/>
          <p:nvPr/>
        </p:nvSpPr>
        <p:spPr>
          <a:xfrm>
            <a:off x="539552" y="3903439"/>
            <a:ext cx="7128792" cy="461665"/>
          </a:xfrm>
          <a:prstGeom prst="rect">
            <a:avLst/>
          </a:prstGeom>
          <a:solidFill>
            <a:srgbClr val="FFFF99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So: Do not  adjust for/segregate </a:t>
            </a:r>
            <a:r>
              <a:rPr lang="en-US" sz="2400" dirty="0" err="1"/>
              <a:t>w.r.t.</a:t>
            </a:r>
            <a:r>
              <a:rPr lang="en-US" sz="2400" dirty="0"/>
              <a:t> any variable</a:t>
            </a:r>
          </a:p>
        </p:txBody>
      </p:sp>
    </p:spTree>
    <p:extLst>
      <p:ext uri="{BB962C8B-B14F-4D97-AF65-F5344CB8AC3E}">
        <p14:creationId xmlns:p14="http://schemas.microsoft.com/office/powerpoint/2010/main" val="381985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9" grpId="0"/>
      <p:bldP spid="8" grpId="0"/>
      <p:bldP spid="9" grpId="0"/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Causal Effect for Multiple Adjusted Variables</a:t>
            </a:r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26" name="Inhaltsplatzhalter 2"/>
          <p:cNvSpPr txBox="1">
            <a:spLocks/>
          </p:cNvSpPr>
          <p:nvPr/>
        </p:nvSpPr>
        <p:spPr bwMode="auto">
          <a:xfrm>
            <a:off x="395536" y="1268760"/>
            <a:ext cx="8496944" cy="1727969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en-US" b="1" dirty="0">
                <a:solidFill>
                  <a:srgbClr val="FF0000"/>
                </a:solidFill>
              </a:rPr>
              <a:t>Rule </a:t>
            </a:r>
            <a:r>
              <a:rPr lang="en-US" dirty="0"/>
              <a:t>(Calculation of causal effect)</a:t>
            </a:r>
          </a:p>
          <a:p>
            <a:pPr marL="0" indent="0">
              <a:buNone/>
            </a:pPr>
            <a:r>
              <a:rPr lang="en-US" dirty="0">
                <a:solidFill>
                  <a:srgbClr val="008380"/>
                </a:solidFill>
              </a:rPr>
              <a:t>P(Y = y | do(X = x))  = </a:t>
            </a:r>
          </a:p>
          <a:p>
            <a:pPr marL="0" indent="0">
              <a:buNone/>
            </a:pPr>
            <a:r>
              <a:rPr lang="en-US" dirty="0">
                <a:solidFill>
                  <a:srgbClr val="008380"/>
                </a:solidFill>
              </a:rPr>
              <a:t>                    ∑</a:t>
            </a:r>
            <a:r>
              <a:rPr lang="en-US" baseline="-25000" dirty="0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8380"/>
                </a:solidFill>
              </a:rPr>
              <a:t> P( Y = y | X = x, Pa(X) =z ) P( Pa(X) = z ) </a:t>
            </a:r>
          </a:p>
          <a:p>
            <a:pPr marL="0" indent="0">
              <a:buFontTx/>
              <a:buNone/>
              <a:defRPr/>
            </a:pPr>
            <a:endParaRPr lang="en-US" dirty="0">
              <a:solidFill>
                <a:srgbClr val="008380"/>
              </a:solidFill>
            </a:endParaRPr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  <p:sp>
        <p:nvSpPr>
          <p:cNvPr id="6" name="Textfeld 5"/>
          <p:cNvSpPr txBox="1"/>
          <p:nvPr/>
        </p:nvSpPr>
        <p:spPr>
          <a:xfrm>
            <a:off x="395536" y="3284984"/>
            <a:ext cx="763284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600" dirty="0">
                <a:solidFill>
                  <a:srgbClr val="008380"/>
                </a:solidFill>
              </a:rPr>
              <a:t>Pa(X)</a:t>
            </a:r>
            <a:r>
              <a:rPr lang="en-US" sz="2600" dirty="0"/>
              <a:t> =  parents of </a:t>
            </a:r>
            <a:r>
              <a:rPr lang="en-US" sz="2600" dirty="0">
                <a:solidFill>
                  <a:srgbClr val="008380"/>
                </a:solidFill>
              </a:rPr>
              <a:t>X</a:t>
            </a:r>
          </a:p>
          <a:p>
            <a:pPr marL="457200" indent="-457200">
              <a:buFont typeface="Arial"/>
              <a:buChar char="•"/>
            </a:pPr>
            <a:r>
              <a:rPr lang="en-US" sz="2600" dirty="0">
                <a:solidFill>
                  <a:srgbClr val="008380"/>
                </a:solidFill>
              </a:rPr>
              <a:t>z</a:t>
            </a:r>
            <a:r>
              <a:rPr lang="en-US" sz="2600" dirty="0"/>
              <a:t> = instantiation of all parent variables of </a:t>
            </a:r>
            <a:r>
              <a:rPr lang="en-US" sz="2600" dirty="0">
                <a:solidFill>
                  <a:srgbClr val="008380"/>
                </a:solidFill>
              </a:rPr>
              <a:t>X</a:t>
            </a:r>
            <a:r>
              <a:rPr lang="en-US" sz="2600" dirty="0"/>
              <a:t> </a:t>
            </a:r>
          </a:p>
        </p:txBody>
      </p:sp>
      <p:sp>
        <p:nvSpPr>
          <p:cNvPr id="7" name="Inhaltsplatzhalter 2"/>
          <p:cNvSpPr txBox="1">
            <a:spLocks/>
          </p:cNvSpPr>
          <p:nvPr/>
        </p:nvSpPr>
        <p:spPr bwMode="auto">
          <a:xfrm>
            <a:off x="467544" y="4509343"/>
            <a:ext cx="8496944" cy="1727969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en-US" b="1" dirty="0">
                <a:solidFill>
                  <a:srgbClr val="FF0000"/>
                </a:solidFill>
              </a:rPr>
              <a:t>Rule </a:t>
            </a:r>
            <a:r>
              <a:rPr lang="en-US" dirty="0"/>
              <a:t>(Calculation of causal effect (alternative))</a:t>
            </a:r>
          </a:p>
          <a:p>
            <a:pPr marL="0" indent="0">
              <a:buNone/>
            </a:pPr>
            <a:r>
              <a:rPr lang="en-US" dirty="0">
                <a:solidFill>
                  <a:srgbClr val="008380"/>
                </a:solidFill>
              </a:rPr>
              <a:t>P(Y = y | do(X = x))  = </a:t>
            </a:r>
          </a:p>
          <a:p>
            <a:pPr marL="0" indent="0">
              <a:buNone/>
            </a:pPr>
            <a:r>
              <a:rPr lang="en-US" dirty="0">
                <a:solidFill>
                  <a:srgbClr val="008380"/>
                </a:solidFill>
              </a:rPr>
              <a:t>     ∑</a:t>
            </a:r>
            <a:r>
              <a:rPr lang="en-US" baseline="-25000" dirty="0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8380"/>
                </a:solidFill>
              </a:rPr>
              <a:t> P( Y = y ,  X = x, Pa(X) = z ) / P( X = x | Pa(X) = z ) </a:t>
            </a:r>
          </a:p>
          <a:p>
            <a:pPr marL="0" indent="0">
              <a:buFontTx/>
              <a:buNone/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11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Truncated Product Formula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1439937"/>
          </a:xfrm>
        </p:spPr>
        <p:txBody>
          <a:bodyPr/>
          <a:lstStyle/>
          <a:p>
            <a:pPr>
              <a:defRPr/>
            </a:pPr>
            <a:r>
              <a:rPr lang="en-US" dirty="0"/>
              <a:t>Handling of multiple interventions straightforward</a:t>
            </a:r>
          </a:p>
          <a:p>
            <a:pPr>
              <a:defRPr/>
            </a:pPr>
            <a:r>
              <a:rPr lang="en-US" dirty="0"/>
              <a:t>Joint prob. distribution on all other variables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baseline="-25000" dirty="0">
                <a:solidFill>
                  <a:srgbClr val="008380"/>
                </a:solidFill>
              </a:rPr>
              <a:t>1</a:t>
            </a:r>
            <a:r>
              <a:rPr lang="en-US" dirty="0">
                <a:solidFill>
                  <a:srgbClr val="008380"/>
                </a:solidFill>
              </a:rPr>
              <a:t>, …, </a:t>
            </a:r>
            <a:r>
              <a:rPr lang="en-US" dirty="0" err="1">
                <a:solidFill>
                  <a:srgbClr val="008380"/>
                </a:solidFill>
              </a:rPr>
              <a:t>X</a:t>
            </a:r>
            <a:r>
              <a:rPr lang="en-US" baseline="-25000" dirty="0" err="1">
                <a:solidFill>
                  <a:srgbClr val="008380"/>
                </a:solidFill>
              </a:rPr>
              <a:t>n</a:t>
            </a:r>
            <a:r>
              <a:rPr lang="en-US" dirty="0"/>
              <a:t> after intervention on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baseline="-25000" dirty="0">
                <a:solidFill>
                  <a:srgbClr val="008380"/>
                </a:solidFill>
              </a:rPr>
              <a:t>1</a:t>
            </a:r>
            <a:r>
              <a:rPr lang="en-US" dirty="0">
                <a:solidFill>
                  <a:srgbClr val="008380"/>
                </a:solidFill>
              </a:rPr>
              <a:t>,…,</a:t>
            </a:r>
            <a:r>
              <a:rPr lang="en-US" dirty="0" err="1">
                <a:solidFill>
                  <a:srgbClr val="008380"/>
                </a:solidFill>
              </a:rPr>
              <a:t>Y</a:t>
            </a:r>
            <a:r>
              <a:rPr lang="en-US" baseline="-25000" dirty="0" err="1">
                <a:solidFill>
                  <a:srgbClr val="008380"/>
                </a:solidFill>
              </a:rPr>
              <a:t>m</a:t>
            </a:r>
            <a:r>
              <a:rPr lang="en-US" baseline="-25000" dirty="0">
                <a:solidFill>
                  <a:srgbClr val="008380"/>
                </a:solidFill>
              </a:rPr>
              <a:t> </a:t>
            </a:r>
            <a:endParaRPr lang="en-US" dirty="0">
              <a:solidFill>
                <a:srgbClr val="008380"/>
              </a:solidFill>
            </a:endParaRPr>
          </a:p>
          <a:p>
            <a:pPr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/>
              <a:t>  </a:t>
            </a:r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376" y="6381328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cxnSp>
        <p:nvCxnSpPr>
          <p:cNvPr id="9" name="Gerade Verbindung mit Pfeil 8"/>
          <p:cNvCxnSpPr>
            <a:stCxn id="13" idx="4"/>
            <a:endCxn id="11" idx="6"/>
          </p:cNvCxnSpPr>
          <p:nvPr/>
        </p:nvCxnSpPr>
        <p:spPr>
          <a:xfrm flipH="1">
            <a:off x="5724128" y="5219892"/>
            <a:ext cx="576064" cy="75050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5580112" y="58983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8316416" y="586798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6228184" y="50758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feld 20"/>
          <p:cNvSpPr txBox="1"/>
          <p:nvPr/>
        </p:nvSpPr>
        <p:spPr>
          <a:xfrm>
            <a:off x="5220072" y="5795972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cxnSp>
        <p:nvCxnSpPr>
          <p:cNvPr id="23" name="Gerade Verbindung mit Pfeil 22"/>
          <p:cNvCxnSpPr>
            <a:stCxn id="11" idx="6"/>
            <a:endCxn id="37" idx="2"/>
          </p:cNvCxnSpPr>
          <p:nvPr/>
        </p:nvCxnSpPr>
        <p:spPr>
          <a:xfrm flipV="1">
            <a:off x="5724128" y="5939988"/>
            <a:ext cx="1368152" cy="3040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8100392" y="507590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5" name="Gerade Verbindung mit Pfeil 24"/>
          <p:cNvCxnSpPr>
            <a:stCxn id="17" idx="4"/>
            <a:endCxn id="12" idx="0"/>
          </p:cNvCxnSpPr>
          <p:nvPr/>
        </p:nvCxnSpPr>
        <p:spPr>
          <a:xfrm>
            <a:off x="8172400" y="5219908"/>
            <a:ext cx="216024" cy="6480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feld 31"/>
          <p:cNvSpPr txBox="1"/>
          <p:nvPr/>
        </p:nvSpPr>
        <p:spPr>
          <a:xfrm>
            <a:off x="8316416" y="4922584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</a:t>
            </a:r>
            <a:r>
              <a:rPr lang="en-US" baseline="-25000" dirty="0"/>
              <a:t>2</a:t>
            </a:r>
          </a:p>
        </p:txBody>
      </p:sp>
      <p:sp>
        <p:nvSpPr>
          <p:cNvPr id="26" name="Inhaltsplatzhalter 2"/>
          <p:cNvSpPr txBox="1">
            <a:spLocks/>
          </p:cNvSpPr>
          <p:nvPr/>
        </p:nvSpPr>
        <p:spPr bwMode="auto">
          <a:xfrm>
            <a:off x="323528" y="3068960"/>
            <a:ext cx="8496944" cy="1080120"/>
          </a:xfrm>
          <a:prstGeom prst="rect">
            <a:avLst/>
          </a:prstGeom>
          <a:noFill/>
          <a:ln>
            <a:solidFill>
              <a:srgbClr val="3366FF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en-US" b="1">
                <a:solidFill>
                  <a:srgbClr val="0000FF"/>
                </a:solidFill>
              </a:rPr>
              <a:t>Definition </a:t>
            </a:r>
            <a:r>
              <a:rPr lang="en-US"/>
              <a:t>(</a:t>
            </a:r>
            <a:r>
              <a:rPr lang="en-US">
                <a:solidFill>
                  <a:srgbClr val="0000FF"/>
                </a:solidFill>
              </a:rPr>
              <a:t>Truncated product formula (g-formula)</a:t>
            </a:r>
            <a:r>
              <a:rPr lang="en-US"/>
              <a:t>)</a:t>
            </a:r>
          </a:p>
          <a:p>
            <a:pPr marL="0" indent="0">
              <a:buNone/>
            </a:pPr>
            <a:r>
              <a:rPr lang="en-US">
                <a:solidFill>
                  <a:srgbClr val="008380"/>
                </a:solidFill>
              </a:rPr>
              <a:t>P(x</a:t>
            </a:r>
            <a:r>
              <a:rPr lang="en-US" baseline="-25000">
                <a:solidFill>
                  <a:srgbClr val="008380"/>
                </a:solidFill>
              </a:rPr>
              <a:t>1</a:t>
            </a:r>
            <a:r>
              <a:rPr lang="en-US">
                <a:solidFill>
                  <a:srgbClr val="008380"/>
                </a:solidFill>
              </a:rPr>
              <a:t>, …, x</a:t>
            </a:r>
            <a:r>
              <a:rPr lang="en-US" baseline="-25000">
                <a:solidFill>
                  <a:srgbClr val="008380"/>
                </a:solidFill>
              </a:rPr>
              <a:t>n</a:t>
            </a:r>
            <a:r>
              <a:rPr lang="en-US">
                <a:solidFill>
                  <a:srgbClr val="008380"/>
                </a:solidFill>
              </a:rPr>
              <a:t> | do(Y</a:t>
            </a:r>
            <a:r>
              <a:rPr lang="en-US" baseline="-25000">
                <a:solidFill>
                  <a:srgbClr val="008380"/>
                </a:solidFill>
              </a:rPr>
              <a:t>1</a:t>
            </a:r>
            <a:r>
              <a:rPr lang="en-US">
                <a:solidFill>
                  <a:srgbClr val="008380"/>
                </a:solidFill>
              </a:rPr>
              <a:t>=y</a:t>
            </a:r>
            <a:r>
              <a:rPr lang="en-US" baseline="-25000">
                <a:solidFill>
                  <a:srgbClr val="008380"/>
                </a:solidFill>
              </a:rPr>
              <a:t>1</a:t>
            </a:r>
            <a:r>
              <a:rPr lang="en-US">
                <a:solidFill>
                  <a:srgbClr val="008380"/>
                </a:solidFill>
              </a:rPr>
              <a:t>, …, Y</a:t>
            </a:r>
            <a:r>
              <a:rPr lang="en-US" baseline="-25000">
                <a:solidFill>
                  <a:srgbClr val="008380"/>
                </a:solidFill>
              </a:rPr>
              <a:t>m</a:t>
            </a:r>
            <a:r>
              <a:rPr lang="en-US">
                <a:solidFill>
                  <a:srgbClr val="008380"/>
                </a:solidFill>
              </a:rPr>
              <a:t>=y</a:t>
            </a:r>
            <a:r>
              <a:rPr lang="en-US" baseline="-25000">
                <a:solidFill>
                  <a:srgbClr val="008380"/>
                </a:solidFill>
              </a:rPr>
              <a:t>m</a:t>
            </a:r>
            <a:r>
              <a:rPr lang="en-US">
                <a:solidFill>
                  <a:srgbClr val="008380"/>
                </a:solidFill>
              </a:rPr>
              <a:t>)) =∏</a:t>
            </a:r>
            <a:r>
              <a:rPr lang="en-US" baseline="-25000">
                <a:solidFill>
                  <a:srgbClr val="008380"/>
                </a:solidFill>
              </a:rPr>
              <a:t>1≤j≤n</a:t>
            </a:r>
            <a:r>
              <a:rPr lang="en-US">
                <a:solidFill>
                  <a:srgbClr val="008380"/>
                </a:solidFill>
              </a:rPr>
              <a:t> P( x</a:t>
            </a:r>
            <a:r>
              <a:rPr lang="en-US" baseline="-25000">
                <a:solidFill>
                  <a:srgbClr val="008380"/>
                </a:solidFill>
              </a:rPr>
              <a:t>i</a:t>
            </a:r>
            <a:r>
              <a:rPr lang="en-US">
                <a:solidFill>
                  <a:srgbClr val="008380"/>
                </a:solidFill>
              </a:rPr>
              <a:t> | pa(X</a:t>
            </a:r>
            <a:r>
              <a:rPr lang="en-US" baseline="-25000">
                <a:solidFill>
                  <a:srgbClr val="008380"/>
                </a:solidFill>
              </a:rPr>
              <a:t>i</a:t>
            </a:r>
            <a:r>
              <a:rPr lang="en-US">
                <a:solidFill>
                  <a:srgbClr val="008380"/>
                </a:solidFill>
              </a:rPr>
              <a:t>) ) </a:t>
            </a:r>
            <a:endParaRPr lang="en-US"/>
          </a:p>
          <a:p>
            <a:pPr marL="0" indent="0">
              <a:buFontTx/>
              <a:buNone/>
              <a:defRPr/>
            </a:pPr>
            <a:endParaRPr lang="en-US"/>
          </a:p>
        </p:txBody>
      </p:sp>
      <p:sp>
        <p:nvSpPr>
          <p:cNvPr id="4" name="Textfeld 3"/>
          <p:cNvSpPr txBox="1"/>
          <p:nvPr/>
        </p:nvSpPr>
        <p:spPr>
          <a:xfrm>
            <a:off x="395536" y="4293096"/>
            <a:ext cx="7848872" cy="400110"/>
          </a:xfrm>
          <a:prstGeom prst="rect">
            <a:avLst/>
          </a:prstGeom>
          <a:solidFill>
            <a:srgbClr val="FFFF99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8380"/>
                </a:solidFill>
              </a:rPr>
              <a:t>pa(X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  <a:r>
              <a:rPr lang="en-US" sz="2000" dirty="0">
                <a:solidFill>
                  <a:srgbClr val="008380"/>
                </a:solidFill>
              </a:rPr>
              <a:t>)</a:t>
            </a:r>
            <a:r>
              <a:rPr lang="en-US" sz="2000" dirty="0">
                <a:solidFill>
                  <a:srgbClr val="000000"/>
                </a:solidFill>
              </a:rPr>
              <a:t> = sub-vector of </a:t>
            </a:r>
            <a:r>
              <a:rPr lang="en-US" sz="2000" dirty="0">
                <a:solidFill>
                  <a:srgbClr val="008380"/>
                </a:solidFill>
              </a:rPr>
              <a:t>(x</a:t>
            </a:r>
            <a:r>
              <a:rPr lang="en-US" sz="2000" baseline="-25000" dirty="0">
                <a:solidFill>
                  <a:srgbClr val="008380"/>
                </a:solidFill>
              </a:rPr>
              <a:t>1</a:t>
            </a:r>
            <a:r>
              <a:rPr lang="en-US" sz="2000" dirty="0">
                <a:solidFill>
                  <a:srgbClr val="008380"/>
                </a:solidFill>
              </a:rPr>
              <a:t>, ..</a:t>
            </a:r>
            <a:r>
              <a:rPr lang="en-US" sz="2000" dirty="0" err="1">
                <a:solidFill>
                  <a:srgbClr val="008380"/>
                </a:solidFill>
              </a:rPr>
              <a:t>x</a:t>
            </a:r>
            <a:r>
              <a:rPr lang="en-US" sz="2000" baseline="-25000" dirty="0" err="1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, y</a:t>
            </a:r>
            <a:r>
              <a:rPr lang="en-US" sz="2000" baseline="-25000" dirty="0">
                <a:solidFill>
                  <a:srgbClr val="008380"/>
                </a:solidFill>
              </a:rPr>
              <a:t>1</a:t>
            </a:r>
            <a:r>
              <a:rPr lang="en-US" sz="2000" dirty="0">
                <a:solidFill>
                  <a:srgbClr val="008380"/>
                </a:solidFill>
              </a:rPr>
              <a:t>, ...</a:t>
            </a:r>
            <a:r>
              <a:rPr lang="en-US" sz="2000" dirty="0" err="1">
                <a:solidFill>
                  <a:srgbClr val="008380"/>
                </a:solidFill>
              </a:rPr>
              <a:t>y</a:t>
            </a:r>
            <a:r>
              <a:rPr lang="en-US" sz="2000" baseline="-25000" dirty="0" err="1">
                <a:solidFill>
                  <a:srgbClr val="008380"/>
                </a:solidFill>
              </a:rPr>
              <a:t>m</a:t>
            </a:r>
            <a:r>
              <a:rPr lang="en-US" sz="2000" dirty="0">
                <a:solidFill>
                  <a:srgbClr val="008380"/>
                </a:solidFill>
              </a:rPr>
              <a:t>)</a:t>
            </a:r>
            <a:r>
              <a:rPr lang="en-US" sz="2000" dirty="0">
                <a:solidFill>
                  <a:srgbClr val="000000"/>
                </a:solidFill>
              </a:rPr>
              <a:t>  constrained to parents of </a:t>
            </a:r>
            <a:r>
              <a:rPr lang="en-US" sz="2000" dirty="0">
                <a:solidFill>
                  <a:srgbClr val="008380"/>
                </a:solidFill>
              </a:rPr>
              <a:t>X</a:t>
            </a:r>
            <a:r>
              <a:rPr lang="en-US" sz="2000" baseline="-25000" dirty="0">
                <a:solidFill>
                  <a:srgbClr val="008380"/>
                </a:solidFill>
              </a:rPr>
              <a:t>i</a:t>
            </a:r>
          </a:p>
        </p:txBody>
      </p:sp>
      <p:cxnSp>
        <p:nvCxnSpPr>
          <p:cNvPr id="7" name="Gerade Verbindung mit Pfeil 6"/>
          <p:cNvCxnSpPr>
            <a:stCxn id="4" idx="0"/>
          </p:cNvCxnSpPr>
          <p:nvPr/>
        </p:nvCxnSpPr>
        <p:spPr>
          <a:xfrm flipV="1">
            <a:off x="4319972" y="4005064"/>
            <a:ext cx="2988332" cy="2880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7092280" y="53639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7092280" y="5867980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1" name="Gerade Verbindung mit Pfeil 40"/>
          <p:cNvCxnSpPr>
            <a:stCxn id="37" idx="6"/>
            <a:endCxn id="12" idx="2"/>
          </p:cNvCxnSpPr>
          <p:nvPr/>
        </p:nvCxnSpPr>
        <p:spPr>
          <a:xfrm flipV="1">
            <a:off x="7236296" y="5939980"/>
            <a:ext cx="1080120" cy="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mit Pfeil 45"/>
          <p:cNvCxnSpPr>
            <a:stCxn id="13" idx="5"/>
            <a:endCxn id="35" idx="3"/>
          </p:cNvCxnSpPr>
          <p:nvPr/>
        </p:nvCxnSpPr>
        <p:spPr>
          <a:xfrm>
            <a:off x="6351109" y="5198804"/>
            <a:ext cx="762262" cy="28804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Gerade Verbindung mit Pfeil 48"/>
          <p:cNvCxnSpPr>
            <a:stCxn id="35" idx="3"/>
            <a:endCxn id="11" idx="6"/>
          </p:cNvCxnSpPr>
          <p:nvPr/>
        </p:nvCxnSpPr>
        <p:spPr>
          <a:xfrm flipH="1">
            <a:off x="5724128" y="5486852"/>
            <a:ext cx="1389243" cy="4835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mit Pfeil 53"/>
          <p:cNvCxnSpPr>
            <a:stCxn id="17" idx="3"/>
            <a:endCxn id="35" idx="6"/>
          </p:cNvCxnSpPr>
          <p:nvPr/>
        </p:nvCxnSpPr>
        <p:spPr>
          <a:xfrm flipH="1">
            <a:off x="7236296" y="5198820"/>
            <a:ext cx="885187" cy="23712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mit Pfeil 56"/>
          <p:cNvCxnSpPr>
            <a:stCxn id="35" idx="5"/>
            <a:endCxn id="12" idx="2"/>
          </p:cNvCxnSpPr>
          <p:nvPr/>
        </p:nvCxnSpPr>
        <p:spPr>
          <a:xfrm>
            <a:off x="7215205" y="5486852"/>
            <a:ext cx="1101211" cy="45312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Textfeld 65"/>
          <p:cNvSpPr txBox="1"/>
          <p:nvPr/>
        </p:nvSpPr>
        <p:spPr>
          <a:xfrm>
            <a:off x="5868144" y="4859868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</a:t>
            </a:r>
            <a:r>
              <a:rPr lang="en-US" baseline="-25000" dirty="0"/>
              <a:t>1</a:t>
            </a:r>
          </a:p>
        </p:txBody>
      </p:sp>
      <p:sp>
        <p:nvSpPr>
          <p:cNvPr id="67" name="Textfeld 66"/>
          <p:cNvSpPr txBox="1"/>
          <p:nvPr/>
        </p:nvSpPr>
        <p:spPr>
          <a:xfrm>
            <a:off x="6897051" y="4931876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</a:t>
            </a:r>
            <a:r>
              <a:rPr lang="en-US" baseline="-25000" dirty="0"/>
              <a:t>3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6825659" y="5579948"/>
            <a:ext cx="38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</a:t>
            </a:r>
          </a:p>
        </p:txBody>
      </p:sp>
      <p:sp>
        <p:nvSpPr>
          <p:cNvPr id="71" name="Textfeld 70"/>
          <p:cNvSpPr txBox="1"/>
          <p:nvPr/>
        </p:nvSpPr>
        <p:spPr>
          <a:xfrm>
            <a:off x="8481843" y="579597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</a:p>
        </p:txBody>
      </p:sp>
      <p:sp>
        <p:nvSpPr>
          <p:cNvPr id="73" name="Textfeld 72"/>
          <p:cNvSpPr txBox="1"/>
          <p:nvPr/>
        </p:nvSpPr>
        <p:spPr>
          <a:xfrm>
            <a:off x="323528" y="4760565"/>
            <a:ext cx="8712968" cy="1538883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rgbClr val="FF6600"/>
                </a:solidFill>
              </a:rPr>
              <a:t>Example 1 </a:t>
            </a:r>
          </a:p>
          <a:p>
            <a:r>
              <a:rPr lang="en-US" sz="2400" dirty="0">
                <a:solidFill>
                  <a:srgbClr val="008380"/>
                </a:solidFill>
              </a:rPr>
              <a:t>P(z</a:t>
            </a:r>
            <a:r>
              <a:rPr lang="en-US" sz="2400" baseline="-25000" dirty="0">
                <a:solidFill>
                  <a:srgbClr val="008380"/>
                </a:solidFill>
              </a:rPr>
              <a:t>1</a:t>
            </a:r>
            <a:r>
              <a:rPr lang="en-US" sz="2400" dirty="0">
                <a:solidFill>
                  <a:srgbClr val="008380"/>
                </a:solidFill>
              </a:rPr>
              <a:t>,z</a:t>
            </a:r>
            <a:r>
              <a:rPr lang="en-US" sz="2400" baseline="-25000" dirty="0">
                <a:solidFill>
                  <a:srgbClr val="008380"/>
                </a:solidFill>
              </a:rPr>
              <a:t>2</a:t>
            </a:r>
            <a:r>
              <a:rPr lang="en-US" sz="2400" dirty="0">
                <a:solidFill>
                  <a:srgbClr val="008380"/>
                </a:solidFill>
              </a:rPr>
              <a:t>,w,y | do(X=x, Z</a:t>
            </a:r>
            <a:r>
              <a:rPr lang="en-US" sz="2400" baseline="-25000" dirty="0">
                <a:solidFill>
                  <a:srgbClr val="008380"/>
                </a:solidFill>
              </a:rPr>
              <a:t>3</a:t>
            </a:r>
            <a:r>
              <a:rPr lang="en-US" sz="2400" dirty="0">
                <a:solidFill>
                  <a:srgbClr val="008380"/>
                </a:solidFill>
              </a:rPr>
              <a:t>=z</a:t>
            </a:r>
            <a:r>
              <a:rPr lang="en-US" sz="2400" baseline="-25000" dirty="0">
                <a:solidFill>
                  <a:srgbClr val="008380"/>
                </a:solidFill>
              </a:rPr>
              <a:t>3</a:t>
            </a:r>
            <a:r>
              <a:rPr lang="en-US" sz="2400" dirty="0">
                <a:solidFill>
                  <a:srgbClr val="008380"/>
                </a:solidFill>
              </a:rPr>
              <a:t> )) </a:t>
            </a:r>
          </a:p>
          <a:p>
            <a:r>
              <a:rPr lang="en-US" sz="2400" dirty="0">
                <a:solidFill>
                  <a:srgbClr val="008380"/>
                </a:solidFill>
              </a:rPr>
              <a:t>= P(z</a:t>
            </a:r>
            <a:r>
              <a:rPr lang="en-US" sz="2400" baseline="-25000" dirty="0">
                <a:solidFill>
                  <a:srgbClr val="008380"/>
                </a:solidFill>
              </a:rPr>
              <a:t>1</a:t>
            </a:r>
            <a:r>
              <a:rPr lang="en-US" sz="2400" dirty="0">
                <a:solidFill>
                  <a:srgbClr val="008380"/>
                </a:solidFill>
              </a:rPr>
              <a:t>)P(z</a:t>
            </a:r>
            <a:r>
              <a:rPr lang="en-US" sz="2400" baseline="-25000" dirty="0">
                <a:solidFill>
                  <a:srgbClr val="008380"/>
                </a:solidFill>
              </a:rPr>
              <a:t>2</a:t>
            </a:r>
            <a:r>
              <a:rPr lang="en-US" sz="2400" dirty="0">
                <a:solidFill>
                  <a:srgbClr val="008380"/>
                </a:solidFill>
              </a:rPr>
              <a:t>)P(</a:t>
            </a:r>
            <a:r>
              <a:rPr lang="en-US" sz="2400" dirty="0" err="1">
                <a:solidFill>
                  <a:srgbClr val="008380"/>
                </a:solidFill>
              </a:rPr>
              <a:t>w|x</a:t>
            </a:r>
            <a:r>
              <a:rPr lang="en-US" sz="2400" dirty="0">
                <a:solidFill>
                  <a:srgbClr val="008380"/>
                </a:solidFill>
              </a:rPr>
              <a:t>)P(y|w,z</a:t>
            </a:r>
            <a:r>
              <a:rPr lang="en-US" sz="2400" baseline="-25000" dirty="0">
                <a:solidFill>
                  <a:srgbClr val="008380"/>
                </a:solidFill>
              </a:rPr>
              <a:t>3</a:t>
            </a:r>
            <a:r>
              <a:rPr lang="en-US" sz="2400" dirty="0">
                <a:solidFill>
                  <a:srgbClr val="008380"/>
                </a:solidFill>
              </a:rPr>
              <a:t>,z</a:t>
            </a:r>
            <a:r>
              <a:rPr lang="en-US" sz="2400" baseline="-25000" dirty="0">
                <a:solidFill>
                  <a:srgbClr val="008380"/>
                </a:solidFill>
              </a:rPr>
              <a:t>2</a:t>
            </a:r>
            <a:r>
              <a:rPr lang="en-US" sz="2400" dirty="0">
                <a:solidFill>
                  <a:srgbClr val="008380"/>
                </a:solidFill>
              </a:rPr>
              <a:t>)</a:t>
            </a:r>
          </a:p>
          <a:p>
            <a:endParaRPr lang="en-US" sz="2000" dirty="0">
              <a:solidFill>
                <a:srgbClr val="008380"/>
              </a:solidFill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3491880" y="2596842"/>
            <a:ext cx="5328592" cy="400110"/>
          </a:xfrm>
          <a:prstGeom prst="rect">
            <a:avLst/>
          </a:prstGeom>
          <a:solidFill>
            <a:srgbClr val="FFFF99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That is, all variables are partitioned in </a:t>
            </a:r>
            <a:r>
              <a:rPr lang="en-US" sz="2000" dirty="0" err="1">
                <a:solidFill>
                  <a:srgbClr val="008380"/>
                </a:solidFill>
              </a:rPr>
              <a:t>X</a:t>
            </a:r>
            <a:r>
              <a:rPr lang="en-US" sz="2000" baseline="-25000" dirty="0" err="1">
                <a:solidFill>
                  <a:srgbClr val="008380"/>
                </a:solidFill>
              </a:rPr>
              <a:t>i</a:t>
            </a:r>
            <a:r>
              <a:rPr lang="en-US" sz="2000" dirty="0" err="1">
                <a:solidFill>
                  <a:srgbClr val="000000"/>
                </a:solidFill>
              </a:rPr>
              <a:t>s</a:t>
            </a:r>
            <a:r>
              <a:rPr lang="en-US" sz="2000" dirty="0">
                <a:solidFill>
                  <a:srgbClr val="000000"/>
                </a:solidFill>
              </a:rPr>
              <a:t> and </a:t>
            </a:r>
            <a:r>
              <a:rPr lang="en-US" sz="2000" dirty="0" err="1">
                <a:solidFill>
                  <a:srgbClr val="008380"/>
                </a:solidFill>
              </a:rPr>
              <a:t>Y</a:t>
            </a:r>
            <a:r>
              <a:rPr lang="en-US" sz="2000" baseline="-25000" dirty="0" err="1">
                <a:solidFill>
                  <a:srgbClr val="008380"/>
                </a:solidFill>
              </a:rPr>
              <a:t>j</a:t>
            </a:r>
            <a:r>
              <a:rPr lang="en-US" sz="2000" dirty="0" err="1">
                <a:solidFill>
                  <a:schemeClr val="tx1"/>
                </a:solidFill>
              </a:rPr>
              <a:t>s</a:t>
            </a:r>
            <a:endParaRPr lang="en-US" sz="2000" baseline="-2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38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 animBg="1"/>
      <p:bldP spid="12" grpId="0" animBg="1"/>
      <p:bldP spid="13" grpId="0" animBg="1"/>
      <p:bldP spid="21" grpId="0"/>
      <p:bldP spid="17" grpId="0" animBg="1"/>
      <p:bldP spid="32" grpId="0"/>
      <p:bldP spid="4" grpId="0" animBg="1"/>
      <p:bldP spid="35" grpId="0" animBg="1"/>
      <p:bldP spid="37" grpId="0" animBg="1"/>
      <p:bldP spid="66" grpId="0"/>
      <p:bldP spid="67" grpId="0"/>
      <p:bldP spid="69" grpId="0"/>
      <p:bldP spid="71" grpId="0"/>
      <p:bldP spid="73" grpId="0" animBg="1"/>
      <p:bldP spid="3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Truncated Product Formula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1439937"/>
          </a:xfrm>
        </p:spPr>
        <p:txBody>
          <a:bodyPr/>
          <a:lstStyle/>
          <a:p>
            <a:pPr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/>
              <a:t> </a:t>
            </a:r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376" y="6381328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cxnSp>
        <p:nvCxnSpPr>
          <p:cNvPr id="9" name="Gerade Verbindung mit Pfeil 8"/>
          <p:cNvCxnSpPr>
            <a:stCxn id="13" idx="4"/>
            <a:endCxn id="11" idx="6"/>
          </p:cNvCxnSpPr>
          <p:nvPr/>
        </p:nvCxnSpPr>
        <p:spPr>
          <a:xfrm flipH="1">
            <a:off x="5724128" y="5003868"/>
            <a:ext cx="576064" cy="75050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5580112" y="568236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8316416" y="565195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6228184" y="485986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feld 20"/>
          <p:cNvSpPr txBox="1"/>
          <p:nvPr/>
        </p:nvSpPr>
        <p:spPr>
          <a:xfrm>
            <a:off x="5220072" y="5579948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cxnSp>
        <p:nvCxnSpPr>
          <p:cNvPr id="23" name="Gerade Verbindung mit Pfeil 22"/>
          <p:cNvCxnSpPr>
            <a:stCxn id="11" idx="6"/>
            <a:endCxn id="37" idx="2"/>
          </p:cNvCxnSpPr>
          <p:nvPr/>
        </p:nvCxnSpPr>
        <p:spPr>
          <a:xfrm flipV="1">
            <a:off x="5724128" y="5723964"/>
            <a:ext cx="1368152" cy="3040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8100392" y="48598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5" name="Gerade Verbindung mit Pfeil 24"/>
          <p:cNvCxnSpPr>
            <a:stCxn id="17" idx="4"/>
            <a:endCxn id="12" idx="0"/>
          </p:cNvCxnSpPr>
          <p:nvPr/>
        </p:nvCxnSpPr>
        <p:spPr>
          <a:xfrm>
            <a:off x="8172400" y="5003884"/>
            <a:ext cx="216024" cy="6480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feld 31"/>
          <p:cNvSpPr txBox="1"/>
          <p:nvPr/>
        </p:nvSpPr>
        <p:spPr>
          <a:xfrm>
            <a:off x="8316416" y="4706560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</a:t>
            </a:r>
            <a:r>
              <a:rPr lang="en-US" baseline="-25000" dirty="0"/>
              <a:t>2</a:t>
            </a:r>
          </a:p>
        </p:txBody>
      </p:sp>
      <p:sp>
        <p:nvSpPr>
          <p:cNvPr id="26" name="Inhaltsplatzhalter 2"/>
          <p:cNvSpPr txBox="1">
            <a:spLocks/>
          </p:cNvSpPr>
          <p:nvPr/>
        </p:nvSpPr>
        <p:spPr bwMode="auto">
          <a:xfrm>
            <a:off x="395536" y="1340768"/>
            <a:ext cx="8496944" cy="1080120"/>
          </a:xfrm>
          <a:prstGeom prst="rect">
            <a:avLst/>
          </a:prstGeom>
          <a:noFill/>
          <a:ln>
            <a:solidFill>
              <a:srgbClr val="3366FF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en-US" b="1" dirty="0">
                <a:solidFill>
                  <a:srgbClr val="0000FF"/>
                </a:solidFill>
              </a:rPr>
              <a:t>Definition </a:t>
            </a:r>
            <a:r>
              <a:rPr lang="en-US" dirty="0"/>
              <a:t>(</a:t>
            </a:r>
            <a:r>
              <a:rPr lang="en-US" dirty="0">
                <a:solidFill>
                  <a:srgbClr val="0000FF"/>
                </a:solidFill>
              </a:rPr>
              <a:t>Truncated product formula (g-formula)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>
                <a:solidFill>
                  <a:srgbClr val="008380"/>
                </a:solidFill>
              </a:rPr>
              <a:t>P(x</a:t>
            </a:r>
            <a:r>
              <a:rPr lang="en-US" baseline="-25000" dirty="0">
                <a:solidFill>
                  <a:srgbClr val="008380"/>
                </a:solidFill>
              </a:rPr>
              <a:t>1</a:t>
            </a:r>
            <a:r>
              <a:rPr lang="en-US" dirty="0">
                <a:solidFill>
                  <a:srgbClr val="008380"/>
                </a:solidFill>
              </a:rPr>
              <a:t>, …, </a:t>
            </a:r>
            <a:r>
              <a:rPr lang="en-US" dirty="0" err="1">
                <a:solidFill>
                  <a:srgbClr val="008380"/>
                </a:solidFill>
              </a:rPr>
              <a:t>x</a:t>
            </a:r>
            <a:r>
              <a:rPr lang="en-US" baseline="-25000" dirty="0" err="1">
                <a:solidFill>
                  <a:srgbClr val="008380"/>
                </a:solidFill>
              </a:rPr>
              <a:t>n</a:t>
            </a:r>
            <a:r>
              <a:rPr lang="en-US" dirty="0">
                <a:solidFill>
                  <a:srgbClr val="008380"/>
                </a:solidFill>
              </a:rPr>
              <a:t> | do(Y</a:t>
            </a:r>
            <a:r>
              <a:rPr lang="en-US" baseline="-25000" dirty="0">
                <a:solidFill>
                  <a:srgbClr val="008380"/>
                </a:solidFill>
              </a:rPr>
              <a:t>1</a:t>
            </a:r>
            <a:r>
              <a:rPr lang="en-US" dirty="0">
                <a:solidFill>
                  <a:srgbClr val="008380"/>
                </a:solidFill>
              </a:rPr>
              <a:t>=y</a:t>
            </a:r>
            <a:r>
              <a:rPr lang="en-US" baseline="-25000" dirty="0">
                <a:solidFill>
                  <a:srgbClr val="008380"/>
                </a:solidFill>
              </a:rPr>
              <a:t>1</a:t>
            </a:r>
            <a:r>
              <a:rPr lang="en-US" dirty="0">
                <a:solidFill>
                  <a:srgbClr val="008380"/>
                </a:solidFill>
              </a:rPr>
              <a:t>, …, </a:t>
            </a:r>
            <a:r>
              <a:rPr lang="en-US" dirty="0" err="1">
                <a:solidFill>
                  <a:srgbClr val="008380"/>
                </a:solidFill>
              </a:rPr>
              <a:t>Y</a:t>
            </a:r>
            <a:r>
              <a:rPr lang="en-US" baseline="-25000" dirty="0" err="1">
                <a:solidFill>
                  <a:srgbClr val="008380"/>
                </a:solidFill>
              </a:rPr>
              <a:t>m</a:t>
            </a:r>
            <a:r>
              <a:rPr lang="en-US" dirty="0">
                <a:solidFill>
                  <a:srgbClr val="008380"/>
                </a:solidFill>
              </a:rPr>
              <a:t>=</a:t>
            </a:r>
            <a:r>
              <a:rPr lang="en-US" dirty="0" err="1">
                <a:solidFill>
                  <a:srgbClr val="008380"/>
                </a:solidFill>
              </a:rPr>
              <a:t>y</a:t>
            </a:r>
            <a:r>
              <a:rPr lang="en-US" baseline="-25000" dirty="0" err="1">
                <a:solidFill>
                  <a:srgbClr val="008380"/>
                </a:solidFill>
              </a:rPr>
              <a:t>m</a:t>
            </a:r>
            <a:r>
              <a:rPr lang="en-US" dirty="0">
                <a:solidFill>
                  <a:srgbClr val="008380"/>
                </a:solidFill>
              </a:rPr>
              <a:t>)) =∏</a:t>
            </a:r>
            <a:r>
              <a:rPr lang="en-US" baseline="-25000" dirty="0">
                <a:solidFill>
                  <a:srgbClr val="008380"/>
                </a:solidFill>
              </a:rPr>
              <a:t>1≤j≤n</a:t>
            </a:r>
            <a:r>
              <a:rPr lang="en-US" dirty="0">
                <a:solidFill>
                  <a:srgbClr val="008380"/>
                </a:solidFill>
              </a:rPr>
              <a:t> P( x</a:t>
            </a:r>
            <a:r>
              <a:rPr lang="en-US" baseline="-25000" dirty="0">
                <a:solidFill>
                  <a:srgbClr val="008380"/>
                </a:solidFill>
              </a:rPr>
              <a:t>i</a:t>
            </a:r>
            <a:r>
              <a:rPr lang="en-US" dirty="0">
                <a:solidFill>
                  <a:srgbClr val="008380"/>
                </a:solidFill>
              </a:rPr>
              <a:t> | pa(X</a:t>
            </a:r>
            <a:r>
              <a:rPr lang="en-US" baseline="-25000" dirty="0">
                <a:solidFill>
                  <a:srgbClr val="008380"/>
                </a:solidFill>
              </a:rPr>
              <a:t>i</a:t>
            </a:r>
            <a:r>
              <a:rPr lang="en-US" dirty="0">
                <a:solidFill>
                  <a:srgbClr val="008380"/>
                </a:solidFill>
              </a:rPr>
              <a:t>) ) </a:t>
            </a:r>
            <a:endParaRPr lang="en-US" dirty="0"/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7092280" y="514791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7092280" y="5651956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1" name="Gerade Verbindung mit Pfeil 40"/>
          <p:cNvCxnSpPr>
            <a:stCxn id="37" idx="6"/>
            <a:endCxn id="12" idx="2"/>
          </p:cNvCxnSpPr>
          <p:nvPr/>
        </p:nvCxnSpPr>
        <p:spPr>
          <a:xfrm flipV="1">
            <a:off x="7236296" y="5723956"/>
            <a:ext cx="1080120" cy="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mit Pfeil 45"/>
          <p:cNvCxnSpPr>
            <a:stCxn id="13" idx="5"/>
            <a:endCxn id="35" idx="3"/>
          </p:cNvCxnSpPr>
          <p:nvPr/>
        </p:nvCxnSpPr>
        <p:spPr>
          <a:xfrm>
            <a:off x="6351109" y="4982780"/>
            <a:ext cx="762262" cy="28804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Gerade Verbindung mit Pfeil 48"/>
          <p:cNvCxnSpPr>
            <a:stCxn id="35" idx="3"/>
            <a:endCxn id="11" idx="6"/>
          </p:cNvCxnSpPr>
          <p:nvPr/>
        </p:nvCxnSpPr>
        <p:spPr>
          <a:xfrm flipH="1">
            <a:off x="5724128" y="5270828"/>
            <a:ext cx="1389243" cy="4835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mit Pfeil 53"/>
          <p:cNvCxnSpPr>
            <a:stCxn id="17" idx="3"/>
            <a:endCxn id="35" idx="6"/>
          </p:cNvCxnSpPr>
          <p:nvPr/>
        </p:nvCxnSpPr>
        <p:spPr>
          <a:xfrm flipH="1">
            <a:off x="7236296" y="4982796"/>
            <a:ext cx="885187" cy="23712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mit Pfeil 56"/>
          <p:cNvCxnSpPr>
            <a:stCxn id="35" idx="5"/>
            <a:endCxn id="12" idx="2"/>
          </p:cNvCxnSpPr>
          <p:nvPr/>
        </p:nvCxnSpPr>
        <p:spPr>
          <a:xfrm>
            <a:off x="7215205" y="5270828"/>
            <a:ext cx="1101211" cy="45312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Textfeld 65"/>
          <p:cNvSpPr txBox="1"/>
          <p:nvPr/>
        </p:nvSpPr>
        <p:spPr>
          <a:xfrm>
            <a:off x="5868144" y="4643844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</a:t>
            </a:r>
            <a:r>
              <a:rPr lang="en-US" baseline="-25000" dirty="0"/>
              <a:t>1</a:t>
            </a:r>
          </a:p>
        </p:txBody>
      </p:sp>
      <p:sp>
        <p:nvSpPr>
          <p:cNvPr id="67" name="Textfeld 66"/>
          <p:cNvSpPr txBox="1"/>
          <p:nvPr/>
        </p:nvSpPr>
        <p:spPr>
          <a:xfrm>
            <a:off x="6897051" y="4715852"/>
            <a:ext cx="391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</a:t>
            </a:r>
            <a:r>
              <a:rPr lang="en-US" baseline="-25000" dirty="0"/>
              <a:t>3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6825659" y="5363924"/>
            <a:ext cx="38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</a:t>
            </a:r>
          </a:p>
        </p:txBody>
      </p:sp>
      <p:sp>
        <p:nvSpPr>
          <p:cNvPr id="71" name="Textfeld 70"/>
          <p:cNvSpPr txBox="1"/>
          <p:nvPr/>
        </p:nvSpPr>
        <p:spPr>
          <a:xfrm>
            <a:off x="8481843" y="557994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</a:p>
        </p:txBody>
      </p:sp>
      <p:sp>
        <p:nvSpPr>
          <p:cNvPr id="73" name="Textfeld 72"/>
          <p:cNvSpPr txBox="1"/>
          <p:nvPr/>
        </p:nvSpPr>
        <p:spPr>
          <a:xfrm>
            <a:off x="431032" y="2780928"/>
            <a:ext cx="8712968" cy="1600438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rgbClr val="FF6600"/>
                </a:solidFill>
              </a:rPr>
              <a:t>Example 2</a:t>
            </a:r>
            <a:r>
              <a:rPr lang="en-US" sz="2600" dirty="0">
                <a:solidFill>
                  <a:srgbClr val="FF6600"/>
                </a:solidFill>
              </a:rPr>
              <a:t> (summing out) </a:t>
            </a:r>
          </a:p>
          <a:p>
            <a:r>
              <a:rPr lang="en-US" sz="2400" dirty="0">
                <a:solidFill>
                  <a:srgbClr val="008380"/>
                </a:solidFill>
              </a:rPr>
              <a:t>P(</a:t>
            </a:r>
            <a:r>
              <a:rPr lang="en-US" sz="2400" dirty="0" err="1">
                <a:solidFill>
                  <a:srgbClr val="008380"/>
                </a:solidFill>
              </a:rPr>
              <a:t>w,y</a:t>
            </a:r>
            <a:r>
              <a:rPr lang="en-US" sz="2400" dirty="0">
                <a:solidFill>
                  <a:srgbClr val="008380"/>
                </a:solidFill>
              </a:rPr>
              <a:t> | do(X=x, Z</a:t>
            </a:r>
            <a:r>
              <a:rPr lang="en-US" sz="2400" baseline="-25000" dirty="0">
                <a:solidFill>
                  <a:srgbClr val="008380"/>
                </a:solidFill>
              </a:rPr>
              <a:t>3</a:t>
            </a:r>
            <a:r>
              <a:rPr lang="en-US" sz="2400" dirty="0">
                <a:solidFill>
                  <a:srgbClr val="008380"/>
                </a:solidFill>
              </a:rPr>
              <a:t>=z</a:t>
            </a:r>
            <a:r>
              <a:rPr lang="en-US" sz="2400" baseline="-25000" dirty="0">
                <a:solidFill>
                  <a:srgbClr val="008380"/>
                </a:solidFill>
              </a:rPr>
              <a:t>3</a:t>
            </a:r>
            <a:r>
              <a:rPr lang="en-US" sz="2400" dirty="0">
                <a:solidFill>
                  <a:srgbClr val="008380"/>
                </a:solidFill>
              </a:rPr>
              <a:t>)) </a:t>
            </a:r>
          </a:p>
          <a:p>
            <a:r>
              <a:rPr lang="en-US" sz="2400" dirty="0">
                <a:solidFill>
                  <a:srgbClr val="008380"/>
                </a:solidFill>
              </a:rPr>
              <a:t>= ∑</a:t>
            </a:r>
            <a:r>
              <a:rPr lang="en-US" sz="2400" baseline="-25000" dirty="0">
                <a:solidFill>
                  <a:srgbClr val="008380"/>
                </a:solidFill>
              </a:rPr>
              <a:t>z1,z2</a:t>
            </a:r>
            <a:r>
              <a:rPr lang="en-US" sz="2400" dirty="0">
                <a:solidFill>
                  <a:srgbClr val="008380"/>
                </a:solidFill>
              </a:rPr>
              <a:t>P(z</a:t>
            </a:r>
            <a:r>
              <a:rPr lang="en-US" sz="2400" baseline="-25000" dirty="0">
                <a:solidFill>
                  <a:srgbClr val="008380"/>
                </a:solidFill>
              </a:rPr>
              <a:t>1</a:t>
            </a:r>
            <a:r>
              <a:rPr lang="en-US" sz="2400" dirty="0">
                <a:solidFill>
                  <a:srgbClr val="008380"/>
                </a:solidFill>
              </a:rPr>
              <a:t>)P(z</a:t>
            </a:r>
            <a:r>
              <a:rPr lang="en-US" sz="2400" baseline="-25000" dirty="0">
                <a:solidFill>
                  <a:srgbClr val="008380"/>
                </a:solidFill>
              </a:rPr>
              <a:t>2</a:t>
            </a:r>
            <a:r>
              <a:rPr lang="en-US" sz="2400" dirty="0">
                <a:solidFill>
                  <a:srgbClr val="008380"/>
                </a:solidFill>
              </a:rPr>
              <a:t>)P(</a:t>
            </a:r>
            <a:r>
              <a:rPr lang="en-US" sz="2400" dirty="0" err="1">
                <a:solidFill>
                  <a:srgbClr val="008380"/>
                </a:solidFill>
              </a:rPr>
              <a:t>w|x</a:t>
            </a:r>
            <a:r>
              <a:rPr lang="en-US" sz="2400" dirty="0">
                <a:solidFill>
                  <a:srgbClr val="008380"/>
                </a:solidFill>
              </a:rPr>
              <a:t>)P(y|w,z</a:t>
            </a:r>
            <a:r>
              <a:rPr lang="en-US" sz="2400" baseline="-25000" dirty="0">
                <a:solidFill>
                  <a:srgbClr val="008380"/>
                </a:solidFill>
              </a:rPr>
              <a:t>3</a:t>
            </a:r>
            <a:r>
              <a:rPr lang="en-US" sz="2400" dirty="0">
                <a:solidFill>
                  <a:srgbClr val="008380"/>
                </a:solidFill>
              </a:rPr>
              <a:t>,z</a:t>
            </a:r>
            <a:r>
              <a:rPr lang="en-US" sz="2400" baseline="-25000" dirty="0">
                <a:solidFill>
                  <a:srgbClr val="008380"/>
                </a:solidFill>
              </a:rPr>
              <a:t>2</a:t>
            </a:r>
            <a:r>
              <a:rPr lang="en-US" sz="2400" dirty="0">
                <a:solidFill>
                  <a:srgbClr val="008380"/>
                </a:solidFill>
              </a:rPr>
              <a:t>)</a:t>
            </a:r>
          </a:p>
          <a:p>
            <a:endParaRPr lang="en-US" sz="2400" dirty="0">
              <a:solidFill>
                <a:srgbClr val="008380"/>
              </a:solidFill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467544" y="4437112"/>
            <a:ext cx="4608512" cy="707886"/>
          </a:xfrm>
          <a:prstGeom prst="rect">
            <a:avLst/>
          </a:prstGeom>
          <a:solidFill>
            <a:srgbClr val="FFFF99"/>
          </a:solidFill>
          <a:ln>
            <a:solidFill>
              <a:srgbClr val="0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Can check that this formula is compatible with the adjustment formula</a:t>
            </a:r>
            <a:endParaRPr lang="en-US" sz="2000" baseline="-25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721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 animBg="1"/>
      <p:bldP spid="12" grpId="0" animBg="1"/>
      <p:bldP spid="13" grpId="0" animBg="1"/>
      <p:bldP spid="21" grpId="0"/>
      <p:bldP spid="17" grpId="0" animBg="1"/>
      <p:bldP spid="32" grpId="0"/>
      <p:bldP spid="35" grpId="0" animBg="1"/>
      <p:bldP spid="37" grpId="0" animBg="1"/>
      <p:bldP spid="66" grpId="0"/>
      <p:bldP spid="67" grpId="0"/>
      <p:bldP spid="69" grpId="0"/>
      <p:bldP spid="71" grpId="0"/>
      <p:bldP spid="73" grpId="0" animBg="1"/>
      <p:bldP spid="2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Backdoor Criterion (Motivation)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856" y="1196975"/>
            <a:ext cx="8229600" cy="4392265"/>
          </a:xfrm>
        </p:spPr>
        <p:txBody>
          <a:bodyPr/>
          <a:lstStyle/>
          <a:p>
            <a:pPr>
              <a:defRPr/>
            </a:pPr>
            <a:r>
              <a:rPr lang="en-US" dirty="0"/>
              <a:t>Intervention on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requires adjusting parents of </a:t>
            </a:r>
            <a:r>
              <a:rPr lang="en-US" dirty="0">
                <a:solidFill>
                  <a:srgbClr val="008380"/>
                </a:solidFill>
              </a:rPr>
              <a:t>X</a:t>
            </a:r>
          </a:p>
          <a:p>
            <a:pPr>
              <a:defRPr/>
            </a:pPr>
            <a:r>
              <a:rPr lang="en-US" dirty="0"/>
              <a:t>But sometimes those variables are not measurable (though perhaps represented in graph)</a:t>
            </a:r>
          </a:p>
          <a:p>
            <a:pPr marL="0" indent="0"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Need more general criterion </a:t>
            </a:r>
            <a:br>
              <a:rPr lang="en-US" dirty="0"/>
            </a:br>
            <a:r>
              <a:rPr lang="en-US" dirty="0"/>
              <a:t>to identify adjustment variables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/>
              <a:t>Block all spurious paths between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Y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/>
              <a:t>Leave all directed paths from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to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unperturbed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/>
              <a:t>Do not create new spurious paths</a:t>
            </a:r>
          </a:p>
          <a:p>
            <a:pPr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/>
              <a:t>  </a:t>
            </a:r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376" y="6381328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23171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Backdoor Criterion (Formulation)</a:t>
            </a:r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376" y="6381328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25</a:t>
            </a:fld>
            <a:endParaRPr lang="de-DE" dirty="0"/>
          </a:p>
        </p:txBody>
      </p:sp>
      <p:sp>
        <p:nvSpPr>
          <p:cNvPr id="33" name="Inhaltsplatzhalter 2"/>
          <p:cNvSpPr txBox="1">
            <a:spLocks/>
          </p:cNvSpPr>
          <p:nvPr/>
        </p:nvSpPr>
        <p:spPr bwMode="auto">
          <a:xfrm>
            <a:off x="467544" y="1196752"/>
            <a:ext cx="8496944" cy="2736304"/>
          </a:xfrm>
          <a:prstGeom prst="rect">
            <a:avLst/>
          </a:prstGeom>
          <a:noFill/>
          <a:ln>
            <a:solidFill>
              <a:srgbClr val="3366FF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en-US" b="1" dirty="0">
                <a:solidFill>
                  <a:srgbClr val="0000FF"/>
                </a:solidFill>
              </a:rPr>
              <a:t>Definition </a:t>
            </a:r>
          </a:p>
          <a:p>
            <a:pPr marL="0" indent="0">
              <a:buNone/>
              <a:defRPr/>
            </a:pPr>
            <a:r>
              <a:rPr lang="en-US" dirty="0"/>
              <a:t>Set of variables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satisfies </a:t>
            </a:r>
            <a:r>
              <a:rPr lang="en-US" dirty="0">
                <a:solidFill>
                  <a:srgbClr val="0000FF"/>
                </a:solidFill>
              </a:rPr>
              <a:t>backdoor criterion </a:t>
            </a:r>
            <a:r>
              <a:rPr lang="en-US" dirty="0"/>
              <a:t>relative to a pair </a:t>
            </a:r>
            <a:r>
              <a:rPr lang="en-US" dirty="0">
                <a:solidFill>
                  <a:srgbClr val="008380"/>
                </a:solidFill>
              </a:rPr>
              <a:t>(X,Y)</a:t>
            </a:r>
            <a:r>
              <a:rPr lang="en-US" dirty="0"/>
              <a:t> of variables </a:t>
            </a:r>
            <a:r>
              <a:rPr lang="en-US" dirty="0" err="1"/>
              <a:t>iff</a:t>
            </a: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/>
              <a:t>No node in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is a descendant of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and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0000"/>
                </a:solidFill>
              </a:rPr>
              <a:t> b</a:t>
            </a:r>
            <a:r>
              <a:rPr lang="en-US" dirty="0"/>
              <a:t>locks every path between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that contains an arrow into </a:t>
            </a:r>
            <a:r>
              <a:rPr lang="en-US" dirty="0">
                <a:solidFill>
                  <a:srgbClr val="008380"/>
                </a:solidFill>
              </a:rPr>
              <a:t>X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446856" y="4149080"/>
            <a:ext cx="8517632" cy="1655961"/>
          </a:xfrm>
        </p:spPr>
        <p:txBody>
          <a:bodyPr/>
          <a:lstStyle/>
          <a:p>
            <a:pPr>
              <a:defRPr/>
            </a:pPr>
            <a:r>
              <a:rPr lang="en-US" dirty="0"/>
              <a:t>Can adjust for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satisfying backdoor criterion</a:t>
            </a:r>
          </a:p>
          <a:p>
            <a:pPr marL="0" indent="0">
              <a:buNone/>
              <a:defRPr/>
            </a:pPr>
            <a:r>
              <a:rPr lang="en-US" dirty="0"/>
              <a:t>    </a:t>
            </a:r>
            <a:r>
              <a:rPr lang="en-US" dirty="0">
                <a:solidFill>
                  <a:srgbClr val="008380"/>
                </a:solidFill>
              </a:rPr>
              <a:t>P(Y = y | do(X = x)) = ∑</a:t>
            </a:r>
            <a:r>
              <a:rPr lang="en-US" baseline="-25000" dirty="0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8380"/>
                </a:solidFill>
              </a:rPr>
              <a:t> P(Y = y | X = x, Z = z)P(Z=z)</a:t>
            </a:r>
          </a:p>
          <a:p>
            <a:pPr marL="0" indent="0">
              <a:buNone/>
              <a:defRPr/>
            </a:pPr>
            <a:r>
              <a:rPr lang="en-US" dirty="0"/>
              <a:t>  </a:t>
            </a:r>
          </a:p>
          <a:p>
            <a:pPr marL="0" indent="0"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9043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Backdoor Criterion (Intuition)</a:t>
            </a:r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376" y="6381328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26</a:t>
            </a:fld>
            <a:endParaRPr lang="de-DE" dirty="0"/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446856" y="4149080"/>
            <a:ext cx="8517632" cy="2088232"/>
          </a:xfrm>
        </p:spPr>
        <p:txBody>
          <a:bodyPr/>
          <a:lstStyle/>
          <a:p>
            <a:pPr>
              <a:defRPr/>
            </a:pPr>
            <a:r>
              <a:rPr lang="en-US" dirty="0"/>
              <a:t>Ad 1.: Descendants are effects of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, should not be conditioned on </a:t>
            </a:r>
          </a:p>
          <a:p>
            <a:pPr marL="0" indent="0"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 2.: One is interested in effects of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on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, not vice versa. Effects of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on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should be blocked.  </a:t>
            </a:r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6" name="Inhaltsplatzhalter 2"/>
          <p:cNvSpPr txBox="1">
            <a:spLocks/>
          </p:cNvSpPr>
          <p:nvPr/>
        </p:nvSpPr>
        <p:spPr bwMode="auto">
          <a:xfrm>
            <a:off x="467544" y="1196752"/>
            <a:ext cx="8496944" cy="2736304"/>
          </a:xfrm>
          <a:prstGeom prst="rect">
            <a:avLst/>
          </a:prstGeom>
          <a:noFill/>
          <a:ln>
            <a:solidFill>
              <a:srgbClr val="3366FF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en-US" b="1" dirty="0">
                <a:solidFill>
                  <a:srgbClr val="0000FF"/>
                </a:solidFill>
              </a:rPr>
              <a:t>Definition </a:t>
            </a:r>
          </a:p>
          <a:p>
            <a:pPr marL="0" indent="0">
              <a:buNone/>
              <a:defRPr/>
            </a:pPr>
            <a:r>
              <a:rPr lang="en-US" dirty="0"/>
              <a:t>Set of variables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satisfies </a:t>
            </a:r>
            <a:r>
              <a:rPr lang="en-US" dirty="0">
                <a:solidFill>
                  <a:srgbClr val="0000FF"/>
                </a:solidFill>
              </a:rPr>
              <a:t>backdoor criterion </a:t>
            </a:r>
            <a:r>
              <a:rPr lang="en-US" dirty="0"/>
              <a:t>relative to pair </a:t>
            </a:r>
            <a:r>
              <a:rPr lang="en-US" dirty="0">
                <a:solidFill>
                  <a:srgbClr val="008380"/>
                </a:solidFill>
              </a:rPr>
              <a:t>(X,Y)</a:t>
            </a:r>
            <a:r>
              <a:rPr lang="en-US" dirty="0"/>
              <a:t> of variables </a:t>
            </a:r>
            <a:r>
              <a:rPr lang="en-US" dirty="0" err="1"/>
              <a:t>iff</a:t>
            </a: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/>
              <a:t>No node in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is a descendant of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and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0000"/>
                </a:solidFill>
              </a:rPr>
              <a:t> b</a:t>
            </a:r>
            <a:r>
              <a:rPr lang="en-US" dirty="0"/>
              <a:t>locks every path between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that contains an arrow into </a:t>
            </a:r>
            <a:r>
              <a:rPr lang="en-US" dirty="0">
                <a:solidFill>
                  <a:srgbClr val="008380"/>
                </a:solidFill>
              </a:rPr>
              <a:t>X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3" name="Textfeld 2"/>
          <p:cNvSpPr txBox="1"/>
          <p:nvPr/>
        </p:nvSpPr>
        <p:spPr>
          <a:xfrm>
            <a:off x="899592" y="5013176"/>
            <a:ext cx="7074373" cy="523220"/>
          </a:xfrm>
          <a:prstGeom prst="rect">
            <a:avLst/>
          </a:prstGeom>
          <a:solidFill>
            <a:srgbClr val="FFFF99"/>
          </a:solidFill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</a:rPr>
              <a:t> (compare drug usage </a:t>
            </a:r>
            <a:r>
              <a:rPr lang="en-US" sz="2800" dirty="0">
                <a:solidFill>
                  <a:srgbClr val="008380"/>
                </a:solidFill>
              </a:rPr>
              <a:t>X</a:t>
            </a:r>
            <a:r>
              <a:rPr lang="en-US" sz="2800" dirty="0">
                <a:solidFill>
                  <a:srgbClr val="000000"/>
                </a:solidFill>
              </a:rPr>
              <a:t> and blood pressure </a:t>
            </a:r>
            <a:r>
              <a:rPr lang="en-US" sz="2800" dirty="0">
                <a:solidFill>
                  <a:srgbClr val="008380"/>
                </a:solidFill>
              </a:rPr>
              <a:t>Z</a:t>
            </a:r>
            <a:r>
              <a:rPr lang="en-US" sz="2800" dirty="0">
                <a:solidFill>
                  <a:srgbClr val="00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93211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Backdoor Criterion Generalizes Adjustment</a:t>
            </a:r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376" y="6381328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27</a:t>
            </a:fld>
            <a:endParaRPr lang="de-DE" dirty="0"/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446856" y="4149080"/>
            <a:ext cx="8517632" cy="2088232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008380"/>
                </a:solidFill>
              </a:rPr>
              <a:t>Z = Pa(X)</a:t>
            </a:r>
          </a:p>
          <a:p>
            <a:pPr>
              <a:defRPr/>
            </a:pPr>
            <a:r>
              <a:rPr lang="en-US" dirty="0"/>
              <a:t>For any </a:t>
            </a:r>
            <a:r>
              <a:rPr lang="en-US" dirty="0">
                <a:solidFill>
                  <a:srgbClr val="008380"/>
                </a:solidFill>
              </a:rPr>
              <a:t>W</a:t>
            </a:r>
            <a:r>
              <a:rPr lang="en-US" dirty="0"/>
              <a:t> in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both conditions fulfilled </a:t>
            </a:r>
          </a:p>
          <a:p>
            <a:pPr lvl="1">
              <a:defRPr/>
            </a:pPr>
            <a:r>
              <a:rPr lang="en-US" dirty="0">
                <a:solidFill>
                  <a:srgbClr val="008380"/>
                </a:solidFill>
              </a:rPr>
              <a:t>W</a:t>
            </a:r>
            <a:r>
              <a:rPr lang="en-US" dirty="0"/>
              <a:t> is not a descendant (as D</a:t>
            </a:r>
            <a:r>
              <a:rPr lang="en-US" b="1" dirty="0">
                <a:solidFill>
                  <a:srgbClr val="FF0000"/>
                </a:solidFill>
              </a:rPr>
              <a:t>A</a:t>
            </a:r>
            <a:r>
              <a:rPr lang="en-US" dirty="0"/>
              <a:t>G)</a:t>
            </a:r>
          </a:p>
          <a:p>
            <a:pPr lvl="1">
              <a:defRPr/>
            </a:pP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blocks every path as every path into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must go trough a parent of </a:t>
            </a:r>
            <a:r>
              <a:rPr lang="en-US" dirty="0">
                <a:solidFill>
                  <a:srgbClr val="008380"/>
                </a:solidFill>
              </a:rPr>
              <a:t>X</a:t>
            </a:r>
          </a:p>
        </p:txBody>
      </p:sp>
      <p:sp>
        <p:nvSpPr>
          <p:cNvPr id="6" name="Inhaltsplatzhalter 2"/>
          <p:cNvSpPr txBox="1">
            <a:spLocks/>
          </p:cNvSpPr>
          <p:nvPr/>
        </p:nvSpPr>
        <p:spPr bwMode="auto">
          <a:xfrm>
            <a:off x="467544" y="1196752"/>
            <a:ext cx="8496944" cy="2736304"/>
          </a:xfrm>
          <a:prstGeom prst="rect">
            <a:avLst/>
          </a:prstGeom>
          <a:noFill/>
          <a:ln>
            <a:solidFill>
              <a:srgbClr val="3366FF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en-US" b="1" dirty="0">
                <a:solidFill>
                  <a:srgbClr val="0000FF"/>
                </a:solidFill>
              </a:rPr>
              <a:t>Definition </a:t>
            </a:r>
          </a:p>
          <a:p>
            <a:pPr marL="0" indent="0">
              <a:buNone/>
              <a:defRPr/>
            </a:pPr>
            <a:r>
              <a:rPr lang="en-US" dirty="0"/>
              <a:t>Set of variables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satisfies </a:t>
            </a:r>
            <a:r>
              <a:rPr lang="en-US" dirty="0">
                <a:solidFill>
                  <a:srgbClr val="0000FF"/>
                </a:solidFill>
              </a:rPr>
              <a:t>backdoor criterion </a:t>
            </a:r>
            <a:r>
              <a:rPr lang="en-US" dirty="0"/>
              <a:t>relative to pair </a:t>
            </a:r>
            <a:r>
              <a:rPr lang="en-US" dirty="0">
                <a:solidFill>
                  <a:srgbClr val="008380"/>
                </a:solidFill>
              </a:rPr>
              <a:t>(X,Y)</a:t>
            </a:r>
            <a:r>
              <a:rPr lang="en-US" dirty="0"/>
              <a:t> of variables </a:t>
            </a:r>
            <a:r>
              <a:rPr lang="en-US" dirty="0" err="1"/>
              <a:t>iff</a:t>
            </a: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/>
              <a:t>No node in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is a descendant of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and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0000"/>
                </a:solidFill>
              </a:rPr>
              <a:t> b</a:t>
            </a:r>
            <a:r>
              <a:rPr lang="en-US" dirty="0"/>
              <a:t>locks every path between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that contains an arrow into </a:t>
            </a:r>
            <a:r>
              <a:rPr lang="en-US" dirty="0">
                <a:solidFill>
                  <a:srgbClr val="008380"/>
                </a:solidFill>
              </a:rPr>
              <a:t>X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70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Backdoor Criterion (</a:t>
            </a:r>
            <a:r>
              <a:rPr lang="en-US" dirty="0">
                <a:solidFill>
                  <a:srgbClr val="FF6600"/>
                </a:solidFill>
              </a:rPr>
              <a:t>Example 1</a:t>
            </a:r>
            <a:r>
              <a:rPr lang="en-US" dirty="0"/>
              <a:t>)</a:t>
            </a:r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376" y="6381328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28</a:t>
            </a:fld>
            <a:endParaRPr lang="de-DE" dirty="0"/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446856" y="4149080"/>
            <a:ext cx="8445624" cy="2376264"/>
          </a:xfrm>
          <a:ln>
            <a:solidFill>
              <a:srgbClr val="FF6600"/>
            </a:solidFill>
          </a:ln>
        </p:spPr>
        <p:txBody>
          <a:bodyPr/>
          <a:lstStyle/>
          <a:p>
            <a:pPr>
              <a:defRPr/>
            </a:pPr>
            <a:r>
              <a:rPr lang="en-US" dirty="0"/>
              <a:t>Causal effect of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on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?</a:t>
            </a:r>
          </a:p>
          <a:p>
            <a:pPr>
              <a:defRPr/>
            </a:pPr>
            <a:r>
              <a:rPr lang="en-US" dirty="0">
                <a:solidFill>
                  <a:srgbClr val="008380"/>
                </a:solidFill>
              </a:rPr>
              <a:t>S</a:t>
            </a:r>
            <a:r>
              <a:rPr lang="en-US" dirty="0"/>
              <a:t> is not recorded in the data</a:t>
            </a:r>
          </a:p>
          <a:p>
            <a:pPr>
              <a:defRPr/>
            </a:pPr>
            <a:r>
              <a:rPr lang="en-US" dirty="0">
                <a:solidFill>
                  <a:srgbClr val="008380"/>
                </a:solidFill>
              </a:rPr>
              <a:t>{W}</a:t>
            </a:r>
            <a:r>
              <a:rPr lang="en-US" dirty="0"/>
              <a:t> for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fulfills backdoor criterion </a:t>
            </a:r>
          </a:p>
          <a:p>
            <a:pPr lvl="1">
              <a:defRPr/>
            </a:pPr>
            <a:r>
              <a:rPr lang="en-US" dirty="0">
                <a:solidFill>
                  <a:srgbClr val="008380"/>
                </a:solidFill>
              </a:rPr>
              <a:t>W</a:t>
            </a:r>
            <a:r>
              <a:rPr lang="en-US" dirty="0"/>
              <a:t> not descendant of </a:t>
            </a:r>
            <a:r>
              <a:rPr lang="en-US" dirty="0">
                <a:solidFill>
                  <a:srgbClr val="008380"/>
                </a:solidFill>
              </a:rPr>
              <a:t>X</a:t>
            </a:r>
          </a:p>
          <a:p>
            <a:pPr lvl="1">
              <a:defRPr/>
            </a:pPr>
            <a:r>
              <a:rPr lang="en-US" dirty="0"/>
              <a:t>Blocks </a:t>
            </a:r>
            <a:r>
              <a:rPr lang="en-US" dirty="0">
                <a:solidFill>
                  <a:srgbClr val="FF0000"/>
                </a:solidFill>
              </a:rPr>
              <a:t>backdoor path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/>
          </a:p>
        </p:txBody>
      </p:sp>
      <p:cxnSp>
        <p:nvCxnSpPr>
          <p:cNvPr id="6" name="Gerade Verbindung mit Pfeil 5"/>
          <p:cNvCxnSpPr>
            <a:stCxn id="9" idx="4"/>
            <a:endCxn id="26" idx="0"/>
          </p:cNvCxnSpPr>
          <p:nvPr/>
        </p:nvCxnSpPr>
        <p:spPr>
          <a:xfrm>
            <a:off x="6402500" y="4869160"/>
            <a:ext cx="0" cy="576064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6330492" y="472516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mit Pfeil 9"/>
          <p:cNvCxnSpPr>
            <a:stCxn id="26" idx="6"/>
            <a:endCxn id="15" idx="2"/>
          </p:cNvCxnSpPr>
          <p:nvPr/>
        </p:nvCxnSpPr>
        <p:spPr>
          <a:xfrm>
            <a:off x="6474508" y="5517232"/>
            <a:ext cx="1296144" cy="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7775650" y="472514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2" name="Gerade Verbindung mit Pfeil 11"/>
          <p:cNvCxnSpPr>
            <a:stCxn id="11" idx="4"/>
            <a:endCxn id="15" idx="0"/>
          </p:cNvCxnSpPr>
          <p:nvPr/>
        </p:nvCxnSpPr>
        <p:spPr>
          <a:xfrm flipH="1">
            <a:off x="7842660" y="4869144"/>
            <a:ext cx="4998" cy="57608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7770652" y="5445224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7" name="Gerade Verbindung mit Pfeil 16"/>
          <p:cNvCxnSpPr>
            <a:stCxn id="9" idx="6"/>
            <a:endCxn id="11" idx="2"/>
          </p:cNvCxnSpPr>
          <p:nvPr/>
        </p:nvCxnSpPr>
        <p:spPr>
          <a:xfrm flipV="1">
            <a:off x="6474508" y="4797144"/>
            <a:ext cx="1301142" cy="16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/>
        </p:nvSpPr>
        <p:spPr>
          <a:xfrm>
            <a:off x="5687418" y="4149080"/>
            <a:ext cx="21210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S= </a:t>
            </a:r>
            <a:r>
              <a:rPr lang="de-DE" dirty="0" err="1"/>
              <a:t>socioeconomic</a:t>
            </a:r>
            <a:r>
              <a:rPr lang="de-DE" baseline="-25000" dirty="0"/>
              <a:t> </a:t>
            </a:r>
          </a:p>
          <a:p>
            <a:r>
              <a:rPr lang="de-DE" baseline="-25000" dirty="0"/>
              <a:t> </a:t>
            </a:r>
            <a:r>
              <a:rPr lang="de-DE" dirty="0"/>
              <a:t>      </a:t>
            </a:r>
            <a:r>
              <a:rPr lang="de-DE" dirty="0" err="1"/>
              <a:t>status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7199586" y="5589240"/>
            <a:ext cx="1424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Y= </a:t>
            </a:r>
            <a:r>
              <a:rPr lang="de-DE" dirty="0" err="1"/>
              <a:t>recovery</a:t>
            </a:r>
            <a:endParaRPr lang="de-DE" dirty="0"/>
          </a:p>
        </p:txBody>
      </p:sp>
      <p:sp>
        <p:nvSpPr>
          <p:cNvPr id="25" name="Textfeld 24"/>
          <p:cNvSpPr txBox="1"/>
          <p:nvPr/>
        </p:nvSpPr>
        <p:spPr>
          <a:xfrm>
            <a:off x="5759426" y="5517232"/>
            <a:ext cx="14451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X = </a:t>
            </a:r>
            <a:r>
              <a:rPr lang="de-DE" dirty="0" err="1"/>
              <a:t>drug</a:t>
            </a:r>
            <a:r>
              <a:rPr lang="de-DE" dirty="0"/>
              <a:t> </a:t>
            </a:r>
          </a:p>
          <a:p>
            <a:r>
              <a:rPr lang="de-DE" dirty="0"/>
              <a:t>      </a:t>
            </a:r>
            <a:r>
              <a:rPr lang="de-DE" dirty="0" err="1"/>
              <a:t>usage</a:t>
            </a:r>
            <a:endParaRPr lang="de-DE" baseline="-25000" dirty="0"/>
          </a:p>
        </p:txBody>
      </p:sp>
      <p:sp>
        <p:nvSpPr>
          <p:cNvPr id="26" name="Oval 25"/>
          <p:cNvSpPr/>
          <p:nvPr/>
        </p:nvSpPr>
        <p:spPr>
          <a:xfrm>
            <a:off x="6330492" y="5445224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Textfeld 42"/>
          <p:cNvSpPr txBox="1"/>
          <p:nvPr/>
        </p:nvSpPr>
        <p:spPr>
          <a:xfrm>
            <a:off x="7487618" y="4437112"/>
            <a:ext cx="1332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 = </a:t>
            </a:r>
            <a:r>
              <a:rPr lang="de-DE" dirty="0" err="1"/>
              <a:t>weight</a:t>
            </a:r>
            <a:endParaRPr lang="de-DE" baseline="-25000" dirty="0"/>
          </a:p>
        </p:txBody>
      </p:sp>
      <p:sp>
        <p:nvSpPr>
          <p:cNvPr id="18" name="Inhaltsplatzhalter 2"/>
          <p:cNvSpPr txBox="1">
            <a:spLocks/>
          </p:cNvSpPr>
          <p:nvPr/>
        </p:nvSpPr>
        <p:spPr bwMode="auto">
          <a:xfrm>
            <a:off x="467544" y="1196752"/>
            <a:ext cx="8496944" cy="2736304"/>
          </a:xfrm>
          <a:prstGeom prst="rect">
            <a:avLst/>
          </a:prstGeom>
          <a:noFill/>
          <a:ln>
            <a:solidFill>
              <a:srgbClr val="3366FF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en-US" b="1" dirty="0">
                <a:solidFill>
                  <a:srgbClr val="0000FF"/>
                </a:solidFill>
              </a:rPr>
              <a:t>Definition </a:t>
            </a:r>
          </a:p>
          <a:p>
            <a:pPr marL="0" indent="0">
              <a:buNone/>
              <a:defRPr/>
            </a:pPr>
            <a:r>
              <a:rPr lang="en-US" dirty="0"/>
              <a:t>Set of variables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satisfies </a:t>
            </a:r>
            <a:r>
              <a:rPr lang="en-US" dirty="0">
                <a:solidFill>
                  <a:srgbClr val="0000FF"/>
                </a:solidFill>
              </a:rPr>
              <a:t>backdoor criterion </a:t>
            </a:r>
            <a:r>
              <a:rPr lang="en-US" dirty="0"/>
              <a:t>relative to pair </a:t>
            </a:r>
            <a:r>
              <a:rPr lang="en-US" dirty="0">
                <a:solidFill>
                  <a:srgbClr val="008380"/>
                </a:solidFill>
              </a:rPr>
              <a:t>(X,Y)</a:t>
            </a:r>
            <a:r>
              <a:rPr lang="en-US" dirty="0"/>
              <a:t> of variables </a:t>
            </a:r>
            <a:r>
              <a:rPr lang="en-US" dirty="0" err="1"/>
              <a:t>iff</a:t>
            </a: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/>
              <a:t>No node in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is a descendant of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and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0000"/>
                </a:solidFill>
              </a:rPr>
              <a:t> b</a:t>
            </a:r>
            <a:r>
              <a:rPr lang="en-US" dirty="0"/>
              <a:t>locks every path between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that contains an arrow into </a:t>
            </a:r>
            <a:r>
              <a:rPr lang="en-US" dirty="0">
                <a:solidFill>
                  <a:srgbClr val="008380"/>
                </a:solidFill>
              </a:rPr>
              <a:t>X</a:t>
            </a:r>
          </a:p>
          <a:p>
            <a:pPr marL="0" indent="0"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091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Backdoor Criterion (</a:t>
            </a:r>
            <a:r>
              <a:rPr lang="en-US">
                <a:solidFill>
                  <a:srgbClr val="FF6600"/>
                </a:solidFill>
              </a:rPr>
              <a:t>Example 1 </a:t>
            </a:r>
            <a:r>
              <a:rPr lang="en-US"/>
              <a:t>(cont’d))</a:t>
            </a:r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376" y="6381328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446856" y="4149080"/>
            <a:ext cx="8517632" cy="2232248"/>
          </a:xfrm>
          <a:ln>
            <a:solidFill>
              <a:srgbClr val="FF6600"/>
            </a:solidFill>
          </a:ln>
        </p:spPr>
        <p:txBody>
          <a:bodyPr/>
          <a:lstStyle/>
          <a:p>
            <a:pPr>
              <a:defRPr/>
            </a:pPr>
            <a:r>
              <a:rPr lang="en-US"/>
              <a:t>Causal effect of X on Y?</a:t>
            </a:r>
          </a:p>
          <a:p>
            <a:pPr marL="0" indent="0">
              <a:buNone/>
              <a:defRPr/>
            </a:pPr>
            <a:r>
              <a:rPr lang="en-US" sz="2400">
                <a:solidFill>
                  <a:srgbClr val="008380"/>
                </a:solidFill>
              </a:rPr>
              <a:t>P(y | do(x)) = ∑</a:t>
            </a:r>
            <a:r>
              <a:rPr lang="en-US" sz="2400" baseline="-25000">
                <a:solidFill>
                  <a:srgbClr val="008380"/>
                </a:solidFill>
              </a:rPr>
              <a:t>w</a:t>
            </a:r>
            <a:r>
              <a:rPr lang="en-US" sz="2400">
                <a:solidFill>
                  <a:srgbClr val="008380"/>
                </a:solidFill>
              </a:rPr>
              <a:t>P(Y=y|X=x, W=w)P(W=w)</a:t>
            </a:r>
          </a:p>
          <a:p>
            <a:pPr marL="0" indent="0">
              <a:buNone/>
              <a:defRPr/>
            </a:pPr>
            <a:r>
              <a:rPr lang="en-US"/>
              <a:t>                   </a:t>
            </a: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 marL="0" indent="0">
              <a:buNone/>
              <a:defRPr/>
            </a:pPr>
            <a:endParaRPr lang="en-US"/>
          </a:p>
        </p:txBody>
      </p:sp>
      <p:cxnSp>
        <p:nvCxnSpPr>
          <p:cNvPr id="6" name="Gerade Verbindung mit Pfeil 5"/>
          <p:cNvCxnSpPr>
            <a:stCxn id="9" idx="4"/>
            <a:endCxn id="26" idx="0"/>
          </p:cNvCxnSpPr>
          <p:nvPr/>
        </p:nvCxnSpPr>
        <p:spPr>
          <a:xfrm>
            <a:off x="6762540" y="4869160"/>
            <a:ext cx="0" cy="576064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6690532" y="472516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Gerade Verbindung mit Pfeil 9"/>
          <p:cNvCxnSpPr>
            <a:stCxn id="26" idx="6"/>
            <a:endCxn id="15" idx="2"/>
          </p:cNvCxnSpPr>
          <p:nvPr/>
        </p:nvCxnSpPr>
        <p:spPr>
          <a:xfrm>
            <a:off x="6834548" y="5517232"/>
            <a:ext cx="1296144" cy="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8100392" y="472514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Gerade Verbindung mit Pfeil 11"/>
          <p:cNvCxnSpPr>
            <a:endCxn id="15" idx="0"/>
          </p:cNvCxnSpPr>
          <p:nvPr/>
        </p:nvCxnSpPr>
        <p:spPr>
          <a:xfrm flipH="1">
            <a:off x="8202700" y="4869144"/>
            <a:ext cx="4998" cy="57608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8130692" y="5445224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Gerade Verbindung mit Pfeil 16"/>
          <p:cNvCxnSpPr>
            <a:stCxn id="9" idx="6"/>
          </p:cNvCxnSpPr>
          <p:nvPr/>
        </p:nvCxnSpPr>
        <p:spPr>
          <a:xfrm flipV="1">
            <a:off x="6834548" y="4797144"/>
            <a:ext cx="1301142" cy="16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/>
        </p:nvSpPr>
        <p:spPr>
          <a:xfrm>
            <a:off x="6047458" y="4149080"/>
            <a:ext cx="19736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S= socioeconomic</a:t>
            </a:r>
            <a:r>
              <a:rPr lang="en-US" baseline="-25000"/>
              <a:t> </a:t>
            </a:r>
          </a:p>
          <a:p>
            <a:r>
              <a:rPr lang="en-US" baseline="-25000"/>
              <a:t> </a:t>
            </a:r>
            <a:r>
              <a:rPr lang="en-US"/>
              <a:t>      status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7524328" y="5589240"/>
            <a:ext cx="1424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Y= recovery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6119466" y="5517232"/>
            <a:ext cx="14451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X = drug </a:t>
            </a:r>
          </a:p>
          <a:p>
            <a:r>
              <a:rPr lang="en-US"/>
              <a:t>      usage</a:t>
            </a:r>
            <a:endParaRPr lang="en-US" baseline="-25000"/>
          </a:p>
        </p:txBody>
      </p:sp>
      <p:sp>
        <p:nvSpPr>
          <p:cNvPr id="26" name="Oval 25"/>
          <p:cNvSpPr/>
          <p:nvPr/>
        </p:nvSpPr>
        <p:spPr>
          <a:xfrm>
            <a:off x="6690532" y="5445224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feld 42"/>
          <p:cNvSpPr txBox="1"/>
          <p:nvPr/>
        </p:nvSpPr>
        <p:spPr>
          <a:xfrm>
            <a:off x="7631634" y="4437112"/>
            <a:ext cx="1332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 = weight</a:t>
            </a:r>
            <a:endParaRPr lang="en-US" baseline="-25000"/>
          </a:p>
        </p:txBody>
      </p:sp>
      <p:sp>
        <p:nvSpPr>
          <p:cNvPr id="18" name="Inhaltsplatzhalter 2"/>
          <p:cNvSpPr txBox="1">
            <a:spLocks/>
          </p:cNvSpPr>
          <p:nvPr/>
        </p:nvSpPr>
        <p:spPr bwMode="auto">
          <a:xfrm>
            <a:off x="1619672" y="5157192"/>
            <a:ext cx="5328592" cy="72008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en-US" sz="2400"/>
              <a:t>      </a:t>
            </a:r>
            <a:r>
              <a:rPr lang="en-US" sz="2400">
                <a:solidFill>
                  <a:srgbClr val="008380"/>
                </a:solidFill>
              </a:rPr>
              <a:t>= ∑</a:t>
            </a:r>
            <a:r>
              <a:rPr lang="en-US" sz="2400" baseline="-25000">
                <a:solidFill>
                  <a:srgbClr val="008380"/>
                </a:solidFill>
              </a:rPr>
              <a:t>s</a:t>
            </a:r>
            <a:r>
              <a:rPr lang="en-US" sz="2400">
                <a:solidFill>
                  <a:srgbClr val="008380"/>
                </a:solidFill>
              </a:rPr>
              <a:t>P(Y=y|X=x, S=s)P(S=s</a:t>
            </a:r>
            <a:r>
              <a:rPr lang="en-US">
                <a:solidFill>
                  <a:srgbClr val="008380"/>
                </a:solidFill>
              </a:rPr>
              <a:t>)</a:t>
            </a:r>
          </a:p>
          <a:p>
            <a:pPr marL="0" indent="0">
              <a:buFontTx/>
              <a:buNone/>
              <a:defRPr/>
            </a:pPr>
            <a:r>
              <a:rPr lang="en-US"/>
              <a:t>                   </a:t>
            </a: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 marL="0" indent="0">
              <a:buFontTx/>
              <a:buNone/>
              <a:defRPr/>
            </a:pPr>
            <a:endParaRPr lang="en-US"/>
          </a:p>
        </p:txBody>
      </p:sp>
      <p:sp>
        <p:nvSpPr>
          <p:cNvPr id="19" name="Inhaltsplatzhalter 2"/>
          <p:cNvSpPr txBox="1">
            <a:spLocks/>
          </p:cNvSpPr>
          <p:nvPr/>
        </p:nvSpPr>
        <p:spPr bwMode="auto">
          <a:xfrm>
            <a:off x="395536" y="5733256"/>
            <a:ext cx="5832648" cy="864096"/>
          </a:xfrm>
          <a:prstGeom prst="rect">
            <a:avLst/>
          </a:prstGeom>
          <a:solidFill>
            <a:srgbClr val="FFFF99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en-US" sz="2000">
                <a:solidFill>
                  <a:srgbClr val="000000"/>
                </a:solidFill>
              </a:rPr>
              <a:t> Conditioning on different variables </a:t>
            </a:r>
            <a:r>
              <a:rPr lang="en-US" sz="2000">
                <a:solidFill>
                  <a:srgbClr val="008380"/>
                </a:solidFill>
              </a:rPr>
              <a:t>S</a:t>
            </a:r>
            <a:r>
              <a:rPr lang="en-US" sz="2000">
                <a:solidFill>
                  <a:srgbClr val="000000"/>
                </a:solidFill>
              </a:rPr>
              <a:t> vs. </a:t>
            </a:r>
            <a:r>
              <a:rPr lang="en-US" sz="2000">
                <a:solidFill>
                  <a:srgbClr val="008380"/>
                </a:solidFill>
              </a:rPr>
              <a:t>W</a:t>
            </a:r>
            <a:r>
              <a:rPr lang="en-US" sz="2000">
                <a:solidFill>
                  <a:srgbClr val="000000"/>
                </a:solidFill>
              </a:rPr>
              <a:t> </a:t>
            </a:r>
          </a:p>
          <a:p>
            <a:pPr marL="0" indent="0">
              <a:buNone/>
              <a:defRPr/>
            </a:pPr>
            <a:r>
              <a:rPr lang="en-US" sz="2000">
                <a:solidFill>
                  <a:srgbClr val="000000"/>
                </a:solidFill>
              </a:rPr>
              <a:t> with same effect calculation </a:t>
            </a:r>
          </a:p>
          <a:p>
            <a:pPr marL="0" indent="0">
              <a:buFontTx/>
              <a:buNone/>
              <a:defRPr/>
            </a:pPr>
            <a:r>
              <a:rPr lang="en-US" sz="2000"/>
              <a:t>                   </a:t>
            </a:r>
          </a:p>
          <a:p>
            <a:pPr>
              <a:defRPr/>
            </a:pPr>
            <a:endParaRPr lang="en-US" sz="2000"/>
          </a:p>
          <a:p>
            <a:pPr>
              <a:defRPr/>
            </a:pPr>
            <a:endParaRPr lang="en-US" sz="2000"/>
          </a:p>
          <a:p>
            <a:pPr marL="0" indent="0">
              <a:buFontTx/>
              <a:buNone/>
              <a:defRPr/>
            </a:pPr>
            <a:endParaRPr lang="en-US" sz="2000"/>
          </a:p>
        </p:txBody>
      </p:sp>
      <p:sp>
        <p:nvSpPr>
          <p:cNvPr id="20" name="Inhaltsplatzhalter 2"/>
          <p:cNvSpPr txBox="1">
            <a:spLocks/>
          </p:cNvSpPr>
          <p:nvPr/>
        </p:nvSpPr>
        <p:spPr bwMode="auto">
          <a:xfrm>
            <a:off x="467544" y="1196752"/>
            <a:ext cx="8496944" cy="2736304"/>
          </a:xfrm>
          <a:prstGeom prst="rect">
            <a:avLst/>
          </a:prstGeom>
          <a:noFill/>
          <a:ln>
            <a:solidFill>
              <a:srgbClr val="3366FF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en-US" b="1">
                <a:solidFill>
                  <a:srgbClr val="0000FF"/>
                </a:solidFill>
              </a:rPr>
              <a:t>Definition </a:t>
            </a:r>
          </a:p>
          <a:p>
            <a:pPr marL="0" indent="0">
              <a:buNone/>
              <a:defRPr/>
            </a:pPr>
            <a:r>
              <a:rPr lang="en-US"/>
              <a:t>Set of variables </a:t>
            </a:r>
            <a:r>
              <a:rPr lang="en-US">
                <a:solidFill>
                  <a:srgbClr val="008380"/>
                </a:solidFill>
              </a:rPr>
              <a:t>Z</a:t>
            </a:r>
            <a:r>
              <a:rPr lang="en-US"/>
              <a:t> satisfies </a:t>
            </a:r>
            <a:r>
              <a:rPr lang="en-US">
                <a:solidFill>
                  <a:srgbClr val="0000FF"/>
                </a:solidFill>
              </a:rPr>
              <a:t>backdoor criterion </a:t>
            </a:r>
            <a:r>
              <a:rPr lang="en-US"/>
              <a:t>relative to pair </a:t>
            </a:r>
            <a:r>
              <a:rPr lang="en-US">
                <a:solidFill>
                  <a:srgbClr val="008380"/>
                </a:solidFill>
              </a:rPr>
              <a:t>(X,Y)</a:t>
            </a:r>
            <a:r>
              <a:rPr lang="en-US"/>
              <a:t> of variables iff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/>
              <a:t>No node in </a:t>
            </a:r>
            <a:r>
              <a:rPr lang="en-US">
                <a:solidFill>
                  <a:srgbClr val="008380"/>
                </a:solidFill>
              </a:rPr>
              <a:t>Z</a:t>
            </a:r>
            <a:r>
              <a:rPr lang="en-US"/>
              <a:t> is a descendant of </a:t>
            </a:r>
            <a:r>
              <a:rPr lang="en-US">
                <a:solidFill>
                  <a:srgbClr val="008380"/>
                </a:solidFill>
              </a:rPr>
              <a:t>X</a:t>
            </a:r>
            <a:r>
              <a:rPr lang="en-US"/>
              <a:t> and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>
                <a:solidFill>
                  <a:srgbClr val="008380"/>
                </a:solidFill>
              </a:rPr>
              <a:t>Z</a:t>
            </a:r>
            <a:r>
              <a:rPr lang="en-US">
                <a:solidFill>
                  <a:srgbClr val="000000"/>
                </a:solidFill>
              </a:rPr>
              <a:t> b</a:t>
            </a:r>
            <a:r>
              <a:rPr lang="en-US"/>
              <a:t>locks every path between </a:t>
            </a:r>
            <a:r>
              <a:rPr lang="en-US">
                <a:solidFill>
                  <a:srgbClr val="008380"/>
                </a:solidFill>
              </a:rPr>
              <a:t>X</a:t>
            </a:r>
            <a:r>
              <a:rPr lang="en-US"/>
              <a:t> and </a:t>
            </a:r>
            <a:r>
              <a:rPr lang="en-US">
                <a:solidFill>
                  <a:srgbClr val="008380"/>
                </a:solidFill>
              </a:rPr>
              <a:t>Y</a:t>
            </a:r>
            <a:r>
              <a:rPr lang="en-US"/>
              <a:t> that contains an arrow into </a:t>
            </a:r>
            <a:r>
              <a:rPr lang="en-US">
                <a:solidFill>
                  <a:srgbClr val="008380"/>
                </a:solidFill>
              </a:rPr>
              <a:t>X</a:t>
            </a:r>
          </a:p>
          <a:p>
            <a:pPr marL="0" indent="0">
              <a:buNone/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415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Literature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J.Pearl</a:t>
            </a:r>
            <a:r>
              <a:rPr lang="en-US" dirty="0"/>
              <a:t>, M. </a:t>
            </a:r>
            <a:r>
              <a:rPr lang="en-US" dirty="0" err="1"/>
              <a:t>Glymour</a:t>
            </a:r>
            <a:r>
              <a:rPr lang="en-US" dirty="0"/>
              <a:t>, N. P. Jewell: </a:t>
            </a:r>
            <a:br>
              <a:rPr lang="en-US" dirty="0"/>
            </a:br>
            <a:r>
              <a:rPr lang="en-US" dirty="0"/>
              <a:t>Causal inference in statistics – A primer, Wiley, 2016. </a:t>
            </a:r>
          </a:p>
          <a:p>
            <a:pPr marL="0" indent="0">
              <a:buNone/>
              <a:defRPr/>
            </a:pPr>
            <a:r>
              <a:rPr lang="en-US" dirty="0"/>
              <a:t>                                                           (Main Reference)</a:t>
            </a:r>
          </a:p>
          <a:p>
            <a:pPr>
              <a:defRPr/>
            </a:pPr>
            <a:r>
              <a:rPr lang="en-US" dirty="0"/>
              <a:t>J. Pearl: Causality, CUP, 2000.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Backdoor Criterion (</a:t>
            </a:r>
            <a:r>
              <a:rPr lang="en-US" dirty="0">
                <a:solidFill>
                  <a:srgbClr val="FF6600"/>
                </a:solidFill>
              </a:rPr>
              <a:t>Example 2a</a:t>
            </a:r>
            <a:r>
              <a:rPr lang="en-US" dirty="0"/>
              <a:t>)</a:t>
            </a:r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812360" y="6381328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30</a:t>
            </a:fld>
            <a:endParaRPr lang="de-DE" dirty="0"/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446856" y="4005064"/>
            <a:ext cx="8517632" cy="2448272"/>
          </a:xfrm>
          <a:ln>
            <a:solidFill>
              <a:srgbClr val="FF6600"/>
            </a:solidFill>
          </a:ln>
        </p:spPr>
        <p:txBody>
          <a:bodyPr/>
          <a:lstStyle/>
          <a:p>
            <a:pPr>
              <a:defRPr/>
            </a:pPr>
            <a:r>
              <a:rPr lang="en-US" dirty="0"/>
              <a:t>Causal effect of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on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?</a:t>
            </a:r>
          </a:p>
          <a:p>
            <a:pPr>
              <a:defRPr/>
            </a:pPr>
            <a:r>
              <a:rPr lang="en-US" dirty="0"/>
              <a:t>No backdoor paths</a:t>
            </a:r>
          </a:p>
          <a:p>
            <a:pPr lvl="1">
              <a:defRPr/>
            </a:pPr>
            <a:r>
              <a:rPr lang="en-US" dirty="0"/>
              <a:t>Can use </a:t>
            </a:r>
            <a:r>
              <a:rPr lang="en-US" dirty="0">
                <a:solidFill>
                  <a:srgbClr val="008380"/>
                </a:solidFill>
              </a:rPr>
              <a:t>Z = {}</a:t>
            </a:r>
          </a:p>
          <a:p>
            <a:pPr lvl="1">
              <a:defRPr/>
            </a:pPr>
            <a:r>
              <a:rPr lang="en-US" dirty="0">
                <a:solidFill>
                  <a:srgbClr val="008380"/>
                </a:solidFill>
              </a:rPr>
              <a:t>P(y | do(x)) = P(y | x)</a:t>
            </a:r>
            <a:endParaRPr lang="en-US" dirty="0"/>
          </a:p>
          <a:p>
            <a:pPr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18" name="Textfeld 17"/>
          <p:cNvSpPr txBox="1"/>
          <p:nvPr/>
        </p:nvSpPr>
        <p:spPr>
          <a:xfrm>
            <a:off x="6804248" y="5147900"/>
            <a:ext cx="496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W</a:t>
            </a:r>
          </a:p>
        </p:txBody>
      </p:sp>
      <p:sp>
        <p:nvSpPr>
          <p:cNvPr id="19" name="Oval 18"/>
          <p:cNvSpPr/>
          <p:nvPr/>
        </p:nvSpPr>
        <p:spPr>
          <a:xfrm>
            <a:off x="7070320" y="55079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Oval 19"/>
          <p:cNvSpPr/>
          <p:nvPr/>
        </p:nvSpPr>
        <p:spPr>
          <a:xfrm>
            <a:off x="7070320" y="586798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Oval 21"/>
          <p:cNvSpPr/>
          <p:nvPr/>
        </p:nvSpPr>
        <p:spPr>
          <a:xfrm>
            <a:off x="6350240" y="541733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4" name="Gerade Verbindung mit Pfeil 23"/>
          <p:cNvCxnSpPr>
            <a:stCxn id="19" idx="4"/>
          </p:cNvCxnSpPr>
          <p:nvPr/>
        </p:nvCxnSpPr>
        <p:spPr>
          <a:xfrm>
            <a:off x="7142328" y="5651940"/>
            <a:ext cx="0" cy="360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>
            <a:stCxn id="22" idx="5"/>
            <a:endCxn id="20" idx="2"/>
          </p:cNvCxnSpPr>
          <p:nvPr/>
        </p:nvCxnSpPr>
        <p:spPr>
          <a:xfrm>
            <a:off x="6473165" y="5540244"/>
            <a:ext cx="597155" cy="3997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7790400" y="542660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Oval 28"/>
          <p:cNvSpPr/>
          <p:nvPr/>
        </p:nvSpPr>
        <p:spPr>
          <a:xfrm>
            <a:off x="7790400" y="492260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Oval 29"/>
          <p:cNvSpPr/>
          <p:nvPr/>
        </p:nvSpPr>
        <p:spPr>
          <a:xfrm>
            <a:off x="6350240" y="492260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1" name="Gerade Verbindung mit Pfeil 30"/>
          <p:cNvCxnSpPr>
            <a:stCxn id="29" idx="4"/>
            <a:endCxn id="28" idx="0"/>
          </p:cNvCxnSpPr>
          <p:nvPr/>
        </p:nvCxnSpPr>
        <p:spPr>
          <a:xfrm>
            <a:off x="7862408" y="5066600"/>
            <a:ext cx="0" cy="36000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31"/>
          <p:cNvCxnSpPr>
            <a:stCxn id="28" idx="3"/>
            <a:endCxn id="20" idx="7"/>
          </p:cNvCxnSpPr>
          <p:nvPr/>
        </p:nvCxnSpPr>
        <p:spPr>
          <a:xfrm flipH="1">
            <a:off x="7193245" y="5549520"/>
            <a:ext cx="618246" cy="33954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mit Pfeil 33"/>
          <p:cNvCxnSpPr>
            <a:stCxn id="30" idx="4"/>
            <a:endCxn id="22" idx="0"/>
          </p:cNvCxnSpPr>
          <p:nvPr/>
        </p:nvCxnSpPr>
        <p:spPr>
          <a:xfrm>
            <a:off x="6422248" y="5066600"/>
            <a:ext cx="0" cy="35073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feld 34"/>
          <p:cNvSpPr txBox="1"/>
          <p:nvPr/>
        </p:nvSpPr>
        <p:spPr>
          <a:xfrm>
            <a:off x="7336941" y="4769276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6206224" y="4499828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37" name="Textfeld 36"/>
          <p:cNvSpPr txBox="1"/>
          <p:nvPr/>
        </p:nvSpPr>
        <p:spPr>
          <a:xfrm>
            <a:off x="7164288" y="5858688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</a:t>
            </a:r>
            <a:endParaRPr lang="de-DE" baseline="-25000" dirty="0"/>
          </a:p>
        </p:txBody>
      </p:sp>
      <p:sp>
        <p:nvSpPr>
          <p:cNvPr id="38" name="Textfeld 37"/>
          <p:cNvSpPr txBox="1"/>
          <p:nvPr/>
        </p:nvSpPr>
        <p:spPr>
          <a:xfrm>
            <a:off x="7862408" y="5552072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39" name="Textfeld 38"/>
          <p:cNvSpPr txBox="1"/>
          <p:nvPr/>
        </p:nvSpPr>
        <p:spPr>
          <a:xfrm>
            <a:off x="6012160" y="5301208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  <p:sp>
        <p:nvSpPr>
          <p:cNvPr id="40" name="Oval 39"/>
          <p:cNvSpPr/>
          <p:nvPr/>
        </p:nvSpPr>
        <p:spPr>
          <a:xfrm>
            <a:off x="8582488" y="541736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Oval 40"/>
          <p:cNvSpPr/>
          <p:nvPr/>
        </p:nvSpPr>
        <p:spPr>
          <a:xfrm>
            <a:off x="8582488" y="492260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2" name="Gerade Verbindung mit Pfeil 41"/>
          <p:cNvCxnSpPr>
            <a:stCxn id="41" idx="4"/>
            <a:endCxn id="40" idx="0"/>
          </p:cNvCxnSpPr>
          <p:nvPr/>
        </p:nvCxnSpPr>
        <p:spPr>
          <a:xfrm>
            <a:off x="8654496" y="5066600"/>
            <a:ext cx="0" cy="3507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7070320" y="622802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5" name="Gerade Verbindung mit Pfeil 44"/>
          <p:cNvCxnSpPr>
            <a:stCxn id="20" idx="4"/>
            <a:endCxn id="44" idx="0"/>
          </p:cNvCxnSpPr>
          <p:nvPr/>
        </p:nvCxnSpPr>
        <p:spPr>
          <a:xfrm>
            <a:off x="7142328" y="6011980"/>
            <a:ext cx="0" cy="2160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6350240" y="586798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7" name="Gerade Verbindung mit Pfeil 46"/>
          <p:cNvCxnSpPr>
            <a:stCxn id="46" idx="5"/>
            <a:endCxn id="44" idx="2"/>
          </p:cNvCxnSpPr>
          <p:nvPr/>
        </p:nvCxnSpPr>
        <p:spPr>
          <a:xfrm>
            <a:off x="6473165" y="5990892"/>
            <a:ext cx="597155" cy="30912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feld 47"/>
          <p:cNvSpPr txBox="1"/>
          <p:nvPr/>
        </p:nvSpPr>
        <p:spPr>
          <a:xfrm>
            <a:off x="5940152" y="5723964"/>
            <a:ext cx="44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8489069" y="5561364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cxnSp>
        <p:nvCxnSpPr>
          <p:cNvPr id="50" name="Gerade Verbindung mit Pfeil 49"/>
          <p:cNvCxnSpPr>
            <a:stCxn id="28" idx="6"/>
            <a:endCxn id="40" idx="2"/>
          </p:cNvCxnSpPr>
          <p:nvPr/>
        </p:nvCxnSpPr>
        <p:spPr>
          <a:xfrm flipV="1">
            <a:off x="7934416" y="5489364"/>
            <a:ext cx="648072" cy="924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feld 50"/>
          <p:cNvSpPr txBox="1"/>
          <p:nvPr/>
        </p:nvSpPr>
        <p:spPr>
          <a:xfrm>
            <a:off x="8532440" y="4571836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52" name="Textfeld 51"/>
          <p:cNvSpPr txBox="1"/>
          <p:nvPr/>
        </p:nvSpPr>
        <p:spPr>
          <a:xfrm>
            <a:off x="6804248" y="622802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T</a:t>
            </a:r>
            <a:endParaRPr lang="de-DE" baseline="-25000" dirty="0"/>
          </a:p>
        </p:txBody>
      </p:sp>
      <p:sp>
        <p:nvSpPr>
          <p:cNvPr id="53" name="Oval 52"/>
          <p:cNvSpPr/>
          <p:nvPr/>
        </p:nvSpPr>
        <p:spPr>
          <a:xfrm>
            <a:off x="7624973" y="458112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4" name="Gerade Verbindung mit Pfeil 53"/>
          <p:cNvCxnSpPr>
            <a:stCxn id="53" idx="3"/>
            <a:endCxn id="22" idx="6"/>
          </p:cNvCxnSpPr>
          <p:nvPr/>
        </p:nvCxnSpPr>
        <p:spPr>
          <a:xfrm flipH="1">
            <a:off x="6494256" y="4704040"/>
            <a:ext cx="1151808" cy="78529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mit Pfeil 54"/>
          <p:cNvCxnSpPr>
            <a:stCxn id="53" idx="5"/>
            <a:endCxn id="40" idx="1"/>
          </p:cNvCxnSpPr>
          <p:nvPr/>
        </p:nvCxnSpPr>
        <p:spPr>
          <a:xfrm>
            <a:off x="7747898" y="4704040"/>
            <a:ext cx="855681" cy="73441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feld 55"/>
          <p:cNvSpPr txBox="1"/>
          <p:nvPr/>
        </p:nvSpPr>
        <p:spPr>
          <a:xfrm>
            <a:off x="7192925" y="419321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R</a:t>
            </a:r>
          </a:p>
        </p:txBody>
      </p:sp>
      <p:sp>
        <p:nvSpPr>
          <p:cNvPr id="57" name="Textfeld 56"/>
          <p:cNvSpPr txBox="1"/>
          <p:nvPr/>
        </p:nvSpPr>
        <p:spPr>
          <a:xfrm>
            <a:off x="7705606" y="406778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R</a:t>
            </a:r>
          </a:p>
        </p:txBody>
      </p:sp>
      <p:sp>
        <p:nvSpPr>
          <p:cNvPr id="58" name="Oval 57"/>
          <p:cNvSpPr/>
          <p:nvPr/>
        </p:nvSpPr>
        <p:spPr>
          <a:xfrm>
            <a:off x="7624973" y="405848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1" name="Gerade Verbindung mit Pfeil 60"/>
          <p:cNvCxnSpPr>
            <a:stCxn id="58" idx="4"/>
            <a:endCxn id="53" idx="0"/>
          </p:cNvCxnSpPr>
          <p:nvPr/>
        </p:nvCxnSpPr>
        <p:spPr>
          <a:xfrm>
            <a:off x="7696981" y="4202488"/>
            <a:ext cx="0" cy="3786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Inhaltsplatzhalter 2"/>
          <p:cNvSpPr txBox="1">
            <a:spLocks/>
          </p:cNvSpPr>
          <p:nvPr/>
        </p:nvSpPr>
        <p:spPr bwMode="auto">
          <a:xfrm>
            <a:off x="467544" y="1196752"/>
            <a:ext cx="8496944" cy="2736304"/>
          </a:xfrm>
          <a:prstGeom prst="rect">
            <a:avLst/>
          </a:prstGeom>
          <a:noFill/>
          <a:ln>
            <a:solidFill>
              <a:srgbClr val="3366FF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en-US" b="1" dirty="0">
                <a:solidFill>
                  <a:srgbClr val="0000FF"/>
                </a:solidFill>
              </a:rPr>
              <a:t>Definition </a:t>
            </a:r>
          </a:p>
          <a:p>
            <a:pPr marL="0" indent="0">
              <a:buNone/>
              <a:defRPr/>
            </a:pPr>
            <a:r>
              <a:rPr lang="en-US" dirty="0"/>
              <a:t>Set of variables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satisfies </a:t>
            </a:r>
            <a:r>
              <a:rPr lang="en-US" dirty="0">
                <a:solidFill>
                  <a:srgbClr val="0000FF"/>
                </a:solidFill>
              </a:rPr>
              <a:t>backdoor criterion </a:t>
            </a:r>
            <a:r>
              <a:rPr lang="en-US" dirty="0"/>
              <a:t>relative to pair </a:t>
            </a:r>
            <a:r>
              <a:rPr lang="en-US" dirty="0">
                <a:solidFill>
                  <a:srgbClr val="008380"/>
                </a:solidFill>
              </a:rPr>
              <a:t>(X,Y)</a:t>
            </a:r>
            <a:r>
              <a:rPr lang="en-US" dirty="0"/>
              <a:t> of variables </a:t>
            </a:r>
            <a:r>
              <a:rPr lang="en-US" dirty="0" err="1"/>
              <a:t>iff</a:t>
            </a: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/>
              <a:t>No node in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is a descendant of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and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0000"/>
                </a:solidFill>
              </a:rPr>
              <a:t> b</a:t>
            </a:r>
            <a:r>
              <a:rPr lang="en-US" dirty="0"/>
              <a:t>locks every path between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that contains an arrow into </a:t>
            </a:r>
            <a:r>
              <a:rPr lang="en-US" dirty="0">
                <a:solidFill>
                  <a:srgbClr val="008380"/>
                </a:solidFill>
              </a:rPr>
              <a:t>X</a:t>
            </a:r>
          </a:p>
          <a:p>
            <a:pPr marL="0" indent="0"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774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Backdoor Criterion (</a:t>
            </a:r>
            <a:r>
              <a:rPr lang="en-US" dirty="0">
                <a:solidFill>
                  <a:srgbClr val="FF6600"/>
                </a:solidFill>
              </a:rPr>
              <a:t>Example 2b</a:t>
            </a:r>
            <a:r>
              <a:rPr lang="en-US" dirty="0"/>
              <a:t>)</a:t>
            </a:r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812360" y="6399912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31</a:t>
            </a:fld>
            <a:endParaRPr lang="de-DE" dirty="0"/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446856" y="4149080"/>
            <a:ext cx="8517632" cy="2376264"/>
          </a:xfrm>
          <a:ln>
            <a:solidFill>
              <a:srgbClr val="FF6600"/>
            </a:solidFill>
          </a:ln>
        </p:spPr>
        <p:txBody>
          <a:bodyPr/>
          <a:lstStyle/>
          <a:p>
            <a:pPr>
              <a:defRPr/>
            </a:pPr>
            <a:r>
              <a:rPr lang="en-US" dirty="0"/>
              <a:t>Causal effect of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on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?</a:t>
            </a:r>
          </a:p>
          <a:p>
            <a:pPr>
              <a:defRPr/>
            </a:pPr>
            <a:r>
              <a:rPr lang="en-US" dirty="0"/>
              <a:t>No backdoor paths</a:t>
            </a:r>
          </a:p>
          <a:p>
            <a:pPr>
              <a:defRPr/>
            </a:pPr>
            <a:r>
              <a:rPr lang="en-US" dirty="0"/>
              <a:t>Can one adjust for </a:t>
            </a:r>
            <a:r>
              <a:rPr lang="en-US" dirty="0">
                <a:solidFill>
                  <a:srgbClr val="008380"/>
                </a:solidFill>
              </a:rPr>
              <a:t>W</a:t>
            </a:r>
            <a:r>
              <a:rPr lang="en-US" dirty="0"/>
              <a:t>?</a:t>
            </a:r>
          </a:p>
          <a:p>
            <a:pPr lvl="1">
              <a:defRPr/>
            </a:pPr>
            <a:r>
              <a:rPr lang="en-US" dirty="0"/>
              <a:t>No, then collider </a:t>
            </a:r>
            <a:r>
              <a:rPr lang="en-US" dirty="0">
                <a:solidFill>
                  <a:srgbClr val="008380"/>
                </a:solidFill>
              </a:rPr>
              <a:t>W</a:t>
            </a:r>
            <a:r>
              <a:rPr lang="en-US" dirty="0"/>
              <a:t> not blocking </a:t>
            </a:r>
          </a:p>
          <a:p>
            <a:pPr marL="457200" lvl="1" indent="0">
              <a:buNone/>
              <a:defRPr/>
            </a:pPr>
            <a:r>
              <a:rPr lang="en-US" dirty="0"/>
              <a:t>    </a:t>
            </a:r>
            <a:r>
              <a:rPr lang="en-US" dirty="0">
                <a:solidFill>
                  <a:srgbClr val="FF0000"/>
                </a:solidFill>
              </a:rPr>
              <a:t>spurious path </a:t>
            </a: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18" name="Textfeld 17"/>
          <p:cNvSpPr txBox="1"/>
          <p:nvPr/>
        </p:nvSpPr>
        <p:spPr>
          <a:xfrm>
            <a:off x="6804248" y="5166484"/>
            <a:ext cx="496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W</a:t>
            </a:r>
          </a:p>
        </p:txBody>
      </p:sp>
      <p:sp>
        <p:nvSpPr>
          <p:cNvPr id="19" name="Oval 18"/>
          <p:cNvSpPr/>
          <p:nvPr/>
        </p:nvSpPr>
        <p:spPr>
          <a:xfrm>
            <a:off x="7070320" y="552652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Oval 19"/>
          <p:cNvSpPr/>
          <p:nvPr/>
        </p:nvSpPr>
        <p:spPr>
          <a:xfrm>
            <a:off x="7070320" y="588656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Oval 21"/>
          <p:cNvSpPr/>
          <p:nvPr/>
        </p:nvSpPr>
        <p:spPr>
          <a:xfrm>
            <a:off x="6350240" y="543591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4" name="Gerade Verbindung mit Pfeil 23"/>
          <p:cNvCxnSpPr>
            <a:stCxn id="19" idx="4"/>
          </p:cNvCxnSpPr>
          <p:nvPr/>
        </p:nvCxnSpPr>
        <p:spPr>
          <a:xfrm>
            <a:off x="7142328" y="5670524"/>
            <a:ext cx="0" cy="360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>
            <a:stCxn id="22" idx="5"/>
            <a:endCxn id="20" idx="2"/>
          </p:cNvCxnSpPr>
          <p:nvPr/>
        </p:nvCxnSpPr>
        <p:spPr>
          <a:xfrm>
            <a:off x="6473165" y="5558828"/>
            <a:ext cx="597155" cy="3997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7790400" y="54451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Oval 28"/>
          <p:cNvSpPr/>
          <p:nvPr/>
        </p:nvSpPr>
        <p:spPr>
          <a:xfrm>
            <a:off x="7790400" y="49411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Oval 29"/>
          <p:cNvSpPr/>
          <p:nvPr/>
        </p:nvSpPr>
        <p:spPr>
          <a:xfrm>
            <a:off x="6350240" y="49411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1" name="Gerade Verbindung mit Pfeil 30"/>
          <p:cNvCxnSpPr>
            <a:stCxn id="29" idx="4"/>
            <a:endCxn id="28" idx="0"/>
          </p:cNvCxnSpPr>
          <p:nvPr/>
        </p:nvCxnSpPr>
        <p:spPr>
          <a:xfrm>
            <a:off x="7862408" y="5085184"/>
            <a:ext cx="0" cy="36000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31"/>
          <p:cNvCxnSpPr>
            <a:stCxn id="28" idx="3"/>
            <a:endCxn id="20" idx="7"/>
          </p:cNvCxnSpPr>
          <p:nvPr/>
        </p:nvCxnSpPr>
        <p:spPr>
          <a:xfrm flipH="1">
            <a:off x="7193245" y="5568104"/>
            <a:ext cx="618246" cy="33954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mit Pfeil 33"/>
          <p:cNvCxnSpPr>
            <a:stCxn id="30" idx="4"/>
            <a:endCxn id="22" idx="0"/>
          </p:cNvCxnSpPr>
          <p:nvPr/>
        </p:nvCxnSpPr>
        <p:spPr>
          <a:xfrm>
            <a:off x="6422248" y="5085184"/>
            <a:ext cx="0" cy="35073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feld 34"/>
          <p:cNvSpPr txBox="1"/>
          <p:nvPr/>
        </p:nvSpPr>
        <p:spPr>
          <a:xfrm>
            <a:off x="7336941" y="4787860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6206224" y="4518412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37" name="Textfeld 36"/>
          <p:cNvSpPr txBox="1"/>
          <p:nvPr/>
        </p:nvSpPr>
        <p:spPr>
          <a:xfrm>
            <a:off x="7164288" y="587727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</a:t>
            </a:r>
            <a:endParaRPr lang="de-DE" baseline="-25000" dirty="0"/>
          </a:p>
        </p:txBody>
      </p:sp>
      <p:sp>
        <p:nvSpPr>
          <p:cNvPr id="38" name="Textfeld 37"/>
          <p:cNvSpPr txBox="1"/>
          <p:nvPr/>
        </p:nvSpPr>
        <p:spPr>
          <a:xfrm>
            <a:off x="7862408" y="557065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39" name="Textfeld 38"/>
          <p:cNvSpPr txBox="1"/>
          <p:nvPr/>
        </p:nvSpPr>
        <p:spPr>
          <a:xfrm>
            <a:off x="6012160" y="5319792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  <p:sp>
        <p:nvSpPr>
          <p:cNvPr id="40" name="Oval 39"/>
          <p:cNvSpPr/>
          <p:nvPr/>
        </p:nvSpPr>
        <p:spPr>
          <a:xfrm>
            <a:off x="8582488" y="543594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Oval 40"/>
          <p:cNvSpPr/>
          <p:nvPr/>
        </p:nvSpPr>
        <p:spPr>
          <a:xfrm>
            <a:off x="8582488" y="49411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2" name="Gerade Verbindung mit Pfeil 41"/>
          <p:cNvCxnSpPr>
            <a:stCxn id="41" idx="4"/>
            <a:endCxn id="40" idx="0"/>
          </p:cNvCxnSpPr>
          <p:nvPr/>
        </p:nvCxnSpPr>
        <p:spPr>
          <a:xfrm>
            <a:off x="8654496" y="5085184"/>
            <a:ext cx="0" cy="3507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7070320" y="624660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5" name="Gerade Verbindung mit Pfeil 44"/>
          <p:cNvCxnSpPr>
            <a:stCxn id="20" idx="4"/>
            <a:endCxn id="44" idx="0"/>
          </p:cNvCxnSpPr>
          <p:nvPr/>
        </p:nvCxnSpPr>
        <p:spPr>
          <a:xfrm>
            <a:off x="7142328" y="6030564"/>
            <a:ext cx="0" cy="2160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6350240" y="588656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7" name="Gerade Verbindung mit Pfeil 46"/>
          <p:cNvCxnSpPr>
            <a:stCxn id="46" idx="5"/>
            <a:endCxn id="44" idx="2"/>
          </p:cNvCxnSpPr>
          <p:nvPr/>
        </p:nvCxnSpPr>
        <p:spPr>
          <a:xfrm>
            <a:off x="6473165" y="6009476"/>
            <a:ext cx="597155" cy="30912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feld 47"/>
          <p:cNvSpPr txBox="1"/>
          <p:nvPr/>
        </p:nvSpPr>
        <p:spPr>
          <a:xfrm>
            <a:off x="5940152" y="5742548"/>
            <a:ext cx="44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800000"/>
                </a:solidFill>
              </a:rPr>
              <a:t>T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8489069" y="5579948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cxnSp>
        <p:nvCxnSpPr>
          <p:cNvPr id="50" name="Gerade Verbindung mit Pfeil 49"/>
          <p:cNvCxnSpPr>
            <a:stCxn id="28" idx="6"/>
            <a:endCxn id="40" idx="2"/>
          </p:cNvCxnSpPr>
          <p:nvPr/>
        </p:nvCxnSpPr>
        <p:spPr>
          <a:xfrm flipV="1">
            <a:off x="7934416" y="5507948"/>
            <a:ext cx="648072" cy="924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feld 50"/>
          <p:cNvSpPr txBox="1"/>
          <p:nvPr/>
        </p:nvSpPr>
        <p:spPr>
          <a:xfrm>
            <a:off x="8532440" y="4571836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52" name="Textfeld 51"/>
          <p:cNvSpPr txBox="1"/>
          <p:nvPr/>
        </p:nvSpPr>
        <p:spPr>
          <a:xfrm>
            <a:off x="6804248" y="624660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T</a:t>
            </a:r>
            <a:endParaRPr lang="de-DE" baseline="-25000" dirty="0"/>
          </a:p>
        </p:txBody>
      </p:sp>
      <p:sp>
        <p:nvSpPr>
          <p:cNvPr id="53" name="Oval 52"/>
          <p:cNvSpPr/>
          <p:nvPr/>
        </p:nvSpPr>
        <p:spPr>
          <a:xfrm>
            <a:off x="7624973" y="458114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4" name="Gerade Verbindung mit Pfeil 53"/>
          <p:cNvCxnSpPr>
            <a:stCxn id="53" idx="3"/>
            <a:endCxn id="22" idx="7"/>
          </p:cNvCxnSpPr>
          <p:nvPr/>
        </p:nvCxnSpPr>
        <p:spPr>
          <a:xfrm flipH="1">
            <a:off x="6473165" y="4704056"/>
            <a:ext cx="1172899" cy="75294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mit Pfeil 54"/>
          <p:cNvCxnSpPr>
            <a:stCxn id="53" idx="5"/>
            <a:endCxn id="40" idx="1"/>
          </p:cNvCxnSpPr>
          <p:nvPr/>
        </p:nvCxnSpPr>
        <p:spPr>
          <a:xfrm>
            <a:off x="7747898" y="4704056"/>
            <a:ext cx="855681" cy="75298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feld 55"/>
          <p:cNvSpPr txBox="1"/>
          <p:nvPr/>
        </p:nvSpPr>
        <p:spPr>
          <a:xfrm>
            <a:off x="7192925" y="4211796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R</a:t>
            </a:r>
          </a:p>
        </p:txBody>
      </p:sp>
      <p:sp>
        <p:nvSpPr>
          <p:cNvPr id="57" name="Textfeld 56"/>
          <p:cNvSpPr txBox="1"/>
          <p:nvPr/>
        </p:nvSpPr>
        <p:spPr>
          <a:xfrm>
            <a:off x="7696981" y="406778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R</a:t>
            </a:r>
          </a:p>
        </p:txBody>
      </p:sp>
      <p:sp>
        <p:nvSpPr>
          <p:cNvPr id="58" name="Oval 57"/>
          <p:cNvSpPr/>
          <p:nvPr/>
        </p:nvSpPr>
        <p:spPr>
          <a:xfrm>
            <a:off x="7624973" y="40770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1" name="Gerade Verbindung mit Pfeil 60"/>
          <p:cNvCxnSpPr>
            <a:stCxn id="58" idx="4"/>
            <a:endCxn id="53" idx="0"/>
          </p:cNvCxnSpPr>
          <p:nvPr/>
        </p:nvCxnSpPr>
        <p:spPr>
          <a:xfrm>
            <a:off x="7696981" y="4221072"/>
            <a:ext cx="0" cy="3600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Inhaltsplatzhalter 2"/>
          <p:cNvSpPr txBox="1">
            <a:spLocks/>
          </p:cNvSpPr>
          <p:nvPr/>
        </p:nvSpPr>
        <p:spPr bwMode="auto">
          <a:xfrm>
            <a:off x="467544" y="1196752"/>
            <a:ext cx="8496944" cy="2736304"/>
          </a:xfrm>
          <a:prstGeom prst="rect">
            <a:avLst/>
          </a:prstGeom>
          <a:noFill/>
          <a:ln>
            <a:solidFill>
              <a:srgbClr val="3366FF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en-US" b="1" dirty="0">
                <a:solidFill>
                  <a:srgbClr val="0000FF"/>
                </a:solidFill>
              </a:rPr>
              <a:t>Definition </a:t>
            </a:r>
          </a:p>
          <a:p>
            <a:pPr marL="0" indent="0">
              <a:buNone/>
              <a:defRPr/>
            </a:pPr>
            <a:r>
              <a:rPr lang="en-US" dirty="0"/>
              <a:t>Set of variables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satisfies </a:t>
            </a:r>
            <a:r>
              <a:rPr lang="en-US" dirty="0">
                <a:solidFill>
                  <a:srgbClr val="0000FF"/>
                </a:solidFill>
              </a:rPr>
              <a:t>backdoor criterion </a:t>
            </a:r>
            <a:r>
              <a:rPr lang="en-US" dirty="0"/>
              <a:t>relative to pair </a:t>
            </a:r>
            <a:r>
              <a:rPr lang="en-US" dirty="0">
                <a:solidFill>
                  <a:srgbClr val="008380"/>
                </a:solidFill>
              </a:rPr>
              <a:t>(X,Y)</a:t>
            </a:r>
            <a:r>
              <a:rPr lang="en-US" dirty="0"/>
              <a:t> of variables </a:t>
            </a:r>
            <a:r>
              <a:rPr lang="en-US" dirty="0" err="1"/>
              <a:t>iff</a:t>
            </a: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/>
              <a:t>No node in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is a descendant of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and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0000"/>
                </a:solidFill>
              </a:rPr>
              <a:t> b</a:t>
            </a:r>
            <a:r>
              <a:rPr lang="en-US" dirty="0"/>
              <a:t>locks every path between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that contains an arrow into </a:t>
            </a:r>
            <a:r>
              <a:rPr lang="en-US" dirty="0">
                <a:solidFill>
                  <a:srgbClr val="008380"/>
                </a:solidFill>
              </a:rPr>
              <a:t>X</a:t>
            </a:r>
          </a:p>
          <a:p>
            <a:pPr marL="0" indent="0"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863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Backdoor Criterion (</a:t>
            </a:r>
            <a:r>
              <a:rPr lang="en-US" dirty="0">
                <a:solidFill>
                  <a:srgbClr val="FF6600"/>
                </a:solidFill>
              </a:rPr>
              <a:t>Example 2c</a:t>
            </a:r>
            <a:r>
              <a:rPr lang="en-US" dirty="0"/>
              <a:t>)</a:t>
            </a:r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812360" y="6399912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32</a:t>
            </a:fld>
            <a:endParaRPr lang="de-DE" dirty="0"/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446856" y="4149080"/>
            <a:ext cx="8517632" cy="2376264"/>
          </a:xfrm>
          <a:ln>
            <a:solidFill>
              <a:srgbClr val="FF6600"/>
            </a:solidFill>
          </a:ln>
        </p:spPr>
        <p:txBody>
          <a:bodyPr/>
          <a:lstStyle/>
          <a:p>
            <a:pPr>
              <a:defRPr/>
            </a:pPr>
            <a:r>
              <a:rPr lang="en-US" dirty="0"/>
              <a:t>From 2b we know: effect of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on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</a:t>
            </a:r>
          </a:p>
          <a:p>
            <a:pPr marL="0" indent="0">
              <a:buNone/>
              <a:defRPr/>
            </a:pPr>
            <a:r>
              <a:rPr lang="en-US" dirty="0"/>
              <a:t>    not via conditioning on </a:t>
            </a:r>
            <a:r>
              <a:rPr lang="en-US" dirty="0">
                <a:solidFill>
                  <a:srgbClr val="008380"/>
                </a:solidFill>
              </a:rPr>
              <a:t>W</a:t>
            </a:r>
            <a:r>
              <a:rPr lang="en-US" dirty="0"/>
              <a:t>.</a:t>
            </a:r>
          </a:p>
          <a:p>
            <a:pPr>
              <a:defRPr/>
            </a:pPr>
            <a:r>
              <a:rPr lang="en-US" dirty="0"/>
              <a:t>But how  to calculate </a:t>
            </a:r>
          </a:p>
          <a:p>
            <a:pPr marL="0" indent="0">
              <a:buNone/>
              <a:defRPr/>
            </a:pPr>
            <a:r>
              <a:rPr lang="en-US" b="1" dirty="0"/>
              <a:t>  </a:t>
            </a:r>
            <a:r>
              <a:rPr lang="en-US" dirty="0">
                <a:solidFill>
                  <a:srgbClr val="0000FF"/>
                </a:solidFill>
              </a:rPr>
              <a:t>  w-specific causal effect: </a:t>
            </a:r>
          </a:p>
          <a:p>
            <a:pPr marL="0" indent="0">
              <a:buNone/>
              <a:defRPr/>
            </a:pPr>
            <a:r>
              <a:rPr lang="en-US" dirty="0">
                <a:solidFill>
                  <a:srgbClr val="008380"/>
                </a:solidFill>
              </a:rPr>
              <a:t>    P(Y = y | do(X =x), W = w ) = ?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18" name="Textfeld 17"/>
          <p:cNvSpPr txBox="1"/>
          <p:nvPr/>
        </p:nvSpPr>
        <p:spPr>
          <a:xfrm>
            <a:off x="6804248" y="5166484"/>
            <a:ext cx="496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W</a:t>
            </a:r>
          </a:p>
        </p:txBody>
      </p:sp>
      <p:sp>
        <p:nvSpPr>
          <p:cNvPr id="19" name="Oval 18"/>
          <p:cNvSpPr/>
          <p:nvPr/>
        </p:nvSpPr>
        <p:spPr>
          <a:xfrm>
            <a:off x="7070320" y="552652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Oval 19"/>
          <p:cNvSpPr/>
          <p:nvPr/>
        </p:nvSpPr>
        <p:spPr>
          <a:xfrm>
            <a:off x="7070320" y="588656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Oval 21"/>
          <p:cNvSpPr/>
          <p:nvPr/>
        </p:nvSpPr>
        <p:spPr>
          <a:xfrm>
            <a:off x="6350240" y="543591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4" name="Gerade Verbindung mit Pfeil 23"/>
          <p:cNvCxnSpPr>
            <a:stCxn id="19" idx="4"/>
          </p:cNvCxnSpPr>
          <p:nvPr/>
        </p:nvCxnSpPr>
        <p:spPr>
          <a:xfrm>
            <a:off x="7142328" y="5670524"/>
            <a:ext cx="0" cy="360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>
            <a:stCxn id="22" idx="5"/>
            <a:endCxn id="20" idx="2"/>
          </p:cNvCxnSpPr>
          <p:nvPr/>
        </p:nvCxnSpPr>
        <p:spPr>
          <a:xfrm>
            <a:off x="6473165" y="5558828"/>
            <a:ext cx="597155" cy="3997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7790400" y="54451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Oval 28"/>
          <p:cNvSpPr/>
          <p:nvPr/>
        </p:nvSpPr>
        <p:spPr>
          <a:xfrm>
            <a:off x="7790400" y="49411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Oval 29"/>
          <p:cNvSpPr/>
          <p:nvPr/>
        </p:nvSpPr>
        <p:spPr>
          <a:xfrm>
            <a:off x="6350240" y="49411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1" name="Gerade Verbindung mit Pfeil 30"/>
          <p:cNvCxnSpPr>
            <a:stCxn id="29" idx="4"/>
            <a:endCxn id="28" idx="0"/>
          </p:cNvCxnSpPr>
          <p:nvPr/>
        </p:nvCxnSpPr>
        <p:spPr>
          <a:xfrm>
            <a:off x="7862408" y="5085184"/>
            <a:ext cx="0" cy="36000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31"/>
          <p:cNvCxnSpPr>
            <a:stCxn id="28" idx="3"/>
            <a:endCxn id="20" idx="7"/>
          </p:cNvCxnSpPr>
          <p:nvPr/>
        </p:nvCxnSpPr>
        <p:spPr>
          <a:xfrm flipH="1">
            <a:off x="7193245" y="5568104"/>
            <a:ext cx="618246" cy="33954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mit Pfeil 33"/>
          <p:cNvCxnSpPr>
            <a:stCxn id="30" idx="4"/>
            <a:endCxn id="22" idx="0"/>
          </p:cNvCxnSpPr>
          <p:nvPr/>
        </p:nvCxnSpPr>
        <p:spPr>
          <a:xfrm>
            <a:off x="6422248" y="5085184"/>
            <a:ext cx="0" cy="35073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feld 34"/>
          <p:cNvSpPr txBox="1"/>
          <p:nvPr/>
        </p:nvSpPr>
        <p:spPr>
          <a:xfrm>
            <a:off x="7336941" y="4787860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6206224" y="4518412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37" name="Textfeld 36"/>
          <p:cNvSpPr txBox="1"/>
          <p:nvPr/>
        </p:nvSpPr>
        <p:spPr>
          <a:xfrm>
            <a:off x="7164288" y="587727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W</a:t>
            </a:r>
            <a:endParaRPr lang="de-DE" baseline="-25000" dirty="0"/>
          </a:p>
        </p:txBody>
      </p:sp>
      <p:sp>
        <p:nvSpPr>
          <p:cNvPr id="38" name="Textfeld 37"/>
          <p:cNvSpPr txBox="1"/>
          <p:nvPr/>
        </p:nvSpPr>
        <p:spPr>
          <a:xfrm>
            <a:off x="7862408" y="557065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39" name="Textfeld 38"/>
          <p:cNvSpPr txBox="1"/>
          <p:nvPr/>
        </p:nvSpPr>
        <p:spPr>
          <a:xfrm>
            <a:off x="6012160" y="5319792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  <p:sp>
        <p:nvSpPr>
          <p:cNvPr id="40" name="Oval 39"/>
          <p:cNvSpPr/>
          <p:nvPr/>
        </p:nvSpPr>
        <p:spPr>
          <a:xfrm>
            <a:off x="8582488" y="543594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Oval 40"/>
          <p:cNvSpPr/>
          <p:nvPr/>
        </p:nvSpPr>
        <p:spPr>
          <a:xfrm>
            <a:off x="8582488" y="49411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2" name="Gerade Verbindung mit Pfeil 41"/>
          <p:cNvCxnSpPr>
            <a:stCxn id="41" idx="4"/>
            <a:endCxn id="40" idx="0"/>
          </p:cNvCxnSpPr>
          <p:nvPr/>
        </p:nvCxnSpPr>
        <p:spPr>
          <a:xfrm>
            <a:off x="8654496" y="5085184"/>
            <a:ext cx="0" cy="3507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7070320" y="624660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5" name="Gerade Verbindung mit Pfeil 44"/>
          <p:cNvCxnSpPr>
            <a:stCxn id="20" idx="4"/>
            <a:endCxn id="44" idx="0"/>
          </p:cNvCxnSpPr>
          <p:nvPr/>
        </p:nvCxnSpPr>
        <p:spPr>
          <a:xfrm>
            <a:off x="7142328" y="6030564"/>
            <a:ext cx="0" cy="2160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6350240" y="588656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7" name="Gerade Verbindung mit Pfeil 46"/>
          <p:cNvCxnSpPr>
            <a:stCxn id="46" idx="5"/>
            <a:endCxn id="44" idx="2"/>
          </p:cNvCxnSpPr>
          <p:nvPr/>
        </p:nvCxnSpPr>
        <p:spPr>
          <a:xfrm>
            <a:off x="6473165" y="6009476"/>
            <a:ext cx="597155" cy="30912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feld 47"/>
          <p:cNvSpPr txBox="1"/>
          <p:nvPr/>
        </p:nvSpPr>
        <p:spPr>
          <a:xfrm>
            <a:off x="5940152" y="5742548"/>
            <a:ext cx="44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>
                <a:solidFill>
                  <a:srgbClr val="800000"/>
                </a:solidFill>
              </a:rPr>
              <a:t>T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8489069" y="5579948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cxnSp>
        <p:nvCxnSpPr>
          <p:cNvPr id="50" name="Gerade Verbindung mit Pfeil 49"/>
          <p:cNvCxnSpPr>
            <a:stCxn id="28" idx="6"/>
            <a:endCxn id="40" idx="2"/>
          </p:cNvCxnSpPr>
          <p:nvPr/>
        </p:nvCxnSpPr>
        <p:spPr>
          <a:xfrm flipV="1">
            <a:off x="7934416" y="5507948"/>
            <a:ext cx="648072" cy="924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feld 50"/>
          <p:cNvSpPr txBox="1"/>
          <p:nvPr/>
        </p:nvSpPr>
        <p:spPr>
          <a:xfrm>
            <a:off x="8532440" y="4571836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0000"/>
                </a:solidFill>
              </a:rPr>
              <a:t>U</a:t>
            </a:r>
            <a:r>
              <a:rPr lang="de-DE" baseline="-25000" dirty="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52" name="Textfeld 51"/>
          <p:cNvSpPr txBox="1"/>
          <p:nvPr/>
        </p:nvSpPr>
        <p:spPr>
          <a:xfrm>
            <a:off x="6804248" y="624660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T</a:t>
            </a:r>
            <a:endParaRPr lang="de-DE" baseline="-25000" dirty="0"/>
          </a:p>
        </p:txBody>
      </p:sp>
      <p:sp>
        <p:nvSpPr>
          <p:cNvPr id="53" name="Oval 52"/>
          <p:cNvSpPr/>
          <p:nvPr/>
        </p:nvSpPr>
        <p:spPr>
          <a:xfrm>
            <a:off x="7624973" y="458114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4" name="Gerade Verbindung mit Pfeil 53"/>
          <p:cNvCxnSpPr>
            <a:stCxn id="53" idx="3"/>
            <a:endCxn id="22" idx="6"/>
          </p:cNvCxnSpPr>
          <p:nvPr/>
        </p:nvCxnSpPr>
        <p:spPr>
          <a:xfrm flipH="1">
            <a:off x="6494256" y="4704056"/>
            <a:ext cx="1151808" cy="80386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mit Pfeil 54"/>
          <p:cNvCxnSpPr>
            <a:stCxn id="53" idx="5"/>
            <a:endCxn id="40" idx="2"/>
          </p:cNvCxnSpPr>
          <p:nvPr/>
        </p:nvCxnSpPr>
        <p:spPr>
          <a:xfrm>
            <a:off x="7747898" y="4704056"/>
            <a:ext cx="834590" cy="80389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feld 55"/>
          <p:cNvSpPr txBox="1"/>
          <p:nvPr/>
        </p:nvSpPr>
        <p:spPr>
          <a:xfrm>
            <a:off x="7192925" y="4211796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R</a:t>
            </a:r>
          </a:p>
        </p:txBody>
      </p:sp>
      <p:sp>
        <p:nvSpPr>
          <p:cNvPr id="57" name="Textfeld 56"/>
          <p:cNvSpPr txBox="1"/>
          <p:nvPr/>
        </p:nvSpPr>
        <p:spPr>
          <a:xfrm>
            <a:off x="7696981" y="406778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R</a:t>
            </a:r>
          </a:p>
        </p:txBody>
      </p:sp>
      <p:sp>
        <p:nvSpPr>
          <p:cNvPr id="58" name="Oval 57"/>
          <p:cNvSpPr/>
          <p:nvPr/>
        </p:nvSpPr>
        <p:spPr>
          <a:xfrm>
            <a:off x="7624973" y="40770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1" name="Gerade Verbindung mit Pfeil 60"/>
          <p:cNvCxnSpPr>
            <a:stCxn id="58" idx="4"/>
            <a:endCxn id="53" idx="0"/>
          </p:cNvCxnSpPr>
          <p:nvPr/>
        </p:nvCxnSpPr>
        <p:spPr>
          <a:xfrm>
            <a:off x="7696981" y="4221072"/>
            <a:ext cx="0" cy="3600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Inhaltsplatzhalter 2"/>
          <p:cNvSpPr txBox="1">
            <a:spLocks/>
          </p:cNvSpPr>
          <p:nvPr/>
        </p:nvSpPr>
        <p:spPr bwMode="auto">
          <a:xfrm>
            <a:off x="467544" y="1196752"/>
            <a:ext cx="8496944" cy="2736304"/>
          </a:xfrm>
          <a:prstGeom prst="rect">
            <a:avLst/>
          </a:prstGeom>
          <a:noFill/>
          <a:ln>
            <a:solidFill>
              <a:srgbClr val="3366FF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en-US" b="1" dirty="0">
                <a:solidFill>
                  <a:srgbClr val="0000FF"/>
                </a:solidFill>
              </a:rPr>
              <a:t>Definition </a:t>
            </a:r>
          </a:p>
          <a:p>
            <a:pPr marL="0" indent="0">
              <a:buNone/>
              <a:defRPr/>
            </a:pPr>
            <a:r>
              <a:rPr lang="en-US" dirty="0"/>
              <a:t>Set of variables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satisfies </a:t>
            </a:r>
            <a:r>
              <a:rPr lang="en-US" dirty="0">
                <a:solidFill>
                  <a:srgbClr val="0000FF"/>
                </a:solidFill>
              </a:rPr>
              <a:t>backdoor criterion </a:t>
            </a:r>
            <a:r>
              <a:rPr lang="en-US" dirty="0"/>
              <a:t>relative to pair </a:t>
            </a:r>
            <a:r>
              <a:rPr lang="en-US" dirty="0">
                <a:solidFill>
                  <a:srgbClr val="008380"/>
                </a:solidFill>
              </a:rPr>
              <a:t>(X,Y)</a:t>
            </a:r>
            <a:r>
              <a:rPr lang="en-US" dirty="0"/>
              <a:t> of variables </a:t>
            </a:r>
            <a:r>
              <a:rPr lang="en-US" dirty="0" err="1"/>
              <a:t>iff</a:t>
            </a: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/>
              <a:t>No node in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is a descendant of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and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0000"/>
                </a:solidFill>
              </a:rPr>
              <a:t> b</a:t>
            </a:r>
            <a:r>
              <a:rPr lang="en-US" dirty="0"/>
              <a:t>locks every path between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that contains an arrow into </a:t>
            </a:r>
            <a:r>
              <a:rPr lang="en-US" dirty="0">
                <a:solidFill>
                  <a:srgbClr val="008380"/>
                </a:solidFill>
              </a:rPr>
              <a:t>X</a:t>
            </a:r>
          </a:p>
          <a:p>
            <a:pPr marL="0" indent="0"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3339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Backdoor Criterion (</a:t>
            </a:r>
            <a:r>
              <a:rPr lang="en-US">
                <a:solidFill>
                  <a:srgbClr val="FF6600"/>
                </a:solidFill>
              </a:rPr>
              <a:t>Example 2c </a:t>
            </a:r>
            <a:r>
              <a:rPr lang="en-US"/>
              <a:t>(cont’d))</a:t>
            </a:r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812360" y="6399912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446856" y="1196752"/>
            <a:ext cx="8517632" cy="5328592"/>
          </a:xfrm>
          <a:ln>
            <a:solidFill>
              <a:srgbClr val="FF6600"/>
            </a:solidFill>
          </a:ln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FF"/>
                </a:solidFill>
              </a:rPr>
              <a:t>W-specific causal effect </a:t>
            </a:r>
            <a:r>
              <a:rPr lang="en-US" dirty="0">
                <a:solidFill>
                  <a:srgbClr val="008380"/>
                </a:solidFill>
              </a:rPr>
              <a:t> P(Y = y | do(X =x), W = w ) = ?</a:t>
            </a:r>
            <a:endParaRPr lang="en-US" dirty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dirty="0"/>
              <a:t>Use fork </a:t>
            </a:r>
            <a:r>
              <a:rPr lang="en-US" dirty="0">
                <a:solidFill>
                  <a:srgbClr val="008380"/>
                </a:solidFill>
              </a:rPr>
              <a:t>R</a:t>
            </a:r>
            <a:r>
              <a:rPr lang="en-US" dirty="0"/>
              <a:t> to condition on</a:t>
            </a:r>
            <a:br>
              <a:rPr lang="en-US" dirty="0"/>
            </a:br>
            <a:r>
              <a:rPr lang="en-US" dirty="0">
                <a:solidFill>
                  <a:srgbClr val="008380"/>
                </a:solidFill>
              </a:rPr>
              <a:t>P(Y = y | do(X = x), W = w ) = </a:t>
            </a:r>
          </a:p>
          <a:p>
            <a:pPr marL="0" indent="0">
              <a:buNone/>
              <a:defRPr/>
            </a:pPr>
            <a:r>
              <a:rPr lang="en-US" dirty="0">
                <a:solidFill>
                  <a:srgbClr val="008380"/>
                </a:solidFill>
              </a:rPr>
              <a:t>                      ∑</a:t>
            </a:r>
            <a:r>
              <a:rPr lang="en-US" baseline="-25000" dirty="0" err="1">
                <a:solidFill>
                  <a:srgbClr val="008380"/>
                </a:solidFill>
              </a:rPr>
              <a:t>r</a:t>
            </a:r>
            <a:r>
              <a:rPr lang="en-US" dirty="0" err="1">
                <a:solidFill>
                  <a:srgbClr val="008380"/>
                </a:solidFill>
              </a:rPr>
              <a:t>P</a:t>
            </a:r>
            <a:r>
              <a:rPr lang="en-US" dirty="0">
                <a:solidFill>
                  <a:srgbClr val="008380"/>
                </a:solidFill>
              </a:rPr>
              <a:t>(Y=</a:t>
            </a:r>
            <a:r>
              <a:rPr lang="en-US" dirty="0" err="1">
                <a:solidFill>
                  <a:srgbClr val="008380"/>
                </a:solidFill>
              </a:rPr>
              <a:t>y|X</a:t>
            </a:r>
            <a:r>
              <a:rPr lang="en-US" dirty="0">
                <a:solidFill>
                  <a:srgbClr val="008380"/>
                </a:solidFill>
              </a:rPr>
              <a:t>=</a:t>
            </a:r>
            <a:r>
              <a:rPr lang="en-US" dirty="0" err="1">
                <a:solidFill>
                  <a:srgbClr val="008380"/>
                </a:solidFill>
              </a:rPr>
              <a:t>x,W</a:t>
            </a:r>
            <a:r>
              <a:rPr lang="en-US" dirty="0">
                <a:solidFill>
                  <a:srgbClr val="008380"/>
                </a:solidFill>
              </a:rPr>
              <a:t>=</a:t>
            </a:r>
            <a:r>
              <a:rPr lang="en-US" dirty="0" err="1">
                <a:solidFill>
                  <a:srgbClr val="008380"/>
                </a:solidFill>
              </a:rPr>
              <a:t>w,R</a:t>
            </a:r>
            <a:r>
              <a:rPr lang="en-US" dirty="0">
                <a:solidFill>
                  <a:srgbClr val="008380"/>
                </a:solidFill>
              </a:rPr>
              <a:t>=r)P(R=</a:t>
            </a:r>
            <a:r>
              <a:rPr lang="en-US" dirty="0" err="1">
                <a:solidFill>
                  <a:srgbClr val="008380"/>
                </a:solidFill>
              </a:rPr>
              <a:t>r|X</a:t>
            </a:r>
            <a:r>
              <a:rPr lang="en-US" dirty="0">
                <a:solidFill>
                  <a:srgbClr val="008380"/>
                </a:solidFill>
              </a:rPr>
              <a:t>=</a:t>
            </a:r>
            <a:r>
              <a:rPr lang="en-US" dirty="0" err="1">
                <a:solidFill>
                  <a:srgbClr val="008380"/>
                </a:solidFill>
              </a:rPr>
              <a:t>x,W</a:t>
            </a:r>
            <a:r>
              <a:rPr lang="en-US" dirty="0">
                <a:solidFill>
                  <a:srgbClr val="008380"/>
                </a:solidFill>
              </a:rPr>
              <a:t>=w)</a:t>
            </a:r>
            <a:endParaRPr lang="en-US" b="1" dirty="0">
              <a:solidFill>
                <a:srgbClr val="008380"/>
              </a:solidFill>
            </a:endParaRPr>
          </a:p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Degree to which causal effect of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>
                <a:solidFill>
                  <a:srgbClr val="000000"/>
                </a:solidFill>
              </a:rPr>
              <a:t> on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>
                <a:solidFill>
                  <a:srgbClr val="000000"/>
                </a:solidFill>
              </a:rPr>
              <a:t> is modified by values of </a:t>
            </a:r>
            <a:r>
              <a:rPr lang="en-US" dirty="0">
                <a:solidFill>
                  <a:srgbClr val="008380"/>
                </a:solidFill>
              </a:rPr>
              <a:t>W</a:t>
            </a:r>
            <a:r>
              <a:rPr lang="en-US" dirty="0">
                <a:solidFill>
                  <a:srgbClr val="000000"/>
                </a:solidFill>
              </a:rPr>
              <a:t> is called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FF"/>
                </a:solidFill>
              </a:rPr>
              <a:t>effect modification </a:t>
            </a:r>
            <a:r>
              <a:rPr lang="en-US" dirty="0"/>
              <a:t>or </a:t>
            </a:r>
            <a:r>
              <a:rPr lang="en-US" dirty="0">
                <a:solidFill>
                  <a:srgbClr val="0000FF"/>
                </a:solidFill>
              </a:rPr>
              <a:t>moderation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18" name="Textfeld 17"/>
          <p:cNvSpPr txBox="1"/>
          <p:nvPr/>
        </p:nvSpPr>
        <p:spPr>
          <a:xfrm>
            <a:off x="6804248" y="5166484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U</a:t>
            </a:r>
            <a:r>
              <a:rPr lang="en-US" baseline="-25000">
                <a:solidFill>
                  <a:srgbClr val="000000"/>
                </a:solidFill>
              </a:rPr>
              <a:t>W</a:t>
            </a:r>
          </a:p>
        </p:txBody>
      </p:sp>
      <p:sp>
        <p:nvSpPr>
          <p:cNvPr id="19" name="Oval 18"/>
          <p:cNvSpPr/>
          <p:nvPr/>
        </p:nvSpPr>
        <p:spPr>
          <a:xfrm>
            <a:off x="7070320" y="552652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7070320" y="588656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350240" y="543591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Gerade Verbindung mit Pfeil 23"/>
          <p:cNvCxnSpPr>
            <a:stCxn id="19" idx="4"/>
          </p:cNvCxnSpPr>
          <p:nvPr/>
        </p:nvCxnSpPr>
        <p:spPr>
          <a:xfrm>
            <a:off x="7142328" y="5670524"/>
            <a:ext cx="0" cy="360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>
            <a:stCxn id="22" idx="5"/>
            <a:endCxn id="20" idx="2"/>
          </p:cNvCxnSpPr>
          <p:nvPr/>
        </p:nvCxnSpPr>
        <p:spPr>
          <a:xfrm>
            <a:off x="6473165" y="5558828"/>
            <a:ext cx="597155" cy="39973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7790400" y="54451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7790400" y="49411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350240" y="49411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Gerade Verbindung mit Pfeil 30"/>
          <p:cNvCxnSpPr>
            <a:stCxn id="29" idx="4"/>
            <a:endCxn id="28" idx="0"/>
          </p:cNvCxnSpPr>
          <p:nvPr/>
        </p:nvCxnSpPr>
        <p:spPr>
          <a:xfrm>
            <a:off x="7862408" y="5085184"/>
            <a:ext cx="0" cy="36000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31"/>
          <p:cNvCxnSpPr>
            <a:stCxn id="28" idx="3"/>
            <a:endCxn id="20" idx="7"/>
          </p:cNvCxnSpPr>
          <p:nvPr/>
        </p:nvCxnSpPr>
        <p:spPr>
          <a:xfrm flipH="1">
            <a:off x="7193245" y="5568104"/>
            <a:ext cx="618246" cy="33954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mit Pfeil 33"/>
          <p:cNvCxnSpPr>
            <a:stCxn id="30" idx="4"/>
            <a:endCxn id="22" idx="0"/>
          </p:cNvCxnSpPr>
          <p:nvPr/>
        </p:nvCxnSpPr>
        <p:spPr>
          <a:xfrm>
            <a:off x="6422248" y="5085184"/>
            <a:ext cx="0" cy="35073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feld 34"/>
          <p:cNvSpPr txBox="1"/>
          <p:nvPr/>
        </p:nvSpPr>
        <p:spPr>
          <a:xfrm>
            <a:off x="7336941" y="4787860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U</a:t>
            </a:r>
            <a:r>
              <a:rPr lang="en-US" baseline="-25000">
                <a:solidFill>
                  <a:srgbClr val="000000"/>
                </a:solidFill>
              </a:rPr>
              <a:t>X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6206224" y="451841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U</a:t>
            </a:r>
            <a:r>
              <a:rPr lang="en-US" baseline="-25000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37" name="Textfeld 36"/>
          <p:cNvSpPr txBox="1"/>
          <p:nvPr/>
        </p:nvSpPr>
        <p:spPr>
          <a:xfrm>
            <a:off x="7164288" y="5877272"/>
            <a:ext cx="38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</a:t>
            </a:r>
            <a:endParaRPr lang="en-US" baseline="-25000"/>
          </a:p>
        </p:txBody>
      </p:sp>
      <p:sp>
        <p:nvSpPr>
          <p:cNvPr id="38" name="Textfeld 37"/>
          <p:cNvSpPr txBox="1"/>
          <p:nvPr/>
        </p:nvSpPr>
        <p:spPr>
          <a:xfrm>
            <a:off x="7862408" y="5570656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X</a:t>
            </a:r>
            <a:endParaRPr lang="en-US" baseline="-25000"/>
          </a:p>
        </p:txBody>
      </p:sp>
      <p:sp>
        <p:nvSpPr>
          <p:cNvPr id="39" name="Textfeld 38"/>
          <p:cNvSpPr txBox="1"/>
          <p:nvPr/>
        </p:nvSpPr>
        <p:spPr>
          <a:xfrm>
            <a:off x="6012160" y="53197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Z</a:t>
            </a:r>
            <a:endParaRPr lang="en-US" baseline="-25000"/>
          </a:p>
        </p:txBody>
      </p:sp>
      <p:sp>
        <p:nvSpPr>
          <p:cNvPr id="40" name="Oval 39"/>
          <p:cNvSpPr/>
          <p:nvPr/>
        </p:nvSpPr>
        <p:spPr>
          <a:xfrm>
            <a:off x="8582488" y="543594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8582488" y="49411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Gerade Verbindung mit Pfeil 41"/>
          <p:cNvCxnSpPr>
            <a:stCxn id="41" idx="4"/>
            <a:endCxn id="40" idx="0"/>
          </p:cNvCxnSpPr>
          <p:nvPr/>
        </p:nvCxnSpPr>
        <p:spPr>
          <a:xfrm>
            <a:off x="8654496" y="5085184"/>
            <a:ext cx="0" cy="3507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7070320" y="624660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Gerade Verbindung mit Pfeil 44"/>
          <p:cNvCxnSpPr>
            <a:stCxn id="20" idx="4"/>
            <a:endCxn id="44" idx="0"/>
          </p:cNvCxnSpPr>
          <p:nvPr/>
        </p:nvCxnSpPr>
        <p:spPr>
          <a:xfrm>
            <a:off x="7142328" y="6030564"/>
            <a:ext cx="0" cy="2160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6350240" y="588656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Gerade Verbindung mit Pfeil 46"/>
          <p:cNvCxnSpPr>
            <a:stCxn id="46" idx="5"/>
            <a:endCxn id="44" idx="2"/>
          </p:cNvCxnSpPr>
          <p:nvPr/>
        </p:nvCxnSpPr>
        <p:spPr>
          <a:xfrm>
            <a:off x="6473165" y="6009476"/>
            <a:ext cx="597155" cy="30912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feld 47"/>
          <p:cNvSpPr txBox="1"/>
          <p:nvPr/>
        </p:nvSpPr>
        <p:spPr>
          <a:xfrm>
            <a:off x="5940152" y="5742548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U</a:t>
            </a:r>
            <a:r>
              <a:rPr lang="en-US" baseline="-25000">
                <a:solidFill>
                  <a:srgbClr val="800000"/>
                </a:solidFill>
              </a:rPr>
              <a:t>T</a:t>
            </a:r>
          </a:p>
        </p:txBody>
      </p:sp>
      <p:sp>
        <p:nvSpPr>
          <p:cNvPr id="49" name="Textfeld 48"/>
          <p:cNvSpPr txBox="1"/>
          <p:nvPr/>
        </p:nvSpPr>
        <p:spPr>
          <a:xfrm>
            <a:off x="8489069" y="557994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Y</a:t>
            </a:r>
            <a:endParaRPr lang="en-US" baseline="-25000"/>
          </a:p>
        </p:txBody>
      </p:sp>
      <p:cxnSp>
        <p:nvCxnSpPr>
          <p:cNvPr id="50" name="Gerade Verbindung mit Pfeil 49"/>
          <p:cNvCxnSpPr>
            <a:stCxn id="28" idx="6"/>
            <a:endCxn id="40" idx="2"/>
          </p:cNvCxnSpPr>
          <p:nvPr/>
        </p:nvCxnSpPr>
        <p:spPr>
          <a:xfrm flipV="1">
            <a:off x="7934416" y="5507948"/>
            <a:ext cx="648072" cy="924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feld 50"/>
          <p:cNvSpPr txBox="1"/>
          <p:nvPr/>
        </p:nvSpPr>
        <p:spPr>
          <a:xfrm>
            <a:off x="8532440" y="4571836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U</a:t>
            </a:r>
            <a:r>
              <a:rPr lang="en-US" baseline="-25000">
                <a:solidFill>
                  <a:srgbClr val="000000"/>
                </a:solidFill>
              </a:rPr>
              <a:t>Y</a:t>
            </a:r>
          </a:p>
        </p:txBody>
      </p:sp>
      <p:sp>
        <p:nvSpPr>
          <p:cNvPr id="52" name="Textfeld 51"/>
          <p:cNvSpPr txBox="1"/>
          <p:nvPr/>
        </p:nvSpPr>
        <p:spPr>
          <a:xfrm>
            <a:off x="6804248" y="624660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T</a:t>
            </a:r>
            <a:endParaRPr lang="en-US" baseline="-25000"/>
          </a:p>
        </p:txBody>
      </p:sp>
      <p:sp>
        <p:nvSpPr>
          <p:cNvPr id="53" name="Oval 52"/>
          <p:cNvSpPr/>
          <p:nvPr/>
        </p:nvSpPr>
        <p:spPr>
          <a:xfrm>
            <a:off x="7624973" y="458114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Gerade Verbindung mit Pfeil 53"/>
          <p:cNvCxnSpPr>
            <a:stCxn id="53" idx="3"/>
            <a:endCxn id="22" idx="7"/>
          </p:cNvCxnSpPr>
          <p:nvPr/>
        </p:nvCxnSpPr>
        <p:spPr>
          <a:xfrm flipH="1">
            <a:off x="6473165" y="4704056"/>
            <a:ext cx="1172899" cy="75294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mit Pfeil 54"/>
          <p:cNvCxnSpPr>
            <a:stCxn id="53" idx="5"/>
            <a:endCxn id="40" idx="0"/>
          </p:cNvCxnSpPr>
          <p:nvPr/>
        </p:nvCxnSpPr>
        <p:spPr>
          <a:xfrm>
            <a:off x="7747898" y="4704056"/>
            <a:ext cx="906598" cy="73189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feld 55"/>
          <p:cNvSpPr txBox="1"/>
          <p:nvPr/>
        </p:nvSpPr>
        <p:spPr>
          <a:xfrm>
            <a:off x="7192925" y="4211796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R</a:t>
            </a:r>
          </a:p>
        </p:txBody>
      </p:sp>
      <p:sp>
        <p:nvSpPr>
          <p:cNvPr id="57" name="Textfeld 56"/>
          <p:cNvSpPr txBox="1"/>
          <p:nvPr/>
        </p:nvSpPr>
        <p:spPr>
          <a:xfrm>
            <a:off x="7696981" y="4067780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U</a:t>
            </a:r>
            <a:r>
              <a:rPr lang="en-US" baseline="-25000"/>
              <a:t>R</a:t>
            </a:r>
          </a:p>
        </p:txBody>
      </p:sp>
      <p:sp>
        <p:nvSpPr>
          <p:cNvPr id="58" name="Oval 57"/>
          <p:cNvSpPr/>
          <p:nvPr/>
        </p:nvSpPr>
        <p:spPr>
          <a:xfrm>
            <a:off x="7624973" y="407707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Gerade Verbindung mit Pfeil 60"/>
          <p:cNvCxnSpPr>
            <a:stCxn id="58" idx="4"/>
            <a:endCxn id="53" idx="0"/>
          </p:cNvCxnSpPr>
          <p:nvPr/>
        </p:nvCxnSpPr>
        <p:spPr>
          <a:xfrm>
            <a:off x="7696981" y="4221072"/>
            <a:ext cx="0" cy="3600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01788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Backdoor Criterion (</a:t>
            </a:r>
            <a:r>
              <a:rPr lang="en-US">
                <a:solidFill>
                  <a:srgbClr val="FF6600"/>
                </a:solidFill>
              </a:rPr>
              <a:t>Example 3</a:t>
            </a:r>
            <a:r>
              <a:rPr lang="en-US"/>
              <a:t>)</a:t>
            </a:r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376" y="6400502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446856" y="1196752"/>
            <a:ext cx="8445624" cy="5256584"/>
          </a:xfrm>
          <a:ln>
            <a:solidFill>
              <a:srgbClr val="FF6600"/>
            </a:solidFill>
          </a:ln>
        </p:spPr>
        <p:txBody>
          <a:bodyPr/>
          <a:lstStyle/>
          <a:p>
            <a:pPr>
              <a:defRPr/>
            </a:pPr>
            <a:r>
              <a:rPr lang="en-US"/>
              <a:t>What is effect modification for </a:t>
            </a:r>
            <a:r>
              <a:rPr lang="en-US">
                <a:solidFill>
                  <a:srgbClr val="008380"/>
                </a:solidFill>
              </a:rPr>
              <a:t>X</a:t>
            </a:r>
            <a:r>
              <a:rPr lang="en-US"/>
              <a:t> on </a:t>
            </a:r>
            <a:r>
              <a:rPr lang="en-US">
                <a:solidFill>
                  <a:srgbClr val="008380"/>
                </a:solidFill>
              </a:rPr>
              <a:t>Y</a:t>
            </a:r>
            <a:r>
              <a:rPr lang="en-US"/>
              <a:t> by </a:t>
            </a:r>
            <a:r>
              <a:rPr lang="en-US">
                <a:solidFill>
                  <a:srgbClr val="008380"/>
                </a:solidFill>
              </a:rPr>
              <a:t>W</a:t>
            </a:r>
            <a:r>
              <a:rPr lang="en-US"/>
              <a:t> in drug example?</a:t>
            </a:r>
          </a:p>
          <a:p>
            <a:pPr>
              <a:defRPr/>
            </a:pPr>
            <a:r>
              <a:rPr lang="en-US"/>
              <a:t>Compare	</a:t>
            </a:r>
            <a:r>
              <a:rPr lang="en-US">
                <a:solidFill>
                  <a:srgbClr val="008380"/>
                </a:solidFill>
              </a:rPr>
              <a:t>P(Y = y | do(X = x), W = w)</a:t>
            </a:r>
            <a:r>
              <a:rPr lang="en-US"/>
              <a:t>       and </a:t>
            </a:r>
          </a:p>
          <a:p>
            <a:pPr marL="0" indent="0">
              <a:buNone/>
              <a:defRPr/>
            </a:pPr>
            <a:r>
              <a:rPr lang="en-US"/>
              <a:t>                   	</a:t>
            </a:r>
            <a:r>
              <a:rPr lang="en-US">
                <a:solidFill>
                  <a:srgbClr val="008380"/>
                </a:solidFill>
              </a:rPr>
              <a:t>P(Y = y | do(X = x), W = w’)</a:t>
            </a:r>
            <a:r>
              <a:rPr lang="en-US"/>
              <a:t> </a:t>
            </a:r>
          </a:p>
          <a:p>
            <a:pPr>
              <a:defRPr/>
            </a:pPr>
            <a:r>
              <a:rPr lang="en-US"/>
              <a:t>Here: As </a:t>
            </a:r>
            <a:r>
              <a:rPr lang="en-US">
                <a:solidFill>
                  <a:srgbClr val="008380"/>
                </a:solidFill>
              </a:rPr>
              <a:t>W</a:t>
            </a:r>
            <a:r>
              <a:rPr lang="en-US"/>
              <a:t> blocks backdoor</a:t>
            </a:r>
          </a:p>
          <a:p>
            <a:pPr lvl="1">
              <a:defRPr/>
            </a:pPr>
            <a:r>
              <a:rPr lang="en-US">
                <a:solidFill>
                  <a:srgbClr val="008380"/>
                </a:solidFill>
              </a:rPr>
              <a:t>P(Y = y | do(X = x), W = w) = P(Y = y | X = x, W = w) </a:t>
            </a:r>
          </a:p>
          <a:p>
            <a:pPr lvl="1">
              <a:defRPr/>
            </a:pPr>
            <a:r>
              <a:rPr lang="en-US">
                <a:solidFill>
                  <a:srgbClr val="008380"/>
                </a:solidFill>
              </a:rPr>
              <a:t>P(Y = y | do(X = x), W = w’) = P(Y = y | X = x, W = w’) </a:t>
            </a:r>
          </a:p>
        </p:txBody>
      </p:sp>
      <p:cxnSp>
        <p:nvCxnSpPr>
          <p:cNvPr id="6" name="Gerade Verbindung mit Pfeil 5"/>
          <p:cNvCxnSpPr>
            <a:stCxn id="9" idx="4"/>
            <a:endCxn id="26" idx="0"/>
          </p:cNvCxnSpPr>
          <p:nvPr/>
        </p:nvCxnSpPr>
        <p:spPr>
          <a:xfrm>
            <a:off x="6511218" y="5176366"/>
            <a:ext cx="0" cy="576064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6439210" y="503236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Gerade Verbindung mit Pfeil 9"/>
          <p:cNvCxnSpPr>
            <a:stCxn id="26" idx="6"/>
            <a:endCxn id="15" idx="2"/>
          </p:cNvCxnSpPr>
          <p:nvPr/>
        </p:nvCxnSpPr>
        <p:spPr>
          <a:xfrm>
            <a:off x="6583226" y="5824438"/>
            <a:ext cx="1296144" cy="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7884368" y="503235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Gerade Verbindung mit Pfeil 11"/>
          <p:cNvCxnSpPr>
            <a:stCxn id="11" idx="4"/>
            <a:endCxn id="15" idx="0"/>
          </p:cNvCxnSpPr>
          <p:nvPr/>
        </p:nvCxnSpPr>
        <p:spPr>
          <a:xfrm flipH="1">
            <a:off x="7951378" y="5176350"/>
            <a:ext cx="4998" cy="57608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7879370" y="5752430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Gerade Verbindung mit Pfeil 16"/>
          <p:cNvCxnSpPr>
            <a:stCxn id="9" idx="6"/>
            <a:endCxn id="11" idx="2"/>
          </p:cNvCxnSpPr>
          <p:nvPr/>
        </p:nvCxnSpPr>
        <p:spPr>
          <a:xfrm flipV="1">
            <a:off x="6583226" y="5104350"/>
            <a:ext cx="1301142" cy="16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/>
        </p:nvSpPr>
        <p:spPr>
          <a:xfrm>
            <a:off x="5796136" y="4456286"/>
            <a:ext cx="19736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S= socioeconomic</a:t>
            </a:r>
            <a:r>
              <a:rPr lang="en-US" baseline="-25000"/>
              <a:t> </a:t>
            </a:r>
          </a:p>
          <a:p>
            <a:r>
              <a:rPr lang="en-US" baseline="-25000"/>
              <a:t> </a:t>
            </a:r>
            <a:r>
              <a:rPr lang="en-US"/>
              <a:t>      status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7308304" y="5896446"/>
            <a:ext cx="1424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Y= recovery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5868144" y="5824438"/>
            <a:ext cx="14451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X = drug </a:t>
            </a:r>
          </a:p>
          <a:p>
            <a:r>
              <a:rPr lang="en-US"/>
              <a:t>      usage</a:t>
            </a:r>
            <a:endParaRPr lang="en-US" baseline="-25000"/>
          </a:p>
        </p:txBody>
      </p:sp>
      <p:sp>
        <p:nvSpPr>
          <p:cNvPr id="26" name="Oval 25"/>
          <p:cNvSpPr/>
          <p:nvPr/>
        </p:nvSpPr>
        <p:spPr>
          <a:xfrm>
            <a:off x="6439210" y="5752430"/>
            <a:ext cx="144016" cy="144016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feld 42"/>
          <p:cNvSpPr txBox="1"/>
          <p:nvPr/>
        </p:nvSpPr>
        <p:spPr>
          <a:xfrm>
            <a:off x="7524328" y="4744318"/>
            <a:ext cx="1332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W = weight</a:t>
            </a:r>
            <a:endParaRPr lang="en-US" baseline="-25000"/>
          </a:p>
        </p:txBody>
      </p:sp>
    </p:spTree>
    <p:extLst>
      <p:ext uri="{BB962C8B-B14F-4D97-AF65-F5344CB8AC3E}">
        <p14:creationId xmlns:p14="http://schemas.microsoft.com/office/powerpoint/2010/main" val="564433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Backdoor Criterion (</a:t>
            </a:r>
            <a:r>
              <a:rPr lang="en-US" dirty="0">
                <a:solidFill>
                  <a:srgbClr val="FF6600"/>
                </a:solidFill>
              </a:rPr>
              <a:t>Example 4</a:t>
            </a:r>
            <a:r>
              <a:rPr lang="en-US" dirty="0"/>
              <a:t>)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446856" y="1196752"/>
            <a:ext cx="8157592" cy="5184576"/>
          </a:xfrm>
          <a:ln>
            <a:solidFill>
              <a:srgbClr val="FF6600"/>
            </a:solidFill>
          </a:ln>
        </p:spPr>
        <p:txBody>
          <a:bodyPr/>
          <a:lstStyle/>
          <a:p>
            <a:pPr>
              <a:defRPr/>
            </a:pPr>
            <a:r>
              <a:rPr lang="en-US" dirty="0"/>
              <a:t>Sometimes also need to condition on colliders</a:t>
            </a:r>
          </a:p>
          <a:p>
            <a:pPr>
              <a:defRPr/>
            </a:pPr>
            <a:r>
              <a:rPr lang="en-US" dirty="0"/>
              <a:t>There are four backdoor paths from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to </a:t>
            </a:r>
            <a:r>
              <a:rPr lang="en-US" dirty="0">
                <a:solidFill>
                  <a:srgbClr val="008380"/>
                </a:solidFill>
              </a:rPr>
              <a:t>Y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← </a:t>
            </a:r>
            <a:r>
              <a:rPr lang="en-US" dirty="0">
                <a:solidFill>
                  <a:srgbClr val="008380"/>
                </a:solidFill>
              </a:rPr>
              <a:t>E</a:t>
            </a:r>
            <a:r>
              <a:rPr lang="en-US" dirty="0"/>
              <a:t> → </a:t>
            </a:r>
            <a:r>
              <a:rPr lang="en-US" dirty="0">
                <a:solidFill>
                  <a:srgbClr val="008380"/>
                </a:solidFill>
              </a:rPr>
              <a:t>R</a:t>
            </a:r>
            <a:r>
              <a:rPr lang="en-US" dirty="0"/>
              <a:t> → </a:t>
            </a:r>
            <a:r>
              <a:rPr lang="en-US" dirty="0">
                <a:solidFill>
                  <a:srgbClr val="008380"/>
                </a:solidFill>
              </a:rPr>
              <a:t>Y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← </a:t>
            </a:r>
            <a:r>
              <a:rPr lang="en-US" dirty="0">
                <a:solidFill>
                  <a:srgbClr val="008380"/>
                </a:solidFill>
              </a:rPr>
              <a:t>E</a:t>
            </a:r>
            <a:r>
              <a:rPr lang="en-US" dirty="0"/>
              <a:t> → </a:t>
            </a:r>
            <a:r>
              <a:rPr lang="en-US" dirty="0">
                <a:solidFill>
                  <a:srgbClr val="008380"/>
                </a:solidFill>
              </a:rPr>
              <a:t>R</a:t>
            </a:r>
            <a:r>
              <a:rPr lang="en-US" dirty="0"/>
              <a:t> ← </a:t>
            </a:r>
            <a:r>
              <a:rPr lang="en-US" dirty="0">
                <a:solidFill>
                  <a:srgbClr val="008380"/>
                </a:solidFill>
              </a:rPr>
              <a:t>A</a:t>
            </a:r>
            <a:r>
              <a:rPr lang="en-US" dirty="0"/>
              <a:t> → </a:t>
            </a:r>
            <a:r>
              <a:rPr lang="en-US" dirty="0">
                <a:solidFill>
                  <a:srgbClr val="008380"/>
                </a:solidFill>
              </a:rPr>
              <a:t>Y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← </a:t>
            </a:r>
            <a:r>
              <a:rPr lang="en-US" dirty="0">
                <a:solidFill>
                  <a:srgbClr val="008380"/>
                </a:solidFill>
              </a:rPr>
              <a:t>R</a:t>
            </a:r>
            <a:r>
              <a:rPr lang="en-US" dirty="0"/>
              <a:t> → </a:t>
            </a:r>
            <a:r>
              <a:rPr lang="en-US" dirty="0">
                <a:solidFill>
                  <a:srgbClr val="008380"/>
                </a:solidFill>
              </a:rPr>
              <a:t>Y</a:t>
            </a: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← </a:t>
            </a:r>
            <a:r>
              <a:rPr lang="en-US" dirty="0">
                <a:solidFill>
                  <a:srgbClr val="008380"/>
                </a:solidFill>
              </a:rPr>
              <a:t>R</a:t>
            </a:r>
            <a:r>
              <a:rPr lang="en-US" dirty="0"/>
              <a:t> ← </a:t>
            </a:r>
            <a:r>
              <a:rPr lang="en-US" dirty="0">
                <a:solidFill>
                  <a:srgbClr val="008380"/>
                </a:solidFill>
              </a:rPr>
              <a:t>A</a:t>
            </a:r>
            <a:r>
              <a:rPr lang="en-US" dirty="0"/>
              <a:t> → </a:t>
            </a:r>
            <a:r>
              <a:rPr lang="en-US" dirty="0">
                <a:solidFill>
                  <a:srgbClr val="008380"/>
                </a:solidFill>
              </a:rPr>
              <a:t>Y</a:t>
            </a:r>
          </a:p>
          <a:p>
            <a:pPr>
              <a:defRPr/>
            </a:pPr>
            <a:r>
              <a:rPr lang="en-US" dirty="0">
                <a:solidFill>
                  <a:srgbClr val="008380"/>
                </a:solidFill>
              </a:rPr>
              <a:t>R</a:t>
            </a:r>
            <a:r>
              <a:rPr lang="en-US" dirty="0"/>
              <a:t> needed to block 3. path</a:t>
            </a:r>
          </a:p>
          <a:p>
            <a:pPr>
              <a:defRPr/>
            </a:pPr>
            <a:r>
              <a:rPr lang="en-US" dirty="0"/>
              <a:t>But </a:t>
            </a:r>
            <a:r>
              <a:rPr lang="en-US" dirty="0">
                <a:solidFill>
                  <a:srgbClr val="008380"/>
                </a:solidFill>
              </a:rPr>
              <a:t>R</a:t>
            </a:r>
            <a:r>
              <a:rPr lang="en-US" dirty="0"/>
              <a:t> collider on 2. path, hence need further blocking variable</a:t>
            </a:r>
          </a:p>
          <a:p>
            <a:pPr>
              <a:defRPr/>
            </a:pPr>
            <a:r>
              <a:rPr lang="en-US" dirty="0"/>
              <a:t>Can use as blocking set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>
                <a:solidFill>
                  <a:srgbClr val="008380"/>
                </a:solidFill>
              </a:rPr>
              <a:t>{E,R}, {R,A}</a:t>
            </a:r>
            <a:r>
              <a:rPr lang="en-US" dirty="0"/>
              <a:t> or </a:t>
            </a:r>
            <a:r>
              <a:rPr lang="en-US" dirty="0">
                <a:solidFill>
                  <a:srgbClr val="008380"/>
                </a:solidFill>
              </a:rPr>
              <a:t>{E,R,A}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b="1" dirty="0">
              <a:solidFill>
                <a:srgbClr val="000000"/>
              </a:solidFill>
            </a:endParaRPr>
          </a:p>
          <a:p>
            <a:pPr marL="0" indent="0">
              <a:buNone/>
              <a:defRPr/>
            </a:pPr>
            <a:r>
              <a:rPr lang="en-US" dirty="0"/>
              <a:t>   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dirty="0">
              <a:solidFill>
                <a:srgbClr val="0000FF"/>
              </a:solidFill>
            </a:endParaRPr>
          </a:p>
        </p:txBody>
      </p:sp>
      <p:cxnSp>
        <p:nvCxnSpPr>
          <p:cNvPr id="43" name="Gerade Verbindung mit Pfeil 42"/>
          <p:cNvCxnSpPr>
            <a:stCxn id="60" idx="4"/>
            <a:endCxn id="78" idx="1"/>
          </p:cNvCxnSpPr>
          <p:nvPr/>
        </p:nvCxnSpPr>
        <p:spPr>
          <a:xfrm flipH="1">
            <a:off x="5457187" y="5435916"/>
            <a:ext cx="626981" cy="74120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8100392" y="608400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0" name="Oval 59"/>
          <p:cNvSpPr/>
          <p:nvPr/>
        </p:nvSpPr>
        <p:spPr>
          <a:xfrm>
            <a:off x="6012160" y="529191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2" name="Textfeld 61"/>
          <p:cNvSpPr txBox="1"/>
          <p:nvPr/>
        </p:nvSpPr>
        <p:spPr>
          <a:xfrm>
            <a:off x="5148064" y="601199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</a:p>
        </p:txBody>
      </p:sp>
      <p:cxnSp>
        <p:nvCxnSpPr>
          <p:cNvPr id="63" name="Gerade Verbindung mit Pfeil 62"/>
          <p:cNvCxnSpPr>
            <a:stCxn id="78" idx="4"/>
            <a:endCxn id="59" idx="4"/>
          </p:cNvCxnSpPr>
          <p:nvPr/>
        </p:nvCxnSpPr>
        <p:spPr>
          <a:xfrm flipV="1">
            <a:off x="5508104" y="6228004"/>
            <a:ext cx="2664296" cy="7202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/>
          <p:nvPr/>
        </p:nvSpPr>
        <p:spPr>
          <a:xfrm>
            <a:off x="7884368" y="529193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5" name="Gerade Verbindung mit Pfeil 64"/>
          <p:cNvCxnSpPr>
            <a:stCxn id="64" idx="4"/>
            <a:endCxn id="59" idx="0"/>
          </p:cNvCxnSpPr>
          <p:nvPr/>
        </p:nvCxnSpPr>
        <p:spPr>
          <a:xfrm>
            <a:off x="7956376" y="5435932"/>
            <a:ext cx="216024" cy="6480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Textfeld 65"/>
          <p:cNvSpPr txBox="1"/>
          <p:nvPr/>
        </p:nvSpPr>
        <p:spPr>
          <a:xfrm>
            <a:off x="8036971" y="5138608"/>
            <a:ext cx="351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  <a:endParaRPr lang="de-DE" baseline="-25000" dirty="0"/>
          </a:p>
        </p:txBody>
      </p:sp>
      <p:sp>
        <p:nvSpPr>
          <p:cNvPr id="67" name="Oval 66"/>
          <p:cNvSpPr/>
          <p:nvPr/>
        </p:nvSpPr>
        <p:spPr>
          <a:xfrm>
            <a:off x="6876256" y="557996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0" name="Gerade Verbindung mit Pfeil 69"/>
          <p:cNvCxnSpPr>
            <a:stCxn id="60" idx="5"/>
            <a:endCxn id="67" idx="3"/>
          </p:cNvCxnSpPr>
          <p:nvPr/>
        </p:nvCxnSpPr>
        <p:spPr>
          <a:xfrm>
            <a:off x="6135085" y="5414828"/>
            <a:ext cx="762262" cy="28804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Gerade Verbindung mit Pfeil 70"/>
          <p:cNvCxnSpPr>
            <a:stCxn id="67" idx="3"/>
            <a:endCxn id="78" idx="6"/>
          </p:cNvCxnSpPr>
          <p:nvPr/>
        </p:nvCxnSpPr>
        <p:spPr>
          <a:xfrm flipH="1">
            <a:off x="5580112" y="5702876"/>
            <a:ext cx="1317235" cy="52515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Gerade Verbindung mit Pfeil 71"/>
          <p:cNvCxnSpPr>
            <a:stCxn id="64" idx="3"/>
            <a:endCxn id="67" idx="6"/>
          </p:cNvCxnSpPr>
          <p:nvPr/>
        </p:nvCxnSpPr>
        <p:spPr>
          <a:xfrm flipH="1">
            <a:off x="7020272" y="5414844"/>
            <a:ext cx="885187" cy="23712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mit Pfeil 72"/>
          <p:cNvCxnSpPr>
            <a:stCxn id="67" idx="5"/>
            <a:endCxn id="59" idx="0"/>
          </p:cNvCxnSpPr>
          <p:nvPr/>
        </p:nvCxnSpPr>
        <p:spPr>
          <a:xfrm>
            <a:off x="6999181" y="5702876"/>
            <a:ext cx="1173219" cy="38112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Textfeld 73"/>
          <p:cNvSpPr txBox="1"/>
          <p:nvPr/>
        </p:nvSpPr>
        <p:spPr>
          <a:xfrm>
            <a:off x="5652120" y="5075892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E</a:t>
            </a:r>
            <a:endParaRPr lang="de-DE" baseline="-25000" dirty="0"/>
          </a:p>
        </p:txBody>
      </p:sp>
      <p:sp>
        <p:nvSpPr>
          <p:cNvPr id="75" name="Textfeld 74"/>
          <p:cNvSpPr txBox="1"/>
          <p:nvPr/>
        </p:nvSpPr>
        <p:spPr>
          <a:xfrm>
            <a:off x="6681027" y="51479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R</a:t>
            </a:r>
            <a:endParaRPr lang="de-DE" baseline="-25000" dirty="0"/>
          </a:p>
        </p:txBody>
      </p:sp>
      <p:sp>
        <p:nvSpPr>
          <p:cNvPr id="77" name="Textfeld 76"/>
          <p:cNvSpPr txBox="1"/>
          <p:nvPr/>
        </p:nvSpPr>
        <p:spPr>
          <a:xfrm>
            <a:off x="8265819" y="601199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</a:p>
        </p:txBody>
      </p:sp>
      <p:sp>
        <p:nvSpPr>
          <p:cNvPr id="78" name="Oval 77"/>
          <p:cNvSpPr/>
          <p:nvPr/>
        </p:nvSpPr>
        <p:spPr>
          <a:xfrm>
            <a:off x="5436096" y="615602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Foliennummernplatzhalter 3"/>
          <p:cNvSpPr txBox="1">
            <a:spLocks/>
          </p:cNvSpPr>
          <p:nvPr/>
        </p:nvSpPr>
        <p:spPr bwMode="auto">
          <a:xfrm>
            <a:off x="7956376" y="6400502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13296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7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8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9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1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82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9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2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Front-door Criterion (Motivating </a:t>
            </a:r>
            <a:r>
              <a:rPr lang="en-US" dirty="0">
                <a:solidFill>
                  <a:srgbClr val="FF6600"/>
                </a:solidFill>
              </a:rPr>
              <a:t>Example</a:t>
            </a:r>
            <a:r>
              <a:rPr lang="en-US" dirty="0"/>
              <a:t>)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446856" y="1196752"/>
            <a:ext cx="8157592" cy="5256584"/>
          </a:xfrm>
          <a:ln>
            <a:solidFill>
              <a:srgbClr val="FF6600"/>
            </a:solidFill>
          </a:ln>
        </p:spPr>
        <p:txBody>
          <a:bodyPr/>
          <a:lstStyle/>
          <a:p>
            <a:pPr marL="0" indent="0">
              <a:buNone/>
              <a:defRPr/>
            </a:pPr>
            <a:r>
              <a:rPr lang="en-US" b="1" dirty="0">
                <a:solidFill>
                  <a:srgbClr val="FF6600"/>
                </a:solidFill>
              </a:rPr>
              <a:t>Example</a:t>
            </a:r>
          </a:p>
          <a:p>
            <a:pPr>
              <a:defRPr/>
            </a:pPr>
            <a:r>
              <a:rPr lang="en-US" dirty="0"/>
              <a:t>Sometimes backdoor criterion not applicable</a:t>
            </a:r>
          </a:p>
          <a:p>
            <a:pPr lvl="1">
              <a:defRPr/>
            </a:pPr>
            <a:r>
              <a:rPr lang="en-US" dirty="0">
                <a:solidFill>
                  <a:srgbClr val="008380"/>
                </a:solidFill>
              </a:rPr>
              <a:t>P(y | do(x)) = ?</a:t>
            </a:r>
          </a:p>
          <a:p>
            <a:pPr lvl="1">
              <a:defRPr/>
            </a:pPr>
            <a:r>
              <a:rPr lang="en-US" dirty="0"/>
              <a:t>Genotype </a:t>
            </a:r>
            <a:r>
              <a:rPr lang="en-US" dirty="0">
                <a:solidFill>
                  <a:srgbClr val="008380"/>
                </a:solidFill>
              </a:rPr>
              <a:t>U</a:t>
            </a:r>
            <a:r>
              <a:rPr lang="en-US" dirty="0"/>
              <a:t> not observed in data</a:t>
            </a:r>
          </a:p>
          <a:p>
            <a:pPr lvl="1">
              <a:defRPr/>
            </a:pPr>
            <a:r>
              <a:rPr lang="en-US" dirty="0"/>
              <a:t>Hence conditioning on </a:t>
            </a:r>
            <a:r>
              <a:rPr lang="en-US" dirty="0">
                <a:solidFill>
                  <a:srgbClr val="008380"/>
                </a:solidFill>
              </a:rPr>
              <a:t>U</a:t>
            </a:r>
            <a:r>
              <a:rPr lang="en-US" dirty="0"/>
              <a:t> does not help</a:t>
            </a:r>
            <a:endParaRPr lang="en-US" b="1" dirty="0">
              <a:solidFill>
                <a:srgbClr val="000000"/>
              </a:solidFill>
            </a:endParaRPr>
          </a:p>
          <a:p>
            <a:pPr marL="0" indent="0">
              <a:buNone/>
              <a:defRPr/>
            </a:pPr>
            <a:r>
              <a:rPr lang="en-US" dirty="0"/>
              <a:t>   </a:t>
            </a:r>
          </a:p>
          <a:p>
            <a:pPr marL="0" indent="0">
              <a:buNone/>
              <a:defRPr/>
            </a:pPr>
            <a:endParaRPr lang="en-US" dirty="0"/>
          </a:p>
        </p:txBody>
      </p:sp>
      <p:cxnSp>
        <p:nvCxnSpPr>
          <p:cNvPr id="43" name="Gerade Verbindung mit Pfeil 42"/>
          <p:cNvCxnSpPr>
            <a:stCxn id="60" idx="2"/>
            <a:endCxn id="78" idx="1"/>
          </p:cNvCxnSpPr>
          <p:nvPr/>
        </p:nvCxnSpPr>
        <p:spPr>
          <a:xfrm flipH="1">
            <a:off x="3008915" y="4797144"/>
            <a:ext cx="1059029" cy="74119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4067944" y="472514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2" name="Textfeld 61"/>
          <p:cNvSpPr txBox="1"/>
          <p:nvPr/>
        </p:nvSpPr>
        <p:spPr>
          <a:xfrm>
            <a:off x="2411760" y="5371475"/>
            <a:ext cx="10827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 =</a:t>
            </a:r>
          </a:p>
          <a:p>
            <a:r>
              <a:rPr lang="de-DE" dirty="0"/>
              <a:t>Smoking</a:t>
            </a:r>
          </a:p>
        </p:txBody>
      </p:sp>
      <p:sp>
        <p:nvSpPr>
          <p:cNvPr id="67" name="Oval 66"/>
          <p:cNvSpPr/>
          <p:nvPr/>
        </p:nvSpPr>
        <p:spPr>
          <a:xfrm>
            <a:off x="5148064" y="544522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0" name="Gerade Verbindung mit Pfeil 69"/>
          <p:cNvCxnSpPr>
            <a:stCxn id="60" idx="6"/>
            <a:endCxn id="67" idx="1"/>
          </p:cNvCxnSpPr>
          <p:nvPr/>
        </p:nvCxnSpPr>
        <p:spPr>
          <a:xfrm>
            <a:off x="4211960" y="4797144"/>
            <a:ext cx="957195" cy="66916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Gerade Verbindung mit Pfeil 70"/>
          <p:cNvCxnSpPr>
            <a:stCxn id="78" idx="6"/>
            <a:endCxn id="67" idx="3"/>
          </p:cNvCxnSpPr>
          <p:nvPr/>
        </p:nvCxnSpPr>
        <p:spPr>
          <a:xfrm flipV="1">
            <a:off x="3131840" y="5568136"/>
            <a:ext cx="2037315" cy="2111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Textfeld 73"/>
          <p:cNvSpPr txBox="1"/>
          <p:nvPr/>
        </p:nvSpPr>
        <p:spPr>
          <a:xfrm>
            <a:off x="3635896" y="4365104"/>
            <a:ext cx="1615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 = </a:t>
            </a:r>
            <a:r>
              <a:rPr lang="de-DE" dirty="0" err="1"/>
              <a:t>Genotype</a:t>
            </a:r>
            <a:endParaRPr lang="de-DE" baseline="-25000" dirty="0"/>
          </a:p>
        </p:txBody>
      </p:sp>
      <p:sp>
        <p:nvSpPr>
          <p:cNvPr id="75" name="Textfeld 74"/>
          <p:cNvSpPr txBox="1"/>
          <p:nvPr/>
        </p:nvSpPr>
        <p:spPr>
          <a:xfrm>
            <a:off x="5364088" y="5371475"/>
            <a:ext cx="1455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 = </a:t>
            </a:r>
          </a:p>
          <a:p>
            <a:r>
              <a:rPr lang="de-DE" dirty="0"/>
              <a:t>Lung </a:t>
            </a:r>
            <a:r>
              <a:rPr lang="de-DE" dirty="0" err="1"/>
              <a:t>cancer</a:t>
            </a:r>
            <a:endParaRPr lang="de-DE" baseline="-25000" dirty="0"/>
          </a:p>
        </p:txBody>
      </p:sp>
      <p:sp>
        <p:nvSpPr>
          <p:cNvPr id="78" name="Oval 77"/>
          <p:cNvSpPr/>
          <p:nvPr/>
        </p:nvSpPr>
        <p:spPr>
          <a:xfrm>
            <a:off x="2987824" y="551724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Foliennummernplatzhalter 3"/>
          <p:cNvSpPr txBox="1">
            <a:spLocks/>
          </p:cNvSpPr>
          <p:nvPr/>
        </p:nvSpPr>
        <p:spPr bwMode="auto">
          <a:xfrm>
            <a:off x="7956376" y="6381328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305234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Front-door Criterion (Motivating </a:t>
            </a:r>
            <a:r>
              <a:rPr lang="en-US" dirty="0">
                <a:solidFill>
                  <a:srgbClr val="FF6600"/>
                </a:solidFill>
              </a:rPr>
              <a:t>Example</a:t>
            </a:r>
            <a:r>
              <a:rPr lang="en-US" dirty="0"/>
              <a:t>)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446856" y="1196752"/>
            <a:ext cx="8157592" cy="5256584"/>
          </a:xfrm>
          <a:ln>
            <a:solidFill>
              <a:srgbClr val="FF6600"/>
            </a:solidFill>
          </a:ln>
        </p:spPr>
        <p:txBody>
          <a:bodyPr/>
          <a:lstStyle/>
          <a:p>
            <a:pPr marL="0" indent="0">
              <a:buNone/>
              <a:defRPr/>
            </a:pPr>
            <a:r>
              <a:rPr lang="en-US" b="1" dirty="0">
                <a:solidFill>
                  <a:srgbClr val="FF6600"/>
                </a:solidFill>
              </a:rPr>
              <a:t>Example</a:t>
            </a:r>
          </a:p>
          <a:p>
            <a:pPr>
              <a:defRPr/>
            </a:pPr>
            <a:r>
              <a:rPr lang="en-US" dirty="0"/>
              <a:t>Sometimes backdoor criterion not applicable</a:t>
            </a:r>
          </a:p>
          <a:p>
            <a:pPr lvl="1">
              <a:defRPr/>
            </a:pPr>
            <a:r>
              <a:rPr lang="en-US" dirty="0">
                <a:solidFill>
                  <a:srgbClr val="008380"/>
                </a:solidFill>
              </a:rPr>
              <a:t>P(y | do(x)) = ?</a:t>
            </a:r>
          </a:p>
          <a:p>
            <a:pPr lvl="1">
              <a:defRPr/>
            </a:pPr>
            <a:r>
              <a:rPr lang="en-US" dirty="0"/>
              <a:t>Genotype </a:t>
            </a:r>
            <a:r>
              <a:rPr lang="en-US" dirty="0">
                <a:solidFill>
                  <a:srgbClr val="008380"/>
                </a:solidFill>
              </a:rPr>
              <a:t>U</a:t>
            </a:r>
            <a:r>
              <a:rPr lang="en-US" dirty="0"/>
              <a:t> not observed in data</a:t>
            </a:r>
          </a:p>
          <a:p>
            <a:pPr lvl="1">
              <a:defRPr/>
            </a:pPr>
            <a:r>
              <a:rPr lang="en-US" dirty="0"/>
              <a:t>Hence conditioning on </a:t>
            </a:r>
            <a:r>
              <a:rPr lang="en-US" dirty="0">
                <a:solidFill>
                  <a:srgbClr val="008380"/>
                </a:solidFill>
              </a:rPr>
              <a:t>U</a:t>
            </a:r>
            <a:r>
              <a:rPr lang="en-US" dirty="0"/>
              <a:t> does not help</a:t>
            </a:r>
          </a:p>
          <a:p>
            <a:pPr lvl="1">
              <a:defRPr/>
            </a:pPr>
            <a:r>
              <a:rPr lang="en-US" dirty="0">
                <a:solidFill>
                  <a:srgbClr val="000000"/>
                </a:solidFill>
              </a:rPr>
              <a:t>But sometimes a mediating variable helps</a:t>
            </a:r>
          </a:p>
          <a:p>
            <a:pPr marL="457200" lvl="1" indent="0">
              <a:buNone/>
              <a:defRPr/>
            </a:pPr>
            <a:endParaRPr lang="en-US" b="1" dirty="0">
              <a:solidFill>
                <a:srgbClr val="000000"/>
              </a:solidFill>
            </a:endParaRPr>
          </a:p>
          <a:p>
            <a:pPr marL="0" indent="0">
              <a:buNone/>
              <a:defRPr/>
            </a:pPr>
            <a:r>
              <a:rPr lang="en-US" dirty="0"/>
              <a:t>   </a:t>
            </a:r>
          </a:p>
          <a:p>
            <a:pPr marL="0" indent="0">
              <a:buNone/>
              <a:defRPr/>
            </a:pPr>
            <a:endParaRPr lang="en-US" dirty="0"/>
          </a:p>
        </p:txBody>
      </p:sp>
      <p:cxnSp>
        <p:nvCxnSpPr>
          <p:cNvPr id="43" name="Gerade Verbindung mit Pfeil 42"/>
          <p:cNvCxnSpPr>
            <a:stCxn id="60" idx="2"/>
            <a:endCxn id="78" idx="1"/>
          </p:cNvCxnSpPr>
          <p:nvPr/>
        </p:nvCxnSpPr>
        <p:spPr>
          <a:xfrm flipH="1">
            <a:off x="3008915" y="4797144"/>
            <a:ext cx="1059029" cy="74119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4067944" y="472514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2" name="Textfeld 61"/>
          <p:cNvSpPr txBox="1"/>
          <p:nvPr/>
        </p:nvSpPr>
        <p:spPr>
          <a:xfrm>
            <a:off x="2411760" y="5371475"/>
            <a:ext cx="10827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 =</a:t>
            </a:r>
          </a:p>
          <a:p>
            <a:r>
              <a:rPr lang="de-DE" dirty="0"/>
              <a:t>Smoking</a:t>
            </a:r>
          </a:p>
        </p:txBody>
      </p:sp>
      <p:sp>
        <p:nvSpPr>
          <p:cNvPr id="67" name="Oval 66"/>
          <p:cNvSpPr/>
          <p:nvPr/>
        </p:nvSpPr>
        <p:spPr>
          <a:xfrm>
            <a:off x="5148064" y="544522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0" name="Gerade Verbindung mit Pfeil 69"/>
          <p:cNvCxnSpPr>
            <a:stCxn id="60" idx="6"/>
            <a:endCxn id="67" idx="1"/>
          </p:cNvCxnSpPr>
          <p:nvPr/>
        </p:nvCxnSpPr>
        <p:spPr>
          <a:xfrm>
            <a:off x="4211960" y="4797144"/>
            <a:ext cx="957195" cy="66916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Gerade Verbindung mit Pfeil 70"/>
          <p:cNvCxnSpPr>
            <a:stCxn id="78" idx="6"/>
            <a:endCxn id="23" idx="2"/>
          </p:cNvCxnSpPr>
          <p:nvPr/>
        </p:nvCxnSpPr>
        <p:spPr>
          <a:xfrm>
            <a:off x="3131840" y="5589248"/>
            <a:ext cx="921118" cy="1725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Textfeld 73"/>
          <p:cNvSpPr txBox="1"/>
          <p:nvPr/>
        </p:nvSpPr>
        <p:spPr>
          <a:xfrm>
            <a:off x="3635896" y="4365104"/>
            <a:ext cx="1615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 = </a:t>
            </a:r>
            <a:r>
              <a:rPr lang="de-DE" dirty="0" err="1"/>
              <a:t>Genotype</a:t>
            </a:r>
            <a:endParaRPr lang="de-DE" baseline="-25000" dirty="0"/>
          </a:p>
        </p:txBody>
      </p:sp>
      <p:sp>
        <p:nvSpPr>
          <p:cNvPr id="75" name="Textfeld 74"/>
          <p:cNvSpPr txBox="1"/>
          <p:nvPr/>
        </p:nvSpPr>
        <p:spPr>
          <a:xfrm>
            <a:off x="5364088" y="5371475"/>
            <a:ext cx="1455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 = </a:t>
            </a:r>
          </a:p>
          <a:p>
            <a:r>
              <a:rPr lang="de-DE" dirty="0"/>
              <a:t>Lung </a:t>
            </a:r>
            <a:r>
              <a:rPr lang="de-DE" dirty="0" err="1"/>
              <a:t>cancer</a:t>
            </a:r>
            <a:endParaRPr lang="de-DE" baseline="-25000" dirty="0"/>
          </a:p>
        </p:txBody>
      </p:sp>
      <p:sp>
        <p:nvSpPr>
          <p:cNvPr id="78" name="Oval 77"/>
          <p:cNvSpPr/>
          <p:nvPr/>
        </p:nvSpPr>
        <p:spPr>
          <a:xfrm>
            <a:off x="2987824" y="551724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Foliennummernplatzhalter 3"/>
          <p:cNvSpPr txBox="1">
            <a:spLocks/>
          </p:cNvSpPr>
          <p:nvPr/>
        </p:nvSpPr>
        <p:spPr bwMode="auto">
          <a:xfrm>
            <a:off x="7956376" y="6381328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37</a:t>
            </a:fld>
            <a:endParaRPr lang="de-DE" dirty="0"/>
          </a:p>
        </p:txBody>
      </p:sp>
      <p:sp>
        <p:nvSpPr>
          <p:cNvPr id="23" name="Oval 22"/>
          <p:cNvSpPr/>
          <p:nvPr/>
        </p:nvSpPr>
        <p:spPr>
          <a:xfrm>
            <a:off x="4052958" y="5518973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Textfeld 24"/>
          <p:cNvSpPr txBox="1"/>
          <p:nvPr/>
        </p:nvSpPr>
        <p:spPr>
          <a:xfrm>
            <a:off x="3491880" y="5662989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Z = </a:t>
            </a:r>
            <a:r>
              <a:rPr lang="de-DE" dirty="0" err="1"/>
              <a:t>Tar</a:t>
            </a:r>
            <a:r>
              <a:rPr lang="de-DE" dirty="0"/>
              <a:t> </a:t>
            </a:r>
            <a:r>
              <a:rPr lang="de-DE" dirty="0" err="1"/>
              <a:t>deposit</a:t>
            </a:r>
            <a:endParaRPr lang="de-DE" dirty="0"/>
          </a:p>
        </p:txBody>
      </p:sp>
      <p:cxnSp>
        <p:nvCxnSpPr>
          <p:cNvPr id="16" name="Gerade Verbindung mit Pfeil 15"/>
          <p:cNvCxnSpPr>
            <a:stCxn id="23" idx="6"/>
            <a:endCxn id="67" idx="4"/>
          </p:cNvCxnSpPr>
          <p:nvPr/>
        </p:nvCxnSpPr>
        <p:spPr>
          <a:xfrm flipV="1">
            <a:off x="4196974" y="5589224"/>
            <a:ext cx="1023098" cy="1749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22638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Front-door Criterion (Motivating </a:t>
            </a:r>
            <a:r>
              <a:rPr lang="en-US">
                <a:solidFill>
                  <a:srgbClr val="FF6600"/>
                </a:solidFill>
              </a:rPr>
              <a:t>Example</a:t>
            </a:r>
            <a:r>
              <a:rPr lang="en-US"/>
              <a:t>)</a:t>
            </a:r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531258"/>
              </p:ext>
            </p:extLst>
          </p:nvPr>
        </p:nvGraphicFramePr>
        <p:xfrm>
          <a:off x="179513" y="1196752"/>
          <a:ext cx="8784979" cy="2108200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1008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281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600" noProof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noProof="0"/>
                        <a:t>Tar (400)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noProof="0"/>
                        <a:t>No tar</a:t>
                      </a:r>
                      <a:r>
                        <a:rPr lang="en-US" sz="1600" baseline="0" noProof="0"/>
                        <a:t> (</a:t>
                      </a:r>
                      <a:r>
                        <a:rPr lang="en-US" sz="1600" noProof="0"/>
                        <a:t>400)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noProof="0"/>
                        <a:t>All subjects (800)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/>
                        <a:t>Smokers</a:t>
                      </a:r>
                    </a:p>
                    <a:p>
                      <a:r>
                        <a:rPr lang="en-US" sz="1600" noProof="0"/>
                        <a:t>(380)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/>
                        <a:t>Nonsmokers (20)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/>
                        <a:t>Smokers</a:t>
                      </a:r>
                    </a:p>
                    <a:p>
                      <a:r>
                        <a:rPr lang="en-US" sz="1600" noProof="0"/>
                        <a:t>(20)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/>
                        <a:t>Nonsmokers (380)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/>
                        <a:t>Smokers</a:t>
                      </a:r>
                    </a:p>
                    <a:p>
                      <a:r>
                        <a:rPr lang="en-US" sz="1600" noProof="0"/>
                        <a:t>(400)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/>
                        <a:t>Nonsmokers (400)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noProof="0"/>
                        <a:t>No cancer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/>
                        <a:t>323</a:t>
                      </a:r>
                      <a:r>
                        <a:rPr lang="en-US" sz="1600" baseline="0" noProof="0"/>
                        <a:t> </a:t>
                      </a:r>
                    </a:p>
                    <a:p>
                      <a:r>
                        <a:rPr lang="en-US" sz="1600" baseline="0" noProof="0"/>
                        <a:t>(</a:t>
                      </a:r>
                      <a:r>
                        <a:rPr lang="en-US" sz="1600" noProof="0"/>
                        <a:t>85%)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/>
                        <a:t>1 </a:t>
                      </a:r>
                    </a:p>
                    <a:p>
                      <a:r>
                        <a:rPr lang="en-US" sz="1600" noProof="0"/>
                        <a:t>(5%)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/>
                        <a:t>18</a:t>
                      </a:r>
                    </a:p>
                    <a:p>
                      <a:r>
                        <a:rPr lang="en-US" sz="1600" noProof="0"/>
                        <a:t>(90%)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/>
                        <a:t>38</a:t>
                      </a:r>
                    </a:p>
                    <a:p>
                      <a:r>
                        <a:rPr lang="en-US" sz="1600" noProof="0"/>
                        <a:t>(10%)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/>
                        <a:t>341</a:t>
                      </a:r>
                    </a:p>
                    <a:p>
                      <a:r>
                        <a:rPr lang="en-US" sz="1600" noProof="0"/>
                        <a:t>(85%)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/>
                        <a:t>39</a:t>
                      </a:r>
                      <a:endParaRPr lang="en-US" sz="1600" baseline="0" noProof="0"/>
                    </a:p>
                    <a:p>
                      <a:r>
                        <a:rPr lang="en-US" sz="1600" baseline="0" noProof="0"/>
                        <a:t>(9.75%)</a:t>
                      </a:r>
                      <a:endParaRPr lang="en-US" sz="1600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noProof="0"/>
                        <a:t>Cancer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/>
                        <a:t>57</a:t>
                      </a:r>
                    </a:p>
                    <a:p>
                      <a:r>
                        <a:rPr lang="en-US" sz="1600" noProof="0"/>
                        <a:t>(15%)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/>
                        <a:t>19</a:t>
                      </a:r>
                    </a:p>
                    <a:p>
                      <a:r>
                        <a:rPr lang="en-US" sz="1600" noProof="0"/>
                        <a:t>(95%)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/>
                        <a:t>2</a:t>
                      </a:r>
                    </a:p>
                    <a:p>
                      <a:r>
                        <a:rPr lang="en-US" sz="1600" noProof="0"/>
                        <a:t>(10%)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/>
                        <a:t>342</a:t>
                      </a:r>
                    </a:p>
                    <a:p>
                      <a:r>
                        <a:rPr lang="en-US" sz="1600" noProof="0"/>
                        <a:t>(90%)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/>
                        <a:t>59</a:t>
                      </a:r>
                    </a:p>
                    <a:p>
                      <a:r>
                        <a:rPr lang="en-US" sz="1600" noProof="0"/>
                        <a:t>(15%)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/>
                        <a:t>361</a:t>
                      </a:r>
                    </a:p>
                    <a:p>
                      <a:r>
                        <a:rPr lang="en-US" sz="1600" noProof="0" dirty="0"/>
                        <a:t>(92.25%)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9" name="Foliennummernplatzhalter 3"/>
          <p:cNvSpPr txBox="1">
            <a:spLocks/>
          </p:cNvSpPr>
          <p:nvPr/>
        </p:nvSpPr>
        <p:spPr bwMode="auto">
          <a:xfrm>
            <a:off x="7956376" y="6381328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9" name="Textfeld 8"/>
          <p:cNvSpPr txBox="1"/>
          <p:nvPr/>
        </p:nvSpPr>
        <p:spPr>
          <a:xfrm>
            <a:off x="100910" y="3722810"/>
            <a:ext cx="838562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Tobacco industry argues: </a:t>
            </a:r>
          </a:p>
          <a:p>
            <a:pPr marL="457200" indent="-457200">
              <a:buFont typeface="Arial"/>
              <a:buChar char="•"/>
            </a:pPr>
            <a:r>
              <a:rPr lang="en-US" sz="2400" dirty="0">
                <a:solidFill>
                  <a:srgbClr val="008380"/>
                </a:solidFill>
              </a:rPr>
              <a:t>15%</a:t>
            </a:r>
            <a:r>
              <a:rPr lang="en-US" sz="2400" dirty="0"/>
              <a:t> of smoker w/ cancer &lt; </a:t>
            </a:r>
            <a:r>
              <a:rPr lang="en-US" sz="2400" dirty="0">
                <a:solidFill>
                  <a:srgbClr val="008380"/>
                </a:solidFill>
              </a:rPr>
              <a:t>92.25% </a:t>
            </a:r>
            <a:r>
              <a:rPr lang="en-US" sz="2400" dirty="0"/>
              <a:t>nonsmoker w/ cancer</a:t>
            </a:r>
          </a:p>
          <a:p>
            <a:pPr marL="457200" indent="-457200">
              <a:buFont typeface="Arial"/>
              <a:buChar char="•"/>
            </a:pPr>
            <a:r>
              <a:rPr lang="en-US" sz="2400" dirty="0"/>
              <a:t>Tar: </a:t>
            </a:r>
            <a:r>
              <a:rPr lang="en-US" sz="2400" dirty="0">
                <a:solidFill>
                  <a:srgbClr val="008380"/>
                </a:solidFill>
              </a:rPr>
              <a:t>15%</a:t>
            </a:r>
            <a:r>
              <a:rPr lang="en-US" sz="2400" dirty="0"/>
              <a:t> smoker w/ cancer &lt; </a:t>
            </a:r>
            <a:r>
              <a:rPr lang="en-US" sz="2400" dirty="0">
                <a:solidFill>
                  <a:srgbClr val="008380"/>
                </a:solidFill>
              </a:rPr>
              <a:t>95% </a:t>
            </a:r>
            <a:r>
              <a:rPr lang="en-US" sz="2400" dirty="0"/>
              <a:t>nonsmoker w/ cancer   </a:t>
            </a:r>
          </a:p>
          <a:p>
            <a:pPr marL="457200" indent="-457200">
              <a:buFont typeface="Arial"/>
              <a:buChar char="•"/>
            </a:pPr>
            <a:r>
              <a:rPr lang="en-US" sz="2400" dirty="0"/>
              <a:t>Non tar: </a:t>
            </a:r>
            <a:r>
              <a:rPr lang="en-US" sz="2400" dirty="0">
                <a:solidFill>
                  <a:srgbClr val="008380"/>
                </a:solidFill>
              </a:rPr>
              <a:t>10%</a:t>
            </a:r>
            <a:r>
              <a:rPr lang="en-US" sz="2400" dirty="0"/>
              <a:t> smoker w/ cancer &lt; </a:t>
            </a:r>
            <a:r>
              <a:rPr lang="en-US" sz="2400" dirty="0">
                <a:solidFill>
                  <a:srgbClr val="008380"/>
                </a:solidFill>
              </a:rPr>
              <a:t>90%</a:t>
            </a:r>
            <a:r>
              <a:rPr lang="en-US" sz="2400" dirty="0"/>
              <a:t> nonsmoker w/ cancer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3923353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Front-door Criterion (Motivating </a:t>
            </a:r>
            <a:r>
              <a:rPr lang="en-US" dirty="0">
                <a:solidFill>
                  <a:srgbClr val="FF6600"/>
                </a:solidFill>
              </a:rPr>
              <a:t>Example</a:t>
            </a:r>
            <a:r>
              <a:rPr lang="en-US" dirty="0"/>
              <a:t>)</a:t>
            </a:r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5735028"/>
              </p:ext>
            </p:extLst>
          </p:nvPr>
        </p:nvGraphicFramePr>
        <p:xfrm>
          <a:off x="179513" y="1196752"/>
          <a:ext cx="8784979" cy="2108200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1008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281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600" noProof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noProof="0"/>
                        <a:t>Smokers (400)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noProof="0"/>
                        <a:t>Nonsmokers</a:t>
                      </a:r>
                      <a:r>
                        <a:rPr lang="en-US" sz="1600" baseline="0" noProof="0"/>
                        <a:t> (</a:t>
                      </a:r>
                      <a:r>
                        <a:rPr lang="en-US" sz="1600" noProof="0"/>
                        <a:t>400)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noProof="0"/>
                        <a:t>All subjects (800)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6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/>
                        <a:t>Tar</a:t>
                      </a:r>
                    </a:p>
                    <a:p>
                      <a:r>
                        <a:rPr lang="en-US" sz="1600" noProof="0"/>
                        <a:t>(380)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/>
                        <a:t>No tar </a:t>
                      </a:r>
                    </a:p>
                    <a:p>
                      <a:r>
                        <a:rPr lang="en-US" sz="1600" noProof="0"/>
                        <a:t>(20)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/>
                        <a:t>Tar</a:t>
                      </a:r>
                    </a:p>
                    <a:p>
                      <a:r>
                        <a:rPr lang="en-US" sz="1600" noProof="0"/>
                        <a:t>(20)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/>
                        <a:t>No tar</a:t>
                      </a:r>
                    </a:p>
                    <a:p>
                      <a:r>
                        <a:rPr lang="en-US" sz="1600" noProof="0"/>
                        <a:t>(380)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/>
                        <a:t>Tar </a:t>
                      </a:r>
                    </a:p>
                    <a:p>
                      <a:r>
                        <a:rPr lang="en-US" sz="1600" noProof="0"/>
                        <a:t>(400)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/>
                        <a:t>No tar</a:t>
                      </a:r>
                    </a:p>
                    <a:p>
                      <a:r>
                        <a:rPr lang="en-US" sz="1600" noProof="0"/>
                        <a:t>(400)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noProof="0"/>
                        <a:t>No cancer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/>
                        <a:t>323</a:t>
                      </a:r>
                      <a:r>
                        <a:rPr lang="en-US" sz="1600" baseline="0" noProof="0"/>
                        <a:t> </a:t>
                      </a:r>
                    </a:p>
                    <a:p>
                      <a:r>
                        <a:rPr lang="en-US" sz="1600" baseline="0" noProof="0"/>
                        <a:t>(</a:t>
                      </a:r>
                      <a:r>
                        <a:rPr lang="en-US" sz="1600" noProof="0"/>
                        <a:t>85%)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/>
                        <a:t>18 </a:t>
                      </a:r>
                    </a:p>
                    <a:p>
                      <a:r>
                        <a:rPr lang="en-US" sz="1600" noProof="0"/>
                        <a:t>(90%)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/>
                        <a:t>1</a:t>
                      </a:r>
                    </a:p>
                    <a:p>
                      <a:r>
                        <a:rPr lang="en-US" sz="1600" noProof="0"/>
                        <a:t>(5%)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/>
                        <a:t>38</a:t>
                      </a:r>
                    </a:p>
                    <a:p>
                      <a:r>
                        <a:rPr lang="en-US" sz="1600" noProof="0"/>
                        <a:t>(10%)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/>
                        <a:t>324</a:t>
                      </a:r>
                    </a:p>
                    <a:p>
                      <a:r>
                        <a:rPr lang="en-US" sz="1600" noProof="0"/>
                        <a:t>(81%)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noProof="0"/>
                        <a:t>56</a:t>
                      </a:r>
                    </a:p>
                    <a:p>
                      <a:r>
                        <a:rPr lang="en-US" sz="1600" baseline="0" noProof="0"/>
                        <a:t>(19%)</a:t>
                      </a:r>
                      <a:endParaRPr lang="en-US" sz="1600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noProof="0"/>
                        <a:t>Cancer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/>
                        <a:t>57</a:t>
                      </a:r>
                    </a:p>
                    <a:p>
                      <a:r>
                        <a:rPr lang="en-US" sz="1600" noProof="0"/>
                        <a:t>(15%)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/>
                        <a:t>2</a:t>
                      </a:r>
                    </a:p>
                    <a:p>
                      <a:r>
                        <a:rPr lang="en-US" sz="1600" noProof="0"/>
                        <a:t>(10%)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/>
                        <a:t>19</a:t>
                      </a:r>
                    </a:p>
                    <a:p>
                      <a:r>
                        <a:rPr lang="en-US" sz="1600" noProof="0"/>
                        <a:t>(95%)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/>
                        <a:t>342</a:t>
                      </a:r>
                    </a:p>
                    <a:p>
                      <a:r>
                        <a:rPr lang="en-US" sz="1600" noProof="0"/>
                        <a:t>(90%)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/>
                        <a:t>76</a:t>
                      </a:r>
                    </a:p>
                    <a:p>
                      <a:r>
                        <a:rPr lang="en-US" sz="1600" noProof="0"/>
                        <a:t>(9%)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/>
                        <a:t>344</a:t>
                      </a:r>
                    </a:p>
                    <a:p>
                      <a:r>
                        <a:rPr lang="en-US" sz="1600" noProof="0" dirty="0"/>
                        <a:t>(81%)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9" name="Foliennummernplatzhalter 3"/>
          <p:cNvSpPr txBox="1">
            <a:spLocks/>
          </p:cNvSpPr>
          <p:nvPr/>
        </p:nvSpPr>
        <p:spPr bwMode="auto">
          <a:xfrm>
            <a:off x="7956376" y="6381328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  <p:sp>
        <p:nvSpPr>
          <p:cNvPr id="9" name="Textfeld 8"/>
          <p:cNvSpPr txBox="1"/>
          <p:nvPr/>
        </p:nvSpPr>
        <p:spPr>
          <a:xfrm>
            <a:off x="100910" y="3722810"/>
            <a:ext cx="890569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Antismoking lobby argues: 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Choosing to smoke increases chances of tar deposit (</a:t>
            </a:r>
            <a:r>
              <a:rPr lang="en-US" sz="2400" dirty="0">
                <a:solidFill>
                  <a:srgbClr val="008380"/>
                </a:solidFill>
              </a:rPr>
              <a:t>95% = </a:t>
            </a:r>
            <a:r>
              <a:rPr lang="en-US" sz="1200" dirty="0">
                <a:solidFill>
                  <a:srgbClr val="008380"/>
                </a:solidFill>
              </a:rPr>
              <a:t>380/400</a:t>
            </a:r>
            <a:r>
              <a:rPr lang="en-US" sz="2400" dirty="0"/>
              <a:t>)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/>
              <a:t>Effect of tar deposit: look separately at smokers vs. Non-smokers</a:t>
            </a:r>
          </a:p>
          <a:p>
            <a:pPr marL="342900" indent="-342900">
              <a:buFont typeface="Arial"/>
              <a:buChar char="•"/>
            </a:pPr>
            <a:endParaRPr lang="en-US" sz="2400" dirty="0"/>
          </a:p>
          <a:p>
            <a:pPr marL="800100" lvl="1" indent="-342900">
              <a:buFont typeface="Arial"/>
              <a:buChar char="•"/>
            </a:pPr>
            <a:r>
              <a:rPr lang="en-US" sz="2400" dirty="0"/>
              <a:t>Smokers: </a:t>
            </a:r>
            <a:r>
              <a:rPr lang="en-US" sz="2400" dirty="0">
                <a:solidFill>
                  <a:srgbClr val="008380"/>
                </a:solidFill>
              </a:rPr>
              <a:t>10 %</a:t>
            </a:r>
            <a:r>
              <a:rPr lang="en-US" sz="2400" dirty="0"/>
              <a:t> cancer                   </a:t>
            </a:r>
            <a:r>
              <a:rPr lang="en-US" sz="2400" dirty="0">
                <a:solidFill>
                  <a:srgbClr val="008380"/>
                </a:solidFill>
              </a:rPr>
              <a:t>15 %</a:t>
            </a:r>
            <a:r>
              <a:rPr lang="en-US" sz="2400" dirty="0"/>
              <a:t> cancer</a:t>
            </a:r>
          </a:p>
          <a:p>
            <a:pPr lvl="1"/>
            <a:endParaRPr lang="en-US" sz="2400" dirty="0"/>
          </a:p>
          <a:p>
            <a:pPr marL="800100" lvl="1" indent="-342900">
              <a:buFont typeface="Arial"/>
              <a:buChar char="•"/>
            </a:pPr>
            <a:r>
              <a:rPr lang="en-US" sz="2400" dirty="0"/>
              <a:t>Nonsmokers: </a:t>
            </a:r>
            <a:r>
              <a:rPr lang="en-US" sz="2400" dirty="0">
                <a:solidFill>
                  <a:srgbClr val="008380"/>
                </a:solidFill>
              </a:rPr>
              <a:t>90 %</a:t>
            </a:r>
            <a:r>
              <a:rPr lang="en-US" sz="2400" dirty="0"/>
              <a:t> cancer             </a:t>
            </a:r>
            <a:r>
              <a:rPr lang="en-US" sz="2400" dirty="0">
                <a:solidFill>
                  <a:srgbClr val="008380"/>
                </a:solidFill>
              </a:rPr>
              <a:t>95 %</a:t>
            </a:r>
            <a:r>
              <a:rPr lang="en-US" sz="2400" dirty="0"/>
              <a:t> cancer </a:t>
            </a:r>
          </a:p>
          <a:p>
            <a:pPr marL="342900" indent="-342900">
              <a:buFont typeface="Arial"/>
              <a:buChar char="•"/>
            </a:pPr>
            <a:endParaRPr lang="en-US" sz="2400" dirty="0"/>
          </a:p>
          <a:p>
            <a:pPr marL="342900" indent="-342900">
              <a:buFont typeface="Arial"/>
              <a:buChar char="•"/>
            </a:pPr>
            <a:endParaRPr lang="en-US" sz="2400" dirty="0"/>
          </a:p>
        </p:txBody>
      </p:sp>
      <p:sp>
        <p:nvSpPr>
          <p:cNvPr id="10" name="Textfeld 9"/>
          <p:cNvSpPr txBox="1"/>
          <p:nvPr/>
        </p:nvSpPr>
        <p:spPr>
          <a:xfrm>
            <a:off x="3995936" y="5013176"/>
            <a:ext cx="9038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+tar</a:t>
            </a:r>
          </a:p>
        </p:txBody>
      </p:sp>
      <p:cxnSp>
        <p:nvCxnSpPr>
          <p:cNvPr id="12" name="Gerade Verbindung mit Pfeil 11"/>
          <p:cNvCxnSpPr/>
          <p:nvPr/>
        </p:nvCxnSpPr>
        <p:spPr>
          <a:xfrm>
            <a:off x="4211960" y="5517232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feld 26"/>
          <p:cNvSpPr txBox="1"/>
          <p:nvPr/>
        </p:nvSpPr>
        <p:spPr>
          <a:xfrm>
            <a:off x="4211960" y="5733256"/>
            <a:ext cx="72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+tar</a:t>
            </a:r>
          </a:p>
        </p:txBody>
      </p:sp>
      <p:cxnSp>
        <p:nvCxnSpPr>
          <p:cNvPr id="28" name="Gerade Verbindung mit Pfeil 27"/>
          <p:cNvCxnSpPr/>
          <p:nvPr/>
        </p:nvCxnSpPr>
        <p:spPr>
          <a:xfrm>
            <a:off x="4323751" y="6237312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6876256" y="3501008"/>
            <a:ext cx="2130348" cy="492443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600" dirty="0"/>
              <a:t>Who is right? </a:t>
            </a:r>
          </a:p>
        </p:txBody>
      </p:sp>
    </p:spTree>
    <p:extLst>
      <p:ext uri="{BB962C8B-B14F-4D97-AF65-F5344CB8AC3E}">
        <p14:creationId xmlns:p14="http://schemas.microsoft.com/office/powerpoint/2010/main" val="3095885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Intervention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457200">
              <a:spcBef>
                <a:spcPct val="30000"/>
              </a:spcBef>
              <a:defRPr/>
            </a:pPr>
            <a:r>
              <a:rPr lang="en-US" dirty="0"/>
              <a:t>Important aim of SCMs for given data:  Where to intervene in order to achieve desired effects.</a:t>
            </a:r>
          </a:p>
          <a:p>
            <a:pPr marL="0" indent="0" defTabSz="457200">
              <a:spcBef>
                <a:spcPct val="30000"/>
              </a:spcBef>
              <a:buNone/>
              <a:defRPr/>
            </a:pPr>
            <a:endParaRPr lang="en-US" dirty="0"/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endParaRPr lang="en-US" dirty="0"/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endParaRPr lang="en-US" dirty="0"/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endParaRPr lang="en-US" dirty="0"/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endParaRPr lang="en-US" dirty="0"/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endParaRPr lang="en-US" dirty="0"/>
          </a:p>
          <a:p>
            <a:pPr defTabSz="457200">
              <a:spcBef>
                <a:spcPct val="30000"/>
              </a:spcBef>
              <a:defRPr/>
            </a:pPr>
            <a:r>
              <a:rPr lang="en-US" dirty="0"/>
              <a:t>How to model “intervention” and associated effects within SCMs and their graphs?</a:t>
            </a:r>
          </a:p>
          <a:p>
            <a:pPr marL="0" indent="0" defTabSz="457200">
              <a:spcBef>
                <a:spcPct val="30000"/>
              </a:spcBef>
              <a:buNone/>
              <a:defRPr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827584" y="2492896"/>
            <a:ext cx="7704856" cy="2191369"/>
          </a:xfrm>
          <a:prstGeom prst="rect">
            <a:avLst/>
          </a:prstGeom>
          <a:ln>
            <a:solidFill>
              <a:srgbClr val="FF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457200">
              <a:spcBef>
                <a:spcPct val="30000"/>
              </a:spcBef>
              <a:defRPr/>
            </a:pPr>
            <a:r>
              <a:rPr lang="en-US" sz="2600" dirty="0">
                <a:solidFill>
                  <a:srgbClr val="FF6600"/>
                </a:solidFill>
              </a:rPr>
              <a:t>Examples</a:t>
            </a:r>
          </a:p>
          <a:p>
            <a:pPr marL="714375" lvl="1" indent="-257175" defTabSz="457200">
              <a:spcBef>
                <a:spcPct val="30000"/>
              </a:spcBef>
              <a:buFont typeface="Arial"/>
              <a:buChar char="•"/>
              <a:defRPr/>
            </a:pPr>
            <a:r>
              <a:rPr lang="en-US" sz="2400" dirty="0"/>
              <a:t>Data on wildfires: How to intervene in order to decrease wildfires? </a:t>
            </a:r>
          </a:p>
          <a:p>
            <a:pPr marL="714375" lvl="1" indent="-257175" defTabSz="457200">
              <a:spcBef>
                <a:spcPct val="30000"/>
              </a:spcBef>
              <a:buFont typeface="Arial"/>
              <a:buChar char="•"/>
              <a:defRPr/>
            </a:pPr>
            <a:r>
              <a:rPr lang="en-US" sz="2400" dirty="0"/>
              <a:t>Data on TV and aggression: How to intervene in order to lower aggression of children?</a:t>
            </a:r>
          </a:p>
        </p:txBody>
      </p:sp>
    </p:spTree>
    <p:extLst>
      <p:ext uri="{BB962C8B-B14F-4D97-AF65-F5344CB8AC3E}">
        <p14:creationId xmlns:p14="http://schemas.microsoft.com/office/powerpoint/2010/main" val="2511077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Front-door Criterion (Intuition)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446856" y="1196752"/>
            <a:ext cx="8301608" cy="3456384"/>
          </a:xfrm>
        </p:spPr>
        <p:txBody>
          <a:bodyPr/>
          <a:lstStyle/>
          <a:p>
            <a:pPr>
              <a:defRPr/>
            </a:pPr>
            <a:r>
              <a:rPr lang="en-US" dirty="0"/>
              <a:t>Separate effect of 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on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:</a:t>
            </a:r>
          </a:p>
          <a:p>
            <a:pPr marL="0" indent="0">
              <a:buNone/>
              <a:defRPr/>
            </a:pPr>
            <a:r>
              <a:rPr lang="en-US" dirty="0"/>
              <a:t>Effect of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on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	=   effect of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on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+ effect of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on </a:t>
            </a:r>
            <a:r>
              <a:rPr lang="en-US" dirty="0">
                <a:solidFill>
                  <a:srgbClr val="008380"/>
                </a:solidFill>
              </a:rPr>
              <a:t>Y</a:t>
            </a:r>
          </a:p>
          <a:p>
            <a:pPr marL="457200" lvl="1" indent="0">
              <a:buNone/>
              <a:defRPr/>
            </a:pPr>
            <a:endParaRPr lang="en-US" dirty="0">
              <a:solidFill>
                <a:srgbClr val="000000"/>
              </a:solidFill>
            </a:endParaRPr>
          </a:p>
          <a:p>
            <a:pPr>
              <a:defRPr/>
            </a:pPr>
            <a:endParaRPr lang="en-US" baseline="-25000" dirty="0">
              <a:solidFill>
                <a:srgbClr val="000000"/>
              </a:solidFill>
            </a:endParaRPr>
          </a:p>
          <a:p>
            <a:pPr marL="0" indent="0">
              <a:buNone/>
              <a:defRPr/>
            </a:pPr>
            <a:r>
              <a:rPr lang="en-US" dirty="0"/>
              <a:t>   </a:t>
            </a:r>
          </a:p>
          <a:p>
            <a:pPr marL="0" indent="0">
              <a:buNone/>
              <a:defRPr/>
            </a:pPr>
            <a:endParaRPr lang="en-US" dirty="0"/>
          </a:p>
        </p:txBody>
      </p:sp>
      <p:cxnSp>
        <p:nvCxnSpPr>
          <p:cNvPr id="43" name="Gerade Verbindung mit Pfeil 42"/>
          <p:cNvCxnSpPr>
            <a:stCxn id="60" idx="2"/>
            <a:endCxn id="78" idx="1"/>
          </p:cNvCxnSpPr>
          <p:nvPr/>
        </p:nvCxnSpPr>
        <p:spPr>
          <a:xfrm flipH="1">
            <a:off x="2993929" y="5365657"/>
            <a:ext cx="1059029" cy="74119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4052958" y="5293657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2" name="Textfeld 61"/>
          <p:cNvSpPr txBox="1"/>
          <p:nvPr/>
        </p:nvSpPr>
        <p:spPr>
          <a:xfrm>
            <a:off x="2396774" y="5939988"/>
            <a:ext cx="10827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 =</a:t>
            </a:r>
          </a:p>
          <a:p>
            <a:r>
              <a:rPr lang="de-DE" dirty="0"/>
              <a:t>Smoking</a:t>
            </a:r>
          </a:p>
        </p:txBody>
      </p:sp>
      <p:sp>
        <p:nvSpPr>
          <p:cNvPr id="67" name="Oval 66"/>
          <p:cNvSpPr/>
          <p:nvPr/>
        </p:nvSpPr>
        <p:spPr>
          <a:xfrm>
            <a:off x="5133078" y="6013737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0" name="Gerade Verbindung mit Pfeil 69"/>
          <p:cNvCxnSpPr>
            <a:stCxn id="60" idx="6"/>
            <a:endCxn id="67" idx="1"/>
          </p:cNvCxnSpPr>
          <p:nvPr/>
        </p:nvCxnSpPr>
        <p:spPr>
          <a:xfrm>
            <a:off x="4196974" y="5365657"/>
            <a:ext cx="957195" cy="66916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Gerade Verbindung mit Pfeil 70"/>
          <p:cNvCxnSpPr>
            <a:stCxn id="78" idx="6"/>
            <a:endCxn id="13" idx="2"/>
          </p:cNvCxnSpPr>
          <p:nvPr/>
        </p:nvCxnSpPr>
        <p:spPr>
          <a:xfrm flipV="1">
            <a:off x="3116854" y="6156004"/>
            <a:ext cx="936104" cy="1757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Textfeld 73"/>
          <p:cNvSpPr txBox="1"/>
          <p:nvPr/>
        </p:nvSpPr>
        <p:spPr>
          <a:xfrm>
            <a:off x="3620910" y="4933617"/>
            <a:ext cx="1615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 = </a:t>
            </a:r>
            <a:r>
              <a:rPr lang="de-DE" dirty="0" err="1"/>
              <a:t>Genotype</a:t>
            </a:r>
            <a:endParaRPr lang="de-DE" baseline="-25000" dirty="0"/>
          </a:p>
        </p:txBody>
      </p:sp>
      <p:sp>
        <p:nvSpPr>
          <p:cNvPr id="75" name="Textfeld 74"/>
          <p:cNvSpPr txBox="1"/>
          <p:nvPr/>
        </p:nvSpPr>
        <p:spPr>
          <a:xfrm>
            <a:off x="5349102" y="5941729"/>
            <a:ext cx="1455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 = </a:t>
            </a:r>
          </a:p>
          <a:p>
            <a:r>
              <a:rPr lang="de-DE" dirty="0"/>
              <a:t>Lung </a:t>
            </a:r>
            <a:r>
              <a:rPr lang="de-DE" dirty="0" err="1"/>
              <a:t>cancer</a:t>
            </a:r>
            <a:endParaRPr lang="de-DE" baseline="-25000" dirty="0"/>
          </a:p>
        </p:txBody>
      </p:sp>
      <p:sp>
        <p:nvSpPr>
          <p:cNvPr id="78" name="Oval 77"/>
          <p:cNvSpPr/>
          <p:nvPr/>
        </p:nvSpPr>
        <p:spPr>
          <a:xfrm>
            <a:off x="2972838" y="6085761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Oval 12"/>
          <p:cNvSpPr/>
          <p:nvPr/>
        </p:nvSpPr>
        <p:spPr>
          <a:xfrm>
            <a:off x="4052958" y="608400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5" name="Gerade Verbindung mit Pfeil 14"/>
          <p:cNvCxnSpPr>
            <a:stCxn id="13" idx="6"/>
            <a:endCxn id="67" idx="3"/>
          </p:cNvCxnSpPr>
          <p:nvPr/>
        </p:nvCxnSpPr>
        <p:spPr>
          <a:xfrm flipV="1">
            <a:off x="4196974" y="6136649"/>
            <a:ext cx="957195" cy="19355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3419872" y="6228020"/>
            <a:ext cx="180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Z = </a:t>
            </a:r>
            <a:r>
              <a:rPr lang="de-DE" dirty="0" err="1"/>
              <a:t>Tar</a:t>
            </a:r>
            <a:r>
              <a:rPr lang="de-DE" dirty="0"/>
              <a:t> </a:t>
            </a:r>
            <a:r>
              <a:rPr lang="de-DE" dirty="0" err="1"/>
              <a:t>deposit</a:t>
            </a:r>
            <a:endParaRPr lang="de-DE" dirty="0"/>
          </a:p>
        </p:txBody>
      </p:sp>
      <p:sp>
        <p:nvSpPr>
          <p:cNvPr id="19" name="Foliennummernplatzhalter 3"/>
          <p:cNvSpPr txBox="1">
            <a:spLocks/>
          </p:cNvSpPr>
          <p:nvPr/>
        </p:nvSpPr>
        <p:spPr bwMode="auto">
          <a:xfrm>
            <a:off x="7956376" y="6381328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40</a:t>
            </a:fld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>
          <a:xfrm>
            <a:off x="4067944" y="4293096"/>
            <a:ext cx="72008" cy="2448272"/>
          </a:xfrm>
          <a:prstGeom prst="line">
            <a:avLst/>
          </a:prstGeom>
          <a:ln>
            <a:solidFill>
              <a:srgbClr val="FF0000"/>
            </a:solidFill>
            <a:prstDash val="sysDash"/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798537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Front-door Criterion (Intuition)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446856" y="1196752"/>
            <a:ext cx="8301608" cy="3456384"/>
          </a:xfrm>
        </p:spPr>
        <p:txBody>
          <a:bodyPr/>
          <a:lstStyle/>
          <a:p>
            <a:pPr>
              <a:defRPr/>
            </a:pPr>
            <a:r>
              <a:rPr lang="en-US" dirty="0"/>
              <a:t>Effect of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on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: </a:t>
            </a:r>
          </a:p>
          <a:p>
            <a:pPr marL="457200" lvl="1" indent="0">
              <a:buNone/>
              <a:defRPr/>
            </a:pPr>
            <a:r>
              <a:rPr lang="en-US" dirty="0">
                <a:solidFill>
                  <a:srgbClr val="008380"/>
                </a:solidFill>
              </a:rPr>
              <a:t>P(Z = z | do(X = x)) = P(Z= z | X = x)</a:t>
            </a: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Effect of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>
                <a:solidFill>
                  <a:srgbClr val="000000"/>
                </a:solidFill>
              </a:rPr>
              <a:t> on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>
                <a:solidFill>
                  <a:srgbClr val="000000"/>
                </a:solidFill>
              </a:rPr>
              <a:t>: </a:t>
            </a:r>
          </a:p>
          <a:p>
            <a:pPr marL="457200" lvl="1" indent="0">
              <a:buNone/>
              <a:defRPr/>
            </a:pPr>
            <a:r>
              <a:rPr lang="en-US" dirty="0">
                <a:solidFill>
                  <a:srgbClr val="008380"/>
                </a:solidFill>
              </a:rPr>
              <a:t>P(Y = y | do(Z = z )) = ∑</a:t>
            </a:r>
            <a:r>
              <a:rPr lang="en-US" baseline="-25000" dirty="0">
                <a:solidFill>
                  <a:srgbClr val="008380"/>
                </a:solidFill>
              </a:rPr>
              <a:t>x</a:t>
            </a:r>
            <a:r>
              <a:rPr lang="en-US" dirty="0">
                <a:solidFill>
                  <a:srgbClr val="008380"/>
                </a:solidFill>
              </a:rPr>
              <a:t> P(Y = y | Z = z, X = x)P(X=x)</a:t>
            </a:r>
          </a:p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Effect of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>
                <a:solidFill>
                  <a:srgbClr val="000000"/>
                </a:solidFill>
              </a:rPr>
              <a:t> on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>
                <a:solidFill>
                  <a:srgbClr val="000000"/>
                </a:solidFill>
              </a:rPr>
              <a:t>:</a:t>
            </a:r>
          </a:p>
          <a:p>
            <a:pPr marL="457200" lvl="1" indent="0">
              <a:buNone/>
              <a:defRPr/>
            </a:pPr>
            <a:r>
              <a:rPr lang="en-US" dirty="0">
                <a:solidFill>
                  <a:srgbClr val="008380"/>
                </a:solidFill>
              </a:rPr>
              <a:t>P(Y = y | do(X=x)) </a:t>
            </a:r>
          </a:p>
          <a:p>
            <a:pPr marL="457200" lvl="1" indent="0">
              <a:buNone/>
              <a:defRPr/>
            </a:pPr>
            <a:r>
              <a:rPr lang="en-US" dirty="0">
                <a:solidFill>
                  <a:srgbClr val="008380"/>
                </a:solidFill>
              </a:rPr>
              <a:t>= ∑</a:t>
            </a:r>
            <a:r>
              <a:rPr lang="en-US" baseline="-25000" dirty="0" err="1">
                <a:solidFill>
                  <a:srgbClr val="008380"/>
                </a:solidFill>
              </a:rPr>
              <a:t>z</a:t>
            </a:r>
            <a:r>
              <a:rPr lang="en-US" dirty="0" err="1">
                <a:solidFill>
                  <a:srgbClr val="008380"/>
                </a:solidFill>
              </a:rPr>
              <a:t>P</a:t>
            </a:r>
            <a:r>
              <a:rPr lang="en-US" dirty="0">
                <a:solidFill>
                  <a:srgbClr val="008380"/>
                </a:solidFill>
              </a:rPr>
              <a:t>(Y=</a:t>
            </a:r>
            <a:r>
              <a:rPr lang="en-US" dirty="0" err="1">
                <a:solidFill>
                  <a:srgbClr val="008380"/>
                </a:solidFill>
              </a:rPr>
              <a:t>y|do</a:t>
            </a:r>
            <a:r>
              <a:rPr lang="en-US" dirty="0">
                <a:solidFill>
                  <a:srgbClr val="008380"/>
                </a:solidFill>
              </a:rPr>
              <a:t>(Z=z))P(Z=</a:t>
            </a:r>
            <a:r>
              <a:rPr lang="en-US" dirty="0" err="1">
                <a:solidFill>
                  <a:srgbClr val="008380"/>
                </a:solidFill>
              </a:rPr>
              <a:t>z|do</a:t>
            </a:r>
            <a:r>
              <a:rPr lang="en-US" dirty="0">
                <a:solidFill>
                  <a:srgbClr val="008380"/>
                </a:solidFill>
              </a:rPr>
              <a:t>(X=x))</a:t>
            </a:r>
          </a:p>
          <a:p>
            <a:pPr marL="457200" lvl="1" indent="0">
              <a:buNone/>
              <a:defRPr/>
            </a:pPr>
            <a:r>
              <a:rPr lang="en-US" dirty="0">
                <a:solidFill>
                  <a:srgbClr val="008380"/>
                </a:solidFill>
              </a:rPr>
              <a:t>   = ∑</a:t>
            </a:r>
            <a:r>
              <a:rPr lang="en-US" baseline="-25000" dirty="0" err="1">
                <a:solidFill>
                  <a:srgbClr val="008380"/>
                </a:solidFill>
              </a:rPr>
              <a:t>z</a:t>
            </a:r>
            <a:r>
              <a:rPr lang="en-US" dirty="0" err="1">
                <a:solidFill>
                  <a:srgbClr val="008380"/>
                </a:solidFill>
              </a:rPr>
              <a:t>∑</a:t>
            </a:r>
            <a:r>
              <a:rPr lang="en-US" baseline="-25000" dirty="0" err="1">
                <a:solidFill>
                  <a:srgbClr val="008380"/>
                </a:solidFill>
              </a:rPr>
              <a:t>x’</a:t>
            </a:r>
            <a:r>
              <a:rPr lang="en-US" dirty="0" err="1">
                <a:solidFill>
                  <a:srgbClr val="008380"/>
                </a:solidFill>
              </a:rPr>
              <a:t>P</a:t>
            </a:r>
            <a:r>
              <a:rPr lang="en-US" dirty="0">
                <a:solidFill>
                  <a:srgbClr val="008380"/>
                </a:solidFill>
              </a:rPr>
              <a:t>(Y=</a:t>
            </a:r>
            <a:r>
              <a:rPr lang="en-US" dirty="0" err="1">
                <a:solidFill>
                  <a:srgbClr val="008380"/>
                </a:solidFill>
              </a:rPr>
              <a:t>y|Z</a:t>
            </a:r>
            <a:r>
              <a:rPr lang="en-US" dirty="0">
                <a:solidFill>
                  <a:srgbClr val="008380"/>
                </a:solidFill>
              </a:rPr>
              <a:t>=</a:t>
            </a:r>
            <a:r>
              <a:rPr lang="en-US" dirty="0" err="1">
                <a:solidFill>
                  <a:srgbClr val="008380"/>
                </a:solidFill>
              </a:rPr>
              <a:t>z,X</a:t>
            </a:r>
            <a:r>
              <a:rPr lang="en-US" dirty="0">
                <a:solidFill>
                  <a:srgbClr val="008380"/>
                </a:solidFill>
              </a:rPr>
              <a:t>=x’)P(X=x’)P(Z=</a:t>
            </a:r>
            <a:r>
              <a:rPr lang="en-US" dirty="0" err="1">
                <a:solidFill>
                  <a:srgbClr val="008380"/>
                </a:solidFill>
              </a:rPr>
              <a:t>z|X</a:t>
            </a:r>
            <a:r>
              <a:rPr lang="en-US" dirty="0">
                <a:solidFill>
                  <a:srgbClr val="008380"/>
                </a:solidFill>
              </a:rPr>
              <a:t>=x’)</a:t>
            </a:r>
          </a:p>
          <a:p>
            <a:pPr marL="457200" lvl="1" indent="0">
              <a:buNone/>
              <a:defRPr/>
            </a:pPr>
            <a:endParaRPr lang="en-US" dirty="0">
              <a:solidFill>
                <a:srgbClr val="000000"/>
              </a:solidFill>
            </a:endParaRPr>
          </a:p>
          <a:p>
            <a:pPr>
              <a:defRPr/>
            </a:pPr>
            <a:endParaRPr lang="en-US" baseline="-25000" dirty="0">
              <a:solidFill>
                <a:srgbClr val="000000"/>
              </a:solidFill>
            </a:endParaRPr>
          </a:p>
          <a:p>
            <a:pPr marL="0" indent="0">
              <a:buNone/>
              <a:defRPr/>
            </a:pPr>
            <a:r>
              <a:rPr lang="en-US" dirty="0"/>
              <a:t>   </a:t>
            </a:r>
          </a:p>
          <a:p>
            <a:pPr marL="0" indent="0">
              <a:buNone/>
              <a:defRPr/>
            </a:pPr>
            <a:endParaRPr lang="en-US" dirty="0"/>
          </a:p>
        </p:txBody>
      </p:sp>
      <p:cxnSp>
        <p:nvCxnSpPr>
          <p:cNvPr id="43" name="Gerade Verbindung mit Pfeil 42"/>
          <p:cNvCxnSpPr>
            <a:stCxn id="60" idx="2"/>
            <a:endCxn id="78" idx="1"/>
          </p:cNvCxnSpPr>
          <p:nvPr/>
        </p:nvCxnSpPr>
        <p:spPr>
          <a:xfrm flipH="1">
            <a:off x="2993929" y="5365657"/>
            <a:ext cx="1059029" cy="74119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4052958" y="5293657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Textfeld 61"/>
          <p:cNvSpPr txBox="1"/>
          <p:nvPr/>
        </p:nvSpPr>
        <p:spPr>
          <a:xfrm>
            <a:off x="2396774" y="5939988"/>
            <a:ext cx="10374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 =</a:t>
            </a:r>
          </a:p>
          <a:p>
            <a:r>
              <a:rPr lang="en-US" dirty="0"/>
              <a:t>Smoking</a:t>
            </a:r>
          </a:p>
        </p:txBody>
      </p:sp>
      <p:sp>
        <p:nvSpPr>
          <p:cNvPr id="67" name="Oval 66"/>
          <p:cNvSpPr/>
          <p:nvPr/>
        </p:nvSpPr>
        <p:spPr>
          <a:xfrm>
            <a:off x="5133078" y="6013737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0" name="Gerade Verbindung mit Pfeil 69"/>
          <p:cNvCxnSpPr>
            <a:stCxn id="60" idx="6"/>
            <a:endCxn id="67" idx="1"/>
          </p:cNvCxnSpPr>
          <p:nvPr/>
        </p:nvCxnSpPr>
        <p:spPr>
          <a:xfrm>
            <a:off x="4196974" y="5365657"/>
            <a:ext cx="957195" cy="66916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Gerade Verbindung mit Pfeil 70"/>
          <p:cNvCxnSpPr>
            <a:stCxn id="78" idx="6"/>
            <a:endCxn id="13" idx="2"/>
          </p:cNvCxnSpPr>
          <p:nvPr/>
        </p:nvCxnSpPr>
        <p:spPr>
          <a:xfrm flipV="1">
            <a:off x="3116854" y="6156004"/>
            <a:ext cx="936104" cy="1757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Textfeld 73"/>
          <p:cNvSpPr txBox="1"/>
          <p:nvPr/>
        </p:nvSpPr>
        <p:spPr>
          <a:xfrm>
            <a:off x="3620910" y="4933617"/>
            <a:ext cx="1523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 = Genotype</a:t>
            </a:r>
            <a:endParaRPr lang="en-US" baseline="-25000" dirty="0"/>
          </a:p>
        </p:txBody>
      </p:sp>
      <p:sp>
        <p:nvSpPr>
          <p:cNvPr id="75" name="Textfeld 74"/>
          <p:cNvSpPr txBox="1"/>
          <p:nvPr/>
        </p:nvSpPr>
        <p:spPr>
          <a:xfrm>
            <a:off x="5349102" y="5941729"/>
            <a:ext cx="13644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 = </a:t>
            </a:r>
          </a:p>
          <a:p>
            <a:r>
              <a:rPr lang="en-US" dirty="0"/>
              <a:t>Lung cancer</a:t>
            </a:r>
            <a:endParaRPr lang="en-US" baseline="-25000" dirty="0"/>
          </a:p>
        </p:txBody>
      </p:sp>
      <p:sp>
        <p:nvSpPr>
          <p:cNvPr id="78" name="Oval 77"/>
          <p:cNvSpPr/>
          <p:nvPr/>
        </p:nvSpPr>
        <p:spPr>
          <a:xfrm>
            <a:off x="2972838" y="6085761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4052958" y="608400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" name="Gerade Verbindung mit Pfeil 14"/>
          <p:cNvCxnSpPr>
            <a:stCxn id="13" idx="6"/>
            <a:endCxn id="67" idx="3"/>
          </p:cNvCxnSpPr>
          <p:nvPr/>
        </p:nvCxnSpPr>
        <p:spPr>
          <a:xfrm flipV="1">
            <a:off x="4196974" y="6136649"/>
            <a:ext cx="957195" cy="19355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3419872" y="6228020"/>
            <a:ext cx="180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 = Tar deposit</a:t>
            </a:r>
          </a:p>
        </p:txBody>
      </p:sp>
      <p:sp>
        <p:nvSpPr>
          <p:cNvPr id="19" name="Foliennummernplatzhalter 3"/>
          <p:cNvSpPr txBox="1">
            <a:spLocks/>
          </p:cNvSpPr>
          <p:nvPr/>
        </p:nvSpPr>
        <p:spPr bwMode="auto">
          <a:xfrm>
            <a:off x="7956376" y="6381328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  <p:sp>
        <p:nvSpPr>
          <p:cNvPr id="3" name="Textfeld 2"/>
          <p:cNvSpPr txBox="1"/>
          <p:nvPr/>
        </p:nvSpPr>
        <p:spPr>
          <a:xfrm>
            <a:off x="6367916" y="1196752"/>
            <a:ext cx="2040943" cy="646331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(No unblocked </a:t>
            </a:r>
          </a:p>
          <a:p>
            <a:r>
              <a:rPr lang="en-US" dirty="0">
                <a:solidFill>
                  <a:srgbClr val="008380"/>
                </a:solidFill>
              </a:rPr>
              <a:t>X-Z </a:t>
            </a:r>
            <a:r>
              <a:rPr lang="en-US" dirty="0">
                <a:solidFill>
                  <a:srgbClr val="000000"/>
                </a:solidFill>
              </a:rPr>
              <a:t>backdoor path)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5863196" y="2195572"/>
            <a:ext cx="2919389" cy="369332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(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>
                <a:solidFill>
                  <a:srgbClr val="000000"/>
                </a:solidFill>
              </a:rPr>
              <a:t> blocks </a:t>
            </a:r>
            <a:r>
              <a:rPr lang="en-US" dirty="0">
                <a:solidFill>
                  <a:srgbClr val="008380"/>
                </a:solidFill>
              </a:rPr>
              <a:t>Z-Y</a:t>
            </a:r>
            <a:r>
              <a:rPr lang="en-US" dirty="0">
                <a:solidFill>
                  <a:srgbClr val="000000"/>
                </a:solidFill>
              </a:rPr>
              <a:t>-</a:t>
            </a:r>
            <a:r>
              <a:rPr lang="en-US" dirty="0" err="1">
                <a:solidFill>
                  <a:srgbClr val="000000"/>
                </a:solidFill>
              </a:rPr>
              <a:t>backdoorpath</a:t>
            </a:r>
            <a:r>
              <a:rPr lang="en-US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5796136" y="3068960"/>
            <a:ext cx="2945037" cy="369332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(Chaining and summing out)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6012160" y="4892967"/>
            <a:ext cx="2887018" cy="1200329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Note: </a:t>
            </a:r>
          </a:p>
          <a:p>
            <a:r>
              <a:rPr lang="en-US" dirty="0"/>
              <a:t>Argument in last step rather intuitive. See next slide for formal derivation</a:t>
            </a:r>
          </a:p>
        </p:txBody>
      </p:sp>
    </p:spTree>
    <p:extLst>
      <p:ext uri="{BB962C8B-B14F-4D97-AF65-F5344CB8AC3E}">
        <p14:creationId xmlns:p14="http://schemas.microsoft.com/office/powerpoint/2010/main" val="874112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8" grpId="0" animBg="1"/>
      <p:bldP spid="20" grpId="0" animBg="1"/>
      <p:bldP spid="4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More detailed derivation 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467544" y="1196752"/>
            <a:ext cx="8301608" cy="403244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2000">
                <a:solidFill>
                  <a:srgbClr val="008380"/>
                </a:solidFill>
              </a:rPr>
              <a:t>P(y|do(X=x)) </a:t>
            </a:r>
          </a:p>
          <a:p>
            <a:pPr>
              <a:buFont typeface="Lucida Grande"/>
              <a:buChar char="="/>
              <a:defRPr/>
            </a:pPr>
            <a:r>
              <a:rPr lang="en-US" sz="2000">
                <a:solidFill>
                  <a:srgbClr val="008380"/>
                </a:solidFill>
              </a:rPr>
              <a:t>  ∑</a:t>
            </a:r>
            <a:r>
              <a:rPr lang="en-US" sz="2000" baseline="-25000">
                <a:solidFill>
                  <a:srgbClr val="008380"/>
                </a:solidFill>
              </a:rPr>
              <a:t>u</a:t>
            </a:r>
            <a:r>
              <a:rPr lang="en-US" sz="2000">
                <a:solidFill>
                  <a:srgbClr val="008380"/>
                </a:solidFill>
              </a:rPr>
              <a:t>P(Y=y|x,u)P(u)    			      </a:t>
            </a:r>
            <a:r>
              <a:rPr lang="en-US" sz="2000">
                <a:solidFill>
                  <a:srgbClr val="000000"/>
                </a:solidFill>
              </a:rPr>
              <a:t>              (adjustment  on </a:t>
            </a:r>
            <a:r>
              <a:rPr lang="en-US" sz="2000">
                <a:solidFill>
                  <a:srgbClr val="008380"/>
                </a:solidFill>
              </a:rPr>
              <a:t>U</a:t>
            </a:r>
            <a:r>
              <a:rPr lang="en-US" sz="2000">
                <a:solidFill>
                  <a:srgbClr val="000000"/>
                </a:solidFill>
              </a:rPr>
              <a:t>)</a:t>
            </a:r>
          </a:p>
          <a:p>
            <a:pPr>
              <a:buFont typeface="Lucida Grande"/>
              <a:buChar char="="/>
              <a:defRPr/>
            </a:pPr>
            <a:r>
              <a:rPr lang="en-US" sz="2000">
                <a:solidFill>
                  <a:srgbClr val="008380"/>
                </a:solidFill>
              </a:rPr>
              <a:t> ∑</a:t>
            </a:r>
            <a:r>
              <a:rPr lang="en-US" sz="2000" baseline="-25000">
                <a:solidFill>
                  <a:srgbClr val="008380"/>
                </a:solidFill>
              </a:rPr>
              <a:t>u</a:t>
            </a:r>
            <a:r>
              <a:rPr lang="en-US" sz="2000">
                <a:solidFill>
                  <a:srgbClr val="008380"/>
                </a:solidFill>
              </a:rPr>
              <a:t>∑</a:t>
            </a:r>
            <a:r>
              <a:rPr lang="en-US" sz="2000" baseline="-25000">
                <a:solidFill>
                  <a:srgbClr val="008380"/>
                </a:solidFill>
              </a:rPr>
              <a:t>z</a:t>
            </a:r>
            <a:r>
              <a:rPr lang="en-US" sz="2000">
                <a:solidFill>
                  <a:srgbClr val="008380"/>
                </a:solidFill>
              </a:rPr>
              <a:t>P(Y=y|z,x,u)P(z|x,u)P(u) 		  </a:t>
            </a:r>
            <a:r>
              <a:rPr lang="en-US" sz="2000"/>
              <a:t>                      (conditioning on </a:t>
            </a:r>
            <a:r>
              <a:rPr lang="en-US" sz="2000">
                <a:solidFill>
                  <a:srgbClr val="008380"/>
                </a:solidFill>
              </a:rPr>
              <a:t>Z</a:t>
            </a:r>
            <a:r>
              <a:rPr lang="en-US" sz="2000"/>
              <a:t>)</a:t>
            </a:r>
          </a:p>
          <a:p>
            <a:pPr>
              <a:buFont typeface="Lucida Grande"/>
              <a:buChar char="="/>
              <a:defRPr/>
            </a:pPr>
            <a:r>
              <a:rPr lang="en-US" sz="2000">
                <a:solidFill>
                  <a:srgbClr val="008380"/>
                </a:solidFill>
              </a:rPr>
              <a:t> ∑</a:t>
            </a:r>
            <a:r>
              <a:rPr lang="en-US" sz="2000" baseline="-25000">
                <a:solidFill>
                  <a:srgbClr val="008380"/>
                </a:solidFill>
              </a:rPr>
              <a:t>u</a:t>
            </a:r>
            <a:r>
              <a:rPr lang="en-US" sz="2000">
                <a:solidFill>
                  <a:srgbClr val="008380"/>
                </a:solidFill>
              </a:rPr>
              <a:t>∑</a:t>
            </a:r>
            <a:r>
              <a:rPr lang="en-US" sz="2000" baseline="-25000">
                <a:solidFill>
                  <a:srgbClr val="008380"/>
                </a:solidFill>
              </a:rPr>
              <a:t>z</a:t>
            </a:r>
            <a:r>
              <a:rPr lang="en-US" sz="2000">
                <a:solidFill>
                  <a:srgbClr val="008380"/>
                </a:solidFill>
              </a:rPr>
              <a:t>P(Y=y|z,x,u)P(z|x)P(u)                                                  </a:t>
            </a:r>
            <a:r>
              <a:rPr lang="en-US" sz="2000">
                <a:solidFill>
                  <a:srgbClr val="000000"/>
                </a:solidFill>
              </a:rPr>
              <a:t>(</a:t>
            </a:r>
            <a:r>
              <a:rPr lang="en-US" sz="2000">
                <a:solidFill>
                  <a:srgbClr val="008380"/>
                </a:solidFill>
              </a:rPr>
              <a:t>Z</a:t>
            </a:r>
            <a:r>
              <a:rPr lang="en-US" sz="2000">
                <a:solidFill>
                  <a:srgbClr val="000000"/>
                </a:solidFill>
              </a:rPr>
              <a:t> independent of </a:t>
            </a:r>
            <a:r>
              <a:rPr lang="en-US" sz="2000">
                <a:solidFill>
                  <a:srgbClr val="008380"/>
                </a:solidFill>
              </a:rPr>
              <a:t>U</a:t>
            </a:r>
            <a:r>
              <a:rPr lang="en-US" sz="2000">
                <a:solidFill>
                  <a:srgbClr val="000000"/>
                </a:solidFill>
              </a:rPr>
              <a:t> </a:t>
            </a:r>
          </a:p>
          <a:p>
            <a:pPr marL="457200" lvl="1" indent="0">
              <a:buNone/>
              <a:defRPr/>
            </a:pPr>
            <a:r>
              <a:rPr lang="en-US" sz="2000">
                <a:solidFill>
                  <a:srgbClr val="000000"/>
                </a:solidFill>
              </a:rPr>
              <a:t>					             given </a:t>
            </a:r>
            <a:r>
              <a:rPr lang="en-US" sz="2000">
                <a:solidFill>
                  <a:srgbClr val="008380"/>
                </a:solidFill>
              </a:rPr>
              <a:t>X</a:t>
            </a:r>
            <a:r>
              <a:rPr lang="en-US" sz="2000">
                <a:solidFill>
                  <a:srgbClr val="000000"/>
                </a:solidFill>
              </a:rPr>
              <a:t> by (d-separation)) </a:t>
            </a:r>
          </a:p>
          <a:p>
            <a:pPr>
              <a:buFont typeface="Lucida Grande"/>
              <a:buChar char="="/>
              <a:defRPr/>
            </a:pPr>
            <a:r>
              <a:rPr lang="en-US" sz="2000">
                <a:solidFill>
                  <a:srgbClr val="008380"/>
                </a:solidFill>
              </a:rPr>
              <a:t>∑</a:t>
            </a:r>
            <a:r>
              <a:rPr lang="en-US" sz="2000" baseline="-25000">
                <a:solidFill>
                  <a:srgbClr val="008380"/>
                </a:solidFill>
              </a:rPr>
              <a:t>z</a:t>
            </a:r>
            <a:r>
              <a:rPr lang="en-US" sz="2000">
                <a:solidFill>
                  <a:srgbClr val="008380"/>
                </a:solidFill>
              </a:rPr>
              <a:t>P(z|x)∑</a:t>
            </a:r>
            <a:r>
              <a:rPr lang="en-US" sz="2000" baseline="-25000">
                <a:solidFill>
                  <a:srgbClr val="008380"/>
                </a:solidFill>
              </a:rPr>
              <a:t>u</a:t>
            </a:r>
            <a:r>
              <a:rPr lang="en-US" sz="2000">
                <a:solidFill>
                  <a:srgbClr val="008380"/>
                </a:solidFill>
              </a:rPr>
              <a:t>P(Y=y|z,x,u) P(u) 		           	           </a:t>
            </a:r>
            <a:r>
              <a:rPr lang="en-US" sz="2000">
                <a:solidFill>
                  <a:srgbClr val="000000"/>
                </a:solidFill>
              </a:rPr>
              <a:t>(factoring out)</a:t>
            </a:r>
          </a:p>
          <a:p>
            <a:pPr>
              <a:buFont typeface="Lucida Grande"/>
              <a:buChar char="="/>
              <a:defRPr/>
            </a:pPr>
            <a:r>
              <a:rPr lang="en-US" sz="2000">
                <a:solidFill>
                  <a:srgbClr val="008380"/>
                </a:solidFill>
              </a:rPr>
              <a:t>∑</a:t>
            </a:r>
            <a:r>
              <a:rPr lang="en-US" sz="2000" baseline="-25000">
                <a:solidFill>
                  <a:srgbClr val="008380"/>
                </a:solidFill>
              </a:rPr>
              <a:t>z</a:t>
            </a:r>
            <a:r>
              <a:rPr lang="en-US" sz="2000">
                <a:solidFill>
                  <a:srgbClr val="008380"/>
                </a:solidFill>
              </a:rPr>
              <a:t>P(z|x)∑</a:t>
            </a:r>
            <a:r>
              <a:rPr lang="en-US" sz="2000" baseline="-25000">
                <a:solidFill>
                  <a:srgbClr val="008380"/>
                </a:solidFill>
              </a:rPr>
              <a:t>u</a:t>
            </a:r>
            <a:r>
              <a:rPr lang="en-US" sz="2000">
                <a:solidFill>
                  <a:srgbClr val="008380"/>
                </a:solidFill>
              </a:rPr>
              <a:t>P(Y=y|z,u) P(u) 	                      </a:t>
            </a:r>
            <a:r>
              <a:rPr lang="en-US" sz="2000">
                <a:solidFill>
                  <a:srgbClr val="000000"/>
                </a:solidFill>
              </a:rPr>
              <a:t>(</a:t>
            </a:r>
            <a:r>
              <a:rPr lang="en-US" sz="2000">
                <a:solidFill>
                  <a:srgbClr val="008380"/>
                </a:solidFill>
              </a:rPr>
              <a:t>Y</a:t>
            </a:r>
            <a:r>
              <a:rPr lang="en-US" sz="2000">
                <a:solidFill>
                  <a:srgbClr val="000000"/>
                </a:solidFill>
              </a:rPr>
              <a:t> independent of </a:t>
            </a:r>
            <a:r>
              <a:rPr lang="en-US" sz="2000">
                <a:solidFill>
                  <a:srgbClr val="008380"/>
                </a:solidFill>
              </a:rPr>
              <a:t>X</a:t>
            </a:r>
            <a:r>
              <a:rPr lang="en-US" sz="2000">
                <a:solidFill>
                  <a:srgbClr val="000000"/>
                </a:solidFill>
              </a:rPr>
              <a:t> given </a:t>
            </a:r>
            <a:r>
              <a:rPr lang="en-US" sz="2000">
                <a:solidFill>
                  <a:srgbClr val="008380"/>
                </a:solidFill>
              </a:rPr>
              <a:t>Z,U</a:t>
            </a:r>
            <a:r>
              <a:rPr lang="en-US" sz="2000">
                <a:solidFill>
                  <a:srgbClr val="000000"/>
                </a:solidFill>
              </a:rPr>
              <a:t>) </a:t>
            </a:r>
          </a:p>
          <a:p>
            <a:pPr>
              <a:buFont typeface="Lucida Grande"/>
              <a:buChar char="="/>
              <a:defRPr/>
            </a:pPr>
            <a:r>
              <a:rPr lang="en-US" sz="2000">
                <a:solidFill>
                  <a:srgbClr val="008380"/>
                </a:solidFill>
              </a:rPr>
              <a:t>∑</a:t>
            </a:r>
            <a:r>
              <a:rPr lang="en-US" sz="2000" baseline="-25000">
                <a:solidFill>
                  <a:srgbClr val="008380"/>
                </a:solidFill>
              </a:rPr>
              <a:t>z</a:t>
            </a:r>
            <a:r>
              <a:rPr lang="en-US" sz="2000">
                <a:solidFill>
                  <a:srgbClr val="008380"/>
                </a:solidFill>
              </a:rPr>
              <a:t>P(z|x)P(Y|do(z)) 			                	            </a:t>
            </a:r>
            <a:r>
              <a:rPr lang="en-US" sz="2000">
                <a:solidFill>
                  <a:srgbClr val="000000"/>
                </a:solidFill>
              </a:rPr>
              <a:t>(definition of </a:t>
            </a:r>
            <a:r>
              <a:rPr lang="en-US" sz="2000">
                <a:solidFill>
                  <a:srgbClr val="008380"/>
                </a:solidFill>
              </a:rPr>
              <a:t>do()</a:t>
            </a:r>
            <a:r>
              <a:rPr lang="en-US" sz="2000">
                <a:solidFill>
                  <a:srgbClr val="000000"/>
                </a:solidFill>
              </a:rPr>
              <a:t>)</a:t>
            </a:r>
          </a:p>
          <a:p>
            <a:pPr>
              <a:buFont typeface="Lucida Grande"/>
              <a:buChar char="="/>
              <a:defRPr/>
            </a:pPr>
            <a:r>
              <a:rPr lang="en-US" sz="2000">
                <a:solidFill>
                  <a:srgbClr val="008380"/>
                </a:solidFill>
              </a:rPr>
              <a:t>∑</a:t>
            </a:r>
            <a:r>
              <a:rPr lang="en-US" sz="2000" baseline="-25000">
                <a:solidFill>
                  <a:srgbClr val="008380"/>
                </a:solidFill>
              </a:rPr>
              <a:t>z</a:t>
            </a:r>
            <a:r>
              <a:rPr lang="en-US" sz="2000">
                <a:solidFill>
                  <a:srgbClr val="008380"/>
                </a:solidFill>
              </a:rPr>
              <a:t>P(z|x) ∑</a:t>
            </a:r>
            <a:r>
              <a:rPr lang="en-US" sz="2000" baseline="-25000">
                <a:solidFill>
                  <a:srgbClr val="008380"/>
                </a:solidFill>
              </a:rPr>
              <a:t>x’</a:t>
            </a:r>
            <a:r>
              <a:rPr lang="en-US" sz="2000">
                <a:solidFill>
                  <a:srgbClr val="008380"/>
                </a:solidFill>
              </a:rPr>
              <a:t>P(Y|x’,z) P(x’)   			            </a:t>
            </a:r>
            <a:r>
              <a:rPr lang="en-US" sz="2000">
                <a:solidFill>
                  <a:srgbClr val="000000"/>
                </a:solidFill>
              </a:rPr>
              <a:t>(adjustment via </a:t>
            </a:r>
            <a:r>
              <a:rPr lang="en-US" sz="2000">
                <a:solidFill>
                  <a:srgbClr val="008380"/>
                </a:solidFill>
              </a:rPr>
              <a:t>X</a:t>
            </a:r>
            <a:r>
              <a:rPr lang="en-US" sz="2000">
                <a:solidFill>
                  <a:srgbClr val="000000"/>
                </a:solidFill>
              </a:rPr>
              <a:t>)</a:t>
            </a:r>
          </a:p>
          <a:p>
            <a:pPr>
              <a:buFont typeface="Lucida Grande"/>
              <a:buChar char="="/>
              <a:defRPr/>
            </a:pPr>
            <a:r>
              <a:rPr lang="en-US" sz="2000">
                <a:solidFill>
                  <a:srgbClr val="008380"/>
                </a:solidFill>
              </a:rPr>
              <a:t>∑</a:t>
            </a:r>
            <a:r>
              <a:rPr lang="en-US" sz="2000" baseline="-25000">
                <a:solidFill>
                  <a:srgbClr val="008380"/>
                </a:solidFill>
              </a:rPr>
              <a:t>z</a:t>
            </a:r>
            <a:r>
              <a:rPr lang="en-US" sz="2000">
                <a:solidFill>
                  <a:srgbClr val="008380"/>
                </a:solidFill>
              </a:rPr>
              <a:t>∑</a:t>
            </a:r>
            <a:r>
              <a:rPr lang="en-US" sz="2000" baseline="-25000">
                <a:solidFill>
                  <a:srgbClr val="008380"/>
                </a:solidFill>
              </a:rPr>
              <a:t>x’</a:t>
            </a:r>
            <a:r>
              <a:rPr lang="en-US" sz="2000">
                <a:solidFill>
                  <a:srgbClr val="008380"/>
                </a:solidFill>
              </a:rPr>
              <a:t>P(z|x) P(Y|x’,z) P(x’)    </a:t>
            </a:r>
          </a:p>
        </p:txBody>
      </p:sp>
      <p:cxnSp>
        <p:nvCxnSpPr>
          <p:cNvPr id="43" name="Gerade Verbindung mit Pfeil 42"/>
          <p:cNvCxnSpPr>
            <a:stCxn id="60" idx="2"/>
            <a:endCxn id="78" idx="1"/>
          </p:cNvCxnSpPr>
          <p:nvPr/>
        </p:nvCxnSpPr>
        <p:spPr>
          <a:xfrm flipH="1">
            <a:off x="2996389" y="5365657"/>
            <a:ext cx="1059029" cy="74119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4055418" y="5293657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feld 61"/>
          <p:cNvSpPr txBox="1"/>
          <p:nvPr/>
        </p:nvSpPr>
        <p:spPr>
          <a:xfrm>
            <a:off x="2399234" y="5939988"/>
            <a:ext cx="10374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X =</a:t>
            </a:r>
          </a:p>
          <a:p>
            <a:r>
              <a:rPr lang="en-US"/>
              <a:t>Smoking</a:t>
            </a:r>
          </a:p>
        </p:txBody>
      </p:sp>
      <p:sp>
        <p:nvSpPr>
          <p:cNvPr id="67" name="Oval 66"/>
          <p:cNvSpPr/>
          <p:nvPr/>
        </p:nvSpPr>
        <p:spPr>
          <a:xfrm>
            <a:off x="5135538" y="6013737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" name="Gerade Verbindung mit Pfeil 69"/>
          <p:cNvCxnSpPr>
            <a:stCxn id="60" idx="6"/>
            <a:endCxn id="67" idx="1"/>
          </p:cNvCxnSpPr>
          <p:nvPr/>
        </p:nvCxnSpPr>
        <p:spPr>
          <a:xfrm>
            <a:off x="4199434" y="5365657"/>
            <a:ext cx="957195" cy="669168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Gerade Verbindung mit Pfeil 70"/>
          <p:cNvCxnSpPr>
            <a:stCxn id="78" idx="6"/>
            <a:endCxn id="13" idx="2"/>
          </p:cNvCxnSpPr>
          <p:nvPr/>
        </p:nvCxnSpPr>
        <p:spPr>
          <a:xfrm flipV="1">
            <a:off x="3119314" y="6156004"/>
            <a:ext cx="936104" cy="1757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Textfeld 73"/>
          <p:cNvSpPr txBox="1"/>
          <p:nvPr/>
        </p:nvSpPr>
        <p:spPr>
          <a:xfrm>
            <a:off x="3623370" y="4933617"/>
            <a:ext cx="1523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U = Genotype</a:t>
            </a:r>
            <a:endParaRPr lang="en-US" baseline="-25000"/>
          </a:p>
        </p:txBody>
      </p:sp>
      <p:sp>
        <p:nvSpPr>
          <p:cNvPr id="75" name="Textfeld 74"/>
          <p:cNvSpPr txBox="1"/>
          <p:nvPr/>
        </p:nvSpPr>
        <p:spPr>
          <a:xfrm>
            <a:off x="5364088" y="5951021"/>
            <a:ext cx="13644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Y = </a:t>
            </a:r>
          </a:p>
          <a:p>
            <a:r>
              <a:rPr lang="en-US"/>
              <a:t>Lung cancer</a:t>
            </a:r>
            <a:endParaRPr lang="en-US" baseline="-25000"/>
          </a:p>
        </p:txBody>
      </p:sp>
      <p:sp>
        <p:nvSpPr>
          <p:cNvPr id="78" name="Oval 77"/>
          <p:cNvSpPr/>
          <p:nvPr/>
        </p:nvSpPr>
        <p:spPr>
          <a:xfrm>
            <a:off x="2975298" y="6085761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055418" y="608400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Gerade Verbindung mit Pfeil 14"/>
          <p:cNvCxnSpPr>
            <a:stCxn id="13" idx="6"/>
            <a:endCxn id="67" idx="3"/>
          </p:cNvCxnSpPr>
          <p:nvPr/>
        </p:nvCxnSpPr>
        <p:spPr>
          <a:xfrm flipV="1">
            <a:off x="4199434" y="6136649"/>
            <a:ext cx="957195" cy="19355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3422332" y="6228020"/>
            <a:ext cx="180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Z = Tar deposit</a:t>
            </a:r>
          </a:p>
        </p:txBody>
      </p:sp>
      <p:sp>
        <p:nvSpPr>
          <p:cNvPr id="19" name="Foliennummernplatzhalter 3"/>
          <p:cNvSpPr txBox="1">
            <a:spLocks/>
          </p:cNvSpPr>
          <p:nvPr/>
        </p:nvSpPr>
        <p:spPr bwMode="auto">
          <a:xfrm>
            <a:off x="7956376" y="6381328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346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2" y="260350"/>
            <a:ext cx="8675687" cy="503238"/>
          </a:xfrm>
        </p:spPr>
        <p:txBody>
          <a:bodyPr/>
          <a:lstStyle/>
          <a:p>
            <a:pPr>
              <a:defRPr/>
            </a:pPr>
            <a:r>
              <a:rPr lang="en-US" dirty="0"/>
              <a:t>Front-door Criterion (Formulation &amp; Theorem)</a:t>
            </a:r>
          </a:p>
        </p:txBody>
      </p:sp>
      <p:sp>
        <p:nvSpPr>
          <p:cNvPr id="19" name="Foliennummernplatzhalter 3"/>
          <p:cNvSpPr txBox="1">
            <a:spLocks/>
          </p:cNvSpPr>
          <p:nvPr/>
        </p:nvSpPr>
        <p:spPr bwMode="auto">
          <a:xfrm>
            <a:off x="7956376" y="6381328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43</a:t>
            </a:fld>
            <a:endParaRPr lang="de-DE" dirty="0"/>
          </a:p>
        </p:txBody>
      </p:sp>
      <p:sp>
        <p:nvSpPr>
          <p:cNvPr id="21" name="Inhaltsplatzhalter 2"/>
          <p:cNvSpPr txBox="1">
            <a:spLocks/>
          </p:cNvSpPr>
          <p:nvPr/>
        </p:nvSpPr>
        <p:spPr bwMode="auto">
          <a:xfrm>
            <a:off x="395536" y="1196752"/>
            <a:ext cx="8496944" cy="3168352"/>
          </a:xfrm>
          <a:prstGeom prst="rect">
            <a:avLst/>
          </a:prstGeom>
          <a:noFill/>
          <a:ln>
            <a:solidFill>
              <a:srgbClr val="3366FF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en-US" b="1" dirty="0">
                <a:solidFill>
                  <a:srgbClr val="0000FF"/>
                </a:solidFill>
              </a:rPr>
              <a:t>Definition </a:t>
            </a:r>
          </a:p>
          <a:p>
            <a:pPr marL="0" indent="0">
              <a:buNone/>
              <a:defRPr/>
            </a:pPr>
            <a:r>
              <a:rPr lang="en-US" dirty="0"/>
              <a:t>Set of variables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satisfies front-door criterion</a:t>
            </a:r>
            <a:r>
              <a:rPr lang="en-US" b="1" dirty="0"/>
              <a:t> </a:t>
            </a:r>
            <a:r>
              <a:rPr lang="en-US" dirty="0" err="1"/>
              <a:t>w.r.t</a:t>
            </a:r>
            <a:r>
              <a:rPr lang="en-US" dirty="0"/>
              <a:t>.</a:t>
            </a:r>
            <a:r>
              <a:rPr lang="en-US" b="1" dirty="0"/>
              <a:t> </a:t>
            </a:r>
            <a:r>
              <a:rPr lang="en-US" dirty="0"/>
              <a:t>pair of variables </a:t>
            </a:r>
            <a:r>
              <a:rPr lang="en-US" dirty="0">
                <a:solidFill>
                  <a:srgbClr val="008380"/>
                </a:solidFill>
              </a:rPr>
              <a:t>(X,Y)</a:t>
            </a:r>
            <a:r>
              <a:rPr lang="en-US" dirty="0"/>
              <a:t> </a:t>
            </a:r>
            <a:r>
              <a:rPr lang="en-US" dirty="0" err="1"/>
              <a:t>iff</a:t>
            </a: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intercepts all directed paths from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to </a:t>
            </a:r>
            <a:r>
              <a:rPr lang="en-US" dirty="0">
                <a:solidFill>
                  <a:srgbClr val="008380"/>
                </a:solidFill>
              </a:rPr>
              <a:t>Y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/>
              <a:t>Every backdoor path from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to </a:t>
            </a:r>
            <a:r>
              <a:rPr lang="en-US" dirty="0">
                <a:solidFill>
                  <a:srgbClr val="008380"/>
                </a:solidFill>
              </a:rPr>
              <a:t>Z </a:t>
            </a:r>
            <a:r>
              <a:rPr lang="en-US" dirty="0">
                <a:solidFill>
                  <a:srgbClr val="000000"/>
                </a:solidFill>
              </a:rPr>
              <a:t>is blocked (by collider)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/>
              <a:t>All</a:t>
            </a:r>
            <a:r>
              <a:rPr lang="en-US" dirty="0">
                <a:solidFill>
                  <a:srgbClr val="008380"/>
                </a:solidFill>
              </a:rPr>
              <a:t> Z-Y</a:t>
            </a:r>
            <a:r>
              <a:rPr lang="en-US" dirty="0"/>
              <a:t> backdoor paths are blocked by </a:t>
            </a:r>
            <a:r>
              <a:rPr lang="en-US" dirty="0">
                <a:solidFill>
                  <a:srgbClr val="008380"/>
                </a:solidFill>
              </a:rPr>
              <a:t>X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endParaRPr lang="en-US" b="1" dirty="0"/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  <p:sp>
        <p:nvSpPr>
          <p:cNvPr id="22" name="Inhaltsplatzhalter 2"/>
          <p:cNvSpPr txBox="1">
            <a:spLocks/>
          </p:cNvSpPr>
          <p:nvPr/>
        </p:nvSpPr>
        <p:spPr bwMode="auto">
          <a:xfrm>
            <a:off x="395536" y="4581128"/>
            <a:ext cx="8496944" cy="1512168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en-US" b="1" dirty="0">
                <a:solidFill>
                  <a:srgbClr val="FF0000"/>
                </a:solidFill>
              </a:rPr>
              <a:t>Theorem</a:t>
            </a:r>
            <a:r>
              <a:rPr lang="en-US" b="1" dirty="0"/>
              <a:t> </a:t>
            </a:r>
            <a:r>
              <a:rPr lang="en-US" dirty="0"/>
              <a:t>(Front-door adjustment</a:t>
            </a:r>
            <a:r>
              <a:rPr lang="en-US" b="1" dirty="0"/>
              <a:t>)</a:t>
            </a:r>
          </a:p>
          <a:p>
            <a:pPr marL="0" indent="0">
              <a:buNone/>
              <a:defRPr/>
            </a:pPr>
            <a:r>
              <a:rPr lang="en-US" dirty="0"/>
              <a:t>If         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fulfills front-door criterion </a:t>
            </a:r>
            <a:r>
              <a:rPr lang="en-US" dirty="0" err="1"/>
              <a:t>w.r.t</a:t>
            </a:r>
            <a:r>
              <a:rPr lang="en-US" dirty="0"/>
              <a:t>. </a:t>
            </a:r>
            <a:r>
              <a:rPr lang="en-US" dirty="0">
                <a:solidFill>
                  <a:srgbClr val="008380"/>
                </a:solidFill>
              </a:rPr>
              <a:t>(X,Y)</a:t>
            </a:r>
            <a:r>
              <a:rPr lang="en-US" dirty="0"/>
              <a:t> and </a:t>
            </a:r>
            <a:r>
              <a:rPr lang="en-US" dirty="0">
                <a:solidFill>
                  <a:srgbClr val="008380"/>
                </a:solidFill>
              </a:rPr>
              <a:t>P(</a:t>
            </a:r>
            <a:r>
              <a:rPr lang="en-US" dirty="0" err="1">
                <a:solidFill>
                  <a:srgbClr val="008380"/>
                </a:solidFill>
              </a:rPr>
              <a:t>x,z</a:t>
            </a:r>
            <a:r>
              <a:rPr lang="en-US" dirty="0">
                <a:solidFill>
                  <a:srgbClr val="008380"/>
                </a:solidFill>
              </a:rPr>
              <a:t>) &gt; 0</a:t>
            </a:r>
            <a:r>
              <a:rPr lang="en-US" dirty="0"/>
              <a:t>  </a:t>
            </a:r>
          </a:p>
          <a:p>
            <a:pPr marL="0" indent="0">
              <a:buNone/>
              <a:defRPr/>
            </a:pPr>
            <a:r>
              <a:rPr lang="en-US" dirty="0"/>
              <a:t>then   </a:t>
            </a:r>
            <a:r>
              <a:rPr lang="en-US" dirty="0">
                <a:solidFill>
                  <a:srgbClr val="008380"/>
                </a:solidFill>
              </a:rPr>
              <a:t>P(</a:t>
            </a:r>
            <a:r>
              <a:rPr lang="en-US" dirty="0" err="1">
                <a:solidFill>
                  <a:srgbClr val="008380"/>
                </a:solidFill>
              </a:rPr>
              <a:t>y|do</a:t>
            </a:r>
            <a:r>
              <a:rPr lang="en-US" dirty="0">
                <a:solidFill>
                  <a:srgbClr val="008380"/>
                </a:solidFill>
              </a:rPr>
              <a:t>(x)) = ∑</a:t>
            </a:r>
            <a:r>
              <a:rPr lang="en-US" baseline="-25000" dirty="0">
                <a:solidFill>
                  <a:srgbClr val="008380"/>
                </a:solidFill>
              </a:rPr>
              <a:t>z </a:t>
            </a:r>
            <a:r>
              <a:rPr lang="en-US" dirty="0">
                <a:solidFill>
                  <a:srgbClr val="008380"/>
                </a:solidFill>
              </a:rPr>
              <a:t>P(</a:t>
            </a:r>
            <a:r>
              <a:rPr lang="en-US" dirty="0" err="1">
                <a:solidFill>
                  <a:srgbClr val="008380"/>
                </a:solidFill>
              </a:rPr>
              <a:t>z|x</a:t>
            </a:r>
            <a:r>
              <a:rPr lang="en-US" dirty="0">
                <a:solidFill>
                  <a:srgbClr val="008380"/>
                </a:solidFill>
              </a:rPr>
              <a:t>) ∑</a:t>
            </a:r>
            <a:r>
              <a:rPr lang="en-US" baseline="-25000" dirty="0" err="1">
                <a:solidFill>
                  <a:srgbClr val="008380"/>
                </a:solidFill>
              </a:rPr>
              <a:t>x’</a:t>
            </a:r>
            <a:r>
              <a:rPr lang="en-US" dirty="0" err="1">
                <a:solidFill>
                  <a:srgbClr val="008380"/>
                </a:solidFill>
              </a:rPr>
              <a:t>P</a:t>
            </a:r>
            <a:r>
              <a:rPr lang="en-US" dirty="0">
                <a:solidFill>
                  <a:srgbClr val="008380"/>
                </a:solidFill>
              </a:rPr>
              <a:t>(</a:t>
            </a:r>
            <a:r>
              <a:rPr lang="en-US" dirty="0" err="1">
                <a:solidFill>
                  <a:srgbClr val="008380"/>
                </a:solidFill>
              </a:rPr>
              <a:t>y|z</a:t>
            </a:r>
            <a:r>
              <a:rPr lang="en-US" dirty="0">
                <a:solidFill>
                  <a:srgbClr val="008380"/>
                </a:solidFill>
              </a:rPr>
              <a:t>, x’)P(x’)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70582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Conditional Interventions (Example)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3888432"/>
          </a:xfrm>
          <a:ln>
            <a:solidFill>
              <a:srgbClr val="FF6600"/>
            </a:solidFill>
          </a:ln>
        </p:spPr>
        <p:txBody>
          <a:bodyPr/>
          <a:lstStyle/>
          <a:p>
            <a:pPr marL="0" indent="0">
              <a:buNone/>
              <a:defRPr/>
            </a:pPr>
            <a:r>
              <a:rPr lang="en-US" b="1" dirty="0">
                <a:solidFill>
                  <a:srgbClr val="FF6600"/>
                </a:solidFill>
              </a:rPr>
              <a:t>Example </a:t>
            </a:r>
            <a:r>
              <a:rPr lang="en-US" dirty="0"/>
              <a:t>(conditioned drug administering)</a:t>
            </a:r>
          </a:p>
          <a:p>
            <a:pPr lvl="1">
              <a:defRPr/>
            </a:pPr>
            <a:r>
              <a:rPr lang="en-US" dirty="0"/>
              <a:t>Administer drug (</a:t>
            </a:r>
            <a:r>
              <a:rPr lang="en-US" dirty="0">
                <a:solidFill>
                  <a:srgbClr val="008380"/>
                </a:solidFill>
              </a:rPr>
              <a:t>X = 1</a:t>
            </a:r>
            <a:r>
              <a:rPr lang="en-US" dirty="0"/>
              <a:t>) if fever </a:t>
            </a:r>
            <a:r>
              <a:rPr lang="en-US" dirty="0">
                <a:solidFill>
                  <a:srgbClr val="008380"/>
                </a:solidFill>
              </a:rPr>
              <a:t>Z &gt; z</a:t>
            </a:r>
            <a:r>
              <a:rPr lang="en-US" dirty="0"/>
              <a:t> </a:t>
            </a:r>
          </a:p>
          <a:p>
            <a:pPr lvl="1">
              <a:defRPr/>
            </a:pPr>
            <a:r>
              <a:rPr lang="en-US" dirty="0"/>
              <a:t>Formally:</a:t>
            </a:r>
            <a:br>
              <a:rPr lang="en-US" dirty="0"/>
            </a:br>
            <a:r>
              <a:rPr lang="en-US" dirty="0">
                <a:solidFill>
                  <a:srgbClr val="008380"/>
                </a:solidFill>
              </a:rPr>
              <a:t>P( Y = y | do(X = g(Z)) </a:t>
            </a:r>
            <a:br>
              <a:rPr lang="en-US" dirty="0">
                <a:solidFill>
                  <a:srgbClr val="008380"/>
                </a:solidFill>
              </a:rPr>
            </a:br>
            <a:r>
              <a:rPr lang="en-US" dirty="0"/>
              <a:t>where   </a:t>
            </a:r>
            <a:r>
              <a:rPr lang="en-US" dirty="0">
                <a:solidFill>
                  <a:srgbClr val="008380"/>
                </a:solidFill>
              </a:rPr>
              <a:t>g(Z) = 1 </a:t>
            </a:r>
            <a:r>
              <a:rPr lang="en-US" dirty="0"/>
              <a:t>if  </a:t>
            </a:r>
            <a:r>
              <a:rPr lang="en-US" dirty="0">
                <a:solidFill>
                  <a:srgbClr val="008380"/>
                </a:solidFill>
              </a:rPr>
              <a:t>Z &gt; z </a:t>
            </a:r>
            <a:r>
              <a:rPr lang="en-US" dirty="0"/>
              <a:t>and </a:t>
            </a:r>
            <a:r>
              <a:rPr lang="en-US" dirty="0">
                <a:solidFill>
                  <a:srgbClr val="008380"/>
                </a:solidFill>
              </a:rPr>
              <a:t>g(Z) = 0 </a:t>
            </a:r>
            <a:r>
              <a:rPr lang="en-US" dirty="0"/>
              <a:t>otherwise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Can be reduced to calculating </a:t>
            </a:r>
            <a:r>
              <a:rPr lang="en-US" dirty="0">
                <a:solidFill>
                  <a:srgbClr val="0000FF"/>
                </a:solidFill>
              </a:rPr>
              <a:t>z-specific effect</a:t>
            </a:r>
            <a:br>
              <a:rPr lang="en-US" dirty="0">
                <a:solidFill>
                  <a:srgbClr val="0000FF"/>
                </a:solidFill>
              </a:rPr>
            </a:br>
            <a:r>
              <a:rPr lang="en-US" dirty="0">
                <a:solidFill>
                  <a:srgbClr val="008380"/>
                </a:solidFill>
              </a:rPr>
              <a:t>P(Y = y | do(X = x), Z = z)</a:t>
            </a:r>
            <a:r>
              <a:rPr lang="en-US" dirty="0"/>
              <a:t>  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sz="2000" baseline="-25000" dirty="0"/>
          </a:p>
          <a:p>
            <a:pPr lvl="1">
              <a:defRPr/>
            </a:pPr>
            <a:endParaRPr lang="en-US" sz="2000" baseline="-25000" dirty="0"/>
          </a:p>
          <a:p>
            <a:pPr lvl="1">
              <a:defRPr/>
            </a:pPr>
            <a:endParaRPr lang="en-US" sz="2000" baseline="-25000" dirty="0"/>
          </a:p>
          <a:p>
            <a:pPr marL="457200" lvl="1" indent="0">
              <a:buNone/>
              <a:defRPr/>
            </a:pPr>
            <a:endParaRPr lang="en-US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4727001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Conditional Interventions (Rule)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45</a:t>
            </a:fld>
            <a:endParaRPr lang="de-DE" dirty="0"/>
          </a:p>
        </p:txBody>
      </p:sp>
      <p:sp>
        <p:nvSpPr>
          <p:cNvPr id="5" name="Inhaltsplatzhalter 2"/>
          <p:cNvSpPr txBox="1">
            <a:spLocks/>
          </p:cNvSpPr>
          <p:nvPr/>
        </p:nvSpPr>
        <p:spPr bwMode="auto">
          <a:xfrm>
            <a:off x="395536" y="1124744"/>
            <a:ext cx="8496944" cy="252028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en-US" b="1" dirty="0">
                <a:solidFill>
                  <a:srgbClr val="FF0000"/>
                </a:solidFill>
              </a:rPr>
              <a:t>Rule</a:t>
            </a:r>
            <a:r>
              <a:rPr lang="en-US" b="1" dirty="0"/>
              <a:t> </a:t>
            </a:r>
            <a:r>
              <a:rPr lang="en-US" dirty="0"/>
              <a:t>(z-specific effect)</a:t>
            </a:r>
          </a:p>
          <a:p>
            <a:pPr marL="0" indent="0">
              <a:buNone/>
              <a:defRPr/>
            </a:pPr>
            <a:r>
              <a:rPr lang="en-US" dirty="0"/>
              <a:t>If          there is set </a:t>
            </a:r>
            <a:r>
              <a:rPr lang="en-US" dirty="0">
                <a:solidFill>
                  <a:srgbClr val="008380"/>
                </a:solidFill>
              </a:rPr>
              <a:t>S</a:t>
            </a:r>
            <a:r>
              <a:rPr lang="en-US" dirty="0"/>
              <a:t> of variables </a:t>
            </a:r>
            <a:r>
              <a:rPr lang="en-US" dirty="0" err="1"/>
              <a:t>s.t.</a:t>
            </a:r>
            <a:r>
              <a:rPr lang="en-US" dirty="0"/>
              <a:t> </a:t>
            </a:r>
            <a:r>
              <a:rPr lang="en-US" dirty="0">
                <a:solidFill>
                  <a:srgbClr val="008380"/>
                </a:solidFill>
              </a:rPr>
              <a:t>S ∪ Z</a:t>
            </a:r>
            <a:r>
              <a:rPr lang="en-US" dirty="0"/>
              <a:t> satisfies</a:t>
            </a:r>
          </a:p>
          <a:p>
            <a:pPr marL="0" indent="0">
              <a:buNone/>
              <a:defRPr/>
            </a:pPr>
            <a:r>
              <a:rPr lang="en-US" dirty="0"/>
              <a:t>            backdoor criterion </a:t>
            </a:r>
          </a:p>
          <a:p>
            <a:pPr marL="0" indent="0">
              <a:buNone/>
              <a:defRPr/>
            </a:pPr>
            <a:r>
              <a:rPr lang="en-US" dirty="0"/>
              <a:t>then   the z-specific effect is given by </a:t>
            </a:r>
          </a:p>
          <a:p>
            <a:pPr marL="0" indent="0">
              <a:buNone/>
              <a:defRPr/>
            </a:pPr>
            <a:r>
              <a:rPr lang="en-US" dirty="0"/>
              <a:t>             </a:t>
            </a:r>
            <a:r>
              <a:rPr lang="en-US" dirty="0">
                <a:solidFill>
                  <a:srgbClr val="008380"/>
                </a:solidFill>
              </a:rPr>
              <a:t>P(y | do(x), z) = ∑</a:t>
            </a:r>
            <a:r>
              <a:rPr lang="en-US" baseline="-25000" dirty="0">
                <a:solidFill>
                  <a:srgbClr val="008380"/>
                </a:solidFill>
              </a:rPr>
              <a:t>s </a:t>
            </a:r>
            <a:r>
              <a:rPr lang="en-US" dirty="0">
                <a:solidFill>
                  <a:srgbClr val="008380"/>
                </a:solidFill>
              </a:rPr>
              <a:t>P(y | </a:t>
            </a:r>
            <a:r>
              <a:rPr lang="en-US" dirty="0" err="1">
                <a:solidFill>
                  <a:srgbClr val="008380"/>
                </a:solidFill>
              </a:rPr>
              <a:t>x,s,z</a:t>
            </a:r>
            <a:r>
              <a:rPr lang="en-US" dirty="0">
                <a:solidFill>
                  <a:srgbClr val="008380"/>
                </a:solidFill>
              </a:rPr>
              <a:t>) P(s | z)</a:t>
            </a:r>
            <a:endParaRPr lang="en-US" b="1" dirty="0">
              <a:solidFill>
                <a:srgbClr val="008380"/>
              </a:solidFill>
            </a:endParaRPr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r>
              <a:rPr lang="en-US" dirty="0"/>
              <a:t>        </a:t>
            </a:r>
          </a:p>
          <a:p>
            <a:pPr marL="0" indent="0">
              <a:buFontTx/>
              <a:buNone/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  <p:sp>
        <p:nvSpPr>
          <p:cNvPr id="7" name="Inhaltsplatzhalter 2"/>
          <p:cNvSpPr txBox="1">
            <a:spLocks/>
          </p:cNvSpPr>
          <p:nvPr/>
        </p:nvSpPr>
        <p:spPr bwMode="auto">
          <a:xfrm>
            <a:off x="395536" y="3645024"/>
            <a:ext cx="8496944" cy="2664296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en-US" sz="2400" dirty="0"/>
              <a:t>Reduction of conditional intervention to z-specific effect: </a:t>
            </a:r>
          </a:p>
          <a:p>
            <a:pPr marL="0" indent="0">
              <a:buNone/>
              <a:defRPr/>
            </a:pPr>
            <a:r>
              <a:rPr lang="en-US" sz="2400" dirty="0">
                <a:solidFill>
                  <a:srgbClr val="008380"/>
                </a:solidFill>
              </a:rPr>
              <a:t>P(Y = y | do(X = g(Z))) </a:t>
            </a:r>
            <a:r>
              <a:rPr lang="en-US" dirty="0">
                <a:solidFill>
                  <a:srgbClr val="008380"/>
                </a:solidFill>
              </a:rPr>
              <a:t>=  </a:t>
            </a:r>
          </a:p>
          <a:p>
            <a:pPr marL="0" indent="0">
              <a:buNone/>
              <a:defRPr/>
            </a:pPr>
            <a:r>
              <a:rPr lang="en-US" dirty="0">
                <a:solidFill>
                  <a:srgbClr val="008380"/>
                </a:solidFill>
              </a:rPr>
              <a:t>      = ∑</a:t>
            </a:r>
            <a:r>
              <a:rPr lang="en-US" baseline="-25000" dirty="0">
                <a:solidFill>
                  <a:srgbClr val="008380"/>
                </a:solidFill>
              </a:rPr>
              <a:t>z </a:t>
            </a:r>
            <a:r>
              <a:rPr lang="en-US" dirty="0">
                <a:solidFill>
                  <a:srgbClr val="008380"/>
                </a:solidFill>
              </a:rPr>
              <a:t>P(Y= y | do(X = g(Z), Z=z) P(Z=z | do(X = g(Z)))        </a:t>
            </a:r>
          </a:p>
          <a:p>
            <a:pPr marL="0" indent="0">
              <a:buNone/>
              <a:defRPr/>
            </a:pPr>
            <a:r>
              <a:rPr lang="en-US" sz="2800" dirty="0">
                <a:solidFill>
                  <a:srgbClr val="008380"/>
                </a:solidFill>
              </a:rPr>
              <a:t>                                                                              </a:t>
            </a:r>
            <a:r>
              <a:rPr lang="en-US" sz="2400" dirty="0"/>
              <a:t>(conditioning on </a:t>
            </a:r>
            <a:r>
              <a:rPr lang="en-US" sz="2400" dirty="0">
                <a:solidFill>
                  <a:srgbClr val="008380"/>
                </a:solidFill>
              </a:rPr>
              <a:t>Z</a:t>
            </a:r>
            <a:r>
              <a:rPr lang="en-US" sz="2400" dirty="0"/>
              <a:t>)</a:t>
            </a:r>
            <a:endParaRPr lang="en-US" sz="2400" dirty="0">
              <a:solidFill>
                <a:srgbClr val="008380"/>
              </a:solidFill>
            </a:endParaRPr>
          </a:p>
          <a:p>
            <a:pPr marL="457200" lvl="1" indent="0">
              <a:buNone/>
              <a:defRPr/>
            </a:pPr>
            <a:r>
              <a:rPr lang="en-US" dirty="0">
                <a:solidFill>
                  <a:srgbClr val="008380"/>
                </a:solidFill>
              </a:rPr>
              <a:t>= ∑</a:t>
            </a:r>
            <a:r>
              <a:rPr lang="en-US" baseline="-25000" dirty="0">
                <a:solidFill>
                  <a:srgbClr val="008380"/>
                </a:solidFill>
              </a:rPr>
              <a:t>z </a:t>
            </a:r>
            <a:r>
              <a:rPr lang="en-US" dirty="0">
                <a:solidFill>
                  <a:srgbClr val="008380"/>
                </a:solidFill>
              </a:rPr>
              <a:t>P(Y= y | do(X = g(Z), Z=z) P(Z=z)                          </a:t>
            </a:r>
            <a:r>
              <a:rPr lang="en-US" dirty="0"/>
              <a:t>(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 before 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)</a:t>
            </a:r>
            <a:endParaRPr lang="en-US" dirty="0">
              <a:solidFill>
                <a:srgbClr val="008380"/>
              </a:solidFill>
            </a:endParaRPr>
          </a:p>
          <a:p>
            <a:pPr marL="457200" lvl="1" indent="0">
              <a:buNone/>
              <a:defRPr/>
            </a:pPr>
            <a:r>
              <a:rPr lang="en-US" dirty="0">
                <a:solidFill>
                  <a:srgbClr val="008380"/>
                </a:solidFill>
              </a:rPr>
              <a:t>= ∑</a:t>
            </a:r>
            <a:r>
              <a:rPr lang="en-US" baseline="-25000" dirty="0">
                <a:solidFill>
                  <a:srgbClr val="008380"/>
                </a:solidFill>
              </a:rPr>
              <a:t>z </a:t>
            </a:r>
            <a:r>
              <a:rPr lang="en-US" dirty="0">
                <a:solidFill>
                  <a:srgbClr val="008380"/>
                </a:solidFill>
              </a:rPr>
              <a:t>P(Y= y | do(X = x), z)</a:t>
            </a:r>
            <a:r>
              <a:rPr lang="en-US" baseline="-25000" dirty="0">
                <a:solidFill>
                  <a:srgbClr val="008380"/>
                </a:solidFill>
              </a:rPr>
              <a:t>|x=g(z)</a:t>
            </a:r>
            <a:r>
              <a:rPr lang="en-US" dirty="0">
                <a:solidFill>
                  <a:srgbClr val="008380"/>
                </a:solidFill>
              </a:rPr>
              <a:t> P(Z=z)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r>
              <a:rPr lang="en-US" dirty="0"/>
              <a:t>        </a:t>
            </a:r>
          </a:p>
          <a:p>
            <a:pPr marL="0" indent="0">
              <a:buFontTx/>
              <a:buNone/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259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Intervention Calculation in Practice?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 flipV="1">
            <a:off x="467544" y="5517232"/>
            <a:ext cx="8229600" cy="360040"/>
          </a:xfrm>
        </p:spPr>
        <p:txBody>
          <a:bodyPr/>
          <a:lstStyle/>
          <a:p>
            <a:pPr lvl="1">
              <a:defRPr/>
            </a:pPr>
            <a:endParaRPr lang="en-US" sz="2000" baseline="-25000" dirty="0"/>
          </a:p>
          <a:p>
            <a:pPr lvl="1">
              <a:defRPr/>
            </a:pPr>
            <a:endParaRPr lang="en-US" sz="2000" baseline="-25000" dirty="0"/>
          </a:p>
          <a:p>
            <a:pPr marL="457200" lvl="1" indent="0">
              <a:buNone/>
              <a:defRPr/>
            </a:pPr>
            <a:endParaRPr lang="en-US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46</a:t>
            </a:fld>
            <a:endParaRPr lang="de-DE" dirty="0"/>
          </a:p>
        </p:txBody>
      </p:sp>
      <p:pic>
        <p:nvPicPr>
          <p:cNvPr id="8" name="Bild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196752"/>
            <a:ext cx="5688632" cy="5068246"/>
          </a:xfrm>
          <a:prstGeom prst="rect">
            <a:avLst/>
          </a:prstGeom>
        </p:spPr>
      </p:pic>
      <p:sp>
        <p:nvSpPr>
          <p:cNvPr id="5" name="Rechteck 4"/>
          <p:cNvSpPr/>
          <p:nvPr/>
        </p:nvSpPr>
        <p:spPr>
          <a:xfrm>
            <a:off x="4211960" y="1628800"/>
            <a:ext cx="4572000" cy="92333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 (GCE) calculation by intervention useful as long as (domains of) conditioned variable set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and values small  (i.e., few summations)</a:t>
            </a:r>
          </a:p>
        </p:txBody>
      </p:sp>
    </p:spTree>
    <p:extLst>
      <p:ext uri="{BB962C8B-B14F-4D97-AF65-F5344CB8AC3E}">
        <p14:creationId xmlns:p14="http://schemas.microsoft.com/office/powerpoint/2010/main" val="1541350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Inverse Probability Weighting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680520"/>
          </a:xfrm>
        </p:spPr>
        <p:txBody>
          <a:bodyPr/>
          <a:lstStyle/>
          <a:p>
            <a:pPr>
              <a:defRPr/>
            </a:pPr>
            <a:r>
              <a:rPr lang="en-US" dirty="0"/>
              <a:t>Inverse probability weighting gives estimation of GCE on small sample size </a:t>
            </a:r>
            <a:r>
              <a:rPr lang="en-US" dirty="0">
                <a:solidFill>
                  <a:srgbClr val="008380"/>
                </a:solidFill>
              </a:rPr>
              <a:t>&lt;&lt; |z|</a:t>
            </a:r>
            <a:endParaRPr lang="en-US" dirty="0"/>
          </a:p>
          <a:p>
            <a:pPr>
              <a:defRPr/>
            </a:pPr>
            <a:r>
              <a:rPr lang="en-US" dirty="0"/>
              <a:t>Estimation with </a:t>
            </a:r>
            <a:r>
              <a:rPr lang="en-US" dirty="0">
                <a:solidFill>
                  <a:srgbClr val="0000FF"/>
                </a:solidFill>
              </a:rPr>
              <a:t>propensity score </a:t>
            </a:r>
            <a:r>
              <a:rPr lang="en-US" dirty="0">
                <a:solidFill>
                  <a:srgbClr val="008380"/>
                </a:solidFill>
              </a:rPr>
              <a:t>P(X=</a:t>
            </a:r>
            <a:r>
              <a:rPr lang="en-US" dirty="0" err="1">
                <a:solidFill>
                  <a:srgbClr val="008380"/>
                </a:solidFill>
              </a:rPr>
              <a:t>x|Z</a:t>
            </a:r>
            <a:r>
              <a:rPr lang="en-US" dirty="0">
                <a:solidFill>
                  <a:srgbClr val="008380"/>
                </a:solidFill>
              </a:rPr>
              <a:t>=z)</a:t>
            </a:r>
          </a:p>
          <a:p>
            <a:pPr lvl="1">
              <a:defRPr/>
            </a:pPr>
            <a:r>
              <a:rPr lang="en-US" dirty="0"/>
              <a:t>Propensity score can be estimated similarly </a:t>
            </a:r>
            <a:br>
              <a:rPr lang="en-US" dirty="0"/>
            </a:br>
            <a:r>
              <a:rPr lang="en-US" dirty="0"/>
              <a:t>as in linear regression</a:t>
            </a:r>
          </a:p>
          <a:p>
            <a:pPr lvl="1">
              <a:defRPr/>
            </a:pPr>
            <a:r>
              <a:rPr lang="en-US" dirty="0"/>
              <a:t>Weight </a:t>
            </a:r>
            <a:r>
              <a:rPr lang="en-US" dirty="0">
                <a:solidFill>
                  <a:srgbClr val="FF0000"/>
                </a:solidFill>
              </a:rPr>
              <a:t>small</a:t>
            </a:r>
            <a:r>
              <a:rPr lang="en-US" dirty="0"/>
              <a:t> sample set with propensity </a:t>
            </a:r>
          </a:p>
          <a:p>
            <a:pPr lvl="1">
              <a:defRPr/>
            </a:pPr>
            <a:r>
              <a:rPr lang="en-US" dirty="0"/>
              <a:t>Estimation of </a:t>
            </a:r>
            <a:r>
              <a:rPr lang="en-US" dirty="0">
                <a:solidFill>
                  <a:srgbClr val="008380"/>
                </a:solidFill>
              </a:rPr>
              <a:t>P(</a:t>
            </a:r>
            <a:r>
              <a:rPr lang="en-US" dirty="0" err="1">
                <a:solidFill>
                  <a:srgbClr val="008380"/>
                </a:solidFill>
              </a:rPr>
              <a:t>y|do</a:t>
            </a:r>
            <a:r>
              <a:rPr lang="en-US" dirty="0">
                <a:solidFill>
                  <a:srgbClr val="008380"/>
                </a:solidFill>
              </a:rPr>
              <a:t>(x))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by counting all events for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for each stratum </a:t>
            </a:r>
            <a:r>
              <a:rPr lang="en-US" dirty="0">
                <a:solidFill>
                  <a:srgbClr val="008380"/>
                </a:solidFill>
              </a:rPr>
              <a:t>X = x</a:t>
            </a:r>
            <a:br>
              <a:rPr lang="en-US" dirty="0"/>
            </a:br>
            <a:r>
              <a:rPr lang="en-US" dirty="0"/>
              <a:t>(No summation over all instances of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required)</a:t>
            </a:r>
          </a:p>
          <a:p>
            <a:pPr>
              <a:defRPr/>
            </a:pPr>
            <a:endParaRPr lang="en-US" dirty="0"/>
          </a:p>
          <a:p>
            <a:pPr marL="457200" lvl="1" indent="0">
              <a:buNone/>
              <a:defRPr/>
            </a:pPr>
            <a:endParaRPr lang="en-US" sz="2000" baseline="-25000" dirty="0"/>
          </a:p>
          <a:p>
            <a:pPr lvl="1">
              <a:defRPr/>
            </a:pPr>
            <a:endParaRPr lang="en-US" sz="2000" baseline="-25000" dirty="0"/>
          </a:p>
          <a:p>
            <a:pPr lvl="1">
              <a:defRPr/>
            </a:pPr>
            <a:endParaRPr lang="en-US" sz="2000" baseline="-25000" dirty="0"/>
          </a:p>
          <a:p>
            <a:pPr marL="457200" lvl="1" indent="0">
              <a:buNone/>
              <a:defRPr/>
            </a:pPr>
            <a:endParaRPr lang="en-US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47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1760210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Inverse Probability Weighting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040560"/>
          </a:xfrm>
        </p:spPr>
        <p:txBody>
          <a:bodyPr/>
          <a:lstStyle/>
          <a:p>
            <a:pPr>
              <a:defRPr/>
            </a:pPr>
            <a:r>
              <a:rPr lang="en-US" dirty="0"/>
              <a:t>Filtering-Case </a:t>
            </a:r>
            <a:r>
              <a:rPr lang="en-US" dirty="0">
                <a:solidFill>
                  <a:srgbClr val="008380"/>
                </a:solidFill>
              </a:rPr>
              <a:t>P(Y=</a:t>
            </a:r>
            <a:r>
              <a:rPr lang="en-US" dirty="0" err="1">
                <a:solidFill>
                  <a:srgbClr val="008380"/>
                </a:solidFill>
              </a:rPr>
              <a:t>y,Z</a:t>
            </a:r>
            <a:r>
              <a:rPr lang="en-US" dirty="0">
                <a:solidFill>
                  <a:srgbClr val="008380"/>
                </a:solidFill>
              </a:rPr>
              <a:t>=</a:t>
            </a:r>
            <a:r>
              <a:rPr lang="en-US" dirty="0" err="1">
                <a:solidFill>
                  <a:srgbClr val="008380"/>
                </a:solidFill>
              </a:rPr>
              <a:t>z|X</a:t>
            </a:r>
            <a:r>
              <a:rPr lang="en-US" dirty="0">
                <a:solidFill>
                  <a:srgbClr val="008380"/>
                </a:solidFill>
              </a:rPr>
              <a:t>=x):  </a:t>
            </a:r>
            <a:r>
              <a:rPr lang="en-US" dirty="0"/>
              <a:t>Evidence leads to re-normalization of full joint probability</a:t>
            </a:r>
          </a:p>
          <a:p>
            <a:pPr lvl="1">
              <a:defRPr/>
            </a:pPr>
            <a:r>
              <a:rPr lang="en-US" dirty="0">
                <a:solidFill>
                  <a:srgbClr val="008380"/>
                </a:solidFill>
              </a:rPr>
              <a:t>P(Y=</a:t>
            </a:r>
            <a:r>
              <a:rPr lang="en-US" dirty="0" err="1">
                <a:solidFill>
                  <a:srgbClr val="008380"/>
                </a:solidFill>
              </a:rPr>
              <a:t>y,Z</a:t>
            </a:r>
            <a:r>
              <a:rPr lang="en-US" dirty="0">
                <a:solidFill>
                  <a:srgbClr val="008380"/>
                </a:solidFill>
              </a:rPr>
              <a:t>=</a:t>
            </a:r>
            <a:r>
              <a:rPr lang="en-US" dirty="0" err="1">
                <a:solidFill>
                  <a:srgbClr val="008380"/>
                </a:solidFill>
              </a:rPr>
              <a:t>z|X</a:t>
            </a:r>
            <a:r>
              <a:rPr lang="en-US" dirty="0">
                <a:solidFill>
                  <a:srgbClr val="008380"/>
                </a:solidFill>
              </a:rPr>
              <a:t>=x) = </a:t>
            </a:r>
            <a:r>
              <a:rPr lang="en-US" baseline="-25000" dirty="0">
                <a:solidFill>
                  <a:srgbClr val="008380"/>
                </a:solidFill>
              </a:rPr>
              <a:t> </a:t>
            </a:r>
            <a:r>
              <a:rPr lang="en-US" dirty="0">
                <a:solidFill>
                  <a:srgbClr val="008380"/>
                </a:solidFill>
              </a:rPr>
              <a:t>P(Y=y, Z=z, X=x)/P(X=x)</a:t>
            </a:r>
          </a:p>
          <a:p>
            <a:pPr lvl="1">
              <a:defRPr/>
            </a:pPr>
            <a:r>
              <a:rPr lang="en-US" dirty="0"/>
              <a:t>Have to weight </a:t>
            </a:r>
            <a:r>
              <a:rPr lang="en-US" dirty="0">
                <a:solidFill>
                  <a:srgbClr val="008380"/>
                </a:solidFill>
              </a:rPr>
              <a:t>(Y,Z,X) </a:t>
            </a:r>
            <a:r>
              <a:rPr lang="en-US" dirty="0"/>
              <a:t>samples by </a:t>
            </a:r>
            <a:r>
              <a:rPr lang="en-US" dirty="0">
                <a:solidFill>
                  <a:srgbClr val="008380"/>
                </a:solidFill>
              </a:rPr>
              <a:t>1/P(X=x)</a:t>
            </a:r>
          </a:p>
          <a:p>
            <a:pPr>
              <a:defRPr/>
            </a:pPr>
            <a:r>
              <a:rPr lang="en-US" dirty="0"/>
              <a:t>Intervention-Case </a:t>
            </a:r>
            <a:r>
              <a:rPr lang="en-US" dirty="0">
                <a:solidFill>
                  <a:srgbClr val="008380"/>
                </a:solidFill>
              </a:rPr>
              <a:t>P(</a:t>
            </a:r>
            <a:r>
              <a:rPr lang="en-US" dirty="0" err="1">
                <a:solidFill>
                  <a:srgbClr val="008380"/>
                </a:solidFill>
              </a:rPr>
              <a:t>y|do</a:t>
            </a:r>
            <a:r>
              <a:rPr lang="en-US" dirty="0">
                <a:solidFill>
                  <a:srgbClr val="008380"/>
                </a:solidFill>
              </a:rPr>
              <a:t>(x)): </a:t>
            </a:r>
            <a:r>
              <a:rPr lang="en-US" dirty="0"/>
              <a:t>Weighting by propensity</a:t>
            </a:r>
          </a:p>
          <a:p>
            <a:pPr lvl="1">
              <a:defRPr/>
            </a:pPr>
            <a:r>
              <a:rPr lang="en-US" dirty="0">
                <a:solidFill>
                  <a:srgbClr val="008380"/>
                </a:solidFill>
              </a:rPr>
              <a:t>P(y |do(x)) </a:t>
            </a:r>
            <a:br>
              <a:rPr lang="en-US" dirty="0">
                <a:solidFill>
                  <a:srgbClr val="008380"/>
                </a:solidFill>
              </a:rPr>
            </a:br>
            <a:r>
              <a:rPr lang="en-US" dirty="0">
                <a:solidFill>
                  <a:srgbClr val="008380"/>
                </a:solidFill>
              </a:rPr>
              <a:t>= ∑</a:t>
            </a:r>
            <a:r>
              <a:rPr lang="en-US" baseline="-25000" dirty="0">
                <a:solidFill>
                  <a:srgbClr val="008380"/>
                </a:solidFill>
              </a:rPr>
              <a:t>z </a:t>
            </a:r>
            <a:r>
              <a:rPr lang="en-US" dirty="0">
                <a:solidFill>
                  <a:srgbClr val="008380"/>
                </a:solidFill>
              </a:rPr>
              <a:t>P(Y= y | X=x, Z=z) P(Z=z) </a:t>
            </a:r>
            <a:br>
              <a:rPr lang="en-US" dirty="0">
                <a:solidFill>
                  <a:srgbClr val="008380"/>
                </a:solidFill>
              </a:rPr>
            </a:br>
            <a:r>
              <a:rPr lang="en-US" dirty="0">
                <a:solidFill>
                  <a:srgbClr val="008380"/>
                </a:solidFill>
              </a:rPr>
              <a:t>= ∑</a:t>
            </a:r>
            <a:r>
              <a:rPr lang="en-US" baseline="-25000" dirty="0">
                <a:solidFill>
                  <a:srgbClr val="008380"/>
                </a:solidFill>
              </a:rPr>
              <a:t>z </a:t>
            </a:r>
            <a:r>
              <a:rPr lang="en-US" dirty="0">
                <a:solidFill>
                  <a:srgbClr val="008380"/>
                </a:solidFill>
              </a:rPr>
              <a:t>P(Y= y | X=x, Z=z) P(Z=z) P(X=</a:t>
            </a:r>
            <a:r>
              <a:rPr lang="en-US" dirty="0" err="1">
                <a:solidFill>
                  <a:srgbClr val="008380"/>
                </a:solidFill>
              </a:rPr>
              <a:t>x|Z</a:t>
            </a:r>
            <a:r>
              <a:rPr lang="en-US" dirty="0">
                <a:solidFill>
                  <a:srgbClr val="008380"/>
                </a:solidFill>
              </a:rPr>
              <a:t>=z) / P(X=</a:t>
            </a:r>
            <a:r>
              <a:rPr lang="en-US" dirty="0" err="1">
                <a:solidFill>
                  <a:srgbClr val="008380"/>
                </a:solidFill>
              </a:rPr>
              <a:t>x|Z</a:t>
            </a:r>
            <a:r>
              <a:rPr lang="en-US" dirty="0">
                <a:solidFill>
                  <a:srgbClr val="008380"/>
                </a:solidFill>
              </a:rPr>
              <a:t>=z)</a:t>
            </a:r>
            <a:br>
              <a:rPr lang="en-US" dirty="0">
                <a:solidFill>
                  <a:srgbClr val="008380"/>
                </a:solidFill>
              </a:rPr>
            </a:br>
            <a:r>
              <a:rPr lang="en-US" dirty="0">
                <a:solidFill>
                  <a:srgbClr val="008380"/>
                </a:solidFill>
              </a:rPr>
              <a:t>= ∑</a:t>
            </a:r>
            <a:r>
              <a:rPr lang="en-US" baseline="-25000" dirty="0">
                <a:solidFill>
                  <a:srgbClr val="008380"/>
                </a:solidFill>
              </a:rPr>
              <a:t>z </a:t>
            </a:r>
            <a:r>
              <a:rPr lang="en-US" dirty="0">
                <a:solidFill>
                  <a:srgbClr val="008380"/>
                </a:solidFill>
              </a:rPr>
              <a:t>P(X=</a:t>
            </a:r>
            <a:r>
              <a:rPr lang="en-US" dirty="0" err="1">
                <a:solidFill>
                  <a:srgbClr val="008380"/>
                </a:solidFill>
              </a:rPr>
              <a:t>x,Y</a:t>
            </a:r>
            <a:r>
              <a:rPr lang="en-US" dirty="0">
                <a:solidFill>
                  <a:srgbClr val="008380"/>
                </a:solidFill>
              </a:rPr>
              <a:t>=y, Z=z) / P(X=</a:t>
            </a:r>
            <a:r>
              <a:rPr lang="en-US" dirty="0" err="1">
                <a:solidFill>
                  <a:srgbClr val="008380"/>
                </a:solidFill>
              </a:rPr>
              <a:t>x|Z</a:t>
            </a:r>
            <a:r>
              <a:rPr lang="en-US" dirty="0">
                <a:solidFill>
                  <a:srgbClr val="008380"/>
                </a:solidFill>
              </a:rPr>
              <a:t>=z)</a:t>
            </a:r>
          </a:p>
          <a:p>
            <a:pPr marL="457200" lvl="1" indent="0">
              <a:buNone/>
              <a:defRPr/>
            </a:pPr>
            <a:endParaRPr lang="en-US" sz="2000" baseline="-25000" dirty="0"/>
          </a:p>
          <a:p>
            <a:pPr lvl="1">
              <a:defRPr/>
            </a:pPr>
            <a:endParaRPr lang="en-US" sz="2000" baseline="-25000" dirty="0"/>
          </a:p>
          <a:p>
            <a:pPr lvl="1">
              <a:defRPr/>
            </a:pPr>
            <a:endParaRPr lang="en-US" sz="2000" baseline="-25000" dirty="0"/>
          </a:p>
          <a:p>
            <a:pPr marL="457200" lvl="1" indent="0">
              <a:buNone/>
              <a:defRPr/>
            </a:pPr>
            <a:endParaRPr lang="en-US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  <p:sp>
        <p:nvSpPr>
          <p:cNvPr id="6" name="Textfeld 5"/>
          <p:cNvSpPr txBox="1"/>
          <p:nvPr/>
        </p:nvSpPr>
        <p:spPr>
          <a:xfrm>
            <a:off x="539552" y="5589240"/>
            <a:ext cx="5597431" cy="40011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Weighting joint distribution by inverse propensity</a:t>
            </a:r>
          </a:p>
        </p:txBody>
      </p:sp>
      <p:cxnSp>
        <p:nvCxnSpPr>
          <p:cNvPr id="10" name="Gerade Verbindung mit Pfeil 9"/>
          <p:cNvCxnSpPr/>
          <p:nvPr/>
        </p:nvCxnSpPr>
        <p:spPr>
          <a:xfrm flipH="1" flipV="1">
            <a:off x="2483768" y="5013176"/>
            <a:ext cx="113184" cy="68458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/>
          <p:nvPr/>
        </p:nvCxnSpPr>
        <p:spPr>
          <a:xfrm flipH="1" flipV="1">
            <a:off x="4860032" y="5013176"/>
            <a:ext cx="205680" cy="6208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2129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Inverse Probability Weighting (Example)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5978654"/>
              </p:ext>
            </p:extLst>
          </p:nvPr>
        </p:nvGraphicFramePr>
        <p:xfrm>
          <a:off x="827584" y="1268413"/>
          <a:ext cx="7560840" cy="17373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Recovery</a:t>
                      </a:r>
                      <a:r>
                        <a:rPr lang="en-US" baseline="0" noProof="0"/>
                        <a:t> rate </a:t>
                      </a:r>
                    </a:p>
                    <a:p>
                      <a:r>
                        <a:rPr lang="en-US" baseline="0" noProof="0">
                          <a:solidFill>
                            <a:srgbClr val="FF0000"/>
                          </a:solidFill>
                        </a:rPr>
                        <a:t>with </a:t>
                      </a:r>
                      <a:r>
                        <a:rPr lang="en-US" baseline="0" noProof="0"/>
                        <a:t>d</a:t>
                      </a:r>
                      <a:r>
                        <a:rPr lang="en-US" noProof="0"/>
                        <a:t>rug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 Recovery</a:t>
                      </a:r>
                      <a:r>
                        <a:rPr lang="en-US" baseline="0" noProof="0"/>
                        <a:t> rate</a:t>
                      </a:r>
                    </a:p>
                    <a:p>
                      <a:r>
                        <a:rPr lang="en-US" baseline="0" noProof="0"/>
                        <a:t> </a:t>
                      </a:r>
                      <a:r>
                        <a:rPr lang="en-US" baseline="0" noProof="0">
                          <a:solidFill>
                            <a:srgbClr val="FF0000"/>
                          </a:solidFill>
                        </a:rPr>
                        <a:t>without</a:t>
                      </a:r>
                      <a:r>
                        <a:rPr lang="en-US" noProof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noProof="0"/>
                        <a:t>drug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noProof="0"/>
                        <a:t>Men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81/87 (93%)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234/270</a:t>
                      </a:r>
                      <a:r>
                        <a:rPr lang="en-US" baseline="0" noProof="0"/>
                        <a:t> (87%)</a:t>
                      </a:r>
                      <a:endParaRPr lang="en-US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noProof="0"/>
                        <a:t>Women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192/263 (73%)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55/80</a:t>
                      </a:r>
                      <a:r>
                        <a:rPr lang="en-US" baseline="0" noProof="0"/>
                        <a:t> (69%)</a:t>
                      </a:r>
                      <a:endParaRPr lang="en-US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noProof="0"/>
                        <a:t>Combined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273/350 (78%)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289/350 (83%)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9" name="Gerade Verbindung mit Pfeil 8"/>
          <p:cNvCxnSpPr/>
          <p:nvPr/>
        </p:nvCxnSpPr>
        <p:spPr>
          <a:xfrm flipH="1">
            <a:off x="5020420" y="4032952"/>
            <a:ext cx="1317235" cy="118253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/>
          <p:nvPr/>
        </p:nvCxnSpPr>
        <p:spPr>
          <a:xfrm>
            <a:off x="6439489" y="4032952"/>
            <a:ext cx="1317235" cy="11105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4876404" y="514348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7684716" y="514346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6316564" y="391004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feld 15"/>
          <p:cNvSpPr txBox="1"/>
          <p:nvPr/>
        </p:nvSpPr>
        <p:spPr>
          <a:xfrm>
            <a:off x="5884516" y="3477992"/>
            <a:ext cx="1263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 = Gender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4372348" y="5278192"/>
            <a:ext cx="1596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X= Drug usage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7396684" y="5350200"/>
            <a:ext cx="1423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Y= Recovery</a:t>
            </a:r>
          </a:p>
        </p:txBody>
      </p:sp>
      <p:cxnSp>
        <p:nvCxnSpPr>
          <p:cNvPr id="19" name="Gerade Verbindung mit Pfeil 18"/>
          <p:cNvCxnSpPr/>
          <p:nvPr/>
        </p:nvCxnSpPr>
        <p:spPr>
          <a:xfrm flipV="1">
            <a:off x="4999329" y="5266380"/>
            <a:ext cx="2706478" cy="1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feld 4"/>
          <p:cNvSpPr txBox="1"/>
          <p:nvPr/>
        </p:nvSpPr>
        <p:spPr>
          <a:xfrm>
            <a:off x="467727" y="3395075"/>
            <a:ext cx="4120645" cy="1477328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en-US" dirty="0"/>
              <a:t>Rewrite table to get </a:t>
            </a:r>
            <a:br>
              <a:rPr lang="en-US" dirty="0"/>
            </a:br>
            <a:r>
              <a:rPr lang="en-US" dirty="0"/>
              <a:t>% of population for each</a:t>
            </a:r>
            <a:br>
              <a:rPr lang="en-US" dirty="0"/>
            </a:br>
            <a:r>
              <a:rPr lang="en-US" dirty="0">
                <a:solidFill>
                  <a:srgbClr val="008380"/>
                </a:solidFill>
              </a:rPr>
              <a:t>(X,Y,Z)</a:t>
            </a:r>
            <a:r>
              <a:rPr lang="en-US" dirty="0"/>
              <a:t> instance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/>
              <a:t>Example:</a:t>
            </a:r>
            <a:r>
              <a:rPr lang="en-US" dirty="0">
                <a:solidFill>
                  <a:srgbClr val="008380"/>
                </a:solidFill>
              </a:rPr>
              <a:t> </a:t>
            </a:r>
            <a:br>
              <a:rPr lang="en-US" dirty="0">
                <a:solidFill>
                  <a:srgbClr val="008380"/>
                </a:solidFill>
              </a:rPr>
            </a:br>
            <a:r>
              <a:rPr lang="en-US" dirty="0">
                <a:solidFill>
                  <a:srgbClr val="008380"/>
                </a:solidFill>
              </a:rPr>
              <a:t>%(yes, yes, male) = 81/700 = 0.116</a:t>
            </a:r>
          </a:p>
        </p:txBody>
      </p:sp>
    </p:spTree>
    <p:extLst>
      <p:ext uri="{BB962C8B-B14F-4D97-AF65-F5344CB8AC3E}">
        <p14:creationId xmlns:p14="http://schemas.microsoft.com/office/powerpoint/2010/main" val="1589002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Randomized Controlled Experiment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457200">
              <a:spcBef>
                <a:spcPct val="30000"/>
              </a:spcBef>
              <a:defRPr/>
            </a:pPr>
            <a:r>
              <a:rPr lang="en-US" dirty="0">
                <a:solidFill>
                  <a:srgbClr val="0000FF"/>
                </a:solidFill>
              </a:rPr>
              <a:t>Randomized controlled experiment </a:t>
            </a:r>
            <a:r>
              <a:rPr lang="en-US" dirty="0"/>
              <a:t>gold standard</a:t>
            </a:r>
          </a:p>
          <a:p>
            <a:pPr lvl="1" defTabSz="457200">
              <a:spcBef>
                <a:spcPct val="30000"/>
              </a:spcBef>
              <a:defRPr/>
            </a:pPr>
            <a:r>
              <a:rPr lang="en-US" dirty="0"/>
              <a:t>Aim: Answer question whether a change in RV </a:t>
            </a:r>
            <a:r>
              <a:rPr lang="en-US" dirty="0">
                <a:solidFill>
                  <a:srgbClr val="008380"/>
                </a:solidFill>
              </a:rPr>
              <a:t>X </a:t>
            </a:r>
            <a:br>
              <a:rPr lang="en-US" dirty="0">
                <a:solidFill>
                  <a:srgbClr val="008380"/>
                </a:solidFill>
              </a:rPr>
            </a:br>
            <a:r>
              <a:rPr lang="en-US" dirty="0"/>
              <a:t>has indeed an effect on some target RV </a:t>
            </a:r>
            <a:r>
              <a:rPr lang="en-US" dirty="0">
                <a:solidFill>
                  <a:srgbClr val="008380"/>
                </a:solidFill>
              </a:rPr>
              <a:t>Y</a:t>
            </a:r>
          </a:p>
          <a:p>
            <a:pPr lvl="1" defTabSz="457200">
              <a:spcBef>
                <a:spcPct val="30000"/>
              </a:spcBef>
              <a:defRPr/>
            </a:pPr>
            <a:r>
              <a:rPr lang="en-US" dirty="0"/>
              <a:t>If outcome of experiment is yes, </a:t>
            </a:r>
            <a:br>
              <a:rPr lang="en-US" dirty="0"/>
            </a:b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is a RV to intervene upon</a:t>
            </a:r>
          </a:p>
          <a:p>
            <a:pPr lvl="1" defTabSz="457200">
              <a:spcBef>
                <a:spcPct val="30000"/>
              </a:spcBef>
              <a:defRPr/>
            </a:pPr>
            <a:r>
              <a:rPr lang="en-US" dirty="0"/>
              <a:t>Test condition: all variables different from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are static (fixed) or vary fully randomly.</a:t>
            </a:r>
          </a:p>
          <a:p>
            <a:pPr defTabSz="457200">
              <a:spcBef>
                <a:spcPct val="30000"/>
              </a:spcBef>
              <a:defRPr/>
            </a:pPr>
            <a:r>
              <a:rPr lang="en-US" dirty="0">
                <a:solidFill>
                  <a:srgbClr val="FF0000"/>
                </a:solidFill>
              </a:rPr>
              <a:t>Problem</a:t>
            </a:r>
            <a:r>
              <a:rPr lang="en-US" dirty="0"/>
              <a:t>: Cannot always set up such an experiment</a:t>
            </a:r>
          </a:p>
          <a:p>
            <a:pPr lvl="1" defTabSz="457200">
              <a:spcBef>
                <a:spcPct val="30000"/>
              </a:spcBef>
              <a:defRPr/>
            </a:pPr>
            <a:r>
              <a:rPr lang="en-US" dirty="0">
                <a:solidFill>
                  <a:srgbClr val="FF8000"/>
                </a:solidFill>
              </a:rPr>
              <a:t>Example:</a:t>
            </a:r>
            <a:r>
              <a:rPr lang="en-US" dirty="0"/>
              <a:t> cannot control weather in order to test variables influencing wildfire</a:t>
            </a:r>
          </a:p>
          <a:p>
            <a:pPr defTabSz="457200">
              <a:spcBef>
                <a:spcPct val="30000"/>
              </a:spcBef>
              <a:defRPr/>
            </a:pPr>
            <a:r>
              <a:rPr lang="en-US" dirty="0">
                <a:solidFill>
                  <a:srgbClr val="FF0000"/>
                </a:solidFill>
              </a:rPr>
              <a:t>Instead</a:t>
            </a:r>
            <a:r>
              <a:rPr lang="en-US" dirty="0"/>
              <a:t>: use observational data &amp; causal model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5575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percentages</a:t>
            </a:r>
            <a:endParaRPr lang="de-DE" dirty="0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2417316"/>
              </p:ext>
            </p:extLst>
          </p:nvPr>
        </p:nvGraphicFramePr>
        <p:xfrm>
          <a:off x="827584" y="3212976"/>
          <a:ext cx="7458872" cy="307760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864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4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47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47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5455">
                <a:tc>
                  <a:txBody>
                    <a:bodyPr/>
                    <a:lstStyle/>
                    <a:p>
                      <a:r>
                        <a:rPr lang="en-US" sz="1700" noProof="0"/>
                        <a:t>X</a:t>
                      </a:r>
                    </a:p>
                  </a:txBody>
                  <a:tcPr marL="82876" marR="82876" marT="41438" marB="41438"/>
                </a:tc>
                <a:tc>
                  <a:txBody>
                    <a:bodyPr/>
                    <a:lstStyle/>
                    <a:p>
                      <a:r>
                        <a:rPr lang="en-US" sz="1700" noProof="0"/>
                        <a:t>Y</a:t>
                      </a:r>
                    </a:p>
                  </a:txBody>
                  <a:tcPr marL="82876" marR="82876" marT="41438" marB="41438"/>
                </a:tc>
                <a:tc>
                  <a:txBody>
                    <a:bodyPr/>
                    <a:lstStyle/>
                    <a:p>
                      <a:r>
                        <a:rPr lang="en-US" sz="1700" noProof="0"/>
                        <a:t>Z</a:t>
                      </a:r>
                    </a:p>
                  </a:txBody>
                  <a:tcPr marL="82876" marR="82876" marT="41438" marB="41438"/>
                </a:tc>
                <a:tc>
                  <a:txBody>
                    <a:bodyPr/>
                    <a:lstStyle/>
                    <a:p>
                      <a:r>
                        <a:rPr lang="en-US" sz="1700" noProof="0"/>
                        <a:t>% of population</a:t>
                      </a:r>
                    </a:p>
                  </a:txBody>
                  <a:tcPr marL="82876" marR="82876" marT="41438" marB="4143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110">
                <a:tc>
                  <a:txBody>
                    <a:bodyPr/>
                    <a:lstStyle/>
                    <a:p>
                      <a:r>
                        <a:rPr lang="en-US" sz="1700" noProof="0"/>
                        <a:t>yes</a:t>
                      </a:r>
                    </a:p>
                  </a:txBody>
                  <a:tcPr marL="82876" marR="82876" marT="41438" marB="41438"/>
                </a:tc>
                <a:tc>
                  <a:txBody>
                    <a:bodyPr/>
                    <a:lstStyle/>
                    <a:p>
                      <a:r>
                        <a:rPr lang="en-US" sz="1700" noProof="0"/>
                        <a:t>yes</a:t>
                      </a:r>
                    </a:p>
                  </a:txBody>
                  <a:tcPr marL="82876" marR="82876" marT="41438" marB="41438"/>
                </a:tc>
                <a:tc>
                  <a:txBody>
                    <a:bodyPr/>
                    <a:lstStyle/>
                    <a:p>
                      <a:r>
                        <a:rPr lang="en-US" sz="1700" noProof="0"/>
                        <a:t>male</a:t>
                      </a:r>
                    </a:p>
                  </a:txBody>
                  <a:tcPr marL="82876" marR="82876" marT="41438" marB="41438"/>
                </a:tc>
                <a:tc>
                  <a:txBody>
                    <a:bodyPr/>
                    <a:lstStyle/>
                    <a:p>
                      <a:r>
                        <a:rPr lang="en-US" sz="1700" noProof="0"/>
                        <a:t>0.116</a:t>
                      </a:r>
                    </a:p>
                  </a:txBody>
                  <a:tcPr marL="82876" marR="82876" marT="41438" marB="4143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110">
                <a:tc>
                  <a:txBody>
                    <a:bodyPr/>
                    <a:lstStyle/>
                    <a:p>
                      <a:r>
                        <a:rPr lang="en-US" sz="1700" noProof="0"/>
                        <a:t>yes</a:t>
                      </a:r>
                    </a:p>
                  </a:txBody>
                  <a:tcPr marL="82876" marR="82876" marT="41438" marB="41438"/>
                </a:tc>
                <a:tc>
                  <a:txBody>
                    <a:bodyPr/>
                    <a:lstStyle/>
                    <a:p>
                      <a:r>
                        <a:rPr lang="en-US" sz="1700" noProof="0"/>
                        <a:t>yes</a:t>
                      </a:r>
                    </a:p>
                  </a:txBody>
                  <a:tcPr marL="82876" marR="82876" marT="41438" marB="41438"/>
                </a:tc>
                <a:tc>
                  <a:txBody>
                    <a:bodyPr/>
                    <a:lstStyle/>
                    <a:p>
                      <a:r>
                        <a:rPr lang="en-US" sz="1700" noProof="0"/>
                        <a:t>female</a:t>
                      </a:r>
                    </a:p>
                  </a:txBody>
                  <a:tcPr marL="82876" marR="82876" marT="41438" marB="41438"/>
                </a:tc>
                <a:tc>
                  <a:txBody>
                    <a:bodyPr/>
                    <a:lstStyle/>
                    <a:p>
                      <a:r>
                        <a:rPr lang="en-US" sz="1700" noProof="0"/>
                        <a:t>0.274</a:t>
                      </a:r>
                    </a:p>
                  </a:txBody>
                  <a:tcPr marL="82876" marR="82876" marT="41438" marB="4143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110">
                <a:tc>
                  <a:txBody>
                    <a:bodyPr/>
                    <a:lstStyle/>
                    <a:p>
                      <a:r>
                        <a:rPr lang="en-US" sz="1700" noProof="0"/>
                        <a:t>yes</a:t>
                      </a:r>
                    </a:p>
                  </a:txBody>
                  <a:tcPr marL="82876" marR="82876" marT="41438" marB="41438"/>
                </a:tc>
                <a:tc>
                  <a:txBody>
                    <a:bodyPr/>
                    <a:lstStyle/>
                    <a:p>
                      <a:r>
                        <a:rPr lang="en-US" sz="1700" noProof="0"/>
                        <a:t>no</a:t>
                      </a:r>
                    </a:p>
                  </a:txBody>
                  <a:tcPr marL="82876" marR="82876" marT="41438" marB="41438"/>
                </a:tc>
                <a:tc>
                  <a:txBody>
                    <a:bodyPr/>
                    <a:lstStyle/>
                    <a:p>
                      <a:r>
                        <a:rPr lang="en-US" sz="1700" noProof="0"/>
                        <a:t>male</a:t>
                      </a:r>
                    </a:p>
                  </a:txBody>
                  <a:tcPr marL="82876" marR="82876" marT="41438" marB="41438"/>
                </a:tc>
                <a:tc>
                  <a:txBody>
                    <a:bodyPr/>
                    <a:lstStyle/>
                    <a:p>
                      <a:r>
                        <a:rPr lang="en-US" sz="1700" noProof="0" dirty="0"/>
                        <a:t>0.01</a:t>
                      </a:r>
                    </a:p>
                  </a:txBody>
                  <a:tcPr marL="82876" marR="82876" marT="41438" marB="4143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110">
                <a:tc>
                  <a:txBody>
                    <a:bodyPr/>
                    <a:lstStyle/>
                    <a:p>
                      <a:r>
                        <a:rPr lang="en-US" sz="1700" noProof="0"/>
                        <a:t>yes</a:t>
                      </a:r>
                    </a:p>
                  </a:txBody>
                  <a:tcPr marL="82876" marR="82876" marT="41438" marB="41438"/>
                </a:tc>
                <a:tc>
                  <a:txBody>
                    <a:bodyPr/>
                    <a:lstStyle/>
                    <a:p>
                      <a:r>
                        <a:rPr lang="en-US" sz="1700" noProof="0"/>
                        <a:t>no</a:t>
                      </a:r>
                    </a:p>
                  </a:txBody>
                  <a:tcPr marL="82876" marR="82876" marT="41438" marB="41438"/>
                </a:tc>
                <a:tc>
                  <a:txBody>
                    <a:bodyPr/>
                    <a:lstStyle/>
                    <a:p>
                      <a:r>
                        <a:rPr lang="en-US" sz="1700" noProof="0"/>
                        <a:t>female</a:t>
                      </a:r>
                    </a:p>
                  </a:txBody>
                  <a:tcPr marL="82876" marR="82876" marT="41438" marB="41438"/>
                </a:tc>
                <a:tc>
                  <a:txBody>
                    <a:bodyPr/>
                    <a:lstStyle/>
                    <a:p>
                      <a:r>
                        <a:rPr lang="en-US" sz="1700" noProof="0"/>
                        <a:t>0.101</a:t>
                      </a:r>
                    </a:p>
                  </a:txBody>
                  <a:tcPr marL="82876" marR="82876" marT="41438" marB="4143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110">
                <a:tc>
                  <a:txBody>
                    <a:bodyPr/>
                    <a:lstStyle/>
                    <a:p>
                      <a:r>
                        <a:rPr lang="en-US" sz="1700" noProof="0"/>
                        <a:t>no</a:t>
                      </a:r>
                    </a:p>
                  </a:txBody>
                  <a:tcPr marL="82876" marR="82876" marT="41438" marB="41438"/>
                </a:tc>
                <a:tc>
                  <a:txBody>
                    <a:bodyPr/>
                    <a:lstStyle/>
                    <a:p>
                      <a:r>
                        <a:rPr lang="en-US" sz="1700" noProof="0"/>
                        <a:t>yes</a:t>
                      </a:r>
                    </a:p>
                  </a:txBody>
                  <a:tcPr marL="82876" marR="82876" marT="41438" marB="41438"/>
                </a:tc>
                <a:tc>
                  <a:txBody>
                    <a:bodyPr/>
                    <a:lstStyle/>
                    <a:p>
                      <a:r>
                        <a:rPr lang="en-US" sz="1700" noProof="0"/>
                        <a:t>male</a:t>
                      </a:r>
                    </a:p>
                  </a:txBody>
                  <a:tcPr marL="82876" marR="82876" marT="41438" marB="41438"/>
                </a:tc>
                <a:tc>
                  <a:txBody>
                    <a:bodyPr/>
                    <a:lstStyle/>
                    <a:p>
                      <a:r>
                        <a:rPr lang="en-US" sz="1700" noProof="0"/>
                        <a:t>0.334</a:t>
                      </a:r>
                    </a:p>
                  </a:txBody>
                  <a:tcPr marL="82876" marR="82876" marT="41438" marB="4143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110">
                <a:tc>
                  <a:txBody>
                    <a:bodyPr/>
                    <a:lstStyle/>
                    <a:p>
                      <a:r>
                        <a:rPr lang="en-US" sz="1700" noProof="0"/>
                        <a:t>no</a:t>
                      </a:r>
                    </a:p>
                  </a:txBody>
                  <a:tcPr marL="82876" marR="82876" marT="41438" marB="41438"/>
                </a:tc>
                <a:tc>
                  <a:txBody>
                    <a:bodyPr/>
                    <a:lstStyle/>
                    <a:p>
                      <a:r>
                        <a:rPr lang="en-US" sz="1700" noProof="0"/>
                        <a:t>yes</a:t>
                      </a:r>
                    </a:p>
                  </a:txBody>
                  <a:tcPr marL="82876" marR="82876" marT="41438" marB="41438"/>
                </a:tc>
                <a:tc>
                  <a:txBody>
                    <a:bodyPr/>
                    <a:lstStyle/>
                    <a:p>
                      <a:r>
                        <a:rPr lang="en-US" sz="1700" noProof="0"/>
                        <a:t>female</a:t>
                      </a:r>
                    </a:p>
                  </a:txBody>
                  <a:tcPr marL="82876" marR="82876" marT="41438" marB="41438"/>
                </a:tc>
                <a:tc>
                  <a:txBody>
                    <a:bodyPr/>
                    <a:lstStyle/>
                    <a:p>
                      <a:r>
                        <a:rPr lang="en-US" sz="1700" noProof="0"/>
                        <a:t>0.079</a:t>
                      </a:r>
                    </a:p>
                  </a:txBody>
                  <a:tcPr marL="82876" marR="82876" marT="41438" marB="4143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110">
                <a:tc>
                  <a:txBody>
                    <a:bodyPr/>
                    <a:lstStyle/>
                    <a:p>
                      <a:r>
                        <a:rPr lang="en-US" sz="1700" noProof="0"/>
                        <a:t>no</a:t>
                      </a:r>
                    </a:p>
                  </a:txBody>
                  <a:tcPr marL="82876" marR="82876" marT="41438" marB="41438"/>
                </a:tc>
                <a:tc>
                  <a:txBody>
                    <a:bodyPr/>
                    <a:lstStyle/>
                    <a:p>
                      <a:r>
                        <a:rPr lang="en-US" sz="1700" noProof="0"/>
                        <a:t>no</a:t>
                      </a:r>
                    </a:p>
                  </a:txBody>
                  <a:tcPr marL="82876" marR="82876" marT="41438" marB="41438"/>
                </a:tc>
                <a:tc>
                  <a:txBody>
                    <a:bodyPr/>
                    <a:lstStyle/>
                    <a:p>
                      <a:r>
                        <a:rPr lang="en-US" sz="1700" noProof="0"/>
                        <a:t>male</a:t>
                      </a:r>
                    </a:p>
                  </a:txBody>
                  <a:tcPr marL="82876" marR="82876" marT="41438" marB="41438"/>
                </a:tc>
                <a:tc>
                  <a:txBody>
                    <a:bodyPr/>
                    <a:lstStyle/>
                    <a:p>
                      <a:r>
                        <a:rPr lang="en-US" sz="1700" noProof="0"/>
                        <a:t>0.051</a:t>
                      </a:r>
                    </a:p>
                  </a:txBody>
                  <a:tcPr marL="82876" marR="82876" marT="41438" marB="4143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110">
                <a:tc>
                  <a:txBody>
                    <a:bodyPr/>
                    <a:lstStyle/>
                    <a:p>
                      <a:r>
                        <a:rPr lang="en-US" sz="1700" noProof="0"/>
                        <a:t>no</a:t>
                      </a:r>
                    </a:p>
                  </a:txBody>
                  <a:tcPr marL="82876" marR="82876" marT="41438" marB="41438"/>
                </a:tc>
                <a:tc>
                  <a:txBody>
                    <a:bodyPr/>
                    <a:lstStyle/>
                    <a:p>
                      <a:r>
                        <a:rPr lang="en-US" sz="1700" noProof="0"/>
                        <a:t>no</a:t>
                      </a:r>
                    </a:p>
                  </a:txBody>
                  <a:tcPr marL="82876" marR="82876" marT="41438" marB="41438"/>
                </a:tc>
                <a:tc>
                  <a:txBody>
                    <a:bodyPr/>
                    <a:lstStyle/>
                    <a:p>
                      <a:r>
                        <a:rPr lang="en-US" sz="1700" noProof="0"/>
                        <a:t>female</a:t>
                      </a:r>
                    </a:p>
                  </a:txBody>
                  <a:tcPr marL="82876" marR="82876" marT="41438" marB="41438"/>
                </a:tc>
                <a:tc>
                  <a:txBody>
                    <a:bodyPr/>
                    <a:lstStyle/>
                    <a:p>
                      <a:r>
                        <a:rPr lang="en-US" sz="1700" noProof="0" dirty="0"/>
                        <a:t>0.036</a:t>
                      </a:r>
                    </a:p>
                  </a:txBody>
                  <a:tcPr marL="82876" marR="82876" marT="41438" marB="41438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50</a:t>
            </a:fld>
            <a:endParaRPr lang="de-DE"/>
          </a:p>
        </p:txBody>
      </p:sp>
      <p:graphicFrame>
        <p:nvGraphicFramePr>
          <p:cNvPr id="6" name="Inhaltsplatzhalt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7851506"/>
              </p:ext>
            </p:extLst>
          </p:nvPr>
        </p:nvGraphicFramePr>
        <p:xfrm>
          <a:off x="755576" y="1196752"/>
          <a:ext cx="7560840" cy="17373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Recovery</a:t>
                      </a:r>
                      <a:r>
                        <a:rPr lang="en-US" baseline="0" noProof="0" dirty="0"/>
                        <a:t> rate </a:t>
                      </a:r>
                    </a:p>
                    <a:p>
                      <a:r>
                        <a:rPr lang="en-US" baseline="0" noProof="0" dirty="0">
                          <a:solidFill>
                            <a:srgbClr val="FF0000"/>
                          </a:solidFill>
                        </a:rPr>
                        <a:t>with</a:t>
                      </a:r>
                      <a:r>
                        <a:rPr lang="en-US" baseline="0" noProof="0" dirty="0"/>
                        <a:t> d</a:t>
                      </a:r>
                      <a:r>
                        <a:rPr lang="en-US" noProof="0" dirty="0"/>
                        <a:t>rug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 Recovery</a:t>
                      </a:r>
                      <a:r>
                        <a:rPr lang="en-US" baseline="0" noProof="0" dirty="0"/>
                        <a:t> rate</a:t>
                      </a:r>
                    </a:p>
                    <a:p>
                      <a:r>
                        <a:rPr lang="en-US" baseline="0" noProof="0" dirty="0"/>
                        <a:t> </a:t>
                      </a:r>
                      <a:r>
                        <a:rPr lang="en-US" baseline="0" noProof="0" dirty="0">
                          <a:solidFill>
                            <a:srgbClr val="FF0000"/>
                          </a:solidFill>
                        </a:rPr>
                        <a:t>without</a:t>
                      </a:r>
                      <a:r>
                        <a:rPr lang="en-US" noProof="0" dirty="0"/>
                        <a:t> drug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noProof="0"/>
                        <a:t>Men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81/87 (93%)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234/270</a:t>
                      </a:r>
                      <a:r>
                        <a:rPr lang="en-US" baseline="0" noProof="0"/>
                        <a:t> (87%)</a:t>
                      </a:r>
                      <a:endParaRPr lang="en-US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noProof="0"/>
                        <a:t>Women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192/263 (73%)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55/80</a:t>
                      </a:r>
                      <a:r>
                        <a:rPr lang="en-US" baseline="0" noProof="0"/>
                        <a:t> (69%)</a:t>
                      </a:r>
                      <a:endParaRPr lang="en-US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en-US" noProof="0"/>
                        <a:t>Combined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273/350 (78%)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289/350 (83%)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73876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Weighting when Filtering for X=yes</a:t>
            </a:r>
            <a:endParaRPr lang="de-DE" dirty="0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829730"/>
              </p:ext>
            </p:extLst>
          </p:nvPr>
        </p:nvGraphicFramePr>
        <p:xfrm>
          <a:off x="683568" y="1237901"/>
          <a:ext cx="7704856" cy="257517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26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62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62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62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3460">
                <a:tc>
                  <a:txBody>
                    <a:bodyPr/>
                    <a:lstStyle/>
                    <a:p>
                      <a:r>
                        <a:rPr lang="en-US" sz="1300" noProof="0"/>
                        <a:t>X</a:t>
                      </a:r>
                    </a:p>
                  </a:txBody>
                  <a:tcPr marL="88010" marR="88010" marT="44005" marB="44005"/>
                </a:tc>
                <a:tc>
                  <a:txBody>
                    <a:bodyPr/>
                    <a:lstStyle/>
                    <a:p>
                      <a:r>
                        <a:rPr lang="en-US" sz="1300" noProof="0"/>
                        <a:t>Y</a:t>
                      </a:r>
                    </a:p>
                  </a:txBody>
                  <a:tcPr marL="88010" marR="88010" marT="44005" marB="44005"/>
                </a:tc>
                <a:tc>
                  <a:txBody>
                    <a:bodyPr/>
                    <a:lstStyle/>
                    <a:p>
                      <a:r>
                        <a:rPr lang="en-US" sz="1300" noProof="0"/>
                        <a:t>Z</a:t>
                      </a:r>
                    </a:p>
                  </a:txBody>
                  <a:tcPr marL="88010" marR="88010" marT="44005" marB="44005"/>
                </a:tc>
                <a:tc>
                  <a:txBody>
                    <a:bodyPr/>
                    <a:lstStyle/>
                    <a:p>
                      <a:r>
                        <a:rPr lang="en-US" sz="1300" noProof="0"/>
                        <a:t>% of population</a:t>
                      </a:r>
                    </a:p>
                  </a:txBody>
                  <a:tcPr marL="88010" marR="88010" marT="44005" marB="4400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460">
                <a:tc>
                  <a:txBody>
                    <a:bodyPr/>
                    <a:lstStyle/>
                    <a:p>
                      <a:r>
                        <a:rPr lang="en-US" sz="1300" noProof="0"/>
                        <a:t>yes</a:t>
                      </a:r>
                    </a:p>
                  </a:txBody>
                  <a:tcPr marL="88010" marR="88010" marT="44005" marB="44005"/>
                </a:tc>
                <a:tc>
                  <a:txBody>
                    <a:bodyPr/>
                    <a:lstStyle/>
                    <a:p>
                      <a:r>
                        <a:rPr lang="en-US" sz="1300" noProof="0"/>
                        <a:t>yes</a:t>
                      </a:r>
                    </a:p>
                  </a:txBody>
                  <a:tcPr marL="88010" marR="88010" marT="44005" marB="44005"/>
                </a:tc>
                <a:tc>
                  <a:txBody>
                    <a:bodyPr/>
                    <a:lstStyle/>
                    <a:p>
                      <a:r>
                        <a:rPr lang="en-US" sz="1300" noProof="0"/>
                        <a:t>male</a:t>
                      </a:r>
                    </a:p>
                  </a:txBody>
                  <a:tcPr marL="88010" marR="88010" marT="44005" marB="44005"/>
                </a:tc>
                <a:tc>
                  <a:txBody>
                    <a:bodyPr/>
                    <a:lstStyle/>
                    <a:p>
                      <a:r>
                        <a:rPr lang="en-US" sz="1300" noProof="0"/>
                        <a:t>0.116</a:t>
                      </a:r>
                    </a:p>
                  </a:txBody>
                  <a:tcPr marL="88010" marR="88010" marT="44005" marB="4400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460">
                <a:tc>
                  <a:txBody>
                    <a:bodyPr/>
                    <a:lstStyle/>
                    <a:p>
                      <a:r>
                        <a:rPr lang="en-US" sz="1300" noProof="0"/>
                        <a:t>yes</a:t>
                      </a:r>
                    </a:p>
                  </a:txBody>
                  <a:tcPr marL="88010" marR="88010" marT="44005" marB="44005"/>
                </a:tc>
                <a:tc>
                  <a:txBody>
                    <a:bodyPr/>
                    <a:lstStyle/>
                    <a:p>
                      <a:r>
                        <a:rPr lang="en-US" sz="1300" noProof="0"/>
                        <a:t>yes</a:t>
                      </a:r>
                    </a:p>
                  </a:txBody>
                  <a:tcPr marL="88010" marR="88010" marT="44005" marB="44005"/>
                </a:tc>
                <a:tc>
                  <a:txBody>
                    <a:bodyPr/>
                    <a:lstStyle/>
                    <a:p>
                      <a:r>
                        <a:rPr lang="en-US" sz="1300" noProof="0"/>
                        <a:t>female</a:t>
                      </a:r>
                    </a:p>
                  </a:txBody>
                  <a:tcPr marL="88010" marR="88010" marT="44005" marB="44005"/>
                </a:tc>
                <a:tc>
                  <a:txBody>
                    <a:bodyPr/>
                    <a:lstStyle/>
                    <a:p>
                      <a:r>
                        <a:rPr lang="en-US" sz="1300" noProof="0"/>
                        <a:t>0.274</a:t>
                      </a:r>
                    </a:p>
                  </a:txBody>
                  <a:tcPr marL="88010" marR="88010" marT="44005" marB="4400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3460">
                <a:tc>
                  <a:txBody>
                    <a:bodyPr/>
                    <a:lstStyle/>
                    <a:p>
                      <a:r>
                        <a:rPr lang="en-US" sz="1300" noProof="0"/>
                        <a:t>yes</a:t>
                      </a:r>
                    </a:p>
                  </a:txBody>
                  <a:tcPr marL="88010" marR="88010" marT="44005" marB="44005"/>
                </a:tc>
                <a:tc>
                  <a:txBody>
                    <a:bodyPr/>
                    <a:lstStyle/>
                    <a:p>
                      <a:r>
                        <a:rPr lang="en-US" sz="1300" noProof="0"/>
                        <a:t>no</a:t>
                      </a:r>
                    </a:p>
                  </a:txBody>
                  <a:tcPr marL="88010" marR="88010" marT="44005" marB="44005"/>
                </a:tc>
                <a:tc>
                  <a:txBody>
                    <a:bodyPr/>
                    <a:lstStyle/>
                    <a:p>
                      <a:r>
                        <a:rPr lang="en-US" sz="1300" noProof="0"/>
                        <a:t>male</a:t>
                      </a:r>
                    </a:p>
                  </a:txBody>
                  <a:tcPr marL="88010" marR="88010" marT="44005" marB="44005"/>
                </a:tc>
                <a:tc>
                  <a:txBody>
                    <a:bodyPr/>
                    <a:lstStyle/>
                    <a:p>
                      <a:r>
                        <a:rPr lang="en-US" sz="1300" noProof="0" dirty="0"/>
                        <a:t>0.01</a:t>
                      </a:r>
                    </a:p>
                  </a:txBody>
                  <a:tcPr marL="88010" marR="88010" marT="44005" marB="4400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3460">
                <a:tc>
                  <a:txBody>
                    <a:bodyPr/>
                    <a:lstStyle/>
                    <a:p>
                      <a:r>
                        <a:rPr lang="en-US" sz="1300" noProof="0"/>
                        <a:t>yes</a:t>
                      </a:r>
                    </a:p>
                  </a:txBody>
                  <a:tcPr marL="88010" marR="88010" marT="44005" marB="44005"/>
                </a:tc>
                <a:tc>
                  <a:txBody>
                    <a:bodyPr/>
                    <a:lstStyle/>
                    <a:p>
                      <a:r>
                        <a:rPr lang="en-US" sz="1300" noProof="0"/>
                        <a:t>no</a:t>
                      </a:r>
                    </a:p>
                  </a:txBody>
                  <a:tcPr marL="88010" marR="88010" marT="44005" marB="44005"/>
                </a:tc>
                <a:tc>
                  <a:txBody>
                    <a:bodyPr/>
                    <a:lstStyle/>
                    <a:p>
                      <a:r>
                        <a:rPr lang="en-US" sz="1300" noProof="0"/>
                        <a:t>female</a:t>
                      </a:r>
                    </a:p>
                  </a:txBody>
                  <a:tcPr marL="88010" marR="88010" marT="44005" marB="44005"/>
                </a:tc>
                <a:tc>
                  <a:txBody>
                    <a:bodyPr/>
                    <a:lstStyle/>
                    <a:p>
                      <a:r>
                        <a:rPr lang="en-US" sz="1300" noProof="0"/>
                        <a:t>0.101</a:t>
                      </a:r>
                    </a:p>
                  </a:txBody>
                  <a:tcPr marL="88010" marR="88010" marT="44005" marB="4400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460">
                <a:tc>
                  <a:txBody>
                    <a:bodyPr/>
                    <a:lstStyle/>
                    <a:p>
                      <a:r>
                        <a:rPr lang="en-US" sz="1300" noProof="0"/>
                        <a:t>no</a:t>
                      </a:r>
                    </a:p>
                  </a:txBody>
                  <a:tcPr marL="88010" marR="88010" marT="44005" marB="44005"/>
                </a:tc>
                <a:tc>
                  <a:txBody>
                    <a:bodyPr/>
                    <a:lstStyle/>
                    <a:p>
                      <a:r>
                        <a:rPr lang="en-US" sz="1300" noProof="0"/>
                        <a:t>yes</a:t>
                      </a:r>
                    </a:p>
                  </a:txBody>
                  <a:tcPr marL="88010" marR="88010" marT="44005" marB="44005"/>
                </a:tc>
                <a:tc>
                  <a:txBody>
                    <a:bodyPr/>
                    <a:lstStyle/>
                    <a:p>
                      <a:r>
                        <a:rPr lang="en-US" sz="1300" noProof="0"/>
                        <a:t>male</a:t>
                      </a:r>
                    </a:p>
                  </a:txBody>
                  <a:tcPr marL="88010" marR="88010" marT="44005" marB="44005"/>
                </a:tc>
                <a:tc>
                  <a:txBody>
                    <a:bodyPr/>
                    <a:lstStyle/>
                    <a:p>
                      <a:r>
                        <a:rPr lang="en-US" sz="1300" noProof="0"/>
                        <a:t>0.334</a:t>
                      </a:r>
                    </a:p>
                  </a:txBody>
                  <a:tcPr marL="88010" marR="88010" marT="44005" marB="4400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3460">
                <a:tc>
                  <a:txBody>
                    <a:bodyPr/>
                    <a:lstStyle/>
                    <a:p>
                      <a:r>
                        <a:rPr lang="en-US" sz="1300" noProof="0"/>
                        <a:t>no</a:t>
                      </a:r>
                    </a:p>
                  </a:txBody>
                  <a:tcPr marL="88010" marR="88010" marT="44005" marB="44005"/>
                </a:tc>
                <a:tc>
                  <a:txBody>
                    <a:bodyPr/>
                    <a:lstStyle/>
                    <a:p>
                      <a:r>
                        <a:rPr lang="en-US" sz="1300" noProof="0"/>
                        <a:t>yes</a:t>
                      </a:r>
                    </a:p>
                  </a:txBody>
                  <a:tcPr marL="88010" marR="88010" marT="44005" marB="44005"/>
                </a:tc>
                <a:tc>
                  <a:txBody>
                    <a:bodyPr/>
                    <a:lstStyle/>
                    <a:p>
                      <a:r>
                        <a:rPr lang="en-US" sz="1300" noProof="0"/>
                        <a:t>female</a:t>
                      </a:r>
                    </a:p>
                  </a:txBody>
                  <a:tcPr marL="88010" marR="88010" marT="44005" marB="44005"/>
                </a:tc>
                <a:tc>
                  <a:txBody>
                    <a:bodyPr/>
                    <a:lstStyle/>
                    <a:p>
                      <a:r>
                        <a:rPr lang="en-US" sz="1300" noProof="0"/>
                        <a:t>0.079</a:t>
                      </a:r>
                    </a:p>
                  </a:txBody>
                  <a:tcPr marL="88010" marR="88010" marT="44005" marB="4400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3460">
                <a:tc>
                  <a:txBody>
                    <a:bodyPr/>
                    <a:lstStyle/>
                    <a:p>
                      <a:r>
                        <a:rPr lang="en-US" sz="1300" noProof="0"/>
                        <a:t>no</a:t>
                      </a:r>
                    </a:p>
                  </a:txBody>
                  <a:tcPr marL="88010" marR="88010" marT="44005" marB="44005"/>
                </a:tc>
                <a:tc>
                  <a:txBody>
                    <a:bodyPr/>
                    <a:lstStyle/>
                    <a:p>
                      <a:r>
                        <a:rPr lang="en-US" sz="1300" noProof="0"/>
                        <a:t>no</a:t>
                      </a:r>
                    </a:p>
                  </a:txBody>
                  <a:tcPr marL="88010" marR="88010" marT="44005" marB="44005"/>
                </a:tc>
                <a:tc>
                  <a:txBody>
                    <a:bodyPr/>
                    <a:lstStyle/>
                    <a:p>
                      <a:r>
                        <a:rPr lang="en-US" sz="1300" noProof="0"/>
                        <a:t>male</a:t>
                      </a:r>
                    </a:p>
                  </a:txBody>
                  <a:tcPr marL="88010" marR="88010" marT="44005" marB="44005"/>
                </a:tc>
                <a:tc>
                  <a:txBody>
                    <a:bodyPr/>
                    <a:lstStyle/>
                    <a:p>
                      <a:r>
                        <a:rPr lang="en-US" sz="1300" noProof="0"/>
                        <a:t>0.051</a:t>
                      </a:r>
                    </a:p>
                  </a:txBody>
                  <a:tcPr marL="88010" marR="88010" marT="44005" marB="4400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3460">
                <a:tc>
                  <a:txBody>
                    <a:bodyPr/>
                    <a:lstStyle/>
                    <a:p>
                      <a:r>
                        <a:rPr lang="en-US" sz="1300" noProof="0"/>
                        <a:t>no</a:t>
                      </a:r>
                    </a:p>
                  </a:txBody>
                  <a:tcPr marL="88010" marR="88010" marT="44005" marB="44005"/>
                </a:tc>
                <a:tc>
                  <a:txBody>
                    <a:bodyPr/>
                    <a:lstStyle/>
                    <a:p>
                      <a:r>
                        <a:rPr lang="en-US" sz="1300" noProof="0"/>
                        <a:t>no</a:t>
                      </a:r>
                    </a:p>
                  </a:txBody>
                  <a:tcPr marL="88010" marR="88010" marT="44005" marB="44005"/>
                </a:tc>
                <a:tc>
                  <a:txBody>
                    <a:bodyPr/>
                    <a:lstStyle/>
                    <a:p>
                      <a:r>
                        <a:rPr lang="en-US" sz="1300" noProof="0"/>
                        <a:t>female</a:t>
                      </a:r>
                    </a:p>
                  </a:txBody>
                  <a:tcPr marL="88010" marR="88010" marT="44005" marB="44005"/>
                </a:tc>
                <a:tc>
                  <a:txBody>
                    <a:bodyPr/>
                    <a:lstStyle/>
                    <a:p>
                      <a:r>
                        <a:rPr lang="en-US" sz="1300" noProof="0" dirty="0"/>
                        <a:t>0.036</a:t>
                      </a:r>
                    </a:p>
                  </a:txBody>
                  <a:tcPr marL="88010" marR="88010" marT="44005" marB="4400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51</a:t>
            </a:fld>
            <a:endParaRPr lang="de-DE"/>
          </a:p>
        </p:txBody>
      </p:sp>
      <p:graphicFrame>
        <p:nvGraphicFramePr>
          <p:cNvPr id="7" name="Inhaltsplatzhalt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0871333"/>
              </p:ext>
            </p:extLst>
          </p:nvPr>
        </p:nvGraphicFramePr>
        <p:xfrm>
          <a:off x="683568" y="4509120"/>
          <a:ext cx="7704856" cy="154997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26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62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62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62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3563">
                <a:tc>
                  <a:txBody>
                    <a:bodyPr/>
                    <a:lstStyle/>
                    <a:p>
                      <a:r>
                        <a:rPr lang="en-US" sz="1400" noProof="0"/>
                        <a:t>X</a:t>
                      </a:r>
                    </a:p>
                  </a:txBody>
                  <a:tcPr marL="88010" marR="88010" marT="44005" marB="44005"/>
                </a:tc>
                <a:tc>
                  <a:txBody>
                    <a:bodyPr/>
                    <a:lstStyle/>
                    <a:p>
                      <a:r>
                        <a:rPr lang="en-US" sz="1400" noProof="0"/>
                        <a:t>Y</a:t>
                      </a:r>
                    </a:p>
                  </a:txBody>
                  <a:tcPr marL="88010" marR="88010" marT="44005" marB="44005"/>
                </a:tc>
                <a:tc>
                  <a:txBody>
                    <a:bodyPr/>
                    <a:lstStyle/>
                    <a:p>
                      <a:r>
                        <a:rPr lang="en-US" sz="1400" noProof="0"/>
                        <a:t>Z</a:t>
                      </a:r>
                    </a:p>
                  </a:txBody>
                  <a:tcPr marL="88010" marR="88010" marT="44005" marB="44005"/>
                </a:tc>
                <a:tc>
                  <a:txBody>
                    <a:bodyPr/>
                    <a:lstStyle/>
                    <a:p>
                      <a:r>
                        <a:rPr lang="en-US" sz="1400" noProof="0"/>
                        <a:t>% of population</a:t>
                      </a:r>
                    </a:p>
                  </a:txBody>
                  <a:tcPr marL="88010" marR="88010" marT="44005" marB="4400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151">
                <a:tc>
                  <a:txBody>
                    <a:bodyPr/>
                    <a:lstStyle/>
                    <a:p>
                      <a:r>
                        <a:rPr lang="en-US" sz="1400" noProof="0"/>
                        <a:t>yes</a:t>
                      </a:r>
                    </a:p>
                  </a:txBody>
                  <a:tcPr marL="88010" marR="88010" marT="44005" marB="44005"/>
                </a:tc>
                <a:tc>
                  <a:txBody>
                    <a:bodyPr/>
                    <a:lstStyle/>
                    <a:p>
                      <a:r>
                        <a:rPr lang="en-US" sz="1400" noProof="0"/>
                        <a:t>yes</a:t>
                      </a:r>
                    </a:p>
                  </a:txBody>
                  <a:tcPr marL="88010" marR="88010" marT="44005" marB="44005"/>
                </a:tc>
                <a:tc>
                  <a:txBody>
                    <a:bodyPr/>
                    <a:lstStyle/>
                    <a:p>
                      <a:r>
                        <a:rPr lang="en-US" sz="1400" noProof="0"/>
                        <a:t>male</a:t>
                      </a:r>
                    </a:p>
                  </a:txBody>
                  <a:tcPr marL="88010" marR="88010" marT="44005" marB="44005"/>
                </a:tc>
                <a:tc>
                  <a:txBody>
                    <a:bodyPr/>
                    <a:lstStyle/>
                    <a:p>
                      <a:r>
                        <a:rPr lang="en-US" sz="1400" noProof="0"/>
                        <a:t>0.232</a:t>
                      </a:r>
                    </a:p>
                  </a:txBody>
                  <a:tcPr marL="88010" marR="88010" marT="44005" marB="4400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151">
                <a:tc>
                  <a:txBody>
                    <a:bodyPr/>
                    <a:lstStyle/>
                    <a:p>
                      <a:r>
                        <a:rPr lang="en-US" sz="1400" noProof="0"/>
                        <a:t>yes</a:t>
                      </a:r>
                    </a:p>
                  </a:txBody>
                  <a:tcPr marL="88010" marR="88010" marT="44005" marB="44005"/>
                </a:tc>
                <a:tc>
                  <a:txBody>
                    <a:bodyPr/>
                    <a:lstStyle/>
                    <a:p>
                      <a:r>
                        <a:rPr lang="en-US" sz="1400" noProof="0"/>
                        <a:t>yes</a:t>
                      </a:r>
                    </a:p>
                  </a:txBody>
                  <a:tcPr marL="88010" marR="88010" marT="44005" marB="44005"/>
                </a:tc>
                <a:tc>
                  <a:txBody>
                    <a:bodyPr/>
                    <a:lstStyle/>
                    <a:p>
                      <a:r>
                        <a:rPr lang="en-US" sz="1400" noProof="0"/>
                        <a:t>female</a:t>
                      </a:r>
                    </a:p>
                  </a:txBody>
                  <a:tcPr marL="88010" marR="88010" marT="44005" marB="44005"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0.547</a:t>
                      </a:r>
                    </a:p>
                  </a:txBody>
                  <a:tcPr marL="88010" marR="88010" marT="44005" marB="4400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151">
                <a:tc>
                  <a:txBody>
                    <a:bodyPr/>
                    <a:lstStyle/>
                    <a:p>
                      <a:r>
                        <a:rPr lang="en-US" sz="1400" noProof="0"/>
                        <a:t>yes</a:t>
                      </a:r>
                    </a:p>
                  </a:txBody>
                  <a:tcPr marL="88010" marR="88010" marT="44005" marB="44005"/>
                </a:tc>
                <a:tc>
                  <a:txBody>
                    <a:bodyPr/>
                    <a:lstStyle/>
                    <a:p>
                      <a:r>
                        <a:rPr lang="en-US" sz="1400" noProof="0"/>
                        <a:t>no</a:t>
                      </a:r>
                    </a:p>
                  </a:txBody>
                  <a:tcPr marL="88010" marR="88010" marT="44005" marB="44005"/>
                </a:tc>
                <a:tc>
                  <a:txBody>
                    <a:bodyPr/>
                    <a:lstStyle/>
                    <a:p>
                      <a:r>
                        <a:rPr lang="en-US" sz="1400" noProof="0"/>
                        <a:t>male</a:t>
                      </a:r>
                    </a:p>
                  </a:txBody>
                  <a:tcPr marL="88010" marR="88010" marT="44005" marB="44005"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0.02</a:t>
                      </a:r>
                    </a:p>
                  </a:txBody>
                  <a:tcPr marL="88010" marR="88010" marT="44005" marB="4400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151">
                <a:tc>
                  <a:txBody>
                    <a:bodyPr/>
                    <a:lstStyle/>
                    <a:p>
                      <a:r>
                        <a:rPr lang="en-US" sz="1400" noProof="0"/>
                        <a:t>yes</a:t>
                      </a:r>
                    </a:p>
                  </a:txBody>
                  <a:tcPr marL="88010" marR="88010" marT="44005" marB="44005"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no</a:t>
                      </a:r>
                    </a:p>
                  </a:txBody>
                  <a:tcPr marL="88010" marR="88010" marT="44005" marB="44005"/>
                </a:tc>
                <a:tc>
                  <a:txBody>
                    <a:bodyPr/>
                    <a:lstStyle/>
                    <a:p>
                      <a:r>
                        <a:rPr lang="en-US" sz="1400" noProof="0"/>
                        <a:t>female</a:t>
                      </a:r>
                    </a:p>
                  </a:txBody>
                  <a:tcPr marL="88010" marR="88010" marT="44005" marB="44005"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0.202</a:t>
                      </a:r>
                    </a:p>
                  </a:txBody>
                  <a:tcPr marL="88010" marR="88010" marT="44005" marB="4400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7" name="Textfeld 36"/>
          <p:cNvSpPr txBox="1"/>
          <p:nvPr/>
        </p:nvSpPr>
        <p:spPr>
          <a:xfrm>
            <a:off x="1115616" y="4037019"/>
            <a:ext cx="7200800" cy="30777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Consider </a:t>
            </a:r>
            <a:r>
              <a:rPr lang="en-US" sz="1400" dirty="0">
                <a:solidFill>
                  <a:srgbClr val="008380"/>
                </a:solidFill>
              </a:rPr>
              <a:t>X = yes</a:t>
            </a:r>
            <a:r>
              <a:rPr lang="en-US" sz="1400" dirty="0"/>
              <a:t>  &amp; weight </a:t>
            </a:r>
            <a:r>
              <a:rPr lang="en-US" sz="1400" dirty="0">
                <a:solidFill>
                  <a:srgbClr val="008380"/>
                </a:solidFill>
              </a:rPr>
              <a:t>(X,Y,Z)</a:t>
            </a:r>
            <a:r>
              <a:rPr lang="en-US" sz="1400" dirty="0"/>
              <a:t> with </a:t>
            </a:r>
            <a:r>
              <a:rPr lang="en-US" sz="1400" dirty="0">
                <a:solidFill>
                  <a:srgbClr val="008380"/>
                </a:solidFill>
              </a:rPr>
              <a:t>1/P(X=yes)</a:t>
            </a:r>
            <a:r>
              <a:rPr lang="en-US" sz="1400" dirty="0"/>
              <a:t> =</a:t>
            </a:r>
            <a:r>
              <a:rPr lang="en-US" sz="1400" dirty="0">
                <a:solidFill>
                  <a:srgbClr val="008380"/>
                </a:solidFill>
              </a:rPr>
              <a:t>1/</a:t>
            </a:r>
            <a:r>
              <a:rPr lang="en-US" sz="1400" dirty="0"/>
              <a:t>(</a:t>
            </a:r>
            <a:r>
              <a:rPr lang="en-US" sz="1400" dirty="0">
                <a:solidFill>
                  <a:srgbClr val="008380"/>
                </a:solidFill>
              </a:rPr>
              <a:t> 0.116+0.274+0.01+0.101 )</a:t>
            </a:r>
          </a:p>
        </p:txBody>
      </p:sp>
    </p:spTree>
    <p:extLst>
      <p:ext uri="{BB962C8B-B14F-4D97-AF65-F5344CB8AC3E}">
        <p14:creationId xmlns:p14="http://schemas.microsoft.com/office/powerpoint/2010/main" val="3886348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Weighting when Intervening do(X=yes)</a:t>
            </a:r>
            <a:endParaRPr lang="de-DE" dirty="0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7285432"/>
              </p:ext>
            </p:extLst>
          </p:nvPr>
        </p:nvGraphicFramePr>
        <p:xfrm>
          <a:off x="755576" y="1124744"/>
          <a:ext cx="7560840" cy="253917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890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0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02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02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0031">
                <a:tc>
                  <a:txBody>
                    <a:bodyPr/>
                    <a:lstStyle/>
                    <a:p>
                      <a:r>
                        <a:rPr lang="en-US" sz="1300" noProof="0"/>
                        <a:t>X</a:t>
                      </a:r>
                    </a:p>
                  </a:txBody>
                  <a:tcPr marL="84010" marR="84010" marT="42005" marB="42005"/>
                </a:tc>
                <a:tc>
                  <a:txBody>
                    <a:bodyPr/>
                    <a:lstStyle/>
                    <a:p>
                      <a:r>
                        <a:rPr lang="en-US" sz="1300" noProof="0"/>
                        <a:t>Y</a:t>
                      </a:r>
                    </a:p>
                  </a:txBody>
                  <a:tcPr marL="84010" marR="84010" marT="42005" marB="42005"/>
                </a:tc>
                <a:tc>
                  <a:txBody>
                    <a:bodyPr/>
                    <a:lstStyle/>
                    <a:p>
                      <a:r>
                        <a:rPr lang="en-US" sz="1300" noProof="0"/>
                        <a:t>Z</a:t>
                      </a:r>
                    </a:p>
                  </a:txBody>
                  <a:tcPr marL="84010" marR="84010" marT="42005" marB="42005"/>
                </a:tc>
                <a:tc>
                  <a:txBody>
                    <a:bodyPr/>
                    <a:lstStyle/>
                    <a:p>
                      <a:r>
                        <a:rPr lang="en-US" sz="1300" noProof="0"/>
                        <a:t>% of population</a:t>
                      </a:r>
                    </a:p>
                  </a:txBody>
                  <a:tcPr marL="84010" marR="84010" marT="42005" marB="4200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031">
                <a:tc>
                  <a:txBody>
                    <a:bodyPr/>
                    <a:lstStyle/>
                    <a:p>
                      <a:r>
                        <a:rPr lang="en-US" sz="1300" noProof="0"/>
                        <a:t>yes</a:t>
                      </a:r>
                    </a:p>
                  </a:txBody>
                  <a:tcPr marL="84010" marR="84010" marT="42005" marB="42005"/>
                </a:tc>
                <a:tc>
                  <a:txBody>
                    <a:bodyPr/>
                    <a:lstStyle/>
                    <a:p>
                      <a:r>
                        <a:rPr lang="en-US" sz="1300" noProof="0"/>
                        <a:t>yes</a:t>
                      </a:r>
                    </a:p>
                  </a:txBody>
                  <a:tcPr marL="84010" marR="84010" marT="42005" marB="42005"/>
                </a:tc>
                <a:tc>
                  <a:txBody>
                    <a:bodyPr/>
                    <a:lstStyle/>
                    <a:p>
                      <a:r>
                        <a:rPr lang="en-US" sz="1300" noProof="0"/>
                        <a:t>male</a:t>
                      </a:r>
                    </a:p>
                  </a:txBody>
                  <a:tcPr marL="84010" marR="84010" marT="42005" marB="42005"/>
                </a:tc>
                <a:tc>
                  <a:txBody>
                    <a:bodyPr/>
                    <a:lstStyle/>
                    <a:p>
                      <a:r>
                        <a:rPr lang="en-US" sz="1300" noProof="0"/>
                        <a:t>0.116</a:t>
                      </a:r>
                    </a:p>
                  </a:txBody>
                  <a:tcPr marL="84010" marR="84010" marT="42005" marB="4200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031">
                <a:tc>
                  <a:txBody>
                    <a:bodyPr/>
                    <a:lstStyle/>
                    <a:p>
                      <a:r>
                        <a:rPr lang="en-US" sz="1300" noProof="0"/>
                        <a:t>yes</a:t>
                      </a:r>
                    </a:p>
                  </a:txBody>
                  <a:tcPr marL="84010" marR="84010" marT="42005" marB="42005"/>
                </a:tc>
                <a:tc>
                  <a:txBody>
                    <a:bodyPr/>
                    <a:lstStyle/>
                    <a:p>
                      <a:r>
                        <a:rPr lang="en-US" sz="1300" noProof="0"/>
                        <a:t>yes</a:t>
                      </a:r>
                    </a:p>
                  </a:txBody>
                  <a:tcPr marL="84010" marR="84010" marT="42005" marB="42005"/>
                </a:tc>
                <a:tc>
                  <a:txBody>
                    <a:bodyPr/>
                    <a:lstStyle/>
                    <a:p>
                      <a:r>
                        <a:rPr lang="en-US" sz="1300" noProof="0"/>
                        <a:t>female</a:t>
                      </a:r>
                    </a:p>
                  </a:txBody>
                  <a:tcPr marL="84010" marR="84010" marT="42005" marB="42005"/>
                </a:tc>
                <a:tc>
                  <a:txBody>
                    <a:bodyPr/>
                    <a:lstStyle/>
                    <a:p>
                      <a:r>
                        <a:rPr lang="en-US" sz="1300" noProof="0"/>
                        <a:t>0.274</a:t>
                      </a:r>
                    </a:p>
                  </a:txBody>
                  <a:tcPr marL="84010" marR="84010" marT="42005" marB="4200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0031">
                <a:tc>
                  <a:txBody>
                    <a:bodyPr/>
                    <a:lstStyle/>
                    <a:p>
                      <a:r>
                        <a:rPr lang="en-US" sz="1300" noProof="0"/>
                        <a:t>yes</a:t>
                      </a:r>
                    </a:p>
                  </a:txBody>
                  <a:tcPr marL="84010" marR="84010" marT="42005" marB="42005"/>
                </a:tc>
                <a:tc>
                  <a:txBody>
                    <a:bodyPr/>
                    <a:lstStyle/>
                    <a:p>
                      <a:r>
                        <a:rPr lang="en-US" sz="1300" noProof="0"/>
                        <a:t>no</a:t>
                      </a:r>
                    </a:p>
                  </a:txBody>
                  <a:tcPr marL="84010" marR="84010" marT="42005" marB="42005"/>
                </a:tc>
                <a:tc>
                  <a:txBody>
                    <a:bodyPr/>
                    <a:lstStyle/>
                    <a:p>
                      <a:r>
                        <a:rPr lang="en-US" sz="1300" noProof="0"/>
                        <a:t>male</a:t>
                      </a:r>
                    </a:p>
                  </a:txBody>
                  <a:tcPr marL="84010" marR="84010" marT="42005" marB="42005"/>
                </a:tc>
                <a:tc>
                  <a:txBody>
                    <a:bodyPr/>
                    <a:lstStyle/>
                    <a:p>
                      <a:r>
                        <a:rPr lang="en-US" sz="1300" noProof="0"/>
                        <a:t>0.01</a:t>
                      </a:r>
                    </a:p>
                  </a:txBody>
                  <a:tcPr marL="84010" marR="84010" marT="42005" marB="4200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0031">
                <a:tc>
                  <a:txBody>
                    <a:bodyPr/>
                    <a:lstStyle/>
                    <a:p>
                      <a:r>
                        <a:rPr lang="en-US" sz="1300" noProof="0"/>
                        <a:t>yes</a:t>
                      </a:r>
                    </a:p>
                  </a:txBody>
                  <a:tcPr marL="84010" marR="84010" marT="42005" marB="42005"/>
                </a:tc>
                <a:tc>
                  <a:txBody>
                    <a:bodyPr/>
                    <a:lstStyle/>
                    <a:p>
                      <a:r>
                        <a:rPr lang="en-US" sz="1300" noProof="0"/>
                        <a:t>no</a:t>
                      </a:r>
                    </a:p>
                  </a:txBody>
                  <a:tcPr marL="84010" marR="84010" marT="42005" marB="42005"/>
                </a:tc>
                <a:tc>
                  <a:txBody>
                    <a:bodyPr/>
                    <a:lstStyle/>
                    <a:p>
                      <a:r>
                        <a:rPr lang="en-US" sz="1300" noProof="0"/>
                        <a:t>female</a:t>
                      </a:r>
                    </a:p>
                  </a:txBody>
                  <a:tcPr marL="84010" marR="84010" marT="42005" marB="42005"/>
                </a:tc>
                <a:tc>
                  <a:txBody>
                    <a:bodyPr/>
                    <a:lstStyle/>
                    <a:p>
                      <a:r>
                        <a:rPr lang="en-US" sz="1300" noProof="0" dirty="0"/>
                        <a:t>0.101</a:t>
                      </a:r>
                    </a:p>
                  </a:txBody>
                  <a:tcPr marL="84010" marR="84010" marT="42005" marB="4200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0031">
                <a:tc>
                  <a:txBody>
                    <a:bodyPr/>
                    <a:lstStyle/>
                    <a:p>
                      <a:r>
                        <a:rPr lang="en-US" sz="1300" noProof="0"/>
                        <a:t>no</a:t>
                      </a:r>
                    </a:p>
                  </a:txBody>
                  <a:tcPr marL="84010" marR="84010" marT="42005" marB="42005"/>
                </a:tc>
                <a:tc>
                  <a:txBody>
                    <a:bodyPr/>
                    <a:lstStyle/>
                    <a:p>
                      <a:r>
                        <a:rPr lang="en-US" sz="1300" noProof="0"/>
                        <a:t>yes</a:t>
                      </a:r>
                    </a:p>
                  </a:txBody>
                  <a:tcPr marL="84010" marR="84010" marT="42005" marB="42005"/>
                </a:tc>
                <a:tc>
                  <a:txBody>
                    <a:bodyPr/>
                    <a:lstStyle/>
                    <a:p>
                      <a:r>
                        <a:rPr lang="en-US" sz="1300" noProof="0"/>
                        <a:t>male</a:t>
                      </a:r>
                    </a:p>
                  </a:txBody>
                  <a:tcPr marL="84010" marR="84010" marT="42005" marB="42005"/>
                </a:tc>
                <a:tc>
                  <a:txBody>
                    <a:bodyPr/>
                    <a:lstStyle/>
                    <a:p>
                      <a:r>
                        <a:rPr lang="en-US" sz="1300" noProof="0"/>
                        <a:t>0.334</a:t>
                      </a:r>
                    </a:p>
                  </a:txBody>
                  <a:tcPr marL="84010" marR="84010" marT="42005" marB="4200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0031">
                <a:tc>
                  <a:txBody>
                    <a:bodyPr/>
                    <a:lstStyle/>
                    <a:p>
                      <a:r>
                        <a:rPr lang="en-US" sz="1300" noProof="0"/>
                        <a:t>no</a:t>
                      </a:r>
                    </a:p>
                  </a:txBody>
                  <a:tcPr marL="84010" marR="84010" marT="42005" marB="42005"/>
                </a:tc>
                <a:tc>
                  <a:txBody>
                    <a:bodyPr/>
                    <a:lstStyle/>
                    <a:p>
                      <a:r>
                        <a:rPr lang="en-US" sz="1300" noProof="0"/>
                        <a:t>yes</a:t>
                      </a:r>
                    </a:p>
                  </a:txBody>
                  <a:tcPr marL="84010" marR="84010" marT="42005" marB="42005"/>
                </a:tc>
                <a:tc>
                  <a:txBody>
                    <a:bodyPr/>
                    <a:lstStyle/>
                    <a:p>
                      <a:r>
                        <a:rPr lang="en-US" sz="1300" noProof="0"/>
                        <a:t>female</a:t>
                      </a:r>
                    </a:p>
                  </a:txBody>
                  <a:tcPr marL="84010" marR="84010" marT="42005" marB="42005"/>
                </a:tc>
                <a:tc>
                  <a:txBody>
                    <a:bodyPr/>
                    <a:lstStyle/>
                    <a:p>
                      <a:r>
                        <a:rPr lang="en-US" sz="1300" noProof="0" dirty="0"/>
                        <a:t>0.079</a:t>
                      </a:r>
                    </a:p>
                  </a:txBody>
                  <a:tcPr marL="84010" marR="84010" marT="42005" marB="4200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0031">
                <a:tc>
                  <a:txBody>
                    <a:bodyPr/>
                    <a:lstStyle/>
                    <a:p>
                      <a:r>
                        <a:rPr lang="en-US" sz="1300" noProof="0"/>
                        <a:t>no</a:t>
                      </a:r>
                    </a:p>
                  </a:txBody>
                  <a:tcPr marL="84010" marR="84010" marT="42005" marB="42005"/>
                </a:tc>
                <a:tc>
                  <a:txBody>
                    <a:bodyPr/>
                    <a:lstStyle/>
                    <a:p>
                      <a:r>
                        <a:rPr lang="en-US" sz="1300" noProof="0"/>
                        <a:t>no</a:t>
                      </a:r>
                    </a:p>
                  </a:txBody>
                  <a:tcPr marL="84010" marR="84010" marT="42005" marB="42005"/>
                </a:tc>
                <a:tc>
                  <a:txBody>
                    <a:bodyPr/>
                    <a:lstStyle/>
                    <a:p>
                      <a:r>
                        <a:rPr lang="en-US" sz="1300" noProof="0"/>
                        <a:t>male</a:t>
                      </a:r>
                    </a:p>
                  </a:txBody>
                  <a:tcPr marL="84010" marR="84010" marT="42005" marB="42005"/>
                </a:tc>
                <a:tc>
                  <a:txBody>
                    <a:bodyPr/>
                    <a:lstStyle/>
                    <a:p>
                      <a:r>
                        <a:rPr lang="en-US" sz="1300" noProof="0"/>
                        <a:t>0.051</a:t>
                      </a:r>
                    </a:p>
                  </a:txBody>
                  <a:tcPr marL="84010" marR="84010" marT="42005" marB="4200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0031">
                <a:tc>
                  <a:txBody>
                    <a:bodyPr/>
                    <a:lstStyle/>
                    <a:p>
                      <a:r>
                        <a:rPr lang="en-US" sz="1300" noProof="0"/>
                        <a:t>no</a:t>
                      </a:r>
                    </a:p>
                  </a:txBody>
                  <a:tcPr marL="84010" marR="84010" marT="42005" marB="42005"/>
                </a:tc>
                <a:tc>
                  <a:txBody>
                    <a:bodyPr/>
                    <a:lstStyle/>
                    <a:p>
                      <a:r>
                        <a:rPr lang="en-US" sz="1300" noProof="0"/>
                        <a:t>no</a:t>
                      </a:r>
                    </a:p>
                  </a:txBody>
                  <a:tcPr marL="84010" marR="84010" marT="42005" marB="42005"/>
                </a:tc>
                <a:tc>
                  <a:txBody>
                    <a:bodyPr/>
                    <a:lstStyle/>
                    <a:p>
                      <a:r>
                        <a:rPr lang="en-US" sz="1300" noProof="0"/>
                        <a:t>female</a:t>
                      </a:r>
                    </a:p>
                  </a:txBody>
                  <a:tcPr marL="84010" marR="84010" marT="42005" marB="42005"/>
                </a:tc>
                <a:tc>
                  <a:txBody>
                    <a:bodyPr/>
                    <a:lstStyle/>
                    <a:p>
                      <a:r>
                        <a:rPr lang="en-US" sz="1300" noProof="0" dirty="0"/>
                        <a:t>0.036</a:t>
                      </a:r>
                    </a:p>
                  </a:txBody>
                  <a:tcPr marL="84010" marR="84010" marT="42005" marB="4200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52</a:t>
            </a:fld>
            <a:endParaRPr lang="de-DE"/>
          </a:p>
        </p:txBody>
      </p:sp>
      <p:graphicFrame>
        <p:nvGraphicFramePr>
          <p:cNvPr id="7" name="Inhaltsplatzhalt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5915832"/>
              </p:ext>
            </p:extLst>
          </p:nvPr>
        </p:nvGraphicFramePr>
        <p:xfrm>
          <a:off x="755576" y="4581128"/>
          <a:ext cx="7560840" cy="166654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890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0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02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02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210">
                <a:tc>
                  <a:txBody>
                    <a:bodyPr/>
                    <a:lstStyle/>
                    <a:p>
                      <a:r>
                        <a:rPr lang="en-US" sz="1400" noProof="0"/>
                        <a:t>X</a:t>
                      </a:r>
                    </a:p>
                  </a:txBody>
                  <a:tcPr marL="87210" marR="87210" marT="43605" marB="43605"/>
                </a:tc>
                <a:tc>
                  <a:txBody>
                    <a:bodyPr/>
                    <a:lstStyle/>
                    <a:p>
                      <a:r>
                        <a:rPr lang="en-US" sz="1400" noProof="0"/>
                        <a:t>Y</a:t>
                      </a:r>
                    </a:p>
                  </a:txBody>
                  <a:tcPr marL="87210" marR="87210" marT="43605" marB="43605"/>
                </a:tc>
                <a:tc>
                  <a:txBody>
                    <a:bodyPr/>
                    <a:lstStyle/>
                    <a:p>
                      <a:r>
                        <a:rPr lang="en-US" sz="1400" noProof="0"/>
                        <a:t>Z</a:t>
                      </a:r>
                    </a:p>
                  </a:txBody>
                  <a:tcPr marL="87210" marR="87210" marT="43605" marB="43605"/>
                </a:tc>
                <a:tc>
                  <a:txBody>
                    <a:bodyPr/>
                    <a:lstStyle/>
                    <a:p>
                      <a:r>
                        <a:rPr lang="en-US" sz="1400" noProof="0"/>
                        <a:t>% of population</a:t>
                      </a:r>
                    </a:p>
                  </a:txBody>
                  <a:tcPr marL="87210" marR="87210" marT="43605" marB="4360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494">
                <a:tc>
                  <a:txBody>
                    <a:bodyPr/>
                    <a:lstStyle/>
                    <a:p>
                      <a:r>
                        <a:rPr lang="en-US" sz="1400" noProof="0"/>
                        <a:t>yes</a:t>
                      </a:r>
                    </a:p>
                  </a:txBody>
                  <a:tcPr marL="87210" marR="87210" marT="43605" marB="43605"/>
                </a:tc>
                <a:tc>
                  <a:txBody>
                    <a:bodyPr/>
                    <a:lstStyle/>
                    <a:p>
                      <a:r>
                        <a:rPr lang="en-US" sz="1400" noProof="0"/>
                        <a:t>yes</a:t>
                      </a:r>
                    </a:p>
                  </a:txBody>
                  <a:tcPr marL="87210" marR="87210" marT="43605" marB="43605"/>
                </a:tc>
                <a:tc>
                  <a:txBody>
                    <a:bodyPr/>
                    <a:lstStyle/>
                    <a:p>
                      <a:r>
                        <a:rPr lang="en-US" sz="1400" noProof="0"/>
                        <a:t>male</a:t>
                      </a:r>
                    </a:p>
                  </a:txBody>
                  <a:tcPr marL="87210" marR="87210" marT="43605" marB="43605"/>
                </a:tc>
                <a:tc>
                  <a:txBody>
                    <a:bodyPr/>
                    <a:lstStyle/>
                    <a:p>
                      <a:r>
                        <a:rPr lang="en-US" sz="1400" noProof="0"/>
                        <a:t>0.476</a:t>
                      </a:r>
                    </a:p>
                  </a:txBody>
                  <a:tcPr marL="87210" marR="87210" marT="43605" marB="4360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494">
                <a:tc>
                  <a:txBody>
                    <a:bodyPr/>
                    <a:lstStyle/>
                    <a:p>
                      <a:r>
                        <a:rPr lang="en-US" sz="1400" noProof="0"/>
                        <a:t>yes</a:t>
                      </a:r>
                    </a:p>
                  </a:txBody>
                  <a:tcPr marL="87210" marR="87210" marT="43605" marB="43605"/>
                </a:tc>
                <a:tc>
                  <a:txBody>
                    <a:bodyPr/>
                    <a:lstStyle/>
                    <a:p>
                      <a:r>
                        <a:rPr lang="en-US" sz="1400" noProof="0"/>
                        <a:t>yes</a:t>
                      </a:r>
                    </a:p>
                  </a:txBody>
                  <a:tcPr marL="87210" marR="87210" marT="43605" marB="43605"/>
                </a:tc>
                <a:tc>
                  <a:txBody>
                    <a:bodyPr/>
                    <a:lstStyle/>
                    <a:p>
                      <a:r>
                        <a:rPr lang="en-US" sz="1400" noProof="0"/>
                        <a:t>female</a:t>
                      </a:r>
                    </a:p>
                  </a:txBody>
                  <a:tcPr marL="87210" marR="87210" marT="43605" marB="43605"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0.357</a:t>
                      </a:r>
                    </a:p>
                  </a:txBody>
                  <a:tcPr marL="87210" marR="87210" marT="43605" marB="4360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494">
                <a:tc>
                  <a:txBody>
                    <a:bodyPr/>
                    <a:lstStyle/>
                    <a:p>
                      <a:r>
                        <a:rPr lang="en-US" sz="1400" noProof="0"/>
                        <a:t>yes</a:t>
                      </a:r>
                    </a:p>
                  </a:txBody>
                  <a:tcPr marL="87210" marR="87210" marT="43605" marB="43605"/>
                </a:tc>
                <a:tc>
                  <a:txBody>
                    <a:bodyPr/>
                    <a:lstStyle/>
                    <a:p>
                      <a:r>
                        <a:rPr lang="en-US" sz="1400" noProof="0"/>
                        <a:t>no</a:t>
                      </a:r>
                    </a:p>
                  </a:txBody>
                  <a:tcPr marL="87210" marR="87210" marT="43605" marB="43605"/>
                </a:tc>
                <a:tc>
                  <a:txBody>
                    <a:bodyPr/>
                    <a:lstStyle/>
                    <a:p>
                      <a:r>
                        <a:rPr lang="en-US" sz="1400" noProof="0"/>
                        <a:t>male</a:t>
                      </a:r>
                    </a:p>
                  </a:txBody>
                  <a:tcPr marL="87210" marR="87210" marT="43605" marB="43605"/>
                </a:tc>
                <a:tc>
                  <a:txBody>
                    <a:bodyPr/>
                    <a:lstStyle/>
                    <a:p>
                      <a:r>
                        <a:rPr lang="en-US" sz="1400" noProof="0"/>
                        <a:t>0.042</a:t>
                      </a:r>
                    </a:p>
                  </a:txBody>
                  <a:tcPr marL="87210" marR="87210" marT="43605" marB="4360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494">
                <a:tc>
                  <a:txBody>
                    <a:bodyPr/>
                    <a:lstStyle/>
                    <a:p>
                      <a:r>
                        <a:rPr lang="en-US" sz="1400" noProof="0"/>
                        <a:t>yes</a:t>
                      </a:r>
                    </a:p>
                  </a:txBody>
                  <a:tcPr marL="87210" marR="87210" marT="43605" marB="43605"/>
                </a:tc>
                <a:tc>
                  <a:txBody>
                    <a:bodyPr/>
                    <a:lstStyle/>
                    <a:p>
                      <a:r>
                        <a:rPr lang="en-US" sz="1400" noProof="0"/>
                        <a:t>no</a:t>
                      </a:r>
                    </a:p>
                  </a:txBody>
                  <a:tcPr marL="87210" marR="87210" marT="43605" marB="43605"/>
                </a:tc>
                <a:tc>
                  <a:txBody>
                    <a:bodyPr/>
                    <a:lstStyle/>
                    <a:p>
                      <a:r>
                        <a:rPr lang="en-US" sz="1400" noProof="0"/>
                        <a:t>female</a:t>
                      </a:r>
                    </a:p>
                  </a:txBody>
                  <a:tcPr marL="87210" marR="87210" marT="43605" marB="43605"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0.132</a:t>
                      </a:r>
                    </a:p>
                  </a:txBody>
                  <a:tcPr marL="87210" marR="87210" marT="43605" marB="4360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4" name="Textfeld 33"/>
          <p:cNvSpPr txBox="1"/>
          <p:nvPr/>
        </p:nvSpPr>
        <p:spPr>
          <a:xfrm>
            <a:off x="395536" y="3789040"/>
            <a:ext cx="5688632" cy="738664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Consider</a:t>
            </a:r>
            <a:r>
              <a:rPr lang="en-US" sz="1400" dirty="0">
                <a:solidFill>
                  <a:srgbClr val="008380"/>
                </a:solidFill>
              </a:rPr>
              <a:t> X = yes</a:t>
            </a:r>
            <a:r>
              <a:rPr lang="en-US" sz="1400" dirty="0"/>
              <a:t>  &amp; weight</a:t>
            </a:r>
            <a:r>
              <a:rPr lang="en-US" sz="1400" dirty="0">
                <a:solidFill>
                  <a:srgbClr val="008380"/>
                </a:solidFill>
              </a:rPr>
              <a:t> (X,Y,Z)</a:t>
            </a:r>
            <a:r>
              <a:rPr lang="en-US" sz="1400" dirty="0"/>
              <a:t> with </a:t>
            </a:r>
            <a:r>
              <a:rPr lang="en-US" sz="1400" dirty="0">
                <a:solidFill>
                  <a:srgbClr val="008380"/>
                </a:solidFill>
              </a:rPr>
              <a:t>1/P(X=</a:t>
            </a:r>
            <a:r>
              <a:rPr lang="en-US" sz="1400" dirty="0" err="1">
                <a:solidFill>
                  <a:srgbClr val="008380"/>
                </a:solidFill>
              </a:rPr>
              <a:t>yes|Z</a:t>
            </a:r>
            <a:r>
              <a:rPr lang="en-US" sz="1400" dirty="0">
                <a:solidFill>
                  <a:srgbClr val="008380"/>
                </a:solidFill>
              </a:rPr>
              <a:t>=z)</a:t>
            </a:r>
          </a:p>
          <a:p>
            <a:r>
              <a:rPr lang="en-US" sz="1400" dirty="0">
                <a:solidFill>
                  <a:srgbClr val="008380"/>
                </a:solidFill>
              </a:rPr>
              <a:t>P(X=</a:t>
            </a:r>
            <a:r>
              <a:rPr lang="en-US" sz="1400" dirty="0" err="1">
                <a:solidFill>
                  <a:srgbClr val="008380"/>
                </a:solidFill>
              </a:rPr>
              <a:t>yes|Z</a:t>
            </a:r>
            <a:r>
              <a:rPr lang="en-US" sz="1400" dirty="0">
                <a:solidFill>
                  <a:srgbClr val="008380"/>
                </a:solidFill>
              </a:rPr>
              <a:t>=male) = (0.116 + 0.01)/(0.116+0.01 + 0.334 + 0.051)</a:t>
            </a:r>
          </a:p>
          <a:p>
            <a:r>
              <a:rPr lang="en-US" sz="1400" dirty="0">
                <a:solidFill>
                  <a:srgbClr val="008380"/>
                </a:solidFill>
              </a:rPr>
              <a:t>P(X=</a:t>
            </a:r>
            <a:r>
              <a:rPr lang="en-US" sz="1400" dirty="0" err="1">
                <a:solidFill>
                  <a:srgbClr val="008380"/>
                </a:solidFill>
              </a:rPr>
              <a:t>yes|Z</a:t>
            </a:r>
            <a:r>
              <a:rPr lang="en-US" sz="1400" dirty="0">
                <a:solidFill>
                  <a:srgbClr val="008380"/>
                </a:solidFill>
              </a:rPr>
              <a:t>=female) = (0.274 + 0.101)/(0.274+0.101 + 0.079 + 0.036)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6191672" y="3789040"/>
            <a:ext cx="2844824" cy="738664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In this example no real savings!</a:t>
            </a:r>
          </a:p>
          <a:p>
            <a:r>
              <a:rPr lang="en-US" sz="1400" dirty="0"/>
              <a:t>These come into play when </a:t>
            </a:r>
          </a:p>
          <a:p>
            <a:r>
              <a:rPr lang="en-US" sz="1400" dirty="0" err="1">
                <a:solidFill>
                  <a:srgbClr val="008380"/>
                </a:solidFill>
              </a:rPr>
              <a:t>dom</a:t>
            </a:r>
            <a:r>
              <a:rPr lang="en-US" sz="1400" dirty="0">
                <a:solidFill>
                  <a:srgbClr val="008380"/>
                </a:solidFill>
              </a:rPr>
              <a:t>(Z) &gt;&gt; sample size </a:t>
            </a:r>
          </a:p>
        </p:txBody>
      </p:sp>
    </p:spTree>
    <p:extLst>
      <p:ext uri="{BB962C8B-B14F-4D97-AF65-F5344CB8AC3E}">
        <p14:creationId xmlns:p14="http://schemas.microsoft.com/office/powerpoint/2010/main" val="1441650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Intervention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040560"/>
          </a:xfrm>
          <a:ln>
            <a:solidFill>
              <a:srgbClr val="FF66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  <a:defRPr/>
            </a:pPr>
            <a:r>
              <a:rPr lang="en-US" b="1" dirty="0">
                <a:solidFill>
                  <a:srgbClr val="FF6600"/>
                </a:solidFill>
              </a:rPr>
              <a:t>Example (</a:t>
            </a:r>
            <a:r>
              <a:rPr lang="en-US" dirty="0">
                <a:solidFill>
                  <a:srgbClr val="FF6600"/>
                </a:solidFill>
              </a:rPr>
              <a:t>SCM 5; Intervention)</a:t>
            </a:r>
          </a:p>
          <a:p>
            <a:pPr marL="0" indent="0">
              <a:buNone/>
              <a:defRPr/>
            </a:pPr>
            <a:r>
              <a:rPr lang="en-US" dirty="0"/>
              <a:t>(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 = Temperature,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= Ice cream sale, 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 = Crime)</a:t>
            </a:r>
          </a:p>
          <a:p>
            <a:pPr marL="0" indent="0"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Would intervention on ice cream sales (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) lead to decrease of crime (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)?  </a:t>
            </a:r>
          </a:p>
          <a:p>
            <a:pPr marL="0" indent="0">
              <a:buNone/>
              <a:defRPr/>
            </a:pPr>
            <a:endParaRPr lang="en-US" sz="2000" dirty="0"/>
          </a:p>
          <a:p>
            <a:pPr>
              <a:defRPr/>
            </a:pPr>
            <a:r>
              <a:rPr lang="en-US" dirty="0"/>
              <a:t> What does it mean to intervene on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?</a:t>
            </a:r>
          </a:p>
          <a:p>
            <a:pPr lvl="1">
              <a:defRPr/>
            </a:pPr>
            <a:r>
              <a:rPr lang="en-US" dirty="0"/>
              <a:t>Fix value of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in the sense of </a:t>
            </a:r>
            <a:br>
              <a:rPr lang="en-US" dirty="0"/>
            </a:br>
            <a:r>
              <a:rPr lang="en-US" dirty="0"/>
              <a:t>inhibiting the natural influences on </a:t>
            </a:r>
            <a:r>
              <a:rPr lang="en-US">
                <a:solidFill>
                  <a:srgbClr val="008380"/>
                </a:solidFill>
              </a:rPr>
              <a:t>Y  </a:t>
            </a:r>
            <a:br>
              <a:rPr lang="en-US">
                <a:solidFill>
                  <a:srgbClr val="008380"/>
                </a:solidFill>
              </a:rPr>
            </a:br>
            <a:r>
              <a:rPr lang="en-US"/>
              <a:t>according </a:t>
            </a:r>
            <a:r>
              <a:rPr lang="en-US" dirty="0"/>
              <a:t>to SCM  (here of </a:t>
            </a:r>
            <a:r>
              <a:rPr lang="en-US" dirty="0">
                <a:solidFill>
                  <a:srgbClr val="008380"/>
                </a:solidFill>
              </a:rPr>
              <a:t>U</a:t>
            </a:r>
            <a:r>
              <a:rPr lang="en-US" baseline="-25000" dirty="0">
                <a:solidFill>
                  <a:srgbClr val="008380"/>
                </a:solidFill>
              </a:rPr>
              <a:t>Y</a:t>
            </a:r>
            <a:r>
              <a:rPr lang="en-US" baseline="-25000" dirty="0"/>
              <a:t> </a:t>
            </a:r>
            <a:r>
              <a:rPr lang="en-US" dirty="0"/>
              <a:t>and </a:t>
            </a:r>
            <a:r>
              <a:rPr lang="en-US" dirty="0">
                <a:solidFill>
                  <a:srgbClr val="008380"/>
                </a:solidFill>
              </a:rPr>
              <a:t>X</a:t>
            </a:r>
            <a:r>
              <a:rPr lang="en-US" dirty="0"/>
              <a:t>)</a:t>
            </a:r>
          </a:p>
          <a:p>
            <a:pPr lvl="1">
              <a:defRPr/>
            </a:pPr>
            <a:r>
              <a:rPr lang="en-US" dirty="0"/>
              <a:t>Leads to change of the SCM</a:t>
            </a:r>
            <a:endParaRPr lang="en-US" sz="1800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 marL="457200" lvl="1" indent="0">
              <a:buNone/>
              <a:defRPr/>
            </a:pPr>
            <a:endParaRPr lang="en-US" sz="2000" baseline="-25000" dirty="0"/>
          </a:p>
          <a:p>
            <a:pPr lvl="1">
              <a:defRPr/>
            </a:pPr>
            <a:endParaRPr lang="en-US" sz="2000" baseline="-25000" dirty="0"/>
          </a:p>
          <a:p>
            <a:pPr lvl="1">
              <a:defRPr/>
            </a:pPr>
            <a:endParaRPr lang="en-US" sz="2000" baseline="-25000" dirty="0"/>
          </a:p>
          <a:p>
            <a:pPr lvl="1">
              <a:defRPr/>
            </a:pPr>
            <a:endParaRPr lang="en-US" sz="2000" baseline="-25000" dirty="0"/>
          </a:p>
          <a:p>
            <a:pPr marL="457200" lvl="1" indent="0">
              <a:buNone/>
              <a:defRPr/>
            </a:pPr>
            <a:endParaRPr lang="en-US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7286344" y="4139788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X</a:t>
            </a:r>
          </a:p>
        </p:txBody>
      </p:sp>
      <p:sp>
        <p:nvSpPr>
          <p:cNvPr id="7" name="Oval 6"/>
          <p:cNvSpPr/>
          <p:nvPr/>
        </p:nvSpPr>
        <p:spPr>
          <a:xfrm>
            <a:off x="7452320" y="457183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Oval 7"/>
          <p:cNvSpPr/>
          <p:nvPr/>
        </p:nvSpPr>
        <p:spPr>
          <a:xfrm>
            <a:off x="7452320" y="514790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Oval 8"/>
          <p:cNvSpPr/>
          <p:nvPr/>
        </p:nvSpPr>
        <p:spPr>
          <a:xfrm>
            <a:off x="6732240" y="572396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 Verbindung mit Pfeil 9"/>
          <p:cNvCxnSpPr>
            <a:stCxn id="7" idx="4"/>
            <a:endCxn id="8" idx="0"/>
          </p:cNvCxnSpPr>
          <p:nvPr/>
        </p:nvCxnSpPr>
        <p:spPr>
          <a:xfrm>
            <a:off x="7524328" y="4715836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>
            <a:stCxn id="8" idx="3"/>
            <a:endCxn id="9" idx="7"/>
          </p:cNvCxnSpPr>
          <p:nvPr/>
        </p:nvCxnSpPr>
        <p:spPr>
          <a:xfrm flipH="1">
            <a:off x="6855165" y="5270812"/>
            <a:ext cx="618246" cy="4742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8172400" y="572396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Oval 17"/>
          <p:cNvSpPr/>
          <p:nvPr/>
        </p:nvSpPr>
        <p:spPr>
          <a:xfrm>
            <a:off x="8172400" y="507589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Oval 18"/>
          <p:cNvSpPr/>
          <p:nvPr/>
        </p:nvSpPr>
        <p:spPr>
          <a:xfrm>
            <a:off x="6732240" y="507590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mit Pfeil 19"/>
          <p:cNvCxnSpPr>
            <a:stCxn id="18" idx="4"/>
            <a:endCxn id="17" idx="0"/>
          </p:cNvCxnSpPr>
          <p:nvPr/>
        </p:nvCxnSpPr>
        <p:spPr>
          <a:xfrm>
            <a:off x="8244408" y="5219892"/>
            <a:ext cx="0" cy="5040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>
            <a:stCxn id="8" idx="5"/>
            <a:endCxn id="17" idx="1"/>
          </p:cNvCxnSpPr>
          <p:nvPr/>
        </p:nvCxnSpPr>
        <p:spPr>
          <a:xfrm>
            <a:off x="7575245" y="5270812"/>
            <a:ext cx="618246" cy="4742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>
            <a:stCxn id="19" idx="4"/>
            <a:endCxn id="9" idx="0"/>
          </p:cNvCxnSpPr>
          <p:nvPr/>
        </p:nvCxnSpPr>
        <p:spPr>
          <a:xfrm>
            <a:off x="6804248" y="5219908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feld 39"/>
          <p:cNvSpPr txBox="1"/>
          <p:nvPr/>
        </p:nvSpPr>
        <p:spPr>
          <a:xfrm>
            <a:off x="8015065" y="4643844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6569044" y="4715852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7596336" y="5003884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44" name="Textfeld 43"/>
          <p:cNvSpPr txBox="1"/>
          <p:nvPr/>
        </p:nvSpPr>
        <p:spPr>
          <a:xfrm>
            <a:off x="8278780" y="5723964"/>
            <a:ext cx="325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  <p:sp>
        <p:nvSpPr>
          <p:cNvPr id="49" name="Textfeld 48"/>
          <p:cNvSpPr txBox="1"/>
          <p:nvPr/>
        </p:nvSpPr>
        <p:spPr>
          <a:xfrm>
            <a:off x="6372200" y="5795972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sp>
        <p:nvSpPr>
          <p:cNvPr id="5" name="Textfeld 4"/>
          <p:cNvSpPr txBox="1"/>
          <p:nvPr/>
        </p:nvSpPr>
        <p:spPr>
          <a:xfrm>
            <a:off x="6588224" y="5795972"/>
            <a:ext cx="48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= </a:t>
            </a:r>
            <a:r>
              <a:rPr lang="de-DE" dirty="0" err="1"/>
              <a:t>y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33754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41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Intervention vs. Conditioning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457200">
              <a:spcBef>
                <a:spcPct val="30000"/>
              </a:spcBef>
              <a:defRPr/>
            </a:pPr>
            <a:r>
              <a:rPr lang="en-US" dirty="0"/>
              <a:t>Intervention denoted by </a:t>
            </a:r>
            <a:r>
              <a:rPr lang="en-US" dirty="0">
                <a:solidFill>
                  <a:srgbClr val="008380"/>
                </a:solidFill>
              </a:rPr>
              <a:t>do(Y = y)</a:t>
            </a:r>
          </a:p>
          <a:p>
            <a:pPr marL="0" indent="0" defTabSz="457200">
              <a:spcBef>
                <a:spcPct val="30000"/>
              </a:spcBef>
              <a:buNone/>
              <a:defRPr/>
            </a:pPr>
            <a:r>
              <a:rPr lang="en-US" dirty="0">
                <a:solidFill>
                  <a:srgbClr val="008380"/>
                </a:solidFill>
              </a:rPr>
              <a:t>     P(Z = z | do(Y = y)) = </a:t>
            </a:r>
          </a:p>
          <a:p>
            <a:pPr marL="457200" lvl="1" indent="0" defTabSz="457200">
              <a:spcBef>
                <a:spcPct val="30000"/>
              </a:spcBef>
              <a:buNone/>
              <a:defRPr/>
            </a:pPr>
            <a:r>
              <a:rPr lang="en-US" dirty="0"/>
              <a:t>	probability of event </a:t>
            </a:r>
            <a:r>
              <a:rPr lang="en-US" dirty="0">
                <a:solidFill>
                  <a:srgbClr val="008380"/>
                </a:solidFill>
              </a:rPr>
              <a:t>Z = z </a:t>
            </a:r>
            <a:r>
              <a:rPr lang="en-US" dirty="0"/>
              <a:t>on intervening </a:t>
            </a:r>
            <a:br>
              <a:rPr lang="en-US" dirty="0"/>
            </a:br>
            <a:r>
              <a:rPr lang="en-US" dirty="0"/>
              <a:t>       upon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by 	setting </a:t>
            </a:r>
            <a:r>
              <a:rPr lang="en-US" dirty="0">
                <a:solidFill>
                  <a:srgbClr val="008380"/>
                </a:solidFill>
              </a:rPr>
              <a:t>Y = y  </a:t>
            </a:r>
            <a:br>
              <a:rPr lang="en-US" dirty="0">
                <a:solidFill>
                  <a:srgbClr val="00838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Intervention changes the data generation mechanism</a:t>
            </a:r>
          </a:p>
          <a:p>
            <a:pPr marL="0" indent="0" defTabSz="457200">
              <a:spcBef>
                <a:spcPct val="30000"/>
              </a:spcBef>
              <a:buNone/>
              <a:defRPr/>
            </a:pPr>
            <a:endParaRPr lang="en-US" dirty="0"/>
          </a:p>
          <a:p>
            <a:pPr defTabSz="457200">
              <a:spcBef>
                <a:spcPct val="30000"/>
              </a:spcBef>
              <a:defRPr/>
            </a:pPr>
            <a:r>
              <a:rPr lang="en-US" dirty="0"/>
              <a:t>In contrast</a:t>
            </a:r>
          </a:p>
          <a:p>
            <a:pPr marL="0" indent="0" defTabSz="457200">
              <a:spcBef>
                <a:spcPct val="30000"/>
              </a:spcBef>
              <a:buNone/>
              <a:defRPr/>
            </a:pPr>
            <a:r>
              <a:rPr lang="en-US" dirty="0"/>
              <a:t>   </a:t>
            </a:r>
            <a:r>
              <a:rPr lang="en-US" dirty="0">
                <a:solidFill>
                  <a:srgbClr val="008380"/>
                </a:solidFill>
              </a:rPr>
              <a:t>  P(Z = z | Y = y) = </a:t>
            </a:r>
          </a:p>
          <a:p>
            <a:pPr marL="455613" indent="-455613" defTabSz="457200">
              <a:spcBef>
                <a:spcPct val="30000"/>
              </a:spcBef>
              <a:buNone/>
              <a:defRPr/>
            </a:pPr>
            <a:r>
              <a:rPr lang="en-US" dirty="0"/>
              <a:t>	       </a:t>
            </a:r>
            <a:r>
              <a:rPr lang="en-US" sz="2400" dirty="0"/>
              <a:t>probability of event </a:t>
            </a:r>
            <a:r>
              <a:rPr lang="en-US" sz="2400" dirty="0">
                <a:solidFill>
                  <a:srgbClr val="008380"/>
                </a:solidFill>
              </a:rPr>
              <a:t>Z = z </a:t>
            </a:r>
            <a:r>
              <a:rPr lang="en-US" sz="2400" dirty="0"/>
              <a:t>when knowing that </a:t>
            </a:r>
            <a:r>
              <a:rPr lang="en-US" sz="2400" dirty="0">
                <a:solidFill>
                  <a:srgbClr val="008380"/>
                </a:solidFill>
              </a:rPr>
              <a:t>Y = y</a:t>
            </a:r>
            <a:br>
              <a:rPr lang="en-US" sz="2400" dirty="0">
                <a:solidFill>
                  <a:srgbClr val="008380"/>
                </a:solidFill>
              </a:rPr>
            </a:br>
            <a:r>
              <a:rPr lang="en-US" sz="2400" dirty="0">
                <a:solidFill>
                  <a:srgbClr val="FF0000"/>
                </a:solidFill>
              </a:rPr>
              <a:t>Conditioning only filters on the data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0461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Average Causal Effect (ACE)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552" y="1124967"/>
            <a:ext cx="8229600" cy="2376041"/>
          </a:xfrm>
        </p:spPr>
        <p:txBody>
          <a:bodyPr/>
          <a:lstStyle/>
          <a:p>
            <a:pPr>
              <a:defRPr/>
            </a:pPr>
            <a:r>
              <a:rPr lang="en-US" dirty="0"/>
              <a:t>Would an intervention on ice cream sales (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) </a:t>
            </a:r>
            <a:br>
              <a:rPr lang="en-US" dirty="0"/>
            </a:br>
            <a:r>
              <a:rPr lang="en-US" dirty="0"/>
              <a:t>by increasing </a:t>
            </a:r>
            <a:r>
              <a:rPr lang="en-US" dirty="0">
                <a:solidFill>
                  <a:srgbClr val="008380"/>
                </a:solidFill>
              </a:rPr>
              <a:t>Y</a:t>
            </a:r>
            <a:r>
              <a:rPr lang="en-US" dirty="0"/>
              <a:t> lead to a decrease of crime (</a:t>
            </a:r>
            <a:r>
              <a:rPr lang="en-US" dirty="0">
                <a:solidFill>
                  <a:srgbClr val="008380"/>
                </a:solidFill>
              </a:rPr>
              <a:t>Z</a:t>
            </a:r>
            <a:r>
              <a:rPr lang="en-US" dirty="0"/>
              <a:t>)? </a:t>
            </a:r>
          </a:p>
          <a:p>
            <a:pPr>
              <a:defRPr/>
            </a:pPr>
            <a:r>
              <a:rPr lang="en-US" sz="2400" dirty="0">
                <a:solidFill>
                  <a:srgbClr val="0000FF"/>
                </a:solidFill>
              </a:rPr>
              <a:t>Causal Effect Difference/Average Causal Effect (ACE) </a:t>
            </a:r>
            <a:br>
              <a:rPr lang="en-US" sz="2400" dirty="0">
                <a:solidFill>
                  <a:srgbClr val="0000FF"/>
                </a:solidFill>
              </a:rPr>
            </a:br>
            <a:r>
              <a:rPr lang="en-US" sz="2400" dirty="0">
                <a:solidFill>
                  <a:srgbClr val="008380"/>
                </a:solidFill>
              </a:rPr>
              <a:t>P(Z = low| do(Y = high))</a:t>
            </a:r>
            <a:r>
              <a:rPr lang="en-US" sz="2400" b="1" dirty="0">
                <a:solidFill>
                  <a:srgbClr val="008380"/>
                </a:solidFill>
              </a:rPr>
              <a:t> </a:t>
            </a:r>
            <a:r>
              <a:rPr lang="en-US" sz="2400" dirty="0">
                <a:solidFill>
                  <a:srgbClr val="008380"/>
                </a:solidFill>
              </a:rPr>
              <a:t>– P(Z = low| do(Y = low))</a:t>
            </a:r>
            <a:endParaRPr lang="en-US" dirty="0">
              <a:solidFill>
                <a:srgbClr val="008380"/>
              </a:solidFill>
            </a:endParaRPr>
          </a:p>
          <a:p>
            <a:pPr defTabSz="457200">
              <a:spcBef>
                <a:spcPct val="30000"/>
              </a:spcBef>
              <a:defRPr/>
            </a:pPr>
            <a:r>
              <a:rPr lang="en-US" dirty="0"/>
              <a:t>Here </a:t>
            </a:r>
            <a:r>
              <a:rPr lang="en-US" dirty="0">
                <a:solidFill>
                  <a:srgbClr val="008380"/>
                </a:solidFill>
              </a:rPr>
              <a:t>ACE(Y = low-&gt;high) = 0 </a:t>
            </a:r>
          </a:p>
          <a:p>
            <a:pPr marL="0" indent="0" defTabSz="457200">
              <a:spcBef>
                <a:spcPct val="30000"/>
              </a:spcBef>
              <a:buNone/>
              <a:defRPr/>
            </a:pPr>
            <a:r>
              <a:rPr lang="en-US" dirty="0"/>
              <a:t>    </a:t>
            </a:r>
          </a:p>
          <a:p>
            <a:pPr defTabSz="457200">
              <a:spcBef>
                <a:spcPct val="30000"/>
              </a:spcBef>
              <a:defRPr/>
            </a:pPr>
            <a:endParaRPr lang="en-US" dirty="0"/>
          </a:p>
          <a:p>
            <a:pPr marL="0" indent="0" defTabSz="457200">
              <a:spcBef>
                <a:spcPct val="30000"/>
              </a:spcBef>
              <a:buNone/>
              <a:defRPr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425" y="6381328"/>
            <a:ext cx="1008063" cy="196850"/>
          </a:xfrm>
        </p:spPr>
        <p:txBody>
          <a:bodyPr/>
          <a:lstStyle/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259632" y="407707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X</a:t>
            </a:r>
          </a:p>
        </p:txBody>
      </p:sp>
      <p:sp>
        <p:nvSpPr>
          <p:cNvPr id="6" name="Oval 5"/>
          <p:cNvSpPr/>
          <p:nvPr/>
        </p:nvSpPr>
        <p:spPr>
          <a:xfrm>
            <a:off x="1691680" y="423038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Oval 6"/>
          <p:cNvSpPr/>
          <p:nvPr/>
        </p:nvSpPr>
        <p:spPr>
          <a:xfrm>
            <a:off x="1691680" y="480644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Oval 7"/>
          <p:cNvSpPr/>
          <p:nvPr/>
        </p:nvSpPr>
        <p:spPr>
          <a:xfrm>
            <a:off x="971600" y="538250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rade Verbindung mit Pfeil 8"/>
          <p:cNvCxnSpPr>
            <a:stCxn id="6" idx="4"/>
            <a:endCxn id="7" idx="0"/>
          </p:cNvCxnSpPr>
          <p:nvPr/>
        </p:nvCxnSpPr>
        <p:spPr>
          <a:xfrm>
            <a:off x="1763688" y="4374380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>
            <a:stCxn id="7" idx="3"/>
            <a:endCxn id="8" idx="7"/>
          </p:cNvCxnSpPr>
          <p:nvPr/>
        </p:nvCxnSpPr>
        <p:spPr>
          <a:xfrm flipH="1">
            <a:off x="1094525" y="4929356"/>
            <a:ext cx="618246" cy="4742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411760" y="538250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Oval 11"/>
          <p:cNvSpPr/>
          <p:nvPr/>
        </p:nvSpPr>
        <p:spPr>
          <a:xfrm>
            <a:off x="2411760" y="473443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Oval 12"/>
          <p:cNvSpPr/>
          <p:nvPr/>
        </p:nvSpPr>
        <p:spPr>
          <a:xfrm>
            <a:off x="971600" y="473445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4" name="Gerade Verbindung mit Pfeil 13"/>
          <p:cNvCxnSpPr>
            <a:stCxn id="12" idx="4"/>
            <a:endCxn id="11" idx="0"/>
          </p:cNvCxnSpPr>
          <p:nvPr/>
        </p:nvCxnSpPr>
        <p:spPr>
          <a:xfrm>
            <a:off x="2483768" y="4878436"/>
            <a:ext cx="0" cy="5040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/>
          <p:cNvCxnSpPr>
            <a:stCxn id="7" idx="5"/>
            <a:endCxn id="11" idx="1"/>
          </p:cNvCxnSpPr>
          <p:nvPr/>
        </p:nvCxnSpPr>
        <p:spPr>
          <a:xfrm>
            <a:off x="1814605" y="4929356"/>
            <a:ext cx="618246" cy="4742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>
            <a:stCxn id="13" idx="4"/>
            <a:endCxn id="8" idx="0"/>
          </p:cNvCxnSpPr>
          <p:nvPr/>
        </p:nvCxnSpPr>
        <p:spPr>
          <a:xfrm>
            <a:off x="1043608" y="4878452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2254425" y="4302388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808404" y="4374396"/>
            <a:ext cx="451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Y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1835696" y="4662428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20" name="Textfeld 19"/>
          <p:cNvSpPr txBox="1"/>
          <p:nvPr/>
        </p:nvSpPr>
        <p:spPr>
          <a:xfrm>
            <a:off x="611560" y="5445224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</a:t>
            </a:r>
            <a:endParaRPr lang="de-DE" baseline="-25000" dirty="0"/>
          </a:p>
        </p:txBody>
      </p:sp>
      <p:sp>
        <p:nvSpPr>
          <p:cNvPr id="21" name="Textfeld 20"/>
          <p:cNvSpPr txBox="1"/>
          <p:nvPr/>
        </p:nvSpPr>
        <p:spPr>
          <a:xfrm>
            <a:off x="6300192" y="2924944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X</a:t>
            </a:r>
          </a:p>
        </p:txBody>
      </p:sp>
      <p:sp>
        <p:nvSpPr>
          <p:cNvPr id="22" name="Oval 21"/>
          <p:cNvSpPr/>
          <p:nvPr/>
        </p:nvSpPr>
        <p:spPr>
          <a:xfrm>
            <a:off x="6732240" y="3078252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Oval 22"/>
          <p:cNvSpPr/>
          <p:nvPr/>
        </p:nvSpPr>
        <p:spPr>
          <a:xfrm>
            <a:off x="6732240" y="365431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Oval 23"/>
          <p:cNvSpPr/>
          <p:nvPr/>
        </p:nvSpPr>
        <p:spPr>
          <a:xfrm>
            <a:off x="6012160" y="414908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5" name="Gerade Verbindung mit Pfeil 24"/>
          <p:cNvCxnSpPr>
            <a:stCxn id="22" idx="4"/>
            <a:endCxn id="23" idx="0"/>
          </p:cNvCxnSpPr>
          <p:nvPr/>
        </p:nvCxnSpPr>
        <p:spPr>
          <a:xfrm>
            <a:off x="6804248" y="3222252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7452320" y="423038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Oval 27"/>
          <p:cNvSpPr/>
          <p:nvPr/>
        </p:nvSpPr>
        <p:spPr>
          <a:xfrm>
            <a:off x="7452320" y="358230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0" name="Gerade Verbindung mit Pfeil 29"/>
          <p:cNvCxnSpPr>
            <a:stCxn id="28" idx="4"/>
            <a:endCxn id="27" idx="0"/>
          </p:cNvCxnSpPr>
          <p:nvPr/>
        </p:nvCxnSpPr>
        <p:spPr>
          <a:xfrm>
            <a:off x="7524328" y="3726308"/>
            <a:ext cx="0" cy="5040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/>
          <p:cNvCxnSpPr>
            <a:stCxn id="23" idx="5"/>
            <a:endCxn id="27" idx="1"/>
          </p:cNvCxnSpPr>
          <p:nvPr/>
        </p:nvCxnSpPr>
        <p:spPr>
          <a:xfrm>
            <a:off x="6855165" y="3777228"/>
            <a:ext cx="618246" cy="4742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feld 32"/>
          <p:cNvSpPr txBox="1"/>
          <p:nvPr/>
        </p:nvSpPr>
        <p:spPr>
          <a:xfrm>
            <a:off x="7294985" y="3150260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35" name="Textfeld 34"/>
          <p:cNvSpPr txBox="1"/>
          <p:nvPr/>
        </p:nvSpPr>
        <p:spPr>
          <a:xfrm>
            <a:off x="6876256" y="3510300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36" name="Textfeld 35"/>
          <p:cNvSpPr txBox="1"/>
          <p:nvPr/>
        </p:nvSpPr>
        <p:spPr>
          <a:xfrm>
            <a:off x="5652120" y="4221088"/>
            <a:ext cx="973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Y= high</a:t>
            </a:r>
            <a:endParaRPr lang="de-DE" baseline="-25000" dirty="0"/>
          </a:p>
        </p:txBody>
      </p:sp>
      <p:cxnSp>
        <p:nvCxnSpPr>
          <p:cNvPr id="38" name="Gerade Verbindung mit Pfeil 37"/>
          <p:cNvCxnSpPr/>
          <p:nvPr/>
        </p:nvCxnSpPr>
        <p:spPr>
          <a:xfrm flipV="1">
            <a:off x="3203848" y="4293096"/>
            <a:ext cx="2232248" cy="864096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feld 38"/>
          <p:cNvSpPr txBox="1"/>
          <p:nvPr/>
        </p:nvSpPr>
        <p:spPr>
          <a:xfrm rot="20235237">
            <a:off x="3145838" y="4208185"/>
            <a:ext cx="208823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/>
              <a:t>do(Y = high)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2505179" y="5454516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  <p:sp>
        <p:nvSpPr>
          <p:cNvPr id="43" name="Textfeld 42"/>
          <p:cNvSpPr txBox="1"/>
          <p:nvPr/>
        </p:nvSpPr>
        <p:spPr>
          <a:xfrm>
            <a:off x="7617747" y="4230380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  <p:sp>
        <p:nvSpPr>
          <p:cNvPr id="46" name="Textfeld 45"/>
          <p:cNvSpPr txBox="1"/>
          <p:nvPr/>
        </p:nvSpPr>
        <p:spPr>
          <a:xfrm rot="753681">
            <a:off x="3242689" y="5571134"/>
            <a:ext cx="187425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dirty="0"/>
              <a:t>do(Y = </a:t>
            </a:r>
            <a:r>
              <a:rPr lang="de-DE" sz="2600" dirty="0" err="1"/>
              <a:t>low</a:t>
            </a:r>
            <a:r>
              <a:rPr lang="de-DE" sz="2600" dirty="0"/>
              <a:t>)</a:t>
            </a:r>
          </a:p>
        </p:txBody>
      </p:sp>
      <p:cxnSp>
        <p:nvCxnSpPr>
          <p:cNvPr id="47" name="Gerade Verbindung mit Pfeil 46"/>
          <p:cNvCxnSpPr/>
          <p:nvPr/>
        </p:nvCxnSpPr>
        <p:spPr>
          <a:xfrm>
            <a:off x="3275856" y="5373216"/>
            <a:ext cx="2304256" cy="504056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Textfeld 65"/>
          <p:cNvSpPr txBox="1"/>
          <p:nvPr/>
        </p:nvSpPr>
        <p:spPr>
          <a:xfrm>
            <a:off x="6300192" y="4715852"/>
            <a:ext cx="45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X</a:t>
            </a:r>
          </a:p>
        </p:txBody>
      </p:sp>
      <p:sp>
        <p:nvSpPr>
          <p:cNvPr id="67" name="Oval 66"/>
          <p:cNvSpPr/>
          <p:nvPr/>
        </p:nvSpPr>
        <p:spPr>
          <a:xfrm>
            <a:off x="6732240" y="4869160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8" name="Oval 67"/>
          <p:cNvSpPr/>
          <p:nvPr/>
        </p:nvSpPr>
        <p:spPr>
          <a:xfrm>
            <a:off x="6732240" y="5445224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9" name="Oval 68"/>
          <p:cNvSpPr/>
          <p:nvPr/>
        </p:nvSpPr>
        <p:spPr>
          <a:xfrm>
            <a:off x="6012160" y="602128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0" name="Gerade Verbindung mit Pfeil 69"/>
          <p:cNvCxnSpPr>
            <a:stCxn id="67" idx="4"/>
            <a:endCxn id="68" idx="0"/>
          </p:cNvCxnSpPr>
          <p:nvPr/>
        </p:nvCxnSpPr>
        <p:spPr>
          <a:xfrm>
            <a:off x="6804248" y="5013160"/>
            <a:ext cx="0" cy="432064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Oval 70"/>
          <p:cNvSpPr/>
          <p:nvPr/>
        </p:nvSpPr>
        <p:spPr>
          <a:xfrm>
            <a:off x="7452320" y="6021288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2" name="Oval 71"/>
          <p:cNvSpPr/>
          <p:nvPr/>
        </p:nvSpPr>
        <p:spPr>
          <a:xfrm>
            <a:off x="7452320" y="5373216"/>
            <a:ext cx="144016" cy="1440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3" name="Gerade Verbindung mit Pfeil 72"/>
          <p:cNvCxnSpPr>
            <a:stCxn id="72" idx="4"/>
            <a:endCxn id="71" idx="0"/>
          </p:cNvCxnSpPr>
          <p:nvPr/>
        </p:nvCxnSpPr>
        <p:spPr>
          <a:xfrm>
            <a:off x="7524328" y="5517216"/>
            <a:ext cx="0" cy="504072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Gerade Verbindung mit Pfeil 73"/>
          <p:cNvCxnSpPr>
            <a:stCxn id="68" idx="5"/>
            <a:endCxn id="71" idx="1"/>
          </p:cNvCxnSpPr>
          <p:nvPr/>
        </p:nvCxnSpPr>
        <p:spPr>
          <a:xfrm>
            <a:off x="6855165" y="5568136"/>
            <a:ext cx="618246" cy="474240"/>
          </a:xfrm>
          <a:prstGeom prst="straightConnector1">
            <a:avLst/>
          </a:prstGeom>
          <a:ln>
            <a:solidFill>
              <a:schemeClr val="tx1"/>
            </a:solidFill>
            <a:tailEnd type="arrow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Textfeld 74"/>
          <p:cNvSpPr txBox="1"/>
          <p:nvPr/>
        </p:nvSpPr>
        <p:spPr>
          <a:xfrm>
            <a:off x="7294985" y="4941168"/>
            <a:ext cx="445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baseline="-25000" dirty="0"/>
              <a:t>Z</a:t>
            </a:r>
          </a:p>
        </p:txBody>
      </p:sp>
      <p:sp>
        <p:nvSpPr>
          <p:cNvPr id="76" name="Textfeld 75"/>
          <p:cNvSpPr txBox="1"/>
          <p:nvPr/>
        </p:nvSpPr>
        <p:spPr>
          <a:xfrm>
            <a:off x="6876256" y="5301208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X</a:t>
            </a:r>
            <a:endParaRPr lang="de-DE" baseline="-25000" dirty="0"/>
          </a:p>
        </p:txBody>
      </p:sp>
      <p:sp>
        <p:nvSpPr>
          <p:cNvPr id="77" name="Textfeld 76"/>
          <p:cNvSpPr txBox="1"/>
          <p:nvPr/>
        </p:nvSpPr>
        <p:spPr>
          <a:xfrm>
            <a:off x="5652120" y="6156012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Y= </a:t>
            </a:r>
            <a:r>
              <a:rPr lang="de-DE" dirty="0" err="1"/>
              <a:t>low</a:t>
            </a:r>
            <a:endParaRPr lang="de-DE" baseline="-25000" dirty="0"/>
          </a:p>
        </p:txBody>
      </p:sp>
      <p:sp>
        <p:nvSpPr>
          <p:cNvPr id="78" name="Textfeld 77"/>
          <p:cNvSpPr txBox="1"/>
          <p:nvPr/>
        </p:nvSpPr>
        <p:spPr>
          <a:xfrm>
            <a:off x="7617747" y="6021288"/>
            <a:ext cx="338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Z</a:t>
            </a:r>
            <a:endParaRPr lang="de-DE" baseline="-25000" dirty="0"/>
          </a:p>
        </p:txBody>
      </p:sp>
    </p:spTree>
    <p:extLst>
      <p:ext uri="{BB962C8B-B14F-4D97-AF65-F5344CB8AC3E}">
        <p14:creationId xmlns:p14="http://schemas.microsoft.com/office/powerpoint/2010/main" val="2473333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 animBg="1"/>
      <p:bldP spid="11" grpId="0" animBg="1"/>
      <p:bldP spid="12" grpId="0" animBg="1"/>
      <p:bldP spid="13" grpId="0" animBg="1"/>
      <p:bldP spid="17" grpId="0"/>
      <p:bldP spid="18" grpId="0"/>
      <p:bldP spid="19" grpId="0"/>
      <p:bldP spid="20" grpId="0"/>
      <p:bldP spid="21" grpId="0"/>
      <p:bldP spid="22" grpId="0" animBg="1"/>
      <p:bldP spid="23" grpId="0" animBg="1"/>
      <p:bldP spid="24" grpId="0" animBg="1"/>
      <p:bldP spid="27" grpId="0" animBg="1"/>
      <p:bldP spid="28" grpId="0" animBg="1"/>
      <p:bldP spid="33" grpId="0"/>
      <p:bldP spid="35" grpId="0"/>
      <p:bldP spid="36" grpId="0"/>
      <p:bldP spid="39" grpId="0"/>
      <p:bldP spid="41" grpId="0"/>
      <p:bldP spid="43" grpId="0"/>
      <p:bldP spid="46" grpId="0"/>
      <p:bldP spid="66" grpId="0"/>
      <p:bldP spid="67" grpId="0" animBg="1"/>
      <p:bldP spid="68" grpId="0" animBg="1"/>
      <p:bldP spid="69" grpId="0" animBg="1"/>
      <p:bldP spid="71" grpId="0" animBg="1"/>
      <p:bldP spid="72" grpId="0" animBg="1"/>
      <p:bldP spid="75" grpId="0"/>
      <p:bldP spid="76" grpId="0"/>
      <p:bldP spid="77" grpId="0"/>
      <p:bldP spid="7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General Causal Effect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1727969"/>
          </a:xfrm>
        </p:spPr>
        <p:txBody>
          <a:bodyPr/>
          <a:lstStyle/>
          <a:p>
            <a:pPr>
              <a:defRPr/>
            </a:pPr>
            <a:r>
              <a:rPr lang="en-US" dirty="0"/>
              <a:t>How effective is drug usage for recovery?</a:t>
            </a:r>
            <a:br>
              <a:rPr lang="en-US" dirty="0"/>
            </a:br>
            <a:r>
              <a:rPr lang="en-US" dirty="0">
                <a:solidFill>
                  <a:srgbClr val="008380"/>
                </a:solidFill>
              </a:rPr>
              <a:t>ACE =  P(Y = 1 | do(X = 1)) – P(Y = 1 | do(X = 0))</a:t>
            </a:r>
          </a:p>
          <a:p>
            <a:pPr>
              <a:defRPr/>
            </a:pPr>
            <a:r>
              <a:rPr lang="en-US" dirty="0"/>
              <a:t>Need to compute </a:t>
            </a:r>
            <a:r>
              <a:rPr lang="en-US" dirty="0">
                <a:solidFill>
                  <a:srgbClr val="0000FF"/>
                </a:solidFill>
              </a:rPr>
              <a:t>general causal effect </a:t>
            </a:r>
          </a:p>
          <a:p>
            <a:pPr marL="0" indent="0">
              <a:buNone/>
              <a:defRPr/>
            </a:pPr>
            <a:r>
              <a:rPr lang="en-US" dirty="0"/>
              <a:t>                                        </a:t>
            </a:r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5" name="Foliennummernplatzhalter 3"/>
          <p:cNvSpPr txBox="1">
            <a:spLocks/>
          </p:cNvSpPr>
          <p:nvPr/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fld id="{9E982B53-B880-FC45-8AFF-3B429214E12C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  <p:sp>
        <p:nvSpPr>
          <p:cNvPr id="26" name="Inhaltsplatzhalter 2"/>
          <p:cNvSpPr txBox="1">
            <a:spLocks/>
          </p:cNvSpPr>
          <p:nvPr/>
        </p:nvSpPr>
        <p:spPr bwMode="auto">
          <a:xfrm>
            <a:off x="467544" y="3212976"/>
            <a:ext cx="8229600" cy="2880320"/>
          </a:xfrm>
          <a:prstGeom prst="rect">
            <a:avLst/>
          </a:prstGeom>
          <a:noFill/>
          <a:ln>
            <a:solidFill>
              <a:srgbClr val="3366FF"/>
            </a:solidFill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  <a:defRPr/>
            </a:pPr>
            <a:r>
              <a:rPr lang="en-US" b="1" dirty="0">
                <a:solidFill>
                  <a:srgbClr val="0000FF"/>
                </a:solidFill>
              </a:rPr>
              <a:t>Definition </a:t>
            </a:r>
          </a:p>
          <a:p>
            <a:pPr marL="0" indent="0">
              <a:buNone/>
              <a:defRPr/>
            </a:pPr>
            <a:r>
              <a:rPr lang="en-US" dirty="0"/>
              <a:t>The</a:t>
            </a:r>
            <a:r>
              <a:rPr lang="en-US" dirty="0">
                <a:solidFill>
                  <a:srgbClr val="0000FF"/>
                </a:solidFill>
              </a:rPr>
              <a:t> general causal effect (GCE) of X on Y </a:t>
            </a:r>
            <a:r>
              <a:rPr lang="en-US" dirty="0">
                <a:solidFill>
                  <a:srgbClr val="000000"/>
                </a:solidFill>
              </a:rPr>
              <a:t>is given by </a:t>
            </a:r>
          </a:p>
          <a:p>
            <a:pPr marL="0" indent="0">
              <a:buNone/>
            </a:pPr>
            <a:endParaRPr lang="en-US" dirty="0">
              <a:solidFill>
                <a:srgbClr val="00838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8380"/>
                </a:solidFill>
              </a:rPr>
              <a:t>P(Y = y | do(X = x))  =  P</a:t>
            </a:r>
            <a:r>
              <a:rPr lang="en-US" baseline="-25000" dirty="0">
                <a:solidFill>
                  <a:srgbClr val="008380"/>
                </a:solidFill>
              </a:rPr>
              <a:t>m</a:t>
            </a:r>
            <a:r>
              <a:rPr lang="en-US" dirty="0">
                <a:solidFill>
                  <a:srgbClr val="008380"/>
                </a:solidFill>
              </a:rPr>
              <a:t>(Y = y | X = x)</a:t>
            </a:r>
          </a:p>
          <a:p>
            <a:pPr marL="0" indent="0">
              <a:buNone/>
            </a:pPr>
            <a:r>
              <a:rPr lang="en-US" dirty="0"/>
              <a:t>                                     = probability in </a:t>
            </a:r>
            <a:r>
              <a:rPr lang="en-US" b="1" dirty="0">
                <a:solidFill>
                  <a:srgbClr val="008380"/>
                </a:solidFill>
              </a:rPr>
              <a:t>m</a:t>
            </a:r>
            <a:r>
              <a:rPr lang="en-US" dirty="0"/>
              <a:t>odified graph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475869"/>
      </p:ext>
    </p:extLst>
  </p:cSld>
  <p:clrMapOvr>
    <a:masterClrMapping/>
  </p:clrMapOvr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solidFill>
            <a:srgbClr val="000000"/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tailEnd type="arrow" w="lg" len="lg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600" dirty="0" smtClean="0"/>
        </a:defPPr>
      </a:lstStyle>
    </a:tx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512</TotalTime>
  <Words>5683</Words>
  <Application>Microsoft Macintosh PowerPoint</Application>
  <PresentationFormat>On-screen Show (4:3)</PresentationFormat>
  <Paragraphs>969</Paragraphs>
  <Slides>52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7" baseType="lpstr">
      <vt:lpstr>Arial</vt:lpstr>
      <vt:lpstr>Calibri</vt:lpstr>
      <vt:lpstr>Lucida Grande</vt:lpstr>
      <vt:lpstr>Myriad Pro</vt:lpstr>
      <vt:lpstr>7_Standarddesign</vt:lpstr>
      <vt:lpstr>Non-Standard Databases and Data Mining </vt:lpstr>
      <vt:lpstr>Structural Causal Models   </vt:lpstr>
      <vt:lpstr>Literature</vt:lpstr>
      <vt:lpstr>Intervention</vt:lpstr>
      <vt:lpstr>Randomized Controlled Experiment</vt:lpstr>
      <vt:lpstr>Intervention</vt:lpstr>
      <vt:lpstr>Intervention vs. Conditioning</vt:lpstr>
      <vt:lpstr>Average Causal Effect (ACE)</vt:lpstr>
      <vt:lpstr>General Causal Effect</vt:lpstr>
      <vt:lpstr>General Causal Effect</vt:lpstr>
      <vt:lpstr>Intervention (alternatively)</vt:lpstr>
      <vt:lpstr>PowerPoint Presentation</vt:lpstr>
      <vt:lpstr>Digression</vt:lpstr>
      <vt:lpstr>Adjustment</vt:lpstr>
      <vt:lpstr>Simpson’s Paradox</vt:lpstr>
      <vt:lpstr>Recap: Simpson’s Paradox</vt:lpstr>
      <vt:lpstr>Resolving the Paradox (Formally)</vt:lpstr>
      <vt:lpstr>Resolving the Paradox (Formally)</vt:lpstr>
      <vt:lpstr>Simpson Paradox (Again)</vt:lpstr>
      <vt:lpstr>Resolving the Paradox (Formally)</vt:lpstr>
      <vt:lpstr>Causal Effect for Multiple Adjusted Variables</vt:lpstr>
      <vt:lpstr>Truncated Product Formula</vt:lpstr>
      <vt:lpstr>Truncated Product Formula</vt:lpstr>
      <vt:lpstr>Backdoor Criterion (Motivation)</vt:lpstr>
      <vt:lpstr>Backdoor Criterion (Formulation)</vt:lpstr>
      <vt:lpstr>Backdoor Criterion (Intuition)</vt:lpstr>
      <vt:lpstr>Backdoor Criterion Generalizes Adjustment</vt:lpstr>
      <vt:lpstr>Backdoor Criterion (Example 1)</vt:lpstr>
      <vt:lpstr>Backdoor Criterion (Example 1 (cont’d))</vt:lpstr>
      <vt:lpstr>Backdoor Criterion (Example 2a)</vt:lpstr>
      <vt:lpstr>Backdoor Criterion (Example 2b)</vt:lpstr>
      <vt:lpstr>Backdoor Criterion (Example 2c)</vt:lpstr>
      <vt:lpstr>Backdoor Criterion (Example 2c (cont’d))</vt:lpstr>
      <vt:lpstr>Backdoor Criterion (Example 3)</vt:lpstr>
      <vt:lpstr>Backdoor Criterion (Example 4)</vt:lpstr>
      <vt:lpstr>Front-door Criterion (Motivating Example)</vt:lpstr>
      <vt:lpstr>Front-door Criterion (Motivating Example)</vt:lpstr>
      <vt:lpstr>Front-door Criterion (Motivating Example)</vt:lpstr>
      <vt:lpstr>Front-door Criterion (Motivating Example)</vt:lpstr>
      <vt:lpstr>Front-door Criterion (Intuition)</vt:lpstr>
      <vt:lpstr>Front-door Criterion (Intuition)</vt:lpstr>
      <vt:lpstr>More detailed derivation </vt:lpstr>
      <vt:lpstr>Front-door Criterion (Formulation &amp; Theorem)</vt:lpstr>
      <vt:lpstr>Conditional Interventions (Example)</vt:lpstr>
      <vt:lpstr>Conditional Interventions (Rule)</vt:lpstr>
      <vt:lpstr>Intervention Calculation in Practice?</vt:lpstr>
      <vt:lpstr>Inverse Probability Weighting</vt:lpstr>
      <vt:lpstr>Inverse Probability Weighting</vt:lpstr>
      <vt:lpstr>Inverse Probability Weighting (Example)</vt:lpstr>
      <vt:lpstr>Sample percentages</vt:lpstr>
      <vt:lpstr>Weighting when Filtering for X=yes</vt:lpstr>
      <vt:lpstr>Weighting when Intervening do(X=yes)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Ralf Möller</cp:lastModifiedBy>
  <cp:revision>1991</cp:revision>
  <cp:lastPrinted>2017-12-01T09:37:22Z</cp:lastPrinted>
  <dcterms:created xsi:type="dcterms:W3CDTF">2010-04-27T12:26:40Z</dcterms:created>
  <dcterms:modified xsi:type="dcterms:W3CDTF">2021-02-02T11:19:43Z</dcterms:modified>
</cp:coreProperties>
</file>