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5" r:id="rId1"/>
  </p:sldMasterIdLst>
  <p:notesMasterIdLst>
    <p:notesMasterId r:id="rId46"/>
  </p:notesMasterIdLst>
  <p:handoutMasterIdLst>
    <p:handoutMasterId r:id="rId47"/>
  </p:handoutMasterIdLst>
  <p:sldIdLst>
    <p:sldId id="430" r:id="rId2"/>
    <p:sldId id="333" r:id="rId3"/>
    <p:sldId id="274" r:id="rId4"/>
    <p:sldId id="431" r:id="rId5"/>
    <p:sldId id="290" r:id="rId6"/>
    <p:sldId id="334" r:id="rId7"/>
    <p:sldId id="309" r:id="rId8"/>
    <p:sldId id="291" r:id="rId9"/>
    <p:sldId id="292" r:id="rId10"/>
    <p:sldId id="284" r:id="rId11"/>
    <p:sldId id="289" r:id="rId12"/>
    <p:sldId id="285" r:id="rId13"/>
    <p:sldId id="293" r:id="rId14"/>
    <p:sldId id="286" r:id="rId15"/>
    <p:sldId id="287" r:id="rId16"/>
    <p:sldId id="288" r:id="rId17"/>
    <p:sldId id="294" r:id="rId18"/>
    <p:sldId id="295" r:id="rId19"/>
    <p:sldId id="296" r:id="rId20"/>
    <p:sldId id="297" r:id="rId21"/>
    <p:sldId id="298" r:id="rId22"/>
    <p:sldId id="299" r:id="rId23"/>
    <p:sldId id="301" r:id="rId24"/>
    <p:sldId id="302" r:id="rId25"/>
    <p:sldId id="313" r:id="rId26"/>
    <p:sldId id="303" r:id="rId27"/>
    <p:sldId id="336" r:id="rId28"/>
    <p:sldId id="305" r:id="rId29"/>
    <p:sldId id="306" r:id="rId30"/>
    <p:sldId id="307" r:id="rId31"/>
    <p:sldId id="308" r:id="rId32"/>
    <p:sldId id="314" r:id="rId33"/>
    <p:sldId id="315" r:id="rId34"/>
    <p:sldId id="316" r:id="rId35"/>
    <p:sldId id="318" r:id="rId36"/>
    <p:sldId id="319" r:id="rId37"/>
    <p:sldId id="320" r:id="rId38"/>
    <p:sldId id="321" r:id="rId39"/>
    <p:sldId id="335" r:id="rId40"/>
    <p:sldId id="432" r:id="rId41"/>
    <p:sldId id="323" r:id="rId42"/>
    <p:sldId id="324" r:id="rId43"/>
    <p:sldId id="325" r:id="rId44"/>
    <p:sldId id="433" r:id="rId45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120AFF"/>
    <a:srgbClr val="008380"/>
    <a:srgbClr val="FFFF99"/>
    <a:srgbClr val="FF8000"/>
    <a:srgbClr val="00FFFF"/>
    <a:srgbClr val="6D7CFF"/>
    <a:srgbClr val="807CFF"/>
    <a:srgbClr val="00394A"/>
    <a:srgbClr val="003241"/>
    <a:srgbClr val="DAD9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ittlere Formatvorlage 1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Designformatvorlage 1 - Akz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692" autoAdjust="0"/>
    <p:restoredTop sz="96327" autoAdjust="0"/>
  </p:normalViewPr>
  <p:slideViewPr>
    <p:cSldViewPr>
      <p:cViewPr varScale="1">
        <p:scale>
          <a:sx n="70" d="100"/>
          <a:sy n="70" d="100"/>
        </p:scale>
        <p:origin x="200" y="13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A6ECAE5-6A67-9648-BFD4-50D589EC5C71}" type="datetimeFigureOut">
              <a:rPr lang="de-DE"/>
              <a:pPr>
                <a:defRPr/>
              </a:pPr>
              <a:t>07.02.21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98B09E7-CB36-8743-B365-30F25214A4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4333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67AB418-317D-AC4E-A41A-2B33F9292AC9}" type="datetimeFigureOut">
              <a:rPr lang="de-DE"/>
              <a:pPr>
                <a:defRPr/>
              </a:pPr>
              <a:t>07.02.21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en-US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09C88DA-55BC-924E-8761-82F5902E2C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1393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1948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165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All </a:t>
            </a:r>
            <a:r>
              <a:rPr lang="de-DE" dirty="0" err="1"/>
              <a:t>individuals</a:t>
            </a:r>
            <a:r>
              <a:rPr lang="de-DE" dirty="0"/>
              <a:t> in same individual type i </a:t>
            </a:r>
            <a:r>
              <a:rPr lang="de-DE" dirty="0" err="1"/>
              <a:t>have</a:t>
            </a:r>
            <a:r>
              <a:rPr lang="de-DE" dirty="0"/>
              <a:t> same </a:t>
            </a:r>
            <a:r>
              <a:rPr lang="de-DE" dirty="0" err="1"/>
              <a:t>conuterfactual</a:t>
            </a:r>
            <a:r>
              <a:rPr lang="de-DE" dirty="0"/>
              <a:t> </a:t>
            </a:r>
            <a:r>
              <a:rPr lang="de-DE" dirty="0" err="1"/>
              <a:t>values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given</a:t>
            </a:r>
            <a:r>
              <a:rPr lang="de-DE" dirty="0"/>
              <a:t> in </a:t>
            </a:r>
            <a:r>
              <a:rPr lang="de-DE" dirty="0" err="1"/>
              <a:t>table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All </a:t>
            </a:r>
            <a:r>
              <a:rPr lang="de-DE" dirty="0" err="1"/>
              <a:t>individuals</a:t>
            </a:r>
            <a:r>
              <a:rPr lang="de-DE" dirty="0"/>
              <a:t> in same individual type i </a:t>
            </a:r>
            <a:r>
              <a:rPr lang="de-DE" dirty="0" err="1"/>
              <a:t>have</a:t>
            </a:r>
            <a:r>
              <a:rPr lang="de-DE" dirty="0"/>
              <a:t> same </a:t>
            </a:r>
            <a:r>
              <a:rPr lang="de-DE" dirty="0" err="1"/>
              <a:t>conuterfactual</a:t>
            </a:r>
            <a:r>
              <a:rPr lang="de-DE" dirty="0"/>
              <a:t> </a:t>
            </a:r>
            <a:r>
              <a:rPr lang="de-DE" dirty="0" err="1"/>
              <a:t>values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given</a:t>
            </a:r>
            <a:r>
              <a:rPr lang="de-DE" dirty="0"/>
              <a:t> in </a:t>
            </a:r>
            <a:r>
              <a:rPr lang="de-DE" dirty="0" err="1"/>
              <a:t>table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All </a:t>
            </a:r>
            <a:r>
              <a:rPr lang="de-DE" dirty="0" err="1"/>
              <a:t>individuals</a:t>
            </a:r>
            <a:r>
              <a:rPr lang="de-DE" dirty="0"/>
              <a:t> in same individual type i </a:t>
            </a:r>
            <a:r>
              <a:rPr lang="de-DE" dirty="0" err="1"/>
              <a:t>have</a:t>
            </a:r>
            <a:r>
              <a:rPr lang="de-DE" dirty="0"/>
              <a:t> same </a:t>
            </a:r>
            <a:r>
              <a:rPr lang="de-DE" dirty="0" err="1"/>
              <a:t>conuterfactual</a:t>
            </a:r>
            <a:r>
              <a:rPr lang="de-DE" dirty="0"/>
              <a:t> </a:t>
            </a:r>
            <a:r>
              <a:rPr lang="de-DE" dirty="0" err="1"/>
              <a:t>values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given</a:t>
            </a:r>
            <a:r>
              <a:rPr lang="de-DE" dirty="0"/>
              <a:t> in </a:t>
            </a:r>
            <a:r>
              <a:rPr lang="de-DE" dirty="0" err="1"/>
              <a:t>table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9C88DA-55BC-924E-8761-82F5902E2CE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627313" y="6400800"/>
            <a:ext cx="1223962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33725" y="6400800"/>
            <a:ext cx="2895600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34403-92B1-A544-A7FD-95466AC3179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35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627313" y="6400800"/>
            <a:ext cx="1223962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33725" y="6400800"/>
            <a:ext cx="2895600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577E2-95DD-1F4B-A688-E8FB0200778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878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56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56550" y="6400800"/>
            <a:ext cx="1008063" cy="1968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91440" bIns="0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cs typeface="+mn-cs"/>
              </a:defRPr>
            </a:lvl1pPr>
          </a:lstStyle>
          <a:p>
            <a:pPr>
              <a:defRPr/>
            </a:pPr>
            <a:fld id="{7B1C38A0-67D8-0242-BF64-2E51696E2079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  <p:pic>
        <p:nvPicPr>
          <p:cNvPr id="1027" name="Picture 45" descr="Logo_ImFocus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863" y="6453188"/>
            <a:ext cx="1377950" cy="8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58" name="Rectangle 46"/>
          <p:cNvSpPr>
            <a:spLocks noChangeArrowheads="1"/>
          </p:cNvSpPr>
          <p:nvPr userDrawn="1"/>
        </p:nvSpPr>
        <p:spPr bwMode="auto">
          <a:xfrm>
            <a:off x="179388" y="981075"/>
            <a:ext cx="8785225" cy="7302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4559" name="Rectangle 47"/>
          <p:cNvSpPr>
            <a:spLocks noChangeArrowheads="1"/>
          </p:cNvSpPr>
          <p:nvPr userDrawn="1"/>
        </p:nvSpPr>
        <p:spPr bwMode="auto">
          <a:xfrm flipV="1">
            <a:off x="179388" y="6669088"/>
            <a:ext cx="8785225" cy="18891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4561" name="Rectangle 49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Titelmasterformat durch Klicken bearbeiten</a:t>
            </a:r>
          </a:p>
        </p:txBody>
      </p:sp>
      <p:sp>
        <p:nvSpPr>
          <p:cNvPr id="64562" name="Rectangle 5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96975"/>
            <a:ext cx="8229600" cy="49688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Textmasterformate durch Klicken bearbeiten</a:t>
            </a:r>
          </a:p>
          <a:p>
            <a:pPr lvl="1"/>
            <a:r>
              <a:rPr lang="en-US" noProof="0"/>
              <a:t>Zweite Ebene</a:t>
            </a:r>
          </a:p>
          <a:p>
            <a:pPr lvl="2"/>
            <a:r>
              <a:rPr lang="en-US" noProof="0"/>
              <a:t>Dritte Ebene</a:t>
            </a:r>
          </a:p>
          <a:p>
            <a:pPr lvl="3"/>
            <a:r>
              <a:rPr lang="en-US" noProof="0"/>
              <a:t>Vierte Ebene</a:t>
            </a:r>
          </a:p>
          <a:p>
            <a:pPr lvl="4"/>
            <a:r>
              <a:rPr lang="en-US" noProof="0"/>
              <a:t>Fünfte Ebene</a:t>
            </a:r>
          </a:p>
        </p:txBody>
      </p:sp>
      <p:pic>
        <p:nvPicPr>
          <p:cNvPr id="1032" name="Bild 48" descr="Logo_Inst_InfSys_P309.pdf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7438"/>
            <a:ext cx="2160588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935037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/>
              <a:t>Non-Standard Databases</a:t>
            </a:r>
            <a:br>
              <a:rPr lang="en-US" sz="3600" b="1" dirty="0"/>
            </a:br>
            <a:r>
              <a:rPr lang="en-US" sz="3600" b="1" dirty="0"/>
              <a:t>and Data Mining</a:t>
            </a:r>
            <a:br>
              <a:rPr lang="en-US" sz="3600" b="1" dirty="0">
                <a:cs typeface="+mj-cs"/>
              </a:rPr>
            </a:br>
            <a:endParaRPr lang="en-US" sz="2400" b="1" dirty="0">
              <a:cs typeface="+mj-cs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03648" y="3717032"/>
            <a:ext cx="6400800" cy="2376116"/>
          </a:xfrm>
        </p:spPr>
        <p:txBody>
          <a:bodyPr/>
          <a:lstStyle/>
          <a:p>
            <a:pPr eaLnBrk="1" hangingPunct="1">
              <a:defRPr/>
            </a:pPr>
            <a:r>
              <a:rPr lang="de-DE" dirty="0"/>
              <a:t>Dr. Özgür </a:t>
            </a:r>
            <a:r>
              <a:rPr lang="de-DE" dirty="0" err="1"/>
              <a:t>Özçep</a:t>
            </a:r>
            <a:endParaRPr lang="de-DE" dirty="0"/>
          </a:p>
          <a:p>
            <a:pPr eaLnBrk="1" hangingPunct="1">
              <a:defRPr/>
            </a:pPr>
            <a:r>
              <a:rPr lang="de-DE" b="1" dirty="0"/>
              <a:t>Universität zu Lübeck</a:t>
            </a:r>
          </a:p>
          <a:p>
            <a:pPr eaLnBrk="1" hangingPunct="1">
              <a:defRPr/>
            </a:pPr>
            <a:r>
              <a:rPr lang="de-DE" b="1" dirty="0"/>
              <a:t>Institut für Informationssysteme</a:t>
            </a:r>
          </a:p>
          <a:p>
            <a:pPr eaLnBrk="1" hangingPunct="1">
              <a:defRPr/>
            </a:pPr>
            <a:endParaRPr lang="de-DE" dirty="0"/>
          </a:p>
          <a:p>
            <a:pPr eaLnBrk="1" hangingPunct="1">
              <a:defRPr/>
            </a:pPr>
            <a:r>
              <a:rPr lang="en-US" dirty="0"/>
              <a:t>Presented by</a:t>
            </a:r>
            <a:r>
              <a:rPr lang="de-DE" dirty="0"/>
              <a:t> Prof. Dr. Ralf Möller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EDC13B-AA42-2249-89E9-0501737F442D}"/>
              </a:ext>
            </a:extLst>
          </p:cNvPr>
          <p:cNvSpPr/>
          <p:nvPr/>
        </p:nvSpPr>
        <p:spPr>
          <a:xfrm>
            <a:off x="3458726" y="2766244"/>
            <a:ext cx="22220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212529"/>
                </a:solidFill>
                <a:latin typeface="+mn-lt"/>
              </a:rPr>
              <a:t>Counterfactuals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9316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Counterfactuals (</a:t>
            </a:r>
            <a:r>
              <a:rPr lang="en-US" dirty="0">
                <a:solidFill>
                  <a:srgbClr val="FF6600"/>
                </a:solidFill>
              </a:rPr>
              <a:t>Example cont’d</a:t>
            </a:r>
            <a:r>
              <a:rPr lang="en-US" dirty="0"/>
              <a:t>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4680297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b="1" dirty="0"/>
              <a:t>Try:</a:t>
            </a:r>
            <a:r>
              <a:rPr lang="en-US" dirty="0"/>
              <a:t> Formalization with intervention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E[</a:t>
            </a:r>
            <a:r>
              <a:rPr lang="en-US" dirty="0">
                <a:solidFill>
                  <a:srgbClr val="FF0000"/>
                </a:solidFill>
              </a:rPr>
              <a:t>driving time </a:t>
            </a:r>
            <a:r>
              <a:rPr lang="en-US" dirty="0">
                <a:solidFill>
                  <a:srgbClr val="008380"/>
                </a:solidFill>
              </a:rPr>
              <a:t>|do(freeway), </a:t>
            </a:r>
            <a:r>
              <a:rPr lang="en-US" dirty="0">
                <a:solidFill>
                  <a:srgbClr val="3366FF"/>
                </a:solidFill>
              </a:rPr>
              <a:t>driving time = 1 hour</a:t>
            </a:r>
            <a:r>
              <a:rPr lang="en-US" dirty="0">
                <a:solidFill>
                  <a:srgbClr val="008380"/>
                </a:solidFill>
              </a:rPr>
              <a:t>]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sz="2400" dirty="0"/>
              <a:t>           doesn‘t work! Why?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There is a clash for RV „driving  time“ </a:t>
            </a:r>
            <a:r>
              <a:rPr lang="en-US" dirty="0">
                <a:solidFill>
                  <a:srgbClr val="008380"/>
                </a:solidFill>
              </a:rPr>
              <a:t>(Y)</a:t>
            </a:r>
            <a:r>
              <a:rPr lang="en-US" dirty="0"/>
              <a:t> 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3366FF"/>
                </a:solidFill>
              </a:rPr>
              <a:t>Y = 1 h in actual world   </a:t>
            </a:r>
            <a:r>
              <a:rPr lang="en-US" dirty="0"/>
              <a:t>vs.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Y &lt; 1h</a:t>
            </a:r>
            <a:r>
              <a:rPr lang="en-US" dirty="0"/>
              <a:t> (expected)  under hypothesized condition </a:t>
            </a:r>
            <a:r>
              <a:rPr lang="en-US" dirty="0">
                <a:solidFill>
                  <a:srgbClr val="008380"/>
                </a:solidFill>
              </a:rPr>
              <a:t>X =1 (freeway)</a:t>
            </a:r>
          </a:p>
          <a:p>
            <a:pPr marL="514350" indent="-457200" defTabSz="457200">
              <a:spcBef>
                <a:spcPct val="30000"/>
              </a:spcBef>
              <a:defRPr/>
            </a:pPr>
            <a:r>
              <a:rPr lang="en-US" b="1" dirty="0"/>
              <a:t>Solution</a:t>
            </a:r>
            <a:r>
              <a:rPr lang="en-US" dirty="0"/>
              <a:t>: Distinguish </a:t>
            </a:r>
            <a:r>
              <a:rPr lang="en-US" dirty="0">
                <a:solidFill>
                  <a:srgbClr val="008380"/>
                </a:solidFill>
              </a:rPr>
              <a:t>Y</a:t>
            </a:r>
            <a:r>
              <a:rPr lang="en-US" dirty="0"/>
              <a:t> (driving time) under different worlds/conditions </a:t>
            </a:r>
            <a:r>
              <a:rPr lang="en-US" dirty="0">
                <a:solidFill>
                  <a:srgbClr val="008380"/>
                </a:solidFill>
              </a:rPr>
              <a:t>X = 0 </a:t>
            </a:r>
            <a:r>
              <a:rPr lang="en-US" dirty="0"/>
              <a:t>vs.</a:t>
            </a:r>
            <a:r>
              <a:rPr lang="en-US" dirty="0">
                <a:solidFill>
                  <a:srgbClr val="008380"/>
                </a:solidFill>
              </a:rPr>
              <a:t> X = 1</a:t>
            </a:r>
          </a:p>
          <a:p>
            <a:pPr marL="57150" indent="0" defTabSz="457200">
              <a:spcBef>
                <a:spcPct val="30000"/>
              </a:spcBef>
              <a:buNone/>
              <a:defRPr/>
            </a:pPr>
            <a:r>
              <a:rPr lang="en-US" dirty="0"/>
              <a:t>                       </a:t>
            </a:r>
            <a:r>
              <a:rPr lang="en-US" dirty="0">
                <a:solidFill>
                  <a:srgbClr val="008380"/>
                </a:solidFill>
              </a:rPr>
              <a:t>E[</a:t>
            </a:r>
            <a:r>
              <a:rPr lang="en-US" dirty="0">
                <a:solidFill>
                  <a:srgbClr val="FF0000"/>
                </a:solidFill>
              </a:rPr>
              <a:t>Y</a:t>
            </a:r>
            <a:r>
              <a:rPr lang="en-US" baseline="-25000" dirty="0">
                <a:solidFill>
                  <a:srgbClr val="FF0000"/>
                </a:solidFill>
              </a:rPr>
              <a:t>X=1</a:t>
            </a:r>
            <a:r>
              <a:rPr lang="en-US" dirty="0"/>
              <a:t> </a:t>
            </a:r>
            <a:r>
              <a:rPr lang="en-US" dirty="0">
                <a:solidFill>
                  <a:srgbClr val="008380"/>
                </a:solidFill>
              </a:rPr>
              <a:t>| X = 0, </a:t>
            </a:r>
            <a:r>
              <a:rPr lang="en-US" dirty="0">
                <a:solidFill>
                  <a:srgbClr val="3366FF"/>
                </a:solidFill>
              </a:rPr>
              <a:t>Y</a:t>
            </a:r>
            <a:r>
              <a:rPr lang="en-US" baseline="-25000" dirty="0">
                <a:solidFill>
                  <a:srgbClr val="3366FF"/>
                </a:solidFill>
              </a:rPr>
              <a:t>X=0</a:t>
            </a:r>
            <a:r>
              <a:rPr lang="en-US" dirty="0">
                <a:solidFill>
                  <a:srgbClr val="3366FF"/>
                </a:solidFill>
              </a:rPr>
              <a:t> = Y = 1</a:t>
            </a:r>
            <a:r>
              <a:rPr lang="en-US" dirty="0">
                <a:solidFill>
                  <a:srgbClr val="008380"/>
                </a:solidFill>
              </a:rPr>
              <a:t>]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6" name="Textfeld 5"/>
          <p:cNvSpPr txBox="1"/>
          <p:nvPr/>
        </p:nvSpPr>
        <p:spPr>
          <a:xfrm>
            <a:off x="863588" y="5602773"/>
            <a:ext cx="7416824" cy="707886"/>
          </a:xfrm>
          <a:prstGeom prst="rect">
            <a:avLst/>
          </a:prstGeom>
          <a:solidFill>
            <a:srgbClr val="FFFF99"/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Expected driving time </a:t>
            </a:r>
            <a:r>
              <a:rPr lang="en-US" sz="2000" dirty="0">
                <a:solidFill>
                  <a:srgbClr val="008380"/>
                </a:solidFill>
              </a:rPr>
              <a:t>Y</a:t>
            </a:r>
            <a:r>
              <a:rPr lang="en-US" sz="2000" baseline="-25000" dirty="0">
                <a:solidFill>
                  <a:srgbClr val="008380"/>
                </a:solidFill>
              </a:rPr>
              <a:t>X=1</a:t>
            </a:r>
            <a:r>
              <a:rPr lang="en-US" sz="2000" dirty="0"/>
              <a:t> if one had chosen freeway </a:t>
            </a:r>
            <a:r>
              <a:rPr lang="en-US" sz="2000" dirty="0">
                <a:solidFill>
                  <a:srgbClr val="008380"/>
                </a:solidFill>
              </a:rPr>
              <a:t>(X=1)</a:t>
            </a:r>
            <a:r>
              <a:rPr lang="en-US" sz="2000" dirty="0"/>
              <a:t> </a:t>
            </a:r>
          </a:p>
          <a:p>
            <a:r>
              <a:rPr lang="en-US" sz="2000" dirty="0"/>
              <a:t>knowing that other decision </a:t>
            </a:r>
            <a:r>
              <a:rPr lang="en-US" sz="2000" dirty="0">
                <a:solidFill>
                  <a:srgbClr val="008380"/>
                </a:solidFill>
              </a:rPr>
              <a:t>(X=0)</a:t>
            </a:r>
            <a:r>
              <a:rPr lang="en-US" sz="2000" dirty="0"/>
              <a:t> lead to driving time </a:t>
            </a:r>
            <a:r>
              <a:rPr lang="en-US" sz="2000" dirty="0">
                <a:solidFill>
                  <a:srgbClr val="008380"/>
                </a:solidFill>
              </a:rPr>
              <a:t>Y</a:t>
            </a:r>
            <a:r>
              <a:rPr lang="en-US" sz="2000" baseline="-25000" dirty="0">
                <a:solidFill>
                  <a:srgbClr val="008380"/>
                </a:solidFill>
              </a:rPr>
              <a:t>0</a:t>
            </a:r>
            <a:r>
              <a:rPr lang="en-US" sz="2000" dirty="0"/>
              <a:t> of </a:t>
            </a:r>
            <a:r>
              <a:rPr lang="en-US" sz="2000" dirty="0">
                <a:solidFill>
                  <a:srgbClr val="008380"/>
                </a:solidFill>
              </a:rPr>
              <a:t>1</a:t>
            </a:r>
            <a:r>
              <a:rPr lang="en-US" sz="2000" dirty="0"/>
              <a:t> hour. 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6372200" y="4665330"/>
            <a:ext cx="2376264" cy="707886"/>
          </a:xfrm>
          <a:prstGeom prst="rect">
            <a:avLst/>
          </a:prstGeom>
          <a:solidFill>
            <a:srgbClr val="FFFF99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380"/>
                </a:solidFill>
              </a:rPr>
              <a:t>Y</a:t>
            </a:r>
            <a:r>
              <a:rPr lang="en-US" sz="2000" baseline="-25000" dirty="0">
                <a:solidFill>
                  <a:srgbClr val="008380"/>
                </a:solidFill>
              </a:rPr>
              <a:t>X=x</a:t>
            </a:r>
            <a:r>
              <a:rPr lang="en-US" sz="2000" dirty="0">
                <a:solidFill>
                  <a:srgbClr val="008000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formalizes  </a:t>
            </a:r>
          </a:p>
          <a:p>
            <a:r>
              <a:rPr lang="en-US" sz="2000" dirty="0">
                <a:solidFill>
                  <a:schemeClr val="tx1"/>
                </a:solidFill>
              </a:rPr>
              <a:t>counterfactual</a:t>
            </a:r>
          </a:p>
        </p:txBody>
      </p:sp>
    </p:spTree>
    <p:extLst>
      <p:ext uri="{BB962C8B-B14F-4D97-AF65-F5344CB8AC3E}">
        <p14:creationId xmlns:p14="http://schemas.microsoft.com/office/powerpoint/2010/main" val="348713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Counterfactuals (Definition)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Textfeld 5"/>
          <p:cNvSpPr txBox="1"/>
          <p:nvPr/>
        </p:nvSpPr>
        <p:spPr>
          <a:xfrm>
            <a:off x="539552" y="1268760"/>
            <a:ext cx="8136903" cy="4493538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0000FF"/>
                </a:solidFill>
              </a:rPr>
              <a:t>Definition</a:t>
            </a:r>
          </a:p>
          <a:p>
            <a:r>
              <a:rPr lang="en-US" sz="2600" dirty="0"/>
              <a:t>A</a:t>
            </a:r>
            <a:r>
              <a:rPr lang="en-US" sz="2600" b="1" dirty="0"/>
              <a:t> </a:t>
            </a:r>
            <a:r>
              <a:rPr lang="en-US" sz="2600" dirty="0">
                <a:solidFill>
                  <a:srgbClr val="0000FF"/>
                </a:solidFill>
              </a:rPr>
              <a:t>counterfactual</a:t>
            </a:r>
            <a:r>
              <a:rPr lang="en-US" sz="2600" b="1" dirty="0">
                <a:solidFill>
                  <a:srgbClr val="0000FF"/>
                </a:solidFill>
              </a:rPr>
              <a:t> </a:t>
            </a:r>
            <a:r>
              <a:rPr lang="en-US" sz="2600" dirty="0"/>
              <a:t>RV</a:t>
            </a:r>
            <a:r>
              <a:rPr lang="en-US" sz="2600" b="1" dirty="0"/>
              <a:t> </a:t>
            </a:r>
            <a:r>
              <a:rPr lang="en-US" sz="2600" dirty="0"/>
              <a:t>is of the form </a:t>
            </a:r>
            <a:r>
              <a:rPr lang="en-US" sz="2600" dirty="0">
                <a:solidFill>
                  <a:srgbClr val="008380"/>
                </a:solidFill>
              </a:rPr>
              <a:t>Y</a:t>
            </a:r>
            <a:r>
              <a:rPr lang="en-US" sz="2600" baseline="-25000" dirty="0">
                <a:solidFill>
                  <a:srgbClr val="008380"/>
                </a:solidFill>
              </a:rPr>
              <a:t>X=x</a:t>
            </a:r>
            <a:r>
              <a:rPr lang="en-US" sz="2600" baseline="-25000" dirty="0"/>
              <a:t> </a:t>
            </a:r>
            <a:r>
              <a:rPr lang="en-US" sz="2600" dirty="0"/>
              <a:t>and its semantics is given w.r.t. an instantiation of exogenous variable </a:t>
            </a: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u</a:t>
            </a:r>
            <a:r>
              <a:rPr lang="en-US" sz="2600" dirty="0"/>
              <a:t> by</a:t>
            </a:r>
            <a:endParaRPr lang="en-US" sz="2600" b="1" dirty="0"/>
          </a:p>
          <a:p>
            <a:endParaRPr lang="en-US" sz="2600" b="1" dirty="0"/>
          </a:p>
          <a:p>
            <a:r>
              <a:rPr lang="en-US" sz="2600" dirty="0"/>
              <a:t>                       </a:t>
            </a:r>
            <a:r>
              <a:rPr lang="en-US" sz="2600" dirty="0">
                <a:solidFill>
                  <a:srgbClr val="008380"/>
                </a:solidFill>
              </a:rPr>
              <a:t>Y</a:t>
            </a:r>
            <a:r>
              <a:rPr lang="en-US" sz="2600" baseline="-25000" dirty="0">
                <a:solidFill>
                  <a:srgbClr val="008380"/>
                </a:solidFill>
              </a:rPr>
              <a:t>X=x</a:t>
            </a:r>
            <a:r>
              <a:rPr lang="en-US" sz="2600" dirty="0">
                <a:solidFill>
                  <a:srgbClr val="008380"/>
                </a:solidFill>
              </a:rPr>
              <a:t>(u) : = </a:t>
            </a:r>
            <a:r>
              <a:rPr lang="en-US" sz="2600" dirty="0" err="1">
                <a:solidFill>
                  <a:srgbClr val="008380"/>
                </a:solidFill>
              </a:rPr>
              <a:t>Y</a:t>
            </a:r>
            <a:r>
              <a:rPr lang="en-US" sz="2600" baseline="-25000" dirty="0" err="1">
                <a:solidFill>
                  <a:srgbClr val="008380"/>
                </a:solidFill>
              </a:rPr>
              <a:t>M</a:t>
            </a:r>
            <a:r>
              <a:rPr lang="en-US" sz="2600" baseline="-35000" dirty="0" err="1">
                <a:solidFill>
                  <a:srgbClr val="008380"/>
                </a:solidFill>
              </a:rPr>
              <a:t>x</a:t>
            </a:r>
            <a:r>
              <a:rPr lang="en-US" sz="2600" dirty="0">
                <a:solidFill>
                  <a:srgbClr val="008380"/>
                </a:solidFill>
              </a:rPr>
              <a:t>(u)</a:t>
            </a:r>
          </a:p>
          <a:p>
            <a:endParaRPr lang="en-US" sz="2600" dirty="0"/>
          </a:p>
          <a:p>
            <a:r>
              <a:rPr lang="en-US" sz="2600" dirty="0"/>
              <a:t>where </a:t>
            </a:r>
          </a:p>
          <a:p>
            <a:pPr marL="342900" indent="-342900">
              <a:buFont typeface="Arial"/>
              <a:buChar char="•"/>
            </a:pPr>
            <a:r>
              <a:rPr lang="en-US" sz="2600" dirty="0">
                <a:solidFill>
                  <a:srgbClr val="008380"/>
                </a:solidFill>
              </a:rPr>
              <a:t>Y, X </a:t>
            </a:r>
            <a:r>
              <a:rPr lang="en-US" sz="2600" dirty="0"/>
              <a:t>are (sets of) RVs from an SEM </a:t>
            </a:r>
            <a:r>
              <a:rPr lang="en-US" sz="2600" dirty="0">
                <a:solidFill>
                  <a:srgbClr val="008380"/>
                </a:solidFill>
              </a:rPr>
              <a:t>M</a:t>
            </a:r>
            <a:r>
              <a:rPr lang="en-US" sz="2600" dirty="0"/>
              <a:t> </a:t>
            </a:r>
          </a:p>
          <a:p>
            <a:pPr marL="342900" indent="-342900">
              <a:buFont typeface="Arial"/>
              <a:buChar char="•"/>
            </a:pPr>
            <a:r>
              <a:rPr lang="en-US" sz="2600" dirty="0">
                <a:solidFill>
                  <a:srgbClr val="008380"/>
                </a:solidFill>
              </a:rPr>
              <a:t>x</a:t>
            </a:r>
            <a:r>
              <a:rPr lang="en-US" sz="2600" dirty="0"/>
              <a:t> is an instantiation of </a:t>
            </a:r>
            <a:r>
              <a:rPr lang="en-US" sz="2600" dirty="0">
                <a:solidFill>
                  <a:srgbClr val="008380"/>
                </a:solidFill>
              </a:rPr>
              <a:t>X </a:t>
            </a:r>
          </a:p>
          <a:p>
            <a:pPr marL="342900" indent="-342900">
              <a:buFont typeface="Arial"/>
              <a:buChar char="•"/>
            </a:pPr>
            <a:r>
              <a:rPr lang="en-US" sz="2600" dirty="0">
                <a:solidFill>
                  <a:srgbClr val="008380"/>
                </a:solidFill>
              </a:rPr>
              <a:t>M</a:t>
            </a:r>
            <a:r>
              <a:rPr lang="en-US" sz="2600" baseline="-25000" dirty="0">
                <a:solidFill>
                  <a:srgbClr val="008380"/>
                </a:solidFill>
              </a:rPr>
              <a:t>x</a:t>
            </a:r>
            <a:r>
              <a:rPr lang="en-US" sz="2600" dirty="0"/>
              <a:t> is the SEM resulting from </a:t>
            </a:r>
            <a:r>
              <a:rPr lang="en-US" sz="2600" dirty="0">
                <a:solidFill>
                  <a:srgbClr val="008380"/>
                </a:solidFill>
              </a:rPr>
              <a:t>M</a:t>
            </a:r>
            <a:r>
              <a:rPr lang="en-US" sz="2600" dirty="0"/>
              <a:t> by substituting the </a:t>
            </a:r>
            <a:r>
              <a:rPr lang="en-US" sz="2600" dirty="0" err="1"/>
              <a:t>rhs</a:t>
            </a:r>
            <a:r>
              <a:rPr lang="en-US" sz="2600" dirty="0"/>
              <a:t> of equation(s) for (all RVs in) </a:t>
            </a:r>
            <a:r>
              <a:rPr lang="en-US" sz="2600" dirty="0">
                <a:solidFill>
                  <a:srgbClr val="008380"/>
                </a:solidFill>
              </a:rPr>
              <a:t>X</a:t>
            </a:r>
            <a:r>
              <a:rPr lang="en-US" sz="2600" dirty="0"/>
              <a:t> with value(s) </a:t>
            </a:r>
            <a:r>
              <a:rPr lang="en-US" sz="2600" dirty="0">
                <a:solidFill>
                  <a:srgbClr val="008380"/>
                </a:solidFill>
              </a:rPr>
              <a:t>x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4860032" y="2924944"/>
            <a:ext cx="3672408" cy="92333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Note the rigidity assumption:</a:t>
            </a:r>
          </a:p>
          <a:p>
            <a:r>
              <a:rPr lang="en-US" dirty="0"/>
              <a:t>Definition talks about the </a:t>
            </a:r>
          </a:p>
          <a:p>
            <a:r>
              <a:rPr lang="en-US" dirty="0"/>
              <a:t>same “objects” </a:t>
            </a:r>
            <a:r>
              <a:rPr lang="en-US" dirty="0">
                <a:solidFill>
                  <a:srgbClr val="008380"/>
                </a:solidFill>
              </a:rPr>
              <a:t>u</a:t>
            </a:r>
            <a:r>
              <a:rPr lang="en-US" dirty="0"/>
              <a:t> in different worlds  </a:t>
            </a:r>
          </a:p>
        </p:txBody>
      </p:sp>
    </p:spTree>
    <p:extLst>
      <p:ext uri="{BB962C8B-B14F-4D97-AF65-F5344CB8AC3E}">
        <p14:creationId xmlns:p14="http://schemas.microsoft.com/office/powerpoint/2010/main" val="229156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Counterfactuals (Consistency Rule)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9904" y="1196975"/>
            <a:ext cx="8776592" cy="1007889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dirty="0"/>
              <a:t>Consequence of the formal definition of counterfactuals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lvl="1" defTabSz="457200">
              <a:spcBef>
                <a:spcPct val="30000"/>
              </a:spcBef>
              <a:defRPr/>
            </a:pPr>
            <a:endParaRPr lang="en-US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Textfeld 4"/>
          <p:cNvSpPr txBox="1"/>
          <p:nvPr/>
        </p:nvSpPr>
        <p:spPr>
          <a:xfrm>
            <a:off x="1331640" y="2204864"/>
            <a:ext cx="6696744" cy="89255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</a:rPr>
              <a:t>Consistency rule </a:t>
            </a:r>
          </a:p>
          <a:p>
            <a:r>
              <a:rPr lang="en-US" sz="2600" dirty="0"/>
              <a:t>If </a:t>
            </a:r>
            <a:r>
              <a:rPr lang="en-US" sz="2600" dirty="0">
                <a:solidFill>
                  <a:srgbClr val="008380"/>
                </a:solidFill>
              </a:rPr>
              <a:t>X = x</a:t>
            </a:r>
            <a:r>
              <a:rPr lang="en-US" sz="2600" dirty="0"/>
              <a:t>, then </a:t>
            </a:r>
            <a:r>
              <a:rPr lang="en-US" sz="2600" dirty="0">
                <a:solidFill>
                  <a:srgbClr val="008380"/>
                </a:solidFill>
              </a:rPr>
              <a:t>Y</a:t>
            </a:r>
            <a:r>
              <a:rPr lang="en-US" sz="2600" baseline="-25000" dirty="0">
                <a:solidFill>
                  <a:srgbClr val="008380"/>
                </a:solidFill>
              </a:rPr>
              <a:t>X=x</a:t>
            </a:r>
            <a:r>
              <a:rPr lang="en-US" sz="2600" dirty="0">
                <a:solidFill>
                  <a:srgbClr val="008380"/>
                </a:solidFill>
              </a:rPr>
              <a:t> = Y</a:t>
            </a:r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259904" y="3645247"/>
            <a:ext cx="8928992" cy="2448049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457200">
              <a:spcBef>
                <a:spcPct val="30000"/>
              </a:spcBef>
              <a:defRPr/>
            </a:pPr>
            <a:r>
              <a:rPr lang="en-US" dirty="0"/>
              <a:t>This case (hypothesized = actual) non-typical in natural language use        (Merkel: „If I only would be chancellor...)</a:t>
            </a:r>
          </a:p>
          <a:p>
            <a:pPr lvl="1" defTabSz="457200">
              <a:spcBef>
                <a:spcPct val="30000"/>
              </a:spcBef>
              <a:defRPr/>
            </a:pPr>
            <a:endParaRPr lang="en-US" dirty="0"/>
          </a:p>
          <a:p>
            <a:pPr marL="0" indent="0" defTabSz="457200">
              <a:spcBef>
                <a:spcPct val="30000"/>
              </a:spcBef>
              <a:buFontTx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363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Counterfactuals (for Linear SEMs)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4968329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dirty="0"/>
              <a:t>How to formalize semantics of counterfactuals?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Use ideas similar to those of intervention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en-US" dirty="0"/>
              <a:t>Consider linear models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Values of all variables determined by values of exogenous variables </a:t>
            </a:r>
            <a:r>
              <a:rPr lang="en-US" dirty="0">
                <a:solidFill>
                  <a:srgbClr val="008380"/>
                </a:solidFill>
              </a:rPr>
              <a:t>U = U</a:t>
            </a:r>
            <a:r>
              <a:rPr lang="en-US" baseline="-25000" dirty="0">
                <a:solidFill>
                  <a:srgbClr val="008380"/>
                </a:solidFill>
              </a:rPr>
              <a:t>1</a:t>
            </a:r>
            <a:r>
              <a:rPr lang="en-US" dirty="0">
                <a:solidFill>
                  <a:srgbClr val="008380"/>
                </a:solidFill>
              </a:rPr>
              <a:t>, ... ,U</a:t>
            </a:r>
            <a:r>
              <a:rPr lang="en-US" baseline="-25000" dirty="0">
                <a:solidFill>
                  <a:srgbClr val="008380"/>
                </a:solidFill>
              </a:rPr>
              <a:t>n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So can write </a:t>
            </a:r>
            <a:r>
              <a:rPr lang="en-US" dirty="0">
                <a:solidFill>
                  <a:srgbClr val="008380"/>
                </a:solidFill>
              </a:rPr>
              <a:t>X = X(U) </a:t>
            </a:r>
            <a:r>
              <a:rPr lang="en-US" dirty="0"/>
              <a:t>for any variable in SEM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FF8000"/>
                </a:solidFill>
              </a:rPr>
              <a:t>Example</a:t>
            </a:r>
            <a:r>
              <a:rPr lang="en-US" dirty="0"/>
              <a:t> 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X: </a:t>
            </a:r>
            <a:r>
              <a:rPr lang="en-US" dirty="0"/>
              <a:t>Salary</a:t>
            </a:r>
            <a:r>
              <a:rPr lang="en-US" dirty="0">
                <a:solidFill>
                  <a:srgbClr val="008380"/>
                </a:solidFill>
              </a:rPr>
              <a:t>, u = u</a:t>
            </a:r>
            <a:r>
              <a:rPr lang="en-US" baseline="-25000" dirty="0">
                <a:solidFill>
                  <a:srgbClr val="008380"/>
                </a:solidFill>
              </a:rPr>
              <a:t>1</a:t>
            </a:r>
            <a:r>
              <a:rPr lang="en-US" dirty="0">
                <a:solidFill>
                  <a:srgbClr val="008380"/>
                </a:solidFill>
              </a:rPr>
              <a:t>, ..., u</a:t>
            </a:r>
            <a:r>
              <a:rPr lang="en-US" baseline="-25000" dirty="0">
                <a:solidFill>
                  <a:srgbClr val="008380"/>
                </a:solidFill>
              </a:rPr>
              <a:t>n</a:t>
            </a:r>
            <a:r>
              <a:rPr lang="en-US" dirty="0">
                <a:solidFill>
                  <a:srgbClr val="008380"/>
                </a:solidFill>
              </a:rPr>
              <a:t> </a:t>
            </a:r>
            <a:r>
              <a:rPr lang="en-US" dirty="0"/>
              <a:t>characterizes individual Joe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X(u) = </a:t>
            </a:r>
            <a:r>
              <a:rPr lang="en-US" dirty="0"/>
              <a:t>Joe‘s salary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When considering different worlds, the individuals </a:t>
            </a:r>
            <a:br>
              <a:rPr lang="en-US" dirty="0"/>
            </a:br>
            <a:r>
              <a:rPr lang="en-US" dirty="0"/>
              <a:t>(such as </a:t>
            </a:r>
            <a:r>
              <a:rPr lang="en-US" dirty="0">
                <a:solidFill>
                  <a:srgbClr val="008380"/>
                </a:solidFill>
              </a:rPr>
              <a:t>Joe = (u</a:t>
            </a:r>
            <a:r>
              <a:rPr lang="en-US" baseline="-25000" dirty="0">
                <a:solidFill>
                  <a:srgbClr val="008380"/>
                </a:solidFill>
              </a:rPr>
              <a:t>1</a:t>
            </a:r>
            <a:r>
              <a:rPr lang="en-US" dirty="0">
                <a:solidFill>
                  <a:srgbClr val="008380"/>
                </a:solidFill>
              </a:rPr>
              <a:t>, ...,u</a:t>
            </a:r>
            <a:r>
              <a:rPr lang="en-US" baseline="-25000" dirty="0">
                <a:solidFill>
                  <a:srgbClr val="008380"/>
                </a:solidFill>
              </a:rPr>
              <a:t>n</a:t>
            </a:r>
            <a:r>
              <a:rPr lang="en-US" dirty="0">
                <a:solidFill>
                  <a:srgbClr val="008380"/>
                </a:solidFill>
              </a:rPr>
              <a:t>)</a:t>
            </a:r>
            <a:r>
              <a:rPr lang="en-US" dirty="0"/>
              <a:t>) stay the same. </a:t>
            </a:r>
          </a:p>
          <a:p>
            <a:pPr marL="914400" lvl="2" indent="0" defTabSz="457200">
              <a:spcBef>
                <a:spcPct val="30000"/>
              </a:spcBef>
              <a:buNone/>
              <a:defRPr/>
            </a:pPr>
            <a:r>
              <a:rPr lang="en-US" dirty="0"/>
              <a:t> </a:t>
            </a:r>
          </a:p>
          <a:p>
            <a:pPr lvl="1" defTabSz="457200">
              <a:spcBef>
                <a:spcPct val="30000"/>
              </a:spcBef>
              <a:defRPr/>
            </a:pPr>
            <a:endParaRPr lang="en-US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21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Counterfactuals in linear SEMs (</a:t>
            </a:r>
            <a:r>
              <a:rPr lang="en-US">
                <a:solidFill>
                  <a:srgbClr val="FF8000"/>
                </a:solidFill>
              </a:rPr>
              <a:t>Example</a:t>
            </a:r>
            <a:r>
              <a:rPr lang="en-US"/>
              <a:t>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5400377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dirty="0"/>
              <a:t>Linear model </a:t>
            </a:r>
            <a:r>
              <a:rPr lang="en-US" dirty="0">
                <a:solidFill>
                  <a:srgbClr val="008380"/>
                </a:solidFill>
              </a:rPr>
              <a:t>M</a:t>
            </a:r>
            <a:r>
              <a:rPr lang="en-US" dirty="0"/>
              <a:t>:    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/>
              <a:t>              </a:t>
            </a:r>
            <a:r>
              <a:rPr lang="en-US" dirty="0">
                <a:solidFill>
                  <a:srgbClr val="008380"/>
                </a:solidFill>
              </a:rPr>
              <a:t>X = </a:t>
            </a:r>
            <a:r>
              <a:rPr lang="en-US" dirty="0" err="1">
                <a:solidFill>
                  <a:srgbClr val="008380"/>
                </a:solidFill>
              </a:rPr>
              <a:t>aU</a:t>
            </a:r>
            <a:r>
              <a:rPr lang="en-US" dirty="0">
                <a:solidFill>
                  <a:srgbClr val="008380"/>
                </a:solidFill>
              </a:rPr>
              <a:t>       ;     Y = </a:t>
            </a:r>
            <a:r>
              <a:rPr lang="en-US" dirty="0" err="1">
                <a:solidFill>
                  <a:srgbClr val="008380"/>
                </a:solidFill>
              </a:rPr>
              <a:t>bX</a:t>
            </a:r>
            <a:r>
              <a:rPr lang="en-US" dirty="0">
                <a:solidFill>
                  <a:srgbClr val="008380"/>
                </a:solidFill>
              </a:rPr>
              <a:t> + U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en-US" dirty="0"/>
              <a:t>Find  </a:t>
            </a:r>
            <a:r>
              <a:rPr lang="en-US" dirty="0">
                <a:solidFill>
                  <a:srgbClr val="008380"/>
                </a:solidFill>
              </a:rPr>
              <a:t>Y</a:t>
            </a:r>
            <a:r>
              <a:rPr lang="en-US" baseline="-25000" dirty="0">
                <a:solidFill>
                  <a:srgbClr val="008380"/>
                </a:solidFill>
              </a:rPr>
              <a:t>X=x</a:t>
            </a:r>
            <a:r>
              <a:rPr lang="en-US" dirty="0">
                <a:solidFill>
                  <a:srgbClr val="008380"/>
                </a:solidFill>
              </a:rPr>
              <a:t>(u) = ? </a:t>
            </a:r>
            <a:br>
              <a:rPr lang="en-US" dirty="0">
                <a:solidFill>
                  <a:srgbClr val="008380"/>
                </a:solidFill>
              </a:rPr>
            </a:br>
            <a:r>
              <a:rPr lang="en-US" dirty="0"/>
              <a:t>(value of </a:t>
            </a:r>
            <a:r>
              <a:rPr lang="en-US" dirty="0">
                <a:solidFill>
                  <a:srgbClr val="008380"/>
                </a:solidFill>
              </a:rPr>
              <a:t>Y</a:t>
            </a:r>
            <a:r>
              <a:rPr lang="en-US" dirty="0"/>
              <a:t> if it were the case that </a:t>
            </a:r>
            <a:r>
              <a:rPr lang="en-US" dirty="0">
                <a:solidFill>
                  <a:srgbClr val="008380"/>
                </a:solidFill>
              </a:rPr>
              <a:t>X = x </a:t>
            </a:r>
            <a:r>
              <a:rPr lang="en-US" dirty="0"/>
              <a:t>for individual </a:t>
            </a:r>
            <a:r>
              <a:rPr lang="en-US" dirty="0">
                <a:solidFill>
                  <a:srgbClr val="008380"/>
                </a:solidFill>
              </a:rPr>
              <a:t>u</a:t>
            </a:r>
            <a:r>
              <a:rPr lang="en-US" dirty="0"/>
              <a:t>) 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en-US" dirty="0"/>
              <a:t>Algorithm</a:t>
            </a:r>
          </a:p>
          <a:p>
            <a:pPr marL="914400" lvl="1" indent="-514350" defTabSz="457200">
              <a:spcBef>
                <a:spcPct val="30000"/>
              </a:spcBef>
              <a:buFont typeface="+mj-lt"/>
              <a:buAutoNum type="arabicPeriod"/>
              <a:defRPr/>
            </a:pPr>
            <a:r>
              <a:rPr lang="en-US" dirty="0"/>
              <a:t>Identify </a:t>
            </a:r>
            <a:r>
              <a:rPr lang="en-US" dirty="0">
                <a:solidFill>
                  <a:srgbClr val="008380"/>
                </a:solidFill>
              </a:rPr>
              <a:t>u</a:t>
            </a:r>
            <a:r>
              <a:rPr lang="en-US" dirty="0"/>
              <a:t> under evidence (here: </a:t>
            </a:r>
            <a:r>
              <a:rPr lang="en-US" dirty="0">
                <a:solidFill>
                  <a:srgbClr val="008380"/>
                </a:solidFill>
              </a:rPr>
              <a:t>u</a:t>
            </a:r>
            <a:r>
              <a:rPr lang="en-US" dirty="0"/>
              <a:t> just given)</a:t>
            </a:r>
          </a:p>
          <a:p>
            <a:pPr marL="914400" lvl="1" indent="-514350" defTabSz="457200">
              <a:spcBef>
                <a:spcPct val="30000"/>
              </a:spcBef>
              <a:buFont typeface="+mj-lt"/>
              <a:buAutoNum type="arabicPeriod"/>
              <a:defRPr/>
            </a:pPr>
            <a:r>
              <a:rPr lang="en-US" dirty="0"/>
              <a:t>Consider modified model </a:t>
            </a:r>
            <a:r>
              <a:rPr lang="en-US" dirty="0">
                <a:solidFill>
                  <a:srgbClr val="008380"/>
                </a:solidFill>
              </a:rPr>
              <a:t>M</a:t>
            </a:r>
            <a:r>
              <a:rPr lang="en-US" baseline="-25000" dirty="0">
                <a:solidFill>
                  <a:srgbClr val="008380"/>
                </a:solidFill>
              </a:rPr>
              <a:t>x</a:t>
            </a:r>
          </a:p>
          <a:p>
            <a:pPr marL="1314450" lvl="2" indent="-514350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X = x </a:t>
            </a:r>
          </a:p>
          <a:p>
            <a:pPr marL="1314450" lvl="2" indent="-514350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Y = </a:t>
            </a:r>
            <a:r>
              <a:rPr lang="en-US" dirty="0" err="1">
                <a:solidFill>
                  <a:srgbClr val="008380"/>
                </a:solidFill>
              </a:rPr>
              <a:t>bX</a:t>
            </a:r>
            <a:r>
              <a:rPr lang="en-US" dirty="0">
                <a:solidFill>
                  <a:srgbClr val="008380"/>
                </a:solidFill>
              </a:rPr>
              <a:t> + U</a:t>
            </a:r>
          </a:p>
          <a:p>
            <a:pPr marL="914400" lvl="1" indent="-514350" defTabSz="457200">
              <a:spcBef>
                <a:spcPct val="30000"/>
              </a:spcBef>
              <a:buFont typeface="+mj-lt"/>
              <a:buAutoNum type="arabicPeriod"/>
              <a:defRPr/>
            </a:pPr>
            <a:r>
              <a:rPr lang="en-US" dirty="0"/>
              <a:t>Calculate </a:t>
            </a:r>
            <a:r>
              <a:rPr lang="en-US" dirty="0">
                <a:solidFill>
                  <a:srgbClr val="008380"/>
                </a:solidFill>
              </a:rPr>
              <a:t>Y</a:t>
            </a:r>
            <a:r>
              <a:rPr lang="en-US" baseline="-25000" dirty="0">
                <a:solidFill>
                  <a:srgbClr val="008380"/>
                </a:solidFill>
              </a:rPr>
              <a:t>X=x</a:t>
            </a:r>
            <a:r>
              <a:rPr lang="en-US" dirty="0">
                <a:solidFill>
                  <a:srgbClr val="008380"/>
                </a:solidFill>
              </a:rPr>
              <a:t>(u)</a:t>
            </a:r>
          </a:p>
          <a:p>
            <a:pPr marL="800100" lvl="2" indent="0" defTabSz="457200">
              <a:spcBef>
                <a:spcPct val="30000"/>
              </a:spcBef>
              <a:buNone/>
              <a:defRPr/>
            </a:pPr>
            <a:r>
              <a:rPr lang="en-US" dirty="0"/>
              <a:t>                   </a:t>
            </a:r>
            <a:r>
              <a:rPr lang="en-US" dirty="0">
                <a:solidFill>
                  <a:srgbClr val="008380"/>
                </a:solidFill>
              </a:rPr>
              <a:t>Y</a:t>
            </a:r>
            <a:r>
              <a:rPr lang="en-US" baseline="-25000" dirty="0">
                <a:solidFill>
                  <a:srgbClr val="008380"/>
                </a:solidFill>
              </a:rPr>
              <a:t>X=x</a:t>
            </a:r>
            <a:r>
              <a:rPr lang="en-US" dirty="0">
                <a:solidFill>
                  <a:srgbClr val="008380"/>
                </a:solidFill>
              </a:rPr>
              <a:t>(u) = bx + u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dirty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80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Counterfactuals in linear SEMs </a:t>
            </a:r>
            <a:r>
              <a:rPr lang="en-US" dirty="0">
                <a:solidFill>
                  <a:srgbClr val="FF8000"/>
                </a:solidFill>
              </a:rPr>
              <a:t>(Example)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1439937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dirty="0"/>
              <a:t>Linear model </a:t>
            </a:r>
            <a:r>
              <a:rPr lang="en-US" dirty="0">
                <a:solidFill>
                  <a:srgbClr val="008380"/>
                </a:solidFill>
              </a:rPr>
              <a:t>M</a:t>
            </a:r>
            <a:r>
              <a:rPr lang="en-US" dirty="0"/>
              <a:t>:    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/>
              <a:t>              </a:t>
            </a:r>
            <a:r>
              <a:rPr lang="en-US" dirty="0">
                <a:solidFill>
                  <a:srgbClr val="008380"/>
                </a:solidFill>
              </a:rPr>
              <a:t>X = </a:t>
            </a:r>
            <a:r>
              <a:rPr lang="en-US" dirty="0" err="1">
                <a:solidFill>
                  <a:srgbClr val="008380"/>
                </a:solidFill>
              </a:rPr>
              <a:t>aU</a:t>
            </a:r>
            <a:r>
              <a:rPr lang="en-US" dirty="0">
                <a:solidFill>
                  <a:srgbClr val="008380"/>
                </a:solidFill>
              </a:rPr>
              <a:t>       ;     Y = </a:t>
            </a:r>
            <a:r>
              <a:rPr lang="en-US" dirty="0" err="1">
                <a:solidFill>
                  <a:srgbClr val="008380"/>
                </a:solidFill>
              </a:rPr>
              <a:t>bX</a:t>
            </a:r>
            <a:r>
              <a:rPr lang="en-US" dirty="0">
                <a:solidFill>
                  <a:srgbClr val="008380"/>
                </a:solidFill>
              </a:rPr>
              <a:t> + U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/>
              <a:t>with </a:t>
            </a:r>
            <a:r>
              <a:rPr lang="en-US" dirty="0">
                <a:solidFill>
                  <a:srgbClr val="008380"/>
                </a:solidFill>
              </a:rPr>
              <a:t>a = b = 1</a:t>
            </a:r>
            <a:r>
              <a:rPr lang="en-US" dirty="0"/>
              <a:t>.  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dirty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02058"/>
              </p:ext>
            </p:extLst>
          </p:nvPr>
        </p:nvGraphicFramePr>
        <p:xfrm>
          <a:off x="683568" y="4581128"/>
          <a:ext cx="7416824" cy="160133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28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2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1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7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75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89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75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8650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X(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Y(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X=1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X=2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X=3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Y=1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Y=2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de-DE" baseline="-25000" dirty="0" err="1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=3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511"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511"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511"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539552" y="2708920"/>
            <a:ext cx="79928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8380"/>
                </a:solidFill>
              </a:rPr>
              <a:t>X</a:t>
            </a:r>
            <a:r>
              <a:rPr lang="en-US" sz="2400" baseline="-25000" dirty="0" err="1">
                <a:solidFill>
                  <a:srgbClr val="008380"/>
                </a:solidFill>
              </a:rPr>
              <a:t>y</a:t>
            </a:r>
            <a:r>
              <a:rPr lang="en-US" sz="2400" dirty="0">
                <a:solidFill>
                  <a:srgbClr val="008380"/>
                </a:solidFill>
              </a:rPr>
              <a:t>(U) = ?</a:t>
            </a:r>
          </a:p>
          <a:p>
            <a:r>
              <a:rPr lang="en-US" sz="2400" dirty="0"/>
              <a:t>Algorithm</a:t>
            </a:r>
          </a:p>
          <a:p>
            <a:pPr marL="457200" indent="-457200">
              <a:buAutoNum type="arabicPeriod"/>
            </a:pPr>
            <a:r>
              <a:rPr lang="en-US" sz="2400" dirty="0">
                <a:solidFill>
                  <a:srgbClr val="008380"/>
                </a:solidFill>
              </a:rPr>
              <a:t>U = u;  2. Y = y;  3. X = </a:t>
            </a:r>
            <a:r>
              <a:rPr lang="en-US" sz="2400" dirty="0" err="1">
                <a:solidFill>
                  <a:srgbClr val="008380"/>
                </a:solidFill>
              </a:rPr>
              <a:t>aU</a:t>
            </a:r>
            <a:r>
              <a:rPr lang="en-US" sz="2400" dirty="0">
                <a:solidFill>
                  <a:srgbClr val="008380"/>
                </a:solidFill>
              </a:rPr>
              <a:t> = au = u.</a:t>
            </a:r>
          </a:p>
          <a:p>
            <a:r>
              <a:rPr lang="en-US" sz="2400" dirty="0">
                <a:solidFill>
                  <a:srgbClr val="008000"/>
                </a:solidFill>
              </a:rPr>
              <a:t>  </a:t>
            </a:r>
            <a:r>
              <a:rPr lang="en-US" sz="2400" dirty="0"/>
              <a:t>(</a:t>
            </a:r>
            <a:r>
              <a:rPr lang="en-US" sz="2400" dirty="0">
                <a:solidFill>
                  <a:srgbClr val="008380"/>
                </a:solidFill>
              </a:rPr>
              <a:t>X</a:t>
            </a:r>
            <a:r>
              <a:rPr lang="en-US" sz="2400" dirty="0"/>
              <a:t> unaltered by hypothetical condition </a:t>
            </a:r>
            <a:r>
              <a:rPr lang="en-US" sz="2400" dirty="0">
                <a:solidFill>
                  <a:srgbClr val="008380"/>
                </a:solidFill>
              </a:rPr>
              <a:t>Y = y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0543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Counterfactuals vs. Intervention with </a:t>
            </a:r>
            <a:r>
              <a:rPr lang="en-US" dirty="0">
                <a:solidFill>
                  <a:srgbClr val="008380"/>
                </a:solidFill>
              </a:rPr>
              <a:t>do()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16</a:t>
            </a:fld>
            <a:endParaRPr lang="de-DE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884916"/>
              </p:ext>
            </p:extLst>
          </p:nvPr>
        </p:nvGraphicFramePr>
        <p:xfrm>
          <a:off x="899592" y="2492896"/>
          <a:ext cx="6984776" cy="23926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49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2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/>
                        <a:t>Counterfactual</a:t>
                      </a:r>
                      <a:r>
                        <a:rPr lang="en-US" baseline="0" noProof="0"/>
                        <a:t> </a:t>
                      </a:r>
                      <a:r>
                        <a:rPr lang="en-US" noProof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en-US" baseline="-25000" noProof="0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en-US" noProof="0">
                          <a:solidFill>
                            <a:srgbClr val="008380"/>
                          </a:solidFill>
                        </a:rPr>
                        <a:t>(u)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Intervention</a:t>
                      </a:r>
                      <a:r>
                        <a:rPr lang="en-US" noProof="0">
                          <a:solidFill>
                            <a:srgbClr val="008380"/>
                          </a:solidFill>
                        </a:rPr>
                        <a:t> do(X=x)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/>
                        <a:t>Defined locally for each </a:t>
                      </a:r>
                      <a:r>
                        <a:rPr lang="en-US" noProof="0">
                          <a:solidFill>
                            <a:srgbClr val="008380"/>
                          </a:solidFill>
                        </a:rPr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Defined globally for whole population/distribution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/>
                        <a:t>Can output individual value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Outputs only expectation/distribution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/>
                        <a:t>Allows</a:t>
                      </a:r>
                      <a:r>
                        <a:rPr lang="en-US" baseline="0" noProof="0"/>
                        <a:t> c</a:t>
                      </a:r>
                      <a:r>
                        <a:rPr lang="en-US" noProof="0"/>
                        <a:t>ross-world speak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Allows single-world</a:t>
                      </a:r>
                      <a:r>
                        <a:rPr lang="en-US" baseline="0" noProof="0"/>
                        <a:t> speak</a:t>
                      </a:r>
                      <a:endParaRPr lang="en-US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/>
                        <a:t>Can simulate 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Cannot simulate counterfactual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80249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008410"/>
          </a:xfrm>
        </p:spPr>
        <p:txBody>
          <a:bodyPr/>
          <a:lstStyle/>
          <a:p>
            <a:pPr>
              <a:defRPr/>
            </a:pPr>
            <a:r>
              <a:rPr lang="en-US"/>
              <a:t>Counterfactuals in Linear SEMs </a:t>
            </a:r>
            <a:r>
              <a:rPr lang="en-US">
                <a:solidFill>
                  <a:srgbClr val="FF8000"/>
                </a:solidFill>
              </a:rPr>
              <a:t>(Example)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3384153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/>
              <a:t>Linear model </a:t>
            </a:r>
            <a:r>
              <a:rPr lang="en-US">
                <a:solidFill>
                  <a:srgbClr val="008380"/>
                </a:solidFill>
              </a:rPr>
              <a:t>M</a:t>
            </a:r>
            <a:r>
              <a:rPr lang="en-US"/>
              <a:t>: 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>
                <a:solidFill>
                  <a:srgbClr val="008380"/>
                </a:solidFill>
              </a:rPr>
              <a:t>X = U</a:t>
            </a:r>
            <a:r>
              <a:rPr lang="en-US" baseline="-25000">
                <a:solidFill>
                  <a:srgbClr val="008380"/>
                </a:solidFill>
              </a:rPr>
              <a:t>X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>
                <a:solidFill>
                  <a:srgbClr val="008380"/>
                </a:solidFill>
              </a:rPr>
              <a:t>H = aX + U</a:t>
            </a:r>
            <a:r>
              <a:rPr lang="en-US" baseline="-25000">
                <a:solidFill>
                  <a:srgbClr val="008380"/>
                </a:solidFill>
              </a:rPr>
              <a:t>H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>
                <a:solidFill>
                  <a:srgbClr val="008380"/>
                </a:solidFill>
              </a:rPr>
              <a:t>Y = bX + cH + U</a:t>
            </a:r>
            <a:r>
              <a:rPr lang="en-US" baseline="-25000">
                <a:solidFill>
                  <a:srgbClr val="008380"/>
                </a:solidFill>
              </a:rPr>
              <a:t>Y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>
                <a:solidFill>
                  <a:srgbClr val="008380"/>
                </a:solidFill>
              </a:rPr>
              <a:t>σ</a:t>
            </a:r>
            <a:r>
              <a:rPr lang="en-US" baseline="-25000">
                <a:solidFill>
                  <a:srgbClr val="008380"/>
                </a:solidFill>
              </a:rPr>
              <a:t>UiUj</a:t>
            </a:r>
            <a:r>
              <a:rPr lang="en-US">
                <a:solidFill>
                  <a:srgbClr val="008380"/>
                </a:solidFill>
              </a:rPr>
              <a:t> = 0 </a:t>
            </a:r>
            <a:r>
              <a:rPr lang="en-US"/>
              <a:t>for all </a:t>
            </a:r>
            <a:r>
              <a:rPr lang="en-US">
                <a:solidFill>
                  <a:srgbClr val="008380"/>
                </a:solidFill>
              </a:rPr>
              <a:t>i,j ∈ {X,H,Y}</a:t>
            </a:r>
            <a:r>
              <a:rPr lang="en-US"/>
              <a:t>        (i.e., </a:t>
            </a:r>
            <a:r>
              <a:rPr lang="en-US">
                <a:solidFill>
                  <a:srgbClr val="008380"/>
                </a:solidFill>
              </a:rPr>
              <a:t>U</a:t>
            </a:r>
            <a:r>
              <a:rPr lang="en-US" baseline="-25000">
                <a:solidFill>
                  <a:srgbClr val="008380"/>
                </a:solidFill>
              </a:rPr>
              <a:t>i</a:t>
            </a:r>
            <a:r>
              <a:rPr lang="en-US">
                <a:solidFill>
                  <a:srgbClr val="008380"/>
                </a:solidFill>
              </a:rPr>
              <a:t>, U</a:t>
            </a:r>
            <a:r>
              <a:rPr lang="en-US" baseline="-25000">
                <a:solidFill>
                  <a:srgbClr val="008380"/>
                </a:solidFill>
              </a:rPr>
              <a:t>j</a:t>
            </a:r>
            <a:r>
              <a:rPr lang="en-US">
                <a:solidFill>
                  <a:srgbClr val="008380"/>
                </a:solidFill>
              </a:rPr>
              <a:t> </a:t>
            </a:r>
            <a:r>
              <a:rPr lang="en-US"/>
              <a:t>are not linearly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/>
              <a:t>                                                              correlated/dependent)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>
                <a:solidFill>
                  <a:srgbClr val="008380"/>
                </a:solidFill>
              </a:rPr>
              <a:t>a = 0.5;     b = 0.7;     c = 0.4 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907704" y="523850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Gerade Verbindung mit Pfeil 5"/>
          <p:cNvCxnSpPr>
            <a:stCxn id="5" idx="6"/>
            <a:endCxn id="8" idx="2"/>
          </p:cNvCxnSpPr>
          <p:nvPr/>
        </p:nvCxnSpPr>
        <p:spPr>
          <a:xfrm flipV="1">
            <a:off x="2051720" y="5301200"/>
            <a:ext cx="2304256" cy="930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355976" y="522920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660232" y="522920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Gerade Verbindung mit Pfeil 18"/>
          <p:cNvCxnSpPr>
            <a:stCxn id="8" idx="6"/>
            <a:endCxn id="16" idx="2"/>
          </p:cNvCxnSpPr>
          <p:nvPr/>
        </p:nvCxnSpPr>
        <p:spPr>
          <a:xfrm>
            <a:off x="4499992" y="5301200"/>
            <a:ext cx="2160240" cy="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Gekrümmte Verbindung 24"/>
          <p:cNvCxnSpPr>
            <a:stCxn id="5" idx="4"/>
            <a:endCxn id="16" idx="4"/>
          </p:cNvCxnSpPr>
          <p:nvPr/>
        </p:nvCxnSpPr>
        <p:spPr>
          <a:xfrm rot="5400000" flipH="1" flipV="1">
            <a:off x="4351322" y="3001590"/>
            <a:ext cx="9308" cy="4752528"/>
          </a:xfrm>
          <a:prstGeom prst="curvedConnector3">
            <a:avLst>
              <a:gd name="adj1" fmla="val -7353277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feld 26"/>
          <p:cNvSpPr txBox="1"/>
          <p:nvPr/>
        </p:nvSpPr>
        <p:spPr>
          <a:xfrm>
            <a:off x="1115616" y="4797152"/>
            <a:ext cx="2592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X = Encouragement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4182048" y="4797152"/>
            <a:ext cx="20461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H= Homework</a:t>
            </a:r>
          </a:p>
        </p:txBody>
      </p:sp>
      <p:sp>
        <p:nvSpPr>
          <p:cNvPr id="29" name="Textfeld 28"/>
          <p:cNvSpPr txBox="1"/>
          <p:nvPr/>
        </p:nvSpPr>
        <p:spPr>
          <a:xfrm>
            <a:off x="6516216" y="4797152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Y= Exam score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2699792" y="5229200"/>
            <a:ext cx="7761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a=0.5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4976906" y="5229200"/>
            <a:ext cx="7681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c=0.4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4026400" y="6053226"/>
            <a:ext cx="798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b=0.7</a:t>
            </a:r>
          </a:p>
        </p:txBody>
      </p:sp>
    </p:spTree>
    <p:extLst>
      <p:ext uri="{BB962C8B-B14F-4D97-AF65-F5344CB8AC3E}">
        <p14:creationId xmlns:p14="http://schemas.microsoft.com/office/powerpoint/2010/main" val="2689343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008410"/>
          </a:xfrm>
        </p:spPr>
        <p:txBody>
          <a:bodyPr/>
          <a:lstStyle/>
          <a:p>
            <a:pPr>
              <a:defRPr/>
            </a:pPr>
            <a:r>
              <a:rPr lang="en-US" dirty="0"/>
              <a:t>Counterfactuals in Linear SEMs (</a:t>
            </a:r>
            <a:r>
              <a:rPr lang="en-US" dirty="0">
                <a:solidFill>
                  <a:srgbClr val="FF8000"/>
                </a:solidFill>
              </a:rPr>
              <a:t>Example</a:t>
            </a:r>
            <a:r>
              <a:rPr lang="en-US" dirty="0"/>
              <a:t>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3528392" cy="2232025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dirty="0"/>
              <a:t>Linear model </a:t>
            </a:r>
            <a:r>
              <a:rPr lang="en-US" dirty="0">
                <a:solidFill>
                  <a:srgbClr val="008380"/>
                </a:solidFill>
              </a:rPr>
              <a:t>M</a:t>
            </a:r>
            <a:r>
              <a:rPr lang="en-US" dirty="0"/>
              <a:t>: 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X = U</a:t>
            </a:r>
            <a:r>
              <a:rPr lang="en-US" baseline="-25000" dirty="0">
                <a:solidFill>
                  <a:srgbClr val="008380"/>
                </a:solidFill>
              </a:rPr>
              <a:t>X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H = </a:t>
            </a:r>
            <a:r>
              <a:rPr lang="en-US" dirty="0" err="1">
                <a:solidFill>
                  <a:srgbClr val="008380"/>
                </a:solidFill>
              </a:rPr>
              <a:t>aX</a:t>
            </a:r>
            <a:r>
              <a:rPr lang="en-US" dirty="0">
                <a:solidFill>
                  <a:srgbClr val="008380"/>
                </a:solidFill>
              </a:rPr>
              <a:t> + U</a:t>
            </a:r>
            <a:r>
              <a:rPr lang="en-US" baseline="-25000" dirty="0">
                <a:solidFill>
                  <a:srgbClr val="008380"/>
                </a:solidFill>
              </a:rPr>
              <a:t>H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Y = </a:t>
            </a:r>
            <a:r>
              <a:rPr lang="en-US" dirty="0" err="1">
                <a:solidFill>
                  <a:srgbClr val="008380"/>
                </a:solidFill>
              </a:rPr>
              <a:t>bX</a:t>
            </a:r>
            <a:r>
              <a:rPr lang="en-US" dirty="0">
                <a:solidFill>
                  <a:srgbClr val="008380"/>
                </a:solidFill>
              </a:rPr>
              <a:t> + </a:t>
            </a:r>
            <a:r>
              <a:rPr lang="en-US" dirty="0" err="1">
                <a:solidFill>
                  <a:srgbClr val="008380"/>
                </a:solidFill>
              </a:rPr>
              <a:t>cH</a:t>
            </a:r>
            <a:r>
              <a:rPr lang="en-US" dirty="0">
                <a:solidFill>
                  <a:srgbClr val="008380"/>
                </a:solidFill>
              </a:rPr>
              <a:t> + U</a:t>
            </a:r>
            <a:r>
              <a:rPr lang="en-US" baseline="-25000" dirty="0">
                <a:solidFill>
                  <a:srgbClr val="008380"/>
                </a:solidFill>
              </a:rPr>
              <a:t>Y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361268" y="19981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Gerade Verbindung mit Pfeil 5"/>
          <p:cNvCxnSpPr>
            <a:stCxn id="5" idx="6"/>
            <a:endCxn id="8" idx="2"/>
          </p:cNvCxnSpPr>
          <p:nvPr/>
        </p:nvCxnSpPr>
        <p:spPr>
          <a:xfrm flipV="1">
            <a:off x="3505284" y="2060840"/>
            <a:ext cx="2304256" cy="930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809540" y="19888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8113796" y="19888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Gerade Verbindung mit Pfeil 18"/>
          <p:cNvCxnSpPr>
            <a:stCxn id="8" idx="6"/>
            <a:endCxn id="16" idx="2"/>
          </p:cNvCxnSpPr>
          <p:nvPr/>
        </p:nvCxnSpPr>
        <p:spPr>
          <a:xfrm>
            <a:off x="5953556" y="2060840"/>
            <a:ext cx="2160240" cy="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Gekrümmte Verbindung 24"/>
          <p:cNvCxnSpPr>
            <a:stCxn id="5" idx="4"/>
            <a:endCxn id="16" idx="4"/>
          </p:cNvCxnSpPr>
          <p:nvPr/>
        </p:nvCxnSpPr>
        <p:spPr>
          <a:xfrm rot="5400000" flipH="1" flipV="1">
            <a:off x="5804886" y="-238770"/>
            <a:ext cx="9308" cy="4752528"/>
          </a:xfrm>
          <a:prstGeom prst="curvedConnector3">
            <a:avLst>
              <a:gd name="adj1" fmla="val -7353277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feld 26"/>
          <p:cNvSpPr txBox="1"/>
          <p:nvPr/>
        </p:nvSpPr>
        <p:spPr>
          <a:xfrm>
            <a:off x="3275856" y="1196752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 =</a:t>
            </a:r>
          </a:p>
          <a:p>
            <a:r>
              <a:rPr lang="en-US" sz="2000" dirty="0"/>
              <a:t> Encouragement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5694217" y="1196752"/>
            <a:ext cx="20461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H=</a:t>
            </a:r>
          </a:p>
          <a:p>
            <a:r>
              <a:rPr lang="en-US" sz="2000" dirty="0"/>
              <a:t>Homework</a:t>
            </a:r>
          </a:p>
        </p:txBody>
      </p:sp>
      <p:sp>
        <p:nvSpPr>
          <p:cNvPr id="29" name="Textfeld 28"/>
          <p:cNvSpPr txBox="1"/>
          <p:nvPr/>
        </p:nvSpPr>
        <p:spPr>
          <a:xfrm>
            <a:off x="7605298" y="1268760"/>
            <a:ext cx="13901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Y= </a:t>
            </a:r>
          </a:p>
          <a:p>
            <a:r>
              <a:rPr lang="en-US" sz="2000" dirty="0"/>
              <a:t>Exam score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4153356" y="1988840"/>
            <a:ext cx="7761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a=0.5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430470" y="1988840"/>
            <a:ext cx="7681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c=0.4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5479964" y="2812866"/>
            <a:ext cx="798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b=0.7</a:t>
            </a:r>
          </a:p>
        </p:txBody>
      </p:sp>
      <p:sp>
        <p:nvSpPr>
          <p:cNvPr id="17" name="Inhaltsplatzhalter 2"/>
          <p:cNvSpPr txBox="1">
            <a:spLocks/>
          </p:cNvSpPr>
          <p:nvPr/>
        </p:nvSpPr>
        <p:spPr bwMode="auto">
          <a:xfrm>
            <a:off x="107504" y="3501008"/>
            <a:ext cx="8488560" cy="288032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457200">
              <a:spcBef>
                <a:spcPct val="30000"/>
              </a:spcBef>
              <a:defRPr/>
            </a:pPr>
            <a:r>
              <a:rPr lang="en-US" dirty="0"/>
              <a:t>Consider an individual Joe given by evidence: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/>
              <a:t>            </a:t>
            </a:r>
            <a:r>
              <a:rPr lang="en-US" dirty="0">
                <a:solidFill>
                  <a:srgbClr val="008380"/>
                </a:solidFill>
              </a:rPr>
              <a:t>X = 0.5,   H = 1,   Y = 1.5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en-US" dirty="0"/>
              <a:t>Want to answer counterfactual query: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/>
              <a:t>„What would have been Joe‘s  exam score, if he had doubled study time at home?“</a:t>
            </a:r>
          </a:p>
        </p:txBody>
      </p:sp>
    </p:spTree>
    <p:extLst>
      <p:ext uri="{BB962C8B-B14F-4D97-AF65-F5344CB8AC3E}">
        <p14:creationId xmlns:p14="http://schemas.microsoft.com/office/powerpoint/2010/main" val="1041335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008410"/>
          </a:xfrm>
        </p:spPr>
        <p:txBody>
          <a:bodyPr/>
          <a:lstStyle/>
          <a:p>
            <a:pPr>
              <a:defRPr/>
            </a:pPr>
            <a:r>
              <a:rPr lang="en-US" dirty="0"/>
              <a:t>Counterfactuals in Linear SEMs (</a:t>
            </a:r>
            <a:r>
              <a:rPr lang="en-US" dirty="0">
                <a:solidFill>
                  <a:srgbClr val="FF8000"/>
                </a:solidFill>
              </a:rPr>
              <a:t>Example</a:t>
            </a:r>
            <a:r>
              <a:rPr lang="en-US" dirty="0"/>
              <a:t>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3528392" cy="2232025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dirty="0"/>
              <a:t>Linear model </a:t>
            </a:r>
            <a:r>
              <a:rPr lang="en-US" dirty="0">
                <a:solidFill>
                  <a:srgbClr val="008380"/>
                </a:solidFill>
              </a:rPr>
              <a:t>M</a:t>
            </a:r>
            <a:r>
              <a:rPr lang="en-US" dirty="0"/>
              <a:t>: 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X = U</a:t>
            </a:r>
            <a:r>
              <a:rPr lang="en-US" baseline="-25000" dirty="0">
                <a:solidFill>
                  <a:srgbClr val="008380"/>
                </a:solidFill>
              </a:rPr>
              <a:t>X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H = </a:t>
            </a:r>
            <a:r>
              <a:rPr lang="en-US" dirty="0" err="1">
                <a:solidFill>
                  <a:srgbClr val="008380"/>
                </a:solidFill>
              </a:rPr>
              <a:t>aX</a:t>
            </a:r>
            <a:r>
              <a:rPr lang="en-US" dirty="0">
                <a:solidFill>
                  <a:srgbClr val="008380"/>
                </a:solidFill>
              </a:rPr>
              <a:t> + U</a:t>
            </a:r>
            <a:r>
              <a:rPr lang="en-US" baseline="-25000" dirty="0">
                <a:solidFill>
                  <a:srgbClr val="008380"/>
                </a:solidFill>
              </a:rPr>
              <a:t>H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Y = </a:t>
            </a:r>
            <a:r>
              <a:rPr lang="en-US" dirty="0" err="1">
                <a:solidFill>
                  <a:srgbClr val="008380"/>
                </a:solidFill>
              </a:rPr>
              <a:t>bX</a:t>
            </a:r>
            <a:r>
              <a:rPr lang="en-US" dirty="0">
                <a:solidFill>
                  <a:srgbClr val="008380"/>
                </a:solidFill>
              </a:rPr>
              <a:t> + </a:t>
            </a:r>
            <a:r>
              <a:rPr lang="en-US" dirty="0" err="1">
                <a:solidFill>
                  <a:srgbClr val="008380"/>
                </a:solidFill>
              </a:rPr>
              <a:t>cH</a:t>
            </a:r>
            <a:r>
              <a:rPr lang="en-US" dirty="0">
                <a:solidFill>
                  <a:srgbClr val="008380"/>
                </a:solidFill>
              </a:rPr>
              <a:t> + U</a:t>
            </a:r>
            <a:r>
              <a:rPr lang="en-US" baseline="-25000" dirty="0">
                <a:solidFill>
                  <a:srgbClr val="008380"/>
                </a:solidFill>
              </a:rPr>
              <a:t>Y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361268" y="19981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Gerade Verbindung mit Pfeil 5"/>
          <p:cNvCxnSpPr>
            <a:stCxn id="5" idx="6"/>
            <a:endCxn id="8" idx="2"/>
          </p:cNvCxnSpPr>
          <p:nvPr/>
        </p:nvCxnSpPr>
        <p:spPr>
          <a:xfrm flipV="1">
            <a:off x="3505284" y="2060840"/>
            <a:ext cx="2304256" cy="930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809540" y="19888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8113796" y="19888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Gerade Verbindung mit Pfeil 18"/>
          <p:cNvCxnSpPr>
            <a:stCxn id="8" idx="6"/>
            <a:endCxn id="16" idx="2"/>
          </p:cNvCxnSpPr>
          <p:nvPr/>
        </p:nvCxnSpPr>
        <p:spPr>
          <a:xfrm>
            <a:off x="5953556" y="2060840"/>
            <a:ext cx="2160240" cy="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Gekrümmte Verbindung 24"/>
          <p:cNvCxnSpPr>
            <a:stCxn id="5" idx="4"/>
            <a:endCxn id="16" idx="4"/>
          </p:cNvCxnSpPr>
          <p:nvPr/>
        </p:nvCxnSpPr>
        <p:spPr>
          <a:xfrm rot="5400000" flipH="1" flipV="1">
            <a:off x="5804886" y="-238770"/>
            <a:ext cx="9308" cy="4752528"/>
          </a:xfrm>
          <a:prstGeom prst="curvedConnector3">
            <a:avLst>
              <a:gd name="adj1" fmla="val -7353277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feld 26"/>
          <p:cNvSpPr txBox="1"/>
          <p:nvPr/>
        </p:nvSpPr>
        <p:spPr>
          <a:xfrm>
            <a:off x="3275856" y="1196752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 =</a:t>
            </a:r>
          </a:p>
          <a:p>
            <a:r>
              <a:rPr lang="en-US" sz="2000" dirty="0"/>
              <a:t> Encouragement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5694217" y="1196752"/>
            <a:ext cx="20461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H=</a:t>
            </a:r>
          </a:p>
          <a:p>
            <a:r>
              <a:rPr lang="en-US" sz="2000" dirty="0"/>
              <a:t>Homework</a:t>
            </a:r>
          </a:p>
        </p:txBody>
      </p:sp>
      <p:sp>
        <p:nvSpPr>
          <p:cNvPr id="29" name="Textfeld 28"/>
          <p:cNvSpPr txBox="1"/>
          <p:nvPr/>
        </p:nvSpPr>
        <p:spPr>
          <a:xfrm>
            <a:off x="7605298" y="1268760"/>
            <a:ext cx="13901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Y= </a:t>
            </a:r>
          </a:p>
          <a:p>
            <a:r>
              <a:rPr lang="en-US" sz="2000" dirty="0"/>
              <a:t>Exam score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4153356" y="1988840"/>
            <a:ext cx="7761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a=0.5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430470" y="1988840"/>
            <a:ext cx="7681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c=0.4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5479964" y="2812866"/>
            <a:ext cx="798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b=0.7</a:t>
            </a:r>
          </a:p>
        </p:txBody>
      </p:sp>
      <p:sp>
        <p:nvSpPr>
          <p:cNvPr id="17" name="Inhaltsplatzhalter 2"/>
          <p:cNvSpPr txBox="1">
            <a:spLocks/>
          </p:cNvSpPr>
          <p:nvPr/>
        </p:nvSpPr>
        <p:spPr bwMode="auto">
          <a:xfrm>
            <a:off x="107504" y="3501008"/>
            <a:ext cx="8488560" cy="288032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457200">
              <a:spcBef>
                <a:spcPct val="30000"/>
              </a:spcBef>
              <a:defRPr/>
            </a:pPr>
            <a:r>
              <a:rPr lang="en-US" dirty="0"/>
              <a:t>Consider an individual Joe given by evidence: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/>
              <a:t>            </a:t>
            </a:r>
            <a:r>
              <a:rPr lang="en-US" dirty="0">
                <a:solidFill>
                  <a:srgbClr val="008380"/>
                </a:solidFill>
              </a:rPr>
              <a:t>X = 0.5,   H = 1,   Y = 1.5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en-US" b="1" dirty="0"/>
              <a:t>Step 1</a:t>
            </a:r>
            <a:r>
              <a:rPr lang="en-US" dirty="0"/>
              <a:t>: Determine  </a:t>
            </a:r>
            <a:r>
              <a:rPr lang="en-US" dirty="0">
                <a:solidFill>
                  <a:srgbClr val="008380"/>
                </a:solidFill>
              </a:rPr>
              <a:t>U</a:t>
            </a:r>
            <a:r>
              <a:rPr lang="en-US" dirty="0"/>
              <a:t>-characteristics from evidence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U</a:t>
            </a:r>
            <a:r>
              <a:rPr lang="en-US" baseline="-25000" dirty="0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 = 0.5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U</a:t>
            </a:r>
            <a:r>
              <a:rPr lang="en-US" baseline="-25000" dirty="0">
                <a:solidFill>
                  <a:srgbClr val="008380"/>
                </a:solidFill>
              </a:rPr>
              <a:t>H</a:t>
            </a:r>
            <a:r>
              <a:rPr lang="en-US" dirty="0">
                <a:solidFill>
                  <a:srgbClr val="008380"/>
                </a:solidFill>
              </a:rPr>
              <a:t> = 1-0.5 * 0.5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U</a:t>
            </a:r>
            <a:r>
              <a:rPr lang="en-US" baseline="-25000" dirty="0">
                <a:solidFill>
                  <a:srgbClr val="008380"/>
                </a:solidFill>
              </a:rPr>
              <a:t>Y</a:t>
            </a:r>
            <a:r>
              <a:rPr lang="en-US" dirty="0">
                <a:solidFill>
                  <a:srgbClr val="008380"/>
                </a:solidFill>
              </a:rPr>
              <a:t> = 1.5 -0.7 * 0.5 – 04.4 * 1 = 0.75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4932040" y="5013176"/>
            <a:ext cx="3672408" cy="40011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The U-characteristics are rigid</a:t>
            </a:r>
          </a:p>
        </p:txBody>
      </p:sp>
    </p:spTree>
    <p:extLst>
      <p:ext uri="{BB962C8B-B14F-4D97-AF65-F5344CB8AC3E}">
        <p14:creationId xmlns:p14="http://schemas.microsoft.com/office/powerpoint/2010/main" val="219213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935037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>
                <a:cs typeface="+mj-cs"/>
              </a:rPr>
              <a:t>Structural Causal Models </a:t>
            </a:r>
            <a:br>
              <a:rPr lang="en-US" sz="3600" b="1">
                <a:cs typeface="+mj-cs"/>
              </a:rPr>
            </a:br>
            <a:br>
              <a:rPr lang="en-US" sz="3600" b="1">
                <a:cs typeface="+mj-cs"/>
              </a:rPr>
            </a:br>
            <a:endParaRPr lang="en-US" sz="2600" b="1">
              <a:cs typeface="+mj-cs"/>
            </a:endParaRP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slides prepared by Özgür Özçep</a:t>
            </a:r>
            <a:br>
              <a:rPr lang="en-US"/>
            </a:br>
            <a:endParaRPr lang="en-US" b="1"/>
          </a:p>
          <a:p>
            <a:endParaRPr lang="en-US" b="1"/>
          </a:p>
          <a:p>
            <a:r>
              <a:rPr lang="en-US" b="1"/>
              <a:t>Part IV: Counterfactuals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462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008410"/>
          </a:xfrm>
        </p:spPr>
        <p:txBody>
          <a:bodyPr/>
          <a:lstStyle/>
          <a:p>
            <a:pPr>
              <a:defRPr/>
            </a:pPr>
            <a:r>
              <a:rPr lang="en-US" dirty="0"/>
              <a:t>Counterfactuals in Linear SEMs (</a:t>
            </a:r>
            <a:r>
              <a:rPr lang="en-US" dirty="0">
                <a:solidFill>
                  <a:srgbClr val="FF8000"/>
                </a:solidFill>
              </a:rPr>
              <a:t>Example</a:t>
            </a:r>
            <a:r>
              <a:rPr lang="en-US" dirty="0"/>
              <a:t>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3528392" cy="2232025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dirty="0"/>
              <a:t>Linear model M: 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X = U</a:t>
            </a:r>
            <a:r>
              <a:rPr lang="en-US" baseline="-25000" dirty="0">
                <a:solidFill>
                  <a:srgbClr val="008380"/>
                </a:solidFill>
              </a:rPr>
              <a:t>X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H = </a:t>
            </a:r>
            <a:r>
              <a:rPr lang="en-US" dirty="0" err="1">
                <a:solidFill>
                  <a:srgbClr val="008380"/>
                </a:solidFill>
              </a:rPr>
              <a:t>aX</a:t>
            </a:r>
            <a:r>
              <a:rPr lang="en-US" dirty="0">
                <a:solidFill>
                  <a:srgbClr val="008380"/>
                </a:solidFill>
              </a:rPr>
              <a:t> + U</a:t>
            </a:r>
            <a:r>
              <a:rPr lang="en-US" baseline="-25000" dirty="0">
                <a:solidFill>
                  <a:srgbClr val="008380"/>
                </a:solidFill>
              </a:rPr>
              <a:t>H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Y = </a:t>
            </a:r>
            <a:r>
              <a:rPr lang="en-US" dirty="0" err="1">
                <a:solidFill>
                  <a:srgbClr val="008380"/>
                </a:solidFill>
              </a:rPr>
              <a:t>bX</a:t>
            </a:r>
            <a:r>
              <a:rPr lang="en-US" dirty="0">
                <a:solidFill>
                  <a:srgbClr val="008380"/>
                </a:solidFill>
              </a:rPr>
              <a:t> + </a:t>
            </a:r>
            <a:r>
              <a:rPr lang="en-US" dirty="0" err="1">
                <a:solidFill>
                  <a:srgbClr val="008380"/>
                </a:solidFill>
              </a:rPr>
              <a:t>cH</a:t>
            </a:r>
            <a:r>
              <a:rPr lang="en-US" dirty="0">
                <a:solidFill>
                  <a:srgbClr val="008380"/>
                </a:solidFill>
              </a:rPr>
              <a:t> + U</a:t>
            </a:r>
            <a:r>
              <a:rPr lang="en-US" baseline="-25000" dirty="0">
                <a:solidFill>
                  <a:srgbClr val="008380"/>
                </a:solidFill>
              </a:rPr>
              <a:t>Y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361268" y="19981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Gerade Verbindung mit Pfeil 5"/>
          <p:cNvCxnSpPr>
            <a:stCxn id="5" idx="6"/>
            <a:endCxn id="8" idx="2"/>
          </p:cNvCxnSpPr>
          <p:nvPr/>
        </p:nvCxnSpPr>
        <p:spPr>
          <a:xfrm flipV="1">
            <a:off x="3505284" y="2060840"/>
            <a:ext cx="2304256" cy="930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809540" y="19888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8113796" y="19888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Gerade Verbindung mit Pfeil 18"/>
          <p:cNvCxnSpPr>
            <a:stCxn id="8" idx="6"/>
            <a:endCxn id="16" idx="2"/>
          </p:cNvCxnSpPr>
          <p:nvPr/>
        </p:nvCxnSpPr>
        <p:spPr>
          <a:xfrm>
            <a:off x="5953556" y="2060840"/>
            <a:ext cx="2160240" cy="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Gekrümmte Verbindung 24"/>
          <p:cNvCxnSpPr>
            <a:stCxn id="5" idx="4"/>
            <a:endCxn id="16" idx="4"/>
          </p:cNvCxnSpPr>
          <p:nvPr/>
        </p:nvCxnSpPr>
        <p:spPr>
          <a:xfrm rot="5400000" flipH="1" flipV="1">
            <a:off x="5804886" y="-238770"/>
            <a:ext cx="9308" cy="4752528"/>
          </a:xfrm>
          <a:prstGeom prst="curvedConnector3">
            <a:avLst>
              <a:gd name="adj1" fmla="val -7353277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feld 26"/>
          <p:cNvSpPr txBox="1"/>
          <p:nvPr/>
        </p:nvSpPr>
        <p:spPr>
          <a:xfrm>
            <a:off x="3275856" y="1196752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 =</a:t>
            </a:r>
          </a:p>
          <a:p>
            <a:r>
              <a:rPr lang="en-US" sz="2000" dirty="0"/>
              <a:t> Encouragement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5364088" y="1196752"/>
            <a:ext cx="20461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H=</a:t>
            </a:r>
          </a:p>
          <a:p>
            <a:r>
              <a:rPr lang="en-US" sz="2000" dirty="0"/>
              <a:t> Homework</a:t>
            </a:r>
          </a:p>
        </p:txBody>
      </p:sp>
      <p:sp>
        <p:nvSpPr>
          <p:cNvPr id="29" name="Textfeld 28"/>
          <p:cNvSpPr txBox="1"/>
          <p:nvPr/>
        </p:nvSpPr>
        <p:spPr>
          <a:xfrm>
            <a:off x="7605298" y="1268760"/>
            <a:ext cx="13901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Y= </a:t>
            </a:r>
          </a:p>
          <a:p>
            <a:r>
              <a:rPr lang="en-US" sz="2000" dirty="0"/>
              <a:t>Exam score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4153356" y="1988840"/>
            <a:ext cx="7761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a=0.5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430470" y="1988840"/>
            <a:ext cx="7681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c=0.4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5479964" y="2812866"/>
            <a:ext cx="798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b=0.7</a:t>
            </a:r>
          </a:p>
        </p:txBody>
      </p:sp>
      <p:sp>
        <p:nvSpPr>
          <p:cNvPr id="17" name="Inhaltsplatzhalter 2"/>
          <p:cNvSpPr txBox="1">
            <a:spLocks/>
          </p:cNvSpPr>
          <p:nvPr/>
        </p:nvSpPr>
        <p:spPr bwMode="auto">
          <a:xfrm>
            <a:off x="107504" y="3501008"/>
            <a:ext cx="8488560" cy="2448272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457200">
              <a:spcBef>
                <a:spcPct val="30000"/>
              </a:spcBef>
              <a:defRPr/>
            </a:pPr>
            <a:r>
              <a:rPr lang="en-US" b="1" dirty="0"/>
              <a:t>Step 2</a:t>
            </a:r>
            <a:r>
              <a:rPr lang="en-US" dirty="0"/>
              <a:t>: Simulate hypothetical change (doubling)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Set </a:t>
            </a:r>
            <a:r>
              <a:rPr lang="en-US" dirty="0">
                <a:solidFill>
                  <a:srgbClr val="008380"/>
                </a:solidFill>
              </a:rPr>
              <a:t>H = 2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en-US" b="1" dirty="0"/>
              <a:t>Step 3: </a:t>
            </a:r>
            <a:r>
              <a:rPr lang="en-US" dirty="0"/>
              <a:t>Calculate counterfactual </a:t>
            </a:r>
            <a:r>
              <a:rPr lang="en-US" dirty="0">
                <a:solidFill>
                  <a:srgbClr val="008380"/>
                </a:solidFill>
              </a:rPr>
              <a:t>Y</a:t>
            </a:r>
            <a:r>
              <a:rPr lang="en-US" baseline="-25000" dirty="0">
                <a:solidFill>
                  <a:srgbClr val="008380"/>
                </a:solidFill>
              </a:rPr>
              <a:t>H= 2</a:t>
            </a:r>
            <a:r>
              <a:rPr lang="en-US" dirty="0">
                <a:solidFill>
                  <a:srgbClr val="008380"/>
                </a:solidFill>
              </a:rPr>
              <a:t>(u)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Y</a:t>
            </a:r>
            <a:r>
              <a:rPr lang="en-US" baseline="-25000" dirty="0">
                <a:solidFill>
                  <a:srgbClr val="008380"/>
                </a:solidFill>
              </a:rPr>
              <a:t>H= 2</a:t>
            </a:r>
            <a:r>
              <a:rPr lang="en-US" dirty="0">
                <a:solidFill>
                  <a:srgbClr val="008380"/>
                </a:solidFill>
              </a:rPr>
              <a:t>(U</a:t>
            </a:r>
            <a:r>
              <a:rPr lang="en-US" baseline="-25000" dirty="0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 = 0.5, U</a:t>
            </a:r>
            <a:r>
              <a:rPr lang="en-US" baseline="-25000" dirty="0">
                <a:solidFill>
                  <a:srgbClr val="008380"/>
                </a:solidFill>
              </a:rPr>
              <a:t>h</a:t>
            </a:r>
            <a:r>
              <a:rPr lang="en-US" dirty="0">
                <a:solidFill>
                  <a:srgbClr val="008380"/>
                </a:solidFill>
              </a:rPr>
              <a:t> = 0.75, U</a:t>
            </a:r>
            <a:r>
              <a:rPr lang="en-US" baseline="-25000" dirty="0">
                <a:solidFill>
                  <a:srgbClr val="008380"/>
                </a:solidFill>
              </a:rPr>
              <a:t>Y</a:t>
            </a:r>
            <a:r>
              <a:rPr lang="en-US" dirty="0">
                <a:solidFill>
                  <a:srgbClr val="008380"/>
                </a:solidFill>
              </a:rPr>
              <a:t> = 0.75 )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>
                <a:solidFill>
                  <a:srgbClr val="008380"/>
                </a:solidFill>
              </a:rPr>
              <a:t>    =  0.7 * 0.5  + 0.4 * 2 + 0.75 = 1.90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5868144" y="1124744"/>
            <a:ext cx="37010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214272" y="4132487"/>
            <a:ext cx="2381792" cy="2114425"/>
          </a:xfrm>
          <a:prstGeom prst="rect">
            <a:avLst/>
          </a:prstGeom>
          <a:solidFill>
            <a:srgbClr val="FFFF99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2700"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0000"/>
                </a:solidFill>
              </a:rPr>
              <a:t>Joe would benefit from doubling homework </a:t>
            </a:r>
          </a:p>
          <a:p>
            <a:pPr marL="12700"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Y= 1.5</a:t>
            </a:r>
            <a:r>
              <a:rPr lang="en-US" dirty="0">
                <a:solidFill>
                  <a:srgbClr val="000000"/>
                </a:solidFill>
              </a:rPr>
              <a:t> in actual world, </a:t>
            </a:r>
            <a:r>
              <a:rPr lang="en-US" dirty="0">
                <a:solidFill>
                  <a:srgbClr val="008380"/>
                </a:solidFill>
              </a:rPr>
              <a:t>Y = 1.90</a:t>
            </a:r>
            <a:r>
              <a:rPr lang="en-US" dirty="0">
                <a:solidFill>
                  <a:srgbClr val="000000"/>
                </a:solidFill>
              </a:rPr>
              <a:t> in hypothetical world when doubling </a:t>
            </a:r>
            <a:r>
              <a:rPr lang="en-US" dirty="0">
                <a:solidFill>
                  <a:srgbClr val="008380"/>
                </a:solidFill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1256072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Deterministic Counterfactuals Algorithm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268761"/>
            <a:ext cx="8928992" cy="208823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b="1" dirty="0">
                <a:solidFill>
                  <a:srgbClr val="0000FF"/>
                </a:solidFill>
              </a:rPr>
              <a:t>Algorithm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Step 1 (Abduction): Use evidence </a:t>
            </a:r>
            <a:r>
              <a:rPr lang="en-US" dirty="0">
                <a:solidFill>
                  <a:srgbClr val="008380"/>
                </a:solidFill>
              </a:rPr>
              <a:t>E = e</a:t>
            </a:r>
            <a:r>
              <a:rPr lang="en-US" dirty="0"/>
              <a:t> to determine </a:t>
            </a:r>
            <a:r>
              <a:rPr lang="en-US" dirty="0">
                <a:solidFill>
                  <a:srgbClr val="008380"/>
                </a:solidFill>
              </a:rPr>
              <a:t>u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Step 2 (Action): Modify model </a:t>
            </a:r>
            <a:r>
              <a:rPr lang="en-US" dirty="0">
                <a:solidFill>
                  <a:srgbClr val="008380"/>
                </a:solidFill>
              </a:rPr>
              <a:t>M</a:t>
            </a:r>
            <a:r>
              <a:rPr lang="en-US" dirty="0"/>
              <a:t> to obtain model </a:t>
            </a:r>
            <a:r>
              <a:rPr lang="en-US" dirty="0">
                <a:solidFill>
                  <a:srgbClr val="008380"/>
                </a:solidFill>
              </a:rPr>
              <a:t>M</a:t>
            </a:r>
            <a:r>
              <a:rPr lang="en-US" baseline="-25000" dirty="0">
                <a:solidFill>
                  <a:srgbClr val="008380"/>
                </a:solidFill>
              </a:rPr>
              <a:t>x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Step 3 (Prediction): Compute counterfactual </a:t>
            </a:r>
            <a:r>
              <a:rPr lang="en-US" dirty="0">
                <a:solidFill>
                  <a:srgbClr val="008380"/>
                </a:solidFill>
              </a:rPr>
              <a:t>Y</a:t>
            </a:r>
            <a:r>
              <a:rPr lang="en-US" baseline="-25000" dirty="0">
                <a:solidFill>
                  <a:srgbClr val="008380"/>
                </a:solidFill>
              </a:rPr>
              <a:t>X=x</a:t>
            </a:r>
            <a:r>
              <a:rPr lang="en-US" dirty="0">
                <a:solidFill>
                  <a:srgbClr val="008380"/>
                </a:solidFill>
              </a:rPr>
              <a:t>(u)</a:t>
            </a:r>
            <a:r>
              <a:rPr lang="en-US" dirty="0"/>
              <a:t> with </a:t>
            </a:r>
            <a:r>
              <a:rPr lang="en-US" dirty="0">
                <a:solidFill>
                  <a:srgbClr val="008380"/>
                </a:solidFill>
              </a:rPr>
              <a:t>M</a:t>
            </a:r>
            <a:r>
              <a:rPr lang="en-US" baseline="-25000" dirty="0">
                <a:solidFill>
                  <a:srgbClr val="008380"/>
                </a:solidFill>
              </a:rPr>
              <a:t>x</a:t>
            </a:r>
            <a:r>
              <a:rPr lang="en-US" dirty="0"/>
              <a:t>      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dirty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5" name="Textfeld 4"/>
          <p:cNvSpPr txBox="1"/>
          <p:nvPr/>
        </p:nvSpPr>
        <p:spPr>
          <a:xfrm>
            <a:off x="62218" y="3717032"/>
            <a:ext cx="901956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600" dirty="0"/>
              <a:t>This algorithm considers single individual </a:t>
            </a:r>
          </a:p>
          <a:p>
            <a:pPr marL="457200" indent="-457200">
              <a:buFont typeface="Arial"/>
              <a:buChar char="•"/>
            </a:pPr>
            <a:r>
              <a:rPr lang="en-US" sz="2600" dirty="0"/>
              <a:t>And answer query is determined by counterfactual value</a:t>
            </a:r>
          </a:p>
          <a:p>
            <a:pPr marL="457200" indent="-457200">
              <a:buFont typeface="Arial"/>
              <a:buChar char="•"/>
            </a:pPr>
            <a:endParaRPr lang="en-US" sz="2600" dirty="0"/>
          </a:p>
          <a:p>
            <a:pPr marL="457200" indent="-457200">
              <a:buFont typeface="Arial"/>
              <a:buChar char="•"/>
            </a:pPr>
            <a:r>
              <a:rPr lang="en-US" sz="2600" dirty="0"/>
              <a:t>What about classes of individuals and probabilistic counterfactuals?</a:t>
            </a:r>
          </a:p>
        </p:txBody>
      </p:sp>
    </p:spTree>
    <p:extLst>
      <p:ext uri="{BB962C8B-B14F-4D97-AF65-F5344CB8AC3E}">
        <p14:creationId xmlns:p14="http://schemas.microsoft.com/office/powerpoint/2010/main" val="2414190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Nondeterministic Counterfactuals Algorithm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252027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b="1">
                <a:solidFill>
                  <a:srgbClr val="0000FF"/>
                </a:solidFill>
              </a:rPr>
              <a:t>Algorithm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/>
              <a:t>Step 1 (Abduction): Calculate </a:t>
            </a:r>
            <a:r>
              <a:rPr lang="en-US">
                <a:solidFill>
                  <a:srgbClr val="008380"/>
                </a:solidFill>
              </a:rPr>
              <a:t>P(U|E = e)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/>
              <a:t>Step 2 (Action): Modify model </a:t>
            </a:r>
            <a:r>
              <a:rPr lang="en-US">
                <a:solidFill>
                  <a:srgbClr val="008380"/>
                </a:solidFill>
              </a:rPr>
              <a:t>M </a:t>
            </a:r>
            <a:r>
              <a:rPr lang="en-US"/>
              <a:t>to obtain model </a:t>
            </a:r>
            <a:r>
              <a:rPr lang="en-US">
                <a:solidFill>
                  <a:srgbClr val="008380"/>
                </a:solidFill>
              </a:rPr>
              <a:t>M</a:t>
            </a:r>
            <a:r>
              <a:rPr lang="en-US" baseline="-25000">
                <a:solidFill>
                  <a:srgbClr val="008380"/>
                </a:solidFill>
              </a:rPr>
              <a:t>x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/>
              <a:t>Step 3 (Prediction)</a:t>
            </a:r>
            <a:r>
              <a:rPr lang="en-US" b="1"/>
              <a:t>:</a:t>
            </a:r>
            <a:r>
              <a:rPr lang="en-US"/>
              <a:t> Compute expectation </a:t>
            </a:r>
            <a:r>
              <a:rPr lang="en-US">
                <a:solidFill>
                  <a:srgbClr val="008380"/>
                </a:solidFill>
              </a:rPr>
              <a:t>E(Y</a:t>
            </a:r>
            <a:r>
              <a:rPr lang="en-US" baseline="-25000">
                <a:solidFill>
                  <a:srgbClr val="008380"/>
                </a:solidFill>
              </a:rPr>
              <a:t>X=x</a:t>
            </a:r>
            <a:r>
              <a:rPr lang="en-US">
                <a:solidFill>
                  <a:srgbClr val="008380"/>
                </a:solidFill>
              </a:rPr>
              <a:t>|E=e)</a:t>
            </a:r>
            <a:endParaRPr lang="en-US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/>
              <a:t>                                   using </a:t>
            </a:r>
            <a:r>
              <a:rPr lang="en-US">
                <a:solidFill>
                  <a:srgbClr val="008380"/>
                </a:solidFill>
              </a:rPr>
              <a:t>M</a:t>
            </a:r>
            <a:r>
              <a:rPr lang="en-US" baseline="-25000">
                <a:solidFill>
                  <a:srgbClr val="008380"/>
                </a:solidFill>
              </a:rPr>
              <a:t>x</a:t>
            </a:r>
            <a:r>
              <a:rPr lang="en-US"/>
              <a:t> and </a:t>
            </a:r>
            <a:r>
              <a:rPr lang="en-US">
                <a:solidFill>
                  <a:srgbClr val="008380"/>
                </a:solidFill>
              </a:rPr>
              <a:t>P(U|E=e)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6" name="Textfeld 5"/>
          <p:cNvSpPr txBox="1"/>
          <p:nvPr/>
        </p:nvSpPr>
        <p:spPr>
          <a:xfrm>
            <a:off x="254414" y="4149080"/>
            <a:ext cx="84434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/>
              <a:t>Calculate the probabilities of obtaining some individual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Same step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Calculate conditional expectation: What is the expected value of </a:t>
            </a:r>
            <a:r>
              <a:rPr lang="en-US" sz="2600" dirty="0">
                <a:solidFill>
                  <a:srgbClr val="008380"/>
                </a:solidFill>
              </a:rPr>
              <a:t>Y</a:t>
            </a:r>
            <a:r>
              <a:rPr lang="en-US" sz="2600" dirty="0"/>
              <a:t> if one were to change </a:t>
            </a:r>
            <a:r>
              <a:rPr lang="en-US" sz="2600" dirty="0">
                <a:solidFill>
                  <a:srgbClr val="008380"/>
                </a:solidFill>
              </a:rPr>
              <a:t>X</a:t>
            </a:r>
            <a:r>
              <a:rPr lang="en-US" sz="2600" dirty="0"/>
              <a:t>  to </a:t>
            </a:r>
            <a:r>
              <a:rPr lang="en-US" sz="2600" dirty="0">
                <a:solidFill>
                  <a:srgbClr val="008380"/>
                </a:solidFill>
              </a:rPr>
              <a:t>x</a:t>
            </a:r>
            <a:r>
              <a:rPr lang="en-US" sz="2600" dirty="0"/>
              <a:t> knowing </a:t>
            </a:r>
            <a:r>
              <a:rPr lang="en-US" sz="2600" dirty="0">
                <a:solidFill>
                  <a:srgbClr val="008380"/>
                </a:solidFill>
              </a:rPr>
              <a:t>E = e</a:t>
            </a:r>
          </a:p>
        </p:txBody>
      </p:sp>
    </p:spTree>
    <p:extLst>
      <p:ext uri="{BB962C8B-B14F-4D97-AF65-F5344CB8AC3E}">
        <p14:creationId xmlns:p14="http://schemas.microsoft.com/office/powerpoint/2010/main" val="28718130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Nondeterministic Counterfactuals (Example)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3384153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dirty="0"/>
              <a:t>Model M:  </a:t>
            </a:r>
            <a:r>
              <a:rPr lang="en-US" dirty="0">
                <a:solidFill>
                  <a:srgbClr val="008380"/>
                </a:solidFill>
              </a:rPr>
              <a:t>X = </a:t>
            </a:r>
            <a:r>
              <a:rPr lang="en-US" dirty="0" err="1">
                <a:solidFill>
                  <a:srgbClr val="008380"/>
                </a:solidFill>
              </a:rPr>
              <a:t>aU</a:t>
            </a:r>
            <a:r>
              <a:rPr lang="en-US" dirty="0">
                <a:solidFill>
                  <a:srgbClr val="008380"/>
                </a:solidFill>
              </a:rPr>
              <a:t>   ;  Y = </a:t>
            </a:r>
            <a:r>
              <a:rPr lang="en-US" dirty="0" err="1">
                <a:solidFill>
                  <a:srgbClr val="008380"/>
                </a:solidFill>
              </a:rPr>
              <a:t>bX</a:t>
            </a:r>
            <a:r>
              <a:rPr lang="en-US" dirty="0">
                <a:solidFill>
                  <a:srgbClr val="008380"/>
                </a:solidFill>
              </a:rPr>
              <a:t> + U   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/>
              <a:t>with</a:t>
            </a:r>
            <a:r>
              <a:rPr lang="en-US" dirty="0">
                <a:solidFill>
                  <a:srgbClr val="008380"/>
                </a:solidFill>
              </a:rPr>
              <a:t> a = b = 1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>
                <a:solidFill>
                  <a:srgbClr val="008380"/>
                </a:solidFill>
              </a:rPr>
              <a:t>U = {1,2,3}   </a:t>
            </a:r>
            <a:r>
              <a:rPr lang="en-US" dirty="0"/>
              <a:t>represents three types of individuals with prob.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>
                <a:solidFill>
                  <a:srgbClr val="008380"/>
                </a:solidFill>
              </a:rPr>
              <a:t>P(U = 1) = 1/2;    P(U = 2) = 1/3;     P(U=3) = 1/6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FF6600"/>
                </a:solidFill>
              </a:rPr>
              <a:t>Examples</a:t>
            </a:r>
            <a:r>
              <a:rPr lang="en-US" dirty="0"/>
              <a:t>: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 </a:t>
            </a:r>
            <a:r>
              <a:rPr lang="en-US" dirty="0">
                <a:solidFill>
                  <a:srgbClr val="008380"/>
                </a:solidFill>
              </a:rPr>
              <a:t>P(Y</a:t>
            </a:r>
            <a:r>
              <a:rPr lang="en-US" baseline="-25000" dirty="0">
                <a:solidFill>
                  <a:srgbClr val="008380"/>
                </a:solidFill>
              </a:rPr>
              <a:t>X=2</a:t>
            </a:r>
            <a:r>
              <a:rPr lang="en-US" dirty="0">
                <a:solidFill>
                  <a:srgbClr val="008380"/>
                </a:solidFill>
              </a:rPr>
              <a:t> = 3) = ?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P(Y</a:t>
            </a:r>
            <a:r>
              <a:rPr lang="en-US" baseline="-25000" dirty="0">
                <a:solidFill>
                  <a:srgbClr val="008380"/>
                </a:solidFill>
              </a:rPr>
              <a:t>2</a:t>
            </a:r>
            <a:r>
              <a:rPr lang="en-US" dirty="0">
                <a:solidFill>
                  <a:srgbClr val="008380"/>
                </a:solidFill>
              </a:rPr>
              <a:t> &gt; 3, Y</a:t>
            </a:r>
            <a:r>
              <a:rPr lang="en-US" baseline="-25000" dirty="0">
                <a:solidFill>
                  <a:srgbClr val="008380"/>
                </a:solidFill>
              </a:rPr>
              <a:t>1</a:t>
            </a:r>
            <a:r>
              <a:rPr lang="en-US" dirty="0">
                <a:solidFill>
                  <a:srgbClr val="008380"/>
                </a:solidFill>
              </a:rPr>
              <a:t> &lt; 4) =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P(Y</a:t>
            </a:r>
            <a:r>
              <a:rPr lang="en-US" baseline="-25000" dirty="0">
                <a:solidFill>
                  <a:srgbClr val="008380"/>
                </a:solidFill>
              </a:rPr>
              <a:t>1</a:t>
            </a:r>
            <a:r>
              <a:rPr lang="en-US" dirty="0">
                <a:solidFill>
                  <a:srgbClr val="008380"/>
                </a:solidFill>
              </a:rPr>
              <a:t> &lt; Y</a:t>
            </a:r>
            <a:r>
              <a:rPr lang="en-US" baseline="-25000" dirty="0">
                <a:solidFill>
                  <a:srgbClr val="008380"/>
                </a:solidFill>
              </a:rPr>
              <a:t>2</a:t>
            </a:r>
            <a:r>
              <a:rPr lang="en-US" dirty="0">
                <a:solidFill>
                  <a:srgbClr val="008380"/>
                </a:solidFill>
              </a:rPr>
              <a:t>) =   1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dirty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520754"/>
              </p:ext>
            </p:extLst>
          </p:nvPr>
        </p:nvGraphicFramePr>
        <p:xfrm>
          <a:off x="827584" y="4707984"/>
          <a:ext cx="7416824" cy="160133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28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2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1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7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75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89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75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8650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X(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Y(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X=1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X=2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X=3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Y=1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Y=2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de-DE" baseline="-25000" dirty="0" err="1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=3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511"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511"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511"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feld 6"/>
          <p:cNvSpPr txBox="1"/>
          <p:nvPr/>
        </p:nvSpPr>
        <p:spPr>
          <a:xfrm flipH="1">
            <a:off x="3491880" y="5229200"/>
            <a:ext cx="648072" cy="49244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600" dirty="0"/>
          </a:p>
        </p:txBody>
      </p:sp>
      <p:sp>
        <p:nvSpPr>
          <p:cNvPr id="8" name="Textfeld 7"/>
          <p:cNvSpPr txBox="1"/>
          <p:nvPr/>
        </p:nvSpPr>
        <p:spPr>
          <a:xfrm>
            <a:off x="3347864" y="3140968"/>
            <a:ext cx="29523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008380"/>
                </a:solidFill>
              </a:rPr>
              <a:t>= P(U = 1) = 1/2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491880" y="3645024"/>
            <a:ext cx="29523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008380"/>
                </a:solidFill>
              </a:rPr>
              <a:t>P(U=2)= 1/3</a:t>
            </a:r>
          </a:p>
        </p:txBody>
      </p:sp>
      <p:sp>
        <p:nvSpPr>
          <p:cNvPr id="11" name="Textfeld 10"/>
          <p:cNvSpPr txBox="1"/>
          <p:nvPr/>
        </p:nvSpPr>
        <p:spPr>
          <a:xfrm flipH="1">
            <a:off x="3491880" y="5661248"/>
            <a:ext cx="936104" cy="49244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600" dirty="0"/>
          </a:p>
        </p:txBody>
      </p:sp>
      <p:sp>
        <p:nvSpPr>
          <p:cNvPr id="12" name="Textfeld 11"/>
          <p:cNvSpPr txBox="1"/>
          <p:nvPr/>
        </p:nvSpPr>
        <p:spPr>
          <a:xfrm flipH="1">
            <a:off x="2555776" y="5157192"/>
            <a:ext cx="1952600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97509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1" grpId="0" animBg="1"/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Counterfactuals More Expressive (</a:t>
            </a:r>
            <a:r>
              <a:rPr lang="en-US">
                <a:solidFill>
                  <a:srgbClr val="FF8000"/>
                </a:solidFill>
              </a:rPr>
              <a:t>Example</a:t>
            </a:r>
            <a:r>
              <a:rPr lang="en-US"/>
              <a:t>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1583953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dirty="0"/>
              <a:t>Counterfactuals more expressive than intervention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en-US" dirty="0"/>
              <a:t>Linear model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dirty="0"/>
              <a:t> </a:t>
            </a:r>
            <a:r>
              <a:rPr lang="en-US" dirty="0">
                <a:solidFill>
                  <a:srgbClr val="008380"/>
                </a:solidFill>
              </a:rPr>
              <a:t> X = U</a:t>
            </a:r>
            <a:r>
              <a:rPr lang="en-US" baseline="-25000" dirty="0">
                <a:solidFill>
                  <a:srgbClr val="008380"/>
                </a:solidFill>
              </a:rPr>
              <a:t>1</a:t>
            </a:r>
            <a:r>
              <a:rPr lang="en-US" dirty="0">
                <a:solidFill>
                  <a:srgbClr val="008380"/>
                </a:solidFill>
              </a:rPr>
              <a:t>;  Z = </a:t>
            </a:r>
            <a:r>
              <a:rPr lang="en-US" dirty="0" err="1">
                <a:solidFill>
                  <a:srgbClr val="008380"/>
                </a:solidFill>
              </a:rPr>
              <a:t>aX</a:t>
            </a:r>
            <a:r>
              <a:rPr lang="en-US" dirty="0">
                <a:solidFill>
                  <a:srgbClr val="008380"/>
                </a:solidFill>
              </a:rPr>
              <a:t> + U</a:t>
            </a:r>
            <a:r>
              <a:rPr lang="en-US" baseline="-25000" dirty="0">
                <a:solidFill>
                  <a:srgbClr val="008380"/>
                </a:solidFill>
              </a:rPr>
              <a:t>2</a:t>
            </a:r>
            <a:r>
              <a:rPr lang="en-US" dirty="0">
                <a:solidFill>
                  <a:srgbClr val="008380"/>
                </a:solidFill>
              </a:rPr>
              <a:t>; Y = </a:t>
            </a:r>
            <a:r>
              <a:rPr lang="en-US" dirty="0" err="1">
                <a:solidFill>
                  <a:srgbClr val="008380"/>
                </a:solidFill>
              </a:rPr>
              <a:t>bZ</a:t>
            </a:r>
            <a:r>
              <a:rPr lang="en-US" dirty="0">
                <a:solidFill>
                  <a:srgbClr val="008380"/>
                </a:solidFill>
              </a:rPr>
              <a:t> </a:t>
            </a:r>
          </a:p>
          <a:p>
            <a:pPr lvl="1" defTabSz="457200">
              <a:spcBef>
                <a:spcPct val="30000"/>
              </a:spcBef>
              <a:defRPr/>
            </a:pPr>
            <a:endParaRPr lang="en-US" dirty="0"/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E[Y</a:t>
            </a:r>
            <a:r>
              <a:rPr lang="en-US" baseline="-25000" dirty="0">
                <a:solidFill>
                  <a:srgbClr val="008380"/>
                </a:solidFill>
              </a:rPr>
              <a:t>X=1</a:t>
            </a:r>
            <a:r>
              <a:rPr lang="en-US" dirty="0">
                <a:solidFill>
                  <a:srgbClr val="008380"/>
                </a:solidFill>
              </a:rPr>
              <a:t> | Z = 1] = ?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Not captured by </a:t>
            </a:r>
            <a:r>
              <a:rPr lang="en-US" dirty="0">
                <a:solidFill>
                  <a:srgbClr val="008380"/>
                </a:solidFill>
              </a:rPr>
              <a:t>E[</a:t>
            </a:r>
            <a:r>
              <a:rPr lang="en-US" dirty="0" err="1">
                <a:solidFill>
                  <a:srgbClr val="008380"/>
                </a:solidFill>
              </a:rPr>
              <a:t>Y|do</a:t>
            </a:r>
            <a:r>
              <a:rPr lang="en-US" dirty="0">
                <a:solidFill>
                  <a:srgbClr val="008380"/>
                </a:solidFill>
              </a:rPr>
              <a:t>(X=1), Z=1]</a:t>
            </a:r>
            <a:r>
              <a:rPr lang="en-US" dirty="0"/>
              <a:t>. Why?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en-US" dirty="0"/>
              <a:t>Gives only the salary </a:t>
            </a:r>
            <a:r>
              <a:rPr lang="en-US" dirty="0">
                <a:solidFill>
                  <a:srgbClr val="008380"/>
                </a:solidFill>
              </a:rPr>
              <a:t>Y</a:t>
            </a:r>
            <a:r>
              <a:rPr lang="en-US" dirty="0"/>
              <a:t> of all individuals that went to college </a:t>
            </a:r>
            <a:r>
              <a:rPr lang="en-US" dirty="0">
                <a:solidFill>
                  <a:srgbClr val="FF0000"/>
                </a:solidFill>
              </a:rPr>
              <a:t>and since then </a:t>
            </a:r>
            <a:r>
              <a:rPr lang="en-US" dirty="0"/>
              <a:t>acquired skill level </a:t>
            </a:r>
            <a:r>
              <a:rPr lang="en-US" dirty="0">
                <a:solidFill>
                  <a:srgbClr val="008380"/>
                </a:solidFill>
              </a:rPr>
              <a:t>Z=1</a:t>
            </a:r>
            <a:r>
              <a:rPr lang="en-US" dirty="0"/>
              <a:t>.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E[</a:t>
            </a:r>
            <a:r>
              <a:rPr lang="en-US" dirty="0" err="1">
                <a:solidFill>
                  <a:srgbClr val="008380"/>
                </a:solidFill>
              </a:rPr>
              <a:t>Y|</a:t>
            </a:r>
            <a:r>
              <a:rPr lang="en-US" dirty="0" err="1">
                <a:solidFill>
                  <a:srgbClr val="3366FF"/>
                </a:solidFill>
              </a:rPr>
              <a:t>do</a:t>
            </a:r>
            <a:r>
              <a:rPr lang="en-US" dirty="0">
                <a:solidFill>
                  <a:srgbClr val="3366FF"/>
                </a:solidFill>
              </a:rPr>
              <a:t>(X=1)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Z=1</a:t>
            </a:r>
            <a:r>
              <a:rPr lang="en-US" dirty="0">
                <a:solidFill>
                  <a:srgbClr val="008380"/>
                </a:solidFill>
              </a:rPr>
              <a:t>] = E[</a:t>
            </a:r>
            <a:r>
              <a:rPr lang="en-US" dirty="0" err="1">
                <a:solidFill>
                  <a:srgbClr val="008380"/>
                </a:solidFill>
              </a:rPr>
              <a:t>Y|</a:t>
            </a:r>
            <a:r>
              <a:rPr lang="en-US" dirty="0" err="1">
                <a:solidFill>
                  <a:srgbClr val="3366FF"/>
                </a:solidFill>
              </a:rPr>
              <a:t>do</a:t>
            </a:r>
            <a:r>
              <a:rPr lang="en-US" dirty="0">
                <a:solidFill>
                  <a:srgbClr val="3366FF"/>
                </a:solidFill>
              </a:rPr>
              <a:t>(X=0)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Z=1</a:t>
            </a:r>
            <a:r>
              <a:rPr lang="en-US" dirty="0">
                <a:solidFill>
                  <a:srgbClr val="008380"/>
                </a:solidFill>
              </a:rPr>
              <a:t>]</a:t>
            </a:r>
            <a:r>
              <a:rPr lang="en-US" dirty="0"/>
              <a:t> 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en-US" dirty="0"/>
              <a:t>In contrast: </a:t>
            </a:r>
            <a:r>
              <a:rPr lang="en-US" dirty="0">
                <a:solidFill>
                  <a:srgbClr val="008380"/>
                </a:solidFill>
              </a:rPr>
              <a:t>E[Y</a:t>
            </a:r>
            <a:r>
              <a:rPr lang="en-US" baseline="-25000" dirty="0">
                <a:solidFill>
                  <a:srgbClr val="008380"/>
                </a:solidFill>
              </a:rPr>
              <a:t>X=1</a:t>
            </a:r>
            <a:r>
              <a:rPr lang="en-US" dirty="0">
                <a:solidFill>
                  <a:srgbClr val="008380"/>
                </a:solidFill>
              </a:rPr>
              <a:t> | Z = 1] </a:t>
            </a:r>
            <a:r>
              <a:rPr lang="en-US" dirty="0"/>
              <a:t>captures salary of individuals who in the actual world have skill level </a:t>
            </a:r>
            <a:r>
              <a:rPr lang="en-US" dirty="0">
                <a:solidFill>
                  <a:srgbClr val="008380"/>
                </a:solidFill>
              </a:rPr>
              <a:t>Z =1 </a:t>
            </a:r>
            <a:r>
              <a:rPr lang="en-US" dirty="0">
                <a:solidFill>
                  <a:srgbClr val="FF0000"/>
                </a:solidFill>
              </a:rPr>
              <a:t>but might get </a:t>
            </a:r>
            <a:r>
              <a:rPr lang="en-US" dirty="0">
                <a:solidFill>
                  <a:srgbClr val="008380"/>
                </a:solidFill>
              </a:rPr>
              <a:t>Z &gt; 1</a:t>
            </a:r>
          </a:p>
          <a:p>
            <a:pPr lvl="2"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E[Y</a:t>
            </a:r>
            <a:r>
              <a:rPr lang="en-US" baseline="-25000" dirty="0">
                <a:solidFill>
                  <a:srgbClr val="FF0000"/>
                </a:solidFill>
              </a:rPr>
              <a:t>X=0</a:t>
            </a:r>
            <a:r>
              <a:rPr lang="en-US" dirty="0"/>
              <a:t> </a:t>
            </a:r>
            <a:r>
              <a:rPr lang="en-US" dirty="0">
                <a:solidFill>
                  <a:srgbClr val="3366FF"/>
                </a:solidFill>
              </a:rPr>
              <a:t>| Z = 1</a:t>
            </a:r>
            <a:r>
              <a:rPr lang="en-US" dirty="0">
                <a:solidFill>
                  <a:srgbClr val="008380"/>
                </a:solidFill>
              </a:rPr>
              <a:t>] ≠ E[Y</a:t>
            </a:r>
            <a:r>
              <a:rPr lang="en-US" baseline="-25000" dirty="0">
                <a:solidFill>
                  <a:srgbClr val="FF0000"/>
                </a:solidFill>
              </a:rPr>
              <a:t>X=1</a:t>
            </a:r>
            <a:r>
              <a:rPr lang="en-US" dirty="0"/>
              <a:t> </a:t>
            </a:r>
            <a:r>
              <a:rPr lang="en-US" dirty="0">
                <a:solidFill>
                  <a:srgbClr val="3366FF"/>
                </a:solidFill>
              </a:rPr>
              <a:t>| Z = 1</a:t>
            </a:r>
            <a:r>
              <a:rPr lang="en-US" dirty="0">
                <a:solidFill>
                  <a:srgbClr val="008380"/>
                </a:solidFill>
              </a:rPr>
              <a:t>]</a:t>
            </a:r>
            <a:r>
              <a:rPr lang="en-US" dirty="0"/>
              <a:t> </a:t>
            </a:r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dirty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305484" y="293425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Gerade Verbindung mit Pfeil 13"/>
          <p:cNvCxnSpPr>
            <a:stCxn id="13" idx="6"/>
            <a:endCxn id="15" idx="2"/>
          </p:cNvCxnSpPr>
          <p:nvPr/>
        </p:nvCxnSpPr>
        <p:spPr>
          <a:xfrm flipV="1">
            <a:off x="5449500" y="2996944"/>
            <a:ext cx="1426756" cy="930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6876256" y="2924944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172400" y="2924944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Gerade Verbindung mit Pfeil 16"/>
          <p:cNvCxnSpPr>
            <a:stCxn id="15" idx="6"/>
            <a:endCxn id="16" idx="2"/>
          </p:cNvCxnSpPr>
          <p:nvPr/>
        </p:nvCxnSpPr>
        <p:spPr>
          <a:xfrm>
            <a:off x="7020272" y="2996944"/>
            <a:ext cx="1152128" cy="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4860032" y="3028890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X = College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7740352" y="3068960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Y = Salary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6097572" y="2564904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a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7380312" y="2636912"/>
            <a:ext cx="3305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b</a:t>
            </a:r>
          </a:p>
        </p:txBody>
      </p:sp>
      <p:sp>
        <p:nvSpPr>
          <p:cNvPr id="26" name="Oval 25"/>
          <p:cNvSpPr/>
          <p:nvPr/>
        </p:nvSpPr>
        <p:spPr>
          <a:xfrm>
            <a:off x="6876256" y="2204864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292080" y="2204864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Gerade Verbindung mit Pfeil 27"/>
          <p:cNvCxnSpPr>
            <a:stCxn id="27" idx="4"/>
            <a:endCxn id="13" idx="0"/>
          </p:cNvCxnSpPr>
          <p:nvPr/>
        </p:nvCxnSpPr>
        <p:spPr>
          <a:xfrm>
            <a:off x="5364088" y="2348864"/>
            <a:ext cx="13404" cy="58538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/>
          <p:cNvCxnSpPr>
            <a:stCxn id="26" idx="4"/>
            <a:endCxn id="15" idx="0"/>
          </p:cNvCxnSpPr>
          <p:nvPr/>
        </p:nvCxnSpPr>
        <p:spPr>
          <a:xfrm>
            <a:off x="6948264" y="2348864"/>
            <a:ext cx="0" cy="57608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feld 36"/>
          <p:cNvSpPr txBox="1"/>
          <p:nvPr/>
        </p:nvSpPr>
        <p:spPr>
          <a:xfrm>
            <a:off x="4868416" y="2060848"/>
            <a:ext cx="567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U</a:t>
            </a:r>
            <a:r>
              <a:rPr lang="en-US" sz="2000" baseline="-25000"/>
              <a:t>1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7028656" y="2060848"/>
            <a:ext cx="567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U</a:t>
            </a:r>
            <a:r>
              <a:rPr lang="en-US" sz="2000" baseline="-25000"/>
              <a:t>2</a:t>
            </a:r>
          </a:p>
        </p:txBody>
      </p:sp>
      <p:sp>
        <p:nvSpPr>
          <p:cNvPr id="39" name="Textfeld 38"/>
          <p:cNvSpPr txBox="1"/>
          <p:nvPr/>
        </p:nvSpPr>
        <p:spPr>
          <a:xfrm>
            <a:off x="6588224" y="3068960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Z = Skill</a:t>
            </a:r>
          </a:p>
        </p:txBody>
      </p:sp>
      <p:sp>
        <p:nvSpPr>
          <p:cNvPr id="40" name="Textfeld 39"/>
          <p:cNvSpPr txBox="1"/>
          <p:nvPr/>
        </p:nvSpPr>
        <p:spPr>
          <a:xfrm>
            <a:off x="6061476" y="4583491"/>
            <a:ext cx="2954655" cy="646331"/>
          </a:xfrm>
          <a:prstGeom prst="rect">
            <a:avLst/>
          </a:prstGeom>
          <a:solidFill>
            <a:srgbClr val="FFFF99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Talks about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postintervention</a:t>
            </a:r>
          </a:p>
          <a:p>
            <a:r>
              <a:rPr lang="en-US" dirty="0">
                <a:solidFill>
                  <a:srgbClr val="3366FF"/>
                </a:solidFill>
              </a:rPr>
              <a:t>for two different groups</a:t>
            </a:r>
          </a:p>
        </p:txBody>
      </p:sp>
      <p:sp>
        <p:nvSpPr>
          <p:cNvPr id="41" name="Textfeld 40"/>
          <p:cNvSpPr txBox="1"/>
          <p:nvPr/>
        </p:nvSpPr>
        <p:spPr>
          <a:xfrm>
            <a:off x="5472486" y="6061147"/>
            <a:ext cx="3136233" cy="646331"/>
          </a:xfrm>
          <a:prstGeom prst="rect">
            <a:avLst/>
          </a:prstGeom>
          <a:solidFill>
            <a:srgbClr val="FFFF99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Talks about</a:t>
            </a:r>
            <a:r>
              <a:rPr lang="en-US">
                <a:solidFill>
                  <a:srgbClr val="008000"/>
                </a:solidFill>
              </a:rPr>
              <a:t> </a:t>
            </a:r>
            <a:r>
              <a:rPr lang="en-US">
                <a:solidFill>
                  <a:srgbClr val="3366FF"/>
                </a:solidFill>
              </a:rPr>
              <a:t>one group</a:t>
            </a:r>
            <a:r>
              <a:rPr lang="en-US">
                <a:solidFill>
                  <a:srgbClr val="008000"/>
                </a:solidFill>
              </a:rPr>
              <a:t> </a:t>
            </a:r>
            <a:r>
              <a:rPr lang="en-US">
                <a:solidFill>
                  <a:srgbClr val="000000"/>
                </a:solidFill>
              </a:rPr>
              <a:t>acting </a:t>
            </a:r>
          </a:p>
          <a:p>
            <a:r>
              <a:rPr lang="en-US">
                <a:solidFill>
                  <a:srgbClr val="000000"/>
                </a:solidFill>
              </a:rPr>
              <a:t>under </a:t>
            </a:r>
            <a:r>
              <a:rPr lang="en-US">
                <a:solidFill>
                  <a:srgbClr val="FF0000"/>
                </a:solidFill>
              </a:rPr>
              <a:t>different antecedents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7326948" y="2037580"/>
            <a:ext cx="17668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(= professional</a:t>
            </a:r>
          </a:p>
          <a:p>
            <a:r>
              <a:rPr lang="en-US" sz="2000"/>
              <a:t> experience)</a:t>
            </a:r>
          </a:p>
        </p:txBody>
      </p:sp>
    </p:spTree>
    <p:extLst>
      <p:ext uri="{BB962C8B-B14F-4D97-AF65-F5344CB8AC3E}">
        <p14:creationId xmlns:p14="http://schemas.microsoft.com/office/powerpoint/2010/main" val="2821860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Counterfactuals More Expressive (</a:t>
            </a:r>
            <a:r>
              <a:rPr lang="en-US" dirty="0">
                <a:solidFill>
                  <a:srgbClr val="FF8000"/>
                </a:solidFill>
              </a:rPr>
              <a:t>Example</a:t>
            </a:r>
            <a:r>
              <a:rPr lang="en-US" dirty="0"/>
              <a:t>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1511945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E[Y</a:t>
            </a:r>
            <a:r>
              <a:rPr lang="en-US" baseline="-25000" dirty="0">
                <a:solidFill>
                  <a:srgbClr val="FF0000"/>
                </a:solidFill>
              </a:rPr>
              <a:t>X=0</a:t>
            </a:r>
            <a:r>
              <a:rPr lang="en-US" dirty="0"/>
              <a:t> </a:t>
            </a:r>
            <a:r>
              <a:rPr lang="en-US" dirty="0">
                <a:solidFill>
                  <a:srgbClr val="3366FF"/>
                </a:solidFill>
              </a:rPr>
              <a:t>| Z = 1</a:t>
            </a:r>
            <a:r>
              <a:rPr lang="en-US" dirty="0">
                <a:solidFill>
                  <a:srgbClr val="008380"/>
                </a:solidFill>
              </a:rPr>
              <a:t>] ≠ E[Y</a:t>
            </a:r>
            <a:r>
              <a:rPr lang="en-US" baseline="-25000" dirty="0">
                <a:solidFill>
                  <a:srgbClr val="FF0000"/>
                </a:solidFill>
              </a:rPr>
              <a:t>X=1</a:t>
            </a:r>
            <a:r>
              <a:rPr lang="en-US" dirty="0"/>
              <a:t> </a:t>
            </a:r>
            <a:r>
              <a:rPr lang="en-US" dirty="0">
                <a:solidFill>
                  <a:srgbClr val="3366FF"/>
                </a:solidFill>
              </a:rPr>
              <a:t>| Z = 1</a:t>
            </a:r>
            <a:r>
              <a:rPr lang="en-US" dirty="0">
                <a:solidFill>
                  <a:srgbClr val="008380"/>
                </a:solidFill>
              </a:rPr>
              <a:t>]</a:t>
            </a:r>
            <a:r>
              <a:rPr lang="en-US" dirty="0"/>
              <a:t>?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How is this reflected in numbers?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Later: How reflected in graph?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/>
              <a:t> </a:t>
            </a:r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dirty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868144" y="2070156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Gerade Verbindung mit Pfeil 13"/>
          <p:cNvCxnSpPr>
            <a:stCxn id="13" idx="6"/>
            <a:endCxn id="15" idx="2"/>
          </p:cNvCxnSpPr>
          <p:nvPr/>
        </p:nvCxnSpPr>
        <p:spPr>
          <a:xfrm flipV="1">
            <a:off x="6012160" y="2132848"/>
            <a:ext cx="1080120" cy="930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092280" y="20608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8388424" y="20608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Gerade Verbindung mit Pfeil 16"/>
          <p:cNvCxnSpPr>
            <a:stCxn id="15" idx="6"/>
            <a:endCxn id="16" idx="2"/>
          </p:cNvCxnSpPr>
          <p:nvPr/>
        </p:nvCxnSpPr>
        <p:spPr>
          <a:xfrm>
            <a:off x="7236296" y="2132848"/>
            <a:ext cx="1152128" cy="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5292080" y="2164794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 = College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7740352" y="2172926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Y = Salary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6313596" y="1700808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7596336" y="1772816"/>
            <a:ext cx="3305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</a:t>
            </a:r>
          </a:p>
        </p:txBody>
      </p:sp>
      <p:sp>
        <p:nvSpPr>
          <p:cNvPr id="26" name="Oval 25"/>
          <p:cNvSpPr/>
          <p:nvPr/>
        </p:nvSpPr>
        <p:spPr>
          <a:xfrm>
            <a:off x="7092280" y="134076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5868144" y="134076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8" name="Gerade Verbindung mit Pfeil 27"/>
          <p:cNvCxnSpPr>
            <a:stCxn id="27" idx="4"/>
            <a:endCxn id="13" idx="0"/>
          </p:cNvCxnSpPr>
          <p:nvPr/>
        </p:nvCxnSpPr>
        <p:spPr>
          <a:xfrm>
            <a:off x="5940152" y="1484768"/>
            <a:ext cx="0" cy="58538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/>
          <p:cNvCxnSpPr>
            <a:stCxn id="26" idx="4"/>
            <a:endCxn id="15" idx="0"/>
          </p:cNvCxnSpPr>
          <p:nvPr/>
        </p:nvCxnSpPr>
        <p:spPr>
          <a:xfrm>
            <a:off x="7164288" y="1484768"/>
            <a:ext cx="0" cy="57608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feld 36"/>
          <p:cNvSpPr txBox="1"/>
          <p:nvPr/>
        </p:nvSpPr>
        <p:spPr>
          <a:xfrm>
            <a:off x="5444480" y="1196752"/>
            <a:ext cx="567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U</a:t>
            </a:r>
            <a:r>
              <a:rPr lang="en-US" sz="2000" baseline="-25000" dirty="0"/>
              <a:t>1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7244679" y="1196752"/>
            <a:ext cx="18993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U</a:t>
            </a:r>
            <a:r>
              <a:rPr lang="en-US" sz="2000" baseline="-25000" dirty="0"/>
              <a:t>2</a:t>
            </a:r>
            <a:endParaRPr lang="en-US" sz="2000" dirty="0"/>
          </a:p>
        </p:txBody>
      </p:sp>
      <p:sp>
        <p:nvSpPr>
          <p:cNvPr id="39" name="Textfeld 38"/>
          <p:cNvSpPr txBox="1"/>
          <p:nvPr/>
        </p:nvSpPr>
        <p:spPr>
          <a:xfrm>
            <a:off x="6804248" y="2204864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Z = Skill</a:t>
            </a:r>
          </a:p>
        </p:txBody>
      </p:sp>
      <p:sp>
        <p:nvSpPr>
          <p:cNvPr id="23" name="Inhaltsplatzhalter 2"/>
          <p:cNvSpPr txBox="1">
            <a:spLocks/>
          </p:cNvSpPr>
          <p:nvPr/>
        </p:nvSpPr>
        <p:spPr bwMode="auto">
          <a:xfrm>
            <a:off x="259904" y="3357215"/>
            <a:ext cx="8488560" cy="122391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endParaRPr lang="en-US" dirty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r>
              <a:rPr lang="en-US" dirty="0"/>
              <a:t> </a:t>
            </a:r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endParaRPr lang="en-US" dirty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endParaRPr lang="en-US" dirty="0"/>
          </a:p>
          <a:p>
            <a:pPr marL="0" indent="0" defTabSz="457200">
              <a:spcBef>
                <a:spcPct val="30000"/>
              </a:spcBef>
              <a:buFontTx/>
              <a:buNone/>
              <a:defRPr/>
            </a:pPr>
            <a:r>
              <a:rPr lang="en-US" dirty="0"/>
              <a:t>	</a:t>
            </a: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923824"/>
              </p:ext>
            </p:extLst>
          </p:nvPr>
        </p:nvGraphicFramePr>
        <p:xfrm>
          <a:off x="251520" y="2636912"/>
          <a:ext cx="8748467" cy="2457073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8762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64000">
                <a:tc gridSpan="9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>
                          <a:solidFill>
                            <a:srgbClr val="008380"/>
                          </a:solidFill>
                        </a:rPr>
                        <a:t>X = U</a:t>
                      </a:r>
                      <a:r>
                        <a:rPr lang="de-DE" sz="1800" b="0" baseline="-25000" dirty="0">
                          <a:solidFill>
                            <a:srgbClr val="008380"/>
                          </a:solidFill>
                        </a:rPr>
                        <a:t>1</a:t>
                      </a:r>
                      <a:r>
                        <a:rPr lang="de-DE" sz="1800" b="0" dirty="0">
                          <a:solidFill>
                            <a:srgbClr val="008380"/>
                          </a:solidFill>
                        </a:rPr>
                        <a:t>;  Z = </a:t>
                      </a:r>
                      <a:r>
                        <a:rPr lang="de-DE" sz="1800" b="0" dirty="0" err="1">
                          <a:solidFill>
                            <a:srgbClr val="008380"/>
                          </a:solidFill>
                        </a:rPr>
                        <a:t>aX</a:t>
                      </a:r>
                      <a:r>
                        <a:rPr lang="de-DE" sz="1800" b="0" dirty="0">
                          <a:solidFill>
                            <a:srgbClr val="008380"/>
                          </a:solidFill>
                        </a:rPr>
                        <a:t> + U</a:t>
                      </a:r>
                      <a:r>
                        <a:rPr lang="de-DE" sz="1800" b="0" baseline="-25000" dirty="0">
                          <a:solidFill>
                            <a:srgbClr val="008380"/>
                          </a:solidFill>
                        </a:rPr>
                        <a:t>2</a:t>
                      </a:r>
                      <a:r>
                        <a:rPr lang="de-DE" sz="1800" b="0" dirty="0">
                          <a:solidFill>
                            <a:srgbClr val="008380"/>
                          </a:solidFill>
                        </a:rPr>
                        <a:t>; Y = </a:t>
                      </a:r>
                      <a:r>
                        <a:rPr lang="de-DE" sz="1800" b="0" dirty="0" err="1">
                          <a:solidFill>
                            <a:srgbClr val="008380"/>
                          </a:solidFill>
                        </a:rPr>
                        <a:t>bZ</a:t>
                      </a:r>
                      <a:r>
                        <a:rPr lang="de-DE" sz="1800" b="0" dirty="0">
                          <a:solidFill>
                            <a:srgbClr val="008380"/>
                          </a:solidFill>
                        </a:rPr>
                        <a:t>          (</a:t>
                      </a:r>
                      <a:r>
                        <a:rPr lang="de-DE" sz="1800" b="0" dirty="0" err="1">
                          <a:solidFill>
                            <a:schemeClr val="tx1"/>
                          </a:solidFill>
                        </a:rPr>
                        <a:t>for</a:t>
                      </a:r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800" b="0" dirty="0">
                          <a:solidFill>
                            <a:srgbClr val="008380"/>
                          </a:solidFill>
                        </a:rPr>
                        <a:t>a ≠ 1 </a:t>
                      </a:r>
                      <a:r>
                        <a:rPr lang="de-DE" sz="1800" b="0" dirty="0" err="1">
                          <a:solidFill>
                            <a:schemeClr val="tx1"/>
                          </a:solidFill>
                        </a:rPr>
                        <a:t>and</a:t>
                      </a:r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800" b="0" dirty="0">
                          <a:solidFill>
                            <a:srgbClr val="008380"/>
                          </a:solidFill>
                        </a:rPr>
                        <a:t>a ≠ 0, b≠0)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273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X(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Z(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Y(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X=0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X=1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Z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X=0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Z</a:t>
                      </a:r>
                      <a:r>
                        <a:rPr lang="de-DE" baseline="-25000" dirty="0">
                          <a:solidFill>
                            <a:srgbClr val="008380"/>
                          </a:solidFill>
                        </a:rPr>
                        <a:t>X=1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(</a:t>
                      </a:r>
                      <a:r>
                        <a:rPr lang="de-DE" dirty="0" err="1">
                          <a:solidFill>
                            <a:srgbClr val="008380"/>
                          </a:solidFill>
                        </a:rPr>
                        <a:t>u</a:t>
                      </a:r>
                      <a:r>
                        <a:rPr lang="de-DE" dirty="0">
                          <a:solidFill>
                            <a:srgbClr val="008380"/>
                          </a:solidFill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000"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000"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(a+1)b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a+1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000"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000"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(a+1)b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(a+1)b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a+1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0" name="Inhaltsplatzhalter 2"/>
          <p:cNvSpPr txBox="1">
            <a:spLocks/>
          </p:cNvSpPr>
          <p:nvPr/>
        </p:nvSpPr>
        <p:spPr bwMode="auto">
          <a:xfrm>
            <a:off x="179512" y="5229423"/>
            <a:ext cx="7992888" cy="86387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457200">
              <a:spcBef>
                <a:spcPct val="30000"/>
              </a:spcBef>
              <a:defRPr/>
            </a:pPr>
            <a:r>
              <a:rPr lang="en-US" sz="1800" dirty="0">
                <a:solidFill>
                  <a:srgbClr val="008380"/>
                </a:solidFill>
              </a:rPr>
              <a:t>E[Y</a:t>
            </a:r>
            <a:r>
              <a:rPr lang="en-US" sz="1800" baseline="-25000" dirty="0">
                <a:solidFill>
                  <a:srgbClr val="008380"/>
                </a:solidFill>
              </a:rPr>
              <a:t>1</a:t>
            </a:r>
            <a:r>
              <a:rPr lang="en-US" sz="1800" dirty="0">
                <a:solidFill>
                  <a:srgbClr val="008380"/>
                </a:solidFill>
              </a:rPr>
              <a:t>|Z=1] = (a+1)b        ;           E[</a:t>
            </a:r>
            <a:r>
              <a:rPr lang="en-US" sz="1800" dirty="0" err="1">
                <a:solidFill>
                  <a:srgbClr val="008380"/>
                </a:solidFill>
              </a:rPr>
              <a:t>Y|do</a:t>
            </a:r>
            <a:r>
              <a:rPr lang="en-US" sz="1800" dirty="0">
                <a:solidFill>
                  <a:srgbClr val="008380"/>
                </a:solidFill>
              </a:rPr>
              <a:t>(X=1),Z=1] = b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en-US" sz="1800" dirty="0">
                <a:solidFill>
                  <a:srgbClr val="008380"/>
                </a:solidFill>
              </a:rPr>
              <a:t>E[Y</a:t>
            </a:r>
            <a:r>
              <a:rPr lang="en-US" sz="1800" baseline="-25000" dirty="0">
                <a:solidFill>
                  <a:srgbClr val="008380"/>
                </a:solidFill>
              </a:rPr>
              <a:t>0</a:t>
            </a:r>
            <a:r>
              <a:rPr lang="en-US" sz="1800" dirty="0">
                <a:solidFill>
                  <a:srgbClr val="008380"/>
                </a:solidFill>
              </a:rPr>
              <a:t>|Z=1] = b                  ;           E[</a:t>
            </a:r>
            <a:r>
              <a:rPr lang="en-US" sz="1800" dirty="0" err="1">
                <a:solidFill>
                  <a:srgbClr val="008380"/>
                </a:solidFill>
              </a:rPr>
              <a:t>Y|do</a:t>
            </a:r>
            <a:r>
              <a:rPr lang="en-US" sz="1800" dirty="0">
                <a:solidFill>
                  <a:srgbClr val="008380"/>
                </a:solidFill>
              </a:rPr>
              <a:t>(X=0),Z=1] = b</a:t>
            </a:r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r>
              <a:rPr lang="en-US" dirty="0"/>
              <a:t> </a:t>
            </a:r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endParaRPr lang="en-US" dirty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endParaRPr lang="en-US" dirty="0"/>
          </a:p>
          <a:p>
            <a:pPr marL="0" indent="0" defTabSz="457200">
              <a:spcBef>
                <a:spcPct val="30000"/>
              </a:spcBef>
              <a:buFontTx/>
              <a:buNone/>
              <a:defRPr/>
            </a:pPr>
            <a:r>
              <a:rPr lang="en-US" dirty="0"/>
              <a:t>	</a:t>
            </a:r>
          </a:p>
        </p:txBody>
      </p:sp>
      <p:sp>
        <p:nvSpPr>
          <p:cNvPr id="31" name="Inhaltsplatzhalter 2"/>
          <p:cNvSpPr txBox="1">
            <a:spLocks/>
          </p:cNvSpPr>
          <p:nvPr/>
        </p:nvSpPr>
        <p:spPr bwMode="auto">
          <a:xfrm>
            <a:off x="1907704" y="6093297"/>
            <a:ext cx="5328592" cy="36004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sz="1800" dirty="0"/>
              <a:t>In particular: </a:t>
            </a:r>
            <a:r>
              <a:rPr lang="en-US" sz="1800" dirty="0">
                <a:solidFill>
                  <a:srgbClr val="008380"/>
                </a:solidFill>
              </a:rPr>
              <a:t>E[Y</a:t>
            </a:r>
            <a:r>
              <a:rPr lang="en-US" sz="1800" baseline="-25000" dirty="0">
                <a:solidFill>
                  <a:srgbClr val="FF0000"/>
                </a:solidFill>
              </a:rPr>
              <a:t>1</a:t>
            </a:r>
            <a:r>
              <a:rPr lang="en-US" sz="1800" dirty="0">
                <a:solidFill>
                  <a:srgbClr val="008380"/>
                </a:solidFill>
              </a:rPr>
              <a:t>-Y</a:t>
            </a:r>
            <a:r>
              <a:rPr lang="en-US" sz="1800" baseline="-25000" dirty="0">
                <a:solidFill>
                  <a:srgbClr val="FF0000"/>
                </a:solidFill>
              </a:rPr>
              <a:t>0</a:t>
            </a:r>
            <a:r>
              <a:rPr lang="en-US" sz="1800" dirty="0"/>
              <a:t>|</a:t>
            </a:r>
            <a:r>
              <a:rPr lang="en-US" sz="1800" dirty="0">
                <a:solidFill>
                  <a:srgbClr val="3366FF"/>
                </a:solidFill>
              </a:rPr>
              <a:t>Z=1</a:t>
            </a:r>
            <a:r>
              <a:rPr lang="en-US" sz="1800" dirty="0">
                <a:solidFill>
                  <a:srgbClr val="008380"/>
                </a:solidFill>
              </a:rPr>
              <a:t>] = ab ≠ 0</a:t>
            </a:r>
            <a:endParaRPr lang="en-US" dirty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r>
              <a:rPr lang="en-US" dirty="0"/>
              <a:t> </a:t>
            </a:r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endParaRPr lang="en-US" dirty="0"/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endParaRPr lang="en-US" dirty="0"/>
          </a:p>
          <a:p>
            <a:pPr marL="0" indent="0" defTabSz="457200">
              <a:spcBef>
                <a:spcPct val="30000"/>
              </a:spcBef>
              <a:buFontTx/>
              <a:buNone/>
              <a:defRPr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50553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Counterfactuals vs. Intervention with do()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26</a:t>
            </a:fld>
            <a:endParaRPr lang="de-DE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934261"/>
              </p:ext>
            </p:extLst>
          </p:nvPr>
        </p:nvGraphicFramePr>
        <p:xfrm>
          <a:off x="899592" y="1628800"/>
          <a:ext cx="6984776" cy="23926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49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2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Counterfactual</a:t>
                      </a:r>
                      <a:r>
                        <a:rPr lang="en-US" baseline="0" noProof="0" dirty="0"/>
                        <a:t> </a:t>
                      </a:r>
                      <a:r>
                        <a:rPr lang="en-US" b="0" noProof="0" dirty="0" err="1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en-US" b="0" baseline="-25000" noProof="0" dirty="0" err="1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en-US" b="0" noProof="0" dirty="0">
                          <a:solidFill>
                            <a:srgbClr val="008380"/>
                          </a:solidFill>
                        </a:rPr>
                        <a:t>(u)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Intervention </a:t>
                      </a:r>
                      <a:r>
                        <a:rPr lang="en-US" b="0" noProof="0" dirty="0">
                          <a:solidFill>
                            <a:srgbClr val="008380"/>
                          </a:solidFill>
                        </a:rPr>
                        <a:t>do(X=x)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/>
                        <a:t>Defined locally for each 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Defined globally for whole population/distribution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/>
                        <a:t>Can output individual value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Outputs only expectation/distribution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/>
                        <a:t>Allows</a:t>
                      </a:r>
                      <a:r>
                        <a:rPr lang="en-US" baseline="0" noProof="0"/>
                        <a:t> c</a:t>
                      </a:r>
                      <a:r>
                        <a:rPr lang="en-US" noProof="0"/>
                        <a:t>ross-world speak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Allows single-world</a:t>
                      </a:r>
                      <a:r>
                        <a:rPr lang="en-US" baseline="0" noProof="0"/>
                        <a:t> speak</a:t>
                      </a:r>
                      <a:endParaRPr lang="en-US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>
                          <a:solidFill>
                            <a:srgbClr val="FF0000"/>
                          </a:solidFill>
                        </a:rPr>
                        <a:t>Can simulate 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Cannot simulate counterfactual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899592" y="4437112"/>
            <a:ext cx="343132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600" dirty="0">
                <a:solidFill>
                  <a:srgbClr val="008380"/>
                </a:solidFill>
              </a:rPr>
              <a:t>E[</a:t>
            </a:r>
            <a:r>
              <a:rPr lang="de-DE" sz="2600" dirty="0" err="1">
                <a:solidFill>
                  <a:srgbClr val="008380"/>
                </a:solidFill>
              </a:rPr>
              <a:t>Y|do</a:t>
            </a:r>
            <a:r>
              <a:rPr lang="de-DE" sz="2600" dirty="0">
                <a:solidFill>
                  <a:srgbClr val="008380"/>
                </a:solidFill>
              </a:rPr>
              <a:t>(X=1), Z=1] = ? 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4292454" y="4437112"/>
            <a:ext cx="285379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600" dirty="0">
                <a:solidFill>
                  <a:srgbClr val="008380"/>
                </a:solidFill>
              </a:rPr>
              <a:t>= E[Y</a:t>
            </a:r>
            <a:r>
              <a:rPr lang="de-DE" sz="2600" baseline="-25000" dirty="0">
                <a:solidFill>
                  <a:srgbClr val="008380"/>
                </a:solidFill>
              </a:rPr>
              <a:t>X=1</a:t>
            </a:r>
            <a:r>
              <a:rPr lang="de-DE" sz="2600" dirty="0">
                <a:solidFill>
                  <a:srgbClr val="008380"/>
                </a:solidFill>
              </a:rPr>
              <a:t>| Z</a:t>
            </a:r>
            <a:r>
              <a:rPr lang="de-DE" sz="2600" baseline="-25000" dirty="0">
                <a:solidFill>
                  <a:srgbClr val="008380"/>
                </a:solidFill>
              </a:rPr>
              <a:t>X=1</a:t>
            </a:r>
            <a:r>
              <a:rPr lang="de-DE" sz="2600" dirty="0">
                <a:solidFill>
                  <a:srgbClr val="008380"/>
                </a:solidFill>
              </a:rPr>
              <a:t> = 1]</a:t>
            </a:r>
          </a:p>
        </p:txBody>
      </p:sp>
    </p:spTree>
    <p:extLst>
      <p:ext uri="{BB962C8B-B14F-4D97-AF65-F5344CB8AC3E}">
        <p14:creationId xmlns:p14="http://schemas.microsoft.com/office/powerpoint/2010/main" val="127599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Counterfactuals vs. Intervention with do()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690916"/>
              </p:ext>
            </p:extLst>
          </p:nvPr>
        </p:nvGraphicFramePr>
        <p:xfrm>
          <a:off x="899592" y="1628800"/>
          <a:ext cx="6984776" cy="23926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49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2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/>
                        <a:t>Counterfactual</a:t>
                      </a:r>
                      <a:r>
                        <a:rPr lang="en-US" baseline="0" noProof="0" dirty="0"/>
                        <a:t> </a:t>
                      </a:r>
                      <a:r>
                        <a:rPr lang="en-US" b="0" noProof="0" dirty="0" err="1">
                          <a:solidFill>
                            <a:srgbClr val="008380"/>
                          </a:solidFill>
                        </a:rPr>
                        <a:t>Y</a:t>
                      </a:r>
                      <a:r>
                        <a:rPr lang="en-US" b="0" baseline="-25000" noProof="0" dirty="0" err="1">
                          <a:solidFill>
                            <a:srgbClr val="008380"/>
                          </a:solidFill>
                        </a:rPr>
                        <a:t>x</a:t>
                      </a:r>
                      <a:r>
                        <a:rPr lang="en-US" b="0" noProof="0" dirty="0">
                          <a:solidFill>
                            <a:srgbClr val="008380"/>
                          </a:solidFill>
                        </a:rPr>
                        <a:t>(u)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Intervention </a:t>
                      </a:r>
                      <a:r>
                        <a:rPr lang="en-US" b="0" noProof="0" dirty="0">
                          <a:solidFill>
                            <a:srgbClr val="008380"/>
                          </a:solidFill>
                        </a:rPr>
                        <a:t>do(X=x)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/>
                        <a:t>Defined locally for each 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Defined globally for whole population/distribution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/>
                        <a:t>Can output individual value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Outputs only expectation/distribution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/>
                        <a:t>Allows</a:t>
                      </a:r>
                      <a:r>
                        <a:rPr lang="en-US" baseline="0" noProof="0"/>
                        <a:t> c</a:t>
                      </a:r>
                      <a:r>
                        <a:rPr lang="en-US" noProof="0"/>
                        <a:t>ross-world speak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/>
                        <a:t>Allows single-world</a:t>
                      </a:r>
                      <a:r>
                        <a:rPr lang="en-US" baseline="0" noProof="0"/>
                        <a:t> speak</a:t>
                      </a:r>
                      <a:endParaRPr lang="en-US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>
                          <a:solidFill>
                            <a:schemeClr val="tx1"/>
                          </a:solidFill>
                        </a:rPr>
                        <a:t>Can simulate 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>
                          <a:solidFill>
                            <a:srgbClr val="FF0000"/>
                          </a:solidFill>
                        </a:rPr>
                        <a:t>Cannot simulate counterfactual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899592" y="4365104"/>
            <a:ext cx="5660524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600" dirty="0">
                <a:solidFill>
                  <a:srgbClr val="000000"/>
                </a:solidFill>
              </a:rPr>
              <a:t>See road example</a:t>
            </a:r>
          </a:p>
          <a:p>
            <a:pPr marL="457200" indent="-457200">
              <a:buFont typeface="Arial"/>
              <a:buChar char="•"/>
            </a:pPr>
            <a:r>
              <a:rPr lang="en-US" sz="2600" dirty="0">
                <a:solidFill>
                  <a:srgbClr val="000000"/>
                </a:solidFill>
              </a:rPr>
              <a:t>But in non-conditional case we have</a:t>
            </a:r>
            <a:br>
              <a:rPr lang="en-US" sz="2600" dirty="0">
                <a:solidFill>
                  <a:srgbClr val="000000"/>
                </a:solidFill>
              </a:rPr>
            </a:br>
            <a:r>
              <a:rPr lang="en-US" sz="2600" dirty="0">
                <a:solidFill>
                  <a:srgbClr val="008380"/>
                </a:solidFill>
              </a:rPr>
              <a:t>E[</a:t>
            </a:r>
            <a:r>
              <a:rPr lang="en-US" sz="2600" dirty="0" err="1">
                <a:solidFill>
                  <a:srgbClr val="008380"/>
                </a:solidFill>
              </a:rPr>
              <a:t>Y</a:t>
            </a:r>
            <a:r>
              <a:rPr lang="en-US" sz="2600" baseline="-25000" dirty="0" err="1">
                <a:solidFill>
                  <a:srgbClr val="008380"/>
                </a:solidFill>
              </a:rPr>
              <a:t>x</a:t>
            </a:r>
            <a:r>
              <a:rPr lang="en-US" sz="2600" dirty="0">
                <a:solidFill>
                  <a:srgbClr val="008380"/>
                </a:solidFill>
              </a:rPr>
              <a:t>=y] = E[Y=</a:t>
            </a:r>
            <a:r>
              <a:rPr lang="en-US" sz="2600" dirty="0" err="1">
                <a:solidFill>
                  <a:srgbClr val="008380"/>
                </a:solidFill>
              </a:rPr>
              <a:t>y|do</a:t>
            </a:r>
            <a:r>
              <a:rPr lang="en-US" sz="2600" dirty="0">
                <a:solidFill>
                  <a:srgbClr val="008380"/>
                </a:solidFill>
              </a:rPr>
              <a:t>(X=x)]  </a:t>
            </a:r>
          </a:p>
        </p:txBody>
      </p:sp>
    </p:spTree>
    <p:extLst>
      <p:ext uri="{BB962C8B-B14F-4D97-AF65-F5344CB8AC3E}">
        <p14:creationId xmlns:p14="http://schemas.microsoft.com/office/powerpoint/2010/main" val="3349322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Graphical representation of counterfactuals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1655961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dirty="0"/>
              <a:t>Remember definition of counterfactual </a:t>
            </a:r>
          </a:p>
          <a:p>
            <a:pPr marL="0" indent="0">
              <a:buNone/>
            </a:pPr>
            <a:r>
              <a:rPr lang="en-US" dirty="0"/>
              <a:t>                             </a:t>
            </a:r>
            <a:r>
              <a:rPr lang="en-US" dirty="0">
                <a:solidFill>
                  <a:srgbClr val="008380"/>
                </a:solidFill>
              </a:rPr>
              <a:t>Y</a:t>
            </a:r>
            <a:r>
              <a:rPr lang="en-US" baseline="-25000" dirty="0">
                <a:solidFill>
                  <a:srgbClr val="008380"/>
                </a:solidFill>
              </a:rPr>
              <a:t>X=x</a:t>
            </a:r>
            <a:r>
              <a:rPr lang="en-US" dirty="0">
                <a:solidFill>
                  <a:srgbClr val="008380"/>
                </a:solidFill>
              </a:rPr>
              <a:t>(u) : = 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M</a:t>
            </a:r>
            <a:r>
              <a:rPr lang="en-US" baseline="-3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(u)</a:t>
            </a:r>
          </a:p>
          <a:p>
            <a:r>
              <a:rPr lang="en-US" dirty="0"/>
              <a:t>Modification as in intervention but with variable change</a:t>
            </a:r>
          </a:p>
          <a:p>
            <a:endParaRPr lang="en-US" dirty="0"/>
          </a:p>
          <a:p>
            <a:endParaRPr lang="en-US" dirty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dirty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cxnSp>
        <p:nvCxnSpPr>
          <p:cNvPr id="14" name="Gerade Verbindung mit Pfeil 13"/>
          <p:cNvCxnSpPr>
            <a:stCxn id="17" idx="4"/>
            <a:endCxn id="34" idx="7"/>
          </p:cNvCxnSpPr>
          <p:nvPr/>
        </p:nvCxnSpPr>
        <p:spPr>
          <a:xfrm flipH="1">
            <a:off x="806493" y="3491700"/>
            <a:ext cx="237115" cy="246436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23528" y="417020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059832" y="413978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971600" y="334770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feld 17"/>
          <p:cNvSpPr txBox="1"/>
          <p:nvPr/>
        </p:nvSpPr>
        <p:spPr>
          <a:xfrm>
            <a:off x="-36512" y="4067780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X</a:t>
            </a:r>
          </a:p>
        </p:txBody>
      </p:sp>
      <p:cxnSp>
        <p:nvCxnSpPr>
          <p:cNvPr id="19" name="Gerade Verbindung mit Pfeil 18"/>
          <p:cNvCxnSpPr>
            <a:stCxn id="15" idx="6"/>
            <a:endCxn id="24" idx="2"/>
          </p:cNvCxnSpPr>
          <p:nvPr/>
        </p:nvCxnSpPr>
        <p:spPr>
          <a:xfrm flipV="1">
            <a:off x="467544" y="4211796"/>
            <a:ext cx="1368152" cy="30404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843808" y="3347716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Gerade Verbindung mit Pfeil 20"/>
          <p:cNvCxnSpPr>
            <a:stCxn id="20" idx="4"/>
            <a:endCxn id="39" idx="1"/>
          </p:cNvCxnSpPr>
          <p:nvPr/>
        </p:nvCxnSpPr>
        <p:spPr>
          <a:xfrm>
            <a:off x="2915816" y="3491716"/>
            <a:ext cx="93099" cy="246404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feld 21"/>
          <p:cNvSpPr txBox="1"/>
          <p:nvPr/>
        </p:nvSpPr>
        <p:spPr>
          <a:xfrm>
            <a:off x="3059832" y="3194392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Z</a:t>
            </a:r>
            <a:r>
              <a:rPr lang="en-US" baseline="-25000"/>
              <a:t>2</a:t>
            </a:r>
          </a:p>
        </p:txBody>
      </p:sp>
      <p:sp>
        <p:nvSpPr>
          <p:cNvPr id="23" name="Oval 22"/>
          <p:cNvSpPr/>
          <p:nvPr/>
        </p:nvSpPr>
        <p:spPr>
          <a:xfrm>
            <a:off x="1835696" y="36357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835696" y="413978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Gerade Verbindung mit Pfeil 24"/>
          <p:cNvCxnSpPr>
            <a:stCxn id="24" idx="6"/>
            <a:endCxn id="16" idx="2"/>
          </p:cNvCxnSpPr>
          <p:nvPr/>
        </p:nvCxnSpPr>
        <p:spPr>
          <a:xfrm flipV="1">
            <a:off x="1979712" y="4211788"/>
            <a:ext cx="1080120" cy="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>
            <a:stCxn id="17" idx="5"/>
            <a:endCxn id="23" idx="3"/>
          </p:cNvCxnSpPr>
          <p:nvPr/>
        </p:nvCxnSpPr>
        <p:spPr>
          <a:xfrm>
            <a:off x="1094525" y="3470612"/>
            <a:ext cx="762262" cy="28804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>
            <a:stCxn id="23" idx="3"/>
            <a:endCxn id="15" idx="6"/>
          </p:cNvCxnSpPr>
          <p:nvPr/>
        </p:nvCxnSpPr>
        <p:spPr>
          <a:xfrm flipH="1">
            <a:off x="467544" y="3758660"/>
            <a:ext cx="1389243" cy="48354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>
            <a:stCxn id="20" idx="3"/>
            <a:endCxn id="23" idx="6"/>
          </p:cNvCxnSpPr>
          <p:nvPr/>
        </p:nvCxnSpPr>
        <p:spPr>
          <a:xfrm flipH="1">
            <a:off x="1979712" y="3470628"/>
            <a:ext cx="885187" cy="23712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28"/>
          <p:cNvCxnSpPr>
            <a:stCxn id="23" idx="5"/>
            <a:endCxn id="16" idx="2"/>
          </p:cNvCxnSpPr>
          <p:nvPr/>
        </p:nvCxnSpPr>
        <p:spPr>
          <a:xfrm>
            <a:off x="1958621" y="3758660"/>
            <a:ext cx="1101211" cy="45312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feld 29"/>
          <p:cNvSpPr txBox="1"/>
          <p:nvPr/>
        </p:nvSpPr>
        <p:spPr>
          <a:xfrm>
            <a:off x="611560" y="3131676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Z</a:t>
            </a:r>
            <a:r>
              <a:rPr lang="en-US" baseline="-25000"/>
              <a:t>1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1640467" y="3203684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Z</a:t>
            </a:r>
            <a:r>
              <a:rPr lang="en-US" baseline="-25000"/>
              <a:t>3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1763688" y="4283804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</a:t>
            </a:r>
            <a:r>
              <a:rPr lang="en-US" baseline="-25000"/>
              <a:t>3</a:t>
            </a:r>
          </a:p>
        </p:txBody>
      </p:sp>
      <p:sp>
        <p:nvSpPr>
          <p:cNvPr id="33" name="Textfeld 32"/>
          <p:cNvSpPr txBox="1"/>
          <p:nvPr/>
        </p:nvSpPr>
        <p:spPr>
          <a:xfrm>
            <a:off x="3225259" y="406778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34" name="Oval 33"/>
          <p:cNvSpPr/>
          <p:nvPr/>
        </p:nvSpPr>
        <p:spPr>
          <a:xfrm>
            <a:off x="683568" y="37170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Gerade Verbindung mit Pfeil 34"/>
          <p:cNvCxnSpPr>
            <a:stCxn id="34" idx="3"/>
            <a:endCxn id="15" idx="0"/>
          </p:cNvCxnSpPr>
          <p:nvPr/>
        </p:nvCxnSpPr>
        <p:spPr>
          <a:xfrm flipH="1">
            <a:off x="395536" y="3839960"/>
            <a:ext cx="309123" cy="33024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feld 36"/>
          <p:cNvSpPr txBox="1"/>
          <p:nvPr/>
        </p:nvSpPr>
        <p:spPr>
          <a:xfrm>
            <a:off x="251520" y="3501008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</a:t>
            </a:r>
            <a:r>
              <a:rPr lang="en-US" baseline="-25000"/>
              <a:t>1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3147774" y="3573016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</a:t>
            </a:r>
            <a:r>
              <a:rPr lang="en-US" baseline="-25000"/>
              <a:t>2</a:t>
            </a:r>
          </a:p>
        </p:txBody>
      </p:sp>
      <p:sp>
        <p:nvSpPr>
          <p:cNvPr id="39" name="Oval 38"/>
          <p:cNvSpPr/>
          <p:nvPr/>
        </p:nvSpPr>
        <p:spPr>
          <a:xfrm>
            <a:off x="2987824" y="371703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Gerade Verbindung mit Pfeil 40"/>
          <p:cNvCxnSpPr>
            <a:stCxn id="39" idx="4"/>
            <a:endCxn id="16" idx="0"/>
          </p:cNvCxnSpPr>
          <p:nvPr/>
        </p:nvCxnSpPr>
        <p:spPr>
          <a:xfrm>
            <a:off x="3059832" y="3861032"/>
            <a:ext cx="72008" cy="278756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48" idx="4"/>
            <a:endCxn id="65" idx="7"/>
          </p:cNvCxnSpPr>
          <p:nvPr/>
        </p:nvCxnSpPr>
        <p:spPr>
          <a:xfrm flipH="1">
            <a:off x="6207093" y="3500992"/>
            <a:ext cx="237115" cy="246436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5724128" y="417949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8460432" y="414908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372200" y="335699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feld 48"/>
          <p:cNvSpPr txBox="1"/>
          <p:nvPr/>
        </p:nvSpPr>
        <p:spPr>
          <a:xfrm>
            <a:off x="5076056" y="4077072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X=x</a:t>
            </a:r>
          </a:p>
        </p:txBody>
      </p:sp>
      <p:cxnSp>
        <p:nvCxnSpPr>
          <p:cNvPr id="50" name="Gerade Verbindung mit Pfeil 49"/>
          <p:cNvCxnSpPr>
            <a:stCxn id="46" idx="6"/>
            <a:endCxn id="55" idx="2"/>
          </p:cNvCxnSpPr>
          <p:nvPr/>
        </p:nvCxnSpPr>
        <p:spPr>
          <a:xfrm flipV="1">
            <a:off x="5868144" y="4221088"/>
            <a:ext cx="1368152" cy="30404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8244408" y="335700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Gerade Verbindung mit Pfeil 51"/>
          <p:cNvCxnSpPr>
            <a:stCxn id="51" idx="4"/>
            <a:endCxn id="69" idx="1"/>
          </p:cNvCxnSpPr>
          <p:nvPr/>
        </p:nvCxnSpPr>
        <p:spPr>
          <a:xfrm>
            <a:off x="8316416" y="3501008"/>
            <a:ext cx="93099" cy="246404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feld 52"/>
          <p:cNvSpPr txBox="1"/>
          <p:nvPr/>
        </p:nvSpPr>
        <p:spPr>
          <a:xfrm>
            <a:off x="8460432" y="3203684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Z</a:t>
            </a:r>
            <a:r>
              <a:rPr lang="en-US" baseline="-25000"/>
              <a:t>2</a:t>
            </a:r>
          </a:p>
        </p:txBody>
      </p:sp>
      <p:sp>
        <p:nvSpPr>
          <p:cNvPr id="54" name="Oval 53"/>
          <p:cNvSpPr/>
          <p:nvPr/>
        </p:nvSpPr>
        <p:spPr>
          <a:xfrm>
            <a:off x="7236296" y="36450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7236296" y="4149080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Gerade Verbindung mit Pfeil 55"/>
          <p:cNvCxnSpPr>
            <a:stCxn id="55" idx="6"/>
            <a:endCxn id="47" idx="2"/>
          </p:cNvCxnSpPr>
          <p:nvPr/>
        </p:nvCxnSpPr>
        <p:spPr>
          <a:xfrm flipV="1">
            <a:off x="7380312" y="4221080"/>
            <a:ext cx="1080120" cy="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/>
          <p:cNvCxnSpPr>
            <a:stCxn id="48" idx="5"/>
            <a:endCxn id="54" idx="3"/>
          </p:cNvCxnSpPr>
          <p:nvPr/>
        </p:nvCxnSpPr>
        <p:spPr>
          <a:xfrm>
            <a:off x="6495125" y="3479904"/>
            <a:ext cx="762262" cy="28804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/>
          <p:cNvCxnSpPr>
            <a:stCxn id="51" idx="3"/>
            <a:endCxn id="54" idx="6"/>
          </p:cNvCxnSpPr>
          <p:nvPr/>
        </p:nvCxnSpPr>
        <p:spPr>
          <a:xfrm flipH="1">
            <a:off x="7380312" y="3479920"/>
            <a:ext cx="885187" cy="23712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mit Pfeil 59"/>
          <p:cNvCxnSpPr>
            <a:stCxn id="54" idx="5"/>
            <a:endCxn id="47" idx="2"/>
          </p:cNvCxnSpPr>
          <p:nvPr/>
        </p:nvCxnSpPr>
        <p:spPr>
          <a:xfrm>
            <a:off x="7359221" y="3767952"/>
            <a:ext cx="1101211" cy="45312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feld 60"/>
          <p:cNvSpPr txBox="1"/>
          <p:nvPr/>
        </p:nvSpPr>
        <p:spPr>
          <a:xfrm>
            <a:off x="6012160" y="3140968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Z</a:t>
            </a:r>
            <a:r>
              <a:rPr lang="en-US" baseline="-25000"/>
              <a:t>1</a:t>
            </a:r>
          </a:p>
        </p:txBody>
      </p:sp>
      <p:sp>
        <p:nvSpPr>
          <p:cNvPr id="62" name="Textfeld 61"/>
          <p:cNvSpPr txBox="1"/>
          <p:nvPr/>
        </p:nvSpPr>
        <p:spPr>
          <a:xfrm>
            <a:off x="7041067" y="3212976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Z</a:t>
            </a:r>
            <a:r>
              <a:rPr lang="en-US" baseline="-25000"/>
              <a:t>3</a:t>
            </a:r>
          </a:p>
        </p:txBody>
      </p:sp>
      <p:sp>
        <p:nvSpPr>
          <p:cNvPr id="63" name="Textfeld 62"/>
          <p:cNvSpPr txBox="1"/>
          <p:nvPr/>
        </p:nvSpPr>
        <p:spPr>
          <a:xfrm>
            <a:off x="7164288" y="4293096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(W</a:t>
            </a:r>
            <a:r>
              <a:rPr lang="en-US" baseline="-25000"/>
              <a:t>3</a:t>
            </a:r>
            <a:r>
              <a:rPr lang="en-US"/>
              <a:t>)</a:t>
            </a:r>
            <a:r>
              <a:rPr lang="en-US" baseline="-25000"/>
              <a:t>x</a:t>
            </a:r>
          </a:p>
        </p:txBody>
      </p:sp>
      <p:sp>
        <p:nvSpPr>
          <p:cNvPr id="64" name="Textfeld 63"/>
          <p:cNvSpPr txBox="1"/>
          <p:nvPr/>
        </p:nvSpPr>
        <p:spPr>
          <a:xfrm>
            <a:off x="8625859" y="4077072"/>
            <a:ext cx="380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Y</a:t>
            </a:r>
            <a:r>
              <a:rPr lang="en-US" baseline="-25000"/>
              <a:t>x</a:t>
            </a:r>
          </a:p>
        </p:txBody>
      </p:sp>
      <p:sp>
        <p:nvSpPr>
          <p:cNvPr id="65" name="Oval 64"/>
          <p:cNvSpPr/>
          <p:nvPr/>
        </p:nvSpPr>
        <p:spPr>
          <a:xfrm>
            <a:off x="6084168" y="372634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feld 66"/>
          <p:cNvSpPr txBox="1"/>
          <p:nvPr/>
        </p:nvSpPr>
        <p:spPr>
          <a:xfrm>
            <a:off x="5652120" y="3510300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</a:t>
            </a:r>
            <a:r>
              <a:rPr lang="en-US" baseline="-25000"/>
              <a:t>1</a:t>
            </a:r>
          </a:p>
        </p:txBody>
      </p:sp>
      <p:sp>
        <p:nvSpPr>
          <p:cNvPr id="68" name="Textfeld 67"/>
          <p:cNvSpPr txBox="1"/>
          <p:nvPr/>
        </p:nvSpPr>
        <p:spPr>
          <a:xfrm>
            <a:off x="8548374" y="3582308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</a:t>
            </a:r>
            <a:r>
              <a:rPr lang="en-US" baseline="-25000"/>
              <a:t>2</a:t>
            </a:r>
          </a:p>
        </p:txBody>
      </p:sp>
      <p:sp>
        <p:nvSpPr>
          <p:cNvPr id="69" name="Oval 68"/>
          <p:cNvSpPr/>
          <p:nvPr/>
        </p:nvSpPr>
        <p:spPr>
          <a:xfrm>
            <a:off x="8388424" y="3726324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0" name="Gerade Verbindung mit Pfeil 69"/>
          <p:cNvCxnSpPr>
            <a:stCxn id="69" idx="4"/>
            <a:endCxn id="47" idx="0"/>
          </p:cNvCxnSpPr>
          <p:nvPr/>
        </p:nvCxnSpPr>
        <p:spPr>
          <a:xfrm>
            <a:off x="8460432" y="3870324"/>
            <a:ext cx="72008" cy="278756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Gerade Verbindung mit Pfeil 71"/>
          <p:cNvCxnSpPr/>
          <p:nvPr/>
        </p:nvCxnSpPr>
        <p:spPr>
          <a:xfrm>
            <a:off x="4211960" y="4077072"/>
            <a:ext cx="648072" cy="0"/>
          </a:xfrm>
          <a:prstGeom prst="straightConnector1">
            <a:avLst/>
          </a:prstGeom>
          <a:ln w="666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feld 72"/>
          <p:cNvSpPr txBox="1"/>
          <p:nvPr/>
        </p:nvSpPr>
        <p:spPr>
          <a:xfrm>
            <a:off x="4139952" y="3501008"/>
            <a:ext cx="46839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/>
              <a:t>Y</a:t>
            </a:r>
            <a:r>
              <a:rPr lang="en-US" sz="2600" baseline="-25000"/>
              <a:t>x</a:t>
            </a:r>
          </a:p>
        </p:txBody>
      </p:sp>
      <p:sp>
        <p:nvSpPr>
          <p:cNvPr id="75" name="Inhaltsplatzhalter 2"/>
          <p:cNvSpPr txBox="1">
            <a:spLocks/>
          </p:cNvSpPr>
          <p:nvPr/>
        </p:nvSpPr>
        <p:spPr bwMode="auto">
          <a:xfrm>
            <a:off x="179512" y="4797152"/>
            <a:ext cx="8928992" cy="16559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457200">
              <a:spcBef>
                <a:spcPct val="30000"/>
              </a:spcBef>
              <a:defRPr/>
            </a:pPr>
            <a:r>
              <a:rPr lang="en-US" dirty="0"/>
              <a:t>Can answer (independence) queries regarding counterfactuals as for any other variable</a:t>
            </a:r>
          </a:p>
          <a:p>
            <a:r>
              <a:rPr lang="en-US" dirty="0"/>
              <a:t>Note: Graphs do not show exogenous influences</a:t>
            </a:r>
          </a:p>
          <a:p>
            <a:pPr marL="457200" lvl="1" indent="0" defTabSz="457200">
              <a:spcBef>
                <a:spcPct val="30000"/>
              </a:spcBef>
              <a:buFontTx/>
              <a:buNone/>
              <a:defRPr/>
            </a:pPr>
            <a:endParaRPr lang="en-US" dirty="0"/>
          </a:p>
          <a:p>
            <a:pPr marL="0" indent="0" defTabSz="457200">
              <a:spcBef>
                <a:spcPct val="30000"/>
              </a:spcBef>
              <a:buFontTx/>
              <a:buNone/>
              <a:defRPr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647515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Independence criterion for counterfactuals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2708920"/>
            <a:ext cx="9036496" cy="2232248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dirty="0"/>
              <a:t>Which variables can influence 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baseline="-25000" dirty="0">
                <a:solidFill>
                  <a:srgbClr val="008380"/>
                </a:solidFill>
              </a:rPr>
              <a:t> </a:t>
            </a:r>
            <a:r>
              <a:rPr lang="en-US" dirty="0"/>
              <a:t>(i.e., </a:t>
            </a:r>
            <a:r>
              <a:rPr lang="en-US" dirty="0">
                <a:solidFill>
                  <a:srgbClr val="008380"/>
                </a:solidFill>
              </a:rPr>
              <a:t>Y</a:t>
            </a:r>
            <a:r>
              <a:rPr lang="en-US" dirty="0"/>
              <a:t> if </a:t>
            </a:r>
            <a:r>
              <a:rPr lang="en-US" dirty="0">
                <a:solidFill>
                  <a:srgbClr val="008380"/>
                </a:solidFill>
              </a:rPr>
              <a:t>X</a:t>
            </a:r>
            <a:r>
              <a:rPr lang="en-US" dirty="0"/>
              <a:t> fixed to </a:t>
            </a:r>
            <a:r>
              <a:rPr lang="en-US" dirty="0">
                <a:solidFill>
                  <a:srgbClr val="008380"/>
                </a:solidFill>
              </a:rPr>
              <a:t>x)</a:t>
            </a:r>
            <a:r>
              <a:rPr lang="en-US" dirty="0"/>
              <a:t>?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Parents of </a:t>
            </a:r>
            <a:r>
              <a:rPr lang="en-US" dirty="0">
                <a:solidFill>
                  <a:srgbClr val="008380"/>
                </a:solidFill>
              </a:rPr>
              <a:t>Y</a:t>
            </a:r>
            <a:r>
              <a:rPr lang="en-US" dirty="0"/>
              <a:t> and parents of nodes on pathway between </a:t>
            </a:r>
            <a:r>
              <a:rPr lang="en-US" dirty="0">
                <a:solidFill>
                  <a:srgbClr val="008380"/>
                </a:solidFill>
              </a:rPr>
              <a:t>X</a:t>
            </a:r>
            <a:r>
              <a:rPr lang="en-US" dirty="0"/>
              <a:t> and </a:t>
            </a:r>
            <a:r>
              <a:rPr lang="en-US" dirty="0">
                <a:solidFill>
                  <a:srgbClr val="008380"/>
                </a:solidFill>
              </a:rPr>
              <a:t>Y</a:t>
            </a:r>
            <a:r>
              <a:rPr lang="en-US" dirty="0"/>
              <a:t>                                              (here</a:t>
            </a:r>
            <a:r>
              <a:rPr lang="en-US" dirty="0">
                <a:solidFill>
                  <a:srgbClr val="008380"/>
                </a:solidFill>
              </a:rPr>
              <a:t>: {Z</a:t>
            </a:r>
            <a:r>
              <a:rPr lang="en-US" baseline="-25000" dirty="0">
                <a:solidFill>
                  <a:srgbClr val="008380"/>
                </a:solidFill>
              </a:rPr>
              <a:t>3</a:t>
            </a:r>
            <a:r>
              <a:rPr lang="en-US" dirty="0">
                <a:solidFill>
                  <a:srgbClr val="008380"/>
                </a:solidFill>
              </a:rPr>
              <a:t>, W</a:t>
            </a:r>
            <a:r>
              <a:rPr lang="en-US" baseline="-25000" dirty="0">
                <a:solidFill>
                  <a:srgbClr val="008380"/>
                </a:solidFill>
              </a:rPr>
              <a:t>2</a:t>
            </a:r>
            <a:r>
              <a:rPr lang="en-US" dirty="0">
                <a:solidFill>
                  <a:srgbClr val="008380"/>
                </a:solidFill>
              </a:rPr>
              <a:t>, U</a:t>
            </a:r>
            <a:r>
              <a:rPr lang="en-US" baseline="-25000" dirty="0">
                <a:solidFill>
                  <a:srgbClr val="008380"/>
                </a:solidFill>
              </a:rPr>
              <a:t>3</a:t>
            </a:r>
            <a:r>
              <a:rPr lang="en-US" dirty="0">
                <a:solidFill>
                  <a:srgbClr val="008380"/>
                </a:solidFill>
              </a:rPr>
              <a:t>, </a:t>
            </a:r>
            <a:r>
              <a:rPr lang="en-US" dirty="0" err="1">
                <a:solidFill>
                  <a:srgbClr val="008380"/>
                </a:solidFill>
              </a:rPr>
              <a:t>U</a:t>
            </a:r>
            <a:r>
              <a:rPr lang="en-US" baseline="-25000" dirty="0" err="1">
                <a:solidFill>
                  <a:srgbClr val="008380"/>
                </a:solidFill>
              </a:rPr>
              <a:t>y</a:t>
            </a:r>
            <a:r>
              <a:rPr lang="en-US" dirty="0">
                <a:solidFill>
                  <a:srgbClr val="008380"/>
                </a:solidFill>
              </a:rPr>
              <a:t>} </a:t>
            </a:r>
            <a:r>
              <a:rPr lang="en-US" dirty="0"/>
              <a:t>)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en-US" dirty="0"/>
              <a:t>So blocking these with a set of RVs </a:t>
            </a:r>
            <a:r>
              <a:rPr lang="en-US" dirty="0">
                <a:solidFill>
                  <a:srgbClr val="008380"/>
                </a:solidFill>
              </a:rPr>
              <a:t>Z</a:t>
            </a:r>
            <a:r>
              <a:rPr lang="en-US" dirty="0"/>
              <a:t> renders 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/>
              <a:t> independent of </a:t>
            </a:r>
            <a:r>
              <a:rPr lang="en-US" dirty="0">
                <a:solidFill>
                  <a:srgbClr val="008380"/>
                </a:solidFill>
              </a:rPr>
              <a:t>X</a:t>
            </a:r>
            <a:r>
              <a:rPr lang="en-US" dirty="0"/>
              <a:t> given </a:t>
            </a:r>
            <a:r>
              <a:rPr lang="en-US" dirty="0">
                <a:solidFill>
                  <a:srgbClr val="008380"/>
                </a:solidFill>
              </a:rPr>
              <a:t>Z</a:t>
            </a:r>
          </a:p>
          <a:p>
            <a:pPr lvl="1" defTabSz="457200">
              <a:spcBef>
                <a:spcPct val="30000"/>
              </a:spcBef>
              <a:defRPr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dirty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cxnSp>
        <p:nvCxnSpPr>
          <p:cNvPr id="45" name="Gerade Verbindung mit Pfeil 44"/>
          <p:cNvCxnSpPr>
            <a:stCxn id="48" idx="4"/>
            <a:endCxn id="65" idx="7"/>
          </p:cNvCxnSpPr>
          <p:nvPr/>
        </p:nvCxnSpPr>
        <p:spPr>
          <a:xfrm flipH="1">
            <a:off x="3537861" y="1412760"/>
            <a:ext cx="237115" cy="246436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3054896" y="209126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791200" y="20608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702968" y="126876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feld 48"/>
          <p:cNvSpPr txBox="1"/>
          <p:nvPr/>
        </p:nvSpPr>
        <p:spPr>
          <a:xfrm>
            <a:off x="2406824" y="1988840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X=x</a:t>
            </a:r>
          </a:p>
        </p:txBody>
      </p:sp>
      <p:cxnSp>
        <p:nvCxnSpPr>
          <p:cNvPr id="50" name="Gerade Verbindung mit Pfeil 49"/>
          <p:cNvCxnSpPr>
            <a:stCxn id="46" idx="6"/>
            <a:endCxn id="55" idx="2"/>
          </p:cNvCxnSpPr>
          <p:nvPr/>
        </p:nvCxnSpPr>
        <p:spPr>
          <a:xfrm flipV="1">
            <a:off x="3198912" y="2132856"/>
            <a:ext cx="1368152" cy="30404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5575176" y="1268776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Gerade Verbindung mit Pfeil 51"/>
          <p:cNvCxnSpPr>
            <a:stCxn id="51" idx="4"/>
            <a:endCxn id="69" idx="1"/>
          </p:cNvCxnSpPr>
          <p:nvPr/>
        </p:nvCxnSpPr>
        <p:spPr>
          <a:xfrm>
            <a:off x="5647184" y="1412776"/>
            <a:ext cx="93099" cy="246404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feld 52"/>
          <p:cNvSpPr txBox="1"/>
          <p:nvPr/>
        </p:nvSpPr>
        <p:spPr>
          <a:xfrm>
            <a:off x="5791200" y="1115452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Z</a:t>
            </a:r>
            <a:r>
              <a:rPr lang="en-US" baseline="-25000"/>
              <a:t>2</a:t>
            </a:r>
          </a:p>
        </p:txBody>
      </p:sp>
      <p:sp>
        <p:nvSpPr>
          <p:cNvPr id="54" name="Oval 53"/>
          <p:cNvSpPr/>
          <p:nvPr/>
        </p:nvSpPr>
        <p:spPr>
          <a:xfrm>
            <a:off x="4567064" y="155680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4567064" y="206084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Gerade Verbindung mit Pfeil 55"/>
          <p:cNvCxnSpPr>
            <a:stCxn id="55" idx="6"/>
            <a:endCxn id="47" idx="2"/>
          </p:cNvCxnSpPr>
          <p:nvPr/>
        </p:nvCxnSpPr>
        <p:spPr>
          <a:xfrm flipV="1">
            <a:off x="4711080" y="2132848"/>
            <a:ext cx="1080120" cy="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/>
          <p:cNvCxnSpPr>
            <a:stCxn id="48" idx="5"/>
            <a:endCxn id="54" idx="3"/>
          </p:cNvCxnSpPr>
          <p:nvPr/>
        </p:nvCxnSpPr>
        <p:spPr>
          <a:xfrm>
            <a:off x="3825893" y="1391672"/>
            <a:ext cx="762262" cy="28804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/>
          <p:cNvCxnSpPr>
            <a:stCxn id="51" idx="3"/>
            <a:endCxn id="54" idx="6"/>
          </p:cNvCxnSpPr>
          <p:nvPr/>
        </p:nvCxnSpPr>
        <p:spPr>
          <a:xfrm flipH="1">
            <a:off x="4711080" y="1391688"/>
            <a:ext cx="885187" cy="23712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mit Pfeil 59"/>
          <p:cNvCxnSpPr>
            <a:stCxn id="54" idx="5"/>
            <a:endCxn id="47" idx="2"/>
          </p:cNvCxnSpPr>
          <p:nvPr/>
        </p:nvCxnSpPr>
        <p:spPr>
          <a:xfrm>
            <a:off x="4689989" y="1679720"/>
            <a:ext cx="1101211" cy="45312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feld 60"/>
          <p:cNvSpPr txBox="1"/>
          <p:nvPr/>
        </p:nvSpPr>
        <p:spPr>
          <a:xfrm>
            <a:off x="3342928" y="1052736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Z</a:t>
            </a:r>
            <a:r>
              <a:rPr lang="en-US" baseline="-25000"/>
              <a:t>1</a:t>
            </a:r>
          </a:p>
        </p:txBody>
      </p:sp>
      <p:sp>
        <p:nvSpPr>
          <p:cNvPr id="62" name="Textfeld 61"/>
          <p:cNvSpPr txBox="1"/>
          <p:nvPr/>
        </p:nvSpPr>
        <p:spPr>
          <a:xfrm>
            <a:off x="4371835" y="1124744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Z</a:t>
            </a:r>
            <a:r>
              <a:rPr lang="en-US" baseline="-25000"/>
              <a:t>3</a:t>
            </a:r>
          </a:p>
        </p:txBody>
      </p:sp>
      <p:sp>
        <p:nvSpPr>
          <p:cNvPr id="63" name="Textfeld 62"/>
          <p:cNvSpPr txBox="1"/>
          <p:nvPr/>
        </p:nvSpPr>
        <p:spPr>
          <a:xfrm>
            <a:off x="4495056" y="2204864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(W</a:t>
            </a:r>
            <a:r>
              <a:rPr lang="en-US" baseline="-25000"/>
              <a:t>3</a:t>
            </a:r>
            <a:r>
              <a:rPr lang="en-US"/>
              <a:t>)</a:t>
            </a:r>
            <a:r>
              <a:rPr lang="en-US" baseline="-25000"/>
              <a:t>x</a:t>
            </a:r>
          </a:p>
        </p:txBody>
      </p:sp>
      <p:sp>
        <p:nvSpPr>
          <p:cNvPr id="64" name="Textfeld 63"/>
          <p:cNvSpPr txBox="1"/>
          <p:nvPr/>
        </p:nvSpPr>
        <p:spPr>
          <a:xfrm>
            <a:off x="5956627" y="1988840"/>
            <a:ext cx="380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Y</a:t>
            </a:r>
            <a:r>
              <a:rPr lang="en-US" baseline="-25000"/>
              <a:t>x</a:t>
            </a:r>
          </a:p>
        </p:txBody>
      </p:sp>
      <p:sp>
        <p:nvSpPr>
          <p:cNvPr id="65" name="Oval 64"/>
          <p:cNvSpPr/>
          <p:nvPr/>
        </p:nvSpPr>
        <p:spPr>
          <a:xfrm>
            <a:off x="3414936" y="163810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feld 66"/>
          <p:cNvSpPr txBox="1"/>
          <p:nvPr/>
        </p:nvSpPr>
        <p:spPr>
          <a:xfrm>
            <a:off x="2982888" y="1422068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</a:t>
            </a:r>
            <a:r>
              <a:rPr lang="en-US" baseline="-25000"/>
              <a:t>1</a:t>
            </a:r>
          </a:p>
        </p:txBody>
      </p:sp>
      <p:sp>
        <p:nvSpPr>
          <p:cNvPr id="68" name="Textfeld 67"/>
          <p:cNvSpPr txBox="1"/>
          <p:nvPr/>
        </p:nvSpPr>
        <p:spPr>
          <a:xfrm>
            <a:off x="5879142" y="1494076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</a:t>
            </a:r>
            <a:r>
              <a:rPr lang="en-US" baseline="-25000"/>
              <a:t>2</a:t>
            </a:r>
          </a:p>
        </p:txBody>
      </p:sp>
      <p:sp>
        <p:nvSpPr>
          <p:cNvPr id="69" name="Oval 68"/>
          <p:cNvSpPr/>
          <p:nvPr/>
        </p:nvSpPr>
        <p:spPr>
          <a:xfrm>
            <a:off x="5719192" y="163809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0" name="Gerade Verbindung mit Pfeil 69"/>
          <p:cNvCxnSpPr>
            <a:stCxn id="69" idx="4"/>
            <a:endCxn id="47" idx="0"/>
          </p:cNvCxnSpPr>
          <p:nvPr/>
        </p:nvCxnSpPr>
        <p:spPr>
          <a:xfrm>
            <a:off x="5791200" y="1782092"/>
            <a:ext cx="72008" cy="278756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feld 57"/>
          <p:cNvSpPr txBox="1"/>
          <p:nvPr/>
        </p:nvSpPr>
        <p:spPr>
          <a:xfrm>
            <a:off x="395536" y="5013176"/>
            <a:ext cx="8424936" cy="129266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b="1">
                <a:solidFill>
                  <a:srgbClr val="FF0000"/>
                </a:solidFill>
              </a:rPr>
              <a:t>Theorem</a:t>
            </a:r>
            <a:r>
              <a:rPr lang="en-US" sz="2600" b="1"/>
              <a:t> </a:t>
            </a:r>
            <a:r>
              <a:rPr lang="en-US" sz="2600"/>
              <a:t>(Counterfactual interpretation of backdoor)</a:t>
            </a:r>
          </a:p>
          <a:p>
            <a:r>
              <a:rPr lang="en-US" sz="2600"/>
              <a:t>If          set of RVs </a:t>
            </a:r>
            <a:r>
              <a:rPr lang="en-US" sz="2600">
                <a:solidFill>
                  <a:srgbClr val="008380"/>
                </a:solidFill>
              </a:rPr>
              <a:t>Z</a:t>
            </a:r>
            <a:r>
              <a:rPr lang="en-US" sz="2600"/>
              <a:t> satisfies backdoor for </a:t>
            </a:r>
            <a:r>
              <a:rPr lang="en-US" sz="2600">
                <a:solidFill>
                  <a:srgbClr val="008380"/>
                </a:solidFill>
              </a:rPr>
              <a:t>(X,Y)</a:t>
            </a:r>
            <a:r>
              <a:rPr lang="en-US" sz="2600"/>
              <a:t>, </a:t>
            </a:r>
          </a:p>
          <a:p>
            <a:r>
              <a:rPr lang="en-US" sz="2600"/>
              <a:t>then     </a:t>
            </a:r>
            <a:r>
              <a:rPr lang="en-US" sz="2600">
                <a:solidFill>
                  <a:srgbClr val="008380"/>
                </a:solidFill>
              </a:rPr>
              <a:t>P(Y</a:t>
            </a:r>
            <a:r>
              <a:rPr lang="en-US" sz="2600" baseline="-25000">
                <a:solidFill>
                  <a:srgbClr val="008380"/>
                </a:solidFill>
              </a:rPr>
              <a:t>x</a:t>
            </a:r>
            <a:r>
              <a:rPr lang="en-US" sz="2600">
                <a:solidFill>
                  <a:srgbClr val="008380"/>
                </a:solidFill>
              </a:rPr>
              <a:t> | X,Z) = P(Y</a:t>
            </a:r>
            <a:r>
              <a:rPr lang="en-US" sz="2600" baseline="-25000">
                <a:solidFill>
                  <a:srgbClr val="008380"/>
                </a:solidFill>
              </a:rPr>
              <a:t>x</a:t>
            </a:r>
            <a:r>
              <a:rPr lang="en-US" sz="2600">
                <a:solidFill>
                  <a:srgbClr val="008380"/>
                </a:solidFill>
              </a:rPr>
              <a:t> |Z)                              </a:t>
            </a:r>
            <a:r>
              <a:rPr lang="en-US" sz="2600">
                <a:solidFill>
                  <a:schemeClr val="tx1"/>
                </a:solidFill>
              </a:rPr>
              <a:t>(for all </a:t>
            </a:r>
            <a:r>
              <a:rPr lang="en-US" sz="2600">
                <a:solidFill>
                  <a:srgbClr val="008380"/>
                </a:solidFill>
              </a:rPr>
              <a:t>x</a:t>
            </a:r>
            <a:r>
              <a:rPr lang="en-US" sz="26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5796136" y="249289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U</a:t>
            </a:r>
            <a:r>
              <a:rPr lang="en-US" baseline="-25000"/>
              <a:t>Y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3707904" y="2348880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U</a:t>
            </a:r>
            <a:r>
              <a:rPr lang="en-US" baseline="-25000"/>
              <a:t>3</a:t>
            </a:r>
          </a:p>
        </p:txBody>
      </p:sp>
      <p:cxnSp>
        <p:nvCxnSpPr>
          <p:cNvPr id="32" name="Gerade Verbindung mit Pfeil 31"/>
          <p:cNvCxnSpPr>
            <a:stCxn id="39" idx="0"/>
            <a:endCxn id="55" idx="4"/>
          </p:cNvCxnSpPr>
          <p:nvPr/>
        </p:nvCxnSpPr>
        <p:spPr>
          <a:xfrm flipV="1">
            <a:off x="4211960" y="2204864"/>
            <a:ext cx="427112" cy="360056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/>
          <p:cNvCxnSpPr>
            <a:stCxn id="66" idx="0"/>
            <a:endCxn id="47" idx="4"/>
          </p:cNvCxnSpPr>
          <p:nvPr/>
        </p:nvCxnSpPr>
        <p:spPr>
          <a:xfrm flipV="1">
            <a:off x="5724128" y="2204848"/>
            <a:ext cx="139080" cy="432064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4139952" y="256492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652120" y="263691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1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A7C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A7C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A7C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A7C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2" grpId="0"/>
      <p:bldP spid="68" grpId="0"/>
      <p:bldP spid="58" grpId="0" animBg="1"/>
      <p:bldP spid="30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Literature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J.Pearl, M. Glymour, N. P. Jewell: Causal inference in statistics – A primer, Wiley, 2016. </a:t>
            </a:r>
          </a:p>
          <a:p>
            <a:pPr marL="0" indent="0">
              <a:buNone/>
              <a:defRPr/>
            </a:pPr>
            <a:r>
              <a:rPr lang="en-US"/>
              <a:t>                                                           (Main Reference)</a:t>
            </a:r>
          </a:p>
          <a:p>
            <a:pPr>
              <a:defRPr/>
            </a:pPr>
            <a:r>
              <a:rPr lang="en-US"/>
              <a:t>J. Pearl: Causality, CUP, 2000.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Independence criterion for counterfactuals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5008" y="3068960"/>
            <a:ext cx="8928992" cy="3168352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dirty="0"/>
              <a:t>Theorem useful for estimating prob. for counterfactuals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en-US" dirty="0"/>
              <a:t>In particular can use adjustment formula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>
                <a:solidFill>
                  <a:srgbClr val="008380"/>
                </a:solidFill>
              </a:rPr>
              <a:t> P(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 = y) =  ∑</a:t>
            </a:r>
            <a:r>
              <a:rPr lang="en-US" baseline="-25000" dirty="0">
                <a:solidFill>
                  <a:srgbClr val="008380"/>
                </a:solidFill>
              </a:rPr>
              <a:t>z</a:t>
            </a:r>
            <a:r>
              <a:rPr lang="en-US" dirty="0">
                <a:solidFill>
                  <a:srgbClr val="008380"/>
                </a:solidFill>
              </a:rPr>
              <a:t> P(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 = y | Z = z)P(z)                </a:t>
            </a:r>
            <a:r>
              <a:rPr lang="en-US" dirty="0">
                <a:solidFill>
                  <a:srgbClr val="000000"/>
                </a:solidFill>
              </a:rPr>
              <a:t> (summing out)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>
                <a:solidFill>
                  <a:srgbClr val="008380"/>
                </a:solidFill>
              </a:rPr>
              <a:t>                 =  ∑</a:t>
            </a:r>
            <a:r>
              <a:rPr lang="en-US" baseline="-25000" dirty="0">
                <a:solidFill>
                  <a:srgbClr val="008380"/>
                </a:solidFill>
              </a:rPr>
              <a:t>z</a:t>
            </a:r>
            <a:r>
              <a:rPr lang="en-US" dirty="0">
                <a:solidFill>
                  <a:srgbClr val="008380"/>
                </a:solidFill>
              </a:rPr>
              <a:t> P(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 = y | Z = z, X=x)P(z)       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 err="1">
                <a:solidFill>
                  <a:srgbClr val="000000"/>
                </a:solidFill>
              </a:rPr>
              <a:t>Thm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>
                <a:solidFill>
                  <a:srgbClr val="008380"/>
                </a:solidFill>
              </a:rPr>
              <a:t>                 =  ∑</a:t>
            </a:r>
            <a:r>
              <a:rPr lang="en-US" baseline="-25000" dirty="0">
                <a:solidFill>
                  <a:srgbClr val="008380"/>
                </a:solidFill>
              </a:rPr>
              <a:t>z</a:t>
            </a:r>
            <a:r>
              <a:rPr lang="en-US" dirty="0">
                <a:solidFill>
                  <a:srgbClr val="008380"/>
                </a:solidFill>
              </a:rPr>
              <a:t> P(Y=y | Z = z, X = x) P(z)       </a:t>
            </a:r>
            <a:r>
              <a:rPr lang="en-US" dirty="0">
                <a:solidFill>
                  <a:srgbClr val="000000"/>
                </a:solidFill>
              </a:rPr>
              <a:t> (consistency)</a:t>
            </a:r>
            <a:endParaRPr lang="en-US" dirty="0"/>
          </a:p>
          <a:p>
            <a:pPr defTabSz="457200">
              <a:spcBef>
                <a:spcPct val="30000"/>
              </a:spcBef>
              <a:defRPr/>
            </a:pPr>
            <a:r>
              <a:rPr lang="en-US" dirty="0"/>
              <a:t>Clear in light of  </a:t>
            </a:r>
            <a:r>
              <a:rPr lang="en-US" dirty="0">
                <a:solidFill>
                  <a:srgbClr val="008380"/>
                </a:solidFill>
              </a:rPr>
              <a:t>P(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 = y) = P(Y=y | do(X=x))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Textfeld 5"/>
          <p:cNvSpPr txBox="1"/>
          <p:nvPr/>
        </p:nvSpPr>
        <p:spPr>
          <a:xfrm>
            <a:off x="395536" y="1340768"/>
            <a:ext cx="8424936" cy="129266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b="1">
                <a:solidFill>
                  <a:srgbClr val="FF0000"/>
                </a:solidFill>
              </a:rPr>
              <a:t>Theorem</a:t>
            </a:r>
            <a:r>
              <a:rPr lang="en-US" sz="2600" b="1"/>
              <a:t> </a:t>
            </a:r>
            <a:r>
              <a:rPr lang="en-US" sz="2600"/>
              <a:t>(Counterfactual interpretation of backdoor)</a:t>
            </a:r>
          </a:p>
          <a:p>
            <a:r>
              <a:rPr lang="en-US" sz="2600"/>
              <a:t>If          set of RVs </a:t>
            </a:r>
            <a:r>
              <a:rPr lang="en-US" sz="2600">
                <a:solidFill>
                  <a:srgbClr val="008380"/>
                </a:solidFill>
              </a:rPr>
              <a:t>Z</a:t>
            </a:r>
            <a:r>
              <a:rPr lang="en-US" sz="2600"/>
              <a:t> satisfies backdoor for </a:t>
            </a:r>
            <a:r>
              <a:rPr lang="en-US" sz="2600">
                <a:solidFill>
                  <a:srgbClr val="008380"/>
                </a:solidFill>
              </a:rPr>
              <a:t>(X,Y)</a:t>
            </a:r>
            <a:r>
              <a:rPr lang="en-US" sz="2600"/>
              <a:t>, </a:t>
            </a:r>
          </a:p>
          <a:p>
            <a:r>
              <a:rPr lang="en-US" sz="2600"/>
              <a:t>then     </a:t>
            </a:r>
            <a:r>
              <a:rPr lang="en-US" sz="2600">
                <a:solidFill>
                  <a:srgbClr val="008380"/>
                </a:solidFill>
              </a:rPr>
              <a:t>P(Y</a:t>
            </a:r>
            <a:r>
              <a:rPr lang="en-US" sz="2600" baseline="-25000">
                <a:solidFill>
                  <a:srgbClr val="008380"/>
                </a:solidFill>
              </a:rPr>
              <a:t>x</a:t>
            </a:r>
            <a:r>
              <a:rPr lang="en-US" sz="2600">
                <a:solidFill>
                  <a:srgbClr val="008380"/>
                </a:solidFill>
              </a:rPr>
              <a:t> | X,Z) = P(Y</a:t>
            </a:r>
            <a:r>
              <a:rPr lang="en-US" sz="2600" baseline="-25000">
                <a:solidFill>
                  <a:srgbClr val="008380"/>
                </a:solidFill>
              </a:rPr>
              <a:t>x</a:t>
            </a:r>
            <a:r>
              <a:rPr lang="en-US" sz="2600">
                <a:solidFill>
                  <a:srgbClr val="008380"/>
                </a:solidFill>
              </a:rPr>
              <a:t> |Z)</a:t>
            </a:r>
            <a:r>
              <a:rPr lang="en-US" sz="2600">
                <a:solidFill>
                  <a:schemeClr val="tx1"/>
                </a:solidFill>
              </a:rPr>
              <a:t>                              (for all </a:t>
            </a:r>
            <a:r>
              <a:rPr lang="en-US" sz="2600">
                <a:solidFill>
                  <a:srgbClr val="008380"/>
                </a:solidFill>
              </a:rPr>
              <a:t>x</a:t>
            </a:r>
            <a:r>
              <a:rPr lang="en-US" sz="2600">
                <a:solidFill>
                  <a:srgbClr val="0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50838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Independence counterfactuals </a:t>
            </a:r>
            <a:r>
              <a:rPr lang="en-US" dirty="0">
                <a:solidFill>
                  <a:srgbClr val="FF8000"/>
                </a:solidFill>
              </a:rPr>
              <a:t>(example)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5203825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sz="2800" dirty="0"/>
              <a:t>Reconsider linear model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8380"/>
                </a:solidFill>
              </a:rPr>
              <a:t> X = U</a:t>
            </a:r>
            <a:r>
              <a:rPr lang="en-US" sz="2800" baseline="-25000" dirty="0">
                <a:solidFill>
                  <a:srgbClr val="008380"/>
                </a:solidFill>
              </a:rPr>
              <a:t>1</a:t>
            </a:r>
            <a:r>
              <a:rPr lang="en-US" sz="2800" dirty="0">
                <a:solidFill>
                  <a:srgbClr val="008380"/>
                </a:solidFill>
              </a:rPr>
              <a:t>;  Z = </a:t>
            </a:r>
            <a:r>
              <a:rPr lang="en-US" sz="2800" dirty="0" err="1">
                <a:solidFill>
                  <a:srgbClr val="008380"/>
                </a:solidFill>
              </a:rPr>
              <a:t>aX</a:t>
            </a:r>
            <a:r>
              <a:rPr lang="en-US" sz="2800" dirty="0">
                <a:solidFill>
                  <a:srgbClr val="008380"/>
                </a:solidFill>
              </a:rPr>
              <a:t> + U</a:t>
            </a:r>
            <a:r>
              <a:rPr lang="en-US" sz="2800" baseline="-25000" dirty="0">
                <a:solidFill>
                  <a:srgbClr val="008380"/>
                </a:solidFill>
              </a:rPr>
              <a:t>2</a:t>
            </a:r>
            <a:r>
              <a:rPr lang="en-US" sz="2800" dirty="0">
                <a:solidFill>
                  <a:srgbClr val="008380"/>
                </a:solidFill>
              </a:rPr>
              <a:t>; Y = </a:t>
            </a:r>
            <a:r>
              <a:rPr lang="en-US" sz="2800" dirty="0" err="1">
                <a:solidFill>
                  <a:srgbClr val="008380"/>
                </a:solidFill>
              </a:rPr>
              <a:t>bZ</a:t>
            </a:r>
            <a:endParaRPr lang="en-US" sz="2800" dirty="0">
              <a:solidFill>
                <a:srgbClr val="008380"/>
              </a:solidFill>
            </a:endParaRPr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en-US" sz="2800" dirty="0"/>
          </a:p>
          <a:p>
            <a:pPr defTabSz="457200">
              <a:spcBef>
                <a:spcPct val="30000"/>
              </a:spcBef>
              <a:defRPr/>
            </a:pPr>
            <a:r>
              <a:rPr lang="en-US" sz="2800" dirty="0"/>
              <a:t>Does college education have effect on salary, considering a group of fixed skill level?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en-US" sz="2800" dirty="0"/>
              <a:t>Formally: Is </a:t>
            </a:r>
            <a:r>
              <a:rPr lang="en-US" sz="2800" dirty="0" err="1">
                <a:solidFill>
                  <a:srgbClr val="008380"/>
                </a:solidFill>
              </a:rPr>
              <a:t>Y</a:t>
            </a:r>
            <a:r>
              <a:rPr lang="en-US" sz="2800" baseline="-25000" dirty="0" err="1">
                <a:solidFill>
                  <a:srgbClr val="008380"/>
                </a:solidFill>
              </a:rPr>
              <a:t>x</a:t>
            </a:r>
            <a:r>
              <a:rPr lang="en-US" sz="2800" dirty="0"/>
              <a:t> independent of </a:t>
            </a:r>
            <a:r>
              <a:rPr lang="en-US" sz="2800" dirty="0">
                <a:solidFill>
                  <a:srgbClr val="008380"/>
                </a:solidFill>
              </a:rPr>
              <a:t>X</a:t>
            </a:r>
            <a:r>
              <a:rPr lang="en-US" sz="2800" dirty="0"/>
              <a:t>, given </a:t>
            </a:r>
            <a:r>
              <a:rPr lang="en-US" sz="2800" dirty="0">
                <a:solidFill>
                  <a:srgbClr val="008380"/>
                </a:solidFill>
              </a:rPr>
              <a:t>Z</a:t>
            </a:r>
            <a:r>
              <a:rPr lang="en-US" sz="2800" dirty="0"/>
              <a:t>?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Is 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/>
              <a:t> d-separated from </a:t>
            </a:r>
            <a:r>
              <a:rPr lang="en-US" dirty="0">
                <a:solidFill>
                  <a:srgbClr val="008380"/>
                </a:solidFill>
              </a:rPr>
              <a:t>X</a:t>
            </a:r>
            <a:r>
              <a:rPr lang="en-US" dirty="0"/>
              <a:t> given </a:t>
            </a:r>
            <a:r>
              <a:rPr lang="en-US" dirty="0">
                <a:solidFill>
                  <a:srgbClr val="008380"/>
                </a:solidFill>
              </a:rPr>
              <a:t>Z</a:t>
            </a:r>
            <a:r>
              <a:rPr lang="en-US" dirty="0"/>
              <a:t>? 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No: </a:t>
            </a:r>
            <a:r>
              <a:rPr lang="en-US" dirty="0">
                <a:solidFill>
                  <a:srgbClr val="008380"/>
                </a:solidFill>
              </a:rPr>
              <a:t>Z</a:t>
            </a:r>
            <a:r>
              <a:rPr lang="en-US" dirty="0"/>
              <a:t> a collider between </a:t>
            </a:r>
            <a:r>
              <a:rPr lang="en-US" dirty="0">
                <a:solidFill>
                  <a:srgbClr val="008380"/>
                </a:solidFill>
              </a:rPr>
              <a:t>X</a:t>
            </a:r>
            <a:r>
              <a:rPr lang="en-US" dirty="0"/>
              <a:t> and </a:t>
            </a:r>
            <a:r>
              <a:rPr lang="en-US" dirty="0">
                <a:solidFill>
                  <a:srgbClr val="008380"/>
                </a:solidFill>
              </a:rPr>
              <a:t>U</a:t>
            </a:r>
            <a:r>
              <a:rPr lang="en-US" baseline="-25000" dirty="0">
                <a:solidFill>
                  <a:srgbClr val="008380"/>
                </a:solidFill>
              </a:rPr>
              <a:t>2</a:t>
            </a:r>
            <a:r>
              <a:rPr lang="en-US" dirty="0"/>
              <a:t>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Hence: </a:t>
            </a:r>
            <a:r>
              <a:rPr lang="en-US" dirty="0">
                <a:solidFill>
                  <a:srgbClr val="008380"/>
                </a:solidFill>
              </a:rPr>
              <a:t>E[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 | X, Z] ≠ E[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 | Z] </a:t>
            </a:r>
            <a:br>
              <a:rPr lang="en-US" dirty="0">
                <a:solidFill>
                  <a:srgbClr val="008380"/>
                </a:solidFill>
              </a:rPr>
            </a:br>
            <a:r>
              <a:rPr lang="en-US" dirty="0"/>
              <a:t>(hence education has effect for students of given skill)</a:t>
            </a:r>
            <a:r>
              <a:rPr lang="en-US" sz="2800" dirty="0"/>
              <a:t>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305484" y="2070156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Gerade Verbindung mit Pfeil 13"/>
          <p:cNvCxnSpPr>
            <a:stCxn id="13" idx="6"/>
            <a:endCxn id="15" idx="2"/>
          </p:cNvCxnSpPr>
          <p:nvPr/>
        </p:nvCxnSpPr>
        <p:spPr>
          <a:xfrm flipV="1">
            <a:off x="5449500" y="2132848"/>
            <a:ext cx="1426756" cy="930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6876256" y="20608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8172400" y="206084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Gerade Verbindung mit Pfeil 16"/>
          <p:cNvCxnSpPr>
            <a:stCxn id="15" idx="6"/>
            <a:endCxn id="16" idx="2"/>
          </p:cNvCxnSpPr>
          <p:nvPr/>
        </p:nvCxnSpPr>
        <p:spPr>
          <a:xfrm>
            <a:off x="7020272" y="2132848"/>
            <a:ext cx="1152128" cy="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4860032" y="2164794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 = College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7740352" y="2204864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Y = Salary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6097572" y="1700808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a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7380312" y="1772816"/>
            <a:ext cx="3305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</a:t>
            </a:r>
          </a:p>
        </p:txBody>
      </p:sp>
      <p:sp>
        <p:nvSpPr>
          <p:cNvPr id="26" name="Oval 25"/>
          <p:cNvSpPr/>
          <p:nvPr/>
        </p:nvSpPr>
        <p:spPr>
          <a:xfrm>
            <a:off x="6876256" y="134076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5292080" y="134076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8" name="Gerade Verbindung mit Pfeil 27"/>
          <p:cNvCxnSpPr>
            <a:stCxn id="27" idx="4"/>
            <a:endCxn id="13" idx="0"/>
          </p:cNvCxnSpPr>
          <p:nvPr/>
        </p:nvCxnSpPr>
        <p:spPr>
          <a:xfrm>
            <a:off x="5364088" y="1484768"/>
            <a:ext cx="13404" cy="58538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mit Pfeil 33"/>
          <p:cNvCxnSpPr>
            <a:stCxn id="26" idx="4"/>
            <a:endCxn id="15" idx="0"/>
          </p:cNvCxnSpPr>
          <p:nvPr/>
        </p:nvCxnSpPr>
        <p:spPr>
          <a:xfrm>
            <a:off x="6948264" y="1484768"/>
            <a:ext cx="0" cy="57608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feld 36"/>
          <p:cNvSpPr txBox="1"/>
          <p:nvPr/>
        </p:nvSpPr>
        <p:spPr>
          <a:xfrm>
            <a:off x="4644008" y="1196752"/>
            <a:ext cx="567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U</a:t>
            </a:r>
            <a:r>
              <a:rPr lang="en-US" sz="2000" baseline="-25000" dirty="0"/>
              <a:t>1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7028656" y="1196752"/>
            <a:ext cx="567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U</a:t>
            </a:r>
            <a:r>
              <a:rPr lang="en-US" sz="2000" baseline="-25000" dirty="0"/>
              <a:t>2</a:t>
            </a:r>
          </a:p>
        </p:txBody>
      </p:sp>
      <p:sp>
        <p:nvSpPr>
          <p:cNvPr id="39" name="Textfeld 38"/>
          <p:cNvSpPr txBox="1"/>
          <p:nvPr/>
        </p:nvSpPr>
        <p:spPr>
          <a:xfrm>
            <a:off x="6588224" y="2204864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Z = Skill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4860032" y="2432501"/>
            <a:ext cx="72808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>
                <a:solidFill>
                  <a:srgbClr val="FF0000"/>
                </a:solidFill>
              </a:rPr>
              <a:t>X=x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6533733" y="2432501"/>
            <a:ext cx="47160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solidFill>
                  <a:srgbClr val="FF0000"/>
                </a:solidFill>
              </a:rPr>
              <a:t>Z</a:t>
            </a:r>
            <a:r>
              <a:rPr lang="en-US" sz="2600" baseline="-25000" dirty="0" err="1">
                <a:solidFill>
                  <a:srgbClr val="FF0000"/>
                </a:solidFill>
              </a:rPr>
              <a:t>x</a:t>
            </a:r>
            <a:endParaRPr lang="en-US" sz="2600" baseline="-25000" dirty="0">
              <a:solidFill>
                <a:srgbClr val="FF0000"/>
              </a:solidFill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7740352" y="2432501"/>
            <a:ext cx="46839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solidFill>
                  <a:srgbClr val="FF0000"/>
                </a:solidFill>
              </a:rPr>
              <a:t>Y</a:t>
            </a:r>
            <a:r>
              <a:rPr lang="en-US" sz="2600" baseline="-25000" dirty="0" err="1">
                <a:solidFill>
                  <a:srgbClr val="FF0000"/>
                </a:solidFill>
              </a:rPr>
              <a:t>x</a:t>
            </a:r>
            <a:endParaRPr lang="en-US" sz="26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222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7" grpId="0" animBg="1"/>
      <p:bldP spid="37" grpId="0"/>
      <p:bldP spid="5" grpId="0"/>
      <p:bldP spid="24" grpId="0"/>
      <p:bldP spid="2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Counterfactuals in Linear Models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2880097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dirty="0"/>
              <a:t>In linear models any counterfactual identifiable if linear parameters identified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In this case all functions in SEM fully determined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Can use 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(u) = 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M</a:t>
            </a:r>
            <a:r>
              <a:rPr lang="en-US" baseline="-3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(u) </a:t>
            </a:r>
            <a:r>
              <a:rPr lang="en-US" dirty="0"/>
              <a:t>for calculation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en-US" dirty="0"/>
              <a:t>What if some parameters not identified?</a:t>
            </a:r>
          </a:p>
          <a:p>
            <a:pPr lvl="1" indent="-342900" defTabSz="457200">
              <a:spcBef>
                <a:spcPct val="30000"/>
              </a:spcBef>
              <a:defRPr/>
            </a:pPr>
            <a:r>
              <a:rPr lang="en-US" dirty="0"/>
              <a:t>At least can identify statistical features of form</a:t>
            </a:r>
            <a:r>
              <a:rPr lang="en-US" dirty="0">
                <a:solidFill>
                  <a:srgbClr val="008380"/>
                </a:solidFill>
              </a:rPr>
              <a:t> E[Y</a:t>
            </a:r>
            <a:r>
              <a:rPr lang="en-US" baseline="-25000" dirty="0">
                <a:solidFill>
                  <a:srgbClr val="008380"/>
                </a:solidFill>
              </a:rPr>
              <a:t>X=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 err="1">
                <a:solidFill>
                  <a:srgbClr val="008380"/>
                </a:solidFill>
              </a:rPr>
              <a:t>|Z</a:t>
            </a:r>
            <a:r>
              <a:rPr lang="en-US" dirty="0">
                <a:solidFill>
                  <a:srgbClr val="008380"/>
                </a:solidFill>
              </a:rPr>
              <a:t>=z]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5" name="Textfeld 4"/>
          <p:cNvSpPr txBox="1"/>
          <p:nvPr/>
        </p:nvSpPr>
        <p:spPr>
          <a:xfrm>
            <a:off x="323528" y="4149080"/>
            <a:ext cx="8424936" cy="209288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</a:rPr>
              <a:t>Theorem</a:t>
            </a:r>
            <a:r>
              <a:rPr lang="en-US" sz="2600" b="1" dirty="0"/>
              <a:t> </a:t>
            </a:r>
            <a:r>
              <a:rPr lang="en-US" sz="2600" dirty="0"/>
              <a:t>(Counterfactual expectation) </a:t>
            </a:r>
          </a:p>
          <a:p>
            <a:r>
              <a:rPr lang="en-US" sz="2600" dirty="0"/>
              <a:t>Let  </a:t>
            </a:r>
            <a:r>
              <a:rPr lang="en-US" sz="2600" dirty="0" err="1">
                <a:solidFill>
                  <a:srgbClr val="008380"/>
                </a:solidFill>
              </a:rPr>
              <a:t>τ</a:t>
            </a:r>
            <a:r>
              <a:rPr lang="en-US" sz="2600" dirty="0"/>
              <a:t> denote slope of total effect of </a:t>
            </a:r>
            <a:r>
              <a:rPr lang="en-US" sz="2600" dirty="0">
                <a:solidFill>
                  <a:srgbClr val="008380"/>
                </a:solidFill>
              </a:rPr>
              <a:t>X</a:t>
            </a:r>
            <a:r>
              <a:rPr lang="en-US" sz="2600" dirty="0"/>
              <a:t> on </a:t>
            </a:r>
            <a:r>
              <a:rPr lang="en-US" sz="2600" dirty="0">
                <a:solidFill>
                  <a:srgbClr val="008380"/>
                </a:solidFill>
              </a:rPr>
              <a:t>Y</a:t>
            </a:r>
            <a:r>
              <a:rPr lang="en-US" sz="2600" dirty="0"/>
              <a:t> </a:t>
            </a:r>
          </a:p>
          <a:p>
            <a:r>
              <a:rPr lang="en-US" sz="2600" dirty="0"/>
              <a:t>            </a:t>
            </a:r>
            <a:r>
              <a:rPr lang="en-US" sz="2600" dirty="0" err="1">
                <a:solidFill>
                  <a:srgbClr val="008380"/>
                </a:solidFill>
              </a:rPr>
              <a:t>τ</a:t>
            </a:r>
            <a:r>
              <a:rPr lang="en-US" sz="2600" dirty="0">
                <a:solidFill>
                  <a:srgbClr val="008380"/>
                </a:solidFill>
              </a:rPr>
              <a:t> =  E[</a:t>
            </a:r>
            <a:r>
              <a:rPr lang="en-US" sz="2600" dirty="0" err="1">
                <a:solidFill>
                  <a:srgbClr val="008380"/>
                </a:solidFill>
              </a:rPr>
              <a:t>Y|do</a:t>
            </a:r>
            <a:r>
              <a:rPr lang="en-US" sz="2600" dirty="0">
                <a:solidFill>
                  <a:srgbClr val="008380"/>
                </a:solidFill>
              </a:rPr>
              <a:t>(x+1)]-E[</a:t>
            </a:r>
            <a:r>
              <a:rPr lang="en-US" sz="2600" dirty="0" err="1">
                <a:solidFill>
                  <a:srgbClr val="008380"/>
                </a:solidFill>
              </a:rPr>
              <a:t>Y|do</a:t>
            </a:r>
            <a:r>
              <a:rPr lang="en-US" sz="2600" dirty="0">
                <a:solidFill>
                  <a:srgbClr val="008380"/>
                </a:solidFill>
              </a:rPr>
              <a:t>(x)]          </a:t>
            </a:r>
          </a:p>
          <a:p>
            <a:r>
              <a:rPr lang="en-US" sz="2600" dirty="0"/>
              <a:t>Then,  for any evidence </a:t>
            </a:r>
            <a:r>
              <a:rPr lang="en-US" sz="2600" dirty="0">
                <a:solidFill>
                  <a:srgbClr val="008380"/>
                </a:solidFill>
              </a:rPr>
              <a:t>Z = e</a:t>
            </a:r>
          </a:p>
          <a:p>
            <a:r>
              <a:rPr lang="en-US" sz="2600" dirty="0"/>
              <a:t>            </a:t>
            </a:r>
            <a:r>
              <a:rPr lang="en-US" sz="2600" dirty="0">
                <a:solidFill>
                  <a:srgbClr val="008380"/>
                </a:solidFill>
              </a:rPr>
              <a:t>E[Y</a:t>
            </a:r>
            <a:r>
              <a:rPr lang="en-US" sz="2600" baseline="-25000" dirty="0">
                <a:solidFill>
                  <a:srgbClr val="008380"/>
                </a:solidFill>
              </a:rPr>
              <a:t>X=</a:t>
            </a:r>
            <a:r>
              <a:rPr lang="en-US" sz="2600" baseline="-25000" dirty="0" err="1">
                <a:solidFill>
                  <a:srgbClr val="008380"/>
                </a:solidFill>
              </a:rPr>
              <a:t>x</a:t>
            </a:r>
            <a:r>
              <a:rPr lang="en-US" sz="2600" dirty="0" err="1">
                <a:solidFill>
                  <a:srgbClr val="008380"/>
                </a:solidFill>
              </a:rPr>
              <a:t>|Z</a:t>
            </a:r>
            <a:r>
              <a:rPr lang="en-US" sz="2600" dirty="0">
                <a:solidFill>
                  <a:srgbClr val="008380"/>
                </a:solidFill>
              </a:rPr>
              <a:t>=e] = E[Y|Z=e] + </a:t>
            </a:r>
            <a:r>
              <a:rPr lang="en-US" sz="2600" dirty="0" err="1">
                <a:solidFill>
                  <a:srgbClr val="008380"/>
                </a:solidFill>
              </a:rPr>
              <a:t>τ</a:t>
            </a:r>
            <a:r>
              <a:rPr lang="en-US" sz="2600" dirty="0">
                <a:solidFill>
                  <a:srgbClr val="008380"/>
                </a:solidFill>
              </a:rPr>
              <a:t> (x-E[X|Z=e])</a:t>
            </a:r>
          </a:p>
        </p:txBody>
      </p:sp>
    </p:spTree>
    <p:extLst>
      <p:ext uri="{BB962C8B-B14F-4D97-AF65-F5344CB8AC3E}">
        <p14:creationId xmlns:p14="http://schemas.microsoft.com/office/powerpoint/2010/main" val="2647256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/>
          <p:cNvSpPr txBox="1"/>
          <p:nvPr/>
        </p:nvSpPr>
        <p:spPr>
          <a:xfrm>
            <a:off x="323528" y="1264111"/>
            <a:ext cx="8424936" cy="209288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</a:rPr>
              <a:t>Theorem</a:t>
            </a:r>
            <a:r>
              <a:rPr lang="en-US" sz="2600" b="1" dirty="0"/>
              <a:t> </a:t>
            </a:r>
            <a:r>
              <a:rPr lang="en-US" sz="2600" dirty="0"/>
              <a:t>(Counterfactual expectation) </a:t>
            </a:r>
          </a:p>
          <a:p>
            <a:r>
              <a:rPr lang="en-US" sz="2600" dirty="0"/>
              <a:t>Let  </a:t>
            </a:r>
            <a:r>
              <a:rPr lang="en-US" sz="2600" dirty="0" err="1">
                <a:solidFill>
                  <a:srgbClr val="008380"/>
                </a:solidFill>
              </a:rPr>
              <a:t>τ</a:t>
            </a:r>
            <a:r>
              <a:rPr lang="en-US" sz="2600" dirty="0"/>
              <a:t> denote slope of total effect of </a:t>
            </a:r>
            <a:r>
              <a:rPr lang="en-US" sz="2600" dirty="0">
                <a:solidFill>
                  <a:srgbClr val="008380"/>
                </a:solidFill>
              </a:rPr>
              <a:t>X</a:t>
            </a:r>
            <a:r>
              <a:rPr lang="en-US" sz="2600" dirty="0"/>
              <a:t> on </a:t>
            </a:r>
            <a:r>
              <a:rPr lang="en-US" sz="2600" dirty="0">
                <a:solidFill>
                  <a:srgbClr val="008380"/>
                </a:solidFill>
              </a:rPr>
              <a:t>Y</a:t>
            </a:r>
            <a:r>
              <a:rPr lang="en-US" sz="2600" dirty="0"/>
              <a:t> </a:t>
            </a:r>
          </a:p>
          <a:p>
            <a:r>
              <a:rPr lang="en-US" sz="2600" dirty="0"/>
              <a:t>            </a:t>
            </a:r>
            <a:r>
              <a:rPr lang="en-US" sz="2600" dirty="0" err="1">
                <a:solidFill>
                  <a:srgbClr val="008380"/>
                </a:solidFill>
              </a:rPr>
              <a:t>τ</a:t>
            </a:r>
            <a:r>
              <a:rPr lang="en-US" sz="2600" dirty="0">
                <a:solidFill>
                  <a:srgbClr val="008380"/>
                </a:solidFill>
              </a:rPr>
              <a:t> =  E[</a:t>
            </a:r>
            <a:r>
              <a:rPr lang="en-US" sz="2600" dirty="0" err="1">
                <a:solidFill>
                  <a:srgbClr val="008380"/>
                </a:solidFill>
              </a:rPr>
              <a:t>Y|do</a:t>
            </a:r>
            <a:r>
              <a:rPr lang="en-US" sz="2600" dirty="0">
                <a:solidFill>
                  <a:srgbClr val="008380"/>
                </a:solidFill>
              </a:rPr>
              <a:t>(x+1)]-E[</a:t>
            </a:r>
            <a:r>
              <a:rPr lang="en-US" sz="2600" dirty="0" err="1">
                <a:solidFill>
                  <a:srgbClr val="008380"/>
                </a:solidFill>
              </a:rPr>
              <a:t>Y|do</a:t>
            </a:r>
            <a:r>
              <a:rPr lang="en-US" sz="2600" dirty="0">
                <a:solidFill>
                  <a:srgbClr val="008380"/>
                </a:solidFill>
              </a:rPr>
              <a:t>(x)]          </a:t>
            </a:r>
          </a:p>
          <a:p>
            <a:r>
              <a:rPr lang="en-US" sz="2600" dirty="0"/>
              <a:t>Then,  for any evidence </a:t>
            </a:r>
            <a:r>
              <a:rPr lang="en-US" sz="2600" dirty="0">
                <a:solidFill>
                  <a:srgbClr val="008380"/>
                </a:solidFill>
              </a:rPr>
              <a:t>Z = e</a:t>
            </a:r>
          </a:p>
          <a:p>
            <a:r>
              <a:rPr lang="en-US" sz="2600" dirty="0"/>
              <a:t>            </a:t>
            </a:r>
            <a:r>
              <a:rPr lang="en-US" sz="2600" dirty="0">
                <a:solidFill>
                  <a:srgbClr val="008380"/>
                </a:solidFill>
              </a:rPr>
              <a:t>E[Y</a:t>
            </a:r>
            <a:r>
              <a:rPr lang="en-US" sz="2600" baseline="-25000" dirty="0">
                <a:solidFill>
                  <a:srgbClr val="008380"/>
                </a:solidFill>
              </a:rPr>
              <a:t>X=</a:t>
            </a:r>
            <a:r>
              <a:rPr lang="en-US" sz="2600" baseline="-25000" dirty="0" err="1">
                <a:solidFill>
                  <a:srgbClr val="008380"/>
                </a:solidFill>
              </a:rPr>
              <a:t>x</a:t>
            </a:r>
            <a:r>
              <a:rPr lang="en-US" sz="2600" dirty="0" err="1">
                <a:solidFill>
                  <a:srgbClr val="008380"/>
                </a:solidFill>
              </a:rPr>
              <a:t>|Z</a:t>
            </a:r>
            <a:r>
              <a:rPr lang="en-US" sz="2600" dirty="0">
                <a:solidFill>
                  <a:srgbClr val="008380"/>
                </a:solidFill>
              </a:rPr>
              <a:t>=e] = E[Y|Z=e] + </a:t>
            </a:r>
            <a:r>
              <a:rPr lang="en-US" sz="2600" dirty="0" err="1">
                <a:solidFill>
                  <a:srgbClr val="008380"/>
                </a:solidFill>
              </a:rPr>
              <a:t>τ</a:t>
            </a:r>
            <a:r>
              <a:rPr lang="en-US" sz="2600" dirty="0">
                <a:solidFill>
                  <a:srgbClr val="008380"/>
                </a:solidFill>
              </a:rPr>
              <a:t> (x-E[X|Z=e])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Counterfactuals in Linear Models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cxnSp>
        <p:nvCxnSpPr>
          <p:cNvPr id="11" name="Gerade Verbindung mit Pfeil 10"/>
          <p:cNvCxnSpPr>
            <a:cxnSpLocks/>
          </p:cNvCxnSpPr>
          <p:nvPr/>
        </p:nvCxnSpPr>
        <p:spPr>
          <a:xfrm flipV="1">
            <a:off x="2627784" y="3356992"/>
            <a:ext cx="648072" cy="15121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>
            <a:cxnSpLocks/>
          </p:cNvCxnSpPr>
          <p:nvPr/>
        </p:nvCxnSpPr>
        <p:spPr>
          <a:xfrm flipH="1" flipV="1">
            <a:off x="4860032" y="3320989"/>
            <a:ext cx="525210" cy="7200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1043608" y="4797152"/>
            <a:ext cx="3118161" cy="492443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600"/>
              <a:t>Current estimate of </a:t>
            </a:r>
            <a:r>
              <a:rPr lang="en-US" sz="2600">
                <a:solidFill>
                  <a:srgbClr val="008380"/>
                </a:solidFill>
              </a:rPr>
              <a:t>Y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4644008" y="4005064"/>
            <a:ext cx="4218773" cy="1292662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Expected effect change </a:t>
            </a:r>
          </a:p>
          <a:p>
            <a:r>
              <a:rPr lang="en-US" sz="2600" dirty="0">
                <a:solidFill>
                  <a:srgbClr val="000000"/>
                </a:solidFill>
              </a:rPr>
              <a:t>when </a:t>
            </a:r>
            <a:r>
              <a:rPr lang="en-US" sz="2600" dirty="0">
                <a:solidFill>
                  <a:srgbClr val="00838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 shifted from current </a:t>
            </a:r>
          </a:p>
          <a:p>
            <a:r>
              <a:rPr lang="en-US" sz="2600" dirty="0">
                <a:solidFill>
                  <a:srgbClr val="000000"/>
                </a:solidFill>
              </a:rPr>
              <a:t>best estimate </a:t>
            </a:r>
            <a:r>
              <a:rPr lang="en-US" sz="2600" dirty="0">
                <a:solidFill>
                  <a:srgbClr val="008380"/>
                </a:solidFill>
              </a:rPr>
              <a:t>E[X|Z=e]</a:t>
            </a:r>
          </a:p>
        </p:txBody>
      </p:sp>
    </p:spTree>
    <p:extLst>
      <p:ext uri="{BB962C8B-B14F-4D97-AF65-F5344CB8AC3E}">
        <p14:creationId xmlns:p14="http://schemas.microsoft.com/office/powerpoint/2010/main" val="899709065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Effect of Treatment on the Treated (ETT)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34</a:t>
            </a:fld>
            <a:endParaRPr lang="de-DE"/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107504" y="3645247"/>
            <a:ext cx="8928992" cy="2088009"/>
          </a:xfrm>
        </p:spPr>
        <p:txBody>
          <a:bodyPr/>
          <a:lstStyle/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sz="2000" dirty="0">
                <a:solidFill>
                  <a:srgbClr val="008380"/>
                </a:solidFill>
              </a:rPr>
              <a:t>ETT =  E[Y</a:t>
            </a:r>
            <a:r>
              <a:rPr lang="de-DE" sz="2000" baseline="-25000" dirty="0">
                <a:solidFill>
                  <a:srgbClr val="008380"/>
                </a:solidFill>
              </a:rPr>
              <a:t>1</a:t>
            </a:r>
            <a:r>
              <a:rPr lang="de-DE" sz="2000" dirty="0">
                <a:solidFill>
                  <a:srgbClr val="008380"/>
                </a:solidFill>
              </a:rPr>
              <a:t> – Y</a:t>
            </a:r>
            <a:r>
              <a:rPr lang="de-DE" sz="2000" baseline="-25000" dirty="0">
                <a:solidFill>
                  <a:srgbClr val="008380"/>
                </a:solidFill>
              </a:rPr>
              <a:t>0</a:t>
            </a:r>
            <a:r>
              <a:rPr lang="de-DE" sz="2000" dirty="0">
                <a:solidFill>
                  <a:srgbClr val="008380"/>
                </a:solidFill>
              </a:rPr>
              <a:t>|X=1]	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sz="2000" dirty="0">
                <a:solidFill>
                  <a:srgbClr val="008380"/>
                </a:solidFill>
              </a:rPr>
              <a:t>        =  E[Y</a:t>
            </a:r>
            <a:r>
              <a:rPr lang="de-DE" sz="2000" baseline="-25000" dirty="0">
                <a:solidFill>
                  <a:srgbClr val="008380"/>
                </a:solidFill>
              </a:rPr>
              <a:t>1</a:t>
            </a:r>
            <a:r>
              <a:rPr lang="de-DE" sz="2000" dirty="0">
                <a:solidFill>
                  <a:srgbClr val="008380"/>
                </a:solidFill>
              </a:rPr>
              <a:t> |X=1]- E[Y</a:t>
            </a:r>
            <a:r>
              <a:rPr lang="de-DE" sz="2000" baseline="-25000" dirty="0">
                <a:solidFill>
                  <a:srgbClr val="008380"/>
                </a:solidFill>
              </a:rPr>
              <a:t>0</a:t>
            </a:r>
            <a:r>
              <a:rPr lang="de-DE" sz="2000" dirty="0">
                <a:solidFill>
                  <a:srgbClr val="008380"/>
                </a:solidFill>
              </a:rPr>
              <a:t>|X=1]</a:t>
            </a:r>
            <a:r>
              <a:rPr lang="de-DE" sz="2000" dirty="0"/>
              <a:t>	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sz="2000" dirty="0"/>
              <a:t>       </a:t>
            </a:r>
            <a:r>
              <a:rPr lang="de-DE" sz="2000" dirty="0">
                <a:solidFill>
                  <a:srgbClr val="008380"/>
                </a:solidFill>
              </a:rPr>
              <a:t> =  E[Y|X=1]- E[Y|X=1] + </a:t>
            </a:r>
            <a:r>
              <a:rPr lang="de-DE" sz="2000" dirty="0" err="1">
                <a:solidFill>
                  <a:srgbClr val="008380"/>
                </a:solidFill>
              </a:rPr>
              <a:t>τ</a:t>
            </a:r>
            <a:r>
              <a:rPr lang="de-DE" sz="2000" dirty="0">
                <a:solidFill>
                  <a:srgbClr val="008380"/>
                </a:solidFill>
              </a:rPr>
              <a:t> (1-E[X|X=1]) - </a:t>
            </a:r>
            <a:r>
              <a:rPr lang="de-DE" sz="2000" dirty="0" err="1">
                <a:solidFill>
                  <a:srgbClr val="008380"/>
                </a:solidFill>
              </a:rPr>
              <a:t>τ</a:t>
            </a:r>
            <a:r>
              <a:rPr lang="de-DE" sz="2000" dirty="0">
                <a:solidFill>
                  <a:srgbClr val="008380"/>
                </a:solidFill>
              </a:rPr>
              <a:t> (0-E[X|X=1])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sz="2000" dirty="0">
                <a:solidFill>
                  <a:srgbClr val="008000"/>
                </a:solidFill>
              </a:rPr>
              <a:t>       </a:t>
            </a:r>
            <a:r>
              <a:rPr lang="de-DE" sz="2000" dirty="0">
                <a:solidFill>
                  <a:srgbClr val="008380"/>
                </a:solidFill>
              </a:rPr>
              <a:t>      (</a:t>
            </a:r>
            <a:r>
              <a:rPr lang="de-DE" sz="2000" dirty="0" err="1"/>
              <a:t>using</a:t>
            </a:r>
            <a:r>
              <a:rPr lang="de-DE" sz="2000" dirty="0"/>
              <a:t> </a:t>
            </a:r>
            <a:r>
              <a:rPr lang="de-DE" sz="2000" dirty="0" err="1"/>
              <a:t>Thm</a:t>
            </a:r>
            <a:r>
              <a:rPr lang="de-DE" sz="2000" dirty="0"/>
              <a:t> </a:t>
            </a:r>
            <a:r>
              <a:rPr lang="de-DE" sz="2000" dirty="0" err="1"/>
              <a:t>with</a:t>
            </a:r>
            <a:r>
              <a:rPr lang="de-DE" sz="2000" dirty="0"/>
              <a:t> </a:t>
            </a:r>
            <a:r>
              <a:rPr lang="de-DE" sz="2000" dirty="0">
                <a:solidFill>
                  <a:srgbClr val="008380"/>
                </a:solidFill>
              </a:rPr>
              <a:t>(Z = </a:t>
            </a:r>
            <a:r>
              <a:rPr lang="de-DE" sz="2000" dirty="0" err="1">
                <a:solidFill>
                  <a:srgbClr val="008380"/>
                </a:solidFill>
              </a:rPr>
              <a:t>e</a:t>
            </a:r>
            <a:r>
              <a:rPr lang="de-DE" sz="2000" dirty="0">
                <a:solidFill>
                  <a:srgbClr val="008380"/>
                </a:solidFill>
              </a:rPr>
              <a:t>) ≙ (X = 1)</a:t>
            </a:r>
            <a:r>
              <a:rPr lang="de-DE" sz="2000" dirty="0">
                <a:solidFill>
                  <a:srgbClr val="000000"/>
                </a:solidFill>
              </a:rPr>
              <a:t>)</a:t>
            </a:r>
            <a:r>
              <a:rPr lang="de-DE" sz="2000" dirty="0">
                <a:solidFill>
                  <a:srgbClr val="008380"/>
                </a:solidFill>
              </a:rPr>
              <a:t>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sz="2000" dirty="0"/>
              <a:t>       </a:t>
            </a:r>
            <a:r>
              <a:rPr lang="de-DE" sz="2000" dirty="0">
                <a:solidFill>
                  <a:srgbClr val="008380"/>
                </a:solidFill>
              </a:rPr>
              <a:t> = </a:t>
            </a:r>
            <a:r>
              <a:rPr lang="de-DE" sz="2000" dirty="0" err="1">
                <a:solidFill>
                  <a:srgbClr val="008380"/>
                </a:solidFill>
              </a:rPr>
              <a:t>τ</a:t>
            </a:r>
            <a:r>
              <a:rPr lang="de-DE" sz="2000" dirty="0">
                <a:solidFill>
                  <a:srgbClr val="008380"/>
                </a:solidFill>
              </a:rPr>
              <a:t> </a:t>
            </a:r>
            <a:r>
              <a:rPr lang="de-DE" dirty="0"/>
              <a:t>	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de-DE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323528" y="5777388"/>
            <a:ext cx="8263049" cy="800219"/>
          </a:xfrm>
          <a:prstGeom prst="rect">
            <a:avLst/>
          </a:prstGeom>
          <a:solidFill>
            <a:srgbClr val="FFFF99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sz="2000" dirty="0" err="1">
                <a:solidFill>
                  <a:srgbClr val="000000"/>
                </a:solidFill>
              </a:rPr>
              <a:t>Hence</a:t>
            </a:r>
            <a:r>
              <a:rPr lang="de-DE" sz="2000" dirty="0">
                <a:solidFill>
                  <a:srgbClr val="000000"/>
                </a:solidFill>
              </a:rPr>
              <a:t>, in </a:t>
            </a:r>
            <a:r>
              <a:rPr lang="de-DE" sz="2000" dirty="0">
                <a:solidFill>
                  <a:srgbClr val="FF0000"/>
                </a:solidFill>
              </a:rPr>
              <a:t>linear </a:t>
            </a:r>
            <a:r>
              <a:rPr lang="de-DE" sz="2000" dirty="0" err="1">
                <a:solidFill>
                  <a:srgbClr val="FF0000"/>
                </a:solidFill>
              </a:rPr>
              <a:t>models</a:t>
            </a:r>
            <a:r>
              <a:rPr lang="de-DE" sz="2000" b="1" dirty="0">
                <a:solidFill>
                  <a:srgbClr val="000000"/>
                </a:solidFill>
              </a:rPr>
              <a:t>, 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effect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of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treatment</a:t>
            </a:r>
            <a:r>
              <a:rPr lang="de-DE" sz="2000" dirty="0">
                <a:solidFill>
                  <a:srgbClr val="000000"/>
                </a:solidFill>
              </a:rPr>
              <a:t> on </a:t>
            </a:r>
            <a:r>
              <a:rPr lang="de-DE" sz="2000" dirty="0" err="1">
                <a:solidFill>
                  <a:srgbClr val="000000"/>
                </a:solidFill>
              </a:rPr>
              <a:t>the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treated</a:t>
            </a:r>
            <a:r>
              <a:rPr lang="de-DE" sz="2000" dirty="0">
                <a:solidFill>
                  <a:srgbClr val="000000"/>
                </a:solidFill>
              </a:rPr>
              <a:t> (individual)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is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the</a:t>
            </a:r>
            <a:r>
              <a:rPr lang="de-DE" sz="2000" dirty="0">
                <a:solidFill>
                  <a:srgbClr val="000000"/>
                </a:solidFill>
              </a:rPr>
              <a:t> same </a:t>
            </a:r>
            <a:r>
              <a:rPr lang="de-DE" sz="2000" dirty="0" err="1">
                <a:solidFill>
                  <a:srgbClr val="000000"/>
                </a:solidFill>
              </a:rPr>
              <a:t>as</a:t>
            </a:r>
            <a:r>
              <a:rPr lang="de-DE" sz="2000" dirty="0">
                <a:solidFill>
                  <a:srgbClr val="000000"/>
                </a:solidFill>
              </a:rPr>
              <a:t> total </a:t>
            </a:r>
            <a:r>
              <a:rPr lang="de-DE" sz="2000" dirty="0" err="1">
                <a:solidFill>
                  <a:srgbClr val="000000"/>
                </a:solidFill>
              </a:rPr>
              <a:t>treatment</a:t>
            </a: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err="1">
                <a:solidFill>
                  <a:srgbClr val="000000"/>
                </a:solidFill>
              </a:rPr>
              <a:t>effect</a:t>
            </a:r>
            <a:r>
              <a:rPr lang="de-DE" sz="2000" dirty="0">
                <a:solidFill>
                  <a:srgbClr val="000000"/>
                </a:solidFill>
              </a:rPr>
              <a:t> on </a:t>
            </a:r>
            <a:r>
              <a:rPr lang="de-DE" sz="2000" dirty="0" err="1">
                <a:solidFill>
                  <a:srgbClr val="000000"/>
                </a:solidFill>
              </a:rPr>
              <a:t>population</a:t>
            </a:r>
            <a:endParaRPr lang="de-DE" sz="2000" dirty="0">
              <a:solidFill>
                <a:srgbClr val="000000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23528" y="1264111"/>
            <a:ext cx="8424936" cy="209288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600" b="1" dirty="0">
                <a:solidFill>
                  <a:srgbClr val="FF0000"/>
                </a:solidFill>
              </a:rPr>
              <a:t>Theorem</a:t>
            </a:r>
            <a:r>
              <a:rPr lang="de-DE" sz="2600" b="1" dirty="0"/>
              <a:t> </a:t>
            </a:r>
            <a:r>
              <a:rPr lang="de-DE" sz="2600" dirty="0"/>
              <a:t>(</a:t>
            </a:r>
            <a:r>
              <a:rPr lang="de-DE" sz="2600" dirty="0" err="1"/>
              <a:t>Counterfactual</a:t>
            </a:r>
            <a:r>
              <a:rPr lang="de-DE" sz="2600" dirty="0"/>
              <a:t> </a:t>
            </a:r>
            <a:r>
              <a:rPr lang="de-DE" sz="2600" dirty="0" err="1"/>
              <a:t>expectation</a:t>
            </a:r>
            <a:r>
              <a:rPr lang="de-DE" sz="2600" dirty="0"/>
              <a:t>) </a:t>
            </a:r>
          </a:p>
          <a:p>
            <a:r>
              <a:rPr lang="de-DE" sz="2600" dirty="0" err="1"/>
              <a:t>Let</a:t>
            </a:r>
            <a:r>
              <a:rPr lang="de-DE" sz="2600" dirty="0"/>
              <a:t>  </a:t>
            </a:r>
            <a:r>
              <a:rPr lang="de-DE" sz="2600" dirty="0" err="1">
                <a:solidFill>
                  <a:srgbClr val="008380"/>
                </a:solidFill>
              </a:rPr>
              <a:t>τ</a:t>
            </a:r>
            <a:r>
              <a:rPr lang="de-DE" sz="2600" dirty="0"/>
              <a:t> </a:t>
            </a:r>
            <a:r>
              <a:rPr lang="de-DE" sz="2600" dirty="0" err="1"/>
              <a:t>denote</a:t>
            </a:r>
            <a:r>
              <a:rPr lang="de-DE" sz="2600" dirty="0"/>
              <a:t> </a:t>
            </a:r>
            <a:r>
              <a:rPr lang="de-DE" sz="2600" dirty="0" err="1"/>
              <a:t>slope</a:t>
            </a:r>
            <a:r>
              <a:rPr lang="de-DE" sz="2600" dirty="0"/>
              <a:t> </a:t>
            </a:r>
            <a:r>
              <a:rPr lang="de-DE" sz="2600" dirty="0" err="1"/>
              <a:t>of</a:t>
            </a:r>
            <a:r>
              <a:rPr lang="de-DE" sz="2600" dirty="0"/>
              <a:t> total </a:t>
            </a:r>
            <a:r>
              <a:rPr lang="de-DE" sz="2600" dirty="0" err="1"/>
              <a:t>effect</a:t>
            </a:r>
            <a:r>
              <a:rPr lang="de-DE" sz="2600" dirty="0"/>
              <a:t> </a:t>
            </a:r>
            <a:r>
              <a:rPr lang="de-DE" sz="2600" dirty="0" err="1"/>
              <a:t>of</a:t>
            </a:r>
            <a:r>
              <a:rPr lang="de-DE" sz="2600" dirty="0"/>
              <a:t> </a:t>
            </a:r>
            <a:r>
              <a:rPr lang="de-DE" sz="2600" dirty="0">
                <a:solidFill>
                  <a:srgbClr val="008380"/>
                </a:solidFill>
              </a:rPr>
              <a:t>X</a:t>
            </a:r>
            <a:r>
              <a:rPr lang="de-DE" sz="2600" dirty="0"/>
              <a:t> on </a:t>
            </a:r>
            <a:r>
              <a:rPr lang="de-DE" sz="2600" dirty="0">
                <a:solidFill>
                  <a:srgbClr val="008380"/>
                </a:solidFill>
              </a:rPr>
              <a:t>Y</a:t>
            </a:r>
            <a:r>
              <a:rPr lang="de-DE" sz="2600" dirty="0"/>
              <a:t> </a:t>
            </a:r>
          </a:p>
          <a:p>
            <a:r>
              <a:rPr lang="de-DE" sz="2600" dirty="0"/>
              <a:t>            </a:t>
            </a:r>
            <a:r>
              <a:rPr lang="de-DE" sz="2600" dirty="0" err="1">
                <a:solidFill>
                  <a:srgbClr val="008380"/>
                </a:solidFill>
              </a:rPr>
              <a:t>τ</a:t>
            </a:r>
            <a:r>
              <a:rPr lang="de-DE" sz="2600" dirty="0">
                <a:solidFill>
                  <a:srgbClr val="008380"/>
                </a:solidFill>
              </a:rPr>
              <a:t> =  E[</a:t>
            </a:r>
            <a:r>
              <a:rPr lang="de-DE" sz="2600" dirty="0" err="1">
                <a:solidFill>
                  <a:srgbClr val="008380"/>
                </a:solidFill>
              </a:rPr>
              <a:t>Y|do</a:t>
            </a:r>
            <a:r>
              <a:rPr lang="de-DE" sz="2600" dirty="0">
                <a:solidFill>
                  <a:srgbClr val="008380"/>
                </a:solidFill>
              </a:rPr>
              <a:t>(x+1)]-E[</a:t>
            </a:r>
            <a:r>
              <a:rPr lang="de-DE" sz="2600" dirty="0" err="1">
                <a:solidFill>
                  <a:srgbClr val="008380"/>
                </a:solidFill>
              </a:rPr>
              <a:t>Y|do</a:t>
            </a:r>
            <a:r>
              <a:rPr lang="de-DE" sz="2600" dirty="0">
                <a:solidFill>
                  <a:srgbClr val="008380"/>
                </a:solidFill>
              </a:rPr>
              <a:t>(x)]          </a:t>
            </a:r>
          </a:p>
          <a:p>
            <a:r>
              <a:rPr lang="de-DE" sz="2600" dirty="0" err="1"/>
              <a:t>Then</a:t>
            </a:r>
            <a:r>
              <a:rPr lang="de-DE" sz="2600" dirty="0"/>
              <a:t>,  </a:t>
            </a:r>
            <a:r>
              <a:rPr lang="de-DE" sz="2600" dirty="0" err="1"/>
              <a:t>for</a:t>
            </a:r>
            <a:r>
              <a:rPr lang="de-DE" sz="2600" dirty="0"/>
              <a:t> </a:t>
            </a:r>
            <a:r>
              <a:rPr lang="de-DE" sz="2600" dirty="0" err="1"/>
              <a:t>any</a:t>
            </a:r>
            <a:r>
              <a:rPr lang="de-DE" sz="2600" dirty="0"/>
              <a:t> </a:t>
            </a:r>
            <a:r>
              <a:rPr lang="de-DE" sz="2600" dirty="0" err="1"/>
              <a:t>evidence</a:t>
            </a:r>
            <a:r>
              <a:rPr lang="de-DE" sz="2600" dirty="0"/>
              <a:t> </a:t>
            </a:r>
            <a:r>
              <a:rPr lang="de-DE" sz="2600" dirty="0">
                <a:solidFill>
                  <a:srgbClr val="008380"/>
                </a:solidFill>
              </a:rPr>
              <a:t>Z = </a:t>
            </a:r>
            <a:r>
              <a:rPr lang="de-DE" sz="2600" dirty="0" err="1">
                <a:solidFill>
                  <a:srgbClr val="008380"/>
                </a:solidFill>
              </a:rPr>
              <a:t>e</a:t>
            </a:r>
            <a:endParaRPr lang="de-DE" sz="2600" dirty="0">
              <a:solidFill>
                <a:srgbClr val="008380"/>
              </a:solidFill>
            </a:endParaRPr>
          </a:p>
          <a:p>
            <a:r>
              <a:rPr lang="de-DE" sz="2600" dirty="0"/>
              <a:t>            </a:t>
            </a:r>
            <a:r>
              <a:rPr lang="de-DE" sz="2600" dirty="0">
                <a:solidFill>
                  <a:srgbClr val="008380"/>
                </a:solidFill>
              </a:rPr>
              <a:t>E[Y</a:t>
            </a:r>
            <a:r>
              <a:rPr lang="de-DE" sz="2600" baseline="-25000" dirty="0">
                <a:solidFill>
                  <a:srgbClr val="008380"/>
                </a:solidFill>
              </a:rPr>
              <a:t>X=</a:t>
            </a:r>
            <a:r>
              <a:rPr lang="de-DE" sz="2600" baseline="-25000" dirty="0" err="1">
                <a:solidFill>
                  <a:srgbClr val="008380"/>
                </a:solidFill>
              </a:rPr>
              <a:t>x</a:t>
            </a:r>
            <a:r>
              <a:rPr lang="de-DE" sz="2600" dirty="0" err="1">
                <a:solidFill>
                  <a:srgbClr val="008380"/>
                </a:solidFill>
              </a:rPr>
              <a:t>|Z</a:t>
            </a:r>
            <a:r>
              <a:rPr lang="de-DE" sz="2600" dirty="0">
                <a:solidFill>
                  <a:srgbClr val="008380"/>
                </a:solidFill>
              </a:rPr>
              <a:t>=</a:t>
            </a:r>
            <a:r>
              <a:rPr lang="de-DE" sz="2600" dirty="0" err="1">
                <a:solidFill>
                  <a:srgbClr val="008380"/>
                </a:solidFill>
              </a:rPr>
              <a:t>e</a:t>
            </a:r>
            <a:r>
              <a:rPr lang="de-DE" sz="2600" dirty="0">
                <a:solidFill>
                  <a:srgbClr val="008380"/>
                </a:solidFill>
              </a:rPr>
              <a:t>] = E[Y|Z=</a:t>
            </a:r>
            <a:r>
              <a:rPr lang="de-DE" sz="2600" dirty="0" err="1">
                <a:solidFill>
                  <a:srgbClr val="008380"/>
                </a:solidFill>
              </a:rPr>
              <a:t>e</a:t>
            </a:r>
            <a:r>
              <a:rPr lang="de-DE" sz="2600" dirty="0">
                <a:solidFill>
                  <a:srgbClr val="008380"/>
                </a:solidFill>
              </a:rPr>
              <a:t>] + </a:t>
            </a:r>
            <a:r>
              <a:rPr lang="de-DE" sz="2600" dirty="0" err="1">
                <a:solidFill>
                  <a:srgbClr val="008380"/>
                </a:solidFill>
              </a:rPr>
              <a:t>τ</a:t>
            </a:r>
            <a:r>
              <a:rPr lang="de-DE" sz="2600" dirty="0">
                <a:solidFill>
                  <a:srgbClr val="008380"/>
                </a:solidFill>
              </a:rPr>
              <a:t> (x-E[X|Z=</a:t>
            </a:r>
            <a:r>
              <a:rPr lang="de-DE" sz="2600" dirty="0" err="1">
                <a:solidFill>
                  <a:srgbClr val="008380"/>
                </a:solidFill>
              </a:rPr>
              <a:t>e</a:t>
            </a:r>
            <a:r>
              <a:rPr lang="de-DE" sz="2600" dirty="0">
                <a:solidFill>
                  <a:srgbClr val="008380"/>
                </a:solidFill>
              </a:rPr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2938950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6600"/>
                </a:solidFill>
              </a:rPr>
              <a:t>Extended Example </a:t>
            </a:r>
            <a:r>
              <a:rPr lang="en-US">
                <a:solidFill>
                  <a:srgbClr val="FF8000"/>
                </a:solidFill>
              </a:rPr>
              <a:t>for ETT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Job training program (</a:t>
            </a:r>
            <a:r>
              <a:rPr lang="en-US" dirty="0">
                <a:solidFill>
                  <a:srgbClr val="008380"/>
                </a:solidFill>
              </a:rPr>
              <a:t>X</a:t>
            </a:r>
            <a:r>
              <a:rPr lang="en-US" dirty="0"/>
              <a:t>) for jobless funded by government to increase hiring </a:t>
            </a:r>
            <a:r>
              <a:rPr lang="en-US" dirty="0">
                <a:solidFill>
                  <a:srgbClr val="008380"/>
                </a:solidFill>
              </a:rPr>
              <a:t>Y</a:t>
            </a:r>
          </a:p>
          <a:p>
            <a:r>
              <a:rPr lang="en-US" dirty="0"/>
              <a:t>Pilot randomized experiment shows: </a:t>
            </a:r>
            <a:br>
              <a:rPr lang="en-US" dirty="0"/>
            </a:br>
            <a:r>
              <a:rPr lang="en-US" dirty="0">
                <a:solidFill>
                  <a:srgbClr val="008380"/>
                </a:solidFill>
              </a:rPr>
              <a:t>Hiring-%(w/ training)</a:t>
            </a:r>
            <a:r>
              <a:rPr lang="en-US" dirty="0"/>
              <a:t> </a:t>
            </a:r>
            <a:r>
              <a:rPr lang="en-US" dirty="0">
                <a:solidFill>
                  <a:srgbClr val="008380"/>
                </a:solidFill>
              </a:rPr>
              <a:t>&gt; Hiring-%(w/o training)</a:t>
            </a:r>
            <a:r>
              <a:rPr lang="en-US" dirty="0"/>
              <a:t>  (*)</a:t>
            </a:r>
          </a:p>
          <a:p>
            <a:r>
              <a:rPr lang="en-US" dirty="0"/>
              <a:t>Critics</a:t>
            </a:r>
          </a:p>
          <a:p>
            <a:pPr lvl="1"/>
            <a:r>
              <a:rPr lang="en-US" dirty="0"/>
              <a:t>(*) not relevant as it might falsely measure effect on those who chose to enroll for program by themselves (these may have gotten job because they are more ambitious)</a:t>
            </a:r>
          </a:p>
          <a:p>
            <a:pPr lvl="1"/>
            <a:r>
              <a:rPr lang="en-US" dirty="0"/>
              <a:t>Instead, need to consider ETT </a:t>
            </a:r>
            <a:br>
              <a:rPr lang="en-US" dirty="0"/>
            </a:br>
            <a:r>
              <a:rPr lang="en-US" dirty="0">
                <a:solidFill>
                  <a:srgbClr val="008380"/>
                </a:solidFill>
              </a:rPr>
              <a:t>E[Y</a:t>
            </a:r>
            <a:r>
              <a:rPr lang="en-US" baseline="-25000" dirty="0">
                <a:solidFill>
                  <a:srgbClr val="008380"/>
                </a:solidFill>
              </a:rPr>
              <a:t>1</a:t>
            </a:r>
            <a:r>
              <a:rPr lang="en-US" dirty="0">
                <a:solidFill>
                  <a:srgbClr val="008380"/>
                </a:solidFill>
              </a:rPr>
              <a:t> –Y</a:t>
            </a:r>
            <a:r>
              <a:rPr lang="en-US" baseline="-25000" dirty="0">
                <a:solidFill>
                  <a:srgbClr val="008380"/>
                </a:solidFill>
              </a:rPr>
              <a:t>0</a:t>
            </a:r>
            <a:r>
              <a:rPr lang="en-US" dirty="0">
                <a:solidFill>
                  <a:srgbClr val="008380"/>
                </a:solidFill>
              </a:rPr>
              <a:t> |X=1] </a:t>
            </a:r>
            <a:r>
              <a:rPr lang="en-US" dirty="0"/>
              <a:t>=   causal effect of training </a:t>
            </a:r>
            <a:r>
              <a:rPr lang="en-US" dirty="0">
                <a:solidFill>
                  <a:srgbClr val="008380"/>
                </a:solidFill>
              </a:rPr>
              <a:t>X</a:t>
            </a:r>
            <a:r>
              <a:rPr lang="en-US" dirty="0"/>
              <a:t> on hiring </a:t>
            </a:r>
            <a:r>
              <a:rPr lang="en-US" dirty="0">
                <a:solidFill>
                  <a:srgbClr val="008380"/>
                </a:solidFill>
              </a:rPr>
              <a:t>Y</a:t>
            </a:r>
            <a:r>
              <a:rPr lang="en-US" dirty="0"/>
              <a:t>  			   for those who took the training	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5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8000"/>
                </a:solidFill>
              </a:rPr>
              <a:t>Extended Example for ETT (cont’d)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75"/>
          </a:xfrm>
        </p:spPr>
        <p:txBody>
          <a:bodyPr/>
          <a:lstStyle/>
          <a:p>
            <a:r>
              <a:rPr lang="en-US" dirty="0"/>
              <a:t> Difficult part: </a:t>
            </a:r>
            <a:r>
              <a:rPr lang="en-US" dirty="0">
                <a:solidFill>
                  <a:srgbClr val="008380"/>
                </a:solidFill>
              </a:rPr>
              <a:t>E[Y</a:t>
            </a:r>
            <a:r>
              <a:rPr lang="en-US" baseline="-25000" dirty="0">
                <a:solidFill>
                  <a:srgbClr val="008380"/>
                </a:solidFill>
              </a:rPr>
              <a:t>X=0</a:t>
            </a:r>
            <a:r>
              <a:rPr lang="en-US" dirty="0">
                <a:solidFill>
                  <a:srgbClr val="008380"/>
                </a:solidFill>
              </a:rPr>
              <a:t> |X=1]</a:t>
            </a:r>
          </a:p>
          <a:p>
            <a:pPr lvl="1"/>
            <a:r>
              <a:rPr lang="en-US" dirty="0"/>
              <a:t>not given by observational or experimental data</a:t>
            </a:r>
          </a:p>
          <a:p>
            <a:pPr lvl="1"/>
            <a:r>
              <a:rPr lang="en-US" dirty="0"/>
              <a:t>but can be reduced to these if appropriate covariates </a:t>
            </a:r>
            <a:r>
              <a:rPr lang="en-US" dirty="0">
                <a:solidFill>
                  <a:srgbClr val="008380"/>
                </a:solidFill>
              </a:rPr>
              <a:t>Z</a:t>
            </a:r>
            <a:r>
              <a:rPr lang="en-US" dirty="0"/>
              <a:t> (fulfilling backdoor criterion) exist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8380"/>
                </a:solidFill>
              </a:rPr>
              <a:t>P(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 = y | X = x‘)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>
                <a:solidFill>
                  <a:srgbClr val="008380"/>
                </a:solidFill>
              </a:rPr>
              <a:t>  = ∑</a:t>
            </a:r>
            <a:r>
              <a:rPr lang="en-US" baseline="-25000" dirty="0">
                <a:solidFill>
                  <a:srgbClr val="008380"/>
                </a:solidFill>
              </a:rPr>
              <a:t>z</a:t>
            </a:r>
            <a:r>
              <a:rPr lang="en-US" dirty="0">
                <a:solidFill>
                  <a:srgbClr val="008380"/>
                </a:solidFill>
              </a:rPr>
              <a:t> P(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 = y | Z = </a:t>
            </a:r>
            <a:r>
              <a:rPr lang="en-US" dirty="0" err="1">
                <a:solidFill>
                  <a:srgbClr val="008380"/>
                </a:solidFill>
              </a:rPr>
              <a:t>z,x</a:t>
            </a:r>
            <a:r>
              <a:rPr lang="en-US" dirty="0">
                <a:solidFill>
                  <a:srgbClr val="008380"/>
                </a:solidFill>
              </a:rPr>
              <a:t>‘)P(</a:t>
            </a:r>
            <a:r>
              <a:rPr lang="en-US" dirty="0" err="1">
                <a:solidFill>
                  <a:srgbClr val="008380"/>
                </a:solidFill>
              </a:rPr>
              <a:t>z|x</a:t>
            </a:r>
            <a:r>
              <a:rPr lang="en-US" dirty="0">
                <a:solidFill>
                  <a:srgbClr val="008380"/>
                </a:solidFill>
              </a:rPr>
              <a:t>‘)	      </a:t>
            </a:r>
            <a:r>
              <a:rPr lang="en-US" dirty="0">
                <a:solidFill>
                  <a:srgbClr val="000000"/>
                </a:solidFill>
              </a:rPr>
              <a:t>(by condition on </a:t>
            </a:r>
            <a:r>
              <a:rPr lang="en-US" dirty="0">
                <a:solidFill>
                  <a:srgbClr val="008380"/>
                </a:solidFill>
              </a:rPr>
              <a:t>z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>
                <a:solidFill>
                  <a:srgbClr val="008380"/>
                </a:solidFill>
              </a:rPr>
              <a:t>  = ∑</a:t>
            </a:r>
            <a:r>
              <a:rPr lang="en-US" baseline="-25000" dirty="0">
                <a:solidFill>
                  <a:srgbClr val="008380"/>
                </a:solidFill>
              </a:rPr>
              <a:t>z</a:t>
            </a:r>
            <a:r>
              <a:rPr lang="en-US" dirty="0">
                <a:solidFill>
                  <a:srgbClr val="008380"/>
                </a:solidFill>
              </a:rPr>
              <a:t> P(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 = y | Z = </a:t>
            </a:r>
            <a:r>
              <a:rPr lang="en-US" dirty="0" err="1">
                <a:solidFill>
                  <a:srgbClr val="008380"/>
                </a:solidFill>
              </a:rPr>
              <a:t>z,</a:t>
            </a:r>
            <a:r>
              <a:rPr lang="en-US" dirty="0" err="1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)P(</a:t>
            </a:r>
            <a:r>
              <a:rPr lang="en-US" dirty="0" err="1">
                <a:solidFill>
                  <a:srgbClr val="008380"/>
                </a:solidFill>
              </a:rPr>
              <a:t>z|x</a:t>
            </a:r>
            <a:r>
              <a:rPr lang="en-US" dirty="0">
                <a:solidFill>
                  <a:srgbClr val="008380"/>
                </a:solidFill>
              </a:rPr>
              <a:t>‘)         </a:t>
            </a:r>
            <a:r>
              <a:rPr lang="en-US" dirty="0"/>
              <a:t>(by </a:t>
            </a:r>
            <a:r>
              <a:rPr lang="en-US" dirty="0" err="1"/>
              <a:t>Thm</a:t>
            </a:r>
            <a:r>
              <a:rPr lang="en-US" dirty="0"/>
              <a:t> on   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/>
              <a:t>             counterfactual backdoor  </a:t>
            </a:r>
            <a:r>
              <a:rPr lang="en-US" dirty="0">
                <a:solidFill>
                  <a:srgbClr val="008380"/>
                </a:solidFill>
              </a:rPr>
              <a:t>P(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 | X,Z) = P(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 |Z)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/>
              <a:t>  </a:t>
            </a:r>
            <a:r>
              <a:rPr lang="en-US" dirty="0">
                <a:solidFill>
                  <a:srgbClr val="008380"/>
                </a:solidFill>
              </a:rPr>
              <a:t>=  ∑</a:t>
            </a:r>
            <a:r>
              <a:rPr lang="en-US" baseline="-25000" dirty="0">
                <a:solidFill>
                  <a:srgbClr val="008380"/>
                </a:solidFill>
              </a:rPr>
              <a:t>z</a:t>
            </a:r>
            <a:r>
              <a:rPr lang="en-US" dirty="0">
                <a:solidFill>
                  <a:srgbClr val="008380"/>
                </a:solidFill>
              </a:rPr>
              <a:t> P(Y = y | Z = z, x)P(</a:t>
            </a:r>
            <a:r>
              <a:rPr lang="en-US" dirty="0" err="1">
                <a:solidFill>
                  <a:srgbClr val="008380"/>
                </a:solidFill>
              </a:rPr>
              <a:t>z|x</a:t>
            </a:r>
            <a:r>
              <a:rPr lang="en-US" dirty="0">
                <a:solidFill>
                  <a:srgbClr val="008380"/>
                </a:solidFill>
              </a:rPr>
              <a:t>‘)            </a:t>
            </a:r>
            <a:r>
              <a:rPr lang="en-US" dirty="0"/>
              <a:t>(consistency rule)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en-US" dirty="0">
              <a:solidFill>
                <a:srgbClr val="008000"/>
              </a:solidFill>
            </a:endParaRPr>
          </a:p>
          <a:p>
            <a:pPr defTabSz="457200">
              <a:spcBef>
                <a:spcPct val="30000"/>
              </a:spcBef>
              <a:defRPr/>
            </a:pPr>
            <a:r>
              <a:rPr lang="en-US" dirty="0">
                <a:solidFill>
                  <a:srgbClr val="008380"/>
                </a:solidFill>
              </a:rPr>
              <a:t>E[Y</a:t>
            </a:r>
            <a:r>
              <a:rPr lang="en-US" baseline="-25000" dirty="0">
                <a:solidFill>
                  <a:srgbClr val="008380"/>
                </a:solidFill>
              </a:rPr>
              <a:t>0</a:t>
            </a:r>
            <a:r>
              <a:rPr lang="en-US" dirty="0">
                <a:solidFill>
                  <a:srgbClr val="008380"/>
                </a:solidFill>
              </a:rPr>
              <a:t>|X=1] =  ∑</a:t>
            </a:r>
            <a:r>
              <a:rPr lang="en-US" baseline="-25000" dirty="0">
                <a:solidFill>
                  <a:srgbClr val="008380"/>
                </a:solidFill>
              </a:rPr>
              <a:t>z</a:t>
            </a:r>
            <a:r>
              <a:rPr lang="en-US" dirty="0">
                <a:solidFill>
                  <a:srgbClr val="008380"/>
                </a:solidFill>
              </a:rPr>
              <a:t> E(Y | Z = z, X=0)P(</a:t>
            </a:r>
            <a:r>
              <a:rPr lang="en-US" dirty="0" err="1">
                <a:solidFill>
                  <a:srgbClr val="008380"/>
                </a:solidFill>
              </a:rPr>
              <a:t>z|X</a:t>
            </a:r>
            <a:r>
              <a:rPr lang="en-US" dirty="0">
                <a:solidFill>
                  <a:srgbClr val="008380"/>
                </a:solidFill>
              </a:rPr>
              <a:t>=1) 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dirty="0">
                <a:solidFill>
                  <a:srgbClr val="008380"/>
                </a:solidFill>
              </a:rPr>
              <a:t>                      </a:t>
            </a:r>
            <a:r>
              <a:rPr lang="en-US" dirty="0"/>
              <a:t> (after substitution and commuting sums)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5" name="Textfeld 4"/>
          <p:cNvSpPr txBox="1"/>
          <p:nvPr/>
        </p:nvSpPr>
        <p:spPr>
          <a:xfrm>
            <a:off x="2843808" y="5157192"/>
            <a:ext cx="5844870" cy="492443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Contains only observational/testable RVs</a:t>
            </a:r>
          </a:p>
        </p:txBody>
      </p:sp>
    </p:spTree>
    <p:extLst>
      <p:ext uri="{BB962C8B-B14F-4D97-AF65-F5344CB8AC3E}">
        <p14:creationId xmlns:p14="http://schemas.microsoft.com/office/powerpoint/2010/main" val="331198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260349"/>
            <a:ext cx="8229600" cy="770935"/>
          </a:xfrm>
        </p:spPr>
        <p:txBody>
          <a:bodyPr/>
          <a:lstStyle/>
          <a:p>
            <a:r>
              <a:rPr lang="en-US">
                <a:solidFill>
                  <a:srgbClr val="FF8000"/>
                </a:solidFill>
              </a:rPr>
              <a:t>Extended Example Additive Intervention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184353"/>
          </a:xfrm>
        </p:spPr>
        <p:txBody>
          <a:bodyPr/>
          <a:lstStyle/>
          <a:p>
            <a:r>
              <a:rPr lang="en-US" dirty="0"/>
              <a:t> Scenario</a:t>
            </a:r>
          </a:p>
          <a:p>
            <a:pPr lvl="1"/>
            <a:r>
              <a:rPr lang="en-US" dirty="0"/>
              <a:t>Add amount </a:t>
            </a:r>
            <a:r>
              <a:rPr lang="en-US" dirty="0">
                <a:solidFill>
                  <a:srgbClr val="008380"/>
                </a:solidFill>
              </a:rPr>
              <a:t>q</a:t>
            </a:r>
            <a:r>
              <a:rPr lang="en-US" dirty="0"/>
              <a:t> of insulin to group of patients </a:t>
            </a:r>
            <a:br>
              <a:rPr lang="en-US" dirty="0"/>
            </a:br>
            <a:r>
              <a:rPr lang="en-US" dirty="0"/>
              <a:t>(with </a:t>
            </a:r>
            <a:r>
              <a:rPr lang="en-US" dirty="0">
                <a:solidFill>
                  <a:srgbClr val="FF0000"/>
                </a:solidFill>
              </a:rPr>
              <a:t>different</a:t>
            </a:r>
            <a:r>
              <a:rPr lang="en-US" dirty="0"/>
              <a:t> insulin levels)</a:t>
            </a:r>
          </a:p>
          <a:p>
            <a:pPr lvl="2"/>
            <a:r>
              <a:rPr lang="en-US" dirty="0">
                <a:solidFill>
                  <a:srgbClr val="008380"/>
                </a:solidFill>
              </a:rPr>
              <a:t>do(X = </a:t>
            </a:r>
            <a:r>
              <a:rPr lang="en-US" dirty="0" err="1">
                <a:solidFill>
                  <a:srgbClr val="008380"/>
                </a:solidFill>
              </a:rPr>
              <a:t>X+q</a:t>
            </a:r>
            <a:r>
              <a:rPr lang="en-US" dirty="0">
                <a:solidFill>
                  <a:srgbClr val="008380"/>
                </a:solidFill>
              </a:rPr>
              <a:t>) = </a:t>
            </a:r>
            <a:r>
              <a:rPr lang="en-US" dirty="0" err="1">
                <a:solidFill>
                  <a:srgbClr val="008380"/>
                </a:solidFill>
              </a:rPr>
              <a:t>add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(q)  </a:t>
            </a:r>
          </a:p>
          <a:p>
            <a:pPr lvl="2"/>
            <a:r>
              <a:rPr lang="en-US" dirty="0"/>
              <a:t>Different from simple intervention</a:t>
            </a:r>
          </a:p>
          <a:p>
            <a:pPr lvl="1"/>
            <a:r>
              <a:rPr lang="en-US" dirty="0"/>
              <a:t>Calculate effect of additive intervention from data where such additions have not been observed</a:t>
            </a:r>
          </a:p>
          <a:p>
            <a:r>
              <a:rPr lang="en-US" dirty="0"/>
              <a:t>Formalization with counterfactual</a:t>
            </a:r>
          </a:p>
          <a:p>
            <a:pPr lvl="1"/>
            <a:r>
              <a:rPr lang="en-US" dirty="0">
                <a:solidFill>
                  <a:srgbClr val="008380"/>
                </a:solidFill>
              </a:rPr>
              <a:t>Y</a:t>
            </a:r>
            <a:r>
              <a:rPr lang="en-US" dirty="0"/>
              <a:t> = outcome RV = a RV relevant for measuring effect </a:t>
            </a:r>
          </a:p>
          <a:p>
            <a:pPr lvl="1"/>
            <a:r>
              <a:rPr lang="en-US" dirty="0">
                <a:solidFill>
                  <a:srgbClr val="008380"/>
                </a:solidFill>
              </a:rPr>
              <a:t>X = x’ </a:t>
            </a:r>
            <a:r>
              <a:rPr lang="en-US" dirty="0"/>
              <a:t>(previous level of insulin)</a:t>
            </a:r>
          </a:p>
          <a:p>
            <a:pPr lvl="1"/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baseline="-25000" dirty="0">
                <a:solidFill>
                  <a:srgbClr val="008380"/>
                </a:solidFill>
              </a:rPr>
              <a:t>‘+q</a:t>
            </a:r>
            <a:r>
              <a:rPr lang="en-US" dirty="0"/>
              <a:t> = outcome after additive intervention with </a:t>
            </a:r>
            <a:r>
              <a:rPr lang="en-US" dirty="0">
                <a:solidFill>
                  <a:srgbClr val="008380"/>
                </a:solidFill>
              </a:rPr>
              <a:t>q </a:t>
            </a:r>
            <a:r>
              <a:rPr lang="en-US" dirty="0"/>
              <a:t>insulin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7956550" y="6400800"/>
            <a:ext cx="1008063" cy="301564"/>
          </a:xfrm>
        </p:spPr>
        <p:txBody>
          <a:bodyPr/>
          <a:lstStyle/>
          <a:p>
            <a:pPr>
              <a:defRPr/>
            </a:pPr>
            <a:fld id="{A4C577E2-95DD-1F4B-A688-E8FB02007787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705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8000"/>
                </a:solidFill>
              </a:rPr>
              <a:t>Extended Example Additive Intervention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400377"/>
          </a:xfrm>
        </p:spPr>
        <p:txBody>
          <a:bodyPr/>
          <a:lstStyle/>
          <a:p>
            <a:r>
              <a:rPr lang="en-US" dirty="0">
                <a:solidFill>
                  <a:srgbClr val="008380"/>
                </a:solidFill>
              </a:rPr>
              <a:t>E(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baseline="-25000" dirty="0">
                <a:solidFill>
                  <a:srgbClr val="008380"/>
                </a:solidFill>
              </a:rPr>
              <a:t>‘ +</a:t>
            </a:r>
            <a:r>
              <a:rPr lang="en-US" baseline="-25000" dirty="0" err="1">
                <a:solidFill>
                  <a:srgbClr val="008380"/>
                </a:solidFill>
              </a:rPr>
              <a:t>q</a:t>
            </a:r>
            <a:r>
              <a:rPr lang="en-US" dirty="0" err="1">
                <a:solidFill>
                  <a:srgbClr val="008380"/>
                </a:solidFill>
              </a:rPr>
              <a:t>|x</a:t>
            </a:r>
            <a:r>
              <a:rPr lang="en-US" dirty="0">
                <a:solidFill>
                  <a:srgbClr val="008380"/>
                </a:solidFill>
              </a:rPr>
              <a:t>‘) </a:t>
            </a:r>
            <a:r>
              <a:rPr lang="en-US" dirty="0"/>
              <a:t>= expected output of additive intervention</a:t>
            </a:r>
          </a:p>
          <a:p>
            <a:pPr lvl="1"/>
            <a:r>
              <a:rPr lang="en-US" dirty="0"/>
              <a:t>Part of ETT expression</a:t>
            </a:r>
          </a:p>
          <a:p>
            <a:pPr lvl="1"/>
            <a:r>
              <a:rPr lang="en-US" dirty="0"/>
              <a:t>Can be identified with adjustment formula </a:t>
            </a:r>
          </a:p>
          <a:p>
            <a:pPr marL="457200" lvl="1" indent="0">
              <a:buNone/>
            </a:pPr>
            <a:r>
              <a:rPr lang="en-US" dirty="0"/>
              <a:t>   (for backdoor </a:t>
            </a:r>
            <a:r>
              <a:rPr lang="en-US" dirty="0">
                <a:solidFill>
                  <a:srgbClr val="008380"/>
                </a:solidFill>
              </a:rPr>
              <a:t>Z</a:t>
            </a:r>
            <a:r>
              <a:rPr lang="en-US" dirty="0"/>
              <a:t> such as weight, age, etc.)</a:t>
            </a:r>
          </a:p>
          <a:p>
            <a:pPr lvl="1"/>
            <a:endParaRPr lang="en-US" dirty="0"/>
          </a:p>
          <a:p>
            <a:r>
              <a:rPr lang="en-US" dirty="0">
                <a:solidFill>
                  <a:srgbClr val="008380"/>
                </a:solidFill>
              </a:rPr>
              <a:t>E[</a:t>
            </a:r>
            <a:r>
              <a:rPr lang="en-US" dirty="0" err="1">
                <a:solidFill>
                  <a:srgbClr val="008380"/>
                </a:solidFill>
              </a:rPr>
              <a:t>Y|add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(q)] –E[Y]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8380"/>
                </a:solidFill>
              </a:rPr>
              <a:t>        = ∑</a:t>
            </a:r>
            <a:r>
              <a:rPr lang="en-US" baseline="-25000" dirty="0" err="1">
                <a:solidFill>
                  <a:srgbClr val="008380"/>
                </a:solidFill>
              </a:rPr>
              <a:t>x‘</a:t>
            </a:r>
            <a:r>
              <a:rPr lang="en-US" dirty="0" err="1">
                <a:solidFill>
                  <a:srgbClr val="008380"/>
                </a:solidFill>
              </a:rPr>
              <a:t>E</a:t>
            </a:r>
            <a:r>
              <a:rPr lang="en-US" dirty="0">
                <a:solidFill>
                  <a:srgbClr val="008380"/>
                </a:solidFill>
              </a:rPr>
              <a:t>[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baseline="-25000" dirty="0">
                <a:solidFill>
                  <a:srgbClr val="008380"/>
                </a:solidFill>
              </a:rPr>
              <a:t>‘+</a:t>
            </a:r>
            <a:r>
              <a:rPr lang="en-US" baseline="-25000" dirty="0" err="1">
                <a:solidFill>
                  <a:srgbClr val="008380"/>
                </a:solidFill>
              </a:rPr>
              <a:t>q</a:t>
            </a:r>
            <a:r>
              <a:rPr lang="en-US" dirty="0" err="1">
                <a:solidFill>
                  <a:srgbClr val="008380"/>
                </a:solidFill>
              </a:rPr>
              <a:t>|X</a:t>
            </a:r>
            <a:r>
              <a:rPr lang="en-US" dirty="0">
                <a:solidFill>
                  <a:srgbClr val="008380"/>
                </a:solidFill>
              </a:rPr>
              <a:t>=x‘]P(X=x‘) – E[Y]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8380"/>
                </a:solidFill>
              </a:rPr>
              <a:t>        = ∑</a:t>
            </a:r>
            <a:r>
              <a:rPr lang="en-US" baseline="-25000" dirty="0" err="1">
                <a:solidFill>
                  <a:srgbClr val="008380"/>
                </a:solidFill>
              </a:rPr>
              <a:t>x‘</a:t>
            </a:r>
            <a:r>
              <a:rPr lang="en-US" dirty="0" err="1">
                <a:solidFill>
                  <a:srgbClr val="008380"/>
                </a:solidFill>
              </a:rPr>
              <a:t>∑</a:t>
            </a:r>
            <a:r>
              <a:rPr lang="en-US" baseline="-25000" dirty="0" err="1">
                <a:solidFill>
                  <a:srgbClr val="008380"/>
                </a:solidFill>
              </a:rPr>
              <a:t>z</a:t>
            </a:r>
            <a:r>
              <a:rPr lang="en-US" dirty="0">
                <a:solidFill>
                  <a:srgbClr val="008380"/>
                </a:solidFill>
              </a:rPr>
              <a:t> E[Y|X=x‘+</a:t>
            </a:r>
            <a:r>
              <a:rPr lang="en-US" dirty="0" err="1">
                <a:solidFill>
                  <a:srgbClr val="008380"/>
                </a:solidFill>
              </a:rPr>
              <a:t>q,Z</a:t>
            </a:r>
            <a:r>
              <a:rPr lang="en-US" dirty="0">
                <a:solidFill>
                  <a:srgbClr val="008380"/>
                </a:solidFill>
              </a:rPr>
              <a:t>=z]P(Z=</a:t>
            </a:r>
            <a:r>
              <a:rPr lang="en-US" dirty="0" err="1">
                <a:solidFill>
                  <a:srgbClr val="008380"/>
                </a:solidFill>
              </a:rPr>
              <a:t>z|X</a:t>
            </a:r>
            <a:r>
              <a:rPr lang="en-US" dirty="0">
                <a:solidFill>
                  <a:srgbClr val="008380"/>
                </a:solidFill>
              </a:rPr>
              <a:t>=x‘)P(X=x‘)-E[Y]</a:t>
            </a:r>
          </a:p>
          <a:p>
            <a:pPr marL="457200" lvl="1" indent="0">
              <a:buNone/>
            </a:pPr>
            <a:r>
              <a:rPr lang="en-US" dirty="0"/>
              <a:t>               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dirty="0">
                <a:solidFill>
                  <a:srgbClr val="000000"/>
                </a:solidFill>
              </a:rPr>
              <a:t>using already derived formula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8000"/>
                </a:solidFill>
              </a:rPr>
              <a:t>                  </a:t>
            </a:r>
            <a:r>
              <a:rPr lang="en-US" dirty="0">
                <a:solidFill>
                  <a:srgbClr val="008380"/>
                </a:solidFill>
              </a:rPr>
              <a:t>E(</a:t>
            </a:r>
            <a:r>
              <a:rPr lang="en-US" dirty="0" err="1">
                <a:solidFill>
                  <a:srgbClr val="008380"/>
                </a:solidFill>
              </a:rPr>
              <a:t>Y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 | X = x‘) =∑</a:t>
            </a:r>
            <a:r>
              <a:rPr lang="en-US" baseline="-25000" dirty="0">
                <a:solidFill>
                  <a:srgbClr val="008380"/>
                </a:solidFill>
              </a:rPr>
              <a:t>z</a:t>
            </a:r>
            <a:r>
              <a:rPr lang="en-US" dirty="0">
                <a:solidFill>
                  <a:srgbClr val="008380"/>
                </a:solidFill>
              </a:rPr>
              <a:t> E(Y = y | Z = z, x)P(</a:t>
            </a:r>
            <a:r>
              <a:rPr lang="en-US" dirty="0" err="1">
                <a:solidFill>
                  <a:srgbClr val="008380"/>
                </a:solidFill>
              </a:rPr>
              <a:t>z|x</a:t>
            </a:r>
            <a:r>
              <a:rPr lang="en-US" dirty="0">
                <a:solidFill>
                  <a:srgbClr val="008380"/>
                </a:solidFill>
              </a:rPr>
              <a:t>‘) 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8000"/>
                </a:solidFill>
              </a:rPr>
              <a:t>		  </a:t>
            </a:r>
            <a:r>
              <a:rPr lang="en-US" dirty="0"/>
              <a:t>and substituting </a:t>
            </a:r>
            <a:r>
              <a:rPr lang="en-US" dirty="0">
                <a:solidFill>
                  <a:srgbClr val="008380"/>
                </a:solidFill>
              </a:rPr>
              <a:t>x = x‘ +q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36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8000"/>
                </a:solidFill>
              </a:rPr>
              <a:t>Extended Ex. Additive Intervention (cont’d)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400377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8380"/>
                </a:solidFill>
              </a:rPr>
              <a:t>A: =  E[</a:t>
            </a:r>
            <a:r>
              <a:rPr lang="en-US" dirty="0" err="1">
                <a:solidFill>
                  <a:srgbClr val="008380"/>
                </a:solidFill>
              </a:rPr>
              <a:t>Y|add</a:t>
            </a:r>
            <a:r>
              <a:rPr lang="en-US" baseline="-25000" dirty="0" err="1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(q)] –E[Y]  </a:t>
            </a:r>
            <a:r>
              <a:rPr lang="en-US" dirty="0">
                <a:solidFill>
                  <a:srgbClr val="FF0000"/>
                </a:solidFill>
              </a:rPr>
              <a:t>=?=</a:t>
            </a:r>
            <a:r>
              <a:rPr lang="en-US" dirty="0">
                <a:solidFill>
                  <a:srgbClr val="008380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008380"/>
                </a:solidFill>
              </a:rPr>
              <a:t>B: =   ∑</a:t>
            </a:r>
            <a:r>
              <a:rPr lang="en-US" baseline="-25000" dirty="0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( E[</a:t>
            </a:r>
            <a:r>
              <a:rPr lang="en-US" dirty="0" err="1">
                <a:solidFill>
                  <a:srgbClr val="008380"/>
                </a:solidFill>
              </a:rPr>
              <a:t>Y|do</a:t>
            </a:r>
            <a:r>
              <a:rPr lang="en-US" dirty="0">
                <a:solidFill>
                  <a:srgbClr val="008380"/>
                </a:solidFill>
              </a:rPr>
              <a:t>(X = </a:t>
            </a:r>
            <a:r>
              <a:rPr lang="en-US" dirty="0" err="1">
                <a:solidFill>
                  <a:srgbClr val="008380"/>
                </a:solidFill>
              </a:rPr>
              <a:t>x+q</a:t>
            </a:r>
            <a:r>
              <a:rPr lang="en-US" dirty="0">
                <a:solidFill>
                  <a:srgbClr val="008380"/>
                </a:solidFill>
              </a:rPr>
              <a:t>)] - E[</a:t>
            </a:r>
            <a:r>
              <a:rPr lang="en-US" dirty="0" err="1">
                <a:solidFill>
                  <a:srgbClr val="008380"/>
                </a:solidFill>
              </a:rPr>
              <a:t>Y|do</a:t>
            </a:r>
            <a:r>
              <a:rPr lang="en-US" dirty="0">
                <a:solidFill>
                  <a:srgbClr val="008380"/>
                </a:solidFill>
              </a:rPr>
              <a:t>(X = x)])P(X=x)</a:t>
            </a:r>
          </a:p>
          <a:p>
            <a:pPr marL="0" indent="0">
              <a:buNone/>
            </a:pPr>
            <a:r>
              <a:rPr lang="en-US" dirty="0">
                <a:solidFill>
                  <a:srgbClr val="008380"/>
                </a:solidFill>
              </a:rPr>
              <a:t>     =   ∑</a:t>
            </a:r>
            <a:r>
              <a:rPr lang="en-US" baseline="-25000" dirty="0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8380"/>
                </a:solidFill>
              </a:rPr>
              <a:t>( E[Y</a:t>
            </a:r>
            <a:r>
              <a:rPr lang="en-US" baseline="-25000" dirty="0">
                <a:solidFill>
                  <a:srgbClr val="008380"/>
                </a:solidFill>
              </a:rPr>
              <a:t>X = </a:t>
            </a:r>
            <a:r>
              <a:rPr lang="en-US" baseline="-25000" dirty="0" err="1">
                <a:solidFill>
                  <a:srgbClr val="008380"/>
                </a:solidFill>
              </a:rPr>
              <a:t>x+q</a:t>
            </a:r>
            <a:r>
              <a:rPr lang="en-US" dirty="0">
                <a:solidFill>
                  <a:srgbClr val="008380"/>
                </a:solidFill>
              </a:rPr>
              <a:t>] - E[Y</a:t>
            </a:r>
            <a:r>
              <a:rPr lang="en-US" baseline="-25000" dirty="0">
                <a:solidFill>
                  <a:srgbClr val="008380"/>
                </a:solidFill>
              </a:rPr>
              <a:t>X = x</a:t>
            </a:r>
            <a:r>
              <a:rPr lang="en-US" dirty="0">
                <a:solidFill>
                  <a:srgbClr val="008380"/>
                </a:solidFill>
              </a:rPr>
              <a:t>] )P(X=x)</a:t>
            </a:r>
          </a:p>
          <a:p>
            <a:pPr marL="0" indent="0">
              <a:buNone/>
            </a:pPr>
            <a:r>
              <a:rPr lang="en-US" dirty="0">
                <a:solidFill>
                  <a:srgbClr val="008380"/>
                </a:solidFill>
              </a:rPr>
              <a:t>     =    </a:t>
            </a:r>
            <a:r>
              <a:rPr lang="en-US" dirty="0"/>
              <a:t>Average total effect of adding </a:t>
            </a:r>
            <a:r>
              <a:rPr lang="en-US" dirty="0">
                <a:solidFill>
                  <a:srgbClr val="008380"/>
                </a:solidFill>
              </a:rPr>
              <a:t>q </a:t>
            </a:r>
            <a:r>
              <a:rPr lang="en-US" dirty="0"/>
              <a:t>for each level </a:t>
            </a:r>
            <a:r>
              <a:rPr lang="en-US" dirty="0">
                <a:solidFill>
                  <a:srgbClr val="008380"/>
                </a:solidFill>
              </a:rPr>
              <a:t>x</a:t>
            </a:r>
          </a:p>
          <a:p>
            <a:r>
              <a:rPr lang="en-US" dirty="0">
                <a:solidFill>
                  <a:srgbClr val="FF0000"/>
                </a:solidFill>
              </a:rPr>
              <a:t>NO!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In </a:t>
            </a:r>
            <a:r>
              <a:rPr lang="en-US" dirty="0">
                <a:solidFill>
                  <a:srgbClr val="00838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“nature” chooses individual’s level of </a:t>
            </a:r>
            <a:r>
              <a:rPr lang="en-US" dirty="0">
                <a:solidFill>
                  <a:srgbClr val="008380"/>
                </a:solidFill>
              </a:rPr>
              <a:t>X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In A, </a:t>
            </a:r>
            <a:r>
              <a:rPr lang="en-US" dirty="0">
                <a:solidFill>
                  <a:srgbClr val="008380"/>
                </a:solidFill>
              </a:rPr>
              <a:t>P(X=x)</a:t>
            </a:r>
            <a:r>
              <a:rPr lang="en-US" dirty="0">
                <a:solidFill>
                  <a:srgbClr val="000000"/>
                </a:solidFill>
              </a:rPr>
              <a:t> represents those individuals </a:t>
            </a:r>
            <a:r>
              <a:rPr lang="en-US" dirty="0" err="1">
                <a:solidFill>
                  <a:srgbClr val="000000"/>
                </a:solidFill>
              </a:rPr>
              <a:t>chosing</a:t>
            </a:r>
            <a:r>
              <a:rPr lang="en-US" dirty="0">
                <a:solidFill>
                  <a:srgbClr val="000000"/>
                </a:solidFill>
              </a:rPr>
              <a:t> level </a:t>
            </a:r>
            <a:r>
              <a:rPr lang="en-US" dirty="0">
                <a:solidFill>
                  <a:srgbClr val="008380"/>
                </a:solidFill>
              </a:rPr>
              <a:t>X=x</a:t>
            </a:r>
            <a:r>
              <a:rPr lang="en-US" dirty="0">
                <a:solidFill>
                  <a:srgbClr val="000000"/>
                </a:solidFill>
              </a:rPr>
              <a:t> by free choice of it 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It could be the case that those highly sensitive to getting dose</a:t>
            </a:r>
            <a:r>
              <a:rPr lang="en-US" dirty="0">
                <a:solidFill>
                  <a:srgbClr val="008380"/>
                </a:solidFill>
              </a:rPr>
              <a:t> q </a:t>
            </a:r>
            <a:r>
              <a:rPr lang="en-US" dirty="0">
                <a:solidFill>
                  <a:srgbClr val="000000"/>
                </a:solidFill>
              </a:rPr>
              <a:t>addition try to lower </a:t>
            </a:r>
            <a:r>
              <a:rPr lang="en-US" dirty="0">
                <a:solidFill>
                  <a:srgbClr val="00838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value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In </a:t>
            </a:r>
            <a:r>
              <a:rPr lang="en-US" dirty="0">
                <a:solidFill>
                  <a:srgbClr val="00838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one cuts this natural influence</a:t>
            </a:r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122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ECFB4-57F8-104A-99BA-822C3138D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Models with Path Coefficients: SEMs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58122-5CE0-D440-8ED4-93FF75CF2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4940898" cy="4968875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Linear SCM</a:t>
            </a:r>
          </a:p>
          <a:p>
            <a:pPr lvl="1">
              <a:defRPr/>
            </a:pPr>
            <a:r>
              <a:rPr lang="en-US" sz="2000" dirty="0">
                <a:solidFill>
                  <a:srgbClr val="008380"/>
                </a:solidFill>
              </a:rPr>
              <a:t>X = U</a:t>
            </a:r>
            <a:r>
              <a:rPr lang="en-US" sz="2000" baseline="-25000" dirty="0">
                <a:solidFill>
                  <a:srgbClr val="008380"/>
                </a:solidFill>
              </a:rPr>
              <a:t>X</a:t>
            </a:r>
          </a:p>
          <a:p>
            <a:pPr lvl="1">
              <a:defRPr/>
            </a:pPr>
            <a:r>
              <a:rPr lang="en-US" sz="2000" dirty="0">
                <a:solidFill>
                  <a:srgbClr val="008380"/>
                </a:solidFill>
              </a:rPr>
              <a:t>Z = </a:t>
            </a:r>
            <a:r>
              <a:rPr lang="en-US" sz="2000" dirty="0" err="1">
                <a:solidFill>
                  <a:srgbClr val="008380"/>
                </a:solidFill>
              </a:rPr>
              <a:t>aX</a:t>
            </a:r>
            <a:r>
              <a:rPr lang="en-US" sz="2000" dirty="0">
                <a:solidFill>
                  <a:srgbClr val="008380"/>
                </a:solidFill>
              </a:rPr>
              <a:t> + U</a:t>
            </a:r>
            <a:r>
              <a:rPr lang="en-US" sz="2000" baseline="-25000" dirty="0">
                <a:solidFill>
                  <a:srgbClr val="008380"/>
                </a:solidFill>
              </a:rPr>
              <a:t>Z</a:t>
            </a:r>
          </a:p>
          <a:p>
            <a:pPr lvl="1">
              <a:defRPr/>
            </a:pPr>
            <a:r>
              <a:rPr lang="en-US" sz="2000" dirty="0">
                <a:solidFill>
                  <a:srgbClr val="008380"/>
                </a:solidFill>
              </a:rPr>
              <a:t>W = </a:t>
            </a:r>
            <a:r>
              <a:rPr lang="en-US" sz="2000" dirty="0" err="1">
                <a:solidFill>
                  <a:srgbClr val="008380"/>
                </a:solidFill>
              </a:rPr>
              <a:t>bX</a:t>
            </a:r>
            <a:r>
              <a:rPr lang="en-US" sz="2000" dirty="0">
                <a:solidFill>
                  <a:srgbClr val="008380"/>
                </a:solidFill>
              </a:rPr>
              <a:t> +</a:t>
            </a:r>
            <a:r>
              <a:rPr lang="en-US" sz="2000" dirty="0" err="1">
                <a:solidFill>
                  <a:srgbClr val="008380"/>
                </a:solidFill>
              </a:rPr>
              <a:t>cZ</a:t>
            </a:r>
            <a:r>
              <a:rPr lang="en-US" sz="2000" dirty="0">
                <a:solidFill>
                  <a:srgbClr val="008380"/>
                </a:solidFill>
              </a:rPr>
              <a:t> + U</a:t>
            </a:r>
            <a:r>
              <a:rPr lang="en-US" sz="2000" baseline="-25000" dirty="0">
                <a:solidFill>
                  <a:srgbClr val="008380"/>
                </a:solidFill>
              </a:rPr>
              <a:t>W</a:t>
            </a:r>
          </a:p>
          <a:p>
            <a:pPr lvl="1">
              <a:defRPr/>
            </a:pPr>
            <a:r>
              <a:rPr lang="en-US" sz="2000" dirty="0">
                <a:solidFill>
                  <a:srgbClr val="008380"/>
                </a:solidFill>
              </a:rPr>
              <a:t>Y = </a:t>
            </a:r>
            <a:r>
              <a:rPr lang="en-US" sz="2000" dirty="0" err="1">
                <a:solidFill>
                  <a:srgbClr val="008380"/>
                </a:solidFill>
              </a:rPr>
              <a:t>dZ</a:t>
            </a:r>
            <a:r>
              <a:rPr lang="en-US" sz="2000" dirty="0">
                <a:solidFill>
                  <a:srgbClr val="008380"/>
                </a:solidFill>
              </a:rPr>
              <a:t> +</a:t>
            </a:r>
            <a:r>
              <a:rPr lang="en-US" sz="2000" dirty="0" err="1">
                <a:solidFill>
                  <a:srgbClr val="008380"/>
                </a:solidFill>
              </a:rPr>
              <a:t>eW</a:t>
            </a:r>
            <a:r>
              <a:rPr lang="en-US" sz="2000" dirty="0">
                <a:solidFill>
                  <a:srgbClr val="008380"/>
                </a:solidFill>
              </a:rPr>
              <a:t> + U</a:t>
            </a:r>
            <a:r>
              <a:rPr lang="en-US" sz="2000" baseline="-25000" dirty="0">
                <a:solidFill>
                  <a:srgbClr val="008380"/>
                </a:solidFill>
              </a:rPr>
              <a:t>Y</a:t>
            </a:r>
          </a:p>
          <a:p>
            <a:r>
              <a:rPr lang="en-DE" sz="2400" dirty="0"/>
              <a:t>Graph with path coefficients</a:t>
            </a:r>
          </a:p>
          <a:p>
            <a:r>
              <a:rPr lang="en-US" sz="2400" dirty="0"/>
              <a:t>P</a:t>
            </a:r>
            <a:r>
              <a:rPr lang="en-DE" sz="2400" dirty="0"/>
              <a:t>ath coefficients model </a:t>
            </a:r>
            <a:br>
              <a:rPr lang="en-DE" sz="2400" dirty="0"/>
            </a:br>
            <a:r>
              <a:rPr lang="en-US" sz="2400" dirty="0">
                <a:solidFill>
                  <a:srgbClr val="0919FF"/>
                </a:solidFill>
              </a:rPr>
              <a:t>Causal Direct Effects (CDEs)</a:t>
            </a:r>
            <a:br>
              <a:rPr lang="en-US" sz="2400" dirty="0">
                <a:solidFill>
                  <a:srgbClr val="0919FF"/>
                </a:solidFill>
              </a:rPr>
            </a:br>
            <a:r>
              <a:rPr lang="en-US" sz="2400" dirty="0"/>
              <a:t>w.r.t. change rates</a:t>
            </a:r>
          </a:p>
          <a:p>
            <a:r>
              <a:rPr lang="en-US" sz="2400" dirty="0"/>
              <a:t>Last time: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U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i </a:t>
            </a:r>
            <a:r>
              <a:rPr lang="en-US" sz="2400" dirty="0"/>
              <a:t>= </a:t>
            </a:r>
            <a:r>
              <a:rPr lang="en-US" sz="2400" dirty="0">
                <a:solidFill>
                  <a:srgbClr val="120AFF"/>
                </a:solidFill>
              </a:rPr>
              <a:t>Gaussian error</a:t>
            </a:r>
          </a:p>
          <a:p>
            <a:r>
              <a:rPr lang="en-US" sz="2400" dirty="0">
                <a:solidFill>
                  <a:srgbClr val="FF0000"/>
                </a:solidFill>
              </a:rPr>
              <a:t>But</a:t>
            </a:r>
            <a:r>
              <a:rPr lang="en-US" sz="2400" dirty="0">
                <a:solidFill>
                  <a:srgbClr val="120AFF"/>
                </a:solidFill>
              </a:rPr>
              <a:t>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U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/>
              <a:t>can also be considered</a:t>
            </a:r>
            <a:br>
              <a:rPr lang="en-US" sz="2400" dirty="0"/>
            </a:br>
            <a:r>
              <a:rPr lang="en-US" sz="2400" dirty="0"/>
              <a:t>as</a:t>
            </a:r>
            <a:r>
              <a:rPr lang="en-DE" sz="2400" dirty="0">
                <a:solidFill>
                  <a:srgbClr val="120AFF"/>
                </a:solidFill>
              </a:rPr>
              <a:t> </a:t>
            </a:r>
            <a:r>
              <a:rPr lang="en-DE" sz="2400" dirty="0"/>
              <a:t>a description of objects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D82A6C-217E-6241-B3A4-864B9BA40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  <p:sp>
        <p:nvSpPr>
          <p:cNvPr id="5" name="Textfeld 5">
            <a:extLst>
              <a:ext uri="{FF2B5EF4-FFF2-40B4-BE49-F238E27FC236}">
                <a16:creationId xmlns:a16="http://schemas.microsoft.com/office/drawing/2014/main" id="{2620EB1D-B0D3-834C-B375-B3CD8E2EDE7D}"/>
              </a:ext>
            </a:extLst>
          </p:cNvPr>
          <p:cNvSpPr txBox="1"/>
          <p:nvPr/>
        </p:nvSpPr>
        <p:spPr>
          <a:xfrm>
            <a:off x="6660232" y="278092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</a:t>
            </a:r>
            <a:r>
              <a:rPr lang="en-US" baseline="-25000" dirty="0">
                <a:solidFill>
                  <a:srgbClr val="000000"/>
                </a:solidFill>
              </a:rPr>
              <a:t>Y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AFD6AB4-CF25-6942-8276-82D045598E6E}"/>
              </a:ext>
            </a:extLst>
          </p:cNvPr>
          <p:cNvSpPr/>
          <p:nvPr/>
        </p:nvSpPr>
        <p:spPr>
          <a:xfrm>
            <a:off x="6926304" y="3212976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2F20ABA-07EE-E641-85B0-1D514A301E3E}"/>
              </a:ext>
            </a:extLst>
          </p:cNvPr>
          <p:cNvSpPr/>
          <p:nvPr/>
        </p:nvSpPr>
        <p:spPr>
          <a:xfrm>
            <a:off x="6926304" y="3573016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A6ABB11-0222-7545-B6C5-DB6BCB42E428}"/>
              </a:ext>
            </a:extLst>
          </p:cNvPr>
          <p:cNvSpPr/>
          <p:nvPr/>
        </p:nvSpPr>
        <p:spPr>
          <a:xfrm>
            <a:off x="6206224" y="269032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Gerade Verbindung mit Pfeil 9">
            <a:extLst>
              <a:ext uri="{FF2B5EF4-FFF2-40B4-BE49-F238E27FC236}">
                <a16:creationId xmlns:a16="http://schemas.microsoft.com/office/drawing/2014/main" id="{FE96763D-7E6B-7C4C-B344-D553BC849580}"/>
              </a:ext>
            </a:extLst>
          </p:cNvPr>
          <p:cNvCxnSpPr>
            <a:stCxn id="6" idx="4"/>
            <a:endCxn id="7" idx="0"/>
          </p:cNvCxnSpPr>
          <p:nvPr/>
        </p:nvCxnSpPr>
        <p:spPr>
          <a:xfrm>
            <a:off x="6998312" y="3356976"/>
            <a:ext cx="0" cy="21604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10">
            <a:extLst>
              <a:ext uri="{FF2B5EF4-FFF2-40B4-BE49-F238E27FC236}">
                <a16:creationId xmlns:a16="http://schemas.microsoft.com/office/drawing/2014/main" id="{727DAB5C-7521-2643-AB66-9BD79AC251C1}"/>
              </a:ext>
            </a:extLst>
          </p:cNvPr>
          <p:cNvCxnSpPr>
            <a:stCxn id="8" idx="4"/>
            <a:endCxn id="7" idx="2"/>
          </p:cNvCxnSpPr>
          <p:nvPr/>
        </p:nvCxnSpPr>
        <p:spPr>
          <a:xfrm>
            <a:off x="6278232" y="2834320"/>
            <a:ext cx="648072" cy="810696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A9DDDF4F-051D-054F-A8BE-AF17AD13FFB3}"/>
              </a:ext>
            </a:extLst>
          </p:cNvPr>
          <p:cNvSpPr/>
          <p:nvPr/>
        </p:nvSpPr>
        <p:spPr>
          <a:xfrm>
            <a:off x="8460432" y="226758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246A74E-4F19-1046-90A8-F7CD96938057}"/>
              </a:ext>
            </a:extLst>
          </p:cNvPr>
          <p:cNvSpPr/>
          <p:nvPr/>
        </p:nvSpPr>
        <p:spPr>
          <a:xfrm>
            <a:off x="6206224" y="2195588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Gerade Verbindung mit Pfeil 15">
            <a:extLst>
              <a:ext uri="{FF2B5EF4-FFF2-40B4-BE49-F238E27FC236}">
                <a16:creationId xmlns:a16="http://schemas.microsoft.com/office/drawing/2014/main" id="{2F7C25F5-1E23-9A4E-AB7F-5C2149CCD48E}"/>
              </a:ext>
            </a:extLst>
          </p:cNvPr>
          <p:cNvCxnSpPr>
            <a:stCxn id="18" idx="3"/>
            <a:endCxn id="7" idx="7"/>
          </p:cNvCxnSpPr>
          <p:nvPr/>
        </p:nvCxnSpPr>
        <p:spPr>
          <a:xfrm flipH="1">
            <a:off x="7049229" y="2813264"/>
            <a:ext cx="1410334" cy="78084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16">
            <a:extLst>
              <a:ext uri="{FF2B5EF4-FFF2-40B4-BE49-F238E27FC236}">
                <a16:creationId xmlns:a16="http://schemas.microsoft.com/office/drawing/2014/main" id="{794F778C-2375-7F48-B87C-0A550927CCD3}"/>
              </a:ext>
            </a:extLst>
          </p:cNvPr>
          <p:cNvCxnSpPr>
            <a:stCxn id="12" idx="4"/>
            <a:endCxn id="8" idx="0"/>
          </p:cNvCxnSpPr>
          <p:nvPr/>
        </p:nvCxnSpPr>
        <p:spPr>
          <a:xfrm>
            <a:off x="6278232" y="2339588"/>
            <a:ext cx="0" cy="350732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feld 18">
            <a:extLst>
              <a:ext uri="{FF2B5EF4-FFF2-40B4-BE49-F238E27FC236}">
                <a16:creationId xmlns:a16="http://schemas.microsoft.com/office/drawing/2014/main" id="{4FC657E9-7C8E-E14F-9C8D-3F4BA0EA402B}"/>
              </a:ext>
            </a:extLst>
          </p:cNvPr>
          <p:cNvSpPr txBox="1"/>
          <p:nvPr/>
        </p:nvSpPr>
        <p:spPr>
          <a:xfrm>
            <a:off x="6062208" y="1772816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</a:t>
            </a:r>
            <a:r>
              <a:rPr lang="en-US" baseline="-25000" dirty="0"/>
              <a:t>W</a:t>
            </a:r>
          </a:p>
        </p:txBody>
      </p:sp>
      <p:sp>
        <p:nvSpPr>
          <p:cNvPr id="16" name="Textfeld 19">
            <a:extLst>
              <a:ext uri="{FF2B5EF4-FFF2-40B4-BE49-F238E27FC236}">
                <a16:creationId xmlns:a16="http://schemas.microsoft.com/office/drawing/2014/main" id="{3CF46E3E-4EB6-B24E-9E78-684C18F00842}"/>
              </a:ext>
            </a:extLst>
          </p:cNvPr>
          <p:cNvSpPr txBox="1"/>
          <p:nvPr/>
        </p:nvSpPr>
        <p:spPr>
          <a:xfrm>
            <a:off x="7020272" y="356372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endParaRPr lang="en-US" baseline="-25000" dirty="0"/>
          </a:p>
        </p:txBody>
      </p:sp>
      <p:sp>
        <p:nvSpPr>
          <p:cNvPr id="17" name="Textfeld 21">
            <a:extLst>
              <a:ext uri="{FF2B5EF4-FFF2-40B4-BE49-F238E27FC236}">
                <a16:creationId xmlns:a16="http://schemas.microsoft.com/office/drawing/2014/main" id="{E2E132A4-BEA5-1F4E-9F2A-39C0B54D95AD}"/>
              </a:ext>
            </a:extLst>
          </p:cNvPr>
          <p:cNvSpPr txBox="1"/>
          <p:nvPr/>
        </p:nvSpPr>
        <p:spPr>
          <a:xfrm>
            <a:off x="5796136" y="2574196"/>
            <a:ext cx="380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  <a:endParaRPr lang="en-US" baseline="-25000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671B352-2A4D-4548-8C11-6CF99CD424D0}"/>
              </a:ext>
            </a:extLst>
          </p:cNvPr>
          <p:cNvSpPr/>
          <p:nvPr/>
        </p:nvSpPr>
        <p:spPr>
          <a:xfrm>
            <a:off x="8438472" y="2690352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531074E-6B0A-AB46-B976-0E60BE09FD05}"/>
              </a:ext>
            </a:extLst>
          </p:cNvPr>
          <p:cNvSpPr/>
          <p:nvPr/>
        </p:nvSpPr>
        <p:spPr>
          <a:xfrm>
            <a:off x="7236296" y="1772816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0" name="Gerade Verbindung mit Pfeil 30">
            <a:extLst>
              <a:ext uri="{FF2B5EF4-FFF2-40B4-BE49-F238E27FC236}">
                <a16:creationId xmlns:a16="http://schemas.microsoft.com/office/drawing/2014/main" id="{C96EC0D6-6B34-B340-A11C-510365E1639E}"/>
              </a:ext>
            </a:extLst>
          </p:cNvPr>
          <p:cNvCxnSpPr>
            <a:stCxn id="19" idx="3"/>
            <a:endCxn id="8" idx="7"/>
          </p:cNvCxnSpPr>
          <p:nvPr/>
        </p:nvCxnSpPr>
        <p:spPr>
          <a:xfrm flipH="1">
            <a:off x="6329149" y="1895728"/>
            <a:ext cx="928238" cy="815680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31">
            <a:extLst>
              <a:ext uri="{FF2B5EF4-FFF2-40B4-BE49-F238E27FC236}">
                <a16:creationId xmlns:a16="http://schemas.microsoft.com/office/drawing/2014/main" id="{3F163E45-61B2-0F48-B836-13E507B641A8}"/>
              </a:ext>
            </a:extLst>
          </p:cNvPr>
          <p:cNvCxnSpPr>
            <a:stCxn id="19" idx="5"/>
            <a:endCxn id="18" idx="0"/>
          </p:cNvCxnSpPr>
          <p:nvPr/>
        </p:nvCxnSpPr>
        <p:spPr>
          <a:xfrm>
            <a:off x="7359221" y="1895728"/>
            <a:ext cx="1151259" cy="794624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feld 32">
            <a:extLst>
              <a:ext uri="{FF2B5EF4-FFF2-40B4-BE49-F238E27FC236}">
                <a16:creationId xmlns:a16="http://schemas.microsoft.com/office/drawing/2014/main" id="{6C27988B-E382-DA42-BC79-21F5C77A5725}"/>
              </a:ext>
            </a:extLst>
          </p:cNvPr>
          <p:cNvSpPr txBox="1"/>
          <p:nvPr/>
        </p:nvSpPr>
        <p:spPr>
          <a:xfrm>
            <a:off x="6956926" y="1556792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23" name="Textfeld 33">
            <a:extLst>
              <a:ext uri="{FF2B5EF4-FFF2-40B4-BE49-F238E27FC236}">
                <a16:creationId xmlns:a16="http://schemas.microsoft.com/office/drawing/2014/main" id="{A9B4BE64-5CF3-364E-A6E1-1F5FBA23FC89}"/>
              </a:ext>
            </a:extLst>
          </p:cNvPr>
          <p:cNvSpPr txBox="1"/>
          <p:nvPr/>
        </p:nvSpPr>
        <p:spPr>
          <a:xfrm>
            <a:off x="7358352" y="1124744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</a:t>
            </a:r>
            <a:r>
              <a:rPr lang="en-US" baseline="-25000" dirty="0"/>
              <a:t>X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E067E39-1E4B-7E48-B311-EE2D7828F70B}"/>
              </a:ext>
            </a:extLst>
          </p:cNvPr>
          <p:cNvSpPr/>
          <p:nvPr/>
        </p:nvSpPr>
        <p:spPr>
          <a:xfrm>
            <a:off x="7236296" y="1268760"/>
            <a:ext cx="144016" cy="1440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Gerade Verbindung mit Pfeil 35">
            <a:extLst>
              <a:ext uri="{FF2B5EF4-FFF2-40B4-BE49-F238E27FC236}">
                <a16:creationId xmlns:a16="http://schemas.microsoft.com/office/drawing/2014/main" id="{F0EB74F8-F98A-7A45-AA59-17D60D4C8EA2}"/>
              </a:ext>
            </a:extLst>
          </p:cNvPr>
          <p:cNvCxnSpPr>
            <a:stCxn id="24" idx="4"/>
            <a:endCxn id="19" idx="0"/>
          </p:cNvCxnSpPr>
          <p:nvPr/>
        </p:nvCxnSpPr>
        <p:spPr>
          <a:xfrm>
            <a:off x="7308304" y="1412760"/>
            <a:ext cx="0" cy="360056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feld 40">
            <a:extLst>
              <a:ext uri="{FF2B5EF4-FFF2-40B4-BE49-F238E27FC236}">
                <a16:creationId xmlns:a16="http://schemas.microsoft.com/office/drawing/2014/main" id="{84150FEB-1406-CA48-AD6A-539F1594A289}"/>
              </a:ext>
            </a:extLst>
          </p:cNvPr>
          <p:cNvSpPr txBox="1"/>
          <p:nvPr/>
        </p:nvSpPr>
        <p:spPr>
          <a:xfrm>
            <a:off x="8566812" y="256490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Z</a:t>
            </a:r>
          </a:p>
        </p:txBody>
      </p:sp>
      <p:sp>
        <p:nvSpPr>
          <p:cNvPr id="27" name="Textfeld 41">
            <a:extLst>
              <a:ext uri="{FF2B5EF4-FFF2-40B4-BE49-F238E27FC236}">
                <a16:creationId xmlns:a16="http://schemas.microsoft.com/office/drawing/2014/main" id="{623D75F4-3D6C-784E-9727-284B61AB7ED0}"/>
              </a:ext>
            </a:extLst>
          </p:cNvPr>
          <p:cNvSpPr txBox="1"/>
          <p:nvPr/>
        </p:nvSpPr>
        <p:spPr>
          <a:xfrm>
            <a:off x="8519121" y="198884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</a:t>
            </a:r>
            <a:r>
              <a:rPr lang="en-US" baseline="-25000" dirty="0"/>
              <a:t>Z</a:t>
            </a:r>
          </a:p>
        </p:txBody>
      </p:sp>
      <p:cxnSp>
        <p:nvCxnSpPr>
          <p:cNvPr id="28" name="Gerade Verbindung mit Pfeil 42">
            <a:extLst>
              <a:ext uri="{FF2B5EF4-FFF2-40B4-BE49-F238E27FC236}">
                <a16:creationId xmlns:a16="http://schemas.microsoft.com/office/drawing/2014/main" id="{1AD70C21-F5AC-F042-9E34-A7049845A085}"/>
              </a:ext>
            </a:extLst>
          </p:cNvPr>
          <p:cNvCxnSpPr>
            <a:stCxn id="11" idx="4"/>
            <a:endCxn id="18" idx="0"/>
          </p:cNvCxnSpPr>
          <p:nvPr/>
        </p:nvCxnSpPr>
        <p:spPr>
          <a:xfrm flipH="1">
            <a:off x="8510480" y="2411580"/>
            <a:ext cx="21960" cy="278772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45">
            <a:extLst>
              <a:ext uri="{FF2B5EF4-FFF2-40B4-BE49-F238E27FC236}">
                <a16:creationId xmlns:a16="http://schemas.microsoft.com/office/drawing/2014/main" id="{29768D1F-F24C-9349-A68D-CFD5D22872D0}"/>
              </a:ext>
            </a:extLst>
          </p:cNvPr>
          <p:cNvCxnSpPr>
            <a:stCxn id="18" idx="2"/>
            <a:endCxn id="8" idx="6"/>
          </p:cNvCxnSpPr>
          <p:nvPr/>
        </p:nvCxnSpPr>
        <p:spPr>
          <a:xfrm flipH="1" flipV="1">
            <a:off x="6350240" y="2762320"/>
            <a:ext cx="2088232" cy="32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feld 55">
            <a:extLst>
              <a:ext uri="{FF2B5EF4-FFF2-40B4-BE49-F238E27FC236}">
                <a16:creationId xmlns:a16="http://schemas.microsoft.com/office/drawing/2014/main" id="{1E94102A-BBA7-3C43-A118-14B3CFA4F9A3}"/>
              </a:ext>
            </a:extLst>
          </p:cNvPr>
          <p:cNvSpPr txBox="1"/>
          <p:nvPr/>
        </p:nvSpPr>
        <p:spPr>
          <a:xfrm>
            <a:off x="6588224" y="1916832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31" name="Textfeld 56">
            <a:extLst>
              <a:ext uri="{FF2B5EF4-FFF2-40B4-BE49-F238E27FC236}">
                <a16:creationId xmlns:a16="http://schemas.microsoft.com/office/drawing/2014/main" id="{C97D206F-76B2-9941-8C80-3D04C18291D7}"/>
              </a:ext>
            </a:extLst>
          </p:cNvPr>
          <p:cNvSpPr txBox="1"/>
          <p:nvPr/>
        </p:nvSpPr>
        <p:spPr>
          <a:xfrm>
            <a:off x="7821022" y="1916832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32" name="Textfeld 57">
            <a:extLst>
              <a:ext uri="{FF2B5EF4-FFF2-40B4-BE49-F238E27FC236}">
                <a16:creationId xmlns:a16="http://schemas.microsoft.com/office/drawing/2014/main" id="{342CBE1A-5B82-E14B-A0B2-AA32E24BFA08}"/>
              </a:ext>
            </a:extLst>
          </p:cNvPr>
          <p:cNvSpPr txBox="1"/>
          <p:nvPr/>
        </p:nvSpPr>
        <p:spPr>
          <a:xfrm>
            <a:off x="7109326" y="241159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33" name="Textfeld 58">
            <a:extLst>
              <a:ext uri="{FF2B5EF4-FFF2-40B4-BE49-F238E27FC236}">
                <a16:creationId xmlns:a16="http://schemas.microsoft.com/office/drawing/2014/main" id="{F41F2D39-B97A-BC48-87EF-9FED90099773}"/>
              </a:ext>
            </a:extLst>
          </p:cNvPr>
          <p:cNvSpPr txBox="1"/>
          <p:nvPr/>
        </p:nvSpPr>
        <p:spPr>
          <a:xfrm>
            <a:off x="7749014" y="313167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d</a:t>
            </a:r>
          </a:p>
        </p:txBody>
      </p:sp>
      <p:sp>
        <p:nvSpPr>
          <p:cNvPr id="34" name="Textfeld 59">
            <a:extLst>
              <a:ext uri="{FF2B5EF4-FFF2-40B4-BE49-F238E27FC236}">
                <a16:creationId xmlns:a16="http://schemas.microsoft.com/office/drawing/2014/main" id="{24DEFE85-88AA-C94F-BCD8-D11A4B7FBAA6}"/>
              </a:ext>
            </a:extLst>
          </p:cNvPr>
          <p:cNvSpPr txBox="1"/>
          <p:nvPr/>
        </p:nvSpPr>
        <p:spPr>
          <a:xfrm>
            <a:off x="6228184" y="306896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e</a:t>
            </a:r>
          </a:p>
        </p:txBody>
      </p:sp>
      <p:sp>
        <p:nvSpPr>
          <p:cNvPr id="35" name="Cloud Callout 34">
            <a:extLst>
              <a:ext uri="{FF2B5EF4-FFF2-40B4-BE49-F238E27FC236}">
                <a16:creationId xmlns:a16="http://schemas.microsoft.com/office/drawing/2014/main" id="{510E75DD-DF6E-8144-9B19-6ABF95E75F41}"/>
              </a:ext>
            </a:extLst>
          </p:cNvPr>
          <p:cNvSpPr/>
          <p:nvPr/>
        </p:nvSpPr>
        <p:spPr>
          <a:xfrm>
            <a:off x="4902523" y="4434323"/>
            <a:ext cx="3687514" cy="1368152"/>
          </a:xfrm>
          <a:prstGeom prst="cloudCallout">
            <a:avLst>
              <a:gd name="adj1" fmla="val -52634"/>
              <a:gd name="adj2" fmla="val -76367"/>
            </a:avLst>
          </a:prstGeom>
          <a:solidFill>
            <a:schemeClr val="accent1">
              <a:lumMod val="7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If Z is increased by 1</a:t>
            </a:r>
            <a:br>
              <a:rPr lang="en-DE" dirty="0"/>
            </a:br>
            <a:r>
              <a:rPr lang="en-DE" dirty="0"/>
              <a:t>then Y is increase by d</a:t>
            </a:r>
          </a:p>
        </p:txBody>
      </p:sp>
      <p:sp>
        <p:nvSpPr>
          <p:cNvPr id="36" name="Rounded Rectangular Callout 35">
            <a:extLst>
              <a:ext uri="{FF2B5EF4-FFF2-40B4-BE49-F238E27FC236}">
                <a16:creationId xmlns:a16="http://schemas.microsoft.com/office/drawing/2014/main" id="{51CE47D1-972E-9B4A-BFA4-3028777BE1C2}"/>
              </a:ext>
            </a:extLst>
          </p:cNvPr>
          <p:cNvSpPr/>
          <p:nvPr/>
        </p:nvSpPr>
        <p:spPr>
          <a:xfrm>
            <a:off x="3431457" y="1179117"/>
            <a:ext cx="2001907" cy="1187398"/>
          </a:xfrm>
          <a:prstGeom prst="wedgeRoundRectCallout">
            <a:avLst>
              <a:gd name="adj1" fmla="val 67475"/>
              <a:gd name="adj2" fmla="val 40253"/>
              <a:gd name="adj3" fmla="val 16667"/>
            </a:avLst>
          </a:prstGeom>
          <a:solidFill>
            <a:schemeClr val="accent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>
                <a:solidFill>
                  <a:schemeClr val="tx1"/>
                </a:solidFill>
              </a:rPr>
              <a:t>Structural Equational Model</a:t>
            </a:r>
            <a:br>
              <a:rPr lang="en-DE" dirty="0">
                <a:solidFill>
                  <a:schemeClr val="tx1"/>
                </a:solidFill>
              </a:rPr>
            </a:br>
            <a:r>
              <a:rPr lang="en-DE" dirty="0">
                <a:solidFill>
                  <a:schemeClr val="tx1"/>
                </a:solidFill>
              </a:rPr>
              <a:t>(SEM)</a:t>
            </a:r>
          </a:p>
        </p:txBody>
      </p:sp>
    </p:spTree>
    <p:extLst>
      <p:ext uri="{BB962C8B-B14F-4D97-AF65-F5344CB8AC3E}">
        <p14:creationId xmlns:p14="http://schemas.microsoft.com/office/powerpoint/2010/main" val="3066188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11" grpId="0" animBg="1"/>
      <p:bldP spid="12" grpId="0" animBg="1"/>
      <p:bldP spid="15" grpId="0"/>
      <p:bldP spid="16" grpId="0"/>
      <p:bldP spid="17" grpId="0"/>
      <p:bldP spid="18" grpId="0" animBg="1"/>
      <p:bldP spid="19" grpId="0" animBg="1"/>
      <p:bldP spid="22" grpId="0"/>
      <p:bldP spid="23" grpId="0"/>
      <p:bldP spid="24" grpId="0" animBg="1"/>
      <p:bldP spid="26" grpId="0"/>
      <p:bldP spid="27" grpId="0"/>
      <p:bldP spid="30" grpId="0"/>
      <p:bldP spid="31" grpId="0"/>
      <p:bldP spid="32" grpId="0"/>
      <p:bldP spid="33" grpId="0"/>
      <p:bldP spid="34" grpId="0"/>
      <p:bldP spid="35" grpId="0" animBg="1"/>
      <p:bldP spid="3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FF1C3-A74F-7741-A371-3D2CCB48A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8000"/>
                </a:solidFill>
              </a:rPr>
              <a:t>Extended Example Decision Making (cont’d)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0B4FF-D129-A64C-A6E0-B695E04676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Scenario 1: </a:t>
            </a:r>
          </a:p>
          <a:p>
            <a:pPr lvl="1"/>
            <a:r>
              <a:rPr lang="en-US" sz="2200" dirty="0"/>
              <a:t>Hoping for remission of cancer (Y = 1) </a:t>
            </a:r>
            <a:br>
              <a:rPr lang="en-US" sz="2200" dirty="0"/>
            </a:br>
            <a:r>
              <a:rPr lang="en-US" sz="2200" dirty="0"/>
              <a:t>patient Mrs. Jones has to decide between</a:t>
            </a:r>
            <a:endParaRPr lang="en-US" sz="1800" dirty="0"/>
          </a:p>
          <a:p>
            <a:pPr marL="1371600" lvl="2" indent="-457200">
              <a:buFont typeface="+mj-lt"/>
              <a:buAutoNum type="arabicPeriod"/>
            </a:pPr>
            <a:r>
              <a:rPr lang="en-US" sz="2000" dirty="0"/>
              <a:t>Lumpectomy alone (X = 0)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000" dirty="0"/>
              <a:t>Lumpectomy with irradiation (X = 1)</a:t>
            </a:r>
          </a:p>
          <a:p>
            <a:pPr lvl="1"/>
            <a:r>
              <a:rPr lang="en-US" sz="2200" dirty="0"/>
              <a:t>She decides for adding irradiation (X=1) </a:t>
            </a:r>
            <a:br>
              <a:rPr lang="en-US" sz="2200" dirty="0"/>
            </a:br>
            <a:r>
              <a:rPr lang="en-US" sz="2200" dirty="0"/>
              <a:t>and later there is a remission of cancer</a:t>
            </a:r>
          </a:p>
          <a:p>
            <a:pPr lvl="1"/>
            <a:r>
              <a:rPr lang="en-US" sz="2200" dirty="0"/>
              <a:t>Is the remission due to her decision?</a:t>
            </a:r>
          </a:p>
          <a:p>
            <a:r>
              <a:rPr lang="en-US" sz="2400" dirty="0"/>
              <a:t>Formally: Determine </a:t>
            </a:r>
            <a:r>
              <a:rPr lang="en-US" sz="2400" dirty="0">
                <a:solidFill>
                  <a:srgbClr val="120AFF"/>
                </a:solidFill>
              </a:rPr>
              <a:t>probability of necessity</a:t>
            </a:r>
          </a:p>
          <a:p>
            <a:pPr marL="0" indent="0">
              <a:buNone/>
            </a:pPr>
            <a:r>
              <a:rPr lang="en-US" sz="2400" dirty="0"/>
              <a:t> 		</a:t>
            </a:r>
            <a:r>
              <a:rPr lang="de-DE" sz="2400" dirty="0">
                <a:solidFill>
                  <a:srgbClr val="008380"/>
                </a:solidFill>
              </a:rPr>
              <a:t>PN = P(Y</a:t>
            </a:r>
            <a:r>
              <a:rPr lang="de-DE" sz="2400" baseline="-25000" dirty="0">
                <a:solidFill>
                  <a:srgbClr val="008380"/>
                </a:solidFill>
              </a:rPr>
              <a:t>X=0</a:t>
            </a:r>
            <a:r>
              <a:rPr lang="de-DE" sz="2400" dirty="0">
                <a:solidFill>
                  <a:srgbClr val="008380"/>
                </a:solidFill>
              </a:rPr>
              <a:t>= 0 | X = 1, Y = 1)</a:t>
            </a:r>
            <a:endParaRPr lang="en-US" sz="2400" dirty="0"/>
          </a:p>
          <a:p>
            <a:r>
              <a:rPr lang="en-US" sz="2400" dirty="0"/>
              <a:t>If you want remission, you have to go for adding irradiation (irradiation necessary for remission)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34F5C4-CC57-644D-97D5-7B01EC87D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40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0283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8000"/>
                </a:solidFill>
              </a:rPr>
              <a:t>Extended Example Decision Making (cont’d)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104233"/>
          </a:xfrm>
        </p:spPr>
        <p:txBody>
          <a:bodyPr/>
          <a:lstStyle/>
          <a:p>
            <a:r>
              <a:rPr lang="en-US" dirty="0"/>
              <a:t>Scenario 2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Cancer patient Mrs. Smith had lumpectomy alone (</a:t>
            </a:r>
            <a:r>
              <a:rPr lang="en-US" dirty="0">
                <a:solidFill>
                  <a:srgbClr val="008380"/>
                </a:solidFill>
              </a:rPr>
              <a:t>X=0</a:t>
            </a:r>
            <a:r>
              <a:rPr lang="en-US" dirty="0">
                <a:solidFill>
                  <a:srgbClr val="000000"/>
                </a:solidFill>
              </a:rPr>
              <a:t>) and her tumor reoccurred (</a:t>
            </a:r>
            <a:r>
              <a:rPr lang="en-US" dirty="0">
                <a:solidFill>
                  <a:srgbClr val="008380"/>
                </a:solidFill>
              </a:rPr>
              <a:t>Y=0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She regrets not having gone for irradiation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Is she justified? </a:t>
            </a:r>
          </a:p>
          <a:p>
            <a:pPr marL="317500" indent="-304800"/>
            <a:r>
              <a:rPr lang="en-US" dirty="0">
                <a:solidFill>
                  <a:srgbClr val="000000"/>
                </a:solidFill>
              </a:rPr>
              <a:t>Formally: Determine </a:t>
            </a:r>
            <a:r>
              <a:rPr lang="en-US" dirty="0">
                <a:solidFill>
                  <a:srgbClr val="0000FF"/>
                </a:solidFill>
              </a:rPr>
              <a:t>probability of sufficiency</a:t>
            </a:r>
          </a:p>
          <a:p>
            <a:pPr marL="114300" indent="0">
              <a:buNone/>
            </a:pPr>
            <a:r>
              <a:rPr lang="en-US" dirty="0">
                <a:solidFill>
                  <a:srgbClr val="000000"/>
                </a:solidFill>
              </a:rPr>
              <a:t>                   </a:t>
            </a:r>
            <a:r>
              <a:rPr lang="en-US" dirty="0">
                <a:solidFill>
                  <a:srgbClr val="008380"/>
                </a:solidFill>
              </a:rPr>
              <a:t>PS = P(Y</a:t>
            </a:r>
            <a:r>
              <a:rPr lang="en-US" baseline="-25000" dirty="0">
                <a:solidFill>
                  <a:srgbClr val="008380"/>
                </a:solidFill>
              </a:rPr>
              <a:t>X=1</a:t>
            </a:r>
            <a:r>
              <a:rPr lang="en-US" dirty="0">
                <a:solidFill>
                  <a:srgbClr val="008380"/>
                </a:solidFill>
              </a:rPr>
              <a:t>= 1 | X = 0, Y = 0) </a:t>
            </a:r>
          </a:p>
          <a:p>
            <a:pPr marL="358775" indent="-346075"/>
            <a:r>
              <a:rPr lang="en-US" dirty="0">
                <a:solidFill>
                  <a:srgbClr val="000000"/>
                </a:solidFill>
              </a:rPr>
              <a:t>If you go for adding irradiation,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you will achieve cancer remission</a:t>
            </a:r>
          </a:p>
          <a:p>
            <a:pPr marL="114300" indent="0">
              <a:buNone/>
            </a:pPr>
            <a:endParaRPr lang="en-US" dirty="0">
              <a:solidFill>
                <a:srgbClr val="008380"/>
              </a:solidFill>
            </a:endParaRPr>
          </a:p>
          <a:p>
            <a:pPr marL="571500" lvl="1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lvl="2"/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5" name="Textfeld 4"/>
          <p:cNvSpPr txBox="1"/>
          <p:nvPr/>
        </p:nvSpPr>
        <p:spPr>
          <a:xfrm>
            <a:off x="2195736" y="5301208"/>
            <a:ext cx="4752528" cy="1200329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Note that, formally, PN and PS are the same. </a:t>
            </a:r>
          </a:p>
          <a:p>
            <a:r>
              <a:rPr lang="en-US" dirty="0"/>
              <a:t>The distinction comes from interpreting </a:t>
            </a:r>
          </a:p>
          <a:p>
            <a:r>
              <a:rPr lang="en-US" dirty="0"/>
              <a:t>	value 1 = acting </a:t>
            </a:r>
          </a:p>
          <a:p>
            <a:r>
              <a:rPr lang="en-US" dirty="0"/>
              <a:t>	value 0 = omitting an action</a:t>
            </a:r>
          </a:p>
        </p:txBody>
      </p:sp>
    </p:spTree>
    <p:extLst>
      <p:ext uri="{BB962C8B-B14F-4D97-AF65-F5344CB8AC3E}">
        <p14:creationId xmlns:p14="http://schemas.microsoft.com/office/powerpoint/2010/main" val="3600081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8000"/>
                </a:solidFill>
              </a:rPr>
              <a:t>Extended Example Decision Making (cont’d)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040337"/>
          </a:xfrm>
        </p:spPr>
        <p:txBody>
          <a:bodyPr/>
          <a:lstStyle/>
          <a:p>
            <a:r>
              <a:rPr lang="en-US" dirty="0"/>
              <a:t>Scenario 3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Cancer patient Mrs. Daily faces same decision as Mrs. Jones and argues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If my tumor is of a type that disappears without irradiation, why should I take irradiation?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If my tumor is of a type that does not disappear even with irradiation, why even take irradiation?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So, should she go for irradiation?</a:t>
            </a:r>
          </a:p>
          <a:p>
            <a:pPr marL="457200"/>
            <a:r>
              <a:rPr lang="en-US" dirty="0">
                <a:solidFill>
                  <a:srgbClr val="000000"/>
                </a:solidFill>
              </a:rPr>
              <a:t>Formally: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Determine </a:t>
            </a:r>
            <a:r>
              <a:rPr lang="en-US" dirty="0">
                <a:solidFill>
                  <a:srgbClr val="0000FF"/>
                </a:solidFill>
              </a:rPr>
              <a:t>probability of necessity and sufficiency</a:t>
            </a:r>
          </a:p>
          <a:p>
            <a:pPr marL="114300" indent="0">
              <a:buNone/>
            </a:pPr>
            <a:r>
              <a:rPr lang="en-US" dirty="0">
                <a:solidFill>
                  <a:srgbClr val="000000"/>
                </a:solidFill>
              </a:rPr>
              <a:t>                   </a:t>
            </a:r>
            <a:r>
              <a:rPr lang="en-US" dirty="0">
                <a:solidFill>
                  <a:srgbClr val="008380"/>
                </a:solidFill>
              </a:rPr>
              <a:t>PNS = P(Y</a:t>
            </a:r>
            <a:r>
              <a:rPr lang="en-US" baseline="-25000" dirty="0">
                <a:solidFill>
                  <a:srgbClr val="008380"/>
                </a:solidFill>
              </a:rPr>
              <a:t>X=1</a:t>
            </a:r>
            <a:r>
              <a:rPr lang="en-US" dirty="0">
                <a:solidFill>
                  <a:srgbClr val="008380"/>
                </a:solidFill>
              </a:rPr>
              <a:t>= 1, Y</a:t>
            </a:r>
            <a:r>
              <a:rPr lang="en-US" baseline="-25000" dirty="0">
                <a:solidFill>
                  <a:srgbClr val="008380"/>
                </a:solidFill>
              </a:rPr>
              <a:t>X=0</a:t>
            </a:r>
            <a:r>
              <a:rPr lang="en-US" dirty="0">
                <a:solidFill>
                  <a:srgbClr val="008380"/>
                </a:solidFill>
              </a:rPr>
              <a:t> = 0)</a:t>
            </a:r>
          </a:p>
          <a:p>
            <a:pPr marL="11430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lvl="2"/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533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8000"/>
                </a:solidFill>
              </a:rPr>
              <a:t>Extended Example Decision Making (cont’d)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608289"/>
          </a:xfrm>
        </p:spPr>
        <p:txBody>
          <a:bodyPr/>
          <a:lstStyle/>
          <a:p>
            <a:pPr marL="457200"/>
            <a:r>
              <a:rPr lang="en-US" dirty="0">
                <a:solidFill>
                  <a:srgbClr val="000000"/>
                </a:solidFill>
              </a:rPr>
              <a:t>Formally: Determine </a:t>
            </a:r>
            <a:r>
              <a:rPr lang="en-US" dirty="0">
                <a:solidFill>
                  <a:srgbClr val="0000FF"/>
                </a:solidFill>
              </a:rPr>
              <a:t>probability of necessity and sufficiency</a:t>
            </a:r>
          </a:p>
          <a:p>
            <a:pPr marL="114300" indent="0">
              <a:buNone/>
            </a:pPr>
            <a:r>
              <a:rPr lang="en-US" dirty="0">
                <a:solidFill>
                  <a:srgbClr val="000000"/>
                </a:solidFill>
              </a:rPr>
              <a:t>                   </a:t>
            </a:r>
            <a:r>
              <a:rPr lang="en-US" dirty="0">
                <a:solidFill>
                  <a:srgbClr val="008380"/>
                </a:solidFill>
              </a:rPr>
              <a:t>PNS = P(Y</a:t>
            </a:r>
            <a:r>
              <a:rPr lang="en-US" baseline="-25000" dirty="0">
                <a:solidFill>
                  <a:srgbClr val="008380"/>
                </a:solidFill>
              </a:rPr>
              <a:t>X=1</a:t>
            </a:r>
            <a:r>
              <a:rPr lang="en-US" dirty="0">
                <a:solidFill>
                  <a:srgbClr val="008380"/>
                </a:solidFill>
              </a:rPr>
              <a:t>= 1, Y</a:t>
            </a:r>
            <a:r>
              <a:rPr lang="en-US" baseline="-25000" dirty="0">
                <a:solidFill>
                  <a:srgbClr val="008380"/>
                </a:solidFill>
              </a:rPr>
              <a:t>X=0</a:t>
            </a:r>
            <a:r>
              <a:rPr lang="en-US" dirty="0">
                <a:solidFill>
                  <a:srgbClr val="008380"/>
                </a:solidFill>
              </a:rPr>
              <a:t> = 0)</a:t>
            </a:r>
          </a:p>
          <a:p>
            <a:pPr marL="11430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571500" indent="-457200"/>
            <a:r>
              <a:rPr lang="en-US" dirty="0">
                <a:solidFill>
                  <a:srgbClr val="000000"/>
                </a:solidFill>
              </a:rPr>
              <a:t>PN (PS and PNS) can be estimated from data under assumption of monotonicity (adding irradiation cannot cause recurrence of tumor) </a:t>
            </a:r>
          </a:p>
          <a:p>
            <a:pPr marL="514350" lvl="1" indent="0">
              <a:buNone/>
            </a:pPr>
            <a:r>
              <a:rPr lang="en-US" dirty="0">
                <a:solidFill>
                  <a:srgbClr val="000000"/>
                </a:solidFill>
              </a:rPr>
              <a:t>         </a:t>
            </a:r>
            <a:r>
              <a:rPr lang="en-US" dirty="0">
                <a:solidFill>
                  <a:srgbClr val="008380"/>
                </a:solidFill>
              </a:rPr>
              <a:t>PNS = P(Y=1|do(X=1)) – P(Y=1|do(X=0))</a:t>
            </a:r>
          </a:p>
          <a:p>
            <a:pPr marL="514350" lvl="1" indent="0">
              <a:buNone/>
            </a:pPr>
            <a:r>
              <a:rPr lang="en-US" dirty="0">
                <a:solidFill>
                  <a:srgbClr val="008380"/>
                </a:solidFill>
              </a:rPr>
              <a:t>                  = </a:t>
            </a:r>
            <a:r>
              <a:rPr lang="en-US" dirty="0"/>
              <a:t>total effect on </a:t>
            </a:r>
            <a:r>
              <a:rPr lang="en-US" dirty="0">
                <a:solidFill>
                  <a:srgbClr val="008380"/>
                </a:solidFill>
              </a:rPr>
              <a:t>Y</a:t>
            </a:r>
            <a:r>
              <a:rPr lang="en-US" dirty="0"/>
              <a:t> of changing </a:t>
            </a:r>
            <a:r>
              <a:rPr lang="en-US" dirty="0">
                <a:solidFill>
                  <a:srgbClr val="008380"/>
                </a:solidFill>
              </a:rPr>
              <a:t>X</a:t>
            </a:r>
            <a:r>
              <a:rPr lang="en-US" dirty="0"/>
              <a:t> from no</a:t>
            </a:r>
          </a:p>
          <a:p>
            <a:pPr marL="514350" lvl="1" indent="0">
              <a:buNone/>
            </a:pPr>
            <a:r>
              <a:rPr lang="en-US" dirty="0"/>
              <a:t>		     irradiation to irradiation</a:t>
            </a:r>
            <a:endParaRPr lang="en-US" dirty="0">
              <a:solidFill>
                <a:srgbClr val="008380"/>
              </a:solidFill>
            </a:endParaRPr>
          </a:p>
          <a:p>
            <a:pPr marL="514350" lvl="1" indent="0">
              <a:buNone/>
            </a:pPr>
            <a:endParaRPr lang="en-US" dirty="0">
              <a:solidFill>
                <a:srgbClr val="008380"/>
              </a:solidFill>
            </a:endParaRPr>
          </a:p>
          <a:p>
            <a:pPr marL="11430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lvl="2"/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11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C9FAD-D58E-FC4B-9B86-4A1FA4F61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C6324-A110-7A4E-89D7-526907F08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DE" dirty="0"/>
              <a:t>Counterfactual reasoning is not intervention</a:t>
            </a:r>
          </a:p>
          <a:p>
            <a:pPr lvl="1"/>
            <a:r>
              <a:rPr lang="en-DE" dirty="0"/>
              <a:t>Can simulate intervention</a:t>
            </a:r>
          </a:p>
          <a:p>
            <a:r>
              <a:rPr lang="en-DE" dirty="0"/>
              <a:t>Counterfactual reasoning required for certain applications</a:t>
            </a:r>
          </a:p>
          <a:p>
            <a:pPr lvl="1"/>
            <a:r>
              <a:rPr lang="en-DE" dirty="0"/>
              <a:t>Compute the effect of different options</a:t>
            </a:r>
          </a:p>
          <a:p>
            <a:pPr lvl="1"/>
            <a:r>
              <a:rPr lang="en-DE" dirty="0"/>
              <a:t>Reason about nessecity and sufficiency of diagnoses</a:t>
            </a:r>
          </a:p>
          <a:p>
            <a:r>
              <a:rPr lang="en-DE" dirty="0"/>
              <a:t>Can do counterfactual reasoning in some cases even if models are incomplete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332919-9F6F-5643-B56B-8579CBA9E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44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3198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Counterfactuals (Example)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418" y="2492896"/>
            <a:ext cx="7777163" cy="3600177"/>
          </a:xfrm>
          <a:ln>
            <a:solidFill>
              <a:srgbClr val="FF6600"/>
            </a:solidFill>
          </a:ln>
        </p:spPr>
        <p:txBody>
          <a:bodyPr/>
          <a:lstStyle/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b="1" dirty="0">
                <a:solidFill>
                  <a:srgbClr val="FF6600"/>
                </a:solidFill>
              </a:rPr>
              <a:t>Example</a:t>
            </a:r>
            <a:r>
              <a:rPr lang="en-US" dirty="0"/>
              <a:t> (Freeway)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en-US" dirty="0"/>
              <a:t>Came to fork and decided for Sepulveda road (</a:t>
            </a:r>
            <a:r>
              <a:rPr lang="en-US" dirty="0">
                <a:solidFill>
                  <a:srgbClr val="008380"/>
                </a:solidFill>
              </a:rPr>
              <a:t>X=0</a:t>
            </a:r>
            <a:r>
              <a:rPr lang="en-US" dirty="0"/>
              <a:t>) </a:t>
            </a:r>
            <a:br>
              <a:rPr lang="en-US" dirty="0"/>
            </a:br>
            <a:r>
              <a:rPr lang="en-US" dirty="0"/>
              <a:t>instead of freeway (</a:t>
            </a:r>
            <a:r>
              <a:rPr lang="en-US" dirty="0">
                <a:solidFill>
                  <a:srgbClr val="008380"/>
                </a:solidFill>
              </a:rPr>
              <a:t>X=1</a:t>
            </a:r>
            <a:r>
              <a:rPr lang="en-US" dirty="0"/>
              <a:t>)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en-US" dirty="0"/>
              <a:t>Effect: long driving time of 1 hour (</a:t>
            </a:r>
            <a:r>
              <a:rPr lang="en-US" dirty="0">
                <a:solidFill>
                  <a:srgbClr val="008380"/>
                </a:solidFill>
              </a:rPr>
              <a:t>Y = 1h</a:t>
            </a:r>
            <a:r>
              <a:rPr lang="en-US" dirty="0"/>
              <a:t>)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dirty="0"/>
              <a:t>“If			I had taken the freeway, 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dirty="0"/>
              <a:t>  then		I would have driven less than 1 hour”</a:t>
            </a:r>
          </a:p>
          <a:p>
            <a:pPr lvl="1" defTabSz="457200">
              <a:spcBef>
                <a:spcPct val="30000"/>
              </a:spcBef>
              <a:defRPr/>
            </a:pPr>
            <a:endParaRPr lang="en-US" dirty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lvl="1" defTabSz="457200">
              <a:spcBef>
                <a:spcPct val="30000"/>
              </a:spcBef>
              <a:defRPr/>
            </a:pPr>
            <a:endParaRPr lang="en-US" dirty="0"/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lvl="2" defTabSz="457200">
              <a:spcBef>
                <a:spcPct val="30000"/>
              </a:spcBef>
              <a:defRPr/>
            </a:pPr>
            <a:endParaRPr lang="en-US" dirty="0"/>
          </a:p>
          <a:p>
            <a:pPr marL="914400" lvl="2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lvl="1" defTabSz="457200">
              <a:spcBef>
                <a:spcPct val="30000"/>
              </a:spcBef>
              <a:defRPr/>
            </a:pPr>
            <a:endParaRPr lang="en-US" dirty="0"/>
          </a:p>
          <a:p>
            <a:pPr lvl="1" defTabSz="457200">
              <a:spcBef>
                <a:spcPct val="30000"/>
              </a:spcBef>
              <a:defRPr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82C7F8-F986-AC4A-B0D8-2592D3D09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7509" y="196370"/>
            <a:ext cx="2553072" cy="2553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47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Counterfactuals (Informal Definition)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520899"/>
            <a:ext cx="8229600" cy="3816201"/>
          </a:xfrm>
          <a:ln>
            <a:solidFill>
              <a:srgbClr val="0000FF"/>
            </a:solidFill>
          </a:ln>
        </p:spPr>
        <p:txBody>
          <a:bodyPr/>
          <a:lstStyle/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b="1" dirty="0">
                <a:solidFill>
                  <a:srgbClr val="0000FF"/>
                </a:solidFill>
              </a:rPr>
              <a:t>Definition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FF"/>
                </a:solidFill>
              </a:rPr>
              <a:t>counterfactual</a:t>
            </a:r>
            <a:r>
              <a:rPr lang="en-US" b="1" dirty="0"/>
              <a:t> </a:t>
            </a:r>
            <a:r>
              <a:rPr lang="en-US" dirty="0"/>
              <a:t> is an </a:t>
            </a:r>
            <a:r>
              <a:rPr lang="en-US" b="1" dirty="0"/>
              <a:t> </a:t>
            </a:r>
            <a:r>
              <a:rPr lang="en-US" dirty="0"/>
              <a:t>if-then statement where: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the if-condition, aka  </a:t>
            </a:r>
            <a:r>
              <a:rPr lang="en-US" dirty="0">
                <a:solidFill>
                  <a:srgbClr val="0000FF"/>
                </a:solidFill>
              </a:rPr>
              <a:t>antecedent</a:t>
            </a:r>
            <a:r>
              <a:rPr lang="en-US" dirty="0"/>
              <a:t>, hypothesizes about an alternative non-actual situation/condition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>
                <a:solidFill>
                  <a:srgbClr val="FF6600"/>
                </a:solidFill>
              </a:rPr>
              <a:t>in example</a:t>
            </a:r>
            <a:r>
              <a:rPr lang="en-US" dirty="0"/>
              <a:t>: taking freeway) and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the then-condition, aka </a:t>
            </a:r>
            <a:r>
              <a:rPr lang="en-US" dirty="0">
                <a:solidFill>
                  <a:srgbClr val="0000FF"/>
                </a:solidFill>
              </a:rPr>
              <a:t>succedent</a:t>
            </a:r>
            <a:r>
              <a:rPr lang="en-US" dirty="0"/>
              <a:t>, describes some consequence of the hypothetical situation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>
                <a:solidFill>
                  <a:srgbClr val="FF6600"/>
                </a:solidFill>
              </a:rPr>
              <a:t>in example:</a:t>
            </a:r>
            <a:r>
              <a:rPr lang="en-US" dirty="0"/>
              <a:t> less than 1h drive)</a:t>
            </a:r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lvl="1" defTabSz="457200">
              <a:spcBef>
                <a:spcPct val="30000"/>
              </a:spcBef>
              <a:defRPr/>
            </a:pPr>
            <a:endParaRPr lang="en-US" dirty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lvl="1" defTabSz="457200">
              <a:spcBef>
                <a:spcPct val="30000"/>
              </a:spcBef>
              <a:defRPr/>
            </a:pPr>
            <a:endParaRPr lang="en-US" dirty="0"/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lvl="2" defTabSz="457200">
              <a:spcBef>
                <a:spcPct val="30000"/>
              </a:spcBef>
              <a:defRPr/>
            </a:pPr>
            <a:endParaRPr lang="en-US" dirty="0"/>
          </a:p>
          <a:p>
            <a:pPr marL="914400" lvl="2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lvl="1" defTabSz="457200">
              <a:spcBef>
                <a:spcPct val="30000"/>
              </a:spcBef>
              <a:defRPr/>
            </a:pPr>
            <a:endParaRPr lang="en-US" dirty="0"/>
          </a:p>
          <a:p>
            <a:pPr lvl="1" defTabSz="457200">
              <a:spcBef>
                <a:spcPct val="30000"/>
              </a:spcBef>
              <a:defRPr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237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Counterfactuals ≠ truth-conditional if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9145016" cy="4680297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dirty="0"/>
              <a:t>Counterfactuals may be false even if antecedent is false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“If      Hamburg is capital of Germany,</a:t>
            </a:r>
            <a:br>
              <a:rPr lang="en-US" dirty="0"/>
            </a:br>
            <a:r>
              <a:rPr lang="en-US" dirty="0"/>
              <a:t>  then  Udo Lindenberg is chancellor”					    </a:t>
            </a:r>
            <a:r>
              <a:rPr lang="en-US" dirty="0">
                <a:solidFill>
                  <a:srgbClr val="120AFF"/>
                </a:solidFill>
              </a:rPr>
              <a:t>true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“If      Hamburg had been capital of Germany</a:t>
            </a:r>
            <a:br>
              <a:rPr lang="en-US" dirty="0"/>
            </a:br>
            <a:r>
              <a:rPr lang="en-US" dirty="0"/>
              <a:t>  then Udo Lindenberg would have been chancellor”   </a:t>
            </a:r>
            <a:r>
              <a:rPr lang="en-US" dirty="0">
                <a:solidFill>
                  <a:srgbClr val="120AFF"/>
                </a:solidFill>
              </a:rPr>
              <a:t>false</a:t>
            </a:r>
            <a:r>
              <a:rPr lang="en-US" dirty="0"/>
              <a:t>  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en-US" dirty="0"/>
              <a:t>Usually, in natural language use, the antecedent in counterfactuals is false in actual world</a:t>
            </a:r>
          </a:p>
          <a:p>
            <a:pPr defTabSz="457200">
              <a:spcBef>
                <a:spcPct val="30000"/>
              </a:spcBef>
              <a:defRPr/>
            </a:pPr>
            <a:r>
              <a:rPr lang="en-US" dirty="0"/>
              <a:t>In natural language distinguished by different modes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indicative mode for truth-conditional  if-statements vs. 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conjunctive/subjunctive for counterfactuals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lvl="1" defTabSz="457200">
              <a:spcBef>
                <a:spcPct val="30000"/>
              </a:spcBef>
              <a:defRPr/>
            </a:pPr>
            <a:endParaRPr lang="en-US" dirty="0"/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lvl="1" defTabSz="457200">
              <a:spcBef>
                <a:spcPct val="30000"/>
              </a:spcBef>
              <a:defRPr/>
            </a:pPr>
            <a:endParaRPr lang="en-US" dirty="0"/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lvl="2" defTabSz="457200">
              <a:spcBef>
                <a:spcPct val="30000"/>
              </a:spcBef>
              <a:defRPr/>
            </a:pPr>
            <a:endParaRPr lang="en-US" dirty="0"/>
          </a:p>
          <a:p>
            <a:pPr marL="914400" lvl="2" indent="0" defTabSz="457200">
              <a:spcBef>
                <a:spcPct val="30000"/>
              </a:spcBef>
              <a:buNone/>
              <a:defRPr/>
            </a:pPr>
            <a:endParaRPr lang="en-US" dirty="0"/>
          </a:p>
          <a:p>
            <a:pPr lvl="1" defTabSz="457200">
              <a:spcBef>
                <a:spcPct val="30000"/>
              </a:spcBef>
              <a:defRPr/>
            </a:pPr>
            <a:endParaRPr lang="en-US" dirty="0"/>
          </a:p>
          <a:p>
            <a:pPr lvl="1" defTabSz="457200">
              <a:spcBef>
                <a:spcPct val="30000"/>
              </a:spcBef>
              <a:defRPr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32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Counterfactuals Require Minimal Change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5040337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dirty="0"/>
              <a:t>Hypothetical world </a:t>
            </a:r>
            <a:r>
              <a:rPr lang="en-US" dirty="0">
                <a:solidFill>
                  <a:srgbClr val="FF0000"/>
                </a:solidFill>
              </a:rPr>
              <a:t>minimally different </a:t>
            </a:r>
            <a:r>
              <a:rPr lang="en-US" dirty="0"/>
              <a:t>from actual world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If        </a:t>
            </a:r>
            <a:r>
              <a:rPr lang="en-US" dirty="0">
                <a:solidFill>
                  <a:srgbClr val="008380"/>
                </a:solidFill>
              </a:rPr>
              <a:t>X=1</a:t>
            </a:r>
            <a:r>
              <a:rPr lang="en-US" dirty="0"/>
              <a:t> was true (instead of </a:t>
            </a:r>
            <a:r>
              <a:rPr lang="en-US" dirty="0">
                <a:solidFill>
                  <a:srgbClr val="008380"/>
                </a:solidFill>
              </a:rPr>
              <a:t>X=0</a:t>
            </a:r>
            <a:r>
              <a:rPr lang="en-US" dirty="0"/>
              <a:t>),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/>
              <a:t>             but everything else the same (as far as possible), </a:t>
            </a:r>
          </a:p>
          <a:p>
            <a:pPr marL="457200" lvl="1" indent="0" defTabSz="457200">
              <a:spcBef>
                <a:spcPct val="30000"/>
              </a:spcBef>
              <a:buNone/>
              <a:defRPr/>
            </a:pPr>
            <a:r>
              <a:rPr lang="en-US" dirty="0"/>
              <a:t>   then   </a:t>
            </a:r>
            <a:r>
              <a:rPr lang="en-US" dirty="0">
                <a:solidFill>
                  <a:srgbClr val="008380"/>
                </a:solidFill>
              </a:rPr>
              <a:t>Y &lt; 1h </a:t>
            </a:r>
            <a:r>
              <a:rPr lang="en-US" dirty="0"/>
              <a:t>would be the case</a:t>
            </a:r>
          </a:p>
          <a:p>
            <a:pPr defTabSz="457200">
              <a:spcBef>
                <a:spcPct val="30000"/>
              </a:spcBef>
              <a:defRPr/>
            </a:pPr>
            <a:endParaRPr lang="en-US" dirty="0"/>
          </a:p>
          <a:p>
            <a:pPr defTabSz="457200">
              <a:spcBef>
                <a:spcPct val="30000"/>
              </a:spcBef>
              <a:defRPr/>
            </a:pPr>
            <a:r>
              <a:rPr lang="en-US" dirty="0"/>
              <a:t>Idea of minimal change is ubiquitous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dirty="0"/>
              <a:t>See discussion on </a:t>
            </a:r>
            <a:r>
              <a:rPr lang="en-US" dirty="0">
                <a:solidFill>
                  <a:srgbClr val="0000FF"/>
                </a:solidFill>
              </a:rPr>
              <a:t>belief revision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dirty="0"/>
              <a:t>in the course “Information Systems”</a:t>
            </a:r>
            <a:endParaRPr lang="en-US" baseline="30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Textfeld 4"/>
          <p:cNvSpPr txBox="1"/>
          <p:nvPr/>
        </p:nvSpPr>
        <p:spPr>
          <a:xfrm>
            <a:off x="591804" y="5445224"/>
            <a:ext cx="76526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aseline="30000" dirty="0">
                <a:solidFill>
                  <a:srgbClr val="120AFF"/>
                </a:solidFill>
              </a:rPr>
              <a:t>D. Lewis. Counterfactuals. Harvard University Press, Cambridge, MA, </a:t>
            </a:r>
            <a:r>
              <a:rPr lang="en-US" sz="2000" b="1" baseline="30000" dirty="0">
                <a:solidFill>
                  <a:srgbClr val="FF0000"/>
                </a:solidFill>
              </a:rPr>
              <a:t>1973</a:t>
            </a:r>
            <a:r>
              <a:rPr lang="en-US" sz="2000" baseline="30000" dirty="0">
                <a:solidFill>
                  <a:srgbClr val="120AFF"/>
                </a:solidFill>
              </a:rPr>
              <a:t>.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sz="2000" baseline="30000" dirty="0">
                <a:solidFill>
                  <a:srgbClr val="120AFF"/>
                </a:solidFill>
              </a:rPr>
              <a:t>D. </a:t>
            </a:r>
            <a:r>
              <a:rPr lang="en-US" sz="2000" baseline="30000" dirty="0" err="1">
                <a:solidFill>
                  <a:srgbClr val="120AFF"/>
                </a:solidFill>
              </a:rPr>
              <a:t>Makinson</a:t>
            </a:r>
            <a:r>
              <a:rPr lang="en-US" sz="2000" baseline="30000" dirty="0">
                <a:solidFill>
                  <a:srgbClr val="120AFF"/>
                </a:solidFill>
              </a:rPr>
              <a:t>. Five faces of minimality. Studia Logica, 52:339–379, </a:t>
            </a:r>
            <a:r>
              <a:rPr lang="en-US" sz="2000" b="1" baseline="30000" dirty="0">
                <a:solidFill>
                  <a:srgbClr val="FF0000"/>
                </a:solidFill>
              </a:rPr>
              <a:t>1993</a:t>
            </a:r>
            <a:r>
              <a:rPr lang="en-US" sz="2000" baseline="30000" dirty="0">
                <a:solidFill>
                  <a:srgbClr val="120AFF"/>
                </a:solidFill>
              </a:rPr>
              <a:t>.</a:t>
            </a:r>
          </a:p>
          <a:p>
            <a:pPr marL="0" indent="0" defTabSz="457200">
              <a:spcBef>
                <a:spcPct val="30000"/>
              </a:spcBef>
              <a:buNone/>
              <a:defRPr/>
            </a:pPr>
            <a:r>
              <a:rPr lang="en-US" sz="2000" baseline="30000" dirty="0">
                <a:solidFill>
                  <a:srgbClr val="120AFF"/>
                </a:solidFill>
              </a:rPr>
              <a:t>F. Wolter. The algebraic face of minimality. Logic and Logical Philosophy,6:225 – 240, </a:t>
            </a:r>
            <a:r>
              <a:rPr lang="en-US" sz="2000" b="1" baseline="30000" dirty="0">
                <a:solidFill>
                  <a:srgbClr val="FF0000"/>
                </a:solidFill>
              </a:rPr>
              <a:t>1998</a:t>
            </a:r>
            <a:r>
              <a:rPr lang="en-US" sz="2000" baseline="30000" dirty="0">
                <a:solidFill>
                  <a:srgbClr val="120AFF"/>
                </a:solidFill>
              </a:rPr>
              <a:t>.</a:t>
            </a:r>
          </a:p>
        </p:txBody>
      </p:sp>
      <p:cxnSp>
        <p:nvCxnSpPr>
          <p:cNvPr id="10" name="Gerade Verbindung mit Pfeil 9"/>
          <p:cNvCxnSpPr>
            <a:stCxn id="9" idx="0"/>
          </p:cNvCxnSpPr>
          <p:nvPr/>
        </p:nvCxnSpPr>
        <p:spPr>
          <a:xfrm flipV="1">
            <a:off x="7060353" y="2636912"/>
            <a:ext cx="103935" cy="3722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5292080" y="3009146"/>
            <a:ext cx="3536546" cy="707886"/>
          </a:xfrm>
          <a:prstGeom prst="rect">
            <a:avLst/>
          </a:prstGeom>
          <a:solidFill>
            <a:srgbClr val="FFFF9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Account for consequences</a:t>
            </a:r>
          </a:p>
          <a:p>
            <a:r>
              <a:rPr lang="en-US" sz="2000" dirty="0">
                <a:solidFill>
                  <a:schemeClr val="tx1"/>
                </a:solidFill>
              </a:rPr>
              <a:t> of change (from </a:t>
            </a:r>
            <a:r>
              <a:rPr lang="en-US" sz="2000" dirty="0">
                <a:solidFill>
                  <a:srgbClr val="008380"/>
                </a:solidFill>
              </a:rPr>
              <a:t>X= 0 </a:t>
            </a:r>
            <a:r>
              <a:rPr lang="en-US" sz="2000" dirty="0">
                <a:solidFill>
                  <a:schemeClr val="tx1"/>
                </a:solidFill>
              </a:rPr>
              <a:t>to </a:t>
            </a:r>
            <a:r>
              <a:rPr lang="en-US" sz="2000" dirty="0">
                <a:solidFill>
                  <a:srgbClr val="008380"/>
                </a:solidFill>
              </a:rPr>
              <a:t>X = 1</a:t>
            </a:r>
            <a:r>
              <a:rPr lang="en-US" sz="2000" dirty="0">
                <a:solidFill>
                  <a:schemeClr val="tx1"/>
                </a:solidFill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750398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Counterfactuals and Rigidity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7504" y="1196975"/>
            <a:ext cx="8928992" cy="5040337"/>
          </a:xfrm>
        </p:spPr>
        <p:txBody>
          <a:bodyPr/>
          <a:lstStyle/>
          <a:p>
            <a:pPr defTabSz="457200">
              <a:spcBef>
                <a:spcPct val="30000"/>
              </a:spcBef>
              <a:defRPr/>
            </a:pPr>
            <a:r>
              <a:rPr lang="en-US" sz="2800" dirty="0"/>
              <a:t>Rigidity as a consequence of minimal change of worlds/states: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sz="2600" dirty="0">
                <a:solidFill>
                  <a:srgbClr val="FF0000"/>
                </a:solidFill>
              </a:rPr>
              <a:t>Objects</a:t>
            </a:r>
            <a:r>
              <a:rPr lang="en-US" sz="2600" dirty="0"/>
              <a:t> </a:t>
            </a:r>
            <a:r>
              <a:rPr lang="en-US" sz="2600" dirty="0">
                <a:solidFill>
                  <a:srgbClr val="FF0000"/>
                </a:solidFill>
              </a:rPr>
              <a:t>stay the same </a:t>
            </a:r>
            <a:r>
              <a:rPr lang="en-US" sz="2600" dirty="0"/>
              <a:t>in compared worlds</a:t>
            </a:r>
          </a:p>
          <a:p>
            <a:pPr lvl="1" defTabSz="457200">
              <a:spcBef>
                <a:spcPct val="30000"/>
              </a:spcBef>
              <a:defRPr/>
            </a:pPr>
            <a:endParaRPr lang="en-US" sz="2600" dirty="0"/>
          </a:p>
          <a:p>
            <a:pPr defTabSz="457200">
              <a:spcBef>
                <a:spcPct val="30000"/>
              </a:spcBef>
              <a:defRPr/>
            </a:pPr>
            <a:r>
              <a:rPr lang="en-US" sz="2800" dirty="0">
                <a:solidFill>
                  <a:srgbClr val="FF8000"/>
                </a:solidFill>
              </a:rPr>
              <a:t>In example:  </a:t>
            </a:r>
            <a:r>
              <a:rPr lang="en-US" sz="2800" dirty="0">
                <a:solidFill>
                  <a:srgbClr val="000000"/>
                </a:solidFill>
              </a:rPr>
              <a:t>Driver (characteristics) stays the same: </a:t>
            </a:r>
          </a:p>
          <a:p>
            <a:pPr lvl="1" defTabSz="457200">
              <a:spcBef>
                <a:spcPct val="30000"/>
              </a:spcBef>
              <a:defRPr/>
            </a:pPr>
            <a:r>
              <a:rPr lang="en-US" sz="2600" dirty="0">
                <a:solidFill>
                  <a:srgbClr val="000000"/>
                </a:solidFill>
              </a:rPr>
              <a:t>If the driver is a moderate driver, then he will be a moderate driver in the hypothesized world, too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87976"/>
      </p:ext>
    </p:extLst>
  </p:cSld>
  <p:clrMapOvr>
    <a:masterClrMapping/>
  </p:clrMapOvr>
</p:sld>
</file>

<file path=ppt/theme/theme1.xml><?xml version="1.0" encoding="utf-8"?>
<a:theme xmlns:a="http://schemas.openxmlformats.org/drawingml/2006/main" name="7_Standarddesign">
  <a:themeElements>
    <a:clrScheme name="7_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7_Standarddesign">
      <a:majorFont>
        <a:latin typeface="Myriad Pro"/>
        <a:ea typeface="ＭＳ Ｐゴシック"/>
        <a:cs typeface=""/>
      </a:majorFont>
      <a:minorFont>
        <a:latin typeface="Myriad Pro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solidFill>
            <a:srgbClr val="000000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tailEnd type="arrow" w="lg" len="lg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600" dirty="0" smtClean="0"/>
        </a:defPPr>
      </a:lstStyle>
    </a:txDef>
  </a:objectDefaults>
  <a:extraClrSchemeLst>
    <a:extraClrScheme>
      <a:clrScheme name="7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</TotalTime>
  <Words>4875</Words>
  <Application>Microsoft Macintosh PowerPoint</Application>
  <PresentationFormat>On-screen Show (4:3)</PresentationFormat>
  <Paragraphs>823</Paragraphs>
  <Slides>44</Slides>
  <Notes>33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Arial</vt:lpstr>
      <vt:lpstr>Calibri</vt:lpstr>
      <vt:lpstr>Myriad Pro</vt:lpstr>
      <vt:lpstr>7_Standarddesign</vt:lpstr>
      <vt:lpstr>Non-Standard Databases and Data Mining </vt:lpstr>
      <vt:lpstr>Structural Causal Models   </vt:lpstr>
      <vt:lpstr>Literature</vt:lpstr>
      <vt:lpstr>Models with Path Coefficients: SEMs</vt:lpstr>
      <vt:lpstr>Counterfactuals (Example)</vt:lpstr>
      <vt:lpstr>Counterfactuals (Informal Definition)</vt:lpstr>
      <vt:lpstr>Counterfactuals ≠ truth-conditional if </vt:lpstr>
      <vt:lpstr>Counterfactuals Require Minimal Change</vt:lpstr>
      <vt:lpstr>Counterfactuals and Rigidity</vt:lpstr>
      <vt:lpstr>Counterfactuals (Example cont’d)</vt:lpstr>
      <vt:lpstr>Counterfactuals (Definition)</vt:lpstr>
      <vt:lpstr>Counterfactuals (Consistency Rule)</vt:lpstr>
      <vt:lpstr>Counterfactuals (for Linear SEMs)</vt:lpstr>
      <vt:lpstr>Counterfactuals in linear SEMs (Example)</vt:lpstr>
      <vt:lpstr>Counterfactuals in linear SEMs (Example)</vt:lpstr>
      <vt:lpstr>Counterfactuals vs. Intervention with do()</vt:lpstr>
      <vt:lpstr>Counterfactuals in Linear SEMs (Example)</vt:lpstr>
      <vt:lpstr>Counterfactuals in Linear SEMs (Example)</vt:lpstr>
      <vt:lpstr>Counterfactuals in Linear SEMs (Example)</vt:lpstr>
      <vt:lpstr>Counterfactuals in Linear SEMs (Example)</vt:lpstr>
      <vt:lpstr>Deterministic Counterfactuals Algorithm</vt:lpstr>
      <vt:lpstr>Nondeterministic Counterfactuals Algorithm</vt:lpstr>
      <vt:lpstr>Nondeterministic Counterfactuals (Example)</vt:lpstr>
      <vt:lpstr>Counterfactuals More Expressive (Example)</vt:lpstr>
      <vt:lpstr>Counterfactuals More Expressive (Example)</vt:lpstr>
      <vt:lpstr>Counterfactuals vs. Intervention with do()</vt:lpstr>
      <vt:lpstr>Counterfactuals vs. Intervention with do()</vt:lpstr>
      <vt:lpstr>Graphical representation of counterfactuals</vt:lpstr>
      <vt:lpstr>Independence criterion for counterfactuals</vt:lpstr>
      <vt:lpstr>Independence criterion for counterfactuals</vt:lpstr>
      <vt:lpstr>Independence counterfactuals (example)</vt:lpstr>
      <vt:lpstr>Counterfactuals in Linear Models</vt:lpstr>
      <vt:lpstr>Counterfactuals in Linear Models</vt:lpstr>
      <vt:lpstr>Effect of Treatment on the Treated (ETT)</vt:lpstr>
      <vt:lpstr>Extended Example for ETT</vt:lpstr>
      <vt:lpstr>Extended Example for ETT (cont’d)</vt:lpstr>
      <vt:lpstr>Extended Example Additive Intervention</vt:lpstr>
      <vt:lpstr>Extended Example Additive Intervention</vt:lpstr>
      <vt:lpstr>Extended Ex. Additive Intervention (cont’d)</vt:lpstr>
      <vt:lpstr>Extended Example Decision Making (cont’d)</vt:lpstr>
      <vt:lpstr>Extended Example Decision Making (cont’d)</vt:lpstr>
      <vt:lpstr>Extended Example Decision Making (cont’d)</vt:lpstr>
      <vt:lpstr>Extended Example Decision Making (cont’d)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Uli</dc:creator>
  <cp:lastModifiedBy>Ralf Möller</cp:lastModifiedBy>
  <cp:revision>2437</cp:revision>
  <cp:lastPrinted>2017-12-13T12:06:30Z</cp:lastPrinted>
  <dcterms:created xsi:type="dcterms:W3CDTF">2010-04-27T12:26:40Z</dcterms:created>
  <dcterms:modified xsi:type="dcterms:W3CDTF">2021-02-07T14:53:10Z</dcterms:modified>
</cp:coreProperties>
</file>