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435" r:id="rId2"/>
    <p:sldId id="453" r:id="rId3"/>
    <p:sldId id="454" r:id="rId4"/>
    <p:sldId id="455" r:id="rId5"/>
    <p:sldId id="456" r:id="rId6"/>
    <p:sldId id="457" r:id="rId7"/>
    <p:sldId id="458" r:id="rId8"/>
    <p:sldId id="468" r:id="rId9"/>
    <p:sldId id="459" r:id="rId10"/>
    <p:sldId id="460" r:id="rId11"/>
    <p:sldId id="461" r:id="rId12"/>
    <p:sldId id="462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9"/>
    <p:restoredTop sz="94830"/>
  </p:normalViewPr>
  <p:slideViewPr>
    <p:cSldViewPr>
      <p:cViewPr varScale="1">
        <p:scale>
          <a:sx n="117" d="100"/>
          <a:sy n="117" d="100"/>
        </p:scale>
        <p:origin x="15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07.10.20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07.10.20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Überwachtes Lernen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Beispiel: Ausgleichsrechnung (</a:t>
            </a:r>
            <a:r>
              <a:rPr lang="de-DE" dirty="0">
                <a:solidFill>
                  <a:srgbClr val="0544FF"/>
                </a:solidFill>
              </a:rPr>
              <a:t>Regression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Gegeben Datenpunkte, bestimme Parameter, so dass für </a:t>
            </a:r>
            <a:r>
              <a:rPr lang="de-DE" dirty="0">
                <a:solidFill>
                  <a:srgbClr val="0B05FF"/>
                </a:solidFill>
              </a:rPr>
              <a:t>gegebene x-Werte</a:t>
            </a:r>
            <a:r>
              <a:rPr lang="de-DE" dirty="0"/>
              <a:t>, die </a:t>
            </a:r>
            <a:r>
              <a:rPr lang="de-DE" dirty="0" err="1">
                <a:solidFill>
                  <a:srgbClr val="0B05FF"/>
                </a:solidFill>
              </a:rPr>
              <a:t>y</a:t>
            </a:r>
            <a:r>
              <a:rPr lang="de-DE" dirty="0">
                <a:solidFill>
                  <a:srgbClr val="0B05FF"/>
                </a:solidFill>
              </a:rPr>
              <a:t>-Werte geschätzt </a:t>
            </a:r>
            <a:r>
              <a:rPr lang="de-DE" dirty="0"/>
              <a:t>werden können</a:t>
            </a:r>
          </a:p>
          <a:p>
            <a:pPr lvl="1"/>
            <a:r>
              <a:rPr lang="de-DE" dirty="0"/>
              <a:t>Optimierungsproblem</a:t>
            </a:r>
            <a:br>
              <a:rPr lang="de-DE" dirty="0"/>
            </a:br>
            <a:r>
              <a:rPr lang="de-DE" dirty="0"/>
              <a:t>Minimierung eines</a:t>
            </a:r>
            <a:br>
              <a:rPr lang="de-DE" dirty="0"/>
            </a:br>
            <a:r>
              <a:rPr lang="de-DE" dirty="0"/>
              <a:t>Normmaßes</a:t>
            </a:r>
          </a:p>
          <a:p>
            <a:r>
              <a:rPr lang="de-DE" dirty="0"/>
              <a:t>Beispiel: </a:t>
            </a:r>
            <a:r>
              <a:rPr lang="de-DE" dirty="0">
                <a:solidFill>
                  <a:srgbClr val="0544FF"/>
                </a:solidFill>
              </a:rPr>
              <a:t>Klassifikation</a:t>
            </a:r>
          </a:p>
          <a:p>
            <a:pPr lvl="1"/>
            <a:r>
              <a:rPr lang="de-DE" dirty="0"/>
              <a:t>Gegebene Datenpunkte jeweils mit Klassifikationswert, </a:t>
            </a:r>
            <a:r>
              <a:rPr lang="de-DE" dirty="0">
                <a:solidFill>
                  <a:srgbClr val="0B05FF"/>
                </a:solidFill>
              </a:rPr>
              <a:t>bestimme Klassifikationswert für Datenpunkte </a:t>
            </a:r>
            <a:r>
              <a:rPr lang="de-DE" dirty="0"/>
              <a:t>ohne diesen (binärer oder mehrwertiger </a:t>
            </a:r>
            <a:r>
              <a:rPr lang="de-DE" dirty="0" err="1"/>
              <a:t>Klassifikator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Kann als Spezialfall eines Ausgleichs gesehen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FA929-64B5-3E4B-BB11-099666253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94" y="2496503"/>
            <a:ext cx="34099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7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A6A1-B508-804C-9EAD-EC5DD037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Ausgleichsprobleme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365689-4F00-6F43-8A82-87714BA5B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00827"/>
            <a:ext cx="8229600" cy="49611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3C34-FF6D-4F4F-BBC4-11BF0ED2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816BF-4BD2-4D47-966E-B8B431FA8309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</p:spTree>
    <p:extLst>
      <p:ext uri="{BB962C8B-B14F-4D97-AF65-F5344CB8AC3E}">
        <p14:creationId xmlns:p14="http://schemas.microsoft.com/office/powerpoint/2010/main" val="428401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BD22-C018-D24C-AA27-62C77183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Ausgleichsprobleme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704A79-1B23-3347-9F43-37E17F935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035" y="1196975"/>
            <a:ext cx="6281929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B93B3-FE69-2749-95BE-1CAD296C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A9836-51CB-D348-A662-872AD00EFC28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</p:spTree>
    <p:extLst>
      <p:ext uri="{BB962C8B-B14F-4D97-AF65-F5344CB8AC3E}">
        <p14:creationId xmlns:p14="http://schemas.microsoft.com/office/powerpoint/2010/main" val="165178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1DE4-7F85-A84E-8681-2C4AF9CC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Ausgleichsprobleme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6AAF19-376E-4C49-A70B-847FB9836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3934"/>
            <a:ext cx="8229600" cy="44749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76B6E-EB3D-0442-9E9B-3C6FC810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3C9C1-9D7E-BC43-AAB6-8A042B5F9B66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</p:spTree>
    <p:extLst>
      <p:ext uri="{BB962C8B-B14F-4D97-AF65-F5344CB8AC3E}">
        <p14:creationId xmlns:p14="http://schemas.microsoft.com/office/powerpoint/2010/main" val="5461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7D8A-DC2E-3A48-BFB9-E0D1A712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Ausgleichsprobleme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6835FC-96E7-B64E-BA9E-815F1DA9B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50" y="1414462"/>
            <a:ext cx="7099300" cy="4533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B6A1-4F52-BF48-A0B5-AAD90A6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22759-3C65-E849-937C-5323EDD834BB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</p:spTree>
    <p:extLst>
      <p:ext uri="{BB962C8B-B14F-4D97-AF65-F5344CB8AC3E}">
        <p14:creationId xmlns:p14="http://schemas.microsoft.com/office/powerpoint/2010/main" val="18374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CC9A-BAE9-CC4B-8A05-4312333F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Ausgleichsprobleme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48636F-C0E9-4444-98F7-74DFD02BD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605" y="1196975"/>
            <a:ext cx="6156789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4B679-40FC-1949-A457-0F5DFB06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3CF35-604A-2C4E-ACF1-66B8902EDC72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</p:spTree>
    <p:extLst>
      <p:ext uri="{BB962C8B-B14F-4D97-AF65-F5344CB8AC3E}">
        <p14:creationId xmlns:p14="http://schemas.microsoft.com/office/powerpoint/2010/main" val="143137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EDE6-EF8B-F646-A605-A4F9E49C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Ausgleichsprobleme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4B015A-CAB6-FA49-9493-DE9A842C6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8458"/>
            <a:ext cx="8229600" cy="47259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DFA53-D142-8249-A3A2-B7E7AAFB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B85B2-A10C-4B4D-A379-4F5CEE52668B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</p:spTree>
    <p:extLst>
      <p:ext uri="{BB962C8B-B14F-4D97-AF65-F5344CB8AC3E}">
        <p14:creationId xmlns:p14="http://schemas.microsoft.com/office/powerpoint/2010/main" val="230341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8088-FF5C-A34C-926F-95D9D34F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127C91-99A2-E440-81DF-5699F919A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50" y="1196975"/>
            <a:ext cx="7000899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21A39-DE10-D144-8191-659D0751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8CC28-A6F3-2340-BDBF-CD5A78E70E4C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B162C-8CA6-8348-8A37-4B818BCDD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340768"/>
            <a:ext cx="92075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6AB5-E778-F942-85C0-5F5BB4C3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Ausgleichsprobleme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8DA017-E5D2-9943-8CD3-EF94CCDDE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56641"/>
            <a:ext cx="8229600" cy="46495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1F76B-A7D7-6548-A959-863A06B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1DF02-71E3-9944-9206-951757FAA284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</p:spTree>
    <p:extLst>
      <p:ext uri="{BB962C8B-B14F-4D97-AF65-F5344CB8AC3E}">
        <p14:creationId xmlns:p14="http://schemas.microsoft.com/office/powerpoint/2010/main" val="206098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5C96-0E0D-0944-A713-B684F4C7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Normalgleichungen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601F7-48F4-2249-AFDB-3C650230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1AD1B-33EA-844E-A7A3-5C50BAD89374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39E7A03-4A21-D54C-A2D7-B9E11686B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415" y="1196975"/>
            <a:ext cx="7307169" cy="49688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B3F41F-D2EA-084E-92BA-478D17369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340768"/>
            <a:ext cx="920750" cy="330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4379D8B-D774-B94F-ACFD-56B6D4CF8000}"/>
              </a:ext>
            </a:extLst>
          </p:cNvPr>
          <p:cNvGrpSpPr/>
          <p:nvPr/>
        </p:nvGrpSpPr>
        <p:grpSpPr>
          <a:xfrm>
            <a:off x="2621405" y="2271508"/>
            <a:ext cx="5190955" cy="725444"/>
            <a:chOff x="2621405" y="2271508"/>
            <a:chExt cx="5190955" cy="7254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604B36-DB67-4E4E-BE29-EC45D048E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1405" y="2271508"/>
              <a:ext cx="5190955" cy="72544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1F83C-2A85-EF48-850D-5834E7E1B3B5}"/>
                </a:ext>
              </a:extLst>
            </p:cNvPr>
            <p:cNvSpPr txBox="1"/>
            <p:nvPr/>
          </p:nvSpPr>
          <p:spPr>
            <a:xfrm>
              <a:off x="3539174" y="2440763"/>
              <a:ext cx="304892" cy="369332"/>
            </a:xfrm>
            <a:prstGeom prst="rect">
              <a:avLst/>
            </a:prstGeom>
            <a:solidFill>
              <a:srgbClr val="E9E9F3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/>
                <a:t>𝜆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82FB2A-B588-024C-B55B-82B03E11F23B}"/>
                </a:ext>
              </a:extLst>
            </p:cNvPr>
            <p:cNvSpPr txBox="1"/>
            <p:nvPr/>
          </p:nvSpPr>
          <p:spPr>
            <a:xfrm>
              <a:off x="5796136" y="2438290"/>
              <a:ext cx="304892" cy="369332"/>
            </a:xfrm>
            <a:prstGeom prst="rect">
              <a:avLst/>
            </a:prstGeom>
            <a:solidFill>
              <a:srgbClr val="E9E9F3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/>
                <a:t>𝜆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0F71357-B974-2B4E-923D-52AEDA7FF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79" y="140290"/>
            <a:ext cx="2051845" cy="7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27C3-9122-4941-A7DC-33AA9A31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Herleitung des Normalgleichungssystems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25089-B641-F143-A6F3-E5CC7D30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2(A𝜆 - </a:t>
            </a:r>
            <a:r>
              <a:rPr lang="de-DE" dirty="0" err="1"/>
              <a:t>y</a:t>
            </a:r>
            <a:r>
              <a:rPr lang="de-DE" dirty="0"/>
              <a:t>)</a:t>
            </a:r>
            <a:r>
              <a:rPr lang="de-DE" baseline="30000" dirty="0"/>
              <a:t>T</a:t>
            </a:r>
            <a:r>
              <a:rPr lang="de-DE" dirty="0"/>
              <a:t>A = 0</a:t>
            </a:r>
          </a:p>
          <a:p>
            <a:r>
              <a:rPr lang="de-DE" dirty="0"/>
              <a:t>((A𝜆)</a:t>
            </a:r>
            <a:r>
              <a:rPr lang="de-DE" baseline="30000" dirty="0"/>
              <a:t>T </a:t>
            </a:r>
            <a:r>
              <a:rPr lang="de-DE" dirty="0"/>
              <a:t> - </a:t>
            </a:r>
            <a:r>
              <a:rPr lang="de-DE" dirty="0" err="1"/>
              <a:t>y</a:t>
            </a:r>
            <a:r>
              <a:rPr lang="de-DE" baseline="30000" dirty="0" err="1"/>
              <a:t>T</a:t>
            </a:r>
            <a:r>
              <a:rPr lang="de-DE" dirty="0"/>
              <a:t>)A = 0</a:t>
            </a:r>
          </a:p>
          <a:p>
            <a:r>
              <a:rPr lang="de-DE" dirty="0"/>
              <a:t>(A𝜆)</a:t>
            </a:r>
            <a:r>
              <a:rPr lang="de-DE" baseline="30000" dirty="0"/>
              <a:t>T</a:t>
            </a:r>
            <a:r>
              <a:rPr lang="de-DE" dirty="0"/>
              <a:t>A - </a:t>
            </a:r>
            <a:r>
              <a:rPr lang="de-DE" dirty="0" err="1"/>
              <a:t>y</a:t>
            </a:r>
            <a:r>
              <a:rPr lang="de-DE" baseline="30000" dirty="0" err="1"/>
              <a:t>T</a:t>
            </a:r>
            <a:r>
              <a:rPr lang="de-DE" dirty="0" err="1"/>
              <a:t>A</a:t>
            </a:r>
            <a:r>
              <a:rPr lang="de-DE" dirty="0"/>
              <a:t> = 0</a:t>
            </a:r>
          </a:p>
          <a:p>
            <a:r>
              <a:rPr lang="de-DE" dirty="0"/>
              <a:t>(A𝜆)</a:t>
            </a:r>
            <a:r>
              <a:rPr lang="de-DE" baseline="30000" dirty="0"/>
              <a:t>T</a:t>
            </a:r>
            <a:r>
              <a:rPr lang="de-DE" dirty="0"/>
              <a:t>A =  </a:t>
            </a:r>
            <a:r>
              <a:rPr lang="de-DE" dirty="0" err="1"/>
              <a:t>y</a:t>
            </a:r>
            <a:r>
              <a:rPr lang="de-DE" baseline="30000" dirty="0" err="1"/>
              <a:t>T</a:t>
            </a:r>
            <a:r>
              <a:rPr lang="de-DE" dirty="0" err="1"/>
              <a:t>A</a:t>
            </a:r>
            <a:r>
              <a:rPr lang="de-DE" dirty="0"/>
              <a:t>.        | </a:t>
            </a:r>
            <a:r>
              <a:rPr lang="de-DE" baseline="30000" dirty="0"/>
              <a:t>T</a:t>
            </a:r>
            <a:endParaRPr lang="de-DE" dirty="0"/>
          </a:p>
          <a:p>
            <a:r>
              <a:rPr lang="de-DE" dirty="0"/>
              <a:t>A</a:t>
            </a:r>
            <a:r>
              <a:rPr lang="de-DE" baseline="30000" dirty="0"/>
              <a:t>T</a:t>
            </a:r>
            <a:r>
              <a:rPr lang="de-DE" dirty="0"/>
              <a:t> A𝜆 = A</a:t>
            </a:r>
            <a:r>
              <a:rPr lang="de-DE" baseline="30000" dirty="0"/>
              <a:t>T </a:t>
            </a:r>
            <a:r>
              <a:rPr lang="de-DE" dirty="0" err="1"/>
              <a:t>y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FA9B7-715C-0948-B367-EDABF861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25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D2A6-603F-4E45-AB47-28F85724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Lineare Ausgleichsprobleme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0AE299-D61C-694C-8578-3A43CD820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465" y="1196975"/>
            <a:ext cx="7317069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A38C2-31CF-564A-9F7E-0DE8014D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E0D7A-0509-F248-9F34-63B0CB115445}"/>
              </a:ext>
            </a:extLst>
          </p:cNvPr>
          <p:cNvSpPr txBox="1"/>
          <p:nvPr/>
        </p:nvSpPr>
        <p:spPr>
          <a:xfrm>
            <a:off x="2519264" y="631455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B05FF"/>
                </a:solidFill>
              </a:rPr>
              <a:t>© Britta Nestler, Modellierung und Simulation</a:t>
            </a:r>
          </a:p>
        </p:txBody>
      </p:sp>
    </p:spTree>
    <p:extLst>
      <p:ext uri="{BB962C8B-B14F-4D97-AF65-F5344CB8AC3E}">
        <p14:creationId xmlns:p14="http://schemas.microsoft.com/office/powerpoint/2010/main" val="3658999933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211</Words>
  <Application>Microsoft Macintosh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Myriad Pro</vt:lpstr>
      <vt:lpstr>7_Standarddesign</vt:lpstr>
      <vt:lpstr>Überwachtes Lernen</vt:lpstr>
      <vt:lpstr>Lineare Ausgleichsprobleme</vt:lpstr>
      <vt:lpstr>Lineare Ausgleichsprobleme</vt:lpstr>
      <vt:lpstr>Lineare Ausgleichsprobleme</vt:lpstr>
      <vt:lpstr>Lineare Ausgleichprobleme</vt:lpstr>
      <vt:lpstr>Lineare Ausgleichsprobleme</vt:lpstr>
      <vt:lpstr>Normalgleichungen</vt:lpstr>
      <vt:lpstr>Herleitung des Normalgleichungssystems</vt:lpstr>
      <vt:lpstr>Lineare Ausgleichsprobleme</vt:lpstr>
      <vt:lpstr>Lineare Ausgleichsprobleme</vt:lpstr>
      <vt:lpstr>Lineare Ausgleichsprobleme</vt:lpstr>
      <vt:lpstr>Lineare Ausgleichsprobleme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957</cp:revision>
  <dcterms:created xsi:type="dcterms:W3CDTF">2010-04-27T12:26:40Z</dcterms:created>
  <dcterms:modified xsi:type="dcterms:W3CDTF">2020-10-07T20:18:28Z</dcterms:modified>
</cp:coreProperties>
</file>